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69"/>
  </p:notesMasterIdLst>
  <p:handoutMasterIdLst>
    <p:handoutMasterId r:id="rId70"/>
  </p:handoutMasterIdLst>
  <p:sldIdLst>
    <p:sldId id="295" r:id="rId3"/>
    <p:sldId id="269" r:id="rId4"/>
    <p:sldId id="293" r:id="rId5"/>
    <p:sldId id="807" r:id="rId6"/>
    <p:sldId id="808" r:id="rId7"/>
    <p:sldId id="809" r:id="rId8"/>
    <p:sldId id="867" r:id="rId9"/>
    <p:sldId id="839" r:id="rId10"/>
    <p:sldId id="840" r:id="rId11"/>
    <p:sldId id="841" r:id="rId12"/>
    <p:sldId id="842" r:id="rId13"/>
    <p:sldId id="843" r:id="rId14"/>
    <p:sldId id="868" r:id="rId15"/>
    <p:sldId id="819" r:id="rId16"/>
    <p:sldId id="820" r:id="rId17"/>
    <p:sldId id="821" r:id="rId18"/>
    <p:sldId id="822" r:id="rId19"/>
    <p:sldId id="823" r:id="rId20"/>
    <p:sldId id="869" r:id="rId21"/>
    <p:sldId id="814" r:id="rId22"/>
    <p:sldId id="815" r:id="rId23"/>
    <p:sldId id="816" r:id="rId24"/>
    <p:sldId id="817" r:id="rId25"/>
    <p:sldId id="818" r:id="rId26"/>
    <p:sldId id="848" r:id="rId27"/>
    <p:sldId id="849" r:id="rId28"/>
    <p:sldId id="850" r:id="rId29"/>
    <p:sldId id="851" r:id="rId30"/>
    <p:sldId id="852" r:id="rId31"/>
    <p:sldId id="853" r:id="rId32"/>
    <p:sldId id="854" r:id="rId33"/>
    <p:sldId id="855" r:id="rId34"/>
    <p:sldId id="870" r:id="rId35"/>
    <p:sldId id="824" r:id="rId36"/>
    <p:sldId id="825" r:id="rId37"/>
    <p:sldId id="826" r:id="rId38"/>
    <p:sldId id="827" r:id="rId39"/>
    <p:sldId id="828" r:id="rId40"/>
    <p:sldId id="844" r:id="rId41"/>
    <p:sldId id="871" r:id="rId42"/>
    <p:sldId id="872" r:id="rId43"/>
    <p:sldId id="847" r:id="rId44"/>
    <p:sldId id="810" r:id="rId45"/>
    <p:sldId id="811" r:id="rId46"/>
    <p:sldId id="834" r:id="rId47"/>
    <p:sldId id="835" r:id="rId48"/>
    <p:sldId id="836" r:id="rId49"/>
    <p:sldId id="837" r:id="rId50"/>
    <p:sldId id="838" r:id="rId51"/>
    <p:sldId id="861" r:id="rId52"/>
    <p:sldId id="862" r:id="rId53"/>
    <p:sldId id="863" r:id="rId54"/>
    <p:sldId id="864" r:id="rId55"/>
    <p:sldId id="865" r:id="rId56"/>
    <p:sldId id="866" r:id="rId57"/>
    <p:sldId id="812" r:id="rId58"/>
    <p:sldId id="829" r:id="rId59"/>
    <p:sldId id="831" r:id="rId60"/>
    <p:sldId id="832" r:id="rId61"/>
    <p:sldId id="833" r:id="rId62"/>
    <p:sldId id="813" r:id="rId63"/>
    <p:sldId id="856" r:id="rId64"/>
    <p:sldId id="857" r:id="rId65"/>
    <p:sldId id="858" r:id="rId66"/>
    <p:sldId id="859" r:id="rId67"/>
    <p:sldId id="860" r:id="rId68"/>
  </p:sldIdLst>
  <p:sldSz cx="9144000" cy="6858000" type="screen4x3"/>
  <p:notesSz cx="6858000" cy="9144000"/>
  <p:custDataLst>
    <p:tags r:id="rId71"/>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guide id="9" orient="horz" pos="7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Anna" initials="a" lastIdx="7" clrIdx="1"/>
  <p:cmAuthor id="2" name="鳥羽匠" initials="鳥羽匠" lastIdx="6" clrIdx="2">
    <p:extLst>
      <p:ext uri="{19B8F6BF-5375-455C-9EA6-DF929625EA0E}">
        <p15:presenceInfo xmlns:p15="http://schemas.microsoft.com/office/powerpoint/2012/main" xmlns="" userId="6470062fe2ee7b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D52B1E"/>
    <a:srgbClr val="4D4D4D"/>
    <a:srgbClr val="043882"/>
    <a:srgbClr val="000000"/>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varScale="1">
        <p:scale>
          <a:sx n="80" d="100"/>
          <a:sy n="80" d="100"/>
        </p:scale>
        <p:origin x="-102" y="-984"/>
      </p:cViewPr>
      <p:guideLst>
        <p:guide orient="horz" pos="4148"/>
        <p:guide orient="horz" pos="102"/>
        <p:guide orient="horz" pos="2160"/>
        <p:guide orient="horz" pos="731"/>
        <p:guide orient="horz" pos="720"/>
        <p:guide pos="2880"/>
        <p:guide pos="228"/>
        <p:guide pos="5532"/>
      </p:guideLst>
    </p:cSldViewPr>
  </p:slideViewPr>
  <p:notesTextViewPr>
    <p:cViewPr>
      <p:scale>
        <a:sx n="100" d="100"/>
        <a:sy n="100" d="100"/>
      </p:scale>
      <p:origin x="0" y="0"/>
    </p:cViewPr>
  </p:notesTextViewPr>
  <p:sorterViewPr>
    <p:cViewPr>
      <p:scale>
        <a:sx n="122" d="100"/>
        <a:sy n="122"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23/11/2016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22835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147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57</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57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57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lang="ja-JP" sz="2000" b="1" i="0" u="none" dirty="0" smtClean="0">
                <a:solidFill>
                  <a:srgbClr val="FFFFFF"/>
                </a:solidFill>
                <a:effectLst>
                  <a:outerShdw blurRad="38100" dist="38100" dir="2700000" algn="tl">
                    <a:srgbClr val="000000">
                      <a:alpha val="43137"/>
                    </a:srgbClr>
                  </a:outerShdw>
                </a:effectLst>
                <a:ea typeface="MS UI Gothic" pitchFamily="18" charset="0"/>
              </a:rPr>
              <a:t>ESMO 2016年会議</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38100" dist="38100" dir="2700000" algn="tl">
                    <a:srgbClr val="000000">
                      <a:alpha val="43137"/>
                    </a:srgbClr>
                  </a:outerShdw>
                </a:effectLst>
                <a:ea typeface="MS UI Gothic" pitchFamily="18" charset="0"/>
              </a:rPr>
              <a:t>2016年10月7～11日</a:t>
            </a:r>
          </a:p>
          <a:p>
            <a:pPr marL="0" marR="0" indent="0" algn="r" defTabSz="914400" rtl="0" eaLnBrk="1" fontAlgn="base" latinLnBrk="0" hangingPunct="1">
              <a:lnSpc>
                <a:spcPct val="100000"/>
              </a:lnSpc>
              <a:spcBef>
                <a:spcPct val="0"/>
              </a:spcBef>
              <a:spcAft>
                <a:spcPct val="0"/>
              </a:spcAft>
              <a:buClrTx/>
              <a:buSzTx/>
              <a:buFontTx/>
              <a:buNone/>
              <a:tabLst/>
              <a:defRPr/>
            </a:pPr>
            <a:r>
              <a:rPr lang="ja-JP" sz="1600" b="0" i="0" dirty="0" smtClean="0">
                <a:solidFill>
                  <a:srgbClr val="FFFFFF"/>
                </a:solidFill>
                <a:effectLst>
                  <a:outerShdw blurRad="38100" dist="38100" dir="2700000" algn="tl">
                    <a:srgbClr val="000000">
                      <a:alpha val="43137"/>
                    </a:srgbClr>
                  </a:outerShdw>
                </a:effectLst>
                <a:ea typeface="MS UI Gothic" pitchFamily="18" charset="0"/>
              </a:rPr>
              <a:t>デンマーク、コペンハーゲン </a:t>
            </a: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10329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43749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8057928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3719839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0784960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2465293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28049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20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983724640"/>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7.xml"/><Relationship Id="rId7" Type="http://schemas.openxmlformats.org/officeDocument/2006/relationships/slide" Target="slide43.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33.xml"/><Relationship Id="rId11" Type="http://schemas.openxmlformats.org/officeDocument/2006/relationships/slide" Target="slide61.xml"/><Relationship Id="rId5" Type="http://schemas.openxmlformats.org/officeDocument/2006/relationships/slide" Target="slide19.xml"/><Relationship Id="rId10" Type="http://schemas.openxmlformats.org/officeDocument/2006/relationships/slide" Target="slide56.xml"/><Relationship Id="rId4" Type="http://schemas.openxmlformats.org/officeDocument/2006/relationships/slide" Target="slide13.xml"/><Relationship Id="rId9" Type="http://schemas.openxmlformats.org/officeDocument/2006/relationships/slide" Target="slide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400" b="1" i="0" dirty="0" smtClean="0">
                <a:solidFill>
                  <a:srgbClr val="FFFFFF"/>
                </a:solidFill>
                <a:ea typeface="MS UI Gothic" pitchFamily="18" charset="0"/>
              </a:rPr>
              <a:t>GIスライドデッキ2016</a:t>
            </a:r>
            <a:r>
              <a:rPr lang="en" sz="3600" dirty="0" smtClean="0"/>
              <a:t/>
            </a:r>
            <a:br>
              <a:rPr lang="en" sz="3600" dirty="0" smtClean="0"/>
            </a:br>
            <a:r>
              <a:rPr lang="ja-JP" sz="2600" b="0" i="0" dirty="0" smtClean="0">
                <a:solidFill>
                  <a:srgbClr val="FFFFFF"/>
                </a:solidFill>
                <a:ea typeface="MS UI Gothic" pitchFamily="18" charset="0"/>
              </a:rPr>
              <a:t>以下の会議で発表された</a:t>
            </a:r>
            <a:r>
              <a:rPr lang="ja-JP" sz="2600" b="1" i="0" dirty="0" smtClean="0">
                <a:solidFill>
                  <a:srgbClr val="FFFFFF"/>
                </a:solidFill>
                <a:ea typeface="MS UI Gothic" pitchFamily="18" charset="0"/>
              </a:rPr>
              <a:t>非結腸直腸癌</a:t>
            </a:r>
            <a:r>
              <a:rPr lang="ja-JP" sz="26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val="278358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Barbour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a:p>
        </p:txBody>
      </p:sp>
      <p:sp>
        <p:nvSpPr>
          <p:cNvPr id="14" name="Text Placeholder 13"/>
          <p:cNvSpPr>
            <a:spLocks noGrp="1"/>
          </p:cNvSpPr>
          <p:nvPr>
            <p:ph type="body" sz="quarter" idx="10"/>
          </p:nvPr>
        </p:nvSpPr>
        <p:spPr>
          <a:xfrm>
            <a:off x="177421" y="6087494"/>
            <a:ext cx="4654831" cy="495869"/>
          </a:xfrm>
        </p:spPr>
        <p:txBody>
          <a:bodyPr/>
          <a:lstStyle/>
          <a:p>
            <a:r>
              <a:rPr lang="ja-JP" sz="1000" b="0" i="0" dirty="0" smtClean="0">
                <a:solidFill>
                  <a:srgbClr val="4D4D4D"/>
                </a:solidFill>
                <a:ea typeface="MS UI Gothic" pitchFamily="18" charset="0"/>
              </a:rPr>
              <a:t>*表には、無作為化されなかったNMR11例およびD15のPET非施行2例は含まれない。</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Barbour A et al. Ann Oncol 2016; 27 (suppl 6): abstr 610O</a:t>
            </a:r>
          </a:p>
        </p:txBody>
      </p:sp>
      <p:graphicFrame>
        <p:nvGraphicFramePr>
          <p:cNvPr id="8" name="Group 88"/>
          <p:cNvGraphicFramePr>
            <a:graphicFrameLocks noGrp="1"/>
          </p:cNvGraphicFramePr>
          <p:nvPr>
            <p:extLst>
              <p:ext uri="{D42A27DB-BD31-4B8C-83A1-F6EECF244321}">
                <p14:modId xmlns:p14="http://schemas.microsoft.com/office/powerpoint/2010/main" val="3047124645"/>
              </p:ext>
            </p:extLst>
          </p:nvPr>
        </p:nvGraphicFramePr>
        <p:xfrm>
          <a:off x="137352" y="1758423"/>
          <a:ext cx="8869296" cy="4535697"/>
        </p:xfrm>
        <a:graphic>
          <a:graphicData uri="http://schemas.openxmlformats.org/drawingml/2006/table">
            <a:tbl>
              <a:tblPr firstRow="1" bandRow="1">
                <a:tableStyleId>{69012ECD-51FC-41F1-AA8D-1B2483CD663E}</a:tableStyleId>
              </a:tblPr>
              <a:tblGrid>
                <a:gridCol w="1991699">
                  <a:extLst>
                    <a:ext uri="{9D8B030D-6E8A-4147-A177-3AD203B41FA5}">
                      <a16:colId xmlns:a16="http://schemas.microsoft.com/office/drawing/2014/main" xmlns="" val="20000"/>
                    </a:ext>
                  </a:extLst>
                </a:gridCol>
                <a:gridCol w="2091449">
                  <a:extLst>
                    <a:ext uri="{9D8B030D-6E8A-4147-A177-3AD203B41FA5}">
                      <a16:colId xmlns:a16="http://schemas.microsoft.com/office/drawing/2014/main" xmlns="" val="20001"/>
                    </a:ext>
                  </a:extLst>
                </a:gridCol>
                <a:gridCol w="836431">
                  <a:extLst>
                    <a:ext uri="{9D8B030D-6E8A-4147-A177-3AD203B41FA5}">
                      <a16:colId xmlns:a16="http://schemas.microsoft.com/office/drawing/2014/main" xmlns="" val="20002"/>
                    </a:ext>
                  </a:extLst>
                </a:gridCol>
                <a:gridCol w="1229895"/>
                <a:gridCol w="1669819"/>
                <a:gridCol w="1050003"/>
              </a:tblGrid>
              <a:tr h="4738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臨床評価、* n (%) </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EMR (n=45)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1" i="0" u="none" dirty="0" smtClean="0">
                          <a:solidFill>
                            <a:srgbClr val="FFFFFF"/>
                          </a:solidFill>
                          <a:ea typeface="MS UI Gothic" pitchFamily="18" charset="0"/>
                        </a:rPr>
                        <a:t>シスプラチン + 5FU + ドセタキセル (n=31)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シスプラチン + 5FU + ドセタキセル + RT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全患者 (n=111)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16775">
                <a:tc>
                  <a:txBody>
                    <a:bodyPr/>
                    <a:lstStyle/>
                    <a:p>
                      <a:r>
                        <a:rPr lang="ja-JP" sz="1300" b="0" i="0" u="none" dirty="0" smtClean="0">
                          <a:solidFill>
                            <a:srgbClr val="4D4D4D"/>
                          </a:solidFill>
                          <a:ea typeface="MS UI Gothic" pitchFamily="18" charset="0"/>
                        </a:rPr>
                        <a:t>内視鏡的腫瘍縮小効果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広範: 退縮率90%超</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15 (14)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部分: 退縮率50～90%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11 (24)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12 (34)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34 (31)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90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軽度: 退縮率50%未満</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25 (56)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 (17)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不明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7 (23)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10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20 (18)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CT – 局所病変奏効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CR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 2 (4)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endParaRPr lang="en-GB" sz="130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3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持続性局所病変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38 (84)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25 (81)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96 (86)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3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局所PD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3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不明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5 (11)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 (8)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28272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Barbour et al</a:t>
            </a:r>
          </a:p>
        </p:txBody>
      </p:sp>
      <p:sp>
        <p:nvSpPr>
          <p:cNvPr id="5123" name="Rectangle 3"/>
          <p:cNvSpPr>
            <a:spLocks noGrp="1" noChangeArrowheads="1"/>
          </p:cNvSpPr>
          <p:nvPr>
            <p:ph type="body" idx="1"/>
          </p:nvPr>
        </p:nvSpPr>
        <p:spPr>
          <a:xfrm>
            <a:off x="365125" y="1254035"/>
            <a:ext cx="3444876" cy="4746172"/>
          </a:xfrm>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Barbour A et al. Ann Oncol 2016; 27 (suppl 6): abstr 610O</a:t>
            </a:r>
          </a:p>
        </p:txBody>
      </p:sp>
      <p:sp>
        <p:nvSpPr>
          <p:cNvPr id="8" name="Rectangle 3"/>
          <p:cNvSpPr txBox="1">
            <a:spLocks noChangeArrowheads="1"/>
          </p:cNvSpPr>
          <p:nvPr/>
        </p:nvSpPr>
        <p:spPr bwMode="auto">
          <a:xfrm>
            <a:off x="510253" y="5181600"/>
            <a:ext cx="8266712" cy="123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グレード3/4のAEは以下の通り：</a:t>
            </a:r>
          </a:p>
          <a:p>
            <a:pPr lvl="1">
              <a:buClr>
                <a:srgbClr val="043882"/>
              </a:buClr>
            </a:pPr>
            <a:r>
              <a:rPr lang="ja-JP" b="0" i="0" dirty="0" smtClean="0">
                <a:solidFill>
                  <a:srgbClr val="4D4D4D"/>
                </a:solidFill>
                <a:ea typeface="MS UI Gothic" pitchFamily="18" charset="0"/>
              </a:rPr>
              <a:t>シスプラチン + 5FU群の19/58例（33%）、シスプラチン + 5FU群の13/45 EMR例（29%）</a:t>
            </a:r>
          </a:p>
          <a:p>
            <a:pPr lvl="1">
              <a:buClr>
                <a:srgbClr val="043882"/>
              </a:buClr>
            </a:pPr>
            <a:r>
              <a:rPr lang="ja-JP" b="0" i="0" dirty="0" smtClean="0">
                <a:solidFill>
                  <a:srgbClr val="4D4D4D"/>
                </a:solidFill>
                <a:ea typeface="MS UI Gothic" pitchFamily="18" charset="0"/>
              </a:rPr>
              <a:t>シスプラチン + 5FU + ドセタキセル群の14/31例（45%）、シスプラチン + 5FU + ドセタキセル + RT併用群25/35例（71%）</a:t>
            </a:r>
          </a:p>
        </p:txBody>
      </p:sp>
      <p:grpSp>
        <p:nvGrpSpPr>
          <p:cNvPr id="2" name="Group 1"/>
          <p:cNvGrpSpPr/>
          <p:nvPr/>
        </p:nvGrpSpPr>
        <p:grpSpPr>
          <a:xfrm>
            <a:off x="409150" y="1371600"/>
            <a:ext cx="8513167" cy="3686418"/>
            <a:chOff x="409150" y="2430755"/>
            <a:chExt cx="8513167" cy="3686418"/>
          </a:xfrm>
        </p:grpSpPr>
        <p:sp>
          <p:nvSpPr>
            <p:cNvPr id="9" name="Line 12"/>
            <p:cNvSpPr>
              <a:spLocks noChangeShapeType="1"/>
            </p:cNvSpPr>
            <p:nvPr/>
          </p:nvSpPr>
          <p:spPr bwMode="auto">
            <a:xfrm>
              <a:off x="674972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0" name="Line 13"/>
            <p:cNvSpPr>
              <a:spLocks noChangeShapeType="1"/>
            </p:cNvSpPr>
            <p:nvPr/>
          </p:nvSpPr>
          <p:spPr bwMode="auto">
            <a:xfrm>
              <a:off x="447272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1" name="Line 18"/>
            <p:cNvSpPr>
              <a:spLocks noChangeShapeType="1"/>
            </p:cNvSpPr>
            <p:nvPr/>
          </p:nvSpPr>
          <p:spPr bwMode="auto">
            <a:xfrm>
              <a:off x="390348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2" name="Line 19"/>
            <p:cNvSpPr>
              <a:spLocks noChangeShapeType="1"/>
            </p:cNvSpPr>
            <p:nvPr/>
          </p:nvSpPr>
          <p:spPr bwMode="auto">
            <a:xfrm>
              <a:off x="333423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3" name="Line 20"/>
            <p:cNvSpPr>
              <a:spLocks noChangeShapeType="1"/>
            </p:cNvSpPr>
            <p:nvPr/>
          </p:nvSpPr>
          <p:spPr bwMode="auto">
            <a:xfrm>
              <a:off x="276498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6" name="Line 21"/>
            <p:cNvSpPr>
              <a:spLocks noChangeShapeType="1"/>
            </p:cNvSpPr>
            <p:nvPr/>
          </p:nvSpPr>
          <p:spPr bwMode="auto">
            <a:xfrm>
              <a:off x="219573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4624715" y="4138160"/>
              <a:ext cx="83067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サイクル (%)</a:t>
              </a:r>
            </a:p>
          </p:txBody>
        </p:sp>
        <p:sp>
          <p:nvSpPr>
            <p:cNvPr id="18" name="TextBox 17"/>
            <p:cNvSpPr txBox="1"/>
            <p:nvPr/>
          </p:nvSpPr>
          <p:spPr>
            <a:xfrm>
              <a:off x="2070804" y="3922350"/>
              <a:ext cx="263214"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0</a:t>
              </a:r>
            </a:p>
          </p:txBody>
        </p:sp>
        <p:sp>
          <p:nvSpPr>
            <p:cNvPr id="19" name="TextBox 18"/>
            <p:cNvSpPr txBox="1"/>
            <p:nvPr/>
          </p:nvSpPr>
          <p:spPr>
            <a:xfrm>
              <a:off x="2594775"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10</a:t>
              </a:r>
            </a:p>
          </p:txBody>
        </p:sp>
        <p:sp>
          <p:nvSpPr>
            <p:cNvPr id="20" name="TextBox 19"/>
            <p:cNvSpPr txBox="1"/>
            <p:nvPr/>
          </p:nvSpPr>
          <p:spPr>
            <a:xfrm>
              <a:off x="3161069"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20</a:t>
              </a:r>
            </a:p>
          </p:txBody>
        </p:sp>
        <p:sp>
          <p:nvSpPr>
            <p:cNvPr id="21" name="TextBox 20"/>
            <p:cNvSpPr txBox="1"/>
            <p:nvPr/>
          </p:nvSpPr>
          <p:spPr>
            <a:xfrm>
              <a:off x="3730316"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30</a:t>
              </a:r>
            </a:p>
          </p:txBody>
        </p:sp>
        <p:sp>
          <p:nvSpPr>
            <p:cNvPr id="22" name="TextBox 21"/>
            <p:cNvSpPr txBox="1"/>
            <p:nvPr/>
          </p:nvSpPr>
          <p:spPr>
            <a:xfrm>
              <a:off x="4301848"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40</a:t>
              </a:r>
            </a:p>
          </p:txBody>
        </p:sp>
        <p:sp>
          <p:nvSpPr>
            <p:cNvPr id="23" name="TextBox 22"/>
            <p:cNvSpPr txBox="1"/>
            <p:nvPr/>
          </p:nvSpPr>
          <p:spPr>
            <a:xfrm>
              <a:off x="6576335"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80</a:t>
              </a:r>
            </a:p>
          </p:txBody>
        </p:sp>
        <p:sp>
          <p:nvSpPr>
            <p:cNvPr id="24" name="TextBox 23"/>
            <p:cNvSpPr txBox="1"/>
            <p:nvPr/>
          </p:nvSpPr>
          <p:spPr>
            <a:xfrm>
              <a:off x="409150" y="2653696"/>
              <a:ext cx="1778051" cy="1323439"/>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ドセタキセル: DCF</a:t>
              </a:r>
            </a:p>
            <a:p>
              <a:pPr algn="r"/>
              <a:r>
                <a:rPr lang="ja-JP" sz="1000" b="1" i="0" dirty="0" smtClean="0">
                  <a:solidFill>
                    <a:srgbClr val="4D4D4D"/>
                  </a:solidFill>
                  <a:ea typeface="MS UI Gothic" pitchFamily="18" charset="0"/>
                </a:rPr>
                <a:t>DCF + RT</a:t>
              </a:r>
            </a:p>
            <a:p>
              <a:pPr algn="r"/>
              <a:r>
                <a:rPr lang="ja-JP" sz="1000" b="1" i="0" dirty="0" smtClean="0">
                  <a:solidFill>
                    <a:srgbClr val="4D4D4D"/>
                  </a:solidFill>
                  <a:ea typeface="MS UI Gothic" pitchFamily="18" charset="0"/>
                </a:rPr>
                <a:t>シスプラチン: 無作為化されず</a:t>
              </a:r>
            </a:p>
            <a:p>
              <a:pPr algn="r"/>
              <a:r>
                <a:rPr lang="ja-JP" sz="1000" b="1" i="0" dirty="0" smtClean="0">
                  <a:solidFill>
                    <a:srgbClr val="4D4D4D"/>
                  </a:solidFill>
                  <a:ea typeface="MS UI Gothic" pitchFamily="18" charset="0"/>
                </a:rPr>
                <a:t>DCF</a:t>
              </a:r>
            </a:p>
            <a:p>
              <a:pPr algn="r"/>
              <a:r>
                <a:rPr lang="ja-JP" sz="1000" b="1" i="0" dirty="0" smtClean="0">
                  <a:solidFill>
                    <a:srgbClr val="4D4D4D"/>
                  </a:solidFill>
                  <a:ea typeface="MS UI Gothic" pitchFamily="18" charset="0"/>
                </a:rPr>
                <a:t>DCF + RT</a:t>
              </a:r>
            </a:p>
            <a:p>
              <a:pPr algn="r"/>
              <a:r>
                <a:rPr lang="ja-JP" sz="1000" b="1" i="0" dirty="0" smtClean="0">
                  <a:solidFill>
                    <a:srgbClr val="4D4D4D"/>
                  </a:solidFill>
                  <a:ea typeface="MS UI Gothic" pitchFamily="18" charset="0"/>
                </a:rPr>
                <a:t>FU: 無作為化されず</a:t>
              </a:r>
            </a:p>
            <a:p>
              <a:pPr algn="r"/>
              <a:r>
                <a:rPr lang="ja-JP" sz="1000" b="1" i="0" dirty="0" smtClean="0">
                  <a:solidFill>
                    <a:srgbClr val="4D4D4D"/>
                  </a:solidFill>
                  <a:ea typeface="MS UI Gothic" pitchFamily="18" charset="0"/>
                </a:rPr>
                <a:t>DCF</a:t>
              </a:r>
            </a:p>
            <a:p>
              <a:pPr algn="r"/>
              <a:r>
                <a:rPr lang="ja-JP" sz="1000" b="1" i="0" dirty="0" smtClean="0">
                  <a:solidFill>
                    <a:srgbClr val="4D4D4D"/>
                  </a:solidFill>
                  <a:ea typeface="MS UI Gothic" pitchFamily="18" charset="0"/>
                </a:rPr>
                <a:t>DCF + RT</a:t>
              </a:r>
            </a:p>
          </p:txBody>
        </p:sp>
        <p:sp>
          <p:nvSpPr>
            <p:cNvPr id="25" name="Line 12"/>
            <p:cNvSpPr>
              <a:spLocks noChangeShapeType="1"/>
            </p:cNvSpPr>
            <p:nvPr/>
          </p:nvSpPr>
          <p:spPr bwMode="auto">
            <a:xfrm>
              <a:off x="561122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5440966"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60</a:t>
              </a:r>
            </a:p>
          </p:txBody>
        </p:sp>
        <p:sp>
          <p:nvSpPr>
            <p:cNvPr id="27" name="TextBox 26"/>
            <p:cNvSpPr txBox="1"/>
            <p:nvPr/>
          </p:nvSpPr>
          <p:spPr>
            <a:xfrm>
              <a:off x="3218103" y="2430755"/>
              <a:ext cx="2707794"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化学療法用量変更</a:t>
              </a:r>
            </a:p>
          </p:txBody>
        </p:sp>
        <p:sp>
          <p:nvSpPr>
            <p:cNvPr id="28" name="Line 17"/>
            <p:cNvSpPr>
              <a:spLocks noChangeShapeType="1"/>
            </p:cNvSpPr>
            <p:nvPr/>
          </p:nvSpPr>
          <p:spPr bwMode="auto">
            <a:xfrm>
              <a:off x="788821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674047" y="3922350"/>
              <a:ext cx="420308"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100</a:t>
              </a:r>
            </a:p>
          </p:txBody>
        </p:sp>
        <p:sp>
          <p:nvSpPr>
            <p:cNvPr id="30" name="TextBox 29"/>
            <p:cNvSpPr txBox="1"/>
            <p:nvPr/>
          </p:nvSpPr>
          <p:spPr>
            <a:xfrm>
              <a:off x="8080420" y="2643285"/>
              <a:ext cx="841897" cy="415498"/>
            </a:xfrm>
            <a:prstGeom prst="rect">
              <a:avLst/>
            </a:prstGeom>
            <a:noFill/>
          </p:spPr>
          <p:txBody>
            <a:bodyPr wrap="none" rtlCol="0" anchor="t" anchorCtr="0">
              <a:spAutoFit/>
            </a:bodyPr>
            <a:lstStyle/>
            <a:p>
              <a:r>
                <a:rPr lang="ja-JP" sz="1000" b="1" i="0" dirty="0" smtClean="0">
                  <a:solidFill>
                    <a:srgbClr val="4D4D4D"/>
                  </a:solidFill>
                  <a:ea typeface="MS UI Gothic" pitchFamily="18" charset="0"/>
                </a:rPr>
                <a:t>なし</a:t>
              </a:r>
            </a:p>
            <a:p>
              <a:r>
                <a:rPr lang="ja-JP" sz="1000" b="1" i="0" dirty="0" smtClean="0">
                  <a:solidFill>
                    <a:srgbClr val="4D4D4D"/>
                  </a:solidFill>
                  <a:ea typeface="MS UI Gothic" pitchFamily="18" charset="0"/>
                </a:rPr>
                <a:t>減量</a:t>
              </a:r>
            </a:p>
          </p:txBody>
        </p:sp>
        <p:sp>
          <p:nvSpPr>
            <p:cNvPr id="31" name="Rectangle 30"/>
            <p:cNvSpPr/>
            <p:nvPr/>
          </p:nvSpPr>
          <p:spPr>
            <a:xfrm>
              <a:off x="8028385" y="2882952"/>
              <a:ext cx="112390"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8028385" y="2725790"/>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Line 12"/>
            <p:cNvSpPr>
              <a:spLocks noChangeShapeType="1"/>
            </p:cNvSpPr>
            <p:nvPr/>
          </p:nvSpPr>
          <p:spPr bwMode="auto">
            <a:xfrm>
              <a:off x="618047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6004905"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70</a:t>
              </a:r>
            </a:p>
          </p:txBody>
        </p:sp>
        <p:sp>
          <p:nvSpPr>
            <p:cNvPr id="35" name="Line 12"/>
            <p:cNvSpPr>
              <a:spLocks noChangeShapeType="1"/>
            </p:cNvSpPr>
            <p:nvPr/>
          </p:nvSpPr>
          <p:spPr bwMode="auto">
            <a:xfrm>
              <a:off x="504197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4864274"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50</a:t>
              </a:r>
            </a:p>
          </p:txBody>
        </p:sp>
        <p:sp>
          <p:nvSpPr>
            <p:cNvPr id="37" name="Line 17"/>
            <p:cNvSpPr>
              <a:spLocks noChangeShapeType="1"/>
            </p:cNvSpPr>
            <p:nvPr/>
          </p:nvSpPr>
          <p:spPr bwMode="auto">
            <a:xfrm>
              <a:off x="731896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7152621" y="3922350"/>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90</a:t>
              </a:r>
            </a:p>
          </p:txBody>
        </p:sp>
        <p:grpSp>
          <p:nvGrpSpPr>
            <p:cNvPr id="39" name="Group 38"/>
            <p:cNvGrpSpPr/>
            <p:nvPr/>
          </p:nvGrpSpPr>
          <p:grpSpPr>
            <a:xfrm>
              <a:off x="2193868" y="2731777"/>
              <a:ext cx="5699356" cy="112390"/>
              <a:chOff x="2193868" y="2731777"/>
              <a:chExt cx="5699356" cy="112390"/>
            </a:xfrm>
          </p:grpSpPr>
          <p:sp>
            <p:nvSpPr>
              <p:cNvPr id="40" name="Rectangle 39"/>
              <p:cNvSpPr/>
              <p:nvPr/>
            </p:nvSpPr>
            <p:spPr>
              <a:xfrm>
                <a:off x="2193868" y="2731777"/>
                <a:ext cx="5447563"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7641431" y="2731777"/>
                <a:ext cx="251793"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2" name="Group 41"/>
            <p:cNvGrpSpPr/>
            <p:nvPr/>
          </p:nvGrpSpPr>
          <p:grpSpPr>
            <a:xfrm>
              <a:off x="2193868" y="2881285"/>
              <a:ext cx="5699356" cy="112390"/>
              <a:chOff x="2193868" y="2731777"/>
              <a:chExt cx="5699356" cy="112390"/>
            </a:xfrm>
          </p:grpSpPr>
          <p:sp>
            <p:nvSpPr>
              <p:cNvPr id="43" name="Rectangle 42"/>
              <p:cNvSpPr/>
              <p:nvPr/>
            </p:nvSpPr>
            <p:spPr>
              <a:xfrm>
                <a:off x="2193868" y="2731777"/>
                <a:ext cx="52796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5" name="Group 44"/>
            <p:cNvGrpSpPr/>
            <p:nvPr/>
          </p:nvGrpSpPr>
          <p:grpSpPr>
            <a:xfrm>
              <a:off x="2193868" y="3030793"/>
              <a:ext cx="5699356" cy="112390"/>
              <a:chOff x="2193868" y="2731777"/>
              <a:chExt cx="5699356" cy="112390"/>
            </a:xfrm>
          </p:grpSpPr>
          <p:sp>
            <p:nvSpPr>
              <p:cNvPr id="46" name="Rectangle 45"/>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8" name="Group 47"/>
            <p:cNvGrpSpPr/>
            <p:nvPr/>
          </p:nvGrpSpPr>
          <p:grpSpPr>
            <a:xfrm>
              <a:off x="2193868" y="3180301"/>
              <a:ext cx="5699356" cy="112390"/>
              <a:chOff x="2193868" y="2731777"/>
              <a:chExt cx="5699356" cy="112390"/>
            </a:xfrm>
          </p:grpSpPr>
          <p:sp>
            <p:nvSpPr>
              <p:cNvPr id="49" name="Rectangle 48"/>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1" name="Group 50"/>
            <p:cNvGrpSpPr/>
            <p:nvPr/>
          </p:nvGrpSpPr>
          <p:grpSpPr>
            <a:xfrm>
              <a:off x="2193868" y="3329809"/>
              <a:ext cx="5699356" cy="112390"/>
              <a:chOff x="2193868" y="2731777"/>
              <a:chExt cx="5699356" cy="112390"/>
            </a:xfrm>
          </p:grpSpPr>
          <p:sp>
            <p:nvSpPr>
              <p:cNvPr id="52" name="Rectangle 51"/>
              <p:cNvSpPr/>
              <p:nvPr/>
            </p:nvSpPr>
            <p:spPr>
              <a:xfrm>
                <a:off x="2193868" y="2731777"/>
                <a:ext cx="55916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7785497" y="2731777"/>
                <a:ext cx="1077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4" name="Group 53"/>
            <p:cNvGrpSpPr/>
            <p:nvPr/>
          </p:nvGrpSpPr>
          <p:grpSpPr>
            <a:xfrm>
              <a:off x="2193868" y="3479317"/>
              <a:ext cx="5699356" cy="112390"/>
              <a:chOff x="2193868" y="2731777"/>
              <a:chExt cx="5699356" cy="112390"/>
            </a:xfrm>
          </p:grpSpPr>
          <p:sp>
            <p:nvSpPr>
              <p:cNvPr id="55" name="Rectangle 54"/>
              <p:cNvSpPr/>
              <p:nvPr/>
            </p:nvSpPr>
            <p:spPr>
              <a:xfrm>
                <a:off x="2193868" y="2731777"/>
                <a:ext cx="55154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7709297" y="2731777"/>
                <a:ext cx="1839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7" name="Group 56"/>
            <p:cNvGrpSpPr/>
            <p:nvPr/>
          </p:nvGrpSpPr>
          <p:grpSpPr>
            <a:xfrm>
              <a:off x="2193868" y="3628825"/>
              <a:ext cx="5699356" cy="112390"/>
              <a:chOff x="2193868" y="2731777"/>
              <a:chExt cx="5699356" cy="112390"/>
            </a:xfrm>
          </p:grpSpPr>
          <p:sp>
            <p:nvSpPr>
              <p:cNvPr id="58" name="Rectangle 57"/>
              <p:cNvSpPr/>
              <p:nvPr/>
            </p:nvSpPr>
            <p:spPr>
              <a:xfrm>
                <a:off x="2193868" y="2731777"/>
                <a:ext cx="53177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7511653" y="2731777"/>
                <a:ext cx="3815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60" name="Group 59"/>
            <p:cNvGrpSpPr/>
            <p:nvPr/>
          </p:nvGrpSpPr>
          <p:grpSpPr>
            <a:xfrm>
              <a:off x="2193869" y="3778335"/>
              <a:ext cx="5699355" cy="112390"/>
              <a:chOff x="2193869" y="2731777"/>
              <a:chExt cx="5699355" cy="112390"/>
            </a:xfrm>
          </p:grpSpPr>
          <p:sp>
            <p:nvSpPr>
              <p:cNvPr id="61" name="Rectangle 60"/>
              <p:cNvSpPr/>
              <p:nvPr/>
            </p:nvSpPr>
            <p:spPr>
              <a:xfrm>
                <a:off x="2193869" y="2731777"/>
                <a:ext cx="528087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63" name="Freeform 11"/>
            <p:cNvSpPr>
              <a:spLocks/>
            </p:cNvSpPr>
            <p:nvPr/>
          </p:nvSpPr>
          <p:spPr bwMode="auto">
            <a:xfrm>
              <a:off x="2195737" y="2712167"/>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4" name="Line 12"/>
            <p:cNvSpPr>
              <a:spLocks noChangeShapeType="1"/>
            </p:cNvSpPr>
            <p:nvPr/>
          </p:nvSpPr>
          <p:spPr bwMode="auto">
            <a:xfrm>
              <a:off x="674972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5" name="Line 13"/>
            <p:cNvSpPr>
              <a:spLocks noChangeShapeType="1"/>
            </p:cNvSpPr>
            <p:nvPr/>
          </p:nvSpPr>
          <p:spPr bwMode="auto">
            <a:xfrm>
              <a:off x="447272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6" name="Line 18"/>
            <p:cNvSpPr>
              <a:spLocks noChangeShapeType="1"/>
            </p:cNvSpPr>
            <p:nvPr/>
          </p:nvSpPr>
          <p:spPr bwMode="auto">
            <a:xfrm>
              <a:off x="390348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7" name="Line 19"/>
            <p:cNvSpPr>
              <a:spLocks noChangeShapeType="1"/>
            </p:cNvSpPr>
            <p:nvPr/>
          </p:nvSpPr>
          <p:spPr bwMode="auto">
            <a:xfrm>
              <a:off x="333423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8" name="Line 20"/>
            <p:cNvSpPr>
              <a:spLocks noChangeShapeType="1"/>
            </p:cNvSpPr>
            <p:nvPr/>
          </p:nvSpPr>
          <p:spPr bwMode="auto">
            <a:xfrm>
              <a:off x="276498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69" name="Line 21"/>
            <p:cNvSpPr>
              <a:spLocks noChangeShapeType="1"/>
            </p:cNvSpPr>
            <p:nvPr/>
          </p:nvSpPr>
          <p:spPr bwMode="auto">
            <a:xfrm>
              <a:off x="219573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70" name="TextBox 69"/>
            <p:cNvSpPr txBox="1"/>
            <p:nvPr/>
          </p:nvSpPr>
          <p:spPr>
            <a:xfrm>
              <a:off x="2070804" y="5855563"/>
              <a:ext cx="263214"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0</a:t>
              </a:r>
            </a:p>
          </p:txBody>
        </p:sp>
        <p:sp>
          <p:nvSpPr>
            <p:cNvPr id="71" name="TextBox 70"/>
            <p:cNvSpPr txBox="1"/>
            <p:nvPr/>
          </p:nvSpPr>
          <p:spPr>
            <a:xfrm>
              <a:off x="2594775"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10</a:t>
              </a:r>
            </a:p>
          </p:txBody>
        </p:sp>
        <p:sp>
          <p:nvSpPr>
            <p:cNvPr id="72" name="TextBox 71"/>
            <p:cNvSpPr txBox="1"/>
            <p:nvPr/>
          </p:nvSpPr>
          <p:spPr>
            <a:xfrm>
              <a:off x="3161069"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20</a:t>
              </a:r>
            </a:p>
          </p:txBody>
        </p:sp>
        <p:sp>
          <p:nvSpPr>
            <p:cNvPr id="73" name="TextBox 72"/>
            <p:cNvSpPr txBox="1"/>
            <p:nvPr/>
          </p:nvSpPr>
          <p:spPr>
            <a:xfrm>
              <a:off x="3730316"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30</a:t>
              </a:r>
            </a:p>
          </p:txBody>
        </p:sp>
        <p:sp>
          <p:nvSpPr>
            <p:cNvPr id="74" name="TextBox 73"/>
            <p:cNvSpPr txBox="1"/>
            <p:nvPr/>
          </p:nvSpPr>
          <p:spPr>
            <a:xfrm>
              <a:off x="4301848"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40</a:t>
              </a:r>
            </a:p>
          </p:txBody>
        </p:sp>
        <p:sp>
          <p:nvSpPr>
            <p:cNvPr id="75" name="TextBox 74"/>
            <p:cNvSpPr txBox="1"/>
            <p:nvPr/>
          </p:nvSpPr>
          <p:spPr>
            <a:xfrm>
              <a:off x="6576335"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80</a:t>
              </a:r>
            </a:p>
          </p:txBody>
        </p:sp>
        <p:sp>
          <p:nvSpPr>
            <p:cNvPr id="76" name="TextBox 75"/>
            <p:cNvSpPr txBox="1"/>
            <p:nvPr/>
          </p:nvSpPr>
          <p:spPr>
            <a:xfrm>
              <a:off x="409150" y="4586909"/>
              <a:ext cx="1778051" cy="1323439"/>
            </a:xfrm>
            <a:prstGeom prst="rect">
              <a:avLst/>
            </a:prstGeom>
            <a:noFill/>
          </p:spPr>
          <p:txBody>
            <a:bodyPr wrap="none" rtlCol="0" anchor="ctr" anchorCtr="0">
              <a:spAutoFit/>
            </a:bodyPr>
            <a:lstStyle/>
            <a:p>
              <a:pPr algn="r"/>
              <a:r>
                <a:rPr lang="ja-JP" sz="1000" b="1" i="0" dirty="0" smtClean="0">
                  <a:solidFill>
                    <a:srgbClr val="4D4D4D"/>
                  </a:solidFill>
                  <a:ea typeface="MS UI Gothic" pitchFamily="18" charset="0"/>
                </a:rPr>
                <a:t>ドセタキセル: DCF</a:t>
              </a:r>
            </a:p>
            <a:p>
              <a:pPr algn="r"/>
              <a:r>
                <a:rPr lang="ja-JP" sz="1000" b="1" i="0" dirty="0" smtClean="0">
                  <a:solidFill>
                    <a:srgbClr val="4D4D4D"/>
                  </a:solidFill>
                  <a:ea typeface="MS UI Gothic" pitchFamily="18" charset="0"/>
                </a:rPr>
                <a:t>DCF + RT</a:t>
              </a:r>
            </a:p>
            <a:p>
              <a:pPr algn="r"/>
              <a:r>
                <a:rPr lang="ja-JP" sz="1000" b="1" i="0" dirty="0" smtClean="0">
                  <a:solidFill>
                    <a:srgbClr val="4D4D4D"/>
                  </a:solidFill>
                  <a:ea typeface="MS UI Gothic" pitchFamily="18" charset="0"/>
                </a:rPr>
                <a:t>シスプラチン: 無作為化されず</a:t>
              </a:r>
            </a:p>
            <a:p>
              <a:pPr algn="r"/>
              <a:r>
                <a:rPr lang="ja-JP" sz="1000" b="1" i="0" dirty="0" smtClean="0">
                  <a:solidFill>
                    <a:srgbClr val="4D4D4D"/>
                  </a:solidFill>
                  <a:ea typeface="MS UI Gothic" pitchFamily="18" charset="0"/>
                </a:rPr>
                <a:t>DCF</a:t>
              </a:r>
            </a:p>
            <a:p>
              <a:pPr algn="r"/>
              <a:r>
                <a:rPr lang="ja-JP" sz="1000" b="1" i="0" dirty="0" smtClean="0">
                  <a:solidFill>
                    <a:srgbClr val="4D4D4D"/>
                  </a:solidFill>
                  <a:ea typeface="MS UI Gothic" pitchFamily="18" charset="0"/>
                </a:rPr>
                <a:t>DCF + RT</a:t>
              </a:r>
            </a:p>
            <a:p>
              <a:pPr algn="r"/>
              <a:r>
                <a:rPr lang="ja-JP" sz="1000" b="1" i="0" dirty="0" smtClean="0">
                  <a:solidFill>
                    <a:srgbClr val="4D4D4D"/>
                  </a:solidFill>
                  <a:ea typeface="MS UI Gothic" pitchFamily="18" charset="0"/>
                </a:rPr>
                <a:t>FU: 無作為化されず</a:t>
              </a:r>
            </a:p>
            <a:p>
              <a:pPr algn="r"/>
              <a:r>
                <a:rPr lang="ja-JP" sz="1000" b="1" i="0" dirty="0" smtClean="0">
                  <a:solidFill>
                    <a:srgbClr val="4D4D4D"/>
                  </a:solidFill>
                  <a:ea typeface="MS UI Gothic" pitchFamily="18" charset="0"/>
                </a:rPr>
                <a:t>DCF</a:t>
              </a:r>
            </a:p>
            <a:p>
              <a:pPr algn="r"/>
              <a:r>
                <a:rPr lang="ja-JP" sz="1000" b="1" i="0" dirty="0" smtClean="0">
                  <a:solidFill>
                    <a:srgbClr val="4D4D4D"/>
                  </a:solidFill>
                  <a:ea typeface="MS UI Gothic" pitchFamily="18" charset="0"/>
                </a:rPr>
                <a:t>DCF + RT</a:t>
              </a:r>
            </a:p>
          </p:txBody>
        </p:sp>
        <p:sp>
          <p:nvSpPr>
            <p:cNvPr id="77" name="Line 12"/>
            <p:cNvSpPr>
              <a:spLocks noChangeShapeType="1"/>
            </p:cNvSpPr>
            <p:nvPr/>
          </p:nvSpPr>
          <p:spPr bwMode="auto">
            <a:xfrm>
              <a:off x="561122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440966"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60</a:t>
              </a:r>
            </a:p>
          </p:txBody>
        </p:sp>
        <p:sp>
          <p:nvSpPr>
            <p:cNvPr id="79" name="TextBox 78"/>
            <p:cNvSpPr txBox="1"/>
            <p:nvPr/>
          </p:nvSpPr>
          <p:spPr>
            <a:xfrm>
              <a:off x="3480194" y="4363968"/>
              <a:ext cx="2183611"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化学療法施行遅延</a:t>
              </a:r>
            </a:p>
          </p:txBody>
        </p:sp>
        <p:sp>
          <p:nvSpPr>
            <p:cNvPr id="80" name="Line 17"/>
            <p:cNvSpPr>
              <a:spLocks noChangeShapeType="1"/>
            </p:cNvSpPr>
            <p:nvPr/>
          </p:nvSpPr>
          <p:spPr bwMode="auto">
            <a:xfrm>
              <a:off x="788821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1" name="TextBox 80"/>
            <p:cNvSpPr txBox="1"/>
            <p:nvPr/>
          </p:nvSpPr>
          <p:spPr>
            <a:xfrm>
              <a:off x="7674047" y="5855563"/>
              <a:ext cx="420308"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100</a:t>
              </a:r>
            </a:p>
          </p:txBody>
        </p:sp>
        <p:sp>
          <p:nvSpPr>
            <p:cNvPr id="82" name="TextBox 81"/>
            <p:cNvSpPr txBox="1"/>
            <p:nvPr/>
          </p:nvSpPr>
          <p:spPr>
            <a:xfrm>
              <a:off x="8080420" y="4595954"/>
              <a:ext cx="545342" cy="577081"/>
            </a:xfrm>
            <a:prstGeom prst="rect">
              <a:avLst/>
            </a:prstGeom>
            <a:noFill/>
          </p:spPr>
          <p:txBody>
            <a:bodyPr wrap="none" rtlCol="0" anchor="t" anchorCtr="0">
              <a:spAutoFit/>
            </a:bodyPr>
            <a:lstStyle/>
            <a:p>
              <a:r>
                <a:rPr lang="ja-JP" sz="1000" b="1" i="0" dirty="0" smtClean="0">
                  <a:solidFill>
                    <a:srgbClr val="4D4D4D"/>
                  </a:solidFill>
                  <a:ea typeface="MS UI Gothic" pitchFamily="18" charset="0"/>
                </a:rPr>
                <a:t>なし</a:t>
              </a:r>
            </a:p>
            <a:p>
              <a:r>
                <a:rPr lang="ja-JP" sz="1000" b="1" i="0" dirty="0" smtClean="0">
                  <a:solidFill>
                    <a:srgbClr val="4D4D4D"/>
                  </a:solidFill>
                  <a:ea typeface="MS UI Gothic" pitchFamily="18" charset="0"/>
                </a:rPr>
                <a:t>遅延</a:t>
              </a:r>
            </a:p>
            <a:p>
              <a:r>
                <a:rPr lang="ja-JP" sz="1000" b="1" i="0" dirty="0" smtClean="0">
                  <a:solidFill>
                    <a:srgbClr val="4D4D4D"/>
                  </a:solidFill>
                  <a:ea typeface="MS UI Gothic" pitchFamily="18" charset="0"/>
                </a:rPr>
                <a:t>省略</a:t>
              </a:r>
            </a:p>
          </p:txBody>
        </p:sp>
        <p:sp>
          <p:nvSpPr>
            <p:cNvPr id="83" name="Rectangle 82"/>
            <p:cNvSpPr/>
            <p:nvPr/>
          </p:nvSpPr>
          <p:spPr>
            <a:xfrm>
              <a:off x="8028385" y="4816165"/>
              <a:ext cx="112390"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a:off x="8028385" y="4659003"/>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Line 12"/>
            <p:cNvSpPr>
              <a:spLocks noChangeShapeType="1"/>
            </p:cNvSpPr>
            <p:nvPr/>
          </p:nvSpPr>
          <p:spPr bwMode="auto">
            <a:xfrm>
              <a:off x="618047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6" name="TextBox 85"/>
            <p:cNvSpPr txBox="1"/>
            <p:nvPr/>
          </p:nvSpPr>
          <p:spPr>
            <a:xfrm>
              <a:off x="6004905"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70</a:t>
              </a:r>
            </a:p>
          </p:txBody>
        </p:sp>
        <p:sp>
          <p:nvSpPr>
            <p:cNvPr id="87" name="Line 12"/>
            <p:cNvSpPr>
              <a:spLocks noChangeShapeType="1"/>
            </p:cNvSpPr>
            <p:nvPr/>
          </p:nvSpPr>
          <p:spPr bwMode="auto">
            <a:xfrm>
              <a:off x="504197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88" name="TextBox 87"/>
            <p:cNvSpPr txBox="1"/>
            <p:nvPr/>
          </p:nvSpPr>
          <p:spPr>
            <a:xfrm>
              <a:off x="4864274"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50</a:t>
              </a:r>
            </a:p>
          </p:txBody>
        </p:sp>
        <p:sp>
          <p:nvSpPr>
            <p:cNvPr id="89" name="Line 17"/>
            <p:cNvSpPr>
              <a:spLocks noChangeShapeType="1"/>
            </p:cNvSpPr>
            <p:nvPr/>
          </p:nvSpPr>
          <p:spPr bwMode="auto">
            <a:xfrm>
              <a:off x="731896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90" name="TextBox 89"/>
            <p:cNvSpPr txBox="1"/>
            <p:nvPr/>
          </p:nvSpPr>
          <p:spPr>
            <a:xfrm>
              <a:off x="7152621" y="5855563"/>
              <a:ext cx="341761" cy="261610"/>
            </a:xfrm>
            <a:prstGeom prst="rect">
              <a:avLst/>
            </a:prstGeom>
            <a:noFill/>
          </p:spPr>
          <p:txBody>
            <a:bodyPr wrap="none" rtlCol="0" anchor="t" anchorCtr="0">
              <a:spAutoFit/>
            </a:bodyPr>
            <a:lstStyle/>
            <a:p>
              <a:pPr algn="ctr"/>
              <a:r>
                <a:rPr lang="ja-JP" sz="1100" b="0" i="0" dirty="0" smtClean="0">
                  <a:solidFill>
                    <a:srgbClr val="4D4D4D"/>
                  </a:solidFill>
                  <a:ea typeface="MS UI Gothic" pitchFamily="18" charset="0"/>
                </a:rPr>
                <a:t>90</a:t>
              </a:r>
            </a:p>
          </p:txBody>
        </p:sp>
        <p:grpSp>
          <p:nvGrpSpPr>
            <p:cNvPr id="91" name="Group 90"/>
            <p:cNvGrpSpPr/>
            <p:nvPr/>
          </p:nvGrpSpPr>
          <p:grpSpPr>
            <a:xfrm>
              <a:off x="2193869" y="4664990"/>
              <a:ext cx="5699356" cy="112390"/>
              <a:chOff x="2193869" y="2731777"/>
              <a:chExt cx="5699356" cy="112390"/>
            </a:xfrm>
          </p:grpSpPr>
          <p:sp>
            <p:nvSpPr>
              <p:cNvPr id="92" name="Rectangle 91"/>
              <p:cNvSpPr/>
              <p:nvPr/>
            </p:nvSpPr>
            <p:spPr>
              <a:xfrm>
                <a:off x="2193869" y="2731777"/>
                <a:ext cx="476652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Rectangle 92"/>
              <p:cNvSpPr/>
              <p:nvPr/>
            </p:nvSpPr>
            <p:spPr>
              <a:xfrm>
                <a:off x="7585473" y="2731777"/>
                <a:ext cx="307752"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Rectangle 93"/>
              <p:cNvSpPr/>
              <p:nvPr/>
            </p:nvSpPr>
            <p:spPr>
              <a:xfrm>
                <a:off x="6959203" y="2731777"/>
                <a:ext cx="629222"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95" name="Group 94"/>
            <p:cNvGrpSpPr/>
            <p:nvPr/>
          </p:nvGrpSpPr>
          <p:grpSpPr>
            <a:xfrm>
              <a:off x="2193868" y="4814498"/>
              <a:ext cx="5699356" cy="112390"/>
              <a:chOff x="2193868" y="2731777"/>
              <a:chExt cx="5699356" cy="112390"/>
            </a:xfrm>
          </p:grpSpPr>
          <p:sp>
            <p:nvSpPr>
              <p:cNvPr id="96" name="Rectangle 95"/>
              <p:cNvSpPr/>
              <p:nvPr/>
            </p:nvSpPr>
            <p:spPr>
              <a:xfrm>
                <a:off x="2193868" y="2731777"/>
                <a:ext cx="41426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6958013" y="2731777"/>
                <a:ext cx="935211"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6336506" y="2731777"/>
                <a:ext cx="621507"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99" name="Group 98"/>
            <p:cNvGrpSpPr/>
            <p:nvPr/>
          </p:nvGrpSpPr>
          <p:grpSpPr>
            <a:xfrm>
              <a:off x="2193868" y="4964006"/>
              <a:ext cx="5699356" cy="112390"/>
              <a:chOff x="2193868" y="2731777"/>
              <a:chExt cx="5699356" cy="112390"/>
            </a:xfrm>
          </p:grpSpPr>
          <p:sp>
            <p:nvSpPr>
              <p:cNvPr id="100" name="Rectangle 99"/>
              <p:cNvSpPr/>
              <p:nvPr/>
            </p:nvSpPr>
            <p:spPr>
              <a:xfrm>
                <a:off x="2193868" y="2731777"/>
                <a:ext cx="520229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Rectangle 100"/>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02" name="Group 101"/>
            <p:cNvGrpSpPr/>
            <p:nvPr/>
          </p:nvGrpSpPr>
          <p:grpSpPr>
            <a:xfrm>
              <a:off x="2193868" y="5113514"/>
              <a:ext cx="5699356" cy="112390"/>
              <a:chOff x="2193868" y="2731777"/>
              <a:chExt cx="5699356" cy="112390"/>
            </a:xfrm>
          </p:grpSpPr>
          <p:sp>
            <p:nvSpPr>
              <p:cNvPr id="103" name="Rectangle 102"/>
              <p:cNvSpPr/>
              <p:nvPr/>
            </p:nvSpPr>
            <p:spPr>
              <a:xfrm>
                <a:off x="2193868" y="2731777"/>
                <a:ext cx="5124904"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Rectangle 103"/>
              <p:cNvSpPr/>
              <p:nvPr/>
            </p:nvSpPr>
            <p:spPr>
              <a:xfrm>
                <a:off x="7822406" y="2731777"/>
                <a:ext cx="70818"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Rectangle 104"/>
              <p:cNvSpPr/>
              <p:nvPr/>
            </p:nvSpPr>
            <p:spPr>
              <a:xfrm>
                <a:off x="7318772" y="2731777"/>
                <a:ext cx="503015"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06" name="Group 105"/>
            <p:cNvGrpSpPr/>
            <p:nvPr/>
          </p:nvGrpSpPr>
          <p:grpSpPr>
            <a:xfrm>
              <a:off x="2193868" y="5263022"/>
              <a:ext cx="5699356" cy="112390"/>
              <a:chOff x="2193868" y="2731777"/>
              <a:chExt cx="5699356" cy="112390"/>
            </a:xfrm>
          </p:grpSpPr>
          <p:sp>
            <p:nvSpPr>
              <p:cNvPr id="107" name="Rectangle 106"/>
              <p:cNvSpPr/>
              <p:nvPr/>
            </p:nvSpPr>
            <p:spPr>
              <a:xfrm>
                <a:off x="2193868" y="2731777"/>
                <a:ext cx="45629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Rectangle 107"/>
              <p:cNvSpPr/>
              <p:nvPr/>
            </p:nvSpPr>
            <p:spPr>
              <a:xfrm>
                <a:off x="7294959" y="2731777"/>
                <a:ext cx="598265"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Rectangle 108"/>
              <p:cNvSpPr/>
              <p:nvPr/>
            </p:nvSpPr>
            <p:spPr>
              <a:xfrm>
                <a:off x="6754416" y="2731777"/>
                <a:ext cx="540544"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0" name="Group 109"/>
            <p:cNvGrpSpPr/>
            <p:nvPr/>
          </p:nvGrpSpPr>
          <p:grpSpPr>
            <a:xfrm>
              <a:off x="2193869" y="5412530"/>
              <a:ext cx="5699355" cy="112390"/>
              <a:chOff x="2193869" y="2731777"/>
              <a:chExt cx="5699355" cy="112390"/>
            </a:xfrm>
          </p:grpSpPr>
          <p:sp>
            <p:nvSpPr>
              <p:cNvPr id="111" name="Rectangle 110"/>
              <p:cNvSpPr/>
              <p:nvPr/>
            </p:nvSpPr>
            <p:spPr>
              <a:xfrm>
                <a:off x="2193869" y="2731777"/>
                <a:ext cx="520586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Rectangle 111"/>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3" name="Group 112"/>
            <p:cNvGrpSpPr/>
            <p:nvPr/>
          </p:nvGrpSpPr>
          <p:grpSpPr>
            <a:xfrm>
              <a:off x="2193868" y="5562038"/>
              <a:ext cx="5699356" cy="112390"/>
              <a:chOff x="2193868" y="2731777"/>
              <a:chExt cx="5699356" cy="112390"/>
            </a:xfrm>
          </p:grpSpPr>
          <p:sp>
            <p:nvSpPr>
              <p:cNvPr id="114" name="Rectangle 113"/>
              <p:cNvSpPr/>
              <p:nvPr/>
            </p:nvSpPr>
            <p:spPr>
              <a:xfrm>
                <a:off x="2193868" y="2731777"/>
                <a:ext cx="50129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Rectangle 114"/>
              <p:cNvSpPr/>
              <p:nvPr/>
            </p:nvSpPr>
            <p:spPr>
              <a:xfrm>
                <a:off x="7665244" y="2731777"/>
                <a:ext cx="22798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Rectangle 115"/>
              <p:cNvSpPr/>
              <p:nvPr/>
            </p:nvSpPr>
            <p:spPr>
              <a:xfrm>
                <a:off x="7206853" y="2731777"/>
                <a:ext cx="45958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117" name="Group 116"/>
            <p:cNvGrpSpPr/>
            <p:nvPr/>
          </p:nvGrpSpPr>
          <p:grpSpPr>
            <a:xfrm>
              <a:off x="2193869" y="5711548"/>
              <a:ext cx="5699356" cy="112390"/>
              <a:chOff x="2193869" y="2731777"/>
              <a:chExt cx="5699356" cy="112390"/>
            </a:xfrm>
          </p:grpSpPr>
          <p:sp>
            <p:nvSpPr>
              <p:cNvPr id="118" name="Rectangle 117"/>
              <p:cNvSpPr/>
              <p:nvPr/>
            </p:nvSpPr>
            <p:spPr>
              <a:xfrm>
                <a:off x="2193869" y="2731777"/>
                <a:ext cx="439435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Rectangle 118"/>
              <p:cNvSpPr/>
              <p:nvPr/>
            </p:nvSpPr>
            <p:spPr>
              <a:xfrm>
                <a:off x="7092281" y="2731777"/>
                <a:ext cx="800944"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Rectangle 119"/>
              <p:cNvSpPr/>
              <p:nvPr/>
            </p:nvSpPr>
            <p:spPr>
              <a:xfrm>
                <a:off x="6586265" y="2731777"/>
                <a:ext cx="506016"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21" name="Freeform 11"/>
            <p:cNvSpPr>
              <a:spLocks/>
            </p:cNvSpPr>
            <p:nvPr/>
          </p:nvSpPr>
          <p:spPr bwMode="auto">
            <a:xfrm>
              <a:off x="2195737" y="4645380"/>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4D4D4D"/>
                </a:solidFill>
                <a:latin typeface="Arial" panose="020B0604020202020204" pitchFamily="34" charset="0"/>
                <a:cs typeface="Arial" panose="020B0604020202020204" pitchFamily="34" charset="0"/>
              </a:endParaRPr>
            </a:p>
          </p:txBody>
        </p:sp>
        <p:sp>
          <p:nvSpPr>
            <p:cNvPr id="122" name="Rectangle 121"/>
            <p:cNvSpPr/>
            <p:nvPr/>
          </p:nvSpPr>
          <p:spPr>
            <a:xfrm>
              <a:off x="8028385" y="4975709"/>
              <a:ext cx="11239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23" name="TextBox 122"/>
          <p:cNvSpPr txBox="1"/>
          <p:nvPr/>
        </p:nvSpPr>
        <p:spPr>
          <a:xfrm>
            <a:off x="4630020" y="4973419"/>
            <a:ext cx="830676"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サイクル (%)</a:t>
            </a:r>
          </a:p>
        </p:txBody>
      </p:sp>
    </p:spTree>
    <p:custDataLst>
      <p:tags r:id="rId1"/>
    </p:custDataLst>
    <p:extLst>
      <p:ext uri="{BB962C8B-B14F-4D97-AF65-F5344CB8AC3E}">
        <p14:creationId xmlns:p14="http://schemas.microsoft.com/office/powerpoint/2010/main" val="514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Barbour et al</a:t>
            </a:r>
          </a:p>
        </p:txBody>
      </p:sp>
      <p:sp>
        <p:nvSpPr>
          <p:cNvPr id="5123" name="Rectangle 3"/>
          <p:cNvSpPr>
            <a:spLocks noGrp="1" noChangeArrowheads="1"/>
          </p:cNvSpPr>
          <p:nvPr>
            <p:ph type="body" idx="1"/>
          </p:nvPr>
        </p:nvSpPr>
        <p:spPr>
          <a:xfrm>
            <a:off x="365124" y="1254035"/>
            <a:ext cx="8511590" cy="4746172"/>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食道切除術例は以下の通り: </a:t>
            </a:r>
          </a:p>
          <a:p>
            <a:pPr lvl="1"/>
            <a:r>
              <a:rPr lang="ja-JP" sz="1600" b="0" i="0" dirty="0" smtClean="0">
                <a:solidFill>
                  <a:srgbClr val="4D4D4D"/>
                </a:solidFill>
                <a:ea typeface="MS UI Gothic" pitchFamily="18" charset="0"/>
              </a:rPr>
              <a:t>EMR 45例（100%）</a:t>
            </a:r>
          </a:p>
          <a:p>
            <a:pPr lvl="1"/>
            <a:r>
              <a:rPr lang="ja-JP" sz="1600" b="0" i="0" dirty="0" smtClean="0">
                <a:solidFill>
                  <a:srgbClr val="4D4D4D"/>
                </a:solidFill>
                <a:ea typeface="MS UI Gothic" pitchFamily="18" charset="0"/>
              </a:rPr>
              <a:t>シスプラチン + 5FU + ドセタキセル群…28/31例（90%）</a:t>
            </a:r>
          </a:p>
          <a:p>
            <a:pPr lvl="1"/>
            <a:r>
              <a:rPr lang="ja-JP" sz="1600" b="0" i="0" dirty="0" smtClean="0">
                <a:solidFill>
                  <a:srgbClr val="4D4D4D"/>
                </a:solidFill>
                <a:ea typeface="MS UI Gothic" pitchFamily="18" charset="0"/>
              </a:rPr>
              <a:t>シスプラチン + 5FU + ドセタキセル + RT併用群…33/35例（94%）（2例で進行）</a:t>
            </a:r>
          </a:p>
          <a:p>
            <a:r>
              <a:rPr lang="ja-JP" sz="1600" b="0" i="0" dirty="0" smtClean="0">
                <a:solidFill>
                  <a:srgbClr val="4D4D4D"/>
                </a:solidFill>
                <a:ea typeface="MS UI Gothic" pitchFamily="18" charset="0"/>
              </a:rPr>
              <a:t>R0切除（断端1 mm超）達成例は以下の通り: </a:t>
            </a:r>
          </a:p>
          <a:p>
            <a:pPr lvl="1"/>
            <a:r>
              <a:rPr lang="ja-JP" sz="1600" b="0" i="0" dirty="0" smtClean="0">
                <a:solidFill>
                  <a:srgbClr val="4D4D4D"/>
                </a:solidFill>
                <a:ea typeface="MS UI Gothic" pitchFamily="18" charset="0"/>
              </a:rPr>
              <a:t>EMR 31/45例（69%）</a:t>
            </a:r>
          </a:p>
          <a:p>
            <a:pPr lvl="1"/>
            <a:r>
              <a:rPr lang="ja-JP" sz="1600" b="0" i="0" dirty="0" smtClean="0">
                <a:solidFill>
                  <a:srgbClr val="4D4D4D"/>
                </a:solidFill>
                <a:ea typeface="MS UI Gothic" pitchFamily="18" charset="0"/>
              </a:rPr>
              <a:t>シスプラチン + 5FU + ドセタキセル群…18/28例（64%）</a:t>
            </a:r>
          </a:p>
          <a:p>
            <a:pPr lvl="1"/>
            <a:r>
              <a:rPr lang="ja-JP" sz="1600" b="0" i="0" dirty="0" smtClean="0">
                <a:solidFill>
                  <a:srgbClr val="4D4D4D"/>
                </a:solidFill>
                <a:ea typeface="MS UI Gothic" pitchFamily="18" charset="0"/>
              </a:rPr>
              <a:t>シスプラチン + 5FU + ドセタキセル + RT併用群…31/33例（94%）</a:t>
            </a:r>
          </a:p>
          <a:p>
            <a:pPr marL="0" indent="0">
              <a:buNone/>
            </a:pPr>
            <a:r>
              <a:rPr lang="en" sz="1600" dirty="0" smtClean="0"/>
              <a:t/>
            </a:r>
            <a:br>
              <a:rPr lang="en" sz="1600" dirty="0" smtClean="0"/>
            </a:b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シスプラチン・5FUの併用にドセタキセルを併用投与した時には、特にシスプラチン・5FU・ドセタキセルに放射線療法を併用した場合に、NMRにおける組織学的奏効率が上昇した</a:t>
            </a:r>
          </a:p>
          <a:p>
            <a:r>
              <a:rPr lang="ja-JP" sz="1600" b="1" i="0" dirty="0" smtClean="0">
                <a:solidFill>
                  <a:srgbClr val="4D4D4D"/>
                </a:solidFill>
                <a:ea typeface="MS UI Gothic" pitchFamily="18" charset="0"/>
              </a:rPr>
              <a:t>従って、生存に対するこれら治療の影響を今後検討する必要はあるものの、個々のPETでの奏効の確認に基づく集学的治療の計画はEAC患者に対して安全かつ実行可能であることが、本試験の結果から示唆される</a:t>
            </a:r>
          </a:p>
          <a:p>
            <a:endParaRPr lang="en-GB" b="1" dirty="0"/>
          </a:p>
          <a:p>
            <a:endParaRPr lang="en-GB" b="1" dirty="0" smtClean="0"/>
          </a:p>
          <a:p>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Barbour A et al. Ann Oncol 2016; 27 (suppl 6): abstr 610O </a:t>
            </a:r>
          </a:p>
        </p:txBody>
      </p:sp>
    </p:spTree>
    <p:custDataLst>
      <p:tags r:id="rId1"/>
    </p:custDataLst>
    <p:extLst>
      <p:ext uri="{BB962C8B-B14F-4D97-AF65-F5344CB8AC3E}">
        <p14:creationId xmlns:p14="http://schemas.microsoft.com/office/powerpoint/2010/main" val="390069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周術期療法</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胃・食道癌</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65125" y="5517232"/>
            <a:ext cx="4384296" cy="1066131"/>
          </a:xfrm>
        </p:spPr>
        <p:txBody>
          <a:bodyPr/>
          <a:lstStyle/>
          <a:p>
            <a:r>
              <a:rPr lang="ja-JP" sz="1200" b="0" i="0" dirty="0" smtClean="0">
                <a:solidFill>
                  <a:srgbClr val="4D4D4D"/>
                </a:solidFill>
                <a:ea typeface="MS UI Gothic" pitchFamily="18" charset="0"/>
              </a:rPr>
              <a:t>ECX: エピルビシン 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D1、シスプラチン 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a:t>
            </a:r>
            <a:r>
              <a:rPr lang="en" sz="1200" dirty="0" smtClean="0"/>
              <a:t/>
            </a:r>
            <a:br>
              <a:rPr lang="en" sz="1200" dirty="0" smtClean="0"/>
            </a:br>
            <a:r>
              <a:rPr lang="ja-JP" sz="1200" b="0" i="0" dirty="0" smtClean="0">
                <a:solidFill>
                  <a:srgbClr val="4D4D4D"/>
                </a:solidFill>
                <a:ea typeface="MS UI Gothic" pitchFamily="18" charset="0"/>
              </a:rPr>
              <a:t>カペシタビン 1250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po 1日1回</a:t>
            </a:r>
          </a:p>
          <a:p>
            <a:r>
              <a:rPr lang="ja-JP" sz="1200" b="0" i="0" dirty="0" smtClean="0">
                <a:solidFill>
                  <a:srgbClr val="4D4D4D"/>
                </a:solidFill>
                <a:ea typeface="MS UI Gothic" pitchFamily="18" charset="0"/>
              </a:rPr>
              <a:t>ECX + L: エピルビシン 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D1、シスプラチン 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D1、カペシタビン 1000 mg/m</a:t>
            </a:r>
            <a:r>
              <a:rPr lang="ja-JP" sz="1200" b="0" i="0" baseline="30000" dirty="0" smtClean="0">
                <a:solidFill>
                  <a:srgbClr val="4D4D4D"/>
                </a:solidFill>
                <a:ea typeface="MS UI Gothic" pitchFamily="18" charset="0"/>
              </a:rPr>
              <a:t>2 </a:t>
            </a:r>
            <a:r>
              <a:rPr lang="ja-JP" sz="1200" b="0" i="0" dirty="0" smtClean="0">
                <a:solidFill>
                  <a:srgbClr val="4D4D4D"/>
                </a:solidFill>
                <a:ea typeface="MS UI Gothic" pitchFamily="18" charset="0"/>
              </a:rPr>
              <a:t>に減量して1日1回、ラパチニブ 1250 mg 1日1回。ラパチニブによる維持療法(1500 mg po 1日1回)。</a:t>
            </a:r>
          </a:p>
        </p:txBody>
      </p:sp>
      <p:sp>
        <p:nvSpPr>
          <p:cNvPr id="17" name="Text Placeholder 16"/>
          <p:cNvSpPr>
            <a:spLocks noGrp="1"/>
          </p:cNvSpPr>
          <p:nvPr>
            <p:ph type="body" sz="quarter" idx="11"/>
          </p:nvPr>
        </p:nvSpPr>
        <p:spPr/>
        <p:txBody>
          <a:bodyPr/>
          <a:lstStyle/>
          <a:p>
            <a:r>
              <a:rPr lang="ja-JP" sz="1200" b="0" i="0" dirty="0" smtClean="0">
                <a:solidFill>
                  <a:srgbClr val="4D4D4D"/>
                </a:solidFill>
                <a:ea typeface="MS UI Gothic" pitchFamily="18" charset="0"/>
              </a:rPr>
              <a:t> Smyth E et al. Ann Oncol 2016; 27 (suppl 6): abstr LBA26</a:t>
            </a:r>
          </a:p>
        </p:txBody>
      </p:sp>
      <p:sp>
        <p:nvSpPr>
          <p:cNvPr id="23558" name="Oval 14"/>
          <p:cNvSpPr>
            <a:spLocks noChangeArrowheads="1"/>
          </p:cNvSpPr>
          <p:nvPr/>
        </p:nvSpPr>
        <p:spPr bwMode="auto">
          <a:xfrm>
            <a:off x="3941537" y="31216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23559" name="AutoShape 15"/>
          <p:cNvCxnSpPr>
            <a:cxnSpLocks noChangeShapeType="1"/>
            <a:stCxn id="23558" idx="0"/>
            <a:endCxn id="101" idx="1"/>
          </p:cNvCxnSpPr>
          <p:nvPr/>
        </p:nvCxnSpPr>
        <p:spPr bwMode="auto">
          <a:xfrm rot="5400000" flipH="1" flipV="1">
            <a:off x="4164636" y="2491877"/>
            <a:ext cx="698460" cy="561062"/>
          </a:xfrm>
          <a:prstGeom prst="bentConnector2">
            <a:avLst/>
          </a:prstGeom>
          <a:noFill/>
          <a:ln w="57150">
            <a:solidFill>
              <a:schemeClr val="bg2">
                <a:lumMod val="60000"/>
                <a:lumOff val="40000"/>
              </a:schemeClr>
            </a:solidFill>
            <a:round/>
            <a:headEnd/>
            <a:tailEnd type="triangle" w="med" len="med"/>
          </a:ln>
        </p:spPr>
      </p:cxnSp>
      <p:cxnSp>
        <p:nvCxnSpPr>
          <p:cNvPr id="23566" name="AutoShape 19"/>
          <p:cNvCxnSpPr>
            <a:cxnSpLocks noChangeShapeType="1"/>
            <a:stCxn id="31" idx="3"/>
            <a:endCxn id="23558" idx="2"/>
          </p:cNvCxnSpPr>
          <p:nvPr/>
        </p:nvCxnSpPr>
        <p:spPr bwMode="auto">
          <a:xfrm flipV="1">
            <a:off x="3684814" y="3413738"/>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31" name="AutoShape 9"/>
          <p:cNvSpPr>
            <a:spLocks noChangeArrowheads="1"/>
          </p:cNvSpPr>
          <p:nvPr/>
        </p:nvSpPr>
        <p:spPr bwMode="auto">
          <a:xfrm>
            <a:off x="199785" y="2731757"/>
            <a:ext cx="3485029"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HER2陽性で手術可能な胃/OGJ/食道下部腺癌</a:t>
            </a:r>
          </a:p>
          <a:p>
            <a:pPr defTabSz="892175" eaLnBrk="0" hangingPunct="0">
              <a:spcAft>
                <a:spcPct val="30000"/>
              </a:spcAft>
            </a:pPr>
            <a:r>
              <a:rPr lang="ja-JP" b="0" i="0" dirty="0" smtClean="0">
                <a:solidFill>
                  <a:srgbClr val="FFFFFF"/>
                </a:solidFill>
                <a:ea typeface="MS UI Gothic" pitchFamily="18" charset="0"/>
              </a:rPr>
              <a:t>(</a:t>
            </a:r>
            <a:r>
              <a:rPr lang="ja-JP" b="0" i="0" dirty="0" smtClean="0">
                <a:solidFill>
                  <a:srgbClr val="FFFFFF"/>
                </a:solidFill>
                <a:ea typeface="MS UI Gothic" pitchFamily="18" charset="0"/>
              </a:rPr>
              <a:t>n=44</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sp>
        <p:nvSpPr>
          <p:cNvPr id="42" name="Rectangle 9"/>
          <p:cNvSpPr>
            <a:spLocks noGrp="1" noChangeArrowheads="1"/>
          </p:cNvSpPr>
          <p:nvPr>
            <p:ph sz="half" idx="1"/>
          </p:nvPr>
        </p:nvSpPr>
        <p:spPr>
          <a:xfrm>
            <a:off x="365124" y="4623776"/>
            <a:ext cx="4130676" cy="765176"/>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推奨投与レジメンの決定(グレード3/4下痢の発生が20%未満)</a:t>
            </a:r>
          </a:p>
        </p:txBody>
      </p:sp>
      <p:cxnSp>
        <p:nvCxnSpPr>
          <p:cNvPr id="46" name="AutoShape 16"/>
          <p:cNvCxnSpPr>
            <a:cxnSpLocks noChangeShapeType="1"/>
            <a:stCxn id="23558" idx="4"/>
            <a:endCxn id="52" idx="1"/>
          </p:cNvCxnSpPr>
          <p:nvPr/>
        </p:nvCxnSpPr>
        <p:spPr bwMode="auto">
          <a:xfrm rot="16200000" flipH="1">
            <a:off x="4195819" y="3743354"/>
            <a:ext cx="636094" cy="561062"/>
          </a:xfrm>
          <a:prstGeom prst="bentConnector2">
            <a:avLst/>
          </a:prstGeom>
          <a:noFill/>
          <a:ln w="57150">
            <a:solidFill>
              <a:schemeClr val="bg2">
                <a:lumMod val="60000"/>
                <a:lumOff val="40000"/>
              </a:schemeClr>
            </a:solidFill>
            <a:round/>
            <a:headEnd/>
            <a:tailEnd type="triangle" w="med" len="med"/>
          </a:ln>
        </p:spPr>
      </p:cxnSp>
      <p:sp>
        <p:nvSpPr>
          <p:cNvPr id="52" name="AutoShape 12"/>
          <p:cNvSpPr>
            <a:spLocks noChangeArrowheads="1"/>
          </p:cNvSpPr>
          <p:nvPr/>
        </p:nvSpPr>
        <p:spPr bwMode="auto">
          <a:xfrm>
            <a:off x="4794397"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ECX + ラパチニブ</a:t>
            </a:r>
          </a:p>
        </p:txBody>
      </p:sp>
      <p:sp>
        <p:nvSpPr>
          <p:cNvPr id="21" name="Rectangle 2"/>
          <p:cNvSpPr>
            <a:spLocks noGrp="1" noChangeArrowheads="1"/>
          </p:cNvSpPr>
          <p:nvPr>
            <p:ph type="title"/>
          </p:nvPr>
        </p:nvSpPr>
        <p:spPr>
          <a:xfrm>
            <a:off x="365124" y="179614"/>
            <a:ext cx="8238945" cy="807720"/>
          </a:xfrm>
        </p:spPr>
        <p:txBody>
          <a:bodyPr/>
          <a:lstStyle/>
          <a:p>
            <a:r>
              <a:rPr lang="ja-JP" sz="1600" b="1" i="0" dirty="0" smtClean="0">
                <a:solidFill>
                  <a:srgbClr val="043882"/>
                </a:solidFill>
                <a:ea typeface="MS UI Gothic" pitchFamily="18" charset="0"/>
              </a:rPr>
              <a:t>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Smyth et al</a:t>
            </a:r>
          </a:p>
        </p:txBody>
      </p:sp>
      <p:sp>
        <p:nvSpPr>
          <p:cNvPr id="34" name="AutoShape 8"/>
          <p:cNvSpPr>
            <a:spLocks noChangeArrowheads="1"/>
          </p:cNvSpPr>
          <p:nvPr/>
        </p:nvSpPr>
        <p:spPr bwMode="auto">
          <a:xfrm>
            <a:off x="7230392"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ECX</a:t>
            </a:r>
            <a:r>
              <a:rPr lang="en" sz="1400" dirty="0" smtClean="0"/>
              <a:t/>
            </a:r>
            <a:br>
              <a:rPr lang="en" sz="1400" dirty="0" smtClean="0"/>
            </a:br>
            <a:r>
              <a:rPr lang="ja-JP" sz="1400" b="0" i="0" dirty="0" smtClean="0">
                <a:solidFill>
                  <a:srgbClr val="FFFFFF"/>
                </a:solidFill>
                <a:ea typeface="MS UI Gothic" pitchFamily="18" charset="0"/>
              </a:rPr>
              <a:t>3サイクル</a:t>
            </a:r>
          </a:p>
        </p:txBody>
      </p:sp>
      <p:sp>
        <p:nvSpPr>
          <p:cNvPr id="38" name="TextBox 37"/>
          <p:cNvSpPr txBox="1"/>
          <p:nvPr/>
        </p:nvSpPr>
        <p:spPr>
          <a:xfrm>
            <a:off x="5403273" y="3070701"/>
            <a:ext cx="890649" cy="461665"/>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5～6週間の休薬</a:t>
            </a:r>
          </a:p>
        </p:txBody>
      </p:sp>
      <p:sp>
        <p:nvSpPr>
          <p:cNvPr id="39" name="TextBox 38"/>
          <p:cNvSpPr txBox="1"/>
          <p:nvPr/>
        </p:nvSpPr>
        <p:spPr>
          <a:xfrm>
            <a:off x="6705975" y="3068960"/>
            <a:ext cx="818353" cy="646331"/>
          </a:xfrm>
          <a:prstGeom prst="rect">
            <a:avLst/>
          </a:prstGeom>
          <a:noFill/>
        </p:spPr>
        <p:txBody>
          <a:bodyPr wrap="square" rtlCol="0">
            <a:spAutoFit/>
          </a:bodyPr>
          <a:lstStyle/>
          <a:p>
            <a:pPr algn="ctr"/>
            <a:r>
              <a:rPr lang="ja-JP" sz="1200" b="1" i="0" dirty="0" smtClean="0">
                <a:solidFill>
                  <a:srgbClr val="4D4D4D"/>
                </a:solidFill>
                <a:ea typeface="MS UI Gothic" pitchFamily="18" charset="0"/>
              </a:rPr>
              <a:t>6～10週間の休薬</a:t>
            </a:r>
          </a:p>
        </p:txBody>
      </p:sp>
      <p:cxnSp>
        <p:nvCxnSpPr>
          <p:cNvPr id="86" name="AutoShape 21"/>
          <p:cNvCxnSpPr>
            <a:cxnSpLocks noChangeShapeType="1"/>
            <a:stCxn id="105" idx="3"/>
            <a:endCxn id="106" idx="1"/>
          </p:cNvCxnSpPr>
          <p:nvPr/>
        </p:nvCxnSpPr>
        <p:spPr bwMode="auto">
          <a:xfrm>
            <a:off x="6930586" y="4341932"/>
            <a:ext cx="275432" cy="1"/>
          </a:xfrm>
          <a:prstGeom prst="straightConnector1">
            <a:avLst/>
          </a:prstGeom>
          <a:noFill/>
          <a:ln w="57150">
            <a:solidFill>
              <a:schemeClr val="bg2">
                <a:lumMod val="60000"/>
                <a:lumOff val="40000"/>
              </a:schemeClr>
            </a:solidFill>
            <a:prstDash val="sysDot"/>
            <a:round/>
            <a:headEnd/>
            <a:tailEnd type="triangle" w="med" len="med"/>
          </a:ln>
        </p:spPr>
      </p:cxnSp>
      <p:cxnSp>
        <p:nvCxnSpPr>
          <p:cNvPr id="90" name="AutoShape 21"/>
          <p:cNvCxnSpPr>
            <a:cxnSpLocks noChangeShapeType="1"/>
            <a:stCxn id="52" idx="3"/>
            <a:endCxn id="105" idx="1"/>
          </p:cNvCxnSpPr>
          <p:nvPr/>
        </p:nvCxnSpPr>
        <p:spPr bwMode="auto">
          <a:xfrm>
            <a:off x="5726488" y="4341932"/>
            <a:ext cx="27200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92" name="AutoShape 21"/>
          <p:cNvCxnSpPr>
            <a:cxnSpLocks noChangeShapeType="1"/>
            <a:stCxn id="101" idx="3"/>
            <a:endCxn id="100" idx="1"/>
          </p:cNvCxnSpPr>
          <p:nvPr/>
        </p:nvCxnSpPr>
        <p:spPr bwMode="auto">
          <a:xfrm>
            <a:off x="5726489" y="2423178"/>
            <a:ext cx="277867" cy="0"/>
          </a:xfrm>
          <a:prstGeom prst="straightConnector1">
            <a:avLst/>
          </a:prstGeom>
          <a:noFill/>
          <a:ln w="57150">
            <a:solidFill>
              <a:schemeClr val="bg2">
                <a:lumMod val="60000"/>
                <a:lumOff val="40000"/>
              </a:schemeClr>
            </a:solidFill>
            <a:round/>
            <a:headEnd/>
            <a:tailEnd type="triangle" w="med" len="med"/>
          </a:ln>
        </p:spPr>
      </p:cxnSp>
      <p:cxnSp>
        <p:nvCxnSpPr>
          <p:cNvPr id="95" name="AutoShape 21"/>
          <p:cNvCxnSpPr>
            <a:cxnSpLocks noChangeShapeType="1"/>
            <a:stCxn id="100" idx="3"/>
            <a:endCxn id="34" idx="1"/>
          </p:cNvCxnSpPr>
          <p:nvPr/>
        </p:nvCxnSpPr>
        <p:spPr bwMode="auto">
          <a:xfrm>
            <a:off x="6936448" y="2423178"/>
            <a:ext cx="293944" cy="0"/>
          </a:xfrm>
          <a:prstGeom prst="straightConnector1">
            <a:avLst/>
          </a:prstGeom>
          <a:noFill/>
          <a:ln w="57150">
            <a:solidFill>
              <a:schemeClr val="bg2">
                <a:lumMod val="60000"/>
                <a:lumOff val="40000"/>
              </a:schemeClr>
            </a:solidFill>
            <a:round/>
            <a:headEnd/>
            <a:tailEnd type="triangle" w="med" len="med"/>
          </a:ln>
        </p:spPr>
      </p:cxnSp>
      <p:sp>
        <p:nvSpPr>
          <p:cNvPr id="100" name="AutoShape 8"/>
          <p:cNvSpPr>
            <a:spLocks noChangeArrowheads="1"/>
          </p:cNvSpPr>
          <p:nvPr/>
        </p:nvSpPr>
        <p:spPr bwMode="auto">
          <a:xfrm>
            <a:off x="6004356"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手術</a:t>
            </a:r>
          </a:p>
        </p:txBody>
      </p:sp>
      <p:sp>
        <p:nvSpPr>
          <p:cNvPr id="101" name="AutoShape 8"/>
          <p:cNvSpPr>
            <a:spLocks noChangeArrowheads="1"/>
          </p:cNvSpPr>
          <p:nvPr/>
        </p:nvSpPr>
        <p:spPr bwMode="auto">
          <a:xfrm>
            <a:off x="4794397"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ECX</a:t>
            </a:r>
            <a:r>
              <a:rPr lang="ja-JP" sz="1400" b="0" i="0" baseline="30000" dirty="0" smtClean="0">
                <a:solidFill>
                  <a:srgbClr val="FFFFFF"/>
                </a:solidFill>
                <a:ea typeface="MS UI Gothic" pitchFamily="18" charset="0"/>
              </a:rPr>
              <a:t> </a:t>
            </a:r>
            <a:r>
              <a:rPr lang="en" sz="1400" dirty="0" smtClean="0"/>
              <a:t/>
            </a:r>
            <a:br>
              <a:rPr lang="en" sz="1400" dirty="0" smtClean="0"/>
            </a:br>
            <a:r>
              <a:rPr lang="ja-JP" sz="1400" b="0" i="0" dirty="0" smtClean="0">
                <a:solidFill>
                  <a:srgbClr val="FFFFFF"/>
                </a:solidFill>
                <a:ea typeface="MS UI Gothic" pitchFamily="18" charset="0"/>
              </a:rPr>
              <a:t>3サイクル</a:t>
            </a:r>
          </a:p>
        </p:txBody>
      </p:sp>
      <p:sp>
        <p:nvSpPr>
          <p:cNvPr id="105" name="AutoShape 12"/>
          <p:cNvSpPr>
            <a:spLocks noChangeArrowheads="1"/>
          </p:cNvSpPr>
          <p:nvPr/>
        </p:nvSpPr>
        <p:spPr bwMode="auto">
          <a:xfrm>
            <a:off x="5998495"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手術</a:t>
            </a:r>
          </a:p>
        </p:txBody>
      </p:sp>
      <p:sp>
        <p:nvSpPr>
          <p:cNvPr id="106" name="AutoShape 12"/>
          <p:cNvSpPr>
            <a:spLocks noChangeArrowheads="1"/>
          </p:cNvSpPr>
          <p:nvPr/>
        </p:nvSpPr>
        <p:spPr bwMode="auto">
          <a:xfrm>
            <a:off x="7206018" y="3931564"/>
            <a:ext cx="1719618"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200" b="0" i="0" dirty="0" smtClean="0">
                <a:solidFill>
                  <a:srgbClr val="4D4D4D"/>
                </a:solidFill>
                <a:ea typeface="MS UI Gothic" pitchFamily="18" charset="0"/>
              </a:rPr>
              <a:t>ECX・ラパチニブ併用療法を3サイクル施行後、ラパチニブ単独投与</a:t>
            </a:r>
            <a:r>
              <a:rPr lang="en" sz="1200" dirty="0" smtClean="0"/>
              <a:t/>
            </a:r>
            <a:br>
              <a:rPr lang="en" sz="1200" dirty="0" smtClean="0"/>
            </a:br>
            <a:r>
              <a:rPr lang="ja-JP" sz="1200" b="0" i="0" dirty="0" smtClean="0">
                <a:solidFill>
                  <a:srgbClr val="4D4D4D"/>
                </a:solidFill>
                <a:ea typeface="MS UI Gothic" pitchFamily="18" charset="0"/>
              </a:rPr>
              <a:t>6回</a:t>
            </a:r>
          </a:p>
        </p:txBody>
      </p:sp>
      <p:sp>
        <p:nvSpPr>
          <p:cNvPr id="108" name="Rectangle 3"/>
          <p:cNvSpPr txBox="1">
            <a:spLocks noChangeArrowheads="1"/>
          </p:cNvSpPr>
          <p:nvPr/>
        </p:nvSpPr>
        <p:spPr bwMode="auto">
          <a:xfrm>
            <a:off x="365124" y="1254035"/>
            <a:ext cx="8413751" cy="76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周術期のECX療法にTKIのラパチニブを併用投与した時の安全性と実行可能性を評価すること</a:t>
            </a:r>
          </a:p>
          <a:p>
            <a:pPr>
              <a:buClr>
                <a:srgbClr val="043882"/>
              </a:buClr>
            </a:pPr>
            <a:endParaRPr lang="en-GB" dirty="0"/>
          </a:p>
        </p:txBody>
      </p:sp>
    </p:spTree>
    <p:extLst>
      <p:ext uri="{BB962C8B-B14F-4D97-AF65-F5344CB8AC3E}">
        <p14:creationId xmlns:p14="http://schemas.microsoft.com/office/powerpoint/2010/main" val="17200507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Smyth et al</a:t>
            </a:r>
          </a:p>
        </p:txBody>
      </p:sp>
      <p:sp>
        <p:nvSpPr>
          <p:cNvPr id="5" name="Content Placeholder 4"/>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a:t>
            </a:r>
          </a:p>
          <a:p>
            <a:pPr marL="0" indent="0">
              <a:buNone/>
            </a:pPr>
            <a:r>
              <a:rPr lang="ja-JP" sz="1600" b="1" i="0" dirty="0" smtClean="0">
                <a:solidFill>
                  <a:srgbClr val="4D4D4D"/>
                </a:solidFill>
                <a:ea typeface="MS UI Gothic" pitchFamily="18" charset="0"/>
              </a:rPr>
              <a:t>術前化学療法および手術</a:t>
            </a:r>
          </a:p>
          <a:p>
            <a:pPr marL="0" indent="0">
              <a:buNone/>
            </a:pPr>
            <a:endParaRPr lang="en-GB"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*手術非施行の理由: 病勢進行(4例…</a:t>
            </a:r>
            <a:r>
              <a:rPr lang="en" sz="1200" dirty="0" smtClean="0"/>
              <a:t/>
            </a:r>
            <a:br>
              <a:rPr lang="en" sz="1200" dirty="0" smtClean="0"/>
            </a:br>
            <a:r>
              <a:rPr lang="ja-JP" sz="1200" b="0" i="0" dirty="0" smtClean="0">
                <a:solidFill>
                  <a:srgbClr val="4D4D4D"/>
                </a:solidFill>
                <a:ea typeface="MS UI Gothic" pitchFamily="18" charset="0"/>
              </a:rPr>
              <a:t>ECX群2例、ECX + L群2例)、手術不能であることが判明(3例</a:t>
            </a:r>
            <a:r>
              <a:rPr lang="en-US" altLang="ja-JP" sz="1200" b="0" i="0" dirty="0" smtClean="0">
                <a:solidFill>
                  <a:srgbClr val="4D4D4D"/>
                </a:solidFill>
                <a:ea typeface="MS UI Gothic" pitchFamily="18" charset="0"/>
              </a:rPr>
              <a:t>; </a:t>
            </a:r>
            <a:r>
              <a:rPr lang="en" sz="1200" dirty="0" smtClean="0"/>
              <a:t/>
            </a:r>
            <a:br>
              <a:rPr lang="en" sz="1200" dirty="0" smtClean="0"/>
            </a:br>
            <a:r>
              <a:rPr lang="ja-JP" sz="1200" b="0" i="0" dirty="0" smtClean="0">
                <a:solidFill>
                  <a:srgbClr val="4D4D4D"/>
                </a:solidFill>
                <a:ea typeface="MS UI Gothic" pitchFamily="18" charset="0"/>
              </a:rPr>
              <a:t>ECX群3例)、患者の健康状態が不適切(1例</a:t>
            </a:r>
            <a:r>
              <a:rPr lang="en-US" altLang="ja-JP" sz="1200" b="0" i="0" dirty="0" smtClean="0">
                <a:solidFill>
                  <a:srgbClr val="4D4D4D"/>
                </a:solidFill>
                <a:ea typeface="MS UI Gothic" pitchFamily="18" charset="0"/>
              </a:rPr>
              <a:t>; </a:t>
            </a:r>
            <a:r>
              <a:rPr lang="ja-JP" sz="1200" b="0" i="0" dirty="0" smtClean="0">
                <a:solidFill>
                  <a:srgbClr val="4D4D4D"/>
                </a:solidFill>
                <a:ea typeface="MS UI Gothic" pitchFamily="18" charset="0"/>
              </a:rPr>
              <a:t>ECX + L群1例)。</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Smyth E et al. Ann Oncol 2016; 27 (suppl 6): abstr LBA26</a:t>
            </a:r>
          </a:p>
        </p:txBody>
      </p:sp>
      <p:graphicFrame>
        <p:nvGraphicFramePr>
          <p:cNvPr id="6" name="Group 88"/>
          <p:cNvGraphicFramePr>
            <a:graphicFrameLocks noGrp="1"/>
          </p:cNvGraphicFramePr>
          <p:nvPr>
            <p:extLst>
              <p:ext uri="{D42A27DB-BD31-4B8C-83A1-F6EECF244321}">
                <p14:modId xmlns:p14="http://schemas.microsoft.com/office/powerpoint/2010/main" val="3976370005"/>
              </p:ext>
            </p:extLst>
          </p:nvPr>
        </p:nvGraphicFramePr>
        <p:xfrm>
          <a:off x="367506" y="1943906"/>
          <a:ext cx="8408990" cy="3587031"/>
        </p:xfrm>
        <a:graphic>
          <a:graphicData uri="http://schemas.openxmlformats.org/drawingml/2006/table">
            <a:tbl>
              <a:tblPr firstRow="1" bandRow="1">
                <a:tableStyleId>{69012ECD-51FC-41F1-AA8D-1B2483CD663E}</a:tableStyleId>
              </a:tblPr>
              <a:tblGrid>
                <a:gridCol w="2332286">
                  <a:extLst>
                    <a:ext uri="{9D8B030D-6E8A-4147-A177-3AD203B41FA5}">
                      <a16:colId xmlns:a16="http://schemas.microsoft.com/office/drawing/2014/main" xmlns="" val="20000"/>
                    </a:ext>
                  </a:extLst>
                </a:gridCol>
                <a:gridCol w="2025568"/>
                <a:gridCol w="2025568">
                  <a:extLst>
                    <a:ext uri="{9D8B030D-6E8A-4147-A177-3AD203B41FA5}">
                      <a16:colId xmlns:a16="http://schemas.microsoft.com/office/drawing/2014/main" xmlns="" val="20002"/>
                    </a:ext>
                  </a:extLst>
                </a:gridCol>
                <a:gridCol w="2025568">
                  <a:extLst>
                    <a:ext uri="{9D8B030D-6E8A-4147-A177-3AD203B41FA5}">
                      <a16:colId xmlns:a16="http://schemas.microsoft.com/office/drawing/2014/main" xmlns="" val="20003"/>
                    </a:ext>
                  </a:extLst>
                </a:gridCol>
              </a:tblGrid>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 (n=24)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 + L (n=20)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合計 (n=44)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全3サイクル施行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23 (96)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16 (80)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39 (88)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用量減量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 (45)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18 (41)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ラパチニブ用量減量</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kern="1200" cap="none" normalizeH="0" baseline="0" dirty="0" smtClean="0">
                          <a:ln>
                            <a:noFill/>
                          </a:ln>
                          <a:solidFill>
                            <a:schemeClr val="tx1"/>
                          </a:solidFill>
                          <a:effectLst/>
                          <a:latin typeface="Arial" charset="0"/>
                          <a:ea typeface="+mn-ea"/>
                          <a:cs typeface="Arial" charset="0"/>
                        </a:rPr>
                        <a:t>-</a:t>
                      </a:r>
                      <a:endParaRPr kumimoji="0" lang="en-GB" sz="1600" b="0" i="0" u="none" strike="noStrike" kern="1200" cap="none" normalizeH="0" baseline="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98559">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手術状況、n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手術日がまだ先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施行されたかどうか不明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切除せず*</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切除実施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394160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Smyth et al</a:t>
            </a:r>
          </a:p>
        </p:txBody>
      </p:sp>
      <p:sp>
        <p:nvSpPr>
          <p:cNvPr id="14" name="Text Placeholder 13"/>
          <p:cNvSpPr>
            <a:spLocks noGrp="1"/>
          </p:cNvSpPr>
          <p:nvPr>
            <p:ph type="body" sz="quarter" idx="10"/>
          </p:nvPr>
        </p:nvSpPr>
        <p:spPr>
          <a:xfrm>
            <a:off x="365125" y="6096000"/>
            <a:ext cx="4023995" cy="487363"/>
          </a:xfrm>
        </p:spPr>
        <p:txBody>
          <a:bodyPr/>
          <a:lstStyle/>
          <a:p>
            <a:r>
              <a:rPr lang="ja-JP" sz="1200" b="0" i="0" dirty="0" smtClean="0">
                <a:solidFill>
                  <a:srgbClr val="4D4D4D"/>
                </a:solidFill>
                <a:ea typeface="MS UI Gothic" pitchFamily="18" charset="0"/>
              </a:rPr>
              <a:t>*ECX + L群の20例が化学療法を開始した。うち1例がDay 1に中止し、毒性情報は報告されなかったために含んでいない。</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Smyth E et al. Ann Oncol 2016; 27 (suppl 6): abstr LBA26</a:t>
            </a:r>
          </a:p>
        </p:txBody>
      </p:sp>
      <p:graphicFrame>
        <p:nvGraphicFramePr>
          <p:cNvPr id="8" name="Group 88"/>
          <p:cNvGraphicFramePr>
            <a:graphicFrameLocks noGrp="1"/>
          </p:cNvGraphicFramePr>
          <p:nvPr>
            <p:extLst>
              <p:ext uri="{D42A27DB-BD31-4B8C-83A1-F6EECF244321}">
                <p14:modId xmlns:p14="http://schemas.microsoft.com/office/powerpoint/2010/main" val="348889853"/>
              </p:ext>
            </p:extLst>
          </p:nvPr>
        </p:nvGraphicFramePr>
        <p:xfrm>
          <a:off x="367506" y="1957760"/>
          <a:ext cx="8408986" cy="3688080"/>
        </p:xfrm>
        <a:graphic>
          <a:graphicData uri="http://schemas.openxmlformats.org/drawingml/2006/table">
            <a:tbl>
              <a:tblPr firstRow="1" bandRow="1">
                <a:tableStyleId>{69012ECD-51FC-41F1-AA8D-1B2483CD663E}</a:tableStyleId>
              </a:tblPr>
              <a:tblGrid>
                <a:gridCol w="2620318">
                  <a:extLst>
                    <a:ext uri="{9D8B030D-6E8A-4147-A177-3AD203B41FA5}">
                      <a16:colId xmlns:a16="http://schemas.microsoft.com/office/drawing/2014/main" xmlns="" val="20000"/>
                    </a:ext>
                  </a:extLst>
                </a:gridCol>
                <a:gridCol w="1929556">
                  <a:extLst>
                    <a:ext uri="{9D8B030D-6E8A-4147-A177-3AD203B41FA5}">
                      <a16:colId xmlns:a16="http://schemas.microsoft.com/office/drawing/2014/main" xmlns="" val="20001"/>
                    </a:ext>
                  </a:extLst>
                </a:gridCol>
                <a:gridCol w="1929556">
                  <a:extLst>
                    <a:ext uri="{9D8B030D-6E8A-4147-A177-3AD203B41FA5}">
                      <a16:colId xmlns:a16="http://schemas.microsoft.com/office/drawing/2014/main" xmlns="" val="20002"/>
                    </a:ext>
                  </a:extLst>
                </a:gridCol>
                <a:gridCol w="1929556">
                  <a:extLst>
                    <a:ext uri="{9D8B030D-6E8A-4147-A177-3AD203B41FA5}">
                      <a16:colId xmlns:a16="http://schemas.microsoft.com/office/drawing/2014/main" xmlns="" val="20003"/>
                    </a:ext>
                  </a:extLst>
                </a:gridCol>
              </a:tblGrid>
              <a:tr h="3293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1" i="0" u="none" dirty="0" smtClean="0">
                          <a:solidFill>
                            <a:srgbClr val="FFFFFF"/>
                          </a:solidFill>
                          <a:ea typeface="MS UI Gothic" pitchFamily="18" charset="0"/>
                        </a:rPr>
                        <a:t>術前、n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 + 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合計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93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400" b="1" i="0" u="none" strike="noStrike" kern="1200" cap="none" normalizeH="0" baseline="0" noProof="0" dirty="0" smtClean="0">
                        <a:ln>
                          <a:noFill/>
                        </a:ln>
                        <a:solidFill>
                          <a:schemeClr val="tx2"/>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好中球減少症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 (42)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13 (30)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下痢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嗜眠</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 (11)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嘔吐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 (11)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好中球減少症を伴う感染症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1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術後、n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好中球減少症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 (40)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5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嗜眠</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1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好中球減少症を伴う感染症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Content Placeholder 4"/>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1" i="0" dirty="0" smtClean="0">
                <a:solidFill>
                  <a:srgbClr val="4D4D4D"/>
                </a:solidFill>
                <a:ea typeface="MS UI Gothic" pitchFamily="18" charset="0"/>
              </a:rPr>
              <a:t>化学療法中に発生したグレード3以上のAE</a:t>
            </a:r>
          </a:p>
        </p:txBody>
      </p:sp>
    </p:spTree>
    <p:custDataLst>
      <p:tags r:id="rId1"/>
    </p:custDataLst>
    <p:extLst>
      <p:ext uri="{BB962C8B-B14F-4D97-AF65-F5344CB8AC3E}">
        <p14:creationId xmlns:p14="http://schemas.microsoft.com/office/powerpoint/2010/main" val="3305612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Smyth et al</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Smyth E et al. Ann Oncol 2016; 27 (suppl 6): abstr LBA26</a:t>
            </a:r>
          </a:p>
        </p:txBody>
      </p:sp>
      <p:graphicFrame>
        <p:nvGraphicFramePr>
          <p:cNvPr id="8" name="Group 88"/>
          <p:cNvGraphicFramePr>
            <a:graphicFrameLocks noGrp="1"/>
          </p:cNvGraphicFramePr>
          <p:nvPr>
            <p:extLst>
              <p:ext uri="{D42A27DB-BD31-4B8C-83A1-F6EECF244321}">
                <p14:modId xmlns:p14="http://schemas.microsoft.com/office/powerpoint/2010/main" val="1414917623"/>
              </p:ext>
            </p:extLst>
          </p:nvPr>
        </p:nvGraphicFramePr>
        <p:xfrm>
          <a:off x="367506" y="1964772"/>
          <a:ext cx="8408989" cy="2801527"/>
        </p:xfrm>
        <a:graphic>
          <a:graphicData uri="http://schemas.openxmlformats.org/drawingml/2006/table">
            <a:tbl>
              <a:tblPr firstRow="1" bandRow="1">
                <a:tableStyleId>{69012ECD-51FC-41F1-AA8D-1B2483CD663E}</a:tableStyleId>
              </a:tblPr>
              <a:tblGrid>
                <a:gridCol w="2836342">
                  <a:extLst>
                    <a:ext uri="{9D8B030D-6E8A-4147-A177-3AD203B41FA5}">
                      <a16:colId xmlns:a16="http://schemas.microsoft.com/office/drawing/2014/main" xmlns="" val="20000"/>
                    </a:ext>
                  </a:extLst>
                </a:gridCol>
                <a:gridCol w="1857549">
                  <a:extLst>
                    <a:ext uri="{9D8B030D-6E8A-4147-A177-3AD203B41FA5}">
                      <a16:colId xmlns:a16="http://schemas.microsoft.com/office/drawing/2014/main" xmlns="" val="20001"/>
                    </a:ext>
                  </a:extLst>
                </a:gridCol>
                <a:gridCol w="1857549">
                  <a:extLst>
                    <a:ext uri="{9D8B030D-6E8A-4147-A177-3AD203B41FA5}">
                      <a16:colId xmlns:a16="http://schemas.microsoft.com/office/drawing/2014/main" xmlns="" val="20002"/>
                    </a:ext>
                  </a:extLst>
                </a:gridCol>
                <a:gridCol w="1857549">
                  <a:extLst>
                    <a:ext uri="{9D8B030D-6E8A-4147-A177-3AD203B41FA5}">
                      <a16:colId xmlns:a16="http://schemas.microsoft.com/office/drawing/2014/main" xmlns="" val="20003"/>
                    </a:ext>
                  </a:extLst>
                </a:gridCol>
              </a:tblGrid>
              <a:tr h="2323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 (n=15)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ECX + L (n=16)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合計 (n=31)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吻合部からの漏出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3 (20)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5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創傷治癒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表層部創感染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呼吸器感染症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呼吸不全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3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心合併症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膿胸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600" b="0" i="0" u="none" dirty="0" smtClean="0">
                          <a:solidFill>
                            <a:srgbClr val="4D4D4D"/>
                          </a:solidFill>
                          <a:ea typeface="MS UI Gothic" pitchFamily="18"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6" name="Content Placeholder 4"/>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1" i="0" dirty="0" smtClean="0">
                <a:solidFill>
                  <a:srgbClr val="4D4D4D"/>
                </a:solidFill>
                <a:ea typeface="MS UI Gothic" pitchFamily="18" charset="0"/>
              </a:rPr>
              <a:t>術後合併症</a:t>
            </a:r>
          </a:p>
        </p:txBody>
      </p:sp>
    </p:spTree>
    <p:custDataLst>
      <p:tags r:id="rId1"/>
    </p:custDataLst>
    <p:extLst>
      <p:ext uri="{BB962C8B-B14F-4D97-AF65-F5344CB8AC3E}">
        <p14:creationId xmlns:p14="http://schemas.microsoft.com/office/powerpoint/2010/main" val="134536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600" b="1" i="0" dirty="0" smtClean="0">
                <a:solidFill>
                  <a:srgbClr val="043882"/>
                </a:solidFill>
                <a:ea typeface="MS UI Gothic" pitchFamily="18" charset="0"/>
              </a:rPr>
              <a:t>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Smyth et al</a:t>
            </a:r>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結論</a:t>
            </a:r>
          </a:p>
          <a:p>
            <a:r>
              <a:rPr lang="ja-JP" sz="1800" b="1" i="0" dirty="0" smtClean="0">
                <a:solidFill>
                  <a:srgbClr val="4D4D4D"/>
                </a:solidFill>
                <a:ea typeface="MS UI Gothic" pitchFamily="18" charset="0"/>
              </a:rPr>
              <a:t>カペシタビンを減量したECXによる周術期化学療法へのラパチニブの併用投与は実行可能である</a:t>
            </a:r>
          </a:p>
          <a:p>
            <a:r>
              <a:rPr lang="ja-JP" sz="1800" b="1" i="0" dirty="0" smtClean="0">
                <a:solidFill>
                  <a:srgbClr val="4D4D4D"/>
                </a:solidFill>
                <a:ea typeface="MS UI Gothic" pitchFamily="18" charset="0"/>
              </a:rPr>
              <a:t>下痢および好中球減少症の発現増加が示唆されたものの、手術管理に支障を来すものではないと思われた</a:t>
            </a:r>
          </a:p>
          <a:p>
            <a:pPr marL="0" indent="0">
              <a:buNone/>
            </a:pPr>
            <a:endParaRPr lang="en-GB" sz="1800" b="1" dirty="0"/>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Smyth E et al. Ann Oncol 2016; 27 (suppl 6): abstr LBA26</a:t>
            </a:r>
          </a:p>
        </p:txBody>
      </p:sp>
    </p:spTree>
    <p:custDataLst>
      <p:tags r:id="rId1"/>
    </p:custDataLst>
    <p:extLst>
      <p:ext uri="{BB962C8B-B14F-4D97-AF65-F5344CB8AC3E}">
        <p14:creationId xmlns:p14="http://schemas.microsoft.com/office/powerpoint/2010/main" val="3918904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第一選択治療</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胃・食道癌</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spcAft>
                <a:spcPts val="600"/>
              </a:spcAft>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2016年に開催された主要学会で発表された、消化器癌に関する重要な所見を強調・要約することを企図したものです。このスライドセットは、特に</a:t>
            </a:r>
            <a:r>
              <a:rPr lang="ja-JP" sz="1400" b="1" i="0" dirty="0" smtClean="0">
                <a:solidFill>
                  <a:srgbClr val="4D4D4D"/>
                </a:solidFill>
                <a:ea typeface="MS UI Gothic" pitchFamily="18" charset="0"/>
              </a:rPr>
              <a:t>2016年欧州臨床腫瘍学会議</a:t>
            </a:r>
            <a:r>
              <a:rPr lang="ja-JP" sz="1400" b="0" i="0" dirty="0" smtClean="0">
                <a:solidFill>
                  <a:srgbClr val="4D4D4D"/>
                </a:solidFill>
                <a:ea typeface="MS UI Gothic" pitchFamily="18" charset="0"/>
              </a:rPr>
              <a:t>に焦点を合わせたものとなっており、英語、フランス語および日本語でご利用いただけます。</a:t>
            </a:r>
          </a:p>
          <a:p>
            <a:pPr marL="0" indent="0">
              <a:spcAft>
                <a:spcPts val="600"/>
              </a:spcAft>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b="0" i="0" dirty="0" smtClean="0">
                <a:solidFill>
                  <a:srgbClr val="043882"/>
                </a:solidFill>
                <a:ea typeface="MS UI Gothic" pitchFamily="18" charset="0"/>
              </a:rPr>
              <a:t>までお送りください。</a:t>
            </a:r>
          </a:p>
          <a:p>
            <a:pPr marL="0" indent="0">
              <a:spcAft>
                <a:spcPts val="1200"/>
              </a:spcAft>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616PD: 腹膜転移を有する胃癌患者を対象に、パクリタキセル腹腔内投与</a:t>
            </a:r>
            <a:r>
              <a:rPr lang="en" sz="1800" dirty="0" smtClean="0"/>
              <a:t/>
            </a:r>
            <a:br>
              <a:rPr lang="en" sz="1800" dirty="0" smtClean="0"/>
            </a:br>
            <a:r>
              <a:rPr lang="ja-JP" sz="1800" b="1" i="0" dirty="0" smtClean="0">
                <a:solidFill>
                  <a:srgbClr val="043882"/>
                </a:solidFill>
                <a:ea typeface="MS UI Gothic" pitchFamily="18" charset="0"/>
              </a:rPr>
              <a:t>＋S-1／パクリタキセル療法と、S-1／シスプラチン療法を比較評価する第III相試験: PHOENIX-GC試験 – Fujiwara et al</a:t>
            </a:r>
          </a:p>
        </p:txBody>
      </p:sp>
      <p:sp>
        <p:nvSpPr>
          <p:cNvPr id="5123" name="Rectangle 3"/>
          <p:cNvSpPr>
            <a:spLocks noGrp="1" noChangeArrowheads="1"/>
          </p:cNvSpPr>
          <p:nvPr>
            <p:ph type="body" idx="1"/>
          </p:nvPr>
        </p:nvSpPr>
        <p:spPr>
          <a:xfrm>
            <a:off x="365124" y="1295400"/>
            <a:ext cx="8413751"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病理学的に確認された胃腺癌を有する患者において、パクリタキセルの腹腔内投与とS-1／パクリタキセルの併用と標準全身化学療法の有効性を比較評価すること</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*パクリタキセル50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D1+8 + S-1 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D1～14, q3w、</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シスプラチン60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iv D8 + S-1 80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/日 D1～21, q5w。</a:t>
            </a:r>
          </a:p>
        </p:txBody>
      </p:sp>
      <p:sp>
        <p:nvSpPr>
          <p:cNvPr id="15" name="Text Placeholder 14"/>
          <p:cNvSpPr>
            <a:spLocks noGrp="1"/>
          </p:cNvSpPr>
          <p:nvPr>
            <p:ph type="body" sz="quarter" idx="11"/>
          </p:nvPr>
        </p:nvSpPr>
        <p:spPr/>
        <p:txBody>
          <a:bodyPr/>
          <a:lstStyle/>
          <a:p>
            <a:r>
              <a:rPr lang="ja-JP" sz="1200" b="0" i="0" dirty="0" smtClean="0">
                <a:solidFill>
                  <a:srgbClr val="4D4D4D"/>
                </a:solidFill>
                <a:ea typeface="MS UI Gothic" pitchFamily="18" charset="0"/>
              </a:rPr>
              <a:t>Fujiwara Y et al. Ann Oncol 2016; 27 (suppl 6): abstr 616PD</a:t>
            </a:r>
          </a:p>
        </p:txBody>
      </p:sp>
      <p:sp>
        <p:nvSpPr>
          <p:cNvPr id="6" name="Oval 14"/>
          <p:cNvSpPr>
            <a:spLocks noChangeArrowheads="1"/>
          </p:cNvSpPr>
          <p:nvPr/>
        </p:nvSpPr>
        <p:spPr bwMode="auto">
          <a:xfrm>
            <a:off x="3759805" y="34053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7" name="AutoShape 15"/>
          <p:cNvCxnSpPr>
            <a:cxnSpLocks noChangeShapeType="1"/>
            <a:stCxn id="6" idx="0"/>
            <a:endCxn id="23" idx="1"/>
          </p:cNvCxnSpPr>
          <p:nvPr/>
        </p:nvCxnSpPr>
        <p:spPr bwMode="auto">
          <a:xfrm rot="5400000" flipH="1" flipV="1">
            <a:off x="4004161" y="2685074"/>
            <a:ext cx="767680" cy="67279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534400" y="2373313"/>
            <a:ext cx="432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cxnSp>
        <p:nvCxnSpPr>
          <p:cNvPr id="9" name="AutoShape 19"/>
          <p:cNvCxnSpPr>
            <a:cxnSpLocks noChangeShapeType="1"/>
            <a:stCxn id="11" idx="3"/>
            <a:endCxn id="6" idx="2"/>
          </p:cNvCxnSpPr>
          <p:nvPr/>
        </p:nvCxnSpPr>
        <p:spPr bwMode="auto">
          <a:xfrm>
            <a:off x="3505200" y="3697412"/>
            <a:ext cx="254605"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9"/>
          <p:cNvSpPr>
            <a:spLocks noChangeArrowheads="1"/>
          </p:cNvSpPr>
          <p:nvPr/>
        </p:nvSpPr>
        <p:spPr bwMode="auto">
          <a:xfrm>
            <a:off x="245760" y="2286000"/>
            <a:ext cx="3259440" cy="282282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病理学的所見により確定診断されたGC</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腹膜転移（遠隔転移なし）</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CT施行歴なし、または2ヶ月未満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ECOGのPSスコアが0～1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胃切除歴なし</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腹水の頻発なし</a:t>
            </a:r>
          </a:p>
          <a:p>
            <a:pPr defTabSz="892175" eaLnBrk="0" hangingPunct="0">
              <a:spcAft>
                <a:spcPct val="30000"/>
              </a:spcAft>
            </a:pPr>
            <a:r>
              <a:rPr lang="ja-JP" sz="1600" b="0" i="0" dirty="0" smtClean="0">
                <a:solidFill>
                  <a:srgbClr val="FFFFFF"/>
                </a:solidFill>
                <a:ea typeface="MS UI Gothic" pitchFamily="18" charset="0"/>
              </a:rPr>
              <a:t>(n=183)</a:t>
            </a:r>
          </a:p>
        </p:txBody>
      </p:sp>
      <p:cxnSp>
        <p:nvCxnSpPr>
          <p:cNvPr id="12" name="AutoShape 16"/>
          <p:cNvCxnSpPr>
            <a:cxnSpLocks noChangeShapeType="1"/>
            <a:stCxn id="6" idx="4"/>
            <a:endCxn id="24" idx="1"/>
          </p:cNvCxnSpPr>
          <p:nvPr/>
        </p:nvCxnSpPr>
        <p:spPr bwMode="auto">
          <a:xfrm rot="16200000" flipH="1">
            <a:off x="4073341" y="3967773"/>
            <a:ext cx="629320" cy="67279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534400" y="4354513"/>
            <a:ext cx="432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cxnSp>
        <p:nvCxnSpPr>
          <p:cNvPr id="20" name="AutoShape 19"/>
          <p:cNvCxnSpPr>
            <a:cxnSpLocks noChangeShapeType="1"/>
            <a:stCxn id="23" idx="3"/>
            <a:endCxn id="8" idx="1"/>
          </p:cNvCxnSpPr>
          <p:nvPr/>
        </p:nvCxnSpPr>
        <p:spPr bwMode="auto">
          <a:xfrm>
            <a:off x="8153400" y="2637632"/>
            <a:ext cx="381000"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724400" y="2227263"/>
            <a:ext cx="3429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パクリタキセル20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腹腔内投与 + S-1/パクリタキセル* </a:t>
            </a:r>
            <a:r>
              <a:rPr lang="en" sz="1600" dirty="0" smtClean="0"/>
              <a:t/>
            </a:r>
            <a:br>
              <a:rPr lang="en" sz="1600" dirty="0" smtClean="0"/>
            </a:br>
            <a:r>
              <a:rPr lang="ja-JP" sz="1600" b="0" i="0" dirty="0" smtClean="0">
                <a:solidFill>
                  <a:srgbClr val="FFFFFF"/>
                </a:solidFill>
                <a:ea typeface="MS UI Gothic" pitchFamily="18" charset="0"/>
              </a:rPr>
              <a:t>(n=122)</a:t>
            </a:r>
          </a:p>
        </p:txBody>
      </p:sp>
      <p:sp>
        <p:nvSpPr>
          <p:cNvPr id="24" name="AutoShape 12"/>
          <p:cNvSpPr>
            <a:spLocks noChangeArrowheads="1"/>
          </p:cNvSpPr>
          <p:nvPr/>
        </p:nvSpPr>
        <p:spPr bwMode="auto">
          <a:xfrm>
            <a:off x="4724400" y="4208464"/>
            <a:ext cx="3429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S-1/シスプラチン</a:t>
            </a:r>
            <a:r>
              <a:rPr lang="ja-JP" sz="1600" b="0" i="0" baseline="30000" dirty="0" smtClean="0">
                <a:solidFill>
                  <a:srgbClr val="4D4D4D"/>
                </a:solidFill>
                <a:ea typeface="MS UI Gothic" pitchFamily="18" charset="0"/>
              </a:rPr>
              <a:t>†</a:t>
            </a:r>
          </a:p>
          <a:p>
            <a:pPr algn="ctr" defTabSz="892175" eaLnBrk="0" hangingPunct="0"/>
            <a:r>
              <a:rPr lang="ja-JP" sz="1600" b="0" i="0" dirty="0" smtClean="0">
                <a:solidFill>
                  <a:srgbClr val="4D4D4D"/>
                </a:solidFill>
                <a:ea typeface="MS UI Gothic" pitchFamily="18" charset="0"/>
              </a:rPr>
              <a:t>(n=61)</a:t>
            </a:r>
          </a:p>
        </p:txBody>
      </p:sp>
      <p:sp>
        <p:nvSpPr>
          <p:cNvPr id="27" name="Rectangle 9"/>
          <p:cNvSpPr txBox="1">
            <a:spLocks noChangeArrowheads="1"/>
          </p:cNvSpPr>
          <p:nvPr/>
        </p:nvSpPr>
        <p:spPr bwMode="auto">
          <a:xfrm>
            <a:off x="365124" y="5211080"/>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a:t>
            </a:r>
          </a:p>
          <a:p>
            <a:pPr marL="0" indent="0">
              <a:buClr>
                <a:srgbClr val="043882"/>
              </a:buClr>
              <a:buFontTx/>
              <a:buNone/>
            </a:pPr>
            <a:endParaRPr lang="en-GB" kern="0" dirty="0" smtClean="0"/>
          </a:p>
        </p:txBody>
      </p:sp>
      <p:sp>
        <p:nvSpPr>
          <p:cNvPr id="28" name="Content Placeholder 26"/>
          <p:cNvSpPr txBox="1">
            <a:spLocks/>
          </p:cNvSpPr>
          <p:nvPr/>
        </p:nvSpPr>
        <p:spPr>
          <a:xfrm>
            <a:off x="5725914" y="5211080"/>
            <a:ext cx="3208669"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ORR</a:t>
            </a:r>
          </a:p>
          <a:p>
            <a:pPr>
              <a:lnSpc>
                <a:spcPct val="90000"/>
              </a:lnSpc>
              <a:buClr>
                <a:srgbClr val="043882"/>
              </a:buClr>
            </a:pPr>
            <a:r>
              <a:rPr lang="ja-JP" b="0" i="0" dirty="0" smtClean="0">
                <a:solidFill>
                  <a:srgbClr val="4D4D4D"/>
                </a:solidFill>
                <a:ea typeface="MS UI Gothic" pitchFamily="18" charset="0"/>
              </a:rPr>
              <a:t>安全性</a:t>
            </a:r>
          </a:p>
        </p:txBody>
      </p:sp>
      <p:sp>
        <p:nvSpPr>
          <p:cNvPr id="29" name="Content Placeholder 26"/>
          <p:cNvSpPr txBox="1">
            <a:spLocks/>
          </p:cNvSpPr>
          <p:nvPr/>
        </p:nvSpPr>
        <p:spPr bwMode="auto">
          <a:xfrm>
            <a:off x="4587763" y="3048000"/>
            <a:ext cx="4327637"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400" b="0" i="0" dirty="0" smtClean="0">
                <a:solidFill>
                  <a:srgbClr val="4D4D4D"/>
                </a:solidFill>
                <a:ea typeface="MS UI Gothic" pitchFamily="18" charset="0"/>
              </a:rPr>
              <a:t>治験実施施設</a:t>
            </a:r>
          </a:p>
          <a:p>
            <a:pPr marL="203200" indent="-203200">
              <a:spcBef>
                <a:spcPts val="0"/>
              </a:spcBef>
              <a:spcAft>
                <a:spcPts val="400"/>
              </a:spcAft>
              <a:buFont typeface="Arial" pitchFamily="34" charset="0"/>
              <a:buChar char="•"/>
              <a:defRPr/>
            </a:pPr>
            <a:r>
              <a:rPr lang="ja-JP" sz="1400" b="0" i="0" dirty="0" smtClean="0">
                <a:solidFill>
                  <a:srgbClr val="4D4D4D"/>
                </a:solidFill>
                <a:ea typeface="MS UI Gothic" pitchFamily="18" charset="0"/>
              </a:rPr>
              <a:t>CT施行歴（あり/なし）</a:t>
            </a:r>
          </a:p>
          <a:p>
            <a:pPr marL="203200" indent="-203200">
              <a:spcBef>
                <a:spcPts val="0"/>
              </a:spcBef>
              <a:spcAft>
                <a:spcPts val="400"/>
              </a:spcAft>
              <a:buFont typeface="Arial" pitchFamily="34" charset="0"/>
              <a:buChar char="•"/>
              <a:defRPr/>
            </a:pPr>
            <a:r>
              <a:rPr lang="ja-JP" sz="1400" b="0" i="0" dirty="0" smtClean="0">
                <a:solidFill>
                  <a:srgbClr val="4D4D4D"/>
                </a:solidFill>
                <a:ea typeface="MS UI Gothic" pitchFamily="18" charset="0"/>
              </a:rPr>
              <a:t>腹膜病変の範囲（P1/P2～3）</a:t>
            </a:r>
          </a:p>
        </p:txBody>
      </p:sp>
      <p:cxnSp>
        <p:nvCxnSpPr>
          <p:cNvPr id="30" name="AutoShape 19"/>
          <p:cNvCxnSpPr>
            <a:cxnSpLocks noChangeShapeType="1"/>
            <a:stCxn id="24" idx="3"/>
            <a:endCxn id="13" idx="1"/>
          </p:cNvCxnSpPr>
          <p:nvPr/>
        </p:nvCxnSpPr>
        <p:spPr bwMode="auto">
          <a:xfrm>
            <a:off x="8153400" y="4618832"/>
            <a:ext cx="381000"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08412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616PD: 腹膜転移を有する胃癌患者を対象に、パクリタキセル腹腔内投与</a:t>
            </a:r>
            <a:r>
              <a:rPr lang="en" sz="1800" dirty="0" smtClean="0"/>
              <a:t/>
            </a:r>
            <a:br>
              <a:rPr lang="en" sz="1800" dirty="0" smtClean="0"/>
            </a:br>
            <a:r>
              <a:rPr lang="ja-JP" sz="1800" b="1" i="0" dirty="0" smtClean="0">
                <a:solidFill>
                  <a:srgbClr val="043882"/>
                </a:solidFill>
                <a:ea typeface="MS UI Gothic" pitchFamily="18" charset="0"/>
              </a:rPr>
              <a:t>＋S-1／パクリタキセル療法と、S-1／シスプラチン療法を比較評価する第III相試験: PHOENIX-GC試験 – Fujiwara et al</a:t>
            </a:r>
          </a:p>
        </p:txBody>
      </p:sp>
      <p:sp>
        <p:nvSpPr>
          <p:cNvPr id="2" name="Content Placeholder 1"/>
          <p:cNvSpPr>
            <a:spLocks noGrp="1"/>
          </p:cNvSpPr>
          <p:nvPr>
            <p:ph sz="half" idx="1"/>
          </p:nvPr>
        </p:nvSpPr>
        <p:spPr>
          <a:xfrm>
            <a:off x="365124" y="1295400"/>
            <a:ext cx="4130676" cy="4500154"/>
          </a:xfrm>
        </p:spPr>
        <p:txBody>
          <a:bodyPr/>
          <a:lstStyle/>
          <a:p>
            <a:pPr marL="0" indent="0">
              <a:buNone/>
            </a:pPr>
            <a:r>
              <a:rPr lang="ja-JP" sz="1600" b="1" i="0" dirty="0" smtClean="0">
                <a:solidFill>
                  <a:srgbClr val="4D4D4D"/>
                </a:solidFill>
                <a:ea typeface="MS UI Gothic" pitchFamily="18" charset="0"/>
              </a:rPr>
              <a:t>主な結果</a:t>
            </a:r>
          </a:p>
          <a:p>
            <a:pPr marL="0" indent="0">
              <a:buNone/>
            </a:pPr>
            <a:r>
              <a:rPr lang="ja-JP" sz="1600" b="1" i="0" dirty="0" smtClean="0">
                <a:solidFill>
                  <a:srgbClr val="4D4D4D"/>
                </a:solidFill>
                <a:ea typeface="MS UI Gothic" pitchFamily="18" charset="0"/>
              </a:rPr>
              <a:t>OS: 主要解析 (FAS解析対象集団) </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*層別化ログランク検定、</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コックス回帰分析。</a:t>
            </a:r>
          </a:p>
        </p:txBody>
      </p:sp>
      <p:sp>
        <p:nvSpPr>
          <p:cNvPr id="5" name="Text Placeholder 4"/>
          <p:cNvSpPr>
            <a:spLocks noGrp="1"/>
          </p:cNvSpPr>
          <p:nvPr>
            <p:ph type="body" sz="quarter" idx="11"/>
          </p:nvPr>
        </p:nvSpPr>
        <p:spPr/>
        <p:txBody>
          <a:bodyPr/>
          <a:lstStyle/>
          <a:p>
            <a:r>
              <a:rPr lang="ja-JP" sz="1200" b="0" i="0" dirty="0" smtClean="0">
                <a:solidFill>
                  <a:srgbClr val="4D4D4D"/>
                </a:solidFill>
                <a:ea typeface="MS UI Gothic" pitchFamily="18" charset="0"/>
              </a:rPr>
              <a:t>Fujiwara Y et al. Ann Oncol 2016; 27 (suppl 6): abstr 616PD</a:t>
            </a:r>
          </a:p>
        </p:txBody>
      </p:sp>
      <p:graphicFrame>
        <p:nvGraphicFramePr>
          <p:cNvPr id="8" name="Group 88"/>
          <p:cNvGraphicFramePr>
            <a:graphicFrameLocks noGrp="1"/>
          </p:cNvGraphicFramePr>
          <p:nvPr>
            <p:extLst>
              <p:ext uri="{D42A27DB-BD31-4B8C-83A1-F6EECF244321}">
                <p14:modId xmlns:p14="http://schemas.microsoft.com/office/powerpoint/2010/main" val="1700981789"/>
              </p:ext>
            </p:extLst>
          </p:nvPr>
        </p:nvGraphicFramePr>
        <p:xfrm>
          <a:off x="3809999" y="2133600"/>
          <a:ext cx="5105401" cy="1496290"/>
        </p:xfrm>
        <a:graphic>
          <a:graphicData uri="http://schemas.openxmlformats.org/drawingml/2006/table">
            <a:tbl>
              <a:tblPr firstRow="1" bandRow="1">
                <a:tableStyleId>{69012ECD-51FC-41F1-AA8D-1B2483CD663E}</a:tableStyleId>
              </a:tblPr>
              <a:tblGrid>
                <a:gridCol w="2133601">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n=164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MST、ヶ月 (95%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パクリタキセル腹腔内投与 + S-1/パクリタキセル</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17.7 (14.7, 21.5)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0.080*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S-1/シスプラチン</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15.2 (12.8, 21.8)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4038600" y="3733800"/>
            <a:ext cx="3801374" cy="307777"/>
          </a:xfrm>
          <a:prstGeom prst="rect">
            <a:avLst/>
          </a:prstGeom>
        </p:spPr>
        <p:txBody>
          <a:bodyPr wrap="square">
            <a:spAutoFit/>
          </a:bodyPr>
          <a:lstStyle/>
          <a:p>
            <a:r>
              <a:rPr lang="ja-JP" sz="1400" b="0" i="0" dirty="0" smtClean="0">
                <a:solidFill>
                  <a:srgbClr val="4D4D4D"/>
                </a:solidFill>
                <a:ea typeface="MS UI Gothic" pitchFamily="18" charset="0"/>
              </a:rPr>
              <a:t>HR</a:t>
            </a:r>
            <a:r>
              <a:rPr lang="ja-JP" sz="1400" b="0" i="0" baseline="30000" dirty="0" smtClean="0">
                <a:solidFill>
                  <a:srgbClr val="4D4D4D"/>
                </a:solidFill>
                <a:ea typeface="MS UI Gothic" pitchFamily="18" charset="0"/>
              </a:rPr>
              <a:t>†</a:t>
            </a:r>
            <a:r>
              <a:rPr lang="ja-JP" sz="1400" b="0" i="0" dirty="0" smtClean="0">
                <a:solidFill>
                  <a:srgbClr val="4D4D4D"/>
                </a:solidFill>
                <a:ea typeface="MS UI Gothic" pitchFamily="18" charset="0"/>
              </a:rPr>
              <a:t> 0.72 (95% CI 0.49, 1.04); p=0.081</a:t>
            </a:r>
          </a:p>
        </p:txBody>
      </p:sp>
      <p:graphicFrame>
        <p:nvGraphicFramePr>
          <p:cNvPr id="16" name="Group 88"/>
          <p:cNvGraphicFramePr>
            <a:graphicFrameLocks noGrp="1"/>
          </p:cNvGraphicFramePr>
          <p:nvPr>
            <p:extLst>
              <p:ext uri="{D42A27DB-BD31-4B8C-83A1-F6EECF244321}">
                <p14:modId xmlns:p14="http://schemas.microsoft.com/office/powerpoint/2010/main" val="1168537926"/>
              </p:ext>
            </p:extLst>
          </p:nvPr>
        </p:nvGraphicFramePr>
        <p:xfrm>
          <a:off x="533400" y="4800600"/>
          <a:ext cx="8229601" cy="1367216"/>
        </p:xfrm>
        <a:graphic>
          <a:graphicData uri="http://schemas.openxmlformats.org/drawingml/2006/table">
            <a:tbl>
              <a:tblPr firstRow="1" bandRow="1">
                <a:tableStyleId>{69012ECD-51FC-41F1-AA8D-1B2483CD663E}</a:tableStyleId>
              </a:tblPr>
              <a:tblGrid>
                <a:gridCol w="2950234">
                  <a:extLst>
                    <a:ext uri="{9D8B030D-6E8A-4147-A177-3AD203B41FA5}">
                      <a16:colId xmlns:a16="http://schemas.microsoft.com/office/drawing/2014/main" xmlns="" val="20000"/>
                    </a:ext>
                  </a:extLst>
                </a:gridCol>
                <a:gridCol w="698740">
                  <a:extLst>
                    <a:ext uri="{9D8B030D-6E8A-4147-A177-3AD203B41FA5}">
                      <a16:colId xmlns:a16="http://schemas.microsoft.com/office/drawing/2014/main" xmlns="" val="20001"/>
                    </a:ext>
                  </a:extLst>
                </a:gridCol>
                <a:gridCol w="621102">
                  <a:extLst>
                    <a:ext uri="{9D8B030D-6E8A-4147-A177-3AD203B41FA5}">
                      <a16:colId xmlns:a16="http://schemas.microsoft.com/office/drawing/2014/main" xmlns="" val="20002"/>
                    </a:ext>
                  </a:extLst>
                </a:gridCol>
                <a:gridCol w="698740"/>
                <a:gridCol w="543464"/>
                <a:gridCol w="621102"/>
                <a:gridCol w="724618"/>
                <a:gridCol w="1371601"/>
              </a:tblGrid>
              <a:tr h="4153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最良効果 (RECIST規準 v1.1)</a:t>
                      </a:r>
                      <a:r>
                        <a:rPr lang="en" sz="1400" dirty="0" smtClean="0"/>
                        <a:t/>
                      </a:r>
                      <a:br>
                        <a:rPr lang="en" sz="1400" dirty="0" smtClean="0"/>
                      </a:br>
                      <a:r>
                        <a:rPr lang="ja-JP" sz="1400" b="1" i="0" u="none" dirty="0" smtClean="0">
                          <a:solidFill>
                            <a:srgbClr val="FFFFFF"/>
                          </a:solidFill>
                          <a:ea typeface="MS UI Gothic" pitchFamily="18" charset="0"/>
                        </a:rPr>
                        <a:t>(標的病変を有する患者)</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RR、%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フィッシャー検定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パクリタキセル腹腔内投与 + </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S-1/パクリタキセル </a:t>
                      </a:r>
                      <a:r>
                        <a:rPr lang="ja-JP" sz="1400" b="0" i="0" u="none" dirty="0" smtClean="0">
                          <a:solidFill>
                            <a:srgbClr val="4D4D4D"/>
                          </a:solidFill>
                          <a:ea typeface="MS UI Gothic" pitchFamily="18" charset="0"/>
                        </a:rPr>
                        <a:t>(n=17)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0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dirty="0" smtClean="0">
                          <a:solidFill>
                            <a:srgbClr val="4D4D4D"/>
                          </a:solidFill>
                          <a:ea typeface="MS UI Gothic" pitchFamily="18" charset="0"/>
                        </a:rPr>
                        <a:t>S-1/シスプラチン</a:t>
                      </a:r>
                      <a:r>
                        <a:rPr lang="ja-JP" sz="1400" b="0" i="0" u="none" dirty="0" smtClean="0">
                          <a:solidFill>
                            <a:srgbClr val="4D4D4D"/>
                          </a:solidFill>
                          <a:ea typeface="MS UI Gothic" pitchFamily="18" charset="0"/>
                        </a:rPr>
                        <a:t>(n=5)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69" name="Group 68"/>
          <p:cNvGrpSpPr/>
          <p:nvPr/>
        </p:nvGrpSpPr>
        <p:grpSpPr>
          <a:xfrm>
            <a:off x="228601" y="2134096"/>
            <a:ext cx="2963834" cy="2562503"/>
            <a:chOff x="228601" y="2134096"/>
            <a:chExt cx="2963834" cy="2562503"/>
          </a:xfrm>
        </p:grpSpPr>
        <p:sp>
          <p:nvSpPr>
            <p:cNvPr id="70" name="Text Box 62"/>
            <p:cNvSpPr txBox="1">
              <a:spLocks noChangeArrowheads="1"/>
            </p:cNvSpPr>
            <p:nvPr/>
          </p:nvSpPr>
          <p:spPr bwMode="auto">
            <a:xfrm rot="16200000">
              <a:off x="-151631" y="3060211"/>
              <a:ext cx="10374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生存率</a:t>
              </a:r>
            </a:p>
          </p:txBody>
        </p:sp>
        <p:sp>
          <p:nvSpPr>
            <p:cNvPr id="71" name="Text Box 103"/>
            <p:cNvSpPr txBox="1">
              <a:spLocks noChangeArrowheads="1"/>
            </p:cNvSpPr>
            <p:nvPr/>
          </p:nvSpPr>
          <p:spPr bwMode="auto">
            <a:xfrm>
              <a:off x="1355906" y="4419600"/>
              <a:ext cx="11696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ベースラインからの経過時間(ヶ月)</a:t>
              </a:r>
            </a:p>
          </p:txBody>
        </p:sp>
        <p:sp>
          <p:nvSpPr>
            <p:cNvPr id="72" name="Text Box 107"/>
            <p:cNvSpPr txBox="1">
              <a:spLocks noChangeArrowheads="1"/>
            </p:cNvSpPr>
            <p:nvPr/>
          </p:nvSpPr>
          <p:spPr bwMode="auto">
            <a:xfrm>
              <a:off x="429482" y="3059347"/>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0" i="0" dirty="0" smtClean="0">
                  <a:solidFill>
                    <a:srgbClr val="4D4D4D"/>
                  </a:solidFill>
                  <a:ea typeface="MS UI Gothic" pitchFamily="18" charset="0"/>
                </a:rPr>
                <a:t>0.5</a:t>
              </a:r>
            </a:p>
          </p:txBody>
        </p:sp>
        <p:sp>
          <p:nvSpPr>
            <p:cNvPr id="73" name="Text Box 112"/>
            <p:cNvSpPr txBox="1">
              <a:spLocks noChangeArrowheads="1"/>
            </p:cNvSpPr>
            <p:nvPr/>
          </p:nvSpPr>
          <p:spPr bwMode="auto">
            <a:xfrm>
              <a:off x="557722" y="213409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0" i="0" dirty="0" smtClean="0">
                  <a:solidFill>
                    <a:srgbClr val="4D4D4D"/>
                  </a:solidFill>
                  <a:ea typeface="MS UI Gothic" pitchFamily="18" charset="0"/>
                </a:rPr>
                <a:t>1</a:t>
              </a:r>
            </a:p>
          </p:txBody>
        </p:sp>
        <p:sp>
          <p:nvSpPr>
            <p:cNvPr id="74" name="Text Box 115"/>
            <p:cNvSpPr txBox="1">
              <a:spLocks noChangeArrowheads="1"/>
            </p:cNvSpPr>
            <p:nvPr/>
          </p:nvSpPr>
          <p:spPr bwMode="auto">
            <a:xfrm>
              <a:off x="557722" y="402716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200" b="0" i="0" dirty="0" smtClean="0">
                  <a:solidFill>
                    <a:srgbClr val="4D4D4D"/>
                  </a:solidFill>
                  <a:ea typeface="MS UI Gothic" pitchFamily="18" charset="0"/>
                </a:rPr>
                <a:t>0</a:t>
              </a:r>
            </a:p>
          </p:txBody>
        </p:sp>
        <p:sp>
          <p:nvSpPr>
            <p:cNvPr id="7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95" name="Text Box 88"/>
            <p:cNvSpPr txBox="1">
              <a:spLocks noChangeArrowheads="1"/>
            </p:cNvSpPr>
            <p:nvPr/>
          </p:nvSpPr>
          <p:spPr bwMode="auto">
            <a:xfrm>
              <a:off x="722659" y="4205849"/>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0</a:t>
              </a:r>
            </a:p>
          </p:txBody>
        </p:sp>
        <p:sp>
          <p:nvSpPr>
            <p:cNvPr id="96" name="Text Box 88"/>
            <p:cNvSpPr txBox="1">
              <a:spLocks noChangeArrowheads="1"/>
            </p:cNvSpPr>
            <p:nvPr/>
          </p:nvSpPr>
          <p:spPr bwMode="auto">
            <a:xfrm>
              <a:off x="1227476"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12</a:t>
              </a:r>
            </a:p>
          </p:txBody>
        </p:sp>
        <p:sp>
          <p:nvSpPr>
            <p:cNvPr id="97" name="Text Box 88"/>
            <p:cNvSpPr txBox="1">
              <a:spLocks noChangeArrowheads="1"/>
            </p:cNvSpPr>
            <p:nvPr/>
          </p:nvSpPr>
          <p:spPr bwMode="auto">
            <a:xfrm>
              <a:off x="1772959"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24</a:t>
              </a:r>
            </a:p>
          </p:txBody>
        </p:sp>
        <p:sp>
          <p:nvSpPr>
            <p:cNvPr id="98" name="Text Box 88"/>
            <p:cNvSpPr txBox="1">
              <a:spLocks noChangeArrowheads="1"/>
            </p:cNvSpPr>
            <p:nvPr/>
          </p:nvSpPr>
          <p:spPr bwMode="auto">
            <a:xfrm>
              <a:off x="2309445"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36</a:t>
              </a:r>
            </a:p>
          </p:txBody>
        </p:sp>
        <p:sp>
          <p:nvSpPr>
            <p:cNvPr id="99" name="Text Box 88"/>
            <p:cNvSpPr txBox="1">
              <a:spLocks noChangeArrowheads="1"/>
            </p:cNvSpPr>
            <p:nvPr/>
          </p:nvSpPr>
          <p:spPr bwMode="auto">
            <a:xfrm>
              <a:off x="2837850" y="4200825"/>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200" b="0" i="0" dirty="0" smtClean="0">
                  <a:solidFill>
                    <a:srgbClr val="4D4D4D"/>
                  </a:solidFill>
                  <a:ea typeface="MS UI Gothic" pitchFamily="18" charset="0"/>
                </a:rPr>
                <a:t>48</a:t>
              </a:r>
            </a:p>
          </p:txBody>
        </p:sp>
        <p:sp>
          <p:nvSpPr>
            <p:cNvPr id="10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868487" y="2253477"/>
            <a:ext cx="1491156" cy="1741653"/>
            <a:chOff x="4011613" y="2773363"/>
            <a:chExt cx="1114425" cy="1304925"/>
          </a:xfrm>
        </p:grpSpPr>
        <p:sp>
          <p:nvSpPr>
            <p:cNvPr id="102" name="Line 2"/>
            <p:cNvSpPr>
              <a:spLocks noChangeShapeType="1"/>
            </p:cNvSpPr>
            <p:nvPr/>
          </p:nvSpPr>
          <p:spPr bwMode="auto">
            <a:xfrm>
              <a:off x="4821238" y="3744913"/>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3" name="Line 3"/>
            <p:cNvSpPr>
              <a:spLocks noChangeShapeType="1"/>
            </p:cNvSpPr>
            <p:nvPr/>
          </p:nvSpPr>
          <p:spPr bwMode="auto">
            <a:xfrm>
              <a:off x="5021263" y="3944938"/>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4" name="Line 4"/>
            <p:cNvSpPr>
              <a:spLocks noChangeShapeType="1"/>
            </p:cNvSpPr>
            <p:nvPr/>
          </p:nvSpPr>
          <p:spPr bwMode="auto">
            <a:xfrm>
              <a:off x="509746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5" name="Line 5"/>
            <p:cNvSpPr>
              <a:spLocks noChangeShapeType="1"/>
            </p:cNvSpPr>
            <p:nvPr/>
          </p:nvSpPr>
          <p:spPr bwMode="auto">
            <a:xfrm>
              <a:off x="511651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6" name="Line 6"/>
            <p:cNvSpPr>
              <a:spLocks noChangeShapeType="1"/>
            </p:cNvSpPr>
            <p:nvPr/>
          </p:nvSpPr>
          <p:spPr bwMode="auto">
            <a:xfrm>
              <a:off x="5078413" y="3995810"/>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7" name="Freeform 7"/>
            <p:cNvSpPr>
              <a:spLocks/>
            </p:cNvSpPr>
            <p:nvPr/>
          </p:nvSpPr>
          <p:spPr bwMode="auto">
            <a:xfrm>
              <a:off x="4011613" y="2773363"/>
              <a:ext cx="1114425" cy="1304925"/>
            </a:xfrm>
            <a:custGeom>
              <a:avLst/>
              <a:gdLst>
                <a:gd name="T0" fmla="*/ 117 w 117"/>
                <a:gd name="T1" fmla="*/ 137 h 137"/>
                <a:gd name="T2" fmla="*/ 113 w 117"/>
                <a:gd name="T3" fmla="*/ 137 h 137"/>
                <a:gd name="T4" fmla="*/ 113 w 117"/>
                <a:gd name="T5" fmla="*/ 131 h 137"/>
                <a:gd name="T6" fmla="*/ 108 w 117"/>
                <a:gd name="T7" fmla="*/ 131 h 137"/>
                <a:gd name="T8" fmla="*/ 108 w 117"/>
                <a:gd name="T9" fmla="*/ 125 h 137"/>
                <a:gd name="T10" fmla="*/ 103 w 117"/>
                <a:gd name="T11" fmla="*/ 125 h 137"/>
                <a:gd name="T12" fmla="*/ 103 w 117"/>
                <a:gd name="T13" fmla="*/ 122 h 137"/>
                <a:gd name="T14" fmla="*/ 94 w 117"/>
                <a:gd name="T15" fmla="*/ 122 h 137"/>
                <a:gd name="T16" fmla="*/ 94 w 117"/>
                <a:gd name="T17" fmla="*/ 119 h 137"/>
                <a:gd name="T18" fmla="*/ 93 w 117"/>
                <a:gd name="T19" fmla="*/ 119 h 137"/>
                <a:gd name="T20" fmla="*/ 93 w 117"/>
                <a:gd name="T21" fmla="*/ 115 h 137"/>
                <a:gd name="T22" fmla="*/ 89 w 117"/>
                <a:gd name="T23" fmla="*/ 115 h 137"/>
                <a:gd name="T24" fmla="*/ 89 w 117"/>
                <a:gd name="T25" fmla="*/ 112 h 137"/>
                <a:gd name="T26" fmla="*/ 87 w 117"/>
                <a:gd name="T27" fmla="*/ 112 h 137"/>
                <a:gd name="T28" fmla="*/ 87 w 117"/>
                <a:gd name="T29" fmla="*/ 104 h 137"/>
                <a:gd name="T30" fmla="*/ 83 w 117"/>
                <a:gd name="T31" fmla="*/ 104 h 137"/>
                <a:gd name="T32" fmla="*/ 83 w 117"/>
                <a:gd name="T33" fmla="*/ 102 h 137"/>
                <a:gd name="T34" fmla="*/ 80 w 117"/>
                <a:gd name="T35" fmla="*/ 102 h 137"/>
                <a:gd name="T36" fmla="*/ 80 w 117"/>
                <a:gd name="T37" fmla="*/ 99 h 137"/>
                <a:gd name="T38" fmla="*/ 76 w 117"/>
                <a:gd name="T39" fmla="*/ 99 h 137"/>
                <a:gd name="T40" fmla="*/ 76 w 117"/>
                <a:gd name="T41" fmla="*/ 94 h 137"/>
                <a:gd name="T42" fmla="*/ 63 w 117"/>
                <a:gd name="T43" fmla="*/ 94 h 137"/>
                <a:gd name="T44" fmla="*/ 63 w 117"/>
                <a:gd name="T45" fmla="*/ 91 h 137"/>
                <a:gd name="T46" fmla="*/ 61 w 117"/>
                <a:gd name="T47" fmla="*/ 91 h 137"/>
                <a:gd name="T48" fmla="*/ 61 w 117"/>
                <a:gd name="T49" fmla="*/ 88 h 137"/>
                <a:gd name="T50" fmla="*/ 59 w 117"/>
                <a:gd name="T51" fmla="*/ 88 h 137"/>
                <a:gd name="T52" fmla="*/ 59 w 117"/>
                <a:gd name="T53" fmla="*/ 84 h 137"/>
                <a:gd name="T54" fmla="*/ 56 w 117"/>
                <a:gd name="T55" fmla="*/ 84 h 137"/>
                <a:gd name="T56" fmla="*/ 56 w 117"/>
                <a:gd name="T57" fmla="*/ 76 h 137"/>
                <a:gd name="T58" fmla="*/ 54 w 117"/>
                <a:gd name="T59" fmla="*/ 76 h 137"/>
                <a:gd name="T60" fmla="*/ 54 w 117"/>
                <a:gd name="T61" fmla="*/ 71 h 137"/>
                <a:gd name="T62" fmla="*/ 50 w 117"/>
                <a:gd name="T63" fmla="*/ 71 h 137"/>
                <a:gd name="T64" fmla="*/ 50 w 117"/>
                <a:gd name="T65" fmla="*/ 69 h 137"/>
                <a:gd name="T66" fmla="*/ 47 w 117"/>
                <a:gd name="T67" fmla="*/ 69 h 137"/>
                <a:gd name="T68" fmla="*/ 47 w 117"/>
                <a:gd name="T69" fmla="*/ 63 h 137"/>
                <a:gd name="T70" fmla="*/ 45 w 117"/>
                <a:gd name="T71" fmla="*/ 63 h 137"/>
                <a:gd name="T72" fmla="*/ 45 w 117"/>
                <a:gd name="T73" fmla="*/ 51 h 137"/>
                <a:gd name="T74" fmla="*/ 44 w 117"/>
                <a:gd name="T75" fmla="*/ 51 h 137"/>
                <a:gd name="T76" fmla="*/ 44 w 117"/>
                <a:gd name="T77" fmla="*/ 44 h 137"/>
                <a:gd name="T78" fmla="*/ 38 w 117"/>
                <a:gd name="T79" fmla="*/ 44 h 137"/>
                <a:gd name="T80" fmla="*/ 38 w 117"/>
                <a:gd name="T81" fmla="*/ 42 h 137"/>
                <a:gd name="T82" fmla="*/ 36 w 117"/>
                <a:gd name="T83" fmla="*/ 42 h 137"/>
                <a:gd name="T84" fmla="*/ 36 w 117"/>
                <a:gd name="T85" fmla="*/ 39 h 137"/>
                <a:gd name="T86" fmla="*/ 28 w 117"/>
                <a:gd name="T87" fmla="*/ 39 h 137"/>
                <a:gd name="T88" fmla="*/ 28 w 117"/>
                <a:gd name="T89" fmla="*/ 36 h 137"/>
                <a:gd name="T90" fmla="*/ 27 w 117"/>
                <a:gd name="T91" fmla="*/ 36 h 137"/>
                <a:gd name="T92" fmla="*/ 27 w 117"/>
                <a:gd name="T93" fmla="*/ 33 h 137"/>
                <a:gd name="T94" fmla="*/ 25 w 117"/>
                <a:gd name="T95" fmla="*/ 33 h 137"/>
                <a:gd name="T96" fmla="*/ 25 w 117"/>
                <a:gd name="T97" fmla="*/ 25 h 137"/>
                <a:gd name="T98" fmla="*/ 23 w 117"/>
                <a:gd name="T99" fmla="*/ 25 h 137"/>
                <a:gd name="T100" fmla="*/ 23 w 117"/>
                <a:gd name="T101" fmla="*/ 19 h 137"/>
                <a:gd name="T102" fmla="*/ 21 w 117"/>
                <a:gd name="T103" fmla="*/ 19 h 137"/>
                <a:gd name="T104" fmla="*/ 21 w 117"/>
                <a:gd name="T105" fmla="*/ 13 h 137"/>
                <a:gd name="T106" fmla="*/ 18 w 117"/>
                <a:gd name="T107" fmla="*/ 13 h 137"/>
                <a:gd name="T108" fmla="*/ 18 w 117"/>
                <a:gd name="T109" fmla="*/ 9 h 137"/>
                <a:gd name="T110" fmla="*/ 14 w 117"/>
                <a:gd name="T111" fmla="*/ 9 h 137"/>
                <a:gd name="T112" fmla="*/ 14 w 117"/>
                <a:gd name="T113" fmla="*/ 5 h 137"/>
                <a:gd name="T114" fmla="*/ 8 w 117"/>
                <a:gd name="T115" fmla="*/ 5 h 137"/>
                <a:gd name="T116" fmla="*/ 8 w 117"/>
                <a:gd name="T117" fmla="*/ 3 h 137"/>
                <a:gd name="T118" fmla="*/ 6 w 117"/>
                <a:gd name="T119" fmla="*/ 3 h 137"/>
                <a:gd name="T120" fmla="*/ 6 w 117"/>
                <a:gd name="T121" fmla="*/ 0 h 137"/>
                <a:gd name="T122" fmla="*/ 0 w 117"/>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37">
                  <a:moveTo>
                    <a:pt x="117" y="137"/>
                  </a:moveTo>
                  <a:lnTo>
                    <a:pt x="113" y="137"/>
                  </a:lnTo>
                  <a:lnTo>
                    <a:pt x="113" y="131"/>
                  </a:lnTo>
                  <a:lnTo>
                    <a:pt x="108" y="131"/>
                  </a:lnTo>
                  <a:lnTo>
                    <a:pt x="108" y="125"/>
                  </a:lnTo>
                  <a:lnTo>
                    <a:pt x="103" y="125"/>
                  </a:lnTo>
                  <a:lnTo>
                    <a:pt x="103" y="122"/>
                  </a:lnTo>
                  <a:lnTo>
                    <a:pt x="94" y="122"/>
                  </a:lnTo>
                  <a:lnTo>
                    <a:pt x="94" y="119"/>
                  </a:lnTo>
                  <a:lnTo>
                    <a:pt x="93" y="119"/>
                  </a:lnTo>
                  <a:lnTo>
                    <a:pt x="93" y="115"/>
                  </a:lnTo>
                  <a:lnTo>
                    <a:pt x="89" y="115"/>
                  </a:lnTo>
                  <a:lnTo>
                    <a:pt x="89" y="112"/>
                  </a:lnTo>
                  <a:lnTo>
                    <a:pt x="87" y="112"/>
                  </a:lnTo>
                  <a:lnTo>
                    <a:pt x="87" y="104"/>
                  </a:lnTo>
                  <a:lnTo>
                    <a:pt x="83" y="104"/>
                  </a:lnTo>
                  <a:lnTo>
                    <a:pt x="83" y="102"/>
                  </a:lnTo>
                  <a:lnTo>
                    <a:pt x="80" y="102"/>
                  </a:lnTo>
                  <a:lnTo>
                    <a:pt x="80" y="99"/>
                  </a:lnTo>
                  <a:lnTo>
                    <a:pt x="76" y="99"/>
                  </a:lnTo>
                  <a:lnTo>
                    <a:pt x="76" y="94"/>
                  </a:lnTo>
                  <a:lnTo>
                    <a:pt x="63" y="94"/>
                  </a:lnTo>
                  <a:lnTo>
                    <a:pt x="63" y="91"/>
                  </a:lnTo>
                  <a:lnTo>
                    <a:pt x="61" y="91"/>
                  </a:lnTo>
                  <a:lnTo>
                    <a:pt x="61" y="88"/>
                  </a:lnTo>
                  <a:lnTo>
                    <a:pt x="59" y="88"/>
                  </a:lnTo>
                  <a:lnTo>
                    <a:pt x="59" y="84"/>
                  </a:lnTo>
                  <a:lnTo>
                    <a:pt x="56" y="84"/>
                  </a:lnTo>
                  <a:lnTo>
                    <a:pt x="56" y="76"/>
                  </a:lnTo>
                  <a:lnTo>
                    <a:pt x="54" y="76"/>
                  </a:lnTo>
                  <a:lnTo>
                    <a:pt x="54" y="71"/>
                  </a:lnTo>
                  <a:lnTo>
                    <a:pt x="50" y="71"/>
                  </a:lnTo>
                  <a:lnTo>
                    <a:pt x="50" y="69"/>
                  </a:lnTo>
                  <a:lnTo>
                    <a:pt x="47" y="69"/>
                  </a:lnTo>
                  <a:lnTo>
                    <a:pt x="47" y="63"/>
                  </a:lnTo>
                  <a:lnTo>
                    <a:pt x="45" y="63"/>
                  </a:lnTo>
                  <a:lnTo>
                    <a:pt x="45" y="51"/>
                  </a:lnTo>
                  <a:lnTo>
                    <a:pt x="44" y="51"/>
                  </a:lnTo>
                  <a:lnTo>
                    <a:pt x="44" y="44"/>
                  </a:lnTo>
                  <a:lnTo>
                    <a:pt x="38" y="44"/>
                  </a:lnTo>
                  <a:lnTo>
                    <a:pt x="38" y="42"/>
                  </a:lnTo>
                  <a:lnTo>
                    <a:pt x="36" y="42"/>
                  </a:lnTo>
                  <a:lnTo>
                    <a:pt x="36" y="39"/>
                  </a:lnTo>
                  <a:lnTo>
                    <a:pt x="28" y="39"/>
                  </a:lnTo>
                  <a:lnTo>
                    <a:pt x="28" y="36"/>
                  </a:lnTo>
                  <a:lnTo>
                    <a:pt x="27" y="36"/>
                  </a:lnTo>
                  <a:lnTo>
                    <a:pt x="27" y="33"/>
                  </a:lnTo>
                  <a:lnTo>
                    <a:pt x="25" y="33"/>
                  </a:lnTo>
                  <a:lnTo>
                    <a:pt x="25" y="25"/>
                  </a:lnTo>
                  <a:lnTo>
                    <a:pt x="23" y="25"/>
                  </a:lnTo>
                  <a:lnTo>
                    <a:pt x="23" y="19"/>
                  </a:lnTo>
                  <a:lnTo>
                    <a:pt x="21" y="19"/>
                  </a:lnTo>
                  <a:lnTo>
                    <a:pt x="21" y="13"/>
                  </a:lnTo>
                  <a:lnTo>
                    <a:pt x="18" y="13"/>
                  </a:lnTo>
                  <a:lnTo>
                    <a:pt x="18" y="9"/>
                  </a:lnTo>
                  <a:lnTo>
                    <a:pt x="14" y="9"/>
                  </a:lnTo>
                  <a:lnTo>
                    <a:pt x="14" y="5"/>
                  </a:lnTo>
                  <a:lnTo>
                    <a:pt x="8" y="5"/>
                  </a:lnTo>
                  <a:lnTo>
                    <a:pt x="8" y="3"/>
                  </a:lnTo>
                  <a:lnTo>
                    <a:pt x="6" y="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grpSp>
      <p:sp>
        <p:nvSpPr>
          <p:cNvPr id="108" name="Line 8"/>
          <p:cNvSpPr>
            <a:spLocks noChangeShapeType="1"/>
          </p:cNvSpPr>
          <p:nvPr/>
        </p:nvSpPr>
        <p:spPr bwMode="auto">
          <a:xfrm>
            <a:off x="2506239" y="3691492"/>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09" name="Line 9"/>
          <p:cNvSpPr>
            <a:spLocks noChangeShapeType="1"/>
          </p:cNvSpPr>
          <p:nvPr/>
        </p:nvSpPr>
        <p:spPr bwMode="auto">
          <a:xfrm>
            <a:off x="2557022" y="3725388"/>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0" name="Line 10"/>
          <p:cNvSpPr>
            <a:spLocks noChangeShapeType="1"/>
          </p:cNvSpPr>
          <p:nvPr/>
        </p:nvSpPr>
        <p:spPr bwMode="auto">
          <a:xfrm>
            <a:off x="2836328"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1" name="Line 11"/>
          <p:cNvSpPr>
            <a:spLocks noChangeShapeType="1"/>
          </p:cNvSpPr>
          <p:nvPr/>
        </p:nvSpPr>
        <p:spPr bwMode="auto">
          <a:xfrm>
            <a:off x="2861720"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2" name="Line 12"/>
          <p:cNvSpPr>
            <a:spLocks noChangeShapeType="1"/>
          </p:cNvSpPr>
          <p:nvPr/>
        </p:nvSpPr>
        <p:spPr bwMode="auto">
          <a:xfrm>
            <a:off x="2696675"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3" name="Line 13"/>
          <p:cNvSpPr>
            <a:spLocks noChangeShapeType="1"/>
          </p:cNvSpPr>
          <p:nvPr/>
        </p:nvSpPr>
        <p:spPr bwMode="auto">
          <a:xfrm>
            <a:off x="2722066"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4" name="Line 14"/>
          <p:cNvSpPr>
            <a:spLocks noChangeShapeType="1"/>
          </p:cNvSpPr>
          <p:nvPr/>
        </p:nvSpPr>
        <p:spPr bwMode="auto">
          <a:xfrm>
            <a:off x="1985713" y="3413980"/>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5" name="Line 15"/>
          <p:cNvSpPr>
            <a:spLocks noChangeShapeType="1"/>
          </p:cNvSpPr>
          <p:nvPr/>
        </p:nvSpPr>
        <p:spPr bwMode="auto">
          <a:xfrm>
            <a:off x="2980009" y="3813687"/>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6" name="Line 16"/>
          <p:cNvSpPr>
            <a:spLocks noChangeShapeType="1"/>
          </p:cNvSpPr>
          <p:nvPr/>
        </p:nvSpPr>
        <p:spPr bwMode="auto">
          <a:xfrm>
            <a:off x="2125366" y="349399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7" name="Line 17"/>
          <p:cNvSpPr>
            <a:spLocks noChangeShapeType="1"/>
          </p:cNvSpPr>
          <p:nvPr/>
        </p:nvSpPr>
        <p:spPr bwMode="auto">
          <a:xfrm>
            <a:off x="2087279" y="3486173"/>
            <a:ext cx="0" cy="3440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8" name="Line 18"/>
          <p:cNvSpPr>
            <a:spLocks noChangeShapeType="1"/>
          </p:cNvSpPr>
          <p:nvPr/>
        </p:nvSpPr>
        <p:spPr bwMode="auto">
          <a:xfrm>
            <a:off x="2366585"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19" name="Line 19"/>
          <p:cNvSpPr>
            <a:spLocks noChangeShapeType="1"/>
          </p:cNvSpPr>
          <p:nvPr/>
        </p:nvSpPr>
        <p:spPr bwMode="auto">
          <a:xfrm>
            <a:off x="2417368"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sp>
        <p:nvSpPr>
          <p:cNvPr id="120" name="Freeform 20"/>
          <p:cNvSpPr>
            <a:spLocks/>
          </p:cNvSpPr>
          <p:nvPr/>
        </p:nvSpPr>
        <p:spPr bwMode="auto">
          <a:xfrm>
            <a:off x="868487" y="2253476"/>
            <a:ext cx="2120190" cy="1602000"/>
          </a:xfrm>
          <a:custGeom>
            <a:avLst/>
            <a:gdLst>
              <a:gd name="T0" fmla="*/ 139 w 167"/>
              <a:gd name="T1" fmla="*/ 127 h 127"/>
              <a:gd name="T2" fmla="*/ 135 w 167"/>
              <a:gd name="T3" fmla="*/ 122 h 127"/>
              <a:gd name="T4" fmla="*/ 130 w 167"/>
              <a:gd name="T5" fmla="*/ 119 h 127"/>
              <a:gd name="T6" fmla="*/ 127 w 167"/>
              <a:gd name="T7" fmla="*/ 116 h 127"/>
              <a:gd name="T8" fmla="*/ 117 w 167"/>
              <a:gd name="T9" fmla="*/ 113 h 127"/>
              <a:gd name="T10" fmla="*/ 114 w 167"/>
              <a:gd name="T11" fmla="*/ 111 h 127"/>
              <a:gd name="T12" fmla="*/ 105 w 167"/>
              <a:gd name="T13" fmla="*/ 108 h 127"/>
              <a:gd name="T14" fmla="*/ 103 w 167"/>
              <a:gd name="T15" fmla="*/ 105 h 127"/>
              <a:gd name="T16" fmla="*/ 101 w 167"/>
              <a:gd name="T17" fmla="*/ 104 h 127"/>
              <a:gd name="T18" fmla="*/ 94 w 167"/>
              <a:gd name="T19" fmla="*/ 101 h 127"/>
              <a:gd name="T20" fmla="*/ 90 w 167"/>
              <a:gd name="T21" fmla="*/ 98 h 127"/>
              <a:gd name="T22" fmla="*/ 85 w 167"/>
              <a:gd name="T23" fmla="*/ 95 h 127"/>
              <a:gd name="T24" fmla="*/ 77 w 167"/>
              <a:gd name="T25" fmla="*/ 92 h 127"/>
              <a:gd name="T26" fmla="*/ 74 w 167"/>
              <a:gd name="T27" fmla="*/ 89 h 127"/>
              <a:gd name="T28" fmla="*/ 71 w 167"/>
              <a:gd name="T29" fmla="*/ 86 h 127"/>
              <a:gd name="T30" fmla="*/ 68 w 167"/>
              <a:gd name="T31" fmla="*/ 81 h 127"/>
              <a:gd name="T32" fmla="*/ 64 w 167"/>
              <a:gd name="T33" fmla="*/ 78 h 127"/>
              <a:gd name="T34" fmla="*/ 62 w 167"/>
              <a:gd name="T35" fmla="*/ 75 h 127"/>
              <a:gd name="T36" fmla="*/ 59 w 167"/>
              <a:gd name="T37" fmla="*/ 71 h 127"/>
              <a:gd name="T38" fmla="*/ 55 w 167"/>
              <a:gd name="T39" fmla="*/ 68 h 127"/>
              <a:gd name="T40" fmla="*/ 54 w 167"/>
              <a:gd name="T41" fmla="*/ 65 h 127"/>
              <a:gd name="T42" fmla="*/ 52 w 167"/>
              <a:gd name="T43" fmla="*/ 63 h 127"/>
              <a:gd name="T44" fmla="*/ 48 w 167"/>
              <a:gd name="T45" fmla="*/ 60 h 127"/>
              <a:gd name="T46" fmla="*/ 45 w 167"/>
              <a:gd name="T47" fmla="*/ 55 h 127"/>
              <a:gd name="T48" fmla="*/ 43 w 167"/>
              <a:gd name="T49" fmla="*/ 49 h 127"/>
              <a:gd name="T50" fmla="*/ 40 w 167"/>
              <a:gd name="T51" fmla="*/ 43 h 127"/>
              <a:gd name="T52" fmla="*/ 36 w 167"/>
              <a:gd name="T53" fmla="*/ 38 h 127"/>
              <a:gd name="T54" fmla="*/ 35 w 167"/>
              <a:gd name="T55" fmla="*/ 35 h 127"/>
              <a:gd name="T56" fmla="*/ 33 w 167"/>
              <a:gd name="T57" fmla="*/ 32 h 127"/>
              <a:gd name="T58" fmla="*/ 31 w 167"/>
              <a:gd name="T59" fmla="*/ 28 h 127"/>
              <a:gd name="T60" fmla="*/ 29 w 167"/>
              <a:gd name="T61" fmla="*/ 23 h 127"/>
              <a:gd name="T62" fmla="*/ 27 w 167"/>
              <a:gd name="T63" fmla="*/ 18 h 127"/>
              <a:gd name="T64" fmla="*/ 25 w 167"/>
              <a:gd name="T65" fmla="*/ 16 h 127"/>
              <a:gd name="T66" fmla="*/ 23 w 167"/>
              <a:gd name="T67" fmla="*/ 13 h 127"/>
              <a:gd name="T68" fmla="*/ 20 w 167"/>
              <a:gd name="T69" fmla="*/ 12 h 127"/>
              <a:gd name="T70" fmla="*/ 18 w 167"/>
              <a:gd name="T71" fmla="*/ 10 h 127"/>
              <a:gd name="T72" fmla="*/ 14 w 167"/>
              <a:gd name="T73" fmla="*/ 7 h 127"/>
              <a:gd name="T74" fmla="*/ 10 w 167"/>
              <a:gd name="T75" fmla="*/ 5 h 127"/>
              <a:gd name="T76" fmla="*/ 4 w 167"/>
              <a:gd name="T77" fmla="*/ 4 h 127"/>
              <a:gd name="T78" fmla="*/ 0 w 167"/>
              <a:gd name="T7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27">
                <a:moveTo>
                  <a:pt x="167" y="127"/>
                </a:moveTo>
                <a:lnTo>
                  <a:pt x="139" y="127"/>
                </a:lnTo>
                <a:lnTo>
                  <a:pt x="139" y="122"/>
                </a:lnTo>
                <a:lnTo>
                  <a:pt x="135" y="122"/>
                </a:lnTo>
                <a:lnTo>
                  <a:pt x="135" y="119"/>
                </a:lnTo>
                <a:lnTo>
                  <a:pt x="130" y="119"/>
                </a:lnTo>
                <a:lnTo>
                  <a:pt x="130" y="116"/>
                </a:lnTo>
                <a:lnTo>
                  <a:pt x="127" y="116"/>
                </a:lnTo>
                <a:lnTo>
                  <a:pt x="127" y="113"/>
                </a:lnTo>
                <a:lnTo>
                  <a:pt x="117" y="113"/>
                </a:lnTo>
                <a:lnTo>
                  <a:pt x="117" y="111"/>
                </a:lnTo>
                <a:lnTo>
                  <a:pt x="114" y="111"/>
                </a:lnTo>
                <a:lnTo>
                  <a:pt x="114" y="108"/>
                </a:lnTo>
                <a:lnTo>
                  <a:pt x="105" y="108"/>
                </a:lnTo>
                <a:lnTo>
                  <a:pt x="105" y="105"/>
                </a:lnTo>
                <a:lnTo>
                  <a:pt x="103" y="105"/>
                </a:lnTo>
                <a:lnTo>
                  <a:pt x="103" y="104"/>
                </a:lnTo>
                <a:lnTo>
                  <a:pt x="101" y="104"/>
                </a:lnTo>
                <a:lnTo>
                  <a:pt x="101" y="101"/>
                </a:lnTo>
                <a:lnTo>
                  <a:pt x="94" y="101"/>
                </a:lnTo>
                <a:lnTo>
                  <a:pt x="94" y="98"/>
                </a:lnTo>
                <a:lnTo>
                  <a:pt x="90" y="98"/>
                </a:lnTo>
                <a:lnTo>
                  <a:pt x="90" y="95"/>
                </a:lnTo>
                <a:lnTo>
                  <a:pt x="85" y="95"/>
                </a:lnTo>
                <a:lnTo>
                  <a:pt x="85" y="92"/>
                </a:lnTo>
                <a:lnTo>
                  <a:pt x="77" y="92"/>
                </a:lnTo>
                <a:lnTo>
                  <a:pt x="77" y="89"/>
                </a:lnTo>
                <a:lnTo>
                  <a:pt x="74" y="89"/>
                </a:lnTo>
                <a:lnTo>
                  <a:pt x="74" y="86"/>
                </a:lnTo>
                <a:lnTo>
                  <a:pt x="71" y="86"/>
                </a:lnTo>
                <a:lnTo>
                  <a:pt x="71" y="81"/>
                </a:lnTo>
                <a:lnTo>
                  <a:pt x="68" y="81"/>
                </a:lnTo>
                <a:lnTo>
                  <a:pt x="68" y="78"/>
                </a:lnTo>
                <a:lnTo>
                  <a:pt x="64" y="78"/>
                </a:lnTo>
                <a:lnTo>
                  <a:pt x="64" y="75"/>
                </a:lnTo>
                <a:lnTo>
                  <a:pt x="62" y="75"/>
                </a:lnTo>
                <a:lnTo>
                  <a:pt x="62" y="71"/>
                </a:lnTo>
                <a:lnTo>
                  <a:pt x="59" y="71"/>
                </a:lnTo>
                <a:lnTo>
                  <a:pt x="59" y="68"/>
                </a:lnTo>
                <a:lnTo>
                  <a:pt x="55" y="68"/>
                </a:lnTo>
                <a:lnTo>
                  <a:pt x="55" y="65"/>
                </a:lnTo>
                <a:lnTo>
                  <a:pt x="54" y="65"/>
                </a:lnTo>
                <a:lnTo>
                  <a:pt x="54" y="63"/>
                </a:lnTo>
                <a:lnTo>
                  <a:pt x="52" y="63"/>
                </a:lnTo>
                <a:lnTo>
                  <a:pt x="52" y="60"/>
                </a:lnTo>
                <a:lnTo>
                  <a:pt x="48" y="60"/>
                </a:lnTo>
                <a:lnTo>
                  <a:pt x="48" y="55"/>
                </a:lnTo>
                <a:lnTo>
                  <a:pt x="45" y="55"/>
                </a:lnTo>
                <a:lnTo>
                  <a:pt x="45" y="49"/>
                </a:lnTo>
                <a:lnTo>
                  <a:pt x="43" y="49"/>
                </a:lnTo>
                <a:lnTo>
                  <a:pt x="43" y="43"/>
                </a:lnTo>
                <a:lnTo>
                  <a:pt x="40" y="43"/>
                </a:lnTo>
                <a:lnTo>
                  <a:pt x="40" y="38"/>
                </a:lnTo>
                <a:lnTo>
                  <a:pt x="36" y="38"/>
                </a:lnTo>
                <a:lnTo>
                  <a:pt x="36" y="35"/>
                </a:lnTo>
                <a:lnTo>
                  <a:pt x="35" y="35"/>
                </a:lnTo>
                <a:lnTo>
                  <a:pt x="35" y="32"/>
                </a:lnTo>
                <a:lnTo>
                  <a:pt x="33" y="32"/>
                </a:lnTo>
                <a:lnTo>
                  <a:pt x="33" y="28"/>
                </a:lnTo>
                <a:lnTo>
                  <a:pt x="31" y="28"/>
                </a:lnTo>
                <a:lnTo>
                  <a:pt x="31" y="23"/>
                </a:lnTo>
                <a:lnTo>
                  <a:pt x="29" y="23"/>
                </a:lnTo>
                <a:lnTo>
                  <a:pt x="29" y="18"/>
                </a:lnTo>
                <a:lnTo>
                  <a:pt x="27" y="18"/>
                </a:lnTo>
                <a:lnTo>
                  <a:pt x="27" y="16"/>
                </a:lnTo>
                <a:lnTo>
                  <a:pt x="25" y="16"/>
                </a:lnTo>
                <a:lnTo>
                  <a:pt x="25" y="13"/>
                </a:lnTo>
                <a:lnTo>
                  <a:pt x="23" y="13"/>
                </a:lnTo>
                <a:lnTo>
                  <a:pt x="23" y="12"/>
                </a:lnTo>
                <a:lnTo>
                  <a:pt x="20" y="12"/>
                </a:lnTo>
                <a:lnTo>
                  <a:pt x="20" y="10"/>
                </a:lnTo>
                <a:lnTo>
                  <a:pt x="18" y="10"/>
                </a:lnTo>
                <a:lnTo>
                  <a:pt x="18" y="7"/>
                </a:lnTo>
                <a:lnTo>
                  <a:pt x="14" y="7"/>
                </a:lnTo>
                <a:lnTo>
                  <a:pt x="14" y="5"/>
                </a:lnTo>
                <a:lnTo>
                  <a:pt x="10" y="5"/>
                </a:lnTo>
                <a:lnTo>
                  <a:pt x="10" y="4"/>
                </a:lnTo>
                <a:lnTo>
                  <a:pt x="4" y="4"/>
                </a:lnTo>
                <a:lnTo>
                  <a:pt x="4"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800">
              <a:solidFill>
                <a:srgbClr val="4D4D4D"/>
              </a:solidFill>
            </a:endParaRPr>
          </a:p>
        </p:txBody>
      </p:sp>
      <p:grpSp>
        <p:nvGrpSpPr>
          <p:cNvPr id="121" name="Group 120"/>
          <p:cNvGrpSpPr/>
          <p:nvPr/>
        </p:nvGrpSpPr>
        <p:grpSpPr>
          <a:xfrm>
            <a:off x="1676400" y="2209800"/>
            <a:ext cx="2080153" cy="646331"/>
            <a:chOff x="1956187" y="2411868"/>
            <a:chExt cx="3074131" cy="646331"/>
          </a:xfrm>
        </p:grpSpPr>
        <p:cxnSp>
          <p:nvCxnSpPr>
            <p:cNvPr id="122" name="Straight Connector 121"/>
            <p:cNvCxnSpPr/>
            <p:nvPr/>
          </p:nvCxnSpPr>
          <p:spPr>
            <a:xfrm>
              <a:off x="1956187" y="2905125"/>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3" name="Straight Connector 122"/>
            <p:cNvCxnSpPr/>
            <p:nvPr/>
          </p:nvCxnSpPr>
          <p:spPr>
            <a:xfrm>
              <a:off x="1956187" y="2552700"/>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4" name="Rectangle 123"/>
            <p:cNvSpPr/>
            <p:nvPr/>
          </p:nvSpPr>
          <p:spPr>
            <a:xfrm>
              <a:off x="2009354" y="2411868"/>
              <a:ext cx="3020964" cy="646331"/>
            </a:xfrm>
            <a:prstGeom prst="rect">
              <a:avLst/>
            </a:prstGeom>
          </p:spPr>
          <p:txBody>
            <a:bodyPr wrap="square">
              <a:spAutoFit/>
            </a:bodyPr>
            <a:lstStyle/>
            <a:p>
              <a:r>
                <a:rPr lang="ja-JP" sz="1200" b="0" i="0" dirty="0" smtClean="0">
                  <a:solidFill>
                    <a:srgbClr val="4D4D4D"/>
                  </a:solidFill>
                  <a:ea typeface="MS UI Gothic" pitchFamily="18" charset="0"/>
                </a:rPr>
                <a:t>パクリタキセル腹腔内投与 + S-1/パクリタキセル</a:t>
              </a:r>
            </a:p>
            <a:p>
              <a:r>
                <a:rPr lang="ja-JP" sz="1200" b="0" i="0" dirty="0" smtClean="0">
                  <a:solidFill>
                    <a:srgbClr val="4D4D4D"/>
                  </a:solidFill>
                  <a:ea typeface="MS UI Gothic" pitchFamily="18" charset="0"/>
                </a:rPr>
                <a:t>S-1/シスプラチン</a:t>
              </a:r>
            </a:p>
          </p:txBody>
        </p:sp>
      </p:grpSp>
    </p:spTree>
    <p:custDataLst>
      <p:tags r:id="rId1"/>
    </p:custDataLst>
    <p:extLst>
      <p:ext uri="{BB962C8B-B14F-4D97-AF65-F5344CB8AC3E}">
        <p14:creationId xmlns:p14="http://schemas.microsoft.com/office/powerpoint/2010/main" val="245664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616PD: 腹膜転移を有する胃癌患者を対象に、パクリタキセル腹腔内投与</a:t>
            </a:r>
            <a:r>
              <a:rPr lang="en" sz="1800" dirty="0" smtClean="0"/>
              <a:t/>
            </a:r>
            <a:br>
              <a:rPr lang="en" sz="1800" dirty="0" smtClean="0"/>
            </a:br>
            <a:r>
              <a:rPr lang="ja-JP" sz="1800" b="1" i="0" dirty="0" smtClean="0">
                <a:solidFill>
                  <a:srgbClr val="043882"/>
                </a:solidFill>
                <a:ea typeface="MS UI Gothic" pitchFamily="18" charset="0"/>
              </a:rPr>
              <a:t>＋S-1／パクリタキセル療法と、S-1／シスプラチン療法を比較評価する第III相試験: PHOENIX-GC試験 – Fujiwara et al</a:t>
            </a:r>
          </a:p>
        </p:txBody>
      </p:sp>
      <p:sp>
        <p:nvSpPr>
          <p:cNvPr id="4" name="Content Placeholder 3"/>
          <p:cNvSpPr>
            <a:spLocks noGrp="1"/>
          </p:cNvSpPr>
          <p:nvPr>
            <p:ph idx="1"/>
          </p:nvPr>
        </p:nvSpPr>
        <p:spPr>
          <a:xfrm>
            <a:off x="365124" y="1295400"/>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1" i="0" dirty="0" smtClean="0">
                <a:solidFill>
                  <a:srgbClr val="4D4D4D"/>
                </a:solidFill>
                <a:ea typeface="MS UI Gothic" pitchFamily="18" charset="0"/>
              </a:rPr>
              <a:t>腹水量別OS (感度分析)</a:t>
            </a:r>
          </a:p>
        </p:txBody>
      </p:sp>
      <p:sp>
        <p:nvSpPr>
          <p:cNvPr id="2" name="Text Placeholder 1"/>
          <p:cNvSpPr>
            <a:spLocks noGrp="1"/>
          </p:cNvSpPr>
          <p:nvPr>
            <p:ph type="body" sz="quarter" idx="10"/>
          </p:nvPr>
        </p:nvSpPr>
        <p:spPr/>
        <p:txBody>
          <a:bodyPr/>
          <a:lstStyle/>
          <a:p>
            <a:r>
              <a:rPr lang="ja-JP" sz="1200" b="0" i="0" dirty="0" smtClean="0">
                <a:solidFill>
                  <a:srgbClr val="4D4D4D"/>
                </a:solidFill>
                <a:ea typeface="MS UI Gothic" pitchFamily="18" charset="0"/>
              </a:rPr>
              <a:t>*コックス回帰分析。</a:t>
            </a:r>
          </a:p>
        </p:txBody>
      </p:sp>
      <p:sp>
        <p:nvSpPr>
          <p:cNvPr id="3" name="Text Placeholder 2"/>
          <p:cNvSpPr>
            <a:spLocks noGrp="1"/>
          </p:cNvSpPr>
          <p:nvPr>
            <p:ph type="body" sz="quarter" idx="11"/>
          </p:nvPr>
        </p:nvSpPr>
        <p:spPr/>
        <p:txBody>
          <a:bodyPr/>
          <a:lstStyle/>
          <a:p>
            <a:r>
              <a:rPr lang="ja-JP" sz="1200" b="0" i="0" dirty="0" smtClean="0">
                <a:solidFill>
                  <a:srgbClr val="4D4D4D"/>
                </a:solidFill>
                <a:ea typeface="MS UI Gothic" pitchFamily="18" charset="0"/>
              </a:rPr>
              <a:t>Fujiwara Y et al. Ann Oncol 2016; 27 (suppl 6): abstr 616PD</a:t>
            </a:r>
          </a:p>
        </p:txBody>
      </p:sp>
      <p:sp>
        <p:nvSpPr>
          <p:cNvPr id="5" name="TextBox 4"/>
          <p:cNvSpPr txBox="1"/>
          <p:nvPr/>
        </p:nvSpPr>
        <p:spPr>
          <a:xfrm>
            <a:off x="914400" y="5587425"/>
            <a:ext cx="7315200" cy="584775"/>
          </a:xfrm>
          <a:prstGeom prst="rect">
            <a:avLst/>
          </a:prstGeom>
          <a:noFill/>
        </p:spPr>
        <p:txBody>
          <a:bodyPr wrap="square" rtlCol="0">
            <a:spAutoFit/>
          </a:bodyPr>
          <a:lstStyle/>
          <a:p>
            <a:r>
              <a:rPr lang="ja-JP" sz="1600" b="0" i="0" dirty="0" smtClean="0">
                <a:solidFill>
                  <a:srgbClr val="4D4D4D"/>
                </a:solidFill>
                <a:ea typeface="MS UI Gothic" pitchFamily="18" charset="0"/>
              </a:rPr>
              <a:t>*FAS解析対象集団: HR 0.59 (95% CI 0.39, 0.87); p=0.0079</a:t>
            </a:r>
          </a:p>
          <a:p>
            <a:r>
              <a:rPr lang="ja-JP" sz="1600" b="0" i="0" dirty="0" smtClean="0">
                <a:solidFill>
                  <a:srgbClr val="4D4D4D"/>
                </a:solidFill>
                <a:ea typeface="MS UI Gothic" pitchFamily="18" charset="0"/>
              </a:rPr>
              <a:t>*PPS解析対象集団: HR 0.48 (95% CI 0.32, 0.73); p=0.0008</a:t>
            </a:r>
          </a:p>
        </p:txBody>
      </p:sp>
      <p:grpSp>
        <p:nvGrpSpPr>
          <p:cNvPr id="6" name="Group 5"/>
          <p:cNvGrpSpPr/>
          <p:nvPr/>
        </p:nvGrpSpPr>
        <p:grpSpPr>
          <a:xfrm>
            <a:off x="41102" y="2171128"/>
            <a:ext cx="8874298" cy="3048384"/>
            <a:chOff x="41102" y="2509023"/>
            <a:chExt cx="8874298" cy="3048384"/>
          </a:xfrm>
        </p:grpSpPr>
        <p:grpSp>
          <p:nvGrpSpPr>
            <p:cNvPr id="8" name="Group 7"/>
            <p:cNvGrpSpPr/>
            <p:nvPr/>
          </p:nvGrpSpPr>
          <p:grpSpPr>
            <a:xfrm>
              <a:off x="41102" y="3385896"/>
              <a:ext cx="3159298" cy="2171511"/>
              <a:chOff x="41102" y="3197214"/>
              <a:chExt cx="3159298" cy="2171511"/>
            </a:xfrm>
          </p:grpSpPr>
          <p:grpSp>
            <p:nvGrpSpPr>
              <p:cNvPr id="9" name="Group 8"/>
              <p:cNvGrpSpPr/>
              <p:nvPr/>
            </p:nvGrpSpPr>
            <p:grpSpPr>
              <a:xfrm>
                <a:off x="41102" y="3197214"/>
                <a:ext cx="3159298" cy="2171511"/>
                <a:chOff x="321987" y="2080197"/>
                <a:chExt cx="3089825" cy="2566701"/>
              </a:xfrm>
            </p:grpSpPr>
            <p:grpSp>
              <p:nvGrpSpPr>
                <p:cNvPr id="28" name="Group 27"/>
                <p:cNvGrpSpPr/>
                <p:nvPr/>
              </p:nvGrpSpPr>
              <p:grpSpPr>
                <a:xfrm>
                  <a:off x="328867" y="2134096"/>
                  <a:ext cx="2845558" cy="2512802"/>
                  <a:chOff x="328867" y="2134096"/>
                  <a:chExt cx="2845558" cy="2512802"/>
                </a:xfrm>
              </p:grpSpPr>
              <p:sp>
                <p:nvSpPr>
                  <p:cNvPr id="34" name="Text Box 62"/>
                  <p:cNvSpPr txBox="1">
                    <a:spLocks noChangeArrowheads="1"/>
                  </p:cNvSpPr>
                  <p:nvPr/>
                </p:nvSpPr>
                <p:spPr bwMode="auto">
                  <a:xfrm rot="16200000">
                    <a:off x="-111759" y="3078305"/>
                    <a:ext cx="1122060"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生存率</a:t>
                    </a:r>
                  </a:p>
                </p:txBody>
              </p:sp>
              <p:sp>
                <p:nvSpPr>
                  <p:cNvPr id="35" name="Text Box 103"/>
                  <p:cNvSpPr txBox="1">
                    <a:spLocks noChangeArrowheads="1"/>
                  </p:cNvSpPr>
                  <p:nvPr/>
                </p:nvSpPr>
                <p:spPr bwMode="auto">
                  <a:xfrm>
                    <a:off x="1418493" y="4355868"/>
                    <a:ext cx="104443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ベースラインからの経過時間(ヶ月)</a:t>
                    </a:r>
                  </a:p>
                </p:txBody>
              </p:sp>
              <p:sp>
                <p:nvSpPr>
                  <p:cNvPr id="36" name="Text Box 107"/>
                  <p:cNvSpPr txBox="1">
                    <a:spLocks noChangeArrowheads="1"/>
                  </p:cNvSpPr>
                  <p:nvPr/>
                </p:nvSpPr>
                <p:spPr bwMode="auto">
                  <a:xfrm>
                    <a:off x="474290" y="3059347"/>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0.5</a:t>
                    </a:r>
                  </a:p>
                </p:txBody>
              </p:sp>
              <p:sp>
                <p:nvSpPr>
                  <p:cNvPr id="37"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1</a:t>
                    </a:r>
                  </a:p>
                </p:txBody>
              </p:sp>
              <p:sp>
                <p:nvSpPr>
                  <p:cNvPr id="38"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a:t>
                    </a:r>
                  </a:p>
                </p:txBody>
              </p:sp>
              <p:sp>
                <p:nvSpPr>
                  <p:cNvPr id="39"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0"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1"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2"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3"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4"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5"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6"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7"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8"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49"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0"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1"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2"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3"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4"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5"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6"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7"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8"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0</a:t>
                    </a:r>
                  </a:p>
                </p:txBody>
              </p:sp>
              <p:sp>
                <p:nvSpPr>
                  <p:cNvPr id="60"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12</a:t>
                    </a:r>
                  </a:p>
                </p:txBody>
              </p:sp>
              <p:sp>
                <p:nvSpPr>
                  <p:cNvPr id="61"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24</a:t>
                    </a:r>
                  </a:p>
                </p:txBody>
              </p:sp>
              <p:sp>
                <p:nvSpPr>
                  <p:cNvPr id="62"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36</a:t>
                    </a:r>
                  </a:p>
                </p:txBody>
              </p:sp>
              <p:sp>
                <p:nvSpPr>
                  <p:cNvPr id="63" name="Text Box 88"/>
                  <p:cNvSpPr txBox="1">
                    <a:spLocks noChangeArrowheads="1"/>
                  </p:cNvSpPr>
                  <p:nvPr/>
                </p:nvSpPr>
                <p:spPr bwMode="auto">
                  <a:xfrm>
                    <a:off x="2855860" y="4205848"/>
                    <a:ext cx="318565"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48</a:t>
                    </a:r>
                  </a:p>
                </p:txBody>
              </p:sp>
              <p:sp>
                <p:nvSpPr>
                  <p:cNvPr id="64"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sp>
              <p:nvSpPr>
                <p:cNvPr id="29" name="Line 2"/>
                <p:cNvSpPr>
                  <a:spLocks noChangeShapeType="1"/>
                </p:cNvSpPr>
                <p:nvPr/>
              </p:nvSpPr>
              <p:spPr bwMode="auto">
                <a:xfrm>
                  <a:off x="321987" y="3550262"/>
                  <a:ext cx="0" cy="25426"/>
                </a:xfrm>
                <a:prstGeom prst="line">
                  <a:avLst/>
                </a:prstGeom>
                <a:noFill/>
                <a:ln w="15875">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30" name="Group 29"/>
                <p:cNvGrpSpPr/>
                <p:nvPr/>
              </p:nvGrpSpPr>
              <p:grpSpPr>
                <a:xfrm>
                  <a:off x="1686580" y="2080197"/>
                  <a:ext cx="1725232" cy="836713"/>
                  <a:chOff x="1686580" y="2080197"/>
                  <a:chExt cx="1725232" cy="836713"/>
                </a:xfrm>
              </p:grpSpPr>
              <p:cxnSp>
                <p:nvCxnSpPr>
                  <p:cNvPr id="31" name="Straight Connector 30"/>
                  <p:cNvCxnSpPr/>
                  <p:nvPr/>
                </p:nvCxnSpPr>
                <p:spPr>
                  <a:xfrm>
                    <a:off x="1686580" y="2579030"/>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1686580" y="2276052"/>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3" name="Rectangle 32"/>
                  <p:cNvSpPr/>
                  <p:nvPr/>
                </p:nvSpPr>
                <p:spPr>
                  <a:xfrm>
                    <a:off x="1772276" y="2080197"/>
                    <a:ext cx="1639536" cy="836713"/>
                  </a:xfrm>
                  <a:prstGeom prst="rect">
                    <a:avLst/>
                  </a:prstGeom>
                </p:spPr>
                <p:txBody>
                  <a:bodyPr wrap="square">
                    <a:spAutoFit/>
                  </a:bodyPr>
                  <a:lstStyle/>
                  <a:p>
                    <a:r>
                      <a:rPr lang="ja-JP" sz="1000" b="0" i="0" dirty="0" smtClean="0">
                        <a:solidFill>
                          <a:srgbClr val="4D4D4D"/>
                        </a:solidFill>
                        <a:ea typeface="MS UI Gothic" pitchFamily="18" charset="0"/>
                      </a:rPr>
                      <a:t>パクリタキセル腹腔内投与+ S-1/パクリタキセル 25.4ヶ月</a:t>
                    </a:r>
                  </a:p>
                  <a:p>
                    <a:r>
                      <a:rPr lang="ja-JP" sz="1000" b="0" i="0" dirty="0" smtClean="0">
                        <a:solidFill>
                          <a:srgbClr val="4D4D4D"/>
                        </a:solidFill>
                        <a:ea typeface="MS UI Gothic" pitchFamily="18" charset="0"/>
                      </a:rPr>
                      <a:t>S-1/シスプラチン 19.7ヶ月</a:t>
                    </a:r>
                  </a:p>
                  <a:p>
                    <a:r>
                      <a:rPr lang="ja-JP" sz="1000" b="0" i="0" dirty="0" smtClean="0">
                        <a:solidFill>
                          <a:srgbClr val="4D4D4D"/>
                        </a:solidFill>
                        <a:ea typeface="MS UI Gothic" pitchFamily="18" charset="0"/>
                      </a:rPr>
                      <a:t>HR 0.62</a:t>
                    </a:r>
                  </a:p>
                </p:txBody>
              </p:sp>
            </p:grpSp>
          </p:grpSp>
          <p:grpSp>
            <p:nvGrpSpPr>
              <p:cNvPr id="10" name="Group 9"/>
              <p:cNvGrpSpPr/>
              <p:nvPr/>
            </p:nvGrpSpPr>
            <p:grpSpPr>
              <a:xfrm>
                <a:off x="607404" y="3346968"/>
                <a:ext cx="1476000" cy="1329147"/>
                <a:chOff x="2390939" y="3134726"/>
                <a:chExt cx="1133475" cy="1000125"/>
              </a:xfrm>
            </p:grpSpPr>
            <p:sp>
              <p:nvSpPr>
                <p:cNvPr id="23" name="Line 2"/>
                <p:cNvSpPr>
                  <a:spLocks noChangeShapeType="1"/>
                </p:cNvSpPr>
                <p:nvPr/>
              </p:nvSpPr>
              <p:spPr bwMode="auto">
                <a:xfrm>
                  <a:off x="34196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4" name="Line 3"/>
                <p:cNvSpPr>
                  <a:spLocks noChangeShapeType="1"/>
                </p:cNvSpPr>
                <p:nvPr/>
              </p:nvSpPr>
              <p:spPr bwMode="auto">
                <a:xfrm>
                  <a:off x="343868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5" name="Line 4"/>
                <p:cNvSpPr>
                  <a:spLocks noChangeShapeType="1"/>
                </p:cNvSpPr>
                <p:nvPr/>
              </p:nvSpPr>
              <p:spPr bwMode="auto">
                <a:xfrm>
                  <a:off x="3229139" y="3896726"/>
                  <a:ext cx="0" cy="190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6" name="Line 5"/>
                <p:cNvSpPr>
                  <a:spLocks noChangeShapeType="1"/>
                </p:cNvSpPr>
                <p:nvPr/>
              </p:nvSpPr>
              <p:spPr bwMode="auto">
                <a:xfrm>
                  <a:off x="34958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7" name="Freeform 6"/>
                <p:cNvSpPr>
                  <a:spLocks/>
                </p:cNvSpPr>
                <p:nvPr/>
              </p:nvSpPr>
              <p:spPr bwMode="auto">
                <a:xfrm>
                  <a:off x="2390939" y="3134726"/>
                  <a:ext cx="1133475" cy="1000125"/>
                </a:xfrm>
                <a:custGeom>
                  <a:avLst/>
                  <a:gdLst>
                    <a:gd name="T0" fmla="*/ 119 w 119"/>
                    <a:gd name="T1" fmla="*/ 103 h 105"/>
                    <a:gd name="T2" fmla="*/ 119 w 119"/>
                    <a:gd name="T3" fmla="*/ 105 h 105"/>
                    <a:gd name="T4" fmla="*/ 105 w 119"/>
                    <a:gd name="T5" fmla="*/ 105 h 105"/>
                    <a:gd name="T6" fmla="*/ 105 w 119"/>
                    <a:gd name="T7" fmla="*/ 99 h 105"/>
                    <a:gd name="T8" fmla="*/ 96 w 119"/>
                    <a:gd name="T9" fmla="*/ 99 h 105"/>
                    <a:gd name="T10" fmla="*/ 96 w 119"/>
                    <a:gd name="T11" fmla="*/ 94 h 105"/>
                    <a:gd name="T12" fmla="*/ 94 w 119"/>
                    <a:gd name="T13" fmla="*/ 94 h 105"/>
                    <a:gd name="T14" fmla="*/ 94 w 119"/>
                    <a:gd name="T15" fmla="*/ 88 h 105"/>
                    <a:gd name="T16" fmla="*/ 90 w 119"/>
                    <a:gd name="T17" fmla="*/ 88 h 105"/>
                    <a:gd name="T18" fmla="*/ 90 w 119"/>
                    <a:gd name="T19" fmla="*/ 82 h 105"/>
                    <a:gd name="T20" fmla="*/ 84 w 119"/>
                    <a:gd name="T21" fmla="*/ 82 h 105"/>
                    <a:gd name="T22" fmla="*/ 84 w 119"/>
                    <a:gd name="T23" fmla="*/ 78 h 105"/>
                    <a:gd name="T24" fmla="*/ 82 w 119"/>
                    <a:gd name="T25" fmla="*/ 78 h 105"/>
                    <a:gd name="T26" fmla="*/ 82 w 119"/>
                    <a:gd name="T27" fmla="*/ 73 h 105"/>
                    <a:gd name="T28" fmla="*/ 79 w 119"/>
                    <a:gd name="T29" fmla="*/ 73 h 105"/>
                    <a:gd name="T30" fmla="*/ 79 w 119"/>
                    <a:gd name="T31" fmla="*/ 64 h 105"/>
                    <a:gd name="T32" fmla="*/ 64 w 119"/>
                    <a:gd name="T33" fmla="*/ 64 h 105"/>
                    <a:gd name="T34" fmla="*/ 64 w 119"/>
                    <a:gd name="T35" fmla="*/ 58 h 105"/>
                    <a:gd name="T36" fmla="*/ 62 w 119"/>
                    <a:gd name="T37" fmla="*/ 58 h 105"/>
                    <a:gd name="T38" fmla="*/ 62 w 119"/>
                    <a:gd name="T39" fmla="*/ 54 h 105"/>
                    <a:gd name="T40" fmla="*/ 60 w 119"/>
                    <a:gd name="T41" fmla="*/ 54 h 105"/>
                    <a:gd name="T42" fmla="*/ 60 w 119"/>
                    <a:gd name="T43" fmla="*/ 49 h 105"/>
                    <a:gd name="T44" fmla="*/ 54 w 119"/>
                    <a:gd name="T45" fmla="*/ 49 h 105"/>
                    <a:gd name="T46" fmla="*/ 54 w 119"/>
                    <a:gd name="T47" fmla="*/ 44 h 105"/>
                    <a:gd name="T48" fmla="*/ 50 w 119"/>
                    <a:gd name="T49" fmla="*/ 44 h 105"/>
                    <a:gd name="T50" fmla="*/ 50 w 119"/>
                    <a:gd name="T51" fmla="*/ 39 h 105"/>
                    <a:gd name="T52" fmla="*/ 47 w 119"/>
                    <a:gd name="T53" fmla="*/ 39 h 105"/>
                    <a:gd name="T54" fmla="*/ 47 w 119"/>
                    <a:gd name="T55" fmla="*/ 34 h 105"/>
                    <a:gd name="T56" fmla="*/ 46 w 119"/>
                    <a:gd name="T57" fmla="*/ 34 h 105"/>
                    <a:gd name="T58" fmla="*/ 46 w 119"/>
                    <a:gd name="T59" fmla="*/ 25 h 105"/>
                    <a:gd name="T60" fmla="*/ 45 w 119"/>
                    <a:gd name="T61" fmla="*/ 25 h 105"/>
                    <a:gd name="T62" fmla="*/ 45 w 119"/>
                    <a:gd name="T63" fmla="*/ 15 h 105"/>
                    <a:gd name="T64" fmla="*/ 24 w 119"/>
                    <a:gd name="T65" fmla="*/ 15 h 105"/>
                    <a:gd name="T66" fmla="*/ 24 w 119"/>
                    <a:gd name="T67" fmla="*/ 10 h 105"/>
                    <a:gd name="T68" fmla="*/ 20 w 119"/>
                    <a:gd name="T69" fmla="*/ 10 h 105"/>
                    <a:gd name="T70" fmla="*/ 20 w 119"/>
                    <a:gd name="T71" fmla="*/ 5 h 105"/>
                    <a:gd name="T72" fmla="*/ 16 w 119"/>
                    <a:gd name="T73" fmla="*/ 5 h 105"/>
                    <a:gd name="T74" fmla="*/ 16 w 119"/>
                    <a:gd name="T75" fmla="*/ 0 h 105"/>
                    <a:gd name="T76" fmla="*/ 0 w 119"/>
                    <a:gd name="T7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05">
                      <a:moveTo>
                        <a:pt x="119" y="103"/>
                      </a:moveTo>
                      <a:lnTo>
                        <a:pt x="119" y="105"/>
                      </a:lnTo>
                      <a:lnTo>
                        <a:pt x="105" y="105"/>
                      </a:lnTo>
                      <a:lnTo>
                        <a:pt x="105" y="99"/>
                      </a:lnTo>
                      <a:lnTo>
                        <a:pt x="96" y="99"/>
                      </a:lnTo>
                      <a:lnTo>
                        <a:pt x="96" y="94"/>
                      </a:lnTo>
                      <a:lnTo>
                        <a:pt x="94" y="94"/>
                      </a:lnTo>
                      <a:lnTo>
                        <a:pt x="94" y="88"/>
                      </a:lnTo>
                      <a:lnTo>
                        <a:pt x="90" y="88"/>
                      </a:lnTo>
                      <a:lnTo>
                        <a:pt x="90" y="82"/>
                      </a:lnTo>
                      <a:lnTo>
                        <a:pt x="84" y="82"/>
                      </a:lnTo>
                      <a:lnTo>
                        <a:pt x="84" y="78"/>
                      </a:lnTo>
                      <a:lnTo>
                        <a:pt x="82" y="78"/>
                      </a:lnTo>
                      <a:lnTo>
                        <a:pt x="82" y="73"/>
                      </a:lnTo>
                      <a:lnTo>
                        <a:pt x="79" y="73"/>
                      </a:lnTo>
                      <a:lnTo>
                        <a:pt x="79" y="64"/>
                      </a:lnTo>
                      <a:lnTo>
                        <a:pt x="64" y="64"/>
                      </a:lnTo>
                      <a:lnTo>
                        <a:pt x="64" y="58"/>
                      </a:lnTo>
                      <a:lnTo>
                        <a:pt x="62" y="58"/>
                      </a:lnTo>
                      <a:lnTo>
                        <a:pt x="62" y="54"/>
                      </a:lnTo>
                      <a:lnTo>
                        <a:pt x="60" y="54"/>
                      </a:lnTo>
                      <a:lnTo>
                        <a:pt x="60" y="49"/>
                      </a:lnTo>
                      <a:lnTo>
                        <a:pt x="54" y="49"/>
                      </a:lnTo>
                      <a:lnTo>
                        <a:pt x="54" y="44"/>
                      </a:lnTo>
                      <a:lnTo>
                        <a:pt x="50" y="44"/>
                      </a:lnTo>
                      <a:lnTo>
                        <a:pt x="50" y="39"/>
                      </a:lnTo>
                      <a:lnTo>
                        <a:pt x="47" y="39"/>
                      </a:lnTo>
                      <a:lnTo>
                        <a:pt x="47" y="34"/>
                      </a:lnTo>
                      <a:lnTo>
                        <a:pt x="46" y="34"/>
                      </a:lnTo>
                      <a:lnTo>
                        <a:pt x="46" y="25"/>
                      </a:lnTo>
                      <a:lnTo>
                        <a:pt x="45" y="25"/>
                      </a:lnTo>
                      <a:lnTo>
                        <a:pt x="45" y="15"/>
                      </a:lnTo>
                      <a:lnTo>
                        <a:pt x="24" y="15"/>
                      </a:lnTo>
                      <a:lnTo>
                        <a:pt x="24" y="10"/>
                      </a:lnTo>
                      <a:lnTo>
                        <a:pt x="20" y="10"/>
                      </a:lnTo>
                      <a:lnTo>
                        <a:pt x="20" y="5"/>
                      </a:lnTo>
                      <a:lnTo>
                        <a:pt x="16" y="5"/>
                      </a:lnTo>
                      <a:lnTo>
                        <a:pt x="1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nvGrpSpPr>
              <p:cNvPr id="11" name="Group 10"/>
              <p:cNvGrpSpPr/>
              <p:nvPr/>
            </p:nvGrpSpPr>
            <p:grpSpPr>
              <a:xfrm>
                <a:off x="607403" y="3346967"/>
                <a:ext cx="1990941" cy="1234085"/>
                <a:chOff x="3810000" y="2959100"/>
                <a:chExt cx="1524000" cy="933450"/>
              </a:xfrm>
            </p:grpSpPr>
            <p:sp>
              <p:nvSpPr>
                <p:cNvPr id="12" name="Line 7"/>
                <p:cNvSpPr>
                  <a:spLocks noChangeShapeType="1"/>
                </p:cNvSpPr>
                <p:nvPr/>
              </p:nvSpPr>
              <p:spPr bwMode="auto">
                <a:xfrm>
                  <a:off x="5200650"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 name="Line 8"/>
                <p:cNvSpPr>
                  <a:spLocks noChangeShapeType="1"/>
                </p:cNvSpPr>
                <p:nvPr/>
              </p:nvSpPr>
              <p:spPr bwMode="auto">
                <a:xfrm>
                  <a:off x="4667250" y="3530600"/>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Line 9"/>
                <p:cNvSpPr>
                  <a:spLocks noChangeShapeType="1"/>
                </p:cNvSpPr>
                <p:nvPr/>
              </p:nvSpPr>
              <p:spPr bwMode="auto">
                <a:xfrm>
                  <a:off x="5229225"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 name="Line 10"/>
                <p:cNvSpPr>
                  <a:spLocks noChangeShapeType="1"/>
                </p:cNvSpPr>
                <p:nvPr/>
              </p:nvSpPr>
              <p:spPr bwMode="auto">
                <a:xfrm>
                  <a:off x="4838700" y="36734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6" name="Line 11"/>
                <p:cNvSpPr>
                  <a:spLocks noChangeShapeType="1"/>
                </p:cNvSpPr>
                <p:nvPr/>
              </p:nvSpPr>
              <p:spPr bwMode="auto">
                <a:xfrm>
                  <a:off x="4743450" y="356870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7" name="Line 12"/>
                <p:cNvSpPr>
                  <a:spLocks noChangeShapeType="1"/>
                </p:cNvSpPr>
                <p:nvPr/>
              </p:nvSpPr>
              <p:spPr bwMode="auto">
                <a:xfrm>
                  <a:off x="4810125" y="363537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8" name="Line 13"/>
                <p:cNvSpPr>
                  <a:spLocks noChangeShapeType="1"/>
                </p:cNvSpPr>
                <p:nvPr/>
              </p:nvSpPr>
              <p:spPr bwMode="auto">
                <a:xfrm>
                  <a:off x="49720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9" name="Line 14"/>
                <p:cNvSpPr>
                  <a:spLocks noChangeShapeType="1"/>
                </p:cNvSpPr>
                <p:nvPr/>
              </p:nvSpPr>
              <p:spPr bwMode="auto">
                <a:xfrm>
                  <a:off x="50482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0" name="Line 15"/>
                <p:cNvSpPr>
                  <a:spLocks noChangeShapeType="1"/>
                </p:cNvSpPr>
                <p:nvPr/>
              </p:nvSpPr>
              <p:spPr bwMode="auto">
                <a:xfrm>
                  <a:off x="50673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1" name="Line 16"/>
                <p:cNvSpPr>
                  <a:spLocks noChangeShapeType="1"/>
                </p:cNvSpPr>
                <p:nvPr/>
              </p:nvSpPr>
              <p:spPr bwMode="auto">
                <a:xfrm>
                  <a:off x="51435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2" name="Freeform 17"/>
                <p:cNvSpPr>
                  <a:spLocks/>
                </p:cNvSpPr>
                <p:nvPr/>
              </p:nvSpPr>
              <p:spPr bwMode="auto">
                <a:xfrm>
                  <a:off x="3810000" y="2959100"/>
                  <a:ext cx="1524000" cy="933450"/>
                </a:xfrm>
                <a:custGeom>
                  <a:avLst/>
                  <a:gdLst>
                    <a:gd name="T0" fmla="*/ 160 w 160"/>
                    <a:gd name="T1" fmla="*/ 95 h 98"/>
                    <a:gd name="T2" fmla="*/ 160 w 160"/>
                    <a:gd name="T3" fmla="*/ 98 h 98"/>
                    <a:gd name="T4" fmla="*/ 142 w 160"/>
                    <a:gd name="T5" fmla="*/ 98 h 98"/>
                    <a:gd name="T6" fmla="*/ 142 w 160"/>
                    <a:gd name="T7" fmla="*/ 87 h 98"/>
                    <a:gd name="T8" fmla="*/ 119 w 160"/>
                    <a:gd name="T9" fmla="*/ 87 h 98"/>
                    <a:gd name="T10" fmla="*/ 119 w 160"/>
                    <a:gd name="T11" fmla="*/ 83 h 98"/>
                    <a:gd name="T12" fmla="*/ 116 w 160"/>
                    <a:gd name="T13" fmla="*/ 83 h 98"/>
                    <a:gd name="T14" fmla="*/ 116 w 160"/>
                    <a:gd name="T15" fmla="*/ 77 h 98"/>
                    <a:gd name="T16" fmla="*/ 107 w 160"/>
                    <a:gd name="T17" fmla="*/ 77 h 98"/>
                    <a:gd name="T18" fmla="*/ 107 w 160"/>
                    <a:gd name="T19" fmla="*/ 74 h 98"/>
                    <a:gd name="T20" fmla="*/ 103 w 160"/>
                    <a:gd name="T21" fmla="*/ 74 h 98"/>
                    <a:gd name="T22" fmla="*/ 103 w 160"/>
                    <a:gd name="T23" fmla="*/ 70 h 98"/>
                    <a:gd name="T24" fmla="*/ 101 w 160"/>
                    <a:gd name="T25" fmla="*/ 70 h 98"/>
                    <a:gd name="T26" fmla="*/ 101 w 160"/>
                    <a:gd name="T27" fmla="*/ 67 h 98"/>
                    <a:gd name="T28" fmla="*/ 95 w 160"/>
                    <a:gd name="T29" fmla="*/ 67 h 98"/>
                    <a:gd name="T30" fmla="*/ 95 w 160"/>
                    <a:gd name="T31" fmla="*/ 64 h 98"/>
                    <a:gd name="T32" fmla="*/ 87 w 160"/>
                    <a:gd name="T33" fmla="*/ 64 h 98"/>
                    <a:gd name="T34" fmla="*/ 87 w 160"/>
                    <a:gd name="T35" fmla="*/ 60 h 98"/>
                    <a:gd name="T36" fmla="*/ 77 w 160"/>
                    <a:gd name="T37" fmla="*/ 60 h 98"/>
                    <a:gd name="T38" fmla="*/ 77 w 160"/>
                    <a:gd name="T39" fmla="*/ 57 h 98"/>
                    <a:gd name="T40" fmla="*/ 72 w 160"/>
                    <a:gd name="T41" fmla="*/ 57 h 98"/>
                    <a:gd name="T42" fmla="*/ 72 w 160"/>
                    <a:gd name="T43" fmla="*/ 55 h 98"/>
                    <a:gd name="T44" fmla="*/ 70 w 160"/>
                    <a:gd name="T45" fmla="*/ 55 h 98"/>
                    <a:gd name="T46" fmla="*/ 70 w 160"/>
                    <a:gd name="T47" fmla="*/ 51 h 98"/>
                    <a:gd name="T48" fmla="*/ 65 w 160"/>
                    <a:gd name="T49" fmla="*/ 51 h 98"/>
                    <a:gd name="T50" fmla="*/ 65 w 160"/>
                    <a:gd name="T51" fmla="*/ 48 h 98"/>
                    <a:gd name="T52" fmla="*/ 64 w 160"/>
                    <a:gd name="T53" fmla="*/ 48 h 98"/>
                    <a:gd name="T54" fmla="*/ 64 w 160"/>
                    <a:gd name="T55" fmla="*/ 42 h 98"/>
                    <a:gd name="T56" fmla="*/ 60 w 160"/>
                    <a:gd name="T57" fmla="*/ 42 h 98"/>
                    <a:gd name="T58" fmla="*/ 60 w 160"/>
                    <a:gd name="T59" fmla="*/ 40 h 98"/>
                    <a:gd name="T60" fmla="*/ 57 w 160"/>
                    <a:gd name="T61" fmla="*/ 40 h 98"/>
                    <a:gd name="T62" fmla="*/ 57 w 160"/>
                    <a:gd name="T63" fmla="*/ 37 h 98"/>
                    <a:gd name="T64" fmla="*/ 56 w 160"/>
                    <a:gd name="T65" fmla="*/ 37 h 98"/>
                    <a:gd name="T66" fmla="*/ 56 w 160"/>
                    <a:gd name="T67" fmla="*/ 33 h 98"/>
                    <a:gd name="T68" fmla="*/ 54 w 160"/>
                    <a:gd name="T69" fmla="*/ 33 h 98"/>
                    <a:gd name="T70" fmla="*/ 54 w 160"/>
                    <a:gd name="T71" fmla="*/ 31 h 98"/>
                    <a:gd name="T72" fmla="*/ 51 w 160"/>
                    <a:gd name="T73" fmla="*/ 31 h 98"/>
                    <a:gd name="T74" fmla="*/ 51 w 160"/>
                    <a:gd name="T75" fmla="*/ 28 h 98"/>
                    <a:gd name="T76" fmla="*/ 49 w 160"/>
                    <a:gd name="T77" fmla="*/ 28 h 98"/>
                    <a:gd name="T78" fmla="*/ 49 w 160"/>
                    <a:gd name="T79" fmla="*/ 24 h 98"/>
                    <a:gd name="T80" fmla="*/ 47 w 160"/>
                    <a:gd name="T81" fmla="*/ 24 h 98"/>
                    <a:gd name="T82" fmla="*/ 47 w 160"/>
                    <a:gd name="T83" fmla="*/ 21 h 98"/>
                    <a:gd name="T84" fmla="*/ 45 w 160"/>
                    <a:gd name="T85" fmla="*/ 21 h 98"/>
                    <a:gd name="T86" fmla="*/ 45 w 160"/>
                    <a:gd name="T87" fmla="*/ 18 h 98"/>
                    <a:gd name="T88" fmla="*/ 44 w 160"/>
                    <a:gd name="T89" fmla="*/ 18 h 98"/>
                    <a:gd name="T90" fmla="*/ 44 w 160"/>
                    <a:gd name="T91" fmla="*/ 15 h 98"/>
                    <a:gd name="T92" fmla="*/ 37 w 160"/>
                    <a:gd name="T93" fmla="*/ 15 h 98"/>
                    <a:gd name="T94" fmla="*/ 37 w 160"/>
                    <a:gd name="T95" fmla="*/ 13 h 98"/>
                    <a:gd name="T96" fmla="*/ 34 w 160"/>
                    <a:gd name="T97" fmla="*/ 13 h 98"/>
                    <a:gd name="T98" fmla="*/ 34 w 160"/>
                    <a:gd name="T99" fmla="*/ 10 h 98"/>
                    <a:gd name="T100" fmla="*/ 32 w 160"/>
                    <a:gd name="T101" fmla="*/ 10 h 98"/>
                    <a:gd name="T102" fmla="*/ 32 w 160"/>
                    <a:gd name="T103" fmla="*/ 6 h 98"/>
                    <a:gd name="T104" fmla="*/ 27 w 160"/>
                    <a:gd name="T105" fmla="*/ 6 h 98"/>
                    <a:gd name="T106" fmla="*/ 27 w 160"/>
                    <a:gd name="T107" fmla="*/ 4 h 98"/>
                    <a:gd name="T108" fmla="*/ 13 w 160"/>
                    <a:gd name="T109" fmla="*/ 4 h 98"/>
                    <a:gd name="T110" fmla="*/ 13 w 160"/>
                    <a:gd name="T111" fmla="*/ 0 h 98"/>
                    <a:gd name="T112" fmla="*/ 0 w 160"/>
                    <a:gd name="T11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8">
                      <a:moveTo>
                        <a:pt x="160" y="95"/>
                      </a:moveTo>
                      <a:lnTo>
                        <a:pt x="160" y="98"/>
                      </a:lnTo>
                      <a:lnTo>
                        <a:pt x="142" y="98"/>
                      </a:lnTo>
                      <a:lnTo>
                        <a:pt x="142" y="87"/>
                      </a:lnTo>
                      <a:lnTo>
                        <a:pt x="119" y="87"/>
                      </a:lnTo>
                      <a:lnTo>
                        <a:pt x="119" y="83"/>
                      </a:lnTo>
                      <a:lnTo>
                        <a:pt x="116" y="83"/>
                      </a:lnTo>
                      <a:lnTo>
                        <a:pt x="116" y="77"/>
                      </a:lnTo>
                      <a:lnTo>
                        <a:pt x="107" y="77"/>
                      </a:lnTo>
                      <a:lnTo>
                        <a:pt x="107" y="74"/>
                      </a:lnTo>
                      <a:lnTo>
                        <a:pt x="103" y="74"/>
                      </a:lnTo>
                      <a:lnTo>
                        <a:pt x="103" y="70"/>
                      </a:lnTo>
                      <a:lnTo>
                        <a:pt x="101" y="70"/>
                      </a:lnTo>
                      <a:lnTo>
                        <a:pt x="101" y="67"/>
                      </a:lnTo>
                      <a:lnTo>
                        <a:pt x="95" y="67"/>
                      </a:lnTo>
                      <a:lnTo>
                        <a:pt x="95" y="64"/>
                      </a:lnTo>
                      <a:lnTo>
                        <a:pt x="87" y="64"/>
                      </a:lnTo>
                      <a:lnTo>
                        <a:pt x="87" y="60"/>
                      </a:lnTo>
                      <a:lnTo>
                        <a:pt x="77" y="60"/>
                      </a:lnTo>
                      <a:lnTo>
                        <a:pt x="77" y="57"/>
                      </a:lnTo>
                      <a:lnTo>
                        <a:pt x="72" y="57"/>
                      </a:lnTo>
                      <a:lnTo>
                        <a:pt x="72" y="55"/>
                      </a:lnTo>
                      <a:lnTo>
                        <a:pt x="70" y="55"/>
                      </a:lnTo>
                      <a:lnTo>
                        <a:pt x="70" y="51"/>
                      </a:lnTo>
                      <a:lnTo>
                        <a:pt x="65" y="51"/>
                      </a:lnTo>
                      <a:lnTo>
                        <a:pt x="65" y="48"/>
                      </a:lnTo>
                      <a:lnTo>
                        <a:pt x="64" y="48"/>
                      </a:lnTo>
                      <a:lnTo>
                        <a:pt x="64" y="42"/>
                      </a:lnTo>
                      <a:lnTo>
                        <a:pt x="60" y="42"/>
                      </a:lnTo>
                      <a:lnTo>
                        <a:pt x="60" y="40"/>
                      </a:lnTo>
                      <a:lnTo>
                        <a:pt x="57" y="40"/>
                      </a:lnTo>
                      <a:lnTo>
                        <a:pt x="57" y="37"/>
                      </a:lnTo>
                      <a:lnTo>
                        <a:pt x="56" y="37"/>
                      </a:lnTo>
                      <a:lnTo>
                        <a:pt x="56" y="33"/>
                      </a:lnTo>
                      <a:lnTo>
                        <a:pt x="54" y="33"/>
                      </a:lnTo>
                      <a:lnTo>
                        <a:pt x="54" y="31"/>
                      </a:lnTo>
                      <a:lnTo>
                        <a:pt x="51" y="31"/>
                      </a:lnTo>
                      <a:lnTo>
                        <a:pt x="51" y="28"/>
                      </a:lnTo>
                      <a:lnTo>
                        <a:pt x="49" y="28"/>
                      </a:lnTo>
                      <a:lnTo>
                        <a:pt x="49" y="24"/>
                      </a:lnTo>
                      <a:lnTo>
                        <a:pt x="47" y="24"/>
                      </a:lnTo>
                      <a:lnTo>
                        <a:pt x="47" y="21"/>
                      </a:lnTo>
                      <a:lnTo>
                        <a:pt x="45" y="21"/>
                      </a:lnTo>
                      <a:lnTo>
                        <a:pt x="45" y="18"/>
                      </a:lnTo>
                      <a:lnTo>
                        <a:pt x="44" y="18"/>
                      </a:lnTo>
                      <a:lnTo>
                        <a:pt x="44" y="15"/>
                      </a:lnTo>
                      <a:lnTo>
                        <a:pt x="37" y="15"/>
                      </a:lnTo>
                      <a:lnTo>
                        <a:pt x="37" y="13"/>
                      </a:lnTo>
                      <a:lnTo>
                        <a:pt x="34" y="13"/>
                      </a:lnTo>
                      <a:lnTo>
                        <a:pt x="34" y="10"/>
                      </a:lnTo>
                      <a:lnTo>
                        <a:pt x="32" y="10"/>
                      </a:lnTo>
                      <a:lnTo>
                        <a:pt x="32" y="6"/>
                      </a:lnTo>
                      <a:lnTo>
                        <a:pt x="27" y="6"/>
                      </a:lnTo>
                      <a:lnTo>
                        <a:pt x="27" y="4"/>
                      </a:lnTo>
                      <a:lnTo>
                        <a:pt x="13" y="4"/>
                      </a:lnTo>
                      <a:lnTo>
                        <a:pt x="1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grpSp>
        <p:grpSp>
          <p:nvGrpSpPr>
            <p:cNvPr id="65" name="Group 64"/>
            <p:cNvGrpSpPr/>
            <p:nvPr/>
          </p:nvGrpSpPr>
          <p:grpSpPr>
            <a:xfrm>
              <a:off x="3015744" y="3385897"/>
              <a:ext cx="3505808" cy="2171509"/>
              <a:chOff x="328867" y="2080199"/>
              <a:chExt cx="3428716" cy="2566699"/>
            </a:xfrm>
          </p:grpSpPr>
          <p:grpSp>
            <p:nvGrpSpPr>
              <p:cNvPr id="66" name="Group 65"/>
              <p:cNvGrpSpPr/>
              <p:nvPr/>
            </p:nvGrpSpPr>
            <p:grpSpPr>
              <a:xfrm>
                <a:off x="328867" y="2134096"/>
                <a:ext cx="2845558" cy="2512802"/>
                <a:chOff x="328867" y="2134096"/>
                <a:chExt cx="2845558" cy="2512802"/>
              </a:xfrm>
            </p:grpSpPr>
            <p:sp>
              <p:nvSpPr>
                <p:cNvPr id="72" name="Text Box 62"/>
                <p:cNvSpPr txBox="1">
                  <a:spLocks noChangeArrowheads="1"/>
                </p:cNvSpPr>
                <p:nvPr/>
              </p:nvSpPr>
              <p:spPr bwMode="auto">
                <a:xfrm rot="16200000">
                  <a:off x="-111760" y="3078306"/>
                  <a:ext cx="1122061"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生存率</a:t>
                  </a:r>
                </a:p>
              </p:txBody>
            </p:sp>
            <p:sp>
              <p:nvSpPr>
                <p:cNvPr id="73" name="Text Box 103"/>
                <p:cNvSpPr txBox="1">
                  <a:spLocks noChangeArrowheads="1"/>
                </p:cNvSpPr>
                <p:nvPr/>
              </p:nvSpPr>
              <p:spPr bwMode="auto">
                <a:xfrm>
                  <a:off x="1418494" y="4355868"/>
                  <a:ext cx="104443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ベースラインからの経過時間(ヶ月)</a:t>
                  </a:r>
                </a:p>
              </p:txBody>
            </p:sp>
            <p:sp>
              <p:nvSpPr>
                <p:cNvPr id="74"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0.5</a:t>
                  </a:r>
                </a:p>
              </p:txBody>
            </p:sp>
            <p:sp>
              <p:nvSpPr>
                <p:cNvPr id="75"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1</a:t>
                  </a:r>
                </a:p>
              </p:txBody>
            </p:sp>
            <p:sp>
              <p:nvSpPr>
                <p:cNvPr id="76"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a:t>
                  </a:r>
                </a:p>
              </p:txBody>
            </p:sp>
            <p:sp>
              <p:nvSpPr>
                <p:cNvPr id="77"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78"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79"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0"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1"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2"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3"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4"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5"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6"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7"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8"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89"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0"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1"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2"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3"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4"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5"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6"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97" name="Text Box 88"/>
                <p:cNvSpPr txBox="1">
                  <a:spLocks noChangeArrowheads="1"/>
                </p:cNvSpPr>
                <p:nvPr/>
              </p:nvSpPr>
              <p:spPr bwMode="auto">
                <a:xfrm>
                  <a:off x="732679"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0</a:t>
                  </a:r>
                </a:p>
              </p:txBody>
            </p:sp>
            <p:sp>
              <p:nvSpPr>
                <p:cNvPr id="98" name="Text Box 88"/>
                <p:cNvSpPr txBox="1">
                  <a:spLocks noChangeArrowheads="1"/>
                </p:cNvSpPr>
                <p:nvPr/>
              </p:nvSpPr>
              <p:spPr bwMode="auto">
                <a:xfrm>
                  <a:off x="1245484"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12</a:t>
                  </a:r>
                </a:p>
              </p:txBody>
            </p:sp>
            <p:sp>
              <p:nvSpPr>
                <p:cNvPr id="99" name="Text Box 88"/>
                <p:cNvSpPr txBox="1">
                  <a:spLocks noChangeArrowheads="1"/>
                </p:cNvSpPr>
                <p:nvPr/>
              </p:nvSpPr>
              <p:spPr bwMode="auto">
                <a:xfrm>
                  <a:off x="1790967"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24</a:t>
                  </a:r>
                </a:p>
              </p:txBody>
            </p:sp>
            <p:sp>
              <p:nvSpPr>
                <p:cNvPr id="100" name="Text Box 88"/>
                <p:cNvSpPr txBox="1">
                  <a:spLocks noChangeArrowheads="1"/>
                </p:cNvSpPr>
                <p:nvPr/>
              </p:nvSpPr>
              <p:spPr bwMode="auto">
                <a:xfrm>
                  <a:off x="2327452"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36</a:t>
                  </a:r>
                </a:p>
              </p:txBody>
            </p:sp>
            <p:sp>
              <p:nvSpPr>
                <p:cNvPr id="101"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48</a:t>
                  </a:r>
                </a:p>
              </p:txBody>
            </p:sp>
            <p:sp>
              <p:nvSpPr>
                <p:cNvPr id="102"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grpSp>
            <p:nvGrpSpPr>
              <p:cNvPr id="68" name="Group 67"/>
              <p:cNvGrpSpPr/>
              <p:nvPr/>
            </p:nvGrpSpPr>
            <p:grpSpPr>
              <a:xfrm>
                <a:off x="1520994" y="2080199"/>
                <a:ext cx="2236589" cy="836714"/>
                <a:chOff x="1520994" y="2080199"/>
                <a:chExt cx="2236589" cy="836714"/>
              </a:xfrm>
            </p:grpSpPr>
            <p:cxnSp>
              <p:nvCxnSpPr>
                <p:cNvPr id="69" name="Straight Connector 68"/>
                <p:cNvCxnSpPr/>
                <p:nvPr/>
              </p:nvCxnSpPr>
              <p:spPr>
                <a:xfrm>
                  <a:off x="152099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0" name="Straight Connector 69"/>
                <p:cNvCxnSpPr/>
                <p:nvPr/>
              </p:nvCxnSpPr>
              <p:spPr>
                <a:xfrm>
                  <a:off x="152099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71" name="Rectangle 70"/>
                <p:cNvSpPr/>
                <p:nvPr/>
              </p:nvSpPr>
              <p:spPr>
                <a:xfrm>
                  <a:off x="1586884" y="2080199"/>
                  <a:ext cx="2170699" cy="836714"/>
                </a:xfrm>
                <a:prstGeom prst="rect">
                  <a:avLst/>
                </a:prstGeom>
              </p:spPr>
              <p:txBody>
                <a:bodyPr wrap="square">
                  <a:spAutoFit/>
                </a:bodyPr>
                <a:lstStyle/>
                <a:p>
                  <a:r>
                    <a:rPr lang="ja-JP" sz="1000" b="0" i="0" dirty="0" smtClean="0">
                      <a:solidFill>
                        <a:srgbClr val="4D4D4D"/>
                      </a:solidFill>
                      <a:ea typeface="MS UI Gothic" pitchFamily="18" charset="0"/>
                    </a:rPr>
                    <a:t>パクリタキセル腹腔内投与 + </a:t>
                  </a:r>
                  <a:r>
                    <a:rPr lang="en" sz="1000" dirty="0" smtClean="0"/>
                    <a:t/>
                  </a:r>
                  <a:br>
                    <a:rPr lang="en" sz="1000" dirty="0" smtClean="0"/>
                  </a:br>
                  <a:r>
                    <a:rPr lang="ja-JP" sz="1000" b="0" i="0" dirty="0" smtClean="0">
                      <a:solidFill>
                        <a:srgbClr val="4D4D4D"/>
                      </a:solidFill>
                      <a:ea typeface="MS UI Gothic" pitchFamily="18" charset="0"/>
                    </a:rPr>
                    <a:t>S-1/パクリタキセル 16.1ヶ月</a:t>
                  </a:r>
                </a:p>
                <a:p>
                  <a:r>
                    <a:rPr lang="ja-JP" sz="1000" b="0" i="0" dirty="0" smtClean="0">
                      <a:solidFill>
                        <a:srgbClr val="4D4D4D"/>
                      </a:solidFill>
                      <a:ea typeface="MS UI Gothic" pitchFamily="18" charset="0"/>
                    </a:rPr>
                    <a:t>S-1/シスプラチン 10.3ヶ月</a:t>
                  </a:r>
                </a:p>
                <a:p>
                  <a:r>
                    <a:rPr lang="ja-JP" sz="1000" b="0" i="0" dirty="0" smtClean="0">
                      <a:solidFill>
                        <a:srgbClr val="4D4D4D"/>
                      </a:solidFill>
                      <a:ea typeface="MS UI Gothic" pitchFamily="18" charset="0"/>
                    </a:rPr>
                    <a:t>HR 0.44</a:t>
                  </a:r>
                </a:p>
              </p:txBody>
            </p:sp>
          </p:grpSp>
        </p:grpSp>
        <p:grpSp>
          <p:nvGrpSpPr>
            <p:cNvPr id="103" name="Group 102"/>
            <p:cNvGrpSpPr/>
            <p:nvPr/>
          </p:nvGrpSpPr>
          <p:grpSpPr>
            <a:xfrm>
              <a:off x="5983351" y="3385896"/>
              <a:ext cx="2932049" cy="2171510"/>
              <a:chOff x="328867" y="2080198"/>
              <a:chExt cx="2867573" cy="2566701"/>
            </a:xfrm>
          </p:grpSpPr>
          <p:grpSp>
            <p:nvGrpSpPr>
              <p:cNvPr id="104" name="Group 103"/>
              <p:cNvGrpSpPr/>
              <p:nvPr/>
            </p:nvGrpSpPr>
            <p:grpSpPr>
              <a:xfrm>
                <a:off x="328867" y="2134096"/>
                <a:ext cx="2845558" cy="2512803"/>
                <a:chOff x="328867" y="2134096"/>
                <a:chExt cx="2845558" cy="2512803"/>
              </a:xfrm>
            </p:grpSpPr>
            <p:sp>
              <p:nvSpPr>
                <p:cNvPr id="110" name="Text Box 62"/>
                <p:cNvSpPr txBox="1">
                  <a:spLocks noChangeArrowheads="1"/>
                </p:cNvSpPr>
                <p:nvPr/>
              </p:nvSpPr>
              <p:spPr bwMode="auto">
                <a:xfrm rot="16200000">
                  <a:off x="-111760" y="3078306"/>
                  <a:ext cx="1122061"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生存率</a:t>
                  </a:r>
                </a:p>
              </p:txBody>
            </p:sp>
            <p:sp>
              <p:nvSpPr>
                <p:cNvPr id="111" name="Text Box 103"/>
                <p:cNvSpPr txBox="1">
                  <a:spLocks noChangeArrowheads="1"/>
                </p:cNvSpPr>
                <p:nvPr/>
              </p:nvSpPr>
              <p:spPr bwMode="auto">
                <a:xfrm>
                  <a:off x="1418494" y="4355869"/>
                  <a:ext cx="104443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ベースラインからの経過時間(ヶ月)</a:t>
                  </a:r>
                </a:p>
              </p:txBody>
            </p:sp>
            <p:sp>
              <p:nvSpPr>
                <p:cNvPr id="112"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0.5</a:t>
                  </a:r>
                </a:p>
              </p:txBody>
            </p:sp>
            <p:sp>
              <p:nvSpPr>
                <p:cNvPr id="113"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1</a:t>
                  </a:r>
                </a:p>
              </p:txBody>
            </p:sp>
            <p:sp>
              <p:nvSpPr>
                <p:cNvPr id="114"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000" b="1" i="0" dirty="0" smtClean="0">
                      <a:solidFill>
                        <a:srgbClr val="4D4D4D"/>
                      </a:solidFill>
                      <a:ea typeface="MS UI Gothic" pitchFamily="18" charset="0"/>
                    </a:rPr>
                    <a:t>0</a:t>
                  </a:r>
                </a:p>
              </p:txBody>
            </p:sp>
            <p:sp>
              <p:nvSpPr>
                <p:cNvPr id="11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1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2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sp>
              <p:nvSpPr>
                <p:cNvPr id="135"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0</a:t>
                  </a:r>
                </a:p>
              </p:txBody>
            </p:sp>
            <p:sp>
              <p:nvSpPr>
                <p:cNvPr id="136"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12</a:t>
                  </a:r>
                </a:p>
              </p:txBody>
            </p:sp>
            <p:sp>
              <p:nvSpPr>
                <p:cNvPr id="137"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24</a:t>
                  </a:r>
                </a:p>
              </p:txBody>
            </p:sp>
            <p:sp>
              <p:nvSpPr>
                <p:cNvPr id="138"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36</a:t>
                  </a:r>
                </a:p>
              </p:txBody>
            </p:sp>
            <p:sp>
              <p:nvSpPr>
                <p:cNvPr id="139"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48</a:t>
                  </a:r>
                </a:p>
              </p:txBody>
            </p:sp>
            <p:sp>
              <p:nvSpPr>
                <p:cNvPr id="14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b="1">
                    <a:solidFill>
                      <a:srgbClr val="4D4D4D"/>
                    </a:solidFill>
                    <a:latin typeface="Arial" panose="020B0604020202020204" pitchFamily="34" charset="0"/>
                    <a:cs typeface="Arial" panose="020B0604020202020204" pitchFamily="34" charset="0"/>
                  </a:endParaRPr>
                </a:p>
              </p:txBody>
            </p:sp>
          </p:grpSp>
          <p:grpSp>
            <p:nvGrpSpPr>
              <p:cNvPr id="106" name="Group 105"/>
              <p:cNvGrpSpPr/>
              <p:nvPr/>
            </p:nvGrpSpPr>
            <p:grpSpPr>
              <a:xfrm>
                <a:off x="1454864" y="2080198"/>
                <a:ext cx="1741576" cy="836713"/>
                <a:chOff x="1454864" y="2080198"/>
                <a:chExt cx="1741576" cy="836713"/>
              </a:xfrm>
            </p:grpSpPr>
            <p:cxnSp>
              <p:nvCxnSpPr>
                <p:cNvPr id="107" name="Straight Connector 106"/>
                <p:cNvCxnSpPr/>
                <p:nvPr/>
              </p:nvCxnSpPr>
              <p:spPr>
                <a:xfrm>
                  <a:off x="145486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145486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Rectangle 108"/>
                <p:cNvSpPr/>
                <p:nvPr/>
              </p:nvSpPr>
              <p:spPr>
                <a:xfrm>
                  <a:off x="1515819" y="2080198"/>
                  <a:ext cx="1680621" cy="836713"/>
                </a:xfrm>
                <a:prstGeom prst="rect">
                  <a:avLst/>
                </a:prstGeom>
              </p:spPr>
              <p:txBody>
                <a:bodyPr wrap="square">
                  <a:spAutoFit/>
                </a:bodyPr>
                <a:lstStyle/>
                <a:p>
                  <a:r>
                    <a:rPr lang="ja-JP" sz="1000" b="0" i="0" dirty="0" smtClean="0">
                      <a:solidFill>
                        <a:srgbClr val="4D4D4D"/>
                      </a:solidFill>
                      <a:ea typeface="MS UI Gothic" pitchFamily="18" charset="0"/>
                    </a:rPr>
                    <a:t>パクリタキセル腹腔内投与 + </a:t>
                  </a:r>
                  <a:r>
                    <a:rPr lang="en" sz="1000" dirty="0" smtClean="0"/>
                    <a:t/>
                  </a:r>
                  <a:br>
                    <a:rPr lang="en" sz="1000" dirty="0" smtClean="0"/>
                  </a:br>
                  <a:r>
                    <a:rPr lang="ja-JP" sz="1000" b="0" i="0" dirty="0" smtClean="0">
                      <a:solidFill>
                        <a:srgbClr val="4D4D4D"/>
                      </a:solidFill>
                      <a:ea typeface="MS UI Gothic" pitchFamily="18" charset="0"/>
                    </a:rPr>
                    <a:t>S-1/パクリタキセル 13.0ヶ月</a:t>
                  </a:r>
                </a:p>
                <a:p>
                  <a:r>
                    <a:rPr lang="ja-JP" sz="1000" b="0" i="0" dirty="0" smtClean="0">
                      <a:solidFill>
                        <a:srgbClr val="4D4D4D"/>
                      </a:solidFill>
                      <a:ea typeface="MS UI Gothic" pitchFamily="18" charset="0"/>
                    </a:rPr>
                    <a:t>S-1/シスプラチン 6.8ヶ月</a:t>
                  </a:r>
                </a:p>
                <a:p>
                  <a:r>
                    <a:rPr lang="ja-JP" sz="1000" b="0" i="0" dirty="0" smtClean="0">
                      <a:solidFill>
                        <a:srgbClr val="4D4D4D"/>
                      </a:solidFill>
                      <a:ea typeface="MS UI Gothic" pitchFamily="18" charset="0"/>
                    </a:rPr>
                    <a:t>HR 0.38</a:t>
                  </a:r>
                </a:p>
              </p:txBody>
            </p:sp>
          </p:grpSp>
        </p:grpSp>
        <p:sp>
          <p:nvSpPr>
            <p:cNvPr id="141" name="Freeform 18"/>
            <p:cNvSpPr>
              <a:spLocks/>
            </p:cNvSpPr>
            <p:nvPr/>
          </p:nvSpPr>
          <p:spPr bwMode="auto">
            <a:xfrm>
              <a:off x="3561666" y="3535050"/>
              <a:ext cx="1111918" cy="1601345"/>
            </a:xfrm>
            <a:custGeom>
              <a:avLst/>
              <a:gdLst>
                <a:gd name="T0" fmla="*/ 88 w 88"/>
                <a:gd name="T1" fmla="*/ 127 h 127"/>
                <a:gd name="T2" fmla="*/ 88 w 88"/>
                <a:gd name="T3" fmla="*/ 115 h 127"/>
                <a:gd name="T4" fmla="*/ 56 w 88"/>
                <a:gd name="T5" fmla="*/ 115 h 127"/>
                <a:gd name="T6" fmla="*/ 56 w 88"/>
                <a:gd name="T7" fmla="*/ 93 h 127"/>
                <a:gd name="T8" fmla="*/ 55 w 88"/>
                <a:gd name="T9" fmla="*/ 93 h 127"/>
                <a:gd name="T10" fmla="*/ 55 w 88"/>
                <a:gd name="T11" fmla="*/ 81 h 127"/>
                <a:gd name="T12" fmla="*/ 48 w 88"/>
                <a:gd name="T13" fmla="*/ 81 h 127"/>
                <a:gd name="T14" fmla="*/ 48 w 88"/>
                <a:gd name="T15" fmla="*/ 70 h 127"/>
                <a:gd name="T16" fmla="*/ 37 w 88"/>
                <a:gd name="T17" fmla="*/ 70 h 127"/>
                <a:gd name="T18" fmla="*/ 37 w 88"/>
                <a:gd name="T19" fmla="*/ 58 h 127"/>
                <a:gd name="T20" fmla="*/ 29 w 88"/>
                <a:gd name="T21" fmla="*/ 58 h 127"/>
                <a:gd name="T22" fmla="*/ 29 w 88"/>
                <a:gd name="T23" fmla="*/ 47 h 127"/>
                <a:gd name="T24" fmla="*/ 26 w 88"/>
                <a:gd name="T25" fmla="*/ 47 h 127"/>
                <a:gd name="T26" fmla="*/ 26 w 88"/>
                <a:gd name="T27" fmla="*/ 35 h 127"/>
                <a:gd name="T28" fmla="*/ 24 w 88"/>
                <a:gd name="T29" fmla="*/ 35 h 127"/>
                <a:gd name="T30" fmla="*/ 24 w 88"/>
                <a:gd name="T31" fmla="*/ 24 h 127"/>
                <a:gd name="T32" fmla="*/ 8 w 88"/>
                <a:gd name="T33" fmla="*/ 24 h 127"/>
                <a:gd name="T34" fmla="*/ 8 w 88"/>
                <a:gd name="T35" fmla="*/ 13 h 127"/>
                <a:gd name="T36" fmla="*/ 6 w 88"/>
                <a:gd name="T37" fmla="*/ 13 h 127"/>
                <a:gd name="T38" fmla="*/ 6 w 88"/>
                <a:gd name="T39" fmla="*/ 0 h 127"/>
                <a:gd name="T40" fmla="*/ 0 w 88"/>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7">
                  <a:moveTo>
                    <a:pt x="88" y="127"/>
                  </a:moveTo>
                  <a:lnTo>
                    <a:pt x="88" y="115"/>
                  </a:lnTo>
                  <a:lnTo>
                    <a:pt x="56" y="115"/>
                  </a:lnTo>
                  <a:lnTo>
                    <a:pt x="56" y="93"/>
                  </a:lnTo>
                  <a:lnTo>
                    <a:pt x="55" y="93"/>
                  </a:lnTo>
                  <a:lnTo>
                    <a:pt x="55" y="81"/>
                  </a:lnTo>
                  <a:lnTo>
                    <a:pt x="48" y="81"/>
                  </a:lnTo>
                  <a:lnTo>
                    <a:pt x="48" y="70"/>
                  </a:lnTo>
                  <a:lnTo>
                    <a:pt x="37" y="70"/>
                  </a:lnTo>
                  <a:lnTo>
                    <a:pt x="37" y="58"/>
                  </a:lnTo>
                  <a:lnTo>
                    <a:pt x="29" y="58"/>
                  </a:lnTo>
                  <a:lnTo>
                    <a:pt x="29" y="47"/>
                  </a:lnTo>
                  <a:lnTo>
                    <a:pt x="26" y="47"/>
                  </a:lnTo>
                  <a:lnTo>
                    <a:pt x="26" y="35"/>
                  </a:lnTo>
                  <a:lnTo>
                    <a:pt x="24" y="35"/>
                  </a:lnTo>
                  <a:lnTo>
                    <a:pt x="24" y="24"/>
                  </a:lnTo>
                  <a:lnTo>
                    <a:pt x="8" y="24"/>
                  </a:lnTo>
                  <a:lnTo>
                    <a:pt x="8" y="13"/>
                  </a:lnTo>
                  <a:lnTo>
                    <a:pt x="6" y="1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142" name="Group 141"/>
            <p:cNvGrpSpPr/>
            <p:nvPr/>
          </p:nvGrpSpPr>
          <p:grpSpPr>
            <a:xfrm>
              <a:off x="3561666" y="3535048"/>
              <a:ext cx="2016000" cy="1476000"/>
              <a:chOff x="2957677" y="3757859"/>
              <a:chExt cx="1485900" cy="1104900"/>
            </a:xfrm>
          </p:grpSpPr>
          <p:sp>
            <p:nvSpPr>
              <p:cNvPr id="143" name="Line 19"/>
              <p:cNvSpPr>
                <a:spLocks noChangeShapeType="1"/>
              </p:cNvSpPr>
              <p:nvPr/>
            </p:nvSpPr>
            <p:spPr bwMode="auto">
              <a:xfrm>
                <a:off x="4091152" y="4670648"/>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4" name="Line 20"/>
              <p:cNvSpPr>
                <a:spLocks noChangeShapeType="1"/>
              </p:cNvSpPr>
              <p:nvPr/>
            </p:nvSpPr>
            <p:spPr bwMode="auto">
              <a:xfrm>
                <a:off x="4234027" y="4738934"/>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5" name="Line 21"/>
              <p:cNvSpPr>
                <a:spLocks noChangeShapeType="1"/>
              </p:cNvSpPr>
              <p:nvPr/>
            </p:nvSpPr>
            <p:spPr bwMode="auto">
              <a:xfrm>
                <a:off x="3786352" y="457700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6" name="Freeform 22"/>
              <p:cNvSpPr>
                <a:spLocks/>
              </p:cNvSpPr>
              <p:nvPr/>
            </p:nvSpPr>
            <p:spPr bwMode="auto">
              <a:xfrm>
                <a:off x="2957677" y="3757859"/>
                <a:ext cx="1485900" cy="1104900"/>
              </a:xfrm>
              <a:custGeom>
                <a:avLst/>
                <a:gdLst>
                  <a:gd name="T0" fmla="*/ 156 w 156"/>
                  <a:gd name="T1" fmla="*/ 114 h 116"/>
                  <a:gd name="T2" fmla="*/ 156 w 156"/>
                  <a:gd name="T3" fmla="*/ 116 h 116"/>
                  <a:gd name="T4" fmla="*/ 137 w 156"/>
                  <a:gd name="T5" fmla="*/ 116 h 116"/>
                  <a:gd name="T6" fmla="*/ 137 w 156"/>
                  <a:gd name="T7" fmla="*/ 105 h 116"/>
                  <a:gd name="T8" fmla="*/ 128 w 156"/>
                  <a:gd name="T9" fmla="*/ 105 h 116"/>
                  <a:gd name="T10" fmla="*/ 128 w 156"/>
                  <a:gd name="T11" fmla="*/ 98 h 116"/>
                  <a:gd name="T12" fmla="*/ 106 w 156"/>
                  <a:gd name="T13" fmla="*/ 98 h 116"/>
                  <a:gd name="T14" fmla="*/ 106 w 156"/>
                  <a:gd name="T15" fmla="*/ 94 h 116"/>
                  <a:gd name="T16" fmla="*/ 89 w 156"/>
                  <a:gd name="T17" fmla="*/ 94 h 116"/>
                  <a:gd name="T18" fmla="*/ 89 w 156"/>
                  <a:gd name="T19" fmla="*/ 89 h 116"/>
                  <a:gd name="T20" fmla="*/ 85 w 156"/>
                  <a:gd name="T21" fmla="*/ 89 h 116"/>
                  <a:gd name="T22" fmla="*/ 85 w 156"/>
                  <a:gd name="T23" fmla="*/ 87 h 116"/>
                  <a:gd name="T24" fmla="*/ 81 w 156"/>
                  <a:gd name="T25" fmla="*/ 87 h 116"/>
                  <a:gd name="T26" fmla="*/ 81 w 156"/>
                  <a:gd name="T27" fmla="*/ 82 h 116"/>
                  <a:gd name="T28" fmla="*/ 73 w 156"/>
                  <a:gd name="T29" fmla="*/ 82 h 116"/>
                  <a:gd name="T30" fmla="*/ 73 w 156"/>
                  <a:gd name="T31" fmla="*/ 78 h 116"/>
                  <a:gd name="T32" fmla="*/ 71 w 156"/>
                  <a:gd name="T33" fmla="*/ 78 h 116"/>
                  <a:gd name="T34" fmla="*/ 71 w 156"/>
                  <a:gd name="T35" fmla="*/ 74 h 116"/>
                  <a:gd name="T36" fmla="*/ 69 w 156"/>
                  <a:gd name="T37" fmla="*/ 74 h 116"/>
                  <a:gd name="T38" fmla="*/ 69 w 156"/>
                  <a:gd name="T39" fmla="*/ 71 h 116"/>
                  <a:gd name="T40" fmla="*/ 62 w 156"/>
                  <a:gd name="T41" fmla="*/ 71 h 116"/>
                  <a:gd name="T42" fmla="*/ 62 w 156"/>
                  <a:gd name="T43" fmla="*/ 64 h 116"/>
                  <a:gd name="T44" fmla="*/ 52 w 156"/>
                  <a:gd name="T45" fmla="*/ 64 h 116"/>
                  <a:gd name="T46" fmla="*/ 52 w 156"/>
                  <a:gd name="T47" fmla="*/ 59 h 116"/>
                  <a:gd name="T48" fmla="*/ 46 w 156"/>
                  <a:gd name="T49" fmla="*/ 59 h 116"/>
                  <a:gd name="T50" fmla="*/ 46 w 156"/>
                  <a:gd name="T51" fmla="*/ 56 h 116"/>
                  <a:gd name="T52" fmla="*/ 44 w 156"/>
                  <a:gd name="T53" fmla="*/ 56 h 116"/>
                  <a:gd name="T54" fmla="*/ 44 w 156"/>
                  <a:gd name="T55" fmla="*/ 49 h 116"/>
                  <a:gd name="T56" fmla="*/ 40 w 156"/>
                  <a:gd name="T57" fmla="*/ 49 h 116"/>
                  <a:gd name="T58" fmla="*/ 40 w 156"/>
                  <a:gd name="T59" fmla="*/ 44 h 116"/>
                  <a:gd name="T60" fmla="*/ 39 w 156"/>
                  <a:gd name="T61" fmla="*/ 44 h 116"/>
                  <a:gd name="T62" fmla="*/ 39 w 156"/>
                  <a:gd name="T63" fmla="*/ 41 h 116"/>
                  <a:gd name="T64" fmla="*/ 34 w 156"/>
                  <a:gd name="T65" fmla="*/ 41 h 116"/>
                  <a:gd name="T66" fmla="*/ 34 w 156"/>
                  <a:gd name="T67" fmla="*/ 30 h 116"/>
                  <a:gd name="T68" fmla="*/ 32 w 156"/>
                  <a:gd name="T69" fmla="*/ 30 h 116"/>
                  <a:gd name="T70" fmla="*/ 32 w 156"/>
                  <a:gd name="T71" fmla="*/ 27 h 116"/>
                  <a:gd name="T72" fmla="*/ 28 w 156"/>
                  <a:gd name="T73" fmla="*/ 27 h 116"/>
                  <a:gd name="T74" fmla="*/ 28 w 156"/>
                  <a:gd name="T75" fmla="*/ 22 h 116"/>
                  <a:gd name="T76" fmla="*/ 26 w 156"/>
                  <a:gd name="T77" fmla="*/ 22 h 116"/>
                  <a:gd name="T78" fmla="*/ 26 w 156"/>
                  <a:gd name="T79" fmla="*/ 19 h 116"/>
                  <a:gd name="T80" fmla="*/ 22 w 156"/>
                  <a:gd name="T81" fmla="*/ 19 h 116"/>
                  <a:gd name="T82" fmla="*/ 22 w 156"/>
                  <a:gd name="T83" fmla="*/ 15 h 116"/>
                  <a:gd name="T84" fmla="*/ 20 w 156"/>
                  <a:gd name="T85" fmla="*/ 15 h 116"/>
                  <a:gd name="T86" fmla="*/ 20 w 156"/>
                  <a:gd name="T87" fmla="*/ 12 h 116"/>
                  <a:gd name="T88" fmla="*/ 18 w 156"/>
                  <a:gd name="T89" fmla="*/ 12 h 116"/>
                  <a:gd name="T90" fmla="*/ 18 w 156"/>
                  <a:gd name="T91" fmla="*/ 7 h 116"/>
                  <a:gd name="T92" fmla="*/ 14 w 156"/>
                  <a:gd name="T93" fmla="*/ 7 h 116"/>
                  <a:gd name="T94" fmla="*/ 14 w 156"/>
                  <a:gd name="T95" fmla="*/ 4 h 116"/>
                  <a:gd name="T96" fmla="*/ 3 w 156"/>
                  <a:gd name="T97" fmla="*/ 4 h 116"/>
                  <a:gd name="T98" fmla="*/ 3 w 156"/>
                  <a:gd name="T99" fmla="*/ 0 h 116"/>
                  <a:gd name="T100" fmla="*/ 0 w 156"/>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16">
                    <a:moveTo>
                      <a:pt x="156" y="114"/>
                    </a:moveTo>
                    <a:lnTo>
                      <a:pt x="156" y="116"/>
                    </a:lnTo>
                    <a:lnTo>
                      <a:pt x="137" y="116"/>
                    </a:lnTo>
                    <a:lnTo>
                      <a:pt x="137" y="105"/>
                    </a:lnTo>
                    <a:lnTo>
                      <a:pt x="128" y="105"/>
                    </a:lnTo>
                    <a:lnTo>
                      <a:pt x="128" y="98"/>
                    </a:lnTo>
                    <a:lnTo>
                      <a:pt x="106" y="98"/>
                    </a:lnTo>
                    <a:lnTo>
                      <a:pt x="106" y="94"/>
                    </a:lnTo>
                    <a:lnTo>
                      <a:pt x="89" y="94"/>
                    </a:lnTo>
                    <a:lnTo>
                      <a:pt x="89" y="89"/>
                    </a:lnTo>
                    <a:lnTo>
                      <a:pt x="85" y="89"/>
                    </a:lnTo>
                    <a:lnTo>
                      <a:pt x="85" y="87"/>
                    </a:lnTo>
                    <a:lnTo>
                      <a:pt x="81" y="87"/>
                    </a:lnTo>
                    <a:lnTo>
                      <a:pt x="81" y="82"/>
                    </a:lnTo>
                    <a:lnTo>
                      <a:pt x="73" y="82"/>
                    </a:lnTo>
                    <a:lnTo>
                      <a:pt x="73" y="78"/>
                    </a:lnTo>
                    <a:lnTo>
                      <a:pt x="71" y="78"/>
                    </a:lnTo>
                    <a:lnTo>
                      <a:pt x="71" y="74"/>
                    </a:lnTo>
                    <a:lnTo>
                      <a:pt x="69" y="74"/>
                    </a:lnTo>
                    <a:lnTo>
                      <a:pt x="69" y="71"/>
                    </a:lnTo>
                    <a:lnTo>
                      <a:pt x="62" y="71"/>
                    </a:lnTo>
                    <a:lnTo>
                      <a:pt x="62" y="64"/>
                    </a:lnTo>
                    <a:lnTo>
                      <a:pt x="52" y="64"/>
                    </a:lnTo>
                    <a:lnTo>
                      <a:pt x="52" y="59"/>
                    </a:lnTo>
                    <a:lnTo>
                      <a:pt x="46" y="59"/>
                    </a:lnTo>
                    <a:lnTo>
                      <a:pt x="46" y="56"/>
                    </a:lnTo>
                    <a:lnTo>
                      <a:pt x="44" y="56"/>
                    </a:lnTo>
                    <a:lnTo>
                      <a:pt x="44" y="49"/>
                    </a:lnTo>
                    <a:lnTo>
                      <a:pt x="40" y="49"/>
                    </a:lnTo>
                    <a:lnTo>
                      <a:pt x="40" y="44"/>
                    </a:lnTo>
                    <a:lnTo>
                      <a:pt x="39" y="44"/>
                    </a:lnTo>
                    <a:lnTo>
                      <a:pt x="39" y="41"/>
                    </a:lnTo>
                    <a:lnTo>
                      <a:pt x="34" y="41"/>
                    </a:lnTo>
                    <a:lnTo>
                      <a:pt x="34" y="30"/>
                    </a:lnTo>
                    <a:lnTo>
                      <a:pt x="32" y="30"/>
                    </a:lnTo>
                    <a:lnTo>
                      <a:pt x="32" y="27"/>
                    </a:lnTo>
                    <a:lnTo>
                      <a:pt x="28" y="27"/>
                    </a:lnTo>
                    <a:lnTo>
                      <a:pt x="28" y="22"/>
                    </a:lnTo>
                    <a:lnTo>
                      <a:pt x="26" y="22"/>
                    </a:lnTo>
                    <a:lnTo>
                      <a:pt x="26" y="19"/>
                    </a:lnTo>
                    <a:lnTo>
                      <a:pt x="22" y="19"/>
                    </a:lnTo>
                    <a:lnTo>
                      <a:pt x="22" y="15"/>
                    </a:lnTo>
                    <a:lnTo>
                      <a:pt x="20" y="15"/>
                    </a:lnTo>
                    <a:lnTo>
                      <a:pt x="20" y="12"/>
                    </a:lnTo>
                    <a:lnTo>
                      <a:pt x="18" y="12"/>
                    </a:lnTo>
                    <a:lnTo>
                      <a:pt x="18" y="7"/>
                    </a:lnTo>
                    <a:lnTo>
                      <a:pt x="14" y="7"/>
                    </a:lnTo>
                    <a:lnTo>
                      <a:pt x="14" y="4"/>
                    </a:lnTo>
                    <a:lnTo>
                      <a:pt x="3" y="4"/>
                    </a:lnTo>
                    <a:lnTo>
                      <a:pt x="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sp>
          <p:nvSpPr>
            <p:cNvPr id="147" name="Freeform 23"/>
            <p:cNvSpPr>
              <a:spLocks/>
            </p:cNvSpPr>
            <p:nvPr/>
          </p:nvSpPr>
          <p:spPr bwMode="auto">
            <a:xfrm>
              <a:off x="6510376" y="3534166"/>
              <a:ext cx="1135458" cy="1602229"/>
            </a:xfrm>
            <a:custGeom>
              <a:avLst/>
              <a:gdLst>
                <a:gd name="T0" fmla="*/ 88 w 88"/>
                <a:gd name="T1" fmla="*/ 127 h 127"/>
                <a:gd name="T2" fmla="*/ 88 w 88"/>
                <a:gd name="T3" fmla="*/ 110 h 127"/>
                <a:gd name="T4" fmla="*/ 47 w 88"/>
                <a:gd name="T5" fmla="*/ 110 h 127"/>
                <a:gd name="T6" fmla="*/ 47 w 88"/>
                <a:gd name="T7" fmla="*/ 92 h 127"/>
                <a:gd name="T8" fmla="*/ 29 w 88"/>
                <a:gd name="T9" fmla="*/ 92 h 127"/>
                <a:gd name="T10" fmla="*/ 29 w 88"/>
                <a:gd name="T11" fmla="*/ 74 h 127"/>
                <a:gd name="T12" fmla="*/ 26 w 88"/>
                <a:gd name="T13" fmla="*/ 74 h 127"/>
                <a:gd name="T14" fmla="*/ 26 w 88"/>
                <a:gd name="T15" fmla="*/ 37 h 127"/>
                <a:gd name="T16" fmla="*/ 21 w 88"/>
                <a:gd name="T17" fmla="*/ 37 h 127"/>
                <a:gd name="T18" fmla="*/ 21 w 88"/>
                <a:gd name="T19" fmla="*/ 19 h 127"/>
                <a:gd name="T20" fmla="*/ 18 w 88"/>
                <a:gd name="T21" fmla="*/ 19 h 127"/>
                <a:gd name="T22" fmla="*/ 18 w 88"/>
                <a:gd name="T23" fmla="*/ 0 h 127"/>
                <a:gd name="T24" fmla="*/ 0 w 88"/>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7">
                  <a:moveTo>
                    <a:pt x="88" y="127"/>
                  </a:moveTo>
                  <a:lnTo>
                    <a:pt x="88" y="110"/>
                  </a:lnTo>
                  <a:lnTo>
                    <a:pt x="47" y="110"/>
                  </a:lnTo>
                  <a:lnTo>
                    <a:pt x="47" y="92"/>
                  </a:lnTo>
                  <a:lnTo>
                    <a:pt x="29" y="92"/>
                  </a:lnTo>
                  <a:lnTo>
                    <a:pt x="29" y="74"/>
                  </a:lnTo>
                  <a:lnTo>
                    <a:pt x="26" y="74"/>
                  </a:lnTo>
                  <a:lnTo>
                    <a:pt x="26" y="37"/>
                  </a:lnTo>
                  <a:lnTo>
                    <a:pt x="21" y="37"/>
                  </a:lnTo>
                  <a:lnTo>
                    <a:pt x="21" y="19"/>
                  </a:lnTo>
                  <a:lnTo>
                    <a:pt x="18" y="19"/>
                  </a:lnTo>
                  <a:lnTo>
                    <a:pt x="18"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nvGrpSpPr>
            <p:cNvPr id="148" name="Group 147"/>
            <p:cNvGrpSpPr/>
            <p:nvPr/>
          </p:nvGrpSpPr>
          <p:grpSpPr>
            <a:xfrm>
              <a:off x="6510376" y="3534166"/>
              <a:ext cx="2219651" cy="1336916"/>
              <a:chOff x="3754438" y="2921000"/>
              <a:chExt cx="1628775" cy="1009650"/>
            </a:xfrm>
          </p:grpSpPr>
          <p:sp>
            <p:nvSpPr>
              <p:cNvPr id="149" name="Line 24"/>
              <p:cNvSpPr>
                <a:spLocks noChangeShapeType="1"/>
              </p:cNvSpPr>
              <p:nvPr/>
            </p:nvSpPr>
            <p:spPr bwMode="auto">
              <a:xfrm>
                <a:off x="5379334"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0" name="Line 25"/>
              <p:cNvSpPr>
                <a:spLocks noChangeShapeType="1"/>
              </p:cNvSpPr>
              <p:nvPr/>
            </p:nvSpPr>
            <p:spPr bwMode="auto">
              <a:xfrm>
                <a:off x="4592638"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1" name="Line 26"/>
              <p:cNvSpPr>
                <a:spLocks noChangeShapeType="1"/>
              </p:cNvSpPr>
              <p:nvPr/>
            </p:nvSpPr>
            <p:spPr bwMode="auto">
              <a:xfrm>
                <a:off x="4602163"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2" name="Line 27"/>
              <p:cNvSpPr>
                <a:spLocks noChangeShapeType="1"/>
              </p:cNvSpPr>
              <p:nvPr/>
            </p:nvSpPr>
            <p:spPr bwMode="auto">
              <a:xfrm>
                <a:off x="5259388"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3" name="Line 28"/>
              <p:cNvSpPr>
                <a:spLocks noChangeShapeType="1"/>
              </p:cNvSpPr>
              <p:nvPr/>
            </p:nvSpPr>
            <p:spPr bwMode="auto">
              <a:xfrm>
                <a:off x="471646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4" name="Line 29"/>
              <p:cNvSpPr>
                <a:spLocks noChangeShapeType="1"/>
              </p:cNvSpPr>
              <p:nvPr/>
            </p:nvSpPr>
            <p:spPr bwMode="auto">
              <a:xfrm>
                <a:off x="472598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5" name="Line 30"/>
              <p:cNvSpPr>
                <a:spLocks noChangeShapeType="1"/>
              </p:cNvSpPr>
              <p:nvPr/>
            </p:nvSpPr>
            <p:spPr bwMode="auto">
              <a:xfrm>
                <a:off x="473551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6" name="Line 31"/>
              <p:cNvSpPr>
                <a:spLocks noChangeShapeType="1"/>
              </p:cNvSpPr>
              <p:nvPr/>
            </p:nvSpPr>
            <p:spPr bwMode="auto">
              <a:xfrm>
                <a:off x="474503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57" name="Freeform 32"/>
              <p:cNvSpPr>
                <a:spLocks/>
              </p:cNvSpPr>
              <p:nvPr/>
            </p:nvSpPr>
            <p:spPr bwMode="auto">
              <a:xfrm>
                <a:off x="3754438" y="2921000"/>
                <a:ext cx="1628775" cy="1009650"/>
              </a:xfrm>
              <a:custGeom>
                <a:avLst/>
                <a:gdLst>
                  <a:gd name="T0" fmla="*/ 171 w 171"/>
                  <a:gd name="T1" fmla="*/ 106 h 106"/>
                  <a:gd name="T2" fmla="*/ 132 w 171"/>
                  <a:gd name="T3" fmla="*/ 106 h 106"/>
                  <a:gd name="T4" fmla="*/ 132 w 171"/>
                  <a:gd name="T5" fmla="*/ 96 h 106"/>
                  <a:gd name="T6" fmla="*/ 97 w 171"/>
                  <a:gd name="T7" fmla="*/ 96 h 106"/>
                  <a:gd name="T8" fmla="*/ 97 w 171"/>
                  <a:gd name="T9" fmla="*/ 91 h 106"/>
                  <a:gd name="T10" fmla="*/ 92 w 171"/>
                  <a:gd name="T11" fmla="*/ 91 h 106"/>
                  <a:gd name="T12" fmla="*/ 92 w 171"/>
                  <a:gd name="T13" fmla="*/ 87 h 106"/>
                  <a:gd name="T14" fmla="*/ 78 w 171"/>
                  <a:gd name="T15" fmla="*/ 87 h 106"/>
                  <a:gd name="T16" fmla="*/ 78 w 171"/>
                  <a:gd name="T17" fmla="*/ 84 h 106"/>
                  <a:gd name="T18" fmla="*/ 75 w 171"/>
                  <a:gd name="T19" fmla="*/ 84 h 106"/>
                  <a:gd name="T20" fmla="*/ 75 w 171"/>
                  <a:gd name="T21" fmla="*/ 81 h 106"/>
                  <a:gd name="T22" fmla="*/ 71 w 171"/>
                  <a:gd name="T23" fmla="*/ 81 h 106"/>
                  <a:gd name="T24" fmla="*/ 71 w 171"/>
                  <a:gd name="T25" fmla="*/ 78 h 106"/>
                  <a:gd name="T26" fmla="*/ 65 w 171"/>
                  <a:gd name="T27" fmla="*/ 78 h 106"/>
                  <a:gd name="T28" fmla="*/ 65 w 171"/>
                  <a:gd name="T29" fmla="*/ 74 h 106"/>
                  <a:gd name="T30" fmla="*/ 59 w 171"/>
                  <a:gd name="T31" fmla="*/ 74 h 106"/>
                  <a:gd name="T32" fmla="*/ 59 w 171"/>
                  <a:gd name="T33" fmla="*/ 70 h 106"/>
                  <a:gd name="T34" fmla="*/ 55 w 171"/>
                  <a:gd name="T35" fmla="*/ 70 h 106"/>
                  <a:gd name="T36" fmla="*/ 55 w 171"/>
                  <a:gd name="T37" fmla="*/ 67 h 106"/>
                  <a:gd name="T38" fmla="*/ 48 w 171"/>
                  <a:gd name="T39" fmla="*/ 67 h 106"/>
                  <a:gd name="T40" fmla="*/ 48 w 171"/>
                  <a:gd name="T41" fmla="*/ 64 h 106"/>
                  <a:gd name="T42" fmla="*/ 47 w 171"/>
                  <a:gd name="T43" fmla="*/ 64 h 106"/>
                  <a:gd name="T44" fmla="*/ 47 w 171"/>
                  <a:gd name="T45" fmla="*/ 57 h 106"/>
                  <a:gd name="T46" fmla="*/ 45 w 171"/>
                  <a:gd name="T47" fmla="*/ 57 h 106"/>
                  <a:gd name="T48" fmla="*/ 45 w 171"/>
                  <a:gd name="T49" fmla="*/ 51 h 106"/>
                  <a:gd name="T50" fmla="*/ 45 w 171"/>
                  <a:gd name="T51" fmla="*/ 47 h 106"/>
                  <a:gd name="T52" fmla="*/ 41 w 171"/>
                  <a:gd name="T53" fmla="*/ 47 h 106"/>
                  <a:gd name="T54" fmla="*/ 41 w 171"/>
                  <a:gd name="T55" fmla="*/ 44 h 106"/>
                  <a:gd name="T56" fmla="*/ 40 w 171"/>
                  <a:gd name="T57" fmla="*/ 44 h 106"/>
                  <a:gd name="T58" fmla="*/ 40 w 171"/>
                  <a:gd name="T59" fmla="*/ 40 h 106"/>
                  <a:gd name="T60" fmla="*/ 34 w 171"/>
                  <a:gd name="T61" fmla="*/ 40 h 106"/>
                  <a:gd name="T62" fmla="*/ 34 w 171"/>
                  <a:gd name="T63" fmla="*/ 32 h 106"/>
                  <a:gd name="T64" fmla="*/ 32 w 171"/>
                  <a:gd name="T65" fmla="*/ 32 h 106"/>
                  <a:gd name="T66" fmla="*/ 32 w 171"/>
                  <a:gd name="T67" fmla="*/ 30 h 106"/>
                  <a:gd name="T68" fmla="*/ 30 w 171"/>
                  <a:gd name="T69" fmla="*/ 30 h 106"/>
                  <a:gd name="T70" fmla="*/ 30 w 171"/>
                  <a:gd name="T71" fmla="*/ 20 h 106"/>
                  <a:gd name="T72" fmla="*/ 29 w 171"/>
                  <a:gd name="T73" fmla="*/ 20 h 106"/>
                  <a:gd name="T74" fmla="*/ 29 w 171"/>
                  <a:gd name="T75" fmla="*/ 17 h 106"/>
                  <a:gd name="T76" fmla="*/ 26 w 171"/>
                  <a:gd name="T77" fmla="*/ 17 h 106"/>
                  <a:gd name="T78" fmla="*/ 26 w 171"/>
                  <a:gd name="T79" fmla="*/ 10 h 106"/>
                  <a:gd name="T80" fmla="*/ 18 w 171"/>
                  <a:gd name="T81" fmla="*/ 10 h 106"/>
                  <a:gd name="T82" fmla="*/ 18 w 171"/>
                  <a:gd name="T83" fmla="*/ 7 h 106"/>
                  <a:gd name="T84" fmla="*/ 11 w 171"/>
                  <a:gd name="T85" fmla="*/ 7 h 106"/>
                  <a:gd name="T86" fmla="*/ 11 w 171"/>
                  <a:gd name="T87" fmla="*/ 3 h 106"/>
                  <a:gd name="T88" fmla="*/ 9 w 171"/>
                  <a:gd name="T89" fmla="*/ 3 h 106"/>
                  <a:gd name="T90" fmla="*/ 9 w 171"/>
                  <a:gd name="T91" fmla="*/ 0 h 106"/>
                  <a:gd name="T92" fmla="*/ 0 w 171"/>
                  <a:gd name="T9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 h="106">
                    <a:moveTo>
                      <a:pt x="171" y="106"/>
                    </a:moveTo>
                    <a:lnTo>
                      <a:pt x="132" y="106"/>
                    </a:lnTo>
                    <a:lnTo>
                      <a:pt x="132" y="96"/>
                    </a:lnTo>
                    <a:lnTo>
                      <a:pt x="97" y="96"/>
                    </a:lnTo>
                    <a:lnTo>
                      <a:pt x="97" y="91"/>
                    </a:lnTo>
                    <a:lnTo>
                      <a:pt x="92" y="91"/>
                    </a:lnTo>
                    <a:lnTo>
                      <a:pt x="92" y="87"/>
                    </a:lnTo>
                    <a:lnTo>
                      <a:pt x="78" y="87"/>
                    </a:lnTo>
                    <a:lnTo>
                      <a:pt x="78" y="84"/>
                    </a:lnTo>
                    <a:lnTo>
                      <a:pt x="75" y="84"/>
                    </a:lnTo>
                    <a:lnTo>
                      <a:pt x="75" y="81"/>
                    </a:lnTo>
                    <a:lnTo>
                      <a:pt x="71" y="81"/>
                    </a:lnTo>
                    <a:lnTo>
                      <a:pt x="71" y="78"/>
                    </a:lnTo>
                    <a:lnTo>
                      <a:pt x="65" y="78"/>
                    </a:lnTo>
                    <a:lnTo>
                      <a:pt x="65" y="74"/>
                    </a:lnTo>
                    <a:lnTo>
                      <a:pt x="59" y="74"/>
                    </a:lnTo>
                    <a:lnTo>
                      <a:pt x="59" y="70"/>
                    </a:lnTo>
                    <a:lnTo>
                      <a:pt x="55" y="70"/>
                    </a:lnTo>
                    <a:lnTo>
                      <a:pt x="55" y="67"/>
                    </a:lnTo>
                    <a:lnTo>
                      <a:pt x="48" y="67"/>
                    </a:lnTo>
                    <a:lnTo>
                      <a:pt x="48" y="64"/>
                    </a:lnTo>
                    <a:lnTo>
                      <a:pt x="47" y="64"/>
                    </a:lnTo>
                    <a:lnTo>
                      <a:pt x="47" y="57"/>
                    </a:lnTo>
                    <a:lnTo>
                      <a:pt x="45" y="57"/>
                    </a:lnTo>
                    <a:lnTo>
                      <a:pt x="45" y="51"/>
                    </a:lnTo>
                    <a:lnTo>
                      <a:pt x="45" y="47"/>
                    </a:lnTo>
                    <a:lnTo>
                      <a:pt x="41" y="47"/>
                    </a:lnTo>
                    <a:lnTo>
                      <a:pt x="41" y="44"/>
                    </a:lnTo>
                    <a:lnTo>
                      <a:pt x="40" y="44"/>
                    </a:lnTo>
                    <a:lnTo>
                      <a:pt x="40" y="40"/>
                    </a:lnTo>
                    <a:lnTo>
                      <a:pt x="34" y="40"/>
                    </a:lnTo>
                    <a:lnTo>
                      <a:pt x="34" y="32"/>
                    </a:lnTo>
                    <a:lnTo>
                      <a:pt x="32" y="32"/>
                    </a:lnTo>
                    <a:lnTo>
                      <a:pt x="32" y="30"/>
                    </a:lnTo>
                    <a:lnTo>
                      <a:pt x="30" y="30"/>
                    </a:lnTo>
                    <a:lnTo>
                      <a:pt x="30" y="20"/>
                    </a:lnTo>
                    <a:lnTo>
                      <a:pt x="29" y="20"/>
                    </a:lnTo>
                    <a:lnTo>
                      <a:pt x="29" y="17"/>
                    </a:lnTo>
                    <a:lnTo>
                      <a:pt x="26" y="17"/>
                    </a:lnTo>
                    <a:lnTo>
                      <a:pt x="26" y="10"/>
                    </a:lnTo>
                    <a:lnTo>
                      <a:pt x="18" y="10"/>
                    </a:lnTo>
                    <a:lnTo>
                      <a:pt x="18" y="7"/>
                    </a:lnTo>
                    <a:lnTo>
                      <a:pt x="11" y="7"/>
                    </a:lnTo>
                    <a:lnTo>
                      <a:pt x="11" y="3"/>
                    </a:lnTo>
                    <a:lnTo>
                      <a:pt x="9" y="3"/>
                    </a:lnTo>
                    <a:lnTo>
                      <a:pt x="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grpSp>
        <p:sp>
          <p:nvSpPr>
            <p:cNvPr id="158" name="TextBox 157"/>
            <p:cNvSpPr txBox="1"/>
            <p:nvPr/>
          </p:nvSpPr>
          <p:spPr>
            <a:xfrm>
              <a:off x="1133546" y="2724466"/>
              <a:ext cx="1079143"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腹水なし</a:t>
              </a:r>
            </a:p>
          </p:txBody>
        </p:sp>
        <p:sp>
          <p:nvSpPr>
            <p:cNvPr id="159" name="TextBox 158"/>
            <p:cNvSpPr txBox="1"/>
            <p:nvPr/>
          </p:nvSpPr>
          <p:spPr>
            <a:xfrm>
              <a:off x="3830481" y="2509023"/>
              <a:ext cx="1931940"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少量</a:t>
              </a:r>
              <a:r>
                <a:rPr lang="en" sz="1400" dirty="0" smtClean="0"/>
                <a:t/>
              </a:r>
              <a:br>
                <a:rPr lang="en" sz="1400" dirty="0" smtClean="0"/>
              </a:br>
              <a:r>
                <a:rPr lang="ja-JP" sz="1400" b="1" i="0" dirty="0" smtClean="0">
                  <a:solidFill>
                    <a:srgbClr val="4D4D4D"/>
                  </a:solidFill>
                  <a:ea typeface="MS UI Gothic" pitchFamily="18" charset="0"/>
                </a:rPr>
                <a:t>(骨盤腔内)</a:t>
              </a:r>
            </a:p>
          </p:txBody>
        </p:sp>
        <p:sp>
          <p:nvSpPr>
            <p:cNvPr id="160" name="TextBox 159"/>
            <p:cNvSpPr txBox="1"/>
            <p:nvPr/>
          </p:nvSpPr>
          <p:spPr>
            <a:xfrm>
              <a:off x="6654309" y="2509023"/>
              <a:ext cx="2050562"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中等量</a:t>
              </a:r>
              <a:r>
                <a:rPr lang="en" sz="1400" dirty="0" smtClean="0"/>
                <a:t/>
              </a:r>
              <a:br>
                <a:rPr lang="en" sz="1400" dirty="0" smtClean="0"/>
              </a:br>
              <a:r>
                <a:rPr lang="ja-JP" sz="1400" b="1" i="0" dirty="0" smtClean="0">
                  <a:solidFill>
                    <a:srgbClr val="4D4D4D"/>
                  </a:solidFill>
                  <a:ea typeface="MS UI Gothic" pitchFamily="18" charset="0"/>
                </a:rPr>
                <a:t>(骨盤腔を超える)</a:t>
              </a:r>
            </a:p>
          </p:txBody>
        </p:sp>
      </p:grpSp>
    </p:spTree>
    <p:custDataLst>
      <p:tags r:id="rId1"/>
    </p:custDataLst>
    <p:extLst>
      <p:ext uri="{BB962C8B-B14F-4D97-AF65-F5344CB8AC3E}">
        <p14:creationId xmlns:p14="http://schemas.microsoft.com/office/powerpoint/2010/main" val="2818781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616PD: 腹膜転移を有する胃癌患者を対象に、パクリタキセル腹腔内投与</a:t>
            </a:r>
            <a:r>
              <a:rPr lang="en" sz="1800" dirty="0" smtClean="0"/>
              <a:t/>
            </a:r>
            <a:br>
              <a:rPr lang="en" sz="1800" dirty="0" smtClean="0"/>
            </a:br>
            <a:r>
              <a:rPr lang="ja-JP" sz="1800" b="1" i="0" dirty="0" smtClean="0">
                <a:solidFill>
                  <a:srgbClr val="043882"/>
                </a:solidFill>
                <a:ea typeface="MS UI Gothic" pitchFamily="18" charset="0"/>
              </a:rPr>
              <a:t>＋S-1／パクリタキセル療法と、S-1／シスプラチン療法を比較評価する第III相試験: PHOENIX-GC試験 – Fujiwara et al</a:t>
            </a:r>
          </a:p>
        </p:txBody>
      </p:sp>
      <p:sp>
        <p:nvSpPr>
          <p:cNvPr id="2" name="Content Placeholder 1"/>
          <p:cNvSpPr>
            <a:spLocks noGrp="1"/>
          </p:cNvSpPr>
          <p:nvPr>
            <p:ph idx="1"/>
          </p:nvPr>
        </p:nvSpPr>
        <p:spPr>
          <a:xfrm>
            <a:off x="365124" y="1295400"/>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r>
              <a:rPr lang="ja-JP" sz="1600" b="1" i="0" dirty="0" smtClean="0">
                <a:solidFill>
                  <a:srgbClr val="4D4D4D"/>
                </a:solidFill>
                <a:ea typeface="MS UI Gothic" pitchFamily="18" charset="0"/>
              </a:rPr>
              <a:t>腹腔鏡検査によって分類された患者におけるPCI値別OS (n=133)</a:t>
            </a:r>
          </a:p>
        </p:txBody>
      </p:sp>
      <p:sp>
        <p:nvSpPr>
          <p:cNvPr id="6" name="Text Placeholder 5"/>
          <p:cNvSpPr>
            <a:spLocks noGrp="1"/>
          </p:cNvSpPr>
          <p:nvPr>
            <p:ph type="body" sz="quarter" idx="11"/>
          </p:nvPr>
        </p:nvSpPr>
        <p:spPr/>
        <p:txBody>
          <a:bodyPr/>
          <a:lstStyle/>
          <a:p>
            <a:r>
              <a:rPr lang="ja-JP" sz="1200" b="0" i="0" dirty="0" smtClean="0">
                <a:solidFill>
                  <a:srgbClr val="4D4D4D"/>
                </a:solidFill>
                <a:ea typeface="MS UI Gothic" pitchFamily="18" charset="0"/>
              </a:rPr>
              <a:t>Fujiwara Y et al. Ann Oncol 2016; 27 (suppl 6): abstr 616PD</a:t>
            </a:r>
          </a:p>
        </p:txBody>
      </p:sp>
      <p:graphicFrame>
        <p:nvGraphicFramePr>
          <p:cNvPr id="8" name="Group 88"/>
          <p:cNvGraphicFramePr>
            <a:graphicFrameLocks noGrp="1"/>
          </p:cNvGraphicFramePr>
          <p:nvPr>
            <p:extLst>
              <p:ext uri="{D42A27DB-BD31-4B8C-83A1-F6EECF244321}">
                <p14:modId xmlns:p14="http://schemas.microsoft.com/office/powerpoint/2010/main" val="1462873479"/>
              </p:ext>
            </p:extLst>
          </p:nvPr>
        </p:nvGraphicFramePr>
        <p:xfrm>
          <a:off x="381000" y="4724400"/>
          <a:ext cx="4099243" cy="1216644"/>
        </p:xfrm>
        <a:graphic>
          <a:graphicData uri="http://schemas.openxmlformats.org/drawingml/2006/table">
            <a:tbl>
              <a:tblPr firstRow="1" bandRow="1">
                <a:tableStyleId>{69012ECD-51FC-41F1-AA8D-1B2483CD663E}</a:tableStyleId>
              </a:tblPr>
              <a:tblGrid>
                <a:gridCol w="983776">
                  <a:extLst>
                    <a:ext uri="{9D8B030D-6E8A-4147-A177-3AD203B41FA5}">
                      <a16:colId xmlns:a16="http://schemas.microsoft.com/office/drawing/2014/main" xmlns="" val="20000"/>
                    </a:ext>
                  </a:extLst>
                </a:gridCol>
                <a:gridCol w="616424">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gridCol w="822643"/>
              </a:tblGrid>
              <a:tr h="4055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30～39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05548">
                <a:tc>
                  <a:txBody>
                    <a:bodyPr/>
                    <a:lstStyle/>
                    <a:p>
                      <a:r>
                        <a:rPr lang="ja-JP" sz="1400" b="0" i="0" u="none" dirty="0" smtClean="0">
                          <a:solidFill>
                            <a:srgbClr val="4D4D4D"/>
                          </a:solidFill>
                          <a:ea typeface="MS UI Gothic" pitchFamily="18" charset="0"/>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05548">
                <a:tc>
                  <a:txBody>
                    <a:bodyPr/>
                    <a:lstStyle/>
                    <a:p>
                      <a:r>
                        <a:rPr lang="ja-JP" sz="1400" b="0" i="0" u="none" dirty="0" smtClean="0">
                          <a:solidFill>
                            <a:srgbClr val="4D4D4D"/>
                          </a:solidFill>
                          <a:ea typeface="MS UI Gothic" pitchFamily="18" charset="0"/>
                        </a:rPr>
                        <a:t>MST、ヶ月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838072547"/>
              </p:ext>
            </p:extLst>
          </p:nvPr>
        </p:nvGraphicFramePr>
        <p:xfrm>
          <a:off x="5338034" y="4724400"/>
          <a:ext cx="3276600" cy="1198098"/>
        </p:xfrm>
        <a:graphic>
          <a:graphicData uri="http://schemas.openxmlformats.org/drawingml/2006/table">
            <a:tbl>
              <a:tblPr firstRow="1" bandRow="1">
                <a:tableStyleId>{69012ECD-51FC-41F1-AA8D-1B2483CD663E}</a:tableStyleId>
              </a:tblPr>
              <a:tblGrid>
                <a:gridCol w="980879">
                  <a:extLst>
                    <a:ext uri="{9D8B030D-6E8A-4147-A177-3AD203B41FA5}">
                      <a16:colId xmlns:a16="http://schemas.microsoft.com/office/drawing/2014/main" xmlns="" val="20000"/>
                    </a:ext>
                  </a:extLst>
                </a:gridCol>
                <a:gridCol w="619321">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tblGrid>
              <a:tr h="3993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9366">
                <a:tc>
                  <a:txBody>
                    <a:bodyPr/>
                    <a:lstStyle/>
                    <a:p>
                      <a:r>
                        <a:rPr lang="ja-JP" sz="1400" b="0" i="0" u="none" dirty="0" smtClean="0">
                          <a:solidFill>
                            <a:srgbClr val="4D4D4D"/>
                          </a:solidFill>
                          <a:ea typeface="MS UI Gothic" pitchFamily="18" charset="0"/>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99366">
                <a:tc>
                  <a:txBody>
                    <a:bodyPr/>
                    <a:lstStyle/>
                    <a:p>
                      <a:r>
                        <a:rPr lang="ja-JP" sz="1400" b="0" i="0" u="none" dirty="0" smtClean="0">
                          <a:solidFill>
                            <a:srgbClr val="4D4D4D"/>
                          </a:solidFill>
                          <a:ea typeface="MS UI Gothic" pitchFamily="18" charset="0"/>
                        </a:rPr>
                        <a:t>MST、ヶ月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14.8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0" name="Group 9"/>
          <p:cNvGrpSpPr/>
          <p:nvPr/>
        </p:nvGrpSpPr>
        <p:grpSpPr>
          <a:xfrm>
            <a:off x="478120" y="2134096"/>
            <a:ext cx="3466155" cy="2483382"/>
            <a:chOff x="318466" y="2134096"/>
            <a:chExt cx="3466155" cy="2483382"/>
          </a:xfrm>
        </p:grpSpPr>
        <p:sp>
          <p:nvSpPr>
            <p:cNvPr id="11" name="Text Box 62"/>
            <p:cNvSpPr txBox="1">
              <a:spLocks noChangeArrowheads="1"/>
            </p:cNvSpPr>
            <p:nvPr/>
          </p:nvSpPr>
          <p:spPr bwMode="auto">
            <a:xfrm rot="16200000">
              <a:off x="-34997" y="3067905"/>
              <a:ext cx="9685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生存率</a:t>
              </a:r>
            </a:p>
          </p:txBody>
        </p:sp>
        <p:sp>
          <p:nvSpPr>
            <p:cNvPr id="12" name="Text Box 103"/>
            <p:cNvSpPr txBox="1">
              <a:spLocks noChangeArrowheads="1"/>
            </p:cNvSpPr>
            <p:nvPr/>
          </p:nvSpPr>
          <p:spPr bwMode="auto">
            <a:xfrm>
              <a:off x="1694029" y="4355868"/>
              <a:ext cx="10919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ベースラインからの経過時間(ヶ月)</a:t>
              </a:r>
            </a:p>
          </p:txBody>
        </p:sp>
        <p:sp>
          <p:nvSpPr>
            <p:cNvPr id="13"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0.5</a:t>
              </a:r>
            </a:p>
          </p:txBody>
        </p:sp>
        <p:sp>
          <p:nvSpPr>
            <p:cNvPr id="14"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1</a:t>
              </a:r>
            </a:p>
          </p:txBody>
        </p:sp>
        <p:sp>
          <p:nvSpPr>
            <p:cNvPr id="15"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0</a:t>
              </a:r>
            </a:p>
          </p:txBody>
        </p:sp>
        <p:sp>
          <p:nvSpPr>
            <p:cNvPr id="16"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7"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8"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19"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0"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1"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2"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3"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4"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5"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6"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7"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28"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29"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0"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1"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2"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3"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4" name="Line 170"/>
            <p:cNvSpPr>
              <a:spLocks noChangeShapeType="1"/>
            </p:cNvSpPr>
            <p:nvPr/>
          </p:nvSpPr>
          <p:spPr bwMode="auto">
            <a:xfrm>
              <a:off x="3627808"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0</a:t>
              </a:r>
            </a:p>
          </p:txBody>
        </p:sp>
        <p:sp>
          <p:nvSpPr>
            <p:cNvPr id="36"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12</a:t>
              </a:r>
            </a:p>
          </p:txBody>
        </p:sp>
        <p:sp>
          <p:nvSpPr>
            <p:cNvPr id="37"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24</a:t>
              </a:r>
            </a:p>
          </p:txBody>
        </p:sp>
        <p:sp>
          <p:nvSpPr>
            <p:cNvPr id="38"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36</a:t>
              </a:r>
            </a:p>
          </p:txBody>
        </p:sp>
        <p:sp>
          <p:nvSpPr>
            <p:cNvPr id="39"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48</a:t>
              </a:r>
            </a:p>
          </p:txBody>
        </p:sp>
        <p:sp>
          <p:nvSpPr>
            <p:cNvPr id="40"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2960126"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2" name="Straight Connector 41"/>
          <p:cNvCxnSpPr/>
          <p:nvPr/>
        </p:nvCxnSpPr>
        <p:spPr>
          <a:xfrm>
            <a:off x="2960126" y="2601900"/>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Rectangle 42"/>
          <p:cNvSpPr/>
          <p:nvPr/>
        </p:nvSpPr>
        <p:spPr>
          <a:xfrm>
            <a:off x="3035833" y="2326964"/>
            <a:ext cx="867769" cy="707886"/>
          </a:xfrm>
          <a:prstGeom prst="rect">
            <a:avLst/>
          </a:prstGeom>
        </p:spPr>
        <p:txBody>
          <a:bodyPr wrap="square">
            <a:spAutoFit/>
          </a:bodyPr>
          <a:lstStyle/>
          <a:p>
            <a:r>
              <a:rPr lang="ja-JP" sz="1000" b="0" i="0" dirty="0" smtClean="0">
                <a:solidFill>
                  <a:srgbClr val="4D4D4D"/>
                </a:solidFill>
                <a:ea typeface="MS UI Gothic" pitchFamily="18" charset="0"/>
              </a:rPr>
              <a:t>1～9</a:t>
            </a:r>
          </a:p>
          <a:p>
            <a:r>
              <a:rPr lang="ja-JP" sz="1000" b="0" i="0" dirty="0" smtClean="0">
                <a:solidFill>
                  <a:srgbClr val="4D4D4D"/>
                </a:solidFill>
                <a:ea typeface="MS UI Gothic" pitchFamily="18" charset="0"/>
              </a:rPr>
              <a:t>10～19</a:t>
            </a:r>
          </a:p>
          <a:p>
            <a:r>
              <a:rPr lang="ja-JP" sz="1000" b="0" i="0" dirty="0" smtClean="0">
                <a:solidFill>
                  <a:srgbClr val="4D4D4D"/>
                </a:solidFill>
                <a:ea typeface="MS UI Gothic" pitchFamily="18" charset="0"/>
              </a:rPr>
              <a:t>20～29</a:t>
            </a:r>
          </a:p>
          <a:p>
            <a:r>
              <a:rPr lang="ja-JP" sz="1000" b="0" i="0" dirty="0" smtClean="0">
                <a:solidFill>
                  <a:srgbClr val="4D4D4D"/>
                </a:solidFill>
                <a:ea typeface="MS UI Gothic" pitchFamily="18" charset="0"/>
              </a:rPr>
              <a:t>30～39</a:t>
            </a:r>
          </a:p>
        </p:txBody>
      </p:sp>
      <p:cxnSp>
        <p:nvCxnSpPr>
          <p:cNvPr id="44" name="Straight Connector 43"/>
          <p:cNvCxnSpPr/>
          <p:nvPr/>
        </p:nvCxnSpPr>
        <p:spPr>
          <a:xfrm>
            <a:off x="2957848"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2957848" y="2903308"/>
            <a:ext cx="155971" cy="0"/>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6" name="Group 45"/>
          <p:cNvGrpSpPr/>
          <p:nvPr/>
        </p:nvGrpSpPr>
        <p:grpSpPr>
          <a:xfrm>
            <a:off x="5094405" y="2134096"/>
            <a:ext cx="3466155" cy="2483382"/>
            <a:chOff x="318466" y="2134096"/>
            <a:chExt cx="3466155" cy="2483382"/>
          </a:xfrm>
        </p:grpSpPr>
        <p:sp>
          <p:nvSpPr>
            <p:cNvPr id="47" name="Text Box 62"/>
            <p:cNvSpPr txBox="1">
              <a:spLocks noChangeArrowheads="1"/>
            </p:cNvSpPr>
            <p:nvPr/>
          </p:nvSpPr>
          <p:spPr bwMode="auto">
            <a:xfrm rot="16200000">
              <a:off x="-34997" y="3067905"/>
              <a:ext cx="9685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生存率</a:t>
              </a:r>
            </a:p>
          </p:txBody>
        </p:sp>
        <p:sp>
          <p:nvSpPr>
            <p:cNvPr id="48" name="Text Box 103"/>
            <p:cNvSpPr txBox="1">
              <a:spLocks noChangeArrowheads="1"/>
            </p:cNvSpPr>
            <p:nvPr/>
          </p:nvSpPr>
          <p:spPr bwMode="auto">
            <a:xfrm>
              <a:off x="1694029" y="4355868"/>
              <a:ext cx="10919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ベースラインからの経過時間(ヶ月)</a:t>
              </a:r>
            </a:p>
          </p:txBody>
        </p:sp>
        <p:sp>
          <p:nvSpPr>
            <p:cNvPr id="49"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0.5</a:t>
              </a:r>
            </a:p>
          </p:txBody>
        </p:sp>
        <p:sp>
          <p:nvSpPr>
            <p:cNvPr id="50"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1</a:t>
              </a:r>
            </a:p>
          </p:txBody>
        </p:sp>
        <p:sp>
          <p:nvSpPr>
            <p:cNvPr id="51"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100" b="0" i="0" dirty="0" smtClean="0">
                  <a:solidFill>
                    <a:srgbClr val="4D4D4D"/>
                  </a:solidFill>
                  <a:ea typeface="MS UI Gothic" pitchFamily="18" charset="0"/>
                </a:rPr>
                <a:t>0</a:t>
              </a:r>
            </a:p>
          </p:txBody>
        </p:sp>
        <p:sp>
          <p:nvSpPr>
            <p:cNvPr id="52"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3"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4"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5"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6"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7"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8"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59"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0"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1"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2"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3"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100">
                <a:solidFill>
                  <a:srgbClr val="4D4D4D"/>
                </a:solidFill>
                <a:latin typeface="Arial" panose="020B0604020202020204" pitchFamily="34" charset="0"/>
                <a:cs typeface="Arial" panose="020B0604020202020204" pitchFamily="34" charset="0"/>
              </a:endParaRPr>
            </a:p>
          </p:txBody>
        </p:sp>
        <p:sp>
          <p:nvSpPr>
            <p:cNvPr id="64"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5"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6"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7"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8"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69"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70" name="Line 170"/>
            <p:cNvSpPr>
              <a:spLocks noChangeShapeType="1"/>
            </p:cNvSpPr>
            <p:nvPr/>
          </p:nvSpPr>
          <p:spPr bwMode="auto">
            <a:xfrm>
              <a:off x="3620774"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sp>
          <p:nvSpPr>
            <p:cNvPr id="71"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0</a:t>
              </a:r>
            </a:p>
          </p:txBody>
        </p:sp>
        <p:sp>
          <p:nvSpPr>
            <p:cNvPr id="72"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12</a:t>
              </a:r>
            </a:p>
          </p:txBody>
        </p:sp>
        <p:sp>
          <p:nvSpPr>
            <p:cNvPr id="73"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24</a:t>
              </a:r>
            </a:p>
          </p:txBody>
        </p:sp>
        <p:sp>
          <p:nvSpPr>
            <p:cNvPr id="74"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36</a:t>
              </a:r>
            </a:p>
          </p:txBody>
        </p:sp>
        <p:sp>
          <p:nvSpPr>
            <p:cNvPr id="75"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100" b="0" i="0" dirty="0" smtClean="0">
                  <a:solidFill>
                    <a:srgbClr val="4D4D4D"/>
                  </a:solidFill>
                  <a:ea typeface="MS UI Gothic" pitchFamily="18" charset="0"/>
                </a:rPr>
                <a:t>48</a:t>
              </a:r>
            </a:p>
          </p:txBody>
        </p:sp>
        <p:sp>
          <p:nvSpPr>
            <p:cNvPr id="76"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00">
                <a:solidFill>
                  <a:srgbClr val="4D4D4D"/>
                </a:solidFill>
                <a:latin typeface="Arial" panose="020B0604020202020204" pitchFamily="34" charset="0"/>
                <a:cs typeface="Arial" panose="020B0604020202020204" pitchFamily="34" charset="0"/>
              </a:endParaRPr>
            </a:p>
          </p:txBody>
        </p:sp>
      </p:grpSp>
      <p:cxnSp>
        <p:nvCxnSpPr>
          <p:cNvPr id="77" name="Straight Connector 76"/>
          <p:cNvCxnSpPr/>
          <p:nvPr/>
        </p:nvCxnSpPr>
        <p:spPr>
          <a:xfrm>
            <a:off x="7574133" y="2606526"/>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8" name="Straight Connector 77"/>
          <p:cNvCxnSpPr/>
          <p:nvPr/>
        </p:nvCxnSpPr>
        <p:spPr>
          <a:xfrm>
            <a:off x="7574133"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79" name="Rectangle 78"/>
          <p:cNvSpPr/>
          <p:nvPr/>
        </p:nvSpPr>
        <p:spPr>
          <a:xfrm>
            <a:off x="7652118" y="2326964"/>
            <a:ext cx="867769" cy="553998"/>
          </a:xfrm>
          <a:prstGeom prst="rect">
            <a:avLst/>
          </a:prstGeom>
        </p:spPr>
        <p:txBody>
          <a:bodyPr wrap="square">
            <a:spAutoFit/>
          </a:bodyPr>
          <a:lstStyle/>
          <a:p>
            <a:r>
              <a:rPr lang="ja-JP" sz="1000" b="0" i="0" dirty="0" smtClean="0">
                <a:solidFill>
                  <a:srgbClr val="4D4D4D"/>
                </a:solidFill>
                <a:ea typeface="MS UI Gothic" pitchFamily="18" charset="0"/>
              </a:rPr>
              <a:t>1～9</a:t>
            </a:r>
          </a:p>
          <a:p>
            <a:r>
              <a:rPr lang="ja-JP" sz="1000" b="0" i="0" dirty="0" smtClean="0">
                <a:solidFill>
                  <a:srgbClr val="4D4D4D"/>
                </a:solidFill>
                <a:ea typeface="MS UI Gothic" pitchFamily="18" charset="0"/>
              </a:rPr>
              <a:t>10～19</a:t>
            </a:r>
          </a:p>
          <a:p>
            <a:r>
              <a:rPr lang="ja-JP" sz="1000" b="0" i="0" dirty="0" smtClean="0">
                <a:solidFill>
                  <a:srgbClr val="4D4D4D"/>
                </a:solidFill>
                <a:ea typeface="MS UI Gothic" pitchFamily="18" charset="0"/>
              </a:rPr>
              <a:t>20～29</a:t>
            </a:r>
          </a:p>
        </p:txBody>
      </p:sp>
      <p:cxnSp>
        <p:nvCxnSpPr>
          <p:cNvPr id="80" name="Straight Connector 79"/>
          <p:cNvCxnSpPr/>
          <p:nvPr/>
        </p:nvCxnSpPr>
        <p:spPr>
          <a:xfrm>
            <a:off x="7574133"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81" name="Freeform 2"/>
          <p:cNvSpPr>
            <a:spLocks/>
          </p:cNvSpPr>
          <p:nvPr/>
        </p:nvSpPr>
        <p:spPr bwMode="auto">
          <a:xfrm>
            <a:off x="1000682" y="2258748"/>
            <a:ext cx="1584000" cy="1728000"/>
          </a:xfrm>
          <a:custGeom>
            <a:avLst/>
            <a:gdLst>
              <a:gd name="T0" fmla="*/ 126 w 126"/>
              <a:gd name="T1" fmla="*/ 134 h 137"/>
              <a:gd name="T2" fmla="*/ 126 w 126"/>
              <a:gd name="T3" fmla="*/ 137 h 137"/>
              <a:gd name="T4" fmla="*/ 121 w 126"/>
              <a:gd name="T5" fmla="*/ 137 h 137"/>
              <a:gd name="T6" fmla="*/ 121 w 126"/>
              <a:gd name="T7" fmla="*/ 123 h 137"/>
              <a:gd name="T8" fmla="*/ 105 w 126"/>
              <a:gd name="T9" fmla="*/ 123 h 137"/>
              <a:gd name="T10" fmla="*/ 105 w 126"/>
              <a:gd name="T11" fmla="*/ 111 h 137"/>
              <a:gd name="T12" fmla="*/ 95 w 126"/>
              <a:gd name="T13" fmla="*/ 111 h 137"/>
              <a:gd name="T14" fmla="*/ 95 w 126"/>
              <a:gd name="T15" fmla="*/ 100 h 137"/>
              <a:gd name="T16" fmla="*/ 60 w 126"/>
              <a:gd name="T17" fmla="*/ 100 h 137"/>
              <a:gd name="T18" fmla="*/ 60 w 126"/>
              <a:gd name="T19" fmla="*/ 86 h 137"/>
              <a:gd name="T20" fmla="*/ 52 w 126"/>
              <a:gd name="T21" fmla="*/ 86 h 137"/>
              <a:gd name="T22" fmla="*/ 52 w 126"/>
              <a:gd name="T23" fmla="*/ 74 h 137"/>
              <a:gd name="T24" fmla="*/ 44 w 126"/>
              <a:gd name="T25" fmla="*/ 74 h 137"/>
              <a:gd name="T26" fmla="*/ 44 w 126"/>
              <a:gd name="T27" fmla="*/ 62 h 137"/>
              <a:gd name="T28" fmla="*/ 39 w 126"/>
              <a:gd name="T29" fmla="*/ 62 h 137"/>
              <a:gd name="T30" fmla="*/ 39 w 126"/>
              <a:gd name="T31" fmla="*/ 49 h 137"/>
              <a:gd name="T32" fmla="*/ 38 w 126"/>
              <a:gd name="T33" fmla="*/ 49 h 137"/>
              <a:gd name="T34" fmla="*/ 38 w 126"/>
              <a:gd name="T35" fmla="*/ 38 h 137"/>
              <a:gd name="T36" fmla="*/ 32 w 126"/>
              <a:gd name="T37" fmla="*/ 38 h 137"/>
              <a:gd name="T38" fmla="*/ 32 w 126"/>
              <a:gd name="T39" fmla="*/ 25 h 137"/>
              <a:gd name="T40" fmla="*/ 19 w 126"/>
              <a:gd name="T41" fmla="*/ 25 h 137"/>
              <a:gd name="T42" fmla="*/ 19 w 126"/>
              <a:gd name="T43" fmla="*/ 11 h 137"/>
              <a:gd name="T44" fmla="*/ 4 w 126"/>
              <a:gd name="T45" fmla="*/ 11 h 137"/>
              <a:gd name="T46" fmla="*/ 4 w 126"/>
              <a:gd name="T47" fmla="*/ 0 h 137"/>
              <a:gd name="T48" fmla="*/ 0 w 126"/>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7">
                <a:moveTo>
                  <a:pt x="126" y="134"/>
                </a:moveTo>
                <a:lnTo>
                  <a:pt x="126" y="137"/>
                </a:lnTo>
                <a:lnTo>
                  <a:pt x="121" y="137"/>
                </a:lnTo>
                <a:lnTo>
                  <a:pt x="121" y="123"/>
                </a:lnTo>
                <a:lnTo>
                  <a:pt x="105" y="123"/>
                </a:lnTo>
                <a:lnTo>
                  <a:pt x="105" y="111"/>
                </a:lnTo>
                <a:lnTo>
                  <a:pt x="95" y="111"/>
                </a:lnTo>
                <a:lnTo>
                  <a:pt x="95" y="100"/>
                </a:lnTo>
                <a:lnTo>
                  <a:pt x="60" y="100"/>
                </a:lnTo>
                <a:lnTo>
                  <a:pt x="60" y="86"/>
                </a:lnTo>
                <a:lnTo>
                  <a:pt x="52" y="86"/>
                </a:lnTo>
                <a:lnTo>
                  <a:pt x="52" y="74"/>
                </a:lnTo>
                <a:lnTo>
                  <a:pt x="44" y="74"/>
                </a:lnTo>
                <a:lnTo>
                  <a:pt x="44" y="62"/>
                </a:lnTo>
                <a:lnTo>
                  <a:pt x="39" y="62"/>
                </a:lnTo>
                <a:lnTo>
                  <a:pt x="39" y="49"/>
                </a:lnTo>
                <a:lnTo>
                  <a:pt x="38" y="49"/>
                </a:lnTo>
                <a:lnTo>
                  <a:pt x="38" y="38"/>
                </a:lnTo>
                <a:lnTo>
                  <a:pt x="32" y="38"/>
                </a:lnTo>
                <a:lnTo>
                  <a:pt x="32" y="25"/>
                </a:lnTo>
                <a:lnTo>
                  <a:pt x="19" y="25"/>
                </a:lnTo>
                <a:lnTo>
                  <a:pt x="19" y="11"/>
                </a:lnTo>
                <a:lnTo>
                  <a:pt x="4" y="11"/>
                </a:lnTo>
                <a:lnTo>
                  <a:pt x="4"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Freeform 3"/>
          <p:cNvSpPr>
            <a:spLocks/>
          </p:cNvSpPr>
          <p:nvPr/>
        </p:nvSpPr>
        <p:spPr bwMode="auto">
          <a:xfrm>
            <a:off x="1000681" y="2258748"/>
            <a:ext cx="1652031" cy="1512000"/>
          </a:xfrm>
          <a:custGeom>
            <a:avLst/>
            <a:gdLst>
              <a:gd name="T0" fmla="*/ 130 w 130"/>
              <a:gd name="T1" fmla="*/ 117 h 119"/>
              <a:gd name="T2" fmla="*/ 130 w 130"/>
              <a:gd name="T3" fmla="*/ 119 h 119"/>
              <a:gd name="T4" fmla="*/ 98 w 130"/>
              <a:gd name="T5" fmla="*/ 119 h 119"/>
              <a:gd name="T6" fmla="*/ 98 w 130"/>
              <a:gd name="T7" fmla="*/ 104 h 119"/>
              <a:gd name="T8" fmla="*/ 69 w 130"/>
              <a:gd name="T9" fmla="*/ 104 h 119"/>
              <a:gd name="T10" fmla="*/ 69 w 130"/>
              <a:gd name="T11" fmla="*/ 90 h 119"/>
              <a:gd name="T12" fmla="*/ 56 w 130"/>
              <a:gd name="T13" fmla="*/ 90 h 119"/>
              <a:gd name="T14" fmla="*/ 56 w 130"/>
              <a:gd name="T15" fmla="*/ 75 h 119"/>
              <a:gd name="T16" fmla="*/ 50 w 130"/>
              <a:gd name="T17" fmla="*/ 75 h 119"/>
              <a:gd name="T18" fmla="*/ 50 w 130"/>
              <a:gd name="T19" fmla="*/ 59 h 119"/>
              <a:gd name="T20" fmla="*/ 43 w 130"/>
              <a:gd name="T21" fmla="*/ 59 h 119"/>
              <a:gd name="T22" fmla="*/ 43 w 130"/>
              <a:gd name="T23" fmla="*/ 44 h 119"/>
              <a:gd name="T24" fmla="*/ 39 w 130"/>
              <a:gd name="T25" fmla="*/ 44 h 119"/>
              <a:gd name="T26" fmla="*/ 39 w 130"/>
              <a:gd name="T27" fmla="*/ 29 h 119"/>
              <a:gd name="T28" fmla="*/ 26 w 130"/>
              <a:gd name="T29" fmla="*/ 29 h 119"/>
              <a:gd name="T30" fmla="*/ 26 w 130"/>
              <a:gd name="T31" fmla="*/ 15 h 119"/>
              <a:gd name="T32" fmla="*/ 12 w 130"/>
              <a:gd name="T33" fmla="*/ 15 h 119"/>
              <a:gd name="T34" fmla="*/ 12 w 130"/>
              <a:gd name="T35" fmla="*/ 0 h 119"/>
              <a:gd name="T36" fmla="*/ 0 w 130"/>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9">
                <a:moveTo>
                  <a:pt x="130" y="117"/>
                </a:moveTo>
                <a:lnTo>
                  <a:pt x="130" y="119"/>
                </a:lnTo>
                <a:lnTo>
                  <a:pt x="98" y="119"/>
                </a:lnTo>
                <a:lnTo>
                  <a:pt x="98" y="104"/>
                </a:lnTo>
                <a:lnTo>
                  <a:pt x="69" y="104"/>
                </a:lnTo>
                <a:lnTo>
                  <a:pt x="69" y="90"/>
                </a:lnTo>
                <a:lnTo>
                  <a:pt x="56" y="90"/>
                </a:lnTo>
                <a:lnTo>
                  <a:pt x="56" y="75"/>
                </a:lnTo>
                <a:lnTo>
                  <a:pt x="50" y="75"/>
                </a:lnTo>
                <a:lnTo>
                  <a:pt x="50" y="59"/>
                </a:lnTo>
                <a:lnTo>
                  <a:pt x="43" y="59"/>
                </a:lnTo>
                <a:lnTo>
                  <a:pt x="43" y="44"/>
                </a:lnTo>
                <a:lnTo>
                  <a:pt x="39" y="44"/>
                </a:lnTo>
                <a:lnTo>
                  <a:pt x="39" y="29"/>
                </a:lnTo>
                <a:lnTo>
                  <a:pt x="26" y="29"/>
                </a:lnTo>
                <a:lnTo>
                  <a:pt x="26" y="15"/>
                </a:lnTo>
                <a:lnTo>
                  <a:pt x="12" y="15"/>
                </a:lnTo>
                <a:lnTo>
                  <a:pt x="12" y="0"/>
                </a:lnTo>
                <a:lnTo>
                  <a:pt x="0" y="0"/>
                </a:lnTo>
              </a:path>
            </a:pathLst>
          </a:cu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83" name="Straight Connector 82"/>
          <p:cNvCxnSpPr/>
          <p:nvPr/>
        </p:nvCxnSpPr>
        <p:spPr>
          <a:xfrm>
            <a:off x="2466975" y="3733724"/>
            <a:ext cx="0" cy="34884"/>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84" name="Group 83"/>
          <p:cNvGrpSpPr/>
          <p:nvPr/>
        </p:nvGrpSpPr>
        <p:grpSpPr>
          <a:xfrm>
            <a:off x="1000681" y="2258748"/>
            <a:ext cx="2539909" cy="1550530"/>
            <a:chOff x="3608388" y="2849563"/>
            <a:chExt cx="1924050" cy="1152525"/>
          </a:xfrm>
        </p:grpSpPr>
        <p:sp>
          <p:nvSpPr>
            <p:cNvPr id="85" name="Line 4"/>
            <p:cNvSpPr>
              <a:spLocks noChangeShapeType="1"/>
            </p:cNvSpPr>
            <p:nvPr/>
          </p:nvSpPr>
          <p:spPr bwMode="auto">
            <a:xfrm>
              <a:off x="490378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5"/>
            <p:cNvSpPr>
              <a:spLocks noChangeShapeType="1"/>
            </p:cNvSpPr>
            <p:nvPr/>
          </p:nvSpPr>
          <p:spPr bwMode="auto">
            <a:xfrm>
              <a:off x="492283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
            <p:cNvSpPr>
              <a:spLocks noChangeShapeType="1"/>
            </p:cNvSpPr>
            <p:nvPr/>
          </p:nvSpPr>
          <p:spPr bwMode="auto">
            <a:xfrm>
              <a:off x="477996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7"/>
            <p:cNvSpPr>
              <a:spLocks noChangeShapeType="1"/>
            </p:cNvSpPr>
            <p:nvPr/>
          </p:nvSpPr>
          <p:spPr bwMode="auto">
            <a:xfrm>
              <a:off x="479901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8"/>
            <p:cNvSpPr>
              <a:spLocks noChangeShapeType="1"/>
            </p:cNvSpPr>
            <p:nvPr/>
          </p:nvSpPr>
          <p:spPr bwMode="auto">
            <a:xfrm>
              <a:off x="4827588" y="36210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9"/>
            <p:cNvSpPr>
              <a:spLocks noChangeShapeType="1"/>
            </p:cNvSpPr>
            <p:nvPr/>
          </p:nvSpPr>
          <p:spPr bwMode="auto">
            <a:xfrm>
              <a:off x="5399088" y="3980982"/>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10"/>
            <p:cNvSpPr>
              <a:spLocks noChangeShapeType="1"/>
            </p:cNvSpPr>
            <p:nvPr/>
          </p:nvSpPr>
          <p:spPr bwMode="auto">
            <a:xfrm>
              <a:off x="5275263" y="38877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1"/>
            <p:cNvSpPr>
              <a:spLocks noChangeShapeType="1"/>
            </p:cNvSpPr>
            <p:nvPr/>
          </p:nvSpPr>
          <p:spPr bwMode="auto">
            <a:xfrm>
              <a:off x="5265738" y="38782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2"/>
            <p:cNvSpPr>
              <a:spLocks noChangeShapeType="1"/>
            </p:cNvSpPr>
            <p:nvPr/>
          </p:nvSpPr>
          <p:spPr bwMode="auto">
            <a:xfrm>
              <a:off x="5113338" y="38115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3"/>
            <p:cNvSpPr>
              <a:spLocks noChangeShapeType="1"/>
            </p:cNvSpPr>
            <p:nvPr/>
          </p:nvSpPr>
          <p:spPr bwMode="auto">
            <a:xfrm>
              <a:off x="5370513" y="39735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14"/>
            <p:cNvSpPr>
              <a:spLocks/>
            </p:cNvSpPr>
            <p:nvPr/>
          </p:nvSpPr>
          <p:spPr bwMode="auto">
            <a:xfrm>
              <a:off x="3608388" y="2849563"/>
              <a:ext cx="1924050" cy="1152525"/>
            </a:xfrm>
            <a:custGeom>
              <a:avLst/>
              <a:gdLst>
                <a:gd name="T0" fmla="*/ 202 w 202"/>
                <a:gd name="T1" fmla="*/ 121 h 121"/>
                <a:gd name="T2" fmla="*/ 179 w 202"/>
                <a:gd name="T3" fmla="*/ 111 h 121"/>
                <a:gd name="T4" fmla="*/ 163 w 202"/>
                <a:gd name="T5" fmla="*/ 104 h 121"/>
                <a:gd name="T6" fmla="*/ 150 w 202"/>
                <a:gd name="T7" fmla="*/ 98 h 121"/>
                <a:gd name="T8" fmla="*/ 147 w 202"/>
                <a:gd name="T9" fmla="*/ 92 h 121"/>
                <a:gd name="T10" fmla="*/ 135 w 202"/>
                <a:gd name="T11" fmla="*/ 87 h 121"/>
                <a:gd name="T12" fmla="*/ 130 w 202"/>
                <a:gd name="T13" fmla="*/ 83 h 121"/>
                <a:gd name="T14" fmla="*/ 121 w 202"/>
                <a:gd name="T15" fmla="*/ 80 h 121"/>
                <a:gd name="T16" fmla="*/ 108 w 202"/>
                <a:gd name="T17" fmla="*/ 77 h 121"/>
                <a:gd name="T18" fmla="*/ 93 w 202"/>
                <a:gd name="T19" fmla="*/ 75 h 121"/>
                <a:gd name="T20" fmla="*/ 89 w 202"/>
                <a:gd name="T21" fmla="*/ 71 h 121"/>
                <a:gd name="T22" fmla="*/ 82 w 202"/>
                <a:gd name="T23" fmla="*/ 68 h 121"/>
                <a:gd name="T24" fmla="*/ 80 w 202"/>
                <a:gd name="T25" fmla="*/ 65 h 121"/>
                <a:gd name="T26" fmla="*/ 76 w 202"/>
                <a:gd name="T27" fmla="*/ 62 h 121"/>
                <a:gd name="T28" fmla="*/ 71 w 202"/>
                <a:gd name="T29" fmla="*/ 59 h 121"/>
                <a:gd name="T30" fmla="*/ 69 w 202"/>
                <a:gd name="T31" fmla="*/ 56 h 121"/>
                <a:gd name="T32" fmla="*/ 67 w 202"/>
                <a:gd name="T33" fmla="*/ 53 h 121"/>
                <a:gd name="T34" fmla="*/ 65 w 202"/>
                <a:gd name="T35" fmla="*/ 50 h 121"/>
                <a:gd name="T36" fmla="*/ 62 w 202"/>
                <a:gd name="T37" fmla="*/ 48 h 121"/>
                <a:gd name="T38" fmla="*/ 58 w 202"/>
                <a:gd name="T39" fmla="*/ 41 h 121"/>
                <a:gd name="T40" fmla="*/ 57 w 202"/>
                <a:gd name="T41" fmla="*/ 36 h 121"/>
                <a:gd name="T42" fmla="*/ 55 w 202"/>
                <a:gd name="T43" fmla="*/ 33 h 121"/>
                <a:gd name="T44" fmla="*/ 51 w 202"/>
                <a:gd name="T45" fmla="*/ 30 h 121"/>
                <a:gd name="T46" fmla="*/ 45 w 202"/>
                <a:gd name="T47" fmla="*/ 27 h 121"/>
                <a:gd name="T48" fmla="*/ 44 w 202"/>
                <a:gd name="T49" fmla="*/ 21 h 121"/>
                <a:gd name="T50" fmla="*/ 43 w 202"/>
                <a:gd name="T51" fmla="*/ 19 h 121"/>
                <a:gd name="T52" fmla="*/ 40 w 202"/>
                <a:gd name="T53" fmla="*/ 15 h 121"/>
                <a:gd name="T54" fmla="*/ 35 w 202"/>
                <a:gd name="T55" fmla="*/ 11 h 121"/>
                <a:gd name="T56" fmla="*/ 32 w 202"/>
                <a:gd name="T57" fmla="*/ 8 h 121"/>
                <a:gd name="T58" fmla="*/ 24 w 202"/>
                <a:gd name="T59" fmla="*/ 6 h 121"/>
                <a:gd name="T60" fmla="*/ 17 w 202"/>
                <a:gd name="T61" fmla="*/ 3 h 121"/>
                <a:gd name="T62" fmla="*/ 12 w 202"/>
                <a:gd name="T6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121">
                  <a:moveTo>
                    <a:pt x="202" y="119"/>
                  </a:moveTo>
                  <a:lnTo>
                    <a:pt x="202" y="121"/>
                  </a:lnTo>
                  <a:lnTo>
                    <a:pt x="179" y="121"/>
                  </a:lnTo>
                  <a:lnTo>
                    <a:pt x="179" y="111"/>
                  </a:lnTo>
                  <a:lnTo>
                    <a:pt x="163" y="111"/>
                  </a:lnTo>
                  <a:lnTo>
                    <a:pt x="163" y="104"/>
                  </a:lnTo>
                  <a:lnTo>
                    <a:pt x="150" y="104"/>
                  </a:lnTo>
                  <a:lnTo>
                    <a:pt x="150" y="98"/>
                  </a:lnTo>
                  <a:lnTo>
                    <a:pt x="147" y="98"/>
                  </a:lnTo>
                  <a:lnTo>
                    <a:pt x="147" y="92"/>
                  </a:lnTo>
                  <a:lnTo>
                    <a:pt x="135" y="92"/>
                  </a:lnTo>
                  <a:lnTo>
                    <a:pt x="135" y="87"/>
                  </a:lnTo>
                  <a:lnTo>
                    <a:pt x="130" y="87"/>
                  </a:lnTo>
                  <a:lnTo>
                    <a:pt x="130" y="83"/>
                  </a:lnTo>
                  <a:lnTo>
                    <a:pt x="121" y="83"/>
                  </a:lnTo>
                  <a:lnTo>
                    <a:pt x="121" y="80"/>
                  </a:lnTo>
                  <a:lnTo>
                    <a:pt x="108" y="80"/>
                  </a:lnTo>
                  <a:lnTo>
                    <a:pt x="108" y="77"/>
                  </a:lnTo>
                  <a:lnTo>
                    <a:pt x="93" y="77"/>
                  </a:lnTo>
                  <a:lnTo>
                    <a:pt x="93" y="75"/>
                  </a:lnTo>
                  <a:lnTo>
                    <a:pt x="89" y="75"/>
                  </a:lnTo>
                  <a:lnTo>
                    <a:pt x="89" y="71"/>
                  </a:lnTo>
                  <a:lnTo>
                    <a:pt x="82" y="71"/>
                  </a:lnTo>
                  <a:lnTo>
                    <a:pt x="82" y="68"/>
                  </a:lnTo>
                  <a:lnTo>
                    <a:pt x="80" y="68"/>
                  </a:lnTo>
                  <a:lnTo>
                    <a:pt x="80" y="65"/>
                  </a:lnTo>
                  <a:lnTo>
                    <a:pt x="76" y="65"/>
                  </a:lnTo>
                  <a:lnTo>
                    <a:pt x="76" y="62"/>
                  </a:lnTo>
                  <a:lnTo>
                    <a:pt x="71" y="62"/>
                  </a:lnTo>
                  <a:lnTo>
                    <a:pt x="71" y="59"/>
                  </a:lnTo>
                  <a:lnTo>
                    <a:pt x="69" y="59"/>
                  </a:lnTo>
                  <a:lnTo>
                    <a:pt x="69" y="56"/>
                  </a:lnTo>
                  <a:lnTo>
                    <a:pt x="67" y="56"/>
                  </a:lnTo>
                  <a:lnTo>
                    <a:pt x="67" y="53"/>
                  </a:lnTo>
                  <a:lnTo>
                    <a:pt x="65" y="53"/>
                  </a:lnTo>
                  <a:lnTo>
                    <a:pt x="65" y="50"/>
                  </a:lnTo>
                  <a:lnTo>
                    <a:pt x="62" y="50"/>
                  </a:lnTo>
                  <a:lnTo>
                    <a:pt x="62" y="48"/>
                  </a:lnTo>
                  <a:lnTo>
                    <a:pt x="58" y="48"/>
                  </a:lnTo>
                  <a:lnTo>
                    <a:pt x="58" y="41"/>
                  </a:lnTo>
                  <a:lnTo>
                    <a:pt x="57" y="41"/>
                  </a:lnTo>
                  <a:lnTo>
                    <a:pt x="57" y="36"/>
                  </a:lnTo>
                  <a:lnTo>
                    <a:pt x="55" y="36"/>
                  </a:lnTo>
                  <a:lnTo>
                    <a:pt x="55" y="33"/>
                  </a:lnTo>
                  <a:lnTo>
                    <a:pt x="51" y="33"/>
                  </a:lnTo>
                  <a:lnTo>
                    <a:pt x="51" y="30"/>
                  </a:lnTo>
                  <a:lnTo>
                    <a:pt x="45" y="30"/>
                  </a:lnTo>
                  <a:lnTo>
                    <a:pt x="45" y="27"/>
                  </a:lnTo>
                  <a:lnTo>
                    <a:pt x="44" y="27"/>
                  </a:lnTo>
                  <a:lnTo>
                    <a:pt x="44" y="21"/>
                  </a:lnTo>
                  <a:lnTo>
                    <a:pt x="43" y="21"/>
                  </a:lnTo>
                  <a:lnTo>
                    <a:pt x="43" y="19"/>
                  </a:lnTo>
                  <a:lnTo>
                    <a:pt x="40" y="19"/>
                  </a:lnTo>
                  <a:lnTo>
                    <a:pt x="40" y="15"/>
                  </a:lnTo>
                  <a:lnTo>
                    <a:pt x="35" y="15"/>
                  </a:lnTo>
                  <a:lnTo>
                    <a:pt x="35" y="11"/>
                  </a:lnTo>
                  <a:lnTo>
                    <a:pt x="32" y="11"/>
                  </a:lnTo>
                  <a:lnTo>
                    <a:pt x="32" y="8"/>
                  </a:lnTo>
                  <a:lnTo>
                    <a:pt x="24" y="8"/>
                  </a:lnTo>
                  <a:lnTo>
                    <a:pt x="24" y="6"/>
                  </a:lnTo>
                  <a:lnTo>
                    <a:pt x="17" y="6"/>
                  </a:lnTo>
                  <a:lnTo>
                    <a:pt x="17" y="3"/>
                  </a:lnTo>
                  <a:lnTo>
                    <a:pt x="12" y="3"/>
                  </a:lnTo>
                  <a:lnTo>
                    <a:pt x="1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96" name="Group 95"/>
          <p:cNvGrpSpPr/>
          <p:nvPr/>
        </p:nvGrpSpPr>
        <p:grpSpPr>
          <a:xfrm>
            <a:off x="1000681" y="2258748"/>
            <a:ext cx="2726257" cy="1482370"/>
            <a:chOff x="2245886" y="2859088"/>
            <a:chExt cx="2047875" cy="1114425"/>
          </a:xfrm>
        </p:grpSpPr>
        <p:sp>
          <p:nvSpPr>
            <p:cNvPr id="97" name="Line 15"/>
            <p:cNvSpPr>
              <a:spLocks noChangeShapeType="1"/>
            </p:cNvSpPr>
            <p:nvPr/>
          </p:nvSpPr>
          <p:spPr bwMode="auto">
            <a:xfrm>
              <a:off x="349366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6"/>
            <p:cNvSpPr>
              <a:spLocks noChangeShapeType="1"/>
            </p:cNvSpPr>
            <p:nvPr/>
          </p:nvSpPr>
          <p:spPr bwMode="auto">
            <a:xfrm>
              <a:off x="351271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17"/>
            <p:cNvSpPr>
              <a:spLocks noChangeShapeType="1"/>
            </p:cNvSpPr>
            <p:nvPr/>
          </p:nvSpPr>
          <p:spPr bwMode="auto">
            <a:xfrm>
              <a:off x="3341261" y="3668713"/>
              <a:ext cx="0" cy="28575"/>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18"/>
            <p:cNvSpPr>
              <a:spLocks noChangeShapeType="1"/>
            </p:cNvSpPr>
            <p:nvPr/>
          </p:nvSpPr>
          <p:spPr bwMode="auto">
            <a:xfrm>
              <a:off x="4141361" y="39524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19"/>
            <p:cNvSpPr>
              <a:spLocks noChangeShapeType="1"/>
            </p:cNvSpPr>
            <p:nvPr/>
          </p:nvSpPr>
          <p:spPr bwMode="auto">
            <a:xfrm>
              <a:off x="3827036" y="3688271"/>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0"/>
            <p:cNvSpPr>
              <a:spLocks noChangeShapeType="1"/>
            </p:cNvSpPr>
            <p:nvPr/>
          </p:nvSpPr>
          <p:spPr bwMode="auto">
            <a:xfrm>
              <a:off x="3798461" y="3689569"/>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1"/>
            <p:cNvSpPr>
              <a:spLocks noChangeShapeType="1"/>
            </p:cNvSpPr>
            <p:nvPr/>
          </p:nvSpPr>
          <p:spPr bwMode="auto">
            <a:xfrm>
              <a:off x="3684161" y="36857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2"/>
            <p:cNvSpPr>
              <a:spLocks noChangeShapeType="1"/>
            </p:cNvSpPr>
            <p:nvPr/>
          </p:nvSpPr>
          <p:spPr bwMode="auto">
            <a:xfrm>
              <a:off x="3865136" y="3793046"/>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Freeform 23"/>
            <p:cNvSpPr>
              <a:spLocks/>
            </p:cNvSpPr>
            <p:nvPr/>
          </p:nvSpPr>
          <p:spPr bwMode="auto">
            <a:xfrm>
              <a:off x="2245886" y="2859088"/>
              <a:ext cx="2047875" cy="1114425"/>
            </a:xfrm>
            <a:custGeom>
              <a:avLst/>
              <a:gdLst>
                <a:gd name="T0" fmla="*/ 215 w 215"/>
                <a:gd name="T1" fmla="*/ 115 h 117"/>
                <a:gd name="T2" fmla="*/ 215 w 215"/>
                <a:gd name="T3" fmla="*/ 117 h 117"/>
                <a:gd name="T4" fmla="*/ 173 w 215"/>
                <a:gd name="T5" fmla="*/ 117 h 117"/>
                <a:gd name="T6" fmla="*/ 173 w 215"/>
                <a:gd name="T7" fmla="*/ 100 h 117"/>
                <a:gd name="T8" fmla="*/ 167 w 215"/>
                <a:gd name="T9" fmla="*/ 100 h 117"/>
                <a:gd name="T10" fmla="*/ 167 w 215"/>
                <a:gd name="T11" fmla="*/ 89 h 117"/>
                <a:gd name="T12" fmla="*/ 114 w 215"/>
                <a:gd name="T13" fmla="*/ 89 h 117"/>
                <a:gd name="T14" fmla="*/ 114 w 215"/>
                <a:gd name="T15" fmla="*/ 82 h 117"/>
                <a:gd name="T16" fmla="*/ 110 w 215"/>
                <a:gd name="T17" fmla="*/ 82 h 117"/>
                <a:gd name="T18" fmla="*/ 110 w 215"/>
                <a:gd name="T19" fmla="*/ 77 h 117"/>
                <a:gd name="T20" fmla="*/ 97 w 215"/>
                <a:gd name="T21" fmla="*/ 77 h 117"/>
                <a:gd name="T22" fmla="*/ 97 w 215"/>
                <a:gd name="T23" fmla="*/ 71 h 117"/>
                <a:gd name="T24" fmla="*/ 93 w 215"/>
                <a:gd name="T25" fmla="*/ 71 h 117"/>
                <a:gd name="T26" fmla="*/ 93 w 215"/>
                <a:gd name="T27" fmla="*/ 66 h 117"/>
                <a:gd name="T28" fmla="*/ 90 w 215"/>
                <a:gd name="T29" fmla="*/ 66 h 117"/>
                <a:gd name="T30" fmla="*/ 90 w 215"/>
                <a:gd name="T31" fmla="*/ 61 h 117"/>
                <a:gd name="T32" fmla="*/ 89 w 215"/>
                <a:gd name="T33" fmla="*/ 61 h 117"/>
                <a:gd name="T34" fmla="*/ 89 w 215"/>
                <a:gd name="T35" fmla="*/ 55 h 117"/>
                <a:gd name="T36" fmla="*/ 87 w 215"/>
                <a:gd name="T37" fmla="*/ 55 h 117"/>
                <a:gd name="T38" fmla="*/ 87 w 215"/>
                <a:gd name="T39" fmla="*/ 49 h 117"/>
                <a:gd name="T40" fmla="*/ 81 w 215"/>
                <a:gd name="T41" fmla="*/ 49 h 117"/>
                <a:gd name="T42" fmla="*/ 81 w 215"/>
                <a:gd name="T43" fmla="*/ 43 h 117"/>
                <a:gd name="T44" fmla="*/ 79 w 215"/>
                <a:gd name="T45" fmla="*/ 43 h 117"/>
                <a:gd name="T46" fmla="*/ 79 w 215"/>
                <a:gd name="T47" fmla="*/ 38 h 117"/>
                <a:gd name="T48" fmla="*/ 79 w 215"/>
                <a:gd name="T49" fmla="*/ 38 h 117"/>
                <a:gd name="T50" fmla="*/ 79 w 215"/>
                <a:gd name="T51" fmla="*/ 33 h 117"/>
                <a:gd name="T52" fmla="*/ 72 w 215"/>
                <a:gd name="T53" fmla="*/ 33 h 117"/>
                <a:gd name="T54" fmla="*/ 72 w 215"/>
                <a:gd name="T55" fmla="*/ 28 h 117"/>
                <a:gd name="T56" fmla="*/ 55 w 215"/>
                <a:gd name="T57" fmla="*/ 28 h 117"/>
                <a:gd name="T58" fmla="*/ 55 w 215"/>
                <a:gd name="T59" fmla="*/ 22 h 117"/>
                <a:gd name="T60" fmla="*/ 50 w 215"/>
                <a:gd name="T61" fmla="*/ 22 h 117"/>
                <a:gd name="T62" fmla="*/ 50 w 215"/>
                <a:gd name="T63" fmla="*/ 17 h 117"/>
                <a:gd name="T64" fmla="*/ 37 w 215"/>
                <a:gd name="T65" fmla="*/ 17 h 117"/>
                <a:gd name="T66" fmla="*/ 37 w 215"/>
                <a:gd name="T67" fmla="*/ 12 h 117"/>
                <a:gd name="T68" fmla="*/ 28 w 215"/>
                <a:gd name="T69" fmla="*/ 12 h 117"/>
                <a:gd name="T70" fmla="*/ 28 w 215"/>
                <a:gd name="T71" fmla="*/ 6 h 117"/>
                <a:gd name="T72" fmla="*/ 24 w 215"/>
                <a:gd name="T73" fmla="*/ 6 h 117"/>
                <a:gd name="T74" fmla="*/ 24 w 215"/>
                <a:gd name="T75" fmla="*/ 0 h 117"/>
                <a:gd name="T76" fmla="*/ 0 w 215"/>
                <a:gd name="T7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117">
                  <a:moveTo>
                    <a:pt x="215" y="115"/>
                  </a:moveTo>
                  <a:lnTo>
                    <a:pt x="215" y="117"/>
                  </a:lnTo>
                  <a:lnTo>
                    <a:pt x="173" y="117"/>
                  </a:lnTo>
                  <a:lnTo>
                    <a:pt x="173" y="100"/>
                  </a:lnTo>
                  <a:lnTo>
                    <a:pt x="167" y="100"/>
                  </a:lnTo>
                  <a:lnTo>
                    <a:pt x="167" y="89"/>
                  </a:lnTo>
                  <a:lnTo>
                    <a:pt x="114" y="89"/>
                  </a:lnTo>
                  <a:lnTo>
                    <a:pt x="114" y="82"/>
                  </a:lnTo>
                  <a:lnTo>
                    <a:pt x="110" y="82"/>
                  </a:lnTo>
                  <a:lnTo>
                    <a:pt x="110" y="77"/>
                  </a:lnTo>
                  <a:lnTo>
                    <a:pt x="97" y="77"/>
                  </a:lnTo>
                  <a:lnTo>
                    <a:pt x="97" y="71"/>
                  </a:lnTo>
                  <a:lnTo>
                    <a:pt x="93" y="71"/>
                  </a:lnTo>
                  <a:lnTo>
                    <a:pt x="93" y="66"/>
                  </a:lnTo>
                  <a:lnTo>
                    <a:pt x="90" y="66"/>
                  </a:lnTo>
                  <a:lnTo>
                    <a:pt x="90" y="61"/>
                  </a:lnTo>
                  <a:lnTo>
                    <a:pt x="89" y="61"/>
                  </a:lnTo>
                  <a:lnTo>
                    <a:pt x="89" y="55"/>
                  </a:lnTo>
                  <a:lnTo>
                    <a:pt x="87" y="55"/>
                  </a:lnTo>
                  <a:lnTo>
                    <a:pt x="87" y="49"/>
                  </a:lnTo>
                  <a:lnTo>
                    <a:pt x="81" y="49"/>
                  </a:lnTo>
                  <a:lnTo>
                    <a:pt x="81" y="43"/>
                  </a:lnTo>
                  <a:lnTo>
                    <a:pt x="79" y="43"/>
                  </a:lnTo>
                  <a:lnTo>
                    <a:pt x="79" y="38"/>
                  </a:lnTo>
                  <a:lnTo>
                    <a:pt x="79" y="38"/>
                  </a:lnTo>
                  <a:lnTo>
                    <a:pt x="79" y="33"/>
                  </a:lnTo>
                  <a:lnTo>
                    <a:pt x="72" y="33"/>
                  </a:lnTo>
                  <a:lnTo>
                    <a:pt x="72" y="28"/>
                  </a:lnTo>
                  <a:lnTo>
                    <a:pt x="55" y="28"/>
                  </a:lnTo>
                  <a:lnTo>
                    <a:pt x="55" y="22"/>
                  </a:lnTo>
                  <a:lnTo>
                    <a:pt x="50" y="22"/>
                  </a:lnTo>
                  <a:lnTo>
                    <a:pt x="50" y="17"/>
                  </a:lnTo>
                  <a:lnTo>
                    <a:pt x="37" y="17"/>
                  </a:lnTo>
                  <a:lnTo>
                    <a:pt x="37" y="12"/>
                  </a:lnTo>
                  <a:lnTo>
                    <a:pt x="28" y="12"/>
                  </a:lnTo>
                  <a:lnTo>
                    <a:pt x="28" y="6"/>
                  </a:lnTo>
                  <a:lnTo>
                    <a:pt x="24" y="6"/>
                  </a:lnTo>
                  <a:lnTo>
                    <a:pt x="24"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6" name="Freeform 24"/>
          <p:cNvSpPr>
            <a:spLocks/>
          </p:cNvSpPr>
          <p:nvPr/>
        </p:nvSpPr>
        <p:spPr bwMode="auto">
          <a:xfrm>
            <a:off x="5639269" y="2258967"/>
            <a:ext cx="765865" cy="1892860"/>
          </a:xfrm>
          <a:custGeom>
            <a:avLst/>
            <a:gdLst>
              <a:gd name="T0" fmla="*/ 59 w 59"/>
              <a:gd name="T1" fmla="*/ 150 h 150"/>
              <a:gd name="T2" fmla="*/ 59 w 59"/>
              <a:gd name="T3" fmla="*/ 75 h 150"/>
              <a:gd name="T4" fmla="*/ 26 w 59"/>
              <a:gd name="T5" fmla="*/ 75 h 150"/>
              <a:gd name="T6" fmla="*/ 26 w 59"/>
              <a:gd name="T7" fmla="*/ 0 h 150"/>
              <a:gd name="T8" fmla="*/ 0 w 59"/>
              <a:gd name="T9" fmla="*/ 0 h 150"/>
            </a:gdLst>
            <a:ahLst/>
            <a:cxnLst>
              <a:cxn ang="0">
                <a:pos x="T0" y="T1"/>
              </a:cxn>
              <a:cxn ang="0">
                <a:pos x="T2" y="T3"/>
              </a:cxn>
              <a:cxn ang="0">
                <a:pos x="T4" y="T5"/>
              </a:cxn>
              <a:cxn ang="0">
                <a:pos x="T6" y="T7"/>
              </a:cxn>
              <a:cxn ang="0">
                <a:pos x="T8" y="T9"/>
              </a:cxn>
            </a:cxnLst>
            <a:rect l="0" t="0" r="r" b="b"/>
            <a:pathLst>
              <a:path w="59" h="150">
                <a:moveTo>
                  <a:pt x="59" y="150"/>
                </a:moveTo>
                <a:lnTo>
                  <a:pt x="59" y="75"/>
                </a:lnTo>
                <a:lnTo>
                  <a:pt x="26" y="75"/>
                </a:lnTo>
                <a:lnTo>
                  <a:pt x="2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07" name="Group 106"/>
          <p:cNvGrpSpPr/>
          <p:nvPr/>
        </p:nvGrpSpPr>
        <p:grpSpPr>
          <a:xfrm>
            <a:off x="5639269" y="2258967"/>
            <a:ext cx="1934864" cy="1623983"/>
            <a:chOff x="3852863" y="2820988"/>
            <a:chExt cx="1438275" cy="1209675"/>
          </a:xfrm>
        </p:grpSpPr>
        <p:sp>
          <p:nvSpPr>
            <p:cNvPr id="108" name="Line 25"/>
            <p:cNvSpPr>
              <a:spLocks noChangeShapeType="1"/>
            </p:cNvSpPr>
            <p:nvPr/>
          </p:nvSpPr>
          <p:spPr bwMode="auto">
            <a:xfrm>
              <a:off x="5253038" y="40020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6"/>
            <p:cNvSpPr>
              <a:spLocks noChangeShapeType="1"/>
            </p:cNvSpPr>
            <p:nvPr/>
          </p:nvSpPr>
          <p:spPr bwMode="auto">
            <a:xfrm>
              <a:off x="4910138" y="38592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7"/>
            <p:cNvSpPr>
              <a:spLocks noChangeShapeType="1"/>
            </p:cNvSpPr>
            <p:nvPr/>
          </p:nvSpPr>
          <p:spPr bwMode="auto">
            <a:xfrm>
              <a:off x="5281613" y="4001410"/>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Freeform 28"/>
            <p:cNvSpPr>
              <a:spLocks/>
            </p:cNvSpPr>
            <p:nvPr/>
          </p:nvSpPr>
          <p:spPr bwMode="auto">
            <a:xfrm>
              <a:off x="3852863" y="2820988"/>
              <a:ext cx="1438275" cy="1209675"/>
            </a:xfrm>
            <a:custGeom>
              <a:avLst/>
              <a:gdLst>
                <a:gd name="T0" fmla="*/ 151 w 151"/>
                <a:gd name="T1" fmla="*/ 127 h 127"/>
                <a:gd name="T2" fmla="*/ 139 w 151"/>
                <a:gd name="T3" fmla="*/ 127 h 127"/>
                <a:gd name="T4" fmla="*/ 139 w 151"/>
                <a:gd name="T5" fmla="*/ 119 h 127"/>
                <a:gd name="T6" fmla="*/ 114 w 151"/>
                <a:gd name="T7" fmla="*/ 119 h 127"/>
                <a:gd name="T8" fmla="*/ 114 w 151"/>
                <a:gd name="T9" fmla="*/ 112 h 127"/>
                <a:gd name="T10" fmla="*/ 103 w 151"/>
                <a:gd name="T11" fmla="*/ 112 h 127"/>
                <a:gd name="T12" fmla="*/ 103 w 151"/>
                <a:gd name="T13" fmla="*/ 107 h 127"/>
                <a:gd name="T14" fmla="*/ 99 w 151"/>
                <a:gd name="T15" fmla="*/ 107 h 127"/>
                <a:gd name="T16" fmla="*/ 99 w 151"/>
                <a:gd name="T17" fmla="*/ 94 h 127"/>
                <a:gd name="T18" fmla="*/ 81 w 151"/>
                <a:gd name="T19" fmla="*/ 94 h 127"/>
                <a:gd name="T20" fmla="*/ 81 w 151"/>
                <a:gd name="T21" fmla="*/ 89 h 127"/>
                <a:gd name="T22" fmla="*/ 76 w 151"/>
                <a:gd name="T23" fmla="*/ 89 h 127"/>
                <a:gd name="T24" fmla="*/ 76 w 151"/>
                <a:gd name="T25" fmla="*/ 82 h 127"/>
                <a:gd name="T26" fmla="*/ 71 w 151"/>
                <a:gd name="T27" fmla="*/ 82 h 127"/>
                <a:gd name="T28" fmla="*/ 71 w 151"/>
                <a:gd name="T29" fmla="*/ 72 h 127"/>
                <a:gd name="T30" fmla="*/ 64 w 151"/>
                <a:gd name="T31" fmla="*/ 72 h 127"/>
                <a:gd name="T32" fmla="*/ 64 w 151"/>
                <a:gd name="T33" fmla="*/ 65 h 127"/>
                <a:gd name="T34" fmla="*/ 59 w 151"/>
                <a:gd name="T35" fmla="*/ 65 h 127"/>
                <a:gd name="T36" fmla="*/ 59 w 151"/>
                <a:gd name="T37" fmla="*/ 54 h 127"/>
                <a:gd name="T38" fmla="*/ 56 w 151"/>
                <a:gd name="T39" fmla="*/ 54 h 127"/>
                <a:gd name="T40" fmla="*/ 56 w 151"/>
                <a:gd name="T41" fmla="*/ 48 h 127"/>
                <a:gd name="T42" fmla="*/ 47 w 151"/>
                <a:gd name="T43" fmla="*/ 48 h 127"/>
                <a:gd name="T44" fmla="*/ 47 w 151"/>
                <a:gd name="T45" fmla="*/ 41 h 127"/>
                <a:gd name="T46" fmla="*/ 35 w 151"/>
                <a:gd name="T47" fmla="*/ 41 h 127"/>
                <a:gd name="T48" fmla="*/ 35 w 151"/>
                <a:gd name="T49" fmla="*/ 36 h 127"/>
                <a:gd name="T50" fmla="*/ 31 w 151"/>
                <a:gd name="T51" fmla="*/ 36 h 127"/>
                <a:gd name="T52" fmla="*/ 31 w 151"/>
                <a:gd name="T53" fmla="*/ 24 h 127"/>
                <a:gd name="T54" fmla="*/ 30 w 151"/>
                <a:gd name="T55" fmla="*/ 24 h 127"/>
                <a:gd name="T56" fmla="*/ 30 w 151"/>
                <a:gd name="T57" fmla="*/ 18 h 127"/>
                <a:gd name="T58" fmla="*/ 26 w 151"/>
                <a:gd name="T59" fmla="*/ 18 h 127"/>
                <a:gd name="T60" fmla="*/ 26 w 151"/>
                <a:gd name="T61" fmla="*/ 12 h 127"/>
                <a:gd name="T62" fmla="*/ 19 w 151"/>
                <a:gd name="T63" fmla="*/ 12 h 127"/>
                <a:gd name="T64" fmla="*/ 19 w 151"/>
                <a:gd name="T65" fmla="*/ 6 h 127"/>
                <a:gd name="T66" fmla="*/ 7 w 151"/>
                <a:gd name="T67" fmla="*/ 6 h 127"/>
                <a:gd name="T68" fmla="*/ 7 w 151"/>
                <a:gd name="T69" fmla="*/ 0 h 127"/>
                <a:gd name="T70" fmla="*/ 0 w 151"/>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27">
                  <a:moveTo>
                    <a:pt x="151" y="127"/>
                  </a:moveTo>
                  <a:lnTo>
                    <a:pt x="139" y="127"/>
                  </a:lnTo>
                  <a:lnTo>
                    <a:pt x="139" y="119"/>
                  </a:lnTo>
                  <a:lnTo>
                    <a:pt x="114" y="119"/>
                  </a:lnTo>
                  <a:lnTo>
                    <a:pt x="114" y="112"/>
                  </a:lnTo>
                  <a:lnTo>
                    <a:pt x="103" y="112"/>
                  </a:lnTo>
                  <a:lnTo>
                    <a:pt x="103" y="107"/>
                  </a:lnTo>
                  <a:lnTo>
                    <a:pt x="99" y="107"/>
                  </a:lnTo>
                  <a:lnTo>
                    <a:pt x="99" y="94"/>
                  </a:lnTo>
                  <a:lnTo>
                    <a:pt x="81" y="94"/>
                  </a:lnTo>
                  <a:lnTo>
                    <a:pt x="81" y="89"/>
                  </a:lnTo>
                  <a:lnTo>
                    <a:pt x="76" y="89"/>
                  </a:lnTo>
                  <a:lnTo>
                    <a:pt x="76" y="82"/>
                  </a:lnTo>
                  <a:lnTo>
                    <a:pt x="71" y="82"/>
                  </a:lnTo>
                  <a:lnTo>
                    <a:pt x="71" y="72"/>
                  </a:lnTo>
                  <a:lnTo>
                    <a:pt x="64" y="72"/>
                  </a:lnTo>
                  <a:lnTo>
                    <a:pt x="64" y="65"/>
                  </a:lnTo>
                  <a:lnTo>
                    <a:pt x="59" y="65"/>
                  </a:lnTo>
                  <a:lnTo>
                    <a:pt x="59" y="54"/>
                  </a:lnTo>
                  <a:lnTo>
                    <a:pt x="56" y="54"/>
                  </a:lnTo>
                  <a:lnTo>
                    <a:pt x="56" y="48"/>
                  </a:lnTo>
                  <a:lnTo>
                    <a:pt x="47" y="48"/>
                  </a:lnTo>
                  <a:lnTo>
                    <a:pt x="47" y="41"/>
                  </a:lnTo>
                  <a:lnTo>
                    <a:pt x="35" y="41"/>
                  </a:lnTo>
                  <a:lnTo>
                    <a:pt x="35" y="36"/>
                  </a:lnTo>
                  <a:lnTo>
                    <a:pt x="31" y="36"/>
                  </a:lnTo>
                  <a:lnTo>
                    <a:pt x="31" y="24"/>
                  </a:lnTo>
                  <a:lnTo>
                    <a:pt x="30" y="24"/>
                  </a:lnTo>
                  <a:lnTo>
                    <a:pt x="30" y="18"/>
                  </a:lnTo>
                  <a:lnTo>
                    <a:pt x="26" y="18"/>
                  </a:lnTo>
                  <a:lnTo>
                    <a:pt x="26" y="12"/>
                  </a:lnTo>
                  <a:lnTo>
                    <a:pt x="19" y="12"/>
                  </a:lnTo>
                  <a:lnTo>
                    <a:pt x="19" y="6"/>
                  </a:lnTo>
                  <a:lnTo>
                    <a:pt x="7" y="6"/>
                  </a:lnTo>
                  <a:lnTo>
                    <a:pt x="7"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2" name="Group 111"/>
          <p:cNvGrpSpPr/>
          <p:nvPr/>
        </p:nvGrpSpPr>
        <p:grpSpPr>
          <a:xfrm>
            <a:off x="5639269" y="2258967"/>
            <a:ext cx="1323975" cy="1114425"/>
            <a:chOff x="3908425" y="2870200"/>
            <a:chExt cx="1323975" cy="1114425"/>
          </a:xfrm>
        </p:grpSpPr>
        <p:sp>
          <p:nvSpPr>
            <p:cNvPr id="113" name="Line 29"/>
            <p:cNvSpPr>
              <a:spLocks noChangeShapeType="1"/>
            </p:cNvSpPr>
            <p:nvPr/>
          </p:nvSpPr>
          <p:spPr bwMode="auto">
            <a:xfrm>
              <a:off x="5213350" y="3956573"/>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30"/>
            <p:cNvSpPr>
              <a:spLocks noChangeShapeType="1"/>
            </p:cNvSpPr>
            <p:nvPr/>
          </p:nvSpPr>
          <p:spPr bwMode="auto">
            <a:xfrm>
              <a:off x="4975225" y="3656274"/>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31"/>
            <p:cNvSpPr>
              <a:spLocks/>
            </p:cNvSpPr>
            <p:nvPr/>
          </p:nvSpPr>
          <p:spPr bwMode="auto">
            <a:xfrm>
              <a:off x="3908425" y="2870200"/>
              <a:ext cx="1323975" cy="1114425"/>
            </a:xfrm>
            <a:custGeom>
              <a:avLst/>
              <a:gdLst>
                <a:gd name="T0" fmla="*/ 139 w 139"/>
                <a:gd name="T1" fmla="*/ 115 h 117"/>
                <a:gd name="T2" fmla="*/ 139 w 139"/>
                <a:gd name="T3" fmla="*/ 117 h 117"/>
                <a:gd name="T4" fmla="*/ 123 w 139"/>
                <a:gd name="T5" fmla="*/ 117 h 117"/>
                <a:gd name="T6" fmla="*/ 123 w 139"/>
                <a:gd name="T7" fmla="*/ 85 h 117"/>
                <a:gd name="T8" fmla="*/ 68 w 139"/>
                <a:gd name="T9" fmla="*/ 85 h 117"/>
                <a:gd name="T10" fmla="*/ 68 w 139"/>
                <a:gd name="T11" fmla="*/ 63 h 117"/>
                <a:gd name="T12" fmla="*/ 61 w 139"/>
                <a:gd name="T13" fmla="*/ 63 h 117"/>
                <a:gd name="T14" fmla="*/ 61 w 139"/>
                <a:gd name="T15" fmla="*/ 42 h 117"/>
                <a:gd name="T16" fmla="*/ 57 w 139"/>
                <a:gd name="T17" fmla="*/ 42 h 117"/>
                <a:gd name="T18" fmla="*/ 57 w 139"/>
                <a:gd name="T19" fmla="*/ 20 h 117"/>
                <a:gd name="T20" fmla="*/ 11 w 139"/>
                <a:gd name="T21" fmla="*/ 20 h 117"/>
                <a:gd name="T22" fmla="*/ 11 w 139"/>
                <a:gd name="T23" fmla="*/ 0 h 117"/>
                <a:gd name="T24" fmla="*/ 0 w 13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17">
                  <a:moveTo>
                    <a:pt x="139" y="115"/>
                  </a:moveTo>
                  <a:lnTo>
                    <a:pt x="139" y="117"/>
                  </a:lnTo>
                  <a:lnTo>
                    <a:pt x="123" y="117"/>
                  </a:lnTo>
                  <a:lnTo>
                    <a:pt x="123" y="85"/>
                  </a:lnTo>
                  <a:lnTo>
                    <a:pt x="68" y="85"/>
                  </a:lnTo>
                  <a:lnTo>
                    <a:pt x="68" y="63"/>
                  </a:lnTo>
                  <a:lnTo>
                    <a:pt x="61" y="63"/>
                  </a:lnTo>
                  <a:lnTo>
                    <a:pt x="61" y="42"/>
                  </a:lnTo>
                  <a:lnTo>
                    <a:pt x="57" y="42"/>
                  </a:lnTo>
                  <a:lnTo>
                    <a:pt x="57" y="20"/>
                  </a:lnTo>
                  <a:lnTo>
                    <a:pt x="11" y="20"/>
                  </a:lnTo>
                  <a:lnTo>
                    <a:pt x="11"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16" name="TextBox 115"/>
          <p:cNvSpPr txBox="1"/>
          <p:nvPr/>
        </p:nvSpPr>
        <p:spPr>
          <a:xfrm>
            <a:off x="410898" y="1900535"/>
            <a:ext cx="4467891" cy="461665"/>
          </a:xfrm>
          <a:prstGeom prst="rect">
            <a:avLst/>
          </a:prstGeom>
          <a:noFill/>
        </p:spPr>
        <p:txBody>
          <a:bodyPr wrap="none" rtlCol="0">
            <a:spAutoFit/>
          </a:bodyPr>
          <a:lstStyle/>
          <a:p>
            <a:pPr algn="ctr"/>
            <a:r>
              <a:rPr lang="ja-JP" sz="1200" b="1" i="0" dirty="0" smtClean="0">
                <a:solidFill>
                  <a:srgbClr val="4D4D4D"/>
                </a:solidFill>
                <a:ea typeface="MS UI Gothic" pitchFamily="18" charset="0"/>
              </a:rPr>
              <a:t>パクリタキセル腹腔内投与 + S-1/パクリタキセル、S-1/シスプラチン </a:t>
            </a:r>
          </a:p>
          <a:p>
            <a:pPr algn="ctr"/>
            <a:r>
              <a:rPr lang="ja-JP" sz="1200" b="1" i="0" dirty="0" smtClean="0">
                <a:solidFill>
                  <a:srgbClr val="4D4D4D"/>
                </a:solidFill>
                <a:ea typeface="MS UI Gothic" pitchFamily="18" charset="0"/>
              </a:rPr>
              <a:t>(n=99)</a:t>
            </a:r>
          </a:p>
        </p:txBody>
      </p:sp>
      <p:sp>
        <p:nvSpPr>
          <p:cNvPr id="117" name="TextBox 116"/>
          <p:cNvSpPr txBox="1"/>
          <p:nvPr/>
        </p:nvSpPr>
        <p:spPr>
          <a:xfrm>
            <a:off x="6414759" y="1893908"/>
            <a:ext cx="1135247" cy="461665"/>
          </a:xfrm>
          <a:prstGeom prst="rect">
            <a:avLst/>
          </a:prstGeom>
          <a:noFill/>
        </p:spPr>
        <p:txBody>
          <a:bodyPr wrap="none" rtlCol="0">
            <a:spAutoFit/>
          </a:bodyPr>
          <a:lstStyle/>
          <a:p>
            <a:pPr algn="ctr"/>
            <a:r>
              <a:rPr lang="ja-JP" sz="1200" b="1" i="0" dirty="0" smtClean="0">
                <a:solidFill>
                  <a:srgbClr val="4D4D4D"/>
                </a:solidFill>
                <a:ea typeface="MS UI Gothic" pitchFamily="18" charset="0"/>
              </a:rPr>
              <a:t>S-1/シスプラチン </a:t>
            </a:r>
          </a:p>
          <a:p>
            <a:pPr algn="ctr"/>
            <a:r>
              <a:rPr lang="ja-JP" sz="1200" b="1" i="0" dirty="0" smtClean="0">
                <a:solidFill>
                  <a:srgbClr val="4D4D4D"/>
                </a:solidFill>
                <a:ea typeface="MS UI Gothic" pitchFamily="18" charset="0"/>
              </a:rPr>
              <a:t>(n=34)</a:t>
            </a:r>
          </a:p>
        </p:txBody>
      </p:sp>
    </p:spTree>
    <p:custDataLst>
      <p:tags r:id="rId1"/>
    </p:custDataLst>
    <p:extLst>
      <p:ext uri="{BB962C8B-B14F-4D97-AF65-F5344CB8AC3E}">
        <p14:creationId xmlns:p14="http://schemas.microsoft.com/office/powerpoint/2010/main" val="3270572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361950" y="5094844"/>
            <a:ext cx="84137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200" b="1" i="0" dirty="0" smtClean="0">
                <a:solidFill>
                  <a:srgbClr val="4D4D4D"/>
                </a:solidFill>
                <a:ea typeface="MS UI Gothic" pitchFamily="18" charset="0"/>
              </a:rPr>
              <a:t>結論 </a:t>
            </a:r>
          </a:p>
          <a:p>
            <a:pPr>
              <a:spcAft>
                <a:spcPts val="300"/>
              </a:spcAft>
              <a:buClr>
                <a:srgbClr val="043882"/>
              </a:buClr>
            </a:pPr>
            <a:r>
              <a:rPr lang="ja-JP" sz="1200" b="1" i="0" dirty="0" smtClean="0">
                <a:solidFill>
                  <a:srgbClr val="4D4D4D"/>
                </a:solidFill>
                <a:ea typeface="MS UI Gothic" pitchFamily="18" charset="0"/>
              </a:rPr>
              <a:t>主要解析では、腹膜転移を有する胃癌患者においてパクリタキセルの腹腔内投与とS-1／パクリタキセルを併用した時には、</a:t>
            </a:r>
            <a:r>
              <a:rPr lang="en" sz="1200" dirty="0" smtClean="0"/>
              <a:t/>
            </a:r>
            <a:br>
              <a:rPr lang="en" sz="1200" dirty="0" smtClean="0"/>
            </a:br>
            <a:r>
              <a:rPr lang="ja-JP" sz="1200" b="1" i="0" dirty="0" smtClean="0">
                <a:solidFill>
                  <a:srgbClr val="4D4D4D"/>
                </a:solidFill>
                <a:ea typeface="MS UI Gothic" pitchFamily="18" charset="0"/>
              </a:rPr>
              <a:t>S-1／シスプラチンの単独と比較して、統計学的に有意な優越性を示さなかった</a:t>
            </a:r>
          </a:p>
          <a:p>
            <a:pPr>
              <a:spcAft>
                <a:spcPts val="300"/>
              </a:spcAft>
              <a:buClr>
                <a:srgbClr val="043882"/>
              </a:buClr>
            </a:pPr>
            <a:r>
              <a:rPr lang="ja-JP" sz="1200" b="1" i="0" dirty="0" smtClean="0">
                <a:solidFill>
                  <a:srgbClr val="4D4D4D"/>
                </a:solidFill>
                <a:ea typeface="MS UI Gothic" pitchFamily="18" charset="0"/>
              </a:rPr>
              <a:t>しかしながら、腹水の不均衡について感度分析した時には、腹膜転移を有する胃癌例において、パクリタキセルの腹腔内投与とS-1／パクリタキセルの併用による臨床的有効性が示唆された</a:t>
            </a:r>
          </a:p>
        </p:txBody>
      </p:sp>
      <p:sp>
        <p:nvSpPr>
          <p:cNvPr id="23554"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616PD: 腹膜転移を有する胃癌患者を対象に、パクリタキセル腹腔内投与</a:t>
            </a:r>
            <a:r>
              <a:rPr lang="en" sz="1800" dirty="0" smtClean="0"/>
              <a:t/>
            </a:r>
            <a:br>
              <a:rPr lang="en" sz="1800" dirty="0" smtClean="0"/>
            </a:br>
            <a:r>
              <a:rPr lang="ja-JP" sz="1800" b="1" i="0" dirty="0" smtClean="0">
                <a:solidFill>
                  <a:srgbClr val="043882"/>
                </a:solidFill>
                <a:ea typeface="MS UI Gothic" pitchFamily="18" charset="0"/>
              </a:rPr>
              <a:t>＋S-1／パクリタキセル療法と、S-1／シスプラチン療法を比較評価する第III相試験: PHOENIX-GC試験 – Fujiwara et al</a:t>
            </a:r>
          </a:p>
        </p:txBody>
      </p:sp>
      <p:sp>
        <p:nvSpPr>
          <p:cNvPr id="4" name="Content Placeholder 3"/>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8" name="Text Placeholder 5"/>
          <p:cNvSpPr>
            <a:spLocks noGrp="1"/>
          </p:cNvSpPr>
          <p:nvPr>
            <p:ph type="body" sz="quarter" idx="11"/>
          </p:nvPr>
        </p:nvSpPr>
        <p:spPr/>
        <p:txBody>
          <a:bodyPr/>
          <a:lstStyle/>
          <a:p>
            <a:r>
              <a:rPr lang="ja-JP" sz="1200" b="0" i="0" dirty="0" smtClean="0">
                <a:solidFill>
                  <a:srgbClr val="4D4D4D"/>
                </a:solidFill>
                <a:ea typeface="MS UI Gothic" pitchFamily="18" charset="0"/>
              </a:rPr>
              <a:t>Fujiwara Y et al. Ann Oncol 2016; 27 (suppl 6): abstr 616PD</a:t>
            </a:r>
          </a:p>
        </p:txBody>
      </p:sp>
      <p:graphicFrame>
        <p:nvGraphicFramePr>
          <p:cNvPr id="6" name="Group 88"/>
          <p:cNvGraphicFramePr>
            <a:graphicFrameLocks noGrp="1"/>
          </p:cNvGraphicFramePr>
          <p:nvPr>
            <p:extLst>
              <p:ext uri="{D42A27DB-BD31-4B8C-83A1-F6EECF244321}">
                <p14:modId xmlns:p14="http://schemas.microsoft.com/office/powerpoint/2010/main" val="3939304418"/>
              </p:ext>
            </p:extLst>
          </p:nvPr>
        </p:nvGraphicFramePr>
        <p:xfrm>
          <a:off x="304800" y="1574412"/>
          <a:ext cx="8686800" cy="3496320"/>
        </p:xfrm>
        <a:graphic>
          <a:graphicData uri="http://schemas.openxmlformats.org/drawingml/2006/table">
            <a:tbl>
              <a:tblPr firstRow="1" bandRow="1">
                <a:tableStyleId>{69012ECD-51FC-41F1-AA8D-1B2483CD663E}</a:tableStyleId>
              </a:tblPr>
              <a:tblGrid>
                <a:gridCol w="3325504">
                  <a:extLst>
                    <a:ext uri="{9D8B030D-6E8A-4147-A177-3AD203B41FA5}">
                      <a16:colId xmlns:a16="http://schemas.microsoft.com/office/drawing/2014/main" xmlns="" val="20000"/>
                    </a:ext>
                  </a:extLst>
                </a:gridCol>
                <a:gridCol w="2313296">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295400"/>
              </a:tblGrid>
              <a:tr h="282526">
                <a:tc>
                  <a:txBody>
                    <a:bodyPr/>
                    <a:lstStyle/>
                    <a:p>
                      <a:pPr algn="l"/>
                      <a:r>
                        <a:rPr lang="ja-JP" sz="1200" b="1" i="0" dirty="0" smtClean="0">
                          <a:solidFill>
                            <a:srgbClr val="FFFFFF"/>
                          </a:solidFill>
                          <a:ea typeface="MS UI Gothic" pitchFamily="18" charset="0"/>
                        </a:rPr>
                        <a:t>患者の1%以上に発生したグレード3/4のAE、n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パクリタキセル腹腔内投与</a:t>
                      </a:r>
                      <a:r>
                        <a:rPr lang="en" sz="1200" dirty="0" smtClean="0"/>
                        <a:t/>
                      </a:r>
                      <a:br>
                        <a:rPr lang="en" sz="1200" dirty="0" smtClean="0"/>
                      </a:br>
                      <a:r>
                        <a:rPr lang="ja-JP" sz="1200" b="1" i="0" dirty="0" smtClean="0">
                          <a:solidFill>
                            <a:srgbClr val="FFFFFF"/>
                          </a:solidFill>
                          <a:ea typeface="MS UI Gothic" pitchFamily="18" charset="0"/>
                        </a:rPr>
                        <a:t> + S-1/パクリタキセル (n=116)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S-1/シスプラチン(n=53)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i="0" dirty="0" smtClean="0">
                          <a:solidFill>
                            <a:srgbClr val="FFFFFF"/>
                          </a:solidFill>
                          <a:ea typeface="MS UI Gothic" pitchFamily="18" charset="0"/>
                        </a:rPr>
                        <a:t>フィッシャー検定、p値</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13360">
                <a:tc>
                  <a:txBody>
                    <a:bodyPr/>
                    <a:lstStyle/>
                    <a:p>
                      <a:r>
                        <a:rPr lang="ja-JP" sz="1200" b="0" i="0" u="none" dirty="0" smtClean="0">
                          <a:solidFill>
                            <a:srgbClr val="4D4D4D"/>
                          </a:solidFill>
                          <a:ea typeface="MS UI Gothic" pitchFamily="18" charset="0"/>
                        </a:rPr>
                        <a:t>白血球減少症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29 (25)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5 (9)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0.023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好中球減少症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58 (50)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16 (30)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0.028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貧血</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15 (13)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6 (11)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1.000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1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血小板減少症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 (0)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 (0)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200" dirty="0" smtClean="0"/>
                        <a:t>-</a:t>
                      </a:r>
                      <a:endParaRPr lang="en-GB" sz="12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好中球減少症（発熱性）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9 (8)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0.174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クレアチニン上昇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 (1)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0.525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悪心</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8 (7)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5 (9)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0.549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嘔吐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4 (3)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 (4)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1.000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下痢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10 (9)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3 (6)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0.757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食欲不振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12 (10)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7 (13)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0.605</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疲労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9 (8)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4 (8)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1.000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感覚性ニューロパチー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2 (2)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0 (0)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200" b="0" i="0" dirty="0" smtClean="0">
                          <a:solidFill>
                            <a:srgbClr val="4D4D4D"/>
                          </a:solidFill>
                          <a:ea typeface="MS UI Gothic" pitchFamily="18" charset="0"/>
                        </a:rPr>
                        <a:t>1.000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22798752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612O: 胃食道（EG）腺癌の臨床次世代シーケンシング（NGS）による、HER2阻害、5FU／プラチナ製剤による第一選択治療およびPD1／CTLA4遮断に対する反応の特徴的な分子署名の特定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Janjigian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目的</a:t>
            </a:r>
          </a:p>
          <a:p>
            <a:r>
              <a:rPr lang="ja-JP" sz="1600" b="0" i="0" dirty="0" smtClean="0">
                <a:solidFill>
                  <a:srgbClr val="4D4D4D"/>
                </a:solidFill>
                <a:ea typeface="MS UI Gothic" pitchFamily="18" charset="0"/>
              </a:rPr>
              <a:t>CIN腫瘍におけるRTK変異、ならびにEBVおよびMSI腫瘍における免疫療法を含む、TCGAよって特定された、胃食道腺癌のサブタイプに特有の潜在的治療標的を検討すること</a:t>
            </a:r>
          </a:p>
          <a:p>
            <a:endParaRPr lang="en-GB" dirty="0" smtClean="0"/>
          </a:p>
          <a:p>
            <a:pPr marL="0" indent="0">
              <a:buNone/>
            </a:pPr>
            <a:r>
              <a:rPr lang="ja-JP" sz="1600" b="1" i="0" dirty="0" smtClean="0">
                <a:solidFill>
                  <a:srgbClr val="4D4D4D"/>
                </a:solidFill>
                <a:ea typeface="MS UI Gothic" pitchFamily="18" charset="0"/>
              </a:rPr>
              <a:t>方法</a:t>
            </a:r>
          </a:p>
          <a:p>
            <a:r>
              <a:rPr lang="ja-JP" sz="1600" b="0" i="0" dirty="0" smtClean="0">
                <a:solidFill>
                  <a:srgbClr val="4D4D4D"/>
                </a:solidFill>
                <a:ea typeface="MS UI Gothic" pitchFamily="18" charset="0"/>
              </a:rPr>
              <a:t>ステージIVの胃食道腺癌患者（n=319）について、臨床転帰と相関性のある結果とともに、体細胞変異（MUT）、欠失、増幅（AMP）が検出可能なNGS解析（MSK-IMPACT）を用いて解析した</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Janjigian YY et al. Ann Oncol 2016; 27 (suppl 6): abstr 612O</a:t>
            </a:r>
          </a:p>
        </p:txBody>
      </p:sp>
    </p:spTree>
    <p:custDataLst>
      <p:tags r:id="rId1"/>
    </p:custDataLst>
    <p:extLst>
      <p:ext uri="{BB962C8B-B14F-4D97-AF65-F5344CB8AC3E}">
        <p14:creationId xmlns:p14="http://schemas.microsoft.com/office/powerpoint/2010/main" val="27285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612O: 胃食道（EG）腺癌の臨床次世代シーケンシング（NGS）による、HER2阻害、5FU／プラチナ製剤による第一選択治療およびPD1／CTLA4遮断に対する反応の特徴的な分子署名の特定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Janjigian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Janjigian YY et al. Ann Oncol 2016; 27 (suppl 6): abstr 612O</a:t>
            </a:r>
          </a:p>
        </p:txBody>
      </p:sp>
      <p:graphicFrame>
        <p:nvGraphicFramePr>
          <p:cNvPr id="10" name="Content Placeholder 4"/>
          <p:cNvGraphicFramePr>
            <a:graphicFrameLocks/>
          </p:cNvGraphicFramePr>
          <p:nvPr>
            <p:extLst>
              <p:ext uri="{D42A27DB-BD31-4B8C-83A1-F6EECF244321}">
                <p14:modId xmlns:p14="http://schemas.microsoft.com/office/powerpoint/2010/main" val="827256015"/>
              </p:ext>
            </p:extLst>
          </p:nvPr>
        </p:nvGraphicFramePr>
        <p:xfrm>
          <a:off x="457200" y="1955800"/>
          <a:ext cx="8229600" cy="2921000"/>
        </p:xfrm>
        <a:graphic>
          <a:graphicData uri="http://schemas.openxmlformats.org/drawingml/2006/table">
            <a:tbl>
              <a:tblPr firstRow="1" bandRow="1">
                <a:tableStyleId>{073A0DAA-6AF3-43AB-8588-CEC1D06C72B9}</a:tableStyleId>
              </a:tblPr>
              <a:tblGrid>
                <a:gridCol w="5414211"/>
                <a:gridCol w="2815389"/>
              </a:tblGrid>
              <a:tr h="370840">
                <a:tc>
                  <a:txBody>
                    <a:bodyPr/>
                    <a:lstStyle/>
                    <a:p>
                      <a:pPr algn="l"/>
                      <a:r>
                        <a:rPr lang="ja-JP" sz="1600" b="1" i="0" dirty="0" smtClean="0">
                          <a:solidFill>
                            <a:srgbClr val="FFFFFF"/>
                          </a:solidFill>
                          <a:ea typeface="MS UI Gothic" pitchFamily="18" charset="0"/>
                        </a:rPr>
                        <a:t>HER2陽性例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ja-JP" sz="1600" b="1" i="0" dirty="0" smtClean="0">
                          <a:solidFill>
                            <a:srgbClr val="FFFFFF"/>
                          </a:solidFill>
                          <a:ea typeface="MS UI Gothic" pitchFamily="18" charset="0"/>
                        </a:rPr>
                        <a:t>n=105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370840">
                <a:tc>
                  <a:txBody>
                    <a:bodyPr/>
                    <a:lstStyle/>
                    <a:p>
                      <a:r>
                        <a:rPr lang="ja-JP" sz="1600" b="0" i="0" dirty="0" smtClean="0">
                          <a:solidFill>
                            <a:srgbClr val="4D4D4D"/>
                          </a:solidFill>
                          <a:ea typeface="MS UI Gothic" pitchFamily="18" charset="0"/>
                        </a:rPr>
                        <a:t>トラスツズマブ投与前、n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sz="1600" b="0" i="0" dirty="0" smtClean="0">
                          <a:solidFill>
                            <a:srgbClr val="4D4D4D"/>
                          </a:solidFill>
                          <a:ea typeface="MS UI Gothic" pitchFamily="18" charset="0"/>
                        </a:rPr>
                        <a:t>トラスツズマブ投与後、n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600" b="0" i="0" dirty="0" smtClean="0">
                          <a:solidFill>
                            <a:srgbClr val="4D4D4D"/>
                          </a:solidFill>
                          <a:ea typeface="MS UI Gothic" pitchFamily="18"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ja-JP" sz="1600" b="0" i="0" dirty="0" smtClean="0">
                          <a:solidFill>
                            <a:srgbClr val="4D4D4D"/>
                          </a:solidFill>
                          <a:ea typeface="MS UI Gothic" pitchFamily="18" charset="0"/>
                        </a:rPr>
                        <a:t>トラスツズマブ投与前／後の進行適合標本、n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r>
                        <a:rPr lang="ja-JP" sz="1600" b="0" i="0" dirty="0" smtClean="0">
                          <a:solidFill>
                            <a:srgbClr val="4D4D4D"/>
                          </a:solidFill>
                          <a:ea typeface="MS UI Gothic" pitchFamily="18" charset="0"/>
                        </a:rPr>
                        <a:t>トラスツズマブ投与前HER2陽性</a:t>
                      </a:r>
                      <a:r>
                        <a:rPr lang="ja-JP" sz="1600" b="0" i="0" baseline="30000" dirty="0" smtClean="0">
                          <a:solidFill>
                            <a:srgbClr val="4D4D4D"/>
                          </a:solidFill>
                          <a:ea typeface="MS UI Gothic" pitchFamily="18" charset="0"/>
                        </a:rPr>
                        <a:t>a</a:t>
                      </a:r>
                      <a:r>
                        <a:rPr lang="ja-JP" sz="1600" b="0" i="0" dirty="0" smtClean="0">
                          <a:solidFill>
                            <a:srgbClr val="4D4D4D"/>
                          </a:solidFill>
                          <a:ea typeface="MS UI Gothic" pitchFamily="18" charset="0"/>
                        </a:rPr>
                        <a:t>、n (%)</a:t>
                      </a:r>
                    </a:p>
                    <a:p>
                      <a:pPr defTabSz="179388"/>
                      <a:r>
                        <a:rPr lang="ja-JP" sz="1600" b="0" i="0" dirty="0" smtClean="0">
                          <a:solidFill>
                            <a:srgbClr val="4D4D4D"/>
                          </a:solidFill>
                          <a:ea typeface="MS UI Gothic" pitchFamily="18" charset="0"/>
                        </a:rPr>
                        <a:t>	HER2 IHC 3+</a:t>
                      </a:r>
                    </a:p>
                    <a:p>
                      <a:pPr defTabSz="179388"/>
                      <a:r>
                        <a:rPr lang="ja-JP" sz="1600" b="0" i="0" dirty="0" smtClean="0">
                          <a:solidFill>
                            <a:srgbClr val="4D4D4D"/>
                          </a:solidFill>
                          <a:ea typeface="MS UI Gothic" pitchFamily="18" charset="0"/>
                        </a:rPr>
                        <a:t>	HER2 IHC 2+/FISH &gt;2.2</a:t>
                      </a:r>
                    </a:p>
                    <a:p>
                      <a:pPr defTabSz="179388"/>
                      <a:r>
                        <a:rPr lang="ja-JP" sz="1600" b="0" i="0" dirty="0" smtClean="0">
                          <a:solidFill>
                            <a:srgbClr val="4D4D4D"/>
                          </a:solidFill>
                          <a:ea typeface="MS UI Gothic" pitchFamily="18" charset="0"/>
                        </a:rPr>
                        <a:t>	IMPACTのみ(IHCには不十分な標本)</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600" dirty="0" smtClean="0">
                        <a:solidFill>
                          <a:schemeClr val="tx1"/>
                        </a:solidFill>
                        <a:latin typeface="Arial" panose="020B0604020202020204" pitchFamily="34" charset="0"/>
                        <a:cs typeface="Arial" panose="020B0604020202020204" pitchFamily="34" charset="0"/>
                      </a:endParaRPr>
                    </a:p>
                    <a:p>
                      <a:pPr algn="ctr"/>
                      <a:r>
                        <a:rPr lang="ja-JP" sz="1600" b="0" i="0" dirty="0" smtClean="0">
                          <a:solidFill>
                            <a:srgbClr val="4D4D4D"/>
                          </a:solidFill>
                          <a:ea typeface="MS UI Gothic" pitchFamily="18" charset="0"/>
                        </a:rPr>
                        <a:t>60 (57)</a:t>
                      </a:r>
                    </a:p>
                    <a:p>
                      <a:pPr algn="ctr"/>
                      <a:r>
                        <a:rPr lang="ja-JP" sz="1600" b="0" i="0" dirty="0" smtClean="0">
                          <a:solidFill>
                            <a:srgbClr val="4D4D4D"/>
                          </a:solidFill>
                          <a:ea typeface="MS UI Gothic" pitchFamily="18" charset="0"/>
                        </a:rPr>
                        <a:t>41 (39)</a:t>
                      </a:r>
                    </a:p>
                    <a:p>
                      <a:pPr algn="ctr"/>
                      <a:r>
                        <a:rPr lang="ja-JP" sz="1600" b="0" i="0" dirty="0" smtClean="0">
                          <a:solidFill>
                            <a:srgbClr val="4D4D4D"/>
                          </a:solidFill>
                          <a:ea typeface="MS UI Gothic" pitchFamily="18" charset="0"/>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ja-JP" sz="1600" b="0" i="0" dirty="0" smtClean="0">
                          <a:solidFill>
                            <a:srgbClr val="4D4D4D"/>
                          </a:solidFill>
                          <a:ea typeface="MS UI Gothic" pitchFamily="18" charset="0"/>
                        </a:rPr>
                        <a:t>トラスツズマブ投与後標本におけるHER2欠失、n/N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600" b="0" i="0" dirty="0" smtClean="0">
                          <a:solidFill>
                            <a:srgbClr val="4D4D4D"/>
                          </a:solidFill>
                          <a:ea typeface="MS UI Gothic" pitchFamily="18" charset="0"/>
                        </a:rPr>
                        <a:t>12/49</a:t>
                      </a:r>
                      <a:r>
                        <a:rPr lang="ja-JP" sz="1600" b="0" i="0" baseline="30000" dirty="0" smtClean="0">
                          <a:solidFill>
                            <a:srgbClr val="4D4D4D"/>
                          </a:solidFill>
                          <a:ea typeface="MS UI Gothic" pitchFamily="18" charset="0"/>
                        </a:rPr>
                        <a:t>b</a:t>
                      </a:r>
                      <a:r>
                        <a:rPr lang="ja-JP" sz="1600" b="0" i="0" dirty="0" smtClean="0">
                          <a:solidFill>
                            <a:srgbClr val="4D4D4D"/>
                          </a:solidFill>
                          <a:ea typeface="MS UI Gothic" pitchFamily="18" charset="0"/>
                        </a:rPr>
                        <a:t>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11" name="TextBox 10"/>
          <p:cNvSpPr txBox="1"/>
          <p:nvPr/>
        </p:nvSpPr>
        <p:spPr>
          <a:xfrm>
            <a:off x="3072892" y="1600200"/>
            <a:ext cx="2998216"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標本の特性</a:t>
            </a:r>
          </a:p>
        </p:txBody>
      </p:sp>
      <p:sp>
        <p:nvSpPr>
          <p:cNvPr id="12" name="TextBox 11"/>
          <p:cNvSpPr txBox="1"/>
          <p:nvPr/>
        </p:nvSpPr>
        <p:spPr>
          <a:xfrm>
            <a:off x="457200" y="4991686"/>
            <a:ext cx="8229600" cy="830997"/>
          </a:xfrm>
          <a:prstGeom prst="rect">
            <a:avLst/>
          </a:prstGeom>
          <a:noFill/>
        </p:spPr>
        <p:txBody>
          <a:bodyPr wrap="square" rtlCol="0">
            <a:spAutoFit/>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海外の報告でIHC/FISHによるHER2陽性11例、IHC/FISHおよびIMPACTによるMSKでの状態確認用のベースライン標本なし</a:t>
            </a:r>
          </a:p>
          <a:p>
            <a:r>
              <a:rPr lang="ja-JP" sz="1200" b="0" i="0" baseline="30000" dirty="0" smtClean="0">
                <a:solidFill>
                  <a:srgbClr val="4D4D4D"/>
                </a:solidFill>
                <a:ea typeface="MS UI Gothic" pitchFamily="18" charset="0"/>
              </a:rPr>
              <a:t>b</a:t>
            </a:r>
            <a:r>
              <a:rPr lang="ja-JP" sz="1200" b="0" i="0" dirty="0" smtClean="0">
                <a:solidFill>
                  <a:srgbClr val="4D4D4D"/>
                </a:solidFill>
                <a:ea typeface="MS UI Gothic" pitchFamily="18" charset="0"/>
              </a:rPr>
              <a:t>トラスツズマブ投与後の標本4つをIHC/FISH/IMPACTにより検討し、追加の標本8つはIHC/FISHのみを用いて検討した(IMPACTはトラスツズマブ投与後標本に利用できず)</a:t>
            </a:r>
          </a:p>
        </p:txBody>
      </p:sp>
    </p:spTree>
    <p:custDataLst>
      <p:tags r:id="rId1"/>
    </p:custDataLst>
    <p:extLst>
      <p:ext uri="{BB962C8B-B14F-4D97-AF65-F5344CB8AC3E}">
        <p14:creationId xmlns:p14="http://schemas.microsoft.com/office/powerpoint/2010/main" val="3011666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612O: 胃食道（EG）腺癌の臨床次世代シーケンシング（NGS）による、HER2阻害、5FU／プラチナ製剤による第一選択治療およびPD1／CTLA4遮断に対する反応の特徴的な分子署名の特定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Janjigian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Janjigian YY et al. Ann Oncol 2016; 27 (suppl 6): abstr 612O</a:t>
            </a:r>
          </a:p>
        </p:txBody>
      </p:sp>
      <p:sp>
        <p:nvSpPr>
          <p:cNvPr id="84" name="TextBox 83"/>
          <p:cNvSpPr txBox="1"/>
          <p:nvPr/>
        </p:nvSpPr>
        <p:spPr>
          <a:xfrm>
            <a:off x="1381213" y="5923902"/>
            <a:ext cx="3265314" cy="324498"/>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ja-JP" sz="1400" b="1" i="0" dirty="0" smtClean="0">
                <a:solidFill>
                  <a:srgbClr val="4D4D4D"/>
                </a:solidFill>
                <a:ea typeface="MS UI Gothic" pitchFamily="18" charset="0"/>
              </a:rPr>
              <a:t>細胞成長・増殖</a:t>
            </a:r>
          </a:p>
        </p:txBody>
      </p:sp>
      <p:cxnSp>
        <p:nvCxnSpPr>
          <p:cNvPr id="61" name="Straight Connector 60"/>
          <p:cNvCxnSpPr/>
          <p:nvPr/>
        </p:nvCxnSpPr>
        <p:spPr>
          <a:xfrm>
            <a:off x="491157" y="2652892"/>
            <a:ext cx="6170900" cy="0"/>
          </a:xfrm>
          <a:prstGeom prst="line">
            <a:avLst/>
          </a:prstGeom>
          <a:noFill/>
          <a:ln w="19050" cap="flat" cmpd="sng" algn="ctr">
            <a:solidFill>
              <a:schemeClr val="tx1"/>
            </a:solidFill>
            <a:prstDash val="solid"/>
            <a:headEnd type="none" w="med" len="med"/>
            <a:tailEnd type="none" w="med" len="med"/>
          </a:ln>
          <a:effectLst/>
        </p:spPr>
      </p:cxnSp>
      <p:cxnSp>
        <p:nvCxnSpPr>
          <p:cNvPr id="62" name="Straight Connector 61"/>
          <p:cNvCxnSpPr/>
          <p:nvPr/>
        </p:nvCxnSpPr>
        <p:spPr>
          <a:xfrm>
            <a:off x="491157" y="2836248"/>
            <a:ext cx="6170900" cy="0"/>
          </a:xfrm>
          <a:prstGeom prst="line">
            <a:avLst/>
          </a:prstGeom>
          <a:noFill/>
          <a:ln w="19050" cap="flat" cmpd="sng" algn="ctr">
            <a:solidFill>
              <a:schemeClr val="tx1"/>
            </a:solidFill>
            <a:prstDash val="solid"/>
            <a:headEnd type="none" w="med" len="med"/>
            <a:tailEnd type="none" w="med" len="med"/>
          </a:ln>
          <a:effectLst/>
        </p:spPr>
      </p:cxnSp>
      <p:sp>
        <p:nvSpPr>
          <p:cNvPr id="63" name="TextBox 62"/>
          <p:cNvSpPr txBox="1"/>
          <p:nvPr/>
        </p:nvSpPr>
        <p:spPr>
          <a:xfrm>
            <a:off x="7319835" y="5105370"/>
            <a:ext cx="628650" cy="169277"/>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100" b="1" i="1" dirty="0" smtClean="0">
                <a:solidFill>
                  <a:srgbClr val="4D4D4D"/>
                </a:solidFill>
                <a:ea typeface="MS UI Gothic" pitchFamily="18" charset="0"/>
              </a:rPr>
              <a:t>遺伝子</a:t>
            </a:r>
          </a:p>
        </p:txBody>
      </p:sp>
      <p:sp>
        <p:nvSpPr>
          <p:cNvPr id="64" name="TextBox 63"/>
          <p:cNvSpPr txBox="1"/>
          <p:nvPr/>
        </p:nvSpPr>
        <p:spPr>
          <a:xfrm>
            <a:off x="7551536" y="2764594"/>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ja-JP" sz="1100" b="1" i="0" dirty="0" smtClean="0">
                <a:solidFill>
                  <a:srgbClr val="4D4D4D"/>
                </a:solidFill>
                <a:ea typeface="MS UI Gothic" pitchFamily="18" charset="0"/>
              </a:rPr>
              <a:t>活性化</a:t>
            </a:r>
          </a:p>
        </p:txBody>
      </p:sp>
      <p:sp>
        <p:nvSpPr>
          <p:cNvPr id="65" name="TextBox 64"/>
          <p:cNvSpPr txBox="1"/>
          <p:nvPr/>
        </p:nvSpPr>
        <p:spPr>
          <a:xfrm>
            <a:off x="7551536" y="3068156"/>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ja-JP" sz="1100" b="1" i="0" dirty="0" smtClean="0">
                <a:solidFill>
                  <a:srgbClr val="4D4D4D"/>
                </a:solidFill>
                <a:ea typeface="MS UI Gothic" pitchFamily="18" charset="0"/>
              </a:rPr>
              <a:t>阻害</a:t>
            </a:r>
          </a:p>
        </p:txBody>
      </p:sp>
      <p:sp>
        <p:nvSpPr>
          <p:cNvPr id="66" name="TextBox 65"/>
          <p:cNvSpPr txBox="1"/>
          <p:nvPr/>
        </p:nvSpPr>
        <p:spPr>
          <a:xfrm>
            <a:off x="6892119" y="3704240"/>
            <a:ext cx="1637732" cy="330072"/>
          </a:xfrm>
          <a:prstGeom prst="rect">
            <a:avLst/>
          </a:prstGeom>
          <a:solidFill>
            <a:srgbClr val="FFFFFF"/>
          </a:solidFill>
        </p:spPr>
        <p:txBody>
          <a:bodyPr wrap="square" tIns="72000" bIns="72000" rtlCol="0">
            <a:spAutoFit/>
          </a:bodyPr>
          <a:lstStyle/>
          <a:p>
            <a:pPr algn="ctr" fontAlgn="auto">
              <a:spcBef>
                <a:spcPts val="0"/>
              </a:spcBef>
              <a:spcAft>
                <a:spcPts val="0"/>
              </a:spcAft>
              <a:defRPr/>
            </a:pPr>
            <a:r>
              <a:rPr lang="ja-JP" sz="1200" b="1" i="0" dirty="0" smtClean="0">
                <a:solidFill>
                  <a:srgbClr val="4D4D4D"/>
                </a:solidFill>
                <a:ea typeface="MS UI Gothic" pitchFamily="18" charset="0"/>
              </a:rPr>
              <a:t>変異を認める割合(%)</a:t>
            </a:r>
          </a:p>
        </p:txBody>
      </p:sp>
      <p:cxnSp>
        <p:nvCxnSpPr>
          <p:cNvPr id="67" name="Straight Arrow Connector 66"/>
          <p:cNvCxnSpPr/>
          <p:nvPr/>
        </p:nvCxnSpPr>
        <p:spPr>
          <a:xfrm>
            <a:off x="6938179" y="2921935"/>
            <a:ext cx="521801" cy="0"/>
          </a:xfrm>
          <a:prstGeom prst="straightConnector1">
            <a:avLst/>
          </a:prstGeom>
          <a:noFill/>
          <a:ln w="19050" cap="flat" cmpd="sng" algn="ctr">
            <a:solidFill>
              <a:schemeClr val="tx1"/>
            </a:solidFill>
            <a:prstDash val="solid"/>
            <a:tailEnd type="triangle"/>
          </a:ln>
          <a:effectLst/>
        </p:spPr>
      </p:cxnSp>
      <p:sp>
        <p:nvSpPr>
          <p:cNvPr id="123" name="TextBox 122"/>
          <p:cNvSpPr txBox="1"/>
          <p:nvPr/>
        </p:nvSpPr>
        <p:spPr>
          <a:xfrm>
            <a:off x="1381213" y="5923902"/>
            <a:ext cx="3265314" cy="324498"/>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ja-JP" sz="1400" b="1" i="0" dirty="0" smtClean="0">
                <a:solidFill>
                  <a:srgbClr val="4D4D4D"/>
                </a:solidFill>
                <a:ea typeface="MS UI Gothic" pitchFamily="18" charset="0"/>
              </a:rPr>
              <a:t>細胞成長・増殖</a:t>
            </a:r>
          </a:p>
        </p:txBody>
      </p:sp>
      <p:sp>
        <p:nvSpPr>
          <p:cNvPr id="124" name="Rectangle 123"/>
          <p:cNvSpPr/>
          <p:nvPr/>
        </p:nvSpPr>
        <p:spPr>
          <a:xfrm>
            <a:off x="6844904" y="2690384"/>
            <a:ext cx="1608881" cy="744614"/>
          </a:xfrm>
          <a:prstGeom prst="rect">
            <a:avLst/>
          </a:prstGeom>
          <a:no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25" name="Rounded Rectangle 111"/>
          <p:cNvSpPr/>
          <p:nvPr/>
        </p:nvSpPr>
        <p:spPr>
          <a:xfrm>
            <a:off x="6880258" y="5032868"/>
            <a:ext cx="1507032" cy="736762"/>
          </a:xfrm>
          <a:prstGeom prst="roundRect">
            <a:avLst/>
          </a:prstGeom>
          <a:noFill/>
          <a:ln w="3175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nvGrpSpPr>
          <p:cNvPr id="126" name="Group 125"/>
          <p:cNvGrpSpPr/>
          <p:nvPr/>
        </p:nvGrpSpPr>
        <p:grpSpPr>
          <a:xfrm>
            <a:off x="6965284" y="3111198"/>
            <a:ext cx="485775" cy="228599"/>
            <a:chOff x="7010400" y="3148013"/>
            <a:chExt cx="485775" cy="228599"/>
          </a:xfrm>
        </p:grpSpPr>
        <p:cxnSp>
          <p:nvCxnSpPr>
            <p:cNvPr id="127" name="Straight Connector 126"/>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735505" y="4098821"/>
            <a:ext cx="1905533" cy="400266"/>
            <a:chOff x="6749272" y="4519729"/>
            <a:chExt cx="1905533" cy="400266"/>
          </a:xfrm>
        </p:grpSpPr>
        <p:sp>
          <p:nvSpPr>
            <p:cNvPr id="130" name="Rectangle 129"/>
            <p:cNvSpPr/>
            <p:nvPr/>
          </p:nvSpPr>
          <p:spPr>
            <a:xfrm>
              <a:off x="6806766" y="4519729"/>
              <a:ext cx="1801988" cy="400266"/>
            </a:xfrm>
            <a:prstGeom prst="rect">
              <a:avLst/>
            </a:prstGeom>
            <a:gradFill flip="none" rotWithShape="1">
              <a:gsLst>
                <a:gs pos="50000">
                  <a:schemeClr val="tx2">
                    <a:alpha val="50000"/>
                  </a:schemeClr>
                </a:gs>
                <a:gs pos="100000">
                  <a:schemeClr val="accent3"/>
                </a:gs>
                <a:gs pos="0">
                  <a:schemeClr val="accent1">
                    <a:lumMod val="30000"/>
                    <a:lumOff val="70000"/>
                  </a:schemeClr>
                </a:gs>
              </a:gsLst>
              <a:lin ang="0" scaled="1"/>
              <a:tileRect/>
            </a:grad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31" name="TextBox 130"/>
            <p:cNvSpPr txBox="1"/>
            <p:nvPr/>
          </p:nvSpPr>
          <p:spPr>
            <a:xfrm>
              <a:off x="6749272" y="4581363"/>
              <a:ext cx="987770" cy="276999"/>
            </a:xfrm>
            <a:prstGeom prst="rect">
              <a:avLst/>
            </a:prstGeom>
            <a:noFill/>
          </p:spPr>
          <p:txBody>
            <a:bodyPr wrap="none" rtlCol="0">
              <a:spAutoFit/>
            </a:bodyPr>
            <a:lstStyle/>
            <a:p>
              <a:pPr fontAlgn="auto">
                <a:spcBef>
                  <a:spcPts val="0"/>
                </a:spcBef>
                <a:spcAft>
                  <a:spcPts val="0"/>
                </a:spcAft>
                <a:defRPr/>
              </a:pPr>
              <a:r>
                <a:rPr lang="ja-JP" sz="1200" b="1" i="0" dirty="0" smtClean="0">
                  <a:solidFill>
                    <a:srgbClr val="4D4D4D"/>
                  </a:solidFill>
                  <a:ea typeface="MS UI Gothic" pitchFamily="18" charset="0"/>
                </a:rPr>
                <a:t>不活性化</a:t>
              </a:r>
            </a:p>
          </p:txBody>
        </p:sp>
        <p:sp>
          <p:nvSpPr>
            <p:cNvPr id="132" name="TextBox 131"/>
            <p:cNvSpPr txBox="1"/>
            <p:nvPr/>
          </p:nvSpPr>
          <p:spPr>
            <a:xfrm>
              <a:off x="7779244" y="4581363"/>
              <a:ext cx="875561" cy="276999"/>
            </a:xfrm>
            <a:prstGeom prst="rect">
              <a:avLst/>
            </a:prstGeom>
            <a:noFill/>
          </p:spPr>
          <p:txBody>
            <a:bodyPr wrap="none" rtlCol="0">
              <a:spAutoFit/>
            </a:bodyPr>
            <a:lstStyle/>
            <a:p>
              <a:pPr algn="r" fontAlgn="auto">
                <a:spcBef>
                  <a:spcPts val="0"/>
                </a:spcBef>
                <a:spcAft>
                  <a:spcPts val="0"/>
                </a:spcAft>
                <a:defRPr/>
              </a:pPr>
              <a:r>
                <a:rPr lang="ja-JP" sz="1200" b="1" i="0" dirty="0" smtClean="0">
                  <a:solidFill>
                    <a:srgbClr val="4D4D4D"/>
                  </a:solidFill>
                  <a:ea typeface="MS UI Gothic" pitchFamily="18" charset="0"/>
                </a:rPr>
                <a:t>活性化</a:t>
              </a:r>
            </a:p>
          </p:txBody>
        </p:sp>
      </p:grpSp>
      <p:cxnSp>
        <p:nvCxnSpPr>
          <p:cNvPr id="133" name="Straight Arrow Connector 132"/>
          <p:cNvCxnSpPr/>
          <p:nvPr/>
        </p:nvCxnSpPr>
        <p:spPr>
          <a:xfrm>
            <a:off x="4134061" y="4424727"/>
            <a:ext cx="4552" cy="494936"/>
          </a:xfrm>
          <a:prstGeom prst="straightConnector1">
            <a:avLst/>
          </a:prstGeom>
          <a:noFill/>
          <a:ln w="19050" cap="flat" cmpd="sng" algn="ctr">
            <a:solidFill>
              <a:schemeClr val="tx1"/>
            </a:solidFill>
            <a:prstDash val="solid"/>
            <a:headEnd type="none" w="med" len="med"/>
            <a:tailEnd type="triangle" w="med" len="med"/>
          </a:ln>
          <a:effectLst/>
        </p:spPr>
      </p:cxnSp>
      <p:sp>
        <p:nvSpPr>
          <p:cNvPr id="134" name="TextBox 133"/>
          <p:cNvSpPr txBox="1"/>
          <p:nvPr/>
        </p:nvSpPr>
        <p:spPr>
          <a:xfrm>
            <a:off x="3823817" y="5073716"/>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MTOR</a:t>
            </a:r>
          </a:p>
        </p:txBody>
      </p:sp>
      <p:sp>
        <p:nvSpPr>
          <p:cNvPr id="135" name="TextBox 134"/>
          <p:cNvSpPr txBox="1"/>
          <p:nvPr/>
        </p:nvSpPr>
        <p:spPr>
          <a:xfrm>
            <a:off x="3741649" y="5286955"/>
            <a:ext cx="396000" cy="261610"/>
          </a:xfrm>
          <a:prstGeom prst="rect">
            <a:avLst/>
          </a:prstGeom>
          <a:solidFill>
            <a:schemeClr val="tx2"/>
          </a:solidFill>
          <a:ln w="19050">
            <a:solidFill>
              <a:schemeClr val="tx1"/>
            </a:solidFill>
          </a:ln>
        </p:spPr>
        <p:txBody>
          <a:bodyPr wrap="none" lIns="36000" rIns="36000" rtlCol="0">
            <a:noAutofit/>
          </a:bodyPr>
          <a:lstStyle/>
          <a:p>
            <a:pPr algn="ctr"/>
            <a:r>
              <a:rPr lang="ja-JP" sz="1100" b="1" i="0" dirty="0" smtClean="0">
                <a:solidFill>
                  <a:srgbClr val="4D4D4D"/>
                </a:solidFill>
                <a:ea typeface="MS UI Gothic" pitchFamily="18" charset="0"/>
              </a:rPr>
              <a:t>0%</a:t>
            </a:r>
          </a:p>
        </p:txBody>
      </p:sp>
      <p:sp>
        <p:nvSpPr>
          <p:cNvPr id="136" name="TextBox 135"/>
          <p:cNvSpPr txBox="1"/>
          <p:nvPr/>
        </p:nvSpPr>
        <p:spPr>
          <a:xfrm>
            <a:off x="4138636" y="5286955"/>
            <a:ext cx="396000" cy="261610"/>
          </a:xfrm>
          <a:prstGeom prst="rect">
            <a:avLst/>
          </a:prstGeom>
          <a:solidFill>
            <a:srgbClr val="FDDFE4"/>
          </a:solidFill>
          <a:ln w="19050">
            <a:solidFill>
              <a:schemeClr val="tx1"/>
            </a:solidFill>
          </a:ln>
        </p:spPr>
        <p:txBody>
          <a:bodyPr wrap="none" lIns="36000" rIns="36000" rtlCol="0">
            <a:noAutofit/>
          </a:bodyPr>
          <a:lstStyle/>
          <a:p>
            <a:pPr algn="ctr"/>
            <a:r>
              <a:rPr lang="ja-JP" sz="1100" b="1" i="0" dirty="0" smtClean="0">
                <a:solidFill>
                  <a:srgbClr val="4D4D4D"/>
                </a:solidFill>
                <a:ea typeface="MS UI Gothic" pitchFamily="18" charset="0"/>
              </a:rPr>
              <a:t>4%</a:t>
            </a:r>
          </a:p>
        </p:txBody>
      </p:sp>
      <p:grpSp>
        <p:nvGrpSpPr>
          <p:cNvPr id="137" name="Group 136"/>
          <p:cNvGrpSpPr/>
          <p:nvPr/>
        </p:nvGrpSpPr>
        <p:grpSpPr>
          <a:xfrm>
            <a:off x="7016127" y="5367924"/>
            <a:ext cx="1263650" cy="307395"/>
            <a:chOff x="5397500" y="5401254"/>
            <a:chExt cx="1263650" cy="307395"/>
          </a:xfrm>
        </p:grpSpPr>
        <p:sp>
          <p:nvSpPr>
            <p:cNvPr id="138" name="TextBox 137"/>
            <p:cNvSpPr txBox="1"/>
            <p:nvPr/>
          </p:nvSpPr>
          <p:spPr>
            <a:xfrm>
              <a:off x="5397500" y="5401254"/>
              <a:ext cx="628826" cy="307395"/>
            </a:xfrm>
            <a:prstGeom prst="rect">
              <a:avLst/>
            </a:prstGeom>
            <a:solidFill>
              <a:srgbClr val="DEDAC6"/>
            </a:solidFill>
            <a:ln w="19050">
              <a:solidFill>
                <a:schemeClr val="tx1"/>
              </a:solidFill>
            </a:ln>
          </p:spPr>
          <p:txBody>
            <a:bodyPr wrap="none" lIns="36000" rIns="36000" rtlCol="0" anchor="ctr" anchorCtr="0">
              <a:noAutofit/>
            </a:bodyPr>
            <a:lstStyle/>
            <a:p>
              <a:pPr algn="ctr" fontAlgn="auto">
                <a:spcBef>
                  <a:spcPts val="0"/>
                </a:spcBef>
                <a:spcAft>
                  <a:spcPts val="0"/>
                </a:spcAft>
                <a:defRPr/>
              </a:pPr>
              <a:r>
                <a:rPr lang="ja-JP" sz="1100" b="1" i="0" dirty="0" smtClean="0">
                  <a:solidFill>
                    <a:srgbClr val="4D4D4D"/>
                  </a:solidFill>
                  <a:ea typeface="MS UI Gothic" pitchFamily="18" charset="0"/>
                </a:rPr>
                <a:t>投与前</a:t>
              </a:r>
            </a:p>
          </p:txBody>
        </p:sp>
        <p:sp>
          <p:nvSpPr>
            <p:cNvPr id="139" name="TextBox 138"/>
            <p:cNvSpPr txBox="1"/>
            <p:nvPr/>
          </p:nvSpPr>
          <p:spPr>
            <a:xfrm>
              <a:off x="6032324" y="5401254"/>
              <a:ext cx="628826" cy="307395"/>
            </a:xfrm>
            <a:prstGeom prst="rect">
              <a:avLst/>
            </a:prstGeom>
            <a:solidFill>
              <a:srgbClr val="DEDAC6"/>
            </a:solidFill>
            <a:ln w="19050">
              <a:solidFill>
                <a:schemeClr val="tx1">
                  <a:lumMod val="75000"/>
                </a:schemeClr>
              </a:solidFill>
            </a:ln>
          </p:spPr>
          <p:txBody>
            <a:bodyPr wrap="none" lIns="36000" rIns="36000" rtlCol="0" anchor="ctr" anchorCtr="0">
              <a:noAutofit/>
            </a:bodyPr>
            <a:lstStyle/>
            <a:p>
              <a:pPr algn="ctr" fontAlgn="auto">
                <a:spcBef>
                  <a:spcPts val="0"/>
                </a:spcBef>
                <a:spcAft>
                  <a:spcPts val="0"/>
                </a:spcAft>
                <a:defRPr/>
              </a:pPr>
              <a:r>
                <a:rPr lang="ja-JP" sz="1100" b="1" i="0" dirty="0" smtClean="0">
                  <a:solidFill>
                    <a:srgbClr val="4D4D4D"/>
                  </a:solidFill>
                  <a:ea typeface="MS UI Gothic" pitchFamily="18" charset="0"/>
                </a:rPr>
                <a:t>投与後</a:t>
              </a:r>
            </a:p>
          </p:txBody>
        </p:sp>
      </p:grpSp>
      <p:sp>
        <p:nvSpPr>
          <p:cNvPr id="140" name="Rounded Rectangle 114"/>
          <p:cNvSpPr/>
          <p:nvPr/>
        </p:nvSpPr>
        <p:spPr>
          <a:xfrm>
            <a:off x="3652142" y="4986923"/>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nvGrpSpPr>
          <p:cNvPr id="141" name="Group 140"/>
          <p:cNvGrpSpPr/>
          <p:nvPr/>
        </p:nvGrpSpPr>
        <p:grpSpPr>
          <a:xfrm>
            <a:off x="5384359" y="3715471"/>
            <a:ext cx="972000" cy="648000"/>
            <a:chOff x="667280" y="2420071"/>
            <a:chExt cx="972000" cy="648000"/>
          </a:xfrm>
        </p:grpSpPr>
        <p:sp>
          <p:nvSpPr>
            <p:cNvPr id="142" name="TextBox 141"/>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PTEN</a:t>
              </a:r>
            </a:p>
          </p:txBody>
        </p:sp>
        <p:grpSp>
          <p:nvGrpSpPr>
            <p:cNvPr id="143" name="Group 142"/>
            <p:cNvGrpSpPr/>
            <p:nvPr/>
          </p:nvGrpSpPr>
          <p:grpSpPr>
            <a:xfrm>
              <a:off x="756787" y="2720103"/>
              <a:ext cx="792987" cy="261610"/>
              <a:chOff x="759438" y="2720103"/>
              <a:chExt cx="792987" cy="261610"/>
            </a:xfrm>
          </p:grpSpPr>
          <p:sp>
            <p:nvSpPr>
              <p:cNvPr id="145" name="TextBox 144"/>
              <p:cNvSpPr txBox="1"/>
              <p:nvPr/>
            </p:nvSpPr>
            <p:spPr>
              <a:xfrm>
                <a:off x="759438" y="2720103"/>
                <a:ext cx="396000" cy="261610"/>
              </a:xfrm>
              <a:prstGeom prst="rect">
                <a:avLst/>
              </a:prstGeom>
              <a:solidFill>
                <a:schemeClr val="accent6">
                  <a:lumMod val="20000"/>
                  <a:lumOff val="8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1%</a:t>
                </a:r>
              </a:p>
            </p:txBody>
          </p:sp>
          <p:sp>
            <p:nvSpPr>
              <p:cNvPr id="146" name="TextBox 145"/>
              <p:cNvSpPr txBox="1"/>
              <p:nvPr/>
            </p:nvSpPr>
            <p:spPr>
              <a:xfrm>
                <a:off x="1156425" y="2720103"/>
                <a:ext cx="396000" cy="261610"/>
              </a:xfrm>
              <a:prstGeom prst="rect">
                <a:avLst/>
              </a:prstGeom>
              <a:solidFill>
                <a:schemeClr val="accent6">
                  <a:lumMod val="40000"/>
                  <a:lumOff val="6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8%</a:t>
                </a:r>
              </a:p>
            </p:txBody>
          </p:sp>
        </p:grpSp>
        <p:sp>
          <p:nvSpPr>
            <p:cNvPr id="144"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47" name="Group 146"/>
          <p:cNvGrpSpPr/>
          <p:nvPr/>
        </p:nvGrpSpPr>
        <p:grpSpPr>
          <a:xfrm>
            <a:off x="1413767" y="4972771"/>
            <a:ext cx="972000" cy="648000"/>
            <a:chOff x="667280" y="2420071"/>
            <a:chExt cx="972000" cy="648000"/>
          </a:xfrm>
        </p:grpSpPr>
        <p:sp>
          <p:nvSpPr>
            <p:cNvPr id="148" name="TextBox 147"/>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SMAD4</a:t>
              </a:r>
            </a:p>
          </p:txBody>
        </p:sp>
        <p:grpSp>
          <p:nvGrpSpPr>
            <p:cNvPr id="149" name="Group 148"/>
            <p:cNvGrpSpPr/>
            <p:nvPr/>
          </p:nvGrpSpPr>
          <p:grpSpPr>
            <a:xfrm>
              <a:off x="756787" y="2720103"/>
              <a:ext cx="792987" cy="261610"/>
              <a:chOff x="759438" y="2720103"/>
              <a:chExt cx="792987" cy="261610"/>
            </a:xfrm>
          </p:grpSpPr>
          <p:sp>
            <p:nvSpPr>
              <p:cNvPr id="151" name="TextBox 150"/>
              <p:cNvSpPr txBox="1"/>
              <p:nvPr/>
            </p:nvSpPr>
            <p:spPr>
              <a:xfrm>
                <a:off x="759438" y="2720103"/>
                <a:ext cx="396000" cy="261610"/>
              </a:xfrm>
              <a:prstGeom prst="rect">
                <a:avLst/>
              </a:prstGeom>
              <a:solidFill>
                <a:schemeClr val="accent6">
                  <a:lumMod val="60000"/>
                  <a:lumOff val="40000"/>
                </a:schemeClr>
              </a:solidFill>
              <a:ln w="19050">
                <a:solidFill>
                  <a:schemeClr val="tx1"/>
                </a:solidFill>
              </a:ln>
            </p:spPr>
            <p:txBody>
              <a:bodyPr wrap="none" lIns="36000" rIns="36000" rtlCol="0">
                <a:noAutofit/>
              </a:bodyPr>
              <a:lstStyle/>
              <a:p>
                <a:pPr algn="ctr"/>
                <a:r>
                  <a:rPr lang="ja-JP" sz="1100" b="1" i="0" dirty="0" smtClean="0">
                    <a:solidFill>
                      <a:srgbClr val="4D4D4D"/>
                    </a:solidFill>
                    <a:ea typeface="MS UI Gothic" pitchFamily="18" charset="0"/>
                  </a:rPr>
                  <a:t>14%</a:t>
                </a:r>
              </a:p>
            </p:txBody>
          </p:sp>
          <p:sp>
            <p:nvSpPr>
              <p:cNvPr id="152" name="TextBox 151"/>
              <p:cNvSpPr txBox="1"/>
              <p:nvPr/>
            </p:nvSpPr>
            <p:spPr>
              <a:xfrm>
                <a:off x="1156425" y="2720103"/>
                <a:ext cx="396000" cy="261610"/>
              </a:xfrm>
              <a:prstGeom prst="rect">
                <a:avLst/>
              </a:prstGeom>
              <a:solidFill>
                <a:schemeClr val="accent6">
                  <a:lumMod val="50000"/>
                </a:schemeClr>
              </a:solidFill>
              <a:ln w="19050">
                <a:solidFill>
                  <a:schemeClr val="tx1"/>
                </a:solidFill>
              </a:ln>
            </p:spPr>
            <p:txBody>
              <a:bodyPr wrap="none" lIns="36000" rIns="36000" rtlCol="0">
                <a:noAutofit/>
              </a:bodyPr>
              <a:lstStyle/>
              <a:p>
                <a:pPr algn="ctr"/>
                <a:r>
                  <a:rPr lang="ja-JP" sz="1100" b="1" i="0" dirty="0" smtClean="0">
                    <a:solidFill>
                      <a:srgbClr val="FFFFFF"/>
                    </a:solidFill>
                    <a:ea typeface="MS UI Gothic" pitchFamily="18" charset="0"/>
                  </a:rPr>
                  <a:t>27%</a:t>
                </a:r>
              </a:p>
            </p:txBody>
          </p:sp>
        </p:grpSp>
        <p:sp>
          <p:nvSpPr>
            <p:cNvPr id="150"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53" name="Group 152"/>
          <p:cNvGrpSpPr/>
          <p:nvPr/>
        </p:nvGrpSpPr>
        <p:grpSpPr>
          <a:xfrm rot="10800000">
            <a:off x="4781150" y="3925171"/>
            <a:ext cx="485775" cy="228599"/>
            <a:chOff x="7010400" y="3148013"/>
            <a:chExt cx="485775" cy="228599"/>
          </a:xfrm>
        </p:grpSpPr>
        <p:cxnSp>
          <p:nvCxnSpPr>
            <p:cNvPr id="154" name="Straight Connector 153"/>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Connector: Elbow 155"/>
          <p:cNvCxnSpPr>
            <a:stCxn id="186" idx="2"/>
            <a:endCxn id="202" idx="0"/>
          </p:cNvCxnSpPr>
          <p:nvPr/>
        </p:nvCxnSpPr>
        <p:spPr>
          <a:xfrm rot="16200000" flipH="1">
            <a:off x="2322011" y="1899340"/>
            <a:ext cx="647400" cy="2984862"/>
          </a:xfrm>
          <a:prstGeom prst="bentConnector3">
            <a:avLst/>
          </a:prstGeom>
          <a:noFill/>
          <a:ln w="19050" cap="flat" cmpd="sng" algn="ctr">
            <a:solidFill>
              <a:schemeClr val="tx1"/>
            </a:solidFill>
            <a:prstDash val="solid"/>
            <a:headEnd type="none" w="med" len="med"/>
            <a:tailEnd type="triangle" w="med" len="med"/>
          </a:ln>
          <a:effectLst/>
        </p:spPr>
      </p:cxnSp>
      <p:cxnSp>
        <p:nvCxnSpPr>
          <p:cNvPr id="157" name="Connector: Elbow 156"/>
          <p:cNvCxnSpPr>
            <a:stCxn id="162" idx="2"/>
            <a:endCxn id="196" idx="0"/>
          </p:cNvCxnSpPr>
          <p:nvPr/>
        </p:nvCxnSpPr>
        <p:spPr>
          <a:xfrm rot="5400000">
            <a:off x="1762324" y="3145244"/>
            <a:ext cx="646983" cy="493470"/>
          </a:xfrm>
          <a:prstGeom prst="bentConnector3">
            <a:avLst/>
          </a:prstGeom>
          <a:noFill/>
          <a:ln w="19050" cap="flat" cmpd="sng" algn="ctr">
            <a:solidFill>
              <a:schemeClr val="tx1"/>
            </a:solidFill>
            <a:prstDash val="solid"/>
            <a:headEnd type="none" w="med" len="med"/>
            <a:tailEnd type="triangle" w="med" len="med"/>
          </a:ln>
          <a:effectLst/>
        </p:spPr>
      </p:cxnSp>
      <p:cxnSp>
        <p:nvCxnSpPr>
          <p:cNvPr id="158" name="Connector: Elbow 157"/>
          <p:cNvCxnSpPr>
            <a:stCxn id="168" idx="2"/>
            <a:endCxn id="196" idx="0"/>
          </p:cNvCxnSpPr>
          <p:nvPr/>
        </p:nvCxnSpPr>
        <p:spPr>
          <a:xfrm rot="5400000">
            <a:off x="2352768" y="2556419"/>
            <a:ext cx="645364" cy="1672740"/>
          </a:xfrm>
          <a:prstGeom prst="bentConnector3">
            <a:avLst>
              <a:gd name="adj1" fmla="val 50000"/>
            </a:avLst>
          </a:prstGeom>
          <a:noFill/>
          <a:ln w="19050" cap="flat" cmpd="sng" algn="ctr">
            <a:solidFill>
              <a:schemeClr val="tx1"/>
            </a:solidFill>
            <a:prstDash val="solid"/>
            <a:headEnd type="none" w="med" len="med"/>
            <a:tailEnd type="none" w="med" len="med"/>
          </a:ln>
          <a:effectLst/>
        </p:spPr>
      </p:cxnSp>
      <p:cxnSp>
        <p:nvCxnSpPr>
          <p:cNvPr id="159" name="Connector: Elbow 158"/>
          <p:cNvCxnSpPr>
            <a:stCxn id="174" idx="2"/>
            <a:endCxn id="202" idx="0"/>
          </p:cNvCxnSpPr>
          <p:nvPr/>
        </p:nvCxnSpPr>
        <p:spPr>
          <a:xfrm rot="5400000">
            <a:off x="4100385" y="3124766"/>
            <a:ext cx="628462" cy="552948"/>
          </a:xfrm>
          <a:prstGeom prst="bentConnector3">
            <a:avLst>
              <a:gd name="adj1" fmla="val 48358"/>
            </a:avLst>
          </a:prstGeom>
          <a:noFill/>
          <a:ln w="19050" cap="flat" cmpd="sng" algn="ctr">
            <a:solidFill>
              <a:schemeClr val="tx1"/>
            </a:solidFill>
            <a:prstDash val="solid"/>
            <a:headEnd type="none" w="med" len="med"/>
            <a:tailEnd type="none" w="med" len="med"/>
          </a:ln>
          <a:effectLst/>
        </p:spPr>
      </p:cxnSp>
      <p:cxnSp>
        <p:nvCxnSpPr>
          <p:cNvPr id="160" name="Connector: Elbow 159"/>
          <p:cNvCxnSpPr>
            <a:stCxn id="180" idx="2"/>
            <a:endCxn id="202" idx="0"/>
          </p:cNvCxnSpPr>
          <p:nvPr/>
        </p:nvCxnSpPr>
        <p:spPr>
          <a:xfrm rot="5400000">
            <a:off x="4685221" y="2530333"/>
            <a:ext cx="638060" cy="1732217"/>
          </a:xfrm>
          <a:prstGeom prst="bentConnector3">
            <a:avLst>
              <a:gd name="adj1" fmla="val 49501"/>
            </a:avLst>
          </a:prstGeom>
          <a:noFill/>
          <a:ln w="19050" cap="flat" cmpd="sng" algn="ctr">
            <a:solidFill>
              <a:schemeClr val="tx1"/>
            </a:solidFill>
            <a:prstDash val="solid"/>
            <a:headEnd type="none" w="med" len="med"/>
            <a:tailEnd type="none" w="med" len="med"/>
          </a:ln>
          <a:effectLst/>
        </p:spPr>
      </p:cxnSp>
      <p:grpSp>
        <p:nvGrpSpPr>
          <p:cNvPr id="161" name="Group 160"/>
          <p:cNvGrpSpPr/>
          <p:nvPr/>
        </p:nvGrpSpPr>
        <p:grpSpPr>
          <a:xfrm>
            <a:off x="1846550" y="2420488"/>
            <a:ext cx="972000" cy="648000"/>
            <a:chOff x="1788943" y="2420488"/>
            <a:chExt cx="972000" cy="648000"/>
          </a:xfrm>
        </p:grpSpPr>
        <p:sp>
          <p:nvSpPr>
            <p:cNvPr id="162" name="Rounded Rectangle 115"/>
            <p:cNvSpPr/>
            <p:nvPr/>
          </p:nvSpPr>
          <p:spPr>
            <a:xfrm>
              <a:off x="1788943" y="2420488"/>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63" name="TextBox 162"/>
            <p:cNvSpPr txBox="1"/>
            <p:nvPr/>
          </p:nvSpPr>
          <p:spPr>
            <a:xfrm>
              <a:off x="1960618"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ERBB2</a:t>
              </a:r>
            </a:p>
          </p:txBody>
        </p:sp>
        <p:grpSp>
          <p:nvGrpSpPr>
            <p:cNvPr id="164" name="Group 163"/>
            <p:cNvGrpSpPr/>
            <p:nvPr/>
          </p:nvGrpSpPr>
          <p:grpSpPr>
            <a:xfrm>
              <a:off x="1878450" y="2720103"/>
              <a:ext cx="792987" cy="261610"/>
              <a:chOff x="1864243" y="2720103"/>
              <a:chExt cx="792987" cy="261610"/>
            </a:xfrm>
          </p:grpSpPr>
          <p:sp>
            <p:nvSpPr>
              <p:cNvPr id="165" name="TextBox 164"/>
              <p:cNvSpPr txBox="1"/>
              <p:nvPr/>
            </p:nvSpPr>
            <p:spPr>
              <a:xfrm>
                <a:off x="1864243" y="2720103"/>
                <a:ext cx="396000" cy="261610"/>
              </a:xfrm>
              <a:prstGeom prst="rect">
                <a:avLst/>
              </a:prstGeom>
              <a:solidFill>
                <a:schemeClr val="accent3">
                  <a:lumMod val="50000"/>
                </a:schemeClr>
              </a:solidFill>
              <a:ln w="19050">
                <a:solidFill>
                  <a:schemeClr val="tx1"/>
                </a:solidFill>
              </a:ln>
            </p:spPr>
            <p:txBody>
              <a:bodyPr wrap="none" lIns="36000" rIns="36000" rtlCol="0">
                <a:noAutofit/>
              </a:bodyPr>
              <a:lstStyle/>
              <a:p>
                <a:pPr algn="ctr"/>
                <a:r>
                  <a:rPr lang="ja-JP" sz="1100" b="1" i="0" dirty="0" smtClean="0">
                    <a:solidFill>
                      <a:srgbClr val="FFFFFF"/>
                    </a:solidFill>
                    <a:ea typeface="MS UI Gothic" pitchFamily="18" charset="0"/>
                  </a:rPr>
                  <a:t>100%</a:t>
                </a:r>
              </a:p>
            </p:txBody>
          </p:sp>
          <p:sp>
            <p:nvSpPr>
              <p:cNvPr id="166" name="TextBox 165"/>
              <p:cNvSpPr txBox="1"/>
              <p:nvPr/>
            </p:nvSpPr>
            <p:spPr>
              <a:xfrm>
                <a:off x="2261230" y="2720103"/>
                <a:ext cx="396000" cy="261610"/>
              </a:xfrm>
              <a:prstGeom prst="rect">
                <a:avLst/>
              </a:prstGeom>
              <a:solidFill>
                <a:schemeClr val="accent3">
                  <a:lumMod val="75000"/>
                </a:schemeClr>
              </a:solidFill>
              <a:ln w="19050">
                <a:solidFill>
                  <a:schemeClr val="tx1"/>
                </a:solidFill>
              </a:ln>
            </p:spPr>
            <p:txBody>
              <a:bodyPr wrap="none" lIns="36000" rIns="36000" rtlCol="0">
                <a:noAutofit/>
              </a:bodyPr>
              <a:lstStyle/>
              <a:p>
                <a:pPr algn="ctr"/>
                <a:r>
                  <a:rPr lang="ja-JP" sz="1100" b="1" i="0" dirty="0" smtClean="0">
                    <a:solidFill>
                      <a:srgbClr val="FFFFFF"/>
                    </a:solidFill>
                    <a:ea typeface="MS UI Gothic" pitchFamily="18" charset="0"/>
                  </a:rPr>
                  <a:t>76%</a:t>
                </a:r>
              </a:p>
            </p:txBody>
          </p:sp>
        </p:grpSp>
      </p:grpSp>
      <p:grpSp>
        <p:nvGrpSpPr>
          <p:cNvPr id="167" name="Group 166"/>
          <p:cNvGrpSpPr/>
          <p:nvPr/>
        </p:nvGrpSpPr>
        <p:grpSpPr>
          <a:xfrm>
            <a:off x="3025820" y="2422107"/>
            <a:ext cx="972000" cy="648000"/>
            <a:chOff x="2916314" y="2422107"/>
            <a:chExt cx="972000" cy="648000"/>
          </a:xfrm>
        </p:grpSpPr>
        <p:sp>
          <p:nvSpPr>
            <p:cNvPr id="168" name="Rounded Rectangle 116"/>
            <p:cNvSpPr/>
            <p:nvPr/>
          </p:nvSpPr>
          <p:spPr>
            <a:xfrm>
              <a:off x="2916314" y="2422107"/>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69" name="TextBox 168"/>
            <p:cNvSpPr txBox="1"/>
            <p:nvPr/>
          </p:nvSpPr>
          <p:spPr>
            <a:xfrm>
              <a:off x="3087989"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ERBB4</a:t>
              </a:r>
            </a:p>
          </p:txBody>
        </p:sp>
        <p:grpSp>
          <p:nvGrpSpPr>
            <p:cNvPr id="170" name="Group 169"/>
            <p:cNvGrpSpPr/>
            <p:nvPr/>
          </p:nvGrpSpPr>
          <p:grpSpPr>
            <a:xfrm>
              <a:off x="3005821" y="2720103"/>
              <a:ext cx="792987" cy="261610"/>
              <a:chOff x="2974243" y="2720103"/>
              <a:chExt cx="792987" cy="261610"/>
            </a:xfrm>
          </p:grpSpPr>
          <p:sp>
            <p:nvSpPr>
              <p:cNvPr id="171" name="TextBox 170"/>
              <p:cNvSpPr txBox="1"/>
              <p:nvPr/>
            </p:nvSpPr>
            <p:spPr>
              <a:xfrm>
                <a:off x="2974243"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5%</a:t>
                </a:r>
              </a:p>
            </p:txBody>
          </p:sp>
          <p:sp>
            <p:nvSpPr>
              <p:cNvPr id="172" name="TextBox 171"/>
              <p:cNvSpPr txBox="1"/>
              <p:nvPr/>
            </p:nvSpPr>
            <p:spPr>
              <a:xfrm>
                <a:off x="3371230"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12%</a:t>
                </a:r>
              </a:p>
            </p:txBody>
          </p:sp>
        </p:grpSp>
      </p:grpSp>
      <p:grpSp>
        <p:nvGrpSpPr>
          <p:cNvPr id="173" name="Group 172"/>
          <p:cNvGrpSpPr/>
          <p:nvPr/>
        </p:nvGrpSpPr>
        <p:grpSpPr>
          <a:xfrm>
            <a:off x="4205090" y="2439009"/>
            <a:ext cx="972000" cy="648000"/>
            <a:chOff x="4052068" y="2439009"/>
            <a:chExt cx="972000" cy="648000"/>
          </a:xfrm>
        </p:grpSpPr>
        <p:sp>
          <p:nvSpPr>
            <p:cNvPr id="174" name="Rounded Rectangle 117"/>
            <p:cNvSpPr/>
            <p:nvPr/>
          </p:nvSpPr>
          <p:spPr>
            <a:xfrm>
              <a:off x="4052068" y="2439009"/>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75" name="TextBox 174"/>
            <p:cNvSpPr txBox="1"/>
            <p:nvPr/>
          </p:nvSpPr>
          <p:spPr>
            <a:xfrm>
              <a:off x="4223743"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MET</a:t>
              </a:r>
            </a:p>
          </p:txBody>
        </p:sp>
        <p:grpSp>
          <p:nvGrpSpPr>
            <p:cNvPr id="176" name="Group 175"/>
            <p:cNvGrpSpPr/>
            <p:nvPr/>
          </p:nvGrpSpPr>
          <p:grpSpPr>
            <a:xfrm>
              <a:off x="4140401" y="2720103"/>
              <a:ext cx="795334" cy="261610"/>
              <a:chOff x="4164941" y="2720103"/>
              <a:chExt cx="795334" cy="261610"/>
            </a:xfrm>
          </p:grpSpPr>
          <p:sp>
            <p:nvSpPr>
              <p:cNvPr id="177" name="TextBox 176"/>
              <p:cNvSpPr txBox="1"/>
              <p:nvPr/>
            </p:nvSpPr>
            <p:spPr>
              <a:xfrm>
                <a:off x="456427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8%</a:t>
                </a:r>
              </a:p>
            </p:txBody>
          </p:sp>
          <p:sp>
            <p:nvSpPr>
              <p:cNvPr id="178" name="TextBox 177"/>
              <p:cNvSpPr txBox="1"/>
              <p:nvPr/>
            </p:nvSpPr>
            <p:spPr>
              <a:xfrm>
                <a:off x="4164941"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2%</a:t>
                </a:r>
              </a:p>
            </p:txBody>
          </p:sp>
        </p:grpSp>
      </p:grpSp>
      <p:grpSp>
        <p:nvGrpSpPr>
          <p:cNvPr id="179" name="Group 178"/>
          <p:cNvGrpSpPr/>
          <p:nvPr/>
        </p:nvGrpSpPr>
        <p:grpSpPr>
          <a:xfrm>
            <a:off x="5384359" y="2429411"/>
            <a:ext cx="972000" cy="648000"/>
            <a:chOff x="5243327" y="2429411"/>
            <a:chExt cx="972000" cy="648000"/>
          </a:xfrm>
        </p:grpSpPr>
        <p:sp>
          <p:nvSpPr>
            <p:cNvPr id="180" name="Rounded Rectangle 118"/>
            <p:cNvSpPr/>
            <p:nvPr/>
          </p:nvSpPr>
          <p:spPr>
            <a:xfrm>
              <a:off x="5243327" y="242941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81" name="TextBox 180"/>
            <p:cNvSpPr txBox="1"/>
            <p:nvPr/>
          </p:nvSpPr>
          <p:spPr>
            <a:xfrm>
              <a:off x="5415002" y="2463793"/>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IGF1R</a:t>
              </a:r>
            </a:p>
          </p:txBody>
        </p:sp>
        <p:grpSp>
          <p:nvGrpSpPr>
            <p:cNvPr id="182" name="Group 181"/>
            <p:cNvGrpSpPr/>
            <p:nvPr/>
          </p:nvGrpSpPr>
          <p:grpSpPr>
            <a:xfrm>
              <a:off x="5331094" y="2720103"/>
              <a:ext cx="796467" cy="261610"/>
              <a:chOff x="5312079" y="2720103"/>
              <a:chExt cx="796467" cy="261610"/>
            </a:xfrm>
          </p:grpSpPr>
          <p:sp>
            <p:nvSpPr>
              <p:cNvPr id="183" name="TextBox 182"/>
              <p:cNvSpPr txBox="1"/>
              <p:nvPr/>
            </p:nvSpPr>
            <p:spPr>
              <a:xfrm>
                <a:off x="5312079"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3%</a:t>
                </a:r>
              </a:p>
            </p:txBody>
          </p:sp>
          <p:sp>
            <p:nvSpPr>
              <p:cNvPr id="184" name="TextBox 183"/>
              <p:cNvSpPr txBox="1"/>
              <p:nvPr/>
            </p:nvSpPr>
            <p:spPr>
              <a:xfrm>
                <a:off x="5712546"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12%</a:t>
                </a:r>
              </a:p>
            </p:txBody>
          </p:sp>
        </p:grpSp>
      </p:grpSp>
      <p:grpSp>
        <p:nvGrpSpPr>
          <p:cNvPr id="185" name="Group 184"/>
          <p:cNvGrpSpPr/>
          <p:nvPr/>
        </p:nvGrpSpPr>
        <p:grpSpPr>
          <a:xfrm>
            <a:off x="667280" y="2420071"/>
            <a:ext cx="972000" cy="648000"/>
            <a:chOff x="667280" y="2420071"/>
            <a:chExt cx="972000" cy="648000"/>
          </a:xfrm>
        </p:grpSpPr>
        <p:sp>
          <p:nvSpPr>
            <p:cNvPr id="186" name="Rounded Rectangle 114"/>
            <p:cNvSpPr/>
            <p:nvPr/>
          </p:nvSpPr>
          <p:spPr>
            <a:xfrm>
              <a:off x="667280" y="242007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sp>
          <p:nvSpPr>
            <p:cNvPr id="187" name="TextBox 186"/>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EGFR</a:t>
              </a:r>
            </a:p>
          </p:txBody>
        </p:sp>
        <p:grpSp>
          <p:nvGrpSpPr>
            <p:cNvPr id="188" name="Group 187"/>
            <p:cNvGrpSpPr/>
            <p:nvPr/>
          </p:nvGrpSpPr>
          <p:grpSpPr>
            <a:xfrm>
              <a:off x="756787" y="2720103"/>
              <a:ext cx="792987" cy="261610"/>
              <a:chOff x="759438" y="2720103"/>
              <a:chExt cx="792987" cy="261610"/>
            </a:xfrm>
          </p:grpSpPr>
          <p:sp>
            <p:nvSpPr>
              <p:cNvPr id="189" name="TextBox 188"/>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7%</a:t>
                </a:r>
              </a:p>
            </p:txBody>
          </p:sp>
          <p:sp>
            <p:nvSpPr>
              <p:cNvPr id="190" name="TextBox 189"/>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12%</a:t>
                </a:r>
              </a:p>
            </p:txBody>
          </p:sp>
        </p:grpSp>
      </p:grpSp>
      <p:sp>
        <p:nvSpPr>
          <p:cNvPr id="191" name="Freeform: Shape 190"/>
          <p:cNvSpPr/>
          <p:nvPr/>
        </p:nvSpPr>
        <p:spPr>
          <a:xfrm>
            <a:off x="3325952"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triangle" w="med" len="med"/>
          </a:ln>
          <a:effectLst/>
        </p:spPr>
        <p:txBody>
          <a:bodyPr rtlCol="0" anchor="ctr"/>
          <a:lstStyle/>
          <a:p>
            <a:pPr algn="ctr"/>
            <a:endParaRPr lang="en-GB">
              <a:solidFill>
                <a:srgbClr val="4D4D4D"/>
              </a:solidFill>
            </a:endParaRPr>
          </a:p>
        </p:txBody>
      </p:sp>
      <p:cxnSp>
        <p:nvCxnSpPr>
          <p:cNvPr id="192" name="Straight Arrow Connector 191"/>
          <p:cNvCxnSpPr/>
          <p:nvPr/>
        </p:nvCxnSpPr>
        <p:spPr>
          <a:xfrm>
            <a:off x="2545080" y="4039471"/>
            <a:ext cx="929640" cy="0"/>
          </a:xfrm>
          <a:prstGeom prst="straightConnector1">
            <a:avLst/>
          </a:prstGeom>
          <a:noFill/>
          <a:ln w="19050" cap="flat" cmpd="sng" algn="ctr">
            <a:solidFill>
              <a:schemeClr val="tx1"/>
            </a:solidFill>
            <a:prstDash val="solid"/>
            <a:headEnd type="triangle" w="med" len="med"/>
            <a:tailEnd type="triangle" w="med" len="med"/>
          </a:ln>
          <a:effectLst/>
        </p:spPr>
      </p:cxnSp>
      <p:grpSp>
        <p:nvGrpSpPr>
          <p:cNvPr id="193" name="Group 192"/>
          <p:cNvGrpSpPr/>
          <p:nvPr/>
        </p:nvGrpSpPr>
        <p:grpSpPr>
          <a:xfrm>
            <a:off x="1353080" y="3715471"/>
            <a:ext cx="972000" cy="648000"/>
            <a:chOff x="667280" y="2420071"/>
            <a:chExt cx="972000" cy="648000"/>
          </a:xfrm>
        </p:grpSpPr>
        <p:sp>
          <p:nvSpPr>
            <p:cNvPr id="194" name="TextBox 193"/>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KRAS</a:t>
              </a:r>
            </a:p>
          </p:txBody>
        </p:sp>
        <p:grpSp>
          <p:nvGrpSpPr>
            <p:cNvPr id="195" name="Group 194"/>
            <p:cNvGrpSpPr/>
            <p:nvPr/>
          </p:nvGrpSpPr>
          <p:grpSpPr>
            <a:xfrm>
              <a:off x="756787" y="2720103"/>
              <a:ext cx="792987" cy="261610"/>
              <a:chOff x="759438" y="2720103"/>
              <a:chExt cx="792987" cy="261610"/>
            </a:xfrm>
          </p:grpSpPr>
          <p:sp>
            <p:nvSpPr>
              <p:cNvPr id="197" name="TextBox 196"/>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8%</a:t>
                </a:r>
              </a:p>
            </p:txBody>
          </p:sp>
          <p:sp>
            <p:nvSpPr>
              <p:cNvPr id="198" name="TextBox 197"/>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ja-JP" sz="1100" b="1" i="0" dirty="0" smtClean="0">
                    <a:solidFill>
                      <a:srgbClr val="4D4D4D"/>
                    </a:solidFill>
                    <a:ea typeface="MS UI Gothic" pitchFamily="18" charset="0"/>
                  </a:rPr>
                  <a:t>14%</a:t>
                </a:r>
              </a:p>
            </p:txBody>
          </p:sp>
        </p:grpSp>
        <p:sp>
          <p:nvSpPr>
            <p:cNvPr id="196"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199" name="Group 198"/>
          <p:cNvGrpSpPr/>
          <p:nvPr/>
        </p:nvGrpSpPr>
        <p:grpSpPr>
          <a:xfrm>
            <a:off x="3652142" y="3715471"/>
            <a:ext cx="972000" cy="648000"/>
            <a:chOff x="667280" y="2420071"/>
            <a:chExt cx="972000" cy="648000"/>
          </a:xfrm>
        </p:grpSpPr>
        <p:sp>
          <p:nvSpPr>
            <p:cNvPr id="200" name="TextBox 199"/>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ja-JP" sz="1000" b="1" i="1" dirty="0" smtClean="0">
                  <a:solidFill>
                    <a:srgbClr val="4D4D4D"/>
                  </a:solidFill>
                  <a:ea typeface="MS UI Gothic" pitchFamily="18" charset="0"/>
                </a:rPr>
                <a:t>PIK3CA</a:t>
              </a:r>
            </a:p>
          </p:txBody>
        </p:sp>
        <p:grpSp>
          <p:nvGrpSpPr>
            <p:cNvPr id="201" name="Group 200"/>
            <p:cNvGrpSpPr/>
            <p:nvPr/>
          </p:nvGrpSpPr>
          <p:grpSpPr>
            <a:xfrm>
              <a:off x="756787" y="2720103"/>
              <a:ext cx="792987" cy="261610"/>
              <a:chOff x="759438" y="2720103"/>
              <a:chExt cx="792987" cy="261610"/>
            </a:xfrm>
          </p:grpSpPr>
          <p:sp>
            <p:nvSpPr>
              <p:cNvPr id="203" name="TextBox 202"/>
              <p:cNvSpPr txBox="1"/>
              <p:nvPr/>
            </p:nvSpPr>
            <p:spPr>
              <a:xfrm>
                <a:off x="759438" y="2720103"/>
                <a:ext cx="396000" cy="261610"/>
              </a:xfrm>
              <a:prstGeom prst="rect">
                <a:avLst/>
              </a:prstGeom>
              <a:solidFill>
                <a:srgbClr val="FDDFE4"/>
              </a:solidFill>
              <a:ln w="19050">
                <a:solidFill>
                  <a:schemeClr val="tx1"/>
                </a:solidFill>
              </a:ln>
            </p:spPr>
            <p:txBody>
              <a:bodyPr wrap="none" lIns="36000" rIns="36000" rtlCol="0">
                <a:noAutofit/>
              </a:bodyPr>
              <a:lstStyle/>
              <a:p>
                <a:pPr algn="ctr"/>
                <a:r>
                  <a:rPr lang="ja-JP" sz="1100" b="1" i="0" dirty="0" smtClean="0">
                    <a:solidFill>
                      <a:srgbClr val="4D4D4D"/>
                    </a:solidFill>
                    <a:ea typeface="MS UI Gothic" pitchFamily="18" charset="0"/>
                  </a:rPr>
                  <a:t>8%</a:t>
                </a:r>
              </a:p>
            </p:txBody>
          </p:sp>
          <p:sp>
            <p:nvSpPr>
              <p:cNvPr id="204" name="TextBox 203"/>
              <p:cNvSpPr txBox="1"/>
              <p:nvPr/>
            </p:nvSpPr>
            <p:spPr>
              <a:xfrm>
                <a:off x="1156425" y="2720103"/>
                <a:ext cx="396000" cy="261610"/>
              </a:xfrm>
              <a:prstGeom prst="rect">
                <a:avLst/>
              </a:prstGeom>
              <a:solidFill>
                <a:schemeClr val="accent3">
                  <a:lumMod val="20000"/>
                  <a:lumOff val="80000"/>
                </a:schemeClr>
              </a:solidFill>
              <a:ln w="19050">
                <a:solidFill>
                  <a:schemeClr val="tx1"/>
                </a:solidFill>
              </a:ln>
            </p:spPr>
            <p:txBody>
              <a:bodyPr wrap="none" lIns="36000" rIns="36000" rtlCol="0">
                <a:noAutofit/>
              </a:bodyPr>
              <a:lstStyle/>
              <a:p>
                <a:pPr algn="ctr"/>
                <a:r>
                  <a:rPr lang="ja-JP" sz="1100" b="1" i="0" dirty="0" smtClean="0">
                    <a:solidFill>
                      <a:srgbClr val="4D4D4D"/>
                    </a:solidFill>
                    <a:ea typeface="MS UI Gothic" pitchFamily="18" charset="0"/>
                  </a:rPr>
                  <a:t>10%</a:t>
                </a:r>
              </a:p>
            </p:txBody>
          </p:sp>
        </p:grpSp>
        <p:sp>
          <p:nvSpPr>
            <p:cNvPr id="202"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en-GB" kern="0">
                <a:solidFill>
                  <a:srgbClr val="4D4D4D"/>
                </a:solidFill>
                <a:latin typeface="Calibri"/>
                <a:cs typeface="Arial"/>
              </a:endParaRPr>
            </a:p>
          </p:txBody>
        </p:sp>
      </p:grpSp>
      <p:grpSp>
        <p:nvGrpSpPr>
          <p:cNvPr id="205" name="Group 204"/>
          <p:cNvGrpSpPr/>
          <p:nvPr/>
        </p:nvGrpSpPr>
        <p:grpSpPr>
          <a:xfrm>
            <a:off x="2492875" y="5310923"/>
            <a:ext cx="399939" cy="550242"/>
            <a:chOff x="2492875" y="5310923"/>
            <a:chExt cx="399939" cy="550242"/>
          </a:xfrm>
        </p:grpSpPr>
        <p:sp>
          <p:nvSpPr>
            <p:cNvPr id="206" name="Freeform: Shape 205"/>
            <p:cNvSpPr/>
            <p:nvPr/>
          </p:nvSpPr>
          <p:spPr>
            <a:xfrm flipH="1">
              <a:off x="2492875"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none" w="med" len="med"/>
            </a:ln>
            <a:effectLst/>
          </p:spPr>
          <p:txBody>
            <a:bodyPr rtlCol="0" anchor="ctr"/>
            <a:lstStyle/>
            <a:p>
              <a:pPr algn="ctr"/>
              <a:endParaRPr lang="en-GB">
                <a:solidFill>
                  <a:srgbClr val="4D4D4D"/>
                </a:solidFill>
              </a:endParaRPr>
            </a:p>
          </p:txBody>
        </p:sp>
        <p:cxnSp>
          <p:nvCxnSpPr>
            <p:cNvPr id="207" name="Straight Connector 206"/>
            <p:cNvCxnSpPr/>
            <p:nvPr/>
          </p:nvCxnSpPr>
          <p:spPr>
            <a:xfrm>
              <a:off x="2604683" y="5861165"/>
              <a:ext cx="288131" cy="0"/>
            </a:xfrm>
            <a:prstGeom prst="line">
              <a:avLst/>
            </a:prstGeom>
            <a:noFill/>
            <a:ln w="19050" cap="flat" cmpd="sng" algn="ctr">
              <a:solidFill>
                <a:schemeClr val="tx1"/>
              </a:solidFill>
              <a:prstDash val="solid"/>
              <a:headEnd type="none" w="med" len="med"/>
              <a:tailEnd type="none" w="med" len="med"/>
            </a:ln>
            <a:effectLst/>
          </p:spPr>
        </p:cxnSp>
      </p:grpSp>
      <p:sp>
        <p:nvSpPr>
          <p:cNvPr id="208" name="TextBox 207"/>
          <p:cNvSpPr txBox="1"/>
          <p:nvPr/>
        </p:nvSpPr>
        <p:spPr>
          <a:xfrm>
            <a:off x="356190" y="1724277"/>
            <a:ext cx="8431619" cy="523220"/>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HER2陽性食道胃癌におけるトラスツズマブ抵抗性による</a:t>
            </a:r>
            <a:r>
              <a:rPr lang="en" sz="1400" dirty="0" smtClean="0"/>
              <a:t/>
            </a:r>
            <a:br>
              <a:rPr lang="en" sz="1400" dirty="0" smtClean="0"/>
            </a:br>
            <a:r>
              <a:rPr lang="ja-JP" sz="1400" b="1" i="0" dirty="0" smtClean="0">
                <a:solidFill>
                  <a:srgbClr val="4D4D4D"/>
                </a:solidFill>
                <a:ea typeface="MS UI Gothic" pitchFamily="18" charset="0"/>
              </a:rPr>
              <a:t>HER2減少およびRTK/RAS/PI3K活性の増加</a:t>
            </a:r>
          </a:p>
        </p:txBody>
      </p:sp>
    </p:spTree>
    <p:custDataLst>
      <p:tags r:id="rId1"/>
    </p:custDataLst>
    <p:extLst>
      <p:ext uri="{BB962C8B-B14F-4D97-AF65-F5344CB8AC3E}">
        <p14:creationId xmlns:p14="http://schemas.microsoft.com/office/powerpoint/2010/main" val="228479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1538258" y="4190935"/>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5" name="Rectangle 42"/>
          <p:cNvSpPr>
            <a:spLocks noChangeArrowheads="1"/>
          </p:cNvSpPr>
          <p:nvPr/>
        </p:nvSpPr>
        <p:spPr bwMode="auto">
          <a:xfrm>
            <a:off x="6416791" y="4190935"/>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1" name="Rectangle 18"/>
          <p:cNvSpPr>
            <a:spLocks noChangeArrowheads="1"/>
          </p:cNvSpPr>
          <p:nvPr/>
        </p:nvSpPr>
        <p:spPr bwMode="auto">
          <a:xfrm>
            <a:off x="1538258" y="3459226"/>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4" name="Rectangle 50"/>
          <p:cNvSpPr>
            <a:spLocks noChangeArrowheads="1"/>
          </p:cNvSpPr>
          <p:nvPr/>
        </p:nvSpPr>
        <p:spPr bwMode="auto">
          <a:xfrm>
            <a:off x="6416791" y="3459226"/>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0" name="Rectangle 27"/>
          <p:cNvSpPr>
            <a:spLocks noChangeArrowheads="1"/>
          </p:cNvSpPr>
          <p:nvPr/>
        </p:nvSpPr>
        <p:spPr bwMode="auto">
          <a:xfrm>
            <a:off x="1538258" y="44356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9" name="Rectangle 45"/>
          <p:cNvSpPr>
            <a:spLocks noChangeArrowheads="1"/>
          </p:cNvSpPr>
          <p:nvPr/>
        </p:nvSpPr>
        <p:spPr bwMode="auto">
          <a:xfrm>
            <a:off x="6416791" y="4435628"/>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2" name="Rectangle 10"/>
          <p:cNvSpPr>
            <a:spLocks noChangeArrowheads="1"/>
          </p:cNvSpPr>
          <p:nvPr/>
        </p:nvSpPr>
        <p:spPr bwMode="auto">
          <a:xfrm>
            <a:off x="1538258" y="2972210"/>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8" name="Rectangle 35"/>
          <p:cNvSpPr>
            <a:spLocks noChangeArrowheads="1"/>
          </p:cNvSpPr>
          <p:nvPr/>
        </p:nvSpPr>
        <p:spPr bwMode="auto">
          <a:xfrm>
            <a:off x="6416791" y="2972210"/>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8" name="Rectangle 15"/>
          <p:cNvSpPr>
            <a:spLocks noChangeArrowheads="1"/>
          </p:cNvSpPr>
          <p:nvPr/>
        </p:nvSpPr>
        <p:spPr bwMode="auto">
          <a:xfrm>
            <a:off x="1538258" y="3215323"/>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0" name="Rectangle 37"/>
          <p:cNvSpPr>
            <a:spLocks noChangeArrowheads="1"/>
          </p:cNvSpPr>
          <p:nvPr/>
        </p:nvSpPr>
        <p:spPr bwMode="auto">
          <a:xfrm>
            <a:off x="6416791" y="3215323"/>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6" name="Rectangle 23"/>
          <p:cNvSpPr>
            <a:spLocks noChangeArrowheads="1"/>
          </p:cNvSpPr>
          <p:nvPr/>
        </p:nvSpPr>
        <p:spPr bwMode="auto">
          <a:xfrm>
            <a:off x="1538258" y="3947032"/>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2" name="Rectangle 39"/>
          <p:cNvSpPr>
            <a:spLocks noChangeArrowheads="1"/>
          </p:cNvSpPr>
          <p:nvPr/>
        </p:nvSpPr>
        <p:spPr bwMode="auto">
          <a:xfrm>
            <a:off x="6416791" y="3947032"/>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4" name="Rectangle 21"/>
          <p:cNvSpPr>
            <a:spLocks noChangeArrowheads="1"/>
          </p:cNvSpPr>
          <p:nvPr/>
        </p:nvSpPr>
        <p:spPr bwMode="auto">
          <a:xfrm>
            <a:off x="1538258" y="3703919"/>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dirty="0">
              <a:solidFill>
                <a:srgbClr val="4D4D4D"/>
              </a:solidFill>
            </a:endParaRPr>
          </a:p>
        </p:txBody>
      </p:sp>
      <p:sp>
        <p:nvSpPr>
          <p:cNvPr id="5121" name="Rectangle 53"/>
          <p:cNvSpPr>
            <a:spLocks noChangeArrowheads="1"/>
          </p:cNvSpPr>
          <p:nvPr/>
        </p:nvSpPr>
        <p:spPr bwMode="auto">
          <a:xfrm>
            <a:off x="6416791" y="3703919"/>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 name="Rectangle 7"/>
          <p:cNvSpPr>
            <a:spLocks noChangeArrowheads="1"/>
          </p:cNvSpPr>
          <p:nvPr/>
        </p:nvSpPr>
        <p:spPr bwMode="auto">
          <a:xfrm>
            <a:off x="1538258" y="2728307"/>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1" name="Rectangle 9"/>
          <p:cNvSpPr>
            <a:spLocks noChangeArrowheads="1"/>
          </p:cNvSpPr>
          <p:nvPr/>
        </p:nvSpPr>
        <p:spPr bwMode="auto">
          <a:xfrm>
            <a:off x="6457867" y="2728307"/>
            <a:ext cx="2273384"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612O: 胃食道（EG）腺癌の臨床次世代シーケンシング（NGS）による、HER2阻害、5FU／プラチナ製剤による第一選択治療およびPD1／CTLA4遮断に対する反応の特徴的な分子署名の特定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Janjigian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48" name="TextBox 47"/>
          <p:cNvSpPr txBox="1"/>
          <p:nvPr/>
        </p:nvSpPr>
        <p:spPr>
          <a:xfrm>
            <a:off x="1874520"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ja-JP" sz="1400" b="1" i="0" dirty="0" smtClean="0">
                <a:solidFill>
                  <a:srgbClr val="4D4D4D"/>
                </a:solidFill>
                <a:ea typeface="MS UI Gothic" pitchFamily="18" charset="0"/>
              </a:rPr>
              <a:t>投与前 (n=88)</a:t>
            </a:r>
          </a:p>
        </p:txBody>
      </p:sp>
      <p:sp>
        <p:nvSpPr>
          <p:cNvPr id="49" name="TextBox 48"/>
          <p:cNvSpPr txBox="1"/>
          <p:nvPr/>
        </p:nvSpPr>
        <p:spPr>
          <a:xfrm>
            <a:off x="5903976"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ja-JP" sz="1400" b="1" i="0" dirty="0" smtClean="0">
                <a:solidFill>
                  <a:srgbClr val="4D4D4D"/>
                </a:solidFill>
                <a:ea typeface="MS UI Gothic" pitchFamily="18" charset="0"/>
              </a:rPr>
              <a:t>投与後 (n=49)</a:t>
            </a:r>
          </a:p>
        </p:txBody>
      </p:sp>
      <p:sp>
        <p:nvSpPr>
          <p:cNvPr id="50" name="TextBox 49"/>
          <p:cNvSpPr txBox="1"/>
          <p:nvPr/>
        </p:nvSpPr>
        <p:spPr>
          <a:xfrm>
            <a:off x="365124" y="2288787"/>
            <a:ext cx="634410"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HER2</a:t>
            </a:r>
          </a:p>
        </p:txBody>
      </p:sp>
      <p:sp>
        <p:nvSpPr>
          <p:cNvPr id="60" name="TextBox 59"/>
          <p:cNvSpPr txBox="1"/>
          <p:nvPr/>
        </p:nvSpPr>
        <p:spPr>
          <a:xfrm>
            <a:off x="1090481" y="2288787"/>
            <a:ext cx="391133"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100%</a:t>
            </a:r>
          </a:p>
        </p:txBody>
      </p:sp>
      <p:sp>
        <p:nvSpPr>
          <p:cNvPr id="76" name="TextBox 75"/>
          <p:cNvSpPr txBox="1"/>
          <p:nvPr/>
        </p:nvSpPr>
        <p:spPr>
          <a:xfrm>
            <a:off x="5730811" y="228878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78%</a:t>
            </a:r>
          </a:p>
        </p:txBody>
      </p:sp>
      <p:sp>
        <p:nvSpPr>
          <p:cNvPr id="7" name="Rectangle 5"/>
          <p:cNvSpPr>
            <a:spLocks noChangeArrowheads="1"/>
          </p:cNvSpPr>
          <p:nvPr/>
        </p:nvSpPr>
        <p:spPr bwMode="auto">
          <a:xfrm>
            <a:off x="1531939" y="2346715"/>
            <a:ext cx="414075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 name="Rectangle 6"/>
          <p:cNvSpPr>
            <a:spLocks noChangeArrowheads="1"/>
          </p:cNvSpPr>
          <p:nvPr/>
        </p:nvSpPr>
        <p:spPr bwMode="auto">
          <a:xfrm>
            <a:off x="6933398" y="2346715"/>
            <a:ext cx="1797853"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0" name="Rectangle 8"/>
          <p:cNvSpPr>
            <a:spLocks noChangeArrowheads="1"/>
          </p:cNvSpPr>
          <p:nvPr/>
        </p:nvSpPr>
        <p:spPr bwMode="auto">
          <a:xfrm>
            <a:off x="6413632" y="2346715"/>
            <a:ext cx="522926"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7" name="TextBox 56"/>
          <p:cNvSpPr txBox="1"/>
          <p:nvPr/>
        </p:nvSpPr>
        <p:spPr>
          <a:xfrm>
            <a:off x="365124" y="4133797"/>
            <a:ext cx="729956"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MTOR</a:t>
            </a:r>
          </a:p>
        </p:txBody>
      </p:sp>
      <p:sp>
        <p:nvSpPr>
          <p:cNvPr id="67" name="TextBox 66"/>
          <p:cNvSpPr txBox="1"/>
          <p:nvPr/>
        </p:nvSpPr>
        <p:spPr>
          <a:xfrm>
            <a:off x="1260400" y="4133797"/>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0%</a:t>
            </a:r>
          </a:p>
        </p:txBody>
      </p:sp>
      <p:sp>
        <p:nvSpPr>
          <p:cNvPr id="83" name="TextBox 82"/>
          <p:cNvSpPr txBox="1"/>
          <p:nvPr/>
        </p:nvSpPr>
        <p:spPr>
          <a:xfrm>
            <a:off x="5730811" y="413379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4%</a:t>
            </a:r>
          </a:p>
        </p:txBody>
      </p:sp>
      <p:sp>
        <p:nvSpPr>
          <p:cNvPr id="87" name="Rectangle 43"/>
          <p:cNvSpPr>
            <a:spLocks noChangeArrowheads="1"/>
          </p:cNvSpPr>
          <p:nvPr/>
        </p:nvSpPr>
        <p:spPr bwMode="auto">
          <a:xfrm>
            <a:off x="7329937" y="4242279"/>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8" name="Rectangle 44"/>
          <p:cNvSpPr>
            <a:spLocks noChangeArrowheads="1"/>
          </p:cNvSpPr>
          <p:nvPr/>
        </p:nvSpPr>
        <p:spPr bwMode="auto">
          <a:xfrm>
            <a:off x="6571615" y="4242279"/>
            <a:ext cx="4581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4" name="TextBox 53"/>
          <p:cNvSpPr txBox="1"/>
          <p:nvPr/>
        </p:nvSpPr>
        <p:spPr>
          <a:xfrm>
            <a:off x="365124" y="3402088"/>
            <a:ext cx="723605"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MET</a:t>
            </a:r>
          </a:p>
        </p:txBody>
      </p:sp>
      <p:sp>
        <p:nvSpPr>
          <p:cNvPr id="64" name="TextBox 63"/>
          <p:cNvSpPr txBox="1"/>
          <p:nvPr/>
        </p:nvSpPr>
        <p:spPr>
          <a:xfrm>
            <a:off x="1260400" y="3402088"/>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2%</a:t>
            </a:r>
          </a:p>
        </p:txBody>
      </p:sp>
      <p:sp>
        <p:nvSpPr>
          <p:cNvPr id="80" name="TextBox 79"/>
          <p:cNvSpPr txBox="1"/>
          <p:nvPr/>
        </p:nvSpPr>
        <p:spPr>
          <a:xfrm>
            <a:off x="5733451" y="3402088"/>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8%</a:t>
            </a:r>
          </a:p>
        </p:txBody>
      </p:sp>
      <p:sp>
        <p:nvSpPr>
          <p:cNvPr id="22" name="Rectangle 19"/>
          <p:cNvSpPr>
            <a:spLocks noChangeArrowheads="1"/>
          </p:cNvSpPr>
          <p:nvPr/>
        </p:nvSpPr>
        <p:spPr bwMode="auto">
          <a:xfrm>
            <a:off x="2130697" y="3459226"/>
            <a:ext cx="110589"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5" name="Rectangle 51"/>
          <p:cNvSpPr>
            <a:spLocks noChangeArrowheads="1"/>
          </p:cNvSpPr>
          <p:nvPr/>
        </p:nvSpPr>
        <p:spPr bwMode="auto">
          <a:xfrm>
            <a:off x="6416791" y="3457646"/>
            <a:ext cx="10426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0" name="Rectangle 52"/>
          <p:cNvSpPr>
            <a:spLocks noChangeArrowheads="1"/>
          </p:cNvSpPr>
          <p:nvPr/>
        </p:nvSpPr>
        <p:spPr bwMode="auto">
          <a:xfrm>
            <a:off x="7459483" y="3457646"/>
            <a:ext cx="10584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8" name="TextBox 57"/>
          <p:cNvSpPr txBox="1"/>
          <p:nvPr/>
        </p:nvSpPr>
        <p:spPr>
          <a:xfrm>
            <a:off x="365124" y="4377700"/>
            <a:ext cx="644366"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PTEN</a:t>
            </a:r>
          </a:p>
        </p:txBody>
      </p:sp>
      <p:sp>
        <p:nvSpPr>
          <p:cNvPr id="68" name="TextBox 67"/>
          <p:cNvSpPr txBox="1"/>
          <p:nvPr/>
        </p:nvSpPr>
        <p:spPr>
          <a:xfrm>
            <a:off x="1260400" y="4377700"/>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a:t>
            </a:r>
          </a:p>
        </p:txBody>
      </p:sp>
      <p:sp>
        <p:nvSpPr>
          <p:cNvPr id="84" name="TextBox 83"/>
          <p:cNvSpPr txBox="1"/>
          <p:nvPr/>
        </p:nvSpPr>
        <p:spPr>
          <a:xfrm>
            <a:off x="5730811" y="43777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8%</a:t>
            </a:r>
          </a:p>
        </p:txBody>
      </p:sp>
      <p:sp>
        <p:nvSpPr>
          <p:cNvPr id="31" name="Rectangle 28"/>
          <p:cNvSpPr>
            <a:spLocks noChangeArrowheads="1"/>
          </p:cNvSpPr>
          <p:nvPr/>
        </p:nvSpPr>
        <p:spPr bwMode="auto">
          <a:xfrm>
            <a:off x="2751572" y="4486182"/>
            <a:ext cx="4265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0" name="Rectangle 46"/>
          <p:cNvSpPr>
            <a:spLocks noChangeArrowheads="1"/>
          </p:cNvSpPr>
          <p:nvPr/>
        </p:nvSpPr>
        <p:spPr bwMode="auto">
          <a:xfrm>
            <a:off x="6949196" y="44861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6" name="Rectangle 56"/>
          <p:cNvSpPr>
            <a:spLocks noChangeArrowheads="1"/>
          </p:cNvSpPr>
          <p:nvPr/>
        </p:nvSpPr>
        <p:spPr bwMode="auto">
          <a:xfrm>
            <a:off x="7320458"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7" name="Rectangle 57"/>
          <p:cNvSpPr>
            <a:spLocks noChangeArrowheads="1"/>
          </p:cNvSpPr>
          <p:nvPr/>
        </p:nvSpPr>
        <p:spPr bwMode="auto">
          <a:xfrm>
            <a:off x="7887619"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2" name="TextBox 51"/>
          <p:cNvSpPr txBox="1"/>
          <p:nvPr/>
        </p:nvSpPr>
        <p:spPr>
          <a:xfrm>
            <a:off x="365124" y="2914282"/>
            <a:ext cx="723605"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ERBB4</a:t>
            </a:r>
          </a:p>
        </p:txBody>
      </p:sp>
      <p:sp>
        <p:nvSpPr>
          <p:cNvPr id="62" name="TextBox 61"/>
          <p:cNvSpPr txBox="1"/>
          <p:nvPr/>
        </p:nvSpPr>
        <p:spPr>
          <a:xfrm>
            <a:off x="1260400" y="2914282"/>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5%</a:t>
            </a:r>
          </a:p>
        </p:txBody>
      </p:sp>
      <p:sp>
        <p:nvSpPr>
          <p:cNvPr id="78" name="TextBox 77"/>
          <p:cNvSpPr txBox="1"/>
          <p:nvPr/>
        </p:nvSpPr>
        <p:spPr>
          <a:xfrm>
            <a:off x="5737899" y="2914282"/>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12%</a:t>
            </a:r>
          </a:p>
        </p:txBody>
      </p:sp>
      <p:sp>
        <p:nvSpPr>
          <p:cNvPr id="16" name="Rectangle 13"/>
          <p:cNvSpPr>
            <a:spLocks noChangeArrowheads="1"/>
          </p:cNvSpPr>
          <p:nvPr/>
        </p:nvSpPr>
        <p:spPr bwMode="auto">
          <a:xfrm>
            <a:off x="1852646" y="3022764"/>
            <a:ext cx="13902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9" name="Rectangle 36"/>
          <p:cNvSpPr>
            <a:spLocks noChangeArrowheads="1"/>
          </p:cNvSpPr>
          <p:nvPr/>
        </p:nvSpPr>
        <p:spPr bwMode="auto">
          <a:xfrm>
            <a:off x="718775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8" name="Rectangle 68"/>
          <p:cNvSpPr>
            <a:spLocks noChangeArrowheads="1"/>
          </p:cNvSpPr>
          <p:nvPr/>
        </p:nvSpPr>
        <p:spPr bwMode="auto">
          <a:xfrm>
            <a:off x="642311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9" name="Rectangle 69"/>
          <p:cNvSpPr>
            <a:spLocks noChangeArrowheads="1"/>
          </p:cNvSpPr>
          <p:nvPr/>
        </p:nvSpPr>
        <p:spPr bwMode="auto">
          <a:xfrm>
            <a:off x="6939717" y="3024344"/>
            <a:ext cx="123227"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0" name="Rectangle 70"/>
          <p:cNvSpPr>
            <a:spLocks noChangeArrowheads="1"/>
          </p:cNvSpPr>
          <p:nvPr/>
        </p:nvSpPr>
        <p:spPr bwMode="auto">
          <a:xfrm>
            <a:off x="7225667" y="3024344"/>
            <a:ext cx="41076" cy="568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3" name="TextBox 52"/>
          <p:cNvSpPr txBox="1"/>
          <p:nvPr/>
        </p:nvSpPr>
        <p:spPr>
          <a:xfrm>
            <a:off x="365124" y="3158185"/>
            <a:ext cx="723605"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IGF1R</a:t>
            </a:r>
          </a:p>
        </p:txBody>
      </p:sp>
      <p:sp>
        <p:nvSpPr>
          <p:cNvPr id="63" name="TextBox 62"/>
          <p:cNvSpPr txBox="1"/>
          <p:nvPr/>
        </p:nvSpPr>
        <p:spPr>
          <a:xfrm>
            <a:off x="1260400" y="3158185"/>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3%</a:t>
            </a:r>
          </a:p>
        </p:txBody>
      </p:sp>
      <p:sp>
        <p:nvSpPr>
          <p:cNvPr id="79" name="TextBox 78"/>
          <p:cNvSpPr txBox="1"/>
          <p:nvPr/>
        </p:nvSpPr>
        <p:spPr>
          <a:xfrm>
            <a:off x="5746109" y="3158185"/>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12%</a:t>
            </a:r>
          </a:p>
        </p:txBody>
      </p:sp>
      <p:sp>
        <p:nvSpPr>
          <p:cNvPr id="19" name="Rectangle 16"/>
          <p:cNvSpPr>
            <a:spLocks noChangeArrowheads="1"/>
          </p:cNvSpPr>
          <p:nvPr/>
        </p:nvSpPr>
        <p:spPr bwMode="auto">
          <a:xfrm>
            <a:off x="2042226" y="3266667"/>
            <a:ext cx="8847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3" name="Rectangle 20"/>
          <p:cNvSpPr>
            <a:spLocks noChangeArrowheads="1"/>
          </p:cNvSpPr>
          <p:nvPr/>
        </p:nvSpPr>
        <p:spPr bwMode="auto">
          <a:xfrm>
            <a:off x="2102260" y="3266667"/>
            <a:ext cx="28437"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1" name="Rectangle 38"/>
          <p:cNvSpPr>
            <a:spLocks noChangeArrowheads="1"/>
          </p:cNvSpPr>
          <p:nvPr/>
        </p:nvSpPr>
        <p:spPr bwMode="auto">
          <a:xfrm>
            <a:off x="7143516" y="3266667"/>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2" name="Rectangle 48"/>
          <p:cNvSpPr>
            <a:spLocks noChangeArrowheads="1"/>
          </p:cNvSpPr>
          <p:nvPr/>
        </p:nvSpPr>
        <p:spPr bwMode="auto">
          <a:xfrm>
            <a:off x="7288861" y="3266667"/>
            <a:ext cx="18326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3" name="Rectangle 49"/>
          <p:cNvSpPr>
            <a:spLocks noChangeArrowheads="1"/>
          </p:cNvSpPr>
          <p:nvPr/>
        </p:nvSpPr>
        <p:spPr bwMode="auto">
          <a:xfrm>
            <a:off x="7184592" y="3215323"/>
            <a:ext cx="41076"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1" name="Rectangle 71"/>
          <p:cNvSpPr>
            <a:spLocks noChangeArrowheads="1"/>
          </p:cNvSpPr>
          <p:nvPr/>
        </p:nvSpPr>
        <p:spPr bwMode="auto">
          <a:xfrm>
            <a:off x="7386811" y="3266667"/>
            <a:ext cx="41076"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6" name="TextBox 55"/>
          <p:cNvSpPr txBox="1"/>
          <p:nvPr/>
        </p:nvSpPr>
        <p:spPr>
          <a:xfrm>
            <a:off x="365124" y="3889894"/>
            <a:ext cx="796766"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PIK3CA</a:t>
            </a:r>
          </a:p>
        </p:txBody>
      </p:sp>
      <p:sp>
        <p:nvSpPr>
          <p:cNvPr id="66" name="TextBox 65"/>
          <p:cNvSpPr txBox="1"/>
          <p:nvPr/>
        </p:nvSpPr>
        <p:spPr>
          <a:xfrm>
            <a:off x="1260400" y="3889894"/>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8%</a:t>
            </a:r>
          </a:p>
        </p:txBody>
      </p:sp>
      <p:sp>
        <p:nvSpPr>
          <p:cNvPr id="82" name="TextBox 81"/>
          <p:cNvSpPr txBox="1"/>
          <p:nvPr/>
        </p:nvSpPr>
        <p:spPr>
          <a:xfrm>
            <a:off x="5733451" y="3889894"/>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10%</a:t>
            </a:r>
          </a:p>
        </p:txBody>
      </p:sp>
      <p:sp>
        <p:nvSpPr>
          <p:cNvPr id="28" name="Rectangle 25"/>
          <p:cNvSpPr>
            <a:spLocks noChangeArrowheads="1"/>
          </p:cNvSpPr>
          <p:nvPr/>
        </p:nvSpPr>
        <p:spPr bwMode="auto">
          <a:xfrm>
            <a:off x="2483000" y="3998376"/>
            <a:ext cx="271732"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29" name="Rectangle 26"/>
          <p:cNvSpPr>
            <a:spLocks noChangeArrowheads="1"/>
          </p:cNvSpPr>
          <p:nvPr/>
        </p:nvSpPr>
        <p:spPr bwMode="auto">
          <a:xfrm>
            <a:off x="2282361" y="3998376"/>
            <a:ext cx="3949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3" name="Rectangle 40"/>
          <p:cNvSpPr>
            <a:spLocks noChangeArrowheads="1"/>
          </p:cNvSpPr>
          <p:nvPr/>
        </p:nvSpPr>
        <p:spPr bwMode="auto">
          <a:xfrm>
            <a:off x="6946036"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44" name="Rectangle 41"/>
          <p:cNvSpPr>
            <a:spLocks noChangeArrowheads="1"/>
          </p:cNvSpPr>
          <p:nvPr/>
        </p:nvSpPr>
        <p:spPr bwMode="auto">
          <a:xfrm>
            <a:off x="7472122"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91" name="Rectangle 47"/>
          <p:cNvSpPr>
            <a:spLocks noChangeArrowheads="1"/>
          </p:cNvSpPr>
          <p:nvPr/>
        </p:nvSpPr>
        <p:spPr bwMode="auto">
          <a:xfrm>
            <a:off x="7751753" y="3998376"/>
            <a:ext cx="10742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2" name="Rectangle 72"/>
          <p:cNvSpPr>
            <a:spLocks noChangeArrowheads="1"/>
          </p:cNvSpPr>
          <p:nvPr/>
        </p:nvSpPr>
        <p:spPr bwMode="auto">
          <a:xfrm>
            <a:off x="7849703" y="3998376"/>
            <a:ext cx="41076" cy="6003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81" name="TextBox 80"/>
          <p:cNvSpPr txBox="1"/>
          <p:nvPr/>
        </p:nvSpPr>
        <p:spPr>
          <a:xfrm>
            <a:off x="5746109" y="3645991"/>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14%</a:t>
            </a:r>
          </a:p>
        </p:txBody>
      </p:sp>
      <p:sp>
        <p:nvSpPr>
          <p:cNvPr id="25" name="Rectangle 22"/>
          <p:cNvSpPr>
            <a:spLocks noChangeArrowheads="1"/>
          </p:cNvSpPr>
          <p:nvPr/>
        </p:nvSpPr>
        <p:spPr bwMode="auto">
          <a:xfrm>
            <a:off x="2381249" y="3754473"/>
            <a:ext cx="79633"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4" name="Rectangle 54"/>
          <p:cNvSpPr>
            <a:spLocks noChangeArrowheads="1"/>
          </p:cNvSpPr>
          <p:nvPr/>
        </p:nvSpPr>
        <p:spPr bwMode="auto">
          <a:xfrm>
            <a:off x="7559013"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5" name="Rectangle 55"/>
          <p:cNvSpPr>
            <a:spLocks noChangeArrowheads="1"/>
          </p:cNvSpPr>
          <p:nvPr/>
        </p:nvSpPr>
        <p:spPr bwMode="auto">
          <a:xfrm>
            <a:off x="7276222" y="3702339"/>
            <a:ext cx="50555"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6" name="Rectangle 66"/>
          <p:cNvSpPr>
            <a:spLocks noChangeArrowheads="1"/>
          </p:cNvSpPr>
          <p:nvPr/>
        </p:nvSpPr>
        <p:spPr bwMode="auto">
          <a:xfrm>
            <a:off x="7130877"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7" name="Rectangle 67"/>
          <p:cNvSpPr>
            <a:spLocks noChangeArrowheads="1"/>
          </p:cNvSpPr>
          <p:nvPr/>
        </p:nvSpPr>
        <p:spPr bwMode="auto">
          <a:xfrm>
            <a:off x="6514741"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5" name="Rectangle 75"/>
          <p:cNvSpPr>
            <a:spLocks noChangeArrowheads="1"/>
          </p:cNvSpPr>
          <p:nvPr/>
        </p:nvSpPr>
        <p:spPr bwMode="auto">
          <a:xfrm>
            <a:off x="1981200" y="3703919"/>
            <a:ext cx="612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7" name="Rectangle 77"/>
          <p:cNvSpPr>
            <a:spLocks noChangeArrowheads="1"/>
          </p:cNvSpPr>
          <p:nvPr/>
        </p:nvSpPr>
        <p:spPr bwMode="auto">
          <a:xfrm>
            <a:off x="2241285" y="3703919"/>
            <a:ext cx="14376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 name="TextBox 50"/>
          <p:cNvSpPr txBox="1"/>
          <p:nvPr/>
        </p:nvSpPr>
        <p:spPr>
          <a:xfrm>
            <a:off x="365124" y="2670379"/>
            <a:ext cx="634410"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EGFR</a:t>
            </a:r>
          </a:p>
        </p:txBody>
      </p:sp>
      <p:sp>
        <p:nvSpPr>
          <p:cNvPr id="61" name="TextBox 60"/>
          <p:cNvSpPr txBox="1"/>
          <p:nvPr/>
        </p:nvSpPr>
        <p:spPr>
          <a:xfrm>
            <a:off x="1260400" y="2670379"/>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7%</a:t>
            </a:r>
          </a:p>
        </p:txBody>
      </p:sp>
      <p:sp>
        <p:nvSpPr>
          <p:cNvPr id="77" name="TextBox 76"/>
          <p:cNvSpPr txBox="1"/>
          <p:nvPr/>
        </p:nvSpPr>
        <p:spPr>
          <a:xfrm>
            <a:off x="5736127" y="2670379"/>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12%</a:t>
            </a:r>
          </a:p>
        </p:txBody>
      </p:sp>
      <p:sp>
        <p:nvSpPr>
          <p:cNvPr id="37" name="Rectangle 34"/>
          <p:cNvSpPr>
            <a:spLocks noChangeArrowheads="1"/>
          </p:cNvSpPr>
          <p:nvPr/>
        </p:nvSpPr>
        <p:spPr bwMode="auto">
          <a:xfrm>
            <a:off x="7137197" y="2778861"/>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8" name="Rectangle 78"/>
          <p:cNvSpPr>
            <a:spLocks noChangeArrowheads="1"/>
          </p:cNvSpPr>
          <p:nvPr/>
        </p:nvSpPr>
        <p:spPr bwMode="auto">
          <a:xfrm>
            <a:off x="6413632" y="2728307"/>
            <a:ext cx="5687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9" name="Rectangle 79"/>
          <p:cNvSpPr>
            <a:spLocks noChangeArrowheads="1"/>
          </p:cNvSpPr>
          <p:nvPr/>
        </p:nvSpPr>
        <p:spPr bwMode="auto">
          <a:xfrm>
            <a:off x="6946036" y="2728307"/>
            <a:ext cx="19432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4" name="Rectangle 12"/>
          <p:cNvSpPr>
            <a:spLocks noChangeArrowheads="1"/>
          </p:cNvSpPr>
          <p:nvPr/>
        </p:nvSpPr>
        <p:spPr bwMode="auto">
          <a:xfrm>
            <a:off x="1699402" y="2778861"/>
            <a:ext cx="115328"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TextBox 54"/>
          <p:cNvSpPr txBox="1"/>
          <p:nvPr/>
        </p:nvSpPr>
        <p:spPr>
          <a:xfrm>
            <a:off x="365124" y="3645991"/>
            <a:ext cx="723605"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KRAS</a:t>
            </a:r>
          </a:p>
        </p:txBody>
      </p:sp>
      <p:sp>
        <p:nvSpPr>
          <p:cNvPr id="65" name="TextBox 64"/>
          <p:cNvSpPr txBox="1"/>
          <p:nvPr/>
        </p:nvSpPr>
        <p:spPr>
          <a:xfrm>
            <a:off x="1260400" y="3645991"/>
            <a:ext cx="221214"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8%</a:t>
            </a:r>
          </a:p>
        </p:txBody>
      </p:sp>
      <p:sp>
        <p:nvSpPr>
          <p:cNvPr id="5146" name="Rectangle 76"/>
          <p:cNvSpPr>
            <a:spLocks noChangeArrowheads="1"/>
          </p:cNvSpPr>
          <p:nvPr/>
        </p:nvSpPr>
        <p:spPr bwMode="auto">
          <a:xfrm>
            <a:off x="1538258" y="3703919"/>
            <a:ext cx="360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TextBox 69"/>
          <p:cNvSpPr txBox="1"/>
          <p:nvPr/>
        </p:nvSpPr>
        <p:spPr>
          <a:xfrm>
            <a:off x="2017887" y="5041489"/>
            <a:ext cx="1474036" cy="276999"/>
          </a:xfrm>
          <a:prstGeom prst="rect">
            <a:avLst/>
          </a:prstGeom>
          <a:solidFill>
            <a:srgbClr val="FFFFFF"/>
          </a:solidFill>
        </p:spPr>
        <p:txBody>
          <a:bodyPr wrap="square" rtlCol="0">
            <a:spAutoFit/>
          </a:bodyPr>
          <a:lstStyle/>
          <a:p>
            <a:pPr fontAlgn="auto">
              <a:spcBef>
                <a:spcPts val="0"/>
              </a:spcBef>
              <a:spcAft>
                <a:spcPts val="0"/>
              </a:spcAft>
              <a:defRPr/>
            </a:pPr>
            <a:r>
              <a:rPr lang="ja-JP" sz="1200" b="1" i="0" dirty="0" smtClean="0">
                <a:solidFill>
                  <a:srgbClr val="4D4D4D"/>
                </a:solidFill>
                <a:ea typeface="MS UI Gothic" pitchFamily="18" charset="0"/>
              </a:rPr>
              <a:t>遺伝子変異</a:t>
            </a:r>
          </a:p>
        </p:txBody>
      </p:sp>
      <p:sp>
        <p:nvSpPr>
          <p:cNvPr id="71" name="TextBox 70"/>
          <p:cNvSpPr txBox="1"/>
          <p:nvPr/>
        </p:nvSpPr>
        <p:spPr>
          <a:xfrm>
            <a:off x="3896249" y="5041489"/>
            <a:ext cx="1053494" cy="276999"/>
          </a:xfrm>
          <a:prstGeom prst="rect">
            <a:avLst/>
          </a:prstGeom>
          <a:solidFill>
            <a:srgbClr val="FFFFFF"/>
          </a:solidFill>
        </p:spPr>
        <p:txBody>
          <a:bodyPr wrap="none" rtlCol="0">
            <a:spAutoFit/>
          </a:bodyPr>
          <a:lstStyle/>
          <a:p>
            <a:pPr fontAlgn="auto">
              <a:spcBef>
                <a:spcPts val="0"/>
              </a:spcBef>
              <a:spcAft>
                <a:spcPts val="0"/>
              </a:spcAft>
              <a:defRPr/>
            </a:pPr>
            <a:r>
              <a:rPr lang="ja-JP" sz="1200" b="0" i="0" dirty="0" smtClean="0">
                <a:solidFill>
                  <a:srgbClr val="4D4D4D"/>
                </a:solidFill>
                <a:ea typeface="MS UI Gothic" pitchFamily="18" charset="0"/>
              </a:rPr>
              <a:t>増幅</a:t>
            </a:r>
          </a:p>
        </p:txBody>
      </p:sp>
      <p:sp>
        <p:nvSpPr>
          <p:cNvPr id="73" name="TextBox 72"/>
          <p:cNvSpPr txBox="1"/>
          <p:nvPr/>
        </p:nvSpPr>
        <p:spPr>
          <a:xfrm>
            <a:off x="5506637" y="5041489"/>
            <a:ext cx="1463862" cy="276999"/>
          </a:xfrm>
          <a:prstGeom prst="rect">
            <a:avLst/>
          </a:prstGeom>
          <a:solidFill>
            <a:srgbClr val="FFFFFF"/>
          </a:solidFill>
        </p:spPr>
        <p:txBody>
          <a:bodyPr wrap="none" rtlCol="0">
            <a:spAutoFit/>
          </a:bodyPr>
          <a:lstStyle/>
          <a:p>
            <a:pPr fontAlgn="auto">
              <a:spcBef>
                <a:spcPts val="0"/>
              </a:spcBef>
              <a:spcAft>
                <a:spcPts val="0"/>
              </a:spcAft>
              <a:defRPr/>
            </a:pPr>
            <a:r>
              <a:rPr lang="ja-JP" sz="1200" b="0" i="0" dirty="0" smtClean="0">
                <a:solidFill>
                  <a:srgbClr val="4D4D4D"/>
                </a:solidFill>
                <a:ea typeface="MS UI Gothic" pitchFamily="18" charset="0"/>
              </a:rPr>
              <a:t>ミスセンス変異</a:t>
            </a:r>
          </a:p>
        </p:txBody>
      </p:sp>
      <p:sp>
        <p:nvSpPr>
          <p:cNvPr id="142" name="Rectangle 74"/>
          <p:cNvSpPr>
            <a:spLocks noChangeArrowheads="1"/>
          </p:cNvSpPr>
          <p:nvPr/>
        </p:nvSpPr>
        <p:spPr bwMode="auto">
          <a:xfrm>
            <a:off x="3887310" y="5099417"/>
            <a:ext cx="4581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143" name="Rectangle 74"/>
          <p:cNvSpPr>
            <a:spLocks noChangeArrowheads="1"/>
          </p:cNvSpPr>
          <p:nvPr/>
        </p:nvSpPr>
        <p:spPr bwMode="auto">
          <a:xfrm>
            <a:off x="5482157" y="5125988"/>
            <a:ext cx="72000" cy="108000"/>
          </a:xfrm>
          <a:prstGeom prst="rect">
            <a:avLst/>
          </a:prstGeom>
          <a:solidFill>
            <a:srgbClr val="0C8036"/>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72" name="TextBox 71"/>
          <p:cNvSpPr txBox="1"/>
          <p:nvPr/>
        </p:nvSpPr>
        <p:spPr>
          <a:xfrm>
            <a:off x="3896249" y="5313494"/>
            <a:ext cx="1128835" cy="276999"/>
          </a:xfrm>
          <a:prstGeom prst="rect">
            <a:avLst/>
          </a:prstGeom>
          <a:solidFill>
            <a:srgbClr val="FFFFFF"/>
          </a:solidFill>
        </p:spPr>
        <p:txBody>
          <a:bodyPr wrap="none" rtlCol="0">
            <a:spAutoFit/>
          </a:bodyPr>
          <a:lstStyle/>
          <a:p>
            <a:pPr fontAlgn="auto">
              <a:spcBef>
                <a:spcPts val="0"/>
              </a:spcBef>
              <a:spcAft>
                <a:spcPts val="0"/>
              </a:spcAft>
              <a:defRPr/>
            </a:pPr>
            <a:r>
              <a:rPr lang="ja-JP" sz="1200" b="0" i="0" dirty="0" smtClean="0">
                <a:solidFill>
                  <a:srgbClr val="4D4D4D"/>
                </a:solidFill>
                <a:ea typeface="MS UI Gothic" pitchFamily="18" charset="0"/>
              </a:rPr>
              <a:t>大幅な欠失</a:t>
            </a:r>
          </a:p>
        </p:txBody>
      </p:sp>
      <p:sp>
        <p:nvSpPr>
          <p:cNvPr id="74" name="TextBox 73"/>
          <p:cNvSpPr txBox="1"/>
          <p:nvPr/>
        </p:nvSpPr>
        <p:spPr>
          <a:xfrm>
            <a:off x="5506637" y="5313494"/>
            <a:ext cx="1337226" cy="276999"/>
          </a:xfrm>
          <a:prstGeom prst="rect">
            <a:avLst/>
          </a:prstGeom>
          <a:solidFill>
            <a:srgbClr val="FFFFFF"/>
          </a:solidFill>
        </p:spPr>
        <p:txBody>
          <a:bodyPr wrap="none" rtlCol="0">
            <a:spAutoFit/>
          </a:bodyPr>
          <a:lstStyle/>
          <a:p>
            <a:pPr fontAlgn="auto">
              <a:spcBef>
                <a:spcPts val="0"/>
              </a:spcBef>
              <a:spcAft>
                <a:spcPts val="0"/>
              </a:spcAft>
              <a:defRPr/>
            </a:pPr>
            <a:r>
              <a:rPr lang="ja-JP" sz="1200" b="0" i="0" dirty="0" smtClean="0">
                <a:solidFill>
                  <a:srgbClr val="4D4D4D"/>
                </a:solidFill>
                <a:ea typeface="MS UI Gothic" pitchFamily="18" charset="0"/>
              </a:rPr>
              <a:t>インフレーム変異</a:t>
            </a:r>
          </a:p>
        </p:txBody>
      </p:sp>
      <p:sp>
        <p:nvSpPr>
          <p:cNvPr id="141" name="Rectangle 74"/>
          <p:cNvSpPr>
            <a:spLocks noChangeArrowheads="1"/>
          </p:cNvSpPr>
          <p:nvPr/>
        </p:nvSpPr>
        <p:spPr bwMode="auto">
          <a:xfrm>
            <a:off x="3887310" y="5371422"/>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144" name="Rectangle 74"/>
          <p:cNvSpPr>
            <a:spLocks noChangeArrowheads="1"/>
          </p:cNvSpPr>
          <p:nvPr/>
        </p:nvSpPr>
        <p:spPr bwMode="auto">
          <a:xfrm>
            <a:off x="5482157" y="5397993"/>
            <a:ext cx="72000" cy="10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75" name="TextBox 74"/>
          <p:cNvSpPr txBox="1"/>
          <p:nvPr/>
        </p:nvSpPr>
        <p:spPr>
          <a:xfrm>
            <a:off x="5506637" y="5585499"/>
            <a:ext cx="1484825" cy="276999"/>
          </a:xfrm>
          <a:prstGeom prst="rect">
            <a:avLst/>
          </a:prstGeom>
          <a:solidFill>
            <a:srgbClr val="FFFFFF"/>
          </a:solidFill>
        </p:spPr>
        <p:txBody>
          <a:bodyPr wrap="none" rIns="36000" rtlCol="0">
            <a:spAutoFit/>
          </a:bodyPr>
          <a:lstStyle/>
          <a:p>
            <a:pPr fontAlgn="auto">
              <a:spcBef>
                <a:spcPts val="0"/>
              </a:spcBef>
              <a:spcAft>
                <a:spcPts val="0"/>
              </a:spcAft>
              <a:defRPr/>
            </a:pPr>
            <a:r>
              <a:rPr lang="ja-JP" sz="1200" b="0" i="0" dirty="0" smtClean="0">
                <a:solidFill>
                  <a:srgbClr val="4D4D4D"/>
                </a:solidFill>
                <a:ea typeface="MS UI Gothic" pitchFamily="18" charset="0"/>
              </a:rPr>
              <a:t>短縮型変異</a:t>
            </a:r>
          </a:p>
        </p:txBody>
      </p:sp>
      <p:sp>
        <p:nvSpPr>
          <p:cNvPr id="145" name="Rectangle 74"/>
          <p:cNvSpPr>
            <a:spLocks noChangeArrowheads="1"/>
          </p:cNvSpPr>
          <p:nvPr/>
        </p:nvSpPr>
        <p:spPr bwMode="auto">
          <a:xfrm>
            <a:off x="5482157" y="5654609"/>
            <a:ext cx="72000" cy="108000"/>
          </a:xfrm>
          <a:prstGeom prst="rect">
            <a:avLst/>
          </a:pr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GB" sz="1200">
              <a:solidFill>
                <a:srgbClr val="4D4D4D"/>
              </a:solidFill>
            </a:endParaRPr>
          </a:p>
        </p:txBody>
      </p:sp>
      <p:sp>
        <p:nvSpPr>
          <p:cNvPr id="32" name="Rectangle 29"/>
          <p:cNvSpPr>
            <a:spLocks noChangeArrowheads="1"/>
          </p:cNvSpPr>
          <p:nvPr/>
        </p:nvSpPr>
        <p:spPr bwMode="auto">
          <a:xfrm>
            <a:off x="1538258" y="46795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8" name="Rectangle 58"/>
          <p:cNvSpPr>
            <a:spLocks noChangeArrowheads="1"/>
          </p:cNvSpPr>
          <p:nvPr/>
        </p:nvSpPr>
        <p:spPr bwMode="auto">
          <a:xfrm>
            <a:off x="6416791" y="4678738"/>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9" name="TextBox 58"/>
          <p:cNvSpPr txBox="1"/>
          <p:nvPr/>
        </p:nvSpPr>
        <p:spPr>
          <a:xfrm>
            <a:off x="365124" y="4621600"/>
            <a:ext cx="793540" cy="276999"/>
          </a:xfrm>
          <a:prstGeom prst="rect">
            <a:avLst/>
          </a:prstGeom>
          <a:noFill/>
        </p:spPr>
        <p:txBody>
          <a:bodyPr wrap="square" lIns="72000" rIns="72000" rtlCol="0">
            <a:spAutoFit/>
          </a:bodyPr>
          <a:lstStyle/>
          <a:p>
            <a:pPr fontAlgn="auto">
              <a:spcBef>
                <a:spcPts val="0"/>
              </a:spcBef>
              <a:spcAft>
                <a:spcPts val="0"/>
              </a:spcAft>
              <a:defRPr/>
            </a:pPr>
            <a:r>
              <a:rPr lang="ja-JP" sz="1200" b="0" i="0" dirty="0" smtClean="0">
                <a:solidFill>
                  <a:srgbClr val="4D4D4D"/>
                </a:solidFill>
                <a:ea typeface="MS UI Gothic" pitchFamily="18" charset="0"/>
              </a:rPr>
              <a:t>SMAD4</a:t>
            </a:r>
          </a:p>
        </p:txBody>
      </p:sp>
      <p:sp>
        <p:nvSpPr>
          <p:cNvPr id="69" name="TextBox 68"/>
          <p:cNvSpPr txBox="1"/>
          <p:nvPr/>
        </p:nvSpPr>
        <p:spPr>
          <a:xfrm>
            <a:off x="1175441" y="4621600"/>
            <a:ext cx="306173" cy="276999"/>
          </a:xfrm>
          <a:prstGeom prst="rect">
            <a:avLst/>
          </a:prstGeom>
          <a:noFill/>
        </p:spPr>
        <p:txBody>
          <a:bodyPr wrap="none" lIns="0" rIns="0" rtlCol="0">
            <a:spAutoFit/>
          </a:bodyPr>
          <a:lstStyle/>
          <a:p>
            <a:pPr algn="r" fontAlgn="auto">
              <a:spcBef>
                <a:spcPts val="0"/>
              </a:spcBef>
              <a:spcAft>
                <a:spcPts val="0"/>
              </a:spcAft>
              <a:defRPr/>
            </a:pPr>
            <a:r>
              <a:rPr lang="ja-JP" sz="1200" b="0" i="0" dirty="0" smtClean="0">
                <a:solidFill>
                  <a:srgbClr val="4D4D4D"/>
                </a:solidFill>
                <a:ea typeface="MS UI Gothic" pitchFamily="18" charset="0"/>
              </a:rPr>
              <a:t>14%</a:t>
            </a:r>
          </a:p>
        </p:txBody>
      </p:sp>
      <p:sp>
        <p:nvSpPr>
          <p:cNvPr id="85" name="TextBox 84"/>
          <p:cNvSpPr txBox="1"/>
          <p:nvPr/>
        </p:nvSpPr>
        <p:spPr>
          <a:xfrm>
            <a:off x="5734991" y="46216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ja-JP" sz="1200" b="0" i="0" dirty="0" smtClean="0">
                <a:solidFill>
                  <a:srgbClr val="4D4D4D"/>
                </a:solidFill>
                <a:ea typeface="MS UI Gothic" pitchFamily="18" charset="0"/>
              </a:rPr>
              <a:t>27%</a:t>
            </a:r>
          </a:p>
        </p:txBody>
      </p:sp>
      <p:sp>
        <p:nvSpPr>
          <p:cNvPr id="33" name="Rectangle 30"/>
          <p:cNvSpPr>
            <a:spLocks noChangeArrowheads="1"/>
          </p:cNvSpPr>
          <p:nvPr/>
        </p:nvSpPr>
        <p:spPr bwMode="auto">
          <a:xfrm>
            <a:off x="2751572" y="4730082"/>
            <a:ext cx="396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4" name="Rectangle 31"/>
          <p:cNvSpPr>
            <a:spLocks noChangeArrowheads="1"/>
          </p:cNvSpPr>
          <p:nvPr/>
        </p:nvSpPr>
        <p:spPr bwMode="auto">
          <a:xfrm>
            <a:off x="3124200" y="4730082"/>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5" name="Rectangle 32"/>
          <p:cNvSpPr>
            <a:spLocks noChangeArrowheads="1"/>
          </p:cNvSpPr>
          <p:nvPr/>
        </p:nvSpPr>
        <p:spPr bwMode="auto">
          <a:xfrm>
            <a:off x="2980648" y="4730082"/>
            <a:ext cx="56874"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36" name="Rectangle 33"/>
          <p:cNvSpPr>
            <a:spLocks noChangeArrowheads="1"/>
          </p:cNvSpPr>
          <p:nvPr/>
        </p:nvSpPr>
        <p:spPr bwMode="auto">
          <a:xfrm>
            <a:off x="2381891"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29" name="Rectangle 59"/>
          <p:cNvSpPr>
            <a:spLocks noChangeArrowheads="1"/>
          </p:cNvSpPr>
          <p:nvPr/>
        </p:nvSpPr>
        <p:spPr bwMode="auto">
          <a:xfrm>
            <a:off x="774543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0" name="Rectangle 60"/>
          <p:cNvSpPr>
            <a:spLocks noChangeArrowheads="1"/>
          </p:cNvSpPr>
          <p:nvPr/>
        </p:nvSpPr>
        <p:spPr bwMode="auto">
          <a:xfrm>
            <a:off x="756217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1" name="Rectangle 61"/>
          <p:cNvSpPr>
            <a:spLocks noChangeArrowheads="1"/>
          </p:cNvSpPr>
          <p:nvPr/>
        </p:nvSpPr>
        <p:spPr bwMode="auto">
          <a:xfrm>
            <a:off x="7320458"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2" name="Rectangle 62"/>
          <p:cNvSpPr>
            <a:spLocks noChangeArrowheads="1"/>
          </p:cNvSpPr>
          <p:nvPr/>
        </p:nvSpPr>
        <p:spPr bwMode="auto">
          <a:xfrm>
            <a:off x="7225667"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3" name="Rectangle 63"/>
          <p:cNvSpPr>
            <a:spLocks noChangeArrowheads="1"/>
          </p:cNvSpPr>
          <p:nvPr/>
        </p:nvSpPr>
        <p:spPr bwMode="auto">
          <a:xfrm>
            <a:off x="698395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4" name="Rectangle 64"/>
          <p:cNvSpPr>
            <a:spLocks noChangeArrowheads="1"/>
          </p:cNvSpPr>
          <p:nvPr/>
        </p:nvSpPr>
        <p:spPr bwMode="auto">
          <a:xfrm>
            <a:off x="660795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35" name="Rectangle 65"/>
          <p:cNvSpPr>
            <a:spLocks noChangeArrowheads="1"/>
          </p:cNvSpPr>
          <p:nvPr/>
        </p:nvSpPr>
        <p:spPr bwMode="auto">
          <a:xfrm>
            <a:off x="6419951"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3" name="Rectangle 73"/>
          <p:cNvSpPr>
            <a:spLocks noChangeArrowheads="1"/>
          </p:cNvSpPr>
          <p:nvPr/>
        </p:nvSpPr>
        <p:spPr bwMode="auto">
          <a:xfrm>
            <a:off x="2470361" y="4679528"/>
            <a:ext cx="4423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44" name="Rectangle 74"/>
          <p:cNvSpPr>
            <a:spLocks noChangeArrowheads="1"/>
          </p:cNvSpPr>
          <p:nvPr/>
        </p:nvSpPr>
        <p:spPr bwMode="auto">
          <a:xfrm>
            <a:off x="2241285" y="4679528"/>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0" name="Rectangle 80"/>
          <p:cNvSpPr>
            <a:spLocks noChangeArrowheads="1"/>
          </p:cNvSpPr>
          <p:nvPr/>
        </p:nvSpPr>
        <p:spPr bwMode="auto">
          <a:xfrm>
            <a:off x="6521061" y="4730082"/>
            <a:ext cx="4423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1" name="Rectangle 81"/>
          <p:cNvSpPr>
            <a:spLocks noChangeArrowheads="1"/>
          </p:cNvSpPr>
          <p:nvPr/>
        </p:nvSpPr>
        <p:spPr bwMode="auto">
          <a:xfrm>
            <a:off x="7231987"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2" name="Rectangle 82"/>
          <p:cNvSpPr>
            <a:spLocks noChangeArrowheads="1"/>
          </p:cNvSpPr>
          <p:nvPr/>
        </p:nvSpPr>
        <p:spPr bwMode="auto">
          <a:xfrm>
            <a:off x="7985568" y="4730082"/>
            <a:ext cx="13428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3" name="Rectangle 83"/>
          <p:cNvSpPr>
            <a:spLocks noChangeArrowheads="1"/>
          </p:cNvSpPr>
          <p:nvPr/>
        </p:nvSpPr>
        <p:spPr bwMode="auto">
          <a:xfrm>
            <a:off x="7140356" y="4730082"/>
            <a:ext cx="41076"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5154" name="Rectangle 84"/>
          <p:cNvSpPr>
            <a:spLocks noChangeArrowheads="1"/>
          </p:cNvSpPr>
          <p:nvPr/>
        </p:nvSpPr>
        <p:spPr bwMode="auto">
          <a:xfrm>
            <a:off x="7884459" y="4730082"/>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0" name="Rectangle 22"/>
          <p:cNvSpPr>
            <a:spLocks noChangeArrowheads="1"/>
          </p:cNvSpPr>
          <p:nvPr/>
        </p:nvSpPr>
        <p:spPr bwMode="auto">
          <a:xfrm>
            <a:off x="2240755" y="3754473"/>
            <a:ext cx="4571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1" name="Rectangle 47"/>
          <p:cNvSpPr>
            <a:spLocks noChangeArrowheads="1"/>
          </p:cNvSpPr>
          <p:nvPr/>
        </p:nvSpPr>
        <p:spPr bwMode="auto">
          <a:xfrm>
            <a:off x="7560000" y="3757870"/>
            <a:ext cx="180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2" name="Rectangle 84"/>
          <p:cNvSpPr>
            <a:spLocks noChangeArrowheads="1"/>
          </p:cNvSpPr>
          <p:nvPr/>
        </p:nvSpPr>
        <p:spPr bwMode="auto">
          <a:xfrm>
            <a:off x="7938036" y="4490766"/>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 name="Rectangle 11"/>
          <p:cNvSpPr>
            <a:spLocks noChangeArrowheads="1"/>
          </p:cNvSpPr>
          <p:nvPr/>
        </p:nvSpPr>
        <p:spPr bwMode="auto">
          <a:xfrm>
            <a:off x="1531939" y="2728307"/>
            <a:ext cx="186421"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Rectangle 14"/>
          <p:cNvSpPr>
            <a:spLocks noChangeArrowheads="1"/>
          </p:cNvSpPr>
          <p:nvPr/>
        </p:nvSpPr>
        <p:spPr bwMode="auto">
          <a:xfrm>
            <a:off x="1811570" y="2972210"/>
            <a:ext cx="5371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Rectangle 17"/>
          <p:cNvSpPr>
            <a:spLocks noChangeArrowheads="1"/>
          </p:cNvSpPr>
          <p:nvPr/>
        </p:nvSpPr>
        <p:spPr bwMode="auto">
          <a:xfrm>
            <a:off x="2001150" y="3215323"/>
            <a:ext cx="53714"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4" name="Rectangle 31"/>
          <p:cNvSpPr>
            <a:spLocks noChangeArrowheads="1"/>
          </p:cNvSpPr>
          <p:nvPr/>
        </p:nvSpPr>
        <p:spPr bwMode="auto">
          <a:xfrm>
            <a:off x="3078000" y="4730400"/>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b="1">
              <a:solidFill>
                <a:srgbClr val="4D4D4D"/>
              </a:solidFill>
            </a:endParaRPr>
          </a:p>
        </p:txBody>
      </p:sp>
      <p:sp>
        <p:nvSpPr>
          <p:cNvPr id="13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Janjigian YY et al. Ann Oncol 2016; 27 (suppl 6): abstr 612O</a:t>
            </a:r>
          </a:p>
        </p:txBody>
      </p:sp>
    </p:spTree>
    <p:custDataLst>
      <p:tags r:id="rId1"/>
    </p:custDataLst>
    <p:extLst>
      <p:ext uri="{BB962C8B-B14F-4D97-AF65-F5344CB8AC3E}">
        <p14:creationId xmlns:p14="http://schemas.microsoft.com/office/powerpoint/2010/main" val="756817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612O: 胃食道（EG）腺癌の臨床次世代シーケンシング（NGS）による、HER2阻害、5FU／プラチナ製剤による第一選択治療およびPD1／CTLA4遮断に対する反応の特徴的な分子署名の特定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Janjigian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これらの結果から、トラスツズマブに対する耐性獲得患者はHER2の減少を示すこと、またRTK／RAS／PI3K経路における二次変異を有する可能性があることが示唆される</a:t>
            </a:r>
          </a:p>
          <a:p>
            <a:pPr lvl="1"/>
            <a:r>
              <a:rPr lang="ja-JP" sz="1600" b="1" i="0" dirty="0" smtClean="0">
                <a:solidFill>
                  <a:srgbClr val="4D4D4D"/>
                </a:solidFill>
                <a:ea typeface="MS UI Gothic" pitchFamily="18" charset="0"/>
              </a:rPr>
              <a:t>SMAD4、KRAS、EGFRなど、よくみられる変異が特定された</a:t>
            </a:r>
          </a:p>
          <a:p>
            <a:r>
              <a:rPr lang="ja-JP" sz="1600" b="1" i="0" dirty="0" smtClean="0">
                <a:solidFill>
                  <a:srgbClr val="4D4D4D"/>
                </a:solidFill>
                <a:ea typeface="MS UI Gothic" pitchFamily="18" charset="0"/>
              </a:rPr>
              <a:t>これらのデータは、2L治療としてのTDM1およびラパチニブに対する無効率と一致していた</a:t>
            </a:r>
          </a:p>
          <a:p>
            <a:r>
              <a:rPr lang="ja-JP" sz="1600" b="1" i="0" dirty="0" smtClean="0">
                <a:solidFill>
                  <a:srgbClr val="4D4D4D"/>
                </a:solidFill>
                <a:ea typeface="MS UI Gothic" pitchFamily="18" charset="0"/>
              </a:rPr>
              <a:t>再生検を実施して、2L治療として適切なHER2標的化治療を選択することが推奨される </a:t>
            </a:r>
          </a:p>
          <a:p>
            <a:r>
              <a:rPr lang="ja-JP" sz="1600" b="1" i="0" dirty="0" smtClean="0">
                <a:solidFill>
                  <a:srgbClr val="4D4D4D"/>
                </a:solidFill>
                <a:ea typeface="MS UI Gothic" pitchFamily="18" charset="0"/>
              </a:rPr>
              <a:t>このようなBRCA1／2遺伝子のヘテロ接合性の喪失の存在は、食道胃癌の病因および治療反応性に影響を及ぼす可能性がある </a:t>
            </a:r>
          </a:p>
          <a:p>
            <a:r>
              <a:rPr lang="ja-JP" sz="1600" b="1" i="0" dirty="0" smtClean="0">
                <a:solidFill>
                  <a:srgbClr val="4D4D4D"/>
                </a:solidFill>
                <a:ea typeface="MS UI Gothic" pitchFamily="18" charset="0"/>
              </a:rPr>
              <a:t>免疫療法を施行できるよう、MSIおよびEBV食道胃腺癌のサブセット（特異的サブセット）を特定することが重要である</a:t>
            </a:r>
          </a:p>
          <a:p>
            <a:endParaRPr lang="en-GB" dirty="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Janjigian YY et al. Ann Oncol 2016; 27 (suppl 6): abstr 612O</a:t>
            </a:r>
          </a:p>
        </p:txBody>
      </p:sp>
    </p:spTree>
    <p:custDataLst>
      <p:tags r:id="rId1"/>
    </p:custDataLst>
    <p:extLst>
      <p:ext uri="{BB962C8B-B14F-4D97-AF65-F5344CB8AC3E}">
        <p14:creationId xmlns:p14="http://schemas.microsoft.com/office/powerpoint/2010/main" val="367380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編集者（2016年）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spcAft>
                  <a:spcPts val="0"/>
                </a:spcAft>
                <a:tabLst>
                  <a:tab pos="2155825"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ベルギー、ルーバン、ガストフイスベルグ大学病院、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spcAft>
                  <a:spcPts val="0"/>
                </a:spcAft>
                <a:tabLst>
                  <a:tab pos="2155825" algn="l"/>
                </a:tabLst>
              </a:pPr>
              <a:r>
                <a:rPr lang="ja-JP" sz="1200" b="1" i="0" dirty="0" smtClean="0">
                  <a:solidFill>
                    <a:srgbClr val="4D4D4D"/>
                  </a:solidFill>
                  <a:ea typeface="MS UI Gothic" pitchFamily="18" charset="0"/>
                </a:rPr>
                <a:t>Philippe Rougier教授	</a:t>
              </a:r>
              <a:r>
                <a:rPr lang="ja-JP" sz="1200" b="0" i="0" dirty="0" smtClean="0">
                  <a:solidFill>
                    <a:srgbClr val="4D4D4D"/>
                  </a:solidFill>
                  <a:ea typeface="MS UI Gothic" pitchFamily="18" charset="0"/>
                </a:rPr>
                <a:t>フランス、パリ、ジョルジュ・ポンピドー欧州病院、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spcBef>
                  <a:spcPts val="0"/>
                </a:spcBef>
                <a:spcAft>
                  <a:spcPts val="0"/>
                </a:spcAft>
                <a:buClrTx/>
                <a:buSzTx/>
                <a:buFontTx/>
                <a:buNone/>
                <a:tabLst>
                  <a:tab pos="2155825" algn="l"/>
                </a:tabLst>
              </a:pPr>
              <a:r>
                <a:rPr lang="ja-JP" sz="1200" b="1" i="0" dirty="0" smtClean="0">
                  <a:solidFill>
                    <a:srgbClr val="4D4D4D"/>
                  </a:solidFill>
                  <a:ea typeface="MS UI Gothic" pitchFamily="18" charset="0"/>
                </a:rPr>
                <a:t>Jean-Luc Van Laetham教授	</a:t>
              </a:r>
              <a:r>
                <a:rPr lang="ja-JP" sz="1200" b="0" i="0" dirty="0" smtClean="0">
                  <a:solidFill>
                    <a:srgbClr val="4D4D4D"/>
                  </a:solidFill>
                  <a:ea typeface="MS UI Gothic" pitchFamily="18" charset="0"/>
                </a:rPr>
                <a:t>ベルギー、ブリュッセル、エラスムス大学病院、</a:t>
              </a:r>
            </a:p>
            <a:p>
              <a:pPr marL="0" indent="0" fontAlgn="auto">
                <a:spcBef>
                  <a:spcPts val="0"/>
                </a:spcBef>
                <a:spcAft>
                  <a:spcPts val="200"/>
                </a:spcAft>
                <a:buClrTx/>
                <a:buSzTx/>
                <a:buFontTx/>
                <a:buNone/>
                <a:tabLst>
                  <a:tab pos="2155825" algn="l"/>
                </a:tabLst>
              </a:pPr>
              <a:r>
                <a:rPr lang="ja-JP" sz="1200" b="0" i="0" dirty="0" smtClean="0">
                  <a:solidFill>
                    <a:srgbClr val="4D4D4D"/>
                  </a:solidFill>
                  <a:ea typeface="MS UI Gothic" pitchFamily="18" charset="0"/>
                </a:rPr>
                <a:t>	消化器病学-消化管癌科</a:t>
              </a:r>
            </a:p>
            <a:p>
              <a:pPr marL="0" indent="0" fontAlgn="auto">
                <a:lnSpc>
                  <a:spcPct val="150000"/>
                </a:lnSpc>
                <a:spcBef>
                  <a:spcPts val="0"/>
                </a:spcBef>
                <a:spcAft>
                  <a:spcPts val="0"/>
                </a:spcAft>
                <a:buClrTx/>
                <a:buSzTx/>
                <a:buFontTx/>
                <a:buNone/>
                <a:tabLst>
                  <a:tab pos="2155825"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spcAft>
                  <a:spcPts val="0"/>
                </a:spcAft>
                <a:tabLst>
                  <a:tab pos="2155825"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ベルギー、ルーバン、ガストフイスベルグ大学病院、</a:t>
              </a:r>
              <a:r>
                <a:rPr lang="en" sz="1200" dirty="0" smtClean="0"/>
                <a:t/>
              </a:r>
              <a:br>
                <a:rPr lang="en" sz="1200" dirty="0" smtClean="0"/>
              </a:br>
              <a:r>
                <a:rPr lang="ja-JP" sz="1200" b="0" i="0" dirty="0" smtClean="0">
                  <a:solidFill>
                    <a:srgbClr val="4D4D4D"/>
                  </a:solidFill>
                  <a:ea typeface="MS UI Gothic" pitchFamily="18" charset="0"/>
                </a:rPr>
                <a:t>	消化器腫瘍科</a:t>
              </a:r>
            </a:p>
            <a:p>
              <a:pPr>
                <a:lnSpc>
                  <a:spcPct val="150000"/>
                </a:lnSpc>
                <a:spcAft>
                  <a:spcPts val="0"/>
                </a:spcAft>
                <a:tabLst>
                  <a:tab pos="2155825"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155825"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600" b="1" i="0" dirty="0" smtClean="0">
                <a:solidFill>
                  <a:srgbClr val="043882"/>
                </a:solidFill>
                <a:ea typeface="MS UI Gothic" pitchFamily="18" charset="0"/>
              </a:rPr>
              <a:t>614O: CLDN18.2陽性の進行胃腺癌および胃食道接合部（GEJ）腺癌患者における第一選択治療として</a:t>
            </a:r>
            <a:r>
              <a:rPr lang="ja-JP" sz="1600" b="1" i="0" dirty="0" smtClean="0">
                <a:solidFill>
                  <a:srgbClr val="043882"/>
                </a:solidFill>
                <a:ea typeface="MS UI Gothic" pitchFamily="18" charset="0"/>
              </a:rPr>
              <a:t>、抗</a:t>
            </a:r>
            <a:r>
              <a:rPr lang="ja-JP" sz="1600" b="1" i="0" dirty="0" smtClean="0">
                <a:solidFill>
                  <a:srgbClr val="043882"/>
                </a:solidFill>
                <a:ea typeface="MS UI Gothic" pitchFamily="18" charset="0"/>
              </a:rPr>
              <a:t>CLDN18.2抗体IMAB362の併用／非併用下でエピルビシン・オキサリプラチン・カペシタビン（EOX）併用療法を検討するFAST第II相国際共同多施設共同無作為化試験の最終結果</a:t>
            </a:r>
            <a:r>
              <a:rPr lang="ja-JP" altLang="en-US" sz="1600" b="1" i="0" dirty="0" smtClean="0">
                <a:solidFill>
                  <a:srgbClr val="043882"/>
                </a:solidFill>
                <a:ea typeface="MS UI Gothic" pitchFamily="18" charset="0"/>
              </a:rPr>
              <a:t>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Schuler et al</a:t>
            </a:r>
            <a:r>
              <a:rPr lang="ja-JP" altLang="en-US" sz="1600" b="1" i="0" dirty="0" smtClean="0">
                <a:solidFill>
                  <a:srgbClr val="043882"/>
                </a:solidFill>
                <a:ea typeface="MS UI Gothic" pitchFamily="18" charset="0"/>
              </a:rPr>
              <a:t> </a:t>
            </a:r>
            <a:endParaRPr lang="ja-JP" sz="1600" b="0" i="0" dirty="0" smtClean="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*エピルビシン 50mg/m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、オキサリプラチン 130mg/m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D1、カペシタビン 625mg/m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 bid、D1-21、q22d</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Schuler M et al. Ann Oncol 2016; 27 (suppl 6): abstr 614O</a:t>
            </a:r>
          </a:p>
        </p:txBody>
      </p:sp>
      <p:sp>
        <p:nvSpPr>
          <p:cNvPr id="16" name="Rectangle 9"/>
          <p:cNvSpPr>
            <a:spLocks noGrp="1" noChangeArrowheads="1"/>
          </p:cNvSpPr>
          <p:nvPr>
            <p:ph sz="half" idx="1"/>
          </p:nvPr>
        </p:nvSpPr>
        <p:spPr>
          <a:xfrm>
            <a:off x="365124" y="5562599"/>
            <a:ext cx="4130676" cy="629893"/>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PFS</a:t>
            </a:r>
          </a:p>
        </p:txBody>
      </p:sp>
      <p:sp>
        <p:nvSpPr>
          <p:cNvPr id="17" name="Content Placeholder 26"/>
          <p:cNvSpPr txBox="1">
            <a:spLocks/>
          </p:cNvSpPr>
          <p:nvPr/>
        </p:nvSpPr>
        <p:spPr>
          <a:xfrm>
            <a:off x="4648200" y="5562599"/>
            <a:ext cx="4130675" cy="12597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p:txBody>
      </p:sp>
      <p:sp>
        <p:nvSpPr>
          <p:cNvPr id="23" name="Oval 14"/>
          <p:cNvSpPr>
            <a:spLocks noChangeArrowheads="1"/>
          </p:cNvSpPr>
          <p:nvPr/>
        </p:nvSpPr>
        <p:spPr bwMode="auto">
          <a:xfrm>
            <a:off x="3941537" y="32833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24" name="AutoShape 15"/>
          <p:cNvCxnSpPr>
            <a:cxnSpLocks noChangeShapeType="1"/>
            <a:stCxn id="23" idx="0"/>
            <a:endCxn id="34" idx="1"/>
          </p:cNvCxnSpPr>
          <p:nvPr/>
        </p:nvCxnSpPr>
        <p:spPr bwMode="auto">
          <a:xfrm rot="5400000" flipH="1" flipV="1">
            <a:off x="4415160" y="2861288"/>
            <a:ext cx="240269" cy="603919"/>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32" idx="1"/>
          </p:cNvCxnSpPr>
          <p:nvPr/>
        </p:nvCxnSpPr>
        <p:spPr bwMode="auto">
          <a:xfrm rot="16200000" flipH="1">
            <a:off x="4412771" y="3688144"/>
            <a:ext cx="273102"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116435" y="478486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27" name="AutoShape 12"/>
          <p:cNvSpPr>
            <a:spLocks noChangeArrowheads="1"/>
          </p:cNvSpPr>
          <p:nvPr/>
        </p:nvSpPr>
        <p:spPr bwMode="auto">
          <a:xfrm>
            <a:off x="8116435" y="278092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9" name="AutoShape 19"/>
          <p:cNvCxnSpPr>
            <a:cxnSpLocks noChangeShapeType="1"/>
            <a:stCxn id="35" idx="3"/>
            <a:endCxn id="23" idx="2"/>
          </p:cNvCxnSpPr>
          <p:nvPr/>
        </p:nvCxnSpPr>
        <p:spPr bwMode="auto">
          <a:xfrm flipV="1">
            <a:off x="3684814" y="3575481"/>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31" name="AutoShape 21"/>
          <p:cNvCxnSpPr>
            <a:cxnSpLocks noChangeShapeType="1"/>
            <a:stCxn id="34" idx="3"/>
            <a:endCxn id="27" idx="1"/>
          </p:cNvCxnSpPr>
          <p:nvPr/>
        </p:nvCxnSpPr>
        <p:spPr bwMode="auto">
          <a:xfrm>
            <a:off x="7515744" y="3043112"/>
            <a:ext cx="600691" cy="2135"/>
          </a:xfrm>
          <a:prstGeom prst="straightConnector1">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4865310" y="3717032"/>
            <a:ext cx="2676910" cy="84730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1L EOX</a:t>
            </a:r>
          </a:p>
          <a:p>
            <a:pPr algn="ctr" defTabSz="892175" eaLnBrk="0" hangingPunct="0"/>
            <a:r>
              <a:rPr lang="ja-JP" sz="1600" b="0" i="0" dirty="0" smtClean="0">
                <a:solidFill>
                  <a:srgbClr val="4D4D4D"/>
                </a:solidFill>
                <a:ea typeface="MS UI Gothic" pitchFamily="18" charset="0"/>
              </a:rPr>
              <a:t>(n=84)</a:t>
            </a:r>
          </a:p>
        </p:txBody>
      </p:sp>
      <p:sp>
        <p:nvSpPr>
          <p:cNvPr id="33" name="TextBox 32"/>
          <p:cNvSpPr txBox="1"/>
          <p:nvPr/>
        </p:nvSpPr>
        <p:spPr>
          <a:xfrm>
            <a:off x="369888" y="1295400"/>
            <a:ext cx="8404225" cy="1077218"/>
          </a:xfrm>
          <a:prstGeom prst="rect">
            <a:avLst/>
          </a:prstGeom>
          <a:noFill/>
        </p:spPr>
        <p:txBody>
          <a:bodyPr wrap="square" lIns="0" rtlCol="0">
            <a:spAutoFit/>
          </a:bodyPr>
          <a:lstStyle/>
          <a:p>
            <a:r>
              <a:rPr lang="ja-JP" sz="1600" b="1" i="0" dirty="0" smtClean="0">
                <a:solidFill>
                  <a:srgbClr val="4D4D4D"/>
                </a:solidFill>
                <a:ea typeface="MS UI Gothic" pitchFamily="18" charset="0"/>
              </a:rPr>
              <a:t>研究の目的 </a:t>
            </a:r>
          </a:p>
          <a:p>
            <a:pPr marL="285750" indent="-285750">
              <a:buFont typeface="Arial" panose="020B0604020202020204" pitchFamily="34" charset="0"/>
              <a:buChar char="•"/>
            </a:pPr>
            <a:r>
              <a:rPr lang="ja-JP" sz="1600" b="0" i="0" dirty="0" smtClean="0">
                <a:solidFill>
                  <a:srgbClr val="4D4D4D"/>
                </a:solidFill>
                <a:ea typeface="MS UI Gothic" pitchFamily="18" charset="0"/>
              </a:rPr>
              <a:t>進行／再発性の胃／GEJ癌患者において、免疫組織化学検査を用いてIMAB362の抗癌活性を仲介するClaudin18.2（CLDN18.2）の発現を評価すること</a:t>
            </a:r>
          </a:p>
        </p:txBody>
      </p:sp>
      <p:sp>
        <p:nvSpPr>
          <p:cNvPr id="34" name="AutoShape 8"/>
          <p:cNvSpPr>
            <a:spLocks noChangeArrowheads="1"/>
          </p:cNvSpPr>
          <p:nvPr/>
        </p:nvSpPr>
        <p:spPr bwMode="auto">
          <a:xfrm>
            <a:off x="4837254" y="2585216"/>
            <a:ext cx="2678490" cy="91579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1L EOX* + IMAB362 </a:t>
            </a:r>
            <a:r>
              <a:rPr lang="en" sz="1600" dirty="0" smtClean="0"/>
              <a:t/>
            </a:r>
            <a:br>
              <a:rPr lang="en" sz="1600" dirty="0" smtClean="0"/>
            </a:br>
            <a:r>
              <a:rPr lang="ja-JP" sz="1600" b="0" i="0" dirty="0" smtClean="0">
                <a:solidFill>
                  <a:srgbClr val="FFFFFF"/>
                </a:solidFill>
                <a:ea typeface="MS UI Gothic" pitchFamily="18" charset="0"/>
              </a:rPr>
              <a:t>800/600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 q3w</a:t>
            </a:r>
          </a:p>
          <a:p>
            <a:pPr algn="ctr" defTabSz="892175" eaLnBrk="0" hangingPunct="0"/>
            <a:r>
              <a:rPr lang="ja-JP" sz="1600" b="0" i="0" dirty="0" smtClean="0">
                <a:solidFill>
                  <a:srgbClr val="FFFFFF"/>
                </a:solidFill>
                <a:ea typeface="MS UI Gothic" pitchFamily="18" charset="0"/>
              </a:rPr>
              <a:t>(n=77) </a:t>
            </a:r>
          </a:p>
        </p:txBody>
      </p:sp>
      <p:sp>
        <p:nvSpPr>
          <p:cNvPr id="35" name="AutoShape 9"/>
          <p:cNvSpPr>
            <a:spLocks noChangeArrowheads="1"/>
          </p:cNvSpPr>
          <p:nvPr/>
        </p:nvSpPr>
        <p:spPr bwMode="auto">
          <a:xfrm>
            <a:off x="365124" y="2644201"/>
            <a:ext cx="331969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CLDN18.2発現を認める患者 (40%以上の腫瘍細胞で2+以上)</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ECOGのPSスコアが0～1 </a:t>
            </a:r>
          </a:p>
          <a:p>
            <a:pPr marL="285750" indent="-285750" defTabSz="892175" eaLnBrk="0" hangingPunct="0">
              <a:spcAft>
                <a:spcPct val="30000"/>
              </a:spcAft>
              <a:buFont typeface="Arial" panose="020B0604020202020204" pitchFamily="34" charset="0"/>
              <a:buChar char="•"/>
            </a:pPr>
            <a:r>
              <a:rPr lang="ja-JP" sz="1600" b="0" i="0" dirty="0" smtClean="0">
                <a:solidFill>
                  <a:srgbClr val="FFFFFF"/>
                </a:solidFill>
                <a:ea typeface="MS UI Gothic" pitchFamily="18" charset="0"/>
              </a:rPr>
              <a:t>トラスツズマブ治療に不適格</a:t>
            </a:r>
          </a:p>
          <a:p>
            <a:pPr defTabSz="892175" eaLnBrk="0" hangingPunct="0">
              <a:spcAft>
                <a:spcPct val="30000"/>
              </a:spcAft>
            </a:pPr>
            <a:r>
              <a:rPr lang="ja-JP" sz="1600" b="0" i="0" dirty="0" smtClean="0">
                <a:solidFill>
                  <a:srgbClr val="FFFFFF"/>
                </a:solidFill>
                <a:ea typeface="MS UI Gothic" pitchFamily="18" charset="0"/>
              </a:rPr>
              <a:t>(</a:t>
            </a:r>
            <a:r>
              <a:rPr lang="ja-JP" sz="1600" b="0" i="0" dirty="0" smtClean="0">
                <a:solidFill>
                  <a:srgbClr val="FFFFFF"/>
                </a:solidFill>
                <a:ea typeface="MS UI Gothic" pitchFamily="18" charset="0"/>
              </a:rPr>
              <a:t>n=161</a:t>
            </a:r>
            <a:endParaRPr lang="ja-JP" sz="1600" b="0" i="0" dirty="0" smtClean="0">
              <a:solidFill>
                <a:srgbClr val="FFFFFF"/>
              </a:solidFill>
              <a:ea typeface="MS UI Gothic" pitchFamily="18" charset="0"/>
            </a:endParaRPr>
          </a:p>
        </p:txBody>
      </p:sp>
      <p:sp>
        <p:nvSpPr>
          <p:cNvPr id="38" name="AutoShape 12"/>
          <p:cNvSpPr>
            <a:spLocks noChangeArrowheads="1"/>
          </p:cNvSpPr>
          <p:nvPr/>
        </p:nvSpPr>
        <p:spPr bwMode="auto">
          <a:xfrm>
            <a:off x="8116435" y="387636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39" name="AutoShape 21"/>
          <p:cNvCxnSpPr>
            <a:cxnSpLocks noChangeShapeType="1"/>
            <a:stCxn id="40" idx="3"/>
            <a:endCxn id="26" idx="1"/>
          </p:cNvCxnSpPr>
          <p:nvPr/>
        </p:nvCxnSpPr>
        <p:spPr bwMode="auto">
          <a:xfrm>
            <a:off x="7542220" y="5049181"/>
            <a:ext cx="574215"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865310" y="4653137"/>
            <a:ext cx="2676910" cy="792088"/>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探索的評価群：1L EOX + IMAB362 1000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 q3w (n=85)</a:t>
            </a:r>
          </a:p>
        </p:txBody>
      </p:sp>
      <p:cxnSp>
        <p:nvCxnSpPr>
          <p:cNvPr id="36" name="AutoShape 21"/>
          <p:cNvCxnSpPr>
            <a:cxnSpLocks noChangeShapeType="1"/>
            <a:stCxn id="32" idx="3"/>
            <a:endCxn id="38" idx="1"/>
          </p:cNvCxnSpPr>
          <p:nvPr/>
        </p:nvCxnSpPr>
        <p:spPr bwMode="auto">
          <a:xfrm>
            <a:off x="7542220" y="4140683"/>
            <a:ext cx="574215" cy="0"/>
          </a:xfrm>
          <a:prstGeom prst="straightConnector1">
            <a:avLst/>
          </a:prstGeom>
          <a:noFill/>
          <a:ln w="57150">
            <a:solidFill>
              <a:schemeClr val="bg2">
                <a:lumMod val="60000"/>
                <a:lumOff val="40000"/>
              </a:schemeClr>
            </a:solidFill>
            <a:round/>
            <a:headEnd/>
            <a:tailEnd type="triangle" w="med" len="med"/>
          </a:ln>
        </p:spPr>
      </p:cxnSp>
      <p:cxnSp>
        <p:nvCxnSpPr>
          <p:cNvPr id="37" name="AutoShape 16"/>
          <p:cNvCxnSpPr>
            <a:cxnSpLocks noChangeShapeType="1"/>
            <a:stCxn id="35" idx="2"/>
            <a:endCxn id="40" idx="1"/>
          </p:cNvCxnSpPr>
          <p:nvPr/>
        </p:nvCxnSpPr>
        <p:spPr bwMode="auto">
          <a:xfrm rot="16200000" flipH="1">
            <a:off x="3173930" y="3357800"/>
            <a:ext cx="542419" cy="2840341"/>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28054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37682" cy="807720"/>
          </a:xfrm>
        </p:spPr>
        <p:txBody>
          <a:bodyPr/>
          <a:lstStyle/>
          <a:p>
            <a:r>
              <a:rPr lang="ja-JP" sz="1600" b="1" i="0" dirty="0" smtClean="0">
                <a:solidFill>
                  <a:srgbClr val="043882"/>
                </a:solidFill>
                <a:ea typeface="MS UI Gothic" pitchFamily="18" charset="0"/>
              </a:rPr>
              <a:t>614O: CLDN18.2陽性の進行胃腺癌および胃食道接合部（GEJ）腺癌患者における第一選択治療として</a:t>
            </a:r>
            <a:r>
              <a:rPr lang="ja-JP" sz="1600" b="1" i="0" dirty="0" smtClean="0">
                <a:solidFill>
                  <a:srgbClr val="043882"/>
                </a:solidFill>
                <a:ea typeface="MS UI Gothic" pitchFamily="18" charset="0"/>
              </a:rPr>
              <a:t>、抗</a:t>
            </a:r>
            <a:r>
              <a:rPr lang="ja-JP" sz="1600" b="1" i="0" dirty="0" smtClean="0">
                <a:solidFill>
                  <a:srgbClr val="043882"/>
                </a:solidFill>
                <a:ea typeface="MS UI Gothic" pitchFamily="18" charset="0"/>
              </a:rPr>
              <a:t>CLDN18.2抗体IMAB362の併用／非併用下でエピルビシン・オキサリプラチン・カペシタビン（EOX）併用療法を検討するFAST第II相国際共同多施設共同無作為化試験の最終結果</a:t>
            </a:r>
            <a:r>
              <a:rPr lang="ja-JP" altLang="en-US" sz="1600" b="1" i="0" dirty="0" smtClean="0">
                <a:solidFill>
                  <a:srgbClr val="043882"/>
                </a:solidFill>
                <a:ea typeface="MS UI Gothic" pitchFamily="18" charset="0"/>
              </a:rPr>
              <a:t>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Schuler et al</a:t>
            </a:r>
            <a:r>
              <a:rPr lang="ja-JP" altLang="en-US" sz="1600" b="1" i="0" dirty="0" smtClean="0">
                <a:solidFill>
                  <a:srgbClr val="043882"/>
                </a:solidFill>
                <a:ea typeface="MS UI Gothic" pitchFamily="18" charset="0"/>
              </a:rPr>
              <a:t> </a:t>
            </a:r>
            <a:endParaRPr lang="ja-JP" sz="1600" b="0" i="0" dirty="0" smtClean="0"/>
          </a:p>
        </p:txBody>
      </p:sp>
      <p:sp>
        <p:nvSpPr>
          <p:cNvPr id="5123" name="Rectangle 3"/>
          <p:cNvSpPr>
            <a:spLocks noGrp="1" noChangeArrowheads="1"/>
          </p:cNvSpPr>
          <p:nvPr>
            <p:ph type="body" idx="1"/>
          </p:nvPr>
        </p:nvSpPr>
        <p:spPr>
          <a:xfrm>
            <a:off x="365124" y="5036186"/>
            <a:ext cx="8413751" cy="914400"/>
          </a:xfrm>
        </p:spPr>
        <p:txBody>
          <a:bodyPr/>
          <a:lstStyle/>
          <a:p>
            <a:r>
              <a:rPr lang="ja-JP" sz="1600" b="0" i="0" dirty="0" smtClean="0">
                <a:solidFill>
                  <a:srgbClr val="4D4D4D"/>
                </a:solidFill>
                <a:ea typeface="MS UI Gothic" pitchFamily="18" charset="0"/>
              </a:rPr>
              <a:t>IMAB362投与関連のAEとしては嘔吐、好中球減少症、貧血がよくみられ、そのほとんどがNCI-CTCAE分類でグレード1／2であった</a:t>
            </a:r>
          </a:p>
          <a:p>
            <a:r>
              <a:rPr lang="ja-JP" sz="1600" b="0" i="0" dirty="0" smtClean="0">
                <a:solidFill>
                  <a:srgbClr val="4D4D4D"/>
                </a:solidFill>
                <a:ea typeface="MS UI Gothic" pitchFamily="18" charset="0"/>
              </a:rPr>
              <a:t>IMAB362の投与による、グレード3／4のAEの有意な増加は認められなかった</a:t>
            </a:r>
          </a:p>
          <a:p>
            <a:pPr marL="0" indent="0">
              <a:buNone/>
            </a:pPr>
            <a:endParaRPr lang="en-GB"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Schuler M et al. Ann Oncol 2016; 27 (suppl 6): abstr 614O</a:t>
            </a:r>
          </a:p>
        </p:txBody>
      </p:sp>
      <p:graphicFrame>
        <p:nvGraphicFramePr>
          <p:cNvPr id="7" name="Group 88"/>
          <p:cNvGraphicFramePr>
            <a:graphicFrameLocks noGrp="1"/>
          </p:cNvGraphicFramePr>
          <p:nvPr>
            <p:extLst>
              <p:ext uri="{D42A27DB-BD31-4B8C-83A1-F6EECF244321}">
                <p14:modId xmlns:p14="http://schemas.microsoft.com/office/powerpoint/2010/main" val="1129360720"/>
              </p:ext>
            </p:extLst>
          </p:nvPr>
        </p:nvGraphicFramePr>
        <p:xfrm>
          <a:off x="369888" y="2211680"/>
          <a:ext cx="8408988" cy="2712720"/>
        </p:xfrm>
        <a:graphic>
          <a:graphicData uri="http://schemas.openxmlformats.org/drawingml/2006/table">
            <a:tbl>
              <a:tblPr firstRow="1" bandRow="1">
                <a:tableStyleId>{69012ECD-51FC-41F1-AA8D-1B2483CD663E}</a:tableStyleId>
              </a:tblPr>
              <a:tblGrid>
                <a:gridCol w="2113880">
                  <a:extLst>
                    <a:ext uri="{9D8B030D-6E8A-4147-A177-3AD203B41FA5}">
                      <a16:colId xmlns:a16="http://schemas.microsoft.com/office/drawing/2014/main" xmlns="" val="20000"/>
                    </a:ext>
                  </a:extLst>
                </a:gridCol>
                <a:gridCol w="1770974">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EOX</a:t>
                      </a:r>
                      <a:r>
                        <a:rPr lang="en" sz="1600" dirty="0" smtClean="0"/>
                        <a:t/>
                      </a:r>
                      <a:br>
                        <a:rPr lang="en" sz="1600" dirty="0" smtClean="0"/>
                      </a:br>
                      <a:r>
                        <a:rPr lang="ja-JP" sz="1600" b="1" i="0" u="none" dirty="0" smtClean="0">
                          <a:solidFill>
                            <a:srgbClr val="FFFFFF"/>
                          </a:solidFill>
                          <a:ea typeface="MS UI Gothic" pitchFamily="18" charset="0"/>
                        </a:rPr>
                        <a:t>(n=84)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800/600 mg/m</a:t>
                      </a:r>
                      <a:r>
                        <a:rPr lang="ja-JP" sz="1600" b="1" i="0" u="none" baseline="30000" dirty="0" smtClean="0">
                          <a:solidFill>
                            <a:srgbClr val="FFFFFF"/>
                          </a:solidFill>
                          <a:ea typeface="MS UI Gothic" pitchFamily="18" charset="0"/>
                        </a:rPr>
                        <a:t>2</a:t>
                      </a:r>
                      <a:r>
                        <a:rPr lang="ja-JP" sz="1600" b="1" i="0" u="none" dirty="0" smtClean="0">
                          <a:solidFill>
                            <a:srgbClr val="FFFFFF"/>
                          </a:solidFill>
                          <a:ea typeface="MS UI Gothic" pitchFamily="18" charset="0"/>
                        </a:rPr>
                        <a:t> </a:t>
                      </a:r>
                      <a:r>
                        <a:rPr lang="en" sz="1600" dirty="0" smtClean="0"/>
                        <a:t/>
                      </a:r>
                      <a:br>
                        <a:rPr lang="en" sz="1600" dirty="0" smtClean="0"/>
                      </a:br>
                      <a:r>
                        <a:rPr lang="ja-JP" sz="1600" b="1" i="0" u="none" dirty="0" smtClean="0">
                          <a:solidFill>
                            <a:srgbClr val="FFFFFF"/>
                          </a:solidFill>
                          <a:ea typeface="MS UI Gothic" pitchFamily="18" charset="0"/>
                        </a:rPr>
                        <a:t>(n=77)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1000 mg/m</a:t>
                      </a:r>
                      <a:r>
                        <a:rPr lang="ja-JP" sz="1600" b="1" i="0" u="none" baseline="30000" dirty="0" smtClean="0">
                          <a:solidFill>
                            <a:srgbClr val="FFFFFF"/>
                          </a:solidFill>
                          <a:ea typeface="MS UI Gothic" pitchFamily="18" charset="0"/>
                        </a:rPr>
                        <a:t>2</a:t>
                      </a:r>
                      <a:r>
                        <a:rPr lang="ja-JP" sz="1600" b="1" i="0" u="none" dirty="0" smtClean="0">
                          <a:solidFill>
                            <a:srgbClr val="FFFFFF"/>
                          </a:solidFill>
                          <a:ea typeface="MS UI Gothic" pitchFamily="18" charset="0"/>
                        </a:rPr>
                        <a:t> </a:t>
                      </a:r>
                      <a:r>
                        <a:rPr lang="en" sz="1600" dirty="0" smtClean="0"/>
                        <a:t/>
                      </a:r>
                      <a:br>
                        <a:rPr lang="en" sz="1600" dirty="0" smtClean="0"/>
                      </a:br>
                      <a:r>
                        <a:rPr lang="ja-JP" sz="1600" b="1" i="0" u="none" dirty="0" smtClean="0">
                          <a:solidFill>
                            <a:srgbClr val="FFFFFF"/>
                          </a:solidFill>
                          <a:ea typeface="MS UI Gothic" pitchFamily="18" charset="0"/>
                        </a:rPr>
                        <a:t>(n=85)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mPFS、ヶ月</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0.47 (0.31, 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0.0001</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0.59</a:t>
                      </a:r>
                      <a:r>
                        <a:rPr lang="en" sz="1600" dirty="0" smtClean="0"/>
                        <a:t/>
                      </a:r>
                      <a:br>
                        <a:rPr lang="en" sz="1600" dirty="0" smtClean="0"/>
                      </a:br>
                      <a:r>
                        <a:rPr lang="ja-JP" sz="1600" b="0" i="0" u="none" dirty="0" smtClean="0">
                          <a:solidFill>
                            <a:srgbClr val="4D4D4D"/>
                          </a:solidFill>
                          <a:ea typeface="MS UI Gothic" pitchFamily="18" charset="0"/>
                        </a:rPr>
                        <a:t>0.003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mOS、ヶ月間</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0.51 (0.36, 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0.00498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361950" y="1295400"/>
            <a:ext cx="8404225" cy="923330"/>
          </a:xfrm>
          <a:prstGeom prst="rect">
            <a:avLst/>
          </a:prstGeom>
          <a:noFill/>
        </p:spPr>
        <p:txBody>
          <a:bodyPr wrap="square" lIns="0" rtlCol="0">
            <a:spAutoFit/>
          </a:bodyPr>
          <a:lstStyle>
            <a:defPPr>
              <a:defRPr lang="en-GB"/>
            </a:defPPr>
            <a:lvl1pPr>
              <a:defRPr b="1">
                <a:solidFill>
                  <a:srgbClr val="4D4D4D"/>
                </a:solidFill>
              </a:defRPr>
            </a:lvl1pPr>
          </a:lstStyle>
          <a:p>
            <a:r>
              <a:rPr lang="ja-JP" b="0" i="0" dirty="0" smtClean="0">
                <a:solidFill>
                  <a:srgbClr val="4D4D4D"/>
                </a:solidFill>
                <a:ea typeface="MS UI Gothic" pitchFamily="18" charset="0"/>
              </a:rPr>
              <a:t>主な結果 </a:t>
            </a:r>
          </a:p>
          <a:p>
            <a:endParaRPr lang="en-GB" dirty="0" smtClean="0"/>
          </a:p>
          <a:p>
            <a:r>
              <a:rPr lang="ja-JP" b="0" i="0" dirty="0" smtClean="0">
                <a:solidFill>
                  <a:srgbClr val="4D4D4D"/>
                </a:solidFill>
                <a:ea typeface="MS UI Gothic" pitchFamily="18" charset="0"/>
              </a:rPr>
              <a:t>PFSおよびOS</a:t>
            </a:r>
          </a:p>
        </p:txBody>
      </p:sp>
    </p:spTree>
    <p:custDataLst>
      <p:tags r:id="rId1"/>
    </p:custDataLst>
    <p:extLst>
      <p:ext uri="{BB962C8B-B14F-4D97-AF65-F5344CB8AC3E}">
        <p14:creationId xmlns:p14="http://schemas.microsoft.com/office/powerpoint/2010/main" val="313459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600" b="1" i="0" dirty="0" smtClean="0">
                <a:solidFill>
                  <a:srgbClr val="043882"/>
                </a:solidFill>
                <a:ea typeface="MS UI Gothic" pitchFamily="18" charset="0"/>
              </a:rPr>
              <a:t>614O: CLDN18.2陽性の進行胃腺癌および胃食道接合部（GEJ）腺癌患者における第一選択治療として</a:t>
            </a:r>
            <a:r>
              <a:rPr lang="ja-JP" sz="1600" b="1" i="0" dirty="0" smtClean="0">
                <a:solidFill>
                  <a:srgbClr val="043882"/>
                </a:solidFill>
                <a:ea typeface="MS UI Gothic" pitchFamily="18" charset="0"/>
              </a:rPr>
              <a:t>、抗</a:t>
            </a:r>
            <a:r>
              <a:rPr lang="ja-JP" sz="1600" b="1" i="0" dirty="0" smtClean="0">
                <a:solidFill>
                  <a:srgbClr val="043882"/>
                </a:solidFill>
                <a:ea typeface="MS UI Gothic" pitchFamily="18" charset="0"/>
              </a:rPr>
              <a:t>CLDN18.2抗体IMAB362の併用／非併用下でエピルビシン・オキサリプラチン・カペシタビン（EOX）併用療法を検討するFAST第II相国際共同多施設共同無作為化試験の最終結果</a:t>
            </a:r>
            <a:r>
              <a:rPr lang="ja-JP" altLang="en-US" sz="1600" b="1" i="0" dirty="0" smtClean="0">
                <a:solidFill>
                  <a:srgbClr val="043882"/>
                </a:solidFill>
                <a:ea typeface="MS UI Gothic" pitchFamily="18" charset="0"/>
              </a:rPr>
              <a:t> </a:t>
            </a:r>
            <a:r>
              <a:rPr lang="en-GB" altLang="ja-JP" sz="1600" b="1" i="0" dirty="0" smtClean="0">
                <a:solidFill>
                  <a:srgbClr val="043882"/>
                </a:solidFill>
                <a:ea typeface="MS UI Gothic" pitchFamily="18" charset="0"/>
              </a:rPr>
              <a:t/>
            </a:r>
            <a:br>
              <a:rPr lang="en-GB" altLang="ja-JP" sz="1600" b="1" i="0" dirty="0" smtClean="0">
                <a:solidFill>
                  <a:srgbClr val="043882"/>
                </a:solidFill>
                <a:ea typeface="MS UI Gothic" pitchFamily="18" charset="0"/>
              </a:rPr>
            </a:br>
            <a:r>
              <a:rPr lang="ja-JP" sz="1600" b="1" i="0" dirty="0" smtClean="0">
                <a:solidFill>
                  <a:srgbClr val="043882"/>
                </a:solidFill>
                <a:ea typeface="MS UI Gothic" pitchFamily="18" charset="0"/>
              </a:rPr>
              <a:t>– </a:t>
            </a:r>
            <a:r>
              <a:rPr lang="ja-JP" sz="1600" b="1" i="0" dirty="0" smtClean="0">
                <a:solidFill>
                  <a:srgbClr val="043882"/>
                </a:solidFill>
                <a:ea typeface="MS UI Gothic" pitchFamily="18" charset="0"/>
              </a:rPr>
              <a:t>Schuler et al</a:t>
            </a:r>
            <a:r>
              <a:rPr lang="ja-JP" altLang="en-US" sz="1600" b="1" i="0" dirty="0" smtClean="0">
                <a:solidFill>
                  <a:srgbClr val="043882"/>
                </a:solidFill>
                <a:ea typeface="MS UI Gothic" pitchFamily="18" charset="0"/>
              </a:rPr>
              <a:t> </a:t>
            </a:r>
            <a:endParaRPr lang="ja-JP" sz="1600" b="0" i="0" dirty="0" smtClean="0"/>
          </a:p>
        </p:txBody>
      </p:sp>
      <p:sp>
        <p:nvSpPr>
          <p:cNvPr id="5123" name="Rectangle 3"/>
          <p:cNvSpPr>
            <a:spLocks noGrp="1" noChangeArrowheads="1"/>
          </p:cNvSpPr>
          <p:nvPr>
            <p:ph type="body" idx="1"/>
          </p:nvPr>
        </p:nvSpPr>
        <p:spPr/>
        <p:txBody>
          <a:bodyPr/>
          <a:lstStyle/>
          <a:p>
            <a:pPr marL="0" indent="0">
              <a:buNone/>
            </a:pPr>
            <a:r>
              <a:rPr lang="ja-JP" sz="1800" b="1" i="0" dirty="0" smtClean="0">
                <a:solidFill>
                  <a:srgbClr val="4D4D4D"/>
                </a:solidFill>
                <a:ea typeface="MS UI Gothic" pitchFamily="18" charset="0"/>
              </a:rPr>
              <a:t>結論</a:t>
            </a:r>
          </a:p>
          <a:p>
            <a:r>
              <a:rPr lang="ja-JP" sz="1800" b="1" i="0" dirty="0" smtClean="0">
                <a:solidFill>
                  <a:srgbClr val="4D4D4D"/>
                </a:solidFill>
                <a:ea typeface="MS UI Gothic" pitchFamily="18" charset="0"/>
              </a:rPr>
              <a:t>IMAB362とEOXの併用療法は、進行／転移性胃食道腺癌患者に対する1L治療の選択肢として実行可能かつ忍容性も良好である </a:t>
            </a:r>
          </a:p>
          <a:p>
            <a:r>
              <a:rPr lang="ja-JP" sz="1800" b="1" i="0" dirty="0" smtClean="0">
                <a:solidFill>
                  <a:srgbClr val="4D4D4D"/>
                </a:solidFill>
                <a:ea typeface="MS UI Gothic" pitchFamily="18" charset="0"/>
              </a:rPr>
              <a:t>IMAB362とEOXの併用療法を受けた患者において、本試験ではPFSおよびOSの有意な改善を認めた</a:t>
            </a:r>
          </a:p>
          <a:p>
            <a:r>
              <a:rPr lang="ja-JP" sz="1800" b="1" i="0" dirty="0" smtClean="0">
                <a:solidFill>
                  <a:srgbClr val="4D4D4D"/>
                </a:solidFill>
                <a:ea typeface="MS UI Gothic" pitchFamily="18" charset="0"/>
              </a:rPr>
              <a:t>本試験の結果は、IMAB362の開発を第III相へと進めるための強力な根拠となる</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ja-JP" sz="1200" b="0" i="0" dirty="0" smtClean="0">
                <a:solidFill>
                  <a:srgbClr val="4D4D4D"/>
                </a:solidFill>
                <a:ea typeface="MS UI Gothic" pitchFamily="18" charset="0"/>
              </a:rPr>
              <a:t>Schuler M et al. Ann Oncol 2016; 27 (suppl 6): abstr 614O</a:t>
            </a:r>
          </a:p>
        </p:txBody>
      </p:sp>
    </p:spTree>
    <p:custDataLst>
      <p:tags r:id="rId1"/>
    </p:custDataLst>
    <p:extLst>
      <p:ext uri="{BB962C8B-B14F-4D97-AF65-F5344CB8AC3E}">
        <p14:creationId xmlns:p14="http://schemas.microsoft.com/office/powerpoint/2010/main" val="3811466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第二選択治療</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胃・食道癌</a:t>
            </a: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82880"/>
            <a:ext cx="8238945" cy="807720"/>
          </a:xfrm>
        </p:spPr>
        <p:txBody>
          <a:bodyPr/>
          <a:lstStyle/>
          <a:p>
            <a:r>
              <a:rPr lang="ja-JP" sz="1800" b="1" i="0" dirty="0" smtClean="0">
                <a:solidFill>
                  <a:srgbClr val="043882"/>
                </a:solidFill>
                <a:ea typeface="MS UI Gothic" pitchFamily="18" charset="0"/>
              </a:rPr>
              <a:t>LBA27: プラチナまたはタキサン製剤ベースの化学療法無効後の</a:t>
            </a:r>
            <a:r>
              <a:rPr lang="en" sz="1800" dirty="0" smtClean="0"/>
              <a:t/>
            </a:r>
            <a:br>
              <a:rPr lang="en" sz="1800" dirty="0" smtClean="0"/>
            </a:br>
            <a:r>
              <a:rPr lang="ja-JP" sz="1800" b="1" i="0" dirty="0" smtClean="0">
                <a:solidFill>
                  <a:srgbClr val="043882"/>
                </a:solidFill>
                <a:ea typeface="MS UI Gothic" pitchFamily="18" charset="0"/>
              </a:rPr>
              <a:t>進行食道扁平上皮癌患者におけるイリノテカン・S-1併用投与とS-1単独投与を比較する</a:t>
            </a:r>
            <a:r>
              <a:rPr lang="en" sz="1800" dirty="0" smtClean="0"/>
              <a:t/>
            </a:r>
            <a:br>
              <a:rPr lang="en" sz="1800" dirty="0" smtClean="0"/>
            </a:br>
            <a:r>
              <a:rPr lang="ja-JP" sz="1800" b="1" i="0" dirty="0" smtClean="0">
                <a:solidFill>
                  <a:srgbClr val="043882"/>
                </a:solidFill>
                <a:ea typeface="MS UI Gothic" pitchFamily="18" charset="0"/>
              </a:rPr>
              <a:t>第lll相無作為化非盲検試験 – Huang et al </a:t>
            </a:r>
          </a:p>
        </p:txBody>
      </p:sp>
      <p:sp>
        <p:nvSpPr>
          <p:cNvPr id="2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プラチナまたはタキサン製剤ベースの化学療法による1Lが無効となった進行ESCC患者において、イリノテカンとS-1の併用投与とS-1の単独投与の有効性と安全性を比較すること</a:t>
            </a:r>
          </a:p>
        </p:txBody>
      </p:sp>
      <p:sp>
        <p:nvSpPr>
          <p:cNvPr id="27" name="Oval 14"/>
          <p:cNvSpPr>
            <a:spLocks noChangeArrowheads="1"/>
          </p:cNvSpPr>
          <p:nvPr/>
        </p:nvSpPr>
        <p:spPr bwMode="auto">
          <a:xfrm>
            <a:off x="3097735" y="35022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8" name="AutoShape 15"/>
          <p:cNvCxnSpPr>
            <a:cxnSpLocks noChangeShapeType="1"/>
            <a:stCxn id="27" idx="0"/>
            <a:endCxn id="35" idx="1"/>
          </p:cNvCxnSpPr>
          <p:nvPr/>
        </p:nvCxnSpPr>
        <p:spPr bwMode="auto">
          <a:xfrm rot="5400000" flipH="1" flipV="1">
            <a:off x="3133195" y="2891068"/>
            <a:ext cx="867498" cy="354822"/>
          </a:xfrm>
          <a:prstGeom prst="bentConnector2">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37" idx="3"/>
            <a:endCxn id="27" idx="2"/>
          </p:cNvCxnSpPr>
          <p:nvPr/>
        </p:nvCxnSpPr>
        <p:spPr bwMode="auto">
          <a:xfrm flipV="1">
            <a:off x="2848708" y="3794328"/>
            <a:ext cx="249027" cy="1"/>
          </a:xfrm>
          <a:prstGeom prst="straightConnector1">
            <a:avLst/>
          </a:prstGeom>
          <a:noFill/>
          <a:ln w="57150">
            <a:solidFill>
              <a:schemeClr val="bg2">
                <a:lumMod val="60000"/>
                <a:lumOff val="40000"/>
              </a:schemeClr>
            </a:solidFill>
            <a:round/>
            <a:headEnd type="none" w="med" len="med"/>
            <a:tailEnd type="none" w="med" len="med"/>
          </a:ln>
        </p:spPr>
      </p:cxnSp>
      <p:sp>
        <p:nvSpPr>
          <p:cNvPr id="30" name="Rectangle 9"/>
          <p:cNvSpPr txBox="1">
            <a:spLocks noChangeArrowheads="1"/>
          </p:cNvSpPr>
          <p:nvPr/>
        </p:nvSpPr>
        <p:spPr bwMode="auto">
          <a:xfrm>
            <a:off x="365124" y="5439679"/>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 </a:t>
            </a:r>
          </a:p>
        </p:txBody>
      </p:sp>
      <p:cxnSp>
        <p:nvCxnSpPr>
          <p:cNvPr id="31" name="AutoShape 16"/>
          <p:cNvCxnSpPr>
            <a:cxnSpLocks noChangeShapeType="1"/>
            <a:stCxn id="27" idx="4"/>
            <a:endCxn id="42" idx="1"/>
          </p:cNvCxnSpPr>
          <p:nvPr/>
        </p:nvCxnSpPr>
        <p:spPr bwMode="auto">
          <a:xfrm rot="16200000" flipH="1">
            <a:off x="3169662" y="4306298"/>
            <a:ext cx="794564" cy="354823"/>
          </a:xfrm>
          <a:prstGeom prst="bentConnector2">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3744355" y="2166418"/>
            <a:ext cx="4343400" cy="93662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イリノテカン 160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 iv D1 q2w + </a:t>
            </a:r>
          </a:p>
          <a:p>
            <a:pPr algn="ctr" defTabSz="892175" eaLnBrk="0" hangingPunct="0"/>
            <a:r>
              <a:rPr lang="ja-JP" sz="1600" b="0" i="0" dirty="0" smtClean="0">
                <a:solidFill>
                  <a:srgbClr val="FFFFFF"/>
                </a:solidFill>
                <a:ea typeface="MS UI Gothic" pitchFamily="18" charset="0"/>
              </a:rPr>
              <a:t>S-1 (初期 OD 40–60 mg bid D1～10 q2w)</a:t>
            </a:r>
          </a:p>
          <a:p>
            <a:pPr algn="ctr" defTabSz="892175" eaLnBrk="0" hangingPunct="0"/>
            <a:r>
              <a:rPr lang="ja-JP" sz="1600" b="0" i="0" dirty="0" smtClean="0">
                <a:solidFill>
                  <a:srgbClr val="FFFFFF"/>
                </a:solidFill>
                <a:ea typeface="MS UI Gothic" pitchFamily="18" charset="0"/>
              </a:rPr>
              <a:t>(n=53)</a:t>
            </a:r>
          </a:p>
        </p:txBody>
      </p:sp>
      <p:sp>
        <p:nvSpPr>
          <p:cNvPr id="37" name="AutoShape 9"/>
          <p:cNvSpPr>
            <a:spLocks noChangeArrowheads="1"/>
          </p:cNvSpPr>
          <p:nvPr/>
        </p:nvSpPr>
        <p:spPr bwMode="auto">
          <a:xfrm>
            <a:off x="84405" y="3306246"/>
            <a:ext cx="2764303"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進行ESCC </a:t>
            </a:r>
          </a:p>
          <a:p>
            <a:pPr defTabSz="892175" eaLnBrk="0" hangingPunct="0">
              <a:spcAft>
                <a:spcPct val="30000"/>
              </a:spcAft>
            </a:pPr>
            <a:r>
              <a:rPr lang="ja-JP" sz="1600" b="0" i="0" dirty="0" smtClean="0">
                <a:solidFill>
                  <a:srgbClr val="FFFFFF"/>
                </a:solidFill>
                <a:ea typeface="MS UI Gothic" pitchFamily="18" charset="0"/>
              </a:rPr>
              <a:t>(n=102)</a:t>
            </a:r>
          </a:p>
        </p:txBody>
      </p:sp>
      <p:sp>
        <p:nvSpPr>
          <p:cNvPr id="38" name="Content Placeholder 26"/>
          <p:cNvSpPr txBox="1">
            <a:spLocks/>
          </p:cNvSpPr>
          <p:nvPr/>
        </p:nvSpPr>
        <p:spPr>
          <a:xfrm>
            <a:off x="5725914" y="5439680"/>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RR、DCR、OS</a:t>
            </a:r>
          </a:p>
        </p:txBody>
      </p:sp>
      <p:sp>
        <p:nvSpPr>
          <p:cNvPr id="39" name="AutoShape 12"/>
          <p:cNvSpPr>
            <a:spLocks noChangeArrowheads="1"/>
          </p:cNvSpPr>
          <p:nvPr/>
        </p:nvSpPr>
        <p:spPr bwMode="auto">
          <a:xfrm>
            <a:off x="8311202" y="2384362"/>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42" name="AutoShape 12"/>
          <p:cNvSpPr>
            <a:spLocks noChangeArrowheads="1"/>
          </p:cNvSpPr>
          <p:nvPr/>
        </p:nvSpPr>
        <p:spPr bwMode="auto">
          <a:xfrm>
            <a:off x="3744356" y="4455940"/>
            <a:ext cx="4343400" cy="85010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S-1単独投与</a:t>
            </a:r>
            <a:r>
              <a:rPr lang="en" sz="1600" dirty="0" smtClean="0"/>
              <a:t/>
            </a:r>
            <a:br>
              <a:rPr lang="en" sz="1600" dirty="0" smtClean="0"/>
            </a:br>
            <a:r>
              <a:rPr lang="ja-JP" sz="1600" b="0" i="0" dirty="0" smtClean="0">
                <a:solidFill>
                  <a:srgbClr val="4D4D4D"/>
                </a:solidFill>
                <a:ea typeface="MS UI Gothic" pitchFamily="18" charset="0"/>
              </a:rPr>
              <a:t>(初期 OD 40–60 mg bid D1～14 q3w) </a:t>
            </a:r>
          </a:p>
          <a:p>
            <a:pPr algn="ctr" defTabSz="892175" eaLnBrk="0" hangingPunct="0"/>
            <a:r>
              <a:rPr lang="ja-JP" sz="1600" b="0" i="0" dirty="0" smtClean="0">
                <a:solidFill>
                  <a:srgbClr val="4D4D4D"/>
                </a:solidFill>
                <a:ea typeface="MS UI Gothic" pitchFamily="18" charset="0"/>
              </a:rPr>
              <a:t>(n=49)</a:t>
            </a:r>
          </a:p>
        </p:txBody>
      </p:sp>
      <p:sp>
        <p:nvSpPr>
          <p:cNvPr id="63" name="AutoShape 12"/>
          <p:cNvSpPr>
            <a:spLocks noChangeArrowheads="1"/>
          </p:cNvSpPr>
          <p:nvPr/>
        </p:nvSpPr>
        <p:spPr bwMode="auto">
          <a:xfrm>
            <a:off x="8305800" y="4630620"/>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cxnSp>
        <p:nvCxnSpPr>
          <p:cNvPr id="65" name="AutoShape 19"/>
          <p:cNvCxnSpPr>
            <a:cxnSpLocks noChangeShapeType="1"/>
            <a:stCxn id="42" idx="3"/>
            <a:endCxn id="63" idx="1"/>
          </p:cNvCxnSpPr>
          <p:nvPr/>
        </p:nvCxnSpPr>
        <p:spPr bwMode="auto">
          <a:xfrm>
            <a:off x="8087756" y="4880992"/>
            <a:ext cx="218044"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a:stCxn id="35" idx="3"/>
            <a:endCxn id="39" idx="1"/>
          </p:cNvCxnSpPr>
          <p:nvPr/>
        </p:nvCxnSpPr>
        <p:spPr bwMode="auto">
          <a:xfrm>
            <a:off x="8087755" y="2634730"/>
            <a:ext cx="223447" cy="4"/>
          </a:xfrm>
          <a:prstGeom prst="straightConnector1">
            <a:avLst/>
          </a:prstGeom>
          <a:noFill/>
          <a:ln w="57150">
            <a:solidFill>
              <a:schemeClr val="bg2">
                <a:lumMod val="60000"/>
                <a:lumOff val="40000"/>
              </a:schemeClr>
            </a:solidFill>
            <a:round/>
            <a:headEnd/>
            <a:tailEnd type="triangle" w="med" len="med"/>
          </a:ln>
        </p:spPr>
      </p:cxnSp>
      <p:sp>
        <p:nvSpPr>
          <p:cNvPr id="24" name="Content Placeholder 26"/>
          <p:cNvSpPr txBox="1">
            <a:spLocks/>
          </p:cNvSpPr>
          <p:nvPr/>
        </p:nvSpPr>
        <p:spPr bwMode="auto">
          <a:xfrm>
            <a:off x="3778853" y="3139442"/>
            <a:ext cx="4327637" cy="892175"/>
          </a:xfrm>
          <a:prstGeom prst="rect">
            <a:avLst/>
          </a:prstGeom>
          <a:noFill/>
          <a:ln w="9525">
            <a:noFill/>
            <a:miter lim="800000"/>
            <a:headEnd/>
            <a:tailEnd/>
          </a:ln>
        </p:spPr>
        <p:txBody>
          <a:bodyPr/>
          <a:lstStyle/>
          <a:p>
            <a:pPr marL="190500" indent="-190500">
              <a:spcBef>
                <a:spcPts val="0"/>
              </a:spcBef>
              <a:spcAft>
                <a:spcPts val="200"/>
              </a:spcAft>
              <a:defRPr/>
            </a:pPr>
            <a:r>
              <a:rPr lang="ja-JP" sz="1400" b="1" i="0" dirty="0" smtClean="0">
                <a:solidFill>
                  <a:srgbClr val="043882"/>
                </a:solidFill>
                <a:ea typeface="MS UI Gothic" pitchFamily="18" charset="0"/>
              </a:rPr>
              <a:t>層別化</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年齢 (65歳以下、65歳超)</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PS (0、1/2)</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分化 (低、中～高)</a:t>
            </a:r>
          </a:p>
          <a:p>
            <a:pPr marL="203200" indent="-203200">
              <a:spcBef>
                <a:spcPts val="0"/>
              </a:spcBef>
              <a:spcAft>
                <a:spcPts val="200"/>
              </a:spcAft>
              <a:buFont typeface="Arial" pitchFamily="34" charset="0"/>
              <a:buChar char="•"/>
              <a:defRPr/>
            </a:pPr>
            <a:r>
              <a:rPr lang="ja-JP" sz="1400" b="0" i="0" dirty="0" smtClean="0">
                <a:solidFill>
                  <a:srgbClr val="4D4D4D"/>
                </a:solidFill>
                <a:ea typeface="MS UI Gothic" pitchFamily="18" charset="0"/>
              </a:rPr>
              <a:t>転移 (局所進行、遠隔)</a:t>
            </a:r>
          </a:p>
        </p:txBody>
      </p:sp>
      <p:sp>
        <p:nvSpPr>
          <p:cNvPr id="21"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Huang J et al. Ann Oncol 2016; 27 (suppl 6): abstr LBA27</a:t>
            </a:r>
          </a:p>
        </p:txBody>
      </p:sp>
    </p:spTree>
    <p:custDataLst>
      <p:tags r:id="rId1"/>
    </p:custDataLst>
    <p:extLst>
      <p:ext uri="{BB962C8B-B14F-4D97-AF65-F5344CB8AC3E}">
        <p14:creationId xmlns:p14="http://schemas.microsoft.com/office/powerpoint/2010/main" val="311076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LBA27: プラチナまたはタキサン製剤ベースの化学療法無効後の</a:t>
            </a:r>
            <a:r>
              <a:rPr lang="en" sz="1800" dirty="0" smtClean="0"/>
              <a:t/>
            </a:r>
            <a:br>
              <a:rPr lang="en" sz="1800" dirty="0" smtClean="0"/>
            </a:br>
            <a:r>
              <a:rPr lang="ja-JP" sz="1800" b="1" i="0" dirty="0" smtClean="0">
                <a:solidFill>
                  <a:srgbClr val="043882"/>
                </a:solidFill>
                <a:ea typeface="MS UI Gothic" pitchFamily="18" charset="0"/>
              </a:rPr>
              <a:t>進行食道扁平上皮癌患者におけるイリノテカン・S-1併用投与とS-1単独投与を比較する</a:t>
            </a:r>
            <a:r>
              <a:rPr lang="en" sz="1800" dirty="0" smtClean="0"/>
              <a:t/>
            </a:r>
            <a:br>
              <a:rPr lang="en" sz="1800" dirty="0" smtClean="0"/>
            </a:br>
            <a:r>
              <a:rPr lang="ja-JP" sz="1800" b="1" i="0" dirty="0" smtClean="0">
                <a:solidFill>
                  <a:srgbClr val="043882"/>
                </a:solidFill>
                <a:ea typeface="MS UI Gothic" pitchFamily="18" charset="0"/>
              </a:rPr>
              <a:t>第lll相無作為化非盲検試験 – Huang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4" name="Text Placeholder 13"/>
          <p:cNvSpPr>
            <a:spLocks noGrp="1"/>
          </p:cNvSpPr>
          <p:nvPr>
            <p:ph type="body" sz="quarter" idx="10"/>
          </p:nvPr>
        </p:nvSpPr>
        <p:spPr/>
        <p:txBody>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フィッシャー検定、</a:t>
            </a:r>
            <a:r>
              <a:rPr lang="ja-JP" sz="1200" b="0" i="0" baseline="30000" dirty="0" smtClean="0">
                <a:solidFill>
                  <a:srgbClr val="4D4D4D"/>
                </a:solidFill>
                <a:ea typeface="MS UI Gothic" pitchFamily="18" charset="0"/>
              </a:rPr>
              <a:t>b</a:t>
            </a:r>
            <a:r>
              <a:rPr lang="ja-JP" sz="1200" b="0" i="0" dirty="0" smtClean="0">
                <a:solidFill>
                  <a:srgbClr val="4D4D4D"/>
                </a:solidFill>
                <a:ea typeface="MS UI Gothic" pitchFamily="18" charset="0"/>
              </a:rPr>
              <a:t>カイ二乗検定。</a:t>
            </a:r>
          </a:p>
        </p:txBody>
      </p:sp>
      <p:sp>
        <p:nvSpPr>
          <p:cNvPr id="15" name="Text Placeholder 14"/>
          <p:cNvSpPr>
            <a:spLocks noGrp="1"/>
          </p:cNvSpPr>
          <p:nvPr>
            <p:ph type="body" sz="quarter" idx="11"/>
          </p:nvPr>
        </p:nvSpPr>
        <p:spPr/>
        <p:txBody>
          <a:bodyPr/>
          <a:lstStyle/>
          <a:p>
            <a:r>
              <a:rPr lang="en-GB" smtClean="0"/>
              <a:t> </a:t>
            </a:r>
            <a:endParaRPr lang="en-GB" dirty="0"/>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Huang J et al. Ann Oncol 2016; 27 (suppl 6): abstr LBA27</a:t>
            </a:r>
          </a:p>
        </p:txBody>
      </p:sp>
      <p:graphicFrame>
        <p:nvGraphicFramePr>
          <p:cNvPr id="10" name="Group 88"/>
          <p:cNvGraphicFramePr>
            <a:graphicFrameLocks noGrp="1"/>
          </p:cNvGraphicFramePr>
          <p:nvPr>
            <p:extLst>
              <p:ext uri="{D42A27DB-BD31-4B8C-83A1-F6EECF244321}">
                <p14:modId xmlns:p14="http://schemas.microsoft.com/office/powerpoint/2010/main" val="912374721"/>
              </p:ext>
            </p:extLst>
          </p:nvPr>
        </p:nvGraphicFramePr>
        <p:xfrm>
          <a:off x="457200" y="1643578"/>
          <a:ext cx="8305800" cy="4549032"/>
        </p:xfrm>
        <a:graphic>
          <a:graphicData uri="http://schemas.openxmlformats.org/drawingml/2006/table">
            <a:tbl>
              <a:tblPr firstRow="1" bandRow="1">
                <a:tableStyleId>{69012ECD-51FC-41F1-AA8D-1B2483CD663E}</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219200"/>
                <a:gridCol w="990600"/>
              </a:tblGrid>
              <a:tr h="4595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登録患者の特性、n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40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ECOG</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21 (39.6)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17 (34.7)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0.79700</a:t>
                      </a:r>
                      <a:r>
                        <a:rPr lang="ja-JP" sz="1400" b="0" i="0" u="none" baseline="30000" dirty="0" smtClean="0">
                          <a:solidFill>
                            <a:srgbClr val="4D4D4D"/>
                          </a:solidFill>
                          <a:ea typeface="MS UI Gothic" pitchFamily="18" charset="0"/>
                        </a:rPr>
                        <a:t>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29 (54.7)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30 (61.2)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(4.1)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腫瘍グレード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低分化型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 (46.9)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0.73700</a:t>
                      </a:r>
                      <a:r>
                        <a:rPr lang="ja-JP" sz="1400" b="0" i="0" u="none" baseline="30000" dirty="0" smtClean="0">
                          <a:solidFill>
                            <a:srgbClr val="4D4D4D"/>
                          </a:solidFill>
                          <a:ea typeface="MS UI Gothic" pitchFamily="18" charset="0"/>
                        </a:rPr>
                        <a:t>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中分化型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 (51.0)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高分化型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 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転移状態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局所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遠隔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51 (96.2)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48 (98.0)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手術歴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なし</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 (56.6)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 (71.4)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0.12000</a:t>
                      </a:r>
                      <a:r>
                        <a:rPr lang="ja-JP" sz="1400" b="0" i="0" u="none" baseline="30000" dirty="0" smtClean="0">
                          <a:solidFill>
                            <a:srgbClr val="4D4D4D"/>
                          </a:solidFill>
                          <a:ea typeface="MS UI Gothic" pitchFamily="18"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あり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 (28.6)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CT歴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レジメン1種</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 (83.0)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38 (79.2)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0.62100</a:t>
                      </a:r>
                      <a:r>
                        <a:rPr lang="ja-JP" sz="1400" b="0" i="0" u="none" baseline="30000" dirty="0" smtClean="0">
                          <a:solidFill>
                            <a:srgbClr val="4D4D4D"/>
                          </a:solidFill>
                          <a:ea typeface="MS UI Gothic" pitchFamily="18"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レジメン2種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(17.0)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 (20.8)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RT歴</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なし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 (49.1)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0.92500</a:t>
                      </a:r>
                      <a:r>
                        <a:rPr lang="ja-JP" sz="1400" b="0" i="0" u="none" baseline="30000" dirty="0" smtClean="0">
                          <a:solidFill>
                            <a:srgbClr val="4D4D4D"/>
                          </a:solidFill>
                          <a:ea typeface="MS UI Gothic" pitchFamily="18"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あり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885125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LBA27: プラチナまたはタキサン製剤ベースの化学療法無効後の</a:t>
            </a:r>
            <a:r>
              <a:rPr lang="en" sz="1800" dirty="0" smtClean="0"/>
              <a:t/>
            </a:r>
            <a:br>
              <a:rPr lang="en" sz="1800" dirty="0" smtClean="0"/>
            </a:br>
            <a:r>
              <a:rPr lang="ja-JP" sz="1800" b="1" i="0" dirty="0" smtClean="0">
                <a:solidFill>
                  <a:srgbClr val="043882"/>
                </a:solidFill>
                <a:ea typeface="MS UI Gothic" pitchFamily="18" charset="0"/>
              </a:rPr>
              <a:t>進行食道扁平上皮癌患者におけるイリノテカン・S-1併用投与とS-1単独投与を比較する</a:t>
            </a:r>
            <a:r>
              <a:rPr lang="en" sz="1800" dirty="0" smtClean="0"/>
              <a:t/>
            </a:r>
            <a:br>
              <a:rPr lang="en" sz="1800" dirty="0" smtClean="0"/>
            </a:br>
            <a:r>
              <a:rPr lang="ja-JP" sz="1800" b="1" i="0" dirty="0" smtClean="0">
                <a:solidFill>
                  <a:srgbClr val="043882"/>
                </a:solidFill>
                <a:ea typeface="MS UI Gothic" pitchFamily="18" charset="0"/>
              </a:rPr>
              <a:t>第lll相無作為化非盲検試験 – Huang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 </a:t>
            </a:r>
          </a:p>
        </p:txBody>
      </p:sp>
      <p:sp>
        <p:nvSpPr>
          <p:cNvPr id="15" name="Text Placeholder 14"/>
          <p:cNvSpPr>
            <a:spLocks noGrp="1"/>
          </p:cNvSpPr>
          <p:nvPr>
            <p:ph type="body" sz="quarter" idx="11"/>
          </p:nvPr>
        </p:nvSpPr>
        <p:spPr/>
        <p:txBody>
          <a:bodyPr/>
          <a:lstStyle/>
          <a:p>
            <a:r>
              <a:rPr lang="en-GB" smtClean="0"/>
              <a:t> </a:t>
            </a:r>
            <a:endParaRPr lang="en-GB" dirty="0"/>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Huang J et al. Ann Oncol 2016; 27 (suppl 6): abstr LBA27</a:t>
            </a:r>
          </a:p>
        </p:txBody>
      </p:sp>
      <p:sp>
        <p:nvSpPr>
          <p:cNvPr id="3" name="TextBox 2"/>
          <p:cNvSpPr txBox="1"/>
          <p:nvPr/>
        </p:nvSpPr>
        <p:spPr>
          <a:xfrm>
            <a:off x="485775" y="1613639"/>
            <a:ext cx="40386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PFS</a:t>
            </a:r>
          </a:p>
        </p:txBody>
      </p:sp>
      <p:sp>
        <p:nvSpPr>
          <p:cNvPr id="16" name="TextBox 15"/>
          <p:cNvSpPr txBox="1"/>
          <p:nvPr/>
        </p:nvSpPr>
        <p:spPr>
          <a:xfrm>
            <a:off x="4722812" y="1616616"/>
            <a:ext cx="40386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OS</a:t>
            </a:r>
          </a:p>
        </p:txBody>
      </p:sp>
      <p:graphicFrame>
        <p:nvGraphicFramePr>
          <p:cNvPr id="14" name="Group 88"/>
          <p:cNvGraphicFramePr>
            <a:graphicFrameLocks noGrp="1"/>
          </p:cNvGraphicFramePr>
          <p:nvPr>
            <p:extLst>
              <p:ext uri="{D42A27DB-BD31-4B8C-83A1-F6EECF244321}">
                <p14:modId xmlns:p14="http://schemas.microsoft.com/office/powerpoint/2010/main" val="3229454520"/>
              </p:ext>
            </p:extLst>
          </p:nvPr>
        </p:nvGraphicFramePr>
        <p:xfrm>
          <a:off x="371475"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PFS、ヶ月</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HR (95% CI);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0.56 (0.37, 0.85); 0.0019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7" name="Group 88"/>
          <p:cNvGraphicFramePr>
            <a:graphicFrameLocks noGrp="1"/>
          </p:cNvGraphicFramePr>
          <p:nvPr>
            <p:extLst>
              <p:ext uri="{D42A27DB-BD31-4B8C-83A1-F6EECF244321}">
                <p14:modId xmlns:p14="http://schemas.microsoft.com/office/powerpoint/2010/main" val="121744166"/>
              </p:ext>
            </p:extLst>
          </p:nvPr>
        </p:nvGraphicFramePr>
        <p:xfrm>
          <a:off x="4724400"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PFS、ヶ月</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HR (95% CI);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0.77 (0.48, 1.22 ); 0.2622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4" name="Group 3"/>
          <p:cNvGrpSpPr/>
          <p:nvPr/>
        </p:nvGrpSpPr>
        <p:grpSpPr>
          <a:xfrm>
            <a:off x="378022" y="1829846"/>
            <a:ext cx="8424487" cy="2472049"/>
            <a:chOff x="371737" y="2385151"/>
            <a:chExt cx="8424487" cy="2472049"/>
          </a:xfrm>
        </p:grpSpPr>
        <p:sp>
          <p:nvSpPr>
            <p:cNvPr id="18" name="Freeform 12"/>
            <p:cNvSpPr>
              <a:spLocks/>
            </p:cNvSpPr>
            <p:nvPr/>
          </p:nvSpPr>
          <p:spPr bwMode="auto">
            <a:xfrm>
              <a:off x="1123037"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2" name="Line 6"/>
            <p:cNvSpPr>
              <a:spLocks noChangeShapeType="1"/>
            </p:cNvSpPr>
            <p:nvPr/>
          </p:nvSpPr>
          <p:spPr bwMode="auto">
            <a:xfrm>
              <a:off x="1042519"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3" name="Line 7"/>
            <p:cNvSpPr>
              <a:spLocks noChangeShapeType="1"/>
            </p:cNvSpPr>
            <p:nvPr/>
          </p:nvSpPr>
          <p:spPr bwMode="auto">
            <a:xfrm>
              <a:off x="1042519"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4" name="Line 8"/>
            <p:cNvSpPr>
              <a:spLocks noChangeShapeType="1"/>
            </p:cNvSpPr>
            <p:nvPr/>
          </p:nvSpPr>
          <p:spPr bwMode="auto">
            <a:xfrm>
              <a:off x="1042519"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5" name="Line 9"/>
            <p:cNvSpPr>
              <a:spLocks noChangeShapeType="1"/>
            </p:cNvSpPr>
            <p:nvPr/>
          </p:nvSpPr>
          <p:spPr bwMode="auto">
            <a:xfrm>
              <a:off x="1042519"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6" name="Line 10"/>
            <p:cNvSpPr>
              <a:spLocks noChangeShapeType="1"/>
            </p:cNvSpPr>
            <p:nvPr/>
          </p:nvSpPr>
          <p:spPr bwMode="auto">
            <a:xfrm>
              <a:off x="1042519"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7" name="Line 11"/>
            <p:cNvSpPr>
              <a:spLocks noChangeShapeType="1"/>
            </p:cNvSpPr>
            <p:nvPr/>
          </p:nvSpPr>
          <p:spPr bwMode="auto">
            <a:xfrm>
              <a:off x="1042519"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8" name="Line 19"/>
            <p:cNvSpPr>
              <a:spLocks noChangeShapeType="1"/>
            </p:cNvSpPr>
            <p:nvPr/>
          </p:nvSpPr>
          <p:spPr bwMode="auto">
            <a:xfrm>
              <a:off x="284255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29" name="Line 20"/>
            <p:cNvSpPr>
              <a:spLocks noChangeShapeType="1"/>
            </p:cNvSpPr>
            <p:nvPr/>
          </p:nvSpPr>
          <p:spPr bwMode="auto">
            <a:xfrm>
              <a:off x="198279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0" name="Line 21"/>
            <p:cNvSpPr>
              <a:spLocks noChangeShapeType="1"/>
            </p:cNvSpPr>
            <p:nvPr/>
          </p:nvSpPr>
          <p:spPr bwMode="auto">
            <a:xfrm>
              <a:off x="112303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rot="16200000">
              <a:off x="-337752" y="3356909"/>
              <a:ext cx="1726756"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PFS率</a:t>
              </a:r>
            </a:p>
          </p:txBody>
        </p:sp>
        <p:sp>
          <p:nvSpPr>
            <p:cNvPr id="32" name="TextBox 31"/>
            <p:cNvSpPr txBox="1"/>
            <p:nvPr/>
          </p:nvSpPr>
          <p:spPr>
            <a:xfrm>
              <a:off x="646663" y="238515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33" name="TextBox 32"/>
            <p:cNvSpPr txBox="1"/>
            <p:nvPr/>
          </p:nvSpPr>
          <p:spPr>
            <a:xfrm>
              <a:off x="646663" y="2774536"/>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34" name="TextBox 33"/>
            <p:cNvSpPr txBox="1"/>
            <p:nvPr/>
          </p:nvSpPr>
          <p:spPr>
            <a:xfrm>
              <a:off x="646663" y="3162300"/>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35" name="TextBox 34"/>
            <p:cNvSpPr txBox="1"/>
            <p:nvPr/>
          </p:nvSpPr>
          <p:spPr>
            <a:xfrm>
              <a:off x="646663" y="3550064"/>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36" name="TextBox 35"/>
            <p:cNvSpPr txBox="1"/>
            <p:nvPr/>
          </p:nvSpPr>
          <p:spPr>
            <a:xfrm>
              <a:off x="646663" y="393782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37" name="TextBox 36"/>
            <p:cNvSpPr txBox="1"/>
            <p:nvPr/>
          </p:nvSpPr>
          <p:spPr>
            <a:xfrm>
              <a:off x="646663" y="432559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38" name="TextBox 37"/>
            <p:cNvSpPr txBox="1"/>
            <p:nvPr/>
          </p:nvSpPr>
          <p:spPr>
            <a:xfrm>
              <a:off x="981832" y="4543146"/>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39" name="TextBox 38"/>
            <p:cNvSpPr txBox="1"/>
            <p:nvPr/>
          </p:nvSpPr>
          <p:spPr>
            <a:xfrm>
              <a:off x="1840131" y="4543146"/>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5</a:t>
              </a:r>
            </a:p>
          </p:txBody>
        </p:sp>
        <p:sp>
          <p:nvSpPr>
            <p:cNvPr id="40" name="TextBox 39"/>
            <p:cNvSpPr txBox="1"/>
            <p:nvPr/>
          </p:nvSpPr>
          <p:spPr>
            <a:xfrm>
              <a:off x="2650244" y="454314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10</a:t>
              </a:r>
            </a:p>
          </p:txBody>
        </p:sp>
        <p:sp>
          <p:nvSpPr>
            <p:cNvPr id="41" name="Line 17"/>
            <p:cNvSpPr>
              <a:spLocks noChangeShapeType="1"/>
            </p:cNvSpPr>
            <p:nvPr/>
          </p:nvSpPr>
          <p:spPr bwMode="auto">
            <a:xfrm>
              <a:off x="4562082"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4370815" y="4549423"/>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20</a:t>
              </a:r>
            </a:p>
          </p:txBody>
        </p:sp>
        <p:sp>
          <p:nvSpPr>
            <p:cNvPr id="43" name="Line 18"/>
            <p:cNvSpPr>
              <a:spLocks noChangeShapeType="1"/>
            </p:cNvSpPr>
            <p:nvPr/>
          </p:nvSpPr>
          <p:spPr bwMode="auto">
            <a:xfrm>
              <a:off x="3702320"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3509579" y="454314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15</a:t>
              </a:r>
            </a:p>
          </p:txBody>
        </p:sp>
        <p:cxnSp>
          <p:nvCxnSpPr>
            <p:cNvPr id="45" name="Straight Connector 44"/>
            <p:cNvCxnSpPr/>
            <p:nvPr/>
          </p:nvCxnSpPr>
          <p:spPr>
            <a:xfrm>
              <a:off x="2319224" y="2779078"/>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 name="Straight Connector 45"/>
            <p:cNvCxnSpPr/>
            <p:nvPr/>
          </p:nvCxnSpPr>
          <p:spPr>
            <a:xfrm>
              <a:off x="2319224" y="297763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7" name="Group 46"/>
            <p:cNvGrpSpPr/>
            <p:nvPr/>
          </p:nvGrpSpPr>
          <p:grpSpPr>
            <a:xfrm>
              <a:off x="1115616" y="2538412"/>
              <a:ext cx="2275647" cy="1827823"/>
              <a:chOff x="861254" y="2538412"/>
              <a:chExt cx="2275647" cy="1827823"/>
            </a:xfrm>
          </p:grpSpPr>
          <p:grpSp>
            <p:nvGrpSpPr>
              <p:cNvPr id="48" name="Group 47"/>
              <p:cNvGrpSpPr/>
              <p:nvPr/>
            </p:nvGrpSpPr>
            <p:grpSpPr>
              <a:xfrm>
                <a:off x="1365454" y="4057363"/>
                <a:ext cx="1771447" cy="308872"/>
                <a:chOff x="1365454" y="4057363"/>
                <a:chExt cx="1771447" cy="308872"/>
              </a:xfrm>
            </p:grpSpPr>
            <p:grpSp>
              <p:nvGrpSpPr>
                <p:cNvPr id="50" name="Group 49"/>
                <p:cNvGrpSpPr/>
                <p:nvPr/>
              </p:nvGrpSpPr>
              <p:grpSpPr>
                <a:xfrm>
                  <a:off x="3089260" y="4318594"/>
                  <a:ext cx="47641" cy="47641"/>
                  <a:chOff x="3089260" y="4318594"/>
                  <a:chExt cx="47641" cy="47641"/>
                </a:xfrm>
              </p:grpSpPr>
              <p:sp>
                <p:nvSpPr>
                  <p:cNvPr id="60" name="Line 21"/>
                  <p:cNvSpPr>
                    <a:spLocks noChangeShapeType="1"/>
                  </p:cNvSpPr>
                  <p:nvPr/>
                </p:nvSpPr>
                <p:spPr bwMode="auto">
                  <a:xfrm>
                    <a:off x="3113081"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22"/>
                  <p:cNvSpPr>
                    <a:spLocks noChangeShapeType="1"/>
                  </p:cNvSpPr>
                  <p:nvPr/>
                </p:nvSpPr>
                <p:spPr bwMode="auto">
                  <a:xfrm flipH="1">
                    <a:off x="3089260"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 name="Group 50"/>
                <p:cNvGrpSpPr/>
                <p:nvPr/>
              </p:nvGrpSpPr>
              <p:grpSpPr>
                <a:xfrm>
                  <a:off x="2105476" y="4318594"/>
                  <a:ext cx="47641" cy="47641"/>
                  <a:chOff x="2105476" y="4318594"/>
                  <a:chExt cx="47641" cy="47641"/>
                </a:xfrm>
              </p:grpSpPr>
              <p:sp>
                <p:nvSpPr>
                  <p:cNvPr id="58" name="Line 23"/>
                  <p:cNvSpPr>
                    <a:spLocks noChangeShapeType="1"/>
                  </p:cNvSpPr>
                  <p:nvPr/>
                </p:nvSpPr>
                <p:spPr bwMode="auto">
                  <a:xfrm>
                    <a:off x="2129296"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4"/>
                  <p:cNvSpPr>
                    <a:spLocks noChangeShapeType="1"/>
                  </p:cNvSpPr>
                  <p:nvPr/>
                </p:nvSpPr>
                <p:spPr bwMode="auto">
                  <a:xfrm flipH="1">
                    <a:off x="2105476"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2" name="Group 51"/>
                <p:cNvGrpSpPr/>
                <p:nvPr/>
              </p:nvGrpSpPr>
              <p:grpSpPr>
                <a:xfrm>
                  <a:off x="1910148" y="4318594"/>
                  <a:ext cx="47641" cy="47641"/>
                  <a:chOff x="1910148" y="4318594"/>
                  <a:chExt cx="47641" cy="47641"/>
                </a:xfrm>
              </p:grpSpPr>
              <p:sp>
                <p:nvSpPr>
                  <p:cNvPr id="56" name="Line 25"/>
                  <p:cNvSpPr>
                    <a:spLocks noChangeShapeType="1"/>
                  </p:cNvSpPr>
                  <p:nvPr/>
                </p:nvSpPr>
                <p:spPr bwMode="auto">
                  <a:xfrm>
                    <a:off x="1933968"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26"/>
                  <p:cNvSpPr>
                    <a:spLocks noChangeShapeType="1"/>
                  </p:cNvSpPr>
                  <p:nvPr/>
                </p:nvSpPr>
                <p:spPr bwMode="auto">
                  <a:xfrm flipH="1">
                    <a:off x="1910148"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3" name="Group 52"/>
                <p:cNvGrpSpPr/>
                <p:nvPr/>
              </p:nvGrpSpPr>
              <p:grpSpPr>
                <a:xfrm>
                  <a:off x="1365454" y="4057363"/>
                  <a:ext cx="47641" cy="47641"/>
                  <a:chOff x="1365454" y="4057363"/>
                  <a:chExt cx="47641" cy="47641"/>
                </a:xfrm>
              </p:grpSpPr>
              <p:sp>
                <p:nvSpPr>
                  <p:cNvPr id="54" name="Line 27"/>
                  <p:cNvSpPr>
                    <a:spLocks noChangeShapeType="1"/>
                  </p:cNvSpPr>
                  <p:nvPr/>
                </p:nvSpPr>
                <p:spPr bwMode="auto">
                  <a:xfrm>
                    <a:off x="1389274" y="4057363"/>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28"/>
                  <p:cNvSpPr>
                    <a:spLocks noChangeShapeType="1"/>
                  </p:cNvSpPr>
                  <p:nvPr/>
                </p:nvSpPr>
                <p:spPr bwMode="auto">
                  <a:xfrm flipH="1">
                    <a:off x="1365454" y="4081184"/>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49" name="Freeform 29"/>
              <p:cNvSpPr>
                <a:spLocks/>
              </p:cNvSpPr>
              <p:nvPr/>
            </p:nvSpPr>
            <p:spPr bwMode="auto">
              <a:xfrm>
                <a:off x="861254" y="2538412"/>
                <a:ext cx="2251827" cy="1804003"/>
              </a:xfrm>
              <a:custGeom>
                <a:avLst/>
                <a:gdLst>
                  <a:gd name="T0" fmla="*/ 2836 w 2836"/>
                  <a:gd name="T1" fmla="*/ 2272 h 2272"/>
                  <a:gd name="T2" fmla="*/ 1301 w 2836"/>
                  <a:gd name="T3" fmla="*/ 2272 h 2272"/>
                  <a:gd name="T4" fmla="*/ 1301 w 2836"/>
                  <a:gd name="T5" fmla="*/ 2217 h 2272"/>
                  <a:gd name="T6" fmla="*/ 1108 w 2836"/>
                  <a:gd name="T7" fmla="*/ 2217 h 2272"/>
                  <a:gd name="T8" fmla="*/ 1108 w 2836"/>
                  <a:gd name="T9" fmla="*/ 2167 h 2272"/>
                  <a:gd name="T10" fmla="*/ 940 w 2836"/>
                  <a:gd name="T11" fmla="*/ 2167 h 2272"/>
                  <a:gd name="T12" fmla="*/ 940 w 2836"/>
                  <a:gd name="T13" fmla="*/ 2057 h 2272"/>
                  <a:gd name="T14" fmla="*/ 820 w 2836"/>
                  <a:gd name="T15" fmla="*/ 2057 h 2272"/>
                  <a:gd name="T16" fmla="*/ 820 w 2836"/>
                  <a:gd name="T17" fmla="*/ 2003 h 2272"/>
                  <a:gd name="T18" fmla="*/ 724 w 2836"/>
                  <a:gd name="T19" fmla="*/ 2003 h 2272"/>
                  <a:gd name="T20" fmla="*/ 724 w 2836"/>
                  <a:gd name="T21" fmla="*/ 1943 h 2272"/>
                  <a:gd name="T22" fmla="*/ 667 w 2836"/>
                  <a:gd name="T23" fmla="*/ 1943 h 2272"/>
                  <a:gd name="T24" fmla="*/ 667 w 2836"/>
                  <a:gd name="T25" fmla="*/ 1879 h 2272"/>
                  <a:gd name="T26" fmla="*/ 653 w 2836"/>
                  <a:gd name="T27" fmla="*/ 1879 h 2272"/>
                  <a:gd name="T28" fmla="*/ 653 w 2836"/>
                  <a:gd name="T29" fmla="*/ 1734 h 2272"/>
                  <a:gd name="T30" fmla="*/ 631 w 2836"/>
                  <a:gd name="T31" fmla="*/ 1734 h 2272"/>
                  <a:gd name="T32" fmla="*/ 631 w 2836"/>
                  <a:gd name="T33" fmla="*/ 1642 h 2272"/>
                  <a:gd name="T34" fmla="*/ 605 w 2836"/>
                  <a:gd name="T35" fmla="*/ 1642 h 2272"/>
                  <a:gd name="T36" fmla="*/ 605 w 2836"/>
                  <a:gd name="T37" fmla="*/ 1538 h 2272"/>
                  <a:gd name="T38" fmla="*/ 583 w 2836"/>
                  <a:gd name="T39" fmla="*/ 1538 h 2272"/>
                  <a:gd name="T40" fmla="*/ 583 w 2836"/>
                  <a:gd name="T41" fmla="*/ 1500 h 2272"/>
                  <a:gd name="T42" fmla="*/ 495 w 2836"/>
                  <a:gd name="T43" fmla="*/ 1500 h 2272"/>
                  <a:gd name="T44" fmla="*/ 495 w 2836"/>
                  <a:gd name="T45" fmla="*/ 1393 h 2272"/>
                  <a:gd name="T46" fmla="*/ 479 w 2836"/>
                  <a:gd name="T47" fmla="*/ 1393 h 2272"/>
                  <a:gd name="T48" fmla="*/ 479 w 2836"/>
                  <a:gd name="T49" fmla="*/ 1341 h 2272"/>
                  <a:gd name="T50" fmla="*/ 453 w 2836"/>
                  <a:gd name="T51" fmla="*/ 1341 h 2272"/>
                  <a:gd name="T52" fmla="*/ 453 w 2836"/>
                  <a:gd name="T53" fmla="*/ 1297 h 2272"/>
                  <a:gd name="T54" fmla="*/ 393 w 2836"/>
                  <a:gd name="T55" fmla="*/ 1297 h 2272"/>
                  <a:gd name="T56" fmla="*/ 393 w 2836"/>
                  <a:gd name="T57" fmla="*/ 1205 h 2272"/>
                  <a:gd name="T58" fmla="*/ 365 w 2836"/>
                  <a:gd name="T59" fmla="*/ 1205 h 2272"/>
                  <a:gd name="T60" fmla="*/ 365 w 2836"/>
                  <a:gd name="T61" fmla="*/ 1143 h 2272"/>
                  <a:gd name="T62" fmla="*/ 345 w 2836"/>
                  <a:gd name="T63" fmla="*/ 1143 h 2272"/>
                  <a:gd name="T64" fmla="*/ 345 w 2836"/>
                  <a:gd name="T65" fmla="*/ 1077 h 2272"/>
                  <a:gd name="T66" fmla="*/ 333 w 2836"/>
                  <a:gd name="T67" fmla="*/ 1077 h 2272"/>
                  <a:gd name="T68" fmla="*/ 333 w 2836"/>
                  <a:gd name="T69" fmla="*/ 948 h 2272"/>
                  <a:gd name="T70" fmla="*/ 311 w 2836"/>
                  <a:gd name="T71" fmla="*/ 948 h 2272"/>
                  <a:gd name="T72" fmla="*/ 311 w 2836"/>
                  <a:gd name="T73" fmla="*/ 640 h 2272"/>
                  <a:gd name="T74" fmla="*/ 279 w 2836"/>
                  <a:gd name="T75" fmla="*/ 640 h 2272"/>
                  <a:gd name="T76" fmla="*/ 279 w 2836"/>
                  <a:gd name="T77" fmla="*/ 347 h 2272"/>
                  <a:gd name="T78" fmla="*/ 263 w 2836"/>
                  <a:gd name="T79" fmla="*/ 347 h 2272"/>
                  <a:gd name="T80" fmla="*/ 263 w 2836"/>
                  <a:gd name="T81" fmla="*/ 144 h 2272"/>
                  <a:gd name="T82" fmla="*/ 244 w 2836"/>
                  <a:gd name="T83" fmla="*/ 144 h 2272"/>
                  <a:gd name="T84" fmla="*/ 244 w 2836"/>
                  <a:gd name="T85" fmla="*/ 98 h 2272"/>
                  <a:gd name="T86" fmla="*/ 222 w 2836"/>
                  <a:gd name="T87" fmla="*/ 98 h 2272"/>
                  <a:gd name="T88" fmla="*/ 222 w 2836"/>
                  <a:gd name="T89" fmla="*/ 0 h 2272"/>
                  <a:gd name="T90" fmla="*/ 0 w 2836"/>
                  <a:gd name="T91"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36" h="2272">
                    <a:moveTo>
                      <a:pt x="2836" y="2272"/>
                    </a:moveTo>
                    <a:lnTo>
                      <a:pt x="1301" y="2272"/>
                    </a:lnTo>
                    <a:lnTo>
                      <a:pt x="1301" y="2217"/>
                    </a:lnTo>
                    <a:lnTo>
                      <a:pt x="1108" y="2217"/>
                    </a:lnTo>
                    <a:lnTo>
                      <a:pt x="1108" y="2167"/>
                    </a:lnTo>
                    <a:lnTo>
                      <a:pt x="940" y="2167"/>
                    </a:lnTo>
                    <a:lnTo>
                      <a:pt x="940" y="2057"/>
                    </a:lnTo>
                    <a:lnTo>
                      <a:pt x="820" y="2057"/>
                    </a:lnTo>
                    <a:lnTo>
                      <a:pt x="820" y="2003"/>
                    </a:lnTo>
                    <a:lnTo>
                      <a:pt x="724" y="2003"/>
                    </a:lnTo>
                    <a:lnTo>
                      <a:pt x="724" y="1943"/>
                    </a:lnTo>
                    <a:lnTo>
                      <a:pt x="667" y="1943"/>
                    </a:lnTo>
                    <a:lnTo>
                      <a:pt x="667" y="1879"/>
                    </a:lnTo>
                    <a:lnTo>
                      <a:pt x="653" y="1879"/>
                    </a:lnTo>
                    <a:lnTo>
                      <a:pt x="653" y="1734"/>
                    </a:lnTo>
                    <a:lnTo>
                      <a:pt x="631" y="1734"/>
                    </a:lnTo>
                    <a:lnTo>
                      <a:pt x="631" y="1642"/>
                    </a:lnTo>
                    <a:lnTo>
                      <a:pt x="605" y="1642"/>
                    </a:lnTo>
                    <a:lnTo>
                      <a:pt x="605" y="1538"/>
                    </a:lnTo>
                    <a:lnTo>
                      <a:pt x="583" y="1538"/>
                    </a:lnTo>
                    <a:lnTo>
                      <a:pt x="583" y="1500"/>
                    </a:lnTo>
                    <a:lnTo>
                      <a:pt x="495" y="1500"/>
                    </a:lnTo>
                    <a:lnTo>
                      <a:pt x="495" y="1393"/>
                    </a:lnTo>
                    <a:lnTo>
                      <a:pt x="479" y="1393"/>
                    </a:lnTo>
                    <a:lnTo>
                      <a:pt x="479" y="1341"/>
                    </a:lnTo>
                    <a:lnTo>
                      <a:pt x="453" y="1341"/>
                    </a:lnTo>
                    <a:lnTo>
                      <a:pt x="453" y="1297"/>
                    </a:lnTo>
                    <a:lnTo>
                      <a:pt x="393" y="1297"/>
                    </a:lnTo>
                    <a:lnTo>
                      <a:pt x="393" y="1205"/>
                    </a:lnTo>
                    <a:lnTo>
                      <a:pt x="365" y="1205"/>
                    </a:lnTo>
                    <a:lnTo>
                      <a:pt x="365" y="1143"/>
                    </a:lnTo>
                    <a:lnTo>
                      <a:pt x="345" y="1143"/>
                    </a:lnTo>
                    <a:lnTo>
                      <a:pt x="345" y="1077"/>
                    </a:lnTo>
                    <a:lnTo>
                      <a:pt x="333" y="1077"/>
                    </a:lnTo>
                    <a:lnTo>
                      <a:pt x="333" y="948"/>
                    </a:lnTo>
                    <a:lnTo>
                      <a:pt x="311" y="948"/>
                    </a:lnTo>
                    <a:lnTo>
                      <a:pt x="311" y="640"/>
                    </a:lnTo>
                    <a:lnTo>
                      <a:pt x="279" y="640"/>
                    </a:lnTo>
                    <a:lnTo>
                      <a:pt x="279" y="347"/>
                    </a:lnTo>
                    <a:lnTo>
                      <a:pt x="263" y="347"/>
                    </a:lnTo>
                    <a:lnTo>
                      <a:pt x="263" y="144"/>
                    </a:lnTo>
                    <a:lnTo>
                      <a:pt x="244" y="144"/>
                    </a:lnTo>
                    <a:lnTo>
                      <a:pt x="244" y="98"/>
                    </a:lnTo>
                    <a:lnTo>
                      <a:pt x="222" y="98"/>
                    </a:lnTo>
                    <a:lnTo>
                      <a:pt x="222" y="0"/>
                    </a:lnTo>
                    <a:lnTo>
                      <a:pt x="0" y="0"/>
                    </a:lnTo>
                  </a:path>
                </a:pathLst>
              </a:custGeom>
              <a:solidFill>
                <a:srgbClr val="FFFFFF"/>
              </a:solid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2" name="Group 61"/>
            <p:cNvGrpSpPr/>
            <p:nvPr/>
          </p:nvGrpSpPr>
          <p:grpSpPr>
            <a:xfrm>
              <a:off x="1115616" y="2538412"/>
              <a:ext cx="2248651" cy="1916753"/>
              <a:chOff x="861254" y="2538412"/>
              <a:chExt cx="2248651" cy="1916753"/>
            </a:xfrm>
          </p:grpSpPr>
          <p:sp>
            <p:nvSpPr>
              <p:cNvPr id="63" name="Freeform 30"/>
              <p:cNvSpPr>
                <a:spLocks/>
              </p:cNvSpPr>
              <p:nvPr/>
            </p:nvSpPr>
            <p:spPr bwMode="auto">
              <a:xfrm>
                <a:off x="861254" y="2538412"/>
                <a:ext cx="2224830" cy="1892933"/>
              </a:xfrm>
              <a:custGeom>
                <a:avLst/>
                <a:gdLst>
                  <a:gd name="T0" fmla="*/ 2668 w 2802"/>
                  <a:gd name="T1" fmla="*/ 2384 h 2384"/>
                  <a:gd name="T2" fmla="*/ 2257 w 2802"/>
                  <a:gd name="T3" fmla="*/ 2318 h 2384"/>
                  <a:gd name="T4" fmla="*/ 2014 w 2802"/>
                  <a:gd name="T5" fmla="*/ 2237 h 2384"/>
                  <a:gd name="T6" fmla="*/ 1844 w 2802"/>
                  <a:gd name="T7" fmla="*/ 2169 h 2384"/>
                  <a:gd name="T8" fmla="*/ 1581 w 2802"/>
                  <a:gd name="T9" fmla="*/ 2103 h 2384"/>
                  <a:gd name="T10" fmla="*/ 1513 w 2802"/>
                  <a:gd name="T11" fmla="*/ 2027 h 2384"/>
                  <a:gd name="T12" fmla="*/ 1481 w 2802"/>
                  <a:gd name="T13" fmla="*/ 1959 h 2384"/>
                  <a:gd name="T14" fmla="*/ 1373 w 2802"/>
                  <a:gd name="T15" fmla="*/ 1891 h 2384"/>
                  <a:gd name="T16" fmla="*/ 1351 w 2802"/>
                  <a:gd name="T17" fmla="*/ 1831 h 2384"/>
                  <a:gd name="T18" fmla="*/ 1303 w 2802"/>
                  <a:gd name="T19" fmla="*/ 1768 h 2384"/>
                  <a:gd name="T20" fmla="*/ 1215 w 2802"/>
                  <a:gd name="T21" fmla="*/ 1702 h 2384"/>
                  <a:gd name="T22" fmla="*/ 1020 w 2802"/>
                  <a:gd name="T23" fmla="*/ 1646 h 2384"/>
                  <a:gd name="T24" fmla="*/ 1000 w 2802"/>
                  <a:gd name="T25" fmla="*/ 1592 h 2384"/>
                  <a:gd name="T26" fmla="*/ 958 w 2802"/>
                  <a:gd name="T27" fmla="*/ 1544 h 2384"/>
                  <a:gd name="T28" fmla="*/ 940 w 2802"/>
                  <a:gd name="T29" fmla="*/ 1484 h 2384"/>
                  <a:gd name="T30" fmla="*/ 910 w 2802"/>
                  <a:gd name="T31" fmla="*/ 1383 h 2384"/>
                  <a:gd name="T32" fmla="*/ 848 w 2802"/>
                  <a:gd name="T33" fmla="*/ 1281 h 2384"/>
                  <a:gd name="T34" fmla="*/ 804 w 2802"/>
                  <a:gd name="T35" fmla="*/ 1083 h 2384"/>
                  <a:gd name="T36" fmla="*/ 667 w 2802"/>
                  <a:gd name="T37" fmla="*/ 1025 h 2384"/>
                  <a:gd name="T38" fmla="*/ 655 w 2802"/>
                  <a:gd name="T39" fmla="*/ 926 h 2384"/>
                  <a:gd name="T40" fmla="*/ 635 w 2802"/>
                  <a:gd name="T41" fmla="*/ 880 h 2384"/>
                  <a:gd name="T42" fmla="*/ 607 w 2802"/>
                  <a:gd name="T43" fmla="*/ 822 h 2384"/>
                  <a:gd name="T44" fmla="*/ 547 w 2802"/>
                  <a:gd name="T45" fmla="*/ 784 h 2384"/>
                  <a:gd name="T46" fmla="*/ 459 w 2802"/>
                  <a:gd name="T47" fmla="*/ 736 h 2384"/>
                  <a:gd name="T48" fmla="*/ 367 w 2802"/>
                  <a:gd name="T49" fmla="*/ 640 h 2384"/>
                  <a:gd name="T50" fmla="*/ 345 w 2802"/>
                  <a:gd name="T51" fmla="*/ 597 h 2384"/>
                  <a:gd name="T52" fmla="*/ 335 w 2802"/>
                  <a:gd name="T53" fmla="*/ 545 h 2384"/>
                  <a:gd name="T54" fmla="*/ 305 w 2802"/>
                  <a:gd name="T55" fmla="*/ 459 h 2384"/>
                  <a:gd name="T56" fmla="*/ 285 w 2802"/>
                  <a:gd name="T57" fmla="*/ 321 h 2384"/>
                  <a:gd name="T58" fmla="*/ 263 w 2802"/>
                  <a:gd name="T59" fmla="*/ 277 h 2384"/>
                  <a:gd name="T60" fmla="*/ 218 w 2802"/>
                  <a:gd name="T61" fmla="*/ 138 h 2384"/>
                  <a:gd name="T62" fmla="*/ 132 w 2802"/>
                  <a:gd name="T63" fmla="*/ 92 h 2384"/>
                  <a:gd name="T64" fmla="*/ 62 w 2802"/>
                  <a:gd name="T65" fmla="*/ 44 h 2384"/>
                  <a:gd name="T66" fmla="*/ 0 w 2802"/>
                  <a:gd name="T67"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2" h="2384">
                    <a:moveTo>
                      <a:pt x="2802" y="2384"/>
                    </a:moveTo>
                    <a:lnTo>
                      <a:pt x="2668" y="2384"/>
                    </a:lnTo>
                    <a:lnTo>
                      <a:pt x="2668" y="2318"/>
                    </a:lnTo>
                    <a:lnTo>
                      <a:pt x="2257" y="2318"/>
                    </a:lnTo>
                    <a:lnTo>
                      <a:pt x="2257" y="2237"/>
                    </a:lnTo>
                    <a:lnTo>
                      <a:pt x="2014" y="2237"/>
                    </a:lnTo>
                    <a:lnTo>
                      <a:pt x="2014" y="2169"/>
                    </a:lnTo>
                    <a:lnTo>
                      <a:pt x="1844" y="2169"/>
                    </a:lnTo>
                    <a:lnTo>
                      <a:pt x="1844" y="2103"/>
                    </a:lnTo>
                    <a:lnTo>
                      <a:pt x="1581" y="2103"/>
                    </a:lnTo>
                    <a:lnTo>
                      <a:pt x="1581" y="2027"/>
                    </a:lnTo>
                    <a:lnTo>
                      <a:pt x="1513" y="2027"/>
                    </a:lnTo>
                    <a:lnTo>
                      <a:pt x="1513" y="1959"/>
                    </a:lnTo>
                    <a:lnTo>
                      <a:pt x="1481" y="1959"/>
                    </a:lnTo>
                    <a:lnTo>
                      <a:pt x="1481" y="1891"/>
                    </a:lnTo>
                    <a:lnTo>
                      <a:pt x="1373" y="1891"/>
                    </a:lnTo>
                    <a:lnTo>
                      <a:pt x="1373" y="1831"/>
                    </a:lnTo>
                    <a:lnTo>
                      <a:pt x="1351" y="1831"/>
                    </a:lnTo>
                    <a:lnTo>
                      <a:pt x="1351" y="1768"/>
                    </a:lnTo>
                    <a:lnTo>
                      <a:pt x="1303" y="1768"/>
                    </a:lnTo>
                    <a:lnTo>
                      <a:pt x="1303" y="1702"/>
                    </a:lnTo>
                    <a:lnTo>
                      <a:pt x="1215" y="1702"/>
                    </a:lnTo>
                    <a:lnTo>
                      <a:pt x="1215" y="1646"/>
                    </a:lnTo>
                    <a:lnTo>
                      <a:pt x="1020" y="1646"/>
                    </a:lnTo>
                    <a:lnTo>
                      <a:pt x="1020" y="1592"/>
                    </a:lnTo>
                    <a:lnTo>
                      <a:pt x="1000" y="1592"/>
                    </a:lnTo>
                    <a:lnTo>
                      <a:pt x="1000" y="1544"/>
                    </a:lnTo>
                    <a:lnTo>
                      <a:pt x="958" y="1544"/>
                    </a:lnTo>
                    <a:lnTo>
                      <a:pt x="958" y="1484"/>
                    </a:lnTo>
                    <a:lnTo>
                      <a:pt x="940" y="1484"/>
                    </a:lnTo>
                    <a:lnTo>
                      <a:pt x="940" y="1383"/>
                    </a:lnTo>
                    <a:lnTo>
                      <a:pt x="910" y="1383"/>
                    </a:lnTo>
                    <a:lnTo>
                      <a:pt x="910" y="1281"/>
                    </a:lnTo>
                    <a:lnTo>
                      <a:pt x="848" y="1281"/>
                    </a:lnTo>
                    <a:lnTo>
                      <a:pt x="848" y="1083"/>
                    </a:lnTo>
                    <a:lnTo>
                      <a:pt x="804" y="1083"/>
                    </a:lnTo>
                    <a:lnTo>
                      <a:pt x="804" y="1025"/>
                    </a:lnTo>
                    <a:lnTo>
                      <a:pt x="667" y="1025"/>
                    </a:lnTo>
                    <a:lnTo>
                      <a:pt x="667" y="926"/>
                    </a:lnTo>
                    <a:lnTo>
                      <a:pt x="655" y="926"/>
                    </a:lnTo>
                    <a:lnTo>
                      <a:pt x="655" y="880"/>
                    </a:lnTo>
                    <a:lnTo>
                      <a:pt x="635" y="880"/>
                    </a:lnTo>
                    <a:lnTo>
                      <a:pt x="635" y="822"/>
                    </a:lnTo>
                    <a:lnTo>
                      <a:pt x="607" y="822"/>
                    </a:lnTo>
                    <a:lnTo>
                      <a:pt x="607" y="784"/>
                    </a:lnTo>
                    <a:lnTo>
                      <a:pt x="547" y="784"/>
                    </a:lnTo>
                    <a:lnTo>
                      <a:pt x="547" y="736"/>
                    </a:lnTo>
                    <a:lnTo>
                      <a:pt x="459" y="736"/>
                    </a:lnTo>
                    <a:lnTo>
                      <a:pt x="459" y="640"/>
                    </a:lnTo>
                    <a:lnTo>
                      <a:pt x="367" y="640"/>
                    </a:lnTo>
                    <a:lnTo>
                      <a:pt x="367" y="597"/>
                    </a:lnTo>
                    <a:lnTo>
                      <a:pt x="345" y="597"/>
                    </a:lnTo>
                    <a:lnTo>
                      <a:pt x="345" y="545"/>
                    </a:lnTo>
                    <a:lnTo>
                      <a:pt x="335" y="545"/>
                    </a:lnTo>
                    <a:lnTo>
                      <a:pt x="335" y="459"/>
                    </a:lnTo>
                    <a:lnTo>
                      <a:pt x="305" y="459"/>
                    </a:lnTo>
                    <a:lnTo>
                      <a:pt x="305" y="321"/>
                    </a:lnTo>
                    <a:lnTo>
                      <a:pt x="285" y="321"/>
                    </a:lnTo>
                    <a:lnTo>
                      <a:pt x="285" y="277"/>
                    </a:lnTo>
                    <a:lnTo>
                      <a:pt x="263" y="277"/>
                    </a:lnTo>
                    <a:lnTo>
                      <a:pt x="263" y="138"/>
                    </a:lnTo>
                    <a:lnTo>
                      <a:pt x="218" y="138"/>
                    </a:lnTo>
                    <a:lnTo>
                      <a:pt x="218" y="92"/>
                    </a:lnTo>
                    <a:lnTo>
                      <a:pt x="132" y="92"/>
                    </a:lnTo>
                    <a:lnTo>
                      <a:pt x="132" y="44"/>
                    </a:lnTo>
                    <a:lnTo>
                      <a:pt x="62" y="44"/>
                    </a:lnTo>
                    <a:lnTo>
                      <a:pt x="62"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4" name="Group 63"/>
              <p:cNvGrpSpPr/>
              <p:nvPr/>
            </p:nvGrpSpPr>
            <p:grpSpPr>
              <a:xfrm>
                <a:off x="1168538" y="3022761"/>
                <a:ext cx="1941367" cy="1432404"/>
                <a:chOff x="1168538" y="3022761"/>
                <a:chExt cx="1941367" cy="1432404"/>
              </a:xfrm>
            </p:grpSpPr>
            <p:grpSp>
              <p:nvGrpSpPr>
                <p:cNvPr id="65" name="Group 64"/>
                <p:cNvGrpSpPr/>
                <p:nvPr/>
              </p:nvGrpSpPr>
              <p:grpSpPr>
                <a:xfrm>
                  <a:off x="3062264" y="4407524"/>
                  <a:ext cx="47641" cy="47641"/>
                  <a:chOff x="3062264" y="4407524"/>
                  <a:chExt cx="47641" cy="47641"/>
                </a:xfrm>
              </p:grpSpPr>
              <p:sp>
                <p:nvSpPr>
                  <p:cNvPr id="86" name="Line 5"/>
                  <p:cNvSpPr>
                    <a:spLocks noChangeShapeType="1"/>
                  </p:cNvSpPr>
                  <p:nvPr/>
                </p:nvSpPr>
                <p:spPr bwMode="auto">
                  <a:xfrm>
                    <a:off x="3086084" y="4407524"/>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6"/>
                  <p:cNvSpPr>
                    <a:spLocks noChangeShapeType="1"/>
                  </p:cNvSpPr>
                  <p:nvPr/>
                </p:nvSpPr>
                <p:spPr bwMode="auto">
                  <a:xfrm flipH="1">
                    <a:off x="3062264" y="44313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6" name="Line 7"/>
                <p:cNvSpPr>
                  <a:spLocks noChangeShapeType="1"/>
                </p:cNvSpPr>
                <p:nvPr/>
              </p:nvSpPr>
              <p:spPr bwMode="auto">
                <a:xfrm>
                  <a:off x="1997489" y="401607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8"/>
                <p:cNvSpPr>
                  <a:spLocks noChangeShapeType="1"/>
                </p:cNvSpPr>
                <p:nvPr/>
              </p:nvSpPr>
              <p:spPr bwMode="auto">
                <a:xfrm flipH="1">
                  <a:off x="1973669" y="403989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8" name="Group 67"/>
                <p:cNvGrpSpPr/>
                <p:nvPr/>
              </p:nvGrpSpPr>
              <p:grpSpPr>
                <a:xfrm>
                  <a:off x="1685442" y="3821541"/>
                  <a:ext cx="47641" cy="47641"/>
                  <a:chOff x="1685442" y="3821541"/>
                  <a:chExt cx="47641" cy="47641"/>
                </a:xfrm>
              </p:grpSpPr>
              <p:sp>
                <p:nvSpPr>
                  <p:cNvPr id="84" name="Line 9"/>
                  <p:cNvSpPr>
                    <a:spLocks noChangeShapeType="1"/>
                  </p:cNvSpPr>
                  <p:nvPr/>
                </p:nvSpPr>
                <p:spPr bwMode="auto">
                  <a:xfrm>
                    <a:off x="1709262"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10"/>
                  <p:cNvSpPr>
                    <a:spLocks noChangeShapeType="1"/>
                  </p:cNvSpPr>
                  <p:nvPr/>
                </p:nvSpPr>
                <p:spPr bwMode="auto">
                  <a:xfrm flipH="1">
                    <a:off x="1685442"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9" name="Group 68"/>
                <p:cNvGrpSpPr/>
                <p:nvPr/>
              </p:nvGrpSpPr>
              <p:grpSpPr>
                <a:xfrm>
                  <a:off x="1647329" y="3821541"/>
                  <a:ext cx="47641" cy="47641"/>
                  <a:chOff x="1647329" y="3821541"/>
                  <a:chExt cx="47641" cy="47641"/>
                </a:xfrm>
              </p:grpSpPr>
              <p:sp>
                <p:nvSpPr>
                  <p:cNvPr id="82" name="Line 11"/>
                  <p:cNvSpPr>
                    <a:spLocks noChangeShapeType="1"/>
                  </p:cNvSpPr>
                  <p:nvPr/>
                </p:nvSpPr>
                <p:spPr bwMode="auto">
                  <a:xfrm>
                    <a:off x="1671149"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12"/>
                  <p:cNvSpPr>
                    <a:spLocks noChangeShapeType="1"/>
                  </p:cNvSpPr>
                  <p:nvPr/>
                </p:nvSpPr>
                <p:spPr bwMode="auto">
                  <a:xfrm flipH="1">
                    <a:off x="1647329"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0" name="Group 69"/>
                <p:cNvGrpSpPr/>
                <p:nvPr/>
              </p:nvGrpSpPr>
              <p:grpSpPr>
                <a:xfrm>
                  <a:off x="1539343" y="3531725"/>
                  <a:ext cx="47641" cy="47641"/>
                  <a:chOff x="1539343" y="3531725"/>
                  <a:chExt cx="47641" cy="47641"/>
                </a:xfrm>
              </p:grpSpPr>
              <p:sp>
                <p:nvSpPr>
                  <p:cNvPr id="80" name="Line 13"/>
                  <p:cNvSpPr>
                    <a:spLocks noChangeShapeType="1"/>
                  </p:cNvSpPr>
                  <p:nvPr/>
                </p:nvSpPr>
                <p:spPr bwMode="auto">
                  <a:xfrm>
                    <a:off x="1563163" y="35317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14"/>
                  <p:cNvSpPr>
                    <a:spLocks noChangeShapeType="1"/>
                  </p:cNvSpPr>
                  <p:nvPr/>
                </p:nvSpPr>
                <p:spPr bwMode="auto">
                  <a:xfrm flipH="1">
                    <a:off x="1539343" y="3555546"/>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1" name="Group 70"/>
                <p:cNvGrpSpPr/>
                <p:nvPr/>
              </p:nvGrpSpPr>
              <p:grpSpPr>
                <a:xfrm>
                  <a:off x="1421035" y="3327663"/>
                  <a:ext cx="48435" cy="48435"/>
                  <a:chOff x="1421035" y="3327663"/>
                  <a:chExt cx="48435" cy="48435"/>
                </a:xfrm>
              </p:grpSpPr>
              <p:sp>
                <p:nvSpPr>
                  <p:cNvPr id="78" name="Line 15"/>
                  <p:cNvSpPr>
                    <a:spLocks noChangeShapeType="1"/>
                  </p:cNvSpPr>
                  <p:nvPr/>
                </p:nvSpPr>
                <p:spPr bwMode="auto">
                  <a:xfrm>
                    <a:off x="1445649" y="3327663"/>
                    <a:ext cx="0" cy="4843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16"/>
                  <p:cNvSpPr>
                    <a:spLocks noChangeShapeType="1"/>
                  </p:cNvSpPr>
                  <p:nvPr/>
                </p:nvSpPr>
                <p:spPr bwMode="auto">
                  <a:xfrm flipH="1">
                    <a:off x="1421035" y="3352278"/>
                    <a:ext cx="4843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2" name="Group 71"/>
                <p:cNvGrpSpPr/>
                <p:nvPr/>
              </p:nvGrpSpPr>
              <p:grpSpPr>
                <a:xfrm>
                  <a:off x="1341633" y="3213325"/>
                  <a:ext cx="47641" cy="47641"/>
                  <a:chOff x="1341633" y="3213325"/>
                  <a:chExt cx="47641" cy="47641"/>
                </a:xfrm>
              </p:grpSpPr>
              <p:sp>
                <p:nvSpPr>
                  <p:cNvPr id="76" name="Line 17"/>
                  <p:cNvSpPr>
                    <a:spLocks noChangeShapeType="1"/>
                  </p:cNvSpPr>
                  <p:nvPr/>
                </p:nvSpPr>
                <p:spPr bwMode="auto">
                  <a:xfrm>
                    <a:off x="1365454" y="32133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8"/>
                  <p:cNvSpPr>
                    <a:spLocks noChangeShapeType="1"/>
                  </p:cNvSpPr>
                  <p:nvPr/>
                </p:nvSpPr>
                <p:spPr bwMode="auto">
                  <a:xfrm flipH="1">
                    <a:off x="1341633" y="32371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3" name="Group 72"/>
                <p:cNvGrpSpPr/>
                <p:nvPr/>
              </p:nvGrpSpPr>
              <p:grpSpPr>
                <a:xfrm>
                  <a:off x="1168538" y="3022761"/>
                  <a:ext cx="47641" cy="47641"/>
                  <a:chOff x="1168538" y="3022761"/>
                  <a:chExt cx="47641" cy="47641"/>
                </a:xfrm>
              </p:grpSpPr>
              <p:sp>
                <p:nvSpPr>
                  <p:cNvPr id="74" name="Line 19"/>
                  <p:cNvSpPr>
                    <a:spLocks noChangeShapeType="1"/>
                  </p:cNvSpPr>
                  <p:nvPr/>
                </p:nvSpPr>
                <p:spPr bwMode="auto">
                  <a:xfrm>
                    <a:off x="1192358" y="302276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0"/>
                  <p:cNvSpPr>
                    <a:spLocks noChangeShapeType="1"/>
                  </p:cNvSpPr>
                  <p:nvPr/>
                </p:nvSpPr>
                <p:spPr bwMode="auto">
                  <a:xfrm flipH="1">
                    <a:off x="1168538" y="3046582"/>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sp>
          <p:nvSpPr>
            <p:cNvPr id="88" name="Freeform 12"/>
            <p:cNvSpPr>
              <a:spLocks/>
            </p:cNvSpPr>
            <p:nvPr/>
          </p:nvSpPr>
          <p:spPr bwMode="auto">
            <a:xfrm>
              <a:off x="5357179"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89" name="Line 6"/>
            <p:cNvSpPr>
              <a:spLocks noChangeShapeType="1"/>
            </p:cNvSpPr>
            <p:nvPr/>
          </p:nvSpPr>
          <p:spPr bwMode="auto">
            <a:xfrm>
              <a:off x="5276661"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0" name="Line 7"/>
            <p:cNvSpPr>
              <a:spLocks noChangeShapeType="1"/>
            </p:cNvSpPr>
            <p:nvPr/>
          </p:nvSpPr>
          <p:spPr bwMode="auto">
            <a:xfrm>
              <a:off x="5276661"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1" name="Line 8"/>
            <p:cNvSpPr>
              <a:spLocks noChangeShapeType="1"/>
            </p:cNvSpPr>
            <p:nvPr/>
          </p:nvSpPr>
          <p:spPr bwMode="auto">
            <a:xfrm>
              <a:off x="5276661"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2" name="Line 9"/>
            <p:cNvSpPr>
              <a:spLocks noChangeShapeType="1"/>
            </p:cNvSpPr>
            <p:nvPr/>
          </p:nvSpPr>
          <p:spPr bwMode="auto">
            <a:xfrm>
              <a:off x="5276661"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3" name="Line 10"/>
            <p:cNvSpPr>
              <a:spLocks noChangeShapeType="1"/>
            </p:cNvSpPr>
            <p:nvPr/>
          </p:nvSpPr>
          <p:spPr bwMode="auto">
            <a:xfrm>
              <a:off x="5276661"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4" name="Line 11"/>
            <p:cNvSpPr>
              <a:spLocks noChangeShapeType="1"/>
            </p:cNvSpPr>
            <p:nvPr/>
          </p:nvSpPr>
          <p:spPr bwMode="auto">
            <a:xfrm>
              <a:off x="5276661"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5" name="Line 19"/>
            <p:cNvSpPr>
              <a:spLocks noChangeShapeType="1"/>
            </p:cNvSpPr>
            <p:nvPr/>
          </p:nvSpPr>
          <p:spPr bwMode="auto">
            <a:xfrm>
              <a:off x="673279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6" name="Line 20"/>
            <p:cNvSpPr>
              <a:spLocks noChangeShapeType="1"/>
            </p:cNvSpPr>
            <p:nvPr/>
          </p:nvSpPr>
          <p:spPr bwMode="auto">
            <a:xfrm>
              <a:off x="604498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7" name="Line 21"/>
            <p:cNvSpPr>
              <a:spLocks noChangeShapeType="1"/>
            </p:cNvSpPr>
            <p:nvPr/>
          </p:nvSpPr>
          <p:spPr bwMode="auto">
            <a:xfrm>
              <a:off x="535717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98" name="TextBox 97"/>
            <p:cNvSpPr txBox="1"/>
            <p:nvPr/>
          </p:nvSpPr>
          <p:spPr>
            <a:xfrm rot="16200000">
              <a:off x="3994825" y="3356909"/>
              <a:ext cx="163698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OS率</a:t>
              </a:r>
            </a:p>
          </p:txBody>
        </p:sp>
        <p:sp>
          <p:nvSpPr>
            <p:cNvPr id="99" name="TextBox 98"/>
            <p:cNvSpPr txBox="1"/>
            <p:nvPr/>
          </p:nvSpPr>
          <p:spPr>
            <a:xfrm>
              <a:off x="4880805" y="238515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100" name="TextBox 99"/>
            <p:cNvSpPr txBox="1"/>
            <p:nvPr/>
          </p:nvSpPr>
          <p:spPr>
            <a:xfrm>
              <a:off x="4880805" y="2774536"/>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101" name="TextBox 100"/>
            <p:cNvSpPr txBox="1"/>
            <p:nvPr/>
          </p:nvSpPr>
          <p:spPr>
            <a:xfrm>
              <a:off x="4880805" y="3162300"/>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102" name="TextBox 101"/>
            <p:cNvSpPr txBox="1"/>
            <p:nvPr/>
          </p:nvSpPr>
          <p:spPr>
            <a:xfrm>
              <a:off x="4880805" y="3550064"/>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103" name="TextBox 102"/>
            <p:cNvSpPr txBox="1"/>
            <p:nvPr/>
          </p:nvSpPr>
          <p:spPr>
            <a:xfrm>
              <a:off x="4880805" y="393782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104" name="TextBox 103"/>
            <p:cNvSpPr txBox="1"/>
            <p:nvPr/>
          </p:nvSpPr>
          <p:spPr>
            <a:xfrm>
              <a:off x="4880805" y="432559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105" name="TextBox 104"/>
            <p:cNvSpPr txBox="1"/>
            <p:nvPr/>
          </p:nvSpPr>
          <p:spPr>
            <a:xfrm>
              <a:off x="5215974" y="4543146"/>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106" name="TextBox 105"/>
            <p:cNvSpPr txBox="1"/>
            <p:nvPr/>
          </p:nvSpPr>
          <p:spPr>
            <a:xfrm>
              <a:off x="5903244" y="4543146"/>
              <a:ext cx="284052"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5</a:t>
              </a:r>
            </a:p>
          </p:txBody>
        </p:sp>
        <p:sp>
          <p:nvSpPr>
            <p:cNvPr id="107" name="TextBox 106"/>
            <p:cNvSpPr txBox="1"/>
            <p:nvPr/>
          </p:nvSpPr>
          <p:spPr>
            <a:xfrm>
              <a:off x="6541220" y="454314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10</a:t>
              </a:r>
            </a:p>
          </p:txBody>
        </p:sp>
        <p:sp>
          <p:nvSpPr>
            <p:cNvPr id="108" name="Line 17"/>
            <p:cNvSpPr>
              <a:spLocks noChangeShapeType="1"/>
            </p:cNvSpPr>
            <p:nvPr/>
          </p:nvSpPr>
          <p:spPr bwMode="auto">
            <a:xfrm>
              <a:off x="8796224"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09" name="Line 18"/>
            <p:cNvSpPr>
              <a:spLocks noChangeShapeType="1"/>
            </p:cNvSpPr>
            <p:nvPr/>
          </p:nvSpPr>
          <p:spPr bwMode="auto">
            <a:xfrm>
              <a:off x="7420606"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0" name="TextBox 109"/>
            <p:cNvSpPr txBox="1"/>
            <p:nvPr/>
          </p:nvSpPr>
          <p:spPr>
            <a:xfrm>
              <a:off x="7230564" y="454314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15</a:t>
              </a:r>
            </a:p>
          </p:txBody>
        </p:sp>
        <p:cxnSp>
          <p:nvCxnSpPr>
            <p:cNvPr id="111" name="Straight Connector 110"/>
            <p:cNvCxnSpPr/>
            <p:nvPr/>
          </p:nvCxnSpPr>
          <p:spPr>
            <a:xfrm>
              <a:off x="6785698" y="2855391"/>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2" name="Straight Connector 111"/>
            <p:cNvCxnSpPr/>
            <p:nvPr/>
          </p:nvCxnSpPr>
          <p:spPr>
            <a:xfrm>
              <a:off x="6785698" y="3053945"/>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3" name="Line 17"/>
            <p:cNvSpPr>
              <a:spLocks noChangeShapeType="1"/>
            </p:cNvSpPr>
            <p:nvPr/>
          </p:nvSpPr>
          <p:spPr bwMode="auto">
            <a:xfrm>
              <a:off x="8108415"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114" name="TextBox 113"/>
            <p:cNvSpPr txBox="1"/>
            <p:nvPr/>
          </p:nvSpPr>
          <p:spPr>
            <a:xfrm>
              <a:off x="7917607" y="4549423"/>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20</a:t>
              </a:r>
            </a:p>
          </p:txBody>
        </p:sp>
        <p:grpSp>
          <p:nvGrpSpPr>
            <p:cNvPr id="115" name="Group 114"/>
            <p:cNvGrpSpPr/>
            <p:nvPr/>
          </p:nvGrpSpPr>
          <p:grpSpPr>
            <a:xfrm>
              <a:off x="5363117" y="2540794"/>
              <a:ext cx="2277132" cy="1945480"/>
              <a:chOff x="5363117" y="2540794"/>
              <a:chExt cx="2277132" cy="1945480"/>
            </a:xfrm>
          </p:grpSpPr>
          <p:sp>
            <p:nvSpPr>
              <p:cNvPr id="116" name="Freeform 66"/>
              <p:cNvSpPr>
                <a:spLocks/>
              </p:cNvSpPr>
              <p:nvPr/>
            </p:nvSpPr>
            <p:spPr bwMode="auto">
              <a:xfrm>
                <a:off x="5363117" y="2540794"/>
                <a:ext cx="2277132" cy="1945480"/>
              </a:xfrm>
              <a:custGeom>
                <a:avLst/>
                <a:gdLst>
                  <a:gd name="T0" fmla="*/ 2877 w 2877"/>
                  <a:gd name="T1" fmla="*/ 2141 h 2464"/>
                  <a:gd name="T2" fmla="*/ 2008 w 2877"/>
                  <a:gd name="T3" fmla="*/ 2043 h 2464"/>
                  <a:gd name="T4" fmla="*/ 1917 w 2877"/>
                  <a:gd name="T5" fmla="*/ 1937 h 2464"/>
                  <a:gd name="T6" fmla="*/ 1853 w 2877"/>
                  <a:gd name="T7" fmla="*/ 1840 h 2464"/>
                  <a:gd name="T8" fmla="*/ 1521 w 2877"/>
                  <a:gd name="T9" fmla="*/ 1772 h 2464"/>
                  <a:gd name="T10" fmla="*/ 1469 w 2877"/>
                  <a:gd name="T11" fmla="*/ 1698 h 2464"/>
                  <a:gd name="T12" fmla="*/ 1400 w 2877"/>
                  <a:gd name="T13" fmla="*/ 1634 h 2464"/>
                  <a:gd name="T14" fmla="*/ 1372 w 2877"/>
                  <a:gd name="T15" fmla="*/ 1566 h 2464"/>
                  <a:gd name="T16" fmla="*/ 1348 w 2877"/>
                  <a:gd name="T17" fmla="*/ 1494 h 2464"/>
                  <a:gd name="T18" fmla="*/ 1256 w 2877"/>
                  <a:gd name="T19" fmla="*/ 1439 h 2464"/>
                  <a:gd name="T20" fmla="*/ 1208 w 2877"/>
                  <a:gd name="T21" fmla="*/ 1371 h 2464"/>
                  <a:gd name="T22" fmla="*/ 1142 w 2877"/>
                  <a:gd name="T23" fmla="*/ 1311 h 2464"/>
                  <a:gd name="T24" fmla="*/ 1092 w 2877"/>
                  <a:gd name="T25" fmla="*/ 1201 h 2464"/>
                  <a:gd name="T26" fmla="*/ 1014 w 2877"/>
                  <a:gd name="T27" fmla="*/ 1149 h 2464"/>
                  <a:gd name="T28" fmla="*/ 1000 w 2877"/>
                  <a:gd name="T29" fmla="*/ 1093 h 2464"/>
                  <a:gd name="T30" fmla="*/ 948 w 2877"/>
                  <a:gd name="T31" fmla="*/ 1040 h 2464"/>
                  <a:gd name="T32" fmla="*/ 928 w 2877"/>
                  <a:gd name="T33" fmla="*/ 988 h 2464"/>
                  <a:gd name="T34" fmla="*/ 880 w 2877"/>
                  <a:gd name="T35" fmla="*/ 928 h 2464"/>
                  <a:gd name="T36" fmla="*/ 847 w 2877"/>
                  <a:gd name="T37" fmla="*/ 828 h 2464"/>
                  <a:gd name="T38" fmla="*/ 791 w 2877"/>
                  <a:gd name="T39" fmla="*/ 768 h 2464"/>
                  <a:gd name="T40" fmla="*/ 721 w 2877"/>
                  <a:gd name="T41" fmla="*/ 720 h 2464"/>
                  <a:gd name="T42" fmla="*/ 675 w 2877"/>
                  <a:gd name="T43" fmla="*/ 664 h 2464"/>
                  <a:gd name="T44" fmla="*/ 615 w 2877"/>
                  <a:gd name="T45" fmla="*/ 611 h 2464"/>
                  <a:gd name="T46" fmla="*/ 587 w 2877"/>
                  <a:gd name="T47" fmla="*/ 581 h 2464"/>
                  <a:gd name="T48" fmla="*/ 567 w 2877"/>
                  <a:gd name="T49" fmla="*/ 499 h 2464"/>
                  <a:gd name="T50" fmla="*/ 553 w 2877"/>
                  <a:gd name="T51" fmla="*/ 401 h 2464"/>
                  <a:gd name="T52" fmla="*/ 527 w 2877"/>
                  <a:gd name="T53" fmla="*/ 351 h 2464"/>
                  <a:gd name="T54" fmla="*/ 511 w 2877"/>
                  <a:gd name="T55" fmla="*/ 307 h 2464"/>
                  <a:gd name="T56" fmla="*/ 499 w 2877"/>
                  <a:gd name="T57" fmla="*/ 247 h 2464"/>
                  <a:gd name="T58" fmla="*/ 439 w 2877"/>
                  <a:gd name="T59" fmla="*/ 202 h 2464"/>
                  <a:gd name="T60" fmla="*/ 397 w 2877"/>
                  <a:gd name="T61" fmla="*/ 102 h 2464"/>
                  <a:gd name="T62" fmla="*/ 309 w 2877"/>
                  <a:gd name="T63" fmla="*/ 50 h 2464"/>
                  <a:gd name="T64" fmla="*/ 202 w 2877"/>
                  <a:gd name="T6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7" h="2464">
                    <a:moveTo>
                      <a:pt x="2877" y="2464"/>
                    </a:moveTo>
                    <a:lnTo>
                      <a:pt x="2877" y="2141"/>
                    </a:lnTo>
                    <a:lnTo>
                      <a:pt x="2008" y="2141"/>
                    </a:lnTo>
                    <a:lnTo>
                      <a:pt x="2008" y="2043"/>
                    </a:lnTo>
                    <a:lnTo>
                      <a:pt x="1917" y="2043"/>
                    </a:lnTo>
                    <a:lnTo>
                      <a:pt x="1917" y="1937"/>
                    </a:lnTo>
                    <a:lnTo>
                      <a:pt x="1853" y="1937"/>
                    </a:lnTo>
                    <a:lnTo>
                      <a:pt x="1853" y="1840"/>
                    </a:lnTo>
                    <a:lnTo>
                      <a:pt x="1521" y="1840"/>
                    </a:lnTo>
                    <a:lnTo>
                      <a:pt x="1521" y="1772"/>
                    </a:lnTo>
                    <a:lnTo>
                      <a:pt x="1469" y="1772"/>
                    </a:lnTo>
                    <a:lnTo>
                      <a:pt x="1469" y="1698"/>
                    </a:lnTo>
                    <a:lnTo>
                      <a:pt x="1400" y="1698"/>
                    </a:lnTo>
                    <a:lnTo>
                      <a:pt x="1400" y="1634"/>
                    </a:lnTo>
                    <a:lnTo>
                      <a:pt x="1372" y="1634"/>
                    </a:lnTo>
                    <a:lnTo>
                      <a:pt x="1372" y="1566"/>
                    </a:lnTo>
                    <a:lnTo>
                      <a:pt x="1348" y="1566"/>
                    </a:lnTo>
                    <a:lnTo>
                      <a:pt x="1348" y="1494"/>
                    </a:lnTo>
                    <a:lnTo>
                      <a:pt x="1256" y="1494"/>
                    </a:lnTo>
                    <a:lnTo>
                      <a:pt x="1256" y="1439"/>
                    </a:lnTo>
                    <a:lnTo>
                      <a:pt x="1208" y="1439"/>
                    </a:lnTo>
                    <a:lnTo>
                      <a:pt x="1208" y="1371"/>
                    </a:lnTo>
                    <a:lnTo>
                      <a:pt x="1142" y="1371"/>
                    </a:lnTo>
                    <a:lnTo>
                      <a:pt x="1142" y="1311"/>
                    </a:lnTo>
                    <a:lnTo>
                      <a:pt x="1092" y="1311"/>
                    </a:lnTo>
                    <a:lnTo>
                      <a:pt x="1092" y="1201"/>
                    </a:lnTo>
                    <a:lnTo>
                      <a:pt x="1014" y="1201"/>
                    </a:lnTo>
                    <a:lnTo>
                      <a:pt x="1014" y="1149"/>
                    </a:lnTo>
                    <a:lnTo>
                      <a:pt x="1000" y="1149"/>
                    </a:lnTo>
                    <a:lnTo>
                      <a:pt x="1000" y="1093"/>
                    </a:lnTo>
                    <a:lnTo>
                      <a:pt x="948" y="1093"/>
                    </a:lnTo>
                    <a:lnTo>
                      <a:pt x="948" y="1040"/>
                    </a:lnTo>
                    <a:lnTo>
                      <a:pt x="928" y="1040"/>
                    </a:lnTo>
                    <a:lnTo>
                      <a:pt x="928" y="988"/>
                    </a:lnTo>
                    <a:lnTo>
                      <a:pt x="880" y="988"/>
                    </a:lnTo>
                    <a:lnTo>
                      <a:pt x="880" y="928"/>
                    </a:lnTo>
                    <a:lnTo>
                      <a:pt x="847" y="928"/>
                    </a:lnTo>
                    <a:lnTo>
                      <a:pt x="847" y="828"/>
                    </a:lnTo>
                    <a:lnTo>
                      <a:pt x="791" y="828"/>
                    </a:lnTo>
                    <a:lnTo>
                      <a:pt x="791" y="768"/>
                    </a:lnTo>
                    <a:lnTo>
                      <a:pt x="721" y="768"/>
                    </a:lnTo>
                    <a:lnTo>
                      <a:pt x="721" y="720"/>
                    </a:lnTo>
                    <a:lnTo>
                      <a:pt x="675" y="720"/>
                    </a:lnTo>
                    <a:lnTo>
                      <a:pt x="675" y="664"/>
                    </a:lnTo>
                    <a:lnTo>
                      <a:pt x="615" y="664"/>
                    </a:lnTo>
                    <a:lnTo>
                      <a:pt x="615" y="611"/>
                    </a:lnTo>
                    <a:lnTo>
                      <a:pt x="587" y="611"/>
                    </a:lnTo>
                    <a:lnTo>
                      <a:pt x="587" y="581"/>
                    </a:lnTo>
                    <a:lnTo>
                      <a:pt x="567" y="581"/>
                    </a:lnTo>
                    <a:lnTo>
                      <a:pt x="567" y="499"/>
                    </a:lnTo>
                    <a:lnTo>
                      <a:pt x="553" y="499"/>
                    </a:lnTo>
                    <a:lnTo>
                      <a:pt x="553" y="401"/>
                    </a:lnTo>
                    <a:lnTo>
                      <a:pt x="527" y="401"/>
                    </a:lnTo>
                    <a:lnTo>
                      <a:pt x="527" y="351"/>
                    </a:lnTo>
                    <a:lnTo>
                      <a:pt x="511" y="351"/>
                    </a:lnTo>
                    <a:lnTo>
                      <a:pt x="511" y="307"/>
                    </a:lnTo>
                    <a:lnTo>
                      <a:pt x="499" y="307"/>
                    </a:lnTo>
                    <a:lnTo>
                      <a:pt x="499" y="247"/>
                    </a:lnTo>
                    <a:lnTo>
                      <a:pt x="439" y="247"/>
                    </a:lnTo>
                    <a:lnTo>
                      <a:pt x="439" y="202"/>
                    </a:lnTo>
                    <a:lnTo>
                      <a:pt x="397" y="202"/>
                    </a:lnTo>
                    <a:lnTo>
                      <a:pt x="397" y="102"/>
                    </a:lnTo>
                    <a:lnTo>
                      <a:pt x="309" y="102"/>
                    </a:lnTo>
                    <a:lnTo>
                      <a:pt x="309" y="50"/>
                    </a:lnTo>
                    <a:lnTo>
                      <a:pt x="202" y="50"/>
                    </a:lnTo>
                    <a:lnTo>
                      <a:pt x="2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17" name="Group 116"/>
              <p:cNvGrpSpPr/>
              <p:nvPr/>
            </p:nvGrpSpPr>
            <p:grpSpPr>
              <a:xfrm>
                <a:off x="5756490" y="2833721"/>
                <a:ext cx="1671638" cy="1422791"/>
                <a:chOff x="5756490" y="2833721"/>
                <a:chExt cx="1671638" cy="1422791"/>
              </a:xfrm>
            </p:grpSpPr>
            <p:grpSp>
              <p:nvGrpSpPr>
                <p:cNvPr id="118" name="Group 117"/>
                <p:cNvGrpSpPr/>
                <p:nvPr/>
              </p:nvGrpSpPr>
              <p:grpSpPr>
                <a:xfrm>
                  <a:off x="7380638" y="4209138"/>
                  <a:ext cx="47490" cy="47374"/>
                  <a:chOff x="7380638" y="4209138"/>
                  <a:chExt cx="47490" cy="47374"/>
                </a:xfrm>
              </p:grpSpPr>
              <p:sp>
                <p:nvSpPr>
                  <p:cNvPr id="149" name="Line 67"/>
                  <p:cNvSpPr>
                    <a:spLocks noChangeShapeType="1"/>
                  </p:cNvSpPr>
                  <p:nvPr/>
                </p:nvSpPr>
                <p:spPr bwMode="auto">
                  <a:xfrm>
                    <a:off x="7404383"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68"/>
                  <p:cNvSpPr>
                    <a:spLocks noChangeShapeType="1"/>
                  </p:cNvSpPr>
                  <p:nvPr/>
                </p:nvSpPr>
                <p:spPr bwMode="auto">
                  <a:xfrm flipH="1">
                    <a:off x="7380638"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9" name="Group 118"/>
                <p:cNvGrpSpPr/>
                <p:nvPr/>
              </p:nvGrpSpPr>
              <p:grpSpPr>
                <a:xfrm>
                  <a:off x="7136066" y="4209138"/>
                  <a:ext cx="47490" cy="47374"/>
                  <a:chOff x="7136066" y="4209138"/>
                  <a:chExt cx="47490" cy="47374"/>
                </a:xfrm>
              </p:grpSpPr>
              <p:sp>
                <p:nvSpPr>
                  <p:cNvPr id="147" name="Line 69"/>
                  <p:cNvSpPr>
                    <a:spLocks noChangeShapeType="1"/>
                  </p:cNvSpPr>
                  <p:nvPr/>
                </p:nvSpPr>
                <p:spPr bwMode="auto">
                  <a:xfrm>
                    <a:off x="7159811"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70"/>
                  <p:cNvSpPr>
                    <a:spLocks noChangeShapeType="1"/>
                  </p:cNvSpPr>
                  <p:nvPr/>
                </p:nvSpPr>
                <p:spPr bwMode="auto">
                  <a:xfrm flipH="1">
                    <a:off x="7136066"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0" name="Group 119"/>
                <p:cNvGrpSpPr/>
                <p:nvPr/>
              </p:nvGrpSpPr>
              <p:grpSpPr>
                <a:xfrm>
                  <a:off x="6620803" y="3968322"/>
                  <a:ext cx="121890" cy="48163"/>
                  <a:chOff x="6620803" y="3968322"/>
                  <a:chExt cx="121890" cy="48163"/>
                </a:xfrm>
              </p:grpSpPr>
              <p:sp>
                <p:nvSpPr>
                  <p:cNvPr id="141" name="Line 71"/>
                  <p:cNvSpPr>
                    <a:spLocks noChangeShapeType="1"/>
                  </p:cNvSpPr>
                  <p:nvPr/>
                </p:nvSpPr>
                <p:spPr bwMode="auto">
                  <a:xfrm>
                    <a:off x="67189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72"/>
                  <p:cNvSpPr>
                    <a:spLocks noChangeShapeType="1"/>
                  </p:cNvSpPr>
                  <p:nvPr/>
                </p:nvSpPr>
                <p:spPr bwMode="auto">
                  <a:xfrm flipH="1">
                    <a:off x="66952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73"/>
                  <p:cNvSpPr>
                    <a:spLocks noChangeShapeType="1"/>
                  </p:cNvSpPr>
                  <p:nvPr/>
                </p:nvSpPr>
                <p:spPr bwMode="auto">
                  <a:xfrm>
                    <a:off x="668728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74"/>
                  <p:cNvSpPr>
                    <a:spLocks noChangeShapeType="1"/>
                  </p:cNvSpPr>
                  <p:nvPr/>
                </p:nvSpPr>
                <p:spPr bwMode="auto">
                  <a:xfrm flipH="1">
                    <a:off x="6663544"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75"/>
                  <p:cNvSpPr>
                    <a:spLocks noChangeShapeType="1"/>
                  </p:cNvSpPr>
                  <p:nvPr/>
                </p:nvSpPr>
                <p:spPr bwMode="auto">
                  <a:xfrm>
                    <a:off x="66445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76"/>
                  <p:cNvSpPr>
                    <a:spLocks noChangeShapeType="1"/>
                  </p:cNvSpPr>
                  <p:nvPr/>
                </p:nvSpPr>
                <p:spPr bwMode="auto">
                  <a:xfrm flipH="1">
                    <a:off x="66208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1" name="Group 120"/>
                <p:cNvGrpSpPr/>
                <p:nvPr/>
              </p:nvGrpSpPr>
              <p:grpSpPr>
                <a:xfrm>
                  <a:off x="6341405" y="3696712"/>
                  <a:ext cx="58571" cy="47374"/>
                  <a:chOff x="6341405" y="3696712"/>
                  <a:chExt cx="58571" cy="47374"/>
                </a:xfrm>
              </p:grpSpPr>
              <p:sp>
                <p:nvSpPr>
                  <p:cNvPr id="137" name="Line 77"/>
                  <p:cNvSpPr>
                    <a:spLocks noChangeShapeType="1"/>
                  </p:cNvSpPr>
                  <p:nvPr/>
                </p:nvSpPr>
                <p:spPr bwMode="auto">
                  <a:xfrm>
                    <a:off x="6376231"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78"/>
                  <p:cNvSpPr>
                    <a:spLocks noChangeShapeType="1"/>
                  </p:cNvSpPr>
                  <p:nvPr/>
                </p:nvSpPr>
                <p:spPr bwMode="auto">
                  <a:xfrm flipH="1">
                    <a:off x="6352486"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79"/>
                  <p:cNvSpPr>
                    <a:spLocks noChangeShapeType="1"/>
                  </p:cNvSpPr>
                  <p:nvPr/>
                </p:nvSpPr>
                <p:spPr bwMode="auto">
                  <a:xfrm>
                    <a:off x="6365150"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80"/>
                  <p:cNvSpPr>
                    <a:spLocks noChangeShapeType="1"/>
                  </p:cNvSpPr>
                  <p:nvPr/>
                </p:nvSpPr>
                <p:spPr bwMode="auto">
                  <a:xfrm flipH="1">
                    <a:off x="6341405"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2" name="Group 121"/>
                <p:cNvGrpSpPr/>
                <p:nvPr/>
              </p:nvGrpSpPr>
              <p:grpSpPr>
                <a:xfrm>
                  <a:off x="6267005" y="3599596"/>
                  <a:ext cx="47490" cy="47374"/>
                  <a:chOff x="6267005" y="3599596"/>
                  <a:chExt cx="47490" cy="47374"/>
                </a:xfrm>
              </p:grpSpPr>
              <p:sp>
                <p:nvSpPr>
                  <p:cNvPr id="135" name="Line 81"/>
                  <p:cNvSpPr>
                    <a:spLocks noChangeShapeType="1"/>
                  </p:cNvSpPr>
                  <p:nvPr/>
                </p:nvSpPr>
                <p:spPr bwMode="auto">
                  <a:xfrm>
                    <a:off x="6290749" y="3599596"/>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82"/>
                  <p:cNvSpPr>
                    <a:spLocks noChangeShapeType="1"/>
                  </p:cNvSpPr>
                  <p:nvPr/>
                </p:nvSpPr>
                <p:spPr bwMode="auto">
                  <a:xfrm flipH="1">
                    <a:off x="6267005" y="3623283"/>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3" name="Group 122"/>
                <p:cNvGrpSpPr/>
                <p:nvPr/>
              </p:nvGrpSpPr>
              <p:grpSpPr>
                <a:xfrm>
                  <a:off x="6141948" y="3466950"/>
                  <a:ext cx="47490" cy="47374"/>
                  <a:chOff x="6141948" y="3466950"/>
                  <a:chExt cx="47490" cy="47374"/>
                </a:xfrm>
              </p:grpSpPr>
              <p:sp>
                <p:nvSpPr>
                  <p:cNvPr id="133" name="Line 83"/>
                  <p:cNvSpPr>
                    <a:spLocks noChangeShapeType="1"/>
                  </p:cNvSpPr>
                  <p:nvPr/>
                </p:nvSpPr>
                <p:spPr bwMode="auto">
                  <a:xfrm>
                    <a:off x="6165693" y="3466950"/>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84"/>
                  <p:cNvSpPr>
                    <a:spLocks noChangeShapeType="1"/>
                  </p:cNvSpPr>
                  <p:nvPr/>
                </p:nvSpPr>
                <p:spPr bwMode="auto">
                  <a:xfrm flipH="1">
                    <a:off x="6141948" y="3490637"/>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4" name="Group 123"/>
                <p:cNvGrpSpPr/>
                <p:nvPr/>
              </p:nvGrpSpPr>
              <p:grpSpPr>
                <a:xfrm>
                  <a:off x="5826142" y="3042166"/>
                  <a:ext cx="47490" cy="48163"/>
                  <a:chOff x="5826142" y="3042166"/>
                  <a:chExt cx="47490" cy="48163"/>
                </a:xfrm>
              </p:grpSpPr>
              <p:sp>
                <p:nvSpPr>
                  <p:cNvPr id="131" name="Line 85"/>
                  <p:cNvSpPr>
                    <a:spLocks noChangeShapeType="1"/>
                  </p:cNvSpPr>
                  <p:nvPr/>
                </p:nvSpPr>
                <p:spPr bwMode="auto">
                  <a:xfrm>
                    <a:off x="5849887" y="3042166"/>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86"/>
                  <p:cNvSpPr>
                    <a:spLocks noChangeShapeType="1"/>
                  </p:cNvSpPr>
                  <p:nvPr/>
                </p:nvSpPr>
                <p:spPr bwMode="auto">
                  <a:xfrm flipH="1">
                    <a:off x="5826142" y="306664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5" name="Group 124"/>
                <p:cNvGrpSpPr/>
                <p:nvPr/>
              </p:nvGrpSpPr>
              <p:grpSpPr>
                <a:xfrm>
                  <a:off x="5786567" y="2953735"/>
                  <a:ext cx="47490" cy="47374"/>
                  <a:chOff x="5786567" y="2953735"/>
                  <a:chExt cx="47490" cy="47374"/>
                </a:xfrm>
              </p:grpSpPr>
              <p:sp>
                <p:nvSpPr>
                  <p:cNvPr id="129" name="Line 87"/>
                  <p:cNvSpPr>
                    <a:spLocks noChangeShapeType="1"/>
                  </p:cNvSpPr>
                  <p:nvPr/>
                </p:nvSpPr>
                <p:spPr bwMode="auto">
                  <a:xfrm>
                    <a:off x="5810312" y="2953735"/>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88"/>
                  <p:cNvSpPr>
                    <a:spLocks noChangeShapeType="1"/>
                  </p:cNvSpPr>
                  <p:nvPr/>
                </p:nvSpPr>
                <p:spPr bwMode="auto">
                  <a:xfrm flipH="1">
                    <a:off x="5786567" y="297742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26" name="Group 125"/>
                <p:cNvGrpSpPr/>
                <p:nvPr/>
              </p:nvGrpSpPr>
              <p:grpSpPr>
                <a:xfrm>
                  <a:off x="5756490" y="2833721"/>
                  <a:ext cx="47490" cy="47374"/>
                  <a:chOff x="5756490" y="2833721"/>
                  <a:chExt cx="47490" cy="47374"/>
                </a:xfrm>
              </p:grpSpPr>
              <p:sp>
                <p:nvSpPr>
                  <p:cNvPr id="127" name="Line 89"/>
                  <p:cNvSpPr>
                    <a:spLocks noChangeShapeType="1"/>
                  </p:cNvSpPr>
                  <p:nvPr/>
                </p:nvSpPr>
                <p:spPr bwMode="auto">
                  <a:xfrm>
                    <a:off x="5780235" y="2833721"/>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90"/>
                  <p:cNvSpPr>
                    <a:spLocks noChangeShapeType="1"/>
                  </p:cNvSpPr>
                  <p:nvPr/>
                </p:nvSpPr>
                <p:spPr bwMode="auto">
                  <a:xfrm flipH="1">
                    <a:off x="5756490" y="2857408"/>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grpSp>
        <p:grpSp>
          <p:nvGrpSpPr>
            <p:cNvPr id="151" name="Group 150"/>
            <p:cNvGrpSpPr/>
            <p:nvPr/>
          </p:nvGrpSpPr>
          <p:grpSpPr>
            <a:xfrm>
              <a:off x="5363117" y="2540794"/>
              <a:ext cx="2646760" cy="1945480"/>
              <a:chOff x="5363117" y="2540794"/>
              <a:chExt cx="2646760" cy="1945480"/>
            </a:xfrm>
          </p:grpSpPr>
          <p:grpSp>
            <p:nvGrpSpPr>
              <p:cNvPr id="152" name="Group 151"/>
              <p:cNvGrpSpPr/>
              <p:nvPr/>
            </p:nvGrpSpPr>
            <p:grpSpPr>
              <a:xfrm>
                <a:off x="5540412" y="2556197"/>
                <a:ext cx="1814898" cy="1590967"/>
                <a:chOff x="5540412" y="2556197"/>
                <a:chExt cx="1814898" cy="1590967"/>
              </a:xfrm>
            </p:grpSpPr>
            <p:grpSp>
              <p:nvGrpSpPr>
                <p:cNvPr id="154" name="Group 153"/>
                <p:cNvGrpSpPr/>
                <p:nvPr/>
              </p:nvGrpSpPr>
              <p:grpSpPr>
                <a:xfrm>
                  <a:off x="7307029" y="4099790"/>
                  <a:ext cx="48281" cy="47374"/>
                  <a:chOff x="7307029" y="4098599"/>
                  <a:chExt cx="48281" cy="47374"/>
                </a:xfrm>
              </p:grpSpPr>
              <p:sp>
                <p:nvSpPr>
                  <p:cNvPr id="200" name="Line 34"/>
                  <p:cNvSpPr>
                    <a:spLocks noChangeShapeType="1"/>
                  </p:cNvSpPr>
                  <p:nvPr/>
                </p:nvSpPr>
                <p:spPr bwMode="auto">
                  <a:xfrm>
                    <a:off x="733077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35"/>
                  <p:cNvSpPr>
                    <a:spLocks noChangeShapeType="1"/>
                  </p:cNvSpPr>
                  <p:nvPr/>
                </p:nvSpPr>
                <p:spPr bwMode="auto">
                  <a:xfrm flipH="1">
                    <a:off x="7307029" y="4122286"/>
                    <a:ext cx="4828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5" name="Group 154"/>
                <p:cNvGrpSpPr/>
                <p:nvPr/>
              </p:nvGrpSpPr>
              <p:grpSpPr>
                <a:xfrm>
                  <a:off x="7105989" y="4099790"/>
                  <a:ext cx="47490" cy="47374"/>
                  <a:chOff x="7105989" y="4098599"/>
                  <a:chExt cx="47490" cy="47374"/>
                </a:xfrm>
              </p:grpSpPr>
              <p:sp>
                <p:nvSpPr>
                  <p:cNvPr id="198" name="Line 36"/>
                  <p:cNvSpPr>
                    <a:spLocks noChangeShapeType="1"/>
                  </p:cNvSpPr>
                  <p:nvPr/>
                </p:nvSpPr>
                <p:spPr bwMode="auto">
                  <a:xfrm>
                    <a:off x="712973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37"/>
                  <p:cNvSpPr>
                    <a:spLocks noChangeShapeType="1"/>
                  </p:cNvSpPr>
                  <p:nvPr/>
                </p:nvSpPr>
                <p:spPr bwMode="auto">
                  <a:xfrm flipH="1">
                    <a:off x="7105989" y="4122286"/>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6" name="Group 155"/>
                <p:cNvGrpSpPr/>
                <p:nvPr/>
              </p:nvGrpSpPr>
              <p:grpSpPr>
                <a:xfrm>
                  <a:off x="6980933" y="4010168"/>
                  <a:ext cx="47490" cy="47374"/>
                  <a:chOff x="6980933" y="4010168"/>
                  <a:chExt cx="47490" cy="47374"/>
                </a:xfrm>
              </p:grpSpPr>
              <p:sp>
                <p:nvSpPr>
                  <p:cNvPr id="196" name="Line 38"/>
                  <p:cNvSpPr>
                    <a:spLocks noChangeShapeType="1"/>
                  </p:cNvSpPr>
                  <p:nvPr/>
                </p:nvSpPr>
                <p:spPr bwMode="auto">
                  <a:xfrm>
                    <a:off x="7004678" y="401016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39"/>
                  <p:cNvSpPr>
                    <a:spLocks noChangeShapeType="1"/>
                  </p:cNvSpPr>
                  <p:nvPr/>
                </p:nvSpPr>
                <p:spPr bwMode="auto">
                  <a:xfrm flipH="1">
                    <a:off x="6980933" y="403385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7" name="Group 156"/>
                <p:cNvGrpSpPr/>
                <p:nvPr/>
              </p:nvGrpSpPr>
              <p:grpSpPr>
                <a:xfrm>
                  <a:off x="6657212" y="3935160"/>
                  <a:ext cx="47490" cy="47374"/>
                  <a:chOff x="6657212" y="3935160"/>
                  <a:chExt cx="47490" cy="47374"/>
                </a:xfrm>
              </p:grpSpPr>
              <p:sp>
                <p:nvSpPr>
                  <p:cNvPr id="194" name="Line 40"/>
                  <p:cNvSpPr>
                    <a:spLocks noChangeShapeType="1"/>
                  </p:cNvSpPr>
                  <p:nvPr/>
                </p:nvSpPr>
                <p:spPr bwMode="auto">
                  <a:xfrm>
                    <a:off x="6680957" y="393516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41"/>
                  <p:cNvSpPr>
                    <a:spLocks noChangeShapeType="1"/>
                  </p:cNvSpPr>
                  <p:nvPr/>
                </p:nvSpPr>
                <p:spPr bwMode="auto">
                  <a:xfrm flipH="1">
                    <a:off x="6657212" y="395884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8" name="Group 157"/>
                <p:cNvGrpSpPr/>
                <p:nvPr/>
              </p:nvGrpSpPr>
              <p:grpSpPr>
                <a:xfrm>
                  <a:off x="6573313" y="3808830"/>
                  <a:ext cx="47490" cy="47374"/>
                  <a:chOff x="6573313" y="3808830"/>
                  <a:chExt cx="47490" cy="47374"/>
                </a:xfrm>
              </p:grpSpPr>
              <p:sp>
                <p:nvSpPr>
                  <p:cNvPr id="192" name="Line 42"/>
                  <p:cNvSpPr>
                    <a:spLocks noChangeShapeType="1"/>
                  </p:cNvSpPr>
                  <p:nvPr/>
                </p:nvSpPr>
                <p:spPr bwMode="auto">
                  <a:xfrm>
                    <a:off x="6597058"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3"/>
                  <p:cNvSpPr>
                    <a:spLocks noChangeShapeType="1"/>
                  </p:cNvSpPr>
                  <p:nvPr/>
                </p:nvSpPr>
                <p:spPr bwMode="auto">
                  <a:xfrm flipH="1">
                    <a:off x="6573313"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59" name="Group 158"/>
                <p:cNvGrpSpPr/>
                <p:nvPr/>
              </p:nvGrpSpPr>
              <p:grpSpPr>
                <a:xfrm>
                  <a:off x="6514743" y="3808830"/>
                  <a:ext cx="47490" cy="47374"/>
                  <a:chOff x="6514743" y="3808830"/>
                  <a:chExt cx="47490" cy="47374"/>
                </a:xfrm>
              </p:grpSpPr>
              <p:sp>
                <p:nvSpPr>
                  <p:cNvPr id="190" name="Line 44"/>
                  <p:cNvSpPr>
                    <a:spLocks noChangeShapeType="1"/>
                  </p:cNvSpPr>
                  <p:nvPr/>
                </p:nvSpPr>
                <p:spPr bwMode="auto">
                  <a:xfrm>
                    <a:off x="6538487"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45"/>
                  <p:cNvSpPr>
                    <a:spLocks noChangeShapeType="1"/>
                  </p:cNvSpPr>
                  <p:nvPr/>
                </p:nvSpPr>
                <p:spPr bwMode="auto">
                  <a:xfrm flipH="1">
                    <a:off x="6514743" y="3832517"/>
                    <a:ext cx="4749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0" name="Group 159"/>
                <p:cNvGrpSpPr/>
                <p:nvPr/>
              </p:nvGrpSpPr>
              <p:grpSpPr>
                <a:xfrm>
                  <a:off x="6484666" y="3789040"/>
                  <a:ext cx="47490" cy="67164"/>
                  <a:chOff x="6484666" y="3789040"/>
                  <a:chExt cx="47490" cy="67164"/>
                </a:xfrm>
              </p:grpSpPr>
              <p:sp>
                <p:nvSpPr>
                  <p:cNvPr id="188" name="Line 46"/>
                  <p:cNvSpPr>
                    <a:spLocks noChangeShapeType="1"/>
                  </p:cNvSpPr>
                  <p:nvPr/>
                </p:nvSpPr>
                <p:spPr bwMode="auto">
                  <a:xfrm>
                    <a:off x="6508411" y="3789040"/>
                    <a:ext cx="0" cy="6716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47"/>
                  <p:cNvSpPr>
                    <a:spLocks noChangeShapeType="1"/>
                  </p:cNvSpPr>
                  <p:nvPr/>
                </p:nvSpPr>
                <p:spPr bwMode="auto">
                  <a:xfrm flipH="1">
                    <a:off x="6484666"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1" name="Group 160"/>
                <p:cNvGrpSpPr/>
                <p:nvPr/>
              </p:nvGrpSpPr>
              <p:grpSpPr>
                <a:xfrm>
                  <a:off x="6376231" y="3561697"/>
                  <a:ext cx="47490" cy="47374"/>
                  <a:chOff x="6376231" y="3561697"/>
                  <a:chExt cx="47490" cy="47374"/>
                </a:xfrm>
              </p:grpSpPr>
              <p:sp>
                <p:nvSpPr>
                  <p:cNvPr id="186" name="Line 48"/>
                  <p:cNvSpPr>
                    <a:spLocks noChangeShapeType="1"/>
                  </p:cNvSpPr>
                  <p:nvPr/>
                </p:nvSpPr>
                <p:spPr bwMode="auto">
                  <a:xfrm>
                    <a:off x="6399976" y="3561697"/>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49"/>
                  <p:cNvSpPr>
                    <a:spLocks noChangeShapeType="1"/>
                  </p:cNvSpPr>
                  <p:nvPr/>
                </p:nvSpPr>
                <p:spPr bwMode="auto">
                  <a:xfrm flipH="1">
                    <a:off x="6376231" y="3585384"/>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2" name="Group 161"/>
                <p:cNvGrpSpPr/>
                <p:nvPr/>
              </p:nvGrpSpPr>
              <p:grpSpPr>
                <a:xfrm>
                  <a:off x="6198936" y="3425893"/>
                  <a:ext cx="47490" cy="47374"/>
                  <a:chOff x="6198936" y="3425893"/>
                  <a:chExt cx="47490" cy="47374"/>
                </a:xfrm>
              </p:grpSpPr>
              <p:sp>
                <p:nvSpPr>
                  <p:cNvPr id="184" name="Line 50"/>
                  <p:cNvSpPr>
                    <a:spLocks noChangeShapeType="1"/>
                  </p:cNvSpPr>
                  <p:nvPr/>
                </p:nvSpPr>
                <p:spPr bwMode="auto">
                  <a:xfrm>
                    <a:off x="6222681" y="3425893"/>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51"/>
                  <p:cNvSpPr>
                    <a:spLocks noChangeShapeType="1"/>
                  </p:cNvSpPr>
                  <p:nvPr/>
                </p:nvSpPr>
                <p:spPr bwMode="auto">
                  <a:xfrm flipH="1">
                    <a:off x="6198936" y="344958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3" name="Group 162"/>
                <p:cNvGrpSpPr/>
                <p:nvPr/>
              </p:nvGrpSpPr>
              <p:grpSpPr>
                <a:xfrm>
                  <a:off x="6141948" y="3102962"/>
                  <a:ext cx="47490" cy="47374"/>
                  <a:chOff x="6141948" y="3102962"/>
                  <a:chExt cx="47490" cy="47374"/>
                </a:xfrm>
              </p:grpSpPr>
              <p:sp>
                <p:nvSpPr>
                  <p:cNvPr id="182" name="Line 52"/>
                  <p:cNvSpPr>
                    <a:spLocks noChangeShapeType="1"/>
                  </p:cNvSpPr>
                  <p:nvPr/>
                </p:nvSpPr>
                <p:spPr bwMode="auto">
                  <a:xfrm>
                    <a:off x="6165693" y="3102962"/>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53"/>
                  <p:cNvSpPr>
                    <a:spLocks noChangeShapeType="1"/>
                  </p:cNvSpPr>
                  <p:nvPr/>
                </p:nvSpPr>
                <p:spPr bwMode="auto">
                  <a:xfrm flipH="1">
                    <a:off x="6141948" y="3126649"/>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4" name="Group 163"/>
                <p:cNvGrpSpPr/>
                <p:nvPr/>
              </p:nvGrpSpPr>
              <p:grpSpPr>
                <a:xfrm>
                  <a:off x="5982858" y="2980580"/>
                  <a:ext cx="47490" cy="47374"/>
                  <a:chOff x="5982858" y="2980580"/>
                  <a:chExt cx="47490" cy="47374"/>
                </a:xfrm>
              </p:grpSpPr>
              <p:sp>
                <p:nvSpPr>
                  <p:cNvPr id="180" name="Line 54"/>
                  <p:cNvSpPr>
                    <a:spLocks noChangeShapeType="1"/>
                  </p:cNvSpPr>
                  <p:nvPr/>
                </p:nvSpPr>
                <p:spPr bwMode="auto">
                  <a:xfrm>
                    <a:off x="6006603"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55"/>
                  <p:cNvSpPr>
                    <a:spLocks noChangeShapeType="1"/>
                  </p:cNvSpPr>
                  <p:nvPr/>
                </p:nvSpPr>
                <p:spPr bwMode="auto">
                  <a:xfrm flipH="1">
                    <a:off x="5982858"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5" name="Group 164"/>
                <p:cNvGrpSpPr/>
                <p:nvPr/>
              </p:nvGrpSpPr>
              <p:grpSpPr>
                <a:xfrm>
                  <a:off x="5952781" y="2980580"/>
                  <a:ext cx="47490" cy="47374"/>
                  <a:chOff x="5952781" y="2980580"/>
                  <a:chExt cx="47490" cy="47374"/>
                </a:xfrm>
              </p:grpSpPr>
              <p:sp>
                <p:nvSpPr>
                  <p:cNvPr id="178" name="Line 56"/>
                  <p:cNvSpPr>
                    <a:spLocks noChangeShapeType="1"/>
                  </p:cNvSpPr>
                  <p:nvPr/>
                </p:nvSpPr>
                <p:spPr bwMode="auto">
                  <a:xfrm>
                    <a:off x="5976526"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57"/>
                  <p:cNvSpPr>
                    <a:spLocks noChangeShapeType="1"/>
                  </p:cNvSpPr>
                  <p:nvPr/>
                </p:nvSpPr>
                <p:spPr bwMode="auto">
                  <a:xfrm flipH="1">
                    <a:off x="5952781"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6" name="Group 165"/>
                <p:cNvGrpSpPr/>
                <p:nvPr/>
              </p:nvGrpSpPr>
              <p:grpSpPr>
                <a:xfrm>
                  <a:off x="5922704" y="2939135"/>
                  <a:ext cx="47490" cy="47374"/>
                  <a:chOff x="5922704" y="2937944"/>
                  <a:chExt cx="47490" cy="47374"/>
                </a:xfrm>
              </p:grpSpPr>
              <p:sp>
                <p:nvSpPr>
                  <p:cNvPr id="176" name="Line 58"/>
                  <p:cNvSpPr>
                    <a:spLocks noChangeShapeType="1"/>
                  </p:cNvSpPr>
                  <p:nvPr/>
                </p:nvSpPr>
                <p:spPr bwMode="auto">
                  <a:xfrm>
                    <a:off x="5946449" y="293794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59"/>
                  <p:cNvSpPr>
                    <a:spLocks noChangeShapeType="1"/>
                  </p:cNvSpPr>
                  <p:nvPr/>
                </p:nvSpPr>
                <p:spPr bwMode="auto">
                  <a:xfrm flipH="1">
                    <a:off x="5922704" y="296163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7" name="Group 166"/>
                <p:cNvGrpSpPr/>
                <p:nvPr/>
              </p:nvGrpSpPr>
              <p:grpSpPr>
                <a:xfrm>
                  <a:off x="5802397" y="2857408"/>
                  <a:ext cx="47490" cy="47374"/>
                  <a:chOff x="5802397" y="2857408"/>
                  <a:chExt cx="47490" cy="47374"/>
                </a:xfrm>
              </p:grpSpPr>
              <p:sp>
                <p:nvSpPr>
                  <p:cNvPr id="174" name="Line 60"/>
                  <p:cNvSpPr>
                    <a:spLocks noChangeShapeType="1"/>
                  </p:cNvSpPr>
                  <p:nvPr/>
                </p:nvSpPr>
                <p:spPr bwMode="auto">
                  <a:xfrm>
                    <a:off x="5826142" y="285740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61"/>
                  <p:cNvSpPr>
                    <a:spLocks noChangeShapeType="1"/>
                  </p:cNvSpPr>
                  <p:nvPr/>
                </p:nvSpPr>
                <p:spPr bwMode="auto">
                  <a:xfrm flipH="1">
                    <a:off x="5802397" y="288109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8" name="Group 167"/>
                <p:cNvGrpSpPr/>
                <p:nvPr/>
              </p:nvGrpSpPr>
              <p:grpSpPr>
                <a:xfrm>
                  <a:off x="5540412" y="2556197"/>
                  <a:ext cx="47490" cy="47374"/>
                  <a:chOff x="5540412" y="2555006"/>
                  <a:chExt cx="47490" cy="47374"/>
                </a:xfrm>
              </p:grpSpPr>
              <p:sp>
                <p:nvSpPr>
                  <p:cNvPr id="172" name="Line 62"/>
                  <p:cNvSpPr>
                    <a:spLocks noChangeShapeType="1"/>
                  </p:cNvSpPr>
                  <p:nvPr/>
                </p:nvSpPr>
                <p:spPr bwMode="auto">
                  <a:xfrm>
                    <a:off x="5564157" y="2555006"/>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63"/>
                  <p:cNvSpPr>
                    <a:spLocks noChangeShapeType="1"/>
                  </p:cNvSpPr>
                  <p:nvPr/>
                </p:nvSpPr>
                <p:spPr bwMode="auto">
                  <a:xfrm flipH="1">
                    <a:off x="5540412" y="2578693"/>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69" name="Group 168"/>
                <p:cNvGrpSpPr/>
                <p:nvPr/>
              </p:nvGrpSpPr>
              <p:grpSpPr>
                <a:xfrm>
                  <a:off x="5600558" y="2631995"/>
                  <a:ext cx="47490" cy="47374"/>
                  <a:chOff x="5602940" y="2630804"/>
                  <a:chExt cx="47490" cy="47374"/>
                </a:xfrm>
              </p:grpSpPr>
              <p:sp>
                <p:nvSpPr>
                  <p:cNvPr id="170" name="Line 64"/>
                  <p:cNvSpPr>
                    <a:spLocks noChangeShapeType="1"/>
                  </p:cNvSpPr>
                  <p:nvPr/>
                </p:nvSpPr>
                <p:spPr bwMode="auto">
                  <a:xfrm>
                    <a:off x="5626685" y="263080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65"/>
                  <p:cNvSpPr>
                    <a:spLocks noChangeShapeType="1"/>
                  </p:cNvSpPr>
                  <p:nvPr/>
                </p:nvSpPr>
                <p:spPr bwMode="auto">
                  <a:xfrm flipH="1">
                    <a:off x="5602940" y="2654491"/>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sp>
            <p:nvSpPr>
              <p:cNvPr id="153" name="Freeform 91"/>
              <p:cNvSpPr>
                <a:spLocks/>
              </p:cNvSpPr>
              <p:nvPr/>
            </p:nvSpPr>
            <p:spPr bwMode="auto">
              <a:xfrm>
                <a:off x="5363117" y="2540794"/>
                <a:ext cx="2646760" cy="1945480"/>
              </a:xfrm>
              <a:custGeom>
                <a:avLst/>
                <a:gdLst>
                  <a:gd name="T0" fmla="*/ 3344 w 3344"/>
                  <a:gd name="T1" fmla="*/ 2464 h 2464"/>
                  <a:gd name="T2" fmla="*/ 3344 w 3344"/>
                  <a:gd name="T3" fmla="*/ 2231 h 2464"/>
                  <a:gd name="T4" fmla="*/ 2995 w 3344"/>
                  <a:gd name="T5" fmla="*/ 2231 h 2464"/>
                  <a:gd name="T6" fmla="*/ 2995 w 3344"/>
                  <a:gd name="T7" fmla="*/ 2005 h 2464"/>
                  <a:gd name="T8" fmla="*/ 2178 w 3344"/>
                  <a:gd name="T9" fmla="*/ 2005 h 2464"/>
                  <a:gd name="T10" fmla="*/ 2178 w 3344"/>
                  <a:gd name="T11" fmla="*/ 1889 h 2464"/>
                  <a:gd name="T12" fmla="*/ 2032 w 3344"/>
                  <a:gd name="T13" fmla="*/ 1889 h 2464"/>
                  <a:gd name="T14" fmla="*/ 2032 w 3344"/>
                  <a:gd name="T15" fmla="*/ 1798 h 2464"/>
                  <a:gd name="T16" fmla="*/ 1665 w 3344"/>
                  <a:gd name="T17" fmla="*/ 1798 h 2464"/>
                  <a:gd name="T18" fmla="*/ 1665 w 3344"/>
                  <a:gd name="T19" fmla="*/ 1714 h 2464"/>
                  <a:gd name="T20" fmla="*/ 1649 w 3344"/>
                  <a:gd name="T21" fmla="*/ 1714 h 2464"/>
                  <a:gd name="T22" fmla="*/ 1649 w 3344"/>
                  <a:gd name="T23" fmla="*/ 1636 h 2464"/>
                  <a:gd name="T24" fmla="*/ 1449 w 3344"/>
                  <a:gd name="T25" fmla="*/ 1636 h 2464"/>
                  <a:gd name="T26" fmla="*/ 1449 w 3344"/>
                  <a:gd name="T27" fmla="*/ 1510 h 2464"/>
                  <a:gd name="T28" fmla="*/ 1417 w 3344"/>
                  <a:gd name="T29" fmla="*/ 1510 h 2464"/>
                  <a:gd name="T30" fmla="*/ 1417 w 3344"/>
                  <a:gd name="T31" fmla="*/ 1454 h 2464"/>
                  <a:gd name="T32" fmla="*/ 1362 w 3344"/>
                  <a:gd name="T33" fmla="*/ 1454 h 2464"/>
                  <a:gd name="T34" fmla="*/ 1362 w 3344"/>
                  <a:gd name="T35" fmla="*/ 1379 h 2464"/>
                  <a:gd name="T36" fmla="*/ 1350 w 3344"/>
                  <a:gd name="T37" fmla="*/ 1379 h 2464"/>
                  <a:gd name="T38" fmla="*/ 1350 w 3344"/>
                  <a:gd name="T39" fmla="*/ 1323 h 2464"/>
                  <a:gd name="T40" fmla="*/ 1250 w 3344"/>
                  <a:gd name="T41" fmla="*/ 1323 h 2464"/>
                  <a:gd name="T42" fmla="*/ 1250 w 3344"/>
                  <a:gd name="T43" fmla="*/ 1271 h 2464"/>
                  <a:gd name="T44" fmla="*/ 1208 w 3344"/>
                  <a:gd name="T45" fmla="*/ 1271 h 2464"/>
                  <a:gd name="T46" fmla="*/ 1208 w 3344"/>
                  <a:gd name="T47" fmla="*/ 1203 h 2464"/>
                  <a:gd name="T48" fmla="*/ 1172 w 3344"/>
                  <a:gd name="T49" fmla="*/ 1203 h 2464"/>
                  <a:gd name="T50" fmla="*/ 1172 w 3344"/>
                  <a:gd name="T51" fmla="*/ 1149 h 2464"/>
                  <a:gd name="T52" fmla="*/ 1070 w 3344"/>
                  <a:gd name="T53" fmla="*/ 1149 h 2464"/>
                  <a:gd name="T54" fmla="*/ 1070 w 3344"/>
                  <a:gd name="T55" fmla="*/ 972 h 2464"/>
                  <a:gd name="T56" fmla="*/ 1050 w 3344"/>
                  <a:gd name="T57" fmla="*/ 972 h 2464"/>
                  <a:gd name="T58" fmla="*/ 1050 w 3344"/>
                  <a:gd name="T59" fmla="*/ 860 h 2464"/>
                  <a:gd name="T60" fmla="*/ 1030 w 3344"/>
                  <a:gd name="T61" fmla="*/ 860 h 2464"/>
                  <a:gd name="T62" fmla="*/ 1030 w 3344"/>
                  <a:gd name="T63" fmla="*/ 746 h 2464"/>
                  <a:gd name="T64" fmla="*/ 1014 w 3344"/>
                  <a:gd name="T65" fmla="*/ 746 h 2464"/>
                  <a:gd name="T66" fmla="*/ 1014 w 3344"/>
                  <a:gd name="T67" fmla="*/ 696 h 2464"/>
                  <a:gd name="T68" fmla="*/ 946 w 3344"/>
                  <a:gd name="T69" fmla="*/ 696 h 2464"/>
                  <a:gd name="T70" fmla="*/ 946 w 3344"/>
                  <a:gd name="T71" fmla="*/ 642 h 2464"/>
                  <a:gd name="T72" fmla="*/ 880 w 3344"/>
                  <a:gd name="T73" fmla="*/ 642 h 2464"/>
                  <a:gd name="T74" fmla="*/ 880 w 3344"/>
                  <a:gd name="T75" fmla="*/ 587 h 2464"/>
                  <a:gd name="T76" fmla="*/ 757 w 3344"/>
                  <a:gd name="T77" fmla="*/ 587 h 2464"/>
                  <a:gd name="T78" fmla="*/ 757 w 3344"/>
                  <a:gd name="T79" fmla="*/ 533 h 2464"/>
                  <a:gd name="T80" fmla="*/ 675 w 3344"/>
                  <a:gd name="T81" fmla="*/ 533 h 2464"/>
                  <a:gd name="T82" fmla="*/ 675 w 3344"/>
                  <a:gd name="T83" fmla="*/ 431 h 2464"/>
                  <a:gd name="T84" fmla="*/ 565 w 3344"/>
                  <a:gd name="T85" fmla="*/ 431 h 2464"/>
                  <a:gd name="T86" fmla="*/ 565 w 3344"/>
                  <a:gd name="T87" fmla="*/ 385 h 2464"/>
                  <a:gd name="T88" fmla="*/ 517 w 3344"/>
                  <a:gd name="T89" fmla="*/ 385 h 2464"/>
                  <a:gd name="T90" fmla="*/ 517 w 3344"/>
                  <a:gd name="T91" fmla="*/ 343 h 2464"/>
                  <a:gd name="T92" fmla="*/ 425 w 3344"/>
                  <a:gd name="T93" fmla="*/ 343 h 2464"/>
                  <a:gd name="T94" fmla="*/ 425 w 3344"/>
                  <a:gd name="T95" fmla="*/ 291 h 2464"/>
                  <a:gd name="T96" fmla="*/ 393 w 3344"/>
                  <a:gd name="T97" fmla="*/ 291 h 2464"/>
                  <a:gd name="T98" fmla="*/ 393 w 3344"/>
                  <a:gd name="T99" fmla="*/ 235 h 2464"/>
                  <a:gd name="T100" fmla="*/ 363 w 3344"/>
                  <a:gd name="T101" fmla="*/ 235 h 2464"/>
                  <a:gd name="T102" fmla="*/ 363 w 3344"/>
                  <a:gd name="T103" fmla="*/ 192 h 2464"/>
                  <a:gd name="T104" fmla="*/ 331 w 3344"/>
                  <a:gd name="T105" fmla="*/ 192 h 2464"/>
                  <a:gd name="T106" fmla="*/ 331 w 3344"/>
                  <a:gd name="T107" fmla="*/ 146 h 2464"/>
                  <a:gd name="T108" fmla="*/ 311 w 3344"/>
                  <a:gd name="T109" fmla="*/ 146 h 2464"/>
                  <a:gd name="T110" fmla="*/ 311 w 3344"/>
                  <a:gd name="T111" fmla="*/ 94 h 2464"/>
                  <a:gd name="T112" fmla="*/ 270 w 3344"/>
                  <a:gd name="T113" fmla="*/ 94 h 2464"/>
                  <a:gd name="T114" fmla="*/ 270 w 3344"/>
                  <a:gd name="T115" fmla="*/ 50 h 2464"/>
                  <a:gd name="T116" fmla="*/ 38 w 3344"/>
                  <a:gd name="T117" fmla="*/ 50 h 2464"/>
                  <a:gd name="T118" fmla="*/ 38 w 3344"/>
                  <a:gd name="T119" fmla="*/ 0 h 2464"/>
                  <a:gd name="T120" fmla="*/ 0 w 3344"/>
                  <a:gd name="T121"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4" h="2464">
                    <a:moveTo>
                      <a:pt x="3344" y="2464"/>
                    </a:moveTo>
                    <a:lnTo>
                      <a:pt x="3344" y="2231"/>
                    </a:lnTo>
                    <a:lnTo>
                      <a:pt x="2995" y="2231"/>
                    </a:lnTo>
                    <a:lnTo>
                      <a:pt x="2995" y="2005"/>
                    </a:lnTo>
                    <a:lnTo>
                      <a:pt x="2178" y="2005"/>
                    </a:lnTo>
                    <a:lnTo>
                      <a:pt x="2178" y="1889"/>
                    </a:lnTo>
                    <a:lnTo>
                      <a:pt x="2032" y="1889"/>
                    </a:lnTo>
                    <a:lnTo>
                      <a:pt x="2032" y="1798"/>
                    </a:lnTo>
                    <a:lnTo>
                      <a:pt x="1665" y="1798"/>
                    </a:lnTo>
                    <a:lnTo>
                      <a:pt x="1665" y="1714"/>
                    </a:lnTo>
                    <a:lnTo>
                      <a:pt x="1649" y="1714"/>
                    </a:lnTo>
                    <a:lnTo>
                      <a:pt x="1649" y="1636"/>
                    </a:lnTo>
                    <a:lnTo>
                      <a:pt x="1449" y="1636"/>
                    </a:lnTo>
                    <a:lnTo>
                      <a:pt x="1449" y="1510"/>
                    </a:lnTo>
                    <a:lnTo>
                      <a:pt x="1417" y="1510"/>
                    </a:lnTo>
                    <a:lnTo>
                      <a:pt x="1417" y="1454"/>
                    </a:lnTo>
                    <a:lnTo>
                      <a:pt x="1362" y="1454"/>
                    </a:lnTo>
                    <a:lnTo>
                      <a:pt x="1362" y="1379"/>
                    </a:lnTo>
                    <a:lnTo>
                      <a:pt x="1350" y="1379"/>
                    </a:lnTo>
                    <a:lnTo>
                      <a:pt x="1350" y="1323"/>
                    </a:lnTo>
                    <a:lnTo>
                      <a:pt x="1250" y="1323"/>
                    </a:lnTo>
                    <a:lnTo>
                      <a:pt x="1250" y="1271"/>
                    </a:lnTo>
                    <a:lnTo>
                      <a:pt x="1208" y="1271"/>
                    </a:lnTo>
                    <a:lnTo>
                      <a:pt x="1208" y="1203"/>
                    </a:lnTo>
                    <a:lnTo>
                      <a:pt x="1172" y="1203"/>
                    </a:lnTo>
                    <a:lnTo>
                      <a:pt x="1172" y="1149"/>
                    </a:lnTo>
                    <a:lnTo>
                      <a:pt x="1070" y="1149"/>
                    </a:lnTo>
                    <a:lnTo>
                      <a:pt x="1070" y="972"/>
                    </a:lnTo>
                    <a:lnTo>
                      <a:pt x="1050" y="972"/>
                    </a:lnTo>
                    <a:lnTo>
                      <a:pt x="1050" y="860"/>
                    </a:lnTo>
                    <a:lnTo>
                      <a:pt x="1030" y="860"/>
                    </a:lnTo>
                    <a:lnTo>
                      <a:pt x="1030" y="746"/>
                    </a:lnTo>
                    <a:lnTo>
                      <a:pt x="1014" y="746"/>
                    </a:lnTo>
                    <a:lnTo>
                      <a:pt x="1014" y="696"/>
                    </a:lnTo>
                    <a:lnTo>
                      <a:pt x="946" y="696"/>
                    </a:lnTo>
                    <a:lnTo>
                      <a:pt x="946" y="642"/>
                    </a:lnTo>
                    <a:lnTo>
                      <a:pt x="880" y="642"/>
                    </a:lnTo>
                    <a:lnTo>
                      <a:pt x="880" y="587"/>
                    </a:lnTo>
                    <a:lnTo>
                      <a:pt x="757" y="587"/>
                    </a:lnTo>
                    <a:lnTo>
                      <a:pt x="757" y="533"/>
                    </a:lnTo>
                    <a:lnTo>
                      <a:pt x="675" y="533"/>
                    </a:lnTo>
                    <a:lnTo>
                      <a:pt x="675" y="431"/>
                    </a:lnTo>
                    <a:lnTo>
                      <a:pt x="565" y="431"/>
                    </a:lnTo>
                    <a:lnTo>
                      <a:pt x="565" y="385"/>
                    </a:lnTo>
                    <a:lnTo>
                      <a:pt x="517" y="385"/>
                    </a:lnTo>
                    <a:lnTo>
                      <a:pt x="517" y="343"/>
                    </a:lnTo>
                    <a:lnTo>
                      <a:pt x="425" y="343"/>
                    </a:lnTo>
                    <a:lnTo>
                      <a:pt x="425" y="291"/>
                    </a:lnTo>
                    <a:lnTo>
                      <a:pt x="393" y="291"/>
                    </a:lnTo>
                    <a:lnTo>
                      <a:pt x="393" y="235"/>
                    </a:lnTo>
                    <a:lnTo>
                      <a:pt x="363" y="235"/>
                    </a:lnTo>
                    <a:lnTo>
                      <a:pt x="363" y="192"/>
                    </a:lnTo>
                    <a:lnTo>
                      <a:pt x="331" y="192"/>
                    </a:lnTo>
                    <a:lnTo>
                      <a:pt x="331" y="146"/>
                    </a:lnTo>
                    <a:lnTo>
                      <a:pt x="311" y="146"/>
                    </a:lnTo>
                    <a:lnTo>
                      <a:pt x="311" y="94"/>
                    </a:lnTo>
                    <a:lnTo>
                      <a:pt x="270" y="94"/>
                    </a:lnTo>
                    <a:lnTo>
                      <a:pt x="270" y="50"/>
                    </a:lnTo>
                    <a:lnTo>
                      <a:pt x="38" y="50"/>
                    </a:lnTo>
                    <a:lnTo>
                      <a:pt x="3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2" name="TextBox 201"/>
            <p:cNvSpPr txBox="1"/>
            <p:nvPr/>
          </p:nvSpPr>
          <p:spPr>
            <a:xfrm>
              <a:off x="7065919" y="2693110"/>
              <a:ext cx="1452642" cy="523220"/>
            </a:xfrm>
            <a:prstGeom prst="rect">
              <a:avLst/>
            </a:prstGeom>
            <a:noFill/>
          </p:spPr>
          <p:txBody>
            <a:bodyPr wrap="none" rtlCol="0">
              <a:spAutoFit/>
            </a:bodyPr>
            <a:lstStyle/>
            <a:p>
              <a:r>
                <a:rPr lang="ja-JP" sz="1400" b="0" i="0" dirty="0" smtClean="0">
                  <a:solidFill>
                    <a:srgbClr val="4D4D4D"/>
                  </a:solidFill>
                  <a:ea typeface="MS UI Gothic" pitchFamily="18" charset="0"/>
                </a:rPr>
                <a:t>イリノテカン + S-1</a:t>
              </a:r>
            </a:p>
            <a:p>
              <a:r>
                <a:rPr lang="ja-JP" sz="1400" b="0" i="0" dirty="0" smtClean="0">
                  <a:solidFill>
                    <a:srgbClr val="4D4D4D"/>
                  </a:solidFill>
                  <a:ea typeface="MS UI Gothic" pitchFamily="18" charset="0"/>
                </a:rPr>
                <a:t>S-1単独</a:t>
              </a:r>
            </a:p>
          </p:txBody>
        </p:sp>
        <p:sp>
          <p:nvSpPr>
            <p:cNvPr id="203" name="TextBox 202"/>
            <p:cNvSpPr txBox="1"/>
            <p:nvPr/>
          </p:nvSpPr>
          <p:spPr>
            <a:xfrm>
              <a:off x="2562507" y="2616910"/>
              <a:ext cx="1452642" cy="523220"/>
            </a:xfrm>
            <a:prstGeom prst="rect">
              <a:avLst/>
            </a:prstGeom>
            <a:noFill/>
          </p:spPr>
          <p:txBody>
            <a:bodyPr wrap="none" rtlCol="0">
              <a:spAutoFit/>
            </a:bodyPr>
            <a:lstStyle/>
            <a:p>
              <a:r>
                <a:rPr lang="ja-JP" sz="1400" b="0" i="0" dirty="0" smtClean="0">
                  <a:solidFill>
                    <a:srgbClr val="4D4D4D"/>
                  </a:solidFill>
                  <a:ea typeface="MS UI Gothic" pitchFamily="18" charset="0"/>
                </a:rPr>
                <a:t>イリノテカン + S-1</a:t>
              </a:r>
            </a:p>
            <a:p>
              <a:r>
                <a:rPr lang="ja-JP" sz="1400" b="0" i="0" dirty="0" smtClean="0">
                  <a:solidFill>
                    <a:srgbClr val="4D4D4D"/>
                  </a:solidFill>
                  <a:ea typeface="MS UI Gothic" pitchFamily="18" charset="0"/>
                </a:rPr>
                <a:t>S-1単独</a:t>
              </a:r>
            </a:p>
          </p:txBody>
        </p:sp>
      </p:grpSp>
      <p:sp>
        <p:nvSpPr>
          <p:cNvPr id="204" name="TextBox 203"/>
          <p:cNvSpPr txBox="1"/>
          <p:nvPr/>
        </p:nvSpPr>
        <p:spPr>
          <a:xfrm>
            <a:off x="8608162" y="3990526"/>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25</a:t>
            </a:r>
          </a:p>
        </p:txBody>
      </p:sp>
      <p:sp>
        <p:nvSpPr>
          <p:cNvPr id="205" name="Text Box 103"/>
          <p:cNvSpPr txBox="1">
            <a:spLocks noChangeArrowheads="1"/>
          </p:cNvSpPr>
          <p:nvPr/>
        </p:nvSpPr>
        <p:spPr bwMode="auto">
          <a:xfrm>
            <a:off x="2135885" y="4218606"/>
            <a:ext cx="1414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1" i="0" dirty="0" smtClean="0">
                <a:solidFill>
                  <a:srgbClr val="4D4D4D"/>
                </a:solidFill>
                <a:ea typeface="MS UI Gothic" pitchFamily="18" charset="0"/>
              </a:rPr>
              <a:t>ベースラインからの経過時間(ヶ月)</a:t>
            </a:r>
          </a:p>
        </p:txBody>
      </p:sp>
      <p:sp>
        <p:nvSpPr>
          <p:cNvPr id="206" name="Text Box 103"/>
          <p:cNvSpPr txBox="1">
            <a:spLocks noChangeArrowheads="1"/>
          </p:cNvSpPr>
          <p:nvPr/>
        </p:nvSpPr>
        <p:spPr bwMode="auto">
          <a:xfrm>
            <a:off x="6402546" y="4218606"/>
            <a:ext cx="14141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1" i="0" dirty="0" smtClean="0">
                <a:solidFill>
                  <a:srgbClr val="4D4D4D"/>
                </a:solidFill>
                <a:ea typeface="MS UI Gothic" pitchFamily="18" charset="0"/>
              </a:rPr>
              <a:t>ベースラインからの経過時間(ヶ月)</a:t>
            </a:r>
          </a:p>
        </p:txBody>
      </p:sp>
    </p:spTree>
    <p:custDataLst>
      <p:tags r:id="rId1"/>
    </p:custDataLst>
    <p:extLst>
      <p:ext uri="{BB962C8B-B14F-4D97-AF65-F5344CB8AC3E}">
        <p14:creationId xmlns:p14="http://schemas.microsoft.com/office/powerpoint/2010/main" val="1063427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sz="1800" i="0" dirty="0" smtClean="0">
                <a:solidFill>
                  <a:srgbClr val="043882"/>
                </a:solidFill>
                <a:ea typeface="MS UI Gothic" pitchFamily="18" charset="0"/>
              </a:rPr>
              <a:t>LBA27: プラチナまたはタキサン製剤ベースの化学療法無効後の</a:t>
            </a:r>
            <a:r>
              <a:rPr lang="en" sz="1800" dirty="0" smtClean="0"/>
              <a:t/>
            </a:r>
            <a:br>
              <a:rPr lang="en" sz="1800" dirty="0" smtClean="0"/>
            </a:br>
            <a:r>
              <a:rPr lang="ja-JP" sz="1800" i="0" dirty="0" smtClean="0">
                <a:solidFill>
                  <a:srgbClr val="043882"/>
                </a:solidFill>
                <a:ea typeface="MS UI Gothic" pitchFamily="18" charset="0"/>
              </a:rPr>
              <a:t>進行食道扁平上皮癌患者におけるイリノテカン・S-1併用投与とS-1単独投与を比較する</a:t>
            </a:r>
            <a:r>
              <a:rPr lang="en" sz="1800" dirty="0" smtClean="0"/>
              <a:t/>
            </a:r>
            <a:br>
              <a:rPr lang="en" sz="1800" dirty="0" smtClean="0"/>
            </a:br>
            <a:r>
              <a:rPr lang="ja-JP" sz="1800" i="0" dirty="0" smtClean="0">
                <a:solidFill>
                  <a:srgbClr val="043882"/>
                </a:solidFill>
                <a:ea typeface="MS UI Gothic" pitchFamily="18" charset="0"/>
              </a:rPr>
              <a:t>第lll相無作為化非盲検試験 – Huang et al </a:t>
            </a:r>
          </a:p>
        </p:txBody>
      </p:sp>
      <p:graphicFrame>
        <p:nvGraphicFramePr>
          <p:cNvPr id="10" name="Group 88"/>
          <p:cNvGraphicFramePr>
            <a:graphicFrameLocks noGrp="1"/>
          </p:cNvGraphicFramePr>
          <p:nvPr>
            <p:extLst>
              <p:ext uri="{D42A27DB-BD31-4B8C-83A1-F6EECF244321}">
                <p14:modId xmlns:p14="http://schemas.microsoft.com/office/powerpoint/2010/main" val="2673321442"/>
              </p:ext>
            </p:extLst>
          </p:nvPr>
        </p:nvGraphicFramePr>
        <p:xfrm>
          <a:off x="1038225" y="3235757"/>
          <a:ext cx="7010400" cy="3048000"/>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3716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AE、n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S-1単独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r>
                        <a:rPr lang="ja-JP" sz="1400" b="0" i="0" u="none" dirty="0" smtClean="0">
                          <a:solidFill>
                            <a:srgbClr val="4D4D4D"/>
                          </a:solidFill>
                          <a:ea typeface="MS UI Gothic" pitchFamily="18" charset="0"/>
                        </a:rPr>
                        <a:t>貧血</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(2.0)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白血球減少症</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(17.0)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 (8.8)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 (11.3)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 (5.9)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血小板減少症</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下痢</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悪心</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(5.7)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嘔吐</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疲労</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ビリルビン</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 (1.0)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508407314"/>
              </p:ext>
            </p:extLst>
          </p:nvPr>
        </p:nvGraphicFramePr>
        <p:xfrm>
          <a:off x="1050926" y="1724025"/>
          <a:ext cx="7788274" cy="1219200"/>
        </p:xfrm>
        <a:graphic>
          <a:graphicData uri="http://schemas.openxmlformats.org/drawingml/2006/table">
            <a:tbl>
              <a:tblPr firstRow="1" bandRow="1">
                <a:tableStyleId>{69012ECD-51FC-41F1-AA8D-1B2483CD663E}</a:tableStyleId>
              </a:tblPr>
              <a:tblGrid>
                <a:gridCol w="1844674">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2"/>
                    </a:ext>
                  </a:extLst>
                </a:gridCol>
                <a:gridCol w="1981200"/>
                <a:gridCol w="1295186"/>
                <a:gridCol w="91461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奏効、n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イリノテカン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S-1単独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合計</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CR + PR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15 (28.3)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6 (12.2)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21 (20.6)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0.04500</a:t>
                      </a:r>
                      <a:r>
                        <a:rPr lang="ja-JP" sz="1400" b="0" i="0" u="none" baseline="30000" dirty="0" smtClean="0">
                          <a:solidFill>
                            <a:srgbClr val="4D4D4D"/>
                          </a:solidFill>
                          <a:ea typeface="MS UI Gothic" pitchFamily="18" charset="0"/>
                        </a:rPr>
                        <a:t>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SD + PD</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38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43 (87.8)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81 (79.4)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合計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102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3" name="TextBox 2"/>
          <p:cNvSpPr txBox="1"/>
          <p:nvPr/>
        </p:nvSpPr>
        <p:spPr>
          <a:xfrm>
            <a:off x="365124" y="2981325"/>
            <a:ext cx="1676400" cy="307777"/>
          </a:xfrm>
          <a:prstGeom prst="rect">
            <a:avLst/>
          </a:prstGeom>
          <a:noFill/>
        </p:spPr>
        <p:txBody>
          <a:bodyPr wrap="square" rtlCol="0">
            <a:spAutoFit/>
          </a:bodyPr>
          <a:lstStyle/>
          <a:p>
            <a:r>
              <a:rPr lang="ja-JP" sz="1400" b="1" i="0" dirty="0" smtClean="0">
                <a:solidFill>
                  <a:srgbClr val="4D4D4D"/>
                </a:solidFill>
                <a:ea typeface="MS UI Gothic" pitchFamily="18" charset="0"/>
              </a:rPr>
              <a:t>グレード3/4のAE</a:t>
            </a:r>
          </a:p>
        </p:txBody>
      </p:sp>
      <p:sp>
        <p:nvSpPr>
          <p:cNvPr id="12" name="TextBox 11"/>
          <p:cNvSpPr txBox="1"/>
          <p:nvPr/>
        </p:nvSpPr>
        <p:spPr>
          <a:xfrm>
            <a:off x="365124" y="1600200"/>
            <a:ext cx="561975" cy="307777"/>
          </a:xfrm>
          <a:prstGeom prst="rect">
            <a:avLst/>
          </a:prstGeom>
          <a:noFill/>
        </p:spPr>
        <p:txBody>
          <a:bodyPr wrap="square" rtlCol="0">
            <a:spAutoFit/>
          </a:bodyPr>
          <a:lstStyle/>
          <a:p>
            <a:r>
              <a:rPr lang="ja-JP" sz="1400" b="1" i="0" dirty="0" smtClean="0">
                <a:solidFill>
                  <a:srgbClr val="4D4D4D"/>
                </a:solidFill>
                <a:ea typeface="MS UI Gothic" pitchFamily="18" charset="0"/>
              </a:rPr>
              <a:t>RR</a:t>
            </a:r>
          </a:p>
        </p:txBody>
      </p:sp>
      <p:sp>
        <p:nvSpPr>
          <p:cNvPr id="13" name="Text Placeholder 13"/>
          <p:cNvSpPr>
            <a:spLocks noGrp="1"/>
          </p:cNvSpPr>
          <p:nvPr>
            <p:ph type="body" sz="quarter" idx="10"/>
          </p:nvPr>
        </p:nvSpPr>
        <p:spPr>
          <a:xfrm>
            <a:off x="365125" y="6096000"/>
            <a:ext cx="4130675" cy="487363"/>
          </a:xfrm>
        </p:spPr>
        <p:txBody>
          <a:bodyPr/>
          <a:lstStyle/>
          <a:p>
            <a:r>
              <a:rPr lang="ja-JP" sz="1200" b="0" i="0" baseline="30000" dirty="0" smtClean="0">
                <a:solidFill>
                  <a:srgbClr val="4D4D4D"/>
                </a:solidFill>
                <a:ea typeface="MS UI Gothic" pitchFamily="18" charset="0"/>
              </a:rPr>
              <a:t>a</a:t>
            </a:r>
            <a:r>
              <a:rPr lang="ja-JP" sz="1200" b="0" i="0" dirty="0" smtClean="0">
                <a:solidFill>
                  <a:srgbClr val="4D4D4D"/>
                </a:solidFill>
                <a:ea typeface="MS UI Gothic" pitchFamily="18" charset="0"/>
              </a:rPr>
              <a:t>カイ二乗検定。</a:t>
            </a:r>
          </a:p>
        </p:txBody>
      </p:sp>
      <p:sp>
        <p:nvSpPr>
          <p:cNvPr id="14"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Huang J et al. Ann Oncol 2016; 27 (suppl 6): abstr LBA27</a:t>
            </a:r>
          </a:p>
        </p:txBody>
      </p:sp>
    </p:spTree>
    <p:custDataLst>
      <p:tags r:id="rId1"/>
    </p:custDataLst>
    <p:extLst>
      <p:ext uri="{BB962C8B-B14F-4D97-AF65-F5344CB8AC3E}">
        <p14:creationId xmlns:p14="http://schemas.microsoft.com/office/powerpoint/2010/main" val="533500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 </a:t>
            </a:r>
          </a:p>
          <a:p>
            <a:r>
              <a:rPr lang="ja-JP" sz="1600" b="1" i="0" dirty="0" smtClean="0">
                <a:solidFill>
                  <a:srgbClr val="4D4D4D"/>
                </a:solidFill>
                <a:ea typeface="MS UI Gothic" pitchFamily="18" charset="0"/>
              </a:rPr>
              <a:t>S-1の単独投与と比較して、イリノテカンとS-1を併用した時には、PDまたは死亡リスクが44%減少しており、これは臨床的意義のあるPFS上の有益性を示すものと考えられる。</a:t>
            </a:r>
          </a:p>
          <a:p>
            <a:r>
              <a:rPr lang="ja-JP" sz="1600" b="1" i="0" dirty="0" smtClean="0">
                <a:solidFill>
                  <a:srgbClr val="4D4D4D"/>
                </a:solidFill>
                <a:ea typeface="MS UI Gothic" pitchFamily="18" charset="0"/>
              </a:rPr>
              <a:t>イリノテカンとS-1の併用投与は進行ESCC患者において実行可能で、忍容性も良好であった</a:t>
            </a:r>
          </a:p>
          <a:p>
            <a:r>
              <a:rPr lang="ja-JP" sz="1600" b="1" i="0" dirty="0" smtClean="0">
                <a:solidFill>
                  <a:srgbClr val="4D4D4D"/>
                </a:solidFill>
                <a:ea typeface="MS UI Gothic" pitchFamily="18" charset="0"/>
              </a:rPr>
              <a:t>イリノテカンとS-1の併用投与は、プラチナまたはタキサン製剤ベースの化学療法無効後の進行食道扁平上皮癌患者に適した治療選択肢である</a:t>
            </a:r>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r>
              <a:rPr lang="ja-JP" sz="1800" i="0" dirty="0" smtClean="0">
                <a:solidFill>
                  <a:srgbClr val="043882"/>
                </a:solidFill>
                <a:ea typeface="MS UI Gothic" pitchFamily="18" charset="0"/>
              </a:rPr>
              <a:t>LBA27: プラチナまたはタキサン製剤ベースの化学療法無効後の</a:t>
            </a:r>
            <a:r>
              <a:rPr lang="en" sz="1800" dirty="0" smtClean="0"/>
              <a:t/>
            </a:r>
            <a:br>
              <a:rPr lang="en" sz="1800" dirty="0" smtClean="0"/>
            </a:br>
            <a:r>
              <a:rPr lang="ja-JP" sz="1800" i="0" dirty="0" smtClean="0">
                <a:solidFill>
                  <a:srgbClr val="043882"/>
                </a:solidFill>
                <a:ea typeface="MS UI Gothic" pitchFamily="18" charset="0"/>
              </a:rPr>
              <a:t>進行食道扁平上皮癌患者におけるイリノテカン・S-1併用投与とS-1単独投与を比較する</a:t>
            </a:r>
            <a:r>
              <a:rPr lang="en" sz="1800" dirty="0" smtClean="0"/>
              <a:t/>
            </a:r>
            <a:br>
              <a:rPr lang="en" sz="1800" dirty="0" smtClean="0"/>
            </a:br>
            <a:r>
              <a:rPr lang="ja-JP" sz="1800" i="0" dirty="0" smtClean="0">
                <a:solidFill>
                  <a:srgbClr val="043882"/>
                </a:solidFill>
                <a:ea typeface="MS UI Gothic" pitchFamily="18" charset="0"/>
              </a:rPr>
              <a:t>第lll相無作為化非盲検試験 – Huang et al </a:t>
            </a:r>
          </a:p>
        </p:txBody>
      </p:sp>
      <p:sp>
        <p:nvSpPr>
          <p:cNvPr id="8"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b="0" i="0" dirty="0" smtClean="0">
                <a:solidFill>
                  <a:srgbClr val="4D4D4D"/>
                </a:solidFill>
                <a:ea typeface="MS UI Gothic" pitchFamily="18" charset="0"/>
              </a:rPr>
              <a:t>Huang J et al. Ann Oncol 2016; 27 (suppl 6): abstr LBA27</a:t>
            </a:r>
          </a:p>
        </p:txBody>
      </p:sp>
    </p:spTree>
    <p:custDataLst>
      <p:tags r:id="rId1"/>
    </p:custDataLst>
    <p:extLst>
      <p:ext uri="{BB962C8B-B14F-4D97-AF65-F5344CB8AC3E}">
        <p14:creationId xmlns:p14="http://schemas.microsoft.com/office/powerpoint/2010/main" val="542636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AutoShape 21"/>
          <p:cNvCxnSpPr>
            <a:cxnSpLocks noChangeShapeType="1"/>
            <a:stCxn id="24" idx="0"/>
            <a:endCxn id="20" idx="2"/>
          </p:cNvCxnSpPr>
          <p:nvPr/>
        </p:nvCxnSpPr>
        <p:spPr bwMode="auto">
          <a:xfrm flipV="1">
            <a:off x="8229600" y="4712303"/>
            <a:ext cx="1" cy="278487"/>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LBA25: 第一選択治療後に進行を認めた進行胃癌患者におけるパクリタキセル併用下でのオラパリブ投与 第III相GOLD試験 – Bang et al</a:t>
            </a:r>
          </a:p>
        </p:txBody>
      </p:sp>
      <p:sp>
        <p:nvSpPr>
          <p:cNvPr id="5123" name="Rectangle 3"/>
          <p:cNvSpPr>
            <a:spLocks noGrp="1" noChangeArrowheads="1"/>
          </p:cNvSpPr>
          <p:nvPr>
            <p:ph type="body" idx="1"/>
          </p:nvPr>
        </p:nvSpPr>
        <p:spPr>
          <a:xfrm>
            <a:off x="365124" y="1254035"/>
            <a:ext cx="8413751" cy="7271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進行胃癌患者において、パクリタキセルの併用下でオラパリブ（経口PARP阻害剤）またはプラセボを投与した時の有効性と安全性を比較評価すること</a:t>
            </a:r>
          </a:p>
        </p:txBody>
      </p:sp>
      <p:sp>
        <p:nvSpPr>
          <p:cNvPr id="15" name="Text Placeholder 14"/>
          <p:cNvSpPr>
            <a:spLocks noGrp="1"/>
          </p:cNvSpPr>
          <p:nvPr>
            <p:ph type="body" sz="quarter" idx="11"/>
          </p:nvPr>
        </p:nvSpPr>
        <p:spPr>
          <a:xfrm>
            <a:off x="4343400" y="6096000"/>
            <a:ext cx="4435475" cy="487363"/>
          </a:xfrm>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Bang Y et al. Ann Oncol 2016; 27 (suppl 6): abstr LBA25</a:t>
            </a:r>
          </a:p>
        </p:txBody>
      </p:sp>
      <p:sp>
        <p:nvSpPr>
          <p:cNvPr id="7" name="Oval 14"/>
          <p:cNvSpPr>
            <a:spLocks noChangeArrowheads="1"/>
          </p:cNvSpPr>
          <p:nvPr/>
        </p:nvSpPr>
        <p:spPr bwMode="auto">
          <a:xfrm>
            <a:off x="3941537" y="35663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8" name="AutoShape 15"/>
          <p:cNvCxnSpPr>
            <a:cxnSpLocks noChangeShapeType="1"/>
            <a:stCxn id="7" idx="0"/>
            <a:endCxn id="13" idx="1"/>
          </p:cNvCxnSpPr>
          <p:nvPr/>
        </p:nvCxnSpPr>
        <p:spPr bwMode="auto">
          <a:xfrm rot="5400000" flipH="1" flipV="1">
            <a:off x="4251115" y="2952120"/>
            <a:ext cx="596414"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543800" y="2753532"/>
            <a:ext cx="1295399" cy="43273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PD/死亡/毒性</a:t>
            </a:r>
          </a:p>
        </p:txBody>
      </p:sp>
      <p:cxnSp>
        <p:nvCxnSpPr>
          <p:cNvPr id="11" name="AutoShape 19"/>
          <p:cNvCxnSpPr>
            <a:cxnSpLocks noChangeShapeType="1"/>
            <a:stCxn id="16" idx="3"/>
            <a:endCxn id="7" idx="2"/>
          </p:cNvCxnSpPr>
          <p:nvPr/>
        </p:nvCxnSpPr>
        <p:spPr bwMode="auto">
          <a:xfrm>
            <a:off x="3684814" y="3857655"/>
            <a:ext cx="256723" cy="759"/>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086600" y="2969899"/>
            <a:ext cx="457200"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507006"/>
            <a:ext cx="2221290" cy="92578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オラパリブ 100 mg bid + パクリタキセル 80 mg/m</a:t>
            </a:r>
            <a:r>
              <a:rPr lang="ja-JP" sz="1400" b="0" i="0" baseline="30000" dirty="0" smtClean="0">
                <a:solidFill>
                  <a:srgbClr val="FFFFFF"/>
                </a:solidFill>
                <a:ea typeface="MS UI Gothic" pitchFamily="18" charset="0"/>
              </a:rPr>
              <a:t>2</a:t>
            </a:r>
            <a:r>
              <a:rPr lang="ja-JP" sz="1400" b="0" i="0" dirty="0" smtClean="0">
                <a:solidFill>
                  <a:srgbClr val="FFFFFF"/>
                </a:solidFill>
                <a:ea typeface="MS UI Gothic" pitchFamily="18" charset="0"/>
              </a:rPr>
              <a:t> </a:t>
            </a:r>
            <a:r>
              <a:rPr lang="en" sz="1400" dirty="0" smtClean="0"/>
              <a:t/>
            </a:r>
            <a:br>
              <a:rPr lang="en" sz="1400" dirty="0" smtClean="0"/>
            </a:br>
            <a:r>
              <a:rPr lang="ja-JP" sz="1400" b="0" i="0" dirty="0" smtClean="0">
                <a:solidFill>
                  <a:srgbClr val="FFFFFF"/>
                </a:solidFill>
                <a:ea typeface="MS UI Gothic" pitchFamily="18" charset="0"/>
              </a:rPr>
              <a:t>D1、8、15 q4w</a:t>
            </a:r>
            <a:r>
              <a:rPr lang="en" sz="1400" dirty="0" smtClean="0"/>
              <a:t/>
            </a:r>
            <a:br>
              <a:rPr lang="en" sz="1400" dirty="0" smtClean="0"/>
            </a:br>
            <a:r>
              <a:rPr lang="ja-JP" sz="1400" b="0" i="0" dirty="0" smtClean="0">
                <a:solidFill>
                  <a:srgbClr val="FFFFFF"/>
                </a:solidFill>
                <a:ea typeface="MS UI Gothic" pitchFamily="18" charset="0"/>
              </a:rPr>
              <a:t>(n=263)</a:t>
            </a:r>
          </a:p>
        </p:txBody>
      </p:sp>
      <p:sp>
        <p:nvSpPr>
          <p:cNvPr id="16" name="AutoShape 9"/>
          <p:cNvSpPr>
            <a:spLocks noChangeArrowheads="1"/>
          </p:cNvSpPr>
          <p:nvPr/>
        </p:nvSpPr>
        <p:spPr bwMode="auto">
          <a:xfrm>
            <a:off x="365124" y="2643220"/>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進行胃癌</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1L治療後に進行</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年齢≧18歳</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腫瘍標本の採取 </a:t>
            </a:r>
            <a:r>
              <a:rPr lang="pl-PL" altLang="ja-JP" b="0" i="0" dirty="0" smtClean="0">
                <a:solidFill>
                  <a:srgbClr val="FFFFFF"/>
                </a:solidFill>
                <a:ea typeface="MS UI Gothic" pitchFamily="18" charset="0"/>
              </a:rPr>
              <a:t/>
            </a:r>
            <a:br>
              <a:rPr lang="pl-PL" altLang="ja-JP" b="0" i="0" dirty="0" smtClean="0">
                <a:solidFill>
                  <a:srgbClr val="FFFFFF"/>
                </a:solidFill>
                <a:ea typeface="MS UI Gothic" pitchFamily="18" charset="0"/>
              </a:rPr>
            </a:br>
            <a:r>
              <a:rPr lang="ja-JP" b="0" i="0" dirty="0" smtClean="0">
                <a:solidFill>
                  <a:srgbClr val="FFFFFF"/>
                </a:solidFill>
                <a:ea typeface="MS UI Gothic" pitchFamily="18" charset="0"/>
              </a:rPr>
              <a:t>(切除または生検)</a:t>
            </a:r>
          </a:p>
          <a:p>
            <a:pPr defTabSz="892175" eaLnBrk="0" hangingPunct="0">
              <a:spcAft>
                <a:spcPct val="30000"/>
              </a:spcAft>
            </a:pPr>
            <a:r>
              <a:rPr lang="ja-JP" b="0" i="0" dirty="0" smtClean="0">
                <a:solidFill>
                  <a:srgbClr val="FFFFFF"/>
                </a:solidFill>
                <a:ea typeface="MS UI Gothic" pitchFamily="18" charset="0"/>
              </a:rPr>
              <a:t>(n=525)</a:t>
            </a:r>
          </a:p>
        </p:txBody>
      </p:sp>
      <p:sp>
        <p:nvSpPr>
          <p:cNvPr id="17" name="Rectangle 9"/>
          <p:cNvSpPr txBox="1">
            <a:spLocks noChangeArrowheads="1"/>
          </p:cNvSpPr>
          <p:nvPr/>
        </p:nvSpPr>
        <p:spPr bwMode="auto">
          <a:xfrm>
            <a:off x="365124" y="5447990"/>
            <a:ext cx="4130676" cy="96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最大の解析対象集団 (FAS) および</a:t>
            </a:r>
            <a:r>
              <a:rPr lang="en" dirty="0" smtClean="0"/>
              <a:t/>
            </a:r>
            <a:br>
              <a:rPr lang="en" dirty="0" smtClean="0"/>
            </a:br>
            <a:r>
              <a:rPr lang="ja-JP" b="0" i="0" dirty="0" smtClean="0">
                <a:solidFill>
                  <a:srgbClr val="4D4D4D"/>
                </a:solidFill>
                <a:ea typeface="MS UI Gothic" pitchFamily="18" charset="0"/>
              </a:rPr>
              <a:t>ATM陰性例のOS</a:t>
            </a:r>
          </a:p>
        </p:txBody>
      </p:sp>
      <p:sp>
        <p:nvSpPr>
          <p:cNvPr id="18" name="Content Placeholder 26"/>
          <p:cNvSpPr txBox="1">
            <a:spLocks/>
          </p:cNvSpPr>
          <p:nvPr/>
        </p:nvSpPr>
        <p:spPr>
          <a:xfrm>
            <a:off x="4648200" y="5447990"/>
            <a:ext cx="4130675" cy="9144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PFS、ORR、安全性</a:t>
            </a:r>
          </a:p>
        </p:txBody>
      </p:sp>
      <p:cxnSp>
        <p:nvCxnSpPr>
          <p:cNvPr id="19" name="AutoShape 16"/>
          <p:cNvCxnSpPr>
            <a:cxnSpLocks noChangeShapeType="1"/>
            <a:stCxn id="7" idx="4"/>
            <a:endCxn id="22" idx="1"/>
          </p:cNvCxnSpPr>
          <p:nvPr/>
        </p:nvCxnSpPr>
        <p:spPr bwMode="auto">
          <a:xfrm rot="16200000" flipH="1">
            <a:off x="4181574" y="4202274"/>
            <a:ext cx="735497"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543801" y="4304990"/>
            <a:ext cx="1371599" cy="407313"/>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PD/死亡/毒性</a:t>
            </a:r>
          </a:p>
        </p:txBody>
      </p:sp>
      <p:cxnSp>
        <p:nvCxnSpPr>
          <p:cNvPr id="21" name="AutoShape 20"/>
          <p:cNvCxnSpPr>
            <a:cxnSpLocks noChangeShapeType="1"/>
            <a:endCxn id="20" idx="1"/>
          </p:cNvCxnSpPr>
          <p:nvPr/>
        </p:nvCxnSpPr>
        <p:spPr bwMode="auto">
          <a:xfrm>
            <a:off x="7086600" y="4508646"/>
            <a:ext cx="457201"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423118"/>
            <a:ext cx="2221290" cy="92578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プラセボ + </a:t>
            </a:r>
            <a:r>
              <a:rPr lang="en" sz="1400" dirty="0" smtClean="0"/>
              <a:t/>
            </a:r>
            <a:br>
              <a:rPr lang="en" sz="1400" dirty="0" smtClean="0"/>
            </a:br>
            <a:r>
              <a:rPr lang="ja-JP" sz="1400" b="0" i="0" dirty="0" smtClean="0">
                <a:solidFill>
                  <a:srgbClr val="4D4D4D"/>
                </a:solidFill>
                <a:ea typeface="MS UI Gothic" pitchFamily="18" charset="0"/>
              </a:rPr>
              <a:t>パクリタキセル 80mg/m</a:t>
            </a:r>
            <a:r>
              <a:rPr lang="ja-JP" sz="1400" b="0" i="0" baseline="30000" dirty="0" smtClean="0">
                <a:solidFill>
                  <a:srgbClr val="4D4D4D"/>
                </a:solidFill>
                <a:ea typeface="MS UI Gothic" pitchFamily="18" charset="0"/>
              </a:rPr>
              <a:t>2 </a:t>
            </a:r>
            <a:r>
              <a:rPr lang="en" sz="1400" dirty="0" smtClean="0"/>
              <a:t/>
            </a:r>
            <a:br>
              <a:rPr lang="en" sz="1400" dirty="0" smtClean="0"/>
            </a:br>
            <a:r>
              <a:rPr lang="ja-JP" sz="1400" b="0" i="0" dirty="0" smtClean="0">
                <a:solidFill>
                  <a:srgbClr val="4D4D4D"/>
                </a:solidFill>
                <a:ea typeface="MS UI Gothic" pitchFamily="18" charset="0"/>
              </a:rPr>
              <a:t>D1、D8、D15 q4w</a:t>
            </a:r>
            <a:r>
              <a:rPr lang="en" sz="1400" dirty="0" smtClean="0"/>
              <a:t/>
            </a:r>
            <a:br>
              <a:rPr lang="en" sz="1400" dirty="0" smtClean="0"/>
            </a:br>
            <a:r>
              <a:rPr lang="ja-JP" sz="1400" b="0" i="0" dirty="0" smtClean="0">
                <a:solidFill>
                  <a:srgbClr val="4D4D4D"/>
                </a:solidFill>
                <a:ea typeface="MS UI Gothic" pitchFamily="18" charset="0"/>
              </a:rPr>
              <a:t>(n=262)</a:t>
            </a:r>
          </a:p>
        </p:txBody>
      </p:sp>
      <p:cxnSp>
        <p:nvCxnSpPr>
          <p:cNvPr id="23" name="AutoShape 20"/>
          <p:cNvCxnSpPr>
            <a:cxnSpLocks noChangeShapeType="1"/>
            <a:endCxn id="24" idx="1"/>
          </p:cNvCxnSpPr>
          <p:nvPr/>
        </p:nvCxnSpPr>
        <p:spPr bwMode="auto">
          <a:xfrm>
            <a:off x="7086600" y="5219390"/>
            <a:ext cx="457200"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7543800" y="4990790"/>
            <a:ext cx="1371600" cy="457200"/>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ja-JP" sz="1200" b="0" i="0" dirty="0" smtClean="0">
                <a:solidFill>
                  <a:srgbClr val="FFFFFF"/>
                </a:solidFill>
                <a:ea typeface="MS UI Gothic" pitchFamily="18" charset="0"/>
              </a:rPr>
              <a:t>オラパリブ 300 mgまたはプラセボ</a:t>
            </a:r>
          </a:p>
        </p:txBody>
      </p:sp>
      <p:sp>
        <p:nvSpPr>
          <p:cNvPr id="30" name="TextBox 29"/>
          <p:cNvSpPr txBox="1"/>
          <p:nvPr/>
        </p:nvSpPr>
        <p:spPr>
          <a:xfrm>
            <a:off x="7051430" y="4712303"/>
            <a:ext cx="381836" cy="430887"/>
          </a:xfrm>
          <a:prstGeom prst="rect">
            <a:avLst/>
          </a:prstGeom>
          <a:noFill/>
        </p:spPr>
        <p:txBody>
          <a:bodyPr wrap="none" rtlCol="0">
            <a:spAutoFit/>
          </a:bodyPr>
          <a:lstStyle/>
          <a:p>
            <a:pPr algn="ctr"/>
            <a:r>
              <a:rPr lang="ja-JP" sz="1100" b="1" i="0" dirty="0" smtClean="0">
                <a:solidFill>
                  <a:srgbClr val="4D4D4D"/>
                </a:solidFill>
                <a:ea typeface="MS UI Gothic" pitchFamily="18" charset="0"/>
              </a:rPr>
              <a:t>PD</a:t>
            </a:r>
            <a:r>
              <a:rPr lang="en" sz="1100" dirty="0" smtClean="0"/>
              <a:t/>
            </a:r>
            <a:br>
              <a:rPr lang="en" sz="1100" dirty="0" smtClean="0"/>
            </a:br>
            <a:r>
              <a:rPr lang="ja-JP" sz="1100" b="1" i="0" dirty="0" smtClean="0">
                <a:solidFill>
                  <a:srgbClr val="4D4D4D"/>
                </a:solidFill>
                <a:ea typeface="MS UI Gothic" pitchFamily="18" charset="0"/>
              </a:rPr>
              <a:t>なし</a:t>
            </a:r>
          </a:p>
        </p:txBody>
      </p:sp>
    </p:spTree>
    <p:custDataLst>
      <p:tags r:id="rId1"/>
    </p:custDataLst>
    <p:extLst>
      <p:ext uri="{BB962C8B-B14F-4D97-AF65-F5344CB8AC3E}">
        <p14:creationId xmlns:p14="http://schemas.microsoft.com/office/powerpoint/2010/main" val="123029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5" name="Content Placeholder 4"/>
          <p:cNvSpPr>
            <a:spLocks noGrp="1"/>
          </p:cNvSpPr>
          <p:nvPr>
            <p:ph idx="1"/>
          </p:nvPr>
        </p:nvSpPr>
        <p:spPr/>
        <p:txBody>
          <a:bodyPr numCol="2"/>
          <a:lstStyle/>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1L	第一選択</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2L	第二選択</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5FU	5-フルオロウラシル</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AE	有害事象</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AMP	増幅</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ATM	毛細血管拡張性運動失調症変異</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BCLC	バルセロナ臨床肝癌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BSA	体表面積</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CA19-9	糖鎖抗原19-9</a:t>
            </a:r>
          </a:p>
          <a:p>
            <a:pPr mar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(NCI)-CTCAE	(米国国立癌研究所)-有害事象</a:t>
            </a:r>
            <a:r>
              <a:rPr lang="en" sz="1000" dirty="0" smtClean="0"/>
              <a:t/>
            </a:r>
            <a:br>
              <a:rPr lang="en" sz="1000" dirty="0" smtClean="0"/>
            </a:br>
            <a:r>
              <a:rPr lang="ja-JP" sz="1000" b="0" i="0" dirty="0" smtClean="0">
                <a:solidFill>
                  <a:srgbClr val="4D4D4D"/>
                </a:solidFill>
                <a:ea typeface="MS UI Gothic" pitchFamily="18" charset="0"/>
              </a:rPr>
              <a:t>	共通用語規準</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CI	信頼区間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CIN	染色体不安定性</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CIS	シスプラチン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CR	完全奏効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CRT	化学放射線療法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CT	化学療法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DCF	ドセタキセル、シスプラチン、5FU</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DCR	病勢コントロール率</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DMFS	無遠隔転移生存</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Doc	ドセタキセル</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EAC	食道腺癌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EBV	エプスタイン・バーウイルス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EMR	早期代謝的奏効例</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ESCC	食道扁平上皮癌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ECOG	米国東海岸癌臨床試験グループ</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ECX	エピルビシン、シスプラチン、カペシタビン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EGFR	内皮増殖因子受容体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EOX	エピルビシン、オキサリプラチン、カペシタビン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EQ-5D	EuroQol 5 dimension質問票</a:t>
            </a:r>
          </a:p>
          <a:p>
            <a:pPr mar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FACT(-Hep)	癌治療の機能評価</a:t>
            </a:r>
            <a:r>
              <a:rPr lang="en" sz="1000" dirty="0" smtClean="0"/>
              <a:t/>
            </a:r>
            <a:br>
              <a:rPr lang="en" sz="1000" dirty="0" smtClean="0"/>
            </a:br>
            <a:r>
              <a:rPr lang="ja-JP" sz="1000" b="0" i="0" dirty="0" smtClean="0">
                <a:solidFill>
                  <a:srgbClr val="4D4D4D"/>
                </a:solidFill>
                <a:ea typeface="MS UI Gothic" pitchFamily="18" charset="0"/>
              </a:rPr>
              <a:t>	（肝胆道）</a:t>
            </a:r>
          </a:p>
          <a:p>
            <a:pPr mar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FAS	最大の解析対象集団</a:t>
            </a:r>
          </a:p>
          <a:p>
            <a:pPr mar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FISH	蛍光in situハイブリダイゼーション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GC	胃癌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GEJ	胃食道接合部</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HCC	肝細胞癌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HER2	 ヒト上皮成長因子受容体2</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HR	ハザード比</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IGBC	潜在性胆嚢癌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IHC	免疫組織化学</a:t>
            </a:r>
          </a:p>
          <a:p>
            <a:pPr marL="0" lvl="0" indent="0">
              <a:lnSpc>
                <a:spcPts val="1000"/>
              </a:lnSpc>
              <a:spcBef>
                <a:spcPct val="0"/>
              </a:spcBef>
              <a:spcAft>
                <a:spcPts val="0"/>
              </a:spcAft>
              <a:buClr>
                <a:srgbClr val="043882"/>
              </a:buClr>
              <a:buSzTx/>
              <a:buNone/>
              <a:tabLst>
                <a:tab pos="1073150" algn="l"/>
              </a:tabLst>
            </a:pPr>
            <a:endParaRPr lang="en-GB" sz="1000" kern="1200" dirty="0" smtClean="0">
              <a:latin typeface="Arial" charset="0"/>
              <a:cs typeface="Arial" charset="0"/>
            </a:endParaRP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IRR	根治的即時再切除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iv	静脈内</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KPS	Karnofsky一般状態評価スケール</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LAPC	局所進行膵癌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LAR	長時間作用型徐放性製剤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LNR	リンパ節転移比率</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LV	ロイコボリン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MSI	マイクロサテライト不安定性</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MST	生存期間中央値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MUT	変異体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NE	評価不能</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NET	神経内分泌腫瘍</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NGS	次世代型シーケンス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NMR	非代謝的奏効例</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OGJ	食道胃接合部</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OR	オッズ比</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ORR	客観的奏効率</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(m)OS	全生存期間（中央値）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PARP	ポリADPリボースポリメラーゼ</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PCI	腹膜播種係数</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PD	病勢進行</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PET	陽電子放出断層撮影</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(m)PFS	無増悪生存期間（中央値）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PR	部分奏効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PS	一般状態</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(HR)QoL	（健康関連）生活の質</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R	無作為化</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RECIST	固形癌の治療効果判定のためのガイドイラン</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RR	奏効率</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RT	放射線療法</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RTK	受容体チロシンキナーゼ</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SAE	重篤な有害事象</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SD	病勢安定</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SSA	ソマトスタチンアナログ</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TCGA	がんゲノムアトラス</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TEAE	試験治療下発現有害事象</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TKI	チロシンキナーゼ阻害剤</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TTP	無増悪期間</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VAS	ビジュアル・アナログ・スケール</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WBC	白血球</a:t>
            </a:r>
          </a:p>
          <a:p>
            <a:pPr marL="0" lvl="0" indent="0">
              <a:lnSpc>
                <a:spcPts val="1000"/>
              </a:lnSpc>
              <a:spcBef>
                <a:spcPct val="0"/>
              </a:spcBef>
              <a:spcAft>
                <a:spcPts val="0"/>
              </a:spcAft>
              <a:buClr>
                <a:srgbClr val="043882"/>
              </a:buClr>
              <a:buSzTx/>
              <a:buNone/>
              <a:tabLst>
                <a:tab pos="1073150" algn="l"/>
              </a:tabLst>
            </a:pPr>
            <a:r>
              <a:rPr lang="ja-JP" sz="1000" b="0" i="0" dirty="0" smtClean="0">
                <a:solidFill>
                  <a:srgbClr val="4D4D4D"/>
                </a:solidFill>
                <a:ea typeface="MS UI Gothic" pitchFamily="18" charset="0"/>
              </a:rPr>
              <a:t>WRT	楔状切除率</a:t>
            </a:r>
          </a:p>
          <a:p>
            <a:pPr marL="0" lvl="0" indent="0">
              <a:lnSpc>
                <a:spcPts val="1000"/>
              </a:lnSpc>
              <a:spcBef>
                <a:spcPct val="0"/>
              </a:spcBef>
              <a:spcAft>
                <a:spcPts val="0"/>
              </a:spcAft>
              <a:buClr>
                <a:srgbClr val="043882"/>
              </a:buClr>
              <a:buSzTx/>
              <a:buNone/>
              <a:tabLst>
                <a:tab pos="1073150" algn="l"/>
              </a:tabLst>
            </a:pPr>
            <a:endParaRPr lang="en-GB" dirty="0"/>
          </a:p>
        </p:txBody>
      </p:sp>
    </p:spTree>
    <p:extLst>
      <p:ext uri="{BB962C8B-B14F-4D97-AF65-F5344CB8AC3E}">
        <p14:creationId xmlns:p14="http://schemas.microsoft.com/office/powerpoint/2010/main" val="38065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LBA25: 第一選択治療後に進行を認めた進行胃癌患者におけるパクリタキセル併用下でのオラパリブ投与 第III相GOLD試験 – Bang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Bang Y et al. Ann Oncol 2016; 27 (suppl 6): abstr LBA25</a:t>
            </a:r>
          </a:p>
        </p:txBody>
      </p:sp>
      <p:graphicFrame>
        <p:nvGraphicFramePr>
          <p:cNvPr id="2" name="Table 1"/>
          <p:cNvGraphicFramePr>
            <a:graphicFrameLocks noGrp="1"/>
          </p:cNvGraphicFramePr>
          <p:nvPr>
            <p:extLst>
              <p:ext uri="{D42A27DB-BD31-4B8C-83A1-F6EECF244321}">
                <p14:modId xmlns:p14="http://schemas.microsoft.com/office/powerpoint/2010/main" val="630802795"/>
              </p:ext>
            </p:extLst>
          </p:nvPr>
        </p:nvGraphicFramePr>
        <p:xfrm>
          <a:off x="404775" y="1667663"/>
          <a:ext cx="8080654" cy="3347720"/>
        </p:xfrm>
        <a:graphic>
          <a:graphicData uri="http://schemas.openxmlformats.org/drawingml/2006/table">
            <a:tbl>
              <a:tblPr firstRow="1" bandRow="1">
                <a:tableStyleId>{69012ECD-51FC-41F1-AA8D-1B2483CD663E}</a:tableStyleId>
              </a:tblPr>
              <a:tblGrid>
                <a:gridCol w="2170175"/>
                <a:gridCol w="1521562"/>
                <a:gridCol w="1558138"/>
                <a:gridCol w="2830779"/>
              </a:tblGrid>
              <a:tr h="370840">
                <a:tc>
                  <a:txBody>
                    <a:bodyPr/>
                    <a:lstStyle/>
                    <a:p>
                      <a:endParaRPr lang="en-GB" sz="17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700" b="1" i="0" dirty="0" smtClean="0">
                          <a:solidFill>
                            <a:srgbClr val="FFFFFF"/>
                          </a:solidFill>
                          <a:ea typeface="MS UI Gothic" pitchFamily="18" charset="0"/>
                        </a:rPr>
                        <a:t>オラパリブ + </a:t>
                      </a:r>
                      <a:r>
                        <a:rPr lang="pl-PL" altLang="ja-JP" sz="1700" b="1" i="0" dirty="0" smtClean="0">
                          <a:solidFill>
                            <a:srgbClr val="FFFFFF"/>
                          </a:solidFill>
                          <a:ea typeface="MS UI Gothic" pitchFamily="18" charset="0"/>
                        </a:rPr>
                        <a:t/>
                      </a:r>
                      <a:br>
                        <a:rPr lang="pl-PL" altLang="ja-JP" sz="1700" b="1" i="0" dirty="0" smtClean="0">
                          <a:solidFill>
                            <a:srgbClr val="FFFFFF"/>
                          </a:solidFill>
                          <a:ea typeface="MS UI Gothic" pitchFamily="18" charset="0"/>
                        </a:rPr>
                      </a:br>
                      <a:r>
                        <a:rPr lang="ja-JP" sz="1700" b="1" i="0" dirty="0" smtClean="0">
                          <a:solidFill>
                            <a:srgbClr val="FFFFFF"/>
                          </a:solidFill>
                          <a:ea typeface="MS UI Gothic" pitchFamily="18" charset="0"/>
                        </a:rPr>
                        <a:t>パクリタキセル</a:t>
                      </a:r>
                      <a:r>
                        <a:rPr lang="en" sz="1700" dirty="0" smtClean="0"/>
                        <a:t/>
                      </a:r>
                      <a:br>
                        <a:rPr lang="en" sz="1700" dirty="0" smtClean="0"/>
                      </a:br>
                      <a:r>
                        <a:rPr lang="ja-JP" sz="1700" b="1" i="0" dirty="0" smtClean="0">
                          <a:solidFill>
                            <a:srgbClr val="FFFFFF"/>
                          </a:solidFill>
                          <a:ea typeface="MS UI Gothic" pitchFamily="18" charset="0"/>
                        </a:rPr>
                        <a:t>(n=263)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700" b="1" i="0" dirty="0" smtClean="0">
                          <a:solidFill>
                            <a:srgbClr val="FFFFFF"/>
                          </a:solidFill>
                          <a:ea typeface="MS UI Gothic" pitchFamily="18" charset="0"/>
                        </a:rPr>
                        <a:t>プラセボ + </a:t>
                      </a:r>
                      <a:r>
                        <a:rPr lang="pl-PL" altLang="ja-JP" sz="1700" b="1" i="0" dirty="0" smtClean="0">
                          <a:solidFill>
                            <a:srgbClr val="FFFFFF"/>
                          </a:solidFill>
                          <a:ea typeface="MS UI Gothic" pitchFamily="18" charset="0"/>
                        </a:rPr>
                        <a:t/>
                      </a:r>
                      <a:br>
                        <a:rPr lang="pl-PL" altLang="ja-JP" sz="1700" b="1" i="0" dirty="0" smtClean="0">
                          <a:solidFill>
                            <a:srgbClr val="FFFFFF"/>
                          </a:solidFill>
                          <a:ea typeface="MS UI Gothic" pitchFamily="18" charset="0"/>
                        </a:rPr>
                      </a:br>
                      <a:r>
                        <a:rPr lang="ja-JP" sz="1700" b="1" i="0" dirty="0" smtClean="0">
                          <a:solidFill>
                            <a:srgbClr val="FFFFFF"/>
                          </a:solidFill>
                          <a:ea typeface="MS UI Gothic" pitchFamily="18" charset="0"/>
                        </a:rPr>
                        <a:t>パクリタキセル</a:t>
                      </a:r>
                      <a:r>
                        <a:rPr lang="en" sz="1700" dirty="0" smtClean="0"/>
                        <a:t/>
                      </a:r>
                      <a:br>
                        <a:rPr lang="en" sz="1700" dirty="0" smtClean="0"/>
                      </a:br>
                      <a:r>
                        <a:rPr lang="ja-JP" sz="1700" b="1" i="0" dirty="0" smtClean="0">
                          <a:solidFill>
                            <a:srgbClr val="FFFFFF"/>
                          </a:solidFill>
                          <a:ea typeface="MS UI Gothic" pitchFamily="18" charset="0"/>
                        </a:rPr>
                        <a:t>(n=262)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ja-JP" sz="1700" b="1" i="0" dirty="0" smtClean="0">
                          <a:solidFill>
                            <a:srgbClr val="FFFFFF"/>
                          </a:solidFill>
                          <a:ea typeface="MS UI Gothic" pitchFamily="18" charset="0"/>
                        </a:rPr>
                        <a:t>HR (97.5% CI)、p値</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gridSpan="4">
                  <a:txBody>
                    <a:bodyPr/>
                    <a:lstStyle/>
                    <a:p>
                      <a:pPr algn="l"/>
                      <a:r>
                        <a:rPr lang="ja-JP" sz="1700" b="0" i="0" dirty="0" smtClean="0">
                          <a:solidFill>
                            <a:srgbClr val="4D4D4D"/>
                          </a:solidFill>
                          <a:ea typeface="MS UI Gothic" pitchFamily="18" charset="0"/>
                        </a:rPr>
                        <a:t>全患者 (FAS、72.6% OS最終)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indent="0"/>
                      <a:r>
                        <a:rPr lang="ja-JP" sz="1700" b="0" i="0" dirty="0" smtClean="0">
                          <a:solidFill>
                            <a:srgbClr val="4D4D4D"/>
                          </a:solidFill>
                          <a:ea typeface="MS UI Gothic" pitchFamily="18" charset="0"/>
                        </a:rPr>
                        <a:t>mOS、ヶ月</a:t>
                      </a:r>
                      <a:r>
                        <a:rPr lang="en" sz="1700" dirty="0" smtClean="0"/>
                        <a:t/>
                      </a:r>
                      <a:br>
                        <a:rPr lang="en" sz="1700" dirty="0" smtClean="0"/>
                      </a:br>
                      <a:r>
                        <a:rPr lang="ja-JP" sz="1700" b="0" i="0" dirty="0" smtClean="0">
                          <a:solidFill>
                            <a:srgbClr val="4D4D4D"/>
                          </a:solidFill>
                          <a:ea typeface="MS UI Gothic" pitchFamily="18" charset="0"/>
                        </a:rPr>
                        <a:t>mPFS、ヶ月</a:t>
                      </a:r>
                      <a:r>
                        <a:rPr lang="en" sz="1700" dirty="0" smtClean="0"/>
                        <a:t/>
                      </a:r>
                      <a:br>
                        <a:rPr lang="en" sz="1700" dirty="0" smtClean="0"/>
                      </a:br>
                      <a:r>
                        <a:rPr lang="ja-JP" sz="1700" b="0" i="0" dirty="0" smtClean="0">
                          <a:solidFill>
                            <a:srgbClr val="4D4D4D"/>
                          </a:solidFill>
                          <a:ea typeface="MS UI Gothic" pitchFamily="18" charset="0"/>
                        </a:rPr>
                        <a:t>調整済みORR、*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700" b="0" i="0" dirty="0" smtClean="0">
                          <a:solidFill>
                            <a:srgbClr val="4D4D4D"/>
                          </a:solidFill>
                          <a:ea typeface="MS UI Gothic" pitchFamily="18" charset="0"/>
                        </a:rPr>
                        <a:t>8.8</a:t>
                      </a:r>
                    </a:p>
                    <a:p>
                      <a:pPr algn="ctr"/>
                      <a:r>
                        <a:rPr lang="ja-JP" sz="1700" b="0" i="0" dirty="0" smtClean="0">
                          <a:solidFill>
                            <a:srgbClr val="4D4D4D"/>
                          </a:solidFill>
                          <a:ea typeface="MS UI Gothic" pitchFamily="18" charset="0"/>
                        </a:rPr>
                        <a:t>3.7</a:t>
                      </a:r>
                    </a:p>
                    <a:p>
                      <a:pPr algn="ctr"/>
                      <a:r>
                        <a:rPr lang="ja-JP" sz="1700" b="0" i="0" dirty="0" smtClean="0">
                          <a:solidFill>
                            <a:srgbClr val="4D4D4D"/>
                          </a:solidFill>
                          <a:ea typeface="MS UI Gothic" pitchFamily="18" charset="0"/>
                        </a:rPr>
                        <a:t>24.0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700" b="0" i="0" dirty="0" smtClean="0">
                          <a:solidFill>
                            <a:srgbClr val="4D4D4D"/>
                          </a:solidFill>
                          <a:ea typeface="MS UI Gothic" pitchFamily="18" charset="0"/>
                        </a:rPr>
                        <a:t>6.9</a:t>
                      </a:r>
                    </a:p>
                    <a:p>
                      <a:pPr algn="ctr"/>
                      <a:r>
                        <a:rPr lang="ja-JP" sz="1700" b="0" i="0" dirty="0" smtClean="0">
                          <a:solidFill>
                            <a:srgbClr val="4D4D4D"/>
                          </a:solidFill>
                          <a:ea typeface="MS UI Gothic" pitchFamily="18" charset="0"/>
                        </a:rPr>
                        <a:t>3.2</a:t>
                      </a:r>
                    </a:p>
                    <a:p>
                      <a:pPr algn="ctr"/>
                      <a:r>
                        <a:rPr lang="ja-JP" sz="1700" b="0" i="0" dirty="0" smtClean="0">
                          <a:solidFill>
                            <a:srgbClr val="4D4D4D"/>
                          </a:solidFill>
                          <a:ea typeface="MS UI Gothic" pitchFamily="18" charset="0"/>
                        </a:rPr>
                        <a:t>15.8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ja-JP" sz="1700" b="0" i="0" dirty="0" smtClean="0">
                          <a:solidFill>
                            <a:srgbClr val="4D4D4D"/>
                          </a:solidFill>
                          <a:ea typeface="MS UI Gothic" pitchFamily="18" charset="0"/>
                        </a:rPr>
                        <a:t>0.79 (0.63, 1.00); 0.0262</a:t>
                      </a:r>
                    </a:p>
                    <a:p>
                      <a:r>
                        <a:rPr lang="ja-JP" sz="1700" b="0" i="0" dirty="0" smtClean="0">
                          <a:solidFill>
                            <a:srgbClr val="4D4D4D"/>
                          </a:solidFill>
                          <a:ea typeface="MS UI Gothic" pitchFamily="18" charset="0"/>
                        </a:rPr>
                        <a:t>0.84 (0.67, 1.04); 0.0645</a:t>
                      </a:r>
                    </a:p>
                    <a:p>
                      <a:r>
                        <a:rPr lang="ja-JP" sz="1700" b="0" i="0" dirty="0" smtClean="0">
                          <a:solidFill>
                            <a:srgbClr val="4D4D4D"/>
                          </a:solidFill>
                          <a:ea typeface="MS UI Gothic" pitchFamily="18" charset="0"/>
                        </a:rPr>
                        <a:t>1.69 (0.92, 3.17); 0.0548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gridSpan="4">
                  <a:txBody>
                    <a:bodyPr/>
                    <a:lstStyle/>
                    <a:p>
                      <a:pPr algn="l"/>
                      <a:r>
                        <a:rPr lang="ja-JP" sz="1700" b="0" i="0" dirty="0" smtClean="0">
                          <a:solidFill>
                            <a:srgbClr val="4D4D4D"/>
                          </a:solidFill>
                          <a:ea typeface="MS UI Gothic" pitchFamily="18" charset="0"/>
                        </a:rPr>
                        <a:t>ATM陰性例 (68.1% OS最終)</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ja-JP" sz="1700" b="0" i="0" dirty="0" smtClean="0">
                          <a:solidFill>
                            <a:srgbClr val="4D4D4D"/>
                          </a:solidFill>
                          <a:ea typeface="MS UI Gothic" pitchFamily="18" charset="0"/>
                        </a:rPr>
                        <a:t>mOS、ヶ月</a:t>
                      </a:r>
                      <a:r>
                        <a:rPr lang="en" sz="1700" dirty="0" smtClean="0"/>
                        <a:t/>
                      </a:r>
                      <a:br>
                        <a:rPr lang="en" sz="1700" dirty="0" smtClean="0"/>
                      </a:br>
                      <a:r>
                        <a:rPr lang="ja-JP" sz="1700" b="0" i="0" dirty="0" smtClean="0">
                          <a:solidFill>
                            <a:srgbClr val="4D4D4D"/>
                          </a:solidFill>
                          <a:ea typeface="MS UI Gothic" pitchFamily="18" charset="0"/>
                        </a:rPr>
                        <a:t>mPFS、ヶ月</a:t>
                      </a:r>
                      <a:r>
                        <a:rPr lang="en" sz="1700" dirty="0" smtClean="0"/>
                        <a:t/>
                      </a:r>
                      <a:br>
                        <a:rPr lang="en" sz="1700" dirty="0" smtClean="0"/>
                      </a:br>
                      <a:r>
                        <a:rPr lang="ja-JP" sz="1700" b="0" i="0" dirty="0" smtClean="0">
                          <a:solidFill>
                            <a:srgbClr val="4D4D4D"/>
                          </a:solidFill>
                          <a:ea typeface="MS UI Gothic" pitchFamily="18" charset="0"/>
                        </a:rPr>
                        <a:t>調整済みORR、*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700" b="0" i="0" dirty="0" smtClean="0">
                          <a:solidFill>
                            <a:srgbClr val="4D4D4D"/>
                          </a:solidFill>
                          <a:ea typeface="MS UI Gothic" pitchFamily="18" charset="0"/>
                        </a:rPr>
                        <a:t>12.0</a:t>
                      </a:r>
                    </a:p>
                    <a:p>
                      <a:pPr algn="ctr"/>
                      <a:r>
                        <a:rPr lang="ja-JP" sz="1700" b="0" i="0" dirty="0" smtClean="0">
                          <a:solidFill>
                            <a:srgbClr val="4D4D4D"/>
                          </a:solidFill>
                          <a:ea typeface="MS UI Gothic" pitchFamily="18" charset="0"/>
                        </a:rPr>
                        <a:t>5.3</a:t>
                      </a:r>
                    </a:p>
                    <a:p>
                      <a:pPr algn="ctr"/>
                      <a:r>
                        <a:rPr lang="ja-JP" sz="1700" b="0" i="0" dirty="0" smtClean="0">
                          <a:solidFill>
                            <a:srgbClr val="4D4D4D"/>
                          </a:solidFill>
                          <a:ea typeface="MS UI Gothic" pitchFamily="18" charset="0"/>
                        </a:rPr>
                        <a:t>37.5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sz="1700" b="0" i="0" dirty="0" smtClean="0">
                          <a:solidFill>
                            <a:srgbClr val="4D4D4D"/>
                          </a:solidFill>
                          <a:ea typeface="MS UI Gothic" pitchFamily="18" charset="0"/>
                        </a:rPr>
                        <a:t>10.0</a:t>
                      </a:r>
                    </a:p>
                    <a:p>
                      <a:pPr algn="ctr"/>
                      <a:r>
                        <a:rPr lang="ja-JP" sz="1700" b="0" i="0" dirty="0" smtClean="0">
                          <a:solidFill>
                            <a:srgbClr val="4D4D4D"/>
                          </a:solidFill>
                          <a:ea typeface="MS UI Gothic" pitchFamily="18" charset="0"/>
                        </a:rPr>
                        <a:t>3.7</a:t>
                      </a:r>
                    </a:p>
                    <a:p>
                      <a:pPr algn="ctr"/>
                      <a:r>
                        <a:rPr lang="ja-JP" sz="1700" b="0" i="0" dirty="0" smtClean="0">
                          <a:solidFill>
                            <a:srgbClr val="4D4D4D"/>
                          </a:solidFill>
                          <a:ea typeface="MS UI Gothic" pitchFamily="18" charset="0"/>
                        </a:rPr>
                        <a:t>16.1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ja-JP" sz="1700" b="0" i="0" dirty="0" smtClean="0">
                          <a:solidFill>
                            <a:srgbClr val="4D4D4D"/>
                          </a:solidFill>
                          <a:ea typeface="MS UI Gothic" pitchFamily="18" charset="0"/>
                        </a:rPr>
                        <a:t>0.73 (0.40, 1.34); 0.2458</a:t>
                      </a:r>
                    </a:p>
                    <a:p>
                      <a:r>
                        <a:rPr lang="ja-JP" sz="1700" b="0" i="0" dirty="0" smtClean="0">
                          <a:solidFill>
                            <a:srgbClr val="4D4D4D"/>
                          </a:solidFill>
                          <a:ea typeface="MS UI Gothic" pitchFamily="18" charset="0"/>
                        </a:rPr>
                        <a:t>0.74 (0.45, 1.29); 0.2199</a:t>
                      </a:r>
                    </a:p>
                    <a:p>
                      <a:r>
                        <a:rPr lang="ja-JP" sz="1700" b="0" i="0" dirty="0" smtClean="0">
                          <a:solidFill>
                            <a:srgbClr val="4D4D4D"/>
                          </a:solidFill>
                          <a:ea typeface="MS UI Gothic" pitchFamily="18" charset="0"/>
                        </a:rPr>
                        <a:t>4.24 (0.95, 23.23); 0.0309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3" name="TextBox 2"/>
          <p:cNvSpPr txBox="1"/>
          <p:nvPr/>
        </p:nvSpPr>
        <p:spPr>
          <a:xfrm>
            <a:off x="424282" y="5175589"/>
            <a:ext cx="4036682" cy="276999"/>
          </a:xfrm>
          <a:prstGeom prst="rect">
            <a:avLst/>
          </a:prstGeom>
          <a:noFill/>
        </p:spPr>
        <p:txBody>
          <a:bodyPr wrap="none" rtlCol="0">
            <a:spAutoFit/>
          </a:bodyPr>
          <a:lstStyle/>
          <a:p>
            <a:r>
              <a:rPr lang="ja-JP" sz="1200" b="0" i="0" dirty="0" smtClean="0">
                <a:solidFill>
                  <a:srgbClr val="4D4D4D"/>
                </a:solidFill>
                <a:ea typeface="MS UI Gothic" pitchFamily="18" charset="0"/>
              </a:rPr>
              <a:t>*測定可能病変を有する患者のみにおける奏効率</a:t>
            </a:r>
          </a:p>
        </p:txBody>
      </p:sp>
    </p:spTree>
    <p:custDataLst>
      <p:tags r:id="rId1"/>
    </p:custDataLst>
    <p:extLst>
      <p:ext uri="{BB962C8B-B14F-4D97-AF65-F5344CB8AC3E}">
        <p14:creationId xmlns:p14="http://schemas.microsoft.com/office/powerpoint/2010/main" val="1102916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LBA25: 第一選択治療後に進行を認めた進行胃癌患者におけるパクリタキセル併用下でのオラパリブ投与 第III相GOLD試験 – Bang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Bang Y et al. Ann Oncol 2016; 27 (suppl 6): abstr LBA25</a:t>
            </a:r>
          </a:p>
        </p:txBody>
      </p:sp>
      <p:graphicFrame>
        <p:nvGraphicFramePr>
          <p:cNvPr id="2" name="Table 1"/>
          <p:cNvGraphicFramePr>
            <a:graphicFrameLocks noGrp="1"/>
          </p:cNvGraphicFramePr>
          <p:nvPr>
            <p:extLst>
              <p:ext uri="{D42A27DB-BD31-4B8C-83A1-F6EECF244321}">
                <p14:modId xmlns:p14="http://schemas.microsoft.com/office/powerpoint/2010/main" val="4259588623"/>
              </p:ext>
            </p:extLst>
          </p:nvPr>
        </p:nvGraphicFramePr>
        <p:xfrm>
          <a:off x="404775" y="1667663"/>
          <a:ext cx="8493489" cy="2021840"/>
        </p:xfrm>
        <a:graphic>
          <a:graphicData uri="http://schemas.openxmlformats.org/drawingml/2006/table">
            <a:tbl>
              <a:tblPr firstRow="1" bandRow="1">
                <a:tableStyleId>{69012ECD-51FC-41F1-AA8D-1B2483CD663E}</a:tableStyleId>
              </a:tblPr>
              <a:tblGrid>
                <a:gridCol w="3334712"/>
                <a:gridCol w="2712519"/>
                <a:gridCol w="2446258"/>
              </a:tblGrid>
              <a:tr h="370840">
                <a:tc>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オラパリブ + パクリタキセル</a:t>
                      </a:r>
                      <a:r>
                        <a:rPr lang="en" dirty="0" smtClean="0"/>
                        <a:t/>
                      </a:r>
                      <a:br>
                        <a:rPr lang="en" dirty="0" smtClean="0"/>
                      </a:br>
                      <a:r>
                        <a:rPr lang="ja-JP" b="1" i="0" dirty="0" smtClean="0">
                          <a:solidFill>
                            <a:srgbClr val="FFFFFF"/>
                          </a:solidFill>
                          <a:ea typeface="MS UI Gothic" pitchFamily="18" charset="0"/>
                        </a:rPr>
                        <a:t>(n=263)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プラセボ + パクリタキセル</a:t>
                      </a:r>
                      <a:r>
                        <a:rPr lang="en" dirty="0" smtClean="0"/>
                        <a:t/>
                      </a:r>
                      <a:br>
                        <a:rPr lang="en" dirty="0" smtClean="0"/>
                      </a:br>
                      <a:r>
                        <a:rPr lang="ja-JP" b="1" i="0" dirty="0" smtClean="0">
                          <a:solidFill>
                            <a:srgbClr val="FFFFFF"/>
                          </a:solidFill>
                          <a:ea typeface="MS UI Gothic" pitchFamily="18" charset="0"/>
                        </a:rPr>
                        <a:t>(n=262)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pPr algn="l"/>
                      <a:r>
                        <a:rPr lang="ja-JP" b="0" i="0" dirty="0" smtClean="0">
                          <a:solidFill>
                            <a:srgbClr val="4D4D4D"/>
                          </a:solidFill>
                          <a:ea typeface="MS UI Gothic" pitchFamily="18" charset="0"/>
                        </a:rPr>
                        <a:t>グレード3以上のAE、%</a:t>
                      </a:r>
                    </a:p>
                    <a:p>
                      <a:pPr marL="87313" indent="0" algn="l"/>
                      <a:r>
                        <a:rPr lang="ja-JP" b="0" i="0" dirty="0" smtClean="0">
                          <a:solidFill>
                            <a:srgbClr val="4D4D4D"/>
                          </a:solidFill>
                          <a:ea typeface="MS UI Gothic" pitchFamily="18" charset="0"/>
                        </a:rPr>
                        <a:t>好中球減少症</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78</a:t>
                      </a:r>
                    </a:p>
                    <a:p>
                      <a:pPr algn="ctr"/>
                      <a:r>
                        <a:rPr lang="ja-JP" b="0" i="0" dirty="0" smtClean="0">
                          <a:solidFill>
                            <a:srgbClr val="4D4D4D"/>
                          </a:solidFill>
                          <a:ea typeface="MS UI Gothic" pitchFamily="18" charset="0"/>
                        </a:rPr>
                        <a:t>30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62</a:t>
                      </a:r>
                    </a:p>
                    <a:p>
                      <a:pPr algn="ctr"/>
                      <a:r>
                        <a:rPr lang="ja-JP" b="0" i="0" dirty="0" smtClean="0">
                          <a:solidFill>
                            <a:srgbClr val="4D4D4D"/>
                          </a:solidFill>
                          <a:ea typeface="MS UI Gothic" pitchFamily="18" charset="0"/>
                        </a:rPr>
                        <a:t>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0" indent="0"/>
                      <a:r>
                        <a:rPr lang="ja-JP" b="0" i="0" dirty="0" smtClean="0">
                          <a:solidFill>
                            <a:srgbClr val="4D4D4D"/>
                          </a:solidFill>
                          <a:ea typeface="MS UI Gothic" pitchFamily="18" charset="0"/>
                        </a:rPr>
                        <a:t>SAE、%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35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ja-JP" b="0" i="0" dirty="0" smtClean="0">
                          <a:solidFill>
                            <a:srgbClr val="4D4D4D"/>
                          </a:solidFill>
                          <a:ea typeface="MS UI Gothic" pitchFamily="18" charset="0"/>
                        </a:rPr>
                        <a:t>25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algn="l"/>
                      <a:r>
                        <a:rPr lang="ja-JP" b="0" i="0" dirty="0" smtClean="0">
                          <a:solidFill>
                            <a:srgbClr val="4D4D4D"/>
                          </a:solidFill>
                          <a:ea typeface="MS UI Gothic" pitchFamily="18" charset="0"/>
                        </a:rPr>
                        <a:t>投与中止につながったAE、%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ja-JP" b="0" i="0" dirty="0" smtClean="0">
                          <a:solidFill>
                            <a:srgbClr val="4D4D4D"/>
                          </a:solidFill>
                          <a:ea typeface="MS UI Gothic" pitchFamily="18" charset="0"/>
                        </a:rPr>
                        <a:t>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2538249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LBA25: 第一選択治療後に進行を認めた進行胃癌患者におけるパクリタキセル併用下でのオラパリブ投与 第III相GOLD試験 – Bang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FASおよびATM陰性患者においては、オラパリブとパクリタキセルを併用投与した場合、プラセボとパクリタキセルの併用と比較して、OSに対して有益である傾向がみられた</a:t>
            </a:r>
          </a:p>
          <a:p>
            <a:pPr lvl="1"/>
            <a:r>
              <a:rPr lang="ja-JP" sz="1600" b="1" i="0" dirty="0" smtClean="0">
                <a:solidFill>
                  <a:srgbClr val="4D4D4D"/>
                </a:solidFill>
                <a:ea typeface="MS UI Gothic" pitchFamily="18" charset="0"/>
              </a:rPr>
              <a:t>オラパリブとパクリタキセルの併用投与によるOS、PFS、ORRの統計学的に有意な増加はみられなかった</a:t>
            </a:r>
          </a:p>
          <a:p>
            <a:r>
              <a:rPr lang="ja-JP" sz="1600" b="1" i="0" dirty="0" smtClean="0">
                <a:solidFill>
                  <a:srgbClr val="4D4D4D"/>
                </a:solidFill>
                <a:ea typeface="MS UI Gothic" pitchFamily="18" charset="0"/>
              </a:rPr>
              <a:t>オラパリブに関する新たな安全性シグナルは認められなかった。オラパリブとパクリタキセルの併用投与後のオラパリブの単剤療法は良好な忍容性を示した</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a:t>
            </a:r>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Bang Y et al. Ann Oncol 2016; 27 (suppl 6): abstr LBA25</a:t>
            </a:r>
          </a:p>
        </p:txBody>
      </p:sp>
    </p:spTree>
    <p:custDataLst>
      <p:tags r:id="rId1"/>
    </p:custDataLst>
    <p:extLst>
      <p:ext uri="{BB962C8B-B14F-4D97-AF65-F5344CB8AC3E}">
        <p14:creationId xmlns:p14="http://schemas.microsoft.com/office/powerpoint/2010/main" val="3084796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膵・小腸・肝胆道癌</a:t>
            </a:r>
          </a:p>
        </p:txBody>
      </p:sp>
    </p:spTree>
    <p:extLst>
      <p:ext uri="{BB962C8B-B14F-4D97-AF65-F5344CB8AC3E}">
        <p14:creationId xmlns:p14="http://schemas.microsoft.com/office/powerpoint/2010/main" val="190508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膵癌</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膵・小腸・</a:t>
            </a:r>
            <a:r>
              <a:rPr lang="en" sz="2400" dirty="0" smtClean="0"/>
              <a:t/>
            </a:r>
            <a:br>
              <a:rPr lang="en" sz="2400" dirty="0" smtClean="0"/>
            </a:br>
            <a:r>
              <a:rPr lang="ja-JP" sz="2400" b="0" i="0" dirty="0" smtClean="0">
                <a:solidFill>
                  <a:srgbClr val="4D4D4D"/>
                </a:solidFill>
                <a:ea typeface="MS UI Gothic" pitchFamily="18" charset="0"/>
              </a:rPr>
              <a:t>肝胆道癌</a:t>
            </a:r>
          </a:p>
        </p:txBody>
      </p:sp>
    </p:spTree>
    <p:extLst>
      <p:ext uri="{BB962C8B-B14F-4D97-AF65-F5344CB8AC3E}">
        <p14:creationId xmlns:p14="http://schemas.microsoft.com/office/powerpoint/2010/main" val="1885876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621PD: 局所進行膵癌(LAPC)を対象に、ゲムシタビンによる導入化学療法の併用／非併用下でのS-1併用放射線療法を比較評価する第II相無作為化試験: JCOG1106試験の最終解</a:t>
            </a:r>
            <a:r>
              <a:rPr lang="ja-JP" sz="1800" b="1" i="0" dirty="0" smtClean="0">
                <a:solidFill>
                  <a:srgbClr val="043882"/>
                </a:solidFill>
                <a:ea typeface="MS UI Gothic" pitchFamily="18" charset="0"/>
              </a:rPr>
              <a:t>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Loka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導入化学療法の併用／非併用下での化学放射線療法（CRT）の有効性と安全性を評価すること </a:t>
            </a:r>
          </a:p>
          <a:p>
            <a:pPr marL="252412" lvl="1" indent="0">
              <a:buNone/>
            </a:pPr>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Loka T et al. Ann Oncol 2016; 27 (suppl 6): abstr 621PD</a:t>
            </a:r>
          </a:p>
        </p:txBody>
      </p:sp>
      <p:cxnSp>
        <p:nvCxnSpPr>
          <p:cNvPr id="8" name="AutoShape 15"/>
          <p:cNvCxnSpPr>
            <a:cxnSpLocks noChangeShapeType="1"/>
            <a:stCxn id="20" idx="0"/>
            <a:endCxn id="11" idx="1"/>
          </p:cNvCxnSpPr>
          <p:nvPr/>
        </p:nvCxnSpPr>
        <p:spPr bwMode="auto">
          <a:xfrm rot="5400000" flipH="1" flipV="1">
            <a:off x="3809368" y="1904825"/>
            <a:ext cx="639950" cy="2104513"/>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20" idx="4"/>
            <a:endCxn id="12" idx="1"/>
          </p:cNvCxnSpPr>
          <p:nvPr/>
        </p:nvCxnSpPr>
        <p:spPr bwMode="auto">
          <a:xfrm rot="16200000" flipH="1">
            <a:off x="3017850" y="3920493"/>
            <a:ext cx="477811" cy="35933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3436423" y="3666351"/>
            <a:ext cx="1371599"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zh-CN" altLang="en-US" sz="1400" dirty="0" smtClean="0"/>
              <a:t>ゲムシタビン導入療法</a:t>
            </a:r>
            <a:r>
              <a:rPr lang="pl-PL" sz="1400" dirty="0" smtClean="0"/>
              <a:t> (1000 mg/</a:t>
            </a:r>
            <a:r>
              <a:rPr lang="pl-PL" sz="1400" dirty="0" err="1" smtClean="0"/>
              <a:t>m</a:t>
            </a:r>
            <a:r>
              <a:rPr lang="pl-PL" sz="1400" baseline="30000" dirty="0" err="1" smtClean="0"/>
              <a:t>2</a:t>
            </a:r>
            <a:r>
              <a:rPr lang="pl-PL" sz="1400" dirty="0" smtClean="0"/>
              <a:t> </a:t>
            </a:r>
            <a:r>
              <a:rPr lang="pl-PL" sz="1400" dirty="0" err="1" smtClean="0"/>
              <a:t>D1</a:t>
            </a:r>
            <a:r>
              <a:rPr lang="zh-CN" altLang="en-US" sz="1400" dirty="0" smtClean="0"/>
              <a:t>、</a:t>
            </a:r>
            <a:r>
              <a:rPr lang="pl-PL" sz="1400" dirty="0" smtClean="0"/>
              <a:t>8</a:t>
            </a:r>
            <a:r>
              <a:rPr lang="zh-CN" altLang="en-US" sz="1400" dirty="0" smtClean="0"/>
              <a:t>、</a:t>
            </a:r>
            <a:r>
              <a:rPr lang="pl-PL" sz="1400" dirty="0" smtClean="0"/>
              <a:t>15 </a:t>
            </a:r>
            <a:r>
              <a:rPr lang="pl-PL" sz="1400" dirty="0" err="1" smtClean="0"/>
              <a:t>q4w</a:t>
            </a:r>
            <a:r>
              <a:rPr lang="zh-CN" altLang="en-US" sz="1400" dirty="0" smtClean="0"/>
              <a:t>、</a:t>
            </a:r>
            <a:r>
              <a:rPr lang="pl-PL" sz="1400" dirty="0" smtClean="0"/>
              <a:t>12</a:t>
            </a:r>
            <a:r>
              <a:rPr lang="zh-CN" altLang="en-US" sz="1400" dirty="0" smtClean="0"/>
              <a:t>週間</a:t>
            </a:r>
            <a:r>
              <a:rPr lang="pl-PL" sz="1400" dirty="0" smtClean="0"/>
              <a:t>) </a:t>
            </a:r>
          </a:p>
        </p:txBody>
      </p:sp>
      <p:cxnSp>
        <p:nvCxnSpPr>
          <p:cNvPr id="13" name="Straight Connector 12"/>
          <p:cNvCxnSpPr/>
          <p:nvPr/>
        </p:nvCxnSpPr>
        <p:spPr>
          <a:xfrm>
            <a:off x="2522022" y="3580393"/>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3"/>
            <a:endCxn id="24" idx="1"/>
          </p:cNvCxnSpPr>
          <p:nvPr/>
        </p:nvCxnSpPr>
        <p:spPr>
          <a:xfrm>
            <a:off x="6934200" y="4339067"/>
            <a:ext cx="48114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8" idx="1"/>
          </p:cNvCxnSpPr>
          <p:nvPr/>
        </p:nvCxnSpPr>
        <p:spPr>
          <a:xfrm flipV="1">
            <a:off x="6934200" y="2637105"/>
            <a:ext cx="457200"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AutoShape 8"/>
          <p:cNvSpPr>
            <a:spLocks noChangeArrowheads="1"/>
          </p:cNvSpPr>
          <p:nvPr/>
        </p:nvSpPr>
        <p:spPr bwMode="auto">
          <a:xfrm>
            <a:off x="7391400" y="1931127"/>
            <a:ext cx="1397758" cy="1411956"/>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zh-CN" altLang="en-US" sz="1400" dirty="0" smtClean="0"/>
              <a:t>ゲムシタビン維持療法</a:t>
            </a:r>
            <a:r>
              <a:rPr lang="pl-PL" sz="1400" dirty="0" smtClean="0"/>
              <a:t> (1000 mg/</a:t>
            </a:r>
            <a:r>
              <a:rPr lang="pl-PL" sz="1400" dirty="0" err="1" smtClean="0"/>
              <a:t>m</a:t>
            </a:r>
            <a:r>
              <a:rPr lang="pl-PL" sz="1400" baseline="30000" dirty="0" err="1" smtClean="0"/>
              <a:t>2</a:t>
            </a:r>
            <a:r>
              <a:rPr lang="pl-PL" sz="1400" dirty="0" smtClean="0"/>
              <a:t> </a:t>
            </a:r>
            <a:r>
              <a:rPr lang="pl-PL" sz="1400" dirty="0" err="1" smtClean="0"/>
              <a:t>D1</a:t>
            </a:r>
            <a:r>
              <a:rPr lang="zh-CN" altLang="en-US" sz="1400" dirty="0" smtClean="0"/>
              <a:t>、</a:t>
            </a:r>
            <a:r>
              <a:rPr lang="pl-PL" sz="1400" dirty="0" smtClean="0"/>
              <a:t>8</a:t>
            </a:r>
            <a:r>
              <a:rPr lang="zh-CN" altLang="en-US" sz="1400" dirty="0" smtClean="0"/>
              <a:t>、</a:t>
            </a:r>
            <a:r>
              <a:rPr lang="pl-PL" sz="1400" dirty="0" smtClean="0"/>
              <a:t>15 </a:t>
            </a:r>
            <a:r>
              <a:rPr lang="pl-PL" sz="1400" dirty="0" err="1" smtClean="0"/>
              <a:t>q4w</a:t>
            </a:r>
            <a:r>
              <a:rPr lang="pl-PL" sz="1400" dirty="0" smtClean="0"/>
              <a:t>)</a:t>
            </a:r>
          </a:p>
        </p:txBody>
      </p:sp>
      <p:sp>
        <p:nvSpPr>
          <p:cNvPr id="19" name="Rectangle 9"/>
          <p:cNvSpPr txBox="1">
            <a:spLocks noChangeArrowheads="1"/>
          </p:cNvSpPr>
          <p:nvPr/>
        </p:nvSpPr>
        <p:spPr bwMode="auto">
          <a:xfrm>
            <a:off x="3651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 (登録完了1年後)</a:t>
            </a:r>
          </a:p>
        </p:txBody>
      </p:sp>
      <p:sp>
        <p:nvSpPr>
          <p:cNvPr id="20" name="Oval 14"/>
          <p:cNvSpPr>
            <a:spLocks noChangeArrowheads="1"/>
          </p:cNvSpPr>
          <p:nvPr/>
        </p:nvSpPr>
        <p:spPr bwMode="auto">
          <a:xfrm>
            <a:off x="2785289" y="3277056"/>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sp>
        <p:nvSpPr>
          <p:cNvPr id="9" name="AutoShape 9"/>
          <p:cNvSpPr>
            <a:spLocks noChangeArrowheads="1"/>
          </p:cNvSpPr>
          <p:nvPr/>
        </p:nvSpPr>
        <p:spPr bwMode="auto">
          <a:xfrm>
            <a:off x="152400" y="2366211"/>
            <a:ext cx="2514600"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LAPC (画像上での確認)</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組織学的/細胞学的所見により確定診断された癌</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治療歴なし</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照射野に含まれる全病変および転移</a:t>
            </a:r>
          </a:p>
          <a:p>
            <a:pPr defTabSz="892175" eaLnBrk="0" hangingPunct="0">
              <a:spcAft>
                <a:spcPct val="30000"/>
              </a:spcAft>
            </a:pPr>
            <a:r>
              <a:rPr lang="ja-JP" sz="1400" b="0" i="0" dirty="0" smtClean="0">
                <a:solidFill>
                  <a:srgbClr val="FFFFFF"/>
                </a:solidFill>
                <a:ea typeface="MS UI Gothic" pitchFamily="18" charset="0"/>
              </a:rPr>
              <a:t>(</a:t>
            </a:r>
            <a:r>
              <a:rPr lang="ja-JP" sz="1400" b="0" i="0" dirty="0" smtClean="0">
                <a:solidFill>
                  <a:srgbClr val="FFFFFF"/>
                </a:solidFill>
                <a:ea typeface="MS UI Gothic" pitchFamily="18" charset="0"/>
              </a:rPr>
              <a:t>n=102</a:t>
            </a:r>
            <a:r>
              <a:rPr lang="en-GB" altLang="ja-JP" sz="1400" b="0" i="0" dirty="0" smtClean="0">
                <a:solidFill>
                  <a:srgbClr val="FFFFFF"/>
                </a:solidFill>
                <a:ea typeface="MS UI Gothic" pitchFamily="18" charset="0"/>
              </a:rPr>
              <a:t>)</a:t>
            </a:r>
            <a:endParaRPr lang="ja-JP" sz="1400" b="0" i="0" dirty="0" smtClean="0">
              <a:solidFill>
                <a:srgbClr val="FFFFFF"/>
              </a:solidFill>
              <a:ea typeface="MS UI Gothic" pitchFamily="18" charset="0"/>
            </a:endParaRPr>
          </a:p>
        </p:txBody>
      </p:sp>
      <p:cxnSp>
        <p:nvCxnSpPr>
          <p:cNvPr id="21" name="Straight Arrow Connector 20"/>
          <p:cNvCxnSpPr>
            <a:stCxn id="12" idx="3"/>
            <a:endCxn id="22" idx="1"/>
          </p:cNvCxnSpPr>
          <p:nvPr/>
        </p:nvCxnSpPr>
        <p:spPr>
          <a:xfrm>
            <a:off x="4808022" y="4339067"/>
            <a:ext cx="388818"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9"/>
          <p:cNvSpPr txBox="1">
            <a:spLocks noChangeArrowheads="1"/>
          </p:cNvSpPr>
          <p:nvPr/>
        </p:nvSpPr>
        <p:spPr bwMode="auto">
          <a:xfrm>
            <a:off x="5089524" y="5638800"/>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PFS、DMFS、CA19-9の反応、安全性</a:t>
            </a:r>
          </a:p>
          <a:p>
            <a:pPr>
              <a:buClr>
                <a:srgbClr val="043882"/>
              </a:buClr>
            </a:pPr>
            <a:endParaRPr lang="en-GB" dirty="0"/>
          </a:p>
        </p:txBody>
      </p:sp>
      <p:sp>
        <p:nvSpPr>
          <p:cNvPr id="7" name="TextBox 6"/>
          <p:cNvSpPr txBox="1"/>
          <p:nvPr/>
        </p:nvSpPr>
        <p:spPr>
          <a:xfrm>
            <a:off x="156111" y="5100935"/>
            <a:ext cx="6930489" cy="461665"/>
          </a:xfrm>
          <a:prstGeom prst="rect">
            <a:avLst/>
          </a:prstGeom>
          <a:noFill/>
        </p:spPr>
        <p:txBody>
          <a:bodyPr wrap="square" rtlCol="0">
            <a:spAutoFit/>
          </a:bodyPr>
          <a:lstStyle/>
          <a:p>
            <a:r>
              <a:rPr lang="ja-JP" sz="1200" b="0" i="0" dirty="0" smtClean="0">
                <a:solidFill>
                  <a:srgbClr val="4D4D4D"/>
                </a:solidFill>
                <a:ea typeface="MS UI Gothic" pitchFamily="18" charset="0"/>
              </a:rPr>
              <a:t>*施設およびCA19-9値(&lt;1000 / ≧1000 IU/mL)によって層別化</a:t>
            </a:r>
          </a:p>
          <a:p>
            <a:r>
              <a:rPr lang="ja-JP" sz="1200" b="0" i="0" dirty="0" smtClean="0">
                <a:solidFill>
                  <a:srgbClr val="4D4D4D"/>
                </a:solidFill>
                <a:ea typeface="MS UI Gothic" pitchFamily="18" charset="0"/>
              </a:rPr>
              <a:t>**体表面積に準ずる (m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、BSA &lt; 1.25、1.25 ≤ BSA &lt;1.5、BSA ≧ 1.5)</a:t>
            </a:r>
          </a:p>
        </p:txBody>
      </p:sp>
      <p:sp>
        <p:nvSpPr>
          <p:cNvPr id="28" name="TextBox 27"/>
          <p:cNvSpPr txBox="1"/>
          <p:nvPr/>
        </p:nvSpPr>
        <p:spPr>
          <a:xfrm>
            <a:off x="3654766" y="3358574"/>
            <a:ext cx="1026845"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B群</a:t>
            </a:r>
          </a:p>
        </p:txBody>
      </p:sp>
      <p:sp>
        <p:nvSpPr>
          <p:cNvPr id="11" name="AutoShape 8"/>
          <p:cNvSpPr>
            <a:spLocks noChangeArrowheads="1"/>
          </p:cNvSpPr>
          <p:nvPr/>
        </p:nvSpPr>
        <p:spPr bwMode="auto">
          <a:xfrm>
            <a:off x="5181600" y="1931127"/>
            <a:ext cx="1752600" cy="141195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S-1 + RT</a:t>
            </a:r>
          </a:p>
          <a:p>
            <a:pPr algn="ctr" defTabSz="892175" eaLnBrk="0" hangingPunct="0"/>
            <a:r>
              <a:rPr lang="ja-JP" sz="1400" b="0" i="0" dirty="0" smtClean="0">
                <a:solidFill>
                  <a:srgbClr val="FFFFFF"/>
                </a:solidFill>
                <a:ea typeface="MS UI Gothic" pitchFamily="18" charset="0"/>
              </a:rPr>
              <a:t>S-1: 放射線照射日に80 / 100 /</a:t>
            </a:r>
            <a:r>
              <a:rPr lang="en" sz="1400" dirty="0" smtClean="0"/>
              <a:t/>
            </a:r>
            <a:br>
              <a:rPr lang="en" sz="1400" dirty="0" smtClean="0"/>
            </a:br>
            <a:r>
              <a:rPr lang="ja-JP" sz="1400" b="0" i="0" dirty="0" smtClean="0">
                <a:solidFill>
                  <a:srgbClr val="FFFFFF"/>
                </a:solidFill>
                <a:ea typeface="MS UI Gothic" pitchFamily="18" charset="0"/>
              </a:rPr>
              <a:t>120 mg/body**/日</a:t>
            </a:r>
          </a:p>
          <a:p>
            <a:pPr algn="ctr" defTabSz="892175" eaLnBrk="0" hangingPunct="0"/>
            <a:r>
              <a:rPr lang="ja-JP" sz="1400" b="0" i="0" dirty="0" smtClean="0">
                <a:solidFill>
                  <a:srgbClr val="FFFFFF"/>
                </a:solidFill>
                <a:ea typeface="MS UI Gothic" pitchFamily="18" charset="0"/>
              </a:rPr>
              <a:t>RT: 50.4 Gy/28分割 5.5週間</a:t>
            </a:r>
          </a:p>
        </p:txBody>
      </p:sp>
      <p:sp>
        <p:nvSpPr>
          <p:cNvPr id="29" name="TextBox 28"/>
          <p:cNvSpPr txBox="1"/>
          <p:nvPr/>
        </p:nvSpPr>
        <p:spPr>
          <a:xfrm>
            <a:off x="4484915" y="2186365"/>
            <a:ext cx="711926" cy="307777"/>
          </a:xfrm>
          <a:prstGeom prst="rect">
            <a:avLst/>
          </a:prstGeom>
          <a:noFill/>
        </p:spPr>
        <p:txBody>
          <a:bodyPr wrap="square" rtlCol="0">
            <a:spAutoFit/>
          </a:bodyPr>
          <a:lstStyle/>
          <a:p>
            <a:r>
              <a:rPr lang="ja-JP" sz="1400" b="1" i="0" dirty="0" smtClean="0">
                <a:solidFill>
                  <a:srgbClr val="4D4D4D"/>
                </a:solidFill>
                <a:ea typeface="MS UI Gothic" pitchFamily="18" charset="0"/>
              </a:rPr>
              <a:t>A群</a:t>
            </a:r>
          </a:p>
        </p:txBody>
      </p:sp>
      <p:sp>
        <p:nvSpPr>
          <p:cNvPr id="22" name="AutoShape 12"/>
          <p:cNvSpPr>
            <a:spLocks noChangeArrowheads="1"/>
          </p:cNvSpPr>
          <p:nvPr/>
        </p:nvSpPr>
        <p:spPr bwMode="auto">
          <a:xfrm>
            <a:off x="5196840" y="3666351"/>
            <a:ext cx="1737360"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S-1 + RT</a:t>
            </a:r>
          </a:p>
          <a:p>
            <a:pPr algn="ctr" defTabSz="892175" eaLnBrk="0" hangingPunct="0"/>
            <a:r>
              <a:rPr lang="ja-JP" sz="1400" b="0" i="0" dirty="0" smtClean="0">
                <a:solidFill>
                  <a:srgbClr val="4D4D4D"/>
                </a:solidFill>
                <a:ea typeface="MS UI Gothic" pitchFamily="18" charset="0"/>
              </a:rPr>
              <a:t>S-1: 放射線照射日に80 / 100 /</a:t>
            </a:r>
            <a:r>
              <a:rPr lang="en" sz="1400" dirty="0" smtClean="0"/>
              <a:t/>
            </a:r>
            <a:br>
              <a:rPr lang="en" sz="1400" dirty="0" smtClean="0"/>
            </a:br>
            <a:r>
              <a:rPr lang="ja-JP" sz="1400" b="0" i="0" dirty="0" smtClean="0">
                <a:solidFill>
                  <a:srgbClr val="4D4D4D"/>
                </a:solidFill>
                <a:ea typeface="MS UI Gothic" pitchFamily="18" charset="0"/>
              </a:rPr>
              <a:t>120 mg/body**/日</a:t>
            </a:r>
          </a:p>
          <a:p>
            <a:pPr algn="ctr" defTabSz="892175" eaLnBrk="0" hangingPunct="0"/>
            <a:r>
              <a:rPr lang="ja-JP" sz="1400" b="0" i="0" dirty="0" smtClean="0">
                <a:solidFill>
                  <a:srgbClr val="4D4D4D"/>
                </a:solidFill>
                <a:ea typeface="MS UI Gothic" pitchFamily="18" charset="0"/>
              </a:rPr>
              <a:t>RT: 50.4 Gy/28分割 5.5週間</a:t>
            </a:r>
          </a:p>
        </p:txBody>
      </p:sp>
      <p:sp>
        <p:nvSpPr>
          <p:cNvPr id="24" name="AutoShape 8"/>
          <p:cNvSpPr>
            <a:spLocks noChangeArrowheads="1"/>
          </p:cNvSpPr>
          <p:nvPr/>
        </p:nvSpPr>
        <p:spPr bwMode="auto">
          <a:xfrm>
            <a:off x="7415346" y="3666351"/>
            <a:ext cx="1295400" cy="1345431"/>
          </a:xfrm>
          <a:prstGeom prst="rect">
            <a:avLst/>
          </a:prstGeom>
          <a:solidFill>
            <a:schemeClr val="bg2">
              <a:lumMod val="60000"/>
              <a:lumOff val="40000"/>
            </a:schemeClr>
          </a:solidFill>
          <a:ln w="9525" algn="ctr">
            <a:noFill/>
            <a:round/>
            <a:headEnd/>
            <a:tailEnd/>
          </a:ln>
        </p:spPr>
        <p:txBody>
          <a:bodyPr lIns="90488" tIns="0" rIns="90488" bIns="0" anchor="ctr"/>
          <a:lstStyle/>
          <a:p>
            <a:pPr algn="ctr"/>
            <a:r>
              <a:rPr lang="zh-CN" altLang="en-US" sz="1400" dirty="0" smtClean="0"/>
              <a:t>ゲムシタビン維持療法</a:t>
            </a:r>
            <a:r>
              <a:rPr lang="pl-PL" sz="1400" dirty="0" smtClean="0"/>
              <a:t> (1000 mg/</a:t>
            </a:r>
            <a:r>
              <a:rPr lang="pl-PL" sz="1400" dirty="0" err="1" smtClean="0"/>
              <a:t>m</a:t>
            </a:r>
            <a:r>
              <a:rPr lang="pl-PL" sz="1400" baseline="30000" dirty="0" err="1" smtClean="0"/>
              <a:t>2</a:t>
            </a:r>
            <a:r>
              <a:rPr lang="pl-PL" sz="1400" dirty="0" smtClean="0"/>
              <a:t> </a:t>
            </a:r>
            <a:r>
              <a:rPr lang="pl-PL" sz="1400" dirty="0" err="1" smtClean="0"/>
              <a:t>D1</a:t>
            </a:r>
            <a:r>
              <a:rPr lang="zh-CN" altLang="en-US" sz="1400" dirty="0" smtClean="0"/>
              <a:t>、</a:t>
            </a:r>
            <a:r>
              <a:rPr lang="pl-PL" sz="1400" dirty="0" smtClean="0"/>
              <a:t>8</a:t>
            </a:r>
            <a:r>
              <a:rPr lang="zh-CN" altLang="en-US" sz="1400" dirty="0" smtClean="0"/>
              <a:t>、</a:t>
            </a:r>
            <a:r>
              <a:rPr lang="pl-PL" sz="1400" dirty="0" smtClean="0"/>
              <a:t>15 </a:t>
            </a:r>
            <a:r>
              <a:rPr lang="pl-PL" sz="1400" dirty="0" err="1" smtClean="0"/>
              <a:t>q4w</a:t>
            </a:r>
            <a:r>
              <a:rPr lang="pl-PL" sz="1400" dirty="0" smtClean="0"/>
              <a:t>)</a:t>
            </a:r>
          </a:p>
        </p:txBody>
      </p:sp>
    </p:spTree>
    <p:custDataLst>
      <p:tags r:id="rId1"/>
    </p:custDataLst>
    <p:extLst>
      <p:ext uri="{BB962C8B-B14F-4D97-AF65-F5344CB8AC3E}">
        <p14:creationId xmlns:p14="http://schemas.microsoft.com/office/powerpoint/2010/main" val="1392407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621PD: 局所進行膵癌(LAPC)を対象に、ゲムシタビンによる導入化学療法の併用／非併用下でのS-1併用放射線療法を比較評価する第II相無作為化試験: JCOG1106試験の最終解析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Loka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r>
              <a:rPr lang="ja-JP" sz="1600" b="0" i="0" dirty="0" smtClean="0">
                <a:solidFill>
                  <a:srgbClr val="4D4D4D"/>
                </a:solidFill>
                <a:ea typeface="MS UI Gothic" pitchFamily="18" charset="0"/>
              </a:rPr>
              <a:t>計26例（A群9例、B群17例）が治療を中止し、76例が試験終了時点で治療継続中であった</a:t>
            </a:r>
          </a:p>
          <a:p>
            <a:pPr lvl="1"/>
            <a:endParaRPr lang="en-GB" dirty="0" smtClean="0"/>
          </a:p>
          <a:p>
            <a:pPr lvl="1"/>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Loka T et al. Ann Oncol 2016; 27 (suppl 6): abstr 621PD</a:t>
            </a:r>
          </a:p>
        </p:txBody>
      </p:sp>
      <p:graphicFrame>
        <p:nvGraphicFramePr>
          <p:cNvPr id="10" name="Table 9"/>
          <p:cNvGraphicFramePr>
            <a:graphicFrameLocks noGrp="1"/>
          </p:cNvGraphicFramePr>
          <p:nvPr>
            <p:extLst>
              <p:ext uri="{D42A27DB-BD31-4B8C-83A1-F6EECF244321}">
                <p14:modId xmlns:p14="http://schemas.microsoft.com/office/powerpoint/2010/main" val="1022328754"/>
              </p:ext>
            </p:extLst>
          </p:nvPr>
        </p:nvGraphicFramePr>
        <p:xfrm>
          <a:off x="4589964" y="1488782"/>
          <a:ext cx="3569803" cy="1981200"/>
        </p:xfrm>
        <a:graphic>
          <a:graphicData uri="http://schemas.openxmlformats.org/drawingml/2006/table">
            <a:tbl>
              <a:tblPr firstRow="1" bandRow="1">
                <a:tableStyleId>{69012ECD-51FC-41F1-AA8D-1B2483CD663E}</a:tableStyleId>
              </a:tblPr>
              <a:tblGrid>
                <a:gridCol w="1367704"/>
                <a:gridCol w="1072546"/>
                <a:gridCol w="1129553"/>
              </a:tblGrid>
              <a:tr h="370840">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A群</a:t>
                      </a:r>
                    </a:p>
                    <a:p>
                      <a:pPr algn="ctr"/>
                      <a:r>
                        <a:rPr lang="ja-JP" sz="1000" b="1" i="0" dirty="0" smtClean="0">
                          <a:solidFill>
                            <a:srgbClr val="FFFFFF"/>
                          </a:solidFill>
                          <a:ea typeface="MS UI Gothic" pitchFamily="18" charset="0"/>
                        </a:rPr>
                        <a:t>(42件)</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B群</a:t>
                      </a:r>
                    </a:p>
                    <a:p>
                      <a:pPr algn="ctr"/>
                      <a:r>
                        <a:rPr lang="ja-JP" sz="1000" b="1" i="0" dirty="0" smtClean="0">
                          <a:solidFill>
                            <a:srgbClr val="FFFFFF"/>
                          </a:solidFill>
                          <a:ea typeface="MS UI Gothic" pitchFamily="18" charset="0"/>
                        </a:rPr>
                        <a:t>(43件)</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ja-JP" sz="1000" b="1" i="0" dirty="0" smtClean="0">
                          <a:solidFill>
                            <a:srgbClr val="4D4D4D"/>
                          </a:solidFill>
                          <a:ea typeface="MS UI Gothic" pitchFamily="18" charset="0"/>
                        </a:rPr>
                        <a:t>2年OS、%</a:t>
                      </a:r>
                      <a:r>
                        <a:rPr lang="en" sz="1000" dirty="0" smtClean="0"/>
                        <a:t/>
                      </a:r>
                      <a:br>
                        <a:rPr lang="en" sz="1000" dirty="0" smtClean="0"/>
                      </a:br>
                      <a:r>
                        <a:rPr lang="ja-JP" sz="1000" b="1" i="0" dirty="0" smtClean="0">
                          <a:solidFill>
                            <a:srgbClr val="4D4D4D"/>
                          </a:solidFill>
                          <a:ea typeface="MS UI Gothic" pitchFamily="18" charset="0"/>
                        </a:rPr>
                        <a:t>(95%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36.9</a:t>
                      </a:r>
                    </a:p>
                    <a:p>
                      <a:pPr algn="ctr"/>
                      <a:r>
                        <a:rPr lang="ja-JP" sz="1000" b="0" i="0" dirty="0" smtClean="0">
                          <a:solidFill>
                            <a:srgbClr val="4D4D4D"/>
                          </a:solidFill>
                          <a:ea typeface="MS UI Gothic" pitchFamily="18" charset="0"/>
                        </a:rPr>
                        <a:t>(23.9, 50.0)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18.9</a:t>
                      </a:r>
                    </a:p>
                    <a:p>
                      <a:pPr algn="ctr"/>
                      <a:r>
                        <a:rPr lang="ja-JP" sz="1000" b="0" i="0" dirty="0" smtClean="0">
                          <a:solidFill>
                            <a:srgbClr val="4D4D4D"/>
                          </a:solidFill>
                          <a:ea typeface="MS UI Gothic" pitchFamily="18" charset="0"/>
                        </a:rPr>
                        <a:t>(9.3, 31.0)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ja-JP" sz="1000" b="1" i="0" dirty="0" smtClean="0">
                          <a:solidFill>
                            <a:srgbClr val="4D4D4D"/>
                          </a:solidFill>
                          <a:ea typeface="MS UI Gothic" pitchFamily="18" charset="0"/>
                        </a:rPr>
                        <a:t>1年OS、%</a:t>
                      </a:r>
                    </a:p>
                    <a:p>
                      <a:r>
                        <a:rPr lang="ja-JP" sz="1000" b="1" i="0" dirty="0" smtClean="0">
                          <a:solidFill>
                            <a:srgbClr val="4D4D4D"/>
                          </a:solidFill>
                          <a:ea typeface="MS UI Gothic" pitchFamily="18" charset="0"/>
                        </a:rPr>
                        <a:t>(95%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dirty="0" smtClean="0">
                          <a:solidFill>
                            <a:srgbClr val="4D4D4D"/>
                          </a:solidFill>
                          <a:ea typeface="MS UI Gothic" pitchFamily="18" charset="0"/>
                        </a:rPr>
                        <a:t>66.7</a:t>
                      </a:r>
                    </a:p>
                    <a:p>
                      <a:pPr algn="ctr"/>
                      <a:r>
                        <a:rPr lang="ja-JP" sz="1000" b="0" i="0" dirty="0" smtClean="0">
                          <a:solidFill>
                            <a:srgbClr val="4D4D4D"/>
                          </a:solidFill>
                          <a:ea typeface="MS UI Gothic" pitchFamily="18" charset="0"/>
                        </a:rPr>
                        <a:t>(52.0, 77.8)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000" b="0" i="0" dirty="0" smtClean="0">
                          <a:solidFill>
                            <a:srgbClr val="4D4D4D"/>
                          </a:solidFill>
                          <a:ea typeface="MS UI Gothic" pitchFamily="18" charset="0"/>
                        </a:rPr>
                        <a:t>69.3</a:t>
                      </a:r>
                    </a:p>
                    <a:p>
                      <a:pPr algn="ctr"/>
                      <a:r>
                        <a:rPr lang="ja-JP" sz="1000" b="0" i="0" dirty="0" smtClean="0">
                          <a:solidFill>
                            <a:srgbClr val="4D4D4D"/>
                          </a:solidFill>
                          <a:ea typeface="MS UI Gothic" pitchFamily="18" charset="0"/>
                        </a:rPr>
                        <a:t>(54.3, 80.2)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ja-JP" sz="1000" b="1" i="0" dirty="0" smtClean="0">
                          <a:solidFill>
                            <a:srgbClr val="4D4D4D"/>
                          </a:solidFill>
                          <a:ea typeface="MS UI Gothic" pitchFamily="18" charset="0"/>
                        </a:rPr>
                        <a:t>mOS、ヶ月</a:t>
                      </a:r>
                    </a:p>
                    <a:p>
                      <a:r>
                        <a:rPr lang="ja-JP" sz="1000" b="1" i="0" dirty="0" smtClean="0">
                          <a:solidFill>
                            <a:srgbClr val="4D4D4D"/>
                          </a:solidFill>
                          <a:ea typeface="MS UI Gothic" pitchFamily="18" charset="0"/>
                        </a:rPr>
                        <a:t>(95%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19.0</a:t>
                      </a:r>
                    </a:p>
                    <a:p>
                      <a:pPr algn="ctr"/>
                      <a:r>
                        <a:rPr lang="ja-JP" sz="1000" b="0" i="0" dirty="0" smtClean="0">
                          <a:solidFill>
                            <a:srgbClr val="4D4D4D"/>
                          </a:solidFill>
                          <a:ea typeface="MS UI Gothic" pitchFamily="18" charset="0"/>
                        </a:rPr>
                        <a:t>(15.0, 20.6)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000" b="0" i="0" dirty="0" smtClean="0">
                          <a:solidFill>
                            <a:srgbClr val="4D4D4D"/>
                          </a:solidFill>
                          <a:ea typeface="MS UI Gothic" pitchFamily="18" charset="0"/>
                        </a:rPr>
                        <a:t>17.2</a:t>
                      </a:r>
                    </a:p>
                    <a:p>
                      <a:pPr algn="ctr"/>
                      <a:r>
                        <a:rPr lang="ja-JP" sz="1000" b="0" i="0" dirty="0" smtClean="0">
                          <a:solidFill>
                            <a:srgbClr val="4D4D4D"/>
                          </a:solidFill>
                          <a:ea typeface="MS UI Gothic" pitchFamily="18" charset="0"/>
                        </a:rPr>
                        <a:t>(12.6, 20.3)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ja-JP" sz="1000" b="1" i="0" dirty="0" smtClean="0">
                          <a:solidFill>
                            <a:srgbClr val="4D4D4D"/>
                          </a:solidFill>
                          <a:ea typeface="MS UI Gothic" pitchFamily="18" charset="0"/>
                        </a:rPr>
                        <a:t>HR (95% CI)</a:t>
                      </a:r>
                    </a:p>
                    <a:p>
                      <a:r>
                        <a:rPr lang="ja-JP" sz="1000" b="1" i="0" dirty="0" smtClean="0">
                          <a:solidFill>
                            <a:srgbClr val="4D4D4D"/>
                          </a:solidFill>
                          <a:ea typeface="MS UI Gothic" pitchFamily="18" charset="0"/>
                        </a:rPr>
                        <a:t>P</a:t>
                      </a:r>
                      <a:r>
                        <a:rPr lang="ja-JP" sz="1000" b="1" i="1" dirty="0" smtClean="0">
                          <a:solidFill>
                            <a:srgbClr val="4D4D4D"/>
                          </a:solidFill>
                          <a:ea typeface="MS UI Gothic" pitchFamily="18" charset="0"/>
                        </a:rPr>
                        <a:t>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000" b="0" i="0" dirty="0" smtClean="0">
                          <a:solidFill>
                            <a:srgbClr val="4D4D4D"/>
                          </a:solidFill>
                          <a:ea typeface="MS UI Gothic" pitchFamily="18" charset="0"/>
                        </a:rPr>
                        <a:t>1.26 (0.82, 1.93)</a:t>
                      </a:r>
                      <a:r>
                        <a:rPr lang="en" sz="1000" dirty="0" smtClean="0"/>
                        <a:t/>
                      </a:r>
                      <a:br>
                        <a:rPr lang="en" sz="1000" dirty="0" smtClean="0"/>
                      </a:br>
                      <a:r>
                        <a:rPr lang="ja-JP" sz="1000" b="0" i="0" dirty="0" smtClean="0">
                          <a:solidFill>
                            <a:srgbClr val="4D4D4D"/>
                          </a:solidFill>
                          <a:ea typeface="MS UI Gothic" pitchFamily="18" charset="0"/>
                        </a:rPr>
                        <a:t>0.30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grpSp>
        <p:nvGrpSpPr>
          <p:cNvPr id="68" name="Group 67"/>
          <p:cNvGrpSpPr/>
          <p:nvPr/>
        </p:nvGrpSpPr>
        <p:grpSpPr>
          <a:xfrm>
            <a:off x="664698" y="1904729"/>
            <a:ext cx="5059198" cy="3429271"/>
            <a:chOff x="1194353" y="2418021"/>
            <a:chExt cx="5059198" cy="3429271"/>
          </a:xfrm>
        </p:grpSpPr>
        <p:grpSp>
          <p:nvGrpSpPr>
            <p:cNvPr id="69" name="Group 68"/>
            <p:cNvGrpSpPr/>
            <p:nvPr/>
          </p:nvGrpSpPr>
          <p:grpSpPr>
            <a:xfrm>
              <a:off x="1194353" y="2418021"/>
              <a:ext cx="5059198" cy="3429271"/>
              <a:chOff x="2130939" y="2274391"/>
              <a:chExt cx="4553014" cy="2967441"/>
            </a:xfrm>
          </p:grpSpPr>
          <p:grpSp>
            <p:nvGrpSpPr>
              <p:cNvPr id="89" name="Group 88"/>
              <p:cNvGrpSpPr/>
              <p:nvPr/>
            </p:nvGrpSpPr>
            <p:grpSpPr>
              <a:xfrm>
                <a:off x="2614623" y="2396465"/>
                <a:ext cx="3906738" cy="2171700"/>
                <a:chOff x="836615" y="2448719"/>
                <a:chExt cx="3906738" cy="2171700"/>
              </a:xfrm>
            </p:grpSpPr>
            <p:sp>
              <p:nvSpPr>
                <p:cNvPr id="107" name="Freeform 1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2"/>
                <p:cNvSpPr>
                  <a:spLocks noChangeShapeType="1"/>
                </p:cNvSpPr>
                <p:nvPr/>
              </p:nvSpPr>
              <p:spPr bwMode="auto">
                <a:xfrm>
                  <a:off x="319279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3"/>
                <p:cNvSpPr>
                  <a:spLocks noChangeShapeType="1"/>
                </p:cNvSpPr>
                <p:nvPr/>
              </p:nvSpPr>
              <p:spPr bwMode="auto">
                <a:xfrm>
                  <a:off x="26804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4"/>
                <p:cNvSpPr>
                  <a:spLocks noChangeShapeType="1"/>
                </p:cNvSpPr>
                <p:nvPr/>
              </p:nvSpPr>
              <p:spPr bwMode="auto">
                <a:xfrm>
                  <a:off x="42340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5"/>
                <p:cNvSpPr>
                  <a:spLocks noChangeShapeType="1"/>
                </p:cNvSpPr>
                <p:nvPr/>
              </p:nvSpPr>
              <p:spPr bwMode="auto">
                <a:xfrm>
                  <a:off x="370854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
                <p:cNvSpPr>
                  <a:spLocks noChangeShapeType="1"/>
                </p:cNvSpPr>
                <p:nvPr/>
              </p:nvSpPr>
              <p:spPr bwMode="auto">
                <a:xfrm>
                  <a:off x="215494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
                <p:cNvSpPr>
                  <a:spLocks noChangeShapeType="1"/>
                </p:cNvSpPr>
                <p:nvPr/>
              </p:nvSpPr>
              <p:spPr bwMode="auto">
                <a:xfrm>
                  <a:off x="164736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20"/>
                <p:cNvSpPr>
                  <a:spLocks noChangeShapeType="1"/>
                </p:cNvSpPr>
                <p:nvPr/>
              </p:nvSpPr>
              <p:spPr bwMode="auto">
                <a:xfrm>
                  <a:off x="1128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21"/>
                <p:cNvSpPr>
                  <a:spLocks noChangeShapeType="1"/>
                </p:cNvSpPr>
                <p:nvPr/>
              </p:nvSpPr>
              <p:spPr bwMode="auto">
                <a:xfrm>
                  <a:off x="92551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0" name="TextBox 89"/>
              <p:cNvSpPr txBox="1"/>
              <p:nvPr/>
            </p:nvSpPr>
            <p:spPr>
              <a:xfrm rot="16200000">
                <a:off x="1680481" y="3317619"/>
                <a:ext cx="1150201" cy="249285"/>
              </a:xfrm>
              <a:prstGeom prst="rect">
                <a:avLst/>
              </a:prstGeom>
              <a:noFill/>
            </p:spPr>
            <p:txBody>
              <a:bodyPr wrap="none" rtlCol="0">
                <a:spAutoFit/>
              </a:bodyPr>
              <a:lstStyle/>
              <a:p>
                <a:pPr algn="ctr"/>
                <a:r>
                  <a:rPr lang="ja-JP" sz="1200" b="1" i="0" dirty="0" smtClean="0">
                    <a:solidFill>
                      <a:srgbClr val="4D4D4D"/>
                    </a:solidFill>
                    <a:ea typeface="MS UI Gothic" pitchFamily="18" charset="0"/>
                  </a:rPr>
                  <a:t>全生存</a:t>
                </a:r>
              </a:p>
            </p:txBody>
          </p:sp>
          <p:sp>
            <p:nvSpPr>
              <p:cNvPr id="91" name="TextBox 90"/>
              <p:cNvSpPr txBox="1"/>
              <p:nvPr/>
            </p:nvSpPr>
            <p:spPr>
              <a:xfrm>
                <a:off x="3790352" y="4684002"/>
                <a:ext cx="1706907" cy="226378"/>
              </a:xfrm>
              <a:prstGeom prst="rect">
                <a:avLst/>
              </a:prstGeom>
              <a:noFill/>
            </p:spPr>
            <p:txBody>
              <a:bodyPr wrap="none" rtlCol="0">
                <a:spAutoFit/>
              </a:bodyPr>
              <a:lstStyle/>
              <a:p>
                <a:pPr algn="ctr"/>
                <a:r>
                  <a:rPr lang="ja-JP" sz="1100" b="1" i="0" dirty="0" smtClean="0">
                    <a:solidFill>
                      <a:srgbClr val="4D4D4D"/>
                    </a:solidFill>
                    <a:ea typeface="MS UI Gothic" pitchFamily="18" charset="0"/>
                  </a:rPr>
                  <a:t>無作為化後の経過時間(ヶ月)</a:t>
                </a:r>
              </a:p>
            </p:txBody>
          </p:sp>
          <p:sp>
            <p:nvSpPr>
              <p:cNvPr id="92" name="TextBox 91"/>
              <p:cNvSpPr txBox="1"/>
              <p:nvPr/>
            </p:nvSpPr>
            <p:spPr>
              <a:xfrm>
                <a:off x="2325416" y="2274391"/>
                <a:ext cx="35805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93" name="TextBox 92"/>
              <p:cNvSpPr txBox="1"/>
              <p:nvPr/>
            </p:nvSpPr>
            <p:spPr>
              <a:xfrm>
                <a:off x="2325416" y="2691870"/>
                <a:ext cx="35805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94" name="TextBox 93"/>
              <p:cNvSpPr txBox="1"/>
              <p:nvPr/>
            </p:nvSpPr>
            <p:spPr>
              <a:xfrm>
                <a:off x="2325416" y="3107610"/>
                <a:ext cx="35805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95" name="TextBox 94"/>
              <p:cNvSpPr txBox="1"/>
              <p:nvPr/>
            </p:nvSpPr>
            <p:spPr>
              <a:xfrm>
                <a:off x="2325416" y="3523350"/>
                <a:ext cx="35805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96" name="TextBox 95"/>
              <p:cNvSpPr txBox="1"/>
              <p:nvPr/>
            </p:nvSpPr>
            <p:spPr>
              <a:xfrm>
                <a:off x="2325416" y="3939090"/>
                <a:ext cx="35805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97" name="TextBox 96"/>
              <p:cNvSpPr txBox="1"/>
              <p:nvPr/>
            </p:nvSpPr>
            <p:spPr>
              <a:xfrm>
                <a:off x="2440825" y="4354830"/>
                <a:ext cx="242648" cy="23969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98" name="TextBox 97"/>
              <p:cNvSpPr txBox="1"/>
              <p:nvPr/>
            </p:nvSpPr>
            <p:spPr>
              <a:xfrm>
                <a:off x="2587051" y="4522748"/>
                <a:ext cx="242649" cy="23969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99" name="TextBox 98"/>
              <p:cNvSpPr txBox="1"/>
              <p:nvPr/>
            </p:nvSpPr>
            <p:spPr>
              <a:xfrm>
                <a:off x="2746584" y="4522748"/>
                <a:ext cx="319107" cy="71908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a:p>
                <a:pPr algn="ctr"/>
                <a:endParaRPr lang="en-GB" sz="1200" dirty="0">
                  <a:solidFill>
                    <a:srgbClr val="4D4D4D"/>
                  </a:solidFill>
                </a:endParaRPr>
              </a:p>
              <a:p>
                <a:pPr algn="ctr"/>
                <a:r>
                  <a:rPr lang="ja-JP" sz="1200" b="0" i="0" dirty="0" smtClean="0">
                    <a:solidFill>
                      <a:srgbClr val="4D4D4D"/>
                    </a:solidFill>
                    <a:ea typeface="MS UI Gothic" pitchFamily="18" charset="0"/>
                  </a:rPr>
                  <a:t>51</a:t>
                </a:r>
              </a:p>
              <a:p>
                <a:pPr algn="ctr"/>
                <a:r>
                  <a:rPr lang="ja-JP" sz="1200" b="0" i="0" dirty="0" smtClean="0">
                    <a:solidFill>
                      <a:srgbClr val="4D4D4D"/>
                    </a:solidFill>
                    <a:ea typeface="MS UI Gothic" pitchFamily="18" charset="0"/>
                  </a:rPr>
                  <a:t>49</a:t>
                </a:r>
              </a:p>
            </p:txBody>
          </p:sp>
          <p:sp>
            <p:nvSpPr>
              <p:cNvPr id="100" name="TextBox 99"/>
              <p:cNvSpPr txBox="1"/>
              <p:nvPr/>
            </p:nvSpPr>
            <p:spPr>
              <a:xfrm>
                <a:off x="3267654" y="4522748"/>
                <a:ext cx="319107" cy="71908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a:p>
                <a:pPr algn="ctr"/>
                <a:endParaRPr lang="en-GB" sz="1200" dirty="0">
                  <a:solidFill>
                    <a:srgbClr val="4D4D4D"/>
                  </a:solidFill>
                </a:endParaRPr>
              </a:p>
              <a:p>
                <a:pPr algn="ctr"/>
                <a:r>
                  <a:rPr lang="ja-JP" sz="1200" b="0" i="0" dirty="0" smtClean="0">
                    <a:solidFill>
                      <a:srgbClr val="4D4D4D"/>
                    </a:solidFill>
                    <a:ea typeface="MS UI Gothic" pitchFamily="18" charset="0"/>
                  </a:rPr>
                  <a:t>42</a:t>
                </a:r>
              </a:p>
              <a:p>
                <a:pPr algn="ctr"/>
                <a:r>
                  <a:rPr lang="ja-JP" sz="1200" b="0" i="0" dirty="0" smtClean="0">
                    <a:solidFill>
                      <a:srgbClr val="4D4D4D"/>
                    </a:solidFill>
                    <a:ea typeface="MS UI Gothic" pitchFamily="18" charset="0"/>
                  </a:rPr>
                  <a:t>45</a:t>
                </a:r>
              </a:p>
            </p:txBody>
          </p:sp>
          <p:sp>
            <p:nvSpPr>
              <p:cNvPr id="101" name="TextBox 100"/>
              <p:cNvSpPr txBox="1"/>
              <p:nvPr/>
            </p:nvSpPr>
            <p:spPr>
              <a:xfrm>
                <a:off x="3782152" y="4522748"/>
                <a:ext cx="319107" cy="71908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12</a:t>
                </a:r>
              </a:p>
              <a:p>
                <a:pPr algn="ctr"/>
                <a:endParaRPr lang="en-GB" sz="1200" dirty="0">
                  <a:solidFill>
                    <a:srgbClr val="4D4D4D"/>
                  </a:solidFill>
                </a:endParaRPr>
              </a:p>
              <a:p>
                <a:pPr algn="ctr"/>
                <a:r>
                  <a:rPr lang="ja-JP" sz="1200" b="0" i="0" dirty="0" smtClean="0">
                    <a:solidFill>
                      <a:srgbClr val="4D4D4D"/>
                    </a:solidFill>
                    <a:ea typeface="MS UI Gothic" pitchFamily="18" charset="0"/>
                  </a:rPr>
                  <a:t>34</a:t>
                </a:r>
              </a:p>
              <a:p>
                <a:pPr algn="ctr"/>
                <a:r>
                  <a:rPr lang="ja-JP" sz="1200" b="0" i="0" dirty="0" smtClean="0">
                    <a:solidFill>
                      <a:srgbClr val="4D4D4D"/>
                    </a:solidFill>
                    <a:ea typeface="MS UI Gothic" pitchFamily="18" charset="0"/>
                  </a:rPr>
                  <a:t>33</a:t>
                </a:r>
              </a:p>
            </p:txBody>
          </p:sp>
          <p:sp>
            <p:nvSpPr>
              <p:cNvPr id="102" name="TextBox 101"/>
              <p:cNvSpPr txBox="1"/>
              <p:nvPr/>
            </p:nvSpPr>
            <p:spPr>
              <a:xfrm>
                <a:off x="4295179" y="4522748"/>
                <a:ext cx="319107" cy="71908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18</a:t>
                </a:r>
              </a:p>
              <a:p>
                <a:pPr algn="ctr"/>
                <a:endParaRPr lang="en-GB" sz="1200" dirty="0">
                  <a:solidFill>
                    <a:srgbClr val="4D4D4D"/>
                  </a:solidFill>
                </a:endParaRPr>
              </a:p>
              <a:p>
                <a:pPr algn="ctr"/>
                <a:r>
                  <a:rPr lang="ja-JP" sz="1200" b="0" i="0" dirty="0" smtClean="0">
                    <a:solidFill>
                      <a:srgbClr val="4D4D4D"/>
                    </a:solidFill>
                    <a:ea typeface="MS UI Gothic" pitchFamily="18" charset="0"/>
                  </a:rPr>
                  <a:t>27</a:t>
                </a:r>
              </a:p>
              <a:p>
                <a:pPr algn="ctr"/>
                <a:r>
                  <a:rPr lang="ja-JP" sz="1200" b="0" i="0" dirty="0" smtClean="0">
                    <a:solidFill>
                      <a:srgbClr val="4D4D4D"/>
                    </a:solidFill>
                    <a:ea typeface="MS UI Gothic" pitchFamily="18" charset="0"/>
                  </a:rPr>
                  <a:t>22</a:t>
                </a:r>
              </a:p>
            </p:txBody>
          </p:sp>
          <p:sp>
            <p:nvSpPr>
              <p:cNvPr id="103" name="TextBox 102"/>
              <p:cNvSpPr txBox="1"/>
              <p:nvPr/>
            </p:nvSpPr>
            <p:spPr>
              <a:xfrm>
                <a:off x="4816986" y="4522748"/>
                <a:ext cx="319107" cy="719084"/>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24</a:t>
                </a:r>
              </a:p>
              <a:p>
                <a:pPr algn="ctr"/>
                <a:endParaRPr lang="en-GB" sz="1200" dirty="0">
                  <a:solidFill>
                    <a:srgbClr val="4D4D4D"/>
                  </a:solidFill>
                </a:endParaRPr>
              </a:p>
              <a:p>
                <a:pPr algn="r"/>
                <a:r>
                  <a:rPr lang="ja-JP" sz="1200" b="0" i="0" dirty="0" smtClean="0">
                    <a:solidFill>
                      <a:srgbClr val="4D4D4D"/>
                    </a:solidFill>
                    <a:ea typeface="MS UI Gothic" pitchFamily="18" charset="0"/>
                  </a:rPr>
                  <a:t>17</a:t>
                </a:r>
              </a:p>
              <a:p>
                <a:pPr algn="r"/>
                <a:r>
                  <a:rPr lang="ja-JP" sz="1200" b="0" i="0" dirty="0" smtClean="0">
                    <a:solidFill>
                      <a:srgbClr val="4D4D4D"/>
                    </a:solidFill>
                    <a:ea typeface="MS UI Gothic" pitchFamily="18" charset="0"/>
                  </a:rPr>
                  <a:t>9</a:t>
                </a:r>
              </a:p>
            </p:txBody>
          </p:sp>
          <p:sp>
            <p:nvSpPr>
              <p:cNvPr id="104" name="TextBox 103"/>
              <p:cNvSpPr txBox="1"/>
              <p:nvPr/>
            </p:nvSpPr>
            <p:spPr>
              <a:xfrm>
                <a:off x="5330744" y="4522748"/>
                <a:ext cx="319107" cy="719084"/>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30</a:t>
                </a:r>
              </a:p>
              <a:p>
                <a:pPr algn="r"/>
                <a:endParaRPr lang="en-GB" sz="1200" dirty="0">
                  <a:solidFill>
                    <a:srgbClr val="4D4D4D"/>
                  </a:solidFill>
                </a:endParaRPr>
              </a:p>
              <a:p>
                <a:pPr algn="r"/>
                <a:r>
                  <a:rPr lang="ja-JP" sz="1200" b="0" i="0" dirty="0" smtClean="0">
                    <a:solidFill>
                      <a:srgbClr val="4D4D4D"/>
                    </a:solidFill>
                    <a:ea typeface="MS UI Gothic" pitchFamily="18" charset="0"/>
                  </a:rPr>
                  <a:t>4</a:t>
                </a:r>
              </a:p>
              <a:p>
                <a:pPr algn="r"/>
                <a:r>
                  <a:rPr lang="ja-JP" sz="1200" b="0" i="0" dirty="0" smtClean="0">
                    <a:solidFill>
                      <a:srgbClr val="4D4D4D"/>
                    </a:solidFill>
                    <a:ea typeface="MS UI Gothic" pitchFamily="18" charset="0"/>
                  </a:rPr>
                  <a:t>3</a:t>
                </a:r>
              </a:p>
            </p:txBody>
          </p:sp>
          <p:sp>
            <p:nvSpPr>
              <p:cNvPr id="105" name="TextBox 104"/>
              <p:cNvSpPr txBox="1"/>
              <p:nvPr/>
            </p:nvSpPr>
            <p:spPr>
              <a:xfrm>
                <a:off x="5851088" y="4522748"/>
                <a:ext cx="319107" cy="719084"/>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36</a:t>
                </a:r>
              </a:p>
              <a:p>
                <a:pPr algn="r"/>
                <a:endParaRPr lang="en-GB" sz="1200" dirty="0">
                  <a:solidFill>
                    <a:srgbClr val="4D4D4D"/>
                  </a:solidFill>
                </a:endParaRPr>
              </a:p>
              <a:p>
                <a:pPr algn="r"/>
                <a:r>
                  <a:rPr lang="ja-JP" sz="1200" b="0" i="0" dirty="0" smtClean="0">
                    <a:solidFill>
                      <a:srgbClr val="4D4D4D"/>
                    </a:solidFill>
                    <a:ea typeface="MS UI Gothic" pitchFamily="18" charset="0"/>
                  </a:rPr>
                  <a:t>1</a:t>
                </a:r>
              </a:p>
              <a:p>
                <a:pPr algn="r"/>
                <a:r>
                  <a:rPr lang="ja-JP" sz="1200" b="0" i="0" dirty="0" smtClean="0">
                    <a:solidFill>
                      <a:srgbClr val="4D4D4D"/>
                    </a:solidFill>
                    <a:ea typeface="MS UI Gothic" pitchFamily="18" charset="0"/>
                  </a:rPr>
                  <a:t>2</a:t>
                </a:r>
              </a:p>
            </p:txBody>
          </p:sp>
          <p:sp>
            <p:nvSpPr>
              <p:cNvPr id="106" name="TextBox 105"/>
              <p:cNvSpPr txBox="1"/>
              <p:nvPr/>
            </p:nvSpPr>
            <p:spPr>
              <a:xfrm>
                <a:off x="6364846" y="4522748"/>
                <a:ext cx="319107" cy="719084"/>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42</a:t>
                </a:r>
              </a:p>
              <a:p>
                <a:pPr algn="r"/>
                <a:endParaRPr lang="en-GB" sz="1200" dirty="0">
                  <a:solidFill>
                    <a:srgbClr val="4D4D4D"/>
                  </a:solidFill>
                </a:endParaRPr>
              </a:p>
              <a:p>
                <a:pPr algn="r"/>
                <a:r>
                  <a:rPr lang="ja-JP" sz="1200" b="0" i="0" dirty="0" smtClean="0">
                    <a:solidFill>
                      <a:srgbClr val="4D4D4D"/>
                    </a:solidFill>
                    <a:ea typeface="MS UI Gothic" pitchFamily="18" charset="0"/>
                  </a:rPr>
                  <a:t>0</a:t>
                </a:r>
              </a:p>
              <a:p>
                <a:pPr algn="r"/>
                <a:r>
                  <a:rPr lang="ja-JP" sz="1200" b="0" i="0" dirty="0" smtClean="0">
                    <a:solidFill>
                      <a:srgbClr val="4D4D4D"/>
                    </a:solidFill>
                    <a:ea typeface="MS UI Gothic" pitchFamily="18" charset="0"/>
                  </a:rPr>
                  <a:t>0</a:t>
                </a:r>
              </a:p>
            </p:txBody>
          </p:sp>
        </p:grpSp>
        <p:grpSp>
          <p:nvGrpSpPr>
            <p:cNvPr id="70" name="Group 69"/>
            <p:cNvGrpSpPr/>
            <p:nvPr/>
          </p:nvGrpSpPr>
          <p:grpSpPr>
            <a:xfrm>
              <a:off x="2044039" y="2549360"/>
              <a:ext cx="3517423" cy="2340000"/>
              <a:chOff x="2064511" y="2528888"/>
              <a:chExt cx="2638425" cy="1733550"/>
            </a:xfrm>
          </p:grpSpPr>
          <p:sp>
            <p:nvSpPr>
              <p:cNvPr id="80" name="Line 2"/>
              <p:cNvSpPr>
                <a:spLocks noChangeShapeType="1"/>
              </p:cNvSpPr>
              <p:nvPr/>
            </p:nvSpPr>
            <p:spPr bwMode="auto">
              <a:xfrm>
                <a:off x="4702936" y="42148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3"/>
              <p:cNvSpPr>
                <a:spLocks noChangeShapeType="1"/>
              </p:cNvSpPr>
              <p:nvPr/>
            </p:nvSpPr>
            <p:spPr bwMode="auto">
              <a:xfrm>
                <a:off x="3464686" y="34909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
              <p:cNvSpPr>
                <a:spLocks noChangeShapeType="1"/>
              </p:cNvSpPr>
              <p:nvPr/>
            </p:nvSpPr>
            <p:spPr bwMode="auto">
              <a:xfrm>
                <a:off x="400761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
              <p:cNvSpPr>
                <a:spLocks noChangeShapeType="1"/>
              </p:cNvSpPr>
              <p:nvPr/>
            </p:nvSpPr>
            <p:spPr bwMode="auto">
              <a:xfrm>
                <a:off x="3836161"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6"/>
              <p:cNvSpPr>
                <a:spLocks noChangeShapeType="1"/>
              </p:cNvSpPr>
              <p:nvPr/>
            </p:nvSpPr>
            <p:spPr bwMode="auto">
              <a:xfrm>
                <a:off x="3769486"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7"/>
              <p:cNvSpPr>
                <a:spLocks noChangeShapeType="1"/>
              </p:cNvSpPr>
              <p:nvPr/>
            </p:nvSpPr>
            <p:spPr bwMode="auto">
              <a:xfrm>
                <a:off x="398856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8"/>
              <p:cNvSpPr>
                <a:spLocks noChangeShapeType="1"/>
              </p:cNvSpPr>
              <p:nvPr/>
            </p:nvSpPr>
            <p:spPr bwMode="auto">
              <a:xfrm>
                <a:off x="4445761" y="4129088"/>
                <a:ext cx="0" cy="47625"/>
              </a:xfrm>
              <a:prstGeom prst="line">
                <a:avLst/>
              </a:prstGeom>
              <a:noFill/>
              <a:ln w="25400">
                <a:solidFill>
                  <a:srgbClr val="04388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9"/>
              <p:cNvSpPr>
                <a:spLocks noChangeShapeType="1"/>
              </p:cNvSpPr>
              <p:nvPr/>
            </p:nvSpPr>
            <p:spPr bwMode="auto">
              <a:xfrm>
                <a:off x="3940936" y="3719513"/>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Freeform 10"/>
              <p:cNvSpPr>
                <a:spLocks/>
              </p:cNvSpPr>
              <p:nvPr/>
            </p:nvSpPr>
            <p:spPr bwMode="auto">
              <a:xfrm>
                <a:off x="2064511" y="2528888"/>
                <a:ext cx="2638425" cy="1714500"/>
              </a:xfrm>
              <a:custGeom>
                <a:avLst/>
                <a:gdLst>
                  <a:gd name="T0" fmla="*/ 270 w 277"/>
                  <a:gd name="T1" fmla="*/ 180 h 180"/>
                  <a:gd name="T2" fmla="*/ 249 w 277"/>
                  <a:gd name="T3" fmla="*/ 170 h 180"/>
                  <a:gd name="T4" fmla="*/ 224 w 277"/>
                  <a:gd name="T5" fmla="*/ 164 h 180"/>
                  <a:gd name="T6" fmla="*/ 220 w 277"/>
                  <a:gd name="T7" fmla="*/ 158 h 180"/>
                  <a:gd name="T8" fmla="*/ 207 w 277"/>
                  <a:gd name="T9" fmla="*/ 152 h 180"/>
                  <a:gd name="T10" fmla="*/ 206 w 277"/>
                  <a:gd name="T11" fmla="*/ 145 h 180"/>
                  <a:gd name="T12" fmla="*/ 204 w 277"/>
                  <a:gd name="T13" fmla="*/ 138 h 180"/>
                  <a:gd name="T14" fmla="*/ 200 w 277"/>
                  <a:gd name="T15" fmla="*/ 132 h 180"/>
                  <a:gd name="T16" fmla="*/ 194 w 277"/>
                  <a:gd name="T17" fmla="*/ 128 h 180"/>
                  <a:gd name="T18" fmla="*/ 192 w 277"/>
                  <a:gd name="T19" fmla="*/ 123 h 180"/>
                  <a:gd name="T20" fmla="*/ 155 w 277"/>
                  <a:gd name="T21" fmla="*/ 119 h 180"/>
                  <a:gd name="T22" fmla="*/ 154 w 277"/>
                  <a:gd name="T23" fmla="*/ 115 h 180"/>
                  <a:gd name="T24" fmla="*/ 152 w 277"/>
                  <a:gd name="T25" fmla="*/ 112 h 180"/>
                  <a:gd name="T26" fmla="*/ 146 w 277"/>
                  <a:gd name="T27" fmla="*/ 104 h 180"/>
                  <a:gd name="T28" fmla="*/ 142 w 277"/>
                  <a:gd name="T29" fmla="*/ 100 h 180"/>
                  <a:gd name="T30" fmla="*/ 136 w 277"/>
                  <a:gd name="T31" fmla="*/ 92 h 180"/>
                  <a:gd name="T32" fmla="*/ 133 w 277"/>
                  <a:gd name="T33" fmla="*/ 89 h 180"/>
                  <a:gd name="T34" fmla="*/ 129 w 277"/>
                  <a:gd name="T35" fmla="*/ 85 h 180"/>
                  <a:gd name="T36" fmla="*/ 126 w 277"/>
                  <a:gd name="T37" fmla="*/ 82 h 180"/>
                  <a:gd name="T38" fmla="*/ 124 w 277"/>
                  <a:gd name="T39" fmla="*/ 78 h 180"/>
                  <a:gd name="T40" fmla="*/ 121 w 277"/>
                  <a:gd name="T41" fmla="*/ 73 h 180"/>
                  <a:gd name="T42" fmla="*/ 116 w 277"/>
                  <a:gd name="T43" fmla="*/ 71 h 180"/>
                  <a:gd name="T44" fmla="*/ 113 w 277"/>
                  <a:gd name="T45" fmla="*/ 67 h 180"/>
                  <a:gd name="T46" fmla="*/ 79 w 277"/>
                  <a:gd name="T47" fmla="*/ 63 h 180"/>
                  <a:gd name="T48" fmla="*/ 76 w 277"/>
                  <a:gd name="T49" fmla="*/ 59 h 180"/>
                  <a:gd name="T50" fmla="*/ 74 w 277"/>
                  <a:gd name="T51" fmla="*/ 56 h 180"/>
                  <a:gd name="T52" fmla="*/ 72 w 277"/>
                  <a:gd name="T53" fmla="*/ 52 h 180"/>
                  <a:gd name="T54" fmla="*/ 70 w 277"/>
                  <a:gd name="T55" fmla="*/ 48 h 180"/>
                  <a:gd name="T56" fmla="*/ 56 w 277"/>
                  <a:gd name="T57" fmla="*/ 45 h 180"/>
                  <a:gd name="T58" fmla="*/ 51 w 277"/>
                  <a:gd name="T59" fmla="*/ 41 h 180"/>
                  <a:gd name="T60" fmla="*/ 47 w 277"/>
                  <a:gd name="T61" fmla="*/ 37 h 180"/>
                  <a:gd name="T62" fmla="*/ 44 w 277"/>
                  <a:gd name="T63" fmla="*/ 34 h 180"/>
                  <a:gd name="T64" fmla="*/ 41 w 277"/>
                  <a:gd name="T65" fmla="*/ 22 h 180"/>
                  <a:gd name="T66" fmla="*/ 34 w 277"/>
                  <a:gd name="T67" fmla="*/ 18 h 180"/>
                  <a:gd name="T68" fmla="*/ 24 w 277"/>
                  <a:gd name="T69" fmla="*/ 15 h 180"/>
                  <a:gd name="T70" fmla="*/ 22 w 277"/>
                  <a:gd name="T71" fmla="*/ 8 h 180"/>
                  <a:gd name="T72" fmla="*/ 14 w 277"/>
                  <a:gd name="T73" fmla="*/ 4 h 180"/>
                  <a:gd name="T74" fmla="*/ 0 w 27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7" h="180">
                    <a:moveTo>
                      <a:pt x="277" y="180"/>
                    </a:moveTo>
                    <a:lnTo>
                      <a:pt x="270" y="180"/>
                    </a:lnTo>
                    <a:lnTo>
                      <a:pt x="270" y="170"/>
                    </a:lnTo>
                    <a:lnTo>
                      <a:pt x="249" y="170"/>
                    </a:lnTo>
                    <a:lnTo>
                      <a:pt x="249" y="164"/>
                    </a:lnTo>
                    <a:lnTo>
                      <a:pt x="224" y="164"/>
                    </a:lnTo>
                    <a:lnTo>
                      <a:pt x="224" y="158"/>
                    </a:lnTo>
                    <a:lnTo>
                      <a:pt x="220" y="158"/>
                    </a:lnTo>
                    <a:lnTo>
                      <a:pt x="220" y="152"/>
                    </a:lnTo>
                    <a:lnTo>
                      <a:pt x="207" y="152"/>
                    </a:lnTo>
                    <a:lnTo>
                      <a:pt x="207" y="145"/>
                    </a:lnTo>
                    <a:lnTo>
                      <a:pt x="206" y="145"/>
                    </a:lnTo>
                    <a:lnTo>
                      <a:pt x="206" y="138"/>
                    </a:lnTo>
                    <a:lnTo>
                      <a:pt x="204" y="138"/>
                    </a:lnTo>
                    <a:lnTo>
                      <a:pt x="204" y="132"/>
                    </a:lnTo>
                    <a:lnTo>
                      <a:pt x="200" y="132"/>
                    </a:lnTo>
                    <a:lnTo>
                      <a:pt x="200" y="128"/>
                    </a:lnTo>
                    <a:lnTo>
                      <a:pt x="194" y="128"/>
                    </a:lnTo>
                    <a:lnTo>
                      <a:pt x="194" y="123"/>
                    </a:lnTo>
                    <a:lnTo>
                      <a:pt x="192" y="123"/>
                    </a:lnTo>
                    <a:lnTo>
                      <a:pt x="192" y="119"/>
                    </a:lnTo>
                    <a:lnTo>
                      <a:pt x="155" y="119"/>
                    </a:lnTo>
                    <a:lnTo>
                      <a:pt x="155" y="115"/>
                    </a:lnTo>
                    <a:lnTo>
                      <a:pt x="154" y="115"/>
                    </a:lnTo>
                    <a:lnTo>
                      <a:pt x="154" y="112"/>
                    </a:lnTo>
                    <a:lnTo>
                      <a:pt x="152" y="112"/>
                    </a:lnTo>
                    <a:lnTo>
                      <a:pt x="152" y="104"/>
                    </a:lnTo>
                    <a:lnTo>
                      <a:pt x="146" y="104"/>
                    </a:lnTo>
                    <a:lnTo>
                      <a:pt x="146" y="100"/>
                    </a:lnTo>
                    <a:lnTo>
                      <a:pt x="142" y="100"/>
                    </a:lnTo>
                    <a:lnTo>
                      <a:pt x="142" y="92"/>
                    </a:lnTo>
                    <a:lnTo>
                      <a:pt x="136" y="92"/>
                    </a:lnTo>
                    <a:lnTo>
                      <a:pt x="136" y="89"/>
                    </a:lnTo>
                    <a:lnTo>
                      <a:pt x="133" y="89"/>
                    </a:lnTo>
                    <a:lnTo>
                      <a:pt x="133" y="85"/>
                    </a:lnTo>
                    <a:lnTo>
                      <a:pt x="129" y="85"/>
                    </a:lnTo>
                    <a:lnTo>
                      <a:pt x="129" y="82"/>
                    </a:lnTo>
                    <a:lnTo>
                      <a:pt x="126" y="82"/>
                    </a:lnTo>
                    <a:lnTo>
                      <a:pt x="126" y="78"/>
                    </a:lnTo>
                    <a:lnTo>
                      <a:pt x="124" y="78"/>
                    </a:lnTo>
                    <a:lnTo>
                      <a:pt x="124" y="73"/>
                    </a:lnTo>
                    <a:lnTo>
                      <a:pt x="121" y="73"/>
                    </a:lnTo>
                    <a:lnTo>
                      <a:pt x="121" y="71"/>
                    </a:lnTo>
                    <a:lnTo>
                      <a:pt x="116" y="71"/>
                    </a:lnTo>
                    <a:lnTo>
                      <a:pt x="116" y="67"/>
                    </a:lnTo>
                    <a:lnTo>
                      <a:pt x="113" y="67"/>
                    </a:lnTo>
                    <a:lnTo>
                      <a:pt x="113" y="63"/>
                    </a:lnTo>
                    <a:lnTo>
                      <a:pt x="79" y="63"/>
                    </a:lnTo>
                    <a:lnTo>
                      <a:pt x="79" y="59"/>
                    </a:lnTo>
                    <a:lnTo>
                      <a:pt x="76" y="59"/>
                    </a:lnTo>
                    <a:lnTo>
                      <a:pt x="76" y="56"/>
                    </a:lnTo>
                    <a:lnTo>
                      <a:pt x="74" y="56"/>
                    </a:lnTo>
                    <a:lnTo>
                      <a:pt x="74" y="52"/>
                    </a:lnTo>
                    <a:lnTo>
                      <a:pt x="72" y="52"/>
                    </a:lnTo>
                    <a:lnTo>
                      <a:pt x="72" y="48"/>
                    </a:lnTo>
                    <a:lnTo>
                      <a:pt x="70" y="48"/>
                    </a:lnTo>
                    <a:lnTo>
                      <a:pt x="70" y="45"/>
                    </a:lnTo>
                    <a:lnTo>
                      <a:pt x="56" y="45"/>
                    </a:lnTo>
                    <a:lnTo>
                      <a:pt x="56" y="41"/>
                    </a:lnTo>
                    <a:lnTo>
                      <a:pt x="51" y="41"/>
                    </a:lnTo>
                    <a:lnTo>
                      <a:pt x="51" y="37"/>
                    </a:lnTo>
                    <a:lnTo>
                      <a:pt x="47" y="37"/>
                    </a:lnTo>
                    <a:lnTo>
                      <a:pt x="47" y="34"/>
                    </a:lnTo>
                    <a:lnTo>
                      <a:pt x="44" y="34"/>
                    </a:lnTo>
                    <a:lnTo>
                      <a:pt x="44" y="22"/>
                    </a:lnTo>
                    <a:lnTo>
                      <a:pt x="41" y="22"/>
                    </a:lnTo>
                    <a:lnTo>
                      <a:pt x="41" y="18"/>
                    </a:lnTo>
                    <a:lnTo>
                      <a:pt x="34" y="18"/>
                    </a:lnTo>
                    <a:lnTo>
                      <a:pt x="34" y="15"/>
                    </a:lnTo>
                    <a:lnTo>
                      <a:pt x="24" y="15"/>
                    </a:lnTo>
                    <a:lnTo>
                      <a:pt x="24" y="8"/>
                    </a:lnTo>
                    <a:lnTo>
                      <a:pt x="22" y="8"/>
                    </a:lnTo>
                    <a:lnTo>
                      <a:pt x="22" y="4"/>
                    </a:lnTo>
                    <a:lnTo>
                      <a:pt x="14" y="4"/>
                    </a:lnTo>
                    <a:lnTo>
                      <a:pt x="14"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71" name="Group 70"/>
            <p:cNvGrpSpPr/>
            <p:nvPr/>
          </p:nvGrpSpPr>
          <p:grpSpPr>
            <a:xfrm>
              <a:off x="2055735" y="2547035"/>
              <a:ext cx="3843231" cy="2253653"/>
              <a:chOff x="2055735" y="2547036"/>
              <a:chExt cx="2867025" cy="1676400"/>
            </a:xfrm>
          </p:grpSpPr>
          <p:sp>
            <p:nvSpPr>
              <p:cNvPr id="75" name="Line 11"/>
              <p:cNvSpPr>
                <a:spLocks noChangeShapeType="1"/>
              </p:cNvSpPr>
              <p:nvPr/>
            </p:nvSpPr>
            <p:spPr bwMode="auto">
              <a:xfrm>
                <a:off x="490371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12"/>
              <p:cNvSpPr>
                <a:spLocks noChangeShapeType="1"/>
              </p:cNvSpPr>
              <p:nvPr/>
            </p:nvSpPr>
            <p:spPr bwMode="auto">
              <a:xfrm>
                <a:off x="3817860" y="40234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13"/>
              <p:cNvSpPr>
                <a:spLocks noChangeShapeType="1"/>
              </p:cNvSpPr>
              <p:nvPr/>
            </p:nvSpPr>
            <p:spPr bwMode="auto">
              <a:xfrm>
                <a:off x="3846435" y="4071036"/>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14"/>
              <p:cNvSpPr>
                <a:spLocks noChangeShapeType="1"/>
              </p:cNvSpPr>
              <p:nvPr/>
            </p:nvSpPr>
            <p:spPr bwMode="auto">
              <a:xfrm>
                <a:off x="438936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Freeform 15"/>
              <p:cNvSpPr>
                <a:spLocks/>
              </p:cNvSpPr>
              <p:nvPr/>
            </p:nvSpPr>
            <p:spPr bwMode="auto">
              <a:xfrm>
                <a:off x="2055735" y="2547036"/>
                <a:ext cx="2867025" cy="1647825"/>
              </a:xfrm>
              <a:custGeom>
                <a:avLst/>
                <a:gdLst>
                  <a:gd name="T0" fmla="*/ 214 w 301"/>
                  <a:gd name="T1" fmla="*/ 173 h 173"/>
                  <a:gd name="T2" fmla="*/ 192 w 301"/>
                  <a:gd name="T3" fmla="*/ 168 h 173"/>
                  <a:gd name="T4" fmla="*/ 187 w 301"/>
                  <a:gd name="T5" fmla="*/ 162 h 173"/>
                  <a:gd name="T6" fmla="*/ 181 w 301"/>
                  <a:gd name="T7" fmla="*/ 158 h 173"/>
                  <a:gd name="T8" fmla="*/ 176 w 301"/>
                  <a:gd name="T9" fmla="*/ 154 h 173"/>
                  <a:gd name="T10" fmla="*/ 174 w 301"/>
                  <a:gd name="T11" fmla="*/ 150 h 173"/>
                  <a:gd name="T12" fmla="*/ 172 w 301"/>
                  <a:gd name="T13" fmla="*/ 146 h 173"/>
                  <a:gd name="T14" fmla="*/ 163 w 301"/>
                  <a:gd name="T15" fmla="*/ 142 h 173"/>
                  <a:gd name="T16" fmla="*/ 161 w 301"/>
                  <a:gd name="T17" fmla="*/ 138 h 173"/>
                  <a:gd name="T18" fmla="*/ 158 w 301"/>
                  <a:gd name="T19" fmla="*/ 134 h 173"/>
                  <a:gd name="T20" fmla="*/ 155 w 301"/>
                  <a:gd name="T21" fmla="*/ 126 h 173"/>
                  <a:gd name="T22" fmla="*/ 152 w 301"/>
                  <a:gd name="T23" fmla="*/ 122 h 173"/>
                  <a:gd name="T24" fmla="*/ 145 w 301"/>
                  <a:gd name="T25" fmla="*/ 118 h 173"/>
                  <a:gd name="T26" fmla="*/ 140 w 301"/>
                  <a:gd name="T27" fmla="*/ 114 h 173"/>
                  <a:gd name="T28" fmla="*/ 138 w 301"/>
                  <a:gd name="T29" fmla="*/ 111 h 173"/>
                  <a:gd name="T30" fmla="*/ 136 w 301"/>
                  <a:gd name="T31" fmla="*/ 106 h 173"/>
                  <a:gd name="T32" fmla="*/ 130 w 301"/>
                  <a:gd name="T33" fmla="*/ 102 h 173"/>
                  <a:gd name="T34" fmla="*/ 123 w 301"/>
                  <a:gd name="T35" fmla="*/ 95 h 173"/>
                  <a:gd name="T36" fmla="*/ 121 w 301"/>
                  <a:gd name="T37" fmla="*/ 90 h 173"/>
                  <a:gd name="T38" fmla="*/ 118 w 301"/>
                  <a:gd name="T39" fmla="*/ 86 h 173"/>
                  <a:gd name="T40" fmla="*/ 113 w 301"/>
                  <a:gd name="T41" fmla="*/ 82 h 173"/>
                  <a:gd name="T42" fmla="*/ 110 w 301"/>
                  <a:gd name="T43" fmla="*/ 79 h 173"/>
                  <a:gd name="T44" fmla="*/ 108 w 301"/>
                  <a:gd name="T45" fmla="*/ 75 h 173"/>
                  <a:gd name="T46" fmla="*/ 95 w 301"/>
                  <a:gd name="T47" fmla="*/ 70 h 173"/>
                  <a:gd name="T48" fmla="*/ 91 w 301"/>
                  <a:gd name="T49" fmla="*/ 62 h 173"/>
                  <a:gd name="T50" fmla="*/ 89 w 301"/>
                  <a:gd name="T51" fmla="*/ 58 h 173"/>
                  <a:gd name="T52" fmla="*/ 88 w 301"/>
                  <a:gd name="T53" fmla="*/ 55 h 173"/>
                  <a:gd name="T54" fmla="*/ 85 w 301"/>
                  <a:gd name="T55" fmla="*/ 51 h 173"/>
                  <a:gd name="T56" fmla="*/ 82 w 301"/>
                  <a:gd name="T57" fmla="*/ 47 h 173"/>
                  <a:gd name="T58" fmla="*/ 78 w 301"/>
                  <a:gd name="T59" fmla="*/ 43 h 173"/>
                  <a:gd name="T60" fmla="*/ 74 w 301"/>
                  <a:gd name="T61" fmla="*/ 39 h 173"/>
                  <a:gd name="T62" fmla="*/ 64 w 301"/>
                  <a:gd name="T63" fmla="*/ 36 h 173"/>
                  <a:gd name="T64" fmla="*/ 60 w 301"/>
                  <a:gd name="T65" fmla="*/ 27 h 173"/>
                  <a:gd name="T66" fmla="*/ 59 w 301"/>
                  <a:gd name="T67" fmla="*/ 24 h 173"/>
                  <a:gd name="T68" fmla="*/ 49 w 301"/>
                  <a:gd name="T69" fmla="*/ 20 h 173"/>
                  <a:gd name="T70" fmla="*/ 45 w 301"/>
                  <a:gd name="T71" fmla="*/ 16 h 173"/>
                  <a:gd name="T72" fmla="*/ 42 w 301"/>
                  <a:gd name="T73" fmla="*/ 12 h 173"/>
                  <a:gd name="T74" fmla="*/ 26 w 301"/>
                  <a:gd name="T75" fmla="*/ 8 h 173"/>
                  <a:gd name="T76" fmla="*/ 23 w 301"/>
                  <a:gd name="T77" fmla="*/ 5 h 173"/>
                  <a:gd name="T78" fmla="*/ 0 w 301"/>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173">
                    <a:moveTo>
                      <a:pt x="301" y="173"/>
                    </a:moveTo>
                    <a:lnTo>
                      <a:pt x="214" y="173"/>
                    </a:lnTo>
                    <a:lnTo>
                      <a:pt x="214" y="168"/>
                    </a:lnTo>
                    <a:lnTo>
                      <a:pt x="192" y="168"/>
                    </a:lnTo>
                    <a:lnTo>
                      <a:pt x="192" y="162"/>
                    </a:lnTo>
                    <a:lnTo>
                      <a:pt x="187" y="162"/>
                    </a:lnTo>
                    <a:lnTo>
                      <a:pt x="187" y="158"/>
                    </a:lnTo>
                    <a:lnTo>
                      <a:pt x="181" y="158"/>
                    </a:lnTo>
                    <a:lnTo>
                      <a:pt x="181" y="154"/>
                    </a:lnTo>
                    <a:lnTo>
                      <a:pt x="176" y="154"/>
                    </a:lnTo>
                    <a:lnTo>
                      <a:pt x="176" y="150"/>
                    </a:lnTo>
                    <a:lnTo>
                      <a:pt x="174" y="150"/>
                    </a:lnTo>
                    <a:lnTo>
                      <a:pt x="174" y="146"/>
                    </a:lnTo>
                    <a:lnTo>
                      <a:pt x="172" y="146"/>
                    </a:lnTo>
                    <a:lnTo>
                      <a:pt x="172" y="142"/>
                    </a:lnTo>
                    <a:lnTo>
                      <a:pt x="163" y="142"/>
                    </a:lnTo>
                    <a:lnTo>
                      <a:pt x="163" y="138"/>
                    </a:lnTo>
                    <a:lnTo>
                      <a:pt x="161" y="138"/>
                    </a:lnTo>
                    <a:lnTo>
                      <a:pt x="161" y="134"/>
                    </a:lnTo>
                    <a:lnTo>
                      <a:pt x="158" y="134"/>
                    </a:lnTo>
                    <a:lnTo>
                      <a:pt x="158" y="126"/>
                    </a:lnTo>
                    <a:lnTo>
                      <a:pt x="155" y="126"/>
                    </a:lnTo>
                    <a:lnTo>
                      <a:pt x="155" y="122"/>
                    </a:lnTo>
                    <a:lnTo>
                      <a:pt x="152" y="122"/>
                    </a:lnTo>
                    <a:lnTo>
                      <a:pt x="152" y="118"/>
                    </a:lnTo>
                    <a:lnTo>
                      <a:pt x="145" y="118"/>
                    </a:lnTo>
                    <a:lnTo>
                      <a:pt x="145" y="114"/>
                    </a:lnTo>
                    <a:lnTo>
                      <a:pt x="140" y="114"/>
                    </a:lnTo>
                    <a:lnTo>
                      <a:pt x="140" y="111"/>
                    </a:lnTo>
                    <a:lnTo>
                      <a:pt x="138" y="111"/>
                    </a:lnTo>
                    <a:lnTo>
                      <a:pt x="138" y="106"/>
                    </a:lnTo>
                    <a:lnTo>
                      <a:pt x="136" y="106"/>
                    </a:lnTo>
                    <a:lnTo>
                      <a:pt x="136" y="102"/>
                    </a:lnTo>
                    <a:lnTo>
                      <a:pt x="130" y="102"/>
                    </a:lnTo>
                    <a:lnTo>
                      <a:pt x="130" y="95"/>
                    </a:lnTo>
                    <a:lnTo>
                      <a:pt x="123" y="95"/>
                    </a:lnTo>
                    <a:lnTo>
                      <a:pt x="123" y="90"/>
                    </a:lnTo>
                    <a:lnTo>
                      <a:pt x="121" y="90"/>
                    </a:lnTo>
                    <a:lnTo>
                      <a:pt x="121" y="86"/>
                    </a:lnTo>
                    <a:lnTo>
                      <a:pt x="118" y="86"/>
                    </a:lnTo>
                    <a:lnTo>
                      <a:pt x="118" y="82"/>
                    </a:lnTo>
                    <a:lnTo>
                      <a:pt x="113" y="82"/>
                    </a:lnTo>
                    <a:lnTo>
                      <a:pt x="113" y="79"/>
                    </a:lnTo>
                    <a:lnTo>
                      <a:pt x="110" y="79"/>
                    </a:lnTo>
                    <a:lnTo>
                      <a:pt x="110" y="75"/>
                    </a:lnTo>
                    <a:lnTo>
                      <a:pt x="108" y="75"/>
                    </a:lnTo>
                    <a:lnTo>
                      <a:pt x="108" y="70"/>
                    </a:lnTo>
                    <a:lnTo>
                      <a:pt x="95" y="70"/>
                    </a:lnTo>
                    <a:lnTo>
                      <a:pt x="95" y="62"/>
                    </a:lnTo>
                    <a:lnTo>
                      <a:pt x="91" y="62"/>
                    </a:lnTo>
                    <a:lnTo>
                      <a:pt x="91" y="58"/>
                    </a:lnTo>
                    <a:lnTo>
                      <a:pt x="89" y="58"/>
                    </a:lnTo>
                    <a:lnTo>
                      <a:pt x="89" y="55"/>
                    </a:lnTo>
                    <a:lnTo>
                      <a:pt x="88" y="55"/>
                    </a:lnTo>
                    <a:lnTo>
                      <a:pt x="88" y="51"/>
                    </a:lnTo>
                    <a:lnTo>
                      <a:pt x="85" y="51"/>
                    </a:lnTo>
                    <a:lnTo>
                      <a:pt x="85" y="47"/>
                    </a:lnTo>
                    <a:lnTo>
                      <a:pt x="82" y="47"/>
                    </a:lnTo>
                    <a:lnTo>
                      <a:pt x="82" y="43"/>
                    </a:lnTo>
                    <a:lnTo>
                      <a:pt x="78" y="43"/>
                    </a:lnTo>
                    <a:lnTo>
                      <a:pt x="78" y="39"/>
                    </a:lnTo>
                    <a:lnTo>
                      <a:pt x="74" y="39"/>
                    </a:lnTo>
                    <a:lnTo>
                      <a:pt x="74" y="36"/>
                    </a:lnTo>
                    <a:lnTo>
                      <a:pt x="64" y="36"/>
                    </a:lnTo>
                    <a:lnTo>
                      <a:pt x="64" y="27"/>
                    </a:lnTo>
                    <a:lnTo>
                      <a:pt x="60" y="27"/>
                    </a:lnTo>
                    <a:lnTo>
                      <a:pt x="60" y="24"/>
                    </a:lnTo>
                    <a:lnTo>
                      <a:pt x="59" y="24"/>
                    </a:lnTo>
                    <a:lnTo>
                      <a:pt x="59" y="20"/>
                    </a:lnTo>
                    <a:lnTo>
                      <a:pt x="49" y="20"/>
                    </a:lnTo>
                    <a:lnTo>
                      <a:pt x="49" y="16"/>
                    </a:lnTo>
                    <a:lnTo>
                      <a:pt x="45" y="16"/>
                    </a:lnTo>
                    <a:lnTo>
                      <a:pt x="45" y="12"/>
                    </a:lnTo>
                    <a:lnTo>
                      <a:pt x="42" y="12"/>
                    </a:lnTo>
                    <a:lnTo>
                      <a:pt x="42" y="8"/>
                    </a:lnTo>
                    <a:lnTo>
                      <a:pt x="26" y="8"/>
                    </a:lnTo>
                    <a:lnTo>
                      <a:pt x="26" y="5"/>
                    </a:lnTo>
                    <a:lnTo>
                      <a:pt x="23" y="5"/>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72" name="Straight Connector 71"/>
            <p:cNvCxnSpPr/>
            <p:nvPr/>
          </p:nvCxnSpPr>
          <p:spPr>
            <a:xfrm>
              <a:off x="2052912" y="4480225"/>
              <a:ext cx="399672"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3" name="Straight Connector 72"/>
            <p:cNvCxnSpPr/>
            <p:nvPr/>
          </p:nvCxnSpPr>
          <p:spPr>
            <a:xfrm>
              <a:off x="2052912" y="4654280"/>
              <a:ext cx="399672"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74" name="TextBox 73"/>
            <p:cNvSpPr txBox="1"/>
            <p:nvPr/>
          </p:nvSpPr>
          <p:spPr>
            <a:xfrm>
              <a:off x="2474510" y="4331297"/>
              <a:ext cx="612668" cy="461665"/>
            </a:xfrm>
            <a:prstGeom prst="rect">
              <a:avLst/>
            </a:prstGeom>
            <a:noFill/>
          </p:spPr>
          <p:txBody>
            <a:bodyPr wrap="none" rtlCol="0">
              <a:spAutoFit/>
            </a:bodyPr>
            <a:lstStyle/>
            <a:p>
              <a:r>
                <a:rPr lang="ja-JP" sz="1200" b="0" i="0" dirty="0" smtClean="0">
                  <a:solidFill>
                    <a:srgbClr val="4D4D4D"/>
                  </a:solidFill>
                  <a:ea typeface="MS UI Gothic" pitchFamily="18" charset="0"/>
                </a:rPr>
                <a:t>A群</a:t>
              </a:r>
            </a:p>
            <a:p>
              <a:r>
                <a:rPr lang="ja-JP" sz="1200" b="0" i="0" dirty="0" smtClean="0">
                  <a:solidFill>
                    <a:srgbClr val="4D4D4D"/>
                  </a:solidFill>
                  <a:ea typeface="MS UI Gothic" pitchFamily="18" charset="0"/>
                </a:rPr>
                <a:t>B群</a:t>
              </a:r>
            </a:p>
          </p:txBody>
        </p:sp>
      </p:grpSp>
      <p:sp>
        <p:nvSpPr>
          <p:cNvPr id="123" name="TextBox 122"/>
          <p:cNvSpPr txBox="1"/>
          <p:nvPr/>
        </p:nvSpPr>
        <p:spPr>
          <a:xfrm>
            <a:off x="2622523" y="1750840"/>
            <a:ext cx="1026845"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OS</a:t>
            </a:r>
          </a:p>
        </p:txBody>
      </p:sp>
      <p:sp>
        <p:nvSpPr>
          <p:cNvPr id="63" name="TextBox 62"/>
          <p:cNvSpPr txBox="1"/>
          <p:nvPr/>
        </p:nvSpPr>
        <p:spPr>
          <a:xfrm>
            <a:off x="0" y="4673514"/>
            <a:ext cx="1707519" cy="261610"/>
          </a:xfrm>
          <a:prstGeom prst="rect">
            <a:avLst/>
          </a:prstGeom>
          <a:noFill/>
        </p:spPr>
        <p:txBody>
          <a:bodyPr wrap="none" rtlCol="0" anchor="t" anchorCtr="0">
            <a:spAutoFit/>
          </a:bodyPr>
          <a:lstStyle/>
          <a:p>
            <a:pPr fontAlgn="auto">
              <a:spcBef>
                <a:spcPts val="0"/>
              </a:spcBef>
              <a:spcAft>
                <a:spcPts val="0"/>
              </a:spcAft>
            </a:pPr>
            <a:r>
              <a:rPr lang="ja-JP" sz="1100" b="0" i="0" dirty="0" smtClean="0">
                <a:solidFill>
                  <a:srgbClr val="4D4D4D"/>
                </a:solidFill>
                <a:ea typeface="MS UI Gothic" pitchFamily="18" charset="0"/>
              </a:rPr>
              <a:t>リスクに晒されていた患者数</a:t>
            </a:r>
          </a:p>
        </p:txBody>
      </p:sp>
      <p:sp>
        <p:nvSpPr>
          <p:cNvPr id="64" name="TextBox 62"/>
          <p:cNvSpPr txBox="1"/>
          <p:nvPr/>
        </p:nvSpPr>
        <p:spPr>
          <a:xfrm>
            <a:off x="739753" y="4880504"/>
            <a:ext cx="420307" cy="430887"/>
          </a:xfrm>
          <a:prstGeom prst="rect">
            <a:avLst/>
          </a:prstGeom>
          <a:noFill/>
        </p:spPr>
        <p:txBody>
          <a:bodyPr wrap="none" rtlCol="0" anchor="t" anchorCtr="0">
            <a:spAutoFit/>
          </a:bodyPr>
          <a:lstStyle/>
          <a:p>
            <a:pPr algn="r" fontAlgn="auto">
              <a:spcBef>
                <a:spcPts val="0"/>
              </a:spcBef>
              <a:spcAft>
                <a:spcPts val="0"/>
              </a:spcAft>
            </a:pPr>
            <a:r>
              <a:rPr lang="ja-JP" sz="1100" b="0" i="0" dirty="0" smtClean="0">
                <a:solidFill>
                  <a:srgbClr val="4D4D4D"/>
                </a:solidFill>
                <a:ea typeface="MS UI Gothic" pitchFamily="18" charset="0"/>
              </a:rPr>
              <a:t>A群</a:t>
            </a:r>
          </a:p>
          <a:p>
            <a:pPr algn="r" fontAlgn="auto">
              <a:spcBef>
                <a:spcPts val="0"/>
              </a:spcBef>
              <a:spcAft>
                <a:spcPts val="0"/>
              </a:spcAft>
            </a:pPr>
            <a:r>
              <a:rPr lang="ja-JP" sz="1100" b="0" i="0" dirty="0" smtClean="0">
                <a:solidFill>
                  <a:srgbClr val="4D4D4D"/>
                </a:solidFill>
                <a:ea typeface="MS UI Gothic" pitchFamily="18" charset="0"/>
              </a:rPr>
              <a:t>B群</a:t>
            </a:r>
          </a:p>
        </p:txBody>
      </p:sp>
    </p:spTree>
    <p:custDataLst>
      <p:tags r:id="rId1"/>
    </p:custDataLst>
    <p:extLst>
      <p:ext uri="{BB962C8B-B14F-4D97-AF65-F5344CB8AC3E}">
        <p14:creationId xmlns:p14="http://schemas.microsoft.com/office/powerpoint/2010/main" val="1022879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621PD: 局所進行膵癌(LAPC)を対象に、ゲムシタビンによる導入化学療法の併用／非併用下でのS-1併用放射線療法を比較評価する第II相無作為化試験: JCOG1106試験の最終解析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Loka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endParaRPr lang="en-GB" dirty="0"/>
          </a:p>
        </p:txBody>
      </p:sp>
      <p:sp>
        <p:nvSpPr>
          <p:cNvPr id="435" name="Freeform 12"/>
          <p:cNvSpPr>
            <a:spLocks/>
          </p:cNvSpPr>
          <p:nvPr/>
        </p:nvSpPr>
        <p:spPr bwMode="auto">
          <a:xfrm>
            <a:off x="5369240"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39" name="Freeform 12"/>
          <p:cNvSpPr>
            <a:spLocks/>
          </p:cNvSpPr>
          <p:nvPr/>
        </p:nvSpPr>
        <p:spPr bwMode="auto">
          <a:xfrm>
            <a:off x="868676"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40" name="Line 6"/>
          <p:cNvSpPr>
            <a:spLocks noChangeShapeType="1"/>
          </p:cNvSpPr>
          <p:nvPr/>
        </p:nvSpPr>
        <p:spPr bwMode="auto">
          <a:xfrm>
            <a:off x="788157"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1" name="Line 7"/>
          <p:cNvSpPr>
            <a:spLocks noChangeShapeType="1"/>
          </p:cNvSpPr>
          <p:nvPr/>
        </p:nvSpPr>
        <p:spPr bwMode="auto">
          <a:xfrm>
            <a:off x="788157"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2" name="Line 8"/>
          <p:cNvSpPr>
            <a:spLocks noChangeShapeType="1"/>
          </p:cNvSpPr>
          <p:nvPr/>
        </p:nvSpPr>
        <p:spPr bwMode="auto">
          <a:xfrm>
            <a:off x="788157"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3" name="Line 9"/>
          <p:cNvSpPr>
            <a:spLocks noChangeShapeType="1"/>
          </p:cNvSpPr>
          <p:nvPr/>
        </p:nvSpPr>
        <p:spPr bwMode="auto">
          <a:xfrm>
            <a:off x="788157"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4" name="Line 10"/>
          <p:cNvSpPr>
            <a:spLocks noChangeShapeType="1"/>
          </p:cNvSpPr>
          <p:nvPr/>
        </p:nvSpPr>
        <p:spPr bwMode="auto">
          <a:xfrm>
            <a:off x="788157"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5" name="Line 11"/>
          <p:cNvSpPr>
            <a:spLocks noChangeShapeType="1"/>
          </p:cNvSpPr>
          <p:nvPr/>
        </p:nvSpPr>
        <p:spPr bwMode="auto">
          <a:xfrm>
            <a:off x="788157"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6" name="Line 18"/>
          <p:cNvSpPr>
            <a:spLocks noChangeShapeType="1"/>
          </p:cNvSpPr>
          <p:nvPr/>
        </p:nvSpPr>
        <p:spPr bwMode="auto">
          <a:xfrm>
            <a:off x="283384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7" name="Line 19"/>
          <p:cNvSpPr>
            <a:spLocks noChangeShapeType="1"/>
          </p:cNvSpPr>
          <p:nvPr/>
        </p:nvSpPr>
        <p:spPr bwMode="auto">
          <a:xfrm>
            <a:off x="185125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8" name="Line 20"/>
          <p:cNvSpPr>
            <a:spLocks noChangeShapeType="1"/>
          </p:cNvSpPr>
          <p:nvPr/>
        </p:nvSpPr>
        <p:spPr bwMode="auto">
          <a:xfrm>
            <a:off x="135996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49" name="Line 21"/>
          <p:cNvSpPr>
            <a:spLocks noChangeShapeType="1"/>
          </p:cNvSpPr>
          <p:nvPr/>
        </p:nvSpPr>
        <p:spPr bwMode="auto">
          <a:xfrm>
            <a:off x="86867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50" name="TextBox 449"/>
          <p:cNvSpPr txBox="1"/>
          <p:nvPr/>
        </p:nvSpPr>
        <p:spPr>
          <a:xfrm rot="16200000">
            <a:off x="-942394" y="4117570"/>
            <a:ext cx="2343911"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無増悪生存率</a:t>
            </a:r>
          </a:p>
        </p:txBody>
      </p:sp>
      <p:sp>
        <p:nvSpPr>
          <p:cNvPr id="451" name="TextBox 450"/>
          <p:cNvSpPr txBox="1"/>
          <p:nvPr/>
        </p:nvSpPr>
        <p:spPr>
          <a:xfrm>
            <a:off x="1521900" y="5556718"/>
            <a:ext cx="253947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無作為化後の経過時間(ヶ月)</a:t>
            </a:r>
          </a:p>
        </p:txBody>
      </p:sp>
      <p:sp>
        <p:nvSpPr>
          <p:cNvPr id="452" name="TextBox 451"/>
          <p:cNvSpPr txBox="1"/>
          <p:nvPr/>
        </p:nvSpPr>
        <p:spPr>
          <a:xfrm>
            <a:off x="392301" y="314581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453" name="TextBox 452"/>
          <p:cNvSpPr txBox="1"/>
          <p:nvPr/>
        </p:nvSpPr>
        <p:spPr>
          <a:xfrm>
            <a:off x="392301" y="353519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454" name="TextBox 453"/>
          <p:cNvSpPr txBox="1"/>
          <p:nvPr/>
        </p:nvSpPr>
        <p:spPr>
          <a:xfrm>
            <a:off x="392301" y="392296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455" name="TextBox 454"/>
          <p:cNvSpPr txBox="1"/>
          <p:nvPr/>
        </p:nvSpPr>
        <p:spPr>
          <a:xfrm>
            <a:off x="392301" y="4310725"/>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456" name="TextBox 455"/>
          <p:cNvSpPr txBox="1"/>
          <p:nvPr/>
        </p:nvSpPr>
        <p:spPr>
          <a:xfrm>
            <a:off x="392301" y="4698488"/>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457" name="TextBox 456"/>
          <p:cNvSpPr txBox="1"/>
          <p:nvPr/>
        </p:nvSpPr>
        <p:spPr>
          <a:xfrm>
            <a:off x="392301" y="508625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458" name="TextBox 457"/>
          <p:cNvSpPr txBox="1"/>
          <p:nvPr/>
        </p:nvSpPr>
        <p:spPr>
          <a:xfrm>
            <a:off x="727867" y="5303807"/>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459" name="TextBox 458"/>
          <p:cNvSpPr txBox="1"/>
          <p:nvPr/>
        </p:nvSpPr>
        <p:spPr>
          <a:xfrm>
            <a:off x="1217702" y="5303807"/>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6</a:t>
            </a:r>
          </a:p>
        </p:txBody>
      </p:sp>
      <p:sp>
        <p:nvSpPr>
          <p:cNvPr id="460" name="TextBox 459"/>
          <p:cNvSpPr txBox="1"/>
          <p:nvPr/>
        </p:nvSpPr>
        <p:spPr>
          <a:xfrm>
            <a:off x="1658340"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12</a:t>
            </a:r>
          </a:p>
        </p:txBody>
      </p:sp>
      <p:sp>
        <p:nvSpPr>
          <p:cNvPr id="461" name="TextBox 460"/>
          <p:cNvSpPr txBox="1"/>
          <p:nvPr/>
        </p:nvSpPr>
        <p:spPr>
          <a:xfrm>
            <a:off x="2640487"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24</a:t>
            </a:r>
          </a:p>
        </p:txBody>
      </p:sp>
      <p:sp>
        <p:nvSpPr>
          <p:cNvPr id="462" name="Line 17"/>
          <p:cNvSpPr>
            <a:spLocks noChangeShapeType="1"/>
          </p:cNvSpPr>
          <p:nvPr/>
        </p:nvSpPr>
        <p:spPr bwMode="auto">
          <a:xfrm>
            <a:off x="4307720"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63" name="TextBox 462"/>
          <p:cNvSpPr txBox="1"/>
          <p:nvPr/>
        </p:nvSpPr>
        <p:spPr>
          <a:xfrm>
            <a:off x="4115659"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42</a:t>
            </a:r>
          </a:p>
        </p:txBody>
      </p:sp>
      <p:cxnSp>
        <p:nvCxnSpPr>
          <p:cNvPr id="464" name="Straight Connector 463"/>
          <p:cNvCxnSpPr/>
          <p:nvPr/>
        </p:nvCxnSpPr>
        <p:spPr>
          <a:xfrm>
            <a:off x="3048000" y="415771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5" name="TextBox 464"/>
          <p:cNvSpPr txBox="1"/>
          <p:nvPr/>
        </p:nvSpPr>
        <p:spPr>
          <a:xfrm>
            <a:off x="678174"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51</a:t>
            </a:r>
            <a:r>
              <a:rPr lang="en" sz="1400" dirty="0" smtClean="0"/>
              <a:t/>
            </a:r>
            <a:br>
              <a:rPr lang="en" sz="1400" dirty="0" smtClean="0"/>
            </a:br>
            <a:r>
              <a:rPr lang="ja-JP" sz="1400" b="0" i="0" dirty="0" smtClean="0">
                <a:solidFill>
                  <a:srgbClr val="4D4D4D"/>
                </a:solidFill>
                <a:ea typeface="MS UI Gothic" pitchFamily="18" charset="0"/>
              </a:rPr>
              <a:t>49</a:t>
            </a:r>
          </a:p>
        </p:txBody>
      </p:sp>
      <p:sp>
        <p:nvSpPr>
          <p:cNvPr id="466" name="TextBox 465"/>
          <p:cNvSpPr txBox="1"/>
          <p:nvPr/>
        </p:nvSpPr>
        <p:spPr>
          <a:xfrm>
            <a:off x="1168010"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33</a:t>
            </a:r>
            <a:r>
              <a:rPr lang="en" sz="1400" dirty="0" smtClean="0"/>
              <a:t/>
            </a:r>
            <a:br>
              <a:rPr lang="en" sz="1400" dirty="0" smtClean="0"/>
            </a:br>
            <a:r>
              <a:rPr lang="ja-JP" sz="1400" b="0" i="0" dirty="0" smtClean="0">
                <a:solidFill>
                  <a:srgbClr val="4D4D4D"/>
                </a:solidFill>
                <a:ea typeface="MS UI Gothic" pitchFamily="18" charset="0"/>
              </a:rPr>
              <a:t>33</a:t>
            </a:r>
          </a:p>
        </p:txBody>
      </p:sp>
      <p:sp>
        <p:nvSpPr>
          <p:cNvPr id="467" name="TextBox 466"/>
          <p:cNvSpPr txBox="1"/>
          <p:nvPr/>
        </p:nvSpPr>
        <p:spPr>
          <a:xfrm>
            <a:off x="1658339"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20</a:t>
            </a:r>
            <a:r>
              <a:rPr lang="en" sz="1400" dirty="0" smtClean="0"/>
              <a:t/>
            </a:r>
            <a:br>
              <a:rPr lang="en" sz="1400" dirty="0" smtClean="0"/>
            </a:br>
            <a:r>
              <a:rPr lang="ja-JP" sz="1400" b="0" i="0" dirty="0" smtClean="0">
                <a:solidFill>
                  <a:srgbClr val="4D4D4D"/>
                </a:solidFill>
                <a:ea typeface="MS UI Gothic" pitchFamily="18" charset="0"/>
              </a:rPr>
              <a:t>22</a:t>
            </a:r>
          </a:p>
        </p:txBody>
      </p:sp>
      <p:sp>
        <p:nvSpPr>
          <p:cNvPr id="468" name="TextBox 467"/>
          <p:cNvSpPr txBox="1"/>
          <p:nvPr/>
        </p:nvSpPr>
        <p:spPr>
          <a:xfrm>
            <a:off x="2690179" y="5848891"/>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a:t>
            </a:r>
            <a:r>
              <a:rPr lang="en" sz="1400" dirty="0" smtClean="0"/>
              <a:t/>
            </a:r>
            <a:br>
              <a:rPr lang="en" sz="1400" dirty="0" smtClean="0"/>
            </a:br>
            <a:r>
              <a:rPr lang="ja-JP" sz="1400" b="0" i="0" dirty="0" smtClean="0">
                <a:solidFill>
                  <a:srgbClr val="4D4D4D"/>
                </a:solidFill>
                <a:ea typeface="MS UI Gothic" pitchFamily="18" charset="0"/>
              </a:rPr>
              <a:t>1</a:t>
            </a:r>
          </a:p>
        </p:txBody>
      </p:sp>
      <p:sp>
        <p:nvSpPr>
          <p:cNvPr id="469" name="TextBox 468"/>
          <p:cNvSpPr txBox="1"/>
          <p:nvPr/>
        </p:nvSpPr>
        <p:spPr>
          <a:xfrm>
            <a:off x="4165352" y="5855168"/>
            <a:ext cx="284052" cy="523220"/>
          </a:xfrm>
          <a:prstGeom prst="rect">
            <a:avLst/>
          </a:prstGeom>
          <a:noFill/>
        </p:spPr>
        <p:txBody>
          <a:bodyPr wrap="none" rtlCol="0" anchor="t" anchorCtr="0">
            <a:spAutoFit/>
          </a:bodyPr>
          <a:lstStyle/>
          <a:p>
            <a:pPr algn="ctr"/>
            <a:r>
              <a:rPr lang="en" sz="1400" dirty="0" smtClean="0"/>
              <a:t/>
            </a:r>
            <a:br>
              <a:rPr lang="en" sz="1400" dirty="0" smtClean="0"/>
            </a:br>
            <a:r>
              <a:rPr lang="ja-JP" sz="1400" b="0" i="0" dirty="0" smtClean="0">
                <a:solidFill>
                  <a:srgbClr val="4D4D4D"/>
                </a:solidFill>
                <a:ea typeface="MS UI Gothic" pitchFamily="18" charset="0"/>
              </a:rPr>
              <a:t>0</a:t>
            </a:r>
          </a:p>
        </p:txBody>
      </p:sp>
      <p:cxnSp>
        <p:nvCxnSpPr>
          <p:cNvPr id="470" name="Straight Connector 469"/>
          <p:cNvCxnSpPr/>
          <p:nvPr/>
        </p:nvCxnSpPr>
        <p:spPr>
          <a:xfrm>
            <a:off x="3048000" y="434892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1" name="Straight Connector 470"/>
          <p:cNvCxnSpPr/>
          <p:nvPr/>
        </p:nvCxnSpPr>
        <p:spPr>
          <a:xfrm>
            <a:off x="323528"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2" name="Straight Connector 471"/>
          <p:cNvCxnSpPr/>
          <p:nvPr/>
        </p:nvCxnSpPr>
        <p:spPr>
          <a:xfrm>
            <a:off x="323528"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3" name="Line 18"/>
          <p:cNvSpPr>
            <a:spLocks noChangeShapeType="1"/>
          </p:cNvSpPr>
          <p:nvPr/>
        </p:nvSpPr>
        <p:spPr bwMode="auto">
          <a:xfrm>
            <a:off x="234255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74" name="TextBox 473"/>
          <p:cNvSpPr txBox="1"/>
          <p:nvPr/>
        </p:nvSpPr>
        <p:spPr>
          <a:xfrm>
            <a:off x="2152124"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18</a:t>
            </a:r>
          </a:p>
        </p:txBody>
      </p:sp>
      <p:sp>
        <p:nvSpPr>
          <p:cNvPr id="475" name="Line 17"/>
          <p:cNvSpPr>
            <a:spLocks noChangeShapeType="1"/>
          </p:cNvSpPr>
          <p:nvPr/>
        </p:nvSpPr>
        <p:spPr bwMode="auto">
          <a:xfrm>
            <a:off x="3325135"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76" name="TextBox 475"/>
          <p:cNvSpPr txBox="1"/>
          <p:nvPr/>
        </p:nvSpPr>
        <p:spPr>
          <a:xfrm>
            <a:off x="3133515"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30</a:t>
            </a:r>
          </a:p>
        </p:txBody>
      </p:sp>
      <p:sp>
        <p:nvSpPr>
          <p:cNvPr id="477" name="TextBox 476"/>
          <p:cNvSpPr txBox="1"/>
          <p:nvPr/>
        </p:nvSpPr>
        <p:spPr>
          <a:xfrm>
            <a:off x="2158792" y="5848891"/>
            <a:ext cx="370101"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11</a:t>
            </a:r>
            <a:r>
              <a:rPr lang="en" sz="1400" dirty="0" smtClean="0"/>
              <a:t/>
            </a:r>
            <a:br>
              <a:rPr lang="en" sz="1400" dirty="0" smtClean="0"/>
            </a:br>
            <a:r>
              <a:rPr lang="ja-JP" sz="1400" b="0" i="0" dirty="0" smtClean="0">
                <a:solidFill>
                  <a:srgbClr val="4D4D4D"/>
                </a:solidFill>
                <a:ea typeface="MS UI Gothic" pitchFamily="18" charset="0"/>
              </a:rPr>
              <a:t>9</a:t>
            </a:r>
          </a:p>
        </p:txBody>
      </p:sp>
      <p:sp>
        <p:nvSpPr>
          <p:cNvPr id="478" name="TextBox 477"/>
          <p:cNvSpPr txBox="1"/>
          <p:nvPr/>
        </p:nvSpPr>
        <p:spPr>
          <a:xfrm>
            <a:off x="3183208" y="5848891"/>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r>
              <a:rPr lang="en" sz="1400" dirty="0" smtClean="0"/>
              <a:t/>
            </a:r>
            <a:br>
              <a:rPr lang="en" sz="1400" dirty="0" smtClean="0"/>
            </a:br>
            <a:r>
              <a:rPr lang="ja-JP" sz="1400" b="0" i="0" dirty="0" smtClean="0">
                <a:solidFill>
                  <a:srgbClr val="4D4D4D"/>
                </a:solidFill>
                <a:ea typeface="MS UI Gothic" pitchFamily="18" charset="0"/>
              </a:rPr>
              <a:t>1</a:t>
            </a:r>
          </a:p>
        </p:txBody>
      </p:sp>
      <p:sp>
        <p:nvSpPr>
          <p:cNvPr id="480" name="Line 17"/>
          <p:cNvSpPr>
            <a:spLocks noChangeShapeType="1"/>
          </p:cNvSpPr>
          <p:nvPr/>
        </p:nvSpPr>
        <p:spPr bwMode="auto">
          <a:xfrm>
            <a:off x="3816427"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81" name="TextBox 480"/>
          <p:cNvSpPr txBox="1"/>
          <p:nvPr/>
        </p:nvSpPr>
        <p:spPr>
          <a:xfrm>
            <a:off x="3625893"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36</a:t>
            </a:r>
          </a:p>
        </p:txBody>
      </p:sp>
      <p:sp>
        <p:nvSpPr>
          <p:cNvPr id="482" name="TextBox 481"/>
          <p:cNvSpPr txBox="1"/>
          <p:nvPr/>
        </p:nvSpPr>
        <p:spPr>
          <a:xfrm>
            <a:off x="3675586" y="5855168"/>
            <a:ext cx="284052" cy="523220"/>
          </a:xfrm>
          <a:prstGeom prst="rect">
            <a:avLst/>
          </a:prstGeom>
          <a:noFill/>
        </p:spPr>
        <p:txBody>
          <a:bodyPr wrap="none" rtlCol="0" anchor="t" anchorCtr="0">
            <a:spAutoFit/>
          </a:bodyPr>
          <a:lstStyle/>
          <a:p>
            <a:pPr algn="ctr"/>
            <a:r>
              <a:rPr lang="en" sz="1400" dirty="0" smtClean="0"/>
              <a:t/>
            </a:r>
            <a:br>
              <a:rPr lang="en" sz="1400" dirty="0" smtClean="0"/>
            </a:br>
            <a:r>
              <a:rPr lang="ja-JP" sz="1400" b="0" i="0" dirty="0" smtClean="0">
                <a:solidFill>
                  <a:srgbClr val="4D4D4D"/>
                </a:solidFill>
                <a:ea typeface="MS UI Gothic" pitchFamily="18" charset="0"/>
              </a:rPr>
              <a:t>1</a:t>
            </a:r>
          </a:p>
        </p:txBody>
      </p:sp>
      <p:sp>
        <p:nvSpPr>
          <p:cNvPr id="484" name="Line 6"/>
          <p:cNvSpPr>
            <a:spLocks noChangeShapeType="1"/>
          </p:cNvSpPr>
          <p:nvPr/>
        </p:nvSpPr>
        <p:spPr bwMode="auto">
          <a:xfrm>
            <a:off x="5288721"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5288721"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5288721"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5288721"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5288721"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5288721"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0" name="Line 18"/>
          <p:cNvSpPr>
            <a:spLocks noChangeShapeType="1"/>
          </p:cNvSpPr>
          <p:nvPr/>
        </p:nvSpPr>
        <p:spPr bwMode="auto">
          <a:xfrm>
            <a:off x="733440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1" name="Line 19"/>
          <p:cNvSpPr>
            <a:spLocks noChangeShapeType="1"/>
          </p:cNvSpPr>
          <p:nvPr/>
        </p:nvSpPr>
        <p:spPr bwMode="auto">
          <a:xfrm>
            <a:off x="635182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2" name="Line 20"/>
          <p:cNvSpPr>
            <a:spLocks noChangeShapeType="1"/>
          </p:cNvSpPr>
          <p:nvPr/>
        </p:nvSpPr>
        <p:spPr bwMode="auto">
          <a:xfrm>
            <a:off x="586053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3" name="Line 21"/>
          <p:cNvSpPr>
            <a:spLocks noChangeShapeType="1"/>
          </p:cNvSpPr>
          <p:nvPr/>
        </p:nvSpPr>
        <p:spPr bwMode="auto">
          <a:xfrm>
            <a:off x="536923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494" name="TextBox 493"/>
          <p:cNvSpPr txBox="1"/>
          <p:nvPr/>
        </p:nvSpPr>
        <p:spPr>
          <a:xfrm rot="16200000">
            <a:off x="3653551" y="4009849"/>
            <a:ext cx="2153154" cy="523220"/>
          </a:xfrm>
          <a:prstGeom prst="rect">
            <a:avLst/>
          </a:prstGeom>
          <a:noFill/>
        </p:spPr>
        <p:txBody>
          <a:bodyPr wrap="none" rtlCol="0">
            <a:spAutoFit/>
          </a:bodyPr>
          <a:lstStyle/>
          <a:p>
            <a:pPr algn="ctr"/>
            <a:r>
              <a:rPr lang="ja-JP" sz="1400" b="1" i="0" dirty="0" smtClean="0">
                <a:solidFill>
                  <a:srgbClr val="4D4D4D"/>
                </a:solidFill>
                <a:ea typeface="MS UI Gothic" pitchFamily="18" charset="0"/>
              </a:rPr>
              <a:t>無遠隔転移</a:t>
            </a:r>
            <a:r>
              <a:rPr lang="en" sz="1400" dirty="0" smtClean="0"/>
              <a:t/>
            </a:r>
            <a:br>
              <a:rPr lang="en" sz="1400" dirty="0" smtClean="0"/>
            </a:br>
            <a:r>
              <a:rPr lang="ja-JP" sz="1400" b="1" i="0" dirty="0" smtClean="0">
                <a:solidFill>
                  <a:srgbClr val="4D4D4D"/>
                </a:solidFill>
                <a:ea typeface="MS UI Gothic" pitchFamily="18" charset="0"/>
              </a:rPr>
              <a:t>生存</a:t>
            </a:r>
          </a:p>
        </p:txBody>
      </p:sp>
      <p:sp>
        <p:nvSpPr>
          <p:cNvPr id="495" name="TextBox 494"/>
          <p:cNvSpPr txBox="1"/>
          <p:nvPr/>
        </p:nvSpPr>
        <p:spPr>
          <a:xfrm>
            <a:off x="5817748" y="5556718"/>
            <a:ext cx="2539478"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無作為化後の経過時間(ヶ月)</a:t>
            </a:r>
          </a:p>
        </p:txBody>
      </p:sp>
      <p:sp>
        <p:nvSpPr>
          <p:cNvPr id="496" name="TextBox 495"/>
          <p:cNvSpPr txBox="1"/>
          <p:nvPr/>
        </p:nvSpPr>
        <p:spPr>
          <a:xfrm>
            <a:off x="4892865" y="314581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1.0</a:t>
            </a:r>
          </a:p>
        </p:txBody>
      </p:sp>
      <p:sp>
        <p:nvSpPr>
          <p:cNvPr id="497" name="TextBox 496"/>
          <p:cNvSpPr txBox="1"/>
          <p:nvPr/>
        </p:nvSpPr>
        <p:spPr>
          <a:xfrm>
            <a:off x="4892865" y="3535197"/>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0.8</a:t>
            </a:r>
          </a:p>
        </p:txBody>
      </p:sp>
      <p:sp>
        <p:nvSpPr>
          <p:cNvPr id="498" name="TextBox 497"/>
          <p:cNvSpPr txBox="1"/>
          <p:nvPr/>
        </p:nvSpPr>
        <p:spPr>
          <a:xfrm>
            <a:off x="4892865" y="3922961"/>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0.6</a:t>
            </a:r>
          </a:p>
        </p:txBody>
      </p:sp>
      <p:sp>
        <p:nvSpPr>
          <p:cNvPr id="499" name="TextBox 498"/>
          <p:cNvSpPr txBox="1"/>
          <p:nvPr/>
        </p:nvSpPr>
        <p:spPr>
          <a:xfrm>
            <a:off x="4892865" y="4310725"/>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0.4</a:t>
            </a:r>
          </a:p>
        </p:txBody>
      </p:sp>
      <p:sp>
        <p:nvSpPr>
          <p:cNvPr id="500" name="TextBox 499"/>
          <p:cNvSpPr txBox="1"/>
          <p:nvPr/>
        </p:nvSpPr>
        <p:spPr>
          <a:xfrm>
            <a:off x="4892865" y="4698488"/>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0.2</a:t>
            </a:r>
          </a:p>
        </p:txBody>
      </p:sp>
      <p:sp>
        <p:nvSpPr>
          <p:cNvPr id="501" name="TextBox 500"/>
          <p:cNvSpPr txBox="1"/>
          <p:nvPr/>
        </p:nvSpPr>
        <p:spPr>
          <a:xfrm>
            <a:off x="4892865" y="5086252"/>
            <a:ext cx="433132" cy="307777"/>
          </a:xfrm>
          <a:prstGeom prst="rect">
            <a:avLst/>
          </a:prstGeom>
          <a:noFill/>
        </p:spPr>
        <p:txBody>
          <a:bodyPr wrap="none" rtlCol="0" anchor="ctr" anchorCtr="0">
            <a:spAutoFit/>
          </a:bodyPr>
          <a:lstStyle/>
          <a:p>
            <a:pPr algn="r"/>
            <a:r>
              <a:rPr lang="ja-JP" sz="1400" b="0" i="0" dirty="0" smtClean="0">
                <a:solidFill>
                  <a:srgbClr val="4D4D4D"/>
                </a:solidFill>
                <a:ea typeface="MS UI Gothic" pitchFamily="18" charset="0"/>
              </a:rPr>
              <a:t>0.0</a:t>
            </a:r>
          </a:p>
        </p:txBody>
      </p:sp>
      <p:sp>
        <p:nvSpPr>
          <p:cNvPr id="502" name="TextBox 501"/>
          <p:cNvSpPr txBox="1"/>
          <p:nvPr/>
        </p:nvSpPr>
        <p:spPr>
          <a:xfrm>
            <a:off x="5228431" y="5303807"/>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p>
        </p:txBody>
      </p:sp>
      <p:sp>
        <p:nvSpPr>
          <p:cNvPr id="503" name="TextBox 502"/>
          <p:cNvSpPr txBox="1"/>
          <p:nvPr/>
        </p:nvSpPr>
        <p:spPr>
          <a:xfrm>
            <a:off x="5718266" y="5303807"/>
            <a:ext cx="284053"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6</a:t>
            </a:r>
          </a:p>
        </p:txBody>
      </p:sp>
      <p:sp>
        <p:nvSpPr>
          <p:cNvPr id="504" name="TextBox 503"/>
          <p:cNvSpPr txBox="1"/>
          <p:nvPr/>
        </p:nvSpPr>
        <p:spPr>
          <a:xfrm>
            <a:off x="6158904"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12</a:t>
            </a:r>
          </a:p>
        </p:txBody>
      </p:sp>
      <p:sp>
        <p:nvSpPr>
          <p:cNvPr id="505" name="TextBox 504"/>
          <p:cNvSpPr txBox="1"/>
          <p:nvPr/>
        </p:nvSpPr>
        <p:spPr>
          <a:xfrm>
            <a:off x="7141051"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24</a:t>
            </a:r>
          </a:p>
        </p:txBody>
      </p:sp>
      <p:sp>
        <p:nvSpPr>
          <p:cNvPr id="506" name="Line 17"/>
          <p:cNvSpPr>
            <a:spLocks noChangeShapeType="1"/>
          </p:cNvSpPr>
          <p:nvPr/>
        </p:nvSpPr>
        <p:spPr bwMode="auto">
          <a:xfrm>
            <a:off x="8808284"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07" name="TextBox 506"/>
          <p:cNvSpPr txBox="1"/>
          <p:nvPr/>
        </p:nvSpPr>
        <p:spPr>
          <a:xfrm>
            <a:off x="8616223"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42</a:t>
            </a:r>
          </a:p>
        </p:txBody>
      </p:sp>
      <p:sp>
        <p:nvSpPr>
          <p:cNvPr id="509" name="TextBox 508"/>
          <p:cNvSpPr txBox="1"/>
          <p:nvPr/>
        </p:nvSpPr>
        <p:spPr>
          <a:xfrm>
            <a:off x="5178738"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51</a:t>
            </a:r>
            <a:r>
              <a:rPr lang="en" sz="1400" dirty="0" smtClean="0"/>
              <a:t/>
            </a:r>
            <a:br>
              <a:rPr lang="en" sz="1400" dirty="0" smtClean="0"/>
            </a:br>
            <a:r>
              <a:rPr lang="ja-JP" sz="1400" b="0" i="0" dirty="0" smtClean="0">
                <a:solidFill>
                  <a:srgbClr val="4D4D4D"/>
                </a:solidFill>
                <a:ea typeface="MS UI Gothic" pitchFamily="18" charset="0"/>
              </a:rPr>
              <a:t>49</a:t>
            </a:r>
          </a:p>
        </p:txBody>
      </p:sp>
      <p:sp>
        <p:nvSpPr>
          <p:cNvPr id="510" name="TextBox 509"/>
          <p:cNvSpPr txBox="1"/>
          <p:nvPr/>
        </p:nvSpPr>
        <p:spPr>
          <a:xfrm>
            <a:off x="5668574"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33</a:t>
            </a:r>
            <a:r>
              <a:rPr lang="en" sz="1400" dirty="0" smtClean="0"/>
              <a:t/>
            </a:r>
            <a:br>
              <a:rPr lang="en" sz="1400" dirty="0" smtClean="0"/>
            </a:br>
            <a:r>
              <a:rPr lang="ja-JP" sz="1400" b="0" i="0" dirty="0" smtClean="0">
                <a:solidFill>
                  <a:srgbClr val="4D4D4D"/>
                </a:solidFill>
                <a:ea typeface="MS UI Gothic" pitchFamily="18" charset="0"/>
              </a:rPr>
              <a:t>34</a:t>
            </a:r>
          </a:p>
        </p:txBody>
      </p:sp>
      <p:sp>
        <p:nvSpPr>
          <p:cNvPr id="511" name="TextBox 510"/>
          <p:cNvSpPr txBox="1"/>
          <p:nvPr/>
        </p:nvSpPr>
        <p:spPr>
          <a:xfrm>
            <a:off x="6158903" y="5848891"/>
            <a:ext cx="383438"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23</a:t>
            </a:r>
            <a:r>
              <a:rPr lang="en" sz="1400" dirty="0" smtClean="0"/>
              <a:t/>
            </a:r>
            <a:br>
              <a:rPr lang="en" sz="1400" dirty="0" smtClean="0"/>
            </a:br>
            <a:r>
              <a:rPr lang="ja-JP" sz="1400" b="0" i="0" dirty="0" smtClean="0">
                <a:solidFill>
                  <a:srgbClr val="4D4D4D"/>
                </a:solidFill>
                <a:ea typeface="MS UI Gothic" pitchFamily="18" charset="0"/>
              </a:rPr>
              <a:t>23</a:t>
            </a:r>
          </a:p>
        </p:txBody>
      </p:sp>
      <p:sp>
        <p:nvSpPr>
          <p:cNvPr id="512" name="TextBox 511"/>
          <p:cNvSpPr txBox="1"/>
          <p:nvPr/>
        </p:nvSpPr>
        <p:spPr>
          <a:xfrm>
            <a:off x="7190743" y="5848891"/>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6</a:t>
            </a:r>
            <a:r>
              <a:rPr lang="en" sz="1400" dirty="0" smtClean="0"/>
              <a:t/>
            </a:r>
            <a:br>
              <a:rPr lang="en" sz="1400" dirty="0" smtClean="0"/>
            </a:br>
            <a:r>
              <a:rPr lang="ja-JP" sz="1400" b="0" i="0" dirty="0" smtClean="0">
                <a:solidFill>
                  <a:srgbClr val="4D4D4D"/>
                </a:solidFill>
                <a:ea typeface="MS UI Gothic" pitchFamily="18" charset="0"/>
              </a:rPr>
              <a:t>1</a:t>
            </a:r>
          </a:p>
        </p:txBody>
      </p:sp>
      <p:sp>
        <p:nvSpPr>
          <p:cNvPr id="513" name="TextBox 512"/>
          <p:cNvSpPr txBox="1"/>
          <p:nvPr/>
        </p:nvSpPr>
        <p:spPr>
          <a:xfrm>
            <a:off x="8665916" y="5855168"/>
            <a:ext cx="284052" cy="523220"/>
          </a:xfrm>
          <a:prstGeom prst="rect">
            <a:avLst/>
          </a:prstGeom>
          <a:noFill/>
        </p:spPr>
        <p:txBody>
          <a:bodyPr wrap="none" rtlCol="0" anchor="t" anchorCtr="0">
            <a:spAutoFit/>
          </a:bodyPr>
          <a:lstStyle/>
          <a:p>
            <a:pPr algn="ctr"/>
            <a:r>
              <a:rPr lang="en" sz="1400" dirty="0" smtClean="0"/>
              <a:t/>
            </a:r>
            <a:br>
              <a:rPr lang="en" sz="1400" dirty="0" smtClean="0"/>
            </a:br>
            <a:r>
              <a:rPr lang="ja-JP" sz="1400" b="0" i="0" dirty="0" smtClean="0">
                <a:solidFill>
                  <a:srgbClr val="4D4D4D"/>
                </a:solidFill>
                <a:ea typeface="MS UI Gothic" pitchFamily="18" charset="0"/>
              </a:rPr>
              <a:t>0</a:t>
            </a:r>
          </a:p>
        </p:txBody>
      </p:sp>
      <p:cxnSp>
        <p:nvCxnSpPr>
          <p:cNvPr id="515" name="Straight Connector 514"/>
          <p:cNvCxnSpPr/>
          <p:nvPr/>
        </p:nvCxnSpPr>
        <p:spPr>
          <a:xfrm>
            <a:off x="4824092"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6" name="Straight Connector 515"/>
          <p:cNvCxnSpPr/>
          <p:nvPr/>
        </p:nvCxnSpPr>
        <p:spPr>
          <a:xfrm>
            <a:off x="4824092"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7" name="Line 18"/>
          <p:cNvSpPr>
            <a:spLocks noChangeShapeType="1"/>
          </p:cNvSpPr>
          <p:nvPr/>
        </p:nvSpPr>
        <p:spPr bwMode="auto">
          <a:xfrm>
            <a:off x="684311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18" name="TextBox 517"/>
          <p:cNvSpPr txBox="1"/>
          <p:nvPr/>
        </p:nvSpPr>
        <p:spPr>
          <a:xfrm>
            <a:off x="6652688" y="5303807"/>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18</a:t>
            </a:r>
          </a:p>
        </p:txBody>
      </p:sp>
      <p:sp>
        <p:nvSpPr>
          <p:cNvPr id="519" name="Line 17"/>
          <p:cNvSpPr>
            <a:spLocks noChangeShapeType="1"/>
          </p:cNvSpPr>
          <p:nvPr/>
        </p:nvSpPr>
        <p:spPr bwMode="auto">
          <a:xfrm>
            <a:off x="7825699"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20" name="TextBox 519"/>
          <p:cNvSpPr txBox="1"/>
          <p:nvPr/>
        </p:nvSpPr>
        <p:spPr>
          <a:xfrm>
            <a:off x="7634079"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30</a:t>
            </a:r>
          </a:p>
        </p:txBody>
      </p:sp>
      <p:sp>
        <p:nvSpPr>
          <p:cNvPr id="521" name="TextBox 520"/>
          <p:cNvSpPr txBox="1"/>
          <p:nvPr/>
        </p:nvSpPr>
        <p:spPr>
          <a:xfrm>
            <a:off x="6652687" y="5848891"/>
            <a:ext cx="383439"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14</a:t>
            </a:r>
            <a:r>
              <a:rPr lang="en" sz="1400" dirty="0" smtClean="0"/>
              <a:t/>
            </a:r>
            <a:br>
              <a:rPr lang="en" sz="1400" dirty="0" smtClean="0"/>
            </a:br>
            <a:r>
              <a:rPr lang="ja-JP" sz="1400" b="0" i="0" dirty="0" smtClean="0">
                <a:solidFill>
                  <a:srgbClr val="4D4D4D"/>
                </a:solidFill>
                <a:ea typeface="MS UI Gothic" pitchFamily="18" charset="0"/>
              </a:rPr>
              <a:t>11</a:t>
            </a:r>
          </a:p>
        </p:txBody>
      </p:sp>
      <p:sp>
        <p:nvSpPr>
          <p:cNvPr id="522" name="TextBox 521"/>
          <p:cNvSpPr txBox="1"/>
          <p:nvPr/>
        </p:nvSpPr>
        <p:spPr>
          <a:xfrm>
            <a:off x="7683772" y="5848891"/>
            <a:ext cx="284052" cy="523220"/>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0</a:t>
            </a:r>
            <a:r>
              <a:rPr lang="en" sz="1400" dirty="0" smtClean="0"/>
              <a:t/>
            </a:r>
            <a:br>
              <a:rPr lang="en" sz="1400" dirty="0" smtClean="0"/>
            </a:br>
            <a:r>
              <a:rPr lang="ja-JP" sz="1400" b="0" i="0" dirty="0" smtClean="0">
                <a:solidFill>
                  <a:srgbClr val="4D4D4D"/>
                </a:solidFill>
                <a:ea typeface="MS UI Gothic" pitchFamily="18" charset="0"/>
              </a:rPr>
              <a:t>1</a:t>
            </a:r>
          </a:p>
        </p:txBody>
      </p:sp>
      <p:sp>
        <p:nvSpPr>
          <p:cNvPr id="524" name="Line 17"/>
          <p:cNvSpPr>
            <a:spLocks noChangeShapeType="1"/>
          </p:cNvSpPr>
          <p:nvPr/>
        </p:nvSpPr>
        <p:spPr bwMode="auto">
          <a:xfrm>
            <a:off x="8316991"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4D4D4D"/>
              </a:solidFill>
              <a:latin typeface="Arial" panose="020B0604020202020204" pitchFamily="34" charset="0"/>
              <a:cs typeface="Arial" panose="020B0604020202020204" pitchFamily="34" charset="0"/>
            </a:endParaRPr>
          </a:p>
        </p:txBody>
      </p:sp>
      <p:sp>
        <p:nvSpPr>
          <p:cNvPr id="525" name="TextBox 524"/>
          <p:cNvSpPr txBox="1"/>
          <p:nvPr/>
        </p:nvSpPr>
        <p:spPr>
          <a:xfrm>
            <a:off x="8126457" y="5310084"/>
            <a:ext cx="383438" cy="307777"/>
          </a:xfrm>
          <a:prstGeom prst="rect">
            <a:avLst/>
          </a:prstGeom>
          <a:noFill/>
        </p:spPr>
        <p:txBody>
          <a:bodyPr wrap="none" rtlCol="0" anchor="t" anchorCtr="0">
            <a:spAutoFit/>
          </a:bodyPr>
          <a:lstStyle/>
          <a:p>
            <a:pPr algn="ctr"/>
            <a:r>
              <a:rPr lang="ja-JP" sz="1400" b="0" i="0" dirty="0" smtClean="0">
                <a:solidFill>
                  <a:srgbClr val="4D4D4D"/>
                </a:solidFill>
                <a:ea typeface="MS UI Gothic" pitchFamily="18" charset="0"/>
              </a:rPr>
              <a:t>36</a:t>
            </a:r>
          </a:p>
        </p:txBody>
      </p:sp>
      <p:sp>
        <p:nvSpPr>
          <p:cNvPr id="526" name="TextBox 525"/>
          <p:cNvSpPr txBox="1"/>
          <p:nvPr/>
        </p:nvSpPr>
        <p:spPr>
          <a:xfrm>
            <a:off x="8176150" y="5855168"/>
            <a:ext cx="284052" cy="523220"/>
          </a:xfrm>
          <a:prstGeom prst="rect">
            <a:avLst/>
          </a:prstGeom>
          <a:noFill/>
        </p:spPr>
        <p:txBody>
          <a:bodyPr wrap="none" rtlCol="0" anchor="t" anchorCtr="0">
            <a:spAutoFit/>
          </a:bodyPr>
          <a:lstStyle/>
          <a:p>
            <a:pPr algn="ctr"/>
            <a:r>
              <a:rPr lang="en" sz="1400" dirty="0" smtClean="0"/>
              <a:t/>
            </a:r>
            <a:br>
              <a:rPr lang="en" sz="1400" dirty="0" smtClean="0"/>
            </a:br>
            <a:r>
              <a:rPr lang="ja-JP" sz="1400" b="0" i="0" dirty="0" smtClean="0">
                <a:solidFill>
                  <a:srgbClr val="4D4D4D"/>
                </a:solidFill>
                <a:ea typeface="MS UI Gothic" pitchFamily="18" charset="0"/>
              </a:rPr>
              <a:t>1</a:t>
            </a:r>
          </a:p>
        </p:txBody>
      </p:sp>
      <p:grpSp>
        <p:nvGrpSpPr>
          <p:cNvPr id="527" name="Group 526"/>
          <p:cNvGrpSpPr/>
          <p:nvPr/>
        </p:nvGrpSpPr>
        <p:grpSpPr>
          <a:xfrm>
            <a:off x="872780" y="3298946"/>
            <a:ext cx="3208683" cy="1880570"/>
            <a:chOff x="948980" y="3064818"/>
            <a:chExt cx="3208683" cy="1880570"/>
          </a:xfrm>
        </p:grpSpPr>
        <p:sp>
          <p:nvSpPr>
            <p:cNvPr id="528" name="Freeform 5"/>
            <p:cNvSpPr>
              <a:spLocks/>
            </p:cNvSpPr>
            <p:nvPr/>
          </p:nvSpPr>
          <p:spPr bwMode="auto">
            <a:xfrm>
              <a:off x="948980" y="3064818"/>
              <a:ext cx="3184938" cy="1856826"/>
            </a:xfrm>
            <a:custGeom>
              <a:avLst/>
              <a:gdLst>
                <a:gd name="T0" fmla="*/ 2416 w 4024"/>
                <a:gd name="T1" fmla="*/ 2346 h 2346"/>
                <a:gd name="T2" fmla="*/ 2273 w 4024"/>
                <a:gd name="T3" fmla="*/ 2292 h 2346"/>
                <a:gd name="T4" fmla="*/ 2225 w 4024"/>
                <a:gd name="T5" fmla="*/ 2239 h 2346"/>
                <a:gd name="T6" fmla="*/ 2197 w 4024"/>
                <a:gd name="T7" fmla="*/ 2189 h 2346"/>
                <a:gd name="T8" fmla="*/ 2171 w 4024"/>
                <a:gd name="T9" fmla="*/ 2139 h 2346"/>
                <a:gd name="T10" fmla="*/ 1953 w 4024"/>
                <a:gd name="T11" fmla="*/ 2089 h 2346"/>
                <a:gd name="T12" fmla="*/ 1877 w 4024"/>
                <a:gd name="T13" fmla="*/ 2039 h 2346"/>
                <a:gd name="T14" fmla="*/ 1789 w 4024"/>
                <a:gd name="T15" fmla="*/ 1981 h 2346"/>
                <a:gd name="T16" fmla="*/ 1594 w 4024"/>
                <a:gd name="T17" fmla="*/ 1927 h 2346"/>
                <a:gd name="T18" fmla="*/ 1580 w 4024"/>
                <a:gd name="T19" fmla="*/ 1879 h 2346"/>
                <a:gd name="T20" fmla="*/ 1496 w 4024"/>
                <a:gd name="T21" fmla="*/ 1772 h 2346"/>
                <a:gd name="T22" fmla="*/ 1430 w 4024"/>
                <a:gd name="T23" fmla="*/ 1672 h 2346"/>
                <a:gd name="T24" fmla="*/ 1420 w 4024"/>
                <a:gd name="T25" fmla="*/ 1616 h 2346"/>
                <a:gd name="T26" fmla="*/ 1400 w 4024"/>
                <a:gd name="T27" fmla="*/ 1568 h 2346"/>
                <a:gd name="T28" fmla="*/ 1390 w 4024"/>
                <a:gd name="T29" fmla="*/ 1508 h 2346"/>
                <a:gd name="T30" fmla="*/ 1354 w 4024"/>
                <a:gd name="T31" fmla="*/ 1466 h 2346"/>
                <a:gd name="T32" fmla="*/ 1344 w 4024"/>
                <a:gd name="T33" fmla="*/ 1407 h 2346"/>
                <a:gd name="T34" fmla="*/ 1334 w 4024"/>
                <a:gd name="T35" fmla="*/ 1363 h 2346"/>
                <a:gd name="T36" fmla="*/ 1170 w 4024"/>
                <a:gd name="T37" fmla="*/ 1307 h 2346"/>
                <a:gd name="T38" fmla="*/ 1080 w 4024"/>
                <a:gd name="T39" fmla="*/ 1253 h 2346"/>
                <a:gd name="T40" fmla="*/ 1074 w 4024"/>
                <a:gd name="T41" fmla="*/ 1207 h 2346"/>
                <a:gd name="T42" fmla="*/ 1050 w 4024"/>
                <a:gd name="T43" fmla="*/ 1149 h 2346"/>
                <a:gd name="T44" fmla="*/ 873 w 4024"/>
                <a:gd name="T45" fmla="*/ 1097 h 2346"/>
                <a:gd name="T46" fmla="*/ 817 w 4024"/>
                <a:gd name="T47" fmla="*/ 1053 h 2346"/>
                <a:gd name="T48" fmla="*/ 809 w 4024"/>
                <a:gd name="T49" fmla="*/ 1004 h 2346"/>
                <a:gd name="T50" fmla="*/ 741 w 4024"/>
                <a:gd name="T51" fmla="*/ 950 h 2346"/>
                <a:gd name="T52" fmla="*/ 721 w 4024"/>
                <a:gd name="T53" fmla="*/ 904 h 2346"/>
                <a:gd name="T54" fmla="*/ 661 w 4024"/>
                <a:gd name="T55" fmla="*/ 848 h 2346"/>
                <a:gd name="T56" fmla="*/ 563 w 4024"/>
                <a:gd name="T57" fmla="*/ 804 h 2346"/>
                <a:gd name="T58" fmla="*/ 461 w 4024"/>
                <a:gd name="T59" fmla="*/ 748 h 2346"/>
                <a:gd name="T60" fmla="*/ 423 w 4024"/>
                <a:gd name="T61" fmla="*/ 702 h 2346"/>
                <a:gd name="T62" fmla="*/ 411 w 4024"/>
                <a:gd name="T63" fmla="*/ 648 h 2346"/>
                <a:gd name="T64" fmla="*/ 315 w 4024"/>
                <a:gd name="T65" fmla="*/ 599 h 2346"/>
                <a:gd name="T66" fmla="*/ 294 w 4024"/>
                <a:gd name="T67" fmla="*/ 497 h 2346"/>
                <a:gd name="T68" fmla="*/ 284 w 4024"/>
                <a:gd name="T69" fmla="*/ 443 h 2346"/>
                <a:gd name="T70" fmla="*/ 272 w 4024"/>
                <a:gd name="T71" fmla="*/ 349 h 2346"/>
                <a:gd name="T72" fmla="*/ 266 w 4024"/>
                <a:gd name="T73" fmla="*/ 295 h 2346"/>
                <a:gd name="T74" fmla="*/ 246 w 4024"/>
                <a:gd name="T75" fmla="*/ 194 h 2346"/>
                <a:gd name="T76" fmla="*/ 198 w 4024"/>
                <a:gd name="T77" fmla="*/ 148 h 2346"/>
                <a:gd name="T78" fmla="*/ 184 w 4024"/>
                <a:gd name="T79" fmla="*/ 94 h 2346"/>
                <a:gd name="T80" fmla="*/ 102 w 4024"/>
                <a:gd name="T81" fmla="*/ 46 h 2346"/>
                <a:gd name="T82" fmla="*/ 0 w 4024"/>
                <a:gd name="T83" fmla="*/ 0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4" h="2346">
                  <a:moveTo>
                    <a:pt x="4024" y="2346"/>
                  </a:moveTo>
                  <a:lnTo>
                    <a:pt x="2416" y="2346"/>
                  </a:lnTo>
                  <a:lnTo>
                    <a:pt x="2416" y="2292"/>
                  </a:lnTo>
                  <a:lnTo>
                    <a:pt x="2273" y="2292"/>
                  </a:lnTo>
                  <a:lnTo>
                    <a:pt x="2273" y="2239"/>
                  </a:lnTo>
                  <a:lnTo>
                    <a:pt x="2225" y="2239"/>
                  </a:lnTo>
                  <a:lnTo>
                    <a:pt x="2225" y="2189"/>
                  </a:lnTo>
                  <a:lnTo>
                    <a:pt x="2197" y="2189"/>
                  </a:lnTo>
                  <a:lnTo>
                    <a:pt x="2197" y="2139"/>
                  </a:lnTo>
                  <a:lnTo>
                    <a:pt x="2171" y="2139"/>
                  </a:lnTo>
                  <a:lnTo>
                    <a:pt x="2171" y="2089"/>
                  </a:lnTo>
                  <a:lnTo>
                    <a:pt x="1953" y="2089"/>
                  </a:lnTo>
                  <a:lnTo>
                    <a:pt x="1953" y="2039"/>
                  </a:lnTo>
                  <a:lnTo>
                    <a:pt x="1877" y="2039"/>
                  </a:lnTo>
                  <a:lnTo>
                    <a:pt x="1877" y="1981"/>
                  </a:lnTo>
                  <a:lnTo>
                    <a:pt x="1789" y="1981"/>
                  </a:lnTo>
                  <a:lnTo>
                    <a:pt x="1789" y="1927"/>
                  </a:lnTo>
                  <a:lnTo>
                    <a:pt x="1594" y="1927"/>
                  </a:lnTo>
                  <a:lnTo>
                    <a:pt x="1594" y="1879"/>
                  </a:lnTo>
                  <a:lnTo>
                    <a:pt x="1580" y="1879"/>
                  </a:lnTo>
                  <a:lnTo>
                    <a:pt x="1580" y="1772"/>
                  </a:lnTo>
                  <a:lnTo>
                    <a:pt x="1496" y="1772"/>
                  </a:lnTo>
                  <a:lnTo>
                    <a:pt x="1496" y="1672"/>
                  </a:lnTo>
                  <a:lnTo>
                    <a:pt x="1430" y="1672"/>
                  </a:lnTo>
                  <a:lnTo>
                    <a:pt x="1430" y="1616"/>
                  </a:lnTo>
                  <a:lnTo>
                    <a:pt x="1420" y="1616"/>
                  </a:lnTo>
                  <a:lnTo>
                    <a:pt x="1420" y="1568"/>
                  </a:lnTo>
                  <a:lnTo>
                    <a:pt x="1400" y="1568"/>
                  </a:lnTo>
                  <a:lnTo>
                    <a:pt x="1400" y="1508"/>
                  </a:lnTo>
                  <a:lnTo>
                    <a:pt x="1390" y="1508"/>
                  </a:lnTo>
                  <a:lnTo>
                    <a:pt x="1390" y="1466"/>
                  </a:lnTo>
                  <a:lnTo>
                    <a:pt x="1354" y="1466"/>
                  </a:lnTo>
                  <a:lnTo>
                    <a:pt x="1354" y="1407"/>
                  </a:lnTo>
                  <a:lnTo>
                    <a:pt x="1344" y="1407"/>
                  </a:lnTo>
                  <a:lnTo>
                    <a:pt x="1344" y="1363"/>
                  </a:lnTo>
                  <a:lnTo>
                    <a:pt x="1334" y="1363"/>
                  </a:lnTo>
                  <a:lnTo>
                    <a:pt x="1334" y="1307"/>
                  </a:lnTo>
                  <a:lnTo>
                    <a:pt x="1170" y="1307"/>
                  </a:lnTo>
                  <a:lnTo>
                    <a:pt x="1170" y="1253"/>
                  </a:lnTo>
                  <a:lnTo>
                    <a:pt x="1080" y="1253"/>
                  </a:lnTo>
                  <a:lnTo>
                    <a:pt x="1080" y="1207"/>
                  </a:lnTo>
                  <a:lnTo>
                    <a:pt x="1074" y="1207"/>
                  </a:lnTo>
                  <a:lnTo>
                    <a:pt x="1074" y="1149"/>
                  </a:lnTo>
                  <a:lnTo>
                    <a:pt x="1050" y="1149"/>
                  </a:lnTo>
                  <a:lnTo>
                    <a:pt x="1050" y="1097"/>
                  </a:lnTo>
                  <a:lnTo>
                    <a:pt x="873" y="1097"/>
                  </a:lnTo>
                  <a:lnTo>
                    <a:pt x="873" y="1053"/>
                  </a:lnTo>
                  <a:lnTo>
                    <a:pt x="817" y="1053"/>
                  </a:lnTo>
                  <a:lnTo>
                    <a:pt x="817" y="1004"/>
                  </a:lnTo>
                  <a:lnTo>
                    <a:pt x="809" y="1004"/>
                  </a:lnTo>
                  <a:lnTo>
                    <a:pt x="809" y="950"/>
                  </a:lnTo>
                  <a:lnTo>
                    <a:pt x="741" y="950"/>
                  </a:lnTo>
                  <a:lnTo>
                    <a:pt x="741" y="904"/>
                  </a:lnTo>
                  <a:lnTo>
                    <a:pt x="721" y="904"/>
                  </a:lnTo>
                  <a:lnTo>
                    <a:pt x="721" y="848"/>
                  </a:lnTo>
                  <a:lnTo>
                    <a:pt x="661" y="848"/>
                  </a:lnTo>
                  <a:lnTo>
                    <a:pt x="661" y="804"/>
                  </a:lnTo>
                  <a:lnTo>
                    <a:pt x="563" y="804"/>
                  </a:lnTo>
                  <a:lnTo>
                    <a:pt x="563" y="748"/>
                  </a:lnTo>
                  <a:lnTo>
                    <a:pt x="461" y="748"/>
                  </a:lnTo>
                  <a:lnTo>
                    <a:pt x="461" y="702"/>
                  </a:lnTo>
                  <a:lnTo>
                    <a:pt x="423" y="702"/>
                  </a:lnTo>
                  <a:lnTo>
                    <a:pt x="423" y="648"/>
                  </a:lnTo>
                  <a:lnTo>
                    <a:pt x="411" y="648"/>
                  </a:lnTo>
                  <a:lnTo>
                    <a:pt x="411" y="599"/>
                  </a:lnTo>
                  <a:lnTo>
                    <a:pt x="315" y="599"/>
                  </a:lnTo>
                  <a:lnTo>
                    <a:pt x="315" y="497"/>
                  </a:lnTo>
                  <a:lnTo>
                    <a:pt x="294" y="497"/>
                  </a:lnTo>
                  <a:lnTo>
                    <a:pt x="294" y="443"/>
                  </a:lnTo>
                  <a:lnTo>
                    <a:pt x="284" y="443"/>
                  </a:lnTo>
                  <a:lnTo>
                    <a:pt x="284" y="349"/>
                  </a:lnTo>
                  <a:lnTo>
                    <a:pt x="272" y="349"/>
                  </a:lnTo>
                  <a:lnTo>
                    <a:pt x="272" y="295"/>
                  </a:lnTo>
                  <a:lnTo>
                    <a:pt x="266" y="295"/>
                  </a:lnTo>
                  <a:lnTo>
                    <a:pt x="266" y="194"/>
                  </a:lnTo>
                  <a:lnTo>
                    <a:pt x="246" y="194"/>
                  </a:lnTo>
                  <a:lnTo>
                    <a:pt x="246" y="148"/>
                  </a:lnTo>
                  <a:lnTo>
                    <a:pt x="198" y="148"/>
                  </a:lnTo>
                  <a:lnTo>
                    <a:pt x="198" y="94"/>
                  </a:lnTo>
                  <a:lnTo>
                    <a:pt x="184" y="94"/>
                  </a:lnTo>
                  <a:lnTo>
                    <a:pt x="184" y="46"/>
                  </a:lnTo>
                  <a:lnTo>
                    <a:pt x="102" y="46"/>
                  </a:lnTo>
                  <a:lnTo>
                    <a:pt x="1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nvGrpSpPr>
            <p:cNvPr id="529" name="Group 528"/>
            <p:cNvGrpSpPr/>
            <p:nvPr/>
          </p:nvGrpSpPr>
          <p:grpSpPr>
            <a:xfrm>
              <a:off x="1703266" y="3909333"/>
              <a:ext cx="2454397" cy="1036055"/>
              <a:chOff x="1703266" y="3909333"/>
              <a:chExt cx="2454397" cy="1036055"/>
            </a:xfrm>
          </p:grpSpPr>
          <p:grpSp>
            <p:nvGrpSpPr>
              <p:cNvPr id="530" name="Group 529"/>
              <p:cNvGrpSpPr/>
              <p:nvPr/>
            </p:nvGrpSpPr>
            <p:grpSpPr>
              <a:xfrm>
                <a:off x="1703266" y="3909333"/>
                <a:ext cx="48281" cy="47489"/>
                <a:chOff x="1703266" y="3909333"/>
                <a:chExt cx="48281" cy="47489"/>
              </a:xfrm>
            </p:grpSpPr>
            <p:sp>
              <p:nvSpPr>
                <p:cNvPr id="537" name="Line 6"/>
                <p:cNvSpPr>
                  <a:spLocks noChangeShapeType="1"/>
                </p:cNvSpPr>
                <p:nvPr/>
              </p:nvSpPr>
              <p:spPr bwMode="auto">
                <a:xfrm>
                  <a:off x="1727802" y="3909333"/>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8" name="Line 7"/>
                <p:cNvSpPr>
                  <a:spLocks noChangeShapeType="1"/>
                </p:cNvSpPr>
                <p:nvPr/>
              </p:nvSpPr>
              <p:spPr bwMode="auto">
                <a:xfrm flipH="1">
                  <a:off x="1703266" y="3933078"/>
                  <a:ext cx="4828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31" name="Group 530"/>
              <p:cNvGrpSpPr/>
              <p:nvPr/>
            </p:nvGrpSpPr>
            <p:grpSpPr>
              <a:xfrm>
                <a:off x="2837465" y="4897899"/>
                <a:ext cx="47489" cy="47489"/>
                <a:chOff x="2837465" y="4897899"/>
                <a:chExt cx="47489" cy="47489"/>
              </a:xfrm>
            </p:grpSpPr>
            <p:sp>
              <p:nvSpPr>
                <p:cNvPr id="535" name="Line 8"/>
                <p:cNvSpPr>
                  <a:spLocks noChangeShapeType="1"/>
                </p:cNvSpPr>
                <p:nvPr/>
              </p:nvSpPr>
              <p:spPr bwMode="auto">
                <a:xfrm>
                  <a:off x="2861209"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6" name="Line 9"/>
                <p:cNvSpPr>
                  <a:spLocks noChangeShapeType="1"/>
                </p:cNvSpPr>
                <p:nvPr/>
              </p:nvSpPr>
              <p:spPr bwMode="auto">
                <a:xfrm flipH="1">
                  <a:off x="2837465"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32" name="Group 531"/>
              <p:cNvGrpSpPr/>
              <p:nvPr/>
            </p:nvGrpSpPr>
            <p:grpSpPr>
              <a:xfrm>
                <a:off x="4110174" y="4897899"/>
                <a:ext cx="47489" cy="47489"/>
                <a:chOff x="4110174" y="4897899"/>
                <a:chExt cx="47489" cy="47489"/>
              </a:xfrm>
            </p:grpSpPr>
            <p:sp>
              <p:nvSpPr>
                <p:cNvPr id="533" name="Line 10"/>
                <p:cNvSpPr>
                  <a:spLocks noChangeShapeType="1"/>
                </p:cNvSpPr>
                <p:nvPr/>
              </p:nvSpPr>
              <p:spPr bwMode="auto">
                <a:xfrm>
                  <a:off x="4133918"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34" name="Line 11"/>
                <p:cNvSpPr>
                  <a:spLocks noChangeShapeType="1"/>
                </p:cNvSpPr>
                <p:nvPr/>
              </p:nvSpPr>
              <p:spPr bwMode="auto">
                <a:xfrm flipH="1">
                  <a:off x="4110174"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grpSp>
      <p:grpSp>
        <p:nvGrpSpPr>
          <p:cNvPr id="539" name="Group 538"/>
          <p:cNvGrpSpPr/>
          <p:nvPr/>
        </p:nvGrpSpPr>
        <p:grpSpPr>
          <a:xfrm>
            <a:off x="872780" y="3298946"/>
            <a:ext cx="2393453" cy="1943889"/>
            <a:chOff x="948980" y="3064818"/>
            <a:chExt cx="2393453" cy="1943889"/>
          </a:xfrm>
        </p:grpSpPr>
        <p:sp>
          <p:nvSpPr>
            <p:cNvPr id="540" name="Freeform 12"/>
            <p:cNvSpPr>
              <a:spLocks/>
            </p:cNvSpPr>
            <p:nvPr/>
          </p:nvSpPr>
          <p:spPr bwMode="auto">
            <a:xfrm>
              <a:off x="948980" y="3064818"/>
              <a:ext cx="2393453" cy="1943889"/>
            </a:xfrm>
            <a:custGeom>
              <a:avLst/>
              <a:gdLst>
                <a:gd name="T0" fmla="*/ 170 w 3024"/>
                <a:gd name="T1" fmla="*/ 0 h 2456"/>
                <a:gd name="T2" fmla="*/ 180 w 3024"/>
                <a:gd name="T3" fmla="*/ 46 h 2456"/>
                <a:gd name="T4" fmla="*/ 190 w 3024"/>
                <a:gd name="T5" fmla="*/ 142 h 2456"/>
                <a:gd name="T6" fmla="*/ 198 w 3024"/>
                <a:gd name="T7" fmla="*/ 241 h 2456"/>
                <a:gd name="T8" fmla="*/ 266 w 3024"/>
                <a:gd name="T9" fmla="*/ 287 h 2456"/>
                <a:gd name="T10" fmla="*/ 315 w 3024"/>
                <a:gd name="T11" fmla="*/ 333 h 2456"/>
                <a:gd name="T12" fmla="*/ 335 w 3024"/>
                <a:gd name="T13" fmla="*/ 379 h 2456"/>
                <a:gd name="T14" fmla="*/ 383 w 3024"/>
                <a:gd name="T15" fmla="*/ 433 h 2456"/>
                <a:gd name="T16" fmla="*/ 429 w 3024"/>
                <a:gd name="T17" fmla="*/ 479 h 2456"/>
                <a:gd name="T18" fmla="*/ 479 w 3024"/>
                <a:gd name="T19" fmla="*/ 525 h 2456"/>
                <a:gd name="T20" fmla="*/ 491 w 3024"/>
                <a:gd name="T21" fmla="*/ 575 h 2456"/>
                <a:gd name="T22" fmla="*/ 499 w 3024"/>
                <a:gd name="T23" fmla="*/ 629 h 2456"/>
                <a:gd name="T24" fmla="*/ 513 w 3024"/>
                <a:gd name="T25" fmla="*/ 718 h 2456"/>
                <a:gd name="T26" fmla="*/ 585 w 3024"/>
                <a:gd name="T27" fmla="*/ 768 h 2456"/>
                <a:gd name="T28" fmla="*/ 615 w 3024"/>
                <a:gd name="T29" fmla="*/ 816 h 2456"/>
                <a:gd name="T30" fmla="*/ 713 w 3024"/>
                <a:gd name="T31" fmla="*/ 910 h 2456"/>
                <a:gd name="T32" fmla="*/ 763 w 3024"/>
                <a:gd name="T33" fmla="*/ 960 h 2456"/>
                <a:gd name="T34" fmla="*/ 817 w 3024"/>
                <a:gd name="T35" fmla="*/ 1004 h 2456"/>
                <a:gd name="T36" fmla="*/ 975 w 3024"/>
                <a:gd name="T37" fmla="*/ 1059 h 2456"/>
                <a:gd name="T38" fmla="*/ 1024 w 3024"/>
                <a:gd name="T39" fmla="*/ 1105 h 2456"/>
                <a:gd name="T40" fmla="*/ 1034 w 3024"/>
                <a:gd name="T41" fmla="*/ 1153 h 2456"/>
                <a:gd name="T42" fmla="*/ 1044 w 3024"/>
                <a:gd name="T43" fmla="*/ 1201 h 2456"/>
                <a:gd name="T44" fmla="*/ 1138 w 3024"/>
                <a:gd name="T45" fmla="*/ 1299 h 2456"/>
                <a:gd name="T46" fmla="*/ 1188 w 3024"/>
                <a:gd name="T47" fmla="*/ 1389 h 2456"/>
                <a:gd name="T48" fmla="*/ 1238 w 3024"/>
                <a:gd name="T49" fmla="*/ 1439 h 2456"/>
                <a:gd name="T50" fmla="*/ 1266 w 3024"/>
                <a:gd name="T51" fmla="*/ 1494 h 2456"/>
                <a:gd name="T52" fmla="*/ 1286 w 3024"/>
                <a:gd name="T53" fmla="*/ 1540 h 2456"/>
                <a:gd name="T54" fmla="*/ 1314 w 3024"/>
                <a:gd name="T55" fmla="*/ 1584 h 2456"/>
                <a:gd name="T56" fmla="*/ 1442 w 3024"/>
                <a:gd name="T57" fmla="*/ 1628 h 2456"/>
                <a:gd name="T58" fmla="*/ 1470 w 3024"/>
                <a:gd name="T59" fmla="*/ 1678 h 2456"/>
                <a:gd name="T60" fmla="*/ 1518 w 3024"/>
                <a:gd name="T61" fmla="*/ 1728 h 2456"/>
                <a:gd name="T62" fmla="*/ 1634 w 3024"/>
                <a:gd name="T63" fmla="*/ 1776 h 2456"/>
                <a:gd name="T64" fmla="*/ 1677 w 3024"/>
                <a:gd name="T65" fmla="*/ 1824 h 2456"/>
                <a:gd name="T66" fmla="*/ 1715 w 3024"/>
                <a:gd name="T67" fmla="*/ 1871 h 2456"/>
                <a:gd name="T68" fmla="*/ 1993 w 3024"/>
                <a:gd name="T69" fmla="*/ 1927 h 2456"/>
                <a:gd name="T70" fmla="*/ 2071 w 3024"/>
                <a:gd name="T71" fmla="*/ 1969 h 2456"/>
                <a:gd name="T72" fmla="*/ 2091 w 3024"/>
                <a:gd name="T73" fmla="*/ 2027 h 2456"/>
                <a:gd name="T74" fmla="*/ 2211 w 3024"/>
                <a:gd name="T75" fmla="*/ 2083 h 2456"/>
                <a:gd name="T76" fmla="*/ 2331 w 3024"/>
                <a:gd name="T77" fmla="*/ 2131 h 2456"/>
                <a:gd name="T78" fmla="*/ 2906 w 3024"/>
                <a:gd name="T79" fmla="*/ 2235 h 2456"/>
                <a:gd name="T80" fmla="*/ 3024 w 3024"/>
                <a:gd name="T81" fmla="*/ 2346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4" h="2456">
                  <a:moveTo>
                    <a:pt x="0" y="0"/>
                  </a:moveTo>
                  <a:lnTo>
                    <a:pt x="170" y="0"/>
                  </a:lnTo>
                  <a:lnTo>
                    <a:pt x="170" y="46"/>
                  </a:lnTo>
                  <a:lnTo>
                    <a:pt x="180" y="46"/>
                  </a:lnTo>
                  <a:lnTo>
                    <a:pt x="180" y="142"/>
                  </a:lnTo>
                  <a:lnTo>
                    <a:pt x="190" y="142"/>
                  </a:lnTo>
                  <a:lnTo>
                    <a:pt x="190" y="241"/>
                  </a:lnTo>
                  <a:lnTo>
                    <a:pt x="198" y="241"/>
                  </a:lnTo>
                  <a:lnTo>
                    <a:pt x="198" y="287"/>
                  </a:lnTo>
                  <a:lnTo>
                    <a:pt x="266" y="287"/>
                  </a:lnTo>
                  <a:lnTo>
                    <a:pt x="266" y="333"/>
                  </a:lnTo>
                  <a:lnTo>
                    <a:pt x="315" y="333"/>
                  </a:lnTo>
                  <a:lnTo>
                    <a:pt x="315" y="379"/>
                  </a:lnTo>
                  <a:lnTo>
                    <a:pt x="335" y="379"/>
                  </a:lnTo>
                  <a:lnTo>
                    <a:pt x="335" y="433"/>
                  </a:lnTo>
                  <a:lnTo>
                    <a:pt x="383" y="433"/>
                  </a:lnTo>
                  <a:lnTo>
                    <a:pt x="383" y="479"/>
                  </a:lnTo>
                  <a:lnTo>
                    <a:pt x="429" y="479"/>
                  </a:lnTo>
                  <a:lnTo>
                    <a:pt x="429" y="525"/>
                  </a:lnTo>
                  <a:lnTo>
                    <a:pt x="479" y="525"/>
                  </a:lnTo>
                  <a:lnTo>
                    <a:pt x="479" y="575"/>
                  </a:lnTo>
                  <a:lnTo>
                    <a:pt x="491" y="575"/>
                  </a:lnTo>
                  <a:lnTo>
                    <a:pt x="491" y="629"/>
                  </a:lnTo>
                  <a:lnTo>
                    <a:pt x="499" y="629"/>
                  </a:lnTo>
                  <a:lnTo>
                    <a:pt x="499" y="718"/>
                  </a:lnTo>
                  <a:lnTo>
                    <a:pt x="513" y="718"/>
                  </a:lnTo>
                  <a:lnTo>
                    <a:pt x="513" y="768"/>
                  </a:lnTo>
                  <a:lnTo>
                    <a:pt x="585" y="768"/>
                  </a:lnTo>
                  <a:lnTo>
                    <a:pt x="585" y="816"/>
                  </a:lnTo>
                  <a:lnTo>
                    <a:pt x="615" y="816"/>
                  </a:lnTo>
                  <a:lnTo>
                    <a:pt x="615" y="910"/>
                  </a:lnTo>
                  <a:lnTo>
                    <a:pt x="713" y="910"/>
                  </a:lnTo>
                  <a:lnTo>
                    <a:pt x="713" y="960"/>
                  </a:lnTo>
                  <a:lnTo>
                    <a:pt x="763" y="960"/>
                  </a:lnTo>
                  <a:lnTo>
                    <a:pt x="763" y="1004"/>
                  </a:lnTo>
                  <a:lnTo>
                    <a:pt x="817" y="1004"/>
                  </a:lnTo>
                  <a:lnTo>
                    <a:pt x="817" y="1059"/>
                  </a:lnTo>
                  <a:lnTo>
                    <a:pt x="975" y="1059"/>
                  </a:lnTo>
                  <a:lnTo>
                    <a:pt x="975" y="1105"/>
                  </a:lnTo>
                  <a:lnTo>
                    <a:pt x="1024" y="1105"/>
                  </a:lnTo>
                  <a:lnTo>
                    <a:pt x="1024" y="1153"/>
                  </a:lnTo>
                  <a:lnTo>
                    <a:pt x="1034" y="1153"/>
                  </a:lnTo>
                  <a:lnTo>
                    <a:pt x="1034" y="1201"/>
                  </a:lnTo>
                  <a:lnTo>
                    <a:pt x="1044" y="1201"/>
                  </a:lnTo>
                  <a:lnTo>
                    <a:pt x="1044" y="1299"/>
                  </a:lnTo>
                  <a:lnTo>
                    <a:pt x="1138" y="1299"/>
                  </a:lnTo>
                  <a:lnTo>
                    <a:pt x="1138" y="1389"/>
                  </a:lnTo>
                  <a:lnTo>
                    <a:pt x="1188" y="1389"/>
                  </a:lnTo>
                  <a:lnTo>
                    <a:pt x="1188" y="1439"/>
                  </a:lnTo>
                  <a:lnTo>
                    <a:pt x="1238" y="1439"/>
                  </a:lnTo>
                  <a:lnTo>
                    <a:pt x="1238" y="1494"/>
                  </a:lnTo>
                  <a:lnTo>
                    <a:pt x="1266" y="1494"/>
                  </a:lnTo>
                  <a:lnTo>
                    <a:pt x="1266" y="1540"/>
                  </a:lnTo>
                  <a:lnTo>
                    <a:pt x="1286" y="1540"/>
                  </a:lnTo>
                  <a:lnTo>
                    <a:pt x="1286" y="1584"/>
                  </a:lnTo>
                  <a:lnTo>
                    <a:pt x="1314" y="1584"/>
                  </a:lnTo>
                  <a:lnTo>
                    <a:pt x="1314" y="1628"/>
                  </a:lnTo>
                  <a:lnTo>
                    <a:pt x="1442" y="1628"/>
                  </a:lnTo>
                  <a:lnTo>
                    <a:pt x="1442" y="1678"/>
                  </a:lnTo>
                  <a:lnTo>
                    <a:pt x="1470" y="1678"/>
                  </a:lnTo>
                  <a:lnTo>
                    <a:pt x="1470" y="1728"/>
                  </a:lnTo>
                  <a:lnTo>
                    <a:pt x="1518" y="1728"/>
                  </a:lnTo>
                  <a:lnTo>
                    <a:pt x="1518" y="1776"/>
                  </a:lnTo>
                  <a:lnTo>
                    <a:pt x="1634" y="1776"/>
                  </a:lnTo>
                  <a:lnTo>
                    <a:pt x="1634" y="1824"/>
                  </a:lnTo>
                  <a:lnTo>
                    <a:pt x="1677" y="1824"/>
                  </a:lnTo>
                  <a:lnTo>
                    <a:pt x="1677" y="1871"/>
                  </a:lnTo>
                  <a:lnTo>
                    <a:pt x="1715" y="1871"/>
                  </a:lnTo>
                  <a:lnTo>
                    <a:pt x="1715" y="1927"/>
                  </a:lnTo>
                  <a:lnTo>
                    <a:pt x="1993" y="1927"/>
                  </a:lnTo>
                  <a:lnTo>
                    <a:pt x="1993" y="1969"/>
                  </a:lnTo>
                  <a:lnTo>
                    <a:pt x="2071" y="1969"/>
                  </a:lnTo>
                  <a:lnTo>
                    <a:pt x="2071" y="2027"/>
                  </a:lnTo>
                  <a:lnTo>
                    <a:pt x="2091" y="2027"/>
                  </a:lnTo>
                  <a:lnTo>
                    <a:pt x="2091" y="2083"/>
                  </a:lnTo>
                  <a:lnTo>
                    <a:pt x="2211" y="2083"/>
                  </a:lnTo>
                  <a:lnTo>
                    <a:pt x="2211" y="2131"/>
                  </a:lnTo>
                  <a:lnTo>
                    <a:pt x="2331" y="2131"/>
                  </a:lnTo>
                  <a:lnTo>
                    <a:pt x="2331" y="2235"/>
                  </a:lnTo>
                  <a:lnTo>
                    <a:pt x="2906" y="2235"/>
                  </a:lnTo>
                  <a:lnTo>
                    <a:pt x="2906" y="2346"/>
                  </a:lnTo>
                  <a:lnTo>
                    <a:pt x="3024" y="2346"/>
                  </a:lnTo>
                  <a:lnTo>
                    <a:pt x="3024" y="2456"/>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dirty="0">
                <a:solidFill>
                  <a:sysClr val="windowText" lastClr="000000"/>
                </a:solidFill>
              </a:endParaRPr>
            </a:p>
          </p:txBody>
        </p:sp>
        <p:grpSp>
          <p:nvGrpSpPr>
            <p:cNvPr id="541" name="Group 540"/>
            <p:cNvGrpSpPr/>
            <p:nvPr/>
          </p:nvGrpSpPr>
          <p:grpSpPr>
            <a:xfrm>
              <a:off x="2442514" y="4566266"/>
              <a:ext cx="700464" cy="292059"/>
              <a:chOff x="2442514" y="4566266"/>
              <a:chExt cx="700464" cy="292059"/>
            </a:xfrm>
          </p:grpSpPr>
          <p:grpSp>
            <p:nvGrpSpPr>
              <p:cNvPr id="542" name="Group 541"/>
              <p:cNvGrpSpPr/>
              <p:nvPr/>
            </p:nvGrpSpPr>
            <p:grpSpPr>
              <a:xfrm>
                <a:off x="2881788" y="4810044"/>
                <a:ext cx="47489" cy="48281"/>
                <a:chOff x="2881788" y="4810044"/>
                <a:chExt cx="47489" cy="48281"/>
              </a:xfrm>
            </p:grpSpPr>
            <p:sp>
              <p:nvSpPr>
                <p:cNvPr id="549" name="Line 13"/>
                <p:cNvSpPr>
                  <a:spLocks noChangeShapeType="1"/>
                </p:cNvSpPr>
                <p:nvPr/>
              </p:nvSpPr>
              <p:spPr bwMode="auto">
                <a:xfrm>
                  <a:off x="2905533"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0" name="Line 14"/>
                <p:cNvSpPr>
                  <a:spLocks noChangeShapeType="1"/>
                </p:cNvSpPr>
                <p:nvPr/>
              </p:nvSpPr>
              <p:spPr bwMode="auto">
                <a:xfrm flipH="1">
                  <a:off x="2881788"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43" name="Group 542"/>
              <p:cNvGrpSpPr/>
              <p:nvPr/>
            </p:nvGrpSpPr>
            <p:grpSpPr>
              <a:xfrm>
                <a:off x="2442514" y="4566266"/>
                <a:ext cx="47489" cy="47489"/>
                <a:chOff x="2442514" y="4566266"/>
                <a:chExt cx="47489" cy="47489"/>
              </a:xfrm>
            </p:grpSpPr>
            <p:sp>
              <p:nvSpPr>
                <p:cNvPr id="547" name="Line 15"/>
                <p:cNvSpPr>
                  <a:spLocks noChangeShapeType="1"/>
                </p:cNvSpPr>
                <p:nvPr/>
              </p:nvSpPr>
              <p:spPr bwMode="auto">
                <a:xfrm>
                  <a:off x="2466258" y="4566266"/>
                  <a:ext cx="0" cy="4748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48" name="Line 16"/>
                <p:cNvSpPr>
                  <a:spLocks noChangeShapeType="1"/>
                </p:cNvSpPr>
                <p:nvPr/>
              </p:nvSpPr>
              <p:spPr bwMode="auto">
                <a:xfrm flipH="1">
                  <a:off x="2442514" y="4590011"/>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44" name="Group 543"/>
              <p:cNvGrpSpPr/>
              <p:nvPr/>
            </p:nvGrpSpPr>
            <p:grpSpPr>
              <a:xfrm>
                <a:off x="3095489" y="4810044"/>
                <a:ext cx="47489" cy="48281"/>
                <a:chOff x="3095489" y="4810044"/>
                <a:chExt cx="47489" cy="48281"/>
              </a:xfrm>
            </p:grpSpPr>
            <p:sp>
              <p:nvSpPr>
                <p:cNvPr id="545" name="Line 17"/>
                <p:cNvSpPr>
                  <a:spLocks noChangeShapeType="1"/>
                </p:cNvSpPr>
                <p:nvPr/>
              </p:nvSpPr>
              <p:spPr bwMode="auto">
                <a:xfrm>
                  <a:off x="3119234"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46" name="Line 18"/>
                <p:cNvSpPr>
                  <a:spLocks noChangeShapeType="1"/>
                </p:cNvSpPr>
                <p:nvPr/>
              </p:nvSpPr>
              <p:spPr bwMode="auto">
                <a:xfrm flipH="1">
                  <a:off x="3095489"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grpSp>
      <p:grpSp>
        <p:nvGrpSpPr>
          <p:cNvPr id="551" name="Group 550"/>
          <p:cNvGrpSpPr/>
          <p:nvPr/>
        </p:nvGrpSpPr>
        <p:grpSpPr>
          <a:xfrm>
            <a:off x="5372026" y="3299914"/>
            <a:ext cx="3209172" cy="1886537"/>
            <a:chOff x="5372026" y="3065786"/>
            <a:chExt cx="3209172" cy="1886537"/>
          </a:xfrm>
        </p:grpSpPr>
        <p:grpSp>
          <p:nvGrpSpPr>
            <p:cNvPr id="552" name="Group 551"/>
            <p:cNvGrpSpPr/>
            <p:nvPr/>
          </p:nvGrpSpPr>
          <p:grpSpPr>
            <a:xfrm>
              <a:off x="8533678" y="4904803"/>
              <a:ext cx="47520" cy="47520"/>
              <a:chOff x="8533678" y="4904803"/>
              <a:chExt cx="47520" cy="47520"/>
            </a:xfrm>
          </p:grpSpPr>
          <p:sp>
            <p:nvSpPr>
              <p:cNvPr id="560" name="Line 30"/>
              <p:cNvSpPr>
                <a:spLocks noChangeShapeType="1"/>
              </p:cNvSpPr>
              <p:nvPr/>
            </p:nvSpPr>
            <p:spPr bwMode="auto">
              <a:xfrm>
                <a:off x="8557438"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61" name="Line 31"/>
              <p:cNvSpPr>
                <a:spLocks noChangeShapeType="1"/>
              </p:cNvSpPr>
              <p:nvPr/>
            </p:nvSpPr>
            <p:spPr bwMode="auto">
              <a:xfrm flipH="1">
                <a:off x="8533678" y="4928563"/>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53" name="Group 552"/>
            <p:cNvGrpSpPr/>
            <p:nvPr/>
          </p:nvGrpSpPr>
          <p:grpSpPr>
            <a:xfrm>
              <a:off x="7262523" y="4904803"/>
              <a:ext cx="48312" cy="47520"/>
              <a:chOff x="7262523" y="4904803"/>
              <a:chExt cx="48312" cy="47520"/>
            </a:xfrm>
          </p:grpSpPr>
          <p:sp>
            <p:nvSpPr>
              <p:cNvPr id="558" name="Line 32"/>
              <p:cNvSpPr>
                <a:spLocks noChangeShapeType="1"/>
              </p:cNvSpPr>
              <p:nvPr/>
            </p:nvSpPr>
            <p:spPr bwMode="auto">
              <a:xfrm>
                <a:off x="7287075"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9" name="Line 33"/>
              <p:cNvSpPr>
                <a:spLocks noChangeShapeType="1"/>
              </p:cNvSpPr>
              <p:nvPr/>
            </p:nvSpPr>
            <p:spPr bwMode="auto">
              <a:xfrm flipH="1">
                <a:off x="7262523" y="4928563"/>
                <a:ext cx="48312"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54" name="Group 553"/>
            <p:cNvGrpSpPr/>
            <p:nvPr/>
          </p:nvGrpSpPr>
          <p:grpSpPr>
            <a:xfrm>
              <a:off x="6128383" y="3872438"/>
              <a:ext cx="47520" cy="47520"/>
              <a:chOff x="6128383" y="3871247"/>
              <a:chExt cx="47520" cy="47520"/>
            </a:xfrm>
          </p:grpSpPr>
          <p:sp>
            <p:nvSpPr>
              <p:cNvPr id="556" name="Line 34"/>
              <p:cNvSpPr>
                <a:spLocks noChangeShapeType="1"/>
              </p:cNvSpPr>
              <p:nvPr/>
            </p:nvSpPr>
            <p:spPr bwMode="auto">
              <a:xfrm>
                <a:off x="6152143" y="3871247"/>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57" name="Line 35"/>
              <p:cNvSpPr>
                <a:spLocks noChangeShapeType="1"/>
              </p:cNvSpPr>
              <p:nvPr/>
            </p:nvSpPr>
            <p:spPr bwMode="auto">
              <a:xfrm flipH="1">
                <a:off x="6128383" y="3895007"/>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555" name="Freeform 36"/>
            <p:cNvSpPr>
              <a:spLocks/>
            </p:cNvSpPr>
            <p:nvPr/>
          </p:nvSpPr>
          <p:spPr bwMode="auto">
            <a:xfrm>
              <a:off x="5372026" y="3065786"/>
              <a:ext cx="3185412" cy="1862777"/>
            </a:xfrm>
            <a:custGeom>
              <a:avLst/>
              <a:gdLst>
                <a:gd name="T0" fmla="*/ 132 w 4022"/>
                <a:gd name="T1" fmla="*/ 0 h 2352"/>
                <a:gd name="T2" fmla="*/ 188 w 4022"/>
                <a:gd name="T3" fmla="*/ 46 h 2352"/>
                <a:gd name="T4" fmla="*/ 198 w 4022"/>
                <a:gd name="T5" fmla="*/ 96 h 2352"/>
                <a:gd name="T6" fmla="*/ 246 w 4022"/>
                <a:gd name="T7" fmla="*/ 144 h 2352"/>
                <a:gd name="T8" fmla="*/ 268 w 4022"/>
                <a:gd name="T9" fmla="*/ 195 h 2352"/>
                <a:gd name="T10" fmla="*/ 276 w 4022"/>
                <a:gd name="T11" fmla="*/ 251 h 2352"/>
                <a:gd name="T12" fmla="*/ 286 w 4022"/>
                <a:gd name="T13" fmla="*/ 297 h 2352"/>
                <a:gd name="T14" fmla="*/ 294 w 4022"/>
                <a:gd name="T15" fmla="*/ 395 h 2352"/>
                <a:gd name="T16" fmla="*/ 314 w 4022"/>
                <a:gd name="T17" fmla="*/ 453 h 2352"/>
                <a:gd name="T18" fmla="*/ 423 w 4022"/>
                <a:gd name="T19" fmla="*/ 541 h 2352"/>
                <a:gd name="T20" fmla="*/ 463 w 4022"/>
                <a:gd name="T21" fmla="*/ 652 h 2352"/>
                <a:gd name="T22" fmla="*/ 565 w 4022"/>
                <a:gd name="T23" fmla="*/ 698 h 2352"/>
                <a:gd name="T24" fmla="*/ 663 w 4022"/>
                <a:gd name="T25" fmla="*/ 752 h 2352"/>
                <a:gd name="T26" fmla="*/ 725 w 4022"/>
                <a:gd name="T27" fmla="*/ 802 h 2352"/>
                <a:gd name="T28" fmla="*/ 741 w 4022"/>
                <a:gd name="T29" fmla="*/ 846 h 2352"/>
                <a:gd name="T30" fmla="*/ 809 w 4022"/>
                <a:gd name="T31" fmla="*/ 900 h 2352"/>
                <a:gd name="T32" fmla="*/ 821 w 4022"/>
                <a:gd name="T33" fmla="*/ 944 h 2352"/>
                <a:gd name="T34" fmla="*/ 881 w 4022"/>
                <a:gd name="T35" fmla="*/ 1000 h 2352"/>
                <a:gd name="T36" fmla="*/ 1054 w 4022"/>
                <a:gd name="T37" fmla="*/ 1049 h 2352"/>
                <a:gd name="T38" fmla="*/ 1074 w 4022"/>
                <a:gd name="T39" fmla="*/ 1101 h 2352"/>
                <a:gd name="T40" fmla="*/ 1172 w 4022"/>
                <a:gd name="T41" fmla="*/ 1205 h 2352"/>
                <a:gd name="T42" fmla="*/ 1306 w 4022"/>
                <a:gd name="T43" fmla="*/ 1257 h 2352"/>
                <a:gd name="T44" fmla="*/ 1338 w 4022"/>
                <a:gd name="T45" fmla="*/ 1313 h 2352"/>
                <a:gd name="T46" fmla="*/ 1348 w 4022"/>
                <a:gd name="T47" fmla="*/ 1359 h 2352"/>
                <a:gd name="T48" fmla="*/ 1358 w 4022"/>
                <a:gd name="T49" fmla="*/ 1411 h 2352"/>
                <a:gd name="T50" fmla="*/ 1394 w 4022"/>
                <a:gd name="T51" fmla="*/ 1460 h 2352"/>
                <a:gd name="T52" fmla="*/ 1404 w 4022"/>
                <a:gd name="T53" fmla="*/ 1516 h 2352"/>
                <a:gd name="T54" fmla="*/ 1422 w 4022"/>
                <a:gd name="T55" fmla="*/ 1572 h 2352"/>
                <a:gd name="T56" fmla="*/ 1432 w 4022"/>
                <a:gd name="T57" fmla="*/ 1620 h 2352"/>
                <a:gd name="T58" fmla="*/ 1498 w 4022"/>
                <a:gd name="T59" fmla="*/ 1672 h 2352"/>
                <a:gd name="T60" fmla="*/ 1576 w 4022"/>
                <a:gd name="T61" fmla="*/ 1724 h 2352"/>
                <a:gd name="T62" fmla="*/ 1596 w 4022"/>
                <a:gd name="T63" fmla="*/ 1772 h 2352"/>
                <a:gd name="T64" fmla="*/ 1793 w 4022"/>
                <a:gd name="T65" fmla="*/ 1827 h 2352"/>
                <a:gd name="T66" fmla="*/ 1861 w 4022"/>
                <a:gd name="T67" fmla="*/ 1883 h 2352"/>
                <a:gd name="T68" fmla="*/ 1899 w 4022"/>
                <a:gd name="T69" fmla="*/ 1929 h 2352"/>
                <a:gd name="T70" fmla="*/ 1959 w 4022"/>
                <a:gd name="T71" fmla="*/ 1987 h 2352"/>
                <a:gd name="T72" fmla="*/ 2023 w 4022"/>
                <a:gd name="T73" fmla="*/ 2039 h 2352"/>
                <a:gd name="T74" fmla="*/ 2171 w 4022"/>
                <a:gd name="T75" fmla="*/ 2085 h 2352"/>
                <a:gd name="T76" fmla="*/ 2197 w 4022"/>
                <a:gd name="T77" fmla="*/ 2137 h 2352"/>
                <a:gd name="T78" fmla="*/ 2229 w 4022"/>
                <a:gd name="T79" fmla="*/ 2189 h 2352"/>
                <a:gd name="T80" fmla="*/ 2277 w 4022"/>
                <a:gd name="T81" fmla="*/ 2242 h 2352"/>
                <a:gd name="T82" fmla="*/ 2418 w 4022"/>
                <a:gd name="T83" fmla="*/ 2296 h 2352"/>
                <a:gd name="T84" fmla="*/ 4022 w 4022"/>
                <a:gd name="T85"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2" h="2352">
                  <a:moveTo>
                    <a:pt x="0" y="0"/>
                  </a:moveTo>
                  <a:lnTo>
                    <a:pt x="132" y="0"/>
                  </a:lnTo>
                  <a:lnTo>
                    <a:pt x="132" y="46"/>
                  </a:lnTo>
                  <a:lnTo>
                    <a:pt x="188" y="46"/>
                  </a:lnTo>
                  <a:lnTo>
                    <a:pt x="188" y="96"/>
                  </a:lnTo>
                  <a:lnTo>
                    <a:pt x="198" y="96"/>
                  </a:lnTo>
                  <a:lnTo>
                    <a:pt x="198" y="144"/>
                  </a:lnTo>
                  <a:lnTo>
                    <a:pt x="246" y="144"/>
                  </a:lnTo>
                  <a:lnTo>
                    <a:pt x="246" y="195"/>
                  </a:lnTo>
                  <a:lnTo>
                    <a:pt x="268" y="195"/>
                  </a:lnTo>
                  <a:lnTo>
                    <a:pt x="268" y="251"/>
                  </a:lnTo>
                  <a:lnTo>
                    <a:pt x="276" y="251"/>
                  </a:lnTo>
                  <a:lnTo>
                    <a:pt x="276" y="297"/>
                  </a:lnTo>
                  <a:lnTo>
                    <a:pt x="286" y="297"/>
                  </a:lnTo>
                  <a:lnTo>
                    <a:pt x="286" y="395"/>
                  </a:lnTo>
                  <a:lnTo>
                    <a:pt x="294" y="395"/>
                  </a:lnTo>
                  <a:lnTo>
                    <a:pt x="294" y="453"/>
                  </a:lnTo>
                  <a:lnTo>
                    <a:pt x="314" y="453"/>
                  </a:lnTo>
                  <a:lnTo>
                    <a:pt x="314" y="541"/>
                  </a:lnTo>
                  <a:lnTo>
                    <a:pt x="423" y="541"/>
                  </a:lnTo>
                  <a:lnTo>
                    <a:pt x="423" y="652"/>
                  </a:lnTo>
                  <a:lnTo>
                    <a:pt x="463" y="652"/>
                  </a:lnTo>
                  <a:lnTo>
                    <a:pt x="463" y="698"/>
                  </a:lnTo>
                  <a:lnTo>
                    <a:pt x="565" y="698"/>
                  </a:lnTo>
                  <a:lnTo>
                    <a:pt x="565" y="752"/>
                  </a:lnTo>
                  <a:lnTo>
                    <a:pt x="663" y="752"/>
                  </a:lnTo>
                  <a:lnTo>
                    <a:pt x="663" y="802"/>
                  </a:lnTo>
                  <a:lnTo>
                    <a:pt x="725" y="802"/>
                  </a:lnTo>
                  <a:lnTo>
                    <a:pt x="725" y="846"/>
                  </a:lnTo>
                  <a:lnTo>
                    <a:pt x="741" y="846"/>
                  </a:lnTo>
                  <a:lnTo>
                    <a:pt x="741" y="900"/>
                  </a:lnTo>
                  <a:lnTo>
                    <a:pt x="809" y="900"/>
                  </a:lnTo>
                  <a:lnTo>
                    <a:pt x="809" y="944"/>
                  </a:lnTo>
                  <a:lnTo>
                    <a:pt x="821" y="944"/>
                  </a:lnTo>
                  <a:lnTo>
                    <a:pt x="821" y="1000"/>
                  </a:lnTo>
                  <a:lnTo>
                    <a:pt x="881" y="1000"/>
                  </a:lnTo>
                  <a:lnTo>
                    <a:pt x="881" y="1049"/>
                  </a:lnTo>
                  <a:lnTo>
                    <a:pt x="1054" y="1049"/>
                  </a:lnTo>
                  <a:lnTo>
                    <a:pt x="1054" y="1101"/>
                  </a:lnTo>
                  <a:lnTo>
                    <a:pt x="1074" y="1101"/>
                  </a:lnTo>
                  <a:lnTo>
                    <a:pt x="1074" y="1205"/>
                  </a:lnTo>
                  <a:lnTo>
                    <a:pt x="1172" y="1205"/>
                  </a:lnTo>
                  <a:lnTo>
                    <a:pt x="1172" y="1257"/>
                  </a:lnTo>
                  <a:lnTo>
                    <a:pt x="1306" y="1257"/>
                  </a:lnTo>
                  <a:lnTo>
                    <a:pt x="1306" y="1313"/>
                  </a:lnTo>
                  <a:lnTo>
                    <a:pt x="1338" y="1313"/>
                  </a:lnTo>
                  <a:lnTo>
                    <a:pt x="1338" y="1359"/>
                  </a:lnTo>
                  <a:lnTo>
                    <a:pt x="1348" y="1359"/>
                  </a:lnTo>
                  <a:lnTo>
                    <a:pt x="1348" y="1411"/>
                  </a:lnTo>
                  <a:lnTo>
                    <a:pt x="1358" y="1411"/>
                  </a:lnTo>
                  <a:lnTo>
                    <a:pt x="1358" y="1460"/>
                  </a:lnTo>
                  <a:lnTo>
                    <a:pt x="1394" y="1460"/>
                  </a:lnTo>
                  <a:lnTo>
                    <a:pt x="1394" y="1516"/>
                  </a:lnTo>
                  <a:lnTo>
                    <a:pt x="1404" y="1516"/>
                  </a:lnTo>
                  <a:lnTo>
                    <a:pt x="1404" y="1572"/>
                  </a:lnTo>
                  <a:lnTo>
                    <a:pt x="1422" y="1572"/>
                  </a:lnTo>
                  <a:lnTo>
                    <a:pt x="1422" y="1620"/>
                  </a:lnTo>
                  <a:lnTo>
                    <a:pt x="1432" y="1620"/>
                  </a:lnTo>
                  <a:lnTo>
                    <a:pt x="1432" y="1672"/>
                  </a:lnTo>
                  <a:lnTo>
                    <a:pt x="1498" y="1672"/>
                  </a:lnTo>
                  <a:lnTo>
                    <a:pt x="1498" y="1724"/>
                  </a:lnTo>
                  <a:lnTo>
                    <a:pt x="1576" y="1724"/>
                  </a:lnTo>
                  <a:lnTo>
                    <a:pt x="1576" y="1772"/>
                  </a:lnTo>
                  <a:lnTo>
                    <a:pt x="1596" y="1772"/>
                  </a:lnTo>
                  <a:lnTo>
                    <a:pt x="1596" y="1827"/>
                  </a:lnTo>
                  <a:lnTo>
                    <a:pt x="1793" y="1827"/>
                  </a:lnTo>
                  <a:lnTo>
                    <a:pt x="1793" y="1883"/>
                  </a:lnTo>
                  <a:lnTo>
                    <a:pt x="1861" y="1883"/>
                  </a:lnTo>
                  <a:lnTo>
                    <a:pt x="1861" y="1929"/>
                  </a:lnTo>
                  <a:lnTo>
                    <a:pt x="1899" y="1929"/>
                  </a:lnTo>
                  <a:lnTo>
                    <a:pt x="1899" y="1987"/>
                  </a:lnTo>
                  <a:lnTo>
                    <a:pt x="1959" y="1987"/>
                  </a:lnTo>
                  <a:lnTo>
                    <a:pt x="1959" y="2039"/>
                  </a:lnTo>
                  <a:lnTo>
                    <a:pt x="2023" y="2039"/>
                  </a:lnTo>
                  <a:lnTo>
                    <a:pt x="2023" y="2085"/>
                  </a:lnTo>
                  <a:lnTo>
                    <a:pt x="2171" y="2085"/>
                  </a:lnTo>
                  <a:lnTo>
                    <a:pt x="2171" y="2137"/>
                  </a:lnTo>
                  <a:lnTo>
                    <a:pt x="2197" y="2137"/>
                  </a:lnTo>
                  <a:lnTo>
                    <a:pt x="2197" y="2189"/>
                  </a:lnTo>
                  <a:lnTo>
                    <a:pt x="2229" y="2189"/>
                  </a:lnTo>
                  <a:lnTo>
                    <a:pt x="2229" y="2242"/>
                  </a:lnTo>
                  <a:lnTo>
                    <a:pt x="2277" y="2242"/>
                  </a:lnTo>
                  <a:lnTo>
                    <a:pt x="2277" y="2296"/>
                  </a:lnTo>
                  <a:lnTo>
                    <a:pt x="2418" y="2296"/>
                  </a:lnTo>
                  <a:lnTo>
                    <a:pt x="2418" y="2352"/>
                  </a:lnTo>
                  <a:lnTo>
                    <a:pt x="4022" y="235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2" name="Group 561"/>
          <p:cNvGrpSpPr/>
          <p:nvPr/>
        </p:nvGrpSpPr>
        <p:grpSpPr>
          <a:xfrm>
            <a:off x="5372026" y="3299914"/>
            <a:ext cx="2396583" cy="1938809"/>
            <a:chOff x="5372026" y="3065786"/>
            <a:chExt cx="2396583" cy="1938809"/>
          </a:xfrm>
        </p:grpSpPr>
        <p:grpSp>
          <p:nvGrpSpPr>
            <p:cNvPr id="563" name="Group 562"/>
            <p:cNvGrpSpPr/>
            <p:nvPr/>
          </p:nvGrpSpPr>
          <p:grpSpPr>
            <a:xfrm>
              <a:off x="7521506" y="4690565"/>
              <a:ext cx="47520" cy="47520"/>
              <a:chOff x="7521506" y="4691756"/>
              <a:chExt cx="47520" cy="47520"/>
            </a:xfrm>
          </p:grpSpPr>
          <p:sp>
            <p:nvSpPr>
              <p:cNvPr id="574" name="Line 22"/>
              <p:cNvSpPr>
                <a:spLocks noChangeShapeType="1"/>
              </p:cNvSpPr>
              <p:nvPr/>
            </p:nvSpPr>
            <p:spPr bwMode="auto">
              <a:xfrm>
                <a:off x="754526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5" name="Line 23"/>
              <p:cNvSpPr>
                <a:spLocks noChangeShapeType="1"/>
              </p:cNvSpPr>
              <p:nvPr/>
            </p:nvSpPr>
            <p:spPr bwMode="auto">
              <a:xfrm flipH="1">
                <a:off x="752150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4" name="Group 563"/>
            <p:cNvGrpSpPr/>
            <p:nvPr/>
          </p:nvGrpSpPr>
          <p:grpSpPr>
            <a:xfrm>
              <a:off x="7497746" y="4690565"/>
              <a:ext cx="47520" cy="47520"/>
              <a:chOff x="7497746" y="4691756"/>
              <a:chExt cx="47520" cy="47520"/>
            </a:xfrm>
          </p:grpSpPr>
          <p:sp>
            <p:nvSpPr>
              <p:cNvPr id="572" name="Line 24"/>
              <p:cNvSpPr>
                <a:spLocks noChangeShapeType="1"/>
              </p:cNvSpPr>
              <p:nvPr/>
            </p:nvSpPr>
            <p:spPr bwMode="auto">
              <a:xfrm>
                <a:off x="752150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3" name="Line 25"/>
              <p:cNvSpPr>
                <a:spLocks noChangeShapeType="1"/>
              </p:cNvSpPr>
              <p:nvPr/>
            </p:nvSpPr>
            <p:spPr bwMode="auto">
              <a:xfrm flipH="1">
                <a:off x="749774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5" name="Group 564"/>
            <p:cNvGrpSpPr/>
            <p:nvPr/>
          </p:nvGrpSpPr>
          <p:grpSpPr>
            <a:xfrm>
              <a:off x="7306083" y="4690565"/>
              <a:ext cx="47520" cy="47520"/>
              <a:chOff x="7306083" y="4691756"/>
              <a:chExt cx="47520" cy="47520"/>
            </a:xfrm>
          </p:grpSpPr>
          <p:sp>
            <p:nvSpPr>
              <p:cNvPr id="570" name="Line 26"/>
              <p:cNvSpPr>
                <a:spLocks noChangeShapeType="1"/>
              </p:cNvSpPr>
              <p:nvPr/>
            </p:nvSpPr>
            <p:spPr bwMode="auto">
              <a:xfrm>
                <a:off x="7329843"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71" name="Line 27"/>
              <p:cNvSpPr>
                <a:spLocks noChangeShapeType="1"/>
              </p:cNvSpPr>
              <p:nvPr/>
            </p:nvSpPr>
            <p:spPr bwMode="auto">
              <a:xfrm flipH="1">
                <a:off x="7306083"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grpSp>
          <p:nvGrpSpPr>
            <p:cNvPr id="566" name="Group 565"/>
            <p:cNvGrpSpPr/>
            <p:nvPr/>
          </p:nvGrpSpPr>
          <p:grpSpPr>
            <a:xfrm>
              <a:off x="6868108" y="4448613"/>
              <a:ext cx="47520" cy="47520"/>
              <a:chOff x="6868108" y="4448613"/>
              <a:chExt cx="47520" cy="47520"/>
            </a:xfrm>
          </p:grpSpPr>
          <p:sp>
            <p:nvSpPr>
              <p:cNvPr id="568" name="Line 28"/>
              <p:cNvSpPr>
                <a:spLocks noChangeShapeType="1"/>
              </p:cNvSpPr>
              <p:nvPr/>
            </p:nvSpPr>
            <p:spPr bwMode="auto">
              <a:xfrm>
                <a:off x="6891868" y="4448613"/>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sp>
            <p:nvSpPr>
              <p:cNvPr id="569" name="Line 29"/>
              <p:cNvSpPr>
                <a:spLocks noChangeShapeType="1"/>
              </p:cNvSpPr>
              <p:nvPr/>
            </p:nvSpPr>
            <p:spPr bwMode="auto">
              <a:xfrm flipH="1">
                <a:off x="6868108" y="4472373"/>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a:solidFill>
                    <a:sysClr val="windowText" lastClr="000000"/>
                  </a:solidFill>
                </a:endParaRPr>
              </a:p>
            </p:txBody>
          </p:sp>
        </p:grpSp>
        <p:sp>
          <p:nvSpPr>
            <p:cNvPr id="567" name="Freeform 37"/>
            <p:cNvSpPr>
              <a:spLocks/>
            </p:cNvSpPr>
            <p:nvPr/>
          </p:nvSpPr>
          <p:spPr bwMode="auto">
            <a:xfrm>
              <a:off x="5372026" y="3065786"/>
              <a:ext cx="2396583" cy="1938809"/>
            </a:xfrm>
            <a:custGeom>
              <a:avLst/>
              <a:gdLst>
                <a:gd name="T0" fmla="*/ 3026 w 3026"/>
                <a:gd name="T1" fmla="*/ 2272 h 2448"/>
                <a:gd name="T2" fmla="*/ 2842 w 3026"/>
                <a:gd name="T3" fmla="*/ 2179 h 2448"/>
                <a:gd name="T4" fmla="*/ 2830 w 3026"/>
                <a:gd name="T5" fmla="*/ 2083 h 2448"/>
                <a:gd name="T6" fmla="*/ 2377 w 3026"/>
                <a:gd name="T7" fmla="*/ 2039 h 2448"/>
                <a:gd name="T8" fmla="*/ 2335 w 3026"/>
                <a:gd name="T9" fmla="*/ 1985 h 2448"/>
                <a:gd name="T10" fmla="*/ 2131 w 3026"/>
                <a:gd name="T11" fmla="*/ 1935 h 2448"/>
                <a:gd name="T12" fmla="*/ 2093 w 3026"/>
                <a:gd name="T13" fmla="*/ 1829 h 2448"/>
                <a:gd name="T14" fmla="*/ 2075 w 3026"/>
                <a:gd name="T15" fmla="*/ 1776 h 2448"/>
                <a:gd name="T16" fmla="*/ 1771 w 3026"/>
                <a:gd name="T17" fmla="*/ 1728 h 2448"/>
                <a:gd name="T18" fmla="*/ 1716 w 3026"/>
                <a:gd name="T19" fmla="*/ 1684 h 2448"/>
                <a:gd name="T20" fmla="*/ 1694 w 3026"/>
                <a:gd name="T21" fmla="*/ 1634 h 2448"/>
                <a:gd name="T22" fmla="*/ 1676 w 3026"/>
                <a:gd name="T23" fmla="*/ 1590 h 2448"/>
                <a:gd name="T24" fmla="*/ 1638 w 3026"/>
                <a:gd name="T25" fmla="*/ 1538 h 2448"/>
                <a:gd name="T26" fmla="*/ 1520 w 3026"/>
                <a:gd name="T27" fmla="*/ 1488 h 2448"/>
                <a:gd name="T28" fmla="*/ 1470 w 3026"/>
                <a:gd name="T29" fmla="*/ 1446 h 2448"/>
                <a:gd name="T30" fmla="*/ 1444 w 3026"/>
                <a:gd name="T31" fmla="*/ 1397 h 2448"/>
                <a:gd name="T32" fmla="*/ 1386 w 3026"/>
                <a:gd name="T33" fmla="*/ 1341 h 2448"/>
                <a:gd name="T34" fmla="*/ 1238 w 3026"/>
                <a:gd name="T35" fmla="*/ 1297 h 2448"/>
                <a:gd name="T36" fmla="*/ 1190 w 3026"/>
                <a:gd name="T37" fmla="*/ 1249 h 2448"/>
                <a:gd name="T38" fmla="*/ 1142 w 3026"/>
                <a:gd name="T39" fmla="*/ 1149 h 2448"/>
                <a:gd name="T40" fmla="*/ 1035 w 3026"/>
                <a:gd name="T41" fmla="*/ 1101 h 2448"/>
                <a:gd name="T42" fmla="*/ 1027 w 3026"/>
                <a:gd name="T43" fmla="*/ 1057 h 2448"/>
                <a:gd name="T44" fmla="*/ 823 w 3026"/>
                <a:gd name="T45" fmla="*/ 1013 h 2448"/>
                <a:gd name="T46" fmla="*/ 765 w 3026"/>
                <a:gd name="T47" fmla="*/ 958 h 2448"/>
                <a:gd name="T48" fmla="*/ 713 w 3026"/>
                <a:gd name="T49" fmla="*/ 912 h 2448"/>
                <a:gd name="T50" fmla="*/ 617 w 3026"/>
                <a:gd name="T51" fmla="*/ 818 h 2448"/>
                <a:gd name="T52" fmla="*/ 589 w 3026"/>
                <a:gd name="T53" fmla="*/ 772 h 2448"/>
                <a:gd name="T54" fmla="*/ 519 w 3026"/>
                <a:gd name="T55" fmla="*/ 762 h 2448"/>
                <a:gd name="T56" fmla="*/ 509 w 3026"/>
                <a:gd name="T57" fmla="*/ 718 h 2448"/>
                <a:gd name="T58" fmla="*/ 499 w 3026"/>
                <a:gd name="T59" fmla="*/ 628 h 2448"/>
                <a:gd name="T60" fmla="*/ 489 w 3026"/>
                <a:gd name="T61" fmla="*/ 575 h 2448"/>
                <a:gd name="T62" fmla="*/ 479 w 3026"/>
                <a:gd name="T63" fmla="*/ 523 h 2448"/>
                <a:gd name="T64" fmla="*/ 435 w 3026"/>
                <a:gd name="T65" fmla="*/ 477 h 2448"/>
                <a:gd name="T66" fmla="*/ 383 w 3026"/>
                <a:gd name="T67" fmla="*/ 433 h 2448"/>
                <a:gd name="T68" fmla="*/ 334 w 3026"/>
                <a:gd name="T69" fmla="*/ 375 h 2448"/>
                <a:gd name="T70" fmla="*/ 314 w 3026"/>
                <a:gd name="T71" fmla="*/ 331 h 2448"/>
                <a:gd name="T72" fmla="*/ 296 w 3026"/>
                <a:gd name="T73" fmla="*/ 287 h 2448"/>
                <a:gd name="T74" fmla="*/ 200 w 3026"/>
                <a:gd name="T75" fmla="*/ 243 h 2448"/>
                <a:gd name="T76" fmla="*/ 186 w 3026"/>
                <a:gd name="T77" fmla="*/ 136 h 2448"/>
                <a:gd name="T78" fmla="*/ 178 w 3026"/>
                <a:gd name="T79" fmla="*/ 46 h 2448"/>
                <a:gd name="T80" fmla="*/ 170 w 3026"/>
                <a:gd name="T81"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6" h="2448">
                  <a:moveTo>
                    <a:pt x="3026" y="2448"/>
                  </a:moveTo>
                  <a:lnTo>
                    <a:pt x="3026" y="2272"/>
                  </a:lnTo>
                  <a:lnTo>
                    <a:pt x="2842" y="2272"/>
                  </a:lnTo>
                  <a:lnTo>
                    <a:pt x="2842" y="2179"/>
                  </a:lnTo>
                  <a:lnTo>
                    <a:pt x="2830" y="2179"/>
                  </a:lnTo>
                  <a:lnTo>
                    <a:pt x="2830" y="2083"/>
                  </a:lnTo>
                  <a:lnTo>
                    <a:pt x="2377" y="2083"/>
                  </a:lnTo>
                  <a:lnTo>
                    <a:pt x="2377" y="2039"/>
                  </a:lnTo>
                  <a:lnTo>
                    <a:pt x="2335" y="2039"/>
                  </a:lnTo>
                  <a:lnTo>
                    <a:pt x="2335" y="1985"/>
                  </a:lnTo>
                  <a:lnTo>
                    <a:pt x="2131" y="1985"/>
                  </a:lnTo>
                  <a:lnTo>
                    <a:pt x="2131" y="1935"/>
                  </a:lnTo>
                  <a:lnTo>
                    <a:pt x="2093" y="1935"/>
                  </a:lnTo>
                  <a:lnTo>
                    <a:pt x="2093" y="1829"/>
                  </a:lnTo>
                  <a:lnTo>
                    <a:pt x="2075" y="1829"/>
                  </a:lnTo>
                  <a:lnTo>
                    <a:pt x="2075" y="1776"/>
                  </a:lnTo>
                  <a:lnTo>
                    <a:pt x="1771" y="1776"/>
                  </a:lnTo>
                  <a:lnTo>
                    <a:pt x="1771" y="1728"/>
                  </a:lnTo>
                  <a:lnTo>
                    <a:pt x="1716" y="1728"/>
                  </a:lnTo>
                  <a:lnTo>
                    <a:pt x="1716" y="1684"/>
                  </a:lnTo>
                  <a:lnTo>
                    <a:pt x="1694" y="1684"/>
                  </a:lnTo>
                  <a:lnTo>
                    <a:pt x="1694" y="1634"/>
                  </a:lnTo>
                  <a:lnTo>
                    <a:pt x="1676" y="1634"/>
                  </a:lnTo>
                  <a:lnTo>
                    <a:pt x="1676" y="1590"/>
                  </a:lnTo>
                  <a:lnTo>
                    <a:pt x="1638" y="1590"/>
                  </a:lnTo>
                  <a:lnTo>
                    <a:pt x="1638" y="1538"/>
                  </a:lnTo>
                  <a:lnTo>
                    <a:pt x="1520" y="1538"/>
                  </a:lnTo>
                  <a:lnTo>
                    <a:pt x="1520" y="1488"/>
                  </a:lnTo>
                  <a:lnTo>
                    <a:pt x="1470" y="1488"/>
                  </a:lnTo>
                  <a:lnTo>
                    <a:pt x="1470" y="1446"/>
                  </a:lnTo>
                  <a:lnTo>
                    <a:pt x="1444" y="1446"/>
                  </a:lnTo>
                  <a:lnTo>
                    <a:pt x="1444" y="1397"/>
                  </a:lnTo>
                  <a:lnTo>
                    <a:pt x="1386" y="1397"/>
                  </a:lnTo>
                  <a:lnTo>
                    <a:pt x="1386" y="1341"/>
                  </a:lnTo>
                  <a:lnTo>
                    <a:pt x="1238" y="1341"/>
                  </a:lnTo>
                  <a:lnTo>
                    <a:pt x="1238" y="1297"/>
                  </a:lnTo>
                  <a:lnTo>
                    <a:pt x="1190" y="1297"/>
                  </a:lnTo>
                  <a:lnTo>
                    <a:pt x="1190" y="1249"/>
                  </a:lnTo>
                  <a:lnTo>
                    <a:pt x="1142" y="1249"/>
                  </a:lnTo>
                  <a:lnTo>
                    <a:pt x="1142" y="1149"/>
                  </a:lnTo>
                  <a:lnTo>
                    <a:pt x="1035" y="1149"/>
                  </a:lnTo>
                  <a:lnTo>
                    <a:pt x="1035" y="1101"/>
                  </a:lnTo>
                  <a:lnTo>
                    <a:pt x="1027" y="1101"/>
                  </a:lnTo>
                  <a:lnTo>
                    <a:pt x="1027" y="1057"/>
                  </a:lnTo>
                  <a:lnTo>
                    <a:pt x="823" y="1057"/>
                  </a:lnTo>
                  <a:lnTo>
                    <a:pt x="823" y="1013"/>
                  </a:lnTo>
                  <a:lnTo>
                    <a:pt x="765" y="1013"/>
                  </a:lnTo>
                  <a:lnTo>
                    <a:pt x="765" y="958"/>
                  </a:lnTo>
                  <a:lnTo>
                    <a:pt x="713" y="958"/>
                  </a:lnTo>
                  <a:lnTo>
                    <a:pt x="713" y="912"/>
                  </a:lnTo>
                  <a:lnTo>
                    <a:pt x="617" y="912"/>
                  </a:lnTo>
                  <a:lnTo>
                    <a:pt x="617" y="818"/>
                  </a:lnTo>
                  <a:lnTo>
                    <a:pt x="589" y="818"/>
                  </a:lnTo>
                  <a:lnTo>
                    <a:pt x="589" y="772"/>
                  </a:lnTo>
                  <a:lnTo>
                    <a:pt x="519" y="772"/>
                  </a:lnTo>
                  <a:lnTo>
                    <a:pt x="519" y="762"/>
                  </a:lnTo>
                  <a:lnTo>
                    <a:pt x="509" y="762"/>
                  </a:lnTo>
                  <a:lnTo>
                    <a:pt x="509" y="718"/>
                  </a:lnTo>
                  <a:lnTo>
                    <a:pt x="499" y="718"/>
                  </a:lnTo>
                  <a:lnTo>
                    <a:pt x="499" y="628"/>
                  </a:lnTo>
                  <a:lnTo>
                    <a:pt x="489" y="628"/>
                  </a:lnTo>
                  <a:lnTo>
                    <a:pt x="489" y="575"/>
                  </a:lnTo>
                  <a:lnTo>
                    <a:pt x="479" y="575"/>
                  </a:lnTo>
                  <a:lnTo>
                    <a:pt x="479" y="523"/>
                  </a:lnTo>
                  <a:lnTo>
                    <a:pt x="435" y="523"/>
                  </a:lnTo>
                  <a:lnTo>
                    <a:pt x="435" y="477"/>
                  </a:lnTo>
                  <a:lnTo>
                    <a:pt x="383" y="477"/>
                  </a:lnTo>
                  <a:lnTo>
                    <a:pt x="383" y="433"/>
                  </a:lnTo>
                  <a:lnTo>
                    <a:pt x="334" y="433"/>
                  </a:lnTo>
                  <a:lnTo>
                    <a:pt x="334" y="375"/>
                  </a:lnTo>
                  <a:lnTo>
                    <a:pt x="314" y="375"/>
                  </a:lnTo>
                  <a:lnTo>
                    <a:pt x="314" y="331"/>
                  </a:lnTo>
                  <a:lnTo>
                    <a:pt x="296" y="331"/>
                  </a:lnTo>
                  <a:lnTo>
                    <a:pt x="296" y="287"/>
                  </a:lnTo>
                  <a:lnTo>
                    <a:pt x="200" y="287"/>
                  </a:lnTo>
                  <a:lnTo>
                    <a:pt x="200" y="243"/>
                  </a:lnTo>
                  <a:lnTo>
                    <a:pt x="186" y="243"/>
                  </a:lnTo>
                  <a:lnTo>
                    <a:pt x="186" y="136"/>
                  </a:lnTo>
                  <a:lnTo>
                    <a:pt x="178" y="136"/>
                  </a:lnTo>
                  <a:lnTo>
                    <a:pt x="178" y="46"/>
                  </a:lnTo>
                  <a:lnTo>
                    <a:pt x="170" y="46"/>
                  </a:lnTo>
                  <a:lnTo>
                    <a:pt x="170"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GB" kern="0" dirty="0">
                <a:solidFill>
                  <a:sysClr val="windowText" lastClr="000000"/>
                </a:solidFill>
              </a:endParaRPr>
            </a:p>
          </p:txBody>
        </p:sp>
      </p:grpSp>
      <p:graphicFrame>
        <p:nvGraphicFramePr>
          <p:cNvPr id="151" name="Table 150"/>
          <p:cNvGraphicFramePr>
            <a:graphicFrameLocks noGrp="1"/>
          </p:cNvGraphicFramePr>
          <p:nvPr>
            <p:extLst>
              <p:ext uri="{D42A27DB-BD31-4B8C-83A1-F6EECF244321}">
                <p14:modId xmlns:p14="http://schemas.microsoft.com/office/powerpoint/2010/main" val="415936705"/>
              </p:ext>
            </p:extLst>
          </p:nvPr>
        </p:nvGraphicFramePr>
        <p:xfrm>
          <a:off x="4648200" y="1600200"/>
          <a:ext cx="4474686" cy="1524000"/>
        </p:xfrm>
        <a:graphic>
          <a:graphicData uri="http://schemas.openxmlformats.org/drawingml/2006/table">
            <a:tbl>
              <a:tblPr firstRow="1" bandRow="1">
                <a:tableStyleId>{69012ECD-51FC-41F1-AA8D-1B2483CD663E}</a:tableStyleId>
              </a:tblPr>
              <a:tblGrid>
                <a:gridCol w="1759744"/>
                <a:gridCol w="1299067"/>
                <a:gridCol w="1415875"/>
              </a:tblGrid>
              <a:tr h="213360">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A群</a:t>
                      </a:r>
                    </a:p>
                    <a:p>
                      <a:pPr algn="ctr"/>
                      <a:r>
                        <a:rPr lang="ja-JP" sz="1000" b="1" i="0" dirty="0" smtClean="0">
                          <a:solidFill>
                            <a:srgbClr val="FFFFFF"/>
                          </a:solidFill>
                          <a:ea typeface="MS UI Gothic" pitchFamily="18" charset="0"/>
                        </a:rPr>
                        <a:t>(47件)</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B群</a:t>
                      </a:r>
                    </a:p>
                    <a:p>
                      <a:pPr algn="ctr"/>
                      <a:r>
                        <a:rPr lang="ja-JP" sz="1000" b="1" i="0" dirty="0" smtClean="0">
                          <a:solidFill>
                            <a:srgbClr val="FFFFFF"/>
                          </a:solidFill>
                          <a:ea typeface="MS UI Gothic" pitchFamily="18" charset="0"/>
                        </a:rPr>
                        <a:t>(46件)</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3360">
                <a:tc>
                  <a:txBody>
                    <a:bodyPr/>
                    <a:lstStyle/>
                    <a:p>
                      <a:r>
                        <a:rPr lang="ja-JP" sz="1000" b="1" i="0" dirty="0" smtClean="0">
                          <a:solidFill>
                            <a:srgbClr val="4D4D4D"/>
                          </a:solidFill>
                          <a:ea typeface="MS UI Gothic" pitchFamily="18" charset="0"/>
                        </a:rPr>
                        <a:t>2年DMFS、%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14.8 (6.6, 26.1)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4.2 (0.8, 12.7)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ja-JP" sz="1000" b="1" i="0" dirty="0" smtClean="0">
                          <a:solidFill>
                            <a:srgbClr val="4D4D4D"/>
                          </a:solidFill>
                          <a:ea typeface="MS UI Gothic" pitchFamily="18" charset="0"/>
                        </a:rPr>
                        <a:t>1年DMFS、%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45.1 (31.2, 58.0)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48.7 (34.1, 61.8)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13360">
                <a:tc>
                  <a:txBody>
                    <a:bodyPr/>
                    <a:lstStyle/>
                    <a:p>
                      <a:r>
                        <a:rPr lang="ja-JP" sz="1000" b="1" i="0" dirty="0" smtClean="0">
                          <a:solidFill>
                            <a:srgbClr val="4D4D4D"/>
                          </a:solidFill>
                          <a:ea typeface="MS UI Gothic" pitchFamily="18" charset="0"/>
                        </a:rPr>
                        <a:t>mDMFS、ヶ月（95%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11.0 (6.0, 15.9)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11.4 (7.2, 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ja-JP" sz="1000" b="1" i="0" dirty="0" smtClean="0">
                          <a:solidFill>
                            <a:srgbClr val="4D4D4D"/>
                          </a:solidFill>
                          <a:ea typeface="MS UI Gothic" pitchFamily="18" charset="0"/>
                        </a:rPr>
                        <a:t>HR (95% CI)</a:t>
                      </a:r>
                    </a:p>
                    <a:p>
                      <a:r>
                        <a:rPr lang="ja-JP" sz="1000" b="1" i="0" dirty="0" smtClean="0">
                          <a:solidFill>
                            <a:srgbClr val="4D4D4D"/>
                          </a:solidFill>
                          <a:ea typeface="MS UI Gothic" pitchFamily="18" charset="0"/>
                        </a:rPr>
                        <a:t>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sz="1000" b="0" i="0" dirty="0" smtClean="0">
                          <a:solidFill>
                            <a:srgbClr val="4D4D4D"/>
                          </a:solidFill>
                          <a:ea typeface="MS UI Gothic" pitchFamily="18" charset="0"/>
                        </a:rPr>
                        <a:t>1.20 (0.79, 1.80)</a:t>
                      </a:r>
                      <a:r>
                        <a:rPr lang="en" sz="1000" dirty="0" smtClean="0"/>
                        <a:t/>
                      </a:r>
                      <a:br>
                        <a:rPr lang="en" sz="1000" dirty="0" smtClean="0"/>
                      </a:br>
                      <a:r>
                        <a:rPr lang="ja-JP" sz="1000" b="0" i="0" dirty="0" smtClean="0">
                          <a:solidFill>
                            <a:srgbClr val="4D4D4D"/>
                          </a:solidFill>
                          <a:ea typeface="MS UI Gothic" pitchFamily="18" charset="0"/>
                        </a:rPr>
                        <a:t>0.37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sp>
        <p:nvSpPr>
          <p:cNvPr id="153" name="TextBox 152"/>
          <p:cNvSpPr txBox="1"/>
          <p:nvPr/>
        </p:nvSpPr>
        <p:spPr>
          <a:xfrm>
            <a:off x="3349732" y="4011087"/>
            <a:ext cx="612668" cy="461665"/>
          </a:xfrm>
          <a:prstGeom prst="rect">
            <a:avLst/>
          </a:prstGeom>
          <a:noFill/>
        </p:spPr>
        <p:txBody>
          <a:bodyPr wrap="none" rtlCol="0">
            <a:spAutoFit/>
          </a:bodyPr>
          <a:lstStyle/>
          <a:p>
            <a:r>
              <a:rPr lang="ja-JP" sz="1200" b="0" i="0" dirty="0" smtClean="0">
                <a:solidFill>
                  <a:srgbClr val="4D4D4D"/>
                </a:solidFill>
                <a:ea typeface="MS UI Gothic" pitchFamily="18" charset="0"/>
              </a:rPr>
              <a:t>A群</a:t>
            </a:r>
          </a:p>
          <a:p>
            <a:r>
              <a:rPr lang="ja-JP" sz="1200" b="0" i="0" dirty="0" smtClean="0">
                <a:solidFill>
                  <a:srgbClr val="4D4D4D"/>
                </a:solidFill>
                <a:ea typeface="MS UI Gothic" pitchFamily="18" charset="0"/>
              </a:rPr>
              <a:t>B群</a:t>
            </a:r>
          </a:p>
        </p:txBody>
      </p:sp>
      <p:graphicFrame>
        <p:nvGraphicFramePr>
          <p:cNvPr id="154" name="Table 153"/>
          <p:cNvGraphicFramePr>
            <a:graphicFrameLocks noGrp="1"/>
          </p:cNvGraphicFramePr>
          <p:nvPr>
            <p:extLst>
              <p:ext uri="{D42A27DB-BD31-4B8C-83A1-F6EECF244321}">
                <p14:modId xmlns:p14="http://schemas.microsoft.com/office/powerpoint/2010/main" val="2792617547"/>
              </p:ext>
            </p:extLst>
          </p:nvPr>
        </p:nvGraphicFramePr>
        <p:xfrm>
          <a:off x="152399" y="1600200"/>
          <a:ext cx="4346697" cy="1524000"/>
        </p:xfrm>
        <a:graphic>
          <a:graphicData uri="http://schemas.openxmlformats.org/drawingml/2006/table">
            <a:tbl>
              <a:tblPr firstRow="1" bandRow="1">
                <a:tableStyleId>{69012ECD-51FC-41F1-AA8D-1B2483CD663E}</a:tableStyleId>
              </a:tblPr>
              <a:tblGrid>
                <a:gridCol w="1647826"/>
                <a:gridCol w="1322106"/>
                <a:gridCol w="1376765"/>
              </a:tblGrid>
              <a:tr h="253558">
                <a:tc>
                  <a:txBody>
                    <a:bodyPr/>
                    <a:lstStyle/>
                    <a:p>
                      <a:pPr algn="ctr"/>
                      <a:endParaRPr lang="en-GB" sz="10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A群</a:t>
                      </a:r>
                    </a:p>
                    <a:p>
                      <a:pPr algn="ctr"/>
                      <a:r>
                        <a:rPr lang="ja-JP" sz="1000" b="1" i="0" dirty="0" smtClean="0">
                          <a:solidFill>
                            <a:srgbClr val="FFFFFF"/>
                          </a:solidFill>
                          <a:ea typeface="MS UI Gothic" pitchFamily="18" charset="0"/>
                        </a:rPr>
                        <a:t>(48件)</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000" b="1" i="0" dirty="0" smtClean="0">
                          <a:solidFill>
                            <a:srgbClr val="FFFFFF"/>
                          </a:solidFill>
                          <a:ea typeface="MS UI Gothic" pitchFamily="18" charset="0"/>
                        </a:rPr>
                        <a:t>B群</a:t>
                      </a:r>
                    </a:p>
                    <a:p>
                      <a:pPr algn="ctr"/>
                      <a:r>
                        <a:rPr lang="ja-JP" sz="1000" b="1" i="0" dirty="0" smtClean="0">
                          <a:solidFill>
                            <a:srgbClr val="FFFFFF"/>
                          </a:solidFill>
                          <a:ea typeface="MS UI Gothic" pitchFamily="18" charset="0"/>
                        </a:rPr>
                        <a:t>(46件)</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58473">
                <a:tc>
                  <a:txBody>
                    <a:bodyPr/>
                    <a:lstStyle/>
                    <a:p>
                      <a:r>
                        <a:rPr lang="ja-JP" sz="1000" b="1" i="0" dirty="0" smtClean="0">
                          <a:solidFill>
                            <a:srgbClr val="4D4D4D"/>
                          </a:solidFill>
                          <a:ea typeface="MS UI Gothic" pitchFamily="18" charset="0"/>
                        </a:rPr>
                        <a:t>2年PFS、%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8.6 (2.8, 18.6)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4.2 (0.8, 12.8)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191611">
                <a:tc>
                  <a:txBody>
                    <a:bodyPr/>
                    <a:lstStyle/>
                    <a:p>
                      <a:r>
                        <a:rPr lang="ja-JP" sz="1000" b="1" i="0" dirty="0" smtClean="0">
                          <a:solidFill>
                            <a:srgbClr val="4D4D4D"/>
                          </a:solidFill>
                          <a:ea typeface="MS UI Gothic" pitchFamily="18" charset="0"/>
                        </a:rPr>
                        <a:t>1年PFS、% (95%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39.2 (26.0, 52.2)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46.6 (32.2, 59.8)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158473">
                <a:tc>
                  <a:txBody>
                    <a:bodyPr/>
                    <a:lstStyle/>
                    <a:p>
                      <a:r>
                        <a:rPr lang="ja-JP" sz="1000" b="1" i="0" dirty="0" smtClean="0">
                          <a:solidFill>
                            <a:srgbClr val="4D4D4D"/>
                          </a:solidFill>
                          <a:ea typeface="MS UI Gothic" pitchFamily="18" charset="0"/>
                        </a:rPr>
                        <a:t>mPFS、ヶ月間(95% CI)</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10.1 (6.0, 12.5)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000" b="0" i="0" dirty="0" smtClean="0">
                          <a:solidFill>
                            <a:srgbClr val="4D4D4D"/>
                          </a:solidFill>
                          <a:ea typeface="MS UI Gothic" pitchFamily="18" charset="0"/>
                        </a:rPr>
                        <a:t>10.4 (7.0, 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3558">
                <a:tc>
                  <a:txBody>
                    <a:bodyPr/>
                    <a:lstStyle/>
                    <a:p>
                      <a:r>
                        <a:rPr lang="ja-JP" sz="1000" b="1" i="0" dirty="0" smtClean="0">
                          <a:solidFill>
                            <a:srgbClr val="4D4D4D"/>
                          </a:solidFill>
                          <a:ea typeface="MS UI Gothic" pitchFamily="18" charset="0"/>
                        </a:rPr>
                        <a:t>HR (95% CI)</a:t>
                      </a:r>
                    </a:p>
                    <a:p>
                      <a:r>
                        <a:rPr lang="ja-JP" sz="1000" b="1" i="0" dirty="0" smtClean="0">
                          <a:solidFill>
                            <a:srgbClr val="4D4D4D"/>
                          </a:solidFill>
                          <a:ea typeface="MS UI Gothic" pitchFamily="18" charset="0"/>
                        </a:rPr>
                        <a:t>P値</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sz="1000" b="0" i="0" u="none" dirty="0" smtClean="0">
                          <a:solidFill>
                            <a:srgbClr val="4D4D4D"/>
                          </a:solidFill>
                          <a:ea typeface="MS UI Gothic" pitchFamily="18" charset="0"/>
                        </a:rPr>
                        <a:t>1.03 (0.69, 1.55)</a:t>
                      </a:r>
                      <a:r>
                        <a:rPr lang="en" sz="1000" dirty="0" smtClean="0"/>
                        <a:t/>
                      </a:r>
                      <a:br>
                        <a:rPr lang="en" sz="1000" dirty="0" smtClean="0"/>
                      </a:br>
                      <a:r>
                        <a:rPr lang="ja-JP" sz="1000" b="0" i="0" u="none" dirty="0" smtClean="0">
                          <a:solidFill>
                            <a:srgbClr val="4D4D4D"/>
                          </a:solidFill>
                          <a:ea typeface="MS UI Gothic" pitchFamily="18" charset="0"/>
                        </a:rPr>
                        <a:t>0.87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cxnSp>
        <p:nvCxnSpPr>
          <p:cNvPr id="155" name="Straight Connector 154"/>
          <p:cNvCxnSpPr/>
          <p:nvPr/>
        </p:nvCxnSpPr>
        <p:spPr>
          <a:xfrm>
            <a:off x="7315200" y="420597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6" name="Straight Connector 155"/>
          <p:cNvCxnSpPr/>
          <p:nvPr/>
        </p:nvCxnSpPr>
        <p:spPr>
          <a:xfrm>
            <a:off x="7315200" y="439718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7" name="TextBox 156"/>
          <p:cNvSpPr txBox="1"/>
          <p:nvPr/>
        </p:nvSpPr>
        <p:spPr>
          <a:xfrm>
            <a:off x="7616932" y="4059347"/>
            <a:ext cx="612668" cy="461665"/>
          </a:xfrm>
          <a:prstGeom prst="rect">
            <a:avLst/>
          </a:prstGeom>
          <a:noFill/>
        </p:spPr>
        <p:txBody>
          <a:bodyPr wrap="none" rtlCol="0">
            <a:spAutoFit/>
          </a:bodyPr>
          <a:lstStyle/>
          <a:p>
            <a:r>
              <a:rPr lang="ja-JP" sz="1200" b="0" i="0" dirty="0" smtClean="0">
                <a:solidFill>
                  <a:srgbClr val="4D4D4D"/>
                </a:solidFill>
                <a:ea typeface="MS UI Gothic" pitchFamily="18" charset="0"/>
              </a:rPr>
              <a:t>A群</a:t>
            </a:r>
          </a:p>
          <a:p>
            <a:r>
              <a:rPr lang="ja-JP" sz="1200" b="0" i="0" dirty="0" smtClean="0">
                <a:solidFill>
                  <a:srgbClr val="4D4D4D"/>
                </a:solidFill>
                <a:ea typeface="MS UI Gothic" pitchFamily="18" charset="0"/>
              </a:rPr>
              <a:t>B群</a:t>
            </a:r>
          </a:p>
        </p:txBody>
      </p:sp>
      <p:sp>
        <p:nvSpPr>
          <p:cNvPr id="146" name="TextBox 145"/>
          <p:cNvSpPr txBox="1"/>
          <p:nvPr/>
        </p:nvSpPr>
        <p:spPr>
          <a:xfrm>
            <a:off x="-389763" y="5604214"/>
            <a:ext cx="1978925" cy="246221"/>
          </a:xfrm>
          <a:prstGeom prst="rect">
            <a:avLst/>
          </a:prstGeom>
          <a:noFill/>
        </p:spPr>
        <p:txBody>
          <a:bodyPr wrap="square" rtlCol="0" anchor="t" anchorCtr="0">
            <a:spAutoFit/>
          </a:bodyPr>
          <a:lstStyle/>
          <a:p>
            <a:pPr algn="r" fontAlgn="auto">
              <a:spcBef>
                <a:spcPts val="0"/>
              </a:spcBef>
              <a:spcAft>
                <a:spcPts val="0"/>
              </a:spcAft>
            </a:pPr>
            <a:r>
              <a:rPr lang="ja-JP" sz="1000" b="0" i="0" dirty="0" smtClean="0">
                <a:solidFill>
                  <a:srgbClr val="4D4D4D"/>
                </a:solidFill>
                <a:ea typeface="MS UI Gothic" pitchFamily="18" charset="0"/>
              </a:rPr>
              <a:t>リスクに晒されていた患者数</a:t>
            </a:r>
          </a:p>
        </p:txBody>
      </p:sp>
      <p:sp>
        <p:nvSpPr>
          <p:cNvPr id="147" name="TextBox 146"/>
          <p:cNvSpPr txBox="1"/>
          <p:nvPr/>
        </p:nvSpPr>
        <p:spPr>
          <a:xfrm>
            <a:off x="4045226" y="5604214"/>
            <a:ext cx="1773251" cy="246221"/>
          </a:xfrm>
          <a:prstGeom prst="rect">
            <a:avLst/>
          </a:prstGeom>
          <a:noFill/>
        </p:spPr>
        <p:txBody>
          <a:bodyPr wrap="square" rtlCol="0" anchor="t" anchorCtr="0">
            <a:spAutoFit/>
          </a:bodyPr>
          <a:lstStyle/>
          <a:p>
            <a:pPr algn="r" fontAlgn="auto">
              <a:spcBef>
                <a:spcPts val="0"/>
              </a:spcBef>
              <a:spcAft>
                <a:spcPts val="0"/>
              </a:spcAft>
            </a:pPr>
            <a:r>
              <a:rPr lang="ja-JP" sz="1000" b="0" i="0" dirty="0" smtClean="0">
                <a:solidFill>
                  <a:srgbClr val="4D4D4D"/>
                </a:solidFill>
                <a:ea typeface="MS UI Gothic" pitchFamily="18" charset="0"/>
              </a:rPr>
              <a:t>リスクに晒されていた患者数</a:t>
            </a:r>
          </a:p>
        </p:txBody>
      </p:sp>
      <p:sp>
        <p:nvSpPr>
          <p:cNvPr id="148"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Loka T et al. Ann Oncol 2016; 27 (suppl 6): abstr 621PD</a:t>
            </a:r>
          </a:p>
        </p:txBody>
      </p:sp>
    </p:spTree>
    <p:custDataLst>
      <p:tags r:id="rId1"/>
    </p:custDataLst>
    <p:extLst>
      <p:ext uri="{BB962C8B-B14F-4D97-AF65-F5344CB8AC3E}">
        <p14:creationId xmlns:p14="http://schemas.microsoft.com/office/powerpoint/2010/main" val="4233334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621PD: 局所進行膵癌(LAPC)を対象に、ゲムシタビンによる導入化学療法の併用／非併用下でのS-1併用放射線療法を比較評価する第II相無作為化試験: JCOG1106試験の最終解析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Loka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Loka T et al. Ann Oncol 2016; 27 (suppl 6): abstr 621PD</a:t>
            </a:r>
          </a:p>
        </p:txBody>
      </p:sp>
      <p:graphicFrame>
        <p:nvGraphicFramePr>
          <p:cNvPr id="8" name="Table 7"/>
          <p:cNvGraphicFramePr>
            <a:graphicFrameLocks noGrp="1"/>
          </p:cNvGraphicFramePr>
          <p:nvPr>
            <p:extLst>
              <p:ext uri="{D42A27DB-BD31-4B8C-83A1-F6EECF244321}">
                <p14:modId xmlns:p14="http://schemas.microsoft.com/office/powerpoint/2010/main" val="2664968889"/>
              </p:ext>
            </p:extLst>
          </p:nvPr>
        </p:nvGraphicFramePr>
        <p:xfrm>
          <a:off x="1143000" y="1645920"/>
          <a:ext cx="6858000" cy="4114800"/>
        </p:xfrm>
        <a:graphic>
          <a:graphicData uri="http://schemas.openxmlformats.org/drawingml/2006/table">
            <a:tbl>
              <a:tblPr firstRow="1" bandRow="1">
                <a:tableStyleId>{69012ECD-51FC-41F1-AA8D-1B2483CD663E}</a:tableStyleId>
              </a:tblPr>
              <a:tblGrid>
                <a:gridCol w="2438400"/>
                <a:gridCol w="1143000"/>
                <a:gridCol w="1143000"/>
                <a:gridCol w="1066800"/>
                <a:gridCol w="1066800"/>
              </a:tblGrid>
              <a:tr h="263013">
                <a:tc>
                  <a:txBody>
                    <a:bodyPr/>
                    <a:lstStyle/>
                    <a:p>
                      <a:r>
                        <a:rPr lang="ja-JP" sz="1200" b="1" i="0" dirty="0" smtClean="0">
                          <a:solidFill>
                            <a:srgbClr val="FFFFFF"/>
                          </a:solidFill>
                          <a:ea typeface="MS UI Gothic" pitchFamily="18" charset="0"/>
                        </a:rPr>
                        <a:t>CTCAE v4.0</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gridSpan="2">
                  <a:txBody>
                    <a:bodyPr/>
                    <a:lstStyle/>
                    <a:p>
                      <a:pPr algn="ctr"/>
                      <a:r>
                        <a:rPr lang="ja-JP" sz="1200" b="1" i="0" dirty="0" smtClean="0">
                          <a:solidFill>
                            <a:srgbClr val="FFFFFF"/>
                          </a:solidFill>
                          <a:ea typeface="MS UI Gothic" pitchFamily="18" charset="0"/>
                        </a:rPr>
                        <a:t>A群 (n=50),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c gridSpan="2">
                  <a:txBody>
                    <a:bodyPr/>
                    <a:lstStyle/>
                    <a:p>
                      <a:pPr algn="ctr"/>
                      <a:r>
                        <a:rPr lang="ja-JP" sz="1200" b="1" i="0" dirty="0" smtClean="0">
                          <a:solidFill>
                            <a:srgbClr val="FFFFFF"/>
                          </a:solidFill>
                          <a:ea typeface="MS UI Gothic" pitchFamily="18" charset="0"/>
                        </a:rPr>
                        <a:t>B群 (n=49),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r>
              <a:tr h="263013">
                <a:tc>
                  <a:txBody>
                    <a:bodyPr/>
                    <a:lstStyle/>
                    <a:p>
                      <a:endParaRPr lang="en-GB" sz="12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1" i="0" dirty="0" smtClean="0">
                          <a:solidFill>
                            <a:srgbClr val="4D4D4D"/>
                          </a:solidFill>
                          <a:ea typeface="MS UI Gothic" pitchFamily="18" charset="0"/>
                        </a:rPr>
                        <a:t>全てのAE</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1" i="0" dirty="0" smtClean="0">
                          <a:solidFill>
                            <a:srgbClr val="4D4D4D"/>
                          </a:solidFill>
                          <a:ea typeface="MS UI Gothic" pitchFamily="18" charset="0"/>
                        </a:rPr>
                        <a:t>グレード3～4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1" i="0" dirty="0" smtClean="0">
                          <a:solidFill>
                            <a:srgbClr val="4D4D4D"/>
                          </a:solidFill>
                          <a:ea typeface="MS UI Gothic" pitchFamily="18" charset="0"/>
                        </a:rPr>
                        <a:t>全てのAE</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1" i="0" dirty="0" smtClean="0">
                          <a:solidFill>
                            <a:srgbClr val="4D4D4D"/>
                          </a:solidFill>
                          <a:ea typeface="MS UI Gothic" pitchFamily="18" charset="0"/>
                        </a:rPr>
                        <a:t>グレード3～4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r>
                        <a:rPr lang="ja-JP" sz="1200" b="0" i="0" dirty="0" smtClean="0">
                          <a:solidFill>
                            <a:srgbClr val="4D4D4D"/>
                          </a:solidFill>
                          <a:ea typeface="MS UI Gothic" pitchFamily="18" charset="0"/>
                        </a:rPr>
                        <a:t>WBC減少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94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94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好中球減少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92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54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96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57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貧血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100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98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血小板数減少</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100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94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食欲不振</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88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76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疲労</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悪心</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80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下痢</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46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37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嘔吐</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50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33</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胆道感染</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20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20*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27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27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胃/十二指腸出血</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胃/十二指腸潰瘍</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肺臓炎</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4</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3" name="Rectangle 2"/>
          <p:cNvSpPr/>
          <p:nvPr/>
        </p:nvSpPr>
        <p:spPr>
          <a:xfrm>
            <a:off x="1066800" y="5726668"/>
            <a:ext cx="6858000" cy="461665"/>
          </a:xfrm>
          <a:prstGeom prst="rect">
            <a:avLst/>
          </a:prstGeom>
        </p:spPr>
        <p:txBody>
          <a:bodyPr wrap="square">
            <a:spAutoFit/>
          </a:bodyPr>
          <a:lstStyle/>
          <a:p>
            <a:pPr marL="36000" lvl="1"/>
            <a:r>
              <a:rPr lang="ja-JP" sz="1200" b="0" i="0" dirty="0" smtClean="0">
                <a:solidFill>
                  <a:srgbClr val="4D4D4D"/>
                </a:solidFill>
                <a:ea typeface="MS UI Gothic" pitchFamily="18" charset="0"/>
              </a:rPr>
              <a:t>*治療関連の死亡はA群の3例で発生（肺臓炎、十二指腸出血、胆道感染）した</a:t>
            </a:r>
          </a:p>
        </p:txBody>
      </p:sp>
    </p:spTree>
    <p:custDataLst>
      <p:tags r:id="rId1"/>
    </p:custDataLst>
    <p:extLst>
      <p:ext uri="{BB962C8B-B14F-4D97-AF65-F5344CB8AC3E}">
        <p14:creationId xmlns:p14="http://schemas.microsoft.com/office/powerpoint/2010/main" val="4022862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621PD: 局所進行膵癌(LAPC)を対象に、ゲムシタビンによる導入化学療法の併用／非併用下でのS-1併用放射線療法を比較評価する第II相無作為化試験: JCOG1106試験の最終解析 </a:t>
            </a: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Loka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2年OSはB群よりもA群の方が高く、HRは1.186を上回った（規定された判定規則による値）</a:t>
            </a:r>
          </a:p>
          <a:p>
            <a:r>
              <a:rPr lang="ja-JP" sz="1600" b="1" i="0" dirty="0" smtClean="0">
                <a:solidFill>
                  <a:srgbClr val="4D4D4D"/>
                </a:solidFill>
                <a:ea typeface="MS UI Gothic" pitchFamily="18" charset="0"/>
              </a:rPr>
              <a:t>AEの発生数はA群の方が多く、投与関連の3例の死亡も同群で発生したものの、概して投与の忍容性は良好であった</a:t>
            </a:r>
          </a:p>
          <a:p>
            <a:r>
              <a:rPr lang="ja-JP" sz="1600" b="1" i="0" dirty="0" smtClean="0">
                <a:solidFill>
                  <a:srgbClr val="4D4D4D"/>
                </a:solidFill>
                <a:ea typeface="MS UI Gothic" pitchFamily="18" charset="0"/>
              </a:rPr>
              <a:t>CRTのみを施行した時と比較して、ゲムシタビンによる導入療法をCRTに併用した時には、短期間での毒性が軽減されたが、長期的な生命予後の点では劣っていた</a:t>
            </a:r>
          </a:p>
          <a:p>
            <a:pPr lvl="1"/>
            <a:endParaRPr lang="en-GB" dirty="0"/>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Loka T et al. Ann Oncol 2016; 27 (suppl 6): abstr 621PD</a:t>
            </a:r>
          </a:p>
        </p:txBody>
      </p:sp>
    </p:spTree>
    <p:custDataLst>
      <p:tags r:id="rId1"/>
    </p:custDataLst>
    <p:extLst>
      <p:ext uri="{BB962C8B-B14F-4D97-AF65-F5344CB8AC3E}">
        <p14:creationId xmlns:p14="http://schemas.microsoft.com/office/powerpoint/2010/main" val="385391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5" name="Content Placeholder 4"/>
          <p:cNvSpPr>
            <a:spLocks noGrp="1"/>
          </p:cNvSpPr>
          <p:nvPr>
            <p:ph idx="1"/>
          </p:nvPr>
        </p:nvSpPr>
        <p:spPr/>
        <p:txBody>
          <a:bodyPr/>
          <a:lstStyle/>
          <a:p>
            <a:pPr marL="250825" lvl="1" indent="-250825">
              <a:spcAft>
                <a:spcPts val="1200"/>
              </a:spcAft>
              <a:buSzPct val="110000"/>
              <a:buFontTx/>
              <a:buChar char="•"/>
              <a:tabLst>
                <a:tab pos="8256588" algn="r"/>
              </a:tabLst>
            </a:pPr>
            <a:r>
              <a:rPr lang="ja-JP" sz="2000" b="0" i="0" dirty="0" smtClean="0">
                <a:solidFill>
                  <a:srgbClr val="043882"/>
                </a:solidFill>
                <a:ea typeface="MS UI Gothic" pitchFamily="18" charset="0"/>
              </a:rPr>
              <a:t>胃・食道癌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lvl="1">
              <a:spcAft>
                <a:spcPts val="1200"/>
              </a:spcAft>
              <a:buSzPct val="110000"/>
              <a:tabLst>
                <a:tab pos="8256588" algn="r"/>
              </a:tabLst>
            </a:pPr>
            <a:r>
              <a:rPr lang="ja-JP" sz="2000" b="0" i="0" dirty="0" smtClean="0">
                <a:solidFill>
                  <a:srgbClr val="043882"/>
                </a:solidFill>
                <a:ea typeface="MS UI Gothic" pitchFamily="18" charset="0"/>
              </a:rPr>
              <a:t>術前療法</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7</a:t>
            </a:r>
          </a:p>
          <a:p>
            <a:pPr lvl="1">
              <a:spcAft>
                <a:spcPts val="1200"/>
              </a:spcAft>
              <a:buSzPct val="110000"/>
              <a:tabLst>
                <a:tab pos="8256588" algn="r"/>
              </a:tabLst>
            </a:pPr>
            <a:r>
              <a:rPr lang="ja-JP" sz="2000" b="0" i="0" dirty="0" smtClean="0">
                <a:solidFill>
                  <a:srgbClr val="043882"/>
                </a:solidFill>
                <a:ea typeface="MS UI Gothic" pitchFamily="18" charset="0"/>
              </a:rPr>
              <a:t>周術期療法</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13</a:t>
            </a:r>
          </a:p>
          <a:p>
            <a:pPr lvl="1">
              <a:spcAft>
                <a:spcPts val="1200"/>
              </a:spcAft>
              <a:buSzPct val="110000"/>
              <a:tabLst>
                <a:tab pos="8256588" algn="r"/>
              </a:tabLst>
            </a:pPr>
            <a:r>
              <a:rPr lang="ja-JP" sz="2000" b="0" i="0" dirty="0" smtClean="0">
                <a:solidFill>
                  <a:srgbClr val="043882"/>
                </a:solidFill>
                <a:ea typeface="MS UI Gothic" pitchFamily="18" charset="0"/>
              </a:rPr>
              <a:t>第一選択治療</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5" action="ppaction://hlinksldjump"/>
              </a:rPr>
              <a:t>19</a:t>
            </a:r>
          </a:p>
          <a:p>
            <a:pPr lvl="1">
              <a:spcAft>
                <a:spcPts val="1200"/>
              </a:spcAft>
              <a:buSzPct val="110000"/>
              <a:tabLst>
                <a:tab pos="8256588" algn="r"/>
              </a:tabLst>
            </a:pPr>
            <a:r>
              <a:rPr lang="ja-JP" sz="2000" b="0" i="0" dirty="0" smtClean="0">
                <a:solidFill>
                  <a:srgbClr val="043882"/>
                </a:solidFill>
                <a:ea typeface="MS UI Gothic" pitchFamily="18" charset="0"/>
              </a:rPr>
              <a:t>第二選択治療</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6" action="ppaction://hlinksldjump"/>
              </a:rPr>
              <a:t>33</a:t>
            </a:r>
          </a:p>
          <a:p>
            <a:pPr>
              <a:spcAft>
                <a:spcPts val="1200"/>
              </a:spcAft>
              <a:tabLst>
                <a:tab pos="8256588" algn="r"/>
              </a:tabLst>
            </a:pPr>
            <a:r>
              <a:rPr lang="ja-JP" sz="2000" b="0" i="0" dirty="0" smtClean="0">
                <a:solidFill>
                  <a:srgbClr val="043882"/>
                </a:solidFill>
                <a:ea typeface="MS UI Gothic" pitchFamily="18" charset="0"/>
              </a:rPr>
              <a:t>膵・小腸・肝胆道癌 </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7" action="ppaction://hlinksldjump"/>
              </a:rPr>
              <a:t>43</a:t>
            </a:r>
          </a:p>
          <a:p>
            <a:pPr lvl="1">
              <a:spcAft>
                <a:spcPts val="1200"/>
              </a:spcAft>
              <a:tabLst>
                <a:tab pos="8256588" algn="r"/>
              </a:tabLst>
            </a:pPr>
            <a:r>
              <a:rPr lang="ja-JP" sz="2000" b="0" i="0" dirty="0" smtClean="0">
                <a:solidFill>
                  <a:srgbClr val="043882"/>
                </a:solidFill>
                <a:ea typeface="MS UI Gothic" pitchFamily="18" charset="0"/>
              </a:rPr>
              <a:t>膵癌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8" action="ppaction://hlinksldjump"/>
              </a:rPr>
              <a:t>44</a:t>
            </a:r>
          </a:p>
          <a:p>
            <a:pPr lvl="1">
              <a:spcAft>
                <a:spcPts val="1200"/>
              </a:spcAft>
              <a:tabLst>
                <a:tab pos="8256588" algn="r"/>
              </a:tabLst>
            </a:pPr>
            <a:r>
              <a:rPr lang="ja-JP" sz="2000" b="0" i="0" dirty="0" smtClean="0">
                <a:solidFill>
                  <a:srgbClr val="043882"/>
                </a:solidFill>
                <a:ea typeface="MS UI Gothic" pitchFamily="18" charset="0"/>
              </a:rPr>
              <a:t>胆嚢癌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9" action="ppaction://hlinksldjump"/>
              </a:rPr>
              <a:t>50</a:t>
            </a:r>
          </a:p>
          <a:p>
            <a:pPr lvl="1">
              <a:spcAft>
                <a:spcPts val="1200"/>
              </a:spcAft>
              <a:tabLst>
                <a:tab pos="8256588" algn="r"/>
              </a:tabLst>
            </a:pPr>
            <a:r>
              <a:rPr lang="ja-JP" sz="2000" b="0" i="0" dirty="0" smtClean="0">
                <a:solidFill>
                  <a:srgbClr val="043882"/>
                </a:solidFill>
                <a:ea typeface="MS UI Gothic" pitchFamily="18" charset="0"/>
              </a:rPr>
              <a:t>肝細胞癌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10" action="ppaction://hlinksldjump"/>
              </a:rPr>
              <a:t>56</a:t>
            </a:r>
          </a:p>
          <a:p>
            <a:pPr lvl="1">
              <a:spcAft>
                <a:spcPts val="1200"/>
              </a:spcAft>
              <a:tabLst>
                <a:tab pos="8256588" algn="r"/>
              </a:tabLst>
            </a:pPr>
            <a:r>
              <a:rPr lang="ja-JP" sz="2000" b="0" i="0" dirty="0" smtClean="0">
                <a:solidFill>
                  <a:srgbClr val="043882"/>
                </a:solidFill>
                <a:ea typeface="MS UI Gothic" pitchFamily="18" charset="0"/>
              </a:rPr>
              <a:t>神経内分泌腫瘍</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11" action="ppaction://hlinksldjump"/>
              </a:rPr>
              <a:t>62</a:t>
            </a: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en-GB" sz="2000" kern="0" dirty="0" smtClean="0">
              <a:solidFill>
                <a:srgbClr val="043882"/>
              </a:solidFill>
            </a:endParaRPr>
          </a:p>
        </p:txBody>
      </p:sp>
      <p:sp>
        <p:nvSpPr>
          <p:cNvPr id="8" name="Text Placeholder 6"/>
          <p:cNvSpPr>
            <a:spLocks noGrp="1"/>
          </p:cNvSpPr>
          <p:nvPr>
            <p:ph type="body" sz="quarter" idx="10"/>
          </p:nvPr>
        </p:nvSpPr>
        <p:spPr>
          <a:xfrm>
            <a:off x="365125" y="6096000"/>
            <a:ext cx="5994732" cy="487363"/>
          </a:xfrm>
        </p:spPr>
        <p:txBody>
          <a:bodyPr/>
          <a:lstStyle/>
          <a:p>
            <a:pPr marL="0" lvl="2" indent="0">
              <a:spcBef>
                <a:spcPts val="600"/>
              </a:spcBef>
              <a:spcAft>
                <a:spcPts val="0"/>
              </a:spcAft>
              <a:buSzPct val="110000"/>
              <a:buNone/>
            </a:pPr>
            <a:r>
              <a:rPr lang="ja-JP" sz="1100" b="0" i="0" dirty="0" smtClean="0">
                <a:solidFill>
                  <a:srgbClr val="363636"/>
                </a:solidFill>
                <a:ea typeface="MS UI Gothic" pitchFamily="18" charset="0"/>
              </a:rPr>
              <a:t>注：特定のセクションにジャンプするには、番号を右クリックし、「ハイパーリンクを開く」を選択してください</a:t>
            </a:r>
          </a:p>
        </p:txBody>
      </p:sp>
    </p:spTree>
    <p:extLst>
      <p:ext uri="{BB962C8B-B14F-4D97-AF65-F5344CB8AC3E}">
        <p14:creationId xmlns:p14="http://schemas.microsoft.com/office/powerpoint/2010/main" val="1759893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ja-JP" sz="4000" b="1" i="0" cap="all" dirty="0" smtClean="0">
                <a:solidFill>
                  <a:srgbClr val="043882"/>
                </a:solidFill>
                <a:ea typeface="MS UI Gothic" pitchFamily="18" charset="0"/>
              </a:rPr>
              <a:t>胆嚢癌</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膵・小腸・</a:t>
            </a:r>
            <a:r>
              <a:rPr lang="en" sz="2400" dirty="0" smtClean="0"/>
              <a:t/>
            </a:r>
            <a:br>
              <a:rPr lang="en" sz="2400" dirty="0" smtClean="0"/>
            </a:br>
            <a:r>
              <a:rPr lang="ja-JP" sz="2400" b="0" i="0" dirty="0" smtClean="0">
                <a:solidFill>
                  <a:srgbClr val="4D4D4D"/>
                </a:solidFill>
                <a:ea typeface="MS UI Gothic" pitchFamily="18" charset="0"/>
              </a:rPr>
              <a:t>肝胆道癌</a:t>
            </a:r>
          </a:p>
        </p:txBody>
      </p:sp>
    </p:spTree>
    <p:extLst>
      <p:ext uri="{BB962C8B-B14F-4D97-AF65-F5344CB8AC3E}">
        <p14:creationId xmlns:p14="http://schemas.microsoft.com/office/powerpoint/2010/main" val="3544806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619PD: 胆嚢癌の根治治療における予後因子 - 「ドイツのレジストリ」の950例のデータ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Goetze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以下について評価すること </a:t>
            </a:r>
          </a:p>
          <a:p>
            <a:pPr lvl="1"/>
            <a:r>
              <a:rPr lang="ja-JP" sz="1600" b="0" i="0" dirty="0" smtClean="0">
                <a:solidFill>
                  <a:srgbClr val="4D4D4D"/>
                </a:solidFill>
                <a:ea typeface="MS UI Gothic" pitchFamily="18" charset="0"/>
              </a:rPr>
              <a:t>潜在性胆嚢癌（IGBC）の治療と、クリニックの外科または腫瘍学的専門知識との依存関係</a:t>
            </a:r>
          </a:p>
          <a:p>
            <a:pPr lvl="1"/>
            <a:r>
              <a:rPr lang="ja-JP" sz="1600" b="0" i="0" dirty="0" smtClean="0">
                <a:solidFill>
                  <a:srgbClr val="4D4D4D"/>
                </a:solidFill>
                <a:ea typeface="MS UI Gothic" pitchFamily="18" charset="0"/>
              </a:rPr>
              <a:t>様々なステージの癌における肝切除の技術 </a:t>
            </a:r>
          </a:p>
          <a:p>
            <a:pPr lvl="1"/>
            <a:r>
              <a:rPr lang="ja-JP" sz="1600" b="0" i="0" dirty="0" smtClean="0">
                <a:solidFill>
                  <a:srgbClr val="4D4D4D"/>
                </a:solidFill>
                <a:ea typeface="MS UI Gothic" pitchFamily="18" charset="0"/>
              </a:rPr>
              <a:t>リンパ節転移比率の重要性 </a:t>
            </a:r>
          </a:p>
          <a:p>
            <a:pPr lvl="1"/>
            <a:r>
              <a:rPr lang="ja-JP" sz="1600" b="0" i="0" dirty="0" smtClean="0">
                <a:solidFill>
                  <a:srgbClr val="4D4D4D"/>
                </a:solidFill>
                <a:ea typeface="MS UI Gothic" pitchFamily="18" charset="0"/>
              </a:rPr>
              <a:t>集学的アスペクト </a:t>
            </a:r>
          </a:p>
          <a:p>
            <a:pPr marL="0" indent="0">
              <a:buNone/>
            </a:pPr>
            <a:endParaRPr lang="en-GB" dirty="0" smtClean="0"/>
          </a:p>
          <a:p>
            <a:pPr marL="0" indent="0">
              <a:buNone/>
            </a:pPr>
            <a:r>
              <a:rPr lang="ja-JP" sz="1600" b="1" i="0" dirty="0" smtClean="0">
                <a:solidFill>
                  <a:srgbClr val="4D4D4D"/>
                </a:solidFill>
                <a:ea typeface="MS UI Gothic" pitchFamily="18" charset="0"/>
              </a:rPr>
              <a:t>方法</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Goetze TO et al. Ann Oncol 2016; 27 (suppl 6): abstr 619PD</a:t>
            </a:r>
          </a:p>
        </p:txBody>
      </p:sp>
      <p:cxnSp>
        <p:nvCxnSpPr>
          <p:cNvPr id="6" name="AutoShape 19"/>
          <p:cNvCxnSpPr>
            <a:cxnSpLocks noChangeShapeType="1"/>
            <a:stCxn id="8" idx="3"/>
            <a:endCxn id="7" idx="1"/>
          </p:cNvCxnSpPr>
          <p:nvPr/>
        </p:nvCxnSpPr>
        <p:spPr bwMode="auto">
          <a:xfrm>
            <a:off x="4306655" y="4679668"/>
            <a:ext cx="573976" cy="0"/>
          </a:xfrm>
          <a:prstGeom prst="straightConnector1">
            <a:avLst/>
          </a:prstGeom>
          <a:noFill/>
          <a:ln w="57150">
            <a:solidFill>
              <a:schemeClr val="bg2">
                <a:lumMod val="60000"/>
                <a:lumOff val="40000"/>
              </a:schemeClr>
            </a:solidFill>
            <a:round/>
            <a:headEnd/>
            <a:tailEnd type="triangle" w="med" len="med"/>
          </a:ln>
        </p:spPr>
      </p:cxnSp>
      <p:sp>
        <p:nvSpPr>
          <p:cNvPr id="7" name="AutoShape 8"/>
          <p:cNvSpPr>
            <a:spLocks noChangeArrowheads="1"/>
          </p:cNvSpPr>
          <p:nvPr/>
        </p:nvSpPr>
        <p:spPr bwMode="auto">
          <a:xfrm>
            <a:off x="4880631" y="4177735"/>
            <a:ext cx="2678490" cy="100386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解析対象例 </a:t>
            </a:r>
          </a:p>
          <a:p>
            <a:pPr algn="ctr" defTabSz="892175" eaLnBrk="0" hangingPunct="0"/>
            <a:r>
              <a:rPr lang="ja-JP" b="0" i="0" dirty="0" smtClean="0">
                <a:solidFill>
                  <a:srgbClr val="FFFFFF"/>
                </a:solidFill>
                <a:ea typeface="MS UI Gothic" pitchFamily="18" charset="0"/>
              </a:rPr>
              <a:t>(n=974)</a:t>
            </a:r>
          </a:p>
        </p:txBody>
      </p:sp>
      <p:sp>
        <p:nvSpPr>
          <p:cNvPr id="8" name="AutoShape 9"/>
          <p:cNvSpPr>
            <a:spLocks noChangeArrowheads="1"/>
          </p:cNvSpPr>
          <p:nvPr/>
        </p:nvSpPr>
        <p:spPr bwMode="auto">
          <a:xfrm>
            <a:off x="743139" y="4177735"/>
            <a:ext cx="3563516" cy="10038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ドイツのレジストリのデータから得られたIGBC例 </a:t>
            </a:r>
          </a:p>
          <a:p>
            <a:pPr defTabSz="892175" eaLnBrk="0" hangingPunct="0">
              <a:spcAft>
                <a:spcPct val="30000"/>
              </a:spcAft>
            </a:pPr>
            <a:r>
              <a:rPr lang="ja-JP" b="0" i="0" dirty="0" smtClean="0">
                <a:solidFill>
                  <a:srgbClr val="FFFFFF"/>
                </a:solidFill>
                <a:ea typeface="MS UI Gothic" pitchFamily="18" charset="0"/>
              </a:rPr>
              <a:t>(n &gt;1000)</a:t>
            </a:r>
          </a:p>
        </p:txBody>
      </p:sp>
    </p:spTree>
    <p:custDataLst>
      <p:tags r:id="rId1"/>
    </p:custDataLst>
    <p:extLst>
      <p:ext uri="{BB962C8B-B14F-4D97-AF65-F5344CB8AC3E}">
        <p14:creationId xmlns:p14="http://schemas.microsoft.com/office/powerpoint/2010/main" val="2097697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619PD: 胆嚢癌の根治治療における予後因子 - 「ドイツのレジストリ」の950例のデータ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Goetze et al </a:t>
            </a:r>
          </a:p>
        </p:txBody>
      </p:sp>
      <p:sp>
        <p:nvSpPr>
          <p:cNvPr id="5123" name="Rectangle 3"/>
          <p:cNvSpPr>
            <a:spLocks noGrp="1" noChangeArrowheads="1"/>
          </p:cNvSpPr>
          <p:nvPr>
            <p:ph type="body" idx="1"/>
          </p:nvPr>
        </p:nvSpPr>
        <p:spPr>
          <a:xfrm>
            <a:off x="365124" y="1254035"/>
            <a:ext cx="8617098" cy="4746172"/>
          </a:xfrm>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現在までに、ドイツのレジストリにおいて解析されたIGBC症例は950例を上回る</a:t>
            </a:r>
          </a:p>
          <a:p>
            <a:r>
              <a:rPr lang="ja-JP" sz="1600" b="0" i="0" dirty="0" smtClean="0">
                <a:solidFill>
                  <a:srgbClr val="4D4D4D"/>
                </a:solidFill>
                <a:ea typeface="MS UI Gothic" pitchFamily="18" charset="0"/>
              </a:rPr>
              <a:t>T1bではIRRが113例中42例で施行され、IRR後にはT1bに対する有意な生存利益が示された</a:t>
            </a:r>
          </a:p>
          <a:p>
            <a:r>
              <a:rPr lang="ja-JP" sz="1600" b="0" i="0" dirty="0" smtClean="0">
                <a:solidFill>
                  <a:srgbClr val="4D4D4D"/>
                </a:solidFill>
                <a:ea typeface="MS UI Gothic" pitchFamily="18" charset="0"/>
              </a:rPr>
              <a:t>T2の228例およびT3の80例でも有意な生存利益を認めた（IRR実施件数: </a:t>
            </a:r>
            <a:r>
              <a:rPr lang="en-US" altLang="ja-JP" dirty="0" smtClean="0">
                <a:ea typeface="MS UI Gothic" pitchFamily="18" charset="0"/>
              </a:rPr>
              <a:t>T2</a:t>
            </a:r>
            <a:r>
              <a:rPr lang="ja-JP" altLang="en-US" dirty="0" smtClean="0">
                <a:ea typeface="MS UI Gothic" pitchFamily="18" charset="0"/>
              </a:rPr>
              <a:t>は</a:t>
            </a:r>
            <a:r>
              <a:rPr lang="en-US" altLang="ja-JP" dirty="0" smtClean="0">
                <a:ea typeface="MS UI Gothic" pitchFamily="18" charset="0"/>
              </a:rPr>
              <a:t>461</a:t>
            </a:r>
            <a:r>
              <a:rPr lang="ja-JP" altLang="en-US" dirty="0" smtClean="0">
                <a:ea typeface="MS UI Gothic" pitchFamily="18" charset="0"/>
              </a:rPr>
              <a:t>例、</a:t>
            </a:r>
            <a:r>
              <a:rPr lang="en-US" altLang="ja-JP" dirty="0" smtClean="0">
                <a:ea typeface="MS UI Gothic" pitchFamily="18" charset="0"/>
              </a:rPr>
              <a:t>T3</a:t>
            </a:r>
            <a:r>
              <a:rPr lang="ja-JP" altLang="en-US" dirty="0" smtClean="0">
                <a:ea typeface="MS UI Gothic" pitchFamily="18" charset="0"/>
              </a:rPr>
              <a:t>は</a:t>
            </a:r>
            <a:r>
              <a:rPr lang="en-US" altLang="ja-JP" dirty="0" smtClean="0">
                <a:ea typeface="MS UI Gothic" pitchFamily="18" charset="0"/>
              </a:rPr>
              <a:t>215</a:t>
            </a:r>
            <a:r>
              <a:rPr lang="ja-JP" altLang="en-US" dirty="0" smtClean="0">
                <a:ea typeface="MS UI Gothic" pitchFamily="18" charset="0"/>
              </a:rPr>
              <a:t>例</a:t>
            </a:r>
            <a:r>
              <a:rPr lang="ja-JP" sz="1600" b="0" i="0" dirty="0" smtClean="0">
                <a:solidFill>
                  <a:srgbClr val="4D4D4D"/>
                </a:solidFill>
                <a:ea typeface="MS UI Gothic" pitchFamily="18" charset="0"/>
              </a:rPr>
              <a:t>）</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Goetze TO et al. Ann Oncol 2016; 27 (suppl 6): abstr 619PD</a:t>
            </a:r>
          </a:p>
        </p:txBody>
      </p:sp>
      <p:grpSp>
        <p:nvGrpSpPr>
          <p:cNvPr id="3" name="Group 2"/>
          <p:cNvGrpSpPr/>
          <p:nvPr/>
        </p:nvGrpSpPr>
        <p:grpSpPr>
          <a:xfrm>
            <a:off x="55490" y="3124200"/>
            <a:ext cx="2975512" cy="2369794"/>
            <a:chOff x="461046" y="1288230"/>
            <a:chExt cx="3498689" cy="2840728"/>
          </a:xfrm>
        </p:grpSpPr>
        <p:grpSp>
          <p:nvGrpSpPr>
            <p:cNvPr id="9" name="Group 8"/>
            <p:cNvGrpSpPr/>
            <p:nvPr/>
          </p:nvGrpSpPr>
          <p:grpSpPr>
            <a:xfrm>
              <a:off x="461046" y="1641571"/>
              <a:ext cx="3498689" cy="2487387"/>
              <a:chOff x="1822961" y="2197530"/>
              <a:chExt cx="4625576" cy="2947137"/>
            </a:xfrm>
          </p:grpSpPr>
          <p:grpSp>
            <p:nvGrpSpPr>
              <p:cNvPr id="10" name="Group 9"/>
              <p:cNvGrpSpPr/>
              <p:nvPr/>
            </p:nvGrpSpPr>
            <p:grpSpPr>
              <a:xfrm>
                <a:off x="2614623" y="2396465"/>
                <a:ext cx="3624340" cy="2171700"/>
                <a:chOff x="836615" y="2448719"/>
                <a:chExt cx="3624340" cy="2171700"/>
              </a:xfrm>
            </p:grpSpPr>
            <p:sp>
              <p:nvSpPr>
                <p:cNvPr id="26" name="Freeform 25"/>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1" name="TextBox 10"/>
              <p:cNvSpPr txBox="1"/>
              <p:nvPr/>
            </p:nvSpPr>
            <p:spPr>
              <a:xfrm rot="16200000">
                <a:off x="1520082" y="3226959"/>
                <a:ext cx="1036365" cy="430608"/>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12" name="TextBox 11"/>
              <p:cNvSpPr txBox="1"/>
              <p:nvPr/>
            </p:nvSpPr>
            <p:spPr>
              <a:xfrm>
                <a:off x="3814617" y="4751249"/>
                <a:ext cx="1618866" cy="393418"/>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13" name="TextBox 12"/>
              <p:cNvSpPr txBox="1"/>
              <p:nvPr/>
            </p:nvSpPr>
            <p:spPr>
              <a:xfrm>
                <a:off x="2064971" y="2197530"/>
                <a:ext cx="618502"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4" name="TextBox 13"/>
              <p:cNvSpPr txBox="1"/>
              <p:nvPr/>
            </p:nvSpPr>
            <p:spPr>
              <a:xfrm>
                <a:off x="2064972" y="2615009"/>
                <a:ext cx="618502"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6" name="TextBox 15"/>
              <p:cNvSpPr txBox="1"/>
              <p:nvPr/>
            </p:nvSpPr>
            <p:spPr>
              <a:xfrm>
                <a:off x="2064972" y="3030750"/>
                <a:ext cx="618502"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7" name="TextBox 16"/>
              <p:cNvSpPr txBox="1"/>
              <p:nvPr/>
            </p:nvSpPr>
            <p:spPr>
              <a:xfrm>
                <a:off x="2064972" y="3446489"/>
                <a:ext cx="618502"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8" name="TextBox 17"/>
              <p:cNvSpPr txBox="1"/>
              <p:nvPr/>
            </p:nvSpPr>
            <p:spPr>
              <a:xfrm>
                <a:off x="2064972" y="3862229"/>
                <a:ext cx="618502"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9" name="TextBox 18"/>
              <p:cNvSpPr txBox="1"/>
              <p:nvPr/>
            </p:nvSpPr>
            <p:spPr>
              <a:xfrm>
                <a:off x="2264327" y="4277968"/>
                <a:ext cx="419147" cy="393418"/>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0" name="TextBox 19"/>
              <p:cNvSpPr txBox="1"/>
              <p:nvPr/>
            </p:nvSpPr>
            <p:spPr>
              <a:xfrm>
                <a:off x="2498804"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1" name="TextBox 20"/>
              <p:cNvSpPr txBox="1"/>
              <p:nvPr/>
            </p:nvSpPr>
            <p:spPr>
              <a:xfrm>
                <a:off x="3211176"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22" name="TextBox 21"/>
              <p:cNvSpPr txBox="1"/>
              <p:nvPr/>
            </p:nvSpPr>
            <p:spPr>
              <a:xfrm>
                <a:off x="3911025"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23" name="TextBox 22"/>
              <p:cNvSpPr txBox="1"/>
              <p:nvPr/>
            </p:nvSpPr>
            <p:spPr>
              <a:xfrm>
                <a:off x="4615003"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24" name="TextBox 23"/>
              <p:cNvSpPr txBox="1"/>
              <p:nvPr/>
            </p:nvSpPr>
            <p:spPr>
              <a:xfrm>
                <a:off x="5324330"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5" name="TextBox 24"/>
              <p:cNvSpPr txBox="1"/>
              <p:nvPr/>
            </p:nvSpPr>
            <p:spPr>
              <a:xfrm>
                <a:off x="6029390" y="4522748"/>
                <a:ext cx="419147" cy="393418"/>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39" name="Freeform 2"/>
            <p:cNvSpPr>
              <a:spLocks/>
            </p:cNvSpPr>
            <p:nvPr/>
          </p:nvSpPr>
          <p:spPr bwMode="auto">
            <a:xfrm>
              <a:off x="1141655" y="1828524"/>
              <a:ext cx="2794375" cy="925824"/>
            </a:xfrm>
            <a:custGeom>
              <a:avLst/>
              <a:gdLst>
                <a:gd name="T0" fmla="*/ 220 w 220"/>
                <a:gd name="T1" fmla="*/ 73 h 73"/>
                <a:gd name="T2" fmla="*/ 179 w 220"/>
                <a:gd name="T3" fmla="*/ 73 h 73"/>
                <a:gd name="T4" fmla="*/ 179 w 220"/>
                <a:gd name="T5" fmla="*/ 69 h 73"/>
                <a:gd name="T6" fmla="*/ 170 w 220"/>
                <a:gd name="T7" fmla="*/ 69 h 73"/>
                <a:gd name="T8" fmla="*/ 170 w 220"/>
                <a:gd name="T9" fmla="*/ 64 h 73"/>
                <a:gd name="T10" fmla="*/ 148 w 220"/>
                <a:gd name="T11" fmla="*/ 64 h 73"/>
                <a:gd name="T12" fmla="*/ 148 w 220"/>
                <a:gd name="T13" fmla="*/ 59 h 73"/>
                <a:gd name="T14" fmla="*/ 126 w 220"/>
                <a:gd name="T15" fmla="*/ 59 h 73"/>
                <a:gd name="T16" fmla="*/ 126 w 220"/>
                <a:gd name="T17" fmla="*/ 57 h 73"/>
                <a:gd name="T18" fmla="*/ 123 w 220"/>
                <a:gd name="T19" fmla="*/ 57 h 73"/>
                <a:gd name="T20" fmla="*/ 123 w 220"/>
                <a:gd name="T21" fmla="*/ 53 h 73"/>
                <a:gd name="T22" fmla="*/ 100 w 220"/>
                <a:gd name="T23" fmla="*/ 53 h 73"/>
                <a:gd name="T24" fmla="*/ 100 w 220"/>
                <a:gd name="T25" fmla="*/ 49 h 73"/>
                <a:gd name="T26" fmla="*/ 86 w 220"/>
                <a:gd name="T27" fmla="*/ 49 h 73"/>
                <a:gd name="T28" fmla="*/ 86 w 220"/>
                <a:gd name="T29" fmla="*/ 46 h 73"/>
                <a:gd name="T30" fmla="*/ 70 w 220"/>
                <a:gd name="T31" fmla="*/ 46 h 73"/>
                <a:gd name="T32" fmla="*/ 70 w 220"/>
                <a:gd name="T33" fmla="*/ 43 h 73"/>
                <a:gd name="T34" fmla="*/ 69 w 220"/>
                <a:gd name="T35" fmla="*/ 43 h 73"/>
                <a:gd name="T36" fmla="*/ 69 w 220"/>
                <a:gd name="T37" fmla="*/ 40 h 73"/>
                <a:gd name="T38" fmla="*/ 61 w 220"/>
                <a:gd name="T39" fmla="*/ 40 h 73"/>
                <a:gd name="T40" fmla="*/ 61 w 220"/>
                <a:gd name="T41" fmla="*/ 37 h 73"/>
                <a:gd name="T42" fmla="*/ 58 w 220"/>
                <a:gd name="T43" fmla="*/ 37 h 73"/>
                <a:gd name="T44" fmla="*/ 58 w 220"/>
                <a:gd name="T45" fmla="*/ 32 h 73"/>
                <a:gd name="T46" fmla="*/ 53 w 220"/>
                <a:gd name="T47" fmla="*/ 32 h 73"/>
                <a:gd name="T48" fmla="*/ 53 w 220"/>
                <a:gd name="T49" fmla="*/ 29 h 73"/>
                <a:gd name="T50" fmla="*/ 50 w 220"/>
                <a:gd name="T51" fmla="*/ 29 h 73"/>
                <a:gd name="T52" fmla="*/ 50 w 220"/>
                <a:gd name="T53" fmla="*/ 27 h 73"/>
                <a:gd name="T54" fmla="*/ 47 w 220"/>
                <a:gd name="T55" fmla="*/ 27 h 73"/>
                <a:gd name="T56" fmla="*/ 47 w 220"/>
                <a:gd name="T57" fmla="*/ 23 h 73"/>
                <a:gd name="T58" fmla="*/ 44 w 220"/>
                <a:gd name="T59" fmla="*/ 23 h 73"/>
                <a:gd name="T60" fmla="*/ 44 w 220"/>
                <a:gd name="T61" fmla="*/ 21 h 73"/>
                <a:gd name="T62" fmla="*/ 33 w 220"/>
                <a:gd name="T63" fmla="*/ 21 h 73"/>
                <a:gd name="T64" fmla="*/ 33 w 220"/>
                <a:gd name="T65" fmla="*/ 17 h 73"/>
                <a:gd name="T66" fmla="*/ 25 w 220"/>
                <a:gd name="T67" fmla="*/ 17 h 73"/>
                <a:gd name="T68" fmla="*/ 25 w 220"/>
                <a:gd name="T69" fmla="*/ 15 h 73"/>
                <a:gd name="T70" fmla="*/ 22 w 220"/>
                <a:gd name="T71" fmla="*/ 15 h 73"/>
                <a:gd name="T72" fmla="*/ 22 w 220"/>
                <a:gd name="T73" fmla="*/ 12 h 73"/>
                <a:gd name="T74" fmla="*/ 17 w 220"/>
                <a:gd name="T75" fmla="*/ 12 h 73"/>
                <a:gd name="T76" fmla="*/ 17 w 220"/>
                <a:gd name="T77" fmla="*/ 9 h 73"/>
                <a:gd name="T78" fmla="*/ 10 w 220"/>
                <a:gd name="T79" fmla="*/ 9 h 73"/>
                <a:gd name="T80" fmla="*/ 10 w 220"/>
                <a:gd name="T81" fmla="*/ 6 h 73"/>
                <a:gd name="T82" fmla="*/ 7 w 220"/>
                <a:gd name="T83" fmla="*/ 6 h 73"/>
                <a:gd name="T84" fmla="*/ 7 w 220"/>
                <a:gd name="T85" fmla="*/ 4 h 73"/>
                <a:gd name="T86" fmla="*/ 4 w 220"/>
                <a:gd name="T87" fmla="*/ 4 h 73"/>
                <a:gd name="T88" fmla="*/ 4 w 220"/>
                <a:gd name="T89" fmla="*/ 0 h 73"/>
                <a:gd name="T90" fmla="*/ 0 w 220"/>
                <a:gd name="T9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73">
                  <a:moveTo>
                    <a:pt x="220" y="73"/>
                  </a:moveTo>
                  <a:lnTo>
                    <a:pt x="179" y="73"/>
                  </a:lnTo>
                  <a:lnTo>
                    <a:pt x="179" y="69"/>
                  </a:lnTo>
                  <a:lnTo>
                    <a:pt x="170" y="69"/>
                  </a:lnTo>
                  <a:lnTo>
                    <a:pt x="170" y="64"/>
                  </a:lnTo>
                  <a:lnTo>
                    <a:pt x="148" y="64"/>
                  </a:lnTo>
                  <a:lnTo>
                    <a:pt x="148" y="59"/>
                  </a:lnTo>
                  <a:lnTo>
                    <a:pt x="126" y="59"/>
                  </a:lnTo>
                  <a:lnTo>
                    <a:pt x="126" y="57"/>
                  </a:lnTo>
                  <a:lnTo>
                    <a:pt x="123" y="57"/>
                  </a:lnTo>
                  <a:lnTo>
                    <a:pt x="123" y="53"/>
                  </a:lnTo>
                  <a:lnTo>
                    <a:pt x="100" y="53"/>
                  </a:lnTo>
                  <a:lnTo>
                    <a:pt x="100" y="49"/>
                  </a:lnTo>
                  <a:lnTo>
                    <a:pt x="86" y="49"/>
                  </a:lnTo>
                  <a:lnTo>
                    <a:pt x="86" y="46"/>
                  </a:lnTo>
                  <a:lnTo>
                    <a:pt x="70" y="46"/>
                  </a:lnTo>
                  <a:lnTo>
                    <a:pt x="70" y="43"/>
                  </a:lnTo>
                  <a:lnTo>
                    <a:pt x="69" y="43"/>
                  </a:lnTo>
                  <a:lnTo>
                    <a:pt x="69" y="40"/>
                  </a:lnTo>
                  <a:lnTo>
                    <a:pt x="61" y="40"/>
                  </a:lnTo>
                  <a:lnTo>
                    <a:pt x="61" y="37"/>
                  </a:lnTo>
                  <a:lnTo>
                    <a:pt x="58" y="37"/>
                  </a:lnTo>
                  <a:lnTo>
                    <a:pt x="58" y="32"/>
                  </a:lnTo>
                  <a:lnTo>
                    <a:pt x="53" y="32"/>
                  </a:lnTo>
                  <a:lnTo>
                    <a:pt x="53" y="29"/>
                  </a:lnTo>
                  <a:lnTo>
                    <a:pt x="50" y="29"/>
                  </a:lnTo>
                  <a:lnTo>
                    <a:pt x="50" y="27"/>
                  </a:lnTo>
                  <a:lnTo>
                    <a:pt x="47" y="27"/>
                  </a:lnTo>
                  <a:lnTo>
                    <a:pt x="47" y="23"/>
                  </a:lnTo>
                  <a:lnTo>
                    <a:pt x="44" y="23"/>
                  </a:lnTo>
                  <a:lnTo>
                    <a:pt x="44" y="21"/>
                  </a:lnTo>
                  <a:lnTo>
                    <a:pt x="33" y="21"/>
                  </a:lnTo>
                  <a:lnTo>
                    <a:pt x="33" y="17"/>
                  </a:lnTo>
                  <a:lnTo>
                    <a:pt x="25" y="17"/>
                  </a:lnTo>
                  <a:lnTo>
                    <a:pt x="25" y="15"/>
                  </a:lnTo>
                  <a:lnTo>
                    <a:pt x="22" y="15"/>
                  </a:lnTo>
                  <a:lnTo>
                    <a:pt x="22" y="12"/>
                  </a:lnTo>
                  <a:lnTo>
                    <a:pt x="17" y="12"/>
                  </a:lnTo>
                  <a:lnTo>
                    <a:pt x="17" y="9"/>
                  </a:lnTo>
                  <a:lnTo>
                    <a:pt x="10" y="9"/>
                  </a:lnTo>
                  <a:lnTo>
                    <a:pt x="10" y="6"/>
                  </a:lnTo>
                  <a:lnTo>
                    <a:pt x="7" y="6"/>
                  </a:lnTo>
                  <a:lnTo>
                    <a:pt x="7" y="4"/>
                  </a:lnTo>
                  <a:lnTo>
                    <a:pt x="4" y="4"/>
                  </a:lnTo>
                  <a:lnTo>
                    <a:pt x="4"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Freeform 3"/>
            <p:cNvSpPr>
              <a:spLocks/>
            </p:cNvSpPr>
            <p:nvPr/>
          </p:nvSpPr>
          <p:spPr bwMode="auto">
            <a:xfrm>
              <a:off x="1151180" y="1828524"/>
              <a:ext cx="2794375" cy="443888"/>
            </a:xfrm>
            <a:custGeom>
              <a:avLst/>
              <a:gdLst>
                <a:gd name="T0" fmla="*/ 220 w 220"/>
                <a:gd name="T1" fmla="*/ 35 h 35"/>
                <a:gd name="T2" fmla="*/ 102 w 220"/>
                <a:gd name="T3" fmla="*/ 35 h 35"/>
                <a:gd name="T4" fmla="*/ 102 w 220"/>
                <a:gd name="T5" fmla="*/ 30 h 35"/>
                <a:gd name="T6" fmla="*/ 99 w 220"/>
                <a:gd name="T7" fmla="*/ 30 h 35"/>
                <a:gd name="T8" fmla="*/ 99 w 220"/>
                <a:gd name="T9" fmla="*/ 24 h 35"/>
                <a:gd name="T10" fmla="*/ 67 w 220"/>
                <a:gd name="T11" fmla="*/ 24 h 35"/>
                <a:gd name="T12" fmla="*/ 67 w 220"/>
                <a:gd name="T13" fmla="*/ 19 h 35"/>
                <a:gd name="T14" fmla="*/ 63 w 220"/>
                <a:gd name="T15" fmla="*/ 19 h 35"/>
                <a:gd name="T16" fmla="*/ 63 w 220"/>
                <a:gd name="T17" fmla="*/ 14 h 35"/>
                <a:gd name="T18" fmla="*/ 44 w 220"/>
                <a:gd name="T19" fmla="*/ 14 h 35"/>
                <a:gd name="T20" fmla="*/ 44 w 220"/>
                <a:gd name="T21" fmla="*/ 10 h 35"/>
                <a:gd name="T22" fmla="*/ 31 w 220"/>
                <a:gd name="T23" fmla="*/ 10 h 35"/>
                <a:gd name="T24" fmla="*/ 31 w 220"/>
                <a:gd name="T25" fmla="*/ 6 h 35"/>
                <a:gd name="T26" fmla="*/ 26 w 220"/>
                <a:gd name="T27" fmla="*/ 6 h 35"/>
                <a:gd name="T28" fmla="*/ 26 w 220"/>
                <a:gd name="T29" fmla="*/ 0 h 35"/>
                <a:gd name="T30" fmla="*/ 0 w 22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35">
                  <a:moveTo>
                    <a:pt x="220" y="35"/>
                  </a:moveTo>
                  <a:lnTo>
                    <a:pt x="102" y="35"/>
                  </a:lnTo>
                  <a:lnTo>
                    <a:pt x="102" y="30"/>
                  </a:lnTo>
                  <a:lnTo>
                    <a:pt x="99" y="30"/>
                  </a:lnTo>
                  <a:lnTo>
                    <a:pt x="99" y="24"/>
                  </a:lnTo>
                  <a:lnTo>
                    <a:pt x="67" y="24"/>
                  </a:lnTo>
                  <a:lnTo>
                    <a:pt x="67" y="19"/>
                  </a:lnTo>
                  <a:lnTo>
                    <a:pt x="63" y="19"/>
                  </a:lnTo>
                  <a:lnTo>
                    <a:pt x="63" y="14"/>
                  </a:lnTo>
                  <a:lnTo>
                    <a:pt x="44" y="14"/>
                  </a:lnTo>
                  <a:lnTo>
                    <a:pt x="44" y="10"/>
                  </a:lnTo>
                  <a:lnTo>
                    <a:pt x="31" y="10"/>
                  </a:lnTo>
                  <a:lnTo>
                    <a:pt x="31" y="6"/>
                  </a:lnTo>
                  <a:lnTo>
                    <a:pt x="26" y="6"/>
                  </a:lnTo>
                  <a:lnTo>
                    <a:pt x="26"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Oval 40"/>
            <p:cNvSpPr/>
            <p:nvPr/>
          </p:nvSpPr>
          <p:spPr>
            <a:xfrm>
              <a:off x="361560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Oval 41"/>
            <p:cNvSpPr/>
            <p:nvPr/>
          </p:nvSpPr>
          <p:spPr>
            <a:xfrm>
              <a:off x="3516460"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Oval 42"/>
            <p:cNvSpPr/>
            <p:nvPr/>
          </p:nvSpPr>
          <p:spPr>
            <a:xfrm>
              <a:off x="336651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Oval 43"/>
            <p:cNvSpPr/>
            <p:nvPr/>
          </p:nvSpPr>
          <p:spPr>
            <a:xfrm>
              <a:off x="2596592"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Oval 44"/>
            <p:cNvSpPr/>
            <p:nvPr/>
          </p:nvSpPr>
          <p:spPr>
            <a:xfrm>
              <a:off x="2453428"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Oval 45"/>
            <p:cNvSpPr/>
            <p:nvPr/>
          </p:nvSpPr>
          <p:spPr>
            <a:xfrm>
              <a:off x="2362918"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Oval 46"/>
            <p:cNvSpPr/>
            <p:nvPr/>
          </p:nvSpPr>
          <p:spPr>
            <a:xfrm>
              <a:off x="2148042"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Oval 47"/>
            <p:cNvSpPr/>
            <p:nvPr/>
          </p:nvSpPr>
          <p:spPr>
            <a:xfrm>
              <a:off x="2033641"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Oval 48"/>
            <p:cNvSpPr/>
            <p:nvPr/>
          </p:nvSpPr>
          <p:spPr>
            <a:xfrm>
              <a:off x="1919240" y="204181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Oval 49"/>
            <p:cNvSpPr/>
            <p:nvPr/>
          </p:nvSpPr>
          <p:spPr>
            <a:xfrm>
              <a:off x="1509366" y="189908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Oval 50"/>
            <p:cNvSpPr/>
            <p:nvPr/>
          </p:nvSpPr>
          <p:spPr>
            <a:xfrm>
              <a:off x="1458304"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Oval 51"/>
            <p:cNvSpPr/>
            <p:nvPr/>
          </p:nvSpPr>
          <p:spPr>
            <a:xfrm>
              <a:off x="1284869"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Oval 52"/>
            <p:cNvSpPr/>
            <p:nvPr/>
          </p:nvSpPr>
          <p:spPr>
            <a:xfrm>
              <a:off x="1193010"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Oval 53"/>
            <p:cNvSpPr/>
            <p:nvPr/>
          </p:nvSpPr>
          <p:spPr>
            <a:xfrm>
              <a:off x="3377339" y="26835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Oval 54"/>
            <p:cNvSpPr/>
            <p:nvPr/>
          </p:nvSpPr>
          <p:spPr>
            <a:xfrm>
              <a:off x="3223441"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Oval 55"/>
            <p:cNvSpPr/>
            <p:nvPr/>
          </p:nvSpPr>
          <p:spPr>
            <a:xfrm>
              <a:off x="3099962"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Oval 56"/>
            <p:cNvSpPr/>
            <p:nvPr/>
          </p:nvSpPr>
          <p:spPr>
            <a:xfrm>
              <a:off x="2929433" y="25547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Oval 57"/>
            <p:cNvSpPr/>
            <p:nvPr/>
          </p:nvSpPr>
          <p:spPr>
            <a:xfrm>
              <a:off x="2596592" y="24854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Oval 58"/>
            <p:cNvSpPr/>
            <p:nvPr/>
          </p:nvSpPr>
          <p:spPr>
            <a:xfrm>
              <a:off x="2388318" y="246693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Oval 59"/>
            <p:cNvSpPr/>
            <p:nvPr/>
          </p:nvSpPr>
          <p:spPr>
            <a:xfrm>
              <a:off x="2004168" y="236853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Oval 60"/>
            <p:cNvSpPr/>
            <p:nvPr/>
          </p:nvSpPr>
          <p:spPr>
            <a:xfrm>
              <a:off x="1982841" y="23139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Oval 61"/>
            <p:cNvSpPr/>
            <p:nvPr/>
          </p:nvSpPr>
          <p:spPr>
            <a:xfrm>
              <a:off x="1868440" y="22885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Oval 62"/>
            <p:cNvSpPr/>
            <p:nvPr/>
          </p:nvSpPr>
          <p:spPr>
            <a:xfrm>
              <a:off x="1723468" y="213511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Oval 63"/>
            <p:cNvSpPr/>
            <p:nvPr/>
          </p:nvSpPr>
          <p:spPr>
            <a:xfrm>
              <a:off x="1669579" y="208786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Oval 64"/>
            <p:cNvSpPr/>
            <p:nvPr/>
          </p:nvSpPr>
          <p:spPr>
            <a:xfrm>
              <a:off x="1534766" y="207052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Oval 65"/>
            <p:cNvSpPr/>
            <p:nvPr/>
          </p:nvSpPr>
          <p:spPr>
            <a:xfrm flipV="1">
              <a:off x="1399953" y="199386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Oval 66"/>
            <p:cNvSpPr/>
            <p:nvPr/>
          </p:nvSpPr>
          <p:spPr>
            <a:xfrm flipV="1">
              <a:off x="1296748" y="1920608"/>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Oval 67"/>
            <p:cNvSpPr/>
            <p:nvPr/>
          </p:nvSpPr>
          <p:spPr>
            <a:xfrm flipV="1">
              <a:off x="1235592" y="1893070"/>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Oval 68"/>
            <p:cNvSpPr/>
            <p:nvPr/>
          </p:nvSpPr>
          <p:spPr>
            <a:xfrm flipV="1">
              <a:off x="1151576" y="1828524"/>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TextBox 69"/>
            <p:cNvSpPr txBox="1"/>
            <p:nvPr/>
          </p:nvSpPr>
          <p:spPr>
            <a:xfrm>
              <a:off x="889967" y="1288230"/>
              <a:ext cx="2703259" cy="368940"/>
            </a:xfrm>
            <a:prstGeom prst="rect">
              <a:avLst/>
            </a:prstGeom>
            <a:noFill/>
          </p:spPr>
          <p:txBody>
            <a:bodyPr wrap="none" rtlCol="0">
              <a:spAutoFit/>
            </a:bodyPr>
            <a:lstStyle/>
            <a:p>
              <a:pPr algn="ctr"/>
              <a:r>
                <a:rPr lang="ja-JP" sz="1400" b="1" i="0" dirty="0" smtClean="0">
                  <a:solidFill>
                    <a:srgbClr val="4D4D4D"/>
                  </a:solidFill>
                  <a:ea typeface="MS UI Gothic" pitchFamily="18" charset="0"/>
                </a:rPr>
                <a:t>T1b (n=67 vs. 43; p&lt;0.05)</a:t>
              </a:r>
            </a:p>
          </p:txBody>
        </p:sp>
      </p:grpSp>
      <p:grpSp>
        <p:nvGrpSpPr>
          <p:cNvPr id="4" name="Group 3"/>
          <p:cNvGrpSpPr/>
          <p:nvPr/>
        </p:nvGrpSpPr>
        <p:grpSpPr>
          <a:xfrm>
            <a:off x="3024555" y="3124200"/>
            <a:ext cx="2912779" cy="2404078"/>
            <a:chOff x="4963860" y="1290976"/>
            <a:chExt cx="3506329" cy="2832273"/>
          </a:xfrm>
        </p:grpSpPr>
        <p:grpSp>
          <p:nvGrpSpPr>
            <p:cNvPr id="71" name="Group 70"/>
            <p:cNvGrpSpPr/>
            <p:nvPr/>
          </p:nvGrpSpPr>
          <p:grpSpPr>
            <a:xfrm>
              <a:off x="4963860" y="1644426"/>
              <a:ext cx="3506329" cy="2478823"/>
              <a:chOff x="1817842" y="2200912"/>
              <a:chExt cx="4635676" cy="2936990"/>
            </a:xfrm>
          </p:grpSpPr>
          <p:grpSp>
            <p:nvGrpSpPr>
              <p:cNvPr id="72" name="Group 71"/>
              <p:cNvGrpSpPr/>
              <p:nvPr/>
            </p:nvGrpSpPr>
            <p:grpSpPr>
              <a:xfrm>
                <a:off x="2614623" y="2396465"/>
                <a:ext cx="3624340" cy="2171700"/>
                <a:chOff x="836615" y="2448719"/>
                <a:chExt cx="3624340" cy="2171700"/>
              </a:xfrm>
            </p:grpSpPr>
            <p:sp>
              <p:nvSpPr>
                <p:cNvPr id="87" name="Freeform 86"/>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3" name="TextBox 72"/>
              <p:cNvSpPr txBox="1"/>
              <p:nvPr/>
            </p:nvSpPr>
            <p:spPr>
              <a:xfrm rot="16200000">
                <a:off x="1528991" y="3221840"/>
                <a:ext cx="1018545" cy="440843"/>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74" name="TextBox 73"/>
              <p:cNvSpPr txBox="1"/>
              <p:nvPr/>
            </p:nvSpPr>
            <p:spPr>
              <a:xfrm>
                <a:off x="3795376" y="4751249"/>
                <a:ext cx="1657344" cy="386653"/>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75" name="TextBox 74"/>
              <p:cNvSpPr txBox="1"/>
              <p:nvPr/>
            </p:nvSpPr>
            <p:spPr>
              <a:xfrm>
                <a:off x="2050270" y="2200912"/>
                <a:ext cx="633202"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76" name="TextBox 75"/>
              <p:cNvSpPr txBox="1"/>
              <p:nvPr/>
            </p:nvSpPr>
            <p:spPr>
              <a:xfrm>
                <a:off x="2050270" y="2618392"/>
                <a:ext cx="633202"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77" name="TextBox 76"/>
              <p:cNvSpPr txBox="1"/>
              <p:nvPr/>
            </p:nvSpPr>
            <p:spPr>
              <a:xfrm>
                <a:off x="2050270" y="3034131"/>
                <a:ext cx="633202"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78" name="TextBox 77"/>
              <p:cNvSpPr txBox="1"/>
              <p:nvPr/>
            </p:nvSpPr>
            <p:spPr>
              <a:xfrm>
                <a:off x="2050270" y="3449871"/>
                <a:ext cx="633202"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79" name="TextBox 78"/>
              <p:cNvSpPr txBox="1"/>
              <p:nvPr/>
            </p:nvSpPr>
            <p:spPr>
              <a:xfrm>
                <a:off x="2050270" y="3865611"/>
                <a:ext cx="633202"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80" name="TextBox 79"/>
              <p:cNvSpPr txBox="1"/>
              <p:nvPr/>
            </p:nvSpPr>
            <p:spPr>
              <a:xfrm>
                <a:off x="2254364" y="4281352"/>
                <a:ext cx="429109" cy="38665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81" name="TextBox 80"/>
              <p:cNvSpPr txBox="1"/>
              <p:nvPr/>
            </p:nvSpPr>
            <p:spPr>
              <a:xfrm>
                <a:off x="2493821"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82" name="TextBox 81"/>
              <p:cNvSpPr txBox="1"/>
              <p:nvPr/>
            </p:nvSpPr>
            <p:spPr>
              <a:xfrm>
                <a:off x="3206193"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83" name="TextBox 82"/>
              <p:cNvSpPr txBox="1"/>
              <p:nvPr/>
            </p:nvSpPr>
            <p:spPr>
              <a:xfrm>
                <a:off x="3906044"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84" name="TextBox 83"/>
              <p:cNvSpPr txBox="1"/>
              <p:nvPr/>
            </p:nvSpPr>
            <p:spPr>
              <a:xfrm>
                <a:off x="4610022"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85" name="TextBox 84"/>
              <p:cNvSpPr txBox="1"/>
              <p:nvPr/>
            </p:nvSpPr>
            <p:spPr>
              <a:xfrm>
                <a:off x="5319349"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86" name="TextBox 85"/>
              <p:cNvSpPr txBox="1"/>
              <p:nvPr/>
            </p:nvSpPr>
            <p:spPr>
              <a:xfrm>
                <a:off x="6024409" y="4522748"/>
                <a:ext cx="429109" cy="38665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100" name="TextBox 99"/>
            <p:cNvSpPr txBox="1"/>
            <p:nvPr/>
          </p:nvSpPr>
          <p:spPr>
            <a:xfrm>
              <a:off x="5517818" y="1290976"/>
              <a:ext cx="2875570" cy="362596"/>
            </a:xfrm>
            <a:prstGeom prst="rect">
              <a:avLst/>
            </a:prstGeom>
            <a:noFill/>
          </p:spPr>
          <p:txBody>
            <a:bodyPr wrap="none" rtlCol="0">
              <a:spAutoFit/>
            </a:bodyPr>
            <a:lstStyle/>
            <a:p>
              <a:pPr algn="ctr"/>
              <a:r>
                <a:rPr lang="ja-JP" sz="1400" b="1" i="0" dirty="0" smtClean="0">
                  <a:solidFill>
                    <a:srgbClr val="4D4D4D"/>
                  </a:solidFill>
                  <a:ea typeface="MS UI Gothic" pitchFamily="18" charset="0"/>
                </a:rPr>
                <a:t>T2 (n=222 vs. 234; p&lt;0.05)</a:t>
              </a:r>
            </a:p>
          </p:txBody>
        </p:sp>
        <p:grpSp>
          <p:nvGrpSpPr>
            <p:cNvPr id="101" name="Group 100"/>
            <p:cNvGrpSpPr/>
            <p:nvPr/>
          </p:nvGrpSpPr>
          <p:grpSpPr>
            <a:xfrm>
              <a:off x="5607321" y="1810416"/>
              <a:ext cx="2785281" cy="1453593"/>
              <a:chOff x="5607321" y="1810417"/>
              <a:chExt cx="2057400" cy="1076325"/>
            </a:xfrm>
          </p:grpSpPr>
          <p:sp>
            <p:nvSpPr>
              <p:cNvPr id="102" name="Freeform 4"/>
              <p:cNvSpPr>
                <a:spLocks/>
              </p:cNvSpPr>
              <p:nvPr/>
            </p:nvSpPr>
            <p:spPr bwMode="auto">
              <a:xfrm>
                <a:off x="5607321" y="1810417"/>
                <a:ext cx="2057400" cy="1076325"/>
              </a:xfrm>
              <a:custGeom>
                <a:avLst/>
                <a:gdLst>
                  <a:gd name="T0" fmla="*/ 192 w 216"/>
                  <a:gd name="T1" fmla="*/ 113 h 113"/>
                  <a:gd name="T2" fmla="*/ 172 w 216"/>
                  <a:gd name="T3" fmla="*/ 110 h 113"/>
                  <a:gd name="T4" fmla="*/ 170 w 216"/>
                  <a:gd name="T5" fmla="*/ 108 h 113"/>
                  <a:gd name="T6" fmla="*/ 161 w 216"/>
                  <a:gd name="T7" fmla="*/ 106 h 113"/>
                  <a:gd name="T8" fmla="*/ 158 w 216"/>
                  <a:gd name="T9" fmla="*/ 104 h 113"/>
                  <a:gd name="T10" fmla="*/ 150 w 216"/>
                  <a:gd name="T11" fmla="*/ 102 h 113"/>
                  <a:gd name="T12" fmla="*/ 147 w 216"/>
                  <a:gd name="T13" fmla="*/ 101 h 113"/>
                  <a:gd name="T14" fmla="*/ 123 w 216"/>
                  <a:gd name="T15" fmla="*/ 101 h 113"/>
                  <a:gd name="T16" fmla="*/ 115 w 216"/>
                  <a:gd name="T17" fmla="*/ 99 h 113"/>
                  <a:gd name="T18" fmla="*/ 112 w 216"/>
                  <a:gd name="T19" fmla="*/ 98 h 113"/>
                  <a:gd name="T20" fmla="*/ 108 w 216"/>
                  <a:gd name="T21" fmla="*/ 95 h 113"/>
                  <a:gd name="T22" fmla="*/ 106 w 216"/>
                  <a:gd name="T23" fmla="*/ 94 h 113"/>
                  <a:gd name="T24" fmla="*/ 100 w 216"/>
                  <a:gd name="T25" fmla="*/ 91 h 113"/>
                  <a:gd name="T26" fmla="*/ 94 w 216"/>
                  <a:gd name="T27" fmla="*/ 90 h 113"/>
                  <a:gd name="T28" fmla="*/ 87 w 216"/>
                  <a:gd name="T29" fmla="*/ 86 h 113"/>
                  <a:gd name="T30" fmla="*/ 83 w 216"/>
                  <a:gd name="T31" fmla="*/ 84 h 113"/>
                  <a:gd name="T32" fmla="*/ 74 w 216"/>
                  <a:gd name="T33" fmla="*/ 81 h 113"/>
                  <a:gd name="T34" fmla="*/ 72 w 216"/>
                  <a:gd name="T35" fmla="*/ 78 h 113"/>
                  <a:gd name="T36" fmla="*/ 69 w 216"/>
                  <a:gd name="T37" fmla="*/ 75 h 113"/>
                  <a:gd name="T38" fmla="*/ 63 w 216"/>
                  <a:gd name="T39" fmla="*/ 73 h 113"/>
                  <a:gd name="T40" fmla="*/ 60 w 216"/>
                  <a:gd name="T41" fmla="*/ 71 h 113"/>
                  <a:gd name="T42" fmla="*/ 56 w 216"/>
                  <a:gd name="T43" fmla="*/ 70 h 113"/>
                  <a:gd name="T44" fmla="*/ 52 w 216"/>
                  <a:gd name="T45" fmla="*/ 65 h 113"/>
                  <a:gd name="T46" fmla="*/ 46 w 216"/>
                  <a:gd name="T47" fmla="*/ 62 h 113"/>
                  <a:gd name="T48" fmla="*/ 41 w 216"/>
                  <a:gd name="T49" fmla="*/ 59 h 113"/>
                  <a:gd name="T50" fmla="*/ 39 w 216"/>
                  <a:gd name="T51" fmla="*/ 54 h 113"/>
                  <a:gd name="T52" fmla="*/ 37 w 216"/>
                  <a:gd name="T53" fmla="*/ 49 h 113"/>
                  <a:gd name="T54" fmla="*/ 34 w 216"/>
                  <a:gd name="T55" fmla="*/ 44 h 113"/>
                  <a:gd name="T56" fmla="*/ 30 w 216"/>
                  <a:gd name="T57" fmla="*/ 39 h 113"/>
                  <a:gd name="T58" fmla="*/ 27 w 216"/>
                  <a:gd name="T59" fmla="*/ 34 h 113"/>
                  <a:gd name="T60" fmla="*/ 23 w 216"/>
                  <a:gd name="T61" fmla="*/ 31 h 113"/>
                  <a:gd name="T62" fmla="*/ 20 w 216"/>
                  <a:gd name="T63" fmla="*/ 26 h 113"/>
                  <a:gd name="T64" fmla="*/ 17 w 216"/>
                  <a:gd name="T65" fmla="*/ 22 h 113"/>
                  <a:gd name="T66" fmla="*/ 13 w 216"/>
                  <a:gd name="T67" fmla="*/ 17 h 113"/>
                  <a:gd name="T68" fmla="*/ 10 w 216"/>
                  <a:gd name="T69" fmla="*/ 13 h 113"/>
                  <a:gd name="T70" fmla="*/ 6 w 216"/>
                  <a:gd name="T71" fmla="*/ 10 h 113"/>
                  <a:gd name="T72" fmla="*/ 4 w 216"/>
                  <a:gd name="T73" fmla="*/ 5 h 113"/>
                  <a:gd name="T74" fmla="*/ 2 w 216"/>
                  <a:gd name="T75" fmla="*/ 3 h 113"/>
                  <a:gd name="T76" fmla="*/ 0 w 216"/>
                  <a:gd name="T7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13">
                    <a:moveTo>
                      <a:pt x="216" y="113"/>
                    </a:moveTo>
                    <a:lnTo>
                      <a:pt x="192" y="113"/>
                    </a:lnTo>
                    <a:lnTo>
                      <a:pt x="192" y="110"/>
                    </a:lnTo>
                    <a:lnTo>
                      <a:pt x="172" y="110"/>
                    </a:lnTo>
                    <a:lnTo>
                      <a:pt x="172" y="108"/>
                    </a:lnTo>
                    <a:lnTo>
                      <a:pt x="170" y="108"/>
                    </a:lnTo>
                    <a:lnTo>
                      <a:pt x="170" y="106"/>
                    </a:lnTo>
                    <a:lnTo>
                      <a:pt x="161" y="106"/>
                    </a:lnTo>
                    <a:lnTo>
                      <a:pt x="158" y="106"/>
                    </a:lnTo>
                    <a:lnTo>
                      <a:pt x="158" y="104"/>
                    </a:lnTo>
                    <a:lnTo>
                      <a:pt x="150" y="104"/>
                    </a:lnTo>
                    <a:lnTo>
                      <a:pt x="150" y="102"/>
                    </a:lnTo>
                    <a:lnTo>
                      <a:pt x="147" y="102"/>
                    </a:lnTo>
                    <a:lnTo>
                      <a:pt x="147" y="101"/>
                    </a:lnTo>
                    <a:lnTo>
                      <a:pt x="133" y="101"/>
                    </a:lnTo>
                    <a:lnTo>
                      <a:pt x="123" y="101"/>
                    </a:lnTo>
                    <a:lnTo>
                      <a:pt x="123" y="99"/>
                    </a:lnTo>
                    <a:lnTo>
                      <a:pt x="115" y="99"/>
                    </a:lnTo>
                    <a:lnTo>
                      <a:pt x="115" y="98"/>
                    </a:lnTo>
                    <a:lnTo>
                      <a:pt x="112" y="98"/>
                    </a:lnTo>
                    <a:lnTo>
                      <a:pt x="112" y="95"/>
                    </a:lnTo>
                    <a:lnTo>
                      <a:pt x="108" y="95"/>
                    </a:lnTo>
                    <a:lnTo>
                      <a:pt x="108" y="94"/>
                    </a:lnTo>
                    <a:lnTo>
                      <a:pt x="106" y="94"/>
                    </a:lnTo>
                    <a:lnTo>
                      <a:pt x="106" y="91"/>
                    </a:lnTo>
                    <a:lnTo>
                      <a:pt x="100" y="91"/>
                    </a:lnTo>
                    <a:lnTo>
                      <a:pt x="100" y="90"/>
                    </a:lnTo>
                    <a:lnTo>
                      <a:pt x="94" y="90"/>
                    </a:lnTo>
                    <a:lnTo>
                      <a:pt x="94" y="86"/>
                    </a:lnTo>
                    <a:lnTo>
                      <a:pt x="87" y="86"/>
                    </a:lnTo>
                    <a:lnTo>
                      <a:pt x="87" y="84"/>
                    </a:lnTo>
                    <a:lnTo>
                      <a:pt x="83" y="84"/>
                    </a:lnTo>
                    <a:lnTo>
                      <a:pt x="83" y="81"/>
                    </a:lnTo>
                    <a:lnTo>
                      <a:pt x="74" y="81"/>
                    </a:lnTo>
                    <a:lnTo>
                      <a:pt x="74" y="78"/>
                    </a:lnTo>
                    <a:lnTo>
                      <a:pt x="72" y="78"/>
                    </a:lnTo>
                    <a:lnTo>
                      <a:pt x="72" y="75"/>
                    </a:lnTo>
                    <a:lnTo>
                      <a:pt x="69" y="75"/>
                    </a:lnTo>
                    <a:lnTo>
                      <a:pt x="69" y="73"/>
                    </a:lnTo>
                    <a:lnTo>
                      <a:pt x="63" y="73"/>
                    </a:lnTo>
                    <a:lnTo>
                      <a:pt x="63" y="71"/>
                    </a:lnTo>
                    <a:lnTo>
                      <a:pt x="60" y="71"/>
                    </a:lnTo>
                    <a:lnTo>
                      <a:pt x="60" y="70"/>
                    </a:lnTo>
                    <a:lnTo>
                      <a:pt x="56" y="70"/>
                    </a:lnTo>
                    <a:lnTo>
                      <a:pt x="56" y="65"/>
                    </a:lnTo>
                    <a:lnTo>
                      <a:pt x="52" y="65"/>
                    </a:lnTo>
                    <a:lnTo>
                      <a:pt x="52" y="62"/>
                    </a:lnTo>
                    <a:lnTo>
                      <a:pt x="46" y="62"/>
                    </a:lnTo>
                    <a:lnTo>
                      <a:pt x="46" y="59"/>
                    </a:lnTo>
                    <a:lnTo>
                      <a:pt x="41" y="59"/>
                    </a:lnTo>
                    <a:lnTo>
                      <a:pt x="41" y="54"/>
                    </a:lnTo>
                    <a:lnTo>
                      <a:pt x="39" y="54"/>
                    </a:lnTo>
                    <a:lnTo>
                      <a:pt x="39" y="49"/>
                    </a:lnTo>
                    <a:lnTo>
                      <a:pt x="37" y="49"/>
                    </a:lnTo>
                    <a:lnTo>
                      <a:pt x="37" y="44"/>
                    </a:lnTo>
                    <a:lnTo>
                      <a:pt x="34" y="44"/>
                    </a:lnTo>
                    <a:lnTo>
                      <a:pt x="34" y="39"/>
                    </a:lnTo>
                    <a:lnTo>
                      <a:pt x="30" y="39"/>
                    </a:lnTo>
                    <a:lnTo>
                      <a:pt x="30" y="34"/>
                    </a:lnTo>
                    <a:lnTo>
                      <a:pt x="27" y="34"/>
                    </a:lnTo>
                    <a:lnTo>
                      <a:pt x="27" y="31"/>
                    </a:lnTo>
                    <a:lnTo>
                      <a:pt x="23" y="31"/>
                    </a:lnTo>
                    <a:lnTo>
                      <a:pt x="23" y="26"/>
                    </a:lnTo>
                    <a:lnTo>
                      <a:pt x="20" y="26"/>
                    </a:lnTo>
                    <a:lnTo>
                      <a:pt x="20" y="22"/>
                    </a:lnTo>
                    <a:lnTo>
                      <a:pt x="17" y="22"/>
                    </a:lnTo>
                    <a:lnTo>
                      <a:pt x="17" y="17"/>
                    </a:lnTo>
                    <a:lnTo>
                      <a:pt x="13" y="17"/>
                    </a:lnTo>
                    <a:lnTo>
                      <a:pt x="13" y="13"/>
                    </a:lnTo>
                    <a:lnTo>
                      <a:pt x="10" y="13"/>
                    </a:lnTo>
                    <a:lnTo>
                      <a:pt x="10" y="10"/>
                    </a:lnTo>
                    <a:lnTo>
                      <a:pt x="6" y="10"/>
                    </a:lnTo>
                    <a:lnTo>
                      <a:pt x="6" y="5"/>
                    </a:lnTo>
                    <a:lnTo>
                      <a:pt x="4" y="5"/>
                    </a:lnTo>
                    <a:lnTo>
                      <a:pt x="4" y="3"/>
                    </a:lnTo>
                    <a:lnTo>
                      <a:pt x="2" y="3"/>
                    </a:lnTo>
                    <a:lnTo>
                      <a:pt x="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Freeform 5"/>
              <p:cNvSpPr>
                <a:spLocks/>
              </p:cNvSpPr>
              <p:nvPr/>
            </p:nvSpPr>
            <p:spPr bwMode="auto">
              <a:xfrm>
                <a:off x="5607321" y="1810417"/>
                <a:ext cx="1981200" cy="809625"/>
              </a:xfrm>
              <a:custGeom>
                <a:avLst/>
                <a:gdLst>
                  <a:gd name="T0" fmla="*/ 208 w 208"/>
                  <a:gd name="T1" fmla="*/ 85 h 85"/>
                  <a:gd name="T2" fmla="*/ 187 w 208"/>
                  <a:gd name="T3" fmla="*/ 85 h 85"/>
                  <a:gd name="T4" fmla="*/ 187 w 208"/>
                  <a:gd name="T5" fmla="*/ 83 h 85"/>
                  <a:gd name="T6" fmla="*/ 177 w 208"/>
                  <a:gd name="T7" fmla="*/ 83 h 85"/>
                  <a:gd name="T8" fmla="*/ 177 w 208"/>
                  <a:gd name="T9" fmla="*/ 81 h 85"/>
                  <a:gd name="T10" fmla="*/ 167 w 208"/>
                  <a:gd name="T11" fmla="*/ 81 h 85"/>
                  <a:gd name="T12" fmla="*/ 167 w 208"/>
                  <a:gd name="T13" fmla="*/ 78 h 85"/>
                  <a:gd name="T14" fmla="*/ 160 w 208"/>
                  <a:gd name="T15" fmla="*/ 78 h 85"/>
                  <a:gd name="T16" fmla="*/ 160 w 208"/>
                  <a:gd name="T17" fmla="*/ 76 h 85"/>
                  <a:gd name="T18" fmla="*/ 150 w 208"/>
                  <a:gd name="T19" fmla="*/ 76 h 85"/>
                  <a:gd name="T20" fmla="*/ 150 w 208"/>
                  <a:gd name="T21" fmla="*/ 72 h 85"/>
                  <a:gd name="T22" fmla="*/ 145 w 208"/>
                  <a:gd name="T23" fmla="*/ 72 h 85"/>
                  <a:gd name="T24" fmla="*/ 145 w 208"/>
                  <a:gd name="T25" fmla="*/ 69 h 85"/>
                  <a:gd name="T26" fmla="*/ 133 w 208"/>
                  <a:gd name="T27" fmla="*/ 69 h 85"/>
                  <a:gd name="T28" fmla="*/ 133 w 208"/>
                  <a:gd name="T29" fmla="*/ 67 h 85"/>
                  <a:gd name="T30" fmla="*/ 126 w 208"/>
                  <a:gd name="T31" fmla="*/ 67 h 85"/>
                  <a:gd name="T32" fmla="*/ 126 w 208"/>
                  <a:gd name="T33" fmla="*/ 64 h 85"/>
                  <a:gd name="T34" fmla="*/ 117 w 208"/>
                  <a:gd name="T35" fmla="*/ 64 h 85"/>
                  <a:gd name="T36" fmla="*/ 117 w 208"/>
                  <a:gd name="T37" fmla="*/ 62 h 85"/>
                  <a:gd name="T38" fmla="*/ 111 w 208"/>
                  <a:gd name="T39" fmla="*/ 62 h 85"/>
                  <a:gd name="T40" fmla="*/ 111 w 208"/>
                  <a:gd name="T41" fmla="*/ 58 h 85"/>
                  <a:gd name="T42" fmla="*/ 98 w 208"/>
                  <a:gd name="T43" fmla="*/ 58 h 85"/>
                  <a:gd name="T44" fmla="*/ 98 w 208"/>
                  <a:gd name="T45" fmla="*/ 56 h 85"/>
                  <a:gd name="T46" fmla="*/ 87 w 208"/>
                  <a:gd name="T47" fmla="*/ 56 h 85"/>
                  <a:gd name="T48" fmla="*/ 87 w 208"/>
                  <a:gd name="T49" fmla="*/ 52 h 85"/>
                  <a:gd name="T50" fmla="*/ 84 w 208"/>
                  <a:gd name="T51" fmla="*/ 52 h 85"/>
                  <a:gd name="T52" fmla="*/ 84 w 208"/>
                  <a:gd name="T53" fmla="*/ 50 h 85"/>
                  <a:gd name="T54" fmla="*/ 80 w 208"/>
                  <a:gd name="T55" fmla="*/ 50 h 85"/>
                  <a:gd name="T56" fmla="*/ 80 w 208"/>
                  <a:gd name="T57" fmla="*/ 47 h 85"/>
                  <a:gd name="T58" fmla="*/ 71 w 208"/>
                  <a:gd name="T59" fmla="*/ 47 h 85"/>
                  <a:gd name="T60" fmla="*/ 71 w 208"/>
                  <a:gd name="T61" fmla="*/ 42 h 85"/>
                  <a:gd name="T62" fmla="*/ 68 w 208"/>
                  <a:gd name="T63" fmla="*/ 42 h 85"/>
                  <a:gd name="T64" fmla="*/ 68 w 208"/>
                  <a:gd name="T65" fmla="*/ 39 h 85"/>
                  <a:gd name="T66" fmla="*/ 63 w 208"/>
                  <a:gd name="T67" fmla="*/ 39 h 85"/>
                  <a:gd name="T68" fmla="*/ 63 w 208"/>
                  <a:gd name="T69" fmla="*/ 35 h 85"/>
                  <a:gd name="T70" fmla="*/ 53 w 208"/>
                  <a:gd name="T71" fmla="*/ 35 h 85"/>
                  <a:gd name="T72" fmla="*/ 53 w 208"/>
                  <a:gd name="T73" fmla="*/ 33 h 85"/>
                  <a:gd name="T74" fmla="*/ 47 w 208"/>
                  <a:gd name="T75" fmla="*/ 33 h 85"/>
                  <a:gd name="T76" fmla="*/ 47 w 208"/>
                  <a:gd name="T77" fmla="*/ 25 h 85"/>
                  <a:gd name="T78" fmla="*/ 40 w 208"/>
                  <a:gd name="T79" fmla="*/ 25 h 85"/>
                  <a:gd name="T80" fmla="*/ 40 w 208"/>
                  <a:gd name="T81" fmla="*/ 23 h 85"/>
                  <a:gd name="T82" fmla="*/ 34 w 208"/>
                  <a:gd name="T83" fmla="*/ 23 h 85"/>
                  <a:gd name="T84" fmla="*/ 34 w 208"/>
                  <a:gd name="T85" fmla="*/ 18 h 85"/>
                  <a:gd name="T86" fmla="*/ 29 w 208"/>
                  <a:gd name="T87" fmla="*/ 18 h 85"/>
                  <a:gd name="T88" fmla="*/ 29 w 208"/>
                  <a:gd name="T89" fmla="*/ 15 h 85"/>
                  <a:gd name="T90" fmla="*/ 23 w 208"/>
                  <a:gd name="T91" fmla="*/ 15 h 85"/>
                  <a:gd name="T92" fmla="*/ 23 w 208"/>
                  <a:gd name="T93" fmla="*/ 12 h 85"/>
                  <a:gd name="T94" fmla="*/ 20 w 208"/>
                  <a:gd name="T95" fmla="*/ 12 h 85"/>
                  <a:gd name="T96" fmla="*/ 20 w 208"/>
                  <a:gd name="T97" fmla="*/ 7 h 85"/>
                  <a:gd name="T98" fmla="*/ 12 w 208"/>
                  <a:gd name="T99" fmla="*/ 7 h 85"/>
                  <a:gd name="T100" fmla="*/ 12 w 208"/>
                  <a:gd name="T101" fmla="*/ 4 h 85"/>
                  <a:gd name="T102" fmla="*/ 6 w 208"/>
                  <a:gd name="T103" fmla="*/ 4 h 85"/>
                  <a:gd name="T104" fmla="*/ 6 w 208"/>
                  <a:gd name="T105" fmla="*/ 2 h 85"/>
                  <a:gd name="T106" fmla="*/ 5 w 208"/>
                  <a:gd name="T107" fmla="*/ 2 h 85"/>
                  <a:gd name="T108" fmla="*/ 5 w 208"/>
                  <a:gd name="T109" fmla="*/ 0 h 85"/>
                  <a:gd name="T110" fmla="*/ 0 w 208"/>
                  <a:gd name="T11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85">
                    <a:moveTo>
                      <a:pt x="208" y="85"/>
                    </a:moveTo>
                    <a:lnTo>
                      <a:pt x="187" y="85"/>
                    </a:lnTo>
                    <a:lnTo>
                      <a:pt x="187" y="83"/>
                    </a:lnTo>
                    <a:lnTo>
                      <a:pt x="177" y="83"/>
                    </a:lnTo>
                    <a:lnTo>
                      <a:pt x="177" y="81"/>
                    </a:lnTo>
                    <a:lnTo>
                      <a:pt x="167" y="81"/>
                    </a:lnTo>
                    <a:lnTo>
                      <a:pt x="167" y="78"/>
                    </a:lnTo>
                    <a:lnTo>
                      <a:pt x="160" y="78"/>
                    </a:lnTo>
                    <a:lnTo>
                      <a:pt x="160" y="76"/>
                    </a:lnTo>
                    <a:lnTo>
                      <a:pt x="150" y="76"/>
                    </a:lnTo>
                    <a:lnTo>
                      <a:pt x="150" y="72"/>
                    </a:lnTo>
                    <a:lnTo>
                      <a:pt x="145" y="72"/>
                    </a:lnTo>
                    <a:lnTo>
                      <a:pt x="145" y="69"/>
                    </a:lnTo>
                    <a:lnTo>
                      <a:pt x="133" y="69"/>
                    </a:lnTo>
                    <a:lnTo>
                      <a:pt x="133" y="67"/>
                    </a:lnTo>
                    <a:lnTo>
                      <a:pt x="126" y="67"/>
                    </a:lnTo>
                    <a:lnTo>
                      <a:pt x="126" y="64"/>
                    </a:lnTo>
                    <a:lnTo>
                      <a:pt x="117" y="64"/>
                    </a:lnTo>
                    <a:lnTo>
                      <a:pt x="117" y="62"/>
                    </a:lnTo>
                    <a:lnTo>
                      <a:pt x="111" y="62"/>
                    </a:lnTo>
                    <a:lnTo>
                      <a:pt x="111" y="58"/>
                    </a:lnTo>
                    <a:lnTo>
                      <a:pt x="98" y="58"/>
                    </a:lnTo>
                    <a:lnTo>
                      <a:pt x="98" y="56"/>
                    </a:lnTo>
                    <a:lnTo>
                      <a:pt x="87" y="56"/>
                    </a:lnTo>
                    <a:lnTo>
                      <a:pt x="87" y="52"/>
                    </a:lnTo>
                    <a:lnTo>
                      <a:pt x="84" y="52"/>
                    </a:lnTo>
                    <a:lnTo>
                      <a:pt x="84" y="50"/>
                    </a:lnTo>
                    <a:lnTo>
                      <a:pt x="80" y="50"/>
                    </a:lnTo>
                    <a:lnTo>
                      <a:pt x="80" y="47"/>
                    </a:lnTo>
                    <a:lnTo>
                      <a:pt x="71" y="47"/>
                    </a:lnTo>
                    <a:lnTo>
                      <a:pt x="71" y="42"/>
                    </a:lnTo>
                    <a:lnTo>
                      <a:pt x="68" y="42"/>
                    </a:lnTo>
                    <a:lnTo>
                      <a:pt x="68" y="39"/>
                    </a:lnTo>
                    <a:lnTo>
                      <a:pt x="63" y="39"/>
                    </a:lnTo>
                    <a:lnTo>
                      <a:pt x="63" y="35"/>
                    </a:lnTo>
                    <a:lnTo>
                      <a:pt x="53" y="35"/>
                    </a:lnTo>
                    <a:lnTo>
                      <a:pt x="53" y="33"/>
                    </a:lnTo>
                    <a:cubicBezTo>
                      <a:pt x="53" y="33"/>
                      <a:pt x="47" y="34"/>
                      <a:pt x="47" y="33"/>
                    </a:cubicBezTo>
                    <a:cubicBezTo>
                      <a:pt x="47" y="31"/>
                      <a:pt x="47" y="25"/>
                      <a:pt x="47" y="25"/>
                    </a:cubicBezTo>
                    <a:lnTo>
                      <a:pt x="40" y="25"/>
                    </a:lnTo>
                    <a:lnTo>
                      <a:pt x="40" y="23"/>
                    </a:lnTo>
                    <a:lnTo>
                      <a:pt x="34" y="23"/>
                    </a:lnTo>
                    <a:lnTo>
                      <a:pt x="34" y="18"/>
                    </a:lnTo>
                    <a:lnTo>
                      <a:pt x="29" y="18"/>
                    </a:lnTo>
                    <a:lnTo>
                      <a:pt x="29" y="15"/>
                    </a:lnTo>
                    <a:lnTo>
                      <a:pt x="23" y="15"/>
                    </a:lnTo>
                    <a:lnTo>
                      <a:pt x="23" y="12"/>
                    </a:lnTo>
                    <a:lnTo>
                      <a:pt x="20" y="12"/>
                    </a:lnTo>
                    <a:lnTo>
                      <a:pt x="20" y="7"/>
                    </a:lnTo>
                    <a:lnTo>
                      <a:pt x="12" y="7"/>
                    </a:lnTo>
                    <a:lnTo>
                      <a:pt x="12" y="4"/>
                    </a:lnTo>
                    <a:lnTo>
                      <a:pt x="6" y="4"/>
                    </a:lnTo>
                    <a:lnTo>
                      <a:pt x="6" y="2"/>
                    </a:lnTo>
                    <a:lnTo>
                      <a:pt x="5" y="2"/>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04" name="Oval 103"/>
            <p:cNvSpPr/>
            <p:nvPr/>
          </p:nvSpPr>
          <p:spPr>
            <a:xfrm>
              <a:off x="5641556" y="17850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p:nvPr/>
          </p:nvSpPr>
          <p:spPr>
            <a:xfrm>
              <a:off x="5626527" y="184714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p:nvPr/>
          </p:nvSpPr>
          <p:spPr>
            <a:xfrm>
              <a:off x="5674906" y="18112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7" name="Oval 106"/>
            <p:cNvSpPr/>
            <p:nvPr/>
          </p:nvSpPr>
          <p:spPr>
            <a:xfrm>
              <a:off x="5708256" y="183743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8" name="Oval 107"/>
            <p:cNvSpPr/>
            <p:nvPr/>
          </p:nvSpPr>
          <p:spPr>
            <a:xfrm>
              <a:off x="5741606" y="186363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9" name="Oval 108"/>
            <p:cNvSpPr/>
            <p:nvPr/>
          </p:nvSpPr>
          <p:spPr>
            <a:xfrm>
              <a:off x="5774956" y="187793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0" name="Oval 109"/>
            <p:cNvSpPr/>
            <p:nvPr/>
          </p:nvSpPr>
          <p:spPr>
            <a:xfrm>
              <a:off x="5808306" y="18922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1" name="Oval 110"/>
            <p:cNvSpPr/>
            <p:nvPr/>
          </p:nvSpPr>
          <p:spPr>
            <a:xfrm>
              <a:off x="5841656" y="19065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p:nvPr/>
          </p:nvSpPr>
          <p:spPr>
            <a:xfrm>
              <a:off x="5875006" y="192084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Oval 112"/>
            <p:cNvSpPr/>
            <p:nvPr/>
          </p:nvSpPr>
          <p:spPr>
            <a:xfrm>
              <a:off x="5908356" y="196610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4" name="Oval 113"/>
            <p:cNvSpPr/>
            <p:nvPr/>
          </p:nvSpPr>
          <p:spPr>
            <a:xfrm>
              <a:off x="5941706" y="19923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5" name="Oval 114"/>
            <p:cNvSpPr/>
            <p:nvPr/>
          </p:nvSpPr>
          <p:spPr>
            <a:xfrm>
              <a:off x="5975056" y="201851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p:nvPr/>
          </p:nvSpPr>
          <p:spPr>
            <a:xfrm>
              <a:off x="6008406" y="203043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p:nvPr/>
          </p:nvSpPr>
          <p:spPr>
            <a:xfrm>
              <a:off x="6041756" y="204235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p:nvPr/>
          </p:nvSpPr>
          <p:spPr>
            <a:xfrm>
              <a:off x="6075106" y="205427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p:nvPr/>
          </p:nvSpPr>
          <p:spPr>
            <a:xfrm>
              <a:off x="6108456" y="206619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p:nvPr/>
          </p:nvSpPr>
          <p:spPr>
            <a:xfrm>
              <a:off x="6141806" y="20781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p:nvPr/>
          </p:nvSpPr>
          <p:spPr>
            <a:xfrm>
              <a:off x="6175156" y="209004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6208506" y="2204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6294238" y="222340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6379970" y="2242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6465702" y="22734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6551434" y="238060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6637166" y="242585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6706231" y="247111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6849107" y="25068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6991983" y="254257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7134859" y="260449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7277735" y="265213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7487279" y="27021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7568249" y="275216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7649219" y="27569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7806381" y="282600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7963543" y="28522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8044513" y="28784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5695592" y="19138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5764657" y="1980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5833722" y="20614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5902787" y="217578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5971852" y="22758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6057584" y="236630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6088553" y="245679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p:nvPr/>
          </p:nvSpPr>
          <p:spPr>
            <a:xfrm>
              <a:off x="6219524" y="25782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p:cNvSpPr/>
            <p:nvPr/>
          </p:nvSpPr>
          <p:spPr>
            <a:xfrm>
              <a:off x="6350495" y="269254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p:cNvSpPr/>
            <p:nvPr/>
          </p:nvSpPr>
          <p:spPr>
            <a:xfrm>
              <a:off x="6481466" y="2723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p:cNvSpPr/>
            <p:nvPr/>
          </p:nvSpPr>
          <p:spPr>
            <a:xfrm>
              <a:off x="6517197" y="275448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0" name="Oval 149"/>
            <p:cNvSpPr/>
            <p:nvPr/>
          </p:nvSpPr>
          <p:spPr>
            <a:xfrm>
              <a:off x="6688645" y="286878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1" name="Oval 150"/>
            <p:cNvSpPr/>
            <p:nvPr/>
          </p:nvSpPr>
          <p:spPr>
            <a:xfrm>
              <a:off x="6793425" y="291880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2" name="Oval 151"/>
            <p:cNvSpPr/>
            <p:nvPr/>
          </p:nvSpPr>
          <p:spPr>
            <a:xfrm>
              <a:off x="7022017" y="301168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3" name="Oval 152"/>
            <p:cNvSpPr/>
            <p:nvPr/>
          </p:nvSpPr>
          <p:spPr>
            <a:xfrm>
              <a:off x="7188703" y="30855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4" name="Oval 153"/>
            <p:cNvSpPr/>
            <p:nvPr/>
          </p:nvSpPr>
          <p:spPr>
            <a:xfrm>
              <a:off x="7472058" y="30902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p:nvPr/>
          </p:nvSpPr>
          <p:spPr>
            <a:xfrm>
              <a:off x="780779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p:nvPr/>
          </p:nvSpPr>
          <p:spPr>
            <a:xfrm>
              <a:off x="788402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p:nvPr/>
          </p:nvSpPr>
          <p:spPr>
            <a:xfrm>
              <a:off x="796025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 name="Group 4"/>
          <p:cNvGrpSpPr/>
          <p:nvPr/>
        </p:nvGrpSpPr>
        <p:grpSpPr>
          <a:xfrm>
            <a:off x="5848670" y="3124201"/>
            <a:ext cx="3020981" cy="2407377"/>
            <a:chOff x="2727956" y="3621587"/>
            <a:chExt cx="3493372" cy="2876514"/>
          </a:xfrm>
        </p:grpSpPr>
        <p:grpSp>
          <p:nvGrpSpPr>
            <p:cNvPr id="159" name="Group 158"/>
            <p:cNvGrpSpPr/>
            <p:nvPr/>
          </p:nvGrpSpPr>
          <p:grpSpPr>
            <a:xfrm>
              <a:off x="2727956" y="4012312"/>
              <a:ext cx="3493372" cy="2485789"/>
              <a:chOff x="1826522" y="2198161"/>
              <a:chExt cx="4618547" cy="2945244"/>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1" name="TextBox 160"/>
              <p:cNvSpPr txBox="1"/>
              <p:nvPr/>
            </p:nvSpPr>
            <p:spPr>
              <a:xfrm rot="16200000">
                <a:off x="1521745" y="3230521"/>
                <a:ext cx="1033037" cy="423483"/>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162" name="TextBox 161"/>
              <p:cNvSpPr txBox="1"/>
              <p:nvPr/>
            </p:nvSpPr>
            <p:spPr>
              <a:xfrm>
                <a:off x="3828009" y="4751250"/>
                <a:ext cx="1592077" cy="392155"/>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163" name="TextBox 162"/>
              <p:cNvSpPr txBox="1"/>
              <p:nvPr/>
            </p:nvSpPr>
            <p:spPr>
              <a:xfrm>
                <a:off x="2075207" y="2198161"/>
                <a:ext cx="608267"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64" name="TextBox 163"/>
              <p:cNvSpPr txBox="1"/>
              <p:nvPr/>
            </p:nvSpPr>
            <p:spPr>
              <a:xfrm>
                <a:off x="2075207" y="2615640"/>
                <a:ext cx="608267"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65" name="TextBox 164"/>
              <p:cNvSpPr txBox="1"/>
              <p:nvPr/>
            </p:nvSpPr>
            <p:spPr>
              <a:xfrm>
                <a:off x="2075207" y="3031380"/>
                <a:ext cx="608267"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66" name="TextBox 165"/>
              <p:cNvSpPr txBox="1"/>
              <p:nvPr/>
            </p:nvSpPr>
            <p:spPr>
              <a:xfrm>
                <a:off x="2075207" y="3447121"/>
                <a:ext cx="608267"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67" name="TextBox 166"/>
              <p:cNvSpPr txBox="1"/>
              <p:nvPr/>
            </p:nvSpPr>
            <p:spPr>
              <a:xfrm>
                <a:off x="2075207" y="3862860"/>
                <a:ext cx="608267"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68" name="TextBox 167"/>
              <p:cNvSpPr txBox="1"/>
              <p:nvPr/>
            </p:nvSpPr>
            <p:spPr>
              <a:xfrm>
                <a:off x="2271263" y="4278600"/>
                <a:ext cx="412211" cy="39215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69" name="TextBox 168"/>
              <p:cNvSpPr txBox="1"/>
              <p:nvPr/>
            </p:nvSpPr>
            <p:spPr>
              <a:xfrm>
                <a:off x="2502271"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70" name="TextBox 169"/>
              <p:cNvSpPr txBox="1"/>
              <p:nvPr/>
            </p:nvSpPr>
            <p:spPr>
              <a:xfrm>
                <a:off x="3214643"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171" name="TextBox 170"/>
              <p:cNvSpPr txBox="1"/>
              <p:nvPr/>
            </p:nvSpPr>
            <p:spPr>
              <a:xfrm>
                <a:off x="3914494"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172" name="TextBox 171"/>
              <p:cNvSpPr txBox="1"/>
              <p:nvPr/>
            </p:nvSpPr>
            <p:spPr>
              <a:xfrm>
                <a:off x="4618470"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173" name="TextBox 172"/>
              <p:cNvSpPr txBox="1"/>
              <p:nvPr/>
            </p:nvSpPr>
            <p:spPr>
              <a:xfrm>
                <a:off x="5327798"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174" name="TextBox 173"/>
              <p:cNvSpPr txBox="1"/>
              <p:nvPr/>
            </p:nvSpPr>
            <p:spPr>
              <a:xfrm>
                <a:off x="6032858" y="4522748"/>
                <a:ext cx="412211" cy="39215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188" name="TextBox 187"/>
            <p:cNvSpPr txBox="1"/>
            <p:nvPr/>
          </p:nvSpPr>
          <p:spPr>
            <a:xfrm>
              <a:off x="3510609" y="3621587"/>
              <a:ext cx="2647404" cy="367755"/>
            </a:xfrm>
            <a:prstGeom prst="rect">
              <a:avLst/>
            </a:prstGeom>
            <a:noFill/>
          </p:spPr>
          <p:txBody>
            <a:bodyPr wrap="none" rtlCol="0">
              <a:spAutoFit/>
            </a:bodyPr>
            <a:lstStyle/>
            <a:p>
              <a:pPr algn="ctr"/>
              <a:r>
                <a:rPr lang="ja-JP" sz="1400" b="1" i="0" dirty="0" smtClean="0">
                  <a:solidFill>
                    <a:srgbClr val="4D4D4D"/>
                  </a:solidFill>
                  <a:ea typeface="MS UI Gothic" pitchFamily="18" charset="0"/>
                </a:rPr>
                <a:t>T3 (n=130 vs. 80; p&lt;0.05)</a:t>
              </a:r>
            </a:p>
          </p:txBody>
        </p:sp>
        <p:sp>
          <p:nvSpPr>
            <p:cNvPr id="189" name="Freeform 6"/>
            <p:cNvSpPr>
              <a:spLocks/>
            </p:cNvSpPr>
            <p:nvPr/>
          </p:nvSpPr>
          <p:spPr bwMode="auto">
            <a:xfrm>
              <a:off x="3403184" y="4179507"/>
              <a:ext cx="2779338" cy="1548000"/>
            </a:xfrm>
            <a:custGeom>
              <a:avLst/>
              <a:gdLst>
                <a:gd name="T0" fmla="*/ 127 w 219"/>
                <a:gd name="T1" fmla="*/ 122 h 122"/>
                <a:gd name="T2" fmla="*/ 113 w 219"/>
                <a:gd name="T3" fmla="*/ 119 h 122"/>
                <a:gd name="T4" fmla="*/ 101 w 219"/>
                <a:gd name="T5" fmla="*/ 117 h 122"/>
                <a:gd name="T6" fmla="*/ 92 w 219"/>
                <a:gd name="T7" fmla="*/ 114 h 122"/>
                <a:gd name="T8" fmla="*/ 87 w 219"/>
                <a:gd name="T9" fmla="*/ 112 h 122"/>
                <a:gd name="T10" fmla="*/ 78 w 219"/>
                <a:gd name="T11" fmla="*/ 110 h 122"/>
                <a:gd name="T12" fmla="*/ 68 w 219"/>
                <a:gd name="T13" fmla="*/ 108 h 122"/>
                <a:gd name="T14" fmla="*/ 66 w 219"/>
                <a:gd name="T15" fmla="*/ 106 h 122"/>
                <a:gd name="T16" fmla="*/ 62 w 219"/>
                <a:gd name="T17" fmla="*/ 102 h 122"/>
                <a:gd name="T18" fmla="*/ 53 w 219"/>
                <a:gd name="T19" fmla="*/ 99 h 122"/>
                <a:gd name="T20" fmla="*/ 51 w 219"/>
                <a:gd name="T21" fmla="*/ 95 h 122"/>
                <a:gd name="T22" fmla="*/ 47 w 219"/>
                <a:gd name="T23" fmla="*/ 93 h 122"/>
                <a:gd name="T24" fmla="*/ 41 w 219"/>
                <a:gd name="T25" fmla="*/ 91 h 122"/>
                <a:gd name="T26" fmla="*/ 40 w 219"/>
                <a:gd name="T27" fmla="*/ 86 h 122"/>
                <a:gd name="T28" fmla="*/ 39 w 219"/>
                <a:gd name="T29" fmla="*/ 81 h 122"/>
                <a:gd name="T30" fmla="*/ 36 w 219"/>
                <a:gd name="T31" fmla="*/ 78 h 122"/>
                <a:gd name="T32" fmla="*/ 32 w 219"/>
                <a:gd name="T33" fmla="*/ 74 h 122"/>
                <a:gd name="T34" fmla="*/ 29 w 219"/>
                <a:gd name="T35" fmla="*/ 69 h 122"/>
                <a:gd name="T36" fmla="*/ 27 w 219"/>
                <a:gd name="T37" fmla="*/ 67 h 122"/>
                <a:gd name="T38" fmla="*/ 25 w 219"/>
                <a:gd name="T39" fmla="*/ 63 h 122"/>
                <a:gd name="T40" fmla="*/ 23 w 219"/>
                <a:gd name="T41" fmla="*/ 58 h 122"/>
                <a:gd name="T42" fmla="*/ 21 w 219"/>
                <a:gd name="T43" fmla="*/ 55 h 122"/>
                <a:gd name="T44" fmla="*/ 19 w 219"/>
                <a:gd name="T45" fmla="*/ 52 h 122"/>
                <a:gd name="T46" fmla="*/ 17 w 219"/>
                <a:gd name="T47" fmla="*/ 48 h 122"/>
                <a:gd name="T48" fmla="*/ 14 w 219"/>
                <a:gd name="T49" fmla="*/ 43 h 122"/>
                <a:gd name="T50" fmla="*/ 13 w 219"/>
                <a:gd name="T51" fmla="*/ 37 h 122"/>
                <a:gd name="T52" fmla="*/ 11 w 219"/>
                <a:gd name="T53" fmla="*/ 33 h 122"/>
                <a:gd name="T54" fmla="*/ 9 w 219"/>
                <a:gd name="T55" fmla="*/ 27 h 122"/>
                <a:gd name="T56" fmla="*/ 7 w 219"/>
                <a:gd name="T57" fmla="*/ 25 h 122"/>
                <a:gd name="T58" fmla="*/ 4 w 219"/>
                <a:gd name="T59" fmla="*/ 20 h 122"/>
                <a:gd name="T60" fmla="*/ 3 w 219"/>
                <a:gd name="T61" fmla="*/ 15 h 122"/>
                <a:gd name="T62" fmla="*/ 0 w 219"/>
                <a:gd name="T6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22">
                  <a:moveTo>
                    <a:pt x="219" y="122"/>
                  </a:moveTo>
                  <a:lnTo>
                    <a:pt x="127" y="122"/>
                  </a:lnTo>
                  <a:lnTo>
                    <a:pt x="127" y="119"/>
                  </a:lnTo>
                  <a:lnTo>
                    <a:pt x="113" y="119"/>
                  </a:lnTo>
                  <a:lnTo>
                    <a:pt x="113" y="117"/>
                  </a:lnTo>
                  <a:lnTo>
                    <a:pt x="101" y="117"/>
                  </a:lnTo>
                  <a:lnTo>
                    <a:pt x="101" y="114"/>
                  </a:lnTo>
                  <a:lnTo>
                    <a:pt x="92" y="114"/>
                  </a:lnTo>
                  <a:lnTo>
                    <a:pt x="92" y="112"/>
                  </a:lnTo>
                  <a:lnTo>
                    <a:pt x="87" y="112"/>
                  </a:lnTo>
                  <a:lnTo>
                    <a:pt x="87" y="110"/>
                  </a:lnTo>
                  <a:lnTo>
                    <a:pt x="78" y="110"/>
                  </a:lnTo>
                  <a:lnTo>
                    <a:pt x="78" y="108"/>
                  </a:lnTo>
                  <a:lnTo>
                    <a:pt x="68" y="108"/>
                  </a:lnTo>
                  <a:lnTo>
                    <a:pt x="68" y="106"/>
                  </a:lnTo>
                  <a:lnTo>
                    <a:pt x="66" y="106"/>
                  </a:lnTo>
                  <a:lnTo>
                    <a:pt x="66" y="102"/>
                  </a:lnTo>
                  <a:lnTo>
                    <a:pt x="62" y="102"/>
                  </a:lnTo>
                  <a:lnTo>
                    <a:pt x="62" y="99"/>
                  </a:lnTo>
                  <a:lnTo>
                    <a:pt x="53" y="99"/>
                  </a:lnTo>
                  <a:lnTo>
                    <a:pt x="53" y="95"/>
                  </a:lnTo>
                  <a:lnTo>
                    <a:pt x="51" y="95"/>
                  </a:lnTo>
                  <a:lnTo>
                    <a:pt x="51" y="93"/>
                  </a:lnTo>
                  <a:lnTo>
                    <a:pt x="47" y="93"/>
                  </a:lnTo>
                  <a:lnTo>
                    <a:pt x="47" y="91"/>
                  </a:lnTo>
                  <a:lnTo>
                    <a:pt x="41" y="91"/>
                  </a:lnTo>
                  <a:lnTo>
                    <a:pt x="41" y="86"/>
                  </a:lnTo>
                  <a:lnTo>
                    <a:pt x="40" y="86"/>
                  </a:lnTo>
                  <a:lnTo>
                    <a:pt x="40" y="81"/>
                  </a:lnTo>
                  <a:lnTo>
                    <a:pt x="39" y="81"/>
                  </a:lnTo>
                  <a:lnTo>
                    <a:pt x="39" y="78"/>
                  </a:lnTo>
                  <a:lnTo>
                    <a:pt x="36" y="78"/>
                  </a:lnTo>
                  <a:lnTo>
                    <a:pt x="36" y="74"/>
                  </a:lnTo>
                  <a:lnTo>
                    <a:pt x="32" y="74"/>
                  </a:lnTo>
                  <a:lnTo>
                    <a:pt x="32" y="69"/>
                  </a:lnTo>
                  <a:lnTo>
                    <a:pt x="29" y="69"/>
                  </a:lnTo>
                  <a:lnTo>
                    <a:pt x="29" y="67"/>
                  </a:lnTo>
                  <a:lnTo>
                    <a:pt x="27" y="67"/>
                  </a:lnTo>
                  <a:lnTo>
                    <a:pt x="27" y="63"/>
                  </a:lnTo>
                  <a:lnTo>
                    <a:pt x="25" y="63"/>
                  </a:lnTo>
                  <a:lnTo>
                    <a:pt x="25" y="58"/>
                  </a:lnTo>
                  <a:lnTo>
                    <a:pt x="23" y="58"/>
                  </a:lnTo>
                  <a:lnTo>
                    <a:pt x="23" y="55"/>
                  </a:lnTo>
                  <a:lnTo>
                    <a:pt x="21" y="55"/>
                  </a:lnTo>
                  <a:lnTo>
                    <a:pt x="21" y="52"/>
                  </a:lnTo>
                  <a:lnTo>
                    <a:pt x="19" y="52"/>
                  </a:lnTo>
                  <a:lnTo>
                    <a:pt x="19" y="48"/>
                  </a:lnTo>
                  <a:lnTo>
                    <a:pt x="17" y="48"/>
                  </a:lnTo>
                  <a:lnTo>
                    <a:pt x="17" y="43"/>
                  </a:lnTo>
                  <a:lnTo>
                    <a:pt x="14" y="43"/>
                  </a:lnTo>
                  <a:lnTo>
                    <a:pt x="14" y="37"/>
                  </a:lnTo>
                  <a:lnTo>
                    <a:pt x="13" y="37"/>
                  </a:lnTo>
                  <a:lnTo>
                    <a:pt x="13" y="33"/>
                  </a:lnTo>
                  <a:lnTo>
                    <a:pt x="11" y="33"/>
                  </a:lnTo>
                  <a:lnTo>
                    <a:pt x="11" y="27"/>
                  </a:lnTo>
                  <a:lnTo>
                    <a:pt x="9" y="27"/>
                  </a:lnTo>
                  <a:lnTo>
                    <a:pt x="9" y="25"/>
                  </a:lnTo>
                  <a:lnTo>
                    <a:pt x="7" y="25"/>
                  </a:lnTo>
                  <a:lnTo>
                    <a:pt x="7" y="20"/>
                  </a:lnTo>
                  <a:lnTo>
                    <a:pt x="4" y="20"/>
                  </a:lnTo>
                  <a:lnTo>
                    <a:pt x="4" y="15"/>
                  </a:lnTo>
                  <a:lnTo>
                    <a:pt x="3" y="15"/>
                  </a:lnTo>
                  <a:lnTo>
                    <a:pt x="3" y="8"/>
                  </a:lnTo>
                  <a:lnTo>
                    <a:pt x="0" y="8"/>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Freeform 7"/>
            <p:cNvSpPr>
              <a:spLocks/>
            </p:cNvSpPr>
            <p:nvPr/>
          </p:nvSpPr>
          <p:spPr bwMode="auto">
            <a:xfrm>
              <a:off x="3403183" y="4179506"/>
              <a:ext cx="2766647" cy="1332000"/>
            </a:xfrm>
            <a:custGeom>
              <a:avLst/>
              <a:gdLst>
                <a:gd name="T0" fmla="*/ 218 w 218"/>
                <a:gd name="T1" fmla="*/ 105 h 105"/>
                <a:gd name="T2" fmla="*/ 172 w 218"/>
                <a:gd name="T3" fmla="*/ 105 h 105"/>
                <a:gd name="T4" fmla="*/ 172 w 218"/>
                <a:gd name="T5" fmla="*/ 100 h 105"/>
                <a:gd name="T6" fmla="*/ 155 w 218"/>
                <a:gd name="T7" fmla="*/ 100 h 105"/>
                <a:gd name="T8" fmla="*/ 155 w 218"/>
                <a:gd name="T9" fmla="*/ 96 h 105"/>
                <a:gd name="T10" fmla="*/ 112 w 218"/>
                <a:gd name="T11" fmla="*/ 96 h 105"/>
                <a:gd name="T12" fmla="*/ 112 w 218"/>
                <a:gd name="T13" fmla="*/ 94 h 105"/>
                <a:gd name="T14" fmla="*/ 101 w 218"/>
                <a:gd name="T15" fmla="*/ 94 h 105"/>
                <a:gd name="T16" fmla="*/ 101 w 218"/>
                <a:gd name="T17" fmla="*/ 91 h 105"/>
                <a:gd name="T18" fmla="*/ 97 w 218"/>
                <a:gd name="T19" fmla="*/ 91 h 105"/>
                <a:gd name="T20" fmla="*/ 97 w 218"/>
                <a:gd name="T21" fmla="*/ 88 h 105"/>
                <a:gd name="T22" fmla="*/ 95 w 218"/>
                <a:gd name="T23" fmla="*/ 88 h 105"/>
                <a:gd name="T24" fmla="*/ 95 w 218"/>
                <a:gd name="T25" fmla="*/ 86 h 105"/>
                <a:gd name="T26" fmla="*/ 88 w 218"/>
                <a:gd name="T27" fmla="*/ 86 h 105"/>
                <a:gd name="T28" fmla="*/ 88 w 218"/>
                <a:gd name="T29" fmla="*/ 82 h 105"/>
                <a:gd name="T30" fmla="*/ 85 w 218"/>
                <a:gd name="T31" fmla="*/ 82 h 105"/>
                <a:gd name="T32" fmla="*/ 85 w 218"/>
                <a:gd name="T33" fmla="*/ 80 h 105"/>
                <a:gd name="T34" fmla="*/ 77 w 218"/>
                <a:gd name="T35" fmla="*/ 80 h 105"/>
                <a:gd name="T36" fmla="*/ 77 w 218"/>
                <a:gd name="T37" fmla="*/ 78 h 105"/>
                <a:gd name="T38" fmla="*/ 73 w 218"/>
                <a:gd name="T39" fmla="*/ 78 h 105"/>
                <a:gd name="T40" fmla="*/ 73 w 218"/>
                <a:gd name="T41" fmla="*/ 75 h 105"/>
                <a:gd name="T42" fmla="*/ 68 w 218"/>
                <a:gd name="T43" fmla="*/ 75 h 105"/>
                <a:gd name="T44" fmla="*/ 68 w 218"/>
                <a:gd name="T45" fmla="*/ 72 h 105"/>
                <a:gd name="T46" fmla="*/ 65 w 218"/>
                <a:gd name="T47" fmla="*/ 72 h 105"/>
                <a:gd name="T48" fmla="*/ 65 w 218"/>
                <a:gd name="T49" fmla="*/ 68 h 105"/>
                <a:gd name="T50" fmla="*/ 61 w 218"/>
                <a:gd name="T51" fmla="*/ 68 h 105"/>
                <a:gd name="T52" fmla="*/ 61 w 218"/>
                <a:gd name="T53" fmla="*/ 66 h 105"/>
                <a:gd name="T54" fmla="*/ 54 w 218"/>
                <a:gd name="T55" fmla="*/ 66 h 105"/>
                <a:gd name="T56" fmla="*/ 54 w 218"/>
                <a:gd name="T57" fmla="*/ 63 h 105"/>
                <a:gd name="T58" fmla="*/ 51 w 218"/>
                <a:gd name="T59" fmla="*/ 63 h 105"/>
                <a:gd name="T60" fmla="*/ 51 w 218"/>
                <a:gd name="T61" fmla="*/ 58 h 105"/>
                <a:gd name="T62" fmla="*/ 48 w 218"/>
                <a:gd name="T63" fmla="*/ 58 h 105"/>
                <a:gd name="T64" fmla="*/ 48 w 218"/>
                <a:gd name="T65" fmla="*/ 56 h 105"/>
                <a:gd name="T66" fmla="*/ 42 w 218"/>
                <a:gd name="T67" fmla="*/ 56 h 105"/>
                <a:gd name="T68" fmla="*/ 42 w 218"/>
                <a:gd name="T69" fmla="*/ 54 h 105"/>
                <a:gd name="T70" fmla="*/ 38 w 218"/>
                <a:gd name="T71" fmla="*/ 54 h 105"/>
                <a:gd name="T72" fmla="*/ 38 w 218"/>
                <a:gd name="T73" fmla="*/ 47 h 105"/>
                <a:gd name="T74" fmla="*/ 36 w 218"/>
                <a:gd name="T75" fmla="*/ 47 h 105"/>
                <a:gd name="T76" fmla="*/ 36 w 218"/>
                <a:gd name="T77" fmla="*/ 41 h 105"/>
                <a:gd name="T78" fmla="*/ 33 w 218"/>
                <a:gd name="T79" fmla="*/ 41 h 105"/>
                <a:gd name="T80" fmla="*/ 33 w 218"/>
                <a:gd name="T81" fmla="*/ 36 h 105"/>
                <a:gd name="T82" fmla="*/ 31 w 218"/>
                <a:gd name="T83" fmla="*/ 36 h 105"/>
                <a:gd name="T84" fmla="*/ 31 w 218"/>
                <a:gd name="T85" fmla="*/ 33 h 105"/>
                <a:gd name="T86" fmla="*/ 28 w 218"/>
                <a:gd name="T87" fmla="*/ 33 h 105"/>
                <a:gd name="T88" fmla="*/ 28 w 218"/>
                <a:gd name="T89" fmla="*/ 29 h 105"/>
                <a:gd name="T90" fmla="*/ 24 w 218"/>
                <a:gd name="T91" fmla="*/ 29 h 105"/>
                <a:gd name="T92" fmla="*/ 24 w 218"/>
                <a:gd name="T93" fmla="*/ 26 h 105"/>
                <a:gd name="T94" fmla="*/ 22 w 218"/>
                <a:gd name="T95" fmla="*/ 26 h 105"/>
                <a:gd name="T96" fmla="*/ 22 w 218"/>
                <a:gd name="T97" fmla="*/ 22 h 105"/>
                <a:gd name="T98" fmla="*/ 19 w 218"/>
                <a:gd name="T99" fmla="*/ 22 h 105"/>
                <a:gd name="T100" fmla="*/ 19 w 218"/>
                <a:gd name="T101" fmla="*/ 20 h 105"/>
                <a:gd name="T102" fmla="*/ 17 w 218"/>
                <a:gd name="T103" fmla="*/ 20 h 105"/>
                <a:gd name="T104" fmla="*/ 17 w 218"/>
                <a:gd name="T105" fmla="*/ 15 h 105"/>
                <a:gd name="T106" fmla="*/ 14 w 218"/>
                <a:gd name="T107" fmla="*/ 15 h 105"/>
                <a:gd name="T108" fmla="*/ 14 w 218"/>
                <a:gd name="T109" fmla="*/ 10 h 105"/>
                <a:gd name="T110" fmla="*/ 11 w 218"/>
                <a:gd name="T111" fmla="*/ 10 h 105"/>
                <a:gd name="T112" fmla="*/ 11 w 218"/>
                <a:gd name="T113" fmla="*/ 8 h 105"/>
                <a:gd name="T114" fmla="*/ 9 w 218"/>
                <a:gd name="T115" fmla="*/ 8 h 105"/>
                <a:gd name="T116" fmla="*/ 9 w 218"/>
                <a:gd name="T117" fmla="*/ 6 h 105"/>
                <a:gd name="T118" fmla="*/ 6 w 218"/>
                <a:gd name="T119" fmla="*/ 6 h 105"/>
                <a:gd name="T120" fmla="*/ 6 w 218"/>
                <a:gd name="T121" fmla="*/ 0 h 105"/>
                <a:gd name="T122" fmla="*/ 0 w 218"/>
                <a:gd name="T1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05">
                  <a:moveTo>
                    <a:pt x="218" y="105"/>
                  </a:moveTo>
                  <a:lnTo>
                    <a:pt x="172" y="105"/>
                  </a:lnTo>
                  <a:lnTo>
                    <a:pt x="172" y="100"/>
                  </a:lnTo>
                  <a:lnTo>
                    <a:pt x="155" y="100"/>
                  </a:lnTo>
                  <a:lnTo>
                    <a:pt x="155" y="96"/>
                  </a:lnTo>
                  <a:lnTo>
                    <a:pt x="112" y="96"/>
                  </a:lnTo>
                  <a:lnTo>
                    <a:pt x="112" y="94"/>
                  </a:lnTo>
                  <a:lnTo>
                    <a:pt x="101" y="94"/>
                  </a:lnTo>
                  <a:lnTo>
                    <a:pt x="101" y="91"/>
                  </a:lnTo>
                  <a:lnTo>
                    <a:pt x="97" y="91"/>
                  </a:lnTo>
                  <a:lnTo>
                    <a:pt x="97" y="88"/>
                  </a:lnTo>
                  <a:lnTo>
                    <a:pt x="95" y="88"/>
                  </a:lnTo>
                  <a:lnTo>
                    <a:pt x="95" y="86"/>
                  </a:lnTo>
                  <a:lnTo>
                    <a:pt x="88" y="86"/>
                  </a:lnTo>
                  <a:lnTo>
                    <a:pt x="88" y="82"/>
                  </a:lnTo>
                  <a:lnTo>
                    <a:pt x="85" y="82"/>
                  </a:lnTo>
                  <a:lnTo>
                    <a:pt x="85" y="80"/>
                  </a:lnTo>
                  <a:lnTo>
                    <a:pt x="77" y="80"/>
                  </a:lnTo>
                  <a:lnTo>
                    <a:pt x="77" y="78"/>
                  </a:lnTo>
                  <a:lnTo>
                    <a:pt x="73" y="78"/>
                  </a:lnTo>
                  <a:lnTo>
                    <a:pt x="73" y="75"/>
                  </a:lnTo>
                  <a:lnTo>
                    <a:pt x="68" y="75"/>
                  </a:lnTo>
                  <a:lnTo>
                    <a:pt x="68" y="72"/>
                  </a:lnTo>
                  <a:lnTo>
                    <a:pt x="65" y="72"/>
                  </a:lnTo>
                  <a:lnTo>
                    <a:pt x="65" y="68"/>
                  </a:lnTo>
                  <a:lnTo>
                    <a:pt x="61" y="68"/>
                  </a:lnTo>
                  <a:lnTo>
                    <a:pt x="61" y="66"/>
                  </a:lnTo>
                  <a:lnTo>
                    <a:pt x="54" y="66"/>
                  </a:lnTo>
                  <a:lnTo>
                    <a:pt x="54" y="63"/>
                  </a:lnTo>
                  <a:lnTo>
                    <a:pt x="51" y="63"/>
                  </a:lnTo>
                  <a:lnTo>
                    <a:pt x="51" y="58"/>
                  </a:lnTo>
                  <a:lnTo>
                    <a:pt x="48" y="58"/>
                  </a:lnTo>
                  <a:lnTo>
                    <a:pt x="48" y="56"/>
                  </a:lnTo>
                  <a:lnTo>
                    <a:pt x="42" y="56"/>
                  </a:lnTo>
                  <a:lnTo>
                    <a:pt x="42" y="54"/>
                  </a:lnTo>
                  <a:lnTo>
                    <a:pt x="38" y="54"/>
                  </a:lnTo>
                  <a:lnTo>
                    <a:pt x="38" y="47"/>
                  </a:lnTo>
                  <a:lnTo>
                    <a:pt x="36" y="47"/>
                  </a:lnTo>
                  <a:lnTo>
                    <a:pt x="36" y="41"/>
                  </a:lnTo>
                  <a:lnTo>
                    <a:pt x="33" y="41"/>
                  </a:lnTo>
                  <a:lnTo>
                    <a:pt x="33" y="36"/>
                  </a:lnTo>
                  <a:lnTo>
                    <a:pt x="31" y="36"/>
                  </a:lnTo>
                  <a:lnTo>
                    <a:pt x="31" y="33"/>
                  </a:lnTo>
                  <a:lnTo>
                    <a:pt x="28" y="33"/>
                  </a:lnTo>
                  <a:lnTo>
                    <a:pt x="28" y="29"/>
                  </a:lnTo>
                  <a:lnTo>
                    <a:pt x="24" y="29"/>
                  </a:lnTo>
                  <a:lnTo>
                    <a:pt x="24" y="26"/>
                  </a:lnTo>
                  <a:lnTo>
                    <a:pt x="22" y="26"/>
                  </a:lnTo>
                  <a:lnTo>
                    <a:pt x="22" y="22"/>
                  </a:lnTo>
                  <a:lnTo>
                    <a:pt x="19" y="22"/>
                  </a:lnTo>
                  <a:lnTo>
                    <a:pt x="19" y="20"/>
                  </a:lnTo>
                  <a:lnTo>
                    <a:pt x="17" y="20"/>
                  </a:lnTo>
                  <a:lnTo>
                    <a:pt x="17" y="15"/>
                  </a:lnTo>
                  <a:lnTo>
                    <a:pt x="14" y="15"/>
                  </a:lnTo>
                  <a:lnTo>
                    <a:pt x="14" y="10"/>
                  </a:lnTo>
                  <a:lnTo>
                    <a:pt x="11" y="10"/>
                  </a:lnTo>
                  <a:lnTo>
                    <a:pt x="11" y="8"/>
                  </a:lnTo>
                  <a:lnTo>
                    <a:pt x="9" y="8"/>
                  </a:lnTo>
                  <a:lnTo>
                    <a:pt x="9" y="6"/>
                  </a:lnTo>
                  <a:lnTo>
                    <a:pt x="6" y="6"/>
                  </a:lnTo>
                  <a:lnTo>
                    <a:pt x="6" y="0"/>
                  </a:lnTo>
                  <a:lnTo>
                    <a:pt x="0" y="0"/>
                  </a:lnTo>
                </a:path>
              </a:pathLst>
            </a:custGeom>
            <a:solidFill>
              <a:srgbClr val="FFFFFF"/>
            </a:solidFill>
            <a:ln w="15875">
              <a:solidFill>
                <a:schemeClr val="accent5"/>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Oval 190"/>
            <p:cNvSpPr/>
            <p:nvPr/>
          </p:nvSpPr>
          <p:spPr>
            <a:xfrm>
              <a:off x="4908136" y="537637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2" name="Oval 191"/>
            <p:cNvSpPr/>
            <p:nvPr/>
          </p:nvSpPr>
          <p:spPr>
            <a:xfrm>
              <a:off x="5218902" y="53673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3" name="Oval 192"/>
            <p:cNvSpPr/>
            <p:nvPr/>
          </p:nvSpPr>
          <p:spPr>
            <a:xfrm>
              <a:off x="5417337" y="54181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Oval 193"/>
            <p:cNvSpPr/>
            <p:nvPr/>
          </p:nvSpPr>
          <p:spPr>
            <a:xfrm>
              <a:off x="51305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Oval 194"/>
            <p:cNvSpPr/>
            <p:nvPr/>
          </p:nvSpPr>
          <p:spPr>
            <a:xfrm>
              <a:off x="52182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6" name="Oval 195"/>
            <p:cNvSpPr/>
            <p:nvPr/>
          </p:nvSpPr>
          <p:spPr>
            <a:xfrm>
              <a:off x="5516636"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Oval 196"/>
            <p:cNvSpPr/>
            <p:nvPr/>
          </p:nvSpPr>
          <p:spPr>
            <a:xfrm>
              <a:off x="4521200" y="523543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8" name="Oval 197"/>
            <p:cNvSpPr/>
            <p:nvPr/>
          </p:nvSpPr>
          <p:spPr>
            <a:xfrm>
              <a:off x="4043209" y="49552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9" name="Oval 198"/>
            <p:cNvSpPr/>
            <p:nvPr/>
          </p:nvSpPr>
          <p:spPr>
            <a:xfrm>
              <a:off x="3853847" y="48455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0" name="Oval 199"/>
            <p:cNvSpPr/>
            <p:nvPr/>
          </p:nvSpPr>
          <p:spPr>
            <a:xfrm>
              <a:off x="3747303" y="45856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1" name="Oval 200"/>
            <p:cNvSpPr/>
            <p:nvPr/>
          </p:nvSpPr>
          <p:spPr>
            <a:xfrm>
              <a:off x="3666159" y="45047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2" name="Oval 201"/>
            <p:cNvSpPr/>
            <p:nvPr/>
          </p:nvSpPr>
          <p:spPr>
            <a:xfrm>
              <a:off x="3559615" y="430021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3" name="Oval 202"/>
            <p:cNvSpPr/>
            <p:nvPr/>
          </p:nvSpPr>
          <p:spPr>
            <a:xfrm>
              <a:off x="3988168" y="53383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4" name="Oval 203"/>
            <p:cNvSpPr/>
            <p:nvPr/>
          </p:nvSpPr>
          <p:spPr>
            <a:xfrm>
              <a:off x="3850491" y="51509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 name="Oval 204"/>
            <p:cNvSpPr/>
            <p:nvPr/>
          </p:nvSpPr>
          <p:spPr>
            <a:xfrm>
              <a:off x="3775818" y="50991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6" name="Oval 205"/>
            <p:cNvSpPr/>
            <p:nvPr/>
          </p:nvSpPr>
          <p:spPr>
            <a:xfrm>
              <a:off x="3734249" y="5014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7" name="Oval 206"/>
            <p:cNvSpPr/>
            <p:nvPr/>
          </p:nvSpPr>
          <p:spPr>
            <a:xfrm>
              <a:off x="3647162" y="482593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8" name="Oval 207"/>
            <p:cNvSpPr/>
            <p:nvPr/>
          </p:nvSpPr>
          <p:spPr>
            <a:xfrm>
              <a:off x="3593179" y="472450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9" name="Oval 208"/>
            <p:cNvSpPr/>
            <p:nvPr/>
          </p:nvSpPr>
          <p:spPr>
            <a:xfrm>
              <a:off x="3423505" y="43263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0" name="Oval 209"/>
            <p:cNvSpPr/>
            <p:nvPr/>
          </p:nvSpPr>
          <p:spPr>
            <a:xfrm>
              <a:off x="3394350" y="42497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1" name="Oval 210"/>
            <p:cNvSpPr/>
            <p:nvPr/>
          </p:nvSpPr>
          <p:spPr>
            <a:xfrm>
              <a:off x="3429770" y="438786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2" name="Oval 211"/>
            <p:cNvSpPr/>
            <p:nvPr/>
          </p:nvSpPr>
          <p:spPr>
            <a:xfrm>
              <a:off x="3510623" y="447992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3" name="Oval 212"/>
            <p:cNvSpPr/>
            <p:nvPr/>
          </p:nvSpPr>
          <p:spPr>
            <a:xfrm>
              <a:off x="3531091" y="46110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224" name="Group 223"/>
          <p:cNvGrpSpPr/>
          <p:nvPr/>
        </p:nvGrpSpPr>
        <p:grpSpPr>
          <a:xfrm>
            <a:off x="3000321" y="5372656"/>
            <a:ext cx="1498354" cy="1072573"/>
            <a:chOff x="1060536" y="4455251"/>
            <a:chExt cx="1498354" cy="1072573"/>
          </a:xfrm>
        </p:grpSpPr>
        <p:cxnSp>
          <p:nvCxnSpPr>
            <p:cNvPr id="225" name="Straight Connector 224"/>
            <p:cNvCxnSpPr/>
            <p:nvPr/>
          </p:nvCxnSpPr>
          <p:spPr>
            <a:xfrm>
              <a:off x="1100446" y="4857748"/>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6" name="Straight Connector 225"/>
            <p:cNvCxnSpPr/>
            <p:nvPr/>
          </p:nvCxnSpPr>
          <p:spPr>
            <a:xfrm>
              <a:off x="1100446" y="521061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27" name="TextBox 226"/>
            <p:cNvSpPr txBox="1"/>
            <p:nvPr/>
          </p:nvSpPr>
          <p:spPr>
            <a:xfrm>
              <a:off x="1060536" y="4455251"/>
              <a:ext cx="1053494" cy="276999"/>
            </a:xfrm>
            <a:prstGeom prst="rect">
              <a:avLst/>
            </a:prstGeom>
            <a:noFill/>
          </p:spPr>
          <p:txBody>
            <a:bodyPr wrap="none" rtlCol="0">
              <a:spAutoFit/>
            </a:bodyPr>
            <a:lstStyle/>
            <a:p>
              <a:r>
                <a:rPr lang="ja-JP" sz="1200" b="0" i="0" dirty="0" smtClean="0">
                  <a:solidFill>
                    <a:srgbClr val="4D4D4D"/>
                  </a:solidFill>
                  <a:ea typeface="MS UI Gothic" pitchFamily="18" charset="0"/>
                </a:rPr>
                <a:t>再切除</a:t>
              </a:r>
            </a:p>
          </p:txBody>
        </p:sp>
        <p:sp>
          <p:nvSpPr>
            <p:cNvPr id="228" name="TextBox 227"/>
            <p:cNvSpPr txBox="1"/>
            <p:nvPr/>
          </p:nvSpPr>
          <p:spPr>
            <a:xfrm>
              <a:off x="1607989" y="4696827"/>
              <a:ext cx="950901" cy="830997"/>
            </a:xfrm>
            <a:prstGeom prst="rect">
              <a:avLst/>
            </a:prstGeom>
            <a:noFill/>
          </p:spPr>
          <p:txBody>
            <a:bodyPr wrap="none" rtlCol="0">
              <a:spAutoFit/>
            </a:bodyPr>
            <a:lstStyle/>
            <a:p>
              <a:r>
                <a:rPr lang="ja-JP" sz="1200" b="0" i="0" dirty="0" smtClean="0">
                  <a:solidFill>
                    <a:srgbClr val="4D4D4D"/>
                  </a:solidFill>
                  <a:ea typeface="MS UI Gothic" pitchFamily="18" charset="0"/>
                </a:rPr>
                <a:t>1</a:t>
              </a:r>
            </a:p>
            <a:p>
              <a:r>
                <a:rPr lang="ja-JP" sz="1200" b="0" i="0" dirty="0" smtClean="0">
                  <a:solidFill>
                    <a:srgbClr val="4D4D4D"/>
                  </a:solidFill>
                  <a:ea typeface="MS UI Gothic" pitchFamily="18" charset="0"/>
                </a:rPr>
                <a:t>1-打ち切り</a:t>
              </a:r>
            </a:p>
            <a:p>
              <a:r>
                <a:rPr lang="ja-JP" sz="1200" b="0" i="0" dirty="0" smtClean="0">
                  <a:solidFill>
                    <a:srgbClr val="4D4D4D"/>
                  </a:solidFill>
                  <a:ea typeface="MS UI Gothic" pitchFamily="18" charset="0"/>
                </a:rPr>
                <a:t>0</a:t>
              </a:r>
            </a:p>
            <a:p>
              <a:r>
                <a:rPr lang="ja-JP" sz="1200" b="0" i="0" dirty="0" smtClean="0">
                  <a:solidFill>
                    <a:srgbClr val="4D4D4D"/>
                  </a:solidFill>
                  <a:ea typeface="MS UI Gothic" pitchFamily="18" charset="0"/>
                </a:rPr>
                <a:t>0-打ち切り</a:t>
              </a:r>
            </a:p>
          </p:txBody>
        </p:sp>
        <p:sp>
          <p:nvSpPr>
            <p:cNvPr id="229" name="Oval 228"/>
            <p:cNvSpPr/>
            <p:nvPr/>
          </p:nvSpPr>
          <p:spPr>
            <a:xfrm>
              <a:off x="1230260" y="53544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4D4D4D"/>
                </a:solidFill>
              </a:endParaRPr>
            </a:p>
          </p:txBody>
        </p:sp>
        <p:sp>
          <p:nvSpPr>
            <p:cNvPr id="230" name="Oval 229"/>
            <p:cNvSpPr/>
            <p:nvPr/>
          </p:nvSpPr>
          <p:spPr>
            <a:xfrm>
              <a:off x="1230260" y="4993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4D4D4D"/>
                </a:solidFill>
              </a:endParaRPr>
            </a:p>
          </p:txBody>
        </p:sp>
      </p:grpSp>
    </p:spTree>
    <p:custDataLst>
      <p:tags r:id="rId1"/>
    </p:custDataLst>
    <p:extLst>
      <p:ext uri="{BB962C8B-B14F-4D97-AF65-F5344CB8AC3E}">
        <p14:creationId xmlns:p14="http://schemas.microsoft.com/office/powerpoint/2010/main" val="1509797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619PD: 胆嚢癌の根治治療における予後因子 - 「ドイツのレジストリ」の950例のデータ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Goetze et al </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肝切除の比較では、T1bおよびT2のWRTで良好な結果が示された。より根治的な手技では、T3のより良好な結果が得られた</a:t>
            </a:r>
          </a:p>
          <a:p>
            <a:r>
              <a:rPr lang="ja-JP" sz="1600" b="0" i="0" dirty="0" smtClean="0">
                <a:solidFill>
                  <a:srgbClr val="4D4D4D"/>
                </a:solidFill>
                <a:ea typeface="MS UI Gothic" pitchFamily="18" charset="0"/>
              </a:rPr>
              <a:t>本レジストリでの再切除施行例は、T2～3腫瘍の50%未満であった</a:t>
            </a:r>
          </a:p>
          <a:p>
            <a:r>
              <a:rPr lang="ja-JP" sz="1600" b="0" i="0" dirty="0" smtClean="0">
                <a:solidFill>
                  <a:srgbClr val="4D4D4D"/>
                </a:solidFill>
                <a:ea typeface="MS UI Gothic" pitchFamily="18" charset="0"/>
              </a:rPr>
              <a:t>肝切除の実施頻度は、患者数の多いクリニックで有意に高かった</a:t>
            </a:r>
          </a:p>
          <a:p>
            <a:pPr marL="0" indent="0">
              <a:buNone/>
            </a:pPr>
            <a:endParaRPr lang="en-GB" b="1" dirty="0"/>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WRT: 楔状切除率</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Goetze TO et al. Ann Oncol 2016; 27 (suppl 6): abstr 619PD</a:t>
            </a:r>
          </a:p>
        </p:txBody>
      </p:sp>
      <p:grpSp>
        <p:nvGrpSpPr>
          <p:cNvPr id="3" name="Group 2"/>
          <p:cNvGrpSpPr/>
          <p:nvPr/>
        </p:nvGrpSpPr>
        <p:grpSpPr>
          <a:xfrm>
            <a:off x="915945" y="2914226"/>
            <a:ext cx="7285537" cy="2233819"/>
            <a:chOff x="237808" y="1637176"/>
            <a:chExt cx="8497601" cy="2984595"/>
          </a:xfrm>
        </p:grpSpPr>
        <p:grpSp>
          <p:nvGrpSpPr>
            <p:cNvPr id="9" name="Group 8"/>
            <p:cNvGrpSpPr/>
            <p:nvPr/>
          </p:nvGrpSpPr>
          <p:grpSpPr>
            <a:xfrm>
              <a:off x="237808" y="1637176"/>
              <a:ext cx="4066031" cy="2984595"/>
              <a:chOff x="237808" y="1637176"/>
              <a:chExt cx="4066031" cy="2984595"/>
            </a:xfrm>
          </p:grpSpPr>
          <p:grpSp>
            <p:nvGrpSpPr>
              <p:cNvPr id="10" name="Group 9"/>
              <p:cNvGrpSpPr/>
              <p:nvPr/>
            </p:nvGrpSpPr>
            <p:grpSpPr>
              <a:xfrm>
                <a:off x="237808" y="1817902"/>
                <a:ext cx="4066031" cy="2803869"/>
                <a:chOff x="1857175" y="2200279"/>
                <a:chExt cx="4558055" cy="2938889"/>
              </a:xfrm>
            </p:grpSpPr>
            <p:grpSp>
              <p:nvGrpSpPr>
                <p:cNvPr id="12" name="Group 11"/>
                <p:cNvGrpSpPr/>
                <p:nvPr/>
              </p:nvGrpSpPr>
              <p:grpSpPr>
                <a:xfrm>
                  <a:off x="2614623" y="2396465"/>
                  <a:ext cx="3624340" cy="2171700"/>
                  <a:chOff x="836615" y="2448719"/>
                  <a:chExt cx="3624340" cy="2171700"/>
                </a:xfrm>
              </p:grpSpPr>
              <p:sp>
                <p:nvSpPr>
                  <p:cNvPr id="29" name="Freeform 28"/>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3" name="TextBox 12"/>
                <p:cNvSpPr txBox="1"/>
                <p:nvPr/>
              </p:nvSpPr>
              <p:spPr>
                <a:xfrm rot="16200000">
                  <a:off x="1527324" y="3261172"/>
                  <a:ext cx="1021879" cy="362178"/>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16" name="TextBox 15"/>
                <p:cNvSpPr txBox="1"/>
                <p:nvPr/>
              </p:nvSpPr>
              <p:spPr>
                <a:xfrm>
                  <a:off x="3796093" y="4751249"/>
                  <a:ext cx="1361602" cy="38791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17" name="TextBox 16"/>
                <p:cNvSpPr txBox="1"/>
                <p:nvPr/>
              </p:nvSpPr>
              <p:spPr>
                <a:xfrm>
                  <a:off x="2163261" y="2200279"/>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8" name="TextBox 17"/>
                <p:cNvSpPr txBox="1"/>
                <p:nvPr/>
              </p:nvSpPr>
              <p:spPr>
                <a:xfrm>
                  <a:off x="2163261" y="261775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9" name="TextBox 18"/>
                <p:cNvSpPr txBox="1"/>
                <p:nvPr/>
              </p:nvSpPr>
              <p:spPr>
                <a:xfrm>
                  <a:off x="2163261" y="303349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0" name="TextBox 19"/>
                <p:cNvSpPr txBox="1"/>
                <p:nvPr/>
              </p:nvSpPr>
              <p:spPr>
                <a:xfrm>
                  <a:off x="2163261" y="344923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1" name="TextBox 20"/>
                <p:cNvSpPr txBox="1"/>
                <p:nvPr/>
              </p:nvSpPr>
              <p:spPr>
                <a:xfrm>
                  <a:off x="2163261" y="386497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2" name="TextBox 21"/>
                <p:cNvSpPr txBox="1"/>
                <p:nvPr/>
              </p:nvSpPr>
              <p:spPr>
                <a:xfrm>
                  <a:off x="2330935" y="4280718"/>
                  <a:ext cx="352538"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3" name="TextBox 22"/>
                <p:cNvSpPr txBox="1"/>
                <p:nvPr/>
              </p:nvSpPr>
              <p:spPr>
                <a:xfrm>
                  <a:off x="2532107" y="4522749"/>
                  <a:ext cx="352538"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4" name="TextBox 23"/>
                <p:cNvSpPr txBox="1"/>
                <p:nvPr/>
              </p:nvSpPr>
              <p:spPr>
                <a:xfrm>
                  <a:off x="3244479"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25" name="TextBox 24"/>
                <p:cNvSpPr txBox="1"/>
                <p:nvPr/>
              </p:nvSpPr>
              <p:spPr>
                <a:xfrm>
                  <a:off x="3944331"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26" name="TextBox 25"/>
                <p:cNvSpPr txBox="1"/>
                <p:nvPr/>
              </p:nvSpPr>
              <p:spPr>
                <a:xfrm>
                  <a:off x="4648307"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27" name="TextBox 26"/>
                <p:cNvSpPr txBox="1"/>
                <p:nvPr/>
              </p:nvSpPr>
              <p:spPr>
                <a:xfrm>
                  <a:off x="5357636"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8" name="TextBox 27"/>
                <p:cNvSpPr txBox="1"/>
                <p:nvPr/>
              </p:nvSpPr>
              <p:spPr>
                <a:xfrm>
                  <a:off x="6062694"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11" name="TextBox 10"/>
              <p:cNvSpPr txBox="1"/>
              <p:nvPr/>
            </p:nvSpPr>
            <p:spPr>
              <a:xfrm>
                <a:off x="1335527" y="1637176"/>
                <a:ext cx="2515105" cy="411219"/>
              </a:xfrm>
              <a:prstGeom prst="rect">
                <a:avLst/>
              </a:prstGeom>
              <a:noFill/>
            </p:spPr>
            <p:txBody>
              <a:bodyPr wrap="none" rtlCol="0">
                <a:spAutoFit/>
              </a:bodyPr>
              <a:lstStyle/>
              <a:p>
                <a:pPr algn="ctr"/>
                <a:r>
                  <a:rPr lang="ja-JP" sz="1400" b="1" i="0" dirty="0" smtClean="0">
                    <a:solidFill>
                      <a:srgbClr val="4D4D4D"/>
                    </a:solidFill>
                    <a:ea typeface="MS UI Gothic" pitchFamily="18" charset="0"/>
                  </a:rPr>
                  <a:t>T1b 再切除 (n=40)</a:t>
                </a:r>
              </a:p>
            </p:txBody>
          </p:sp>
        </p:grpSp>
        <p:grpSp>
          <p:nvGrpSpPr>
            <p:cNvPr id="42" name="Group 41"/>
            <p:cNvGrpSpPr/>
            <p:nvPr/>
          </p:nvGrpSpPr>
          <p:grpSpPr>
            <a:xfrm>
              <a:off x="4667622" y="1637176"/>
              <a:ext cx="4066031" cy="2984595"/>
              <a:chOff x="237808" y="1637176"/>
              <a:chExt cx="4066031" cy="2984595"/>
            </a:xfrm>
          </p:grpSpPr>
          <p:grpSp>
            <p:nvGrpSpPr>
              <p:cNvPr id="43" name="Group 42"/>
              <p:cNvGrpSpPr/>
              <p:nvPr/>
            </p:nvGrpSpPr>
            <p:grpSpPr>
              <a:xfrm>
                <a:off x="237808" y="1817902"/>
                <a:ext cx="4066031" cy="2803869"/>
                <a:chOff x="1857175" y="2200279"/>
                <a:chExt cx="4558055" cy="2938889"/>
              </a:xfrm>
            </p:grpSpPr>
            <p:grpSp>
              <p:nvGrpSpPr>
                <p:cNvPr id="45" name="Group 44"/>
                <p:cNvGrpSpPr/>
                <p:nvPr/>
              </p:nvGrpSpPr>
              <p:grpSpPr>
                <a:xfrm>
                  <a:off x="2614623" y="2396465"/>
                  <a:ext cx="3624340" cy="2171700"/>
                  <a:chOff x="836615" y="2448719"/>
                  <a:chExt cx="3624340" cy="2171700"/>
                </a:xfrm>
              </p:grpSpPr>
              <p:sp>
                <p:nvSpPr>
                  <p:cNvPr id="60" name="Freeform 59"/>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46" name="TextBox 45"/>
                <p:cNvSpPr txBox="1"/>
                <p:nvPr/>
              </p:nvSpPr>
              <p:spPr>
                <a:xfrm rot="16200000">
                  <a:off x="1527324" y="3261172"/>
                  <a:ext cx="1021879" cy="362178"/>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47" name="TextBox 46"/>
                <p:cNvSpPr txBox="1"/>
                <p:nvPr/>
              </p:nvSpPr>
              <p:spPr>
                <a:xfrm>
                  <a:off x="3786896" y="4751249"/>
                  <a:ext cx="1361602" cy="387919"/>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48" name="TextBox 47"/>
                <p:cNvSpPr txBox="1"/>
                <p:nvPr/>
              </p:nvSpPr>
              <p:spPr>
                <a:xfrm>
                  <a:off x="2163261" y="2200279"/>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49" name="TextBox 48"/>
                <p:cNvSpPr txBox="1"/>
                <p:nvPr/>
              </p:nvSpPr>
              <p:spPr>
                <a:xfrm>
                  <a:off x="2163261" y="261775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50" name="TextBox 49"/>
                <p:cNvSpPr txBox="1"/>
                <p:nvPr/>
              </p:nvSpPr>
              <p:spPr>
                <a:xfrm>
                  <a:off x="2163261" y="303349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51" name="TextBox 50"/>
                <p:cNvSpPr txBox="1"/>
                <p:nvPr/>
              </p:nvSpPr>
              <p:spPr>
                <a:xfrm>
                  <a:off x="2163261" y="344923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52" name="TextBox 51"/>
                <p:cNvSpPr txBox="1"/>
                <p:nvPr/>
              </p:nvSpPr>
              <p:spPr>
                <a:xfrm>
                  <a:off x="2163261" y="3864978"/>
                  <a:ext cx="520212"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53" name="TextBox 52"/>
                <p:cNvSpPr txBox="1"/>
                <p:nvPr/>
              </p:nvSpPr>
              <p:spPr>
                <a:xfrm>
                  <a:off x="2330935" y="4280718"/>
                  <a:ext cx="352538" cy="38791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54" name="TextBox 53"/>
                <p:cNvSpPr txBox="1"/>
                <p:nvPr/>
              </p:nvSpPr>
              <p:spPr>
                <a:xfrm>
                  <a:off x="2532107" y="4522749"/>
                  <a:ext cx="352538"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55" name="TextBox 54"/>
                <p:cNvSpPr txBox="1"/>
                <p:nvPr/>
              </p:nvSpPr>
              <p:spPr>
                <a:xfrm>
                  <a:off x="3244479"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56" name="TextBox 55"/>
                <p:cNvSpPr txBox="1"/>
                <p:nvPr/>
              </p:nvSpPr>
              <p:spPr>
                <a:xfrm>
                  <a:off x="3944331"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57" name="TextBox 56"/>
                <p:cNvSpPr txBox="1"/>
                <p:nvPr/>
              </p:nvSpPr>
              <p:spPr>
                <a:xfrm>
                  <a:off x="4648307"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58" name="TextBox 57"/>
                <p:cNvSpPr txBox="1"/>
                <p:nvPr/>
              </p:nvSpPr>
              <p:spPr>
                <a:xfrm>
                  <a:off x="5357636"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59" name="TextBox 58"/>
                <p:cNvSpPr txBox="1"/>
                <p:nvPr/>
              </p:nvSpPr>
              <p:spPr>
                <a:xfrm>
                  <a:off x="6062694" y="4522749"/>
                  <a:ext cx="352536" cy="38791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44" name="TextBox 43"/>
              <p:cNvSpPr txBox="1"/>
              <p:nvPr/>
            </p:nvSpPr>
            <p:spPr>
              <a:xfrm>
                <a:off x="1341137" y="1637176"/>
                <a:ext cx="2503886" cy="411219"/>
              </a:xfrm>
              <a:prstGeom prst="rect">
                <a:avLst/>
              </a:prstGeom>
              <a:noFill/>
            </p:spPr>
            <p:txBody>
              <a:bodyPr wrap="none" rtlCol="0">
                <a:spAutoFit/>
              </a:bodyPr>
              <a:lstStyle/>
              <a:p>
                <a:pPr algn="ctr"/>
                <a:r>
                  <a:rPr lang="ja-JP" sz="1400" b="1" i="0" dirty="0" smtClean="0">
                    <a:solidFill>
                      <a:srgbClr val="4D4D4D"/>
                    </a:solidFill>
                    <a:ea typeface="MS UI Gothic" pitchFamily="18" charset="0"/>
                  </a:rPr>
                  <a:t>T2 再切除 (n=210)</a:t>
                </a:r>
              </a:p>
            </p:txBody>
          </p:sp>
        </p:grpSp>
        <p:grpSp>
          <p:nvGrpSpPr>
            <p:cNvPr id="73" name="Group 72"/>
            <p:cNvGrpSpPr/>
            <p:nvPr/>
          </p:nvGrpSpPr>
          <p:grpSpPr>
            <a:xfrm>
              <a:off x="1028284" y="2056678"/>
              <a:ext cx="3214532" cy="1266828"/>
              <a:chOff x="1028284" y="2056678"/>
              <a:chExt cx="2486025" cy="971550"/>
            </a:xfrm>
          </p:grpSpPr>
          <p:sp>
            <p:nvSpPr>
              <p:cNvPr id="74" name="Freeform 2"/>
              <p:cNvSpPr>
                <a:spLocks/>
              </p:cNvSpPr>
              <p:nvPr/>
            </p:nvSpPr>
            <p:spPr bwMode="auto">
              <a:xfrm>
                <a:off x="1028284" y="2066203"/>
                <a:ext cx="819150" cy="962025"/>
              </a:xfrm>
              <a:custGeom>
                <a:avLst/>
                <a:gdLst>
                  <a:gd name="T0" fmla="*/ 86 w 86"/>
                  <a:gd name="T1" fmla="*/ 101 h 101"/>
                  <a:gd name="T2" fmla="*/ 79 w 86"/>
                  <a:gd name="T3" fmla="*/ 101 h 101"/>
                  <a:gd name="T4" fmla="*/ 79 w 86"/>
                  <a:gd name="T5" fmla="*/ 51 h 101"/>
                  <a:gd name="T6" fmla="*/ 32 w 86"/>
                  <a:gd name="T7" fmla="*/ 51 h 101"/>
                  <a:gd name="T8" fmla="*/ 32 w 86"/>
                  <a:gd name="T9" fmla="*/ 0 h 101"/>
                  <a:gd name="T10" fmla="*/ 0 w 86"/>
                  <a:gd name="T11" fmla="*/ 0 h 101"/>
                </a:gdLst>
                <a:ahLst/>
                <a:cxnLst>
                  <a:cxn ang="0">
                    <a:pos x="T0" y="T1"/>
                  </a:cxn>
                  <a:cxn ang="0">
                    <a:pos x="T2" y="T3"/>
                  </a:cxn>
                  <a:cxn ang="0">
                    <a:pos x="T4" y="T5"/>
                  </a:cxn>
                  <a:cxn ang="0">
                    <a:pos x="T6" y="T7"/>
                  </a:cxn>
                  <a:cxn ang="0">
                    <a:pos x="T8" y="T9"/>
                  </a:cxn>
                  <a:cxn ang="0">
                    <a:pos x="T10" y="T11"/>
                  </a:cxn>
                </a:cxnLst>
                <a:rect l="0" t="0" r="r" b="b"/>
                <a:pathLst>
                  <a:path w="86" h="101">
                    <a:moveTo>
                      <a:pt x="86" y="101"/>
                    </a:moveTo>
                    <a:lnTo>
                      <a:pt x="79" y="101"/>
                    </a:lnTo>
                    <a:lnTo>
                      <a:pt x="79" y="51"/>
                    </a:lnTo>
                    <a:lnTo>
                      <a:pt x="32" y="51"/>
                    </a:lnTo>
                    <a:lnTo>
                      <a:pt x="32"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Freeform 3"/>
              <p:cNvSpPr>
                <a:spLocks/>
              </p:cNvSpPr>
              <p:nvPr/>
            </p:nvSpPr>
            <p:spPr bwMode="auto">
              <a:xfrm>
                <a:off x="1037809" y="2056678"/>
                <a:ext cx="2476500" cy="466725"/>
              </a:xfrm>
              <a:custGeom>
                <a:avLst/>
                <a:gdLst>
                  <a:gd name="T0" fmla="*/ 260 w 260"/>
                  <a:gd name="T1" fmla="*/ 49 h 49"/>
                  <a:gd name="T2" fmla="*/ 118 w 260"/>
                  <a:gd name="T3" fmla="*/ 49 h 49"/>
                  <a:gd name="T4" fmla="*/ 118 w 260"/>
                  <a:gd name="T5" fmla="*/ 22 h 49"/>
                  <a:gd name="T6" fmla="*/ 72 w 260"/>
                  <a:gd name="T7" fmla="*/ 22 h 49"/>
                  <a:gd name="T8" fmla="*/ 72 w 260"/>
                  <a:gd name="T9" fmla="*/ 0 h 49"/>
                  <a:gd name="T10" fmla="*/ 0 w 260"/>
                  <a:gd name="T11" fmla="*/ 0 h 49"/>
                </a:gdLst>
                <a:ahLst/>
                <a:cxnLst>
                  <a:cxn ang="0">
                    <a:pos x="T0" y="T1"/>
                  </a:cxn>
                  <a:cxn ang="0">
                    <a:pos x="T2" y="T3"/>
                  </a:cxn>
                  <a:cxn ang="0">
                    <a:pos x="T4" y="T5"/>
                  </a:cxn>
                  <a:cxn ang="0">
                    <a:pos x="T6" y="T7"/>
                  </a:cxn>
                  <a:cxn ang="0">
                    <a:pos x="T8" y="T9"/>
                  </a:cxn>
                  <a:cxn ang="0">
                    <a:pos x="T10" y="T11"/>
                  </a:cxn>
                </a:cxnLst>
                <a:rect l="0" t="0" r="r" b="b"/>
                <a:pathLst>
                  <a:path w="260" h="49">
                    <a:moveTo>
                      <a:pt x="260" y="49"/>
                    </a:moveTo>
                    <a:lnTo>
                      <a:pt x="118" y="49"/>
                    </a:lnTo>
                    <a:lnTo>
                      <a:pt x="118" y="22"/>
                    </a:lnTo>
                    <a:lnTo>
                      <a:pt x="72" y="22"/>
                    </a:lnTo>
                    <a:lnTo>
                      <a:pt x="72"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Freeform 4"/>
              <p:cNvSpPr>
                <a:spLocks/>
              </p:cNvSpPr>
              <p:nvPr/>
            </p:nvSpPr>
            <p:spPr bwMode="auto">
              <a:xfrm>
                <a:off x="1028284" y="2056678"/>
                <a:ext cx="2476500" cy="228600"/>
              </a:xfrm>
              <a:custGeom>
                <a:avLst/>
                <a:gdLst>
                  <a:gd name="T0" fmla="*/ 260 w 260"/>
                  <a:gd name="T1" fmla="*/ 24 h 24"/>
                  <a:gd name="T2" fmla="*/ 116 w 260"/>
                  <a:gd name="T3" fmla="*/ 24 h 24"/>
                  <a:gd name="T4" fmla="*/ 116 w 260"/>
                  <a:gd name="T5" fmla="*/ 15 h 24"/>
                  <a:gd name="T6" fmla="*/ 52 w 260"/>
                  <a:gd name="T7" fmla="*/ 15 h 24"/>
                  <a:gd name="T8" fmla="*/ 52 w 260"/>
                  <a:gd name="T9" fmla="*/ 8 h 24"/>
                  <a:gd name="T10" fmla="*/ 37 w 260"/>
                  <a:gd name="T11" fmla="*/ 8 h 24"/>
                  <a:gd name="T12" fmla="*/ 37 w 260"/>
                  <a:gd name="T13" fmla="*/ 0 h 24"/>
                  <a:gd name="T14" fmla="*/ 0 w 26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4">
                    <a:moveTo>
                      <a:pt x="260" y="24"/>
                    </a:moveTo>
                    <a:lnTo>
                      <a:pt x="116" y="24"/>
                    </a:lnTo>
                    <a:lnTo>
                      <a:pt x="116" y="15"/>
                    </a:lnTo>
                    <a:lnTo>
                      <a:pt x="52" y="15"/>
                    </a:lnTo>
                    <a:lnTo>
                      <a:pt x="52" y="8"/>
                    </a:lnTo>
                    <a:lnTo>
                      <a:pt x="37" y="8"/>
                    </a:lnTo>
                    <a:lnTo>
                      <a:pt x="37"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77" name="Oval 76"/>
            <p:cNvSpPr/>
            <p:nvPr/>
          </p:nvSpPr>
          <p:spPr>
            <a:xfrm>
              <a:off x="3946770" y="2326925"/>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8" name="Oval 77"/>
            <p:cNvSpPr/>
            <p:nvPr/>
          </p:nvSpPr>
          <p:spPr>
            <a:xfrm>
              <a:off x="2072509" y="329424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9" name="Oval 78"/>
            <p:cNvSpPr/>
            <p:nvPr/>
          </p:nvSpPr>
          <p:spPr>
            <a:xfrm>
              <a:off x="38065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0" name="Oval 79"/>
            <p:cNvSpPr/>
            <p:nvPr/>
          </p:nvSpPr>
          <p:spPr>
            <a:xfrm>
              <a:off x="36663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1" name="Oval 80"/>
            <p:cNvSpPr/>
            <p:nvPr/>
          </p:nvSpPr>
          <p:spPr>
            <a:xfrm>
              <a:off x="2714205" y="23330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2" name="Oval 81"/>
            <p:cNvSpPr/>
            <p:nvPr/>
          </p:nvSpPr>
          <p:spPr>
            <a:xfrm>
              <a:off x="12975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3" name="Oval 82"/>
            <p:cNvSpPr/>
            <p:nvPr/>
          </p:nvSpPr>
          <p:spPr>
            <a:xfrm>
              <a:off x="11573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4" name="Oval 83"/>
            <p:cNvSpPr/>
            <p:nvPr/>
          </p:nvSpPr>
          <p:spPr>
            <a:xfrm>
              <a:off x="10171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5" name="Freeform 5"/>
            <p:cNvSpPr>
              <a:spLocks/>
            </p:cNvSpPr>
            <p:nvPr/>
          </p:nvSpPr>
          <p:spPr bwMode="auto">
            <a:xfrm>
              <a:off x="5416139" y="2016185"/>
              <a:ext cx="3305440" cy="1786765"/>
            </a:xfrm>
            <a:custGeom>
              <a:avLst/>
              <a:gdLst>
                <a:gd name="T0" fmla="*/ 239 w 239"/>
                <a:gd name="T1" fmla="*/ 135 h 135"/>
                <a:gd name="T2" fmla="*/ 153 w 239"/>
                <a:gd name="T3" fmla="*/ 135 h 135"/>
                <a:gd name="T4" fmla="*/ 153 w 239"/>
                <a:gd name="T5" fmla="*/ 128 h 135"/>
                <a:gd name="T6" fmla="*/ 129 w 239"/>
                <a:gd name="T7" fmla="*/ 128 h 135"/>
                <a:gd name="T8" fmla="*/ 129 w 239"/>
                <a:gd name="T9" fmla="*/ 120 h 135"/>
                <a:gd name="T10" fmla="*/ 110 w 239"/>
                <a:gd name="T11" fmla="*/ 120 h 135"/>
                <a:gd name="T12" fmla="*/ 110 w 239"/>
                <a:gd name="T13" fmla="*/ 113 h 135"/>
                <a:gd name="T14" fmla="*/ 95 w 239"/>
                <a:gd name="T15" fmla="*/ 113 h 135"/>
                <a:gd name="T16" fmla="*/ 95 w 239"/>
                <a:gd name="T17" fmla="*/ 104 h 135"/>
                <a:gd name="T18" fmla="*/ 88 w 239"/>
                <a:gd name="T19" fmla="*/ 104 h 135"/>
                <a:gd name="T20" fmla="*/ 88 w 239"/>
                <a:gd name="T21" fmla="*/ 97 h 135"/>
                <a:gd name="T22" fmla="*/ 82 w 239"/>
                <a:gd name="T23" fmla="*/ 97 h 135"/>
                <a:gd name="T24" fmla="*/ 82 w 239"/>
                <a:gd name="T25" fmla="*/ 89 h 135"/>
                <a:gd name="T26" fmla="*/ 79 w 239"/>
                <a:gd name="T27" fmla="*/ 89 h 135"/>
                <a:gd name="T28" fmla="*/ 79 w 239"/>
                <a:gd name="T29" fmla="*/ 82 h 135"/>
                <a:gd name="T30" fmla="*/ 76 w 239"/>
                <a:gd name="T31" fmla="*/ 82 h 135"/>
                <a:gd name="T32" fmla="*/ 76 w 239"/>
                <a:gd name="T33" fmla="*/ 75 h 135"/>
                <a:gd name="T34" fmla="*/ 72 w 239"/>
                <a:gd name="T35" fmla="*/ 75 h 135"/>
                <a:gd name="T36" fmla="*/ 72 w 239"/>
                <a:gd name="T37" fmla="*/ 67 h 135"/>
                <a:gd name="T38" fmla="*/ 57 w 239"/>
                <a:gd name="T39" fmla="*/ 67 h 135"/>
                <a:gd name="T40" fmla="*/ 57 w 239"/>
                <a:gd name="T41" fmla="*/ 58 h 135"/>
                <a:gd name="T42" fmla="*/ 52 w 239"/>
                <a:gd name="T43" fmla="*/ 58 h 135"/>
                <a:gd name="T44" fmla="*/ 52 w 239"/>
                <a:gd name="T45" fmla="*/ 50 h 135"/>
                <a:gd name="T46" fmla="*/ 45 w 239"/>
                <a:gd name="T47" fmla="*/ 50 h 135"/>
                <a:gd name="T48" fmla="*/ 45 w 239"/>
                <a:gd name="T49" fmla="*/ 44 h 135"/>
                <a:gd name="T50" fmla="*/ 33 w 239"/>
                <a:gd name="T51" fmla="*/ 44 h 135"/>
                <a:gd name="T52" fmla="*/ 33 w 239"/>
                <a:gd name="T53" fmla="*/ 37 h 135"/>
                <a:gd name="T54" fmla="*/ 27 w 239"/>
                <a:gd name="T55" fmla="*/ 37 h 135"/>
                <a:gd name="T56" fmla="*/ 27 w 239"/>
                <a:gd name="T57" fmla="*/ 30 h 135"/>
                <a:gd name="T58" fmla="*/ 24 w 239"/>
                <a:gd name="T59" fmla="*/ 30 h 135"/>
                <a:gd name="T60" fmla="*/ 24 w 239"/>
                <a:gd name="T61" fmla="*/ 24 h 135"/>
                <a:gd name="T62" fmla="*/ 13 w 239"/>
                <a:gd name="T63" fmla="*/ 24 h 135"/>
                <a:gd name="T64" fmla="*/ 13 w 239"/>
                <a:gd name="T65" fmla="*/ 11 h 135"/>
                <a:gd name="T66" fmla="*/ 12 w 239"/>
                <a:gd name="T67" fmla="*/ 11 h 135"/>
                <a:gd name="T68" fmla="*/ 12 w 239"/>
                <a:gd name="T69" fmla="*/ 5 h 135"/>
                <a:gd name="T70" fmla="*/ 10 w 239"/>
                <a:gd name="T71" fmla="*/ 5 h 135"/>
                <a:gd name="T72" fmla="*/ 10 w 239"/>
                <a:gd name="T73" fmla="*/ 3 h 135"/>
                <a:gd name="T74" fmla="*/ 7 w 239"/>
                <a:gd name="T75" fmla="*/ 3 h 135"/>
                <a:gd name="T76" fmla="*/ 7 w 239"/>
                <a:gd name="T77" fmla="*/ 0 h 135"/>
                <a:gd name="T78" fmla="*/ 0 w 239"/>
                <a:gd name="T7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35">
                  <a:moveTo>
                    <a:pt x="239" y="135"/>
                  </a:moveTo>
                  <a:lnTo>
                    <a:pt x="153" y="135"/>
                  </a:lnTo>
                  <a:lnTo>
                    <a:pt x="153" y="128"/>
                  </a:lnTo>
                  <a:lnTo>
                    <a:pt x="129" y="128"/>
                  </a:lnTo>
                  <a:lnTo>
                    <a:pt x="129" y="120"/>
                  </a:lnTo>
                  <a:lnTo>
                    <a:pt x="110" y="120"/>
                  </a:lnTo>
                  <a:lnTo>
                    <a:pt x="110" y="113"/>
                  </a:lnTo>
                  <a:lnTo>
                    <a:pt x="95" y="113"/>
                  </a:lnTo>
                  <a:lnTo>
                    <a:pt x="95" y="104"/>
                  </a:lnTo>
                  <a:lnTo>
                    <a:pt x="88" y="104"/>
                  </a:lnTo>
                  <a:lnTo>
                    <a:pt x="88" y="97"/>
                  </a:lnTo>
                  <a:lnTo>
                    <a:pt x="82" y="97"/>
                  </a:lnTo>
                  <a:lnTo>
                    <a:pt x="82" y="89"/>
                  </a:lnTo>
                  <a:lnTo>
                    <a:pt x="79" y="89"/>
                  </a:lnTo>
                  <a:lnTo>
                    <a:pt x="79" y="82"/>
                  </a:lnTo>
                  <a:lnTo>
                    <a:pt x="76" y="82"/>
                  </a:lnTo>
                  <a:lnTo>
                    <a:pt x="76" y="75"/>
                  </a:lnTo>
                  <a:lnTo>
                    <a:pt x="72" y="75"/>
                  </a:lnTo>
                  <a:lnTo>
                    <a:pt x="72" y="67"/>
                  </a:lnTo>
                  <a:lnTo>
                    <a:pt x="57" y="67"/>
                  </a:lnTo>
                  <a:lnTo>
                    <a:pt x="57" y="58"/>
                  </a:lnTo>
                  <a:lnTo>
                    <a:pt x="52" y="58"/>
                  </a:lnTo>
                  <a:lnTo>
                    <a:pt x="52" y="50"/>
                  </a:lnTo>
                  <a:lnTo>
                    <a:pt x="45" y="50"/>
                  </a:lnTo>
                  <a:lnTo>
                    <a:pt x="45" y="44"/>
                  </a:lnTo>
                  <a:lnTo>
                    <a:pt x="33" y="44"/>
                  </a:lnTo>
                  <a:lnTo>
                    <a:pt x="33" y="37"/>
                  </a:lnTo>
                  <a:lnTo>
                    <a:pt x="27" y="37"/>
                  </a:lnTo>
                  <a:lnTo>
                    <a:pt x="27" y="30"/>
                  </a:lnTo>
                  <a:lnTo>
                    <a:pt x="24" y="30"/>
                  </a:lnTo>
                  <a:lnTo>
                    <a:pt x="24" y="24"/>
                  </a:lnTo>
                  <a:lnTo>
                    <a:pt x="13" y="24"/>
                  </a:lnTo>
                  <a:lnTo>
                    <a:pt x="13" y="11"/>
                  </a:lnTo>
                  <a:lnTo>
                    <a:pt x="12" y="11"/>
                  </a:lnTo>
                  <a:lnTo>
                    <a:pt x="12" y="5"/>
                  </a:lnTo>
                  <a:lnTo>
                    <a:pt x="10" y="5"/>
                  </a:lnTo>
                  <a:lnTo>
                    <a:pt x="10" y="3"/>
                  </a:lnTo>
                  <a:lnTo>
                    <a:pt x="7" y="3"/>
                  </a:lnTo>
                  <a:lnTo>
                    <a:pt x="7"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Freeform 6"/>
            <p:cNvSpPr>
              <a:spLocks/>
            </p:cNvSpPr>
            <p:nvPr/>
          </p:nvSpPr>
          <p:spPr bwMode="auto">
            <a:xfrm>
              <a:off x="5429969" y="2002950"/>
              <a:ext cx="3263949" cy="1230882"/>
            </a:xfrm>
            <a:custGeom>
              <a:avLst/>
              <a:gdLst>
                <a:gd name="T0" fmla="*/ 236 w 236"/>
                <a:gd name="T1" fmla="*/ 93 h 93"/>
                <a:gd name="T2" fmla="*/ 236 w 236"/>
                <a:gd name="T3" fmla="*/ 86 h 93"/>
                <a:gd name="T4" fmla="*/ 183 w 236"/>
                <a:gd name="T5" fmla="*/ 86 h 93"/>
                <a:gd name="T6" fmla="*/ 183 w 236"/>
                <a:gd name="T7" fmla="*/ 77 h 93"/>
                <a:gd name="T8" fmla="*/ 165 w 236"/>
                <a:gd name="T9" fmla="*/ 77 h 93"/>
                <a:gd name="T10" fmla="*/ 165 w 236"/>
                <a:gd name="T11" fmla="*/ 64 h 93"/>
                <a:gd name="T12" fmla="*/ 124 w 236"/>
                <a:gd name="T13" fmla="*/ 64 h 93"/>
                <a:gd name="T14" fmla="*/ 124 w 236"/>
                <a:gd name="T15" fmla="*/ 59 h 93"/>
                <a:gd name="T16" fmla="*/ 101 w 236"/>
                <a:gd name="T17" fmla="*/ 59 h 93"/>
                <a:gd name="T18" fmla="*/ 101 w 236"/>
                <a:gd name="T19" fmla="*/ 56 h 93"/>
                <a:gd name="T20" fmla="*/ 95 w 236"/>
                <a:gd name="T21" fmla="*/ 56 h 93"/>
                <a:gd name="T22" fmla="*/ 95 w 236"/>
                <a:gd name="T23" fmla="*/ 50 h 93"/>
                <a:gd name="T24" fmla="*/ 72 w 236"/>
                <a:gd name="T25" fmla="*/ 50 h 93"/>
                <a:gd name="T26" fmla="*/ 72 w 236"/>
                <a:gd name="T27" fmla="*/ 46 h 93"/>
                <a:gd name="T28" fmla="*/ 68 w 236"/>
                <a:gd name="T29" fmla="*/ 46 h 93"/>
                <a:gd name="T30" fmla="*/ 68 w 236"/>
                <a:gd name="T31" fmla="*/ 40 h 93"/>
                <a:gd name="T32" fmla="*/ 65 w 236"/>
                <a:gd name="T33" fmla="*/ 40 h 93"/>
                <a:gd name="T34" fmla="*/ 65 w 236"/>
                <a:gd name="T35" fmla="*/ 37 h 93"/>
                <a:gd name="T36" fmla="*/ 52 w 236"/>
                <a:gd name="T37" fmla="*/ 37 h 93"/>
                <a:gd name="T38" fmla="*/ 52 w 236"/>
                <a:gd name="T39" fmla="*/ 25 h 93"/>
                <a:gd name="T40" fmla="*/ 44 w 236"/>
                <a:gd name="T41" fmla="*/ 25 h 93"/>
                <a:gd name="T42" fmla="*/ 44 w 236"/>
                <a:gd name="T43" fmla="*/ 21 h 93"/>
                <a:gd name="T44" fmla="*/ 40 w 236"/>
                <a:gd name="T45" fmla="*/ 21 h 93"/>
                <a:gd name="T46" fmla="*/ 40 w 236"/>
                <a:gd name="T47" fmla="*/ 13 h 93"/>
                <a:gd name="T48" fmla="*/ 36 w 236"/>
                <a:gd name="T49" fmla="*/ 13 h 93"/>
                <a:gd name="T50" fmla="*/ 36 w 236"/>
                <a:gd name="T51" fmla="*/ 9 h 93"/>
                <a:gd name="T52" fmla="*/ 32 w 236"/>
                <a:gd name="T53" fmla="*/ 9 h 93"/>
                <a:gd name="T54" fmla="*/ 32 w 236"/>
                <a:gd name="T55" fmla="*/ 5 h 93"/>
                <a:gd name="T56" fmla="*/ 7 w 236"/>
                <a:gd name="T57" fmla="*/ 5 h 93"/>
                <a:gd name="T58" fmla="*/ 7 w 236"/>
                <a:gd name="T59" fmla="*/ 0 h 93"/>
                <a:gd name="T60" fmla="*/ 0 w 236"/>
                <a:gd name="T61" fmla="*/ 0 h 93"/>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0000" y="10000"/>
                  </a:moveTo>
                  <a:lnTo>
                    <a:pt x="10000" y="9247"/>
                  </a:lnTo>
                  <a:lnTo>
                    <a:pt x="7754" y="9247"/>
                  </a:lnTo>
                  <a:lnTo>
                    <a:pt x="7754" y="8280"/>
                  </a:lnTo>
                  <a:lnTo>
                    <a:pt x="6992" y="8280"/>
                  </a:lnTo>
                  <a:lnTo>
                    <a:pt x="6992" y="6882"/>
                  </a:lnTo>
                  <a:lnTo>
                    <a:pt x="5254" y="6882"/>
                  </a:lnTo>
                  <a:lnTo>
                    <a:pt x="5254" y="6344"/>
                  </a:lnTo>
                  <a:lnTo>
                    <a:pt x="4280" y="6344"/>
                  </a:lnTo>
                  <a:lnTo>
                    <a:pt x="4280" y="6022"/>
                  </a:lnTo>
                  <a:lnTo>
                    <a:pt x="4025" y="6022"/>
                  </a:lnTo>
                  <a:lnTo>
                    <a:pt x="4025" y="5376"/>
                  </a:lnTo>
                  <a:cubicBezTo>
                    <a:pt x="3863" y="5268"/>
                    <a:pt x="3141" y="5420"/>
                    <a:pt x="3051" y="5376"/>
                  </a:cubicBezTo>
                  <a:cubicBezTo>
                    <a:pt x="3002" y="5352"/>
                    <a:pt x="3079" y="5018"/>
                    <a:pt x="3051" y="4946"/>
                  </a:cubicBezTo>
                  <a:cubicBezTo>
                    <a:pt x="3023" y="4874"/>
                    <a:pt x="2909" y="4985"/>
                    <a:pt x="2881" y="4878"/>
                  </a:cubicBezTo>
                  <a:lnTo>
                    <a:pt x="2881" y="4301"/>
                  </a:lnTo>
                  <a:lnTo>
                    <a:pt x="2754" y="4301"/>
                  </a:lnTo>
                  <a:lnTo>
                    <a:pt x="2754" y="3978"/>
                  </a:lnTo>
                  <a:lnTo>
                    <a:pt x="2203" y="3978"/>
                  </a:lnTo>
                  <a:lnTo>
                    <a:pt x="2203" y="2688"/>
                  </a:lnTo>
                  <a:lnTo>
                    <a:pt x="1864" y="2688"/>
                  </a:lnTo>
                  <a:lnTo>
                    <a:pt x="1864" y="2258"/>
                  </a:lnTo>
                  <a:lnTo>
                    <a:pt x="1695" y="2258"/>
                  </a:lnTo>
                  <a:lnTo>
                    <a:pt x="1695" y="1398"/>
                  </a:lnTo>
                  <a:lnTo>
                    <a:pt x="1525" y="1398"/>
                  </a:lnTo>
                  <a:lnTo>
                    <a:pt x="1525" y="968"/>
                  </a:lnTo>
                  <a:lnTo>
                    <a:pt x="1356" y="968"/>
                  </a:lnTo>
                  <a:lnTo>
                    <a:pt x="1356" y="538"/>
                  </a:lnTo>
                  <a:lnTo>
                    <a:pt x="297" y="538"/>
                  </a:lnTo>
                  <a:lnTo>
                    <a:pt x="297"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Freeform 7"/>
            <p:cNvSpPr>
              <a:spLocks/>
            </p:cNvSpPr>
            <p:nvPr/>
          </p:nvSpPr>
          <p:spPr bwMode="auto">
            <a:xfrm>
              <a:off x="5416139" y="2002949"/>
              <a:ext cx="3319270" cy="1188000"/>
            </a:xfrm>
            <a:custGeom>
              <a:avLst/>
              <a:gdLst>
                <a:gd name="T0" fmla="*/ 240 w 240"/>
                <a:gd name="T1" fmla="*/ 89 h 89"/>
                <a:gd name="T2" fmla="*/ 232 w 240"/>
                <a:gd name="T3" fmla="*/ 89 h 89"/>
                <a:gd name="T4" fmla="*/ 232 w 240"/>
                <a:gd name="T5" fmla="*/ 86 h 89"/>
                <a:gd name="T6" fmla="*/ 208 w 240"/>
                <a:gd name="T7" fmla="*/ 86 h 89"/>
                <a:gd name="T8" fmla="*/ 208 w 240"/>
                <a:gd name="T9" fmla="*/ 83 h 89"/>
                <a:gd name="T10" fmla="*/ 196 w 240"/>
                <a:gd name="T11" fmla="*/ 83 h 89"/>
                <a:gd name="T12" fmla="*/ 196 w 240"/>
                <a:gd name="T13" fmla="*/ 80 h 89"/>
                <a:gd name="T14" fmla="*/ 190 w 240"/>
                <a:gd name="T15" fmla="*/ 80 h 89"/>
                <a:gd name="T16" fmla="*/ 190 w 240"/>
                <a:gd name="T17" fmla="*/ 77 h 89"/>
                <a:gd name="T18" fmla="*/ 185 w 240"/>
                <a:gd name="T19" fmla="*/ 77 h 89"/>
                <a:gd name="T20" fmla="*/ 185 w 240"/>
                <a:gd name="T21" fmla="*/ 75 h 89"/>
                <a:gd name="T22" fmla="*/ 179 w 240"/>
                <a:gd name="T23" fmla="*/ 75 h 89"/>
                <a:gd name="T24" fmla="*/ 179 w 240"/>
                <a:gd name="T25" fmla="*/ 71 h 89"/>
                <a:gd name="T26" fmla="*/ 163 w 240"/>
                <a:gd name="T27" fmla="*/ 71 h 89"/>
                <a:gd name="T28" fmla="*/ 163 w 240"/>
                <a:gd name="T29" fmla="*/ 69 h 89"/>
                <a:gd name="T30" fmla="*/ 160 w 240"/>
                <a:gd name="T31" fmla="*/ 69 h 89"/>
                <a:gd name="T32" fmla="*/ 160 w 240"/>
                <a:gd name="T33" fmla="*/ 64 h 89"/>
                <a:gd name="T34" fmla="*/ 142 w 240"/>
                <a:gd name="T35" fmla="*/ 64 h 89"/>
                <a:gd name="T36" fmla="*/ 142 w 240"/>
                <a:gd name="T37" fmla="*/ 59 h 89"/>
                <a:gd name="T38" fmla="*/ 134 w 240"/>
                <a:gd name="T39" fmla="*/ 59 h 89"/>
                <a:gd name="T40" fmla="*/ 134 w 240"/>
                <a:gd name="T41" fmla="*/ 57 h 89"/>
                <a:gd name="T42" fmla="*/ 127 w 240"/>
                <a:gd name="T43" fmla="*/ 57 h 89"/>
                <a:gd name="T44" fmla="*/ 127 w 240"/>
                <a:gd name="T45" fmla="*/ 55 h 89"/>
                <a:gd name="T46" fmla="*/ 124 w 240"/>
                <a:gd name="T47" fmla="*/ 55 h 89"/>
                <a:gd name="T48" fmla="*/ 124 w 240"/>
                <a:gd name="T49" fmla="*/ 52 h 89"/>
                <a:gd name="T50" fmla="*/ 108 w 240"/>
                <a:gd name="T51" fmla="*/ 52 h 89"/>
                <a:gd name="T52" fmla="*/ 108 w 240"/>
                <a:gd name="T53" fmla="*/ 50 h 89"/>
                <a:gd name="T54" fmla="*/ 97 w 240"/>
                <a:gd name="T55" fmla="*/ 50 h 89"/>
                <a:gd name="T56" fmla="*/ 97 w 240"/>
                <a:gd name="T57" fmla="*/ 48 h 89"/>
                <a:gd name="T58" fmla="*/ 94 w 240"/>
                <a:gd name="T59" fmla="*/ 48 h 89"/>
                <a:gd name="T60" fmla="*/ 94 w 240"/>
                <a:gd name="T61" fmla="*/ 45 h 89"/>
                <a:gd name="T62" fmla="*/ 89 w 240"/>
                <a:gd name="T63" fmla="*/ 45 h 89"/>
                <a:gd name="T64" fmla="*/ 89 w 240"/>
                <a:gd name="T65" fmla="*/ 41 h 89"/>
                <a:gd name="T66" fmla="*/ 84 w 240"/>
                <a:gd name="T67" fmla="*/ 41 h 89"/>
                <a:gd name="T68" fmla="*/ 84 w 240"/>
                <a:gd name="T69" fmla="*/ 39 h 89"/>
                <a:gd name="T70" fmla="*/ 77 w 240"/>
                <a:gd name="T71" fmla="*/ 39 h 89"/>
                <a:gd name="T72" fmla="*/ 77 w 240"/>
                <a:gd name="T73" fmla="*/ 36 h 89"/>
                <a:gd name="T74" fmla="*/ 73 w 240"/>
                <a:gd name="T75" fmla="*/ 36 h 89"/>
                <a:gd name="T76" fmla="*/ 73 w 240"/>
                <a:gd name="T77" fmla="*/ 34 h 89"/>
                <a:gd name="T78" fmla="*/ 60 w 240"/>
                <a:gd name="T79" fmla="*/ 34 h 89"/>
                <a:gd name="T80" fmla="*/ 60 w 240"/>
                <a:gd name="T81" fmla="*/ 31 h 89"/>
                <a:gd name="T82" fmla="*/ 57 w 240"/>
                <a:gd name="T83" fmla="*/ 31 h 89"/>
                <a:gd name="T84" fmla="*/ 57 w 240"/>
                <a:gd name="T85" fmla="*/ 29 h 89"/>
                <a:gd name="T86" fmla="*/ 53 w 240"/>
                <a:gd name="T87" fmla="*/ 29 h 89"/>
                <a:gd name="T88" fmla="*/ 53 w 240"/>
                <a:gd name="T89" fmla="*/ 27 h 89"/>
                <a:gd name="T90" fmla="*/ 46 w 240"/>
                <a:gd name="T91" fmla="*/ 27 h 89"/>
                <a:gd name="T92" fmla="*/ 46 w 240"/>
                <a:gd name="T93" fmla="*/ 24 h 89"/>
                <a:gd name="T94" fmla="*/ 39 w 240"/>
                <a:gd name="T95" fmla="*/ 24 h 89"/>
                <a:gd name="T96" fmla="*/ 39 w 240"/>
                <a:gd name="T97" fmla="*/ 21 h 89"/>
                <a:gd name="T98" fmla="*/ 35 w 240"/>
                <a:gd name="T99" fmla="*/ 21 h 89"/>
                <a:gd name="T100" fmla="*/ 35 w 240"/>
                <a:gd name="T101" fmla="*/ 17 h 89"/>
                <a:gd name="T102" fmla="*/ 29 w 240"/>
                <a:gd name="T103" fmla="*/ 17 h 89"/>
                <a:gd name="T104" fmla="*/ 29 w 240"/>
                <a:gd name="T105" fmla="*/ 16 h 89"/>
                <a:gd name="T106" fmla="*/ 25 w 240"/>
                <a:gd name="T107" fmla="*/ 16 h 89"/>
                <a:gd name="T108" fmla="*/ 25 w 240"/>
                <a:gd name="T109" fmla="*/ 11 h 89"/>
                <a:gd name="T110" fmla="*/ 23 w 240"/>
                <a:gd name="T111" fmla="*/ 11 h 89"/>
                <a:gd name="T112" fmla="*/ 23 w 240"/>
                <a:gd name="T113" fmla="*/ 7 h 89"/>
                <a:gd name="T114" fmla="*/ 18 w 240"/>
                <a:gd name="T115" fmla="*/ 7 h 89"/>
                <a:gd name="T116" fmla="*/ 18 w 240"/>
                <a:gd name="T117" fmla="*/ 5 h 89"/>
                <a:gd name="T118" fmla="*/ 9 w 240"/>
                <a:gd name="T119" fmla="*/ 5 h 89"/>
                <a:gd name="T120" fmla="*/ 9 w 240"/>
                <a:gd name="T121" fmla="*/ 0 h 89"/>
                <a:gd name="T122" fmla="*/ 0 w 240"/>
                <a:gd name="T1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89">
                  <a:moveTo>
                    <a:pt x="240" y="89"/>
                  </a:moveTo>
                  <a:lnTo>
                    <a:pt x="232" y="89"/>
                  </a:lnTo>
                  <a:lnTo>
                    <a:pt x="232" y="86"/>
                  </a:lnTo>
                  <a:lnTo>
                    <a:pt x="208" y="86"/>
                  </a:lnTo>
                  <a:lnTo>
                    <a:pt x="208" y="83"/>
                  </a:lnTo>
                  <a:lnTo>
                    <a:pt x="196" y="83"/>
                  </a:lnTo>
                  <a:lnTo>
                    <a:pt x="196" y="80"/>
                  </a:lnTo>
                  <a:lnTo>
                    <a:pt x="190" y="80"/>
                  </a:lnTo>
                  <a:lnTo>
                    <a:pt x="190" y="77"/>
                  </a:lnTo>
                  <a:lnTo>
                    <a:pt x="185" y="77"/>
                  </a:lnTo>
                  <a:lnTo>
                    <a:pt x="185" y="75"/>
                  </a:lnTo>
                  <a:lnTo>
                    <a:pt x="179" y="75"/>
                  </a:lnTo>
                  <a:lnTo>
                    <a:pt x="179" y="71"/>
                  </a:lnTo>
                  <a:lnTo>
                    <a:pt x="163" y="71"/>
                  </a:lnTo>
                  <a:lnTo>
                    <a:pt x="163" y="69"/>
                  </a:lnTo>
                  <a:lnTo>
                    <a:pt x="160" y="69"/>
                  </a:lnTo>
                  <a:lnTo>
                    <a:pt x="160" y="64"/>
                  </a:lnTo>
                  <a:lnTo>
                    <a:pt x="142" y="64"/>
                  </a:lnTo>
                  <a:lnTo>
                    <a:pt x="142" y="59"/>
                  </a:lnTo>
                  <a:lnTo>
                    <a:pt x="134" y="59"/>
                  </a:lnTo>
                  <a:lnTo>
                    <a:pt x="134" y="57"/>
                  </a:lnTo>
                  <a:lnTo>
                    <a:pt x="127" y="57"/>
                  </a:lnTo>
                  <a:lnTo>
                    <a:pt x="127" y="55"/>
                  </a:lnTo>
                  <a:lnTo>
                    <a:pt x="124" y="55"/>
                  </a:lnTo>
                  <a:lnTo>
                    <a:pt x="124" y="52"/>
                  </a:lnTo>
                  <a:lnTo>
                    <a:pt x="108" y="52"/>
                  </a:lnTo>
                  <a:lnTo>
                    <a:pt x="108" y="50"/>
                  </a:lnTo>
                  <a:lnTo>
                    <a:pt x="97" y="50"/>
                  </a:lnTo>
                  <a:lnTo>
                    <a:pt x="97" y="48"/>
                  </a:lnTo>
                  <a:lnTo>
                    <a:pt x="94" y="48"/>
                  </a:lnTo>
                  <a:lnTo>
                    <a:pt x="94" y="45"/>
                  </a:lnTo>
                  <a:lnTo>
                    <a:pt x="89" y="45"/>
                  </a:lnTo>
                  <a:lnTo>
                    <a:pt x="89" y="41"/>
                  </a:lnTo>
                  <a:lnTo>
                    <a:pt x="84" y="41"/>
                  </a:lnTo>
                  <a:lnTo>
                    <a:pt x="84" y="39"/>
                  </a:lnTo>
                  <a:lnTo>
                    <a:pt x="77" y="39"/>
                  </a:lnTo>
                  <a:lnTo>
                    <a:pt x="77" y="36"/>
                  </a:lnTo>
                  <a:lnTo>
                    <a:pt x="73" y="36"/>
                  </a:lnTo>
                  <a:lnTo>
                    <a:pt x="73" y="34"/>
                  </a:lnTo>
                  <a:lnTo>
                    <a:pt x="60" y="34"/>
                  </a:lnTo>
                  <a:lnTo>
                    <a:pt x="60" y="31"/>
                  </a:lnTo>
                  <a:lnTo>
                    <a:pt x="57" y="31"/>
                  </a:lnTo>
                  <a:lnTo>
                    <a:pt x="57" y="29"/>
                  </a:lnTo>
                  <a:lnTo>
                    <a:pt x="53" y="29"/>
                  </a:lnTo>
                  <a:lnTo>
                    <a:pt x="53" y="27"/>
                  </a:lnTo>
                  <a:lnTo>
                    <a:pt x="46" y="27"/>
                  </a:lnTo>
                  <a:lnTo>
                    <a:pt x="46" y="24"/>
                  </a:lnTo>
                  <a:lnTo>
                    <a:pt x="39" y="24"/>
                  </a:lnTo>
                  <a:lnTo>
                    <a:pt x="39" y="21"/>
                  </a:lnTo>
                  <a:lnTo>
                    <a:pt x="35" y="21"/>
                  </a:lnTo>
                  <a:lnTo>
                    <a:pt x="35" y="17"/>
                  </a:lnTo>
                  <a:lnTo>
                    <a:pt x="29" y="17"/>
                  </a:lnTo>
                  <a:lnTo>
                    <a:pt x="29" y="16"/>
                  </a:lnTo>
                  <a:lnTo>
                    <a:pt x="25" y="16"/>
                  </a:lnTo>
                  <a:lnTo>
                    <a:pt x="25" y="11"/>
                  </a:lnTo>
                  <a:lnTo>
                    <a:pt x="23" y="11"/>
                  </a:lnTo>
                  <a:lnTo>
                    <a:pt x="23" y="7"/>
                  </a:lnTo>
                  <a:lnTo>
                    <a:pt x="18" y="7"/>
                  </a:lnTo>
                  <a:lnTo>
                    <a:pt x="18" y="5"/>
                  </a:lnTo>
                  <a:lnTo>
                    <a:pt x="9" y="5"/>
                  </a:lnTo>
                  <a:lnTo>
                    <a:pt x="9"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Oval 87"/>
            <p:cNvSpPr/>
            <p:nvPr/>
          </p:nvSpPr>
          <p:spPr>
            <a:xfrm>
              <a:off x="6628801" y="2570338"/>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9" name="Oval 88"/>
            <p:cNvSpPr/>
            <p:nvPr/>
          </p:nvSpPr>
          <p:spPr>
            <a:xfrm>
              <a:off x="6406986" y="2453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0" name="Oval 89"/>
            <p:cNvSpPr/>
            <p:nvPr/>
          </p:nvSpPr>
          <p:spPr>
            <a:xfrm>
              <a:off x="6128007" y="23838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1" name="Oval 90"/>
            <p:cNvSpPr/>
            <p:nvPr/>
          </p:nvSpPr>
          <p:spPr>
            <a:xfrm>
              <a:off x="6777485" y="26455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2" name="Oval 91"/>
            <p:cNvSpPr/>
            <p:nvPr/>
          </p:nvSpPr>
          <p:spPr>
            <a:xfrm>
              <a:off x="6926169" y="2669866"/>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3" name="Oval 92"/>
            <p:cNvSpPr/>
            <p:nvPr/>
          </p:nvSpPr>
          <p:spPr>
            <a:xfrm>
              <a:off x="7018059" y="26709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4" name="Oval 93"/>
            <p:cNvSpPr/>
            <p:nvPr/>
          </p:nvSpPr>
          <p:spPr>
            <a:xfrm>
              <a:off x="7109949" y="267193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5" name="Oval 94"/>
            <p:cNvSpPr/>
            <p:nvPr/>
          </p:nvSpPr>
          <p:spPr>
            <a:xfrm>
              <a:off x="7284189" y="277330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6" name="Oval 95"/>
            <p:cNvSpPr/>
            <p:nvPr/>
          </p:nvSpPr>
          <p:spPr>
            <a:xfrm>
              <a:off x="7788468" y="292406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Oval 96"/>
            <p:cNvSpPr/>
            <p:nvPr/>
          </p:nvSpPr>
          <p:spPr>
            <a:xfrm>
              <a:off x="7604721" y="377755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Oval 97"/>
            <p:cNvSpPr/>
            <p:nvPr/>
          </p:nvSpPr>
          <p:spPr>
            <a:xfrm>
              <a:off x="7796048" y="30041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9" name="Oval 98"/>
            <p:cNvSpPr/>
            <p:nvPr/>
          </p:nvSpPr>
          <p:spPr>
            <a:xfrm>
              <a:off x="7727392" y="30057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0" name="Oval 99"/>
            <p:cNvSpPr/>
            <p:nvPr/>
          </p:nvSpPr>
          <p:spPr>
            <a:xfrm>
              <a:off x="7523088" y="282659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1" name="Oval 100"/>
            <p:cNvSpPr/>
            <p:nvPr/>
          </p:nvSpPr>
          <p:spPr>
            <a:xfrm>
              <a:off x="7434336" y="2833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 name="Oval 101"/>
            <p:cNvSpPr/>
            <p:nvPr/>
          </p:nvSpPr>
          <p:spPr>
            <a:xfrm>
              <a:off x="7345584" y="28400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3" name="Oval 102"/>
            <p:cNvSpPr/>
            <p:nvPr/>
          </p:nvSpPr>
          <p:spPr>
            <a:xfrm>
              <a:off x="6905152" y="2761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4" name="Oval 103"/>
            <p:cNvSpPr/>
            <p:nvPr/>
          </p:nvSpPr>
          <p:spPr>
            <a:xfrm>
              <a:off x="6645584" y="265245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5" name="Oval 104"/>
            <p:cNvSpPr/>
            <p:nvPr/>
          </p:nvSpPr>
          <p:spPr>
            <a:xfrm>
              <a:off x="6386016" y="25436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6" name="Oval 105"/>
            <p:cNvSpPr/>
            <p:nvPr/>
          </p:nvSpPr>
          <p:spPr>
            <a:xfrm>
              <a:off x="6126448" y="24347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cxnSp>
        <p:nvCxnSpPr>
          <p:cNvPr id="107" name="Straight Connector 106"/>
          <p:cNvCxnSpPr/>
          <p:nvPr/>
        </p:nvCxnSpPr>
        <p:spPr>
          <a:xfrm>
            <a:off x="2450291" y="552039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2450291" y="5908430"/>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TextBox 108"/>
          <p:cNvSpPr txBox="1"/>
          <p:nvPr/>
        </p:nvSpPr>
        <p:spPr>
          <a:xfrm>
            <a:off x="3477146" y="5209401"/>
            <a:ext cx="1760418" cy="276999"/>
          </a:xfrm>
          <a:prstGeom prst="rect">
            <a:avLst/>
          </a:prstGeom>
          <a:noFill/>
        </p:spPr>
        <p:txBody>
          <a:bodyPr wrap="none" rtlCol="0">
            <a:spAutoFit/>
          </a:bodyPr>
          <a:lstStyle/>
          <a:p>
            <a:r>
              <a:rPr lang="ja-JP" sz="1200" b="0" i="0" dirty="0" smtClean="0">
                <a:solidFill>
                  <a:srgbClr val="4D4D4D"/>
                </a:solidFill>
                <a:ea typeface="MS UI Gothic" pitchFamily="18" charset="0"/>
              </a:rPr>
              <a:t>再切除手技</a:t>
            </a:r>
          </a:p>
        </p:txBody>
      </p:sp>
      <p:sp>
        <p:nvSpPr>
          <p:cNvPr id="110" name="TextBox 109"/>
          <p:cNvSpPr txBox="1"/>
          <p:nvPr/>
        </p:nvSpPr>
        <p:spPr>
          <a:xfrm>
            <a:off x="2957834" y="5399782"/>
            <a:ext cx="1250663" cy="830997"/>
          </a:xfrm>
          <a:prstGeom prst="rect">
            <a:avLst/>
          </a:prstGeom>
          <a:noFill/>
        </p:spPr>
        <p:txBody>
          <a:bodyPr wrap="none" rtlCol="0">
            <a:spAutoFit/>
          </a:bodyPr>
          <a:lstStyle/>
          <a:p>
            <a:r>
              <a:rPr lang="ja-JP" sz="1200" b="0" i="0" dirty="0" smtClean="0">
                <a:solidFill>
                  <a:srgbClr val="4D4D4D"/>
                </a:solidFill>
                <a:ea typeface="MS UI Gothic" pitchFamily="18" charset="0"/>
              </a:rPr>
              <a:t>その他</a:t>
            </a:r>
          </a:p>
          <a:p>
            <a:r>
              <a:rPr lang="ja-JP" sz="1200" b="0" i="0" dirty="0" smtClean="0">
                <a:solidFill>
                  <a:srgbClr val="4D4D4D"/>
                </a:solidFill>
                <a:ea typeface="MS UI Gothic" pitchFamily="18" charset="0"/>
              </a:rPr>
              <a:t>その他-打ち切り</a:t>
            </a:r>
          </a:p>
          <a:p>
            <a:r>
              <a:rPr lang="ja-JP" sz="1200" b="0" i="0" dirty="0" smtClean="0">
                <a:solidFill>
                  <a:srgbClr val="4D4D4D"/>
                </a:solidFill>
                <a:ea typeface="MS UI Gothic" pitchFamily="18" charset="0"/>
              </a:rPr>
              <a:t>IVb/V</a:t>
            </a:r>
          </a:p>
          <a:p>
            <a:r>
              <a:rPr lang="ja-JP" sz="1200" b="0" i="0" dirty="0" smtClean="0">
                <a:solidFill>
                  <a:srgbClr val="4D4D4D"/>
                </a:solidFill>
                <a:ea typeface="MS UI Gothic" pitchFamily="18" charset="0"/>
              </a:rPr>
              <a:t>Ivb/V-打ち切り</a:t>
            </a:r>
          </a:p>
        </p:txBody>
      </p:sp>
      <p:sp>
        <p:nvSpPr>
          <p:cNvPr id="111" name="Oval 110"/>
          <p:cNvSpPr/>
          <p:nvPr/>
        </p:nvSpPr>
        <p:spPr>
          <a:xfrm>
            <a:off x="2580105" y="60678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2" name="Oval 111"/>
          <p:cNvSpPr/>
          <p:nvPr/>
        </p:nvSpPr>
        <p:spPr>
          <a:xfrm>
            <a:off x="2580105" y="569389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13" name="TextBox 112"/>
          <p:cNvSpPr txBox="1"/>
          <p:nvPr/>
        </p:nvSpPr>
        <p:spPr>
          <a:xfrm>
            <a:off x="5125929" y="5399782"/>
            <a:ext cx="1348895" cy="461665"/>
          </a:xfrm>
          <a:prstGeom prst="rect">
            <a:avLst/>
          </a:prstGeom>
          <a:noFill/>
        </p:spPr>
        <p:txBody>
          <a:bodyPr wrap="none" rtlCol="0">
            <a:spAutoFit/>
          </a:bodyPr>
          <a:lstStyle/>
          <a:p>
            <a:r>
              <a:rPr lang="ja-JP" sz="1200" b="0" i="0" dirty="0" smtClean="0">
                <a:solidFill>
                  <a:srgbClr val="4D4D4D"/>
                </a:solidFill>
                <a:ea typeface="MS UI Gothic" pitchFamily="18" charset="0"/>
              </a:rPr>
              <a:t>楔状</a:t>
            </a:r>
          </a:p>
          <a:p>
            <a:r>
              <a:rPr lang="ja-JP" sz="1200" b="0" i="0" dirty="0" smtClean="0">
                <a:solidFill>
                  <a:srgbClr val="4D4D4D"/>
                </a:solidFill>
                <a:ea typeface="MS UI Gothic" pitchFamily="18" charset="0"/>
              </a:rPr>
              <a:t>楔状-打ち切り</a:t>
            </a:r>
          </a:p>
        </p:txBody>
      </p:sp>
      <p:cxnSp>
        <p:nvCxnSpPr>
          <p:cNvPr id="115" name="Straight Connector 114"/>
          <p:cNvCxnSpPr/>
          <p:nvPr/>
        </p:nvCxnSpPr>
        <p:spPr>
          <a:xfrm>
            <a:off x="4779061" y="5534464"/>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6" name="Oval 115"/>
          <p:cNvSpPr/>
          <p:nvPr/>
        </p:nvSpPr>
        <p:spPr>
          <a:xfrm>
            <a:off x="4908875" y="568686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1311493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619PD: 胆嚢癌の根治治療における予後因子 - 「ドイツのレジストリ」の950例のデータ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Goetze et al </a:t>
            </a:r>
          </a:p>
        </p:txBody>
      </p:sp>
      <p:sp>
        <p:nvSpPr>
          <p:cNvPr id="5123" name="Rectangle 3"/>
          <p:cNvSpPr>
            <a:spLocks noGrp="1" noChangeArrowheads="1"/>
          </p:cNvSpPr>
          <p:nvPr>
            <p:ph type="body" idx="1"/>
          </p:nvPr>
        </p:nvSpPr>
        <p:spPr>
          <a:xfrm>
            <a:off x="365124" y="1254035"/>
            <a:ext cx="8601455" cy="4746172"/>
          </a:xfrm>
        </p:spPr>
        <p:txBody>
          <a:bodyPr/>
          <a:lstStyle/>
          <a:p>
            <a:pPr marL="0" indent="0">
              <a:buNone/>
            </a:pPr>
            <a:r>
              <a:rPr lang="ja-JP" sz="1600" b="1" i="0" dirty="0" smtClean="0">
                <a:solidFill>
                  <a:srgbClr val="4D4D4D"/>
                </a:solidFill>
                <a:ea typeface="MS UI Gothic" pitchFamily="18" charset="0"/>
              </a:rPr>
              <a:t>主な結果（続き）</a:t>
            </a:r>
          </a:p>
          <a:p>
            <a:r>
              <a:rPr lang="ja-JP" sz="1600" b="0" i="0" dirty="0" smtClean="0">
                <a:solidFill>
                  <a:srgbClr val="4D4D4D"/>
                </a:solidFill>
                <a:ea typeface="MS UI Gothic" pitchFamily="18" charset="0"/>
              </a:rPr>
              <a:t>リンパ節転移比率（LNR）は212例において推定しえた。統計では、重要な予後因子であることが示された</a:t>
            </a:r>
          </a:p>
          <a:p>
            <a:pPr lvl="1"/>
            <a:r>
              <a:rPr lang="ja-JP" sz="1600" b="0" i="0" dirty="0" smtClean="0">
                <a:solidFill>
                  <a:srgbClr val="4D4D4D"/>
                </a:solidFill>
                <a:ea typeface="MS UI Gothic" pitchFamily="18" charset="0"/>
              </a:rPr>
              <a:t>患者数の少ないクリニックから多いクリニックへの紹介には、実際的な意義はみられなかった</a:t>
            </a:r>
            <a:r>
              <a:rPr lang="ja-JP" sz="1600" b="1" i="0" dirty="0" smtClean="0">
                <a:solidFill>
                  <a:srgbClr val="4D4D4D"/>
                </a:solidFill>
                <a:ea typeface="MS UI Gothic" pitchFamily="18" charset="0"/>
              </a:rPr>
              <a:t> </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Goetze TO et al. Ann Oncol 2016; 27 (suppl 6): abstr 619PD</a:t>
            </a:r>
          </a:p>
        </p:txBody>
      </p:sp>
      <p:grpSp>
        <p:nvGrpSpPr>
          <p:cNvPr id="3" name="Group 2"/>
          <p:cNvGrpSpPr/>
          <p:nvPr/>
        </p:nvGrpSpPr>
        <p:grpSpPr>
          <a:xfrm>
            <a:off x="924959" y="2438400"/>
            <a:ext cx="3447562" cy="2540867"/>
            <a:chOff x="233631" y="1637176"/>
            <a:chExt cx="4125105" cy="2934400"/>
          </a:xfrm>
        </p:grpSpPr>
        <p:grpSp>
          <p:nvGrpSpPr>
            <p:cNvPr id="157" name="Group 156"/>
            <p:cNvGrpSpPr/>
            <p:nvPr/>
          </p:nvGrpSpPr>
          <p:grpSpPr>
            <a:xfrm>
              <a:off x="233631" y="1637176"/>
              <a:ext cx="4125105" cy="2934400"/>
              <a:chOff x="233631" y="1637176"/>
              <a:chExt cx="4125105" cy="2934400"/>
            </a:xfrm>
          </p:grpSpPr>
          <p:grpSp>
            <p:nvGrpSpPr>
              <p:cNvPr id="158" name="Group 157"/>
              <p:cNvGrpSpPr/>
              <p:nvPr/>
            </p:nvGrpSpPr>
            <p:grpSpPr>
              <a:xfrm>
                <a:off x="233631" y="1843000"/>
                <a:ext cx="4125105" cy="2728576"/>
                <a:chOff x="1852493" y="2226585"/>
                <a:chExt cx="4624276" cy="2859970"/>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61" name="TextBox 160"/>
                <p:cNvSpPr txBox="1"/>
                <p:nvPr/>
              </p:nvSpPr>
              <p:spPr>
                <a:xfrm rot="16200000">
                  <a:off x="1596624" y="3256492"/>
                  <a:ext cx="883282" cy="371544"/>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162" name="TextBox 161"/>
                <p:cNvSpPr txBox="1"/>
                <p:nvPr/>
              </p:nvSpPr>
              <p:spPr>
                <a:xfrm>
                  <a:off x="3774683" y="4751249"/>
                  <a:ext cx="1396813" cy="335306"/>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163" name="TextBox 162"/>
                <p:cNvSpPr txBox="1"/>
                <p:nvPr/>
              </p:nvSpPr>
              <p:spPr>
                <a:xfrm>
                  <a:off x="2149808" y="2226585"/>
                  <a:ext cx="533665"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64" name="TextBox 163"/>
                <p:cNvSpPr txBox="1"/>
                <p:nvPr/>
              </p:nvSpPr>
              <p:spPr>
                <a:xfrm>
                  <a:off x="2149808" y="2644064"/>
                  <a:ext cx="533665"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65" name="TextBox 164"/>
                <p:cNvSpPr txBox="1"/>
                <p:nvPr/>
              </p:nvSpPr>
              <p:spPr>
                <a:xfrm>
                  <a:off x="2149808" y="3059805"/>
                  <a:ext cx="533665"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66" name="TextBox 165"/>
                <p:cNvSpPr txBox="1"/>
                <p:nvPr/>
              </p:nvSpPr>
              <p:spPr>
                <a:xfrm>
                  <a:off x="2149808" y="3475544"/>
                  <a:ext cx="533665"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67" name="TextBox 166"/>
                <p:cNvSpPr txBox="1"/>
                <p:nvPr/>
              </p:nvSpPr>
              <p:spPr>
                <a:xfrm>
                  <a:off x="2149808" y="3891285"/>
                  <a:ext cx="533665"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68" name="TextBox 167"/>
                <p:cNvSpPr txBox="1"/>
                <p:nvPr/>
              </p:nvSpPr>
              <p:spPr>
                <a:xfrm>
                  <a:off x="2321819" y="4307024"/>
                  <a:ext cx="361654" cy="335306"/>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69" name="TextBox 168"/>
                <p:cNvSpPr txBox="1"/>
                <p:nvPr/>
              </p:nvSpPr>
              <p:spPr>
                <a:xfrm>
                  <a:off x="2527549" y="4522748"/>
                  <a:ext cx="361654"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70" name="TextBox 169"/>
                <p:cNvSpPr txBox="1"/>
                <p:nvPr/>
              </p:nvSpPr>
              <p:spPr>
                <a:xfrm>
                  <a:off x="3239920" y="4522748"/>
                  <a:ext cx="361654"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171" name="TextBox 170"/>
                <p:cNvSpPr txBox="1"/>
                <p:nvPr/>
              </p:nvSpPr>
              <p:spPr>
                <a:xfrm>
                  <a:off x="3939771" y="4522748"/>
                  <a:ext cx="361654"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172" name="TextBox 171"/>
                <p:cNvSpPr txBox="1"/>
                <p:nvPr/>
              </p:nvSpPr>
              <p:spPr>
                <a:xfrm>
                  <a:off x="4643749" y="4522748"/>
                  <a:ext cx="361654"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a:t>
                  </a:r>
                </a:p>
              </p:txBody>
            </p:sp>
            <p:sp>
              <p:nvSpPr>
                <p:cNvPr id="173" name="TextBox 172"/>
                <p:cNvSpPr txBox="1"/>
                <p:nvPr/>
              </p:nvSpPr>
              <p:spPr>
                <a:xfrm>
                  <a:off x="5353078" y="4522748"/>
                  <a:ext cx="361654"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a:t>
                  </a:r>
                </a:p>
              </p:txBody>
            </p:sp>
            <p:sp>
              <p:nvSpPr>
                <p:cNvPr id="174" name="TextBox 173"/>
                <p:cNvSpPr txBox="1"/>
                <p:nvPr/>
              </p:nvSpPr>
              <p:spPr>
                <a:xfrm>
                  <a:off x="6001158" y="4522748"/>
                  <a:ext cx="475611" cy="33530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a:t>
                  </a:r>
                </a:p>
              </p:txBody>
            </p:sp>
          </p:grpSp>
          <p:sp>
            <p:nvSpPr>
              <p:cNvPr id="159" name="TextBox 158"/>
              <p:cNvSpPr txBox="1"/>
              <p:nvPr/>
            </p:nvSpPr>
            <p:spPr>
              <a:xfrm>
                <a:off x="1715384" y="1637176"/>
                <a:ext cx="1755388" cy="355446"/>
              </a:xfrm>
              <a:prstGeom prst="rect">
                <a:avLst/>
              </a:prstGeom>
              <a:noFill/>
            </p:spPr>
            <p:txBody>
              <a:bodyPr wrap="none" rtlCol="0">
                <a:spAutoFit/>
              </a:bodyPr>
              <a:lstStyle/>
              <a:p>
                <a:pPr algn="ctr"/>
                <a:r>
                  <a:rPr lang="ja-JP" sz="1400" b="1" i="0" dirty="0" smtClean="0">
                    <a:solidFill>
                      <a:srgbClr val="4D4D4D"/>
                    </a:solidFill>
                    <a:ea typeface="MS UI Gothic" pitchFamily="18" charset="0"/>
                  </a:rPr>
                  <a:t>T3 再切除</a:t>
                </a:r>
              </a:p>
            </p:txBody>
          </p:sp>
        </p:grpSp>
        <p:sp>
          <p:nvSpPr>
            <p:cNvPr id="188" name="Oval 187"/>
            <p:cNvSpPr/>
            <p:nvPr/>
          </p:nvSpPr>
          <p:spPr>
            <a:xfrm>
              <a:off x="1030070" y="20265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9" name="Oval 188"/>
            <p:cNvSpPr/>
            <p:nvPr/>
          </p:nvSpPr>
          <p:spPr>
            <a:xfrm>
              <a:off x="1084465" y="208428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0" name="Freeform 5"/>
            <p:cNvSpPr>
              <a:spLocks/>
            </p:cNvSpPr>
            <p:nvPr/>
          </p:nvSpPr>
          <p:spPr bwMode="auto">
            <a:xfrm>
              <a:off x="993816" y="2005187"/>
              <a:ext cx="2520493" cy="1982621"/>
            </a:xfrm>
            <a:custGeom>
              <a:avLst/>
              <a:gdLst>
                <a:gd name="T0" fmla="*/ 196 w 196"/>
                <a:gd name="T1" fmla="*/ 158 h 158"/>
                <a:gd name="T2" fmla="*/ 196 w 196"/>
                <a:gd name="T3" fmla="*/ 148 h 158"/>
                <a:gd name="T4" fmla="*/ 117 w 196"/>
                <a:gd name="T5" fmla="*/ 148 h 158"/>
                <a:gd name="T6" fmla="*/ 117 w 196"/>
                <a:gd name="T7" fmla="*/ 136 h 158"/>
                <a:gd name="T8" fmla="*/ 105 w 196"/>
                <a:gd name="T9" fmla="*/ 136 h 158"/>
                <a:gd name="T10" fmla="*/ 105 w 196"/>
                <a:gd name="T11" fmla="*/ 125 h 158"/>
                <a:gd name="T12" fmla="*/ 76 w 196"/>
                <a:gd name="T13" fmla="*/ 125 h 158"/>
                <a:gd name="T14" fmla="*/ 76 w 196"/>
                <a:gd name="T15" fmla="*/ 113 h 158"/>
                <a:gd name="T16" fmla="*/ 66 w 196"/>
                <a:gd name="T17" fmla="*/ 113 h 158"/>
                <a:gd name="T18" fmla="*/ 66 w 196"/>
                <a:gd name="T19" fmla="*/ 91 h 158"/>
                <a:gd name="T20" fmla="*/ 58 w 196"/>
                <a:gd name="T21" fmla="*/ 91 h 158"/>
                <a:gd name="T22" fmla="*/ 58 w 196"/>
                <a:gd name="T23" fmla="*/ 80 h 158"/>
                <a:gd name="T24" fmla="*/ 49 w 196"/>
                <a:gd name="T25" fmla="*/ 80 h 158"/>
                <a:gd name="T26" fmla="*/ 49 w 196"/>
                <a:gd name="T27" fmla="*/ 69 h 158"/>
                <a:gd name="T28" fmla="*/ 47 w 196"/>
                <a:gd name="T29" fmla="*/ 69 h 158"/>
                <a:gd name="T30" fmla="*/ 47 w 196"/>
                <a:gd name="T31" fmla="*/ 57 h 158"/>
                <a:gd name="T32" fmla="*/ 44 w 196"/>
                <a:gd name="T33" fmla="*/ 57 h 158"/>
                <a:gd name="T34" fmla="*/ 44 w 196"/>
                <a:gd name="T35" fmla="*/ 47 h 158"/>
                <a:gd name="T36" fmla="*/ 29 w 196"/>
                <a:gd name="T37" fmla="*/ 47 h 158"/>
                <a:gd name="T38" fmla="*/ 29 w 196"/>
                <a:gd name="T39" fmla="*/ 37 h 158"/>
                <a:gd name="T40" fmla="*/ 15 w 196"/>
                <a:gd name="T41" fmla="*/ 37 h 158"/>
                <a:gd name="T42" fmla="*/ 15 w 196"/>
                <a:gd name="T43" fmla="*/ 26 h 158"/>
                <a:gd name="T44" fmla="*/ 7 w 196"/>
                <a:gd name="T45" fmla="*/ 26 h 158"/>
                <a:gd name="T46" fmla="*/ 7 w 196"/>
                <a:gd name="T47" fmla="*/ 18 h 158"/>
                <a:gd name="T48" fmla="*/ 5 w 196"/>
                <a:gd name="T49" fmla="*/ 18 h 158"/>
                <a:gd name="T50" fmla="*/ 5 w 196"/>
                <a:gd name="T51" fmla="*/ 0 h 158"/>
                <a:gd name="T52" fmla="*/ 0 w 196"/>
                <a:gd name="T5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158">
                  <a:moveTo>
                    <a:pt x="196" y="158"/>
                  </a:moveTo>
                  <a:lnTo>
                    <a:pt x="196" y="148"/>
                  </a:lnTo>
                  <a:lnTo>
                    <a:pt x="117" y="148"/>
                  </a:lnTo>
                  <a:lnTo>
                    <a:pt x="117" y="136"/>
                  </a:lnTo>
                  <a:lnTo>
                    <a:pt x="105" y="136"/>
                  </a:lnTo>
                  <a:lnTo>
                    <a:pt x="105" y="125"/>
                  </a:lnTo>
                  <a:lnTo>
                    <a:pt x="76" y="125"/>
                  </a:lnTo>
                  <a:lnTo>
                    <a:pt x="76" y="113"/>
                  </a:lnTo>
                  <a:lnTo>
                    <a:pt x="66" y="113"/>
                  </a:lnTo>
                  <a:lnTo>
                    <a:pt x="66" y="91"/>
                  </a:lnTo>
                  <a:lnTo>
                    <a:pt x="58" y="91"/>
                  </a:lnTo>
                  <a:lnTo>
                    <a:pt x="58" y="80"/>
                  </a:lnTo>
                  <a:lnTo>
                    <a:pt x="49" y="80"/>
                  </a:lnTo>
                  <a:lnTo>
                    <a:pt x="49" y="69"/>
                  </a:lnTo>
                  <a:lnTo>
                    <a:pt x="47" y="69"/>
                  </a:lnTo>
                  <a:lnTo>
                    <a:pt x="47" y="57"/>
                  </a:lnTo>
                  <a:lnTo>
                    <a:pt x="44" y="57"/>
                  </a:lnTo>
                  <a:lnTo>
                    <a:pt x="44" y="47"/>
                  </a:lnTo>
                  <a:lnTo>
                    <a:pt x="29" y="47"/>
                  </a:lnTo>
                  <a:lnTo>
                    <a:pt x="29" y="37"/>
                  </a:lnTo>
                  <a:lnTo>
                    <a:pt x="15" y="37"/>
                  </a:lnTo>
                  <a:lnTo>
                    <a:pt x="15" y="26"/>
                  </a:lnTo>
                  <a:lnTo>
                    <a:pt x="7" y="26"/>
                  </a:lnTo>
                  <a:lnTo>
                    <a:pt x="7" y="18"/>
                  </a:lnTo>
                  <a:lnTo>
                    <a:pt x="5" y="18"/>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Freeform 6"/>
            <p:cNvSpPr>
              <a:spLocks/>
            </p:cNvSpPr>
            <p:nvPr/>
          </p:nvSpPr>
          <p:spPr bwMode="auto">
            <a:xfrm>
              <a:off x="1003342" y="2005187"/>
              <a:ext cx="2055836" cy="1681463"/>
            </a:xfrm>
            <a:custGeom>
              <a:avLst/>
              <a:gdLst>
                <a:gd name="T0" fmla="*/ 166 w 166"/>
                <a:gd name="T1" fmla="*/ 134 h 134"/>
                <a:gd name="T2" fmla="*/ 59 w 166"/>
                <a:gd name="T3" fmla="*/ 134 h 134"/>
                <a:gd name="T4" fmla="*/ 59 w 166"/>
                <a:gd name="T5" fmla="*/ 110 h 134"/>
                <a:gd name="T6" fmla="*/ 43 w 166"/>
                <a:gd name="T7" fmla="*/ 110 h 134"/>
                <a:gd name="T8" fmla="*/ 43 w 166"/>
                <a:gd name="T9" fmla="*/ 87 h 134"/>
                <a:gd name="T10" fmla="*/ 24 w 166"/>
                <a:gd name="T11" fmla="*/ 87 h 134"/>
                <a:gd name="T12" fmla="*/ 24 w 166"/>
                <a:gd name="T13" fmla="*/ 62 h 134"/>
                <a:gd name="T14" fmla="*/ 20 w 166"/>
                <a:gd name="T15" fmla="*/ 62 h 134"/>
                <a:gd name="T16" fmla="*/ 20 w 166"/>
                <a:gd name="T17" fmla="*/ 41 h 134"/>
                <a:gd name="T18" fmla="*/ 12 w 166"/>
                <a:gd name="T19" fmla="*/ 41 h 134"/>
                <a:gd name="T20" fmla="*/ 12 w 166"/>
                <a:gd name="T21" fmla="*/ 17 h 134"/>
                <a:gd name="T22" fmla="*/ 9 w 166"/>
                <a:gd name="T23" fmla="*/ 17 h 134"/>
                <a:gd name="T24" fmla="*/ 9 w 166"/>
                <a:gd name="T25" fmla="*/ 0 h 134"/>
                <a:gd name="T26" fmla="*/ 0 w 1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34">
                  <a:moveTo>
                    <a:pt x="166" y="134"/>
                  </a:moveTo>
                  <a:lnTo>
                    <a:pt x="59" y="134"/>
                  </a:lnTo>
                  <a:lnTo>
                    <a:pt x="59" y="110"/>
                  </a:lnTo>
                  <a:lnTo>
                    <a:pt x="43" y="110"/>
                  </a:lnTo>
                  <a:lnTo>
                    <a:pt x="43" y="87"/>
                  </a:lnTo>
                  <a:lnTo>
                    <a:pt x="24" y="87"/>
                  </a:lnTo>
                  <a:lnTo>
                    <a:pt x="24" y="62"/>
                  </a:lnTo>
                  <a:lnTo>
                    <a:pt x="20" y="62"/>
                  </a:lnTo>
                  <a:lnTo>
                    <a:pt x="20" y="41"/>
                  </a:lnTo>
                  <a:lnTo>
                    <a:pt x="12" y="41"/>
                  </a:lnTo>
                  <a:lnTo>
                    <a:pt x="12" y="17"/>
                  </a:lnTo>
                  <a:lnTo>
                    <a:pt x="9" y="17"/>
                  </a:lnTo>
                  <a:lnTo>
                    <a:pt x="9"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Freeform 7"/>
            <p:cNvSpPr>
              <a:spLocks/>
            </p:cNvSpPr>
            <p:nvPr/>
          </p:nvSpPr>
          <p:spPr bwMode="auto">
            <a:xfrm>
              <a:off x="1003342" y="2005187"/>
              <a:ext cx="1795761" cy="1555981"/>
            </a:xfrm>
            <a:custGeom>
              <a:avLst/>
              <a:gdLst>
                <a:gd name="T0" fmla="*/ 145 w 145"/>
                <a:gd name="T1" fmla="*/ 124 h 124"/>
                <a:gd name="T2" fmla="*/ 79 w 145"/>
                <a:gd name="T3" fmla="*/ 124 h 124"/>
                <a:gd name="T4" fmla="*/ 79 w 145"/>
                <a:gd name="T5" fmla="*/ 114 h 124"/>
                <a:gd name="T6" fmla="*/ 68 w 145"/>
                <a:gd name="T7" fmla="*/ 114 h 124"/>
                <a:gd name="T8" fmla="*/ 68 w 145"/>
                <a:gd name="T9" fmla="*/ 107 h 124"/>
                <a:gd name="T10" fmla="*/ 51 w 145"/>
                <a:gd name="T11" fmla="*/ 107 h 124"/>
                <a:gd name="T12" fmla="*/ 51 w 145"/>
                <a:gd name="T13" fmla="*/ 100 h 124"/>
                <a:gd name="T14" fmla="*/ 48 w 145"/>
                <a:gd name="T15" fmla="*/ 100 h 124"/>
                <a:gd name="T16" fmla="*/ 48 w 145"/>
                <a:gd name="T17" fmla="*/ 95 h 124"/>
                <a:gd name="T18" fmla="*/ 41 w 145"/>
                <a:gd name="T19" fmla="*/ 95 h 124"/>
                <a:gd name="T20" fmla="*/ 41 w 145"/>
                <a:gd name="T21" fmla="*/ 88 h 124"/>
                <a:gd name="T22" fmla="*/ 36 w 145"/>
                <a:gd name="T23" fmla="*/ 88 h 124"/>
                <a:gd name="T24" fmla="*/ 36 w 145"/>
                <a:gd name="T25" fmla="*/ 83 h 124"/>
                <a:gd name="T26" fmla="*/ 34 w 145"/>
                <a:gd name="T27" fmla="*/ 83 h 124"/>
                <a:gd name="T28" fmla="*/ 34 w 145"/>
                <a:gd name="T29" fmla="*/ 79 h 124"/>
                <a:gd name="T30" fmla="*/ 25 w 145"/>
                <a:gd name="T31" fmla="*/ 79 h 124"/>
                <a:gd name="T32" fmla="*/ 25 w 145"/>
                <a:gd name="T33" fmla="*/ 62 h 124"/>
                <a:gd name="T34" fmla="*/ 23 w 145"/>
                <a:gd name="T35" fmla="*/ 62 h 124"/>
                <a:gd name="T36" fmla="*/ 23 w 145"/>
                <a:gd name="T37" fmla="*/ 40 h 124"/>
                <a:gd name="T38" fmla="*/ 20 w 145"/>
                <a:gd name="T39" fmla="*/ 40 h 124"/>
                <a:gd name="T40" fmla="*/ 20 w 145"/>
                <a:gd name="T41" fmla="*/ 36 h 124"/>
                <a:gd name="T42" fmla="*/ 16 w 145"/>
                <a:gd name="T43" fmla="*/ 36 h 124"/>
                <a:gd name="T44" fmla="*/ 16 w 145"/>
                <a:gd name="T45" fmla="*/ 30 h 124"/>
                <a:gd name="T46" fmla="*/ 12 w 145"/>
                <a:gd name="T47" fmla="*/ 30 h 124"/>
                <a:gd name="T48" fmla="*/ 12 w 145"/>
                <a:gd name="T49" fmla="*/ 25 h 124"/>
                <a:gd name="T50" fmla="*/ 10 w 145"/>
                <a:gd name="T51" fmla="*/ 25 h 124"/>
                <a:gd name="T52" fmla="*/ 10 w 145"/>
                <a:gd name="T53" fmla="*/ 16 h 124"/>
                <a:gd name="T54" fmla="*/ 8 w 145"/>
                <a:gd name="T55" fmla="*/ 16 h 124"/>
                <a:gd name="T56" fmla="*/ 8 w 145"/>
                <a:gd name="T57" fmla="*/ 5 h 124"/>
                <a:gd name="T58" fmla="*/ 5 w 145"/>
                <a:gd name="T59" fmla="*/ 5 h 124"/>
                <a:gd name="T60" fmla="*/ 5 w 145"/>
                <a:gd name="T61" fmla="*/ 0 h 124"/>
                <a:gd name="T62" fmla="*/ 0 w 145"/>
                <a:gd name="T6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24">
                  <a:moveTo>
                    <a:pt x="145" y="124"/>
                  </a:moveTo>
                  <a:lnTo>
                    <a:pt x="79" y="124"/>
                  </a:lnTo>
                  <a:lnTo>
                    <a:pt x="79" y="114"/>
                  </a:lnTo>
                  <a:lnTo>
                    <a:pt x="68" y="114"/>
                  </a:lnTo>
                  <a:lnTo>
                    <a:pt x="68" y="107"/>
                  </a:lnTo>
                  <a:lnTo>
                    <a:pt x="51" y="107"/>
                  </a:lnTo>
                  <a:lnTo>
                    <a:pt x="51" y="100"/>
                  </a:lnTo>
                  <a:lnTo>
                    <a:pt x="48" y="100"/>
                  </a:lnTo>
                  <a:lnTo>
                    <a:pt x="48" y="95"/>
                  </a:lnTo>
                  <a:lnTo>
                    <a:pt x="41" y="95"/>
                  </a:lnTo>
                  <a:cubicBezTo>
                    <a:pt x="41" y="95"/>
                    <a:pt x="43" y="88"/>
                    <a:pt x="41" y="88"/>
                  </a:cubicBezTo>
                  <a:cubicBezTo>
                    <a:pt x="40" y="88"/>
                    <a:pt x="36" y="88"/>
                    <a:pt x="36" y="88"/>
                  </a:cubicBezTo>
                  <a:lnTo>
                    <a:pt x="36" y="83"/>
                  </a:lnTo>
                  <a:lnTo>
                    <a:pt x="34" y="83"/>
                  </a:lnTo>
                  <a:lnTo>
                    <a:pt x="34" y="79"/>
                  </a:lnTo>
                  <a:lnTo>
                    <a:pt x="25" y="79"/>
                  </a:lnTo>
                  <a:lnTo>
                    <a:pt x="25" y="62"/>
                  </a:lnTo>
                  <a:lnTo>
                    <a:pt x="23" y="62"/>
                  </a:lnTo>
                  <a:lnTo>
                    <a:pt x="23" y="40"/>
                  </a:lnTo>
                  <a:lnTo>
                    <a:pt x="20" y="40"/>
                  </a:lnTo>
                  <a:lnTo>
                    <a:pt x="20" y="36"/>
                  </a:lnTo>
                  <a:lnTo>
                    <a:pt x="16" y="36"/>
                  </a:lnTo>
                  <a:lnTo>
                    <a:pt x="16" y="30"/>
                  </a:lnTo>
                  <a:lnTo>
                    <a:pt x="12" y="30"/>
                  </a:lnTo>
                  <a:lnTo>
                    <a:pt x="12" y="25"/>
                  </a:lnTo>
                  <a:lnTo>
                    <a:pt x="10" y="25"/>
                  </a:lnTo>
                  <a:lnTo>
                    <a:pt x="10" y="16"/>
                  </a:lnTo>
                  <a:lnTo>
                    <a:pt x="8" y="16"/>
                  </a:lnTo>
                  <a:lnTo>
                    <a:pt x="8" y="5"/>
                  </a:lnTo>
                  <a:lnTo>
                    <a:pt x="5" y="5"/>
                  </a:lnTo>
                  <a:lnTo>
                    <a:pt x="5"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Oval 192"/>
            <p:cNvSpPr/>
            <p:nvPr/>
          </p:nvSpPr>
          <p:spPr>
            <a:xfrm>
              <a:off x="1419631" y="25650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4" name="Oval 193"/>
            <p:cNvSpPr/>
            <p:nvPr/>
          </p:nvSpPr>
          <p:spPr>
            <a:xfrm>
              <a:off x="3037078" y="36612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5" name="Oval 194"/>
            <p:cNvSpPr/>
            <p:nvPr/>
          </p:nvSpPr>
          <p:spPr>
            <a:xfrm>
              <a:off x="2768294"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6" name="Oval 195"/>
            <p:cNvSpPr/>
            <p:nvPr/>
          </p:nvSpPr>
          <p:spPr>
            <a:xfrm>
              <a:off x="2340917"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7" name="Oval 196"/>
            <p:cNvSpPr/>
            <p:nvPr/>
          </p:nvSpPr>
          <p:spPr>
            <a:xfrm>
              <a:off x="2207266"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8" name="Oval 197"/>
            <p:cNvSpPr/>
            <p:nvPr/>
          </p:nvSpPr>
          <p:spPr>
            <a:xfrm>
              <a:off x="2005860"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9" name="Oval 198"/>
            <p:cNvSpPr/>
            <p:nvPr/>
          </p:nvSpPr>
          <p:spPr>
            <a:xfrm>
              <a:off x="1824466" y="3408233"/>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0" name="Oval 199"/>
            <p:cNvSpPr/>
            <p:nvPr/>
          </p:nvSpPr>
          <p:spPr>
            <a:xfrm>
              <a:off x="1726679" y="332192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1" name="Oval 200"/>
            <p:cNvSpPr/>
            <p:nvPr/>
          </p:nvSpPr>
          <p:spPr>
            <a:xfrm>
              <a:off x="1580160" y="317012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2" name="Oval 201"/>
            <p:cNvSpPr/>
            <p:nvPr/>
          </p:nvSpPr>
          <p:spPr>
            <a:xfrm>
              <a:off x="1290632" y="297109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3" name="Oval 202"/>
            <p:cNvSpPr/>
            <p:nvPr/>
          </p:nvSpPr>
          <p:spPr>
            <a:xfrm>
              <a:off x="997125" y="19757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4" name="Oval 203"/>
            <p:cNvSpPr/>
            <p:nvPr/>
          </p:nvSpPr>
          <p:spPr>
            <a:xfrm>
              <a:off x="1174702" y="24342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5" name="Oval 204"/>
            <p:cNvSpPr/>
            <p:nvPr/>
          </p:nvSpPr>
          <p:spPr>
            <a:xfrm>
              <a:off x="1066585" y="230149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6" name="Oval 205"/>
            <p:cNvSpPr/>
            <p:nvPr/>
          </p:nvSpPr>
          <p:spPr>
            <a:xfrm>
              <a:off x="1091985" y="2185296"/>
              <a:ext cx="50800" cy="50800"/>
            </a:xfrm>
            <a:prstGeom prst="ellipse">
              <a:avLst/>
            </a:prstGeom>
            <a:solidFill>
              <a:srgbClr val="043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4" name="Group 3"/>
          <p:cNvGrpSpPr/>
          <p:nvPr/>
        </p:nvGrpSpPr>
        <p:grpSpPr>
          <a:xfrm>
            <a:off x="5042993" y="2441924"/>
            <a:ext cx="3339006" cy="2527128"/>
            <a:chOff x="4659353" y="1551682"/>
            <a:chExt cx="4093870" cy="3032372"/>
          </a:xfrm>
        </p:grpSpPr>
        <p:grpSp>
          <p:nvGrpSpPr>
            <p:cNvPr id="207" name="Group 206"/>
            <p:cNvGrpSpPr/>
            <p:nvPr/>
          </p:nvGrpSpPr>
          <p:grpSpPr>
            <a:xfrm>
              <a:off x="4659353" y="1551682"/>
              <a:ext cx="4082351" cy="3032372"/>
              <a:chOff x="229539" y="1551682"/>
              <a:chExt cx="4082351" cy="3032372"/>
            </a:xfrm>
          </p:grpSpPr>
          <p:grpSp>
            <p:nvGrpSpPr>
              <p:cNvPr id="208" name="Group 207"/>
              <p:cNvGrpSpPr/>
              <p:nvPr/>
            </p:nvGrpSpPr>
            <p:grpSpPr>
              <a:xfrm>
                <a:off x="229539" y="1836761"/>
                <a:ext cx="4082351" cy="2747293"/>
                <a:chOff x="1847906" y="2220046"/>
                <a:chExt cx="4576350" cy="2879588"/>
              </a:xfrm>
            </p:grpSpPr>
            <p:grpSp>
              <p:nvGrpSpPr>
                <p:cNvPr id="210" name="Group 209"/>
                <p:cNvGrpSpPr/>
                <p:nvPr/>
              </p:nvGrpSpPr>
              <p:grpSpPr>
                <a:xfrm>
                  <a:off x="2614623" y="2396465"/>
                  <a:ext cx="3624340" cy="2171700"/>
                  <a:chOff x="836615" y="2448719"/>
                  <a:chExt cx="3624340" cy="2171700"/>
                </a:xfrm>
              </p:grpSpPr>
              <p:sp>
                <p:nvSpPr>
                  <p:cNvPr id="225" name="Freeform 22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11" name="TextBox 210"/>
                <p:cNvSpPr txBox="1"/>
                <p:nvPr/>
              </p:nvSpPr>
              <p:spPr>
                <a:xfrm rot="16200000">
                  <a:off x="1579397" y="3251902"/>
                  <a:ext cx="917735" cy="380718"/>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212" name="TextBox 211"/>
                <p:cNvSpPr txBox="1"/>
                <p:nvPr/>
              </p:nvSpPr>
              <p:spPr>
                <a:xfrm>
                  <a:off x="3773044" y="4751249"/>
                  <a:ext cx="1431306" cy="348385"/>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213" name="TextBox 212"/>
                <p:cNvSpPr txBox="1"/>
                <p:nvPr/>
              </p:nvSpPr>
              <p:spPr>
                <a:xfrm>
                  <a:off x="2136629" y="2220046"/>
                  <a:ext cx="546843"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14" name="TextBox 213"/>
                <p:cNvSpPr txBox="1"/>
                <p:nvPr/>
              </p:nvSpPr>
              <p:spPr>
                <a:xfrm>
                  <a:off x="2136629" y="2637525"/>
                  <a:ext cx="546843"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15" name="TextBox 214"/>
                <p:cNvSpPr txBox="1"/>
                <p:nvPr/>
              </p:nvSpPr>
              <p:spPr>
                <a:xfrm>
                  <a:off x="2136629" y="3053266"/>
                  <a:ext cx="546843"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16" name="TextBox 215"/>
                <p:cNvSpPr txBox="1"/>
                <p:nvPr/>
              </p:nvSpPr>
              <p:spPr>
                <a:xfrm>
                  <a:off x="2136629" y="3469006"/>
                  <a:ext cx="546843"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17" name="TextBox 216"/>
                <p:cNvSpPr txBox="1"/>
                <p:nvPr/>
              </p:nvSpPr>
              <p:spPr>
                <a:xfrm>
                  <a:off x="2136629" y="3884746"/>
                  <a:ext cx="546843"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18" name="TextBox 217"/>
                <p:cNvSpPr txBox="1"/>
                <p:nvPr/>
              </p:nvSpPr>
              <p:spPr>
                <a:xfrm>
                  <a:off x="2312889" y="4300486"/>
                  <a:ext cx="370585" cy="348385"/>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19" name="TextBox 218"/>
                <p:cNvSpPr txBox="1"/>
                <p:nvPr/>
              </p:nvSpPr>
              <p:spPr>
                <a:xfrm>
                  <a:off x="2523083"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220" name="TextBox 219"/>
                <p:cNvSpPr txBox="1"/>
                <p:nvPr/>
              </p:nvSpPr>
              <p:spPr>
                <a:xfrm>
                  <a:off x="3235457"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221" name="TextBox 220"/>
                <p:cNvSpPr txBox="1"/>
                <p:nvPr/>
              </p:nvSpPr>
              <p:spPr>
                <a:xfrm>
                  <a:off x="3935308"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222" name="TextBox 221"/>
                <p:cNvSpPr txBox="1"/>
                <p:nvPr/>
              </p:nvSpPr>
              <p:spPr>
                <a:xfrm>
                  <a:off x="4639285"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223" name="TextBox 222"/>
                <p:cNvSpPr txBox="1"/>
                <p:nvPr/>
              </p:nvSpPr>
              <p:spPr>
                <a:xfrm>
                  <a:off x="5348612"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224" name="TextBox 223"/>
                <p:cNvSpPr txBox="1"/>
                <p:nvPr/>
              </p:nvSpPr>
              <p:spPr>
                <a:xfrm>
                  <a:off x="6053671" y="4522748"/>
                  <a:ext cx="370585" cy="34838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209" name="TextBox 208"/>
              <p:cNvSpPr txBox="1"/>
              <p:nvPr/>
            </p:nvSpPr>
            <p:spPr>
              <a:xfrm>
                <a:off x="1656376" y="1551682"/>
                <a:ext cx="1873420" cy="369310"/>
              </a:xfrm>
              <a:prstGeom prst="rect">
                <a:avLst/>
              </a:prstGeom>
              <a:noFill/>
            </p:spPr>
            <p:txBody>
              <a:bodyPr wrap="none" rtlCol="0">
                <a:spAutoFit/>
              </a:bodyPr>
              <a:lstStyle/>
              <a:p>
                <a:pPr algn="ctr"/>
                <a:r>
                  <a:rPr lang="ja-JP" sz="1400" b="1" i="0" dirty="0" smtClean="0">
                    <a:solidFill>
                      <a:srgbClr val="4D4D4D"/>
                    </a:solidFill>
                    <a:ea typeface="MS UI Gothic" pitchFamily="18" charset="0"/>
                  </a:rPr>
                  <a:t>N比 / 5年</a:t>
                </a:r>
              </a:p>
            </p:txBody>
          </p:sp>
        </p:grpSp>
        <p:sp>
          <p:nvSpPr>
            <p:cNvPr id="238" name="Oval 237"/>
            <p:cNvSpPr/>
            <p:nvPr/>
          </p:nvSpPr>
          <p:spPr>
            <a:xfrm>
              <a:off x="8254097" y="3073800"/>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9" name="Oval 238"/>
            <p:cNvSpPr/>
            <p:nvPr/>
          </p:nvSpPr>
          <p:spPr>
            <a:xfrm>
              <a:off x="8023843" y="333295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0" name="Oval 239"/>
            <p:cNvSpPr/>
            <p:nvPr/>
          </p:nvSpPr>
          <p:spPr>
            <a:xfrm>
              <a:off x="7128652" y="336084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1" name="Freeform 8"/>
            <p:cNvSpPr>
              <a:spLocks/>
            </p:cNvSpPr>
            <p:nvPr/>
          </p:nvSpPr>
          <p:spPr bwMode="auto">
            <a:xfrm>
              <a:off x="5396021" y="2010645"/>
              <a:ext cx="3357202" cy="1672984"/>
            </a:xfrm>
            <a:custGeom>
              <a:avLst/>
              <a:gdLst>
                <a:gd name="T0" fmla="*/ 262 w 262"/>
                <a:gd name="T1" fmla="*/ 121 h 121"/>
                <a:gd name="T2" fmla="*/ 199 w 262"/>
                <a:gd name="T3" fmla="*/ 121 h 121"/>
                <a:gd name="T4" fmla="*/ 199 w 262"/>
                <a:gd name="T5" fmla="*/ 114 h 121"/>
                <a:gd name="T6" fmla="*/ 164 w 262"/>
                <a:gd name="T7" fmla="*/ 114 h 121"/>
                <a:gd name="T8" fmla="*/ 164 w 262"/>
                <a:gd name="T9" fmla="*/ 107 h 121"/>
                <a:gd name="T10" fmla="*/ 144 w 262"/>
                <a:gd name="T11" fmla="*/ 107 h 121"/>
                <a:gd name="T12" fmla="*/ 144 w 262"/>
                <a:gd name="T13" fmla="*/ 99 h 121"/>
                <a:gd name="T14" fmla="*/ 98 w 262"/>
                <a:gd name="T15" fmla="*/ 99 h 121"/>
                <a:gd name="T16" fmla="*/ 98 w 262"/>
                <a:gd name="T17" fmla="*/ 94 h 121"/>
                <a:gd name="T18" fmla="*/ 81 w 262"/>
                <a:gd name="T19" fmla="*/ 94 h 121"/>
                <a:gd name="T20" fmla="*/ 81 w 262"/>
                <a:gd name="T21" fmla="*/ 89 h 121"/>
                <a:gd name="T22" fmla="*/ 76 w 262"/>
                <a:gd name="T23" fmla="*/ 89 h 121"/>
                <a:gd name="T24" fmla="*/ 76 w 262"/>
                <a:gd name="T25" fmla="*/ 84 h 121"/>
                <a:gd name="T26" fmla="*/ 62 w 262"/>
                <a:gd name="T27" fmla="*/ 84 h 121"/>
                <a:gd name="T28" fmla="*/ 62 w 262"/>
                <a:gd name="T29" fmla="*/ 75 h 121"/>
                <a:gd name="T30" fmla="*/ 59 w 262"/>
                <a:gd name="T31" fmla="*/ 75 h 121"/>
                <a:gd name="T32" fmla="*/ 59 w 262"/>
                <a:gd name="T33" fmla="*/ 71 h 121"/>
                <a:gd name="T34" fmla="*/ 55 w 262"/>
                <a:gd name="T35" fmla="*/ 71 h 121"/>
                <a:gd name="T36" fmla="*/ 55 w 262"/>
                <a:gd name="T37" fmla="*/ 67 h 121"/>
                <a:gd name="T38" fmla="*/ 50 w 262"/>
                <a:gd name="T39" fmla="*/ 67 h 121"/>
                <a:gd name="T40" fmla="*/ 50 w 262"/>
                <a:gd name="T41" fmla="*/ 63 h 121"/>
                <a:gd name="T42" fmla="*/ 48 w 262"/>
                <a:gd name="T43" fmla="*/ 63 h 121"/>
                <a:gd name="T44" fmla="*/ 48 w 262"/>
                <a:gd name="T45" fmla="*/ 59 h 121"/>
                <a:gd name="T46" fmla="*/ 47 w 262"/>
                <a:gd name="T47" fmla="*/ 59 h 121"/>
                <a:gd name="T48" fmla="*/ 47 w 262"/>
                <a:gd name="T49" fmla="*/ 56 h 121"/>
                <a:gd name="T50" fmla="*/ 44 w 262"/>
                <a:gd name="T51" fmla="*/ 56 h 121"/>
                <a:gd name="T52" fmla="*/ 44 w 262"/>
                <a:gd name="T53" fmla="*/ 52 h 121"/>
                <a:gd name="T54" fmla="*/ 42 w 262"/>
                <a:gd name="T55" fmla="*/ 52 h 121"/>
                <a:gd name="T56" fmla="*/ 42 w 262"/>
                <a:gd name="T57" fmla="*/ 50 h 121"/>
                <a:gd name="T58" fmla="*/ 41 w 262"/>
                <a:gd name="T59" fmla="*/ 50 h 121"/>
                <a:gd name="T60" fmla="*/ 41 w 262"/>
                <a:gd name="T61" fmla="*/ 46 h 121"/>
                <a:gd name="T62" fmla="*/ 36 w 262"/>
                <a:gd name="T63" fmla="*/ 46 h 121"/>
                <a:gd name="T64" fmla="*/ 36 w 262"/>
                <a:gd name="T65" fmla="*/ 43 h 121"/>
                <a:gd name="T66" fmla="*/ 31 w 262"/>
                <a:gd name="T67" fmla="*/ 43 h 121"/>
                <a:gd name="T68" fmla="*/ 31 w 262"/>
                <a:gd name="T69" fmla="*/ 40 h 121"/>
                <a:gd name="T70" fmla="*/ 30 w 262"/>
                <a:gd name="T71" fmla="*/ 40 h 121"/>
                <a:gd name="T72" fmla="*/ 30 w 262"/>
                <a:gd name="T73" fmla="*/ 36 h 121"/>
                <a:gd name="T74" fmla="*/ 27 w 262"/>
                <a:gd name="T75" fmla="*/ 36 h 121"/>
                <a:gd name="T76" fmla="*/ 27 w 262"/>
                <a:gd name="T77" fmla="*/ 34 h 121"/>
                <a:gd name="T78" fmla="*/ 26 w 262"/>
                <a:gd name="T79" fmla="*/ 34 h 121"/>
                <a:gd name="T80" fmla="*/ 26 w 262"/>
                <a:gd name="T81" fmla="*/ 30 h 121"/>
                <a:gd name="T82" fmla="*/ 21 w 262"/>
                <a:gd name="T83" fmla="*/ 30 h 121"/>
                <a:gd name="T84" fmla="*/ 21 w 262"/>
                <a:gd name="T85" fmla="*/ 23 h 121"/>
                <a:gd name="T86" fmla="*/ 14 w 262"/>
                <a:gd name="T87" fmla="*/ 23 h 121"/>
                <a:gd name="T88" fmla="*/ 14 w 262"/>
                <a:gd name="T89" fmla="*/ 16 h 121"/>
                <a:gd name="T90" fmla="*/ 8 w 262"/>
                <a:gd name="T91" fmla="*/ 16 h 121"/>
                <a:gd name="T92" fmla="*/ 8 w 262"/>
                <a:gd name="T93" fmla="*/ 9 h 121"/>
                <a:gd name="T94" fmla="*/ 4 w 262"/>
                <a:gd name="T95" fmla="*/ 9 h 121"/>
                <a:gd name="T96" fmla="*/ 4 w 262"/>
                <a:gd name="T97" fmla="*/ 7 h 121"/>
                <a:gd name="T98" fmla="*/ 3 w 262"/>
                <a:gd name="T99" fmla="*/ 7 h 121"/>
                <a:gd name="T100" fmla="*/ 3 w 262"/>
                <a:gd name="T101" fmla="*/ 4 h 121"/>
                <a:gd name="T102" fmla="*/ 2 w 262"/>
                <a:gd name="T103" fmla="*/ 4 h 121"/>
                <a:gd name="T104" fmla="*/ 2 w 262"/>
                <a:gd name="T105" fmla="*/ 0 h 121"/>
                <a:gd name="T106" fmla="*/ 0 w 262"/>
                <a:gd name="T10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121">
                  <a:moveTo>
                    <a:pt x="262" y="121"/>
                  </a:moveTo>
                  <a:lnTo>
                    <a:pt x="199" y="121"/>
                  </a:lnTo>
                  <a:lnTo>
                    <a:pt x="199" y="114"/>
                  </a:lnTo>
                  <a:lnTo>
                    <a:pt x="164" y="114"/>
                  </a:lnTo>
                  <a:lnTo>
                    <a:pt x="164" y="107"/>
                  </a:lnTo>
                  <a:lnTo>
                    <a:pt x="144" y="107"/>
                  </a:lnTo>
                  <a:lnTo>
                    <a:pt x="144" y="99"/>
                  </a:lnTo>
                  <a:lnTo>
                    <a:pt x="98" y="99"/>
                  </a:lnTo>
                  <a:lnTo>
                    <a:pt x="98" y="94"/>
                  </a:lnTo>
                  <a:lnTo>
                    <a:pt x="81" y="94"/>
                  </a:lnTo>
                  <a:lnTo>
                    <a:pt x="81" y="89"/>
                  </a:lnTo>
                  <a:lnTo>
                    <a:pt x="76" y="89"/>
                  </a:lnTo>
                  <a:lnTo>
                    <a:pt x="76" y="84"/>
                  </a:lnTo>
                  <a:lnTo>
                    <a:pt x="62" y="84"/>
                  </a:lnTo>
                  <a:lnTo>
                    <a:pt x="62" y="75"/>
                  </a:lnTo>
                  <a:lnTo>
                    <a:pt x="59" y="75"/>
                  </a:lnTo>
                  <a:lnTo>
                    <a:pt x="59" y="71"/>
                  </a:lnTo>
                  <a:lnTo>
                    <a:pt x="55" y="71"/>
                  </a:lnTo>
                  <a:lnTo>
                    <a:pt x="55" y="67"/>
                  </a:lnTo>
                  <a:lnTo>
                    <a:pt x="50" y="67"/>
                  </a:lnTo>
                  <a:lnTo>
                    <a:pt x="50" y="63"/>
                  </a:lnTo>
                  <a:lnTo>
                    <a:pt x="48" y="63"/>
                  </a:lnTo>
                  <a:lnTo>
                    <a:pt x="48" y="59"/>
                  </a:lnTo>
                  <a:lnTo>
                    <a:pt x="47" y="59"/>
                  </a:lnTo>
                  <a:lnTo>
                    <a:pt x="47" y="56"/>
                  </a:lnTo>
                  <a:lnTo>
                    <a:pt x="44" y="56"/>
                  </a:lnTo>
                  <a:lnTo>
                    <a:pt x="44" y="52"/>
                  </a:lnTo>
                  <a:lnTo>
                    <a:pt x="42" y="52"/>
                  </a:lnTo>
                  <a:lnTo>
                    <a:pt x="42" y="50"/>
                  </a:lnTo>
                  <a:lnTo>
                    <a:pt x="41" y="50"/>
                  </a:lnTo>
                  <a:lnTo>
                    <a:pt x="41" y="46"/>
                  </a:lnTo>
                  <a:lnTo>
                    <a:pt x="36" y="46"/>
                  </a:lnTo>
                  <a:lnTo>
                    <a:pt x="36" y="43"/>
                  </a:lnTo>
                  <a:lnTo>
                    <a:pt x="31" y="43"/>
                  </a:lnTo>
                  <a:lnTo>
                    <a:pt x="31" y="40"/>
                  </a:lnTo>
                  <a:lnTo>
                    <a:pt x="30" y="40"/>
                  </a:lnTo>
                  <a:lnTo>
                    <a:pt x="30" y="36"/>
                  </a:lnTo>
                  <a:lnTo>
                    <a:pt x="27" y="36"/>
                  </a:lnTo>
                  <a:lnTo>
                    <a:pt x="27" y="34"/>
                  </a:lnTo>
                  <a:lnTo>
                    <a:pt x="26" y="34"/>
                  </a:lnTo>
                  <a:lnTo>
                    <a:pt x="26" y="30"/>
                  </a:lnTo>
                  <a:lnTo>
                    <a:pt x="21" y="30"/>
                  </a:lnTo>
                  <a:lnTo>
                    <a:pt x="21" y="23"/>
                  </a:lnTo>
                  <a:lnTo>
                    <a:pt x="14" y="23"/>
                  </a:lnTo>
                  <a:lnTo>
                    <a:pt x="14" y="16"/>
                  </a:lnTo>
                  <a:lnTo>
                    <a:pt x="8" y="16"/>
                  </a:lnTo>
                  <a:lnTo>
                    <a:pt x="8" y="9"/>
                  </a:lnTo>
                  <a:lnTo>
                    <a:pt x="4" y="9"/>
                  </a:lnTo>
                  <a:lnTo>
                    <a:pt x="4" y="7"/>
                  </a:lnTo>
                  <a:lnTo>
                    <a:pt x="3" y="7"/>
                  </a:lnTo>
                  <a:lnTo>
                    <a:pt x="3" y="4"/>
                  </a:lnTo>
                  <a:lnTo>
                    <a:pt x="2" y="4"/>
                  </a:lnTo>
                  <a:lnTo>
                    <a:pt x="2"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Freeform 9"/>
            <p:cNvSpPr>
              <a:spLocks/>
            </p:cNvSpPr>
            <p:nvPr/>
          </p:nvSpPr>
          <p:spPr bwMode="auto">
            <a:xfrm>
              <a:off x="5396021" y="2010645"/>
              <a:ext cx="3168000" cy="1977163"/>
            </a:xfrm>
            <a:custGeom>
              <a:avLst/>
              <a:gdLst>
                <a:gd name="T0" fmla="*/ 247 w 247"/>
                <a:gd name="T1" fmla="*/ 143 h 143"/>
                <a:gd name="T2" fmla="*/ 247 w 247"/>
                <a:gd name="T3" fmla="*/ 97 h 143"/>
                <a:gd name="T4" fmla="*/ 179 w 247"/>
                <a:gd name="T5" fmla="*/ 97 h 143"/>
                <a:gd name="T6" fmla="*/ 179 w 247"/>
                <a:gd name="T7" fmla="*/ 81 h 143"/>
                <a:gd name="T8" fmla="*/ 86 w 247"/>
                <a:gd name="T9" fmla="*/ 81 h 143"/>
                <a:gd name="T10" fmla="*/ 86 w 247"/>
                <a:gd name="T11" fmla="*/ 74 h 143"/>
                <a:gd name="T12" fmla="*/ 68 w 247"/>
                <a:gd name="T13" fmla="*/ 74 h 143"/>
                <a:gd name="T14" fmla="*/ 68 w 247"/>
                <a:gd name="T15" fmla="*/ 67 h 143"/>
                <a:gd name="T16" fmla="*/ 59 w 247"/>
                <a:gd name="T17" fmla="*/ 67 h 143"/>
                <a:gd name="T18" fmla="*/ 59 w 247"/>
                <a:gd name="T19" fmla="*/ 61 h 143"/>
                <a:gd name="T20" fmla="*/ 56 w 247"/>
                <a:gd name="T21" fmla="*/ 61 h 143"/>
                <a:gd name="T22" fmla="*/ 56 w 247"/>
                <a:gd name="T23" fmla="*/ 53 h 143"/>
                <a:gd name="T24" fmla="*/ 50 w 247"/>
                <a:gd name="T25" fmla="*/ 53 h 143"/>
                <a:gd name="T26" fmla="*/ 50 w 247"/>
                <a:gd name="T27" fmla="*/ 41 h 143"/>
                <a:gd name="T28" fmla="*/ 45 w 247"/>
                <a:gd name="T29" fmla="*/ 41 h 143"/>
                <a:gd name="T30" fmla="*/ 45 w 247"/>
                <a:gd name="T31" fmla="*/ 34 h 143"/>
                <a:gd name="T32" fmla="*/ 43 w 247"/>
                <a:gd name="T33" fmla="*/ 34 h 143"/>
                <a:gd name="T34" fmla="*/ 43 w 247"/>
                <a:gd name="T35" fmla="*/ 27 h 143"/>
                <a:gd name="T36" fmla="*/ 28 w 247"/>
                <a:gd name="T37" fmla="*/ 27 h 143"/>
                <a:gd name="T38" fmla="*/ 28 w 247"/>
                <a:gd name="T39" fmla="*/ 22 h 143"/>
                <a:gd name="T40" fmla="*/ 25 w 247"/>
                <a:gd name="T41" fmla="*/ 22 h 143"/>
                <a:gd name="T42" fmla="*/ 25 w 247"/>
                <a:gd name="T43" fmla="*/ 17 h 143"/>
                <a:gd name="T44" fmla="*/ 22 w 247"/>
                <a:gd name="T45" fmla="*/ 17 h 143"/>
                <a:gd name="T46" fmla="*/ 22 w 247"/>
                <a:gd name="T47" fmla="*/ 11 h 143"/>
                <a:gd name="T48" fmla="*/ 21 w 247"/>
                <a:gd name="T49" fmla="*/ 11 h 143"/>
                <a:gd name="T50" fmla="*/ 21 w 247"/>
                <a:gd name="T51" fmla="*/ 6 h 143"/>
                <a:gd name="T52" fmla="*/ 19 w 247"/>
                <a:gd name="T53" fmla="*/ 6 h 143"/>
                <a:gd name="T54" fmla="*/ 19 w 247"/>
                <a:gd name="T55" fmla="*/ 0 h 143"/>
                <a:gd name="T56" fmla="*/ 0 w 247"/>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143">
                  <a:moveTo>
                    <a:pt x="247" y="143"/>
                  </a:moveTo>
                  <a:lnTo>
                    <a:pt x="247" y="97"/>
                  </a:lnTo>
                  <a:lnTo>
                    <a:pt x="179" y="97"/>
                  </a:lnTo>
                  <a:lnTo>
                    <a:pt x="179" y="81"/>
                  </a:lnTo>
                  <a:lnTo>
                    <a:pt x="86" y="81"/>
                  </a:lnTo>
                  <a:lnTo>
                    <a:pt x="86" y="74"/>
                  </a:lnTo>
                  <a:lnTo>
                    <a:pt x="68" y="74"/>
                  </a:lnTo>
                  <a:lnTo>
                    <a:pt x="68" y="67"/>
                  </a:lnTo>
                  <a:lnTo>
                    <a:pt x="59" y="67"/>
                  </a:lnTo>
                  <a:lnTo>
                    <a:pt x="59" y="61"/>
                  </a:lnTo>
                  <a:lnTo>
                    <a:pt x="56" y="61"/>
                  </a:lnTo>
                  <a:lnTo>
                    <a:pt x="56" y="53"/>
                  </a:lnTo>
                  <a:lnTo>
                    <a:pt x="50" y="53"/>
                  </a:lnTo>
                  <a:lnTo>
                    <a:pt x="50" y="41"/>
                  </a:lnTo>
                  <a:lnTo>
                    <a:pt x="45" y="41"/>
                  </a:lnTo>
                  <a:lnTo>
                    <a:pt x="45" y="34"/>
                  </a:lnTo>
                  <a:lnTo>
                    <a:pt x="43" y="34"/>
                  </a:lnTo>
                  <a:lnTo>
                    <a:pt x="43" y="27"/>
                  </a:lnTo>
                  <a:lnTo>
                    <a:pt x="28" y="27"/>
                  </a:lnTo>
                  <a:lnTo>
                    <a:pt x="28" y="22"/>
                  </a:lnTo>
                  <a:lnTo>
                    <a:pt x="25" y="22"/>
                  </a:lnTo>
                  <a:lnTo>
                    <a:pt x="25" y="17"/>
                  </a:lnTo>
                  <a:lnTo>
                    <a:pt x="22" y="17"/>
                  </a:lnTo>
                  <a:lnTo>
                    <a:pt x="22" y="11"/>
                  </a:lnTo>
                  <a:lnTo>
                    <a:pt x="21" y="11"/>
                  </a:lnTo>
                  <a:lnTo>
                    <a:pt x="21" y="6"/>
                  </a:lnTo>
                  <a:lnTo>
                    <a:pt x="19" y="6"/>
                  </a:lnTo>
                  <a:lnTo>
                    <a:pt x="1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Freeform 10"/>
            <p:cNvSpPr>
              <a:spLocks/>
            </p:cNvSpPr>
            <p:nvPr/>
          </p:nvSpPr>
          <p:spPr bwMode="auto">
            <a:xfrm>
              <a:off x="5408835" y="2010645"/>
              <a:ext cx="3344388" cy="1188000"/>
            </a:xfrm>
            <a:custGeom>
              <a:avLst/>
              <a:gdLst>
                <a:gd name="T0" fmla="*/ 261 w 261"/>
                <a:gd name="T1" fmla="*/ 80 h 84"/>
                <a:gd name="T2" fmla="*/ 248 w 261"/>
                <a:gd name="T3" fmla="*/ 77 h 84"/>
                <a:gd name="T4" fmla="*/ 223 w 261"/>
                <a:gd name="T5" fmla="*/ 74 h 84"/>
                <a:gd name="T6" fmla="*/ 218 w 261"/>
                <a:gd name="T7" fmla="*/ 72 h 84"/>
                <a:gd name="T8" fmla="*/ 202 w 261"/>
                <a:gd name="T9" fmla="*/ 70 h 84"/>
                <a:gd name="T10" fmla="*/ 173 w 261"/>
                <a:gd name="T11" fmla="*/ 67 h 84"/>
                <a:gd name="T12" fmla="*/ 163 w 261"/>
                <a:gd name="T13" fmla="*/ 66 h 84"/>
                <a:gd name="T14" fmla="*/ 159 w 261"/>
                <a:gd name="T15" fmla="*/ 63 h 84"/>
                <a:gd name="T16" fmla="*/ 145 w 261"/>
                <a:gd name="T17" fmla="*/ 61 h 84"/>
                <a:gd name="T18" fmla="*/ 137 w 261"/>
                <a:gd name="T19" fmla="*/ 58 h 84"/>
                <a:gd name="T20" fmla="*/ 136 w 261"/>
                <a:gd name="T21" fmla="*/ 57 h 84"/>
                <a:gd name="T22" fmla="*/ 133 w 261"/>
                <a:gd name="T23" fmla="*/ 55 h 84"/>
                <a:gd name="T24" fmla="*/ 127 w 261"/>
                <a:gd name="T25" fmla="*/ 54 h 84"/>
                <a:gd name="T26" fmla="*/ 119 w 261"/>
                <a:gd name="T27" fmla="*/ 51 h 84"/>
                <a:gd name="T28" fmla="*/ 118 w 261"/>
                <a:gd name="T29" fmla="*/ 47 h 84"/>
                <a:gd name="T30" fmla="*/ 116 w 261"/>
                <a:gd name="T31" fmla="*/ 44 h 84"/>
                <a:gd name="T32" fmla="*/ 114 w 261"/>
                <a:gd name="T33" fmla="*/ 42 h 84"/>
                <a:gd name="T34" fmla="*/ 108 w 261"/>
                <a:gd name="T35" fmla="*/ 40 h 84"/>
                <a:gd name="T36" fmla="*/ 104 w 261"/>
                <a:gd name="T37" fmla="*/ 39 h 84"/>
                <a:gd name="T38" fmla="*/ 102 w 261"/>
                <a:gd name="T39" fmla="*/ 34 h 84"/>
                <a:gd name="T40" fmla="*/ 82 w 261"/>
                <a:gd name="T41" fmla="*/ 31 h 84"/>
                <a:gd name="T42" fmla="*/ 76 w 261"/>
                <a:gd name="T43" fmla="*/ 29 h 84"/>
                <a:gd name="T44" fmla="*/ 64 w 261"/>
                <a:gd name="T45" fmla="*/ 27 h 84"/>
                <a:gd name="T46" fmla="*/ 56 w 261"/>
                <a:gd name="T47" fmla="*/ 26 h 84"/>
                <a:gd name="T48" fmla="*/ 54 w 261"/>
                <a:gd name="T49" fmla="*/ 24 h 84"/>
                <a:gd name="T50" fmla="*/ 50 w 261"/>
                <a:gd name="T51" fmla="*/ 22 h 84"/>
                <a:gd name="T52" fmla="*/ 43 w 261"/>
                <a:gd name="T53" fmla="*/ 19 h 84"/>
                <a:gd name="T54" fmla="*/ 40 w 261"/>
                <a:gd name="T55" fmla="*/ 16 h 84"/>
                <a:gd name="T56" fmla="*/ 34 w 261"/>
                <a:gd name="T57" fmla="*/ 13 h 84"/>
                <a:gd name="T58" fmla="*/ 32 w 261"/>
                <a:gd name="T59" fmla="*/ 11 h 84"/>
                <a:gd name="T60" fmla="*/ 26 w 261"/>
                <a:gd name="T61" fmla="*/ 9 h 84"/>
                <a:gd name="T62" fmla="*/ 20 w 261"/>
                <a:gd name="T63" fmla="*/ 7 h 84"/>
                <a:gd name="T64" fmla="*/ 16 w 261"/>
                <a:gd name="T65" fmla="*/ 3 h 84"/>
                <a:gd name="T66" fmla="*/ 8 w 261"/>
                <a:gd name="T67" fmla="*/ 2 h 84"/>
                <a:gd name="T68" fmla="*/ 6 w 261"/>
                <a:gd name="T6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84">
                  <a:moveTo>
                    <a:pt x="261" y="84"/>
                  </a:moveTo>
                  <a:lnTo>
                    <a:pt x="261" y="80"/>
                  </a:lnTo>
                  <a:lnTo>
                    <a:pt x="248" y="80"/>
                  </a:lnTo>
                  <a:lnTo>
                    <a:pt x="248" y="77"/>
                  </a:lnTo>
                  <a:lnTo>
                    <a:pt x="223" y="77"/>
                  </a:lnTo>
                  <a:lnTo>
                    <a:pt x="223" y="74"/>
                  </a:lnTo>
                  <a:lnTo>
                    <a:pt x="218" y="74"/>
                  </a:lnTo>
                  <a:lnTo>
                    <a:pt x="218" y="72"/>
                  </a:lnTo>
                  <a:lnTo>
                    <a:pt x="202" y="72"/>
                  </a:lnTo>
                  <a:lnTo>
                    <a:pt x="202" y="70"/>
                  </a:lnTo>
                  <a:lnTo>
                    <a:pt x="173" y="70"/>
                  </a:lnTo>
                  <a:lnTo>
                    <a:pt x="173" y="67"/>
                  </a:lnTo>
                  <a:lnTo>
                    <a:pt x="163" y="67"/>
                  </a:lnTo>
                  <a:lnTo>
                    <a:pt x="163" y="66"/>
                  </a:lnTo>
                  <a:lnTo>
                    <a:pt x="159" y="66"/>
                  </a:lnTo>
                  <a:lnTo>
                    <a:pt x="159" y="63"/>
                  </a:lnTo>
                  <a:lnTo>
                    <a:pt x="145" y="63"/>
                  </a:lnTo>
                  <a:lnTo>
                    <a:pt x="145" y="61"/>
                  </a:lnTo>
                  <a:lnTo>
                    <a:pt x="137" y="61"/>
                  </a:lnTo>
                  <a:lnTo>
                    <a:pt x="137" y="58"/>
                  </a:lnTo>
                  <a:lnTo>
                    <a:pt x="136" y="58"/>
                  </a:lnTo>
                  <a:lnTo>
                    <a:pt x="136" y="57"/>
                  </a:lnTo>
                  <a:lnTo>
                    <a:pt x="133" y="57"/>
                  </a:lnTo>
                  <a:lnTo>
                    <a:pt x="133" y="55"/>
                  </a:lnTo>
                  <a:lnTo>
                    <a:pt x="127" y="55"/>
                  </a:lnTo>
                  <a:lnTo>
                    <a:pt x="127" y="54"/>
                  </a:lnTo>
                  <a:lnTo>
                    <a:pt x="119" y="54"/>
                  </a:lnTo>
                  <a:lnTo>
                    <a:pt x="119" y="51"/>
                  </a:lnTo>
                  <a:lnTo>
                    <a:pt x="118" y="51"/>
                  </a:lnTo>
                  <a:lnTo>
                    <a:pt x="118" y="47"/>
                  </a:lnTo>
                  <a:lnTo>
                    <a:pt x="116" y="47"/>
                  </a:lnTo>
                  <a:lnTo>
                    <a:pt x="116" y="44"/>
                  </a:lnTo>
                  <a:lnTo>
                    <a:pt x="114" y="44"/>
                  </a:lnTo>
                  <a:lnTo>
                    <a:pt x="114" y="42"/>
                  </a:lnTo>
                  <a:lnTo>
                    <a:pt x="108" y="42"/>
                  </a:lnTo>
                  <a:lnTo>
                    <a:pt x="108" y="40"/>
                  </a:lnTo>
                  <a:lnTo>
                    <a:pt x="104" y="40"/>
                  </a:lnTo>
                  <a:lnTo>
                    <a:pt x="104" y="39"/>
                  </a:lnTo>
                  <a:lnTo>
                    <a:pt x="102" y="39"/>
                  </a:lnTo>
                  <a:lnTo>
                    <a:pt x="102" y="34"/>
                  </a:lnTo>
                  <a:lnTo>
                    <a:pt x="82" y="34"/>
                  </a:lnTo>
                  <a:lnTo>
                    <a:pt x="82" y="31"/>
                  </a:lnTo>
                  <a:lnTo>
                    <a:pt x="76" y="31"/>
                  </a:lnTo>
                  <a:lnTo>
                    <a:pt x="76" y="29"/>
                  </a:lnTo>
                  <a:lnTo>
                    <a:pt x="64" y="29"/>
                  </a:lnTo>
                  <a:lnTo>
                    <a:pt x="64" y="27"/>
                  </a:lnTo>
                  <a:lnTo>
                    <a:pt x="56" y="27"/>
                  </a:lnTo>
                  <a:lnTo>
                    <a:pt x="56" y="26"/>
                  </a:lnTo>
                  <a:lnTo>
                    <a:pt x="54" y="26"/>
                  </a:lnTo>
                  <a:lnTo>
                    <a:pt x="54" y="24"/>
                  </a:lnTo>
                  <a:lnTo>
                    <a:pt x="50" y="24"/>
                  </a:lnTo>
                  <a:lnTo>
                    <a:pt x="50" y="22"/>
                  </a:lnTo>
                  <a:lnTo>
                    <a:pt x="43" y="22"/>
                  </a:lnTo>
                  <a:lnTo>
                    <a:pt x="43" y="19"/>
                  </a:lnTo>
                  <a:lnTo>
                    <a:pt x="40" y="19"/>
                  </a:lnTo>
                  <a:lnTo>
                    <a:pt x="40" y="16"/>
                  </a:lnTo>
                  <a:lnTo>
                    <a:pt x="34" y="16"/>
                  </a:lnTo>
                  <a:lnTo>
                    <a:pt x="34" y="13"/>
                  </a:lnTo>
                  <a:lnTo>
                    <a:pt x="32" y="13"/>
                  </a:lnTo>
                  <a:lnTo>
                    <a:pt x="32" y="11"/>
                  </a:lnTo>
                  <a:lnTo>
                    <a:pt x="26" y="11"/>
                  </a:lnTo>
                  <a:lnTo>
                    <a:pt x="26" y="9"/>
                  </a:lnTo>
                  <a:lnTo>
                    <a:pt x="20" y="9"/>
                  </a:lnTo>
                  <a:lnTo>
                    <a:pt x="20" y="7"/>
                  </a:lnTo>
                  <a:lnTo>
                    <a:pt x="16" y="7"/>
                  </a:lnTo>
                  <a:lnTo>
                    <a:pt x="16" y="3"/>
                  </a:lnTo>
                  <a:lnTo>
                    <a:pt x="8" y="3"/>
                  </a:lnTo>
                  <a:lnTo>
                    <a:pt x="8" y="2"/>
                  </a:lnTo>
                  <a:lnTo>
                    <a:pt x="6" y="2"/>
                  </a:lnTo>
                  <a:lnTo>
                    <a:pt x="6" y="0"/>
                  </a:lnTo>
                  <a:lnTo>
                    <a:pt x="0" y="0"/>
                  </a:lnTo>
                </a:path>
              </a:pathLst>
            </a:cu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Oval 243"/>
            <p:cNvSpPr/>
            <p:nvPr/>
          </p:nvSpPr>
          <p:spPr>
            <a:xfrm>
              <a:off x="6930710" y="335885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5" name="Oval 244"/>
            <p:cNvSpPr/>
            <p:nvPr/>
          </p:nvSpPr>
          <p:spPr>
            <a:xfrm>
              <a:off x="6344624" y="315111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6" name="Oval 245"/>
            <p:cNvSpPr/>
            <p:nvPr/>
          </p:nvSpPr>
          <p:spPr>
            <a:xfrm>
              <a:off x="6258859" y="3147845"/>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7" name="Oval 246"/>
            <p:cNvSpPr/>
            <p:nvPr/>
          </p:nvSpPr>
          <p:spPr>
            <a:xfrm>
              <a:off x="6416061" y="322092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8" name="Oval 247"/>
            <p:cNvSpPr/>
            <p:nvPr/>
          </p:nvSpPr>
          <p:spPr>
            <a:xfrm>
              <a:off x="6037013" y="290462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9" name="Oval 248"/>
            <p:cNvSpPr/>
            <p:nvPr/>
          </p:nvSpPr>
          <p:spPr>
            <a:xfrm>
              <a:off x="6108450" y="2974431"/>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0" name="Oval 249"/>
            <p:cNvSpPr/>
            <p:nvPr/>
          </p:nvSpPr>
          <p:spPr>
            <a:xfrm>
              <a:off x="5904571" y="270268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1" name="Oval 250"/>
            <p:cNvSpPr/>
            <p:nvPr/>
          </p:nvSpPr>
          <p:spPr>
            <a:xfrm>
              <a:off x="5976008" y="277248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2" name="Oval 251"/>
            <p:cNvSpPr/>
            <p:nvPr/>
          </p:nvSpPr>
          <p:spPr>
            <a:xfrm>
              <a:off x="5468102" y="2114778"/>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3" name="Oval 252"/>
            <p:cNvSpPr/>
            <p:nvPr/>
          </p:nvSpPr>
          <p:spPr>
            <a:xfrm>
              <a:off x="5524479" y="220214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4" name="Oval 253"/>
            <p:cNvSpPr/>
            <p:nvPr/>
          </p:nvSpPr>
          <p:spPr>
            <a:xfrm>
              <a:off x="5422023" y="203768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5" name="Oval 254"/>
            <p:cNvSpPr/>
            <p:nvPr/>
          </p:nvSpPr>
          <p:spPr>
            <a:xfrm>
              <a:off x="8203188" y="30369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6" name="Oval 255"/>
            <p:cNvSpPr/>
            <p:nvPr/>
          </p:nvSpPr>
          <p:spPr>
            <a:xfrm>
              <a:off x="8152279"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7" name="Oval 256"/>
            <p:cNvSpPr/>
            <p:nvPr/>
          </p:nvSpPr>
          <p:spPr>
            <a:xfrm>
              <a:off x="8101370"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8" name="Oval 257"/>
            <p:cNvSpPr/>
            <p:nvPr/>
          </p:nvSpPr>
          <p:spPr>
            <a:xfrm>
              <a:off x="8050461"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9" name="Oval 258"/>
            <p:cNvSpPr/>
            <p:nvPr/>
          </p:nvSpPr>
          <p:spPr>
            <a:xfrm>
              <a:off x="7999552"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0" name="Oval 259"/>
            <p:cNvSpPr/>
            <p:nvPr/>
          </p:nvSpPr>
          <p:spPr>
            <a:xfrm>
              <a:off x="7707691" y="297109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1" name="Oval 260"/>
            <p:cNvSpPr/>
            <p:nvPr/>
          </p:nvSpPr>
          <p:spPr>
            <a:xfrm>
              <a:off x="7604623"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2" name="Oval 261"/>
            <p:cNvSpPr/>
            <p:nvPr/>
          </p:nvSpPr>
          <p:spPr>
            <a:xfrm>
              <a:off x="7506089"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3" name="Oval 262"/>
            <p:cNvSpPr/>
            <p:nvPr/>
          </p:nvSpPr>
          <p:spPr>
            <a:xfrm>
              <a:off x="7417189" y="28792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Oval 263"/>
            <p:cNvSpPr/>
            <p:nvPr/>
          </p:nvSpPr>
          <p:spPr>
            <a:xfrm>
              <a:off x="7217578" y="28538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Oval 264"/>
            <p:cNvSpPr/>
            <p:nvPr/>
          </p:nvSpPr>
          <p:spPr>
            <a:xfrm>
              <a:off x="7011686" y="274708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Oval 265"/>
            <p:cNvSpPr/>
            <p:nvPr/>
          </p:nvSpPr>
          <p:spPr>
            <a:xfrm>
              <a:off x="6909973" y="270694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Oval 266"/>
            <p:cNvSpPr/>
            <p:nvPr/>
          </p:nvSpPr>
          <p:spPr>
            <a:xfrm>
              <a:off x="6887446" y="261580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Oval 267"/>
            <p:cNvSpPr/>
            <p:nvPr/>
          </p:nvSpPr>
          <p:spPr>
            <a:xfrm>
              <a:off x="6830147" y="2575221"/>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Oval 268"/>
            <p:cNvSpPr/>
            <p:nvPr/>
          </p:nvSpPr>
          <p:spPr>
            <a:xfrm>
              <a:off x="6686718"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Oval 269"/>
            <p:cNvSpPr/>
            <p:nvPr/>
          </p:nvSpPr>
          <p:spPr>
            <a:xfrm>
              <a:off x="6629419"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Oval 270"/>
            <p:cNvSpPr/>
            <p:nvPr/>
          </p:nvSpPr>
          <p:spPr>
            <a:xfrm>
              <a:off x="6340229"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Oval 271"/>
            <p:cNvSpPr/>
            <p:nvPr/>
          </p:nvSpPr>
          <p:spPr>
            <a:xfrm>
              <a:off x="6282930"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Oval 272"/>
            <p:cNvSpPr/>
            <p:nvPr/>
          </p:nvSpPr>
          <p:spPr>
            <a:xfrm>
              <a:off x="6502323" y="246955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Oval 273"/>
            <p:cNvSpPr/>
            <p:nvPr/>
          </p:nvSpPr>
          <p:spPr>
            <a:xfrm>
              <a:off x="6131296" y="236632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Oval 274"/>
            <p:cNvSpPr/>
            <p:nvPr/>
          </p:nvSpPr>
          <p:spPr>
            <a:xfrm>
              <a:off x="5975239" y="22992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Oval 275"/>
            <p:cNvSpPr/>
            <p:nvPr/>
          </p:nvSpPr>
          <p:spPr>
            <a:xfrm>
              <a:off x="57338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Oval 276"/>
            <p:cNvSpPr/>
            <p:nvPr/>
          </p:nvSpPr>
          <p:spPr>
            <a:xfrm>
              <a:off x="57846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Oval 277"/>
            <p:cNvSpPr/>
            <p:nvPr/>
          </p:nvSpPr>
          <p:spPr>
            <a:xfrm>
              <a:off x="56400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Oval 278"/>
            <p:cNvSpPr/>
            <p:nvPr/>
          </p:nvSpPr>
          <p:spPr>
            <a:xfrm>
              <a:off x="56908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Oval 279"/>
            <p:cNvSpPr/>
            <p:nvPr/>
          </p:nvSpPr>
          <p:spPr>
            <a:xfrm>
              <a:off x="55271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Oval 280"/>
            <p:cNvSpPr/>
            <p:nvPr/>
          </p:nvSpPr>
          <p:spPr>
            <a:xfrm>
              <a:off x="55779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Oval 281"/>
            <p:cNvSpPr/>
            <p:nvPr/>
          </p:nvSpPr>
          <p:spPr>
            <a:xfrm>
              <a:off x="7788250" y="3335444"/>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Oval 282"/>
            <p:cNvSpPr/>
            <p:nvPr/>
          </p:nvSpPr>
          <p:spPr>
            <a:xfrm>
              <a:off x="7630023" y="3114562"/>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Oval 283"/>
            <p:cNvSpPr/>
            <p:nvPr/>
          </p:nvSpPr>
          <p:spPr>
            <a:xfrm>
              <a:off x="7091140" y="3113081"/>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Oval 284"/>
            <p:cNvSpPr/>
            <p:nvPr/>
          </p:nvSpPr>
          <p:spPr>
            <a:xfrm>
              <a:off x="7024414" y="3112913"/>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Oval 285"/>
            <p:cNvSpPr/>
            <p:nvPr/>
          </p:nvSpPr>
          <p:spPr>
            <a:xfrm>
              <a:off x="6091508" y="272627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Oval 286"/>
            <p:cNvSpPr/>
            <p:nvPr/>
          </p:nvSpPr>
          <p:spPr>
            <a:xfrm>
              <a:off x="5903418" y="2366486"/>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8" name="Oval 287"/>
            <p:cNvSpPr/>
            <p:nvPr/>
          </p:nvSpPr>
          <p:spPr>
            <a:xfrm>
              <a:off x="5836692" y="23663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5" name="Group 4"/>
          <p:cNvGrpSpPr/>
          <p:nvPr/>
        </p:nvGrpSpPr>
        <p:grpSpPr>
          <a:xfrm>
            <a:off x="2159111" y="4871926"/>
            <a:ext cx="4498105" cy="1681274"/>
            <a:chOff x="2159111" y="4519548"/>
            <a:chExt cx="4498105" cy="1681274"/>
          </a:xfrm>
        </p:grpSpPr>
        <p:cxnSp>
          <p:nvCxnSpPr>
            <p:cNvPr id="289" name="Straight Connector 288"/>
            <p:cNvCxnSpPr/>
            <p:nvPr/>
          </p:nvCxnSpPr>
          <p:spPr>
            <a:xfrm>
              <a:off x="2159111" y="49534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90" name="Straight Connector 289"/>
            <p:cNvCxnSpPr/>
            <p:nvPr/>
          </p:nvCxnSpPr>
          <p:spPr>
            <a:xfrm>
              <a:off x="2159111" y="532745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1" name="TextBox 290"/>
            <p:cNvSpPr txBox="1"/>
            <p:nvPr/>
          </p:nvSpPr>
          <p:spPr>
            <a:xfrm>
              <a:off x="3732639" y="4519548"/>
              <a:ext cx="1760418" cy="276999"/>
            </a:xfrm>
            <a:prstGeom prst="rect">
              <a:avLst/>
            </a:prstGeom>
            <a:noFill/>
          </p:spPr>
          <p:txBody>
            <a:bodyPr wrap="none" rtlCol="0">
              <a:spAutoFit/>
            </a:bodyPr>
            <a:lstStyle/>
            <a:p>
              <a:r>
                <a:rPr lang="ja-JP" sz="1200" b="0" i="0" dirty="0" smtClean="0">
                  <a:solidFill>
                    <a:srgbClr val="4D4D4D"/>
                  </a:solidFill>
                  <a:ea typeface="MS UI Gothic" pitchFamily="18" charset="0"/>
                </a:rPr>
                <a:t>再切除手技</a:t>
              </a:r>
            </a:p>
          </p:txBody>
        </p:sp>
        <p:sp>
          <p:nvSpPr>
            <p:cNvPr id="292" name="TextBox 291"/>
            <p:cNvSpPr txBox="1"/>
            <p:nvPr/>
          </p:nvSpPr>
          <p:spPr>
            <a:xfrm>
              <a:off x="2648553" y="4815827"/>
              <a:ext cx="1348895" cy="1200329"/>
            </a:xfrm>
            <a:prstGeom prst="rect">
              <a:avLst/>
            </a:prstGeom>
            <a:noFill/>
          </p:spPr>
          <p:txBody>
            <a:bodyPr wrap="none" rtlCol="0">
              <a:spAutoFit/>
            </a:bodyPr>
            <a:lstStyle/>
            <a:p>
              <a:r>
                <a:rPr lang="ja-JP" sz="1200" b="0" i="0" dirty="0" smtClean="0">
                  <a:solidFill>
                    <a:srgbClr val="4D4D4D"/>
                  </a:solidFill>
                  <a:ea typeface="MS UI Gothic" pitchFamily="18" charset="0"/>
                </a:rPr>
                <a:t>その他</a:t>
              </a:r>
            </a:p>
            <a:p>
              <a:r>
                <a:rPr lang="ja-JP" sz="1200" b="0" i="0" dirty="0" smtClean="0">
                  <a:solidFill>
                    <a:srgbClr val="4D4D4D"/>
                  </a:solidFill>
                  <a:ea typeface="MS UI Gothic" pitchFamily="18" charset="0"/>
                </a:rPr>
                <a:t>その他-打ち切り</a:t>
              </a:r>
            </a:p>
            <a:p>
              <a:r>
                <a:rPr lang="ja-JP" sz="1200" b="0" i="0" dirty="0" smtClean="0">
                  <a:solidFill>
                    <a:srgbClr val="4D4D4D"/>
                  </a:solidFill>
                  <a:ea typeface="MS UI Gothic" pitchFamily="18" charset="0"/>
                </a:rPr>
                <a:t>IVb/V</a:t>
              </a:r>
            </a:p>
            <a:p>
              <a:r>
                <a:rPr lang="ja-JP" sz="1200" b="0" i="0" dirty="0" smtClean="0">
                  <a:solidFill>
                    <a:srgbClr val="4D4D4D"/>
                  </a:solidFill>
                  <a:ea typeface="MS UI Gothic" pitchFamily="18" charset="0"/>
                </a:rPr>
                <a:t>Ivb/V-打ち切り</a:t>
              </a:r>
            </a:p>
            <a:p>
              <a:r>
                <a:rPr lang="ja-JP" sz="1200" b="0" i="0" dirty="0" smtClean="0">
                  <a:solidFill>
                    <a:srgbClr val="4D4D4D"/>
                  </a:solidFill>
                  <a:ea typeface="MS UI Gothic" pitchFamily="18" charset="0"/>
                </a:rPr>
                <a:t>楔状切除</a:t>
              </a:r>
            </a:p>
            <a:p>
              <a:r>
                <a:rPr lang="ja-JP" sz="1200" b="0" i="0" dirty="0" smtClean="0">
                  <a:solidFill>
                    <a:srgbClr val="4D4D4D"/>
                  </a:solidFill>
                  <a:ea typeface="MS UI Gothic" pitchFamily="18" charset="0"/>
                </a:rPr>
                <a:t>楔状-打ち切り</a:t>
              </a:r>
            </a:p>
          </p:txBody>
        </p:sp>
        <p:sp>
          <p:nvSpPr>
            <p:cNvPr id="293" name="Oval 292"/>
            <p:cNvSpPr/>
            <p:nvPr/>
          </p:nvSpPr>
          <p:spPr>
            <a:xfrm>
              <a:off x="2288925" y="547281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294" name="Oval 293"/>
            <p:cNvSpPr/>
            <p:nvPr/>
          </p:nvSpPr>
          <p:spPr>
            <a:xfrm>
              <a:off x="2288925" y="511135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sp>
          <p:nvSpPr>
            <p:cNvPr id="295" name="TextBox 294"/>
            <p:cNvSpPr txBox="1"/>
            <p:nvPr/>
          </p:nvSpPr>
          <p:spPr>
            <a:xfrm>
              <a:off x="4816648" y="4815827"/>
              <a:ext cx="1840568" cy="1384995"/>
            </a:xfrm>
            <a:prstGeom prst="rect">
              <a:avLst/>
            </a:prstGeom>
            <a:noFill/>
          </p:spPr>
          <p:txBody>
            <a:bodyPr wrap="none" rtlCol="0">
              <a:spAutoFit/>
            </a:bodyPr>
            <a:lstStyle/>
            <a:p>
              <a:r>
                <a:rPr lang="ja-JP" sz="1200" b="0" i="0" dirty="0" smtClean="0">
                  <a:solidFill>
                    <a:srgbClr val="4D4D4D"/>
                  </a:solidFill>
                  <a:ea typeface="MS UI Gothic" pitchFamily="18" charset="0"/>
                </a:rPr>
                <a:t>0.5&lt;LNR&lt;1.0</a:t>
              </a:r>
            </a:p>
            <a:p>
              <a:r>
                <a:rPr lang="ja-JP" sz="1200" b="0" i="0" dirty="0" smtClean="0">
                  <a:solidFill>
                    <a:srgbClr val="4D4D4D"/>
                  </a:solidFill>
                  <a:ea typeface="MS UI Gothic" pitchFamily="18" charset="0"/>
                </a:rPr>
                <a:t>0.5&lt;LNR&lt;1.0-打ち切り</a:t>
              </a:r>
            </a:p>
            <a:p>
              <a:r>
                <a:rPr lang="ja-JP" sz="1200" b="0" i="0" dirty="0" smtClean="0">
                  <a:solidFill>
                    <a:srgbClr val="4D4D4D"/>
                  </a:solidFill>
                  <a:ea typeface="MS UI Gothic" pitchFamily="18" charset="0"/>
                </a:rPr>
                <a:t>0&lt;LNR&lt;0.5</a:t>
              </a:r>
            </a:p>
            <a:p>
              <a:r>
                <a:rPr lang="ja-JP" sz="1200" b="0" i="0" dirty="0" smtClean="0">
                  <a:solidFill>
                    <a:srgbClr val="4D4D4D"/>
                  </a:solidFill>
                  <a:ea typeface="MS UI Gothic" pitchFamily="18" charset="0"/>
                </a:rPr>
                <a:t>0&lt;LNR&lt;0.5-打ち切り</a:t>
              </a:r>
            </a:p>
            <a:p>
              <a:r>
                <a:rPr lang="ja-JP" sz="1200" b="0" i="0" dirty="0" smtClean="0">
                  <a:solidFill>
                    <a:srgbClr val="4D4D4D"/>
                  </a:solidFill>
                  <a:ea typeface="MS UI Gothic" pitchFamily="18" charset="0"/>
                </a:rPr>
                <a:t>LNR=0</a:t>
              </a:r>
            </a:p>
            <a:p>
              <a:r>
                <a:rPr lang="ja-JP" sz="1200" b="0" i="0" dirty="0" smtClean="0">
                  <a:solidFill>
                    <a:srgbClr val="4D4D4D"/>
                  </a:solidFill>
                  <a:ea typeface="MS UI Gothic" pitchFamily="18" charset="0"/>
                </a:rPr>
                <a:t>LNR=0-打ち切り</a:t>
              </a:r>
            </a:p>
            <a:p>
              <a:endParaRPr lang="en-GB" sz="1200" dirty="0" smtClean="0">
                <a:solidFill>
                  <a:srgbClr val="4D4D4D"/>
                </a:solidFill>
              </a:endParaRPr>
            </a:p>
          </p:txBody>
        </p:sp>
        <p:cxnSp>
          <p:nvCxnSpPr>
            <p:cNvPr id="297" name="Straight Connector 296"/>
            <p:cNvCxnSpPr/>
            <p:nvPr/>
          </p:nvCxnSpPr>
          <p:spPr>
            <a:xfrm>
              <a:off x="4481988" y="4953486"/>
              <a:ext cx="310429" cy="0"/>
            </a:xfrm>
            <a:prstGeom prst="line">
              <a:avLst/>
            </a:pr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8" name="Oval 297"/>
            <p:cNvSpPr/>
            <p:nvPr/>
          </p:nvSpPr>
          <p:spPr>
            <a:xfrm>
              <a:off x="4611802" y="5111358"/>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299" name="Straight Connector 298"/>
            <p:cNvCxnSpPr/>
            <p:nvPr/>
          </p:nvCxnSpPr>
          <p:spPr>
            <a:xfrm>
              <a:off x="2159111" y="5688524"/>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01" name="Straight Connector 300"/>
            <p:cNvCxnSpPr/>
            <p:nvPr/>
          </p:nvCxnSpPr>
          <p:spPr>
            <a:xfrm>
              <a:off x="4481988" y="5327452"/>
              <a:ext cx="310429"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2" name="Oval 301"/>
            <p:cNvSpPr/>
            <p:nvPr/>
          </p:nvSpPr>
          <p:spPr>
            <a:xfrm>
              <a:off x="4611802" y="54728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cxnSp>
          <p:nvCxnSpPr>
            <p:cNvPr id="303" name="Straight Connector 302"/>
            <p:cNvCxnSpPr/>
            <p:nvPr/>
          </p:nvCxnSpPr>
          <p:spPr>
            <a:xfrm>
              <a:off x="4481988" y="5688524"/>
              <a:ext cx="310429" cy="0"/>
            </a:xfrm>
            <a:prstGeom prst="line">
              <a:avLst/>
            </a:pr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4" name="Oval 303"/>
            <p:cNvSpPr/>
            <p:nvPr/>
          </p:nvSpPr>
          <p:spPr>
            <a:xfrm>
              <a:off x="4611802" y="5845222"/>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endParaRPr>
            </a:p>
          </p:txBody>
        </p:sp>
      </p:grpSp>
      <p:sp>
        <p:nvSpPr>
          <p:cNvPr id="306" name="Oval 305"/>
          <p:cNvSpPr/>
          <p:nvPr/>
        </p:nvSpPr>
        <p:spPr>
          <a:xfrm>
            <a:off x="2288925" y="6190566"/>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1611505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619PD: 胆嚢癌の根治治療における予後因子 - 「ドイツのレジストリ」の950例のデータ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Goetze et al </a:t>
            </a:r>
          </a:p>
        </p:txBody>
      </p:sp>
      <p:sp>
        <p:nvSpPr>
          <p:cNvPr id="5123" name="Rectangle 3"/>
          <p:cNvSpPr>
            <a:spLocks noGrp="1" noChangeArrowheads="1"/>
          </p:cNvSpPr>
          <p:nvPr>
            <p:ph type="body" idx="1"/>
          </p:nvPr>
        </p:nvSpPr>
        <p:spPr>
          <a:xfrm>
            <a:off x="365124" y="1254034"/>
            <a:ext cx="8546864" cy="4994365"/>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spcAft>
                <a:spcPts val="100"/>
              </a:spcAft>
              <a:buNone/>
            </a:pPr>
            <a:r>
              <a:rPr lang="ja-JP" sz="1600" b="1" i="0" dirty="0" smtClean="0">
                <a:solidFill>
                  <a:srgbClr val="4D4D4D"/>
                </a:solidFill>
                <a:ea typeface="MS UI Gothic" pitchFamily="18" charset="0"/>
              </a:rPr>
              <a:t>結論</a:t>
            </a:r>
          </a:p>
          <a:p>
            <a:pPr>
              <a:spcAft>
                <a:spcPts val="100"/>
              </a:spcAft>
            </a:pPr>
            <a:r>
              <a:rPr lang="ja-JP" sz="1600" b="1" i="0" dirty="0" smtClean="0">
                <a:solidFill>
                  <a:srgbClr val="4D4D4D"/>
                </a:solidFill>
                <a:ea typeface="MS UI Gothic" pitchFamily="18" charset="0"/>
              </a:rPr>
              <a:t>T1bまでの場合、IGBCには根治的手術を要する</a:t>
            </a:r>
          </a:p>
          <a:p>
            <a:pPr>
              <a:spcAft>
                <a:spcPts val="100"/>
              </a:spcAft>
            </a:pPr>
            <a:r>
              <a:rPr lang="ja-JP" sz="1600" b="1" i="0" dirty="0" smtClean="0">
                <a:solidFill>
                  <a:srgbClr val="4D4D4D"/>
                </a:solidFill>
                <a:ea typeface="MS UI Gothic" pitchFamily="18" charset="0"/>
              </a:rPr>
              <a:t>楔状切除は、腫瘍学的に十分でありながら侵襲性が低いため、T1b／T2のIGBCには効果的な方法である。また楔状切除の移植片は肝手術の経験が多くない患者数の少ない施設でもはめることができる</a:t>
            </a:r>
          </a:p>
          <a:p>
            <a:pPr>
              <a:spcAft>
                <a:spcPts val="100"/>
              </a:spcAft>
            </a:pPr>
            <a:r>
              <a:rPr lang="ja-JP" sz="1600" b="1" i="0" dirty="0" smtClean="0">
                <a:solidFill>
                  <a:srgbClr val="4D4D4D"/>
                </a:solidFill>
                <a:ea typeface="MS UI Gothic" pitchFamily="18" charset="0"/>
              </a:rPr>
              <a:t>リンパ節の採取数は不可欠である</a:t>
            </a:r>
          </a:p>
          <a:p>
            <a:pPr>
              <a:spcAft>
                <a:spcPts val="100"/>
              </a:spcAft>
            </a:pPr>
            <a:r>
              <a:rPr lang="ja-JP" sz="1600" b="1" i="0" dirty="0" smtClean="0">
                <a:solidFill>
                  <a:srgbClr val="4D4D4D"/>
                </a:solidFill>
                <a:ea typeface="MS UI Gothic" pitchFamily="18" charset="0"/>
              </a:rPr>
              <a:t>適切な判断プロセスを遵守することにより、より多くの患者が恩恵を得られる</a:t>
            </a:r>
          </a:p>
          <a:p>
            <a:pPr>
              <a:spcAft>
                <a:spcPts val="100"/>
              </a:spcAft>
            </a:pPr>
            <a:r>
              <a:rPr lang="ja-JP" sz="1600" b="1" i="0" dirty="0" smtClean="0">
                <a:solidFill>
                  <a:srgbClr val="4D4D4D"/>
                </a:solidFill>
                <a:ea typeface="MS UI Gothic" pitchFamily="18" charset="0"/>
              </a:rPr>
              <a:t>T2～3のIGBC患者における治癒率のさらなる上昇のため、集学的治療を評価する別の試験（GAIN）が既に予定されている</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 Goetze TO et al. Ann Oncol 2016; 27 (suppl 6): abstr 619PD</a:t>
            </a:r>
          </a:p>
        </p:txBody>
      </p:sp>
      <p:grpSp>
        <p:nvGrpSpPr>
          <p:cNvPr id="2" name="Group 1"/>
          <p:cNvGrpSpPr/>
          <p:nvPr/>
        </p:nvGrpSpPr>
        <p:grpSpPr>
          <a:xfrm>
            <a:off x="2412800" y="1508768"/>
            <a:ext cx="5728306" cy="2549209"/>
            <a:chOff x="1723468" y="1527985"/>
            <a:chExt cx="5728306" cy="2549209"/>
          </a:xfrm>
        </p:grpSpPr>
        <p:sp>
          <p:nvSpPr>
            <p:cNvPr id="90" name="Freeform 2"/>
            <p:cNvSpPr>
              <a:spLocks/>
            </p:cNvSpPr>
            <p:nvPr/>
          </p:nvSpPr>
          <p:spPr bwMode="auto">
            <a:xfrm>
              <a:off x="2412506" y="1833143"/>
              <a:ext cx="2761596" cy="1556423"/>
            </a:xfrm>
            <a:custGeom>
              <a:avLst/>
              <a:gdLst>
                <a:gd name="T0" fmla="*/ 218 w 221"/>
                <a:gd name="T1" fmla="*/ 122 h 122"/>
                <a:gd name="T2" fmla="*/ 181 w 221"/>
                <a:gd name="T3" fmla="*/ 114 h 122"/>
                <a:gd name="T4" fmla="*/ 170 w 221"/>
                <a:gd name="T5" fmla="*/ 109 h 122"/>
                <a:gd name="T6" fmla="*/ 156 w 221"/>
                <a:gd name="T7" fmla="*/ 105 h 122"/>
                <a:gd name="T8" fmla="*/ 153 w 221"/>
                <a:gd name="T9" fmla="*/ 102 h 122"/>
                <a:gd name="T10" fmla="*/ 146 w 221"/>
                <a:gd name="T11" fmla="*/ 99 h 122"/>
                <a:gd name="T12" fmla="*/ 130 w 221"/>
                <a:gd name="T13" fmla="*/ 96 h 122"/>
                <a:gd name="T14" fmla="*/ 123 w 221"/>
                <a:gd name="T15" fmla="*/ 93 h 122"/>
                <a:gd name="T16" fmla="*/ 114 w 221"/>
                <a:gd name="T17" fmla="*/ 90 h 122"/>
                <a:gd name="T18" fmla="*/ 97 w 221"/>
                <a:gd name="T19" fmla="*/ 88 h 122"/>
                <a:gd name="T20" fmla="*/ 88 w 221"/>
                <a:gd name="T21" fmla="*/ 86 h 122"/>
                <a:gd name="T22" fmla="*/ 86 w 221"/>
                <a:gd name="T23" fmla="*/ 84 h 122"/>
                <a:gd name="T24" fmla="*/ 84 w 221"/>
                <a:gd name="T25" fmla="*/ 82 h 122"/>
                <a:gd name="T26" fmla="*/ 74 w 221"/>
                <a:gd name="T27" fmla="*/ 79 h 122"/>
                <a:gd name="T28" fmla="*/ 73 w 221"/>
                <a:gd name="T29" fmla="*/ 76 h 122"/>
                <a:gd name="T30" fmla="*/ 69 w 221"/>
                <a:gd name="T31" fmla="*/ 73 h 122"/>
                <a:gd name="T32" fmla="*/ 66 w 221"/>
                <a:gd name="T33" fmla="*/ 67 h 122"/>
                <a:gd name="T34" fmla="*/ 54 w 221"/>
                <a:gd name="T35" fmla="*/ 65 h 122"/>
                <a:gd name="T36" fmla="*/ 52 w 221"/>
                <a:gd name="T37" fmla="*/ 61 h 122"/>
                <a:gd name="T38" fmla="*/ 50 w 221"/>
                <a:gd name="T39" fmla="*/ 59 h 122"/>
                <a:gd name="T40" fmla="*/ 48 w 221"/>
                <a:gd name="T41" fmla="*/ 57 h 122"/>
                <a:gd name="T42" fmla="*/ 45 w 221"/>
                <a:gd name="T43" fmla="*/ 46 h 122"/>
                <a:gd name="T44" fmla="*/ 43 w 221"/>
                <a:gd name="T45" fmla="*/ 45 h 122"/>
                <a:gd name="T46" fmla="*/ 39 w 221"/>
                <a:gd name="T47" fmla="*/ 41 h 122"/>
                <a:gd name="T48" fmla="*/ 36 w 221"/>
                <a:gd name="T49" fmla="*/ 38 h 122"/>
                <a:gd name="T50" fmla="*/ 34 w 221"/>
                <a:gd name="T51" fmla="*/ 34 h 122"/>
                <a:gd name="T52" fmla="*/ 31 w 221"/>
                <a:gd name="T53" fmla="*/ 32 h 122"/>
                <a:gd name="T54" fmla="*/ 29 w 221"/>
                <a:gd name="T55" fmla="*/ 29 h 122"/>
                <a:gd name="T56" fmla="*/ 25 w 221"/>
                <a:gd name="T57" fmla="*/ 28 h 122"/>
                <a:gd name="T58" fmla="*/ 25 w 221"/>
                <a:gd name="T59" fmla="*/ 23 h 122"/>
                <a:gd name="T60" fmla="*/ 22 w 221"/>
                <a:gd name="T61" fmla="*/ 20 h 122"/>
                <a:gd name="T62" fmla="*/ 21 w 221"/>
                <a:gd name="T63" fmla="*/ 16 h 122"/>
                <a:gd name="T64" fmla="*/ 19 w 221"/>
                <a:gd name="T65" fmla="*/ 14 h 122"/>
                <a:gd name="T66" fmla="*/ 17 w 221"/>
                <a:gd name="T67" fmla="*/ 12 h 122"/>
                <a:gd name="T68" fmla="*/ 14 w 221"/>
                <a:gd name="T69" fmla="*/ 9 h 122"/>
                <a:gd name="T70" fmla="*/ 12 w 221"/>
                <a:gd name="T71" fmla="*/ 6 h 122"/>
                <a:gd name="T72" fmla="*/ 9 w 221"/>
                <a:gd name="T73" fmla="*/ 3 h 122"/>
                <a:gd name="T74" fmla="*/ 0 w 221"/>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122">
                  <a:moveTo>
                    <a:pt x="221" y="122"/>
                  </a:moveTo>
                  <a:lnTo>
                    <a:pt x="218" y="122"/>
                  </a:lnTo>
                  <a:lnTo>
                    <a:pt x="218" y="114"/>
                  </a:lnTo>
                  <a:lnTo>
                    <a:pt x="181" y="114"/>
                  </a:lnTo>
                  <a:lnTo>
                    <a:pt x="181" y="109"/>
                  </a:lnTo>
                  <a:lnTo>
                    <a:pt x="170" y="109"/>
                  </a:lnTo>
                  <a:lnTo>
                    <a:pt x="170" y="105"/>
                  </a:lnTo>
                  <a:lnTo>
                    <a:pt x="156" y="105"/>
                  </a:lnTo>
                  <a:lnTo>
                    <a:pt x="156" y="102"/>
                  </a:lnTo>
                  <a:lnTo>
                    <a:pt x="153" y="102"/>
                  </a:lnTo>
                  <a:lnTo>
                    <a:pt x="153" y="99"/>
                  </a:lnTo>
                  <a:lnTo>
                    <a:pt x="146" y="99"/>
                  </a:lnTo>
                  <a:lnTo>
                    <a:pt x="146" y="96"/>
                  </a:lnTo>
                  <a:lnTo>
                    <a:pt x="130" y="96"/>
                  </a:lnTo>
                  <a:lnTo>
                    <a:pt x="130" y="93"/>
                  </a:lnTo>
                  <a:lnTo>
                    <a:pt x="123" y="93"/>
                  </a:lnTo>
                  <a:lnTo>
                    <a:pt x="123" y="90"/>
                  </a:lnTo>
                  <a:lnTo>
                    <a:pt x="114" y="90"/>
                  </a:lnTo>
                  <a:lnTo>
                    <a:pt x="114" y="88"/>
                  </a:lnTo>
                  <a:lnTo>
                    <a:pt x="97" y="88"/>
                  </a:lnTo>
                  <a:lnTo>
                    <a:pt x="97" y="86"/>
                  </a:lnTo>
                  <a:lnTo>
                    <a:pt x="88" y="86"/>
                  </a:lnTo>
                  <a:lnTo>
                    <a:pt x="88" y="84"/>
                  </a:lnTo>
                  <a:lnTo>
                    <a:pt x="86" y="84"/>
                  </a:lnTo>
                  <a:lnTo>
                    <a:pt x="86" y="82"/>
                  </a:lnTo>
                  <a:lnTo>
                    <a:pt x="84" y="82"/>
                  </a:lnTo>
                  <a:lnTo>
                    <a:pt x="84" y="79"/>
                  </a:lnTo>
                  <a:lnTo>
                    <a:pt x="74" y="79"/>
                  </a:lnTo>
                  <a:lnTo>
                    <a:pt x="74" y="76"/>
                  </a:lnTo>
                  <a:lnTo>
                    <a:pt x="73" y="76"/>
                  </a:lnTo>
                  <a:lnTo>
                    <a:pt x="73" y="73"/>
                  </a:lnTo>
                  <a:lnTo>
                    <a:pt x="69" y="73"/>
                  </a:lnTo>
                  <a:lnTo>
                    <a:pt x="69" y="67"/>
                  </a:lnTo>
                  <a:lnTo>
                    <a:pt x="66" y="67"/>
                  </a:lnTo>
                  <a:lnTo>
                    <a:pt x="66" y="65"/>
                  </a:lnTo>
                  <a:lnTo>
                    <a:pt x="54" y="65"/>
                  </a:lnTo>
                  <a:lnTo>
                    <a:pt x="54" y="61"/>
                  </a:lnTo>
                  <a:lnTo>
                    <a:pt x="52" y="61"/>
                  </a:lnTo>
                  <a:lnTo>
                    <a:pt x="52" y="59"/>
                  </a:lnTo>
                  <a:lnTo>
                    <a:pt x="50" y="59"/>
                  </a:lnTo>
                  <a:lnTo>
                    <a:pt x="50" y="57"/>
                  </a:lnTo>
                  <a:lnTo>
                    <a:pt x="48" y="57"/>
                  </a:lnTo>
                  <a:lnTo>
                    <a:pt x="48" y="46"/>
                  </a:lnTo>
                  <a:lnTo>
                    <a:pt x="45" y="46"/>
                  </a:lnTo>
                  <a:lnTo>
                    <a:pt x="45" y="45"/>
                  </a:lnTo>
                  <a:lnTo>
                    <a:pt x="43" y="45"/>
                  </a:lnTo>
                  <a:lnTo>
                    <a:pt x="43" y="41"/>
                  </a:lnTo>
                  <a:lnTo>
                    <a:pt x="39" y="41"/>
                  </a:lnTo>
                  <a:lnTo>
                    <a:pt x="39" y="38"/>
                  </a:lnTo>
                  <a:lnTo>
                    <a:pt x="36" y="38"/>
                  </a:lnTo>
                  <a:lnTo>
                    <a:pt x="36" y="34"/>
                  </a:lnTo>
                  <a:lnTo>
                    <a:pt x="34" y="34"/>
                  </a:lnTo>
                  <a:lnTo>
                    <a:pt x="34" y="32"/>
                  </a:lnTo>
                  <a:lnTo>
                    <a:pt x="31" y="32"/>
                  </a:lnTo>
                  <a:lnTo>
                    <a:pt x="31" y="29"/>
                  </a:lnTo>
                  <a:lnTo>
                    <a:pt x="29" y="29"/>
                  </a:lnTo>
                  <a:lnTo>
                    <a:pt x="29" y="28"/>
                  </a:lnTo>
                  <a:lnTo>
                    <a:pt x="25" y="28"/>
                  </a:lnTo>
                  <a:lnTo>
                    <a:pt x="25" y="25"/>
                  </a:lnTo>
                  <a:lnTo>
                    <a:pt x="25" y="23"/>
                  </a:lnTo>
                  <a:lnTo>
                    <a:pt x="22" y="23"/>
                  </a:lnTo>
                  <a:lnTo>
                    <a:pt x="22" y="20"/>
                  </a:lnTo>
                  <a:lnTo>
                    <a:pt x="22" y="16"/>
                  </a:lnTo>
                  <a:lnTo>
                    <a:pt x="21" y="16"/>
                  </a:lnTo>
                  <a:lnTo>
                    <a:pt x="21" y="14"/>
                  </a:lnTo>
                  <a:lnTo>
                    <a:pt x="19" y="14"/>
                  </a:lnTo>
                  <a:lnTo>
                    <a:pt x="19" y="12"/>
                  </a:lnTo>
                  <a:lnTo>
                    <a:pt x="17" y="12"/>
                  </a:lnTo>
                  <a:lnTo>
                    <a:pt x="17" y="9"/>
                  </a:lnTo>
                  <a:lnTo>
                    <a:pt x="14" y="9"/>
                  </a:lnTo>
                  <a:lnTo>
                    <a:pt x="14" y="6"/>
                  </a:lnTo>
                  <a:lnTo>
                    <a:pt x="12" y="6"/>
                  </a:lnTo>
                  <a:lnTo>
                    <a:pt x="12" y="3"/>
                  </a:lnTo>
                  <a:lnTo>
                    <a:pt x="9" y="3"/>
                  </a:lnTo>
                  <a:lnTo>
                    <a:pt x="9"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3"/>
            <p:cNvSpPr>
              <a:spLocks/>
            </p:cNvSpPr>
            <p:nvPr/>
          </p:nvSpPr>
          <p:spPr bwMode="auto">
            <a:xfrm>
              <a:off x="2412506" y="1833144"/>
              <a:ext cx="2749100" cy="880272"/>
            </a:xfrm>
            <a:custGeom>
              <a:avLst/>
              <a:gdLst>
                <a:gd name="T0" fmla="*/ 213 w 220"/>
                <a:gd name="T1" fmla="*/ 69 h 69"/>
                <a:gd name="T2" fmla="*/ 192 w 220"/>
                <a:gd name="T3" fmla="*/ 67 h 69"/>
                <a:gd name="T4" fmla="*/ 174 w 220"/>
                <a:gd name="T5" fmla="*/ 65 h 69"/>
                <a:gd name="T6" fmla="*/ 168 w 220"/>
                <a:gd name="T7" fmla="*/ 62 h 69"/>
                <a:gd name="T8" fmla="*/ 166 w 220"/>
                <a:gd name="T9" fmla="*/ 60 h 69"/>
                <a:gd name="T10" fmla="*/ 152 w 220"/>
                <a:gd name="T11" fmla="*/ 59 h 69"/>
                <a:gd name="T12" fmla="*/ 150 w 220"/>
                <a:gd name="T13" fmla="*/ 56 h 69"/>
                <a:gd name="T14" fmla="*/ 135 w 220"/>
                <a:gd name="T15" fmla="*/ 54 h 69"/>
                <a:gd name="T16" fmla="*/ 119 w 220"/>
                <a:gd name="T17" fmla="*/ 52 h 69"/>
                <a:gd name="T18" fmla="*/ 117 w 220"/>
                <a:gd name="T19" fmla="*/ 51 h 69"/>
                <a:gd name="T20" fmla="*/ 114 w 220"/>
                <a:gd name="T21" fmla="*/ 49 h 69"/>
                <a:gd name="T22" fmla="*/ 111 w 220"/>
                <a:gd name="T23" fmla="*/ 48 h 69"/>
                <a:gd name="T24" fmla="*/ 102 w 220"/>
                <a:gd name="T25" fmla="*/ 46 h 69"/>
                <a:gd name="T26" fmla="*/ 100 w 220"/>
                <a:gd name="T27" fmla="*/ 43 h 69"/>
                <a:gd name="T28" fmla="*/ 92 w 220"/>
                <a:gd name="T29" fmla="*/ 40 h 69"/>
                <a:gd name="T30" fmla="*/ 88 w 220"/>
                <a:gd name="T31" fmla="*/ 38 h 69"/>
                <a:gd name="T32" fmla="*/ 83 w 220"/>
                <a:gd name="T33" fmla="*/ 34 h 69"/>
                <a:gd name="T34" fmla="*/ 77 w 220"/>
                <a:gd name="T35" fmla="*/ 31 h 69"/>
                <a:gd name="T36" fmla="*/ 72 w 220"/>
                <a:gd name="T37" fmla="*/ 30 h 69"/>
                <a:gd name="T38" fmla="*/ 65 w 220"/>
                <a:gd name="T39" fmla="*/ 28 h 69"/>
                <a:gd name="T40" fmla="*/ 63 w 220"/>
                <a:gd name="T41" fmla="*/ 25 h 69"/>
                <a:gd name="T42" fmla="*/ 60 w 220"/>
                <a:gd name="T43" fmla="*/ 23 h 69"/>
                <a:gd name="T44" fmla="*/ 55 w 220"/>
                <a:gd name="T45" fmla="*/ 21 h 69"/>
                <a:gd name="T46" fmla="*/ 48 w 220"/>
                <a:gd name="T47" fmla="*/ 20 h 69"/>
                <a:gd name="T48" fmla="*/ 42 w 220"/>
                <a:gd name="T49" fmla="*/ 19 h 69"/>
                <a:gd name="T50" fmla="*/ 39 w 220"/>
                <a:gd name="T51" fmla="*/ 18 h 69"/>
                <a:gd name="T52" fmla="*/ 36 w 220"/>
                <a:gd name="T53" fmla="*/ 17 h 69"/>
                <a:gd name="T54" fmla="*/ 34 w 220"/>
                <a:gd name="T55" fmla="*/ 15 h 69"/>
                <a:gd name="T56" fmla="*/ 32 w 220"/>
                <a:gd name="T57" fmla="*/ 12 h 69"/>
                <a:gd name="T58" fmla="*/ 29 w 220"/>
                <a:gd name="T59" fmla="*/ 11 h 69"/>
                <a:gd name="T60" fmla="*/ 20 w 220"/>
                <a:gd name="T61" fmla="*/ 9 h 69"/>
                <a:gd name="T62" fmla="*/ 15 w 220"/>
                <a:gd name="T63" fmla="*/ 7 h 69"/>
                <a:gd name="T64" fmla="*/ 9 w 220"/>
                <a:gd name="T65" fmla="*/ 4 h 69"/>
                <a:gd name="T66" fmla="*/ 5 w 220"/>
                <a:gd name="T67" fmla="*/ 1 h 69"/>
                <a:gd name="T68" fmla="*/ 0 w 220"/>
                <a:gd name="T6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69">
                  <a:moveTo>
                    <a:pt x="220" y="69"/>
                  </a:moveTo>
                  <a:lnTo>
                    <a:pt x="213" y="69"/>
                  </a:lnTo>
                  <a:lnTo>
                    <a:pt x="213" y="67"/>
                  </a:lnTo>
                  <a:lnTo>
                    <a:pt x="192" y="67"/>
                  </a:lnTo>
                  <a:lnTo>
                    <a:pt x="192" y="65"/>
                  </a:lnTo>
                  <a:lnTo>
                    <a:pt x="174" y="65"/>
                  </a:lnTo>
                  <a:lnTo>
                    <a:pt x="174" y="62"/>
                  </a:lnTo>
                  <a:lnTo>
                    <a:pt x="168" y="62"/>
                  </a:lnTo>
                  <a:lnTo>
                    <a:pt x="168" y="60"/>
                  </a:lnTo>
                  <a:lnTo>
                    <a:pt x="166" y="60"/>
                  </a:lnTo>
                  <a:lnTo>
                    <a:pt x="166" y="59"/>
                  </a:lnTo>
                  <a:lnTo>
                    <a:pt x="152" y="59"/>
                  </a:lnTo>
                  <a:lnTo>
                    <a:pt x="152" y="56"/>
                  </a:lnTo>
                  <a:lnTo>
                    <a:pt x="150" y="56"/>
                  </a:lnTo>
                  <a:lnTo>
                    <a:pt x="150" y="54"/>
                  </a:lnTo>
                  <a:lnTo>
                    <a:pt x="135" y="54"/>
                  </a:lnTo>
                  <a:lnTo>
                    <a:pt x="135" y="52"/>
                  </a:lnTo>
                  <a:lnTo>
                    <a:pt x="119" y="52"/>
                  </a:lnTo>
                  <a:lnTo>
                    <a:pt x="119" y="51"/>
                  </a:lnTo>
                  <a:lnTo>
                    <a:pt x="117" y="51"/>
                  </a:lnTo>
                  <a:lnTo>
                    <a:pt x="117" y="49"/>
                  </a:lnTo>
                  <a:lnTo>
                    <a:pt x="114" y="49"/>
                  </a:lnTo>
                  <a:lnTo>
                    <a:pt x="114" y="48"/>
                  </a:lnTo>
                  <a:lnTo>
                    <a:pt x="111" y="48"/>
                  </a:lnTo>
                  <a:lnTo>
                    <a:pt x="111" y="46"/>
                  </a:lnTo>
                  <a:lnTo>
                    <a:pt x="102" y="46"/>
                  </a:lnTo>
                  <a:lnTo>
                    <a:pt x="102" y="43"/>
                  </a:lnTo>
                  <a:lnTo>
                    <a:pt x="100" y="43"/>
                  </a:lnTo>
                  <a:lnTo>
                    <a:pt x="100" y="40"/>
                  </a:lnTo>
                  <a:lnTo>
                    <a:pt x="92" y="40"/>
                  </a:lnTo>
                  <a:lnTo>
                    <a:pt x="92" y="38"/>
                  </a:lnTo>
                  <a:lnTo>
                    <a:pt x="88" y="38"/>
                  </a:lnTo>
                  <a:lnTo>
                    <a:pt x="88" y="34"/>
                  </a:lnTo>
                  <a:lnTo>
                    <a:pt x="83" y="34"/>
                  </a:lnTo>
                  <a:lnTo>
                    <a:pt x="83" y="31"/>
                  </a:lnTo>
                  <a:lnTo>
                    <a:pt x="77" y="31"/>
                  </a:lnTo>
                  <a:lnTo>
                    <a:pt x="77" y="30"/>
                  </a:lnTo>
                  <a:lnTo>
                    <a:pt x="72" y="30"/>
                  </a:lnTo>
                  <a:lnTo>
                    <a:pt x="72" y="28"/>
                  </a:lnTo>
                  <a:lnTo>
                    <a:pt x="65" y="28"/>
                  </a:lnTo>
                  <a:lnTo>
                    <a:pt x="65" y="25"/>
                  </a:lnTo>
                  <a:lnTo>
                    <a:pt x="63" y="25"/>
                  </a:lnTo>
                  <a:lnTo>
                    <a:pt x="63" y="23"/>
                  </a:lnTo>
                  <a:lnTo>
                    <a:pt x="60" y="23"/>
                  </a:lnTo>
                  <a:lnTo>
                    <a:pt x="60" y="21"/>
                  </a:lnTo>
                  <a:lnTo>
                    <a:pt x="55" y="21"/>
                  </a:lnTo>
                  <a:lnTo>
                    <a:pt x="55" y="20"/>
                  </a:lnTo>
                  <a:lnTo>
                    <a:pt x="48" y="20"/>
                  </a:lnTo>
                  <a:lnTo>
                    <a:pt x="48" y="19"/>
                  </a:lnTo>
                  <a:lnTo>
                    <a:pt x="42" y="19"/>
                  </a:lnTo>
                  <a:lnTo>
                    <a:pt x="42" y="18"/>
                  </a:lnTo>
                  <a:lnTo>
                    <a:pt x="39" y="18"/>
                  </a:lnTo>
                  <a:lnTo>
                    <a:pt x="39" y="17"/>
                  </a:lnTo>
                  <a:lnTo>
                    <a:pt x="36" y="17"/>
                  </a:lnTo>
                  <a:lnTo>
                    <a:pt x="36" y="15"/>
                  </a:lnTo>
                  <a:lnTo>
                    <a:pt x="34" y="15"/>
                  </a:lnTo>
                  <a:lnTo>
                    <a:pt x="34" y="12"/>
                  </a:lnTo>
                  <a:lnTo>
                    <a:pt x="32" y="12"/>
                  </a:lnTo>
                  <a:lnTo>
                    <a:pt x="32" y="11"/>
                  </a:lnTo>
                  <a:lnTo>
                    <a:pt x="29" y="11"/>
                  </a:lnTo>
                  <a:lnTo>
                    <a:pt x="29" y="9"/>
                  </a:lnTo>
                  <a:lnTo>
                    <a:pt x="20" y="9"/>
                  </a:lnTo>
                  <a:lnTo>
                    <a:pt x="20" y="7"/>
                  </a:lnTo>
                  <a:lnTo>
                    <a:pt x="15" y="7"/>
                  </a:lnTo>
                  <a:lnTo>
                    <a:pt x="15" y="4"/>
                  </a:lnTo>
                  <a:lnTo>
                    <a:pt x="9" y="4"/>
                  </a:lnTo>
                  <a:lnTo>
                    <a:pt x="9" y="1"/>
                  </a:lnTo>
                  <a:lnTo>
                    <a:pt x="5" y="1"/>
                  </a:lnTo>
                  <a:lnTo>
                    <a:pt x="5"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92" name="Group 91"/>
            <p:cNvGrpSpPr/>
            <p:nvPr/>
          </p:nvGrpSpPr>
          <p:grpSpPr>
            <a:xfrm>
              <a:off x="1723468" y="1672376"/>
              <a:ext cx="3450634" cy="2404818"/>
              <a:chOff x="1855155" y="2230140"/>
              <a:chExt cx="4562043" cy="2849306"/>
            </a:xfrm>
          </p:grpSpPr>
          <p:grpSp>
            <p:nvGrpSpPr>
              <p:cNvPr id="93" name="Group 92"/>
              <p:cNvGrpSpPr/>
              <p:nvPr/>
            </p:nvGrpSpPr>
            <p:grpSpPr>
              <a:xfrm>
                <a:off x="2614623" y="2396465"/>
                <a:ext cx="3624340" cy="2171700"/>
                <a:chOff x="836615" y="2448719"/>
                <a:chExt cx="3624340" cy="2171700"/>
              </a:xfrm>
            </p:grpSpPr>
            <p:sp>
              <p:nvSpPr>
                <p:cNvPr id="108" name="Freeform 107"/>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94" name="TextBox 93"/>
              <p:cNvSpPr txBox="1"/>
              <p:nvPr/>
            </p:nvSpPr>
            <p:spPr>
              <a:xfrm rot="16200000">
                <a:off x="1605985" y="3259153"/>
                <a:ext cx="864557" cy="366217"/>
              </a:xfrm>
              <a:prstGeom prst="rect">
                <a:avLst/>
              </a:prstGeom>
              <a:noFill/>
            </p:spPr>
            <p:txBody>
              <a:bodyPr wrap="none" rtlCol="0">
                <a:spAutoFit/>
              </a:bodyPr>
              <a:lstStyle/>
              <a:p>
                <a:pPr algn="ctr"/>
                <a:r>
                  <a:rPr lang="ja-JP" sz="1200" b="0" i="0" dirty="0" smtClean="0">
                    <a:solidFill>
                      <a:srgbClr val="4D4D4D"/>
                    </a:solidFill>
                    <a:ea typeface="MS UI Gothic" pitchFamily="18" charset="0"/>
                  </a:rPr>
                  <a:t>生存率</a:t>
                </a:r>
              </a:p>
            </p:txBody>
          </p:sp>
          <p:sp>
            <p:nvSpPr>
              <p:cNvPr id="95" name="TextBox 94"/>
              <p:cNvSpPr txBox="1"/>
              <p:nvPr/>
            </p:nvSpPr>
            <p:spPr>
              <a:xfrm>
                <a:off x="3786860" y="4751249"/>
                <a:ext cx="1376788" cy="328197"/>
              </a:xfrm>
              <a:prstGeom prst="rect">
                <a:avLst/>
              </a:prstGeom>
              <a:noFill/>
            </p:spPr>
            <p:txBody>
              <a:bodyPr wrap="none" rtlCol="0">
                <a:spAutoFit/>
              </a:bodyPr>
              <a:lstStyle/>
              <a:p>
                <a:pPr algn="ctr"/>
                <a:r>
                  <a:rPr lang="ja-JP" sz="1200" b="0" i="0" dirty="0" smtClean="0">
                    <a:solidFill>
                      <a:srgbClr val="4D4D4D"/>
                    </a:solidFill>
                    <a:ea typeface="MS UI Gothic" pitchFamily="18" charset="0"/>
                  </a:rPr>
                  <a:t>経過時間(年)</a:t>
                </a:r>
              </a:p>
            </p:txBody>
          </p:sp>
          <p:sp>
            <p:nvSpPr>
              <p:cNvPr id="96" name="TextBox 95"/>
              <p:cNvSpPr txBox="1"/>
              <p:nvPr/>
            </p:nvSpPr>
            <p:spPr>
              <a:xfrm>
                <a:off x="2157460" y="2230140"/>
                <a:ext cx="526014"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97" name="TextBox 96"/>
              <p:cNvSpPr txBox="1"/>
              <p:nvPr/>
            </p:nvSpPr>
            <p:spPr>
              <a:xfrm>
                <a:off x="2157460" y="2647619"/>
                <a:ext cx="526014"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98" name="TextBox 97"/>
              <p:cNvSpPr txBox="1"/>
              <p:nvPr/>
            </p:nvSpPr>
            <p:spPr>
              <a:xfrm>
                <a:off x="2157460" y="3063360"/>
                <a:ext cx="526014"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99" name="TextBox 98"/>
              <p:cNvSpPr txBox="1"/>
              <p:nvPr/>
            </p:nvSpPr>
            <p:spPr>
              <a:xfrm>
                <a:off x="2157460" y="3479100"/>
                <a:ext cx="526014"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00" name="TextBox 99"/>
              <p:cNvSpPr txBox="1"/>
              <p:nvPr/>
            </p:nvSpPr>
            <p:spPr>
              <a:xfrm>
                <a:off x="2157460" y="3894840"/>
                <a:ext cx="526014"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01" name="TextBox 100"/>
              <p:cNvSpPr txBox="1"/>
              <p:nvPr/>
            </p:nvSpPr>
            <p:spPr>
              <a:xfrm>
                <a:off x="2327004" y="4310580"/>
                <a:ext cx="356469" cy="328197"/>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02" name="TextBox 101"/>
              <p:cNvSpPr txBox="1"/>
              <p:nvPr/>
            </p:nvSpPr>
            <p:spPr>
              <a:xfrm>
                <a:off x="2530142" y="4522748"/>
                <a:ext cx="356469"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03" name="TextBox 102"/>
              <p:cNvSpPr txBox="1"/>
              <p:nvPr/>
            </p:nvSpPr>
            <p:spPr>
              <a:xfrm>
                <a:off x="3242513" y="4522748"/>
                <a:ext cx="356470"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p:txBody>
          </p:sp>
          <p:sp>
            <p:nvSpPr>
              <p:cNvPr id="104" name="TextBox 103"/>
              <p:cNvSpPr txBox="1"/>
              <p:nvPr/>
            </p:nvSpPr>
            <p:spPr>
              <a:xfrm>
                <a:off x="3942364" y="4522748"/>
                <a:ext cx="356470"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p:txBody>
          </p:sp>
          <p:sp>
            <p:nvSpPr>
              <p:cNvPr id="105" name="TextBox 104"/>
              <p:cNvSpPr txBox="1"/>
              <p:nvPr/>
            </p:nvSpPr>
            <p:spPr>
              <a:xfrm>
                <a:off x="4646341" y="4522748"/>
                <a:ext cx="356470"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p:txBody>
          </p:sp>
          <p:sp>
            <p:nvSpPr>
              <p:cNvPr id="106" name="TextBox 105"/>
              <p:cNvSpPr txBox="1"/>
              <p:nvPr/>
            </p:nvSpPr>
            <p:spPr>
              <a:xfrm>
                <a:off x="5355669" y="4522748"/>
                <a:ext cx="356470"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a:t>
                </a:r>
              </a:p>
            </p:txBody>
          </p:sp>
          <p:sp>
            <p:nvSpPr>
              <p:cNvPr id="107" name="TextBox 106"/>
              <p:cNvSpPr txBox="1"/>
              <p:nvPr/>
            </p:nvSpPr>
            <p:spPr>
              <a:xfrm>
                <a:off x="6060728" y="4522748"/>
                <a:ext cx="356470" cy="328197"/>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grpSp>
        <p:sp>
          <p:nvSpPr>
            <p:cNvPr id="121" name="Oval 120"/>
            <p:cNvSpPr/>
            <p:nvPr/>
          </p:nvSpPr>
          <p:spPr>
            <a:xfrm>
              <a:off x="4879076" y="26600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4828276" y="266481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4749312" y="263895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4692917" y="26346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4608925" y="26284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4382454" y="25605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4317698" y="25534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2937802" y="206015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2885677" y="20262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2832459" y="20156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2673099" y="192319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2587224" y="18959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2431081" y="181044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4590010" y="32062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4433254" y="31481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4373126" y="314696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38150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37425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3652556"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4590010" y="31989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3204685" y="26446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2986939" y="23972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2911077" y="23334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2854536" y="230006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2772837" y="22321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Oval 145"/>
            <p:cNvSpPr/>
            <p:nvPr/>
          </p:nvSpPr>
          <p:spPr>
            <a:xfrm flipV="1">
              <a:off x="2638024" y="1997146"/>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Oval 146"/>
            <p:cNvSpPr/>
            <p:nvPr/>
          </p:nvSpPr>
          <p:spPr>
            <a:xfrm flipV="1">
              <a:off x="2534819" y="1923889"/>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8" name="Oval 147"/>
            <p:cNvSpPr/>
            <p:nvPr/>
          </p:nvSpPr>
          <p:spPr>
            <a:xfrm flipV="1">
              <a:off x="2480409" y="1856649"/>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9" name="Oval 148"/>
            <p:cNvSpPr/>
            <p:nvPr/>
          </p:nvSpPr>
          <p:spPr>
            <a:xfrm flipV="1">
              <a:off x="2389647" y="183180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150" name="Group 149"/>
            <p:cNvGrpSpPr/>
            <p:nvPr/>
          </p:nvGrpSpPr>
          <p:grpSpPr>
            <a:xfrm>
              <a:off x="5775321" y="2016070"/>
              <a:ext cx="1676453" cy="1127276"/>
              <a:chOff x="1100446" y="4400548"/>
              <a:chExt cx="1676453" cy="1127276"/>
            </a:xfrm>
          </p:grpSpPr>
          <p:cxnSp>
            <p:nvCxnSpPr>
              <p:cNvPr id="151" name="Straight Connector 150"/>
              <p:cNvCxnSpPr/>
              <p:nvPr/>
            </p:nvCxnSpPr>
            <p:spPr>
              <a:xfrm>
                <a:off x="1100446" y="48383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2" name="Straight Connector 151"/>
              <p:cNvCxnSpPr/>
              <p:nvPr/>
            </p:nvCxnSpPr>
            <p:spPr>
              <a:xfrm>
                <a:off x="1100446" y="5207863"/>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3" name="TextBox 152"/>
              <p:cNvSpPr txBox="1"/>
              <p:nvPr/>
            </p:nvSpPr>
            <p:spPr>
              <a:xfrm>
                <a:off x="1282146" y="4400548"/>
                <a:ext cx="1053494" cy="276999"/>
              </a:xfrm>
              <a:prstGeom prst="rect">
                <a:avLst/>
              </a:prstGeom>
              <a:noFill/>
            </p:spPr>
            <p:txBody>
              <a:bodyPr wrap="none" rtlCol="0">
                <a:spAutoFit/>
              </a:bodyPr>
              <a:lstStyle/>
              <a:p>
                <a:r>
                  <a:rPr lang="ja-JP" sz="1200" b="0" i="0" dirty="0" smtClean="0">
                    <a:solidFill>
                      <a:srgbClr val="4D4D4D"/>
                    </a:solidFill>
                    <a:ea typeface="MS UI Gothic" pitchFamily="18" charset="0"/>
                  </a:rPr>
                  <a:t>再切除</a:t>
                </a:r>
              </a:p>
            </p:txBody>
          </p:sp>
          <p:sp>
            <p:nvSpPr>
              <p:cNvPr id="154" name="TextBox 153"/>
              <p:cNvSpPr txBox="1"/>
              <p:nvPr/>
            </p:nvSpPr>
            <p:spPr>
              <a:xfrm>
                <a:off x="1607989" y="4696827"/>
                <a:ext cx="1168910" cy="830997"/>
              </a:xfrm>
              <a:prstGeom prst="rect">
                <a:avLst/>
              </a:prstGeom>
              <a:noFill/>
            </p:spPr>
            <p:txBody>
              <a:bodyPr wrap="none" rtlCol="0">
                <a:spAutoFit/>
              </a:bodyPr>
              <a:lstStyle/>
              <a:p>
                <a:r>
                  <a:rPr lang="ja-JP" sz="1200" b="0" i="0" dirty="0" smtClean="0">
                    <a:solidFill>
                      <a:srgbClr val="4D4D4D"/>
                    </a:solidFill>
                    <a:ea typeface="MS UI Gothic" pitchFamily="18" charset="0"/>
                  </a:rPr>
                  <a:t>N(+)</a:t>
                </a:r>
              </a:p>
              <a:p>
                <a:r>
                  <a:rPr lang="ja-JP" sz="1200" b="0" i="0" dirty="0" smtClean="0">
                    <a:solidFill>
                      <a:srgbClr val="4D4D4D"/>
                    </a:solidFill>
                    <a:ea typeface="MS UI Gothic" pitchFamily="18" charset="0"/>
                  </a:rPr>
                  <a:t>N(+)-打ち切り</a:t>
                </a:r>
              </a:p>
              <a:p>
                <a:r>
                  <a:rPr lang="ja-JP" sz="1200" b="0" i="0" dirty="0" smtClean="0">
                    <a:solidFill>
                      <a:srgbClr val="4D4D4D"/>
                    </a:solidFill>
                    <a:ea typeface="MS UI Gothic" pitchFamily="18" charset="0"/>
                  </a:rPr>
                  <a:t>なし</a:t>
                </a:r>
              </a:p>
              <a:p>
                <a:r>
                  <a:rPr lang="ja-JP" sz="1200" b="0" i="0" dirty="0" smtClean="0">
                    <a:solidFill>
                      <a:srgbClr val="4D4D4D"/>
                    </a:solidFill>
                    <a:ea typeface="MS UI Gothic" pitchFamily="18" charset="0"/>
                  </a:rPr>
                  <a:t>NO-打ち切り</a:t>
                </a:r>
              </a:p>
            </p:txBody>
          </p:sp>
          <p:sp>
            <p:nvSpPr>
              <p:cNvPr id="156" name="Oval 155"/>
              <p:cNvSpPr/>
              <p:nvPr/>
            </p:nvSpPr>
            <p:spPr>
              <a:xfrm>
                <a:off x="1230260" y="49933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157" name="TextBox 156"/>
            <p:cNvSpPr txBox="1"/>
            <p:nvPr/>
          </p:nvSpPr>
          <p:spPr>
            <a:xfrm>
              <a:off x="2687249" y="1527985"/>
              <a:ext cx="2287807"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再切除 N(+) vs. NO</a:t>
              </a:r>
            </a:p>
          </p:txBody>
        </p:sp>
        <p:sp>
          <p:nvSpPr>
            <p:cNvPr id="158" name="Oval 157"/>
            <p:cNvSpPr/>
            <p:nvPr/>
          </p:nvSpPr>
          <p:spPr>
            <a:xfrm>
              <a:off x="2991663" y="206401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p:cNvSpPr/>
            <p:nvPr/>
          </p:nvSpPr>
          <p:spPr>
            <a:xfrm>
              <a:off x="3045524" y="206786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p:cNvSpPr/>
            <p:nvPr/>
          </p:nvSpPr>
          <p:spPr>
            <a:xfrm>
              <a:off x="3099385" y="207172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p:nvPr/>
          </p:nvSpPr>
          <p:spPr>
            <a:xfrm>
              <a:off x="3153246" y="20821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p:nvPr/>
          </p:nvSpPr>
          <p:spPr>
            <a:xfrm>
              <a:off x="3207107" y="21156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p:nvPr/>
          </p:nvSpPr>
          <p:spPr>
            <a:xfrm>
              <a:off x="3260968" y="216222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p:cNvSpPr/>
            <p:nvPr/>
          </p:nvSpPr>
          <p:spPr>
            <a:xfrm>
              <a:off x="3364164" y="2202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p:nvPr/>
          </p:nvSpPr>
          <p:spPr>
            <a:xfrm>
              <a:off x="3467360" y="225216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p:nvPr/>
          </p:nvSpPr>
          <p:spPr>
            <a:xfrm>
              <a:off x="3593579" y="230206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Oval 166"/>
            <p:cNvSpPr/>
            <p:nvPr/>
          </p:nvSpPr>
          <p:spPr>
            <a:xfrm>
              <a:off x="3719798" y="23947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Oval 167"/>
            <p:cNvSpPr/>
            <p:nvPr/>
          </p:nvSpPr>
          <p:spPr>
            <a:xfrm>
              <a:off x="3846017" y="243147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p:nvPr/>
          </p:nvSpPr>
          <p:spPr>
            <a:xfrm>
              <a:off x="3903167" y="246821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p:nvPr/>
          </p:nvSpPr>
          <p:spPr>
            <a:xfrm>
              <a:off x="4072143" y="247207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p:nvPr/>
          </p:nvSpPr>
          <p:spPr>
            <a:xfrm>
              <a:off x="4241119" y="248908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89" name="Oval 88"/>
          <p:cNvSpPr/>
          <p:nvPr/>
        </p:nvSpPr>
        <p:spPr>
          <a:xfrm>
            <a:off x="6613221" y="296009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ustDataLst>
      <p:tags r:id="rId1"/>
    </p:custDataLst>
    <p:extLst>
      <p:ext uri="{BB962C8B-B14F-4D97-AF65-F5344CB8AC3E}">
        <p14:creationId xmlns:p14="http://schemas.microsoft.com/office/powerpoint/2010/main" val="3148655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ja-JP" sz="4000" b="1" i="0" cap="all" dirty="0" smtClean="0">
                <a:solidFill>
                  <a:srgbClr val="043882"/>
                </a:solidFill>
                <a:ea typeface="MS UI Gothic" pitchFamily="18" charset="0"/>
              </a:rPr>
              <a:t>肝細胞癌</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膵・小腸・</a:t>
            </a:r>
            <a:r>
              <a:rPr lang="en" sz="2400" dirty="0" smtClean="0"/>
              <a:t/>
            </a:r>
            <a:br>
              <a:rPr lang="en" sz="2400" dirty="0" smtClean="0"/>
            </a:br>
            <a:r>
              <a:rPr lang="ja-JP" sz="2400" b="0" i="0" dirty="0" smtClean="0">
                <a:solidFill>
                  <a:srgbClr val="4D4D4D"/>
                </a:solidFill>
                <a:ea typeface="MS UI Gothic" pitchFamily="18" charset="0"/>
              </a:rPr>
              <a:t>肝胆道癌</a:t>
            </a:r>
          </a:p>
        </p:txBody>
      </p:sp>
    </p:spTree>
    <p:extLst>
      <p:ext uri="{BB962C8B-B14F-4D97-AF65-F5344CB8AC3E}">
        <p14:creationId xmlns:p14="http://schemas.microsoft.com/office/powerpoint/2010/main" val="2676658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Bruix J et al. Ann Oncol 2016; 27 (suppl 6): abstr LBA28</a:t>
            </a:r>
          </a:p>
        </p:txBody>
      </p:sp>
      <p:sp>
        <p:nvSpPr>
          <p:cNvPr id="23558" name="Oval 14"/>
          <p:cNvSpPr>
            <a:spLocks noChangeArrowheads="1"/>
          </p:cNvSpPr>
          <p:nvPr/>
        </p:nvSpPr>
        <p:spPr bwMode="auto">
          <a:xfrm>
            <a:off x="3941537" y="34466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2:1</a:t>
            </a:r>
          </a:p>
        </p:txBody>
      </p:sp>
      <p:cxnSp>
        <p:nvCxnSpPr>
          <p:cNvPr id="23559" name="AutoShape 15"/>
          <p:cNvCxnSpPr>
            <a:cxnSpLocks noChangeShapeType="1"/>
            <a:stCxn id="23558" idx="0"/>
            <a:endCxn id="48" idx="1"/>
          </p:cNvCxnSpPr>
          <p:nvPr/>
        </p:nvCxnSpPr>
        <p:spPr bwMode="auto">
          <a:xfrm rot="5400000" flipH="1" flipV="1">
            <a:off x="4223117" y="2804453"/>
            <a:ext cx="652411" cy="631975"/>
          </a:xfrm>
          <a:prstGeom prst="bentConnector2">
            <a:avLst/>
          </a:prstGeom>
          <a:noFill/>
          <a:ln w="57150">
            <a:solidFill>
              <a:schemeClr val="bg2">
                <a:lumMod val="60000"/>
                <a:lumOff val="40000"/>
              </a:schemeClr>
            </a:solidFill>
            <a:round/>
            <a:headEnd/>
            <a:tailEnd type="triangle" w="med" len="med"/>
          </a:ln>
        </p:spPr>
      </p:cxnSp>
      <p:sp>
        <p:nvSpPr>
          <p:cNvPr id="23564" name="AutoShape 12"/>
          <p:cNvSpPr>
            <a:spLocks noChangeArrowheads="1"/>
          </p:cNvSpPr>
          <p:nvPr/>
        </p:nvSpPr>
        <p:spPr bwMode="auto">
          <a:xfrm>
            <a:off x="8116434" y="232501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a:p>
            <a:pPr algn="ctr" defTabSz="892175" eaLnBrk="0" hangingPunct="0"/>
            <a:r>
              <a:rPr lang="ja-JP" sz="1400" b="1" i="0" dirty="0" smtClean="0">
                <a:solidFill>
                  <a:srgbClr val="FFFFFF"/>
                </a:solidFill>
                <a:ea typeface="MS UI Gothic" pitchFamily="18" charset="0"/>
              </a:rPr>
              <a:t>死亡/</a:t>
            </a:r>
          </a:p>
          <a:p>
            <a:pPr algn="ctr" defTabSz="892175" eaLnBrk="0" hangingPunct="0"/>
            <a:r>
              <a:rPr lang="ja-JP" sz="1400" b="1" i="0" dirty="0" smtClean="0">
                <a:solidFill>
                  <a:srgbClr val="FFFFFF"/>
                </a:solidFill>
                <a:ea typeface="MS UI Gothic" pitchFamily="18" charset="0"/>
              </a:rPr>
              <a:t>毒性</a:t>
            </a:r>
          </a:p>
        </p:txBody>
      </p:sp>
      <p:cxnSp>
        <p:nvCxnSpPr>
          <p:cNvPr id="23566" name="AutoShape 19"/>
          <p:cNvCxnSpPr>
            <a:cxnSpLocks noChangeShapeType="1"/>
            <a:stCxn id="31" idx="3"/>
            <a:endCxn id="23558" idx="2"/>
          </p:cNvCxnSpPr>
          <p:nvPr/>
        </p:nvCxnSpPr>
        <p:spPr bwMode="auto">
          <a:xfrm>
            <a:off x="3684814" y="373874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23564" idx="1"/>
          </p:cNvCxnSpPr>
          <p:nvPr/>
        </p:nvCxnSpPr>
        <p:spPr bwMode="auto">
          <a:xfrm flipV="1">
            <a:off x="7620000" y="2794233"/>
            <a:ext cx="496434" cy="1"/>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865310" y="2246778"/>
            <a:ext cx="27546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レゴラフェニブ 160 mg/日 </a:t>
            </a:r>
            <a:r>
              <a:rPr lang="en" dirty="0" smtClean="0"/>
              <a:t/>
            </a:r>
            <a:br>
              <a:rPr lang="en" dirty="0" smtClean="0"/>
            </a:br>
            <a:r>
              <a:rPr lang="ja-JP" b="0" i="0" dirty="0" smtClean="0">
                <a:solidFill>
                  <a:srgbClr val="FFFFFF"/>
                </a:solidFill>
                <a:ea typeface="MS UI Gothic" pitchFamily="18" charset="0"/>
              </a:rPr>
              <a:t>(3週間投与/1週間休薬)</a:t>
            </a:r>
            <a:r>
              <a:rPr lang="en" dirty="0" smtClean="0"/>
              <a:t/>
            </a:r>
            <a:br>
              <a:rPr lang="en" dirty="0" smtClean="0"/>
            </a:br>
            <a:r>
              <a:rPr lang="ja-JP" b="0" i="0" dirty="0" smtClean="0">
                <a:solidFill>
                  <a:srgbClr val="FFFFFF"/>
                </a:solidFill>
                <a:ea typeface="MS UI Gothic" pitchFamily="18" charset="0"/>
              </a:rPr>
              <a:t>(n=379)</a:t>
            </a:r>
          </a:p>
        </p:txBody>
      </p:sp>
      <p:sp>
        <p:nvSpPr>
          <p:cNvPr id="31" name="AutoShape 9"/>
          <p:cNvSpPr>
            <a:spLocks noChangeArrowheads="1"/>
          </p:cNvSpPr>
          <p:nvPr/>
        </p:nvSpPr>
        <p:spPr bwMode="auto">
          <a:xfrm>
            <a:off x="365124" y="2378116"/>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BCLC ステージBまたはCのHCC</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ソラフェニブ投与で放射線学的進行</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肝機能がChild-Pugh分類でA</a:t>
            </a:r>
          </a:p>
          <a:p>
            <a:pPr marL="285750" indent="-285750" defTabSz="892175" eaLnBrk="0" hangingPunct="0">
              <a:spcAft>
                <a:spcPct val="30000"/>
              </a:spcAft>
              <a:buFont typeface="Arial" panose="020B0604020202020204" pitchFamily="34" charset="0"/>
              <a:buChar char="•"/>
            </a:pPr>
            <a:r>
              <a:rPr lang="ja-JP" b="0" i="0" dirty="0" smtClean="0">
                <a:solidFill>
                  <a:srgbClr val="FFFFFF"/>
                </a:solidFill>
                <a:ea typeface="MS UI Gothic" pitchFamily="18" charset="0"/>
              </a:rPr>
              <a:t>ECOGのPSスコアが0～1</a:t>
            </a:r>
          </a:p>
          <a:p>
            <a:pPr defTabSz="892175" eaLnBrk="0" hangingPunct="0">
              <a:spcAft>
                <a:spcPct val="30000"/>
              </a:spcAft>
            </a:pPr>
            <a:r>
              <a:rPr lang="ja-JP" b="0" i="0" dirty="0" smtClean="0">
                <a:solidFill>
                  <a:srgbClr val="FFFFFF"/>
                </a:solidFill>
                <a:ea typeface="MS UI Gothic" pitchFamily="18" charset="0"/>
              </a:rPr>
              <a:t>(n=573)</a:t>
            </a:r>
          </a:p>
        </p:txBody>
      </p:sp>
      <p:sp>
        <p:nvSpPr>
          <p:cNvPr id="42" name="Rectangle 9"/>
          <p:cNvSpPr>
            <a:spLocks noGrp="1" noChangeArrowheads="1"/>
          </p:cNvSpPr>
          <p:nvPr>
            <p:ph sz="half" idx="1"/>
          </p:nvPr>
        </p:nvSpPr>
        <p:spPr>
          <a:xfrm>
            <a:off x="365124" y="5380394"/>
            <a:ext cx="4130676" cy="1027440"/>
          </a:xfrm>
        </p:spPr>
        <p:txBody>
          <a:bodyPr/>
          <a:lstStyle/>
          <a:p>
            <a:pPr marL="0" indent="0">
              <a:buNone/>
            </a:pPr>
            <a:r>
              <a:rPr lang="ja-JP" sz="1600" b="1" i="0" dirty="0" smtClean="0">
                <a:solidFill>
                  <a:srgbClr val="A0A0A0"/>
                </a:solidFill>
                <a:ea typeface="MS UI Gothic" pitchFamily="18" charset="0"/>
              </a:rPr>
              <a:t>主要エンドポイント</a:t>
            </a:r>
          </a:p>
          <a:p>
            <a:r>
              <a:rPr lang="ja-JP" sz="1600" b="0" i="0" dirty="0" smtClean="0">
                <a:solidFill>
                  <a:srgbClr val="4D4D4D"/>
                </a:solidFill>
                <a:ea typeface="MS UI Gothic" pitchFamily="18" charset="0"/>
              </a:rPr>
              <a:t>OS</a:t>
            </a:r>
          </a:p>
          <a:p>
            <a:pPr marL="0" indent="0">
              <a:buNone/>
            </a:pPr>
            <a:endParaRPr lang="en-GB" dirty="0"/>
          </a:p>
        </p:txBody>
      </p:sp>
      <p:sp>
        <p:nvSpPr>
          <p:cNvPr id="44" name="Content Placeholder 26"/>
          <p:cNvSpPr>
            <a:spLocks noGrp="1"/>
          </p:cNvSpPr>
          <p:nvPr>
            <p:ph sz="half" idx="2"/>
          </p:nvPr>
        </p:nvSpPr>
        <p:spPr>
          <a:xfrm>
            <a:off x="4648200" y="5380394"/>
            <a:ext cx="4130675" cy="950068"/>
          </a:xfrm>
        </p:spPr>
        <p:txBody>
          <a:bodyPr/>
          <a:lstStyle/>
          <a:p>
            <a:pPr marL="0" indent="0">
              <a:buNone/>
            </a:pPr>
            <a:r>
              <a:rPr lang="ja-JP" sz="1600" b="1" i="0" dirty="0" smtClean="0">
                <a:solidFill>
                  <a:srgbClr val="A0A0A0"/>
                </a:solidFill>
                <a:ea typeface="MS UI Gothic" pitchFamily="18" charset="0"/>
              </a:rPr>
              <a:t>副次的エンドポイント</a:t>
            </a:r>
          </a:p>
          <a:p>
            <a:r>
              <a:rPr lang="ja-JP" sz="1600" b="0" i="0" dirty="0" smtClean="0">
                <a:solidFill>
                  <a:srgbClr val="4D4D4D"/>
                </a:solidFill>
                <a:ea typeface="MS UI Gothic" pitchFamily="18" charset="0"/>
              </a:rPr>
              <a:t>HRQoL (FACT-Hep、EQ-5D)、OS、PFS、TTP、DCR</a:t>
            </a:r>
          </a:p>
        </p:txBody>
      </p:sp>
      <p:cxnSp>
        <p:nvCxnSpPr>
          <p:cNvPr id="46" name="AutoShape 16"/>
          <p:cNvCxnSpPr>
            <a:cxnSpLocks noChangeShapeType="1"/>
            <a:stCxn id="23558" idx="4"/>
            <a:endCxn id="52" idx="1"/>
          </p:cNvCxnSpPr>
          <p:nvPr/>
        </p:nvCxnSpPr>
        <p:spPr bwMode="auto">
          <a:xfrm rot="16200000" flipH="1">
            <a:off x="4205438" y="4058741"/>
            <a:ext cx="687768" cy="631975"/>
          </a:xfrm>
          <a:prstGeom prst="bentConnector2">
            <a:avLst/>
          </a:prstGeom>
          <a:noFill/>
          <a:ln w="57150">
            <a:solidFill>
              <a:schemeClr val="bg2">
                <a:lumMod val="60000"/>
                <a:lumOff val="40000"/>
              </a:schemeClr>
            </a:solidFill>
            <a:round/>
            <a:headEnd/>
            <a:tailEnd type="triangle" w="med" len="med"/>
          </a:ln>
        </p:spPr>
      </p:cxnSp>
      <p:cxnSp>
        <p:nvCxnSpPr>
          <p:cNvPr id="50" name="AutoShape 20"/>
          <p:cNvCxnSpPr>
            <a:cxnSpLocks noChangeShapeType="1"/>
            <a:stCxn id="52" idx="3"/>
            <a:endCxn id="24" idx="1"/>
          </p:cNvCxnSpPr>
          <p:nvPr/>
        </p:nvCxnSpPr>
        <p:spPr bwMode="auto">
          <a:xfrm>
            <a:off x="7620000" y="4718613"/>
            <a:ext cx="496435"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65310" y="4179426"/>
            <a:ext cx="2754690" cy="107837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a:t>
            </a:r>
          </a:p>
          <a:p>
            <a:pPr algn="ctr" defTabSz="892175" eaLnBrk="0" hangingPunct="0"/>
            <a:r>
              <a:rPr lang="ja-JP" b="0" i="0" dirty="0" smtClean="0">
                <a:solidFill>
                  <a:srgbClr val="4D4D4D"/>
                </a:solidFill>
                <a:ea typeface="MS UI Gothic" pitchFamily="18" charset="0"/>
              </a:rPr>
              <a:t>(n=194)</a:t>
            </a:r>
          </a:p>
        </p:txBody>
      </p:sp>
      <p:sp>
        <p:nvSpPr>
          <p:cNvPr id="21" name="Rectangle 2"/>
          <p:cNvSpPr>
            <a:spLocks noGrp="1" noChangeArrowheads="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LBA28: ソラフェニブ投与中に進行した肝細胞癌（HCC）患者においてレゴラフェニブを投与した時の有効性、安全性、健康関連生活の質（HRQoL）の評価: 第III相RESORCE国際共同無作為化二重盲検試験の結果 – Bruix et al</a:t>
            </a:r>
          </a:p>
        </p:txBody>
      </p:sp>
      <p:sp>
        <p:nvSpPr>
          <p:cNvPr id="22"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ソラフェニブ投与中に病勢進行を認めたHCC患者におけるレゴラフェニブの有効性、安全性、QoLを評価すること</a:t>
            </a:r>
          </a:p>
        </p:txBody>
      </p:sp>
      <p:sp>
        <p:nvSpPr>
          <p:cNvPr id="24" name="AutoShape 12"/>
          <p:cNvSpPr>
            <a:spLocks noChangeArrowheads="1"/>
          </p:cNvSpPr>
          <p:nvPr/>
        </p:nvSpPr>
        <p:spPr bwMode="auto">
          <a:xfrm>
            <a:off x="8116435" y="424939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a:p>
            <a:pPr algn="ctr" defTabSz="892175" eaLnBrk="0" hangingPunct="0"/>
            <a:r>
              <a:rPr lang="ja-JP" sz="1400" b="1" i="0" dirty="0" smtClean="0">
                <a:solidFill>
                  <a:srgbClr val="FFFFFF"/>
                </a:solidFill>
                <a:ea typeface="MS UI Gothic" pitchFamily="18" charset="0"/>
              </a:rPr>
              <a:t>死亡/</a:t>
            </a:r>
          </a:p>
          <a:p>
            <a:pPr algn="ctr" defTabSz="892175" eaLnBrk="0" hangingPunct="0"/>
            <a:r>
              <a:rPr lang="ja-JP" sz="1400" b="1" i="0" dirty="0" smtClean="0">
                <a:solidFill>
                  <a:srgbClr val="FFFFFF"/>
                </a:solidFill>
                <a:ea typeface="MS UI Gothic" pitchFamily="18" charset="0"/>
              </a:rPr>
              <a:t>毒性</a:t>
            </a:r>
          </a:p>
        </p:txBody>
      </p:sp>
    </p:spTree>
    <p:extLst>
      <p:ext uri="{BB962C8B-B14F-4D97-AF65-F5344CB8AC3E}">
        <p14:creationId xmlns:p14="http://schemas.microsoft.com/office/powerpoint/2010/main" val="29758271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LBA28: ソラフェニブ投与中に進行した肝細胞癌（HCC）患者においてレゴラフェニブを投与した時の有効性、安全性、健康関連生活の質（HRQoL）の評価: 第III相RESORCE国際共同無作為化二重盲検試験の結果 – Bruix et al</a:t>
            </a:r>
          </a:p>
        </p:txBody>
      </p:sp>
      <p:sp>
        <p:nvSpPr>
          <p:cNvPr id="2" name="Content Placeholder 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主な結果（続き）</a:t>
            </a:r>
          </a:p>
        </p:txBody>
      </p:sp>
      <p:sp>
        <p:nvSpPr>
          <p:cNvPr id="15" name="Text Placeholder 1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a:t>
            </a:r>
            <a:r>
              <a:rPr lang="ja-JP" sz="1200" b="1" i="0" dirty="0" smtClean="0">
                <a:solidFill>
                  <a:srgbClr val="4D4D4D"/>
                </a:solidFill>
                <a:ea typeface="MS UI Gothic" pitchFamily="18" charset="0"/>
              </a:rPr>
              <a:t>く</a:t>
            </a:r>
            <a:endParaRPr lang="en-GB" altLang="ja-JP" sz="1200" b="1" i="0" dirty="0" smtClean="0">
              <a:solidFill>
                <a:srgbClr val="4D4D4D"/>
              </a:solidFill>
              <a:ea typeface="MS UI Gothic" pitchFamily="18" charset="0"/>
            </a:endParaRPr>
          </a:p>
          <a:p>
            <a:r>
              <a:rPr lang="ja-JP" sz="1200" b="0" i="0" dirty="0" smtClean="0">
                <a:solidFill>
                  <a:srgbClr val="4D4D4D"/>
                </a:solidFill>
                <a:ea typeface="MS UI Gothic" pitchFamily="18" charset="0"/>
              </a:rPr>
              <a:t>Bruix </a:t>
            </a:r>
            <a:r>
              <a:rPr lang="ja-JP" sz="1200" b="0" i="0" dirty="0" smtClean="0">
                <a:solidFill>
                  <a:srgbClr val="4D4D4D"/>
                </a:solidFill>
                <a:ea typeface="MS UI Gothic" pitchFamily="18" charset="0"/>
              </a:rPr>
              <a:t>J et al. Ann Oncol 2016; 27 (suppl 6): abstr LBA28</a:t>
            </a:r>
          </a:p>
        </p:txBody>
      </p:sp>
      <p:graphicFrame>
        <p:nvGraphicFramePr>
          <p:cNvPr id="8" name="Group 88"/>
          <p:cNvGraphicFramePr>
            <a:graphicFrameLocks noGrp="1"/>
          </p:cNvGraphicFramePr>
          <p:nvPr>
            <p:extLst>
              <p:ext uri="{D42A27DB-BD31-4B8C-83A1-F6EECF244321}">
                <p14:modId xmlns:p14="http://schemas.microsoft.com/office/powerpoint/2010/main" val="2799447053"/>
              </p:ext>
            </p:extLst>
          </p:nvPr>
        </p:nvGraphicFramePr>
        <p:xfrm>
          <a:off x="526653" y="1828800"/>
          <a:ext cx="8090694" cy="1722118"/>
        </p:xfrm>
        <a:graphic>
          <a:graphicData uri="http://schemas.openxmlformats.org/drawingml/2006/table">
            <a:tbl>
              <a:tblPr firstRow="1" bandRow="1">
                <a:tableStyleId>{69012ECD-51FC-41F1-AA8D-1B2483CD663E}</a:tableStyleId>
              </a:tblPr>
              <a:tblGrid>
                <a:gridCol w="2223294">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219200"/>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レゴラフェニブ</a:t>
                      </a:r>
                      <a:r>
                        <a:rPr lang="en" sz="1300" dirty="0" smtClean="0"/>
                        <a:t/>
                      </a:r>
                      <a:br>
                        <a:rPr lang="en" sz="1300" dirty="0" smtClean="0"/>
                      </a:br>
                      <a:r>
                        <a:rPr lang="ja-JP" sz="1300" b="1" i="0" u="none" dirty="0" smtClean="0">
                          <a:solidFill>
                            <a:srgbClr val="FFFFFF"/>
                          </a:solidFill>
                          <a:ea typeface="MS UI Gothic" pitchFamily="18" charset="0"/>
                        </a:rPr>
                        <a:t>(n=379)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プラセボ</a:t>
                      </a:r>
                      <a:r>
                        <a:rPr lang="en" sz="1300" dirty="0" smtClean="0"/>
                        <a:t/>
                      </a:r>
                      <a:br>
                        <a:rPr lang="en" sz="1300" dirty="0" smtClean="0"/>
                      </a:br>
                      <a:r>
                        <a:rPr lang="ja-JP" sz="1300" b="1" i="0" u="none" dirty="0" smtClean="0">
                          <a:solidFill>
                            <a:srgbClr val="FFFFFF"/>
                          </a:solidFill>
                          <a:ea typeface="MS UI Gothic" pitchFamily="18" charset="0"/>
                        </a:rPr>
                        <a:t>(n=194)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HR (95% CI)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P値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mOS、ヶ月間</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10.6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7.8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0.63 (0.50, 0.79)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mPFS、ヶ月</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0.46 (0.37, 0.56)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TTR中央値、ヶ月</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0.44 (0.36, 0.55)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52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DCR、%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65.2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36.1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300" b="0" i="0" u="none" strike="noStrike" kern="1200" cap="none" normalizeH="0" baseline="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3"/>
                  </a:ext>
                </a:extLst>
              </a:tr>
            </a:tbl>
          </a:graphicData>
        </a:graphic>
      </p:graphicFrame>
      <p:graphicFrame>
        <p:nvGraphicFramePr>
          <p:cNvPr id="6" name="Group 88"/>
          <p:cNvGraphicFramePr>
            <a:graphicFrameLocks noGrp="1"/>
          </p:cNvGraphicFramePr>
          <p:nvPr>
            <p:extLst>
              <p:ext uri="{D42A27DB-BD31-4B8C-83A1-F6EECF244321}">
                <p14:modId xmlns:p14="http://schemas.microsoft.com/office/powerpoint/2010/main" val="1341467215"/>
              </p:ext>
            </p:extLst>
          </p:nvPr>
        </p:nvGraphicFramePr>
        <p:xfrm>
          <a:off x="526653" y="3890468"/>
          <a:ext cx="8090653" cy="1645920"/>
        </p:xfrm>
        <a:graphic>
          <a:graphicData uri="http://schemas.openxmlformats.org/drawingml/2006/table">
            <a:tbl>
              <a:tblPr firstRow="1" bandRow="1">
                <a:tableStyleId>{69012ECD-51FC-41F1-AA8D-1B2483CD663E}</a:tableStyleId>
              </a:tblPr>
              <a:tblGrid>
                <a:gridCol w="3335663">
                  <a:extLst>
                    <a:ext uri="{9D8B030D-6E8A-4147-A177-3AD203B41FA5}">
                      <a16:colId xmlns:a16="http://schemas.microsoft.com/office/drawing/2014/main" xmlns="" val="20000"/>
                    </a:ext>
                  </a:extLst>
                </a:gridCol>
                <a:gridCol w="2074460">
                  <a:extLst>
                    <a:ext uri="{9D8B030D-6E8A-4147-A177-3AD203B41FA5}">
                      <a16:colId xmlns:a16="http://schemas.microsoft.com/office/drawing/2014/main" xmlns="" val="20001"/>
                    </a:ext>
                  </a:extLst>
                </a:gridCol>
                <a:gridCol w="1951630">
                  <a:extLst>
                    <a:ext uri="{9D8B030D-6E8A-4147-A177-3AD203B41FA5}">
                      <a16:colId xmlns:a16="http://schemas.microsoft.com/office/drawing/2014/main" xmlns="" val="20002"/>
                    </a:ext>
                  </a:extLst>
                </a:gridCol>
                <a:gridCol w="728900"/>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最小二乗平均時間で調整したAUC (95% CI)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レゴラフェニブ</a:t>
                      </a:r>
                      <a:r>
                        <a:rPr lang="en" sz="1300" dirty="0" smtClean="0"/>
                        <a:t/>
                      </a:r>
                      <a:br>
                        <a:rPr lang="en" sz="1300" dirty="0" smtClean="0"/>
                      </a:br>
                      <a:r>
                        <a:rPr lang="ja-JP" sz="1300" b="1" i="0" u="none" dirty="0" smtClean="0">
                          <a:solidFill>
                            <a:srgbClr val="FFFFFF"/>
                          </a:solidFill>
                          <a:ea typeface="MS UI Gothic" pitchFamily="18" charset="0"/>
                        </a:rPr>
                        <a:t>(n=379)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プラセボ</a:t>
                      </a:r>
                      <a:r>
                        <a:rPr lang="en" sz="1300" dirty="0" smtClean="0"/>
                        <a:t/>
                      </a:r>
                      <a:br>
                        <a:rPr lang="en" sz="1300" dirty="0" smtClean="0"/>
                      </a:br>
                      <a:r>
                        <a:rPr lang="ja-JP" sz="1300" b="1" i="0" u="none" dirty="0" smtClean="0">
                          <a:solidFill>
                            <a:srgbClr val="FFFFFF"/>
                          </a:solidFill>
                          <a:ea typeface="MS UI Gothic" pitchFamily="18" charset="0"/>
                        </a:rPr>
                        <a:t>(n=194)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P値</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EQ-5D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0.76 (0.75, 0.78)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0.77 (0.75, 0.79)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0.47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EQ-5Dビジュアル・アナログ・スケール (VAS)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71.68 (70.46, 72.90)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73.45 (71.84, 75.06)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FACT-G (全般)</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75.14 (74.12, 76.16)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76.55 (75.20, 77.90)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0.07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FACT-Hep総計</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129.31 (127.84, 130.79)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133.17 (131.21, 135.12)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620023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LBA28: ソラフェニブ投与中に進行した肝細胞癌（HCC）患者においてレゴラフェニブを投与した時の有効性、安全性、健康関連生活の質（HRQoL）の評価: 第III相RESORCE国際共同無作為化二重盲検試験の結果 – Bruix et al</a:t>
            </a:r>
          </a:p>
        </p:txBody>
      </p:sp>
      <p:sp>
        <p:nvSpPr>
          <p:cNvPr id="15" name="Text Placeholder 14"/>
          <p:cNvSpPr>
            <a:spLocks noGrp="1"/>
          </p:cNvSpPr>
          <p:nvPr>
            <p:ph type="body" sz="quarter" idx="11"/>
          </p:nvPr>
        </p:nvSpPr>
        <p:spPr/>
        <p:txBody>
          <a:bodyPr/>
          <a:lstStyle/>
          <a:p>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Bruix J et al. Ann Oncol 2016; 27 (suppl 6): abstr LBA28</a:t>
            </a:r>
          </a:p>
        </p:txBody>
      </p:sp>
      <p:sp>
        <p:nvSpPr>
          <p:cNvPr id="6" name="Content Placeholder 1"/>
          <p:cNvSpPr>
            <a:spLocks noGrp="1"/>
          </p:cNvSpPr>
          <p:nvPr>
            <p:ph idx="1"/>
          </p:nvPr>
        </p:nvSpPr>
        <p:spPr>
          <a:xfrm>
            <a:off x="365124" y="1254035"/>
            <a:ext cx="8413751" cy="4746172"/>
          </a:xfrm>
        </p:spPr>
        <p:txBody>
          <a:bodyPr/>
          <a:lstStyle/>
          <a:p>
            <a:pPr marL="0" indent="0">
              <a:buNone/>
            </a:pPr>
            <a:r>
              <a:rPr lang="ja-JP" sz="1600" b="1" i="0" dirty="0" smtClean="0">
                <a:solidFill>
                  <a:srgbClr val="4D4D4D"/>
                </a:solidFill>
                <a:ea typeface="MS UI Gothic" pitchFamily="18" charset="0"/>
              </a:rPr>
              <a:t>主な結果（続き）</a:t>
            </a:r>
          </a:p>
        </p:txBody>
      </p:sp>
      <p:graphicFrame>
        <p:nvGraphicFramePr>
          <p:cNvPr id="7" name="Group 88"/>
          <p:cNvGraphicFramePr>
            <a:graphicFrameLocks noGrp="1"/>
          </p:cNvGraphicFramePr>
          <p:nvPr>
            <p:extLst>
              <p:ext uri="{D42A27DB-BD31-4B8C-83A1-F6EECF244321}">
                <p14:modId xmlns:p14="http://schemas.microsoft.com/office/powerpoint/2010/main" val="1141849309"/>
              </p:ext>
            </p:extLst>
          </p:nvPr>
        </p:nvGraphicFramePr>
        <p:xfrm>
          <a:off x="541283" y="1725168"/>
          <a:ext cx="8024816" cy="2407920"/>
        </p:xfrm>
        <a:graphic>
          <a:graphicData uri="http://schemas.openxmlformats.org/drawingml/2006/table">
            <a:tbl>
              <a:tblPr firstRow="1" bandRow="1">
                <a:tableStyleId>{69012ECD-51FC-41F1-AA8D-1B2483CD663E}</a:tableStyleId>
              </a:tblPr>
              <a:tblGrid>
                <a:gridCol w="3434302">
                  <a:extLst>
                    <a:ext uri="{9D8B030D-6E8A-4147-A177-3AD203B41FA5}">
                      <a16:colId xmlns:a16="http://schemas.microsoft.com/office/drawing/2014/main" xmlns="" val="20000"/>
                    </a:ext>
                  </a:extLst>
                </a:gridCol>
                <a:gridCol w="2295257">
                  <a:extLst>
                    <a:ext uri="{9D8B030D-6E8A-4147-A177-3AD203B41FA5}">
                      <a16:colId xmlns:a16="http://schemas.microsoft.com/office/drawing/2014/main" xmlns="" val="20001"/>
                    </a:ext>
                  </a:extLst>
                </a:gridCol>
                <a:gridCol w="2295257">
                  <a:extLst>
                    <a:ext uri="{9D8B030D-6E8A-4147-A177-3AD203B41FA5}">
                      <a16:colId xmlns:a16="http://schemas.microsoft.com/office/drawing/2014/main" xmlns="" val="20002"/>
                    </a:ext>
                  </a:extLst>
                </a:gridCol>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kern="1200" cap="none" normalizeH="0" baseline="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レゴラフェニブ</a:t>
                      </a:r>
                      <a:r>
                        <a:rPr lang="en" sz="1400" dirty="0" smtClean="0"/>
                        <a:t/>
                      </a:r>
                      <a:br>
                        <a:rPr lang="en" sz="1400" dirty="0" smtClean="0"/>
                      </a:br>
                      <a:r>
                        <a:rPr lang="ja-JP" sz="1400" b="1" i="0" u="none" dirty="0" smtClean="0">
                          <a:solidFill>
                            <a:srgbClr val="FFFFFF"/>
                          </a:solidFill>
                          <a:ea typeface="MS UI Gothic" pitchFamily="18" charset="0"/>
                        </a:rPr>
                        <a:t>(n=379)</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プラセボ</a:t>
                      </a:r>
                      <a:r>
                        <a:rPr lang="en" sz="1400" dirty="0" smtClean="0"/>
                        <a:t/>
                      </a:r>
                      <a:br>
                        <a:rPr lang="en" sz="1400" dirty="0" smtClean="0"/>
                      </a:br>
                      <a:r>
                        <a:rPr lang="ja-JP" sz="1400" b="1" i="0" u="none" dirty="0" smtClean="0">
                          <a:solidFill>
                            <a:srgbClr val="FFFFFF"/>
                          </a:solidFill>
                          <a:ea typeface="MS UI Gothic" pitchFamily="18" charset="0"/>
                        </a:rPr>
                        <a:t>(n=194)</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グレード3以上のAE、%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79.7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58.5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レゴラフェニブ群でより高率に発生したグレード3以上のAE、%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高血圧</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手足の皮膚反応</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疲労</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下痢</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kern="1200" cap="none" normalizeH="0" baseline="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407865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胃・食道癌</a:t>
            </a:r>
          </a:p>
        </p:txBody>
      </p:sp>
    </p:spTree>
    <p:extLst>
      <p:ext uri="{BB962C8B-B14F-4D97-AF65-F5344CB8AC3E}">
        <p14:creationId xmlns:p14="http://schemas.microsoft.com/office/powerpoint/2010/main" val="1578099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LBA28: ソラフェニブ投与中に進行した肝細胞癌（HCC）患者においてレゴラフェニブを投与した時の有効性、安全性、健康関連生活の質（HRQoL）の評価: 第III相RESORCE国際共同無作為化二重盲検試験の結果 – Bruix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レゴラフェニブ治療後には、過去のソラフェニブ治療で進行したHCC患者のOSが統計学的に有意に改善した </a:t>
            </a:r>
          </a:p>
          <a:p>
            <a:pPr lvl="1"/>
            <a:r>
              <a:rPr lang="ja-JP" sz="1600" b="1" i="0" dirty="0" smtClean="0">
                <a:solidFill>
                  <a:srgbClr val="4D4D4D"/>
                </a:solidFill>
                <a:ea typeface="MS UI Gothic" pitchFamily="18" charset="0"/>
              </a:rPr>
              <a:t>死亡リスクは37%低下した（HR 0.63、95% CI 0.50、0.79、p&lt;0.001）</a:t>
            </a:r>
          </a:p>
          <a:p>
            <a:pPr lvl="1"/>
            <a:r>
              <a:rPr lang="ja-JP" sz="1600" b="1" i="0" dirty="0" smtClean="0">
                <a:solidFill>
                  <a:srgbClr val="4D4D4D"/>
                </a:solidFill>
                <a:ea typeface="MS UI Gothic" pitchFamily="18" charset="0"/>
              </a:rPr>
              <a:t>mOSは10.6ヶ月と7.8ヶ月であった</a:t>
            </a:r>
          </a:p>
          <a:p>
            <a:r>
              <a:rPr lang="ja-JP" sz="1600" b="1" i="0" dirty="0" smtClean="0">
                <a:solidFill>
                  <a:srgbClr val="4D4D4D"/>
                </a:solidFill>
                <a:ea typeface="MS UI Gothic" pitchFamily="18" charset="0"/>
              </a:rPr>
              <a:t>レゴラフェニブを用いた治療はPFSおよびTTPを有意に改善した </a:t>
            </a:r>
          </a:p>
          <a:p>
            <a:r>
              <a:rPr lang="ja-JP" sz="1600" b="1" i="0" dirty="0" smtClean="0">
                <a:solidFill>
                  <a:srgbClr val="4D4D4D"/>
                </a:solidFill>
                <a:ea typeface="MS UI Gothic" pitchFamily="18" charset="0"/>
              </a:rPr>
              <a:t>レゴラフェニブ投与群においては、奏効率およびDCR（ほぼ2倍）がともに有意に高かった</a:t>
            </a:r>
          </a:p>
          <a:p>
            <a:r>
              <a:rPr lang="ja-JP" sz="1600" b="1" i="0" dirty="0" smtClean="0">
                <a:solidFill>
                  <a:srgbClr val="4D4D4D"/>
                </a:solidFill>
                <a:ea typeface="MS UI Gothic" pitchFamily="18" charset="0"/>
              </a:rPr>
              <a:t>本試験では、レゴラフェニブ投与関連の新規のAEはみられなかった</a:t>
            </a:r>
          </a:p>
        </p:txBody>
      </p:sp>
      <p:sp>
        <p:nvSpPr>
          <p:cNvPr id="15" name="Text Placeholder 14"/>
          <p:cNvSpPr>
            <a:spLocks noGrp="1"/>
          </p:cNvSpPr>
          <p:nvPr>
            <p:ph type="body" sz="quarter" idx="11"/>
          </p:nvPr>
        </p:nvSpPr>
        <p:spPr/>
        <p:txBody>
          <a:bodyPr/>
          <a:lstStyle/>
          <a:p>
            <a:r>
              <a:rPr lang="en" sz="1200" dirty="0" smtClean="0"/>
              <a:t/>
            </a:r>
            <a:br>
              <a:rPr lang="en" sz="1200" dirty="0" smtClean="0"/>
            </a:br>
            <a:r>
              <a:rPr lang="ja-JP" sz="1200" b="1" i="0" dirty="0" smtClean="0">
                <a:solidFill>
                  <a:srgbClr val="4D4D4D"/>
                </a:solidFill>
                <a:ea typeface="MS UI Gothic" pitchFamily="18" charset="0"/>
              </a:rPr>
              <a:t>注：抄録からのデータのみに基づく</a:t>
            </a:r>
          </a:p>
          <a:p>
            <a:r>
              <a:rPr lang="ja-JP" sz="1200" b="0" i="0" dirty="0" smtClean="0">
                <a:solidFill>
                  <a:srgbClr val="4D4D4D"/>
                </a:solidFill>
                <a:ea typeface="MS UI Gothic" pitchFamily="18" charset="0"/>
              </a:rPr>
              <a:t>Bruix J et al. Ann Oncol 2016; 27 (suppl 6): abstr LBA28</a:t>
            </a:r>
          </a:p>
        </p:txBody>
      </p:sp>
    </p:spTree>
    <p:custDataLst>
      <p:tags r:id="rId1"/>
    </p:custDataLst>
    <p:extLst>
      <p:ext uri="{BB962C8B-B14F-4D97-AF65-F5344CB8AC3E}">
        <p14:creationId xmlns:p14="http://schemas.microsoft.com/office/powerpoint/2010/main" val="2782691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ja-JP" sz="4000" b="1" i="0" cap="all" dirty="0" smtClean="0">
                <a:solidFill>
                  <a:srgbClr val="043882"/>
                </a:solidFill>
                <a:ea typeface="MS UI Gothic" pitchFamily="18" charset="0"/>
              </a:rPr>
              <a:t>神経内分泌腫瘍</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膵・小腸・</a:t>
            </a:r>
            <a:r>
              <a:rPr lang="en" sz="2400" dirty="0" smtClean="0"/>
              <a:t/>
            </a:r>
            <a:br>
              <a:rPr lang="en" sz="2400" dirty="0" smtClean="0"/>
            </a:br>
            <a:r>
              <a:rPr lang="ja-JP" sz="2400" b="0" i="0" dirty="0" smtClean="0">
                <a:solidFill>
                  <a:srgbClr val="4D4D4D"/>
                </a:solidFill>
                <a:ea typeface="MS UI Gothic" pitchFamily="18" charset="0"/>
              </a:rPr>
              <a:t>肝胆道癌</a:t>
            </a:r>
          </a:p>
        </p:txBody>
      </p:sp>
    </p:spTree>
    <p:extLst>
      <p:ext uri="{BB962C8B-B14F-4D97-AF65-F5344CB8AC3E}">
        <p14:creationId xmlns:p14="http://schemas.microsoft.com/office/powerpoint/2010/main" val="355407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420PD: 中腸神経内分泌腫瘍患者における177Lu-DOTATATEの投与を評価するNETTER-1第III相試験: 有効性、安全性、QoLの結果およびサブグループ解析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Strosberg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進行、進行性ソマトスタチン受容体陽性中腸NET患者において、</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Lu-DOTATATEとオクトレオチドLARを比較した場合の有効性と安全性を評価すること</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Strosberg J et al. Ann Oncol 2016; 27 (suppl 6): abstr 420PD</a:t>
            </a:r>
          </a:p>
        </p:txBody>
      </p:sp>
      <p:cxnSp>
        <p:nvCxnSpPr>
          <p:cNvPr id="8" name="AutoShape 15"/>
          <p:cNvCxnSpPr>
            <a:cxnSpLocks noChangeShapeType="1"/>
            <a:stCxn id="18" idx="0"/>
            <a:endCxn id="24" idx="1"/>
          </p:cNvCxnSpPr>
          <p:nvPr/>
        </p:nvCxnSpPr>
        <p:spPr bwMode="auto">
          <a:xfrm rot="5400000" flipH="1" flipV="1">
            <a:off x="4589128" y="3061289"/>
            <a:ext cx="392899" cy="57955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43" idx="1"/>
          </p:cNvCxnSpPr>
          <p:nvPr/>
        </p:nvCxnSpPr>
        <p:spPr bwMode="auto">
          <a:xfrm rot="16200000" flipH="1">
            <a:off x="4580341" y="4047173"/>
            <a:ext cx="411672" cy="580755"/>
          </a:xfrm>
          <a:prstGeom prst="bentConnector2">
            <a:avLst/>
          </a:prstGeom>
          <a:noFill/>
          <a:ln w="57150">
            <a:solidFill>
              <a:schemeClr val="bg2">
                <a:lumMod val="60000"/>
                <a:lumOff val="40000"/>
              </a:schemeClr>
            </a:solidFill>
            <a:round/>
            <a:headEnd/>
            <a:tailEnd type="triangle" w="med" len="med"/>
          </a:ln>
        </p:spPr>
      </p:cxnSp>
      <p:cxnSp>
        <p:nvCxnSpPr>
          <p:cNvPr id="11" name="Straight Connector 10"/>
          <p:cNvCxnSpPr/>
          <p:nvPr/>
        </p:nvCxnSpPr>
        <p:spPr>
          <a:xfrm>
            <a:off x="3626061" y="383961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9"/>
          <p:cNvSpPr txBox="1">
            <a:spLocks noChangeArrowheads="1"/>
          </p:cNvSpPr>
          <p:nvPr/>
        </p:nvSpPr>
        <p:spPr bwMode="auto">
          <a:xfrm>
            <a:off x="365124"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PFS（RECIST規準 v1.1に基づく）</a:t>
            </a:r>
          </a:p>
        </p:txBody>
      </p:sp>
      <p:sp>
        <p:nvSpPr>
          <p:cNvPr id="18" name="Oval 14"/>
          <p:cNvSpPr>
            <a:spLocks noChangeArrowheads="1"/>
          </p:cNvSpPr>
          <p:nvPr/>
        </p:nvSpPr>
        <p:spPr bwMode="auto">
          <a:xfrm>
            <a:off x="4204002" y="3547515"/>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sp>
        <p:nvSpPr>
          <p:cNvPr id="19" name="AutoShape 9"/>
          <p:cNvSpPr>
            <a:spLocks noChangeArrowheads="1"/>
          </p:cNvSpPr>
          <p:nvPr/>
        </p:nvSpPr>
        <p:spPr bwMode="auto">
          <a:xfrm>
            <a:off x="152399" y="2627236"/>
            <a:ext cx="37616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グレード1～2の転移性または局所進行性中腸NET</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オクトレオチドLAR(20–30 mg q3/4w)投与中のPD</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ソマトスタチン受容体陽性疾患</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KPS ≧60</a:t>
            </a:r>
          </a:p>
          <a:p>
            <a:pPr defTabSz="892175" eaLnBrk="0" hangingPunct="0">
              <a:spcAft>
                <a:spcPct val="30000"/>
              </a:spcAft>
            </a:pPr>
            <a:r>
              <a:rPr lang="ja-JP" sz="1600" b="0" i="0" dirty="0" smtClean="0">
                <a:solidFill>
                  <a:srgbClr val="FFFFFF"/>
                </a:solidFill>
                <a:ea typeface="MS UI Gothic" pitchFamily="18" charset="0"/>
              </a:rPr>
              <a:t>(</a:t>
            </a:r>
            <a:r>
              <a:rPr lang="ja-JP" sz="1600" b="0" i="0" dirty="0" smtClean="0">
                <a:solidFill>
                  <a:srgbClr val="FFFFFF"/>
                </a:solidFill>
                <a:ea typeface="MS UI Gothic" pitchFamily="18" charset="0"/>
              </a:rPr>
              <a:t>n=230</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21" name="Rectangle 9"/>
          <p:cNvSpPr txBox="1">
            <a:spLocks noChangeArrowheads="1"/>
          </p:cNvSpPr>
          <p:nvPr/>
        </p:nvSpPr>
        <p:spPr bwMode="auto">
          <a:xfrm>
            <a:off x="4509969"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ORR、OS、TTP、安全性、QoL</a:t>
            </a:r>
          </a:p>
          <a:p>
            <a:pPr>
              <a:buClr>
                <a:srgbClr val="043882"/>
              </a:buClr>
            </a:pPr>
            <a:endParaRPr lang="en-GB" dirty="0"/>
          </a:p>
        </p:txBody>
      </p:sp>
      <p:sp>
        <p:nvSpPr>
          <p:cNvPr id="24" name="AutoShape 8"/>
          <p:cNvSpPr>
            <a:spLocks noChangeArrowheads="1"/>
          </p:cNvSpPr>
          <p:nvPr/>
        </p:nvSpPr>
        <p:spPr bwMode="auto">
          <a:xfrm>
            <a:off x="5075355" y="2612992"/>
            <a:ext cx="2239845" cy="108324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baseline="30000" dirty="0" smtClean="0">
                <a:solidFill>
                  <a:srgbClr val="FFFFFF"/>
                </a:solidFill>
                <a:ea typeface="MS UI Gothic" pitchFamily="18" charset="0"/>
              </a:rPr>
              <a:t>177</a:t>
            </a:r>
            <a:r>
              <a:rPr lang="ja-JP" sz="1600" b="0" i="0" dirty="0" smtClean="0">
                <a:solidFill>
                  <a:srgbClr val="FFFFFF"/>
                </a:solidFill>
                <a:ea typeface="MS UI Gothic" pitchFamily="18" charset="0"/>
              </a:rPr>
              <a:t>Lu-Dotatate </a:t>
            </a:r>
            <a:r>
              <a:rPr lang="en" sz="1600" dirty="0" smtClean="0"/>
              <a:t/>
            </a:r>
            <a:br>
              <a:rPr lang="en" sz="1600" dirty="0" smtClean="0"/>
            </a:br>
            <a:r>
              <a:rPr lang="ja-JP" sz="1600" b="0" i="0" dirty="0" smtClean="0">
                <a:solidFill>
                  <a:srgbClr val="FFFFFF"/>
                </a:solidFill>
                <a:ea typeface="MS UI Gothic" pitchFamily="18" charset="0"/>
              </a:rPr>
              <a:t>7.4 GBq、q8w (x4) </a:t>
            </a:r>
            <a:r>
              <a:rPr lang="en" sz="1600" dirty="0" smtClean="0"/>
              <a:t/>
            </a:r>
            <a:br>
              <a:rPr lang="en" sz="1600" dirty="0" smtClean="0"/>
            </a:br>
            <a:r>
              <a:rPr lang="ja-JP" sz="1600" b="0" i="0" dirty="0" smtClean="0">
                <a:solidFill>
                  <a:srgbClr val="FFFFFF"/>
                </a:solidFill>
                <a:ea typeface="MS UI Gothic" pitchFamily="18" charset="0"/>
              </a:rPr>
              <a:t>+ SSA</a:t>
            </a:r>
          </a:p>
          <a:p>
            <a:pPr algn="ctr" defTabSz="892175" eaLnBrk="0" hangingPunct="0"/>
            <a:r>
              <a:rPr lang="ja-JP" sz="1600" b="0" i="0" dirty="0" smtClean="0">
                <a:solidFill>
                  <a:srgbClr val="FFFFFF"/>
                </a:solidFill>
                <a:ea typeface="MS UI Gothic" pitchFamily="18" charset="0"/>
              </a:rPr>
              <a:t>(n=115)</a:t>
            </a:r>
          </a:p>
        </p:txBody>
      </p:sp>
      <p:sp>
        <p:nvSpPr>
          <p:cNvPr id="43" name="AutoShape 8"/>
          <p:cNvSpPr>
            <a:spLocks noChangeArrowheads="1"/>
          </p:cNvSpPr>
          <p:nvPr/>
        </p:nvSpPr>
        <p:spPr bwMode="auto">
          <a:xfrm>
            <a:off x="5076555" y="4001763"/>
            <a:ext cx="2238645" cy="108324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オクトレオチドLAR </a:t>
            </a:r>
          </a:p>
          <a:p>
            <a:pPr algn="ctr" defTabSz="892175" eaLnBrk="0" hangingPunct="0"/>
            <a:r>
              <a:rPr lang="ja-JP" sz="1600" b="0" i="0" dirty="0" smtClean="0">
                <a:solidFill>
                  <a:srgbClr val="4D4D4D"/>
                </a:solidFill>
                <a:ea typeface="MS UI Gothic" pitchFamily="18" charset="0"/>
              </a:rPr>
              <a:t>60 mg q4w (n=115)</a:t>
            </a:r>
          </a:p>
        </p:txBody>
      </p:sp>
      <p:sp>
        <p:nvSpPr>
          <p:cNvPr id="26" name="AutoShape 12"/>
          <p:cNvSpPr>
            <a:spLocks noChangeArrowheads="1"/>
          </p:cNvSpPr>
          <p:nvPr/>
        </p:nvSpPr>
        <p:spPr bwMode="auto">
          <a:xfrm>
            <a:off x="7688746" y="2772973"/>
            <a:ext cx="1313883" cy="725211"/>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ja-JP" b="0" i="0" dirty="0" smtClean="0">
                <a:solidFill>
                  <a:srgbClr val="FFFFFF"/>
                </a:solidFill>
                <a:ea typeface="MS UI Gothic" pitchFamily="18" charset="0"/>
              </a:rPr>
              <a:t>5年間の追跡調査</a:t>
            </a:r>
          </a:p>
        </p:txBody>
      </p:sp>
      <p:cxnSp>
        <p:nvCxnSpPr>
          <p:cNvPr id="27" name="AutoShape 21"/>
          <p:cNvCxnSpPr>
            <a:cxnSpLocks noChangeShapeType="1"/>
            <a:endCxn id="26" idx="1"/>
          </p:cNvCxnSpPr>
          <p:nvPr/>
        </p:nvCxnSpPr>
        <p:spPr bwMode="auto">
          <a:xfrm>
            <a:off x="7308071" y="3135579"/>
            <a:ext cx="380675"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7688746" y="4182291"/>
            <a:ext cx="1313884" cy="725212"/>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ja-JP" b="0" i="0" dirty="0" smtClean="0">
                <a:solidFill>
                  <a:srgbClr val="FFFFFF"/>
                </a:solidFill>
                <a:ea typeface="MS UI Gothic" pitchFamily="18" charset="0"/>
              </a:rPr>
              <a:t>5年間の追跡調査</a:t>
            </a:r>
          </a:p>
        </p:txBody>
      </p:sp>
      <p:cxnSp>
        <p:nvCxnSpPr>
          <p:cNvPr id="29" name="AutoShape 20"/>
          <p:cNvCxnSpPr>
            <a:cxnSpLocks noChangeShapeType="1"/>
            <a:endCxn id="28" idx="1"/>
          </p:cNvCxnSpPr>
          <p:nvPr/>
        </p:nvCxnSpPr>
        <p:spPr bwMode="auto">
          <a:xfrm>
            <a:off x="7306491" y="4544897"/>
            <a:ext cx="382255" cy="0"/>
          </a:xfrm>
          <a:prstGeom prst="straightConnector1">
            <a:avLst/>
          </a:prstGeom>
          <a:noFill/>
          <a:ln w="57150">
            <a:solidFill>
              <a:schemeClr val="bg2">
                <a:lumMod val="60000"/>
                <a:lumOff val="40000"/>
              </a:schemeClr>
            </a:solidFill>
            <a:prstDash val="sysDot"/>
            <a:round/>
            <a:headEnd/>
            <a:tailEnd type="triangle" w="med" len="med"/>
          </a:ln>
        </p:spPr>
      </p:cxnSp>
    </p:spTree>
    <p:custDataLst>
      <p:tags r:id="rId1"/>
    </p:custDataLst>
    <p:extLst>
      <p:ext uri="{BB962C8B-B14F-4D97-AF65-F5344CB8AC3E}">
        <p14:creationId xmlns:p14="http://schemas.microsoft.com/office/powerpoint/2010/main" val="38602745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420PD: 中腸神経内分泌腫瘍患者における177Lu-DOTATATEの投与を評価するNETTER-1第III相試験: 有効性、安全性、QoLの結果およびサブグループ解析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Strosberg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600"/>
              </a:spcBef>
            </a:pPr>
            <a:r>
              <a:rPr lang="ja-JP" sz="1400" b="0" i="0" dirty="0" smtClean="0">
                <a:solidFill>
                  <a:srgbClr val="4D4D4D"/>
                </a:solidFill>
                <a:ea typeface="MS UI Gothic" pitchFamily="18" charset="0"/>
              </a:rPr>
              <a:t>PFSに関するサブグループの解析では、腫瘍グレード、年齢、性別、腫瘍マーカー値、放射性トレーサの集積値を含む、層別化および予後因子にかかわらず、</a:t>
            </a:r>
            <a:r>
              <a:rPr lang="ja-JP" sz="1400" b="0" i="0" baseline="30000" dirty="0" smtClean="0">
                <a:solidFill>
                  <a:srgbClr val="4D4D4D"/>
                </a:solidFill>
                <a:ea typeface="MS UI Gothic" pitchFamily="18" charset="0"/>
              </a:rPr>
              <a:t>177</a:t>
            </a:r>
            <a:r>
              <a:rPr lang="ja-JP" sz="1400" b="0" i="0" dirty="0" smtClean="0">
                <a:solidFill>
                  <a:srgbClr val="4D4D4D"/>
                </a:solidFill>
                <a:ea typeface="MS UI Gothic" pitchFamily="18" charset="0"/>
              </a:rPr>
              <a:t>Lu-Dotatateの一貫した有益性が確認された</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Strosberg J et al. Ann Oncol 2016; 27 (suppl 6): abstr 420PD</a:t>
            </a:r>
          </a:p>
        </p:txBody>
      </p:sp>
      <p:graphicFrame>
        <p:nvGraphicFramePr>
          <p:cNvPr id="9" name="Group 88"/>
          <p:cNvGraphicFramePr>
            <a:graphicFrameLocks noGrp="1"/>
          </p:cNvGraphicFramePr>
          <p:nvPr>
            <p:extLst>
              <p:ext uri="{D42A27DB-BD31-4B8C-83A1-F6EECF244321}">
                <p14:modId xmlns:p14="http://schemas.microsoft.com/office/powerpoint/2010/main" val="4024864795"/>
              </p:ext>
            </p:extLst>
          </p:nvPr>
        </p:nvGraphicFramePr>
        <p:xfrm>
          <a:off x="6039881" y="1847671"/>
          <a:ext cx="3069538" cy="1499616"/>
        </p:xfrm>
        <a:graphic>
          <a:graphicData uri="http://schemas.openxmlformats.org/drawingml/2006/table">
            <a:tbl>
              <a:tblPr firstRow="1" bandRow="1">
                <a:tableStyleId>{69012ECD-51FC-41F1-AA8D-1B2483CD663E}</a:tableStyleId>
              </a:tblPr>
              <a:tblGrid>
                <a:gridCol w="1240738"/>
                <a:gridCol w="875980"/>
                <a:gridCol w="952820"/>
              </a:tblGrid>
              <a:tr h="24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baseline="30000" dirty="0" smtClean="0">
                          <a:solidFill>
                            <a:srgbClr val="FFFFFF"/>
                          </a:solidFill>
                          <a:ea typeface="MS UI Gothic" pitchFamily="18" charset="0"/>
                        </a:rPr>
                        <a:t>177</a:t>
                      </a:r>
                      <a:r>
                        <a:rPr lang="ja-JP" sz="1200" b="1" i="0" u="none" dirty="0" smtClean="0">
                          <a:solidFill>
                            <a:srgbClr val="FFFFFF"/>
                          </a:solidFill>
                          <a:ea typeface="MS UI Gothic" pitchFamily="18"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オクトレオチドLAR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事象発生件数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mPFS、ヶ月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0" i="0" u="none" dirty="0" smtClean="0">
                          <a:solidFill>
                            <a:srgbClr val="4D4D4D"/>
                          </a:solidFill>
                          <a:ea typeface="MS UI Gothic" pitchFamily="18"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321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dirty="0" smtClean="0">
                          <a:solidFill>
                            <a:srgbClr val="4D4D4D"/>
                          </a:solidFill>
                          <a:ea typeface="MS UI Gothic" pitchFamily="18" charset="0"/>
                        </a:rPr>
                        <a:t>0.21 (0.13, 0.33)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dirty="0" smtClean="0">
                          <a:solidFill>
                            <a:srgbClr val="4D4D4D"/>
                          </a:solidFill>
                          <a:ea typeface="MS UI Gothic" pitchFamily="18"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37" name="TextBox 136"/>
          <p:cNvSpPr txBox="1"/>
          <p:nvPr/>
        </p:nvSpPr>
        <p:spPr>
          <a:xfrm>
            <a:off x="5887263" y="3737818"/>
            <a:ext cx="3374775" cy="1200329"/>
          </a:xfrm>
          <a:prstGeom prst="rect">
            <a:avLst/>
          </a:prstGeom>
          <a:noFill/>
          <a:ln>
            <a:noFill/>
          </a:ln>
        </p:spPr>
        <p:txBody>
          <a:bodyPr wrap="square" rtlCol="0">
            <a:spAutoFit/>
          </a:bodyPr>
          <a:lstStyle/>
          <a:p>
            <a:pPr algn="ctr"/>
            <a:r>
              <a:rPr lang="ja-JP" sz="1200" b="0" i="0" dirty="0" smtClean="0">
                <a:solidFill>
                  <a:srgbClr val="4D4D4D"/>
                </a:solidFill>
                <a:ea typeface="MS UI Gothic" pitchFamily="18" charset="0"/>
              </a:rPr>
              <a:t>PD/死亡リスクが79%減少 </a:t>
            </a:r>
          </a:p>
          <a:p>
            <a:pPr algn="ctr"/>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 vs. オクレオチド LAR</a:t>
            </a:r>
          </a:p>
          <a:p>
            <a:pPr algn="ctr"/>
            <a:endParaRPr lang="en-GB" sz="1200" dirty="0" smtClean="0">
              <a:solidFill>
                <a:srgbClr val="4D4D4D"/>
              </a:solidFill>
              <a:latin typeface="Arial"/>
            </a:endParaRPr>
          </a:p>
          <a:p>
            <a:endParaRPr lang="en-GB" sz="1200" dirty="0" smtClean="0">
              <a:solidFill>
                <a:srgbClr val="4D4D4D"/>
              </a:solidFill>
              <a:latin typeface="Arial"/>
            </a:endParaRPr>
          </a:p>
          <a:p>
            <a:pPr algn="ctr"/>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Lu-dotatateでの推定mPFS: </a:t>
            </a:r>
          </a:p>
          <a:p>
            <a:pPr algn="ctr"/>
            <a:r>
              <a:rPr lang="ja-JP" sz="1200" b="0" i="0" dirty="0" smtClean="0">
                <a:solidFill>
                  <a:srgbClr val="4D4D4D"/>
                </a:solidFill>
                <a:ea typeface="MS UI Gothic" pitchFamily="18" charset="0"/>
              </a:rPr>
              <a:t>40ヶ月</a:t>
            </a:r>
          </a:p>
        </p:txBody>
      </p:sp>
      <p:cxnSp>
        <p:nvCxnSpPr>
          <p:cNvPr id="7" name="Straight Arrow Connector 6"/>
          <p:cNvCxnSpPr/>
          <p:nvPr/>
        </p:nvCxnSpPr>
        <p:spPr>
          <a:xfrm>
            <a:off x="7574650" y="3408634"/>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74650" y="4187594"/>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5535" y="1465885"/>
            <a:ext cx="6183126" cy="4284072"/>
            <a:chOff x="372895" y="1688721"/>
            <a:chExt cx="6183126" cy="4284072"/>
          </a:xfrm>
        </p:grpSpPr>
        <p:sp>
          <p:nvSpPr>
            <p:cNvPr id="12" name="TextBox 11"/>
            <p:cNvSpPr txBox="1"/>
            <p:nvPr/>
          </p:nvSpPr>
          <p:spPr>
            <a:xfrm>
              <a:off x="433736" y="2301065"/>
              <a:ext cx="58444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3" name="TextBox 12"/>
            <p:cNvSpPr txBox="1"/>
            <p:nvPr/>
          </p:nvSpPr>
          <p:spPr>
            <a:xfrm>
              <a:off x="433736" y="2910858"/>
              <a:ext cx="58444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4" name="TextBox 13"/>
            <p:cNvSpPr txBox="1"/>
            <p:nvPr/>
          </p:nvSpPr>
          <p:spPr>
            <a:xfrm>
              <a:off x="433736" y="3520651"/>
              <a:ext cx="58444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7" name="TextBox 16"/>
            <p:cNvSpPr txBox="1"/>
            <p:nvPr/>
          </p:nvSpPr>
          <p:spPr>
            <a:xfrm>
              <a:off x="433736" y="4130444"/>
              <a:ext cx="58444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8" name="TextBox 17"/>
            <p:cNvSpPr txBox="1"/>
            <p:nvPr/>
          </p:nvSpPr>
          <p:spPr>
            <a:xfrm>
              <a:off x="620320" y="3275822"/>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a:t>
              </a:r>
            </a:p>
          </p:txBody>
        </p:sp>
        <p:sp>
          <p:nvSpPr>
            <p:cNvPr id="19" name="Freeform 18"/>
            <p:cNvSpPr>
              <a:spLocks/>
            </p:cNvSpPr>
            <p:nvPr/>
          </p:nvSpPr>
          <p:spPr bwMode="auto">
            <a:xfrm>
              <a:off x="1074159" y="1895134"/>
              <a:ext cx="5299071" cy="30498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TextBox 32"/>
            <p:cNvSpPr txBox="1"/>
            <p:nvPr/>
          </p:nvSpPr>
          <p:spPr>
            <a:xfrm rot="16200000">
              <a:off x="-245383" y="3290572"/>
              <a:ext cx="1513555" cy="277000"/>
            </a:xfrm>
            <a:prstGeom prst="rect">
              <a:avLst/>
            </a:prstGeom>
            <a:noFill/>
          </p:spPr>
          <p:txBody>
            <a:bodyPr wrap="none" rtlCol="0">
              <a:spAutoFit/>
            </a:bodyPr>
            <a:lstStyle/>
            <a:p>
              <a:pPr algn="ctr"/>
              <a:r>
                <a:rPr lang="ja-JP" sz="1200" b="0" i="0" dirty="0" smtClean="0">
                  <a:solidFill>
                    <a:srgbClr val="363636"/>
                  </a:solidFill>
                  <a:ea typeface="MS UI Gothic" pitchFamily="18" charset="0"/>
                </a:rPr>
                <a:t> 生存率</a:t>
              </a:r>
            </a:p>
          </p:txBody>
        </p:sp>
        <p:sp>
          <p:nvSpPr>
            <p:cNvPr id="34" name="TextBox 33"/>
            <p:cNvSpPr txBox="1"/>
            <p:nvPr/>
          </p:nvSpPr>
          <p:spPr>
            <a:xfrm>
              <a:off x="3160278" y="5268582"/>
              <a:ext cx="113364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PFS（ヶ月間）</a:t>
              </a:r>
            </a:p>
          </p:txBody>
        </p:sp>
        <p:sp>
          <p:nvSpPr>
            <p:cNvPr id="35" name="TextBox 34"/>
            <p:cNvSpPr txBox="1"/>
            <p:nvPr/>
          </p:nvSpPr>
          <p:spPr>
            <a:xfrm>
              <a:off x="433736" y="1688721"/>
              <a:ext cx="58444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6" name="TextBox 35"/>
            <p:cNvSpPr txBox="1"/>
            <p:nvPr/>
          </p:nvSpPr>
          <p:spPr>
            <a:xfrm>
              <a:off x="622116" y="4740237"/>
              <a:ext cx="396069" cy="406293"/>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7" name="TextBox 36"/>
            <p:cNvSpPr txBox="1"/>
            <p:nvPr/>
          </p:nvSpPr>
          <p:spPr>
            <a:xfrm>
              <a:off x="883251" y="5043151"/>
              <a:ext cx="396069" cy="406293"/>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1824007" y="5043151"/>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sp>
          <p:nvSpPr>
            <p:cNvPr id="39" name="TextBox 38"/>
            <p:cNvSpPr txBox="1"/>
            <p:nvPr/>
          </p:nvSpPr>
          <p:spPr>
            <a:xfrm>
              <a:off x="2684880" y="5043151"/>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a:t>
              </a:r>
            </a:p>
          </p:txBody>
        </p:sp>
        <p:sp>
          <p:nvSpPr>
            <p:cNvPr id="40" name="TextBox 39"/>
            <p:cNvSpPr txBox="1"/>
            <p:nvPr/>
          </p:nvSpPr>
          <p:spPr>
            <a:xfrm>
              <a:off x="3553064" y="5043151"/>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p:txBody>
        </p:sp>
        <p:sp>
          <p:nvSpPr>
            <p:cNvPr id="41" name="TextBox 40"/>
            <p:cNvSpPr txBox="1"/>
            <p:nvPr/>
          </p:nvSpPr>
          <p:spPr>
            <a:xfrm>
              <a:off x="4449997" y="5043151"/>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20</a:t>
              </a:r>
            </a:p>
          </p:txBody>
        </p:sp>
        <p:sp>
          <p:nvSpPr>
            <p:cNvPr id="42" name="TextBox 41"/>
            <p:cNvSpPr txBox="1"/>
            <p:nvPr/>
          </p:nvSpPr>
          <p:spPr>
            <a:xfrm>
              <a:off x="5323903" y="5043151"/>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25</a:t>
              </a:r>
            </a:p>
          </p:txBody>
        </p:sp>
        <p:sp>
          <p:nvSpPr>
            <p:cNvPr id="43" name="TextBox 42"/>
            <p:cNvSpPr txBox="1"/>
            <p:nvPr/>
          </p:nvSpPr>
          <p:spPr>
            <a:xfrm>
              <a:off x="6201437" y="5043151"/>
              <a:ext cx="354584"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30</a:t>
              </a:r>
            </a:p>
          </p:txBody>
        </p:sp>
        <p:sp>
          <p:nvSpPr>
            <p:cNvPr id="44" name="TextBox 43"/>
            <p:cNvSpPr txBox="1"/>
            <p:nvPr/>
          </p:nvSpPr>
          <p:spPr>
            <a:xfrm>
              <a:off x="860092" y="5511128"/>
              <a:ext cx="428131"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116</a:t>
              </a:r>
            </a:p>
            <a:p>
              <a:pPr algn="ctr"/>
              <a:r>
                <a:rPr lang="ja-JP" sz="1200" b="0" i="0" dirty="0" smtClean="0">
                  <a:solidFill>
                    <a:srgbClr val="4D4D4D"/>
                  </a:solidFill>
                  <a:ea typeface="MS UI Gothic" pitchFamily="18" charset="0"/>
                </a:rPr>
                <a:t>113</a:t>
              </a:r>
            </a:p>
          </p:txBody>
        </p:sp>
        <p:sp>
          <p:nvSpPr>
            <p:cNvPr id="45" name="TextBox 44"/>
            <p:cNvSpPr txBox="1"/>
            <p:nvPr/>
          </p:nvSpPr>
          <p:spPr>
            <a:xfrm>
              <a:off x="1415016" y="5511128"/>
              <a:ext cx="354584"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97</a:t>
              </a:r>
            </a:p>
            <a:p>
              <a:pPr algn="ctr"/>
              <a:r>
                <a:rPr lang="ja-JP" sz="1200" b="0" i="0" dirty="0" smtClean="0">
                  <a:solidFill>
                    <a:srgbClr val="4D4D4D"/>
                  </a:solidFill>
                  <a:ea typeface="MS UI Gothic" pitchFamily="18" charset="0"/>
                </a:rPr>
                <a:t>80</a:t>
              </a:r>
            </a:p>
          </p:txBody>
        </p:sp>
        <p:sp>
          <p:nvSpPr>
            <p:cNvPr id="46" name="TextBox 45"/>
            <p:cNvSpPr txBox="1"/>
            <p:nvPr/>
          </p:nvSpPr>
          <p:spPr>
            <a:xfrm>
              <a:off x="1947797" y="5511128"/>
              <a:ext cx="354584"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76</a:t>
              </a:r>
            </a:p>
            <a:p>
              <a:pPr algn="ctr"/>
              <a:r>
                <a:rPr lang="ja-JP" sz="1200" b="0" i="0" dirty="0" smtClean="0">
                  <a:solidFill>
                    <a:srgbClr val="4D4D4D"/>
                  </a:solidFill>
                  <a:ea typeface="MS UI Gothic" pitchFamily="18" charset="0"/>
                </a:rPr>
                <a:t>47</a:t>
              </a:r>
            </a:p>
          </p:txBody>
        </p:sp>
        <p:sp>
          <p:nvSpPr>
            <p:cNvPr id="47" name="TextBox 46"/>
            <p:cNvSpPr txBox="1"/>
            <p:nvPr/>
          </p:nvSpPr>
          <p:spPr>
            <a:xfrm>
              <a:off x="2480578" y="5511128"/>
              <a:ext cx="354584"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59</a:t>
              </a:r>
            </a:p>
            <a:p>
              <a:pPr algn="ctr"/>
              <a:r>
                <a:rPr lang="ja-JP" sz="1200" b="0" i="0" dirty="0" smtClean="0">
                  <a:solidFill>
                    <a:srgbClr val="4D4D4D"/>
                  </a:solidFill>
                  <a:ea typeface="MS UI Gothic" pitchFamily="18" charset="0"/>
                </a:rPr>
                <a:t>28</a:t>
              </a:r>
            </a:p>
          </p:txBody>
        </p:sp>
        <p:sp>
          <p:nvSpPr>
            <p:cNvPr id="48" name="TextBox 47"/>
            <p:cNvSpPr txBox="1"/>
            <p:nvPr/>
          </p:nvSpPr>
          <p:spPr>
            <a:xfrm>
              <a:off x="3013359" y="5511128"/>
              <a:ext cx="354584"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42</a:t>
              </a:r>
            </a:p>
            <a:p>
              <a:pPr algn="ctr"/>
              <a:r>
                <a:rPr lang="ja-JP" sz="1200" b="0" i="0" dirty="0" smtClean="0">
                  <a:solidFill>
                    <a:srgbClr val="4D4D4D"/>
                  </a:solidFill>
                  <a:ea typeface="MS UI Gothic" pitchFamily="18" charset="0"/>
                </a:rPr>
                <a:t>17</a:t>
              </a:r>
            </a:p>
          </p:txBody>
        </p:sp>
        <p:sp>
          <p:nvSpPr>
            <p:cNvPr id="49" name="TextBox 48"/>
            <p:cNvSpPr txBox="1"/>
            <p:nvPr/>
          </p:nvSpPr>
          <p:spPr>
            <a:xfrm>
              <a:off x="3546140" y="5511128"/>
              <a:ext cx="354584"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28</a:t>
              </a:r>
            </a:p>
            <a:p>
              <a:pPr algn="ctr"/>
              <a:r>
                <a:rPr lang="ja-JP" sz="1200" b="0" i="0" dirty="0" smtClean="0">
                  <a:solidFill>
                    <a:srgbClr val="4D4D4D"/>
                  </a:solidFill>
                  <a:ea typeface="MS UI Gothic" pitchFamily="18" charset="0"/>
                </a:rPr>
                <a:t>10</a:t>
              </a:r>
            </a:p>
          </p:txBody>
        </p:sp>
        <p:sp>
          <p:nvSpPr>
            <p:cNvPr id="50" name="TextBox 49"/>
            <p:cNvSpPr txBox="1"/>
            <p:nvPr/>
          </p:nvSpPr>
          <p:spPr>
            <a:xfrm>
              <a:off x="4071606" y="5511128"/>
              <a:ext cx="354584" cy="461665"/>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19</a:t>
              </a:r>
            </a:p>
            <a:p>
              <a:pPr algn="r"/>
              <a:r>
                <a:rPr lang="ja-JP" sz="1200" b="0" i="0" dirty="0" smtClean="0">
                  <a:solidFill>
                    <a:srgbClr val="4D4D4D"/>
                  </a:solidFill>
                  <a:ea typeface="MS UI Gothic" pitchFamily="18" charset="0"/>
                </a:rPr>
                <a:t>4</a:t>
              </a:r>
            </a:p>
          </p:txBody>
        </p:sp>
        <p:sp>
          <p:nvSpPr>
            <p:cNvPr id="51" name="TextBox 50"/>
            <p:cNvSpPr txBox="1"/>
            <p:nvPr/>
          </p:nvSpPr>
          <p:spPr>
            <a:xfrm>
              <a:off x="4597072" y="5511128"/>
              <a:ext cx="354584" cy="461665"/>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12</a:t>
              </a:r>
            </a:p>
            <a:p>
              <a:pPr algn="r"/>
              <a:r>
                <a:rPr lang="ja-JP" sz="1200" b="0" i="0" dirty="0" smtClean="0">
                  <a:solidFill>
                    <a:srgbClr val="4D4D4D"/>
                  </a:solidFill>
                  <a:ea typeface="MS UI Gothic" pitchFamily="18" charset="0"/>
                </a:rPr>
                <a:t>3</a:t>
              </a:r>
            </a:p>
          </p:txBody>
        </p:sp>
        <p:sp>
          <p:nvSpPr>
            <p:cNvPr id="52" name="TextBox 51"/>
            <p:cNvSpPr txBox="1"/>
            <p:nvPr/>
          </p:nvSpPr>
          <p:spPr>
            <a:xfrm>
              <a:off x="5179647" y="5511128"/>
              <a:ext cx="269626"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1</a:t>
              </a:r>
            </a:p>
          </p:txBody>
        </p:sp>
        <p:sp>
          <p:nvSpPr>
            <p:cNvPr id="53" name="TextBox 52"/>
            <p:cNvSpPr txBox="1"/>
            <p:nvPr/>
          </p:nvSpPr>
          <p:spPr>
            <a:xfrm>
              <a:off x="5727058" y="5511128"/>
              <a:ext cx="269626"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a:t>
              </a:r>
            </a:p>
            <a:p>
              <a:pPr algn="ctr"/>
              <a:r>
                <a:rPr lang="ja-JP" sz="1200" b="0" i="0" dirty="0" smtClean="0">
                  <a:solidFill>
                    <a:srgbClr val="4D4D4D"/>
                  </a:solidFill>
                  <a:ea typeface="MS UI Gothic" pitchFamily="18" charset="0"/>
                </a:rPr>
                <a:t>0</a:t>
              </a:r>
            </a:p>
          </p:txBody>
        </p:sp>
        <p:sp>
          <p:nvSpPr>
            <p:cNvPr id="54" name="TextBox 53"/>
            <p:cNvSpPr txBox="1"/>
            <p:nvPr/>
          </p:nvSpPr>
          <p:spPr>
            <a:xfrm>
              <a:off x="6267154" y="5511128"/>
              <a:ext cx="269626" cy="276999"/>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55" name="TextBox 54"/>
            <p:cNvSpPr txBox="1"/>
            <p:nvPr/>
          </p:nvSpPr>
          <p:spPr>
            <a:xfrm>
              <a:off x="511513" y="5511128"/>
              <a:ext cx="269626" cy="461665"/>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a:t>
              </a:r>
            </a:p>
            <a:p>
              <a:pPr algn="ctr"/>
              <a:r>
                <a:rPr lang="ja-JP" sz="1200" b="0" i="0" dirty="0" smtClean="0">
                  <a:solidFill>
                    <a:srgbClr val="4D4D4D"/>
                  </a:solidFill>
                  <a:ea typeface="MS UI Gothic" pitchFamily="18" charset="0"/>
                </a:rPr>
                <a:t>2</a:t>
              </a:r>
            </a:p>
          </p:txBody>
        </p:sp>
        <p:grpSp>
          <p:nvGrpSpPr>
            <p:cNvPr id="56" name="Group 55"/>
            <p:cNvGrpSpPr/>
            <p:nvPr/>
          </p:nvGrpSpPr>
          <p:grpSpPr>
            <a:xfrm>
              <a:off x="1081284" y="1872231"/>
              <a:ext cx="4500365" cy="2808000"/>
              <a:chOff x="2884488" y="2381250"/>
              <a:chExt cx="3371850" cy="2095500"/>
            </a:xfrm>
          </p:grpSpPr>
          <p:sp>
            <p:nvSpPr>
              <p:cNvPr id="116" name="Line 2"/>
              <p:cNvSpPr>
                <a:spLocks noChangeShapeType="1"/>
              </p:cNvSpPr>
              <p:nvPr/>
            </p:nvSpPr>
            <p:spPr bwMode="auto">
              <a:xfrm>
                <a:off x="359886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
              <p:cNvSpPr>
                <a:spLocks noChangeShapeType="1"/>
              </p:cNvSpPr>
              <p:nvPr/>
            </p:nvSpPr>
            <p:spPr bwMode="auto">
              <a:xfrm>
                <a:off x="361791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4"/>
              <p:cNvSpPr>
                <a:spLocks noChangeShapeType="1"/>
              </p:cNvSpPr>
              <p:nvPr/>
            </p:nvSpPr>
            <p:spPr bwMode="auto">
              <a:xfrm>
                <a:off x="315118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5"/>
              <p:cNvSpPr>
                <a:spLocks noChangeShapeType="1"/>
              </p:cNvSpPr>
              <p:nvPr/>
            </p:nvSpPr>
            <p:spPr bwMode="auto">
              <a:xfrm>
                <a:off x="317023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6"/>
              <p:cNvSpPr>
                <a:spLocks noChangeShapeType="1"/>
              </p:cNvSpPr>
              <p:nvPr/>
            </p:nvSpPr>
            <p:spPr bwMode="auto">
              <a:xfrm>
                <a:off x="475138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7"/>
              <p:cNvSpPr>
                <a:spLocks noChangeShapeType="1"/>
              </p:cNvSpPr>
              <p:nvPr/>
            </p:nvSpPr>
            <p:spPr bwMode="auto">
              <a:xfrm>
                <a:off x="3541713" y="31337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8"/>
              <p:cNvSpPr>
                <a:spLocks noChangeShapeType="1"/>
              </p:cNvSpPr>
              <p:nvPr/>
            </p:nvSpPr>
            <p:spPr bwMode="auto">
              <a:xfrm>
                <a:off x="35226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9"/>
              <p:cNvSpPr>
                <a:spLocks noChangeShapeType="1"/>
              </p:cNvSpPr>
              <p:nvPr/>
            </p:nvSpPr>
            <p:spPr bwMode="auto">
              <a:xfrm>
                <a:off x="3532188"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0"/>
              <p:cNvSpPr>
                <a:spLocks noChangeShapeType="1"/>
              </p:cNvSpPr>
              <p:nvPr/>
            </p:nvSpPr>
            <p:spPr bwMode="auto">
              <a:xfrm>
                <a:off x="354171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1"/>
              <p:cNvSpPr>
                <a:spLocks noChangeShapeType="1"/>
              </p:cNvSpPr>
              <p:nvPr/>
            </p:nvSpPr>
            <p:spPr bwMode="auto">
              <a:xfrm>
                <a:off x="35607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12"/>
              <p:cNvSpPr>
                <a:spLocks noChangeShapeType="1"/>
              </p:cNvSpPr>
              <p:nvPr/>
            </p:nvSpPr>
            <p:spPr bwMode="auto">
              <a:xfrm>
                <a:off x="4389438" y="39624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13"/>
              <p:cNvSpPr>
                <a:spLocks noChangeShapeType="1"/>
              </p:cNvSpPr>
              <p:nvPr/>
            </p:nvSpPr>
            <p:spPr bwMode="auto">
              <a:xfrm>
                <a:off x="4837113" y="41148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14"/>
              <p:cNvSpPr>
                <a:spLocks noChangeShapeType="1"/>
              </p:cNvSpPr>
              <p:nvPr/>
            </p:nvSpPr>
            <p:spPr bwMode="auto">
              <a:xfrm>
                <a:off x="5160963" y="425767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15"/>
              <p:cNvSpPr>
                <a:spLocks noChangeShapeType="1"/>
              </p:cNvSpPr>
              <p:nvPr/>
            </p:nvSpPr>
            <p:spPr bwMode="auto">
              <a:xfrm>
                <a:off x="507523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6"/>
              <p:cNvSpPr>
                <a:spLocks noChangeShapeType="1"/>
              </p:cNvSpPr>
              <p:nvPr/>
            </p:nvSpPr>
            <p:spPr bwMode="auto">
              <a:xfrm>
                <a:off x="5846763" y="44196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17"/>
              <p:cNvSpPr>
                <a:spLocks noChangeShapeType="1"/>
              </p:cNvSpPr>
              <p:nvPr/>
            </p:nvSpPr>
            <p:spPr bwMode="auto">
              <a:xfrm>
                <a:off x="5103813"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18"/>
              <p:cNvSpPr>
                <a:spLocks noChangeShapeType="1"/>
              </p:cNvSpPr>
              <p:nvPr/>
            </p:nvSpPr>
            <p:spPr bwMode="auto">
              <a:xfrm>
                <a:off x="5884863" y="44291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19"/>
              <p:cNvSpPr>
                <a:spLocks noChangeShapeType="1"/>
              </p:cNvSpPr>
              <p:nvPr/>
            </p:nvSpPr>
            <p:spPr bwMode="auto">
              <a:xfrm>
                <a:off x="6237288" y="44196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0"/>
              <p:cNvSpPr>
                <a:spLocks noChangeShapeType="1"/>
              </p:cNvSpPr>
              <p:nvPr/>
            </p:nvSpPr>
            <p:spPr bwMode="auto">
              <a:xfrm>
                <a:off x="3960813" y="34290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1"/>
              <p:cNvSpPr>
                <a:spLocks noChangeShapeType="1"/>
              </p:cNvSpPr>
              <p:nvPr/>
            </p:nvSpPr>
            <p:spPr bwMode="auto">
              <a:xfrm>
                <a:off x="3732213" y="33623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22"/>
              <p:cNvSpPr>
                <a:spLocks noChangeShapeType="1"/>
              </p:cNvSpPr>
              <p:nvPr/>
            </p:nvSpPr>
            <p:spPr bwMode="auto">
              <a:xfrm>
                <a:off x="3303588" y="28670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23"/>
              <p:cNvSpPr>
                <a:spLocks noChangeShapeType="1"/>
              </p:cNvSpPr>
              <p:nvPr/>
            </p:nvSpPr>
            <p:spPr bwMode="auto">
              <a:xfrm>
                <a:off x="3275013" y="26384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24"/>
              <p:cNvSpPr>
                <a:spLocks noChangeShapeType="1"/>
              </p:cNvSpPr>
              <p:nvPr/>
            </p:nvSpPr>
            <p:spPr bwMode="auto">
              <a:xfrm>
                <a:off x="2903538" y="238125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Freeform 25"/>
              <p:cNvSpPr>
                <a:spLocks/>
              </p:cNvSpPr>
              <p:nvPr/>
            </p:nvSpPr>
            <p:spPr bwMode="auto">
              <a:xfrm>
                <a:off x="2884488" y="2409825"/>
                <a:ext cx="3371850" cy="2038350"/>
              </a:xfrm>
              <a:custGeom>
                <a:avLst/>
                <a:gdLst>
                  <a:gd name="T0" fmla="*/ 267 w 354"/>
                  <a:gd name="T1" fmla="*/ 214 h 214"/>
                  <a:gd name="T2" fmla="*/ 249 w 354"/>
                  <a:gd name="T3" fmla="*/ 206 h 214"/>
                  <a:gd name="T4" fmla="*/ 237 w 354"/>
                  <a:gd name="T5" fmla="*/ 197 h 214"/>
                  <a:gd name="T6" fmla="*/ 233 w 354"/>
                  <a:gd name="T7" fmla="*/ 190 h 214"/>
                  <a:gd name="T8" fmla="*/ 188 w 354"/>
                  <a:gd name="T9" fmla="*/ 183 h 214"/>
                  <a:gd name="T10" fmla="*/ 174 w 354"/>
                  <a:gd name="T11" fmla="*/ 175 h 214"/>
                  <a:gd name="T12" fmla="*/ 161 w 354"/>
                  <a:gd name="T13" fmla="*/ 170 h 214"/>
                  <a:gd name="T14" fmla="*/ 158 w 354"/>
                  <a:gd name="T15" fmla="*/ 165 h 214"/>
                  <a:gd name="T16" fmla="*/ 156 w 354"/>
                  <a:gd name="T17" fmla="*/ 162 h 214"/>
                  <a:gd name="T18" fmla="*/ 128 w 354"/>
                  <a:gd name="T19" fmla="*/ 147 h 214"/>
                  <a:gd name="T20" fmla="*/ 126 w 354"/>
                  <a:gd name="T21" fmla="*/ 140 h 214"/>
                  <a:gd name="T22" fmla="*/ 122 w 354"/>
                  <a:gd name="T23" fmla="*/ 136 h 214"/>
                  <a:gd name="T24" fmla="*/ 121 w 354"/>
                  <a:gd name="T25" fmla="*/ 130 h 214"/>
                  <a:gd name="T26" fmla="*/ 118 w 354"/>
                  <a:gd name="T27" fmla="*/ 123 h 214"/>
                  <a:gd name="T28" fmla="*/ 116 w 354"/>
                  <a:gd name="T29" fmla="*/ 116 h 214"/>
                  <a:gd name="T30" fmla="*/ 114 w 354"/>
                  <a:gd name="T31" fmla="*/ 113 h 214"/>
                  <a:gd name="T32" fmla="*/ 91 w 354"/>
                  <a:gd name="T33" fmla="*/ 110 h 214"/>
                  <a:gd name="T34" fmla="*/ 86 w 354"/>
                  <a:gd name="T35" fmla="*/ 104 h 214"/>
                  <a:gd name="T36" fmla="*/ 83 w 354"/>
                  <a:gd name="T37" fmla="*/ 97 h 214"/>
                  <a:gd name="T38" fmla="*/ 80 w 354"/>
                  <a:gd name="T39" fmla="*/ 90 h 214"/>
                  <a:gd name="T40" fmla="*/ 78 w 354"/>
                  <a:gd name="T41" fmla="*/ 86 h 214"/>
                  <a:gd name="T42" fmla="*/ 74 w 354"/>
                  <a:gd name="T43" fmla="*/ 80 h 214"/>
                  <a:gd name="T44" fmla="*/ 61 w 354"/>
                  <a:gd name="T45" fmla="*/ 78 h 214"/>
                  <a:gd name="T46" fmla="*/ 56 w 354"/>
                  <a:gd name="T47" fmla="*/ 76 h 214"/>
                  <a:gd name="T48" fmla="*/ 54 w 354"/>
                  <a:gd name="T49" fmla="*/ 72 h 214"/>
                  <a:gd name="T50" fmla="*/ 53 w 354"/>
                  <a:gd name="T51" fmla="*/ 70 h 214"/>
                  <a:gd name="T52" fmla="*/ 47 w 354"/>
                  <a:gd name="T53" fmla="*/ 69 h 214"/>
                  <a:gd name="T54" fmla="*/ 46 w 354"/>
                  <a:gd name="T55" fmla="*/ 64 h 214"/>
                  <a:gd name="T56" fmla="*/ 45 w 354"/>
                  <a:gd name="T57" fmla="*/ 56 h 214"/>
                  <a:gd name="T58" fmla="*/ 42 w 354"/>
                  <a:gd name="T59" fmla="*/ 51 h 214"/>
                  <a:gd name="T60" fmla="*/ 41 w 354"/>
                  <a:gd name="T61" fmla="*/ 31 h 214"/>
                  <a:gd name="T62" fmla="*/ 40 w 354"/>
                  <a:gd name="T63" fmla="*/ 25 h 214"/>
                  <a:gd name="T64" fmla="*/ 38 w 354"/>
                  <a:gd name="T65" fmla="*/ 20 h 214"/>
                  <a:gd name="T66" fmla="*/ 36 w 354"/>
                  <a:gd name="T67" fmla="*/ 18 h 214"/>
                  <a:gd name="T68" fmla="*/ 33 w 354"/>
                  <a:gd name="T69" fmla="*/ 12 h 214"/>
                  <a:gd name="T70" fmla="*/ 30 w 354"/>
                  <a:gd name="T71" fmla="*/ 9 h 214"/>
                  <a:gd name="T72" fmla="*/ 26 w 354"/>
                  <a:gd name="T73" fmla="*/ 7 h 214"/>
                  <a:gd name="T74" fmla="*/ 23 w 354"/>
                  <a:gd name="T75" fmla="*/ 2 h 214"/>
                  <a:gd name="T76" fmla="*/ 0 w 354"/>
                  <a:gd name="T7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214">
                    <a:moveTo>
                      <a:pt x="354" y="214"/>
                    </a:moveTo>
                    <a:lnTo>
                      <a:pt x="267" y="214"/>
                    </a:lnTo>
                    <a:lnTo>
                      <a:pt x="267" y="206"/>
                    </a:lnTo>
                    <a:lnTo>
                      <a:pt x="249" y="206"/>
                    </a:lnTo>
                    <a:lnTo>
                      <a:pt x="249" y="197"/>
                    </a:lnTo>
                    <a:lnTo>
                      <a:pt x="237" y="197"/>
                    </a:lnTo>
                    <a:lnTo>
                      <a:pt x="237" y="190"/>
                    </a:lnTo>
                    <a:lnTo>
                      <a:pt x="233" y="190"/>
                    </a:lnTo>
                    <a:lnTo>
                      <a:pt x="233" y="183"/>
                    </a:lnTo>
                    <a:lnTo>
                      <a:pt x="188" y="183"/>
                    </a:lnTo>
                    <a:lnTo>
                      <a:pt x="188" y="175"/>
                    </a:lnTo>
                    <a:lnTo>
                      <a:pt x="174" y="175"/>
                    </a:lnTo>
                    <a:lnTo>
                      <a:pt x="174" y="170"/>
                    </a:lnTo>
                    <a:lnTo>
                      <a:pt x="161" y="170"/>
                    </a:lnTo>
                    <a:lnTo>
                      <a:pt x="161" y="165"/>
                    </a:lnTo>
                    <a:lnTo>
                      <a:pt x="158" y="165"/>
                    </a:lnTo>
                    <a:lnTo>
                      <a:pt x="158" y="162"/>
                    </a:lnTo>
                    <a:lnTo>
                      <a:pt x="156" y="162"/>
                    </a:lnTo>
                    <a:lnTo>
                      <a:pt x="156" y="147"/>
                    </a:lnTo>
                    <a:lnTo>
                      <a:pt x="128" y="147"/>
                    </a:lnTo>
                    <a:lnTo>
                      <a:pt x="128" y="140"/>
                    </a:lnTo>
                    <a:lnTo>
                      <a:pt x="126" y="140"/>
                    </a:lnTo>
                    <a:lnTo>
                      <a:pt x="126" y="136"/>
                    </a:lnTo>
                    <a:lnTo>
                      <a:pt x="122" y="136"/>
                    </a:lnTo>
                    <a:lnTo>
                      <a:pt x="122" y="130"/>
                    </a:lnTo>
                    <a:lnTo>
                      <a:pt x="121" y="130"/>
                    </a:lnTo>
                    <a:lnTo>
                      <a:pt x="121" y="123"/>
                    </a:lnTo>
                    <a:lnTo>
                      <a:pt x="118" y="123"/>
                    </a:lnTo>
                    <a:lnTo>
                      <a:pt x="118" y="116"/>
                    </a:lnTo>
                    <a:lnTo>
                      <a:pt x="116" y="116"/>
                    </a:lnTo>
                    <a:lnTo>
                      <a:pt x="116" y="113"/>
                    </a:lnTo>
                    <a:lnTo>
                      <a:pt x="114" y="113"/>
                    </a:lnTo>
                    <a:lnTo>
                      <a:pt x="114" y="110"/>
                    </a:lnTo>
                    <a:lnTo>
                      <a:pt x="91" y="110"/>
                    </a:lnTo>
                    <a:lnTo>
                      <a:pt x="91" y="104"/>
                    </a:lnTo>
                    <a:lnTo>
                      <a:pt x="86" y="104"/>
                    </a:lnTo>
                    <a:lnTo>
                      <a:pt x="86" y="97"/>
                    </a:lnTo>
                    <a:lnTo>
                      <a:pt x="83" y="97"/>
                    </a:lnTo>
                    <a:lnTo>
                      <a:pt x="83" y="90"/>
                    </a:lnTo>
                    <a:lnTo>
                      <a:pt x="80" y="90"/>
                    </a:lnTo>
                    <a:lnTo>
                      <a:pt x="80" y="86"/>
                    </a:lnTo>
                    <a:lnTo>
                      <a:pt x="78" y="86"/>
                    </a:lnTo>
                    <a:lnTo>
                      <a:pt x="78" y="80"/>
                    </a:lnTo>
                    <a:lnTo>
                      <a:pt x="74" y="80"/>
                    </a:lnTo>
                    <a:lnTo>
                      <a:pt x="74" y="78"/>
                    </a:lnTo>
                    <a:lnTo>
                      <a:pt x="61" y="78"/>
                    </a:lnTo>
                    <a:lnTo>
                      <a:pt x="61" y="76"/>
                    </a:lnTo>
                    <a:lnTo>
                      <a:pt x="56" y="76"/>
                    </a:lnTo>
                    <a:lnTo>
                      <a:pt x="56" y="72"/>
                    </a:lnTo>
                    <a:lnTo>
                      <a:pt x="54" y="72"/>
                    </a:lnTo>
                    <a:lnTo>
                      <a:pt x="54" y="70"/>
                    </a:lnTo>
                    <a:lnTo>
                      <a:pt x="53" y="70"/>
                    </a:lnTo>
                    <a:lnTo>
                      <a:pt x="53" y="69"/>
                    </a:lnTo>
                    <a:lnTo>
                      <a:pt x="47" y="69"/>
                    </a:lnTo>
                    <a:lnTo>
                      <a:pt x="47" y="64"/>
                    </a:lnTo>
                    <a:lnTo>
                      <a:pt x="46" y="64"/>
                    </a:lnTo>
                    <a:lnTo>
                      <a:pt x="46" y="56"/>
                    </a:lnTo>
                    <a:lnTo>
                      <a:pt x="45" y="56"/>
                    </a:lnTo>
                    <a:lnTo>
                      <a:pt x="45" y="51"/>
                    </a:lnTo>
                    <a:lnTo>
                      <a:pt x="42" y="51"/>
                    </a:lnTo>
                    <a:lnTo>
                      <a:pt x="42" y="31"/>
                    </a:lnTo>
                    <a:lnTo>
                      <a:pt x="41" y="31"/>
                    </a:lnTo>
                    <a:lnTo>
                      <a:pt x="41" y="25"/>
                    </a:lnTo>
                    <a:lnTo>
                      <a:pt x="40" y="25"/>
                    </a:lnTo>
                    <a:lnTo>
                      <a:pt x="40" y="20"/>
                    </a:lnTo>
                    <a:lnTo>
                      <a:pt x="38" y="20"/>
                    </a:lnTo>
                    <a:lnTo>
                      <a:pt x="38" y="18"/>
                    </a:lnTo>
                    <a:lnTo>
                      <a:pt x="36" y="18"/>
                    </a:lnTo>
                    <a:lnTo>
                      <a:pt x="36" y="12"/>
                    </a:lnTo>
                    <a:lnTo>
                      <a:pt x="33" y="12"/>
                    </a:lnTo>
                    <a:lnTo>
                      <a:pt x="33" y="9"/>
                    </a:lnTo>
                    <a:lnTo>
                      <a:pt x="30" y="9"/>
                    </a:lnTo>
                    <a:lnTo>
                      <a:pt x="30" y="7"/>
                    </a:lnTo>
                    <a:lnTo>
                      <a:pt x="26" y="7"/>
                    </a:lnTo>
                    <a:lnTo>
                      <a:pt x="26" y="2"/>
                    </a:lnTo>
                    <a:lnTo>
                      <a:pt x="23" y="2"/>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7" name="Group 56"/>
            <p:cNvGrpSpPr/>
            <p:nvPr/>
          </p:nvGrpSpPr>
          <p:grpSpPr>
            <a:xfrm>
              <a:off x="1081284" y="1899125"/>
              <a:ext cx="5120153" cy="1326052"/>
              <a:chOff x="2659063" y="3006725"/>
              <a:chExt cx="3819525" cy="990600"/>
            </a:xfrm>
          </p:grpSpPr>
          <p:sp>
            <p:nvSpPr>
              <p:cNvPr id="65" name="Line 26"/>
              <p:cNvSpPr>
                <a:spLocks noChangeShapeType="1"/>
              </p:cNvSpPr>
              <p:nvPr/>
            </p:nvSpPr>
            <p:spPr bwMode="auto">
              <a:xfrm>
                <a:off x="3049588"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7"/>
              <p:cNvSpPr>
                <a:spLocks noChangeShapeType="1"/>
              </p:cNvSpPr>
              <p:nvPr/>
            </p:nvSpPr>
            <p:spPr bwMode="auto">
              <a:xfrm>
                <a:off x="3059113"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8"/>
              <p:cNvSpPr>
                <a:spLocks noChangeShapeType="1"/>
              </p:cNvSpPr>
              <p:nvPr/>
            </p:nvSpPr>
            <p:spPr bwMode="auto">
              <a:xfrm>
                <a:off x="311626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9"/>
              <p:cNvSpPr>
                <a:spLocks noChangeShapeType="1"/>
              </p:cNvSpPr>
              <p:nvPr/>
            </p:nvSpPr>
            <p:spPr bwMode="auto">
              <a:xfrm>
                <a:off x="313531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30"/>
              <p:cNvSpPr>
                <a:spLocks noChangeShapeType="1"/>
              </p:cNvSpPr>
              <p:nvPr/>
            </p:nvSpPr>
            <p:spPr bwMode="auto">
              <a:xfrm>
                <a:off x="453548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31"/>
              <p:cNvSpPr>
                <a:spLocks noChangeShapeType="1"/>
              </p:cNvSpPr>
              <p:nvPr/>
            </p:nvSpPr>
            <p:spPr bwMode="auto">
              <a:xfrm>
                <a:off x="455453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32"/>
              <p:cNvSpPr>
                <a:spLocks noChangeShapeType="1"/>
              </p:cNvSpPr>
              <p:nvPr/>
            </p:nvSpPr>
            <p:spPr bwMode="auto">
              <a:xfrm>
                <a:off x="41354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33"/>
              <p:cNvSpPr>
                <a:spLocks noChangeShapeType="1"/>
              </p:cNvSpPr>
              <p:nvPr/>
            </p:nvSpPr>
            <p:spPr bwMode="auto">
              <a:xfrm>
                <a:off x="41544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34"/>
              <p:cNvSpPr>
                <a:spLocks noChangeShapeType="1"/>
              </p:cNvSpPr>
              <p:nvPr/>
            </p:nvSpPr>
            <p:spPr bwMode="auto">
              <a:xfrm>
                <a:off x="39639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35"/>
              <p:cNvSpPr>
                <a:spLocks noChangeShapeType="1"/>
              </p:cNvSpPr>
              <p:nvPr/>
            </p:nvSpPr>
            <p:spPr bwMode="auto">
              <a:xfrm>
                <a:off x="39830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36"/>
              <p:cNvSpPr>
                <a:spLocks noChangeShapeType="1"/>
              </p:cNvSpPr>
              <p:nvPr/>
            </p:nvSpPr>
            <p:spPr bwMode="auto">
              <a:xfrm>
                <a:off x="40211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37"/>
              <p:cNvSpPr>
                <a:spLocks noChangeShapeType="1"/>
              </p:cNvSpPr>
              <p:nvPr/>
            </p:nvSpPr>
            <p:spPr bwMode="auto">
              <a:xfrm>
                <a:off x="3382963" y="31877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38"/>
              <p:cNvSpPr>
                <a:spLocks noChangeShapeType="1"/>
              </p:cNvSpPr>
              <p:nvPr/>
            </p:nvSpPr>
            <p:spPr bwMode="auto">
              <a:xfrm>
                <a:off x="34591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39"/>
              <p:cNvSpPr>
                <a:spLocks noChangeShapeType="1"/>
              </p:cNvSpPr>
              <p:nvPr/>
            </p:nvSpPr>
            <p:spPr bwMode="auto">
              <a:xfrm>
                <a:off x="346868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0"/>
              <p:cNvSpPr>
                <a:spLocks noChangeShapeType="1"/>
              </p:cNvSpPr>
              <p:nvPr/>
            </p:nvSpPr>
            <p:spPr bwMode="auto">
              <a:xfrm>
                <a:off x="348773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1"/>
              <p:cNvSpPr>
                <a:spLocks noChangeShapeType="1"/>
              </p:cNvSpPr>
              <p:nvPr/>
            </p:nvSpPr>
            <p:spPr bwMode="auto">
              <a:xfrm>
                <a:off x="34972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2"/>
              <p:cNvSpPr>
                <a:spLocks noChangeShapeType="1"/>
              </p:cNvSpPr>
              <p:nvPr/>
            </p:nvSpPr>
            <p:spPr bwMode="auto">
              <a:xfrm>
                <a:off x="52403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3"/>
              <p:cNvSpPr>
                <a:spLocks noChangeShapeType="1"/>
              </p:cNvSpPr>
              <p:nvPr/>
            </p:nvSpPr>
            <p:spPr bwMode="auto">
              <a:xfrm>
                <a:off x="525938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4"/>
              <p:cNvSpPr>
                <a:spLocks noChangeShapeType="1"/>
              </p:cNvSpPr>
              <p:nvPr/>
            </p:nvSpPr>
            <p:spPr bwMode="auto">
              <a:xfrm>
                <a:off x="5268913"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5"/>
              <p:cNvSpPr>
                <a:spLocks noChangeShapeType="1"/>
              </p:cNvSpPr>
              <p:nvPr/>
            </p:nvSpPr>
            <p:spPr bwMode="auto">
              <a:xfrm>
                <a:off x="52784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46"/>
              <p:cNvSpPr>
                <a:spLocks noChangeShapeType="1"/>
              </p:cNvSpPr>
              <p:nvPr/>
            </p:nvSpPr>
            <p:spPr bwMode="auto">
              <a:xfrm>
                <a:off x="3773488" y="32924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47"/>
              <p:cNvSpPr>
                <a:spLocks noChangeShapeType="1"/>
              </p:cNvSpPr>
              <p:nvPr/>
            </p:nvSpPr>
            <p:spPr bwMode="auto">
              <a:xfrm>
                <a:off x="42687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8"/>
              <p:cNvSpPr>
                <a:spLocks noChangeShapeType="1"/>
              </p:cNvSpPr>
              <p:nvPr/>
            </p:nvSpPr>
            <p:spPr bwMode="auto">
              <a:xfrm>
                <a:off x="381158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49"/>
              <p:cNvSpPr>
                <a:spLocks noChangeShapeType="1"/>
              </p:cNvSpPr>
              <p:nvPr/>
            </p:nvSpPr>
            <p:spPr bwMode="auto">
              <a:xfrm>
                <a:off x="383063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0"/>
              <p:cNvSpPr>
                <a:spLocks noChangeShapeType="1"/>
              </p:cNvSpPr>
              <p:nvPr/>
            </p:nvSpPr>
            <p:spPr bwMode="auto">
              <a:xfrm>
                <a:off x="385921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1"/>
              <p:cNvSpPr>
                <a:spLocks noChangeShapeType="1"/>
              </p:cNvSpPr>
              <p:nvPr/>
            </p:nvSpPr>
            <p:spPr bwMode="auto">
              <a:xfrm>
                <a:off x="387826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52"/>
              <p:cNvSpPr>
                <a:spLocks noChangeShapeType="1"/>
              </p:cNvSpPr>
              <p:nvPr/>
            </p:nvSpPr>
            <p:spPr bwMode="auto">
              <a:xfrm>
                <a:off x="5011738" y="3778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53"/>
              <p:cNvSpPr>
                <a:spLocks noChangeShapeType="1"/>
              </p:cNvSpPr>
              <p:nvPr/>
            </p:nvSpPr>
            <p:spPr bwMode="auto">
              <a:xfrm>
                <a:off x="485933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54"/>
              <p:cNvSpPr>
                <a:spLocks noChangeShapeType="1"/>
              </p:cNvSpPr>
              <p:nvPr/>
            </p:nvSpPr>
            <p:spPr bwMode="auto">
              <a:xfrm>
                <a:off x="484028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55"/>
              <p:cNvSpPr>
                <a:spLocks noChangeShapeType="1"/>
              </p:cNvSpPr>
              <p:nvPr/>
            </p:nvSpPr>
            <p:spPr bwMode="auto">
              <a:xfrm>
                <a:off x="4583113" y="35401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56"/>
              <p:cNvSpPr>
                <a:spLocks noChangeShapeType="1"/>
              </p:cNvSpPr>
              <p:nvPr/>
            </p:nvSpPr>
            <p:spPr bwMode="auto">
              <a:xfrm>
                <a:off x="4468813"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57"/>
              <p:cNvSpPr>
                <a:spLocks noChangeShapeType="1"/>
              </p:cNvSpPr>
              <p:nvPr/>
            </p:nvSpPr>
            <p:spPr bwMode="auto">
              <a:xfrm>
                <a:off x="43068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58"/>
              <p:cNvSpPr>
                <a:spLocks noChangeShapeType="1"/>
              </p:cNvSpPr>
              <p:nvPr/>
            </p:nvSpPr>
            <p:spPr bwMode="auto">
              <a:xfrm>
                <a:off x="3725863" y="3244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59"/>
              <p:cNvSpPr>
                <a:spLocks noChangeShapeType="1"/>
              </p:cNvSpPr>
              <p:nvPr/>
            </p:nvSpPr>
            <p:spPr bwMode="auto">
              <a:xfrm>
                <a:off x="3563938" y="31972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0"/>
              <p:cNvSpPr>
                <a:spLocks noChangeShapeType="1"/>
              </p:cNvSpPr>
              <p:nvPr/>
            </p:nvSpPr>
            <p:spPr bwMode="auto">
              <a:xfrm>
                <a:off x="3544888" y="3206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61"/>
              <p:cNvSpPr>
                <a:spLocks noChangeShapeType="1"/>
              </p:cNvSpPr>
              <p:nvPr/>
            </p:nvSpPr>
            <p:spPr bwMode="auto">
              <a:xfrm>
                <a:off x="5783263" y="39401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62"/>
              <p:cNvSpPr>
                <a:spLocks noChangeShapeType="1"/>
              </p:cNvSpPr>
              <p:nvPr/>
            </p:nvSpPr>
            <p:spPr bwMode="auto">
              <a:xfrm>
                <a:off x="56499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3"/>
              <p:cNvSpPr>
                <a:spLocks noChangeShapeType="1"/>
              </p:cNvSpPr>
              <p:nvPr/>
            </p:nvSpPr>
            <p:spPr bwMode="auto">
              <a:xfrm>
                <a:off x="631666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64"/>
              <p:cNvSpPr>
                <a:spLocks noChangeShapeType="1"/>
              </p:cNvSpPr>
              <p:nvPr/>
            </p:nvSpPr>
            <p:spPr bwMode="auto">
              <a:xfrm>
                <a:off x="5564188" y="37782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65"/>
              <p:cNvSpPr>
                <a:spLocks noChangeShapeType="1"/>
              </p:cNvSpPr>
              <p:nvPr/>
            </p:nvSpPr>
            <p:spPr bwMode="auto">
              <a:xfrm>
                <a:off x="56594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66"/>
              <p:cNvSpPr>
                <a:spLocks noChangeShapeType="1"/>
              </p:cNvSpPr>
              <p:nvPr/>
            </p:nvSpPr>
            <p:spPr bwMode="auto">
              <a:xfrm>
                <a:off x="6049963" y="3949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67"/>
              <p:cNvSpPr>
                <a:spLocks noChangeShapeType="1"/>
              </p:cNvSpPr>
              <p:nvPr/>
            </p:nvSpPr>
            <p:spPr bwMode="auto">
              <a:xfrm>
                <a:off x="5592763"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8"/>
              <p:cNvSpPr>
                <a:spLocks noChangeShapeType="1"/>
              </p:cNvSpPr>
              <p:nvPr/>
            </p:nvSpPr>
            <p:spPr bwMode="auto">
              <a:xfrm>
                <a:off x="567848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69"/>
              <p:cNvSpPr>
                <a:spLocks noChangeShapeType="1"/>
              </p:cNvSpPr>
              <p:nvPr/>
            </p:nvSpPr>
            <p:spPr bwMode="auto">
              <a:xfrm>
                <a:off x="64595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70"/>
              <p:cNvSpPr>
                <a:spLocks noChangeShapeType="1"/>
              </p:cNvSpPr>
              <p:nvPr/>
            </p:nvSpPr>
            <p:spPr bwMode="auto">
              <a:xfrm>
                <a:off x="5392738" y="3787775"/>
                <a:ext cx="0" cy="47625"/>
              </a:xfrm>
              <a:prstGeom prst="line">
                <a:avLst/>
              </a:prstGeom>
              <a:noFill/>
              <a:ln w="2540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71"/>
              <p:cNvSpPr>
                <a:spLocks noChangeShapeType="1"/>
              </p:cNvSpPr>
              <p:nvPr/>
            </p:nvSpPr>
            <p:spPr bwMode="auto">
              <a:xfrm>
                <a:off x="5392738"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2"/>
              <p:cNvSpPr>
                <a:spLocks noChangeShapeType="1"/>
              </p:cNvSpPr>
              <p:nvPr/>
            </p:nvSpPr>
            <p:spPr bwMode="auto">
              <a:xfrm>
                <a:off x="56880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73"/>
              <p:cNvSpPr>
                <a:spLocks noChangeShapeType="1"/>
              </p:cNvSpPr>
              <p:nvPr/>
            </p:nvSpPr>
            <p:spPr bwMode="auto">
              <a:xfrm>
                <a:off x="3363913" y="3187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4"/>
              <p:cNvSpPr>
                <a:spLocks noChangeShapeType="1"/>
              </p:cNvSpPr>
              <p:nvPr/>
            </p:nvSpPr>
            <p:spPr bwMode="auto">
              <a:xfrm>
                <a:off x="3221038" y="31400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75"/>
              <p:cNvSpPr>
                <a:spLocks noChangeShapeType="1"/>
              </p:cNvSpPr>
              <p:nvPr/>
            </p:nvSpPr>
            <p:spPr bwMode="auto">
              <a:xfrm>
                <a:off x="3078163" y="3044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76"/>
              <p:cNvSpPr>
                <a:spLocks/>
              </p:cNvSpPr>
              <p:nvPr/>
            </p:nvSpPr>
            <p:spPr bwMode="auto">
              <a:xfrm>
                <a:off x="2659063" y="3006725"/>
                <a:ext cx="3819525" cy="962025"/>
              </a:xfrm>
              <a:custGeom>
                <a:avLst/>
                <a:gdLst>
                  <a:gd name="T0" fmla="*/ 401 w 401"/>
                  <a:gd name="T1" fmla="*/ 101 h 101"/>
                  <a:gd name="T2" fmla="*/ 311 w 401"/>
                  <a:gd name="T3" fmla="*/ 101 h 101"/>
                  <a:gd name="T4" fmla="*/ 311 w 401"/>
                  <a:gd name="T5" fmla="*/ 84 h 101"/>
                  <a:gd name="T6" fmla="*/ 236 w 401"/>
                  <a:gd name="T7" fmla="*/ 84 h 101"/>
                  <a:gd name="T8" fmla="*/ 236 w 401"/>
                  <a:gd name="T9" fmla="*/ 75 h 101"/>
                  <a:gd name="T10" fmla="*/ 232 w 401"/>
                  <a:gd name="T11" fmla="*/ 75 h 101"/>
                  <a:gd name="T12" fmla="*/ 232 w 401"/>
                  <a:gd name="T13" fmla="*/ 69 h 101"/>
                  <a:gd name="T14" fmla="*/ 212 w 401"/>
                  <a:gd name="T15" fmla="*/ 69 h 101"/>
                  <a:gd name="T16" fmla="*/ 212 w 401"/>
                  <a:gd name="T17" fmla="*/ 63 h 101"/>
                  <a:gd name="T18" fmla="*/ 203 w 401"/>
                  <a:gd name="T19" fmla="*/ 63 h 101"/>
                  <a:gd name="T20" fmla="*/ 203 w 401"/>
                  <a:gd name="T21" fmla="*/ 59 h 101"/>
                  <a:gd name="T22" fmla="*/ 201 w 401"/>
                  <a:gd name="T23" fmla="*/ 59 h 101"/>
                  <a:gd name="T24" fmla="*/ 201 w 401"/>
                  <a:gd name="T25" fmla="*/ 51 h 101"/>
                  <a:gd name="T26" fmla="*/ 196 w 401"/>
                  <a:gd name="T27" fmla="*/ 51 h 101"/>
                  <a:gd name="T28" fmla="*/ 196 w 401"/>
                  <a:gd name="T29" fmla="*/ 46 h 101"/>
                  <a:gd name="T30" fmla="*/ 165 w 401"/>
                  <a:gd name="T31" fmla="*/ 46 h 101"/>
                  <a:gd name="T32" fmla="*/ 165 w 401"/>
                  <a:gd name="T33" fmla="*/ 41 h 101"/>
                  <a:gd name="T34" fmla="*/ 161 w 401"/>
                  <a:gd name="T35" fmla="*/ 41 h 101"/>
                  <a:gd name="T36" fmla="*/ 161 w 401"/>
                  <a:gd name="T37" fmla="*/ 37 h 101"/>
                  <a:gd name="T38" fmla="*/ 131 w 401"/>
                  <a:gd name="T39" fmla="*/ 37 h 101"/>
                  <a:gd name="T40" fmla="*/ 131 w 401"/>
                  <a:gd name="T41" fmla="*/ 33 h 101"/>
                  <a:gd name="T42" fmla="*/ 114 w 401"/>
                  <a:gd name="T43" fmla="*/ 33 h 101"/>
                  <a:gd name="T44" fmla="*/ 114 w 401"/>
                  <a:gd name="T45" fmla="*/ 27 h 101"/>
                  <a:gd name="T46" fmla="*/ 97 w 401"/>
                  <a:gd name="T47" fmla="*/ 27 h 101"/>
                  <a:gd name="T48" fmla="*/ 97 w 401"/>
                  <a:gd name="T49" fmla="*/ 24 h 101"/>
                  <a:gd name="T50" fmla="*/ 77 w 401"/>
                  <a:gd name="T51" fmla="*/ 24 h 101"/>
                  <a:gd name="T52" fmla="*/ 77 w 401"/>
                  <a:gd name="T53" fmla="*/ 21 h 101"/>
                  <a:gd name="T54" fmla="*/ 64 w 401"/>
                  <a:gd name="T55" fmla="*/ 21 h 101"/>
                  <a:gd name="T56" fmla="*/ 64 w 401"/>
                  <a:gd name="T57" fmla="*/ 20 h 101"/>
                  <a:gd name="T58" fmla="*/ 62 w 401"/>
                  <a:gd name="T59" fmla="*/ 20 h 101"/>
                  <a:gd name="T60" fmla="*/ 62 w 401"/>
                  <a:gd name="T61" fmla="*/ 17 h 101"/>
                  <a:gd name="T62" fmla="*/ 56 w 401"/>
                  <a:gd name="T63" fmla="*/ 17 h 101"/>
                  <a:gd name="T64" fmla="*/ 56 w 401"/>
                  <a:gd name="T65" fmla="*/ 14 h 101"/>
                  <a:gd name="T66" fmla="*/ 51 w 401"/>
                  <a:gd name="T67" fmla="*/ 14 h 101"/>
                  <a:gd name="T68" fmla="*/ 51 w 401"/>
                  <a:gd name="T69" fmla="*/ 11 h 101"/>
                  <a:gd name="T70" fmla="*/ 47 w 401"/>
                  <a:gd name="T71" fmla="*/ 11 h 101"/>
                  <a:gd name="T72" fmla="*/ 47 w 401"/>
                  <a:gd name="T73" fmla="*/ 6 h 101"/>
                  <a:gd name="T74" fmla="*/ 39 w 401"/>
                  <a:gd name="T75" fmla="*/ 6 h 101"/>
                  <a:gd name="T76" fmla="*/ 39 w 401"/>
                  <a:gd name="T77" fmla="*/ 4 h 101"/>
                  <a:gd name="T78" fmla="*/ 36 w 401"/>
                  <a:gd name="T79" fmla="*/ 4 h 101"/>
                  <a:gd name="T80" fmla="*/ 36 w 401"/>
                  <a:gd name="T81" fmla="*/ 2 h 101"/>
                  <a:gd name="T82" fmla="*/ 26 w 401"/>
                  <a:gd name="T83" fmla="*/ 2 h 101"/>
                  <a:gd name="T84" fmla="*/ 26 w 401"/>
                  <a:gd name="T85" fmla="*/ 0 h 101"/>
                  <a:gd name="T86" fmla="*/ 0 w 401"/>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1">
                    <a:moveTo>
                      <a:pt x="401" y="101"/>
                    </a:moveTo>
                    <a:lnTo>
                      <a:pt x="311" y="101"/>
                    </a:lnTo>
                    <a:lnTo>
                      <a:pt x="311" y="84"/>
                    </a:lnTo>
                    <a:lnTo>
                      <a:pt x="236" y="84"/>
                    </a:lnTo>
                    <a:lnTo>
                      <a:pt x="236" y="75"/>
                    </a:lnTo>
                    <a:lnTo>
                      <a:pt x="232" y="75"/>
                    </a:lnTo>
                    <a:lnTo>
                      <a:pt x="232" y="69"/>
                    </a:lnTo>
                    <a:lnTo>
                      <a:pt x="212" y="69"/>
                    </a:lnTo>
                    <a:lnTo>
                      <a:pt x="212" y="63"/>
                    </a:lnTo>
                    <a:lnTo>
                      <a:pt x="203" y="63"/>
                    </a:lnTo>
                    <a:lnTo>
                      <a:pt x="203" y="59"/>
                    </a:lnTo>
                    <a:lnTo>
                      <a:pt x="201" y="59"/>
                    </a:lnTo>
                    <a:lnTo>
                      <a:pt x="201" y="51"/>
                    </a:lnTo>
                    <a:lnTo>
                      <a:pt x="196" y="51"/>
                    </a:lnTo>
                    <a:lnTo>
                      <a:pt x="196" y="46"/>
                    </a:lnTo>
                    <a:lnTo>
                      <a:pt x="165" y="46"/>
                    </a:lnTo>
                    <a:lnTo>
                      <a:pt x="165" y="41"/>
                    </a:lnTo>
                    <a:lnTo>
                      <a:pt x="161" y="41"/>
                    </a:lnTo>
                    <a:lnTo>
                      <a:pt x="161" y="37"/>
                    </a:lnTo>
                    <a:lnTo>
                      <a:pt x="131" y="37"/>
                    </a:lnTo>
                    <a:lnTo>
                      <a:pt x="131" y="33"/>
                    </a:lnTo>
                    <a:lnTo>
                      <a:pt x="114" y="33"/>
                    </a:lnTo>
                    <a:lnTo>
                      <a:pt x="114" y="27"/>
                    </a:lnTo>
                    <a:lnTo>
                      <a:pt x="97" y="27"/>
                    </a:lnTo>
                    <a:lnTo>
                      <a:pt x="97" y="24"/>
                    </a:lnTo>
                    <a:lnTo>
                      <a:pt x="77" y="24"/>
                    </a:lnTo>
                    <a:lnTo>
                      <a:pt x="77" y="21"/>
                    </a:lnTo>
                    <a:lnTo>
                      <a:pt x="64" y="21"/>
                    </a:lnTo>
                    <a:lnTo>
                      <a:pt x="64" y="20"/>
                    </a:lnTo>
                    <a:lnTo>
                      <a:pt x="62" y="20"/>
                    </a:lnTo>
                    <a:lnTo>
                      <a:pt x="62" y="17"/>
                    </a:lnTo>
                    <a:lnTo>
                      <a:pt x="56" y="17"/>
                    </a:lnTo>
                    <a:lnTo>
                      <a:pt x="56" y="14"/>
                    </a:lnTo>
                    <a:lnTo>
                      <a:pt x="51" y="14"/>
                    </a:lnTo>
                    <a:lnTo>
                      <a:pt x="51" y="11"/>
                    </a:lnTo>
                    <a:lnTo>
                      <a:pt x="47" y="11"/>
                    </a:lnTo>
                    <a:lnTo>
                      <a:pt x="47" y="6"/>
                    </a:lnTo>
                    <a:lnTo>
                      <a:pt x="39" y="6"/>
                    </a:lnTo>
                    <a:lnTo>
                      <a:pt x="39" y="4"/>
                    </a:lnTo>
                    <a:lnTo>
                      <a:pt x="36" y="4"/>
                    </a:lnTo>
                    <a:lnTo>
                      <a:pt x="36" y="2"/>
                    </a:lnTo>
                    <a:lnTo>
                      <a:pt x="26" y="2"/>
                    </a:lnTo>
                    <a:lnTo>
                      <a:pt x="2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8" name="Straight Connector 57"/>
            <p:cNvCxnSpPr/>
            <p:nvPr/>
          </p:nvCxnSpPr>
          <p:spPr>
            <a:xfrm>
              <a:off x="3992913" y="2261480"/>
              <a:ext cx="0" cy="117376"/>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9" name="TextBox 58"/>
            <p:cNvSpPr txBox="1"/>
            <p:nvPr/>
          </p:nvSpPr>
          <p:spPr>
            <a:xfrm>
              <a:off x="3977667" y="2172919"/>
              <a:ext cx="848309" cy="276999"/>
            </a:xfrm>
            <a:prstGeom prst="rect">
              <a:avLst/>
            </a:prstGeom>
            <a:noFill/>
          </p:spPr>
          <p:txBody>
            <a:bodyPr wrap="none" rtlCol="0">
              <a:spAutoFit/>
            </a:bodyPr>
            <a:lstStyle/>
            <a:p>
              <a:r>
                <a:rPr lang="ja-JP" sz="1200" b="0" i="0" dirty="0" smtClean="0">
                  <a:solidFill>
                    <a:srgbClr val="4D4D4D"/>
                  </a:solidFill>
                  <a:ea typeface="MS UI Gothic" pitchFamily="18" charset="0"/>
                </a:rPr>
                <a:t>打ち切り時点</a:t>
              </a:r>
            </a:p>
          </p:txBody>
        </p:sp>
        <p:sp>
          <p:nvSpPr>
            <p:cNvPr id="60" name="TextBox 59"/>
            <p:cNvSpPr txBox="1"/>
            <p:nvPr/>
          </p:nvSpPr>
          <p:spPr>
            <a:xfrm>
              <a:off x="4530915" y="2613153"/>
              <a:ext cx="1850186" cy="246221"/>
            </a:xfrm>
            <a:prstGeom prst="rect">
              <a:avLst/>
            </a:prstGeom>
            <a:noFill/>
          </p:spPr>
          <p:txBody>
            <a:bodyPr wrap="none" rtlCol="0">
              <a:spAutoFit/>
            </a:bodyPr>
            <a:lstStyle/>
            <a:p>
              <a:r>
                <a:rPr lang="ja-JP" sz="1000" b="0" i="0" dirty="0" smtClean="0">
                  <a:solidFill>
                    <a:srgbClr val="4D4D4D"/>
                  </a:solidFill>
                  <a:ea typeface="MS UI Gothic" pitchFamily="18" charset="0"/>
                </a:rPr>
                <a:t>ログランク検定においてp&lt;0.0001</a:t>
              </a:r>
            </a:p>
          </p:txBody>
        </p:sp>
        <p:cxnSp>
          <p:nvCxnSpPr>
            <p:cNvPr id="61" name="Straight Connector 60"/>
            <p:cNvCxnSpPr/>
            <p:nvPr/>
          </p:nvCxnSpPr>
          <p:spPr>
            <a:xfrm>
              <a:off x="3347476" y="1892420"/>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62" name="Rectangle 61"/>
            <p:cNvSpPr/>
            <p:nvPr/>
          </p:nvSpPr>
          <p:spPr>
            <a:xfrm>
              <a:off x="3977667" y="1785041"/>
              <a:ext cx="2136482" cy="461665"/>
            </a:xfrm>
            <a:prstGeom prst="rect">
              <a:avLst/>
            </a:prstGeom>
          </p:spPr>
          <p:txBody>
            <a:bodyPr wrap="none">
              <a:spAutoFit/>
            </a:bodyPr>
            <a:lstStyle/>
            <a:p>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a:t>
              </a:r>
              <a:r>
                <a:rPr lang="ja-JP" sz="1200" b="0" i="0" baseline="30000" dirty="0" smtClean="0">
                  <a:solidFill>
                    <a:srgbClr val="4D4D4D"/>
                  </a:solidFill>
                  <a:ea typeface="MS UI Gothic" pitchFamily="18" charset="0"/>
                </a:rPr>
                <a:t>0</a:t>
              </a:r>
              <a:r>
                <a:rPr lang="ja-JP" sz="1200" b="0" i="0" dirty="0" smtClean="0">
                  <a:solidFill>
                    <a:srgbClr val="4D4D4D"/>
                  </a:solidFill>
                  <a:ea typeface="MS UI Gothic" pitchFamily="18" charset="0"/>
                </a:rPr>
                <a:t>-Tyr</a:t>
              </a:r>
              <a:r>
                <a:rPr lang="ja-JP" sz="1200" b="0" i="0" baseline="30000" dirty="0" smtClean="0">
                  <a:solidFill>
                    <a:srgbClr val="4D4D4D"/>
                  </a:solidFill>
                  <a:ea typeface="MS UI Gothic" pitchFamily="18" charset="0"/>
                </a:rPr>
                <a:t>3</a:t>
              </a:r>
              <a:r>
                <a:rPr lang="ja-JP" sz="1200" b="0" i="0" dirty="0" smtClean="0">
                  <a:solidFill>
                    <a:srgbClr val="4D4D4D"/>
                  </a:solidFill>
                  <a:ea typeface="MS UI Gothic" pitchFamily="18" charset="0"/>
                </a:rPr>
                <a:t>-オクトレオチド</a:t>
              </a:r>
            </a:p>
            <a:p>
              <a:r>
                <a:rPr lang="ja-JP" sz="1200" b="0" i="0" dirty="0" smtClean="0">
                  <a:solidFill>
                    <a:srgbClr val="4D4D4D"/>
                  </a:solidFill>
                  <a:ea typeface="MS UI Gothic" pitchFamily="18" charset="0"/>
                </a:rPr>
                <a:t>オクトレオチド LAR 60 mg</a:t>
              </a:r>
            </a:p>
          </p:txBody>
        </p:sp>
        <p:cxnSp>
          <p:nvCxnSpPr>
            <p:cNvPr id="63" name="Straight Connector 62"/>
            <p:cNvCxnSpPr/>
            <p:nvPr/>
          </p:nvCxnSpPr>
          <p:spPr>
            <a:xfrm>
              <a:off x="3347476" y="2126714"/>
              <a:ext cx="525466"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4" name="Straight Connector 63"/>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a:off x="3603908" y="2038644"/>
            <a:ext cx="0" cy="11737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994701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420PD: 中腸神経内分泌腫瘍患者における177Lu-DOTATATEの投与を評価するNETTER-1第III相試験: 有効性、安全性、QoLの結果およびサブグループ解析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Strosberg et al</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*ベースライン後のスキャンまたは中枢神経系の奏効に関するデータが利用不可能であった患者は除外。</a:t>
            </a:r>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Strosberg J et al. Ann Oncol 2016; 27 (suppl 6): abstr 420PD</a:t>
            </a:r>
          </a:p>
        </p:txBody>
      </p:sp>
      <p:sp>
        <p:nvSpPr>
          <p:cNvPr id="7" name="Rectangle 3"/>
          <p:cNvSpPr txBox="1">
            <a:spLocks noChangeArrowheads="1"/>
          </p:cNvSpPr>
          <p:nvPr/>
        </p:nvSpPr>
        <p:spPr bwMode="auto">
          <a:xfrm>
            <a:off x="229471" y="127724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主な結果（続き）</a:t>
            </a:r>
          </a:p>
        </p:txBody>
      </p:sp>
      <p:graphicFrame>
        <p:nvGraphicFramePr>
          <p:cNvPr id="10" name="Group 88"/>
          <p:cNvGraphicFramePr>
            <a:graphicFrameLocks noGrp="1"/>
          </p:cNvGraphicFramePr>
          <p:nvPr>
            <p:extLst>
              <p:ext uri="{D42A27DB-BD31-4B8C-83A1-F6EECF244321}">
                <p14:modId xmlns:p14="http://schemas.microsoft.com/office/powerpoint/2010/main" val="2500885746"/>
              </p:ext>
            </p:extLst>
          </p:nvPr>
        </p:nvGraphicFramePr>
        <p:xfrm>
          <a:off x="685800" y="4805057"/>
          <a:ext cx="7772400" cy="933383"/>
        </p:xfrm>
        <a:graphic>
          <a:graphicData uri="http://schemas.openxmlformats.org/drawingml/2006/table">
            <a:tbl>
              <a:tblPr firstRow="1" bandRow="1">
                <a:tableStyleId>{69012ECD-51FC-41F1-AA8D-1B2483CD663E}</a:tableStyleId>
              </a:tblPr>
              <a:tblGrid>
                <a:gridCol w="31242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gridCol w="838200"/>
              </a:tblGrid>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病期（ステージ）</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CR、n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PR、n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ORR、*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95% CI</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baseline="30000" dirty="0" smtClean="0">
                          <a:solidFill>
                            <a:srgbClr val="4D4D4D"/>
                          </a:solidFill>
                          <a:ea typeface="MS UI Gothic" pitchFamily="18" charset="0"/>
                        </a:rPr>
                        <a:t>177</a:t>
                      </a:r>
                      <a:r>
                        <a:rPr lang="ja-JP" sz="1400" b="0" i="0" dirty="0" smtClean="0">
                          <a:solidFill>
                            <a:srgbClr val="4D4D4D"/>
                          </a:solidFill>
                          <a:ea typeface="MS UI Gothic" pitchFamily="18" charset="0"/>
                        </a:rPr>
                        <a:t>Lu-Dotatate</a:t>
                      </a:r>
                      <a:r>
                        <a:rPr lang="ja-JP" sz="1400" b="0" i="0" u="none" dirty="0" smtClean="0">
                          <a:solidFill>
                            <a:srgbClr val="4D4D4D"/>
                          </a:solidFill>
                          <a:ea typeface="MS UI Gothic" pitchFamily="18" charset="0"/>
                        </a:rPr>
                        <a:t> (n=101)*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23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オクトレオチド LAR 60 mg (n=100)*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3" name="Group 2"/>
          <p:cNvGrpSpPr/>
          <p:nvPr/>
        </p:nvGrpSpPr>
        <p:grpSpPr>
          <a:xfrm>
            <a:off x="457200" y="1771991"/>
            <a:ext cx="5071005" cy="2865568"/>
            <a:chOff x="288062" y="1667142"/>
            <a:chExt cx="6311324" cy="4649597"/>
          </a:xfrm>
        </p:grpSpPr>
        <p:sp>
          <p:nvSpPr>
            <p:cNvPr id="129" name="TextBox 128"/>
            <p:cNvSpPr txBox="1"/>
            <p:nvPr/>
          </p:nvSpPr>
          <p:spPr>
            <a:xfrm>
              <a:off x="523006" y="1667142"/>
              <a:ext cx="495179"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30" name="TextBox 129"/>
            <p:cNvSpPr txBox="1"/>
            <p:nvPr/>
          </p:nvSpPr>
          <p:spPr>
            <a:xfrm>
              <a:off x="523006" y="2279487"/>
              <a:ext cx="495179" cy="449451"/>
            </a:xfrm>
            <a:prstGeom prst="rect">
              <a:avLst/>
            </a:prstGeom>
            <a:noFill/>
            <a:ln>
              <a:noFill/>
            </a:ln>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31" name="TextBox 130"/>
            <p:cNvSpPr txBox="1"/>
            <p:nvPr/>
          </p:nvSpPr>
          <p:spPr>
            <a:xfrm>
              <a:off x="523006" y="2889279"/>
              <a:ext cx="495179"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32" name="TextBox 131"/>
            <p:cNvSpPr txBox="1"/>
            <p:nvPr/>
          </p:nvSpPr>
          <p:spPr>
            <a:xfrm>
              <a:off x="523006" y="3499072"/>
              <a:ext cx="495179"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33" name="TextBox 132"/>
            <p:cNvSpPr txBox="1"/>
            <p:nvPr/>
          </p:nvSpPr>
          <p:spPr>
            <a:xfrm>
              <a:off x="523006" y="4108866"/>
              <a:ext cx="495179"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61" name="TextBox 160"/>
            <p:cNvSpPr txBox="1"/>
            <p:nvPr/>
          </p:nvSpPr>
          <p:spPr>
            <a:xfrm>
              <a:off x="523005" y="3189597"/>
              <a:ext cx="495180"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a:t>
              </a:r>
            </a:p>
          </p:txBody>
        </p:sp>
        <p:sp>
          <p:nvSpPr>
            <p:cNvPr id="113" name="Freeform 112"/>
            <p:cNvSpPr>
              <a:spLocks/>
            </p:cNvSpPr>
            <p:nvPr/>
          </p:nvSpPr>
          <p:spPr bwMode="auto">
            <a:xfrm>
              <a:off x="1074159" y="1895135"/>
              <a:ext cx="5299070" cy="30482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TextBox 126"/>
            <p:cNvSpPr txBox="1"/>
            <p:nvPr/>
          </p:nvSpPr>
          <p:spPr>
            <a:xfrm rot="16200000">
              <a:off x="-767491" y="3256698"/>
              <a:ext cx="2455856" cy="344750"/>
            </a:xfrm>
            <a:prstGeom prst="rect">
              <a:avLst/>
            </a:prstGeom>
            <a:noFill/>
          </p:spPr>
          <p:txBody>
            <a:bodyPr wrap="none" rtlCol="0">
              <a:spAutoFit/>
            </a:bodyPr>
            <a:lstStyle/>
            <a:p>
              <a:pPr algn="ctr"/>
              <a:r>
                <a:rPr lang="ja-JP" sz="1200" b="0" i="0" dirty="0" smtClean="0">
                  <a:solidFill>
                    <a:srgbClr val="4D4D4D"/>
                  </a:solidFill>
                  <a:ea typeface="MS UI Gothic" pitchFamily="18" charset="0"/>
                </a:rPr>
                <a:t> 生存率</a:t>
              </a:r>
            </a:p>
          </p:txBody>
        </p:sp>
        <p:sp>
          <p:nvSpPr>
            <p:cNvPr id="128" name="TextBox 127"/>
            <p:cNvSpPr txBox="1"/>
            <p:nvPr/>
          </p:nvSpPr>
          <p:spPr>
            <a:xfrm>
              <a:off x="3069520" y="5268580"/>
              <a:ext cx="1315159" cy="449451"/>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OS（ヶ月間）</a:t>
              </a:r>
            </a:p>
          </p:txBody>
        </p:sp>
        <p:sp>
          <p:nvSpPr>
            <p:cNvPr id="134" name="TextBox 133"/>
            <p:cNvSpPr txBox="1"/>
            <p:nvPr/>
          </p:nvSpPr>
          <p:spPr>
            <a:xfrm>
              <a:off x="682612" y="4718659"/>
              <a:ext cx="335573" cy="449451"/>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35" name="TextBox 134"/>
            <p:cNvSpPr txBox="1"/>
            <p:nvPr/>
          </p:nvSpPr>
          <p:spPr>
            <a:xfrm>
              <a:off x="913499" y="5043151"/>
              <a:ext cx="335574"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sp>
          <p:nvSpPr>
            <p:cNvPr id="136" name="TextBox 135"/>
            <p:cNvSpPr txBox="1"/>
            <p:nvPr/>
          </p:nvSpPr>
          <p:spPr>
            <a:xfrm>
              <a:off x="1791033" y="5043151"/>
              <a:ext cx="335574"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5</a:t>
              </a:r>
            </a:p>
          </p:txBody>
        </p:sp>
        <p:sp>
          <p:nvSpPr>
            <p:cNvPr id="137" name="TextBox 136"/>
            <p:cNvSpPr txBox="1"/>
            <p:nvPr/>
          </p:nvSpPr>
          <p:spPr>
            <a:xfrm>
              <a:off x="2641517" y="5043151"/>
              <a:ext cx="441313"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a:t>
              </a:r>
            </a:p>
          </p:txBody>
        </p:sp>
        <p:sp>
          <p:nvSpPr>
            <p:cNvPr id="138" name="TextBox 137"/>
            <p:cNvSpPr txBox="1"/>
            <p:nvPr/>
          </p:nvSpPr>
          <p:spPr>
            <a:xfrm>
              <a:off x="3509700" y="5043151"/>
              <a:ext cx="441313"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15</a:t>
              </a:r>
            </a:p>
          </p:txBody>
        </p:sp>
        <p:sp>
          <p:nvSpPr>
            <p:cNvPr id="139" name="TextBox 138"/>
            <p:cNvSpPr txBox="1"/>
            <p:nvPr/>
          </p:nvSpPr>
          <p:spPr>
            <a:xfrm>
              <a:off x="4406633" y="5043151"/>
              <a:ext cx="441313"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20</a:t>
              </a:r>
            </a:p>
          </p:txBody>
        </p:sp>
        <p:sp>
          <p:nvSpPr>
            <p:cNvPr id="140" name="TextBox 139"/>
            <p:cNvSpPr txBox="1"/>
            <p:nvPr/>
          </p:nvSpPr>
          <p:spPr>
            <a:xfrm>
              <a:off x="5280539" y="5043151"/>
              <a:ext cx="441313"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25</a:t>
              </a:r>
            </a:p>
          </p:txBody>
        </p:sp>
        <p:sp>
          <p:nvSpPr>
            <p:cNvPr id="141" name="TextBox 140"/>
            <p:cNvSpPr txBox="1"/>
            <p:nvPr/>
          </p:nvSpPr>
          <p:spPr>
            <a:xfrm>
              <a:off x="6158073" y="5043151"/>
              <a:ext cx="441313"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30</a:t>
              </a:r>
            </a:p>
          </p:txBody>
        </p:sp>
        <p:sp>
          <p:nvSpPr>
            <p:cNvPr id="142" name="TextBox 141"/>
            <p:cNvSpPr txBox="1"/>
            <p:nvPr/>
          </p:nvSpPr>
          <p:spPr>
            <a:xfrm>
              <a:off x="807734" y="5567653"/>
              <a:ext cx="532848"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116</a:t>
              </a:r>
            </a:p>
            <a:p>
              <a:pPr algn="ctr"/>
              <a:r>
                <a:rPr lang="ja-JP" sz="1200" b="0" i="0" dirty="0" smtClean="0">
                  <a:solidFill>
                    <a:srgbClr val="4D4D4D"/>
                  </a:solidFill>
                  <a:ea typeface="MS UI Gothic" pitchFamily="18" charset="0"/>
                </a:rPr>
                <a:t>113</a:t>
              </a:r>
            </a:p>
          </p:txBody>
        </p:sp>
        <p:sp>
          <p:nvSpPr>
            <p:cNvPr id="143" name="TextBox 142"/>
            <p:cNvSpPr txBox="1"/>
            <p:nvPr/>
          </p:nvSpPr>
          <p:spPr>
            <a:xfrm>
              <a:off x="1318782" y="5567653"/>
              <a:ext cx="547051"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108</a:t>
              </a:r>
            </a:p>
            <a:p>
              <a:pPr algn="ctr"/>
              <a:r>
                <a:rPr lang="ja-JP" sz="1200" b="0" i="0" dirty="0" smtClean="0">
                  <a:solidFill>
                    <a:srgbClr val="4D4D4D"/>
                  </a:solidFill>
                  <a:ea typeface="MS UI Gothic" pitchFamily="18" charset="0"/>
                </a:rPr>
                <a:t>103</a:t>
              </a:r>
            </a:p>
          </p:txBody>
        </p:sp>
        <p:sp>
          <p:nvSpPr>
            <p:cNvPr id="144" name="TextBox 143"/>
            <p:cNvSpPr txBox="1"/>
            <p:nvPr/>
          </p:nvSpPr>
          <p:spPr>
            <a:xfrm>
              <a:off x="1904433" y="5567653"/>
              <a:ext cx="441312"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96</a:t>
              </a:r>
            </a:p>
            <a:p>
              <a:pPr algn="ctr"/>
              <a:r>
                <a:rPr lang="ja-JP" sz="1200" b="0" i="0" dirty="0" smtClean="0">
                  <a:solidFill>
                    <a:srgbClr val="4D4D4D"/>
                  </a:solidFill>
                  <a:ea typeface="MS UI Gothic" pitchFamily="18" charset="0"/>
                </a:rPr>
                <a:t>83</a:t>
              </a:r>
            </a:p>
          </p:txBody>
        </p:sp>
        <p:sp>
          <p:nvSpPr>
            <p:cNvPr id="145" name="TextBox 144"/>
            <p:cNvSpPr txBox="1"/>
            <p:nvPr/>
          </p:nvSpPr>
          <p:spPr>
            <a:xfrm>
              <a:off x="2437214" y="5567653"/>
              <a:ext cx="441312"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79</a:t>
              </a:r>
            </a:p>
            <a:p>
              <a:pPr algn="ctr"/>
              <a:r>
                <a:rPr lang="ja-JP" sz="1200" b="0" i="0" dirty="0" smtClean="0">
                  <a:solidFill>
                    <a:srgbClr val="4D4D4D"/>
                  </a:solidFill>
                  <a:ea typeface="MS UI Gothic" pitchFamily="18" charset="0"/>
                </a:rPr>
                <a:t>64</a:t>
              </a:r>
            </a:p>
          </p:txBody>
        </p:sp>
        <p:sp>
          <p:nvSpPr>
            <p:cNvPr id="146" name="TextBox 145"/>
            <p:cNvSpPr txBox="1"/>
            <p:nvPr/>
          </p:nvSpPr>
          <p:spPr>
            <a:xfrm>
              <a:off x="2969995" y="5567653"/>
              <a:ext cx="441312"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64</a:t>
              </a:r>
            </a:p>
            <a:p>
              <a:pPr algn="ctr"/>
              <a:r>
                <a:rPr lang="ja-JP" sz="1200" b="0" i="0" dirty="0" smtClean="0">
                  <a:solidFill>
                    <a:srgbClr val="4D4D4D"/>
                  </a:solidFill>
                  <a:ea typeface="MS UI Gothic" pitchFamily="18" charset="0"/>
                </a:rPr>
                <a:t>41</a:t>
              </a:r>
            </a:p>
          </p:txBody>
        </p:sp>
        <p:sp>
          <p:nvSpPr>
            <p:cNvPr id="147" name="TextBox 146"/>
            <p:cNvSpPr txBox="1"/>
            <p:nvPr/>
          </p:nvSpPr>
          <p:spPr>
            <a:xfrm>
              <a:off x="3502775" y="5567653"/>
              <a:ext cx="441312"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47</a:t>
              </a:r>
            </a:p>
            <a:p>
              <a:pPr algn="ctr"/>
              <a:r>
                <a:rPr lang="ja-JP" sz="1200" b="0" i="0" dirty="0" smtClean="0">
                  <a:solidFill>
                    <a:srgbClr val="4D4D4D"/>
                  </a:solidFill>
                  <a:ea typeface="MS UI Gothic" pitchFamily="18" charset="0"/>
                </a:rPr>
                <a:t>35</a:t>
              </a:r>
            </a:p>
          </p:txBody>
        </p:sp>
        <p:sp>
          <p:nvSpPr>
            <p:cNvPr id="148" name="TextBox 147"/>
            <p:cNvSpPr txBox="1"/>
            <p:nvPr/>
          </p:nvSpPr>
          <p:spPr>
            <a:xfrm>
              <a:off x="3984877" y="5567653"/>
              <a:ext cx="441312" cy="749086"/>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31</a:t>
              </a:r>
            </a:p>
            <a:p>
              <a:pPr algn="r"/>
              <a:r>
                <a:rPr lang="ja-JP" sz="1200" b="0" i="0" dirty="0" smtClean="0">
                  <a:solidFill>
                    <a:srgbClr val="4D4D4D"/>
                  </a:solidFill>
                  <a:ea typeface="MS UI Gothic" pitchFamily="18" charset="0"/>
                </a:rPr>
                <a:t>17</a:t>
              </a:r>
            </a:p>
          </p:txBody>
        </p:sp>
        <p:sp>
          <p:nvSpPr>
            <p:cNvPr id="149" name="TextBox 148"/>
            <p:cNvSpPr txBox="1"/>
            <p:nvPr/>
          </p:nvSpPr>
          <p:spPr>
            <a:xfrm>
              <a:off x="4510344" y="5567653"/>
              <a:ext cx="441312" cy="749086"/>
            </a:xfrm>
            <a:prstGeom prst="rect">
              <a:avLst/>
            </a:prstGeom>
            <a:noFill/>
          </p:spPr>
          <p:txBody>
            <a:bodyPr wrap="none" rtlCol="0" anchor="t" anchorCtr="0">
              <a:spAutoFit/>
            </a:bodyPr>
            <a:lstStyle/>
            <a:p>
              <a:pPr algn="r"/>
              <a:r>
                <a:rPr lang="ja-JP" sz="1200" b="0" i="0" dirty="0" smtClean="0">
                  <a:solidFill>
                    <a:srgbClr val="4D4D4D"/>
                  </a:solidFill>
                  <a:ea typeface="MS UI Gothic" pitchFamily="18" charset="0"/>
                </a:rPr>
                <a:t>21</a:t>
              </a:r>
            </a:p>
            <a:p>
              <a:pPr algn="r"/>
              <a:r>
                <a:rPr lang="ja-JP" sz="1200" b="0" i="0" dirty="0" smtClean="0">
                  <a:solidFill>
                    <a:srgbClr val="4D4D4D"/>
                  </a:solidFill>
                  <a:ea typeface="MS UI Gothic" pitchFamily="18" charset="0"/>
                </a:rPr>
                <a:t>5</a:t>
              </a:r>
            </a:p>
          </p:txBody>
        </p:sp>
        <p:sp>
          <p:nvSpPr>
            <p:cNvPr id="150" name="TextBox 149"/>
            <p:cNvSpPr txBox="1"/>
            <p:nvPr/>
          </p:nvSpPr>
          <p:spPr>
            <a:xfrm>
              <a:off x="5146673" y="5567653"/>
              <a:ext cx="335574"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8</a:t>
              </a:r>
            </a:p>
            <a:p>
              <a:pPr algn="ctr"/>
              <a:r>
                <a:rPr lang="ja-JP" sz="1200" b="0" i="0" dirty="0" smtClean="0">
                  <a:solidFill>
                    <a:srgbClr val="4D4D4D"/>
                  </a:solidFill>
                  <a:ea typeface="MS UI Gothic" pitchFamily="18" charset="0"/>
                </a:rPr>
                <a:t>1</a:t>
              </a:r>
            </a:p>
          </p:txBody>
        </p:sp>
        <p:sp>
          <p:nvSpPr>
            <p:cNvPr id="151" name="TextBox 150"/>
            <p:cNvSpPr txBox="1"/>
            <p:nvPr/>
          </p:nvSpPr>
          <p:spPr>
            <a:xfrm>
              <a:off x="5694083" y="5567653"/>
              <a:ext cx="335574" cy="749086"/>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3</a:t>
              </a:r>
            </a:p>
            <a:p>
              <a:pPr algn="ctr"/>
              <a:r>
                <a:rPr lang="ja-JP" sz="1200" b="0" i="0" dirty="0" smtClean="0">
                  <a:solidFill>
                    <a:srgbClr val="4D4D4D"/>
                  </a:solidFill>
                  <a:ea typeface="MS UI Gothic" pitchFamily="18" charset="0"/>
                </a:rPr>
                <a:t>0</a:t>
              </a:r>
            </a:p>
          </p:txBody>
        </p:sp>
        <p:sp>
          <p:nvSpPr>
            <p:cNvPr id="152" name="TextBox 151"/>
            <p:cNvSpPr txBox="1"/>
            <p:nvPr/>
          </p:nvSpPr>
          <p:spPr>
            <a:xfrm>
              <a:off x="6234180" y="5567652"/>
              <a:ext cx="335574" cy="449451"/>
            </a:xfrm>
            <a:prstGeom prst="rect">
              <a:avLst/>
            </a:prstGeom>
            <a:noFill/>
          </p:spPr>
          <p:txBody>
            <a:bodyPr wrap="none" rtlCol="0" anchor="t" anchorCtr="0">
              <a:spAutoFit/>
            </a:bodyPr>
            <a:lstStyle/>
            <a:p>
              <a:pPr algn="ctr"/>
              <a:r>
                <a:rPr lang="ja-JP" sz="1200" b="0" i="0" dirty="0" smtClean="0">
                  <a:solidFill>
                    <a:srgbClr val="4D4D4D"/>
                  </a:solidFill>
                  <a:ea typeface="MS UI Gothic" pitchFamily="18" charset="0"/>
                </a:rPr>
                <a:t>0</a:t>
              </a:r>
            </a:p>
          </p:txBody>
        </p:sp>
        <p:cxnSp>
          <p:nvCxnSpPr>
            <p:cNvPr id="154" name="Straight Connector 153"/>
            <p:cNvCxnSpPr/>
            <p:nvPr/>
          </p:nvCxnSpPr>
          <p:spPr>
            <a:xfrm>
              <a:off x="2515573" y="4238356"/>
              <a:ext cx="0" cy="11737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5" name="TextBox 154"/>
            <p:cNvSpPr txBox="1"/>
            <p:nvPr/>
          </p:nvSpPr>
          <p:spPr>
            <a:xfrm>
              <a:off x="2719022" y="4052132"/>
              <a:ext cx="1055797" cy="449451"/>
            </a:xfrm>
            <a:prstGeom prst="rect">
              <a:avLst/>
            </a:prstGeom>
            <a:noFill/>
          </p:spPr>
          <p:txBody>
            <a:bodyPr wrap="none" rtlCol="0">
              <a:spAutoFit/>
            </a:bodyPr>
            <a:lstStyle/>
            <a:p>
              <a:r>
                <a:rPr lang="ja-JP" sz="1200" b="0" i="0" dirty="0" smtClean="0">
                  <a:solidFill>
                    <a:srgbClr val="4D4D4D"/>
                  </a:solidFill>
                  <a:ea typeface="MS UI Gothic" pitchFamily="18" charset="0"/>
                </a:rPr>
                <a:t>打ち切り時点</a:t>
              </a:r>
            </a:p>
          </p:txBody>
        </p:sp>
        <p:sp>
          <p:nvSpPr>
            <p:cNvPr id="156" name="TextBox 155"/>
            <p:cNvSpPr txBox="1"/>
            <p:nvPr/>
          </p:nvSpPr>
          <p:spPr>
            <a:xfrm>
              <a:off x="2753067" y="4483141"/>
              <a:ext cx="1825899" cy="449451"/>
            </a:xfrm>
            <a:prstGeom prst="rect">
              <a:avLst/>
            </a:prstGeom>
            <a:noFill/>
          </p:spPr>
          <p:txBody>
            <a:bodyPr wrap="none" rtlCol="0">
              <a:spAutoFit/>
            </a:bodyPr>
            <a:lstStyle/>
            <a:p>
              <a:r>
                <a:rPr lang="ja-JP" sz="1200" b="0" i="0" dirty="0" smtClean="0">
                  <a:solidFill>
                    <a:srgbClr val="4D4D4D"/>
                  </a:solidFill>
                  <a:ea typeface="MS UI Gothic" pitchFamily="18" charset="0"/>
                </a:rPr>
                <a:t>ログランク検定においてp=0.0043</a:t>
              </a:r>
            </a:p>
          </p:txBody>
        </p:sp>
        <p:cxnSp>
          <p:nvCxnSpPr>
            <p:cNvPr id="157" name="Straight Connector 156"/>
            <p:cNvCxnSpPr/>
            <p:nvPr/>
          </p:nvCxnSpPr>
          <p:spPr>
            <a:xfrm>
              <a:off x="324932" y="5803459"/>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8" name="Rectangle 157"/>
            <p:cNvSpPr/>
            <p:nvPr/>
          </p:nvSpPr>
          <p:spPr>
            <a:xfrm>
              <a:off x="2722432" y="3491349"/>
              <a:ext cx="2121172" cy="749086"/>
            </a:xfrm>
            <a:prstGeom prst="rect">
              <a:avLst/>
            </a:prstGeom>
          </p:spPr>
          <p:txBody>
            <a:bodyPr wrap="none">
              <a:spAutoFit/>
            </a:bodyPr>
            <a:lstStyle/>
            <a:p>
              <a:r>
                <a:rPr lang="ja-JP" sz="1200" b="0" i="0" baseline="30000" dirty="0" smtClean="0">
                  <a:solidFill>
                    <a:srgbClr val="4D4D4D"/>
                  </a:solidFill>
                  <a:ea typeface="MS UI Gothic" pitchFamily="18" charset="0"/>
                </a:rPr>
                <a:t>177</a:t>
              </a:r>
              <a:r>
                <a:rPr lang="ja-JP" sz="1200" b="0" i="0" dirty="0" smtClean="0">
                  <a:solidFill>
                    <a:srgbClr val="4D4D4D"/>
                  </a:solidFill>
                  <a:ea typeface="MS UI Gothic" pitchFamily="18" charset="0"/>
                </a:rPr>
                <a:t>Lu-Dotatate</a:t>
              </a:r>
            </a:p>
            <a:p>
              <a:r>
                <a:rPr lang="ja-JP" sz="1200" b="0" i="0" dirty="0" smtClean="0">
                  <a:solidFill>
                    <a:srgbClr val="4D4D4D"/>
                  </a:solidFill>
                  <a:ea typeface="MS UI Gothic" pitchFamily="18" charset="0"/>
                </a:rPr>
                <a:t>オクトレオチド LAR 60 mg</a:t>
              </a:r>
            </a:p>
          </p:txBody>
        </p:sp>
        <p:cxnSp>
          <p:nvCxnSpPr>
            <p:cNvPr id="159" name="Straight Connector 158"/>
            <p:cNvCxnSpPr/>
            <p:nvPr/>
          </p:nvCxnSpPr>
          <p:spPr>
            <a:xfrm>
              <a:off x="341028" y="6043462"/>
              <a:ext cx="525466" cy="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0" name="Straight Connector 159"/>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6908004" y="3170647"/>
            <a:ext cx="2016053" cy="461665"/>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あらかじめ規定されていた中間解析: p&lt;0.000085</a:t>
            </a:r>
          </a:p>
        </p:txBody>
      </p:sp>
      <p:grpSp>
        <p:nvGrpSpPr>
          <p:cNvPr id="5130" name="Group 5129"/>
          <p:cNvGrpSpPr/>
          <p:nvPr/>
        </p:nvGrpSpPr>
        <p:grpSpPr>
          <a:xfrm>
            <a:off x="1067467" y="1883730"/>
            <a:ext cx="3685500" cy="872897"/>
            <a:chOff x="3213100" y="3094038"/>
            <a:chExt cx="2714625" cy="666750"/>
          </a:xfrm>
        </p:grpSpPr>
        <p:sp>
          <p:nvSpPr>
            <p:cNvPr id="4" name="Line 2"/>
            <p:cNvSpPr>
              <a:spLocks noChangeShapeType="1"/>
            </p:cNvSpPr>
            <p:nvPr/>
          </p:nvSpPr>
          <p:spPr bwMode="auto">
            <a:xfrm>
              <a:off x="342265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 name="Line 3"/>
            <p:cNvSpPr>
              <a:spLocks noChangeShapeType="1"/>
            </p:cNvSpPr>
            <p:nvPr/>
          </p:nvSpPr>
          <p:spPr bwMode="auto">
            <a:xfrm>
              <a:off x="344170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4"/>
            <p:cNvSpPr>
              <a:spLocks noChangeShapeType="1"/>
            </p:cNvSpPr>
            <p:nvPr/>
          </p:nvSpPr>
          <p:spPr bwMode="auto">
            <a:xfrm>
              <a:off x="3917950"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5"/>
            <p:cNvSpPr>
              <a:spLocks noChangeShapeType="1"/>
            </p:cNvSpPr>
            <p:nvPr/>
          </p:nvSpPr>
          <p:spPr bwMode="auto">
            <a:xfrm>
              <a:off x="3927475"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6"/>
            <p:cNvSpPr>
              <a:spLocks noChangeShapeType="1"/>
            </p:cNvSpPr>
            <p:nvPr/>
          </p:nvSpPr>
          <p:spPr bwMode="auto">
            <a:xfrm>
              <a:off x="404177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7"/>
            <p:cNvSpPr>
              <a:spLocks noChangeShapeType="1"/>
            </p:cNvSpPr>
            <p:nvPr/>
          </p:nvSpPr>
          <p:spPr bwMode="auto">
            <a:xfrm>
              <a:off x="406082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8"/>
            <p:cNvSpPr>
              <a:spLocks noChangeShapeType="1"/>
            </p:cNvSpPr>
            <p:nvPr/>
          </p:nvSpPr>
          <p:spPr bwMode="auto">
            <a:xfrm>
              <a:off x="397510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9"/>
            <p:cNvSpPr>
              <a:spLocks noChangeShapeType="1"/>
            </p:cNvSpPr>
            <p:nvPr/>
          </p:nvSpPr>
          <p:spPr bwMode="auto">
            <a:xfrm>
              <a:off x="399415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0"/>
            <p:cNvSpPr>
              <a:spLocks noChangeShapeType="1"/>
            </p:cNvSpPr>
            <p:nvPr/>
          </p:nvSpPr>
          <p:spPr bwMode="auto">
            <a:xfrm>
              <a:off x="417512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1"/>
            <p:cNvSpPr>
              <a:spLocks noChangeShapeType="1"/>
            </p:cNvSpPr>
            <p:nvPr/>
          </p:nvSpPr>
          <p:spPr bwMode="auto">
            <a:xfrm>
              <a:off x="419417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2"/>
            <p:cNvSpPr>
              <a:spLocks noChangeShapeType="1"/>
            </p:cNvSpPr>
            <p:nvPr/>
          </p:nvSpPr>
          <p:spPr bwMode="auto">
            <a:xfrm>
              <a:off x="4508500" y="33702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3"/>
            <p:cNvSpPr>
              <a:spLocks noChangeShapeType="1"/>
            </p:cNvSpPr>
            <p:nvPr/>
          </p:nvSpPr>
          <p:spPr bwMode="auto">
            <a:xfrm>
              <a:off x="3232150" y="30940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4"/>
            <p:cNvSpPr>
              <a:spLocks noChangeShapeType="1"/>
            </p:cNvSpPr>
            <p:nvPr/>
          </p:nvSpPr>
          <p:spPr bwMode="auto">
            <a:xfrm>
              <a:off x="36893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5"/>
            <p:cNvSpPr>
              <a:spLocks noChangeShapeType="1"/>
            </p:cNvSpPr>
            <p:nvPr/>
          </p:nvSpPr>
          <p:spPr bwMode="auto">
            <a:xfrm>
              <a:off x="3698875"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6"/>
            <p:cNvSpPr>
              <a:spLocks noChangeShapeType="1"/>
            </p:cNvSpPr>
            <p:nvPr/>
          </p:nvSpPr>
          <p:spPr bwMode="auto">
            <a:xfrm>
              <a:off x="370840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7"/>
            <p:cNvSpPr>
              <a:spLocks noChangeShapeType="1"/>
            </p:cNvSpPr>
            <p:nvPr/>
          </p:nvSpPr>
          <p:spPr bwMode="auto">
            <a:xfrm>
              <a:off x="37274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8"/>
            <p:cNvSpPr>
              <a:spLocks noChangeShapeType="1"/>
            </p:cNvSpPr>
            <p:nvPr/>
          </p:nvSpPr>
          <p:spPr bwMode="auto">
            <a:xfrm>
              <a:off x="49561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9"/>
            <p:cNvSpPr>
              <a:spLocks noChangeShapeType="1"/>
            </p:cNvSpPr>
            <p:nvPr/>
          </p:nvSpPr>
          <p:spPr bwMode="auto">
            <a:xfrm>
              <a:off x="496570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0"/>
            <p:cNvSpPr>
              <a:spLocks noChangeShapeType="1"/>
            </p:cNvSpPr>
            <p:nvPr/>
          </p:nvSpPr>
          <p:spPr bwMode="auto">
            <a:xfrm>
              <a:off x="498475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1"/>
            <p:cNvSpPr>
              <a:spLocks noChangeShapeType="1"/>
            </p:cNvSpPr>
            <p:nvPr/>
          </p:nvSpPr>
          <p:spPr bwMode="auto">
            <a:xfrm>
              <a:off x="49942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2"/>
            <p:cNvSpPr>
              <a:spLocks noChangeShapeType="1"/>
            </p:cNvSpPr>
            <p:nvPr/>
          </p:nvSpPr>
          <p:spPr bwMode="auto">
            <a:xfrm>
              <a:off x="5699125" y="37131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23"/>
            <p:cNvSpPr>
              <a:spLocks noChangeShapeType="1"/>
            </p:cNvSpPr>
            <p:nvPr/>
          </p:nvSpPr>
          <p:spPr bwMode="auto">
            <a:xfrm>
              <a:off x="59086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24"/>
            <p:cNvSpPr>
              <a:spLocks noChangeShapeType="1"/>
            </p:cNvSpPr>
            <p:nvPr/>
          </p:nvSpPr>
          <p:spPr bwMode="auto">
            <a:xfrm>
              <a:off x="42227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25"/>
            <p:cNvSpPr>
              <a:spLocks noChangeShapeType="1"/>
            </p:cNvSpPr>
            <p:nvPr/>
          </p:nvSpPr>
          <p:spPr bwMode="auto">
            <a:xfrm>
              <a:off x="425132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26"/>
            <p:cNvSpPr>
              <a:spLocks noChangeShapeType="1"/>
            </p:cNvSpPr>
            <p:nvPr/>
          </p:nvSpPr>
          <p:spPr bwMode="auto">
            <a:xfrm>
              <a:off x="427037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27"/>
            <p:cNvSpPr>
              <a:spLocks noChangeShapeType="1"/>
            </p:cNvSpPr>
            <p:nvPr/>
          </p:nvSpPr>
          <p:spPr bwMode="auto">
            <a:xfrm>
              <a:off x="42989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28"/>
            <p:cNvSpPr>
              <a:spLocks noChangeShapeType="1"/>
            </p:cNvSpPr>
            <p:nvPr/>
          </p:nvSpPr>
          <p:spPr bwMode="auto">
            <a:xfrm>
              <a:off x="508952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29"/>
            <p:cNvSpPr>
              <a:spLocks noChangeShapeType="1"/>
            </p:cNvSpPr>
            <p:nvPr/>
          </p:nvSpPr>
          <p:spPr bwMode="auto">
            <a:xfrm>
              <a:off x="5118100"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0"/>
            <p:cNvSpPr>
              <a:spLocks noChangeShapeType="1"/>
            </p:cNvSpPr>
            <p:nvPr/>
          </p:nvSpPr>
          <p:spPr bwMode="auto">
            <a:xfrm>
              <a:off x="516572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31"/>
            <p:cNvSpPr>
              <a:spLocks noChangeShapeType="1"/>
            </p:cNvSpPr>
            <p:nvPr/>
          </p:nvSpPr>
          <p:spPr bwMode="auto">
            <a:xfrm>
              <a:off x="53752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2"/>
            <p:cNvSpPr>
              <a:spLocks noChangeShapeType="1"/>
            </p:cNvSpPr>
            <p:nvPr/>
          </p:nvSpPr>
          <p:spPr bwMode="auto">
            <a:xfrm>
              <a:off x="514667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0" name="Line 33"/>
            <p:cNvSpPr>
              <a:spLocks noChangeShapeType="1"/>
            </p:cNvSpPr>
            <p:nvPr/>
          </p:nvSpPr>
          <p:spPr bwMode="auto">
            <a:xfrm>
              <a:off x="4489450" y="33607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1" name="Line 34"/>
            <p:cNvSpPr>
              <a:spLocks noChangeShapeType="1"/>
            </p:cNvSpPr>
            <p:nvPr/>
          </p:nvSpPr>
          <p:spPr bwMode="auto">
            <a:xfrm>
              <a:off x="3222625" y="30940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3" name="Line 35"/>
            <p:cNvSpPr>
              <a:spLocks noChangeShapeType="1"/>
            </p:cNvSpPr>
            <p:nvPr/>
          </p:nvSpPr>
          <p:spPr bwMode="auto">
            <a:xfrm>
              <a:off x="385127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4" name="Line 36"/>
            <p:cNvSpPr>
              <a:spLocks noChangeShapeType="1"/>
            </p:cNvSpPr>
            <p:nvPr/>
          </p:nvSpPr>
          <p:spPr bwMode="auto">
            <a:xfrm>
              <a:off x="5670550" y="37036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5" name="Line 37"/>
            <p:cNvSpPr>
              <a:spLocks noChangeShapeType="1"/>
            </p:cNvSpPr>
            <p:nvPr/>
          </p:nvSpPr>
          <p:spPr bwMode="auto">
            <a:xfrm>
              <a:off x="5299075" y="3617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6" name="Line 38"/>
            <p:cNvSpPr>
              <a:spLocks noChangeShapeType="1"/>
            </p:cNvSpPr>
            <p:nvPr/>
          </p:nvSpPr>
          <p:spPr bwMode="auto">
            <a:xfrm>
              <a:off x="3584575" y="31607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7" name="Line 39"/>
            <p:cNvSpPr>
              <a:spLocks noChangeShapeType="1"/>
            </p:cNvSpPr>
            <p:nvPr/>
          </p:nvSpPr>
          <p:spPr bwMode="auto">
            <a:xfrm>
              <a:off x="387032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8" name="Line 40"/>
            <p:cNvSpPr>
              <a:spLocks noChangeShapeType="1"/>
            </p:cNvSpPr>
            <p:nvPr/>
          </p:nvSpPr>
          <p:spPr bwMode="auto">
            <a:xfrm>
              <a:off x="3260725"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9" name="Freeform 41"/>
            <p:cNvSpPr>
              <a:spLocks/>
            </p:cNvSpPr>
            <p:nvPr/>
          </p:nvSpPr>
          <p:spPr bwMode="auto">
            <a:xfrm>
              <a:off x="3213100" y="3122613"/>
              <a:ext cx="2714625" cy="609600"/>
            </a:xfrm>
            <a:custGeom>
              <a:avLst/>
              <a:gdLst>
                <a:gd name="T0" fmla="*/ 285 w 285"/>
                <a:gd name="T1" fmla="*/ 64 h 64"/>
                <a:gd name="T2" fmla="*/ 224 w 285"/>
                <a:gd name="T3" fmla="*/ 64 h 64"/>
                <a:gd name="T4" fmla="*/ 224 w 285"/>
                <a:gd name="T5" fmla="*/ 54 h 64"/>
                <a:gd name="T6" fmla="*/ 217 w 285"/>
                <a:gd name="T7" fmla="*/ 54 h 64"/>
                <a:gd name="T8" fmla="*/ 217 w 285"/>
                <a:gd name="T9" fmla="*/ 48 h 64"/>
                <a:gd name="T10" fmla="*/ 207 w 285"/>
                <a:gd name="T11" fmla="*/ 48 h 64"/>
                <a:gd name="T12" fmla="*/ 207 w 285"/>
                <a:gd name="T13" fmla="*/ 42 h 64"/>
                <a:gd name="T14" fmla="*/ 198 w 285"/>
                <a:gd name="T15" fmla="*/ 42 h 64"/>
                <a:gd name="T16" fmla="*/ 198 w 285"/>
                <a:gd name="T17" fmla="*/ 39 h 64"/>
                <a:gd name="T18" fmla="*/ 180 w 285"/>
                <a:gd name="T19" fmla="*/ 39 h 64"/>
                <a:gd name="T20" fmla="*/ 180 w 285"/>
                <a:gd name="T21" fmla="*/ 34 h 64"/>
                <a:gd name="T22" fmla="*/ 168 w 285"/>
                <a:gd name="T23" fmla="*/ 34 h 64"/>
                <a:gd name="T24" fmla="*/ 168 w 285"/>
                <a:gd name="T25" fmla="*/ 31 h 64"/>
                <a:gd name="T26" fmla="*/ 158 w 285"/>
                <a:gd name="T27" fmla="*/ 31 h 64"/>
                <a:gd name="T28" fmla="*/ 158 w 285"/>
                <a:gd name="T29" fmla="*/ 28 h 64"/>
                <a:gd name="T30" fmla="*/ 131 w 285"/>
                <a:gd name="T31" fmla="*/ 28 h 64"/>
                <a:gd name="T32" fmla="*/ 131 w 285"/>
                <a:gd name="T33" fmla="*/ 26 h 64"/>
                <a:gd name="T34" fmla="*/ 123 w 285"/>
                <a:gd name="T35" fmla="*/ 26 h 64"/>
                <a:gd name="T36" fmla="*/ 123 w 285"/>
                <a:gd name="T37" fmla="*/ 23 h 64"/>
                <a:gd name="T38" fmla="*/ 105 w 285"/>
                <a:gd name="T39" fmla="*/ 23 h 64"/>
                <a:gd name="T40" fmla="*/ 105 w 285"/>
                <a:gd name="T41" fmla="*/ 21 h 64"/>
                <a:gd name="T42" fmla="*/ 100 w 285"/>
                <a:gd name="T43" fmla="*/ 21 h 64"/>
                <a:gd name="T44" fmla="*/ 100 w 285"/>
                <a:gd name="T45" fmla="*/ 20 h 64"/>
                <a:gd name="T46" fmla="*/ 90 w 285"/>
                <a:gd name="T47" fmla="*/ 20 h 64"/>
                <a:gd name="T48" fmla="*/ 90 w 285"/>
                <a:gd name="T49" fmla="*/ 19 h 64"/>
                <a:gd name="T50" fmla="*/ 85 w 285"/>
                <a:gd name="T51" fmla="*/ 19 h 64"/>
                <a:gd name="T52" fmla="*/ 85 w 285"/>
                <a:gd name="T53" fmla="*/ 17 h 64"/>
                <a:gd name="T54" fmla="*/ 78 w 285"/>
                <a:gd name="T55" fmla="*/ 17 h 64"/>
                <a:gd name="T56" fmla="*/ 78 w 285"/>
                <a:gd name="T57" fmla="*/ 15 h 64"/>
                <a:gd name="T58" fmla="*/ 72 w 285"/>
                <a:gd name="T59" fmla="*/ 15 h 64"/>
                <a:gd name="T60" fmla="*/ 70 w 285"/>
                <a:gd name="T61" fmla="*/ 15 h 64"/>
                <a:gd name="T62" fmla="*/ 70 w 285"/>
                <a:gd name="T63" fmla="*/ 13 h 64"/>
                <a:gd name="T64" fmla="*/ 61 w 285"/>
                <a:gd name="T65" fmla="*/ 13 h 64"/>
                <a:gd name="T66" fmla="*/ 61 w 285"/>
                <a:gd name="T67" fmla="*/ 11 h 64"/>
                <a:gd name="T68" fmla="*/ 46 w 285"/>
                <a:gd name="T69" fmla="*/ 11 h 64"/>
                <a:gd name="T70" fmla="*/ 46 w 285"/>
                <a:gd name="T71" fmla="*/ 8 h 64"/>
                <a:gd name="T72" fmla="*/ 41 w 285"/>
                <a:gd name="T73" fmla="*/ 8 h 64"/>
                <a:gd name="T74" fmla="*/ 41 w 285"/>
                <a:gd name="T75" fmla="*/ 7 h 64"/>
                <a:gd name="T76" fmla="*/ 37 w 285"/>
                <a:gd name="T77" fmla="*/ 7 h 64"/>
                <a:gd name="T78" fmla="*/ 30 w 285"/>
                <a:gd name="T79" fmla="*/ 7 h 64"/>
                <a:gd name="T80" fmla="*/ 30 w 285"/>
                <a:gd name="T81" fmla="*/ 4 h 64"/>
                <a:gd name="T82" fmla="*/ 26 w 285"/>
                <a:gd name="T83" fmla="*/ 4 h 64"/>
                <a:gd name="T84" fmla="*/ 26 w 285"/>
                <a:gd name="T85" fmla="*/ 1 h 64"/>
                <a:gd name="T86" fmla="*/ 20 w 285"/>
                <a:gd name="T87" fmla="*/ 1 h 64"/>
                <a:gd name="T88" fmla="*/ 20 w 285"/>
                <a:gd name="T89" fmla="*/ 0 h 64"/>
                <a:gd name="T90" fmla="*/ 0 w 285"/>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64">
                  <a:moveTo>
                    <a:pt x="285" y="64"/>
                  </a:moveTo>
                  <a:lnTo>
                    <a:pt x="224" y="64"/>
                  </a:lnTo>
                  <a:lnTo>
                    <a:pt x="224" y="54"/>
                  </a:lnTo>
                  <a:lnTo>
                    <a:pt x="217" y="54"/>
                  </a:lnTo>
                  <a:lnTo>
                    <a:pt x="217" y="48"/>
                  </a:lnTo>
                  <a:lnTo>
                    <a:pt x="207" y="48"/>
                  </a:lnTo>
                  <a:lnTo>
                    <a:pt x="207" y="42"/>
                  </a:lnTo>
                  <a:lnTo>
                    <a:pt x="198" y="42"/>
                  </a:lnTo>
                  <a:lnTo>
                    <a:pt x="198" y="39"/>
                  </a:lnTo>
                  <a:lnTo>
                    <a:pt x="180" y="39"/>
                  </a:lnTo>
                  <a:lnTo>
                    <a:pt x="180" y="34"/>
                  </a:lnTo>
                  <a:lnTo>
                    <a:pt x="168" y="34"/>
                  </a:lnTo>
                  <a:lnTo>
                    <a:pt x="168" y="31"/>
                  </a:lnTo>
                  <a:lnTo>
                    <a:pt x="158" y="31"/>
                  </a:lnTo>
                  <a:lnTo>
                    <a:pt x="158" y="28"/>
                  </a:lnTo>
                  <a:lnTo>
                    <a:pt x="131" y="28"/>
                  </a:lnTo>
                  <a:lnTo>
                    <a:pt x="131" y="26"/>
                  </a:lnTo>
                  <a:lnTo>
                    <a:pt x="123" y="26"/>
                  </a:lnTo>
                  <a:lnTo>
                    <a:pt x="123" y="23"/>
                  </a:lnTo>
                  <a:lnTo>
                    <a:pt x="105" y="23"/>
                  </a:lnTo>
                  <a:lnTo>
                    <a:pt x="105" y="21"/>
                  </a:lnTo>
                  <a:lnTo>
                    <a:pt x="100" y="21"/>
                  </a:lnTo>
                  <a:lnTo>
                    <a:pt x="100" y="20"/>
                  </a:lnTo>
                  <a:lnTo>
                    <a:pt x="90" y="20"/>
                  </a:lnTo>
                  <a:lnTo>
                    <a:pt x="90" y="19"/>
                  </a:lnTo>
                  <a:lnTo>
                    <a:pt x="85" y="19"/>
                  </a:lnTo>
                  <a:lnTo>
                    <a:pt x="85" y="17"/>
                  </a:lnTo>
                  <a:lnTo>
                    <a:pt x="78" y="17"/>
                  </a:lnTo>
                  <a:lnTo>
                    <a:pt x="78" y="15"/>
                  </a:lnTo>
                  <a:lnTo>
                    <a:pt x="72" y="15"/>
                  </a:lnTo>
                  <a:lnTo>
                    <a:pt x="70" y="15"/>
                  </a:lnTo>
                  <a:lnTo>
                    <a:pt x="70" y="13"/>
                  </a:lnTo>
                  <a:lnTo>
                    <a:pt x="61" y="13"/>
                  </a:lnTo>
                  <a:lnTo>
                    <a:pt x="61" y="11"/>
                  </a:lnTo>
                  <a:lnTo>
                    <a:pt x="46" y="11"/>
                  </a:lnTo>
                  <a:lnTo>
                    <a:pt x="46" y="8"/>
                  </a:lnTo>
                  <a:lnTo>
                    <a:pt x="41" y="8"/>
                  </a:lnTo>
                  <a:lnTo>
                    <a:pt x="41" y="7"/>
                  </a:lnTo>
                  <a:lnTo>
                    <a:pt x="37" y="7"/>
                  </a:lnTo>
                  <a:lnTo>
                    <a:pt x="30" y="7"/>
                  </a:lnTo>
                  <a:lnTo>
                    <a:pt x="30" y="4"/>
                  </a:lnTo>
                  <a:lnTo>
                    <a:pt x="26" y="4"/>
                  </a:lnTo>
                  <a:lnTo>
                    <a:pt x="26" y="1"/>
                  </a:lnTo>
                  <a:lnTo>
                    <a:pt x="20" y="1"/>
                  </a:lnTo>
                  <a:lnTo>
                    <a:pt x="20"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5197" name="Group 5196"/>
          <p:cNvGrpSpPr/>
          <p:nvPr/>
        </p:nvGrpSpPr>
        <p:grpSpPr>
          <a:xfrm>
            <a:off x="1067466" y="1883730"/>
            <a:ext cx="4140995" cy="517503"/>
            <a:chOff x="3028950" y="3222625"/>
            <a:chExt cx="3086100" cy="409575"/>
          </a:xfrm>
        </p:grpSpPr>
        <p:sp>
          <p:nvSpPr>
            <p:cNvPr id="5131" name="Line 42"/>
            <p:cNvSpPr>
              <a:spLocks noChangeShapeType="1"/>
            </p:cNvSpPr>
            <p:nvPr/>
          </p:nvSpPr>
          <p:spPr bwMode="auto">
            <a:xfrm>
              <a:off x="345757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2" name="Line 43"/>
            <p:cNvSpPr>
              <a:spLocks noChangeShapeType="1"/>
            </p:cNvSpPr>
            <p:nvPr/>
          </p:nvSpPr>
          <p:spPr bwMode="auto">
            <a:xfrm>
              <a:off x="34766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3" name="Line 44"/>
            <p:cNvSpPr>
              <a:spLocks noChangeShapeType="1"/>
            </p:cNvSpPr>
            <p:nvPr/>
          </p:nvSpPr>
          <p:spPr bwMode="auto">
            <a:xfrm>
              <a:off x="303847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4" name="Line 45"/>
            <p:cNvSpPr>
              <a:spLocks noChangeShapeType="1"/>
            </p:cNvSpPr>
            <p:nvPr/>
          </p:nvSpPr>
          <p:spPr bwMode="auto">
            <a:xfrm>
              <a:off x="305752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5" name="Line 46"/>
            <p:cNvSpPr>
              <a:spLocks noChangeShapeType="1"/>
            </p:cNvSpPr>
            <p:nvPr/>
          </p:nvSpPr>
          <p:spPr bwMode="auto">
            <a:xfrm>
              <a:off x="364807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6" name="Line 47"/>
            <p:cNvSpPr>
              <a:spLocks noChangeShapeType="1"/>
            </p:cNvSpPr>
            <p:nvPr/>
          </p:nvSpPr>
          <p:spPr bwMode="auto">
            <a:xfrm>
              <a:off x="36671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7" name="Line 48"/>
            <p:cNvSpPr>
              <a:spLocks noChangeShapeType="1"/>
            </p:cNvSpPr>
            <p:nvPr/>
          </p:nvSpPr>
          <p:spPr bwMode="auto">
            <a:xfrm>
              <a:off x="386715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8" name="Line 49"/>
            <p:cNvSpPr>
              <a:spLocks noChangeShapeType="1"/>
            </p:cNvSpPr>
            <p:nvPr/>
          </p:nvSpPr>
          <p:spPr bwMode="auto">
            <a:xfrm>
              <a:off x="388620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9" name="Line 50"/>
            <p:cNvSpPr>
              <a:spLocks noChangeShapeType="1"/>
            </p:cNvSpPr>
            <p:nvPr/>
          </p:nvSpPr>
          <p:spPr bwMode="auto">
            <a:xfrm>
              <a:off x="40767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0" name="Line 51"/>
            <p:cNvSpPr>
              <a:spLocks noChangeShapeType="1"/>
            </p:cNvSpPr>
            <p:nvPr/>
          </p:nvSpPr>
          <p:spPr bwMode="auto">
            <a:xfrm>
              <a:off x="4914900" y="34131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1" name="Line 52"/>
            <p:cNvSpPr>
              <a:spLocks noChangeShapeType="1"/>
            </p:cNvSpPr>
            <p:nvPr/>
          </p:nvSpPr>
          <p:spPr bwMode="auto">
            <a:xfrm>
              <a:off x="3514725"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2" name="Line 53"/>
            <p:cNvSpPr>
              <a:spLocks noChangeShapeType="1"/>
            </p:cNvSpPr>
            <p:nvPr/>
          </p:nvSpPr>
          <p:spPr bwMode="auto">
            <a:xfrm>
              <a:off x="44196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3" name="Line 54"/>
            <p:cNvSpPr>
              <a:spLocks noChangeShapeType="1"/>
            </p:cNvSpPr>
            <p:nvPr/>
          </p:nvSpPr>
          <p:spPr bwMode="auto">
            <a:xfrm>
              <a:off x="3581400"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4" name="Line 55"/>
            <p:cNvSpPr>
              <a:spLocks noChangeShapeType="1"/>
            </p:cNvSpPr>
            <p:nvPr/>
          </p:nvSpPr>
          <p:spPr bwMode="auto">
            <a:xfrm>
              <a:off x="4762500" y="33559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5" name="Line 56"/>
            <p:cNvSpPr>
              <a:spLocks noChangeShapeType="1"/>
            </p:cNvSpPr>
            <p:nvPr/>
          </p:nvSpPr>
          <p:spPr bwMode="auto">
            <a:xfrm>
              <a:off x="37338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6" name="Line 57"/>
            <p:cNvSpPr>
              <a:spLocks noChangeShapeType="1"/>
            </p:cNvSpPr>
            <p:nvPr/>
          </p:nvSpPr>
          <p:spPr bwMode="auto">
            <a:xfrm>
              <a:off x="375285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7" name="Line 58"/>
            <p:cNvSpPr>
              <a:spLocks noChangeShapeType="1"/>
            </p:cNvSpPr>
            <p:nvPr/>
          </p:nvSpPr>
          <p:spPr bwMode="auto">
            <a:xfrm>
              <a:off x="37719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8" name="Line 59"/>
            <p:cNvSpPr>
              <a:spLocks noChangeShapeType="1"/>
            </p:cNvSpPr>
            <p:nvPr/>
          </p:nvSpPr>
          <p:spPr bwMode="auto">
            <a:xfrm>
              <a:off x="37814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9" name="Line 60"/>
            <p:cNvSpPr>
              <a:spLocks noChangeShapeType="1"/>
            </p:cNvSpPr>
            <p:nvPr/>
          </p:nvSpPr>
          <p:spPr bwMode="auto">
            <a:xfrm>
              <a:off x="39624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0" name="Line 61"/>
            <p:cNvSpPr>
              <a:spLocks noChangeShapeType="1"/>
            </p:cNvSpPr>
            <p:nvPr/>
          </p:nvSpPr>
          <p:spPr bwMode="auto">
            <a:xfrm>
              <a:off x="33623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1" name="Line 62"/>
            <p:cNvSpPr>
              <a:spLocks noChangeShapeType="1"/>
            </p:cNvSpPr>
            <p:nvPr/>
          </p:nvSpPr>
          <p:spPr bwMode="auto">
            <a:xfrm>
              <a:off x="55816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2" name="Line 63"/>
            <p:cNvSpPr>
              <a:spLocks noChangeShapeType="1"/>
            </p:cNvSpPr>
            <p:nvPr/>
          </p:nvSpPr>
          <p:spPr bwMode="auto">
            <a:xfrm>
              <a:off x="55911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3" name="Line 64"/>
            <p:cNvSpPr>
              <a:spLocks noChangeShapeType="1"/>
            </p:cNvSpPr>
            <p:nvPr/>
          </p:nvSpPr>
          <p:spPr bwMode="auto">
            <a:xfrm>
              <a:off x="5600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4" name="Line 65"/>
            <p:cNvSpPr>
              <a:spLocks noChangeShapeType="1"/>
            </p:cNvSpPr>
            <p:nvPr/>
          </p:nvSpPr>
          <p:spPr bwMode="auto">
            <a:xfrm>
              <a:off x="56197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5" name="Line 66"/>
            <p:cNvSpPr>
              <a:spLocks noChangeShapeType="1"/>
            </p:cNvSpPr>
            <p:nvPr/>
          </p:nvSpPr>
          <p:spPr bwMode="auto">
            <a:xfrm>
              <a:off x="42957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6" name="Line 67"/>
            <p:cNvSpPr>
              <a:spLocks noChangeShapeType="1"/>
            </p:cNvSpPr>
            <p:nvPr/>
          </p:nvSpPr>
          <p:spPr bwMode="auto">
            <a:xfrm>
              <a:off x="43148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7" name="Line 68"/>
            <p:cNvSpPr>
              <a:spLocks noChangeShapeType="1"/>
            </p:cNvSpPr>
            <p:nvPr/>
          </p:nvSpPr>
          <p:spPr bwMode="auto">
            <a:xfrm>
              <a:off x="432435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8" name="Line 69"/>
            <p:cNvSpPr>
              <a:spLocks noChangeShapeType="1"/>
            </p:cNvSpPr>
            <p:nvPr/>
          </p:nvSpPr>
          <p:spPr bwMode="auto">
            <a:xfrm>
              <a:off x="43338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9" name="Line 70"/>
            <p:cNvSpPr>
              <a:spLocks noChangeShapeType="1"/>
            </p:cNvSpPr>
            <p:nvPr/>
          </p:nvSpPr>
          <p:spPr bwMode="auto">
            <a:xfrm>
              <a:off x="41433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0" name="Line 71"/>
            <p:cNvSpPr>
              <a:spLocks noChangeShapeType="1"/>
            </p:cNvSpPr>
            <p:nvPr/>
          </p:nvSpPr>
          <p:spPr bwMode="auto">
            <a:xfrm>
              <a:off x="41529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1" name="Line 72"/>
            <p:cNvSpPr>
              <a:spLocks noChangeShapeType="1"/>
            </p:cNvSpPr>
            <p:nvPr/>
          </p:nvSpPr>
          <p:spPr bwMode="auto">
            <a:xfrm>
              <a:off x="41624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2" name="Line 73"/>
            <p:cNvSpPr>
              <a:spLocks noChangeShapeType="1"/>
            </p:cNvSpPr>
            <p:nvPr/>
          </p:nvSpPr>
          <p:spPr bwMode="auto">
            <a:xfrm>
              <a:off x="41814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3" name="Line 74"/>
            <p:cNvSpPr>
              <a:spLocks noChangeShapeType="1"/>
            </p:cNvSpPr>
            <p:nvPr/>
          </p:nvSpPr>
          <p:spPr bwMode="auto">
            <a:xfrm>
              <a:off x="53625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4" name="Line 75"/>
            <p:cNvSpPr>
              <a:spLocks noChangeShapeType="1"/>
            </p:cNvSpPr>
            <p:nvPr/>
          </p:nvSpPr>
          <p:spPr bwMode="auto">
            <a:xfrm>
              <a:off x="538162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5" name="Line 76"/>
            <p:cNvSpPr>
              <a:spLocks noChangeShapeType="1"/>
            </p:cNvSpPr>
            <p:nvPr/>
          </p:nvSpPr>
          <p:spPr bwMode="auto">
            <a:xfrm>
              <a:off x="53911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6" name="Line 77"/>
            <p:cNvSpPr>
              <a:spLocks noChangeShapeType="1"/>
            </p:cNvSpPr>
            <p:nvPr/>
          </p:nvSpPr>
          <p:spPr bwMode="auto">
            <a:xfrm>
              <a:off x="54006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7" name="Line 78"/>
            <p:cNvSpPr>
              <a:spLocks noChangeShapeType="1"/>
            </p:cNvSpPr>
            <p:nvPr/>
          </p:nvSpPr>
          <p:spPr bwMode="auto">
            <a:xfrm>
              <a:off x="44862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8" name="Line 79"/>
            <p:cNvSpPr>
              <a:spLocks noChangeShapeType="1"/>
            </p:cNvSpPr>
            <p:nvPr/>
          </p:nvSpPr>
          <p:spPr bwMode="auto">
            <a:xfrm>
              <a:off x="450532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9" name="Line 80"/>
            <p:cNvSpPr>
              <a:spLocks noChangeShapeType="1"/>
            </p:cNvSpPr>
            <p:nvPr/>
          </p:nvSpPr>
          <p:spPr bwMode="auto">
            <a:xfrm>
              <a:off x="4514850"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0" name="Line 81"/>
            <p:cNvSpPr>
              <a:spLocks noChangeShapeType="1"/>
            </p:cNvSpPr>
            <p:nvPr/>
          </p:nvSpPr>
          <p:spPr bwMode="auto">
            <a:xfrm>
              <a:off x="45243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1" name="Line 82"/>
            <p:cNvSpPr>
              <a:spLocks noChangeShapeType="1"/>
            </p:cNvSpPr>
            <p:nvPr/>
          </p:nvSpPr>
          <p:spPr bwMode="auto">
            <a:xfrm>
              <a:off x="5981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2" name="Line 83"/>
            <p:cNvSpPr>
              <a:spLocks noChangeShapeType="1"/>
            </p:cNvSpPr>
            <p:nvPr/>
          </p:nvSpPr>
          <p:spPr bwMode="auto">
            <a:xfrm>
              <a:off x="40005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3" name="Line 84"/>
            <p:cNvSpPr>
              <a:spLocks noChangeShapeType="1"/>
            </p:cNvSpPr>
            <p:nvPr/>
          </p:nvSpPr>
          <p:spPr bwMode="auto">
            <a:xfrm>
              <a:off x="4848225" y="33845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4" name="Line 85"/>
            <p:cNvSpPr>
              <a:spLocks noChangeShapeType="1"/>
            </p:cNvSpPr>
            <p:nvPr/>
          </p:nvSpPr>
          <p:spPr bwMode="auto">
            <a:xfrm>
              <a:off x="5029200" y="34893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5" name="Line 86"/>
            <p:cNvSpPr>
              <a:spLocks noChangeShapeType="1"/>
            </p:cNvSpPr>
            <p:nvPr/>
          </p:nvSpPr>
          <p:spPr bwMode="auto">
            <a:xfrm>
              <a:off x="440055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6" name="Line 87"/>
            <p:cNvSpPr>
              <a:spLocks noChangeShapeType="1"/>
            </p:cNvSpPr>
            <p:nvPr/>
          </p:nvSpPr>
          <p:spPr bwMode="auto">
            <a:xfrm>
              <a:off x="46482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7" name="Line 88"/>
            <p:cNvSpPr>
              <a:spLocks noChangeShapeType="1"/>
            </p:cNvSpPr>
            <p:nvPr/>
          </p:nvSpPr>
          <p:spPr bwMode="auto">
            <a:xfrm>
              <a:off x="55435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8" name="Line 89"/>
            <p:cNvSpPr>
              <a:spLocks noChangeShapeType="1"/>
            </p:cNvSpPr>
            <p:nvPr/>
          </p:nvSpPr>
          <p:spPr bwMode="auto">
            <a:xfrm>
              <a:off x="40290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9" name="Line 90"/>
            <p:cNvSpPr>
              <a:spLocks noChangeShapeType="1"/>
            </p:cNvSpPr>
            <p:nvPr/>
          </p:nvSpPr>
          <p:spPr bwMode="auto">
            <a:xfrm>
              <a:off x="54768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0" name="Line 91"/>
            <p:cNvSpPr>
              <a:spLocks noChangeShapeType="1"/>
            </p:cNvSpPr>
            <p:nvPr/>
          </p:nvSpPr>
          <p:spPr bwMode="auto">
            <a:xfrm>
              <a:off x="6067425" y="35655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1" name="Line 92"/>
            <p:cNvSpPr>
              <a:spLocks noChangeShapeType="1"/>
            </p:cNvSpPr>
            <p:nvPr/>
          </p:nvSpPr>
          <p:spPr bwMode="auto">
            <a:xfrm>
              <a:off x="4676775" y="33369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2" name="Line 93"/>
            <p:cNvSpPr>
              <a:spLocks noChangeShapeType="1"/>
            </p:cNvSpPr>
            <p:nvPr/>
          </p:nvSpPr>
          <p:spPr bwMode="auto">
            <a:xfrm>
              <a:off x="5886450"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3" name="Line 94"/>
            <p:cNvSpPr>
              <a:spLocks noChangeShapeType="1"/>
            </p:cNvSpPr>
            <p:nvPr/>
          </p:nvSpPr>
          <p:spPr bwMode="auto">
            <a:xfrm>
              <a:off x="51911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4" name="Line 95"/>
            <p:cNvSpPr>
              <a:spLocks noChangeShapeType="1"/>
            </p:cNvSpPr>
            <p:nvPr/>
          </p:nvSpPr>
          <p:spPr bwMode="auto">
            <a:xfrm>
              <a:off x="508635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5" name="Line 96"/>
            <p:cNvSpPr>
              <a:spLocks noChangeShapeType="1"/>
            </p:cNvSpPr>
            <p:nvPr/>
          </p:nvSpPr>
          <p:spPr bwMode="auto">
            <a:xfrm>
              <a:off x="5848350" y="35845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6" name="Line 97"/>
            <p:cNvSpPr>
              <a:spLocks noChangeShapeType="1"/>
            </p:cNvSpPr>
            <p:nvPr/>
          </p:nvSpPr>
          <p:spPr bwMode="auto">
            <a:xfrm>
              <a:off x="529590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7" name="Line 98"/>
            <p:cNvSpPr>
              <a:spLocks noChangeShapeType="1"/>
            </p:cNvSpPr>
            <p:nvPr/>
          </p:nvSpPr>
          <p:spPr bwMode="auto">
            <a:xfrm>
              <a:off x="543877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8" name="Line 99"/>
            <p:cNvSpPr>
              <a:spLocks noChangeShapeType="1"/>
            </p:cNvSpPr>
            <p:nvPr/>
          </p:nvSpPr>
          <p:spPr bwMode="auto">
            <a:xfrm>
              <a:off x="56388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9" name="Line 100"/>
            <p:cNvSpPr>
              <a:spLocks noChangeShapeType="1"/>
            </p:cNvSpPr>
            <p:nvPr/>
          </p:nvSpPr>
          <p:spPr bwMode="auto">
            <a:xfrm>
              <a:off x="53435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0" name="Line 101"/>
            <p:cNvSpPr>
              <a:spLocks noChangeShapeType="1"/>
            </p:cNvSpPr>
            <p:nvPr/>
          </p:nvSpPr>
          <p:spPr bwMode="auto">
            <a:xfrm>
              <a:off x="51244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1" name="Line 102"/>
            <p:cNvSpPr>
              <a:spLocks noChangeShapeType="1"/>
            </p:cNvSpPr>
            <p:nvPr/>
          </p:nvSpPr>
          <p:spPr bwMode="auto">
            <a:xfrm>
              <a:off x="60960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2" name="Line 103"/>
            <p:cNvSpPr>
              <a:spLocks noChangeShapeType="1"/>
            </p:cNvSpPr>
            <p:nvPr/>
          </p:nvSpPr>
          <p:spPr bwMode="auto">
            <a:xfrm>
              <a:off x="525780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3" name="Line 104"/>
            <p:cNvSpPr>
              <a:spLocks noChangeShapeType="1"/>
            </p:cNvSpPr>
            <p:nvPr/>
          </p:nvSpPr>
          <p:spPr bwMode="auto">
            <a:xfrm>
              <a:off x="5743575"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4" name="Line 105"/>
            <p:cNvSpPr>
              <a:spLocks noChangeShapeType="1"/>
            </p:cNvSpPr>
            <p:nvPr/>
          </p:nvSpPr>
          <p:spPr bwMode="auto">
            <a:xfrm>
              <a:off x="3181350" y="32226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5" name="Line 106"/>
            <p:cNvSpPr>
              <a:spLocks noChangeShapeType="1"/>
            </p:cNvSpPr>
            <p:nvPr/>
          </p:nvSpPr>
          <p:spPr bwMode="auto">
            <a:xfrm>
              <a:off x="3257550" y="32416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6" name="Freeform 107"/>
            <p:cNvSpPr>
              <a:spLocks/>
            </p:cNvSpPr>
            <p:nvPr/>
          </p:nvSpPr>
          <p:spPr bwMode="auto">
            <a:xfrm>
              <a:off x="3028950" y="3251200"/>
              <a:ext cx="3086100" cy="352425"/>
            </a:xfrm>
            <a:custGeom>
              <a:avLst/>
              <a:gdLst>
                <a:gd name="T0" fmla="*/ 324 w 324"/>
                <a:gd name="T1" fmla="*/ 37 h 37"/>
                <a:gd name="T2" fmla="*/ 253 w 324"/>
                <a:gd name="T3" fmla="*/ 37 h 37"/>
                <a:gd name="T4" fmla="*/ 253 w 324"/>
                <a:gd name="T5" fmla="*/ 27 h 37"/>
                <a:gd name="T6" fmla="*/ 207 w 324"/>
                <a:gd name="T7" fmla="*/ 27 h 37"/>
                <a:gd name="T8" fmla="*/ 207 w 324"/>
                <a:gd name="T9" fmla="*/ 24 h 37"/>
                <a:gd name="T10" fmla="*/ 203 w 324"/>
                <a:gd name="T11" fmla="*/ 24 h 37"/>
                <a:gd name="T12" fmla="*/ 203 w 324"/>
                <a:gd name="T13" fmla="*/ 20 h 37"/>
                <a:gd name="T14" fmla="*/ 195 w 324"/>
                <a:gd name="T15" fmla="*/ 20 h 37"/>
                <a:gd name="T16" fmla="*/ 195 w 324"/>
                <a:gd name="T17" fmla="*/ 17 h 37"/>
                <a:gd name="T18" fmla="*/ 186 w 324"/>
                <a:gd name="T19" fmla="*/ 17 h 37"/>
                <a:gd name="T20" fmla="*/ 186 w 324"/>
                <a:gd name="T21" fmla="*/ 14 h 37"/>
                <a:gd name="T22" fmla="*/ 176 w 324"/>
                <a:gd name="T23" fmla="*/ 14 h 37"/>
                <a:gd name="T24" fmla="*/ 176 w 324"/>
                <a:gd name="T25" fmla="*/ 11 h 37"/>
                <a:gd name="T26" fmla="*/ 142 w 324"/>
                <a:gd name="T27" fmla="*/ 11 h 37"/>
                <a:gd name="T28" fmla="*/ 142 w 324"/>
                <a:gd name="T29" fmla="*/ 9 h 37"/>
                <a:gd name="T30" fmla="*/ 92 w 324"/>
                <a:gd name="T31" fmla="*/ 9 h 37"/>
                <a:gd name="T32" fmla="*/ 92 w 324"/>
                <a:gd name="T33" fmla="*/ 7 h 37"/>
                <a:gd name="T34" fmla="*/ 60 w 324"/>
                <a:gd name="T35" fmla="*/ 7 h 37"/>
                <a:gd name="T36" fmla="*/ 60 w 324"/>
                <a:gd name="T37" fmla="*/ 5 h 37"/>
                <a:gd name="T38" fmla="*/ 49 w 324"/>
                <a:gd name="T39" fmla="*/ 5 h 37"/>
                <a:gd name="T40" fmla="*/ 49 w 324"/>
                <a:gd name="T41" fmla="*/ 2 h 37"/>
                <a:gd name="T42" fmla="*/ 26 w 324"/>
                <a:gd name="T43" fmla="*/ 2 h 37"/>
                <a:gd name="T44" fmla="*/ 26 w 324"/>
                <a:gd name="T45" fmla="*/ 1 h 37"/>
                <a:gd name="T46" fmla="*/ 18 w 324"/>
                <a:gd name="T47" fmla="*/ 1 h 37"/>
                <a:gd name="T48" fmla="*/ 18 w 324"/>
                <a:gd name="T49" fmla="*/ 0 h 37"/>
                <a:gd name="T50" fmla="*/ 0 w 32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37">
                  <a:moveTo>
                    <a:pt x="324" y="37"/>
                  </a:moveTo>
                  <a:lnTo>
                    <a:pt x="253" y="37"/>
                  </a:lnTo>
                  <a:lnTo>
                    <a:pt x="253" y="27"/>
                  </a:lnTo>
                  <a:lnTo>
                    <a:pt x="207" y="27"/>
                  </a:lnTo>
                  <a:lnTo>
                    <a:pt x="207" y="24"/>
                  </a:lnTo>
                  <a:lnTo>
                    <a:pt x="203" y="24"/>
                  </a:lnTo>
                  <a:lnTo>
                    <a:pt x="203" y="20"/>
                  </a:lnTo>
                  <a:lnTo>
                    <a:pt x="195" y="20"/>
                  </a:lnTo>
                  <a:lnTo>
                    <a:pt x="195" y="17"/>
                  </a:lnTo>
                  <a:lnTo>
                    <a:pt x="186" y="17"/>
                  </a:lnTo>
                  <a:lnTo>
                    <a:pt x="186" y="14"/>
                  </a:lnTo>
                  <a:lnTo>
                    <a:pt x="176" y="14"/>
                  </a:lnTo>
                  <a:lnTo>
                    <a:pt x="176" y="11"/>
                  </a:lnTo>
                  <a:lnTo>
                    <a:pt x="142" y="11"/>
                  </a:lnTo>
                  <a:lnTo>
                    <a:pt x="142" y="9"/>
                  </a:lnTo>
                  <a:lnTo>
                    <a:pt x="92" y="9"/>
                  </a:lnTo>
                  <a:lnTo>
                    <a:pt x="92" y="7"/>
                  </a:lnTo>
                  <a:lnTo>
                    <a:pt x="60" y="7"/>
                  </a:lnTo>
                  <a:lnTo>
                    <a:pt x="60" y="5"/>
                  </a:lnTo>
                  <a:lnTo>
                    <a:pt x="49" y="5"/>
                  </a:lnTo>
                  <a:lnTo>
                    <a:pt x="49" y="2"/>
                  </a:lnTo>
                  <a:lnTo>
                    <a:pt x="26" y="2"/>
                  </a:lnTo>
                  <a:lnTo>
                    <a:pt x="26" y="1"/>
                  </a:lnTo>
                  <a:lnTo>
                    <a:pt x="18" y="1"/>
                  </a:lnTo>
                  <a:lnTo>
                    <a:pt x="1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93" name="Group 88"/>
          <p:cNvGraphicFramePr>
            <a:graphicFrameLocks noGrp="1"/>
          </p:cNvGraphicFramePr>
          <p:nvPr>
            <p:extLst>
              <p:ext uri="{D42A27DB-BD31-4B8C-83A1-F6EECF244321}">
                <p14:modId xmlns:p14="http://schemas.microsoft.com/office/powerpoint/2010/main" val="645369398"/>
              </p:ext>
            </p:extLst>
          </p:nvPr>
        </p:nvGraphicFramePr>
        <p:xfrm>
          <a:off x="5562600" y="1849263"/>
          <a:ext cx="3374774" cy="1225296"/>
        </p:xfrm>
        <a:graphic>
          <a:graphicData uri="http://schemas.openxmlformats.org/drawingml/2006/table">
            <a:tbl>
              <a:tblPr firstRow="1" bandRow="1">
                <a:tableStyleId>{69012ECD-51FC-41F1-AA8D-1B2483CD663E}</a:tableStyleId>
              </a:tblPr>
              <a:tblGrid>
                <a:gridCol w="1133622"/>
                <a:gridCol w="1273126"/>
                <a:gridCol w="968026"/>
              </a:tblGrid>
              <a:tr h="3374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baseline="30000" dirty="0" smtClean="0">
                          <a:solidFill>
                            <a:srgbClr val="FFFFFF"/>
                          </a:solidFill>
                          <a:ea typeface="MS UI Gothic" pitchFamily="18" charset="0"/>
                        </a:rPr>
                        <a:t>177</a:t>
                      </a:r>
                      <a:r>
                        <a:rPr lang="ja-JP" sz="1200" b="1" i="0" u="none" dirty="0" smtClean="0">
                          <a:solidFill>
                            <a:srgbClr val="FFFFFF"/>
                          </a:solidFill>
                          <a:ea typeface="MS UI Gothic" pitchFamily="18" charset="0"/>
                        </a:rPr>
                        <a:t>Lu-Dotatate</a:t>
                      </a:r>
                      <a:r>
                        <a:rPr lang="en" sz="1200" dirty="0" smtClean="0"/>
                        <a:t/>
                      </a:r>
                      <a:br>
                        <a:rPr lang="en" sz="1200" dirty="0" smtClean="0"/>
                      </a:br>
                      <a:endParaRPr lang="en" sz="1200" dirty="0" smtClean="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200" b="1" i="0" u="none" dirty="0" smtClean="0">
                          <a:solidFill>
                            <a:srgbClr val="FFFFFF"/>
                          </a:solidFill>
                          <a:ea typeface="MS UI Gothic" pitchFamily="18" charset="0"/>
                        </a:rPr>
                        <a:t>オクトレオチドLAR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24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死亡例数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200" b="0" i="0" dirty="0" smtClean="0">
                          <a:solidFill>
                            <a:srgbClr val="4D4D4D"/>
                          </a:solidFill>
                          <a:ea typeface="MS UI Gothic" pitchFamily="18"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25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HR (95% CI)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200" b="0" i="0" dirty="0" smtClean="0">
                          <a:solidFill>
                            <a:srgbClr val="4D4D4D"/>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dirty="0" smtClean="0">
                          <a:solidFill>
                            <a:srgbClr val="4D4D4D"/>
                          </a:solidFill>
                          <a:ea typeface="MS UI Gothic" pitchFamily="18" charset="0"/>
                        </a:rPr>
                        <a:t>0.398 (0.21, 0.77)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200" b="0" i="0" dirty="0" smtClean="0">
                          <a:solidFill>
                            <a:srgbClr val="4D4D4D"/>
                          </a:solidFill>
                          <a:ea typeface="MS UI Gothic" pitchFamily="18" charset="0"/>
                        </a:rPr>
                        <a:t>0.0043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92" name="TextBox 191"/>
          <p:cNvSpPr txBox="1"/>
          <p:nvPr/>
        </p:nvSpPr>
        <p:spPr>
          <a:xfrm>
            <a:off x="330215" y="4039064"/>
            <a:ext cx="602742" cy="181152"/>
          </a:xfrm>
          <a:prstGeom prst="rect">
            <a:avLst/>
          </a:prstGeom>
          <a:noFill/>
        </p:spPr>
        <p:txBody>
          <a:bodyPr wrap="none" lIns="13500" tIns="13500" rIns="13500" bIns="13500" rtlCol="0">
            <a:spAutoFit/>
          </a:bodyPr>
          <a:lstStyle/>
          <a:p>
            <a:r>
              <a:rPr lang="ja-JP" sz="1000" b="0" i="0" dirty="0" smtClean="0">
                <a:solidFill>
                  <a:srgbClr val="4D4D4D"/>
                </a:solidFill>
                <a:ea typeface="MS UI Gothic" pitchFamily="18" charset="0"/>
              </a:rPr>
              <a:t>リスクに晒されていた患者数</a:t>
            </a:r>
          </a:p>
        </p:txBody>
      </p:sp>
      <p:cxnSp>
        <p:nvCxnSpPr>
          <p:cNvPr id="194" name="Straight Connector 193"/>
          <p:cNvCxnSpPr/>
          <p:nvPr/>
        </p:nvCxnSpPr>
        <p:spPr>
          <a:xfrm>
            <a:off x="1955512" y="3031060"/>
            <a:ext cx="422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5" name="Straight Connector 194"/>
          <p:cNvCxnSpPr/>
          <p:nvPr/>
        </p:nvCxnSpPr>
        <p:spPr>
          <a:xfrm>
            <a:off x="1968445" y="3215961"/>
            <a:ext cx="422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6" name="Straight Connector 195"/>
          <p:cNvCxnSpPr/>
          <p:nvPr/>
        </p:nvCxnSpPr>
        <p:spPr>
          <a:xfrm>
            <a:off x="2183995" y="3357625"/>
            <a:ext cx="0" cy="72339"/>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008692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420PD: 中腸神経内分泌腫瘍患者における177Lu-DOTATATEの投与を評価するNETTER-1第III相試験: 有効性、安全性、QoLの結果およびサブグループ解析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Strosberg et al</a:t>
            </a:r>
          </a:p>
        </p:txBody>
      </p:sp>
      <p:sp>
        <p:nvSpPr>
          <p:cNvPr id="5123" name="Rectangle 3"/>
          <p:cNvSpPr>
            <a:spLocks noGrp="1" noChangeArrowheads="1"/>
          </p:cNvSpPr>
          <p:nvPr>
            <p:ph type="body" idx="1"/>
          </p:nvPr>
        </p:nvSpPr>
        <p:spPr>
          <a:xfrm>
            <a:off x="365124" y="1254035"/>
            <a:ext cx="8778876" cy="4746172"/>
          </a:xfrm>
        </p:spPr>
        <p:txBody>
          <a:bodyPr/>
          <a:lstStyle/>
          <a:p>
            <a:pPr marL="0" indent="0">
              <a:buNone/>
            </a:pPr>
            <a:r>
              <a:rPr lang="ja-JP" sz="1600" b="1" i="0" dirty="0" smtClean="0">
                <a:solidFill>
                  <a:srgbClr val="4D4D4D"/>
                </a:solidFill>
                <a:ea typeface="MS UI Gothic" pitchFamily="18" charset="0"/>
              </a:rPr>
              <a:t>主な結果（続き）</a:t>
            </a:r>
          </a:p>
          <a:p>
            <a:pPr marL="0" indent="0">
              <a:buNone/>
            </a:pPr>
            <a:endParaRPr lang="en-GB" dirty="0" smtClean="0"/>
          </a:p>
        </p:txBody>
      </p:sp>
      <p:sp>
        <p:nvSpPr>
          <p:cNvPr id="15"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Strosberg J et al. Ann Oncol 2016; 27 (suppl 6): abstr 420PD</a:t>
            </a:r>
          </a:p>
        </p:txBody>
      </p:sp>
      <p:graphicFrame>
        <p:nvGraphicFramePr>
          <p:cNvPr id="8" name="Group 88"/>
          <p:cNvGraphicFramePr>
            <a:graphicFrameLocks noGrp="1"/>
          </p:cNvGraphicFramePr>
          <p:nvPr>
            <p:extLst>
              <p:ext uri="{D42A27DB-BD31-4B8C-83A1-F6EECF244321}">
                <p14:modId xmlns:p14="http://schemas.microsoft.com/office/powerpoint/2010/main" val="1632913409"/>
              </p:ext>
            </p:extLst>
          </p:nvPr>
        </p:nvGraphicFramePr>
        <p:xfrm>
          <a:off x="601663" y="1673832"/>
          <a:ext cx="7940675" cy="4215324"/>
        </p:xfrm>
        <a:graphic>
          <a:graphicData uri="http://schemas.openxmlformats.org/drawingml/2006/table">
            <a:tbl>
              <a:tblPr firstRow="1" bandRow="1">
                <a:tableStyleId>{69012ECD-51FC-41F1-AA8D-1B2483CD663E}</a:tableStyleId>
              </a:tblPr>
              <a:tblGrid>
                <a:gridCol w="2835276"/>
                <a:gridCol w="2336064"/>
                <a:gridCol w="231116"/>
                <a:gridCol w="2538219"/>
              </a:tblGrid>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治療に関連したAE、n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baseline="30000" dirty="0" smtClean="0">
                          <a:solidFill>
                            <a:srgbClr val="FFFFFF"/>
                          </a:solidFill>
                          <a:ea typeface="MS UI Gothic" pitchFamily="18" charset="0"/>
                        </a:rPr>
                        <a:t>177</a:t>
                      </a:r>
                      <a:r>
                        <a:rPr lang="ja-JP" sz="1400" b="1" i="0" u="none" dirty="0" smtClean="0">
                          <a:solidFill>
                            <a:srgbClr val="FFFFFF"/>
                          </a:solidFill>
                          <a:ea typeface="MS UI Gothic" pitchFamily="18" charset="0"/>
                        </a:rPr>
                        <a:t>Lu-Dotatate (n=111)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オクトレオチドLAR LAR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lang="ja-JP" sz="1400" b="1" i="0" u="none" dirty="0" smtClean="0">
                        <a:solidFill>
                          <a:srgbClr val="FFFFFF"/>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0578">
                <a:tc>
                  <a:txBody>
                    <a:bodyPr/>
                    <a:lstStyle/>
                    <a:p>
                      <a:pPr algn="l"/>
                      <a:r>
                        <a:rPr lang="ja-JP" sz="1400" b="0" i="0" dirty="0" smtClean="0">
                          <a:solidFill>
                            <a:srgbClr val="4D4D4D"/>
                          </a:solidFill>
                          <a:ea typeface="MS UI Gothic" pitchFamily="18" charset="0"/>
                        </a:rPr>
                        <a:t>治療に関連したAE、%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95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34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ja-JP" sz="1400" b="0" i="0" dirty="0" smtClean="0">
                        <a:solidFill>
                          <a:srgbClr val="4D4D4D"/>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治療関連SAE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10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algn="ctr"/>
                      <a:endParaRPr lang="ja-JP" sz="1400" b="0" i="0" dirty="0" smtClean="0">
                        <a:solidFill>
                          <a:srgbClr val="4D4D4D"/>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治療関連の中止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5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ja-JP" sz="1400" b="0" i="0" dirty="0" smtClean="0">
                        <a:solidFill>
                          <a:srgbClr val="4D4D4D"/>
                        </a:solidFill>
                        <a:ea typeface="MS UI Gothic"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2924">
                <a:tc gridSpan="4">
                  <a:txBody>
                    <a:bodyPr/>
                    <a:lstStyle/>
                    <a:p>
                      <a:pPr algn="l"/>
                      <a:r>
                        <a:rPr lang="ja-JP" sz="1400" b="1" i="0" dirty="0" smtClean="0">
                          <a:solidFill>
                            <a:srgbClr val="FFFFFF"/>
                          </a:solidFill>
                          <a:ea typeface="MS UI Gothic" pitchFamily="18" charset="0"/>
                        </a:rPr>
                        <a:t>患者の1%以上に発生したグレード3/4のAE、%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pl-PL"/>
                    </a:p>
                  </a:txBody>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60578">
                <a:tc>
                  <a:txBody>
                    <a:bodyPr/>
                    <a:lstStyle/>
                    <a:p>
                      <a:pPr algn="l"/>
                      <a:r>
                        <a:rPr lang="ja-JP" sz="1400" b="0" i="0" dirty="0" smtClean="0">
                          <a:solidFill>
                            <a:srgbClr val="4D4D4D"/>
                          </a:solidFill>
                          <a:ea typeface="MS UI Gothic" pitchFamily="18" charset="0"/>
                        </a:rPr>
                        <a:t>悪心</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algn="l"/>
                      <a:r>
                        <a:rPr lang="ja-JP" sz="1400" b="0" i="0" dirty="0" smtClean="0">
                          <a:solidFill>
                            <a:srgbClr val="4D4D4D"/>
                          </a:solidFill>
                          <a:ea typeface="MS UI Gothic" pitchFamily="18" charset="0"/>
                        </a:rPr>
                        <a:t>嘔吐</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腹痛</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疲労/無力症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血小板減少症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リンパ球減少症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白血球減少症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ja-JP" sz="1400" b="0" i="0"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好中球減少症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r>
                        <a:rPr lang="ja-JP" sz="1400" b="0" i="0" dirty="0" smtClean="0">
                          <a:solidFill>
                            <a:srgbClr val="4D4D4D"/>
                          </a:solidFill>
                          <a:ea typeface="MS UI Gothic" pitchFamily="18"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pl-PL"/>
                    </a:p>
                  </a:txBody>
                  <a:tcPr/>
                </a:tc>
                <a:tc>
                  <a:txBody>
                    <a:bodyPr/>
                    <a:lstStyle/>
                    <a:p>
                      <a:pPr algn="ctr"/>
                      <a:r>
                        <a:rPr lang="ja-JP" sz="1400" b="0" i="0" dirty="0" smtClean="0">
                          <a:solidFill>
                            <a:srgbClr val="4D4D4D"/>
                          </a:solidFill>
                          <a:ea typeface="MS UI Gothic" pitchFamily="18"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4086690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420PD: 中腸神経内分泌腫瘍患者における177Lu-DOTATATEの投与を評価するNETTER-1第III相試験: 有効性、安全性、QoLの結果およびサブグループ解析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Strosberg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結論</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Lu-Dotatate群では、オクトレオチドLAR群に比して、臨床的意義のある改善をPFS（p&lt;0.0001）およびORR（18% vs. 3%; p=0.0008）に認めた</a:t>
            </a:r>
          </a:p>
          <a:p>
            <a:r>
              <a:rPr lang="ja-JP" sz="1600" b="1" i="0" dirty="0" smtClean="0">
                <a:solidFill>
                  <a:srgbClr val="4D4D4D"/>
                </a:solidFill>
                <a:ea typeface="MS UI Gothic" pitchFamily="18" charset="0"/>
              </a:rPr>
              <a:t>中間解析の結果からOS（死亡14例 vs. 26例）の増加が示唆されるが、最終解析において確認される予定である</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Lu-Dotatateは良好な安全性プロファイルを示し、特に血液、腎臓、パラメータに関して臨床的意義のある所見はみられなかった</a:t>
            </a:r>
          </a:p>
          <a:p>
            <a:r>
              <a:rPr lang="ja-JP" sz="1600" b="1" i="0" dirty="0" smtClean="0">
                <a:solidFill>
                  <a:srgbClr val="4D4D4D"/>
                </a:solidFill>
                <a:ea typeface="MS UI Gothic" pitchFamily="18" charset="0"/>
              </a:rPr>
              <a:t>QoLの予備解析から、全身の健康および下痢を含む、中腸NETに関連した重要な領域での有益性が示唆される</a:t>
            </a:r>
          </a:p>
          <a:p>
            <a:pPr lvl="1"/>
            <a:r>
              <a:rPr lang="ja-JP" sz="1600" b="1" i="0" dirty="0" smtClean="0">
                <a:solidFill>
                  <a:srgbClr val="4D4D4D"/>
                </a:solidFill>
                <a:ea typeface="MS UI Gothic" pitchFamily="18" charset="0"/>
              </a:rPr>
              <a:t>紅潮／発汗においては、オクトレオチドの高用量投与と比較して、有益性を示す明らかな証拠は得られていない</a:t>
            </a:r>
          </a:p>
        </p:txBody>
      </p:sp>
      <p:sp>
        <p:nvSpPr>
          <p:cNvPr id="9" name="Text Placeholder 14"/>
          <p:cNvSpPr>
            <a:spLocks noGrp="1"/>
          </p:cNvSpPr>
          <p:nvPr>
            <p:ph type="body" sz="quarter" idx="11"/>
          </p:nvPr>
        </p:nvSpPr>
        <p:spPr>
          <a:xfrm>
            <a:off x="4377267" y="6092296"/>
            <a:ext cx="4435475" cy="487363"/>
          </a:xfrm>
        </p:spPr>
        <p:txBody>
          <a:bodyPr/>
          <a:lstStyle/>
          <a:p>
            <a:r>
              <a:rPr lang="ja-JP" sz="1200" b="0" i="0" dirty="0" smtClean="0">
                <a:solidFill>
                  <a:srgbClr val="4D4D4D"/>
                </a:solidFill>
                <a:ea typeface="MS UI Gothic" pitchFamily="18" charset="0"/>
              </a:rPr>
              <a:t>Strosberg J et al. Ann Oncol 2016; 27 (suppl 6): abstr 420PD</a:t>
            </a:r>
          </a:p>
        </p:txBody>
      </p:sp>
    </p:spTree>
    <p:custDataLst>
      <p:tags r:id="rId1"/>
    </p:custDataLst>
    <p:extLst>
      <p:ext uri="{BB962C8B-B14F-4D97-AF65-F5344CB8AC3E}">
        <p14:creationId xmlns:p14="http://schemas.microsoft.com/office/powerpoint/2010/main" val="170107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術前療法</a:t>
            </a:r>
          </a:p>
        </p:txBody>
      </p:sp>
      <p:sp>
        <p:nvSpPr>
          <p:cNvPr id="4" name="Text Placeholder 3"/>
          <p:cNvSpPr>
            <a:spLocks noGrp="1"/>
          </p:cNvSpPr>
          <p:nvPr>
            <p:ph type="body" idx="1"/>
          </p:nvPr>
        </p:nvSpPr>
        <p:spPr/>
        <p:txBody>
          <a:bodyPr/>
          <a:lstStyle/>
          <a:p>
            <a:r>
              <a:rPr lang="ja-JP" sz="2400" b="0" i="0" dirty="0" smtClean="0">
                <a:solidFill>
                  <a:srgbClr val="4D4D4D"/>
                </a:solidFill>
                <a:ea typeface="MS UI Gothic" pitchFamily="18" charset="0"/>
              </a:rPr>
              <a:t>胃・食道癌</a:t>
            </a:r>
          </a:p>
        </p:txBody>
      </p:sp>
    </p:spTree>
    <p:extLst>
      <p:ext uri="{BB962C8B-B14F-4D97-AF65-F5344CB8AC3E}">
        <p14:creationId xmlns:p14="http://schemas.microsoft.com/office/powerpoint/2010/main" val="88018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Barbour et al</a:t>
            </a:r>
          </a:p>
        </p:txBody>
      </p:sp>
      <p:sp>
        <p:nvSpPr>
          <p:cNvPr id="8" name="Text Placeholder 13"/>
          <p:cNvSpPr txBox="1">
            <a:spLocks/>
          </p:cNvSpPr>
          <p:nvPr/>
        </p:nvSpPr>
        <p:spPr bwMode="auto">
          <a:xfrm>
            <a:off x="350843" y="5888232"/>
            <a:ext cx="436366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endParaRPr lang="en-GB" dirty="0" smtClean="0"/>
          </a:p>
          <a:p>
            <a:pPr>
              <a:buClr>
                <a:srgbClr val="043882"/>
              </a:buClr>
            </a:pPr>
            <a:endParaRPr lang="en-GB" dirty="0"/>
          </a:p>
          <a:p>
            <a:pPr>
              <a:buClr>
                <a:srgbClr val="043882"/>
              </a:buClr>
            </a:pPr>
            <a:endParaRPr lang="en-GB" dirty="0" smtClean="0"/>
          </a:p>
          <a:p>
            <a:pPr>
              <a:buClr>
                <a:srgbClr val="043882"/>
              </a:buClr>
            </a:pPr>
            <a:r>
              <a:rPr lang="ja-JP" b="0" i="0" dirty="0" smtClean="0">
                <a:solidFill>
                  <a:srgbClr val="4D4D4D"/>
                </a:solidFill>
                <a:ea typeface="MS UI Gothic" pitchFamily="18" charset="0"/>
              </a:rPr>
              <a:t>*ベースライン時および治療後（D15にシスプラチン</a:t>
            </a:r>
            <a:r>
              <a:rPr lang="en" dirty="0" smtClean="0"/>
              <a:t/>
            </a:r>
            <a:br>
              <a:rPr lang="en" dirty="0" smtClean="0"/>
            </a:br>
            <a:r>
              <a:rPr lang="ja-JP" b="0" i="0" dirty="0" smtClean="0">
                <a:solidFill>
                  <a:srgbClr val="4D4D4D"/>
                </a:solidFill>
                <a:ea typeface="MS UI Gothic" pitchFamily="18" charset="0"/>
              </a:rPr>
              <a:t>および5FUを1サイクル施行後）のPETスキャンに基づき、SUV</a:t>
            </a:r>
            <a:r>
              <a:rPr lang="ja-JP" b="0" i="0" baseline="-25000" dirty="0" smtClean="0">
                <a:solidFill>
                  <a:srgbClr val="4D4D4D"/>
                </a:solidFill>
                <a:ea typeface="MS UI Gothic" pitchFamily="18" charset="0"/>
              </a:rPr>
              <a:t>max</a:t>
            </a:r>
            <a:r>
              <a:rPr lang="ja-JP" b="0" i="0" dirty="0" smtClean="0">
                <a:solidFill>
                  <a:srgbClr val="4D4D4D"/>
                </a:solidFill>
                <a:ea typeface="MS UI Gothic" pitchFamily="18" charset="0"/>
              </a:rPr>
              <a:t>が35%以上減少した場合にはEMRとして、またその他の場合にはNMRとして分類した。</a:t>
            </a:r>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4D4D4D"/>
                </a:solidFill>
                <a:ea typeface="MS UI Gothic" pitchFamily="18" charset="0"/>
              </a:rPr>
              <a:t>研究の目的 </a:t>
            </a:r>
          </a:p>
          <a:p>
            <a:pPr>
              <a:buClr>
                <a:srgbClr val="043882"/>
              </a:buClr>
            </a:pPr>
            <a:r>
              <a:rPr lang="ja-JP" b="0" i="0" dirty="0" smtClean="0">
                <a:solidFill>
                  <a:srgbClr val="4D4D4D"/>
                </a:solidFill>
                <a:ea typeface="MS UI Gothic" pitchFamily="18" charset="0"/>
              </a:rPr>
              <a:t>初回サイクル後に早期の代謝的奏効を示さなかった患者において、修正ネオアジュバント療法が組織学的奏効を改善するかどうかを検討すること </a:t>
            </a:r>
          </a:p>
        </p:txBody>
      </p:sp>
      <p:sp>
        <p:nvSpPr>
          <p:cNvPr id="11" name="Oval 14"/>
          <p:cNvSpPr>
            <a:spLocks noChangeArrowheads="1"/>
          </p:cNvSpPr>
          <p:nvPr/>
        </p:nvSpPr>
        <p:spPr bwMode="auto">
          <a:xfrm>
            <a:off x="5207605" y="36283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600" b="1" i="0" dirty="0" smtClean="0">
                <a:solidFill>
                  <a:srgbClr val="043882"/>
                </a:solidFill>
                <a:ea typeface="MS UI Gothic" pitchFamily="18" charset="0"/>
              </a:rPr>
              <a:t>R</a:t>
            </a:r>
          </a:p>
          <a:p>
            <a:pPr algn="ctr"/>
            <a:r>
              <a:rPr lang="ja-JP" sz="1600" b="1" i="0" dirty="0" smtClean="0">
                <a:solidFill>
                  <a:srgbClr val="043882"/>
                </a:solidFill>
                <a:ea typeface="MS UI Gothic" pitchFamily="18" charset="0"/>
              </a:rPr>
              <a:t>1:1</a:t>
            </a:r>
          </a:p>
        </p:txBody>
      </p:sp>
      <p:cxnSp>
        <p:nvCxnSpPr>
          <p:cNvPr id="13" name="AutoShape 19"/>
          <p:cNvCxnSpPr>
            <a:cxnSpLocks noChangeShapeType="1"/>
            <a:stCxn id="27" idx="3"/>
            <a:endCxn id="21" idx="1"/>
          </p:cNvCxnSpPr>
          <p:nvPr/>
        </p:nvCxnSpPr>
        <p:spPr bwMode="auto">
          <a:xfrm>
            <a:off x="3581401" y="2531149"/>
            <a:ext cx="2666998" cy="0"/>
          </a:xfrm>
          <a:prstGeom prst="straightConnector1">
            <a:avLst/>
          </a:prstGeom>
          <a:noFill/>
          <a:ln w="57150">
            <a:solidFill>
              <a:schemeClr val="bg2">
                <a:lumMod val="60000"/>
                <a:lumOff val="40000"/>
              </a:schemeClr>
            </a:solidFill>
            <a:round/>
            <a:headEnd/>
            <a:tailEnd type="triangle" w="med" len="med"/>
          </a:ln>
        </p:spPr>
      </p:cxnSp>
      <p:sp>
        <p:nvSpPr>
          <p:cNvPr id="16" name="Rectangle 9"/>
          <p:cNvSpPr txBox="1">
            <a:spLocks noChangeArrowheads="1"/>
          </p:cNvSpPr>
          <p:nvPr/>
        </p:nvSpPr>
        <p:spPr bwMode="auto">
          <a:xfrm>
            <a:off x="365124" y="5126671"/>
            <a:ext cx="4607520" cy="65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組織学的奏効 (残存腫瘍が10%未満) </a:t>
            </a:r>
          </a:p>
        </p:txBody>
      </p:sp>
      <p:cxnSp>
        <p:nvCxnSpPr>
          <p:cNvPr id="18" name="AutoShape 19"/>
          <p:cNvCxnSpPr>
            <a:cxnSpLocks noChangeShapeType="1"/>
            <a:stCxn id="22" idx="3"/>
            <a:endCxn id="25" idx="1"/>
          </p:cNvCxnSpPr>
          <p:nvPr/>
        </p:nvCxnSpPr>
        <p:spPr bwMode="auto">
          <a:xfrm flipV="1">
            <a:off x="8123852" y="3442929"/>
            <a:ext cx="367353"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flipV="1">
            <a:off x="8095278" y="2531148"/>
            <a:ext cx="395927"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491205" y="2280776"/>
            <a:ext cx="605170"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21" name="AutoShape 8"/>
          <p:cNvSpPr>
            <a:spLocks noChangeArrowheads="1"/>
          </p:cNvSpPr>
          <p:nvPr/>
        </p:nvSpPr>
        <p:spPr bwMode="auto">
          <a:xfrm>
            <a:off x="6248399" y="2113672"/>
            <a:ext cx="1846879" cy="834953"/>
          </a:xfrm>
          <a:prstGeom prst="rect">
            <a:avLst/>
          </a:prstGeom>
          <a:solidFill>
            <a:srgbClr val="C00000"/>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シスプラチン + 5FU併用療法の2サイクル目後に手術施行 (n=45)</a:t>
            </a:r>
          </a:p>
        </p:txBody>
      </p:sp>
      <p:sp>
        <p:nvSpPr>
          <p:cNvPr id="22" name="AutoShape 12"/>
          <p:cNvSpPr>
            <a:spLocks noChangeArrowheads="1"/>
          </p:cNvSpPr>
          <p:nvPr/>
        </p:nvSpPr>
        <p:spPr bwMode="auto">
          <a:xfrm>
            <a:off x="6248399" y="3030410"/>
            <a:ext cx="1875453" cy="825039"/>
          </a:xfrm>
          <a:prstGeom prst="rect">
            <a:avLst/>
          </a:prstGeom>
          <a:solidFill>
            <a:srgbClr val="FFC000"/>
          </a:solidFill>
          <a:ln w="9525" algn="ctr">
            <a:noFill/>
            <a:round/>
            <a:headEnd/>
            <a:tailEnd/>
          </a:ln>
        </p:spPr>
        <p:txBody>
          <a:bodyPr lIns="90488" tIns="0" rIns="90488" bIns="0" anchor="ctr"/>
          <a:lstStyle/>
          <a:p>
            <a:pPr algn="ctr" defTabSz="892175" eaLnBrk="0" hangingPunct="0"/>
            <a:r>
              <a:rPr lang="ja-JP" sz="1300" b="0" i="0" dirty="0" smtClean="0">
                <a:solidFill>
                  <a:srgbClr val="4D4D4D"/>
                </a:solidFill>
                <a:ea typeface="MS UI Gothic" pitchFamily="18" charset="0"/>
              </a:rPr>
              <a:t>シスプラチン + 5FU + ドセタキセル (DCF)を2サイクル </a:t>
            </a:r>
          </a:p>
          <a:p>
            <a:pPr algn="ctr" defTabSz="892175" eaLnBrk="0" hangingPunct="0"/>
            <a:r>
              <a:rPr lang="ja-JP" sz="1300" b="0" i="0" dirty="0" smtClean="0">
                <a:solidFill>
                  <a:srgbClr val="4D4D4D"/>
                </a:solidFill>
                <a:ea typeface="MS UI Gothic" pitchFamily="18" charset="0"/>
              </a:rPr>
              <a:t>(n=31)</a:t>
            </a:r>
          </a:p>
        </p:txBody>
      </p:sp>
      <p:sp>
        <p:nvSpPr>
          <p:cNvPr id="23" name="AutoShape 9"/>
          <p:cNvSpPr>
            <a:spLocks noChangeArrowheads="1"/>
          </p:cNvSpPr>
          <p:nvPr/>
        </p:nvSpPr>
        <p:spPr bwMode="auto">
          <a:xfrm>
            <a:off x="38100" y="2520878"/>
            <a:ext cx="145980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切除可能EAC </a:t>
            </a:r>
          </a:p>
          <a:p>
            <a:pPr defTabSz="892175" eaLnBrk="0" hangingPunct="0">
              <a:spcAft>
                <a:spcPct val="30000"/>
              </a:spcAft>
            </a:pPr>
            <a:r>
              <a:rPr lang="ja-JP" sz="1400" b="0" i="0" dirty="0" smtClean="0">
                <a:solidFill>
                  <a:srgbClr val="FFFFFF"/>
                </a:solidFill>
                <a:ea typeface="MS UI Gothic" pitchFamily="18" charset="0"/>
              </a:rPr>
              <a:t>(n=124)</a:t>
            </a:r>
          </a:p>
        </p:txBody>
      </p:sp>
      <p:sp>
        <p:nvSpPr>
          <p:cNvPr id="24" name="Content Placeholder 26"/>
          <p:cNvSpPr txBox="1">
            <a:spLocks/>
          </p:cNvSpPr>
          <p:nvPr/>
        </p:nvSpPr>
        <p:spPr>
          <a:xfrm>
            <a:off x="5725914" y="5126671"/>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ja-JP" b="1" i="0" dirty="0" smtClean="0">
                <a:solidFill>
                  <a:srgbClr val="A0A0A0"/>
                </a:solidFill>
                <a:ea typeface="MS UI Gothic" pitchFamily="18" charset="0"/>
              </a:rPr>
              <a:t>副次的エンドポイント</a:t>
            </a:r>
          </a:p>
          <a:p>
            <a:pPr>
              <a:lnSpc>
                <a:spcPct val="90000"/>
              </a:lnSpc>
              <a:buClr>
                <a:srgbClr val="043882"/>
              </a:buClr>
            </a:pPr>
            <a:r>
              <a:rPr lang="ja-JP" b="0" i="0" dirty="0" smtClean="0">
                <a:solidFill>
                  <a:srgbClr val="4D4D4D"/>
                </a:solidFill>
                <a:ea typeface="MS UI Gothic" pitchFamily="18" charset="0"/>
              </a:rPr>
              <a:t>PET奏効、毒性、腫瘍のダウンステージ、OS、DFS、QoL、トランスレーショナル・サブスタディ </a:t>
            </a:r>
          </a:p>
        </p:txBody>
      </p:sp>
      <p:sp>
        <p:nvSpPr>
          <p:cNvPr id="25" name="AutoShape 12"/>
          <p:cNvSpPr>
            <a:spLocks noChangeArrowheads="1"/>
          </p:cNvSpPr>
          <p:nvPr/>
        </p:nvSpPr>
        <p:spPr bwMode="auto">
          <a:xfrm>
            <a:off x="8491205" y="3192557"/>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27" name="AutoShape 9"/>
          <p:cNvSpPr>
            <a:spLocks noChangeArrowheads="1"/>
          </p:cNvSpPr>
          <p:nvPr/>
        </p:nvSpPr>
        <p:spPr bwMode="auto">
          <a:xfrm>
            <a:off x="2097977" y="2163099"/>
            <a:ext cx="1483424" cy="736099"/>
          </a:xfrm>
          <a:prstGeom prst="roundRect">
            <a:avLst>
              <a:gd name="adj" fmla="val 0"/>
            </a:avLst>
          </a:prstGeom>
          <a:solidFill>
            <a:srgbClr val="C00000"/>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400" b="0" i="0" dirty="0" smtClean="0">
                <a:solidFill>
                  <a:srgbClr val="FFFFFF"/>
                </a:solidFill>
                <a:ea typeface="MS UI Gothic" pitchFamily="18" charset="0"/>
              </a:rPr>
              <a:t>早期代謝的奏効例 </a:t>
            </a:r>
            <a:r>
              <a:rPr lang="ja-JP" sz="1400" b="0" i="0" dirty="0" smtClean="0">
                <a:solidFill>
                  <a:srgbClr val="FFFFFF"/>
                </a:solidFill>
                <a:ea typeface="MS UI Gothic" pitchFamily="18" charset="0"/>
              </a:rPr>
              <a:t>(</a:t>
            </a:r>
            <a:r>
              <a:rPr lang="ja-JP" sz="1400" b="0" i="0" dirty="0" smtClean="0">
                <a:solidFill>
                  <a:srgbClr val="FFFFFF"/>
                </a:solidFill>
                <a:ea typeface="MS UI Gothic" pitchFamily="18" charset="0"/>
              </a:rPr>
              <a:t>EMR)* (n=45)</a:t>
            </a:r>
          </a:p>
        </p:txBody>
      </p:sp>
      <p:cxnSp>
        <p:nvCxnSpPr>
          <p:cNvPr id="29" name="AutoShape 19"/>
          <p:cNvCxnSpPr>
            <a:cxnSpLocks noChangeShapeType="1"/>
            <a:stCxn id="23" idx="3"/>
            <a:endCxn id="27" idx="1"/>
          </p:cNvCxnSpPr>
          <p:nvPr/>
        </p:nvCxnSpPr>
        <p:spPr bwMode="auto">
          <a:xfrm flipV="1">
            <a:off x="1497900" y="2531149"/>
            <a:ext cx="600077" cy="637855"/>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107501" y="3552364"/>
            <a:ext cx="1483426" cy="736099"/>
          </a:xfrm>
          <a:prstGeom prst="roundRect">
            <a:avLst>
              <a:gd name="adj" fmla="val 0"/>
            </a:avLst>
          </a:prstGeom>
          <a:solidFill>
            <a:srgbClr val="C6C6C6"/>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400" b="0" i="0" dirty="0" smtClean="0">
                <a:solidFill>
                  <a:srgbClr val="4D4D4D"/>
                </a:solidFill>
                <a:ea typeface="MS UI Gothic" pitchFamily="18" charset="0"/>
              </a:rPr>
              <a:t>非代謝的奏効例 (NMR)* </a:t>
            </a:r>
            <a:r>
              <a:rPr lang="en-GB" altLang="ja-JP" sz="1400" b="0" i="0" dirty="0" smtClean="0">
                <a:solidFill>
                  <a:srgbClr val="4D4D4D"/>
                </a:solidFill>
                <a:ea typeface="MS UI Gothic" pitchFamily="18" charset="0"/>
              </a:rPr>
              <a:t/>
            </a:r>
            <a:br>
              <a:rPr lang="en-GB" altLang="ja-JP" sz="1400" b="0" i="0" dirty="0" smtClean="0">
                <a:solidFill>
                  <a:srgbClr val="4D4D4D"/>
                </a:solidFill>
                <a:ea typeface="MS UI Gothic" pitchFamily="18" charset="0"/>
              </a:rPr>
            </a:br>
            <a:r>
              <a:rPr lang="ja-JP" sz="1400" b="0" i="0" dirty="0" smtClean="0">
                <a:solidFill>
                  <a:srgbClr val="4D4D4D"/>
                </a:solidFill>
                <a:ea typeface="MS UI Gothic" pitchFamily="18" charset="0"/>
              </a:rPr>
              <a:t>(</a:t>
            </a:r>
            <a:r>
              <a:rPr lang="ja-JP" sz="1400" b="0" i="0" dirty="0" smtClean="0">
                <a:solidFill>
                  <a:srgbClr val="4D4D4D"/>
                </a:solidFill>
                <a:ea typeface="MS UI Gothic" pitchFamily="18" charset="0"/>
              </a:rPr>
              <a:t>n=77)</a:t>
            </a:r>
          </a:p>
        </p:txBody>
      </p:sp>
      <p:cxnSp>
        <p:nvCxnSpPr>
          <p:cNvPr id="46" name="AutoShape 19"/>
          <p:cNvCxnSpPr>
            <a:cxnSpLocks noChangeShapeType="1"/>
            <a:stCxn id="23" idx="3"/>
            <a:endCxn id="40" idx="1"/>
          </p:cNvCxnSpPr>
          <p:nvPr/>
        </p:nvCxnSpPr>
        <p:spPr bwMode="auto">
          <a:xfrm>
            <a:off x="1497900" y="3169004"/>
            <a:ext cx="609601" cy="751410"/>
          </a:xfrm>
          <a:prstGeom prst="straightConnector1">
            <a:avLst/>
          </a:prstGeom>
          <a:noFill/>
          <a:ln w="57150">
            <a:solidFill>
              <a:schemeClr val="bg2">
                <a:lumMod val="60000"/>
                <a:lumOff val="40000"/>
              </a:schemeClr>
            </a:solidFill>
            <a:round/>
            <a:headEnd/>
            <a:tailEnd type="triangle" w="med" len="med"/>
          </a:ln>
        </p:spPr>
      </p:cxnSp>
      <p:cxnSp>
        <p:nvCxnSpPr>
          <p:cNvPr id="51" name="AutoShape 19"/>
          <p:cNvCxnSpPr>
            <a:cxnSpLocks noChangeShapeType="1"/>
            <a:stCxn id="40" idx="3"/>
            <a:endCxn id="53" idx="1"/>
          </p:cNvCxnSpPr>
          <p:nvPr/>
        </p:nvCxnSpPr>
        <p:spPr bwMode="auto">
          <a:xfrm>
            <a:off x="3590927" y="3920414"/>
            <a:ext cx="300694" cy="0"/>
          </a:xfrm>
          <a:prstGeom prst="straightConnector1">
            <a:avLst/>
          </a:prstGeom>
          <a:noFill/>
          <a:ln w="57150">
            <a:solidFill>
              <a:schemeClr val="bg2">
                <a:lumMod val="60000"/>
                <a:lumOff val="40000"/>
              </a:schemeClr>
            </a:solidFill>
            <a:round/>
            <a:headEnd/>
            <a:tailEnd type="triangle" w="med" len="med"/>
          </a:ln>
        </p:spPr>
      </p:cxnSp>
      <p:cxnSp>
        <p:nvCxnSpPr>
          <p:cNvPr id="52" name="AutoShape 19"/>
          <p:cNvCxnSpPr>
            <a:cxnSpLocks noChangeShapeType="1"/>
            <a:stCxn id="11" idx="6"/>
            <a:endCxn id="22" idx="1"/>
          </p:cNvCxnSpPr>
          <p:nvPr/>
        </p:nvCxnSpPr>
        <p:spPr bwMode="auto">
          <a:xfrm flipV="1">
            <a:off x="5791200" y="3442930"/>
            <a:ext cx="457199" cy="477483"/>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6248399" y="3932722"/>
            <a:ext cx="1905001" cy="99819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シスプラチン + 5FU + ドセタキセル + </a:t>
            </a:r>
            <a:r>
              <a:rPr lang="en" sz="1400" dirty="0" smtClean="0"/>
              <a:t/>
            </a:r>
            <a:br>
              <a:rPr lang="en" sz="1400" dirty="0" smtClean="0"/>
            </a:br>
            <a:r>
              <a:rPr lang="ja-JP" sz="1400" b="0" i="0" dirty="0" smtClean="0">
                <a:solidFill>
                  <a:srgbClr val="4D4D4D"/>
                </a:solidFill>
                <a:ea typeface="MS UI Gothic" pitchFamily="18" charset="0"/>
              </a:rPr>
              <a:t>放射線療法 45 Gy (DCF + RT) (n=35)</a:t>
            </a:r>
          </a:p>
        </p:txBody>
      </p:sp>
      <p:cxnSp>
        <p:nvCxnSpPr>
          <p:cNvPr id="59" name="AutoShape 19"/>
          <p:cNvCxnSpPr>
            <a:cxnSpLocks noChangeShapeType="1"/>
            <a:stCxn id="11" idx="6"/>
            <a:endCxn id="57" idx="1"/>
          </p:cNvCxnSpPr>
          <p:nvPr/>
        </p:nvCxnSpPr>
        <p:spPr bwMode="auto">
          <a:xfrm>
            <a:off x="5791200" y="3920413"/>
            <a:ext cx="457199" cy="511407"/>
          </a:xfrm>
          <a:prstGeom prst="straightConnector1">
            <a:avLst/>
          </a:prstGeom>
          <a:noFill/>
          <a:ln w="57150">
            <a:solidFill>
              <a:schemeClr val="bg2">
                <a:lumMod val="60000"/>
                <a:lumOff val="40000"/>
              </a:schemeClr>
            </a:solidFill>
            <a:round/>
            <a:headEnd/>
            <a:tailEnd type="triangle" w="med" len="med"/>
          </a:ln>
        </p:spPr>
      </p:cxnSp>
      <p:cxnSp>
        <p:nvCxnSpPr>
          <p:cNvPr id="94" name="AutoShape 19"/>
          <p:cNvCxnSpPr>
            <a:cxnSpLocks noChangeShapeType="1"/>
            <a:stCxn id="57" idx="3"/>
            <a:endCxn id="95" idx="1"/>
          </p:cNvCxnSpPr>
          <p:nvPr/>
        </p:nvCxnSpPr>
        <p:spPr bwMode="auto">
          <a:xfrm>
            <a:off x="8153400" y="4431820"/>
            <a:ext cx="337805" cy="0"/>
          </a:xfrm>
          <a:prstGeom prst="straightConnector1">
            <a:avLst/>
          </a:prstGeom>
          <a:noFill/>
          <a:ln w="57150">
            <a:solidFill>
              <a:schemeClr val="bg2">
                <a:lumMod val="60000"/>
                <a:lumOff val="40000"/>
              </a:schemeClr>
            </a:solidFill>
            <a:round/>
            <a:headEnd/>
            <a:tailEnd type="triangle" w="med" len="med"/>
          </a:ln>
        </p:spPr>
      </p:cxnSp>
      <p:sp>
        <p:nvSpPr>
          <p:cNvPr id="95" name="AutoShape 12"/>
          <p:cNvSpPr>
            <a:spLocks noChangeArrowheads="1"/>
          </p:cNvSpPr>
          <p:nvPr/>
        </p:nvSpPr>
        <p:spPr bwMode="auto">
          <a:xfrm>
            <a:off x="8491205" y="4181448"/>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400" b="1" i="0" dirty="0" smtClean="0">
                <a:solidFill>
                  <a:srgbClr val="FFFFFF"/>
                </a:solidFill>
                <a:ea typeface="MS UI Gothic" pitchFamily="18" charset="0"/>
              </a:rPr>
              <a:t>PD</a:t>
            </a:r>
          </a:p>
        </p:txBody>
      </p:sp>
      <p:sp>
        <p:nvSpPr>
          <p:cNvPr id="31" name="AutoShape 12"/>
          <p:cNvSpPr>
            <a:spLocks noChangeArrowheads="1"/>
          </p:cNvSpPr>
          <p:nvPr/>
        </p:nvSpPr>
        <p:spPr bwMode="auto">
          <a:xfrm>
            <a:off x="1663051" y="2866030"/>
            <a:ext cx="1571468" cy="785545"/>
          </a:xfrm>
          <a:prstGeom prst="rect">
            <a:avLst/>
          </a:prstGeom>
          <a:noFill/>
          <a:ln w="9525" algn="ctr">
            <a:noFill/>
            <a:round/>
            <a:headEnd/>
            <a:tailEnd/>
          </a:ln>
        </p:spPr>
        <p:txBody>
          <a:bodyPr vert="horz" lIns="90488" tIns="0" rIns="90488" bIns="0" anchor="ctr"/>
          <a:lstStyle/>
          <a:p>
            <a:pPr algn="ctr" defTabSz="892175" eaLnBrk="0" hangingPunct="0"/>
            <a:r>
              <a:rPr lang="ja-JP" sz="1400" b="0" i="0" dirty="0" smtClean="0">
                <a:solidFill>
                  <a:srgbClr val="4D4D4D"/>
                </a:solidFill>
                <a:ea typeface="MS UI Gothic" pitchFamily="18" charset="0"/>
              </a:rPr>
              <a:t>D15にPETスキャン</a:t>
            </a:r>
          </a:p>
        </p:txBody>
      </p:sp>
      <p:sp>
        <p:nvSpPr>
          <p:cNvPr id="28" name="TextBox 27"/>
          <p:cNvSpPr txBox="1"/>
          <p:nvPr/>
        </p:nvSpPr>
        <p:spPr>
          <a:xfrm>
            <a:off x="4515442" y="4406309"/>
            <a:ext cx="1752600" cy="646331"/>
          </a:xfrm>
          <a:prstGeom prst="rect">
            <a:avLst/>
          </a:prstGeom>
          <a:noFill/>
        </p:spPr>
        <p:txBody>
          <a:bodyPr wrap="square" rtlCol="0">
            <a:spAutoFit/>
          </a:bodyPr>
          <a:lstStyle/>
          <a:p>
            <a:r>
              <a:rPr lang="ja-JP" sz="1200" b="1" i="0" dirty="0" smtClean="0">
                <a:solidFill>
                  <a:srgbClr val="043882"/>
                </a:solidFill>
                <a:ea typeface="MS UI Gothic" pitchFamily="18" charset="0"/>
              </a:rPr>
              <a:t>層化因子 </a:t>
            </a:r>
          </a:p>
          <a:p>
            <a:pPr marL="171450" indent="-171450">
              <a:buFont typeface="Arial" pitchFamily="34" charset="0"/>
              <a:buChar char="•"/>
            </a:pPr>
            <a:r>
              <a:rPr lang="ja-JP" sz="1200" b="0" i="0" dirty="0" smtClean="0">
                <a:solidFill>
                  <a:srgbClr val="4D4D4D"/>
                </a:solidFill>
                <a:ea typeface="MS UI Gothic" pitchFamily="18" charset="0"/>
              </a:rPr>
              <a:t>病変部位</a:t>
            </a:r>
          </a:p>
          <a:p>
            <a:pPr marL="171450" indent="-171450">
              <a:buFont typeface="Arial" pitchFamily="34" charset="0"/>
              <a:buChar char="•"/>
            </a:pPr>
            <a:r>
              <a:rPr lang="ja-JP" sz="1200" b="0" i="0" dirty="0" smtClean="0">
                <a:solidFill>
                  <a:srgbClr val="4D4D4D"/>
                </a:solidFill>
                <a:ea typeface="MS UI Gothic" pitchFamily="18" charset="0"/>
              </a:rPr>
              <a:t>治験実施施設</a:t>
            </a:r>
          </a:p>
        </p:txBody>
      </p:sp>
      <p:sp>
        <p:nvSpPr>
          <p:cNvPr id="37" name="TextBox 36"/>
          <p:cNvSpPr txBox="1"/>
          <p:nvPr/>
        </p:nvSpPr>
        <p:spPr>
          <a:xfrm>
            <a:off x="3891621" y="3071417"/>
            <a:ext cx="1050025" cy="461665"/>
          </a:xfrm>
          <a:prstGeom prst="rect">
            <a:avLst/>
          </a:prstGeom>
          <a:solidFill>
            <a:srgbClr val="DDDDDD"/>
          </a:solidFill>
        </p:spPr>
        <p:txBody>
          <a:bodyPr wrap="square" rtlCol="0">
            <a:spAutoFit/>
          </a:bodyPr>
          <a:lstStyle/>
          <a:p>
            <a:pPr algn="ctr"/>
            <a:r>
              <a:rPr lang="ja-JP" sz="1200" b="1" i="0" dirty="0" smtClean="0">
                <a:solidFill>
                  <a:srgbClr val="4D4D4D"/>
                </a:solidFill>
                <a:ea typeface="MS UI Gothic" pitchFamily="18" charset="0"/>
              </a:rPr>
              <a:t>11例は無作為化されず</a:t>
            </a:r>
          </a:p>
        </p:txBody>
      </p:sp>
      <p:cxnSp>
        <p:nvCxnSpPr>
          <p:cNvPr id="50" name="AutoShape 19"/>
          <p:cNvCxnSpPr>
            <a:cxnSpLocks noChangeShapeType="1"/>
            <a:stCxn id="40" idx="3"/>
            <a:endCxn id="37" idx="1"/>
          </p:cNvCxnSpPr>
          <p:nvPr/>
        </p:nvCxnSpPr>
        <p:spPr bwMode="auto">
          <a:xfrm flipV="1">
            <a:off x="3590927" y="3302250"/>
            <a:ext cx="300694" cy="618164"/>
          </a:xfrm>
          <a:prstGeom prst="straightConnector1">
            <a:avLst/>
          </a:prstGeom>
          <a:noFill/>
          <a:ln w="57150">
            <a:solidFill>
              <a:schemeClr val="bg2">
                <a:lumMod val="60000"/>
                <a:lumOff val="40000"/>
              </a:schemeClr>
            </a:solidFill>
            <a:round/>
            <a:headEnd/>
            <a:tailEnd type="triangle" w="med" len="med"/>
          </a:ln>
        </p:spPr>
      </p:cxnSp>
      <p:sp>
        <p:nvSpPr>
          <p:cNvPr id="53" name="TextBox 52"/>
          <p:cNvSpPr txBox="1"/>
          <p:nvPr/>
        </p:nvSpPr>
        <p:spPr>
          <a:xfrm>
            <a:off x="3891621" y="3689581"/>
            <a:ext cx="1065808" cy="461665"/>
          </a:xfrm>
          <a:prstGeom prst="rect">
            <a:avLst/>
          </a:prstGeom>
          <a:solidFill>
            <a:srgbClr val="DDDDDD"/>
          </a:solidFill>
        </p:spPr>
        <p:txBody>
          <a:bodyPr wrap="square" rtlCol="0">
            <a:spAutoFit/>
          </a:bodyPr>
          <a:lstStyle/>
          <a:p>
            <a:pPr algn="ctr"/>
            <a:r>
              <a:rPr lang="ja-JP" sz="1200" b="1" i="0" dirty="0" smtClean="0">
                <a:solidFill>
                  <a:srgbClr val="4D4D4D"/>
                </a:solidFill>
                <a:ea typeface="MS UI Gothic" pitchFamily="18" charset="0"/>
              </a:rPr>
              <a:t>66例を無作為化</a:t>
            </a:r>
          </a:p>
        </p:txBody>
      </p:sp>
      <p:cxnSp>
        <p:nvCxnSpPr>
          <p:cNvPr id="76" name="AutoShape 19"/>
          <p:cNvCxnSpPr>
            <a:cxnSpLocks noChangeShapeType="1"/>
            <a:stCxn id="53" idx="3"/>
            <a:endCxn id="11" idx="2"/>
          </p:cNvCxnSpPr>
          <p:nvPr/>
        </p:nvCxnSpPr>
        <p:spPr bwMode="auto">
          <a:xfrm flipV="1">
            <a:off x="4957429" y="3920413"/>
            <a:ext cx="250176" cy="1"/>
          </a:xfrm>
          <a:prstGeom prst="straightConnector1">
            <a:avLst/>
          </a:prstGeom>
          <a:noFill/>
          <a:ln w="57150">
            <a:solidFill>
              <a:schemeClr val="bg2">
                <a:lumMod val="60000"/>
                <a:lumOff val="40000"/>
              </a:schemeClr>
            </a:solidFill>
            <a:round/>
            <a:headEnd/>
            <a:tailEnd type="triangle" w="med" len="med"/>
          </a:ln>
        </p:spPr>
      </p:cxnSp>
      <p:sp>
        <p:nvSpPr>
          <p:cNvPr id="41"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Barbour A et al. Ann Oncol 2016; 27 (suppl 6): abstr 610O</a:t>
            </a:r>
          </a:p>
        </p:txBody>
      </p:sp>
    </p:spTree>
    <p:custDataLst>
      <p:tags r:id="rId1"/>
    </p:custDataLst>
    <p:extLst>
      <p:ext uri="{BB962C8B-B14F-4D97-AF65-F5344CB8AC3E}">
        <p14:creationId xmlns:p14="http://schemas.microsoft.com/office/powerpoint/2010/main" val="376585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dirty="0" smtClean="0">
                <a:solidFill>
                  <a:srgbClr val="043882"/>
                </a:solidFill>
                <a:ea typeface="MS UI Gothic" pitchFamily="18" charset="0"/>
              </a:rPr>
              <a:t>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a:t>
            </a:r>
            <a:r>
              <a:rPr lang="ja-JP" altLang="en-US"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Barbour et al</a:t>
            </a:r>
          </a:p>
        </p:txBody>
      </p:sp>
      <p:sp>
        <p:nvSpPr>
          <p:cNvPr id="5123" name="Rectangle 3"/>
          <p:cNvSpPr>
            <a:spLocks noGrp="1" noChangeArrowheads="1"/>
          </p:cNvSpPr>
          <p:nvPr>
            <p:ph type="body" idx="1"/>
          </p:nvPr>
        </p:nvSpPr>
        <p:spPr/>
        <p:txBody>
          <a:bodyPr/>
          <a:lstStyle/>
          <a:p>
            <a:pPr marL="0" indent="0">
              <a:buNone/>
            </a:pPr>
            <a:r>
              <a:rPr lang="ja-JP" sz="1600" b="1" i="0" dirty="0" smtClean="0">
                <a:solidFill>
                  <a:srgbClr val="4D4D4D"/>
                </a:solidFill>
                <a:ea typeface="MS UI Gothic" pitchFamily="18" charset="0"/>
              </a:rPr>
              <a:t>主な結果 </a:t>
            </a:r>
          </a:p>
          <a:p>
            <a:pPr marL="0" indent="0">
              <a:buNone/>
            </a:pPr>
            <a:r>
              <a:rPr lang="ja-JP" sz="1600" b="1" i="0" dirty="0" smtClean="0">
                <a:solidFill>
                  <a:srgbClr val="4D4D4D"/>
                </a:solidFill>
                <a:ea typeface="MS UI Gothic" pitchFamily="18" charset="0"/>
              </a:rPr>
              <a:t>全投与群において原発腫瘍縮小効果を認めた </a:t>
            </a:r>
          </a:p>
        </p:txBody>
      </p:sp>
      <p:sp>
        <p:nvSpPr>
          <p:cNvPr id="14" name="Text Placeholder 13"/>
          <p:cNvSpPr>
            <a:spLocks noGrp="1"/>
          </p:cNvSpPr>
          <p:nvPr>
            <p:ph type="body" sz="quarter" idx="10"/>
          </p:nvPr>
        </p:nvSpPr>
        <p:spPr/>
        <p:txBody>
          <a:bodyPr/>
          <a:lstStyle/>
          <a:p>
            <a:r>
              <a:rPr lang="ja-JP" sz="1200" b="0" i="0" dirty="0" smtClean="0">
                <a:solidFill>
                  <a:srgbClr val="4D4D4D"/>
                </a:solidFill>
                <a:ea typeface="MS UI Gothic" pitchFamily="18" charset="0"/>
              </a:rPr>
              <a:t>*D15にPETを施行しなかった2例は除外（両例とも組織学的奏効を認めず）、</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組織学的非奏効例として</a:t>
            </a:r>
            <a:r>
              <a:rPr lang="en" sz="1200" dirty="0" smtClean="0"/>
              <a:t/>
            </a:r>
            <a:br>
              <a:rPr lang="en" sz="1200" dirty="0" smtClean="0"/>
            </a:br>
            <a:r>
              <a:rPr lang="ja-JP" sz="1200" b="0" i="0" dirty="0" smtClean="0">
                <a:solidFill>
                  <a:srgbClr val="4D4D4D"/>
                </a:solidFill>
                <a:ea typeface="MS UI Gothic" pitchFamily="18" charset="0"/>
              </a:rPr>
              <a:t>分類された手術非施行例。</a:t>
            </a:r>
          </a:p>
        </p:txBody>
      </p:sp>
      <p:sp>
        <p:nvSpPr>
          <p:cNvPr id="15" name="Text Placeholder 14"/>
          <p:cNvSpPr>
            <a:spLocks noGrp="1"/>
          </p:cNvSpPr>
          <p:nvPr>
            <p:ph type="body" sz="quarter" idx="11"/>
          </p:nvPr>
        </p:nvSpPr>
        <p:spPr>
          <a:xfrm>
            <a:off x="4343400" y="6096000"/>
            <a:ext cx="4435475" cy="487363"/>
          </a:xfrm>
        </p:spPr>
        <p:txBody>
          <a:bodyPr/>
          <a:lstStyle/>
          <a:p>
            <a:r>
              <a:rPr lang="ja-JP" sz="1200" b="0" i="0" dirty="0" smtClean="0">
                <a:solidFill>
                  <a:srgbClr val="4D4D4D"/>
                </a:solidFill>
                <a:ea typeface="MS UI Gothic" pitchFamily="18" charset="0"/>
              </a:rPr>
              <a:t>Barbour A et al. Ann Oncol 2016; 27 (suppl 6): abstr 610O</a:t>
            </a:r>
          </a:p>
        </p:txBody>
      </p:sp>
      <p:graphicFrame>
        <p:nvGraphicFramePr>
          <p:cNvPr id="7" name="Group 88"/>
          <p:cNvGraphicFramePr>
            <a:graphicFrameLocks noGrp="1"/>
          </p:cNvGraphicFramePr>
          <p:nvPr>
            <p:extLst>
              <p:ext uri="{D42A27DB-BD31-4B8C-83A1-F6EECF244321}">
                <p14:modId xmlns:p14="http://schemas.microsoft.com/office/powerpoint/2010/main" val="987715585"/>
              </p:ext>
            </p:extLst>
          </p:nvPr>
        </p:nvGraphicFramePr>
        <p:xfrm>
          <a:off x="685800" y="2115868"/>
          <a:ext cx="7696200" cy="2913610"/>
        </p:xfrm>
        <a:graphic>
          <a:graphicData uri="http://schemas.openxmlformats.org/drawingml/2006/table">
            <a:tbl>
              <a:tblPr firstRow="1" bandRow="1">
                <a:tableStyleId>{69012ECD-51FC-41F1-AA8D-1B2483CD663E}</a:tableStyleId>
              </a:tblPr>
              <a:tblGrid>
                <a:gridCol w="2794379">
                  <a:extLst>
                    <a:ext uri="{9D8B030D-6E8A-4147-A177-3AD203B41FA5}">
                      <a16:colId xmlns:a16="http://schemas.microsoft.com/office/drawing/2014/main" xmlns="" val="20000"/>
                    </a:ext>
                  </a:extLst>
                </a:gridCol>
                <a:gridCol w="3377821">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投与群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完全/広範組織学的奏効、n/N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1" i="0" u="none" dirty="0" smtClean="0">
                          <a:solidFill>
                            <a:srgbClr val="FFFFFF"/>
                          </a:solidFill>
                          <a:ea typeface="MS UI Gothic" pitchFamily="18" charset="0"/>
                        </a:rPr>
                        <a:t>95% CI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16775">
                <a:tc>
                  <a:txBody>
                    <a:bodyPr/>
                    <a:lstStyle/>
                    <a:p>
                      <a:r>
                        <a:rPr lang="ja-JP" sz="1300" b="0" i="0" u="none" dirty="0" smtClean="0">
                          <a:solidFill>
                            <a:srgbClr val="4D4D4D"/>
                          </a:solidFill>
                          <a:ea typeface="MS UI Gothic" pitchFamily="18" charset="0"/>
                        </a:rPr>
                        <a:t>EMR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3/45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2, 17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NMR (無作為化されず)</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0/11 (0)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0, 26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非無作為化全例*</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3/56 (5)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2, 14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22348">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シスプラチン + 5FU + ドセタキセル</a:t>
                      </a:r>
                      <a:r>
                        <a:rPr lang="ja-JP" sz="1300" b="0" i="0" baseline="30000" dirty="0" smtClean="0">
                          <a:solidFill>
                            <a:srgbClr val="4D4D4D"/>
                          </a:solidFill>
                          <a:ea typeface="MS UI Gothic" pitchFamily="18" charset="0"/>
                        </a:rPr>
                        <a:t>†</a:t>
                      </a:r>
                      <a:r>
                        <a:rPr lang="ja-JP" sz="1300" b="0" i="0" u="none" dirty="0" smtClean="0">
                          <a:solidFill>
                            <a:srgbClr val="4D4D4D"/>
                          </a:solidFill>
                          <a:ea typeface="MS UI Gothic" pitchFamily="18" charset="0"/>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6/31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9, 36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300" b="0" i="0" u="none" dirty="0" smtClean="0">
                          <a:solidFill>
                            <a:srgbClr val="4D4D4D"/>
                          </a:solidFill>
                          <a:ea typeface="MS UI Gothic" pitchFamily="18" charset="0"/>
                        </a:rPr>
                        <a:t>シスプラチン + 5FU + ドセタキセルにRT併用</a:t>
                      </a:r>
                      <a:r>
                        <a:rPr lang="ja-JP" sz="1300" b="0" i="0" baseline="30000" dirty="0" smtClean="0">
                          <a:solidFill>
                            <a:srgbClr val="4D4D4D"/>
                          </a:solidFill>
                          <a:ea typeface="MS UI Gothic" pitchFamily="18" charset="0"/>
                        </a:rPr>
                        <a: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22/35 (63)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300" b="0" i="0" u="none" dirty="0" smtClean="0">
                          <a:solidFill>
                            <a:srgbClr val="4D4D4D"/>
                          </a:solidFill>
                          <a:ea typeface="MS UI Gothic" pitchFamily="18" charset="0"/>
                        </a:rPr>
                        <a:t>46, 77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398211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TotalTime>
  <Words>15363</Words>
  <Application>Microsoft Office PowerPoint</Application>
  <PresentationFormat>On-screen Show (4:3)</PresentationFormat>
  <Paragraphs>2021</Paragraphs>
  <Slides>66</Slides>
  <Notes>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Default Design</vt:lpstr>
      <vt:lpstr>3_Default Design</vt:lpstr>
      <vt:lpstr>GIスライドデッキ2016 以下の会議で発表された非結腸直腸癌に関する特定の抄録：</vt:lpstr>
      <vt:lpstr>ESDOからの書簡</vt:lpstr>
      <vt:lpstr>ESDO腫瘍内科研究スライドデッキ 編集者（2016年）</vt:lpstr>
      <vt:lpstr>用語集</vt:lpstr>
      <vt:lpstr>目次</vt:lpstr>
      <vt:lpstr>胃・食道癌</vt:lpstr>
      <vt:lpstr>術前療法</vt:lpstr>
      <vt:lpstr>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 – Barbour et al</vt:lpstr>
      <vt:lpstr>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 – Barbour et al</vt:lpstr>
      <vt:lpstr>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 – Barbour et al</vt:lpstr>
      <vt:lpstr>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 – Barbour et al</vt:lpstr>
      <vt:lpstr>610O: AGITG試験 – 切除可能な食道腺癌患者を対象に、シスプラチン・フルオロウラシル治療に対する早期の不十分奏効に基づき、シスプラチン・フルオロウラシル・ドセタキセルによる術前療法を放射線療法の併用／非併用下で実施して比較検討する第II相無作為化試験 – Barbour et al</vt:lpstr>
      <vt:lpstr>周術期療法</vt:lpstr>
      <vt:lpstr>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 Smyth et al</vt:lpstr>
      <vt:lpstr>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 Smyth et al</vt:lpstr>
      <vt:lpstr>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 Smyth et al</vt:lpstr>
      <vt:lpstr>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 Smyth et al</vt:lpstr>
      <vt:lpstr>LBA26: 手術可能なHER-2陽性の胃／食道胃接合部（OGJ）／食道下部腺癌に対するエピルビシン・シスプラチン・カペシタビン（ECX）による周術期治療をラパチニブの併用／非併用下で比較検討する第II相無作為化試験: UK MRC ST03ラパチニブ実行可能性試験（ISRCTN 46020948）の結果  – Smyth et al</vt:lpstr>
      <vt:lpstr>第一選択治療</vt:lpstr>
      <vt:lpstr>616PD: 腹膜転移を有する胃癌患者を対象に、パクリタキセル腹腔内投与 ＋S-1／パクリタキセル療法と、S-1／シスプラチン療法を比較評価する第III相試験: PHOENIX-GC試験 – Fujiwara et al</vt:lpstr>
      <vt:lpstr>616PD: 腹膜転移を有する胃癌患者を対象に、パクリタキセル腹腔内投与 ＋S-1／パクリタキセル療法と、S-1／シスプラチン療法を比較評価する第III相試験: PHOENIX-GC試験 – Fujiwara et al</vt:lpstr>
      <vt:lpstr>616PD: 腹膜転移を有する胃癌患者を対象に、パクリタキセル腹腔内投与 ＋S-1／パクリタキセル療法と、S-1／シスプラチン療法を比較評価する第III相試験: PHOENIX-GC試験 – Fujiwara et al</vt:lpstr>
      <vt:lpstr>616PD: 腹膜転移を有する胃癌患者を対象に、パクリタキセル腹腔内投与 ＋S-1／パクリタキセル療法と、S-1／シスプラチン療法を比較評価する第III相試験: PHOENIX-GC試験 – Fujiwara et al</vt:lpstr>
      <vt:lpstr>616PD: 腹膜転移を有する胃癌患者を対象に、パクリタキセル腹腔内投与 ＋S-1／パクリタキセル療法と、S-1／シスプラチン療法を比較評価する第III相試験: PHOENIX-GC試験 – Fujiwara et al</vt:lpstr>
      <vt:lpstr>612O: 胃食道（EG）腺癌の臨床次世代シーケンシング（NGS）による、HER2阻害、5FU／プラチナ製剤による第一選択治療およびPD1／CTLA4遮断に対する反応の特徴的な分子署名の特定 – Janjigian et al</vt:lpstr>
      <vt:lpstr>612O: 胃食道（EG）腺癌の臨床次世代シーケンシング（NGS）による、HER2阻害、5FU／プラチナ製剤による第一選択治療およびPD1／CTLA4遮断に対する反応の特徴的な分子署名の特定 – Janjigian et al</vt:lpstr>
      <vt:lpstr>612O: 胃食道（EG）腺癌の臨床次世代シーケンシング（NGS）による、HER2阻害、5FU／プラチナ製剤による第一選択治療およびPD1／CTLA4遮断に対する反応の特徴的な分子署名の特定 – Janjigian et al</vt:lpstr>
      <vt:lpstr>612O: 胃食道（EG）腺癌の臨床次世代シーケンシング（NGS）による、HER2阻害、5FU／プラチナ製剤による第一選択治療およびPD1／CTLA4遮断に対する反応の特徴的な分子署名の特定 – Janjigian et al</vt:lpstr>
      <vt:lpstr>612O: 胃食道（EG）腺癌の臨床次世代シーケンシング（NGS）による、HER2阻害、5FU／プラチナ製剤による第一選択治療およびPD1／CTLA4遮断に対する反応の特徴的な分子署名の特定 – Janjigian et al</vt:lpstr>
      <vt:lpstr>614O: CLDN18.2陽性の進行胃腺癌および胃食道接合部（GEJ）腺癌患者における第一選択治療として、抗CLDN18.2抗体IMAB362の併用／非併用下でエピルビシン・オキサリプラチン・カペシタビン（EOX）併用療法を検討するFAST第II相国際共同多施設共同無作為化試験の最終結果  – Schuler et al </vt:lpstr>
      <vt:lpstr>614O: CLDN18.2陽性の進行胃腺癌および胃食道接合部（GEJ）腺癌患者における第一選択治療として、抗CLDN18.2抗体IMAB362の併用／非併用下でエピルビシン・オキサリプラチン・カペシタビン（EOX）併用療法を検討するFAST第II相国際共同多施設共同無作為化試験の最終結果  – Schuler et al </vt:lpstr>
      <vt:lpstr>614O: CLDN18.2陽性の進行胃腺癌および胃食道接合部（GEJ）腺癌患者における第一選択治療として、抗CLDN18.2抗体IMAB362の併用／非併用下でエピルビシン・オキサリプラチン・カペシタビン（EOX）併用療法を検討するFAST第II相国際共同多施設共同無作為化試験の最終結果  – Schuler et al </vt:lpstr>
      <vt:lpstr>第二選択治療</vt:lpstr>
      <vt:lpstr>LBA27: プラチナまたはタキサン製剤ベースの化学療法無効後の 進行食道扁平上皮癌患者におけるイリノテカン・S-1併用投与とS-1単独投与を比較する 第lll相無作為化非盲検試験 – Huang et al </vt:lpstr>
      <vt:lpstr>LBA27: プラチナまたはタキサン製剤ベースの化学療法無効後の 進行食道扁平上皮癌患者におけるイリノテカン・S-1併用投与とS-1単独投与を比較する 第lll相無作為化非盲検試験 – Huang et al </vt:lpstr>
      <vt:lpstr>LBA27: プラチナまたはタキサン製剤ベースの化学療法無効後の 進行食道扁平上皮癌患者におけるイリノテカン・S-1併用投与とS-1単独投与を比較する 第lll相無作為化非盲検試験 – Huang et al </vt:lpstr>
      <vt:lpstr>PowerPoint Presentation</vt:lpstr>
      <vt:lpstr>PowerPoint Presentation</vt:lpstr>
      <vt:lpstr>LBA25: 第一選択治療後に進行を認めた進行胃癌患者におけるパクリタキセル併用下でのオラパリブ投与 第III相GOLD試験 – Bang et al</vt:lpstr>
      <vt:lpstr>LBA25: 第一選択治療後に進行を認めた進行胃癌患者におけるパクリタキセル併用下でのオラパリブ投与 第III相GOLD試験 – Bang et al</vt:lpstr>
      <vt:lpstr>LBA25: 第一選択治療後に進行を認めた進行胃癌患者におけるパクリタキセル併用下でのオラパリブ投与 第III相GOLD試験 – Bang et al</vt:lpstr>
      <vt:lpstr>LBA25: 第一選択治療後に進行を認めた進行胃癌患者におけるパクリタキセル併用下でのオラパリブ投与 第III相GOLD試験 – Bang et al</vt:lpstr>
      <vt:lpstr>膵・小腸・肝胆道癌</vt:lpstr>
      <vt:lpstr>膵癌</vt:lpstr>
      <vt:lpstr>621PD: 局所進行膵癌(LAPC)を対象に、ゲムシタビンによる導入化学療法の併用／非併用下でのS-1併用放射線療法を比較評価する第II相無作為化試験: JCOG1106試験の最終解析 – Loka et al</vt:lpstr>
      <vt:lpstr>621PD: 局所進行膵癌(LAPC)を対象に、ゲムシタビンによる導入化学療法の併用／非併用下でのS-1併用放射線療法を比較評価する第II相無作為化試験: JCOG1106試験の最終解析 – Loka et al</vt:lpstr>
      <vt:lpstr>621PD: 局所進行膵癌(LAPC)を対象に、ゲムシタビンによる導入化学療法の併用／非併用下でのS-1併用放射線療法を比較評価する第II相無作為化試験: JCOG1106試験の最終解析 – Loka et al</vt:lpstr>
      <vt:lpstr>621PD: 局所進行膵癌(LAPC)を対象に、ゲムシタビンによる導入化学療法の併用／非併用下でのS-1併用放射線療法を比較評価する第II相無作為化試験: JCOG1106試験の最終解析 – Loka et al</vt:lpstr>
      <vt:lpstr>621PD: 局所進行膵癌(LAPC)を対象に、ゲムシタビンによる導入化学療法の併用／非併用下でのS-1併用放射線療法を比較評価する第II相無作為化試験: JCOG1106試験の最終解析 – Loka et al</vt:lpstr>
      <vt:lpstr>胆嚢癌</vt:lpstr>
      <vt:lpstr>619PD: 胆嚢癌の根治治療における予後因子 - 「ドイツのレジストリ」の950例のデータ  – Goetze et al </vt:lpstr>
      <vt:lpstr>619PD: 胆嚢癌の根治治療における予後因子 - 「ドイツのレジストリ」の950例のデータ  – Goetze et al </vt:lpstr>
      <vt:lpstr>619PD: 胆嚢癌の根治治療における予後因子 - 「ドイツのレジストリ」の950例のデータ  – Goetze et al </vt:lpstr>
      <vt:lpstr>619PD: 胆嚢癌の根治治療における予後因子 - 「ドイツのレジストリ」の950例のデータ  – Goetze et al </vt:lpstr>
      <vt:lpstr>619PD: 胆嚢癌の根治治療における予後因子 - 「ドイツのレジストリ」の950例のデータ  – Goetze et al </vt:lpstr>
      <vt:lpstr>肝細胞癌</vt:lpstr>
      <vt:lpstr>LBA28: ソラフェニブ投与中に進行した肝細胞癌（HCC）患者においてレゴラフェニブを投与した時の有効性、安全性、健康関連生活の質（HRQoL）の評価: 第III相RESORCE国際共同無作為化二重盲検試験の結果 – Bruix et al</vt:lpstr>
      <vt:lpstr>LBA28: ソラフェニブ投与中に進行した肝細胞癌（HCC）患者においてレゴラフェニブを投与した時の有効性、安全性、健康関連生活の質（HRQoL）の評価: 第III相RESORCE国際共同無作為化二重盲検試験の結果 – Bruix et al</vt:lpstr>
      <vt:lpstr>LBA28: ソラフェニブ投与中に進行した肝細胞癌（HCC）患者においてレゴラフェニブを投与した時の有効性、安全性、健康関連生活の質（HRQoL）の評価: 第III相RESORCE国際共同無作為化二重盲検試験の結果 – Bruix et al</vt:lpstr>
      <vt:lpstr>LBA28: ソラフェニブ投与中に進行した肝細胞癌（HCC）患者においてレゴラフェニブを投与した時の有効性、安全性、健康関連生活の質（HRQoL）の評価: 第III相RESORCE国際共同無作為化二重盲検試験の結果 – Bruix et al</vt:lpstr>
      <vt:lpstr>神経内分泌腫瘍</vt:lpstr>
      <vt:lpstr>420PD: 中腸神経内分泌腫瘍患者における177Lu-DOTATATEの投与を評価するNETTER-1第III相試験: 有効性、安全性、QoLの結果およびサブグループ解析  – Strosberg et al</vt:lpstr>
      <vt:lpstr>420PD: 中腸神経内分泌腫瘍患者における177Lu-DOTATATEの投与を評価するNETTER-1第III相試験: 有効性、安全性、QoLの結果およびサブグループ解析  – Strosberg et al</vt:lpstr>
      <vt:lpstr>420PD: 中腸神経内分泌腫瘍患者における177Lu-DOTATATEの投与を評価するNETTER-1第III相試験: 有効性、安全性、QoLの結果およびサブグループ解析  – Strosberg et al</vt:lpstr>
      <vt:lpstr>420PD: 中腸神経内分泌腫瘍患者における177Lu-DOTATATEの投与を評価するNETTER-1第III相試験: 有効性、安全性、QoLの結果およびサブグループ解析  – Strosberg et al</vt:lpstr>
      <vt:lpstr>420PD: 中腸神経内分泌腫瘍患者における177Lu-DOTATATEの投与を評価するNETTER-1第III相試験: 有効性、安全性、QoLの結果およびサブグループ解析  – Strosberg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UK0074353</dc:title>
  <dc:creator>Anthony Paisley</dc:creator>
  <cp:lastModifiedBy>Wheatcroft, Clare, Springer</cp:lastModifiedBy>
  <cp:revision>466</cp:revision>
  <cp:lastPrinted>2016-10-28T12:31:36Z</cp:lastPrinted>
  <dcterms:created xsi:type="dcterms:W3CDTF">2011-02-23T10:20:57Z</dcterms:created>
  <dcterms:modified xsi:type="dcterms:W3CDTF">2016-11-23T15:29:19Z</dcterms:modified>
</cp:coreProperties>
</file>