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40"/>
  </p:notesMasterIdLst>
  <p:handoutMasterIdLst>
    <p:handoutMasterId r:id="rId41"/>
  </p:handoutMasterIdLst>
  <p:sldIdLst>
    <p:sldId id="509" r:id="rId3"/>
    <p:sldId id="510"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511" r:id="rId23"/>
    <p:sldId id="499" r:id="rId24"/>
    <p:sldId id="500" r:id="rId25"/>
    <p:sldId id="501" r:id="rId26"/>
    <p:sldId id="452" r:id="rId27"/>
    <p:sldId id="453" r:id="rId28"/>
    <p:sldId id="454" r:id="rId29"/>
    <p:sldId id="446" r:id="rId30"/>
    <p:sldId id="447" r:id="rId31"/>
    <p:sldId id="448" r:id="rId32"/>
    <p:sldId id="496" r:id="rId33"/>
    <p:sldId id="514" r:id="rId34"/>
    <p:sldId id="498" r:id="rId35"/>
    <p:sldId id="512" r:id="rId36"/>
    <p:sldId id="443" r:id="rId37"/>
    <p:sldId id="444" r:id="rId38"/>
    <p:sldId id="445" r:id="rId39"/>
  </p:sldIdLst>
  <p:sldSz cx="9144000" cy="6858000" type="screen4x3"/>
  <p:notesSz cx="6858000" cy="9144000"/>
  <p:custDataLst>
    <p:tags r:id="rId4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000000"/>
    <a:srgbClr val="B60D27"/>
    <a:srgbClr val="043882"/>
    <a:srgbClr val="A0A0A0"/>
    <a:srgbClr val="ECECEC"/>
    <a:srgbClr val="DAE1EC"/>
    <a:srgbClr val="FFC000"/>
    <a:srgbClr val="E75C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3" autoAdjust="0"/>
    <p:restoredTop sz="94660"/>
  </p:normalViewPr>
  <p:slideViewPr>
    <p:cSldViewPr snapToGrid="0" showGuides="1">
      <p:cViewPr>
        <p:scale>
          <a:sx n="120" d="100"/>
          <a:sy n="120" d="100"/>
        </p:scale>
        <p:origin x="-32" y="528"/>
      </p:cViewPr>
      <p:guideLst>
        <p:guide orient="horz" pos="4148"/>
        <p:guide orient="horz" pos="102"/>
        <p:guide orient="horz" pos="2160"/>
        <p:guide orient="horz" pos="731"/>
        <p:guide orient="horz" pos="976"/>
        <p:guide orient="horz" pos="3783"/>
        <p:guide pos="2880"/>
        <p:guide pos="228"/>
        <p:guide pos="5532"/>
        <p:guide/>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146"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13/10/2017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35</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smtClean="0">
                <a:ln>
                  <a:noFill/>
                </a:ln>
                <a:solidFill>
                  <a:schemeClr val="tx2"/>
                </a:solidFill>
                <a:effectLst/>
                <a:uLnTx/>
                <a:uFillTx/>
                <a:latin typeface="Arial"/>
                <a:ea typeface="+mn-ea"/>
                <a:cs typeface="Arial"/>
              </a:rPr>
              <a:t>ESMO 2017 CONGRESS</a:t>
            </a:r>
            <a:endParaRPr kumimoji="0" lang="en-GB" sz="2400" b="1" i="0" u="none" strike="noStrike" kern="0" cap="none" spc="0" normalizeH="0" baseline="0" noProof="0" dirty="0">
              <a:ln>
                <a:noFill/>
              </a:ln>
              <a:solidFill>
                <a:schemeClr val="tx2"/>
              </a:solidFill>
              <a:effectLst/>
              <a:uLnTx/>
              <a:uFillTx/>
              <a:latin typeface="Arial"/>
              <a:ea typeface="+mn-ea"/>
              <a:cs typeface="Aria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8–12 September </a:t>
            </a:r>
            <a:r>
              <a:rPr lang="en-US" sz="2000" b="0" kern="1200" dirty="0">
                <a:solidFill>
                  <a:schemeClr val="tx2"/>
                </a:solidFill>
                <a:effectLst/>
                <a:latin typeface="Arial"/>
                <a:ea typeface="+mn-ea"/>
                <a:cs typeface="Arial"/>
              </a:rPr>
              <a:t>2017 | </a:t>
            </a:r>
            <a:r>
              <a:rPr lang="en-US" sz="2000" b="0" kern="1200" baseline="0" dirty="0" smtClean="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lang="en-GB" sz="28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p>
          <a:p>
            <a:pPr algn="ctr">
              <a:defRPr/>
            </a:pPr>
            <a:r>
              <a:rPr lang="en-US"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30878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1"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40248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103162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1223145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209997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87113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2601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8921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920852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8711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161966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29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864702652"/>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Cancers DU pancréas, DE L’INTESTIN GRÊLE ET DES voies biliaires</a:t>
            </a:r>
            <a:endParaRPr lang="fr-FR" dirty="0"/>
          </a:p>
        </p:txBody>
      </p:sp>
    </p:spTree>
    <p:extLst>
      <p:ext uri="{BB962C8B-B14F-4D97-AF65-F5344CB8AC3E}">
        <p14:creationId xmlns:p14="http://schemas.microsoft.com/office/powerpoint/2010/main" xmlns="" val="304601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le 1"/>
          <p:cNvSpPr>
            <a:spLocks noGrp="1"/>
          </p:cNvSpPr>
          <p:nvPr>
            <p:ph type="title"/>
          </p:nvPr>
        </p:nvSpPr>
        <p:spPr/>
        <p:txBody>
          <a:bodyPr/>
          <a:lstStyle/>
          <a:p>
            <a:r>
              <a:rPr lang="fr-FR" smtClean="0"/>
              <a:t>622PD: Nab-Paclitaxel plus gemcitabine chez les patients avec cancer du pancréas localement avancé (CPLA): résultats d’analyse intermédiaire d’efficacité et de tolérance de l’étude de phase 2 LAPACT – Philip PA, et al</a:t>
            </a:r>
            <a:endParaRPr lang="fr-FR" dirty="0"/>
          </a:p>
        </p:txBody>
      </p:sp>
      <p:sp>
        <p:nvSpPr>
          <p:cNvPr id="9" name="Content Placeholder 8"/>
          <p:cNvSpPr>
            <a:spLocks noGrp="1"/>
          </p:cNvSpPr>
          <p:nvPr>
            <p:ph idx="1"/>
          </p:nvPr>
        </p:nvSpPr>
        <p:spPr/>
        <p:txBody>
          <a:bodyPr/>
          <a:lstStyle/>
          <a:p>
            <a:pPr marL="0" indent="0">
              <a:buNone/>
            </a:pPr>
            <a:r>
              <a:rPr lang="fr-FR" b="1" dirty="0" smtClean="0"/>
              <a:t>Résultats</a:t>
            </a:r>
            <a:endParaRPr lang="fr-FR" b="1" dirty="0"/>
          </a:p>
        </p:txBody>
      </p:sp>
      <p:sp>
        <p:nvSpPr>
          <p:cNvPr id="380" name="Text Placeholder 4"/>
          <p:cNvSpPr>
            <a:spLocks noGrp="1"/>
          </p:cNvSpPr>
          <p:nvPr>
            <p:ph type="body" sz="quarter" idx="11"/>
          </p:nvPr>
        </p:nvSpPr>
        <p:spPr/>
        <p:txBody>
          <a:bodyPr/>
          <a:lstStyle/>
          <a:p>
            <a:r>
              <a:rPr lang="fr-FR" smtClean="0"/>
              <a:t>Philip PA, et al. Ann Oncol 2017;28(Suppl 5):Abstr 622PD</a:t>
            </a:r>
            <a:endParaRPr lang="fr-FR"/>
          </a:p>
        </p:txBody>
      </p:sp>
      <p:graphicFrame>
        <p:nvGraphicFramePr>
          <p:cNvPr id="381" name="Group 88"/>
          <p:cNvGraphicFramePr>
            <a:graphicFrameLocks noGrp="1"/>
          </p:cNvGraphicFramePr>
          <p:nvPr>
            <p:extLst>
              <p:ext uri="{D42A27DB-BD31-4B8C-83A1-F6EECF244321}">
                <p14:modId xmlns:p14="http://schemas.microsoft.com/office/powerpoint/2010/main" xmlns="" val="3573115131"/>
              </p:ext>
            </p:extLst>
          </p:nvPr>
        </p:nvGraphicFramePr>
        <p:xfrm>
          <a:off x="369887" y="3956525"/>
          <a:ext cx="8460213" cy="2354580"/>
        </p:xfrm>
        <a:graphic>
          <a:graphicData uri="http://schemas.openxmlformats.org/drawingml/2006/table">
            <a:tbl>
              <a:tblPr firstRow="1" bandRow="1">
                <a:tableStyleId>{69012ECD-51FC-41F1-AA8D-1B2483CD663E}</a:tableStyleId>
              </a:tblPr>
              <a:tblGrid>
                <a:gridCol w="4520165">
                  <a:extLst>
                    <a:ext uri="{9D8B030D-6E8A-4147-A177-3AD203B41FA5}">
                      <a16:colId xmlns="" xmlns:a16="http://schemas.microsoft.com/office/drawing/2014/main" val="20000"/>
                    </a:ext>
                  </a:extLst>
                </a:gridCol>
                <a:gridCol w="3940048">
                  <a:extLst>
                    <a:ext uri="{9D8B030D-6E8A-4147-A177-3AD203B41FA5}">
                      <a16:colId xmlns="" xmlns:a16="http://schemas.microsoft.com/office/drawing/2014/main" val="20001"/>
                    </a:ext>
                  </a:extLst>
                </a:gridCol>
              </a:tblGrid>
              <a:tr h="0">
                <a:tc>
                  <a:txBody>
                    <a:bodyPr/>
                    <a:lstStyle/>
                    <a:p>
                      <a:pPr>
                        <a:lnSpc>
                          <a:spcPts val="1500"/>
                        </a:lnSpc>
                      </a:pPr>
                      <a:r>
                        <a:rPr lang="fr-FR" sz="1400" noProof="0" smtClean="0">
                          <a:solidFill>
                            <a:schemeClr val="tx2"/>
                          </a:solidFill>
                        </a:rPr>
                        <a:t>Meilleure</a:t>
                      </a:r>
                      <a:r>
                        <a:rPr lang="fr-FR" sz="1400" baseline="0" noProof="0" smtClean="0">
                          <a:solidFill>
                            <a:schemeClr val="tx2"/>
                          </a:solidFill>
                        </a:rPr>
                        <a:t> réponse </a:t>
                      </a:r>
                      <a:r>
                        <a:rPr lang="fr-FR" sz="1400" noProof="0" smtClean="0">
                          <a:solidFill>
                            <a:schemeClr val="tx2"/>
                          </a:solidFill>
                        </a:rPr>
                        <a:t>RECIST v1.1 phase d’induction</a:t>
                      </a:r>
                      <a:endParaRPr lang="fr-FR" sz="1400" noProof="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kumimoji="0" lang="fr-FR" sz="1400" b="1" i="0" u="none" strike="noStrike" kern="1200" cap="none" spc="0" normalizeH="0" baseline="0" noProof="0" smtClean="0">
                          <a:ln>
                            <a:noFill/>
                          </a:ln>
                          <a:solidFill>
                            <a:schemeClr val="tx2"/>
                          </a:solidFill>
                          <a:effectLst/>
                          <a:uLnTx/>
                          <a:uFillTx/>
                          <a:latin typeface="Arial" charset="0"/>
                          <a:ea typeface="+mn-ea"/>
                          <a:cs typeface="Arial" charset="0"/>
                        </a:rPr>
                        <a:t>Nab-paclitaxel + gemcitabine (n=107)</a:t>
                      </a:r>
                      <a:endParaRPr lang="fr-FR" sz="1400" noProof="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062">
                <a:tc>
                  <a:txBody>
                    <a:bodyPr/>
                    <a:lstStyle/>
                    <a:p>
                      <a:pPr>
                        <a:lnSpc>
                          <a:spcPts val="1500"/>
                        </a:lnSpc>
                      </a:pPr>
                      <a:r>
                        <a:rPr lang="fr-FR" sz="1400" noProof="0" smtClean="0">
                          <a:solidFill>
                            <a:srgbClr val="000000"/>
                          </a:solidFill>
                        </a:rPr>
                        <a:t>RC, n (%)</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smtClean="0">
                          <a:solidFill>
                            <a:srgbClr val="000000"/>
                          </a:solidFill>
                        </a:rPr>
                        <a:t>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062">
                <a:tc>
                  <a:txBody>
                    <a:bodyPr/>
                    <a:lstStyle/>
                    <a:p>
                      <a:pPr>
                        <a:lnSpc>
                          <a:spcPts val="1500"/>
                        </a:lnSpc>
                      </a:pPr>
                      <a:r>
                        <a:rPr lang="fr-FR" sz="1400" noProof="0" smtClean="0">
                          <a:solidFill>
                            <a:srgbClr val="000000"/>
                          </a:solidFill>
                        </a:rPr>
                        <a:t>RP, n (%)</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smtClean="0">
                          <a:solidFill>
                            <a:srgbClr val="000000"/>
                          </a:solidFill>
                        </a:rPr>
                        <a:t>36 (33,6)</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062">
                <a:tc>
                  <a:txBody>
                    <a:bodyPr/>
                    <a:lstStyle/>
                    <a:p>
                      <a:pPr>
                        <a:lnSpc>
                          <a:spcPts val="1500"/>
                        </a:lnSpc>
                      </a:pPr>
                      <a:r>
                        <a:rPr lang="fr-FR" sz="1400" noProof="0" smtClean="0">
                          <a:solidFill>
                            <a:srgbClr val="000000"/>
                          </a:solidFill>
                        </a:rPr>
                        <a:t>MS, n (%)</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smtClean="0">
                          <a:solidFill>
                            <a:srgbClr val="000000"/>
                          </a:solidFill>
                        </a:rPr>
                        <a:t>61 (57,0)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612148">
                <a:tc>
                  <a:txBody>
                    <a:bodyPr/>
                    <a:lstStyle/>
                    <a:p>
                      <a:pPr>
                        <a:lnSpc>
                          <a:spcPts val="1500"/>
                        </a:lnSpc>
                      </a:pPr>
                      <a:r>
                        <a:rPr lang="fr-FR" sz="1400" noProof="0" smtClean="0">
                          <a:solidFill>
                            <a:srgbClr val="000000"/>
                          </a:solidFill>
                        </a:rPr>
                        <a:t>TCM, n (% [IC95%])</a:t>
                      </a:r>
                    </a:p>
                    <a:p>
                      <a:pPr marL="90488" indent="0">
                        <a:lnSpc>
                          <a:spcPts val="1500"/>
                        </a:lnSpc>
                      </a:pPr>
                      <a:r>
                        <a:rPr lang="fr-FR" sz="1400" b="0" i="0" u="none" strike="noStrike" kern="1200" baseline="0" noProof="0" smtClean="0">
                          <a:solidFill>
                            <a:srgbClr val="000000"/>
                          </a:solidFill>
                          <a:latin typeface="+mn-lt"/>
                          <a:ea typeface="+mn-ea"/>
                          <a:cs typeface="+mn-cs"/>
                        </a:rPr>
                        <a:t>MS ≥16 semaines + RC + RP</a:t>
                      </a:r>
                    </a:p>
                    <a:p>
                      <a:pPr marL="90488" indent="0">
                        <a:lnSpc>
                          <a:spcPts val="1500"/>
                        </a:lnSpc>
                      </a:pPr>
                      <a:r>
                        <a:rPr lang="fr-FR" sz="1400" b="0" i="0" u="none" strike="noStrike" kern="1200" baseline="0" noProof="0" smtClean="0">
                          <a:solidFill>
                            <a:srgbClr val="000000"/>
                          </a:solidFill>
                          <a:latin typeface="+mn-lt"/>
                          <a:ea typeface="+mn-ea"/>
                          <a:cs typeface="+mn-cs"/>
                        </a:rPr>
                        <a:t>MS ≥24 semaines + RC + 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fr-FR" sz="1400" b="0" i="0" u="none" strike="noStrike" kern="1200" baseline="0" noProof="0" smtClean="0">
                        <a:solidFill>
                          <a:srgbClr val="000000"/>
                        </a:solidFill>
                        <a:latin typeface="+mn-lt"/>
                        <a:ea typeface="+mn-ea"/>
                        <a:cs typeface="+mn-cs"/>
                      </a:endParaRPr>
                    </a:p>
                    <a:p>
                      <a:pPr marL="0" marR="0" indent="0" algn="ctr" defTabSz="914400" rtl="0" eaLnBrk="1" fontAlgn="auto" latinLnBrk="0" hangingPunct="1">
                        <a:lnSpc>
                          <a:spcPts val="1500"/>
                        </a:lnSpc>
                        <a:spcBef>
                          <a:spcPts val="0"/>
                        </a:spcBef>
                        <a:spcAft>
                          <a:spcPts val="0"/>
                        </a:spcAft>
                        <a:buClrTx/>
                        <a:buSzTx/>
                        <a:buFontTx/>
                        <a:buNone/>
                        <a:tabLst/>
                        <a:defRPr/>
                      </a:pPr>
                      <a:r>
                        <a:rPr lang="fr-FR" sz="1400" b="0" i="0" u="none" strike="noStrike" kern="1200" baseline="0" noProof="0" smtClean="0">
                          <a:solidFill>
                            <a:srgbClr val="000000"/>
                          </a:solidFill>
                          <a:latin typeface="+mn-lt"/>
                          <a:ea typeface="+mn-ea"/>
                          <a:cs typeface="+mn-cs"/>
                        </a:rPr>
                        <a:t>83 (77,6 [70,3 – 83,5])</a:t>
                      </a:r>
                    </a:p>
                    <a:p>
                      <a:pPr marL="0" marR="0" indent="0" algn="ctr" defTabSz="914400" rtl="0" eaLnBrk="1" fontAlgn="auto" latinLnBrk="0" hangingPunct="1">
                        <a:lnSpc>
                          <a:spcPts val="1500"/>
                        </a:lnSpc>
                        <a:spcBef>
                          <a:spcPts val="0"/>
                        </a:spcBef>
                        <a:spcAft>
                          <a:spcPts val="0"/>
                        </a:spcAft>
                        <a:buClrTx/>
                        <a:buSzTx/>
                        <a:buFontTx/>
                        <a:buNone/>
                        <a:tabLst/>
                        <a:defRPr/>
                      </a:pPr>
                      <a:r>
                        <a:rPr lang="fr-FR" sz="1400" b="0" i="0" u="none" strike="noStrike" kern="1200" baseline="0" noProof="0" smtClean="0">
                          <a:solidFill>
                            <a:srgbClr val="000000"/>
                          </a:solidFill>
                          <a:latin typeface="+mn-lt"/>
                          <a:ea typeface="+mn-ea"/>
                          <a:cs typeface="+mn-cs"/>
                        </a:rPr>
                        <a:t>71 (66,4 [58,5 – 73,4])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64086">
                <a:tc>
                  <a:txBody>
                    <a:bodyPr/>
                    <a:lstStyle/>
                    <a:p>
                      <a:pPr>
                        <a:lnSpc>
                          <a:spcPts val="1500"/>
                        </a:lnSpc>
                      </a:pPr>
                      <a:r>
                        <a:rPr lang="fr-FR" sz="1400" noProof="0" smtClean="0">
                          <a:solidFill>
                            <a:srgbClr val="000000"/>
                          </a:solidFill>
                        </a:rPr>
                        <a:t>Progression</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b="0" i="0" u="none" strike="noStrike" kern="1200" baseline="0" noProof="0" smtClean="0">
                          <a:solidFill>
                            <a:srgbClr val="000000"/>
                          </a:solidFill>
                          <a:latin typeface="+mn-lt"/>
                          <a:ea typeface="+mn-ea"/>
                          <a:cs typeface="+mn-cs"/>
                        </a:rPr>
                        <a:t> 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64086">
                <a:tc>
                  <a:txBody>
                    <a:bodyPr/>
                    <a:lstStyle/>
                    <a:p>
                      <a:pPr>
                        <a:lnSpc>
                          <a:spcPts val="1500"/>
                        </a:lnSpc>
                      </a:pPr>
                      <a:r>
                        <a:rPr lang="fr-FR" sz="1400" noProof="0" smtClean="0">
                          <a:solidFill>
                            <a:srgbClr val="000000"/>
                          </a:solidFill>
                        </a:rPr>
                        <a:t>NE</a:t>
                      </a:r>
                      <a:r>
                        <a:rPr lang="fr-FR" sz="1400" baseline="0" noProof="0" smtClean="0">
                          <a:solidFill>
                            <a:srgbClr val="000000"/>
                          </a:solidFill>
                        </a:rPr>
                        <a:t> ou pas de données à l’inclusion</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fr-FR" sz="1400" b="0" i="0" u="none" strike="noStrike" kern="1200" baseline="0" noProof="0" dirty="0" smtClean="0">
                          <a:solidFill>
                            <a:srgbClr val="000000"/>
                          </a:solidFill>
                          <a:latin typeface="+mn-lt"/>
                          <a:ea typeface="+mn-ea"/>
                          <a:cs typeface="+mn-cs"/>
                        </a:rPr>
                        <a:t>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382" name="Rectangle 381"/>
          <p:cNvSpPr/>
          <p:nvPr/>
        </p:nvSpPr>
        <p:spPr>
          <a:xfrm>
            <a:off x="996287" y="3590735"/>
            <a:ext cx="7588155" cy="276999"/>
          </a:xfrm>
          <a:prstGeom prst="rect">
            <a:avLst/>
          </a:prstGeom>
        </p:spPr>
        <p:txBody>
          <a:bodyPr wrap="square">
            <a:spAutoFit/>
          </a:bodyPr>
          <a:lstStyle/>
          <a:p>
            <a:pPr algn="ctr"/>
            <a:r>
              <a:rPr lang="fr-FR" sz="1200" dirty="0" smtClean="0">
                <a:solidFill>
                  <a:srgbClr val="000000"/>
                </a:solidFill>
              </a:rPr>
              <a:t>Patients avec évaluation des lésions cibles à l’inclusion et au moins une fois après </a:t>
            </a:r>
            <a:endParaRPr lang="fr-FR" sz="1200" dirty="0">
              <a:solidFill>
                <a:srgbClr val="000000"/>
              </a:solidFill>
            </a:endParaRPr>
          </a:p>
        </p:txBody>
      </p:sp>
      <p:sp>
        <p:nvSpPr>
          <p:cNvPr id="383" name="Rectangle 382"/>
          <p:cNvSpPr/>
          <p:nvPr/>
        </p:nvSpPr>
        <p:spPr>
          <a:xfrm>
            <a:off x="1025978" y="1509467"/>
            <a:ext cx="7574505" cy="523220"/>
          </a:xfrm>
          <a:prstGeom prst="rect">
            <a:avLst/>
          </a:prstGeom>
        </p:spPr>
        <p:txBody>
          <a:bodyPr wrap="square">
            <a:spAutoFit/>
          </a:bodyPr>
          <a:lstStyle/>
          <a:p>
            <a:pPr algn="ctr"/>
            <a:r>
              <a:rPr lang="fr-FR" sz="1400" b="1" dirty="0" smtClean="0">
                <a:solidFill>
                  <a:srgbClr val="000000"/>
                </a:solidFill>
              </a:rPr>
              <a:t>Variation </a:t>
            </a:r>
            <a:r>
              <a:rPr lang="fr-FR" sz="1400" b="1" dirty="0">
                <a:solidFill>
                  <a:srgbClr val="000000"/>
                </a:solidFill>
              </a:rPr>
              <a:t>maximale des lésions cibles par </a:t>
            </a:r>
            <a:r>
              <a:rPr lang="fr-FR" sz="1400" b="1" dirty="0" smtClean="0">
                <a:solidFill>
                  <a:srgbClr val="000000"/>
                </a:solidFill>
              </a:rPr>
              <a:t>rapport à </a:t>
            </a:r>
            <a:br>
              <a:rPr lang="fr-FR" sz="1400" b="1" dirty="0" smtClean="0">
                <a:solidFill>
                  <a:srgbClr val="000000"/>
                </a:solidFill>
              </a:rPr>
            </a:br>
            <a:r>
              <a:rPr lang="fr-FR" sz="1400" b="1" dirty="0" smtClean="0">
                <a:solidFill>
                  <a:srgbClr val="000000"/>
                </a:solidFill>
              </a:rPr>
              <a:t>l’inclusion pendant la phase d’induction (n=102)</a:t>
            </a:r>
            <a:endParaRPr lang="fr-FR" sz="1400" dirty="0">
              <a:solidFill>
                <a:srgbClr val="000000"/>
              </a:solidFill>
            </a:endParaRPr>
          </a:p>
        </p:txBody>
      </p:sp>
      <p:grpSp>
        <p:nvGrpSpPr>
          <p:cNvPr id="384" name="Group 383"/>
          <p:cNvGrpSpPr/>
          <p:nvPr/>
        </p:nvGrpSpPr>
        <p:grpSpPr>
          <a:xfrm>
            <a:off x="1551286" y="3355777"/>
            <a:ext cx="341760" cy="261610"/>
            <a:chOff x="1551286" y="2806863"/>
            <a:chExt cx="341760" cy="261610"/>
          </a:xfrm>
        </p:grpSpPr>
        <p:sp>
          <p:nvSpPr>
            <p:cNvPr id="385" name="TextBox 384"/>
            <p:cNvSpPr txBox="1"/>
            <p:nvPr/>
          </p:nvSpPr>
          <p:spPr>
            <a:xfrm>
              <a:off x="1551286" y="2806863"/>
              <a:ext cx="341760" cy="261610"/>
            </a:xfrm>
            <a:prstGeom prst="rect">
              <a:avLst/>
            </a:prstGeom>
            <a:noFill/>
          </p:spPr>
          <p:txBody>
            <a:bodyPr wrap="none" rtlCol="0">
              <a:spAutoFit/>
            </a:bodyPr>
            <a:lstStyle/>
            <a:p>
              <a:pPr>
                <a:spcBef>
                  <a:spcPts val="600"/>
                </a:spcBef>
              </a:pPr>
              <a:r>
                <a:rPr lang="fr-FR" sz="1050" smtClean="0">
                  <a:solidFill>
                    <a:srgbClr val="000000"/>
                  </a:solidFill>
                </a:rPr>
                <a:t>10</a:t>
              </a:r>
              <a:endParaRPr lang="fr-FR" sz="1050">
                <a:solidFill>
                  <a:srgbClr val="000000"/>
                </a:solidFill>
              </a:endParaRPr>
            </a:p>
          </p:txBody>
        </p:sp>
        <p:cxnSp>
          <p:nvCxnSpPr>
            <p:cNvPr id="386" name="Straight Connector 385"/>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a:off x="1016659" y="3385492"/>
            <a:ext cx="7676961"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88" name="Group 387"/>
          <p:cNvGrpSpPr/>
          <p:nvPr/>
        </p:nvGrpSpPr>
        <p:grpSpPr>
          <a:xfrm>
            <a:off x="892266" y="3355777"/>
            <a:ext cx="263214" cy="261610"/>
            <a:chOff x="1598992" y="2806863"/>
            <a:chExt cx="263214" cy="261610"/>
          </a:xfrm>
        </p:grpSpPr>
        <p:sp>
          <p:nvSpPr>
            <p:cNvPr id="389" name="TextBox 388"/>
            <p:cNvSpPr txBox="1"/>
            <p:nvPr/>
          </p:nvSpPr>
          <p:spPr>
            <a:xfrm>
              <a:off x="1598992" y="2806863"/>
              <a:ext cx="263214" cy="261610"/>
            </a:xfrm>
            <a:prstGeom prst="rect">
              <a:avLst/>
            </a:prstGeom>
            <a:noFill/>
          </p:spPr>
          <p:txBody>
            <a:bodyPr wrap="none" rtlCol="0">
              <a:spAutoFit/>
            </a:bodyPr>
            <a:lstStyle/>
            <a:p>
              <a:pPr>
                <a:spcBef>
                  <a:spcPts val="600"/>
                </a:spcBef>
              </a:pPr>
              <a:r>
                <a:rPr lang="fr-FR" sz="1050" smtClean="0">
                  <a:solidFill>
                    <a:srgbClr val="000000"/>
                  </a:solidFill>
                </a:rPr>
                <a:t>0</a:t>
              </a:r>
              <a:endParaRPr lang="fr-FR" sz="1050">
                <a:solidFill>
                  <a:srgbClr val="000000"/>
                </a:solidFill>
              </a:endParaRPr>
            </a:p>
          </p:txBody>
        </p:sp>
        <p:cxnSp>
          <p:nvCxnSpPr>
            <p:cNvPr id="390" name="Straight Connector 389"/>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1231548" y="3355777"/>
            <a:ext cx="263214" cy="261610"/>
            <a:chOff x="1598992" y="2806863"/>
            <a:chExt cx="263214" cy="261610"/>
          </a:xfrm>
        </p:grpSpPr>
        <p:sp>
          <p:nvSpPr>
            <p:cNvPr id="392" name="TextBox 391"/>
            <p:cNvSpPr txBox="1"/>
            <p:nvPr/>
          </p:nvSpPr>
          <p:spPr>
            <a:xfrm>
              <a:off x="1598992" y="2806863"/>
              <a:ext cx="263214" cy="261610"/>
            </a:xfrm>
            <a:prstGeom prst="rect">
              <a:avLst/>
            </a:prstGeom>
            <a:noFill/>
          </p:spPr>
          <p:txBody>
            <a:bodyPr wrap="none" rtlCol="0">
              <a:spAutoFit/>
            </a:bodyPr>
            <a:lstStyle/>
            <a:p>
              <a:pPr>
                <a:spcBef>
                  <a:spcPts val="600"/>
                </a:spcBef>
              </a:pPr>
              <a:r>
                <a:rPr lang="fr-FR" sz="1050" smtClean="0">
                  <a:solidFill>
                    <a:srgbClr val="000000"/>
                  </a:solidFill>
                </a:rPr>
                <a:t>5</a:t>
              </a:r>
              <a:endParaRPr lang="fr-FR" sz="1050">
                <a:solidFill>
                  <a:srgbClr val="000000"/>
                </a:solidFill>
              </a:endParaRPr>
            </a:p>
          </p:txBody>
        </p:sp>
        <p:cxnSp>
          <p:nvCxnSpPr>
            <p:cNvPr id="393" name="Straight Connector 392"/>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4" name="Group 393"/>
          <p:cNvGrpSpPr/>
          <p:nvPr/>
        </p:nvGrpSpPr>
        <p:grpSpPr>
          <a:xfrm>
            <a:off x="1936580" y="3355777"/>
            <a:ext cx="341760" cy="261610"/>
            <a:chOff x="1598992" y="2806863"/>
            <a:chExt cx="341760" cy="261610"/>
          </a:xfrm>
        </p:grpSpPr>
        <p:sp>
          <p:nvSpPr>
            <p:cNvPr id="395" name="TextBox 394"/>
            <p:cNvSpPr txBox="1"/>
            <p:nvPr/>
          </p:nvSpPr>
          <p:spPr>
            <a:xfrm>
              <a:off x="1598992" y="2806863"/>
              <a:ext cx="341760" cy="261610"/>
            </a:xfrm>
            <a:prstGeom prst="rect">
              <a:avLst/>
            </a:prstGeom>
            <a:noFill/>
          </p:spPr>
          <p:txBody>
            <a:bodyPr wrap="none" rtlCol="0">
              <a:spAutoFit/>
            </a:bodyPr>
            <a:lstStyle/>
            <a:p>
              <a:pPr>
                <a:spcBef>
                  <a:spcPts val="600"/>
                </a:spcBef>
              </a:pPr>
              <a:r>
                <a:rPr lang="fr-FR" sz="1050" smtClean="0">
                  <a:solidFill>
                    <a:srgbClr val="000000"/>
                  </a:solidFill>
                </a:rPr>
                <a:t>15</a:t>
              </a:r>
              <a:endParaRPr lang="fr-FR" sz="1050">
                <a:solidFill>
                  <a:srgbClr val="000000"/>
                </a:solidFill>
              </a:endParaRPr>
            </a:p>
          </p:txBody>
        </p:sp>
        <p:cxnSp>
          <p:nvCxnSpPr>
            <p:cNvPr id="396" name="Straight Connector 395"/>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2258688" y="3355777"/>
            <a:ext cx="341760" cy="261610"/>
            <a:chOff x="1567188" y="2806863"/>
            <a:chExt cx="341760" cy="261610"/>
          </a:xfrm>
        </p:grpSpPr>
        <p:sp>
          <p:nvSpPr>
            <p:cNvPr id="398" name="TextBox 397"/>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20</a:t>
              </a:r>
              <a:endParaRPr lang="fr-FR" sz="1050">
                <a:solidFill>
                  <a:srgbClr val="000000"/>
                </a:solidFill>
              </a:endParaRPr>
            </a:p>
          </p:txBody>
        </p:sp>
        <p:cxnSp>
          <p:nvCxnSpPr>
            <p:cNvPr id="399" name="Straight Connector 398"/>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0" name="Group 399"/>
          <p:cNvGrpSpPr/>
          <p:nvPr/>
        </p:nvGrpSpPr>
        <p:grpSpPr>
          <a:xfrm>
            <a:off x="2604649" y="3355777"/>
            <a:ext cx="341760" cy="261610"/>
            <a:chOff x="1559237" y="2806863"/>
            <a:chExt cx="341760" cy="261610"/>
          </a:xfrm>
        </p:grpSpPr>
        <p:sp>
          <p:nvSpPr>
            <p:cNvPr id="401" name="TextBox 400"/>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25</a:t>
              </a:r>
              <a:endParaRPr lang="fr-FR" sz="1050">
                <a:solidFill>
                  <a:srgbClr val="000000"/>
                </a:solidFill>
              </a:endParaRPr>
            </a:p>
          </p:txBody>
        </p:sp>
        <p:cxnSp>
          <p:nvCxnSpPr>
            <p:cNvPr id="402" name="Straight Connector 401"/>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2965876" y="3355777"/>
            <a:ext cx="341760" cy="261610"/>
            <a:chOff x="1559237" y="2806863"/>
            <a:chExt cx="341760" cy="261610"/>
          </a:xfrm>
        </p:grpSpPr>
        <p:sp>
          <p:nvSpPr>
            <p:cNvPr id="404" name="TextBox 403"/>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30</a:t>
              </a:r>
              <a:endParaRPr lang="fr-FR" sz="1050">
                <a:solidFill>
                  <a:srgbClr val="000000"/>
                </a:solidFill>
              </a:endParaRPr>
            </a:p>
          </p:txBody>
        </p:sp>
        <p:cxnSp>
          <p:nvCxnSpPr>
            <p:cNvPr id="405" name="Straight Connector 404"/>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3327103" y="3355777"/>
            <a:ext cx="341760" cy="261610"/>
            <a:chOff x="1559237" y="2806863"/>
            <a:chExt cx="341760" cy="261610"/>
          </a:xfrm>
        </p:grpSpPr>
        <p:sp>
          <p:nvSpPr>
            <p:cNvPr id="407" name="TextBox 406"/>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35</a:t>
              </a:r>
              <a:endParaRPr lang="fr-FR" sz="1050">
                <a:solidFill>
                  <a:srgbClr val="000000"/>
                </a:solidFill>
              </a:endParaRPr>
            </a:p>
          </p:txBody>
        </p:sp>
        <p:cxnSp>
          <p:nvCxnSpPr>
            <p:cNvPr id="408" name="Straight Connector 407"/>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3696281" y="3355777"/>
            <a:ext cx="341760" cy="261610"/>
            <a:chOff x="1567188" y="2806863"/>
            <a:chExt cx="341760" cy="261610"/>
          </a:xfrm>
        </p:grpSpPr>
        <p:sp>
          <p:nvSpPr>
            <p:cNvPr id="410" name="TextBox 409"/>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40</a:t>
              </a:r>
              <a:endParaRPr lang="fr-FR" sz="1050">
                <a:solidFill>
                  <a:srgbClr val="000000"/>
                </a:solidFill>
              </a:endParaRPr>
            </a:p>
          </p:txBody>
        </p:sp>
        <p:cxnSp>
          <p:nvCxnSpPr>
            <p:cNvPr id="411" name="Straight Connector 410"/>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2" name="Group 411"/>
          <p:cNvGrpSpPr/>
          <p:nvPr/>
        </p:nvGrpSpPr>
        <p:grpSpPr>
          <a:xfrm>
            <a:off x="4057508" y="3355777"/>
            <a:ext cx="341760" cy="261610"/>
            <a:chOff x="1567188" y="2806863"/>
            <a:chExt cx="341760" cy="261610"/>
          </a:xfrm>
        </p:grpSpPr>
        <p:sp>
          <p:nvSpPr>
            <p:cNvPr id="413" name="TextBox 412"/>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45</a:t>
              </a:r>
              <a:endParaRPr lang="fr-FR" sz="1050">
                <a:solidFill>
                  <a:srgbClr val="000000"/>
                </a:solidFill>
              </a:endParaRPr>
            </a:p>
          </p:txBody>
        </p:sp>
        <p:cxnSp>
          <p:nvCxnSpPr>
            <p:cNvPr id="414" name="Straight Connector 413"/>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5" name="Group 414"/>
          <p:cNvGrpSpPr/>
          <p:nvPr/>
        </p:nvGrpSpPr>
        <p:grpSpPr>
          <a:xfrm>
            <a:off x="4418735" y="3355777"/>
            <a:ext cx="341760" cy="261610"/>
            <a:chOff x="1567188" y="2806863"/>
            <a:chExt cx="341760" cy="261610"/>
          </a:xfrm>
        </p:grpSpPr>
        <p:sp>
          <p:nvSpPr>
            <p:cNvPr id="416" name="TextBox 415"/>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50</a:t>
              </a:r>
              <a:endParaRPr lang="fr-FR" sz="1050">
                <a:solidFill>
                  <a:srgbClr val="000000"/>
                </a:solidFill>
              </a:endParaRPr>
            </a:p>
          </p:txBody>
        </p:sp>
        <p:cxnSp>
          <p:nvCxnSpPr>
            <p:cNvPr id="417" name="Straight Connector 416"/>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4772011" y="3355777"/>
            <a:ext cx="341760" cy="261610"/>
            <a:chOff x="1559237" y="2806863"/>
            <a:chExt cx="341760" cy="261610"/>
          </a:xfrm>
        </p:grpSpPr>
        <p:sp>
          <p:nvSpPr>
            <p:cNvPr id="419" name="TextBox 418"/>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55</a:t>
              </a:r>
              <a:endParaRPr lang="fr-FR" sz="1050">
                <a:solidFill>
                  <a:srgbClr val="000000"/>
                </a:solidFill>
              </a:endParaRPr>
            </a:p>
          </p:txBody>
        </p:sp>
        <p:cxnSp>
          <p:nvCxnSpPr>
            <p:cNvPr id="420" name="Straight Connector 419"/>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5133874" y="3355777"/>
            <a:ext cx="341760" cy="261610"/>
            <a:chOff x="1567188" y="2806863"/>
            <a:chExt cx="341760" cy="261610"/>
          </a:xfrm>
        </p:grpSpPr>
        <p:sp>
          <p:nvSpPr>
            <p:cNvPr id="422" name="TextBox 421"/>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60</a:t>
              </a:r>
              <a:endParaRPr lang="fr-FR" sz="1050">
                <a:solidFill>
                  <a:srgbClr val="000000"/>
                </a:solidFill>
              </a:endParaRPr>
            </a:p>
          </p:txBody>
        </p:sp>
        <p:cxnSp>
          <p:nvCxnSpPr>
            <p:cNvPr id="423" name="Straight Connector 422"/>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5479835" y="3355777"/>
            <a:ext cx="341760" cy="261610"/>
            <a:chOff x="1559237" y="2806863"/>
            <a:chExt cx="341760" cy="261610"/>
          </a:xfrm>
        </p:grpSpPr>
        <p:sp>
          <p:nvSpPr>
            <p:cNvPr id="425" name="TextBox 424"/>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65</a:t>
              </a:r>
              <a:endParaRPr lang="fr-FR" sz="1050">
                <a:solidFill>
                  <a:srgbClr val="000000"/>
                </a:solidFill>
              </a:endParaRPr>
            </a:p>
          </p:txBody>
        </p:sp>
        <p:cxnSp>
          <p:nvCxnSpPr>
            <p:cNvPr id="426" name="Straight Connector 425"/>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7" name="Group 426"/>
          <p:cNvGrpSpPr/>
          <p:nvPr/>
        </p:nvGrpSpPr>
        <p:grpSpPr>
          <a:xfrm>
            <a:off x="5841698" y="3355777"/>
            <a:ext cx="341760" cy="261610"/>
            <a:chOff x="1567188" y="2806863"/>
            <a:chExt cx="341760" cy="261610"/>
          </a:xfrm>
        </p:grpSpPr>
        <p:sp>
          <p:nvSpPr>
            <p:cNvPr id="428" name="TextBox 427"/>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70</a:t>
              </a:r>
              <a:endParaRPr lang="fr-FR" sz="1050">
                <a:solidFill>
                  <a:srgbClr val="000000"/>
                </a:solidFill>
              </a:endParaRPr>
            </a:p>
          </p:txBody>
        </p:sp>
        <p:cxnSp>
          <p:nvCxnSpPr>
            <p:cNvPr id="429" name="Straight Connector 428"/>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0" name="Group 429"/>
          <p:cNvGrpSpPr/>
          <p:nvPr/>
        </p:nvGrpSpPr>
        <p:grpSpPr>
          <a:xfrm>
            <a:off x="6187659" y="3355777"/>
            <a:ext cx="341760" cy="261610"/>
            <a:chOff x="1559237" y="2806863"/>
            <a:chExt cx="341760" cy="261610"/>
          </a:xfrm>
        </p:grpSpPr>
        <p:sp>
          <p:nvSpPr>
            <p:cNvPr id="431" name="TextBox 430"/>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75</a:t>
              </a:r>
              <a:endParaRPr lang="fr-FR" sz="1050">
                <a:solidFill>
                  <a:srgbClr val="000000"/>
                </a:solidFill>
              </a:endParaRPr>
            </a:p>
          </p:txBody>
        </p:sp>
        <p:cxnSp>
          <p:nvCxnSpPr>
            <p:cNvPr id="432" name="Straight Connector 431"/>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6557473" y="3355777"/>
            <a:ext cx="341760" cy="261610"/>
            <a:chOff x="1575139" y="2806863"/>
            <a:chExt cx="341760" cy="261610"/>
          </a:xfrm>
        </p:grpSpPr>
        <p:sp>
          <p:nvSpPr>
            <p:cNvPr id="434" name="TextBox 433"/>
            <p:cNvSpPr txBox="1"/>
            <p:nvPr/>
          </p:nvSpPr>
          <p:spPr>
            <a:xfrm>
              <a:off x="1575139" y="2806863"/>
              <a:ext cx="341760" cy="261610"/>
            </a:xfrm>
            <a:prstGeom prst="rect">
              <a:avLst/>
            </a:prstGeom>
            <a:noFill/>
          </p:spPr>
          <p:txBody>
            <a:bodyPr wrap="none" rtlCol="0">
              <a:spAutoFit/>
            </a:bodyPr>
            <a:lstStyle/>
            <a:p>
              <a:pPr>
                <a:spcBef>
                  <a:spcPts val="600"/>
                </a:spcBef>
              </a:pPr>
              <a:r>
                <a:rPr lang="fr-FR" sz="1050" smtClean="0">
                  <a:solidFill>
                    <a:srgbClr val="000000"/>
                  </a:solidFill>
                </a:rPr>
                <a:t>80</a:t>
              </a:r>
              <a:endParaRPr lang="fr-FR" sz="1050">
                <a:solidFill>
                  <a:srgbClr val="000000"/>
                </a:solidFill>
              </a:endParaRPr>
            </a:p>
          </p:txBody>
        </p:sp>
        <p:cxnSp>
          <p:nvCxnSpPr>
            <p:cNvPr id="435" name="Straight Connector 434"/>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6" name="Group 435"/>
          <p:cNvGrpSpPr/>
          <p:nvPr/>
        </p:nvGrpSpPr>
        <p:grpSpPr>
          <a:xfrm>
            <a:off x="6903434" y="3355777"/>
            <a:ext cx="341760" cy="261610"/>
            <a:chOff x="1567188" y="2806863"/>
            <a:chExt cx="341760" cy="261610"/>
          </a:xfrm>
        </p:grpSpPr>
        <p:sp>
          <p:nvSpPr>
            <p:cNvPr id="437" name="TextBox 436"/>
            <p:cNvSpPr txBox="1"/>
            <p:nvPr/>
          </p:nvSpPr>
          <p:spPr>
            <a:xfrm>
              <a:off x="1567188" y="2806863"/>
              <a:ext cx="341760" cy="261610"/>
            </a:xfrm>
            <a:prstGeom prst="rect">
              <a:avLst/>
            </a:prstGeom>
            <a:noFill/>
          </p:spPr>
          <p:txBody>
            <a:bodyPr wrap="none" rtlCol="0">
              <a:spAutoFit/>
            </a:bodyPr>
            <a:lstStyle/>
            <a:p>
              <a:pPr>
                <a:spcBef>
                  <a:spcPts val="600"/>
                </a:spcBef>
              </a:pPr>
              <a:r>
                <a:rPr lang="fr-FR" sz="1050" smtClean="0">
                  <a:solidFill>
                    <a:srgbClr val="000000"/>
                  </a:solidFill>
                </a:rPr>
                <a:t>85</a:t>
              </a:r>
              <a:endParaRPr lang="fr-FR" sz="1050">
                <a:solidFill>
                  <a:srgbClr val="000000"/>
                </a:solidFill>
              </a:endParaRPr>
            </a:p>
          </p:txBody>
        </p:sp>
        <p:cxnSp>
          <p:nvCxnSpPr>
            <p:cNvPr id="438" name="Straight Connector 437"/>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9" name="Group 438"/>
          <p:cNvGrpSpPr/>
          <p:nvPr/>
        </p:nvGrpSpPr>
        <p:grpSpPr>
          <a:xfrm>
            <a:off x="7265297" y="3355777"/>
            <a:ext cx="341760" cy="261610"/>
            <a:chOff x="1575139" y="2806863"/>
            <a:chExt cx="341760" cy="261610"/>
          </a:xfrm>
        </p:grpSpPr>
        <p:sp>
          <p:nvSpPr>
            <p:cNvPr id="440" name="TextBox 439"/>
            <p:cNvSpPr txBox="1"/>
            <p:nvPr/>
          </p:nvSpPr>
          <p:spPr>
            <a:xfrm>
              <a:off x="1575139" y="2806863"/>
              <a:ext cx="341760" cy="261610"/>
            </a:xfrm>
            <a:prstGeom prst="rect">
              <a:avLst/>
            </a:prstGeom>
            <a:noFill/>
          </p:spPr>
          <p:txBody>
            <a:bodyPr wrap="none" rtlCol="0">
              <a:spAutoFit/>
            </a:bodyPr>
            <a:lstStyle/>
            <a:p>
              <a:pPr>
                <a:spcBef>
                  <a:spcPts val="600"/>
                </a:spcBef>
              </a:pPr>
              <a:r>
                <a:rPr lang="fr-FR" sz="1050" smtClean="0">
                  <a:solidFill>
                    <a:srgbClr val="000000"/>
                  </a:solidFill>
                </a:rPr>
                <a:t>90</a:t>
              </a:r>
              <a:endParaRPr lang="fr-FR" sz="1050">
                <a:solidFill>
                  <a:srgbClr val="000000"/>
                </a:solidFill>
              </a:endParaRPr>
            </a:p>
          </p:txBody>
        </p:sp>
        <p:cxnSp>
          <p:nvCxnSpPr>
            <p:cNvPr id="441" name="Straight Connector 440"/>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2" name="Group 441"/>
          <p:cNvGrpSpPr/>
          <p:nvPr/>
        </p:nvGrpSpPr>
        <p:grpSpPr>
          <a:xfrm>
            <a:off x="7603307" y="3355777"/>
            <a:ext cx="341760" cy="261610"/>
            <a:chOff x="1559237" y="2806863"/>
            <a:chExt cx="341760" cy="261610"/>
          </a:xfrm>
        </p:grpSpPr>
        <p:sp>
          <p:nvSpPr>
            <p:cNvPr id="443" name="TextBox 442"/>
            <p:cNvSpPr txBox="1"/>
            <p:nvPr/>
          </p:nvSpPr>
          <p:spPr>
            <a:xfrm>
              <a:off x="1559237" y="2806863"/>
              <a:ext cx="341760" cy="261610"/>
            </a:xfrm>
            <a:prstGeom prst="rect">
              <a:avLst/>
            </a:prstGeom>
            <a:noFill/>
          </p:spPr>
          <p:txBody>
            <a:bodyPr wrap="none" rtlCol="0">
              <a:spAutoFit/>
            </a:bodyPr>
            <a:lstStyle/>
            <a:p>
              <a:pPr>
                <a:spcBef>
                  <a:spcPts val="600"/>
                </a:spcBef>
              </a:pPr>
              <a:r>
                <a:rPr lang="fr-FR" sz="1050" smtClean="0">
                  <a:solidFill>
                    <a:srgbClr val="000000"/>
                  </a:solidFill>
                </a:rPr>
                <a:t>95</a:t>
              </a:r>
              <a:endParaRPr lang="fr-FR" sz="1050">
                <a:solidFill>
                  <a:srgbClr val="000000"/>
                </a:solidFill>
              </a:endParaRPr>
            </a:p>
          </p:txBody>
        </p:sp>
        <p:cxnSp>
          <p:nvCxnSpPr>
            <p:cNvPr id="444" name="Straight Connector 443"/>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7909513" y="3355777"/>
            <a:ext cx="420308" cy="261610"/>
            <a:chOff x="1511531" y="2806863"/>
            <a:chExt cx="420308" cy="261610"/>
          </a:xfrm>
        </p:grpSpPr>
        <p:sp>
          <p:nvSpPr>
            <p:cNvPr id="446" name="TextBox 445"/>
            <p:cNvSpPr txBox="1"/>
            <p:nvPr/>
          </p:nvSpPr>
          <p:spPr>
            <a:xfrm>
              <a:off x="1511531" y="2806863"/>
              <a:ext cx="420308" cy="261610"/>
            </a:xfrm>
            <a:prstGeom prst="rect">
              <a:avLst/>
            </a:prstGeom>
            <a:noFill/>
          </p:spPr>
          <p:txBody>
            <a:bodyPr wrap="none" rtlCol="0">
              <a:spAutoFit/>
            </a:bodyPr>
            <a:lstStyle/>
            <a:p>
              <a:pPr>
                <a:spcBef>
                  <a:spcPts val="600"/>
                </a:spcBef>
              </a:pPr>
              <a:r>
                <a:rPr lang="fr-FR" sz="1050" smtClean="0">
                  <a:solidFill>
                    <a:srgbClr val="000000"/>
                  </a:solidFill>
                </a:rPr>
                <a:t>100</a:t>
              </a:r>
              <a:endParaRPr lang="fr-FR" sz="1050">
                <a:solidFill>
                  <a:srgbClr val="000000"/>
                </a:solidFill>
              </a:endParaRPr>
            </a:p>
          </p:txBody>
        </p:sp>
        <p:cxnSp>
          <p:nvCxnSpPr>
            <p:cNvPr id="447" name="Straight Connector 446"/>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8" name="Group 447"/>
          <p:cNvGrpSpPr/>
          <p:nvPr/>
        </p:nvGrpSpPr>
        <p:grpSpPr>
          <a:xfrm>
            <a:off x="8263425" y="3355777"/>
            <a:ext cx="420308" cy="261610"/>
            <a:chOff x="1511531" y="2806863"/>
            <a:chExt cx="420308" cy="261610"/>
          </a:xfrm>
        </p:grpSpPr>
        <p:sp>
          <p:nvSpPr>
            <p:cNvPr id="449" name="TextBox 448"/>
            <p:cNvSpPr txBox="1"/>
            <p:nvPr/>
          </p:nvSpPr>
          <p:spPr>
            <a:xfrm>
              <a:off x="1511531" y="2806863"/>
              <a:ext cx="420308" cy="261610"/>
            </a:xfrm>
            <a:prstGeom prst="rect">
              <a:avLst/>
            </a:prstGeom>
            <a:noFill/>
          </p:spPr>
          <p:txBody>
            <a:bodyPr wrap="none" rtlCol="0">
              <a:spAutoFit/>
            </a:bodyPr>
            <a:lstStyle/>
            <a:p>
              <a:pPr>
                <a:spcBef>
                  <a:spcPts val="600"/>
                </a:spcBef>
              </a:pPr>
              <a:r>
                <a:rPr lang="fr-FR" sz="1050" smtClean="0">
                  <a:solidFill>
                    <a:srgbClr val="000000"/>
                  </a:solidFill>
                </a:rPr>
                <a:t>105</a:t>
              </a:r>
              <a:endParaRPr lang="fr-FR" sz="1050">
                <a:solidFill>
                  <a:srgbClr val="000000"/>
                </a:solidFill>
              </a:endParaRPr>
            </a:p>
          </p:txBody>
        </p:sp>
        <p:cxnSp>
          <p:nvCxnSpPr>
            <p:cNvPr id="450" name="Straight Connector 449"/>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51" name="Rectangle 450"/>
          <p:cNvSpPr/>
          <p:nvPr/>
        </p:nvSpPr>
        <p:spPr>
          <a:xfrm rot="10800000">
            <a:off x="2173979" y="2509018"/>
            <a:ext cx="432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2" name="Rectangle 451"/>
          <p:cNvSpPr/>
          <p:nvPr/>
        </p:nvSpPr>
        <p:spPr>
          <a:xfrm rot="10800000">
            <a:off x="2106699" y="2491018"/>
            <a:ext cx="43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3" name="Rectangle 452"/>
          <p:cNvSpPr/>
          <p:nvPr/>
        </p:nvSpPr>
        <p:spPr>
          <a:xfrm rot="10800000">
            <a:off x="2034657" y="2491018"/>
            <a:ext cx="43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4" name="Rectangle 453"/>
          <p:cNvSpPr/>
          <p:nvPr/>
        </p:nvSpPr>
        <p:spPr>
          <a:xfrm rot="10800000">
            <a:off x="1957853" y="2473018"/>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5" name="Rectangle 454"/>
          <p:cNvSpPr/>
          <p:nvPr/>
        </p:nvSpPr>
        <p:spPr>
          <a:xfrm rot="10800000">
            <a:off x="1885811" y="2473018"/>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6" name="Rectangle 455"/>
          <p:cNvSpPr/>
          <p:nvPr/>
        </p:nvSpPr>
        <p:spPr>
          <a:xfrm rot="10800000">
            <a:off x="1813769" y="2473019"/>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7" name="Rectangle 456"/>
          <p:cNvSpPr/>
          <p:nvPr/>
        </p:nvSpPr>
        <p:spPr>
          <a:xfrm rot="10800000">
            <a:off x="1741727" y="2473019"/>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8" name="Rectangle 457"/>
          <p:cNvSpPr/>
          <p:nvPr/>
        </p:nvSpPr>
        <p:spPr>
          <a:xfrm rot="10800000">
            <a:off x="1672066" y="2455019"/>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59" name="Rectangle 458"/>
          <p:cNvSpPr/>
          <p:nvPr/>
        </p:nvSpPr>
        <p:spPr>
          <a:xfrm rot="10800000">
            <a:off x="1600024" y="2455019"/>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0" name="Rectangle 459"/>
          <p:cNvSpPr/>
          <p:nvPr/>
        </p:nvSpPr>
        <p:spPr>
          <a:xfrm rot="10800000">
            <a:off x="1527982" y="2455019"/>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1" name="Rectangle 460"/>
          <p:cNvSpPr/>
          <p:nvPr/>
        </p:nvSpPr>
        <p:spPr>
          <a:xfrm rot="10800000">
            <a:off x="1455940" y="2444219"/>
            <a:ext cx="43200" cy="8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2" name="Rectangle 461"/>
          <p:cNvSpPr/>
          <p:nvPr/>
        </p:nvSpPr>
        <p:spPr>
          <a:xfrm rot="10800000">
            <a:off x="1383898" y="2440619"/>
            <a:ext cx="43200" cy="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3" name="Rectangle 462"/>
          <p:cNvSpPr/>
          <p:nvPr/>
        </p:nvSpPr>
        <p:spPr>
          <a:xfrm rot="10800000">
            <a:off x="1314237" y="2419019"/>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4" name="Rectangle 463"/>
          <p:cNvSpPr/>
          <p:nvPr/>
        </p:nvSpPr>
        <p:spPr>
          <a:xfrm rot="10800000">
            <a:off x="1244576" y="2419019"/>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5" name="Rectangle 464"/>
          <p:cNvSpPr/>
          <p:nvPr/>
        </p:nvSpPr>
        <p:spPr>
          <a:xfrm rot="10800000">
            <a:off x="1172534" y="2347019"/>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6" name="Rectangle 465"/>
          <p:cNvSpPr/>
          <p:nvPr/>
        </p:nvSpPr>
        <p:spPr>
          <a:xfrm rot="10800000">
            <a:off x="1100492" y="2131019"/>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7" name="Rectangle 466"/>
          <p:cNvSpPr/>
          <p:nvPr/>
        </p:nvSpPr>
        <p:spPr>
          <a:xfrm rot="10800000">
            <a:off x="1028450" y="1771019"/>
            <a:ext cx="432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8" name="Rectangle 467"/>
          <p:cNvSpPr/>
          <p:nvPr/>
        </p:nvSpPr>
        <p:spPr>
          <a:xfrm>
            <a:off x="3027231" y="2528754"/>
            <a:ext cx="432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9" name="Rectangle 468"/>
          <p:cNvSpPr/>
          <p:nvPr/>
        </p:nvSpPr>
        <p:spPr>
          <a:xfrm>
            <a:off x="3096527" y="2528754"/>
            <a:ext cx="43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0" name="Rectangle 469"/>
          <p:cNvSpPr/>
          <p:nvPr/>
        </p:nvSpPr>
        <p:spPr>
          <a:xfrm>
            <a:off x="3165823" y="2528754"/>
            <a:ext cx="432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1" name="Rectangle 470"/>
          <p:cNvSpPr/>
          <p:nvPr/>
        </p:nvSpPr>
        <p:spPr>
          <a:xfrm>
            <a:off x="3235119" y="2528754"/>
            <a:ext cx="432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2" name="Rectangle 471"/>
          <p:cNvSpPr/>
          <p:nvPr/>
        </p:nvSpPr>
        <p:spPr>
          <a:xfrm>
            <a:off x="3306796" y="2528754"/>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3" name="Rectangle 472"/>
          <p:cNvSpPr/>
          <p:nvPr/>
        </p:nvSpPr>
        <p:spPr>
          <a:xfrm>
            <a:off x="3380854" y="2528754"/>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4" name="Rectangle 473"/>
          <p:cNvSpPr/>
          <p:nvPr/>
        </p:nvSpPr>
        <p:spPr>
          <a:xfrm>
            <a:off x="3449414"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5" name="Rectangle 474"/>
          <p:cNvSpPr/>
          <p:nvPr/>
        </p:nvSpPr>
        <p:spPr>
          <a:xfrm>
            <a:off x="3518710"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6" name="Rectangle 475"/>
          <p:cNvSpPr/>
          <p:nvPr/>
        </p:nvSpPr>
        <p:spPr>
          <a:xfrm>
            <a:off x="3588006"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7" name="Rectangle 476"/>
          <p:cNvSpPr/>
          <p:nvPr/>
        </p:nvSpPr>
        <p:spPr>
          <a:xfrm>
            <a:off x="3657302"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8" name="Rectangle 477"/>
          <p:cNvSpPr/>
          <p:nvPr/>
        </p:nvSpPr>
        <p:spPr>
          <a:xfrm>
            <a:off x="3728979"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9" name="Rectangle 478"/>
          <p:cNvSpPr/>
          <p:nvPr/>
        </p:nvSpPr>
        <p:spPr>
          <a:xfrm>
            <a:off x="3803037"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0" name="Rectangle 479"/>
          <p:cNvSpPr/>
          <p:nvPr/>
        </p:nvSpPr>
        <p:spPr>
          <a:xfrm>
            <a:off x="3871597"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1" name="Rectangle 480"/>
          <p:cNvSpPr/>
          <p:nvPr/>
        </p:nvSpPr>
        <p:spPr>
          <a:xfrm>
            <a:off x="3940893"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2" name="Rectangle 481"/>
          <p:cNvSpPr/>
          <p:nvPr/>
        </p:nvSpPr>
        <p:spPr>
          <a:xfrm>
            <a:off x="4010189"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3" name="Rectangle 482"/>
          <p:cNvSpPr/>
          <p:nvPr/>
        </p:nvSpPr>
        <p:spPr>
          <a:xfrm>
            <a:off x="4079485"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4" name="Rectangle 483"/>
          <p:cNvSpPr/>
          <p:nvPr/>
        </p:nvSpPr>
        <p:spPr>
          <a:xfrm>
            <a:off x="4151162"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5" name="Rectangle 484"/>
          <p:cNvSpPr/>
          <p:nvPr/>
        </p:nvSpPr>
        <p:spPr>
          <a:xfrm>
            <a:off x="4225220"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6" name="Rectangle 485"/>
          <p:cNvSpPr/>
          <p:nvPr/>
        </p:nvSpPr>
        <p:spPr>
          <a:xfrm>
            <a:off x="4296161"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7" name="Rectangle 486"/>
          <p:cNvSpPr/>
          <p:nvPr/>
        </p:nvSpPr>
        <p:spPr>
          <a:xfrm>
            <a:off x="4365457"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8" name="Rectangle 487"/>
          <p:cNvSpPr/>
          <p:nvPr/>
        </p:nvSpPr>
        <p:spPr>
          <a:xfrm>
            <a:off x="4434753"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9" name="Rectangle 488"/>
          <p:cNvSpPr/>
          <p:nvPr/>
        </p:nvSpPr>
        <p:spPr>
          <a:xfrm>
            <a:off x="4504049"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0" name="Rectangle 489"/>
          <p:cNvSpPr/>
          <p:nvPr/>
        </p:nvSpPr>
        <p:spPr>
          <a:xfrm>
            <a:off x="4575726" y="2528754"/>
            <a:ext cx="43200"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1" name="Rectangle 490"/>
          <p:cNvSpPr/>
          <p:nvPr/>
        </p:nvSpPr>
        <p:spPr>
          <a:xfrm>
            <a:off x="4649784" y="2528754"/>
            <a:ext cx="43200"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2" name="Rectangle 491"/>
          <p:cNvSpPr/>
          <p:nvPr/>
        </p:nvSpPr>
        <p:spPr>
          <a:xfrm>
            <a:off x="4723106"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3" name="Rectangle 492"/>
          <p:cNvSpPr/>
          <p:nvPr/>
        </p:nvSpPr>
        <p:spPr>
          <a:xfrm>
            <a:off x="4792402"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4" name="Rectangle 493"/>
          <p:cNvSpPr/>
          <p:nvPr/>
        </p:nvSpPr>
        <p:spPr>
          <a:xfrm>
            <a:off x="4861698"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5" name="Rectangle 494"/>
          <p:cNvSpPr/>
          <p:nvPr/>
        </p:nvSpPr>
        <p:spPr>
          <a:xfrm>
            <a:off x="4930994"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6" name="Rectangle 495"/>
          <p:cNvSpPr/>
          <p:nvPr/>
        </p:nvSpPr>
        <p:spPr>
          <a:xfrm>
            <a:off x="5002671"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7" name="Rectangle 496"/>
          <p:cNvSpPr/>
          <p:nvPr/>
        </p:nvSpPr>
        <p:spPr>
          <a:xfrm>
            <a:off x="5076729"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8" name="Rectangle 497"/>
          <p:cNvSpPr/>
          <p:nvPr/>
        </p:nvSpPr>
        <p:spPr>
          <a:xfrm>
            <a:off x="5150051"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9" name="Rectangle 498"/>
          <p:cNvSpPr/>
          <p:nvPr/>
        </p:nvSpPr>
        <p:spPr>
          <a:xfrm>
            <a:off x="5219347"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0" name="Rectangle 499"/>
          <p:cNvSpPr/>
          <p:nvPr/>
        </p:nvSpPr>
        <p:spPr>
          <a:xfrm>
            <a:off x="5288643" y="2528754"/>
            <a:ext cx="432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1" name="Rectangle 500"/>
          <p:cNvSpPr/>
          <p:nvPr/>
        </p:nvSpPr>
        <p:spPr>
          <a:xfrm>
            <a:off x="5357939" y="2528754"/>
            <a:ext cx="432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2" name="Rectangle 501"/>
          <p:cNvSpPr/>
          <p:nvPr/>
        </p:nvSpPr>
        <p:spPr>
          <a:xfrm>
            <a:off x="5429616" y="2528754"/>
            <a:ext cx="432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3" name="Rectangle 502"/>
          <p:cNvSpPr/>
          <p:nvPr/>
        </p:nvSpPr>
        <p:spPr>
          <a:xfrm>
            <a:off x="5503674" y="2528754"/>
            <a:ext cx="432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4" name="Rectangle 503"/>
          <p:cNvSpPr/>
          <p:nvPr/>
        </p:nvSpPr>
        <p:spPr>
          <a:xfrm>
            <a:off x="5586520" y="2528754"/>
            <a:ext cx="432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5" name="Rectangle 504"/>
          <p:cNvSpPr/>
          <p:nvPr/>
        </p:nvSpPr>
        <p:spPr>
          <a:xfrm>
            <a:off x="5655816" y="2528754"/>
            <a:ext cx="432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6" name="Rectangle 505"/>
          <p:cNvSpPr/>
          <p:nvPr/>
        </p:nvSpPr>
        <p:spPr>
          <a:xfrm>
            <a:off x="5725112" y="2528754"/>
            <a:ext cx="432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7" name="Rectangle 506"/>
          <p:cNvSpPr/>
          <p:nvPr/>
        </p:nvSpPr>
        <p:spPr>
          <a:xfrm>
            <a:off x="5794408" y="2528754"/>
            <a:ext cx="43200" cy="2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8" name="Rectangle 507"/>
          <p:cNvSpPr/>
          <p:nvPr/>
        </p:nvSpPr>
        <p:spPr>
          <a:xfrm>
            <a:off x="5866085" y="2528754"/>
            <a:ext cx="43200" cy="2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9" name="Rectangle 508"/>
          <p:cNvSpPr/>
          <p:nvPr/>
        </p:nvSpPr>
        <p:spPr>
          <a:xfrm>
            <a:off x="5940143" y="2528754"/>
            <a:ext cx="43200" cy="3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0" name="Rectangle 509"/>
          <p:cNvSpPr/>
          <p:nvPr/>
        </p:nvSpPr>
        <p:spPr>
          <a:xfrm>
            <a:off x="6022989" y="2528754"/>
            <a:ext cx="43200" cy="3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1" name="Rectangle 510"/>
          <p:cNvSpPr/>
          <p:nvPr/>
        </p:nvSpPr>
        <p:spPr>
          <a:xfrm>
            <a:off x="6092285"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2" name="Rectangle 511"/>
          <p:cNvSpPr/>
          <p:nvPr/>
        </p:nvSpPr>
        <p:spPr>
          <a:xfrm>
            <a:off x="6161581"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3" name="Rectangle 512"/>
          <p:cNvSpPr/>
          <p:nvPr/>
        </p:nvSpPr>
        <p:spPr>
          <a:xfrm>
            <a:off x="6230877"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4" name="Rectangle 513"/>
          <p:cNvSpPr/>
          <p:nvPr/>
        </p:nvSpPr>
        <p:spPr>
          <a:xfrm>
            <a:off x="6302554"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5" name="Rectangle 514"/>
          <p:cNvSpPr/>
          <p:nvPr/>
        </p:nvSpPr>
        <p:spPr>
          <a:xfrm>
            <a:off x="6376612" y="2528754"/>
            <a:ext cx="43200" cy="33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6" name="Rectangle 515"/>
          <p:cNvSpPr/>
          <p:nvPr/>
        </p:nvSpPr>
        <p:spPr>
          <a:xfrm>
            <a:off x="6454696" y="2528754"/>
            <a:ext cx="43200" cy="33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7" name="Rectangle 516"/>
          <p:cNvSpPr/>
          <p:nvPr/>
        </p:nvSpPr>
        <p:spPr>
          <a:xfrm>
            <a:off x="6523992" y="2528754"/>
            <a:ext cx="432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8" name="Rectangle 517"/>
          <p:cNvSpPr/>
          <p:nvPr/>
        </p:nvSpPr>
        <p:spPr>
          <a:xfrm>
            <a:off x="6593288" y="2528754"/>
            <a:ext cx="432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9" name="Rectangle 518"/>
          <p:cNvSpPr/>
          <p:nvPr/>
        </p:nvSpPr>
        <p:spPr>
          <a:xfrm>
            <a:off x="6662584" y="2528754"/>
            <a:ext cx="432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0" name="Rectangle 519"/>
          <p:cNvSpPr/>
          <p:nvPr/>
        </p:nvSpPr>
        <p:spPr>
          <a:xfrm>
            <a:off x="6734261"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1" name="Rectangle 520"/>
          <p:cNvSpPr/>
          <p:nvPr/>
        </p:nvSpPr>
        <p:spPr>
          <a:xfrm>
            <a:off x="6808319"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2" name="Rectangle 521"/>
          <p:cNvSpPr/>
          <p:nvPr/>
        </p:nvSpPr>
        <p:spPr>
          <a:xfrm>
            <a:off x="6881641"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3" name="Rectangle 522"/>
          <p:cNvSpPr/>
          <p:nvPr/>
        </p:nvSpPr>
        <p:spPr>
          <a:xfrm>
            <a:off x="6950937"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4" name="Rectangle 523"/>
          <p:cNvSpPr/>
          <p:nvPr/>
        </p:nvSpPr>
        <p:spPr>
          <a:xfrm>
            <a:off x="7020233" y="2528754"/>
            <a:ext cx="43200" cy="41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5" name="Rectangle 524"/>
          <p:cNvSpPr/>
          <p:nvPr/>
        </p:nvSpPr>
        <p:spPr>
          <a:xfrm>
            <a:off x="7089529"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6" name="Rectangle 525"/>
          <p:cNvSpPr/>
          <p:nvPr/>
        </p:nvSpPr>
        <p:spPr>
          <a:xfrm>
            <a:off x="7161206"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7" name="Rectangle 526"/>
          <p:cNvSpPr/>
          <p:nvPr/>
        </p:nvSpPr>
        <p:spPr>
          <a:xfrm>
            <a:off x="7235264"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8" name="Rectangle 527"/>
          <p:cNvSpPr/>
          <p:nvPr/>
        </p:nvSpPr>
        <p:spPr>
          <a:xfrm>
            <a:off x="7308586"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9" name="Rectangle 528"/>
          <p:cNvSpPr/>
          <p:nvPr/>
        </p:nvSpPr>
        <p:spPr>
          <a:xfrm>
            <a:off x="7377882" y="2528754"/>
            <a:ext cx="432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0" name="Rectangle 529"/>
          <p:cNvSpPr/>
          <p:nvPr/>
        </p:nvSpPr>
        <p:spPr>
          <a:xfrm>
            <a:off x="7447178" y="2528754"/>
            <a:ext cx="432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1" name="Rectangle 530"/>
          <p:cNvSpPr/>
          <p:nvPr/>
        </p:nvSpPr>
        <p:spPr>
          <a:xfrm>
            <a:off x="7516474" y="2528754"/>
            <a:ext cx="43200" cy="4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2" name="Rectangle 531"/>
          <p:cNvSpPr/>
          <p:nvPr/>
        </p:nvSpPr>
        <p:spPr>
          <a:xfrm>
            <a:off x="7588151" y="2528754"/>
            <a:ext cx="43200" cy="4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3" name="Rectangle 532"/>
          <p:cNvSpPr/>
          <p:nvPr/>
        </p:nvSpPr>
        <p:spPr>
          <a:xfrm>
            <a:off x="7662209" y="2528754"/>
            <a:ext cx="43200" cy="4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4" name="Rectangle 533"/>
          <p:cNvSpPr/>
          <p:nvPr/>
        </p:nvSpPr>
        <p:spPr>
          <a:xfrm>
            <a:off x="7735531" y="2528754"/>
            <a:ext cx="432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5" name="Rectangle 534"/>
          <p:cNvSpPr/>
          <p:nvPr/>
        </p:nvSpPr>
        <p:spPr>
          <a:xfrm>
            <a:off x="7804827" y="2528754"/>
            <a:ext cx="432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6" name="Rectangle 535"/>
          <p:cNvSpPr/>
          <p:nvPr/>
        </p:nvSpPr>
        <p:spPr>
          <a:xfrm>
            <a:off x="7874123" y="2528754"/>
            <a:ext cx="432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7" name="Rectangle 536"/>
          <p:cNvSpPr/>
          <p:nvPr/>
        </p:nvSpPr>
        <p:spPr>
          <a:xfrm>
            <a:off x="7943419" y="2528754"/>
            <a:ext cx="43200"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8" name="Rectangle 537"/>
          <p:cNvSpPr/>
          <p:nvPr/>
        </p:nvSpPr>
        <p:spPr>
          <a:xfrm>
            <a:off x="8015096" y="2528754"/>
            <a:ext cx="43200"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9" name="Rectangle 538"/>
          <p:cNvSpPr/>
          <p:nvPr/>
        </p:nvSpPr>
        <p:spPr>
          <a:xfrm>
            <a:off x="8089154" y="2528754"/>
            <a:ext cx="43200"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40" name="Rectangle 539"/>
          <p:cNvSpPr/>
          <p:nvPr/>
        </p:nvSpPr>
        <p:spPr>
          <a:xfrm>
            <a:off x="8162476" y="2528754"/>
            <a:ext cx="432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41" name="Rectangle 540"/>
          <p:cNvSpPr/>
          <p:nvPr/>
        </p:nvSpPr>
        <p:spPr>
          <a:xfrm>
            <a:off x="8231772" y="2528754"/>
            <a:ext cx="432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542" name="Straight Connector 541"/>
          <p:cNvCxnSpPr/>
          <p:nvPr/>
        </p:nvCxnSpPr>
        <p:spPr>
          <a:xfrm>
            <a:off x="996287" y="2790224"/>
            <a:ext cx="7848135" cy="6117"/>
          </a:xfrm>
          <a:prstGeom prst="line">
            <a:avLst/>
          </a:prstGeom>
          <a:ln>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543" name="Group 542"/>
          <p:cNvGrpSpPr/>
          <p:nvPr/>
        </p:nvGrpSpPr>
        <p:grpSpPr>
          <a:xfrm>
            <a:off x="151148" y="1552261"/>
            <a:ext cx="8374491" cy="1937289"/>
            <a:chOff x="2612367" y="2180220"/>
            <a:chExt cx="4336263" cy="2370759"/>
          </a:xfrm>
        </p:grpSpPr>
        <p:grpSp>
          <p:nvGrpSpPr>
            <p:cNvPr id="544" name="Group 543"/>
            <p:cNvGrpSpPr/>
            <p:nvPr/>
          </p:nvGrpSpPr>
          <p:grpSpPr>
            <a:xfrm>
              <a:off x="3019903" y="2333162"/>
              <a:ext cx="3928727" cy="2072210"/>
              <a:chOff x="2351396" y="1973094"/>
              <a:chExt cx="4983757" cy="3926658"/>
            </a:xfrm>
          </p:grpSpPr>
          <p:cxnSp>
            <p:nvCxnSpPr>
              <p:cNvPr id="555" name="Straight Connector 554"/>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2351396" y="2456953"/>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2351396" y="2951245"/>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2351396" y="3445540"/>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2353063" y="3936330"/>
                <a:ext cx="4982090" cy="350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351396" y="4434126"/>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2351396" y="4928418"/>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2351396" y="5422710"/>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351396" y="5899752"/>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2351396" y="1982370"/>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45" name="TextBox 544"/>
            <p:cNvSpPr txBox="1"/>
            <p:nvPr/>
          </p:nvSpPr>
          <p:spPr>
            <a:xfrm rot="16200000">
              <a:off x="1666397" y="3251546"/>
              <a:ext cx="2130987" cy="239047"/>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Meilleur % de variation </a:t>
              </a:r>
              <a:br>
                <a:rPr lang="fr-FR" sz="1200" dirty="0" smtClean="0">
                  <a:solidFill>
                    <a:srgbClr val="000000"/>
                  </a:solidFill>
                  <a:latin typeface="Arial" panose="020B0604020202020204" pitchFamily="34" charset="0"/>
                  <a:cs typeface="Arial" panose="020B0604020202020204" pitchFamily="34" charset="0"/>
                </a:rPr>
              </a:br>
              <a:r>
                <a:rPr lang="fr-FR" sz="1200" dirty="0" smtClean="0">
                  <a:solidFill>
                    <a:srgbClr val="000000"/>
                  </a:solidFill>
                  <a:latin typeface="Arial" panose="020B0604020202020204" pitchFamily="34" charset="0"/>
                  <a:cs typeface="Arial" panose="020B0604020202020204" pitchFamily="34" charset="0"/>
                </a:rPr>
                <a:t>des lésions cibles</a:t>
              </a:r>
              <a:endParaRPr lang="fr-FR" sz="1200" dirty="0">
                <a:solidFill>
                  <a:srgbClr val="000000"/>
                </a:solidFill>
                <a:latin typeface="Arial" panose="020B0604020202020204" pitchFamily="34" charset="0"/>
                <a:cs typeface="Arial" panose="020B0604020202020204" pitchFamily="34" charset="0"/>
              </a:endParaRPr>
            </a:p>
          </p:txBody>
        </p:sp>
        <p:sp>
          <p:nvSpPr>
            <p:cNvPr id="546" name="TextBox 545"/>
            <p:cNvSpPr txBox="1"/>
            <p:nvPr/>
          </p:nvSpPr>
          <p:spPr>
            <a:xfrm>
              <a:off x="2833200" y="2180220"/>
              <a:ext cx="212653"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100</a:t>
              </a:r>
              <a:endParaRPr lang="fr-FR" sz="1050">
                <a:solidFill>
                  <a:srgbClr val="000000"/>
                </a:solidFill>
                <a:latin typeface="Arial" panose="020B0604020202020204" pitchFamily="34" charset="0"/>
                <a:cs typeface="Arial" panose="020B0604020202020204" pitchFamily="34" charset="0"/>
              </a:endParaRPr>
            </a:p>
          </p:txBody>
        </p:sp>
        <p:sp>
          <p:nvSpPr>
            <p:cNvPr id="547" name="TextBox 546"/>
            <p:cNvSpPr txBox="1"/>
            <p:nvPr/>
          </p:nvSpPr>
          <p:spPr>
            <a:xfrm>
              <a:off x="2872211" y="2440945"/>
              <a:ext cx="173641"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75</a:t>
              </a:r>
              <a:endParaRPr lang="fr-FR" sz="1050">
                <a:solidFill>
                  <a:srgbClr val="000000"/>
                </a:solidFill>
                <a:latin typeface="Arial" panose="020B0604020202020204" pitchFamily="34" charset="0"/>
                <a:cs typeface="Arial" panose="020B0604020202020204" pitchFamily="34" charset="0"/>
              </a:endParaRPr>
            </a:p>
          </p:txBody>
        </p:sp>
        <p:sp>
          <p:nvSpPr>
            <p:cNvPr id="548" name="TextBox 547"/>
            <p:cNvSpPr txBox="1"/>
            <p:nvPr/>
          </p:nvSpPr>
          <p:spPr>
            <a:xfrm>
              <a:off x="2872211" y="2688828"/>
              <a:ext cx="173641"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50</a:t>
              </a:r>
              <a:endParaRPr lang="fr-FR" sz="1050">
                <a:solidFill>
                  <a:srgbClr val="000000"/>
                </a:solidFill>
                <a:latin typeface="Arial" panose="020B0604020202020204" pitchFamily="34" charset="0"/>
                <a:cs typeface="Arial" panose="020B0604020202020204" pitchFamily="34" charset="0"/>
              </a:endParaRPr>
            </a:p>
          </p:txBody>
        </p:sp>
        <p:sp>
          <p:nvSpPr>
            <p:cNvPr id="549" name="TextBox 548"/>
            <p:cNvSpPr txBox="1"/>
            <p:nvPr/>
          </p:nvSpPr>
          <p:spPr>
            <a:xfrm>
              <a:off x="2872212" y="2946790"/>
              <a:ext cx="173641"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25</a:t>
              </a:r>
              <a:endParaRPr lang="fr-FR" sz="1050">
                <a:solidFill>
                  <a:srgbClr val="000000"/>
                </a:solidFill>
                <a:latin typeface="Arial" panose="020B0604020202020204" pitchFamily="34" charset="0"/>
                <a:cs typeface="Arial" panose="020B0604020202020204" pitchFamily="34" charset="0"/>
              </a:endParaRPr>
            </a:p>
          </p:txBody>
        </p:sp>
        <p:sp>
          <p:nvSpPr>
            <p:cNvPr id="550" name="TextBox 549"/>
            <p:cNvSpPr txBox="1"/>
            <p:nvPr/>
          </p:nvSpPr>
          <p:spPr>
            <a:xfrm>
              <a:off x="2911223" y="3213854"/>
              <a:ext cx="134631"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0</a:t>
              </a:r>
              <a:endParaRPr lang="fr-FR" sz="1050">
                <a:solidFill>
                  <a:srgbClr val="000000"/>
                </a:solidFill>
                <a:latin typeface="Arial" panose="020B0604020202020204" pitchFamily="34" charset="0"/>
                <a:cs typeface="Arial" panose="020B0604020202020204" pitchFamily="34" charset="0"/>
              </a:endParaRPr>
            </a:p>
          </p:txBody>
        </p:sp>
        <p:sp>
          <p:nvSpPr>
            <p:cNvPr id="551" name="TextBox 550"/>
            <p:cNvSpPr txBox="1"/>
            <p:nvPr/>
          </p:nvSpPr>
          <p:spPr>
            <a:xfrm>
              <a:off x="2827265" y="3470734"/>
              <a:ext cx="218587"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–25</a:t>
              </a:r>
              <a:endParaRPr lang="fr-FR" sz="1050">
                <a:solidFill>
                  <a:srgbClr val="000000"/>
                </a:solidFill>
                <a:latin typeface="Arial" panose="020B0604020202020204" pitchFamily="34" charset="0"/>
                <a:cs typeface="Arial" panose="020B0604020202020204" pitchFamily="34" charset="0"/>
              </a:endParaRPr>
            </a:p>
          </p:txBody>
        </p:sp>
        <p:sp>
          <p:nvSpPr>
            <p:cNvPr id="552" name="TextBox 551"/>
            <p:cNvSpPr txBox="1"/>
            <p:nvPr/>
          </p:nvSpPr>
          <p:spPr>
            <a:xfrm>
              <a:off x="2827265" y="3731792"/>
              <a:ext cx="218587"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–50</a:t>
              </a:r>
              <a:endParaRPr lang="fr-FR" sz="1050">
                <a:solidFill>
                  <a:srgbClr val="000000"/>
                </a:solidFill>
                <a:latin typeface="Arial" panose="020B0604020202020204" pitchFamily="34" charset="0"/>
                <a:cs typeface="Arial" panose="020B0604020202020204" pitchFamily="34" charset="0"/>
              </a:endParaRPr>
            </a:p>
          </p:txBody>
        </p:sp>
        <p:sp>
          <p:nvSpPr>
            <p:cNvPr id="553" name="TextBox 552"/>
            <p:cNvSpPr txBox="1"/>
            <p:nvPr/>
          </p:nvSpPr>
          <p:spPr>
            <a:xfrm>
              <a:off x="2827265" y="3997401"/>
              <a:ext cx="218587"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–75</a:t>
              </a:r>
              <a:endParaRPr lang="fr-FR" sz="1050">
                <a:solidFill>
                  <a:srgbClr val="000000"/>
                </a:solidFill>
                <a:latin typeface="Arial" panose="020B0604020202020204" pitchFamily="34" charset="0"/>
                <a:cs typeface="Arial" panose="020B0604020202020204" pitchFamily="34" charset="0"/>
              </a:endParaRPr>
            </a:p>
          </p:txBody>
        </p:sp>
        <p:sp>
          <p:nvSpPr>
            <p:cNvPr id="554" name="TextBox 553"/>
            <p:cNvSpPr txBox="1"/>
            <p:nvPr/>
          </p:nvSpPr>
          <p:spPr>
            <a:xfrm>
              <a:off x="2788488" y="4240249"/>
              <a:ext cx="257364" cy="31073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–100</a:t>
              </a:r>
              <a:endParaRPr lang="fr-FR" sz="105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295938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smtClean="0"/>
              <a:t>Résultats </a:t>
            </a:r>
          </a:p>
          <a:p>
            <a:pPr marL="0" indent="0">
              <a:spcBef>
                <a:spcPts val="23400"/>
              </a:spcBef>
              <a:buFontTx/>
              <a:buNone/>
            </a:pPr>
            <a:r>
              <a:rPr lang="fr-FR" b="1" smtClean="0"/>
              <a:t>Conclusions</a:t>
            </a:r>
          </a:p>
          <a:p>
            <a:r>
              <a:rPr lang="fr-FR" b="1" smtClean="0"/>
              <a:t>Le TCM a été prometteur et a indiqué une activité antitumorale chez ces patients avec cancer du pancréas localement avancé traités par nab-paclitaxel + gemcitabine </a:t>
            </a:r>
          </a:p>
          <a:p>
            <a:r>
              <a:rPr lang="fr-FR" b="1" smtClean="0"/>
              <a:t>Tous les patients étaient non résécables à l’inclusion, alors que 15% étaient résécables après la phase d’induction et tous ont eu une résection R0 ou R1</a:t>
            </a:r>
          </a:p>
          <a:p>
            <a:r>
              <a:rPr lang="fr-FR" b="1" smtClean="0"/>
              <a:t>Le profil de tolérance de nab-paclitaxel + gemcitabine était acceptable</a:t>
            </a:r>
            <a:endParaRPr lang="fr-FR" b="1" dirty="0"/>
          </a:p>
        </p:txBody>
      </p:sp>
      <p:sp>
        <p:nvSpPr>
          <p:cNvPr id="12" name="Title 1"/>
          <p:cNvSpPr>
            <a:spLocks noGrp="1"/>
          </p:cNvSpPr>
          <p:nvPr>
            <p:ph type="title"/>
          </p:nvPr>
        </p:nvSpPr>
        <p:spPr>
          <a:xfrm>
            <a:off x="365124" y="179614"/>
            <a:ext cx="8238945" cy="807720"/>
          </a:xfrm>
        </p:spPr>
        <p:txBody>
          <a:bodyPr/>
          <a:lstStyle/>
          <a:p>
            <a:r>
              <a:rPr lang="fr-FR" smtClean="0"/>
              <a:t>622PD: Nab-Paclitaxel plus gemcitabine chez les patients avec cancer du pancréas localement avancé (CPLA): résultats d’analyse intermédiaire d’efficacité et de tolérance de l’étude de phase 2 LAPACT – Philip PA, et al</a:t>
            </a:r>
            <a:endParaRPr lang="fr-FR" dirty="0"/>
          </a:p>
        </p:txBody>
      </p:sp>
      <p:sp>
        <p:nvSpPr>
          <p:cNvPr id="15" name="Text Placeholder 4"/>
          <p:cNvSpPr>
            <a:spLocks noGrp="1"/>
          </p:cNvSpPr>
          <p:nvPr>
            <p:ph type="body" sz="quarter" idx="11"/>
          </p:nvPr>
        </p:nvSpPr>
        <p:spPr>
          <a:xfrm>
            <a:off x="4648200" y="6096000"/>
            <a:ext cx="4130675" cy="487363"/>
          </a:xfrm>
        </p:spPr>
        <p:txBody>
          <a:bodyPr/>
          <a:lstStyle/>
          <a:p>
            <a:r>
              <a:rPr lang="fr-FR" smtClean="0"/>
              <a:t>Philip PA, et al. Ann Oncol 2017;28(Suppl 5):Abstr 622PD</a:t>
            </a:r>
            <a:endParaRPr lang="fr-FR"/>
          </a:p>
        </p:txBody>
      </p:sp>
      <p:graphicFrame>
        <p:nvGraphicFramePr>
          <p:cNvPr id="16" name="Group 88"/>
          <p:cNvGraphicFramePr>
            <a:graphicFrameLocks noGrp="1"/>
          </p:cNvGraphicFramePr>
          <p:nvPr>
            <p:extLst>
              <p:ext uri="{D42A27DB-BD31-4B8C-83A1-F6EECF244321}">
                <p14:modId xmlns:p14="http://schemas.microsoft.com/office/powerpoint/2010/main" xmlns="" val="1253130904"/>
              </p:ext>
            </p:extLst>
          </p:nvPr>
        </p:nvGraphicFramePr>
        <p:xfrm>
          <a:off x="369888" y="1605315"/>
          <a:ext cx="8295647" cy="2870200"/>
        </p:xfrm>
        <a:graphic>
          <a:graphicData uri="http://schemas.openxmlformats.org/drawingml/2006/table">
            <a:tbl>
              <a:tblPr firstRow="1" bandRow="1">
                <a:tableStyleId>{69012ECD-51FC-41F1-AA8D-1B2483CD663E}</a:tableStyleId>
              </a:tblPr>
              <a:tblGrid>
                <a:gridCol w="4046074">
                  <a:extLst>
                    <a:ext uri="{9D8B030D-6E8A-4147-A177-3AD203B41FA5}">
                      <a16:colId xmlns="" xmlns:a16="http://schemas.microsoft.com/office/drawing/2014/main" val="20000"/>
                    </a:ext>
                  </a:extLst>
                </a:gridCol>
                <a:gridCol w="2337862">
                  <a:extLst>
                    <a:ext uri="{9D8B030D-6E8A-4147-A177-3AD203B41FA5}">
                      <a16:colId xmlns="" xmlns:a16="http://schemas.microsoft.com/office/drawing/2014/main" val="20001"/>
                    </a:ext>
                  </a:extLst>
                </a:gridCol>
                <a:gridCol w="1911711">
                  <a:extLst>
                    <a:ext uri="{9D8B030D-6E8A-4147-A177-3AD203B41FA5}">
                      <a16:colId xmlns="" xmlns:a16="http://schemas.microsoft.com/office/drawing/2014/main" val="20002"/>
                    </a:ext>
                  </a:extLst>
                </a:gridCol>
              </a:tblGrid>
              <a:tr h="125684">
                <a:tc rowSpan="2">
                  <a:txBody>
                    <a:bodyPr/>
                    <a:lstStyle/>
                    <a:p>
                      <a:pPr>
                        <a:lnSpc>
                          <a:spcPts val="1300"/>
                        </a:lnSpc>
                      </a:pPr>
                      <a:r>
                        <a:rPr lang="fr-FR" sz="1400" noProof="0" dirty="0" smtClean="0">
                          <a:solidFill>
                            <a:schemeClr val="tx2"/>
                          </a:solidFill>
                        </a:rPr>
                        <a:t>EILTs chez ≥5% des patients, n (%)</a:t>
                      </a:r>
                      <a:endParaRPr lang="fr-FR" sz="1400" noProof="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ts val="1300"/>
                        </a:lnSpc>
                      </a:pPr>
                      <a:r>
                        <a:rPr lang="fr-FR" sz="1400" noProof="0" smtClean="0">
                          <a:solidFill>
                            <a:schemeClr val="tx2"/>
                          </a:solidFill>
                        </a:rPr>
                        <a:t>Nab-paclitaxel + gemcitabine, n=106</a:t>
                      </a:r>
                      <a:endParaRPr lang="fr-FR" sz="1400" noProof="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14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5684">
                <a:tc vMerge="1">
                  <a:txBody>
                    <a:bodyPr/>
                    <a:lstStyle/>
                    <a:p>
                      <a:endParaRPr lang="en-US" sz="14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300"/>
                        </a:lnSpc>
                      </a:pPr>
                      <a:r>
                        <a:rPr lang="fr-FR" sz="1400" b="1" noProof="0" dirty="0" smtClean="0">
                          <a:solidFill>
                            <a:schemeClr val="tx2"/>
                          </a:solidFill>
                        </a:rPr>
                        <a:t>Tous grades</a:t>
                      </a:r>
                      <a:endParaRPr lang="fr-FR" sz="1400" b="1" noProof="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300"/>
                        </a:lnSpc>
                      </a:pPr>
                      <a:r>
                        <a:rPr lang="fr-FR" sz="1400" b="1" noProof="0" smtClean="0">
                          <a:solidFill>
                            <a:schemeClr val="tx2"/>
                          </a:solidFill>
                        </a:rPr>
                        <a:t>Grade ≥3</a:t>
                      </a:r>
                      <a:endParaRPr lang="fr-FR" sz="1400" b="1" noProof="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26051">
                <a:tc>
                  <a:txBody>
                    <a:bodyPr/>
                    <a:lstStyle/>
                    <a:p>
                      <a:pPr>
                        <a:lnSpc>
                          <a:spcPts val="1600"/>
                        </a:lnSpc>
                      </a:pPr>
                      <a:r>
                        <a:rPr lang="fr-FR" sz="1400" noProof="0" dirty="0" smtClean="0">
                          <a:solidFill>
                            <a:srgbClr val="000000"/>
                          </a:solidFill>
                        </a:rPr>
                        <a:t>Patients avec ≥1 EI</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105 (99,1)</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85 (80,2)</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25684">
                <a:tc>
                  <a:txBody>
                    <a:bodyPr/>
                    <a:lstStyle/>
                    <a:p>
                      <a:pPr>
                        <a:lnSpc>
                          <a:spcPts val="1600"/>
                        </a:lnSpc>
                      </a:pPr>
                      <a:r>
                        <a:rPr lang="fr-FR" sz="1400" noProof="0" dirty="0" smtClean="0">
                          <a:solidFill>
                            <a:srgbClr val="000000"/>
                          </a:solidFill>
                        </a:rPr>
                        <a:t>Neutropénie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fr-FR" sz="1400" noProof="0" dirty="0" smtClean="0">
                          <a:solidFill>
                            <a:srgbClr val="000000"/>
                          </a:solidFill>
                        </a:rPr>
                        <a:t>61 (57,5)</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fr-FR" sz="1400" noProof="0" dirty="0" smtClean="0">
                          <a:solidFill>
                            <a:srgbClr val="000000"/>
                          </a:solidFill>
                        </a:rPr>
                        <a:t>43 (40,6)</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25684">
                <a:tc>
                  <a:txBody>
                    <a:bodyPr/>
                    <a:lstStyle/>
                    <a:p>
                      <a:pPr>
                        <a:lnSpc>
                          <a:spcPts val="1600"/>
                        </a:lnSpc>
                      </a:pPr>
                      <a:r>
                        <a:rPr lang="fr-FR" sz="1400" noProof="0" dirty="0" smtClean="0">
                          <a:solidFill>
                            <a:srgbClr val="000000"/>
                          </a:solidFill>
                        </a:rPr>
                        <a:t>Anémie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50 (47,2)</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12 (11,3)</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26051">
                <a:tc>
                  <a:txBody>
                    <a:bodyPr/>
                    <a:lstStyle/>
                    <a:p>
                      <a:pPr>
                        <a:lnSpc>
                          <a:spcPts val="1600"/>
                        </a:lnSpc>
                      </a:pPr>
                      <a:r>
                        <a:rPr lang="fr-FR" sz="1400" noProof="0" smtClean="0">
                          <a:solidFill>
                            <a:srgbClr val="000000"/>
                          </a:solidFill>
                        </a:rPr>
                        <a:t>Fatigue</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fr-FR" sz="1400" noProof="0" dirty="0" smtClean="0">
                          <a:solidFill>
                            <a:srgbClr val="000000"/>
                          </a:solidFill>
                        </a:rPr>
                        <a:t>53 (50,0)</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fr-FR" sz="1400" noProof="0" dirty="0" smtClean="0">
                          <a:solidFill>
                            <a:srgbClr val="000000"/>
                          </a:solidFill>
                        </a:rPr>
                        <a:t>11 (10,4)</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25684">
                <a:tc>
                  <a:txBody>
                    <a:bodyPr/>
                    <a:lstStyle/>
                    <a:p>
                      <a:pPr>
                        <a:lnSpc>
                          <a:spcPts val="1600"/>
                        </a:lnSpc>
                      </a:pPr>
                      <a:r>
                        <a:rPr lang="fr-FR" sz="1400" noProof="0" dirty="0" smtClean="0">
                          <a:solidFill>
                            <a:srgbClr val="000000"/>
                          </a:solidFill>
                        </a:rPr>
                        <a:t>Asthénie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37 (34,9)</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8 (7,5)</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25684">
                <a:tc>
                  <a:txBody>
                    <a:bodyPr/>
                    <a:lstStyle/>
                    <a:p>
                      <a:pPr>
                        <a:lnSpc>
                          <a:spcPts val="1600"/>
                        </a:lnSpc>
                      </a:pPr>
                      <a:r>
                        <a:rPr lang="fr-FR" sz="1400" noProof="0" dirty="0" smtClean="0">
                          <a:solidFill>
                            <a:srgbClr val="000000"/>
                          </a:solidFill>
                        </a:rPr>
                        <a:t>Hyperglycémie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fr-FR" sz="1400" noProof="0" dirty="0" smtClean="0">
                          <a:solidFill>
                            <a:srgbClr val="000000"/>
                          </a:solidFill>
                        </a:rPr>
                        <a:t>12 (11,3)</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fr-FR" sz="1400" noProof="0" dirty="0" smtClean="0">
                          <a:solidFill>
                            <a:srgbClr val="000000"/>
                          </a:solidFill>
                        </a:rPr>
                        <a:t>7 (6,6)</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25684">
                <a:tc>
                  <a:txBody>
                    <a:bodyPr/>
                    <a:lstStyle/>
                    <a:p>
                      <a:pPr>
                        <a:lnSpc>
                          <a:spcPts val="1600"/>
                        </a:lnSpc>
                      </a:pPr>
                      <a:r>
                        <a:rPr lang="fr-FR" sz="1400" noProof="0" dirty="0" smtClean="0">
                          <a:solidFill>
                            <a:srgbClr val="000000"/>
                          </a:solidFill>
                        </a:rPr>
                        <a:t>Thrombocytopénie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44 (41,5)</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fr-FR" sz="1400" noProof="0" dirty="0" smtClean="0">
                          <a:solidFill>
                            <a:srgbClr val="000000"/>
                          </a:solidFill>
                        </a:rPr>
                        <a:t>7 (6,6)</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5684">
                <a:tc>
                  <a:txBody>
                    <a:bodyPr/>
                    <a:lstStyle/>
                    <a:p>
                      <a:pPr>
                        <a:lnSpc>
                          <a:spcPts val="1600"/>
                        </a:lnSpc>
                      </a:pPr>
                      <a:r>
                        <a:rPr lang="fr-FR" sz="1400" noProof="0" dirty="0" smtClean="0">
                          <a:solidFill>
                            <a:srgbClr val="000000"/>
                          </a:solidFill>
                        </a:rPr>
                        <a:t>Elévation ALT </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fr-FR" sz="1400" noProof="0" dirty="0" smtClean="0">
                          <a:solidFill>
                            <a:srgbClr val="000000"/>
                          </a:solidFill>
                        </a:rPr>
                        <a:t>20 (18,9)</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fr-FR" sz="1400" noProof="0" dirty="0" smtClean="0">
                          <a:solidFill>
                            <a:srgbClr val="000000"/>
                          </a:solidFill>
                        </a:rPr>
                        <a:t>6 (5,7)</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1198036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623PD: Etude de phase I et étude randomisée de phase II évaluant l’efficacité et la tolérance du </a:t>
            </a:r>
            <a:r>
              <a:rPr lang="fr-FR" dirty="0" err="1" smtClean="0"/>
              <a:t>nab-paclitaxel</a:t>
            </a:r>
            <a:r>
              <a:rPr lang="fr-FR" dirty="0" smtClean="0"/>
              <a:t> en association à la </a:t>
            </a:r>
            <a:r>
              <a:rPr lang="fr-FR" dirty="0" err="1" smtClean="0"/>
              <a:t>gemcitabine</a:t>
            </a:r>
            <a:r>
              <a:rPr lang="fr-FR" dirty="0" smtClean="0"/>
              <a:t> pour le traitement de patients avec cancer du pancréas avancé ECOG 2 </a:t>
            </a:r>
            <a:br>
              <a:rPr lang="fr-FR" dirty="0" smtClean="0"/>
            </a:br>
            <a:r>
              <a:rPr lang="fr-FR" dirty="0" smtClean="0"/>
              <a:t>– Hidalgo M, et al </a:t>
            </a:r>
            <a:endParaRPr lang="fr-FR" dirty="0"/>
          </a:p>
        </p:txBody>
      </p:sp>
      <p:sp>
        <p:nvSpPr>
          <p:cNvPr id="27" name="Content Placeholder 26"/>
          <p:cNvSpPr>
            <a:spLocks noGrp="1"/>
          </p:cNvSpPr>
          <p:nvPr>
            <p:ph idx="1"/>
          </p:nvPr>
        </p:nvSpPr>
        <p:spPr/>
        <p:txBody>
          <a:bodyPr/>
          <a:lstStyle/>
          <a:p>
            <a:pPr marL="0" indent="0">
              <a:buNone/>
            </a:pPr>
            <a:r>
              <a:rPr lang="fr-FR" b="1" dirty="0"/>
              <a:t>Objectif</a:t>
            </a:r>
          </a:p>
          <a:p>
            <a:pPr marL="285750" indent="-285750">
              <a:buFont typeface="Arial" pitchFamily="34" charset="0"/>
              <a:buChar char="•"/>
            </a:pPr>
            <a:r>
              <a:rPr lang="fr-FR" dirty="0"/>
              <a:t>Sélectionner la dose tolérable pour </a:t>
            </a:r>
            <a:r>
              <a:rPr lang="fr-FR" dirty="0" err="1"/>
              <a:t>nab-paclitaxel</a:t>
            </a:r>
            <a:r>
              <a:rPr lang="fr-FR" dirty="0"/>
              <a:t> + </a:t>
            </a:r>
            <a:r>
              <a:rPr lang="fr-FR" dirty="0" err="1"/>
              <a:t>gemcitabine</a:t>
            </a:r>
            <a:r>
              <a:rPr lang="fr-FR" dirty="0"/>
              <a:t> en 1</a:t>
            </a:r>
            <a:r>
              <a:rPr lang="fr-FR" baseline="30000" dirty="0"/>
              <a:t>e</a:t>
            </a:r>
            <a:r>
              <a:rPr lang="fr-FR" dirty="0"/>
              <a:t> ligne (phase 1) et évaluer l’efficacité (phase 2) chez des patients avec cancer du pancréas </a:t>
            </a:r>
            <a:r>
              <a:rPr lang="fr-FR" dirty="0" smtClean="0"/>
              <a:t>avancé</a:t>
            </a:r>
            <a:endParaRPr lang="en-GB" dirty="0"/>
          </a:p>
        </p:txBody>
      </p:sp>
      <p:cxnSp>
        <p:nvCxnSpPr>
          <p:cNvPr id="35" name="AutoShape 19"/>
          <p:cNvCxnSpPr>
            <a:cxnSpLocks noChangeShapeType="1"/>
            <a:endCxn id="56" idx="1"/>
          </p:cNvCxnSpPr>
          <p:nvPr/>
        </p:nvCxnSpPr>
        <p:spPr bwMode="auto">
          <a:xfrm flipV="1">
            <a:off x="2170448" y="3110975"/>
            <a:ext cx="1037512" cy="4483"/>
          </a:xfrm>
          <a:prstGeom prst="straightConnector1">
            <a:avLst/>
          </a:prstGeom>
          <a:noFill/>
          <a:ln w="57150">
            <a:solidFill>
              <a:schemeClr val="bg2">
                <a:lumMod val="60000"/>
                <a:lumOff val="40000"/>
              </a:schemeClr>
            </a:solidFill>
            <a:round/>
            <a:headEnd type="none" w="med" len="med"/>
            <a:tailEnd type="triangle" w="med" len="med"/>
          </a:ln>
        </p:spPr>
      </p:cxnSp>
      <p:sp>
        <p:nvSpPr>
          <p:cNvPr id="36" name="Text Placeholder 3"/>
          <p:cNvSpPr>
            <a:spLocks noGrp="1"/>
          </p:cNvSpPr>
          <p:nvPr>
            <p:ph type="body" sz="quarter" idx="10"/>
          </p:nvPr>
        </p:nvSpPr>
        <p:spPr>
          <a:xfrm>
            <a:off x="365125" y="6096000"/>
            <a:ext cx="4333484" cy="487363"/>
          </a:xfrm>
        </p:spPr>
        <p:txBody>
          <a:bodyPr/>
          <a:lstStyle/>
          <a:p>
            <a:r>
              <a:rPr lang="fr-FR" smtClean="0"/>
              <a:t>*Gemcitabine 1000 mg/m</a:t>
            </a:r>
            <a:r>
              <a:rPr lang="fr-FR" baseline="30000" smtClean="0"/>
              <a:t>2</a:t>
            </a:r>
            <a:r>
              <a:rPr lang="fr-FR" smtClean="0"/>
              <a:t> + nab-paclitaxel 150 mg/m</a:t>
            </a:r>
            <a:r>
              <a:rPr lang="fr-FR" baseline="30000" smtClean="0"/>
              <a:t>2</a:t>
            </a:r>
            <a:r>
              <a:rPr lang="fr-FR" smtClean="0"/>
              <a:t> (Bras</a:t>
            </a:r>
            <a:r>
              <a:rPr lang="fr-FR" b="1" smtClean="0"/>
              <a:t> B</a:t>
            </a:r>
            <a:r>
              <a:rPr lang="fr-FR" smtClean="0"/>
              <a:t>) ou 125 mg/m</a:t>
            </a:r>
            <a:r>
              <a:rPr lang="fr-FR" baseline="30000" smtClean="0"/>
              <a:t>2</a:t>
            </a:r>
            <a:r>
              <a:rPr lang="fr-FR" smtClean="0"/>
              <a:t> (bras</a:t>
            </a:r>
            <a:r>
              <a:rPr lang="fr-FR" b="1" smtClean="0"/>
              <a:t> D</a:t>
            </a:r>
            <a:r>
              <a:rPr lang="fr-FR" smtClean="0"/>
              <a:t>) semaines 1, 3/4, ou gemcitabine 1000 mg/m</a:t>
            </a:r>
            <a:r>
              <a:rPr lang="fr-FR" baseline="30000" smtClean="0"/>
              <a:t>2</a:t>
            </a:r>
            <a:r>
              <a:rPr lang="fr-FR" smtClean="0"/>
              <a:t> + nab-paclitaxel 100 mg/m</a:t>
            </a:r>
            <a:r>
              <a:rPr lang="fr-FR" baseline="30000" smtClean="0"/>
              <a:t>2</a:t>
            </a:r>
            <a:r>
              <a:rPr lang="fr-FR" smtClean="0"/>
              <a:t> (</a:t>
            </a:r>
            <a:r>
              <a:rPr lang="fr-FR" b="1" smtClean="0"/>
              <a:t>bras C</a:t>
            </a:r>
            <a:r>
              <a:rPr lang="fr-FR" smtClean="0"/>
              <a:t>) ou 125 mg/m</a:t>
            </a:r>
            <a:r>
              <a:rPr lang="fr-FR" baseline="30000" smtClean="0"/>
              <a:t>2</a:t>
            </a:r>
            <a:r>
              <a:rPr lang="fr-FR" smtClean="0"/>
              <a:t> (bras</a:t>
            </a:r>
            <a:r>
              <a:rPr lang="fr-FR" b="1" smtClean="0"/>
              <a:t> E</a:t>
            </a:r>
            <a:r>
              <a:rPr lang="fr-FR" smtClean="0"/>
              <a:t>) semaines 1, 2, 3/4;</a:t>
            </a:r>
            <a:r>
              <a:rPr lang="fr-FR" smtClean="0">
                <a:solidFill>
                  <a:schemeClr val="tx1"/>
                </a:solidFill>
              </a:rPr>
              <a:t> </a:t>
            </a:r>
            <a:r>
              <a:rPr lang="fr-FR" altLang="zh-CN" baseline="30000" smtClean="0">
                <a:solidFill>
                  <a:schemeClr val="tx1"/>
                </a:solidFill>
                <a:ea typeface="SimSun" pitchFamily="2" charset="-122"/>
              </a:rPr>
              <a:t>†</a:t>
            </a:r>
            <a:r>
              <a:rPr lang="fr-FR" altLang="zh-CN" smtClean="0">
                <a:ea typeface="SimSun" pitchFamily="2" charset="-122"/>
              </a:rPr>
              <a:t>1000 mg/m</a:t>
            </a:r>
            <a:r>
              <a:rPr lang="fr-FR" altLang="zh-CN" baseline="30000" smtClean="0">
                <a:ea typeface="SimSun" pitchFamily="2" charset="-122"/>
              </a:rPr>
              <a:t>2 </a:t>
            </a:r>
            <a:r>
              <a:rPr lang="fr-FR" altLang="zh-CN" smtClean="0"/>
              <a:t>IV semaines 1, 2, 3/4</a:t>
            </a:r>
            <a:endParaRPr lang="fr-FR" dirty="0"/>
          </a:p>
        </p:txBody>
      </p:sp>
      <p:sp>
        <p:nvSpPr>
          <p:cNvPr id="37" name="Text Placeholder 4"/>
          <p:cNvSpPr>
            <a:spLocks noGrp="1"/>
          </p:cNvSpPr>
          <p:nvPr>
            <p:ph type="body" sz="quarter" idx="11"/>
          </p:nvPr>
        </p:nvSpPr>
        <p:spPr>
          <a:xfrm>
            <a:off x="4648200" y="6096000"/>
            <a:ext cx="4130675" cy="487363"/>
          </a:xfrm>
        </p:spPr>
        <p:txBody>
          <a:bodyPr/>
          <a:lstStyle/>
          <a:p>
            <a:r>
              <a:rPr lang="fr-FR" smtClean="0"/>
              <a:t>Hidalgo M, et al. Ann Oncol 2017;28(Suppl 5):Abstr 623PD</a:t>
            </a:r>
            <a:endParaRPr lang="fr-FR"/>
          </a:p>
        </p:txBody>
      </p:sp>
      <p:sp>
        <p:nvSpPr>
          <p:cNvPr id="38" name="Oval 14"/>
          <p:cNvSpPr>
            <a:spLocks noChangeArrowheads="1"/>
          </p:cNvSpPr>
          <p:nvPr/>
        </p:nvSpPr>
        <p:spPr bwMode="auto">
          <a:xfrm>
            <a:off x="5094062" y="367195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39" name="AutoShape 15"/>
          <p:cNvCxnSpPr>
            <a:cxnSpLocks noChangeShapeType="1"/>
            <a:stCxn id="38" idx="0"/>
            <a:endCxn id="47" idx="1"/>
          </p:cNvCxnSpPr>
          <p:nvPr/>
        </p:nvCxnSpPr>
        <p:spPr bwMode="auto">
          <a:xfrm rot="5400000" flipH="1" flipV="1">
            <a:off x="5420330" y="3274425"/>
            <a:ext cx="363060" cy="432001"/>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221210" y="3044577"/>
            <a:ext cx="79832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2" name="AutoShape 19"/>
          <p:cNvCxnSpPr>
            <a:cxnSpLocks noChangeShapeType="1"/>
          </p:cNvCxnSpPr>
          <p:nvPr/>
        </p:nvCxnSpPr>
        <p:spPr bwMode="auto">
          <a:xfrm>
            <a:off x="2170448" y="3964055"/>
            <a:ext cx="2917026" cy="1"/>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21"/>
          <p:cNvCxnSpPr>
            <a:cxnSpLocks noChangeShapeType="1"/>
            <a:stCxn id="47" idx="3"/>
            <a:endCxn id="40" idx="1"/>
          </p:cNvCxnSpPr>
          <p:nvPr/>
        </p:nvCxnSpPr>
        <p:spPr bwMode="auto">
          <a:xfrm>
            <a:off x="7857197" y="3308895"/>
            <a:ext cx="364013" cy="1"/>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5817861" y="2714895"/>
            <a:ext cx="2039336" cy="1188000"/>
          </a:xfrm>
          <a:prstGeom prst="rect">
            <a:avLst/>
          </a:prstGeom>
          <a:solidFill>
            <a:schemeClr val="accent3"/>
          </a:solidFill>
          <a:ln w="9525" algn="ctr">
            <a:noFill/>
            <a:round/>
            <a:headEnd/>
            <a:tailEnd/>
          </a:ln>
        </p:spPr>
        <p:txBody>
          <a:bodyPr lIns="90488" tIns="0" rIns="90488" bIns="0" anchor="ctr"/>
          <a:lstStyle/>
          <a:p>
            <a:pPr algn="ctr" defTabSz="892175" eaLnBrk="0" hangingPunct="0">
              <a:lnSpc>
                <a:spcPts val="1800"/>
              </a:lnSpc>
            </a:pPr>
            <a:r>
              <a:rPr lang="fr-FR" altLang="zh-CN" b="1" dirty="0" smtClean="0">
                <a:solidFill>
                  <a:srgbClr val="FFFFFF"/>
                </a:solidFill>
                <a:ea typeface="SimSun" pitchFamily="2" charset="-122"/>
              </a:rPr>
              <a:t>Bras C:</a:t>
            </a:r>
          </a:p>
          <a:p>
            <a:pPr algn="ctr" defTabSz="892175" eaLnBrk="0" hangingPunct="0">
              <a:lnSpc>
                <a:spcPts val="1800"/>
              </a:lnSpc>
            </a:pPr>
            <a:r>
              <a:rPr lang="fr-FR" altLang="zh-CN" dirty="0" smtClean="0">
                <a:solidFill>
                  <a:srgbClr val="FFFFFF"/>
                </a:solidFill>
                <a:ea typeface="SimSun" pitchFamily="2" charset="-122"/>
              </a:rPr>
              <a:t>Nab-paclitaxel 100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 + gemcitabine</a:t>
            </a:r>
            <a:r>
              <a:rPr lang="fr-FR" altLang="zh-CN" baseline="30000" dirty="0" smtClean="0">
                <a:solidFill>
                  <a:srgbClr val="FFFFFF"/>
                </a:solidFill>
                <a:ea typeface="SimSun" pitchFamily="2" charset="-122"/>
              </a:rPr>
              <a:t>†</a:t>
            </a:r>
          </a:p>
          <a:p>
            <a:pPr algn="ctr" defTabSz="892175" eaLnBrk="0" hangingPunct="0">
              <a:lnSpc>
                <a:spcPts val="1800"/>
              </a:lnSpc>
            </a:pPr>
            <a:r>
              <a:rPr lang="fr-FR" altLang="zh-CN" dirty="0" smtClean="0">
                <a:solidFill>
                  <a:srgbClr val="FFFFFF"/>
                </a:solidFill>
                <a:ea typeface="SimSun" pitchFamily="2" charset="-122"/>
              </a:rPr>
              <a:t>(n=112) </a:t>
            </a:r>
            <a:endParaRPr lang="fr-FR" altLang="zh-CN" dirty="0">
              <a:solidFill>
                <a:srgbClr val="FFFFFF"/>
              </a:solidFill>
              <a:ea typeface="SimSun" pitchFamily="2" charset="-122"/>
            </a:endParaRPr>
          </a:p>
        </p:txBody>
      </p:sp>
      <p:sp>
        <p:nvSpPr>
          <p:cNvPr id="49" name="AutoShape 9"/>
          <p:cNvSpPr>
            <a:spLocks noChangeArrowheads="1"/>
          </p:cNvSpPr>
          <p:nvPr/>
        </p:nvSpPr>
        <p:spPr bwMode="auto">
          <a:xfrm>
            <a:off x="298448" y="2549449"/>
            <a:ext cx="1872000" cy="20287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0"/>
              </a:spcAft>
            </a:pPr>
            <a:r>
              <a:rPr lang="fr-FR" altLang="zh-CN" dirty="0" smtClean="0">
                <a:solidFill>
                  <a:srgbClr val="FFFFFF"/>
                </a:solidFill>
                <a:ea typeface="SimSun" pitchFamily="2" charset="-122"/>
              </a:rPr>
              <a:t>Critères d'inclusion</a:t>
            </a:r>
          </a:p>
          <a:p>
            <a:pPr marL="228600" indent="-228600" defTabSz="892175" eaLnBrk="0" hangingPunct="0">
              <a:spcAft>
                <a:spcPts val="0"/>
              </a:spcAft>
              <a:buFont typeface="Arial" pitchFamily="34" charset="0"/>
              <a:buChar char="•"/>
            </a:pPr>
            <a:r>
              <a:rPr lang="fr-FR" altLang="zh-CN" dirty="0" smtClean="0">
                <a:solidFill>
                  <a:srgbClr val="FFFFFF"/>
                </a:solidFill>
                <a:ea typeface="SimSun" pitchFamily="2" charset="-122"/>
              </a:rPr>
              <a:t>Cancer du pancréas avancé non prétraité </a:t>
            </a:r>
          </a:p>
          <a:p>
            <a:pPr marL="228600" indent="-228600" defTabSz="892175" eaLnBrk="0" hangingPunct="0">
              <a:spcAft>
                <a:spcPts val="0"/>
              </a:spcAft>
              <a:buFont typeface="Arial" pitchFamily="34" charset="0"/>
              <a:buChar char="•"/>
            </a:pPr>
            <a:r>
              <a:rPr lang="fr-FR" altLang="zh-CN" dirty="0" smtClean="0">
                <a:solidFill>
                  <a:srgbClr val="FFFFFF"/>
                </a:solidFill>
                <a:ea typeface="SimSun" pitchFamily="2" charset="-122"/>
              </a:rPr>
              <a:t>ECOG PS 2 </a:t>
            </a:r>
            <a:endParaRPr lang="fr-FR" altLang="zh-CN" dirty="0">
              <a:solidFill>
                <a:srgbClr val="FFFFFF"/>
              </a:solidFill>
              <a:ea typeface="SimSun" pitchFamily="2" charset="-122"/>
            </a:endParaRPr>
          </a:p>
        </p:txBody>
      </p:sp>
      <p:sp>
        <p:nvSpPr>
          <p:cNvPr id="50" name="Rectangle 9"/>
          <p:cNvSpPr txBox="1">
            <a:spLocks noChangeArrowheads="1"/>
          </p:cNvSpPr>
          <p:nvPr/>
        </p:nvSpPr>
        <p:spPr bwMode="auto">
          <a:xfrm>
            <a:off x="365124" y="523951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p>
          <a:p>
            <a:endParaRPr lang="fr-FR" dirty="0"/>
          </a:p>
        </p:txBody>
      </p:sp>
      <p:sp>
        <p:nvSpPr>
          <p:cNvPr id="51" name="Content Placeholder 26"/>
          <p:cNvSpPr txBox="1">
            <a:spLocks/>
          </p:cNvSpPr>
          <p:nvPr/>
        </p:nvSpPr>
        <p:spPr>
          <a:xfrm>
            <a:off x="4648200" y="523951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TRG, tolérance</a:t>
            </a:r>
            <a:endParaRPr lang="fr-FR" dirty="0"/>
          </a:p>
        </p:txBody>
      </p:sp>
      <p:cxnSp>
        <p:nvCxnSpPr>
          <p:cNvPr id="52" name="AutoShape 16"/>
          <p:cNvCxnSpPr>
            <a:cxnSpLocks noChangeShapeType="1"/>
            <a:stCxn id="38" idx="4"/>
            <a:endCxn id="55" idx="1"/>
          </p:cNvCxnSpPr>
          <p:nvPr/>
        </p:nvCxnSpPr>
        <p:spPr bwMode="auto">
          <a:xfrm rot="16200000" flipH="1">
            <a:off x="5427435" y="4214579"/>
            <a:ext cx="345624" cy="428775"/>
          </a:xfrm>
          <a:prstGeom prst="bentConnector2">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8221210" y="4337460"/>
            <a:ext cx="79832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54" name="AutoShape 20"/>
          <p:cNvCxnSpPr>
            <a:cxnSpLocks noChangeShapeType="1"/>
            <a:stCxn id="55" idx="3"/>
            <a:endCxn id="53" idx="1"/>
          </p:cNvCxnSpPr>
          <p:nvPr/>
        </p:nvCxnSpPr>
        <p:spPr bwMode="auto">
          <a:xfrm>
            <a:off x="7857197" y="4601779"/>
            <a:ext cx="364013" cy="0"/>
          </a:xfrm>
          <a:prstGeom prst="straightConnector1">
            <a:avLst/>
          </a:prstGeom>
          <a:noFill/>
          <a:ln w="57150">
            <a:solidFill>
              <a:schemeClr val="bg2">
                <a:lumMod val="60000"/>
                <a:lumOff val="40000"/>
              </a:schemeClr>
            </a:solidFill>
            <a:prstDash val="sysDot"/>
            <a:round/>
            <a:headEnd/>
            <a:tailEnd type="triangle" w="med" len="med"/>
          </a:ln>
        </p:spPr>
      </p:cxnSp>
      <p:sp>
        <p:nvSpPr>
          <p:cNvPr id="55" name="AutoShape 12"/>
          <p:cNvSpPr>
            <a:spLocks noChangeArrowheads="1"/>
          </p:cNvSpPr>
          <p:nvPr/>
        </p:nvSpPr>
        <p:spPr bwMode="auto">
          <a:xfrm>
            <a:off x="5814635" y="4007779"/>
            <a:ext cx="2042562" cy="1188000"/>
          </a:xfrm>
          <a:prstGeom prst="rect">
            <a:avLst/>
          </a:prstGeom>
          <a:solidFill>
            <a:schemeClr val="accent2"/>
          </a:solidFill>
          <a:ln w="9525" algn="ctr">
            <a:noFill/>
            <a:round/>
            <a:headEnd/>
            <a:tailEnd/>
          </a:ln>
        </p:spPr>
        <p:txBody>
          <a:bodyPr lIns="90488" tIns="0" rIns="90488" bIns="0" anchor="ctr"/>
          <a:lstStyle/>
          <a:p>
            <a:pPr algn="ctr" defTabSz="892175" eaLnBrk="0" hangingPunct="0">
              <a:lnSpc>
                <a:spcPts val="1800"/>
              </a:lnSpc>
            </a:pPr>
            <a:r>
              <a:rPr lang="fr-FR" altLang="zh-CN" b="1" dirty="0" smtClean="0">
                <a:solidFill>
                  <a:srgbClr val="4D4D4D"/>
                </a:solidFill>
                <a:ea typeface="SimSun" pitchFamily="2" charset="-122"/>
              </a:rPr>
              <a:t>Bras E:</a:t>
            </a:r>
          </a:p>
          <a:p>
            <a:pPr algn="ctr" defTabSz="892175" eaLnBrk="0" hangingPunct="0">
              <a:lnSpc>
                <a:spcPts val="1800"/>
              </a:lnSpc>
            </a:pPr>
            <a:r>
              <a:rPr lang="fr-FR" altLang="zh-CN" dirty="0" smtClean="0">
                <a:solidFill>
                  <a:srgbClr val="4D4D4D"/>
                </a:solidFill>
                <a:ea typeface="SimSun" pitchFamily="2" charset="-122"/>
              </a:rPr>
              <a:t>Nab-paclitaxel 125 mg/m</a:t>
            </a:r>
            <a:r>
              <a:rPr lang="fr-FR" altLang="zh-CN" baseline="30000" dirty="0" smtClean="0">
                <a:solidFill>
                  <a:srgbClr val="4D4D4D"/>
                </a:solidFill>
                <a:ea typeface="SimSun" pitchFamily="2" charset="-122"/>
              </a:rPr>
              <a:t>2</a:t>
            </a:r>
            <a:r>
              <a:rPr lang="fr-FR" altLang="zh-CN" dirty="0" smtClean="0">
                <a:solidFill>
                  <a:srgbClr val="4D4D4D"/>
                </a:solidFill>
                <a:ea typeface="SimSun" pitchFamily="2" charset="-122"/>
              </a:rPr>
              <a:t> + gemcitabine</a:t>
            </a:r>
            <a:r>
              <a:rPr lang="fr-FR" altLang="zh-CN" baseline="30000" dirty="0" smtClean="0">
                <a:solidFill>
                  <a:srgbClr val="4D4D4D"/>
                </a:solidFill>
                <a:ea typeface="SimSun" pitchFamily="2" charset="-122"/>
              </a:rPr>
              <a:t>†</a:t>
            </a:r>
          </a:p>
          <a:p>
            <a:pPr algn="ctr" defTabSz="892175" eaLnBrk="0" hangingPunct="0">
              <a:lnSpc>
                <a:spcPts val="1800"/>
              </a:lnSpc>
            </a:pPr>
            <a:r>
              <a:rPr lang="fr-FR" altLang="zh-CN" dirty="0" smtClean="0">
                <a:solidFill>
                  <a:srgbClr val="4D4D4D"/>
                </a:solidFill>
                <a:ea typeface="SimSun" pitchFamily="2" charset="-122"/>
              </a:rPr>
              <a:t>(n=112) </a:t>
            </a:r>
            <a:endParaRPr lang="fr-FR" altLang="zh-CN" dirty="0">
              <a:solidFill>
                <a:srgbClr val="4D4D4D"/>
              </a:solidFill>
              <a:ea typeface="SimSun" pitchFamily="2" charset="-122"/>
            </a:endParaRPr>
          </a:p>
        </p:txBody>
      </p:sp>
      <p:sp>
        <p:nvSpPr>
          <p:cNvPr id="56" name="AutoShape 8"/>
          <p:cNvSpPr>
            <a:spLocks noChangeArrowheads="1"/>
          </p:cNvSpPr>
          <p:nvPr/>
        </p:nvSpPr>
        <p:spPr bwMode="auto">
          <a:xfrm>
            <a:off x="3207960" y="2435679"/>
            <a:ext cx="1764000" cy="135059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4 doses* de nab-paclitaxel + gemcitabine (Bras</a:t>
            </a:r>
            <a:r>
              <a:rPr lang="fr-FR" altLang="zh-CN" b="1" dirty="0" smtClean="0">
                <a:solidFill>
                  <a:srgbClr val="FFFFFF"/>
                </a:solidFill>
                <a:ea typeface="SimSun" pitchFamily="2" charset="-122"/>
              </a:rPr>
              <a:t> B–E</a:t>
            </a:r>
            <a:r>
              <a:rPr lang="fr-FR" altLang="zh-CN" dirty="0" smtClean="0">
                <a:solidFill>
                  <a:srgbClr val="FFFFFF"/>
                </a:solidFill>
                <a:ea typeface="SimSun" pitchFamily="2" charset="-122"/>
              </a:rPr>
              <a:t>) (n=24)</a:t>
            </a:r>
            <a:endParaRPr lang="fr-FR" altLang="zh-CN" baseline="30000" dirty="0">
              <a:solidFill>
                <a:srgbClr val="FFFFFF"/>
              </a:solidFill>
              <a:ea typeface="SimSun" pitchFamily="2" charset="-122"/>
            </a:endParaRPr>
          </a:p>
        </p:txBody>
      </p:sp>
      <p:sp>
        <p:nvSpPr>
          <p:cNvPr id="57" name="Oval 14"/>
          <p:cNvSpPr>
            <a:spLocks noChangeArrowheads="1"/>
          </p:cNvSpPr>
          <p:nvPr/>
        </p:nvSpPr>
        <p:spPr bwMode="auto">
          <a:xfrm>
            <a:off x="2331812" y="2823358"/>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sp>
        <p:nvSpPr>
          <p:cNvPr id="58" name="TextBox 57"/>
          <p:cNvSpPr txBox="1"/>
          <p:nvPr/>
        </p:nvSpPr>
        <p:spPr>
          <a:xfrm>
            <a:off x="3207960" y="2069727"/>
            <a:ext cx="1763999" cy="369332"/>
          </a:xfrm>
          <a:prstGeom prst="rect">
            <a:avLst/>
          </a:prstGeom>
          <a:noFill/>
        </p:spPr>
        <p:txBody>
          <a:bodyPr wrap="square" rtlCol="0">
            <a:spAutoFit/>
          </a:bodyPr>
          <a:lstStyle/>
          <a:p>
            <a:pPr algn="ctr"/>
            <a:r>
              <a:rPr lang="fr-FR" b="1" dirty="0" smtClean="0">
                <a:solidFill>
                  <a:srgbClr val="4D4D4D"/>
                </a:solidFill>
              </a:rPr>
              <a:t>Phase 1</a:t>
            </a:r>
            <a:endParaRPr lang="fr-FR" b="1" dirty="0">
              <a:solidFill>
                <a:srgbClr val="4D4D4D"/>
              </a:solidFill>
            </a:endParaRPr>
          </a:p>
        </p:txBody>
      </p:sp>
      <p:sp>
        <p:nvSpPr>
          <p:cNvPr id="59" name="TextBox 58"/>
          <p:cNvSpPr txBox="1"/>
          <p:nvPr/>
        </p:nvSpPr>
        <p:spPr>
          <a:xfrm>
            <a:off x="5817862" y="2069727"/>
            <a:ext cx="1934560" cy="369332"/>
          </a:xfrm>
          <a:prstGeom prst="rect">
            <a:avLst/>
          </a:prstGeom>
          <a:noFill/>
        </p:spPr>
        <p:txBody>
          <a:bodyPr wrap="square" rtlCol="0">
            <a:spAutoFit/>
          </a:bodyPr>
          <a:lstStyle/>
          <a:p>
            <a:pPr algn="ctr"/>
            <a:r>
              <a:rPr lang="fr-FR" b="1" smtClean="0">
                <a:solidFill>
                  <a:srgbClr val="4D4D4D"/>
                </a:solidFill>
              </a:rPr>
              <a:t>Phase 2</a:t>
            </a:r>
            <a:endParaRPr lang="fr-FR" b="1">
              <a:solidFill>
                <a:srgbClr val="4D4D4D"/>
              </a:solidFill>
            </a:endParaRPr>
          </a:p>
        </p:txBody>
      </p:sp>
    </p:spTree>
    <p:extLst>
      <p:ext uri="{BB962C8B-B14F-4D97-AF65-F5344CB8AC3E}">
        <p14:creationId xmlns:p14="http://schemas.microsoft.com/office/powerpoint/2010/main" xmlns="" val="186648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dirty="0" smtClean="0"/>
              <a:t>Résultats</a:t>
            </a:r>
            <a:endParaRPr lang="fr-FR" b="1" dirty="0"/>
          </a:p>
        </p:txBody>
      </p:sp>
      <p:sp>
        <p:nvSpPr>
          <p:cNvPr id="137" name="Title 1"/>
          <p:cNvSpPr>
            <a:spLocks noGrp="1"/>
          </p:cNvSpPr>
          <p:nvPr>
            <p:ph type="title"/>
          </p:nvPr>
        </p:nvSpPr>
        <p:spPr>
          <a:xfrm>
            <a:off x="365124" y="179614"/>
            <a:ext cx="8238945" cy="807720"/>
          </a:xfrm>
        </p:spPr>
        <p:txBody>
          <a:bodyPr/>
          <a:lstStyle/>
          <a:p>
            <a:pPr>
              <a:lnSpc>
                <a:spcPct val="90000"/>
              </a:lnSpc>
            </a:pPr>
            <a:r>
              <a:rPr lang="fr-FR" dirty="0" smtClean="0">
                <a:solidFill>
                  <a:srgbClr val="043882"/>
                </a:solidFill>
              </a:rPr>
              <a:t>623PD: </a:t>
            </a:r>
            <a:r>
              <a:rPr lang="fr-FR" dirty="0" smtClean="0"/>
              <a:t>Etude de phase I et étude randomisée de phase II évaluant l’efficacité et la tolérance du nab-paclitaxel en association à la gemcitabine pour le traitement de patients avec cancer du pancréas avancé ECOG 2 </a:t>
            </a:r>
            <a:br>
              <a:rPr lang="fr-FR" dirty="0" smtClean="0"/>
            </a:br>
            <a:r>
              <a:rPr lang="fr-FR" dirty="0" smtClean="0"/>
              <a:t>– Hidalgo M, et al </a:t>
            </a:r>
            <a:endParaRPr lang="fr-FR" dirty="0"/>
          </a:p>
        </p:txBody>
      </p:sp>
      <p:sp>
        <p:nvSpPr>
          <p:cNvPr id="139" name="Text Placeholder 4"/>
          <p:cNvSpPr>
            <a:spLocks noGrp="1"/>
          </p:cNvSpPr>
          <p:nvPr>
            <p:ph type="body" sz="quarter" idx="11"/>
          </p:nvPr>
        </p:nvSpPr>
        <p:spPr>
          <a:xfrm>
            <a:off x="4648200" y="6096000"/>
            <a:ext cx="4130675" cy="487363"/>
          </a:xfrm>
        </p:spPr>
        <p:txBody>
          <a:bodyPr/>
          <a:lstStyle/>
          <a:p>
            <a:r>
              <a:rPr lang="fr-FR" smtClean="0"/>
              <a:t>Hidalgo M, et al. Ann Oncol 2017;28(Suppl 5):Abstr 623PD</a:t>
            </a:r>
            <a:endParaRPr lang="fr-FR"/>
          </a:p>
        </p:txBody>
      </p:sp>
      <p:graphicFrame>
        <p:nvGraphicFramePr>
          <p:cNvPr id="140" name="Group 88"/>
          <p:cNvGraphicFramePr>
            <a:graphicFrameLocks noGrp="1"/>
          </p:cNvGraphicFramePr>
          <p:nvPr>
            <p:extLst>
              <p:ext uri="{D42A27DB-BD31-4B8C-83A1-F6EECF244321}">
                <p14:modId xmlns:p14="http://schemas.microsoft.com/office/powerpoint/2010/main" xmlns="" val="1315387552"/>
              </p:ext>
            </p:extLst>
          </p:nvPr>
        </p:nvGraphicFramePr>
        <p:xfrm>
          <a:off x="369888" y="5305099"/>
          <a:ext cx="8382225" cy="914400"/>
        </p:xfrm>
        <a:graphic>
          <a:graphicData uri="http://schemas.openxmlformats.org/drawingml/2006/table">
            <a:tbl>
              <a:tblPr firstRow="1" bandRow="1">
                <a:tableStyleId>{69012ECD-51FC-41F1-AA8D-1B2483CD663E}</a:tableStyleId>
              </a:tblPr>
              <a:tblGrid>
                <a:gridCol w="2212907">
                  <a:extLst>
                    <a:ext uri="{9D8B030D-6E8A-4147-A177-3AD203B41FA5}">
                      <a16:colId xmlns="" xmlns:a16="http://schemas.microsoft.com/office/drawing/2014/main" val="20000"/>
                    </a:ext>
                  </a:extLst>
                </a:gridCol>
                <a:gridCol w="3084659">
                  <a:extLst>
                    <a:ext uri="{9D8B030D-6E8A-4147-A177-3AD203B41FA5}">
                      <a16:colId xmlns="" xmlns:a16="http://schemas.microsoft.com/office/drawing/2014/main" val="20001"/>
                    </a:ext>
                  </a:extLst>
                </a:gridCol>
                <a:gridCol w="3084659">
                  <a:extLst>
                    <a:ext uri="{9D8B030D-6E8A-4147-A177-3AD203B41FA5}">
                      <a16:colId xmlns="" xmlns:a16="http://schemas.microsoft.com/office/drawing/2014/main" val="20002"/>
                    </a:ext>
                  </a:extLst>
                </a:gridCol>
              </a:tblGrid>
              <a:tr h="1602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 (IC95%)</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Bras 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Bras 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602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TRG</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20,7 (13,2 – 28,3)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22,7 (14,9 – 30,6)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602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Taux</a:t>
                      </a:r>
                      <a:r>
                        <a:rPr kumimoji="0" lang="en-GB" sz="1400" b="0" i="0" u="none" strike="noStrike" cap="none" normalizeH="0" baseline="0" dirty="0" smtClean="0">
                          <a:ln>
                            <a:noFill/>
                          </a:ln>
                          <a:solidFill>
                            <a:srgbClr val="000000"/>
                          </a:solidFill>
                          <a:effectLst/>
                          <a:latin typeface="Arial" charset="0"/>
                          <a:cs typeface="Arial" charset="0"/>
                        </a:rPr>
                        <a:t> de </a:t>
                      </a:r>
                      <a:r>
                        <a:rPr kumimoji="0" lang="en-GB" sz="1400" b="0" i="0" u="none" strike="noStrike" cap="none" normalizeH="0" baseline="0" dirty="0" err="1" smtClean="0">
                          <a:ln>
                            <a:noFill/>
                          </a:ln>
                          <a:solidFill>
                            <a:srgbClr val="000000"/>
                          </a:solidFill>
                          <a:effectLst/>
                          <a:latin typeface="Arial" charset="0"/>
                          <a:cs typeface="Arial" charset="0"/>
                        </a:rPr>
                        <a:t>bénéfice</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clinique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64,9 (56,0 – 73,7)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71,8 (63,4 – 80,2)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41" name="TextBox 140"/>
          <p:cNvSpPr txBox="1"/>
          <p:nvPr/>
        </p:nvSpPr>
        <p:spPr>
          <a:xfrm>
            <a:off x="2506386" y="1481545"/>
            <a:ext cx="518178" cy="369332"/>
          </a:xfrm>
          <a:prstGeom prst="rect">
            <a:avLst/>
          </a:prstGeom>
          <a:noFill/>
        </p:spPr>
        <p:txBody>
          <a:bodyPr wrap="none" rtlCol="0">
            <a:spAutoFit/>
          </a:bodyPr>
          <a:lstStyle/>
          <a:p>
            <a:r>
              <a:rPr lang="fr-FR" b="1" dirty="0" smtClean="0">
                <a:solidFill>
                  <a:srgbClr val="4D4D4D"/>
                </a:solidFill>
              </a:rPr>
              <a:t>SG</a:t>
            </a:r>
            <a:endParaRPr lang="fr-FR" b="1" dirty="0">
              <a:solidFill>
                <a:srgbClr val="4D4D4D"/>
              </a:solidFill>
            </a:endParaRPr>
          </a:p>
        </p:txBody>
      </p:sp>
      <p:sp>
        <p:nvSpPr>
          <p:cNvPr id="142" name="TextBox 141"/>
          <p:cNvSpPr txBox="1"/>
          <p:nvPr/>
        </p:nvSpPr>
        <p:spPr>
          <a:xfrm>
            <a:off x="6775907" y="1481545"/>
            <a:ext cx="642386" cy="369332"/>
          </a:xfrm>
          <a:prstGeom prst="rect">
            <a:avLst/>
          </a:prstGeom>
          <a:noFill/>
        </p:spPr>
        <p:txBody>
          <a:bodyPr wrap="none" rtlCol="0">
            <a:spAutoFit/>
          </a:bodyPr>
          <a:lstStyle/>
          <a:p>
            <a:r>
              <a:rPr lang="fr-FR" b="1" smtClean="0">
                <a:solidFill>
                  <a:srgbClr val="4D4D4D"/>
                </a:solidFill>
              </a:rPr>
              <a:t>SSP</a:t>
            </a:r>
            <a:endParaRPr lang="fr-FR" b="1">
              <a:solidFill>
                <a:srgbClr val="4D4D4D"/>
              </a:solidFill>
            </a:endParaRPr>
          </a:p>
        </p:txBody>
      </p:sp>
      <p:sp>
        <p:nvSpPr>
          <p:cNvPr id="143" name="Rectangle 142"/>
          <p:cNvSpPr/>
          <p:nvPr/>
        </p:nvSpPr>
        <p:spPr>
          <a:xfrm>
            <a:off x="2602904" y="3095059"/>
            <a:ext cx="2195425" cy="646331"/>
          </a:xfrm>
          <a:prstGeom prst="rect">
            <a:avLst/>
          </a:prstGeom>
        </p:spPr>
        <p:txBody>
          <a:bodyPr wrap="square">
            <a:spAutoFit/>
          </a:bodyPr>
          <a:lstStyle/>
          <a:p>
            <a:r>
              <a:rPr lang="fr-FR" sz="1200" b="1" dirty="0" smtClean="0">
                <a:solidFill>
                  <a:srgbClr val="000000"/>
                </a:solidFill>
              </a:rPr>
              <a:t>SG à 6 mois, % (IC95%)</a:t>
            </a:r>
          </a:p>
          <a:p>
            <a:r>
              <a:rPr lang="fr-FR" sz="1200" dirty="0" smtClean="0">
                <a:solidFill>
                  <a:srgbClr val="000000"/>
                </a:solidFill>
              </a:rPr>
              <a:t>• Bras C: 63,8 (54,8 – 72,8)</a:t>
            </a:r>
          </a:p>
          <a:p>
            <a:r>
              <a:rPr lang="fr-FR" sz="1200" dirty="0" smtClean="0">
                <a:solidFill>
                  <a:srgbClr val="000000"/>
                </a:solidFill>
              </a:rPr>
              <a:t>• Bras E: 67,9 (59,1 – 76,7)</a:t>
            </a:r>
            <a:endParaRPr lang="fr-FR" sz="1200" dirty="0">
              <a:solidFill>
                <a:srgbClr val="000000"/>
              </a:solidFill>
            </a:endParaRPr>
          </a:p>
        </p:txBody>
      </p:sp>
      <p:sp>
        <p:nvSpPr>
          <p:cNvPr id="144" name="Rectangle 143"/>
          <p:cNvSpPr/>
          <p:nvPr/>
        </p:nvSpPr>
        <p:spPr>
          <a:xfrm>
            <a:off x="6485729" y="3095022"/>
            <a:ext cx="2071490" cy="646331"/>
          </a:xfrm>
          <a:prstGeom prst="rect">
            <a:avLst/>
          </a:prstGeom>
        </p:spPr>
        <p:txBody>
          <a:bodyPr wrap="square">
            <a:spAutoFit/>
          </a:bodyPr>
          <a:lstStyle/>
          <a:p>
            <a:r>
              <a:rPr lang="fr-FR" sz="1200" b="1" dirty="0" smtClean="0">
                <a:solidFill>
                  <a:srgbClr val="000000"/>
                </a:solidFill>
              </a:rPr>
              <a:t>SSP à 60 mois, % (IC95%)</a:t>
            </a:r>
            <a:endParaRPr lang="fr-FR" sz="1200" dirty="0" smtClean="0">
              <a:solidFill>
                <a:srgbClr val="000000"/>
              </a:solidFill>
            </a:endParaRPr>
          </a:p>
          <a:p>
            <a:r>
              <a:rPr lang="fr-FR" sz="1200" dirty="0" smtClean="0">
                <a:solidFill>
                  <a:srgbClr val="000000"/>
                </a:solidFill>
              </a:rPr>
              <a:t>• Bras C: 43,6 (34,2 – 53,0)</a:t>
            </a:r>
          </a:p>
          <a:p>
            <a:r>
              <a:rPr lang="fr-FR" sz="1200" dirty="0" smtClean="0">
                <a:solidFill>
                  <a:srgbClr val="000000"/>
                </a:solidFill>
              </a:rPr>
              <a:t>• Bras E: 58,2 (48,8 – 67,6)</a:t>
            </a:r>
            <a:endParaRPr lang="fr-FR" sz="1200" dirty="0">
              <a:solidFill>
                <a:srgbClr val="000000"/>
              </a:solidFill>
            </a:endParaRPr>
          </a:p>
        </p:txBody>
      </p:sp>
      <p:grpSp>
        <p:nvGrpSpPr>
          <p:cNvPr id="145" name="Group 144"/>
          <p:cNvGrpSpPr/>
          <p:nvPr/>
        </p:nvGrpSpPr>
        <p:grpSpPr>
          <a:xfrm>
            <a:off x="41643" y="1583761"/>
            <a:ext cx="4830402" cy="3592215"/>
            <a:chOff x="2112238" y="2295475"/>
            <a:chExt cx="4622862" cy="2561587"/>
          </a:xfrm>
        </p:grpSpPr>
        <p:grpSp>
          <p:nvGrpSpPr>
            <p:cNvPr id="146" name="Group 145"/>
            <p:cNvGrpSpPr/>
            <p:nvPr/>
          </p:nvGrpSpPr>
          <p:grpSpPr>
            <a:xfrm>
              <a:off x="2614623" y="2396465"/>
              <a:ext cx="3909748" cy="2130968"/>
              <a:chOff x="836615" y="2448719"/>
              <a:chExt cx="3909748" cy="2130968"/>
            </a:xfrm>
          </p:grpSpPr>
          <p:sp>
            <p:nvSpPr>
              <p:cNvPr id="162" name="Freeform 1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9" name="Line 13"/>
              <p:cNvSpPr>
                <a:spLocks noChangeShapeType="1"/>
              </p:cNvSpPr>
              <p:nvPr/>
            </p:nvSpPr>
            <p:spPr bwMode="auto">
              <a:xfrm>
                <a:off x="2929619"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0" name="Line 14"/>
              <p:cNvSpPr>
                <a:spLocks noChangeShapeType="1"/>
              </p:cNvSpPr>
              <p:nvPr/>
            </p:nvSpPr>
            <p:spPr bwMode="auto">
              <a:xfrm>
                <a:off x="427355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1" name="Line 15"/>
              <p:cNvSpPr>
                <a:spLocks noChangeShapeType="1"/>
              </p:cNvSpPr>
              <p:nvPr/>
            </p:nvSpPr>
            <p:spPr bwMode="auto">
              <a:xfrm>
                <a:off x="3598121"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2" name="Line 17"/>
              <p:cNvSpPr>
                <a:spLocks noChangeShapeType="1"/>
              </p:cNvSpPr>
              <p:nvPr/>
            </p:nvSpPr>
            <p:spPr bwMode="auto">
              <a:xfrm>
                <a:off x="474636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3" name="Line 18"/>
              <p:cNvSpPr>
                <a:spLocks noChangeShapeType="1"/>
              </p:cNvSpPr>
              <p:nvPr/>
            </p:nvSpPr>
            <p:spPr bwMode="auto">
              <a:xfrm>
                <a:off x="226330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4" name="Line 20"/>
              <p:cNvSpPr>
                <a:spLocks noChangeShapeType="1"/>
              </p:cNvSpPr>
              <p:nvPr/>
            </p:nvSpPr>
            <p:spPr bwMode="auto">
              <a:xfrm>
                <a:off x="1591832"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5" name="Line 21"/>
              <p:cNvSpPr>
                <a:spLocks noChangeShapeType="1"/>
              </p:cNvSpPr>
              <p:nvPr/>
            </p:nvSpPr>
            <p:spPr bwMode="auto">
              <a:xfrm>
                <a:off x="925515"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147" name="TextBox 146"/>
            <p:cNvSpPr txBox="1"/>
            <p:nvPr/>
          </p:nvSpPr>
          <p:spPr>
            <a:xfrm rot="16200000">
              <a:off x="1800787" y="3309713"/>
              <a:ext cx="888000" cy="265098"/>
            </a:xfrm>
            <a:prstGeom prst="rect">
              <a:avLst/>
            </a:prstGeom>
            <a:noFill/>
          </p:spPr>
          <p:txBody>
            <a:bodyPr wrap="none" rtlCol="0">
              <a:spAutoFit/>
            </a:bodyPr>
            <a:lstStyle/>
            <a:p>
              <a:pPr algn="ctr"/>
              <a:r>
                <a:rPr lang="fr-FR" sz="1200" dirty="0" smtClean="0">
                  <a:solidFill>
                    <a:srgbClr val="000000"/>
                  </a:solidFill>
                </a:rPr>
                <a:t>Survie cumulée</a:t>
              </a:r>
              <a:endParaRPr lang="fr-FR" sz="1200" dirty="0">
                <a:solidFill>
                  <a:srgbClr val="000000"/>
                </a:solidFill>
              </a:endParaRPr>
            </a:p>
          </p:txBody>
        </p:sp>
        <p:sp>
          <p:nvSpPr>
            <p:cNvPr id="148" name="TextBox 147"/>
            <p:cNvSpPr txBox="1"/>
            <p:nvPr/>
          </p:nvSpPr>
          <p:spPr>
            <a:xfrm>
              <a:off x="4471376" y="4659536"/>
              <a:ext cx="487681" cy="197526"/>
            </a:xfrm>
            <a:prstGeom prst="rect">
              <a:avLst/>
            </a:prstGeom>
            <a:noFill/>
          </p:spPr>
          <p:txBody>
            <a:bodyPr wrap="none" rtlCol="0">
              <a:spAutoFit/>
            </a:bodyPr>
            <a:lstStyle/>
            <a:p>
              <a:pPr algn="ctr"/>
              <a:r>
                <a:rPr lang="fr-FR" sz="1200" dirty="0" smtClean="0">
                  <a:solidFill>
                    <a:srgbClr val="000000"/>
                  </a:solidFill>
                </a:rPr>
                <a:t>Mois</a:t>
              </a:r>
              <a:endParaRPr lang="fr-FR" sz="1200" dirty="0">
                <a:solidFill>
                  <a:srgbClr val="000000"/>
                </a:solidFill>
              </a:endParaRPr>
            </a:p>
          </p:txBody>
        </p:sp>
        <p:sp>
          <p:nvSpPr>
            <p:cNvPr id="149" name="TextBox 148"/>
            <p:cNvSpPr txBox="1"/>
            <p:nvPr/>
          </p:nvSpPr>
          <p:spPr>
            <a:xfrm>
              <a:off x="2302701" y="2295475"/>
              <a:ext cx="380772" cy="197526"/>
            </a:xfrm>
            <a:prstGeom prst="rect">
              <a:avLst/>
            </a:prstGeom>
            <a:noFill/>
          </p:spPr>
          <p:txBody>
            <a:bodyPr wrap="none"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150" name="TextBox 149"/>
            <p:cNvSpPr txBox="1"/>
            <p:nvPr/>
          </p:nvSpPr>
          <p:spPr>
            <a:xfrm>
              <a:off x="2302701" y="2712954"/>
              <a:ext cx="380772" cy="197526"/>
            </a:xfrm>
            <a:prstGeom prst="rect">
              <a:avLst/>
            </a:prstGeom>
            <a:noFill/>
          </p:spPr>
          <p:txBody>
            <a:bodyPr wrap="none"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151" name="TextBox 150"/>
            <p:cNvSpPr txBox="1"/>
            <p:nvPr/>
          </p:nvSpPr>
          <p:spPr>
            <a:xfrm>
              <a:off x="2302701" y="3128695"/>
              <a:ext cx="380772" cy="197526"/>
            </a:xfrm>
            <a:prstGeom prst="rect">
              <a:avLst/>
            </a:prstGeom>
            <a:noFill/>
          </p:spPr>
          <p:txBody>
            <a:bodyPr wrap="none"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152" name="TextBox 151"/>
            <p:cNvSpPr txBox="1"/>
            <p:nvPr/>
          </p:nvSpPr>
          <p:spPr>
            <a:xfrm>
              <a:off x="2302701" y="3544434"/>
              <a:ext cx="380772" cy="197526"/>
            </a:xfrm>
            <a:prstGeom prst="rect">
              <a:avLst/>
            </a:prstGeom>
            <a:noFill/>
          </p:spPr>
          <p:txBody>
            <a:bodyPr wrap="none"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153" name="TextBox 152"/>
            <p:cNvSpPr txBox="1"/>
            <p:nvPr/>
          </p:nvSpPr>
          <p:spPr>
            <a:xfrm>
              <a:off x="2302701" y="3960174"/>
              <a:ext cx="380772" cy="197526"/>
            </a:xfrm>
            <a:prstGeom prst="rect">
              <a:avLst/>
            </a:prstGeom>
            <a:noFill/>
          </p:spPr>
          <p:txBody>
            <a:bodyPr wrap="none"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154" name="TextBox 153"/>
            <p:cNvSpPr txBox="1"/>
            <p:nvPr/>
          </p:nvSpPr>
          <p:spPr>
            <a:xfrm>
              <a:off x="2302702" y="4375915"/>
              <a:ext cx="380772" cy="197526"/>
            </a:xfrm>
            <a:prstGeom prst="rect">
              <a:avLst/>
            </a:prstGeom>
            <a:noFill/>
          </p:spPr>
          <p:txBody>
            <a:bodyPr wrap="none" rtlCol="0" anchor="ctr" anchorCtr="0">
              <a:spAutoFit/>
            </a:bodyPr>
            <a:lstStyle/>
            <a:p>
              <a:pPr algn="r"/>
              <a:r>
                <a:rPr lang="fr-FR" sz="1200" dirty="0" smtClean="0">
                  <a:solidFill>
                    <a:srgbClr val="000000"/>
                  </a:solidFill>
                </a:rPr>
                <a:t>0,0</a:t>
              </a:r>
              <a:endParaRPr lang="fr-FR" sz="1200" dirty="0">
                <a:solidFill>
                  <a:srgbClr val="000000"/>
                </a:solidFill>
              </a:endParaRPr>
            </a:p>
          </p:txBody>
        </p:sp>
        <p:sp>
          <p:nvSpPr>
            <p:cNvPr id="155" name="TextBox 154"/>
            <p:cNvSpPr txBox="1"/>
            <p:nvPr/>
          </p:nvSpPr>
          <p:spPr>
            <a:xfrm>
              <a:off x="2579355" y="4522748"/>
              <a:ext cx="258041" cy="197526"/>
            </a:xfrm>
            <a:prstGeom prst="rect">
              <a:avLst/>
            </a:prstGeom>
            <a:noFill/>
          </p:spPr>
          <p:txBody>
            <a:bodyPr wrap="none" rtlCol="0" anchor="t" anchorCtr="0">
              <a:spAutoFit/>
            </a:bodyPr>
            <a:lstStyle/>
            <a:p>
              <a:pPr algn="ctr"/>
              <a:r>
                <a:rPr lang="fr-FR" sz="1200" smtClean="0">
                  <a:solidFill>
                    <a:srgbClr val="000000"/>
                  </a:solidFill>
                </a:rPr>
                <a:t>0</a:t>
              </a:r>
              <a:endParaRPr lang="fr-FR" sz="1200">
                <a:solidFill>
                  <a:srgbClr val="000000"/>
                </a:solidFill>
              </a:endParaRPr>
            </a:p>
          </p:txBody>
        </p:sp>
        <p:sp>
          <p:nvSpPr>
            <p:cNvPr id="156" name="TextBox 155"/>
            <p:cNvSpPr txBox="1"/>
            <p:nvPr/>
          </p:nvSpPr>
          <p:spPr>
            <a:xfrm>
              <a:off x="3240507" y="4522748"/>
              <a:ext cx="258041" cy="197526"/>
            </a:xfrm>
            <a:prstGeom prst="rect">
              <a:avLst/>
            </a:prstGeom>
            <a:noFill/>
          </p:spPr>
          <p:txBody>
            <a:bodyPr wrap="none" rtlCol="0" anchor="t" anchorCtr="0">
              <a:spAutoFit/>
            </a:bodyPr>
            <a:lstStyle/>
            <a:p>
              <a:pPr algn="ctr"/>
              <a:r>
                <a:rPr lang="fr-FR" sz="1200" smtClean="0">
                  <a:solidFill>
                    <a:srgbClr val="000000"/>
                  </a:solidFill>
                </a:rPr>
                <a:t>5</a:t>
              </a:r>
              <a:endParaRPr lang="fr-FR" sz="1200">
                <a:solidFill>
                  <a:srgbClr val="000000"/>
                </a:solidFill>
              </a:endParaRPr>
            </a:p>
          </p:txBody>
        </p:sp>
        <p:sp>
          <p:nvSpPr>
            <p:cNvPr id="157" name="TextBox 156"/>
            <p:cNvSpPr txBox="1"/>
            <p:nvPr/>
          </p:nvSpPr>
          <p:spPr>
            <a:xfrm>
              <a:off x="3880385" y="4522748"/>
              <a:ext cx="339349" cy="197526"/>
            </a:xfrm>
            <a:prstGeom prst="rect">
              <a:avLst/>
            </a:prstGeom>
            <a:noFill/>
          </p:spPr>
          <p:txBody>
            <a:bodyPr wrap="none" rtlCol="0" anchor="t" anchorCtr="0">
              <a:spAutoFit/>
            </a:bodyPr>
            <a:lstStyle/>
            <a:p>
              <a:pPr algn="ctr"/>
              <a:r>
                <a:rPr lang="fr-FR" sz="1200" smtClean="0">
                  <a:solidFill>
                    <a:srgbClr val="000000"/>
                  </a:solidFill>
                </a:rPr>
                <a:t>10</a:t>
              </a:r>
              <a:endParaRPr lang="fr-FR" sz="1200">
                <a:solidFill>
                  <a:srgbClr val="000000"/>
                </a:solidFill>
              </a:endParaRPr>
            </a:p>
          </p:txBody>
        </p:sp>
        <p:sp>
          <p:nvSpPr>
            <p:cNvPr id="158" name="TextBox 157"/>
            <p:cNvSpPr txBox="1"/>
            <p:nvPr/>
          </p:nvSpPr>
          <p:spPr>
            <a:xfrm>
              <a:off x="4534223" y="4522748"/>
              <a:ext cx="339349" cy="197526"/>
            </a:xfrm>
            <a:prstGeom prst="rect">
              <a:avLst/>
            </a:prstGeom>
            <a:noFill/>
          </p:spPr>
          <p:txBody>
            <a:bodyPr wrap="none" rtlCol="0" anchor="t" anchorCtr="0">
              <a:spAutoFit/>
            </a:bodyPr>
            <a:lstStyle/>
            <a:p>
              <a:pPr algn="ctr"/>
              <a:r>
                <a:rPr lang="fr-FR" sz="1200" smtClean="0">
                  <a:solidFill>
                    <a:srgbClr val="000000"/>
                  </a:solidFill>
                </a:rPr>
                <a:t>15</a:t>
              </a:r>
              <a:endParaRPr lang="fr-FR" sz="1200">
                <a:solidFill>
                  <a:srgbClr val="000000"/>
                </a:solidFill>
              </a:endParaRPr>
            </a:p>
          </p:txBody>
        </p:sp>
        <p:sp>
          <p:nvSpPr>
            <p:cNvPr id="159" name="TextBox 158"/>
            <p:cNvSpPr txBox="1"/>
            <p:nvPr/>
          </p:nvSpPr>
          <p:spPr>
            <a:xfrm>
              <a:off x="5210199" y="4522748"/>
              <a:ext cx="339349" cy="197526"/>
            </a:xfrm>
            <a:prstGeom prst="rect">
              <a:avLst/>
            </a:prstGeom>
            <a:noFill/>
          </p:spPr>
          <p:txBody>
            <a:bodyPr wrap="none" rtlCol="0" anchor="t" anchorCtr="0">
              <a:spAutoFit/>
            </a:bodyPr>
            <a:lstStyle/>
            <a:p>
              <a:pPr algn="ctr"/>
              <a:r>
                <a:rPr lang="fr-FR" sz="1200" smtClean="0">
                  <a:solidFill>
                    <a:srgbClr val="000000"/>
                  </a:solidFill>
                </a:rPr>
                <a:t>20</a:t>
              </a:r>
              <a:endParaRPr lang="fr-FR" sz="1200">
                <a:solidFill>
                  <a:srgbClr val="000000"/>
                </a:solidFill>
              </a:endParaRPr>
            </a:p>
          </p:txBody>
        </p:sp>
        <p:sp>
          <p:nvSpPr>
            <p:cNvPr id="160" name="TextBox 159"/>
            <p:cNvSpPr txBox="1"/>
            <p:nvPr/>
          </p:nvSpPr>
          <p:spPr>
            <a:xfrm>
              <a:off x="5880466" y="4522748"/>
              <a:ext cx="339349" cy="197526"/>
            </a:xfrm>
            <a:prstGeom prst="rect">
              <a:avLst/>
            </a:prstGeom>
            <a:noFill/>
          </p:spPr>
          <p:txBody>
            <a:bodyPr wrap="none" rtlCol="0" anchor="t" anchorCtr="0">
              <a:spAutoFit/>
            </a:bodyPr>
            <a:lstStyle/>
            <a:p>
              <a:pPr algn="ctr"/>
              <a:r>
                <a:rPr lang="fr-FR" sz="1200" smtClean="0">
                  <a:solidFill>
                    <a:srgbClr val="000000"/>
                  </a:solidFill>
                </a:rPr>
                <a:t>25</a:t>
              </a:r>
              <a:endParaRPr lang="fr-FR" sz="1200">
                <a:solidFill>
                  <a:srgbClr val="000000"/>
                </a:solidFill>
              </a:endParaRPr>
            </a:p>
          </p:txBody>
        </p:sp>
        <p:sp>
          <p:nvSpPr>
            <p:cNvPr id="161" name="TextBox 160"/>
            <p:cNvSpPr txBox="1"/>
            <p:nvPr/>
          </p:nvSpPr>
          <p:spPr>
            <a:xfrm>
              <a:off x="6395751" y="4522748"/>
              <a:ext cx="339349" cy="197526"/>
            </a:xfrm>
            <a:prstGeom prst="rect">
              <a:avLst/>
            </a:prstGeom>
            <a:noFill/>
          </p:spPr>
          <p:txBody>
            <a:bodyPr wrap="none" rtlCol="0" anchor="t" anchorCtr="0">
              <a:spAutoFit/>
            </a:bodyPr>
            <a:lstStyle/>
            <a:p>
              <a:pPr algn="ctr"/>
              <a:r>
                <a:rPr lang="fr-FR" sz="1200" smtClean="0">
                  <a:solidFill>
                    <a:srgbClr val="000000"/>
                  </a:solidFill>
                </a:rPr>
                <a:t>30</a:t>
              </a:r>
              <a:endParaRPr lang="fr-FR" sz="1200">
                <a:solidFill>
                  <a:srgbClr val="000000"/>
                </a:solidFill>
              </a:endParaRPr>
            </a:p>
          </p:txBody>
        </p:sp>
      </p:grpSp>
      <p:sp>
        <p:nvSpPr>
          <p:cNvPr id="176" name="Rectangle 175"/>
          <p:cNvSpPr/>
          <p:nvPr/>
        </p:nvSpPr>
        <p:spPr>
          <a:xfrm>
            <a:off x="1694250" y="1800819"/>
            <a:ext cx="3021782" cy="1015663"/>
          </a:xfrm>
          <a:prstGeom prst="rect">
            <a:avLst/>
          </a:prstGeom>
        </p:spPr>
        <p:txBody>
          <a:bodyPr wrap="square">
            <a:spAutoFit/>
          </a:bodyPr>
          <a:lstStyle/>
          <a:p>
            <a:r>
              <a:rPr lang="fr-FR" sz="1200" b="1" dirty="0" smtClean="0">
                <a:solidFill>
                  <a:srgbClr val="B60D27"/>
                </a:solidFill>
              </a:rPr>
              <a:t>Bras C:</a:t>
            </a:r>
            <a:r>
              <a:rPr lang="fr-FR" sz="1200" dirty="0" smtClean="0">
                <a:solidFill>
                  <a:srgbClr val="4D4D4D"/>
                </a:solidFill>
              </a:rPr>
              <a:t> </a:t>
            </a:r>
            <a:br>
              <a:rPr lang="fr-FR" sz="1200" dirty="0" smtClean="0">
                <a:solidFill>
                  <a:srgbClr val="4D4D4D"/>
                </a:solidFill>
              </a:rPr>
            </a:br>
            <a:r>
              <a:rPr lang="fr-FR" sz="1200" dirty="0" smtClean="0">
                <a:solidFill>
                  <a:srgbClr val="000000"/>
                </a:solidFill>
              </a:rPr>
              <a:t>Médiane: 7,8 mois (IC95% 6,4 –</a:t>
            </a:r>
            <a:r>
              <a:rPr lang="fr-FR" sz="1200" dirty="0" smtClean="0">
                <a:solidFill>
                  <a:srgbClr val="000000"/>
                </a:solidFill>
                <a:latin typeface="Calibri"/>
              </a:rPr>
              <a:t> </a:t>
            </a:r>
            <a:r>
              <a:rPr lang="fr-FR" sz="1200" dirty="0" smtClean="0">
                <a:solidFill>
                  <a:srgbClr val="000000"/>
                </a:solidFill>
              </a:rPr>
              <a:t>9,1)</a:t>
            </a:r>
          </a:p>
          <a:p>
            <a:r>
              <a:rPr lang="fr-FR" sz="1200" b="1" dirty="0" smtClean="0">
                <a:solidFill>
                  <a:srgbClr val="B2C0D8"/>
                </a:solidFill>
              </a:rPr>
              <a:t>Bras E</a:t>
            </a:r>
            <a:r>
              <a:rPr lang="fr-FR" sz="1200" b="1" dirty="0" smtClean="0">
                <a:solidFill>
                  <a:srgbClr val="4D4D4D"/>
                </a:solidFill>
              </a:rPr>
              <a:t>: </a:t>
            </a:r>
            <a:r>
              <a:rPr lang="fr-FR" sz="1200" dirty="0" smtClean="0">
                <a:solidFill>
                  <a:srgbClr val="4D4D4D"/>
                </a:solidFill>
              </a:rPr>
              <a:t/>
            </a:r>
            <a:br>
              <a:rPr lang="fr-FR" sz="1200" dirty="0" smtClean="0">
                <a:solidFill>
                  <a:srgbClr val="4D4D4D"/>
                </a:solidFill>
              </a:rPr>
            </a:br>
            <a:r>
              <a:rPr lang="fr-FR" sz="1200" dirty="0" smtClean="0">
                <a:solidFill>
                  <a:srgbClr val="000000"/>
                </a:solidFill>
              </a:rPr>
              <a:t>Médiane: 9,8 mois (IC95% 7,9 –</a:t>
            </a:r>
            <a:r>
              <a:rPr lang="fr-FR" sz="1200" dirty="0" smtClean="0">
                <a:solidFill>
                  <a:srgbClr val="000000"/>
                </a:solidFill>
                <a:latin typeface="Calibri"/>
              </a:rPr>
              <a:t> </a:t>
            </a:r>
            <a:r>
              <a:rPr lang="fr-FR" sz="1200" dirty="0" smtClean="0">
                <a:solidFill>
                  <a:srgbClr val="000000"/>
                </a:solidFill>
              </a:rPr>
              <a:t>11,8)</a:t>
            </a:r>
          </a:p>
          <a:p>
            <a:endParaRPr lang="fr-FR" sz="1200" dirty="0">
              <a:solidFill>
                <a:srgbClr val="4D4D4D"/>
              </a:solidFill>
            </a:endParaRPr>
          </a:p>
        </p:txBody>
      </p:sp>
      <p:sp>
        <p:nvSpPr>
          <p:cNvPr id="177" name="Rectangle 176"/>
          <p:cNvSpPr/>
          <p:nvPr/>
        </p:nvSpPr>
        <p:spPr>
          <a:xfrm>
            <a:off x="6013398" y="1800819"/>
            <a:ext cx="3016152" cy="1015663"/>
          </a:xfrm>
          <a:prstGeom prst="rect">
            <a:avLst/>
          </a:prstGeom>
        </p:spPr>
        <p:txBody>
          <a:bodyPr wrap="square">
            <a:spAutoFit/>
          </a:bodyPr>
          <a:lstStyle/>
          <a:p>
            <a:r>
              <a:rPr lang="fr-FR" sz="1200" b="1" dirty="0" smtClean="0">
                <a:solidFill>
                  <a:srgbClr val="B60D27"/>
                </a:solidFill>
              </a:rPr>
              <a:t>Bras C:</a:t>
            </a:r>
            <a:r>
              <a:rPr lang="fr-FR" sz="1200" dirty="0" smtClean="0">
                <a:solidFill>
                  <a:srgbClr val="4D4D4D"/>
                </a:solidFill>
              </a:rPr>
              <a:t> </a:t>
            </a:r>
            <a:br>
              <a:rPr lang="fr-FR" sz="1200" dirty="0" smtClean="0">
                <a:solidFill>
                  <a:srgbClr val="4D4D4D"/>
                </a:solidFill>
              </a:rPr>
            </a:br>
            <a:r>
              <a:rPr lang="fr-FR" sz="1200" dirty="0" smtClean="0">
                <a:solidFill>
                  <a:srgbClr val="000000"/>
                </a:solidFill>
              </a:rPr>
              <a:t>Médiane: 5,5 mois (IC95% 4,1 –</a:t>
            </a:r>
            <a:r>
              <a:rPr lang="fr-FR" sz="1200" dirty="0" smtClean="0">
                <a:solidFill>
                  <a:srgbClr val="000000"/>
                </a:solidFill>
                <a:latin typeface="Calibri"/>
              </a:rPr>
              <a:t> </a:t>
            </a:r>
            <a:r>
              <a:rPr lang="fr-FR" sz="1200" dirty="0" smtClean="0">
                <a:solidFill>
                  <a:srgbClr val="000000"/>
                </a:solidFill>
              </a:rPr>
              <a:t>6,9)</a:t>
            </a:r>
          </a:p>
          <a:p>
            <a:r>
              <a:rPr lang="fr-FR" sz="1200" b="1" dirty="0" smtClean="0">
                <a:solidFill>
                  <a:srgbClr val="B2C0D8"/>
                </a:solidFill>
              </a:rPr>
              <a:t>Bras E</a:t>
            </a:r>
            <a:r>
              <a:rPr lang="fr-FR" sz="1200" b="1" dirty="0" smtClean="0">
                <a:solidFill>
                  <a:srgbClr val="4D4D4D"/>
                </a:solidFill>
              </a:rPr>
              <a:t>: </a:t>
            </a:r>
            <a:r>
              <a:rPr lang="fr-FR" sz="1200" dirty="0" smtClean="0">
                <a:solidFill>
                  <a:srgbClr val="4D4D4D"/>
                </a:solidFill>
              </a:rPr>
              <a:t/>
            </a:r>
            <a:br>
              <a:rPr lang="fr-FR" sz="1200" dirty="0" smtClean="0">
                <a:solidFill>
                  <a:srgbClr val="4D4D4D"/>
                </a:solidFill>
              </a:rPr>
            </a:br>
            <a:r>
              <a:rPr lang="fr-FR" sz="1200" dirty="0" smtClean="0">
                <a:solidFill>
                  <a:srgbClr val="000000"/>
                </a:solidFill>
              </a:rPr>
              <a:t>Médiane: 6,7 mois (IC95% 5,7 –</a:t>
            </a:r>
            <a:r>
              <a:rPr lang="fr-FR" sz="1200" dirty="0" smtClean="0">
                <a:solidFill>
                  <a:srgbClr val="000000"/>
                </a:solidFill>
                <a:latin typeface="Calibri"/>
              </a:rPr>
              <a:t> </a:t>
            </a:r>
            <a:r>
              <a:rPr lang="fr-FR" sz="1200" dirty="0" smtClean="0">
                <a:solidFill>
                  <a:srgbClr val="000000"/>
                </a:solidFill>
              </a:rPr>
              <a:t>7,7)</a:t>
            </a:r>
          </a:p>
          <a:p>
            <a:endParaRPr lang="fr-FR" sz="1200" dirty="0">
              <a:solidFill>
                <a:srgbClr val="4D4D4D"/>
              </a:solidFill>
            </a:endParaRPr>
          </a:p>
        </p:txBody>
      </p:sp>
      <p:grpSp>
        <p:nvGrpSpPr>
          <p:cNvPr id="178" name="Group 177"/>
          <p:cNvGrpSpPr/>
          <p:nvPr/>
        </p:nvGrpSpPr>
        <p:grpSpPr>
          <a:xfrm>
            <a:off x="4630134" y="1583761"/>
            <a:ext cx="4251294" cy="3592215"/>
            <a:chOff x="2029181" y="2295475"/>
            <a:chExt cx="4706214" cy="2561587"/>
          </a:xfrm>
        </p:grpSpPr>
        <p:grpSp>
          <p:nvGrpSpPr>
            <p:cNvPr id="179" name="Group 178"/>
            <p:cNvGrpSpPr/>
            <p:nvPr/>
          </p:nvGrpSpPr>
          <p:grpSpPr>
            <a:xfrm>
              <a:off x="2614623" y="2396465"/>
              <a:ext cx="3921468" cy="2130968"/>
              <a:chOff x="836615" y="2448719"/>
              <a:chExt cx="3921468" cy="2130968"/>
            </a:xfrm>
          </p:grpSpPr>
          <p:sp>
            <p:nvSpPr>
              <p:cNvPr id="195" name="Freeform 19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2" name="Line 13"/>
              <p:cNvSpPr>
                <a:spLocks noChangeShapeType="1"/>
              </p:cNvSpPr>
              <p:nvPr/>
            </p:nvSpPr>
            <p:spPr bwMode="auto">
              <a:xfrm>
                <a:off x="2837591"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3" name="Line 14"/>
              <p:cNvSpPr>
                <a:spLocks noChangeShapeType="1"/>
              </p:cNvSpPr>
              <p:nvPr/>
            </p:nvSpPr>
            <p:spPr bwMode="auto">
              <a:xfrm>
                <a:off x="4122365"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4" name="Line 15"/>
              <p:cNvSpPr>
                <a:spLocks noChangeShapeType="1"/>
              </p:cNvSpPr>
              <p:nvPr/>
            </p:nvSpPr>
            <p:spPr bwMode="auto">
              <a:xfrm>
                <a:off x="3479799"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5" name="Line 17"/>
              <p:cNvSpPr>
                <a:spLocks noChangeShapeType="1"/>
              </p:cNvSpPr>
              <p:nvPr/>
            </p:nvSpPr>
            <p:spPr bwMode="auto">
              <a:xfrm>
                <a:off x="475808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6" name="Line 18"/>
              <p:cNvSpPr>
                <a:spLocks noChangeShapeType="1"/>
              </p:cNvSpPr>
              <p:nvPr/>
            </p:nvSpPr>
            <p:spPr bwMode="auto">
              <a:xfrm>
                <a:off x="2197569"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7" name="Line 20"/>
              <p:cNvSpPr>
                <a:spLocks noChangeShapeType="1"/>
              </p:cNvSpPr>
              <p:nvPr/>
            </p:nvSpPr>
            <p:spPr bwMode="auto">
              <a:xfrm>
                <a:off x="1558964"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8" name="Line 21"/>
              <p:cNvSpPr>
                <a:spLocks noChangeShapeType="1"/>
              </p:cNvSpPr>
              <p:nvPr/>
            </p:nvSpPr>
            <p:spPr bwMode="auto">
              <a:xfrm>
                <a:off x="925515"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180" name="TextBox 179"/>
            <p:cNvSpPr txBox="1"/>
            <p:nvPr/>
          </p:nvSpPr>
          <p:spPr>
            <a:xfrm rot="16200000">
              <a:off x="1738501" y="3288942"/>
              <a:ext cx="888000" cy="306640"/>
            </a:xfrm>
            <a:prstGeom prst="rect">
              <a:avLst/>
            </a:prstGeom>
            <a:noFill/>
          </p:spPr>
          <p:txBody>
            <a:bodyPr wrap="none" rtlCol="0">
              <a:spAutoFit/>
            </a:bodyPr>
            <a:lstStyle/>
            <a:p>
              <a:pPr algn="ctr"/>
              <a:r>
                <a:rPr lang="fr-FR" sz="1200" dirty="0" smtClean="0">
                  <a:solidFill>
                    <a:srgbClr val="000000"/>
                  </a:solidFill>
                </a:rPr>
                <a:t>Survie cumulée</a:t>
              </a:r>
              <a:endParaRPr lang="fr-FR" sz="1200" dirty="0">
                <a:solidFill>
                  <a:srgbClr val="000000"/>
                </a:solidFill>
              </a:endParaRPr>
            </a:p>
          </p:txBody>
        </p:sp>
        <p:sp>
          <p:nvSpPr>
            <p:cNvPr id="181" name="TextBox 180"/>
            <p:cNvSpPr txBox="1"/>
            <p:nvPr/>
          </p:nvSpPr>
          <p:spPr>
            <a:xfrm>
              <a:off x="4433165" y="4659536"/>
              <a:ext cx="564103" cy="197526"/>
            </a:xfrm>
            <a:prstGeom prst="rect">
              <a:avLst/>
            </a:prstGeom>
            <a:noFill/>
          </p:spPr>
          <p:txBody>
            <a:bodyPr wrap="none" rtlCol="0">
              <a:spAutoFit/>
            </a:bodyPr>
            <a:lstStyle/>
            <a:p>
              <a:pPr algn="ctr"/>
              <a:r>
                <a:rPr lang="fr-FR" sz="1200" dirty="0" smtClean="0">
                  <a:solidFill>
                    <a:srgbClr val="000000"/>
                  </a:solidFill>
                </a:rPr>
                <a:t>Mois</a:t>
              </a:r>
              <a:endParaRPr lang="fr-FR" sz="1200" dirty="0">
                <a:solidFill>
                  <a:srgbClr val="000000"/>
                </a:solidFill>
              </a:endParaRPr>
            </a:p>
          </p:txBody>
        </p:sp>
        <p:sp>
          <p:nvSpPr>
            <p:cNvPr id="182" name="TextBox 181"/>
            <p:cNvSpPr txBox="1"/>
            <p:nvPr/>
          </p:nvSpPr>
          <p:spPr>
            <a:xfrm>
              <a:off x="2243032" y="2295475"/>
              <a:ext cx="440441" cy="197526"/>
            </a:xfrm>
            <a:prstGeom prst="rect">
              <a:avLst/>
            </a:prstGeom>
            <a:noFill/>
          </p:spPr>
          <p:txBody>
            <a:bodyPr wrap="none"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183" name="TextBox 182"/>
            <p:cNvSpPr txBox="1"/>
            <p:nvPr/>
          </p:nvSpPr>
          <p:spPr>
            <a:xfrm>
              <a:off x="2243032" y="2712954"/>
              <a:ext cx="440441" cy="197526"/>
            </a:xfrm>
            <a:prstGeom prst="rect">
              <a:avLst/>
            </a:prstGeom>
            <a:noFill/>
          </p:spPr>
          <p:txBody>
            <a:bodyPr wrap="none"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184" name="TextBox 183"/>
            <p:cNvSpPr txBox="1"/>
            <p:nvPr/>
          </p:nvSpPr>
          <p:spPr>
            <a:xfrm>
              <a:off x="2243032" y="3128695"/>
              <a:ext cx="440441" cy="197526"/>
            </a:xfrm>
            <a:prstGeom prst="rect">
              <a:avLst/>
            </a:prstGeom>
            <a:noFill/>
          </p:spPr>
          <p:txBody>
            <a:bodyPr wrap="none"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185" name="TextBox 184"/>
            <p:cNvSpPr txBox="1"/>
            <p:nvPr/>
          </p:nvSpPr>
          <p:spPr>
            <a:xfrm>
              <a:off x="2243032" y="3544434"/>
              <a:ext cx="440441" cy="197526"/>
            </a:xfrm>
            <a:prstGeom prst="rect">
              <a:avLst/>
            </a:prstGeom>
            <a:noFill/>
          </p:spPr>
          <p:txBody>
            <a:bodyPr wrap="none"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186" name="TextBox 185"/>
            <p:cNvSpPr txBox="1"/>
            <p:nvPr/>
          </p:nvSpPr>
          <p:spPr>
            <a:xfrm>
              <a:off x="2243032" y="3960174"/>
              <a:ext cx="440441" cy="197526"/>
            </a:xfrm>
            <a:prstGeom prst="rect">
              <a:avLst/>
            </a:prstGeom>
            <a:noFill/>
          </p:spPr>
          <p:txBody>
            <a:bodyPr wrap="none"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187" name="TextBox 186"/>
            <p:cNvSpPr txBox="1"/>
            <p:nvPr/>
          </p:nvSpPr>
          <p:spPr>
            <a:xfrm>
              <a:off x="2243033" y="4375915"/>
              <a:ext cx="440441" cy="197526"/>
            </a:xfrm>
            <a:prstGeom prst="rect">
              <a:avLst/>
            </a:prstGeom>
            <a:noFill/>
          </p:spPr>
          <p:txBody>
            <a:bodyPr wrap="none" rtlCol="0" anchor="ctr" anchorCtr="0">
              <a:spAutoFit/>
            </a:bodyPr>
            <a:lstStyle/>
            <a:p>
              <a:pPr algn="r"/>
              <a:r>
                <a:rPr lang="fr-FR" sz="1200" dirty="0" smtClean="0">
                  <a:solidFill>
                    <a:srgbClr val="000000"/>
                  </a:solidFill>
                </a:rPr>
                <a:t>0,0</a:t>
              </a:r>
              <a:endParaRPr lang="fr-FR" sz="1200" dirty="0">
                <a:solidFill>
                  <a:srgbClr val="000000"/>
                </a:solidFill>
              </a:endParaRPr>
            </a:p>
          </p:txBody>
        </p:sp>
        <p:sp>
          <p:nvSpPr>
            <p:cNvPr id="188" name="TextBox 187"/>
            <p:cNvSpPr txBox="1"/>
            <p:nvPr/>
          </p:nvSpPr>
          <p:spPr>
            <a:xfrm>
              <a:off x="2559136" y="4522748"/>
              <a:ext cx="298478" cy="197526"/>
            </a:xfrm>
            <a:prstGeom prst="rect">
              <a:avLst/>
            </a:prstGeom>
            <a:noFill/>
          </p:spPr>
          <p:txBody>
            <a:bodyPr wrap="none" rtlCol="0" anchor="t" anchorCtr="0">
              <a:spAutoFit/>
            </a:bodyPr>
            <a:lstStyle/>
            <a:p>
              <a:pPr algn="ctr"/>
              <a:r>
                <a:rPr lang="fr-FR" sz="1200" smtClean="0">
                  <a:solidFill>
                    <a:srgbClr val="000000"/>
                  </a:solidFill>
                </a:rPr>
                <a:t>0</a:t>
              </a:r>
              <a:endParaRPr lang="fr-FR" sz="1200">
                <a:solidFill>
                  <a:srgbClr val="000000"/>
                </a:solidFill>
              </a:endParaRPr>
            </a:p>
          </p:txBody>
        </p:sp>
        <p:sp>
          <p:nvSpPr>
            <p:cNvPr id="189" name="TextBox 188"/>
            <p:cNvSpPr txBox="1"/>
            <p:nvPr/>
          </p:nvSpPr>
          <p:spPr>
            <a:xfrm>
              <a:off x="3187421" y="4522748"/>
              <a:ext cx="298478" cy="197526"/>
            </a:xfrm>
            <a:prstGeom prst="rect">
              <a:avLst/>
            </a:prstGeom>
            <a:noFill/>
          </p:spPr>
          <p:txBody>
            <a:bodyPr wrap="none" rtlCol="0" anchor="t" anchorCtr="0">
              <a:spAutoFit/>
            </a:bodyPr>
            <a:lstStyle/>
            <a:p>
              <a:pPr algn="ctr"/>
              <a:r>
                <a:rPr lang="fr-FR" sz="1200" smtClean="0">
                  <a:solidFill>
                    <a:srgbClr val="000000"/>
                  </a:solidFill>
                </a:rPr>
                <a:t>5</a:t>
              </a:r>
              <a:endParaRPr lang="fr-FR" sz="1200">
                <a:solidFill>
                  <a:srgbClr val="000000"/>
                </a:solidFill>
              </a:endParaRPr>
            </a:p>
          </p:txBody>
        </p:sp>
        <p:sp>
          <p:nvSpPr>
            <p:cNvPr id="190" name="TextBox 189"/>
            <p:cNvSpPr txBox="1"/>
            <p:nvPr/>
          </p:nvSpPr>
          <p:spPr>
            <a:xfrm>
              <a:off x="3788062" y="4522748"/>
              <a:ext cx="392527" cy="197526"/>
            </a:xfrm>
            <a:prstGeom prst="rect">
              <a:avLst/>
            </a:prstGeom>
            <a:noFill/>
          </p:spPr>
          <p:txBody>
            <a:bodyPr wrap="none" rtlCol="0" anchor="t" anchorCtr="0">
              <a:spAutoFit/>
            </a:bodyPr>
            <a:lstStyle/>
            <a:p>
              <a:pPr algn="ctr"/>
              <a:r>
                <a:rPr lang="fr-FR" sz="1200" smtClean="0">
                  <a:solidFill>
                    <a:srgbClr val="000000"/>
                  </a:solidFill>
                </a:rPr>
                <a:t>10</a:t>
              </a:r>
              <a:endParaRPr lang="fr-FR" sz="1200">
                <a:solidFill>
                  <a:srgbClr val="000000"/>
                </a:solidFill>
              </a:endParaRPr>
            </a:p>
          </p:txBody>
        </p:sp>
        <p:sp>
          <p:nvSpPr>
            <p:cNvPr id="191" name="TextBox 190"/>
            <p:cNvSpPr txBox="1"/>
            <p:nvPr/>
          </p:nvSpPr>
          <p:spPr>
            <a:xfrm>
              <a:off x="4415606" y="4522748"/>
              <a:ext cx="392527" cy="197526"/>
            </a:xfrm>
            <a:prstGeom prst="rect">
              <a:avLst/>
            </a:prstGeom>
            <a:noFill/>
          </p:spPr>
          <p:txBody>
            <a:bodyPr wrap="none" rtlCol="0" anchor="t" anchorCtr="0">
              <a:spAutoFit/>
            </a:bodyPr>
            <a:lstStyle/>
            <a:p>
              <a:pPr algn="ctr"/>
              <a:r>
                <a:rPr lang="fr-FR" sz="1200" smtClean="0">
                  <a:solidFill>
                    <a:srgbClr val="000000"/>
                  </a:solidFill>
                </a:rPr>
                <a:t>15</a:t>
              </a:r>
              <a:endParaRPr lang="fr-FR" sz="1200">
                <a:solidFill>
                  <a:srgbClr val="000000"/>
                </a:solidFill>
              </a:endParaRPr>
            </a:p>
          </p:txBody>
        </p:sp>
        <p:sp>
          <p:nvSpPr>
            <p:cNvPr id="192" name="TextBox 191"/>
            <p:cNvSpPr txBox="1"/>
            <p:nvPr/>
          </p:nvSpPr>
          <p:spPr>
            <a:xfrm>
              <a:off x="5065289" y="4522748"/>
              <a:ext cx="392527" cy="197526"/>
            </a:xfrm>
            <a:prstGeom prst="rect">
              <a:avLst/>
            </a:prstGeom>
            <a:noFill/>
          </p:spPr>
          <p:txBody>
            <a:bodyPr wrap="none" rtlCol="0" anchor="t" anchorCtr="0">
              <a:spAutoFit/>
            </a:bodyPr>
            <a:lstStyle/>
            <a:p>
              <a:pPr algn="ctr"/>
              <a:r>
                <a:rPr lang="fr-FR" sz="1200" smtClean="0">
                  <a:solidFill>
                    <a:srgbClr val="000000"/>
                  </a:solidFill>
                </a:rPr>
                <a:t>20</a:t>
              </a:r>
              <a:endParaRPr lang="fr-FR" sz="1200">
                <a:solidFill>
                  <a:srgbClr val="000000"/>
                </a:solidFill>
              </a:endParaRPr>
            </a:p>
          </p:txBody>
        </p:sp>
        <p:sp>
          <p:nvSpPr>
            <p:cNvPr id="193" name="TextBox 192"/>
            <p:cNvSpPr txBox="1"/>
            <p:nvPr/>
          </p:nvSpPr>
          <p:spPr>
            <a:xfrm>
              <a:off x="5702689" y="4522748"/>
              <a:ext cx="392527" cy="197526"/>
            </a:xfrm>
            <a:prstGeom prst="rect">
              <a:avLst/>
            </a:prstGeom>
            <a:noFill/>
          </p:spPr>
          <p:txBody>
            <a:bodyPr wrap="none" rtlCol="0" anchor="t" anchorCtr="0">
              <a:spAutoFit/>
            </a:bodyPr>
            <a:lstStyle/>
            <a:p>
              <a:pPr algn="ctr"/>
              <a:r>
                <a:rPr lang="fr-FR" sz="1200" smtClean="0">
                  <a:solidFill>
                    <a:srgbClr val="000000"/>
                  </a:solidFill>
                </a:rPr>
                <a:t>25</a:t>
              </a:r>
              <a:endParaRPr lang="fr-FR" sz="1200">
                <a:solidFill>
                  <a:srgbClr val="000000"/>
                </a:solidFill>
              </a:endParaRPr>
            </a:p>
          </p:txBody>
        </p:sp>
        <p:sp>
          <p:nvSpPr>
            <p:cNvPr id="194" name="TextBox 193"/>
            <p:cNvSpPr txBox="1"/>
            <p:nvPr/>
          </p:nvSpPr>
          <p:spPr>
            <a:xfrm>
              <a:off x="6342868" y="4522748"/>
              <a:ext cx="392527" cy="197526"/>
            </a:xfrm>
            <a:prstGeom prst="rect">
              <a:avLst/>
            </a:prstGeom>
            <a:noFill/>
          </p:spPr>
          <p:txBody>
            <a:bodyPr wrap="none" rtlCol="0" anchor="t" anchorCtr="0">
              <a:spAutoFit/>
            </a:bodyPr>
            <a:lstStyle/>
            <a:p>
              <a:pPr algn="ctr"/>
              <a:r>
                <a:rPr lang="fr-FR" sz="1200" smtClean="0">
                  <a:solidFill>
                    <a:srgbClr val="000000"/>
                  </a:solidFill>
                </a:rPr>
                <a:t>30</a:t>
              </a:r>
              <a:endParaRPr lang="fr-FR" sz="1200">
                <a:solidFill>
                  <a:srgbClr val="000000"/>
                </a:solidFill>
              </a:endParaRPr>
            </a:p>
          </p:txBody>
        </p:sp>
      </p:grpSp>
      <p:grpSp>
        <p:nvGrpSpPr>
          <p:cNvPr id="209" name="Group 208"/>
          <p:cNvGrpSpPr/>
          <p:nvPr/>
        </p:nvGrpSpPr>
        <p:grpSpPr>
          <a:xfrm>
            <a:off x="659473" y="1734229"/>
            <a:ext cx="3929641" cy="2733239"/>
            <a:chOff x="-2648717" y="1491044"/>
            <a:chExt cx="2976072" cy="2042788"/>
          </a:xfrm>
          <a:effectLst/>
        </p:grpSpPr>
        <p:sp>
          <p:nvSpPr>
            <p:cNvPr id="210" name="Freeform 209"/>
            <p:cNvSpPr>
              <a:spLocks/>
            </p:cNvSpPr>
            <p:nvPr/>
          </p:nvSpPr>
          <p:spPr bwMode="auto">
            <a:xfrm>
              <a:off x="-2648717" y="1491044"/>
              <a:ext cx="2971800" cy="2000250"/>
            </a:xfrm>
            <a:custGeom>
              <a:avLst/>
              <a:gdLst>
                <a:gd name="T0" fmla="*/ 215 w 312"/>
                <a:gd name="T1" fmla="*/ 210 h 210"/>
                <a:gd name="T2" fmla="*/ 206 w 312"/>
                <a:gd name="T3" fmla="*/ 206 h 210"/>
                <a:gd name="T4" fmla="*/ 203 w 312"/>
                <a:gd name="T5" fmla="*/ 203 h 210"/>
                <a:gd name="T6" fmla="*/ 193 w 312"/>
                <a:gd name="T7" fmla="*/ 198 h 210"/>
                <a:gd name="T8" fmla="*/ 189 w 312"/>
                <a:gd name="T9" fmla="*/ 194 h 210"/>
                <a:gd name="T10" fmla="*/ 185 w 312"/>
                <a:gd name="T11" fmla="*/ 191 h 210"/>
                <a:gd name="T12" fmla="*/ 178 w 312"/>
                <a:gd name="T13" fmla="*/ 187 h 210"/>
                <a:gd name="T14" fmla="*/ 169 w 312"/>
                <a:gd name="T15" fmla="*/ 184 h 210"/>
                <a:gd name="T16" fmla="*/ 166 w 312"/>
                <a:gd name="T17" fmla="*/ 181 h 210"/>
                <a:gd name="T18" fmla="*/ 163 w 312"/>
                <a:gd name="T19" fmla="*/ 177 h 210"/>
                <a:gd name="T20" fmla="*/ 149 w 312"/>
                <a:gd name="T21" fmla="*/ 173 h 210"/>
                <a:gd name="T22" fmla="*/ 143 w 312"/>
                <a:gd name="T23" fmla="*/ 166 h 210"/>
                <a:gd name="T24" fmla="*/ 141 w 312"/>
                <a:gd name="T25" fmla="*/ 161 h 210"/>
                <a:gd name="T26" fmla="*/ 135 w 312"/>
                <a:gd name="T27" fmla="*/ 159 h 210"/>
                <a:gd name="T28" fmla="*/ 129 w 312"/>
                <a:gd name="T29" fmla="*/ 155 h 210"/>
                <a:gd name="T30" fmla="*/ 125 w 312"/>
                <a:gd name="T31" fmla="*/ 153 h 210"/>
                <a:gd name="T32" fmla="*/ 117 w 312"/>
                <a:gd name="T33" fmla="*/ 148 h 210"/>
                <a:gd name="T34" fmla="*/ 112 w 312"/>
                <a:gd name="T35" fmla="*/ 145 h 210"/>
                <a:gd name="T36" fmla="*/ 107 w 312"/>
                <a:gd name="T37" fmla="*/ 142 h 210"/>
                <a:gd name="T38" fmla="*/ 104 w 312"/>
                <a:gd name="T39" fmla="*/ 138 h 210"/>
                <a:gd name="T40" fmla="*/ 100 w 312"/>
                <a:gd name="T41" fmla="*/ 135 h 210"/>
                <a:gd name="T42" fmla="*/ 97 w 312"/>
                <a:gd name="T43" fmla="*/ 131 h 210"/>
                <a:gd name="T44" fmla="*/ 93 w 312"/>
                <a:gd name="T45" fmla="*/ 126 h 210"/>
                <a:gd name="T46" fmla="*/ 90 w 312"/>
                <a:gd name="T47" fmla="*/ 123 h 210"/>
                <a:gd name="T48" fmla="*/ 87 w 312"/>
                <a:gd name="T49" fmla="*/ 121 h 210"/>
                <a:gd name="T50" fmla="*/ 85 w 312"/>
                <a:gd name="T51" fmla="*/ 115 h 210"/>
                <a:gd name="T52" fmla="*/ 82 w 312"/>
                <a:gd name="T53" fmla="*/ 111 h 210"/>
                <a:gd name="T54" fmla="*/ 80 w 312"/>
                <a:gd name="T55" fmla="*/ 108 h 210"/>
                <a:gd name="T56" fmla="*/ 77 w 312"/>
                <a:gd name="T57" fmla="*/ 99 h 210"/>
                <a:gd name="T58" fmla="*/ 74 w 312"/>
                <a:gd name="T59" fmla="*/ 92 h 210"/>
                <a:gd name="T60" fmla="*/ 70 w 312"/>
                <a:gd name="T61" fmla="*/ 84 h 210"/>
                <a:gd name="T62" fmla="*/ 63 w 312"/>
                <a:gd name="T63" fmla="*/ 81 h 210"/>
                <a:gd name="T64" fmla="*/ 61 w 312"/>
                <a:gd name="T65" fmla="*/ 78 h 210"/>
                <a:gd name="T66" fmla="*/ 57 w 312"/>
                <a:gd name="T67" fmla="*/ 75 h 210"/>
                <a:gd name="T68" fmla="*/ 53 w 312"/>
                <a:gd name="T69" fmla="*/ 69 h 210"/>
                <a:gd name="T70" fmla="*/ 48 w 312"/>
                <a:gd name="T71" fmla="*/ 67 h 210"/>
                <a:gd name="T72" fmla="*/ 45 w 312"/>
                <a:gd name="T73" fmla="*/ 59 h 210"/>
                <a:gd name="T74" fmla="*/ 39 w 312"/>
                <a:gd name="T75" fmla="*/ 55 h 210"/>
                <a:gd name="T76" fmla="*/ 37 w 312"/>
                <a:gd name="T77" fmla="*/ 52 h 210"/>
                <a:gd name="T78" fmla="*/ 34 w 312"/>
                <a:gd name="T79" fmla="*/ 49 h 210"/>
                <a:gd name="T80" fmla="*/ 31 w 312"/>
                <a:gd name="T81" fmla="*/ 47 h 210"/>
                <a:gd name="T82" fmla="*/ 26 w 312"/>
                <a:gd name="T83" fmla="*/ 43 h 210"/>
                <a:gd name="T84" fmla="*/ 24 w 312"/>
                <a:gd name="T85" fmla="*/ 36 h 210"/>
                <a:gd name="T86" fmla="*/ 18 w 312"/>
                <a:gd name="T87" fmla="*/ 32 h 210"/>
                <a:gd name="T88" fmla="*/ 14 w 312"/>
                <a:gd name="T89" fmla="*/ 29 h 210"/>
                <a:gd name="T90" fmla="*/ 12 w 312"/>
                <a:gd name="T91" fmla="*/ 20 h 210"/>
                <a:gd name="T92" fmla="*/ 9 w 312"/>
                <a:gd name="T93" fmla="*/ 16 h 210"/>
                <a:gd name="T94" fmla="*/ 6 w 312"/>
                <a:gd name="T95" fmla="*/ 11 h 210"/>
                <a:gd name="T96" fmla="*/ 3 w 312"/>
                <a:gd name="T97" fmla="*/ 5 h 210"/>
                <a:gd name="T98" fmla="*/ 0 w 312"/>
                <a:gd name="T9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210">
                  <a:moveTo>
                    <a:pt x="312" y="210"/>
                  </a:moveTo>
                  <a:lnTo>
                    <a:pt x="215" y="210"/>
                  </a:lnTo>
                  <a:lnTo>
                    <a:pt x="215" y="206"/>
                  </a:lnTo>
                  <a:lnTo>
                    <a:pt x="206" y="206"/>
                  </a:lnTo>
                  <a:lnTo>
                    <a:pt x="206" y="203"/>
                  </a:lnTo>
                  <a:lnTo>
                    <a:pt x="203" y="203"/>
                  </a:lnTo>
                  <a:lnTo>
                    <a:pt x="203" y="198"/>
                  </a:lnTo>
                  <a:lnTo>
                    <a:pt x="193" y="198"/>
                  </a:lnTo>
                  <a:lnTo>
                    <a:pt x="193" y="194"/>
                  </a:lnTo>
                  <a:lnTo>
                    <a:pt x="189" y="194"/>
                  </a:lnTo>
                  <a:lnTo>
                    <a:pt x="189" y="191"/>
                  </a:lnTo>
                  <a:lnTo>
                    <a:pt x="185" y="191"/>
                  </a:lnTo>
                  <a:lnTo>
                    <a:pt x="185" y="187"/>
                  </a:lnTo>
                  <a:lnTo>
                    <a:pt x="178" y="187"/>
                  </a:lnTo>
                  <a:lnTo>
                    <a:pt x="178" y="184"/>
                  </a:lnTo>
                  <a:lnTo>
                    <a:pt x="169" y="184"/>
                  </a:lnTo>
                  <a:lnTo>
                    <a:pt x="169" y="181"/>
                  </a:lnTo>
                  <a:lnTo>
                    <a:pt x="166" y="181"/>
                  </a:lnTo>
                  <a:lnTo>
                    <a:pt x="166" y="177"/>
                  </a:lnTo>
                  <a:lnTo>
                    <a:pt x="163" y="177"/>
                  </a:lnTo>
                  <a:lnTo>
                    <a:pt x="163" y="173"/>
                  </a:lnTo>
                  <a:lnTo>
                    <a:pt x="149" y="173"/>
                  </a:lnTo>
                  <a:lnTo>
                    <a:pt x="149" y="166"/>
                  </a:lnTo>
                  <a:lnTo>
                    <a:pt x="143" y="166"/>
                  </a:lnTo>
                  <a:lnTo>
                    <a:pt x="143" y="161"/>
                  </a:lnTo>
                  <a:lnTo>
                    <a:pt x="141" y="161"/>
                  </a:lnTo>
                  <a:lnTo>
                    <a:pt x="141" y="159"/>
                  </a:lnTo>
                  <a:lnTo>
                    <a:pt x="135" y="159"/>
                  </a:lnTo>
                  <a:lnTo>
                    <a:pt x="135" y="155"/>
                  </a:lnTo>
                  <a:lnTo>
                    <a:pt x="129" y="155"/>
                  </a:lnTo>
                  <a:lnTo>
                    <a:pt x="129" y="153"/>
                  </a:lnTo>
                  <a:lnTo>
                    <a:pt x="125" y="153"/>
                  </a:lnTo>
                  <a:lnTo>
                    <a:pt x="125" y="148"/>
                  </a:lnTo>
                  <a:lnTo>
                    <a:pt x="117" y="148"/>
                  </a:lnTo>
                  <a:lnTo>
                    <a:pt x="117" y="145"/>
                  </a:lnTo>
                  <a:lnTo>
                    <a:pt x="112" y="145"/>
                  </a:lnTo>
                  <a:lnTo>
                    <a:pt x="112" y="142"/>
                  </a:lnTo>
                  <a:lnTo>
                    <a:pt x="107" y="142"/>
                  </a:lnTo>
                  <a:lnTo>
                    <a:pt x="107" y="138"/>
                  </a:lnTo>
                  <a:lnTo>
                    <a:pt x="104" y="138"/>
                  </a:lnTo>
                  <a:lnTo>
                    <a:pt x="104" y="135"/>
                  </a:lnTo>
                  <a:lnTo>
                    <a:pt x="100" y="135"/>
                  </a:lnTo>
                  <a:lnTo>
                    <a:pt x="100" y="131"/>
                  </a:lnTo>
                  <a:lnTo>
                    <a:pt x="97" y="131"/>
                  </a:lnTo>
                  <a:lnTo>
                    <a:pt x="97" y="126"/>
                  </a:lnTo>
                  <a:lnTo>
                    <a:pt x="93" y="126"/>
                  </a:lnTo>
                  <a:lnTo>
                    <a:pt x="93" y="123"/>
                  </a:lnTo>
                  <a:lnTo>
                    <a:pt x="90" y="123"/>
                  </a:lnTo>
                  <a:lnTo>
                    <a:pt x="90" y="121"/>
                  </a:lnTo>
                  <a:lnTo>
                    <a:pt x="87" y="121"/>
                  </a:lnTo>
                  <a:lnTo>
                    <a:pt x="87" y="115"/>
                  </a:lnTo>
                  <a:lnTo>
                    <a:pt x="85" y="115"/>
                  </a:lnTo>
                  <a:lnTo>
                    <a:pt x="85" y="111"/>
                  </a:lnTo>
                  <a:lnTo>
                    <a:pt x="82" y="111"/>
                  </a:lnTo>
                  <a:lnTo>
                    <a:pt x="82" y="108"/>
                  </a:lnTo>
                  <a:lnTo>
                    <a:pt x="80" y="108"/>
                  </a:lnTo>
                  <a:lnTo>
                    <a:pt x="80" y="99"/>
                  </a:lnTo>
                  <a:lnTo>
                    <a:pt x="77" y="99"/>
                  </a:lnTo>
                  <a:lnTo>
                    <a:pt x="77" y="92"/>
                  </a:lnTo>
                  <a:lnTo>
                    <a:pt x="74" y="92"/>
                  </a:lnTo>
                  <a:lnTo>
                    <a:pt x="74" y="84"/>
                  </a:lnTo>
                  <a:lnTo>
                    <a:pt x="70" y="84"/>
                  </a:lnTo>
                  <a:lnTo>
                    <a:pt x="70" y="81"/>
                  </a:lnTo>
                  <a:lnTo>
                    <a:pt x="63" y="81"/>
                  </a:lnTo>
                  <a:lnTo>
                    <a:pt x="63" y="78"/>
                  </a:lnTo>
                  <a:lnTo>
                    <a:pt x="61" y="78"/>
                  </a:lnTo>
                  <a:lnTo>
                    <a:pt x="61" y="75"/>
                  </a:lnTo>
                  <a:lnTo>
                    <a:pt x="57" y="75"/>
                  </a:lnTo>
                  <a:lnTo>
                    <a:pt x="57" y="69"/>
                  </a:lnTo>
                  <a:lnTo>
                    <a:pt x="53" y="69"/>
                  </a:lnTo>
                  <a:lnTo>
                    <a:pt x="53" y="67"/>
                  </a:lnTo>
                  <a:lnTo>
                    <a:pt x="48" y="67"/>
                  </a:lnTo>
                  <a:lnTo>
                    <a:pt x="48" y="59"/>
                  </a:lnTo>
                  <a:lnTo>
                    <a:pt x="45" y="59"/>
                  </a:lnTo>
                  <a:lnTo>
                    <a:pt x="45" y="55"/>
                  </a:lnTo>
                  <a:lnTo>
                    <a:pt x="39" y="55"/>
                  </a:lnTo>
                  <a:lnTo>
                    <a:pt x="39" y="52"/>
                  </a:lnTo>
                  <a:lnTo>
                    <a:pt x="37" y="52"/>
                  </a:lnTo>
                  <a:lnTo>
                    <a:pt x="37" y="49"/>
                  </a:lnTo>
                  <a:lnTo>
                    <a:pt x="34" y="49"/>
                  </a:lnTo>
                  <a:lnTo>
                    <a:pt x="34" y="47"/>
                  </a:lnTo>
                  <a:lnTo>
                    <a:pt x="31" y="47"/>
                  </a:lnTo>
                  <a:lnTo>
                    <a:pt x="31" y="43"/>
                  </a:lnTo>
                  <a:lnTo>
                    <a:pt x="26" y="43"/>
                  </a:lnTo>
                  <a:lnTo>
                    <a:pt x="26" y="36"/>
                  </a:lnTo>
                  <a:lnTo>
                    <a:pt x="24" y="36"/>
                  </a:lnTo>
                  <a:lnTo>
                    <a:pt x="24" y="32"/>
                  </a:lnTo>
                  <a:lnTo>
                    <a:pt x="18" y="32"/>
                  </a:lnTo>
                  <a:lnTo>
                    <a:pt x="18" y="29"/>
                  </a:lnTo>
                  <a:lnTo>
                    <a:pt x="14" y="29"/>
                  </a:lnTo>
                  <a:lnTo>
                    <a:pt x="14" y="20"/>
                  </a:lnTo>
                  <a:lnTo>
                    <a:pt x="12" y="20"/>
                  </a:lnTo>
                  <a:lnTo>
                    <a:pt x="12" y="16"/>
                  </a:lnTo>
                  <a:lnTo>
                    <a:pt x="9" y="16"/>
                  </a:lnTo>
                  <a:lnTo>
                    <a:pt x="9" y="11"/>
                  </a:lnTo>
                  <a:lnTo>
                    <a:pt x="6" y="11"/>
                  </a:lnTo>
                  <a:lnTo>
                    <a:pt x="6" y="5"/>
                  </a:lnTo>
                  <a:lnTo>
                    <a:pt x="3" y="5"/>
                  </a:lnTo>
                  <a:lnTo>
                    <a:pt x="3"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1" name="Line 3"/>
            <p:cNvSpPr>
              <a:spLocks noChangeShapeType="1"/>
            </p:cNvSpPr>
            <p:nvPr/>
          </p:nvSpPr>
          <p:spPr bwMode="auto">
            <a:xfrm>
              <a:off x="84958" y="34766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2" name="Line 4"/>
            <p:cNvSpPr>
              <a:spLocks noChangeShapeType="1"/>
            </p:cNvSpPr>
            <p:nvPr/>
          </p:nvSpPr>
          <p:spPr bwMode="auto">
            <a:xfrm>
              <a:off x="104008" y="34766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3" name="Line 5"/>
            <p:cNvSpPr>
              <a:spLocks noChangeShapeType="1"/>
            </p:cNvSpPr>
            <p:nvPr/>
          </p:nvSpPr>
          <p:spPr bwMode="auto">
            <a:xfrm>
              <a:off x="-353192" y="34766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4" name="Line 6"/>
            <p:cNvSpPr>
              <a:spLocks noChangeShapeType="1"/>
            </p:cNvSpPr>
            <p:nvPr/>
          </p:nvSpPr>
          <p:spPr bwMode="auto">
            <a:xfrm>
              <a:off x="-886592" y="32861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5" name="Line 7"/>
            <p:cNvSpPr>
              <a:spLocks noChangeShapeType="1"/>
            </p:cNvSpPr>
            <p:nvPr/>
          </p:nvSpPr>
          <p:spPr bwMode="auto">
            <a:xfrm>
              <a:off x="-1010417" y="3219507"/>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6" name="Line 8"/>
            <p:cNvSpPr>
              <a:spLocks noChangeShapeType="1"/>
            </p:cNvSpPr>
            <p:nvPr/>
          </p:nvSpPr>
          <p:spPr bwMode="auto">
            <a:xfrm>
              <a:off x="-1248542" y="3048057"/>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7" name="Line 9"/>
            <p:cNvSpPr>
              <a:spLocks noChangeShapeType="1"/>
            </p:cNvSpPr>
            <p:nvPr/>
          </p:nvSpPr>
          <p:spPr bwMode="auto">
            <a:xfrm>
              <a:off x="-1172342" y="3124257"/>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8" name="Line 10"/>
            <p:cNvSpPr>
              <a:spLocks noChangeShapeType="1"/>
            </p:cNvSpPr>
            <p:nvPr/>
          </p:nvSpPr>
          <p:spPr bwMode="auto">
            <a:xfrm>
              <a:off x="-229367" y="3476682"/>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9" name="Line 11"/>
            <p:cNvSpPr>
              <a:spLocks noChangeShapeType="1"/>
            </p:cNvSpPr>
            <p:nvPr/>
          </p:nvSpPr>
          <p:spPr bwMode="auto">
            <a:xfrm>
              <a:off x="-600842" y="3429057"/>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0" name="Line 12"/>
            <p:cNvSpPr>
              <a:spLocks noChangeShapeType="1"/>
            </p:cNvSpPr>
            <p:nvPr/>
          </p:nvSpPr>
          <p:spPr bwMode="auto">
            <a:xfrm>
              <a:off x="-1124717" y="31337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1" name="Line 13"/>
            <p:cNvSpPr>
              <a:spLocks noChangeShapeType="1"/>
            </p:cNvSpPr>
            <p:nvPr/>
          </p:nvSpPr>
          <p:spPr bwMode="auto">
            <a:xfrm>
              <a:off x="-2382017" y="1876482"/>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2" name="Line 14"/>
            <p:cNvSpPr>
              <a:spLocks noChangeShapeType="1"/>
            </p:cNvSpPr>
            <p:nvPr/>
          </p:nvSpPr>
          <p:spPr bwMode="auto">
            <a:xfrm>
              <a:off x="-1477142" y="2886132"/>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3" name="Line 4"/>
            <p:cNvSpPr>
              <a:spLocks noChangeShapeType="1"/>
            </p:cNvSpPr>
            <p:nvPr/>
          </p:nvSpPr>
          <p:spPr bwMode="auto">
            <a:xfrm>
              <a:off x="327355" y="3475196"/>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224" name="Group 223"/>
          <p:cNvGrpSpPr/>
          <p:nvPr/>
        </p:nvGrpSpPr>
        <p:grpSpPr>
          <a:xfrm>
            <a:off x="659473" y="1730577"/>
            <a:ext cx="3634731" cy="2521866"/>
            <a:chOff x="3548063" y="2709863"/>
            <a:chExt cx="2047875" cy="1428750"/>
          </a:xfrm>
        </p:grpSpPr>
        <p:sp>
          <p:nvSpPr>
            <p:cNvPr id="225" name="Line 15"/>
            <p:cNvSpPr>
              <a:spLocks noChangeShapeType="1"/>
            </p:cNvSpPr>
            <p:nvPr/>
          </p:nvSpPr>
          <p:spPr bwMode="auto">
            <a:xfrm>
              <a:off x="4233863" y="3452813"/>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6" name="Line 16"/>
            <p:cNvSpPr>
              <a:spLocks noChangeShapeType="1"/>
            </p:cNvSpPr>
            <p:nvPr/>
          </p:nvSpPr>
          <p:spPr bwMode="auto">
            <a:xfrm>
              <a:off x="4367213" y="353853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7" name="Line 17"/>
            <p:cNvSpPr>
              <a:spLocks noChangeShapeType="1"/>
            </p:cNvSpPr>
            <p:nvPr/>
          </p:nvSpPr>
          <p:spPr bwMode="auto">
            <a:xfrm>
              <a:off x="5157788"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8" name="Line 18"/>
            <p:cNvSpPr>
              <a:spLocks noChangeShapeType="1"/>
            </p:cNvSpPr>
            <p:nvPr/>
          </p:nvSpPr>
          <p:spPr bwMode="auto">
            <a:xfrm>
              <a:off x="4005263" y="32051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9" name="Line 19"/>
            <p:cNvSpPr>
              <a:spLocks noChangeShapeType="1"/>
            </p:cNvSpPr>
            <p:nvPr/>
          </p:nvSpPr>
          <p:spPr bwMode="auto">
            <a:xfrm>
              <a:off x="5586413" y="4099244"/>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0" name="Line 20"/>
            <p:cNvSpPr>
              <a:spLocks noChangeShapeType="1"/>
            </p:cNvSpPr>
            <p:nvPr/>
          </p:nvSpPr>
          <p:spPr bwMode="auto">
            <a:xfrm>
              <a:off x="5453063" y="4024313"/>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1" name="Line 21"/>
            <p:cNvSpPr>
              <a:spLocks noChangeShapeType="1"/>
            </p:cNvSpPr>
            <p:nvPr/>
          </p:nvSpPr>
          <p:spPr bwMode="auto">
            <a:xfrm>
              <a:off x="5548313" y="4110038"/>
              <a:ext cx="0" cy="2857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2" name="Line 22"/>
            <p:cNvSpPr>
              <a:spLocks noChangeShapeType="1"/>
            </p:cNvSpPr>
            <p:nvPr/>
          </p:nvSpPr>
          <p:spPr bwMode="auto">
            <a:xfrm>
              <a:off x="4710113" y="388143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3" name="Line 23"/>
            <p:cNvSpPr>
              <a:spLocks noChangeShapeType="1"/>
            </p:cNvSpPr>
            <p:nvPr/>
          </p:nvSpPr>
          <p:spPr bwMode="auto">
            <a:xfrm>
              <a:off x="4614863" y="382428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4" name="Line 24"/>
            <p:cNvSpPr>
              <a:spLocks noChangeShapeType="1"/>
            </p:cNvSpPr>
            <p:nvPr/>
          </p:nvSpPr>
          <p:spPr bwMode="auto">
            <a:xfrm>
              <a:off x="4662488" y="3871913"/>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5" name="Line 25"/>
            <p:cNvSpPr>
              <a:spLocks noChangeShapeType="1"/>
            </p:cNvSpPr>
            <p:nvPr/>
          </p:nvSpPr>
          <p:spPr bwMode="auto">
            <a:xfrm>
              <a:off x="5100638" y="403383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6" name="Line 26"/>
            <p:cNvSpPr>
              <a:spLocks noChangeShapeType="1"/>
            </p:cNvSpPr>
            <p:nvPr/>
          </p:nvSpPr>
          <p:spPr bwMode="auto">
            <a:xfrm>
              <a:off x="4652963" y="38623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7" name="Line 27"/>
            <p:cNvSpPr>
              <a:spLocks noChangeShapeType="1"/>
            </p:cNvSpPr>
            <p:nvPr/>
          </p:nvSpPr>
          <p:spPr bwMode="auto">
            <a:xfrm>
              <a:off x="5510213" y="4099244"/>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8" name="Line 28"/>
            <p:cNvSpPr>
              <a:spLocks noChangeShapeType="1"/>
            </p:cNvSpPr>
            <p:nvPr/>
          </p:nvSpPr>
          <p:spPr bwMode="auto">
            <a:xfrm>
              <a:off x="4872038" y="393858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9" name="Line 29"/>
            <p:cNvSpPr>
              <a:spLocks noChangeShapeType="1"/>
            </p:cNvSpPr>
            <p:nvPr/>
          </p:nvSpPr>
          <p:spPr bwMode="auto">
            <a:xfrm>
              <a:off x="4967288" y="395763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0" name="Line 30"/>
            <p:cNvSpPr>
              <a:spLocks noChangeShapeType="1"/>
            </p:cNvSpPr>
            <p:nvPr/>
          </p:nvSpPr>
          <p:spPr bwMode="auto">
            <a:xfrm>
              <a:off x="5291138"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1" name="Line 31"/>
            <p:cNvSpPr>
              <a:spLocks noChangeShapeType="1"/>
            </p:cNvSpPr>
            <p:nvPr/>
          </p:nvSpPr>
          <p:spPr bwMode="auto">
            <a:xfrm>
              <a:off x="5367338"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2" name="Line 32"/>
            <p:cNvSpPr>
              <a:spLocks noChangeShapeType="1"/>
            </p:cNvSpPr>
            <p:nvPr/>
          </p:nvSpPr>
          <p:spPr bwMode="auto">
            <a:xfrm>
              <a:off x="5491163"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3" name="Line 33"/>
            <p:cNvSpPr>
              <a:spLocks noChangeShapeType="1"/>
            </p:cNvSpPr>
            <p:nvPr/>
          </p:nvSpPr>
          <p:spPr bwMode="auto">
            <a:xfrm>
              <a:off x="5005388" y="3967163"/>
              <a:ext cx="0" cy="2857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4" name="Freeform 34"/>
            <p:cNvSpPr>
              <a:spLocks/>
            </p:cNvSpPr>
            <p:nvPr/>
          </p:nvSpPr>
          <p:spPr bwMode="auto">
            <a:xfrm>
              <a:off x="3548063" y="2709863"/>
              <a:ext cx="2047875" cy="1409700"/>
            </a:xfrm>
            <a:custGeom>
              <a:avLst/>
              <a:gdLst>
                <a:gd name="T0" fmla="*/ 205 w 215"/>
                <a:gd name="T1" fmla="*/ 148 h 148"/>
                <a:gd name="T2" fmla="*/ 158 w 215"/>
                <a:gd name="T3" fmla="*/ 141 h 148"/>
                <a:gd name="T4" fmla="*/ 154 w 215"/>
                <a:gd name="T5" fmla="*/ 138 h 148"/>
                <a:gd name="T6" fmla="*/ 140 w 215"/>
                <a:gd name="T7" fmla="*/ 134 h 148"/>
                <a:gd name="T8" fmla="*/ 127 w 215"/>
                <a:gd name="T9" fmla="*/ 132 h 148"/>
                <a:gd name="T10" fmla="*/ 124 w 215"/>
                <a:gd name="T11" fmla="*/ 129 h 148"/>
                <a:gd name="T12" fmla="*/ 118 w 215"/>
                <a:gd name="T13" fmla="*/ 126 h 148"/>
                <a:gd name="T14" fmla="*/ 115 w 215"/>
                <a:gd name="T15" fmla="*/ 124 h 148"/>
                <a:gd name="T16" fmla="*/ 112 w 215"/>
                <a:gd name="T17" fmla="*/ 121 h 148"/>
                <a:gd name="T18" fmla="*/ 110 w 215"/>
                <a:gd name="T19" fmla="*/ 119 h 148"/>
                <a:gd name="T20" fmla="*/ 104 w 215"/>
                <a:gd name="T21" fmla="*/ 117 h 148"/>
                <a:gd name="T22" fmla="*/ 102 w 215"/>
                <a:gd name="T23" fmla="*/ 114 h 148"/>
                <a:gd name="T24" fmla="*/ 100 w 215"/>
                <a:gd name="T25" fmla="*/ 111 h 148"/>
                <a:gd name="T26" fmla="*/ 98 w 215"/>
                <a:gd name="T27" fmla="*/ 108 h 148"/>
                <a:gd name="T28" fmla="*/ 97 w 215"/>
                <a:gd name="T29" fmla="*/ 102 h 148"/>
                <a:gd name="T30" fmla="*/ 95 w 215"/>
                <a:gd name="T31" fmla="*/ 100 h 148"/>
                <a:gd name="T32" fmla="*/ 93 w 215"/>
                <a:gd name="T33" fmla="*/ 97 h 148"/>
                <a:gd name="T34" fmla="*/ 90 w 215"/>
                <a:gd name="T35" fmla="*/ 96 h 148"/>
                <a:gd name="T36" fmla="*/ 87 w 215"/>
                <a:gd name="T37" fmla="*/ 93 h 148"/>
                <a:gd name="T38" fmla="*/ 85 w 215"/>
                <a:gd name="T39" fmla="*/ 90 h 148"/>
                <a:gd name="T40" fmla="*/ 78 w 215"/>
                <a:gd name="T41" fmla="*/ 86 h 148"/>
                <a:gd name="T42" fmla="*/ 74 w 215"/>
                <a:gd name="T43" fmla="*/ 83 h 148"/>
                <a:gd name="T44" fmla="*/ 71 w 215"/>
                <a:gd name="T45" fmla="*/ 80 h 148"/>
                <a:gd name="T46" fmla="*/ 71 w 215"/>
                <a:gd name="T47" fmla="*/ 75 h 148"/>
                <a:gd name="T48" fmla="*/ 67 w 215"/>
                <a:gd name="T49" fmla="*/ 73 h 148"/>
                <a:gd name="T50" fmla="*/ 65 w 215"/>
                <a:gd name="T51" fmla="*/ 70 h 148"/>
                <a:gd name="T52" fmla="*/ 63 w 215"/>
                <a:gd name="T53" fmla="*/ 65 h 148"/>
                <a:gd name="T54" fmla="*/ 56 w 215"/>
                <a:gd name="T55" fmla="*/ 62 h 148"/>
                <a:gd name="T56" fmla="*/ 52 w 215"/>
                <a:gd name="T57" fmla="*/ 59 h 148"/>
                <a:gd name="T58" fmla="*/ 51 w 215"/>
                <a:gd name="T59" fmla="*/ 56 h 148"/>
                <a:gd name="T60" fmla="*/ 46 w 215"/>
                <a:gd name="T61" fmla="*/ 54 h 148"/>
                <a:gd name="T62" fmla="*/ 44 w 215"/>
                <a:gd name="T63" fmla="*/ 51 h 148"/>
                <a:gd name="T64" fmla="*/ 42 w 215"/>
                <a:gd name="T65" fmla="*/ 47 h 148"/>
                <a:gd name="T66" fmla="*/ 39 w 215"/>
                <a:gd name="T67" fmla="*/ 45 h 148"/>
                <a:gd name="T68" fmla="*/ 36 w 215"/>
                <a:gd name="T69" fmla="*/ 40 h 148"/>
                <a:gd name="T70" fmla="*/ 33 w 215"/>
                <a:gd name="T71" fmla="*/ 38 h 148"/>
                <a:gd name="T72" fmla="*/ 31 w 215"/>
                <a:gd name="T73" fmla="*/ 36 h 148"/>
                <a:gd name="T74" fmla="*/ 23 w 215"/>
                <a:gd name="T75" fmla="*/ 32 h 148"/>
                <a:gd name="T76" fmla="*/ 20 w 215"/>
                <a:gd name="T77" fmla="*/ 30 h 148"/>
                <a:gd name="T78" fmla="*/ 17 w 215"/>
                <a:gd name="T79" fmla="*/ 27 h 148"/>
                <a:gd name="T80" fmla="*/ 16 w 215"/>
                <a:gd name="T81" fmla="*/ 24 h 148"/>
                <a:gd name="T82" fmla="*/ 14 w 215"/>
                <a:gd name="T83" fmla="*/ 21 h 148"/>
                <a:gd name="T84" fmla="*/ 12 w 215"/>
                <a:gd name="T85" fmla="*/ 15 h 148"/>
                <a:gd name="T86" fmla="*/ 9 w 215"/>
                <a:gd name="T87" fmla="*/ 14 h 148"/>
                <a:gd name="T88" fmla="*/ 6 w 215"/>
                <a:gd name="T89" fmla="*/ 12 h 148"/>
                <a:gd name="T90" fmla="*/ 5 w 215"/>
                <a:gd name="T91" fmla="*/ 6 h 148"/>
                <a:gd name="T92" fmla="*/ 4 w 215"/>
                <a:gd name="T93" fmla="*/ 3 h 148"/>
                <a:gd name="T94" fmla="*/ 0 w 215"/>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148">
                  <a:moveTo>
                    <a:pt x="215" y="148"/>
                  </a:moveTo>
                  <a:lnTo>
                    <a:pt x="205" y="148"/>
                  </a:lnTo>
                  <a:lnTo>
                    <a:pt x="205" y="141"/>
                  </a:lnTo>
                  <a:lnTo>
                    <a:pt x="158" y="141"/>
                  </a:lnTo>
                  <a:lnTo>
                    <a:pt x="158" y="138"/>
                  </a:lnTo>
                  <a:lnTo>
                    <a:pt x="154" y="138"/>
                  </a:lnTo>
                  <a:lnTo>
                    <a:pt x="154" y="134"/>
                  </a:lnTo>
                  <a:lnTo>
                    <a:pt x="140" y="134"/>
                  </a:lnTo>
                  <a:lnTo>
                    <a:pt x="140" y="132"/>
                  </a:lnTo>
                  <a:lnTo>
                    <a:pt x="127" y="132"/>
                  </a:lnTo>
                  <a:lnTo>
                    <a:pt x="127" y="129"/>
                  </a:lnTo>
                  <a:lnTo>
                    <a:pt x="124" y="129"/>
                  </a:lnTo>
                  <a:lnTo>
                    <a:pt x="124" y="126"/>
                  </a:lnTo>
                  <a:lnTo>
                    <a:pt x="118" y="126"/>
                  </a:lnTo>
                  <a:lnTo>
                    <a:pt x="118" y="124"/>
                  </a:lnTo>
                  <a:lnTo>
                    <a:pt x="115" y="124"/>
                  </a:lnTo>
                  <a:lnTo>
                    <a:pt x="115" y="121"/>
                  </a:lnTo>
                  <a:lnTo>
                    <a:pt x="112" y="121"/>
                  </a:lnTo>
                  <a:lnTo>
                    <a:pt x="112" y="119"/>
                  </a:lnTo>
                  <a:lnTo>
                    <a:pt x="110" y="119"/>
                  </a:lnTo>
                  <a:lnTo>
                    <a:pt x="110" y="117"/>
                  </a:lnTo>
                  <a:lnTo>
                    <a:pt x="104" y="117"/>
                  </a:lnTo>
                  <a:lnTo>
                    <a:pt x="104" y="114"/>
                  </a:lnTo>
                  <a:lnTo>
                    <a:pt x="102" y="114"/>
                  </a:lnTo>
                  <a:lnTo>
                    <a:pt x="102" y="111"/>
                  </a:lnTo>
                  <a:lnTo>
                    <a:pt x="100" y="111"/>
                  </a:lnTo>
                  <a:lnTo>
                    <a:pt x="100" y="108"/>
                  </a:lnTo>
                  <a:lnTo>
                    <a:pt x="98" y="108"/>
                  </a:lnTo>
                  <a:lnTo>
                    <a:pt x="98" y="102"/>
                  </a:lnTo>
                  <a:lnTo>
                    <a:pt x="97" y="102"/>
                  </a:lnTo>
                  <a:lnTo>
                    <a:pt x="97" y="100"/>
                  </a:lnTo>
                  <a:lnTo>
                    <a:pt x="95" y="100"/>
                  </a:lnTo>
                  <a:lnTo>
                    <a:pt x="95" y="97"/>
                  </a:lnTo>
                  <a:lnTo>
                    <a:pt x="93" y="97"/>
                  </a:lnTo>
                  <a:lnTo>
                    <a:pt x="93" y="96"/>
                  </a:lnTo>
                  <a:lnTo>
                    <a:pt x="90" y="96"/>
                  </a:lnTo>
                  <a:lnTo>
                    <a:pt x="90" y="93"/>
                  </a:lnTo>
                  <a:lnTo>
                    <a:pt x="87" y="93"/>
                  </a:lnTo>
                  <a:lnTo>
                    <a:pt x="87" y="90"/>
                  </a:lnTo>
                  <a:lnTo>
                    <a:pt x="85" y="90"/>
                  </a:lnTo>
                  <a:lnTo>
                    <a:pt x="85" y="86"/>
                  </a:lnTo>
                  <a:lnTo>
                    <a:pt x="78" y="86"/>
                  </a:lnTo>
                  <a:lnTo>
                    <a:pt x="78" y="83"/>
                  </a:lnTo>
                  <a:lnTo>
                    <a:pt x="74" y="83"/>
                  </a:lnTo>
                  <a:lnTo>
                    <a:pt x="74" y="80"/>
                  </a:lnTo>
                  <a:lnTo>
                    <a:pt x="71" y="80"/>
                  </a:lnTo>
                  <a:lnTo>
                    <a:pt x="71" y="75"/>
                  </a:lnTo>
                  <a:lnTo>
                    <a:pt x="71" y="75"/>
                  </a:lnTo>
                  <a:lnTo>
                    <a:pt x="71" y="73"/>
                  </a:lnTo>
                  <a:lnTo>
                    <a:pt x="67" y="73"/>
                  </a:lnTo>
                  <a:lnTo>
                    <a:pt x="67" y="70"/>
                  </a:lnTo>
                  <a:lnTo>
                    <a:pt x="65" y="70"/>
                  </a:lnTo>
                  <a:lnTo>
                    <a:pt x="65" y="65"/>
                  </a:lnTo>
                  <a:lnTo>
                    <a:pt x="63" y="65"/>
                  </a:lnTo>
                  <a:lnTo>
                    <a:pt x="63" y="62"/>
                  </a:lnTo>
                  <a:lnTo>
                    <a:pt x="56" y="62"/>
                  </a:lnTo>
                  <a:lnTo>
                    <a:pt x="56" y="59"/>
                  </a:lnTo>
                  <a:lnTo>
                    <a:pt x="52" y="59"/>
                  </a:lnTo>
                  <a:lnTo>
                    <a:pt x="52" y="56"/>
                  </a:lnTo>
                  <a:lnTo>
                    <a:pt x="51" y="56"/>
                  </a:lnTo>
                  <a:lnTo>
                    <a:pt x="51" y="54"/>
                  </a:lnTo>
                  <a:lnTo>
                    <a:pt x="46" y="54"/>
                  </a:lnTo>
                  <a:lnTo>
                    <a:pt x="46" y="51"/>
                  </a:lnTo>
                  <a:lnTo>
                    <a:pt x="44" y="51"/>
                  </a:lnTo>
                  <a:lnTo>
                    <a:pt x="44" y="47"/>
                  </a:lnTo>
                  <a:lnTo>
                    <a:pt x="42" y="47"/>
                  </a:lnTo>
                  <a:lnTo>
                    <a:pt x="42" y="45"/>
                  </a:lnTo>
                  <a:lnTo>
                    <a:pt x="39" y="45"/>
                  </a:lnTo>
                  <a:lnTo>
                    <a:pt x="39" y="40"/>
                  </a:lnTo>
                  <a:lnTo>
                    <a:pt x="36" y="40"/>
                  </a:lnTo>
                  <a:lnTo>
                    <a:pt x="36" y="38"/>
                  </a:lnTo>
                  <a:lnTo>
                    <a:pt x="33" y="38"/>
                  </a:lnTo>
                  <a:lnTo>
                    <a:pt x="33" y="36"/>
                  </a:lnTo>
                  <a:lnTo>
                    <a:pt x="31" y="36"/>
                  </a:lnTo>
                  <a:lnTo>
                    <a:pt x="31" y="32"/>
                  </a:lnTo>
                  <a:lnTo>
                    <a:pt x="23" y="32"/>
                  </a:lnTo>
                  <a:lnTo>
                    <a:pt x="23" y="30"/>
                  </a:lnTo>
                  <a:lnTo>
                    <a:pt x="20" y="30"/>
                  </a:lnTo>
                  <a:lnTo>
                    <a:pt x="20" y="27"/>
                  </a:lnTo>
                  <a:lnTo>
                    <a:pt x="17" y="27"/>
                  </a:lnTo>
                  <a:lnTo>
                    <a:pt x="17" y="24"/>
                  </a:lnTo>
                  <a:lnTo>
                    <a:pt x="16" y="24"/>
                  </a:lnTo>
                  <a:lnTo>
                    <a:pt x="16" y="21"/>
                  </a:lnTo>
                  <a:lnTo>
                    <a:pt x="14" y="21"/>
                  </a:lnTo>
                  <a:lnTo>
                    <a:pt x="14" y="15"/>
                  </a:lnTo>
                  <a:lnTo>
                    <a:pt x="12" y="15"/>
                  </a:lnTo>
                  <a:lnTo>
                    <a:pt x="12" y="14"/>
                  </a:lnTo>
                  <a:lnTo>
                    <a:pt x="9" y="14"/>
                  </a:lnTo>
                  <a:lnTo>
                    <a:pt x="9" y="12"/>
                  </a:lnTo>
                  <a:lnTo>
                    <a:pt x="6" y="12"/>
                  </a:lnTo>
                  <a:lnTo>
                    <a:pt x="6" y="6"/>
                  </a:lnTo>
                  <a:lnTo>
                    <a:pt x="5" y="6"/>
                  </a:lnTo>
                  <a:lnTo>
                    <a:pt x="5" y="3"/>
                  </a:lnTo>
                  <a:lnTo>
                    <a:pt x="4" y="3"/>
                  </a:lnTo>
                  <a:lnTo>
                    <a:pt x="4"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245" name="Group 244"/>
          <p:cNvGrpSpPr/>
          <p:nvPr/>
        </p:nvGrpSpPr>
        <p:grpSpPr>
          <a:xfrm>
            <a:off x="5241867" y="1725960"/>
            <a:ext cx="3276000" cy="2772789"/>
            <a:chOff x="3330575" y="2382838"/>
            <a:chExt cx="2476500" cy="2086569"/>
          </a:xfrm>
        </p:grpSpPr>
        <p:sp>
          <p:nvSpPr>
            <p:cNvPr id="246" name="Line 35"/>
            <p:cNvSpPr>
              <a:spLocks noChangeShapeType="1"/>
            </p:cNvSpPr>
            <p:nvPr/>
          </p:nvSpPr>
          <p:spPr bwMode="auto">
            <a:xfrm>
              <a:off x="4235450" y="4078288"/>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7" name="Line 36"/>
            <p:cNvSpPr>
              <a:spLocks noChangeShapeType="1"/>
            </p:cNvSpPr>
            <p:nvPr/>
          </p:nvSpPr>
          <p:spPr bwMode="auto">
            <a:xfrm>
              <a:off x="3997325" y="3763963"/>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8" name="Line 37"/>
            <p:cNvSpPr>
              <a:spLocks noChangeShapeType="1"/>
            </p:cNvSpPr>
            <p:nvPr/>
          </p:nvSpPr>
          <p:spPr bwMode="auto">
            <a:xfrm>
              <a:off x="3883025" y="3582988"/>
              <a:ext cx="0" cy="4762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9" name="Line 38"/>
            <p:cNvSpPr>
              <a:spLocks noChangeShapeType="1"/>
            </p:cNvSpPr>
            <p:nvPr/>
          </p:nvSpPr>
          <p:spPr bwMode="auto">
            <a:xfrm>
              <a:off x="4559300" y="4221163"/>
              <a:ext cx="0" cy="4762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0" name="Line 39"/>
            <p:cNvSpPr>
              <a:spLocks noChangeShapeType="1"/>
            </p:cNvSpPr>
            <p:nvPr/>
          </p:nvSpPr>
          <p:spPr bwMode="auto">
            <a:xfrm>
              <a:off x="5807075" y="4421782"/>
              <a:ext cx="0" cy="4762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1" name="Line 40"/>
            <p:cNvSpPr>
              <a:spLocks noChangeShapeType="1"/>
            </p:cNvSpPr>
            <p:nvPr/>
          </p:nvSpPr>
          <p:spPr bwMode="auto">
            <a:xfrm>
              <a:off x="5178425" y="4411663"/>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2" name="Line 41"/>
            <p:cNvSpPr>
              <a:spLocks noChangeShapeType="1"/>
            </p:cNvSpPr>
            <p:nvPr/>
          </p:nvSpPr>
          <p:spPr bwMode="auto">
            <a:xfrm>
              <a:off x="5035550" y="4411663"/>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3" name="Freeform 42"/>
            <p:cNvSpPr>
              <a:spLocks/>
            </p:cNvSpPr>
            <p:nvPr/>
          </p:nvSpPr>
          <p:spPr bwMode="auto">
            <a:xfrm>
              <a:off x="3330575" y="2382838"/>
              <a:ext cx="2476500" cy="2057400"/>
            </a:xfrm>
            <a:custGeom>
              <a:avLst/>
              <a:gdLst>
                <a:gd name="T0" fmla="*/ 172 w 260"/>
                <a:gd name="T1" fmla="*/ 216 h 216"/>
                <a:gd name="T2" fmla="*/ 167 w 260"/>
                <a:gd name="T3" fmla="*/ 212 h 216"/>
                <a:gd name="T4" fmla="*/ 138 w 260"/>
                <a:gd name="T5" fmla="*/ 208 h 216"/>
                <a:gd name="T6" fmla="*/ 129 w 260"/>
                <a:gd name="T7" fmla="*/ 200 h 216"/>
                <a:gd name="T8" fmla="*/ 124 w 260"/>
                <a:gd name="T9" fmla="*/ 195 h 216"/>
                <a:gd name="T10" fmla="*/ 120 w 260"/>
                <a:gd name="T11" fmla="*/ 191 h 216"/>
                <a:gd name="T12" fmla="*/ 110 w 260"/>
                <a:gd name="T13" fmla="*/ 189 h 216"/>
                <a:gd name="T14" fmla="*/ 93 w 260"/>
                <a:gd name="T15" fmla="*/ 182 h 216"/>
                <a:gd name="T16" fmla="*/ 89 w 260"/>
                <a:gd name="T17" fmla="*/ 176 h 216"/>
                <a:gd name="T18" fmla="*/ 87 w 260"/>
                <a:gd name="T19" fmla="*/ 173 h 216"/>
                <a:gd name="T20" fmla="*/ 83 w 260"/>
                <a:gd name="T21" fmla="*/ 170 h 216"/>
                <a:gd name="T22" fmla="*/ 79 w 260"/>
                <a:gd name="T23" fmla="*/ 162 h 216"/>
                <a:gd name="T24" fmla="*/ 73 w 260"/>
                <a:gd name="T25" fmla="*/ 156 h 216"/>
                <a:gd name="T26" fmla="*/ 68 w 260"/>
                <a:gd name="T27" fmla="*/ 148 h 216"/>
                <a:gd name="T28" fmla="*/ 65 w 260"/>
                <a:gd name="T29" fmla="*/ 146 h 216"/>
                <a:gd name="T30" fmla="*/ 63 w 260"/>
                <a:gd name="T31" fmla="*/ 140 h 216"/>
                <a:gd name="T32" fmla="*/ 61 w 260"/>
                <a:gd name="T33" fmla="*/ 135 h 216"/>
                <a:gd name="T34" fmla="*/ 59 w 260"/>
                <a:gd name="T35" fmla="*/ 133 h 216"/>
                <a:gd name="T36" fmla="*/ 56 w 260"/>
                <a:gd name="T37" fmla="*/ 128 h 216"/>
                <a:gd name="T38" fmla="*/ 54 w 260"/>
                <a:gd name="T39" fmla="*/ 124 h 216"/>
                <a:gd name="T40" fmla="*/ 51 w 260"/>
                <a:gd name="T41" fmla="*/ 115 h 216"/>
                <a:gd name="T42" fmla="*/ 48 w 260"/>
                <a:gd name="T43" fmla="*/ 111 h 216"/>
                <a:gd name="T44" fmla="*/ 45 w 260"/>
                <a:gd name="T45" fmla="*/ 104 h 216"/>
                <a:gd name="T46" fmla="*/ 41 w 260"/>
                <a:gd name="T47" fmla="*/ 101 h 216"/>
                <a:gd name="T48" fmla="*/ 38 w 260"/>
                <a:gd name="T49" fmla="*/ 96 h 216"/>
                <a:gd name="T50" fmla="*/ 35 w 260"/>
                <a:gd name="T51" fmla="*/ 90 h 216"/>
                <a:gd name="T52" fmla="*/ 33 w 260"/>
                <a:gd name="T53" fmla="*/ 82 h 216"/>
                <a:gd name="T54" fmla="*/ 28 w 260"/>
                <a:gd name="T55" fmla="*/ 79 h 216"/>
                <a:gd name="T56" fmla="*/ 26 w 260"/>
                <a:gd name="T57" fmla="*/ 76 h 216"/>
                <a:gd name="T58" fmla="*/ 24 w 260"/>
                <a:gd name="T59" fmla="*/ 72 h 216"/>
                <a:gd name="T60" fmla="*/ 23 w 260"/>
                <a:gd name="T61" fmla="*/ 66 h 216"/>
                <a:gd name="T62" fmla="*/ 21 w 260"/>
                <a:gd name="T63" fmla="*/ 58 h 216"/>
                <a:gd name="T64" fmla="*/ 19 w 260"/>
                <a:gd name="T65" fmla="*/ 55 h 216"/>
                <a:gd name="T66" fmla="*/ 17 w 260"/>
                <a:gd name="T67" fmla="*/ 46 h 216"/>
                <a:gd name="T68" fmla="*/ 15 w 260"/>
                <a:gd name="T69" fmla="*/ 39 h 216"/>
                <a:gd name="T70" fmla="*/ 11 w 260"/>
                <a:gd name="T71" fmla="*/ 33 h 216"/>
                <a:gd name="T72" fmla="*/ 8 w 260"/>
                <a:gd name="T73" fmla="*/ 17 h 216"/>
                <a:gd name="T74" fmla="*/ 6 w 260"/>
                <a:gd name="T75" fmla="*/ 12 h 216"/>
                <a:gd name="T76" fmla="*/ 4 w 260"/>
                <a:gd name="T77" fmla="*/ 8 h 216"/>
                <a:gd name="T78" fmla="*/ 0 w 260"/>
                <a:gd name="T7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216">
                  <a:moveTo>
                    <a:pt x="260" y="216"/>
                  </a:moveTo>
                  <a:lnTo>
                    <a:pt x="172" y="216"/>
                  </a:lnTo>
                  <a:lnTo>
                    <a:pt x="172" y="212"/>
                  </a:lnTo>
                  <a:lnTo>
                    <a:pt x="167" y="212"/>
                  </a:lnTo>
                  <a:lnTo>
                    <a:pt x="167" y="208"/>
                  </a:lnTo>
                  <a:lnTo>
                    <a:pt x="138" y="208"/>
                  </a:lnTo>
                  <a:lnTo>
                    <a:pt x="138" y="200"/>
                  </a:lnTo>
                  <a:lnTo>
                    <a:pt x="129" y="200"/>
                  </a:lnTo>
                  <a:lnTo>
                    <a:pt x="129" y="195"/>
                  </a:lnTo>
                  <a:lnTo>
                    <a:pt x="124" y="195"/>
                  </a:lnTo>
                  <a:lnTo>
                    <a:pt x="124" y="191"/>
                  </a:lnTo>
                  <a:lnTo>
                    <a:pt x="120" y="191"/>
                  </a:lnTo>
                  <a:lnTo>
                    <a:pt x="120" y="189"/>
                  </a:lnTo>
                  <a:lnTo>
                    <a:pt x="110" y="189"/>
                  </a:lnTo>
                  <a:lnTo>
                    <a:pt x="110" y="182"/>
                  </a:lnTo>
                  <a:lnTo>
                    <a:pt x="93" y="182"/>
                  </a:lnTo>
                  <a:lnTo>
                    <a:pt x="93" y="176"/>
                  </a:lnTo>
                  <a:lnTo>
                    <a:pt x="89" y="176"/>
                  </a:lnTo>
                  <a:lnTo>
                    <a:pt x="89" y="173"/>
                  </a:lnTo>
                  <a:lnTo>
                    <a:pt x="87" y="173"/>
                  </a:lnTo>
                  <a:lnTo>
                    <a:pt x="87" y="170"/>
                  </a:lnTo>
                  <a:lnTo>
                    <a:pt x="83" y="170"/>
                  </a:lnTo>
                  <a:lnTo>
                    <a:pt x="83" y="162"/>
                  </a:lnTo>
                  <a:lnTo>
                    <a:pt x="79" y="162"/>
                  </a:lnTo>
                  <a:lnTo>
                    <a:pt x="79" y="156"/>
                  </a:lnTo>
                  <a:lnTo>
                    <a:pt x="73" y="156"/>
                  </a:lnTo>
                  <a:lnTo>
                    <a:pt x="73" y="148"/>
                  </a:lnTo>
                  <a:lnTo>
                    <a:pt x="68" y="148"/>
                  </a:lnTo>
                  <a:lnTo>
                    <a:pt x="68" y="146"/>
                  </a:lnTo>
                  <a:lnTo>
                    <a:pt x="65" y="146"/>
                  </a:lnTo>
                  <a:lnTo>
                    <a:pt x="65" y="140"/>
                  </a:lnTo>
                  <a:lnTo>
                    <a:pt x="63" y="140"/>
                  </a:lnTo>
                  <a:lnTo>
                    <a:pt x="63" y="135"/>
                  </a:lnTo>
                  <a:lnTo>
                    <a:pt x="61" y="135"/>
                  </a:lnTo>
                  <a:lnTo>
                    <a:pt x="61" y="133"/>
                  </a:lnTo>
                  <a:lnTo>
                    <a:pt x="59" y="133"/>
                  </a:lnTo>
                  <a:lnTo>
                    <a:pt x="59" y="128"/>
                  </a:lnTo>
                  <a:lnTo>
                    <a:pt x="56" y="128"/>
                  </a:lnTo>
                  <a:lnTo>
                    <a:pt x="56" y="124"/>
                  </a:lnTo>
                  <a:lnTo>
                    <a:pt x="54" y="124"/>
                  </a:lnTo>
                  <a:lnTo>
                    <a:pt x="54" y="115"/>
                  </a:lnTo>
                  <a:lnTo>
                    <a:pt x="51" y="115"/>
                  </a:lnTo>
                  <a:lnTo>
                    <a:pt x="51" y="111"/>
                  </a:lnTo>
                  <a:lnTo>
                    <a:pt x="48" y="111"/>
                  </a:lnTo>
                  <a:lnTo>
                    <a:pt x="48" y="104"/>
                  </a:lnTo>
                  <a:lnTo>
                    <a:pt x="45" y="104"/>
                  </a:lnTo>
                  <a:lnTo>
                    <a:pt x="45" y="101"/>
                  </a:lnTo>
                  <a:lnTo>
                    <a:pt x="41" y="101"/>
                  </a:lnTo>
                  <a:lnTo>
                    <a:pt x="41" y="96"/>
                  </a:lnTo>
                  <a:lnTo>
                    <a:pt x="38" y="96"/>
                  </a:lnTo>
                  <a:lnTo>
                    <a:pt x="38" y="90"/>
                  </a:lnTo>
                  <a:lnTo>
                    <a:pt x="35" y="90"/>
                  </a:lnTo>
                  <a:lnTo>
                    <a:pt x="35" y="82"/>
                  </a:lnTo>
                  <a:lnTo>
                    <a:pt x="33" y="82"/>
                  </a:lnTo>
                  <a:lnTo>
                    <a:pt x="33" y="79"/>
                  </a:lnTo>
                  <a:lnTo>
                    <a:pt x="28" y="79"/>
                  </a:lnTo>
                  <a:lnTo>
                    <a:pt x="28" y="76"/>
                  </a:lnTo>
                  <a:lnTo>
                    <a:pt x="26" y="76"/>
                  </a:lnTo>
                  <a:lnTo>
                    <a:pt x="26" y="72"/>
                  </a:lnTo>
                  <a:lnTo>
                    <a:pt x="24" y="72"/>
                  </a:lnTo>
                  <a:lnTo>
                    <a:pt x="24" y="66"/>
                  </a:lnTo>
                  <a:lnTo>
                    <a:pt x="23" y="66"/>
                  </a:lnTo>
                  <a:lnTo>
                    <a:pt x="23" y="58"/>
                  </a:lnTo>
                  <a:lnTo>
                    <a:pt x="21" y="58"/>
                  </a:lnTo>
                  <a:lnTo>
                    <a:pt x="21" y="55"/>
                  </a:lnTo>
                  <a:lnTo>
                    <a:pt x="19" y="55"/>
                  </a:lnTo>
                  <a:lnTo>
                    <a:pt x="19" y="46"/>
                  </a:lnTo>
                  <a:lnTo>
                    <a:pt x="17" y="46"/>
                  </a:lnTo>
                  <a:lnTo>
                    <a:pt x="17" y="39"/>
                  </a:lnTo>
                  <a:lnTo>
                    <a:pt x="15" y="39"/>
                  </a:lnTo>
                  <a:lnTo>
                    <a:pt x="15" y="33"/>
                  </a:lnTo>
                  <a:lnTo>
                    <a:pt x="11" y="33"/>
                  </a:lnTo>
                  <a:lnTo>
                    <a:pt x="11" y="17"/>
                  </a:lnTo>
                  <a:lnTo>
                    <a:pt x="8" y="17"/>
                  </a:lnTo>
                  <a:lnTo>
                    <a:pt x="8" y="12"/>
                  </a:lnTo>
                  <a:lnTo>
                    <a:pt x="6" y="12"/>
                  </a:lnTo>
                  <a:lnTo>
                    <a:pt x="6" y="8"/>
                  </a:lnTo>
                  <a:lnTo>
                    <a:pt x="4" y="8"/>
                  </a:lnTo>
                  <a:lnTo>
                    <a:pt x="4"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254" name="Group 253"/>
          <p:cNvGrpSpPr/>
          <p:nvPr/>
        </p:nvGrpSpPr>
        <p:grpSpPr>
          <a:xfrm>
            <a:off x="5243680" y="1725960"/>
            <a:ext cx="2928501" cy="2696055"/>
            <a:chOff x="3460750" y="2411413"/>
            <a:chExt cx="2219325" cy="2028825"/>
          </a:xfrm>
        </p:grpSpPr>
        <p:sp>
          <p:nvSpPr>
            <p:cNvPr id="255" name="Line 43"/>
            <p:cNvSpPr>
              <a:spLocks noChangeShapeType="1"/>
            </p:cNvSpPr>
            <p:nvPr/>
          </p:nvSpPr>
          <p:spPr bwMode="auto">
            <a:xfrm>
              <a:off x="4184650" y="368776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6" name="Line 44"/>
            <p:cNvSpPr>
              <a:spLocks noChangeShapeType="1"/>
            </p:cNvSpPr>
            <p:nvPr/>
          </p:nvSpPr>
          <p:spPr bwMode="auto">
            <a:xfrm>
              <a:off x="4403725" y="40211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7" name="Line 45"/>
            <p:cNvSpPr>
              <a:spLocks noChangeShapeType="1"/>
            </p:cNvSpPr>
            <p:nvPr/>
          </p:nvSpPr>
          <p:spPr bwMode="auto">
            <a:xfrm>
              <a:off x="4508500" y="42783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8" name="Line 46"/>
            <p:cNvSpPr>
              <a:spLocks noChangeShapeType="1"/>
            </p:cNvSpPr>
            <p:nvPr/>
          </p:nvSpPr>
          <p:spPr bwMode="auto">
            <a:xfrm>
              <a:off x="5670550" y="43830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9" name="Line 47"/>
            <p:cNvSpPr>
              <a:spLocks noChangeShapeType="1"/>
            </p:cNvSpPr>
            <p:nvPr/>
          </p:nvSpPr>
          <p:spPr bwMode="auto">
            <a:xfrm>
              <a:off x="4651375" y="42783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0" name="Line 48"/>
            <p:cNvSpPr>
              <a:spLocks noChangeShapeType="1"/>
            </p:cNvSpPr>
            <p:nvPr/>
          </p:nvSpPr>
          <p:spPr bwMode="auto">
            <a:xfrm>
              <a:off x="4613275" y="42783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1" name="Line 49"/>
            <p:cNvSpPr>
              <a:spLocks noChangeShapeType="1"/>
            </p:cNvSpPr>
            <p:nvPr/>
          </p:nvSpPr>
          <p:spPr bwMode="auto">
            <a:xfrm>
              <a:off x="4137025" y="36210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2" name="Line 50"/>
            <p:cNvSpPr>
              <a:spLocks noChangeShapeType="1"/>
            </p:cNvSpPr>
            <p:nvPr/>
          </p:nvSpPr>
          <p:spPr bwMode="auto">
            <a:xfrm>
              <a:off x="5613400" y="43830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3" name="Freeform 51"/>
            <p:cNvSpPr>
              <a:spLocks/>
            </p:cNvSpPr>
            <p:nvPr/>
          </p:nvSpPr>
          <p:spPr bwMode="auto">
            <a:xfrm>
              <a:off x="3460750" y="2411413"/>
              <a:ext cx="2219325" cy="2000250"/>
            </a:xfrm>
            <a:custGeom>
              <a:avLst/>
              <a:gdLst>
                <a:gd name="T0" fmla="*/ 156 w 233"/>
                <a:gd name="T1" fmla="*/ 210 h 210"/>
                <a:gd name="T2" fmla="*/ 142 w 233"/>
                <a:gd name="T3" fmla="*/ 205 h 210"/>
                <a:gd name="T4" fmla="*/ 109 w 233"/>
                <a:gd name="T5" fmla="*/ 199 h 210"/>
                <a:gd name="T6" fmla="*/ 106 w 233"/>
                <a:gd name="T7" fmla="*/ 183 h 210"/>
                <a:gd name="T8" fmla="*/ 101 w 233"/>
                <a:gd name="T9" fmla="*/ 174 h 210"/>
                <a:gd name="T10" fmla="*/ 97 w 233"/>
                <a:gd name="T11" fmla="*/ 171 h 210"/>
                <a:gd name="T12" fmla="*/ 94 w 233"/>
                <a:gd name="T13" fmla="*/ 163 h 210"/>
                <a:gd name="T14" fmla="*/ 92 w 233"/>
                <a:gd name="T15" fmla="*/ 158 h 210"/>
                <a:gd name="T16" fmla="*/ 90 w 233"/>
                <a:gd name="T17" fmla="*/ 155 h 210"/>
                <a:gd name="T18" fmla="*/ 87 w 233"/>
                <a:gd name="T19" fmla="*/ 152 h 210"/>
                <a:gd name="T20" fmla="*/ 84 w 233"/>
                <a:gd name="T21" fmla="*/ 150 h 210"/>
                <a:gd name="T22" fmla="*/ 82 w 233"/>
                <a:gd name="T23" fmla="*/ 147 h 210"/>
                <a:gd name="T24" fmla="*/ 80 w 233"/>
                <a:gd name="T25" fmla="*/ 142 h 210"/>
                <a:gd name="T26" fmla="*/ 73 w 233"/>
                <a:gd name="T27" fmla="*/ 137 h 210"/>
                <a:gd name="T28" fmla="*/ 70 w 233"/>
                <a:gd name="T29" fmla="*/ 129 h 210"/>
                <a:gd name="T30" fmla="*/ 67 w 233"/>
                <a:gd name="T31" fmla="*/ 127 h 210"/>
                <a:gd name="T32" fmla="*/ 65 w 233"/>
                <a:gd name="T33" fmla="*/ 125 h 210"/>
                <a:gd name="T34" fmla="*/ 62 w 233"/>
                <a:gd name="T35" fmla="*/ 121 h 210"/>
                <a:gd name="T36" fmla="*/ 62 w 233"/>
                <a:gd name="T37" fmla="*/ 111 h 210"/>
                <a:gd name="T38" fmla="*/ 60 w 233"/>
                <a:gd name="T39" fmla="*/ 107 h 210"/>
                <a:gd name="T40" fmla="*/ 58 w 233"/>
                <a:gd name="T41" fmla="*/ 100 h 210"/>
                <a:gd name="T42" fmla="*/ 54 w 233"/>
                <a:gd name="T43" fmla="*/ 97 h 210"/>
                <a:gd name="T44" fmla="*/ 52 w 233"/>
                <a:gd name="T45" fmla="*/ 92 h 210"/>
                <a:gd name="T46" fmla="*/ 49 w 233"/>
                <a:gd name="T47" fmla="*/ 89 h 210"/>
                <a:gd name="T48" fmla="*/ 46 w 233"/>
                <a:gd name="T49" fmla="*/ 85 h 210"/>
                <a:gd name="T50" fmla="*/ 43 w 233"/>
                <a:gd name="T51" fmla="*/ 80 h 210"/>
                <a:gd name="T52" fmla="*/ 41 w 233"/>
                <a:gd name="T53" fmla="*/ 77 h 210"/>
                <a:gd name="T54" fmla="*/ 38 w 233"/>
                <a:gd name="T55" fmla="*/ 72 h 210"/>
                <a:gd name="T56" fmla="*/ 35 w 233"/>
                <a:gd name="T57" fmla="*/ 68 h 210"/>
                <a:gd name="T58" fmla="*/ 34 w 233"/>
                <a:gd name="T59" fmla="*/ 64 h 210"/>
                <a:gd name="T60" fmla="*/ 32 w 233"/>
                <a:gd name="T61" fmla="*/ 60 h 210"/>
                <a:gd name="T62" fmla="*/ 29 w 233"/>
                <a:gd name="T63" fmla="*/ 59 h 210"/>
                <a:gd name="T64" fmla="*/ 27 w 233"/>
                <a:gd name="T65" fmla="*/ 57 h 210"/>
                <a:gd name="T66" fmla="*/ 24 w 233"/>
                <a:gd name="T67" fmla="*/ 54 h 210"/>
                <a:gd name="T68" fmla="*/ 23 w 233"/>
                <a:gd name="T69" fmla="*/ 47 h 210"/>
                <a:gd name="T70" fmla="*/ 21 w 233"/>
                <a:gd name="T71" fmla="*/ 44 h 210"/>
                <a:gd name="T72" fmla="*/ 19 w 233"/>
                <a:gd name="T73" fmla="*/ 42 h 210"/>
                <a:gd name="T74" fmla="*/ 16 w 233"/>
                <a:gd name="T75" fmla="*/ 39 h 210"/>
                <a:gd name="T76" fmla="*/ 15 w 233"/>
                <a:gd name="T77" fmla="*/ 32 h 210"/>
                <a:gd name="T78" fmla="*/ 13 w 233"/>
                <a:gd name="T79" fmla="*/ 25 h 210"/>
                <a:gd name="T80" fmla="*/ 11 w 233"/>
                <a:gd name="T81" fmla="*/ 21 h 210"/>
                <a:gd name="T82" fmla="*/ 8 w 233"/>
                <a:gd name="T83" fmla="*/ 17 h 210"/>
                <a:gd name="T84" fmla="*/ 6 w 233"/>
                <a:gd name="T85" fmla="*/ 11 h 210"/>
                <a:gd name="T86" fmla="*/ 5 w 233"/>
                <a:gd name="T87" fmla="*/ 3 h 210"/>
                <a:gd name="T88" fmla="*/ 0 w 233"/>
                <a:gd name="T8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 h="210">
                  <a:moveTo>
                    <a:pt x="233" y="210"/>
                  </a:moveTo>
                  <a:lnTo>
                    <a:pt x="156" y="210"/>
                  </a:lnTo>
                  <a:lnTo>
                    <a:pt x="156" y="205"/>
                  </a:lnTo>
                  <a:lnTo>
                    <a:pt x="142" y="205"/>
                  </a:lnTo>
                  <a:lnTo>
                    <a:pt x="142" y="199"/>
                  </a:lnTo>
                  <a:lnTo>
                    <a:pt x="109" y="199"/>
                  </a:lnTo>
                  <a:lnTo>
                    <a:pt x="109" y="183"/>
                  </a:lnTo>
                  <a:lnTo>
                    <a:pt x="106" y="183"/>
                  </a:lnTo>
                  <a:lnTo>
                    <a:pt x="106" y="174"/>
                  </a:lnTo>
                  <a:lnTo>
                    <a:pt x="101" y="174"/>
                  </a:lnTo>
                  <a:lnTo>
                    <a:pt x="101" y="171"/>
                  </a:lnTo>
                  <a:lnTo>
                    <a:pt x="97" y="171"/>
                  </a:lnTo>
                  <a:lnTo>
                    <a:pt x="97" y="163"/>
                  </a:lnTo>
                  <a:lnTo>
                    <a:pt x="94" y="163"/>
                  </a:lnTo>
                  <a:lnTo>
                    <a:pt x="94" y="158"/>
                  </a:lnTo>
                  <a:lnTo>
                    <a:pt x="92" y="158"/>
                  </a:lnTo>
                  <a:lnTo>
                    <a:pt x="92" y="155"/>
                  </a:lnTo>
                  <a:lnTo>
                    <a:pt x="90" y="155"/>
                  </a:lnTo>
                  <a:lnTo>
                    <a:pt x="90" y="152"/>
                  </a:lnTo>
                  <a:lnTo>
                    <a:pt x="87" y="152"/>
                  </a:lnTo>
                  <a:lnTo>
                    <a:pt x="87" y="150"/>
                  </a:lnTo>
                  <a:lnTo>
                    <a:pt x="84" y="150"/>
                  </a:lnTo>
                  <a:lnTo>
                    <a:pt x="84" y="147"/>
                  </a:lnTo>
                  <a:lnTo>
                    <a:pt x="82" y="147"/>
                  </a:lnTo>
                  <a:lnTo>
                    <a:pt x="82" y="142"/>
                  </a:lnTo>
                  <a:lnTo>
                    <a:pt x="80" y="142"/>
                  </a:lnTo>
                  <a:lnTo>
                    <a:pt x="80" y="137"/>
                  </a:lnTo>
                  <a:lnTo>
                    <a:pt x="73" y="137"/>
                  </a:lnTo>
                  <a:lnTo>
                    <a:pt x="73" y="129"/>
                  </a:lnTo>
                  <a:lnTo>
                    <a:pt x="70" y="129"/>
                  </a:lnTo>
                  <a:lnTo>
                    <a:pt x="70" y="127"/>
                  </a:lnTo>
                  <a:lnTo>
                    <a:pt x="67" y="127"/>
                  </a:lnTo>
                  <a:lnTo>
                    <a:pt x="67" y="125"/>
                  </a:lnTo>
                  <a:lnTo>
                    <a:pt x="65" y="125"/>
                  </a:lnTo>
                  <a:lnTo>
                    <a:pt x="65" y="121"/>
                  </a:lnTo>
                  <a:lnTo>
                    <a:pt x="62" y="121"/>
                  </a:lnTo>
                  <a:lnTo>
                    <a:pt x="62" y="115"/>
                  </a:lnTo>
                  <a:lnTo>
                    <a:pt x="62" y="111"/>
                  </a:lnTo>
                  <a:lnTo>
                    <a:pt x="60" y="111"/>
                  </a:lnTo>
                  <a:lnTo>
                    <a:pt x="60" y="107"/>
                  </a:lnTo>
                  <a:lnTo>
                    <a:pt x="58" y="107"/>
                  </a:lnTo>
                  <a:lnTo>
                    <a:pt x="58" y="100"/>
                  </a:lnTo>
                  <a:lnTo>
                    <a:pt x="54" y="100"/>
                  </a:lnTo>
                  <a:lnTo>
                    <a:pt x="54" y="97"/>
                  </a:lnTo>
                  <a:lnTo>
                    <a:pt x="52" y="97"/>
                  </a:lnTo>
                  <a:lnTo>
                    <a:pt x="52" y="92"/>
                  </a:lnTo>
                  <a:lnTo>
                    <a:pt x="49" y="92"/>
                  </a:lnTo>
                  <a:lnTo>
                    <a:pt x="49" y="89"/>
                  </a:lnTo>
                  <a:lnTo>
                    <a:pt x="46" y="89"/>
                  </a:lnTo>
                  <a:lnTo>
                    <a:pt x="46" y="85"/>
                  </a:lnTo>
                  <a:lnTo>
                    <a:pt x="43" y="85"/>
                  </a:lnTo>
                  <a:lnTo>
                    <a:pt x="43" y="80"/>
                  </a:lnTo>
                  <a:lnTo>
                    <a:pt x="41" y="80"/>
                  </a:lnTo>
                  <a:lnTo>
                    <a:pt x="41" y="77"/>
                  </a:lnTo>
                  <a:lnTo>
                    <a:pt x="38" y="77"/>
                  </a:lnTo>
                  <a:lnTo>
                    <a:pt x="38" y="72"/>
                  </a:lnTo>
                  <a:lnTo>
                    <a:pt x="35" y="72"/>
                  </a:lnTo>
                  <a:lnTo>
                    <a:pt x="35" y="68"/>
                  </a:lnTo>
                  <a:lnTo>
                    <a:pt x="34" y="68"/>
                  </a:lnTo>
                  <a:lnTo>
                    <a:pt x="34" y="64"/>
                  </a:lnTo>
                  <a:lnTo>
                    <a:pt x="32" y="64"/>
                  </a:lnTo>
                  <a:lnTo>
                    <a:pt x="32" y="60"/>
                  </a:lnTo>
                  <a:lnTo>
                    <a:pt x="29" y="60"/>
                  </a:lnTo>
                  <a:lnTo>
                    <a:pt x="29" y="59"/>
                  </a:lnTo>
                  <a:lnTo>
                    <a:pt x="27" y="59"/>
                  </a:lnTo>
                  <a:lnTo>
                    <a:pt x="27" y="57"/>
                  </a:lnTo>
                  <a:lnTo>
                    <a:pt x="24" y="57"/>
                  </a:lnTo>
                  <a:lnTo>
                    <a:pt x="24" y="54"/>
                  </a:lnTo>
                  <a:lnTo>
                    <a:pt x="23" y="54"/>
                  </a:lnTo>
                  <a:lnTo>
                    <a:pt x="23" y="47"/>
                  </a:lnTo>
                  <a:lnTo>
                    <a:pt x="21" y="47"/>
                  </a:lnTo>
                  <a:lnTo>
                    <a:pt x="21" y="44"/>
                  </a:lnTo>
                  <a:lnTo>
                    <a:pt x="19" y="44"/>
                  </a:lnTo>
                  <a:lnTo>
                    <a:pt x="19" y="42"/>
                  </a:lnTo>
                  <a:lnTo>
                    <a:pt x="19" y="39"/>
                  </a:lnTo>
                  <a:lnTo>
                    <a:pt x="16" y="39"/>
                  </a:lnTo>
                  <a:lnTo>
                    <a:pt x="16" y="32"/>
                  </a:lnTo>
                  <a:lnTo>
                    <a:pt x="15" y="32"/>
                  </a:lnTo>
                  <a:lnTo>
                    <a:pt x="15" y="25"/>
                  </a:lnTo>
                  <a:lnTo>
                    <a:pt x="13" y="25"/>
                  </a:lnTo>
                  <a:lnTo>
                    <a:pt x="13" y="21"/>
                  </a:lnTo>
                  <a:lnTo>
                    <a:pt x="11" y="21"/>
                  </a:lnTo>
                  <a:lnTo>
                    <a:pt x="11" y="17"/>
                  </a:lnTo>
                  <a:lnTo>
                    <a:pt x="8" y="17"/>
                  </a:lnTo>
                  <a:lnTo>
                    <a:pt x="8" y="11"/>
                  </a:lnTo>
                  <a:lnTo>
                    <a:pt x="6" y="11"/>
                  </a:lnTo>
                  <a:lnTo>
                    <a:pt x="6" y="3"/>
                  </a:lnTo>
                  <a:lnTo>
                    <a:pt x="5" y="3"/>
                  </a:lnTo>
                  <a:lnTo>
                    <a:pt x="5"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Tree>
    <p:extLst>
      <p:ext uri="{BB962C8B-B14F-4D97-AF65-F5344CB8AC3E}">
        <p14:creationId xmlns:p14="http://schemas.microsoft.com/office/powerpoint/2010/main" xmlns="" val="1594606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dirty="0" smtClean="0"/>
              <a:t>Résultats </a:t>
            </a:r>
          </a:p>
          <a:p>
            <a:pPr marL="0" indent="0">
              <a:spcBef>
                <a:spcPts val="27600"/>
              </a:spcBef>
              <a:buFontTx/>
              <a:buNone/>
            </a:pPr>
            <a:r>
              <a:rPr lang="fr-FR" b="1" dirty="0" smtClean="0"/>
              <a:t>Conclusions</a:t>
            </a:r>
          </a:p>
          <a:p>
            <a:r>
              <a:rPr lang="fr-FR" b="1" dirty="0" smtClean="0"/>
              <a:t>Chez ces patients avec cancer du pancréas avancé recevant nab-paclitaxel + gemcitabine, la SG, la SSP et les taux de réponse étaient acceptables</a:t>
            </a:r>
          </a:p>
          <a:p>
            <a:r>
              <a:rPr lang="fr-FR" b="1" dirty="0" smtClean="0"/>
              <a:t>Les 2 doses de nab-paclitaxel ont été bien tolérées</a:t>
            </a:r>
            <a:endParaRPr lang="fr-FR" b="1" dirty="0"/>
          </a:p>
        </p:txBody>
      </p:sp>
      <p:sp>
        <p:nvSpPr>
          <p:cNvPr id="12" name="Title 1"/>
          <p:cNvSpPr>
            <a:spLocks noGrp="1"/>
          </p:cNvSpPr>
          <p:nvPr>
            <p:ph type="title"/>
          </p:nvPr>
        </p:nvSpPr>
        <p:spPr>
          <a:xfrm>
            <a:off x="365124" y="179614"/>
            <a:ext cx="8238945" cy="807720"/>
          </a:xfrm>
        </p:spPr>
        <p:txBody>
          <a:bodyPr/>
          <a:lstStyle/>
          <a:p>
            <a:pPr>
              <a:lnSpc>
                <a:spcPct val="90000"/>
              </a:lnSpc>
            </a:pPr>
            <a:r>
              <a:rPr lang="fr-FR" dirty="0" smtClean="0">
                <a:solidFill>
                  <a:srgbClr val="043882"/>
                </a:solidFill>
              </a:rPr>
              <a:t>623PD: </a:t>
            </a:r>
            <a:r>
              <a:rPr lang="fr-FR" dirty="0" smtClean="0"/>
              <a:t>Etude de phase I et étude randomisée de phase II évaluant l’efficacité et la tolérance du </a:t>
            </a:r>
            <a:r>
              <a:rPr lang="fr-FR" dirty="0" err="1" smtClean="0"/>
              <a:t>nab-paclitaxel</a:t>
            </a:r>
            <a:r>
              <a:rPr lang="fr-FR" dirty="0" smtClean="0"/>
              <a:t> en association à la </a:t>
            </a:r>
            <a:r>
              <a:rPr lang="fr-FR" dirty="0" err="1" smtClean="0"/>
              <a:t>gemcitabine</a:t>
            </a:r>
            <a:r>
              <a:rPr lang="fr-FR" dirty="0" smtClean="0"/>
              <a:t> pour le traitement de patients avec cancer du pancréas avancé ECOG 2 </a:t>
            </a:r>
            <a:br>
              <a:rPr lang="fr-FR" dirty="0" smtClean="0"/>
            </a:br>
            <a:r>
              <a:rPr lang="fr-FR" dirty="0" smtClean="0"/>
              <a:t>– Hidalgo M, et al </a:t>
            </a:r>
            <a:endParaRPr lang="fr-FR" dirty="0"/>
          </a:p>
        </p:txBody>
      </p:sp>
      <p:sp>
        <p:nvSpPr>
          <p:cNvPr id="15" name="Text Placeholder 4"/>
          <p:cNvSpPr>
            <a:spLocks noGrp="1"/>
          </p:cNvSpPr>
          <p:nvPr>
            <p:ph type="body" sz="quarter" idx="11"/>
          </p:nvPr>
        </p:nvSpPr>
        <p:spPr>
          <a:xfrm>
            <a:off x="4648200" y="6096000"/>
            <a:ext cx="4130675" cy="487363"/>
          </a:xfrm>
        </p:spPr>
        <p:txBody>
          <a:bodyPr/>
          <a:lstStyle/>
          <a:p>
            <a:r>
              <a:rPr lang="fr-FR" smtClean="0"/>
              <a:t>Hidalgo M, et al. Ann Oncol 2017;28(Suppl 5):Abstr 623PD</a:t>
            </a:r>
            <a:endParaRPr lang="fr-FR"/>
          </a:p>
        </p:txBody>
      </p:sp>
      <p:graphicFrame>
        <p:nvGraphicFramePr>
          <p:cNvPr id="16" name="Group 88"/>
          <p:cNvGraphicFramePr>
            <a:graphicFrameLocks noGrp="1"/>
          </p:cNvGraphicFramePr>
          <p:nvPr>
            <p:extLst>
              <p:ext uri="{D42A27DB-BD31-4B8C-83A1-F6EECF244321}">
                <p14:modId xmlns:p14="http://schemas.microsoft.com/office/powerpoint/2010/main" xmlns="" val="3217995819"/>
              </p:ext>
            </p:extLst>
          </p:nvPr>
        </p:nvGraphicFramePr>
        <p:xfrm>
          <a:off x="369888" y="1616771"/>
          <a:ext cx="8417853" cy="3304032"/>
        </p:xfrm>
        <a:graphic>
          <a:graphicData uri="http://schemas.openxmlformats.org/drawingml/2006/table">
            <a:tbl>
              <a:tblPr firstRow="1" bandRow="1">
                <a:tableStyleId>{69012ECD-51FC-41F1-AA8D-1B2483CD663E}</a:tableStyleId>
              </a:tblPr>
              <a:tblGrid>
                <a:gridCol w="4291405">
                  <a:extLst>
                    <a:ext uri="{9D8B030D-6E8A-4147-A177-3AD203B41FA5}">
                      <a16:colId xmlns="" xmlns:a16="http://schemas.microsoft.com/office/drawing/2014/main" val="20000"/>
                    </a:ext>
                  </a:extLst>
                </a:gridCol>
                <a:gridCol w="2092531">
                  <a:extLst>
                    <a:ext uri="{9D8B030D-6E8A-4147-A177-3AD203B41FA5}">
                      <a16:colId xmlns="" xmlns:a16="http://schemas.microsoft.com/office/drawing/2014/main" val="20001"/>
                    </a:ext>
                  </a:extLst>
                </a:gridCol>
                <a:gridCol w="2033917">
                  <a:extLst>
                    <a:ext uri="{9D8B030D-6E8A-4147-A177-3AD203B41FA5}">
                      <a16:colId xmlns="" xmlns:a16="http://schemas.microsoft.com/office/drawing/2014/main" val="20002"/>
                    </a:ext>
                  </a:extLst>
                </a:gridCol>
              </a:tblGrid>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EILTs les plus fréquents grade ≥3, n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Bras C</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(n=111)</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Bras 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(n=110)</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82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Neutropénie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36 (32,4)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33 (30,0)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Asthénie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16 (14,4)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17 (15,5)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Leucopénie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14 (12,6)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 (7,3)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82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Anémie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13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 (7,3)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rgbClr val="000000"/>
                          </a:solidFill>
                          <a:effectLst/>
                          <a:latin typeface="Arial" charset="0"/>
                          <a:cs typeface="Arial" charset="0"/>
                        </a:rPr>
                        <a:t>Neurotoxicité</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13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20 (18,2)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Thrombocytopénie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8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12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Augmentation transaminases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7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 (4,5)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Neutropénie fébrile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 (3,6)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Diarrhée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2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 (6,4)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5415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fr-FR" b="1" dirty="0" smtClean="0"/>
              <a:t>Objectif</a:t>
            </a:r>
          </a:p>
          <a:p>
            <a:pPr marL="285750" indent="-285750">
              <a:buFont typeface="Arial" panose="020B0604020202020204" pitchFamily="34" charset="0"/>
              <a:buChar char="•"/>
            </a:pPr>
            <a:r>
              <a:rPr lang="fr-FR" dirty="0" smtClean="0"/>
              <a:t>Déterminer l’efficacité, la tolérance et la dose maximale tolérée de CPI-613* utilisé en association avec mFOLFIRINOX chez des patients avec cancer du pancréas</a:t>
            </a:r>
            <a:endParaRPr lang="fr-FR" b="1" dirty="0" smtClean="0"/>
          </a:p>
          <a:p>
            <a:endParaRPr lang="fr-FR" dirty="0"/>
          </a:p>
        </p:txBody>
      </p:sp>
      <p:sp>
        <p:nvSpPr>
          <p:cNvPr id="18" name="Title 1"/>
          <p:cNvSpPr>
            <a:spLocks noGrp="1"/>
          </p:cNvSpPr>
          <p:nvPr>
            <p:ph type="title"/>
          </p:nvPr>
        </p:nvSpPr>
        <p:spPr>
          <a:xfrm>
            <a:off x="365124" y="179614"/>
            <a:ext cx="8238945" cy="807720"/>
          </a:xfrm>
        </p:spPr>
        <p:txBody>
          <a:bodyPr/>
          <a:lstStyle/>
          <a:p>
            <a:r>
              <a:rPr lang="fr-FR" dirty="0" smtClean="0"/>
              <a:t>1733PD: Nouvelle association prometteuse d’un inhibiteur du métabolisme mitochondrial et de mFOLFIRINOX dans le cancer du pancréas </a:t>
            </a:r>
            <a:br>
              <a:rPr lang="fr-FR" dirty="0" smtClean="0"/>
            </a:br>
            <a:r>
              <a:rPr lang="fr-FR" dirty="0" smtClean="0"/>
              <a:t>– </a:t>
            </a:r>
            <a:r>
              <a:rPr lang="fr-FR" dirty="0" err="1" smtClean="0"/>
              <a:t>Alistar</a:t>
            </a:r>
            <a:r>
              <a:rPr lang="fr-FR" dirty="0" smtClean="0"/>
              <a:t> AT, et al</a:t>
            </a:r>
            <a:endParaRPr lang="fr-FR" dirty="0"/>
          </a:p>
        </p:txBody>
      </p:sp>
      <p:sp>
        <p:nvSpPr>
          <p:cNvPr id="19" name="Text Placeholder 3"/>
          <p:cNvSpPr>
            <a:spLocks noGrp="1"/>
          </p:cNvSpPr>
          <p:nvPr>
            <p:ph type="body" sz="quarter" idx="10"/>
          </p:nvPr>
        </p:nvSpPr>
        <p:spPr>
          <a:xfrm>
            <a:off x="365125" y="6096000"/>
            <a:ext cx="4130675" cy="487363"/>
          </a:xfrm>
        </p:spPr>
        <p:txBody>
          <a:bodyPr/>
          <a:lstStyle/>
          <a:p>
            <a:r>
              <a:rPr lang="fr-FR" dirty="0" smtClean="0"/>
              <a:t>*dérivé </a:t>
            </a:r>
            <a:r>
              <a:rPr lang="fr-FR" dirty="0" err="1" smtClean="0"/>
              <a:t>lipoate</a:t>
            </a:r>
            <a:r>
              <a:rPr lang="fr-FR" dirty="0" smtClean="0"/>
              <a:t> actif non redox 1</a:t>
            </a:r>
            <a:r>
              <a:rPr lang="fr-FR" baseline="30000" dirty="0" smtClean="0"/>
              <a:t>e</a:t>
            </a:r>
            <a:r>
              <a:rPr lang="fr-FR" dirty="0" smtClean="0"/>
              <a:t> de sa classe</a:t>
            </a:r>
            <a:endParaRPr lang="fr-FR" dirty="0">
              <a:solidFill>
                <a:schemeClr val="tx1"/>
              </a:solidFill>
            </a:endParaRPr>
          </a:p>
        </p:txBody>
      </p:sp>
      <p:sp>
        <p:nvSpPr>
          <p:cNvPr id="20" name="Text Placeholder 4"/>
          <p:cNvSpPr>
            <a:spLocks noGrp="1"/>
          </p:cNvSpPr>
          <p:nvPr>
            <p:ph type="body" sz="quarter" idx="11"/>
          </p:nvPr>
        </p:nvSpPr>
        <p:spPr>
          <a:xfrm>
            <a:off x="4648200" y="6096000"/>
            <a:ext cx="4130675" cy="487363"/>
          </a:xfrm>
        </p:spPr>
        <p:txBody>
          <a:bodyPr/>
          <a:lstStyle/>
          <a:p>
            <a:r>
              <a:rPr lang="fr-FR" smtClean="0"/>
              <a:t>Alistar AT, et al. Ann Oncol 2017;28(Suppl 5):Abstr 1733PD</a:t>
            </a:r>
            <a:endParaRPr lang="fr-FR"/>
          </a:p>
        </p:txBody>
      </p:sp>
      <p:sp>
        <p:nvSpPr>
          <p:cNvPr id="21" name="AutoShape 12"/>
          <p:cNvSpPr>
            <a:spLocks noChangeArrowheads="1"/>
          </p:cNvSpPr>
          <p:nvPr/>
        </p:nvSpPr>
        <p:spPr bwMode="auto">
          <a:xfrm>
            <a:off x="3400647" y="2841678"/>
            <a:ext cx="4048442" cy="1528083"/>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CPI-613 </a:t>
            </a:r>
          </a:p>
          <a:p>
            <a:pPr algn="ctr" defTabSz="892175" eaLnBrk="0" hangingPunct="0"/>
            <a:r>
              <a:rPr lang="fr-FR" altLang="zh-CN" dirty="0" smtClean="0">
                <a:solidFill>
                  <a:srgbClr val="FFFFFF"/>
                </a:solidFill>
                <a:ea typeface="SimSun" pitchFamily="2" charset="-122"/>
              </a:rPr>
              <a:t>500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 ou 1000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 J1, 3 /2S + </a:t>
            </a:r>
          </a:p>
          <a:p>
            <a:pPr algn="ctr" defTabSz="892175" eaLnBrk="0" hangingPunct="0"/>
            <a:r>
              <a:rPr lang="fr-FR" altLang="zh-CN" dirty="0" smtClean="0">
                <a:solidFill>
                  <a:srgbClr val="FFFFFF"/>
                </a:solidFill>
                <a:ea typeface="SimSun" pitchFamily="2" charset="-122"/>
              </a:rPr>
              <a:t>mFOLFIRINOX J1, 2, 3 /2S</a:t>
            </a:r>
            <a:endParaRPr lang="fr-FR" altLang="zh-CN" baseline="30000" dirty="0">
              <a:solidFill>
                <a:srgbClr val="FFFFFF"/>
              </a:solidFill>
              <a:ea typeface="SimSun" pitchFamily="2" charset="-122"/>
            </a:endParaRPr>
          </a:p>
        </p:txBody>
      </p:sp>
      <p:cxnSp>
        <p:nvCxnSpPr>
          <p:cNvPr id="22" name="AutoShape 19"/>
          <p:cNvCxnSpPr>
            <a:cxnSpLocks noChangeShapeType="1"/>
            <a:stCxn id="26" idx="3"/>
            <a:endCxn id="21" idx="1"/>
          </p:cNvCxnSpPr>
          <p:nvPr/>
        </p:nvCxnSpPr>
        <p:spPr bwMode="auto">
          <a:xfrm>
            <a:off x="3031079" y="3602592"/>
            <a:ext cx="369568" cy="3128"/>
          </a:xfrm>
          <a:prstGeom prst="straightConnector1">
            <a:avLst/>
          </a:prstGeom>
          <a:noFill/>
          <a:ln w="57150">
            <a:solidFill>
              <a:schemeClr val="bg2">
                <a:lumMod val="60000"/>
                <a:lumOff val="40000"/>
              </a:schemeClr>
            </a:solidFill>
            <a:round/>
            <a:headEnd/>
            <a:tailEnd type="triangle" w="med" len="med"/>
          </a:ln>
        </p:spPr>
      </p:cxnSp>
      <p:cxnSp>
        <p:nvCxnSpPr>
          <p:cNvPr id="23" name="AutoShape 21"/>
          <p:cNvCxnSpPr>
            <a:cxnSpLocks noChangeShapeType="1"/>
            <a:stCxn id="21" idx="3"/>
            <a:endCxn id="24" idx="1"/>
          </p:cNvCxnSpPr>
          <p:nvPr/>
        </p:nvCxnSpPr>
        <p:spPr bwMode="auto">
          <a:xfrm>
            <a:off x="7449089" y="3605720"/>
            <a:ext cx="291198" cy="0"/>
          </a:xfrm>
          <a:prstGeom prst="straightConnector1">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7740287" y="3341401"/>
            <a:ext cx="892264"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6" name="AutoShape 9"/>
          <p:cNvSpPr>
            <a:spLocks noChangeArrowheads="1"/>
          </p:cNvSpPr>
          <p:nvPr/>
        </p:nvSpPr>
        <p:spPr bwMode="auto">
          <a:xfrm>
            <a:off x="496952" y="3059110"/>
            <a:ext cx="2534127"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pancréas </a:t>
            </a:r>
            <a:endParaRPr lang="fr-FR"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Stade IV</a:t>
            </a:r>
          </a:p>
        </p:txBody>
      </p:sp>
    </p:spTree>
    <p:extLst>
      <p:ext uri="{BB962C8B-B14F-4D97-AF65-F5344CB8AC3E}">
        <p14:creationId xmlns:p14="http://schemas.microsoft.com/office/powerpoint/2010/main" xmlns="" val="2794991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1733PD: Nouvelle association prometteuse d’un inhibiteur du métabolisme mitochondrial et de mFOLFIRINOX dans le cancer du pancréas </a:t>
            </a:r>
            <a:br>
              <a:rPr lang="fr-FR" dirty="0" smtClean="0"/>
            </a:br>
            <a:r>
              <a:rPr lang="fr-FR" dirty="0" smtClean="0"/>
              <a:t>– </a:t>
            </a:r>
            <a:r>
              <a:rPr lang="fr-FR" dirty="0" err="1" smtClean="0"/>
              <a:t>Alistar</a:t>
            </a:r>
            <a:r>
              <a:rPr lang="fr-FR" dirty="0" smtClean="0"/>
              <a:t> AT,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dirty="0" smtClean="0"/>
              <a:t>La dose maximale tolérée a été de 500 mg/m</a:t>
            </a:r>
            <a:r>
              <a:rPr lang="fr-FR" baseline="30000" dirty="0" smtClean="0"/>
              <a:t>2</a:t>
            </a:r>
            <a:r>
              <a:rPr lang="fr-FR" dirty="0" smtClean="0"/>
              <a:t> et 18 patients ont été traités avec cette dose</a:t>
            </a:r>
            <a:endParaRPr lang="fr-FR" dirty="0"/>
          </a:p>
        </p:txBody>
      </p:sp>
      <p:sp>
        <p:nvSpPr>
          <p:cNvPr id="5" name="Text Placeholder 4"/>
          <p:cNvSpPr>
            <a:spLocks noGrp="1"/>
          </p:cNvSpPr>
          <p:nvPr>
            <p:ph type="body" sz="quarter" idx="11"/>
          </p:nvPr>
        </p:nvSpPr>
        <p:spPr/>
        <p:txBody>
          <a:bodyPr/>
          <a:lstStyle/>
          <a:p>
            <a:r>
              <a:rPr lang="fr-FR" smtClean="0"/>
              <a:t>Alistar AT, et al. Ann Oncol 2017;28(Suppl 5):Abstr 1733PD</a:t>
            </a:r>
            <a:endParaRPr lang="fr-FR"/>
          </a:p>
        </p:txBody>
      </p:sp>
      <p:graphicFrame>
        <p:nvGraphicFramePr>
          <p:cNvPr id="9" name="Group 88"/>
          <p:cNvGraphicFramePr>
            <a:graphicFrameLocks noGrp="1"/>
          </p:cNvGraphicFramePr>
          <p:nvPr>
            <p:extLst>
              <p:ext uri="{D42A27DB-BD31-4B8C-83A1-F6EECF244321}">
                <p14:modId xmlns:p14="http://schemas.microsoft.com/office/powerpoint/2010/main" xmlns="" val="2608294488"/>
              </p:ext>
            </p:extLst>
          </p:nvPr>
        </p:nvGraphicFramePr>
        <p:xfrm>
          <a:off x="405513" y="5031846"/>
          <a:ext cx="8370351" cy="1219200"/>
        </p:xfrm>
        <a:graphic>
          <a:graphicData uri="http://schemas.openxmlformats.org/drawingml/2006/table">
            <a:tbl>
              <a:tblPr firstRow="1" bandRow="1">
                <a:tableStyleId>{69012ECD-51FC-41F1-AA8D-1B2483CD663E}</a:tableStyleId>
              </a:tblPr>
              <a:tblGrid>
                <a:gridCol w="3496475">
                  <a:extLst>
                    <a:ext uri="{9D8B030D-6E8A-4147-A177-3AD203B41FA5}">
                      <a16:colId xmlns="" xmlns:a16="http://schemas.microsoft.com/office/drawing/2014/main" val="20000"/>
                    </a:ext>
                  </a:extLst>
                </a:gridCol>
                <a:gridCol w="4873876">
                  <a:extLst>
                    <a:ext uri="{9D8B030D-6E8A-4147-A177-3AD203B41FA5}">
                      <a16:colId xmlns=""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CPI-613 + </a:t>
                      </a:r>
                      <a:r>
                        <a:rPr kumimoji="0" lang="en-GB" sz="1400" b="1" i="0" u="none" strike="noStrike" cap="none" normalizeH="0" baseline="0" dirty="0" err="1" smtClean="0">
                          <a:ln>
                            <a:noFill/>
                          </a:ln>
                          <a:solidFill>
                            <a:schemeClr val="tx2"/>
                          </a:solidFill>
                          <a:effectLst/>
                          <a:latin typeface="Arial" charset="0"/>
                          <a:cs typeface="Arial" charset="0"/>
                        </a:rPr>
                        <a:t>mFOLFIRINOX</a:t>
                      </a:r>
                      <a:r>
                        <a:rPr kumimoji="0" lang="en-GB" sz="1400" b="1" i="0" u="none" strike="noStrike" cap="none" normalizeH="0" baseline="0" dirty="0" smtClean="0">
                          <a:ln>
                            <a:noFill/>
                          </a:ln>
                          <a:solidFill>
                            <a:schemeClr val="tx2"/>
                          </a:solidFill>
                          <a:effectLst/>
                          <a:latin typeface="Arial" charset="0"/>
                          <a:cs typeface="Arial" charset="0"/>
                        </a:rPr>
                        <a:t>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SGm</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mois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SSPm</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mois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TRG,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1" name="Rectangle 10"/>
          <p:cNvSpPr/>
          <p:nvPr/>
        </p:nvSpPr>
        <p:spPr>
          <a:xfrm>
            <a:off x="4071088" y="3771761"/>
            <a:ext cx="270000" cy="3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2" name="Rectangle 11"/>
          <p:cNvSpPr/>
          <p:nvPr/>
        </p:nvSpPr>
        <p:spPr>
          <a:xfrm>
            <a:off x="3765965" y="3771762"/>
            <a:ext cx="270000" cy="246743"/>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3" name="Rectangle 12"/>
          <p:cNvSpPr/>
          <p:nvPr/>
        </p:nvSpPr>
        <p:spPr>
          <a:xfrm>
            <a:off x="4366112" y="3771761"/>
            <a:ext cx="27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4" name="Rectangle 13"/>
          <p:cNvSpPr/>
          <p:nvPr/>
        </p:nvSpPr>
        <p:spPr>
          <a:xfrm>
            <a:off x="4661136" y="3771761"/>
            <a:ext cx="270000"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5" name="Rectangle 14"/>
          <p:cNvSpPr/>
          <p:nvPr/>
        </p:nvSpPr>
        <p:spPr>
          <a:xfrm>
            <a:off x="4946112" y="3771761"/>
            <a:ext cx="270000"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6" name="Rectangle 15"/>
          <p:cNvSpPr/>
          <p:nvPr/>
        </p:nvSpPr>
        <p:spPr>
          <a:xfrm>
            <a:off x="5231088" y="3771761"/>
            <a:ext cx="270000"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7" name="Rectangle 16"/>
          <p:cNvSpPr/>
          <p:nvPr/>
        </p:nvSpPr>
        <p:spPr>
          <a:xfrm>
            <a:off x="5516064" y="3771761"/>
            <a:ext cx="270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8" name="Rectangle 17"/>
          <p:cNvSpPr/>
          <p:nvPr/>
        </p:nvSpPr>
        <p:spPr>
          <a:xfrm>
            <a:off x="5806064" y="3771761"/>
            <a:ext cx="2700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9" name="Rectangle 18"/>
          <p:cNvSpPr/>
          <p:nvPr/>
        </p:nvSpPr>
        <p:spPr>
          <a:xfrm>
            <a:off x="6096064" y="3771761"/>
            <a:ext cx="270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0" name="Rectangle 19"/>
          <p:cNvSpPr/>
          <p:nvPr/>
        </p:nvSpPr>
        <p:spPr>
          <a:xfrm>
            <a:off x="6383464" y="3785673"/>
            <a:ext cx="270000" cy="10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1" name="Rectangle 20"/>
          <p:cNvSpPr/>
          <p:nvPr/>
        </p:nvSpPr>
        <p:spPr>
          <a:xfrm>
            <a:off x="6673464" y="3785673"/>
            <a:ext cx="270000" cy="10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2" name="Rectangle 21"/>
          <p:cNvSpPr/>
          <p:nvPr/>
        </p:nvSpPr>
        <p:spPr>
          <a:xfrm>
            <a:off x="6963464" y="3785673"/>
            <a:ext cx="270000" cy="10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3" name="TextBox 22"/>
          <p:cNvSpPr txBox="1"/>
          <p:nvPr/>
        </p:nvSpPr>
        <p:spPr>
          <a:xfrm rot="16200000">
            <a:off x="257466" y="3243298"/>
            <a:ext cx="2170611" cy="461665"/>
          </a:xfrm>
          <a:prstGeom prst="rect">
            <a:avLst/>
          </a:prstGeom>
          <a:noFill/>
        </p:spPr>
        <p:txBody>
          <a:bodyPr wrap="none" rtlCol="0">
            <a:spAutoFit/>
          </a:bodyPr>
          <a:lstStyle/>
          <a:p>
            <a:r>
              <a:rPr lang="fr-FR" sz="1200" dirty="0" smtClean="0">
                <a:solidFill>
                  <a:srgbClr val="000000"/>
                </a:solidFill>
              </a:rPr>
              <a:t>Variation de la taille tumorale </a:t>
            </a:r>
            <a:br>
              <a:rPr lang="fr-FR" sz="1200" dirty="0" smtClean="0">
                <a:solidFill>
                  <a:srgbClr val="000000"/>
                </a:solidFill>
              </a:rPr>
            </a:br>
            <a:r>
              <a:rPr lang="fr-FR" sz="1200" dirty="0" smtClean="0">
                <a:solidFill>
                  <a:srgbClr val="000000"/>
                </a:solidFill>
              </a:rPr>
              <a:t>par rapport à l’inclusion, %</a:t>
            </a:r>
            <a:endParaRPr lang="fr-FR" sz="1200" dirty="0">
              <a:solidFill>
                <a:srgbClr val="000000"/>
              </a:solidFill>
            </a:endParaRPr>
          </a:p>
        </p:txBody>
      </p:sp>
      <p:grpSp>
        <p:nvGrpSpPr>
          <p:cNvPr id="24" name="Group 23"/>
          <p:cNvGrpSpPr/>
          <p:nvPr/>
        </p:nvGrpSpPr>
        <p:grpSpPr>
          <a:xfrm>
            <a:off x="1342450" y="2006302"/>
            <a:ext cx="6228059" cy="2914076"/>
            <a:chOff x="2561472" y="2030831"/>
            <a:chExt cx="4609872" cy="2472502"/>
          </a:xfrm>
        </p:grpSpPr>
        <p:sp>
          <p:nvSpPr>
            <p:cNvPr id="25" name="TextBox 24"/>
            <p:cNvSpPr txBox="1"/>
            <p:nvPr/>
          </p:nvSpPr>
          <p:spPr>
            <a:xfrm>
              <a:off x="2730306" y="2030831"/>
              <a:ext cx="4441038" cy="235025"/>
            </a:xfrm>
            <a:prstGeom prst="rect">
              <a:avLst/>
            </a:prstGeom>
            <a:noFill/>
          </p:spPr>
          <p:txBody>
            <a:bodyPr wrap="none" rtlCol="0">
              <a:spAutoFit/>
            </a:bodyPr>
            <a:lstStyle/>
            <a:p>
              <a:pPr algn="ctr"/>
              <a:r>
                <a:rPr lang="fr-FR" sz="1200" b="1" dirty="0" smtClean="0">
                  <a:solidFill>
                    <a:srgbClr val="000000"/>
                  </a:solidFill>
                  <a:latin typeface="Arial" panose="020B0604020202020204" pitchFamily="34" charset="0"/>
                  <a:cs typeface="Arial" panose="020B0604020202020204" pitchFamily="34" charset="0"/>
                </a:rPr>
                <a:t>Pourcentage maximal de variation de la taille tumorale par rapport à l’inclusion</a:t>
              </a:r>
              <a:endParaRPr lang="fr-FR" sz="1200" b="1" dirty="0">
                <a:solidFill>
                  <a:srgbClr val="000000"/>
                </a:solidFill>
                <a:latin typeface="Arial" panose="020B0604020202020204" pitchFamily="34" charset="0"/>
                <a:cs typeface="Arial" panose="020B0604020202020204" pitchFamily="34" charset="0"/>
              </a:endParaRPr>
            </a:p>
          </p:txBody>
        </p:sp>
        <p:grpSp>
          <p:nvGrpSpPr>
            <p:cNvPr id="26" name="Group 25"/>
            <p:cNvGrpSpPr/>
            <p:nvPr/>
          </p:nvGrpSpPr>
          <p:grpSpPr>
            <a:xfrm>
              <a:off x="2972561" y="2333162"/>
              <a:ext cx="3949294" cy="2072210"/>
              <a:chOff x="2291341" y="1973094"/>
              <a:chExt cx="5009854" cy="3926658"/>
            </a:xfrm>
          </p:grpSpPr>
          <p:cxnSp>
            <p:nvCxnSpPr>
              <p:cNvPr id="36" name="Straight Connector 35"/>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1341" y="266541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1341" y="331330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91341" y="396119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91341" y="46206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91341" y="52142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91341" y="4244178"/>
                <a:ext cx="50098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rot="16200000">
              <a:off x="2568532" y="3285639"/>
              <a:ext cx="156738" cy="170857"/>
            </a:xfrm>
            <a:prstGeom prst="rect">
              <a:avLst/>
            </a:prstGeom>
            <a:noFill/>
          </p:spPr>
          <p:txBody>
            <a:bodyPr wrap="none" rtlCol="0">
              <a:spAutoFit/>
            </a:bodyPr>
            <a:lstStyle/>
            <a:p>
              <a:pPr algn="ctr"/>
              <a:endParaRPr lang="fr-FR" sz="900" smtClean="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2701223" y="2227864"/>
              <a:ext cx="303984"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140</a:t>
              </a:r>
              <a:endParaRPr lang="fr-FR" sz="105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2701223" y="2598598"/>
              <a:ext cx="303984"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100</a:t>
              </a:r>
              <a:endParaRPr lang="fr-FR" sz="105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2756989" y="2927542"/>
              <a:ext cx="248217"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60</a:t>
              </a:r>
              <a:endParaRPr lang="fr-FR" sz="105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2756990" y="3266563"/>
              <a:ext cx="248217"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20</a:t>
              </a:r>
              <a:endParaRPr lang="fr-FR" sz="105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2812755" y="3422117"/>
              <a:ext cx="192452"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0</a:t>
              </a:r>
              <a:endParaRPr lang="fr-FR" sz="105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2692740" y="3616807"/>
              <a:ext cx="312467"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–20</a:t>
              </a:r>
              <a:endParaRPr lang="fr-FR" sz="105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2692740" y="3935035"/>
              <a:ext cx="312467"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–60</a:t>
              </a:r>
              <a:endParaRPr lang="fr-FR" sz="105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2637308" y="4287893"/>
              <a:ext cx="367897" cy="215440"/>
            </a:xfrm>
            <a:prstGeom prst="rect">
              <a:avLst/>
            </a:prstGeom>
            <a:noFill/>
          </p:spPr>
          <p:txBody>
            <a:bodyPr wrap="none" rtlCol="0" anchor="ctr" anchorCtr="0">
              <a:spAutoFit/>
            </a:bodyPr>
            <a:lstStyle/>
            <a:p>
              <a:pPr algn="r"/>
              <a:r>
                <a:rPr lang="fr-FR" sz="1050" smtClean="0">
                  <a:solidFill>
                    <a:srgbClr val="000000"/>
                  </a:solidFill>
                  <a:latin typeface="Arial" panose="020B0604020202020204" pitchFamily="34" charset="0"/>
                  <a:cs typeface="Arial" panose="020B0604020202020204" pitchFamily="34" charset="0"/>
                </a:rPr>
                <a:t>–100</a:t>
              </a:r>
              <a:endParaRPr lang="fr-FR" sz="1050">
                <a:solidFill>
                  <a:srgbClr val="000000"/>
                </a:solidFill>
                <a:latin typeface="Arial" panose="020B0604020202020204" pitchFamily="34" charset="0"/>
                <a:cs typeface="Arial" panose="020B0604020202020204" pitchFamily="34" charset="0"/>
              </a:endParaRPr>
            </a:p>
          </p:txBody>
        </p:sp>
      </p:grpSp>
      <p:sp>
        <p:nvSpPr>
          <p:cNvPr id="45" name="Rectangle 44"/>
          <p:cNvSpPr/>
          <p:nvPr/>
        </p:nvSpPr>
        <p:spPr>
          <a:xfrm rot="10800000">
            <a:off x="3202786" y="3709340"/>
            <a:ext cx="270000" cy="65327"/>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6" name="Rectangle 45"/>
          <p:cNvSpPr/>
          <p:nvPr/>
        </p:nvSpPr>
        <p:spPr>
          <a:xfrm rot="10800000">
            <a:off x="6447840" y="3022346"/>
            <a:ext cx="270000" cy="2467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7" name="Rectangle 46"/>
          <p:cNvSpPr/>
          <p:nvPr/>
        </p:nvSpPr>
        <p:spPr>
          <a:xfrm rot="10800000">
            <a:off x="2917713" y="3709340"/>
            <a:ext cx="270000" cy="65327"/>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8" name="Rectangle 47"/>
          <p:cNvSpPr/>
          <p:nvPr/>
        </p:nvSpPr>
        <p:spPr>
          <a:xfrm rot="10800000">
            <a:off x="2622592" y="3558667"/>
            <a:ext cx="2700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9" name="Rectangle 48"/>
          <p:cNvSpPr/>
          <p:nvPr/>
        </p:nvSpPr>
        <p:spPr>
          <a:xfrm rot="10800000">
            <a:off x="2333790" y="3306667"/>
            <a:ext cx="270000" cy="46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0" name="Rectangle 49"/>
          <p:cNvSpPr/>
          <p:nvPr/>
        </p:nvSpPr>
        <p:spPr>
          <a:xfrm rot="10800000">
            <a:off x="2050012" y="2280667"/>
            <a:ext cx="270000" cy="149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1" name="Rectangle 50"/>
          <p:cNvSpPr/>
          <p:nvPr/>
        </p:nvSpPr>
        <p:spPr>
          <a:xfrm>
            <a:off x="6447840" y="2760522"/>
            <a:ext cx="270000" cy="2467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2" name="Rectangle 51"/>
          <p:cNvSpPr/>
          <p:nvPr/>
        </p:nvSpPr>
        <p:spPr>
          <a:xfrm>
            <a:off x="6447840" y="2495288"/>
            <a:ext cx="270000" cy="246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3" name="Rectangle 52"/>
          <p:cNvSpPr/>
          <p:nvPr/>
        </p:nvSpPr>
        <p:spPr>
          <a:xfrm rot="10800000">
            <a:off x="6447840" y="3286227"/>
            <a:ext cx="270000" cy="2467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54" name="TextBox 53"/>
          <p:cNvSpPr txBox="1"/>
          <p:nvPr/>
        </p:nvSpPr>
        <p:spPr>
          <a:xfrm>
            <a:off x="6674956" y="2481680"/>
            <a:ext cx="406932" cy="276999"/>
          </a:xfrm>
          <a:prstGeom prst="rect">
            <a:avLst/>
          </a:prstGeom>
          <a:noFill/>
        </p:spPr>
        <p:txBody>
          <a:bodyPr wrap="none" rtlCol="0">
            <a:spAutoFit/>
          </a:bodyPr>
          <a:lstStyle/>
          <a:p>
            <a:r>
              <a:rPr lang="fr-FR" sz="1200" b="1" dirty="0" smtClean="0">
                <a:solidFill>
                  <a:srgbClr val="000000"/>
                </a:solidFill>
              </a:rPr>
              <a:t>RC</a:t>
            </a:r>
            <a:endParaRPr lang="fr-FR" sz="1200" b="1" dirty="0">
              <a:solidFill>
                <a:srgbClr val="000000"/>
              </a:solidFill>
            </a:endParaRPr>
          </a:p>
        </p:txBody>
      </p:sp>
      <p:sp>
        <p:nvSpPr>
          <p:cNvPr id="55" name="TextBox 54"/>
          <p:cNvSpPr txBox="1"/>
          <p:nvPr/>
        </p:nvSpPr>
        <p:spPr>
          <a:xfrm>
            <a:off x="6674956" y="2759680"/>
            <a:ext cx="395661" cy="276999"/>
          </a:xfrm>
          <a:prstGeom prst="rect">
            <a:avLst/>
          </a:prstGeom>
          <a:noFill/>
        </p:spPr>
        <p:txBody>
          <a:bodyPr wrap="none" rtlCol="0">
            <a:spAutoFit/>
          </a:bodyPr>
          <a:lstStyle/>
          <a:p>
            <a:r>
              <a:rPr lang="fr-FR" sz="1200" b="1" dirty="0" smtClean="0">
                <a:solidFill>
                  <a:srgbClr val="000000"/>
                </a:solidFill>
              </a:rPr>
              <a:t>RP</a:t>
            </a:r>
            <a:endParaRPr lang="fr-FR" sz="1200" b="1" dirty="0">
              <a:solidFill>
                <a:srgbClr val="000000"/>
              </a:solidFill>
            </a:endParaRPr>
          </a:p>
        </p:txBody>
      </p:sp>
      <p:sp>
        <p:nvSpPr>
          <p:cNvPr id="56" name="TextBox 55"/>
          <p:cNvSpPr txBox="1"/>
          <p:nvPr/>
        </p:nvSpPr>
        <p:spPr>
          <a:xfrm>
            <a:off x="6674956" y="3017584"/>
            <a:ext cx="415498" cy="276999"/>
          </a:xfrm>
          <a:prstGeom prst="rect">
            <a:avLst/>
          </a:prstGeom>
          <a:noFill/>
        </p:spPr>
        <p:txBody>
          <a:bodyPr wrap="none" rtlCol="0">
            <a:spAutoFit/>
          </a:bodyPr>
          <a:lstStyle/>
          <a:p>
            <a:r>
              <a:rPr lang="fr-FR" sz="1200" b="1" dirty="0" smtClean="0">
                <a:solidFill>
                  <a:srgbClr val="000000"/>
                </a:solidFill>
              </a:rPr>
              <a:t>MS</a:t>
            </a:r>
            <a:endParaRPr lang="fr-FR" sz="1200" b="1" dirty="0">
              <a:solidFill>
                <a:srgbClr val="000000"/>
              </a:solidFill>
            </a:endParaRPr>
          </a:p>
        </p:txBody>
      </p:sp>
      <p:sp>
        <p:nvSpPr>
          <p:cNvPr id="57" name="TextBox 56"/>
          <p:cNvSpPr txBox="1"/>
          <p:nvPr/>
        </p:nvSpPr>
        <p:spPr>
          <a:xfrm>
            <a:off x="6674956" y="3270464"/>
            <a:ext cx="1082598" cy="276999"/>
          </a:xfrm>
          <a:prstGeom prst="rect">
            <a:avLst/>
          </a:prstGeom>
          <a:noFill/>
        </p:spPr>
        <p:txBody>
          <a:bodyPr wrap="none" rtlCol="0">
            <a:spAutoFit/>
          </a:bodyPr>
          <a:lstStyle/>
          <a:p>
            <a:r>
              <a:rPr lang="fr-FR" sz="1200" b="1" dirty="0" smtClean="0">
                <a:solidFill>
                  <a:srgbClr val="000000"/>
                </a:solidFill>
              </a:rPr>
              <a:t>Progression</a:t>
            </a:r>
            <a:endParaRPr lang="fr-FR" sz="1200" b="1" dirty="0">
              <a:solidFill>
                <a:srgbClr val="000000"/>
              </a:solidFill>
            </a:endParaRPr>
          </a:p>
        </p:txBody>
      </p:sp>
    </p:spTree>
    <p:extLst>
      <p:ext uri="{BB962C8B-B14F-4D97-AF65-F5344CB8AC3E}">
        <p14:creationId xmlns:p14="http://schemas.microsoft.com/office/powerpoint/2010/main" xmlns="" val="149412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smtClean="0"/>
              <a:t>Résultats </a:t>
            </a:r>
          </a:p>
          <a:p>
            <a:pPr marL="0" indent="0">
              <a:spcBef>
                <a:spcPts val="25200"/>
              </a:spcBef>
              <a:buFontTx/>
              <a:buNone/>
            </a:pPr>
            <a:r>
              <a:rPr lang="fr-FR" b="1" smtClean="0"/>
              <a:t>Conclusions</a:t>
            </a:r>
          </a:p>
          <a:p>
            <a:r>
              <a:rPr lang="fr-FR" b="1" smtClean="0"/>
              <a:t>L’association CPI-613 + mFOLFIRINOX est faisable et a été bien tolérée chez ces patients avec cancer du pancréas stade IV</a:t>
            </a:r>
            <a:endParaRPr lang="fr-FR" smtClean="0"/>
          </a:p>
          <a:p>
            <a:r>
              <a:rPr lang="fr-FR" b="1" smtClean="0"/>
              <a:t>Une étude randomisée de phase 3 de CPI613 + FOLFIRINOX va débuter en 2018</a:t>
            </a:r>
            <a:endParaRPr lang="fr-FR" smtClean="0"/>
          </a:p>
          <a:p>
            <a:endParaRPr lang="fr-FR" smtClean="0"/>
          </a:p>
          <a:p>
            <a:pPr marL="0" indent="0">
              <a:buNone/>
            </a:pPr>
            <a:endParaRPr lang="fr-FR" b="1" dirty="0"/>
          </a:p>
        </p:txBody>
      </p:sp>
      <p:sp>
        <p:nvSpPr>
          <p:cNvPr id="12" name="Title 1"/>
          <p:cNvSpPr>
            <a:spLocks noGrp="1"/>
          </p:cNvSpPr>
          <p:nvPr>
            <p:ph type="title"/>
          </p:nvPr>
        </p:nvSpPr>
        <p:spPr>
          <a:xfrm>
            <a:off x="365124" y="179614"/>
            <a:ext cx="8238945" cy="807720"/>
          </a:xfrm>
        </p:spPr>
        <p:txBody>
          <a:bodyPr/>
          <a:lstStyle/>
          <a:p>
            <a:r>
              <a:rPr lang="fr-FR" smtClean="0"/>
              <a:t>1733PD: Nouvelle association prometteuse d’un inhibiteur du métabolisme mitochondrial et de mFOLFIRINOX dans le cancer du pancréas </a:t>
            </a:r>
            <a:br>
              <a:rPr lang="fr-FR" smtClean="0"/>
            </a:br>
            <a:r>
              <a:rPr lang="fr-FR" smtClean="0"/>
              <a:t>– Alistar AT, et al</a:t>
            </a:r>
            <a:endParaRPr lang="fr-FR" dirty="0"/>
          </a:p>
        </p:txBody>
      </p:sp>
      <p:sp>
        <p:nvSpPr>
          <p:cNvPr id="15" name="Text Placeholder 4"/>
          <p:cNvSpPr>
            <a:spLocks noGrp="1"/>
          </p:cNvSpPr>
          <p:nvPr>
            <p:ph type="body" sz="quarter" idx="11"/>
          </p:nvPr>
        </p:nvSpPr>
        <p:spPr>
          <a:xfrm>
            <a:off x="4648200" y="6096000"/>
            <a:ext cx="4130675" cy="487363"/>
          </a:xfrm>
        </p:spPr>
        <p:txBody>
          <a:bodyPr/>
          <a:lstStyle/>
          <a:p>
            <a:r>
              <a:rPr lang="fr-FR" smtClean="0"/>
              <a:t>Alistar AT, et al. Ann Oncol 2017;28(Suppl 5):Abstr 1733PD</a:t>
            </a:r>
            <a:endParaRPr lang="fr-FR"/>
          </a:p>
        </p:txBody>
      </p:sp>
      <p:graphicFrame>
        <p:nvGraphicFramePr>
          <p:cNvPr id="16" name="Group 88"/>
          <p:cNvGraphicFramePr>
            <a:graphicFrameLocks noGrp="1"/>
          </p:cNvGraphicFramePr>
          <p:nvPr>
            <p:extLst>
              <p:ext uri="{D42A27DB-BD31-4B8C-83A1-F6EECF244321}">
                <p14:modId xmlns:p14="http://schemas.microsoft.com/office/powerpoint/2010/main" xmlns="" val="3506997030"/>
              </p:ext>
            </p:extLst>
          </p:nvPr>
        </p:nvGraphicFramePr>
        <p:xfrm>
          <a:off x="369888" y="1656046"/>
          <a:ext cx="8408986" cy="2941082"/>
        </p:xfrm>
        <a:graphic>
          <a:graphicData uri="http://schemas.openxmlformats.org/drawingml/2006/table">
            <a:tbl>
              <a:tblPr firstRow="1" bandRow="1">
                <a:tableStyleId>{69012ECD-51FC-41F1-AA8D-1B2483CD663E}</a:tableStyleId>
              </a:tblPr>
              <a:tblGrid>
                <a:gridCol w="2790555">
                  <a:extLst>
                    <a:ext uri="{9D8B030D-6E8A-4147-A177-3AD203B41FA5}">
                      <a16:colId xmlns="" xmlns:a16="http://schemas.microsoft.com/office/drawing/2014/main" val="20000"/>
                    </a:ext>
                  </a:extLst>
                </a:gridCol>
                <a:gridCol w="1365059">
                  <a:extLst>
                    <a:ext uri="{9D8B030D-6E8A-4147-A177-3AD203B41FA5}">
                      <a16:colId xmlns="" xmlns:a16="http://schemas.microsoft.com/office/drawing/2014/main" val="20001"/>
                    </a:ext>
                  </a:extLst>
                </a:gridCol>
                <a:gridCol w="2126686">
                  <a:extLst>
                    <a:ext uri="{9D8B030D-6E8A-4147-A177-3AD203B41FA5}">
                      <a16:colId xmlns="" xmlns:a16="http://schemas.microsoft.com/office/drawing/2014/main" val="20002"/>
                    </a:ext>
                  </a:extLst>
                </a:gridCol>
                <a:gridCol w="2126686">
                  <a:extLst>
                    <a:ext uri="{9D8B030D-6E8A-4147-A177-3AD203B41FA5}">
                      <a16:colId xmlns="" xmlns:a16="http://schemas.microsoft.com/office/drawing/2014/main" val="20003"/>
                    </a:ext>
                  </a:extLst>
                </a:gridCol>
              </a:tblGrid>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chez ≥5 des patients, n</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4</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5</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854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Diarrhée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Hyperglycémie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Hypokaliémie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854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Diminution lymphocytes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Neuropathie sensitive périphérique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107655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pPr marL="0" indent="0">
              <a:buNone/>
            </a:pPr>
            <a:r>
              <a:rPr lang="fr-FR" b="1" dirty="0" smtClean="0"/>
              <a:t>Objectif</a:t>
            </a:r>
          </a:p>
          <a:p>
            <a:pPr marL="285750" indent="-285750">
              <a:buFont typeface="Arial" pitchFamily="34" charset="0"/>
              <a:buChar char="•"/>
            </a:pPr>
            <a:r>
              <a:rPr lang="fr-FR" dirty="0" smtClean="0"/>
              <a:t>Evaluer l’efficacité et la tolérance du pamrevlumab (anticorps anti facteur de croissance du tissu conjonctif) néoadjuvant en 1</a:t>
            </a:r>
            <a:r>
              <a:rPr lang="fr-FR" baseline="30000" dirty="0" smtClean="0"/>
              <a:t>e</a:t>
            </a:r>
            <a:r>
              <a:rPr lang="fr-FR" dirty="0" smtClean="0"/>
              <a:t> ligne + CT chez des patients avec CPLA</a:t>
            </a:r>
          </a:p>
          <a:p>
            <a:endParaRPr lang="fr-FR" dirty="0"/>
          </a:p>
        </p:txBody>
      </p:sp>
      <p:sp>
        <p:nvSpPr>
          <p:cNvPr id="22" name="Title 1"/>
          <p:cNvSpPr>
            <a:spLocks noGrp="1"/>
          </p:cNvSpPr>
          <p:nvPr>
            <p:ph type="title"/>
          </p:nvPr>
        </p:nvSpPr>
        <p:spPr>
          <a:xfrm>
            <a:off x="365124" y="179614"/>
            <a:ext cx="8238945" cy="807720"/>
          </a:xfrm>
        </p:spPr>
        <p:txBody>
          <a:bodyPr/>
          <a:lstStyle/>
          <a:p>
            <a:pPr>
              <a:lnSpc>
                <a:spcPct val="90000"/>
              </a:lnSpc>
            </a:pPr>
            <a:r>
              <a:rPr lang="fr-FR" dirty="0" smtClean="0"/>
              <a:t>1734PD: L’anticorps monoclonal humanisé recombinant </a:t>
            </a:r>
            <a:r>
              <a:rPr lang="fr-FR" dirty="0" err="1" smtClean="0"/>
              <a:t>anti-CTGF</a:t>
            </a:r>
            <a:r>
              <a:rPr lang="fr-FR" dirty="0" smtClean="0"/>
              <a:t> pamrevlumab augmente la résectabilité et le taux de résection en association à gemcitabine/Nab-paclitaxel dans le traitement du cancer du pancréas localement avancé (CPLA) – Carrier E, et al</a:t>
            </a:r>
            <a:endParaRPr lang="fr-FR" dirty="0"/>
          </a:p>
        </p:txBody>
      </p:sp>
      <p:sp>
        <p:nvSpPr>
          <p:cNvPr id="23" name="Text Placeholder 3"/>
          <p:cNvSpPr>
            <a:spLocks noGrp="1"/>
          </p:cNvSpPr>
          <p:nvPr>
            <p:ph type="body" sz="quarter" idx="10"/>
          </p:nvPr>
        </p:nvSpPr>
        <p:spPr>
          <a:xfrm>
            <a:off x="365125" y="6096000"/>
            <a:ext cx="4283075" cy="487363"/>
          </a:xfrm>
        </p:spPr>
        <p:txBody>
          <a:bodyPr/>
          <a:lstStyle/>
          <a:p>
            <a:pPr lvl="0">
              <a:spcBef>
                <a:spcPct val="0"/>
              </a:spcBef>
              <a:spcAft>
                <a:spcPct val="0"/>
              </a:spcAft>
              <a:buClrTx/>
              <a:buSzTx/>
            </a:pPr>
            <a:r>
              <a:rPr lang="fr-FR" kern="1200" dirty="0" smtClean="0">
                <a:latin typeface="Arial" charset="0"/>
                <a:cs typeface="Arial" charset="0"/>
              </a:rPr>
              <a:t>*Gemcitabine + nab-paclitaxel /4S x6 cycles;</a:t>
            </a:r>
            <a:r>
              <a:rPr lang="fr-FR" kern="1200" dirty="0" smtClean="0">
                <a:solidFill>
                  <a:schemeClr val="tx1"/>
                </a:solidFill>
                <a:latin typeface="Arial" charset="0"/>
                <a:cs typeface="Arial" charset="0"/>
              </a:rPr>
              <a:t> </a:t>
            </a:r>
            <a:r>
              <a:rPr lang="fr-FR" altLang="zh-CN" b="1" baseline="30000" dirty="0" smtClean="0">
                <a:solidFill>
                  <a:schemeClr val="tx1"/>
                </a:solidFill>
                <a:ea typeface="SimSun" pitchFamily="2" charset="-122"/>
              </a:rPr>
              <a:t>†</a:t>
            </a:r>
            <a:r>
              <a:rPr lang="fr-FR" altLang="zh-CN" dirty="0" smtClean="0">
                <a:solidFill>
                  <a:schemeClr val="tx1"/>
                </a:solidFill>
                <a:ea typeface="SimSun" pitchFamily="2" charset="-122"/>
              </a:rPr>
              <a:t>Diminution du </a:t>
            </a:r>
            <a:r>
              <a:rPr lang="fr-FR" kern="1200" dirty="0" smtClean="0">
                <a:latin typeface="Arial" charset="0"/>
                <a:cs typeface="Arial" charset="0"/>
              </a:rPr>
              <a:t>CA19.9 ≥50%, diminution TEP </a:t>
            </a:r>
            <a:r>
              <a:rPr lang="fr-FR" kern="1200" dirty="0" err="1" smtClean="0">
                <a:latin typeface="Arial" charset="0"/>
                <a:cs typeface="Arial" charset="0"/>
              </a:rPr>
              <a:t>SUV</a:t>
            </a:r>
            <a:r>
              <a:rPr lang="fr-FR" kern="1200" baseline="-25000" dirty="0" err="1" smtClean="0">
                <a:latin typeface="Arial" charset="0"/>
                <a:cs typeface="Arial" charset="0"/>
              </a:rPr>
              <a:t>max</a:t>
            </a:r>
            <a:r>
              <a:rPr lang="fr-FR" kern="1200" dirty="0" smtClean="0">
                <a:latin typeface="Arial" charset="0"/>
                <a:cs typeface="Arial" charset="0"/>
              </a:rPr>
              <a:t> ≥30%, RC ou RP RECIST, ou critères NCCN </a:t>
            </a:r>
            <a:r>
              <a:rPr lang="fr-FR" kern="1200" dirty="0" err="1" smtClean="0">
                <a:latin typeface="Arial" charset="0"/>
                <a:cs typeface="Arial" charset="0"/>
              </a:rPr>
              <a:t>résecable</a:t>
            </a:r>
            <a:r>
              <a:rPr lang="fr-FR" kern="1200" dirty="0" smtClean="0">
                <a:latin typeface="Arial" charset="0"/>
                <a:cs typeface="Arial" charset="0"/>
              </a:rPr>
              <a:t>/limite résectabilité</a:t>
            </a:r>
            <a:endParaRPr lang="fr-FR" sz="1000" dirty="0"/>
          </a:p>
        </p:txBody>
      </p:sp>
      <p:sp>
        <p:nvSpPr>
          <p:cNvPr id="24" name="Text Placeholder 4"/>
          <p:cNvSpPr>
            <a:spLocks noGrp="1"/>
          </p:cNvSpPr>
          <p:nvPr>
            <p:ph type="body" sz="quarter" idx="11"/>
          </p:nvPr>
        </p:nvSpPr>
        <p:spPr>
          <a:xfrm>
            <a:off x="4648200" y="6096000"/>
            <a:ext cx="4130675" cy="487363"/>
          </a:xfrm>
        </p:spPr>
        <p:txBody>
          <a:bodyPr/>
          <a:lstStyle/>
          <a:p>
            <a:r>
              <a:rPr lang="fr-FR" smtClean="0"/>
              <a:t>Carrier E, et al. Ann Oncol 2017;28(Suppl 5):Abstr 1734PD</a:t>
            </a:r>
            <a:endParaRPr lang="fr-FR"/>
          </a:p>
        </p:txBody>
      </p:sp>
      <p:sp>
        <p:nvSpPr>
          <p:cNvPr id="25" name="Oval 14"/>
          <p:cNvSpPr>
            <a:spLocks noChangeArrowheads="1"/>
          </p:cNvSpPr>
          <p:nvPr/>
        </p:nvSpPr>
        <p:spPr bwMode="auto">
          <a:xfrm>
            <a:off x="3941537" y="33687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6" name="AutoShape 15"/>
          <p:cNvCxnSpPr>
            <a:cxnSpLocks noChangeShapeType="1"/>
            <a:stCxn id="25" idx="0"/>
            <a:endCxn id="30" idx="1"/>
          </p:cNvCxnSpPr>
          <p:nvPr/>
        </p:nvCxnSpPr>
        <p:spPr bwMode="auto">
          <a:xfrm rot="5400000" flipH="1" flipV="1">
            <a:off x="4217370" y="2720829"/>
            <a:ext cx="663905"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rot="16200000">
            <a:off x="7190077" y="3420299"/>
            <a:ext cx="238135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smtClean="0">
                <a:solidFill>
                  <a:srgbClr val="FFFFFF"/>
                </a:solidFill>
                <a:ea typeface="SimSun" pitchFamily="2" charset="-122"/>
              </a:rPr>
              <a:t>Les patients éligibles</a:t>
            </a:r>
            <a:r>
              <a:rPr lang="en-GB" altLang="zh-CN" sz="1600" b="1" baseline="30000" dirty="0">
                <a:solidFill>
                  <a:srgbClr val="FFFFFF"/>
                </a:solidFill>
                <a:ea typeface="SimSun" pitchFamily="2" charset="-122"/>
              </a:rPr>
              <a:t>†</a:t>
            </a:r>
            <a:r>
              <a:rPr lang="en-GB" altLang="zh-CN" sz="1600" b="1" dirty="0">
                <a:solidFill>
                  <a:srgbClr val="FFFFFF"/>
                </a:solidFill>
                <a:ea typeface="SimSun" pitchFamily="2" charset="-122"/>
              </a:rPr>
              <a:t> </a:t>
            </a:r>
            <a:r>
              <a:rPr lang="fr-FR" altLang="zh-CN" sz="1600" b="1" dirty="0" smtClean="0">
                <a:solidFill>
                  <a:srgbClr val="FFFFFF"/>
                </a:solidFill>
                <a:ea typeface="SimSun" pitchFamily="2" charset="-122"/>
              </a:rPr>
              <a:t> ont été opérés</a:t>
            </a:r>
            <a:endParaRPr lang="fr-FR" altLang="zh-CN" sz="1600" b="1" dirty="0">
              <a:solidFill>
                <a:srgbClr val="FFFFFF"/>
              </a:solidFill>
              <a:ea typeface="SimSun" pitchFamily="2" charset="-122"/>
            </a:endParaRPr>
          </a:p>
        </p:txBody>
      </p:sp>
      <p:cxnSp>
        <p:nvCxnSpPr>
          <p:cNvPr id="28" name="AutoShape 19"/>
          <p:cNvCxnSpPr>
            <a:cxnSpLocks noChangeShapeType="1"/>
            <a:stCxn id="32" idx="3"/>
            <a:endCxn id="25" idx="2"/>
          </p:cNvCxnSpPr>
          <p:nvPr/>
        </p:nvCxnSpPr>
        <p:spPr bwMode="auto">
          <a:xfrm>
            <a:off x="3684814" y="3658706"/>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704863"/>
            <a:ext cx="576000"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29449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Pamrevlumab + CT*</a:t>
            </a:r>
          </a:p>
          <a:p>
            <a:pPr algn="ctr" defTabSz="892175" eaLnBrk="0" hangingPunct="0"/>
            <a:r>
              <a:rPr lang="fr-FR" altLang="zh-CN" dirty="0" smtClean="0">
                <a:solidFill>
                  <a:srgbClr val="FFFFFF"/>
                </a:solidFill>
                <a:ea typeface="SimSun" pitchFamily="2" charset="-122"/>
              </a:rPr>
              <a:t>(n=22)</a:t>
            </a:r>
            <a:endParaRPr lang="fr-FR" altLang="zh-CN" dirty="0">
              <a:solidFill>
                <a:srgbClr val="FFFFFF"/>
              </a:solidFill>
              <a:ea typeface="SimSun" pitchFamily="2" charset="-122"/>
            </a:endParaRPr>
          </a:p>
        </p:txBody>
      </p:sp>
      <p:sp>
        <p:nvSpPr>
          <p:cNvPr id="32" name="AutoShape 9"/>
          <p:cNvSpPr>
            <a:spLocks noChangeArrowheads="1"/>
          </p:cNvSpPr>
          <p:nvPr/>
        </p:nvSpPr>
        <p:spPr bwMode="auto">
          <a:xfrm>
            <a:off x="365124" y="2616626"/>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CPLA non résécable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Maladie mesurable RECIST 1.1</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CT/RCT préalable</a:t>
            </a:r>
          </a:p>
          <a:p>
            <a:pPr defTabSz="892175" eaLnBrk="0" hangingPunct="0">
              <a:spcAft>
                <a:spcPct val="30000"/>
              </a:spcAft>
            </a:pPr>
            <a:r>
              <a:rPr lang="fr-FR" altLang="zh-CN" dirty="0" smtClean="0">
                <a:solidFill>
                  <a:srgbClr val="FFFFFF"/>
                </a:solidFill>
                <a:ea typeface="SimSun" pitchFamily="2" charset="-122"/>
              </a:rPr>
              <a:t>(n=33)</a:t>
            </a:r>
            <a:endParaRPr lang="fr-FR" altLang="zh-CN" dirty="0">
              <a:solidFill>
                <a:srgbClr val="FFFFFF"/>
              </a:solidFill>
              <a:ea typeface="SimSun" pitchFamily="2" charset="-122"/>
            </a:endParaRPr>
          </a:p>
        </p:txBody>
      </p:sp>
      <p:sp>
        <p:nvSpPr>
          <p:cNvPr id="33" name="Rectangle 9"/>
          <p:cNvSpPr txBox="1">
            <a:spLocks noChangeArrowheads="1"/>
          </p:cNvSpPr>
          <p:nvPr/>
        </p:nvSpPr>
        <p:spPr bwMode="auto">
          <a:xfrm>
            <a:off x="365124" y="5144583"/>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Tolérance</a:t>
            </a:r>
            <a:endParaRPr lang="fr-FR" dirty="0"/>
          </a:p>
        </p:txBody>
      </p:sp>
      <p:sp>
        <p:nvSpPr>
          <p:cNvPr id="34" name="Content Placeholder 26"/>
          <p:cNvSpPr txBox="1">
            <a:spLocks/>
          </p:cNvSpPr>
          <p:nvPr/>
        </p:nvSpPr>
        <p:spPr>
          <a:xfrm>
            <a:off x="4648200" y="5144583"/>
            <a:ext cx="4246418"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Proportion de patients éligibles à la résection, SSP, SG, réponse tumorale</a:t>
            </a:r>
            <a:endParaRPr lang="fr-FR" dirty="0"/>
          </a:p>
        </p:txBody>
      </p:sp>
      <p:cxnSp>
        <p:nvCxnSpPr>
          <p:cNvPr id="35" name="AutoShape 16"/>
          <p:cNvCxnSpPr>
            <a:cxnSpLocks noChangeShapeType="1"/>
            <a:stCxn id="25" idx="4"/>
            <a:endCxn id="37" idx="1"/>
          </p:cNvCxnSpPr>
          <p:nvPr/>
        </p:nvCxnSpPr>
        <p:spPr bwMode="auto">
          <a:xfrm rot="16200000" flipH="1">
            <a:off x="4215319" y="3970983"/>
            <a:ext cx="668006" cy="631975"/>
          </a:xfrm>
          <a:prstGeom prst="bentConnector2">
            <a:avLst/>
          </a:prstGeom>
          <a:noFill/>
          <a:ln w="57150">
            <a:solidFill>
              <a:schemeClr val="bg2">
                <a:lumMod val="60000"/>
                <a:lumOff val="40000"/>
              </a:schemeClr>
            </a:solidFill>
            <a:round/>
            <a:headEnd/>
            <a:tailEnd type="triangle" w="med" len="med"/>
          </a:ln>
        </p:spPr>
      </p:cxnSp>
      <p:cxnSp>
        <p:nvCxnSpPr>
          <p:cNvPr id="36" name="AutoShape 20"/>
          <p:cNvCxnSpPr>
            <a:cxnSpLocks noChangeShapeType="1"/>
            <a:stCxn id="37" idx="3"/>
          </p:cNvCxnSpPr>
          <p:nvPr/>
        </p:nvCxnSpPr>
        <p:spPr bwMode="auto">
          <a:xfrm>
            <a:off x="7542220" y="46209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7" name="AutoShape 12"/>
          <p:cNvSpPr>
            <a:spLocks noChangeArrowheads="1"/>
          </p:cNvSpPr>
          <p:nvPr/>
        </p:nvSpPr>
        <p:spPr bwMode="auto">
          <a:xfrm>
            <a:off x="4865310" y="421060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CT* seul</a:t>
            </a:r>
          </a:p>
          <a:p>
            <a:pPr algn="ctr" defTabSz="892175" eaLnBrk="0" hangingPunct="0"/>
            <a:r>
              <a:rPr lang="fr-FR" altLang="zh-CN" dirty="0" smtClean="0">
                <a:solidFill>
                  <a:srgbClr val="4D4D4D"/>
                </a:solidFill>
                <a:ea typeface="SimSun" pitchFamily="2" charset="-122"/>
              </a:rPr>
              <a:t>(n=11)</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1905659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fr-FR" b="1" smtClean="0"/>
              <a:t>Résultats</a:t>
            </a:r>
            <a:endParaRPr lang="fr-FR" b="1"/>
          </a:p>
        </p:txBody>
      </p:sp>
      <p:sp>
        <p:nvSpPr>
          <p:cNvPr id="66" name="Title 1"/>
          <p:cNvSpPr>
            <a:spLocks noGrp="1"/>
          </p:cNvSpPr>
          <p:nvPr>
            <p:ph type="title"/>
          </p:nvPr>
        </p:nvSpPr>
        <p:spPr>
          <a:xfrm>
            <a:off x="365124" y="179614"/>
            <a:ext cx="8238945" cy="807720"/>
          </a:xfrm>
        </p:spPr>
        <p:txBody>
          <a:bodyPr/>
          <a:lstStyle/>
          <a:p>
            <a:pPr>
              <a:lnSpc>
                <a:spcPct val="90000"/>
              </a:lnSpc>
            </a:pPr>
            <a:r>
              <a:rPr lang="fr-FR" dirty="0" smtClean="0"/>
              <a:t>1734PD: L’anticorps monoclonal humanisé recombinant </a:t>
            </a:r>
            <a:r>
              <a:rPr lang="fr-FR" dirty="0" err="1" smtClean="0"/>
              <a:t>anti-CTGF</a:t>
            </a:r>
            <a:r>
              <a:rPr lang="fr-FR" dirty="0" smtClean="0"/>
              <a:t> pamrevlumab augmente la résectabilité et le taux de résection en association à gemcitabine/Nab-paclitaxel dans le traitement du cancer du pancréas localement avancé (CPLA) – Carrier E, et al</a:t>
            </a:r>
            <a:endParaRPr lang="fr-FR" dirty="0"/>
          </a:p>
        </p:txBody>
      </p:sp>
      <p:sp>
        <p:nvSpPr>
          <p:cNvPr id="69"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fr-FR" smtClean="0"/>
              <a:t>Carrier E, et al. Ann Oncol 2017;28(Suppl 5):Abstr 1734PD</a:t>
            </a:r>
            <a:endParaRPr lang="fr-FR"/>
          </a:p>
        </p:txBody>
      </p:sp>
      <p:graphicFrame>
        <p:nvGraphicFramePr>
          <p:cNvPr id="70" name="Group 88"/>
          <p:cNvGraphicFramePr>
            <a:graphicFrameLocks noGrp="1"/>
          </p:cNvGraphicFramePr>
          <p:nvPr>
            <p:extLst>
              <p:ext uri="{D42A27DB-BD31-4B8C-83A1-F6EECF244321}">
                <p14:modId xmlns:p14="http://schemas.microsoft.com/office/powerpoint/2010/main" xmlns="" val="2414181244"/>
              </p:ext>
            </p:extLst>
          </p:nvPr>
        </p:nvGraphicFramePr>
        <p:xfrm>
          <a:off x="369888" y="1595124"/>
          <a:ext cx="8408986" cy="1127760"/>
        </p:xfrm>
        <a:graphic>
          <a:graphicData uri="http://schemas.openxmlformats.org/drawingml/2006/table">
            <a:tbl>
              <a:tblPr firstRow="1" bandRow="1">
                <a:tableStyleId>{69012ECD-51FC-41F1-AA8D-1B2483CD663E}</a:tableStyleId>
              </a:tblPr>
              <a:tblGrid>
                <a:gridCol w="1755795">
                  <a:extLst>
                    <a:ext uri="{9D8B030D-6E8A-4147-A177-3AD203B41FA5}">
                      <a16:colId xmlns="" xmlns:a16="http://schemas.microsoft.com/office/drawing/2014/main" val="20000"/>
                    </a:ext>
                  </a:extLst>
                </a:gridCol>
                <a:gridCol w="2310850">
                  <a:extLst>
                    <a:ext uri="{9D8B030D-6E8A-4147-A177-3AD203B41FA5}">
                      <a16:colId xmlns="" xmlns:a16="http://schemas.microsoft.com/office/drawing/2014/main" val="20001"/>
                    </a:ext>
                  </a:extLst>
                </a:gridCol>
                <a:gridCol w="1447447"/>
                <a:gridCol w="1447447">
                  <a:extLst>
                    <a:ext uri="{9D8B030D-6E8A-4147-A177-3AD203B41FA5}">
                      <a16:colId xmlns="" xmlns:a16="http://schemas.microsoft.com/office/drawing/2014/main" val="20002"/>
                    </a:ext>
                  </a:extLst>
                </a:gridCol>
                <a:gridCol w="1447447">
                  <a:extLst>
                    <a:ext uri="{9D8B030D-6E8A-4147-A177-3AD203B41FA5}">
                      <a16:colId xmlns="" xmlns:a16="http://schemas.microsoft.com/office/drawing/2014/main" val="20003"/>
                    </a:ext>
                  </a:extLst>
                </a:gridCol>
              </a:tblGrid>
              <a:tr h="2667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Eligible pour l’exploration chirurgicale</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Résection R0 </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Résection R1 </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Résection non faite</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568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Pamrevlumab + CT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568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CT seule</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71" name="TextBox 70"/>
          <p:cNvSpPr txBox="1"/>
          <p:nvPr/>
        </p:nvSpPr>
        <p:spPr>
          <a:xfrm>
            <a:off x="3585678" y="2767348"/>
            <a:ext cx="518178" cy="369332"/>
          </a:xfrm>
          <a:prstGeom prst="rect">
            <a:avLst/>
          </a:prstGeom>
          <a:noFill/>
        </p:spPr>
        <p:txBody>
          <a:bodyPr wrap="none" rtlCol="0">
            <a:spAutoFit/>
          </a:bodyPr>
          <a:lstStyle/>
          <a:p>
            <a:r>
              <a:rPr lang="fr-FR" b="1" dirty="0" smtClean="0">
                <a:solidFill>
                  <a:srgbClr val="4D4D4D"/>
                </a:solidFill>
              </a:rPr>
              <a:t>SG</a:t>
            </a:r>
            <a:endParaRPr lang="fr-FR" b="1" dirty="0">
              <a:solidFill>
                <a:srgbClr val="4D4D4D"/>
              </a:solidFill>
            </a:endParaRPr>
          </a:p>
        </p:txBody>
      </p:sp>
      <p:grpSp>
        <p:nvGrpSpPr>
          <p:cNvPr id="72" name="Group 71"/>
          <p:cNvGrpSpPr/>
          <p:nvPr/>
        </p:nvGrpSpPr>
        <p:grpSpPr>
          <a:xfrm>
            <a:off x="1706982" y="3044332"/>
            <a:ext cx="4244562" cy="3291274"/>
            <a:chOff x="2027873" y="2267257"/>
            <a:chExt cx="4692532" cy="3017553"/>
          </a:xfrm>
        </p:grpSpPr>
        <p:grpSp>
          <p:nvGrpSpPr>
            <p:cNvPr id="73" name="Group 72"/>
            <p:cNvGrpSpPr/>
            <p:nvPr/>
          </p:nvGrpSpPr>
          <p:grpSpPr>
            <a:xfrm>
              <a:off x="2614623" y="2396465"/>
              <a:ext cx="3906738" cy="2171874"/>
              <a:chOff x="836615" y="2448719"/>
              <a:chExt cx="3906738" cy="2171874"/>
            </a:xfrm>
          </p:grpSpPr>
          <p:sp>
            <p:nvSpPr>
              <p:cNvPr id="88" name="Freeform 8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8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5" name="Line 13"/>
              <p:cNvSpPr>
                <a:spLocks noChangeShapeType="1"/>
              </p:cNvSpPr>
              <p:nvPr/>
            </p:nvSpPr>
            <p:spPr bwMode="auto">
              <a:xfrm>
                <a:off x="24502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6" name="Line 15"/>
              <p:cNvSpPr>
                <a:spLocks noChangeShapeType="1"/>
              </p:cNvSpPr>
              <p:nvPr/>
            </p:nvSpPr>
            <p:spPr bwMode="auto">
              <a:xfrm>
                <a:off x="321186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8" name="Line 19"/>
              <p:cNvSpPr>
                <a:spLocks noChangeShapeType="1"/>
              </p:cNvSpPr>
              <p:nvPr/>
            </p:nvSpPr>
            <p:spPr bwMode="auto">
              <a:xfrm>
                <a:off x="16902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00" name="Line 15"/>
              <p:cNvSpPr>
                <a:spLocks noChangeShapeType="1"/>
              </p:cNvSpPr>
              <p:nvPr/>
            </p:nvSpPr>
            <p:spPr bwMode="auto">
              <a:xfrm>
                <a:off x="3970716" y="452851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74" name="TextBox 73"/>
            <p:cNvSpPr txBox="1"/>
            <p:nvPr/>
          </p:nvSpPr>
          <p:spPr>
            <a:xfrm rot="16200000">
              <a:off x="1441486" y="3289144"/>
              <a:ext cx="1479007" cy="306233"/>
            </a:xfrm>
            <a:prstGeom prst="rect">
              <a:avLst/>
            </a:prstGeom>
            <a:noFill/>
          </p:spPr>
          <p:txBody>
            <a:bodyPr wrap="none" rtlCol="0">
              <a:spAutoFit/>
            </a:bodyPr>
            <a:lstStyle/>
            <a:p>
              <a:pPr algn="ctr"/>
              <a:r>
                <a:rPr lang="fr-FR" sz="1200" dirty="0" smtClean="0">
                  <a:solidFill>
                    <a:srgbClr val="000000"/>
                  </a:solidFill>
                </a:rPr>
                <a:t>Probabilité de SG, %</a:t>
              </a:r>
              <a:endParaRPr lang="fr-FR" sz="1200" dirty="0">
                <a:solidFill>
                  <a:srgbClr val="000000"/>
                </a:solidFill>
              </a:endParaRPr>
            </a:p>
          </p:txBody>
        </p:sp>
        <p:sp>
          <p:nvSpPr>
            <p:cNvPr id="75" name="TextBox 74"/>
            <p:cNvSpPr txBox="1"/>
            <p:nvPr/>
          </p:nvSpPr>
          <p:spPr>
            <a:xfrm>
              <a:off x="4342372" y="4689494"/>
              <a:ext cx="563355" cy="253962"/>
            </a:xfrm>
            <a:prstGeom prst="rect">
              <a:avLst/>
            </a:prstGeom>
            <a:noFill/>
          </p:spPr>
          <p:txBody>
            <a:bodyPr wrap="none" rtlCol="0">
              <a:spAutoFit/>
            </a:bodyPr>
            <a:lstStyle/>
            <a:p>
              <a:pPr algn="ctr"/>
              <a:r>
                <a:rPr lang="fr-FR" sz="1200" dirty="0" smtClean="0">
                  <a:solidFill>
                    <a:srgbClr val="000000"/>
                  </a:solidFill>
                </a:rPr>
                <a:t>Mois</a:t>
              </a:r>
              <a:endParaRPr lang="fr-FR" sz="1200" dirty="0">
                <a:solidFill>
                  <a:srgbClr val="000000"/>
                </a:solidFill>
              </a:endParaRPr>
            </a:p>
          </p:txBody>
        </p:sp>
        <p:sp>
          <p:nvSpPr>
            <p:cNvPr id="76" name="TextBox 75"/>
            <p:cNvSpPr txBox="1"/>
            <p:nvPr/>
          </p:nvSpPr>
          <p:spPr>
            <a:xfrm>
              <a:off x="2197539" y="2267257"/>
              <a:ext cx="485933" cy="253962"/>
            </a:xfrm>
            <a:prstGeom prst="rect">
              <a:avLst/>
            </a:prstGeom>
            <a:noFill/>
          </p:spPr>
          <p:txBody>
            <a:bodyPr wrap="none" rtlCol="0" anchor="ctr" anchorCtr="0">
              <a:spAutoFit/>
            </a:bodyPr>
            <a:lstStyle/>
            <a:p>
              <a:pPr algn="r"/>
              <a:r>
                <a:rPr lang="fr-FR" sz="1200" smtClean="0">
                  <a:solidFill>
                    <a:srgbClr val="000000"/>
                  </a:solidFill>
                </a:rPr>
                <a:t>100</a:t>
              </a:r>
              <a:endParaRPr lang="fr-FR" sz="1200">
                <a:solidFill>
                  <a:srgbClr val="000000"/>
                </a:solidFill>
              </a:endParaRPr>
            </a:p>
          </p:txBody>
        </p:sp>
        <p:sp>
          <p:nvSpPr>
            <p:cNvPr id="77" name="TextBox 76"/>
            <p:cNvSpPr txBox="1"/>
            <p:nvPr/>
          </p:nvSpPr>
          <p:spPr>
            <a:xfrm>
              <a:off x="2291466" y="2684736"/>
              <a:ext cx="392007" cy="253962"/>
            </a:xfrm>
            <a:prstGeom prst="rect">
              <a:avLst/>
            </a:prstGeom>
            <a:noFill/>
          </p:spPr>
          <p:txBody>
            <a:bodyPr wrap="none" rtlCol="0" anchor="ctr" anchorCtr="0">
              <a:spAutoFit/>
            </a:bodyPr>
            <a:lstStyle/>
            <a:p>
              <a:pPr algn="r"/>
              <a:r>
                <a:rPr lang="fr-FR" sz="1200" smtClean="0">
                  <a:solidFill>
                    <a:srgbClr val="000000"/>
                  </a:solidFill>
                </a:rPr>
                <a:t>80</a:t>
              </a:r>
              <a:endParaRPr lang="fr-FR" sz="1200">
                <a:solidFill>
                  <a:srgbClr val="000000"/>
                </a:solidFill>
              </a:endParaRPr>
            </a:p>
          </p:txBody>
        </p:sp>
        <p:sp>
          <p:nvSpPr>
            <p:cNvPr id="78" name="TextBox 77"/>
            <p:cNvSpPr txBox="1"/>
            <p:nvPr/>
          </p:nvSpPr>
          <p:spPr>
            <a:xfrm>
              <a:off x="2291466" y="3100477"/>
              <a:ext cx="392007" cy="253962"/>
            </a:xfrm>
            <a:prstGeom prst="rect">
              <a:avLst/>
            </a:prstGeom>
            <a:noFill/>
          </p:spPr>
          <p:txBody>
            <a:bodyPr wrap="none" rtlCol="0" anchor="ctr" anchorCtr="0">
              <a:spAutoFit/>
            </a:bodyPr>
            <a:lstStyle/>
            <a:p>
              <a:pPr algn="r"/>
              <a:r>
                <a:rPr lang="fr-FR" sz="1200" smtClean="0">
                  <a:solidFill>
                    <a:srgbClr val="000000"/>
                  </a:solidFill>
                </a:rPr>
                <a:t>60</a:t>
              </a:r>
              <a:endParaRPr lang="fr-FR" sz="1200">
                <a:solidFill>
                  <a:srgbClr val="000000"/>
                </a:solidFill>
              </a:endParaRPr>
            </a:p>
          </p:txBody>
        </p:sp>
        <p:sp>
          <p:nvSpPr>
            <p:cNvPr id="79" name="TextBox 78"/>
            <p:cNvSpPr txBox="1"/>
            <p:nvPr/>
          </p:nvSpPr>
          <p:spPr>
            <a:xfrm>
              <a:off x="2291466" y="3516216"/>
              <a:ext cx="392007" cy="253962"/>
            </a:xfrm>
            <a:prstGeom prst="rect">
              <a:avLst/>
            </a:prstGeom>
            <a:noFill/>
          </p:spPr>
          <p:txBody>
            <a:bodyPr wrap="none" rtlCol="0" anchor="ctr" anchorCtr="0">
              <a:spAutoFit/>
            </a:bodyPr>
            <a:lstStyle/>
            <a:p>
              <a:pPr algn="r"/>
              <a:r>
                <a:rPr lang="fr-FR" sz="1200" smtClean="0">
                  <a:solidFill>
                    <a:srgbClr val="000000"/>
                  </a:solidFill>
                </a:rPr>
                <a:t>40</a:t>
              </a:r>
              <a:endParaRPr lang="fr-FR" sz="1200">
                <a:solidFill>
                  <a:srgbClr val="000000"/>
                </a:solidFill>
              </a:endParaRPr>
            </a:p>
          </p:txBody>
        </p:sp>
        <p:sp>
          <p:nvSpPr>
            <p:cNvPr id="80" name="TextBox 79"/>
            <p:cNvSpPr txBox="1"/>
            <p:nvPr/>
          </p:nvSpPr>
          <p:spPr>
            <a:xfrm>
              <a:off x="2291466" y="3931957"/>
              <a:ext cx="392007" cy="253962"/>
            </a:xfrm>
            <a:prstGeom prst="rect">
              <a:avLst/>
            </a:prstGeom>
            <a:noFill/>
          </p:spPr>
          <p:txBody>
            <a:bodyPr wrap="none" rtlCol="0" anchor="ctr" anchorCtr="0">
              <a:spAutoFit/>
            </a:bodyPr>
            <a:lstStyle/>
            <a:p>
              <a:pPr algn="r"/>
              <a:r>
                <a:rPr lang="fr-FR" sz="1200" smtClean="0">
                  <a:solidFill>
                    <a:srgbClr val="000000"/>
                  </a:solidFill>
                </a:rPr>
                <a:t>20</a:t>
              </a:r>
              <a:endParaRPr lang="fr-FR" sz="1200">
                <a:solidFill>
                  <a:srgbClr val="000000"/>
                </a:solidFill>
              </a:endParaRPr>
            </a:p>
          </p:txBody>
        </p:sp>
        <p:sp>
          <p:nvSpPr>
            <p:cNvPr id="81" name="TextBox 80"/>
            <p:cNvSpPr txBox="1"/>
            <p:nvPr/>
          </p:nvSpPr>
          <p:spPr>
            <a:xfrm>
              <a:off x="2385390" y="4347696"/>
              <a:ext cx="298082" cy="253962"/>
            </a:xfrm>
            <a:prstGeom prst="rect">
              <a:avLst/>
            </a:prstGeom>
            <a:noFill/>
          </p:spPr>
          <p:txBody>
            <a:bodyPr wrap="none" rtlCol="0" anchor="ctr" anchorCtr="0">
              <a:spAutoFit/>
            </a:bodyPr>
            <a:lstStyle/>
            <a:p>
              <a:pPr algn="r"/>
              <a:r>
                <a:rPr lang="fr-FR" sz="1200" smtClean="0">
                  <a:solidFill>
                    <a:srgbClr val="000000"/>
                  </a:solidFill>
                </a:rPr>
                <a:t>0</a:t>
              </a:r>
              <a:endParaRPr lang="fr-FR" sz="1200">
                <a:solidFill>
                  <a:srgbClr val="000000"/>
                </a:solidFill>
              </a:endParaRPr>
            </a:p>
          </p:txBody>
        </p:sp>
        <p:sp>
          <p:nvSpPr>
            <p:cNvPr id="82" name="TextBox 81"/>
            <p:cNvSpPr txBox="1"/>
            <p:nvPr/>
          </p:nvSpPr>
          <p:spPr>
            <a:xfrm>
              <a:off x="2512373" y="4522748"/>
              <a:ext cx="392007" cy="761887"/>
            </a:xfrm>
            <a:prstGeom prst="rect">
              <a:avLst/>
            </a:prstGeom>
            <a:noFill/>
          </p:spPr>
          <p:txBody>
            <a:bodyPr wrap="none" rtlCol="0" anchor="t" anchorCtr="0">
              <a:spAutoFit/>
            </a:bodyPr>
            <a:lstStyle/>
            <a:p>
              <a:pPr algn="ctr"/>
              <a:r>
                <a:rPr lang="fr-FR" sz="1200" smtClean="0">
                  <a:solidFill>
                    <a:srgbClr val="000000"/>
                  </a:solidFill>
                </a:rPr>
                <a:t>0</a:t>
              </a:r>
            </a:p>
            <a:p>
              <a:pPr algn="ctr"/>
              <a:endParaRPr lang="fr-FR" sz="1200" smtClean="0">
                <a:solidFill>
                  <a:srgbClr val="4D4D4D"/>
                </a:solidFill>
              </a:endParaRPr>
            </a:p>
            <a:p>
              <a:pPr algn="ctr"/>
              <a:r>
                <a:rPr lang="fr-FR" sz="1200" smtClean="0">
                  <a:solidFill>
                    <a:srgbClr val="C00000"/>
                  </a:solidFill>
                </a:rPr>
                <a:t>22</a:t>
              </a:r>
            </a:p>
            <a:p>
              <a:pPr algn="ctr"/>
              <a:r>
                <a:rPr lang="fr-FR" sz="1200" b="1" smtClean="0">
                  <a:solidFill>
                    <a:srgbClr val="B2C0D8"/>
                  </a:solidFill>
                </a:rPr>
                <a:t>11</a:t>
              </a:r>
              <a:endParaRPr lang="fr-FR" sz="1200" b="1">
                <a:solidFill>
                  <a:srgbClr val="B2C0D8"/>
                </a:solidFill>
              </a:endParaRPr>
            </a:p>
          </p:txBody>
        </p:sp>
        <p:sp>
          <p:nvSpPr>
            <p:cNvPr id="83" name="TextBox 82"/>
            <p:cNvSpPr txBox="1"/>
            <p:nvPr/>
          </p:nvSpPr>
          <p:spPr>
            <a:xfrm>
              <a:off x="3274119" y="4522748"/>
              <a:ext cx="392007" cy="761887"/>
            </a:xfrm>
            <a:prstGeom prst="rect">
              <a:avLst/>
            </a:prstGeom>
            <a:noFill/>
          </p:spPr>
          <p:txBody>
            <a:bodyPr wrap="none" rtlCol="0" anchor="t" anchorCtr="0">
              <a:spAutoFit/>
            </a:bodyPr>
            <a:lstStyle/>
            <a:p>
              <a:pPr algn="ctr"/>
              <a:r>
                <a:rPr lang="fr-FR" sz="1200" smtClean="0">
                  <a:solidFill>
                    <a:srgbClr val="000000"/>
                  </a:solidFill>
                </a:rPr>
                <a:t>6</a:t>
              </a:r>
            </a:p>
            <a:p>
              <a:pPr algn="ctr"/>
              <a:endParaRPr lang="fr-FR" sz="1200" smtClean="0">
                <a:solidFill>
                  <a:srgbClr val="4D4D4D"/>
                </a:solidFill>
              </a:endParaRPr>
            </a:p>
            <a:p>
              <a:pPr algn="r"/>
              <a:r>
                <a:rPr lang="fr-FR" sz="1200" smtClean="0">
                  <a:solidFill>
                    <a:srgbClr val="C00000"/>
                  </a:solidFill>
                </a:rPr>
                <a:t>10</a:t>
              </a:r>
            </a:p>
            <a:p>
              <a:pPr algn="r"/>
              <a:r>
                <a:rPr lang="fr-FR" sz="1200" b="1" smtClean="0">
                  <a:solidFill>
                    <a:srgbClr val="B2C0D8"/>
                  </a:solidFill>
                </a:rPr>
                <a:t>9</a:t>
              </a:r>
              <a:endParaRPr lang="fr-FR" sz="1200" b="1">
                <a:solidFill>
                  <a:srgbClr val="B2C0D8"/>
                </a:solidFill>
              </a:endParaRPr>
            </a:p>
          </p:txBody>
        </p:sp>
        <p:sp>
          <p:nvSpPr>
            <p:cNvPr id="84" name="TextBox 83"/>
            <p:cNvSpPr txBox="1"/>
            <p:nvPr/>
          </p:nvSpPr>
          <p:spPr>
            <a:xfrm>
              <a:off x="4028551" y="4522748"/>
              <a:ext cx="392007" cy="761887"/>
            </a:xfrm>
            <a:prstGeom prst="rect">
              <a:avLst/>
            </a:prstGeom>
            <a:noFill/>
          </p:spPr>
          <p:txBody>
            <a:bodyPr wrap="none" rtlCol="0" anchor="t" anchorCtr="0">
              <a:spAutoFit/>
            </a:bodyPr>
            <a:lstStyle/>
            <a:p>
              <a:pPr algn="ctr"/>
              <a:r>
                <a:rPr lang="fr-FR" sz="1200" smtClean="0">
                  <a:solidFill>
                    <a:srgbClr val="000000"/>
                  </a:solidFill>
                </a:rPr>
                <a:t>12</a:t>
              </a:r>
            </a:p>
            <a:p>
              <a:pPr algn="ctr"/>
              <a:endParaRPr lang="fr-FR" sz="1200" smtClean="0">
                <a:solidFill>
                  <a:srgbClr val="4D4D4D"/>
                </a:solidFill>
              </a:endParaRPr>
            </a:p>
            <a:p>
              <a:pPr algn="ctr"/>
              <a:r>
                <a:rPr lang="fr-FR" sz="1200" smtClean="0">
                  <a:solidFill>
                    <a:srgbClr val="C00000"/>
                  </a:solidFill>
                </a:rPr>
                <a:t>6</a:t>
              </a:r>
            </a:p>
            <a:p>
              <a:pPr algn="ctr"/>
              <a:r>
                <a:rPr lang="fr-FR" sz="1200" b="1" smtClean="0">
                  <a:solidFill>
                    <a:srgbClr val="B2C0D8"/>
                  </a:solidFill>
                </a:rPr>
                <a:t>5</a:t>
              </a:r>
              <a:endParaRPr lang="fr-FR" sz="1200" b="1">
                <a:solidFill>
                  <a:srgbClr val="B2C0D8"/>
                </a:solidFill>
              </a:endParaRPr>
            </a:p>
          </p:txBody>
        </p:sp>
        <p:sp>
          <p:nvSpPr>
            <p:cNvPr id="85" name="TextBox 84"/>
            <p:cNvSpPr txBox="1"/>
            <p:nvPr/>
          </p:nvSpPr>
          <p:spPr>
            <a:xfrm>
              <a:off x="4797611" y="4522748"/>
              <a:ext cx="392007" cy="761887"/>
            </a:xfrm>
            <a:prstGeom prst="rect">
              <a:avLst/>
            </a:prstGeom>
            <a:noFill/>
          </p:spPr>
          <p:txBody>
            <a:bodyPr wrap="none" rtlCol="0" anchor="t" anchorCtr="0">
              <a:spAutoFit/>
            </a:bodyPr>
            <a:lstStyle/>
            <a:p>
              <a:pPr algn="ctr"/>
              <a:r>
                <a:rPr lang="fr-FR" sz="1200" smtClean="0">
                  <a:solidFill>
                    <a:srgbClr val="000000"/>
                  </a:solidFill>
                </a:rPr>
                <a:t>18</a:t>
              </a:r>
            </a:p>
            <a:p>
              <a:pPr algn="ctr"/>
              <a:endParaRPr lang="fr-FR" sz="1200" smtClean="0">
                <a:solidFill>
                  <a:srgbClr val="4D4D4D"/>
                </a:solidFill>
              </a:endParaRPr>
            </a:p>
            <a:p>
              <a:pPr algn="ctr"/>
              <a:r>
                <a:rPr lang="fr-FR" sz="1200" smtClean="0">
                  <a:solidFill>
                    <a:srgbClr val="C00000"/>
                  </a:solidFill>
                </a:rPr>
                <a:t>3</a:t>
              </a:r>
            </a:p>
            <a:p>
              <a:pPr algn="ctr"/>
              <a:r>
                <a:rPr lang="fr-FR" sz="1200" b="1" smtClean="0">
                  <a:solidFill>
                    <a:srgbClr val="B2C0D8"/>
                  </a:solidFill>
                </a:rPr>
                <a:t>2</a:t>
              </a:r>
              <a:endParaRPr lang="fr-FR" sz="1200" b="1">
                <a:solidFill>
                  <a:srgbClr val="B2C0D8"/>
                </a:solidFill>
              </a:endParaRPr>
            </a:p>
          </p:txBody>
        </p:sp>
        <p:sp>
          <p:nvSpPr>
            <p:cNvPr id="86" name="TextBox 85"/>
            <p:cNvSpPr txBox="1"/>
            <p:nvPr/>
          </p:nvSpPr>
          <p:spPr>
            <a:xfrm>
              <a:off x="6328398" y="4522748"/>
              <a:ext cx="392007" cy="592578"/>
            </a:xfrm>
            <a:prstGeom prst="rect">
              <a:avLst/>
            </a:prstGeom>
            <a:noFill/>
          </p:spPr>
          <p:txBody>
            <a:bodyPr wrap="none" rtlCol="0" anchor="t" anchorCtr="0">
              <a:spAutoFit/>
            </a:bodyPr>
            <a:lstStyle/>
            <a:p>
              <a:pPr algn="ctr"/>
              <a:r>
                <a:rPr lang="fr-FR" sz="1200" smtClean="0">
                  <a:solidFill>
                    <a:srgbClr val="000000"/>
                  </a:solidFill>
                </a:rPr>
                <a:t>30</a:t>
              </a:r>
            </a:p>
            <a:p>
              <a:pPr algn="ctr"/>
              <a:endParaRPr lang="fr-FR" sz="1200" smtClean="0">
                <a:solidFill>
                  <a:srgbClr val="4D4D4D"/>
                </a:solidFill>
              </a:endParaRPr>
            </a:p>
            <a:p>
              <a:pPr algn="ctr"/>
              <a:r>
                <a:rPr lang="fr-FR" sz="1200" smtClean="0">
                  <a:solidFill>
                    <a:srgbClr val="C00000"/>
                  </a:solidFill>
                </a:rPr>
                <a:t>0</a:t>
              </a:r>
              <a:endParaRPr lang="fr-FR" sz="1200">
                <a:solidFill>
                  <a:srgbClr val="C00000"/>
                </a:solidFill>
              </a:endParaRPr>
            </a:p>
          </p:txBody>
        </p:sp>
        <p:sp>
          <p:nvSpPr>
            <p:cNvPr id="87" name="TextBox 86"/>
            <p:cNvSpPr txBox="1"/>
            <p:nvPr/>
          </p:nvSpPr>
          <p:spPr>
            <a:xfrm>
              <a:off x="5556465" y="4522923"/>
              <a:ext cx="392007" cy="761887"/>
            </a:xfrm>
            <a:prstGeom prst="rect">
              <a:avLst/>
            </a:prstGeom>
            <a:noFill/>
          </p:spPr>
          <p:txBody>
            <a:bodyPr wrap="none" rtlCol="0" anchor="t" anchorCtr="0">
              <a:spAutoFit/>
            </a:bodyPr>
            <a:lstStyle/>
            <a:p>
              <a:pPr algn="ctr"/>
              <a:r>
                <a:rPr lang="fr-FR" sz="1200" smtClean="0">
                  <a:solidFill>
                    <a:srgbClr val="000000"/>
                  </a:solidFill>
                </a:rPr>
                <a:t>24</a:t>
              </a:r>
            </a:p>
            <a:p>
              <a:pPr algn="ctr"/>
              <a:endParaRPr lang="fr-FR" sz="1200" smtClean="0">
                <a:solidFill>
                  <a:srgbClr val="4D4D4D"/>
                </a:solidFill>
              </a:endParaRPr>
            </a:p>
            <a:p>
              <a:pPr algn="ctr"/>
              <a:r>
                <a:rPr lang="fr-FR" sz="1200" smtClean="0">
                  <a:solidFill>
                    <a:srgbClr val="C00000"/>
                  </a:solidFill>
                </a:rPr>
                <a:t>1</a:t>
              </a:r>
            </a:p>
            <a:p>
              <a:pPr algn="ctr"/>
              <a:r>
                <a:rPr lang="fr-FR" sz="1200" b="1" smtClean="0">
                  <a:solidFill>
                    <a:srgbClr val="B2C0D8"/>
                  </a:solidFill>
                </a:rPr>
                <a:t>0</a:t>
              </a:r>
              <a:endParaRPr lang="fr-FR" sz="1200" b="1">
                <a:solidFill>
                  <a:srgbClr val="B2C0D8"/>
                </a:solidFill>
              </a:endParaRPr>
            </a:p>
          </p:txBody>
        </p:sp>
      </p:grpSp>
      <p:sp>
        <p:nvSpPr>
          <p:cNvPr id="101" name="Rectangle 100"/>
          <p:cNvSpPr/>
          <p:nvPr/>
        </p:nvSpPr>
        <p:spPr>
          <a:xfrm>
            <a:off x="721565" y="5873941"/>
            <a:ext cx="1511952" cy="461665"/>
          </a:xfrm>
          <a:prstGeom prst="rect">
            <a:avLst/>
          </a:prstGeom>
        </p:spPr>
        <p:txBody>
          <a:bodyPr wrap="none">
            <a:spAutoFit/>
          </a:bodyPr>
          <a:lstStyle/>
          <a:p>
            <a:pPr algn="r" defTabSz="892175" eaLnBrk="0" hangingPunct="0">
              <a:defRPr/>
            </a:pPr>
            <a:r>
              <a:rPr lang="fr-FR" altLang="zh-CN" sz="1200" kern="0" dirty="0" smtClean="0">
                <a:solidFill>
                  <a:srgbClr val="C00000"/>
                </a:solidFill>
                <a:ea typeface="SimSun" pitchFamily="2" charset="-122"/>
              </a:rPr>
              <a:t>Pamrevlumab + CT</a:t>
            </a:r>
          </a:p>
          <a:p>
            <a:pPr algn="r" defTabSz="892175" eaLnBrk="0" hangingPunct="0">
              <a:defRPr/>
            </a:pPr>
            <a:r>
              <a:rPr lang="fr-FR" altLang="zh-CN" sz="1200" b="1" kern="0" dirty="0" smtClean="0">
                <a:solidFill>
                  <a:srgbClr val="B2C0D8"/>
                </a:solidFill>
                <a:ea typeface="SimSun" pitchFamily="2" charset="-122"/>
              </a:rPr>
              <a:t>CT seule</a:t>
            </a:r>
            <a:endParaRPr lang="fr-FR" altLang="zh-CN" sz="1200" b="1" kern="0" dirty="0">
              <a:solidFill>
                <a:srgbClr val="B2C0D8"/>
              </a:solidFill>
              <a:ea typeface="SimSun" pitchFamily="2" charset="-122"/>
            </a:endParaRPr>
          </a:p>
        </p:txBody>
      </p:sp>
      <p:sp>
        <p:nvSpPr>
          <p:cNvPr id="102" name="Freeform 2"/>
          <p:cNvSpPr>
            <a:spLocks/>
          </p:cNvSpPr>
          <p:nvPr/>
        </p:nvSpPr>
        <p:spPr bwMode="auto">
          <a:xfrm>
            <a:off x="2299995" y="3178308"/>
            <a:ext cx="3099319" cy="1044000"/>
          </a:xfrm>
          <a:custGeom>
            <a:avLst/>
            <a:gdLst>
              <a:gd name="T0" fmla="*/ 239 w 239"/>
              <a:gd name="T1" fmla="*/ 84 h 84"/>
              <a:gd name="T2" fmla="*/ 181 w 239"/>
              <a:gd name="T3" fmla="*/ 84 h 84"/>
              <a:gd name="T4" fmla="*/ 181 w 239"/>
              <a:gd name="T5" fmla="*/ 36 h 84"/>
              <a:gd name="T6" fmla="*/ 134 w 239"/>
              <a:gd name="T7" fmla="*/ 36 h 84"/>
              <a:gd name="T8" fmla="*/ 134 w 239"/>
              <a:gd name="T9" fmla="*/ 0 h 84"/>
              <a:gd name="T10" fmla="*/ 0 w 239"/>
              <a:gd name="T11" fmla="*/ 0 h 84"/>
            </a:gdLst>
            <a:ahLst/>
            <a:cxnLst>
              <a:cxn ang="0">
                <a:pos x="T0" y="T1"/>
              </a:cxn>
              <a:cxn ang="0">
                <a:pos x="T2" y="T3"/>
              </a:cxn>
              <a:cxn ang="0">
                <a:pos x="T4" y="T5"/>
              </a:cxn>
              <a:cxn ang="0">
                <a:pos x="T6" y="T7"/>
              </a:cxn>
              <a:cxn ang="0">
                <a:pos x="T8" y="T9"/>
              </a:cxn>
              <a:cxn ang="0">
                <a:pos x="T10" y="T11"/>
              </a:cxn>
            </a:cxnLst>
            <a:rect l="0" t="0" r="r" b="b"/>
            <a:pathLst>
              <a:path w="239" h="84">
                <a:moveTo>
                  <a:pt x="239" y="84"/>
                </a:moveTo>
                <a:lnTo>
                  <a:pt x="181" y="84"/>
                </a:lnTo>
                <a:lnTo>
                  <a:pt x="181" y="36"/>
                </a:lnTo>
                <a:lnTo>
                  <a:pt x="134" y="36"/>
                </a:lnTo>
                <a:lnTo>
                  <a:pt x="134" y="0"/>
                </a:lnTo>
                <a:lnTo>
                  <a:pt x="0" y="0"/>
                </a:lnTo>
              </a:path>
            </a:pathLst>
          </a:cu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Freeform 3"/>
          <p:cNvSpPr>
            <a:spLocks/>
          </p:cNvSpPr>
          <p:nvPr/>
        </p:nvSpPr>
        <p:spPr bwMode="auto">
          <a:xfrm>
            <a:off x="2299994" y="3178308"/>
            <a:ext cx="2151425" cy="2234591"/>
          </a:xfrm>
          <a:custGeom>
            <a:avLst/>
            <a:gdLst>
              <a:gd name="T0" fmla="*/ 168 w 168"/>
              <a:gd name="T1" fmla="*/ 179 h 179"/>
              <a:gd name="T2" fmla="*/ 168 w 168"/>
              <a:gd name="T3" fmla="*/ 87 h 179"/>
              <a:gd name="T4" fmla="*/ 123 w 168"/>
              <a:gd name="T5" fmla="*/ 87 h 179"/>
              <a:gd name="T6" fmla="*/ 123 w 168"/>
              <a:gd name="T7" fmla="*/ 55 h 179"/>
              <a:gd name="T8" fmla="*/ 121 w 168"/>
              <a:gd name="T9" fmla="*/ 55 h 179"/>
              <a:gd name="T10" fmla="*/ 121 w 168"/>
              <a:gd name="T11" fmla="*/ 26 h 179"/>
              <a:gd name="T12" fmla="*/ 71 w 168"/>
              <a:gd name="T13" fmla="*/ 26 h 179"/>
              <a:gd name="T14" fmla="*/ 71 w 168"/>
              <a:gd name="T15" fmla="*/ 0 h 179"/>
              <a:gd name="T16" fmla="*/ 0 w 168"/>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79">
                <a:moveTo>
                  <a:pt x="168" y="179"/>
                </a:moveTo>
                <a:lnTo>
                  <a:pt x="168" y="87"/>
                </a:lnTo>
                <a:lnTo>
                  <a:pt x="123" y="87"/>
                </a:lnTo>
                <a:lnTo>
                  <a:pt x="123" y="55"/>
                </a:lnTo>
                <a:lnTo>
                  <a:pt x="121" y="55"/>
                </a:lnTo>
                <a:lnTo>
                  <a:pt x="121" y="26"/>
                </a:lnTo>
                <a:lnTo>
                  <a:pt x="71" y="26"/>
                </a:lnTo>
                <a:lnTo>
                  <a:pt x="71"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Oval 103"/>
          <p:cNvSpPr>
            <a:spLocks noChangeAspect="1"/>
          </p:cNvSpPr>
          <p:nvPr/>
        </p:nvSpPr>
        <p:spPr>
          <a:xfrm>
            <a:off x="2373478"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Oval 104"/>
          <p:cNvSpPr>
            <a:spLocks noChangeAspect="1"/>
          </p:cNvSpPr>
          <p:nvPr/>
        </p:nvSpPr>
        <p:spPr>
          <a:xfrm>
            <a:off x="2455542"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Oval 105"/>
          <p:cNvSpPr>
            <a:spLocks noChangeAspect="1"/>
          </p:cNvSpPr>
          <p:nvPr/>
        </p:nvSpPr>
        <p:spPr>
          <a:xfrm>
            <a:off x="2525878"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7" name="Oval 106"/>
          <p:cNvSpPr>
            <a:spLocks noChangeAspect="1"/>
          </p:cNvSpPr>
          <p:nvPr/>
        </p:nvSpPr>
        <p:spPr>
          <a:xfrm>
            <a:off x="2607942"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Oval 107"/>
          <p:cNvSpPr>
            <a:spLocks noChangeAspect="1"/>
          </p:cNvSpPr>
          <p:nvPr/>
        </p:nvSpPr>
        <p:spPr>
          <a:xfrm>
            <a:off x="2675337"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Oval 108"/>
          <p:cNvSpPr>
            <a:spLocks noChangeAspect="1"/>
          </p:cNvSpPr>
          <p:nvPr/>
        </p:nvSpPr>
        <p:spPr>
          <a:xfrm>
            <a:off x="2827737"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Oval 109"/>
          <p:cNvSpPr>
            <a:spLocks noChangeAspect="1"/>
          </p:cNvSpPr>
          <p:nvPr/>
        </p:nvSpPr>
        <p:spPr>
          <a:xfrm>
            <a:off x="2955017"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Oval 110"/>
          <p:cNvSpPr>
            <a:spLocks noChangeAspect="1"/>
          </p:cNvSpPr>
          <p:nvPr/>
        </p:nvSpPr>
        <p:spPr>
          <a:xfrm>
            <a:off x="3037081" y="31366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p:cNvSpPr>
            <a:spLocks noChangeAspect="1"/>
          </p:cNvSpPr>
          <p:nvPr/>
        </p:nvSpPr>
        <p:spPr>
          <a:xfrm>
            <a:off x="3225406" y="3135495"/>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Oval 112"/>
          <p:cNvSpPr>
            <a:spLocks noChangeAspect="1"/>
          </p:cNvSpPr>
          <p:nvPr/>
        </p:nvSpPr>
        <p:spPr>
          <a:xfrm>
            <a:off x="3432163" y="3134329"/>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Oval 113"/>
          <p:cNvSpPr>
            <a:spLocks noChangeAspect="1"/>
          </p:cNvSpPr>
          <p:nvPr/>
        </p:nvSpPr>
        <p:spPr>
          <a:xfrm>
            <a:off x="3558536" y="3133163"/>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Oval 114"/>
          <p:cNvSpPr>
            <a:spLocks noChangeAspect="1"/>
          </p:cNvSpPr>
          <p:nvPr/>
        </p:nvSpPr>
        <p:spPr>
          <a:xfrm>
            <a:off x="3986349" y="313199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Oval 115"/>
          <p:cNvSpPr>
            <a:spLocks noChangeAspect="1"/>
          </p:cNvSpPr>
          <p:nvPr/>
        </p:nvSpPr>
        <p:spPr>
          <a:xfrm>
            <a:off x="4173010" y="358299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7" name="Oval 116"/>
          <p:cNvSpPr>
            <a:spLocks noChangeAspect="1"/>
          </p:cNvSpPr>
          <p:nvPr/>
        </p:nvSpPr>
        <p:spPr>
          <a:xfrm>
            <a:off x="4846999" y="417968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8" name="Oval 117"/>
          <p:cNvSpPr>
            <a:spLocks noChangeAspect="1"/>
          </p:cNvSpPr>
          <p:nvPr/>
        </p:nvSpPr>
        <p:spPr>
          <a:xfrm>
            <a:off x="5330076" y="417968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Oval 118"/>
          <p:cNvSpPr>
            <a:spLocks noChangeAspect="1"/>
          </p:cNvSpPr>
          <p:nvPr/>
        </p:nvSpPr>
        <p:spPr>
          <a:xfrm>
            <a:off x="3925529" y="4233581"/>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Oval 119"/>
          <p:cNvSpPr>
            <a:spLocks noChangeAspect="1"/>
          </p:cNvSpPr>
          <p:nvPr/>
        </p:nvSpPr>
        <p:spPr>
          <a:xfrm>
            <a:off x="4333246" y="4233581"/>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Oval 120"/>
          <p:cNvSpPr>
            <a:spLocks noChangeAspect="1"/>
          </p:cNvSpPr>
          <p:nvPr/>
        </p:nvSpPr>
        <p:spPr>
          <a:xfrm>
            <a:off x="3324618" y="3456867"/>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a:spLocks noChangeAspect="1"/>
          </p:cNvSpPr>
          <p:nvPr/>
        </p:nvSpPr>
        <p:spPr>
          <a:xfrm>
            <a:off x="2774235" y="3136680"/>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a:spLocks noChangeAspect="1"/>
          </p:cNvSpPr>
          <p:nvPr/>
        </p:nvSpPr>
        <p:spPr>
          <a:xfrm>
            <a:off x="2611504" y="3143066"/>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TextBox 123"/>
          <p:cNvSpPr txBox="1"/>
          <p:nvPr/>
        </p:nvSpPr>
        <p:spPr>
          <a:xfrm>
            <a:off x="5143776" y="3376221"/>
            <a:ext cx="3223959" cy="461665"/>
          </a:xfrm>
          <a:prstGeom prst="rect">
            <a:avLst/>
          </a:prstGeom>
          <a:noFill/>
        </p:spPr>
        <p:txBody>
          <a:bodyPr wrap="none" rtlCol="0">
            <a:spAutoFit/>
          </a:bodyPr>
          <a:lstStyle/>
          <a:p>
            <a:r>
              <a:rPr lang="fr-FR" sz="1200" dirty="0" smtClean="0">
                <a:solidFill>
                  <a:srgbClr val="000000"/>
                </a:solidFill>
              </a:rPr>
              <a:t>Les cercles représentent les sujets censurés</a:t>
            </a:r>
            <a:br>
              <a:rPr lang="fr-FR" sz="1200" dirty="0" smtClean="0">
                <a:solidFill>
                  <a:srgbClr val="000000"/>
                </a:solidFill>
              </a:rPr>
            </a:br>
            <a:r>
              <a:rPr lang="fr-FR" sz="1200" dirty="0" smtClean="0">
                <a:solidFill>
                  <a:srgbClr val="000000"/>
                </a:solidFill>
              </a:rPr>
              <a:t>Log-rank p: 0,041</a:t>
            </a:r>
          </a:p>
        </p:txBody>
      </p:sp>
      <p:graphicFrame>
        <p:nvGraphicFramePr>
          <p:cNvPr id="125" name="Group 88"/>
          <p:cNvGraphicFramePr>
            <a:graphicFrameLocks noGrp="1"/>
          </p:cNvGraphicFramePr>
          <p:nvPr>
            <p:extLst>
              <p:ext uri="{D42A27DB-BD31-4B8C-83A1-F6EECF244321}">
                <p14:modId xmlns:p14="http://schemas.microsoft.com/office/powerpoint/2010/main" xmlns="" val="549317375"/>
              </p:ext>
            </p:extLst>
          </p:nvPr>
        </p:nvGraphicFramePr>
        <p:xfrm>
          <a:off x="4846998" y="4457562"/>
          <a:ext cx="4068402" cy="762000"/>
        </p:xfrm>
        <a:graphic>
          <a:graphicData uri="http://schemas.openxmlformats.org/drawingml/2006/table">
            <a:tbl>
              <a:tblPr firstRow="1" bandRow="1">
                <a:tableStyleId>{69012ECD-51FC-41F1-AA8D-1B2483CD663E}</a:tableStyleId>
              </a:tblPr>
              <a:tblGrid>
                <a:gridCol w="1292888">
                  <a:extLst>
                    <a:ext uri="{9D8B030D-6E8A-4147-A177-3AD203B41FA5}">
                      <a16:colId xmlns="" xmlns:a16="http://schemas.microsoft.com/office/drawing/2014/main" val="20000"/>
                    </a:ext>
                  </a:extLst>
                </a:gridCol>
                <a:gridCol w="381970">
                  <a:extLst>
                    <a:ext uri="{9D8B030D-6E8A-4147-A177-3AD203B41FA5}">
                      <a16:colId xmlns="" xmlns:a16="http://schemas.microsoft.com/office/drawing/2014/main" val="20001"/>
                    </a:ext>
                  </a:extLst>
                </a:gridCol>
                <a:gridCol w="652681"/>
                <a:gridCol w="758837">
                  <a:extLst>
                    <a:ext uri="{9D8B030D-6E8A-4147-A177-3AD203B41FA5}">
                      <a16:colId xmlns="" xmlns:a16="http://schemas.microsoft.com/office/drawing/2014/main" val="20002"/>
                    </a:ext>
                  </a:extLst>
                </a:gridCol>
                <a:gridCol w="982026">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a:ln>
                          <a:noFill/>
                        </a:ln>
                        <a:solidFill>
                          <a:srgbClr val="000000"/>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rgbClr val="000000"/>
                          </a:solidFill>
                          <a:effectLst/>
                          <a:latin typeface="Arial" charset="0"/>
                          <a:cs typeface="Arial" charset="0"/>
                        </a:rPr>
                        <a:t>n</a:t>
                      </a:r>
                      <a:endParaRPr kumimoji="0" lang="en-GB" sz="800" b="1" i="0" u="none" strike="noStrike" cap="none" normalizeH="0" baseline="0" dirty="0">
                        <a:ln>
                          <a:noFill/>
                        </a:ln>
                        <a:solidFill>
                          <a:srgbClr val="000000"/>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err="1" smtClean="0">
                          <a:ln>
                            <a:noFill/>
                          </a:ln>
                          <a:solidFill>
                            <a:srgbClr val="000000"/>
                          </a:solidFill>
                          <a:effectLst/>
                          <a:latin typeface="Arial" charset="0"/>
                          <a:cs typeface="Arial" charset="0"/>
                        </a:rPr>
                        <a:t>Evt</a:t>
                      </a:r>
                      <a:r>
                        <a:rPr kumimoji="0" lang="en-GB" sz="800" b="1" i="0" u="none" strike="noStrike" cap="none" normalizeH="0" baseline="0" dirty="0" smtClean="0">
                          <a:ln>
                            <a:noFill/>
                          </a:ln>
                          <a:solidFill>
                            <a:srgbClr val="000000"/>
                          </a:solidFill>
                          <a:effectLst/>
                          <a:latin typeface="Arial" charset="0"/>
                          <a:cs typeface="Arial" charset="0"/>
                        </a:rPr>
                        <a:t>, </a:t>
                      </a:r>
                      <a:br>
                        <a:rPr kumimoji="0" lang="en-GB" sz="800" b="1" i="0" u="none" strike="noStrike" cap="none" normalizeH="0" baseline="0" dirty="0" smtClean="0">
                          <a:ln>
                            <a:noFill/>
                          </a:ln>
                          <a:solidFill>
                            <a:srgbClr val="000000"/>
                          </a:solidFill>
                          <a:effectLst/>
                          <a:latin typeface="Arial" charset="0"/>
                          <a:cs typeface="Arial" charset="0"/>
                        </a:rPr>
                      </a:br>
                      <a:r>
                        <a:rPr kumimoji="0" lang="en-GB" sz="800" b="1" i="0" u="none" strike="noStrike" cap="none" normalizeH="0" baseline="0" dirty="0" smtClean="0">
                          <a:ln>
                            <a:noFill/>
                          </a:ln>
                          <a:solidFill>
                            <a:srgbClr val="000000"/>
                          </a:solidFill>
                          <a:effectLst/>
                          <a:latin typeface="Arial" charset="0"/>
                          <a:cs typeface="Arial" charset="0"/>
                        </a:rPr>
                        <a:t>n (%)</a:t>
                      </a:r>
                      <a:endParaRPr kumimoji="0" lang="en-GB" sz="800" b="1" i="0" u="none" strike="noStrike" cap="none" normalizeH="0" baseline="0" dirty="0">
                        <a:ln>
                          <a:noFill/>
                        </a:ln>
                        <a:solidFill>
                          <a:srgbClr val="000000"/>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err="1" smtClean="0">
                          <a:ln>
                            <a:noFill/>
                          </a:ln>
                          <a:solidFill>
                            <a:srgbClr val="000000"/>
                          </a:solidFill>
                          <a:effectLst/>
                          <a:latin typeface="Arial" charset="0"/>
                          <a:cs typeface="Arial" charset="0"/>
                        </a:rPr>
                        <a:t>Censuré</a:t>
                      </a:r>
                      <a:r>
                        <a:rPr kumimoji="0" lang="en-GB" sz="800" b="1" i="0" u="none" strike="noStrike" cap="none" normalizeH="0" baseline="0" dirty="0" smtClean="0">
                          <a:ln>
                            <a:noFill/>
                          </a:ln>
                          <a:solidFill>
                            <a:srgbClr val="000000"/>
                          </a:solidFill>
                          <a:effectLst/>
                          <a:latin typeface="Arial" charset="0"/>
                          <a:cs typeface="Arial" charset="0"/>
                        </a:rPr>
                        <a:t>, </a:t>
                      </a:r>
                      <a:br>
                        <a:rPr kumimoji="0" lang="en-GB" sz="800" b="1" i="0" u="none" strike="noStrike" cap="none" normalizeH="0" baseline="0" dirty="0" smtClean="0">
                          <a:ln>
                            <a:noFill/>
                          </a:ln>
                          <a:solidFill>
                            <a:srgbClr val="000000"/>
                          </a:solidFill>
                          <a:effectLst/>
                          <a:latin typeface="Arial" charset="0"/>
                          <a:cs typeface="Arial" charset="0"/>
                        </a:rPr>
                      </a:br>
                      <a:r>
                        <a:rPr kumimoji="0" lang="en-GB" sz="800" b="1" i="0" u="none" strike="noStrike" cap="none" normalizeH="0" baseline="0" dirty="0" smtClean="0">
                          <a:ln>
                            <a:noFill/>
                          </a:ln>
                          <a:solidFill>
                            <a:srgbClr val="000000"/>
                          </a:solidFill>
                          <a:effectLst/>
                          <a:latin typeface="Arial" charset="0"/>
                          <a:cs typeface="Arial" charset="0"/>
                        </a:rPr>
                        <a:t>n (%)</a:t>
                      </a:r>
                      <a:endParaRPr kumimoji="0" lang="en-GB" sz="800" b="1" i="0" u="none" strike="noStrike" cap="none" normalizeH="0" baseline="0" dirty="0">
                        <a:ln>
                          <a:noFill/>
                        </a:ln>
                        <a:solidFill>
                          <a:srgbClr val="000000"/>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err="1" smtClean="0">
                          <a:ln>
                            <a:noFill/>
                          </a:ln>
                          <a:solidFill>
                            <a:srgbClr val="000000"/>
                          </a:solidFill>
                          <a:effectLst/>
                          <a:latin typeface="Arial" charset="0"/>
                          <a:cs typeface="Arial" charset="0"/>
                        </a:rPr>
                        <a:t>Médiane</a:t>
                      </a:r>
                      <a:r>
                        <a:rPr kumimoji="0" lang="en-GB" sz="800" b="1" i="0" u="none" strike="noStrike" cap="none" normalizeH="0" baseline="0" dirty="0" smtClean="0">
                          <a:ln>
                            <a:noFill/>
                          </a:ln>
                          <a:solidFill>
                            <a:srgbClr val="000000"/>
                          </a:solidFill>
                          <a:effectLst/>
                          <a:latin typeface="Arial" charset="0"/>
                          <a:cs typeface="Arial" charset="0"/>
                        </a:rPr>
                        <a:t/>
                      </a:r>
                      <a:br>
                        <a:rPr kumimoji="0" lang="en-GB" sz="800" b="1" i="0" u="none" strike="noStrike" cap="none" normalizeH="0" baseline="0" dirty="0" smtClean="0">
                          <a:ln>
                            <a:noFill/>
                          </a:ln>
                          <a:solidFill>
                            <a:srgbClr val="000000"/>
                          </a:solidFill>
                          <a:effectLst/>
                          <a:latin typeface="Arial" charset="0"/>
                          <a:cs typeface="Arial" charset="0"/>
                        </a:rPr>
                      </a:br>
                      <a:r>
                        <a:rPr kumimoji="0" lang="en-GB" sz="800" b="1" i="0" u="none" strike="noStrike" cap="none" normalizeH="0" baseline="0" dirty="0" smtClean="0">
                          <a:ln>
                            <a:noFill/>
                          </a:ln>
                          <a:solidFill>
                            <a:srgbClr val="000000"/>
                          </a:solidFill>
                          <a:effectLst/>
                          <a:latin typeface="Arial" charset="0"/>
                          <a:cs typeface="Arial" charset="0"/>
                        </a:rPr>
                        <a:t>(IC95%)</a:t>
                      </a:r>
                      <a:endParaRPr kumimoji="0" lang="en-GB" sz="800" b="1" i="0" u="none" strike="noStrike" cap="none" normalizeH="0" baseline="0" dirty="0">
                        <a:ln>
                          <a:noFill/>
                        </a:ln>
                        <a:solidFill>
                          <a:srgbClr val="000000"/>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Pamrevlumab + CT</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2 (9,1)</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20 (90,9)</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NA (15,0 – NA)</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CT </a:t>
                      </a:r>
                      <a:r>
                        <a:rPr kumimoji="0" lang="en-GB" sz="800" b="0" i="0" u="none" strike="noStrike" cap="none" normalizeH="0" baseline="0" dirty="0" err="1" smtClean="0">
                          <a:ln>
                            <a:noFill/>
                          </a:ln>
                          <a:solidFill>
                            <a:srgbClr val="000000"/>
                          </a:solidFill>
                          <a:effectLst/>
                          <a:latin typeface="Arial" charset="0"/>
                          <a:cs typeface="Arial" charset="0"/>
                        </a:rPr>
                        <a:t>seule</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11</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4 (36,4)</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7 (63,6)</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rgbClr val="000000"/>
                          </a:solidFill>
                          <a:effectLst/>
                          <a:latin typeface="Arial" charset="0"/>
                          <a:cs typeface="Arial" charset="0"/>
                        </a:rPr>
                        <a:t>18,6 (7,8 – 18,6)</a:t>
                      </a:r>
                      <a:endParaRPr kumimoji="0" lang="en-GB" sz="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95210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DU PancrÉAS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xmlns="" val="139128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nSpc>
                <a:spcPct val="90000"/>
              </a:lnSpc>
            </a:pPr>
            <a:r>
              <a:rPr lang="fr-FR" dirty="0" smtClean="0"/>
              <a:t>1734PD: L’anticorps monoclonal humanisé recombinant </a:t>
            </a:r>
            <a:r>
              <a:rPr lang="fr-FR" dirty="0" err="1" smtClean="0"/>
              <a:t>anti-CTGF</a:t>
            </a:r>
            <a:r>
              <a:rPr lang="fr-FR" dirty="0" smtClean="0"/>
              <a:t> pamrevlumab augmente la </a:t>
            </a:r>
            <a:r>
              <a:rPr lang="fr-FR" dirty="0" err="1" smtClean="0"/>
              <a:t>résectabilité</a:t>
            </a:r>
            <a:r>
              <a:rPr lang="fr-FR" dirty="0" smtClean="0"/>
              <a:t> et le taux de résection en association à </a:t>
            </a:r>
            <a:r>
              <a:rPr lang="fr-FR" dirty="0" err="1" smtClean="0"/>
              <a:t>gemcitabine</a:t>
            </a:r>
            <a:r>
              <a:rPr lang="fr-FR" dirty="0" smtClean="0"/>
              <a:t>/</a:t>
            </a:r>
            <a:r>
              <a:rPr lang="fr-FR" dirty="0" err="1" smtClean="0"/>
              <a:t>Nab-paclitaxel</a:t>
            </a:r>
            <a:r>
              <a:rPr lang="fr-FR" dirty="0" smtClean="0"/>
              <a:t> dans le traitement du cancer du pancréas localement avancé (CPLA) – Carrier E, et al</a:t>
            </a:r>
            <a:endParaRPr lang="fr-FR" dirty="0"/>
          </a:p>
        </p:txBody>
      </p:sp>
      <p:sp>
        <p:nvSpPr>
          <p:cNvPr id="9" name="Content Placeholder 8"/>
          <p:cNvSpPr>
            <a:spLocks noGrp="1"/>
          </p:cNvSpPr>
          <p:nvPr>
            <p:ph idx="1"/>
          </p:nvPr>
        </p:nvSpPr>
        <p:spPr/>
        <p:txBody>
          <a:bodyPr/>
          <a:lstStyle/>
          <a:p>
            <a:pPr marL="0" indent="0">
              <a:buNone/>
            </a:pPr>
            <a:r>
              <a:rPr lang="fr-FR" b="1" dirty="0" smtClean="0"/>
              <a:t>Résultats </a:t>
            </a:r>
          </a:p>
          <a:p>
            <a:pPr marL="0" indent="0">
              <a:spcBef>
                <a:spcPts val="27000"/>
              </a:spcBef>
              <a:buNone/>
            </a:pPr>
            <a:r>
              <a:rPr lang="fr-FR" b="1" dirty="0" smtClean="0"/>
              <a:t>Conclusions</a:t>
            </a:r>
          </a:p>
          <a:p>
            <a:r>
              <a:rPr lang="fr-FR" b="1" dirty="0" smtClean="0"/>
              <a:t>Chez ces patients avec cancer du pancréas localement avancé, le pamrevlumab + CT a augmenté l’éligibilité à la chirurgie, augmenté le taux de résection et a montré une tendance positive à l’amélioration de la SG vs. CT seule</a:t>
            </a:r>
          </a:p>
          <a:p>
            <a:r>
              <a:rPr lang="fr-FR" b="1" dirty="0" smtClean="0"/>
              <a:t>Aucun nouveau signal de toxicité n’a été identifié</a:t>
            </a:r>
            <a:endParaRPr lang="fr-FR" b="1" dirty="0"/>
          </a:p>
        </p:txBody>
      </p:sp>
      <p:sp>
        <p:nvSpPr>
          <p:cNvPr id="15" name="Text Placeholder 4"/>
          <p:cNvSpPr>
            <a:spLocks noGrp="1"/>
          </p:cNvSpPr>
          <p:nvPr>
            <p:ph type="body" sz="quarter" idx="11"/>
          </p:nvPr>
        </p:nvSpPr>
        <p:spPr/>
        <p:txBody>
          <a:bodyPr/>
          <a:lstStyle/>
          <a:p>
            <a:r>
              <a:rPr lang="fr-FR" smtClean="0"/>
              <a:t>Carrier E, et al. Ann Oncol 2017;28(Suppl 5):Abstr 1734PD</a:t>
            </a:r>
            <a:endParaRPr lang="fr-FR" dirty="0"/>
          </a:p>
        </p:txBody>
      </p:sp>
      <p:graphicFrame>
        <p:nvGraphicFramePr>
          <p:cNvPr id="16" name="Group 88"/>
          <p:cNvGraphicFramePr>
            <a:graphicFrameLocks noGrp="1"/>
          </p:cNvGraphicFramePr>
          <p:nvPr>
            <p:extLst>
              <p:ext uri="{D42A27DB-BD31-4B8C-83A1-F6EECF244321}">
                <p14:modId xmlns:p14="http://schemas.microsoft.com/office/powerpoint/2010/main" xmlns="" val="1968657943"/>
              </p:ext>
            </p:extLst>
          </p:nvPr>
        </p:nvGraphicFramePr>
        <p:xfrm>
          <a:off x="369888" y="1604801"/>
          <a:ext cx="8373421" cy="3381060"/>
        </p:xfrm>
        <a:graphic>
          <a:graphicData uri="http://schemas.openxmlformats.org/drawingml/2006/table">
            <a:tbl>
              <a:tblPr firstRow="1" bandRow="1">
                <a:tableStyleId>{69012ECD-51FC-41F1-AA8D-1B2483CD663E}</a:tableStyleId>
              </a:tblPr>
              <a:tblGrid>
                <a:gridCol w="4049712">
                  <a:extLst>
                    <a:ext uri="{9D8B030D-6E8A-4147-A177-3AD203B41FA5}">
                      <a16:colId xmlns="" xmlns:a16="http://schemas.microsoft.com/office/drawing/2014/main" val="20000"/>
                    </a:ext>
                  </a:extLst>
                </a:gridCol>
                <a:gridCol w="2247900">
                  <a:extLst>
                    <a:ext uri="{9D8B030D-6E8A-4147-A177-3AD203B41FA5}">
                      <a16:colId xmlns="" xmlns:a16="http://schemas.microsoft.com/office/drawing/2014/main" val="20001"/>
                    </a:ext>
                  </a:extLst>
                </a:gridCol>
                <a:gridCol w="2075809">
                  <a:extLst>
                    <a:ext uri="{9D8B030D-6E8A-4147-A177-3AD203B41FA5}">
                      <a16:colId xmlns="" xmlns:a16="http://schemas.microsoft.com/office/drawing/2014/main" val="20003"/>
                    </a:ext>
                  </a:extLst>
                </a:gridCol>
              </a:tblGrid>
              <a:tr h="284030">
                <a:tc>
                  <a:txBody>
                    <a:bodyPr/>
                    <a:lstStyle/>
                    <a:p>
                      <a:pPr>
                        <a:lnSpc>
                          <a:spcPts val="1400"/>
                        </a:lnSpc>
                      </a:pPr>
                      <a:r>
                        <a:rPr lang="fr-FR" sz="1400" noProof="0" dirty="0" err="1" smtClean="0">
                          <a:solidFill>
                            <a:schemeClr val="tx2"/>
                          </a:solidFill>
                        </a:rPr>
                        <a:t>EIGs</a:t>
                      </a:r>
                      <a:r>
                        <a:rPr lang="fr-FR" sz="1400" noProof="0" dirty="0" smtClean="0">
                          <a:solidFill>
                            <a:schemeClr val="tx2"/>
                          </a:solidFill>
                        </a:rPr>
                        <a:t> d’intérêt sous traitement</a:t>
                      </a:r>
                      <a:r>
                        <a:rPr lang="fr-FR" sz="1400" baseline="0" noProof="0" dirty="0" smtClean="0">
                          <a:solidFill>
                            <a:schemeClr val="tx2"/>
                          </a:solidFill>
                        </a:rPr>
                        <a:t>, n (%)</a:t>
                      </a:r>
                      <a:endParaRPr lang="fr-FR" sz="1400" noProof="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400"/>
                        </a:lnSpc>
                      </a:pPr>
                      <a:r>
                        <a:rPr lang="fr-FR" sz="1400" noProof="0" dirty="0" smtClean="0">
                          <a:solidFill>
                            <a:schemeClr val="tx2"/>
                          </a:solidFill>
                        </a:rPr>
                        <a:t>Pamrevlumab + CT</a:t>
                      </a:r>
                      <a:r>
                        <a:rPr lang="fr-FR" sz="1400" baseline="0" noProof="0" dirty="0" smtClean="0">
                          <a:solidFill>
                            <a:schemeClr val="tx2"/>
                          </a:solidFill>
                        </a:rPr>
                        <a:t> </a:t>
                      </a:r>
                      <a:br>
                        <a:rPr lang="fr-FR" sz="1400" baseline="0" noProof="0" dirty="0" smtClean="0">
                          <a:solidFill>
                            <a:schemeClr val="tx2"/>
                          </a:solidFill>
                        </a:rPr>
                      </a:br>
                      <a:r>
                        <a:rPr lang="fr-FR" sz="1400" baseline="0" noProof="0" dirty="0" smtClean="0">
                          <a:solidFill>
                            <a:schemeClr val="tx2"/>
                          </a:solidFill>
                        </a:rPr>
                        <a:t>(</a:t>
                      </a:r>
                      <a:r>
                        <a:rPr lang="fr-FR" sz="1400" noProof="0" dirty="0" smtClean="0">
                          <a:solidFill>
                            <a:schemeClr val="tx2"/>
                          </a:solidFill>
                        </a:rPr>
                        <a:t>n=22)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400"/>
                        </a:lnSpc>
                      </a:pPr>
                      <a:r>
                        <a:rPr lang="fr-FR" sz="1400" noProof="0" dirty="0" smtClean="0">
                          <a:solidFill>
                            <a:schemeClr val="tx2"/>
                          </a:solidFill>
                        </a:rPr>
                        <a:t>CT seule</a:t>
                      </a:r>
                      <a:r>
                        <a:rPr lang="fr-FR" sz="1400" baseline="0" noProof="0" dirty="0" smtClean="0">
                          <a:solidFill>
                            <a:schemeClr val="tx2"/>
                          </a:solidFill>
                        </a:rPr>
                        <a:t> </a:t>
                      </a:r>
                      <a:br>
                        <a:rPr lang="fr-FR" sz="1400" baseline="0" noProof="0" dirty="0" smtClean="0">
                          <a:solidFill>
                            <a:schemeClr val="tx2"/>
                          </a:solidFill>
                        </a:rPr>
                      </a:br>
                      <a:r>
                        <a:rPr lang="fr-FR" sz="1400" baseline="0" noProof="0" dirty="0" smtClean="0">
                          <a:solidFill>
                            <a:schemeClr val="tx2"/>
                          </a:solidFill>
                        </a:rPr>
                        <a:t>(</a:t>
                      </a:r>
                      <a:r>
                        <a:rPr lang="fr-FR" sz="1400" noProof="0" dirty="0" smtClean="0">
                          <a:solidFill>
                            <a:schemeClr val="tx2"/>
                          </a:solidFill>
                        </a:rPr>
                        <a:t>n=11)</a:t>
                      </a:r>
                      <a:endParaRPr lang="fr-FR" sz="1400" noProof="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3402">
                <a:tc>
                  <a:txBody>
                    <a:bodyPr/>
                    <a:lstStyle/>
                    <a:p>
                      <a:pPr>
                        <a:lnSpc>
                          <a:spcPts val="1400"/>
                        </a:lnSpc>
                      </a:pPr>
                      <a:r>
                        <a:rPr lang="fr-FR" sz="1400" noProof="0" dirty="0" smtClean="0"/>
                        <a:t>Tous</a:t>
                      </a:r>
                      <a:r>
                        <a:rPr lang="fr-FR" sz="1400" baseline="0" noProof="0" dirty="0" smtClean="0"/>
                        <a:t> </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7 (31,8)</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fr-FR" sz="1400" noProof="0" dirty="0" smtClean="0"/>
                        <a:t>4 (36,4)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3402">
                <a:tc>
                  <a:txBody>
                    <a:bodyPr/>
                    <a:lstStyle/>
                    <a:p>
                      <a:pPr>
                        <a:lnSpc>
                          <a:spcPts val="1400"/>
                        </a:lnSpc>
                      </a:pPr>
                      <a:r>
                        <a:rPr lang="fr-FR" sz="1400" noProof="0" dirty="0" smtClean="0"/>
                        <a:t>Hématologiques</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93402">
                <a:tc>
                  <a:txBody>
                    <a:bodyPr/>
                    <a:lstStyle/>
                    <a:p>
                      <a:pPr marL="90488" indent="0">
                        <a:lnSpc>
                          <a:spcPts val="1400"/>
                        </a:lnSpc>
                      </a:pPr>
                      <a:r>
                        <a:rPr lang="fr-FR" sz="1400" noProof="0" dirty="0" smtClean="0"/>
                        <a:t>Syndrome hémolytique</a:t>
                      </a:r>
                      <a:r>
                        <a:rPr lang="fr-FR" sz="1400" baseline="0" noProof="0" dirty="0" smtClean="0"/>
                        <a:t> et urémique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1 (4,5)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93402">
                <a:tc>
                  <a:txBody>
                    <a:bodyPr/>
                    <a:lstStyle/>
                    <a:p>
                      <a:pPr marL="90488" indent="0">
                        <a:lnSpc>
                          <a:spcPts val="1400"/>
                        </a:lnSpc>
                      </a:pPr>
                      <a:r>
                        <a:rPr lang="fr-FR" sz="1400" noProof="0" dirty="0" err="1" smtClean="0"/>
                        <a:t>Lymphadénopathie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r>
                        <a:rPr lang="fr-FR" sz="1400" noProof="0" dirty="0" smtClean="0"/>
                        <a:t>1 (4,5)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r>
                        <a:rPr lang="fr-FR" sz="1400" noProof="0" dirty="0" smtClean="0"/>
                        <a:t>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93402">
                <a:tc>
                  <a:txBody>
                    <a:bodyPr/>
                    <a:lstStyle/>
                    <a:p>
                      <a:pPr>
                        <a:lnSpc>
                          <a:spcPts val="1400"/>
                        </a:lnSpc>
                      </a:pPr>
                      <a:r>
                        <a:rPr lang="fr-FR" sz="1400" noProof="0" dirty="0" smtClean="0"/>
                        <a:t>GI / hépatobiliaires</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93402">
                <a:tc>
                  <a:txBody>
                    <a:bodyPr/>
                    <a:lstStyle/>
                    <a:p>
                      <a:pPr marL="90488" indent="0">
                        <a:lnSpc>
                          <a:spcPts val="1400"/>
                        </a:lnSpc>
                      </a:pPr>
                      <a:r>
                        <a:rPr lang="fr-FR" sz="1400" noProof="0" dirty="0" err="1" smtClean="0"/>
                        <a:t>Cholangite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2 (18,2)</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fr-FR" sz="1400" noProof="0" dirty="0" err="1" smtClean="0"/>
                        <a:t>Hyperbilirubinémie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1 (9,1)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fr-FR" sz="1400" noProof="0" dirty="0" smtClean="0"/>
                        <a:t>Nausées</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1 (4,5)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smtClean="0"/>
                        <a:t>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fr-FR" sz="1400" noProof="0" dirty="0" smtClean="0"/>
                        <a:t>Pancréatite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1 (4,5)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smtClean="0"/>
                        <a:t>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fr-FR" sz="1400" noProof="0" dirty="0" smtClean="0"/>
                        <a:t>Vomissements</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1 (4,5)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noProof="0" dirty="0" smtClean="0"/>
                        <a:t>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84900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carcinomE HEPATOCELLULAIRE</a:t>
            </a:r>
            <a:endParaRPr lang="fr-FR"/>
          </a:p>
        </p:txBody>
      </p:sp>
      <p:sp>
        <p:nvSpPr>
          <p:cNvPr id="3" name="Text Placeholder 2"/>
          <p:cNvSpPr>
            <a:spLocks noGrp="1"/>
          </p:cNvSpPr>
          <p:nvPr>
            <p:ph type="body" idx="1"/>
          </p:nvPr>
        </p:nvSpPr>
        <p:spPr/>
        <p:txBody>
          <a:bodyPr/>
          <a:lstStyle/>
          <a:p>
            <a:r>
              <a:rPr lang="fr-FR" b="1" dirty="0" smtClean="0"/>
              <a:t>Cancers du pancréas, de l’intestin grêle et des voies biliaires</a:t>
            </a:r>
            <a:endParaRPr lang="fr-FR" b="1" dirty="0"/>
          </a:p>
        </p:txBody>
      </p:sp>
    </p:spTree>
    <p:extLst>
      <p:ext uri="{BB962C8B-B14F-4D97-AF65-F5344CB8AC3E}">
        <p14:creationId xmlns:p14="http://schemas.microsoft.com/office/powerpoint/2010/main" xmlns="" val="217601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p:txBody>
          <a:bodyPr/>
          <a:lstStyle/>
          <a:p>
            <a:r>
              <a:rPr lang="fr-FR" dirty="0" smtClean="0"/>
              <a:t>LBA30: Analyse des </a:t>
            </a:r>
            <a:r>
              <a:rPr lang="fr-FR" dirty="0" err="1" smtClean="0"/>
              <a:t>biomarqueurs</a:t>
            </a:r>
            <a:r>
              <a:rPr lang="fr-FR" dirty="0" smtClean="0"/>
              <a:t> sériques chez les patients inclus dans une étude de phase 3 comparant le lenvatinib au </a:t>
            </a:r>
            <a:r>
              <a:rPr lang="fr-FR" dirty="0" err="1" smtClean="0"/>
              <a:t>sorafénib</a:t>
            </a:r>
            <a:r>
              <a:rPr lang="fr-FR" dirty="0" smtClean="0"/>
              <a:t> en traitement de 1</a:t>
            </a:r>
            <a:r>
              <a:rPr lang="fr-FR" baseline="30000" dirty="0" smtClean="0"/>
              <a:t>e</a:t>
            </a:r>
            <a:r>
              <a:rPr lang="fr-FR" dirty="0" smtClean="0"/>
              <a:t> ligne du carcinome hépatocellulaire non </a:t>
            </a:r>
            <a:r>
              <a:rPr lang="fr-FR" dirty="0" err="1" smtClean="0"/>
              <a:t>résécable</a:t>
            </a:r>
            <a:r>
              <a:rPr lang="fr-FR" dirty="0" smtClean="0"/>
              <a:t> – Finn RS, et al</a:t>
            </a:r>
            <a:endParaRPr lang="fr-FR" dirty="0"/>
          </a:p>
        </p:txBody>
      </p:sp>
      <p:sp>
        <p:nvSpPr>
          <p:cNvPr id="7" name="Content Placeholder 6"/>
          <p:cNvSpPr>
            <a:spLocks noGrp="1"/>
          </p:cNvSpPr>
          <p:nvPr>
            <p:ph idx="1"/>
          </p:nvPr>
        </p:nvSpPr>
        <p:spPr/>
        <p:txBody>
          <a:bodyPr/>
          <a:lstStyle/>
          <a:p>
            <a:pPr marL="0" indent="0">
              <a:buNone/>
            </a:pPr>
            <a:r>
              <a:rPr lang="fr-FR" b="1" dirty="0" smtClean="0"/>
              <a:t>Objectif</a:t>
            </a:r>
          </a:p>
          <a:p>
            <a:r>
              <a:rPr lang="fr-FR" dirty="0" smtClean="0"/>
              <a:t>Evaluer l’impact de </a:t>
            </a:r>
            <a:r>
              <a:rPr lang="fr-FR" dirty="0" err="1" smtClean="0"/>
              <a:t>biomarqueurs</a:t>
            </a:r>
            <a:r>
              <a:rPr lang="fr-FR" dirty="0" smtClean="0"/>
              <a:t>* chez des patients avec CHC non </a:t>
            </a:r>
            <a:r>
              <a:rPr lang="fr-FR" dirty="0" err="1" smtClean="0"/>
              <a:t>résécable</a:t>
            </a:r>
            <a:r>
              <a:rPr lang="fr-FR" dirty="0" smtClean="0"/>
              <a:t> traités en 1e ligne par lenvatinib vs. </a:t>
            </a:r>
            <a:r>
              <a:rPr lang="fr-FR" dirty="0" err="1" smtClean="0"/>
              <a:t>sorafénib</a:t>
            </a:r>
            <a:endParaRPr lang="fr-FR" dirty="0" smtClean="0"/>
          </a:p>
          <a:p>
            <a:endParaRPr lang="fr-FR" dirty="0"/>
          </a:p>
        </p:txBody>
      </p:sp>
      <p:sp>
        <p:nvSpPr>
          <p:cNvPr id="25" name="Text Placeholder 3"/>
          <p:cNvSpPr>
            <a:spLocks noGrp="1"/>
          </p:cNvSpPr>
          <p:nvPr>
            <p:ph type="body" sz="quarter" idx="10"/>
          </p:nvPr>
        </p:nvSpPr>
        <p:spPr/>
        <p:txBody>
          <a:bodyPr/>
          <a:lstStyle/>
          <a:p>
            <a:pPr lvl="0"/>
            <a:r>
              <a:rPr lang="en-US" dirty="0" smtClean="0"/>
              <a:t>*</a:t>
            </a:r>
            <a:r>
              <a:rPr lang="fr-FR" dirty="0" smtClean="0"/>
              <a:t>Les échantillons de sérum ont été analysés pour VEGF, FGF + ANG2 par ELISA et les profils d’expression génique ont été réalisés sur les échantillons tissulaires; </a:t>
            </a:r>
            <a:r>
              <a:rPr lang="fr-FR" baseline="30000" dirty="0" smtClean="0"/>
              <a:t>†</a:t>
            </a:r>
            <a:r>
              <a:rPr lang="fr-FR" dirty="0" smtClean="0"/>
              <a:t>Exclusion des patients avec ≥50% atteinte hépatique, invasion canal biliaire ou de la veine porte au niveau du tronc principal</a:t>
            </a:r>
            <a:endParaRPr lang="fr-FR" dirty="0"/>
          </a:p>
        </p:txBody>
      </p:sp>
      <p:sp>
        <p:nvSpPr>
          <p:cNvPr id="5" name="Text Placeholder 4"/>
          <p:cNvSpPr>
            <a:spLocks noGrp="1"/>
          </p:cNvSpPr>
          <p:nvPr>
            <p:ph type="body" sz="quarter" idx="11"/>
          </p:nvPr>
        </p:nvSpPr>
        <p:spPr/>
        <p:txBody>
          <a:bodyPr/>
          <a:lstStyle/>
          <a:p>
            <a:r>
              <a:rPr lang="fr-FR" dirty="0">
                <a:solidFill>
                  <a:schemeClr val="tx1"/>
                </a:solidFill>
                <a:latin typeface="Arial" panose="020B0604020202020204" pitchFamily="34" charset="0"/>
                <a:cs typeface="Arial" panose="020B0604020202020204" pitchFamily="34" charset="0"/>
              </a:rPr>
              <a:t>Finn RS, et al. Ann </a:t>
            </a:r>
            <a:r>
              <a:rPr lang="fr-FR" dirty="0" err="1">
                <a:solidFill>
                  <a:schemeClr val="tx1"/>
                </a:solidFill>
                <a:latin typeface="Arial" panose="020B0604020202020204" pitchFamily="34" charset="0"/>
                <a:cs typeface="Arial" panose="020B0604020202020204" pitchFamily="34" charset="0"/>
              </a:rPr>
              <a:t>Oncol</a:t>
            </a:r>
            <a:r>
              <a:rPr lang="fr-FR" dirty="0">
                <a:solidFill>
                  <a:schemeClr val="tx1"/>
                </a:solidFill>
                <a:latin typeface="Arial" panose="020B0604020202020204" pitchFamily="34" charset="0"/>
                <a:cs typeface="Arial" panose="020B0604020202020204" pitchFamily="34" charset="0"/>
              </a:rPr>
              <a:t> 2017;28(</a:t>
            </a:r>
            <a:r>
              <a:rPr lang="fr-FR" dirty="0" err="1">
                <a:solidFill>
                  <a:schemeClr val="tx1"/>
                </a:solidFill>
                <a:latin typeface="Arial" panose="020B0604020202020204" pitchFamily="34" charset="0"/>
                <a:cs typeface="Arial" panose="020B0604020202020204" pitchFamily="34" charset="0"/>
              </a:rPr>
              <a:t>Suppl</a:t>
            </a:r>
            <a:r>
              <a:rPr lang="fr-FR" dirty="0">
                <a:solidFill>
                  <a:schemeClr val="tx1"/>
                </a:solidFill>
                <a:latin typeface="Arial" panose="020B0604020202020204" pitchFamily="34" charset="0"/>
                <a:cs typeface="Arial" panose="020B0604020202020204" pitchFamily="34" charset="0"/>
              </a:rPr>
              <a:t> 5):</a:t>
            </a:r>
            <a:r>
              <a:rPr lang="fr-FR" dirty="0" err="1">
                <a:solidFill>
                  <a:schemeClr val="tx1"/>
                </a:solidFill>
                <a:latin typeface="Arial" panose="020B0604020202020204" pitchFamily="34" charset="0"/>
                <a:cs typeface="Arial" panose="020B0604020202020204" pitchFamily="34" charset="0"/>
              </a:rPr>
              <a:t>Abstr</a:t>
            </a:r>
            <a:r>
              <a:rPr lang="fr-FR" dirty="0">
                <a:solidFill>
                  <a:schemeClr val="tx1"/>
                </a:solidFill>
                <a:latin typeface="Arial" panose="020B0604020202020204" pitchFamily="34" charset="0"/>
                <a:cs typeface="Arial" panose="020B0604020202020204" pitchFamily="34" charset="0"/>
              </a:rPr>
              <a:t> </a:t>
            </a:r>
            <a:r>
              <a:rPr lang="fr-FR" dirty="0" smtClean="0">
                <a:solidFill>
                  <a:schemeClr val="tx1"/>
                </a:solidFill>
                <a:latin typeface="Arial" panose="020B0604020202020204" pitchFamily="34" charset="0"/>
                <a:cs typeface="Arial" panose="020B0604020202020204" pitchFamily="34" charset="0"/>
              </a:rPr>
              <a:t>LBA30</a:t>
            </a:r>
            <a:endParaRPr lang="fr-FR" dirty="0">
              <a:solidFill>
                <a:schemeClr val="tx1"/>
              </a:solidFill>
              <a:latin typeface="Arial" panose="020B0604020202020204" pitchFamily="34" charset="0"/>
              <a:cs typeface="Arial" panose="020B0604020202020204" pitchFamily="34" charset="0"/>
            </a:endParaRPr>
          </a:p>
        </p:txBody>
      </p:sp>
      <p:sp>
        <p:nvSpPr>
          <p:cNvPr id="28" name="Oval 14"/>
          <p:cNvSpPr>
            <a:spLocks noChangeArrowheads="1"/>
          </p:cNvSpPr>
          <p:nvPr/>
        </p:nvSpPr>
        <p:spPr bwMode="auto">
          <a:xfrm>
            <a:off x="3941537" y="32912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29" name="AutoShape 15"/>
          <p:cNvCxnSpPr>
            <a:cxnSpLocks noChangeShapeType="1"/>
            <a:stCxn id="28" idx="0"/>
            <a:endCxn id="34" idx="1"/>
          </p:cNvCxnSpPr>
          <p:nvPr/>
        </p:nvCxnSpPr>
        <p:spPr bwMode="auto">
          <a:xfrm rot="5400000" flipH="1" flipV="1">
            <a:off x="4122511" y="2694087"/>
            <a:ext cx="707939" cy="486291"/>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116434" y="2318943"/>
            <a:ext cx="91502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sp>
        <p:nvSpPr>
          <p:cNvPr id="31" name="Content Placeholder 26"/>
          <p:cNvSpPr txBox="1">
            <a:spLocks/>
          </p:cNvSpPr>
          <p:nvPr/>
        </p:nvSpPr>
        <p:spPr bwMode="auto">
          <a:xfrm>
            <a:off x="4855936" y="2994428"/>
            <a:ext cx="3657297" cy="892175"/>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Région (Asie-Pacifique ou Ouest)</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IVM et/ou EEH (oui ou non)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ECOG PS (0 ou 1)</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Poids (&lt;60 kg ou ≥60 kg)</a:t>
            </a:r>
            <a:endParaRPr lang="fr-FR" sz="1400" dirty="0">
              <a:solidFill>
                <a:srgbClr val="4D4D4D"/>
              </a:solidFill>
              <a:latin typeface="Arial"/>
            </a:endParaRPr>
          </a:p>
        </p:txBody>
      </p:sp>
      <p:cxnSp>
        <p:nvCxnSpPr>
          <p:cNvPr id="32" name="AutoShape 19"/>
          <p:cNvCxnSpPr>
            <a:cxnSpLocks noChangeShapeType="1"/>
            <a:stCxn id="35" idx="3"/>
            <a:endCxn id="28" idx="2"/>
          </p:cNvCxnSpPr>
          <p:nvPr/>
        </p:nvCxnSpPr>
        <p:spPr bwMode="auto">
          <a:xfrm flipV="1">
            <a:off x="3684814" y="3583301"/>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3" name="AutoShape 21"/>
          <p:cNvCxnSpPr>
            <a:cxnSpLocks noChangeShapeType="1"/>
            <a:stCxn id="34" idx="3"/>
            <a:endCxn id="30" idx="1"/>
          </p:cNvCxnSpPr>
          <p:nvPr/>
        </p:nvCxnSpPr>
        <p:spPr bwMode="auto">
          <a:xfrm>
            <a:off x="7677298" y="2583262"/>
            <a:ext cx="439136"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719626" y="2128859"/>
            <a:ext cx="2957672" cy="90880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Lenvatinib 8 mg/j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(poids &lt;60 kg) ou 12 mg/j (poids ≥60 kg) (n=478)</a:t>
            </a:r>
            <a:endParaRPr lang="fr-FR" altLang="zh-CN" dirty="0">
              <a:solidFill>
                <a:srgbClr val="FFFFFF"/>
              </a:solidFill>
              <a:ea typeface="SimSun" pitchFamily="2" charset="-122"/>
            </a:endParaRPr>
          </a:p>
        </p:txBody>
      </p:sp>
      <p:sp>
        <p:nvSpPr>
          <p:cNvPr id="35" name="AutoShape 9"/>
          <p:cNvSpPr>
            <a:spLocks noChangeArrowheads="1"/>
          </p:cNvSpPr>
          <p:nvPr/>
        </p:nvSpPr>
        <p:spPr bwMode="auto">
          <a:xfrm>
            <a:off x="365124" y="2166114"/>
            <a:ext cx="3319690" cy="283923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400"/>
              </a:spcAft>
            </a:pPr>
            <a:r>
              <a:rPr lang="fr-FR" altLang="zh-CN" dirty="0" smtClean="0">
                <a:solidFill>
                  <a:srgbClr val="FFFFFF"/>
                </a:solidFill>
                <a:ea typeface="SimSun" pitchFamily="2" charset="-122"/>
              </a:rPr>
              <a:t>Critères d'inclusion</a:t>
            </a:r>
            <a:r>
              <a:rPr lang="fr-FR" altLang="zh-CN" baseline="30000" dirty="0" smtClean="0">
                <a:solidFill>
                  <a:srgbClr val="FFFFFF"/>
                </a:solidFill>
                <a:ea typeface="SimSun" pitchFamily="2" charset="-122"/>
              </a:rPr>
              <a:t>†</a:t>
            </a:r>
          </a:p>
          <a:p>
            <a:pPr marL="228600" indent="-228600" defTabSz="892175" eaLnBrk="0" hangingPunct="0">
              <a:spcAft>
                <a:spcPts val="400"/>
              </a:spcAft>
              <a:buFont typeface="Arial" pitchFamily="34" charset="0"/>
              <a:buChar char="•"/>
            </a:pPr>
            <a:r>
              <a:rPr lang="fr-FR" altLang="zh-CN" dirty="0" smtClean="0">
                <a:solidFill>
                  <a:srgbClr val="FFFFFF"/>
                </a:solidFill>
                <a:ea typeface="SimSun" pitchFamily="2" charset="-122"/>
              </a:rPr>
              <a:t>Pas de traitement systémique préalable pour un CHC non résécable</a:t>
            </a:r>
          </a:p>
          <a:p>
            <a:pPr marL="228600" indent="-228600" defTabSz="892175" eaLnBrk="0" hangingPunct="0">
              <a:spcAft>
                <a:spcPts val="400"/>
              </a:spcAft>
              <a:buFont typeface="Arial" pitchFamily="34" charset="0"/>
              <a:buChar char="•"/>
            </a:pPr>
            <a:r>
              <a:rPr lang="fr-FR" altLang="zh-CN" dirty="0" smtClean="0">
                <a:solidFill>
                  <a:srgbClr val="FFFFFF"/>
                </a:solidFill>
                <a:ea typeface="SimSun" pitchFamily="2" charset="-122"/>
              </a:rPr>
              <a:t>≥1 lésion cible mesurable selon </a:t>
            </a:r>
            <a:r>
              <a:rPr lang="fr-FR" altLang="zh-CN" dirty="0" err="1" smtClean="0">
                <a:solidFill>
                  <a:srgbClr val="FFFFFF"/>
                </a:solidFill>
                <a:ea typeface="SimSun" pitchFamily="2" charset="-122"/>
              </a:rPr>
              <a:t>mRECIST</a:t>
            </a:r>
            <a:endParaRPr lang="fr-FR" altLang="zh-CN" dirty="0" smtClean="0">
              <a:solidFill>
                <a:srgbClr val="FFFFFF"/>
              </a:solidFill>
              <a:ea typeface="SimSun" pitchFamily="2" charset="-122"/>
            </a:endParaRPr>
          </a:p>
          <a:p>
            <a:pPr marL="228600" indent="-228600" defTabSz="892175" eaLnBrk="0" hangingPunct="0">
              <a:spcAft>
                <a:spcPts val="400"/>
              </a:spcAft>
              <a:buFont typeface="Arial" pitchFamily="34" charset="0"/>
              <a:buChar char="•"/>
            </a:pPr>
            <a:r>
              <a:rPr lang="fr-FR" altLang="zh-CN" dirty="0" smtClean="0">
                <a:solidFill>
                  <a:srgbClr val="FFFFFF"/>
                </a:solidFill>
                <a:ea typeface="SimSun" pitchFamily="2" charset="-122"/>
              </a:rPr>
              <a:t>BCLC stade B ou C</a:t>
            </a:r>
          </a:p>
          <a:p>
            <a:pPr marL="228600" indent="-228600" defTabSz="892175" eaLnBrk="0" hangingPunct="0">
              <a:spcAft>
                <a:spcPts val="400"/>
              </a:spcAft>
              <a:buFont typeface="Arial" pitchFamily="34" charset="0"/>
              <a:buChar char="•"/>
            </a:pPr>
            <a:r>
              <a:rPr lang="fr-FR" altLang="zh-CN" dirty="0" smtClean="0">
                <a:solidFill>
                  <a:srgbClr val="FFFFFF"/>
                </a:solidFill>
                <a:ea typeface="SimSun" pitchFamily="2" charset="-122"/>
              </a:rPr>
              <a:t>Child-</a:t>
            </a:r>
            <a:r>
              <a:rPr lang="fr-FR" altLang="zh-CN" dirty="0" err="1" smtClean="0">
                <a:solidFill>
                  <a:srgbClr val="FFFFFF"/>
                </a:solidFill>
                <a:ea typeface="SimSun" pitchFamily="2" charset="-122"/>
              </a:rPr>
              <a:t>Pugh</a:t>
            </a:r>
            <a:r>
              <a:rPr lang="fr-FR" altLang="zh-CN" dirty="0" smtClean="0">
                <a:solidFill>
                  <a:srgbClr val="FFFFFF"/>
                </a:solidFill>
                <a:ea typeface="SimSun" pitchFamily="2" charset="-122"/>
              </a:rPr>
              <a:t> A; ECOG PS ≤1</a:t>
            </a:r>
          </a:p>
          <a:p>
            <a:pPr defTabSz="892175" eaLnBrk="0" hangingPunct="0">
              <a:spcAft>
                <a:spcPts val="400"/>
              </a:spcAft>
            </a:pPr>
            <a:r>
              <a:rPr lang="fr-FR" altLang="zh-CN" dirty="0" smtClean="0">
                <a:solidFill>
                  <a:srgbClr val="FFFFFF"/>
                </a:solidFill>
                <a:ea typeface="SimSun" pitchFamily="2" charset="-122"/>
              </a:rPr>
              <a:t>(n=954)</a:t>
            </a:r>
            <a:endParaRPr lang="fr-FR" altLang="zh-CN" dirty="0">
              <a:solidFill>
                <a:srgbClr val="FFFFFF"/>
              </a:solidFill>
              <a:ea typeface="SimSun" pitchFamily="2" charset="-122"/>
            </a:endParaRPr>
          </a:p>
        </p:txBody>
      </p:sp>
      <p:sp>
        <p:nvSpPr>
          <p:cNvPr id="36" name="Rectangle 9"/>
          <p:cNvSpPr txBox="1">
            <a:spLocks noChangeArrowheads="1"/>
          </p:cNvSpPr>
          <p:nvPr/>
        </p:nvSpPr>
        <p:spPr bwMode="auto">
          <a:xfrm>
            <a:off x="365124" y="5022877"/>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p>
          <a:p>
            <a:pPr>
              <a:buClr>
                <a:srgbClr val="043882"/>
              </a:buClr>
            </a:pPr>
            <a:endParaRPr lang="fr-FR" dirty="0"/>
          </a:p>
        </p:txBody>
      </p:sp>
      <p:sp>
        <p:nvSpPr>
          <p:cNvPr id="37" name="Content Placeholder 26"/>
          <p:cNvSpPr txBox="1">
            <a:spLocks/>
          </p:cNvSpPr>
          <p:nvPr/>
        </p:nvSpPr>
        <p:spPr>
          <a:xfrm>
            <a:off x="4648200" y="5022877"/>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délai jusqu’à échec, TRG</a:t>
            </a:r>
            <a:endParaRPr lang="fr-FR" dirty="0"/>
          </a:p>
        </p:txBody>
      </p:sp>
      <p:cxnSp>
        <p:nvCxnSpPr>
          <p:cNvPr id="38" name="AutoShape 16"/>
          <p:cNvCxnSpPr>
            <a:cxnSpLocks noChangeShapeType="1"/>
            <a:stCxn id="28" idx="4"/>
            <a:endCxn id="41" idx="1"/>
          </p:cNvCxnSpPr>
          <p:nvPr/>
        </p:nvCxnSpPr>
        <p:spPr bwMode="auto">
          <a:xfrm rot="16200000" flipH="1">
            <a:off x="4142520" y="3966216"/>
            <a:ext cx="668006" cy="486376"/>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4" y="4279088"/>
            <a:ext cx="91502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cxnSp>
        <p:nvCxnSpPr>
          <p:cNvPr id="40" name="AutoShape 20"/>
          <p:cNvCxnSpPr>
            <a:cxnSpLocks noChangeShapeType="1"/>
            <a:stCxn id="41" idx="3"/>
            <a:endCxn id="39" idx="1"/>
          </p:cNvCxnSpPr>
          <p:nvPr/>
        </p:nvCxnSpPr>
        <p:spPr bwMode="auto">
          <a:xfrm>
            <a:off x="7675638" y="4543407"/>
            <a:ext cx="440796"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719711" y="4133039"/>
            <a:ext cx="295592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a:solidFill>
                  <a:srgbClr val="4D4D4D"/>
                </a:solidFill>
                <a:ea typeface="SimSun" pitchFamily="2" charset="-122"/>
              </a:rPr>
              <a:t>S</a:t>
            </a:r>
            <a:r>
              <a:rPr lang="fr-FR" altLang="zh-CN" dirty="0" smtClean="0">
                <a:solidFill>
                  <a:srgbClr val="4D4D4D"/>
                </a:solidFill>
                <a:ea typeface="SimSun" pitchFamily="2" charset="-122"/>
              </a:rPr>
              <a:t>orafénib 400 mg 2x/j</a:t>
            </a:r>
          </a:p>
          <a:p>
            <a:pPr algn="ctr" defTabSz="892175" eaLnBrk="0" hangingPunct="0"/>
            <a:r>
              <a:rPr lang="fr-FR" altLang="zh-CN" dirty="0" smtClean="0">
                <a:solidFill>
                  <a:srgbClr val="4D4D4D"/>
                </a:solidFill>
                <a:ea typeface="SimSun" pitchFamily="2" charset="-122"/>
              </a:rPr>
              <a:t>(n=476)</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2068737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a:spLocks noGrp="1"/>
          </p:cNvSpPr>
          <p:nvPr>
            <p:ph type="title"/>
          </p:nvPr>
        </p:nvSpPr>
        <p:spPr/>
        <p:txBody>
          <a:bodyPr/>
          <a:lstStyle/>
          <a:p>
            <a:r>
              <a:rPr lang="fr-FR" dirty="0" smtClean="0"/>
              <a:t>LBA30: Analyse des </a:t>
            </a:r>
            <a:r>
              <a:rPr lang="fr-FR" dirty="0" err="1" smtClean="0"/>
              <a:t>biomarqueurs</a:t>
            </a:r>
            <a:r>
              <a:rPr lang="fr-FR" dirty="0" smtClean="0"/>
              <a:t> sériques chez les patients inclus dans une étude de phase 3 comparant le lenvatinib au </a:t>
            </a:r>
            <a:r>
              <a:rPr lang="fr-FR" dirty="0" err="1" smtClean="0"/>
              <a:t>sorafénib</a:t>
            </a:r>
            <a:r>
              <a:rPr lang="fr-FR" dirty="0" smtClean="0"/>
              <a:t> en traitement de 1</a:t>
            </a:r>
            <a:r>
              <a:rPr lang="fr-FR" baseline="30000" dirty="0" smtClean="0"/>
              <a:t>e</a:t>
            </a:r>
            <a:r>
              <a:rPr lang="fr-FR" dirty="0" smtClean="0"/>
              <a:t> ligne du carcinome hépatocellulaire non </a:t>
            </a:r>
            <a:r>
              <a:rPr lang="fr-FR" dirty="0" err="1" smtClean="0"/>
              <a:t>résécable</a:t>
            </a:r>
            <a:r>
              <a:rPr lang="fr-FR" dirty="0" smtClean="0"/>
              <a:t> – Finn RS, et al</a:t>
            </a:r>
            <a:endParaRPr lang="fr-FR" dirty="0"/>
          </a:p>
        </p:txBody>
      </p:sp>
      <p:sp>
        <p:nvSpPr>
          <p:cNvPr id="10" name="Content Placeholder 9"/>
          <p:cNvSpPr>
            <a:spLocks noGrp="1"/>
          </p:cNvSpPr>
          <p:nvPr>
            <p:ph idx="1"/>
          </p:nvPr>
        </p:nvSpPr>
        <p:spPr/>
        <p:txBody>
          <a:bodyPr/>
          <a:lstStyle/>
          <a:p>
            <a:pPr marL="0" indent="0">
              <a:buNone/>
            </a:pPr>
            <a:r>
              <a:rPr lang="fr-FR" b="1" dirty="0" smtClean="0"/>
              <a:t>Résultats</a:t>
            </a:r>
            <a:endParaRPr lang="fr-FR" b="1" dirty="0"/>
          </a:p>
        </p:txBody>
      </p:sp>
      <p:sp>
        <p:nvSpPr>
          <p:cNvPr id="357" name="Text Placeholder 3"/>
          <p:cNvSpPr>
            <a:spLocks noGrp="1"/>
          </p:cNvSpPr>
          <p:nvPr>
            <p:ph type="body" sz="quarter" idx="10"/>
          </p:nvPr>
        </p:nvSpPr>
        <p:spPr/>
        <p:txBody>
          <a:bodyPr/>
          <a:lstStyle/>
          <a:p>
            <a:r>
              <a:rPr lang="fr-FR" smtClean="0"/>
              <a:t> </a:t>
            </a:r>
            <a:endParaRPr lang="fr-FR"/>
          </a:p>
        </p:txBody>
      </p:sp>
      <p:sp>
        <p:nvSpPr>
          <p:cNvPr id="358" name="Text Placeholder 4"/>
          <p:cNvSpPr>
            <a:spLocks noGrp="1"/>
          </p:cNvSpPr>
          <p:nvPr>
            <p:ph type="body" sz="quarter" idx="11"/>
          </p:nvPr>
        </p:nvSpPr>
        <p:spPr/>
        <p:txBody>
          <a:bodyPr/>
          <a:lstStyle/>
          <a:p>
            <a:r>
              <a:rPr lang="fr-FR" smtClean="0"/>
              <a:t>Finn RS, et al. Ann Oncol 2017;28(Suppl 5):Abstr LBA30</a:t>
            </a:r>
            <a:endParaRPr lang="fr-FR" dirty="0" smtClean="0"/>
          </a:p>
        </p:txBody>
      </p:sp>
      <p:sp>
        <p:nvSpPr>
          <p:cNvPr id="359" name="TextBox 358">
            <a:extLst>
              <a:ext uri="{FF2B5EF4-FFF2-40B4-BE49-F238E27FC236}">
                <a16:creationId xmlns="" xmlns:a16="http://schemas.microsoft.com/office/drawing/2014/main" id="{51EA6F77-95C8-493B-9534-3083EAC3B155}"/>
              </a:ext>
            </a:extLst>
          </p:cNvPr>
          <p:cNvSpPr txBox="1"/>
          <p:nvPr/>
        </p:nvSpPr>
        <p:spPr>
          <a:xfrm>
            <a:off x="640353" y="2457547"/>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360" name="TextBox 359">
            <a:extLst>
              <a:ext uri="{FF2B5EF4-FFF2-40B4-BE49-F238E27FC236}">
                <a16:creationId xmlns="" xmlns:a16="http://schemas.microsoft.com/office/drawing/2014/main" id="{A99C4D68-8F54-44C6-99F9-E26CA8B2D56F}"/>
              </a:ext>
            </a:extLst>
          </p:cNvPr>
          <p:cNvSpPr txBox="1"/>
          <p:nvPr/>
        </p:nvSpPr>
        <p:spPr>
          <a:xfrm>
            <a:off x="640353" y="3058645"/>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361" name="TextBox 360">
            <a:extLst>
              <a:ext uri="{FF2B5EF4-FFF2-40B4-BE49-F238E27FC236}">
                <a16:creationId xmlns="" xmlns:a16="http://schemas.microsoft.com/office/drawing/2014/main" id="{F8589DF6-75FA-45C9-AE55-85CDB0561000}"/>
              </a:ext>
            </a:extLst>
          </p:cNvPr>
          <p:cNvSpPr txBox="1"/>
          <p:nvPr/>
        </p:nvSpPr>
        <p:spPr>
          <a:xfrm>
            <a:off x="640353" y="3659743"/>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362" name="TextBox 361">
            <a:extLst>
              <a:ext uri="{FF2B5EF4-FFF2-40B4-BE49-F238E27FC236}">
                <a16:creationId xmlns="" xmlns:a16="http://schemas.microsoft.com/office/drawing/2014/main" id="{56A51D32-491F-41F4-9718-0DE74EF3F3FF}"/>
              </a:ext>
            </a:extLst>
          </p:cNvPr>
          <p:cNvSpPr txBox="1"/>
          <p:nvPr/>
        </p:nvSpPr>
        <p:spPr>
          <a:xfrm>
            <a:off x="640353" y="4260841"/>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363" name="TextBox 362">
            <a:extLst>
              <a:ext uri="{FF2B5EF4-FFF2-40B4-BE49-F238E27FC236}">
                <a16:creationId xmlns="" xmlns:a16="http://schemas.microsoft.com/office/drawing/2014/main" id="{7AB67D3F-1ACE-4B1D-892B-870FB812B228}"/>
              </a:ext>
            </a:extLst>
          </p:cNvPr>
          <p:cNvSpPr txBox="1"/>
          <p:nvPr/>
        </p:nvSpPr>
        <p:spPr>
          <a:xfrm>
            <a:off x="640353" y="4861939"/>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364" name="TextBox 363">
            <a:extLst>
              <a:ext uri="{FF2B5EF4-FFF2-40B4-BE49-F238E27FC236}">
                <a16:creationId xmlns="" xmlns:a16="http://schemas.microsoft.com/office/drawing/2014/main" id="{AC3FEF53-B7C9-49C9-80C3-DDF68D8AE92D}"/>
              </a:ext>
            </a:extLst>
          </p:cNvPr>
          <p:cNvSpPr txBox="1"/>
          <p:nvPr/>
        </p:nvSpPr>
        <p:spPr>
          <a:xfrm>
            <a:off x="640353" y="5463035"/>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365" name="Freeform: Shape 42">
            <a:extLst>
              <a:ext uri="{FF2B5EF4-FFF2-40B4-BE49-F238E27FC236}">
                <a16:creationId xmlns="" xmlns:a16="http://schemas.microsoft.com/office/drawing/2014/main" id="{C0E1A8C6-93E8-4BBD-B4CC-81F8C94A9D96}"/>
              </a:ext>
            </a:extLst>
          </p:cNvPr>
          <p:cNvSpPr/>
          <p:nvPr/>
        </p:nvSpPr>
        <p:spPr>
          <a:xfrm>
            <a:off x="990301" y="2549371"/>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fr-FR" sz="1200" kern="0">
              <a:solidFill>
                <a:srgbClr val="D52B1E"/>
              </a:solidFill>
              <a:latin typeface="Arial" panose="020B0604020202020204" pitchFamily="34" charset="0"/>
              <a:cs typeface="Arial" panose="020B0604020202020204" pitchFamily="34" charset="0"/>
            </a:endParaRPr>
          </a:p>
        </p:txBody>
      </p:sp>
      <p:cxnSp>
        <p:nvCxnSpPr>
          <p:cNvPr id="366" name="Straight Connector 365">
            <a:extLst>
              <a:ext uri="{FF2B5EF4-FFF2-40B4-BE49-F238E27FC236}">
                <a16:creationId xmlns="" xmlns:a16="http://schemas.microsoft.com/office/drawing/2014/main" id="{72EBA38B-0B24-4D04-95AD-193ACD2D180A}"/>
              </a:ext>
            </a:extLst>
          </p:cNvPr>
          <p:cNvCxnSpPr/>
          <p:nvPr/>
        </p:nvCxnSpPr>
        <p:spPr>
          <a:xfrm>
            <a:off x="914123" y="2549878"/>
            <a:ext cx="72000" cy="0"/>
          </a:xfrm>
          <a:prstGeom prst="line">
            <a:avLst/>
          </a:prstGeom>
          <a:noFill/>
          <a:ln w="19050" cap="sq" cmpd="sng" algn="ctr">
            <a:solidFill>
              <a:srgbClr val="000000"/>
            </a:solidFill>
            <a:prstDash val="solid"/>
            <a:miter lim="800000"/>
          </a:ln>
          <a:effectLst/>
        </p:spPr>
      </p:cxnSp>
      <p:cxnSp>
        <p:nvCxnSpPr>
          <p:cNvPr id="367" name="Straight Connector 366">
            <a:extLst>
              <a:ext uri="{FF2B5EF4-FFF2-40B4-BE49-F238E27FC236}">
                <a16:creationId xmlns="" xmlns:a16="http://schemas.microsoft.com/office/drawing/2014/main" id="{A36CF6DE-B990-4F8D-A1D2-15F5C165CF84}"/>
              </a:ext>
            </a:extLst>
          </p:cNvPr>
          <p:cNvCxnSpPr/>
          <p:nvPr/>
        </p:nvCxnSpPr>
        <p:spPr>
          <a:xfrm>
            <a:off x="914123" y="3150830"/>
            <a:ext cx="72000" cy="0"/>
          </a:xfrm>
          <a:prstGeom prst="line">
            <a:avLst/>
          </a:prstGeom>
          <a:noFill/>
          <a:ln w="19050" cap="sq" cmpd="sng" algn="ctr">
            <a:solidFill>
              <a:srgbClr val="000000"/>
            </a:solidFill>
            <a:prstDash val="solid"/>
            <a:miter lim="800000"/>
          </a:ln>
          <a:effectLst/>
        </p:spPr>
      </p:cxnSp>
      <p:cxnSp>
        <p:nvCxnSpPr>
          <p:cNvPr id="368" name="Straight Connector 367">
            <a:extLst>
              <a:ext uri="{FF2B5EF4-FFF2-40B4-BE49-F238E27FC236}">
                <a16:creationId xmlns="" xmlns:a16="http://schemas.microsoft.com/office/drawing/2014/main" id="{8E229E10-8E2A-486B-BA77-493BA5B3252D}"/>
              </a:ext>
            </a:extLst>
          </p:cNvPr>
          <p:cNvCxnSpPr/>
          <p:nvPr/>
        </p:nvCxnSpPr>
        <p:spPr>
          <a:xfrm>
            <a:off x="914123" y="3751782"/>
            <a:ext cx="72000" cy="0"/>
          </a:xfrm>
          <a:prstGeom prst="line">
            <a:avLst/>
          </a:prstGeom>
          <a:noFill/>
          <a:ln w="19050" cap="sq" cmpd="sng" algn="ctr">
            <a:solidFill>
              <a:srgbClr val="000000"/>
            </a:solidFill>
            <a:prstDash val="solid"/>
            <a:miter lim="800000"/>
          </a:ln>
          <a:effectLst/>
        </p:spPr>
      </p:cxnSp>
      <p:cxnSp>
        <p:nvCxnSpPr>
          <p:cNvPr id="369" name="Straight Connector 368">
            <a:extLst>
              <a:ext uri="{FF2B5EF4-FFF2-40B4-BE49-F238E27FC236}">
                <a16:creationId xmlns="" xmlns:a16="http://schemas.microsoft.com/office/drawing/2014/main" id="{D773635A-5670-41F5-B936-57A55C90455F}"/>
              </a:ext>
            </a:extLst>
          </p:cNvPr>
          <p:cNvCxnSpPr/>
          <p:nvPr/>
        </p:nvCxnSpPr>
        <p:spPr>
          <a:xfrm>
            <a:off x="914123" y="4352734"/>
            <a:ext cx="72000" cy="0"/>
          </a:xfrm>
          <a:prstGeom prst="line">
            <a:avLst/>
          </a:prstGeom>
          <a:noFill/>
          <a:ln w="19050" cap="sq" cmpd="sng" algn="ctr">
            <a:solidFill>
              <a:srgbClr val="000000"/>
            </a:solidFill>
            <a:prstDash val="solid"/>
            <a:miter lim="800000"/>
          </a:ln>
          <a:effectLst/>
        </p:spPr>
      </p:cxnSp>
      <p:cxnSp>
        <p:nvCxnSpPr>
          <p:cNvPr id="370" name="Straight Connector 369">
            <a:extLst>
              <a:ext uri="{FF2B5EF4-FFF2-40B4-BE49-F238E27FC236}">
                <a16:creationId xmlns="" xmlns:a16="http://schemas.microsoft.com/office/drawing/2014/main" id="{38E18171-75B9-49A3-AB01-1DBFE8BFF740}"/>
              </a:ext>
            </a:extLst>
          </p:cNvPr>
          <p:cNvCxnSpPr/>
          <p:nvPr/>
        </p:nvCxnSpPr>
        <p:spPr>
          <a:xfrm>
            <a:off x="914123" y="4953686"/>
            <a:ext cx="72000" cy="0"/>
          </a:xfrm>
          <a:prstGeom prst="line">
            <a:avLst/>
          </a:prstGeom>
          <a:noFill/>
          <a:ln w="19050" cap="sq" cmpd="sng" algn="ctr">
            <a:solidFill>
              <a:srgbClr val="000000"/>
            </a:solidFill>
            <a:prstDash val="solid"/>
            <a:miter lim="800000"/>
          </a:ln>
          <a:effectLst/>
        </p:spPr>
      </p:cxnSp>
      <p:cxnSp>
        <p:nvCxnSpPr>
          <p:cNvPr id="371" name="Straight Connector 370">
            <a:extLst>
              <a:ext uri="{FF2B5EF4-FFF2-40B4-BE49-F238E27FC236}">
                <a16:creationId xmlns="" xmlns:a16="http://schemas.microsoft.com/office/drawing/2014/main" id="{9FF0EDF2-0943-4662-B825-1CE70C5928AC}"/>
              </a:ext>
            </a:extLst>
          </p:cNvPr>
          <p:cNvCxnSpPr/>
          <p:nvPr/>
        </p:nvCxnSpPr>
        <p:spPr>
          <a:xfrm>
            <a:off x="914123" y="5554639"/>
            <a:ext cx="72000" cy="0"/>
          </a:xfrm>
          <a:prstGeom prst="line">
            <a:avLst/>
          </a:prstGeom>
          <a:noFill/>
          <a:ln w="19050" cap="sq" cmpd="sng" algn="ctr">
            <a:solidFill>
              <a:srgbClr val="000000"/>
            </a:solidFill>
            <a:prstDash val="solid"/>
            <a:miter lim="800000"/>
          </a:ln>
          <a:effectLst/>
        </p:spPr>
      </p:cxnSp>
      <p:cxnSp>
        <p:nvCxnSpPr>
          <p:cNvPr id="372" name="Straight Connector 371">
            <a:extLst>
              <a:ext uri="{FF2B5EF4-FFF2-40B4-BE49-F238E27FC236}">
                <a16:creationId xmlns="" xmlns:a16="http://schemas.microsoft.com/office/drawing/2014/main" id="{2CF83C0E-7170-4D71-A608-1CE2408EB8FC}"/>
              </a:ext>
            </a:extLst>
          </p:cNvPr>
          <p:cNvCxnSpPr>
            <a:cxnSpLocks/>
          </p:cNvCxnSpPr>
          <p:nvPr/>
        </p:nvCxnSpPr>
        <p:spPr>
          <a:xfrm rot="5400000">
            <a:off x="954301" y="5590586"/>
            <a:ext cx="72000" cy="0"/>
          </a:xfrm>
          <a:prstGeom prst="line">
            <a:avLst/>
          </a:prstGeom>
          <a:noFill/>
          <a:ln w="19050" cap="sq" cmpd="sng" algn="ctr">
            <a:solidFill>
              <a:srgbClr val="000000"/>
            </a:solidFill>
            <a:prstDash val="solid"/>
            <a:miter lim="800000"/>
          </a:ln>
          <a:effectLst/>
        </p:spPr>
      </p:cxnSp>
      <p:sp>
        <p:nvSpPr>
          <p:cNvPr id="373" name="TextBox 372">
            <a:extLst>
              <a:ext uri="{FF2B5EF4-FFF2-40B4-BE49-F238E27FC236}">
                <a16:creationId xmlns="" xmlns:a16="http://schemas.microsoft.com/office/drawing/2014/main" id="{3AE91854-E934-4521-B11E-C9A3D8F63838}"/>
              </a:ext>
            </a:extLst>
          </p:cNvPr>
          <p:cNvSpPr txBox="1"/>
          <p:nvPr/>
        </p:nvSpPr>
        <p:spPr>
          <a:xfrm>
            <a:off x="947820"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cxnSp>
        <p:nvCxnSpPr>
          <p:cNvPr id="374" name="Straight Connector 373">
            <a:extLst>
              <a:ext uri="{FF2B5EF4-FFF2-40B4-BE49-F238E27FC236}">
                <a16:creationId xmlns="" xmlns:a16="http://schemas.microsoft.com/office/drawing/2014/main" id="{3A6AAB03-0EFC-4A84-8552-2E2AF9074EF9}"/>
              </a:ext>
            </a:extLst>
          </p:cNvPr>
          <p:cNvCxnSpPr>
            <a:cxnSpLocks/>
          </p:cNvCxnSpPr>
          <p:nvPr/>
        </p:nvCxnSpPr>
        <p:spPr>
          <a:xfrm rot="5400000">
            <a:off x="1424951" y="5590586"/>
            <a:ext cx="72000" cy="0"/>
          </a:xfrm>
          <a:prstGeom prst="line">
            <a:avLst/>
          </a:prstGeom>
          <a:noFill/>
          <a:ln w="19050" cap="sq" cmpd="sng" algn="ctr">
            <a:solidFill>
              <a:srgbClr val="000000"/>
            </a:solidFill>
            <a:prstDash val="solid"/>
            <a:miter lim="800000"/>
          </a:ln>
          <a:effectLst/>
        </p:spPr>
      </p:cxnSp>
      <p:sp>
        <p:nvSpPr>
          <p:cNvPr id="375" name="TextBox 374">
            <a:extLst>
              <a:ext uri="{FF2B5EF4-FFF2-40B4-BE49-F238E27FC236}">
                <a16:creationId xmlns="" xmlns:a16="http://schemas.microsoft.com/office/drawing/2014/main" id="{5BEF1123-E043-4E63-840C-6A594A271B2E}"/>
              </a:ext>
            </a:extLst>
          </p:cNvPr>
          <p:cNvSpPr txBox="1"/>
          <p:nvPr/>
        </p:nvSpPr>
        <p:spPr>
          <a:xfrm>
            <a:off x="1418471"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sp>
        <p:nvSpPr>
          <p:cNvPr id="376" name="TextBox 375">
            <a:extLst>
              <a:ext uri="{FF2B5EF4-FFF2-40B4-BE49-F238E27FC236}">
                <a16:creationId xmlns="" xmlns:a16="http://schemas.microsoft.com/office/drawing/2014/main" id="{1630FC47-D895-4D97-AD91-5BD974CAF7FC}"/>
              </a:ext>
            </a:extLst>
          </p:cNvPr>
          <p:cNvSpPr txBox="1"/>
          <p:nvPr/>
        </p:nvSpPr>
        <p:spPr>
          <a:xfrm>
            <a:off x="4199896"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42</a:t>
            </a:r>
            <a:endParaRPr lang="fr-FR" sz="1200">
              <a:solidFill>
                <a:srgbClr val="000000"/>
              </a:solidFill>
              <a:latin typeface="Arial" panose="020B0604020202020204" pitchFamily="34" charset="0"/>
              <a:cs typeface="Arial" panose="020B0604020202020204" pitchFamily="34" charset="0"/>
            </a:endParaRPr>
          </a:p>
        </p:txBody>
      </p:sp>
      <p:sp>
        <p:nvSpPr>
          <p:cNvPr id="377" name="TextBox 376">
            <a:extLst>
              <a:ext uri="{FF2B5EF4-FFF2-40B4-BE49-F238E27FC236}">
                <a16:creationId xmlns="" xmlns:a16="http://schemas.microsoft.com/office/drawing/2014/main" id="{B8859362-DA01-431C-88EC-A2842DF78DA3}"/>
              </a:ext>
            </a:extLst>
          </p:cNvPr>
          <p:cNvSpPr txBox="1"/>
          <p:nvPr/>
        </p:nvSpPr>
        <p:spPr>
          <a:xfrm>
            <a:off x="2475124" y="5835967"/>
            <a:ext cx="324909"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Mois</a:t>
            </a:r>
            <a:endParaRPr lang="fr-FR" sz="1200" dirty="0">
              <a:solidFill>
                <a:srgbClr val="000000"/>
              </a:solidFill>
              <a:latin typeface="Arial" panose="020B0604020202020204" pitchFamily="34" charset="0"/>
              <a:cs typeface="Arial" panose="020B0604020202020204" pitchFamily="34" charset="0"/>
            </a:endParaRPr>
          </a:p>
        </p:txBody>
      </p:sp>
      <p:sp>
        <p:nvSpPr>
          <p:cNvPr id="378" name="TextBox 377">
            <a:extLst>
              <a:ext uri="{FF2B5EF4-FFF2-40B4-BE49-F238E27FC236}">
                <a16:creationId xmlns="" xmlns:a16="http://schemas.microsoft.com/office/drawing/2014/main" id="{D361D358-8B54-4A51-B746-AFCDD2055757}"/>
              </a:ext>
            </a:extLst>
          </p:cNvPr>
          <p:cNvSpPr txBox="1"/>
          <p:nvPr/>
        </p:nvSpPr>
        <p:spPr>
          <a:xfrm rot="16200000">
            <a:off x="73880" y="3960291"/>
            <a:ext cx="727137"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Probabilité</a:t>
            </a:r>
            <a:endParaRPr lang="fr-FR" sz="1200" dirty="0">
              <a:solidFill>
                <a:srgbClr val="000000"/>
              </a:solidFill>
              <a:latin typeface="Arial" panose="020B0604020202020204" pitchFamily="34" charset="0"/>
              <a:cs typeface="Arial" panose="020B0604020202020204" pitchFamily="34" charset="0"/>
            </a:endParaRPr>
          </a:p>
        </p:txBody>
      </p:sp>
      <p:cxnSp>
        <p:nvCxnSpPr>
          <p:cNvPr id="379" name="Straight Connector 378">
            <a:extLst>
              <a:ext uri="{FF2B5EF4-FFF2-40B4-BE49-F238E27FC236}">
                <a16:creationId xmlns="" xmlns:a16="http://schemas.microsoft.com/office/drawing/2014/main" id="{E927C1E2-994E-49F3-890F-BEA1BC9CC1D9}"/>
              </a:ext>
            </a:extLst>
          </p:cNvPr>
          <p:cNvCxnSpPr>
            <a:cxnSpLocks/>
          </p:cNvCxnSpPr>
          <p:nvPr/>
        </p:nvCxnSpPr>
        <p:spPr>
          <a:xfrm rot="5400000">
            <a:off x="1895601" y="5590586"/>
            <a:ext cx="72000" cy="0"/>
          </a:xfrm>
          <a:prstGeom prst="line">
            <a:avLst/>
          </a:prstGeom>
          <a:noFill/>
          <a:ln w="19050" cap="sq" cmpd="sng" algn="ctr">
            <a:solidFill>
              <a:srgbClr val="000000"/>
            </a:solidFill>
            <a:prstDash val="solid"/>
            <a:miter lim="800000"/>
          </a:ln>
          <a:effectLst/>
        </p:spPr>
      </p:cxnSp>
      <p:sp>
        <p:nvSpPr>
          <p:cNvPr id="380" name="TextBox 379">
            <a:extLst>
              <a:ext uri="{FF2B5EF4-FFF2-40B4-BE49-F238E27FC236}">
                <a16:creationId xmlns="" xmlns:a16="http://schemas.microsoft.com/office/drawing/2014/main" id="{E9D49925-2A24-4097-A7C5-FCC2E2C4454E}"/>
              </a:ext>
            </a:extLst>
          </p:cNvPr>
          <p:cNvSpPr txBox="1"/>
          <p:nvPr/>
        </p:nvSpPr>
        <p:spPr>
          <a:xfrm>
            <a:off x="1846642"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endParaRPr lang="fr-FR" sz="1200">
              <a:solidFill>
                <a:srgbClr val="000000"/>
              </a:solidFill>
              <a:latin typeface="Arial" panose="020B0604020202020204" pitchFamily="34" charset="0"/>
              <a:cs typeface="Arial" panose="020B0604020202020204" pitchFamily="34" charset="0"/>
            </a:endParaRPr>
          </a:p>
        </p:txBody>
      </p:sp>
      <p:cxnSp>
        <p:nvCxnSpPr>
          <p:cNvPr id="381" name="Straight Connector 380">
            <a:extLst>
              <a:ext uri="{FF2B5EF4-FFF2-40B4-BE49-F238E27FC236}">
                <a16:creationId xmlns="" xmlns:a16="http://schemas.microsoft.com/office/drawing/2014/main" id="{B614E66D-B9F2-4917-B164-E11A91E16EE6}"/>
              </a:ext>
            </a:extLst>
          </p:cNvPr>
          <p:cNvCxnSpPr>
            <a:cxnSpLocks/>
          </p:cNvCxnSpPr>
          <p:nvPr/>
        </p:nvCxnSpPr>
        <p:spPr>
          <a:xfrm rot="5400000">
            <a:off x="2366251" y="5590586"/>
            <a:ext cx="72000" cy="0"/>
          </a:xfrm>
          <a:prstGeom prst="line">
            <a:avLst/>
          </a:prstGeom>
          <a:noFill/>
          <a:ln w="19050" cap="sq" cmpd="sng" algn="ctr">
            <a:solidFill>
              <a:srgbClr val="000000"/>
            </a:solidFill>
            <a:prstDash val="solid"/>
            <a:miter lim="800000"/>
          </a:ln>
          <a:effectLst/>
        </p:spPr>
      </p:cxnSp>
      <p:sp>
        <p:nvSpPr>
          <p:cNvPr id="382" name="TextBox 381">
            <a:extLst>
              <a:ext uri="{FF2B5EF4-FFF2-40B4-BE49-F238E27FC236}">
                <a16:creationId xmlns="" xmlns:a16="http://schemas.microsoft.com/office/drawing/2014/main" id="{5539150F-8F0D-4239-88A3-3A1DFC8CC0E8}"/>
              </a:ext>
            </a:extLst>
          </p:cNvPr>
          <p:cNvSpPr txBox="1"/>
          <p:nvPr/>
        </p:nvSpPr>
        <p:spPr>
          <a:xfrm>
            <a:off x="2317292"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18</a:t>
            </a:r>
            <a:endParaRPr lang="fr-FR" sz="1200">
              <a:solidFill>
                <a:srgbClr val="000000"/>
              </a:solidFill>
              <a:latin typeface="Arial" panose="020B0604020202020204" pitchFamily="34" charset="0"/>
              <a:cs typeface="Arial" panose="020B0604020202020204" pitchFamily="34" charset="0"/>
            </a:endParaRPr>
          </a:p>
        </p:txBody>
      </p:sp>
      <p:cxnSp>
        <p:nvCxnSpPr>
          <p:cNvPr id="383" name="Straight Connector 382">
            <a:extLst>
              <a:ext uri="{FF2B5EF4-FFF2-40B4-BE49-F238E27FC236}">
                <a16:creationId xmlns="" xmlns:a16="http://schemas.microsoft.com/office/drawing/2014/main" id="{683ACAC0-3B7F-4D1C-90D8-8DF87AFDBD87}"/>
              </a:ext>
            </a:extLst>
          </p:cNvPr>
          <p:cNvCxnSpPr>
            <a:cxnSpLocks/>
          </p:cNvCxnSpPr>
          <p:nvPr/>
        </p:nvCxnSpPr>
        <p:spPr>
          <a:xfrm rot="5400000">
            <a:off x="2836901" y="5590586"/>
            <a:ext cx="72000" cy="0"/>
          </a:xfrm>
          <a:prstGeom prst="line">
            <a:avLst/>
          </a:prstGeom>
          <a:noFill/>
          <a:ln w="19050" cap="sq" cmpd="sng" algn="ctr">
            <a:solidFill>
              <a:srgbClr val="000000"/>
            </a:solidFill>
            <a:prstDash val="solid"/>
            <a:miter lim="800000"/>
          </a:ln>
          <a:effectLst/>
        </p:spPr>
      </p:cxnSp>
      <p:sp>
        <p:nvSpPr>
          <p:cNvPr id="384" name="TextBox 383">
            <a:extLst>
              <a:ext uri="{FF2B5EF4-FFF2-40B4-BE49-F238E27FC236}">
                <a16:creationId xmlns="" xmlns:a16="http://schemas.microsoft.com/office/drawing/2014/main" id="{F5AF9F3B-4EA3-400F-A84E-786496ED63D2}"/>
              </a:ext>
            </a:extLst>
          </p:cNvPr>
          <p:cNvSpPr txBox="1"/>
          <p:nvPr/>
        </p:nvSpPr>
        <p:spPr>
          <a:xfrm>
            <a:off x="2787942"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endParaRPr lang="fr-FR" sz="1200">
              <a:solidFill>
                <a:srgbClr val="000000"/>
              </a:solidFill>
              <a:latin typeface="Arial" panose="020B0604020202020204" pitchFamily="34" charset="0"/>
              <a:cs typeface="Arial" panose="020B0604020202020204" pitchFamily="34" charset="0"/>
            </a:endParaRPr>
          </a:p>
        </p:txBody>
      </p:sp>
      <p:cxnSp>
        <p:nvCxnSpPr>
          <p:cNvPr id="385" name="Straight Connector 384">
            <a:extLst>
              <a:ext uri="{FF2B5EF4-FFF2-40B4-BE49-F238E27FC236}">
                <a16:creationId xmlns="" xmlns:a16="http://schemas.microsoft.com/office/drawing/2014/main" id="{CFE8C6A5-1F6B-4928-86F6-1EEFC1538C5D}"/>
              </a:ext>
            </a:extLst>
          </p:cNvPr>
          <p:cNvCxnSpPr>
            <a:cxnSpLocks/>
          </p:cNvCxnSpPr>
          <p:nvPr/>
        </p:nvCxnSpPr>
        <p:spPr>
          <a:xfrm rot="5400000">
            <a:off x="3307551" y="5590586"/>
            <a:ext cx="72000" cy="0"/>
          </a:xfrm>
          <a:prstGeom prst="line">
            <a:avLst/>
          </a:prstGeom>
          <a:noFill/>
          <a:ln w="19050" cap="sq" cmpd="sng" algn="ctr">
            <a:solidFill>
              <a:srgbClr val="000000"/>
            </a:solidFill>
            <a:prstDash val="solid"/>
            <a:miter lim="800000"/>
          </a:ln>
          <a:effectLst/>
        </p:spPr>
      </p:cxnSp>
      <p:sp>
        <p:nvSpPr>
          <p:cNvPr id="386" name="TextBox 385">
            <a:extLst>
              <a:ext uri="{FF2B5EF4-FFF2-40B4-BE49-F238E27FC236}">
                <a16:creationId xmlns="" xmlns:a16="http://schemas.microsoft.com/office/drawing/2014/main" id="{CCB7F21B-0D72-432B-A936-61ABF5B5DBFD}"/>
              </a:ext>
            </a:extLst>
          </p:cNvPr>
          <p:cNvSpPr txBox="1"/>
          <p:nvPr/>
        </p:nvSpPr>
        <p:spPr>
          <a:xfrm>
            <a:off x="3258592"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endParaRPr lang="fr-FR" sz="1200">
              <a:solidFill>
                <a:srgbClr val="000000"/>
              </a:solidFill>
              <a:latin typeface="Arial" panose="020B0604020202020204" pitchFamily="34" charset="0"/>
              <a:cs typeface="Arial" panose="020B0604020202020204" pitchFamily="34" charset="0"/>
            </a:endParaRPr>
          </a:p>
        </p:txBody>
      </p:sp>
      <p:sp>
        <p:nvSpPr>
          <p:cNvPr id="387" name="TextBox 386">
            <a:extLst>
              <a:ext uri="{FF2B5EF4-FFF2-40B4-BE49-F238E27FC236}">
                <a16:creationId xmlns="" xmlns:a16="http://schemas.microsoft.com/office/drawing/2014/main" id="{ABEB3C17-1034-4100-A641-04C49DAC38F4}"/>
              </a:ext>
            </a:extLst>
          </p:cNvPr>
          <p:cNvSpPr txBox="1"/>
          <p:nvPr/>
        </p:nvSpPr>
        <p:spPr>
          <a:xfrm>
            <a:off x="640353" y="2758096"/>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0,9</a:t>
            </a:r>
            <a:endParaRPr lang="fr-FR" sz="1200" dirty="0">
              <a:solidFill>
                <a:srgbClr val="000000"/>
              </a:solidFill>
              <a:latin typeface="Arial" panose="020B0604020202020204" pitchFamily="34" charset="0"/>
              <a:cs typeface="Arial" panose="020B0604020202020204" pitchFamily="34" charset="0"/>
            </a:endParaRPr>
          </a:p>
        </p:txBody>
      </p:sp>
      <p:sp>
        <p:nvSpPr>
          <p:cNvPr id="388" name="TextBox 387">
            <a:extLst>
              <a:ext uri="{FF2B5EF4-FFF2-40B4-BE49-F238E27FC236}">
                <a16:creationId xmlns="" xmlns:a16="http://schemas.microsoft.com/office/drawing/2014/main" id="{8219211E-53CC-4FAC-9EBD-1E95D4DD8D88}"/>
              </a:ext>
            </a:extLst>
          </p:cNvPr>
          <p:cNvSpPr txBox="1"/>
          <p:nvPr/>
        </p:nvSpPr>
        <p:spPr>
          <a:xfrm>
            <a:off x="640353" y="3359194"/>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0,7</a:t>
            </a:r>
            <a:endParaRPr lang="fr-FR" sz="1200" dirty="0">
              <a:solidFill>
                <a:srgbClr val="000000"/>
              </a:solidFill>
              <a:latin typeface="Arial" panose="020B0604020202020204" pitchFamily="34" charset="0"/>
              <a:cs typeface="Arial" panose="020B0604020202020204" pitchFamily="34" charset="0"/>
            </a:endParaRPr>
          </a:p>
        </p:txBody>
      </p:sp>
      <p:sp>
        <p:nvSpPr>
          <p:cNvPr id="389" name="TextBox 388">
            <a:extLst>
              <a:ext uri="{FF2B5EF4-FFF2-40B4-BE49-F238E27FC236}">
                <a16:creationId xmlns="" xmlns:a16="http://schemas.microsoft.com/office/drawing/2014/main" id="{139B593B-C86D-4D54-BE40-F5B62A6E4D80}"/>
              </a:ext>
            </a:extLst>
          </p:cNvPr>
          <p:cNvSpPr txBox="1"/>
          <p:nvPr/>
        </p:nvSpPr>
        <p:spPr>
          <a:xfrm>
            <a:off x="640353" y="3960292"/>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0,5</a:t>
            </a:r>
            <a:endParaRPr lang="fr-FR" sz="1200" dirty="0">
              <a:solidFill>
                <a:srgbClr val="000000"/>
              </a:solidFill>
              <a:latin typeface="Arial" panose="020B0604020202020204" pitchFamily="34" charset="0"/>
              <a:cs typeface="Arial" panose="020B0604020202020204" pitchFamily="34" charset="0"/>
            </a:endParaRPr>
          </a:p>
        </p:txBody>
      </p:sp>
      <p:sp>
        <p:nvSpPr>
          <p:cNvPr id="390" name="TextBox 389">
            <a:extLst>
              <a:ext uri="{FF2B5EF4-FFF2-40B4-BE49-F238E27FC236}">
                <a16:creationId xmlns="" xmlns:a16="http://schemas.microsoft.com/office/drawing/2014/main" id="{20D185A9-EE15-49DF-A04D-592017923FA9}"/>
              </a:ext>
            </a:extLst>
          </p:cNvPr>
          <p:cNvSpPr txBox="1"/>
          <p:nvPr/>
        </p:nvSpPr>
        <p:spPr>
          <a:xfrm>
            <a:off x="640353" y="4561390"/>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0,3</a:t>
            </a:r>
            <a:endParaRPr lang="fr-FR" sz="1200" dirty="0">
              <a:solidFill>
                <a:srgbClr val="000000"/>
              </a:solidFill>
              <a:latin typeface="Arial" panose="020B0604020202020204" pitchFamily="34" charset="0"/>
              <a:cs typeface="Arial" panose="020B0604020202020204" pitchFamily="34" charset="0"/>
            </a:endParaRPr>
          </a:p>
        </p:txBody>
      </p:sp>
      <p:sp>
        <p:nvSpPr>
          <p:cNvPr id="391" name="TextBox 390">
            <a:extLst>
              <a:ext uri="{FF2B5EF4-FFF2-40B4-BE49-F238E27FC236}">
                <a16:creationId xmlns="" xmlns:a16="http://schemas.microsoft.com/office/drawing/2014/main" id="{1C274C3D-7BBB-4DDC-AFE5-BD6C3C9DF45D}"/>
              </a:ext>
            </a:extLst>
          </p:cNvPr>
          <p:cNvSpPr txBox="1"/>
          <p:nvPr/>
        </p:nvSpPr>
        <p:spPr>
          <a:xfrm>
            <a:off x="640353" y="5162488"/>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0,1</a:t>
            </a:r>
            <a:endParaRPr lang="fr-FR" sz="1200" dirty="0">
              <a:solidFill>
                <a:srgbClr val="000000"/>
              </a:solidFill>
              <a:latin typeface="Arial" panose="020B0604020202020204" pitchFamily="34" charset="0"/>
              <a:cs typeface="Arial" panose="020B0604020202020204" pitchFamily="34" charset="0"/>
            </a:endParaRPr>
          </a:p>
        </p:txBody>
      </p:sp>
      <p:cxnSp>
        <p:nvCxnSpPr>
          <p:cNvPr id="392" name="Straight Connector 391">
            <a:extLst>
              <a:ext uri="{FF2B5EF4-FFF2-40B4-BE49-F238E27FC236}">
                <a16:creationId xmlns="" xmlns:a16="http://schemas.microsoft.com/office/drawing/2014/main" id="{B4DAA796-5154-4FFE-9FE6-4A6AA3276FFE}"/>
              </a:ext>
            </a:extLst>
          </p:cNvPr>
          <p:cNvCxnSpPr/>
          <p:nvPr/>
        </p:nvCxnSpPr>
        <p:spPr>
          <a:xfrm>
            <a:off x="914123" y="2850354"/>
            <a:ext cx="72000" cy="0"/>
          </a:xfrm>
          <a:prstGeom prst="line">
            <a:avLst/>
          </a:prstGeom>
          <a:noFill/>
          <a:ln w="19050" cap="sq" cmpd="sng" algn="ctr">
            <a:solidFill>
              <a:srgbClr val="000000"/>
            </a:solidFill>
            <a:prstDash val="solid"/>
            <a:miter lim="800000"/>
          </a:ln>
          <a:effectLst/>
        </p:spPr>
      </p:cxnSp>
      <p:cxnSp>
        <p:nvCxnSpPr>
          <p:cNvPr id="393" name="Straight Connector 392">
            <a:extLst>
              <a:ext uri="{FF2B5EF4-FFF2-40B4-BE49-F238E27FC236}">
                <a16:creationId xmlns="" xmlns:a16="http://schemas.microsoft.com/office/drawing/2014/main" id="{EFBE06CA-23ED-461C-8243-E8DFFD67111D}"/>
              </a:ext>
            </a:extLst>
          </p:cNvPr>
          <p:cNvCxnSpPr/>
          <p:nvPr/>
        </p:nvCxnSpPr>
        <p:spPr>
          <a:xfrm>
            <a:off x="914123" y="3451306"/>
            <a:ext cx="72000" cy="0"/>
          </a:xfrm>
          <a:prstGeom prst="line">
            <a:avLst/>
          </a:prstGeom>
          <a:noFill/>
          <a:ln w="19050" cap="sq" cmpd="sng" algn="ctr">
            <a:solidFill>
              <a:srgbClr val="000000"/>
            </a:solidFill>
            <a:prstDash val="solid"/>
            <a:miter lim="800000"/>
          </a:ln>
          <a:effectLst/>
        </p:spPr>
      </p:cxnSp>
      <p:cxnSp>
        <p:nvCxnSpPr>
          <p:cNvPr id="394" name="Straight Connector 393">
            <a:extLst>
              <a:ext uri="{FF2B5EF4-FFF2-40B4-BE49-F238E27FC236}">
                <a16:creationId xmlns="" xmlns:a16="http://schemas.microsoft.com/office/drawing/2014/main" id="{F58E8B76-CA91-4E62-AE28-9C59CF4EAF42}"/>
              </a:ext>
            </a:extLst>
          </p:cNvPr>
          <p:cNvCxnSpPr/>
          <p:nvPr/>
        </p:nvCxnSpPr>
        <p:spPr>
          <a:xfrm>
            <a:off x="914123" y="4052258"/>
            <a:ext cx="72000" cy="0"/>
          </a:xfrm>
          <a:prstGeom prst="line">
            <a:avLst/>
          </a:prstGeom>
          <a:noFill/>
          <a:ln w="19050" cap="sq" cmpd="sng" algn="ctr">
            <a:solidFill>
              <a:srgbClr val="000000"/>
            </a:solidFill>
            <a:prstDash val="solid"/>
            <a:miter lim="800000"/>
          </a:ln>
          <a:effectLst/>
        </p:spPr>
      </p:cxnSp>
      <p:cxnSp>
        <p:nvCxnSpPr>
          <p:cNvPr id="395" name="Straight Connector 394">
            <a:extLst>
              <a:ext uri="{FF2B5EF4-FFF2-40B4-BE49-F238E27FC236}">
                <a16:creationId xmlns="" xmlns:a16="http://schemas.microsoft.com/office/drawing/2014/main" id="{A0BFEACD-4015-4656-8C91-21FE40BF504B}"/>
              </a:ext>
            </a:extLst>
          </p:cNvPr>
          <p:cNvCxnSpPr/>
          <p:nvPr/>
        </p:nvCxnSpPr>
        <p:spPr>
          <a:xfrm>
            <a:off x="914123" y="4653210"/>
            <a:ext cx="72000" cy="0"/>
          </a:xfrm>
          <a:prstGeom prst="line">
            <a:avLst/>
          </a:prstGeom>
          <a:noFill/>
          <a:ln w="19050" cap="sq" cmpd="sng" algn="ctr">
            <a:solidFill>
              <a:srgbClr val="000000"/>
            </a:solidFill>
            <a:prstDash val="solid"/>
            <a:miter lim="800000"/>
          </a:ln>
          <a:effectLst/>
        </p:spPr>
      </p:cxnSp>
      <p:cxnSp>
        <p:nvCxnSpPr>
          <p:cNvPr id="396" name="Straight Connector 395">
            <a:extLst>
              <a:ext uri="{FF2B5EF4-FFF2-40B4-BE49-F238E27FC236}">
                <a16:creationId xmlns="" xmlns:a16="http://schemas.microsoft.com/office/drawing/2014/main" id="{0C157889-4B83-4A93-84A7-3B54B7B8ACFE}"/>
              </a:ext>
            </a:extLst>
          </p:cNvPr>
          <p:cNvCxnSpPr/>
          <p:nvPr/>
        </p:nvCxnSpPr>
        <p:spPr>
          <a:xfrm>
            <a:off x="914123" y="5254162"/>
            <a:ext cx="72000" cy="0"/>
          </a:xfrm>
          <a:prstGeom prst="line">
            <a:avLst/>
          </a:prstGeom>
          <a:noFill/>
          <a:ln w="19050" cap="sq" cmpd="sng" algn="ctr">
            <a:solidFill>
              <a:srgbClr val="000000"/>
            </a:solidFill>
            <a:prstDash val="solid"/>
            <a:miter lim="800000"/>
          </a:ln>
          <a:effectLst/>
        </p:spPr>
      </p:cxnSp>
      <p:sp>
        <p:nvSpPr>
          <p:cNvPr id="397" name="TextBox 396">
            <a:extLst>
              <a:ext uri="{FF2B5EF4-FFF2-40B4-BE49-F238E27FC236}">
                <a16:creationId xmlns="" xmlns:a16="http://schemas.microsoft.com/office/drawing/2014/main" id="{5580E6DF-DB77-4570-8288-FEEA8DB599B8}"/>
              </a:ext>
            </a:extLst>
          </p:cNvPr>
          <p:cNvSpPr txBox="1"/>
          <p:nvPr/>
        </p:nvSpPr>
        <p:spPr>
          <a:xfrm>
            <a:off x="1065696" y="4929992"/>
            <a:ext cx="1455477" cy="553998"/>
          </a:xfrm>
          <a:prstGeom prst="rect">
            <a:avLst/>
          </a:prstGeom>
          <a:noFill/>
        </p:spPr>
        <p:txBody>
          <a:bodyPr wrap="none" lIns="0" tIns="0" rIns="0" bIns="0" rtlCol="0" anchor="t" anchorCtr="0">
            <a:spAutoFit/>
          </a:bodyPr>
          <a:lstStyle/>
          <a:p>
            <a:r>
              <a:rPr lang="fr-FR" sz="1200" dirty="0" smtClean="0">
                <a:solidFill>
                  <a:schemeClr val="accent3"/>
                </a:solidFill>
                <a:latin typeface="Arial" panose="020B0604020202020204" pitchFamily="34" charset="0"/>
                <a:cs typeface="Arial" panose="020B0604020202020204" pitchFamily="34" charset="0"/>
              </a:rPr>
              <a:t>Groupe VEGF (n=11)</a:t>
            </a:r>
          </a:p>
          <a:p>
            <a:r>
              <a:rPr lang="fr-FR" sz="1200" dirty="0" smtClean="0">
                <a:solidFill>
                  <a:schemeClr val="accent3"/>
                </a:solidFill>
                <a:latin typeface="Arial" panose="020B0604020202020204" pitchFamily="34" charset="0"/>
                <a:cs typeface="Arial" panose="020B0604020202020204" pitchFamily="34" charset="0"/>
              </a:rPr>
              <a:t>SGm 11,4 mois</a:t>
            </a:r>
          </a:p>
          <a:p>
            <a:r>
              <a:rPr lang="fr-FR" sz="1200" dirty="0" smtClean="0">
                <a:solidFill>
                  <a:schemeClr val="accent3"/>
                </a:solidFill>
                <a:latin typeface="Arial" panose="020B0604020202020204" pitchFamily="34" charset="0"/>
                <a:cs typeface="Arial" panose="020B0604020202020204" pitchFamily="34" charset="0"/>
              </a:rPr>
              <a:t>(IC95% 4,4 – 22,0)</a:t>
            </a:r>
            <a:endParaRPr lang="fr-FR" sz="1200" dirty="0">
              <a:solidFill>
                <a:schemeClr val="accent3"/>
              </a:solidFill>
              <a:latin typeface="Arial" panose="020B0604020202020204" pitchFamily="34" charset="0"/>
              <a:cs typeface="Arial" panose="020B0604020202020204" pitchFamily="34" charset="0"/>
            </a:endParaRPr>
          </a:p>
        </p:txBody>
      </p:sp>
      <p:cxnSp>
        <p:nvCxnSpPr>
          <p:cNvPr id="398" name="Straight Connector 397">
            <a:extLst>
              <a:ext uri="{FF2B5EF4-FFF2-40B4-BE49-F238E27FC236}">
                <a16:creationId xmlns="" xmlns:a16="http://schemas.microsoft.com/office/drawing/2014/main" id="{5D9D8973-B7A5-4060-9CFD-305D48376453}"/>
              </a:ext>
            </a:extLst>
          </p:cNvPr>
          <p:cNvCxnSpPr>
            <a:cxnSpLocks/>
          </p:cNvCxnSpPr>
          <p:nvPr/>
        </p:nvCxnSpPr>
        <p:spPr>
          <a:xfrm rot="5400000">
            <a:off x="1189626" y="5590586"/>
            <a:ext cx="72000" cy="0"/>
          </a:xfrm>
          <a:prstGeom prst="line">
            <a:avLst/>
          </a:prstGeom>
          <a:noFill/>
          <a:ln w="19050" cap="sq" cmpd="sng" algn="ctr">
            <a:solidFill>
              <a:srgbClr val="000000"/>
            </a:solidFill>
            <a:prstDash val="solid"/>
            <a:miter lim="800000"/>
          </a:ln>
          <a:effectLst/>
        </p:spPr>
      </p:cxnSp>
      <p:sp>
        <p:nvSpPr>
          <p:cNvPr id="399" name="TextBox 398">
            <a:extLst>
              <a:ext uri="{FF2B5EF4-FFF2-40B4-BE49-F238E27FC236}">
                <a16:creationId xmlns="" xmlns:a16="http://schemas.microsoft.com/office/drawing/2014/main" id="{EC37D87D-B667-4A4F-9429-3678658430FD}"/>
              </a:ext>
            </a:extLst>
          </p:cNvPr>
          <p:cNvSpPr txBox="1"/>
          <p:nvPr/>
        </p:nvSpPr>
        <p:spPr>
          <a:xfrm>
            <a:off x="1183146"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a:t>
            </a:r>
            <a:endParaRPr lang="fr-FR" sz="1200">
              <a:solidFill>
                <a:srgbClr val="000000"/>
              </a:solidFill>
              <a:latin typeface="Arial" panose="020B0604020202020204" pitchFamily="34" charset="0"/>
              <a:cs typeface="Arial" panose="020B0604020202020204" pitchFamily="34" charset="0"/>
            </a:endParaRPr>
          </a:p>
        </p:txBody>
      </p:sp>
      <p:cxnSp>
        <p:nvCxnSpPr>
          <p:cNvPr id="400" name="Straight Connector 399">
            <a:extLst>
              <a:ext uri="{FF2B5EF4-FFF2-40B4-BE49-F238E27FC236}">
                <a16:creationId xmlns="" xmlns:a16="http://schemas.microsoft.com/office/drawing/2014/main" id="{CB80C5B1-E8BB-49B0-8126-3D137DBDD187}"/>
              </a:ext>
            </a:extLst>
          </p:cNvPr>
          <p:cNvCxnSpPr>
            <a:cxnSpLocks/>
          </p:cNvCxnSpPr>
          <p:nvPr/>
        </p:nvCxnSpPr>
        <p:spPr>
          <a:xfrm rot="5400000">
            <a:off x="1660276" y="5590586"/>
            <a:ext cx="72000" cy="0"/>
          </a:xfrm>
          <a:prstGeom prst="line">
            <a:avLst/>
          </a:prstGeom>
          <a:noFill/>
          <a:ln w="19050" cap="sq" cmpd="sng" algn="ctr">
            <a:solidFill>
              <a:srgbClr val="000000"/>
            </a:solidFill>
            <a:prstDash val="solid"/>
            <a:miter lim="800000"/>
          </a:ln>
          <a:effectLst/>
        </p:spPr>
      </p:cxnSp>
      <p:sp>
        <p:nvSpPr>
          <p:cNvPr id="401" name="TextBox 400">
            <a:extLst>
              <a:ext uri="{FF2B5EF4-FFF2-40B4-BE49-F238E27FC236}">
                <a16:creationId xmlns="" xmlns:a16="http://schemas.microsoft.com/office/drawing/2014/main" id="{F90A1DC8-6E1C-4F07-9322-4927A6B63B54}"/>
              </a:ext>
            </a:extLst>
          </p:cNvPr>
          <p:cNvSpPr txBox="1"/>
          <p:nvPr/>
        </p:nvSpPr>
        <p:spPr>
          <a:xfrm>
            <a:off x="1653796"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a:t>
            </a:r>
            <a:endParaRPr lang="fr-FR" sz="1200">
              <a:solidFill>
                <a:srgbClr val="000000"/>
              </a:solidFill>
              <a:latin typeface="Arial" panose="020B0604020202020204" pitchFamily="34" charset="0"/>
              <a:cs typeface="Arial" panose="020B0604020202020204" pitchFamily="34" charset="0"/>
            </a:endParaRPr>
          </a:p>
        </p:txBody>
      </p:sp>
      <p:cxnSp>
        <p:nvCxnSpPr>
          <p:cNvPr id="402" name="Straight Connector 401">
            <a:extLst>
              <a:ext uri="{FF2B5EF4-FFF2-40B4-BE49-F238E27FC236}">
                <a16:creationId xmlns="" xmlns:a16="http://schemas.microsoft.com/office/drawing/2014/main" id="{ACC766F6-80DC-400B-B63C-E2558436346F}"/>
              </a:ext>
            </a:extLst>
          </p:cNvPr>
          <p:cNvCxnSpPr>
            <a:cxnSpLocks/>
          </p:cNvCxnSpPr>
          <p:nvPr/>
        </p:nvCxnSpPr>
        <p:spPr>
          <a:xfrm rot="5400000">
            <a:off x="2130926" y="5590586"/>
            <a:ext cx="72000" cy="0"/>
          </a:xfrm>
          <a:prstGeom prst="line">
            <a:avLst/>
          </a:prstGeom>
          <a:noFill/>
          <a:ln w="19050" cap="sq" cmpd="sng" algn="ctr">
            <a:solidFill>
              <a:srgbClr val="000000"/>
            </a:solidFill>
            <a:prstDash val="solid"/>
            <a:miter lim="800000"/>
          </a:ln>
          <a:effectLst/>
        </p:spPr>
      </p:cxnSp>
      <p:sp>
        <p:nvSpPr>
          <p:cNvPr id="403" name="TextBox 402">
            <a:extLst>
              <a:ext uri="{FF2B5EF4-FFF2-40B4-BE49-F238E27FC236}">
                <a16:creationId xmlns="" xmlns:a16="http://schemas.microsoft.com/office/drawing/2014/main" id="{BE10FEBA-45E5-46EA-91DC-0E7A25C1824C}"/>
              </a:ext>
            </a:extLst>
          </p:cNvPr>
          <p:cNvSpPr txBox="1"/>
          <p:nvPr/>
        </p:nvSpPr>
        <p:spPr>
          <a:xfrm>
            <a:off x="2081967"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endParaRPr lang="fr-FR" sz="1200">
              <a:solidFill>
                <a:srgbClr val="000000"/>
              </a:solidFill>
              <a:latin typeface="Arial" panose="020B0604020202020204" pitchFamily="34" charset="0"/>
              <a:cs typeface="Arial" panose="020B0604020202020204" pitchFamily="34" charset="0"/>
            </a:endParaRPr>
          </a:p>
        </p:txBody>
      </p:sp>
      <p:cxnSp>
        <p:nvCxnSpPr>
          <p:cNvPr id="404" name="Straight Connector 403">
            <a:extLst>
              <a:ext uri="{FF2B5EF4-FFF2-40B4-BE49-F238E27FC236}">
                <a16:creationId xmlns="" xmlns:a16="http://schemas.microsoft.com/office/drawing/2014/main" id="{D1D0D008-45A7-4511-B28A-A415CA6D2FB3}"/>
              </a:ext>
            </a:extLst>
          </p:cNvPr>
          <p:cNvCxnSpPr>
            <a:cxnSpLocks/>
          </p:cNvCxnSpPr>
          <p:nvPr/>
        </p:nvCxnSpPr>
        <p:spPr>
          <a:xfrm rot="5400000">
            <a:off x="2601576" y="5590586"/>
            <a:ext cx="72000" cy="0"/>
          </a:xfrm>
          <a:prstGeom prst="line">
            <a:avLst/>
          </a:prstGeom>
          <a:noFill/>
          <a:ln w="19050" cap="sq" cmpd="sng" algn="ctr">
            <a:solidFill>
              <a:srgbClr val="000000"/>
            </a:solidFill>
            <a:prstDash val="solid"/>
            <a:miter lim="800000"/>
          </a:ln>
          <a:effectLst/>
        </p:spPr>
      </p:cxnSp>
      <p:sp>
        <p:nvSpPr>
          <p:cNvPr id="405" name="TextBox 404">
            <a:extLst>
              <a:ext uri="{FF2B5EF4-FFF2-40B4-BE49-F238E27FC236}">
                <a16:creationId xmlns="" xmlns:a16="http://schemas.microsoft.com/office/drawing/2014/main" id="{75060D64-1380-4DBE-86B1-0BDFAC8DFB53}"/>
              </a:ext>
            </a:extLst>
          </p:cNvPr>
          <p:cNvSpPr txBox="1"/>
          <p:nvPr/>
        </p:nvSpPr>
        <p:spPr>
          <a:xfrm>
            <a:off x="2552617"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21</a:t>
            </a:r>
            <a:endParaRPr lang="fr-FR" sz="1200">
              <a:solidFill>
                <a:srgbClr val="000000"/>
              </a:solidFill>
              <a:latin typeface="Arial" panose="020B0604020202020204" pitchFamily="34" charset="0"/>
              <a:cs typeface="Arial" panose="020B0604020202020204" pitchFamily="34" charset="0"/>
            </a:endParaRPr>
          </a:p>
        </p:txBody>
      </p:sp>
      <p:cxnSp>
        <p:nvCxnSpPr>
          <p:cNvPr id="406" name="Straight Connector 405">
            <a:extLst>
              <a:ext uri="{FF2B5EF4-FFF2-40B4-BE49-F238E27FC236}">
                <a16:creationId xmlns="" xmlns:a16="http://schemas.microsoft.com/office/drawing/2014/main" id="{A4482E36-C0E8-4A4D-BDC9-A5B79B45B9CE}"/>
              </a:ext>
            </a:extLst>
          </p:cNvPr>
          <p:cNvCxnSpPr>
            <a:cxnSpLocks/>
          </p:cNvCxnSpPr>
          <p:nvPr/>
        </p:nvCxnSpPr>
        <p:spPr>
          <a:xfrm rot="5400000">
            <a:off x="3072226" y="5590586"/>
            <a:ext cx="72000" cy="0"/>
          </a:xfrm>
          <a:prstGeom prst="line">
            <a:avLst/>
          </a:prstGeom>
          <a:noFill/>
          <a:ln w="19050" cap="sq" cmpd="sng" algn="ctr">
            <a:solidFill>
              <a:srgbClr val="000000"/>
            </a:solidFill>
            <a:prstDash val="solid"/>
            <a:miter lim="800000"/>
          </a:ln>
          <a:effectLst/>
        </p:spPr>
      </p:cxnSp>
      <p:sp>
        <p:nvSpPr>
          <p:cNvPr id="407" name="TextBox 406">
            <a:extLst>
              <a:ext uri="{FF2B5EF4-FFF2-40B4-BE49-F238E27FC236}">
                <a16:creationId xmlns="" xmlns:a16="http://schemas.microsoft.com/office/drawing/2014/main" id="{E7BC1785-DE8C-4C33-A023-B589339C93BF}"/>
              </a:ext>
            </a:extLst>
          </p:cNvPr>
          <p:cNvSpPr txBox="1"/>
          <p:nvPr/>
        </p:nvSpPr>
        <p:spPr>
          <a:xfrm>
            <a:off x="3023267"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27</a:t>
            </a:r>
            <a:endParaRPr lang="fr-FR" sz="1200">
              <a:solidFill>
                <a:srgbClr val="000000"/>
              </a:solidFill>
              <a:latin typeface="Arial" panose="020B0604020202020204" pitchFamily="34" charset="0"/>
              <a:cs typeface="Arial" panose="020B0604020202020204" pitchFamily="34" charset="0"/>
            </a:endParaRPr>
          </a:p>
        </p:txBody>
      </p:sp>
      <p:cxnSp>
        <p:nvCxnSpPr>
          <p:cNvPr id="408" name="Straight Connector 407">
            <a:extLst>
              <a:ext uri="{FF2B5EF4-FFF2-40B4-BE49-F238E27FC236}">
                <a16:creationId xmlns="" xmlns:a16="http://schemas.microsoft.com/office/drawing/2014/main" id="{C9B676E8-80C8-42D1-981C-A6266E494CBA}"/>
              </a:ext>
            </a:extLst>
          </p:cNvPr>
          <p:cNvCxnSpPr>
            <a:cxnSpLocks/>
          </p:cNvCxnSpPr>
          <p:nvPr/>
        </p:nvCxnSpPr>
        <p:spPr>
          <a:xfrm rot="5400000">
            <a:off x="3778201" y="5590586"/>
            <a:ext cx="72000" cy="0"/>
          </a:xfrm>
          <a:prstGeom prst="line">
            <a:avLst/>
          </a:prstGeom>
          <a:noFill/>
          <a:ln w="19050" cap="sq" cmpd="sng" algn="ctr">
            <a:solidFill>
              <a:srgbClr val="000000"/>
            </a:solidFill>
            <a:prstDash val="solid"/>
            <a:miter lim="800000"/>
          </a:ln>
          <a:effectLst/>
        </p:spPr>
      </p:cxnSp>
      <p:sp>
        <p:nvSpPr>
          <p:cNvPr id="409" name="TextBox 408">
            <a:extLst>
              <a:ext uri="{FF2B5EF4-FFF2-40B4-BE49-F238E27FC236}">
                <a16:creationId xmlns="" xmlns:a16="http://schemas.microsoft.com/office/drawing/2014/main" id="{B9424888-0DFA-42D9-B7A3-7E22730F4AEC}"/>
              </a:ext>
            </a:extLst>
          </p:cNvPr>
          <p:cNvSpPr txBox="1"/>
          <p:nvPr/>
        </p:nvSpPr>
        <p:spPr>
          <a:xfrm>
            <a:off x="3729242"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36</a:t>
            </a:r>
            <a:endParaRPr lang="fr-FR" sz="1200">
              <a:solidFill>
                <a:srgbClr val="000000"/>
              </a:solidFill>
              <a:latin typeface="Arial" panose="020B0604020202020204" pitchFamily="34" charset="0"/>
              <a:cs typeface="Arial" panose="020B0604020202020204" pitchFamily="34" charset="0"/>
            </a:endParaRPr>
          </a:p>
        </p:txBody>
      </p:sp>
      <p:cxnSp>
        <p:nvCxnSpPr>
          <p:cNvPr id="410" name="Straight Connector 409">
            <a:extLst>
              <a:ext uri="{FF2B5EF4-FFF2-40B4-BE49-F238E27FC236}">
                <a16:creationId xmlns="" xmlns:a16="http://schemas.microsoft.com/office/drawing/2014/main" id="{69E0CB70-9675-469C-8F6C-CCFCE9C445D1}"/>
              </a:ext>
            </a:extLst>
          </p:cNvPr>
          <p:cNvCxnSpPr>
            <a:cxnSpLocks/>
          </p:cNvCxnSpPr>
          <p:nvPr/>
        </p:nvCxnSpPr>
        <p:spPr>
          <a:xfrm rot="5400000">
            <a:off x="3542876" y="5590586"/>
            <a:ext cx="72000" cy="0"/>
          </a:xfrm>
          <a:prstGeom prst="line">
            <a:avLst/>
          </a:prstGeom>
          <a:noFill/>
          <a:ln w="19050" cap="sq" cmpd="sng" algn="ctr">
            <a:solidFill>
              <a:srgbClr val="000000"/>
            </a:solidFill>
            <a:prstDash val="solid"/>
            <a:miter lim="800000"/>
          </a:ln>
          <a:effectLst/>
        </p:spPr>
      </p:cxnSp>
      <p:sp>
        <p:nvSpPr>
          <p:cNvPr id="411" name="TextBox 410">
            <a:extLst>
              <a:ext uri="{FF2B5EF4-FFF2-40B4-BE49-F238E27FC236}">
                <a16:creationId xmlns="" xmlns:a16="http://schemas.microsoft.com/office/drawing/2014/main" id="{65BED1E9-3215-4A32-96D5-16AB32D30801}"/>
              </a:ext>
            </a:extLst>
          </p:cNvPr>
          <p:cNvSpPr txBox="1"/>
          <p:nvPr/>
        </p:nvSpPr>
        <p:spPr>
          <a:xfrm>
            <a:off x="3493917"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33</a:t>
            </a:r>
            <a:endParaRPr lang="fr-FR" sz="1200">
              <a:solidFill>
                <a:srgbClr val="000000"/>
              </a:solidFill>
              <a:latin typeface="Arial" panose="020B0604020202020204" pitchFamily="34" charset="0"/>
              <a:cs typeface="Arial" panose="020B0604020202020204" pitchFamily="34" charset="0"/>
            </a:endParaRPr>
          </a:p>
        </p:txBody>
      </p:sp>
      <p:cxnSp>
        <p:nvCxnSpPr>
          <p:cNvPr id="412" name="Straight Connector 411">
            <a:extLst>
              <a:ext uri="{FF2B5EF4-FFF2-40B4-BE49-F238E27FC236}">
                <a16:creationId xmlns="" xmlns:a16="http://schemas.microsoft.com/office/drawing/2014/main" id="{93E24C13-C199-451B-A2B4-99F7C4848D36}"/>
              </a:ext>
            </a:extLst>
          </p:cNvPr>
          <p:cNvCxnSpPr>
            <a:cxnSpLocks/>
          </p:cNvCxnSpPr>
          <p:nvPr/>
        </p:nvCxnSpPr>
        <p:spPr>
          <a:xfrm rot="5400000">
            <a:off x="4013526" y="5590586"/>
            <a:ext cx="72000" cy="0"/>
          </a:xfrm>
          <a:prstGeom prst="line">
            <a:avLst/>
          </a:prstGeom>
          <a:noFill/>
          <a:ln w="19050" cap="sq" cmpd="sng" algn="ctr">
            <a:solidFill>
              <a:srgbClr val="000000"/>
            </a:solidFill>
            <a:prstDash val="solid"/>
            <a:miter lim="800000"/>
          </a:ln>
          <a:effectLst/>
        </p:spPr>
      </p:cxnSp>
      <p:sp>
        <p:nvSpPr>
          <p:cNvPr id="413" name="TextBox 412">
            <a:extLst>
              <a:ext uri="{FF2B5EF4-FFF2-40B4-BE49-F238E27FC236}">
                <a16:creationId xmlns="" xmlns:a16="http://schemas.microsoft.com/office/drawing/2014/main" id="{3058DA2C-6F63-4E78-974A-21F80F5153F1}"/>
              </a:ext>
            </a:extLst>
          </p:cNvPr>
          <p:cNvSpPr txBox="1"/>
          <p:nvPr/>
        </p:nvSpPr>
        <p:spPr>
          <a:xfrm>
            <a:off x="3964567"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39</a:t>
            </a:r>
            <a:endParaRPr lang="fr-FR" sz="1200">
              <a:solidFill>
                <a:srgbClr val="000000"/>
              </a:solidFill>
              <a:latin typeface="Arial" panose="020B0604020202020204" pitchFamily="34" charset="0"/>
              <a:cs typeface="Arial" panose="020B0604020202020204" pitchFamily="34" charset="0"/>
            </a:endParaRPr>
          </a:p>
        </p:txBody>
      </p:sp>
      <p:grpSp>
        <p:nvGrpSpPr>
          <p:cNvPr id="414" name="Group 413">
            <a:extLst>
              <a:ext uri="{FF2B5EF4-FFF2-40B4-BE49-F238E27FC236}">
                <a16:creationId xmlns="" xmlns:a16="http://schemas.microsoft.com/office/drawing/2014/main" id="{E000E584-261E-4BC1-BFB5-DDF84C6ED8B9}"/>
              </a:ext>
            </a:extLst>
          </p:cNvPr>
          <p:cNvGrpSpPr/>
          <p:nvPr/>
        </p:nvGrpSpPr>
        <p:grpSpPr>
          <a:xfrm>
            <a:off x="980266" y="2549630"/>
            <a:ext cx="2938882" cy="431353"/>
            <a:chOff x="980266" y="2130199"/>
            <a:chExt cx="2938882" cy="431353"/>
          </a:xfrm>
        </p:grpSpPr>
        <p:sp>
          <p:nvSpPr>
            <p:cNvPr id="415" name="Freeform 5">
              <a:extLst>
                <a:ext uri="{FF2B5EF4-FFF2-40B4-BE49-F238E27FC236}">
                  <a16:creationId xmlns="" xmlns:a16="http://schemas.microsoft.com/office/drawing/2014/main" id="{BCE79EF8-E88F-440C-A4F2-860E1F98F0E9}"/>
                </a:ext>
              </a:extLst>
            </p:cNvPr>
            <p:cNvSpPr>
              <a:spLocks/>
            </p:cNvSpPr>
            <p:nvPr/>
          </p:nvSpPr>
          <p:spPr bwMode="auto">
            <a:xfrm>
              <a:off x="980266" y="2130199"/>
              <a:ext cx="2900961" cy="383951"/>
            </a:xfrm>
            <a:custGeom>
              <a:avLst/>
              <a:gdLst>
                <a:gd name="T0" fmla="*/ 0 w 1836"/>
                <a:gd name="T1" fmla="*/ 0 h 243"/>
                <a:gd name="T2" fmla="*/ 943 w 1836"/>
                <a:gd name="T3" fmla="*/ 0 h 243"/>
                <a:gd name="T4" fmla="*/ 943 w 1836"/>
                <a:gd name="T5" fmla="*/ 243 h 243"/>
                <a:gd name="T6" fmla="*/ 1836 w 1836"/>
                <a:gd name="T7" fmla="*/ 243 h 243"/>
              </a:gdLst>
              <a:ahLst/>
              <a:cxnLst>
                <a:cxn ang="0">
                  <a:pos x="T0" y="T1"/>
                </a:cxn>
                <a:cxn ang="0">
                  <a:pos x="T2" y="T3"/>
                </a:cxn>
                <a:cxn ang="0">
                  <a:pos x="T4" y="T5"/>
                </a:cxn>
                <a:cxn ang="0">
                  <a:pos x="T6" y="T7"/>
                </a:cxn>
              </a:cxnLst>
              <a:rect l="0" t="0" r="r" b="b"/>
              <a:pathLst>
                <a:path w="1836" h="243">
                  <a:moveTo>
                    <a:pt x="0" y="0"/>
                  </a:moveTo>
                  <a:lnTo>
                    <a:pt x="943" y="0"/>
                  </a:lnTo>
                  <a:lnTo>
                    <a:pt x="943" y="243"/>
                  </a:lnTo>
                  <a:lnTo>
                    <a:pt x="1836" y="243"/>
                  </a:lnTo>
                </a:path>
              </a:pathLst>
            </a:custGeom>
            <a:noFill/>
            <a:ln w="28575" cap="flat">
              <a:solidFill>
                <a:srgbClr val="263F6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16" name="Line 6">
              <a:extLst>
                <a:ext uri="{FF2B5EF4-FFF2-40B4-BE49-F238E27FC236}">
                  <a16:creationId xmlns="" xmlns:a16="http://schemas.microsoft.com/office/drawing/2014/main" id="{FA6BB379-D549-42A5-B85A-32AFC00E8F60}"/>
                </a:ext>
              </a:extLst>
            </p:cNvPr>
            <p:cNvSpPr>
              <a:spLocks noChangeShapeType="1"/>
            </p:cNvSpPr>
            <p:nvPr/>
          </p:nvSpPr>
          <p:spPr bwMode="auto">
            <a:xfrm>
              <a:off x="3874907"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17" name="Line 7">
              <a:extLst>
                <a:ext uri="{FF2B5EF4-FFF2-40B4-BE49-F238E27FC236}">
                  <a16:creationId xmlns="" xmlns:a16="http://schemas.microsoft.com/office/drawing/2014/main" id="{6001DBD2-A984-4FFB-ABB3-8377849224D1}"/>
                </a:ext>
              </a:extLst>
            </p:cNvPr>
            <p:cNvSpPr>
              <a:spLocks noChangeShapeType="1"/>
            </p:cNvSpPr>
            <p:nvPr/>
          </p:nvSpPr>
          <p:spPr bwMode="auto">
            <a:xfrm flipH="1">
              <a:off x="3827505" y="2514150"/>
              <a:ext cx="9164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18" name="Line 8">
              <a:extLst>
                <a:ext uri="{FF2B5EF4-FFF2-40B4-BE49-F238E27FC236}">
                  <a16:creationId xmlns="" xmlns:a16="http://schemas.microsoft.com/office/drawing/2014/main" id="{A83B37FD-9C0E-4182-ABB6-5F4F660A2FE3}"/>
                </a:ext>
              </a:extLst>
            </p:cNvPr>
            <p:cNvSpPr>
              <a:spLocks noChangeShapeType="1"/>
            </p:cNvSpPr>
            <p:nvPr/>
          </p:nvSpPr>
          <p:spPr bwMode="auto">
            <a:xfrm>
              <a:off x="3362972"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19" name="Line 9">
              <a:extLst>
                <a:ext uri="{FF2B5EF4-FFF2-40B4-BE49-F238E27FC236}">
                  <a16:creationId xmlns="" xmlns:a16="http://schemas.microsoft.com/office/drawing/2014/main" id="{BB4EB435-5CAF-426D-BC0F-C76CC59DCC7F}"/>
                </a:ext>
              </a:extLst>
            </p:cNvPr>
            <p:cNvSpPr>
              <a:spLocks noChangeShapeType="1"/>
            </p:cNvSpPr>
            <p:nvPr/>
          </p:nvSpPr>
          <p:spPr bwMode="auto">
            <a:xfrm flipH="1">
              <a:off x="3315571" y="2514150"/>
              <a:ext cx="9480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0" name="Line 10">
              <a:extLst>
                <a:ext uri="{FF2B5EF4-FFF2-40B4-BE49-F238E27FC236}">
                  <a16:creationId xmlns="" xmlns:a16="http://schemas.microsoft.com/office/drawing/2014/main" id="{FAB17031-7B5B-49AE-897A-08F9EA0EEC3B}"/>
                </a:ext>
              </a:extLst>
            </p:cNvPr>
            <p:cNvSpPr>
              <a:spLocks noChangeShapeType="1"/>
            </p:cNvSpPr>
            <p:nvPr/>
          </p:nvSpPr>
          <p:spPr bwMode="auto">
            <a:xfrm>
              <a:off x="3230249"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1" name="Line 11">
              <a:extLst>
                <a:ext uri="{FF2B5EF4-FFF2-40B4-BE49-F238E27FC236}">
                  <a16:creationId xmlns="" xmlns:a16="http://schemas.microsoft.com/office/drawing/2014/main" id="{FF366CC6-0E7F-4E60-95A1-DD59E11F1ED9}"/>
                </a:ext>
              </a:extLst>
            </p:cNvPr>
            <p:cNvSpPr>
              <a:spLocks noChangeShapeType="1"/>
            </p:cNvSpPr>
            <p:nvPr/>
          </p:nvSpPr>
          <p:spPr bwMode="auto">
            <a:xfrm flipH="1">
              <a:off x="3181267" y="2514150"/>
              <a:ext cx="9322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2" name="Line 12">
              <a:extLst>
                <a:ext uri="{FF2B5EF4-FFF2-40B4-BE49-F238E27FC236}">
                  <a16:creationId xmlns="" xmlns:a16="http://schemas.microsoft.com/office/drawing/2014/main" id="{FBFE26C1-E957-4A11-A148-CEC084122C57}"/>
                </a:ext>
              </a:extLst>
            </p:cNvPr>
            <p:cNvSpPr>
              <a:spLocks noChangeShapeType="1"/>
            </p:cNvSpPr>
            <p:nvPr/>
          </p:nvSpPr>
          <p:spPr bwMode="auto">
            <a:xfrm>
              <a:off x="3102265"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3" name="Line 13">
              <a:extLst>
                <a:ext uri="{FF2B5EF4-FFF2-40B4-BE49-F238E27FC236}">
                  <a16:creationId xmlns="" xmlns:a16="http://schemas.microsoft.com/office/drawing/2014/main" id="{D9865B11-EAB4-4865-B3FE-0B3D54D46768}"/>
                </a:ext>
              </a:extLst>
            </p:cNvPr>
            <p:cNvSpPr>
              <a:spLocks noChangeShapeType="1"/>
            </p:cNvSpPr>
            <p:nvPr/>
          </p:nvSpPr>
          <p:spPr bwMode="auto">
            <a:xfrm flipH="1">
              <a:off x="3054864" y="2514150"/>
              <a:ext cx="9480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4" name="Line 14">
              <a:extLst>
                <a:ext uri="{FF2B5EF4-FFF2-40B4-BE49-F238E27FC236}">
                  <a16:creationId xmlns="" xmlns:a16="http://schemas.microsoft.com/office/drawing/2014/main" id="{0087EFC0-82DE-40F3-BD9E-1C19DEB584EF}"/>
                </a:ext>
              </a:extLst>
            </p:cNvPr>
            <p:cNvSpPr>
              <a:spLocks noChangeShapeType="1"/>
            </p:cNvSpPr>
            <p:nvPr/>
          </p:nvSpPr>
          <p:spPr bwMode="auto">
            <a:xfrm>
              <a:off x="2642472"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5" name="Line 15">
              <a:extLst>
                <a:ext uri="{FF2B5EF4-FFF2-40B4-BE49-F238E27FC236}">
                  <a16:creationId xmlns="" xmlns:a16="http://schemas.microsoft.com/office/drawing/2014/main" id="{059C33B1-4630-435C-8E18-BFD1B1A98220}"/>
                </a:ext>
              </a:extLst>
            </p:cNvPr>
            <p:cNvSpPr>
              <a:spLocks noChangeShapeType="1"/>
            </p:cNvSpPr>
            <p:nvPr/>
          </p:nvSpPr>
          <p:spPr bwMode="auto">
            <a:xfrm flipH="1">
              <a:off x="2593491" y="2514150"/>
              <a:ext cx="9638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6" name="Line 16">
              <a:extLst>
                <a:ext uri="{FF2B5EF4-FFF2-40B4-BE49-F238E27FC236}">
                  <a16:creationId xmlns="" xmlns:a16="http://schemas.microsoft.com/office/drawing/2014/main" id="{4B370D7C-5B67-4BFD-B267-388CD3695293}"/>
                </a:ext>
              </a:extLst>
            </p:cNvPr>
            <p:cNvSpPr>
              <a:spLocks noChangeShapeType="1"/>
            </p:cNvSpPr>
            <p:nvPr/>
          </p:nvSpPr>
          <p:spPr bwMode="auto">
            <a:xfrm>
              <a:off x="2590331"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27" name="Line 17">
              <a:extLst>
                <a:ext uri="{FF2B5EF4-FFF2-40B4-BE49-F238E27FC236}">
                  <a16:creationId xmlns="" xmlns:a16="http://schemas.microsoft.com/office/drawing/2014/main" id="{8AE1860B-7CCD-4D19-96BB-FFA098D51272}"/>
                </a:ext>
              </a:extLst>
            </p:cNvPr>
            <p:cNvSpPr>
              <a:spLocks noChangeShapeType="1"/>
            </p:cNvSpPr>
            <p:nvPr/>
          </p:nvSpPr>
          <p:spPr bwMode="auto">
            <a:xfrm flipH="1">
              <a:off x="2542930" y="2514150"/>
              <a:ext cx="9638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428" name="Group 427">
            <a:extLst>
              <a:ext uri="{FF2B5EF4-FFF2-40B4-BE49-F238E27FC236}">
                <a16:creationId xmlns="" xmlns:a16="http://schemas.microsoft.com/office/drawing/2014/main" id="{96FE183D-037D-4615-B19D-720D4D836A07}"/>
              </a:ext>
            </a:extLst>
          </p:cNvPr>
          <p:cNvGrpSpPr/>
          <p:nvPr/>
        </p:nvGrpSpPr>
        <p:grpSpPr>
          <a:xfrm>
            <a:off x="980266" y="2546470"/>
            <a:ext cx="2118839" cy="2436429"/>
            <a:chOff x="980266" y="2127039"/>
            <a:chExt cx="2118839" cy="2436429"/>
          </a:xfrm>
        </p:grpSpPr>
        <p:sp>
          <p:nvSpPr>
            <p:cNvPr id="429" name="Freeform 18">
              <a:extLst>
                <a:ext uri="{FF2B5EF4-FFF2-40B4-BE49-F238E27FC236}">
                  <a16:creationId xmlns="" xmlns:a16="http://schemas.microsoft.com/office/drawing/2014/main" id="{76DF6B58-D5DC-4F4B-878E-8625B88BC9B7}"/>
                </a:ext>
              </a:extLst>
            </p:cNvPr>
            <p:cNvSpPr>
              <a:spLocks/>
            </p:cNvSpPr>
            <p:nvPr/>
          </p:nvSpPr>
          <p:spPr bwMode="auto">
            <a:xfrm>
              <a:off x="980266" y="2127039"/>
              <a:ext cx="2090398" cy="2389027"/>
            </a:xfrm>
            <a:custGeom>
              <a:avLst/>
              <a:gdLst>
                <a:gd name="T0" fmla="*/ 0 w 1323"/>
                <a:gd name="T1" fmla="*/ 0 h 1512"/>
                <a:gd name="T2" fmla="*/ 189 w 1323"/>
                <a:gd name="T3" fmla="*/ 0 h 1512"/>
                <a:gd name="T4" fmla="*/ 189 w 1323"/>
                <a:gd name="T5" fmla="*/ 378 h 1512"/>
                <a:gd name="T6" fmla="*/ 575 w 1323"/>
                <a:gd name="T7" fmla="*/ 378 h 1512"/>
                <a:gd name="T8" fmla="*/ 575 w 1323"/>
                <a:gd name="T9" fmla="*/ 747 h 1512"/>
                <a:gd name="T10" fmla="*/ 758 w 1323"/>
                <a:gd name="T11" fmla="*/ 747 h 1512"/>
                <a:gd name="T12" fmla="*/ 758 w 1323"/>
                <a:gd name="T13" fmla="*/ 1131 h 1512"/>
                <a:gd name="T14" fmla="*/ 1166 w 1323"/>
                <a:gd name="T15" fmla="*/ 1131 h 1512"/>
                <a:gd name="T16" fmla="*/ 1166 w 1323"/>
                <a:gd name="T17" fmla="*/ 1512 h 1512"/>
                <a:gd name="T18" fmla="*/ 1323 w 1323"/>
                <a:gd name="T19" fmla="*/ 151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3" h="1512">
                  <a:moveTo>
                    <a:pt x="0" y="0"/>
                  </a:moveTo>
                  <a:lnTo>
                    <a:pt x="189" y="0"/>
                  </a:lnTo>
                  <a:lnTo>
                    <a:pt x="189" y="378"/>
                  </a:lnTo>
                  <a:lnTo>
                    <a:pt x="575" y="378"/>
                  </a:lnTo>
                  <a:lnTo>
                    <a:pt x="575" y="747"/>
                  </a:lnTo>
                  <a:lnTo>
                    <a:pt x="758" y="747"/>
                  </a:lnTo>
                  <a:lnTo>
                    <a:pt x="758" y="1131"/>
                  </a:lnTo>
                  <a:lnTo>
                    <a:pt x="1166" y="1131"/>
                  </a:lnTo>
                  <a:lnTo>
                    <a:pt x="1166" y="1512"/>
                  </a:lnTo>
                  <a:lnTo>
                    <a:pt x="1323" y="1512"/>
                  </a:lnTo>
                </a:path>
              </a:pathLst>
            </a:custGeom>
            <a:noFill/>
            <a:ln w="28575" cap="flat">
              <a:solidFill>
                <a:srgbClr val="275E37"/>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30" name="Line 19">
              <a:extLst>
                <a:ext uri="{FF2B5EF4-FFF2-40B4-BE49-F238E27FC236}">
                  <a16:creationId xmlns="" xmlns:a16="http://schemas.microsoft.com/office/drawing/2014/main" id="{0EE2BDAB-1460-4773-97F0-FFC3141AFFE4}"/>
                </a:ext>
              </a:extLst>
            </p:cNvPr>
            <p:cNvSpPr>
              <a:spLocks noChangeShapeType="1"/>
            </p:cNvSpPr>
            <p:nvPr/>
          </p:nvSpPr>
          <p:spPr bwMode="auto">
            <a:xfrm>
              <a:off x="3051704" y="4468665"/>
              <a:ext cx="0" cy="94803"/>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31" name="Line 20">
              <a:extLst>
                <a:ext uri="{FF2B5EF4-FFF2-40B4-BE49-F238E27FC236}">
                  <a16:creationId xmlns="" xmlns:a16="http://schemas.microsoft.com/office/drawing/2014/main" id="{F47F33BF-67D3-42DD-AAF9-6B24D2458ED4}"/>
                </a:ext>
              </a:extLst>
            </p:cNvPr>
            <p:cNvSpPr>
              <a:spLocks noChangeShapeType="1"/>
            </p:cNvSpPr>
            <p:nvPr/>
          </p:nvSpPr>
          <p:spPr bwMode="auto">
            <a:xfrm flipH="1">
              <a:off x="3004302" y="4516066"/>
              <a:ext cx="94803"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432" name="Group 431">
            <a:extLst>
              <a:ext uri="{FF2B5EF4-FFF2-40B4-BE49-F238E27FC236}">
                <a16:creationId xmlns="" xmlns:a16="http://schemas.microsoft.com/office/drawing/2014/main" id="{B381EBBC-2140-43C4-B8A3-5A6CA85B2FAC}"/>
              </a:ext>
            </a:extLst>
          </p:cNvPr>
          <p:cNvGrpSpPr/>
          <p:nvPr/>
        </p:nvGrpSpPr>
        <p:grpSpPr>
          <a:xfrm>
            <a:off x="980266" y="2499069"/>
            <a:ext cx="1908693" cy="3030525"/>
            <a:chOff x="980266" y="2079638"/>
            <a:chExt cx="1908693" cy="3030525"/>
          </a:xfrm>
        </p:grpSpPr>
        <p:sp>
          <p:nvSpPr>
            <p:cNvPr id="433" name="Freeform 21">
              <a:extLst>
                <a:ext uri="{FF2B5EF4-FFF2-40B4-BE49-F238E27FC236}">
                  <a16:creationId xmlns="" xmlns:a16="http://schemas.microsoft.com/office/drawing/2014/main" id="{8E95A225-94BE-4970-BAE6-AC9D776FDF97}"/>
                </a:ext>
              </a:extLst>
            </p:cNvPr>
            <p:cNvSpPr>
              <a:spLocks/>
            </p:cNvSpPr>
            <p:nvPr/>
          </p:nvSpPr>
          <p:spPr bwMode="auto">
            <a:xfrm>
              <a:off x="980266" y="2127039"/>
              <a:ext cx="1908693" cy="2983124"/>
            </a:xfrm>
            <a:custGeom>
              <a:avLst/>
              <a:gdLst>
                <a:gd name="T0" fmla="*/ 0 w 1208"/>
                <a:gd name="T1" fmla="*/ 0 h 1888"/>
                <a:gd name="T2" fmla="*/ 211 w 1208"/>
                <a:gd name="T3" fmla="*/ 0 h 1888"/>
                <a:gd name="T4" fmla="*/ 211 w 1208"/>
                <a:gd name="T5" fmla="*/ 195 h 1888"/>
                <a:gd name="T6" fmla="*/ 293 w 1208"/>
                <a:gd name="T7" fmla="*/ 195 h 1888"/>
                <a:gd name="T8" fmla="*/ 293 w 1208"/>
                <a:gd name="T9" fmla="*/ 378 h 1888"/>
                <a:gd name="T10" fmla="*/ 300 w 1208"/>
                <a:gd name="T11" fmla="*/ 378 h 1888"/>
                <a:gd name="T12" fmla="*/ 300 w 1208"/>
                <a:gd name="T13" fmla="*/ 566 h 1888"/>
                <a:gd name="T14" fmla="*/ 312 w 1208"/>
                <a:gd name="T15" fmla="*/ 566 h 1888"/>
                <a:gd name="T16" fmla="*/ 312 w 1208"/>
                <a:gd name="T17" fmla="*/ 755 h 1888"/>
                <a:gd name="T18" fmla="*/ 474 w 1208"/>
                <a:gd name="T19" fmla="*/ 755 h 1888"/>
                <a:gd name="T20" fmla="*/ 474 w 1208"/>
                <a:gd name="T21" fmla="*/ 944 h 1888"/>
                <a:gd name="T22" fmla="*/ 655 w 1208"/>
                <a:gd name="T23" fmla="*/ 944 h 1888"/>
                <a:gd name="T24" fmla="*/ 655 w 1208"/>
                <a:gd name="T25" fmla="*/ 1129 h 1888"/>
                <a:gd name="T26" fmla="*/ 854 w 1208"/>
                <a:gd name="T27" fmla="*/ 1129 h 1888"/>
                <a:gd name="T28" fmla="*/ 854 w 1208"/>
                <a:gd name="T29" fmla="*/ 1384 h 1888"/>
                <a:gd name="T30" fmla="*/ 1098 w 1208"/>
                <a:gd name="T31" fmla="*/ 1384 h 1888"/>
                <a:gd name="T32" fmla="*/ 1098 w 1208"/>
                <a:gd name="T33" fmla="*/ 1639 h 1888"/>
                <a:gd name="T34" fmla="*/ 1208 w 1208"/>
                <a:gd name="T35" fmla="*/ 1639 h 1888"/>
                <a:gd name="T36" fmla="*/ 1208 w 1208"/>
                <a:gd name="T37" fmla="*/ 1888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8" h="1888">
                  <a:moveTo>
                    <a:pt x="0" y="0"/>
                  </a:moveTo>
                  <a:lnTo>
                    <a:pt x="211" y="0"/>
                  </a:lnTo>
                  <a:lnTo>
                    <a:pt x="211" y="195"/>
                  </a:lnTo>
                  <a:lnTo>
                    <a:pt x="293" y="195"/>
                  </a:lnTo>
                  <a:lnTo>
                    <a:pt x="293" y="378"/>
                  </a:lnTo>
                  <a:lnTo>
                    <a:pt x="300" y="378"/>
                  </a:lnTo>
                  <a:lnTo>
                    <a:pt x="300" y="566"/>
                  </a:lnTo>
                  <a:lnTo>
                    <a:pt x="312" y="566"/>
                  </a:lnTo>
                  <a:lnTo>
                    <a:pt x="312" y="755"/>
                  </a:lnTo>
                  <a:lnTo>
                    <a:pt x="474" y="755"/>
                  </a:lnTo>
                  <a:lnTo>
                    <a:pt x="474" y="944"/>
                  </a:lnTo>
                  <a:lnTo>
                    <a:pt x="655" y="944"/>
                  </a:lnTo>
                  <a:lnTo>
                    <a:pt x="655" y="1129"/>
                  </a:lnTo>
                  <a:lnTo>
                    <a:pt x="854" y="1129"/>
                  </a:lnTo>
                  <a:lnTo>
                    <a:pt x="854" y="1384"/>
                  </a:lnTo>
                  <a:lnTo>
                    <a:pt x="1098" y="1384"/>
                  </a:lnTo>
                  <a:lnTo>
                    <a:pt x="1098" y="1639"/>
                  </a:lnTo>
                  <a:lnTo>
                    <a:pt x="1208" y="1639"/>
                  </a:lnTo>
                  <a:lnTo>
                    <a:pt x="1208" y="1888"/>
                  </a:lnTo>
                </a:path>
              </a:pathLst>
            </a:custGeom>
            <a:noFill/>
            <a:ln w="28575" cap="flat">
              <a:solidFill>
                <a:srgbClr val="D52B1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34" name="Line 22">
              <a:extLst>
                <a:ext uri="{FF2B5EF4-FFF2-40B4-BE49-F238E27FC236}">
                  <a16:creationId xmlns="" xmlns:a16="http://schemas.microsoft.com/office/drawing/2014/main" id="{06928C80-0994-4577-B914-4298395F35D9}"/>
                </a:ext>
              </a:extLst>
            </p:cNvPr>
            <p:cNvSpPr>
              <a:spLocks noChangeShapeType="1"/>
            </p:cNvSpPr>
            <p:nvPr/>
          </p:nvSpPr>
          <p:spPr bwMode="auto">
            <a:xfrm>
              <a:off x="2301183" y="3863508"/>
              <a:ext cx="0" cy="94803"/>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35" name="Line 23">
              <a:extLst>
                <a:ext uri="{FF2B5EF4-FFF2-40B4-BE49-F238E27FC236}">
                  <a16:creationId xmlns="" xmlns:a16="http://schemas.microsoft.com/office/drawing/2014/main" id="{EB7C2EBF-5884-4B90-A9AE-85551A8625B2}"/>
                </a:ext>
              </a:extLst>
            </p:cNvPr>
            <p:cNvSpPr>
              <a:spLocks noChangeShapeType="1"/>
            </p:cNvSpPr>
            <p:nvPr/>
          </p:nvSpPr>
          <p:spPr bwMode="auto">
            <a:xfrm flipH="1">
              <a:off x="2253782" y="3910909"/>
              <a:ext cx="96383"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36" name="Line 24">
              <a:extLst>
                <a:ext uri="{FF2B5EF4-FFF2-40B4-BE49-F238E27FC236}">
                  <a16:creationId xmlns="" xmlns:a16="http://schemas.microsoft.com/office/drawing/2014/main" id="{B64DD628-591D-4B1B-B4B1-307A4CB957F4}"/>
                </a:ext>
              </a:extLst>
            </p:cNvPr>
            <p:cNvSpPr>
              <a:spLocks noChangeShapeType="1"/>
            </p:cNvSpPr>
            <p:nvPr/>
          </p:nvSpPr>
          <p:spPr bwMode="auto">
            <a:xfrm>
              <a:off x="1109830" y="2079638"/>
              <a:ext cx="0" cy="94803"/>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437" name="Line 25">
              <a:extLst>
                <a:ext uri="{FF2B5EF4-FFF2-40B4-BE49-F238E27FC236}">
                  <a16:creationId xmlns="" xmlns:a16="http://schemas.microsoft.com/office/drawing/2014/main" id="{A0577D34-4D61-4904-9918-87443AD3C93C}"/>
                </a:ext>
              </a:extLst>
            </p:cNvPr>
            <p:cNvSpPr>
              <a:spLocks noChangeShapeType="1"/>
            </p:cNvSpPr>
            <p:nvPr/>
          </p:nvSpPr>
          <p:spPr bwMode="auto">
            <a:xfrm flipH="1">
              <a:off x="1062428" y="2127039"/>
              <a:ext cx="94803"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sp>
        <p:nvSpPr>
          <p:cNvPr id="438" name="TextBox 437">
            <a:extLst>
              <a:ext uri="{FF2B5EF4-FFF2-40B4-BE49-F238E27FC236}">
                <a16:creationId xmlns="" xmlns:a16="http://schemas.microsoft.com/office/drawing/2014/main" id="{2E5929F5-A154-46F1-8ECD-A3A124B375C3}"/>
              </a:ext>
            </a:extLst>
          </p:cNvPr>
          <p:cNvSpPr txBox="1"/>
          <p:nvPr/>
        </p:nvSpPr>
        <p:spPr>
          <a:xfrm>
            <a:off x="2314175" y="3688363"/>
            <a:ext cx="1312784" cy="553998"/>
          </a:xfrm>
          <a:prstGeom prst="rect">
            <a:avLst/>
          </a:prstGeom>
          <a:noFill/>
        </p:spPr>
        <p:txBody>
          <a:bodyPr wrap="none" lIns="0" tIns="0" rIns="0" bIns="0" rtlCol="0" anchor="t" anchorCtr="0">
            <a:spAutoFit/>
          </a:bodyPr>
          <a:lstStyle/>
          <a:p>
            <a:pPr fontAlgn="auto">
              <a:spcBef>
                <a:spcPts val="0"/>
              </a:spcBef>
              <a:spcAft>
                <a:spcPts val="0"/>
              </a:spcAft>
              <a:defRPr/>
            </a:pPr>
            <a:r>
              <a:rPr lang="fr-FR" sz="1200" kern="0" dirty="0" smtClean="0">
                <a:solidFill>
                  <a:srgbClr val="275E37"/>
                </a:solidFill>
                <a:latin typeface="Arial" panose="020B0604020202020204" pitchFamily="34" charset="0"/>
                <a:cs typeface="Arial" panose="020B0604020202020204" pitchFamily="34" charset="0"/>
              </a:rPr>
              <a:t>Groupe FGF (n=5)</a:t>
            </a:r>
          </a:p>
          <a:p>
            <a:pPr fontAlgn="auto">
              <a:spcBef>
                <a:spcPts val="0"/>
              </a:spcBef>
              <a:spcAft>
                <a:spcPts val="0"/>
              </a:spcAft>
              <a:defRPr/>
            </a:pPr>
            <a:r>
              <a:rPr lang="fr-FR" sz="1200" kern="0" dirty="0" smtClean="0">
                <a:solidFill>
                  <a:srgbClr val="275E37"/>
                </a:solidFill>
                <a:latin typeface="Arial" panose="020B0604020202020204" pitchFamily="34" charset="0"/>
                <a:cs typeface="Arial" panose="020B0604020202020204" pitchFamily="34" charset="0"/>
              </a:rPr>
              <a:t>SGm: 15,3 mois</a:t>
            </a:r>
          </a:p>
          <a:p>
            <a:pPr fontAlgn="auto">
              <a:spcBef>
                <a:spcPts val="0"/>
              </a:spcBef>
              <a:spcAft>
                <a:spcPts val="0"/>
              </a:spcAft>
              <a:defRPr/>
            </a:pPr>
            <a:r>
              <a:rPr lang="fr-FR" sz="1200" kern="0" dirty="0" smtClean="0">
                <a:solidFill>
                  <a:srgbClr val="275E37"/>
                </a:solidFill>
                <a:latin typeface="Arial" panose="020B0604020202020204" pitchFamily="34" charset="0"/>
                <a:cs typeface="Arial" panose="020B0604020202020204" pitchFamily="34" charset="0"/>
              </a:rPr>
              <a:t>(IC95% 4,0 </a:t>
            </a:r>
            <a:r>
              <a:rPr lang="en-GB" sz="1200" dirty="0">
                <a:solidFill>
                  <a:srgbClr val="000000"/>
                </a:solidFill>
              </a:rPr>
              <a:t>–</a:t>
            </a:r>
            <a:r>
              <a:rPr lang="fr-FR" sz="1200" kern="0" dirty="0" smtClean="0">
                <a:solidFill>
                  <a:srgbClr val="275E37"/>
                </a:solidFill>
                <a:latin typeface="Arial" panose="020B0604020202020204" pitchFamily="34" charset="0"/>
                <a:cs typeface="Arial" panose="020B0604020202020204" pitchFamily="34" charset="0"/>
              </a:rPr>
              <a:t> NE)</a:t>
            </a:r>
            <a:endParaRPr lang="fr-FR" sz="1200" kern="0" dirty="0">
              <a:solidFill>
                <a:srgbClr val="275E37"/>
              </a:solidFill>
              <a:latin typeface="Arial" panose="020B0604020202020204" pitchFamily="34" charset="0"/>
              <a:cs typeface="Arial" panose="020B0604020202020204" pitchFamily="34" charset="0"/>
            </a:endParaRPr>
          </a:p>
        </p:txBody>
      </p:sp>
      <p:sp>
        <p:nvSpPr>
          <p:cNvPr id="439" name="TextBox 438">
            <a:extLst>
              <a:ext uri="{FF2B5EF4-FFF2-40B4-BE49-F238E27FC236}">
                <a16:creationId xmlns="" xmlns:a16="http://schemas.microsoft.com/office/drawing/2014/main" id="{B957A98D-7A18-4F83-BA66-2C844FDCDB6F}"/>
              </a:ext>
            </a:extLst>
          </p:cNvPr>
          <p:cNvSpPr txBox="1"/>
          <p:nvPr/>
        </p:nvSpPr>
        <p:spPr>
          <a:xfrm>
            <a:off x="2465623" y="2991132"/>
            <a:ext cx="1851844" cy="553998"/>
          </a:xfrm>
          <a:prstGeom prst="rect">
            <a:avLst/>
          </a:prstGeom>
          <a:noFill/>
        </p:spPr>
        <p:txBody>
          <a:bodyPr wrap="none" lIns="0" tIns="0" rIns="0" bIns="0" rtlCol="0" anchor="t" anchorCtr="0">
            <a:spAutoFit/>
          </a:bodyPr>
          <a:lstStyle/>
          <a:p>
            <a:pPr fontAlgn="auto">
              <a:spcBef>
                <a:spcPts val="0"/>
              </a:spcBef>
              <a:spcAft>
                <a:spcPts val="0"/>
              </a:spcAft>
              <a:defRPr/>
            </a:pPr>
            <a:r>
              <a:rPr lang="fr-FR" sz="1200" kern="0" dirty="0" smtClean="0">
                <a:solidFill>
                  <a:srgbClr val="263F6A"/>
                </a:solidFill>
                <a:latin typeface="Arial" panose="020B0604020202020204" pitchFamily="34" charset="0"/>
                <a:cs typeface="Arial" panose="020B0604020202020204" pitchFamily="34" charset="0"/>
              </a:rPr>
              <a:t>Groupe intermédiaire (n=8)</a:t>
            </a:r>
          </a:p>
          <a:p>
            <a:pPr fontAlgn="auto">
              <a:spcBef>
                <a:spcPts val="0"/>
              </a:spcBef>
              <a:spcAft>
                <a:spcPts val="0"/>
              </a:spcAft>
              <a:defRPr/>
            </a:pPr>
            <a:r>
              <a:rPr lang="fr-FR" sz="1200" kern="0" dirty="0" smtClean="0">
                <a:solidFill>
                  <a:srgbClr val="263F6A"/>
                </a:solidFill>
                <a:latin typeface="Arial" panose="020B0604020202020204" pitchFamily="34" charset="0"/>
                <a:cs typeface="Arial" panose="020B0604020202020204" pitchFamily="34" charset="0"/>
              </a:rPr>
              <a:t>SGm: NE</a:t>
            </a:r>
          </a:p>
          <a:p>
            <a:pPr fontAlgn="auto">
              <a:spcBef>
                <a:spcPts val="0"/>
              </a:spcBef>
              <a:spcAft>
                <a:spcPts val="0"/>
              </a:spcAft>
              <a:defRPr/>
            </a:pPr>
            <a:r>
              <a:rPr lang="fr-FR" sz="1200" kern="0" dirty="0" smtClean="0">
                <a:solidFill>
                  <a:srgbClr val="263F6A"/>
                </a:solidFill>
                <a:latin typeface="Arial" panose="020B0604020202020204" pitchFamily="34" charset="0"/>
                <a:cs typeface="Arial" panose="020B0604020202020204" pitchFamily="34" charset="0"/>
              </a:rPr>
              <a:t>(IC95% 19,4 </a:t>
            </a:r>
            <a:r>
              <a:rPr lang="en-GB" sz="1200" dirty="0">
                <a:solidFill>
                  <a:srgbClr val="000000"/>
                </a:solidFill>
              </a:rPr>
              <a:t>–</a:t>
            </a:r>
            <a:r>
              <a:rPr lang="fr-FR" sz="1200" kern="0" dirty="0" smtClean="0">
                <a:solidFill>
                  <a:srgbClr val="263F6A"/>
                </a:solidFill>
                <a:latin typeface="Arial" panose="020B0604020202020204" pitchFamily="34" charset="0"/>
                <a:cs typeface="Arial" panose="020B0604020202020204" pitchFamily="34" charset="0"/>
              </a:rPr>
              <a:t> NE)</a:t>
            </a:r>
            <a:endParaRPr lang="fr-FR" sz="1200" kern="0" dirty="0">
              <a:solidFill>
                <a:srgbClr val="263F6A"/>
              </a:solidFill>
              <a:latin typeface="Arial" panose="020B0604020202020204" pitchFamily="34" charset="0"/>
              <a:cs typeface="Arial" panose="020B0604020202020204" pitchFamily="34" charset="0"/>
            </a:endParaRPr>
          </a:p>
        </p:txBody>
      </p:sp>
      <p:sp>
        <p:nvSpPr>
          <p:cNvPr id="440" name="TextBox 439">
            <a:extLst>
              <a:ext uri="{FF2B5EF4-FFF2-40B4-BE49-F238E27FC236}">
                <a16:creationId xmlns="" xmlns:a16="http://schemas.microsoft.com/office/drawing/2014/main" id="{99D6E1D9-E4D2-4980-9E1D-7B3301F0CFB6}"/>
              </a:ext>
            </a:extLst>
          </p:cNvPr>
          <p:cNvSpPr txBox="1"/>
          <p:nvPr/>
        </p:nvSpPr>
        <p:spPr>
          <a:xfrm>
            <a:off x="4888274" y="2457547"/>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441" name="TextBox 440">
            <a:extLst>
              <a:ext uri="{FF2B5EF4-FFF2-40B4-BE49-F238E27FC236}">
                <a16:creationId xmlns="" xmlns:a16="http://schemas.microsoft.com/office/drawing/2014/main" id="{A0C69922-86A9-4B31-9EE7-654619731334}"/>
              </a:ext>
            </a:extLst>
          </p:cNvPr>
          <p:cNvSpPr txBox="1"/>
          <p:nvPr/>
        </p:nvSpPr>
        <p:spPr>
          <a:xfrm>
            <a:off x="4888274" y="3058645"/>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442" name="TextBox 441">
            <a:extLst>
              <a:ext uri="{FF2B5EF4-FFF2-40B4-BE49-F238E27FC236}">
                <a16:creationId xmlns="" xmlns:a16="http://schemas.microsoft.com/office/drawing/2014/main" id="{008795C1-F9D5-4446-8462-B1300CF131DD}"/>
              </a:ext>
            </a:extLst>
          </p:cNvPr>
          <p:cNvSpPr txBox="1"/>
          <p:nvPr/>
        </p:nvSpPr>
        <p:spPr>
          <a:xfrm>
            <a:off x="4888274" y="3659743"/>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 xmlns:a16="http://schemas.microsoft.com/office/drawing/2014/main" id="{76FA6E96-1449-4FC1-A8EB-2227CD64A871}"/>
              </a:ext>
            </a:extLst>
          </p:cNvPr>
          <p:cNvSpPr txBox="1"/>
          <p:nvPr/>
        </p:nvSpPr>
        <p:spPr>
          <a:xfrm>
            <a:off x="4888274" y="4260841"/>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444" name="TextBox 443">
            <a:extLst>
              <a:ext uri="{FF2B5EF4-FFF2-40B4-BE49-F238E27FC236}">
                <a16:creationId xmlns="" xmlns:a16="http://schemas.microsoft.com/office/drawing/2014/main" id="{438065E9-B596-4DD8-B13D-27861D23BDEB}"/>
              </a:ext>
            </a:extLst>
          </p:cNvPr>
          <p:cNvSpPr txBox="1"/>
          <p:nvPr/>
        </p:nvSpPr>
        <p:spPr>
          <a:xfrm>
            <a:off x="4888274" y="4861939"/>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445" name="TextBox 444">
            <a:extLst>
              <a:ext uri="{FF2B5EF4-FFF2-40B4-BE49-F238E27FC236}">
                <a16:creationId xmlns="" xmlns:a16="http://schemas.microsoft.com/office/drawing/2014/main" id="{CBF96B13-D724-42AA-A211-9240CCCE4929}"/>
              </a:ext>
            </a:extLst>
          </p:cNvPr>
          <p:cNvSpPr txBox="1"/>
          <p:nvPr/>
        </p:nvSpPr>
        <p:spPr>
          <a:xfrm>
            <a:off x="4888274" y="5463035"/>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446" name="Freeform: Shape 351">
            <a:extLst>
              <a:ext uri="{FF2B5EF4-FFF2-40B4-BE49-F238E27FC236}">
                <a16:creationId xmlns="" xmlns:a16="http://schemas.microsoft.com/office/drawing/2014/main" id="{6DD07061-44FA-4BE7-B278-D9003F82627B}"/>
              </a:ext>
            </a:extLst>
          </p:cNvPr>
          <p:cNvSpPr/>
          <p:nvPr/>
        </p:nvSpPr>
        <p:spPr>
          <a:xfrm>
            <a:off x="5238222" y="2549371"/>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fr-FR" sz="1200" kern="0">
              <a:solidFill>
                <a:srgbClr val="D52B1E"/>
              </a:solidFill>
              <a:latin typeface="Arial" panose="020B0604020202020204" pitchFamily="34" charset="0"/>
              <a:cs typeface="Arial" panose="020B0604020202020204" pitchFamily="34" charset="0"/>
            </a:endParaRPr>
          </a:p>
        </p:txBody>
      </p:sp>
      <p:cxnSp>
        <p:nvCxnSpPr>
          <p:cNvPr id="447" name="Straight Connector 446">
            <a:extLst>
              <a:ext uri="{FF2B5EF4-FFF2-40B4-BE49-F238E27FC236}">
                <a16:creationId xmlns="" xmlns:a16="http://schemas.microsoft.com/office/drawing/2014/main" id="{9022325E-AE25-4461-A966-A37FC0D36FF6}"/>
              </a:ext>
            </a:extLst>
          </p:cNvPr>
          <p:cNvCxnSpPr/>
          <p:nvPr/>
        </p:nvCxnSpPr>
        <p:spPr>
          <a:xfrm>
            <a:off x="5162044" y="2549878"/>
            <a:ext cx="72000" cy="0"/>
          </a:xfrm>
          <a:prstGeom prst="line">
            <a:avLst/>
          </a:prstGeom>
          <a:noFill/>
          <a:ln w="19050" cap="sq" cmpd="sng" algn="ctr">
            <a:solidFill>
              <a:srgbClr val="000000"/>
            </a:solidFill>
            <a:prstDash val="solid"/>
            <a:miter lim="800000"/>
          </a:ln>
          <a:effectLst/>
        </p:spPr>
      </p:cxnSp>
      <p:cxnSp>
        <p:nvCxnSpPr>
          <p:cNvPr id="448" name="Straight Connector 447">
            <a:extLst>
              <a:ext uri="{FF2B5EF4-FFF2-40B4-BE49-F238E27FC236}">
                <a16:creationId xmlns="" xmlns:a16="http://schemas.microsoft.com/office/drawing/2014/main" id="{B719180D-74D8-4DBB-8924-40E2BECD5A89}"/>
              </a:ext>
            </a:extLst>
          </p:cNvPr>
          <p:cNvCxnSpPr/>
          <p:nvPr/>
        </p:nvCxnSpPr>
        <p:spPr>
          <a:xfrm>
            <a:off x="5162044" y="3150830"/>
            <a:ext cx="72000" cy="0"/>
          </a:xfrm>
          <a:prstGeom prst="line">
            <a:avLst/>
          </a:prstGeom>
          <a:noFill/>
          <a:ln w="19050" cap="sq" cmpd="sng" algn="ctr">
            <a:solidFill>
              <a:srgbClr val="000000"/>
            </a:solidFill>
            <a:prstDash val="solid"/>
            <a:miter lim="800000"/>
          </a:ln>
          <a:effectLst/>
        </p:spPr>
      </p:cxnSp>
      <p:cxnSp>
        <p:nvCxnSpPr>
          <p:cNvPr id="449" name="Straight Connector 448">
            <a:extLst>
              <a:ext uri="{FF2B5EF4-FFF2-40B4-BE49-F238E27FC236}">
                <a16:creationId xmlns="" xmlns:a16="http://schemas.microsoft.com/office/drawing/2014/main" id="{22C92748-2CC0-4BB4-9DC3-CB4D0E4DF6BB}"/>
              </a:ext>
            </a:extLst>
          </p:cNvPr>
          <p:cNvCxnSpPr/>
          <p:nvPr/>
        </p:nvCxnSpPr>
        <p:spPr>
          <a:xfrm>
            <a:off x="5162044" y="3751782"/>
            <a:ext cx="72000" cy="0"/>
          </a:xfrm>
          <a:prstGeom prst="line">
            <a:avLst/>
          </a:prstGeom>
          <a:noFill/>
          <a:ln w="19050" cap="sq" cmpd="sng" algn="ctr">
            <a:solidFill>
              <a:srgbClr val="000000"/>
            </a:solidFill>
            <a:prstDash val="solid"/>
            <a:miter lim="800000"/>
          </a:ln>
          <a:effectLst/>
        </p:spPr>
      </p:cxnSp>
      <p:cxnSp>
        <p:nvCxnSpPr>
          <p:cNvPr id="450" name="Straight Connector 449">
            <a:extLst>
              <a:ext uri="{FF2B5EF4-FFF2-40B4-BE49-F238E27FC236}">
                <a16:creationId xmlns="" xmlns:a16="http://schemas.microsoft.com/office/drawing/2014/main" id="{4638AE2C-F5FF-41ED-AAF7-07D975BEEC6C}"/>
              </a:ext>
            </a:extLst>
          </p:cNvPr>
          <p:cNvCxnSpPr/>
          <p:nvPr/>
        </p:nvCxnSpPr>
        <p:spPr>
          <a:xfrm>
            <a:off x="5162044" y="4352734"/>
            <a:ext cx="72000" cy="0"/>
          </a:xfrm>
          <a:prstGeom prst="line">
            <a:avLst/>
          </a:prstGeom>
          <a:noFill/>
          <a:ln w="19050" cap="sq" cmpd="sng" algn="ctr">
            <a:solidFill>
              <a:srgbClr val="000000"/>
            </a:solidFill>
            <a:prstDash val="solid"/>
            <a:miter lim="800000"/>
          </a:ln>
          <a:effectLst/>
        </p:spPr>
      </p:cxnSp>
      <p:cxnSp>
        <p:nvCxnSpPr>
          <p:cNvPr id="451" name="Straight Connector 450">
            <a:extLst>
              <a:ext uri="{FF2B5EF4-FFF2-40B4-BE49-F238E27FC236}">
                <a16:creationId xmlns="" xmlns:a16="http://schemas.microsoft.com/office/drawing/2014/main" id="{17C9419E-E9C3-44FA-9282-E9BBFB4E714E}"/>
              </a:ext>
            </a:extLst>
          </p:cNvPr>
          <p:cNvCxnSpPr/>
          <p:nvPr/>
        </p:nvCxnSpPr>
        <p:spPr>
          <a:xfrm>
            <a:off x="5162044" y="4953686"/>
            <a:ext cx="72000" cy="0"/>
          </a:xfrm>
          <a:prstGeom prst="line">
            <a:avLst/>
          </a:prstGeom>
          <a:noFill/>
          <a:ln w="19050" cap="sq" cmpd="sng" algn="ctr">
            <a:solidFill>
              <a:srgbClr val="000000"/>
            </a:solidFill>
            <a:prstDash val="solid"/>
            <a:miter lim="800000"/>
          </a:ln>
          <a:effectLst/>
        </p:spPr>
      </p:cxnSp>
      <p:cxnSp>
        <p:nvCxnSpPr>
          <p:cNvPr id="452" name="Straight Connector 451">
            <a:extLst>
              <a:ext uri="{FF2B5EF4-FFF2-40B4-BE49-F238E27FC236}">
                <a16:creationId xmlns="" xmlns:a16="http://schemas.microsoft.com/office/drawing/2014/main" id="{C3641D40-3AC4-4D97-A0CD-D8456AECF533}"/>
              </a:ext>
            </a:extLst>
          </p:cNvPr>
          <p:cNvCxnSpPr/>
          <p:nvPr/>
        </p:nvCxnSpPr>
        <p:spPr>
          <a:xfrm>
            <a:off x="5162044" y="5554639"/>
            <a:ext cx="72000" cy="0"/>
          </a:xfrm>
          <a:prstGeom prst="line">
            <a:avLst/>
          </a:prstGeom>
          <a:noFill/>
          <a:ln w="19050" cap="sq" cmpd="sng" algn="ctr">
            <a:solidFill>
              <a:srgbClr val="000000"/>
            </a:solidFill>
            <a:prstDash val="solid"/>
            <a:miter lim="800000"/>
          </a:ln>
          <a:effectLst/>
        </p:spPr>
      </p:cxnSp>
      <p:cxnSp>
        <p:nvCxnSpPr>
          <p:cNvPr id="453" name="Straight Connector 452">
            <a:extLst>
              <a:ext uri="{FF2B5EF4-FFF2-40B4-BE49-F238E27FC236}">
                <a16:creationId xmlns="" xmlns:a16="http://schemas.microsoft.com/office/drawing/2014/main" id="{44DF9BB8-F088-4F22-B946-54FC655A57BB}"/>
              </a:ext>
            </a:extLst>
          </p:cNvPr>
          <p:cNvCxnSpPr>
            <a:cxnSpLocks/>
          </p:cNvCxnSpPr>
          <p:nvPr/>
        </p:nvCxnSpPr>
        <p:spPr>
          <a:xfrm rot="5400000">
            <a:off x="5202222" y="5590586"/>
            <a:ext cx="72000" cy="0"/>
          </a:xfrm>
          <a:prstGeom prst="line">
            <a:avLst/>
          </a:prstGeom>
          <a:noFill/>
          <a:ln w="19050" cap="sq" cmpd="sng" algn="ctr">
            <a:solidFill>
              <a:srgbClr val="000000"/>
            </a:solidFill>
            <a:prstDash val="solid"/>
            <a:miter lim="800000"/>
          </a:ln>
          <a:effectLst/>
        </p:spPr>
      </p:cxnSp>
      <p:sp>
        <p:nvSpPr>
          <p:cNvPr id="454" name="TextBox 453">
            <a:extLst>
              <a:ext uri="{FF2B5EF4-FFF2-40B4-BE49-F238E27FC236}">
                <a16:creationId xmlns="" xmlns:a16="http://schemas.microsoft.com/office/drawing/2014/main" id="{074FC25F-328C-4191-A12A-22973A8E910E}"/>
              </a:ext>
            </a:extLst>
          </p:cNvPr>
          <p:cNvSpPr txBox="1"/>
          <p:nvPr/>
        </p:nvSpPr>
        <p:spPr>
          <a:xfrm>
            <a:off x="5195741"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cxnSp>
        <p:nvCxnSpPr>
          <p:cNvPr id="455" name="Straight Connector 454">
            <a:extLst>
              <a:ext uri="{FF2B5EF4-FFF2-40B4-BE49-F238E27FC236}">
                <a16:creationId xmlns="" xmlns:a16="http://schemas.microsoft.com/office/drawing/2014/main" id="{CDAE244F-E2EA-43F1-837C-D5860F2EC892}"/>
              </a:ext>
            </a:extLst>
          </p:cNvPr>
          <p:cNvCxnSpPr>
            <a:cxnSpLocks/>
          </p:cNvCxnSpPr>
          <p:nvPr/>
        </p:nvCxnSpPr>
        <p:spPr>
          <a:xfrm rot="5400000">
            <a:off x="5672872" y="5590586"/>
            <a:ext cx="72000" cy="0"/>
          </a:xfrm>
          <a:prstGeom prst="line">
            <a:avLst/>
          </a:prstGeom>
          <a:noFill/>
          <a:ln w="19050" cap="sq" cmpd="sng" algn="ctr">
            <a:solidFill>
              <a:srgbClr val="000000"/>
            </a:solidFill>
            <a:prstDash val="solid"/>
            <a:miter lim="800000"/>
          </a:ln>
          <a:effectLst/>
        </p:spPr>
      </p:cxnSp>
      <p:sp>
        <p:nvSpPr>
          <p:cNvPr id="456" name="TextBox 455">
            <a:extLst>
              <a:ext uri="{FF2B5EF4-FFF2-40B4-BE49-F238E27FC236}">
                <a16:creationId xmlns="" xmlns:a16="http://schemas.microsoft.com/office/drawing/2014/main" id="{0208DE76-04D8-426D-9F3D-ADAF4E1C651D}"/>
              </a:ext>
            </a:extLst>
          </p:cNvPr>
          <p:cNvSpPr txBox="1"/>
          <p:nvPr/>
        </p:nvSpPr>
        <p:spPr>
          <a:xfrm>
            <a:off x="5666392"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 xmlns:a16="http://schemas.microsoft.com/office/drawing/2014/main" id="{E58B609E-A2C4-485B-8017-1EE28AD082B7}"/>
              </a:ext>
            </a:extLst>
          </p:cNvPr>
          <p:cNvSpPr txBox="1"/>
          <p:nvPr/>
        </p:nvSpPr>
        <p:spPr>
          <a:xfrm>
            <a:off x="8447817"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42</a:t>
            </a:r>
            <a:endParaRPr lang="fr-FR" sz="1200">
              <a:solidFill>
                <a:srgbClr val="000000"/>
              </a:solidFill>
              <a:latin typeface="Arial" panose="020B0604020202020204" pitchFamily="34" charset="0"/>
              <a:cs typeface="Arial" panose="020B0604020202020204" pitchFamily="34" charset="0"/>
            </a:endParaRPr>
          </a:p>
        </p:txBody>
      </p:sp>
      <p:sp>
        <p:nvSpPr>
          <p:cNvPr id="458" name="TextBox 457">
            <a:extLst>
              <a:ext uri="{FF2B5EF4-FFF2-40B4-BE49-F238E27FC236}">
                <a16:creationId xmlns="" xmlns:a16="http://schemas.microsoft.com/office/drawing/2014/main" id="{1B3053C6-90BC-4D78-83B4-1DE180BEE875}"/>
              </a:ext>
            </a:extLst>
          </p:cNvPr>
          <p:cNvSpPr txBox="1"/>
          <p:nvPr/>
        </p:nvSpPr>
        <p:spPr>
          <a:xfrm>
            <a:off x="6723045" y="5835967"/>
            <a:ext cx="324909"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Mois</a:t>
            </a:r>
            <a:endParaRPr lang="fr-FR" sz="1200" dirty="0">
              <a:solidFill>
                <a:srgbClr val="000000"/>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 xmlns:a16="http://schemas.microsoft.com/office/drawing/2014/main" id="{5CDF8E38-51B2-423B-AEAC-30708605FCA1}"/>
              </a:ext>
            </a:extLst>
          </p:cNvPr>
          <p:cNvSpPr txBox="1"/>
          <p:nvPr/>
        </p:nvSpPr>
        <p:spPr>
          <a:xfrm rot="16200000">
            <a:off x="4321801" y="3960291"/>
            <a:ext cx="727137"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Probabilité</a:t>
            </a:r>
            <a:endParaRPr lang="fr-FR" sz="1200" dirty="0">
              <a:solidFill>
                <a:srgbClr val="000000"/>
              </a:solidFill>
              <a:latin typeface="Arial" panose="020B0604020202020204" pitchFamily="34" charset="0"/>
              <a:cs typeface="Arial" panose="020B0604020202020204" pitchFamily="34" charset="0"/>
            </a:endParaRPr>
          </a:p>
        </p:txBody>
      </p:sp>
      <p:cxnSp>
        <p:nvCxnSpPr>
          <p:cNvPr id="460" name="Straight Connector 459">
            <a:extLst>
              <a:ext uri="{FF2B5EF4-FFF2-40B4-BE49-F238E27FC236}">
                <a16:creationId xmlns="" xmlns:a16="http://schemas.microsoft.com/office/drawing/2014/main" id="{5C4AFA8C-CDC1-4E26-9E74-348F0BD68CC1}"/>
              </a:ext>
            </a:extLst>
          </p:cNvPr>
          <p:cNvCxnSpPr>
            <a:cxnSpLocks/>
          </p:cNvCxnSpPr>
          <p:nvPr/>
        </p:nvCxnSpPr>
        <p:spPr>
          <a:xfrm rot="5400000">
            <a:off x="6143522" y="5590586"/>
            <a:ext cx="72000" cy="0"/>
          </a:xfrm>
          <a:prstGeom prst="line">
            <a:avLst/>
          </a:prstGeom>
          <a:noFill/>
          <a:ln w="19050" cap="sq" cmpd="sng" algn="ctr">
            <a:solidFill>
              <a:srgbClr val="000000"/>
            </a:solidFill>
            <a:prstDash val="solid"/>
            <a:miter lim="800000"/>
          </a:ln>
          <a:effectLst/>
        </p:spPr>
      </p:cxnSp>
      <p:sp>
        <p:nvSpPr>
          <p:cNvPr id="461" name="TextBox 460">
            <a:extLst>
              <a:ext uri="{FF2B5EF4-FFF2-40B4-BE49-F238E27FC236}">
                <a16:creationId xmlns="" xmlns:a16="http://schemas.microsoft.com/office/drawing/2014/main" id="{1942DCA9-880E-4D4D-869E-4370BE5CB48B}"/>
              </a:ext>
            </a:extLst>
          </p:cNvPr>
          <p:cNvSpPr txBox="1"/>
          <p:nvPr/>
        </p:nvSpPr>
        <p:spPr>
          <a:xfrm>
            <a:off x="6094563"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endParaRPr lang="fr-FR" sz="1200">
              <a:solidFill>
                <a:srgbClr val="000000"/>
              </a:solidFill>
              <a:latin typeface="Arial" panose="020B0604020202020204" pitchFamily="34" charset="0"/>
              <a:cs typeface="Arial" panose="020B0604020202020204" pitchFamily="34" charset="0"/>
            </a:endParaRPr>
          </a:p>
        </p:txBody>
      </p:sp>
      <p:cxnSp>
        <p:nvCxnSpPr>
          <p:cNvPr id="462" name="Straight Connector 461">
            <a:extLst>
              <a:ext uri="{FF2B5EF4-FFF2-40B4-BE49-F238E27FC236}">
                <a16:creationId xmlns="" xmlns:a16="http://schemas.microsoft.com/office/drawing/2014/main" id="{538E670F-9514-40E9-AB47-09E813B3026D}"/>
              </a:ext>
            </a:extLst>
          </p:cNvPr>
          <p:cNvCxnSpPr>
            <a:cxnSpLocks/>
          </p:cNvCxnSpPr>
          <p:nvPr/>
        </p:nvCxnSpPr>
        <p:spPr>
          <a:xfrm rot="5400000">
            <a:off x="6614172" y="5590586"/>
            <a:ext cx="72000" cy="0"/>
          </a:xfrm>
          <a:prstGeom prst="line">
            <a:avLst/>
          </a:prstGeom>
          <a:noFill/>
          <a:ln w="19050" cap="sq" cmpd="sng" algn="ctr">
            <a:solidFill>
              <a:srgbClr val="000000"/>
            </a:solidFill>
            <a:prstDash val="solid"/>
            <a:miter lim="800000"/>
          </a:ln>
          <a:effectLst/>
        </p:spPr>
      </p:cxnSp>
      <p:sp>
        <p:nvSpPr>
          <p:cNvPr id="463" name="TextBox 462">
            <a:extLst>
              <a:ext uri="{FF2B5EF4-FFF2-40B4-BE49-F238E27FC236}">
                <a16:creationId xmlns="" xmlns:a16="http://schemas.microsoft.com/office/drawing/2014/main" id="{ADA6E407-508A-4E65-8C60-B36341564E78}"/>
              </a:ext>
            </a:extLst>
          </p:cNvPr>
          <p:cNvSpPr txBox="1"/>
          <p:nvPr/>
        </p:nvSpPr>
        <p:spPr>
          <a:xfrm>
            <a:off x="6565213"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18</a:t>
            </a:r>
            <a:endParaRPr lang="fr-FR" sz="1200">
              <a:solidFill>
                <a:srgbClr val="000000"/>
              </a:solidFill>
              <a:latin typeface="Arial" panose="020B0604020202020204" pitchFamily="34" charset="0"/>
              <a:cs typeface="Arial" panose="020B0604020202020204" pitchFamily="34" charset="0"/>
            </a:endParaRPr>
          </a:p>
        </p:txBody>
      </p:sp>
      <p:cxnSp>
        <p:nvCxnSpPr>
          <p:cNvPr id="464" name="Straight Connector 463">
            <a:extLst>
              <a:ext uri="{FF2B5EF4-FFF2-40B4-BE49-F238E27FC236}">
                <a16:creationId xmlns="" xmlns:a16="http://schemas.microsoft.com/office/drawing/2014/main" id="{C7AADFA5-0485-4F50-80EF-BD220C4F841A}"/>
              </a:ext>
            </a:extLst>
          </p:cNvPr>
          <p:cNvCxnSpPr>
            <a:cxnSpLocks/>
          </p:cNvCxnSpPr>
          <p:nvPr/>
        </p:nvCxnSpPr>
        <p:spPr>
          <a:xfrm rot="5400000">
            <a:off x="7084822" y="5590586"/>
            <a:ext cx="72000" cy="0"/>
          </a:xfrm>
          <a:prstGeom prst="line">
            <a:avLst/>
          </a:prstGeom>
          <a:noFill/>
          <a:ln w="19050" cap="sq" cmpd="sng" algn="ctr">
            <a:solidFill>
              <a:srgbClr val="000000"/>
            </a:solidFill>
            <a:prstDash val="solid"/>
            <a:miter lim="800000"/>
          </a:ln>
          <a:effectLst/>
        </p:spPr>
      </p:cxnSp>
      <p:sp>
        <p:nvSpPr>
          <p:cNvPr id="465" name="TextBox 464">
            <a:extLst>
              <a:ext uri="{FF2B5EF4-FFF2-40B4-BE49-F238E27FC236}">
                <a16:creationId xmlns="" xmlns:a16="http://schemas.microsoft.com/office/drawing/2014/main" id="{0B953030-47EB-4CC2-8584-96501229ECE9}"/>
              </a:ext>
            </a:extLst>
          </p:cNvPr>
          <p:cNvSpPr txBox="1"/>
          <p:nvPr/>
        </p:nvSpPr>
        <p:spPr>
          <a:xfrm>
            <a:off x="7035863"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endParaRPr lang="fr-FR" sz="1200">
              <a:solidFill>
                <a:srgbClr val="000000"/>
              </a:solidFill>
              <a:latin typeface="Arial" panose="020B0604020202020204" pitchFamily="34" charset="0"/>
              <a:cs typeface="Arial" panose="020B0604020202020204" pitchFamily="34" charset="0"/>
            </a:endParaRPr>
          </a:p>
        </p:txBody>
      </p:sp>
      <p:cxnSp>
        <p:nvCxnSpPr>
          <p:cNvPr id="466" name="Straight Connector 465">
            <a:extLst>
              <a:ext uri="{FF2B5EF4-FFF2-40B4-BE49-F238E27FC236}">
                <a16:creationId xmlns="" xmlns:a16="http://schemas.microsoft.com/office/drawing/2014/main" id="{29A60D4C-099A-4D78-9850-5ECF8348809B}"/>
              </a:ext>
            </a:extLst>
          </p:cNvPr>
          <p:cNvCxnSpPr>
            <a:cxnSpLocks/>
          </p:cNvCxnSpPr>
          <p:nvPr/>
        </p:nvCxnSpPr>
        <p:spPr>
          <a:xfrm rot="5400000">
            <a:off x="7555472" y="5590586"/>
            <a:ext cx="72000" cy="0"/>
          </a:xfrm>
          <a:prstGeom prst="line">
            <a:avLst/>
          </a:prstGeom>
          <a:noFill/>
          <a:ln w="19050" cap="sq" cmpd="sng" algn="ctr">
            <a:solidFill>
              <a:srgbClr val="000000"/>
            </a:solidFill>
            <a:prstDash val="solid"/>
            <a:miter lim="800000"/>
          </a:ln>
          <a:effectLst/>
        </p:spPr>
      </p:cxnSp>
      <p:sp>
        <p:nvSpPr>
          <p:cNvPr id="467" name="TextBox 466">
            <a:extLst>
              <a:ext uri="{FF2B5EF4-FFF2-40B4-BE49-F238E27FC236}">
                <a16:creationId xmlns="" xmlns:a16="http://schemas.microsoft.com/office/drawing/2014/main" id="{CC67219F-0489-46CD-B9D0-1115BE2CABBA}"/>
              </a:ext>
            </a:extLst>
          </p:cNvPr>
          <p:cNvSpPr txBox="1"/>
          <p:nvPr/>
        </p:nvSpPr>
        <p:spPr>
          <a:xfrm>
            <a:off x="7506513"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endParaRPr lang="fr-FR" sz="1200">
              <a:solidFill>
                <a:srgbClr val="000000"/>
              </a:solidFill>
              <a:latin typeface="Arial" panose="020B0604020202020204" pitchFamily="34" charset="0"/>
              <a:cs typeface="Arial" panose="020B0604020202020204" pitchFamily="34" charset="0"/>
            </a:endParaRPr>
          </a:p>
        </p:txBody>
      </p:sp>
      <p:sp>
        <p:nvSpPr>
          <p:cNvPr id="468" name="TextBox 467">
            <a:extLst>
              <a:ext uri="{FF2B5EF4-FFF2-40B4-BE49-F238E27FC236}">
                <a16:creationId xmlns="" xmlns:a16="http://schemas.microsoft.com/office/drawing/2014/main" id="{E6AD2274-256D-4E13-BF92-AE5EDEA8C9C2}"/>
              </a:ext>
            </a:extLst>
          </p:cNvPr>
          <p:cNvSpPr txBox="1"/>
          <p:nvPr/>
        </p:nvSpPr>
        <p:spPr>
          <a:xfrm>
            <a:off x="4888274" y="2758096"/>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0,9</a:t>
            </a:r>
            <a:endParaRPr lang="fr-FR" sz="1200" dirty="0">
              <a:solidFill>
                <a:srgbClr val="000000"/>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 xmlns:a16="http://schemas.microsoft.com/office/drawing/2014/main" id="{195F4FF5-1A47-40BB-A135-2530228C0066}"/>
              </a:ext>
            </a:extLst>
          </p:cNvPr>
          <p:cNvSpPr txBox="1"/>
          <p:nvPr/>
        </p:nvSpPr>
        <p:spPr>
          <a:xfrm>
            <a:off x="4888274" y="3359194"/>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0,7</a:t>
            </a:r>
            <a:endParaRPr lang="fr-FR" sz="1200" dirty="0">
              <a:solidFill>
                <a:srgbClr val="000000"/>
              </a:solidFill>
              <a:latin typeface="Arial" panose="020B0604020202020204" pitchFamily="34" charset="0"/>
              <a:cs typeface="Arial" panose="020B0604020202020204" pitchFamily="34" charset="0"/>
            </a:endParaRPr>
          </a:p>
        </p:txBody>
      </p:sp>
      <p:sp>
        <p:nvSpPr>
          <p:cNvPr id="470" name="TextBox 469">
            <a:extLst>
              <a:ext uri="{FF2B5EF4-FFF2-40B4-BE49-F238E27FC236}">
                <a16:creationId xmlns="" xmlns:a16="http://schemas.microsoft.com/office/drawing/2014/main" id="{AD0DADA4-0C83-44F9-8EF6-20B0876AC283}"/>
              </a:ext>
            </a:extLst>
          </p:cNvPr>
          <p:cNvSpPr txBox="1"/>
          <p:nvPr/>
        </p:nvSpPr>
        <p:spPr>
          <a:xfrm>
            <a:off x="4888274" y="3960292"/>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0,5</a:t>
            </a:r>
            <a:endParaRPr lang="fr-FR" sz="1200" dirty="0">
              <a:solidFill>
                <a:srgbClr val="000000"/>
              </a:solidFill>
              <a:latin typeface="Arial" panose="020B0604020202020204" pitchFamily="34" charset="0"/>
              <a:cs typeface="Arial" panose="020B0604020202020204" pitchFamily="34" charset="0"/>
            </a:endParaRPr>
          </a:p>
        </p:txBody>
      </p:sp>
      <p:sp>
        <p:nvSpPr>
          <p:cNvPr id="471" name="TextBox 470">
            <a:extLst>
              <a:ext uri="{FF2B5EF4-FFF2-40B4-BE49-F238E27FC236}">
                <a16:creationId xmlns="" xmlns:a16="http://schemas.microsoft.com/office/drawing/2014/main" id="{37CD1D5E-3660-49A6-B208-0A4D89D97E8A}"/>
              </a:ext>
            </a:extLst>
          </p:cNvPr>
          <p:cNvSpPr txBox="1"/>
          <p:nvPr/>
        </p:nvSpPr>
        <p:spPr>
          <a:xfrm>
            <a:off x="4888274" y="4561390"/>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0,3</a:t>
            </a:r>
            <a:endParaRPr lang="fr-FR" sz="1200" dirty="0">
              <a:solidFill>
                <a:srgbClr val="000000"/>
              </a:solidFill>
              <a:latin typeface="Arial" panose="020B0604020202020204" pitchFamily="34" charset="0"/>
              <a:cs typeface="Arial" panose="020B0604020202020204" pitchFamily="34" charset="0"/>
            </a:endParaRPr>
          </a:p>
        </p:txBody>
      </p:sp>
      <p:sp>
        <p:nvSpPr>
          <p:cNvPr id="472" name="TextBox 471">
            <a:extLst>
              <a:ext uri="{FF2B5EF4-FFF2-40B4-BE49-F238E27FC236}">
                <a16:creationId xmlns="" xmlns:a16="http://schemas.microsoft.com/office/drawing/2014/main" id="{852DB307-CB08-4E71-AB80-2AE0CC39C1F2}"/>
              </a:ext>
            </a:extLst>
          </p:cNvPr>
          <p:cNvSpPr txBox="1"/>
          <p:nvPr/>
        </p:nvSpPr>
        <p:spPr>
          <a:xfrm>
            <a:off x="4888274" y="5162488"/>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0,1</a:t>
            </a:r>
            <a:endParaRPr lang="fr-FR" sz="1200" dirty="0">
              <a:solidFill>
                <a:srgbClr val="000000"/>
              </a:solidFill>
              <a:latin typeface="Arial" panose="020B0604020202020204" pitchFamily="34" charset="0"/>
              <a:cs typeface="Arial" panose="020B0604020202020204" pitchFamily="34" charset="0"/>
            </a:endParaRPr>
          </a:p>
        </p:txBody>
      </p:sp>
      <p:cxnSp>
        <p:nvCxnSpPr>
          <p:cNvPr id="473" name="Straight Connector 472">
            <a:extLst>
              <a:ext uri="{FF2B5EF4-FFF2-40B4-BE49-F238E27FC236}">
                <a16:creationId xmlns="" xmlns:a16="http://schemas.microsoft.com/office/drawing/2014/main" id="{FF58D492-C79B-4FBC-A0A6-1E4F14CB0B1B}"/>
              </a:ext>
            </a:extLst>
          </p:cNvPr>
          <p:cNvCxnSpPr/>
          <p:nvPr/>
        </p:nvCxnSpPr>
        <p:spPr>
          <a:xfrm>
            <a:off x="5162044" y="2850354"/>
            <a:ext cx="72000" cy="0"/>
          </a:xfrm>
          <a:prstGeom prst="line">
            <a:avLst/>
          </a:prstGeom>
          <a:noFill/>
          <a:ln w="19050" cap="sq" cmpd="sng" algn="ctr">
            <a:solidFill>
              <a:srgbClr val="000000"/>
            </a:solidFill>
            <a:prstDash val="solid"/>
            <a:miter lim="800000"/>
          </a:ln>
          <a:effectLst/>
        </p:spPr>
      </p:cxnSp>
      <p:cxnSp>
        <p:nvCxnSpPr>
          <p:cNvPr id="474" name="Straight Connector 473">
            <a:extLst>
              <a:ext uri="{FF2B5EF4-FFF2-40B4-BE49-F238E27FC236}">
                <a16:creationId xmlns="" xmlns:a16="http://schemas.microsoft.com/office/drawing/2014/main" id="{BD90B9E0-228A-44E5-94AD-B187078DD991}"/>
              </a:ext>
            </a:extLst>
          </p:cNvPr>
          <p:cNvCxnSpPr/>
          <p:nvPr/>
        </p:nvCxnSpPr>
        <p:spPr>
          <a:xfrm>
            <a:off x="5162044" y="3451306"/>
            <a:ext cx="72000" cy="0"/>
          </a:xfrm>
          <a:prstGeom prst="line">
            <a:avLst/>
          </a:prstGeom>
          <a:noFill/>
          <a:ln w="19050" cap="sq" cmpd="sng" algn="ctr">
            <a:solidFill>
              <a:srgbClr val="000000"/>
            </a:solidFill>
            <a:prstDash val="solid"/>
            <a:miter lim="800000"/>
          </a:ln>
          <a:effectLst/>
        </p:spPr>
      </p:cxnSp>
      <p:cxnSp>
        <p:nvCxnSpPr>
          <p:cNvPr id="475" name="Straight Connector 474">
            <a:extLst>
              <a:ext uri="{FF2B5EF4-FFF2-40B4-BE49-F238E27FC236}">
                <a16:creationId xmlns="" xmlns:a16="http://schemas.microsoft.com/office/drawing/2014/main" id="{AC5DE0AE-ABBB-4130-B290-04F3B9DD197F}"/>
              </a:ext>
            </a:extLst>
          </p:cNvPr>
          <p:cNvCxnSpPr/>
          <p:nvPr/>
        </p:nvCxnSpPr>
        <p:spPr>
          <a:xfrm>
            <a:off x="5162044" y="4052258"/>
            <a:ext cx="72000" cy="0"/>
          </a:xfrm>
          <a:prstGeom prst="line">
            <a:avLst/>
          </a:prstGeom>
          <a:noFill/>
          <a:ln w="19050" cap="sq" cmpd="sng" algn="ctr">
            <a:solidFill>
              <a:srgbClr val="000000"/>
            </a:solidFill>
            <a:prstDash val="solid"/>
            <a:miter lim="800000"/>
          </a:ln>
          <a:effectLst/>
        </p:spPr>
      </p:cxnSp>
      <p:cxnSp>
        <p:nvCxnSpPr>
          <p:cNvPr id="476" name="Straight Connector 475">
            <a:extLst>
              <a:ext uri="{FF2B5EF4-FFF2-40B4-BE49-F238E27FC236}">
                <a16:creationId xmlns="" xmlns:a16="http://schemas.microsoft.com/office/drawing/2014/main" id="{9C49C1B3-698B-497C-A4D5-4F4E637D1148}"/>
              </a:ext>
            </a:extLst>
          </p:cNvPr>
          <p:cNvCxnSpPr/>
          <p:nvPr/>
        </p:nvCxnSpPr>
        <p:spPr>
          <a:xfrm>
            <a:off x="5162044" y="4653210"/>
            <a:ext cx="72000" cy="0"/>
          </a:xfrm>
          <a:prstGeom prst="line">
            <a:avLst/>
          </a:prstGeom>
          <a:noFill/>
          <a:ln w="19050" cap="sq" cmpd="sng" algn="ctr">
            <a:solidFill>
              <a:srgbClr val="000000"/>
            </a:solidFill>
            <a:prstDash val="solid"/>
            <a:miter lim="800000"/>
          </a:ln>
          <a:effectLst/>
        </p:spPr>
      </p:cxnSp>
      <p:cxnSp>
        <p:nvCxnSpPr>
          <p:cNvPr id="477" name="Straight Connector 476">
            <a:extLst>
              <a:ext uri="{FF2B5EF4-FFF2-40B4-BE49-F238E27FC236}">
                <a16:creationId xmlns="" xmlns:a16="http://schemas.microsoft.com/office/drawing/2014/main" id="{61BA4529-784D-4AA0-83C3-2C11F870241F}"/>
              </a:ext>
            </a:extLst>
          </p:cNvPr>
          <p:cNvCxnSpPr/>
          <p:nvPr/>
        </p:nvCxnSpPr>
        <p:spPr>
          <a:xfrm>
            <a:off x="5162044" y="5254162"/>
            <a:ext cx="72000" cy="0"/>
          </a:xfrm>
          <a:prstGeom prst="line">
            <a:avLst/>
          </a:prstGeom>
          <a:noFill/>
          <a:ln w="19050" cap="sq" cmpd="sng" algn="ctr">
            <a:solidFill>
              <a:srgbClr val="000000"/>
            </a:solidFill>
            <a:prstDash val="solid"/>
            <a:miter lim="800000"/>
          </a:ln>
          <a:effectLst/>
        </p:spPr>
      </p:cxnSp>
      <p:sp>
        <p:nvSpPr>
          <p:cNvPr id="478" name="TextBox 477">
            <a:extLst>
              <a:ext uri="{FF2B5EF4-FFF2-40B4-BE49-F238E27FC236}">
                <a16:creationId xmlns="" xmlns:a16="http://schemas.microsoft.com/office/drawing/2014/main" id="{D377BBBF-45BC-41B0-A2A2-8583E3AFEA8F}"/>
              </a:ext>
            </a:extLst>
          </p:cNvPr>
          <p:cNvSpPr txBox="1"/>
          <p:nvPr/>
        </p:nvSpPr>
        <p:spPr>
          <a:xfrm>
            <a:off x="6856667" y="4406117"/>
            <a:ext cx="1466898" cy="553998"/>
          </a:xfrm>
          <a:prstGeom prst="rect">
            <a:avLst/>
          </a:prstGeom>
          <a:noFill/>
        </p:spPr>
        <p:txBody>
          <a:bodyPr wrap="none" lIns="0" tIns="0" rIns="0" bIns="0" rtlCol="0" anchor="t" anchorCtr="0">
            <a:spAutoFit/>
          </a:bodyPr>
          <a:lstStyle/>
          <a:p>
            <a:r>
              <a:rPr lang="fr-FR" sz="1200" dirty="0" smtClean="0">
                <a:solidFill>
                  <a:schemeClr val="accent3"/>
                </a:solidFill>
                <a:latin typeface="Arial" panose="020B0604020202020204" pitchFamily="34" charset="0"/>
                <a:cs typeface="Arial" panose="020B0604020202020204" pitchFamily="34" charset="0"/>
              </a:rPr>
              <a:t>Groupe VEGF (n=14)</a:t>
            </a:r>
          </a:p>
          <a:p>
            <a:r>
              <a:rPr lang="fr-FR" sz="1200" dirty="0" smtClean="0">
                <a:solidFill>
                  <a:schemeClr val="accent3"/>
                </a:solidFill>
                <a:latin typeface="Arial" panose="020B0604020202020204" pitchFamily="34" charset="0"/>
                <a:cs typeface="Arial" panose="020B0604020202020204" pitchFamily="34" charset="0"/>
              </a:rPr>
              <a:t>SGm: 16,4 mois</a:t>
            </a:r>
          </a:p>
          <a:p>
            <a:r>
              <a:rPr lang="fr-FR" sz="1200" dirty="0" smtClean="0">
                <a:solidFill>
                  <a:schemeClr val="accent3"/>
                </a:solidFill>
                <a:latin typeface="Arial" panose="020B0604020202020204" pitchFamily="34" charset="0"/>
                <a:cs typeface="Arial" panose="020B0604020202020204" pitchFamily="34" charset="0"/>
              </a:rPr>
              <a:t>(IC95% 5,9 </a:t>
            </a:r>
            <a:r>
              <a:rPr lang="fr-FR" sz="1200" dirty="0">
                <a:solidFill>
                  <a:schemeClr val="accent3"/>
                </a:solidFill>
                <a:latin typeface="Arial" panose="020B0604020202020204" pitchFamily="34" charset="0"/>
                <a:cs typeface="Arial" panose="020B0604020202020204" pitchFamily="34" charset="0"/>
              </a:rPr>
              <a:t>– </a:t>
            </a:r>
            <a:r>
              <a:rPr lang="fr-FR" sz="1200" dirty="0" smtClean="0">
                <a:solidFill>
                  <a:schemeClr val="accent3"/>
                </a:solidFill>
                <a:latin typeface="Arial" panose="020B0604020202020204" pitchFamily="34" charset="0"/>
                <a:cs typeface="Arial" panose="020B0604020202020204" pitchFamily="34" charset="0"/>
              </a:rPr>
              <a:t>NE)</a:t>
            </a:r>
            <a:endParaRPr lang="fr-FR" sz="1200" dirty="0">
              <a:solidFill>
                <a:schemeClr val="accent3"/>
              </a:solidFill>
              <a:latin typeface="Arial" panose="020B0604020202020204" pitchFamily="34" charset="0"/>
              <a:cs typeface="Arial" panose="020B0604020202020204" pitchFamily="34" charset="0"/>
            </a:endParaRPr>
          </a:p>
        </p:txBody>
      </p:sp>
      <p:cxnSp>
        <p:nvCxnSpPr>
          <p:cNvPr id="479" name="Straight Connector 478">
            <a:extLst>
              <a:ext uri="{FF2B5EF4-FFF2-40B4-BE49-F238E27FC236}">
                <a16:creationId xmlns="" xmlns:a16="http://schemas.microsoft.com/office/drawing/2014/main" id="{2286E8E5-8C50-4AD1-8907-7E42CAF8B60F}"/>
              </a:ext>
            </a:extLst>
          </p:cNvPr>
          <p:cNvCxnSpPr>
            <a:cxnSpLocks/>
          </p:cNvCxnSpPr>
          <p:nvPr/>
        </p:nvCxnSpPr>
        <p:spPr>
          <a:xfrm rot="5400000">
            <a:off x="5437547" y="5590586"/>
            <a:ext cx="72000" cy="0"/>
          </a:xfrm>
          <a:prstGeom prst="line">
            <a:avLst/>
          </a:prstGeom>
          <a:noFill/>
          <a:ln w="19050" cap="sq" cmpd="sng" algn="ctr">
            <a:solidFill>
              <a:srgbClr val="000000"/>
            </a:solidFill>
            <a:prstDash val="solid"/>
            <a:miter lim="800000"/>
          </a:ln>
          <a:effectLst/>
        </p:spPr>
      </p:cxnSp>
      <p:sp>
        <p:nvSpPr>
          <p:cNvPr id="480" name="TextBox 479">
            <a:extLst>
              <a:ext uri="{FF2B5EF4-FFF2-40B4-BE49-F238E27FC236}">
                <a16:creationId xmlns="" xmlns:a16="http://schemas.microsoft.com/office/drawing/2014/main" id="{7D27D8E1-DE6F-47A5-9DFD-0772EB2AE414}"/>
              </a:ext>
            </a:extLst>
          </p:cNvPr>
          <p:cNvSpPr txBox="1"/>
          <p:nvPr/>
        </p:nvSpPr>
        <p:spPr>
          <a:xfrm>
            <a:off x="5431067"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a:t>
            </a:r>
            <a:endParaRPr lang="fr-FR" sz="1200">
              <a:solidFill>
                <a:srgbClr val="000000"/>
              </a:solidFill>
              <a:latin typeface="Arial" panose="020B0604020202020204" pitchFamily="34" charset="0"/>
              <a:cs typeface="Arial" panose="020B0604020202020204" pitchFamily="34" charset="0"/>
            </a:endParaRPr>
          </a:p>
        </p:txBody>
      </p:sp>
      <p:cxnSp>
        <p:nvCxnSpPr>
          <p:cNvPr id="481" name="Straight Connector 480">
            <a:extLst>
              <a:ext uri="{FF2B5EF4-FFF2-40B4-BE49-F238E27FC236}">
                <a16:creationId xmlns="" xmlns:a16="http://schemas.microsoft.com/office/drawing/2014/main" id="{0E79983C-FCE0-4E7C-8EA5-6B42D568461F}"/>
              </a:ext>
            </a:extLst>
          </p:cNvPr>
          <p:cNvCxnSpPr>
            <a:cxnSpLocks/>
          </p:cNvCxnSpPr>
          <p:nvPr/>
        </p:nvCxnSpPr>
        <p:spPr>
          <a:xfrm rot="5400000">
            <a:off x="5908197" y="5590586"/>
            <a:ext cx="72000" cy="0"/>
          </a:xfrm>
          <a:prstGeom prst="line">
            <a:avLst/>
          </a:prstGeom>
          <a:noFill/>
          <a:ln w="19050" cap="sq" cmpd="sng" algn="ctr">
            <a:solidFill>
              <a:srgbClr val="000000"/>
            </a:solidFill>
            <a:prstDash val="solid"/>
            <a:miter lim="800000"/>
          </a:ln>
          <a:effectLst/>
        </p:spPr>
      </p:cxnSp>
      <p:sp>
        <p:nvSpPr>
          <p:cNvPr id="482" name="TextBox 481">
            <a:extLst>
              <a:ext uri="{FF2B5EF4-FFF2-40B4-BE49-F238E27FC236}">
                <a16:creationId xmlns="" xmlns:a16="http://schemas.microsoft.com/office/drawing/2014/main" id="{E19106C8-3B5D-4D58-BBF4-2BDC2BE9560C}"/>
              </a:ext>
            </a:extLst>
          </p:cNvPr>
          <p:cNvSpPr txBox="1"/>
          <p:nvPr/>
        </p:nvSpPr>
        <p:spPr>
          <a:xfrm>
            <a:off x="5901717" y="5671354"/>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a:t>
            </a:r>
            <a:endParaRPr lang="fr-FR" sz="1200">
              <a:solidFill>
                <a:srgbClr val="000000"/>
              </a:solidFill>
              <a:latin typeface="Arial" panose="020B0604020202020204" pitchFamily="34" charset="0"/>
              <a:cs typeface="Arial" panose="020B0604020202020204" pitchFamily="34" charset="0"/>
            </a:endParaRPr>
          </a:p>
        </p:txBody>
      </p:sp>
      <p:cxnSp>
        <p:nvCxnSpPr>
          <p:cNvPr id="483" name="Straight Connector 482">
            <a:extLst>
              <a:ext uri="{FF2B5EF4-FFF2-40B4-BE49-F238E27FC236}">
                <a16:creationId xmlns="" xmlns:a16="http://schemas.microsoft.com/office/drawing/2014/main" id="{0B94DB17-D970-40F7-86B1-D745CF6E097F}"/>
              </a:ext>
            </a:extLst>
          </p:cNvPr>
          <p:cNvCxnSpPr>
            <a:cxnSpLocks/>
          </p:cNvCxnSpPr>
          <p:nvPr/>
        </p:nvCxnSpPr>
        <p:spPr>
          <a:xfrm rot="5400000">
            <a:off x="6378847" y="5590586"/>
            <a:ext cx="72000" cy="0"/>
          </a:xfrm>
          <a:prstGeom prst="line">
            <a:avLst/>
          </a:prstGeom>
          <a:noFill/>
          <a:ln w="19050" cap="sq" cmpd="sng" algn="ctr">
            <a:solidFill>
              <a:srgbClr val="000000"/>
            </a:solidFill>
            <a:prstDash val="solid"/>
            <a:miter lim="800000"/>
          </a:ln>
          <a:effectLst/>
        </p:spPr>
      </p:cxnSp>
      <p:sp>
        <p:nvSpPr>
          <p:cNvPr id="484" name="TextBox 483">
            <a:extLst>
              <a:ext uri="{FF2B5EF4-FFF2-40B4-BE49-F238E27FC236}">
                <a16:creationId xmlns="" xmlns:a16="http://schemas.microsoft.com/office/drawing/2014/main" id="{743FD341-639D-4E61-A73B-24CBC2799D2D}"/>
              </a:ext>
            </a:extLst>
          </p:cNvPr>
          <p:cNvSpPr txBox="1"/>
          <p:nvPr/>
        </p:nvSpPr>
        <p:spPr>
          <a:xfrm>
            <a:off x="6329888"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endParaRPr lang="fr-FR" sz="1200">
              <a:solidFill>
                <a:srgbClr val="000000"/>
              </a:solidFill>
              <a:latin typeface="Arial" panose="020B0604020202020204" pitchFamily="34" charset="0"/>
              <a:cs typeface="Arial" panose="020B0604020202020204" pitchFamily="34" charset="0"/>
            </a:endParaRPr>
          </a:p>
        </p:txBody>
      </p:sp>
      <p:cxnSp>
        <p:nvCxnSpPr>
          <p:cNvPr id="485" name="Straight Connector 484">
            <a:extLst>
              <a:ext uri="{FF2B5EF4-FFF2-40B4-BE49-F238E27FC236}">
                <a16:creationId xmlns="" xmlns:a16="http://schemas.microsoft.com/office/drawing/2014/main" id="{2F8DCF82-1F1C-401F-83BF-AF577CF80366}"/>
              </a:ext>
            </a:extLst>
          </p:cNvPr>
          <p:cNvCxnSpPr>
            <a:cxnSpLocks/>
          </p:cNvCxnSpPr>
          <p:nvPr/>
        </p:nvCxnSpPr>
        <p:spPr>
          <a:xfrm rot="5400000">
            <a:off x="6849497" y="5590586"/>
            <a:ext cx="72000" cy="0"/>
          </a:xfrm>
          <a:prstGeom prst="line">
            <a:avLst/>
          </a:prstGeom>
          <a:noFill/>
          <a:ln w="19050" cap="sq" cmpd="sng" algn="ctr">
            <a:solidFill>
              <a:srgbClr val="000000"/>
            </a:solidFill>
            <a:prstDash val="solid"/>
            <a:miter lim="800000"/>
          </a:ln>
          <a:effectLst/>
        </p:spPr>
      </p:cxnSp>
      <p:sp>
        <p:nvSpPr>
          <p:cNvPr id="486" name="TextBox 485">
            <a:extLst>
              <a:ext uri="{FF2B5EF4-FFF2-40B4-BE49-F238E27FC236}">
                <a16:creationId xmlns="" xmlns:a16="http://schemas.microsoft.com/office/drawing/2014/main" id="{3273C436-6067-49D9-8FA8-E03A9AF0D29E}"/>
              </a:ext>
            </a:extLst>
          </p:cNvPr>
          <p:cNvSpPr txBox="1"/>
          <p:nvPr/>
        </p:nvSpPr>
        <p:spPr>
          <a:xfrm>
            <a:off x="6800538"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21</a:t>
            </a:r>
            <a:endParaRPr lang="fr-FR" sz="1200">
              <a:solidFill>
                <a:srgbClr val="000000"/>
              </a:solidFill>
              <a:latin typeface="Arial" panose="020B0604020202020204" pitchFamily="34" charset="0"/>
              <a:cs typeface="Arial" panose="020B0604020202020204" pitchFamily="34" charset="0"/>
            </a:endParaRPr>
          </a:p>
        </p:txBody>
      </p:sp>
      <p:cxnSp>
        <p:nvCxnSpPr>
          <p:cNvPr id="487" name="Straight Connector 486">
            <a:extLst>
              <a:ext uri="{FF2B5EF4-FFF2-40B4-BE49-F238E27FC236}">
                <a16:creationId xmlns="" xmlns:a16="http://schemas.microsoft.com/office/drawing/2014/main" id="{23ECBF5D-44AB-4B7B-9AFD-CD92FEF2573B}"/>
              </a:ext>
            </a:extLst>
          </p:cNvPr>
          <p:cNvCxnSpPr>
            <a:cxnSpLocks/>
          </p:cNvCxnSpPr>
          <p:nvPr/>
        </p:nvCxnSpPr>
        <p:spPr>
          <a:xfrm rot="5400000">
            <a:off x="7320147" y="5590586"/>
            <a:ext cx="72000" cy="0"/>
          </a:xfrm>
          <a:prstGeom prst="line">
            <a:avLst/>
          </a:prstGeom>
          <a:noFill/>
          <a:ln w="19050" cap="sq" cmpd="sng" algn="ctr">
            <a:solidFill>
              <a:srgbClr val="000000"/>
            </a:solidFill>
            <a:prstDash val="solid"/>
            <a:miter lim="800000"/>
          </a:ln>
          <a:effectLst/>
        </p:spPr>
      </p:cxnSp>
      <p:sp>
        <p:nvSpPr>
          <p:cNvPr id="488" name="TextBox 487">
            <a:extLst>
              <a:ext uri="{FF2B5EF4-FFF2-40B4-BE49-F238E27FC236}">
                <a16:creationId xmlns="" xmlns:a16="http://schemas.microsoft.com/office/drawing/2014/main" id="{D4B0CC3E-0E71-409C-952D-3088D58620F4}"/>
              </a:ext>
            </a:extLst>
          </p:cNvPr>
          <p:cNvSpPr txBox="1"/>
          <p:nvPr/>
        </p:nvSpPr>
        <p:spPr>
          <a:xfrm>
            <a:off x="7271188"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27</a:t>
            </a:r>
            <a:endParaRPr lang="fr-FR" sz="1200">
              <a:solidFill>
                <a:srgbClr val="000000"/>
              </a:solidFill>
              <a:latin typeface="Arial" panose="020B0604020202020204" pitchFamily="34" charset="0"/>
              <a:cs typeface="Arial" panose="020B0604020202020204" pitchFamily="34" charset="0"/>
            </a:endParaRPr>
          </a:p>
        </p:txBody>
      </p:sp>
      <p:cxnSp>
        <p:nvCxnSpPr>
          <p:cNvPr id="489" name="Straight Connector 488">
            <a:extLst>
              <a:ext uri="{FF2B5EF4-FFF2-40B4-BE49-F238E27FC236}">
                <a16:creationId xmlns="" xmlns:a16="http://schemas.microsoft.com/office/drawing/2014/main" id="{047ED304-DAB8-4158-BD54-C9385E5FFA1D}"/>
              </a:ext>
            </a:extLst>
          </p:cNvPr>
          <p:cNvCxnSpPr>
            <a:cxnSpLocks/>
          </p:cNvCxnSpPr>
          <p:nvPr/>
        </p:nvCxnSpPr>
        <p:spPr>
          <a:xfrm rot="5400000">
            <a:off x="8026122" y="5590586"/>
            <a:ext cx="72000" cy="0"/>
          </a:xfrm>
          <a:prstGeom prst="line">
            <a:avLst/>
          </a:prstGeom>
          <a:noFill/>
          <a:ln w="19050" cap="sq" cmpd="sng" algn="ctr">
            <a:solidFill>
              <a:srgbClr val="000000"/>
            </a:solidFill>
            <a:prstDash val="solid"/>
            <a:miter lim="800000"/>
          </a:ln>
          <a:effectLst/>
        </p:spPr>
      </p:cxnSp>
      <p:sp>
        <p:nvSpPr>
          <p:cNvPr id="490" name="TextBox 489">
            <a:extLst>
              <a:ext uri="{FF2B5EF4-FFF2-40B4-BE49-F238E27FC236}">
                <a16:creationId xmlns="" xmlns:a16="http://schemas.microsoft.com/office/drawing/2014/main" id="{CB0640B1-C5DE-4165-9399-282FA86B30A3}"/>
              </a:ext>
            </a:extLst>
          </p:cNvPr>
          <p:cNvSpPr txBox="1"/>
          <p:nvPr/>
        </p:nvSpPr>
        <p:spPr>
          <a:xfrm>
            <a:off x="7977163"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36</a:t>
            </a:r>
            <a:endParaRPr lang="fr-FR" sz="1200">
              <a:solidFill>
                <a:srgbClr val="000000"/>
              </a:solidFill>
              <a:latin typeface="Arial" panose="020B0604020202020204" pitchFamily="34" charset="0"/>
              <a:cs typeface="Arial" panose="020B0604020202020204" pitchFamily="34" charset="0"/>
            </a:endParaRPr>
          </a:p>
        </p:txBody>
      </p:sp>
      <p:cxnSp>
        <p:nvCxnSpPr>
          <p:cNvPr id="491" name="Straight Connector 490">
            <a:extLst>
              <a:ext uri="{FF2B5EF4-FFF2-40B4-BE49-F238E27FC236}">
                <a16:creationId xmlns="" xmlns:a16="http://schemas.microsoft.com/office/drawing/2014/main" id="{AE5DE55C-BEFC-42EA-9A94-D2DC7DAA6EBF}"/>
              </a:ext>
            </a:extLst>
          </p:cNvPr>
          <p:cNvCxnSpPr>
            <a:cxnSpLocks/>
          </p:cNvCxnSpPr>
          <p:nvPr/>
        </p:nvCxnSpPr>
        <p:spPr>
          <a:xfrm rot="5400000">
            <a:off x="7790797" y="5590586"/>
            <a:ext cx="72000" cy="0"/>
          </a:xfrm>
          <a:prstGeom prst="line">
            <a:avLst/>
          </a:prstGeom>
          <a:noFill/>
          <a:ln w="19050" cap="sq" cmpd="sng" algn="ctr">
            <a:solidFill>
              <a:srgbClr val="000000"/>
            </a:solidFill>
            <a:prstDash val="solid"/>
            <a:miter lim="800000"/>
          </a:ln>
          <a:effectLst/>
        </p:spPr>
      </p:cxnSp>
      <p:sp>
        <p:nvSpPr>
          <p:cNvPr id="492" name="TextBox 491">
            <a:extLst>
              <a:ext uri="{FF2B5EF4-FFF2-40B4-BE49-F238E27FC236}">
                <a16:creationId xmlns="" xmlns:a16="http://schemas.microsoft.com/office/drawing/2014/main" id="{58926886-8D2A-4456-B1BA-ED5697E65BE5}"/>
              </a:ext>
            </a:extLst>
          </p:cNvPr>
          <p:cNvSpPr txBox="1"/>
          <p:nvPr/>
        </p:nvSpPr>
        <p:spPr>
          <a:xfrm>
            <a:off x="7741838"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33</a:t>
            </a:r>
            <a:endParaRPr lang="fr-FR" sz="1200">
              <a:solidFill>
                <a:srgbClr val="000000"/>
              </a:solidFill>
              <a:latin typeface="Arial" panose="020B0604020202020204" pitchFamily="34" charset="0"/>
              <a:cs typeface="Arial" panose="020B0604020202020204" pitchFamily="34" charset="0"/>
            </a:endParaRPr>
          </a:p>
        </p:txBody>
      </p:sp>
      <p:cxnSp>
        <p:nvCxnSpPr>
          <p:cNvPr id="493" name="Straight Connector 492">
            <a:extLst>
              <a:ext uri="{FF2B5EF4-FFF2-40B4-BE49-F238E27FC236}">
                <a16:creationId xmlns="" xmlns:a16="http://schemas.microsoft.com/office/drawing/2014/main" id="{91A6D800-7567-4C37-8115-45F9924CE408}"/>
              </a:ext>
            </a:extLst>
          </p:cNvPr>
          <p:cNvCxnSpPr>
            <a:cxnSpLocks/>
          </p:cNvCxnSpPr>
          <p:nvPr/>
        </p:nvCxnSpPr>
        <p:spPr>
          <a:xfrm rot="5400000">
            <a:off x="8261447" y="5590586"/>
            <a:ext cx="72000" cy="0"/>
          </a:xfrm>
          <a:prstGeom prst="line">
            <a:avLst/>
          </a:prstGeom>
          <a:noFill/>
          <a:ln w="19050" cap="sq" cmpd="sng" algn="ctr">
            <a:solidFill>
              <a:srgbClr val="000000"/>
            </a:solidFill>
            <a:prstDash val="solid"/>
            <a:miter lim="800000"/>
          </a:ln>
          <a:effectLst/>
        </p:spPr>
      </p:cxnSp>
      <p:sp>
        <p:nvSpPr>
          <p:cNvPr id="494" name="TextBox 493">
            <a:extLst>
              <a:ext uri="{FF2B5EF4-FFF2-40B4-BE49-F238E27FC236}">
                <a16:creationId xmlns="" xmlns:a16="http://schemas.microsoft.com/office/drawing/2014/main" id="{9CE82609-7E6F-4928-8FDE-93F4B763A907}"/>
              </a:ext>
            </a:extLst>
          </p:cNvPr>
          <p:cNvSpPr txBox="1"/>
          <p:nvPr/>
        </p:nvSpPr>
        <p:spPr>
          <a:xfrm>
            <a:off x="8212488" y="5671354"/>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39</a:t>
            </a:r>
            <a:endParaRPr lang="fr-FR" sz="1200">
              <a:solidFill>
                <a:srgbClr val="000000"/>
              </a:solidFill>
              <a:latin typeface="Arial" panose="020B0604020202020204" pitchFamily="34" charset="0"/>
              <a:cs typeface="Arial" panose="020B0604020202020204" pitchFamily="34" charset="0"/>
            </a:endParaRPr>
          </a:p>
        </p:txBody>
      </p:sp>
      <p:sp>
        <p:nvSpPr>
          <p:cNvPr id="495" name="TextBox 494">
            <a:extLst>
              <a:ext uri="{FF2B5EF4-FFF2-40B4-BE49-F238E27FC236}">
                <a16:creationId xmlns="" xmlns:a16="http://schemas.microsoft.com/office/drawing/2014/main" id="{AC63F0F3-B94A-4706-A902-A6A119CA3E8B}"/>
              </a:ext>
            </a:extLst>
          </p:cNvPr>
          <p:cNvSpPr txBox="1"/>
          <p:nvPr/>
        </p:nvSpPr>
        <p:spPr>
          <a:xfrm>
            <a:off x="7057396" y="2912076"/>
            <a:ext cx="1299935" cy="553998"/>
          </a:xfrm>
          <a:prstGeom prst="rect">
            <a:avLst/>
          </a:prstGeom>
          <a:noFill/>
        </p:spPr>
        <p:txBody>
          <a:bodyPr wrap="none" lIns="0" tIns="0" rIns="0" bIns="0" rtlCol="0" anchor="t" anchorCtr="0">
            <a:spAutoFit/>
          </a:bodyPr>
          <a:lstStyle/>
          <a:p>
            <a:pPr fontAlgn="auto">
              <a:spcBef>
                <a:spcPts val="0"/>
              </a:spcBef>
              <a:spcAft>
                <a:spcPts val="0"/>
              </a:spcAft>
              <a:defRPr/>
            </a:pPr>
            <a:r>
              <a:rPr lang="fr-FR" sz="1200" kern="0" dirty="0" smtClean="0">
                <a:solidFill>
                  <a:srgbClr val="275E37"/>
                </a:solidFill>
                <a:latin typeface="Arial" panose="020B0604020202020204" pitchFamily="34" charset="0"/>
                <a:cs typeface="Arial" panose="020B0604020202020204" pitchFamily="34" charset="0"/>
              </a:rPr>
              <a:t>Groupe FGF (n=7)</a:t>
            </a:r>
          </a:p>
          <a:p>
            <a:pPr fontAlgn="auto">
              <a:spcBef>
                <a:spcPts val="0"/>
              </a:spcBef>
              <a:spcAft>
                <a:spcPts val="0"/>
              </a:spcAft>
              <a:defRPr/>
            </a:pPr>
            <a:r>
              <a:rPr lang="fr-FR" sz="1200" kern="0" dirty="0" smtClean="0">
                <a:solidFill>
                  <a:srgbClr val="275E37"/>
                </a:solidFill>
                <a:latin typeface="Arial" panose="020B0604020202020204" pitchFamily="34" charset="0"/>
                <a:cs typeface="Arial" panose="020B0604020202020204" pitchFamily="34" charset="0"/>
              </a:rPr>
              <a:t>SGm: NE</a:t>
            </a:r>
          </a:p>
          <a:p>
            <a:pPr fontAlgn="auto">
              <a:spcBef>
                <a:spcPts val="0"/>
              </a:spcBef>
              <a:spcAft>
                <a:spcPts val="0"/>
              </a:spcAft>
              <a:defRPr/>
            </a:pPr>
            <a:r>
              <a:rPr lang="fr-FR" sz="1200" kern="0" dirty="0" smtClean="0">
                <a:solidFill>
                  <a:srgbClr val="275E37"/>
                </a:solidFill>
                <a:latin typeface="Arial" panose="020B0604020202020204" pitchFamily="34" charset="0"/>
                <a:cs typeface="Arial" panose="020B0604020202020204" pitchFamily="34" charset="0"/>
              </a:rPr>
              <a:t>(IC95% 10,2 </a:t>
            </a:r>
            <a:r>
              <a:rPr lang="fr-FR" sz="1200" kern="0" dirty="0">
                <a:solidFill>
                  <a:srgbClr val="275E37"/>
                </a:solidFill>
                <a:latin typeface="Arial" panose="020B0604020202020204" pitchFamily="34" charset="0"/>
                <a:cs typeface="Arial" panose="020B0604020202020204" pitchFamily="34" charset="0"/>
              </a:rPr>
              <a:t>– </a:t>
            </a:r>
            <a:r>
              <a:rPr lang="fr-FR" sz="1200" kern="0" dirty="0" smtClean="0">
                <a:solidFill>
                  <a:srgbClr val="275E37"/>
                </a:solidFill>
                <a:latin typeface="Arial" panose="020B0604020202020204" pitchFamily="34" charset="0"/>
                <a:cs typeface="Arial" panose="020B0604020202020204" pitchFamily="34" charset="0"/>
              </a:rPr>
              <a:t>NE)</a:t>
            </a:r>
            <a:endParaRPr lang="fr-FR" sz="1200" kern="0" dirty="0">
              <a:solidFill>
                <a:srgbClr val="275E37"/>
              </a:solidFill>
              <a:latin typeface="Arial" panose="020B0604020202020204" pitchFamily="34" charset="0"/>
              <a:cs typeface="Arial" panose="020B0604020202020204" pitchFamily="34" charset="0"/>
            </a:endParaRPr>
          </a:p>
        </p:txBody>
      </p:sp>
      <p:sp>
        <p:nvSpPr>
          <p:cNvPr id="496" name="TextBox 495">
            <a:extLst>
              <a:ext uri="{FF2B5EF4-FFF2-40B4-BE49-F238E27FC236}">
                <a16:creationId xmlns="" xmlns:a16="http://schemas.microsoft.com/office/drawing/2014/main" id="{C0A85332-9FBB-4AD9-9984-B8979A6C2578}"/>
              </a:ext>
            </a:extLst>
          </p:cNvPr>
          <p:cNvSpPr txBox="1"/>
          <p:nvPr/>
        </p:nvSpPr>
        <p:spPr>
          <a:xfrm>
            <a:off x="5273682" y="4796119"/>
            <a:ext cx="1375377" cy="738664"/>
          </a:xfrm>
          <a:prstGeom prst="rect">
            <a:avLst/>
          </a:prstGeom>
          <a:noFill/>
        </p:spPr>
        <p:txBody>
          <a:bodyPr wrap="none" lIns="0" tIns="0" rIns="0" bIns="0" rtlCol="0" anchor="t" anchorCtr="0">
            <a:spAutoFit/>
          </a:bodyPr>
          <a:lstStyle/>
          <a:p>
            <a:pPr fontAlgn="auto">
              <a:spcBef>
                <a:spcPts val="0"/>
              </a:spcBef>
              <a:spcAft>
                <a:spcPts val="0"/>
              </a:spcAft>
              <a:defRPr/>
            </a:pPr>
            <a:r>
              <a:rPr lang="fr-FR" sz="1200" kern="0" dirty="0" smtClean="0">
                <a:solidFill>
                  <a:srgbClr val="263F6A"/>
                </a:solidFill>
                <a:latin typeface="Arial" panose="020B0604020202020204" pitchFamily="34" charset="0"/>
                <a:cs typeface="Arial" panose="020B0604020202020204" pitchFamily="34" charset="0"/>
              </a:rPr>
              <a:t>Groupe </a:t>
            </a:r>
            <a:br>
              <a:rPr lang="fr-FR" sz="1200" kern="0" dirty="0" smtClean="0">
                <a:solidFill>
                  <a:srgbClr val="263F6A"/>
                </a:solidFill>
                <a:latin typeface="Arial" panose="020B0604020202020204" pitchFamily="34" charset="0"/>
                <a:cs typeface="Arial" panose="020B0604020202020204" pitchFamily="34" charset="0"/>
              </a:rPr>
            </a:br>
            <a:r>
              <a:rPr lang="fr-FR" sz="1200" kern="0" dirty="0" smtClean="0">
                <a:solidFill>
                  <a:srgbClr val="263F6A"/>
                </a:solidFill>
                <a:latin typeface="Arial" panose="020B0604020202020204" pitchFamily="34" charset="0"/>
                <a:cs typeface="Arial" panose="020B0604020202020204" pitchFamily="34" charset="0"/>
              </a:rPr>
              <a:t>intermédiaire</a:t>
            </a:r>
            <a:r>
              <a:rPr lang="fr-FR" sz="1200" kern="0" dirty="0">
                <a:solidFill>
                  <a:srgbClr val="263F6A"/>
                </a:solidFill>
                <a:latin typeface="Arial" panose="020B0604020202020204" pitchFamily="34" charset="0"/>
                <a:cs typeface="Arial" panose="020B0604020202020204" pitchFamily="34" charset="0"/>
              </a:rPr>
              <a:t> </a:t>
            </a:r>
            <a:r>
              <a:rPr lang="fr-FR" sz="1200" kern="0" dirty="0" smtClean="0">
                <a:solidFill>
                  <a:srgbClr val="263F6A"/>
                </a:solidFill>
                <a:latin typeface="Arial" panose="020B0604020202020204" pitchFamily="34" charset="0"/>
                <a:cs typeface="Arial" panose="020B0604020202020204" pitchFamily="34" charset="0"/>
              </a:rPr>
              <a:t>(n=13)</a:t>
            </a:r>
          </a:p>
          <a:p>
            <a:pPr fontAlgn="auto">
              <a:spcBef>
                <a:spcPts val="0"/>
              </a:spcBef>
              <a:spcAft>
                <a:spcPts val="0"/>
              </a:spcAft>
              <a:defRPr/>
            </a:pPr>
            <a:r>
              <a:rPr lang="fr-FR" sz="1200" kern="0" dirty="0" smtClean="0">
                <a:solidFill>
                  <a:srgbClr val="263F6A"/>
                </a:solidFill>
                <a:latin typeface="Arial" panose="020B0604020202020204" pitchFamily="34" charset="0"/>
                <a:cs typeface="Arial" panose="020B0604020202020204" pitchFamily="34" charset="0"/>
              </a:rPr>
              <a:t>SGm: 8,4 mois</a:t>
            </a:r>
          </a:p>
          <a:p>
            <a:pPr fontAlgn="auto">
              <a:spcBef>
                <a:spcPts val="0"/>
              </a:spcBef>
              <a:spcAft>
                <a:spcPts val="0"/>
              </a:spcAft>
              <a:defRPr/>
            </a:pPr>
            <a:r>
              <a:rPr lang="fr-FR" sz="1200" kern="0" dirty="0" smtClean="0">
                <a:solidFill>
                  <a:srgbClr val="263F6A"/>
                </a:solidFill>
                <a:latin typeface="Arial" panose="020B0604020202020204" pitchFamily="34" charset="0"/>
                <a:cs typeface="Arial" panose="020B0604020202020204" pitchFamily="34" charset="0"/>
              </a:rPr>
              <a:t>(IC95% 5,5 </a:t>
            </a:r>
            <a:r>
              <a:rPr lang="en-GB" sz="1200" dirty="0" smtClean="0">
                <a:solidFill>
                  <a:srgbClr val="000000"/>
                </a:solidFill>
              </a:rPr>
              <a:t>– </a:t>
            </a:r>
            <a:r>
              <a:rPr lang="fr-FR" sz="1200" kern="0" dirty="0" smtClean="0">
                <a:solidFill>
                  <a:srgbClr val="263F6A"/>
                </a:solidFill>
                <a:latin typeface="Arial" panose="020B0604020202020204" pitchFamily="34" charset="0"/>
                <a:cs typeface="Arial" panose="020B0604020202020204" pitchFamily="34" charset="0"/>
              </a:rPr>
              <a:t>17,6)</a:t>
            </a:r>
            <a:endParaRPr lang="fr-FR" sz="1200" kern="0" dirty="0">
              <a:solidFill>
                <a:srgbClr val="263F6A"/>
              </a:solidFill>
              <a:latin typeface="Arial" panose="020B0604020202020204" pitchFamily="34" charset="0"/>
              <a:cs typeface="Arial" panose="020B0604020202020204" pitchFamily="34" charset="0"/>
            </a:endParaRPr>
          </a:p>
        </p:txBody>
      </p:sp>
      <p:cxnSp>
        <p:nvCxnSpPr>
          <p:cNvPr id="497" name="Straight Connector 496">
            <a:extLst>
              <a:ext uri="{FF2B5EF4-FFF2-40B4-BE49-F238E27FC236}">
                <a16:creationId xmlns="" xmlns:a16="http://schemas.microsoft.com/office/drawing/2014/main" id="{FB827EDA-68C0-49BC-B79B-30F021019D94}"/>
              </a:ext>
            </a:extLst>
          </p:cNvPr>
          <p:cNvCxnSpPr>
            <a:cxnSpLocks/>
          </p:cNvCxnSpPr>
          <p:nvPr/>
        </p:nvCxnSpPr>
        <p:spPr>
          <a:xfrm rot="5400000">
            <a:off x="4249269" y="5590586"/>
            <a:ext cx="72000" cy="0"/>
          </a:xfrm>
          <a:prstGeom prst="line">
            <a:avLst/>
          </a:prstGeom>
          <a:noFill/>
          <a:ln w="19050" cap="sq" cmpd="sng" algn="ctr">
            <a:solidFill>
              <a:srgbClr val="000000"/>
            </a:solidFill>
            <a:prstDash val="solid"/>
            <a:miter lim="800000"/>
          </a:ln>
          <a:effectLst/>
        </p:spPr>
      </p:cxnSp>
      <p:cxnSp>
        <p:nvCxnSpPr>
          <p:cNvPr id="498" name="Straight Connector 497">
            <a:extLst>
              <a:ext uri="{FF2B5EF4-FFF2-40B4-BE49-F238E27FC236}">
                <a16:creationId xmlns="" xmlns:a16="http://schemas.microsoft.com/office/drawing/2014/main" id="{BAF6F770-EE32-465D-8A4C-3E7D9E474B2D}"/>
              </a:ext>
            </a:extLst>
          </p:cNvPr>
          <p:cNvCxnSpPr>
            <a:cxnSpLocks/>
          </p:cNvCxnSpPr>
          <p:nvPr/>
        </p:nvCxnSpPr>
        <p:spPr>
          <a:xfrm rot="5400000">
            <a:off x="8497190" y="5590586"/>
            <a:ext cx="72000" cy="0"/>
          </a:xfrm>
          <a:prstGeom prst="line">
            <a:avLst/>
          </a:prstGeom>
          <a:noFill/>
          <a:ln w="19050" cap="sq" cmpd="sng" algn="ctr">
            <a:solidFill>
              <a:srgbClr val="000000"/>
            </a:solidFill>
            <a:prstDash val="solid"/>
            <a:miter lim="800000"/>
          </a:ln>
          <a:effectLst/>
        </p:spPr>
      </p:cxnSp>
      <p:grpSp>
        <p:nvGrpSpPr>
          <p:cNvPr id="499" name="Group 498">
            <a:extLst>
              <a:ext uri="{FF2B5EF4-FFF2-40B4-BE49-F238E27FC236}">
                <a16:creationId xmlns="" xmlns:a16="http://schemas.microsoft.com/office/drawing/2014/main" id="{8ABCEB75-8074-420E-9FF6-F4BD06DE11F1}"/>
              </a:ext>
            </a:extLst>
          </p:cNvPr>
          <p:cNvGrpSpPr/>
          <p:nvPr/>
        </p:nvGrpSpPr>
        <p:grpSpPr>
          <a:xfrm>
            <a:off x="5251450" y="2546680"/>
            <a:ext cx="2976563" cy="1370013"/>
            <a:chOff x="5251450" y="2127249"/>
            <a:chExt cx="2976563" cy="1370013"/>
          </a:xfrm>
        </p:grpSpPr>
        <p:sp>
          <p:nvSpPr>
            <p:cNvPr id="500" name="Freeform 29">
              <a:extLst>
                <a:ext uri="{FF2B5EF4-FFF2-40B4-BE49-F238E27FC236}">
                  <a16:creationId xmlns="" xmlns:a16="http://schemas.microsoft.com/office/drawing/2014/main" id="{5D626487-00A0-46B2-83D0-6B83F5D5BC44}"/>
                </a:ext>
              </a:extLst>
            </p:cNvPr>
            <p:cNvSpPr>
              <a:spLocks/>
            </p:cNvSpPr>
            <p:nvPr/>
          </p:nvSpPr>
          <p:spPr bwMode="auto">
            <a:xfrm>
              <a:off x="5251450" y="2127249"/>
              <a:ext cx="2928938" cy="1325563"/>
            </a:xfrm>
            <a:custGeom>
              <a:avLst/>
              <a:gdLst>
                <a:gd name="T0" fmla="*/ 0 w 1845"/>
                <a:gd name="T1" fmla="*/ 0 h 835"/>
                <a:gd name="T2" fmla="*/ 467 w 1845"/>
                <a:gd name="T3" fmla="*/ 0 h 835"/>
                <a:gd name="T4" fmla="*/ 467 w 1845"/>
                <a:gd name="T5" fmla="*/ 255 h 835"/>
                <a:gd name="T6" fmla="*/ 666 w 1845"/>
                <a:gd name="T7" fmla="*/ 255 h 835"/>
                <a:gd name="T8" fmla="*/ 666 w 1845"/>
                <a:gd name="T9" fmla="*/ 508 h 835"/>
                <a:gd name="T10" fmla="*/ 1085 w 1845"/>
                <a:gd name="T11" fmla="*/ 508 h 835"/>
                <a:gd name="T12" fmla="*/ 1085 w 1845"/>
                <a:gd name="T13" fmla="*/ 835 h 835"/>
                <a:gd name="T14" fmla="*/ 1845 w 1845"/>
                <a:gd name="T15" fmla="*/ 835 h 8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5" h="835">
                  <a:moveTo>
                    <a:pt x="0" y="0"/>
                  </a:moveTo>
                  <a:lnTo>
                    <a:pt x="467" y="0"/>
                  </a:lnTo>
                  <a:lnTo>
                    <a:pt x="467" y="255"/>
                  </a:lnTo>
                  <a:lnTo>
                    <a:pt x="666" y="255"/>
                  </a:lnTo>
                  <a:lnTo>
                    <a:pt x="666" y="508"/>
                  </a:lnTo>
                  <a:lnTo>
                    <a:pt x="1085" y="508"/>
                  </a:lnTo>
                  <a:lnTo>
                    <a:pt x="1085" y="835"/>
                  </a:lnTo>
                  <a:lnTo>
                    <a:pt x="1845" y="835"/>
                  </a:lnTo>
                </a:path>
              </a:pathLst>
            </a:custGeom>
            <a:noFill/>
            <a:ln w="28575" cap="flat">
              <a:solidFill>
                <a:srgbClr val="275E37"/>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1" name="Line 30">
              <a:extLst>
                <a:ext uri="{FF2B5EF4-FFF2-40B4-BE49-F238E27FC236}">
                  <a16:creationId xmlns="" xmlns:a16="http://schemas.microsoft.com/office/drawing/2014/main" id="{D2DF2D91-33FA-421A-A1CF-2CAEE61E6788}"/>
                </a:ext>
              </a:extLst>
            </p:cNvPr>
            <p:cNvSpPr>
              <a:spLocks noChangeShapeType="1"/>
            </p:cNvSpPr>
            <p:nvPr/>
          </p:nvSpPr>
          <p:spPr bwMode="auto">
            <a:xfrm>
              <a:off x="8180388" y="3405187"/>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2" name="Line 31">
              <a:extLst>
                <a:ext uri="{FF2B5EF4-FFF2-40B4-BE49-F238E27FC236}">
                  <a16:creationId xmlns="" xmlns:a16="http://schemas.microsoft.com/office/drawing/2014/main" id="{4DCBB674-5A8B-4D69-AB34-E5AD9A491296}"/>
                </a:ext>
              </a:extLst>
            </p:cNvPr>
            <p:cNvSpPr>
              <a:spLocks noChangeShapeType="1"/>
            </p:cNvSpPr>
            <p:nvPr/>
          </p:nvSpPr>
          <p:spPr bwMode="auto">
            <a:xfrm flipH="1">
              <a:off x="8132763" y="3452812"/>
              <a:ext cx="95250"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3" name="Line 32">
              <a:extLst>
                <a:ext uri="{FF2B5EF4-FFF2-40B4-BE49-F238E27FC236}">
                  <a16:creationId xmlns="" xmlns:a16="http://schemas.microsoft.com/office/drawing/2014/main" id="{0992521A-49E4-432C-B3B5-A5CB134795A3}"/>
                </a:ext>
              </a:extLst>
            </p:cNvPr>
            <p:cNvSpPr>
              <a:spLocks noChangeShapeType="1"/>
            </p:cNvSpPr>
            <p:nvPr/>
          </p:nvSpPr>
          <p:spPr bwMode="auto">
            <a:xfrm>
              <a:off x="7192963" y="3405187"/>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4" name="Line 33">
              <a:extLst>
                <a:ext uri="{FF2B5EF4-FFF2-40B4-BE49-F238E27FC236}">
                  <a16:creationId xmlns="" xmlns:a16="http://schemas.microsoft.com/office/drawing/2014/main" id="{9A0ED6D2-0A82-449B-A0EA-59B5A8774874}"/>
                </a:ext>
              </a:extLst>
            </p:cNvPr>
            <p:cNvSpPr>
              <a:spLocks noChangeShapeType="1"/>
            </p:cNvSpPr>
            <p:nvPr/>
          </p:nvSpPr>
          <p:spPr bwMode="auto">
            <a:xfrm flipH="1">
              <a:off x="7145338" y="3452812"/>
              <a:ext cx="95250"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5" name="Line 34">
              <a:extLst>
                <a:ext uri="{FF2B5EF4-FFF2-40B4-BE49-F238E27FC236}">
                  <a16:creationId xmlns="" xmlns:a16="http://schemas.microsoft.com/office/drawing/2014/main" id="{BFD93B93-E027-4CE4-951D-44A900DCF7CA}"/>
                </a:ext>
              </a:extLst>
            </p:cNvPr>
            <p:cNvSpPr>
              <a:spLocks noChangeShapeType="1"/>
            </p:cNvSpPr>
            <p:nvPr/>
          </p:nvSpPr>
          <p:spPr bwMode="auto">
            <a:xfrm>
              <a:off x="7011988" y="3405187"/>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6" name="Line 35">
              <a:extLst>
                <a:ext uri="{FF2B5EF4-FFF2-40B4-BE49-F238E27FC236}">
                  <a16:creationId xmlns="" xmlns:a16="http://schemas.microsoft.com/office/drawing/2014/main" id="{AB8C2084-5DA2-4D8A-A072-D73DBBE5A41A}"/>
                </a:ext>
              </a:extLst>
            </p:cNvPr>
            <p:cNvSpPr>
              <a:spLocks noChangeShapeType="1"/>
            </p:cNvSpPr>
            <p:nvPr/>
          </p:nvSpPr>
          <p:spPr bwMode="auto">
            <a:xfrm flipH="1">
              <a:off x="6964363" y="3452812"/>
              <a:ext cx="95250"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7" name="Line 36">
              <a:extLst>
                <a:ext uri="{FF2B5EF4-FFF2-40B4-BE49-F238E27FC236}">
                  <a16:creationId xmlns="" xmlns:a16="http://schemas.microsoft.com/office/drawing/2014/main" id="{3F03401C-34FB-4A8E-BE6D-0CCF0B04EE94}"/>
                </a:ext>
              </a:extLst>
            </p:cNvPr>
            <p:cNvSpPr>
              <a:spLocks noChangeShapeType="1"/>
            </p:cNvSpPr>
            <p:nvPr/>
          </p:nvSpPr>
          <p:spPr bwMode="auto">
            <a:xfrm>
              <a:off x="6616700" y="2886074"/>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08" name="Line 37">
              <a:extLst>
                <a:ext uri="{FF2B5EF4-FFF2-40B4-BE49-F238E27FC236}">
                  <a16:creationId xmlns="" xmlns:a16="http://schemas.microsoft.com/office/drawing/2014/main" id="{D8707F38-4668-45CB-8D24-BC6754C4E3F0}"/>
                </a:ext>
              </a:extLst>
            </p:cNvPr>
            <p:cNvSpPr>
              <a:spLocks noChangeShapeType="1"/>
            </p:cNvSpPr>
            <p:nvPr/>
          </p:nvSpPr>
          <p:spPr bwMode="auto">
            <a:xfrm flipH="1">
              <a:off x="6569075" y="2933699"/>
              <a:ext cx="92075"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09" name="Group 508">
            <a:extLst>
              <a:ext uri="{FF2B5EF4-FFF2-40B4-BE49-F238E27FC236}">
                <a16:creationId xmlns="" xmlns:a16="http://schemas.microsoft.com/office/drawing/2014/main" id="{F458AD84-B129-4D8D-BBCE-CFFBBAC8E9D1}"/>
              </a:ext>
            </a:extLst>
          </p:cNvPr>
          <p:cNvGrpSpPr/>
          <p:nvPr/>
        </p:nvGrpSpPr>
        <p:grpSpPr>
          <a:xfrm>
            <a:off x="5241925" y="2553030"/>
            <a:ext cx="2668588" cy="2682875"/>
            <a:chOff x="5241925" y="2133599"/>
            <a:chExt cx="2668588" cy="2682875"/>
          </a:xfrm>
        </p:grpSpPr>
        <p:sp>
          <p:nvSpPr>
            <p:cNvPr id="510" name="Freeform 38">
              <a:extLst>
                <a:ext uri="{FF2B5EF4-FFF2-40B4-BE49-F238E27FC236}">
                  <a16:creationId xmlns="" xmlns:a16="http://schemas.microsoft.com/office/drawing/2014/main" id="{01C48C02-27C1-4C1A-BD0F-12CBF40DBF90}"/>
                </a:ext>
              </a:extLst>
            </p:cNvPr>
            <p:cNvSpPr>
              <a:spLocks/>
            </p:cNvSpPr>
            <p:nvPr/>
          </p:nvSpPr>
          <p:spPr bwMode="auto">
            <a:xfrm>
              <a:off x="5241925" y="2133599"/>
              <a:ext cx="2641600" cy="2635250"/>
            </a:xfrm>
            <a:custGeom>
              <a:avLst/>
              <a:gdLst>
                <a:gd name="T0" fmla="*/ 0 w 1664"/>
                <a:gd name="T1" fmla="*/ 0 h 1660"/>
                <a:gd name="T2" fmla="*/ 66 w 1664"/>
                <a:gd name="T3" fmla="*/ 0 h 1660"/>
                <a:gd name="T4" fmla="*/ 66 w 1664"/>
                <a:gd name="T5" fmla="*/ 131 h 1660"/>
                <a:gd name="T6" fmla="*/ 194 w 1664"/>
                <a:gd name="T7" fmla="*/ 131 h 1660"/>
                <a:gd name="T8" fmla="*/ 194 w 1664"/>
                <a:gd name="T9" fmla="*/ 271 h 1660"/>
                <a:gd name="T10" fmla="*/ 249 w 1664"/>
                <a:gd name="T11" fmla="*/ 271 h 1660"/>
                <a:gd name="T12" fmla="*/ 249 w 1664"/>
                <a:gd name="T13" fmla="*/ 408 h 1660"/>
                <a:gd name="T14" fmla="*/ 295 w 1664"/>
                <a:gd name="T15" fmla="*/ 408 h 1660"/>
                <a:gd name="T16" fmla="*/ 295 w 1664"/>
                <a:gd name="T17" fmla="*/ 552 h 1660"/>
                <a:gd name="T18" fmla="*/ 371 w 1664"/>
                <a:gd name="T19" fmla="*/ 552 h 1660"/>
                <a:gd name="T20" fmla="*/ 371 w 1664"/>
                <a:gd name="T21" fmla="*/ 680 h 1660"/>
                <a:gd name="T22" fmla="*/ 385 w 1664"/>
                <a:gd name="T23" fmla="*/ 680 h 1660"/>
                <a:gd name="T24" fmla="*/ 385 w 1664"/>
                <a:gd name="T25" fmla="*/ 691 h 1660"/>
                <a:gd name="T26" fmla="*/ 393 w 1664"/>
                <a:gd name="T27" fmla="*/ 691 h 1660"/>
                <a:gd name="T28" fmla="*/ 393 w 1664"/>
                <a:gd name="T29" fmla="*/ 833 h 1660"/>
                <a:gd name="T30" fmla="*/ 397 w 1664"/>
                <a:gd name="T31" fmla="*/ 833 h 1660"/>
                <a:gd name="T32" fmla="*/ 397 w 1664"/>
                <a:gd name="T33" fmla="*/ 974 h 1660"/>
                <a:gd name="T34" fmla="*/ 401 w 1664"/>
                <a:gd name="T35" fmla="*/ 974 h 1660"/>
                <a:gd name="T36" fmla="*/ 401 w 1664"/>
                <a:gd name="T37" fmla="*/ 984 h 1660"/>
                <a:gd name="T38" fmla="*/ 405 w 1664"/>
                <a:gd name="T39" fmla="*/ 984 h 1660"/>
                <a:gd name="T40" fmla="*/ 405 w 1664"/>
                <a:gd name="T41" fmla="*/ 1124 h 1660"/>
                <a:gd name="T42" fmla="*/ 563 w 1664"/>
                <a:gd name="T43" fmla="*/ 1124 h 1660"/>
                <a:gd name="T44" fmla="*/ 563 w 1664"/>
                <a:gd name="T45" fmla="*/ 1136 h 1660"/>
                <a:gd name="T46" fmla="*/ 566 w 1664"/>
                <a:gd name="T47" fmla="*/ 1136 h 1660"/>
                <a:gd name="T48" fmla="*/ 566 w 1664"/>
                <a:gd name="T49" fmla="*/ 1265 h 1660"/>
                <a:gd name="T50" fmla="*/ 844 w 1664"/>
                <a:gd name="T51" fmla="*/ 1265 h 1660"/>
                <a:gd name="T52" fmla="*/ 844 w 1664"/>
                <a:gd name="T53" fmla="*/ 1271 h 1660"/>
                <a:gd name="T54" fmla="*/ 850 w 1664"/>
                <a:gd name="T55" fmla="*/ 1271 h 1660"/>
                <a:gd name="T56" fmla="*/ 850 w 1664"/>
                <a:gd name="T57" fmla="*/ 1457 h 1660"/>
                <a:gd name="T58" fmla="*/ 902 w 1664"/>
                <a:gd name="T59" fmla="*/ 1457 h 1660"/>
                <a:gd name="T60" fmla="*/ 902 w 1664"/>
                <a:gd name="T61" fmla="*/ 1660 h 1660"/>
                <a:gd name="T62" fmla="*/ 1664 w 1664"/>
                <a:gd name="T63"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4" h="1660">
                  <a:moveTo>
                    <a:pt x="0" y="0"/>
                  </a:moveTo>
                  <a:lnTo>
                    <a:pt x="66" y="0"/>
                  </a:lnTo>
                  <a:lnTo>
                    <a:pt x="66" y="131"/>
                  </a:lnTo>
                  <a:lnTo>
                    <a:pt x="194" y="131"/>
                  </a:lnTo>
                  <a:lnTo>
                    <a:pt x="194" y="271"/>
                  </a:lnTo>
                  <a:lnTo>
                    <a:pt x="249" y="271"/>
                  </a:lnTo>
                  <a:lnTo>
                    <a:pt x="249" y="408"/>
                  </a:lnTo>
                  <a:lnTo>
                    <a:pt x="295" y="408"/>
                  </a:lnTo>
                  <a:lnTo>
                    <a:pt x="295" y="552"/>
                  </a:lnTo>
                  <a:lnTo>
                    <a:pt x="371" y="552"/>
                  </a:lnTo>
                  <a:lnTo>
                    <a:pt x="371" y="680"/>
                  </a:lnTo>
                  <a:lnTo>
                    <a:pt x="385" y="680"/>
                  </a:lnTo>
                  <a:lnTo>
                    <a:pt x="385" y="691"/>
                  </a:lnTo>
                  <a:lnTo>
                    <a:pt x="393" y="691"/>
                  </a:lnTo>
                  <a:lnTo>
                    <a:pt x="393" y="833"/>
                  </a:lnTo>
                  <a:lnTo>
                    <a:pt x="397" y="833"/>
                  </a:lnTo>
                  <a:lnTo>
                    <a:pt x="397" y="974"/>
                  </a:lnTo>
                  <a:lnTo>
                    <a:pt x="401" y="974"/>
                  </a:lnTo>
                  <a:lnTo>
                    <a:pt x="401" y="984"/>
                  </a:lnTo>
                  <a:lnTo>
                    <a:pt x="405" y="984"/>
                  </a:lnTo>
                  <a:lnTo>
                    <a:pt x="405" y="1124"/>
                  </a:lnTo>
                  <a:lnTo>
                    <a:pt x="563" y="1124"/>
                  </a:lnTo>
                  <a:lnTo>
                    <a:pt x="563" y="1136"/>
                  </a:lnTo>
                  <a:lnTo>
                    <a:pt x="566" y="1136"/>
                  </a:lnTo>
                  <a:lnTo>
                    <a:pt x="566" y="1265"/>
                  </a:lnTo>
                  <a:lnTo>
                    <a:pt x="844" y="1265"/>
                  </a:lnTo>
                  <a:lnTo>
                    <a:pt x="844" y="1271"/>
                  </a:lnTo>
                  <a:lnTo>
                    <a:pt x="850" y="1271"/>
                  </a:lnTo>
                  <a:lnTo>
                    <a:pt x="850" y="1457"/>
                  </a:lnTo>
                  <a:lnTo>
                    <a:pt x="902" y="1457"/>
                  </a:lnTo>
                  <a:lnTo>
                    <a:pt x="902" y="1660"/>
                  </a:lnTo>
                  <a:lnTo>
                    <a:pt x="1664" y="1660"/>
                  </a:lnTo>
                </a:path>
              </a:pathLst>
            </a:custGeom>
            <a:noFill/>
            <a:ln w="28575" cap="flat">
              <a:solidFill>
                <a:srgbClr val="263F6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1" name="Line 39">
              <a:extLst>
                <a:ext uri="{FF2B5EF4-FFF2-40B4-BE49-F238E27FC236}">
                  <a16:creationId xmlns="" xmlns:a16="http://schemas.microsoft.com/office/drawing/2014/main" id="{4B6FFA72-8EEC-4B66-9FE3-2F839DA7763B}"/>
                </a:ext>
              </a:extLst>
            </p:cNvPr>
            <p:cNvSpPr>
              <a:spLocks noChangeShapeType="1"/>
            </p:cNvSpPr>
            <p:nvPr/>
          </p:nvSpPr>
          <p:spPr bwMode="auto">
            <a:xfrm>
              <a:off x="7864475" y="4721224"/>
              <a:ext cx="0" cy="9525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2" name="Line 40">
              <a:extLst>
                <a:ext uri="{FF2B5EF4-FFF2-40B4-BE49-F238E27FC236}">
                  <a16:creationId xmlns="" xmlns:a16="http://schemas.microsoft.com/office/drawing/2014/main" id="{CCC7FB0F-E892-4931-AA0B-775BBDC9E875}"/>
                </a:ext>
              </a:extLst>
            </p:cNvPr>
            <p:cNvSpPr>
              <a:spLocks noChangeShapeType="1"/>
            </p:cNvSpPr>
            <p:nvPr/>
          </p:nvSpPr>
          <p:spPr bwMode="auto">
            <a:xfrm flipH="1">
              <a:off x="7816850" y="4768849"/>
              <a:ext cx="9366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3" name="Line 41">
              <a:extLst>
                <a:ext uri="{FF2B5EF4-FFF2-40B4-BE49-F238E27FC236}">
                  <a16:creationId xmlns="" xmlns:a16="http://schemas.microsoft.com/office/drawing/2014/main" id="{051BCAFE-8C77-440A-920C-A5A655B64256}"/>
                </a:ext>
              </a:extLst>
            </p:cNvPr>
            <p:cNvSpPr>
              <a:spLocks noChangeShapeType="1"/>
            </p:cNvSpPr>
            <p:nvPr/>
          </p:nvSpPr>
          <p:spPr bwMode="auto">
            <a:xfrm>
              <a:off x="6530975" y="4095749"/>
              <a:ext cx="0" cy="90488"/>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4" name="Line 42">
              <a:extLst>
                <a:ext uri="{FF2B5EF4-FFF2-40B4-BE49-F238E27FC236}">
                  <a16:creationId xmlns="" xmlns:a16="http://schemas.microsoft.com/office/drawing/2014/main" id="{1E016540-2AE2-4DF1-B2E9-049D41EFF3F7}"/>
                </a:ext>
              </a:extLst>
            </p:cNvPr>
            <p:cNvSpPr>
              <a:spLocks noChangeShapeType="1"/>
            </p:cNvSpPr>
            <p:nvPr/>
          </p:nvSpPr>
          <p:spPr bwMode="auto">
            <a:xfrm flipH="1">
              <a:off x="6483350" y="4141787"/>
              <a:ext cx="95250"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15" name="Group 514">
            <a:extLst>
              <a:ext uri="{FF2B5EF4-FFF2-40B4-BE49-F238E27FC236}">
                <a16:creationId xmlns="" xmlns:a16="http://schemas.microsoft.com/office/drawing/2014/main" id="{8B3C15E0-D44A-4431-9FDF-6F9B4495C0B2}"/>
              </a:ext>
            </a:extLst>
          </p:cNvPr>
          <p:cNvGrpSpPr/>
          <p:nvPr/>
        </p:nvGrpSpPr>
        <p:grpSpPr>
          <a:xfrm>
            <a:off x="5241925" y="2553030"/>
            <a:ext cx="2735263" cy="1771650"/>
            <a:chOff x="5241925" y="2133599"/>
            <a:chExt cx="2735263" cy="1771650"/>
          </a:xfrm>
        </p:grpSpPr>
        <p:sp>
          <p:nvSpPr>
            <p:cNvPr id="516" name="Freeform 43">
              <a:extLst>
                <a:ext uri="{FF2B5EF4-FFF2-40B4-BE49-F238E27FC236}">
                  <a16:creationId xmlns="" xmlns:a16="http://schemas.microsoft.com/office/drawing/2014/main" id="{E0F76E14-D99B-48D2-82A9-328225A18327}"/>
                </a:ext>
              </a:extLst>
            </p:cNvPr>
            <p:cNvSpPr>
              <a:spLocks/>
            </p:cNvSpPr>
            <p:nvPr/>
          </p:nvSpPr>
          <p:spPr bwMode="auto">
            <a:xfrm>
              <a:off x="5241925" y="2133599"/>
              <a:ext cx="2709863" cy="1727200"/>
            </a:xfrm>
            <a:custGeom>
              <a:avLst/>
              <a:gdLst>
                <a:gd name="T0" fmla="*/ 0 w 1707"/>
                <a:gd name="T1" fmla="*/ 0 h 1088"/>
                <a:gd name="T2" fmla="*/ 44 w 1707"/>
                <a:gd name="T3" fmla="*/ 0 h 1088"/>
                <a:gd name="T4" fmla="*/ 44 w 1707"/>
                <a:gd name="T5" fmla="*/ 129 h 1088"/>
                <a:gd name="T6" fmla="*/ 144 w 1707"/>
                <a:gd name="T7" fmla="*/ 129 h 1088"/>
                <a:gd name="T8" fmla="*/ 144 w 1707"/>
                <a:gd name="T9" fmla="*/ 255 h 1088"/>
                <a:gd name="T10" fmla="*/ 273 w 1707"/>
                <a:gd name="T11" fmla="*/ 255 h 1088"/>
                <a:gd name="T12" fmla="*/ 273 w 1707"/>
                <a:gd name="T13" fmla="*/ 383 h 1088"/>
                <a:gd name="T14" fmla="*/ 369 w 1707"/>
                <a:gd name="T15" fmla="*/ 383 h 1088"/>
                <a:gd name="T16" fmla="*/ 369 w 1707"/>
                <a:gd name="T17" fmla="*/ 512 h 1088"/>
                <a:gd name="T18" fmla="*/ 389 w 1707"/>
                <a:gd name="T19" fmla="*/ 512 h 1088"/>
                <a:gd name="T20" fmla="*/ 389 w 1707"/>
                <a:gd name="T21" fmla="*/ 636 h 1088"/>
                <a:gd name="T22" fmla="*/ 397 w 1707"/>
                <a:gd name="T23" fmla="*/ 636 h 1088"/>
                <a:gd name="T24" fmla="*/ 397 w 1707"/>
                <a:gd name="T25" fmla="*/ 644 h 1088"/>
                <a:gd name="T26" fmla="*/ 405 w 1707"/>
                <a:gd name="T27" fmla="*/ 644 h 1088"/>
                <a:gd name="T28" fmla="*/ 405 w 1707"/>
                <a:gd name="T29" fmla="*/ 773 h 1088"/>
                <a:gd name="T30" fmla="*/ 545 w 1707"/>
                <a:gd name="T31" fmla="*/ 773 h 1088"/>
                <a:gd name="T32" fmla="*/ 545 w 1707"/>
                <a:gd name="T33" fmla="*/ 901 h 1088"/>
                <a:gd name="T34" fmla="*/ 1011 w 1707"/>
                <a:gd name="T35" fmla="*/ 901 h 1088"/>
                <a:gd name="T36" fmla="*/ 1011 w 1707"/>
                <a:gd name="T37" fmla="*/ 1088 h 1088"/>
                <a:gd name="T38" fmla="*/ 1707 w 1707"/>
                <a:gd name="T39"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7" h="1088">
                  <a:moveTo>
                    <a:pt x="0" y="0"/>
                  </a:moveTo>
                  <a:lnTo>
                    <a:pt x="44" y="0"/>
                  </a:lnTo>
                  <a:lnTo>
                    <a:pt x="44" y="129"/>
                  </a:lnTo>
                  <a:lnTo>
                    <a:pt x="144" y="129"/>
                  </a:lnTo>
                  <a:lnTo>
                    <a:pt x="144" y="255"/>
                  </a:lnTo>
                  <a:lnTo>
                    <a:pt x="273" y="255"/>
                  </a:lnTo>
                  <a:lnTo>
                    <a:pt x="273" y="383"/>
                  </a:lnTo>
                  <a:lnTo>
                    <a:pt x="369" y="383"/>
                  </a:lnTo>
                  <a:lnTo>
                    <a:pt x="369" y="512"/>
                  </a:lnTo>
                  <a:lnTo>
                    <a:pt x="389" y="512"/>
                  </a:lnTo>
                  <a:lnTo>
                    <a:pt x="389" y="636"/>
                  </a:lnTo>
                  <a:lnTo>
                    <a:pt x="397" y="636"/>
                  </a:lnTo>
                  <a:lnTo>
                    <a:pt x="397" y="644"/>
                  </a:lnTo>
                  <a:lnTo>
                    <a:pt x="405" y="644"/>
                  </a:lnTo>
                  <a:lnTo>
                    <a:pt x="405" y="773"/>
                  </a:lnTo>
                  <a:lnTo>
                    <a:pt x="545" y="773"/>
                  </a:lnTo>
                  <a:lnTo>
                    <a:pt x="545" y="901"/>
                  </a:lnTo>
                  <a:lnTo>
                    <a:pt x="1011" y="901"/>
                  </a:lnTo>
                  <a:lnTo>
                    <a:pt x="1011" y="1088"/>
                  </a:lnTo>
                  <a:lnTo>
                    <a:pt x="1707" y="1088"/>
                  </a:lnTo>
                </a:path>
              </a:pathLst>
            </a:custGeom>
            <a:noFill/>
            <a:ln w="28575" cap="flat">
              <a:solidFill>
                <a:srgbClr val="D52B1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7" name="Line 44">
              <a:extLst>
                <a:ext uri="{FF2B5EF4-FFF2-40B4-BE49-F238E27FC236}">
                  <a16:creationId xmlns="" xmlns:a16="http://schemas.microsoft.com/office/drawing/2014/main" id="{C9C1828F-9253-46B5-BED6-5E2AE7226476}"/>
                </a:ext>
              </a:extLst>
            </p:cNvPr>
            <p:cNvSpPr>
              <a:spLocks noChangeShapeType="1"/>
            </p:cNvSpPr>
            <p:nvPr/>
          </p:nvSpPr>
          <p:spPr bwMode="auto">
            <a:xfrm>
              <a:off x="6473825" y="3516312"/>
              <a:ext cx="0" cy="9525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8" name="Line 45">
              <a:extLst>
                <a:ext uri="{FF2B5EF4-FFF2-40B4-BE49-F238E27FC236}">
                  <a16:creationId xmlns="" xmlns:a16="http://schemas.microsoft.com/office/drawing/2014/main" id="{D24D82E8-42D2-44B8-950A-C0E6903A2343}"/>
                </a:ext>
              </a:extLst>
            </p:cNvPr>
            <p:cNvSpPr>
              <a:spLocks noChangeShapeType="1"/>
            </p:cNvSpPr>
            <p:nvPr/>
          </p:nvSpPr>
          <p:spPr bwMode="auto">
            <a:xfrm flipH="1">
              <a:off x="6426200" y="3563937"/>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19" name="Line 46">
              <a:extLst>
                <a:ext uri="{FF2B5EF4-FFF2-40B4-BE49-F238E27FC236}">
                  <a16:creationId xmlns="" xmlns:a16="http://schemas.microsoft.com/office/drawing/2014/main" id="{07EC6999-2156-4F22-9E8D-CED1AC3EDE0A}"/>
                </a:ext>
              </a:extLst>
            </p:cNvPr>
            <p:cNvSpPr>
              <a:spLocks noChangeShapeType="1"/>
            </p:cNvSpPr>
            <p:nvPr/>
          </p:nvSpPr>
          <p:spPr bwMode="auto">
            <a:xfrm>
              <a:off x="6677025" y="3516312"/>
              <a:ext cx="0" cy="9525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0" name="Line 47">
              <a:extLst>
                <a:ext uri="{FF2B5EF4-FFF2-40B4-BE49-F238E27FC236}">
                  <a16:creationId xmlns="" xmlns:a16="http://schemas.microsoft.com/office/drawing/2014/main" id="{1EEE01D3-6577-46E3-9772-2915777ABEBE}"/>
                </a:ext>
              </a:extLst>
            </p:cNvPr>
            <p:cNvSpPr>
              <a:spLocks noChangeShapeType="1"/>
            </p:cNvSpPr>
            <p:nvPr/>
          </p:nvSpPr>
          <p:spPr bwMode="auto">
            <a:xfrm flipH="1">
              <a:off x="6629400" y="3563937"/>
              <a:ext cx="92075"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1" name="Line 48">
              <a:extLst>
                <a:ext uri="{FF2B5EF4-FFF2-40B4-BE49-F238E27FC236}">
                  <a16:creationId xmlns="" xmlns:a16="http://schemas.microsoft.com/office/drawing/2014/main" id="{1F4DB8EA-8391-4C1F-9965-1240850714C3}"/>
                </a:ext>
              </a:extLst>
            </p:cNvPr>
            <p:cNvSpPr>
              <a:spLocks noChangeShapeType="1"/>
            </p:cNvSpPr>
            <p:nvPr/>
          </p:nvSpPr>
          <p:spPr bwMode="auto">
            <a:xfrm>
              <a:off x="7546975"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2" name="Line 49">
              <a:extLst>
                <a:ext uri="{FF2B5EF4-FFF2-40B4-BE49-F238E27FC236}">
                  <a16:creationId xmlns="" xmlns:a16="http://schemas.microsoft.com/office/drawing/2014/main" id="{F2F3763D-7854-41C5-86C0-AF1B364817E1}"/>
                </a:ext>
              </a:extLst>
            </p:cNvPr>
            <p:cNvSpPr>
              <a:spLocks noChangeShapeType="1"/>
            </p:cNvSpPr>
            <p:nvPr/>
          </p:nvSpPr>
          <p:spPr bwMode="auto">
            <a:xfrm flipH="1">
              <a:off x="7499350" y="3860799"/>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3" name="Line 50">
              <a:extLst>
                <a:ext uri="{FF2B5EF4-FFF2-40B4-BE49-F238E27FC236}">
                  <a16:creationId xmlns="" xmlns:a16="http://schemas.microsoft.com/office/drawing/2014/main" id="{9A4215B5-A5C0-4422-8E22-CCECE088A01F}"/>
                </a:ext>
              </a:extLst>
            </p:cNvPr>
            <p:cNvSpPr>
              <a:spLocks noChangeShapeType="1"/>
            </p:cNvSpPr>
            <p:nvPr/>
          </p:nvSpPr>
          <p:spPr bwMode="auto">
            <a:xfrm>
              <a:off x="7753350"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4" name="Line 51">
              <a:extLst>
                <a:ext uri="{FF2B5EF4-FFF2-40B4-BE49-F238E27FC236}">
                  <a16:creationId xmlns="" xmlns:a16="http://schemas.microsoft.com/office/drawing/2014/main" id="{D8F33A82-56B9-432B-9469-E7EEE538C608}"/>
                </a:ext>
              </a:extLst>
            </p:cNvPr>
            <p:cNvSpPr>
              <a:spLocks noChangeShapeType="1"/>
            </p:cNvSpPr>
            <p:nvPr/>
          </p:nvSpPr>
          <p:spPr bwMode="auto">
            <a:xfrm flipH="1">
              <a:off x="7705725" y="3860799"/>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5" name="Line 52">
              <a:extLst>
                <a:ext uri="{FF2B5EF4-FFF2-40B4-BE49-F238E27FC236}">
                  <a16:creationId xmlns="" xmlns:a16="http://schemas.microsoft.com/office/drawing/2014/main" id="{8F320D22-3995-4CC9-8C8B-057915EC040B}"/>
                </a:ext>
              </a:extLst>
            </p:cNvPr>
            <p:cNvSpPr>
              <a:spLocks noChangeShapeType="1"/>
            </p:cNvSpPr>
            <p:nvPr/>
          </p:nvSpPr>
          <p:spPr bwMode="auto">
            <a:xfrm>
              <a:off x="7804150"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6" name="Line 53">
              <a:extLst>
                <a:ext uri="{FF2B5EF4-FFF2-40B4-BE49-F238E27FC236}">
                  <a16:creationId xmlns="" xmlns:a16="http://schemas.microsoft.com/office/drawing/2014/main" id="{2CEF5648-0728-4303-B1D0-C9B4299AED12}"/>
                </a:ext>
              </a:extLst>
            </p:cNvPr>
            <p:cNvSpPr>
              <a:spLocks noChangeShapeType="1"/>
            </p:cNvSpPr>
            <p:nvPr/>
          </p:nvSpPr>
          <p:spPr bwMode="auto">
            <a:xfrm flipH="1">
              <a:off x="7756525" y="3860799"/>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7" name="Line 54">
              <a:extLst>
                <a:ext uri="{FF2B5EF4-FFF2-40B4-BE49-F238E27FC236}">
                  <a16:creationId xmlns="" xmlns:a16="http://schemas.microsoft.com/office/drawing/2014/main" id="{5E451CB3-C5B3-4295-BC6E-54A46E85F1EC}"/>
                </a:ext>
              </a:extLst>
            </p:cNvPr>
            <p:cNvSpPr>
              <a:spLocks noChangeShapeType="1"/>
            </p:cNvSpPr>
            <p:nvPr/>
          </p:nvSpPr>
          <p:spPr bwMode="auto">
            <a:xfrm>
              <a:off x="7929563"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28" name="Line 55">
              <a:extLst>
                <a:ext uri="{FF2B5EF4-FFF2-40B4-BE49-F238E27FC236}">
                  <a16:creationId xmlns="" xmlns:a16="http://schemas.microsoft.com/office/drawing/2014/main" id="{F5FA46A9-9814-4895-9953-B433DEBE7299}"/>
                </a:ext>
              </a:extLst>
            </p:cNvPr>
            <p:cNvSpPr>
              <a:spLocks noChangeShapeType="1"/>
            </p:cNvSpPr>
            <p:nvPr/>
          </p:nvSpPr>
          <p:spPr bwMode="auto">
            <a:xfrm flipH="1">
              <a:off x="7883525" y="3860799"/>
              <a:ext cx="93663"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sp>
        <p:nvSpPr>
          <p:cNvPr id="529" name="TextBox 528"/>
          <p:cNvSpPr txBox="1"/>
          <p:nvPr/>
        </p:nvSpPr>
        <p:spPr>
          <a:xfrm>
            <a:off x="247883" y="2129028"/>
            <a:ext cx="8648235" cy="307777"/>
          </a:xfrm>
          <a:prstGeom prst="rect">
            <a:avLst/>
          </a:prstGeom>
          <a:noFill/>
        </p:spPr>
        <p:txBody>
          <a:bodyPr wrap="squar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SG dans les sous-groupes identifiés par la signature des facteurs </a:t>
            </a:r>
            <a:r>
              <a:rPr lang="fr-FR" sz="1400" b="1" dirty="0" err="1" smtClean="0">
                <a:solidFill>
                  <a:srgbClr val="000000"/>
                </a:solidFill>
                <a:latin typeface="Arial" panose="020B0604020202020204" pitchFamily="34" charset="0"/>
                <a:cs typeface="Arial" panose="020B0604020202020204" pitchFamily="34" charset="0"/>
              </a:rPr>
              <a:t>angiogéniques</a:t>
            </a:r>
            <a:r>
              <a:rPr lang="fr-FR" sz="1400" b="1" dirty="0" smtClean="0">
                <a:solidFill>
                  <a:srgbClr val="000000"/>
                </a:solidFill>
                <a:latin typeface="Arial" panose="020B0604020202020204" pitchFamily="34" charset="0"/>
                <a:cs typeface="Arial" panose="020B0604020202020204" pitchFamily="34" charset="0"/>
              </a:rPr>
              <a:t> et de croissance*</a:t>
            </a:r>
            <a:endParaRPr lang="fr-FR" sz="1400" b="1" dirty="0">
              <a:solidFill>
                <a:srgbClr val="000000"/>
              </a:solidFill>
              <a:latin typeface="Arial" panose="020B0604020202020204" pitchFamily="34" charset="0"/>
              <a:cs typeface="Arial" panose="020B0604020202020204" pitchFamily="34" charset="0"/>
            </a:endParaRPr>
          </a:p>
        </p:txBody>
      </p:sp>
      <p:sp>
        <p:nvSpPr>
          <p:cNvPr id="530" name="TextBox 529"/>
          <p:cNvSpPr txBox="1"/>
          <p:nvPr/>
        </p:nvSpPr>
        <p:spPr>
          <a:xfrm>
            <a:off x="2503454" y="2416541"/>
            <a:ext cx="1640193" cy="307777"/>
          </a:xfrm>
          <a:prstGeom prst="rect">
            <a:avLst/>
          </a:prstGeom>
          <a:noFill/>
        </p:spPr>
        <p:txBody>
          <a:bodyPr wrap="none" rtlCol="0">
            <a:spAutoFit/>
          </a:bodyPr>
          <a:lstStyle/>
          <a:p>
            <a:pPr algn="ctr"/>
            <a:r>
              <a:rPr lang="fr-FR" sz="1400" b="1" dirty="0" err="1" smtClean="0">
                <a:solidFill>
                  <a:srgbClr val="000000"/>
                </a:solidFill>
                <a:latin typeface="Arial" panose="020B0604020202020204" pitchFamily="34" charset="0"/>
                <a:cs typeface="Arial" panose="020B0604020202020204" pitchFamily="34" charset="0"/>
              </a:rPr>
              <a:t>Sorafénib</a:t>
            </a:r>
            <a:r>
              <a:rPr lang="fr-FR" sz="1400" b="1" dirty="0" smtClean="0">
                <a:solidFill>
                  <a:srgbClr val="000000"/>
                </a:solidFill>
                <a:latin typeface="Arial" panose="020B0604020202020204" pitchFamily="34" charset="0"/>
                <a:cs typeface="Arial" panose="020B0604020202020204" pitchFamily="34" charset="0"/>
              </a:rPr>
              <a:t> (n=24)</a:t>
            </a:r>
            <a:endParaRPr lang="fr-FR" sz="1400" b="1" dirty="0">
              <a:solidFill>
                <a:srgbClr val="000000"/>
              </a:solidFill>
              <a:latin typeface="Arial" panose="020B0604020202020204" pitchFamily="34" charset="0"/>
              <a:cs typeface="Arial" panose="020B0604020202020204" pitchFamily="34" charset="0"/>
            </a:endParaRPr>
          </a:p>
        </p:txBody>
      </p:sp>
      <p:sp>
        <p:nvSpPr>
          <p:cNvPr id="531" name="TextBox 530"/>
          <p:cNvSpPr txBox="1"/>
          <p:nvPr/>
        </p:nvSpPr>
        <p:spPr>
          <a:xfrm>
            <a:off x="6041377" y="2416541"/>
            <a:ext cx="1657826" cy="307777"/>
          </a:xfrm>
          <a:prstGeom prst="rect">
            <a:avLst/>
          </a:prstGeom>
          <a:noFill/>
        </p:spPr>
        <p:txBody>
          <a:bodyPr wrap="non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Lenvatinib (n=34)</a:t>
            </a:r>
            <a:endParaRPr lang="fr-FR" sz="1400" b="1" dirty="0">
              <a:solidFill>
                <a:srgbClr val="000000"/>
              </a:solidFill>
              <a:latin typeface="Arial" panose="020B0604020202020204" pitchFamily="34" charset="0"/>
              <a:cs typeface="Arial" panose="020B0604020202020204" pitchFamily="34" charset="0"/>
            </a:endParaRPr>
          </a:p>
        </p:txBody>
      </p:sp>
      <p:graphicFrame>
        <p:nvGraphicFramePr>
          <p:cNvPr id="532" name="Group 88"/>
          <p:cNvGraphicFramePr>
            <a:graphicFrameLocks noGrp="1"/>
          </p:cNvGraphicFramePr>
          <p:nvPr>
            <p:extLst>
              <p:ext uri="{D42A27DB-BD31-4B8C-83A1-F6EECF244321}">
                <p14:modId xmlns:p14="http://schemas.microsoft.com/office/powerpoint/2010/main" xmlns="" val="1525047285"/>
              </p:ext>
            </p:extLst>
          </p:nvPr>
        </p:nvGraphicFramePr>
        <p:xfrm>
          <a:off x="369888" y="1555069"/>
          <a:ext cx="8408987" cy="609600"/>
        </p:xfrm>
        <a:graphic>
          <a:graphicData uri="http://schemas.openxmlformats.org/drawingml/2006/table">
            <a:tbl>
              <a:tblPr firstRow="1" bandRow="1">
                <a:tableStyleId>{69012ECD-51FC-41F1-AA8D-1B2483CD663E}</a:tableStyleId>
              </a:tblPr>
              <a:tblGrid>
                <a:gridCol w="2136245">
                  <a:extLst>
                    <a:ext uri="{9D8B030D-6E8A-4147-A177-3AD203B41FA5}">
                      <a16:colId xmlns="" xmlns:a16="http://schemas.microsoft.com/office/drawing/2014/main" val="20000"/>
                    </a:ext>
                  </a:extLst>
                </a:gridCol>
                <a:gridCol w="2090914">
                  <a:extLst>
                    <a:ext uri="{9D8B030D-6E8A-4147-A177-3AD203B41FA5}">
                      <a16:colId xmlns="" xmlns:a16="http://schemas.microsoft.com/office/drawing/2014/main" val="20001"/>
                    </a:ext>
                  </a:extLst>
                </a:gridCol>
                <a:gridCol w="2090914">
                  <a:extLst>
                    <a:ext uri="{9D8B030D-6E8A-4147-A177-3AD203B41FA5}">
                      <a16:colId xmlns="" xmlns:a16="http://schemas.microsoft.com/office/drawing/2014/main" val="20002"/>
                    </a:ext>
                  </a:extLst>
                </a:gridCol>
                <a:gridCol w="2090914">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Population ITT</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Lenvatinib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Sorafénib</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(IC95%)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SGm</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mois</a:t>
                      </a:r>
                      <a:r>
                        <a:rPr kumimoji="0" lang="en-GB" sz="1400" b="0" i="0" u="none" strike="noStrike" cap="none" normalizeH="0" baseline="0" dirty="0" smtClean="0">
                          <a:ln>
                            <a:noFill/>
                          </a:ln>
                          <a:solidFill>
                            <a:srgbClr val="000000"/>
                          </a:solidFill>
                          <a:effectLst/>
                          <a:latin typeface="Arial" charset="0"/>
                          <a:cs typeface="Arial" charset="0"/>
                        </a:rPr>
                        <a:t> (IC95%)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13,6 (12,1 – 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12,3 (10,4 – 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0,92 (0,79 – 1,06)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
        <p:nvSpPr>
          <p:cNvPr id="181" name="Text Placeholder 3"/>
          <p:cNvSpPr txBox="1">
            <a:spLocks/>
          </p:cNvSpPr>
          <p:nvPr/>
        </p:nvSpPr>
        <p:spPr bwMode="auto">
          <a:xfrm>
            <a:off x="365124" y="6096000"/>
            <a:ext cx="4629750"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spc="-30" dirty="0" smtClean="0">
                <a:solidFill>
                  <a:schemeClr val="tx1"/>
                </a:solidFill>
              </a:rPr>
              <a:t>*</a:t>
            </a:r>
            <a:r>
              <a:rPr lang="fr-FR" spc="-30" dirty="0">
                <a:solidFill>
                  <a:schemeClr val="tx1"/>
                </a:solidFill>
              </a:rPr>
              <a:t>L’analyse utilisant les niveaux d’expression de 36 gènes impliqués dans VEGF, FGF et la signalisation de l’</a:t>
            </a:r>
            <a:r>
              <a:rPr lang="fr-FR" spc="-30" dirty="0" err="1">
                <a:solidFill>
                  <a:schemeClr val="tx1"/>
                </a:solidFill>
              </a:rPr>
              <a:t>angiopoiétine</a:t>
            </a:r>
            <a:r>
              <a:rPr lang="fr-FR" spc="-30" dirty="0">
                <a:solidFill>
                  <a:schemeClr val="tx1"/>
                </a:solidFill>
              </a:rPr>
              <a:t> a identifié 3 groupes: </a:t>
            </a:r>
            <a:r>
              <a:rPr lang="fr-FR" spc="-30" dirty="0" smtClean="0">
                <a:solidFill>
                  <a:schemeClr val="tx1"/>
                </a:solidFill>
              </a:rPr>
              <a:t/>
            </a:r>
            <a:br>
              <a:rPr lang="fr-FR" spc="-30" dirty="0" smtClean="0">
                <a:solidFill>
                  <a:schemeClr val="tx1"/>
                </a:solidFill>
              </a:rPr>
            </a:br>
            <a:r>
              <a:rPr lang="fr-FR" spc="-30" dirty="0" smtClean="0">
                <a:solidFill>
                  <a:schemeClr val="tx1"/>
                </a:solidFill>
              </a:rPr>
              <a:t>(</a:t>
            </a:r>
            <a:r>
              <a:rPr lang="fr-FR" spc="-30" dirty="0">
                <a:solidFill>
                  <a:schemeClr val="tx1"/>
                </a:solidFill>
              </a:rPr>
              <a:t>1) VEGF enrichi, (2) FGF enrichi , (3) FGF/VEGF </a:t>
            </a:r>
            <a:r>
              <a:rPr lang="fr-FR" spc="-30" dirty="0" smtClean="0">
                <a:solidFill>
                  <a:schemeClr val="tx1"/>
                </a:solidFill>
              </a:rPr>
              <a:t>intermédiaire</a:t>
            </a:r>
            <a:endParaRPr lang="fr-FR" spc="-30" dirty="0">
              <a:solidFill>
                <a:schemeClr val="tx1"/>
              </a:solidFill>
            </a:endParaRPr>
          </a:p>
        </p:txBody>
      </p:sp>
    </p:spTree>
    <p:extLst>
      <p:ext uri="{BB962C8B-B14F-4D97-AF65-F5344CB8AC3E}">
        <p14:creationId xmlns:p14="http://schemas.microsoft.com/office/powerpoint/2010/main" xmlns="" val="933736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LBA30: Analyse des biomarqueurs sériques chez les patients inclus dans une étude de phase 3 comparant le lenvatinib au sorafénib en traitement de 1</a:t>
            </a:r>
            <a:r>
              <a:rPr lang="fr-FR" baseline="30000" dirty="0" smtClean="0"/>
              <a:t>e</a:t>
            </a:r>
            <a:r>
              <a:rPr lang="fr-FR" dirty="0" smtClean="0"/>
              <a:t> ligne du carcinome hépatocellulaire non résécable – Finn RS,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Il s’agit de la première étude de phase 3 qui a été positive pour son critère principal en traitement de 1</a:t>
            </a:r>
            <a:r>
              <a:rPr lang="fr-FR" b="1" baseline="30000" dirty="0" smtClean="0"/>
              <a:t>e</a:t>
            </a:r>
            <a:r>
              <a:rPr lang="fr-FR" b="1" dirty="0" smtClean="0"/>
              <a:t> ligne du CHC non résécable au cours des 10 dernières années</a:t>
            </a:r>
          </a:p>
          <a:p>
            <a:r>
              <a:rPr lang="fr-FR" b="1" dirty="0" smtClean="0"/>
              <a:t>Il y avait des différences entre lenvatinib et sorafénib pour les analyses de biomarqueurs sériques </a:t>
            </a:r>
          </a:p>
          <a:p>
            <a:r>
              <a:rPr lang="fr-FR" b="1" dirty="0" smtClean="0"/>
              <a:t>Pour le sorafénib et le lenvatinib, VEGF, ANG2* et FGF21 pourraient être des facteurs pronostiques potentiels </a:t>
            </a:r>
          </a:p>
          <a:p>
            <a:r>
              <a:rPr lang="fr-FR" b="1" dirty="0" smtClean="0"/>
              <a:t>Dans le bras lenvatinib, l’amélioration de la SG a été observée dans le groupe avec expression élevée des gènes VEGF et FGF </a:t>
            </a:r>
          </a:p>
          <a:p>
            <a:r>
              <a:rPr lang="fr-FR" b="1" dirty="0" smtClean="0"/>
              <a:t>La comparaison entre les groupes lenvatinib et sorafénib n’est pas possible en raison du faible nombre de patients qui ont fourni des échantillons pour les analyses et les résultats doivent seulement être considérés comme permettant de générer des hypothèses</a:t>
            </a:r>
            <a:endParaRPr lang="fr-FR" b="1" dirty="0"/>
          </a:p>
        </p:txBody>
      </p:sp>
      <p:sp>
        <p:nvSpPr>
          <p:cNvPr id="4" name="Text Placeholder 3"/>
          <p:cNvSpPr>
            <a:spLocks noGrp="1"/>
          </p:cNvSpPr>
          <p:nvPr>
            <p:ph type="body" sz="quarter" idx="10"/>
          </p:nvPr>
        </p:nvSpPr>
        <p:spPr/>
        <p:txBody>
          <a:bodyPr/>
          <a:lstStyle/>
          <a:p>
            <a:r>
              <a:rPr lang="fr-FR" dirty="0" smtClean="0"/>
              <a:t>*Données non présentées</a:t>
            </a:r>
            <a:endParaRPr lang="fr-FR" dirty="0"/>
          </a:p>
        </p:txBody>
      </p:sp>
      <p:sp>
        <p:nvSpPr>
          <p:cNvPr id="5" name="Text Placeholder 4"/>
          <p:cNvSpPr>
            <a:spLocks noGrp="1"/>
          </p:cNvSpPr>
          <p:nvPr>
            <p:ph type="body" sz="quarter" idx="11"/>
          </p:nvPr>
        </p:nvSpPr>
        <p:spPr/>
        <p:txBody>
          <a:bodyPr/>
          <a:lstStyle/>
          <a:p>
            <a:r>
              <a:rPr lang="fr-FR" smtClean="0">
                <a:solidFill>
                  <a:schemeClr val="tx1"/>
                </a:solidFill>
                <a:latin typeface="Arial" panose="020B0604020202020204" pitchFamily="34" charset="0"/>
                <a:cs typeface="Arial" panose="020B0604020202020204" pitchFamily="34" charset="0"/>
              </a:rPr>
              <a:t>Finn RS, et al. Ann Oncol 2017;28(Suppl 5):Abstr LBA30</a:t>
            </a:r>
          </a:p>
        </p:txBody>
      </p:sp>
    </p:spTree>
    <p:extLst>
      <p:ext uri="{BB962C8B-B14F-4D97-AF65-F5344CB8AC3E}">
        <p14:creationId xmlns:p14="http://schemas.microsoft.com/office/powerpoint/2010/main" xmlns="" val="2369534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618O: Qualité de vie (HRQOL) et symptômes de la maladie chez les patients avec carcinome hépatocellulaire (CHC) non résécable traités par lenvatinib ou sorafénib – Vogel 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Comparer la </a:t>
            </a:r>
            <a:r>
              <a:rPr lang="fr-FR" dirty="0" err="1" smtClean="0"/>
              <a:t>HRQoL</a:t>
            </a:r>
            <a:r>
              <a:rPr lang="fr-FR" dirty="0" smtClean="0"/>
              <a:t> avec lenvatinib vs. sorafénib chez les patients avec CHC non résécable</a:t>
            </a:r>
            <a:endParaRPr lang="fr-FR" dirty="0"/>
          </a:p>
        </p:txBody>
      </p:sp>
      <p:sp>
        <p:nvSpPr>
          <p:cNvPr id="4" name="Text Placeholder 3"/>
          <p:cNvSpPr>
            <a:spLocks noGrp="1"/>
          </p:cNvSpPr>
          <p:nvPr>
            <p:ph type="body" sz="quarter" idx="10"/>
          </p:nvPr>
        </p:nvSpPr>
        <p:spPr>
          <a:xfrm>
            <a:off x="365125" y="6096000"/>
            <a:ext cx="4184197" cy="487363"/>
          </a:xfrm>
        </p:spPr>
        <p:txBody>
          <a:bodyPr/>
          <a:lstStyle/>
          <a:p>
            <a:r>
              <a:rPr lang="fr-FR" dirty="0" smtClean="0"/>
              <a:t>*8 mg/j (poids &lt;60 kg) ou 12 mg/j (poids ≥60 kg);</a:t>
            </a:r>
            <a:r>
              <a:rPr lang="fr-FR" altLang="zh-CN" dirty="0" smtClean="0">
                <a:ea typeface="SimSun" pitchFamily="2" charset="-122"/>
              </a:rPr>
              <a:t> </a:t>
            </a:r>
            <a:r>
              <a:rPr lang="fr-FR" altLang="zh-CN" baseline="30000" dirty="0" smtClean="0">
                <a:ea typeface="SimSun" pitchFamily="2" charset="-122"/>
              </a:rPr>
              <a:t>†</a:t>
            </a:r>
            <a:r>
              <a:rPr lang="fr-FR" altLang="zh-CN" dirty="0" smtClean="0">
                <a:ea typeface="SimSun" pitchFamily="2" charset="-122"/>
              </a:rPr>
              <a:t>400 mg 2x/j</a:t>
            </a:r>
            <a:endParaRPr lang="fr-FR" dirty="0"/>
          </a:p>
        </p:txBody>
      </p:sp>
      <p:sp>
        <p:nvSpPr>
          <p:cNvPr id="5" name="Text Placeholder 4"/>
          <p:cNvSpPr>
            <a:spLocks noGrp="1"/>
          </p:cNvSpPr>
          <p:nvPr>
            <p:ph type="body" sz="quarter" idx="11"/>
          </p:nvPr>
        </p:nvSpPr>
        <p:spPr/>
        <p:txBody>
          <a:bodyPr/>
          <a:lstStyle/>
          <a:p>
            <a:r>
              <a:rPr lang="fr-FR" smtClean="0"/>
              <a:t>Vogel A, et al. Ann Oncol 2017;28(Suppl 5):Abstr 6180</a:t>
            </a:r>
            <a:endParaRPr lang="fr-FR"/>
          </a:p>
        </p:txBody>
      </p:sp>
      <p:sp>
        <p:nvSpPr>
          <p:cNvPr id="6" name="Oval 14"/>
          <p:cNvSpPr>
            <a:spLocks noChangeArrowheads="1"/>
          </p:cNvSpPr>
          <p:nvPr/>
        </p:nvSpPr>
        <p:spPr bwMode="auto">
          <a:xfrm>
            <a:off x="3941537" y="33253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677423"/>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4" y="2397138"/>
            <a:ext cx="91502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p>
        </p:txBody>
      </p:sp>
      <p:sp>
        <p:nvSpPr>
          <p:cNvPr id="9" name="Content Placeholder 26"/>
          <p:cNvSpPr txBox="1">
            <a:spLocks/>
          </p:cNvSpPr>
          <p:nvPr/>
        </p:nvSpPr>
        <p:spPr bwMode="auto">
          <a:xfrm>
            <a:off x="4855936" y="3037056"/>
            <a:ext cx="4423531" cy="892175"/>
          </a:xfrm>
          <a:prstGeom prst="rect">
            <a:avLst/>
          </a:prstGeom>
          <a:noFill/>
          <a:ln w="9525">
            <a:noFill/>
            <a:miter lim="800000"/>
            <a:headEnd/>
            <a:tailEnd/>
          </a:ln>
        </p:spPr>
        <p:txBody>
          <a:bodyPr/>
          <a:lstStyle/>
          <a:p>
            <a:pPr>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Région </a:t>
            </a:r>
            <a:r>
              <a:rPr lang="fr-FR" sz="1400" dirty="0">
                <a:solidFill>
                  <a:srgbClr val="4D4D4D"/>
                </a:solidFill>
                <a:latin typeface="Arial"/>
              </a:rPr>
              <a:t>(Asie-Pacifique ou Ouest)</a:t>
            </a:r>
          </a:p>
          <a:p>
            <a:pPr marL="203200" indent="-203200">
              <a:spcBef>
                <a:spcPts val="0"/>
              </a:spcBef>
              <a:spcAft>
                <a:spcPts val="0"/>
              </a:spcAft>
              <a:buFont typeface="Arial" pitchFamily="34" charset="0"/>
              <a:buChar char="•"/>
              <a:defRPr/>
            </a:pPr>
            <a:r>
              <a:rPr lang="fr-FR" sz="1400" dirty="0">
                <a:solidFill>
                  <a:srgbClr val="4D4D4D"/>
                </a:solidFill>
                <a:latin typeface="Arial"/>
              </a:rPr>
              <a:t>IVM et/ou EEH (oui ou non)</a:t>
            </a:r>
          </a:p>
          <a:p>
            <a:pPr marL="203200" indent="-203200">
              <a:spcBef>
                <a:spcPts val="0"/>
              </a:spcBef>
              <a:spcAft>
                <a:spcPts val="0"/>
              </a:spcAft>
              <a:buFont typeface="Arial" pitchFamily="34" charset="0"/>
              <a:buChar char="•"/>
              <a:defRPr/>
            </a:pPr>
            <a:r>
              <a:rPr lang="fr-FR" sz="1400" dirty="0">
                <a:solidFill>
                  <a:srgbClr val="4D4D4D"/>
                </a:solidFill>
                <a:latin typeface="Arial"/>
              </a:rPr>
              <a:t>ECOG PS (0 ou 1)</a:t>
            </a:r>
          </a:p>
          <a:p>
            <a:pPr marL="203200" indent="-203200">
              <a:spcBef>
                <a:spcPts val="0"/>
              </a:spcBef>
              <a:spcAft>
                <a:spcPts val="0"/>
              </a:spcAft>
              <a:buFont typeface="Arial" pitchFamily="34" charset="0"/>
              <a:buChar char="•"/>
              <a:defRPr/>
            </a:pPr>
            <a:r>
              <a:rPr lang="fr-FR" sz="1400" dirty="0">
                <a:solidFill>
                  <a:srgbClr val="4D4D4D"/>
                </a:solidFill>
                <a:latin typeface="Arial"/>
              </a:rPr>
              <a:t>Poids (&lt;60 kg ou ≥60 kg)</a:t>
            </a:r>
          </a:p>
          <a:p>
            <a:pPr marL="190500" indent="-190500">
              <a:spcBef>
                <a:spcPts val="0"/>
              </a:spcBef>
              <a:spcAft>
                <a:spcPts val="0"/>
              </a:spcAft>
              <a:defRPr/>
            </a:pPr>
            <a:endParaRPr lang="fr-FR" sz="1400" b="1" dirty="0" smtClean="0">
              <a:solidFill>
                <a:srgbClr val="043882"/>
              </a:solidFill>
              <a:latin typeface="Arial"/>
            </a:endParaRPr>
          </a:p>
        </p:txBody>
      </p:sp>
      <p:cxnSp>
        <p:nvCxnSpPr>
          <p:cNvPr id="10" name="AutoShape 19"/>
          <p:cNvCxnSpPr>
            <a:cxnSpLocks noChangeShapeType="1"/>
            <a:stCxn id="13" idx="3"/>
            <a:endCxn id="6" idx="2"/>
          </p:cNvCxnSpPr>
          <p:nvPr/>
        </p:nvCxnSpPr>
        <p:spPr bwMode="auto">
          <a:xfrm>
            <a:off x="3684814" y="361436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a:off x="7543800" y="2661457"/>
            <a:ext cx="57263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510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Lenvatinib* (n=478)</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165100" y="2170635"/>
            <a:ext cx="3519714" cy="28874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CHC non résécable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traitement systémique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lésion cible mesurable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Stade BCLC B ou C</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Child-</a:t>
            </a:r>
            <a:r>
              <a:rPr lang="fr-FR" altLang="zh-CN" dirty="0" err="1" smtClean="0">
                <a:solidFill>
                  <a:srgbClr val="FFFFFF"/>
                </a:solidFill>
                <a:ea typeface="SimSun" pitchFamily="2" charset="-122"/>
              </a:rPr>
              <a:t>Pugh</a:t>
            </a:r>
            <a:r>
              <a:rPr lang="fr-FR" altLang="zh-CN" dirty="0" smtClean="0">
                <a:solidFill>
                  <a:srgbClr val="FFFFFF"/>
                </a:solidFill>
                <a:ea typeface="SimSun" pitchFamily="2" charset="-122"/>
              </a:rPr>
              <a:t> classe A</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1</a:t>
            </a:r>
          </a:p>
          <a:p>
            <a:pPr defTabSz="892175" eaLnBrk="0" hangingPunct="0">
              <a:spcAft>
                <a:spcPct val="30000"/>
              </a:spcAft>
            </a:pPr>
            <a:r>
              <a:rPr lang="fr-FR" altLang="zh-CN" dirty="0" smtClean="0">
                <a:solidFill>
                  <a:srgbClr val="FFFFFF"/>
                </a:solidFill>
                <a:ea typeface="SimSun" pitchFamily="2" charset="-122"/>
              </a:rPr>
              <a:t>(n=954)</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5143512"/>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p>
          <a:p>
            <a:pPr>
              <a:buClr>
                <a:srgbClr val="043882"/>
              </a:buClr>
            </a:pPr>
            <a:endParaRPr lang="fr-FR" dirty="0"/>
          </a:p>
        </p:txBody>
      </p:sp>
      <p:sp>
        <p:nvSpPr>
          <p:cNvPr id="15" name="Content Placeholder 26"/>
          <p:cNvSpPr txBox="1">
            <a:spLocks/>
          </p:cNvSpPr>
          <p:nvPr/>
        </p:nvSpPr>
        <p:spPr>
          <a:xfrm>
            <a:off x="4648200" y="5143512"/>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délai jusqu’à progression, TRG, </a:t>
            </a:r>
            <a:r>
              <a:rPr lang="fr-FR" dirty="0" err="1" smtClean="0"/>
              <a:t>HRQoL</a:t>
            </a:r>
            <a:r>
              <a:rPr lang="fr-FR" dirty="0" smtClean="0"/>
              <a:t>, PK</a:t>
            </a:r>
            <a:endParaRPr lang="fr-FR" dirty="0"/>
          </a:p>
        </p:txBody>
      </p:sp>
      <p:cxnSp>
        <p:nvCxnSpPr>
          <p:cNvPr id="16" name="AutoShape 16"/>
          <p:cNvCxnSpPr>
            <a:cxnSpLocks noChangeShapeType="1"/>
            <a:stCxn id="6" idx="4"/>
            <a:endCxn id="19" idx="1"/>
          </p:cNvCxnSpPr>
          <p:nvPr/>
        </p:nvCxnSpPr>
        <p:spPr bwMode="auto">
          <a:xfrm rot="16200000" flipH="1">
            <a:off x="4215319" y="3927577"/>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311783"/>
            <a:ext cx="91502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cxnSp>
        <p:nvCxnSpPr>
          <p:cNvPr id="18" name="AutoShape 20"/>
          <p:cNvCxnSpPr>
            <a:cxnSpLocks noChangeShapeType="1"/>
            <a:stCxn id="19" idx="3"/>
            <a:endCxn id="17" idx="1"/>
          </p:cNvCxnSpPr>
          <p:nvPr/>
        </p:nvCxnSpPr>
        <p:spPr bwMode="auto">
          <a:xfrm flipV="1">
            <a:off x="7542220" y="4576102"/>
            <a:ext cx="574214" cy="1466"/>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16720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sorafénib</a:t>
            </a:r>
            <a:r>
              <a:rPr lang="fr-FR" altLang="zh-CN" baseline="30000" dirty="0" smtClean="0">
                <a:solidFill>
                  <a:srgbClr val="4D4D4D"/>
                </a:solidFill>
                <a:ea typeface="SimSun" pitchFamily="2" charset="-122"/>
              </a:rPr>
              <a:t>†</a:t>
            </a:r>
          </a:p>
          <a:p>
            <a:pPr algn="ctr" defTabSz="892175" eaLnBrk="0" hangingPunct="0"/>
            <a:r>
              <a:rPr lang="fr-FR" altLang="zh-CN" dirty="0" smtClean="0">
                <a:solidFill>
                  <a:srgbClr val="4D4D4D"/>
                </a:solidFill>
                <a:ea typeface="SimSun" pitchFamily="2" charset="-122"/>
              </a:rPr>
              <a:t>(n=476)</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308669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618O: Qualité de vie (HRQOL) et symptômes de la maladie chez les patients avec carcinome hépatocellulaire (CHC) non résécable traités par lenvatinib ou sorafénib – Vogel A, et al</a:t>
            </a:r>
            <a:endParaRPr lang="fr-FR" dirty="0"/>
          </a:p>
        </p:txBody>
      </p:sp>
      <p:sp>
        <p:nvSpPr>
          <p:cNvPr id="183" name="Content Placeholder 182"/>
          <p:cNvSpPr>
            <a:spLocks noGrp="1"/>
          </p:cNvSpPr>
          <p:nvPr>
            <p:ph idx="1"/>
          </p:nvPr>
        </p:nvSpPr>
        <p:spPr/>
        <p:txBody>
          <a:bodyPr/>
          <a:lstStyle/>
          <a:p>
            <a:pPr marL="0" indent="0">
              <a:buNone/>
            </a:pPr>
            <a:r>
              <a:rPr lang="fr-FR" b="1" dirty="0" smtClean="0"/>
              <a:t>Résultats</a:t>
            </a:r>
            <a:endParaRPr lang="en-GB" dirty="0"/>
          </a:p>
        </p:txBody>
      </p:sp>
      <p:sp>
        <p:nvSpPr>
          <p:cNvPr id="5" name="Text Placeholder 4"/>
          <p:cNvSpPr>
            <a:spLocks noGrp="1"/>
          </p:cNvSpPr>
          <p:nvPr>
            <p:ph type="body" sz="quarter" idx="11"/>
          </p:nvPr>
        </p:nvSpPr>
        <p:spPr/>
        <p:txBody>
          <a:bodyPr/>
          <a:lstStyle/>
          <a:p>
            <a:r>
              <a:rPr lang="fr-FR" smtClean="0"/>
              <a:t>Vogel A, et al. Ann Oncol 2017;28(Suppl 5):Abstr 6180</a:t>
            </a:r>
            <a:endParaRPr lang="fr-FR"/>
          </a:p>
        </p:txBody>
      </p:sp>
      <p:sp>
        <p:nvSpPr>
          <p:cNvPr id="6" name="Rounded Rectangle 5"/>
          <p:cNvSpPr/>
          <p:nvPr/>
        </p:nvSpPr>
        <p:spPr>
          <a:xfrm>
            <a:off x="1612860" y="1667925"/>
            <a:ext cx="1728192" cy="432048"/>
          </a:xfrm>
          <a:prstGeom prst="round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mtClean="0">
                <a:solidFill>
                  <a:srgbClr val="FFFFFF"/>
                </a:solidFill>
              </a:rPr>
              <a:t>EORTC QLQ-C30</a:t>
            </a:r>
            <a:endParaRPr lang="fr-FR" sz="1400">
              <a:solidFill>
                <a:srgbClr val="FFFFFF"/>
              </a:solidFill>
            </a:endParaRPr>
          </a:p>
        </p:txBody>
      </p:sp>
      <p:sp>
        <p:nvSpPr>
          <p:cNvPr id="7" name="Rounded Rectangle 6"/>
          <p:cNvSpPr/>
          <p:nvPr/>
        </p:nvSpPr>
        <p:spPr>
          <a:xfrm>
            <a:off x="5774627" y="1667925"/>
            <a:ext cx="2016224" cy="432048"/>
          </a:xfrm>
          <a:prstGeom prst="round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mtClean="0">
                <a:solidFill>
                  <a:srgbClr val="FFFFFF"/>
                </a:solidFill>
              </a:rPr>
              <a:t>EORTC QLQ-CHC18</a:t>
            </a:r>
            <a:endParaRPr lang="fr-FR" sz="1400">
              <a:solidFill>
                <a:srgbClr val="FFFFFF"/>
              </a:solidFill>
            </a:endParaRPr>
          </a:p>
        </p:txBody>
      </p:sp>
      <p:grpSp>
        <p:nvGrpSpPr>
          <p:cNvPr id="115" name="Group 114"/>
          <p:cNvGrpSpPr/>
          <p:nvPr/>
        </p:nvGrpSpPr>
        <p:grpSpPr>
          <a:xfrm>
            <a:off x="-21735520" y="2129771"/>
            <a:ext cx="30772333" cy="3454152"/>
            <a:chOff x="-21677248" y="2129771"/>
            <a:chExt cx="30772333" cy="3454152"/>
          </a:xfrm>
        </p:grpSpPr>
        <p:sp>
          <p:nvSpPr>
            <p:cNvPr id="116" name="TextBox 115"/>
            <p:cNvSpPr txBox="1"/>
            <p:nvPr/>
          </p:nvSpPr>
          <p:spPr>
            <a:xfrm>
              <a:off x="-21677248" y="2333265"/>
              <a:ext cx="27573696" cy="2516074"/>
            </a:xfrm>
            <a:prstGeom prst="rect">
              <a:avLst/>
            </a:prstGeom>
            <a:noFill/>
          </p:spPr>
          <p:txBody>
            <a:bodyPr wrap="square" rtlCol="0">
              <a:spAutoFit/>
            </a:bodyPr>
            <a:lstStyle/>
            <a:p>
              <a:pPr algn="r"/>
              <a:r>
                <a:rPr lang="fr-FR" sz="1050" dirty="0" smtClean="0">
                  <a:solidFill>
                    <a:srgbClr val="000000"/>
                  </a:solidFill>
                </a:rPr>
                <a:t>Gonflement </a:t>
              </a:r>
              <a:r>
                <a:rPr lang="fr-FR" sz="1050" dirty="0" err="1" smtClean="0">
                  <a:solidFill>
                    <a:srgbClr val="000000"/>
                  </a:solidFill>
                </a:rPr>
                <a:t>abdo</a:t>
              </a:r>
              <a:endParaRPr lang="fr-FR" sz="1050" dirty="0" smtClean="0">
                <a:solidFill>
                  <a:srgbClr val="000000"/>
                </a:solidFill>
              </a:endParaRPr>
            </a:p>
            <a:p>
              <a:pPr algn="r"/>
              <a:endParaRPr lang="fr-FR" sz="1050" dirty="0" smtClean="0">
                <a:solidFill>
                  <a:srgbClr val="000000"/>
                </a:solidFill>
              </a:endParaRPr>
            </a:p>
            <a:p>
              <a:pPr algn="r"/>
              <a:r>
                <a:rPr lang="fr-FR" sz="1050" dirty="0" smtClean="0">
                  <a:solidFill>
                    <a:srgbClr val="000000"/>
                  </a:solidFill>
                </a:rPr>
                <a:t>Vie sexuelle</a:t>
              </a:r>
            </a:p>
            <a:p>
              <a:pPr algn="r"/>
              <a:endParaRPr lang="fr-FR" sz="1050" dirty="0" smtClean="0">
                <a:solidFill>
                  <a:srgbClr val="000000"/>
                </a:solidFill>
              </a:endParaRPr>
            </a:p>
            <a:p>
              <a:pPr algn="r"/>
              <a:r>
                <a:rPr lang="fr-FR" sz="1050" dirty="0" smtClean="0">
                  <a:solidFill>
                    <a:srgbClr val="000000"/>
                  </a:solidFill>
                </a:rPr>
                <a:t>Fièvre</a:t>
              </a:r>
            </a:p>
            <a:p>
              <a:pPr algn="r"/>
              <a:endParaRPr lang="fr-FR" sz="1050" dirty="0" smtClean="0">
                <a:solidFill>
                  <a:srgbClr val="000000"/>
                </a:solidFill>
              </a:endParaRPr>
            </a:p>
            <a:p>
              <a:pPr algn="r"/>
              <a:r>
                <a:rPr lang="fr-FR" sz="1050" dirty="0" smtClean="0">
                  <a:solidFill>
                    <a:srgbClr val="000000"/>
                  </a:solidFill>
                </a:rPr>
                <a:t>Douleur</a:t>
              </a:r>
            </a:p>
            <a:p>
              <a:pPr algn="r"/>
              <a:endParaRPr lang="fr-FR" sz="1050" dirty="0" smtClean="0">
                <a:solidFill>
                  <a:srgbClr val="000000"/>
                </a:solidFill>
              </a:endParaRPr>
            </a:p>
            <a:p>
              <a:pPr algn="r"/>
              <a:r>
                <a:rPr lang="fr-FR" sz="1050" b="1" dirty="0" smtClean="0">
                  <a:solidFill>
                    <a:srgbClr val="000000"/>
                  </a:solidFill>
                </a:rPr>
                <a:t>Nutrition</a:t>
              </a:r>
            </a:p>
            <a:p>
              <a:pPr algn="r"/>
              <a:endParaRPr lang="fr-FR" sz="1050" dirty="0" smtClean="0">
                <a:solidFill>
                  <a:srgbClr val="000000"/>
                </a:solidFill>
              </a:endParaRPr>
            </a:p>
            <a:p>
              <a:pPr algn="r"/>
              <a:r>
                <a:rPr lang="fr-FR" sz="1050" b="1" dirty="0" smtClean="0">
                  <a:solidFill>
                    <a:srgbClr val="000000"/>
                  </a:solidFill>
                </a:rPr>
                <a:t>Image corporelle</a:t>
              </a:r>
            </a:p>
            <a:p>
              <a:pPr algn="r"/>
              <a:endParaRPr lang="fr-FR" sz="1050" dirty="0" smtClean="0">
                <a:solidFill>
                  <a:srgbClr val="000000"/>
                </a:solidFill>
              </a:endParaRPr>
            </a:p>
            <a:p>
              <a:pPr algn="r"/>
              <a:r>
                <a:rPr lang="fr-FR" sz="1050" dirty="0" smtClean="0">
                  <a:solidFill>
                    <a:srgbClr val="000000"/>
                  </a:solidFill>
                </a:rPr>
                <a:t>Jaunisse</a:t>
              </a:r>
            </a:p>
            <a:p>
              <a:pPr algn="r"/>
              <a:endParaRPr lang="fr-FR" sz="1050" dirty="0" smtClean="0">
                <a:solidFill>
                  <a:srgbClr val="000000"/>
                </a:solidFill>
              </a:endParaRPr>
            </a:p>
            <a:p>
              <a:pPr algn="r"/>
              <a:r>
                <a:rPr lang="fr-FR" sz="1050" dirty="0" smtClean="0">
                  <a:solidFill>
                    <a:srgbClr val="000000"/>
                  </a:solidFill>
                </a:rPr>
                <a:t>Fatigue</a:t>
              </a:r>
              <a:endParaRPr lang="fr-FR" sz="1050" dirty="0">
                <a:solidFill>
                  <a:srgbClr val="000000"/>
                </a:solidFill>
              </a:endParaRPr>
            </a:p>
          </p:txBody>
        </p:sp>
        <p:grpSp>
          <p:nvGrpSpPr>
            <p:cNvPr id="117" name="Group 116"/>
            <p:cNvGrpSpPr/>
            <p:nvPr/>
          </p:nvGrpSpPr>
          <p:grpSpPr>
            <a:xfrm>
              <a:off x="5929346" y="5124450"/>
              <a:ext cx="1823165" cy="32251"/>
              <a:chOff x="1777285" y="5124450"/>
              <a:chExt cx="1823165" cy="32251"/>
            </a:xfrm>
          </p:grpSpPr>
          <p:cxnSp>
            <p:nvCxnSpPr>
              <p:cNvPr id="179" name="Straight Connector 178"/>
              <p:cNvCxnSpPr/>
              <p:nvPr/>
            </p:nvCxnSpPr>
            <p:spPr>
              <a:xfrm>
                <a:off x="1777285" y="5124450"/>
                <a:ext cx="1823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777285" y="5124450"/>
                <a:ext cx="0" cy="3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593152" y="5124450"/>
                <a:ext cx="0" cy="3225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8" name="Straight Connector 117"/>
            <p:cNvCxnSpPr/>
            <p:nvPr/>
          </p:nvCxnSpPr>
          <p:spPr>
            <a:xfrm>
              <a:off x="6011770"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429475"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849756"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282091"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699796"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884464" y="2333625"/>
              <a:ext cx="0" cy="2790825"/>
            </a:xfrm>
            <a:prstGeom prst="line">
              <a:avLst/>
            </a:prstGeom>
            <a:ln>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425999" y="5337702"/>
              <a:ext cx="1489297" cy="246221"/>
            </a:xfrm>
            <a:prstGeom prst="rect">
              <a:avLst/>
            </a:prstGeom>
            <a:noFill/>
          </p:spPr>
          <p:txBody>
            <a:bodyPr wrap="none" rtlCol="0">
              <a:spAutoFit/>
            </a:bodyPr>
            <a:lstStyle/>
            <a:p>
              <a:r>
                <a:rPr lang="fr-FR" sz="1000" dirty="0" smtClean="0">
                  <a:solidFill>
                    <a:srgbClr val="B60D27"/>
                  </a:solidFill>
                </a:rPr>
                <a:t>En faveur du lenvatinib</a:t>
              </a:r>
              <a:endParaRPr lang="fr-FR" sz="1000" dirty="0">
                <a:solidFill>
                  <a:srgbClr val="B60D27"/>
                </a:solidFill>
              </a:endParaRPr>
            </a:p>
          </p:txBody>
        </p:sp>
        <p:sp>
          <p:nvSpPr>
            <p:cNvPr id="125" name="TextBox 124"/>
            <p:cNvSpPr txBox="1"/>
            <p:nvPr/>
          </p:nvSpPr>
          <p:spPr>
            <a:xfrm>
              <a:off x="6861918" y="5337702"/>
              <a:ext cx="1475021" cy="246221"/>
            </a:xfrm>
            <a:prstGeom prst="rect">
              <a:avLst/>
            </a:prstGeom>
            <a:noFill/>
          </p:spPr>
          <p:txBody>
            <a:bodyPr wrap="none" rtlCol="0">
              <a:spAutoFit/>
            </a:bodyPr>
            <a:lstStyle/>
            <a:p>
              <a:r>
                <a:rPr lang="fr-FR" sz="1000" dirty="0" smtClean="0">
                  <a:solidFill>
                    <a:srgbClr val="B2C0D8"/>
                  </a:solidFill>
                </a:rPr>
                <a:t>En faveur du sorafénib</a:t>
              </a:r>
              <a:endParaRPr lang="fr-FR" sz="1000" dirty="0">
                <a:solidFill>
                  <a:srgbClr val="B2C0D8"/>
                </a:solidFill>
              </a:endParaRPr>
            </a:p>
          </p:txBody>
        </p:sp>
        <p:sp>
          <p:nvSpPr>
            <p:cNvPr id="126" name="Rectangle 125"/>
            <p:cNvSpPr/>
            <p:nvPr/>
          </p:nvSpPr>
          <p:spPr>
            <a:xfrm rot="2700000">
              <a:off x="6848116" y="244954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27" name="Group 126"/>
            <p:cNvGrpSpPr/>
            <p:nvPr/>
          </p:nvGrpSpPr>
          <p:grpSpPr>
            <a:xfrm>
              <a:off x="6587498" y="2445319"/>
              <a:ext cx="637894" cy="72000"/>
              <a:chOff x="2308948" y="2251142"/>
              <a:chExt cx="506671" cy="72000"/>
            </a:xfrm>
          </p:grpSpPr>
          <p:cxnSp>
            <p:nvCxnSpPr>
              <p:cNvPr id="176" name="Straight Connector 175"/>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506577" y="2760139"/>
              <a:ext cx="609958" cy="72000"/>
              <a:chOff x="2308948" y="2251142"/>
              <a:chExt cx="506671" cy="72000"/>
            </a:xfrm>
          </p:grpSpPr>
          <p:cxnSp>
            <p:nvCxnSpPr>
              <p:cNvPr id="173" name="Straight Connector 172"/>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486426" y="3077464"/>
              <a:ext cx="540000" cy="72000"/>
              <a:chOff x="2308948" y="2251142"/>
              <a:chExt cx="506671" cy="72000"/>
            </a:xfrm>
          </p:grpSpPr>
          <p:cxnSp>
            <p:nvCxnSpPr>
              <p:cNvPr id="170" name="Straight Connector 169"/>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6820794" y="3393000"/>
              <a:ext cx="640201" cy="72000"/>
              <a:chOff x="2308948" y="2251142"/>
              <a:chExt cx="506671" cy="72000"/>
            </a:xfrm>
          </p:grpSpPr>
          <p:cxnSp>
            <p:nvCxnSpPr>
              <p:cNvPr id="167" name="Straight Connector 166"/>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6366496" y="3713608"/>
              <a:ext cx="442580" cy="72000"/>
              <a:chOff x="2308948" y="2251142"/>
              <a:chExt cx="506671" cy="72000"/>
            </a:xfrm>
          </p:grpSpPr>
          <p:cxnSp>
            <p:nvCxnSpPr>
              <p:cNvPr id="164" name="Straight Connector 163"/>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346905" y="4029206"/>
              <a:ext cx="435503" cy="72000"/>
              <a:chOff x="2308948" y="2251142"/>
              <a:chExt cx="506671" cy="72000"/>
            </a:xfrm>
          </p:grpSpPr>
          <p:cxnSp>
            <p:nvCxnSpPr>
              <p:cNvPr id="161" name="Straight Connector 160"/>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6550095" y="4657928"/>
              <a:ext cx="476331" cy="72000"/>
              <a:chOff x="2308948" y="2251142"/>
              <a:chExt cx="506671" cy="72000"/>
            </a:xfrm>
          </p:grpSpPr>
          <p:cxnSp>
            <p:nvCxnSpPr>
              <p:cNvPr id="158" name="Straight Connector 157"/>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530687" y="4346893"/>
              <a:ext cx="570064" cy="72000"/>
              <a:chOff x="2308948" y="2251142"/>
              <a:chExt cx="506671" cy="72000"/>
            </a:xfrm>
          </p:grpSpPr>
          <p:cxnSp>
            <p:nvCxnSpPr>
              <p:cNvPr id="155" name="Straight Connector 154"/>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rot="2700000">
              <a:off x="6744511" y="276185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Rectangle 135"/>
            <p:cNvSpPr/>
            <p:nvPr/>
          </p:nvSpPr>
          <p:spPr>
            <a:xfrm rot="2700000">
              <a:off x="6698089" y="308669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Rectangle 136"/>
            <p:cNvSpPr/>
            <p:nvPr/>
          </p:nvSpPr>
          <p:spPr>
            <a:xfrm rot="2700000">
              <a:off x="7068976" y="339901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Rectangle 137"/>
            <p:cNvSpPr/>
            <p:nvPr/>
          </p:nvSpPr>
          <p:spPr>
            <a:xfrm rot="2700000">
              <a:off x="6542929" y="371633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Rectangle 138"/>
            <p:cNvSpPr/>
            <p:nvPr/>
          </p:nvSpPr>
          <p:spPr>
            <a:xfrm rot="2700000">
              <a:off x="6518320" y="403366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Rectangle 139"/>
            <p:cNvSpPr/>
            <p:nvPr/>
          </p:nvSpPr>
          <p:spPr>
            <a:xfrm rot="2700000">
              <a:off x="6760342" y="434848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Rectangle 140"/>
            <p:cNvSpPr/>
            <p:nvPr/>
          </p:nvSpPr>
          <p:spPr>
            <a:xfrm rot="2700000">
              <a:off x="6744400" y="466330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TextBox 141"/>
            <p:cNvSpPr txBox="1"/>
            <p:nvPr/>
          </p:nvSpPr>
          <p:spPr>
            <a:xfrm>
              <a:off x="7794893" y="2333265"/>
              <a:ext cx="447558" cy="2516073"/>
            </a:xfrm>
            <a:prstGeom prst="rect">
              <a:avLst/>
            </a:prstGeom>
            <a:noFill/>
          </p:spPr>
          <p:txBody>
            <a:bodyPr wrap="none" rtlCol="0">
              <a:spAutoFit/>
            </a:bodyPr>
            <a:lstStyle/>
            <a:p>
              <a:pPr algn="ctr"/>
              <a:r>
                <a:rPr lang="fr-FR" sz="1050" dirty="0" smtClean="0">
                  <a:solidFill>
                    <a:srgbClr val="000000"/>
                  </a:solidFill>
                </a:rPr>
                <a:t>1,00</a:t>
              </a:r>
            </a:p>
            <a:p>
              <a:pPr algn="ctr"/>
              <a:endParaRPr lang="fr-FR" sz="1050" dirty="0" smtClean="0">
                <a:solidFill>
                  <a:srgbClr val="000000"/>
                </a:solidFill>
              </a:endParaRPr>
            </a:p>
            <a:p>
              <a:pPr algn="ctr"/>
              <a:r>
                <a:rPr lang="fr-FR" sz="1050" dirty="0" smtClean="0">
                  <a:solidFill>
                    <a:srgbClr val="000000"/>
                  </a:solidFill>
                </a:rPr>
                <a:t>0,94</a:t>
              </a:r>
            </a:p>
            <a:p>
              <a:pPr algn="ctr"/>
              <a:endParaRPr lang="fr-FR" sz="1050" dirty="0" smtClean="0">
                <a:solidFill>
                  <a:srgbClr val="000000"/>
                </a:solidFill>
              </a:endParaRPr>
            </a:p>
            <a:p>
              <a:pPr algn="ctr"/>
              <a:r>
                <a:rPr lang="fr-FR" sz="1050" dirty="0" smtClean="0">
                  <a:solidFill>
                    <a:srgbClr val="000000"/>
                  </a:solidFill>
                </a:rPr>
                <a:t>0,90</a:t>
              </a:r>
            </a:p>
            <a:p>
              <a:pPr algn="ctr"/>
              <a:endParaRPr lang="fr-FR" sz="1050" dirty="0" smtClean="0">
                <a:solidFill>
                  <a:srgbClr val="000000"/>
                </a:solidFill>
              </a:endParaRPr>
            </a:p>
            <a:p>
              <a:pPr algn="ctr"/>
              <a:r>
                <a:rPr lang="fr-FR" sz="1050" dirty="0" smtClean="0">
                  <a:solidFill>
                    <a:srgbClr val="000000"/>
                  </a:solidFill>
                </a:rPr>
                <a:t>1,14</a:t>
              </a:r>
            </a:p>
            <a:p>
              <a:pPr algn="ctr"/>
              <a:endParaRPr lang="fr-FR" sz="1050" dirty="0" smtClean="0">
                <a:solidFill>
                  <a:srgbClr val="000000"/>
                </a:solidFill>
              </a:endParaRPr>
            </a:p>
            <a:p>
              <a:pPr algn="ctr"/>
              <a:r>
                <a:rPr lang="fr-FR" sz="1050" b="1" dirty="0" smtClean="0">
                  <a:solidFill>
                    <a:srgbClr val="000000"/>
                  </a:solidFill>
                </a:rPr>
                <a:t>0,81</a:t>
              </a:r>
            </a:p>
            <a:p>
              <a:pPr algn="ctr"/>
              <a:endParaRPr lang="fr-FR" sz="1050" dirty="0" smtClean="0">
                <a:solidFill>
                  <a:srgbClr val="000000"/>
                </a:solidFill>
              </a:endParaRPr>
            </a:p>
            <a:p>
              <a:pPr algn="ctr"/>
              <a:r>
                <a:rPr lang="fr-FR" sz="1050" b="1" dirty="0" smtClean="0">
                  <a:solidFill>
                    <a:srgbClr val="000000"/>
                  </a:solidFill>
                </a:rPr>
                <a:t>0,79</a:t>
              </a:r>
            </a:p>
            <a:p>
              <a:pPr algn="ctr"/>
              <a:endParaRPr lang="fr-FR" sz="1050" dirty="0" smtClean="0">
                <a:solidFill>
                  <a:srgbClr val="000000"/>
                </a:solidFill>
              </a:endParaRPr>
            </a:p>
            <a:p>
              <a:pPr algn="ctr"/>
              <a:r>
                <a:rPr lang="fr-FR" sz="1050" dirty="0" smtClean="0">
                  <a:solidFill>
                    <a:srgbClr val="000000"/>
                  </a:solidFill>
                </a:rPr>
                <a:t>0,94</a:t>
              </a:r>
            </a:p>
            <a:p>
              <a:pPr algn="ctr"/>
              <a:endParaRPr lang="fr-FR" sz="1050" dirty="0" smtClean="0">
                <a:solidFill>
                  <a:srgbClr val="000000"/>
                </a:solidFill>
              </a:endParaRPr>
            </a:p>
            <a:p>
              <a:pPr algn="ctr"/>
              <a:r>
                <a:rPr lang="fr-FR" sz="1050" dirty="0" smtClean="0">
                  <a:solidFill>
                    <a:srgbClr val="000000"/>
                  </a:solidFill>
                </a:rPr>
                <a:t>0,93</a:t>
              </a:r>
              <a:endParaRPr lang="fr-FR" sz="1050" dirty="0">
                <a:solidFill>
                  <a:srgbClr val="000000"/>
                </a:solidFill>
              </a:endParaRPr>
            </a:p>
          </p:txBody>
        </p:sp>
        <p:sp>
          <p:nvSpPr>
            <p:cNvPr id="143" name="TextBox 142"/>
            <p:cNvSpPr txBox="1"/>
            <p:nvPr/>
          </p:nvSpPr>
          <p:spPr>
            <a:xfrm>
              <a:off x="7828555" y="2129771"/>
              <a:ext cx="380232" cy="253916"/>
            </a:xfrm>
            <a:prstGeom prst="rect">
              <a:avLst/>
            </a:prstGeom>
            <a:noFill/>
          </p:spPr>
          <p:txBody>
            <a:bodyPr wrap="none" rtlCol="0">
              <a:spAutoFit/>
            </a:bodyPr>
            <a:lstStyle/>
            <a:p>
              <a:pPr algn="ctr"/>
              <a:r>
                <a:rPr lang="fr-FR" sz="1050" smtClean="0">
                  <a:solidFill>
                    <a:srgbClr val="000000"/>
                  </a:solidFill>
                </a:rPr>
                <a:t>HR</a:t>
              </a:r>
              <a:endParaRPr lang="fr-FR" sz="1050">
                <a:solidFill>
                  <a:srgbClr val="000000"/>
                </a:solidFill>
              </a:endParaRPr>
            </a:p>
          </p:txBody>
        </p:sp>
        <p:sp>
          <p:nvSpPr>
            <p:cNvPr id="144" name="TextBox 143"/>
            <p:cNvSpPr txBox="1"/>
            <p:nvPr/>
          </p:nvSpPr>
          <p:spPr>
            <a:xfrm>
              <a:off x="8236661" y="2129771"/>
              <a:ext cx="349365" cy="253916"/>
            </a:xfrm>
            <a:prstGeom prst="rect">
              <a:avLst/>
            </a:prstGeom>
            <a:noFill/>
          </p:spPr>
          <p:txBody>
            <a:bodyPr wrap="none" rtlCol="0">
              <a:spAutoFit/>
            </a:bodyPr>
            <a:lstStyle/>
            <a:p>
              <a:pPr algn="ctr"/>
              <a:r>
                <a:rPr lang="fr-FR" sz="1050" dirty="0" smtClean="0">
                  <a:solidFill>
                    <a:srgbClr val="000000"/>
                  </a:solidFill>
                </a:rPr>
                <a:t>LS</a:t>
              </a:r>
              <a:endParaRPr lang="fr-FR" sz="1050" dirty="0">
                <a:solidFill>
                  <a:srgbClr val="000000"/>
                </a:solidFill>
              </a:endParaRPr>
            </a:p>
          </p:txBody>
        </p:sp>
        <p:sp>
          <p:nvSpPr>
            <p:cNvPr id="145" name="TextBox 144"/>
            <p:cNvSpPr txBox="1"/>
            <p:nvPr/>
          </p:nvSpPr>
          <p:spPr>
            <a:xfrm>
              <a:off x="8685153" y="2129771"/>
              <a:ext cx="296964" cy="253916"/>
            </a:xfrm>
            <a:prstGeom prst="rect">
              <a:avLst/>
            </a:prstGeom>
            <a:noFill/>
          </p:spPr>
          <p:txBody>
            <a:bodyPr wrap="none" rtlCol="0">
              <a:spAutoFit/>
            </a:bodyPr>
            <a:lstStyle/>
            <a:p>
              <a:pPr algn="ctr"/>
              <a:r>
                <a:rPr lang="fr-FR" sz="1050" dirty="0" smtClean="0">
                  <a:solidFill>
                    <a:srgbClr val="000000"/>
                  </a:solidFill>
                </a:rPr>
                <a:t>LI</a:t>
              </a:r>
              <a:endParaRPr lang="fr-FR" sz="1050" dirty="0">
                <a:solidFill>
                  <a:srgbClr val="000000"/>
                </a:solidFill>
              </a:endParaRPr>
            </a:p>
          </p:txBody>
        </p:sp>
        <p:sp>
          <p:nvSpPr>
            <p:cNvPr id="146" name="TextBox 145"/>
            <p:cNvSpPr txBox="1"/>
            <p:nvPr/>
          </p:nvSpPr>
          <p:spPr>
            <a:xfrm>
              <a:off x="8149894" y="2333265"/>
              <a:ext cx="522899" cy="2516073"/>
            </a:xfrm>
            <a:prstGeom prst="rect">
              <a:avLst/>
            </a:prstGeom>
            <a:noFill/>
          </p:spPr>
          <p:txBody>
            <a:bodyPr wrap="none" rtlCol="0">
              <a:spAutoFit/>
            </a:bodyPr>
            <a:lstStyle/>
            <a:p>
              <a:pPr algn="ctr"/>
              <a:r>
                <a:rPr lang="fr-FR" sz="1050" dirty="0" smtClean="0">
                  <a:solidFill>
                    <a:srgbClr val="000000"/>
                  </a:solidFill>
                </a:rPr>
                <a:t>0,819</a:t>
              </a:r>
            </a:p>
            <a:p>
              <a:pPr algn="ctr"/>
              <a:endParaRPr lang="fr-FR" sz="1050" dirty="0" smtClean="0">
                <a:solidFill>
                  <a:srgbClr val="000000"/>
                </a:solidFill>
              </a:endParaRPr>
            </a:p>
            <a:p>
              <a:pPr algn="ctr"/>
              <a:r>
                <a:rPr lang="fr-FR" sz="1050" dirty="0" smtClean="0">
                  <a:solidFill>
                    <a:srgbClr val="000000"/>
                  </a:solidFill>
                </a:rPr>
                <a:t>0,767</a:t>
              </a:r>
            </a:p>
            <a:p>
              <a:pPr algn="ctr"/>
              <a:endParaRPr lang="fr-FR" sz="1050" dirty="0" smtClean="0">
                <a:solidFill>
                  <a:srgbClr val="000000"/>
                </a:solidFill>
              </a:endParaRPr>
            </a:p>
            <a:p>
              <a:pPr algn="ctr"/>
              <a:r>
                <a:rPr lang="fr-FR" sz="1050" dirty="0" smtClean="0">
                  <a:solidFill>
                    <a:srgbClr val="000000"/>
                  </a:solidFill>
                </a:rPr>
                <a:t>0,755</a:t>
              </a:r>
            </a:p>
            <a:p>
              <a:pPr algn="ctr"/>
              <a:endParaRPr lang="fr-FR" sz="1050" dirty="0" smtClean="0">
                <a:solidFill>
                  <a:srgbClr val="000000"/>
                </a:solidFill>
              </a:endParaRPr>
            </a:p>
            <a:p>
              <a:pPr algn="ctr"/>
              <a:r>
                <a:rPr lang="fr-FR" sz="1050" dirty="0" smtClean="0">
                  <a:solidFill>
                    <a:srgbClr val="000000"/>
                  </a:solidFill>
                </a:rPr>
                <a:t>0,966</a:t>
              </a:r>
            </a:p>
            <a:p>
              <a:pPr algn="ctr"/>
              <a:endParaRPr lang="fr-FR" sz="1050" dirty="0" smtClean="0">
                <a:solidFill>
                  <a:srgbClr val="000000"/>
                </a:solidFill>
              </a:endParaRPr>
            </a:p>
            <a:p>
              <a:pPr algn="ctr"/>
              <a:r>
                <a:rPr lang="fr-FR" sz="1050" b="1" dirty="0" smtClean="0">
                  <a:solidFill>
                    <a:srgbClr val="000000"/>
                  </a:solidFill>
                </a:rPr>
                <a:t>0,681</a:t>
              </a:r>
            </a:p>
            <a:p>
              <a:pPr algn="ctr"/>
              <a:endParaRPr lang="fr-FR" sz="1050" dirty="0" smtClean="0">
                <a:solidFill>
                  <a:srgbClr val="000000"/>
                </a:solidFill>
              </a:endParaRPr>
            </a:p>
            <a:p>
              <a:pPr algn="ctr"/>
              <a:r>
                <a:rPr lang="fr-FR" sz="1050" b="1" dirty="0" smtClean="0">
                  <a:solidFill>
                    <a:srgbClr val="000000"/>
                  </a:solidFill>
                </a:rPr>
                <a:t>0,675</a:t>
              </a:r>
            </a:p>
            <a:p>
              <a:pPr algn="ctr"/>
              <a:endParaRPr lang="fr-FR" sz="1050" dirty="0" smtClean="0">
                <a:solidFill>
                  <a:srgbClr val="000000"/>
                </a:solidFill>
              </a:endParaRPr>
            </a:p>
            <a:p>
              <a:pPr algn="ctr"/>
              <a:r>
                <a:rPr lang="fr-FR" sz="1050" dirty="0" smtClean="0">
                  <a:solidFill>
                    <a:srgbClr val="000000"/>
                  </a:solidFill>
                </a:rPr>
                <a:t>0,786</a:t>
              </a:r>
            </a:p>
            <a:p>
              <a:pPr algn="ctr"/>
              <a:endParaRPr lang="fr-FR" sz="1050" dirty="0" smtClean="0">
                <a:solidFill>
                  <a:srgbClr val="000000"/>
                </a:solidFill>
              </a:endParaRPr>
            </a:p>
            <a:p>
              <a:pPr algn="ctr"/>
              <a:r>
                <a:rPr lang="fr-FR" sz="1050" dirty="0" smtClean="0">
                  <a:solidFill>
                    <a:srgbClr val="000000"/>
                  </a:solidFill>
                </a:rPr>
                <a:t>0,800</a:t>
              </a:r>
              <a:endParaRPr lang="fr-FR" sz="1050" dirty="0">
                <a:solidFill>
                  <a:srgbClr val="000000"/>
                </a:solidFill>
              </a:endParaRPr>
            </a:p>
          </p:txBody>
        </p:sp>
        <p:sp>
          <p:nvSpPr>
            <p:cNvPr id="147" name="TextBox 146"/>
            <p:cNvSpPr txBox="1"/>
            <p:nvPr/>
          </p:nvSpPr>
          <p:spPr>
            <a:xfrm>
              <a:off x="8572186" y="2333265"/>
              <a:ext cx="522899" cy="2516073"/>
            </a:xfrm>
            <a:prstGeom prst="rect">
              <a:avLst/>
            </a:prstGeom>
            <a:noFill/>
          </p:spPr>
          <p:txBody>
            <a:bodyPr wrap="none" rtlCol="0">
              <a:spAutoFit/>
            </a:bodyPr>
            <a:lstStyle/>
            <a:p>
              <a:pPr algn="ctr"/>
              <a:r>
                <a:rPr lang="fr-FR" sz="1050" dirty="0" smtClean="0">
                  <a:solidFill>
                    <a:srgbClr val="000000"/>
                  </a:solidFill>
                </a:rPr>
                <a:t>1,211</a:t>
              </a:r>
            </a:p>
            <a:p>
              <a:pPr algn="ctr"/>
              <a:endParaRPr lang="fr-FR" sz="1050" dirty="0" smtClean="0">
                <a:solidFill>
                  <a:srgbClr val="000000"/>
                </a:solidFill>
              </a:endParaRPr>
            </a:p>
            <a:p>
              <a:pPr algn="ctr"/>
              <a:r>
                <a:rPr lang="fr-FR" sz="1050" dirty="0" smtClean="0">
                  <a:solidFill>
                    <a:srgbClr val="000000"/>
                  </a:solidFill>
                </a:rPr>
                <a:t>1,145</a:t>
              </a:r>
            </a:p>
            <a:p>
              <a:pPr algn="ctr"/>
              <a:endParaRPr lang="fr-FR" sz="1050" dirty="0" smtClean="0">
                <a:solidFill>
                  <a:srgbClr val="000000"/>
                </a:solidFill>
              </a:endParaRPr>
            </a:p>
            <a:p>
              <a:pPr algn="ctr"/>
              <a:r>
                <a:rPr lang="fr-FR" sz="1050" dirty="0" smtClean="0">
                  <a:solidFill>
                    <a:srgbClr val="000000"/>
                  </a:solidFill>
                </a:rPr>
                <a:t>1,084</a:t>
              </a:r>
            </a:p>
            <a:p>
              <a:pPr algn="ctr"/>
              <a:endParaRPr lang="fr-FR" sz="1050" dirty="0" smtClean="0">
                <a:solidFill>
                  <a:srgbClr val="000000"/>
                </a:solidFill>
              </a:endParaRPr>
            </a:p>
            <a:p>
              <a:pPr algn="ctr"/>
              <a:r>
                <a:rPr lang="fr-FR" sz="1050" dirty="0" smtClean="0">
                  <a:solidFill>
                    <a:srgbClr val="000000"/>
                  </a:solidFill>
                </a:rPr>
                <a:t>1,347</a:t>
              </a:r>
            </a:p>
            <a:p>
              <a:pPr algn="ctr"/>
              <a:endParaRPr lang="fr-FR" sz="1050" dirty="0" smtClean="0">
                <a:solidFill>
                  <a:srgbClr val="000000"/>
                </a:solidFill>
              </a:endParaRPr>
            </a:p>
            <a:p>
              <a:pPr algn="ctr"/>
              <a:r>
                <a:rPr lang="fr-FR" sz="1050" b="1" dirty="0" smtClean="0">
                  <a:solidFill>
                    <a:srgbClr val="000000"/>
                  </a:solidFill>
                </a:rPr>
                <a:t>0,952</a:t>
              </a:r>
            </a:p>
            <a:p>
              <a:pPr algn="ctr"/>
              <a:endParaRPr lang="fr-FR" sz="1050" dirty="0" smtClean="0">
                <a:solidFill>
                  <a:srgbClr val="000000"/>
                </a:solidFill>
              </a:endParaRPr>
            </a:p>
            <a:p>
              <a:pPr algn="ctr"/>
              <a:r>
                <a:rPr lang="fr-FR" sz="1050" b="1" dirty="0" smtClean="0">
                  <a:solidFill>
                    <a:srgbClr val="000000"/>
                  </a:solidFill>
                </a:rPr>
                <a:t>0,933</a:t>
              </a:r>
            </a:p>
            <a:p>
              <a:pPr algn="ctr"/>
              <a:endParaRPr lang="fr-FR" sz="1050" dirty="0" smtClean="0">
                <a:solidFill>
                  <a:srgbClr val="000000"/>
                </a:solidFill>
              </a:endParaRPr>
            </a:p>
            <a:p>
              <a:pPr algn="ctr"/>
              <a:r>
                <a:rPr lang="fr-FR" sz="1050" dirty="0" smtClean="0">
                  <a:solidFill>
                    <a:srgbClr val="000000"/>
                  </a:solidFill>
                </a:rPr>
                <a:t>1,134</a:t>
              </a:r>
            </a:p>
            <a:p>
              <a:pPr algn="ctr"/>
              <a:endParaRPr lang="fr-FR" sz="1050" dirty="0" smtClean="0">
                <a:solidFill>
                  <a:srgbClr val="000000"/>
                </a:solidFill>
              </a:endParaRPr>
            </a:p>
            <a:p>
              <a:pPr algn="ctr"/>
              <a:r>
                <a:rPr lang="fr-FR" sz="1050" dirty="0" smtClean="0">
                  <a:solidFill>
                    <a:srgbClr val="000000"/>
                  </a:solidFill>
                </a:rPr>
                <a:t>1,091</a:t>
              </a:r>
              <a:endParaRPr lang="fr-FR" sz="1050" dirty="0">
                <a:solidFill>
                  <a:srgbClr val="000000"/>
                </a:solidFill>
              </a:endParaRPr>
            </a:p>
          </p:txBody>
        </p:sp>
        <p:sp>
          <p:nvSpPr>
            <p:cNvPr id="148" name="Rectangle 147"/>
            <p:cNvSpPr/>
            <p:nvPr/>
          </p:nvSpPr>
          <p:spPr>
            <a:xfrm>
              <a:off x="5837018" y="2333625"/>
              <a:ext cx="3194333" cy="2790825"/>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49" name="Straight Connector 148"/>
            <p:cNvCxnSpPr/>
            <p:nvPr/>
          </p:nvCxnSpPr>
          <p:spPr>
            <a:xfrm>
              <a:off x="7856361" y="2333625"/>
              <a:ext cx="0" cy="27908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5804861" y="5144498"/>
              <a:ext cx="431528" cy="246221"/>
            </a:xfrm>
            <a:prstGeom prst="rect">
              <a:avLst/>
            </a:prstGeom>
            <a:noFill/>
          </p:spPr>
          <p:txBody>
            <a:bodyPr wrap="none" rtlCol="0">
              <a:spAutoFit/>
            </a:bodyPr>
            <a:lstStyle/>
            <a:p>
              <a:pPr algn="ctr"/>
              <a:r>
                <a:rPr lang="fr-FR" sz="1000" dirty="0" smtClean="0">
                  <a:solidFill>
                    <a:srgbClr val="000000"/>
                  </a:solidFill>
                </a:rPr>
                <a:t>0,50</a:t>
              </a:r>
              <a:endParaRPr lang="fr-FR" sz="1000" dirty="0">
                <a:solidFill>
                  <a:srgbClr val="000000"/>
                </a:solidFill>
              </a:endParaRPr>
            </a:p>
          </p:txBody>
        </p:sp>
        <p:sp>
          <p:nvSpPr>
            <p:cNvPr id="151" name="TextBox 150"/>
            <p:cNvSpPr txBox="1"/>
            <p:nvPr/>
          </p:nvSpPr>
          <p:spPr>
            <a:xfrm>
              <a:off x="6211693" y="5144498"/>
              <a:ext cx="431529" cy="246221"/>
            </a:xfrm>
            <a:prstGeom prst="rect">
              <a:avLst/>
            </a:prstGeom>
            <a:noFill/>
          </p:spPr>
          <p:txBody>
            <a:bodyPr wrap="none" rtlCol="0">
              <a:spAutoFit/>
            </a:bodyPr>
            <a:lstStyle/>
            <a:p>
              <a:pPr algn="ctr"/>
              <a:r>
                <a:rPr lang="fr-FR" sz="1000" dirty="0" smtClean="0">
                  <a:solidFill>
                    <a:srgbClr val="000000"/>
                  </a:solidFill>
                </a:rPr>
                <a:t>0,75</a:t>
              </a:r>
              <a:endParaRPr lang="fr-FR" sz="1000" dirty="0">
                <a:solidFill>
                  <a:srgbClr val="000000"/>
                </a:solidFill>
              </a:endParaRPr>
            </a:p>
          </p:txBody>
        </p:sp>
        <p:sp>
          <p:nvSpPr>
            <p:cNvPr id="152" name="TextBox 151"/>
            <p:cNvSpPr txBox="1"/>
            <p:nvPr/>
          </p:nvSpPr>
          <p:spPr>
            <a:xfrm>
              <a:off x="6634427" y="5144498"/>
              <a:ext cx="431529" cy="246221"/>
            </a:xfrm>
            <a:prstGeom prst="rect">
              <a:avLst/>
            </a:prstGeom>
            <a:noFill/>
          </p:spPr>
          <p:txBody>
            <a:bodyPr wrap="none" rtlCol="0">
              <a:spAutoFit/>
            </a:bodyPr>
            <a:lstStyle/>
            <a:p>
              <a:pPr algn="ctr"/>
              <a:r>
                <a:rPr lang="fr-FR" sz="1000" dirty="0" smtClean="0">
                  <a:solidFill>
                    <a:srgbClr val="000000"/>
                  </a:solidFill>
                </a:rPr>
                <a:t>1,00</a:t>
              </a:r>
              <a:endParaRPr lang="fr-FR" sz="1000" dirty="0">
                <a:solidFill>
                  <a:srgbClr val="000000"/>
                </a:solidFill>
              </a:endParaRPr>
            </a:p>
          </p:txBody>
        </p:sp>
        <p:sp>
          <p:nvSpPr>
            <p:cNvPr id="153" name="TextBox 152"/>
            <p:cNvSpPr txBox="1"/>
            <p:nvPr/>
          </p:nvSpPr>
          <p:spPr>
            <a:xfrm>
              <a:off x="7057161" y="5144498"/>
              <a:ext cx="431529" cy="246221"/>
            </a:xfrm>
            <a:prstGeom prst="rect">
              <a:avLst/>
            </a:prstGeom>
            <a:noFill/>
          </p:spPr>
          <p:txBody>
            <a:bodyPr wrap="none" rtlCol="0">
              <a:spAutoFit/>
            </a:bodyPr>
            <a:lstStyle/>
            <a:p>
              <a:pPr algn="ctr"/>
              <a:r>
                <a:rPr lang="fr-FR" sz="1000" dirty="0" smtClean="0">
                  <a:solidFill>
                    <a:srgbClr val="000000"/>
                  </a:solidFill>
                </a:rPr>
                <a:t>1,25</a:t>
              </a:r>
              <a:endParaRPr lang="fr-FR" sz="1000" dirty="0">
                <a:solidFill>
                  <a:srgbClr val="000000"/>
                </a:solidFill>
              </a:endParaRPr>
            </a:p>
          </p:txBody>
        </p:sp>
        <p:sp>
          <p:nvSpPr>
            <p:cNvPr id="154" name="TextBox 153"/>
            <p:cNvSpPr txBox="1"/>
            <p:nvPr/>
          </p:nvSpPr>
          <p:spPr>
            <a:xfrm>
              <a:off x="7471944" y="5144498"/>
              <a:ext cx="431529" cy="246221"/>
            </a:xfrm>
            <a:prstGeom prst="rect">
              <a:avLst/>
            </a:prstGeom>
            <a:noFill/>
          </p:spPr>
          <p:txBody>
            <a:bodyPr wrap="none" rtlCol="0">
              <a:spAutoFit/>
            </a:bodyPr>
            <a:lstStyle/>
            <a:p>
              <a:pPr algn="ctr"/>
              <a:r>
                <a:rPr lang="fr-FR" sz="1000" dirty="0" smtClean="0">
                  <a:solidFill>
                    <a:srgbClr val="000000"/>
                  </a:solidFill>
                </a:rPr>
                <a:t>1,50</a:t>
              </a:r>
              <a:endParaRPr lang="fr-FR" sz="1000" dirty="0">
                <a:solidFill>
                  <a:srgbClr val="000000"/>
                </a:solidFill>
              </a:endParaRPr>
            </a:p>
          </p:txBody>
        </p:sp>
      </p:grpSp>
      <p:grpSp>
        <p:nvGrpSpPr>
          <p:cNvPr id="8" name="Group 7"/>
          <p:cNvGrpSpPr/>
          <p:nvPr/>
        </p:nvGrpSpPr>
        <p:grpSpPr>
          <a:xfrm>
            <a:off x="0" y="2129771"/>
            <a:ext cx="4568865" cy="3454152"/>
            <a:chOff x="-177205" y="2129771"/>
            <a:chExt cx="5303654" cy="3454152"/>
          </a:xfrm>
        </p:grpSpPr>
        <p:sp>
          <p:nvSpPr>
            <p:cNvPr id="9" name="TextBox 8"/>
            <p:cNvSpPr txBox="1"/>
            <p:nvPr/>
          </p:nvSpPr>
          <p:spPr>
            <a:xfrm>
              <a:off x="-177205" y="2333265"/>
              <a:ext cx="1921587" cy="2677656"/>
            </a:xfrm>
            <a:prstGeom prst="rect">
              <a:avLst/>
            </a:prstGeom>
            <a:noFill/>
          </p:spPr>
          <p:txBody>
            <a:bodyPr wrap="square" rtlCol="0">
              <a:spAutoFit/>
            </a:bodyPr>
            <a:lstStyle/>
            <a:p>
              <a:pPr algn="r"/>
              <a:r>
                <a:rPr lang="fr-FR" sz="1050" dirty="0" smtClean="0">
                  <a:solidFill>
                    <a:srgbClr val="000000"/>
                  </a:solidFill>
                </a:rPr>
                <a:t>Physique</a:t>
              </a:r>
            </a:p>
            <a:p>
              <a:pPr algn="r"/>
              <a:r>
                <a:rPr lang="fr-FR" sz="1050" b="1" dirty="0" smtClean="0">
                  <a:solidFill>
                    <a:srgbClr val="000000"/>
                  </a:solidFill>
                </a:rPr>
                <a:t>Activités quotidiennes</a:t>
              </a:r>
            </a:p>
            <a:p>
              <a:pPr algn="r"/>
              <a:r>
                <a:rPr lang="fr-FR" sz="1050" dirty="0" smtClean="0">
                  <a:solidFill>
                    <a:srgbClr val="000000"/>
                  </a:solidFill>
                </a:rPr>
                <a:t>Emotionnel</a:t>
              </a:r>
            </a:p>
            <a:p>
              <a:pPr algn="r"/>
              <a:r>
                <a:rPr lang="fr-FR" sz="1050" dirty="0" smtClean="0">
                  <a:solidFill>
                    <a:srgbClr val="000000"/>
                  </a:solidFill>
                </a:rPr>
                <a:t>Cognitif</a:t>
              </a:r>
            </a:p>
            <a:p>
              <a:pPr algn="r"/>
              <a:r>
                <a:rPr lang="fr-FR" sz="1050" dirty="0" smtClean="0">
                  <a:solidFill>
                    <a:srgbClr val="000000"/>
                  </a:solidFill>
                </a:rPr>
                <a:t>Social</a:t>
              </a:r>
            </a:p>
            <a:p>
              <a:pPr algn="r"/>
              <a:r>
                <a:rPr lang="fr-FR" sz="1050" dirty="0" smtClean="0">
                  <a:solidFill>
                    <a:srgbClr val="000000"/>
                  </a:solidFill>
                </a:rPr>
                <a:t>Fatigue</a:t>
              </a:r>
            </a:p>
            <a:p>
              <a:pPr algn="r"/>
              <a:r>
                <a:rPr lang="fr-FR" sz="1050" dirty="0" smtClean="0">
                  <a:solidFill>
                    <a:srgbClr val="000000"/>
                  </a:solidFill>
                </a:rPr>
                <a:t>Nausées/vomissements</a:t>
              </a:r>
            </a:p>
            <a:p>
              <a:pPr algn="r"/>
              <a:r>
                <a:rPr lang="fr-FR" sz="1050" b="1" dirty="0" smtClean="0">
                  <a:solidFill>
                    <a:srgbClr val="000000"/>
                  </a:solidFill>
                </a:rPr>
                <a:t>Douleur</a:t>
              </a:r>
            </a:p>
            <a:p>
              <a:pPr algn="r"/>
              <a:r>
                <a:rPr lang="fr-FR" sz="1050" dirty="0" smtClean="0">
                  <a:solidFill>
                    <a:srgbClr val="000000"/>
                  </a:solidFill>
                </a:rPr>
                <a:t>Dyspnée</a:t>
              </a:r>
            </a:p>
            <a:p>
              <a:pPr algn="r"/>
              <a:r>
                <a:rPr lang="fr-FR" sz="1050" dirty="0" smtClean="0">
                  <a:solidFill>
                    <a:srgbClr val="000000"/>
                  </a:solidFill>
                </a:rPr>
                <a:t>Insomnie</a:t>
              </a:r>
            </a:p>
            <a:p>
              <a:pPr algn="r"/>
              <a:r>
                <a:rPr lang="fr-FR" sz="1050" dirty="0" smtClean="0">
                  <a:solidFill>
                    <a:srgbClr val="000000"/>
                  </a:solidFill>
                </a:rPr>
                <a:t>Perte appétit</a:t>
              </a:r>
            </a:p>
            <a:p>
              <a:pPr algn="r"/>
              <a:r>
                <a:rPr lang="fr-FR" sz="1050" dirty="0" smtClean="0">
                  <a:solidFill>
                    <a:srgbClr val="000000"/>
                  </a:solidFill>
                </a:rPr>
                <a:t>Constipation</a:t>
              </a:r>
            </a:p>
            <a:p>
              <a:pPr algn="r"/>
              <a:r>
                <a:rPr lang="fr-FR" sz="1050" b="1" dirty="0" smtClean="0">
                  <a:solidFill>
                    <a:srgbClr val="000000"/>
                  </a:solidFill>
                </a:rPr>
                <a:t>Diarrhée</a:t>
              </a:r>
            </a:p>
            <a:p>
              <a:pPr algn="r"/>
              <a:r>
                <a:rPr lang="fr-FR" sz="1050" dirty="0" smtClean="0">
                  <a:solidFill>
                    <a:srgbClr val="000000"/>
                  </a:solidFill>
                </a:rPr>
                <a:t>Difficultés financières</a:t>
              </a:r>
            </a:p>
            <a:p>
              <a:pPr algn="r"/>
              <a:r>
                <a:rPr lang="fr-FR" sz="1050" dirty="0" smtClean="0">
                  <a:solidFill>
                    <a:srgbClr val="000000"/>
                  </a:solidFill>
                </a:rPr>
                <a:t>Statut global/QoL</a:t>
              </a:r>
            </a:p>
            <a:p>
              <a:pPr algn="r"/>
              <a:r>
                <a:rPr lang="fr-FR" sz="1050" b="1" dirty="0" smtClean="0">
                  <a:solidFill>
                    <a:srgbClr val="000000"/>
                  </a:solidFill>
                </a:rPr>
                <a:t>Score</a:t>
              </a:r>
              <a:endParaRPr lang="fr-FR" sz="1050" b="1" dirty="0">
                <a:solidFill>
                  <a:srgbClr val="000000"/>
                </a:solidFill>
              </a:endParaRPr>
            </a:p>
          </p:txBody>
        </p:sp>
        <p:grpSp>
          <p:nvGrpSpPr>
            <p:cNvPr id="10" name="Group 9"/>
            <p:cNvGrpSpPr/>
            <p:nvPr/>
          </p:nvGrpSpPr>
          <p:grpSpPr>
            <a:xfrm>
              <a:off x="1791799" y="5124450"/>
              <a:ext cx="1823165" cy="32251"/>
              <a:chOff x="1777285" y="5124450"/>
              <a:chExt cx="1823165" cy="32251"/>
            </a:xfrm>
          </p:grpSpPr>
          <p:cxnSp>
            <p:nvCxnSpPr>
              <p:cNvPr id="112" name="Straight Connector 111"/>
              <p:cNvCxnSpPr/>
              <p:nvPr/>
            </p:nvCxnSpPr>
            <p:spPr>
              <a:xfrm>
                <a:off x="1777285" y="5124450"/>
                <a:ext cx="1823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777285" y="5124450"/>
                <a:ext cx="0" cy="3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593152" y="5124450"/>
                <a:ext cx="0" cy="3225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1874223"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91928"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12209"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9914"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7619"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03381" y="2333625"/>
              <a:ext cx="0" cy="2790825"/>
            </a:xfrm>
            <a:prstGeom prst="line">
              <a:avLst/>
            </a:prstGeom>
            <a:ln>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31214" y="5337702"/>
              <a:ext cx="1770174" cy="246221"/>
            </a:xfrm>
            <a:prstGeom prst="rect">
              <a:avLst/>
            </a:prstGeom>
            <a:noFill/>
          </p:spPr>
          <p:txBody>
            <a:bodyPr wrap="none" rtlCol="0">
              <a:spAutoFit/>
            </a:bodyPr>
            <a:lstStyle/>
            <a:p>
              <a:r>
                <a:rPr lang="fr-FR" sz="1000" dirty="0" smtClean="0">
                  <a:solidFill>
                    <a:schemeClr val="accent3"/>
                  </a:solidFill>
                </a:rPr>
                <a:t>En faveur du </a:t>
              </a:r>
              <a:r>
                <a:rPr lang="fr-FR" sz="1000" dirty="0" err="1" smtClean="0">
                  <a:solidFill>
                    <a:schemeClr val="accent3"/>
                  </a:solidFill>
                </a:rPr>
                <a:t>lenvatinib</a:t>
              </a:r>
              <a:endParaRPr lang="fr-FR" sz="1000" dirty="0">
                <a:solidFill>
                  <a:schemeClr val="accent3"/>
                </a:solidFill>
              </a:endParaRPr>
            </a:p>
          </p:txBody>
        </p:sp>
        <p:sp>
          <p:nvSpPr>
            <p:cNvPr id="18" name="TextBox 17"/>
            <p:cNvSpPr txBox="1"/>
            <p:nvPr/>
          </p:nvSpPr>
          <p:spPr>
            <a:xfrm>
              <a:off x="2692568" y="5337702"/>
              <a:ext cx="1712242" cy="246221"/>
            </a:xfrm>
            <a:prstGeom prst="rect">
              <a:avLst/>
            </a:prstGeom>
            <a:noFill/>
          </p:spPr>
          <p:txBody>
            <a:bodyPr wrap="none" rtlCol="0">
              <a:spAutoFit/>
            </a:bodyPr>
            <a:lstStyle/>
            <a:p>
              <a:r>
                <a:rPr lang="fr-FR" sz="1000" dirty="0" smtClean="0">
                  <a:solidFill>
                    <a:schemeClr val="accent2"/>
                  </a:solidFill>
                </a:rPr>
                <a:t>En faveur du sorafénib</a:t>
              </a:r>
              <a:endParaRPr lang="fr-FR" sz="1000" dirty="0">
                <a:solidFill>
                  <a:schemeClr val="accent2"/>
                </a:solidFill>
              </a:endParaRPr>
            </a:p>
          </p:txBody>
        </p:sp>
        <p:sp>
          <p:nvSpPr>
            <p:cNvPr id="19" name="Rectangle 18"/>
            <p:cNvSpPr/>
            <p:nvPr/>
          </p:nvSpPr>
          <p:spPr>
            <a:xfrm rot="2700000">
              <a:off x="2520099" y="244954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0" name="Group 19"/>
            <p:cNvGrpSpPr/>
            <p:nvPr/>
          </p:nvGrpSpPr>
          <p:grpSpPr>
            <a:xfrm>
              <a:off x="2319343" y="2445319"/>
              <a:ext cx="506671" cy="72000"/>
              <a:chOff x="2308948" y="2251142"/>
              <a:chExt cx="506671" cy="72000"/>
            </a:xfrm>
          </p:grpSpPr>
          <p:cxnSp>
            <p:nvCxnSpPr>
              <p:cNvPr id="109" name="Straight Connector 108"/>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217512" y="2597719"/>
              <a:ext cx="447510" cy="72000"/>
              <a:chOff x="2308948" y="2251142"/>
              <a:chExt cx="506671" cy="72000"/>
            </a:xfrm>
          </p:grpSpPr>
          <p:cxnSp>
            <p:nvCxnSpPr>
              <p:cNvPr id="106" name="Straight Connector 105"/>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396240" y="2760139"/>
              <a:ext cx="536837" cy="72000"/>
              <a:chOff x="2308948" y="2251142"/>
              <a:chExt cx="506671" cy="72000"/>
            </a:xfrm>
          </p:grpSpPr>
          <p:cxnSp>
            <p:nvCxnSpPr>
              <p:cNvPr id="103" name="Straight Connector 102"/>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552423" y="2922559"/>
              <a:ext cx="577491" cy="72000"/>
              <a:chOff x="2308948" y="2251142"/>
              <a:chExt cx="506671" cy="72000"/>
            </a:xfrm>
          </p:grpSpPr>
          <p:cxnSp>
            <p:nvCxnSpPr>
              <p:cNvPr id="100" name="Straight Connector 99"/>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521958" y="3077464"/>
              <a:ext cx="577491" cy="72000"/>
              <a:chOff x="2308948" y="2251142"/>
              <a:chExt cx="506671" cy="72000"/>
            </a:xfrm>
          </p:grpSpPr>
          <p:cxnSp>
            <p:nvCxnSpPr>
              <p:cNvPr id="97" name="Straight Connector 96"/>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386284" y="3239884"/>
              <a:ext cx="481660" cy="72000"/>
              <a:chOff x="2308948" y="2251142"/>
              <a:chExt cx="506671" cy="72000"/>
            </a:xfrm>
          </p:grpSpPr>
          <p:cxnSp>
            <p:nvCxnSpPr>
              <p:cNvPr id="94" name="Straight Connector 93"/>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491439" y="3393000"/>
              <a:ext cx="679633" cy="72000"/>
              <a:chOff x="2308948" y="2251142"/>
              <a:chExt cx="506671" cy="72000"/>
            </a:xfrm>
          </p:grpSpPr>
          <p:cxnSp>
            <p:nvCxnSpPr>
              <p:cNvPr id="91" name="Straight Connector 90"/>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189985" y="3553304"/>
              <a:ext cx="435172" cy="72000"/>
              <a:chOff x="2308948" y="2251142"/>
              <a:chExt cx="506671" cy="72000"/>
            </a:xfrm>
          </p:grpSpPr>
          <p:cxnSp>
            <p:nvCxnSpPr>
              <p:cNvPr id="88" name="Straight Connector 87"/>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389488" y="3713608"/>
              <a:ext cx="633778" cy="72000"/>
              <a:chOff x="2308948" y="2251142"/>
              <a:chExt cx="506671" cy="72000"/>
            </a:xfrm>
          </p:grpSpPr>
          <p:cxnSp>
            <p:nvCxnSpPr>
              <p:cNvPr id="85" name="Straight Connector 84"/>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679170" y="3873912"/>
              <a:ext cx="734907" cy="72000"/>
              <a:chOff x="2308948" y="2251142"/>
              <a:chExt cx="506671" cy="72000"/>
            </a:xfrm>
          </p:grpSpPr>
          <p:cxnSp>
            <p:nvCxnSpPr>
              <p:cNvPr id="82" name="Straight Connector 81"/>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467853" y="4029206"/>
              <a:ext cx="575784" cy="72000"/>
              <a:chOff x="2308948" y="2251142"/>
              <a:chExt cx="506671" cy="72000"/>
            </a:xfrm>
          </p:grpSpPr>
          <p:cxnSp>
            <p:nvCxnSpPr>
              <p:cNvPr id="79" name="Straight Connector 78"/>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514550" y="4184500"/>
              <a:ext cx="729173" cy="72000"/>
              <a:chOff x="2308948" y="2251142"/>
              <a:chExt cx="506671" cy="72000"/>
            </a:xfrm>
          </p:grpSpPr>
          <p:cxnSp>
            <p:nvCxnSpPr>
              <p:cNvPr id="76" name="Straight Connector 75"/>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314463" y="4502633"/>
              <a:ext cx="655839" cy="72000"/>
              <a:chOff x="2308948" y="2251142"/>
              <a:chExt cx="506671" cy="72000"/>
            </a:xfrm>
          </p:grpSpPr>
          <p:cxnSp>
            <p:nvCxnSpPr>
              <p:cNvPr id="73" name="Straight Connector 72"/>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491439" y="4657928"/>
              <a:ext cx="526675" cy="72000"/>
              <a:chOff x="2308948" y="2251142"/>
              <a:chExt cx="506671" cy="72000"/>
            </a:xfrm>
          </p:grpSpPr>
          <p:cxnSp>
            <p:nvCxnSpPr>
              <p:cNvPr id="70" name="Straight Connector 69"/>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302686" y="4813223"/>
              <a:ext cx="449950" cy="72000"/>
              <a:chOff x="2308948" y="2251142"/>
              <a:chExt cx="506671" cy="72000"/>
            </a:xfrm>
          </p:grpSpPr>
          <p:cxnSp>
            <p:nvCxnSpPr>
              <p:cNvPr id="67" name="Straight Connector 66"/>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791799" y="4346893"/>
              <a:ext cx="314407" cy="72000"/>
              <a:chOff x="2308948" y="2251142"/>
              <a:chExt cx="506671" cy="72000"/>
            </a:xfrm>
          </p:grpSpPr>
          <p:cxnSp>
            <p:nvCxnSpPr>
              <p:cNvPr id="64" name="Straight Connector 63"/>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rot="2700000">
              <a:off x="2389434" y="260444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 name="Rectangle 36"/>
            <p:cNvSpPr/>
            <p:nvPr/>
          </p:nvSpPr>
          <p:spPr>
            <a:xfrm rot="2700000">
              <a:off x="2606964" y="276185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 name="Rectangle 37"/>
            <p:cNvSpPr/>
            <p:nvPr/>
          </p:nvSpPr>
          <p:spPr>
            <a:xfrm rot="2700000">
              <a:off x="2786919" y="292678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 name="Rectangle 38"/>
            <p:cNvSpPr/>
            <p:nvPr/>
          </p:nvSpPr>
          <p:spPr>
            <a:xfrm rot="2700000">
              <a:off x="2756454" y="308669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 name="Rectangle 39"/>
            <p:cNvSpPr/>
            <p:nvPr/>
          </p:nvSpPr>
          <p:spPr>
            <a:xfrm rot="2700000">
              <a:off x="2573184" y="324160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 name="Rectangle 40"/>
            <p:cNvSpPr/>
            <p:nvPr/>
          </p:nvSpPr>
          <p:spPr>
            <a:xfrm rot="2700000">
              <a:off x="2768169" y="339901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 name="Rectangle 41"/>
            <p:cNvSpPr/>
            <p:nvPr/>
          </p:nvSpPr>
          <p:spPr>
            <a:xfrm rot="2700000">
              <a:off x="2369469" y="355642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 name="Rectangle 42"/>
            <p:cNvSpPr/>
            <p:nvPr/>
          </p:nvSpPr>
          <p:spPr>
            <a:xfrm rot="2700000">
              <a:off x="2642109" y="371633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 name="Rectangle 43"/>
            <p:cNvSpPr/>
            <p:nvPr/>
          </p:nvSpPr>
          <p:spPr>
            <a:xfrm rot="2700000">
              <a:off x="2987394" y="387625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 name="Rectangle 44"/>
            <p:cNvSpPr/>
            <p:nvPr/>
          </p:nvSpPr>
          <p:spPr>
            <a:xfrm rot="2700000">
              <a:off x="2696409" y="403366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 name="Rectangle 45"/>
            <p:cNvSpPr/>
            <p:nvPr/>
          </p:nvSpPr>
          <p:spPr>
            <a:xfrm rot="2700000">
              <a:off x="2808729" y="419107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Rectangle 46"/>
            <p:cNvSpPr/>
            <p:nvPr/>
          </p:nvSpPr>
          <p:spPr>
            <a:xfrm rot="2700000">
              <a:off x="1899009" y="434848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 name="Rectangle 47"/>
            <p:cNvSpPr/>
            <p:nvPr/>
          </p:nvSpPr>
          <p:spPr>
            <a:xfrm rot="2700000">
              <a:off x="2577459" y="450589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 name="Rectangle 48"/>
            <p:cNvSpPr/>
            <p:nvPr/>
          </p:nvSpPr>
          <p:spPr>
            <a:xfrm rot="2700000">
              <a:off x="2704809" y="466330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Rectangle 49"/>
            <p:cNvSpPr/>
            <p:nvPr/>
          </p:nvSpPr>
          <p:spPr>
            <a:xfrm rot="2700000">
              <a:off x="2468934" y="482071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 name="TextBox 50"/>
            <p:cNvSpPr txBox="1"/>
            <p:nvPr/>
          </p:nvSpPr>
          <p:spPr>
            <a:xfrm>
              <a:off x="3614041" y="2333265"/>
              <a:ext cx="519537" cy="2677656"/>
            </a:xfrm>
            <a:prstGeom prst="rect">
              <a:avLst/>
            </a:prstGeom>
            <a:noFill/>
          </p:spPr>
          <p:txBody>
            <a:bodyPr wrap="none" rtlCol="0">
              <a:spAutoFit/>
            </a:bodyPr>
            <a:lstStyle/>
            <a:p>
              <a:pPr algn="ctr"/>
              <a:r>
                <a:rPr lang="fr-FR" sz="1050" dirty="0" smtClean="0">
                  <a:solidFill>
                    <a:srgbClr val="000000"/>
                  </a:solidFill>
                </a:rPr>
                <a:t>0,91</a:t>
              </a:r>
            </a:p>
            <a:p>
              <a:pPr algn="ctr"/>
              <a:r>
                <a:rPr lang="fr-FR" sz="1050" b="1" dirty="0" smtClean="0">
                  <a:solidFill>
                    <a:srgbClr val="000000"/>
                  </a:solidFill>
                </a:rPr>
                <a:t>0,83</a:t>
              </a:r>
            </a:p>
            <a:p>
              <a:pPr algn="ctr"/>
              <a:r>
                <a:rPr lang="fr-FR" sz="1050" dirty="0" smtClean="0">
                  <a:solidFill>
                    <a:srgbClr val="000000"/>
                  </a:solidFill>
                </a:rPr>
                <a:t>0,96</a:t>
              </a:r>
            </a:p>
            <a:p>
              <a:pPr algn="ctr"/>
              <a:r>
                <a:rPr lang="fr-FR" sz="1050" dirty="0" smtClean="0">
                  <a:solidFill>
                    <a:srgbClr val="000000"/>
                  </a:solidFill>
                </a:rPr>
                <a:t>1,07</a:t>
              </a:r>
            </a:p>
            <a:p>
              <a:pPr algn="ctr"/>
              <a:r>
                <a:rPr lang="fr-FR" sz="1050" dirty="0" smtClean="0">
                  <a:solidFill>
                    <a:srgbClr val="000000"/>
                  </a:solidFill>
                </a:rPr>
                <a:t>1,05</a:t>
              </a:r>
            </a:p>
            <a:p>
              <a:pPr algn="ctr"/>
              <a:r>
                <a:rPr lang="fr-FR" sz="1050" dirty="0" smtClean="0">
                  <a:solidFill>
                    <a:srgbClr val="000000"/>
                  </a:solidFill>
                </a:rPr>
                <a:t>0,94</a:t>
              </a:r>
            </a:p>
            <a:p>
              <a:pPr algn="ctr"/>
              <a:r>
                <a:rPr lang="fr-FR" sz="1050" dirty="0" smtClean="0">
                  <a:solidFill>
                    <a:srgbClr val="000000"/>
                  </a:solidFill>
                </a:rPr>
                <a:t>1,05</a:t>
              </a:r>
            </a:p>
            <a:p>
              <a:pPr algn="ctr"/>
              <a:r>
                <a:rPr lang="fr-FR" sz="1050" b="1" dirty="0" smtClean="0">
                  <a:solidFill>
                    <a:srgbClr val="000000"/>
                  </a:solidFill>
                </a:rPr>
                <a:t>0,82</a:t>
              </a:r>
            </a:p>
            <a:p>
              <a:pPr algn="ctr"/>
              <a:r>
                <a:rPr lang="fr-FR" sz="1050" dirty="0" smtClean="0">
                  <a:solidFill>
                    <a:srgbClr val="000000"/>
                  </a:solidFill>
                </a:rPr>
                <a:t>0,98</a:t>
              </a:r>
            </a:p>
            <a:p>
              <a:pPr algn="ctr"/>
              <a:r>
                <a:rPr lang="fr-FR" sz="1050" dirty="0" smtClean="0">
                  <a:solidFill>
                    <a:srgbClr val="000000"/>
                  </a:solidFill>
                </a:rPr>
                <a:t>1,18</a:t>
              </a:r>
            </a:p>
            <a:p>
              <a:pPr algn="ctr"/>
              <a:r>
                <a:rPr lang="fr-FR" sz="1050" dirty="0" smtClean="0">
                  <a:solidFill>
                    <a:srgbClr val="000000"/>
                  </a:solidFill>
                </a:rPr>
                <a:t>1,01</a:t>
              </a:r>
            </a:p>
            <a:p>
              <a:pPr algn="ctr"/>
              <a:r>
                <a:rPr lang="fr-FR" sz="1050" dirty="0" smtClean="0">
                  <a:solidFill>
                    <a:srgbClr val="000000"/>
                  </a:solidFill>
                </a:rPr>
                <a:t>1,08</a:t>
              </a:r>
            </a:p>
            <a:p>
              <a:pPr algn="ctr"/>
              <a:r>
                <a:rPr lang="fr-FR" sz="1050" b="1" dirty="0" smtClean="0">
                  <a:solidFill>
                    <a:srgbClr val="000000"/>
                  </a:solidFill>
                </a:rPr>
                <a:t>0,53</a:t>
              </a:r>
            </a:p>
            <a:p>
              <a:pPr algn="ctr"/>
              <a:r>
                <a:rPr lang="fr-FR" sz="1050" dirty="0" smtClean="0">
                  <a:solidFill>
                    <a:srgbClr val="000000"/>
                  </a:solidFill>
                </a:rPr>
                <a:t>0,94</a:t>
              </a:r>
            </a:p>
            <a:p>
              <a:pPr algn="ctr"/>
              <a:r>
                <a:rPr lang="fr-FR" sz="1050" dirty="0" smtClean="0">
                  <a:solidFill>
                    <a:srgbClr val="000000"/>
                  </a:solidFill>
                </a:rPr>
                <a:t>1,01</a:t>
              </a:r>
            </a:p>
            <a:p>
              <a:pPr algn="ctr"/>
              <a:r>
                <a:rPr lang="fr-FR" sz="1050" b="1" dirty="0" smtClean="0">
                  <a:solidFill>
                    <a:srgbClr val="000000"/>
                  </a:solidFill>
                </a:rPr>
                <a:t>0,87</a:t>
              </a:r>
              <a:endParaRPr lang="fr-FR" sz="1050" b="1" dirty="0">
                <a:solidFill>
                  <a:srgbClr val="000000"/>
                </a:solidFill>
              </a:endParaRPr>
            </a:p>
          </p:txBody>
        </p:sp>
        <p:sp>
          <p:nvSpPr>
            <p:cNvPr id="52" name="TextBox 51"/>
            <p:cNvSpPr txBox="1"/>
            <p:nvPr/>
          </p:nvSpPr>
          <p:spPr>
            <a:xfrm>
              <a:off x="3683693" y="2129771"/>
              <a:ext cx="380232" cy="253916"/>
            </a:xfrm>
            <a:prstGeom prst="rect">
              <a:avLst/>
            </a:prstGeom>
            <a:noFill/>
          </p:spPr>
          <p:txBody>
            <a:bodyPr wrap="none" rtlCol="0">
              <a:spAutoFit/>
            </a:bodyPr>
            <a:lstStyle/>
            <a:p>
              <a:pPr algn="ctr"/>
              <a:r>
                <a:rPr lang="fr-FR" sz="1050" smtClean="0">
                  <a:solidFill>
                    <a:srgbClr val="000000"/>
                  </a:solidFill>
                </a:rPr>
                <a:t>HR</a:t>
              </a:r>
              <a:endParaRPr lang="fr-FR" sz="1050">
                <a:solidFill>
                  <a:srgbClr val="000000"/>
                </a:solidFill>
              </a:endParaRPr>
            </a:p>
          </p:txBody>
        </p:sp>
        <p:sp>
          <p:nvSpPr>
            <p:cNvPr id="53" name="TextBox 52"/>
            <p:cNvSpPr txBox="1"/>
            <p:nvPr/>
          </p:nvSpPr>
          <p:spPr>
            <a:xfrm>
              <a:off x="4117429" y="2129771"/>
              <a:ext cx="405552" cy="253916"/>
            </a:xfrm>
            <a:prstGeom prst="rect">
              <a:avLst/>
            </a:prstGeom>
            <a:noFill/>
          </p:spPr>
          <p:txBody>
            <a:bodyPr wrap="none" rtlCol="0">
              <a:spAutoFit/>
            </a:bodyPr>
            <a:lstStyle/>
            <a:p>
              <a:pPr algn="ctr"/>
              <a:r>
                <a:rPr lang="fr-FR" sz="1050" dirty="0" smtClean="0">
                  <a:solidFill>
                    <a:srgbClr val="000000"/>
                  </a:solidFill>
                </a:rPr>
                <a:t>LS</a:t>
              </a:r>
              <a:endParaRPr lang="fr-FR" sz="1050" dirty="0">
                <a:solidFill>
                  <a:srgbClr val="000000"/>
                </a:solidFill>
              </a:endParaRPr>
            </a:p>
          </p:txBody>
        </p:sp>
        <p:sp>
          <p:nvSpPr>
            <p:cNvPr id="54" name="TextBox 53"/>
            <p:cNvSpPr txBox="1"/>
            <p:nvPr/>
          </p:nvSpPr>
          <p:spPr>
            <a:xfrm>
              <a:off x="4650587" y="2129771"/>
              <a:ext cx="344723" cy="253916"/>
            </a:xfrm>
            <a:prstGeom prst="rect">
              <a:avLst/>
            </a:prstGeom>
            <a:noFill/>
          </p:spPr>
          <p:txBody>
            <a:bodyPr wrap="none" rtlCol="0">
              <a:spAutoFit/>
            </a:bodyPr>
            <a:lstStyle/>
            <a:p>
              <a:pPr algn="ctr"/>
              <a:r>
                <a:rPr lang="fr-FR" sz="1050" dirty="0" smtClean="0">
                  <a:solidFill>
                    <a:srgbClr val="000000"/>
                  </a:solidFill>
                </a:rPr>
                <a:t>LI</a:t>
              </a:r>
              <a:endParaRPr lang="fr-FR" sz="1050" dirty="0">
                <a:solidFill>
                  <a:srgbClr val="000000"/>
                </a:solidFill>
              </a:endParaRPr>
            </a:p>
          </p:txBody>
        </p:sp>
        <p:sp>
          <p:nvSpPr>
            <p:cNvPr id="55" name="TextBox 54"/>
            <p:cNvSpPr txBox="1"/>
            <p:nvPr/>
          </p:nvSpPr>
          <p:spPr>
            <a:xfrm>
              <a:off x="4016715" y="2333265"/>
              <a:ext cx="606996" cy="2677656"/>
            </a:xfrm>
            <a:prstGeom prst="rect">
              <a:avLst/>
            </a:prstGeom>
            <a:noFill/>
          </p:spPr>
          <p:txBody>
            <a:bodyPr wrap="none" rtlCol="0">
              <a:spAutoFit/>
            </a:bodyPr>
            <a:lstStyle/>
            <a:p>
              <a:pPr algn="ctr"/>
              <a:r>
                <a:rPr lang="fr-FR" sz="1050" dirty="0" smtClean="0">
                  <a:solidFill>
                    <a:srgbClr val="000000"/>
                  </a:solidFill>
                </a:rPr>
                <a:t>0,769</a:t>
              </a:r>
            </a:p>
            <a:p>
              <a:pPr algn="ctr"/>
              <a:r>
                <a:rPr lang="fr-FR" sz="1050" b="1" dirty="0" smtClean="0">
                  <a:solidFill>
                    <a:srgbClr val="000000"/>
                  </a:solidFill>
                </a:rPr>
                <a:t>0,705</a:t>
              </a:r>
            </a:p>
            <a:p>
              <a:pPr algn="ctr"/>
              <a:r>
                <a:rPr lang="fr-FR" sz="1050" dirty="0" smtClean="0">
                  <a:solidFill>
                    <a:srgbClr val="000000"/>
                  </a:solidFill>
                </a:rPr>
                <a:t>0,811</a:t>
              </a:r>
            </a:p>
            <a:p>
              <a:pPr algn="ctr"/>
              <a:r>
                <a:rPr lang="fr-FR" sz="1050" dirty="0" smtClean="0">
                  <a:solidFill>
                    <a:srgbClr val="000000"/>
                  </a:solidFill>
                </a:rPr>
                <a:t>0,903</a:t>
              </a:r>
            </a:p>
            <a:p>
              <a:pPr algn="ctr"/>
              <a:r>
                <a:rPr lang="fr-FR" sz="1050" dirty="0" smtClean="0">
                  <a:solidFill>
                    <a:srgbClr val="000000"/>
                  </a:solidFill>
                </a:rPr>
                <a:t>0,887</a:t>
              </a:r>
            </a:p>
            <a:p>
              <a:pPr algn="ctr"/>
              <a:r>
                <a:rPr lang="fr-FR" sz="1050" dirty="0" smtClean="0">
                  <a:solidFill>
                    <a:srgbClr val="000000"/>
                  </a:solidFill>
                </a:rPr>
                <a:t>0,804</a:t>
              </a:r>
            </a:p>
            <a:p>
              <a:pPr algn="ctr"/>
              <a:r>
                <a:rPr lang="fr-FR" sz="1050" dirty="0" smtClean="0">
                  <a:solidFill>
                    <a:srgbClr val="000000"/>
                  </a:solidFill>
                </a:rPr>
                <a:t>0,869</a:t>
              </a:r>
            </a:p>
            <a:p>
              <a:pPr algn="ctr"/>
              <a:r>
                <a:rPr lang="fr-FR" sz="1050" b="1" dirty="0" smtClean="0">
                  <a:solidFill>
                    <a:srgbClr val="000000"/>
                  </a:solidFill>
                </a:rPr>
                <a:t>0,697</a:t>
              </a:r>
            </a:p>
            <a:p>
              <a:pPr algn="ctr"/>
              <a:r>
                <a:rPr lang="fr-FR" sz="1050" dirty="0" smtClean="0">
                  <a:solidFill>
                    <a:srgbClr val="000000"/>
                  </a:solidFill>
                </a:rPr>
                <a:t>0,811</a:t>
              </a:r>
            </a:p>
            <a:p>
              <a:pPr algn="ctr"/>
              <a:r>
                <a:rPr lang="fr-FR" sz="1050" dirty="0" smtClean="0">
                  <a:solidFill>
                    <a:srgbClr val="000000"/>
                  </a:solidFill>
                </a:rPr>
                <a:t>0,980</a:t>
              </a:r>
            </a:p>
            <a:p>
              <a:pPr algn="ctr"/>
              <a:r>
                <a:rPr lang="fr-FR" sz="1050" dirty="0" smtClean="0">
                  <a:solidFill>
                    <a:srgbClr val="000000"/>
                  </a:solidFill>
                </a:rPr>
                <a:t>0,857</a:t>
              </a:r>
            </a:p>
            <a:p>
              <a:pPr algn="ctr"/>
              <a:r>
                <a:rPr lang="fr-FR" sz="1050" dirty="0" smtClean="0">
                  <a:solidFill>
                    <a:srgbClr val="000000"/>
                  </a:solidFill>
                </a:rPr>
                <a:t>0,883</a:t>
              </a:r>
            </a:p>
            <a:p>
              <a:pPr algn="ctr"/>
              <a:r>
                <a:rPr lang="fr-FR" sz="1050" b="1" dirty="0" smtClean="0">
                  <a:solidFill>
                    <a:srgbClr val="000000"/>
                  </a:solidFill>
                </a:rPr>
                <a:t>0,449</a:t>
              </a:r>
            </a:p>
            <a:p>
              <a:pPr algn="ctr"/>
              <a:r>
                <a:rPr lang="fr-FR" sz="1050" dirty="0" smtClean="0">
                  <a:solidFill>
                    <a:srgbClr val="000000"/>
                  </a:solidFill>
                </a:rPr>
                <a:t>0,759</a:t>
              </a:r>
            </a:p>
            <a:p>
              <a:pPr algn="ctr"/>
              <a:r>
                <a:rPr lang="fr-FR" sz="1050" dirty="0" smtClean="0">
                  <a:solidFill>
                    <a:srgbClr val="000000"/>
                  </a:solidFill>
                </a:rPr>
                <a:t>0,870</a:t>
              </a:r>
            </a:p>
            <a:p>
              <a:pPr algn="ctr"/>
              <a:r>
                <a:rPr lang="fr-FR" sz="1050" b="1" dirty="0" smtClean="0">
                  <a:solidFill>
                    <a:srgbClr val="000000"/>
                  </a:solidFill>
                </a:rPr>
                <a:t>0,754</a:t>
              </a:r>
              <a:endParaRPr lang="fr-FR" sz="1050" b="1" dirty="0">
                <a:solidFill>
                  <a:srgbClr val="000000"/>
                </a:solidFill>
              </a:endParaRPr>
            </a:p>
          </p:txBody>
        </p:sp>
        <p:sp>
          <p:nvSpPr>
            <p:cNvPr id="56" name="TextBox 55"/>
            <p:cNvSpPr txBox="1"/>
            <p:nvPr/>
          </p:nvSpPr>
          <p:spPr>
            <a:xfrm>
              <a:off x="4519453" y="2333265"/>
              <a:ext cx="606996" cy="2677656"/>
            </a:xfrm>
            <a:prstGeom prst="rect">
              <a:avLst/>
            </a:prstGeom>
            <a:noFill/>
          </p:spPr>
          <p:txBody>
            <a:bodyPr wrap="none" rtlCol="0">
              <a:spAutoFit/>
            </a:bodyPr>
            <a:lstStyle/>
            <a:p>
              <a:pPr algn="ctr"/>
              <a:r>
                <a:rPr lang="fr-FR" sz="1050" dirty="0" smtClean="0">
                  <a:solidFill>
                    <a:srgbClr val="000000"/>
                  </a:solidFill>
                </a:rPr>
                <a:t>1,070</a:t>
              </a:r>
            </a:p>
            <a:p>
              <a:pPr algn="ctr"/>
              <a:r>
                <a:rPr lang="fr-FR" sz="1050" b="1" dirty="0" smtClean="0">
                  <a:solidFill>
                    <a:srgbClr val="000000"/>
                  </a:solidFill>
                </a:rPr>
                <a:t>0,970</a:t>
              </a:r>
            </a:p>
            <a:p>
              <a:pPr algn="ctr"/>
              <a:r>
                <a:rPr lang="fr-FR" sz="1050" dirty="0" smtClean="0">
                  <a:solidFill>
                    <a:srgbClr val="000000"/>
                  </a:solidFill>
                </a:rPr>
                <a:t>1,132</a:t>
              </a:r>
            </a:p>
            <a:p>
              <a:pPr algn="ctr"/>
              <a:r>
                <a:rPr lang="fr-FR" sz="1050" dirty="0" smtClean="0">
                  <a:solidFill>
                    <a:srgbClr val="000000"/>
                  </a:solidFill>
                </a:rPr>
                <a:t>1,258</a:t>
              </a:r>
            </a:p>
            <a:p>
              <a:pPr algn="ctr"/>
              <a:r>
                <a:rPr lang="fr-FR" sz="1050" dirty="0" smtClean="0">
                  <a:solidFill>
                    <a:srgbClr val="000000"/>
                  </a:solidFill>
                </a:rPr>
                <a:t>1,238</a:t>
              </a:r>
            </a:p>
            <a:p>
              <a:pPr algn="ctr"/>
              <a:r>
                <a:rPr lang="fr-FR" sz="1050" dirty="0" smtClean="0">
                  <a:solidFill>
                    <a:srgbClr val="000000"/>
                  </a:solidFill>
                </a:rPr>
                <a:t>1,091</a:t>
              </a:r>
            </a:p>
            <a:p>
              <a:pPr algn="ctr"/>
              <a:r>
                <a:rPr lang="fr-FR" sz="1050" dirty="0" smtClean="0">
                  <a:solidFill>
                    <a:srgbClr val="000000"/>
                  </a:solidFill>
                </a:rPr>
                <a:t>1,276</a:t>
              </a:r>
            </a:p>
            <a:p>
              <a:pPr algn="ctr"/>
              <a:r>
                <a:rPr lang="fr-FR" sz="1050" b="1" dirty="0" smtClean="0">
                  <a:solidFill>
                    <a:srgbClr val="000000"/>
                  </a:solidFill>
                </a:rPr>
                <a:t>0,953</a:t>
              </a:r>
            </a:p>
            <a:p>
              <a:pPr algn="ctr"/>
              <a:r>
                <a:rPr lang="fr-FR" sz="1050" dirty="0" smtClean="0">
                  <a:solidFill>
                    <a:srgbClr val="000000"/>
                  </a:solidFill>
                </a:rPr>
                <a:t>1,186</a:t>
              </a:r>
            </a:p>
            <a:p>
              <a:pPr algn="ctr"/>
              <a:r>
                <a:rPr lang="fr-FR" sz="1050" dirty="0" smtClean="0">
                  <a:solidFill>
                    <a:srgbClr val="000000"/>
                  </a:solidFill>
                </a:rPr>
                <a:t>1,423</a:t>
              </a:r>
            </a:p>
            <a:p>
              <a:pPr algn="ctr"/>
              <a:r>
                <a:rPr lang="fr-FR" sz="1050" dirty="0" smtClean="0">
                  <a:solidFill>
                    <a:srgbClr val="000000"/>
                  </a:solidFill>
                </a:rPr>
                <a:t>1,193</a:t>
              </a:r>
            </a:p>
            <a:p>
              <a:pPr algn="ctr"/>
              <a:r>
                <a:rPr lang="fr-FR" sz="1050" dirty="0" smtClean="0">
                  <a:solidFill>
                    <a:srgbClr val="000000"/>
                  </a:solidFill>
                </a:rPr>
                <a:t>1,317</a:t>
              </a:r>
            </a:p>
            <a:p>
              <a:pPr algn="ctr"/>
              <a:r>
                <a:rPr lang="fr-FR" sz="1050" b="1" dirty="0" smtClean="0">
                  <a:solidFill>
                    <a:srgbClr val="000000"/>
                  </a:solidFill>
                </a:rPr>
                <a:t>0,630</a:t>
              </a:r>
            </a:p>
            <a:p>
              <a:pPr algn="ctr"/>
              <a:r>
                <a:rPr lang="fr-FR" sz="1050" dirty="0" smtClean="0">
                  <a:solidFill>
                    <a:srgbClr val="000000"/>
                  </a:solidFill>
                </a:rPr>
                <a:t>1,159</a:t>
              </a:r>
            </a:p>
            <a:p>
              <a:pPr algn="ctr"/>
              <a:r>
                <a:rPr lang="fr-FR" sz="1050" dirty="0" smtClean="0">
                  <a:solidFill>
                    <a:srgbClr val="000000"/>
                  </a:solidFill>
                </a:rPr>
                <a:t>1,180</a:t>
              </a:r>
            </a:p>
            <a:p>
              <a:pPr algn="ctr"/>
              <a:r>
                <a:rPr lang="fr-FR" sz="1050" b="1" dirty="0" smtClean="0">
                  <a:solidFill>
                    <a:srgbClr val="000000"/>
                  </a:solidFill>
                </a:rPr>
                <a:t>1,013</a:t>
              </a:r>
              <a:endParaRPr lang="fr-FR" sz="1050" b="1" dirty="0">
                <a:solidFill>
                  <a:srgbClr val="000000"/>
                </a:solidFill>
              </a:endParaRPr>
            </a:p>
          </p:txBody>
        </p:sp>
        <p:sp>
          <p:nvSpPr>
            <p:cNvPr id="57" name="Rectangle 56"/>
            <p:cNvSpPr/>
            <p:nvPr/>
          </p:nvSpPr>
          <p:spPr>
            <a:xfrm>
              <a:off x="1684957" y="2333625"/>
              <a:ext cx="3399443" cy="2790825"/>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58" name="Straight Connector 57"/>
            <p:cNvCxnSpPr/>
            <p:nvPr/>
          </p:nvCxnSpPr>
          <p:spPr>
            <a:xfrm>
              <a:off x="3674924" y="2333625"/>
              <a:ext cx="0" cy="27908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32615" y="5144498"/>
              <a:ext cx="500929" cy="246221"/>
            </a:xfrm>
            <a:prstGeom prst="rect">
              <a:avLst/>
            </a:prstGeom>
            <a:noFill/>
          </p:spPr>
          <p:txBody>
            <a:bodyPr wrap="none" rtlCol="0">
              <a:spAutoFit/>
            </a:bodyPr>
            <a:lstStyle/>
            <a:p>
              <a:pPr algn="ctr"/>
              <a:r>
                <a:rPr lang="fr-FR" sz="1000" dirty="0" smtClean="0">
                  <a:solidFill>
                    <a:srgbClr val="000000"/>
                  </a:solidFill>
                </a:rPr>
                <a:t>0,50</a:t>
              </a:r>
              <a:endParaRPr lang="fr-FR" sz="1000" dirty="0">
                <a:solidFill>
                  <a:srgbClr val="000000"/>
                </a:solidFill>
              </a:endParaRPr>
            </a:p>
          </p:txBody>
        </p:sp>
        <p:sp>
          <p:nvSpPr>
            <p:cNvPr id="60" name="TextBox 59"/>
            <p:cNvSpPr txBox="1"/>
            <p:nvPr/>
          </p:nvSpPr>
          <p:spPr>
            <a:xfrm>
              <a:off x="2039447" y="5144498"/>
              <a:ext cx="500929" cy="246221"/>
            </a:xfrm>
            <a:prstGeom prst="rect">
              <a:avLst/>
            </a:prstGeom>
            <a:noFill/>
          </p:spPr>
          <p:txBody>
            <a:bodyPr wrap="none" rtlCol="0">
              <a:spAutoFit/>
            </a:bodyPr>
            <a:lstStyle/>
            <a:p>
              <a:pPr algn="ctr"/>
              <a:r>
                <a:rPr lang="fr-FR" sz="1000" dirty="0" smtClean="0">
                  <a:solidFill>
                    <a:srgbClr val="000000"/>
                  </a:solidFill>
                </a:rPr>
                <a:t>0,75</a:t>
              </a:r>
              <a:endParaRPr lang="fr-FR" sz="1000" dirty="0">
                <a:solidFill>
                  <a:srgbClr val="000000"/>
                </a:solidFill>
              </a:endParaRPr>
            </a:p>
          </p:txBody>
        </p:sp>
        <p:sp>
          <p:nvSpPr>
            <p:cNvPr id="61" name="TextBox 60"/>
            <p:cNvSpPr txBox="1"/>
            <p:nvPr/>
          </p:nvSpPr>
          <p:spPr>
            <a:xfrm>
              <a:off x="2462181" y="5144498"/>
              <a:ext cx="500929" cy="246221"/>
            </a:xfrm>
            <a:prstGeom prst="rect">
              <a:avLst/>
            </a:prstGeom>
            <a:noFill/>
          </p:spPr>
          <p:txBody>
            <a:bodyPr wrap="none" rtlCol="0">
              <a:spAutoFit/>
            </a:bodyPr>
            <a:lstStyle/>
            <a:p>
              <a:pPr algn="ctr"/>
              <a:r>
                <a:rPr lang="fr-FR" sz="1000" dirty="0" smtClean="0">
                  <a:solidFill>
                    <a:srgbClr val="000000"/>
                  </a:solidFill>
                </a:rPr>
                <a:t>1,00</a:t>
              </a:r>
              <a:endParaRPr lang="fr-FR" sz="1000" dirty="0">
                <a:solidFill>
                  <a:srgbClr val="000000"/>
                </a:solidFill>
              </a:endParaRPr>
            </a:p>
          </p:txBody>
        </p:sp>
        <p:sp>
          <p:nvSpPr>
            <p:cNvPr id="62" name="TextBox 61"/>
            <p:cNvSpPr txBox="1"/>
            <p:nvPr/>
          </p:nvSpPr>
          <p:spPr>
            <a:xfrm>
              <a:off x="2884914" y="5144498"/>
              <a:ext cx="500929" cy="246221"/>
            </a:xfrm>
            <a:prstGeom prst="rect">
              <a:avLst/>
            </a:prstGeom>
            <a:noFill/>
          </p:spPr>
          <p:txBody>
            <a:bodyPr wrap="none" rtlCol="0">
              <a:spAutoFit/>
            </a:bodyPr>
            <a:lstStyle/>
            <a:p>
              <a:pPr algn="ctr"/>
              <a:r>
                <a:rPr lang="fr-FR" sz="1000" dirty="0" smtClean="0">
                  <a:solidFill>
                    <a:srgbClr val="000000"/>
                  </a:solidFill>
                </a:rPr>
                <a:t>1,25</a:t>
              </a:r>
              <a:endParaRPr lang="fr-FR" sz="1000" dirty="0">
                <a:solidFill>
                  <a:srgbClr val="000000"/>
                </a:solidFill>
              </a:endParaRPr>
            </a:p>
          </p:txBody>
        </p:sp>
        <p:sp>
          <p:nvSpPr>
            <p:cNvPr id="63" name="TextBox 62"/>
            <p:cNvSpPr txBox="1"/>
            <p:nvPr/>
          </p:nvSpPr>
          <p:spPr>
            <a:xfrm>
              <a:off x="3299698" y="5144498"/>
              <a:ext cx="500929" cy="246221"/>
            </a:xfrm>
            <a:prstGeom prst="rect">
              <a:avLst/>
            </a:prstGeom>
            <a:noFill/>
          </p:spPr>
          <p:txBody>
            <a:bodyPr wrap="none" rtlCol="0">
              <a:spAutoFit/>
            </a:bodyPr>
            <a:lstStyle/>
            <a:p>
              <a:pPr algn="ctr"/>
              <a:r>
                <a:rPr lang="fr-FR" sz="1000" dirty="0" smtClean="0">
                  <a:solidFill>
                    <a:srgbClr val="000000"/>
                  </a:solidFill>
                </a:rPr>
                <a:t>1,50</a:t>
              </a:r>
              <a:endParaRPr lang="fr-FR" sz="1000" dirty="0">
                <a:solidFill>
                  <a:srgbClr val="000000"/>
                </a:solidFill>
              </a:endParaRPr>
            </a:p>
          </p:txBody>
        </p:sp>
      </p:grpSp>
    </p:spTree>
    <p:extLst>
      <p:ext uri="{BB962C8B-B14F-4D97-AF65-F5344CB8AC3E}">
        <p14:creationId xmlns:p14="http://schemas.microsoft.com/office/powerpoint/2010/main" xmlns="" val="1176117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618O: Qualité de vie (HRQOL) et symptômes de la maladie chez les patients avec carcinome hépatocellulaire (CHC) non résécable traités par lenvatinib ou sorafénib – Vogel A, et al</a:t>
            </a:r>
            <a:endParaRPr lang="fr-FR" dirty="0"/>
          </a:p>
        </p:txBody>
      </p:sp>
      <p:sp>
        <p:nvSpPr>
          <p:cNvPr id="3" name="Content Placeholder 2"/>
          <p:cNvSpPr>
            <a:spLocks noGrp="1"/>
          </p:cNvSpPr>
          <p:nvPr>
            <p:ph idx="1"/>
          </p:nvPr>
        </p:nvSpPr>
        <p:spPr>
          <a:xfrm>
            <a:off x="365124" y="1262502"/>
            <a:ext cx="8413751" cy="4746172"/>
          </a:xfrm>
        </p:spPr>
        <p:txBody>
          <a:bodyPr/>
          <a:lstStyle/>
          <a:p>
            <a:pPr marL="0" indent="0">
              <a:buNone/>
            </a:pPr>
            <a:r>
              <a:rPr lang="fr-FR" b="1" dirty="0" smtClean="0"/>
              <a:t>Conclusions</a:t>
            </a:r>
          </a:p>
          <a:p>
            <a:r>
              <a:rPr lang="fr-FR" b="1" dirty="0" smtClean="0"/>
              <a:t>Chez ces patients avec CHC non résécable, la </a:t>
            </a:r>
            <a:r>
              <a:rPr lang="fr-FR" b="1" dirty="0" err="1" smtClean="0"/>
              <a:t>HRQoL</a:t>
            </a:r>
            <a:r>
              <a:rPr lang="fr-FR" b="1" dirty="0" smtClean="0"/>
              <a:t> a été altérée pendant le traitement aussi bien sous lenvatinib ou sorafénib et a été généralement similaire dans les 2 groupes</a:t>
            </a:r>
          </a:p>
          <a:p>
            <a:r>
              <a:rPr lang="fr-FR" b="1" dirty="0" smtClean="0"/>
              <a:t>Un retard cliniquement significatif de l’altération des activités quotidiennes, de la douleur cancéreuse, de la diarrhée, de la nutrition et de l’image corporelle a été observé chez les patients recevant le lenvatinib comparativement au sorafénib</a:t>
            </a:r>
          </a:p>
          <a:p>
            <a:pPr lvl="1"/>
            <a:r>
              <a:rPr lang="fr-FR" b="1" dirty="0" smtClean="0"/>
              <a:t>Il n’y a pas eu d’améliorations significative de </a:t>
            </a:r>
            <a:r>
              <a:rPr lang="fr-FR" b="1" dirty="0" err="1" smtClean="0"/>
              <a:t>HRQoL</a:t>
            </a:r>
            <a:r>
              <a:rPr lang="fr-FR" b="1" dirty="0" smtClean="0"/>
              <a:t> avec sorafénib vs. lenvatinib</a:t>
            </a:r>
          </a:p>
          <a:p>
            <a:r>
              <a:rPr lang="fr-FR" b="1" dirty="0" smtClean="0"/>
              <a:t>Les bénéfices d’efficacité du lenvatinib comparativement au sorafénib, n’ont pas été obtenus au prix d’une dégradation plus marquée de la QoL</a:t>
            </a:r>
            <a:endParaRPr lang="fr-FR" b="1" dirty="0"/>
          </a:p>
        </p:txBody>
      </p:sp>
      <p:sp>
        <p:nvSpPr>
          <p:cNvPr id="5" name="Text Placeholder 4"/>
          <p:cNvSpPr>
            <a:spLocks noGrp="1"/>
          </p:cNvSpPr>
          <p:nvPr>
            <p:ph type="body" sz="quarter" idx="11"/>
          </p:nvPr>
        </p:nvSpPr>
        <p:spPr/>
        <p:txBody>
          <a:bodyPr/>
          <a:lstStyle/>
          <a:p>
            <a:r>
              <a:rPr lang="fr-FR" smtClean="0"/>
              <a:t>Vogel A, et al. Ann Oncol 2017;28(Suppl 5):Abstr 6180</a:t>
            </a:r>
            <a:endParaRPr lang="fr-FR"/>
          </a:p>
        </p:txBody>
      </p:sp>
    </p:spTree>
    <p:extLst>
      <p:ext uri="{BB962C8B-B14F-4D97-AF65-F5344CB8AC3E}">
        <p14:creationId xmlns:p14="http://schemas.microsoft.com/office/powerpoint/2010/main" xmlns="" val="3633450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p:txBody>
          <a:bodyPr/>
          <a:lstStyle/>
          <a:p>
            <a:pPr>
              <a:lnSpc>
                <a:spcPct val="90000"/>
              </a:lnSpc>
            </a:pPr>
            <a:r>
              <a:rPr lang="fr-FR" dirty="0" smtClean="0"/>
              <a:t>619O: JET-CHC: une étude randomisée de phase 3 en double aveugle contrôlée par placebo évaluant le tivantinib en traitement de 2</a:t>
            </a:r>
            <a:r>
              <a:rPr lang="fr-FR" baseline="30000" dirty="0" smtClean="0"/>
              <a:t>e</a:t>
            </a:r>
            <a:r>
              <a:rPr lang="fr-FR" dirty="0" smtClean="0"/>
              <a:t> ligne des patients avec carcinome hépatocellulaire et expression élevée de c-Met </a:t>
            </a:r>
            <a:br>
              <a:rPr lang="fr-FR" dirty="0" smtClean="0"/>
            </a:br>
            <a:r>
              <a:rPr lang="fr-FR" dirty="0" smtClean="0"/>
              <a:t>– </a:t>
            </a:r>
            <a:r>
              <a:rPr lang="fr-FR" dirty="0" err="1" smtClean="0"/>
              <a:t>Kobayashi</a:t>
            </a:r>
            <a:r>
              <a:rPr lang="fr-FR" dirty="0" smtClean="0"/>
              <a:t> I, et al</a:t>
            </a:r>
            <a:endParaRPr lang="fr-FR" dirty="0"/>
          </a:p>
        </p:txBody>
      </p:sp>
      <p:sp>
        <p:nvSpPr>
          <p:cNvPr id="23" name="Content Placeholder 22"/>
          <p:cNvSpPr>
            <a:spLocks noGrp="1"/>
          </p:cNvSpPr>
          <p:nvPr>
            <p:ph idx="1"/>
          </p:nvPr>
        </p:nvSpPr>
        <p:spPr/>
        <p:txBody>
          <a:bodyPr/>
          <a:lstStyle/>
          <a:p>
            <a:pPr marL="0" indent="0">
              <a:buNone/>
            </a:pPr>
            <a:r>
              <a:rPr lang="fr-FR" b="1" dirty="0" smtClean="0"/>
              <a:t>Objectif</a:t>
            </a:r>
          </a:p>
          <a:p>
            <a:r>
              <a:rPr lang="fr-FR" dirty="0" smtClean="0"/>
              <a:t>Evaluer l’efficacité et la tolérance du tivantinib* vs. placebo en traitement de 2e ligne de patients japonais avec carcinome hépatocellulaire et expression élevée de c-Met</a:t>
            </a:r>
            <a:endParaRPr lang="fr-FR" dirty="0"/>
          </a:p>
        </p:txBody>
      </p:sp>
      <p:sp>
        <p:nvSpPr>
          <p:cNvPr id="25" name="Text Placeholder 3"/>
          <p:cNvSpPr>
            <a:spLocks noGrp="1"/>
          </p:cNvSpPr>
          <p:nvPr>
            <p:ph type="body" sz="quarter" idx="10"/>
          </p:nvPr>
        </p:nvSpPr>
        <p:spPr/>
        <p:txBody>
          <a:bodyPr/>
          <a:lstStyle/>
          <a:p>
            <a:r>
              <a:rPr lang="fr-FR" dirty="0" smtClean="0"/>
              <a:t>*Petite molécule inhibant c-Met; </a:t>
            </a:r>
            <a:r>
              <a:rPr lang="fr-FR" altLang="zh-CN" baseline="30000" dirty="0" smtClean="0"/>
              <a:t>†</a:t>
            </a:r>
            <a:r>
              <a:rPr lang="fr-FR" altLang="zh-CN" dirty="0" smtClean="0"/>
              <a:t>Défini par ≥2+ dans ≥50% des cellules tumorales en IHC</a:t>
            </a:r>
            <a:endParaRPr lang="fr-FR" dirty="0"/>
          </a:p>
        </p:txBody>
      </p:sp>
      <p:sp>
        <p:nvSpPr>
          <p:cNvPr id="26" name="Text Placeholder 4"/>
          <p:cNvSpPr>
            <a:spLocks noGrp="1"/>
          </p:cNvSpPr>
          <p:nvPr>
            <p:ph type="body" sz="quarter" idx="11"/>
          </p:nvPr>
        </p:nvSpPr>
        <p:spPr/>
        <p:txBody>
          <a:bodyPr/>
          <a:lstStyle/>
          <a:p>
            <a:r>
              <a:rPr lang="fr-FR" smtClean="0"/>
              <a:t>Kobayashi I, et al. Ann Oncol 2017;28(Suppl 5):Abstr 619O</a:t>
            </a:r>
            <a:endParaRPr lang="fr-FR"/>
          </a:p>
        </p:txBody>
      </p:sp>
      <p:sp>
        <p:nvSpPr>
          <p:cNvPr id="27" name="Oval 14"/>
          <p:cNvSpPr>
            <a:spLocks noChangeArrowheads="1"/>
          </p:cNvSpPr>
          <p:nvPr/>
        </p:nvSpPr>
        <p:spPr bwMode="auto">
          <a:xfrm>
            <a:off x="3941537" y="34789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28" name="AutoShape 15"/>
          <p:cNvCxnSpPr>
            <a:cxnSpLocks noChangeShapeType="1"/>
            <a:stCxn id="27" idx="0"/>
            <a:endCxn id="33" idx="1"/>
          </p:cNvCxnSpPr>
          <p:nvPr/>
        </p:nvCxnSpPr>
        <p:spPr bwMode="auto">
          <a:xfrm rot="5400000" flipH="1" flipV="1">
            <a:off x="4234269" y="2847868"/>
            <a:ext cx="630106"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4" y="2584483"/>
            <a:ext cx="8497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30" name="Content Placeholder 26"/>
          <p:cNvSpPr txBox="1">
            <a:spLocks/>
          </p:cNvSpPr>
          <p:nvPr/>
        </p:nvSpPr>
        <p:spPr bwMode="auto">
          <a:xfrm>
            <a:off x="4855936" y="3342939"/>
            <a:ext cx="3449864"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Invasion vasculaire (oui/non)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ECOG PS (0/1)</a:t>
            </a:r>
            <a:endParaRPr lang="fr-FR" sz="1600" dirty="0">
              <a:solidFill>
                <a:srgbClr val="4D4D4D"/>
              </a:solidFill>
              <a:latin typeface="Arial"/>
            </a:endParaRPr>
          </a:p>
        </p:txBody>
      </p:sp>
      <p:cxnSp>
        <p:nvCxnSpPr>
          <p:cNvPr id="31" name="AutoShape 19"/>
          <p:cNvCxnSpPr>
            <a:cxnSpLocks noChangeShapeType="1"/>
            <a:stCxn id="35" idx="3"/>
            <a:endCxn id="27" idx="2"/>
          </p:cNvCxnSpPr>
          <p:nvPr/>
        </p:nvCxnSpPr>
        <p:spPr bwMode="auto">
          <a:xfrm flipV="1">
            <a:off x="3684814" y="3771008"/>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1"/>
          <p:cNvCxnSpPr>
            <a:cxnSpLocks noChangeShapeType="1"/>
            <a:stCxn id="33" idx="3"/>
            <a:endCxn id="29" idx="1"/>
          </p:cNvCxnSpPr>
          <p:nvPr/>
        </p:nvCxnSpPr>
        <p:spPr bwMode="auto">
          <a:xfrm>
            <a:off x="7543800" y="2848802"/>
            <a:ext cx="572634"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4865310" y="243843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Tivantinib 120 mg 2x/j</a:t>
            </a:r>
          </a:p>
          <a:p>
            <a:pPr algn="ctr" defTabSz="892175" eaLnBrk="0" hangingPunct="0"/>
            <a:r>
              <a:rPr lang="fr-FR" altLang="zh-CN" dirty="0" smtClean="0">
                <a:solidFill>
                  <a:srgbClr val="FFFFFF"/>
                </a:solidFill>
                <a:ea typeface="SimSun" pitchFamily="2" charset="-122"/>
              </a:rPr>
              <a:t>(n=134)</a:t>
            </a:r>
            <a:endParaRPr lang="fr-FR" altLang="zh-CN" dirty="0">
              <a:solidFill>
                <a:srgbClr val="FFFFFF"/>
              </a:solidFill>
              <a:ea typeface="SimSun" pitchFamily="2" charset="-122"/>
            </a:endParaRPr>
          </a:p>
        </p:txBody>
      </p:sp>
      <p:sp>
        <p:nvSpPr>
          <p:cNvPr id="35" name="AutoShape 9"/>
          <p:cNvSpPr>
            <a:spLocks noChangeArrowheads="1"/>
          </p:cNvSpPr>
          <p:nvPr/>
        </p:nvSpPr>
        <p:spPr bwMode="auto">
          <a:xfrm>
            <a:off x="365124" y="2230330"/>
            <a:ext cx="3319690" cy="3081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CHC avec c-Met élevé</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Résistant/intolérant à un traitement systémique, y compris sorafénib</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Child </a:t>
            </a:r>
            <a:r>
              <a:rPr lang="fr-FR" altLang="zh-CN" dirty="0" err="1" smtClean="0">
                <a:solidFill>
                  <a:srgbClr val="FFFFFF"/>
                </a:solidFill>
                <a:ea typeface="SimSun" pitchFamily="2" charset="-122"/>
              </a:rPr>
              <a:t>Pugh</a:t>
            </a:r>
            <a:r>
              <a:rPr lang="fr-FR" altLang="zh-CN" dirty="0" smtClean="0">
                <a:solidFill>
                  <a:srgbClr val="FFFFFF"/>
                </a:solidFill>
                <a:ea typeface="SimSun" pitchFamily="2" charset="-122"/>
              </a:rPr>
              <a:t> A</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lésion mesurable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 1</a:t>
            </a:r>
          </a:p>
          <a:p>
            <a:pPr defTabSz="892175" eaLnBrk="0" hangingPunct="0">
              <a:spcAft>
                <a:spcPct val="30000"/>
              </a:spcAft>
            </a:pPr>
            <a:r>
              <a:rPr lang="fr-FR" altLang="zh-CN" dirty="0" smtClean="0">
                <a:solidFill>
                  <a:srgbClr val="FFFFFF"/>
                </a:solidFill>
                <a:ea typeface="SimSun" pitchFamily="2" charset="-122"/>
              </a:rPr>
              <a:t>(n=195)</a:t>
            </a:r>
            <a:endParaRPr lang="fr-FR" altLang="zh-CN" baseline="30000" dirty="0">
              <a:solidFill>
                <a:srgbClr val="FFFFFF"/>
              </a:solidFill>
              <a:ea typeface="SimSun" pitchFamily="2" charset="-122"/>
            </a:endParaRPr>
          </a:p>
        </p:txBody>
      </p:sp>
      <p:sp>
        <p:nvSpPr>
          <p:cNvPr id="36" name="Rectangle 9"/>
          <p:cNvSpPr txBox="1">
            <a:spLocks noChangeArrowheads="1"/>
          </p:cNvSpPr>
          <p:nvPr/>
        </p:nvSpPr>
        <p:spPr bwMode="auto">
          <a:xfrm>
            <a:off x="365124" y="5330857"/>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SSP</a:t>
            </a:r>
          </a:p>
          <a:p>
            <a:endParaRPr lang="fr-FR" dirty="0"/>
          </a:p>
        </p:txBody>
      </p:sp>
      <p:sp>
        <p:nvSpPr>
          <p:cNvPr id="37" name="Content Placeholder 26"/>
          <p:cNvSpPr txBox="1">
            <a:spLocks/>
          </p:cNvSpPr>
          <p:nvPr/>
        </p:nvSpPr>
        <p:spPr>
          <a:xfrm>
            <a:off x="4648200" y="5330857"/>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 TRG, TCM, tolérance</a:t>
            </a:r>
            <a:endParaRPr lang="fr-FR" dirty="0"/>
          </a:p>
        </p:txBody>
      </p:sp>
      <p:cxnSp>
        <p:nvCxnSpPr>
          <p:cNvPr id="38" name="AutoShape 16"/>
          <p:cNvCxnSpPr>
            <a:cxnSpLocks noChangeShapeType="1"/>
            <a:stCxn id="27" idx="4"/>
            <a:endCxn id="41" idx="1"/>
          </p:cNvCxnSpPr>
          <p:nvPr/>
        </p:nvCxnSpPr>
        <p:spPr bwMode="auto">
          <a:xfrm rot="16200000" flipH="1">
            <a:off x="4198420" y="4098022"/>
            <a:ext cx="701805" cy="631975"/>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4" y="4500594"/>
            <a:ext cx="8497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0" name="AutoShape 20"/>
          <p:cNvCxnSpPr>
            <a:cxnSpLocks noChangeShapeType="1"/>
            <a:stCxn id="41" idx="3"/>
            <a:endCxn id="39" idx="1"/>
          </p:cNvCxnSpPr>
          <p:nvPr/>
        </p:nvCxnSpPr>
        <p:spPr bwMode="auto">
          <a:xfrm>
            <a:off x="7542220" y="4764913"/>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865310" y="435454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Placebo</a:t>
            </a:r>
          </a:p>
          <a:p>
            <a:pPr algn="ctr" defTabSz="892175" eaLnBrk="0" hangingPunct="0"/>
            <a:r>
              <a:rPr lang="fr-FR" altLang="zh-CN" smtClean="0">
                <a:solidFill>
                  <a:srgbClr val="4D4D4D"/>
                </a:solidFill>
                <a:ea typeface="SimSun" pitchFamily="2" charset="-122"/>
              </a:rPr>
              <a:t>(n=61)</a:t>
            </a:r>
            <a:endParaRPr lang="fr-FR" altLang="zh-CN">
              <a:solidFill>
                <a:srgbClr val="4D4D4D"/>
              </a:solidFill>
              <a:ea typeface="SimSun" pitchFamily="2" charset="-122"/>
            </a:endParaRPr>
          </a:p>
        </p:txBody>
      </p:sp>
    </p:spTree>
    <p:extLst>
      <p:ext uri="{BB962C8B-B14F-4D97-AF65-F5344CB8AC3E}">
        <p14:creationId xmlns:p14="http://schemas.microsoft.com/office/powerpoint/2010/main" xmlns="" val="3469895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fr-FR" b="1" dirty="0" smtClean="0"/>
              <a:t>Résultats</a:t>
            </a:r>
            <a:endParaRPr lang="fr-FR" b="1" dirty="0"/>
          </a:p>
        </p:txBody>
      </p:sp>
      <p:sp>
        <p:nvSpPr>
          <p:cNvPr id="104" name="Title 1"/>
          <p:cNvSpPr>
            <a:spLocks noGrp="1"/>
          </p:cNvSpPr>
          <p:nvPr>
            <p:ph type="title"/>
          </p:nvPr>
        </p:nvSpPr>
        <p:spPr>
          <a:xfrm>
            <a:off x="365124" y="179614"/>
            <a:ext cx="8238945" cy="807720"/>
          </a:xfrm>
        </p:spPr>
        <p:txBody>
          <a:bodyPr/>
          <a:lstStyle/>
          <a:p>
            <a:pPr>
              <a:lnSpc>
                <a:spcPct val="90000"/>
              </a:lnSpc>
            </a:pPr>
            <a:r>
              <a:rPr lang="fr-FR" dirty="0" smtClean="0"/>
              <a:t>619O: JET-CHC: une étude randomisée de phase 3 en double aveugle contrôlée par placebo évaluant le tivantinib en traitement de 2</a:t>
            </a:r>
            <a:r>
              <a:rPr lang="fr-FR" baseline="30000" dirty="0" smtClean="0"/>
              <a:t>e</a:t>
            </a:r>
            <a:r>
              <a:rPr lang="fr-FR" dirty="0" smtClean="0"/>
              <a:t> ligne des patients avec carcinome hépatocellulaire et expression élevée de c-Met </a:t>
            </a:r>
            <a:br>
              <a:rPr lang="fr-FR" dirty="0" smtClean="0"/>
            </a:br>
            <a:r>
              <a:rPr lang="fr-FR" dirty="0" smtClean="0"/>
              <a:t>– </a:t>
            </a:r>
            <a:r>
              <a:rPr lang="fr-FR" dirty="0" err="1" smtClean="0"/>
              <a:t>Kobayashi</a:t>
            </a:r>
            <a:r>
              <a:rPr lang="fr-FR" dirty="0" smtClean="0"/>
              <a:t> I, et al</a:t>
            </a:r>
            <a:endParaRPr lang="fr-FR" dirty="0"/>
          </a:p>
        </p:txBody>
      </p:sp>
      <p:sp>
        <p:nvSpPr>
          <p:cNvPr id="106" name="Text Placeholder 4"/>
          <p:cNvSpPr>
            <a:spLocks noGrp="1"/>
          </p:cNvSpPr>
          <p:nvPr>
            <p:ph type="body" sz="quarter" idx="11"/>
          </p:nvPr>
        </p:nvSpPr>
        <p:spPr>
          <a:xfrm>
            <a:off x="4648200" y="6096000"/>
            <a:ext cx="4130675" cy="487363"/>
          </a:xfrm>
        </p:spPr>
        <p:txBody>
          <a:bodyPr/>
          <a:lstStyle/>
          <a:p>
            <a:r>
              <a:rPr lang="fr-FR" smtClean="0">
                <a:solidFill>
                  <a:schemeClr val="tx1"/>
                </a:solidFill>
                <a:latin typeface="Arial" panose="020B0604020202020204" pitchFamily="34" charset="0"/>
                <a:cs typeface="Arial" panose="020B0604020202020204" pitchFamily="34" charset="0"/>
              </a:rPr>
              <a:t>Kobayashi I, et al. Ann Oncol 2017;28(Suppl 5):Abstr 619O</a:t>
            </a:r>
            <a:endParaRPr lang="fr-FR">
              <a:solidFill>
                <a:schemeClr val="tx1"/>
              </a:solidFill>
              <a:latin typeface="Arial" panose="020B0604020202020204" pitchFamily="34" charset="0"/>
              <a:cs typeface="Arial" panose="020B0604020202020204" pitchFamily="34" charset="0"/>
            </a:endParaRPr>
          </a:p>
        </p:txBody>
      </p:sp>
      <p:sp>
        <p:nvSpPr>
          <p:cNvPr id="107" name="Content Placeholder 1"/>
          <p:cNvSpPr txBox="1">
            <a:spLocks/>
          </p:cNvSpPr>
          <p:nvPr/>
        </p:nvSpPr>
        <p:spPr bwMode="auto">
          <a:xfrm>
            <a:off x="457200" y="1505657"/>
            <a:ext cx="8229600" cy="459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fontAlgn="auto">
              <a:spcAft>
                <a:spcPts val="0"/>
              </a:spcAft>
              <a:buClrTx/>
              <a:buSzTx/>
              <a:buFontTx/>
              <a:buNone/>
              <a:defRPr/>
            </a:pPr>
            <a:r>
              <a:rPr lang="fr-FR" sz="1800" b="1" dirty="0" smtClean="0">
                <a:solidFill>
                  <a:sysClr val="windowText" lastClr="000000"/>
                </a:solidFill>
              </a:rPr>
              <a:t>SSP (population ITT)</a:t>
            </a:r>
            <a:endParaRPr lang="fr-FR" sz="1800" b="1" dirty="0">
              <a:solidFill>
                <a:sysClr val="windowText" lastClr="000000"/>
              </a:solidFill>
            </a:endParaRPr>
          </a:p>
        </p:txBody>
      </p:sp>
      <p:sp>
        <p:nvSpPr>
          <p:cNvPr id="108" name="TextBox 107">
            <a:extLst>
              <a:ext uri="{FF2B5EF4-FFF2-40B4-BE49-F238E27FC236}">
                <a16:creationId xmlns="" xmlns:a16="http://schemas.microsoft.com/office/drawing/2014/main" id="{299550FB-0523-4B6F-B548-3606B0E8567E}"/>
              </a:ext>
            </a:extLst>
          </p:cNvPr>
          <p:cNvSpPr txBox="1"/>
          <p:nvPr/>
        </p:nvSpPr>
        <p:spPr>
          <a:xfrm rot="16200000">
            <a:off x="298956" y="3014284"/>
            <a:ext cx="1269899" cy="307777"/>
          </a:xfrm>
          <a:prstGeom prst="rect">
            <a:avLst/>
          </a:prstGeom>
          <a:noFill/>
        </p:spPr>
        <p:txBody>
          <a:bodyPr wrap="none" rtlCol="0">
            <a:spAutoFit/>
          </a:bodyPr>
          <a:lstStyle/>
          <a:p>
            <a:pPr algn="ctr"/>
            <a:r>
              <a:rPr lang="fr-FR" sz="1400" smtClean="0">
                <a:solidFill>
                  <a:srgbClr val="000000"/>
                </a:solidFill>
                <a:latin typeface="Arial" panose="020B0604020202020204" pitchFamily="34" charset="0"/>
                <a:cs typeface="Arial" panose="020B0604020202020204" pitchFamily="34" charset="0"/>
              </a:rPr>
              <a:t>Proportion, %</a:t>
            </a:r>
            <a:endParaRPr lang="fr-FR" sz="1400">
              <a:solidFill>
                <a:srgbClr val="000000"/>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 xmlns:a16="http://schemas.microsoft.com/office/drawing/2014/main" id="{1004EA6D-417A-4FD5-BBBA-D96896455E28}"/>
              </a:ext>
            </a:extLst>
          </p:cNvPr>
          <p:cNvCxnSpPr/>
          <p:nvPr/>
        </p:nvCxnSpPr>
        <p:spPr>
          <a:xfrm>
            <a:off x="1526867" y="1735982"/>
            <a:ext cx="90000" cy="0"/>
          </a:xfrm>
          <a:prstGeom prst="line">
            <a:avLst/>
          </a:prstGeom>
          <a:noFill/>
          <a:ln w="19050" cap="sq" cmpd="sng" algn="ctr">
            <a:solidFill>
              <a:srgbClr val="000000"/>
            </a:solidFill>
            <a:prstDash val="solid"/>
            <a:miter lim="800000"/>
          </a:ln>
          <a:effectLst/>
        </p:spPr>
      </p:cxnSp>
      <p:cxnSp>
        <p:nvCxnSpPr>
          <p:cNvPr id="110" name="Straight Connector 109">
            <a:extLst>
              <a:ext uri="{FF2B5EF4-FFF2-40B4-BE49-F238E27FC236}">
                <a16:creationId xmlns="" xmlns:a16="http://schemas.microsoft.com/office/drawing/2014/main" id="{C4FF396A-6DC5-4F42-A56C-3B5355C59107}"/>
              </a:ext>
            </a:extLst>
          </p:cNvPr>
          <p:cNvCxnSpPr/>
          <p:nvPr/>
        </p:nvCxnSpPr>
        <p:spPr>
          <a:xfrm>
            <a:off x="1526867" y="2881050"/>
            <a:ext cx="90000" cy="0"/>
          </a:xfrm>
          <a:prstGeom prst="line">
            <a:avLst/>
          </a:prstGeom>
          <a:noFill/>
          <a:ln w="19050" cap="sq" cmpd="sng" algn="ctr">
            <a:solidFill>
              <a:srgbClr val="000000"/>
            </a:solidFill>
            <a:prstDash val="solid"/>
            <a:miter lim="800000"/>
          </a:ln>
          <a:effectLst/>
        </p:spPr>
      </p:cxnSp>
      <p:cxnSp>
        <p:nvCxnSpPr>
          <p:cNvPr id="111" name="Straight Connector 110">
            <a:extLst>
              <a:ext uri="{FF2B5EF4-FFF2-40B4-BE49-F238E27FC236}">
                <a16:creationId xmlns="" xmlns:a16="http://schemas.microsoft.com/office/drawing/2014/main" id="{839F7B95-0A91-4EED-8875-58BC5D2B202C}"/>
              </a:ext>
            </a:extLst>
          </p:cNvPr>
          <p:cNvCxnSpPr/>
          <p:nvPr/>
        </p:nvCxnSpPr>
        <p:spPr>
          <a:xfrm>
            <a:off x="1526867" y="3453584"/>
            <a:ext cx="90000" cy="0"/>
          </a:xfrm>
          <a:prstGeom prst="line">
            <a:avLst/>
          </a:prstGeom>
          <a:noFill/>
          <a:ln w="19050" cap="sq" cmpd="sng" algn="ctr">
            <a:solidFill>
              <a:srgbClr val="000000"/>
            </a:solidFill>
            <a:prstDash val="solid"/>
            <a:miter lim="800000"/>
          </a:ln>
          <a:effectLst/>
        </p:spPr>
      </p:cxnSp>
      <p:cxnSp>
        <p:nvCxnSpPr>
          <p:cNvPr id="112" name="Straight Connector 111">
            <a:extLst>
              <a:ext uri="{FF2B5EF4-FFF2-40B4-BE49-F238E27FC236}">
                <a16:creationId xmlns="" xmlns:a16="http://schemas.microsoft.com/office/drawing/2014/main" id="{F076077F-F551-4416-8F7A-59E95039B0F6}"/>
              </a:ext>
            </a:extLst>
          </p:cNvPr>
          <p:cNvCxnSpPr/>
          <p:nvPr/>
        </p:nvCxnSpPr>
        <p:spPr>
          <a:xfrm>
            <a:off x="1526867" y="4598655"/>
            <a:ext cx="90000" cy="0"/>
          </a:xfrm>
          <a:prstGeom prst="line">
            <a:avLst/>
          </a:prstGeom>
          <a:noFill/>
          <a:ln w="19050" cap="sq" cmpd="sng" algn="ctr">
            <a:solidFill>
              <a:srgbClr val="000000"/>
            </a:solidFill>
            <a:prstDash val="solid"/>
            <a:miter lim="800000"/>
          </a:ln>
          <a:effectLst/>
        </p:spPr>
      </p:cxnSp>
      <p:cxnSp>
        <p:nvCxnSpPr>
          <p:cNvPr id="113" name="Straight Connector 112">
            <a:extLst>
              <a:ext uri="{FF2B5EF4-FFF2-40B4-BE49-F238E27FC236}">
                <a16:creationId xmlns="" xmlns:a16="http://schemas.microsoft.com/office/drawing/2014/main" id="{266FD6BB-1805-4FE4-9B7C-22F05AF7A9B2}"/>
              </a:ext>
            </a:extLst>
          </p:cNvPr>
          <p:cNvCxnSpPr>
            <a:cxnSpLocks/>
          </p:cNvCxnSpPr>
          <p:nvPr/>
        </p:nvCxnSpPr>
        <p:spPr>
          <a:xfrm rot="5400000">
            <a:off x="1576630" y="4657405"/>
            <a:ext cx="90000" cy="0"/>
          </a:xfrm>
          <a:prstGeom prst="line">
            <a:avLst/>
          </a:prstGeom>
          <a:noFill/>
          <a:ln w="19050" cap="sq" cmpd="sng" algn="ctr">
            <a:solidFill>
              <a:srgbClr val="000000"/>
            </a:solidFill>
            <a:prstDash val="solid"/>
            <a:miter lim="800000"/>
          </a:ln>
          <a:effectLst/>
        </p:spPr>
      </p:cxnSp>
      <p:sp>
        <p:nvSpPr>
          <p:cNvPr id="114" name="TextBox 113">
            <a:extLst>
              <a:ext uri="{FF2B5EF4-FFF2-40B4-BE49-F238E27FC236}">
                <a16:creationId xmlns="" xmlns:a16="http://schemas.microsoft.com/office/drawing/2014/main" id="{FA0ABF92-0452-4306-9892-1F2D88EFC3FC}"/>
              </a:ext>
            </a:extLst>
          </p:cNvPr>
          <p:cNvSpPr txBox="1"/>
          <p:nvPr/>
        </p:nvSpPr>
        <p:spPr>
          <a:xfrm>
            <a:off x="157193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0</a:t>
            </a:r>
            <a:endParaRPr lang="fr-FR" sz="1400">
              <a:solidFill>
                <a:srgbClr val="000000"/>
              </a:solidFill>
              <a:latin typeface="Arial" panose="020B0604020202020204" pitchFamily="34" charset="0"/>
              <a:cs typeface="Arial" panose="020B0604020202020204" pitchFamily="34" charset="0"/>
            </a:endParaRPr>
          </a:p>
        </p:txBody>
      </p:sp>
      <p:cxnSp>
        <p:nvCxnSpPr>
          <p:cNvPr id="144" name="Straight Connector 143">
            <a:extLst>
              <a:ext uri="{FF2B5EF4-FFF2-40B4-BE49-F238E27FC236}">
                <a16:creationId xmlns="" xmlns:a16="http://schemas.microsoft.com/office/drawing/2014/main" id="{BBA7DC2E-58B8-43BD-9DDA-2B324B599CF4}"/>
              </a:ext>
            </a:extLst>
          </p:cNvPr>
          <p:cNvCxnSpPr>
            <a:cxnSpLocks/>
          </p:cNvCxnSpPr>
          <p:nvPr/>
        </p:nvCxnSpPr>
        <p:spPr>
          <a:xfrm rot="5400000">
            <a:off x="2576226" y="4657405"/>
            <a:ext cx="90000" cy="0"/>
          </a:xfrm>
          <a:prstGeom prst="line">
            <a:avLst/>
          </a:prstGeom>
          <a:noFill/>
          <a:ln w="19050" cap="sq" cmpd="sng" algn="ctr">
            <a:solidFill>
              <a:srgbClr val="000000"/>
            </a:solidFill>
            <a:prstDash val="solid"/>
            <a:miter lim="800000"/>
          </a:ln>
          <a:effectLst/>
        </p:spPr>
      </p:cxnSp>
      <p:cxnSp>
        <p:nvCxnSpPr>
          <p:cNvPr id="168" name="Straight Connector 167">
            <a:extLst>
              <a:ext uri="{FF2B5EF4-FFF2-40B4-BE49-F238E27FC236}">
                <a16:creationId xmlns="" xmlns:a16="http://schemas.microsoft.com/office/drawing/2014/main" id="{752E4956-9FDB-46E7-9FBC-C93DA0D61912}"/>
              </a:ext>
            </a:extLst>
          </p:cNvPr>
          <p:cNvCxnSpPr>
            <a:cxnSpLocks/>
          </p:cNvCxnSpPr>
          <p:nvPr/>
        </p:nvCxnSpPr>
        <p:spPr>
          <a:xfrm rot="5400000">
            <a:off x="3575822" y="4657405"/>
            <a:ext cx="90000" cy="0"/>
          </a:xfrm>
          <a:prstGeom prst="line">
            <a:avLst/>
          </a:prstGeom>
          <a:noFill/>
          <a:ln w="19050" cap="sq" cmpd="sng" algn="ctr">
            <a:solidFill>
              <a:srgbClr val="000000"/>
            </a:solidFill>
            <a:prstDash val="solid"/>
            <a:miter lim="800000"/>
          </a:ln>
          <a:effectLst/>
        </p:spPr>
      </p:cxnSp>
      <p:cxnSp>
        <p:nvCxnSpPr>
          <p:cNvPr id="169" name="Straight Connector 168">
            <a:extLst>
              <a:ext uri="{FF2B5EF4-FFF2-40B4-BE49-F238E27FC236}">
                <a16:creationId xmlns="" xmlns:a16="http://schemas.microsoft.com/office/drawing/2014/main" id="{2EF6F78E-161A-455B-965D-3C643A4A5535}"/>
              </a:ext>
            </a:extLst>
          </p:cNvPr>
          <p:cNvCxnSpPr>
            <a:cxnSpLocks/>
          </p:cNvCxnSpPr>
          <p:nvPr/>
        </p:nvCxnSpPr>
        <p:spPr>
          <a:xfrm rot="5400000">
            <a:off x="4575418" y="4657405"/>
            <a:ext cx="90000" cy="0"/>
          </a:xfrm>
          <a:prstGeom prst="line">
            <a:avLst/>
          </a:prstGeom>
          <a:noFill/>
          <a:ln w="19050" cap="sq" cmpd="sng" algn="ctr">
            <a:solidFill>
              <a:srgbClr val="000000"/>
            </a:solidFill>
            <a:prstDash val="solid"/>
            <a:miter lim="800000"/>
          </a:ln>
          <a:effectLst/>
        </p:spPr>
      </p:cxnSp>
      <p:cxnSp>
        <p:nvCxnSpPr>
          <p:cNvPr id="170" name="Straight Connector 169">
            <a:extLst>
              <a:ext uri="{FF2B5EF4-FFF2-40B4-BE49-F238E27FC236}">
                <a16:creationId xmlns="" xmlns:a16="http://schemas.microsoft.com/office/drawing/2014/main" id="{95F1F496-BF20-4632-B52C-C784D0BD1ADA}"/>
              </a:ext>
            </a:extLst>
          </p:cNvPr>
          <p:cNvCxnSpPr>
            <a:cxnSpLocks/>
          </p:cNvCxnSpPr>
          <p:nvPr/>
        </p:nvCxnSpPr>
        <p:spPr>
          <a:xfrm rot="5400000">
            <a:off x="5575014" y="4657405"/>
            <a:ext cx="90000" cy="0"/>
          </a:xfrm>
          <a:prstGeom prst="line">
            <a:avLst/>
          </a:prstGeom>
          <a:noFill/>
          <a:ln w="19050" cap="sq" cmpd="sng" algn="ctr">
            <a:solidFill>
              <a:srgbClr val="000000"/>
            </a:solidFill>
            <a:prstDash val="solid"/>
            <a:miter lim="800000"/>
          </a:ln>
          <a:effectLst/>
        </p:spPr>
      </p:cxnSp>
      <p:cxnSp>
        <p:nvCxnSpPr>
          <p:cNvPr id="171" name="Straight Connector 170">
            <a:extLst>
              <a:ext uri="{FF2B5EF4-FFF2-40B4-BE49-F238E27FC236}">
                <a16:creationId xmlns="" xmlns:a16="http://schemas.microsoft.com/office/drawing/2014/main" id="{FED02F8B-FC59-4EBE-AAA0-38B162AF6B54}"/>
              </a:ext>
            </a:extLst>
          </p:cNvPr>
          <p:cNvCxnSpPr>
            <a:cxnSpLocks/>
          </p:cNvCxnSpPr>
          <p:nvPr/>
        </p:nvCxnSpPr>
        <p:spPr>
          <a:xfrm rot="5400000">
            <a:off x="7574206" y="4657405"/>
            <a:ext cx="90000" cy="0"/>
          </a:xfrm>
          <a:prstGeom prst="line">
            <a:avLst/>
          </a:prstGeom>
          <a:noFill/>
          <a:ln w="19050" cap="sq" cmpd="sng" algn="ctr">
            <a:solidFill>
              <a:srgbClr val="000000"/>
            </a:solidFill>
            <a:prstDash val="solid"/>
            <a:miter lim="800000"/>
          </a:ln>
          <a:effectLst/>
        </p:spPr>
      </p:cxnSp>
      <p:cxnSp>
        <p:nvCxnSpPr>
          <p:cNvPr id="172" name="Straight Connector 171">
            <a:extLst>
              <a:ext uri="{FF2B5EF4-FFF2-40B4-BE49-F238E27FC236}">
                <a16:creationId xmlns="" xmlns:a16="http://schemas.microsoft.com/office/drawing/2014/main" id="{ADACF0DC-094F-440E-ACAA-AED5162A0851}"/>
              </a:ext>
            </a:extLst>
          </p:cNvPr>
          <p:cNvCxnSpPr/>
          <p:nvPr/>
        </p:nvCxnSpPr>
        <p:spPr>
          <a:xfrm>
            <a:off x="1526867" y="2308516"/>
            <a:ext cx="90000" cy="0"/>
          </a:xfrm>
          <a:prstGeom prst="line">
            <a:avLst/>
          </a:prstGeom>
          <a:noFill/>
          <a:ln w="19050" cap="sq" cmpd="sng" algn="ctr">
            <a:solidFill>
              <a:srgbClr val="000000"/>
            </a:solidFill>
            <a:prstDash val="solid"/>
            <a:miter lim="800000"/>
          </a:ln>
          <a:effectLst/>
        </p:spPr>
      </p:cxnSp>
      <p:cxnSp>
        <p:nvCxnSpPr>
          <p:cNvPr id="173" name="Straight Connector 172">
            <a:extLst>
              <a:ext uri="{FF2B5EF4-FFF2-40B4-BE49-F238E27FC236}">
                <a16:creationId xmlns="" xmlns:a16="http://schemas.microsoft.com/office/drawing/2014/main" id="{4577960B-028F-4AA6-A3BB-D3C94737A1D7}"/>
              </a:ext>
            </a:extLst>
          </p:cNvPr>
          <p:cNvCxnSpPr/>
          <p:nvPr/>
        </p:nvCxnSpPr>
        <p:spPr>
          <a:xfrm>
            <a:off x="1526867" y="4026118"/>
            <a:ext cx="90000" cy="0"/>
          </a:xfrm>
          <a:prstGeom prst="line">
            <a:avLst/>
          </a:prstGeom>
          <a:noFill/>
          <a:ln w="19050" cap="sq" cmpd="sng" algn="ctr">
            <a:solidFill>
              <a:srgbClr val="000000"/>
            </a:solidFill>
            <a:prstDash val="solid"/>
            <a:miter lim="800000"/>
          </a:ln>
          <a:effectLst/>
        </p:spPr>
      </p:cxnSp>
      <p:sp>
        <p:nvSpPr>
          <p:cNvPr id="174" name="Freeform: Shape 24">
            <a:extLst>
              <a:ext uri="{FF2B5EF4-FFF2-40B4-BE49-F238E27FC236}">
                <a16:creationId xmlns="" xmlns:a16="http://schemas.microsoft.com/office/drawing/2014/main" id="{1023F7D8-3EDC-44E4-B43A-6816C11F9E83}"/>
              </a:ext>
            </a:extLst>
          </p:cNvPr>
          <p:cNvSpPr/>
          <p:nvPr/>
        </p:nvSpPr>
        <p:spPr>
          <a:xfrm>
            <a:off x="1621630" y="1737689"/>
            <a:ext cx="5997576" cy="2860966"/>
          </a:xfrm>
          <a:custGeom>
            <a:avLst/>
            <a:gdLst>
              <a:gd name="connsiteX0" fmla="*/ 0 w 6012180"/>
              <a:gd name="connsiteY0" fmla="*/ 0 h 1562100"/>
              <a:gd name="connsiteX1" fmla="*/ 0 w 6012180"/>
              <a:gd name="connsiteY1" fmla="*/ 1562100 h 1562100"/>
              <a:gd name="connsiteX2" fmla="*/ 6012180 w 6012180"/>
              <a:gd name="connsiteY2" fmla="*/ 1562100 h 1562100"/>
            </a:gdLst>
            <a:ahLst/>
            <a:cxnLst>
              <a:cxn ang="0">
                <a:pos x="connsiteX0" y="connsiteY0"/>
              </a:cxn>
              <a:cxn ang="0">
                <a:pos x="connsiteX1" y="connsiteY1"/>
              </a:cxn>
              <a:cxn ang="0">
                <a:pos x="connsiteX2" y="connsiteY2"/>
              </a:cxn>
            </a:cxnLst>
            <a:rect l="l" t="t" r="r" b="b"/>
            <a:pathLst>
              <a:path w="6012180" h="1562100">
                <a:moveTo>
                  <a:pt x="0" y="0"/>
                </a:moveTo>
                <a:lnTo>
                  <a:pt x="0" y="1562100"/>
                </a:lnTo>
                <a:lnTo>
                  <a:pt x="6012180" y="1562100"/>
                </a:lnTo>
              </a:path>
            </a:pathLst>
          </a:custGeom>
          <a:noFill/>
          <a:ln w="19050" cap="sq" cmpd="sng" algn="ctr">
            <a:solidFill>
              <a:srgbClr val="000000"/>
            </a:solidFill>
            <a:prstDash val="solid"/>
            <a:miter lim="800000"/>
          </a:ln>
          <a:effectLst/>
        </p:spPr>
        <p:txBody>
          <a:bodyPr rtlCol="0" anchor="ctr"/>
          <a:lstStyle/>
          <a:p>
            <a:pPr algn="ctr" fontAlgn="auto">
              <a:spcBef>
                <a:spcPts val="0"/>
              </a:spcBef>
              <a:spcAft>
                <a:spcPts val="0"/>
              </a:spcAft>
              <a:defRPr/>
            </a:pPr>
            <a:endParaRPr lang="fr-FR" sz="1400" kern="0">
              <a:solidFill>
                <a:srgbClr val="D52B1E"/>
              </a:solidFill>
              <a:latin typeface="Calibri"/>
              <a:cs typeface="Arial"/>
            </a:endParaRPr>
          </a:p>
        </p:txBody>
      </p:sp>
      <p:sp>
        <p:nvSpPr>
          <p:cNvPr id="175" name="TextBox 174">
            <a:extLst>
              <a:ext uri="{FF2B5EF4-FFF2-40B4-BE49-F238E27FC236}">
                <a16:creationId xmlns="" xmlns:a16="http://schemas.microsoft.com/office/drawing/2014/main" id="{A116A302-FACB-4904-B1CD-0DDB0817173A}"/>
              </a:ext>
            </a:extLst>
          </p:cNvPr>
          <p:cNvSpPr txBox="1"/>
          <p:nvPr/>
        </p:nvSpPr>
        <p:spPr>
          <a:xfrm>
            <a:off x="257375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2</a:t>
            </a:r>
            <a:endParaRPr lang="fr-FR" sz="1400">
              <a:solidFill>
                <a:srgbClr val="000000"/>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 xmlns:a16="http://schemas.microsoft.com/office/drawing/2014/main" id="{F7B2DB82-A451-4BED-B787-49A18B9ABC40}"/>
              </a:ext>
            </a:extLst>
          </p:cNvPr>
          <p:cNvSpPr txBox="1"/>
          <p:nvPr/>
        </p:nvSpPr>
        <p:spPr>
          <a:xfrm>
            <a:off x="357557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4</a:t>
            </a:r>
            <a:endParaRPr lang="fr-FR" sz="1400">
              <a:solidFill>
                <a:srgbClr val="000000"/>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 xmlns:a16="http://schemas.microsoft.com/office/drawing/2014/main" id="{98641EFE-E90D-4FA2-AA1D-951BF548B515}"/>
              </a:ext>
            </a:extLst>
          </p:cNvPr>
          <p:cNvSpPr txBox="1"/>
          <p:nvPr/>
        </p:nvSpPr>
        <p:spPr>
          <a:xfrm>
            <a:off x="457739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6</a:t>
            </a:r>
            <a:endParaRPr lang="fr-FR" sz="1400">
              <a:solidFill>
                <a:srgbClr val="000000"/>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 xmlns:a16="http://schemas.microsoft.com/office/drawing/2014/main" id="{99A3737C-A70D-4352-8142-EEFC0BC1D7C6}"/>
              </a:ext>
            </a:extLst>
          </p:cNvPr>
          <p:cNvSpPr txBox="1"/>
          <p:nvPr/>
        </p:nvSpPr>
        <p:spPr>
          <a:xfrm>
            <a:off x="557921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8</a:t>
            </a:r>
            <a:endParaRPr lang="fr-FR" sz="1400">
              <a:solidFill>
                <a:srgbClr val="000000"/>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 xmlns:a16="http://schemas.microsoft.com/office/drawing/2014/main" id="{983C3CCC-68C3-45E7-B942-D677CE140CB7}"/>
              </a:ext>
            </a:extLst>
          </p:cNvPr>
          <p:cNvSpPr txBox="1"/>
          <p:nvPr/>
        </p:nvSpPr>
        <p:spPr>
          <a:xfrm>
            <a:off x="7519821" y="4731682"/>
            <a:ext cx="198773"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12</a:t>
            </a:r>
            <a:endParaRPr lang="fr-FR" sz="1400">
              <a:solidFill>
                <a:srgbClr val="000000"/>
              </a:solidFill>
              <a:latin typeface="Arial" panose="020B0604020202020204" pitchFamily="34" charset="0"/>
              <a:cs typeface="Arial" panose="020B0604020202020204" pitchFamily="34" charset="0"/>
            </a:endParaRPr>
          </a:p>
        </p:txBody>
      </p:sp>
      <p:cxnSp>
        <p:nvCxnSpPr>
          <p:cNvPr id="180" name="Straight Connector 179">
            <a:extLst>
              <a:ext uri="{FF2B5EF4-FFF2-40B4-BE49-F238E27FC236}">
                <a16:creationId xmlns="" xmlns:a16="http://schemas.microsoft.com/office/drawing/2014/main" id="{3A444AD6-9B9E-42CB-806F-CB2069A68C34}"/>
              </a:ext>
            </a:extLst>
          </p:cNvPr>
          <p:cNvCxnSpPr>
            <a:cxnSpLocks/>
          </p:cNvCxnSpPr>
          <p:nvPr/>
        </p:nvCxnSpPr>
        <p:spPr>
          <a:xfrm rot="5400000">
            <a:off x="6574610" y="4657405"/>
            <a:ext cx="90000" cy="0"/>
          </a:xfrm>
          <a:prstGeom prst="line">
            <a:avLst/>
          </a:prstGeom>
          <a:noFill/>
          <a:ln w="19050" cap="sq" cmpd="sng" algn="ctr">
            <a:solidFill>
              <a:srgbClr val="000000"/>
            </a:solidFill>
            <a:prstDash val="solid"/>
            <a:miter lim="800000"/>
          </a:ln>
          <a:effectLst/>
        </p:spPr>
      </p:cxnSp>
      <p:sp>
        <p:nvSpPr>
          <p:cNvPr id="181" name="TextBox 180">
            <a:extLst>
              <a:ext uri="{FF2B5EF4-FFF2-40B4-BE49-F238E27FC236}">
                <a16:creationId xmlns="" xmlns:a16="http://schemas.microsoft.com/office/drawing/2014/main" id="{42428E23-253A-40E3-B4CA-AD12038EA359}"/>
              </a:ext>
            </a:extLst>
          </p:cNvPr>
          <p:cNvSpPr txBox="1"/>
          <p:nvPr/>
        </p:nvSpPr>
        <p:spPr>
          <a:xfrm>
            <a:off x="6531344" y="4731682"/>
            <a:ext cx="198773"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10</a:t>
            </a:r>
            <a:endParaRPr lang="fr-FR" sz="1400">
              <a:solidFill>
                <a:srgbClr val="000000"/>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 xmlns:a16="http://schemas.microsoft.com/office/drawing/2014/main" id="{713828E5-E0E9-4935-8F3D-1FDAD084D511}"/>
              </a:ext>
            </a:extLst>
          </p:cNvPr>
          <p:cNvSpPr txBox="1"/>
          <p:nvPr/>
        </p:nvSpPr>
        <p:spPr>
          <a:xfrm>
            <a:off x="1174854" y="1628258"/>
            <a:ext cx="298160"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100</a:t>
            </a:r>
            <a:endParaRPr lang="fr-FR" sz="1400">
              <a:solidFill>
                <a:srgbClr val="000000"/>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 xmlns:a16="http://schemas.microsoft.com/office/drawing/2014/main" id="{2A959E83-F446-4CA4-9274-EBDAE6210DAF}"/>
              </a:ext>
            </a:extLst>
          </p:cNvPr>
          <p:cNvSpPr txBox="1"/>
          <p:nvPr/>
        </p:nvSpPr>
        <p:spPr>
          <a:xfrm>
            <a:off x="1274242" y="2770732"/>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60</a:t>
            </a:r>
            <a:endParaRPr lang="fr-FR" sz="1400">
              <a:solidFill>
                <a:srgbClr val="000000"/>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 xmlns:a16="http://schemas.microsoft.com/office/drawing/2014/main" id="{AF5E9489-EE4F-4384-B61C-F13E272D1B5A}"/>
              </a:ext>
            </a:extLst>
          </p:cNvPr>
          <p:cNvSpPr txBox="1"/>
          <p:nvPr/>
        </p:nvSpPr>
        <p:spPr>
          <a:xfrm>
            <a:off x="1274242" y="3341969"/>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40</a:t>
            </a:r>
            <a:endParaRPr lang="fr-FR" sz="1400">
              <a:solidFill>
                <a:srgbClr val="000000"/>
              </a:solidFill>
              <a:latin typeface="Arial" panose="020B0604020202020204" pitchFamily="34" charset="0"/>
              <a:cs typeface="Arial" panose="020B0604020202020204" pitchFamily="34" charset="0"/>
            </a:endParaRPr>
          </a:p>
        </p:txBody>
      </p:sp>
      <p:sp>
        <p:nvSpPr>
          <p:cNvPr id="228" name="TextBox 227">
            <a:extLst>
              <a:ext uri="{FF2B5EF4-FFF2-40B4-BE49-F238E27FC236}">
                <a16:creationId xmlns="" xmlns:a16="http://schemas.microsoft.com/office/drawing/2014/main" id="{1ADD68A4-B95B-4133-A268-476140BC3A6D}"/>
              </a:ext>
            </a:extLst>
          </p:cNvPr>
          <p:cNvSpPr txBox="1"/>
          <p:nvPr/>
        </p:nvSpPr>
        <p:spPr>
          <a:xfrm>
            <a:off x="1373628" y="4484443"/>
            <a:ext cx="99386"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0</a:t>
            </a:r>
            <a:endParaRPr lang="fr-FR" sz="1400">
              <a:solidFill>
                <a:srgbClr val="000000"/>
              </a:solidFill>
              <a:latin typeface="Arial" panose="020B0604020202020204" pitchFamily="34" charset="0"/>
              <a:cs typeface="Arial" panose="020B0604020202020204" pitchFamily="34" charset="0"/>
            </a:endParaRPr>
          </a:p>
        </p:txBody>
      </p:sp>
      <p:sp>
        <p:nvSpPr>
          <p:cNvPr id="229" name="TextBox 228">
            <a:extLst>
              <a:ext uri="{FF2B5EF4-FFF2-40B4-BE49-F238E27FC236}">
                <a16:creationId xmlns="" xmlns:a16="http://schemas.microsoft.com/office/drawing/2014/main" id="{C903ED87-E998-48FD-886B-6EB4B210962F}"/>
              </a:ext>
            </a:extLst>
          </p:cNvPr>
          <p:cNvSpPr txBox="1"/>
          <p:nvPr/>
        </p:nvSpPr>
        <p:spPr>
          <a:xfrm>
            <a:off x="1274242" y="2199495"/>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80</a:t>
            </a:r>
            <a:endParaRPr lang="fr-FR" sz="1400">
              <a:solidFill>
                <a:srgbClr val="000000"/>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 xmlns:a16="http://schemas.microsoft.com/office/drawing/2014/main" id="{77D52578-19F1-47AE-824E-5F03A501CAA2}"/>
              </a:ext>
            </a:extLst>
          </p:cNvPr>
          <p:cNvSpPr txBox="1"/>
          <p:nvPr/>
        </p:nvSpPr>
        <p:spPr>
          <a:xfrm>
            <a:off x="1274242" y="3913206"/>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20</a:t>
            </a:r>
            <a:endParaRPr lang="fr-FR" sz="1400">
              <a:solidFill>
                <a:srgbClr val="000000"/>
              </a:solidFill>
              <a:latin typeface="Arial" panose="020B0604020202020204" pitchFamily="34" charset="0"/>
              <a:cs typeface="Arial" panose="020B0604020202020204" pitchFamily="34" charset="0"/>
            </a:endParaRPr>
          </a:p>
        </p:txBody>
      </p:sp>
      <p:cxnSp>
        <p:nvCxnSpPr>
          <p:cNvPr id="231" name="Straight Connector 230">
            <a:extLst>
              <a:ext uri="{FF2B5EF4-FFF2-40B4-BE49-F238E27FC236}">
                <a16:creationId xmlns="" xmlns:a16="http://schemas.microsoft.com/office/drawing/2014/main" id="{43C9B038-D1E7-4C4C-9F5A-4548E2341D7A}"/>
              </a:ext>
            </a:extLst>
          </p:cNvPr>
          <p:cNvCxnSpPr>
            <a:cxnSpLocks/>
          </p:cNvCxnSpPr>
          <p:nvPr/>
        </p:nvCxnSpPr>
        <p:spPr>
          <a:xfrm rot="5400000">
            <a:off x="2076428" y="4657405"/>
            <a:ext cx="90000" cy="0"/>
          </a:xfrm>
          <a:prstGeom prst="line">
            <a:avLst/>
          </a:prstGeom>
          <a:noFill/>
          <a:ln w="19050" cap="sq" cmpd="sng" algn="ctr">
            <a:solidFill>
              <a:srgbClr val="000000"/>
            </a:solidFill>
            <a:prstDash val="solid"/>
            <a:miter lim="800000"/>
          </a:ln>
          <a:effectLst/>
        </p:spPr>
      </p:cxnSp>
      <p:cxnSp>
        <p:nvCxnSpPr>
          <p:cNvPr id="232" name="Straight Connector 231">
            <a:extLst>
              <a:ext uri="{FF2B5EF4-FFF2-40B4-BE49-F238E27FC236}">
                <a16:creationId xmlns="" xmlns:a16="http://schemas.microsoft.com/office/drawing/2014/main" id="{3D9C3514-9E0E-40D7-A2F4-598366766056}"/>
              </a:ext>
            </a:extLst>
          </p:cNvPr>
          <p:cNvCxnSpPr>
            <a:cxnSpLocks/>
          </p:cNvCxnSpPr>
          <p:nvPr/>
        </p:nvCxnSpPr>
        <p:spPr>
          <a:xfrm rot="5400000">
            <a:off x="3076024" y="4657405"/>
            <a:ext cx="90000" cy="0"/>
          </a:xfrm>
          <a:prstGeom prst="line">
            <a:avLst/>
          </a:prstGeom>
          <a:noFill/>
          <a:ln w="19050" cap="sq" cmpd="sng" algn="ctr">
            <a:solidFill>
              <a:srgbClr val="000000"/>
            </a:solidFill>
            <a:prstDash val="solid"/>
            <a:miter lim="800000"/>
          </a:ln>
          <a:effectLst/>
        </p:spPr>
      </p:cxnSp>
      <p:cxnSp>
        <p:nvCxnSpPr>
          <p:cNvPr id="233" name="Straight Connector 232">
            <a:extLst>
              <a:ext uri="{FF2B5EF4-FFF2-40B4-BE49-F238E27FC236}">
                <a16:creationId xmlns="" xmlns:a16="http://schemas.microsoft.com/office/drawing/2014/main" id="{DE86CE99-1EE7-4E8C-A631-1E29F8E20F90}"/>
              </a:ext>
            </a:extLst>
          </p:cNvPr>
          <p:cNvCxnSpPr>
            <a:cxnSpLocks/>
          </p:cNvCxnSpPr>
          <p:nvPr/>
        </p:nvCxnSpPr>
        <p:spPr>
          <a:xfrm rot="5400000">
            <a:off x="4075620" y="4657405"/>
            <a:ext cx="90000" cy="0"/>
          </a:xfrm>
          <a:prstGeom prst="line">
            <a:avLst/>
          </a:prstGeom>
          <a:noFill/>
          <a:ln w="19050" cap="sq" cmpd="sng" algn="ctr">
            <a:solidFill>
              <a:srgbClr val="000000"/>
            </a:solidFill>
            <a:prstDash val="solid"/>
            <a:miter lim="800000"/>
          </a:ln>
          <a:effectLst/>
        </p:spPr>
      </p:cxnSp>
      <p:cxnSp>
        <p:nvCxnSpPr>
          <p:cNvPr id="234" name="Straight Connector 233">
            <a:extLst>
              <a:ext uri="{FF2B5EF4-FFF2-40B4-BE49-F238E27FC236}">
                <a16:creationId xmlns="" xmlns:a16="http://schemas.microsoft.com/office/drawing/2014/main" id="{F8C8373B-CCFE-4B5B-85EB-218DD1436398}"/>
              </a:ext>
            </a:extLst>
          </p:cNvPr>
          <p:cNvCxnSpPr>
            <a:cxnSpLocks/>
          </p:cNvCxnSpPr>
          <p:nvPr/>
        </p:nvCxnSpPr>
        <p:spPr>
          <a:xfrm rot="5400000">
            <a:off x="5075216" y="4657405"/>
            <a:ext cx="90000" cy="0"/>
          </a:xfrm>
          <a:prstGeom prst="line">
            <a:avLst/>
          </a:prstGeom>
          <a:noFill/>
          <a:ln w="19050" cap="sq" cmpd="sng" algn="ctr">
            <a:solidFill>
              <a:srgbClr val="000000"/>
            </a:solidFill>
            <a:prstDash val="solid"/>
            <a:miter lim="800000"/>
          </a:ln>
          <a:effectLst/>
        </p:spPr>
      </p:cxnSp>
      <p:sp>
        <p:nvSpPr>
          <p:cNvPr id="235" name="TextBox 234">
            <a:extLst>
              <a:ext uri="{FF2B5EF4-FFF2-40B4-BE49-F238E27FC236}">
                <a16:creationId xmlns="" xmlns:a16="http://schemas.microsoft.com/office/drawing/2014/main" id="{E10C6294-63D4-48EF-B200-F5AF2C23CA8A}"/>
              </a:ext>
            </a:extLst>
          </p:cNvPr>
          <p:cNvSpPr txBox="1"/>
          <p:nvPr/>
        </p:nvSpPr>
        <p:spPr>
          <a:xfrm>
            <a:off x="207284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1</a:t>
            </a:r>
            <a:endParaRPr lang="fr-FR" sz="1400">
              <a:solidFill>
                <a:srgbClr val="000000"/>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 xmlns:a16="http://schemas.microsoft.com/office/drawing/2014/main" id="{4CDA17FA-6B2B-4EA9-A04B-9A5A9C90DD34}"/>
              </a:ext>
            </a:extLst>
          </p:cNvPr>
          <p:cNvSpPr txBox="1"/>
          <p:nvPr/>
        </p:nvSpPr>
        <p:spPr>
          <a:xfrm>
            <a:off x="307466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3</a:t>
            </a:r>
            <a:endParaRPr lang="fr-FR" sz="1400">
              <a:solidFill>
                <a:srgbClr val="000000"/>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 xmlns:a16="http://schemas.microsoft.com/office/drawing/2014/main" id="{EB057BC6-B94B-44E6-8269-23F3290914AA}"/>
              </a:ext>
            </a:extLst>
          </p:cNvPr>
          <p:cNvSpPr txBox="1"/>
          <p:nvPr/>
        </p:nvSpPr>
        <p:spPr>
          <a:xfrm>
            <a:off x="407648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5</a:t>
            </a:r>
            <a:endParaRPr lang="fr-FR" sz="1400">
              <a:solidFill>
                <a:srgbClr val="000000"/>
              </a:solidFill>
              <a:latin typeface="Arial" panose="020B0604020202020204" pitchFamily="34" charset="0"/>
              <a:cs typeface="Arial" panose="020B0604020202020204" pitchFamily="34" charset="0"/>
            </a:endParaRPr>
          </a:p>
        </p:txBody>
      </p:sp>
      <p:sp>
        <p:nvSpPr>
          <p:cNvPr id="238" name="TextBox 237">
            <a:extLst>
              <a:ext uri="{FF2B5EF4-FFF2-40B4-BE49-F238E27FC236}">
                <a16:creationId xmlns="" xmlns:a16="http://schemas.microsoft.com/office/drawing/2014/main" id="{92DBE550-28C7-47F6-BD5D-285F459DC42C}"/>
              </a:ext>
            </a:extLst>
          </p:cNvPr>
          <p:cNvSpPr txBox="1"/>
          <p:nvPr/>
        </p:nvSpPr>
        <p:spPr>
          <a:xfrm>
            <a:off x="507830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7</a:t>
            </a:r>
            <a:endParaRPr lang="fr-FR" sz="1400">
              <a:solidFill>
                <a:srgbClr val="000000"/>
              </a:solidFill>
              <a:latin typeface="Arial" panose="020B0604020202020204" pitchFamily="34" charset="0"/>
              <a:cs typeface="Arial" panose="020B0604020202020204" pitchFamily="34" charset="0"/>
            </a:endParaRPr>
          </a:p>
        </p:txBody>
      </p:sp>
      <p:cxnSp>
        <p:nvCxnSpPr>
          <p:cNvPr id="239" name="Straight Connector 238">
            <a:extLst>
              <a:ext uri="{FF2B5EF4-FFF2-40B4-BE49-F238E27FC236}">
                <a16:creationId xmlns="" xmlns:a16="http://schemas.microsoft.com/office/drawing/2014/main" id="{8F9D1039-1B17-4782-91E2-4FD0B5F11E5C}"/>
              </a:ext>
            </a:extLst>
          </p:cNvPr>
          <p:cNvCxnSpPr>
            <a:cxnSpLocks/>
          </p:cNvCxnSpPr>
          <p:nvPr/>
        </p:nvCxnSpPr>
        <p:spPr>
          <a:xfrm rot="5400000">
            <a:off x="6074812" y="4657405"/>
            <a:ext cx="90000" cy="0"/>
          </a:xfrm>
          <a:prstGeom prst="line">
            <a:avLst/>
          </a:prstGeom>
          <a:noFill/>
          <a:ln w="19050" cap="sq" cmpd="sng" algn="ctr">
            <a:solidFill>
              <a:srgbClr val="000000"/>
            </a:solidFill>
            <a:prstDash val="solid"/>
            <a:miter lim="800000"/>
          </a:ln>
          <a:effectLst/>
        </p:spPr>
      </p:cxnSp>
      <p:sp>
        <p:nvSpPr>
          <p:cNvPr id="240" name="TextBox 239">
            <a:extLst>
              <a:ext uri="{FF2B5EF4-FFF2-40B4-BE49-F238E27FC236}">
                <a16:creationId xmlns="" xmlns:a16="http://schemas.microsoft.com/office/drawing/2014/main" id="{2F1300DD-97FE-4F68-B4BB-56A2E0A01524}"/>
              </a:ext>
            </a:extLst>
          </p:cNvPr>
          <p:cNvSpPr txBox="1"/>
          <p:nvPr/>
        </p:nvSpPr>
        <p:spPr>
          <a:xfrm>
            <a:off x="6080127" y="4731682"/>
            <a:ext cx="9938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9</a:t>
            </a:r>
            <a:endParaRPr lang="fr-FR" sz="1400">
              <a:solidFill>
                <a:srgbClr val="000000"/>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 xmlns:a16="http://schemas.microsoft.com/office/drawing/2014/main" id="{07D38EBE-42A5-4CAE-8A22-3B78CC34D5A4}"/>
              </a:ext>
            </a:extLst>
          </p:cNvPr>
          <p:cNvSpPr txBox="1"/>
          <p:nvPr/>
        </p:nvSpPr>
        <p:spPr>
          <a:xfrm>
            <a:off x="4430908" y="4961339"/>
            <a:ext cx="379060" cy="215444"/>
          </a:xfrm>
          <a:prstGeom prst="rect">
            <a:avLst/>
          </a:prstGeom>
          <a:noFill/>
        </p:spPr>
        <p:txBody>
          <a:bodyPr wrap="none" lIns="0" tIns="0" rIns="0" bIns="0" rtlCol="0" anchor="t" anchorCtr="0">
            <a:spAutoFit/>
          </a:bodyPr>
          <a:lstStyle/>
          <a:p>
            <a:pPr algn="ctr"/>
            <a:r>
              <a:rPr lang="fr-FR" sz="1400" dirty="0" smtClean="0">
                <a:solidFill>
                  <a:srgbClr val="000000"/>
                </a:solidFill>
                <a:latin typeface="Arial" panose="020B0604020202020204" pitchFamily="34" charset="0"/>
                <a:cs typeface="Arial" panose="020B0604020202020204" pitchFamily="34" charset="0"/>
              </a:rPr>
              <a:t>Mois</a:t>
            </a:r>
            <a:endParaRPr lang="fr-FR" sz="1400" dirty="0">
              <a:solidFill>
                <a:srgbClr val="000000"/>
              </a:solidFill>
              <a:latin typeface="Arial" panose="020B0604020202020204" pitchFamily="34" charset="0"/>
              <a:cs typeface="Arial" panose="020B0604020202020204" pitchFamily="34" charset="0"/>
            </a:endParaRPr>
          </a:p>
        </p:txBody>
      </p:sp>
      <p:cxnSp>
        <p:nvCxnSpPr>
          <p:cNvPr id="242" name="Straight Connector 241">
            <a:extLst>
              <a:ext uri="{FF2B5EF4-FFF2-40B4-BE49-F238E27FC236}">
                <a16:creationId xmlns="" xmlns:a16="http://schemas.microsoft.com/office/drawing/2014/main" id="{E68B3364-CCFC-4134-A917-2684FC5E584A}"/>
              </a:ext>
            </a:extLst>
          </p:cNvPr>
          <p:cNvCxnSpPr/>
          <p:nvPr/>
        </p:nvCxnSpPr>
        <p:spPr>
          <a:xfrm>
            <a:off x="1526867" y="2594783"/>
            <a:ext cx="90000" cy="0"/>
          </a:xfrm>
          <a:prstGeom prst="line">
            <a:avLst/>
          </a:prstGeom>
          <a:noFill/>
          <a:ln w="19050" cap="sq" cmpd="sng" algn="ctr">
            <a:solidFill>
              <a:srgbClr val="000000"/>
            </a:solidFill>
            <a:prstDash val="solid"/>
            <a:miter lim="800000"/>
          </a:ln>
          <a:effectLst/>
        </p:spPr>
      </p:cxnSp>
      <p:cxnSp>
        <p:nvCxnSpPr>
          <p:cNvPr id="243" name="Straight Connector 242">
            <a:extLst>
              <a:ext uri="{FF2B5EF4-FFF2-40B4-BE49-F238E27FC236}">
                <a16:creationId xmlns="" xmlns:a16="http://schemas.microsoft.com/office/drawing/2014/main" id="{BC929103-AF21-439E-AD4E-B45C134216D1}"/>
              </a:ext>
            </a:extLst>
          </p:cNvPr>
          <p:cNvCxnSpPr/>
          <p:nvPr/>
        </p:nvCxnSpPr>
        <p:spPr>
          <a:xfrm>
            <a:off x="1526867" y="3167317"/>
            <a:ext cx="90000" cy="0"/>
          </a:xfrm>
          <a:prstGeom prst="line">
            <a:avLst/>
          </a:prstGeom>
          <a:noFill/>
          <a:ln w="19050" cap="sq" cmpd="sng" algn="ctr">
            <a:solidFill>
              <a:srgbClr val="000000"/>
            </a:solidFill>
            <a:prstDash val="solid"/>
            <a:miter lim="800000"/>
          </a:ln>
          <a:effectLst/>
        </p:spPr>
      </p:cxnSp>
      <p:cxnSp>
        <p:nvCxnSpPr>
          <p:cNvPr id="244" name="Straight Connector 243">
            <a:extLst>
              <a:ext uri="{FF2B5EF4-FFF2-40B4-BE49-F238E27FC236}">
                <a16:creationId xmlns="" xmlns:a16="http://schemas.microsoft.com/office/drawing/2014/main" id="{9B046156-1893-46AC-8AF5-AC36848650E8}"/>
              </a:ext>
            </a:extLst>
          </p:cNvPr>
          <p:cNvCxnSpPr/>
          <p:nvPr/>
        </p:nvCxnSpPr>
        <p:spPr>
          <a:xfrm>
            <a:off x="1526867" y="4312385"/>
            <a:ext cx="90000" cy="0"/>
          </a:xfrm>
          <a:prstGeom prst="line">
            <a:avLst/>
          </a:prstGeom>
          <a:noFill/>
          <a:ln w="19050" cap="sq" cmpd="sng" algn="ctr">
            <a:solidFill>
              <a:srgbClr val="000000"/>
            </a:solidFill>
            <a:prstDash val="solid"/>
            <a:miter lim="800000"/>
          </a:ln>
          <a:effectLst/>
        </p:spPr>
      </p:cxnSp>
      <p:cxnSp>
        <p:nvCxnSpPr>
          <p:cNvPr id="245" name="Straight Connector 244">
            <a:extLst>
              <a:ext uri="{FF2B5EF4-FFF2-40B4-BE49-F238E27FC236}">
                <a16:creationId xmlns="" xmlns:a16="http://schemas.microsoft.com/office/drawing/2014/main" id="{9A1C493A-B59B-4482-A6DF-48175D1FC343}"/>
              </a:ext>
            </a:extLst>
          </p:cNvPr>
          <p:cNvCxnSpPr/>
          <p:nvPr/>
        </p:nvCxnSpPr>
        <p:spPr>
          <a:xfrm>
            <a:off x="1526867" y="2022249"/>
            <a:ext cx="90000" cy="0"/>
          </a:xfrm>
          <a:prstGeom prst="line">
            <a:avLst/>
          </a:prstGeom>
          <a:noFill/>
          <a:ln w="19050" cap="sq" cmpd="sng" algn="ctr">
            <a:solidFill>
              <a:srgbClr val="000000"/>
            </a:solidFill>
            <a:prstDash val="solid"/>
            <a:miter lim="800000"/>
          </a:ln>
          <a:effectLst/>
        </p:spPr>
      </p:cxnSp>
      <p:cxnSp>
        <p:nvCxnSpPr>
          <p:cNvPr id="246" name="Straight Connector 245">
            <a:extLst>
              <a:ext uri="{FF2B5EF4-FFF2-40B4-BE49-F238E27FC236}">
                <a16:creationId xmlns="" xmlns:a16="http://schemas.microsoft.com/office/drawing/2014/main" id="{E70B679B-49FE-4FB6-92C2-601554921BAA}"/>
              </a:ext>
            </a:extLst>
          </p:cNvPr>
          <p:cNvCxnSpPr/>
          <p:nvPr/>
        </p:nvCxnSpPr>
        <p:spPr>
          <a:xfrm>
            <a:off x="1526867" y="3739851"/>
            <a:ext cx="90000" cy="0"/>
          </a:xfrm>
          <a:prstGeom prst="line">
            <a:avLst/>
          </a:prstGeom>
          <a:noFill/>
          <a:ln w="19050" cap="sq" cmpd="sng" algn="ctr">
            <a:solidFill>
              <a:srgbClr val="000000"/>
            </a:solidFill>
            <a:prstDash val="solid"/>
            <a:miter lim="800000"/>
          </a:ln>
          <a:effectLst/>
        </p:spPr>
      </p:cxnSp>
      <p:sp>
        <p:nvSpPr>
          <p:cNvPr id="247" name="TextBox 246">
            <a:extLst>
              <a:ext uri="{FF2B5EF4-FFF2-40B4-BE49-F238E27FC236}">
                <a16:creationId xmlns="" xmlns:a16="http://schemas.microsoft.com/office/drawing/2014/main" id="{B1BA1D9A-D731-4513-BC07-E21F4EA64E28}"/>
              </a:ext>
            </a:extLst>
          </p:cNvPr>
          <p:cNvSpPr txBox="1"/>
          <p:nvPr/>
        </p:nvSpPr>
        <p:spPr>
          <a:xfrm>
            <a:off x="1274242" y="2485113"/>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70</a:t>
            </a:r>
            <a:endParaRPr lang="fr-FR" sz="1400">
              <a:solidFill>
                <a:srgbClr val="000000"/>
              </a:solidFill>
              <a:latin typeface="Arial" panose="020B0604020202020204" pitchFamily="34" charset="0"/>
              <a:cs typeface="Arial" panose="020B0604020202020204" pitchFamily="34" charset="0"/>
            </a:endParaRPr>
          </a:p>
        </p:txBody>
      </p:sp>
      <p:sp>
        <p:nvSpPr>
          <p:cNvPr id="248" name="TextBox 247">
            <a:extLst>
              <a:ext uri="{FF2B5EF4-FFF2-40B4-BE49-F238E27FC236}">
                <a16:creationId xmlns="" xmlns:a16="http://schemas.microsoft.com/office/drawing/2014/main" id="{78A33332-A661-4FB0-823E-6AF0B4C5DEF6}"/>
              </a:ext>
            </a:extLst>
          </p:cNvPr>
          <p:cNvSpPr txBox="1"/>
          <p:nvPr/>
        </p:nvSpPr>
        <p:spPr>
          <a:xfrm>
            <a:off x="1274242" y="3056350"/>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50</a:t>
            </a:r>
            <a:endParaRPr lang="fr-FR" sz="1400">
              <a:solidFill>
                <a:srgbClr val="000000"/>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 xmlns:a16="http://schemas.microsoft.com/office/drawing/2014/main" id="{9B02010B-E7FD-4C1C-AEAA-0FE62E020A8B}"/>
              </a:ext>
            </a:extLst>
          </p:cNvPr>
          <p:cNvSpPr txBox="1"/>
          <p:nvPr/>
        </p:nvSpPr>
        <p:spPr>
          <a:xfrm>
            <a:off x="1274242" y="4198824"/>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10</a:t>
            </a:r>
            <a:endParaRPr lang="fr-FR" sz="1400">
              <a:solidFill>
                <a:srgbClr val="000000"/>
              </a:solidFill>
              <a:latin typeface="Arial" panose="020B0604020202020204" pitchFamily="34" charset="0"/>
              <a:cs typeface="Arial" panose="020B0604020202020204" pitchFamily="34" charset="0"/>
            </a:endParaRPr>
          </a:p>
        </p:txBody>
      </p:sp>
      <p:sp>
        <p:nvSpPr>
          <p:cNvPr id="250" name="TextBox 249">
            <a:extLst>
              <a:ext uri="{FF2B5EF4-FFF2-40B4-BE49-F238E27FC236}">
                <a16:creationId xmlns="" xmlns:a16="http://schemas.microsoft.com/office/drawing/2014/main" id="{94AA9987-7AA4-42C2-ABFB-F068D05F1151}"/>
              </a:ext>
            </a:extLst>
          </p:cNvPr>
          <p:cNvSpPr txBox="1"/>
          <p:nvPr/>
        </p:nvSpPr>
        <p:spPr>
          <a:xfrm>
            <a:off x="1274242" y="1913876"/>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90</a:t>
            </a:r>
            <a:endParaRPr lang="fr-FR" sz="1400">
              <a:solidFill>
                <a:srgbClr val="000000"/>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 xmlns:a16="http://schemas.microsoft.com/office/drawing/2014/main" id="{BCAA54C7-A6F6-43A7-BEEE-C5A19C4E885C}"/>
              </a:ext>
            </a:extLst>
          </p:cNvPr>
          <p:cNvSpPr txBox="1"/>
          <p:nvPr/>
        </p:nvSpPr>
        <p:spPr>
          <a:xfrm>
            <a:off x="1274242" y="3627587"/>
            <a:ext cx="198772" cy="215444"/>
          </a:xfrm>
          <a:prstGeom prst="rect">
            <a:avLst/>
          </a:prstGeom>
          <a:noFill/>
        </p:spPr>
        <p:txBody>
          <a:bodyPr wrap="none" lIns="0" tIns="0" rIns="0" bIns="0" rtlCol="0" anchor="ctr" anchorCtr="0">
            <a:spAutoFit/>
          </a:bodyPr>
          <a:lstStyle/>
          <a:p>
            <a:pPr algn="r"/>
            <a:r>
              <a:rPr lang="fr-FR" sz="1400" smtClean="0">
                <a:solidFill>
                  <a:srgbClr val="000000"/>
                </a:solidFill>
                <a:latin typeface="Arial" panose="020B0604020202020204" pitchFamily="34" charset="0"/>
                <a:cs typeface="Arial" panose="020B0604020202020204" pitchFamily="34" charset="0"/>
              </a:rPr>
              <a:t>30</a:t>
            </a:r>
            <a:endParaRPr lang="fr-FR" sz="1400">
              <a:solidFill>
                <a:srgbClr val="000000"/>
              </a:solidFill>
              <a:latin typeface="Arial" panose="020B0604020202020204" pitchFamily="34" charset="0"/>
              <a:cs typeface="Arial" panose="020B0604020202020204" pitchFamily="34" charset="0"/>
            </a:endParaRPr>
          </a:p>
        </p:txBody>
      </p:sp>
      <p:cxnSp>
        <p:nvCxnSpPr>
          <p:cNvPr id="252" name="Straight Connector 251">
            <a:extLst>
              <a:ext uri="{FF2B5EF4-FFF2-40B4-BE49-F238E27FC236}">
                <a16:creationId xmlns="" xmlns:a16="http://schemas.microsoft.com/office/drawing/2014/main" id="{44EEC72B-F633-451D-B199-2E24D60E1812}"/>
              </a:ext>
            </a:extLst>
          </p:cNvPr>
          <p:cNvCxnSpPr>
            <a:cxnSpLocks/>
          </p:cNvCxnSpPr>
          <p:nvPr/>
        </p:nvCxnSpPr>
        <p:spPr>
          <a:xfrm rot="5400000">
            <a:off x="7074408" y="4657405"/>
            <a:ext cx="90000" cy="0"/>
          </a:xfrm>
          <a:prstGeom prst="line">
            <a:avLst/>
          </a:prstGeom>
          <a:noFill/>
          <a:ln w="19050" cap="sq" cmpd="sng" algn="ctr">
            <a:solidFill>
              <a:srgbClr val="000000"/>
            </a:solidFill>
            <a:prstDash val="solid"/>
            <a:miter lim="800000"/>
          </a:ln>
          <a:effectLst/>
        </p:spPr>
      </p:cxnSp>
      <p:sp>
        <p:nvSpPr>
          <p:cNvPr id="253" name="TextBox 252">
            <a:extLst>
              <a:ext uri="{FF2B5EF4-FFF2-40B4-BE49-F238E27FC236}">
                <a16:creationId xmlns="" xmlns:a16="http://schemas.microsoft.com/office/drawing/2014/main" id="{C03AB072-3300-4AA5-8D4F-82C55F9FE252}"/>
              </a:ext>
            </a:extLst>
          </p:cNvPr>
          <p:cNvSpPr txBox="1"/>
          <p:nvPr/>
        </p:nvSpPr>
        <p:spPr>
          <a:xfrm>
            <a:off x="7032254" y="4731682"/>
            <a:ext cx="185436" cy="215444"/>
          </a:xfrm>
          <a:prstGeom prst="rect">
            <a:avLst/>
          </a:prstGeom>
          <a:noFill/>
        </p:spPr>
        <p:txBody>
          <a:bodyPr wrap="none" lIns="0" tIns="0" rIns="0" bIns="0" rtlCol="0" anchor="t" anchorCtr="0">
            <a:spAutoFit/>
          </a:bodyPr>
          <a:lstStyle/>
          <a:p>
            <a:pPr algn="ctr"/>
            <a:r>
              <a:rPr lang="fr-FR" sz="1400" smtClean="0">
                <a:solidFill>
                  <a:srgbClr val="000000"/>
                </a:solidFill>
                <a:latin typeface="Arial" panose="020B0604020202020204" pitchFamily="34" charset="0"/>
                <a:cs typeface="Arial" panose="020B0604020202020204" pitchFamily="34" charset="0"/>
              </a:rPr>
              <a:t>11</a:t>
            </a:r>
            <a:endParaRPr lang="fr-FR" sz="1400">
              <a:solidFill>
                <a:srgbClr val="000000"/>
              </a:solidFill>
              <a:latin typeface="Arial" panose="020B0604020202020204" pitchFamily="34" charset="0"/>
              <a:cs typeface="Arial" panose="020B0604020202020204" pitchFamily="34" charset="0"/>
            </a:endParaRPr>
          </a:p>
        </p:txBody>
      </p:sp>
      <p:grpSp>
        <p:nvGrpSpPr>
          <p:cNvPr id="254" name="Group 253">
            <a:extLst>
              <a:ext uri="{FF2B5EF4-FFF2-40B4-BE49-F238E27FC236}">
                <a16:creationId xmlns="" xmlns:a16="http://schemas.microsoft.com/office/drawing/2014/main" id="{14B29C98-B8CB-4FC0-A3DC-9A0FBEFD2B41}"/>
              </a:ext>
            </a:extLst>
          </p:cNvPr>
          <p:cNvGrpSpPr/>
          <p:nvPr/>
        </p:nvGrpSpPr>
        <p:grpSpPr>
          <a:xfrm>
            <a:off x="1562100" y="1693846"/>
            <a:ext cx="5768975" cy="2898775"/>
            <a:chOff x="1562100" y="2125663"/>
            <a:chExt cx="5768975" cy="2898775"/>
          </a:xfrm>
        </p:grpSpPr>
        <p:sp>
          <p:nvSpPr>
            <p:cNvPr id="255" name="Freeform 45">
              <a:extLst>
                <a:ext uri="{FF2B5EF4-FFF2-40B4-BE49-F238E27FC236}">
                  <a16:creationId xmlns="" xmlns:a16="http://schemas.microsoft.com/office/drawing/2014/main" id="{995C8E98-A3D4-4E8B-A8DF-7CB2F3C2708E}"/>
                </a:ext>
              </a:extLst>
            </p:cNvPr>
            <p:cNvSpPr>
              <a:spLocks/>
            </p:cNvSpPr>
            <p:nvPr/>
          </p:nvSpPr>
          <p:spPr bwMode="auto">
            <a:xfrm>
              <a:off x="1609725" y="2173288"/>
              <a:ext cx="5676900" cy="2803525"/>
            </a:xfrm>
            <a:custGeom>
              <a:avLst/>
              <a:gdLst>
                <a:gd name="T0" fmla="*/ 239 w 3576"/>
                <a:gd name="T1" fmla="*/ 16 h 1766"/>
                <a:gd name="T2" fmla="*/ 279 w 3576"/>
                <a:gd name="T3" fmla="*/ 40 h 1766"/>
                <a:gd name="T4" fmla="*/ 297 w 3576"/>
                <a:gd name="T5" fmla="*/ 56 h 1766"/>
                <a:gd name="T6" fmla="*/ 305 w 3576"/>
                <a:gd name="T7" fmla="*/ 87 h 1766"/>
                <a:gd name="T8" fmla="*/ 345 w 3576"/>
                <a:gd name="T9" fmla="*/ 99 h 1766"/>
                <a:gd name="T10" fmla="*/ 361 w 3576"/>
                <a:gd name="T11" fmla="*/ 109 h 1766"/>
                <a:gd name="T12" fmla="*/ 369 w 3576"/>
                <a:gd name="T13" fmla="*/ 131 h 1766"/>
                <a:gd name="T14" fmla="*/ 406 w 3576"/>
                <a:gd name="T15" fmla="*/ 149 h 1766"/>
                <a:gd name="T16" fmla="*/ 424 w 3576"/>
                <a:gd name="T17" fmla="*/ 167 h 1766"/>
                <a:gd name="T18" fmla="*/ 438 w 3576"/>
                <a:gd name="T19" fmla="*/ 215 h 1766"/>
                <a:gd name="T20" fmla="*/ 452 w 3576"/>
                <a:gd name="T21" fmla="*/ 303 h 1766"/>
                <a:gd name="T22" fmla="*/ 462 w 3576"/>
                <a:gd name="T23" fmla="*/ 408 h 1766"/>
                <a:gd name="T24" fmla="*/ 488 w 3576"/>
                <a:gd name="T25" fmla="*/ 450 h 1766"/>
                <a:gd name="T26" fmla="*/ 508 w 3576"/>
                <a:gd name="T27" fmla="*/ 484 h 1766"/>
                <a:gd name="T28" fmla="*/ 532 w 3576"/>
                <a:gd name="T29" fmla="*/ 522 h 1766"/>
                <a:gd name="T30" fmla="*/ 616 w 3576"/>
                <a:gd name="T31" fmla="*/ 549 h 1766"/>
                <a:gd name="T32" fmla="*/ 651 w 3576"/>
                <a:gd name="T33" fmla="*/ 585 h 1766"/>
                <a:gd name="T34" fmla="*/ 745 w 3576"/>
                <a:gd name="T35" fmla="*/ 607 h 1766"/>
                <a:gd name="T36" fmla="*/ 777 w 3576"/>
                <a:gd name="T37" fmla="*/ 623 h 1766"/>
                <a:gd name="T38" fmla="*/ 793 w 3576"/>
                <a:gd name="T39" fmla="*/ 639 h 1766"/>
                <a:gd name="T40" fmla="*/ 845 w 3576"/>
                <a:gd name="T41" fmla="*/ 653 h 1766"/>
                <a:gd name="T42" fmla="*/ 859 w 3576"/>
                <a:gd name="T43" fmla="*/ 669 h 1766"/>
                <a:gd name="T44" fmla="*/ 871 w 3576"/>
                <a:gd name="T45" fmla="*/ 705 h 1766"/>
                <a:gd name="T46" fmla="*/ 883 w 3576"/>
                <a:gd name="T47" fmla="*/ 749 h 1766"/>
                <a:gd name="T48" fmla="*/ 908 w 3576"/>
                <a:gd name="T49" fmla="*/ 868 h 1766"/>
                <a:gd name="T50" fmla="*/ 924 w 3576"/>
                <a:gd name="T51" fmla="*/ 1047 h 1766"/>
                <a:gd name="T52" fmla="*/ 932 w 3576"/>
                <a:gd name="T53" fmla="*/ 1115 h 1766"/>
                <a:gd name="T54" fmla="*/ 944 w 3576"/>
                <a:gd name="T55" fmla="*/ 1127 h 1766"/>
                <a:gd name="T56" fmla="*/ 976 w 3576"/>
                <a:gd name="T57" fmla="*/ 1185 h 1766"/>
                <a:gd name="T58" fmla="*/ 1096 w 3576"/>
                <a:gd name="T59" fmla="*/ 1213 h 1766"/>
                <a:gd name="T60" fmla="*/ 1199 w 3576"/>
                <a:gd name="T61" fmla="*/ 1231 h 1766"/>
                <a:gd name="T62" fmla="*/ 1301 w 3576"/>
                <a:gd name="T63" fmla="*/ 1252 h 1766"/>
                <a:gd name="T64" fmla="*/ 1315 w 3576"/>
                <a:gd name="T65" fmla="*/ 1266 h 1766"/>
                <a:gd name="T66" fmla="*/ 1335 w 3576"/>
                <a:gd name="T67" fmla="*/ 1308 h 1766"/>
                <a:gd name="T68" fmla="*/ 1351 w 3576"/>
                <a:gd name="T69" fmla="*/ 1360 h 1766"/>
                <a:gd name="T70" fmla="*/ 1361 w 3576"/>
                <a:gd name="T71" fmla="*/ 1406 h 1766"/>
                <a:gd name="T72" fmla="*/ 1416 w 3576"/>
                <a:gd name="T73" fmla="*/ 1442 h 1766"/>
                <a:gd name="T74" fmla="*/ 1438 w 3576"/>
                <a:gd name="T75" fmla="*/ 1493 h 1766"/>
                <a:gd name="T76" fmla="*/ 1512 w 3576"/>
                <a:gd name="T77" fmla="*/ 1517 h 1766"/>
                <a:gd name="T78" fmla="*/ 1723 w 3576"/>
                <a:gd name="T79" fmla="*/ 1551 h 1766"/>
                <a:gd name="T80" fmla="*/ 1753 w 3576"/>
                <a:gd name="T81" fmla="*/ 1569 h 1766"/>
                <a:gd name="T82" fmla="*/ 1763 w 3576"/>
                <a:gd name="T83" fmla="*/ 1593 h 1766"/>
                <a:gd name="T84" fmla="*/ 1821 w 3576"/>
                <a:gd name="T85" fmla="*/ 1619 h 1766"/>
                <a:gd name="T86" fmla="*/ 2140 w 3576"/>
                <a:gd name="T87" fmla="*/ 1641 h 1766"/>
                <a:gd name="T88" fmla="*/ 2189 w 3576"/>
                <a:gd name="T89" fmla="*/ 1673 h 1766"/>
                <a:gd name="T90" fmla="*/ 2219 w 3576"/>
                <a:gd name="T91" fmla="*/ 1696 h 1766"/>
                <a:gd name="T92" fmla="*/ 2600 w 3576"/>
                <a:gd name="T93" fmla="*/ 1714 h 1766"/>
                <a:gd name="T94" fmla="*/ 2678 w 3576"/>
                <a:gd name="T95" fmla="*/ 1740 h 1766"/>
                <a:gd name="T96" fmla="*/ 3576 w 3576"/>
                <a:gd name="T97" fmla="*/ 1766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6" h="1766">
                  <a:moveTo>
                    <a:pt x="0" y="0"/>
                  </a:moveTo>
                  <a:lnTo>
                    <a:pt x="133" y="0"/>
                  </a:lnTo>
                  <a:lnTo>
                    <a:pt x="133" y="16"/>
                  </a:lnTo>
                  <a:lnTo>
                    <a:pt x="239" y="16"/>
                  </a:lnTo>
                  <a:lnTo>
                    <a:pt x="239" y="32"/>
                  </a:lnTo>
                  <a:lnTo>
                    <a:pt x="271" y="32"/>
                  </a:lnTo>
                  <a:lnTo>
                    <a:pt x="271" y="40"/>
                  </a:lnTo>
                  <a:lnTo>
                    <a:pt x="279" y="40"/>
                  </a:lnTo>
                  <a:lnTo>
                    <a:pt x="279" y="50"/>
                  </a:lnTo>
                  <a:lnTo>
                    <a:pt x="289" y="50"/>
                  </a:lnTo>
                  <a:lnTo>
                    <a:pt x="289" y="56"/>
                  </a:lnTo>
                  <a:lnTo>
                    <a:pt x="297" y="56"/>
                  </a:lnTo>
                  <a:lnTo>
                    <a:pt x="297" y="64"/>
                  </a:lnTo>
                  <a:lnTo>
                    <a:pt x="303" y="64"/>
                  </a:lnTo>
                  <a:lnTo>
                    <a:pt x="303" y="87"/>
                  </a:lnTo>
                  <a:lnTo>
                    <a:pt x="305" y="87"/>
                  </a:lnTo>
                  <a:lnTo>
                    <a:pt x="305" y="91"/>
                  </a:lnTo>
                  <a:lnTo>
                    <a:pt x="339" y="91"/>
                  </a:lnTo>
                  <a:lnTo>
                    <a:pt x="339" y="99"/>
                  </a:lnTo>
                  <a:lnTo>
                    <a:pt x="345" y="99"/>
                  </a:lnTo>
                  <a:lnTo>
                    <a:pt x="345" y="105"/>
                  </a:lnTo>
                  <a:lnTo>
                    <a:pt x="355" y="105"/>
                  </a:lnTo>
                  <a:lnTo>
                    <a:pt x="355" y="109"/>
                  </a:lnTo>
                  <a:lnTo>
                    <a:pt x="361" y="109"/>
                  </a:lnTo>
                  <a:lnTo>
                    <a:pt x="361" y="125"/>
                  </a:lnTo>
                  <a:lnTo>
                    <a:pt x="365" y="125"/>
                  </a:lnTo>
                  <a:lnTo>
                    <a:pt x="365" y="131"/>
                  </a:lnTo>
                  <a:lnTo>
                    <a:pt x="369" y="131"/>
                  </a:lnTo>
                  <a:lnTo>
                    <a:pt x="369" y="141"/>
                  </a:lnTo>
                  <a:lnTo>
                    <a:pt x="396" y="141"/>
                  </a:lnTo>
                  <a:lnTo>
                    <a:pt x="396" y="149"/>
                  </a:lnTo>
                  <a:lnTo>
                    <a:pt x="406" y="149"/>
                  </a:lnTo>
                  <a:lnTo>
                    <a:pt x="406" y="159"/>
                  </a:lnTo>
                  <a:lnTo>
                    <a:pt x="412" y="159"/>
                  </a:lnTo>
                  <a:lnTo>
                    <a:pt x="412" y="167"/>
                  </a:lnTo>
                  <a:lnTo>
                    <a:pt x="424" y="167"/>
                  </a:lnTo>
                  <a:lnTo>
                    <a:pt x="424" y="183"/>
                  </a:lnTo>
                  <a:lnTo>
                    <a:pt x="432" y="183"/>
                  </a:lnTo>
                  <a:lnTo>
                    <a:pt x="432" y="215"/>
                  </a:lnTo>
                  <a:lnTo>
                    <a:pt x="438" y="215"/>
                  </a:lnTo>
                  <a:lnTo>
                    <a:pt x="438" y="231"/>
                  </a:lnTo>
                  <a:lnTo>
                    <a:pt x="444" y="231"/>
                  </a:lnTo>
                  <a:lnTo>
                    <a:pt x="444" y="303"/>
                  </a:lnTo>
                  <a:lnTo>
                    <a:pt x="452" y="303"/>
                  </a:lnTo>
                  <a:lnTo>
                    <a:pt x="452" y="378"/>
                  </a:lnTo>
                  <a:lnTo>
                    <a:pt x="456" y="378"/>
                  </a:lnTo>
                  <a:lnTo>
                    <a:pt x="456" y="408"/>
                  </a:lnTo>
                  <a:lnTo>
                    <a:pt x="462" y="408"/>
                  </a:lnTo>
                  <a:lnTo>
                    <a:pt x="462" y="424"/>
                  </a:lnTo>
                  <a:lnTo>
                    <a:pt x="476" y="424"/>
                  </a:lnTo>
                  <a:lnTo>
                    <a:pt x="476" y="450"/>
                  </a:lnTo>
                  <a:lnTo>
                    <a:pt x="488" y="450"/>
                  </a:lnTo>
                  <a:lnTo>
                    <a:pt x="488" y="458"/>
                  </a:lnTo>
                  <a:lnTo>
                    <a:pt x="500" y="458"/>
                  </a:lnTo>
                  <a:lnTo>
                    <a:pt x="500" y="484"/>
                  </a:lnTo>
                  <a:lnTo>
                    <a:pt x="508" y="484"/>
                  </a:lnTo>
                  <a:lnTo>
                    <a:pt x="508" y="512"/>
                  </a:lnTo>
                  <a:lnTo>
                    <a:pt x="514" y="512"/>
                  </a:lnTo>
                  <a:lnTo>
                    <a:pt x="514" y="522"/>
                  </a:lnTo>
                  <a:lnTo>
                    <a:pt x="532" y="522"/>
                  </a:lnTo>
                  <a:lnTo>
                    <a:pt x="532" y="530"/>
                  </a:lnTo>
                  <a:lnTo>
                    <a:pt x="556" y="530"/>
                  </a:lnTo>
                  <a:lnTo>
                    <a:pt x="556" y="549"/>
                  </a:lnTo>
                  <a:lnTo>
                    <a:pt x="616" y="549"/>
                  </a:lnTo>
                  <a:lnTo>
                    <a:pt x="616" y="577"/>
                  </a:lnTo>
                  <a:lnTo>
                    <a:pt x="643" y="577"/>
                  </a:lnTo>
                  <a:lnTo>
                    <a:pt x="643" y="585"/>
                  </a:lnTo>
                  <a:lnTo>
                    <a:pt x="651" y="585"/>
                  </a:lnTo>
                  <a:lnTo>
                    <a:pt x="651" y="601"/>
                  </a:lnTo>
                  <a:lnTo>
                    <a:pt x="659" y="601"/>
                  </a:lnTo>
                  <a:lnTo>
                    <a:pt x="659" y="607"/>
                  </a:lnTo>
                  <a:lnTo>
                    <a:pt x="745" y="607"/>
                  </a:lnTo>
                  <a:lnTo>
                    <a:pt x="745" y="619"/>
                  </a:lnTo>
                  <a:lnTo>
                    <a:pt x="757" y="619"/>
                  </a:lnTo>
                  <a:lnTo>
                    <a:pt x="757" y="623"/>
                  </a:lnTo>
                  <a:lnTo>
                    <a:pt x="777" y="623"/>
                  </a:lnTo>
                  <a:lnTo>
                    <a:pt x="777" y="631"/>
                  </a:lnTo>
                  <a:lnTo>
                    <a:pt x="779" y="631"/>
                  </a:lnTo>
                  <a:lnTo>
                    <a:pt x="779" y="639"/>
                  </a:lnTo>
                  <a:lnTo>
                    <a:pt x="793" y="639"/>
                  </a:lnTo>
                  <a:lnTo>
                    <a:pt x="793" y="645"/>
                  </a:lnTo>
                  <a:lnTo>
                    <a:pt x="803" y="645"/>
                  </a:lnTo>
                  <a:lnTo>
                    <a:pt x="803" y="653"/>
                  </a:lnTo>
                  <a:lnTo>
                    <a:pt x="845" y="653"/>
                  </a:lnTo>
                  <a:lnTo>
                    <a:pt x="845" y="663"/>
                  </a:lnTo>
                  <a:lnTo>
                    <a:pt x="851" y="663"/>
                  </a:lnTo>
                  <a:lnTo>
                    <a:pt x="851" y="669"/>
                  </a:lnTo>
                  <a:lnTo>
                    <a:pt x="859" y="669"/>
                  </a:lnTo>
                  <a:lnTo>
                    <a:pt x="859" y="699"/>
                  </a:lnTo>
                  <a:lnTo>
                    <a:pt x="867" y="699"/>
                  </a:lnTo>
                  <a:lnTo>
                    <a:pt x="867" y="705"/>
                  </a:lnTo>
                  <a:lnTo>
                    <a:pt x="871" y="705"/>
                  </a:lnTo>
                  <a:lnTo>
                    <a:pt x="871" y="727"/>
                  </a:lnTo>
                  <a:lnTo>
                    <a:pt x="879" y="727"/>
                  </a:lnTo>
                  <a:lnTo>
                    <a:pt x="879" y="749"/>
                  </a:lnTo>
                  <a:lnTo>
                    <a:pt x="883" y="749"/>
                  </a:lnTo>
                  <a:lnTo>
                    <a:pt x="883" y="761"/>
                  </a:lnTo>
                  <a:lnTo>
                    <a:pt x="893" y="761"/>
                  </a:lnTo>
                  <a:lnTo>
                    <a:pt x="893" y="868"/>
                  </a:lnTo>
                  <a:lnTo>
                    <a:pt x="908" y="868"/>
                  </a:lnTo>
                  <a:lnTo>
                    <a:pt x="908" y="1002"/>
                  </a:lnTo>
                  <a:lnTo>
                    <a:pt x="914" y="1002"/>
                  </a:lnTo>
                  <a:lnTo>
                    <a:pt x="914" y="1047"/>
                  </a:lnTo>
                  <a:lnTo>
                    <a:pt x="924" y="1047"/>
                  </a:lnTo>
                  <a:lnTo>
                    <a:pt x="924" y="1107"/>
                  </a:lnTo>
                  <a:lnTo>
                    <a:pt x="936" y="1107"/>
                  </a:lnTo>
                  <a:lnTo>
                    <a:pt x="936" y="1115"/>
                  </a:lnTo>
                  <a:lnTo>
                    <a:pt x="932" y="1115"/>
                  </a:lnTo>
                  <a:lnTo>
                    <a:pt x="932" y="1119"/>
                  </a:lnTo>
                  <a:lnTo>
                    <a:pt x="938" y="1119"/>
                  </a:lnTo>
                  <a:lnTo>
                    <a:pt x="938" y="1127"/>
                  </a:lnTo>
                  <a:lnTo>
                    <a:pt x="944" y="1127"/>
                  </a:lnTo>
                  <a:lnTo>
                    <a:pt x="944" y="1171"/>
                  </a:lnTo>
                  <a:lnTo>
                    <a:pt x="966" y="1171"/>
                  </a:lnTo>
                  <a:lnTo>
                    <a:pt x="966" y="1185"/>
                  </a:lnTo>
                  <a:lnTo>
                    <a:pt x="976" y="1185"/>
                  </a:lnTo>
                  <a:lnTo>
                    <a:pt x="976" y="1201"/>
                  </a:lnTo>
                  <a:lnTo>
                    <a:pt x="1092" y="1201"/>
                  </a:lnTo>
                  <a:lnTo>
                    <a:pt x="1092" y="1213"/>
                  </a:lnTo>
                  <a:lnTo>
                    <a:pt x="1096" y="1213"/>
                  </a:lnTo>
                  <a:lnTo>
                    <a:pt x="1096" y="1219"/>
                  </a:lnTo>
                  <a:lnTo>
                    <a:pt x="1197" y="1219"/>
                  </a:lnTo>
                  <a:lnTo>
                    <a:pt x="1197" y="1231"/>
                  </a:lnTo>
                  <a:lnTo>
                    <a:pt x="1199" y="1231"/>
                  </a:lnTo>
                  <a:lnTo>
                    <a:pt x="1199" y="1240"/>
                  </a:lnTo>
                  <a:lnTo>
                    <a:pt x="1295" y="1240"/>
                  </a:lnTo>
                  <a:lnTo>
                    <a:pt x="1295" y="1252"/>
                  </a:lnTo>
                  <a:lnTo>
                    <a:pt x="1301" y="1252"/>
                  </a:lnTo>
                  <a:lnTo>
                    <a:pt x="1301" y="1260"/>
                  </a:lnTo>
                  <a:lnTo>
                    <a:pt x="1309" y="1260"/>
                  </a:lnTo>
                  <a:lnTo>
                    <a:pt x="1309" y="1266"/>
                  </a:lnTo>
                  <a:lnTo>
                    <a:pt x="1315" y="1266"/>
                  </a:lnTo>
                  <a:lnTo>
                    <a:pt x="1315" y="1276"/>
                  </a:lnTo>
                  <a:lnTo>
                    <a:pt x="1323" y="1276"/>
                  </a:lnTo>
                  <a:lnTo>
                    <a:pt x="1323" y="1308"/>
                  </a:lnTo>
                  <a:lnTo>
                    <a:pt x="1335" y="1308"/>
                  </a:lnTo>
                  <a:lnTo>
                    <a:pt x="1335" y="1314"/>
                  </a:lnTo>
                  <a:lnTo>
                    <a:pt x="1341" y="1314"/>
                  </a:lnTo>
                  <a:lnTo>
                    <a:pt x="1341" y="1360"/>
                  </a:lnTo>
                  <a:lnTo>
                    <a:pt x="1351" y="1360"/>
                  </a:lnTo>
                  <a:lnTo>
                    <a:pt x="1351" y="1388"/>
                  </a:lnTo>
                  <a:lnTo>
                    <a:pt x="1357" y="1388"/>
                  </a:lnTo>
                  <a:lnTo>
                    <a:pt x="1357" y="1406"/>
                  </a:lnTo>
                  <a:lnTo>
                    <a:pt x="1361" y="1406"/>
                  </a:lnTo>
                  <a:lnTo>
                    <a:pt x="1361" y="1414"/>
                  </a:lnTo>
                  <a:lnTo>
                    <a:pt x="1371" y="1414"/>
                  </a:lnTo>
                  <a:lnTo>
                    <a:pt x="1371" y="1442"/>
                  </a:lnTo>
                  <a:lnTo>
                    <a:pt x="1416" y="1442"/>
                  </a:lnTo>
                  <a:lnTo>
                    <a:pt x="1416" y="1475"/>
                  </a:lnTo>
                  <a:lnTo>
                    <a:pt x="1428" y="1475"/>
                  </a:lnTo>
                  <a:lnTo>
                    <a:pt x="1428" y="1493"/>
                  </a:lnTo>
                  <a:lnTo>
                    <a:pt x="1438" y="1493"/>
                  </a:lnTo>
                  <a:lnTo>
                    <a:pt x="1438" y="1499"/>
                  </a:lnTo>
                  <a:lnTo>
                    <a:pt x="1448" y="1499"/>
                  </a:lnTo>
                  <a:lnTo>
                    <a:pt x="1448" y="1517"/>
                  </a:lnTo>
                  <a:lnTo>
                    <a:pt x="1512" y="1517"/>
                  </a:lnTo>
                  <a:lnTo>
                    <a:pt x="1512" y="1531"/>
                  </a:lnTo>
                  <a:lnTo>
                    <a:pt x="1580" y="1531"/>
                  </a:lnTo>
                  <a:lnTo>
                    <a:pt x="1580" y="1551"/>
                  </a:lnTo>
                  <a:lnTo>
                    <a:pt x="1723" y="1551"/>
                  </a:lnTo>
                  <a:lnTo>
                    <a:pt x="1723" y="1561"/>
                  </a:lnTo>
                  <a:lnTo>
                    <a:pt x="1725" y="1561"/>
                  </a:lnTo>
                  <a:lnTo>
                    <a:pt x="1725" y="1569"/>
                  </a:lnTo>
                  <a:lnTo>
                    <a:pt x="1753" y="1569"/>
                  </a:lnTo>
                  <a:lnTo>
                    <a:pt x="1753" y="1585"/>
                  </a:lnTo>
                  <a:lnTo>
                    <a:pt x="1761" y="1585"/>
                  </a:lnTo>
                  <a:lnTo>
                    <a:pt x="1761" y="1593"/>
                  </a:lnTo>
                  <a:lnTo>
                    <a:pt x="1763" y="1593"/>
                  </a:lnTo>
                  <a:lnTo>
                    <a:pt x="1763" y="1601"/>
                  </a:lnTo>
                  <a:lnTo>
                    <a:pt x="1795" y="1601"/>
                  </a:lnTo>
                  <a:lnTo>
                    <a:pt x="1795" y="1619"/>
                  </a:lnTo>
                  <a:lnTo>
                    <a:pt x="1821" y="1619"/>
                  </a:lnTo>
                  <a:lnTo>
                    <a:pt x="1821" y="1627"/>
                  </a:lnTo>
                  <a:lnTo>
                    <a:pt x="1827" y="1627"/>
                  </a:lnTo>
                  <a:lnTo>
                    <a:pt x="1827" y="1641"/>
                  </a:lnTo>
                  <a:lnTo>
                    <a:pt x="2140" y="1641"/>
                  </a:lnTo>
                  <a:lnTo>
                    <a:pt x="2140" y="1657"/>
                  </a:lnTo>
                  <a:lnTo>
                    <a:pt x="2146" y="1657"/>
                  </a:lnTo>
                  <a:lnTo>
                    <a:pt x="2146" y="1673"/>
                  </a:lnTo>
                  <a:lnTo>
                    <a:pt x="2189" y="1673"/>
                  </a:lnTo>
                  <a:lnTo>
                    <a:pt x="2189" y="1685"/>
                  </a:lnTo>
                  <a:lnTo>
                    <a:pt x="2193" y="1685"/>
                  </a:lnTo>
                  <a:lnTo>
                    <a:pt x="2193" y="1696"/>
                  </a:lnTo>
                  <a:lnTo>
                    <a:pt x="2219" y="1696"/>
                  </a:lnTo>
                  <a:lnTo>
                    <a:pt x="2219" y="1702"/>
                  </a:lnTo>
                  <a:lnTo>
                    <a:pt x="2221" y="1702"/>
                  </a:lnTo>
                  <a:lnTo>
                    <a:pt x="2221" y="1714"/>
                  </a:lnTo>
                  <a:lnTo>
                    <a:pt x="2600" y="1714"/>
                  </a:lnTo>
                  <a:lnTo>
                    <a:pt x="2600" y="1728"/>
                  </a:lnTo>
                  <a:lnTo>
                    <a:pt x="2674" y="1728"/>
                  </a:lnTo>
                  <a:lnTo>
                    <a:pt x="2674" y="1740"/>
                  </a:lnTo>
                  <a:lnTo>
                    <a:pt x="2678" y="1740"/>
                  </a:lnTo>
                  <a:lnTo>
                    <a:pt x="2678" y="1752"/>
                  </a:lnTo>
                  <a:lnTo>
                    <a:pt x="3088" y="1752"/>
                  </a:lnTo>
                  <a:lnTo>
                    <a:pt x="3088" y="1766"/>
                  </a:lnTo>
                  <a:lnTo>
                    <a:pt x="3576" y="1766"/>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56" name="Line 46">
              <a:extLst>
                <a:ext uri="{FF2B5EF4-FFF2-40B4-BE49-F238E27FC236}">
                  <a16:creationId xmlns="" xmlns:a16="http://schemas.microsoft.com/office/drawing/2014/main" id="{510C3A2A-F25E-4E6F-BCD9-957E2DC144A0}"/>
                </a:ext>
              </a:extLst>
            </p:cNvPr>
            <p:cNvSpPr>
              <a:spLocks noChangeShapeType="1"/>
            </p:cNvSpPr>
            <p:nvPr/>
          </p:nvSpPr>
          <p:spPr bwMode="auto">
            <a:xfrm>
              <a:off x="7178675" y="49291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57" name="Line 47">
              <a:extLst>
                <a:ext uri="{FF2B5EF4-FFF2-40B4-BE49-F238E27FC236}">
                  <a16:creationId xmlns="" xmlns:a16="http://schemas.microsoft.com/office/drawing/2014/main" id="{7098C324-461F-4229-B214-E8100CD59AE7}"/>
                </a:ext>
              </a:extLst>
            </p:cNvPr>
            <p:cNvSpPr>
              <a:spLocks noChangeShapeType="1"/>
            </p:cNvSpPr>
            <p:nvPr/>
          </p:nvSpPr>
          <p:spPr bwMode="auto">
            <a:xfrm flipH="1">
              <a:off x="7131050" y="49768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58" name="Line 48">
              <a:extLst>
                <a:ext uri="{FF2B5EF4-FFF2-40B4-BE49-F238E27FC236}">
                  <a16:creationId xmlns="" xmlns:a16="http://schemas.microsoft.com/office/drawing/2014/main" id="{6A58CB48-E40E-43C6-8B59-EBF11A2068BF}"/>
                </a:ext>
              </a:extLst>
            </p:cNvPr>
            <p:cNvSpPr>
              <a:spLocks noChangeShapeType="1"/>
            </p:cNvSpPr>
            <p:nvPr/>
          </p:nvSpPr>
          <p:spPr bwMode="auto">
            <a:xfrm>
              <a:off x="6515100" y="49291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59" name="Line 49">
              <a:extLst>
                <a:ext uri="{FF2B5EF4-FFF2-40B4-BE49-F238E27FC236}">
                  <a16:creationId xmlns="" xmlns:a16="http://schemas.microsoft.com/office/drawing/2014/main" id="{576CF38D-3A74-46E6-9669-5C82D526B4F2}"/>
                </a:ext>
              </a:extLst>
            </p:cNvPr>
            <p:cNvSpPr>
              <a:spLocks noChangeShapeType="1"/>
            </p:cNvSpPr>
            <p:nvPr/>
          </p:nvSpPr>
          <p:spPr bwMode="auto">
            <a:xfrm flipH="1">
              <a:off x="6467475" y="49768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0" name="Line 50">
              <a:extLst>
                <a:ext uri="{FF2B5EF4-FFF2-40B4-BE49-F238E27FC236}">
                  <a16:creationId xmlns="" xmlns:a16="http://schemas.microsoft.com/office/drawing/2014/main" id="{2ADBA3AF-4799-4A68-AABB-C3C9D0F26027}"/>
                </a:ext>
              </a:extLst>
            </p:cNvPr>
            <p:cNvSpPr>
              <a:spLocks noChangeShapeType="1"/>
            </p:cNvSpPr>
            <p:nvPr/>
          </p:nvSpPr>
          <p:spPr bwMode="auto">
            <a:xfrm>
              <a:off x="7283450" y="49291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1" name="Line 51">
              <a:extLst>
                <a:ext uri="{FF2B5EF4-FFF2-40B4-BE49-F238E27FC236}">
                  <a16:creationId xmlns="" xmlns:a16="http://schemas.microsoft.com/office/drawing/2014/main" id="{4C89B276-60EC-42FC-A2DF-CCE32B97396E}"/>
                </a:ext>
              </a:extLst>
            </p:cNvPr>
            <p:cNvSpPr>
              <a:spLocks noChangeShapeType="1"/>
            </p:cNvSpPr>
            <p:nvPr/>
          </p:nvSpPr>
          <p:spPr bwMode="auto">
            <a:xfrm flipH="1">
              <a:off x="7235825" y="49768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2" name="Line 52">
              <a:extLst>
                <a:ext uri="{FF2B5EF4-FFF2-40B4-BE49-F238E27FC236}">
                  <a16:creationId xmlns="" xmlns:a16="http://schemas.microsoft.com/office/drawing/2014/main" id="{F6F43D09-6B13-43C0-B21A-9175CCEA714D}"/>
                </a:ext>
              </a:extLst>
            </p:cNvPr>
            <p:cNvSpPr>
              <a:spLocks noChangeShapeType="1"/>
            </p:cNvSpPr>
            <p:nvPr/>
          </p:nvSpPr>
          <p:spPr bwMode="auto">
            <a:xfrm>
              <a:off x="3786188" y="4414838"/>
              <a:ext cx="0" cy="9683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3" name="Line 53">
              <a:extLst>
                <a:ext uri="{FF2B5EF4-FFF2-40B4-BE49-F238E27FC236}">
                  <a16:creationId xmlns="" xmlns:a16="http://schemas.microsoft.com/office/drawing/2014/main" id="{8BD0EBBC-70A8-4F7E-96B5-DA9F1DF0D35C}"/>
                </a:ext>
              </a:extLst>
            </p:cNvPr>
            <p:cNvSpPr>
              <a:spLocks noChangeShapeType="1"/>
            </p:cNvSpPr>
            <p:nvPr/>
          </p:nvSpPr>
          <p:spPr bwMode="auto">
            <a:xfrm flipH="1">
              <a:off x="3738563" y="446246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4" name="Line 54">
              <a:extLst>
                <a:ext uri="{FF2B5EF4-FFF2-40B4-BE49-F238E27FC236}">
                  <a16:creationId xmlns="" xmlns:a16="http://schemas.microsoft.com/office/drawing/2014/main" id="{55A12C69-E44E-4138-B8D3-249B88977303}"/>
                </a:ext>
              </a:extLst>
            </p:cNvPr>
            <p:cNvSpPr>
              <a:spLocks noChangeShapeType="1"/>
            </p:cNvSpPr>
            <p:nvPr/>
          </p:nvSpPr>
          <p:spPr bwMode="auto">
            <a:xfrm>
              <a:off x="3168650" y="4032251"/>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5" name="Line 55">
              <a:extLst>
                <a:ext uri="{FF2B5EF4-FFF2-40B4-BE49-F238E27FC236}">
                  <a16:creationId xmlns="" xmlns:a16="http://schemas.microsoft.com/office/drawing/2014/main" id="{FF78415F-DED5-4525-AAC3-EA754479B26A}"/>
                </a:ext>
              </a:extLst>
            </p:cNvPr>
            <p:cNvSpPr>
              <a:spLocks noChangeShapeType="1"/>
            </p:cNvSpPr>
            <p:nvPr/>
          </p:nvSpPr>
          <p:spPr bwMode="auto">
            <a:xfrm flipH="1">
              <a:off x="3121025" y="4079876"/>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6" name="Line 56">
              <a:extLst>
                <a:ext uri="{FF2B5EF4-FFF2-40B4-BE49-F238E27FC236}">
                  <a16:creationId xmlns="" xmlns:a16="http://schemas.microsoft.com/office/drawing/2014/main" id="{F30EBF39-0350-4CDF-A01F-833F6A885E55}"/>
                </a:ext>
              </a:extLst>
            </p:cNvPr>
            <p:cNvSpPr>
              <a:spLocks noChangeShapeType="1"/>
            </p:cNvSpPr>
            <p:nvPr/>
          </p:nvSpPr>
          <p:spPr bwMode="auto">
            <a:xfrm>
              <a:off x="2681288" y="3089276"/>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7" name="Line 57">
              <a:extLst>
                <a:ext uri="{FF2B5EF4-FFF2-40B4-BE49-F238E27FC236}">
                  <a16:creationId xmlns="" xmlns:a16="http://schemas.microsoft.com/office/drawing/2014/main" id="{C9A9B0ED-7D8B-4942-A4F0-BC5B7A1D933B}"/>
                </a:ext>
              </a:extLst>
            </p:cNvPr>
            <p:cNvSpPr>
              <a:spLocks noChangeShapeType="1"/>
            </p:cNvSpPr>
            <p:nvPr/>
          </p:nvSpPr>
          <p:spPr bwMode="auto">
            <a:xfrm flipH="1">
              <a:off x="2633663" y="3136901"/>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8" name="Line 58">
              <a:extLst>
                <a:ext uri="{FF2B5EF4-FFF2-40B4-BE49-F238E27FC236}">
                  <a16:creationId xmlns="" xmlns:a16="http://schemas.microsoft.com/office/drawing/2014/main" id="{E1A62150-FC96-464A-AABC-D4E4B553CBAB}"/>
                </a:ext>
              </a:extLst>
            </p:cNvPr>
            <p:cNvSpPr>
              <a:spLocks noChangeShapeType="1"/>
            </p:cNvSpPr>
            <p:nvPr/>
          </p:nvSpPr>
          <p:spPr bwMode="auto">
            <a:xfrm>
              <a:off x="2422525" y="2944813"/>
              <a:ext cx="0" cy="93663"/>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9" name="Line 59">
              <a:extLst>
                <a:ext uri="{FF2B5EF4-FFF2-40B4-BE49-F238E27FC236}">
                  <a16:creationId xmlns="" xmlns:a16="http://schemas.microsoft.com/office/drawing/2014/main" id="{CCDE5F9E-385E-4C9D-9028-1FC40596D4E2}"/>
                </a:ext>
              </a:extLst>
            </p:cNvPr>
            <p:cNvSpPr>
              <a:spLocks noChangeShapeType="1"/>
            </p:cNvSpPr>
            <p:nvPr/>
          </p:nvSpPr>
          <p:spPr bwMode="auto">
            <a:xfrm flipH="1">
              <a:off x="2374900" y="299243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0" name="Line 60">
              <a:extLst>
                <a:ext uri="{FF2B5EF4-FFF2-40B4-BE49-F238E27FC236}">
                  <a16:creationId xmlns="" xmlns:a16="http://schemas.microsoft.com/office/drawing/2014/main" id="{466E3799-9E28-44E6-9874-150928600A14}"/>
                </a:ext>
              </a:extLst>
            </p:cNvPr>
            <p:cNvSpPr>
              <a:spLocks noChangeShapeType="1"/>
            </p:cNvSpPr>
            <p:nvPr/>
          </p:nvSpPr>
          <p:spPr bwMode="auto">
            <a:xfrm>
              <a:off x="2387600" y="2849563"/>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1" name="Line 61">
              <a:extLst>
                <a:ext uri="{FF2B5EF4-FFF2-40B4-BE49-F238E27FC236}">
                  <a16:creationId xmlns="" xmlns:a16="http://schemas.microsoft.com/office/drawing/2014/main" id="{5F8AD1EE-570C-4909-ACFF-D16C95E22DFE}"/>
                </a:ext>
              </a:extLst>
            </p:cNvPr>
            <p:cNvSpPr>
              <a:spLocks noChangeShapeType="1"/>
            </p:cNvSpPr>
            <p:nvPr/>
          </p:nvSpPr>
          <p:spPr bwMode="auto">
            <a:xfrm flipH="1">
              <a:off x="2339975" y="289718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2" name="Line 62">
              <a:extLst>
                <a:ext uri="{FF2B5EF4-FFF2-40B4-BE49-F238E27FC236}">
                  <a16:creationId xmlns="" xmlns:a16="http://schemas.microsoft.com/office/drawing/2014/main" id="{57CCA5ED-76E4-4060-B936-400BF4B360C2}"/>
                </a:ext>
              </a:extLst>
            </p:cNvPr>
            <p:cNvSpPr>
              <a:spLocks noChangeShapeType="1"/>
            </p:cNvSpPr>
            <p:nvPr/>
          </p:nvSpPr>
          <p:spPr bwMode="auto">
            <a:xfrm>
              <a:off x="2333625" y="27447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3" name="Line 63">
              <a:extLst>
                <a:ext uri="{FF2B5EF4-FFF2-40B4-BE49-F238E27FC236}">
                  <a16:creationId xmlns="" xmlns:a16="http://schemas.microsoft.com/office/drawing/2014/main" id="{35D8519C-6F6A-4760-AB08-08D4FB2FA8F5}"/>
                </a:ext>
              </a:extLst>
            </p:cNvPr>
            <p:cNvSpPr>
              <a:spLocks noChangeShapeType="1"/>
            </p:cNvSpPr>
            <p:nvPr/>
          </p:nvSpPr>
          <p:spPr bwMode="auto">
            <a:xfrm flipH="1">
              <a:off x="2286000" y="27924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4" name="Line 64">
              <a:extLst>
                <a:ext uri="{FF2B5EF4-FFF2-40B4-BE49-F238E27FC236}">
                  <a16:creationId xmlns="" xmlns:a16="http://schemas.microsoft.com/office/drawing/2014/main" id="{C2EFA9B7-1510-4A0B-9C72-0BA7E98E1655}"/>
                </a:ext>
              </a:extLst>
            </p:cNvPr>
            <p:cNvSpPr>
              <a:spLocks noChangeShapeType="1"/>
            </p:cNvSpPr>
            <p:nvPr/>
          </p:nvSpPr>
          <p:spPr bwMode="auto">
            <a:xfrm>
              <a:off x="2305050" y="2460626"/>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5" name="Line 65">
              <a:extLst>
                <a:ext uri="{FF2B5EF4-FFF2-40B4-BE49-F238E27FC236}">
                  <a16:creationId xmlns="" xmlns:a16="http://schemas.microsoft.com/office/drawing/2014/main" id="{48101F9E-0DD0-4211-96D3-3253C9407BA4}"/>
                </a:ext>
              </a:extLst>
            </p:cNvPr>
            <p:cNvSpPr>
              <a:spLocks noChangeShapeType="1"/>
            </p:cNvSpPr>
            <p:nvPr/>
          </p:nvSpPr>
          <p:spPr bwMode="auto">
            <a:xfrm flipH="1">
              <a:off x="2257425" y="2508251"/>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6" name="Line 66">
              <a:extLst>
                <a:ext uri="{FF2B5EF4-FFF2-40B4-BE49-F238E27FC236}">
                  <a16:creationId xmlns="" xmlns:a16="http://schemas.microsoft.com/office/drawing/2014/main" id="{99C3CCF6-EEF2-4100-8B6B-1DC9FCA7262C}"/>
                </a:ext>
              </a:extLst>
            </p:cNvPr>
            <p:cNvSpPr>
              <a:spLocks noChangeShapeType="1"/>
            </p:cNvSpPr>
            <p:nvPr/>
          </p:nvSpPr>
          <p:spPr bwMode="auto">
            <a:xfrm>
              <a:off x="1609725" y="2125663"/>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7" name="Line 67">
              <a:extLst>
                <a:ext uri="{FF2B5EF4-FFF2-40B4-BE49-F238E27FC236}">
                  <a16:creationId xmlns="" xmlns:a16="http://schemas.microsoft.com/office/drawing/2014/main" id="{51857BAD-5D81-41B6-9E91-93CC913791A7}"/>
                </a:ext>
              </a:extLst>
            </p:cNvPr>
            <p:cNvSpPr>
              <a:spLocks noChangeShapeType="1"/>
            </p:cNvSpPr>
            <p:nvPr/>
          </p:nvSpPr>
          <p:spPr bwMode="auto">
            <a:xfrm flipH="1">
              <a:off x="1562100" y="217328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8" name="Line 68">
              <a:extLst>
                <a:ext uri="{FF2B5EF4-FFF2-40B4-BE49-F238E27FC236}">
                  <a16:creationId xmlns="" xmlns:a16="http://schemas.microsoft.com/office/drawing/2014/main" id="{1B14D79A-55AB-4CD6-A46A-FC8E6A7EAE90}"/>
                </a:ext>
              </a:extLst>
            </p:cNvPr>
            <p:cNvSpPr>
              <a:spLocks noChangeShapeType="1"/>
            </p:cNvSpPr>
            <p:nvPr/>
          </p:nvSpPr>
          <p:spPr bwMode="auto">
            <a:xfrm>
              <a:off x="1701800" y="2125663"/>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9" name="Line 69">
              <a:extLst>
                <a:ext uri="{FF2B5EF4-FFF2-40B4-BE49-F238E27FC236}">
                  <a16:creationId xmlns="" xmlns:a16="http://schemas.microsoft.com/office/drawing/2014/main" id="{00471F24-12C2-40C5-921B-BF3A7FE97BFC}"/>
                </a:ext>
              </a:extLst>
            </p:cNvPr>
            <p:cNvSpPr>
              <a:spLocks noChangeShapeType="1"/>
            </p:cNvSpPr>
            <p:nvPr/>
          </p:nvSpPr>
          <p:spPr bwMode="auto">
            <a:xfrm flipH="1">
              <a:off x="1654175" y="217328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280" name="Group 279">
            <a:extLst>
              <a:ext uri="{FF2B5EF4-FFF2-40B4-BE49-F238E27FC236}">
                <a16:creationId xmlns="" xmlns:a16="http://schemas.microsoft.com/office/drawing/2014/main" id="{75DAE89C-479F-4919-B7FA-1204263A3A28}"/>
              </a:ext>
            </a:extLst>
          </p:cNvPr>
          <p:cNvGrpSpPr/>
          <p:nvPr/>
        </p:nvGrpSpPr>
        <p:grpSpPr>
          <a:xfrm>
            <a:off x="1619250" y="1747821"/>
            <a:ext cx="4943475" cy="2832100"/>
            <a:chOff x="1619250" y="2179638"/>
            <a:chExt cx="4943475" cy="2832100"/>
          </a:xfrm>
        </p:grpSpPr>
        <p:sp>
          <p:nvSpPr>
            <p:cNvPr id="281" name="Freeform 70">
              <a:extLst>
                <a:ext uri="{FF2B5EF4-FFF2-40B4-BE49-F238E27FC236}">
                  <a16:creationId xmlns="" xmlns:a16="http://schemas.microsoft.com/office/drawing/2014/main" id="{3F533D5F-FCE0-4E65-A4EC-74333D070DB9}"/>
                </a:ext>
              </a:extLst>
            </p:cNvPr>
            <p:cNvSpPr>
              <a:spLocks/>
            </p:cNvSpPr>
            <p:nvPr/>
          </p:nvSpPr>
          <p:spPr bwMode="auto">
            <a:xfrm>
              <a:off x="1619250" y="2179638"/>
              <a:ext cx="4895850" cy="2784475"/>
            </a:xfrm>
            <a:custGeom>
              <a:avLst/>
              <a:gdLst>
                <a:gd name="T0" fmla="*/ 137 w 1536"/>
                <a:gd name="T1" fmla="*/ 0 h 873"/>
                <a:gd name="T2" fmla="*/ 183 w 1536"/>
                <a:gd name="T3" fmla="*/ 17 h 873"/>
                <a:gd name="T4" fmla="*/ 185 w 1536"/>
                <a:gd name="T5" fmla="*/ 19 h 873"/>
                <a:gd name="T6" fmla="*/ 197 w 1536"/>
                <a:gd name="T7" fmla="*/ 31 h 873"/>
                <a:gd name="T8" fmla="*/ 200 w 1536"/>
                <a:gd name="T9" fmla="*/ 45 h 873"/>
                <a:gd name="T10" fmla="*/ 204 w 1536"/>
                <a:gd name="T11" fmla="*/ 48 h 873"/>
                <a:gd name="T12" fmla="*/ 208 w 1536"/>
                <a:gd name="T13" fmla="*/ 82 h 873"/>
                <a:gd name="T14" fmla="*/ 212 w 1536"/>
                <a:gd name="T15" fmla="*/ 87 h 873"/>
                <a:gd name="T16" fmla="*/ 214 w 1536"/>
                <a:gd name="T17" fmla="*/ 102 h 873"/>
                <a:gd name="T18" fmla="*/ 220 w 1536"/>
                <a:gd name="T19" fmla="*/ 139 h 873"/>
                <a:gd name="T20" fmla="*/ 224 w 1536"/>
                <a:gd name="T21" fmla="*/ 190 h 873"/>
                <a:gd name="T22" fmla="*/ 229 w 1536"/>
                <a:gd name="T23" fmla="*/ 298 h 873"/>
                <a:gd name="T24" fmla="*/ 240 w 1536"/>
                <a:gd name="T25" fmla="*/ 314 h 873"/>
                <a:gd name="T26" fmla="*/ 244 w 1536"/>
                <a:gd name="T27" fmla="*/ 318 h 873"/>
                <a:gd name="T28" fmla="*/ 250 w 1536"/>
                <a:gd name="T29" fmla="*/ 346 h 873"/>
                <a:gd name="T30" fmla="*/ 253 w 1536"/>
                <a:gd name="T31" fmla="*/ 358 h 873"/>
                <a:gd name="T32" fmla="*/ 256 w 1536"/>
                <a:gd name="T33" fmla="*/ 364 h 873"/>
                <a:gd name="T34" fmla="*/ 259 w 1536"/>
                <a:gd name="T35" fmla="*/ 367 h 873"/>
                <a:gd name="T36" fmla="*/ 262 w 1536"/>
                <a:gd name="T37" fmla="*/ 398 h 873"/>
                <a:gd name="T38" fmla="*/ 349 w 1536"/>
                <a:gd name="T39" fmla="*/ 418 h 873"/>
                <a:gd name="T40" fmla="*/ 371 w 1536"/>
                <a:gd name="T41" fmla="*/ 433 h 873"/>
                <a:gd name="T42" fmla="*/ 422 w 1536"/>
                <a:gd name="T43" fmla="*/ 452 h 873"/>
                <a:gd name="T44" fmla="*/ 434 w 1536"/>
                <a:gd name="T45" fmla="*/ 470 h 873"/>
                <a:gd name="T46" fmla="*/ 436 w 1536"/>
                <a:gd name="T47" fmla="*/ 488 h 873"/>
                <a:gd name="T48" fmla="*/ 440 w 1536"/>
                <a:gd name="T49" fmla="*/ 516 h 873"/>
                <a:gd name="T50" fmla="*/ 452 w 1536"/>
                <a:gd name="T51" fmla="*/ 521 h 873"/>
                <a:gd name="T52" fmla="*/ 455 w 1536"/>
                <a:gd name="T53" fmla="*/ 562 h 873"/>
                <a:gd name="T54" fmla="*/ 469 w 1536"/>
                <a:gd name="T55" fmla="*/ 614 h 873"/>
                <a:gd name="T56" fmla="*/ 484 w 1536"/>
                <a:gd name="T57" fmla="*/ 634 h 873"/>
                <a:gd name="T58" fmla="*/ 528 w 1536"/>
                <a:gd name="T59" fmla="*/ 650 h 873"/>
                <a:gd name="T60" fmla="*/ 552 w 1536"/>
                <a:gd name="T61" fmla="*/ 670 h 873"/>
                <a:gd name="T62" fmla="*/ 644 w 1536"/>
                <a:gd name="T63" fmla="*/ 692 h 873"/>
                <a:gd name="T64" fmla="*/ 660 w 1536"/>
                <a:gd name="T65" fmla="*/ 713 h 873"/>
                <a:gd name="T66" fmla="*/ 663 w 1536"/>
                <a:gd name="T67" fmla="*/ 732 h 873"/>
                <a:gd name="T68" fmla="*/ 667 w 1536"/>
                <a:gd name="T69" fmla="*/ 735 h 873"/>
                <a:gd name="T70" fmla="*/ 669 w 1536"/>
                <a:gd name="T71" fmla="*/ 751 h 873"/>
                <a:gd name="T72" fmla="*/ 673 w 1536"/>
                <a:gd name="T73" fmla="*/ 756 h 873"/>
                <a:gd name="T74" fmla="*/ 683 w 1536"/>
                <a:gd name="T75" fmla="*/ 771 h 873"/>
                <a:gd name="T76" fmla="*/ 684 w 1536"/>
                <a:gd name="T77" fmla="*/ 789 h 873"/>
                <a:gd name="T78" fmla="*/ 688 w 1536"/>
                <a:gd name="T79" fmla="*/ 793 h 873"/>
                <a:gd name="T80" fmla="*/ 778 w 1536"/>
                <a:gd name="T81" fmla="*/ 833 h 873"/>
                <a:gd name="T82" fmla="*/ 781 w 1536"/>
                <a:gd name="T83" fmla="*/ 837 h 873"/>
                <a:gd name="T84" fmla="*/ 972 w 1536"/>
                <a:gd name="T85" fmla="*/ 854 h 873"/>
                <a:gd name="T86" fmla="*/ 1536 w 1536"/>
                <a:gd name="T87"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6" h="873">
                  <a:moveTo>
                    <a:pt x="0" y="0"/>
                  </a:moveTo>
                  <a:cubicBezTo>
                    <a:pt x="137" y="0"/>
                    <a:pt x="137" y="0"/>
                    <a:pt x="137" y="0"/>
                  </a:cubicBezTo>
                  <a:cubicBezTo>
                    <a:pt x="137" y="17"/>
                    <a:pt x="137" y="17"/>
                    <a:pt x="137" y="17"/>
                  </a:cubicBezTo>
                  <a:cubicBezTo>
                    <a:pt x="183" y="17"/>
                    <a:pt x="183" y="17"/>
                    <a:pt x="183" y="17"/>
                  </a:cubicBezTo>
                  <a:cubicBezTo>
                    <a:pt x="183" y="19"/>
                    <a:pt x="183" y="19"/>
                    <a:pt x="183" y="19"/>
                  </a:cubicBezTo>
                  <a:cubicBezTo>
                    <a:pt x="185" y="19"/>
                    <a:pt x="185" y="19"/>
                    <a:pt x="185" y="19"/>
                  </a:cubicBezTo>
                  <a:cubicBezTo>
                    <a:pt x="185" y="31"/>
                    <a:pt x="185" y="31"/>
                    <a:pt x="185" y="31"/>
                  </a:cubicBezTo>
                  <a:cubicBezTo>
                    <a:pt x="197" y="31"/>
                    <a:pt x="197" y="31"/>
                    <a:pt x="197" y="31"/>
                  </a:cubicBezTo>
                  <a:cubicBezTo>
                    <a:pt x="197" y="45"/>
                    <a:pt x="197" y="45"/>
                    <a:pt x="197" y="45"/>
                  </a:cubicBezTo>
                  <a:cubicBezTo>
                    <a:pt x="200" y="45"/>
                    <a:pt x="200" y="45"/>
                    <a:pt x="200" y="45"/>
                  </a:cubicBezTo>
                  <a:cubicBezTo>
                    <a:pt x="200" y="48"/>
                    <a:pt x="200" y="48"/>
                    <a:pt x="200" y="48"/>
                  </a:cubicBezTo>
                  <a:cubicBezTo>
                    <a:pt x="204" y="48"/>
                    <a:pt x="204" y="48"/>
                    <a:pt x="204" y="48"/>
                  </a:cubicBezTo>
                  <a:cubicBezTo>
                    <a:pt x="204" y="82"/>
                    <a:pt x="204" y="82"/>
                    <a:pt x="204" y="82"/>
                  </a:cubicBezTo>
                  <a:cubicBezTo>
                    <a:pt x="208" y="82"/>
                    <a:pt x="208" y="82"/>
                    <a:pt x="208" y="82"/>
                  </a:cubicBezTo>
                  <a:cubicBezTo>
                    <a:pt x="208" y="87"/>
                    <a:pt x="208" y="87"/>
                    <a:pt x="208" y="87"/>
                  </a:cubicBezTo>
                  <a:cubicBezTo>
                    <a:pt x="212" y="87"/>
                    <a:pt x="212" y="87"/>
                    <a:pt x="212" y="87"/>
                  </a:cubicBezTo>
                  <a:cubicBezTo>
                    <a:pt x="212" y="102"/>
                    <a:pt x="212" y="102"/>
                    <a:pt x="212" y="102"/>
                  </a:cubicBezTo>
                  <a:cubicBezTo>
                    <a:pt x="214" y="102"/>
                    <a:pt x="214" y="102"/>
                    <a:pt x="214" y="102"/>
                  </a:cubicBezTo>
                  <a:cubicBezTo>
                    <a:pt x="214" y="139"/>
                    <a:pt x="214" y="139"/>
                    <a:pt x="214" y="139"/>
                  </a:cubicBezTo>
                  <a:cubicBezTo>
                    <a:pt x="220" y="139"/>
                    <a:pt x="220" y="139"/>
                    <a:pt x="220" y="139"/>
                  </a:cubicBezTo>
                  <a:cubicBezTo>
                    <a:pt x="220" y="190"/>
                    <a:pt x="220" y="190"/>
                    <a:pt x="220" y="190"/>
                  </a:cubicBezTo>
                  <a:cubicBezTo>
                    <a:pt x="224" y="190"/>
                    <a:pt x="224" y="190"/>
                    <a:pt x="224" y="190"/>
                  </a:cubicBezTo>
                  <a:cubicBezTo>
                    <a:pt x="224" y="298"/>
                    <a:pt x="224" y="298"/>
                    <a:pt x="224" y="298"/>
                  </a:cubicBezTo>
                  <a:cubicBezTo>
                    <a:pt x="229" y="298"/>
                    <a:pt x="229" y="298"/>
                    <a:pt x="229" y="298"/>
                  </a:cubicBezTo>
                  <a:cubicBezTo>
                    <a:pt x="229" y="314"/>
                    <a:pt x="229" y="314"/>
                    <a:pt x="229" y="314"/>
                  </a:cubicBezTo>
                  <a:cubicBezTo>
                    <a:pt x="240" y="314"/>
                    <a:pt x="240" y="314"/>
                    <a:pt x="240" y="314"/>
                  </a:cubicBezTo>
                  <a:cubicBezTo>
                    <a:pt x="240" y="318"/>
                    <a:pt x="240" y="318"/>
                    <a:pt x="240" y="318"/>
                  </a:cubicBezTo>
                  <a:cubicBezTo>
                    <a:pt x="244" y="318"/>
                    <a:pt x="244" y="318"/>
                    <a:pt x="244" y="318"/>
                  </a:cubicBezTo>
                  <a:cubicBezTo>
                    <a:pt x="244" y="346"/>
                    <a:pt x="244" y="346"/>
                    <a:pt x="244" y="346"/>
                  </a:cubicBezTo>
                  <a:cubicBezTo>
                    <a:pt x="250" y="346"/>
                    <a:pt x="250" y="346"/>
                    <a:pt x="250" y="346"/>
                  </a:cubicBezTo>
                  <a:cubicBezTo>
                    <a:pt x="250" y="358"/>
                    <a:pt x="250" y="358"/>
                    <a:pt x="250" y="358"/>
                  </a:cubicBezTo>
                  <a:cubicBezTo>
                    <a:pt x="253" y="358"/>
                    <a:pt x="253" y="358"/>
                    <a:pt x="253" y="358"/>
                  </a:cubicBezTo>
                  <a:cubicBezTo>
                    <a:pt x="253" y="364"/>
                    <a:pt x="253" y="364"/>
                    <a:pt x="253" y="364"/>
                  </a:cubicBezTo>
                  <a:cubicBezTo>
                    <a:pt x="256" y="364"/>
                    <a:pt x="256" y="364"/>
                    <a:pt x="256" y="364"/>
                  </a:cubicBezTo>
                  <a:cubicBezTo>
                    <a:pt x="256" y="367"/>
                    <a:pt x="256" y="367"/>
                    <a:pt x="256" y="367"/>
                  </a:cubicBezTo>
                  <a:cubicBezTo>
                    <a:pt x="259" y="367"/>
                    <a:pt x="259" y="367"/>
                    <a:pt x="259" y="367"/>
                  </a:cubicBezTo>
                  <a:cubicBezTo>
                    <a:pt x="259" y="398"/>
                    <a:pt x="259" y="398"/>
                    <a:pt x="259" y="398"/>
                  </a:cubicBezTo>
                  <a:cubicBezTo>
                    <a:pt x="262" y="398"/>
                    <a:pt x="262" y="398"/>
                    <a:pt x="262" y="398"/>
                  </a:cubicBezTo>
                  <a:cubicBezTo>
                    <a:pt x="262" y="418"/>
                    <a:pt x="262" y="418"/>
                    <a:pt x="262" y="418"/>
                  </a:cubicBezTo>
                  <a:cubicBezTo>
                    <a:pt x="349" y="418"/>
                    <a:pt x="349" y="418"/>
                    <a:pt x="349" y="418"/>
                  </a:cubicBezTo>
                  <a:cubicBezTo>
                    <a:pt x="349" y="433"/>
                    <a:pt x="349" y="433"/>
                    <a:pt x="349" y="433"/>
                  </a:cubicBezTo>
                  <a:cubicBezTo>
                    <a:pt x="371" y="433"/>
                    <a:pt x="371" y="433"/>
                    <a:pt x="371" y="433"/>
                  </a:cubicBezTo>
                  <a:cubicBezTo>
                    <a:pt x="371" y="452"/>
                    <a:pt x="371" y="452"/>
                    <a:pt x="371" y="452"/>
                  </a:cubicBezTo>
                  <a:cubicBezTo>
                    <a:pt x="422" y="452"/>
                    <a:pt x="422" y="452"/>
                    <a:pt x="422" y="452"/>
                  </a:cubicBezTo>
                  <a:cubicBezTo>
                    <a:pt x="422" y="470"/>
                    <a:pt x="422" y="470"/>
                    <a:pt x="422" y="470"/>
                  </a:cubicBezTo>
                  <a:cubicBezTo>
                    <a:pt x="434" y="470"/>
                    <a:pt x="434" y="470"/>
                    <a:pt x="434" y="470"/>
                  </a:cubicBezTo>
                  <a:cubicBezTo>
                    <a:pt x="434" y="488"/>
                    <a:pt x="434" y="488"/>
                    <a:pt x="434" y="488"/>
                  </a:cubicBezTo>
                  <a:cubicBezTo>
                    <a:pt x="436" y="488"/>
                    <a:pt x="436" y="488"/>
                    <a:pt x="436" y="488"/>
                  </a:cubicBezTo>
                  <a:cubicBezTo>
                    <a:pt x="436" y="516"/>
                    <a:pt x="436" y="516"/>
                    <a:pt x="436" y="516"/>
                  </a:cubicBezTo>
                  <a:cubicBezTo>
                    <a:pt x="440" y="516"/>
                    <a:pt x="440" y="516"/>
                    <a:pt x="440" y="516"/>
                  </a:cubicBezTo>
                  <a:cubicBezTo>
                    <a:pt x="440" y="516"/>
                    <a:pt x="440" y="521"/>
                    <a:pt x="440" y="521"/>
                  </a:cubicBezTo>
                  <a:cubicBezTo>
                    <a:pt x="440" y="521"/>
                    <a:pt x="452" y="521"/>
                    <a:pt x="452" y="521"/>
                  </a:cubicBezTo>
                  <a:cubicBezTo>
                    <a:pt x="452" y="562"/>
                    <a:pt x="452" y="562"/>
                    <a:pt x="452" y="562"/>
                  </a:cubicBezTo>
                  <a:cubicBezTo>
                    <a:pt x="455" y="562"/>
                    <a:pt x="455" y="562"/>
                    <a:pt x="455" y="562"/>
                  </a:cubicBezTo>
                  <a:cubicBezTo>
                    <a:pt x="455" y="614"/>
                    <a:pt x="455" y="614"/>
                    <a:pt x="455" y="614"/>
                  </a:cubicBezTo>
                  <a:cubicBezTo>
                    <a:pt x="469" y="614"/>
                    <a:pt x="469" y="614"/>
                    <a:pt x="469" y="614"/>
                  </a:cubicBezTo>
                  <a:cubicBezTo>
                    <a:pt x="469" y="634"/>
                    <a:pt x="469" y="634"/>
                    <a:pt x="469" y="634"/>
                  </a:cubicBezTo>
                  <a:cubicBezTo>
                    <a:pt x="484" y="634"/>
                    <a:pt x="484" y="634"/>
                    <a:pt x="484" y="634"/>
                  </a:cubicBezTo>
                  <a:cubicBezTo>
                    <a:pt x="484" y="650"/>
                    <a:pt x="484" y="650"/>
                    <a:pt x="484" y="650"/>
                  </a:cubicBezTo>
                  <a:cubicBezTo>
                    <a:pt x="528" y="650"/>
                    <a:pt x="528" y="650"/>
                    <a:pt x="528" y="650"/>
                  </a:cubicBezTo>
                  <a:cubicBezTo>
                    <a:pt x="528" y="670"/>
                    <a:pt x="528" y="670"/>
                    <a:pt x="528" y="670"/>
                  </a:cubicBezTo>
                  <a:cubicBezTo>
                    <a:pt x="552" y="670"/>
                    <a:pt x="552" y="670"/>
                    <a:pt x="552" y="670"/>
                  </a:cubicBezTo>
                  <a:cubicBezTo>
                    <a:pt x="552" y="692"/>
                    <a:pt x="552" y="692"/>
                    <a:pt x="552" y="692"/>
                  </a:cubicBezTo>
                  <a:cubicBezTo>
                    <a:pt x="644" y="692"/>
                    <a:pt x="644" y="692"/>
                    <a:pt x="644" y="692"/>
                  </a:cubicBezTo>
                  <a:cubicBezTo>
                    <a:pt x="644" y="713"/>
                    <a:pt x="644" y="713"/>
                    <a:pt x="644" y="713"/>
                  </a:cubicBezTo>
                  <a:cubicBezTo>
                    <a:pt x="660" y="713"/>
                    <a:pt x="660" y="713"/>
                    <a:pt x="660" y="713"/>
                  </a:cubicBezTo>
                  <a:cubicBezTo>
                    <a:pt x="660" y="732"/>
                    <a:pt x="660" y="732"/>
                    <a:pt x="660" y="732"/>
                  </a:cubicBezTo>
                  <a:cubicBezTo>
                    <a:pt x="663" y="732"/>
                    <a:pt x="663" y="732"/>
                    <a:pt x="663" y="732"/>
                  </a:cubicBezTo>
                  <a:cubicBezTo>
                    <a:pt x="663" y="735"/>
                    <a:pt x="663" y="735"/>
                    <a:pt x="663" y="735"/>
                  </a:cubicBezTo>
                  <a:cubicBezTo>
                    <a:pt x="667" y="735"/>
                    <a:pt x="667" y="735"/>
                    <a:pt x="667" y="735"/>
                  </a:cubicBezTo>
                  <a:cubicBezTo>
                    <a:pt x="667" y="751"/>
                    <a:pt x="667" y="751"/>
                    <a:pt x="667" y="751"/>
                  </a:cubicBezTo>
                  <a:cubicBezTo>
                    <a:pt x="669" y="751"/>
                    <a:pt x="669" y="751"/>
                    <a:pt x="669" y="751"/>
                  </a:cubicBezTo>
                  <a:cubicBezTo>
                    <a:pt x="669" y="756"/>
                    <a:pt x="669" y="756"/>
                    <a:pt x="669" y="756"/>
                  </a:cubicBezTo>
                  <a:cubicBezTo>
                    <a:pt x="673" y="756"/>
                    <a:pt x="673" y="756"/>
                    <a:pt x="673" y="756"/>
                  </a:cubicBezTo>
                  <a:cubicBezTo>
                    <a:pt x="673" y="771"/>
                    <a:pt x="673" y="771"/>
                    <a:pt x="673" y="771"/>
                  </a:cubicBezTo>
                  <a:cubicBezTo>
                    <a:pt x="683" y="771"/>
                    <a:pt x="683" y="771"/>
                    <a:pt x="683" y="771"/>
                  </a:cubicBezTo>
                  <a:cubicBezTo>
                    <a:pt x="683" y="789"/>
                    <a:pt x="683" y="789"/>
                    <a:pt x="683" y="789"/>
                  </a:cubicBezTo>
                  <a:cubicBezTo>
                    <a:pt x="684" y="789"/>
                    <a:pt x="684" y="789"/>
                    <a:pt x="684" y="789"/>
                  </a:cubicBezTo>
                  <a:cubicBezTo>
                    <a:pt x="684" y="793"/>
                    <a:pt x="684" y="793"/>
                    <a:pt x="684" y="793"/>
                  </a:cubicBezTo>
                  <a:cubicBezTo>
                    <a:pt x="688" y="793"/>
                    <a:pt x="688" y="793"/>
                    <a:pt x="688" y="793"/>
                  </a:cubicBezTo>
                  <a:cubicBezTo>
                    <a:pt x="688" y="833"/>
                    <a:pt x="688" y="833"/>
                    <a:pt x="688" y="833"/>
                  </a:cubicBezTo>
                  <a:cubicBezTo>
                    <a:pt x="778" y="833"/>
                    <a:pt x="778" y="833"/>
                    <a:pt x="778" y="833"/>
                  </a:cubicBezTo>
                  <a:cubicBezTo>
                    <a:pt x="778" y="837"/>
                    <a:pt x="778" y="837"/>
                    <a:pt x="778" y="837"/>
                  </a:cubicBezTo>
                  <a:cubicBezTo>
                    <a:pt x="781" y="837"/>
                    <a:pt x="781" y="837"/>
                    <a:pt x="781" y="837"/>
                  </a:cubicBezTo>
                  <a:cubicBezTo>
                    <a:pt x="781" y="854"/>
                    <a:pt x="781" y="854"/>
                    <a:pt x="781" y="854"/>
                  </a:cubicBezTo>
                  <a:cubicBezTo>
                    <a:pt x="972" y="854"/>
                    <a:pt x="972" y="854"/>
                    <a:pt x="972" y="854"/>
                  </a:cubicBezTo>
                  <a:cubicBezTo>
                    <a:pt x="972" y="873"/>
                    <a:pt x="972" y="873"/>
                    <a:pt x="972" y="873"/>
                  </a:cubicBezTo>
                  <a:cubicBezTo>
                    <a:pt x="1536" y="873"/>
                    <a:pt x="1536" y="873"/>
                    <a:pt x="1536" y="873"/>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2" name="Line 71">
              <a:extLst>
                <a:ext uri="{FF2B5EF4-FFF2-40B4-BE49-F238E27FC236}">
                  <a16:creationId xmlns="" xmlns:a16="http://schemas.microsoft.com/office/drawing/2014/main" id="{2E9D46F1-56EB-420F-A9D1-650736782A75}"/>
                </a:ext>
              </a:extLst>
            </p:cNvPr>
            <p:cNvSpPr>
              <a:spLocks noChangeShapeType="1"/>
            </p:cNvSpPr>
            <p:nvPr/>
          </p:nvSpPr>
          <p:spPr bwMode="auto">
            <a:xfrm>
              <a:off x="6515100" y="4916488"/>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3" name="Line 72">
              <a:extLst>
                <a:ext uri="{FF2B5EF4-FFF2-40B4-BE49-F238E27FC236}">
                  <a16:creationId xmlns="" xmlns:a16="http://schemas.microsoft.com/office/drawing/2014/main" id="{AA3D4E57-FB2C-4D30-A9E1-42094A2DF55A}"/>
                </a:ext>
              </a:extLst>
            </p:cNvPr>
            <p:cNvSpPr>
              <a:spLocks noChangeShapeType="1"/>
            </p:cNvSpPr>
            <p:nvPr/>
          </p:nvSpPr>
          <p:spPr bwMode="auto">
            <a:xfrm flipH="1">
              <a:off x="6467475" y="4964113"/>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4" name="Line 73">
              <a:extLst>
                <a:ext uri="{FF2B5EF4-FFF2-40B4-BE49-F238E27FC236}">
                  <a16:creationId xmlns="" xmlns:a16="http://schemas.microsoft.com/office/drawing/2014/main" id="{9D8B1809-1B39-4C17-BF95-AAA24BCEE9C0}"/>
                </a:ext>
              </a:extLst>
            </p:cNvPr>
            <p:cNvSpPr>
              <a:spLocks noChangeShapeType="1"/>
            </p:cNvSpPr>
            <p:nvPr/>
          </p:nvSpPr>
          <p:spPr bwMode="auto">
            <a:xfrm>
              <a:off x="3225800" y="4205288"/>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5" name="Line 74">
              <a:extLst>
                <a:ext uri="{FF2B5EF4-FFF2-40B4-BE49-F238E27FC236}">
                  <a16:creationId xmlns="" xmlns:a16="http://schemas.microsoft.com/office/drawing/2014/main" id="{4538C876-F585-4026-82FF-8334FAED64B7}"/>
                </a:ext>
              </a:extLst>
            </p:cNvPr>
            <p:cNvSpPr>
              <a:spLocks noChangeShapeType="1"/>
            </p:cNvSpPr>
            <p:nvPr/>
          </p:nvSpPr>
          <p:spPr bwMode="auto">
            <a:xfrm flipH="1">
              <a:off x="3178175" y="4252913"/>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6" name="Line 75">
              <a:extLst>
                <a:ext uri="{FF2B5EF4-FFF2-40B4-BE49-F238E27FC236}">
                  <a16:creationId xmlns="" xmlns:a16="http://schemas.microsoft.com/office/drawing/2014/main" id="{0924B16E-8F00-4FF9-BB8A-11F555FCFCBC}"/>
                </a:ext>
              </a:extLst>
            </p:cNvPr>
            <p:cNvSpPr>
              <a:spLocks noChangeShapeType="1"/>
            </p:cNvSpPr>
            <p:nvPr/>
          </p:nvSpPr>
          <p:spPr bwMode="auto">
            <a:xfrm>
              <a:off x="2400300" y="3228976"/>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7" name="Line 76">
              <a:extLst>
                <a:ext uri="{FF2B5EF4-FFF2-40B4-BE49-F238E27FC236}">
                  <a16:creationId xmlns="" xmlns:a16="http://schemas.microsoft.com/office/drawing/2014/main" id="{DEBE6032-30A7-438A-A97B-9AB8E035F5AE}"/>
                </a:ext>
              </a:extLst>
            </p:cNvPr>
            <p:cNvSpPr>
              <a:spLocks noChangeShapeType="1"/>
            </p:cNvSpPr>
            <p:nvPr/>
          </p:nvSpPr>
          <p:spPr bwMode="auto">
            <a:xfrm flipH="1">
              <a:off x="2352675" y="3276601"/>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8" name="Line 77">
              <a:extLst>
                <a:ext uri="{FF2B5EF4-FFF2-40B4-BE49-F238E27FC236}">
                  <a16:creationId xmlns="" xmlns:a16="http://schemas.microsoft.com/office/drawing/2014/main" id="{034255E9-28B5-41F3-8945-C46FD5F9BA86}"/>
                </a:ext>
              </a:extLst>
            </p:cNvPr>
            <p:cNvSpPr>
              <a:spLocks noChangeShapeType="1"/>
            </p:cNvSpPr>
            <p:nvPr/>
          </p:nvSpPr>
          <p:spPr bwMode="auto">
            <a:xfrm>
              <a:off x="2352675" y="3136901"/>
              <a:ext cx="0" cy="920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9" name="Line 78">
              <a:extLst>
                <a:ext uri="{FF2B5EF4-FFF2-40B4-BE49-F238E27FC236}">
                  <a16:creationId xmlns="" xmlns:a16="http://schemas.microsoft.com/office/drawing/2014/main" id="{4B0443AF-E4B2-4FE3-A04C-D3CF8BE4F188}"/>
                </a:ext>
              </a:extLst>
            </p:cNvPr>
            <p:cNvSpPr>
              <a:spLocks noChangeShapeType="1"/>
            </p:cNvSpPr>
            <p:nvPr/>
          </p:nvSpPr>
          <p:spPr bwMode="auto">
            <a:xfrm flipH="1">
              <a:off x="2305050" y="3184526"/>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0" name="Line 79">
              <a:extLst>
                <a:ext uri="{FF2B5EF4-FFF2-40B4-BE49-F238E27FC236}">
                  <a16:creationId xmlns="" xmlns:a16="http://schemas.microsoft.com/office/drawing/2014/main" id="{819CD5A2-55BF-40B8-B66D-C6E85488767A}"/>
                </a:ext>
              </a:extLst>
            </p:cNvPr>
            <p:cNvSpPr>
              <a:spLocks noChangeShapeType="1"/>
            </p:cNvSpPr>
            <p:nvPr/>
          </p:nvSpPr>
          <p:spPr bwMode="auto">
            <a:xfrm>
              <a:off x="2333625" y="3082926"/>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1" name="Line 80">
              <a:extLst>
                <a:ext uri="{FF2B5EF4-FFF2-40B4-BE49-F238E27FC236}">
                  <a16:creationId xmlns="" xmlns:a16="http://schemas.microsoft.com/office/drawing/2014/main" id="{01C56BF1-2E4F-4467-BF79-D5082BC44E9C}"/>
                </a:ext>
              </a:extLst>
            </p:cNvPr>
            <p:cNvSpPr>
              <a:spLocks noChangeShapeType="1"/>
            </p:cNvSpPr>
            <p:nvPr/>
          </p:nvSpPr>
          <p:spPr bwMode="auto">
            <a:xfrm flipH="1">
              <a:off x="2286000" y="3130551"/>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cxnSp>
        <p:nvCxnSpPr>
          <p:cNvPr id="292" name="Straight Connector 291">
            <a:extLst>
              <a:ext uri="{FF2B5EF4-FFF2-40B4-BE49-F238E27FC236}">
                <a16:creationId xmlns="" xmlns:a16="http://schemas.microsoft.com/office/drawing/2014/main" id="{9C26F6F0-E407-4A1D-B890-69506F864E8D}"/>
              </a:ext>
            </a:extLst>
          </p:cNvPr>
          <p:cNvCxnSpPr>
            <a:cxnSpLocks/>
          </p:cNvCxnSpPr>
          <p:nvPr/>
        </p:nvCxnSpPr>
        <p:spPr>
          <a:xfrm rot="10800000">
            <a:off x="4046220" y="2917031"/>
            <a:ext cx="176212" cy="0"/>
          </a:xfrm>
          <a:prstGeom prst="line">
            <a:avLst/>
          </a:prstGeom>
          <a:noFill/>
          <a:ln w="28575" cap="flat" cmpd="sng" algn="ctr">
            <a:solidFill>
              <a:schemeClr val="accent2"/>
            </a:solidFill>
            <a:prstDash val="solid"/>
          </a:ln>
          <a:effectLst/>
        </p:spPr>
      </p:cxnSp>
      <p:cxnSp>
        <p:nvCxnSpPr>
          <p:cNvPr id="293" name="Straight Connector 292">
            <a:extLst>
              <a:ext uri="{FF2B5EF4-FFF2-40B4-BE49-F238E27FC236}">
                <a16:creationId xmlns="" xmlns:a16="http://schemas.microsoft.com/office/drawing/2014/main" id="{12415155-1389-4C4A-AF56-E4D8641088EE}"/>
              </a:ext>
            </a:extLst>
          </p:cNvPr>
          <p:cNvCxnSpPr>
            <a:cxnSpLocks/>
          </p:cNvCxnSpPr>
          <p:nvPr/>
        </p:nvCxnSpPr>
        <p:spPr>
          <a:xfrm rot="10800000">
            <a:off x="4046220" y="2643188"/>
            <a:ext cx="176212" cy="0"/>
          </a:xfrm>
          <a:prstGeom prst="line">
            <a:avLst/>
          </a:prstGeom>
          <a:noFill/>
          <a:ln w="28575" cap="flat" cmpd="sng" algn="ctr">
            <a:solidFill>
              <a:schemeClr val="accent3"/>
            </a:solidFill>
            <a:prstDash val="solid"/>
          </a:ln>
          <a:effectLst/>
        </p:spPr>
      </p:cxnSp>
      <p:graphicFrame>
        <p:nvGraphicFramePr>
          <p:cNvPr id="294" name="Table 293">
            <a:extLst>
              <a:ext uri="{FF2B5EF4-FFF2-40B4-BE49-F238E27FC236}">
                <a16:creationId xmlns="" xmlns:a16="http://schemas.microsoft.com/office/drawing/2014/main" id="{6314150C-B9A3-476D-B27A-CFAFDC63E8F5}"/>
              </a:ext>
            </a:extLst>
          </p:cNvPr>
          <p:cNvGraphicFramePr>
            <a:graphicFrameLocks noGrp="1"/>
          </p:cNvGraphicFramePr>
          <p:nvPr>
            <p:extLst>
              <p:ext uri="{D42A27DB-BD31-4B8C-83A1-F6EECF244321}">
                <p14:modId xmlns:p14="http://schemas.microsoft.com/office/powerpoint/2010/main" xmlns="" val="1817053858"/>
              </p:ext>
            </p:extLst>
          </p:nvPr>
        </p:nvGraphicFramePr>
        <p:xfrm>
          <a:off x="4302137" y="2222137"/>
          <a:ext cx="3528000" cy="1280160"/>
        </p:xfrm>
        <a:graphic>
          <a:graphicData uri="http://schemas.openxmlformats.org/drawingml/2006/table">
            <a:tbl>
              <a:tblPr firstRow="1" bandRow="1"/>
              <a:tblGrid>
                <a:gridCol w="1091130">
                  <a:extLst>
                    <a:ext uri="{9D8B030D-6E8A-4147-A177-3AD203B41FA5}">
                      <a16:colId xmlns="" xmlns:a16="http://schemas.microsoft.com/office/drawing/2014/main" val="3783602282"/>
                    </a:ext>
                  </a:extLst>
                </a:gridCol>
                <a:gridCol w="1052503">
                  <a:extLst>
                    <a:ext uri="{9D8B030D-6E8A-4147-A177-3AD203B41FA5}">
                      <a16:colId xmlns="" xmlns:a16="http://schemas.microsoft.com/office/drawing/2014/main" val="2905167718"/>
                    </a:ext>
                  </a:extLst>
                </a:gridCol>
                <a:gridCol w="719528">
                  <a:extLst>
                    <a:ext uri="{9D8B030D-6E8A-4147-A177-3AD203B41FA5}">
                      <a16:colId xmlns="" xmlns:a16="http://schemas.microsoft.com/office/drawing/2014/main" val="1998092642"/>
                    </a:ext>
                  </a:extLst>
                </a:gridCol>
                <a:gridCol w="664839">
                  <a:extLst>
                    <a:ext uri="{9D8B030D-6E8A-4147-A177-3AD203B41FA5}">
                      <a16:colId xmlns="" xmlns:a16="http://schemas.microsoft.com/office/drawing/2014/main" val="2948043181"/>
                    </a:ext>
                  </a:extLst>
                </a:gridCol>
              </a:tblGrid>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endParaRPr lang="en-GB" sz="1200" dirty="0">
                        <a:solidFill>
                          <a:srgbClr val="000000"/>
                        </a:solidFill>
                        <a:latin typeface="Arial" panose="020B0604020202020204" pitchFamily="34" charset="0"/>
                        <a:cs typeface="Arial" panose="020B0604020202020204" pitchFamily="34" charset="0"/>
                      </a:endParaRPr>
                    </a:p>
                  </a:txBody>
                  <a:tcPr marL="28800" marR="288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err="1" smtClean="0">
                          <a:solidFill>
                            <a:srgbClr val="000000"/>
                          </a:solidFill>
                          <a:latin typeface="Arial" panose="020B0604020202020204" pitchFamily="34" charset="0"/>
                          <a:cs typeface="Arial" panose="020B0604020202020204" pitchFamily="34" charset="0"/>
                        </a:rPr>
                        <a:t>SSPm</a:t>
                      </a:r>
                      <a:r>
                        <a:rPr lang="en-US" sz="1200" b="1" dirty="0" smtClean="0">
                          <a:solidFill>
                            <a:srgbClr val="000000"/>
                          </a:solidFill>
                          <a:latin typeface="Arial" panose="020B0604020202020204" pitchFamily="34" charset="0"/>
                          <a:cs typeface="Arial" panose="020B0604020202020204" pitchFamily="34" charset="0"/>
                        </a:rPr>
                        <a:t>, </a:t>
                      </a:r>
                      <a:r>
                        <a:rPr lang="en-US" sz="1200" b="1" dirty="0" err="1" smtClean="0">
                          <a:solidFill>
                            <a:srgbClr val="000000"/>
                          </a:solidFill>
                          <a:latin typeface="Arial" panose="020B0604020202020204" pitchFamily="34" charset="0"/>
                          <a:cs typeface="Arial" panose="020B0604020202020204" pitchFamily="34" charset="0"/>
                        </a:rPr>
                        <a:t>mois</a:t>
                      </a:r>
                      <a:endParaRPr lang="en-GB" sz="1200" b="1" dirty="0">
                        <a:solidFill>
                          <a:srgbClr val="000000"/>
                        </a:solidFill>
                        <a:latin typeface="Arial" panose="020B0604020202020204" pitchFamily="34" charset="0"/>
                        <a:cs typeface="Arial" panose="020B0604020202020204" pitchFamily="34" charset="0"/>
                      </a:endParaRPr>
                    </a:p>
                  </a:txBody>
                  <a:tcPr marL="36000" marR="360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a:solidFill>
                            <a:srgbClr val="000000"/>
                          </a:solidFill>
                          <a:latin typeface="Arial" panose="020B0604020202020204" pitchFamily="34" charset="0"/>
                          <a:cs typeface="Arial" panose="020B0604020202020204" pitchFamily="34" charset="0"/>
                        </a:rPr>
                        <a:t>Patients</a:t>
                      </a:r>
                      <a:endParaRPr lang="en-GB" sz="1200" b="1" dirty="0">
                        <a:solidFill>
                          <a:srgbClr val="000000"/>
                        </a:solidFill>
                        <a:latin typeface="Arial" panose="020B0604020202020204" pitchFamily="34" charset="0"/>
                        <a:cs typeface="Arial" panose="020B0604020202020204" pitchFamily="34" charset="0"/>
                      </a:endParaRPr>
                    </a:p>
                  </a:txBody>
                  <a:tcPr marL="36000" marR="360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err="1" smtClean="0">
                          <a:solidFill>
                            <a:srgbClr val="000000"/>
                          </a:solidFill>
                          <a:latin typeface="Arial" panose="020B0604020202020204" pitchFamily="34" charset="0"/>
                          <a:cs typeface="Arial" panose="020B0604020202020204" pitchFamily="34" charset="0"/>
                        </a:rPr>
                        <a:t>Evts</a:t>
                      </a:r>
                      <a:endParaRPr lang="en-GB" sz="1200" b="1" dirty="0">
                        <a:solidFill>
                          <a:srgbClr val="000000"/>
                        </a:solidFill>
                        <a:latin typeface="Arial" panose="020B0604020202020204" pitchFamily="34" charset="0"/>
                        <a:cs typeface="Arial" panose="020B0604020202020204" pitchFamily="34" charset="0"/>
                      </a:endParaRPr>
                    </a:p>
                  </a:txBody>
                  <a:tcPr marL="36000" marR="360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28607811"/>
                  </a:ext>
                </a:extLst>
              </a:tr>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457200" rtl="0" eaLnBrk="1" latinLnBrk="0" hangingPunct="1"/>
                      <a:r>
                        <a:rPr lang="en-US" sz="1200" kern="1200" dirty="0">
                          <a:solidFill>
                            <a:srgbClr val="000000"/>
                          </a:solidFill>
                          <a:latin typeface="Arial" panose="020B0604020202020204" pitchFamily="34" charset="0"/>
                          <a:ea typeface="+mn-ea"/>
                          <a:cs typeface="Arial" panose="020B0604020202020204" pitchFamily="34" charset="0"/>
                        </a:rPr>
                        <a:t>Tivantinib</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28800" marR="288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smtClean="0">
                          <a:solidFill>
                            <a:srgbClr val="000000"/>
                          </a:solidFill>
                          <a:latin typeface="Arial" panose="020B0604020202020204" pitchFamily="34" charset="0"/>
                          <a:ea typeface="+mn-ea"/>
                          <a:cs typeface="Arial" panose="020B0604020202020204" pitchFamily="34" charset="0"/>
                        </a:rPr>
                        <a:t>2,8</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36000" marR="360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a:solidFill>
                            <a:srgbClr val="000000"/>
                          </a:solidFill>
                          <a:latin typeface="Arial" panose="020B0604020202020204" pitchFamily="34" charset="0"/>
                          <a:ea typeface="+mn-ea"/>
                          <a:cs typeface="Arial" panose="020B0604020202020204" pitchFamily="34" charset="0"/>
                        </a:rPr>
                        <a:t>134</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36000" marR="360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a:solidFill>
                            <a:srgbClr val="000000"/>
                          </a:solidFill>
                          <a:latin typeface="Arial" panose="020B0604020202020204" pitchFamily="34" charset="0"/>
                          <a:ea typeface="+mn-ea"/>
                          <a:cs typeface="Arial" panose="020B0604020202020204" pitchFamily="34" charset="0"/>
                        </a:rPr>
                        <a:t>115</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36000" marR="360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744653243"/>
                  </a:ext>
                </a:extLst>
              </a:tr>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457200" rtl="0" eaLnBrk="1" latinLnBrk="0" hangingPunct="1"/>
                      <a:r>
                        <a:rPr lang="en-US" sz="1200" kern="1200" dirty="0">
                          <a:solidFill>
                            <a:srgbClr val="000000"/>
                          </a:solidFill>
                          <a:latin typeface="Arial" panose="020B0604020202020204" pitchFamily="34" charset="0"/>
                          <a:ea typeface="+mn-ea"/>
                          <a:cs typeface="Arial" panose="020B0604020202020204" pitchFamily="34" charset="0"/>
                        </a:rPr>
                        <a:t>Placebo</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28800" marR="288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smtClean="0">
                          <a:solidFill>
                            <a:srgbClr val="000000"/>
                          </a:solidFill>
                          <a:latin typeface="Arial" panose="020B0604020202020204" pitchFamily="34" charset="0"/>
                          <a:ea typeface="+mn-ea"/>
                          <a:cs typeface="Arial" panose="020B0604020202020204" pitchFamily="34" charset="0"/>
                        </a:rPr>
                        <a:t>2,3</a:t>
                      </a:r>
                      <a:endParaRPr lang="en-US" sz="1200" kern="1200" dirty="0">
                        <a:solidFill>
                          <a:srgbClr val="000000"/>
                        </a:solidFill>
                        <a:latin typeface="Arial" panose="020B0604020202020204" pitchFamily="34" charset="0"/>
                        <a:ea typeface="+mn-ea"/>
                        <a:cs typeface="Arial" panose="020B0604020202020204" pitchFamily="34" charset="0"/>
                      </a:endParaRP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a:solidFill>
                            <a:srgbClr val="000000"/>
                          </a:solidFill>
                          <a:latin typeface="Arial" panose="020B0604020202020204" pitchFamily="34" charset="0"/>
                          <a:ea typeface="+mn-ea"/>
                          <a:cs typeface="Arial" panose="020B0604020202020204" pitchFamily="34" charset="0"/>
                        </a:rPr>
                        <a:t>61</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a:solidFill>
                            <a:srgbClr val="000000"/>
                          </a:solidFill>
                          <a:latin typeface="Arial" panose="020B0604020202020204" pitchFamily="34" charset="0"/>
                          <a:ea typeface="+mn-ea"/>
                          <a:cs typeface="Arial" panose="020B0604020202020204" pitchFamily="34" charset="0"/>
                        </a:rPr>
                        <a:t>51</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36000" marR="36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677326095"/>
                  </a:ext>
                </a:extLst>
              </a:tr>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457200" rtl="0" eaLnBrk="1" latinLnBrk="0" hangingPunct="1"/>
                      <a:r>
                        <a:rPr lang="en-GB" sz="1200" kern="1200" dirty="0" smtClean="0">
                          <a:solidFill>
                            <a:srgbClr val="000000"/>
                          </a:solidFill>
                          <a:latin typeface="Arial" panose="020B0604020202020204" pitchFamily="34" charset="0"/>
                          <a:ea typeface="+mn-ea"/>
                          <a:cs typeface="Arial" panose="020B0604020202020204" pitchFamily="34" charset="0"/>
                        </a:rPr>
                        <a:t>HR (IC95%); p</a:t>
                      </a:r>
                      <a:endParaRPr lang="en-GB" sz="1200" kern="1200" dirty="0">
                        <a:solidFill>
                          <a:srgbClr val="000000"/>
                        </a:solidFill>
                        <a:latin typeface="Arial" panose="020B0604020202020204" pitchFamily="34" charset="0"/>
                        <a:ea typeface="+mn-ea"/>
                        <a:cs typeface="Arial" panose="020B0604020202020204" pitchFamily="34" charset="0"/>
                      </a:endParaRPr>
                    </a:p>
                  </a:txBody>
                  <a:tcPr marL="28800" marR="2880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en-US" sz="1200" kern="1200" dirty="0" smtClean="0">
                          <a:solidFill>
                            <a:srgbClr val="000000"/>
                          </a:solidFill>
                          <a:latin typeface="Arial" panose="020B0604020202020204" pitchFamily="34" charset="0"/>
                          <a:ea typeface="+mn-ea"/>
                          <a:cs typeface="Arial" panose="020B0604020202020204" pitchFamily="34" charset="0"/>
                        </a:rPr>
                        <a:t>0,72 (0,51 –</a:t>
                      </a:r>
                      <a:r>
                        <a:rPr lang="en-US" sz="1200" kern="1200" baseline="0" dirty="0" smtClean="0">
                          <a:solidFill>
                            <a:srgbClr val="000000"/>
                          </a:solidFill>
                          <a:latin typeface="Arial" panose="020B0604020202020204" pitchFamily="34" charset="0"/>
                          <a:ea typeface="+mn-ea"/>
                          <a:cs typeface="Arial" panose="020B0604020202020204" pitchFamily="34" charset="0"/>
                        </a:rPr>
                        <a:t> </a:t>
                      </a:r>
                      <a:r>
                        <a:rPr lang="en-US" sz="1200" kern="1200" dirty="0" smtClean="0">
                          <a:solidFill>
                            <a:srgbClr val="000000"/>
                          </a:solidFill>
                          <a:latin typeface="Arial" panose="020B0604020202020204" pitchFamily="34" charset="0"/>
                          <a:ea typeface="+mn-ea"/>
                          <a:cs typeface="Arial" panose="020B0604020202020204" pitchFamily="34" charset="0"/>
                        </a:rPr>
                        <a:t>1,02); </a:t>
                      </a:r>
                      <a:br>
                        <a:rPr lang="en-US" sz="1200" kern="1200" dirty="0" smtClean="0">
                          <a:solidFill>
                            <a:srgbClr val="000000"/>
                          </a:solidFill>
                          <a:latin typeface="Arial" panose="020B0604020202020204" pitchFamily="34" charset="0"/>
                          <a:ea typeface="+mn-ea"/>
                          <a:cs typeface="Arial" panose="020B0604020202020204" pitchFamily="34" charset="0"/>
                        </a:rPr>
                      </a:br>
                      <a:r>
                        <a:rPr lang="en-US" sz="1200" kern="1200" dirty="0" smtClean="0">
                          <a:solidFill>
                            <a:srgbClr val="000000"/>
                          </a:solidFill>
                          <a:latin typeface="Arial" panose="020B0604020202020204" pitchFamily="34" charset="0"/>
                          <a:ea typeface="+mn-ea"/>
                          <a:cs typeface="Arial" panose="020B0604020202020204" pitchFamily="34" charset="0"/>
                        </a:rPr>
                        <a:t>0,065</a:t>
                      </a:r>
                      <a:endParaRPr lang="en-US" sz="1200" kern="1200" dirty="0">
                        <a:solidFill>
                          <a:srgbClr val="000000"/>
                        </a:solidFill>
                        <a:latin typeface="Arial" panose="020B0604020202020204" pitchFamily="34" charset="0"/>
                        <a:ea typeface="+mn-ea"/>
                        <a:cs typeface="Arial" panose="020B0604020202020204" pitchFamily="34" charset="0"/>
                      </a:endParaRPr>
                    </a:p>
                  </a:txBody>
                  <a:tcPr marL="28800" marR="2880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457200" rtl="0" eaLnBrk="1" latinLnBrk="0" hangingPunct="1"/>
                      <a:endParaRPr lang="en-GB" sz="1200" kern="1200" dirty="0">
                        <a:solidFill>
                          <a:srgbClr val="000000"/>
                        </a:solidFill>
                        <a:latin typeface="Arial" panose="020B0604020202020204" pitchFamily="34" charset="0"/>
                        <a:ea typeface="+mn-ea"/>
                        <a:cs typeface="Arial" panose="020B0604020202020204" pitchFamily="34" charset="0"/>
                      </a:endParaRPr>
                    </a:p>
                  </a:txBody>
                  <a:tcPr anchor="ctr">
                    <a:lnB w="12700" cap="flat" cmpd="sng" algn="ctr">
                      <a:solidFill>
                        <a:srgbClr val="000000"/>
                      </a:solidFill>
                      <a:prstDash val="solid"/>
                      <a:round/>
                      <a:headEnd type="none" w="med" len="med"/>
                      <a:tailEnd type="none" w="med" len="med"/>
                    </a:lnB>
                  </a:tcPr>
                </a:tc>
                <a:tc hMerge="1">
                  <a:txBody>
                    <a:bodyPr/>
                    <a:lstStyle/>
                    <a:p>
                      <a:pPr marL="0" algn="ctr" defTabSz="457200" rtl="0" eaLnBrk="1" latinLnBrk="0" hangingPunct="1"/>
                      <a:endParaRPr lang="en-GB" sz="1200" kern="1200" dirty="0">
                        <a:solidFill>
                          <a:srgbClr val="000000"/>
                        </a:solidFill>
                        <a:latin typeface="Arial" panose="020B0604020202020204" pitchFamily="34" charset="0"/>
                        <a:ea typeface="+mn-ea"/>
                        <a:cs typeface="Arial" panose="020B0604020202020204" pitchFamily="34" charset="0"/>
                      </a:endParaRPr>
                    </a:p>
                  </a:txBody>
                  <a:tcPr anchor="ctr">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856906"/>
                  </a:ext>
                </a:extLst>
              </a:tr>
            </a:tbl>
          </a:graphicData>
        </a:graphic>
      </p:graphicFrame>
      <p:graphicFrame>
        <p:nvGraphicFramePr>
          <p:cNvPr id="295" name="Group 88"/>
          <p:cNvGraphicFramePr>
            <a:graphicFrameLocks noGrp="1"/>
          </p:cNvGraphicFramePr>
          <p:nvPr>
            <p:extLst>
              <p:ext uri="{D42A27DB-BD31-4B8C-83A1-F6EECF244321}">
                <p14:modId xmlns:p14="http://schemas.microsoft.com/office/powerpoint/2010/main" xmlns="" val="2543861258"/>
              </p:ext>
            </p:extLst>
          </p:nvPr>
        </p:nvGraphicFramePr>
        <p:xfrm>
          <a:off x="372903" y="5400341"/>
          <a:ext cx="8408987" cy="914400"/>
        </p:xfrm>
        <a:graphic>
          <a:graphicData uri="http://schemas.openxmlformats.org/drawingml/2006/table">
            <a:tbl>
              <a:tblPr firstRow="1" bandRow="1">
                <a:tableStyleId>{69012ECD-51FC-41F1-AA8D-1B2483CD663E}</a:tableStyleId>
              </a:tblPr>
              <a:tblGrid>
                <a:gridCol w="1328897">
                  <a:extLst>
                    <a:ext uri="{9D8B030D-6E8A-4147-A177-3AD203B41FA5}">
                      <a16:colId xmlns="" xmlns:a16="http://schemas.microsoft.com/office/drawing/2014/main" val="20000"/>
                    </a:ext>
                  </a:extLst>
                </a:gridCol>
                <a:gridCol w="2360030">
                  <a:extLst>
                    <a:ext uri="{9D8B030D-6E8A-4147-A177-3AD203B41FA5}">
                      <a16:colId xmlns="" xmlns:a16="http://schemas.microsoft.com/office/drawing/2014/main" val="20001"/>
                    </a:ext>
                  </a:extLst>
                </a:gridCol>
                <a:gridCol w="2360030">
                  <a:extLst>
                    <a:ext uri="{9D8B030D-6E8A-4147-A177-3AD203B41FA5}">
                      <a16:colId xmlns="" xmlns:a16="http://schemas.microsoft.com/office/drawing/2014/main" val="20002"/>
                    </a:ext>
                  </a:extLst>
                </a:gridCol>
                <a:gridCol w="2360030">
                  <a:extLst>
                    <a:ext uri="{9D8B030D-6E8A-4147-A177-3AD203B41FA5}">
                      <a16:colId xmlns="" xmlns:a16="http://schemas.microsoft.com/office/drawing/2014/main" val="20003"/>
                    </a:ext>
                  </a:extLst>
                </a:gridCol>
              </a:tblGrid>
              <a:tr h="0">
                <a:tc>
                  <a:txBody>
                    <a:bodyPr/>
                    <a:lstStyle/>
                    <a:p>
                      <a:r>
                        <a:rPr lang="en-GB" sz="1400" dirty="0" smtClean="0">
                          <a:solidFill>
                            <a:schemeClr val="tx2"/>
                          </a:solidFill>
                          <a:latin typeface="Arial" panose="020B0604020202020204" pitchFamily="34" charset="0"/>
                          <a:cs typeface="Arial" panose="020B0604020202020204" pitchFamily="34" charset="0"/>
                        </a:rPr>
                        <a:t>n (%) [IC95%]</a:t>
                      </a:r>
                      <a:endParaRPr lang="en-GB" sz="1400" dirty="0">
                        <a:solidFill>
                          <a:schemeClr val="tx2"/>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Tivantinib</a:t>
                      </a:r>
                      <a:r>
                        <a:rPr lang="en-GB" sz="1400" baseline="0" dirty="0" smtClean="0">
                          <a:solidFill>
                            <a:schemeClr val="tx2"/>
                          </a:solidFill>
                          <a:latin typeface="Arial" panose="020B0604020202020204" pitchFamily="34" charset="0"/>
                          <a:cs typeface="Arial" panose="020B0604020202020204" pitchFamily="34" charset="0"/>
                        </a:rPr>
                        <a:t> (n=134)</a:t>
                      </a:r>
                      <a:endParaRPr lang="en-GB" sz="1400" dirty="0">
                        <a:solidFill>
                          <a:schemeClr val="tx2"/>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Placebo (n=61)</a:t>
                      </a:r>
                      <a:endParaRPr lang="en-GB" sz="1400" dirty="0">
                        <a:solidFill>
                          <a:schemeClr val="tx2"/>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Difference, % (IC95%)</a:t>
                      </a:r>
                      <a:endParaRPr lang="en-GB" sz="1400" dirty="0">
                        <a:solidFill>
                          <a:schemeClr val="tx2"/>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r>
                        <a:rPr lang="en-GB" sz="1400" dirty="0" smtClean="0">
                          <a:solidFill>
                            <a:srgbClr val="000000"/>
                          </a:solidFill>
                          <a:latin typeface="Arial" panose="020B0604020202020204" pitchFamily="34" charset="0"/>
                          <a:cs typeface="Arial" panose="020B0604020202020204" pitchFamily="34" charset="0"/>
                        </a:rPr>
                        <a:t>TRG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 (0,7) [0,0 </a:t>
                      </a:r>
                      <a:r>
                        <a:rPr lang="en-GB" sz="1400" baseline="0" dirty="0" smtClean="0">
                          <a:solidFill>
                            <a:srgbClr val="000000"/>
                          </a:solidFill>
                          <a:latin typeface="Arial" panose="020B0604020202020204" pitchFamily="34" charset="0"/>
                          <a:cs typeface="Arial" panose="020B0604020202020204" pitchFamily="34" charset="0"/>
                        </a:rPr>
                        <a:t>–</a:t>
                      </a:r>
                      <a:r>
                        <a:rPr lang="en-GB" sz="1400" dirty="0" smtClean="0">
                          <a:solidFill>
                            <a:srgbClr val="000000"/>
                          </a:solidFill>
                          <a:latin typeface="Arial" panose="020B0604020202020204" pitchFamily="34" charset="0"/>
                          <a:cs typeface="Arial" panose="020B0604020202020204" pitchFamily="34" charset="0"/>
                        </a:rPr>
                        <a:t> 4,1]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 (1,6) [0,0 </a:t>
                      </a:r>
                      <a:r>
                        <a:rPr lang="en-GB" sz="1400" baseline="0" dirty="0" smtClean="0">
                          <a:solidFill>
                            <a:srgbClr val="000000"/>
                          </a:solidFill>
                          <a:latin typeface="Arial" panose="020B0604020202020204" pitchFamily="34" charset="0"/>
                          <a:cs typeface="Arial" panose="020B0604020202020204" pitchFamily="34" charset="0"/>
                        </a:rPr>
                        <a:t>–</a:t>
                      </a:r>
                      <a:r>
                        <a:rPr lang="en-GB" sz="1400" dirty="0" smtClean="0">
                          <a:solidFill>
                            <a:srgbClr val="000000"/>
                          </a:solidFill>
                          <a:latin typeface="Arial" panose="020B0604020202020204" pitchFamily="34" charset="0"/>
                          <a:cs typeface="Arial" panose="020B0604020202020204" pitchFamily="34" charset="0"/>
                        </a:rPr>
                        <a:t> 8,8]</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-0,9 (-4,4 </a:t>
                      </a:r>
                      <a:r>
                        <a:rPr lang="en-GB" sz="1400" baseline="0" dirty="0" smtClean="0">
                          <a:solidFill>
                            <a:srgbClr val="000000"/>
                          </a:solidFill>
                          <a:latin typeface="Arial" panose="020B0604020202020204" pitchFamily="34" charset="0"/>
                          <a:cs typeface="Arial" panose="020B0604020202020204" pitchFamily="34" charset="0"/>
                        </a:rPr>
                        <a:t>–</a:t>
                      </a:r>
                      <a:r>
                        <a:rPr lang="en-GB" sz="1400" dirty="0" smtClean="0">
                          <a:solidFill>
                            <a:srgbClr val="000000"/>
                          </a:solidFill>
                          <a:latin typeface="Arial" panose="020B0604020202020204" pitchFamily="34" charset="0"/>
                          <a:cs typeface="Arial" panose="020B0604020202020204" pitchFamily="34" charset="0"/>
                        </a:rPr>
                        <a:t> 2,6)</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TCM</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83 (61,9) [53,2 </a:t>
                      </a:r>
                      <a:r>
                        <a:rPr lang="en-GB" sz="1400" baseline="0" dirty="0" smtClean="0">
                          <a:solidFill>
                            <a:srgbClr val="000000"/>
                          </a:solidFill>
                          <a:latin typeface="Arial" panose="020B0604020202020204" pitchFamily="34" charset="0"/>
                          <a:cs typeface="Arial" panose="020B0604020202020204" pitchFamily="34" charset="0"/>
                        </a:rPr>
                        <a:t>–</a:t>
                      </a:r>
                      <a:r>
                        <a:rPr lang="en-GB" sz="1400" dirty="0" smtClean="0">
                          <a:solidFill>
                            <a:srgbClr val="000000"/>
                          </a:solidFill>
                          <a:latin typeface="Arial" panose="020B0604020202020204" pitchFamily="34" charset="0"/>
                          <a:cs typeface="Arial" panose="020B0604020202020204" pitchFamily="34" charset="0"/>
                        </a:rPr>
                        <a:t> 70,2]</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34 (55,7) [42,4</a:t>
                      </a:r>
                      <a:r>
                        <a:rPr lang="en-GB" sz="1400" baseline="0" dirty="0" smtClean="0">
                          <a:solidFill>
                            <a:srgbClr val="000000"/>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 68,5]</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6.2 (-8,7</a:t>
                      </a:r>
                      <a:r>
                        <a:rPr lang="en-GB" sz="1400" baseline="0" dirty="0" smtClean="0">
                          <a:solidFill>
                            <a:srgbClr val="000000"/>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 21,1)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65581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pPr>
              <a:lnSpc>
                <a:spcPct val="90000"/>
              </a:lnSpc>
            </a:pPr>
            <a:r>
              <a:rPr lang="fr-FR" dirty="0" smtClean="0"/>
              <a:t>620PD: YOSEMITE: Une étude randomisée de phase II à 3 bras en double aveugle </a:t>
            </a:r>
            <a:r>
              <a:rPr lang="fr-FR" dirty="0" err="1" smtClean="0"/>
              <a:t>gemcitabine</a:t>
            </a:r>
            <a:r>
              <a:rPr lang="fr-FR" dirty="0" smtClean="0"/>
              <a:t>, </a:t>
            </a:r>
            <a:r>
              <a:rPr lang="fr-FR" dirty="0" err="1" smtClean="0"/>
              <a:t>nab-paclitaxel</a:t>
            </a:r>
            <a:r>
              <a:rPr lang="fr-FR" dirty="0" smtClean="0"/>
              <a:t>, et placebo (GAP) versus </a:t>
            </a:r>
            <a:r>
              <a:rPr lang="fr-FR" dirty="0" err="1" smtClean="0"/>
              <a:t>gemcitabine</a:t>
            </a:r>
            <a:r>
              <a:rPr lang="fr-FR" dirty="0" smtClean="0"/>
              <a:t>, </a:t>
            </a:r>
            <a:r>
              <a:rPr lang="fr-FR" dirty="0" err="1" smtClean="0"/>
              <a:t>nab-paclitaxel</a:t>
            </a:r>
            <a:r>
              <a:rPr lang="fr-FR" dirty="0" smtClean="0"/>
              <a:t> et 1 ou 2 cycles abrégés de demcizumab (GAD) </a:t>
            </a:r>
            <a:br>
              <a:rPr lang="fr-FR" dirty="0" smtClean="0"/>
            </a:br>
            <a:r>
              <a:rPr lang="fr-FR" dirty="0" smtClean="0"/>
              <a:t>– </a:t>
            </a:r>
            <a:r>
              <a:rPr lang="fr-FR" dirty="0" err="1" smtClean="0"/>
              <a:t>Cubillo</a:t>
            </a:r>
            <a:r>
              <a:rPr lang="fr-FR" dirty="0" smtClean="0"/>
              <a:t> Gracian A, et al</a:t>
            </a:r>
            <a:endParaRPr lang="fr-FR" dirty="0"/>
          </a:p>
        </p:txBody>
      </p:sp>
      <p:sp>
        <p:nvSpPr>
          <p:cNvPr id="27" name="Content Placeholder 26"/>
          <p:cNvSpPr>
            <a:spLocks noGrp="1"/>
          </p:cNvSpPr>
          <p:nvPr>
            <p:ph idx="1"/>
          </p:nvPr>
        </p:nvSpPr>
        <p:spPr/>
        <p:txBody>
          <a:bodyPr/>
          <a:lstStyle/>
          <a:p>
            <a:pPr marL="0" indent="0">
              <a:buNone/>
            </a:pPr>
            <a:r>
              <a:rPr lang="fr-FR" b="1" dirty="0" smtClean="0"/>
              <a:t>Objectif</a:t>
            </a:r>
          </a:p>
          <a:p>
            <a:r>
              <a:rPr lang="fr-FR" dirty="0" smtClean="0"/>
              <a:t>Evaluer l’efficacité et la tolérance en 1e ligne d’une CT + demcizumab (anticorps anti-DLL4 humanisé) vs. placebo chez des patients avec cancer du pancréas métastatique</a:t>
            </a:r>
          </a:p>
          <a:p>
            <a:endParaRPr lang="fr-FR" dirty="0"/>
          </a:p>
        </p:txBody>
      </p:sp>
      <p:sp>
        <p:nvSpPr>
          <p:cNvPr id="29" name="Text Placeholder 3"/>
          <p:cNvSpPr>
            <a:spLocks noGrp="1"/>
          </p:cNvSpPr>
          <p:nvPr>
            <p:ph type="body" sz="quarter" idx="10"/>
          </p:nvPr>
        </p:nvSpPr>
        <p:spPr>
          <a:xfrm>
            <a:off x="365125" y="6096000"/>
            <a:ext cx="4184197" cy="487363"/>
          </a:xfrm>
        </p:spPr>
        <p:txBody>
          <a:bodyPr/>
          <a:lstStyle/>
          <a:p>
            <a:r>
              <a:rPr lang="fr-FR" dirty="0" smtClean="0"/>
              <a:t>*</a:t>
            </a:r>
            <a:r>
              <a:rPr lang="fr-FR" dirty="0" err="1" smtClean="0"/>
              <a:t>Nab-paclitaxel</a:t>
            </a:r>
            <a:r>
              <a:rPr lang="fr-FR" dirty="0" smtClean="0"/>
              <a:t> 125 mg/m</a:t>
            </a:r>
            <a:r>
              <a:rPr lang="fr-FR" baseline="30000" dirty="0"/>
              <a:t>2</a:t>
            </a:r>
            <a:r>
              <a:rPr lang="fr-FR" dirty="0" smtClean="0"/>
              <a:t> IV J1, 8, 15 par cycle de 28 jours + </a:t>
            </a:r>
            <a:r>
              <a:rPr lang="fr-FR" dirty="0" err="1" smtClean="0"/>
              <a:t>gemcitabine</a:t>
            </a:r>
            <a:r>
              <a:rPr lang="fr-FR" dirty="0" smtClean="0"/>
              <a:t> 1000 mg/m</a:t>
            </a:r>
            <a:r>
              <a:rPr lang="fr-FR" baseline="30000" dirty="0" smtClean="0"/>
              <a:t>2</a:t>
            </a:r>
            <a:r>
              <a:rPr lang="fr-FR" dirty="0" smtClean="0"/>
              <a:t> IV J1, 8, 15 par cycle de 28 jours; </a:t>
            </a:r>
            <a:r>
              <a:rPr lang="fr-FR" altLang="zh-CN" baseline="30000" dirty="0" smtClean="0"/>
              <a:t>†</a:t>
            </a:r>
            <a:r>
              <a:rPr lang="fr-FR" dirty="0" smtClean="0"/>
              <a:t>CT + placebo x3, CT x3, CT + placebo x3, puis CT; </a:t>
            </a:r>
            <a:r>
              <a:rPr lang="fr-FR" baseline="30000" dirty="0" smtClean="0"/>
              <a:t>‡</a:t>
            </a:r>
            <a:r>
              <a:rPr lang="fr-FR" dirty="0" smtClean="0"/>
              <a:t>CT + demcizumab x3, CT x3, CT + placebo x3, puis CT; </a:t>
            </a:r>
            <a:r>
              <a:rPr lang="fr-FR" altLang="zh-CN" baseline="30000" dirty="0" smtClean="0"/>
              <a:t>#</a:t>
            </a:r>
            <a:r>
              <a:rPr lang="fr-FR" dirty="0" smtClean="0"/>
              <a:t>CT + demcizumab x3, CT x3, CT + demcizumab x3, puis CT</a:t>
            </a:r>
            <a:endParaRPr lang="fr-FR" dirty="0"/>
          </a:p>
        </p:txBody>
      </p:sp>
      <p:sp>
        <p:nvSpPr>
          <p:cNvPr id="30" name="Text Placeholder 4"/>
          <p:cNvSpPr>
            <a:spLocks noGrp="1"/>
          </p:cNvSpPr>
          <p:nvPr>
            <p:ph type="body" sz="quarter" idx="11"/>
          </p:nvPr>
        </p:nvSpPr>
        <p:spPr>
          <a:xfrm>
            <a:off x="4233336" y="6096000"/>
            <a:ext cx="4545540" cy="487363"/>
          </a:xfrm>
        </p:spPr>
        <p:txBody>
          <a:bodyPr/>
          <a:lstStyle/>
          <a:p>
            <a:r>
              <a:rPr lang="fr-FR" dirty="0" err="1" smtClean="0"/>
              <a:t>Cubillo</a:t>
            </a:r>
            <a:r>
              <a:rPr lang="fr-FR" dirty="0" smtClean="0"/>
              <a:t> Gracian 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620PD </a:t>
            </a:r>
            <a:endParaRPr lang="fr-FR" dirty="0"/>
          </a:p>
        </p:txBody>
      </p:sp>
      <p:sp>
        <p:nvSpPr>
          <p:cNvPr id="31" name="Oval 14"/>
          <p:cNvSpPr>
            <a:spLocks noChangeArrowheads="1"/>
          </p:cNvSpPr>
          <p:nvPr/>
        </p:nvSpPr>
        <p:spPr bwMode="auto">
          <a:xfrm>
            <a:off x="3941537" y="33425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32" name="AutoShape 15"/>
          <p:cNvCxnSpPr>
            <a:cxnSpLocks noChangeShapeType="1"/>
            <a:stCxn id="31" idx="0"/>
            <a:endCxn id="41" idx="1"/>
          </p:cNvCxnSpPr>
          <p:nvPr/>
        </p:nvCxnSpPr>
        <p:spPr bwMode="auto">
          <a:xfrm rot="5400000" flipH="1" flipV="1">
            <a:off x="4202816" y="2680028"/>
            <a:ext cx="693012" cy="631974"/>
          </a:xfrm>
          <a:prstGeom prst="bentConnector2">
            <a:avLst/>
          </a:prstGeom>
          <a:noFill/>
          <a:ln w="57150">
            <a:solidFill>
              <a:schemeClr val="bg2">
                <a:lumMod val="60000"/>
                <a:lumOff val="40000"/>
              </a:schemeClr>
            </a:solidFill>
            <a:round/>
            <a:headEnd/>
            <a:tailEnd type="triangle" w="med" len="med"/>
          </a:ln>
        </p:spPr>
      </p:cxnSp>
      <p:cxnSp>
        <p:nvCxnSpPr>
          <p:cNvPr id="33" name="AutoShape 16"/>
          <p:cNvCxnSpPr>
            <a:cxnSpLocks noChangeShapeType="1"/>
            <a:stCxn id="31" idx="4"/>
            <a:endCxn id="39" idx="1"/>
          </p:cNvCxnSpPr>
          <p:nvPr/>
        </p:nvCxnSpPr>
        <p:spPr bwMode="auto">
          <a:xfrm rot="16200000" flipH="1">
            <a:off x="4215585" y="3944471"/>
            <a:ext cx="667474" cy="631974"/>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72706" y="4329876"/>
            <a:ext cx="76292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35" name="AutoShape 12"/>
          <p:cNvSpPr>
            <a:spLocks noChangeArrowheads="1"/>
          </p:cNvSpPr>
          <p:nvPr/>
        </p:nvSpPr>
        <p:spPr bwMode="auto">
          <a:xfrm>
            <a:off x="8172706" y="2385190"/>
            <a:ext cx="762927"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6" name="AutoShape 19"/>
          <p:cNvCxnSpPr>
            <a:cxnSpLocks noChangeShapeType="1"/>
            <a:stCxn id="42" idx="3"/>
            <a:endCxn id="31" idx="2"/>
          </p:cNvCxnSpPr>
          <p:nvPr/>
        </p:nvCxnSpPr>
        <p:spPr bwMode="auto">
          <a:xfrm flipV="1">
            <a:off x="3684814" y="3634621"/>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0"/>
          <p:cNvCxnSpPr>
            <a:cxnSpLocks noChangeShapeType="1"/>
            <a:stCxn id="39" idx="3"/>
            <a:endCxn id="34" idx="1"/>
          </p:cNvCxnSpPr>
          <p:nvPr/>
        </p:nvCxnSpPr>
        <p:spPr bwMode="auto">
          <a:xfrm>
            <a:off x="7882467" y="4594195"/>
            <a:ext cx="290239"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8" name="AutoShape 21"/>
          <p:cNvCxnSpPr>
            <a:cxnSpLocks noChangeShapeType="1"/>
            <a:stCxn id="41" idx="3"/>
            <a:endCxn id="35" idx="1"/>
          </p:cNvCxnSpPr>
          <p:nvPr/>
        </p:nvCxnSpPr>
        <p:spPr bwMode="auto">
          <a:xfrm>
            <a:off x="7884247" y="2649509"/>
            <a:ext cx="288459"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4865309" y="4183827"/>
            <a:ext cx="301715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Bras 3: CT* + demcizumab / demcizumab 3,5 mg/kg IV /2S</a:t>
            </a:r>
            <a:r>
              <a:rPr lang="fr-FR" altLang="zh-CN" baseline="30000" dirty="0" smtClean="0">
                <a:solidFill>
                  <a:srgbClr val="4D4D4D"/>
                </a:solidFill>
                <a:ea typeface="SimSun" pitchFamily="2" charset="-122"/>
              </a:rPr>
              <a:t>† </a:t>
            </a:r>
            <a:r>
              <a:rPr lang="fr-FR" altLang="zh-CN" dirty="0" smtClean="0">
                <a:solidFill>
                  <a:srgbClr val="4D4D4D"/>
                </a:solidFill>
                <a:ea typeface="SimSun" pitchFamily="2" charset="-122"/>
              </a:rPr>
              <a:t>(n=65)</a:t>
            </a:r>
            <a:endParaRPr lang="fr-FR" altLang="zh-CN" dirty="0">
              <a:solidFill>
                <a:srgbClr val="4D4D4D"/>
              </a:solidFill>
              <a:ea typeface="SimSun" pitchFamily="2" charset="-122"/>
            </a:endParaRPr>
          </a:p>
        </p:txBody>
      </p:sp>
      <p:sp>
        <p:nvSpPr>
          <p:cNvPr id="41" name="AutoShape 8"/>
          <p:cNvSpPr>
            <a:spLocks noChangeArrowheads="1"/>
          </p:cNvSpPr>
          <p:nvPr/>
        </p:nvSpPr>
        <p:spPr bwMode="auto">
          <a:xfrm>
            <a:off x="4865309" y="2239140"/>
            <a:ext cx="301893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Bras 1: CT* + placebo / placebo IV /2S</a:t>
            </a:r>
            <a:r>
              <a:rPr lang="fr-FR" altLang="zh-CN" baseline="30000" dirty="0" smtClean="0">
                <a:solidFill>
                  <a:srgbClr val="FFFFFF"/>
                </a:solidFill>
                <a:ea typeface="SimSun" pitchFamily="2" charset="-122"/>
              </a:rPr>
              <a:t>#</a:t>
            </a:r>
          </a:p>
          <a:p>
            <a:pPr algn="ctr" defTabSz="892175" eaLnBrk="0" hangingPunct="0"/>
            <a:r>
              <a:rPr lang="fr-FR" altLang="zh-CN" dirty="0" smtClean="0">
                <a:solidFill>
                  <a:srgbClr val="FFFFFF"/>
                </a:solidFill>
                <a:ea typeface="SimSun" pitchFamily="2" charset="-122"/>
              </a:rPr>
              <a:t>(n=68)</a:t>
            </a:r>
          </a:p>
        </p:txBody>
      </p:sp>
      <p:sp>
        <p:nvSpPr>
          <p:cNvPr id="42" name="AutoShape 9"/>
          <p:cNvSpPr>
            <a:spLocks noChangeArrowheads="1"/>
          </p:cNvSpPr>
          <p:nvPr/>
        </p:nvSpPr>
        <p:spPr bwMode="auto">
          <a:xfrm>
            <a:off x="365124" y="2816560"/>
            <a:ext cx="331969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Adénocarcinome canalaire métastatique du pancréas en 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a:t>
            </a:r>
            <a:endParaRPr lang="fr-FR" altLang="zh-CN" i="1"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(n=204)</a:t>
            </a:r>
            <a:endParaRPr lang="fr-FR" altLang="zh-CN" dirty="0">
              <a:solidFill>
                <a:srgbClr val="FFFFFF"/>
              </a:solidFill>
              <a:ea typeface="SimSun" pitchFamily="2" charset="-122"/>
            </a:endParaRPr>
          </a:p>
        </p:txBody>
      </p:sp>
      <p:sp>
        <p:nvSpPr>
          <p:cNvPr id="43" name="Rectangle 9"/>
          <p:cNvSpPr txBox="1">
            <a:spLocks noChangeArrowheads="1"/>
          </p:cNvSpPr>
          <p:nvPr/>
        </p:nvSpPr>
        <p:spPr bwMode="auto">
          <a:xfrm>
            <a:off x="365124" y="5024027"/>
            <a:ext cx="4130676" cy="796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SSP</a:t>
            </a:r>
            <a:endParaRPr lang="fr-FR" dirty="0"/>
          </a:p>
        </p:txBody>
      </p:sp>
      <p:sp>
        <p:nvSpPr>
          <p:cNvPr id="44" name="Content Placeholder 26"/>
          <p:cNvSpPr txBox="1">
            <a:spLocks/>
          </p:cNvSpPr>
          <p:nvPr/>
        </p:nvSpPr>
        <p:spPr>
          <a:xfrm>
            <a:off x="4648200" y="5024027"/>
            <a:ext cx="4130675"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Réponse, survie, tolérance</a:t>
            </a:r>
            <a:endParaRPr lang="fr-FR" dirty="0"/>
          </a:p>
        </p:txBody>
      </p:sp>
      <p:sp>
        <p:nvSpPr>
          <p:cNvPr id="45" name="AutoShape 12"/>
          <p:cNvSpPr>
            <a:spLocks noChangeArrowheads="1"/>
          </p:cNvSpPr>
          <p:nvPr/>
        </p:nvSpPr>
        <p:spPr bwMode="auto">
          <a:xfrm>
            <a:off x="8172707" y="3370303"/>
            <a:ext cx="75158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6" name="AutoShape 21"/>
          <p:cNvCxnSpPr>
            <a:cxnSpLocks noChangeShapeType="1"/>
            <a:stCxn id="47" idx="3"/>
            <a:endCxn id="45" idx="1"/>
          </p:cNvCxnSpPr>
          <p:nvPr/>
        </p:nvCxnSpPr>
        <p:spPr bwMode="auto">
          <a:xfrm>
            <a:off x="7884247" y="3634622"/>
            <a:ext cx="288460" cy="0"/>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4865309" y="3224253"/>
            <a:ext cx="3018938"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a:solidFill>
                  <a:srgbClr val="4D4D4D"/>
                </a:solidFill>
                <a:ea typeface="SimSun" pitchFamily="2" charset="-122"/>
              </a:rPr>
              <a:t>B</a:t>
            </a:r>
            <a:r>
              <a:rPr lang="fr-FR" altLang="zh-CN" dirty="0" smtClean="0">
                <a:solidFill>
                  <a:srgbClr val="4D4D4D"/>
                </a:solidFill>
                <a:ea typeface="SimSun" pitchFamily="2" charset="-122"/>
              </a:rPr>
              <a:t>ras 2: CT* + demcizumab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3,5 mg/kg IV /2S / placebo IV /2S</a:t>
            </a:r>
            <a:r>
              <a:rPr lang="fr-FR" baseline="30000" dirty="0" smtClean="0">
                <a:solidFill>
                  <a:srgbClr val="4D4D4D"/>
                </a:solidFill>
              </a:rPr>
              <a:t>‡</a:t>
            </a:r>
            <a:r>
              <a:rPr lang="fr-FR" dirty="0" smtClean="0">
                <a:solidFill>
                  <a:srgbClr val="4D4D4D"/>
                </a:solidFill>
                <a:ea typeface="SimSun" pitchFamily="2" charset="-122"/>
              </a:rPr>
              <a:t> </a:t>
            </a:r>
            <a:r>
              <a:rPr lang="fr-FR" altLang="zh-CN" dirty="0" smtClean="0">
                <a:solidFill>
                  <a:srgbClr val="4D4D4D"/>
                </a:solidFill>
                <a:ea typeface="SimSun" pitchFamily="2" charset="-122"/>
              </a:rPr>
              <a:t>(n=71)</a:t>
            </a:r>
            <a:endParaRPr lang="fr-FR" altLang="zh-CN" dirty="0">
              <a:solidFill>
                <a:srgbClr val="4D4D4D"/>
              </a:solidFill>
              <a:ea typeface="SimSun" pitchFamily="2" charset="-122"/>
            </a:endParaRPr>
          </a:p>
        </p:txBody>
      </p:sp>
      <p:cxnSp>
        <p:nvCxnSpPr>
          <p:cNvPr id="48" name="AutoShape 19"/>
          <p:cNvCxnSpPr>
            <a:cxnSpLocks noChangeShapeType="1"/>
            <a:stCxn id="31" idx="6"/>
            <a:endCxn id="47" idx="1"/>
          </p:cNvCxnSpPr>
          <p:nvPr/>
        </p:nvCxnSpPr>
        <p:spPr bwMode="auto">
          <a:xfrm>
            <a:off x="4525132" y="3634621"/>
            <a:ext cx="340177"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852953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dirty="0" smtClean="0"/>
              <a:t>Résultats </a:t>
            </a:r>
          </a:p>
          <a:p>
            <a:pPr marL="0" indent="0">
              <a:spcBef>
                <a:spcPts val="25200"/>
              </a:spcBef>
              <a:buFontTx/>
              <a:buNone/>
            </a:pPr>
            <a:r>
              <a:rPr lang="fr-FR" b="1" dirty="0" smtClean="0"/>
              <a:t>Conclusions</a:t>
            </a:r>
          </a:p>
          <a:p>
            <a:r>
              <a:rPr lang="fr-FR" b="1" dirty="0" smtClean="0"/>
              <a:t>Le tivantinib 120 mg 2x/j n’a pas montré de bénéfice significatif en traitement de 2</a:t>
            </a:r>
            <a:r>
              <a:rPr lang="fr-FR" b="1" baseline="30000" dirty="0" smtClean="0"/>
              <a:t>e</a:t>
            </a:r>
            <a:r>
              <a:rPr lang="fr-FR" b="1" dirty="0" smtClean="0"/>
              <a:t> ligne dans le CHC avec expression élevée de c-MET chez ces patients japonais </a:t>
            </a:r>
          </a:p>
          <a:p>
            <a:r>
              <a:rPr lang="fr-FR" b="1" dirty="0" smtClean="0"/>
              <a:t>La neutropénie était l’EI le plus fréquent sous traitement, globalement gérable</a:t>
            </a:r>
          </a:p>
          <a:p>
            <a:r>
              <a:rPr lang="fr-FR" b="1" dirty="0" smtClean="0"/>
              <a:t>La tolérance générale était en ligne avec les données déjà connues</a:t>
            </a:r>
            <a:endParaRPr lang="fr-FR" b="1" dirty="0"/>
          </a:p>
        </p:txBody>
      </p:sp>
      <p:sp>
        <p:nvSpPr>
          <p:cNvPr id="12" name="Title 1"/>
          <p:cNvSpPr>
            <a:spLocks noGrp="1"/>
          </p:cNvSpPr>
          <p:nvPr>
            <p:ph type="title"/>
          </p:nvPr>
        </p:nvSpPr>
        <p:spPr>
          <a:xfrm>
            <a:off x="365124" y="179614"/>
            <a:ext cx="8238945" cy="807720"/>
          </a:xfrm>
        </p:spPr>
        <p:txBody>
          <a:bodyPr/>
          <a:lstStyle/>
          <a:p>
            <a:pPr>
              <a:lnSpc>
                <a:spcPct val="90000"/>
              </a:lnSpc>
            </a:pPr>
            <a:r>
              <a:rPr lang="fr-FR" dirty="0" smtClean="0"/>
              <a:t>619O: JET-CHC: une étude randomisée de phase 3 en double aveugle contrôlée par placebo évaluant le tivantinib en traitement de 2</a:t>
            </a:r>
            <a:r>
              <a:rPr lang="fr-FR" baseline="30000" dirty="0" smtClean="0"/>
              <a:t>e</a:t>
            </a:r>
            <a:r>
              <a:rPr lang="fr-FR" dirty="0" smtClean="0"/>
              <a:t> ligne des patients avec carcinome hépatocellulaire et expression élevée de c-Met </a:t>
            </a:r>
            <a:br>
              <a:rPr lang="fr-FR" dirty="0" smtClean="0"/>
            </a:br>
            <a:r>
              <a:rPr lang="fr-FR" dirty="0" smtClean="0"/>
              <a:t>– </a:t>
            </a:r>
            <a:r>
              <a:rPr lang="fr-FR" dirty="0" err="1" smtClean="0"/>
              <a:t>Kobayashi</a:t>
            </a:r>
            <a:r>
              <a:rPr lang="fr-FR" dirty="0" smtClean="0"/>
              <a:t> I, et al</a:t>
            </a:r>
            <a:endParaRPr lang="fr-FR" dirty="0"/>
          </a:p>
        </p:txBody>
      </p:sp>
      <p:sp>
        <p:nvSpPr>
          <p:cNvPr id="14" name="Text Placeholder 3"/>
          <p:cNvSpPr>
            <a:spLocks noGrp="1"/>
          </p:cNvSpPr>
          <p:nvPr>
            <p:ph type="body" sz="quarter" idx="10"/>
          </p:nvPr>
        </p:nvSpPr>
        <p:spPr>
          <a:xfrm>
            <a:off x="365125" y="6096000"/>
            <a:ext cx="4816475" cy="487363"/>
          </a:xfrm>
        </p:spPr>
        <p:txBody>
          <a:bodyPr/>
          <a:lstStyle/>
          <a:p>
            <a:r>
              <a:rPr lang="fr-FR" dirty="0" smtClean="0">
                <a:solidFill>
                  <a:schemeClr val="tx1"/>
                </a:solidFill>
                <a:latin typeface="Arial" panose="020B0604020202020204" pitchFamily="34" charset="0"/>
                <a:cs typeface="Arial" panose="020B0604020202020204" pitchFamily="34" charset="0"/>
              </a:rPr>
              <a:t>*Un patient est décédé de </a:t>
            </a:r>
            <a:r>
              <a:rPr lang="fr-FR" dirty="0" err="1" smtClean="0">
                <a:solidFill>
                  <a:schemeClr val="tx1"/>
                </a:solidFill>
                <a:latin typeface="Arial" panose="020B0604020202020204" pitchFamily="34" charset="0"/>
                <a:cs typeface="Arial" panose="020B0604020202020204" pitchFamily="34" charset="0"/>
              </a:rPr>
              <a:t>sepsis</a:t>
            </a:r>
            <a:r>
              <a:rPr lang="fr-FR" dirty="0" smtClean="0">
                <a:solidFill>
                  <a:schemeClr val="tx1"/>
                </a:solidFill>
                <a:latin typeface="Arial" panose="020B0604020202020204" pitchFamily="34" charset="0"/>
                <a:cs typeface="Arial" panose="020B0604020202020204" pitchFamily="34" charset="0"/>
              </a:rPr>
              <a:t> avec neutropénie fébrile</a:t>
            </a:r>
            <a:endParaRPr lang="fr-FR" dirty="0">
              <a:solidFill>
                <a:schemeClr val="tx1"/>
              </a:solidFill>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11"/>
          </p:nvPr>
        </p:nvSpPr>
        <p:spPr>
          <a:xfrm>
            <a:off x="4648200" y="6096000"/>
            <a:ext cx="4130675" cy="487363"/>
          </a:xfrm>
        </p:spPr>
        <p:txBody>
          <a:bodyPr/>
          <a:lstStyle/>
          <a:p>
            <a:r>
              <a:rPr lang="fr-FR" smtClean="0">
                <a:solidFill>
                  <a:schemeClr val="tx1"/>
                </a:solidFill>
                <a:latin typeface="Arial" panose="020B0604020202020204" pitchFamily="34" charset="0"/>
                <a:cs typeface="Arial" panose="020B0604020202020204" pitchFamily="34" charset="0"/>
              </a:rPr>
              <a:t>Kobayashi I, et al. Ann Oncol 2017;28(Suppl 5):Abstr 619O</a:t>
            </a:r>
            <a:endParaRPr lang="fr-FR">
              <a:solidFill>
                <a:schemeClr val="tx1"/>
              </a:solidFill>
              <a:latin typeface="Arial" panose="020B0604020202020204" pitchFamily="34" charset="0"/>
              <a:cs typeface="Arial" panose="020B0604020202020204" pitchFamily="34" charset="0"/>
            </a:endParaRPr>
          </a:p>
        </p:txBody>
      </p:sp>
      <p:graphicFrame>
        <p:nvGraphicFramePr>
          <p:cNvPr id="16" name="Group 88"/>
          <p:cNvGraphicFramePr>
            <a:graphicFrameLocks noGrp="1"/>
          </p:cNvGraphicFramePr>
          <p:nvPr>
            <p:extLst>
              <p:ext uri="{D42A27DB-BD31-4B8C-83A1-F6EECF244321}">
                <p14:modId xmlns:p14="http://schemas.microsoft.com/office/powerpoint/2010/main" xmlns="" val="2700712065"/>
              </p:ext>
            </p:extLst>
          </p:nvPr>
        </p:nvGraphicFramePr>
        <p:xfrm>
          <a:off x="369888" y="1589263"/>
          <a:ext cx="8408987" cy="3101340"/>
        </p:xfrm>
        <a:graphic>
          <a:graphicData uri="http://schemas.openxmlformats.org/drawingml/2006/table">
            <a:tbl>
              <a:tblPr firstRow="1" bandRow="1">
                <a:tableStyleId>{69012ECD-51FC-41F1-AA8D-1B2483CD663E}</a:tableStyleId>
              </a:tblPr>
              <a:tblGrid>
                <a:gridCol w="2508779">
                  <a:extLst>
                    <a:ext uri="{9D8B030D-6E8A-4147-A177-3AD203B41FA5}">
                      <a16:colId xmlns="" xmlns:a16="http://schemas.microsoft.com/office/drawing/2014/main" val="20000"/>
                    </a:ext>
                  </a:extLst>
                </a:gridCol>
                <a:gridCol w="1475052">
                  <a:extLst>
                    <a:ext uri="{9D8B030D-6E8A-4147-A177-3AD203B41FA5}">
                      <a16:colId xmlns="" xmlns:a16="http://schemas.microsoft.com/office/drawing/2014/main" val="20001"/>
                    </a:ext>
                  </a:extLst>
                </a:gridCol>
                <a:gridCol w="1475052"/>
                <a:gridCol w="1475052">
                  <a:extLst>
                    <a:ext uri="{9D8B030D-6E8A-4147-A177-3AD203B41FA5}">
                      <a16:colId xmlns="" xmlns:a16="http://schemas.microsoft.com/office/drawing/2014/main" val="20002"/>
                    </a:ext>
                  </a:extLst>
                </a:gridCol>
                <a:gridCol w="1475052">
                  <a:extLst>
                    <a:ext uri="{9D8B030D-6E8A-4147-A177-3AD203B41FA5}">
                      <a16:colId xmlns="" xmlns:a16="http://schemas.microsoft.com/office/drawing/2014/main" val="20003"/>
                    </a:ext>
                  </a:extLst>
                </a:gridCol>
              </a:tblGrid>
              <a:tr h="197267">
                <a:tc row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sous traitement les plus fréquents, 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Tivantinib (n=133)</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Placebo (n=61)</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9726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3–4 </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3–4 </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Neutropénie</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59 (44,4)</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42</a:t>
                      </a:r>
                      <a:r>
                        <a:rPr lang="fr-FR" sz="1400" baseline="0" noProof="0" dirty="0" smtClean="0">
                          <a:solidFill>
                            <a:srgbClr val="000000"/>
                          </a:solidFill>
                          <a:latin typeface="Arial" panose="020B0604020202020204" pitchFamily="34" charset="0"/>
                          <a:cs typeface="Arial" panose="020B0604020202020204" pitchFamily="34" charset="0"/>
                        </a:rPr>
                        <a:t> (31,6)</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4 (6,6)</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 (1,6)</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Neutropénie fébrile</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8* (6,0)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fr-FR" sz="1400" noProof="0" dirty="0" smtClean="0">
                          <a:solidFill>
                            <a:srgbClr val="000000"/>
                          </a:solidFill>
                          <a:latin typeface="Arial" panose="020B0604020202020204" pitchFamily="34" charset="0"/>
                          <a:cs typeface="Arial" panose="020B0604020202020204" pitchFamily="34" charset="0"/>
                        </a:rPr>
                        <a:t>8*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Diminution</a:t>
                      </a:r>
                      <a:r>
                        <a:rPr lang="fr-FR" sz="1400" baseline="0" noProof="0" dirty="0" smtClean="0">
                          <a:solidFill>
                            <a:srgbClr val="000000"/>
                          </a:solidFill>
                          <a:latin typeface="Arial" panose="020B0604020202020204" pitchFamily="34" charset="0"/>
                          <a:cs typeface="Arial" panose="020B0604020202020204" pitchFamily="34" charset="0"/>
                        </a:rPr>
                        <a:t> GB</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50 (37,6)</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33 (24,8)</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Anémie</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45 (33,8)</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19 (14,3)</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5 (8,2)</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 (1,6)</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Alopécie</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23 (17,3)</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2 (3,3)</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Diminution appétit</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23 (17,3)</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3 (2,3)</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9 (14,8)</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2 (3,3)</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Fièvre</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22 (16,5)</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 (0,8)</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5 (8,2)</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fr-FR" sz="1400" noProof="0" smtClean="0">
                          <a:solidFill>
                            <a:srgbClr val="000000"/>
                          </a:solidFill>
                          <a:latin typeface="Arial" panose="020B0604020202020204" pitchFamily="34" charset="0"/>
                          <a:cs typeface="Arial" panose="020B0604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7267">
                <a:tc>
                  <a:txBody>
                    <a:bodyPr/>
                    <a:lstStyle/>
                    <a:p>
                      <a:pPr>
                        <a:lnSpc>
                          <a:spcPts val="1500"/>
                        </a:lnSpc>
                      </a:pPr>
                      <a:r>
                        <a:rPr lang="fr-FR" sz="1400" noProof="0" smtClean="0">
                          <a:solidFill>
                            <a:srgbClr val="000000"/>
                          </a:solidFill>
                          <a:latin typeface="Arial" panose="020B0604020202020204" pitchFamily="34" charset="0"/>
                          <a:cs typeface="Arial" panose="020B0604020202020204" pitchFamily="34" charset="0"/>
                        </a:rPr>
                        <a:t>Malaise</a:t>
                      </a:r>
                      <a:endParaRPr lang="fr-FR" sz="1400" noProof="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20 (15,0)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7 (11,5)</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fr-FR" sz="1400" noProof="0" smtClean="0">
                          <a:solidFill>
                            <a:srgbClr val="000000"/>
                          </a:solidFill>
                          <a:latin typeface="Arial" panose="020B0604020202020204" pitchFamily="34" charset="0"/>
                          <a:cs typeface="Arial" panose="020B0604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197267">
                <a:tc>
                  <a:txBody>
                    <a:bodyPr/>
                    <a:lstStyle/>
                    <a:p>
                      <a:pPr>
                        <a:lnSpc>
                          <a:spcPts val="1500"/>
                        </a:lnSpc>
                      </a:pPr>
                      <a:r>
                        <a:rPr lang="fr-FR" sz="1400" noProof="0" dirty="0" smtClean="0">
                          <a:solidFill>
                            <a:srgbClr val="000000"/>
                          </a:solidFill>
                          <a:latin typeface="Arial" panose="020B0604020202020204" pitchFamily="34" charset="0"/>
                          <a:cs typeface="Arial" panose="020B0604020202020204" pitchFamily="34" charset="0"/>
                        </a:rPr>
                        <a:t>Diminution lymphocytes</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18 (13,5)</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10 (7,5)</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fr-FR" sz="1400" noProof="0" dirty="0" smtClean="0">
                          <a:solidFill>
                            <a:srgbClr val="000000"/>
                          </a:solidFill>
                          <a:latin typeface="Arial" panose="020B0604020202020204" pitchFamily="34" charset="0"/>
                          <a:cs typeface="Arial" panose="020B0604020202020204" pitchFamily="34" charset="0"/>
                        </a:rPr>
                        <a:t>1 (1,6)</a:t>
                      </a:r>
                      <a:endParaRPr lang="fr-FR" sz="14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fr-FR" sz="1400" noProof="0" dirty="0" smtClean="0">
                          <a:solidFill>
                            <a:srgbClr val="000000"/>
                          </a:solidFill>
                          <a:latin typeface="Arial" panose="020B0604020202020204" pitchFamily="34" charset="0"/>
                          <a:cs typeface="Arial" panose="020B0604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218110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p:cNvSpPr>
            <a:spLocks noGrp="1"/>
          </p:cNvSpPr>
          <p:nvPr>
            <p:ph idx="1"/>
          </p:nvPr>
        </p:nvSpPr>
        <p:spPr/>
        <p:txBody>
          <a:bodyPr/>
          <a:lstStyle/>
          <a:p>
            <a:pPr marL="0" indent="0">
              <a:buNone/>
            </a:pPr>
            <a:r>
              <a:rPr lang="fr-FR" b="1" dirty="0" smtClean="0"/>
              <a:t>Objectif</a:t>
            </a:r>
          </a:p>
          <a:p>
            <a:pPr marL="285750" indent="-285750">
              <a:buFont typeface="Arial" pitchFamily="34" charset="0"/>
              <a:buChar char="•"/>
            </a:pPr>
            <a:r>
              <a:rPr lang="fr-FR" dirty="0" smtClean="0"/>
              <a:t>Etudier l’efficacité et la tolérance du muparfostat</a:t>
            </a:r>
            <a:r>
              <a:rPr lang="fr-FR" dirty="0"/>
              <a:t>* en traitement adjuvant chez les patients avec carcinome hépatocellulaire lié au virus de </a:t>
            </a:r>
            <a:r>
              <a:rPr lang="fr-FR" dirty="0" smtClean="0"/>
              <a:t>l’hépatite (</a:t>
            </a:r>
            <a:r>
              <a:rPr lang="fr-FR" dirty="0"/>
              <a:t>CHC-VH) après </a:t>
            </a:r>
            <a:r>
              <a:rPr lang="fr-FR" dirty="0" smtClean="0"/>
              <a:t>résection</a:t>
            </a:r>
            <a:endParaRPr lang="fr-FR" dirty="0"/>
          </a:p>
        </p:txBody>
      </p:sp>
      <p:sp>
        <p:nvSpPr>
          <p:cNvPr id="47" name="Title 1"/>
          <p:cNvSpPr>
            <a:spLocks noGrp="1"/>
          </p:cNvSpPr>
          <p:nvPr>
            <p:ph type="title"/>
          </p:nvPr>
        </p:nvSpPr>
        <p:spPr>
          <a:xfrm>
            <a:off x="365124" y="179614"/>
            <a:ext cx="8238945" cy="807720"/>
          </a:xfrm>
        </p:spPr>
        <p:txBody>
          <a:bodyPr/>
          <a:lstStyle/>
          <a:p>
            <a:r>
              <a:rPr lang="fr-FR" dirty="0" smtClean="0"/>
              <a:t>624PD: Etude de phase III du muparfostat (PI-88) en traitement adjuvant chez les patients avec carcinome hépatocellulaire lié au virus de l’hépatite (CHC-VH) après résection – Chen P, et al</a:t>
            </a:r>
            <a:endParaRPr lang="fr-FR" dirty="0"/>
          </a:p>
        </p:txBody>
      </p:sp>
      <p:sp>
        <p:nvSpPr>
          <p:cNvPr id="49" name="Text Placeholder 3"/>
          <p:cNvSpPr>
            <a:spLocks noGrp="1"/>
          </p:cNvSpPr>
          <p:nvPr>
            <p:ph type="body" sz="quarter" idx="10"/>
          </p:nvPr>
        </p:nvSpPr>
        <p:spPr>
          <a:xfrm>
            <a:off x="365125" y="6096000"/>
            <a:ext cx="4283075" cy="487363"/>
          </a:xfrm>
        </p:spPr>
        <p:txBody>
          <a:bodyPr/>
          <a:lstStyle/>
          <a:p>
            <a:r>
              <a:rPr lang="fr-FR" dirty="0"/>
              <a:t>*</a:t>
            </a:r>
            <a:r>
              <a:rPr lang="fr-FR" dirty="0" smtClean="0"/>
              <a:t>Une molécule mimant un sulfate d’</a:t>
            </a:r>
            <a:r>
              <a:rPr lang="fr-FR" dirty="0" err="1" smtClean="0"/>
              <a:t>héparane</a:t>
            </a:r>
            <a:r>
              <a:rPr lang="fr-FR" dirty="0" smtClean="0"/>
              <a:t> </a:t>
            </a:r>
            <a:r>
              <a:rPr lang="fr-FR" dirty="0" err="1" smtClean="0"/>
              <a:t>oligosaccharidique</a:t>
            </a:r>
            <a:r>
              <a:rPr lang="fr-FR" dirty="0" smtClean="0"/>
              <a:t> qui </a:t>
            </a:r>
            <a:r>
              <a:rPr lang="fr-FR" dirty="0" err="1" smtClean="0"/>
              <a:t>antagonise</a:t>
            </a:r>
            <a:r>
              <a:rPr lang="fr-FR" dirty="0" smtClean="0"/>
              <a:t> les facteurs de croissance </a:t>
            </a:r>
            <a:r>
              <a:rPr lang="fr-FR" dirty="0" err="1" smtClean="0"/>
              <a:t>angiogéniques</a:t>
            </a:r>
            <a:r>
              <a:rPr lang="fr-FR" dirty="0" smtClean="0"/>
              <a:t> et bloque l’</a:t>
            </a:r>
            <a:r>
              <a:rPr lang="fr-FR" dirty="0" err="1" smtClean="0"/>
              <a:t>héparanase</a:t>
            </a:r>
            <a:r>
              <a:rPr lang="fr-FR" dirty="0" smtClean="0"/>
              <a:t>; </a:t>
            </a:r>
            <a:r>
              <a:rPr lang="fr-FR" baseline="30000" dirty="0" smtClean="0"/>
              <a:t>†</a:t>
            </a:r>
            <a:r>
              <a:rPr lang="fr-FR" dirty="0" smtClean="0"/>
              <a:t>4 jours on/3 jours off, 3 semaines on/1 semaine off</a:t>
            </a:r>
            <a:endParaRPr lang="fr-FR" dirty="0"/>
          </a:p>
        </p:txBody>
      </p:sp>
      <p:sp>
        <p:nvSpPr>
          <p:cNvPr id="50" name="Text Placeholder 4"/>
          <p:cNvSpPr>
            <a:spLocks noGrp="1"/>
          </p:cNvSpPr>
          <p:nvPr>
            <p:ph type="body" sz="quarter" idx="11"/>
          </p:nvPr>
        </p:nvSpPr>
        <p:spPr>
          <a:xfrm>
            <a:off x="4648200" y="6096000"/>
            <a:ext cx="4130675" cy="487363"/>
          </a:xfrm>
        </p:spPr>
        <p:txBody>
          <a:bodyPr/>
          <a:lstStyle/>
          <a:p>
            <a:r>
              <a:rPr lang="fr-FR" smtClean="0"/>
              <a:t>Chen P, et al. Ann Oncol 2017;28(Suppl 5):Abstr 624PD</a:t>
            </a:r>
            <a:endParaRPr lang="fr-FR"/>
          </a:p>
        </p:txBody>
      </p:sp>
      <p:sp>
        <p:nvSpPr>
          <p:cNvPr id="51" name="Oval 14"/>
          <p:cNvSpPr>
            <a:spLocks noChangeArrowheads="1"/>
          </p:cNvSpPr>
          <p:nvPr/>
        </p:nvSpPr>
        <p:spPr bwMode="auto">
          <a:xfrm>
            <a:off x="3941537" y="34044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52" name="AutoShape 15"/>
          <p:cNvCxnSpPr>
            <a:cxnSpLocks noChangeShapeType="1"/>
            <a:stCxn id="51" idx="0"/>
            <a:endCxn id="56" idx="1"/>
          </p:cNvCxnSpPr>
          <p:nvPr/>
        </p:nvCxnSpPr>
        <p:spPr bwMode="auto">
          <a:xfrm rot="5400000" flipH="1" flipV="1">
            <a:off x="4217370" y="2756504"/>
            <a:ext cx="663905" cy="631975"/>
          </a:xfrm>
          <a:prstGeom prst="bentConnector2">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8116434" y="2476219"/>
            <a:ext cx="8370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54" name="AutoShape 19"/>
          <p:cNvCxnSpPr>
            <a:cxnSpLocks noChangeShapeType="1"/>
            <a:stCxn id="58" idx="3"/>
            <a:endCxn id="51" idx="2"/>
          </p:cNvCxnSpPr>
          <p:nvPr/>
        </p:nvCxnSpPr>
        <p:spPr bwMode="auto">
          <a:xfrm flipV="1">
            <a:off x="3684814" y="3696543"/>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55" name="AutoShape 21"/>
          <p:cNvCxnSpPr>
            <a:cxnSpLocks noChangeShapeType="1"/>
            <a:stCxn id="56" idx="3"/>
            <a:endCxn id="53" idx="1"/>
          </p:cNvCxnSpPr>
          <p:nvPr/>
        </p:nvCxnSpPr>
        <p:spPr bwMode="auto">
          <a:xfrm>
            <a:off x="7543800" y="2740538"/>
            <a:ext cx="572634" cy="0"/>
          </a:xfrm>
          <a:prstGeom prst="straightConnector1">
            <a:avLst/>
          </a:prstGeom>
          <a:noFill/>
          <a:ln w="57150">
            <a:solidFill>
              <a:schemeClr val="bg2">
                <a:lumMod val="60000"/>
                <a:lumOff val="40000"/>
              </a:schemeClr>
            </a:solidFill>
            <a:round/>
            <a:headEnd/>
            <a:tailEnd type="triangle" w="med" len="med"/>
          </a:ln>
        </p:spPr>
      </p:cxnSp>
      <p:sp>
        <p:nvSpPr>
          <p:cNvPr id="56" name="AutoShape 8"/>
          <p:cNvSpPr>
            <a:spLocks noChangeArrowheads="1"/>
          </p:cNvSpPr>
          <p:nvPr/>
        </p:nvSpPr>
        <p:spPr bwMode="auto">
          <a:xfrm>
            <a:off x="4865310" y="2330169"/>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Muparfostat</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 </a:t>
            </a:r>
          </a:p>
          <a:p>
            <a:pPr algn="ctr" defTabSz="892175" eaLnBrk="0" hangingPunct="0"/>
            <a:r>
              <a:rPr lang="fr-FR" altLang="zh-CN" dirty="0" smtClean="0">
                <a:solidFill>
                  <a:srgbClr val="FFFFFF"/>
                </a:solidFill>
                <a:ea typeface="SimSun" pitchFamily="2" charset="-122"/>
              </a:rPr>
              <a:t>160 mg/j</a:t>
            </a:r>
          </a:p>
          <a:p>
            <a:pPr algn="ctr" defTabSz="892175" eaLnBrk="0" hangingPunct="0"/>
            <a:r>
              <a:rPr lang="fr-FR" altLang="zh-CN" dirty="0" smtClean="0">
                <a:solidFill>
                  <a:srgbClr val="FFFFFF"/>
                </a:solidFill>
                <a:ea typeface="SimSun" pitchFamily="2" charset="-122"/>
              </a:rPr>
              <a:t>(n=258)</a:t>
            </a:r>
            <a:endParaRPr lang="fr-FR" altLang="zh-CN" dirty="0">
              <a:solidFill>
                <a:srgbClr val="FFFFFF"/>
              </a:solidFill>
              <a:ea typeface="SimSun" pitchFamily="2" charset="-122"/>
            </a:endParaRPr>
          </a:p>
        </p:txBody>
      </p:sp>
      <p:sp>
        <p:nvSpPr>
          <p:cNvPr id="58" name="AutoShape 9"/>
          <p:cNvSpPr>
            <a:spLocks noChangeArrowheads="1"/>
          </p:cNvSpPr>
          <p:nvPr/>
        </p:nvSpPr>
        <p:spPr bwMode="auto">
          <a:xfrm>
            <a:off x="365124" y="2698467"/>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Résection chirurgicale pour CHC-VH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Asie-Pacifique (Taiwan, Corée, Chine, Hong-Kong)</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(n=519)</a:t>
            </a:r>
            <a:endParaRPr lang="fr-FR" altLang="zh-CN" dirty="0">
              <a:solidFill>
                <a:srgbClr val="FFFFFF"/>
              </a:solidFill>
              <a:ea typeface="SimSun" pitchFamily="2" charset="-122"/>
            </a:endParaRPr>
          </a:p>
        </p:txBody>
      </p:sp>
      <p:sp>
        <p:nvSpPr>
          <p:cNvPr id="59" name="Rectangle 9"/>
          <p:cNvSpPr txBox="1">
            <a:spLocks noChangeArrowheads="1"/>
          </p:cNvSpPr>
          <p:nvPr/>
        </p:nvSpPr>
        <p:spPr bwMode="auto">
          <a:xfrm>
            <a:off x="365124" y="515305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SSM</a:t>
            </a:r>
          </a:p>
        </p:txBody>
      </p:sp>
      <p:sp>
        <p:nvSpPr>
          <p:cNvPr id="60" name="Content Placeholder 26"/>
          <p:cNvSpPr txBox="1">
            <a:spLocks/>
          </p:cNvSpPr>
          <p:nvPr/>
        </p:nvSpPr>
        <p:spPr>
          <a:xfrm>
            <a:off x="4648200" y="515305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OS, délai jusqu’à rechute, tolérance</a:t>
            </a:r>
            <a:endParaRPr lang="fr-FR" dirty="0"/>
          </a:p>
        </p:txBody>
      </p:sp>
      <p:cxnSp>
        <p:nvCxnSpPr>
          <p:cNvPr id="61" name="AutoShape 16"/>
          <p:cNvCxnSpPr>
            <a:cxnSpLocks noChangeShapeType="1"/>
            <a:stCxn id="51" idx="4"/>
            <a:endCxn id="64" idx="1"/>
          </p:cNvCxnSpPr>
          <p:nvPr/>
        </p:nvCxnSpPr>
        <p:spPr bwMode="auto">
          <a:xfrm rot="16200000" flipH="1">
            <a:off x="4215319" y="4006658"/>
            <a:ext cx="668006" cy="631975"/>
          </a:xfrm>
          <a:prstGeom prst="bentConnector2">
            <a:avLst/>
          </a:prstGeom>
          <a:noFill/>
          <a:ln w="57150">
            <a:solidFill>
              <a:schemeClr val="bg2">
                <a:lumMod val="60000"/>
                <a:lumOff val="40000"/>
              </a:schemeClr>
            </a:solidFill>
            <a:round/>
            <a:headEnd/>
            <a:tailEnd type="triangle" w="med" len="med"/>
          </a:ln>
        </p:spPr>
      </p:cxnSp>
      <p:sp>
        <p:nvSpPr>
          <p:cNvPr id="62" name="AutoShape 12"/>
          <p:cNvSpPr>
            <a:spLocks noChangeArrowheads="1"/>
          </p:cNvSpPr>
          <p:nvPr/>
        </p:nvSpPr>
        <p:spPr bwMode="auto">
          <a:xfrm>
            <a:off x="8116434" y="4392330"/>
            <a:ext cx="8751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63" name="AutoShape 20"/>
          <p:cNvCxnSpPr>
            <a:cxnSpLocks noChangeShapeType="1"/>
            <a:stCxn id="64" idx="3"/>
            <a:endCxn id="62" idx="1"/>
          </p:cNvCxnSpPr>
          <p:nvPr/>
        </p:nvCxnSpPr>
        <p:spPr bwMode="auto">
          <a:xfrm>
            <a:off x="7542220" y="4656649"/>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64" name="AutoShape 12"/>
          <p:cNvSpPr>
            <a:spLocks noChangeArrowheads="1"/>
          </p:cNvSpPr>
          <p:nvPr/>
        </p:nvSpPr>
        <p:spPr bwMode="auto">
          <a:xfrm>
            <a:off x="4865310" y="4246281"/>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Placebo</a:t>
            </a:r>
          </a:p>
          <a:p>
            <a:pPr algn="ctr" defTabSz="892175" eaLnBrk="0" hangingPunct="0"/>
            <a:r>
              <a:rPr lang="fr-FR" altLang="zh-CN" smtClean="0">
                <a:solidFill>
                  <a:srgbClr val="4D4D4D"/>
                </a:solidFill>
                <a:ea typeface="SimSun" pitchFamily="2" charset="-122"/>
              </a:rPr>
              <a:t>(n=261)</a:t>
            </a:r>
            <a:endParaRPr lang="fr-FR" altLang="zh-CN">
              <a:solidFill>
                <a:srgbClr val="4D4D4D"/>
              </a:solidFill>
              <a:ea typeface="SimSun" pitchFamily="2" charset="-122"/>
            </a:endParaRPr>
          </a:p>
        </p:txBody>
      </p:sp>
    </p:spTree>
    <p:extLst>
      <p:ext uri="{BB962C8B-B14F-4D97-AF65-F5344CB8AC3E}">
        <p14:creationId xmlns:p14="http://schemas.microsoft.com/office/powerpoint/2010/main" xmlns="" val="2572628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fr-FR" b="1" dirty="0" smtClean="0"/>
              <a:t>Résultats</a:t>
            </a:r>
            <a:endParaRPr lang="fr-FR" b="1" dirty="0"/>
          </a:p>
        </p:txBody>
      </p:sp>
      <p:sp>
        <p:nvSpPr>
          <p:cNvPr id="446" name="Title 1"/>
          <p:cNvSpPr>
            <a:spLocks noGrp="1"/>
          </p:cNvSpPr>
          <p:nvPr>
            <p:ph type="title"/>
          </p:nvPr>
        </p:nvSpPr>
        <p:spPr>
          <a:xfrm>
            <a:off x="365124" y="179614"/>
            <a:ext cx="8238945" cy="807720"/>
          </a:xfrm>
        </p:spPr>
        <p:txBody>
          <a:bodyPr/>
          <a:lstStyle/>
          <a:p>
            <a:r>
              <a:rPr lang="fr-FR" dirty="0" smtClean="0"/>
              <a:t>624PD: Etude de phase III du muparfostat (PI-88) en traitement adjuvant chez les patients avec carcinome hépatocellulaire lié au virus de l’hépatite (CHC-VH) après résection – Chen P, et al</a:t>
            </a:r>
            <a:endParaRPr lang="fr-FR" dirty="0"/>
          </a:p>
        </p:txBody>
      </p:sp>
      <p:sp>
        <p:nvSpPr>
          <p:cNvPr id="449" name="Text Placeholder 4"/>
          <p:cNvSpPr>
            <a:spLocks noGrp="1"/>
          </p:cNvSpPr>
          <p:nvPr>
            <p:ph type="body" sz="quarter" idx="11"/>
          </p:nvPr>
        </p:nvSpPr>
        <p:spPr>
          <a:xfrm>
            <a:off x="4648200" y="6096000"/>
            <a:ext cx="4130675" cy="487363"/>
          </a:xfrm>
        </p:spPr>
        <p:txBody>
          <a:bodyPr/>
          <a:lstStyle/>
          <a:p>
            <a:r>
              <a:rPr lang="fr-FR" smtClean="0"/>
              <a:t>Chen P, et al. Ann Oncol 2017;28(Suppl 5):Abstr 624PD</a:t>
            </a:r>
            <a:endParaRPr lang="fr-FR"/>
          </a:p>
        </p:txBody>
      </p:sp>
      <p:graphicFrame>
        <p:nvGraphicFramePr>
          <p:cNvPr id="450" name="Group 88"/>
          <p:cNvGraphicFramePr>
            <a:graphicFrameLocks noGrp="1"/>
          </p:cNvGraphicFramePr>
          <p:nvPr>
            <p:extLst>
              <p:ext uri="{D42A27DB-BD31-4B8C-83A1-F6EECF244321}">
                <p14:modId xmlns:p14="http://schemas.microsoft.com/office/powerpoint/2010/main" xmlns="" val="1342437251"/>
              </p:ext>
            </p:extLst>
          </p:nvPr>
        </p:nvGraphicFramePr>
        <p:xfrm>
          <a:off x="369888" y="4954342"/>
          <a:ext cx="8408988" cy="1381760"/>
        </p:xfrm>
        <a:graphic>
          <a:graphicData uri="http://schemas.openxmlformats.org/drawingml/2006/table">
            <a:tbl>
              <a:tblPr firstRow="1" bandRow="1">
                <a:tableStyleId>{69012ECD-51FC-41F1-AA8D-1B2483CD663E}</a:tableStyleId>
              </a:tblPr>
              <a:tblGrid>
                <a:gridCol w="2102247">
                  <a:extLst>
                    <a:ext uri="{9D8B030D-6E8A-4147-A177-3AD203B41FA5}">
                      <a16:colId xmlns="" xmlns:a16="http://schemas.microsoft.com/office/drawing/2014/main" val="20000"/>
                    </a:ext>
                  </a:extLst>
                </a:gridCol>
                <a:gridCol w="2102247">
                  <a:extLst>
                    <a:ext uri="{9D8B030D-6E8A-4147-A177-3AD203B41FA5}">
                      <a16:colId xmlns="" xmlns:a16="http://schemas.microsoft.com/office/drawing/2014/main" val="20001"/>
                    </a:ext>
                  </a:extLst>
                </a:gridCol>
                <a:gridCol w="2102247">
                  <a:extLst>
                    <a:ext uri="{9D8B030D-6E8A-4147-A177-3AD203B41FA5}">
                      <a16:colId xmlns="" xmlns:a16="http://schemas.microsoft.com/office/drawing/2014/main" val="20002"/>
                    </a:ext>
                  </a:extLst>
                </a:gridCol>
                <a:gridCol w="2102247">
                  <a:extLst>
                    <a:ext uri="{9D8B030D-6E8A-4147-A177-3AD203B41FA5}">
                      <a16:colId xmlns="" xmlns:a16="http://schemas.microsoft.com/office/drawing/2014/main" val="20003"/>
                    </a:ext>
                  </a:extLst>
                </a:gridCol>
              </a:tblGrid>
              <a:tr h="185861">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Invasion </a:t>
                      </a:r>
                      <a:r>
                        <a:rPr kumimoji="0" lang="en-GB" sz="1400" b="1" i="0" u="none" strike="noStrike" cap="none" normalizeH="0" baseline="0" noProof="0" dirty="0" err="1" smtClean="0">
                          <a:ln>
                            <a:noFill/>
                          </a:ln>
                          <a:solidFill>
                            <a:schemeClr val="tx2"/>
                          </a:solidFill>
                          <a:effectLst/>
                          <a:latin typeface="Arial" charset="0"/>
                          <a:cs typeface="Arial" charset="0"/>
                        </a:rPr>
                        <a:t>vasculaire</a:t>
                      </a:r>
                      <a:r>
                        <a:rPr kumimoji="0" lang="en-GB" sz="1400" b="1" i="0" u="none" strike="noStrike" cap="none" normalizeH="0" baseline="0" noProof="0" dirty="0" smtClean="0">
                          <a:ln>
                            <a:noFill/>
                          </a:ln>
                          <a:solidFill>
                            <a:schemeClr val="tx2"/>
                          </a:solidFill>
                          <a:effectLst/>
                          <a:latin typeface="Arial" charset="0"/>
                          <a:cs typeface="Arial" charset="0"/>
                        </a:rPr>
                        <a:t> </a:t>
                      </a:r>
                      <a:r>
                        <a:rPr kumimoji="0" lang="en-GB" sz="1400" b="1" i="0" u="none" strike="noStrike" cap="none" normalizeH="0" baseline="0" noProof="0" dirty="0" err="1" smtClean="0">
                          <a:ln>
                            <a:noFill/>
                          </a:ln>
                          <a:solidFill>
                            <a:schemeClr val="tx2"/>
                          </a:solidFill>
                          <a:effectLst/>
                          <a:latin typeface="Arial" charset="0"/>
                          <a:cs typeface="Arial" charset="0"/>
                        </a:rPr>
                        <a:t>tumorale</a:t>
                      </a:r>
                      <a:r>
                        <a:rPr kumimoji="0" lang="en-GB" sz="1400" b="1" i="0" u="none" strike="noStrike" cap="none" normalizeH="0" baseline="0" noProof="0" dirty="0" smtClean="0">
                          <a:ln>
                            <a:noFill/>
                          </a:ln>
                          <a:solidFill>
                            <a:schemeClr val="tx2"/>
                          </a:solidFill>
                          <a:effectLst/>
                          <a:latin typeface="Arial" charset="0"/>
                          <a:cs typeface="Arial" charset="0"/>
                        </a:rPr>
                        <a:t> du CHC</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en-GB" altLang="zh-CN" sz="1400" noProof="0" dirty="0" smtClean="0">
                          <a:solidFill>
                            <a:srgbClr val="FFFFFF"/>
                          </a:solidFill>
                          <a:ea typeface="SimSun" pitchFamily="2" charset="-122"/>
                        </a:rPr>
                        <a:t>Muparfostat </a:t>
                      </a:r>
                    </a:p>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en-GB" altLang="zh-CN" sz="1400" noProof="0" dirty="0" smtClean="0">
                          <a:solidFill>
                            <a:srgbClr val="FFFFFF"/>
                          </a:solidFill>
                          <a:ea typeface="SimSun" pitchFamily="2" charset="-122"/>
                        </a:rPr>
                        <a:t>(n=261)</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Placebo </a:t>
                      </a:r>
                    </a:p>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(n=258)</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Total </a:t>
                      </a:r>
                    </a:p>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(n=519)</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rgbClr val="000000"/>
                          </a:solidFill>
                          <a:effectLst/>
                        </a:rPr>
                        <a:t>Macro, n (%)</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22 (8,4)</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000000"/>
                          </a:solidFill>
                          <a:effectLst/>
                          <a:latin typeface="Arial" charset="0"/>
                          <a:cs typeface="Arial" charset="0"/>
                        </a:rPr>
                        <a:t>18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40 (7,7)</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u="none" strike="noStrike" cap="none" normalizeH="0" baseline="0" noProof="0" dirty="0" smtClean="0">
                          <a:ln>
                            <a:noFill/>
                          </a:ln>
                          <a:solidFill>
                            <a:srgbClr val="000000"/>
                          </a:solidFill>
                          <a:effectLst/>
                        </a:rPr>
                        <a:t>Micro, n (%)</a:t>
                      </a:r>
                      <a:endParaRPr kumimoji="0" lang="en-GB"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rgbClr val="000000"/>
                          </a:solidFill>
                          <a:effectLst/>
                          <a:latin typeface="Arial" charset="0"/>
                          <a:cs typeface="Arial" charset="0"/>
                        </a:rPr>
                        <a:t>105 (40,2)</a:t>
                      </a:r>
                      <a:endParaRPr kumimoji="0" lang="en-GB"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rgbClr val="000000"/>
                          </a:solidFill>
                          <a:effectLst/>
                          <a:latin typeface="Arial" charset="0"/>
                          <a:cs typeface="Arial" charset="0"/>
                        </a:rPr>
                        <a:t>106 (41,1)</a:t>
                      </a:r>
                      <a:endParaRPr kumimoji="0" lang="en-GB"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rgbClr val="000000"/>
                          </a:solidFill>
                          <a:effectLst/>
                          <a:latin typeface="Arial" charset="0"/>
                          <a:cs typeface="Arial" charset="0"/>
                        </a:rPr>
                        <a:t>211 (40,7)</a:t>
                      </a:r>
                      <a:endParaRPr kumimoji="0" lang="en-GB"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rgbClr val="000000"/>
                          </a:solidFill>
                          <a:effectLst/>
                        </a:rPr>
                        <a:t>Absente, n (%)</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134 (51,3)</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134 (51,9)</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268 (51,6)</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
        <p:nvSpPr>
          <p:cNvPr id="451" name="TextBox 450"/>
          <p:cNvSpPr txBox="1"/>
          <p:nvPr/>
        </p:nvSpPr>
        <p:spPr>
          <a:xfrm>
            <a:off x="1664336" y="1522884"/>
            <a:ext cx="5815328" cy="307777"/>
          </a:xfrm>
          <a:prstGeom prst="rect">
            <a:avLst/>
          </a:prstGeom>
          <a:noFill/>
        </p:spPr>
        <p:txBody>
          <a:bodyPr wrap="square" rtlCol="0">
            <a:spAutoFit/>
          </a:bodyPr>
          <a:lstStyle/>
          <a:p>
            <a:pPr algn="ctr"/>
            <a:r>
              <a:rPr lang="fr-FR" sz="1400" b="1" dirty="0" smtClean="0">
                <a:solidFill>
                  <a:srgbClr val="4D4D4D"/>
                </a:solidFill>
              </a:rPr>
              <a:t>SSM – population totale</a:t>
            </a:r>
            <a:endParaRPr lang="fr-FR" sz="1400" b="1" dirty="0">
              <a:solidFill>
                <a:srgbClr val="4D4D4D"/>
              </a:solidFill>
            </a:endParaRPr>
          </a:p>
        </p:txBody>
      </p:sp>
      <p:sp>
        <p:nvSpPr>
          <p:cNvPr id="453" name="Freeform: Shape 10">
            <a:extLst>
              <a:ext uri="{FF2B5EF4-FFF2-40B4-BE49-F238E27FC236}">
                <a16:creationId xmlns:a16="http://schemas.microsoft.com/office/drawing/2014/main" xmlns="" id="{E26C323E-3160-41BF-A329-EB6A8468E1A8}"/>
              </a:ext>
            </a:extLst>
          </p:cNvPr>
          <p:cNvSpPr/>
          <p:nvPr/>
        </p:nvSpPr>
        <p:spPr>
          <a:xfrm>
            <a:off x="1306830" y="1760135"/>
            <a:ext cx="7396300" cy="2042198"/>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solidFill>
                <a:srgbClr val="000000"/>
              </a:solidFill>
            </a:endParaRPr>
          </a:p>
        </p:txBody>
      </p:sp>
      <p:sp>
        <p:nvSpPr>
          <p:cNvPr id="454" name="TextBox 453">
            <a:extLst>
              <a:ext uri="{FF2B5EF4-FFF2-40B4-BE49-F238E27FC236}">
                <a16:creationId xmlns:a16="http://schemas.microsoft.com/office/drawing/2014/main" xmlns="" id="{38E9FD44-F780-4B3A-BBFD-5BFCDCF54725}"/>
              </a:ext>
            </a:extLst>
          </p:cNvPr>
          <p:cNvSpPr txBox="1"/>
          <p:nvPr/>
        </p:nvSpPr>
        <p:spPr>
          <a:xfrm>
            <a:off x="863347" y="1616056"/>
            <a:ext cx="322283"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1,0</a:t>
            </a:r>
            <a:endParaRPr lang="fr-FR" sz="1400" dirty="0">
              <a:solidFill>
                <a:srgbClr val="000000"/>
              </a:solidFill>
            </a:endParaRPr>
          </a:p>
        </p:txBody>
      </p:sp>
      <p:sp>
        <p:nvSpPr>
          <p:cNvPr id="455" name="TextBox 454">
            <a:extLst>
              <a:ext uri="{FF2B5EF4-FFF2-40B4-BE49-F238E27FC236}">
                <a16:creationId xmlns:a16="http://schemas.microsoft.com/office/drawing/2014/main" xmlns="" id="{C39F5FBB-4AAC-49E7-ABD7-C325B8C2BDCB}"/>
              </a:ext>
            </a:extLst>
          </p:cNvPr>
          <p:cNvSpPr txBox="1"/>
          <p:nvPr/>
        </p:nvSpPr>
        <p:spPr>
          <a:xfrm>
            <a:off x="863347" y="2022585"/>
            <a:ext cx="322283"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0,8</a:t>
            </a:r>
            <a:endParaRPr lang="fr-FR" sz="1400" dirty="0">
              <a:solidFill>
                <a:srgbClr val="000000"/>
              </a:solidFill>
            </a:endParaRPr>
          </a:p>
        </p:txBody>
      </p:sp>
      <p:sp>
        <p:nvSpPr>
          <p:cNvPr id="456" name="TextBox 455">
            <a:extLst>
              <a:ext uri="{FF2B5EF4-FFF2-40B4-BE49-F238E27FC236}">
                <a16:creationId xmlns:a16="http://schemas.microsoft.com/office/drawing/2014/main" xmlns="" id="{AC2BB0AE-BDC8-4872-8700-364BBEF45E6F}"/>
              </a:ext>
            </a:extLst>
          </p:cNvPr>
          <p:cNvSpPr txBox="1"/>
          <p:nvPr/>
        </p:nvSpPr>
        <p:spPr>
          <a:xfrm>
            <a:off x="863347" y="2429113"/>
            <a:ext cx="322283"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0,6</a:t>
            </a:r>
            <a:endParaRPr lang="fr-FR" sz="1400" dirty="0">
              <a:solidFill>
                <a:srgbClr val="000000"/>
              </a:solidFill>
            </a:endParaRPr>
          </a:p>
        </p:txBody>
      </p:sp>
      <p:sp>
        <p:nvSpPr>
          <p:cNvPr id="457" name="TextBox 456">
            <a:extLst>
              <a:ext uri="{FF2B5EF4-FFF2-40B4-BE49-F238E27FC236}">
                <a16:creationId xmlns:a16="http://schemas.microsoft.com/office/drawing/2014/main" xmlns="" id="{4A72C008-97B8-4C6B-8DB1-ADBBA5963B61}"/>
              </a:ext>
            </a:extLst>
          </p:cNvPr>
          <p:cNvSpPr txBox="1"/>
          <p:nvPr/>
        </p:nvSpPr>
        <p:spPr>
          <a:xfrm>
            <a:off x="863347" y="2835642"/>
            <a:ext cx="322283"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0,4</a:t>
            </a:r>
            <a:endParaRPr lang="fr-FR" sz="1400" dirty="0">
              <a:solidFill>
                <a:srgbClr val="000000"/>
              </a:solidFill>
            </a:endParaRPr>
          </a:p>
        </p:txBody>
      </p:sp>
      <p:sp>
        <p:nvSpPr>
          <p:cNvPr id="458" name="TextBox 457">
            <a:extLst>
              <a:ext uri="{FF2B5EF4-FFF2-40B4-BE49-F238E27FC236}">
                <a16:creationId xmlns:a16="http://schemas.microsoft.com/office/drawing/2014/main" xmlns="" id="{9669BD93-5B1A-427F-B0CD-4E2FFF678CD2}"/>
              </a:ext>
            </a:extLst>
          </p:cNvPr>
          <p:cNvSpPr txBox="1"/>
          <p:nvPr/>
        </p:nvSpPr>
        <p:spPr>
          <a:xfrm>
            <a:off x="863347" y="3242171"/>
            <a:ext cx="322283"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0,2</a:t>
            </a:r>
            <a:endParaRPr lang="fr-FR" sz="1400" dirty="0">
              <a:solidFill>
                <a:srgbClr val="000000"/>
              </a:solidFill>
            </a:endParaRPr>
          </a:p>
        </p:txBody>
      </p:sp>
      <p:sp>
        <p:nvSpPr>
          <p:cNvPr id="459" name="TextBox 458">
            <a:extLst>
              <a:ext uri="{FF2B5EF4-FFF2-40B4-BE49-F238E27FC236}">
                <a16:creationId xmlns:a16="http://schemas.microsoft.com/office/drawing/2014/main" xmlns="" id="{E4666023-E036-4F96-ADD7-C51CB6814BAA}"/>
              </a:ext>
            </a:extLst>
          </p:cNvPr>
          <p:cNvSpPr txBox="1"/>
          <p:nvPr/>
        </p:nvSpPr>
        <p:spPr>
          <a:xfrm>
            <a:off x="863347" y="3648699"/>
            <a:ext cx="322283"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0,0</a:t>
            </a:r>
            <a:endParaRPr lang="fr-FR" sz="1400" dirty="0">
              <a:solidFill>
                <a:srgbClr val="000000"/>
              </a:solidFill>
            </a:endParaRPr>
          </a:p>
        </p:txBody>
      </p:sp>
      <p:cxnSp>
        <p:nvCxnSpPr>
          <p:cNvPr id="460" name="Straight Connector 459">
            <a:extLst>
              <a:ext uri="{FF2B5EF4-FFF2-40B4-BE49-F238E27FC236}">
                <a16:creationId xmlns:a16="http://schemas.microsoft.com/office/drawing/2014/main" xmlns="" id="{A5F7A875-0B49-4765-8DB1-B75F1C876B13}"/>
              </a:ext>
            </a:extLst>
          </p:cNvPr>
          <p:cNvCxnSpPr>
            <a:cxnSpLocks/>
          </p:cNvCxnSpPr>
          <p:nvPr/>
        </p:nvCxnSpPr>
        <p:spPr>
          <a:xfrm rot="5400000">
            <a:off x="1267477" y="3831438"/>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xmlns="" id="{FA49A7C8-01AC-4C6D-955E-24E93AF53FD4}"/>
              </a:ext>
            </a:extLst>
          </p:cNvPr>
          <p:cNvSpPr txBox="1"/>
          <p:nvPr/>
        </p:nvSpPr>
        <p:spPr>
          <a:xfrm>
            <a:off x="1121399"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0</a:t>
            </a:r>
          </a:p>
          <a:p>
            <a:pPr algn="ctr"/>
            <a:endParaRPr lang="fr-FR" sz="1400" smtClean="0">
              <a:solidFill>
                <a:srgbClr val="000000"/>
              </a:solidFill>
            </a:endParaRPr>
          </a:p>
          <a:p>
            <a:pPr algn="ctr"/>
            <a:r>
              <a:rPr lang="fr-FR" sz="1400" smtClean="0">
                <a:solidFill>
                  <a:srgbClr val="000000"/>
                </a:solidFill>
              </a:rPr>
              <a:t>258</a:t>
            </a:r>
          </a:p>
          <a:p>
            <a:pPr algn="ctr"/>
            <a:r>
              <a:rPr lang="fr-FR" sz="1400" smtClean="0">
                <a:solidFill>
                  <a:srgbClr val="000000"/>
                </a:solidFill>
              </a:rPr>
              <a:t>261</a:t>
            </a:r>
            <a:endParaRPr lang="fr-FR" sz="1400">
              <a:solidFill>
                <a:srgbClr val="000000"/>
              </a:solidFill>
            </a:endParaRPr>
          </a:p>
        </p:txBody>
      </p:sp>
      <p:cxnSp>
        <p:nvCxnSpPr>
          <p:cNvPr id="462" name="Straight Connector 461">
            <a:extLst>
              <a:ext uri="{FF2B5EF4-FFF2-40B4-BE49-F238E27FC236}">
                <a16:creationId xmlns:a16="http://schemas.microsoft.com/office/drawing/2014/main" xmlns="" id="{4FA6073B-4F33-48D7-856D-D5F625805892}"/>
              </a:ext>
            </a:extLst>
          </p:cNvPr>
          <p:cNvCxnSpPr>
            <a:cxnSpLocks/>
          </p:cNvCxnSpPr>
          <p:nvPr/>
        </p:nvCxnSpPr>
        <p:spPr>
          <a:xfrm rot="5400000">
            <a:off x="2399464"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63" name="TextBox 462">
            <a:extLst>
              <a:ext uri="{FF2B5EF4-FFF2-40B4-BE49-F238E27FC236}">
                <a16:creationId xmlns:a16="http://schemas.microsoft.com/office/drawing/2014/main" xmlns="" id="{BEDF9749-E381-42F1-8175-73780491021B}"/>
              </a:ext>
            </a:extLst>
          </p:cNvPr>
          <p:cNvSpPr txBox="1"/>
          <p:nvPr/>
        </p:nvSpPr>
        <p:spPr>
          <a:xfrm>
            <a:off x="2254987"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24</a:t>
            </a:r>
          </a:p>
          <a:p>
            <a:pPr algn="ctr"/>
            <a:endParaRPr lang="fr-FR" sz="1400" smtClean="0">
              <a:solidFill>
                <a:srgbClr val="000000"/>
              </a:solidFill>
            </a:endParaRPr>
          </a:p>
          <a:p>
            <a:pPr algn="ctr"/>
            <a:r>
              <a:rPr lang="fr-FR" sz="1400" smtClean="0">
                <a:solidFill>
                  <a:srgbClr val="000000"/>
                </a:solidFill>
              </a:rPr>
              <a:t>208</a:t>
            </a:r>
          </a:p>
          <a:p>
            <a:pPr algn="ctr"/>
            <a:r>
              <a:rPr lang="fr-FR" sz="1400" smtClean="0">
                <a:solidFill>
                  <a:srgbClr val="000000"/>
                </a:solidFill>
              </a:rPr>
              <a:t>220</a:t>
            </a:r>
            <a:endParaRPr lang="fr-FR" sz="1400">
              <a:solidFill>
                <a:srgbClr val="000000"/>
              </a:solidFill>
            </a:endParaRPr>
          </a:p>
        </p:txBody>
      </p:sp>
      <p:cxnSp>
        <p:nvCxnSpPr>
          <p:cNvPr id="464" name="Straight Connector 463">
            <a:extLst>
              <a:ext uri="{FF2B5EF4-FFF2-40B4-BE49-F238E27FC236}">
                <a16:creationId xmlns:a16="http://schemas.microsoft.com/office/drawing/2014/main" xmlns="" id="{E91DE08B-B591-4F04-AF50-56C0CE8BA4EB}"/>
              </a:ext>
            </a:extLst>
          </p:cNvPr>
          <p:cNvCxnSpPr>
            <a:cxnSpLocks/>
          </p:cNvCxnSpPr>
          <p:nvPr/>
        </p:nvCxnSpPr>
        <p:spPr>
          <a:xfrm rot="5400000">
            <a:off x="3548489"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65" name="TextBox 464">
            <a:extLst>
              <a:ext uri="{FF2B5EF4-FFF2-40B4-BE49-F238E27FC236}">
                <a16:creationId xmlns:a16="http://schemas.microsoft.com/office/drawing/2014/main" xmlns="" id="{1A2CE538-27A8-4814-BC6A-F558A4EFC9D8}"/>
              </a:ext>
            </a:extLst>
          </p:cNvPr>
          <p:cNvSpPr txBox="1"/>
          <p:nvPr/>
        </p:nvSpPr>
        <p:spPr>
          <a:xfrm>
            <a:off x="3403380"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48</a:t>
            </a:r>
          </a:p>
          <a:p>
            <a:pPr algn="ctr"/>
            <a:endParaRPr lang="fr-FR" sz="1400" smtClean="0">
              <a:solidFill>
                <a:srgbClr val="000000"/>
              </a:solidFill>
            </a:endParaRPr>
          </a:p>
          <a:p>
            <a:pPr algn="ctr"/>
            <a:r>
              <a:rPr lang="fr-FR" sz="1400" smtClean="0">
                <a:solidFill>
                  <a:srgbClr val="000000"/>
                </a:solidFill>
              </a:rPr>
              <a:t>175</a:t>
            </a:r>
          </a:p>
          <a:p>
            <a:pPr algn="ctr"/>
            <a:r>
              <a:rPr lang="fr-FR" sz="1400" smtClean="0">
                <a:solidFill>
                  <a:srgbClr val="000000"/>
                </a:solidFill>
              </a:rPr>
              <a:t>190</a:t>
            </a:r>
            <a:endParaRPr lang="fr-FR" sz="1400">
              <a:solidFill>
                <a:srgbClr val="000000"/>
              </a:solidFill>
            </a:endParaRPr>
          </a:p>
        </p:txBody>
      </p:sp>
      <p:cxnSp>
        <p:nvCxnSpPr>
          <p:cNvPr id="466" name="Straight Connector 465">
            <a:extLst>
              <a:ext uri="{FF2B5EF4-FFF2-40B4-BE49-F238E27FC236}">
                <a16:creationId xmlns:a16="http://schemas.microsoft.com/office/drawing/2014/main" xmlns="" id="{12AA7762-8D71-48B6-AF2E-6AC75B8244EF}"/>
              </a:ext>
            </a:extLst>
          </p:cNvPr>
          <p:cNvCxnSpPr>
            <a:cxnSpLocks/>
          </p:cNvCxnSpPr>
          <p:nvPr/>
        </p:nvCxnSpPr>
        <p:spPr>
          <a:xfrm rot="5400000">
            <a:off x="5811880"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xmlns="" id="{38F5A885-B218-4088-8E41-A398F2D6E256}"/>
              </a:ext>
            </a:extLst>
          </p:cNvPr>
          <p:cNvSpPr txBox="1"/>
          <p:nvPr/>
        </p:nvSpPr>
        <p:spPr>
          <a:xfrm>
            <a:off x="5721198" y="3876257"/>
            <a:ext cx="271475"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96</a:t>
            </a:r>
          </a:p>
          <a:p>
            <a:pPr algn="ctr"/>
            <a:endParaRPr lang="fr-FR" sz="1400" smtClean="0">
              <a:solidFill>
                <a:srgbClr val="000000"/>
              </a:solidFill>
            </a:endParaRPr>
          </a:p>
          <a:p>
            <a:pPr algn="ctr"/>
            <a:r>
              <a:rPr lang="fr-FR" sz="1400" smtClean="0">
                <a:solidFill>
                  <a:srgbClr val="000000"/>
                </a:solidFill>
              </a:rPr>
              <a:t>80</a:t>
            </a:r>
          </a:p>
          <a:p>
            <a:pPr algn="ctr"/>
            <a:r>
              <a:rPr lang="fr-FR" sz="1400" smtClean="0">
                <a:solidFill>
                  <a:srgbClr val="000000"/>
                </a:solidFill>
              </a:rPr>
              <a:t>97</a:t>
            </a:r>
            <a:endParaRPr lang="fr-FR" sz="1400">
              <a:solidFill>
                <a:srgbClr val="000000"/>
              </a:solidFill>
            </a:endParaRPr>
          </a:p>
        </p:txBody>
      </p:sp>
      <p:cxnSp>
        <p:nvCxnSpPr>
          <p:cNvPr id="468" name="Straight Connector 467">
            <a:extLst>
              <a:ext uri="{FF2B5EF4-FFF2-40B4-BE49-F238E27FC236}">
                <a16:creationId xmlns:a16="http://schemas.microsoft.com/office/drawing/2014/main" xmlns="" id="{E2CC8B50-A144-4043-BF20-EE1330FA05AC}"/>
              </a:ext>
            </a:extLst>
          </p:cNvPr>
          <p:cNvCxnSpPr>
            <a:cxnSpLocks/>
          </p:cNvCxnSpPr>
          <p:nvPr/>
        </p:nvCxnSpPr>
        <p:spPr>
          <a:xfrm rot="5400000">
            <a:off x="6956566"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69" name="TextBox 468">
            <a:extLst>
              <a:ext uri="{FF2B5EF4-FFF2-40B4-BE49-F238E27FC236}">
                <a16:creationId xmlns:a16="http://schemas.microsoft.com/office/drawing/2014/main" xmlns="" id="{A04ED975-B373-4191-9BA0-C3BCDC434EBF}"/>
              </a:ext>
            </a:extLst>
          </p:cNvPr>
          <p:cNvSpPr txBox="1"/>
          <p:nvPr/>
        </p:nvSpPr>
        <p:spPr>
          <a:xfrm>
            <a:off x="6816733"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120</a:t>
            </a:r>
          </a:p>
          <a:p>
            <a:pPr algn="ctr"/>
            <a:endParaRPr lang="fr-FR" sz="1400" smtClean="0">
              <a:solidFill>
                <a:srgbClr val="000000"/>
              </a:solidFill>
            </a:endParaRPr>
          </a:p>
          <a:p>
            <a:pPr algn="ctr"/>
            <a:r>
              <a:rPr lang="fr-FR" sz="1400" smtClean="0">
                <a:solidFill>
                  <a:srgbClr val="000000"/>
                </a:solidFill>
              </a:rPr>
              <a:t>45</a:t>
            </a:r>
          </a:p>
          <a:p>
            <a:pPr algn="ctr"/>
            <a:r>
              <a:rPr lang="fr-FR" sz="1400" smtClean="0">
                <a:solidFill>
                  <a:srgbClr val="000000"/>
                </a:solidFill>
              </a:rPr>
              <a:t>54</a:t>
            </a:r>
            <a:endParaRPr lang="fr-FR" sz="1400">
              <a:solidFill>
                <a:srgbClr val="000000"/>
              </a:solidFill>
            </a:endParaRPr>
          </a:p>
        </p:txBody>
      </p:sp>
      <p:cxnSp>
        <p:nvCxnSpPr>
          <p:cNvPr id="470" name="Straight Connector 469">
            <a:extLst>
              <a:ext uri="{FF2B5EF4-FFF2-40B4-BE49-F238E27FC236}">
                <a16:creationId xmlns:a16="http://schemas.microsoft.com/office/drawing/2014/main" xmlns="" id="{C17DECFC-B53F-4A2F-8EE0-D7075D930FE5}"/>
              </a:ext>
            </a:extLst>
          </p:cNvPr>
          <p:cNvCxnSpPr>
            <a:cxnSpLocks/>
          </p:cNvCxnSpPr>
          <p:nvPr/>
        </p:nvCxnSpPr>
        <p:spPr>
          <a:xfrm rot="5400000">
            <a:off x="8650981"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xmlns="" id="{80D61079-BB90-4C49-BF64-AD05DDBBF3E3}"/>
              </a:ext>
            </a:extLst>
          </p:cNvPr>
          <p:cNvSpPr txBox="1"/>
          <p:nvPr/>
        </p:nvSpPr>
        <p:spPr>
          <a:xfrm>
            <a:off x="8504904"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156</a:t>
            </a:r>
          </a:p>
          <a:p>
            <a:pPr algn="ctr"/>
            <a:endParaRPr lang="fr-FR" sz="1400" smtClean="0">
              <a:solidFill>
                <a:srgbClr val="000000"/>
              </a:solidFill>
            </a:endParaRPr>
          </a:p>
          <a:p>
            <a:pPr algn="ctr"/>
            <a:r>
              <a:rPr lang="fr-FR" sz="1400" smtClean="0">
                <a:solidFill>
                  <a:srgbClr val="000000"/>
                </a:solidFill>
              </a:rPr>
              <a:t>0</a:t>
            </a:r>
          </a:p>
          <a:p>
            <a:pPr algn="ctr"/>
            <a:r>
              <a:rPr lang="fr-FR" sz="1400" smtClean="0">
                <a:solidFill>
                  <a:srgbClr val="000000"/>
                </a:solidFill>
              </a:rPr>
              <a:t>0</a:t>
            </a:r>
            <a:endParaRPr lang="fr-FR" sz="1400">
              <a:solidFill>
                <a:srgbClr val="000000"/>
              </a:solidFill>
            </a:endParaRPr>
          </a:p>
        </p:txBody>
      </p:sp>
      <p:sp>
        <p:nvSpPr>
          <p:cNvPr id="472" name="TextBox 471">
            <a:extLst>
              <a:ext uri="{FF2B5EF4-FFF2-40B4-BE49-F238E27FC236}">
                <a16:creationId xmlns:a16="http://schemas.microsoft.com/office/drawing/2014/main" xmlns="" id="{90E75EBF-421A-4A3F-A19E-BB3553048113}"/>
              </a:ext>
            </a:extLst>
          </p:cNvPr>
          <p:cNvSpPr txBox="1"/>
          <p:nvPr/>
        </p:nvSpPr>
        <p:spPr>
          <a:xfrm>
            <a:off x="4572171" y="4090055"/>
            <a:ext cx="871061" cy="288147"/>
          </a:xfrm>
          <a:prstGeom prst="rect">
            <a:avLst/>
          </a:prstGeom>
          <a:noFill/>
        </p:spPr>
        <p:txBody>
          <a:bodyPr wrap="none" lIns="36000" tIns="36000" rIns="36000" bIns="36000" rtlCol="0" anchor="t" anchorCtr="0">
            <a:spAutoFit/>
          </a:bodyPr>
          <a:lstStyle/>
          <a:p>
            <a:pPr algn="ctr"/>
            <a:r>
              <a:rPr lang="fr-FR" sz="1400" dirty="0" smtClean="0">
                <a:solidFill>
                  <a:srgbClr val="000000"/>
                </a:solidFill>
              </a:rPr>
              <a:t>Semaines</a:t>
            </a:r>
            <a:endParaRPr lang="fr-FR" sz="1400" dirty="0">
              <a:solidFill>
                <a:srgbClr val="000000"/>
              </a:solidFill>
            </a:endParaRPr>
          </a:p>
        </p:txBody>
      </p:sp>
      <p:sp>
        <p:nvSpPr>
          <p:cNvPr id="473" name="TextBox 472">
            <a:extLst>
              <a:ext uri="{FF2B5EF4-FFF2-40B4-BE49-F238E27FC236}">
                <a16:creationId xmlns:a16="http://schemas.microsoft.com/office/drawing/2014/main" xmlns="" id="{E02BC7D2-1C58-47CF-A1C7-B4A0A1744DD3}"/>
              </a:ext>
            </a:extLst>
          </p:cNvPr>
          <p:cNvSpPr txBox="1"/>
          <p:nvPr/>
        </p:nvSpPr>
        <p:spPr>
          <a:xfrm rot="16200000">
            <a:off x="-432234" y="2623562"/>
            <a:ext cx="2015115" cy="288147"/>
          </a:xfrm>
          <a:prstGeom prst="rect">
            <a:avLst/>
          </a:prstGeom>
          <a:noFill/>
        </p:spPr>
        <p:txBody>
          <a:bodyPr wrap="square" lIns="36000" tIns="36000" rIns="36000" bIns="36000" rtlCol="0" anchor="ctr" anchorCtr="0">
            <a:spAutoFit/>
          </a:bodyPr>
          <a:lstStyle/>
          <a:p>
            <a:pPr algn="ctr"/>
            <a:r>
              <a:rPr lang="fr-FR" sz="1400" dirty="0" smtClean="0">
                <a:solidFill>
                  <a:srgbClr val="000000"/>
                </a:solidFill>
              </a:rPr>
              <a:t>SSM</a:t>
            </a:r>
            <a:endParaRPr lang="fr-FR" sz="1400" dirty="0">
              <a:solidFill>
                <a:srgbClr val="000000"/>
              </a:solidFill>
            </a:endParaRPr>
          </a:p>
        </p:txBody>
      </p:sp>
      <p:sp>
        <p:nvSpPr>
          <p:cNvPr id="474" name="TextBox 473">
            <a:extLst>
              <a:ext uri="{FF2B5EF4-FFF2-40B4-BE49-F238E27FC236}">
                <a16:creationId xmlns:a16="http://schemas.microsoft.com/office/drawing/2014/main" xmlns="" id="{BC07F4EB-C90D-410D-A0CC-9D48DF9EFE75}"/>
              </a:ext>
            </a:extLst>
          </p:cNvPr>
          <p:cNvSpPr txBox="1"/>
          <p:nvPr/>
        </p:nvSpPr>
        <p:spPr>
          <a:xfrm>
            <a:off x="7396524" y="3517641"/>
            <a:ext cx="1360466" cy="257369"/>
          </a:xfrm>
          <a:prstGeom prst="rect">
            <a:avLst/>
          </a:prstGeom>
          <a:noFill/>
        </p:spPr>
        <p:txBody>
          <a:bodyPr wrap="none" lIns="36000" tIns="36000" rIns="36000" bIns="36000" rtlCol="0" anchor="t" anchorCtr="0">
            <a:spAutoFit/>
          </a:bodyPr>
          <a:lstStyle/>
          <a:p>
            <a:r>
              <a:rPr lang="fr-FR" sz="1200" dirty="0" smtClean="0">
                <a:solidFill>
                  <a:srgbClr val="000000"/>
                </a:solidFill>
              </a:rPr>
              <a:t>Log rank p=0,1222</a:t>
            </a:r>
            <a:endParaRPr lang="fr-FR" sz="1200" dirty="0">
              <a:solidFill>
                <a:srgbClr val="000000"/>
              </a:solidFill>
            </a:endParaRPr>
          </a:p>
        </p:txBody>
      </p:sp>
      <p:sp>
        <p:nvSpPr>
          <p:cNvPr id="475" name="TextBox 474">
            <a:extLst>
              <a:ext uri="{FF2B5EF4-FFF2-40B4-BE49-F238E27FC236}">
                <a16:creationId xmlns:a16="http://schemas.microsoft.com/office/drawing/2014/main" xmlns="" id="{EBE142C8-7DE3-45D5-B72E-CF4FBBAA8728}"/>
              </a:ext>
            </a:extLst>
          </p:cNvPr>
          <p:cNvSpPr txBox="1"/>
          <p:nvPr/>
        </p:nvSpPr>
        <p:spPr>
          <a:xfrm>
            <a:off x="7814243" y="2893581"/>
            <a:ext cx="885275" cy="626701"/>
          </a:xfrm>
          <a:prstGeom prst="rect">
            <a:avLst/>
          </a:prstGeom>
          <a:noFill/>
        </p:spPr>
        <p:txBody>
          <a:bodyPr wrap="none" lIns="36000" tIns="36000" rIns="36000" bIns="36000" rtlCol="0" anchor="t" anchorCtr="0">
            <a:spAutoFit/>
          </a:bodyPr>
          <a:lstStyle/>
          <a:p>
            <a:r>
              <a:rPr lang="fr-FR" sz="1200" dirty="0" smtClean="0">
                <a:solidFill>
                  <a:srgbClr val="000000"/>
                </a:solidFill>
              </a:rPr>
              <a:t>Muparfostat</a:t>
            </a:r>
          </a:p>
          <a:p>
            <a:r>
              <a:rPr lang="fr-FR" sz="1200" dirty="0" smtClean="0">
                <a:solidFill>
                  <a:srgbClr val="000000"/>
                </a:solidFill>
              </a:rPr>
              <a:t>Placebo</a:t>
            </a:r>
          </a:p>
          <a:p>
            <a:r>
              <a:rPr lang="fr-FR" sz="1200" dirty="0" smtClean="0">
                <a:solidFill>
                  <a:srgbClr val="000000"/>
                </a:solidFill>
              </a:rPr>
              <a:t>Censuré</a:t>
            </a:r>
            <a:endParaRPr lang="fr-FR" sz="1200" dirty="0">
              <a:solidFill>
                <a:srgbClr val="000000"/>
              </a:solidFill>
            </a:endParaRPr>
          </a:p>
        </p:txBody>
      </p:sp>
      <p:cxnSp>
        <p:nvCxnSpPr>
          <p:cNvPr id="476" name="Straight Connector 475">
            <a:extLst>
              <a:ext uri="{FF2B5EF4-FFF2-40B4-BE49-F238E27FC236}">
                <a16:creationId xmlns:a16="http://schemas.microsoft.com/office/drawing/2014/main" xmlns="" id="{F929096A-5E32-41F8-8BD5-3455F873E7AC}"/>
              </a:ext>
            </a:extLst>
          </p:cNvPr>
          <p:cNvCxnSpPr/>
          <p:nvPr/>
        </p:nvCxnSpPr>
        <p:spPr>
          <a:xfrm>
            <a:off x="7587423" y="3033771"/>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xmlns="" id="{C43A925A-B859-444B-9CB2-A3ABF7BF5F86}"/>
              </a:ext>
            </a:extLst>
          </p:cNvPr>
          <p:cNvCxnSpPr/>
          <p:nvPr/>
        </p:nvCxnSpPr>
        <p:spPr>
          <a:xfrm>
            <a:off x="7587423" y="3204337"/>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xmlns="" id="{38E2A80C-D070-42D9-9358-BD06D61E0E59}"/>
              </a:ext>
            </a:extLst>
          </p:cNvPr>
          <p:cNvCxnSpPr/>
          <p:nvPr/>
        </p:nvCxnSpPr>
        <p:spPr>
          <a:xfrm>
            <a:off x="1225172" y="175980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xmlns="" id="{F2330F3A-FB82-4884-9FA6-E8D6CB8F244A}"/>
              </a:ext>
            </a:extLst>
          </p:cNvPr>
          <p:cNvCxnSpPr/>
          <p:nvPr/>
        </p:nvCxnSpPr>
        <p:spPr>
          <a:xfrm>
            <a:off x="1225172" y="21683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xmlns="" id="{31AF5375-A905-4CD0-84C1-29F9A1D9C6AE}"/>
              </a:ext>
            </a:extLst>
          </p:cNvPr>
          <p:cNvCxnSpPr/>
          <p:nvPr/>
        </p:nvCxnSpPr>
        <p:spPr>
          <a:xfrm>
            <a:off x="1225172" y="257681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xmlns="" id="{80B6FC35-D2D2-4F11-9F67-4BE325E88477}"/>
              </a:ext>
            </a:extLst>
          </p:cNvPr>
          <p:cNvCxnSpPr/>
          <p:nvPr/>
        </p:nvCxnSpPr>
        <p:spPr>
          <a:xfrm>
            <a:off x="1225172" y="298532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xmlns="" id="{C038EE67-16A4-4753-8783-0573559F898F}"/>
              </a:ext>
            </a:extLst>
          </p:cNvPr>
          <p:cNvCxnSpPr/>
          <p:nvPr/>
        </p:nvCxnSpPr>
        <p:spPr>
          <a:xfrm>
            <a:off x="1225172" y="339383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xmlns="" id="{1E332546-1648-45D3-8761-C4AF89FEBF36}"/>
              </a:ext>
            </a:extLst>
          </p:cNvPr>
          <p:cNvCxnSpPr/>
          <p:nvPr/>
        </p:nvCxnSpPr>
        <p:spPr>
          <a:xfrm>
            <a:off x="1225172" y="380233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xmlns="" id="{1219A294-D754-4579-8605-310C7E35CA6C}"/>
              </a:ext>
            </a:extLst>
          </p:cNvPr>
          <p:cNvCxnSpPr>
            <a:cxnSpLocks/>
          </p:cNvCxnSpPr>
          <p:nvPr/>
        </p:nvCxnSpPr>
        <p:spPr>
          <a:xfrm rot="5400000">
            <a:off x="7642116" y="3391741"/>
            <a:ext cx="78707"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xmlns="" id="{331BEDFE-1F51-436B-BC73-07A7C8308870}"/>
              </a:ext>
            </a:extLst>
          </p:cNvPr>
          <p:cNvCxnSpPr>
            <a:cxnSpLocks/>
          </p:cNvCxnSpPr>
          <p:nvPr/>
        </p:nvCxnSpPr>
        <p:spPr>
          <a:xfrm>
            <a:off x="7636469" y="3391020"/>
            <a:ext cx="90000"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xmlns="" id="{E0C88159-8265-45AE-97F3-1EB747CCD319}"/>
              </a:ext>
            </a:extLst>
          </p:cNvPr>
          <p:cNvCxnSpPr>
            <a:cxnSpLocks/>
          </p:cNvCxnSpPr>
          <p:nvPr/>
        </p:nvCxnSpPr>
        <p:spPr>
          <a:xfrm rot="5400000">
            <a:off x="8088553"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87" name="TextBox 486">
            <a:extLst>
              <a:ext uri="{FF2B5EF4-FFF2-40B4-BE49-F238E27FC236}">
                <a16:creationId xmlns:a16="http://schemas.microsoft.com/office/drawing/2014/main" xmlns="" id="{8E9C5920-2595-4FAA-AEB6-B3C9A2CC86FB}"/>
              </a:ext>
            </a:extLst>
          </p:cNvPr>
          <p:cNvSpPr txBox="1"/>
          <p:nvPr/>
        </p:nvSpPr>
        <p:spPr>
          <a:xfrm>
            <a:off x="7942476"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144</a:t>
            </a:r>
          </a:p>
          <a:p>
            <a:pPr algn="ctr"/>
            <a:endParaRPr lang="fr-FR" sz="1400" smtClean="0">
              <a:solidFill>
                <a:srgbClr val="000000"/>
              </a:solidFill>
            </a:endParaRPr>
          </a:p>
          <a:p>
            <a:pPr algn="ctr"/>
            <a:r>
              <a:rPr lang="fr-FR" sz="1400" smtClean="0">
                <a:solidFill>
                  <a:srgbClr val="000000"/>
                </a:solidFill>
              </a:rPr>
              <a:t>18</a:t>
            </a:r>
          </a:p>
          <a:p>
            <a:pPr algn="ctr"/>
            <a:r>
              <a:rPr lang="fr-FR" sz="1400" smtClean="0">
                <a:solidFill>
                  <a:srgbClr val="000000"/>
                </a:solidFill>
              </a:rPr>
              <a:t>23</a:t>
            </a:r>
            <a:endParaRPr lang="fr-FR" sz="1400">
              <a:solidFill>
                <a:srgbClr val="000000"/>
              </a:solidFill>
            </a:endParaRPr>
          </a:p>
        </p:txBody>
      </p:sp>
      <p:cxnSp>
        <p:nvCxnSpPr>
          <p:cNvPr id="488" name="Straight Connector 487">
            <a:extLst>
              <a:ext uri="{FF2B5EF4-FFF2-40B4-BE49-F238E27FC236}">
                <a16:creationId xmlns:a16="http://schemas.microsoft.com/office/drawing/2014/main" xmlns="" id="{AD42BC58-2012-434A-9323-3998F74CC355}"/>
              </a:ext>
            </a:extLst>
          </p:cNvPr>
          <p:cNvCxnSpPr>
            <a:cxnSpLocks/>
          </p:cNvCxnSpPr>
          <p:nvPr/>
        </p:nvCxnSpPr>
        <p:spPr>
          <a:xfrm rot="5400000">
            <a:off x="4679766"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xmlns="" id="{7A4EC8F7-AFA3-4628-B86C-387157F12A96}"/>
              </a:ext>
            </a:extLst>
          </p:cNvPr>
          <p:cNvSpPr txBox="1"/>
          <p:nvPr/>
        </p:nvSpPr>
        <p:spPr>
          <a:xfrm>
            <a:off x="4539391"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72</a:t>
            </a:r>
          </a:p>
          <a:p>
            <a:pPr algn="ctr"/>
            <a:endParaRPr lang="fr-FR" sz="1400" smtClean="0">
              <a:solidFill>
                <a:srgbClr val="000000"/>
              </a:solidFill>
            </a:endParaRPr>
          </a:p>
          <a:p>
            <a:pPr algn="ctr"/>
            <a:r>
              <a:rPr lang="fr-FR" sz="1400" smtClean="0">
                <a:solidFill>
                  <a:srgbClr val="000000"/>
                </a:solidFill>
              </a:rPr>
              <a:t>122</a:t>
            </a:r>
          </a:p>
          <a:p>
            <a:pPr algn="ctr"/>
            <a:r>
              <a:rPr lang="fr-FR" sz="1400" smtClean="0">
                <a:solidFill>
                  <a:srgbClr val="000000"/>
                </a:solidFill>
              </a:rPr>
              <a:t>142</a:t>
            </a:r>
            <a:endParaRPr lang="fr-FR" sz="1400">
              <a:solidFill>
                <a:srgbClr val="000000"/>
              </a:solidFill>
            </a:endParaRPr>
          </a:p>
        </p:txBody>
      </p:sp>
      <p:cxnSp>
        <p:nvCxnSpPr>
          <p:cNvPr id="490" name="Straight Connector 489">
            <a:extLst>
              <a:ext uri="{FF2B5EF4-FFF2-40B4-BE49-F238E27FC236}">
                <a16:creationId xmlns:a16="http://schemas.microsoft.com/office/drawing/2014/main" xmlns="" id="{435EF20E-BEA3-4E95-B941-478852F39F89}"/>
              </a:ext>
            </a:extLst>
          </p:cNvPr>
          <p:cNvCxnSpPr>
            <a:cxnSpLocks/>
          </p:cNvCxnSpPr>
          <p:nvPr/>
        </p:nvCxnSpPr>
        <p:spPr>
          <a:xfrm rot="5400000">
            <a:off x="1835222"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91" name="TextBox 490">
            <a:extLst>
              <a:ext uri="{FF2B5EF4-FFF2-40B4-BE49-F238E27FC236}">
                <a16:creationId xmlns:a16="http://schemas.microsoft.com/office/drawing/2014/main" xmlns="" id="{C470342F-546F-4A6A-ACB8-379D58977E76}"/>
              </a:ext>
            </a:extLst>
          </p:cNvPr>
          <p:cNvSpPr txBox="1"/>
          <p:nvPr/>
        </p:nvSpPr>
        <p:spPr>
          <a:xfrm>
            <a:off x="1690745" y="3876257"/>
            <a:ext cx="370862" cy="934478"/>
          </a:xfrm>
          <a:prstGeom prst="rect">
            <a:avLst/>
          </a:prstGeom>
          <a:noFill/>
        </p:spPr>
        <p:txBody>
          <a:bodyPr wrap="none" lIns="36000" tIns="36000" rIns="36000" bIns="36000" rtlCol="0" anchor="t" anchorCtr="0">
            <a:spAutoFit/>
          </a:bodyPr>
          <a:lstStyle/>
          <a:p>
            <a:pPr algn="ctr"/>
            <a:r>
              <a:rPr lang="fr-FR" sz="1400" smtClean="0">
                <a:solidFill>
                  <a:srgbClr val="000000"/>
                </a:solidFill>
              </a:rPr>
              <a:t>12</a:t>
            </a:r>
          </a:p>
          <a:p>
            <a:pPr algn="ctr"/>
            <a:endParaRPr lang="fr-FR" sz="1400" smtClean="0">
              <a:solidFill>
                <a:srgbClr val="000000"/>
              </a:solidFill>
            </a:endParaRPr>
          </a:p>
          <a:p>
            <a:pPr algn="ctr"/>
            <a:r>
              <a:rPr lang="fr-FR" sz="1400" smtClean="0">
                <a:solidFill>
                  <a:srgbClr val="000000"/>
                </a:solidFill>
              </a:rPr>
              <a:t>233</a:t>
            </a:r>
          </a:p>
          <a:p>
            <a:pPr algn="ctr"/>
            <a:r>
              <a:rPr lang="fr-FR" sz="1400" smtClean="0">
                <a:solidFill>
                  <a:srgbClr val="000000"/>
                </a:solidFill>
              </a:rPr>
              <a:t>242</a:t>
            </a:r>
            <a:endParaRPr lang="fr-FR" sz="1400">
              <a:solidFill>
                <a:srgbClr val="000000"/>
              </a:solidFill>
            </a:endParaRPr>
          </a:p>
        </p:txBody>
      </p:sp>
      <p:grpSp>
        <p:nvGrpSpPr>
          <p:cNvPr id="492" name="Group 491">
            <a:extLst>
              <a:ext uri="{FF2B5EF4-FFF2-40B4-BE49-F238E27FC236}">
                <a16:creationId xmlns:a16="http://schemas.microsoft.com/office/drawing/2014/main" xmlns="" id="{63771C98-B20F-4896-95C7-1F2AD9C5591E}"/>
              </a:ext>
            </a:extLst>
          </p:cNvPr>
          <p:cNvGrpSpPr/>
          <p:nvPr/>
        </p:nvGrpSpPr>
        <p:grpSpPr>
          <a:xfrm>
            <a:off x="1314127" y="1759875"/>
            <a:ext cx="7108912" cy="946212"/>
            <a:chOff x="4392489" y="1881337"/>
            <a:chExt cx="9053513" cy="1377951"/>
          </a:xfrm>
        </p:grpSpPr>
        <p:sp>
          <p:nvSpPr>
            <p:cNvPr id="703" name="Freeform 5">
              <a:extLst>
                <a:ext uri="{FF2B5EF4-FFF2-40B4-BE49-F238E27FC236}">
                  <a16:creationId xmlns:a16="http://schemas.microsoft.com/office/drawing/2014/main" xmlns="" id="{A2A95F2B-1F7A-4486-BFFF-33714A413B6C}"/>
                </a:ext>
              </a:extLst>
            </p:cNvPr>
            <p:cNvSpPr>
              <a:spLocks/>
            </p:cNvSpPr>
            <p:nvPr/>
          </p:nvSpPr>
          <p:spPr bwMode="auto">
            <a:xfrm>
              <a:off x="4392489" y="1881337"/>
              <a:ext cx="9053513" cy="1338263"/>
            </a:xfrm>
            <a:custGeom>
              <a:avLst/>
              <a:gdLst>
                <a:gd name="T0" fmla="*/ 5616 w 5703"/>
                <a:gd name="T1" fmla="*/ 843 h 843"/>
                <a:gd name="T2" fmla="*/ 4688 w 5703"/>
                <a:gd name="T3" fmla="*/ 716 h 843"/>
                <a:gd name="T4" fmla="*/ 3929 w 5703"/>
                <a:gd name="T5" fmla="*/ 685 h 843"/>
                <a:gd name="T6" fmla="*/ 2876 w 5703"/>
                <a:gd name="T7" fmla="*/ 665 h 843"/>
                <a:gd name="T8" fmla="*/ 2869 w 5703"/>
                <a:gd name="T9" fmla="*/ 647 h 843"/>
                <a:gd name="T10" fmla="*/ 2840 w 5703"/>
                <a:gd name="T11" fmla="*/ 624 h 843"/>
                <a:gd name="T12" fmla="*/ 2419 w 5703"/>
                <a:gd name="T13" fmla="*/ 614 h 843"/>
                <a:gd name="T14" fmla="*/ 2379 w 5703"/>
                <a:gd name="T15" fmla="*/ 598 h 843"/>
                <a:gd name="T16" fmla="*/ 2344 w 5703"/>
                <a:gd name="T17" fmla="*/ 592 h 843"/>
                <a:gd name="T18" fmla="*/ 2002 w 5703"/>
                <a:gd name="T19" fmla="*/ 582 h 843"/>
                <a:gd name="T20" fmla="*/ 1976 w 5703"/>
                <a:gd name="T21" fmla="*/ 564 h 843"/>
                <a:gd name="T22" fmla="*/ 1968 w 5703"/>
                <a:gd name="T23" fmla="*/ 548 h 843"/>
                <a:gd name="T24" fmla="*/ 1961 w 5703"/>
                <a:gd name="T25" fmla="*/ 532 h 843"/>
                <a:gd name="T26" fmla="*/ 1954 w 5703"/>
                <a:gd name="T27" fmla="*/ 506 h 843"/>
                <a:gd name="T28" fmla="*/ 1947 w 5703"/>
                <a:gd name="T29" fmla="*/ 485 h 843"/>
                <a:gd name="T30" fmla="*/ 1928 w 5703"/>
                <a:gd name="T31" fmla="*/ 478 h 843"/>
                <a:gd name="T32" fmla="*/ 1508 w 5703"/>
                <a:gd name="T33" fmla="*/ 459 h 843"/>
                <a:gd name="T34" fmla="*/ 1501 w 5703"/>
                <a:gd name="T35" fmla="*/ 418 h 843"/>
                <a:gd name="T36" fmla="*/ 1480 w 5703"/>
                <a:gd name="T37" fmla="*/ 409 h 843"/>
                <a:gd name="T38" fmla="*/ 1292 w 5703"/>
                <a:gd name="T39" fmla="*/ 394 h 843"/>
                <a:gd name="T40" fmla="*/ 1153 w 5703"/>
                <a:gd name="T41" fmla="*/ 387 h 843"/>
                <a:gd name="T42" fmla="*/ 1068 w 5703"/>
                <a:gd name="T43" fmla="*/ 378 h 843"/>
                <a:gd name="T44" fmla="*/ 1062 w 5703"/>
                <a:gd name="T45" fmla="*/ 371 h 843"/>
                <a:gd name="T46" fmla="*/ 1055 w 5703"/>
                <a:gd name="T47" fmla="*/ 367 h 843"/>
                <a:gd name="T48" fmla="*/ 1014 w 5703"/>
                <a:gd name="T49" fmla="*/ 283 h 843"/>
                <a:gd name="T50" fmla="*/ 920 w 5703"/>
                <a:gd name="T51" fmla="*/ 266 h 843"/>
                <a:gd name="T52" fmla="*/ 602 w 5703"/>
                <a:gd name="T53" fmla="*/ 257 h 843"/>
                <a:gd name="T54" fmla="*/ 586 w 5703"/>
                <a:gd name="T55" fmla="*/ 199 h 843"/>
                <a:gd name="T56" fmla="*/ 579 w 5703"/>
                <a:gd name="T57" fmla="*/ 164 h 843"/>
                <a:gd name="T58" fmla="*/ 571 w 5703"/>
                <a:gd name="T59" fmla="*/ 146 h 843"/>
                <a:gd name="T60" fmla="*/ 538 w 5703"/>
                <a:gd name="T61" fmla="*/ 130 h 843"/>
                <a:gd name="T62" fmla="*/ 462 w 5703"/>
                <a:gd name="T63" fmla="*/ 117 h 843"/>
                <a:gd name="T64" fmla="*/ 445 w 5703"/>
                <a:gd name="T65" fmla="*/ 99 h 843"/>
                <a:gd name="T66" fmla="*/ 440 w 5703"/>
                <a:gd name="T67" fmla="*/ 95 h 843"/>
                <a:gd name="T68" fmla="*/ 311 w 5703"/>
                <a:gd name="T69" fmla="*/ 89 h 843"/>
                <a:gd name="T70" fmla="*/ 145 w 5703"/>
                <a:gd name="T71" fmla="*/ 83 h 843"/>
                <a:gd name="T72" fmla="*/ 134 w 5703"/>
                <a:gd name="T73" fmla="*/ 31 h 843"/>
                <a:gd name="T74" fmla="*/ 113 w 5703"/>
                <a:gd name="T75" fmla="*/ 7 h 843"/>
                <a:gd name="T76" fmla="*/ 0 w 5703"/>
                <a:gd name="T77"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3" h="843">
                  <a:moveTo>
                    <a:pt x="5703" y="843"/>
                  </a:moveTo>
                  <a:lnTo>
                    <a:pt x="5616" y="843"/>
                  </a:lnTo>
                  <a:lnTo>
                    <a:pt x="5616" y="716"/>
                  </a:lnTo>
                  <a:lnTo>
                    <a:pt x="4688" y="716"/>
                  </a:lnTo>
                  <a:lnTo>
                    <a:pt x="4688" y="685"/>
                  </a:lnTo>
                  <a:lnTo>
                    <a:pt x="3929" y="685"/>
                  </a:lnTo>
                  <a:lnTo>
                    <a:pt x="3929" y="665"/>
                  </a:lnTo>
                  <a:lnTo>
                    <a:pt x="2876" y="665"/>
                  </a:lnTo>
                  <a:lnTo>
                    <a:pt x="2876" y="647"/>
                  </a:lnTo>
                  <a:lnTo>
                    <a:pt x="2869" y="647"/>
                  </a:lnTo>
                  <a:lnTo>
                    <a:pt x="2869" y="624"/>
                  </a:lnTo>
                  <a:lnTo>
                    <a:pt x="2840" y="624"/>
                  </a:lnTo>
                  <a:lnTo>
                    <a:pt x="2840" y="614"/>
                  </a:lnTo>
                  <a:lnTo>
                    <a:pt x="2419" y="614"/>
                  </a:lnTo>
                  <a:lnTo>
                    <a:pt x="2419" y="598"/>
                  </a:lnTo>
                  <a:lnTo>
                    <a:pt x="2379" y="598"/>
                  </a:lnTo>
                  <a:lnTo>
                    <a:pt x="2379" y="592"/>
                  </a:lnTo>
                  <a:lnTo>
                    <a:pt x="2344" y="592"/>
                  </a:lnTo>
                  <a:lnTo>
                    <a:pt x="2344" y="582"/>
                  </a:lnTo>
                  <a:lnTo>
                    <a:pt x="2002" y="582"/>
                  </a:lnTo>
                  <a:lnTo>
                    <a:pt x="2002" y="564"/>
                  </a:lnTo>
                  <a:lnTo>
                    <a:pt x="1976" y="564"/>
                  </a:lnTo>
                  <a:lnTo>
                    <a:pt x="1976" y="548"/>
                  </a:lnTo>
                  <a:lnTo>
                    <a:pt x="1968" y="548"/>
                  </a:lnTo>
                  <a:lnTo>
                    <a:pt x="1968" y="532"/>
                  </a:lnTo>
                  <a:lnTo>
                    <a:pt x="1961" y="532"/>
                  </a:lnTo>
                  <a:lnTo>
                    <a:pt x="1961" y="506"/>
                  </a:lnTo>
                  <a:lnTo>
                    <a:pt x="1954" y="506"/>
                  </a:lnTo>
                  <a:lnTo>
                    <a:pt x="1954" y="485"/>
                  </a:lnTo>
                  <a:lnTo>
                    <a:pt x="1947" y="485"/>
                  </a:lnTo>
                  <a:lnTo>
                    <a:pt x="1947" y="478"/>
                  </a:lnTo>
                  <a:lnTo>
                    <a:pt x="1928" y="478"/>
                  </a:lnTo>
                  <a:lnTo>
                    <a:pt x="1928" y="459"/>
                  </a:lnTo>
                  <a:lnTo>
                    <a:pt x="1508" y="459"/>
                  </a:lnTo>
                  <a:lnTo>
                    <a:pt x="1508" y="418"/>
                  </a:lnTo>
                  <a:lnTo>
                    <a:pt x="1501" y="418"/>
                  </a:lnTo>
                  <a:lnTo>
                    <a:pt x="1501" y="409"/>
                  </a:lnTo>
                  <a:lnTo>
                    <a:pt x="1480" y="409"/>
                  </a:lnTo>
                  <a:lnTo>
                    <a:pt x="1480" y="394"/>
                  </a:lnTo>
                  <a:lnTo>
                    <a:pt x="1292" y="394"/>
                  </a:lnTo>
                  <a:lnTo>
                    <a:pt x="1292" y="387"/>
                  </a:lnTo>
                  <a:lnTo>
                    <a:pt x="1153" y="387"/>
                  </a:lnTo>
                  <a:lnTo>
                    <a:pt x="1153" y="378"/>
                  </a:lnTo>
                  <a:lnTo>
                    <a:pt x="1068" y="378"/>
                  </a:lnTo>
                  <a:lnTo>
                    <a:pt x="1068" y="371"/>
                  </a:lnTo>
                  <a:lnTo>
                    <a:pt x="1062" y="371"/>
                  </a:lnTo>
                  <a:lnTo>
                    <a:pt x="1062" y="367"/>
                  </a:lnTo>
                  <a:lnTo>
                    <a:pt x="1055" y="367"/>
                  </a:lnTo>
                  <a:lnTo>
                    <a:pt x="1055" y="283"/>
                  </a:lnTo>
                  <a:lnTo>
                    <a:pt x="1014" y="283"/>
                  </a:lnTo>
                  <a:lnTo>
                    <a:pt x="1014" y="266"/>
                  </a:lnTo>
                  <a:lnTo>
                    <a:pt x="920" y="266"/>
                  </a:lnTo>
                  <a:lnTo>
                    <a:pt x="920" y="257"/>
                  </a:lnTo>
                  <a:lnTo>
                    <a:pt x="602" y="257"/>
                  </a:lnTo>
                  <a:lnTo>
                    <a:pt x="602" y="199"/>
                  </a:lnTo>
                  <a:lnTo>
                    <a:pt x="586" y="199"/>
                  </a:lnTo>
                  <a:lnTo>
                    <a:pt x="586" y="164"/>
                  </a:lnTo>
                  <a:lnTo>
                    <a:pt x="579" y="164"/>
                  </a:lnTo>
                  <a:lnTo>
                    <a:pt x="579" y="146"/>
                  </a:lnTo>
                  <a:lnTo>
                    <a:pt x="571" y="146"/>
                  </a:lnTo>
                  <a:lnTo>
                    <a:pt x="571" y="130"/>
                  </a:lnTo>
                  <a:lnTo>
                    <a:pt x="538" y="130"/>
                  </a:lnTo>
                  <a:lnTo>
                    <a:pt x="538" y="117"/>
                  </a:lnTo>
                  <a:lnTo>
                    <a:pt x="462" y="117"/>
                  </a:lnTo>
                  <a:lnTo>
                    <a:pt x="462" y="99"/>
                  </a:lnTo>
                  <a:lnTo>
                    <a:pt x="445" y="99"/>
                  </a:lnTo>
                  <a:lnTo>
                    <a:pt x="445" y="95"/>
                  </a:lnTo>
                  <a:lnTo>
                    <a:pt x="440" y="95"/>
                  </a:lnTo>
                  <a:lnTo>
                    <a:pt x="440" y="89"/>
                  </a:lnTo>
                  <a:lnTo>
                    <a:pt x="311" y="89"/>
                  </a:lnTo>
                  <a:lnTo>
                    <a:pt x="311" y="83"/>
                  </a:lnTo>
                  <a:lnTo>
                    <a:pt x="145" y="83"/>
                  </a:lnTo>
                  <a:lnTo>
                    <a:pt x="145" y="31"/>
                  </a:lnTo>
                  <a:lnTo>
                    <a:pt x="134" y="31"/>
                  </a:lnTo>
                  <a:lnTo>
                    <a:pt x="134" y="7"/>
                  </a:lnTo>
                  <a:lnTo>
                    <a:pt x="113" y="7"/>
                  </a:lnTo>
                  <a:lnTo>
                    <a:pt x="113"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4" name="Line 6">
              <a:extLst>
                <a:ext uri="{FF2B5EF4-FFF2-40B4-BE49-F238E27FC236}">
                  <a16:creationId xmlns:a16="http://schemas.microsoft.com/office/drawing/2014/main" xmlns="" id="{F71FF3E1-867F-4390-AF5F-E73FCA6B4FE8}"/>
                </a:ext>
              </a:extLst>
            </p:cNvPr>
            <p:cNvSpPr>
              <a:spLocks noChangeShapeType="1"/>
            </p:cNvSpPr>
            <p:nvPr/>
          </p:nvSpPr>
          <p:spPr bwMode="auto">
            <a:xfrm>
              <a:off x="4608389" y="18924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5" name="Line 7">
              <a:extLst>
                <a:ext uri="{FF2B5EF4-FFF2-40B4-BE49-F238E27FC236}">
                  <a16:creationId xmlns:a16="http://schemas.microsoft.com/office/drawing/2014/main" xmlns="" id="{C8930EF7-DAE7-43D5-9BA8-FEBAE27FA807}"/>
                </a:ext>
              </a:extLst>
            </p:cNvPr>
            <p:cNvSpPr>
              <a:spLocks noChangeShapeType="1"/>
            </p:cNvSpPr>
            <p:nvPr/>
          </p:nvSpPr>
          <p:spPr bwMode="auto">
            <a:xfrm flipH="1">
              <a:off x="4573464" y="19305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6" name="Line 8">
              <a:extLst>
                <a:ext uri="{FF2B5EF4-FFF2-40B4-BE49-F238E27FC236}">
                  <a16:creationId xmlns:a16="http://schemas.microsoft.com/office/drawing/2014/main" xmlns="" id="{8C85C4F8-D19F-4F7E-BD8D-E63E2AC155A7}"/>
                </a:ext>
              </a:extLst>
            </p:cNvPr>
            <p:cNvSpPr>
              <a:spLocks noChangeShapeType="1"/>
            </p:cNvSpPr>
            <p:nvPr/>
          </p:nvSpPr>
          <p:spPr bwMode="auto">
            <a:xfrm>
              <a:off x="4622677" y="197658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7" name="Line 9">
              <a:extLst>
                <a:ext uri="{FF2B5EF4-FFF2-40B4-BE49-F238E27FC236}">
                  <a16:creationId xmlns:a16="http://schemas.microsoft.com/office/drawing/2014/main" xmlns="" id="{391868AF-3D6E-4CEB-A002-887446E2D2ED}"/>
                </a:ext>
              </a:extLst>
            </p:cNvPr>
            <p:cNvSpPr>
              <a:spLocks noChangeShapeType="1"/>
            </p:cNvSpPr>
            <p:nvPr/>
          </p:nvSpPr>
          <p:spPr bwMode="auto">
            <a:xfrm flipH="1">
              <a:off x="4584577" y="201310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8" name="Line 10">
              <a:extLst>
                <a:ext uri="{FF2B5EF4-FFF2-40B4-BE49-F238E27FC236}">
                  <a16:creationId xmlns:a16="http://schemas.microsoft.com/office/drawing/2014/main" xmlns="" id="{BCC80827-8A13-45F7-96E2-8979C5B23D36}"/>
                </a:ext>
              </a:extLst>
            </p:cNvPr>
            <p:cNvSpPr>
              <a:spLocks noChangeShapeType="1"/>
            </p:cNvSpPr>
            <p:nvPr/>
          </p:nvSpPr>
          <p:spPr bwMode="auto">
            <a:xfrm>
              <a:off x="5125914" y="20242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9" name="Line 11">
              <a:extLst>
                <a:ext uri="{FF2B5EF4-FFF2-40B4-BE49-F238E27FC236}">
                  <a16:creationId xmlns:a16="http://schemas.microsoft.com/office/drawing/2014/main" xmlns="" id="{40EB6550-DAD2-4903-968B-221DA4719359}"/>
                </a:ext>
              </a:extLst>
            </p:cNvPr>
            <p:cNvSpPr>
              <a:spLocks noChangeShapeType="1"/>
            </p:cNvSpPr>
            <p:nvPr/>
          </p:nvSpPr>
          <p:spPr bwMode="auto">
            <a:xfrm flipH="1">
              <a:off x="5089402" y="206231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0" name="Line 12">
              <a:extLst>
                <a:ext uri="{FF2B5EF4-FFF2-40B4-BE49-F238E27FC236}">
                  <a16:creationId xmlns:a16="http://schemas.microsoft.com/office/drawing/2014/main" xmlns="" id="{F16255EE-DDA4-4139-BAD2-810DBFD838CB}"/>
                </a:ext>
              </a:extLst>
            </p:cNvPr>
            <p:cNvSpPr>
              <a:spLocks noChangeShapeType="1"/>
            </p:cNvSpPr>
            <p:nvPr/>
          </p:nvSpPr>
          <p:spPr bwMode="auto">
            <a:xfrm>
              <a:off x="5379914" y="225281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1" name="Line 13">
              <a:extLst>
                <a:ext uri="{FF2B5EF4-FFF2-40B4-BE49-F238E27FC236}">
                  <a16:creationId xmlns:a16="http://schemas.microsoft.com/office/drawing/2014/main" xmlns="" id="{7D304ABC-BED7-4D75-9115-0FB01728E396}"/>
                </a:ext>
              </a:extLst>
            </p:cNvPr>
            <p:cNvSpPr>
              <a:spLocks noChangeShapeType="1"/>
            </p:cNvSpPr>
            <p:nvPr/>
          </p:nvSpPr>
          <p:spPr bwMode="auto">
            <a:xfrm flipH="1">
              <a:off x="5343402" y="2289325"/>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2" name="Line 14">
              <a:extLst>
                <a:ext uri="{FF2B5EF4-FFF2-40B4-BE49-F238E27FC236}">
                  <a16:creationId xmlns:a16="http://schemas.microsoft.com/office/drawing/2014/main" xmlns="" id="{0F22FA84-A73C-445B-BED8-09381EC5ECF4}"/>
                </a:ext>
              </a:extLst>
            </p:cNvPr>
            <p:cNvSpPr>
              <a:spLocks noChangeShapeType="1"/>
            </p:cNvSpPr>
            <p:nvPr/>
          </p:nvSpPr>
          <p:spPr bwMode="auto">
            <a:xfrm>
              <a:off x="5424364" y="225281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3" name="Line 15">
              <a:extLst>
                <a:ext uri="{FF2B5EF4-FFF2-40B4-BE49-F238E27FC236}">
                  <a16:creationId xmlns:a16="http://schemas.microsoft.com/office/drawing/2014/main" xmlns="" id="{40A829BF-57A6-4CA9-8557-D51A5B7CEEAF}"/>
                </a:ext>
              </a:extLst>
            </p:cNvPr>
            <p:cNvSpPr>
              <a:spLocks noChangeShapeType="1"/>
            </p:cNvSpPr>
            <p:nvPr/>
          </p:nvSpPr>
          <p:spPr bwMode="auto">
            <a:xfrm flipH="1">
              <a:off x="5387852" y="22893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4" name="Line 16">
              <a:extLst>
                <a:ext uri="{FF2B5EF4-FFF2-40B4-BE49-F238E27FC236}">
                  <a16:creationId xmlns:a16="http://schemas.microsoft.com/office/drawing/2014/main" xmlns="" id="{40EA1173-B3D0-480C-B81E-C352A76653E8}"/>
                </a:ext>
              </a:extLst>
            </p:cNvPr>
            <p:cNvSpPr>
              <a:spLocks noChangeShapeType="1"/>
            </p:cNvSpPr>
            <p:nvPr/>
          </p:nvSpPr>
          <p:spPr bwMode="auto">
            <a:xfrm>
              <a:off x="5997452" y="22655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5" name="Line 17">
              <a:extLst>
                <a:ext uri="{FF2B5EF4-FFF2-40B4-BE49-F238E27FC236}">
                  <a16:creationId xmlns:a16="http://schemas.microsoft.com/office/drawing/2014/main" xmlns="" id="{42F71D57-BF20-4A8A-A50A-A7A315F638EA}"/>
                </a:ext>
              </a:extLst>
            </p:cNvPr>
            <p:cNvSpPr>
              <a:spLocks noChangeShapeType="1"/>
            </p:cNvSpPr>
            <p:nvPr/>
          </p:nvSpPr>
          <p:spPr bwMode="auto">
            <a:xfrm flipH="1">
              <a:off x="5964114" y="230361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6" name="Line 18">
              <a:extLst>
                <a:ext uri="{FF2B5EF4-FFF2-40B4-BE49-F238E27FC236}">
                  <a16:creationId xmlns:a16="http://schemas.microsoft.com/office/drawing/2014/main" xmlns="" id="{112C0DAA-F27A-4012-9BB4-ABFFC1467C89}"/>
                </a:ext>
              </a:extLst>
            </p:cNvPr>
            <p:cNvSpPr>
              <a:spLocks noChangeShapeType="1"/>
            </p:cNvSpPr>
            <p:nvPr/>
          </p:nvSpPr>
          <p:spPr bwMode="auto">
            <a:xfrm>
              <a:off x="6067302" y="2295675"/>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7" name="Line 19">
              <a:extLst>
                <a:ext uri="{FF2B5EF4-FFF2-40B4-BE49-F238E27FC236}">
                  <a16:creationId xmlns:a16="http://schemas.microsoft.com/office/drawing/2014/main" xmlns="" id="{4AE90B66-1CC9-4396-BCC6-374BDDA86C45}"/>
                </a:ext>
              </a:extLst>
            </p:cNvPr>
            <p:cNvSpPr>
              <a:spLocks noChangeShapeType="1"/>
            </p:cNvSpPr>
            <p:nvPr/>
          </p:nvSpPr>
          <p:spPr bwMode="auto">
            <a:xfrm flipH="1">
              <a:off x="6030789" y="2333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8" name="Line 20">
              <a:extLst>
                <a:ext uri="{FF2B5EF4-FFF2-40B4-BE49-F238E27FC236}">
                  <a16:creationId xmlns:a16="http://schemas.microsoft.com/office/drawing/2014/main" xmlns="" id="{7F24F6BA-2C6A-4201-8B56-5808646528B2}"/>
                </a:ext>
              </a:extLst>
            </p:cNvPr>
            <p:cNvSpPr>
              <a:spLocks noChangeShapeType="1"/>
            </p:cNvSpPr>
            <p:nvPr/>
          </p:nvSpPr>
          <p:spPr bwMode="auto">
            <a:xfrm>
              <a:off x="6121277" y="24449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9" name="Line 21">
              <a:extLst>
                <a:ext uri="{FF2B5EF4-FFF2-40B4-BE49-F238E27FC236}">
                  <a16:creationId xmlns:a16="http://schemas.microsoft.com/office/drawing/2014/main" xmlns="" id="{414819E6-6620-4101-8098-15160D778661}"/>
                </a:ext>
              </a:extLst>
            </p:cNvPr>
            <p:cNvSpPr>
              <a:spLocks noChangeShapeType="1"/>
            </p:cNvSpPr>
            <p:nvPr/>
          </p:nvSpPr>
          <p:spPr bwMode="auto">
            <a:xfrm flipH="1">
              <a:off x="6086352" y="2479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0" name="Line 22">
              <a:extLst>
                <a:ext uri="{FF2B5EF4-FFF2-40B4-BE49-F238E27FC236}">
                  <a16:creationId xmlns:a16="http://schemas.microsoft.com/office/drawing/2014/main" xmlns="" id="{350FAC7C-0361-4F16-AE52-0F2F9305A00C}"/>
                </a:ext>
              </a:extLst>
            </p:cNvPr>
            <p:cNvSpPr>
              <a:spLocks noChangeShapeType="1"/>
            </p:cNvSpPr>
            <p:nvPr/>
          </p:nvSpPr>
          <p:spPr bwMode="auto">
            <a:xfrm>
              <a:off x="6675314" y="2470300"/>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1" name="Line 23">
              <a:extLst>
                <a:ext uri="{FF2B5EF4-FFF2-40B4-BE49-F238E27FC236}">
                  <a16:creationId xmlns:a16="http://schemas.microsoft.com/office/drawing/2014/main" xmlns="" id="{9E819F83-B03D-40C5-B937-B365E3C1FA17}"/>
                </a:ext>
              </a:extLst>
            </p:cNvPr>
            <p:cNvSpPr>
              <a:spLocks noChangeShapeType="1"/>
            </p:cNvSpPr>
            <p:nvPr/>
          </p:nvSpPr>
          <p:spPr bwMode="auto">
            <a:xfrm flipH="1">
              <a:off x="6638802" y="2506812"/>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2" name="Line 24">
              <a:extLst>
                <a:ext uri="{FF2B5EF4-FFF2-40B4-BE49-F238E27FC236}">
                  <a16:creationId xmlns:a16="http://schemas.microsoft.com/office/drawing/2014/main" xmlns="" id="{7CA7B3BF-5834-4DF1-A977-BF11F0B2E20C}"/>
                </a:ext>
              </a:extLst>
            </p:cNvPr>
            <p:cNvSpPr>
              <a:spLocks noChangeShapeType="1"/>
            </p:cNvSpPr>
            <p:nvPr/>
          </p:nvSpPr>
          <p:spPr bwMode="auto">
            <a:xfrm>
              <a:off x="6786439"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3" name="Line 25">
              <a:extLst>
                <a:ext uri="{FF2B5EF4-FFF2-40B4-BE49-F238E27FC236}">
                  <a16:creationId xmlns:a16="http://schemas.microsoft.com/office/drawing/2014/main" xmlns="" id="{CD0DDEB3-530F-4034-BC99-BE62FED0C8CC}"/>
                </a:ext>
              </a:extLst>
            </p:cNvPr>
            <p:cNvSpPr>
              <a:spLocks noChangeShapeType="1"/>
            </p:cNvSpPr>
            <p:nvPr/>
          </p:nvSpPr>
          <p:spPr bwMode="auto">
            <a:xfrm flipH="1">
              <a:off x="6749927"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4" name="Line 26">
              <a:extLst>
                <a:ext uri="{FF2B5EF4-FFF2-40B4-BE49-F238E27FC236}">
                  <a16:creationId xmlns:a16="http://schemas.microsoft.com/office/drawing/2014/main" xmlns="" id="{D3847C25-1BF5-42ED-A89F-1AFF88B71167}"/>
                </a:ext>
              </a:extLst>
            </p:cNvPr>
            <p:cNvSpPr>
              <a:spLocks noChangeShapeType="1"/>
            </p:cNvSpPr>
            <p:nvPr/>
          </p:nvSpPr>
          <p:spPr bwMode="auto">
            <a:xfrm>
              <a:off x="6873752"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5" name="Line 27">
              <a:extLst>
                <a:ext uri="{FF2B5EF4-FFF2-40B4-BE49-F238E27FC236}">
                  <a16:creationId xmlns:a16="http://schemas.microsoft.com/office/drawing/2014/main" xmlns="" id="{69A3377E-C7EC-4DE5-A1B2-60E3C815020C}"/>
                </a:ext>
              </a:extLst>
            </p:cNvPr>
            <p:cNvSpPr>
              <a:spLocks noChangeShapeType="1"/>
            </p:cNvSpPr>
            <p:nvPr/>
          </p:nvSpPr>
          <p:spPr bwMode="auto">
            <a:xfrm flipH="1">
              <a:off x="6837239"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6" name="Line 28">
              <a:extLst>
                <a:ext uri="{FF2B5EF4-FFF2-40B4-BE49-F238E27FC236}">
                  <a16:creationId xmlns:a16="http://schemas.microsoft.com/office/drawing/2014/main" xmlns="" id="{5850C5FA-6282-4D53-B868-A0897176B4AA}"/>
                </a:ext>
              </a:extLst>
            </p:cNvPr>
            <p:cNvSpPr>
              <a:spLocks noChangeShapeType="1"/>
            </p:cNvSpPr>
            <p:nvPr/>
          </p:nvSpPr>
          <p:spPr bwMode="auto">
            <a:xfrm>
              <a:off x="6918202"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7" name="Line 29">
              <a:extLst>
                <a:ext uri="{FF2B5EF4-FFF2-40B4-BE49-F238E27FC236}">
                  <a16:creationId xmlns:a16="http://schemas.microsoft.com/office/drawing/2014/main" xmlns="" id="{1EF9BCBD-B3C7-47C2-8AA0-4679D00AF66C}"/>
                </a:ext>
              </a:extLst>
            </p:cNvPr>
            <p:cNvSpPr>
              <a:spLocks noChangeShapeType="1"/>
            </p:cNvSpPr>
            <p:nvPr/>
          </p:nvSpPr>
          <p:spPr bwMode="auto">
            <a:xfrm flipH="1">
              <a:off x="6881689"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8" name="Line 30">
              <a:extLst>
                <a:ext uri="{FF2B5EF4-FFF2-40B4-BE49-F238E27FC236}">
                  <a16:creationId xmlns:a16="http://schemas.microsoft.com/office/drawing/2014/main" xmlns="" id="{AED97120-F4A2-43EC-BF7F-09DA56652C14}"/>
                </a:ext>
              </a:extLst>
            </p:cNvPr>
            <p:cNvSpPr>
              <a:spLocks noChangeShapeType="1"/>
            </p:cNvSpPr>
            <p:nvPr/>
          </p:nvSpPr>
          <p:spPr bwMode="auto">
            <a:xfrm>
              <a:off x="6929314"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9" name="Line 31">
              <a:extLst>
                <a:ext uri="{FF2B5EF4-FFF2-40B4-BE49-F238E27FC236}">
                  <a16:creationId xmlns:a16="http://schemas.microsoft.com/office/drawing/2014/main" xmlns="" id="{37A8AD56-78EB-4386-B235-3E81BC6E0F01}"/>
                </a:ext>
              </a:extLst>
            </p:cNvPr>
            <p:cNvSpPr>
              <a:spLocks noChangeShapeType="1"/>
            </p:cNvSpPr>
            <p:nvPr/>
          </p:nvSpPr>
          <p:spPr bwMode="auto">
            <a:xfrm flipH="1">
              <a:off x="6892802"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0" name="Line 32">
              <a:extLst>
                <a:ext uri="{FF2B5EF4-FFF2-40B4-BE49-F238E27FC236}">
                  <a16:creationId xmlns:a16="http://schemas.microsoft.com/office/drawing/2014/main" xmlns="" id="{DC8521CE-F589-42EF-A0B4-453F752378BC}"/>
                </a:ext>
              </a:extLst>
            </p:cNvPr>
            <p:cNvSpPr>
              <a:spLocks noChangeShapeType="1"/>
            </p:cNvSpPr>
            <p:nvPr/>
          </p:nvSpPr>
          <p:spPr bwMode="auto">
            <a:xfrm>
              <a:off x="7450014"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1" name="Line 33">
              <a:extLst>
                <a:ext uri="{FF2B5EF4-FFF2-40B4-BE49-F238E27FC236}">
                  <a16:creationId xmlns:a16="http://schemas.microsoft.com/office/drawing/2014/main" xmlns="" id="{EB66144A-6F91-4FE2-87F2-66C7B824D386}"/>
                </a:ext>
              </a:extLst>
            </p:cNvPr>
            <p:cNvSpPr>
              <a:spLocks noChangeShapeType="1"/>
            </p:cNvSpPr>
            <p:nvPr/>
          </p:nvSpPr>
          <p:spPr bwMode="auto">
            <a:xfrm flipH="1">
              <a:off x="7413502"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2" name="Line 34">
              <a:extLst>
                <a:ext uri="{FF2B5EF4-FFF2-40B4-BE49-F238E27FC236}">
                  <a16:creationId xmlns:a16="http://schemas.microsoft.com/office/drawing/2014/main" xmlns="" id="{B897321C-AE13-4B1C-AAA0-A7CA02C6DCBA}"/>
                </a:ext>
              </a:extLst>
            </p:cNvPr>
            <p:cNvSpPr>
              <a:spLocks noChangeShapeType="1"/>
            </p:cNvSpPr>
            <p:nvPr/>
          </p:nvSpPr>
          <p:spPr bwMode="auto">
            <a:xfrm>
              <a:off x="7461127" y="260206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3" name="Line 35">
              <a:extLst>
                <a:ext uri="{FF2B5EF4-FFF2-40B4-BE49-F238E27FC236}">
                  <a16:creationId xmlns:a16="http://schemas.microsoft.com/office/drawing/2014/main" xmlns="" id="{D74752BB-75F1-43FA-BC18-B7DF229D1263}"/>
                </a:ext>
              </a:extLst>
            </p:cNvPr>
            <p:cNvSpPr>
              <a:spLocks noChangeShapeType="1"/>
            </p:cNvSpPr>
            <p:nvPr/>
          </p:nvSpPr>
          <p:spPr bwMode="auto">
            <a:xfrm flipH="1">
              <a:off x="7424614" y="26401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4" name="Line 36">
              <a:extLst>
                <a:ext uri="{FF2B5EF4-FFF2-40B4-BE49-F238E27FC236}">
                  <a16:creationId xmlns:a16="http://schemas.microsoft.com/office/drawing/2014/main" xmlns="" id="{B44F0622-FFF5-4B4C-AA82-A57263CD64B9}"/>
                </a:ext>
              </a:extLst>
            </p:cNvPr>
            <p:cNvSpPr>
              <a:spLocks noChangeShapeType="1"/>
            </p:cNvSpPr>
            <p:nvPr/>
          </p:nvSpPr>
          <p:spPr bwMode="auto">
            <a:xfrm>
              <a:off x="7496052" y="264968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5" name="Line 37">
              <a:extLst>
                <a:ext uri="{FF2B5EF4-FFF2-40B4-BE49-F238E27FC236}">
                  <a16:creationId xmlns:a16="http://schemas.microsoft.com/office/drawing/2014/main" xmlns="" id="{98A2B2B8-8663-4072-B5C2-71A7B82F3EA8}"/>
                </a:ext>
              </a:extLst>
            </p:cNvPr>
            <p:cNvSpPr>
              <a:spLocks noChangeShapeType="1"/>
            </p:cNvSpPr>
            <p:nvPr/>
          </p:nvSpPr>
          <p:spPr bwMode="auto">
            <a:xfrm flipH="1">
              <a:off x="7461127" y="2684612"/>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6" name="Line 38">
              <a:extLst>
                <a:ext uri="{FF2B5EF4-FFF2-40B4-BE49-F238E27FC236}">
                  <a16:creationId xmlns:a16="http://schemas.microsoft.com/office/drawing/2014/main" xmlns="" id="{369C54E0-6AD1-49C2-9765-E433E16ADF44}"/>
                </a:ext>
              </a:extLst>
            </p:cNvPr>
            <p:cNvSpPr>
              <a:spLocks noChangeShapeType="1"/>
            </p:cNvSpPr>
            <p:nvPr/>
          </p:nvSpPr>
          <p:spPr bwMode="auto">
            <a:xfrm>
              <a:off x="7516689" y="269096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7" name="Line 39">
              <a:extLst>
                <a:ext uri="{FF2B5EF4-FFF2-40B4-BE49-F238E27FC236}">
                  <a16:creationId xmlns:a16="http://schemas.microsoft.com/office/drawing/2014/main" xmlns="" id="{F02D5331-4DDE-4948-98D7-C6452C94D05B}"/>
                </a:ext>
              </a:extLst>
            </p:cNvPr>
            <p:cNvSpPr>
              <a:spLocks noChangeShapeType="1"/>
            </p:cNvSpPr>
            <p:nvPr/>
          </p:nvSpPr>
          <p:spPr bwMode="auto">
            <a:xfrm flipH="1">
              <a:off x="7483352" y="27274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8" name="Line 40">
              <a:extLst>
                <a:ext uri="{FF2B5EF4-FFF2-40B4-BE49-F238E27FC236}">
                  <a16:creationId xmlns:a16="http://schemas.microsoft.com/office/drawing/2014/main" xmlns="" id="{3D5A2CEC-AC78-4F7B-8D91-052F69DB6472}"/>
                </a:ext>
              </a:extLst>
            </p:cNvPr>
            <p:cNvSpPr>
              <a:spLocks noChangeShapeType="1"/>
            </p:cNvSpPr>
            <p:nvPr/>
          </p:nvSpPr>
          <p:spPr bwMode="auto">
            <a:xfrm>
              <a:off x="7534152" y="27401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9" name="Line 41">
              <a:extLst>
                <a:ext uri="{FF2B5EF4-FFF2-40B4-BE49-F238E27FC236}">
                  <a16:creationId xmlns:a16="http://schemas.microsoft.com/office/drawing/2014/main" xmlns="" id="{A75E1BA4-C60C-435B-923F-8896CA711601}"/>
                </a:ext>
              </a:extLst>
            </p:cNvPr>
            <p:cNvSpPr>
              <a:spLocks noChangeShapeType="1"/>
            </p:cNvSpPr>
            <p:nvPr/>
          </p:nvSpPr>
          <p:spPr bwMode="auto">
            <a:xfrm flipH="1">
              <a:off x="7496052" y="277668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0" name="Line 42">
              <a:extLst>
                <a:ext uri="{FF2B5EF4-FFF2-40B4-BE49-F238E27FC236}">
                  <a16:creationId xmlns:a16="http://schemas.microsoft.com/office/drawing/2014/main" xmlns="" id="{A5AC0126-7CA4-4C71-A730-3A6170CE4E81}"/>
                </a:ext>
              </a:extLst>
            </p:cNvPr>
            <p:cNvSpPr>
              <a:spLocks noChangeShapeType="1"/>
            </p:cNvSpPr>
            <p:nvPr/>
          </p:nvSpPr>
          <p:spPr bwMode="auto">
            <a:xfrm>
              <a:off x="8172327"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1" name="Line 43">
              <a:extLst>
                <a:ext uri="{FF2B5EF4-FFF2-40B4-BE49-F238E27FC236}">
                  <a16:creationId xmlns:a16="http://schemas.microsoft.com/office/drawing/2014/main" xmlns="" id="{80407EAF-93EF-4672-BBFA-B4A205B016BB}"/>
                </a:ext>
              </a:extLst>
            </p:cNvPr>
            <p:cNvSpPr>
              <a:spLocks noChangeShapeType="1"/>
            </p:cNvSpPr>
            <p:nvPr/>
          </p:nvSpPr>
          <p:spPr bwMode="auto">
            <a:xfrm flipH="1">
              <a:off x="8134227" y="28322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2" name="Line 44">
              <a:extLst>
                <a:ext uri="{FF2B5EF4-FFF2-40B4-BE49-F238E27FC236}">
                  <a16:creationId xmlns:a16="http://schemas.microsoft.com/office/drawing/2014/main" xmlns="" id="{BD8FE071-A885-4B4A-B781-67AD73CC6404}"/>
                </a:ext>
              </a:extLst>
            </p:cNvPr>
            <p:cNvSpPr>
              <a:spLocks noChangeShapeType="1"/>
            </p:cNvSpPr>
            <p:nvPr/>
          </p:nvSpPr>
          <p:spPr bwMode="auto">
            <a:xfrm>
              <a:off x="8183439"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3" name="Line 45">
              <a:extLst>
                <a:ext uri="{FF2B5EF4-FFF2-40B4-BE49-F238E27FC236}">
                  <a16:creationId xmlns:a16="http://schemas.microsoft.com/office/drawing/2014/main" xmlns="" id="{6CF2A2F7-AA24-442B-931A-5781A5EAA050}"/>
                </a:ext>
              </a:extLst>
            </p:cNvPr>
            <p:cNvSpPr>
              <a:spLocks noChangeShapeType="1"/>
            </p:cNvSpPr>
            <p:nvPr/>
          </p:nvSpPr>
          <p:spPr bwMode="auto">
            <a:xfrm flipH="1">
              <a:off x="8146927" y="2832250"/>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4" name="Line 46">
              <a:extLst>
                <a:ext uri="{FF2B5EF4-FFF2-40B4-BE49-F238E27FC236}">
                  <a16:creationId xmlns:a16="http://schemas.microsoft.com/office/drawing/2014/main" xmlns="" id="{4BE6DC2F-6287-49F9-BD07-2A08EFF4F191}"/>
                </a:ext>
              </a:extLst>
            </p:cNvPr>
            <p:cNvSpPr>
              <a:spLocks noChangeShapeType="1"/>
            </p:cNvSpPr>
            <p:nvPr/>
          </p:nvSpPr>
          <p:spPr bwMode="auto">
            <a:xfrm>
              <a:off x="8194552"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5" name="Line 47">
              <a:extLst>
                <a:ext uri="{FF2B5EF4-FFF2-40B4-BE49-F238E27FC236}">
                  <a16:creationId xmlns:a16="http://schemas.microsoft.com/office/drawing/2014/main" xmlns="" id="{92D02215-25BC-4B93-AA09-4D7931D3B77E}"/>
                </a:ext>
              </a:extLst>
            </p:cNvPr>
            <p:cNvSpPr>
              <a:spLocks noChangeShapeType="1"/>
            </p:cNvSpPr>
            <p:nvPr/>
          </p:nvSpPr>
          <p:spPr bwMode="auto">
            <a:xfrm flipH="1">
              <a:off x="8158039" y="28322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6" name="Line 48">
              <a:extLst>
                <a:ext uri="{FF2B5EF4-FFF2-40B4-BE49-F238E27FC236}">
                  <a16:creationId xmlns:a16="http://schemas.microsoft.com/office/drawing/2014/main" xmlns="" id="{75422BDF-7775-4C83-B815-E5252BEE1715}"/>
                </a:ext>
              </a:extLst>
            </p:cNvPr>
            <p:cNvSpPr>
              <a:spLocks noChangeShapeType="1"/>
            </p:cNvSpPr>
            <p:nvPr/>
          </p:nvSpPr>
          <p:spPr bwMode="auto">
            <a:xfrm>
              <a:off x="8208839"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7" name="Line 49">
              <a:extLst>
                <a:ext uri="{FF2B5EF4-FFF2-40B4-BE49-F238E27FC236}">
                  <a16:creationId xmlns:a16="http://schemas.microsoft.com/office/drawing/2014/main" xmlns="" id="{B20E92F1-0D6C-4D02-B1D5-D085B8096EA9}"/>
                </a:ext>
              </a:extLst>
            </p:cNvPr>
            <p:cNvSpPr>
              <a:spLocks noChangeShapeType="1"/>
            </p:cNvSpPr>
            <p:nvPr/>
          </p:nvSpPr>
          <p:spPr bwMode="auto">
            <a:xfrm flipH="1">
              <a:off x="8172327" y="28322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8" name="Line 50">
              <a:extLst>
                <a:ext uri="{FF2B5EF4-FFF2-40B4-BE49-F238E27FC236}">
                  <a16:creationId xmlns:a16="http://schemas.microsoft.com/office/drawing/2014/main" xmlns="" id="{04CD874C-6733-4D70-97E0-F8BB4AFAC8A2}"/>
                </a:ext>
              </a:extLst>
            </p:cNvPr>
            <p:cNvSpPr>
              <a:spLocks noChangeShapeType="1"/>
            </p:cNvSpPr>
            <p:nvPr/>
          </p:nvSpPr>
          <p:spPr bwMode="auto">
            <a:xfrm>
              <a:off x="8219952"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9" name="Line 51">
              <a:extLst>
                <a:ext uri="{FF2B5EF4-FFF2-40B4-BE49-F238E27FC236}">
                  <a16:creationId xmlns:a16="http://schemas.microsoft.com/office/drawing/2014/main" xmlns="" id="{FAF397BC-5C62-464C-A15A-E4B28063FF54}"/>
                </a:ext>
              </a:extLst>
            </p:cNvPr>
            <p:cNvSpPr>
              <a:spLocks noChangeShapeType="1"/>
            </p:cNvSpPr>
            <p:nvPr/>
          </p:nvSpPr>
          <p:spPr bwMode="auto">
            <a:xfrm flipH="1">
              <a:off x="8183439" y="28322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0" name="Line 52">
              <a:extLst>
                <a:ext uri="{FF2B5EF4-FFF2-40B4-BE49-F238E27FC236}">
                  <a16:creationId xmlns:a16="http://schemas.microsoft.com/office/drawing/2014/main" xmlns="" id="{69E30476-C378-4C2D-8015-7B96D8F74CC4}"/>
                </a:ext>
              </a:extLst>
            </p:cNvPr>
            <p:cNvSpPr>
              <a:spLocks noChangeShapeType="1"/>
            </p:cNvSpPr>
            <p:nvPr/>
          </p:nvSpPr>
          <p:spPr bwMode="auto">
            <a:xfrm>
              <a:off x="8291389"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1" name="Line 53">
              <a:extLst>
                <a:ext uri="{FF2B5EF4-FFF2-40B4-BE49-F238E27FC236}">
                  <a16:creationId xmlns:a16="http://schemas.microsoft.com/office/drawing/2014/main" xmlns="" id="{EB845B4B-E625-466C-950B-70737B3E4938}"/>
                </a:ext>
              </a:extLst>
            </p:cNvPr>
            <p:cNvSpPr>
              <a:spLocks noChangeShapeType="1"/>
            </p:cNvSpPr>
            <p:nvPr/>
          </p:nvSpPr>
          <p:spPr bwMode="auto">
            <a:xfrm flipH="1">
              <a:off x="8254877" y="28576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2" name="Line 54">
              <a:extLst>
                <a:ext uri="{FF2B5EF4-FFF2-40B4-BE49-F238E27FC236}">
                  <a16:creationId xmlns:a16="http://schemas.microsoft.com/office/drawing/2014/main" xmlns="" id="{96F93132-D6F1-4257-997D-6A423B2153BB}"/>
                </a:ext>
              </a:extLst>
            </p:cNvPr>
            <p:cNvSpPr>
              <a:spLocks noChangeShapeType="1"/>
            </p:cNvSpPr>
            <p:nvPr/>
          </p:nvSpPr>
          <p:spPr bwMode="auto">
            <a:xfrm>
              <a:off x="8767639"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3" name="Line 55">
              <a:extLst>
                <a:ext uri="{FF2B5EF4-FFF2-40B4-BE49-F238E27FC236}">
                  <a16:creationId xmlns:a16="http://schemas.microsoft.com/office/drawing/2014/main" xmlns="" id="{7ACED8F8-FFC4-49C1-AC95-EFA38571FC75}"/>
                </a:ext>
              </a:extLst>
            </p:cNvPr>
            <p:cNvSpPr>
              <a:spLocks noChangeShapeType="1"/>
            </p:cNvSpPr>
            <p:nvPr/>
          </p:nvSpPr>
          <p:spPr bwMode="auto">
            <a:xfrm flipH="1">
              <a:off x="8731127" y="28576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4" name="Line 56">
              <a:extLst>
                <a:ext uri="{FF2B5EF4-FFF2-40B4-BE49-F238E27FC236}">
                  <a16:creationId xmlns:a16="http://schemas.microsoft.com/office/drawing/2014/main" xmlns="" id="{4A4759BD-2736-4909-8430-9E7E42DD68FA}"/>
                </a:ext>
              </a:extLst>
            </p:cNvPr>
            <p:cNvSpPr>
              <a:spLocks noChangeShapeType="1"/>
            </p:cNvSpPr>
            <p:nvPr/>
          </p:nvSpPr>
          <p:spPr bwMode="auto">
            <a:xfrm>
              <a:off x="8900989"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5" name="Line 57">
              <a:extLst>
                <a:ext uri="{FF2B5EF4-FFF2-40B4-BE49-F238E27FC236}">
                  <a16:creationId xmlns:a16="http://schemas.microsoft.com/office/drawing/2014/main" xmlns="" id="{2CD0E453-053B-4913-8922-C9C2EF2005A9}"/>
                </a:ext>
              </a:extLst>
            </p:cNvPr>
            <p:cNvSpPr>
              <a:spLocks noChangeShapeType="1"/>
            </p:cNvSpPr>
            <p:nvPr/>
          </p:nvSpPr>
          <p:spPr bwMode="auto">
            <a:xfrm flipH="1">
              <a:off x="8862889" y="28576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6" name="Line 58">
              <a:extLst>
                <a:ext uri="{FF2B5EF4-FFF2-40B4-BE49-F238E27FC236}">
                  <a16:creationId xmlns:a16="http://schemas.microsoft.com/office/drawing/2014/main" xmlns="" id="{83D5973F-30EF-4964-8ECC-7BD2F26C2BAE}"/>
                </a:ext>
              </a:extLst>
            </p:cNvPr>
            <p:cNvSpPr>
              <a:spLocks noChangeShapeType="1"/>
            </p:cNvSpPr>
            <p:nvPr/>
          </p:nvSpPr>
          <p:spPr bwMode="auto">
            <a:xfrm>
              <a:off x="8900989" y="2835425"/>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7" name="Line 59">
              <a:extLst>
                <a:ext uri="{FF2B5EF4-FFF2-40B4-BE49-F238E27FC236}">
                  <a16:creationId xmlns:a16="http://schemas.microsoft.com/office/drawing/2014/main" xmlns="" id="{B1F14E29-2866-412B-89BD-FDC6D07EE75F}"/>
                </a:ext>
              </a:extLst>
            </p:cNvPr>
            <p:cNvSpPr>
              <a:spLocks noChangeShapeType="1"/>
            </p:cNvSpPr>
            <p:nvPr/>
          </p:nvSpPr>
          <p:spPr bwMode="auto">
            <a:xfrm flipH="1">
              <a:off x="8862889" y="287193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8" name="Line 60">
              <a:extLst>
                <a:ext uri="{FF2B5EF4-FFF2-40B4-BE49-F238E27FC236}">
                  <a16:creationId xmlns:a16="http://schemas.microsoft.com/office/drawing/2014/main" xmlns="" id="{C6BEF02E-8E6E-475A-8926-DA9731D63172}"/>
                </a:ext>
              </a:extLst>
            </p:cNvPr>
            <p:cNvSpPr>
              <a:spLocks noChangeShapeType="1"/>
            </p:cNvSpPr>
            <p:nvPr/>
          </p:nvSpPr>
          <p:spPr bwMode="auto">
            <a:xfrm>
              <a:off x="8948614" y="28465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9" name="Line 61">
              <a:extLst>
                <a:ext uri="{FF2B5EF4-FFF2-40B4-BE49-F238E27FC236}">
                  <a16:creationId xmlns:a16="http://schemas.microsoft.com/office/drawing/2014/main" xmlns="" id="{0E4F60E1-B3B2-4095-8E60-C332857C51BD}"/>
                </a:ext>
              </a:extLst>
            </p:cNvPr>
            <p:cNvSpPr>
              <a:spLocks noChangeShapeType="1"/>
            </p:cNvSpPr>
            <p:nvPr/>
          </p:nvSpPr>
          <p:spPr bwMode="auto">
            <a:xfrm flipH="1">
              <a:off x="8912102" y="28830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0" name="Line 62">
              <a:extLst>
                <a:ext uri="{FF2B5EF4-FFF2-40B4-BE49-F238E27FC236}">
                  <a16:creationId xmlns:a16="http://schemas.microsoft.com/office/drawing/2014/main" xmlns="" id="{B25E7D9B-DADD-48F9-A6E5-6D71F417BAB4}"/>
                </a:ext>
              </a:extLst>
            </p:cNvPr>
            <p:cNvSpPr>
              <a:spLocks noChangeShapeType="1"/>
            </p:cNvSpPr>
            <p:nvPr/>
          </p:nvSpPr>
          <p:spPr bwMode="auto">
            <a:xfrm>
              <a:off x="8954964" y="28830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1" name="Line 63">
              <a:extLst>
                <a:ext uri="{FF2B5EF4-FFF2-40B4-BE49-F238E27FC236}">
                  <a16:creationId xmlns:a16="http://schemas.microsoft.com/office/drawing/2014/main" xmlns="" id="{598F6860-C77D-428E-BCCA-96C2F49E7079}"/>
                </a:ext>
              </a:extLst>
            </p:cNvPr>
            <p:cNvSpPr>
              <a:spLocks noChangeShapeType="1"/>
            </p:cNvSpPr>
            <p:nvPr/>
          </p:nvSpPr>
          <p:spPr bwMode="auto">
            <a:xfrm flipH="1">
              <a:off x="8918452" y="29211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2" name="Line 64">
              <a:extLst>
                <a:ext uri="{FF2B5EF4-FFF2-40B4-BE49-F238E27FC236}">
                  <a16:creationId xmlns:a16="http://schemas.microsoft.com/office/drawing/2014/main" xmlns="" id="{FA263535-2A3D-4E3F-A905-A0C73B53D8BF}"/>
                </a:ext>
              </a:extLst>
            </p:cNvPr>
            <p:cNvSpPr>
              <a:spLocks noChangeShapeType="1"/>
            </p:cNvSpPr>
            <p:nvPr/>
          </p:nvSpPr>
          <p:spPr bwMode="auto">
            <a:xfrm>
              <a:off x="89676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3" name="Line 65">
              <a:extLst>
                <a:ext uri="{FF2B5EF4-FFF2-40B4-BE49-F238E27FC236}">
                  <a16:creationId xmlns:a16="http://schemas.microsoft.com/office/drawing/2014/main" xmlns="" id="{79D2FA5C-C82C-4DDE-A57A-3B5D8423B832}"/>
                </a:ext>
              </a:extLst>
            </p:cNvPr>
            <p:cNvSpPr>
              <a:spLocks noChangeShapeType="1"/>
            </p:cNvSpPr>
            <p:nvPr/>
          </p:nvSpPr>
          <p:spPr bwMode="auto">
            <a:xfrm flipH="1">
              <a:off x="8932739"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4" name="Line 66">
              <a:extLst>
                <a:ext uri="{FF2B5EF4-FFF2-40B4-BE49-F238E27FC236}">
                  <a16:creationId xmlns:a16="http://schemas.microsoft.com/office/drawing/2014/main" xmlns="" id="{C251537F-A45F-4A32-8B56-F035F5C452B3}"/>
                </a:ext>
              </a:extLst>
            </p:cNvPr>
            <p:cNvSpPr>
              <a:spLocks noChangeShapeType="1"/>
            </p:cNvSpPr>
            <p:nvPr/>
          </p:nvSpPr>
          <p:spPr bwMode="auto">
            <a:xfrm>
              <a:off x="907561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5" name="Line 67">
              <a:extLst>
                <a:ext uri="{FF2B5EF4-FFF2-40B4-BE49-F238E27FC236}">
                  <a16:creationId xmlns:a16="http://schemas.microsoft.com/office/drawing/2014/main" xmlns="" id="{ACC8A907-2A3F-48B1-9567-D65EBAA3B822}"/>
                </a:ext>
              </a:extLst>
            </p:cNvPr>
            <p:cNvSpPr>
              <a:spLocks noChangeShapeType="1"/>
            </p:cNvSpPr>
            <p:nvPr/>
          </p:nvSpPr>
          <p:spPr bwMode="auto">
            <a:xfrm flipH="1">
              <a:off x="9040689"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6" name="Line 68">
              <a:extLst>
                <a:ext uri="{FF2B5EF4-FFF2-40B4-BE49-F238E27FC236}">
                  <a16:creationId xmlns:a16="http://schemas.microsoft.com/office/drawing/2014/main" xmlns="" id="{A1F696F3-70DB-4D4B-A475-5E75B9A9AE5A}"/>
                </a:ext>
              </a:extLst>
            </p:cNvPr>
            <p:cNvSpPr>
              <a:spLocks noChangeShapeType="1"/>
            </p:cNvSpPr>
            <p:nvPr/>
          </p:nvSpPr>
          <p:spPr bwMode="auto">
            <a:xfrm>
              <a:off x="911371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7" name="Line 69">
              <a:extLst>
                <a:ext uri="{FF2B5EF4-FFF2-40B4-BE49-F238E27FC236}">
                  <a16:creationId xmlns:a16="http://schemas.microsoft.com/office/drawing/2014/main" xmlns="" id="{45A0DBBC-67C9-410E-BDA8-0A1C59FE809B}"/>
                </a:ext>
              </a:extLst>
            </p:cNvPr>
            <p:cNvSpPr>
              <a:spLocks noChangeShapeType="1"/>
            </p:cNvSpPr>
            <p:nvPr/>
          </p:nvSpPr>
          <p:spPr bwMode="auto">
            <a:xfrm flipH="1">
              <a:off x="9075614" y="2937025"/>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8" name="Line 70">
              <a:extLst>
                <a:ext uri="{FF2B5EF4-FFF2-40B4-BE49-F238E27FC236}">
                  <a16:creationId xmlns:a16="http://schemas.microsoft.com/office/drawing/2014/main" xmlns="" id="{293F20F4-81E0-4DF4-BF2D-27AA2245650E}"/>
                </a:ext>
              </a:extLst>
            </p:cNvPr>
            <p:cNvSpPr>
              <a:spLocks noChangeShapeType="1"/>
            </p:cNvSpPr>
            <p:nvPr/>
          </p:nvSpPr>
          <p:spPr bwMode="auto">
            <a:xfrm>
              <a:off x="9610602"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9" name="Line 71">
              <a:extLst>
                <a:ext uri="{FF2B5EF4-FFF2-40B4-BE49-F238E27FC236}">
                  <a16:creationId xmlns:a16="http://schemas.microsoft.com/office/drawing/2014/main" xmlns="" id="{FBFFD3FA-AF72-4D0D-B41D-6F59CB5488F6}"/>
                </a:ext>
              </a:extLst>
            </p:cNvPr>
            <p:cNvSpPr>
              <a:spLocks noChangeShapeType="1"/>
            </p:cNvSpPr>
            <p:nvPr/>
          </p:nvSpPr>
          <p:spPr bwMode="auto">
            <a:xfrm flipH="1">
              <a:off x="9572502" y="2937025"/>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0" name="Line 72">
              <a:extLst>
                <a:ext uri="{FF2B5EF4-FFF2-40B4-BE49-F238E27FC236}">
                  <a16:creationId xmlns:a16="http://schemas.microsoft.com/office/drawing/2014/main" xmlns="" id="{B404ACBB-F55C-4667-B040-05046C4EC397}"/>
                </a:ext>
              </a:extLst>
            </p:cNvPr>
            <p:cNvSpPr>
              <a:spLocks noChangeShapeType="1"/>
            </p:cNvSpPr>
            <p:nvPr/>
          </p:nvSpPr>
          <p:spPr bwMode="auto">
            <a:xfrm>
              <a:off x="972172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1" name="Line 73">
              <a:extLst>
                <a:ext uri="{FF2B5EF4-FFF2-40B4-BE49-F238E27FC236}">
                  <a16:creationId xmlns:a16="http://schemas.microsoft.com/office/drawing/2014/main" xmlns="" id="{E7760BEA-88DD-4585-BDFD-66A9B4861D99}"/>
                </a:ext>
              </a:extLst>
            </p:cNvPr>
            <p:cNvSpPr>
              <a:spLocks noChangeShapeType="1"/>
            </p:cNvSpPr>
            <p:nvPr/>
          </p:nvSpPr>
          <p:spPr bwMode="auto">
            <a:xfrm flipH="1">
              <a:off x="9686802"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2" name="Line 74">
              <a:extLst>
                <a:ext uri="{FF2B5EF4-FFF2-40B4-BE49-F238E27FC236}">
                  <a16:creationId xmlns:a16="http://schemas.microsoft.com/office/drawing/2014/main" xmlns="" id="{75EEBAB3-2E92-4C46-BB10-1B02BB420596}"/>
                </a:ext>
              </a:extLst>
            </p:cNvPr>
            <p:cNvSpPr>
              <a:spLocks noChangeShapeType="1"/>
            </p:cNvSpPr>
            <p:nvPr/>
          </p:nvSpPr>
          <p:spPr bwMode="auto">
            <a:xfrm>
              <a:off x="9686802"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3" name="Line 75">
              <a:extLst>
                <a:ext uri="{FF2B5EF4-FFF2-40B4-BE49-F238E27FC236}">
                  <a16:creationId xmlns:a16="http://schemas.microsoft.com/office/drawing/2014/main" xmlns="" id="{C47DD162-BB7D-4A4C-B725-51DE26195007}"/>
                </a:ext>
              </a:extLst>
            </p:cNvPr>
            <p:cNvSpPr>
              <a:spLocks noChangeShapeType="1"/>
            </p:cNvSpPr>
            <p:nvPr/>
          </p:nvSpPr>
          <p:spPr bwMode="auto">
            <a:xfrm flipH="1">
              <a:off x="9650289"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4" name="Line 76">
              <a:extLst>
                <a:ext uri="{FF2B5EF4-FFF2-40B4-BE49-F238E27FC236}">
                  <a16:creationId xmlns:a16="http://schemas.microsoft.com/office/drawing/2014/main" xmlns="" id="{E3C103BC-FBF0-44EF-B4DC-FC4206C68729}"/>
                </a:ext>
              </a:extLst>
            </p:cNvPr>
            <p:cNvSpPr>
              <a:spLocks noChangeShapeType="1"/>
            </p:cNvSpPr>
            <p:nvPr/>
          </p:nvSpPr>
          <p:spPr bwMode="auto">
            <a:xfrm>
              <a:off x="9743952"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5" name="Line 77">
              <a:extLst>
                <a:ext uri="{FF2B5EF4-FFF2-40B4-BE49-F238E27FC236}">
                  <a16:creationId xmlns:a16="http://schemas.microsoft.com/office/drawing/2014/main" xmlns="" id="{C18CF5B6-CBF1-4D2A-85CF-A4B61AF3F50F}"/>
                </a:ext>
              </a:extLst>
            </p:cNvPr>
            <p:cNvSpPr>
              <a:spLocks noChangeShapeType="1"/>
            </p:cNvSpPr>
            <p:nvPr/>
          </p:nvSpPr>
          <p:spPr bwMode="auto">
            <a:xfrm flipH="1">
              <a:off x="9707439"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6" name="Line 78">
              <a:extLst>
                <a:ext uri="{FF2B5EF4-FFF2-40B4-BE49-F238E27FC236}">
                  <a16:creationId xmlns:a16="http://schemas.microsoft.com/office/drawing/2014/main" xmlns="" id="{FE82B6F6-5EAB-4A90-A1C2-FF61873CFEC3}"/>
                </a:ext>
              </a:extLst>
            </p:cNvPr>
            <p:cNvSpPr>
              <a:spLocks noChangeShapeType="1"/>
            </p:cNvSpPr>
            <p:nvPr/>
          </p:nvSpPr>
          <p:spPr bwMode="auto">
            <a:xfrm>
              <a:off x="97677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7" name="Line 79">
              <a:extLst>
                <a:ext uri="{FF2B5EF4-FFF2-40B4-BE49-F238E27FC236}">
                  <a16:creationId xmlns:a16="http://schemas.microsoft.com/office/drawing/2014/main" xmlns="" id="{696E2EFC-126E-4919-8F9A-E2D36AE80BA5}"/>
                </a:ext>
              </a:extLst>
            </p:cNvPr>
            <p:cNvSpPr>
              <a:spLocks noChangeShapeType="1"/>
            </p:cNvSpPr>
            <p:nvPr/>
          </p:nvSpPr>
          <p:spPr bwMode="auto">
            <a:xfrm flipH="1">
              <a:off x="9729664"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8" name="Line 80">
              <a:extLst>
                <a:ext uri="{FF2B5EF4-FFF2-40B4-BE49-F238E27FC236}">
                  <a16:creationId xmlns:a16="http://schemas.microsoft.com/office/drawing/2014/main" xmlns="" id="{ECCC3D4E-D4C1-463A-9F19-6F8A7E07E0A8}"/>
                </a:ext>
              </a:extLst>
            </p:cNvPr>
            <p:cNvSpPr>
              <a:spLocks noChangeShapeType="1"/>
            </p:cNvSpPr>
            <p:nvPr/>
          </p:nvSpPr>
          <p:spPr bwMode="auto">
            <a:xfrm>
              <a:off x="975347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9" name="Line 81">
              <a:extLst>
                <a:ext uri="{FF2B5EF4-FFF2-40B4-BE49-F238E27FC236}">
                  <a16:creationId xmlns:a16="http://schemas.microsoft.com/office/drawing/2014/main" xmlns="" id="{42FD3252-76F4-4B35-B15D-7C4612087FE2}"/>
                </a:ext>
              </a:extLst>
            </p:cNvPr>
            <p:cNvSpPr>
              <a:spLocks noChangeShapeType="1"/>
            </p:cNvSpPr>
            <p:nvPr/>
          </p:nvSpPr>
          <p:spPr bwMode="auto">
            <a:xfrm flipH="1">
              <a:off x="9718552"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0" name="Line 82">
              <a:extLst>
                <a:ext uri="{FF2B5EF4-FFF2-40B4-BE49-F238E27FC236}">
                  <a16:creationId xmlns:a16="http://schemas.microsoft.com/office/drawing/2014/main" xmlns="" id="{25AED024-7D4A-485E-B03D-209E34ACEBDF}"/>
                </a:ext>
              </a:extLst>
            </p:cNvPr>
            <p:cNvSpPr>
              <a:spLocks noChangeShapeType="1"/>
            </p:cNvSpPr>
            <p:nvPr/>
          </p:nvSpPr>
          <p:spPr bwMode="auto">
            <a:xfrm>
              <a:off x="104408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1" name="Line 83">
              <a:extLst>
                <a:ext uri="{FF2B5EF4-FFF2-40B4-BE49-F238E27FC236}">
                  <a16:creationId xmlns:a16="http://schemas.microsoft.com/office/drawing/2014/main" xmlns="" id="{F56273D5-3D19-4AFE-A6E3-A4D221E8CB2D}"/>
                </a:ext>
              </a:extLst>
            </p:cNvPr>
            <p:cNvSpPr>
              <a:spLocks noChangeShapeType="1"/>
            </p:cNvSpPr>
            <p:nvPr/>
          </p:nvSpPr>
          <p:spPr bwMode="auto">
            <a:xfrm flipH="1">
              <a:off x="10402764"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2" name="Line 84">
              <a:extLst>
                <a:ext uri="{FF2B5EF4-FFF2-40B4-BE49-F238E27FC236}">
                  <a16:creationId xmlns:a16="http://schemas.microsoft.com/office/drawing/2014/main" xmlns="" id="{1276D346-6434-454B-9FA8-6431FC97F584}"/>
                </a:ext>
              </a:extLst>
            </p:cNvPr>
            <p:cNvSpPr>
              <a:spLocks noChangeShapeType="1"/>
            </p:cNvSpPr>
            <p:nvPr/>
          </p:nvSpPr>
          <p:spPr bwMode="auto">
            <a:xfrm>
              <a:off x="1042022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3" name="Line 85">
              <a:extLst>
                <a:ext uri="{FF2B5EF4-FFF2-40B4-BE49-F238E27FC236}">
                  <a16:creationId xmlns:a16="http://schemas.microsoft.com/office/drawing/2014/main" xmlns="" id="{260B4788-F7B9-45A4-8E52-BFAF2AC3E82F}"/>
                </a:ext>
              </a:extLst>
            </p:cNvPr>
            <p:cNvSpPr>
              <a:spLocks noChangeShapeType="1"/>
            </p:cNvSpPr>
            <p:nvPr/>
          </p:nvSpPr>
          <p:spPr bwMode="auto">
            <a:xfrm flipH="1">
              <a:off x="10382127"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4" name="Line 86">
              <a:extLst>
                <a:ext uri="{FF2B5EF4-FFF2-40B4-BE49-F238E27FC236}">
                  <a16:creationId xmlns:a16="http://schemas.microsoft.com/office/drawing/2014/main" xmlns="" id="{95B78515-1A81-423F-B81A-7B4B75F4384E}"/>
                </a:ext>
              </a:extLst>
            </p:cNvPr>
            <p:cNvSpPr>
              <a:spLocks noChangeShapeType="1"/>
            </p:cNvSpPr>
            <p:nvPr/>
          </p:nvSpPr>
          <p:spPr bwMode="auto">
            <a:xfrm>
              <a:off x="1052817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5" name="Line 87">
              <a:extLst>
                <a:ext uri="{FF2B5EF4-FFF2-40B4-BE49-F238E27FC236}">
                  <a16:creationId xmlns:a16="http://schemas.microsoft.com/office/drawing/2014/main" xmlns="" id="{465FE4E7-6808-4DF8-B206-BBF9D0A14373}"/>
                </a:ext>
              </a:extLst>
            </p:cNvPr>
            <p:cNvSpPr>
              <a:spLocks noChangeShapeType="1"/>
            </p:cNvSpPr>
            <p:nvPr/>
          </p:nvSpPr>
          <p:spPr bwMode="auto">
            <a:xfrm flipH="1">
              <a:off x="10493252"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6" name="Line 88">
              <a:extLst>
                <a:ext uri="{FF2B5EF4-FFF2-40B4-BE49-F238E27FC236}">
                  <a16:creationId xmlns:a16="http://schemas.microsoft.com/office/drawing/2014/main" xmlns="" id="{CBDBDDEB-DF35-4B5A-8974-F41E10BC8583}"/>
                </a:ext>
              </a:extLst>
            </p:cNvPr>
            <p:cNvSpPr>
              <a:spLocks noChangeShapeType="1"/>
            </p:cNvSpPr>
            <p:nvPr/>
          </p:nvSpPr>
          <p:spPr bwMode="auto">
            <a:xfrm>
              <a:off x="105424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7" name="Line 89">
              <a:extLst>
                <a:ext uri="{FF2B5EF4-FFF2-40B4-BE49-F238E27FC236}">
                  <a16:creationId xmlns:a16="http://schemas.microsoft.com/office/drawing/2014/main" xmlns="" id="{228B9E08-9BEC-4CC6-B975-B7F446ABB877}"/>
                </a:ext>
              </a:extLst>
            </p:cNvPr>
            <p:cNvSpPr>
              <a:spLocks noChangeShapeType="1"/>
            </p:cNvSpPr>
            <p:nvPr/>
          </p:nvSpPr>
          <p:spPr bwMode="auto">
            <a:xfrm flipH="1">
              <a:off x="10504364"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8" name="Line 90">
              <a:extLst>
                <a:ext uri="{FF2B5EF4-FFF2-40B4-BE49-F238E27FC236}">
                  <a16:creationId xmlns:a16="http://schemas.microsoft.com/office/drawing/2014/main" xmlns="" id="{5D4EB116-BA6C-4469-B207-E2FF836EE669}"/>
                </a:ext>
              </a:extLst>
            </p:cNvPr>
            <p:cNvSpPr>
              <a:spLocks noChangeShapeType="1"/>
            </p:cNvSpPr>
            <p:nvPr/>
          </p:nvSpPr>
          <p:spPr bwMode="auto">
            <a:xfrm>
              <a:off x="10893302"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9" name="Line 91">
              <a:extLst>
                <a:ext uri="{FF2B5EF4-FFF2-40B4-BE49-F238E27FC236}">
                  <a16:creationId xmlns:a16="http://schemas.microsoft.com/office/drawing/2014/main" xmlns="" id="{F4E3B0D4-D2E0-46FD-8E59-924E6BCBF161}"/>
                </a:ext>
              </a:extLst>
            </p:cNvPr>
            <p:cNvSpPr>
              <a:spLocks noChangeShapeType="1"/>
            </p:cNvSpPr>
            <p:nvPr/>
          </p:nvSpPr>
          <p:spPr bwMode="auto">
            <a:xfrm flipH="1">
              <a:off x="108583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0" name="Line 92">
              <a:extLst>
                <a:ext uri="{FF2B5EF4-FFF2-40B4-BE49-F238E27FC236}">
                  <a16:creationId xmlns:a16="http://schemas.microsoft.com/office/drawing/2014/main" xmlns="" id="{6E7A527A-165F-47D7-889D-CBB020BFCBC9}"/>
                </a:ext>
              </a:extLst>
            </p:cNvPr>
            <p:cNvSpPr>
              <a:spLocks noChangeShapeType="1"/>
            </p:cNvSpPr>
            <p:nvPr/>
          </p:nvSpPr>
          <p:spPr bwMode="auto">
            <a:xfrm>
              <a:off x="109837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1" name="Line 93">
              <a:extLst>
                <a:ext uri="{FF2B5EF4-FFF2-40B4-BE49-F238E27FC236}">
                  <a16:creationId xmlns:a16="http://schemas.microsoft.com/office/drawing/2014/main" xmlns="" id="{606612CC-A83C-4832-9037-05A805C87844}"/>
                </a:ext>
              </a:extLst>
            </p:cNvPr>
            <p:cNvSpPr>
              <a:spLocks noChangeShapeType="1"/>
            </p:cNvSpPr>
            <p:nvPr/>
          </p:nvSpPr>
          <p:spPr bwMode="auto">
            <a:xfrm flipH="1">
              <a:off x="10948864"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2" name="Line 94">
              <a:extLst>
                <a:ext uri="{FF2B5EF4-FFF2-40B4-BE49-F238E27FC236}">
                  <a16:creationId xmlns:a16="http://schemas.microsoft.com/office/drawing/2014/main" xmlns="" id="{801E1E3B-2E3D-4D8C-BC2F-6998722D5DB0}"/>
                </a:ext>
              </a:extLst>
            </p:cNvPr>
            <p:cNvSpPr>
              <a:spLocks noChangeShapeType="1"/>
            </p:cNvSpPr>
            <p:nvPr/>
          </p:nvSpPr>
          <p:spPr bwMode="auto">
            <a:xfrm>
              <a:off x="110044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3" name="Line 95">
              <a:extLst>
                <a:ext uri="{FF2B5EF4-FFF2-40B4-BE49-F238E27FC236}">
                  <a16:creationId xmlns:a16="http://schemas.microsoft.com/office/drawing/2014/main" xmlns="" id="{79978F13-D751-4D0B-86A3-B7DA3B2BA2C4}"/>
                </a:ext>
              </a:extLst>
            </p:cNvPr>
            <p:cNvSpPr>
              <a:spLocks noChangeShapeType="1"/>
            </p:cNvSpPr>
            <p:nvPr/>
          </p:nvSpPr>
          <p:spPr bwMode="auto">
            <a:xfrm flipH="1">
              <a:off x="10969502"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4" name="Line 96">
              <a:extLst>
                <a:ext uri="{FF2B5EF4-FFF2-40B4-BE49-F238E27FC236}">
                  <a16:creationId xmlns:a16="http://schemas.microsoft.com/office/drawing/2014/main" xmlns="" id="{C6B89E36-D76E-421E-AC20-4F8DAE43085B}"/>
                </a:ext>
              </a:extLst>
            </p:cNvPr>
            <p:cNvSpPr>
              <a:spLocks noChangeShapeType="1"/>
            </p:cNvSpPr>
            <p:nvPr/>
          </p:nvSpPr>
          <p:spPr bwMode="auto">
            <a:xfrm>
              <a:off x="11050464"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5" name="Line 97">
              <a:extLst>
                <a:ext uri="{FF2B5EF4-FFF2-40B4-BE49-F238E27FC236}">
                  <a16:creationId xmlns:a16="http://schemas.microsoft.com/office/drawing/2014/main" xmlns="" id="{361979E4-CAEA-44B1-A206-F25508545867}"/>
                </a:ext>
              </a:extLst>
            </p:cNvPr>
            <p:cNvSpPr>
              <a:spLocks noChangeShapeType="1"/>
            </p:cNvSpPr>
            <p:nvPr/>
          </p:nvSpPr>
          <p:spPr bwMode="auto">
            <a:xfrm flipH="1">
              <a:off x="11013952"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6" name="Line 98">
              <a:extLst>
                <a:ext uri="{FF2B5EF4-FFF2-40B4-BE49-F238E27FC236}">
                  <a16:creationId xmlns:a16="http://schemas.microsoft.com/office/drawing/2014/main" xmlns="" id="{BCE2E561-4F6A-49E0-81D2-BB4DD20C6A97}"/>
                </a:ext>
              </a:extLst>
            </p:cNvPr>
            <p:cNvSpPr>
              <a:spLocks noChangeShapeType="1"/>
            </p:cNvSpPr>
            <p:nvPr/>
          </p:nvSpPr>
          <p:spPr bwMode="auto">
            <a:xfrm>
              <a:off x="111615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7" name="Line 99">
              <a:extLst>
                <a:ext uri="{FF2B5EF4-FFF2-40B4-BE49-F238E27FC236}">
                  <a16:creationId xmlns:a16="http://schemas.microsoft.com/office/drawing/2014/main" xmlns="" id="{EEC4D8E8-2BBD-4DCD-9388-A42057A5BF43}"/>
                </a:ext>
              </a:extLst>
            </p:cNvPr>
            <p:cNvSpPr>
              <a:spLocks noChangeShapeType="1"/>
            </p:cNvSpPr>
            <p:nvPr/>
          </p:nvSpPr>
          <p:spPr bwMode="auto">
            <a:xfrm flipH="1">
              <a:off x="11125077"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8" name="Line 100">
              <a:extLst>
                <a:ext uri="{FF2B5EF4-FFF2-40B4-BE49-F238E27FC236}">
                  <a16:creationId xmlns:a16="http://schemas.microsoft.com/office/drawing/2014/main" xmlns="" id="{FA33ADE7-46E2-48BA-AEA7-75D8D00BC520}"/>
                </a:ext>
              </a:extLst>
            </p:cNvPr>
            <p:cNvSpPr>
              <a:spLocks noChangeShapeType="1"/>
            </p:cNvSpPr>
            <p:nvPr/>
          </p:nvSpPr>
          <p:spPr bwMode="auto">
            <a:xfrm>
              <a:off x="111949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9" name="Line 101">
              <a:extLst>
                <a:ext uri="{FF2B5EF4-FFF2-40B4-BE49-F238E27FC236}">
                  <a16:creationId xmlns:a16="http://schemas.microsoft.com/office/drawing/2014/main" xmlns="" id="{F0C33713-3763-4EE3-A67C-1BA1FAEA5DF7}"/>
                </a:ext>
              </a:extLst>
            </p:cNvPr>
            <p:cNvSpPr>
              <a:spLocks noChangeShapeType="1"/>
            </p:cNvSpPr>
            <p:nvPr/>
          </p:nvSpPr>
          <p:spPr bwMode="auto">
            <a:xfrm flipH="1">
              <a:off x="11156827"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0" name="Line 102">
              <a:extLst>
                <a:ext uri="{FF2B5EF4-FFF2-40B4-BE49-F238E27FC236}">
                  <a16:creationId xmlns:a16="http://schemas.microsoft.com/office/drawing/2014/main" xmlns="" id="{A9860D1B-C0A0-4313-B728-47DFE51EFF99}"/>
                </a:ext>
              </a:extLst>
            </p:cNvPr>
            <p:cNvSpPr>
              <a:spLocks noChangeShapeType="1"/>
            </p:cNvSpPr>
            <p:nvPr/>
          </p:nvSpPr>
          <p:spPr bwMode="auto">
            <a:xfrm>
              <a:off x="112584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1" name="Line 103">
              <a:extLst>
                <a:ext uri="{FF2B5EF4-FFF2-40B4-BE49-F238E27FC236}">
                  <a16:creationId xmlns:a16="http://schemas.microsoft.com/office/drawing/2014/main" xmlns="" id="{1A7966CF-C98E-4D04-BF56-BA217E557303}"/>
                </a:ext>
              </a:extLst>
            </p:cNvPr>
            <p:cNvSpPr>
              <a:spLocks noChangeShapeType="1"/>
            </p:cNvSpPr>
            <p:nvPr/>
          </p:nvSpPr>
          <p:spPr bwMode="auto">
            <a:xfrm flipH="1">
              <a:off x="11221914"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2" name="Line 104">
              <a:extLst>
                <a:ext uri="{FF2B5EF4-FFF2-40B4-BE49-F238E27FC236}">
                  <a16:creationId xmlns:a16="http://schemas.microsoft.com/office/drawing/2014/main" xmlns="" id="{2F148E65-9D78-473F-A802-073A1449708D}"/>
                </a:ext>
              </a:extLst>
            </p:cNvPr>
            <p:cNvSpPr>
              <a:spLocks noChangeShapeType="1"/>
            </p:cNvSpPr>
            <p:nvPr/>
          </p:nvSpPr>
          <p:spPr bwMode="auto">
            <a:xfrm>
              <a:off x="112504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3" name="Line 105">
              <a:extLst>
                <a:ext uri="{FF2B5EF4-FFF2-40B4-BE49-F238E27FC236}">
                  <a16:creationId xmlns:a16="http://schemas.microsoft.com/office/drawing/2014/main" xmlns="" id="{9B026F1B-F740-4AA9-A50B-6FBFF246077B}"/>
                </a:ext>
              </a:extLst>
            </p:cNvPr>
            <p:cNvSpPr>
              <a:spLocks noChangeShapeType="1"/>
            </p:cNvSpPr>
            <p:nvPr/>
          </p:nvSpPr>
          <p:spPr bwMode="auto">
            <a:xfrm flipH="1">
              <a:off x="11212389"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4" name="Line 106">
              <a:extLst>
                <a:ext uri="{FF2B5EF4-FFF2-40B4-BE49-F238E27FC236}">
                  <a16:creationId xmlns:a16="http://schemas.microsoft.com/office/drawing/2014/main" xmlns="" id="{AEB50546-373F-4382-B9EB-F42ABFFA7CD0}"/>
                </a:ext>
              </a:extLst>
            </p:cNvPr>
            <p:cNvSpPr>
              <a:spLocks noChangeShapeType="1"/>
            </p:cNvSpPr>
            <p:nvPr/>
          </p:nvSpPr>
          <p:spPr bwMode="auto">
            <a:xfrm>
              <a:off x="116314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5" name="Line 107">
              <a:extLst>
                <a:ext uri="{FF2B5EF4-FFF2-40B4-BE49-F238E27FC236}">
                  <a16:creationId xmlns:a16="http://schemas.microsoft.com/office/drawing/2014/main" xmlns="" id="{B73DACFE-0666-4EE3-9A49-BF94EFA480F1}"/>
                </a:ext>
              </a:extLst>
            </p:cNvPr>
            <p:cNvSpPr>
              <a:spLocks noChangeShapeType="1"/>
            </p:cNvSpPr>
            <p:nvPr/>
          </p:nvSpPr>
          <p:spPr bwMode="auto">
            <a:xfrm flipH="1">
              <a:off x="115949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6" name="Line 108">
              <a:extLst>
                <a:ext uri="{FF2B5EF4-FFF2-40B4-BE49-F238E27FC236}">
                  <a16:creationId xmlns:a16="http://schemas.microsoft.com/office/drawing/2014/main" xmlns="" id="{45297E30-DCAC-4D89-B990-F0C0BC83B04A}"/>
                </a:ext>
              </a:extLst>
            </p:cNvPr>
            <p:cNvSpPr>
              <a:spLocks noChangeShapeType="1"/>
            </p:cNvSpPr>
            <p:nvPr/>
          </p:nvSpPr>
          <p:spPr bwMode="auto">
            <a:xfrm>
              <a:off x="1165847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7" name="Line 109">
              <a:extLst>
                <a:ext uri="{FF2B5EF4-FFF2-40B4-BE49-F238E27FC236}">
                  <a16:creationId xmlns:a16="http://schemas.microsoft.com/office/drawing/2014/main" xmlns="" id="{695C2C86-7D7A-4866-90AA-3413EFC8489E}"/>
                </a:ext>
              </a:extLst>
            </p:cNvPr>
            <p:cNvSpPr>
              <a:spLocks noChangeShapeType="1"/>
            </p:cNvSpPr>
            <p:nvPr/>
          </p:nvSpPr>
          <p:spPr bwMode="auto">
            <a:xfrm flipH="1">
              <a:off x="11625139"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8" name="Line 110">
              <a:extLst>
                <a:ext uri="{FF2B5EF4-FFF2-40B4-BE49-F238E27FC236}">
                  <a16:creationId xmlns:a16="http://schemas.microsoft.com/office/drawing/2014/main" xmlns="" id="{361216AB-AE1C-4601-8601-DF767D266D68}"/>
                </a:ext>
              </a:extLst>
            </p:cNvPr>
            <p:cNvSpPr>
              <a:spLocks noChangeShapeType="1"/>
            </p:cNvSpPr>
            <p:nvPr/>
          </p:nvSpPr>
          <p:spPr bwMode="auto">
            <a:xfrm>
              <a:off x="116822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9" name="Line 111">
              <a:extLst>
                <a:ext uri="{FF2B5EF4-FFF2-40B4-BE49-F238E27FC236}">
                  <a16:creationId xmlns:a16="http://schemas.microsoft.com/office/drawing/2014/main" xmlns="" id="{79372166-3E2A-44BC-B1D1-AA2D302AAE98}"/>
                </a:ext>
              </a:extLst>
            </p:cNvPr>
            <p:cNvSpPr>
              <a:spLocks noChangeShapeType="1"/>
            </p:cNvSpPr>
            <p:nvPr/>
          </p:nvSpPr>
          <p:spPr bwMode="auto">
            <a:xfrm flipH="1">
              <a:off x="116457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0" name="Line 112">
              <a:extLst>
                <a:ext uri="{FF2B5EF4-FFF2-40B4-BE49-F238E27FC236}">
                  <a16:creationId xmlns:a16="http://schemas.microsoft.com/office/drawing/2014/main" xmlns="" id="{1A62FD2E-0DCB-437B-AB60-8F76FE0D260F}"/>
                </a:ext>
              </a:extLst>
            </p:cNvPr>
            <p:cNvSpPr>
              <a:spLocks noChangeShapeType="1"/>
            </p:cNvSpPr>
            <p:nvPr/>
          </p:nvSpPr>
          <p:spPr bwMode="auto">
            <a:xfrm>
              <a:off x="117584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1" name="Line 113">
              <a:extLst>
                <a:ext uri="{FF2B5EF4-FFF2-40B4-BE49-F238E27FC236}">
                  <a16:creationId xmlns:a16="http://schemas.microsoft.com/office/drawing/2014/main" xmlns="" id="{7BC7CD33-BE80-4ADB-9AF0-F1BE0C999706}"/>
                </a:ext>
              </a:extLst>
            </p:cNvPr>
            <p:cNvSpPr>
              <a:spLocks noChangeShapeType="1"/>
            </p:cNvSpPr>
            <p:nvPr/>
          </p:nvSpPr>
          <p:spPr bwMode="auto">
            <a:xfrm flipH="1">
              <a:off x="117219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2" name="Line 114">
              <a:extLst>
                <a:ext uri="{FF2B5EF4-FFF2-40B4-BE49-F238E27FC236}">
                  <a16:creationId xmlns:a16="http://schemas.microsoft.com/office/drawing/2014/main" xmlns="" id="{ADD157A4-F3C3-488D-8C21-E46474CA021A}"/>
                </a:ext>
              </a:extLst>
            </p:cNvPr>
            <p:cNvSpPr>
              <a:spLocks noChangeShapeType="1"/>
            </p:cNvSpPr>
            <p:nvPr/>
          </p:nvSpPr>
          <p:spPr bwMode="auto">
            <a:xfrm>
              <a:off x="118045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3" name="Line 115">
              <a:extLst>
                <a:ext uri="{FF2B5EF4-FFF2-40B4-BE49-F238E27FC236}">
                  <a16:creationId xmlns:a16="http://schemas.microsoft.com/office/drawing/2014/main" xmlns="" id="{3ED02F9D-4098-4199-8DD3-615F23F16987}"/>
                </a:ext>
              </a:extLst>
            </p:cNvPr>
            <p:cNvSpPr>
              <a:spLocks noChangeShapeType="1"/>
            </p:cNvSpPr>
            <p:nvPr/>
          </p:nvSpPr>
          <p:spPr bwMode="auto">
            <a:xfrm flipH="1">
              <a:off x="11768014"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4" name="Line 116">
              <a:extLst>
                <a:ext uri="{FF2B5EF4-FFF2-40B4-BE49-F238E27FC236}">
                  <a16:creationId xmlns:a16="http://schemas.microsoft.com/office/drawing/2014/main" xmlns="" id="{479B7758-352A-4CB4-85C0-E43F696026D4}"/>
                </a:ext>
              </a:extLst>
            </p:cNvPr>
            <p:cNvSpPr>
              <a:spLocks noChangeShapeType="1"/>
            </p:cNvSpPr>
            <p:nvPr/>
          </p:nvSpPr>
          <p:spPr bwMode="auto">
            <a:xfrm>
              <a:off x="1183786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5" name="Line 117">
              <a:extLst>
                <a:ext uri="{FF2B5EF4-FFF2-40B4-BE49-F238E27FC236}">
                  <a16:creationId xmlns:a16="http://schemas.microsoft.com/office/drawing/2014/main" xmlns="" id="{12A236D0-6258-4E10-8DCD-1CF2AC0A2C13}"/>
                </a:ext>
              </a:extLst>
            </p:cNvPr>
            <p:cNvSpPr>
              <a:spLocks noChangeShapeType="1"/>
            </p:cNvSpPr>
            <p:nvPr/>
          </p:nvSpPr>
          <p:spPr bwMode="auto">
            <a:xfrm flipH="1">
              <a:off x="11799764" y="301798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6" name="Line 118">
              <a:extLst>
                <a:ext uri="{FF2B5EF4-FFF2-40B4-BE49-F238E27FC236}">
                  <a16:creationId xmlns:a16="http://schemas.microsoft.com/office/drawing/2014/main" xmlns="" id="{A28D4EDF-B847-4C1D-9CC0-390A6F994E4A}"/>
                </a:ext>
              </a:extLst>
            </p:cNvPr>
            <p:cNvSpPr>
              <a:spLocks noChangeShapeType="1"/>
            </p:cNvSpPr>
            <p:nvPr/>
          </p:nvSpPr>
          <p:spPr bwMode="auto">
            <a:xfrm>
              <a:off x="1186961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7" name="Line 119">
              <a:extLst>
                <a:ext uri="{FF2B5EF4-FFF2-40B4-BE49-F238E27FC236}">
                  <a16:creationId xmlns:a16="http://schemas.microsoft.com/office/drawing/2014/main" xmlns="" id="{1D99A6AC-DE52-422A-BB32-0B547B45403D}"/>
                </a:ext>
              </a:extLst>
            </p:cNvPr>
            <p:cNvSpPr>
              <a:spLocks noChangeShapeType="1"/>
            </p:cNvSpPr>
            <p:nvPr/>
          </p:nvSpPr>
          <p:spPr bwMode="auto">
            <a:xfrm flipH="1">
              <a:off x="11834689"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8" name="Line 120">
              <a:extLst>
                <a:ext uri="{FF2B5EF4-FFF2-40B4-BE49-F238E27FC236}">
                  <a16:creationId xmlns:a16="http://schemas.microsoft.com/office/drawing/2014/main" xmlns="" id="{6DAAFB06-0EF8-4453-8438-759C887CD522}"/>
                </a:ext>
              </a:extLst>
            </p:cNvPr>
            <p:cNvSpPr>
              <a:spLocks noChangeShapeType="1"/>
            </p:cNvSpPr>
            <p:nvPr/>
          </p:nvSpPr>
          <p:spPr bwMode="auto">
            <a:xfrm>
              <a:off x="119251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9" name="Line 121">
              <a:extLst>
                <a:ext uri="{FF2B5EF4-FFF2-40B4-BE49-F238E27FC236}">
                  <a16:creationId xmlns:a16="http://schemas.microsoft.com/office/drawing/2014/main" xmlns="" id="{A2793A8A-F70C-4CDA-A034-C559E0A1AA6F}"/>
                </a:ext>
              </a:extLst>
            </p:cNvPr>
            <p:cNvSpPr>
              <a:spLocks noChangeShapeType="1"/>
            </p:cNvSpPr>
            <p:nvPr/>
          </p:nvSpPr>
          <p:spPr bwMode="auto">
            <a:xfrm flipH="1">
              <a:off x="11888664"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0" name="Line 122">
              <a:extLst>
                <a:ext uri="{FF2B5EF4-FFF2-40B4-BE49-F238E27FC236}">
                  <a16:creationId xmlns:a16="http://schemas.microsoft.com/office/drawing/2014/main" xmlns="" id="{FE2D88C3-8E62-4C15-8C1A-EC8910F3770B}"/>
                </a:ext>
              </a:extLst>
            </p:cNvPr>
            <p:cNvSpPr>
              <a:spLocks noChangeShapeType="1"/>
            </p:cNvSpPr>
            <p:nvPr/>
          </p:nvSpPr>
          <p:spPr bwMode="auto">
            <a:xfrm>
              <a:off x="122934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1" name="Line 123">
              <a:extLst>
                <a:ext uri="{FF2B5EF4-FFF2-40B4-BE49-F238E27FC236}">
                  <a16:creationId xmlns:a16="http://schemas.microsoft.com/office/drawing/2014/main" xmlns="" id="{0458B72F-8F9C-476B-AC0C-0DE96DFFBC95}"/>
                </a:ext>
              </a:extLst>
            </p:cNvPr>
            <p:cNvSpPr>
              <a:spLocks noChangeShapeType="1"/>
            </p:cNvSpPr>
            <p:nvPr/>
          </p:nvSpPr>
          <p:spPr bwMode="auto">
            <a:xfrm flipH="1">
              <a:off x="122553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2" name="Line 124">
              <a:extLst>
                <a:ext uri="{FF2B5EF4-FFF2-40B4-BE49-F238E27FC236}">
                  <a16:creationId xmlns:a16="http://schemas.microsoft.com/office/drawing/2014/main" xmlns="" id="{19B56767-5035-48E0-B8DC-02091A35788E}"/>
                </a:ext>
              </a:extLst>
            </p:cNvPr>
            <p:cNvSpPr>
              <a:spLocks noChangeShapeType="1"/>
            </p:cNvSpPr>
            <p:nvPr/>
          </p:nvSpPr>
          <p:spPr bwMode="auto">
            <a:xfrm>
              <a:off x="1238078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3" name="Line 125">
              <a:extLst>
                <a:ext uri="{FF2B5EF4-FFF2-40B4-BE49-F238E27FC236}">
                  <a16:creationId xmlns:a16="http://schemas.microsoft.com/office/drawing/2014/main" xmlns="" id="{7F24CCB5-D0E7-478D-8473-0B6F6B5B956D}"/>
                </a:ext>
              </a:extLst>
            </p:cNvPr>
            <p:cNvSpPr>
              <a:spLocks noChangeShapeType="1"/>
            </p:cNvSpPr>
            <p:nvPr/>
          </p:nvSpPr>
          <p:spPr bwMode="auto">
            <a:xfrm flipH="1">
              <a:off x="123442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4" name="Line 126">
              <a:extLst>
                <a:ext uri="{FF2B5EF4-FFF2-40B4-BE49-F238E27FC236}">
                  <a16:creationId xmlns:a16="http://schemas.microsoft.com/office/drawing/2014/main" xmlns="" id="{E1AB8C87-A767-4FB3-A754-BDBCC6705262}"/>
                </a:ext>
              </a:extLst>
            </p:cNvPr>
            <p:cNvSpPr>
              <a:spLocks noChangeShapeType="1"/>
            </p:cNvSpPr>
            <p:nvPr/>
          </p:nvSpPr>
          <p:spPr bwMode="auto">
            <a:xfrm>
              <a:off x="1246651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5" name="Line 127">
              <a:extLst>
                <a:ext uri="{FF2B5EF4-FFF2-40B4-BE49-F238E27FC236}">
                  <a16:creationId xmlns:a16="http://schemas.microsoft.com/office/drawing/2014/main" xmlns="" id="{8102B20D-B21E-416B-BD40-5D49A6993F48}"/>
                </a:ext>
              </a:extLst>
            </p:cNvPr>
            <p:cNvSpPr>
              <a:spLocks noChangeShapeType="1"/>
            </p:cNvSpPr>
            <p:nvPr/>
          </p:nvSpPr>
          <p:spPr bwMode="auto">
            <a:xfrm flipH="1">
              <a:off x="12431589"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6" name="Line 128">
              <a:extLst>
                <a:ext uri="{FF2B5EF4-FFF2-40B4-BE49-F238E27FC236}">
                  <a16:creationId xmlns:a16="http://schemas.microsoft.com/office/drawing/2014/main" xmlns="" id="{165724F7-67D8-42BA-A08B-53AF7B271104}"/>
                </a:ext>
              </a:extLst>
            </p:cNvPr>
            <p:cNvSpPr>
              <a:spLocks noChangeShapeType="1"/>
            </p:cNvSpPr>
            <p:nvPr/>
          </p:nvSpPr>
          <p:spPr bwMode="auto">
            <a:xfrm>
              <a:off x="1249191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7" name="Line 129">
              <a:extLst>
                <a:ext uri="{FF2B5EF4-FFF2-40B4-BE49-F238E27FC236}">
                  <a16:creationId xmlns:a16="http://schemas.microsoft.com/office/drawing/2014/main" xmlns="" id="{6E587820-9DB9-4823-B737-C280F2138000}"/>
                </a:ext>
              </a:extLst>
            </p:cNvPr>
            <p:cNvSpPr>
              <a:spLocks noChangeShapeType="1"/>
            </p:cNvSpPr>
            <p:nvPr/>
          </p:nvSpPr>
          <p:spPr bwMode="auto">
            <a:xfrm flipH="1">
              <a:off x="12455402"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8" name="Line 130">
              <a:extLst>
                <a:ext uri="{FF2B5EF4-FFF2-40B4-BE49-F238E27FC236}">
                  <a16:creationId xmlns:a16="http://schemas.microsoft.com/office/drawing/2014/main" xmlns="" id="{B786E97C-E1F3-4106-88D3-0D73A8C0ECFA}"/>
                </a:ext>
              </a:extLst>
            </p:cNvPr>
            <p:cNvSpPr>
              <a:spLocks noChangeShapeType="1"/>
            </p:cNvSpPr>
            <p:nvPr/>
          </p:nvSpPr>
          <p:spPr bwMode="auto">
            <a:xfrm>
              <a:off x="1253636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9" name="Line 131">
              <a:extLst>
                <a:ext uri="{FF2B5EF4-FFF2-40B4-BE49-F238E27FC236}">
                  <a16:creationId xmlns:a16="http://schemas.microsoft.com/office/drawing/2014/main" xmlns="" id="{CCF59CB2-3C36-4EF2-8DC5-9909563D7B9C}"/>
                </a:ext>
              </a:extLst>
            </p:cNvPr>
            <p:cNvSpPr>
              <a:spLocks noChangeShapeType="1"/>
            </p:cNvSpPr>
            <p:nvPr/>
          </p:nvSpPr>
          <p:spPr bwMode="auto">
            <a:xfrm flipH="1">
              <a:off x="12498264"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0" name="Line 132">
              <a:extLst>
                <a:ext uri="{FF2B5EF4-FFF2-40B4-BE49-F238E27FC236}">
                  <a16:creationId xmlns:a16="http://schemas.microsoft.com/office/drawing/2014/main" xmlns="" id="{2271F42E-6C19-4B1D-9136-8D24F409801B}"/>
                </a:ext>
              </a:extLst>
            </p:cNvPr>
            <p:cNvSpPr>
              <a:spLocks noChangeShapeType="1"/>
            </p:cNvSpPr>
            <p:nvPr/>
          </p:nvSpPr>
          <p:spPr bwMode="auto">
            <a:xfrm>
              <a:off x="12544302"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1" name="Line 133">
              <a:extLst>
                <a:ext uri="{FF2B5EF4-FFF2-40B4-BE49-F238E27FC236}">
                  <a16:creationId xmlns:a16="http://schemas.microsoft.com/office/drawing/2014/main" xmlns="" id="{7B74A0A6-072B-4617-AA8F-7053346A40D4}"/>
                </a:ext>
              </a:extLst>
            </p:cNvPr>
            <p:cNvSpPr>
              <a:spLocks noChangeShapeType="1"/>
            </p:cNvSpPr>
            <p:nvPr/>
          </p:nvSpPr>
          <p:spPr bwMode="auto">
            <a:xfrm flipH="1">
              <a:off x="12507789"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2" name="Line 134">
              <a:extLst>
                <a:ext uri="{FF2B5EF4-FFF2-40B4-BE49-F238E27FC236}">
                  <a16:creationId xmlns:a16="http://schemas.microsoft.com/office/drawing/2014/main" xmlns="" id="{E43F469F-38BE-4933-9125-C3013782A4D2}"/>
                </a:ext>
              </a:extLst>
            </p:cNvPr>
            <p:cNvSpPr>
              <a:spLocks noChangeShapeType="1"/>
            </p:cNvSpPr>
            <p:nvPr/>
          </p:nvSpPr>
          <p:spPr bwMode="auto">
            <a:xfrm>
              <a:off x="1259986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3" name="Line 135">
              <a:extLst>
                <a:ext uri="{FF2B5EF4-FFF2-40B4-BE49-F238E27FC236}">
                  <a16:creationId xmlns:a16="http://schemas.microsoft.com/office/drawing/2014/main" xmlns="" id="{DFA7FDD5-D6E7-459D-91C9-4D21D1ADBDC5}"/>
                </a:ext>
              </a:extLst>
            </p:cNvPr>
            <p:cNvSpPr>
              <a:spLocks noChangeShapeType="1"/>
            </p:cNvSpPr>
            <p:nvPr/>
          </p:nvSpPr>
          <p:spPr bwMode="auto">
            <a:xfrm flipH="1">
              <a:off x="12563352"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4" name="Line 136">
              <a:extLst>
                <a:ext uri="{FF2B5EF4-FFF2-40B4-BE49-F238E27FC236}">
                  <a16:creationId xmlns:a16="http://schemas.microsoft.com/office/drawing/2014/main" xmlns="" id="{33526464-73D5-4A11-A4AE-B2C41A1476BD}"/>
                </a:ext>
              </a:extLst>
            </p:cNvPr>
            <p:cNvSpPr>
              <a:spLocks noChangeShapeType="1"/>
            </p:cNvSpPr>
            <p:nvPr/>
          </p:nvSpPr>
          <p:spPr bwMode="auto">
            <a:xfrm>
              <a:off x="1265542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5" name="Line 137">
              <a:extLst>
                <a:ext uri="{FF2B5EF4-FFF2-40B4-BE49-F238E27FC236}">
                  <a16:creationId xmlns:a16="http://schemas.microsoft.com/office/drawing/2014/main" xmlns="" id="{D05ECEDC-6E5D-4D99-9DEE-91B097B4718C}"/>
                </a:ext>
              </a:extLst>
            </p:cNvPr>
            <p:cNvSpPr>
              <a:spLocks noChangeShapeType="1"/>
            </p:cNvSpPr>
            <p:nvPr/>
          </p:nvSpPr>
          <p:spPr bwMode="auto">
            <a:xfrm flipH="1">
              <a:off x="12620502"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6" name="Line 138">
              <a:extLst>
                <a:ext uri="{FF2B5EF4-FFF2-40B4-BE49-F238E27FC236}">
                  <a16:creationId xmlns:a16="http://schemas.microsoft.com/office/drawing/2014/main" xmlns="" id="{2DC01BC8-DF15-482F-9156-EA3FD0F0FFA4}"/>
                </a:ext>
              </a:extLst>
            </p:cNvPr>
            <p:cNvSpPr>
              <a:spLocks noChangeShapeType="1"/>
            </p:cNvSpPr>
            <p:nvPr/>
          </p:nvSpPr>
          <p:spPr bwMode="auto">
            <a:xfrm>
              <a:off x="1271098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7" name="Line 139">
              <a:extLst>
                <a:ext uri="{FF2B5EF4-FFF2-40B4-BE49-F238E27FC236}">
                  <a16:creationId xmlns:a16="http://schemas.microsoft.com/office/drawing/2014/main" xmlns="" id="{1AC5AC41-780C-44A4-9BFC-5D77A183937E}"/>
                </a:ext>
              </a:extLst>
            </p:cNvPr>
            <p:cNvSpPr>
              <a:spLocks noChangeShapeType="1"/>
            </p:cNvSpPr>
            <p:nvPr/>
          </p:nvSpPr>
          <p:spPr bwMode="auto">
            <a:xfrm flipH="1">
              <a:off x="126744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8" name="Line 140">
              <a:extLst>
                <a:ext uri="{FF2B5EF4-FFF2-40B4-BE49-F238E27FC236}">
                  <a16:creationId xmlns:a16="http://schemas.microsoft.com/office/drawing/2014/main" xmlns="" id="{C0109794-B9E5-4930-AB52-75E319AF7D0B}"/>
                </a:ext>
              </a:extLst>
            </p:cNvPr>
            <p:cNvSpPr>
              <a:spLocks noChangeShapeType="1"/>
            </p:cNvSpPr>
            <p:nvPr/>
          </p:nvSpPr>
          <p:spPr bwMode="auto">
            <a:xfrm>
              <a:off x="131316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9" name="Line 141">
              <a:extLst>
                <a:ext uri="{FF2B5EF4-FFF2-40B4-BE49-F238E27FC236}">
                  <a16:creationId xmlns:a16="http://schemas.microsoft.com/office/drawing/2014/main" xmlns="" id="{52E2B152-364C-4626-905A-C43B4BB4A67A}"/>
                </a:ext>
              </a:extLst>
            </p:cNvPr>
            <p:cNvSpPr>
              <a:spLocks noChangeShapeType="1"/>
            </p:cNvSpPr>
            <p:nvPr/>
          </p:nvSpPr>
          <p:spPr bwMode="auto">
            <a:xfrm flipH="1">
              <a:off x="13096752"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0" name="Line 142">
              <a:extLst>
                <a:ext uri="{FF2B5EF4-FFF2-40B4-BE49-F238E27FC236}">
                  <a16:creationId xmlns:a16="http://schemas.microsoft.com/office/drawing/2014/main" xmlns="" id="{87B8CF91-7B99-4903-9772-49F0B3E93DD3}"/>
                </a:ext>
              </a:extLst>
            </p:cNvPr>
            <p:cNvSpPr>
              <a:spLocks noChangeShapeType="1"/>
            </p:cNvSpPr>
            <p:nvPr/>
          </p:nvSpPr>
          <p:spPr bwMode="auto">
            <a:xfrm>
              <a:off x="132205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1" name="Line 143">
              <a:extLst>
                <a:ext uri="{FF2B5EF4-FFF2-40B4-BE49-F238E27FC236}">
                  <a16:creationId xmlns:a16="http://schemas.microsoft.com/office/drawing/2014/main" xmlns="" id="{756E3AC2-4B14-4A47-B42C-79D1755937D6}"/>
                </a:ext>
              </a:extLst>
            </p:cNvPr>
            <p:cNvSpPr>
              <a:spLocks noChangeShapeType="1"/>
            </p:cNvSpPr>
            <p:nvPr/>
          </p:nvSpPr>
          <p:spPr bwMode="auto">
            <a:xfrm flipH="1">
              <a:off x="13182477" y="301798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2" name="Line 144">
              <a:extLst>
                <a:ext uri="{FF2B5EF4-FFF2-40B4-BE49-F238E27FC236}">
                  <a16:creationId xmlns:a16="http://schemas.microsoft.com/office/drawing/2014/main" xmlns="" id="{E1085CB4-DE3F-4B93-8F3B-9D134DF3DD8D}"/>
                </a:ext>
              </a:extLst>
            </p:cNvPr>
            <p:cNvSpPr>
              <a:spLocks noChangeShapeType="1"/>
            </p:cNvSpPr>
            <p:nvPr/>
          </p:nvSpPr>
          <p:spPr bwMode="auto">
            <a:xfrm>
              <a:off x="13242802"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3" name="Line 145">
              <a:extLst>
                <a:ext uri="{FF2B5EF4-FFF2-40B4-BE49-F238E27FC236}">
                  <a16:creationId xmlns:a16="http://schemas.microsoft.com/office/drawing/2014/main" xmlns="" id="{0483D600-9218-49E1-82B3-A230CB7DBDAB}"/>
                </a:ext>
              </a:extLst>
            </p:cNvPr>
            <p:cNvSpPr>
              <a:spLocks noChangeShapeType="1"/>
            </p:cNvSpPr>
            <p:nvPr/>
          </p:nvSpPr>
          <p:spPr bwMode="auto">
            <a:xfrm flipH="1">
              <a:off x="13207877"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4" name="Line 146">
              <a:extLst>
                <a:ext uri="{FF2B5EF4-FFF2-40B4-BE49-F238E27FC236}">
                  <a16:creationId xmlns:a16="http://schemas.microsoft.com/office/drawing/2014/main" xmlns="" id="{00355D80-64C2-4FAF-8119-13CE3DC5F5EF}"/>
                </a:ext>
              </a:extLst>
            </p:cNvPr>
            <p:cNvSpPr>
              <a:spLocks noChangeShapeType="1"/>
            </p:cNvSpPr>
            <p:nvPr/>
          </p:nvSpPr>
          <p:spPr bwMode="auto">
            <a:xfrm>
              <a:off x="1325708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5" name="Line 147">
              <a:extLst>
                <a:ext uri="{FF2B5EF4-FFF2-40B4-BE49-F238E27FC236}">
                  <a16:creationId xmlns:a16="http://schemas.microsoft.com/office/drawing/2014/main" xmlns="" id="{81D79E6D-1C2C-49C0-A918-0E1A53F3B987}"/>
                </a:ext>
              </a:extLst>
            </p:cNvPr>
            <p:cNvSpPr>
              <a:spLocks noChangeShapeType="1"/>
            </p:cNvSpPr>
            <p:nvPr/>
          </p:nvSpPr>
          <p:spPr bwMode="auto">
            <a:xfrm flipH="1">
              <a:off x="132205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6" name="Line 148">
              <a:extLst>
                <a:ext uri="{FF2B5EF4-FFF2-40B4-BE49-F238E27FC236}">
                  <a16:creationId xmlns:a16="http://schemas.microsoft.com/office/drawing/2014/main" xmlns="" id="{314E30CF-92D3-4DA0-8E67-8C9683D48161}"/>
                </a:ext>
              </a:extLst>
            </p:cNvPr>
            <p:cNvSpPr>
              <a:spLocks noChangeShapeType="1"/>
            </p:cNvSpPr>
            <p:nvPr/>
          </p:nvSpPr>
          <p:spPr bwMode="auto">
            <a:xfrm>
              <a:off x="1328883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7" name="Line 149">
              <a:extLst>
                <a:ext uri="{FF2B5EF4-FFF2-40B4-BE49-F238E27FC236}">
                  <a16:creationId xmlns:a16="http://schemas.microsoft.com/office/drawing/2014/main" xmlns="" id="{CDD038CC-8014-4D1D-B44A-33101C6A5748}"/>
                </a:ext>
              </a:extLst>
            </p:cNvPr>
            <p:cNvSpPr>
              <a:spLocks noChangeShapeType="1"/>
            </p:cNvSpPr>
            <p:nvPr/>
          </p:nvSpPr>
          <p:spPr bwMode="auto">
            <a:xfrm flipH="1">
              <a:off x="1325232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8" name="Line 150">
              <a:extLst>
                <a:ext uri="{FF2B5EF4-FFF2-40B4-BE49-F238E27FC236}">
                  <a16:creationId xmlns:a16="http://schemas.microsoft.com/office/drawing/2014/main" xmlns="" id="{1F78CF42-9562-4FD8-A99D-AD22C16F406C}"/>
                </a:ext>
              </a:extLst>
            </p:cNvPr>
            <p:cNvSpPr>
              <a:spLocks noChangeShapeType="1"/>
            </p:cNvSpPr>
            <p:nvPr/>
          </p:nvSpPr>
          <p:spPr bwMode="auto">
            <a:xfrm>
              <a:off x="13317414"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9" name="Line 151">
              <a:extLst>
                <a:ext uri="{FF2B5EF4-FFF2-40B4-BE49-F238E27FC236}">
                  <a16:creationId xmlns:a16="http://schemas.microsoft.com/office/drawing/2014/main" xmlns="" id="{7A73985C-EF57-4CB7-9A11-C655C929CF62}"/>
                </a:ext>
              </a:extLst>
            </p:cNvPr>
            <p:cNvSpPr>
              <a:spLocks noChangeShapeType="1"/>
            </p:cNvSpPr>
            <p:nvPr/>
          </p:nvSpPr>
          <p:spPr bwMode="auto">
            <a:xfrm flipH="1">
              <a:off x="13280902" y="32243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0" name="Line 152">
              <a:extLst>
                <a:ext uri="{FF2B5EF4-FFF2-40B4-BE49-F238E27FC236}">
                  <a16:creationId xmlns:a16="http://schemas.microsoft.com/office/drawing/2014/main" xmlns="" id="{69CED528-C492-4F61-9525-CA2A5158A44E}"/>
                </a:ext>
              </a:extLst>
            </p:cNvPr>
            <p:cNvSpPr>
              <a:spLocks noChangeShapeType="1"/>
            </p:cNvSpPr>
            <p:nvPr/>
          </p:nvSpPr>
          <p:spPr bwMode="auto">
            <a:xfrm>
              <a:off x="13328527"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1" name="Line 153">
              <a:extLst>
                <a:ext uri="{FF2B5EF4-FFF2-40B4-BE49-F238E27FC236}">
                  <a16:creationId xmlns:a16="http://schemas.microsoft.com/office/drawing/2014/main" xmlns="" id="{8355AB14-1E2F-4FDD-A13F-48D3FE42F4DE}"/>
                </a:ext>
              </a:extLst>
            </p:cNvPr>
            <p:cNvSpPr>
              <a:spLocks noChangeShapeType="1"/>
            </p:cNvSpPr>
            <p:nvPr/>
          </p:nvSpPr>
          <p:spPr bwMode="auto">
            <a:xfrm flipH="1">
              <a:off x="13292014" y="3224362"/>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2" name="Line 154">
              <a:extLst>
                <a:ext uri="{FF2B5EF4-FFF2-40B4-BE49-F238E27FC236}">
                  <a16:creationId xmlns:a16="http://schemas.microsoft.com/office/drawing/2014/main" xmlns="" id="{3411260A-F8CA-4445-8C13-EB1E5F4EF8AE}"/>
                </a:ext>
              </a:extLst>
            </p:cNvPr>
            <p:cNvSpPr>
              <a:spLocks noChangeShapeType="1"/>
            </p:cNvSpPr>
            <p:nvPr/>
          </p:nvSpPr>
          <p:spPr bwMode="auto">
            <a:xfrm>
              <a:off x="13352339"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3" name="Line 155">
              <a:extLst>
                <a:ext uri="{FF2B5EF4-FFF2-40B4-BE49-F238E27FC236}">
                  <a16:creationId xmlns:a16="http://schemas.microsoft.com/office/drawing/2014/main" xmlns="" id="{9814A528-5351-4684-86FD-333F3C1C0A38}"/>
                </a:ext>
              </a:extLst>
            </p:cNvPr>
            <p:cNvSpPr>
              <a:spLocks noChangeShapeType="1"/>
            </p:cNvSpPr>
            <p:nvPr/>
          </p:nvSpPr>
          <p:spPr bwMode="auto">
            <a:xfrm flipH="1">
              <a:off x="13317414" y="32243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4" name="Line 156">
              <a:extLst>
                <a:ext uri="{FF2B5EF4-FFF2-40B4-BE49-F238E27FC236}">
                  <a16:creationId xmlns:a16="http://schemas.microsoft.com/office/drawing/2014/main" xmlns="" id="{5D4F09BA-6186-40AB-B45A-9A3C524CE814}"/>
                </a:ext>
              </a:extLst>
            </p:cNvPr>
            <p:cNvSpPr>
              <a:spLocks noChangeShapeType="1"/>
            </p:cNvSpPr>
            <p:nvPr/>
          </p:nvSpPr>
          <p:spPr bwMode="auto">
            <a:xfrm>
              <a:off x="13384089"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5" name="Line 157">
              <a:extLst>
                <a:ext uri="{FF2B5EF4-FFF2-40B4-BE49-F238E27FC236}">
                  <a16:creationId xmlns:a16="http://schemas.microsoft.com/office/drawing/2014/main" xmlns="" id="{A461D4E4-F894-4B73-85C3-42A8372222C1}"/>
                </a:ext>
              </a:extLst>
            </p:cNvPr>
            <p:cNvSpPr>
              <a:spLocks noChangeShapeType="1"/>
            </p:cNvSpPr>
            <p:nvPr/>
          </p:nvSpPr>
          <p:spPr bwMode="auto">
            <a:xfrm flipH="1">
              <a:off x="13347577" y="32243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6" name="Line 365">
              <a:extLst>
                <a:ext uri="{FF2B5EF4-FFF2-40B4-BE49-F238E27FC236}">
                  <a16:creationId xmlns:a16="http://schemas.microsoft.com/office/drawing/2014/main" xmlns="" id="{A228A118-05D9-493E-9AAE-EB0F03B12948}"/>
                </a:ext>
              </a:extLst>
            </p:cNvPr>
            <p:cNvSpPr>
              <a:spLocks noChangeShapeType="1"/>
            </p:cNvSpPr>
            <p:nvPr/>
          </p:nvSpPr>
          <p:spPr bwMode="auto">
            <a:xfrm>
              <a:off x="11094914"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7" name="Line 366">
              <a:extLst>
                <a:ext uri="{FF2B5EF4-FFF2-40B4-BE49-F238E27FC236}">
                  <a16:creationId xmlns:a16="http://schemas.microsoft.com/office/drawing/2014/main" xmlns="" id="{9F50BFF3-A061-4A1D-82F1-33F2707D4FA6}"/>
                </a:ext>
              </a:extLst>
            </p:cNvPr>
            <p:cNvSpPr>
              <a:spLocks noChangeShapeType="1"/>
            </p:cNvSpPr>
            <p:nvPr/>
          </p:nvSpPr>
          <p:spPr bwMode="auto">
            <a:xfrm flipH="1">
              <a:off x="11059989" y="296877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8" name="Line 367">
              <a:extLst>
                <a:ext uri="{FF2B5EF4-FFF2-40B4-BE49-F238E27FC236}">
                  <a16:creationId xmlns:a16="http://schemas.microsoft.com/office/drawing/2014/main" xmlns="" id="{972742F5-9B0C-4800-9920-62E30D720543}"/>
                </a:ext>
              </a:extLst>
            </p:cNvPr>
            <p:cNvSpPr>
              <a:spLocks noChangeShapeType="1"/>
            </p:cNvSpPr>
            <p:nvPr/>
          </p:nvSpPr>
          <p:spPr bwMode="auto">
            <a:xfrm>
              <a:off x="11106026"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9" name="Line 368">
              <a:extLst>
                <a:ext uri="{FF2B5EF4-FFF2-40B4-BE49-F238E27FC236}">
                  <a16:creationId xmlns:a16="http://schemas.microsoft.com/office/drawing/2014/main" xmlns="" id="{4C0BA6FF-3787-45DD-8C4A-A179210F5F37}"/>
                </a:ext>
              </a:extLst>
            </p:cNvPr>
            <p:cNvSpPr>
              <a:spLocks noChangeShapeType="1"/>
            </p:cNvSpPr>
            <p:nvPr/>
          </p:nvSpPr>
          <p:spPr bwMode="auto">
            <a:xfrm flipH="1">
              <a:off x="11069514" y="296877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0" name="Line 369">
              <a:extLst>
                <a:ext uri="{FF2B5EF4-FFF2-40B4-BE49-F238E27FC236}">
                  <a16:creationId xmlns:a16="http://schemas.microsoft.com/office/drawing/2014/main" xmlns="" id="{7D009AC9-4413-4509-B9AA-93D2449A1F0B}"/>
                </a:ext>
              </a:extLst>
            </p:cNvPr>
            <p:cNvSpPr>
              <a:spLocks noChangeShapeType="1"/>
            </p:cNvSpPr>
            <p:nvPr/>
          </p:nvSpPr>
          <p:spPr bwMode="auto">
            <a:xfrm>
              <a:off x="11115551"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1" name="Line 370">
              <a:extLst>
                <a:ext uri="{FF2B5EF4-FFF2-40B4-BE49-F238E27FC236}">
                  <a16:creationId xmlns:a16="http://schemas.microsoft.com/office/drawing/2014/main" xmlns="" id="{3DCA679C-EDC4-48A2-AF7F-13D6B5F672A1}"/>
                </a:ext>
              </a:extLst>
            </p:cNvPr>
            <p:cNvSpPr>
              <a:spLocks noChangeShapeType="1"/>
            </p:cNvSpPr>
            <p:nvPr/>
          </p:nvSpPr>
          <p:spPr bwMode="auto">
            <a:xfrm flipH="1">
              <a:off x="11080626" y="296877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2" name="Line 371">
              <a:extLst>
                <a:ext uri="{FF2B5EF4-FFF2-40B4-BE49-F238E27FC236}">
                  <a16:creationId xmlns:a16="http://schemas.microsoft.com/office/drawing/2014/main" xmlns="" id="{72A0379D-8691-4E8C-9B9A-0C8A5A1EDC67}"/>
                </a:ext>
              </a:extLst>
            </p:cNvPr>
            <p:cNvSpPr>
              <a:spLocks noChangeShapeType="1"/>
            </p:cNvSpPr>
            <p:nvPr/>
          </p:nvSpPr>
          <p:spPr bwMode="auto">
            <a:xfrm>
              <a:off x="1046308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3" name="Line 372">
              <a:extLst>
                <a:ext uri="{FF2B5EF4-FFF2-40B4-BE49-F238E27FC236}">
                  <a16:creationId xmlns:a16="http://schemas.microsoft.com/office/drawing/2014/main" xmlns="" id="{5074344E-8E22-4542-A673-34B429C99E16}"/>
                </a:ext>
              </a:extLst>
            </p:cNvPr>
            <p:cNvSpPr>
              <a:spLocks noChangeShapeType="1"/>
            </p:cNvSpPr>
            <p:nvPr/>
          </p:nvSpPr>
          <p:spPr bwMode="auto">
            <a:xfrm flipH="1">
              <a:off x="10426576"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4" name="Line 373">
              <a:extLst>
                <a:ext uri="{FF2B5EF4-FFF2-40B4-BE49-F238E27FC236}">
                  <a16:creationId xmlns:a16="http://schemas.microsoft.com/office/drawing/2014/main" xmlns="" id="{F632B71B-0C0D-4346-AF64-CC388CA6DB77}"/>
                </a:ext>
              </a:extLst>
            </p:cNvPr>
            <p:cNvSpPr>
              <a:spLocks noChangeShapeType="1"/>
            </p:cNvSpPr>
            <p:nvPr/>
          </p:nvSpPr>
          <p:spPr bwMode="auto">
            <a:xfrm>
              <a:off x="1045038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5" name="Line 374">
              <a:extLst>
                <a:ext uri="{FF2B5EF4-FFF2-40B4-BE49-F238E27FC236}">
                  <a16:creationId xmlns:a16="http://schemas.microsoft.com/office/drawing/2014/main" xmlns="" id="{51E2386E-62C5-421A-B495-469F07444605}"/>
                </a:ext>
              </a:extLst>
            </p:cNvPr>
            <p:cNvSpPr>
              <a:spLocks noChangeShapeType="1"/>
            </p:cNvSpPr>
            <p:nvPr/>
          </p:nvSpPr>
          <p:spPr bwMode="auto">
            <a:xfrm flipH="1">
              <a:off x="10415464"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6" name="Line 375">
              <a:extLst>
                <a:ext uri="{FF2B5EF4-FFF2-40B4-BE49-F238E27FC236}">
                  <a16:creationId xmlns:a16="http://schemas.microsoft.com/office/drawing/2014/main" xmlns="" id="{6BA8591A-1AB6-443A-8A33-CAAB9F5CF03B}"/>
                </a:ext>
              </a:extLst>
            </p:cNvPr>
            <p:cNvSpPr>
              <a:spLocks noChangeShapeType="1"/>
            </p:cNvSpPr>
            <p:nvPr/>
          </p:nvSpPr>
          <p:spPr bwMode="auto">
            <a:xfrm>
              <a:off x="1022496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7" name="Line 376">
              <a:extLst>
                <a:ext uri="{FF2B5EF4-FFF2-40B4-BE49-F238E27FC236}">
                  <a16:creationId xmlns:a16="http://schemas.microsoft.com/office/drawing/2014/main" xmlns="" id="{4F973654-28A9-45E3-9DA5-E1EAB9AD9561}"/>
                </a:ext>
              </a:extLst>
            </p:cNvPr>
            <p:cNvSpPr>
              <a:spLocks noChangeShapeType="1"/>
            </p:cNvSpPr>
            <p:nvPr/>
          </p:nvSpPr>
          <p:spPr bwMode="auto">
            <a:xfrm flipH="1">
              <a:off x="10188451"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8" name="Line 377">
              <a:extLst>
                <a:ext uri="{FF2B5EF4-FFF2-40B4-BE49-F238E27FC236}">
                  <a16:creationId xmlns:a16="http://schemas.microsoft.com/office/drawing/2014/main" xmlns="" id="{29CE7F47-4A3F-4585-AE21-07BD91CD5D93}"/>
                </a:ext>
              </a:extLst>
            </p:cNvPr>
            <p:cNvSpPr>
              <a:spLocks noChangeShapeType="1"/>
            </p:cNvSpPr>
            <p:nvPr/>
          </p:nvSpPr>
          <p:spPr bwMode="auto">
            <a:xfrm>
              <a:off x="1032973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9" name="Line 378">
              <a:extLst>
                <a:ext uri="{FF2B5EF4-FFF2-40B4-BE49-F238E27FC236}">
                  <a16:creationId xmlns:a16="http://schemas.microsoft.com/office/drawing/2014/main" xmlns="" id="{7B77ED24-6C90-49F7-A1C0-B14D250914AE}"/>
                </a:ext>
              </a:extLst>
            </p:cNvPr>
            <p:cNvSpPr>
              <a:spLocks noChangeShapeType="1"/>
            </p:cNvSpPr>
            <p:nvPr/>
          </p:nvSpPr>
          <p:spPr bwMode="auto">
            <a:xfrm flipH="1">
              <a:off x="10291639" y="2937024"/>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0" name="Line 379">
              <a:extLst>
                <a:ext uri="{FF2B5EF4-FFF2-40B4-BE49-F238E27FC236}">
                  <a16:creationId xmlns:a16="http://schemas.microsoft.com/office/drawing/2014/main" xmlns="" id="{8B19D8D6-D393-4303-8154-63E072921842}"/>
                </a:ext>
              </a:extLst>
            </p:cNvPr>
            <p:cNvSpPr>
              <a:spLocks noChangeShapeType="1"/>
            </p:cNvSpPr>
            <p:nvPr/>
          </p:nvSpPr>
          <p:spPr bwMode="auto">
            <a:xfrm>
              <a:off x="1035196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1" name="Line 380">
              <a:extLst>
                <a:ext uri="{FF2B5EF4-FFF2-40B4-BE49-F238E27FC236}">
                  <a16:creationId xmlns:a16="http://schemas.microsoft.com/office/drawing/2014/main" xmlns="" id="{FC332EE7-7758-4689-B8B8-5FD043B3F9F3}"/>
                </a:ext>
              </a:extLst>
            </p:cNvPr>
            <p:cNvSpPr>
              <a:spLocks noChangeShapeType="1"/>
            </p:cNvSpPr>
            <p:nvPr/>
          </p:nvSpPr>
          <p:spPr bwMode="auto">
            <a:xfrm flipH="1">
              <a:off x="10315451" y="2937024"/>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2" name="Line 381">
              <a:extLst>
                <a:ext uri="{FF2B5EF4-FFF2-40B4-BE49-F238E27FC236}">
                  <a16:creationId xmlns:a16="http://schemas.microsoft.com/office/drawing/2014/main" xmlns="" id="{689FF7D4-4813-4694-B42F-A6884E5427E6}"/>
                </a:ext>
              </a:extLst>
            </p:cNvPr>
            <p:cNvSpPr>
              <a:spLocks noChangeShapeType="1"/>
            </p:cNvSpPr>
            <p:nvPr/>
          </p:nvSpPr>
          <p:spPr bwMode="auto">
            <a:xfrm>
              <a:off x="965346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3" name="Line 382">
              <a:extLst>
                <a:ext uri="{FF2B5EF4-FFF2-40B4-BE49-F238E27FC236}">
                  <a16:creationId xmlns:a16="http://schemas.microsoft.com/office/drawing/2014/main" xmlns="" id="{83F757C0-2A14-478B-B885-0B668B362D12}"/>
                </a:ext>
              </a:extLst>
            </p:cNvPr>
            <p:cNvSpPr>
              <a:spLocks noChangeShapeType="1"/>
            </p:cNvSpPr>
            <p:nvPr/>
          </p:nvSpPr>
          <p:spPr bwMode="auto">
            <a:xfrm flipH="1">
              <a:off x="9616951"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4" name="Line 383">
              <a:extLst>
                <a:ext uri="{FF2B5EF4-FFF2-40B4-BE49-F238E27FC236}">
                  <a16:creationId xmlns:a16="http://schemas.microsoft.com/office/drawing/2014/main" xmlns="" id="{38FF8CB0-B360-4C5F-AFB0-2FC985878B71}"/>
                </a:ext>
              </a:extLst>
            </p:cNvPr>
            <p:cNvSpPr>
              <a:spLocks noChangeShapeType="1"/>
            </p:cNvSpPr>
            <p:nvPr/>
          </p:nvSpPr>
          <p:spPr bwMode="auto">
            <a:xfrm>
              <a:off x="9642351"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5" name="Line 384">
              <a:extLst>
                <a:ext uri="{FF2B5EF4-FFF2-40B4-BE49-F238E27FC236}">
                  <a16:creationId xmlns:a16="http://schemas.microsoft.com/office/drawing/2014/main" xmlns="" id="{045C73B6-7604-4FAE-A4ED-583391AC2994}"/>
                </a:ext>
              </a:extLst>
            </p:cNvPr>
            <p:cNvSpPr>
              <a:spLocks noChangeShapeType="1"/>
            </p:cNvSpPr>
            <p:nvPr/>
          </p:nvSpPr>
          <p:spPr bwMode="auto">
            <a:xfrm flipH="1">
              <a:off x="9605839" y="2937024"/>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6" name="Line 385">
              <a:extLst>
                <a:ext uri="{FF2B5EF4-FFF2-40B4-BE49-F238E27FC236}">
                  <a16:creationId xmlns:a16="http://schemas.microsoft.com/office/drawing/2014/main" xmlns="" id="{56E77E1C-9358-4ABC-8046-387FB267C17A}"/>
                </a:ext>
              </a:extLst>
            </p:cNvPr>
            <p:cNvSpPr>
              <a:spLocks noChangeShapeType="1"/>
            </p:cNvSpPr>
            <p:nvPr/>
          </p:nvSpPr>
          <p:spPr bwMode="auto">
            <a:xfrm>
              <a:off x="963123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7" name="Line 386">
              <a:extLst>
                <a:ext uri="{FF2B5EF4-FFF2-40B4-BE49-F238E27FC236}">
                  <a16:creationId xmlns:a16="http://schemas.microsoft.com/office/drawing/2014/main" xmlns="" id="{52978EEB-AF5A-4A9E-B0EE-D6326FA765B7}"/>
                </a:ext>
              </a:extLst>
            </p:cNvPr>
            <p:cNvSpPr>
              <a:spLocks noChangeShapeType="1"/>
            </p:cNvSpPr>
            <p:nvPr/>
          </p:nvSpPr>
          <p:spPr bwMode="auto">
            <a:xfrm flipH="1">
              <a:off x="9596314"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8" name="Line 387">
              <a:extLst>
                <a:ext uri="{FF2B5EF4-FFF2-40B4-BE49-F238E27FC236}">
                  <a16:creationId xmlns:a16="http://schemas.microsoft.com/office/drawing/2014/main" xmlns="" id="{B50364A3-6DDC-41AF-B205-28124FBA9CFC}"/>
                </a:ext>
              </a:extLst>
            </p:cNvPr>
            <p:cNvSpPr>
              <a:spLocks noChangeShapeType="1"/>
            </p:cNvSpPr>
            <p:nvPr/>
          </p:nvSpPr>
          <p:spPr bwMode="auto">
            <a:xfrm>
              <a:off x="962171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9" name="Line 388">
              <a:extLst>
                <a:ext uri="{FF2B5EF4-FFF2-40B4-BE49-F238E27FC236}">
                  <a16:creationId xmlns:a16="http://schemas.microsoft.com/office/drawing/2014/main" xmlns="" id="{BFF561A0-FEF9-4327-BAC5-9F4CCD74BB9A}"/>
                </a:ext>
              </a:extLst>
            </p:cNvPr>
            <p:cNvSpPr>
              <a:spLocks noChangeShapeType="1"/>
            </p:cNvSpPr>
            <p:nvPr/>
          </p:nvSpPr>
          <p:spPr bwMode="auto">
            <a:xfrm flipH="1">
              <a:off x="9585201"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0" name="Line 389">
              <a:extLst>
                <a:ext uri="{FF2B5EF4-FFF2-40B4-BE49-F238E27FC236}">
                  <a16:creationId xmlns:a16="http://schemas.microsoft.com/office/drawing/2014/main" xmlns="" id="{69085E37-BAA1-4A23-ADAB-9D978625DF67}"/>
                </a:ext>
              </a:extLst>
            </p:cNvPr>
            <p:cNvSpPr>
              <a:spLocks noChangeShapeType="1"/>
            </p:cNvSpPr>
            <p:nvPr/>
          </p:nvSpPr>
          <p:spPr bwMode="auto">
            <a:xfrm>
              <a:off x="8270751"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1" name="Line 390">
              <a:extLst>
                <a:ext uri="{FF2B5EF4-FFF2-40B4-BE49-F238E27FC236}">
                  <a16:creationId xmlns:a16="http://schemas.microsoft.com/office/drawing/2014/main" xmlns="" id="{D3E74150-629D-4A52-87BD-EDEC05355188}"/>
                </a:ext>
              </a:extLst>
            </p:cNvPr>
            <p:cNvSpPr>
              <a:spLocks noChangeShapeType="1"/>
            </p:cNvSpPr>
            <p:nvPr/>
          </p:nvSpPr>
          <p:spPr bwMode="auto">
            <a:xfrm flipH="1">
              <a:off x="8234239" y="2857649"/>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2" name="Line 391">
              <a:extLst>
                <a:ext uri="{FF2B5EF4-FFF2-40B4-BE49-F238E27FC236}">
                  <a16:creationId xmlns:a16="http://schemas.microsoft.com/office/drawing/2014/main" xmlns="" id="{60EDC35B-5B34-46A9-A47E-557E53D5FE36}"/>
                </a:ext>
              </a:extLst>
            </p:cNvPr>
            <p:cNvSpPr>
              <a:spLocks noChangeShapeType="1"/>
            </p:cNvSpPr>
            <p:nvPr/>
          </p:nvSpPr>
          <p:spPr bwMode="auto">
            <a:xfrm>
              <a:off x="8248526"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3" name="Line 392">
              <a:extLst>
                <a:ext uri="{FF2B5EF4-FFF2-40B4-BE49-F238E27FC236}">
                  <a16:creationId xmlns:a16="http://schemas.microsoft.com/office/drawing/2014/main" xmlns="" id="{BE510D3E-09DF-4A35-AD23-AAFD71BADF83}"/>
                </a:ext>
              </a:extLst>
            </p:cNvPr>
            <p:cNvSpPr>
              <a:spLocks noChangeShapeType="1"/>
            </p:cNvSpPr>
            <p:nvPr/>
          </p:nvSpPr>
          <p:spPr bwMode="auto">
            <a:xfrm flipH="1">
              <a:off x="8213601" y="2857649"/>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4" name="Line 393">
              <a:extLst>
                <a:ext uri="{FF2B5EF4-FFF2-40B4-BE49-F238E27FC236}">
                  <a16:creationId xmlns:a16="http://schemas.microsoft.com/office/drawing/2014/main" xmlns="" id="{5922D025-9AE7-425C-B480-6B7BBD09F8FF}"/>
                </a:ext>
              </a:extLst>
            </p:cNvPr>
            <p:cNvSpPr>
              <a:spLocks noChangeShapeType="1"/>
            </p:cNvSpPr>
            <p:nvPr/>
          </p:nvSpPr>
          <p:spPr bwMode="auto">
            <a:xfrm>
              <a:off x="8232651"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5" name="Line 394">
              <a:extLst>
                <a:ext uri="{FF2B5EF4-FFF2-40B4-BE49-F238E27FC236}">
                  <a16:creationId xmlns:a16="http://schemas.microsoft.com/office/drawing/2014/main" xmlns="" id="{5798046B-59A3-4D7C-97C6-9EF783275136}"/>
                </a:ext>
              </a:extLst>
            </p:cNvPr>
            <p:cNvSpPr>
              <a:spLocks noChangeShapeType="1"/>
            </p:cNvSpPr>
            <p:nvPr/>
          </p:nvSpPr>
          <p:spPr bwMode="auto">
            <a:xfrm flipH="1">
              <a:off x="8194551" y="2832249"/>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493" name="Group 492">
            <a:extLst>
              <a:ext uri="{FF2B5EF4-FFF2-40B4-BE49-F238E27FC236}">
                <a16:creationId xmlns:a16="http://schemas.microsoft.com/office/drawing/2014/main" xmlns="" id="{AC9D97E9-0F16-4313-9012-CC19294FCF0F}"/>
              </a:ext>
            </a:extLst>
          </p:cNvPr>
          <p:cNvGrpSpPr/>
          <p:nvPr/>
        </p:nvGrpSpPr>
        <p:grpSpPr>
          <a:xfrm>
            <a:off x="1285457" y="1734802"/>
            <a:ext cx="7181210" cy="854643"/>
            <a:chOff x="1285457" y="1815921"/>
            <a:chExt cx="7181210" cy="977273"/>
          </a:xfrm>
        </p:grpSpPr>
        <p:sp>
          <p:nvSpPr>
            <p:cNvPr id="494" name="Line 158">
              <a:extLst>
                <a:ext uri="{FF2B5EF4-FFF2-40B4-BE49-F238E27FC236}">
                  <a16:creationId xmlns:a16="http://schemas.microsoft.com/office/drawing/2014/main" xmlns="" id="{46BABDED-A1EB-4DCF-814B-0A23E933875F}"/>
                </a:ext>
              </a:extLst>
            </p:cNvPr>
            <p:cNvSpPr>
              <a:spLocks noChangeShapeType="1"/>
            </p:cNvSpPr>
            <p:nvPr/>
          </p:nvSpPr>
          <p:spPr bwMode="auto">
            <a:xfrm>
              <a:off x="8410574"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95" name="Line 159">
              <a:extLst>
                <a:ext uri="{FF2B5EF4-FFF2-40B4-BE49-F238E27FC236}">
                  <a16:creationId xmlns:a16="http://schemas.microsoft.com/office/drawing/2014/main" xmlns="" id="{2F1BA3F7-632D-4B54-8220-8201B57340FA}"/>
                </a:ext>
              </a:extLst>
            </p:cNvPr>
            <p:cNvSpPr>
              <a:spLocks noChangeShapeType="1"/>
            </p:cNvSpPr>
            <p:nvPr/>
          </p:nvSpPr>
          <p:spPr bwMode="auto">
            <a:xfrm flipH="1">
              <a:off x="8383150" y="276577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96" name="Line 160">
              <a:extLst>
                <a:ext uri="{FF2B5EF4-FFF2-40B4-BE49-F238E27FC236}">
                  <a16:creationId xmlns:a16="http://schemas.microsoft.com/office/drawing/2014/main" xmlns="" id="{967D5B9C-AAD6-477B-9CD6-7BAEA0E69330}"/>
                </a:ext>
              </a:extLst>
            </p:cNvPr>
            <p:cNvSpPr>
              <a:spLocks noChangeShapeType="1"/>
            </p:cNvSpPr>
            <p:nvPr/>
          </p:nvSpPr>
          <p:spPr bwMode="auto">
            <a:xfrm>
              <a:off x="8333290"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97" name="Line 161">
              <a:extLst>
                <a:ext uri="{FF2B5EF4-FFF2-40B4-BE49-F238E27FC236}">
                  <a16:creationId xmlns:a16="http://schemas.microsoft.com/office/drawing/2014/main" xmlns="" id="{CF26EFBD-8F1F-4C90-A65E-3540751A06D6}"/>
                </a:ext>
              </a:extLst>
            </p:cNvPr>
            <p:cNvSpPr>
              <a:spLocks noChangeShapeType="1"/>
            </p:cNvSpPr>
            <p:nvPr/>
          </p:nvSpPr>
          <p:spPr bwMode="auto">
            <a:xfrm flipH="1">
              <a:off x="8305866" y="276577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98" name="Line 162">
              <a:extLst>
                <a:ext uri="{FF2B5EF4-FFF2-40B4-BE49-F238E27FC236}">
                  <a16:creationId xmlns:a16="http://schemas.microsoft.com/office/drawing/2014/main" xmlns="" id="{0F5BBB49-B6A9-47CE-8FA3-276E64AD7A45}"/>
                </a:ext>
              </a:extLst>
            </p:cNvPr>
            <p:cNvSpPr>
              <a:spLocks noChangeShapeType="1"/>
            </p:cNvSpPr>
            <p:nvPr/>
          </p:nvSpPr>
          <p:spPr bwMode="auto">
            <a:xfrm>
              <a:off x="8323317"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99" name="Line 163">
              <a:extLst>
                <a:ext uri="{FF2B5EF4-FFF2-40B4-BE49-F238E27FC236}">
                  <a16:creationId xmlns:a16="http://schemas.microsoft.com/office/drawing/2014/main" xmlns="" id="{61749693-99A3-496D-9A95-8234AEC4B480}"/>
                </a:ext>
              </a:extLst>
            </p:cNvPr>
            <p:cNvSpPr>
              <a:spLocks noChangeShapeType="1"/>
            </p:cNvSpPr>
            <p:nvPr/>
          </p:nvSpPr>
          <p:spPr bwMode="auto">
            <a:xfrm flipH="1">
              <a:off x="8294647" y="276577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0" name="Line 164">
              <a:extLst>
                <a:ext uri="{FF2B5EF4-FFF2-40B4-BE49-F238E27FC236}">
                  <a16:creationId xmlns:a16="http://schemas.microsoft.com/office/drawing/2014/main" xmlns="" id="{BF3C7E75-96DB-40FE-9243-C32D336CF5A2}"/>
                </a:ext>
              </a:extLst>
            </p:cNvPr>
            <p:cNvSpPr>
              <a:spLocks noChangeShapeType="1"/>
            </p:cNvSpPr>
            <p:nvPr/>
          </p:nvSpPr>
          <p:spPr bwMode="auto">
            <a:xfrm>
              <a:off x="8290908"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1" name="Line 165">
              <a:extLst>
                <a:ext uri="{FF2B5EF4-FFF2-40B4-BE49-F238E27FC236}">
                  <a16:creationId xmlns:a16="http://schemas.microsoft.com/office/drawing/2014/main" xmlns="" id="{D0B91335-8754-49FD-AE60-192ED8649BA9}"/>
                </a:ext>
              </a:extLst>
            </p:cNvPr>
            <p:cNvSpPr>
              <a:spLocks noChangeShapeType="1"/>
            </p:cNvSpPr>
            <p:nvPr/>
          </p:nvSpPr>
          <p:spPr bwMode="auto">
            <a:xfrm flipH="1">
              <a:off x="8262237" y="276577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2" name="Line 166">
              <a:extLst>
                <a:ext uri="{FF2B5EF4-FFF2-40B4-BE49-F238E27FC236}">
                  <a16:creationId xmlns:a16="http://schemas.microsoft.com/office/drawing/2014/main" xmlns="" id="{2801E91E-A3C8-42EA-9988-C51FBD8D2321}"/>
                </a:ext>
              </a:extLst>
            </p:cNvPr>
            <p:cNvSpPr>
              <a:spLocks noChangeShapeType="1"/>
            </p:cNvSpPr>
            <p:nvPr/>
          </p:nvSpPr>
          <p:spPr bwMode="auto">
            <a:xfrm>
              <a:off x="8282182"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3" name="Line 167">
              <a:extLst>
                <a:ext uri="{FF2B5EF4-FFF2-40B4-BE49-F238E27FC236}">
                  <a16:creationId xmlns:a16="http://schemas.microsoft.com/office/drawing/2014/main" xmlns="" id="{AA423C12-C187-4354-A5CE-4A6B74307FC0}"/>
                </a:ext>
              </a:extLst>
            </p:cNvPr>
            <p:cNvSpPr>
              <a:spLocks noChangeShapeType="1"/>
            </p:cNvSpPr>
            <p:nvPr/>
          </p:nvSpPr>
          <p:spPr bwMode="auto">
            <a:xfrm flipH="1">
              <a:off x="8253512" y="276577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4" name="Line 168">
              <a:extLst>
                <a:ext uri="{FF2B5EF4-FFF2-40B4-BE49-F238E27FC236}">
                  <a16:creationId xmlns:a16="http://schemas.microsoft.com/office/drawing/2014/main" xmlns="" id="{E0CBD2D6-ED61-46DD-9D58-8939179BB12E}"/>
                </a:ext>
              </a:extLst>
            </p:cNvPr>
            <p:cNvSpPr>
              <a:spLocks noChangeShapeType="1"/>
            </p:cNvSpPr>
            <p:nvPr/>
          </p:nvSpPr>
          <p:spPr bwMode="auto">
            <a:xfrm>
              <a:off x="8274703"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5" name="Line 169">
              <a:extLst>
                <a:ext uri="{FF2B5EF4-FFF2-40B4-BE49-F238E27FC236}">
                  <a16:creationId xmlns:a16="http://schemas.microsoft.com/office/drawing/2014/main" xmlns="" id="{CA77BEE5-4D7C-4D75-BBDF-FA7A23EDFF95}"/>
                </a:ext>
              </a:extLst>
            </p:cNvPr>
            <p:cNvSpPr>
              <a:spLocks noChangeShapeType="1"/>
            </p:cNvSpPr>
            <p:nvPr/>
          </p:nvSpPr>
          <p:spPr bwMode="auto">
            <a:xfrm flipH="1">
              <a:off x="8246033" y="276577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6" name="Line 170">
              <a:extLst>
                <a:ext uri="{FF2B5EF4-FFF2-40B4-BE49-F238E27FC236}">
                  <a16:creationId xmlns:a16="http://schemas.microsoft.com/office/drawing/2014/main" xmlns="" id="{7F562ACB-7D6E-429F-AC23-AA84DC0915BD}"/>
                </a:ext>
              </a:extLst>
            </p:cNvPr>
            <p:cNvSpPr>
              <a:spLocks noChangeShapeType="1"/>
            </p:cNvSpPr>
            <p:nvPr/>
          </p:nvSpPr>
          <p:spPr bwMode="auto">
            <a:xfrm>
              <a:off x="8258498"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7" name="Line 171">
              <a:extLst>
                <a:ext uri="{FF2B5EF4-FFF2-40B4-BE49-F238E27FC236}">
                  <a16:creationId xmlns:a16="http://schemas.microsoft.com/office/drawing/2014/main" xmlns="" id="{CDAA6FFB-EAE3-4B6F-A2CE-B89899A750AB}"/>
                </a:ext>
              </a:extLst>
            </p:cNvPr>
            <p:cNvSpPr>
              <a:spLocks noChangeShapeType="1"/>
            </p:cNvSpPr>
            <p:nvPr/>
          </p:nvSpPr>
          <p:spPr bwMode="auto">
            <a:xfrm flipH="1">
              <a:off x="8231075"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8" name="Line 172">
              <a:extLst>
                <a:ext uri="{FF2B5EF4-FFF2-40B4-BE49-F238E27FC236}">
                  <a16:creationId xmlns:a16="http://schemas.microsoft.com/office/drawing/2014/main" xmlns="" id="{C7663D6D-AAB6-45B5-A76A-7CD6E7AB69F2}"/>
                </a:ext>
              </a:extLst>
            </p:cNvPr>
            <p:cNvSpPr>
              <a:spLocks noChangeShapeType="1"/>
            </p:cNvSpPr>
            <p:nvPr/>
          </p:nvSpPr>
          <p:spPr bwMode="auto">
            <a:xfrm>
              <a:off x="825351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09" name="Line 173">
              <a:extLst>
                <a:ext uri="{FF2B5EF4-FFF2-40B4-BE49-F238E27FC236}">
                  <a16:creationId xmlns:a16="http://schemas.microsoft.com/office/drawing/2014/main" xmlns="" id="{BBB353F0-09A5-48E2-95E3-D6B3289009AE}"/>
                </a:ext>
              </a:extLst>
            </p:cNvPr>
            <p:cNvSpPr>
              <a:spLocks noChangeShapeType="1"/>
            </p:cNvSpPr>
            <p:nvPr/>
          </p:nvSpPr>
          <p:spPr bwMode="auto">
            <a:xfrm flipH="1">
              <a:off x="8226089"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0" name="Line 174">
              <a:extLst>
                <a:ext uri="{FF2B5EF4-FFF2-40B4-BE49-F238E27FC236}">
                  <a16:creationId xmlns:a16="http://schemas.microsoft.com/office/drawing/2014/main" xmlns="" id="{04F02F5C-B48C-46DB-906F-3CFB0F75AEBB}"/>
                </a:ext>
              </a:extLst>
            </p:cNvPr>
            <p:cNvSpPr>
              <a:spLocks noChangeShapeType="1"/>
            </p:cNvSpPr>
            <p:nvPr/>
          </p:nvSpPr>
          <p:spPr bwMode="auto">
            <a:xfrm>
              <a:off x="8231075"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1" name="Line 175">
              <a:extLst>
                <a:ext uri="{FF2B5EF4-FFF2-40B4-BE49-F238E27FC236}">
                  <a16:creationId xmlns:a16="http://schemas.microsoft.com/office/drawing/2014/main" xmlns="" id="{8BAAB203-EA00-49AC-8C12-CA1F85056B45}"/>
                </a:ext>
              </a:extLst>
            </p:cNvPr>
            <p:cNvSpPr>
              <a:spLocks noChangeShapeType="1"/>
            </p:cNvSpPr>
            <p:nvPr/>
          </p:nvSpPr>
          <p:spPr bwMode="auto">
            <a:xfrm flipH="1">
              <a:off x="8202404"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2" name="Line 176">
              <a:extLst>
                <a:ext uri="{FF2B5EF4-FFF2-40B4-BE49-F238E27FC236}">
                  <a16:creationId xmlns:a16="http://schemas.microsoft.com/office/drawing/2014/main" xmlns="" id="{03A5E9A9-EEB9-4D35-873A-3E2640AB53B8}"/>
                </a:ext>
              </a:extLst>
            </p:cNvPr>
            <p:cNvSpPr>
              <a:spLocks noChangeShapeType="1"/>
            </p:cNvSpPr>
            <p:nvPr/>
          </p:nvSpPr>
          <p:spPr bwMode="auto">
            <a:xfrm>
              <a:off x="8186200"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3" name="Line 177">
              <a:extLst>
                <a:ext uri="{FF2B5EF4-FFF2-40B4-BE49-F238E27FC236}">
                  <a16:creationId xmlns:a16="http://schemas.microsoft.com/office/drawing/2014/main" xmlns="" id="{A611DE72-F63B-4C88-B47F-43EB210F2781}"/>
                </a:ext>
              </a:extLst>
            </p:cNvPr>
            <p:cNvSpPr>
              <a:spLocks noChangeShapeType="1"/>
            </p:cNvSpPr>
            <p:nvPr/>
          </p:nvSpPr>
          <p:spPr bwMode="auto">
            <a:xfrm flipH="1">
              <a:off x="8156284"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4" name="Line 178">
              <a:extLst>
                <a:ext uri="{FF2B5EF4-FFF2-40B4-BE49-F238E27FC236}">
                  <a16:creationId xmlns:a16="http://schemas.microsoft.com/office/drawing/2014/main" xmlns="" id="{5BFAFF10-348A-4A06-AA89-F59D81A8A5E5}"/>
                </a:ext>
              </a:extLst>
            </p:cNvPr>
            <p:cNvSpPr>
              <a:spLocks noChangeShapeType="1"/>
            </p:cNvSpPr>
            <p:nvPr/>
          </p:nvSpPr>
          <p:spPr bwMode="auto">
            <a:xfrm>
              <a:off x="816750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5" name="Line 179">
              <a:extLst>
                <a:ext uri="{FF2B5EF4-FFF2-40B4-BE49-F238E27FC236}">
                  <a16:creationId xmlns:a16="http://schemas.microsoft.com/office/drawing/2014/main" xmlns="" id="{70FA2067-07FB-4C0C-9618-44D01A3B7CFA}"/>
                </a:ext>
              </a:extLst>
            </p:cNvPr>
            <p:cNvSpPr>
              <a:spLocks noChangeShapeType="1"/>
            </p:cNvSpPr>
            <p:nvPr/>
          </p:nvSpPr>
          <p:spPr bwMode="auto">
            <a:xfrm flipH="1">
              <a:off x="8138832" y="266106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6" name="Line 180">
              <a:extLst>
                <a:ext uri="{FF2B5EF4-FFF2-40B4-BE49-F238E27FC236}">
                  <a16:creationId xmlns:a16="http://schemas.microsoft.com/office/drawing/2014/main" xmlns="" id="{F0E78F5D-3B8B-4A88-B3E8-26334573A1EF}"/>
                </a:ext>
              </a:extLst>
            </p:cNvPr>
            <p:cNvSpPr>
              <a:spLocks noChangeShapeType="1"/>
            </p:cNvSpPr>
            <p:nvPr/>
          </p:nvSpPr>
          <p:spPr bwMode="auto">
            <a:xfrm>
              <a:off x="8158777"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7" name="Line 181">
              <a:extLst>
                <a:ext uri="{FF2B5EF4-FFF2-40B4-BE49-F238E27FC236}">
                  <a16:creationId xmlns:a16="http://schemas.microsoft.com/office/drawing/2014/main" xmlns="" id="{39E4CC00-1609-4EC9-B63F-B8ABC593FDF7}"/>
                </a:ext>
              </a:extLst>
            </p:cNvPr>
            <p:cNvSpPr>
              <a:spLocks noChangeShapeType="1"/>
            </p:cNvSpPr>
            <p:nvPr/>
          </p:nvSpPr>
          <p:spPr bwMode="auto">
            <a:xfrm flipH="1">
              <a:off x="8131353"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8" name="Line 182">
              <a:extLst>
                <a:ext uri="{FF2B5EF4-FFF2-40B4-BE49-F238E27FC236}">
                  <a16:creationId xmlns:a16="http://schemas.microsoft.com/office/drawing/2014/main" xmlns="" id="{D8465A05-D9AF-4B92-92E5-794F93D9BE37}"/>
                </a:ext>
              </a:extLst>
            </p:cNvPr>
            <p:cNvSpPr>
              <a:spLocks noChangeShapeType="1"/>
            </p:cNvSpPr>
            <p:nvPr/>
          </p:nvSpPr>
          <p:spPr bwMode="auto">
            <a:xfrm>
              <a:off x="7845899"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19" name="Line 183">
              <a:extLst>
                <a:ext uri="{FF2B5EF4-FFF2-40B4-BE49-F238E27FC236}">
                  <a16:creationId xmlns:a16="http://schemas.microsoft.com/office/drawing/2014/main" xmlns="" id="{6FE2DFB3-895D-4B35-A05D-5E52FBC5C5C8}"/>
                </a:ext>
              </a:extLst>
            </p:cNvPr>
            <p:cNvSpPr>
              <a:spLocks noChangeShapeType="1"/>
            </p:cNvSpPr>
            <p:nvPr/>
          </p:nvSpPr>
          <p:spPr bwMode="auto">
            <a:xfrm flipH="1">
              <a:off x="7817230"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0" name="Line 184">
              <a:extLst>
                <a:ext uri="{FF2B5EF4-FFF2-40B4-BE49-F238E27FC236}">
                  <a16:creationId xmlns:a16="http://schemas.microsoft.com/office/drawing/2014/main" xmlns="" id="{604FC313-2B00-4A24-BACA-309942861700}"/>
                </a:ext>
              </a:extLst>
            </p:cNvPr>
            <p:cNvSpPr>
              <a:spLocks noChangeShapeType="1"/>
            </p:cNvSpPr>
            <p:nvPr/>
          </p:nvSpPr>
          <p:spPr bwMode="auto">
            <a:xfrm>
              <a:off x="780227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1" name="Line 185">
              <a:extLst>
                <a:ext uri="{FF2B5EF4-FFF2-40B4-BE49-F238E27FC236}">
                  <a16:creationId xmlns:a16="http://schemas.microsoft.com/office/drawing/2014/main" xmlns="" id="{B2316C7A-ADAA-42B7-AD7B-FD3002506629}"/>
                </a:ext>
              </a:extLst>
            </p:cNvPr>
            <p:cNvSpPr>
              <a:spLocks noChangeShapeType="1"/>
            </p:cNvSpPr>
            <p:nvPr/>
          </p:nvSpPr>
          <p:spPr bwMode="auto">
            <a:xfrm flipH="1">
              <a:off x="7774848" y="266106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2" name="Line 186">
              <a:extLst>
                <a:ext uri="{FF2B5EF4-FFF2-40B4-BE49-F238E27FC236}">
                  <a16:creationId xmlns:a16="http://schemas.microsoft.com/office/drawing/2014/main" xmlns="" id="{5DF34831-D9EE-415A-8113-3A3F82D2A868}"/>
                </a:ext>
              </a:extLst>
            </p:cNvPr>
            <p:cNvSpPr>
              <a:spLocks noChangeShapeType="1"/>
            </p:cNvSpPr>
            <p:nvPr/>
          </p:nvSpPr>
          <p:spPr bwMode="auto">
            <a:xfrm>
              <a:off x="7758643"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3" name="Line 187">
              <a:extLst>
                <a:ext uri="{FF2B5EF4-FFF2-40B4-BE49-F238E27FC236}">
                  <a16:creationId xmlns:a16="http://schemas.microsoft.com/office/drawing/2014/main" xmlns="" id="{2B0DC834-0ADA-4C44-9B2B-002B732913A4}"/>
                </a:ext>
              </a:extLst>
            </p:cNvPr>
            <p:cNvSpPr>
              <a:spLocks noChangeShapeType="1"/>
            </p:cNvSpPr>
            <p:nvPr/>
          </p:nvSpPr>
          <p:spPr bwMode="auto">
            <a:xfrm flipH="1">
              <a:off x="7729973"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4" name="Line 188">
              <a:extLst>
                <a:ext uri="{FF2B5EF4-FFF2-40B4-BE49-F238E27FC236}">
                  <a16:creationId xmlns:a16="http://schemas.microsoft.com/office/drawing/2014/main" xmlns="" id="{1F56824A-00EF-4DEF-A9D5-4B341FA6BFB6}"/>
                </a:ext>
              </a:extLst>
            </p:cNvPr>
            <p:cNvSpPr>
              <a:spLocks noChangeShapeType="1"/>
            </p:cNvSpPr>
            <p:nvPr/>
          </p:nvSpPr>
          <p:spPr bwMode="auto">
            <a:xfrm>
              <a:off x="773371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5" name="Line 189">
              <a:extLst>
                <a:ext uri="{FF2B5EF4-FFF2-40B4-BE49-F238E27FC236}">
                  <a16:creationId xmlns:a16="http://schemas.microsoft.com/office/drawing/2014/main" xmlns="" id="{B7A93D55-CB9E-4C5F-AB2A-6FE27D72DE47}"/>
                </a:ext>
              </a:extLst>
            </p:cNvPr>
            <p:cNvSpPr>
              <a:spLocks noChangeShapeType="1"/>
            </p:cNvSpPr>
            <p:nvPr/>
          </p:nvSpPr>
          <p:spPr bwMode="auto">
            <a:xfrm flipH="1">
              <a:off x="7705043" y="266106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6" name="Line 190">
              <a:extLst>
                <a:ext uri="{FF2B5EF4-FFF2-40B4-BE49-F238E27FC236}">
                  <a16:creationId xmlns:a16="http://schemas.microsoft.com/office/drawing/2014/main" xmlns="" id="{52E8AB70-DC42-405E-9D5B-88E7862E38D4}"/>
                </a:ext>
              </a:extLst>
            </p:cNvPr>
            <p:cNvSpPr>
              <a:spLocks noChangeShapeType="1"/>
            </p:cNvSpPr>
            <p:nvPr/>
          </p:nvSpPr>
          <p:spPr bwMode="auto">
            <a:xfrm>
              <a:off x="7715015"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7" name="Line 191">
              <a:extLst>
                <a:ext uri="{FF2B5EF4-FFF2-40B4-BE49-F238E27FC236}">
                  <a16:creationId xmlns:a16="http://schemas.microsoft.com/office/drawing/2014/main" xmlns="" id="{D18493EE-F139-4FB7-935A-3C29E16AFA3D}"/>
                </a:ext>
              </a:extLst>
            </p:cNvPr>
            <p:cNvSpPr>
              <a:spLocks noChangeShapeType="1"/>
            </p:cNvSpPr>
            <p:nvPr/>
          </p:nvSpPr>
          <p:spPr bwMode="auto">
            <a:xfrm flipH="1">
              <a:off x="7686345"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8" name="Line 192">
              <a:extLst>
                <a:ext uri="{FF2B5EF4-FFF2-40B4-BE49-F238E27FC236}">
                  <a16:creationId xmlns:a16="http://schemas.microsoft.com/office/drawing/2014/main" xmlns="" id="{DBED01FB-A9D3-4B1B-8709-903A915D9DD2}"/>
                </a:ext>
              </a:extLst>
            </p:cNvPr>
            <p:cNvSpPr>
              <a:spLocks noChangeShapeType="1"/>
            </p:cNvSpPr>
            <p:nvPr/>
          </p:nvSpPr>
          <p:spPr bwMode="auto">
            <a:xfrm>
              <a:off x="770878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29" name="Line 193">
              <a:extLst>
                <a:ext uri="{FF2B5EF4-FFF2-40B4-BE49-F238E27FC236}">
                  <a16:creationId xmlns:a16="http://schemas.microsoft.com/office/drawing/2014/main" xmlns="" id="{C548A1E5-4198-4DC9-8391-614AC8F6EC5C}"/>
                </a:ext>
              </a:extLst>
            </p:cNvPr>
            <p:cNvSpPr>
              <a:spLocks noChangeShapeType="1"/>
            </p:cNvSpPr>
            <p:nvPr/>
          </p:nvSpPr>
          <p:spPr bwMode="auto">
            <a:xfrm flipH="1">
              <a:off x="7678865"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0" name="Line 194">
              <a:extLst>
                <a:ext uri="{FF2B5EF4-FFF2-40B4-BE49-F238E27FC236}">
                  <a16:creationId xmlns:a16="http://schemas.microsoft.com/office/drawing/2014/main" xmlns="" id="{A803FB33-9EFE-43DE-8D24-C26E1EAD46E2}"/>
                </a:ext>
              </a:extLst>
            </p:cNvPr>
            <p:cNvSpPr>
              <a:spLocks noChangeShapeType="1"/>
            </p:cNvSpPr>
            <p:nvPr/>
          </p:nvSpPr>
          <p:spPr bwMode="auto">
            <a:xfrm>
              <a:off x="7698810"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1" name="Line 195">
              <a:extLst>
                <a:ext uri="{FF2B5EF4-FFF2-40B4-BE49-F238E27FC236}">
                  <a16:creationId xmlns:a16="http://schemas.microsoft.com/office/drawing/2014/main" xmlns="" id="{5BE81AB8-9E21-4FFE-B9EF-2F37B0031260}"/>
                </a:ext>
              </a:extLst>
            </p:cNvPr>
            <p:cNvSpPr>
              <a:spLocks noChangeShapeType="1"/>
            </p:cNvSpPr>
            <p:nvPr/>
          </p:nvSpPr>
          <p:spPr bwMode="auto">
            <a:xfrm flipH="1">
              <a:off x="7670140" y="2661063"/>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2" name="Line 196">
              <a:extLst>
                <a:ext uri="{FF2B5EF4-FFF2-40B4-BE49-F238E27FC236}">
                  <a16:creationId xmlns:a16="http://schemas.microsoft.com/office/drawing/2014/main" xmlns="" id="{0D20B9B1-85DF-4C69-A0FD-C5002C72A2B6}"/>
                </a:ext>
              </a:extLst>
            </p:cNvPr>
            <p:cNvSpPr>
              <a:spLocks noChangeShapeType="1"/>
            </p:cNvSpPr>
            <p:nvPr/>
          </p:nvSpPr>
          <p:spPr bwMode="auto">
            <a:xfrm>
              <a:off x="7665154"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3" name="Line 197">
              <a:extLst>
                <a:ext uri="{FF2B5EF4-FFF2-40B4-BE49-F238E27FC236}">
                  <a16:creationId xmlns:a16="http://schemas.microsoft.com/office/drawing/2014/main" xmlns="" id="{853BDA46-2DB2-47A2-A8C7-9BAAFFED9854}"/>
                </a:ext>
              </a:extLst>
            </p:cNvPr>
            <p:cNvSpPr>
              <a:spLocks noChangeShapeType="1"/>
            </p:cNvSpPr>
            <p:nvPr/>
          </p:nvSpPr>
          <p:spPr bwMode="auto">
            <a:xfrm flipH="1">
              <a:off x="7635238"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4" name="Line 198">
              <a:extLst>
                <a:ext uri="{FF2B5EF4-FFF2-40B4-BE49-F238E27FC236}">
                  <a16:creationId xmlns:a16="http://schemas.microsoft.com/office/drawing/2014/main" xmlns="" id="{571B4AC7-4A4C-4234-9988-76F653BAA175}"/>
                </a:ext>
              </a:extLst>
            </p:cNvPr>
            <p:cNvSpPr>
              <a:spLocks noChangeShapeType="1"/>
            </p:cNvSpPr>
            <p:nvPr/>
          </p:nvSpPr>
          <p:spPr bwMode="auto">
            <a:xfrm>
              <a:off x="7638977"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5" name="Line 199">
              <a:extLst>
                <a:ext uri="{FF2B5EF4-FFF2-40B4-BE49-F238E27FC236}">
                  <a16:creationId xmlns:a16="http://schemas.microsoft.com/office/drawing/2014/main" xmlns="" id="{CE581014-4C09-4ED9-B0EE-F5526C1DB19A}"/>
                </a:ext>
              </a:extLst>
            </p:cNvPr>
            <p:cNvSpPr>
              <a:spLocks noChangeShapeType="1"/>
            </p:cNvSpPr>
            <p:nvPr/>
          </p:nvSpPr>
          <p:spPr bwMode="auto">
            <a:xfrm flipH="1">
              <a:off x="7610307"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6" name="Line 200">
              <a:extLst>
                <a:ext uri="{FF2B5EF4-FFF2-40B4-BE49-F238E27FC236}">
                  <a16:creationId xmlns:a16="http://schemas.microsoft.com/office/drawing/2014/main" xmlns="" id="{05E97439-8EED-4836-977B-AF3882A93FB4}"/>
                </a:ext>
              </a:extLst>
            </p:cNvPr>
            <p:cNvSpPr>
              <a:spLocks noChangeShapeType="1"/>
            </p:cNvSpPr>
            <p:nvPr/>
          </p:nvSpPr>
          <p:spPr bwMode="auto">
            <a:xfrm>
              <a:off x="7602828"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7" name="Line 201">
              <a:extLst>
                <a:ext uri="{FF2B5EF4-FFF2-40B4-BE49-F238E27FC236}">
                  <a16:creationId xmlns:a16="http://schemas.microsoft.com/office/drawing/2014/main" xmlns="" id="{AAFFDD9D-B438-4806-B713-BCBFB273C148}"/>
                </a:ext>
              </a:extLst>
            </p:cNvPr>
            <p:cNvSpPr>
              <a:spLocks noChangeShapeType="1"/>
            </p:cNvSpPr>
            <p:nvPr/>
          </p:nvSpPr>
          <p:spPr bwMode="auto">
            <a:xfrm flipH="1">
              <a:off x="7574158"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8" name="Line 202">
              <a:extLst>
                <a:ext uri="{FF2B5EF4-FFF2-40B4-BE49-F238E27FC236}">
                  <a16:creationId xmlns:a16="http://schemas.microsoft.com/office/drawing/2014/main" xmlns="" id="{947820AE-80C7-4FE2-BF11-E2D644698627}"/>
                </a:ext>
              </a:extLst>
            </p:cNvPr>
            <p:cNvSpPr>
              <a:spLocks noChangeShapeType="1"/>
            </p:cNvSpPr>
            <p:nvPr/>
          </p:nvSpPr>
          <p:spPr bwMode="auto">
            <a:xfrm>
              <a:off x="722887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39" name="Line 203">
              <a:extLst>
                <a:ext uri="{FF2B5EF4-FFF2-40B4-BE49-F238E27FC236}">
                  <a16:creationId xmlns:a16="http://schemas.microsoft.com/office/drawing/2014/main" xmlns="" id="{24B7166A-D701-43B9-A683-57AF1D8E349C}"/>
                </a:ext>
              </a:extLst>
            </p:cNvPr>
            <p:cNvSpPr>
              <a:spLocks noChangeShapeType="1"/>
            </p:cNvSpPr>
            <p:nvPr/>
          </p:nvSpPr>
          <p:spPr bwMode="auto">
            <a:xfrm flipH="1">
              <a:off x="7200201"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0" name="Line 204">
              <a:extLst>
                <a:ext uri="{FF2B5EF4-FFF2-40B4-BE49-F238E27FC236}">
                  <a16:creationId xmlns:a16="http://schemas.microsoft.com/office/drawing/2014/main" xmlns="" id="{255665D7-7760-4061-ACA6-A979BEFB2138}"/>
                </a:ext>
              </a:extLst>
            </p:cNvPr>
            <p:cNvSpPr>
              <a:spLocks noChangeShapeType="1"/>
            </p:cNvSpPr>
            <p:nvPr/>
          </p:nvSpPr>
          <p:spPr bwMode="auto">
            <a:xfrm>
              <a:off x="719272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1" name="Line 206">
              <a:extLst>
                <a:ext uri="{FF2B5EF4-FFF2-40B4-BE49-F238E27FC236}">
                  <a16:creationId xmlns:a16="http://schemas.microsoft.com/office/drawing/2014/main" xmlns="" id="{EC57616B-FFF1-4515-9031-AB205A59AA23}"/>
                </a:ext>
              </a:extLst>
            </p:cNvPr>
            <p:cNvSpPr>
              <a:spLocks noChangeShapeType="1"/>
            </p:cNvSpPr>
            <p:nvPr/>
          </p:nvSpPr>
          <p:spPr bwMode="auto">
            <a:xfrm flipH="1">
              <a:off x="7165299"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2" name="Line 207">
              <a:extLst>
                <a:ext uri="{FF2B5EF4-FFF2-40B4-BE49-F238E27FC236}">
                  <a16:creationId xmlns:a16="http://schemas.microsoft.com/office/drawing/2014/main" xmlns="" id="{E8ED5334-1FB2-440F-B6D4-A4CDD4232E4B}"/>
                </a:ext>
              </a:extLst>
            </p:cNvPr>
            <p:cNvSpPr>
              <a:spLocks noChangeShapeType="1"/>
            </p:cNvSpPr>
            <p:nvPr/>
          </p:nvSpPr>
          <p:spPr bwMode="auto">
            <a:xfrm>
              <a:off x="7185243"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3" name="Line 208">
              <a:extLst>
                <a:ext uri="{FF2B5EF4-FFF2-40B4-BE49-F238E27FC236}">
                  <a16:creationId xmlns:a16="http://schemas.microsoft.com/office/drawing/2014/main" xmlns="" id="{63D22D59-7AF9-41FC-A884-411E74FE79A7}"/>
                </a:ext>
              </a:extLst>
            </p:cNvPr>
            <p:cNvSpPr>
              <a:spLocks noChangeShapeType="1"/>
            </p:cNvSpPr>
            <p:nvPr/>
          </p:nvSpPr>
          <p:spPr bwMode="auto">
            <a:xfrm flipH="1">
              <a:off x="7157820"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4" name="Line 209">
              <a:extLst>
                <a:ext uri="{FF2B5EF4-FFF2-40B4-BE49-F238E27FC236}">
                  <a16:creationId xmlns:a16="http://schemas.microsoft.com/office/drawing/2014/main" xmlns="" id="{1F1FECF4-8805-4C53-B737-65DCACFBBB67}"/>
                </a:ext>
              </a:extLst>
            </p:cNvPr>
            <p:cNvSpPr>
              <a:spLocks noChangeShapeType="1"/>
            </p:cNvSpPr>
            <p:nvPr/>
          </p:nvSpPr>
          <p:spPr bwMode="auto">
            <a:xfrm>
              <a:off x="7176517"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5" name="Line 210">
              <a:extLst>
                <a:ext uri="{FF2B5EF4-FFF2-40B4-BE49-F238E27FC236}">
                  <a16:creationId xmlns:a16="http://schemas.microsoft.com/office/drawing/2014/main" xmlns="" id="{474331CE-BBC3-46A0-8F5F-5ADC44DB985A}"/>
                </a:ext>
              </a:extLst>
            </p:cNvPr>
            <p:cNvSpPr>
              <a:spLocks noChangeShapeType="1"/>
            </p:cNvSpPr>
            <p:nvPr/>
          </p:nvSpPr>
          <p:spPr bwMode="auto">
            <a:xfrm flipH="1">
              <a:off x="7149094"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6" name="Line 211">
              <a:extLst>
                <a:ext uri="{FF2B5EF4-FFF2-40B4-BE49-F238E27FC236}">
                  <a16:creationId xmlns:a16="http://schemas.microsoft.com/office/drawing/2014/main" xmlns="" id="{B1A2A92A-D434-4C01-A185-8E23D4EB9E23}"/>
                </a:ext>
              </a:extLst>
            </p:cNvPr>
            <p:cNvSpPr>
              <a:spLocks noChangeShapeType="1"/>
            </p:cNvSpPr>
            <p:nvPr/>
          </p:nvSpPr>
          <p:spPr bwMode="auto">
            <a:xfrm>
              <a:off x="7169038"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7" name="Line 212">
              <a:extLst>
                <a:ext uri="{FF2B5EF4-FFF2-40B4-BE49-F238E27FC236}">
                  <a16:creationId xmlns:a16="http://schemas.microsoft.com/office/drawing/2014/main" xmlns="" id="{D0CEE837-D4D5-4C37-BAEC-A3F74031367E}"/>
                </a:ext>
              </a:extLst>
            </p:cNvPr>
            <p:cNvSpPr>
              <a:spLocks noChangeShapeType="1"/>
            </p:cNvSpPr>
            <p:nvPr/>
          </p:nvSpPr>
          <p:spPr bwMode="auto">
            <a:xfrm flipH="1">
              <a:off x="7140368"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8" name="Line 213">
              <a:extLst>
                <a:ext uri="{FF2B5EF4-FFF2-40B4-BE49-F238E27FC236}">
                  <a16:creationId xmlns:a16="http://schemas.microsoft.com/office/drawing/2014/main" xmlns="" id="{F5FCA39F-5C96-4139-AF00-E5F711810BCF}"/>
                </a:ext>
              </a:extLst>
            </p:cNvPr>
            <p:cNvSpPr>
              <a:spLocks noChangeShapeType="1"/>
            </p:cNvSpPr>
            <p:nvPr/>
          </p:nvSpPr>
          <p:spPr bwMode="auto">
            <a:xfrm>
              <a:off x="7140368"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49" name="Line 214">
              <a:extLst>
                <a:ext uri="{FF2B5EF4-FFF2-40B4-BE49-F238E27FC236}">
                  <a16:creationId xmlns:a16="http://schemas.microsoft.com/office/drawing/2014/main" xmlns="" id="{C0AA58F2-67E5-448B-9063-577EDF224C6C}"/>
                </a:ext>
              </a:extLst>
            </p:cNvPr>
            <p:cNvSpPr>
              <a:spLocks noChangeShapeType="1"/>
            </p:cNvSpPr>
            <p:nvPr/>
          </p:nvSpPr>
          <p:spPr bwMode="auto">
            <a:xfrm flipH="1">
              <a:off x="7110452" y="2626159"/>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0" name="Line 215">
              <a:extLst>
                <a:ext uri="{FF2B5EF4-FFF2-40B4-BE49-F238E27FC236}">
                  <a16:creationId xmlns:a16="http://schemas.microsoft.com/office/drawing/2014/main" xmlns="" id="{9D788ACF-491F-49D6-8FA0-8D252DA8C61F}"/>
                </a:ext>
              </a:extLst>
            </p:cNvPr>
            <p:cNvSpPr>
              <a:spLocks noChangeShapeType="1"/>
            </p:cNvSpPr>
            <p:nvPr/>
          </p:nvSpPr>
          <p:spPr bwMode="auto">
            <a:xfrm>
              <a:off x="710920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1" name="Line 216">
              <a:extLst>
                <a:ext uri="{FF2B5EF4-FFF2-40B4-BE49-F238E27FC236}">
                  <a16:creationId xmlns:a16="http://schemas.microsoft.com/office/drawing/2014/main" xmlns="" id="{C828D4E4-C96A-48DC-9435-E1077575774C}"/>
                </a:ext>
              </a:extLst>
            </p:cNvPr>
            <p:cNvSpPr>
              <a:spLocks noChangeShapeType="1"/>
            </p:cNvSpPr>
            <p:nvPr/>
          </p:nvSpPr>
          <p:spPr bwMode="auto">
            <a:xfrm flipH="1">
              <a:off x="7079288" y="2626159"/>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2" name="Line 217">
              <a:extLst>
                <a:ext uri="{FF2B5EF4-FFF2-40B4-BE49-F238E27FC236}">
                  <a16:creationId xmlns:a16="http://schemas.microsoft.com/office/drawing/2014/main" xmlns="" id="{E4C5B6FE-8352-4936-AF79-8B7ED9954F8C}"/>
                </a:ext>
              </a:extLst>
            </p:cNvPr>
            <p:cNvSpPr>
              <a:spLocks noChangeShapeType="1"/>
            </p:cNvSpPr>
            <p:nvPr/>
          </p:nvSpPr>
          <p:spPr bwMode="auto">
            <a:xfrm>
              <a:off x="7090507"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3" name="Line 218">
              <a:extLst>
                <a:ext uri="{FF2B5EF4-FFF2-40B4-BE49-F238E27FC236}">
                  <a16:creationId xmlns:a16="http://schemas.microsoft.com/office/drawing/2014/main" xmlns="" id="{3EB015B9-7CA8-4617-9C86-A3EE0892695E}"/>
                </a:ext>
              </a:extLst>
            </p:cNvPr>
            <p:cNvSpPr>
              <a:spLocks noChangeShapeType="1"/>
            </p:cNvSpPr>
            <p:nvPr/>
          </p:nvSpPr>
          <p:spPr bwMode="auto">
            <a:xfrm flipH="1">
              <a:off x="7061837"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4" name="Line 219">
              <a:extLst>
                <a:ext uri="{FF2B5EF4-FFF2-40B4-BE49-F238E27FC236}">
                  <a16:creationId xmlns:a16="http://schemas.microsoft.com/office/drawing/2014/main" xmlns="" id="{C75F52D4-D40C-4333-A954-17E9357697C0}"/>
                </a:ext>
              </a:extLst>
            </p:cNvPr>
            <p:cNvSpPr>
              <a:spLocks noChangeShapeType="1"/>
            </p:cNvSpPr>
            <p:nvPr/>
          </p:nvSpPr>
          <p:spPr bwMode="auto">
            <a:xfrm>
              <a:off x="7079288"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5" name="Line 220">
              <a:extLst>
                <a:ext uri="{FF2B5EF4-FFF2-40B4-BE49-F238E27FC236}">
                  <a16:creationId xmlns:a16="http://schemas.microsoft.com/office/drawing/2014/main" xmlns="" id="{D41A4C6F-A558-4B3F-81A4-7F394467D0B8}"/>
                </a:ext>
              </a:extLst>
            </p:cNvPr>
            <p:cNvSpPr>
              <a:spLocks noChangeShapeType="1"/>
            </p:cNvSpPr>
            <p:nvPr/>
          </p:nvSpPr>
          <p:spPr bwMode="auto">
            <a:xfrm flipH="1">
              <a:off x="7050619" y="2626159"/>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6" name="Line 221">
              <a:extLst>
                <a:ext uri="{FF2B5EF4-FFF2-40B4-BE49-F238E27FC236}">
                  <a16:creationId xmlns:a16="http://schemas.microsoft.com/office/drawing/2014/main" xmlns="" id="{42429935-0E42-41EC-AAA7-618993F9915E}"/>
                </a:ext>
              </a:extLst>
            </p:cNvPr>
            <p:cNvSpPr>
              <a:spLocks noChangeShapeType="1"/>
            </p:cNvSpPr>
            <p:nvPr/>
          </p:nvSpPr>
          <p:spPr bwMode="auto">
            <a:xfrm>
              <a:off x="6664197"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7" name="Line 222">
              <a:extLst>
                <a:ext uri="{FF2B5EF4-FFF2-40B4-BE49-F238E27FC236}">
                  <a16:creationId xmlns:a16="http://schemas.microsoft.com/office/drawing/2014/main" xmlns="" id="{7DC70CDD-D2E3-4A08-B7B1-C04ABE710A60}"/>
                </a:ext>
              </a:extLst>
            </p:cNvPr>
            <p:cNvSpPr>
              <a:spLocks noChangeShapeType="1"/>
            </p:cNvSpPr>
            <p:nvPr/>
          </p:nvSpPr>
          <p:spPr bwMode="auto">
            <a:xfrm flipH="1">
              <a:off x="6635527" y="2626159"/>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8" name="Line 223">
              <a:extLst>
                <a:ext uri="{FF2B5EF4-FFF2-40B4-BE49-F238E27FC236}">
                  <a16:creationId xmlns:a16="http://schemas.microsoft.com/office/drawing/2014/main" xmlns="" id="{2F8D3177-8C8F-461D-9994-D08C15E575C5}"/>
                </a:ext>
              </a:extLst>
            </p:cNvPr>
            <p:cNvSpPr>
              <a:spLocks noChangeShapeType="1"/>
            </p:cNvSpPr>
            <p:nvPr/>
          </p:nvSpPr>
          <p:spPr bwMode="auto">
            <a:xfrm>
              <a:off x="6636774"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59" name="Line 224">
              <a:extLst>
                <a:ext uri="{FF2B5EF4-FFF2-40B4-BE49-F238E27FC236}">
                  <a16:creationId xmlns:a16="http://schemas.microsoft.com/office/drawing/2014/main" xmlns="" id="{AE851E8A-1DEE-4268-9A50-74CB1CB51B63}"/>
                </a:ext>
              </a:extLst>
            </p:cNvPr>
            <p:cNvSpPr>
              <a:spLocks noChangeShapeType="1"/>
            </p:cNvSpPr>
            <p:nvPr/>
          </p:nvSpPr>
          <p:spPr bwMode="auto">
            <a:xfrm flipH="1">
              <a:off x="6609350"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0" name="Line 225">
              <a:extLst>
                <a:ext uri="{FF2B5EF4-FFF2-40B4-BE49-F238E27FC236}">
                  <a16:creationId xmlns:a16="http://schemas.microsoft.com/office/drawing/2014/main" xmlns="" id="{EE215929-AEEA-4979-8E33-693AD17C154C}"/>
                </a:ext>
              </a:extLst>
            </p:cNvPr>
            <p:cNvSpPr>
              <a:spLocks noChangeShapeType="1"/>
            </p:cNvSpPr>
            <p:nvPr/>
          </p:nvSpPr>
          <p:spPr bwMode="auto">
            <a:xfrm>
              <a:off x="6609350"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1" name="Line 226">
              <a:extLst>
                <a:ext uri="{FF2B5EF4-FFF2-40B4-BE49-F238E27FC236}">
                  <a16:creationId xmlns:a16="http://schemas.microsoft.com/office/drawing/2014/main" xmlns="" id="{F21DD94F-78E1-43F7-A225-F1BF5ECD5E62}"/>
                </a:ext>
              </a:extLst>
            </p:cNvPr>
            <p:cNvSpPr>
              <a:spLocks noChangeShapeType="1"/>
            </p:cNvSpPr>
            <p:nvPr/>
          </p:nvSpPr>
          <p:spPr bwMode="auto">
            <a:xfrm flipH="1">
              <a:off x="6580680"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2" name="Line 227">
              <a:extLst>
                <a:ext uri="{FF2B5EF4-FFF2-40B4-BE49-F238E27FC236}">
                  <a16:creationId xmlns:a16="http://schemas.microsoft.com/office/drawing/2014/main" xmlns="" id="{5C98F932-6923-4F84-A280-027239F090A6}"/>
                </a:ext>
              </a:extLst>
            </p:cNvPr>
            <p:cNvSpPr>
              <a:spLocks noChangeShapeType="1"/>
            </p:cNvSpPr>
            <p:nvPr/>
          </p:nvSpPr>
          <p:spPr bwMode="auto">
            <a:xfrm>
              <a:off x="6600624"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3" name="Line 228">
              <a:extLst>
                <a:ext uri="{FF2B5EF4-FFF2-40B4-BE49-F238E27FC236}">
                  <a16:creationId xmlns:a16="http://schemas.microsoft.com/office/drawing/2014/main" xmlns="" id="{99C3DEDE-59C7-4891-BF94-1F9572951513}"/>
                </a:ext>
              </a:extLst>
            </p:cNvPr>
            <p:cNvSpPr>
              <a:spLocks noChangeShapeType="1"/>
            </p:cNvSpPr>
            <p:nvPr/>
          </p:nvSpPr>
          <p:spPr bwMode="auto">
            <a:xfrm flipH="1">
              <a:off x="6573201"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4" name="Line 229">
              <a:extLst>
                <a:ext uri="{FF2B5EF4-FFF2-40B4-BE49-F238E27FC236}">
                  <a16:creationId xmlns:a16="http://schemas.microsoft.com/office/drawing/2014/main" xmlns="" id="{0F5433FB-B8DD-4BD0-B913-39F29AA6B753}"/>
                </a:ext>
              </a:extLst>
            </p:cNvPr>
            <p:cNvSpPr>
              <a:spLocks noChangeShapeType="1"/>
            </p:cNvSpPr>
            <p:nvPr/>
          </p:nvSpPr>
          <p:spPr bwMode="auto">
            <a:xfrm>
              <a:off x="659314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5" name="Line 230">
              <a:extLst>
                <a:ext uri="{FF2B5EF4-FFF2-40B4-BE49-F238E27FC236}">
                  <a16:creationId xmlns:a16="http://schemas.microsoft.com/office/drawing/2014/main" xmlns="" id="{1B4025ED-71A9-43D2-8EE7-96D6357DE1D8}"/>
                </a:ext>
              </a:extLst>
            </p:cNvPr>
            <p:cNvSpPr>
              <a:spLocks noChangeShapeType="1"/>
            </p:cNvSpPr>
            <p:nvPr/>
          </p:nvSpPr>
          <p:spPr bwMode="auto">
            <a:xfrm flipH="1">
              <a:off x="6565722"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6" name="Line 231">
              <a:extLst>
                <a:ext uri="{FF2B5EF4-FFF2-40B4-BE49-F238E27FC236}">
                  <a16:creationId xmlns:a16="http://schemas.microsoft.com/office/drawing/2014/main" xmlns="" id="{8F39E8BA-C34D-47CF-9367-FE8D3F44FC62}"/>
                </a:ext>
              </a:extLst>
            </p:cNvPr>
            <p:cNvSpPr>
              <a:spLocks noChangeShapeType="1"/>
            </p:cNvSpPr>
            <p:nvPr/>
          </p:nvSpPr>
          <p:spPr bwMode="auto">
            <a:xfrm>
              <a:off x="656821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7" name="Line 232">
              <a:extLst>
                <a:ext uri="{FF2B5EF4-FFF2-40B4-BE49-F238E27FC236}">
                  <a16:creationId xmlns:a16="http://schemas.microsoft.com/office/drawing/2014/main" xmlns="" id="{E228B3DE-A277-4435-9FBC-B827073B05C7}"/>
                </a:ext>
              </a:extLst>
            </p:cNvPr>
            <p:cNvSpPr>
              <a:spLocks noChangeShapeType="1"/>
            </p:cNvSpPr>
            <p:nvPr/>
          </p:nvSpPr>
          <p:spPr bwMode="auto">
            <a:xfrm flipH="1">
              <a:off x="6540791"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8" name="Line 233">
              <a:extLst>
                <a:ext uri="{FF2B5EF4-FFF2-40B4-BE49-F238E27FC236}">
                  <a16:creationId xmlns:a16="http://schemas.microsoft.com/office/drawing/2014/main" xmlns="" id="{49A961D6-DB86-47E9-A9BE-133B9FD91ABE}"/>
                </a:ext>
              </a:extLst>
            </p:cNvPr>
            <p:cNvSpPr>
              <a:spLocks noChangeShapeType="1"/>
            </p:cNvSpPr>
            <p:nvPr/>
          </p:nvSpPr>
          <p:spPr bwMode="auto">
            <a:xfrm>
              <a:off x="6542038"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69" name="Line 234">
              <a:extLst>
                <a:ext uri="{FF2B5EF4-FFF2-40B4-BE49-F238E27FC236}">
                  <a16:creationId xmlns:a16="http://schemas.microsoft.com/office/drawing/2014/main" xmlns="" id="{3D81667F-8F53-491A-9FDC-5CCBECAD5467}"/>
                </a:ext>
              </a:extLst>
            </p:cNvPr>
            <p:cNvSpPr>
              <a:spLocks noChangeShapeType="1"/>
            </p:cNvSpPr>
            <p:nvPr/>
          </p:nvSpPr>
          <p:spPr bwMode="auto">
            <a:xfrm flipH="1">
              <a:off x="6513368" y="259998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0" name="Line 235">
              <a:extLst>
                <a:ext uri="{FF2B5EF4-FFF2-40B4-BE49-F238E27FC236}">
                  <a16:creationId xmlns:a16="http://schemas.microsoft.com/office/drawing/2014/main" xmlns="" id="{FEBD2CA4-0B22-473C-BD9D-D12D3532EBFC}"/>
                </a:ext>
              </a:extLst>
            </p:cNvPr>
            <p:cNvSpPr>
              <a:spLocks noChangeShapeType="1"/>
            </p:cNvSpPr>
            <p:nvPr/>
          </p:nvSpPr>
          <p:spPr bwMode="auto">
            <a:xfrm>
              <a:off x="6524587"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1" name="Line 236">
              <a:extLst>
                <a:ext uri="{FF2B5EF4-FFF2-40B4-BE49-F238E27FC236}">
                  <a16:creationId xmlns:a16="http://schemas.microsoft.com/office/drawing/2014/main" xmlns="" id="{5BFCA460-4188-4DEA-AAA9-018B735FAD81}"/>
                </a:ext>
              </a:extLst>
            </p:cNvPr>
            <p:cNvSpPr>
              <a:spLocks noChangeShapeType="1"/>
            </p:cNvSpPr>
            <p:nvPr/>
          </p:nvSpPr>
          <p:spPr bwMode="auto">
            <a:xfrm flipH="1">
              <a:off x="6494670" y="2599983"/>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2" name="Line 237">
              <a:extLst>
                <a:ext uri="{FF2B5EF4-FFF2-40B4-BE49-F238E27FC236}">
                  <a16:creationId xmlns:a16="http://schemas.microsoft.com/office/drawing/2014/main" xmlns="" id="{0DECED31-307D-4BA0-82E4-7818E1A52116}"/>
                </a:ext>
              </a:extLst>
            </p:cNvPr>
            <p:cNvSpPr>
              <a:spLocks noChangeShapeType="1"/>
            </p:cNvSpPr>
            <p:nvPr/>
          </p:nvSpPr>
          <p:spPr bwMode="auto">
            <a:xfrm>
              <a:off x="6489684"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3" name="Line 238">
              <a:extLst>
                <a:ext uri="{FF2B5EF4-FFF2-40B4-BE49-F238E27FC236}">
                  <a16:creationId xmlns:a16="http://schemas.microsoft.com/office/drawing/2014/main" xmlns="" id="{25F032F7-8EA9-462A-AC90-AFA0B5C2C7C4}"/>
                </a:ext>
              </a:extLst>
            </p:cNvPr>
            <p:cNvSpPr>
              <a:spLocks noChangeShapeType="1"/>
            </p:cNvSpPr>
            <p:nvPr/>
          </p:nvSpPr>
          <p:spPr bwMode="auto">
            <a:xfrm flipH="1">
              <a:off x="6462261" y="259998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4" name="Line 239">
              <a:extLst>
                <a:ext uri="{FF2B5EF4-FFF2-40B4-BE49-F238E27FC236}">
                  <a16:creationId xmlns:a16="http://schemas.microsoft.com/office/drawing/2014/main" xmlns="" id="{6B70A4E8-936B-4802-BA76-818031750137}"/>
                </a:ext>
              </a:extLst>
            </p:cNvPr>
            <p:cNvSpPr>
              <a:spLocks noChangeShapeType="1"/>
            </p:cNvSpPr>
            <p:nvPr/>
          </p:nvSpPr>
          <p:spPr bwMode="auto">
            <a:xfrm>
              <a:off x="6464754"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5" name="Line 240">
              <a:extLst>
                <a:ext uri="{FF2B5EF4-FFF2-40B4-BE49-F238E27FC236}">
                  <a16:creationId xmlns:a16="http://schemas.microsoft.com/office/drawing/2014/main" xmlns="" id="{CD5B6323-478D-4AC0-86E1-76D90F0FB5A1}"/>
                </a:ext>
              </a:extLst>
            </p:cNvPr>
            <p:cNvSpPr>
              <a:spLocks noChangeShapeType="1"/>
            </p:cNvSpPr>
            <p:nvPr/>
          </p:nvSpPr>
          <p:spPr bwMode="auto">
            <a:xfrm flipH="1">
              <a:off x="6434837" y="259998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6" name="Line 241">
              <a:extLst>
                <a:ext uri="{FF2B5EF4-FFF2-40B4-BE49-F238E27FC236}">
                  <a16:creationId xmlns:a16="http://schemas.microsoft.com/office/drawing/2014/main" xmlns="" id="{1025968D-40C0-41FC-BB87-913CA5F997B4}"/>
                </a:ext>
              </a:extLst>
            </p:cNvPr>
            <p:cNvSpPr>
              <a:spLocks noChangeShapeType="1"/>
            </p:cNvSpPr>
            <p:nvPr/>
          </p:nvSpPr>
          <p:spPr bwMode="auto">
            <a:xfrm>
              <a:off x="6194258" y="25526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7" name="Line 242">
              <a:extLst>
                <a:ext uri="{FF2B5EF4-FFF2-40B4-BE49-F238E27FC236}">
                  <a16:creationId xmlns:a16="http://schemas.microsoft.com/office/drawing/2014/main" xmlns="" id="{41ACEC02-99EB-4F52-B069-9A75C0CF9E17}"/>
                </a:ext>
              </a:extLst>
            </p:cNvPr>
            <p:cNvSpPr>
              <a:spLocks noChangeShapeType="1"/>
            </p:cNvSpPr>
            <p:nvPr/>
          </p:nvSpPr>
          <p:spPr bwMode="auto">
            <a:xfrm flipH="1">
              <a:off x="6166835" y="258253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8" name="Line 243">
              <a:extLst>
                <a:ext uri="{FF2B5EF4-FFF2-40B4-BE49-F238E27FC236}">
                  <a16:creationId xmlns:a16="http://schemas.microsoft.com/office/drawing/2014/main" xmlns="" id="{9FD84BEF-81DA-4E47-835F-1BC1C45AC5A0}"/>
                </a:ext>
              </a:extLst>
            </p:cNvPr>
            <p:cNvSpPr>
              <a:spLocks noChangeShapeType="1"/>
            </p:cNvSpPr>
            <p:nvPr/>
          </p:nvSpPr>
          <p:spPr bwMode="auto">
            <a:xfrm>
              <a:off x="6073346" y="25526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79" name="Line 244">
              <a:extLst>
                <a:ext uri="{FF2B5EF4-FFF2-40B4-BE49-F238E27FC236}">
                  <a16:creationId xmlns:a16="http://schemas.microsoft.com/office/drawing/2014/main" xmlns="" id="{536834A2-C604-4A6A-B9EA-63E15C9A44DA}"/>
                </a:ext>
              </a:extLst>
            </p:cNvPr>
            <p:cNvSpPr>
              <a:spLocks noChangeShapeType="1"/>
            </p:cNvSpPr>
            <p:nvPr/>
          </p:nvSpPr>
          <p:spPr bwMode="auto">
            <a:xfrm flipH="1">
              <a:off x="6047169" y="258253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0" name="Line 245">
              <a:extLst>
                <a:ext uri="{FF2B5EF4-FFF2-40B4-BE49-F238E27FC236}">
                  <a16:creationId xmlns:a16="http://schemas.microsoft.com/office/drawing/2014/main" xmlns="" id="{4E5C2DF4-F07E-448A-AFB8-6C3FDE52B15B}"/>
                </a:ext>
              </a:extLst>
            </p:cNvPr>
            <p:cNvSpPr>
              <a:spLocks noChangeShapeType="1"/>
            </p:cNvSpPr>
            <p:nvPr/>
          </p:nvSpPr>
          <p:spPr bwMode="auto">
            <a:xfrm>
              <a:off x="6063374" y="25526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1" name="Line 246">
              <a:extLst>
                <a:ext uri="{FF2B5EF4-FFF2-40B4-BE49-F238E27FC236}">
                  <a16:creationId xmlns:a16="http://schemas.microsoft.com/office/drawing/2014/main" xmlns="" id="{A04FB43F-6BEE-488A-9DB7-228867A9E1D4}"/>
                </a:ext>
              </a:extLst>
            </p:cNvPr>
            <p:cNvSpPr>
              <a:spLocks noChangeShapeType="1"/>
            </p:cNvSpPr>
            <p:nvPr/>
          </p:nvSpPr>
          <p:spPr bwMode="auto">
            <a:xfrm flipH="1">
              <a:off x="6033457" y="2582532"/>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2" name="Line 247">
              <a:extLst>
                <a:ext uri="{FF2B5EF4-FFF2-40B4-BE49-F238E27FC236}">
                  <a16:creationId xmlns:a16="http://schemas.microsoft.com/office/drawing/2014/main" xmlns="" id="{95FC32B9-E085-43DD-8E0D-488C0994F7EB}"/>
                </a:ext>
              </a:extLst>
            </p:cNvPr>
            <p:cNvSpPr>
              <a:spLocks noChangeShapeType="1"/>
            </p:cNvSpPr>
            <p:nvPr/>
          </p:nvSpPr>
          <p:spPr bwMode="auto">
            <a:xfrm>
              <a:off x="6047169" y="251521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3" name="Line 248">
              <a:extLst>
                <a:ext uri="{FF2B5EF4-FFF2-40B4-BE49-F238E27FC236}">
                  <a16:creationId xmlns:a16="http://schemas.microsoft.com/office/drawing/2014/main" xmlns="" id="{164E6808-E10B-4BB6-8332-61A6C287B23D}"/>
                </a:ext>
              </a:extLst>
            </p:cNvPr>
            <p:cNvSpPr>
              <a:spLocks noChangeShapeType="1"/>
            </p:cNvSpPr>
            <p:nvPr/>
          </p:nvSpPr>
          <p:spPr bwMode="auto">
            <a:xfrm flipH="1">
              <a:off x="6017252" y="254388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4" name="Line 249">
              <a:extLst>
                <a:ext uri="{FF2B5EF4-FFF2-40B4-BE49-F238E27FC236}">
                  <a16:creationId xmlns:a16="http://schemas.microsoft.com/office/drawing/2014/main" xmlns="" id="{826B6CC7-5684-4157-AF4A-2D8CE031ACE4}"/>
                </a:ext>
              </a:extLst>
            </p:cNvPr>
            <p:cNvSpPr>
              <a:spLocks noChangeShapeType="1"/>
            </p:cNvSpPr>
            <p:nvPr/>
          </p:nvSpPr>
          <p:spPr bwMode="auto">
            <a:xfrm>
              <a:off x="6019745" y="24965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5" name="Line 250">
              <a:extLst>
                <a:ext uri="{FF2B5EF4-FFF2-40B4-BE49-F238E27FC236}">
                  <a16:creationId xmlns:a16="http://schemas.microsoft.com/office/drawing/2014/main" xmlns="" id="{45E43DDC-7D5B-44F1-A8C1-C1C8BB817DA7}"/>
                </a:ext>
              </a:extLst>
            </p:cNvPr>
            <p:cNvSpPr>
              <a:spLocks noChangeShapeType="1"/>
            </p:cNvSpPr>
            <p:nvPr/>
          </p:nvSpPr>
          <p:spPr bwMode="auto">
            <a:xfrm flipH="1">
              <a:off x="5992322" y="2523945"/>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6" name="Line 251">
              <a:extLst>
                <a:ext uri="{FF2B5EF4-FFF2-40B4-BE49-F238E27FC236}">
                  <a16:creationId xmlns:a16="http://schemas.microsoft.com/office/drawing/2014/main" xmlns="" id="{BEEAB0A3-3FA7-4C3B-BD29-DEC7306F7AE5}"/>
                </a:ext>
              </a:extLst>
            </p:cNvPr>
            <p:cNvSpPr>
              <a:spLocks noChangeShapeType="1"/>
            </p:cNvSpPr>
            <p:nvPr/>
          </p:nvSpPr>
          <p:spPr bwMode="auto">
            <a:xfrm>
              <a:off x="6012266" y="24965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7" name="Line 252">
              <a:extLst>
                <a:ext uri="{FF2B5EF4-FFF2-40B4-BE49-F238E27FC236}">
                  <a16:creationId xmlns:a16="http://schemas.microsoft.com/office/drawing/2014/main" xmlns="" id="{C258C180-6583-4B8A-8B78-ABB411C353E9}"/>
                </a:ext>
              </a:extLst>
            </p:cNvPr>
            <p:cNvSpPr>
              <a:spLocks noChangeShapeType="1"/>
            </p:cNvSpPr>
            <p:nvPr/>
          </p:nvSpPr>
          <p:spPr bwMode="auto">
            <a:xfrm flipH="1">
              <a:off x="5983596" y="2523945"/>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8" name="Line 253">
              <a:extLst>
                <a:ext uri="{FF2B5EF4-FFF2-40B4-BE49-F238E27FC236}">
                  <a16:creationId xmlns:a16="http://schemas.microsoft.com/office/drawing/2014/main" xmlns="" id="{404C9252-2E61-498A-894E-DB77562C7B7B}"/>
                </a:ext>
              </a:extLst>
            </p:cNvPr>
            <p:cNvSpPr>
              <a:spLocks noChangeShapeType="1"/>
            </p:cNvSpPr>
            <p:nvPr/>
          </p:nvSpPr>
          <p:spPr bwMode="auto">
            <a:xfrm>
              <a:off x="5993569" y="24965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89" name="Line 254">
              <a:extLst>
                <a:ext uri="{FF2B5EF4-FFF2-40B4-BE49-F238E27FC236}">
                  <a16:creationId xmlns:a16="http://schemas.microsoft.com/office/drawing/2014/main" xmlns="" id="{34674690-5BEA-4FFE-8F7E-EE293949D925}"/>
                </a:ext>
              </a:extLst>
            </p:cNvPr>
            <p:cNvSpPr>
              <a:spLocks noChangeShapeType="1"/>
            </p:cNvSpPr>
            <p:nvPr/>
          </p:nvSpPr>
          <p:spPr bwMode="auto">
            <a:xfrm flipH="1">
              <a:off x="5964898" y="2523945"/>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0" name="Line 255">
              <a:extLst>
                <a:ext uri="{FF2B5EF4-FFF2-40B4-BE49-F238E27FC236}">
                  <a16:creationId xmlns:a16="http://schemas.microsoft.com/office/drawing/2014/main" xmlns="" id="{F2D34F25-1EAC-4CAB-ACC4-589249B5DE52}"/>
                </a:ext>
              </a:extLst>
            </p:cNvPr>
            <p:cNvSpPr>
              <a:spLocks noChangeShapeType="1"/>
            </p:cNvSpPr>
            <p:nvPr/>
          </p:nvSpPr>
          <p:spPr bwMode="auto">
            <a:xfrm>
              <a:off x="5766702" y="2480317"/>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1" name="Line 256">
              <a:extLst>
                <a:ext uri="{FF2B5EF4-FFF2-40B4-BE49-F238E27FC236}">
                  <a16:creationId xmlns:a16="http://schemas.microsoft.com/office/drawing/2014/main" xmlns="" id="{AF394064-AA58-417E-A5EA-8F4ACABF87E2}"/>
                </a:ext>
              </a:extLst>
            </p:cNvPr>
            <p:cNvSpPr>
              <a:spLocks noChangeShapeType="1"/>
            </p:cNvSpPr>
            <p:nvPr/>
          </p:nvSpPr>
          <p:spPr bwMode="auto">
            <a:xfrm flipH="1">
              <a:off x="5738031" y="2508986"/>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2" name="Line 257">
              <a:extLst>
                <a:ext uri="{FF2B5EF4-FFF2-40B4-BE49-F238E27FC236}">
                  <a16:creationId xmlns:a16="http://schemas.microsoft.com/office/drawing/2014/main" xmlns="" id="{53DE63B1-C2E7-4518-9C5E-A9C225BB193A}"/>
                </a:ext>
              </a:extLst>
            </p:cNvPr>
            <p:cNvSpPr>
              <a:spLocks noChangeShapeType="1"/>
            </p:cNvSpPr>
            <p:nvPr/>
          </p:nvSpPr>
          <p:spPr bwMode="auto">
            <a:xfrm>
              <a:off x="5575984" y="2480317"/>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3" name="Line 258">
              <a:extLst>
                <a:ext uri="{FF2B5EF4-FFF2-40B4-BE49-F238E27FC236}">
                  <a16:creationId xmlns:a16="http://schemas.microsoft.com/office/drawing/2014/main" xmlns="" id="{8BB167BF-4941-43F1-8396-F5F52C3E181F}"/>
                </a:ext>
              </a:extLst>
            </p:cNvPr>
            <p:cNvSpPr>
              <a:spLocks noChangeShapeType="1"/>
            </p:cNvSpPr>
            <p:nvPr/>
          </p:nvSpPr>
          <p:spPr bwMode="auto">
            <a:xfrm flipH="1">
              <a:off x="5548560" y="2508986"/>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4" name="Line 259">
              <a:extLst>
                <a:ext uri="{FF2B5EF4-FFF2-40B4-BE49-F238E27FC236}">
                  <a16:creationId xmlns:a16="http://schemas.microsoft.com/office/drawing/2014/main" xmlns="" id="{EFFD8D5B-1027-45E3-9437-3A07359787B1}"/>
                </a:ext>
              </a:extLst>
            </p:cNvPr>
            <p:cNvSpPr>
              <a:spLocks noChangeShapeType="1"/>
            </p:cNvSpPr>
            <p:nvPr/>
          </p:nvSpPr>
          <p:spPr bwMode="auto">
            <a:xfrm>
              <a:off x="5507425" y="246161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5" name="Line 260">
              <a:extLst>
                <a:ext uri="{FF2B5EF4-FFF2-40B4-BE49-F238E27FC236}">
                  <a16:creationId xmlns:a16="http://schemas.microsoft.com/office/drawing/2014/main" xmlns="" id="{A7B4D289-ECC3-404D-885D-EA9AC0FC5C66}"/>
                </a:ext>
              </a:extLst>
            </p:cNvPr>
            <p:cNvSpPr>
              <a:spLocks noChangeShapeType="1"/>
            </p:cNvSpPr>
            <p:nvPr/>
          </p:nvSpPr>
          <p:spPr bwMode="auto">
            <a:xfrm flipH="1">
              <a:off x="5480002" y="2491535"/>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6" name="Line 261">
              <a:extLst>
                <a:ext uri="{FF2B5EF4-FFF2-40B4-BE49-F238E27FC236}">
                  <a16:creationId xmlns:a16="http://schemas.microsoft.com/office/drawing/2014/main" xmlns="" id="{8EC0985E-B599-431A-BF5A-91B5CC06DC72}"/>
                </a:ext>
              </a:extLst>
            </p:cNvPr>
            <p:cNvSpPr>
              <a:spLocks noChangeShapeType="1"/>
            </p:cNvSpPr>
            <p:nvPr/>
          </p:nvSpPr>
          <p:spPr bwMode="auto">
            <a:xfrm>
              <a:off x="5498699" y="246161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7" name="Line 262">
              <a:extLst>
                <a:ext uri="{FF2B5EF4-FFF2-40B4-BE49-F238E27FC236}">
                  <a16:creationId xmlns:a16="http://schemas.microsoft.com/office/drawing/2014/main" xmlns="" id="{0BD5EFB2-4ABE-4385-BCB0-48C34529F897}"/>
                </a:ext>
              </a:extLst>
            </p:cNvPr>
            <p:cNvSpPr>
              <a:spLocks noChangeShapeType="1"/>
            </p:cNvSpPr>
            <p:nvPr/>
          </p:nvSpPr>
          <p:spPr bwMode="auto">
            <a:xfrm flipH="1">
              <a:off x="5471276" y="2491535"/>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8" name="Line 263">
              <a:extLst>
                <a:ext uri="{FF2B5EF4-FFF2-40B4-BE49-F238E27FC236}">
                  <a16:creationId xmlns:a16="http://schemas.microsoft.com/office/drawing/2014/main" xmlns="" id="{D99E3F19-4E75-42A7-9D0C-CFBC25E8E48F}"/>
                </a:ext>
              </a:extLst>
            </p:cNvPr>
            <p:cNvSpPr>
              <a:spLocks noChangeShapeType="1"/>
            </p:cNvSpPr>
            <p:nvPr/>
          </p:nvSpPr>
          <p:spPr bwMode="auto">
            <a:xfrm>
              <a:off x="5472523"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9" name="Line 264">
              <a:extLst>
                <a:ext uri="{FF2B5EF4-FFF2-40B4-BE49-F238E27FC236}">
                  <a16:creationId xmlns:a16="http://schemas.microsoft.com/office/drawing/2014/main" xmlns="" id="{22208476-1BC3-40D4-9279-5E7526D4BB93}"/>
                </a:ext>
              </a:extLst>
            </p:cNvPr>
            <p:cNvSpPr>
              <a:spLocks noChangeShapeType="1"/>
            </p:cNvSpPr>
            <p:nvPr/>
          </p:nvSpPr>
          <p:spPr bwMode="auto">
            <a:xfrm flipH="1">
              <a:off x="5445099"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0" name="Line 265">
              <a:extLst>
                <a:ext uri="{FF2B5EF4-FFF2-40B4-BE49-F238E27FC236}">
                  <a16:creationId xmlns:a16="http://schemas.microsoft.com/office/drawing/2014/main" xmlns="" id="{3F5E54E1-C155-4A4D-8EDE-3DB3E0B00448}"/>
                </a:ext>
              </a:extLst>
            </p:cNvPr>
            <p:cNvSpPr>
              <a:spLocks noChangeShapeType="1"/>
            </p:cNvSpPr>
            <p:nvPr/>
          </p:nvSpPr>
          <p:spPr bwMode="auto">
            <a:xfrm>
              <a:off x="5462551"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1" name="Line 266">
              <a:extLst>
                <a:ext uri="{FF2B5EF4-FFF2-40B4-BE49-F238E27FC236}">
                  <a16:creationId xmlns:a16="http://schemas.microsoft.com/office/drawing/2014/main" xmlns="" id="{1EF22E94-0583-468F-BB4B-BCE3ABC6A525}"/>
                </a:ext>
              </a:extLst>
            </p:cNvPr>
            <p:cNvSpPr>
              <a:spLocks noChangeShapeType="1"/>
            </p:cNvSpPr>
            <p:nvPr/>
          </p:nvSpPr>
          <p:spPr bwMode="auto">
            <a:xfrm flipH="1">
              <a:off x="5435127"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2" name="Line 267">
              <a:extLst>
                <a:ext uri="{FF2B5EF4-FFF2-40B4-BE49-F238E27FC236}">
                  <a16:creationId xmlns:a16="http://schemas.microsoft.com/office/drawing/2014/main" xmlns="" id="{CBCFEC48-1BFE-45E7-B16E-1BDF4ECC75F8}"/>
                </a:ext>
              </a:extLst>
            </p:cNvPr>
            <p:cNvSpPr>
              <a:spLocks noChangeShapeType="1"/>
            </p:cNvSpPr>
            <p:nvPr/>
          </p:nvSpPr>
          <p:spPr bwMode="auto">
            <a:xfrm>
              <a:off x="5445099"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3" name="Line 268">
              <a:extLst>
                <a:ext uri="{FF2B5EF4-FFF2-40B4-BE49-F238E27FC236}">
                  <a16:creationId xmlns:a16="http://schemas.microsoft.com/office/drawing/2014/main" xmlns="" id="{EF4E74A2-0465-47E7-889F-9FD936D743BC}"/>
                </a:ext>
              </a:extLst>
            </p:cNvPr>
            <p:cNvSpPr>
              <a:spLocks noChangeShapeType="1"/>
            </p:cNvSpPr>
            <p:nvPr/>
          </p:nvSpPr>
          <p:spPr bwMode="auto">
            <a:xfrm flipH="1">
              <a:off x="5416429"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4" name="Line 269">
              <a:extLst>
                <a:ext uri="{FF2B5EF4-FFF2-40B4-BE49-F238E27FC236}">
                  <a16:creationId xmlns:a16="http://schemas.microsoft.com/office/drawing/2014/main" xmlns="" id="{A1FA7AB8-E9F1-4B46-89AB-67244282DC24}"/>
                </a:ext>
              </a:extLst>
            </p:cNvPr>
            <p:cNvSpPr>
              <a:spLocks noChangeShapeType="1"/>
            </p:cNvSpPr>
            <p:nvPr/>
          </p:nvSpPr>
          <p:spPr bwMode="auto">
            <a:xfrm>
              <a:off x="5436373"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5" name="Line 270">
              <a:extLst>
                <a:ext uri="{FF2B5EF4-FFF2-40B4-BE49-F238E27FC236}">
                  <a16:creationId xmlns:a16="http://schemas.microsoft.com/office/drawing/2014/main" xmlns="" id="{B6AF49EE-1084-4616-82DC-B050926B8703}"/>
                </a:ext>
              </a:extLst>
            </p:cNvPr>
            <p:cNvSpPr>
              <a:spLocks noChangeShapeType="1"/>
            </p:cNvSpPr>
            <p:nvPr/>
          </p:nvSpPr>
          <p:spPr bwMode="auto">
            <a:xfrm flipH="1">
              <a:off x="5407704"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6" name="Line 271">
              <a:extLst>
                <a:ext uri="{FF2B5EF4-FFF2-40B4-BE49-F238E27FC236}">
                  <a16:creationId xmlns:a16="http://schemas.microsoft.com/office/drawing/2014/main" xmlns="" id="{E2D4A7A6-9DFD-453A-B23F-7F410872DF45}"/>
                </a:ext>
              </a:extLst>
            </p:cNvPr>
            <p:cNvSpPr>
              <a:spLocks noChangeShapeType="1"/>
            </p:cNvSpPr>
            <p:nvPr/>
          </p:nvSpPr>
          <p:spPr bwMode="auto">
            <a:xfrm>
              <a:off x="5428894"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7" name="Line 272">
              <a:extLst>
                <a:ext uri="{FF2B5EF4-FFF2-40B4-BE49-F238E27FC236}">
                  <a16:creationId xmlns:a16="http://schemas.microsoft.com/office/drawing/2014/main" xmlns="" id="{C7CDDFA5-314C-4FB2-9F32-F93DDFA64268}"/>
                </a:ext>
              </a:extLst>
            </p:cNvPr>
            <p:cNvSpPr>
              <a:spLocks noChangeShapeType="1"/>
            </p:cNvSpPr>
            <p:nvPr/>
          </p:nvSpPr>
          <p:spPr bwMode="auto">
            <a:xfrm flipH="1">
              <a:off x="5401471"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8" name="Line 273">
              <a:extLst>
                <a:ext uri="{FF2B5EF4-FFF2-40B4-BE49-F238E27FC236}">
                  <a16:creationId xmlns:a16="http://schemas.microsoft.com/office/drawing/2014/main" xmlns="" id="{2DC997DA-24F1-4D91-9702-82EEBA9FC094}"/>
                </a:ext>
              </a:extLst>
            </p:cNvPr>
            <p:cNvSpPr>
              <a:spLocks noChangeShapeType="1"/>
            </p:cNvSpPr>
            <p:nvPr/>
          </p:nvSpPr>
          <p:spPr bwMode="auto">
            <a:xfrm>
              <a:off x="5385266"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9" name="Line 274">
              <a:extLst>
                <a:ext uri="{FF2B5EF4-FFF2-40B4-BE49-F238E27FC236}">
                  <a16:creationId xmlns:a16="http://schemas.microsoft.com/office/drawing/2014/main" xmlns="" id="{9991CB20-988F-407D-87DA-9B27E84A73A0}"/>
                </a:ext>
              </a:extLst>
            </p:cNvPr>
            <p:cNvSpPr>
              <a:spLocks noChangeShapeType="1"/>
            </p:cNvSpPr>
            <p:nvPr/>
          </p:nvSpPr>
          <p:spPr bwMode="auto">
            <a:xfrm flipH="1">
              <a:off x="5356596" y="247533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0" name="Line 275">
              <a:extLst>
                <a:ext uri="{FF2B5EF4-FFF2-40B4-BE49-F238E27FC236}">
                  <a16:creationId xmlns:a16="http://schemas.microsoft.com/office/drawing/2014/main" xmlns="" id="{A4A65324-0272-4096-8AB8-E22E79C8A2F3}"/>
                </a:ext>
              </a:extLst>
            </p:cNvPr>
            <p:cNvSpPr>
              <a:spLocks noChangeShapeType="1"/>
            </p:cNvSpPr>
            <p:nvPr/>
          </p:nvSpPr>
          <p:spPr bwMode="auto">
            <a:xfrm>
              <a:off x="4977653"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1" name="Line 276">
              <a:extLst>
                <a:ext uri="{FF2B5EF4-FFF2-40B4-BE49-F238E27FC236}">
                  <a16:creationId xmlns:a16="http://schemas.microsoft.com/office/drawing/2014/main" xmlns="" id="{2042809A-A8F3-48B4-9267-CF1C6E62C894}"/>
                </a:ext>
              </a:extLst>
            </p:cNvPr>
            <p:cNvSpPr>
              <a:spLocks noChangeShapeType="1"/>
            </p:cNvSpPr>
            <p:nvPr/>
          </p:nvSpPr>
          <p:spPr bwMode="auto">
            <a:xfrm flipH="1">
              <a:off x="4947737"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2" name="Line 277">
              <a:extLst>
                <a:ext uri="{FF2B5EF4-FFF2-40B4-BE49-F238E27FC236}">
                  <a16:creationId xmlns:a16="http://schemas.microsoft.com/office/drawing/2014/main" xmlns="" id="{3924454E-291C-437A-B059-3F085B61674C}"/>
                </a:ext>
              </a:extLst>
            </p:cNvPr>
            <p:cNvSpPr>
              <a:spLocks noChangeShapeType="1"/>
            </p:cNvSpPr>
            <p:nvPr/>
          </p:nvSpPr>
          <p:spPr bwMode="auto">
            <a:xfrm>
              <a:off x="4931532"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3" name="Line 278">
              <a:extLst>
                <a:ext uri="{FF2B5EF4-FFF2-40B4-BE49-F238E27FC236}">
                  <a16:creationId xmlns:a16="http://schemas.microsoft.com/office/drawing/2014/main" xmlns="" id="{88777D1F-D86A-4796-AB45-08A8ED5D172C}"/>
                </a:ext>
              </a:extLst>
            </p:cNvPr>
            <p:cNvSpPr>
              <a:spLocks noChangeShapeType="1"/>
            </p:cNvSpPr>
            <p:nvPr/>
          </p:nvSpPr>
          <p:spPr bwMode="auto">
            <a:xfrm flipH="1">
              <a:off x="4904109"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4" name="Line 279">
              <a:extLst>
                <a:ext uri="{FF2B5EF4-FFF2-40B4-BE49-F238E27FC236}">
                  <a16:creationId xmlns:a16="http://schemas.microsoft.com/office/drawing/2014/main" xmlns="" id="{1E0E1662-4158-4712-A58C-8AB5041D1E1C}"/>
                </a:ext>
              </a:extLst>
            </p:cNvPr>
            <p:cNvSpPr>
              <a:spLocks noChangeShapeType="1"/>
            </p:cNvSpPr>
            <p:nvPr/>
          </p:nvSpPr>
          <p:spPr bwMode="auto">
            <a:xfrm>
              <a:off x="4926546"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5" name="Line 280">
              <a:extLst>
                <a:ext uri="{FF2B5EF4-FFF2-40B4-BE49-F238E27FC236}">
                  <a16:creationId xmlns:a16="http://schemas.microsoft.com/office/drawing/2014/main" xmlns="" id="{676CC1AF-2755-4492-98D3-56F85520665F}"/>
                </a:ext>
              </a:extLst>
            </p:cNvPr>
            <p:cNvSpPr>
              <a:spLocks noChangeShapeType="1"/>
            </p:cNvSpPr>
            <p:nvPr/>
          </p:nvSpPr>
          <p:spPr bwMode="auto">
            <a:xfrm flipH="1">
              <a:off x="4896630"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6" name="Line 281">
              <a:extLst>
                <a:ext uri="{FF2B5EF4-FFF2-40B4-BE49-F238E27FC236}">
                  <a16:creationId xmlns:a16="http://schemas.microsoft.com/office/drawing/2014/main" xmlns="" id="{E97FEEB9-8328-4208-91F7-8D2F2EFA1208}"/>
                </a:ext>
              </a:extLst>
            </p:cNvPr>
            <p:cNvSpPr>
              <a:spLocks noChangeShapeType="1"/>
            </p:cNvSpPr>
            <p:nvPr/>
          </p:nvSpPr>
          <p:spPr bwMode="auto">
            <a:xfrm>
              <a:off x="4917820"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7" name="Line 282">
              <a:extLst>
                <a:ext uri="{FF2B5EF4-FFF2-40B4-BE49-F238E27FC236}">
                  <a16:creationId xmlns:a16="http://schemas.microsoft.com/office/drawing/2014/main" xmlns="" id="{9A5AD3DA-6CE9-460D-816B-D3C953359EAB}"/>
                </a:ext>
              </a:extLst>
            </p:cNvPr>
            <p:cNvSpPr>
              <a:spLocks noChangeShapeType="1"/>
            </p:cNvSpPr>
            <p:nvPr/>
          </p:nvSpPr>
          <p:spPr bwMode="auto">
            <a:xfrm flipH="1">
              <a:off x="4887904"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8" name="Line 283">
              <a:extLst>
                <a:ext uri="{FF2B5EF4-FFF2-40B4-BE49-F238E27FC236}">
                  <a16:creationId xmlns:a16="http://schemas.microsoft.com/office/drawing/2014/main" xmlns="" id="{E457DD31-002C-4B91-AC6F-8F64CF7C416C}"/>
                </a:ext>
              </a:extLst>
            </p:cNvPr>
            <p:cNvSpPr>
              <a:spLocks noChangeShapeType="1"/>
            </p:cNvSpPr>
            <p:nvPr/>
          </p:nvSpPr>
          <p:spPr bwMode="auto">
            <a:xfrm>
              <a:off x="4915327" y="2429209"/>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9" name="Line 284">
              <a:extLst>
                <a:ext uri="{FF2B5EF4-FFF2-40B4-BE49-F238E27FC236}">
                  <a16:creationId xmlns:a16="http://schemas.microsoft.com/office/drawing/2014/main" xmlns="" id="{EBCD7572-2FFA-4805-BF62-60424D53EF36}"/>
                </a:ext>
              </a:extLst>
            </p:cNvPr>
            <p:cNvSpPr>
              <a:spLocks noChangeShapeType="1"/>
            </p:cNvSpPr>
            <p:nvPr/>
          </p:nvSpPr>
          <p:spPr bwMode="auto">
            <a:xfrm flipH="1">
              <a:off x="4886658" y="245663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0" name="Line 285">
              <a:extLst>
                <a:ext uri="{FF2B5EF4-FFF2-40B4-BE49-F238E27FC236}">
                  <a16:creationId xmlns:a16="http://schemas.microsoft.com/office/drawing/2014/main" xmlns="" id="{33D88DF1-BDA4-4D23-A613-A71EFFAEFD41}"/>
                </a:ext>
              </a:extLst>
            </p:cNvPr>
            <p:cNvSpPr>
              <a:spLocks noChangeShapeType="1"/>
            </p:cNvSpPr>
            <p:nvPr/>
          </p:nvSpPr>
          <p:spPr bwMode="auto">
            <a:xfrm>
              <a:off x="4906602" y="2429209"/>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1" name="Line 286">
              <a:extLst>
                <a:ext uri="{FF2B5EF4-FFF2-40B4-BE49-F238E27FC236}">
                  <a16:creationId xmlns:a16="http://schemas.microsoft.com/office/drawing/2014/main" xmlns="" id="{E5991077-9F75-4EB9-838F-31801F559E01}"/>
                </a:ext>
              </a:extLst>
            </p:cNvPr>
            <p:cNvSpPr>
              <a:spLocks noChangeShapeType="1"/>
            </p:cNvSpPr>
            <p:nvPr/>
          </p:nvSpPr>
          <p:spPr bwMode="auto">
            <a:xfrm flipH="1">
              <a:off x="4879178" y="245663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2" name="Line 287">
              <a:extLst>
                <a:ext uri="{FF2B5EF4-FFF2-40B4-BE49-F238E27FC236}">
                  <a16:creationId xmlns:a16="http://schemas.microsoft.com/office/drawing/2014/main" xmlns="" id="{D8005E49-71F9-4C8F-9620-8D76C8B88477}"/>
                </a:ext>
              </a:extLst>
            </p:cNvPr>
            <p:cNvSpPr>
              <a:spLocks noChangeShapeType="1"/>
            </p:cNvSpPr>
            <p:nvPr/>
          </p:nvSpPr>
          <p:spPr bwMode="auto">
            <a:xfrm>
              <a:off x="4900369" y="240677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3" name="Line 288">
              <a:extLst>
                <a:ext uri="{FF2B5EF4-FFF2-40B4-BE49-F238E27FC236}">
                  <a16:creationId xmlns:a16="http://schemas.microsoft.com/office/drawing/2014/main" xmlns="" id="{9697DFBF-E092-4434-B26D-5BC27AA42147}"/>
                </a:ext>
              </a:extLst>
            </p:cNvPr>
            <p:cNvSpPr>
              <a:spLocks noChangeShapeType="1"/>
            </p:cNvSpPr>
            <p:nvPr/>
          </p:nvSpPr>
          <p:spPr bwMode="auto">
            <a:xfrm flipH="1">
              <a:off x="4874192" y="243668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4" name="Line 289">
              <a:extLst>
                <a:ext uri="{FF2B5EF4-FFF2-40B4-BE49-F238E27FC236}">
                  <a16:creationId xmlns:a16="http://schemas.microsoft.com/office/drawing/2014/main" xmlns="" id="{75CC60D5-5A7E-4CE5-93F2-CC2A9E74B9AB}"/>
                </a:ext>
              </a:extLst>
            </p:cNvPr>
            <p:cNvSpPr>
              <a:spLocks noChangeShapeType="1"/>
            </p:cNvSpPr>
            <p:nvPr/>
          </p:nvSpPr>
          <p:spPr bwMode="auto">
            <a:xfrm>
              <a:off x="4894137" y="240677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5" name="Line 290">
              <a:extLst>
                <a:ext uri="{FF2B5EF4-FFF2-40B4-BE49-F238E27FC236}">
                  <a16:creationId xmlns:a16="http://schemas.microsoft.com/office/drawing/2014/main" xmlns="" id="{6E1CC802-5108-4625-BA8C-3D1338592A02}"/>
                </a:ext>
              </a:extLst>
            </p:cNvPr>
            <p:cNvSpPr>
              <a:spLocks noChangeShapeType="1"/>
            </p:cNvSpPr>
            <p:nvPr/>
          </p:nvSpPr>
          <p:spPr bwMode="auto">
            <a:xfrm flipH="1">
              <a:off x="4864220" y="2436688"/>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6" name="Line 291">
              <a:extLst>
                <a:ext uri="{FF2B5EF4-FFF2-40B4-BE49-F238E27FC236}">
                  <a16:creationId xmlns:a16="http://schemas.microsoft.com/office/drawing/2014/main" xmlns="" id="{E786A40C-2BC6-49B7-B060-5E3A4FA6C1B6}"/>
                </a:ext>
              </a:extLst>
            </p:cNvPr>
            <p:cNvSpPr>
              <a:spLocks noChangeShapeType="1"/>
            </p:cNvSpPr>
            <p:nvPr/>
          </p:nvSpPr>
          <p:spPr bwMode="auto">
            <a:xfrm>
              <a:off x="4886658" y="240677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7" name="Line 292">
              <a:extLst>
                <a:ext uri="{FF2B5EF4-FFF2-40B4-BE49-F238E27FC236}">
                  <a16:creationId xmlns:a16="http://schemas.microsoft.com/office/drawing/2014/main" xmlns="" id="{960CC2E1-4E8C-4B7F-8D5E-D8EDF7963F9C}"/>
                </a:ext>
              </a:extLst>
            </p:cNvPr>
            <p:cNvSpPr>
              <a:spLocks noChangeShapeType="1"/>
            </p:cNvSpPr>
            <p:nvPr/>
          </p:nvSpPr>
          <p:spPr bwMode="auto">
            <a:xfrm flipH="1">
              <a:off x="4856741" y="2436688"/>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8" name="Line 293">
              <a:extLst>
                <a:ext uri="{FF2B5EF4-FFF2-40B4-BE49-F238E27FC236}">
                  <a16:creationId xmlns:a16="http://schemas.microsoft.com/office/drawing/2014/main" xmlns="" id="{2570C3BF-72BB-4297-BF68-C114DB217E6C}"/>
                </a:ext>
              </a:extLst>
            </p:cNvPr>
            <p:cNvSpPr>
              <a:spLocks noChangeShapeType="1"/>
            </p:cNvSpPr>
            <p:nvPr/>
          </p:nvSpPr>
          <p:spPr bwMode="auto">
            <a:xfrm>
              <a:off x="4811866"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9" name="Line 294">
              <a:extLst>
                <a:ext uri="{FF2B5EF4-FFF2-40B4-BE49-F238E27FC236}">
                  <a16:creationId xmlns:a16="http://schemas.microsoft.com/office/drawing/2014/main" xmlns="" id="{0B2A33EC-2E99-48C4-9B65-8725202161FD}"/>
                </a:ext>
              </a:extLst>
            </p:cNvPr>
            <p:cNvSpPr>
              <a:spLocks noChangeShapeType="1"/>
            </p:cNvSpPr>
            <p:nvPr/>
          </p:nvSpPr>
          <p:spPr bwMode="auto">
            <a:xfrm flipH="1">
              <a:off x="4783196" y="241799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0" name="Line 295">
              <a:extLst>
                <a:ext uri="{FF2B5EF4-FFF2-40B4-BE49-F238E27FC236}">
                  <a16:creationId xmlns:a16="http://schemas.microsoft.com/office/drawing/2014/main" xmlns="" id="{D6FE3F9F-4292-4008-9302-AFA5AE59D3A0}"/>
                </a:ext>
              </a:extLst>
            </p:cNvPr>
            <p:cNvSpPr>
              <a:spLocks noChangeShapeType="1"/>
            </p:cNvSpPr>
            <p:nvPr/>
          </p:nvSpPr>
          <p:spPr bwMode="auto">
            <a:xfrm>
              <a:off x="4707159"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1" name="Line 296">
              <a:extLst>
                <a:ext uri="{FF2B5EF4-FFF2-40B4-BE49-F238E27FC236}">
                  <a16:creationId xmlns:a16="http://schemas.microsoft.com/office/drawing/2014/main" xmlns="" id="{9AFC1CEA-A7BD-4DB6-8A75-D932F8287892}"/>
                </a:ext>
              </a:extLst>
            </p:cNvPr>
            <p:cNvSpPr>
              <a:spLocks noChangeShapeType="1"/>
            </p:cNvSpPr>
            <p:nvPr/>
          </p:nvSpPr>
          <p:spPr bwMode="auto">
            <a:xfrm flipH="1">
              <a:off x="4679735"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2" name="Line 297">
              <a:extLst>
                <a:ext uri="{FF2B5EF4-FFF2-40B4-BE49-F238E27FC236}">
                  <a16:creationId xmlns:a16="http://schemas.microsoft.com/office/drawing/2014/main" xmlns="" id="{28C27A67-3698-4AB4-941A-4756D9662CED}"/>
                </a:ext>
              </a:extLst>
            </p:cNvPr>
            <p:cNvSpPr>
              <a:spLocks noChangeShapeType="1"/>
            </p:cNvSpPr>
            <p:nvPr/>
          </p:nvSpPr>
          <p:spPr bwMode="auto">
            <a:xfrm>
              <a:off x="4359379"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3" name="Line 298">
              <a:extLst>
                <a:ext uri="{FF2B5EF4-FFF2-40B4-BE49-F238E27FC236}">
                  <a16:creationId xmlns:a16="http://schemas.microsoft.com/office/drawing/2014/main" xmlns="" id="{D2E18E07-24AD-4DAF-A0B3-CB45BAB16C77}"/>
                </a:ext>
              </a:extLst>
            </p:cNvPr>
            <p:cNvSpPr>
              <a:spLocks noChangeShapeType="1"/>
            </p:cNvSpPr>
            <p:nvPr/>
          </p:nvSpPr>
          <p:spPr bwMode="auto">
            <a:xfrm flipH="1">
              <a:off x="4330709" y="24179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4" name="Line 299">
              <a:extLst>
                <a:ext uri="{FF2B5EF4-FFF2-40B4-BE49-F238E27FC236}">
                  <a16:creationId xmlns:a16="http://schemas.microsoft.com/office/drawing/2014/main" xmlns="" id="{9E83A74F-EAD0-4588-A6DF-628DBF5D4D2B}"/>
                </a:ext>
              </a:extLst>
            </p:cNvPr>
            <p:cNvSpPr>
              <a:spLocks noChangeShapeType="1"/>
            </p:cNvSpPr>
            <p:nvPr/>
          </p:nvSpPr>
          <p:spPr bwMode="auto">
            <a:xfrm>
              <a:off x="4307025"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5" name="Line 300">
              <a:extLst>
                <a:ext uri="{FF2B5EF4-FFF2-40B4-BE49-F238E27FC236}">
                  <a16:creationId xmlns:a16="http://schemas.microsoft.com/office/drawing/2014/main" xmlns="" id="{3E865E17-96BC-4E48-9444-B82375D32443}"/>
                </a:ext>
              </a:extLst>
            </p:cNvPr>
            <p:cNvSpPr>
              <a:spLocks noChangeShapeType="1"/>
            </p:cNvSpPr>
            <p:nvPr/>
          </p:nvSpPr>
          <p:spPr bwMode="auto">
            <a:xfrm flipH="1">
              <a:off x="4279601"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6" name="Line 301">
              <a:extLst>
                <a:ext uri="{FF2B5EF4-FFF2-40B4-BE49-F238E27FC236}">
                  <a16:creationId xmlns:a16="http://schemas.microsoft.com/office/drawing/2014/main" xmlns="" id="{143BDD3B-1BF7-401B-9AD7-20E05C208AFA}"/>
                </a:ext>
              </a:extLst>
            </p:cNvPr>
            <p:cNvSpPr>
              <a:spLocks noChangeShapeType="1"/>
            </p:cNvSpPr>
            <p:nvPr/>
          </p:nvSpPr>
          <p:spPr bwMode="auto">
            <a:xfrm>
              <a:off x="4299546" y="237810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7" name="Line 302">
              <a:extLst>
                <a:ext uri="{FF2B5EF4-FFF2-40B4-BE49-F238E27FC236}">
                  <a16:creationId xmlns:a16="http://schemas.microsoft.com/office/drawing/2014/main" xmlns="" id="{D9C37210-31D0-41E4-A8BE-4160691B6240}"/>
                </a:ext>
              </a:extLst>
            </p:cNvPr>
            <p:cNvSpPr>
              <a:spLocks noChangeShapeType="1"/>
            </p:cNvSpPr>
            <p:nvPr/>
          </p:nvSpPr>
          <p:spPr bwMode="auto">
            <a:xfrm flipH="1">
              <a:off x="4270876" y="2406772"/>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8" name="Line 303">
              <a:extLst>
                <a:ext uri="{FF2B5EF4-FFF2-40B4-BE49-F238E27FC236}">
                  <a16:creationId xmlns:a16="http://schemas.microsoft.com/office/drawing/2014/main" xmlns="" id="{B5AF6F8B-F1CD-43D6-AE8F-E87F41D9113B}"/>
                </a:ext>
              </a:extLst>
            </p:cNvPr>
            <p:cNvSpPr>
              <a:spLocks noChangeShapeType="1"/>
            </p:cNvSpPr>
            <p:nvPr/>
          </p:nvSpPr>
          <p:spPr bwMode="auto">
            <a:xfrm>
              <a:off x="4282094" y="237810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9" name="Line 304">
              <a:extLst>
                <a:ext uri="{FF2B5EF4-FFF2-40B4-BE49-F238E27FC236}">
                  <a16:creationId xmlns:a16="http://schemas.microsoft.com/office/drawing/2014/main" xmlns="" id="{D62A01A8-2E08-4E93-B976-BCE7B475AD62}"/>
                </a:ext>
              </a:extLst>
            </p:cNvPr>
            <p:cNvSpPr>
              <a:spLocks noChangeShapeType="1"/>
            </p:cNvSpPr>
            <p:nvPr/>
          </p:nvSpPr>
          <p:spPr bwMode="auto">
            <a:xfrm flipH="1">
              <a:off x="4252178" y="2406772"/>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0" name="Line 305">
              <a:extLst>
                <a:ext uri="{FF2B5EF4-FFF2-40B4-BE49-F238E27FC236}">
                  <a16:creationId xmlns:a16="http://schemas.microsoft.com/office/drawing/2014/main" xmlns="" id="{1C3F2295-2DE8-44D6-B18C-9F7B8922DA3E}"/>
                </a:ext>
              </a:extLst>
            </p:cNvPr>
            <p:cNvSpPr>
              <a:spLocks noChangeShapeType="1"/>
            </p:cNvSpPr>
            <p:nvPr/>
          </p:nvSpPr>
          <p:spPr bwMode="auto">
            <a:xfrm>
              <a:off x="4252178" y="237810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1" name="Line 306">
              <a:extLst>
                <a:ext uri="{FF2B5EF4-FFF2-40B4-BE49-F238E27FC236}">
                  <a16:creationId xmlns:a16="http://schemas.microsoft.com/office/drawing/2014/main" xmlns="" id="{6DED2785-904A-4009-B248-62A981FE1232}"/>
                </a:ext>
              </a:extLst>
            </p:cNvPr>
            <p:cNvSpPr>
              <a:spLocks noChangeShapeType="1"/>
            </p:cNvSpPr>
            <p:nvPr/>
          </p:nvSpPr>
          <p:spPr bwMode="auto">
            <a:xfrm flipH="1">
              <a:off x="4224754" y="2406772"/>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2" name="Line 307">
              <a:extLst>
                <a:ext uri="{FF2B5EF4-FFF2-40B4-BE49-F238E27FC236}">
                  <a16:creationId xmlns:a16="http://schemas.microsoft.com/office/drawing/2014/main" xmlns="" id="{10373347-490B-4B93-A42E-FB4CF1D0AA35}"/>
                </a:ext>
              </a:extLst>
            </p:cNvPr>
            <p:cNvSpPr>
              <a:spLocks noChangeShapeType="1"/>
            </p:cNvSpPr>
            <p:nvPr/>
          </p:nvSpPr>
          <p:spPr bwMode="auto">
            <a:xfrm>
              <a:off x="3810909" y="2374362"/>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3" name="Line 308">
              <a:extLst>
                <a:ext uri="{FF2B5EF4-FFF2-40B4-BE49-F238E27FC236}">
                  <a16:creationId xmlns:a16="http://schemas.microsoft.com/office/drawing/2014/main" xmlns="" id="{7C4A6EB9-2E38-4F8E-BE55-0D02D00FC3D2}"/>
                </a:ext>
              </a:extLst>
            </p:cNvPr>
            <p:cNvSpPr>
              <a:spLocks noChangeShapeType="1"/>
            </p:cNvSpPr>
            <p:nvPr/>
          </p:nvSpPr>
          <p:spPr bwMode="auto">
            <a:xfrm flipH="1">
              <a:off x="3784733" y="2401786"/>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4" name="Line 309">
              <a:extLst>
                <a:ext uri="{FF2B5EF4-FFF2-40B4-BE49-F238E27FC236}">
                  <a16:creationId xmlns:a16="http://schemas.microsoft.com/office/drawing/2014/main" xmlns="" id="{45E315D7-CF14-4405-8C58-52750A6C1F04}"/>
                </a:ext>
              </a:extLst>
            </p:cNvPr>
            <p:cNvSpPr>
              <a:spLocks noChangeShapeType="1"/>
            </p:cNvSpPr>
            <p:nvPr/>
          </p:nvSpPr>
          <p:spPr bwMode="auto">
            <a:xfrm>
              <a:off x="3793458" y="2374362"/>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5" name="Line 310">
              <a:extLst>
                <a:ext uri="{FF2B5EF4-FFF2-40B4-BE49-F238E27FC236}">
                  <a16:creationId xmlns:a16="http://schemas.microsoft.com/office/drawing/2014/main" xmlns="" id="{A3186EF4-0C63-4688-85B7-0EA49B64C16D}"/>
                </a:ext>
              </a:extLst>
            </p:cNvPr>
            <p:cNvSpPr>
              <a:spLocks noChangeShapeType="1"/>
            </p:cNvSpPr>
            <p:nvPr/>
          </p:nvSpPr>
          <p:spPr bwMode="auto">
            <a:xfrm flipH="1">
              <a:off x="3763541" y="2401786"/>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6" name="Line 311">
              <a:extLst>
                <a:ext uri="{FF2B5EF4-FFF2-40B4-BE49-F238E27FC236}">
                  <a16:creationId xmlns:a16="http://schemas.microsoft.com/office/drawing/2014/main" xmlns="" id="{21392B85-61A0-44B1-9491-805FA0198538}"/>
                </a:ext>
              </a:extLst>
            </p:cNvPr>
            <p:cNvSpPr>
              <a:spLocks noChangeShapeType="1"/>
            </p:cNvSpPr>
            <p:nvPr/>
          </p:nvSpPr>
          <p:spPr bwMode="auto">
            <a:xfrm>
              <a:off x="3774761" y="2374362"/>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7" name="Line 312">
              <a:extLst>
                <a:ext uri="{FF2B5EF4-FFF2-40B4-BE49-F238E27FC236}">
                  <a16:creationId xmlns:a16="http://schemas.microsoft.com/office/drawing/2014/main" xmlns="" id="{3C56677F-CCFB-4F25-A394-CC8D59E25910}"/>
                </a:ext>
              </a:extLst>
            </p:cNvPr>
            <p:cNvSpPr>
              <a:spLocks noChangeShapeType="1"/>
            </p:cNvSpPr>
            <p:nvPr/>
          </p:nvSpPr>
          <p:spPr bwMode="auto">
            <a:xfrm flipH="1">
              <a:off x="3747337" y="2401786"/>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8" name="Line 313">
              <a:extLst>
                <a:ext uri="{FF2B5EF4-FFF2-40B4-BE49-F238E27FC236}">
                  <a16:creationId xmlns:a16="http://schemas.microsoft.com/office/drawing/2014/main" xmlns="" id="{A206F0E1-F6DA-46E5-B52D-CE90740CE8D9}"/>
                </a:ext>
              </a:extLst>
            </p:cNvPr>
            <p:cNvSpPr>
              <a:spLocks noChangeShapeType="1"/>
            </p:cNvSpPr>
            <p:nvPr/>
          </p:nvSpPr>
          <p:spPr bwMode="auto">
            <a:xfrm>
              <a:off x="3766035" y="23195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9" name="Line 314">
              <a:extLst>
                <a:ext uri="{FF2B5EF4-FFF2-40B4-BE49-F238E27FC236}">
                  <a16:creationId xmlns:a16="http://schemas.microsoft.com/office/drawing/2014/main" xmlns="" id="{B1B94177-F606-44A6-BA84-0B4929CA0A94}"/>
                </a:ext>
              </a:extLst>
            </p:cNvPr>
            <p:cNvSpPr>
              <a:spLocks noChangeShapeType="1"/>
            </p:cNvSpPr>
            <p:nvPr/>
          </p:nvSpPr>
          <p:spPr bwMode="auto">
            <a:xfrm flipH="1">
              <a:off x="3738611" y="234943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0" name="Line 315">
              <a:extLst>
                <a:ext uri="{FF2B5EF4-FFF2-40B4-BE49-F238E27FC236}">
                  <a16:creationId xmlns:a16="http://schemas.microsoft.com/office/drawing/2014/main" xmlns="" id="{2539DCA9-0F31-469E-8E62-751A837A81A0}"/>
                </a:ext>
              </a:extLst>
            </p:cNvPr>
            <p:cNvSpPr>
              <a:spLocks noChangeShapeType="1"/>
            </p:cNvSpPr>
            <p:nvPr/>
          </p:nvSpPr>
          <p:spPr bwMode="auto">
            <a:xfrm>
              <a:off x="3733625" y="229209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1" name="Line 316">
              <a:extLst>
                <a:ext uri="{FF2B5EF4-FFF2-40B4-BE49-F238E27FC236}">
                  <a16:creationId xmlns:a16="http://schemas.microsoft.com/office/drawing/2014/main" xmlns="" id="{FFD19F2B-C547-4615-A795-39209E4D41FB}"/>
                </a:ext>
              </a:extLst>
            </p:cNvPr>
            <p:cNvSpPr>
              <a:spLocks noChangeShapeType="1"/>
            </p:cNvSpPr>
            <p:nvPr/>
          </p:nvSpPr>
          <p:spPr bwMode="auto">
            <a:xfrm flipH="1">
              <a:off x="3706201" y="232200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2" name="Line 317">
              <a:extLst>
                <a:ext uri="{FF2B5EF4-FFF2-40B4-BE49-F238E27FC236}">
                  <a16:creationId xmlns:a16="http://schemas.microsoft.com/office/drawing/2014/main" xmlns="" id="{F8CDE293-2B78-4556-AC6B-6A477E61AC65}"/>
                </a:ext>
              </a:extLst>
            </p:cNvPr>
            <p:cNvSpPr>
              <a:spLocks noChangeShapeType="1"/>
            </p:cNvSpPr>
            <p:nvPr/>
          </p:nvSpPr>
          <p:spPr bwMode="auto">
            <a:xfrm>
              <a:off x="3758555" y="2299571"/>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3" name="Line 318">
              <a:extLst>
                <a:ext uri="{FF2B5EF4-FFF2-40B4-BE49-F238E27FC236}">
                  <a16:creationId xmlns:a16="http://schemas.microsoft.com/office/drawing/2014/main" xmlns="" id="{76C7B188-8F5A-4F28-8B2E-DA82BA05558F}"/>
                </a:ext>
              </a:extLst>
            </p:cNvPr>
            <p:cNvSpPr>
              <a:spLocks noChangeShapeType="1"/>
            </p:cNvSpPr>
            <p:nvPr/>
          </p:nvSpPr>
          <p:spPr bwMode="auto">
            <a:xfrm flipH="1">
              <a:off x="3729886" y="232948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4" name="Line 319">
              <a:extLst>
                <a:ext uri="{FF2B5EF4-FFF2-40B4-BE49-F238E27FC236}">
                  <a16:creationId xmlns:a16="http://schemas.microsoft.com/office/drawing/2014/main" xmlns="" id="{428DA9FD-1240-4D04-9EC5-8055660F525C}"/>
                </a:ext>
              </a:extLst>
            </p:cNvPr>
            <p:cNvSpPr>
              <a:spLocks noChangeShapeType="1"/>
            </p:cNvSpPr>
            <p:nvPr/>
          </p:nvSpPr>
          <p:spPr bwMode="auto">
            <a:xfrm>
              <a:off x="3723653" y="229209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5" name="Line 320">
              <a:extLst>
                <a:ext uri="{FF2B5EF4-FFF2-40B4-BE49-F238E27FC236}">
                  <a16:creationId xmlns:a16="http://schemas.microsoft.com/office/drawing/2014/main" xmlns="" id="{ED059F65-9DA6-4563-9A8D-3E8F94109A2C}"/>
                </a:ext>
              </a:extLst>
            </p:cNvPr>
            <p:cNvSpPr>
              <a:spLocks noChangeShapeType="1"/>
            </p:cNvSpPr>
            <p:nvPr/>
          </p:nvSpPr>
          <p:spPr bwMode="auto">
            <a:xfrm flipH="1">
              <a:off x="3697476" y="232200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6" name="Line 321">
              <a:extLst>
                <a:ext uri="{FF2B5EF4-FFF2-40B4-BE49-F238E27FC236}">
                  <a16:creationId xmlns:a16="http://schemas.microsoft.com/office/drawing/2014/main" xmlns="" id="{03B41236-2444-4AAB-B1F4-84BE9193C04E}"/>
                </a:ext>
              </a:extLst>
            </p:cNvPr>
            <p:cNvSpPr>
              <a:spLocks noChangeShapeType="1"/>
            </p:cNvSpPr>
            <p:nvPr/>
          </p:nvSpPr>
          <p:spPr bwMode="auto">
            <a:xfrm>
              <a:off x="3324766" y="228212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7" name="Line 322">
              <a:extLst>
                <a:ext uri="{FF2B5EF4-FFF2-40B4-BE49-F238E27FC236}">
                  <a16:creationId xmlns:a16="http://schemas.microsoft.com/office/drawing/2014/main" xmlns="" id="{81271F0A-1B5D-4F44-960D-A4DDECB26C23}"/>
                </a:ext>
              </a:extLst>
            </p:cNvPr>
            <p:cNvSpPr>
              <a:spLocks noChangeShapeType="1"/>
            </p:cNvSpPr>
            <p:nvPr/>
          </p:nvSpPr>
          <p:spPr bwMode="auto">
            <a:xfrm flipH="1">
              <a:off x="3297342" y="23095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8" name="Line 323">
              <a:extLst>
                <a:ext uri="{FF2B5EF4-FFF2-40B4-BE49-F238E27FC236}">
                  <a16:creationId xmlns:a16="http://schemas.microsoft.com/office/drawing/2014/main" xmlns="" id="{2401040A-1C2C-4509-B340-94637B12E2E2}"/>
                </a:ext>
              </a:extLst>
            </p:cNvPr>
            <p:cNvSpPr>
              <a:spLocks noChangeShapeType="1"/>
            </p:cNvSpPr>
            <p:nvPr/>
          </p:nvSpPr>
          <p:spPr bwMode="auto">
            <a:xfrm>
              <a:off x="3253715" y="228212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9" name="Line 324">
              <a:extLst>
                <a:ext uri="{FF2B5EF4-FFF2-40B4-BE49-F238E27FC236}">
                  <a16:creationId xmlns:a16="http://schemas.microsoft.com/office/drawing/2014/main" xmlns="" id="{ED806481-883B-47FA-82CF-D1A30C8BA217}"/>
                </a:ext>
              </a:extLst>
            </p:cNvPr>
            <p:cNvSpPr>
              <a:spLocks noChangeShapeType="1"/>
            </p:cNvSpPr>
            <p:nvPr/>
          </p:nvSpPr>
          <p:spPr bwMode="auto">
            <a:xfrm flipH="1">
              <a:off x="3225044" y="230954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0" name="Line 325">
              <a:extLst>
                <a:ext uri="{FF2B5EF4-FFF2-40B4-BE49-F238E27FC236}">
                  <a16:creationId xmlns:a16="http://schemas.microsoft.com/office/drawing/2014/main" xmlns="" id="{9F937D79-1D38-4AC3-8249-31085F54D915}"/>
                </a:ext>
              </a:extLst>
            </p:cNvPr>
            <p:cNvSpPr>
              <a:spLocks noChangeShapeType="1"/>
            </p:cNvSpPr>
            <p:nvPr/>
          </p:nvSpPr>
          <p:spPr bwMode="auto">
            <a:xfrm>
              <a:off x="3218812" y="228212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1" name="Line 326">
              <a:extLst>
                <a:ext uri="{FF2B5EF4-FFF2-40B4-BE49-F238E27FC236}">
                  <a16:creationId xmlns:a16="http://schemas.microsoft.com/office/drawing/2014/main" xmlns="" id="{1CD8DD14-DF05-4A87-8ADE-6F261E604405}"/>
                </a:ext>
              </a:extLst>
            </p:cNvPr>
            <p:cNvSpPr>
              <a:spLocks noChangeShapeType="1"/>
            </p:cNvSpPr>
            <p:nvPr/>
          </p:nvSpPr>
          <p:spPr bwMode="auto">
            <a:xfrm flipH="1">
              <a:off x="3192635" y="23095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2" name="Line 327">
              <a:extLst>
                <a:ext uri="{FF2B5EF4-FFF2-40B4-BE49-F238E27FC236}">
                  <a16:creationId xmlns:a16="http://schemas.microsoft.com/office/drawing/2014/main" xmlns="" id="{65A2E38A-5476-4C2C-BD62-7025F46C9635}"/>
                </a:ext>
              </a:extLst>
            </p:cNvPr>
            <p:cNvSpPr>
              <a:spLocks noChangeShapeType="1"/>
            </p:cNvSpPr>
            <p:nvPr/>
          </p:nvSpPr>
          <p:spPr bwMode="auto">
            <a:xfrm>
              <a:off x="3168951" y="220483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3" name="Line 328">
              <a:extLst>
                <a:ext uri="{FF2B5EF4-FFF2-40B4-BE49-F238E27FC236}">
                  <a16:creationId xmlns:a16="http://schemas.microsoft.com/office/drawing/2014/main" xmlns="" id="{EB6B3B08-85A9-4D00-B541-567DC68207BC}"/>
                </a:ext>
              </a:extLst>
            </p:cNvPr>
            <p:cNvSpPr>
              <a:spLocks noChangeShapeType="1"/>
            </p:cNvSpPr>
            <p:nvPr/>
          </p:nvSpPr>
          <p:spPr bwMode="auto">
            <a:xfrm flipH="1">
              <a:off x="3139035" y="2234752"/>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4" name="Line 329">
              <a:extLst>
                <a:ext uri="{FF2B5EF4-FFF2-40B4-BE49-F238E27FC236}">
                  <a16:creationId xmlns:a16="http://schemas.microsoft.com/office/drawing/2014/main" xmlns="" id="{AE0625F4-1EA1-4A55-99D4-EC2CE94C141B}"/>
                </a:ext>
              </a:extLst>
            </p:cNvPr>
            <p:cNvSpPr>
              <a:spLocks noChangeShapeType="1"/>
            </p:cNvSpPr>
            <p:nvPr/>
          </p:nvSpPr>
          <p:spPr bwMode="auto">
            <a:xfrm>
              <a:off x="2757599" y="2191124"/>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 name="Line 330">
              <a:extLst>
                <a:ext uri="{FF2B5EF4-FFF2-40B4-BE49-F238E27FC236}">
                  <a16:creationId xmlns:a16="http://schemas.microsoft.com/office/drawing/2014/main" xmlns="" id="{4EEB2249-AC20-4F08-8FB1-D83E30001460}"/>
                </a:ext>
              </a:extLst>
            </p:cNvPr>
            <p:cNvSpPr>
              <a:spLocks noChangeShapeType="1"/>
            </p:cNvSpPr>
            <p:nvPr/>
          </p:nvSpPr>
          <p:spPr bwMode="auto">
            <a:xfrm flipH="1">
              <a:off x="2728929" y="2219794"/>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 name="Line 331">
              <a:extLst>
                <a:ext uri="{FF2B5EF4-FFF2-40B4-BE49-F238E27FC236}">
                  <a16:creationId xmlns:a16="http://schemas.microsoft.com/office/drawing/2014/main" xmlns="" id="{CB900195-6129-4584-952E-5AAA9C5754F4}"/>
                </a:ext>
              </a:extLst>
            </p:cNvPr>
            <p:cNvSpPr>
              <a:spLocks noChangeShapeType="1"/>
            </p:cNvSpPr>
            <p:nvPr/>
          </p:nvSpPr>
          <p:spPr bwMode="auto">
            <a:xfrm>
              <a:off x="2629207" y="2191124"/>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7" name="Line 332">
              <a:extLst>
                <a:ext uri="{FF2B5EF4-FFF2-40B4-BE49-F238E27FC236}">
                  <a16:creationId xmlns:a16="http://schemas.microsoft.com/office/drawing/2014/main" xmlns="" id="{659FE432-A60A-4885-8BEE-50450BB57739}"/>
                </a:ext>
              </a:extLst>
            </p:cNvPr>
            <p:cNvSpPr>
              <a:spLocks noChangeShapeType="1"/>
            </p:cNvSpPr>
            <p:nvPr/>
          </p:nvSpPr>
          <p:spPr bwMode="auto">
            <a:xfrm flipH="1">
              <a:off x="2600537" y="2219794"/>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8" name="Line 333">
              <a:extLst>
                <a:ext uri="{FF2B5EF4-FFF2-40B4-BE49-F238E27FC236}">
                  <a16:creationId xmlns:a16="http://schemas.microsoft.com/office/drawing/2014/main" xmlns="" id="{B325C50E-DFF7-480B-A52C-CD42C4032063}"/>
                </a:ext>
              </a:extLst>
            </p:cNvPr>
            <p:cNvSpPr>
              <a:spLocks noChangeShapeType="1"/>
            </p:cNvSpPr>
            <p:nvPr/>
          </p:nvSpPr>
          <p:spPr bwMode="auto">
            <a:xfrm>
              <a:off x="2219102" y="2049021"/>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9" name="Line 334">
              <a:extLst>
                <a:ext uri="{FF2B5EF4-FFF2-40B4-BE49-F238E27FC236}">
                  <a16:creationId xmlns:a16="http://schemas.microsoft.com/office/drawing/2014/main" xmlns="" id="{9FC927E6-A515-4506-9F09-E6A8D7E45BE4}"/>
                </a:ext>
              </a:extLst>
            </p:cNvPr>
            <p:cNvSpPr>
              <a:spLocks noChangeShapeType="1"/>
            </p:cNvSpPr>
            <p:nvPr/>
          </p:nvSpPr>
          <p:spPr bwMode="auto">
            <a:xfrm flipH="1">
              <a:off x="2190432" y="2077690"/>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0" name="Line 335">
              <a:extLst>
                <a:ext uri="{FF2B5EF4-FFF2-40B4-BE49-F238E27FC236}">
                  <a16:creationId xmlns:a16="http://schemas.microsoft.com/office/drawing/2014/main" xmlns="" id="{9A943155-D671-4B42-884D-AF80260065C7}"/>
                </a:ext>
              </a:extLst>
            </p:cNvPr>
            <p:cNvSpPr>
              <a:spLocks noChangeShapeType="1"/>
            </p:cNvSpPr>
            <p:nvPr/>
          </p:nvSpPr>
          <p:spPr bwMode="auto">
            <a:xfrm>
              <a:off x="2060793" y="204154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1" name="Line 336">
              <a:extLst>
                <a:ext uri="{FF2B5EF4-FFF2-40B4-BE49-F238E27FC236}">
                  <a16:creationId xmlns:a16="http://schemas.microsoft.com/office/drawing/2014/main" xmlns="" id="{5CC8265C-114F-46F4-A04E-856E721620DC}"/>
                </a:ext>
              </a:extLst>
            </p:cNvPr>
            <p:cNvSpPr>
              <a:spLocks noChangeShapeType="1"/>
            </p:cNvSpPr>
            <p:nvPr/>
          </p:nvSpPr>
          <p:spPr bwMode="auto">
            <a:xfrm flipH="1">
              <a:off x="2033370" y="207021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2" name="Line 337">
              <a:extLst>
                <a:ext uri="{FF2B5EF4-FFF2-40B4-BE49-F238E27FC236}">
                  <a16:creationId xmlns:a16="http://schemas.microsoft.com/office/drawing/2014/main" xmlns="" id="{E0D6E684-0AB1-4B21-BE36-AB5350E5AAA9}"/>
                </a:ext>
              </a:extLst>
            </p:cNvPr>
            <p:cNvSpPr>
              <a:spLocks noChangeShapeType="1"/>
            </p:cNvSpPr>
            <p:nvPr/>
          </p:nvSpPr>
          <p:spPr bwMode="auto">
            <a:xfrm>
              <a:off x="2025891" y="193683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3" name="Line 338">
              <a:extLst>
                <a:ext uri="{FF2B5EF4-FFF2-40B4-BE49-F238E27FC236}">
                  <a16:creationId xmlns:a16="http://schemas.microsoft.com/office/drawing/2014/main" xmlns="" id="{28326EAC-A835-4E59-9891-E961F6E7A37C}"/>
                </a:ext>
              </a:extLst>
            </p:cNvPr>
            <p:cNvSpPr>
              <a:spLocks noChangeShapeType="1"/>
            </p:cNvSpPr>
            <p:nvPr/>
          </p:nvSpPr>
          <p:spPr bwMode="auto">
            <a:xfrm flipH="1">
              <a:off x="1997221" y="1966750"/>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4" name="Line 339">
              <a:extLst>
                <a:ext uri="{FF2B5EF4-FFF2-40B4-BE49-F238E27FC236}">
                  <a16:creationId xmlns:a16="http://schemas.microsoft.com/office/drawing/2014/main" xmlns="" id="{67ED1984-FAE6-4D31-ACA9-1D6E60010879}"/>
                </a:ext>
              </a:extLst>
            </p:cNvPr>
            <p:cNvSpPr>
              <a:spLocks noChangeShapeType="1"/>
            </p:cNvSpPr>
            <p:nvPr/>
          </p:nvSpPr>
          <p:spPr bwMode="auto">
            <a:xfrm>
              <a:off x="1984756"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5" name="Line 340">
              <a:extLst>
                <a:ext uri="{FF2B5EF4-FFF2-40B4-BE49-F238E27FC236}">
                  <a16:creationId xmlns:a16="http://schemas.microsoft.com/office/drawing/2014/main" xmlns="" id="{18FCB8B3-5804-49B5-AA51-AA0252A1A725}"/>
                </a:ext>
              </a:extLst>
            </p:cNvPr>
            <p:cNvSpPr>
              <a:spLocks noChangeShapeType="1"/>
            </p:cNvSpPr>
            <p:nvPr/>
          </p:nvSpPr>
          <p:spPr bwMode="auto">
            <a:xfrm flipH="1">
              <a:off x="1957332" y="19156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6" name="Line 341">
              <a:extLst>
                <a:ext uri="{FF2B5EF4-FFF2-40B4-BE49-F238E27FC236}">
                  <a16:creationId xmlns:a16="http://schemas.microsoft.com/office/drawing/2014/main" xmlns="" id="{6352FBB4-018D-4530-807E-16D428F61108}"/>
                </a:ext>
              </a:extLst>
            </p:cNvPr>
            <p:cNvSpPr>
              <a:spLocks noChangeShapeType="1"/>
            </p:cNvSpPr>
            <p:nvPr/>
          </p:nvSpPr>
          <p:spPr bwMode="auto">
            <a:xfrm>
              <a:off x="1881294"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7" name="Line 342">
              <a:extLst>
                <a:ext uri="{FF2B5EF4-FFF2-40B4-BE49-F238E27FC236}">
                  <a16:creationId xmlns:a16="http://schemas.microsoft.com/office/drawing/2014/main" xmlns="" id="{77FE2916-E9A6-4AE2-8175-15F896A35412}"/>
                </a:ext>
              </a:extLst>
            </p:cNvPr>
            <p:cNvSpPr>
              <a:spLocks noChangeShapeType="1"/>
            </p:cNvSpPr>
            <p:nvPr/>
          </p:nvSpPr>
          <p:spPr bwMode="auto">
            <a:xfrm flipH="1">
              <a:off x="1852625" y="19156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8" name="Line 343">
              <a:extLst>
                <a:ext uri="{FF2B5EF4-FFF2-40B4-BE49-F238E27FC236}">
                  <a16:creationId xmlns:a16="http://schemas.microsoft.com/office/drawing/2014/main" xmlns="" id="{F26BDC30-784E-44FE-B311-2BC2C9459769}"/>
                </a:ext>
              </a:extLst>
            </p:cNvPr>
            <p:cNvSpPr>
              <a:spLocks noChangeShapeType="1"/>
            </p:cNvSpPr>
            <p:nvPr/>
          </p:nvSpPr>
          <p:spPr bwMode="auto">
            <a:xfrm>
              <a:off x="1865090"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9" name="Line 344">
              <a:extLst>
                <a:ext uri="{FF2B5EF4-FFF2-40B4-BE49-F238E27FC236}">
                  <a16:creationId xmlns:a16="http://schemas.microsoft.com/office/drawing/2014/main" xmlns="" id="{8640AA68-9003-43C7-B132-414721D82EA7}"/>
                </a:ext>
              </a:extLst>
            </p:cNvPr>
            <p:cNvSpPr>
              <a:spLocks noChangeShapeType="1"/>
            </p:cNvSpPr>
            <p:nvPr/>
          </p:nvSpPr>
          <p:spPr bwMode="auto">
            <a:xfrm flipH="1">
              <a:off x="1835173" y="191564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0" name="Line 345">
              <a:extLst>
                <a:ext uri="{FF2B5EF4-FFF2-40B4-BE49-F238E27FC236}">
                  <a16:creationId xmlns:a16="http://schemas.microsoft.com/office/drawing/2014/main" xmlns="" id="{6A17D43F-8A9B-4726-90D2-05326359AF1D}"/>
                </a:ext>
              </a:extLst>
            </p:cNvPr>
            <p:cNvSpPr>
              <a:spLocks noChangeShapeType="1"/>
            </p:cNvSpPr>
            <p:nvPr/>
          </p:nvSpPr>
          <p:spPr bwMode="auto">
            <a:xfrm>
              <a:off x="1681851"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1" name="Line 346">
              <a:extLst>
                <a:ext uri="{FF2B5EF4-FFF2-40B4-BE49-F238E27FC236}">
                  <a16:creationId xmlns:a16="http://schemas.microsoft.com/office/drawing/2014/main" xmlns="" id="{C8E6171D-2519-4758-9F5B-05E41417376D}"/>
                </a:ext>
              </a:extLst>
            </p:cNvPr>
            <p:cNvSpPr>
              <a:spLocks noChangeShapeType="1"/>
            </p:cNvSpPr>
            <p:nvPr/>
          </p:nvSpPr>
          <p:spPr bwMode="auto">
            <a:xfrm flipH="1">
              <a:off x="1651934" y="191564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2" name="Line 347">
              <a:extLst>
                <a:ext uri="{FF2B5EF4-FFF2-40B4-BE49-F238E27FC236}">
                  <a16:creationId xmlns:a16="http://schemas.microsoft.com/office/drawing/2014/main" xmlns="" id="{73D03FB5-B833-4546-9630-407CF110BED5}"/>
                </a:ext>
              </a:extLst>
            </p:cNvPr>
            <p:cNvSpPr>
              <a:spLocks noChangeShapeType="1"/>
            </p:cNvSpPr>
            <p:nvPr/>
          </p:nvSpPr>
          <p:spPr bwMode="auto">
            <a:xfrm>
              <a:off x="1514817"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3" name="Line 348">
              <a:extLst>
                <a:ext uri="{FF2B5EF4-FFF2-40B4-BE49-F238E27FC236}">
                  <a16:creationId xmlns:a16="http://schemas.microsoft.com/office/drawing/2014/main" xmlns="" id="{F69F57D4-D6A6-4771-B334-2B21C9B1A9AD}"/>
                </a:ext>
              </a:extLst>
            </p:cNvPr>
            <p:cNvSpPr>
              <a:spLocks noChangeShapeType="1"/>
            </p:cNvSpPr>
            <p:nvPr/>
          </p:nvSpPr>
          <p:spPr bwMode="auto">
            <a:xfrm flipH="1">
              <a:off x="1484900" y="1915643"/>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4" name="Line 349">
              <a:extLst>
                <a:ext uri="{FF2B5EF4-FFF2-40B4-BE49-F238E27FC236}">
                  <a16:creationId xmlns:a16="http://schemas.microsoft.com/office/drawing/2014/main" xmlns="" id="{F63D4577-06F1-4A9B-932E-816BB7B5CCB7}"/>
                </a:ext>
              </a:extLst>
            </p:cNvPr>
            <p:cNvSpPr>
              <a:spLocks noChangeShapeType="1"/>
            </p:cNvSpPr>
            <p:nvPr/>
          </p:nvSpPr>
          <p:spPr bwMode="auto">
            <a:xfrm>
              <a:off x="1488640" y="188074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5" name="Line 350">
              <a:extLst>
                <a:ext uri="{FF2B5EF4-FFF2-40B4-BE49-F238E27FC236}">
                  <a16:creationId xmlns:a16="http://schemas.microsoft.com/office/drawing/2014/main" xmlns="" id="{A39D5BF4-C48A-4005-A895-C98C34486C6A}"/>
                </a:ext>
              </a:extLst>
            </p:cNvPr>
            <p:cNvSpPr>
              <a:spLocks noChangeShapeType="1"/>
            </p:cNvSpPr>
            <p:nvPr/>
          </p:nvSpPr>
          <p:spPr bwMode="auto">
            <a:xfrm flipH="1">
              <a:off x="1459970" y="1909410"/>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6" name="Line 351">
              <a:extLst>
                <a:ext uri="{FF2B5EF4-FFF2-40B4-BE49-F238E27FC236}">
                  <a16:creationId xmlns:a16="http://schemas.microsoft.com/office/drawing/2014/main" xmlns="" id="{8BCC3F55-EBFA-405B-8300-B182C8C24D61}"/>
                </a:ext>
              </a:extLst>
            </p:cNvPr>
            <p:cNvSpPr>
              <a:spLocks noChangeShapeType="1"/>
            </p:cNvSpPr>
            <p:nvPr/>
          </p:nvSpPr>
          <p:spPr bwMode="auto">
            <a:xfrm>
              <a:off x="1472435" y="1815921"/>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7" name="Line 352">
              <a:extLst>
                <a:ext uri="{FF2B5EF4-FFF2-40B4-BE49-F238E27FC236}">
                  <a16:creationId xmlns:a16="http://schemas.microsoft.com/office/drawing/2014/main" xmlns="" id="{86B48784-BCC9-4AF3-B325-0F512B97CD0D}"/>
                </a:ext>
              </a:extLst>
            </p:cNvPr>
            <p:cNvSpPr>
              <a:spLocks noChangeShapeType="1"/>
            </p:cNvSpPr>
            <p:nvPr/>
          </p:nvSpPr>
          <p:spPr bwMode="auto">
            <a:xfrm flipH="1">
              <a:off x="1443766" y="184459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8" name="Line 353">
              <a:extLst>
                <a:ext uri="{FF2B5EF4-FFF2-40B4-BE49-F238E27FC236}">
                  <a16:creationId xmlns:a16="http://schemas.microsoft.com/office/drawing/2014/main" xmlns="" id="{3F845FD1-8C5C-4CF1-A443-0D4E4258159F}"/>
                </a:ext>
              </a:extLst>
            </p:cNvPr>
            <p:cNvSpPr>
              <a:spLocks noChangeShapeType="1"/>
            </p:cNvSpPr>
            <p:nvPr/>
          </p:nvSpPr>
          <p:spPr bwMode="auto">
            <a:xfrm>
              <a:off x="1314127" y="1815921"/>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9" name="Line 354">
              <a:extLst>
                <a:ext uri="{FF2B5EF4-FFF2-40B4-BE49-F238E27FC236}">
                  <a16:creationId xmlns:a16="http://schemas.microsoft.com/office/drawing/2014/main" xmlns="" id="{45222DDE-3E8E-49EF-847D-2ABF3D11BD17}"/>
                </a:ext>
              </a:extLst>
            </p:cNvPr>
            <p:cNvSpPr>
              <a:spLocks noChangeShapeType="1"/>
            </p:cNvSpPr>
            <p:nvPr/>
          </p:nvSpPr>
          <p:spPr bwMode="auto">
            <a:xfrm flipH="1">
              <a:off x="1285457" y="18445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0" name="Line 355">
              <a:extLst>
                <a:ext uri="{FF2B5EF4-FFF2-40B4-BE49-F238E27FC236}">
                  <a16:creationId xmlns:a16="http://schemas.microsoft.com/office/drawing/2014/main" xmlns="" id="{4C09B37B-D25C-4B46-ABA1-7C7AB53FC807}"/>
                </a:ext>
              </a:extLst>
            </p:cNvPr>
            <p:cNvSpPr>
              <a:spLocks noChangeShapeType="1"/>
            </p:cNvSpPr>
            <p:nvPr/>
          </p:nvSpPr>
          <p:spPr bwMode="auto">
            <a:xfrm>
              <a:off x="4315751"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1" name="Line 356">
              <a:extLst>
                <a:ext uri="{FF2B5EF4-FFF2-40B4-BE49-F238E27FC236}">
                  <a16:creationId xmlns:a16="http://schemas.microsoft.com/office/drawing/2014/main" xmlns="" id="{62A6FEA2-09D2-4EC0-80A6-5B410E7953FD}"/>
                </a:ext>
              </a:extLst>
            </p:cNvPr>
            <p:cNvSpPr>
              <a:spLocks noChangeShapeType="1"/>
            </p:cNvSpPr>
            <p:nvPr/>
          </p:nvSpPr>
          <p:spPr bwMode="auto">
            <a:xfrm flipH="1">
              <a:off x="4287080" y="24179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2" name="Line 357">
              <a:extLst>
                <a:ext uri="{FF2B5EF4-FFF2-40B4-BE49-F238E27FC236}">
                  <a16:creationId xmlns:a16="http://schemas.microsoft.com/office/drawing/2014/main" xmlns="" id="{2EA6E607-358E-4F38-B957-CEAE075CA630}"/>
                </a:ext>
              </a:extLst>
            </p:cNvPr>
            <p:cNvSpPr>
              <a:spLocks noChangeShapeType="1"/>
            </p:cNvSpPr>
            <p:nvPr/>
          </p:nvSpPr>
          <p:spPr bwMode="auto">
            <a:xfrm>
              <a:off x="4325723"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3" name="Line 358">
              <a:extLst>
                <a:ext uri="{FF2B5EF4-FFF2-40B4-BE49-F238E27FC236}">
                  <a16:creationId xmlns:a16="http://schemas.microsoft.com/office/drawing/2014/main" xmlns="" id="{A069ED39-8AA7-44D3-AE2F-8732265D110D}"/>
                </a:ext>
              </a:extLst>
            </p:cNvPr>
            <p:cNvSpPr>
              <a:spLocks noChangeShapeType="1"/>
            </p:cNvSpPr>
            <p:nvPr/>
          </p:nvSpPr>
          <p:spPr bwMode="auto">
            <a:xfrm flipH="1">
              <a:off x="4295806" y="24179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4" name="Line 359">
              <a:extLst>
                <a:ext uri="{FF2B5EF4-FFF2-40B4-BE49-F238E27FC236}">
                  <a16:creationId xmlns:a16="http://schemas.microsoft.com/office/drawing/2014/main" xmlns="" id="{4FEF0B4C-C7B1-4E40-B5CC-F28E59C13839}"/>
                </a:ext>
              </a:extLst>
            </p:cNvPr>
            <p:cNvSpPr>
              <a:spLocks noChangeShapeType="1"/>
            </p:cNvSpPr>
            <p:nvPr/>
          </p:nvSpPr>
          <p:spPr bwMode="auto">
            <a:xfrm>
              <a:off x="4334448"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5" name="Line 360">
              <a:extLst>
                <a:ext uri="{FF2B5EF4-FFF2-40B4-BE49-F238E27FC236}">
                  <a16:creationId xmlns:a16="http://schemas.microsoft.com/office/drawing/2014/main" xmlns="" id="{2BEBF2EC-9C18-478A-96AA-079143A63594}"/>
                </a:ext>
              </a:extLst>
            </p:cNvPr>
            <p:cNvSpPr>
              <a:spLocks noChangeShapeType="1"/>
            </p:cNvSpPr>
            <p:nvPr/>
          </p:nvSpPr>
          <p:spPr bwMode="auto">
            <a:xfrm flipH="1">
              <a:off x="4305779"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6" name="Line 361">
              <a:extLst>
                <a:ext uri="{FF2B5EF4-FFF2-40B4-BE49-F238E27FC236}">
                  <a16:creationId xmlns:a16="http://schemas.microsoft.com/office/drawing/2014/main" xmlns="" id="{35F9093E-8A32-4A54-BEB6-2D34B2036697}"/>
                </a:ext>
              </a:extLst>
            </p:cNvPr>
            <p:cNvSpPr>
              <a:spLocks noChangeShapeType="1"/>
            </p:cNvSpPr>
            <p:nvPr/>
          </p:nvSpPr>
          <p:spPr bwMode="auto">
            <a:xfrm>
              <a:off x="4341927"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7" name="Line 362">
              <a:extLst>
                <a:ext uri="{FF2B5EF4-FFF2-40B4-BE49-F238E27FC236}">
                  <a16:creationId xmlns:a16="http://schemas.microsoft.com/office/drawing/2014/main" xmlns="" id="{6570B4D0-C141-42F5-8176-FEA288D6F055}"/>
                </a:ext>
              </a:extLst>
            </p:cNvPr>
            <p:cNvSpPr>
              <a:spLocks noChangeShapeType="1"/>
            </p:cNvSpPr>
            <p:nvPr/>
          </p:nvSpPr>
          <p:spPr bwMode="auto">
            <a:xfrm flipH="1">
              <a:off x="4314504"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8" name="Line 363">
              <a:extLst>
                <a:ext uri="{FF2B5EF4-FFF2-40B4-BE49-F238E27FC236}">
                  <a16:creationId xmlns:a16="http://schemas.microsoft.com/office/drawing/2014/main" xmlns="" id="{5B3A2C95-ED1F-488E-9C73-12C1F929A154}"/>
                </a:ext>
              </a:extLst>
            </p:cNvPr>
            <p:cNvSpPr>
              <a:spLocks noChangeShapeType="1"/>
            </p:cNvSpPr>
            <p:nvPr/>
          </p:nvSpPr>
          <p:spPr bwMode="auto">
            <a:xfrm>
              <a:off x="656073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9" name="Line 364">
              <a:extLst>
                <a:ext uri="{FF2B5EF4-FFF2-40B4-BE49-F238E27FC236}">
                  <a16:creationId xmlns:a16="http://schemas.microsoft.com/office/drawing/2014/main" xmlns="" id="{2CB1AA09-5ACD-4E5F-B376-06E422BE7DE7}"/>
                </a:ext>
              </a:extLst>
            </p:cNvPr>
            <p:cNvSpPr>
              <a:spLocks noChangeShapeType="1"/>
            </p:cNvSpPr>
            <p:nvPr/>
          </p:nvSpPr>
          <p:spPr bwMode="auto">
            <a:xfrm flipH="1">
              <a:off x="6532066"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0" name="Freeform 395">
              <a:extLst>
                <a:ext uri="{FF2B5EF4-FFF2-40B4-BE49-F238E27FC236}">
                  <a16:creationId xmlns:a16="http://schemas.microsoft.com/office/drawing/2014/main" xmlns="" id="{9F20AD3E-61B3-4F0D-9392-116BACB02BD4}"/>
                </a:ext>
              </a:extLst>
            </p:cNvPr>
            <p:cNvSpPr>
              <a:spLocks/>
            </p:cNvSpPr>
            <p:nvPr/>
          </p:nvSpPr>
          <p:spPr bwMode="auto">
            <a:xfrm>
              <a:off x="1314127" y="1844591"/>
              <a:ext cx="7152540" cy="921179"/>
            </a:xfrm>
            <a:custGeom>
              <a:avLst/>
              <a:gdLst>
                <a:gd name="T0" fmla="*/ 5738 w 5738"/>
                <a:gd name="T1" fmla="*/ 739 h 739"/>
                <a:gd name="T2" fmla="*/ 5584 w 5738"/>
                <a:gd name="T3" fmla="*/ 739 h 739"/>
                <a:gd name="T4" fmla="*/ 5584 w 5738"/>
                <a:gd name="T5" fmla="*/ 662 h 739"/>
                <a:gd name="T6" fmla="*/ 5571 w 5738"/>
                <a:gd name="T7" fmla="*/ 662 h 739"/>
                <a:gd name="T8" fmla="*/ 5571 w 5738"/>
                <a:gd name="T9" fmla="*/ 655 h 739"/>
                <a:gd name="T10" fmla="*/ 4697 w 5738"/>
                <a:gd name="T11" fmla="*/ 655 h 739"/>
                <a:gd name="T12" fmla="*/ 4697 w 5738"/>
                <a:gd name="T13" fmla="*/ 627 h 739"/>
                <a:gd name="T14" fmla="*/ 4209 w 5738"/>
                <a:gd name="T15" fmla="*/ 627 h 739"/>
                <a:gd name="T16" fmla="*/ 4209 w 5738"/>
                <a:gd name="T17" fmla="*/ 608 h 739"/>
                <a:gd name="T18" fmla="*/ 3987 w 5738"/>
                <a:gd name="T19" fmla="*/ 608 h 739"/>
                <a:gd name="T20" fmla="*/ 3987 w 5738"/>
                <a:gd name="T21" fmla="*/ 592 h 739"/>
                <a:gd name="T22" fmla="*/ 3797 w 5738"/>
                <a:gd name="T23" fmla="*/ 592 h 739"/>
                <a:gd name="T24" fmla="*/ 3797 w 5738"/>
                <a:gd name="T25" fmla="*/ 546 h 739"/>
                <a:gd name="T26" fmla="*/ 3708 w 5738"/>
                <a:gd name="T27" fmla="*/ 546 h 739"/>
                <a:gd name="T28" fmla="*/ 3708 w 5738"/>
                <a:gd name="T29" fmla="*/ 533 h 739"/>
                <a:gd name="T30" fmla="*/ 3412 w 5738"/>
                <a:gd name="T31" fmla="*/ 533 h 739"/>
                <a:gd name="T32" fmla="*/ 3412 w 5738"/>
                <a:gd name="T33" fmla="*/ 519 h 739"/>
                <a:gd name="T34" fmla="*/ 3357 w 5738"/>
                <a:gd name="T35" fmla="*/ 519 h 739"/>
                <a:gd name="T36" fmla="*/ 3357 w 5738"/>
                <a:gd name="T37" fmla="*/ 507 h 739"/>
                <a:gd name="T38" fmla="*/ 2889 w 5738"/>
                <a:gd name="T39" fmla="*/ 507 h 739"/>
                <a:gd name="T40" fmla="*/ 2889 w 5738"/>
                <a:gd name="T41" fmla="*/ 491 h 739"/>
                <a:gd name="T42" fmla="*/ 2879 w 5738"/>
                <a:gd name="T43" fmla="*/ 491 h 739"/>
                <a:gd name="T44" fmla="*/ 2879 w 5738"/>
                <a:gd name="T45" fmla="*/ 473 h 739"/>
                <a:gd name="T46" fmla="*/ 2863 w 5738"/>
                <a:gd name="T47" fmla="*/ 473 h 739"/>
                <a:gd name="T48" fmla="*/ 2863 w 5738"/>
                <a:gd name="T49" fmla="*/ 460 h 739"/>
                <a:gd name="T50" fmla="*/ 2394 w 5738"/>
                <a:gd name="T51" fmla="*/ 460 h 739"/>
                <a:gd name="T52" fmla="*/ 2394 w 5738"/>
                <a:gd name="T53" fmla="*/ 451 h 739"/>
                <a:gd name="T54" fmla="*/ 2271 w 5738"/>
                <a:gd name="T55" fmla="*/ 451 h 739"/>
                <a:gd name="T56" fmla="*/ 2271 w 5738"/>
                <a:gd name="T57" fmla="*/ 447 h 739"/>
                <a:gd name="T58" fmla="*/ 1976 w 5738"/>
                <a:gd name="T59" fmla="*/ 447 h 739"/>
                <a:gd name="T60" fmla="*/ 1976 w 5738"/>
                <a:gd name="T61" fmla="*/ 405 h 739"/>
                <a:gd name="T62" fmla="*/ 1961 w 5738"/>
                <a:gd name="T63" fmla="*/ 405 h 739"/>
                <a:gd name="T64" fmla="*/ 1961 w 5738"/>
                <a:gd name="T65" fmla="*/ 383 h 739"/>
                <a:gd name="T66" fmla="*/ 1926 w 5738"/>
                <a:gd name="T67" fmla="*/ 383 h 739"/>
                <a:gd name="T68" fmla="*/ 1926 w 5738"/>
                <a:gd name="T69" fmla="*/ 374 h 739"/>
                <a:gd name="T70" fmla="*/ 1514 w 5738"/>
                <a:gd name="T71" fmla="*/ 374 h 739"/>
                <a:gd name="T72" fmla="*/ 1514 w 5738"/>
                <a:gd name="T73" fmla="*/ 332 h 739"/>
                <a:gd name="T74" fmla="*/ 1488 w 5738"/>
                <a:gd name="T75" fmla="*/ 332 h 739"/>
                <a:gd name="T76" fmla="*/ 1488 w 5738"/>
                <a:gd name="T77" fmla="*/ 313 h 739"/>
                <a:gd name="T78" fmla="*/ 1444 w 5738"/>
                <a:gd name="T79" fmla="*/ 313 h 739"/>
                <a:gd name="T80" fmla="*/ 1444 w 5738"/>
                <a:gd name="T81" fmla="*/ 301 h 739"/>
                <a:gd name="T82" fmla="*/ 1055 w 5738"/>
                <a:gd name="T83" fmla="*/ 301 h 739"/>
                <a:gd name="T84" fmla="*/ 1055 w 5738"/>
                <a:gd name="T85" fmla="*/ 270 h 739"/>
                <a:gd name="T86" fmla="*/ 1042 w 5738"/>
                <a:gd name="T87" fmla="*/ 270 h 739"/>
                <a:gd name="T88" fmla="*/ 1042 w 5738"/>
                <a:gd name="T89" fmla="*/ 228 h 739"/>
                <a:gd name="T90" fmla="*/ 1032 w 5738"/>
                <a:gd name="T91" fmla="*/ 228 h 739"/>
                <a:gd name="T92" fmla="*/ 1032 w 5738"/>
                <a:gd name="T93" fmla="*/ 223 h 739"/>
                <a:gd name="T94" fmla="*/ 1022 w 5738"/>
                <a:gd name="T95" fmla="*/ 223 h 739"/>
                <a:gd name="T96" fmla="*/ 1022 w 5738"/>
                <a:gd name="T97" fmla="*/ 212 h 739"/>
                <a:gd name="T98" fmla="*/ 1010 w 5738"/>
                <a:gd name="T99" fmla="*/ 212 h 739"/>
                <a:gd name="T100" fmla="*/ 1010 w 5738"/>
                <a:gd name="T101" fmla="*/ 187 h 739"/>
                <a:gd name="T102" fmla="*/ 599 w 5738"/>
                <a:gd name="T103" fmla="*/ 187 h 739"/>
                <a:gd name="T104" fmla="*/ 599 w 5738"/>
                <a:gd name="T105" fmla="*/ 120 h 739"/>
                <a:gd name="T106" fmla="*/ 595 w 5738"/>
                <a:gd name="T107" fmla="*/ 120 h 739"/>
                <a:gd name="T108" fmla="*/ 595 w 5738"/>
                <a:gd name="T109" fmla="*/ 108 h 739"/>
                <a:gd name="T110" fmla="*/ 571 w 5738"/>
                <a:gd name="T111" fmla="*/ 108 h 739"/>
                <a:gd name="T112" fmla="*/ 571 w 5738"/>
                <a:gd name="T113" fmla="*/ 73 h 739"/>
                <a:gd name="T114" fmla="*/ 558 w 5738"/>
                <a:gd name="T115" fmla="*/ 73 h 739"/>
                <a:gd name="T116" fmla="*/ 558 w 5738"/>
                <a:gd name="T117" fmla="*/ 57 h 739"/>
                <a:gd name="T118" fmla="*/ 140 w 5738"/>
                <a:gd name="T119" fmla="*/ 57 h 739"/>
                <a:gd name="T120" fmla="*/ 140 w 5738"/>
                <a:gd name="T121" fmla="*/ 0 h 739"/>
                <a:gd name="T122" fmla="*/ 0 w 5738"/>
                <a:gd name="T123"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38" h="739">
                  <a:moveTo>
                    <a:pt x="5738" y="739"/>
                  </a:moveTo>
                  <a:lnTo>
                    <a:pt x="5584" y="739"/>
                  </a:lnTo>
                  <a:lnTo>
                    <a:pt x="5584" y="662"/>
                  </a:lnTo>
                  <a:lnTo>
                    <a:pt x="5571" y="662"/>
                  </a:lnTo>
                  <a:lnTo>
                    <a:pt x="5571" y="655"/>
                  </a:lnTo>
                  <a:lnTo>
                    <a:pt x="4697" y="655"/>
                  </a:lnTo>
                  <a:lnTo>
                    <a:pt x="4697" y="627"/>
                  </a:lnTo>
                  <a:lnTo>
                    <a:pt x="4209" y="627"/>
                  </a:lnTo>
                  <a:lnTo>
                    <a:pt x="4209" y="608"/>
                  </a:lnTo>
                  <a:lnTo>
                    <a:pt x="3987" y="608"/>
                  </a:lnTo>
                  <a:lnTo>
                    <a:pt x="3987" y="592"/>
                  </a:lnTo>
                  <a:lnTo>
                    <a:pt x="3797" y="592"/>
                  </a:lnTo>
                  <a:lnTo>
                    <a:pt x="3797" y="546"/>
                  </a:lnTo>
                  <a:lnTo>
                    <a:pt x="3708" y="546"/>
                  </a:lnTo>
                  <a:lnTo>
                    <a:pt x="3708" y="533"/>
                  </a:lnTo>
                  <a:lnTo>
                    <a:pt x="3412" y="533"/>
                  </a:lnTo>
                  <a:lnTo>
                    <a:pt x="3412" y="519"/>
                  </a:lnTo>
                  <a:lnTo>
                    <a:pt x="3357" y="519"/>
                  </a:lnTo>
                  <a:lnTo>
                    <a:pt x="3357" y="507"/>
                  </a:lnTo>
                  <a:lnTo>
                    <a:pt x="2889" y="507"/>
                  </a:lnTo>
                  <a:lnTo>
                    <a:pt x="2889" y="491"/>
                  </a:lnTo>
                  <a:lnTo>
                    <a:pt x="2879" y="491"/>
                  </a:lnTo>
                  <a:lnTo>
                    <a:pt x="2879" y="473"/>
                  </a:lnTo>
                  <a:lnTo>
                    <a:pt x="2863" y="473"/>
                  </a:lnTo>
                  <a:lnTo>
                    <a:pt x="2863" y="460"/>
                  </a:lnTo>
                  <a:lnTo>
                    <a:pt x="2394" y="460"/>
                  </a:lnTo>
                  <a:lnTo>
                    <a:pt x="2394" y="451"/>
                  </a:lnTo>
                  <a:lnTo>
                    <a:pt x="2271" y="451"/>
                  </a:lnTo>
                  <a:lnTo>
                    <a:pt x="2271" y="447"/>
                  </a:lnTo>
                  <a:lnTo>
                    <a:pt x="1976" y="447"/>
                  </a:lnTo>
                  <a:lnTo>
                    <a:pt x="1976" y="405"/>
                  </a:lnTo>
                  <a:lnTo>
                    <a:pt x="1961" y="405"/>
                  </a:lnTo>
                  <a:lnTo>
                    <a:pt x="1961" y="383"/>
                  </a:lnTo>
                  <a:lnTo>
                    <a:pt x="1926" y="383"/>
                  </a:lnTo>
                  <a:lnTo>
                    <a:pt x="1926" y="374"/>
                  </a:lnTo>
                  <a:lnTo>
                    <a:pt x="1514" y="374"/>
                  </a:lnTo>
                  <a:lnTo>
                    <a:pt x="1514" y="332"/>
                  </a:lnTo>
                  <a:lnTo>
                    <a:pt x="1488" y="332"/>
                  </a:lnTo>
                  <a:lnTo>
                    <a:pt x="1488" y="313"/>
                  </a:lnTo>
                  <a:lnTo>
                    <a:pt x="1444" y="313"/>
                  </a:lnTo>
                  <a:lnTo>
                    <a:pt x="1444" y="301"/>
                  </a:lnTo>
                  <a:lnTo>
                    <a:pt x="1055" y="301"/>
                  </a:lnTo>
                  <a:lnTo>
                    <a:pt x="1055" y="270"/>
                  </a:lnTo>
                  <a:lnTo>
                    <a:pt x="1042" y="270"/>
                  </a:lnTo>
                  <a:lnTo>
                    <a:pt x="1042" y="228"/>
                  </a:lnTo>
                  <a:lnTo>
                    <a:pt x="1032" y="228"/>
                  </a:lnTo>
                  <a:lnTo>
                    <a:pt x="1032" y="223"/>
                  </a:lnTo>
                  <a:lnTo>
                    <a:pt x="1022" y="223"/>
                  </a:lnTo>
                  <a:lnTo>
                    <a:pt x="1022" y="212"/>
                  </a:lnTo>
                  <a:lnTo>
                    <a:pt x="1010" y="212"/>
                  </a:lnTo>
                  <a:lnTo>
                    <a:pt x="1010" y="187"/>
                  </a:lnTo>
                  <a:lnTo>
                    <a:pt x="599" y="187"/>
                  </a:lnTo>
                  <a:lnTo>
                    <a:pt x="599" y="120"/>
                  </a:lnTo>
                  <a:lnTo>
                    <a:pt x="595" y="120"/>
                  </a:lnTo>
                  <a:lnTo>
                    <a:pt x="595" y="108"/>
                  </a:lnTo>
                  <a:lnTo>
                    <a:pt x="571" y="108"/>
                  </a:lnTo>
                  <a:lnTo>
                    <a:pt x="571" y="73"/>
                  </a:lnTo>
                  <a:lnTo>
                    <a:pt x="558" y="73"/>
                  </a:lnTo>
                  <a:lnTo>
                    <a:pt x="558" y="57"/>
                  </a:lnTo>
                  <a:lnTo>
                    <a:pt x="140" y="57"/>
                  </a:lnTo>
                  <a:lnTo>
                    <a:pt x="140"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1" name="Line 297">
              <a:extLst>
                <a:ext uri="{FF2B5EF4-FFF2-40B4-BE49-F238E27FC236}">
                  <a16:creationId xmlns:a16="http://schemas.microsoft.com/office/drawing/2014/main" xmlns="" id="{5CF36D6C-414E-4539-9DD9-23A4E1433E81}"/>
                </a:ext>
              </a:extLst>
            </p:cNvPr>
            <p:cNvSpPr>
              <a:spLocks noChangeShapeType="1"/>
            </p:cNvSpPr>
            <p:nvPr/>
          </p:nvSpPr>
          <p:spPr bwMode="auto">
            <a:xfrm>
              <a:off x="4392036"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2" name="Line 297">
              <a:extLst>
                <a:ext uri="{FF2B5EF4-FFF2-40B4-BE49-F238E27FC236}">
                  <a16:creationId xmlns:a16="http://schemas.microsoft.com/office/drawing/2014/main" xmlns="" id="{95C29D17-A0C7-4A98-AB01-0D3563CC2C6E}"/>
                </a:ext>
              </a:extLst>
            </p:cNvPr>
            <p:cNvSpPr>
              <a:spLocks noChangeShapeType="1"/>
            </p:cNvSpPr>
            <p:nvPr/>
          </p:nvSpPr>
          <p:spPr bwMode="auto">
            <a:xfrm>
              <a:off x="4375708"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442" name="Rectangle 441"/>
          <p:cNvSpPr/>
          <p:nvPr/>
        </p:nvSpPr>
        <p:spPr>
          <a:xfrm>
            <a:off x="23223" y="4072071"/>
            <a:ext cx="1133644" cy="738664"/>
          </a:xfrm>
          <a:prstGeom prst="rect">
            <a:avLst/>
          </a:prstGeom>
        </p:spPr>
        <p:txBody>
          <a:bodyPr wrap="none">
            <a:spAutoFit/>
          </a:bodyPr>
          <a:lstStyle/>
          <a:p>
            <a:r>
              <a:rPr lang="fr-FR" altLang="zh-CN" sz="1400" dirty="0" smtClean="0">
                <a:solidFill>
                  <a:srgbClr val="000000"/>
                </a:solidFill>
                <a:latin typeface="Arial"/>
                <a:ea typeface="SimSun" pitchFamily="2" charset="-122"/>
                <a:cs typeface="Arial"/>
              </a:rPr>
              <a:t>N</a:t>
            </a:r>
          </a:p>
          <a:p>
            <a:r>
              <a:rPr lang="fr-FR" sz="1400" dirty="0" smtClean="0">
                <a:solidFill>
                  <a:srgbClr val="000000"/>
                </a:solidFill>
              </a:rPr>
              <a:t>Muparfostat</a:t>
            </a:r>
          </a:p>
          <a:p>
            <a:pPr defTabSz="892175" eaLnBrk="0" hangingPunct="0"/>
            <a:r>
              <a:rPr lang="fr-FR" altLang="zh-CN" sz="1400" dirty="0" smtClean="0">
                <a:solidFill>
                  <a:srgbClr val="000000"/>
                </a:solidFill>
                <a:latin typeface="Arial"/>
                <a:ea typeface="SimSun" pitchFamily="2" charset="-122"/>
                <a:cs typeface="Arial"/>
              </a:rPr>
              <a:t>Placebo</a:t>
            </a:r>
            <a:endParaRPr lang="fr-FR" altLang="zh-CN" sz="1400" dirty="0">
              <a:solidFill>
                <a:srgbClr val="000000"/>
              </a:solidFill>
              <a:latin typeface="Arial"/>
              <a:ea typeface="SimSun" pitchFamily="2" charset="-122"/>
              <a:cs typeface="Arial"/>
            </a:endParaRPr>
          </a:p>
        </p:txBody>
      </p:sp>
      <p:sp>
        <p:nvSpPr>
          <p:cNvPr id="443" name="TextBox 442">
            <a:extLst>
              <a:ext uri="{FF2B5EF4-FFF2-40B4-BE49-F238E27FC236}">
                <a16:creationId xmlns:a16="http://schemas.microsoft.com/office/drawing/2014/main" xmlns="" id="{BEDF9749-E381-42F1-8175-73780491021B}"/>
              </a:ext>
            </a:extLst>
          </p:cNvPr>
          <p:cNvSpPr txBox="1"/>
          <p:nvPr/>
        </p:nvSpPr>
        <p:spPr>
          <a:xfrm>
            <a:off x="2808787" y="4307145"/>
            <a:ext cx="370862" cy="503590"/>
          </a:xfrm>
          <a:prstGeom prst="rect">
            <a:avLst/>
          </a:prstGeom>
          <a:noFill/>
        </p:spPr>
        <p:txBody>
          <a:bodyPr wrap="none" lIns="36000" tIns="36000" rIns="36000" bIns="36000" rtlCol="0" anchor="t" anchorCtr="0">
            <a:spAutoFit/>
          </a:bodyPr>
          <a:lstStyle/>
          <a:p>
            <a:pPr algn="ctr"/>
            <a:r>
              <a:rPr lang="fr-FR" sz="1400" smtClean="0">
                <a:solidFill>
                  <a:srgbClr val="000000"/>
                </a:solidFill>
              </a:rPr>
              <a:t>188</a:t>
            </a:r>
          </a:p>
          <a:p>
            <a:pPr algn="ctr"/>
            <a:r>
              <a:rPr lang="fr-FR" sz="1400" smtClean="0">
                <a:solidFill>
                  <a:srgbClr val="000000"/>
                </a:solidFill>
              </a:rPr>
              <a:t>203</a:t>
            </a:r>
            <a:endParaRPr lang="fr-FR" sz="1400">
              <a:solidFill>
                <a:srgbClr val="000000"/>
              </a:solidFill>
            </a:endParaRPr>
          </a:p>
        </p:txBody>
      </p:sp>
      <p:sp>
        <p:nvSpPr>
          <p:cNvPr id="444" name="TextBox 443">
            <a:extLst>
              <a:ext uri="{FF2B5EF4-FFF2-40B4-BE49-F238E27FC236}">
                <a16:creationId xmlns:a16="http://schemas.microsoft.com/office/drawing/2014/main" xmlns="" id="{BEDF9749-E381-42F1-8175-73780491021B}"/>
              </a:ext>
            </a:extLst>
          </p:cNvPr>
          <p:cNvSpPr txBox="1"/>
          <p:nvPr/>
        </p:nvSpPr>
        <p:spPr>
          <a:xfrm>
            <a:off x="3966284" y="4307145"/>
            <a:ext cx="370862" cy="503590"/>
          </a:xfrm>
          <a:prstGeom prst="rect">
            <a:avLst/>
          </a:prstGeom>
          <a:noFill/>
        </p:spPr>
        <p:txBody>
          <a:bodyPr wrap="none" lIns="36000" tIns="36000" rIns="36000" bIns="36000" rtlCol="0" anchor="t" anchorCtr="0">
            <a:spAutoFit/>
          </a:bodyPr>
          <a:lstStyle/>
          <a:p>
            <a:pPr algn="ctr"/>
            <a:r>
              <a:rPr lang="fr-FR" sz="1400" smtClean="0">
                <a:solidFill>
                  <a:srgbClr val="000000"/>
                </a:solidFill>
              </a:rPr>
              <a:t>146</a:t>
            </a:r>
          </a:p>
          <a:p>
            <a:pPr algn="ctr"/>
            <a:r>
              <a:rPr lang="fr-FR" sz="1400" smtClean="0">
                <a:solidFill>
                  <a:srgbClr val="000000"/>
                </a:solidFill>
              </a:rPr>
              <a:t>169</a:t>
            </a:r>
            <a:endParaRPr lang="fr-FR" sz="1400">
              <a:solidFill>
                <a:srgbClr val="000000"/>
              </a:solidFill>
            </a:endParaRPr>
          </a:p>
        </p:txBody>
      </p:sp>
      <p:sp>
        <p:nvSpPr>
          <p:cNvPr id="445" name="TextBox 444">
            <a:extLst>
              <a:ext uri="{FF2B5EF4-FFF2-40B4-BE49-F238E27FC236}">
                <a16:creationId xmlns:a16="http://schemas.microsoft.com/office/drawing/2014/main" xmlns="" id="{BEDF9749-E381-42F1-8175-73780491021B}"/>
              </a:ext>
            </a:extLst>
          </p:cNvPr>
          <p:cNvSpPr txBox="1"/>
          <p:nvPr/>
        </p:nvSpPr>
        <p:spPr>
          <a:xfrm>
            <a:off x="5073790" y="4307145"/>
            <a:ext cx="370862" cy="503590"/>
          </a:xfrm>
          <a:prstGeom prst="rect">
            <a:avLst/>
          </a:prstGeom>
          <a:noFill/>
        </p:spPr>
        <p:txBody>
          <a:bodyPr wrap="none" lIns="36000" tIns="36000" rIns="36000" bIns="36000" rtlCol="0" anchor="t" anchorCtr="0">
            <a:spAutoFit/>
          </a:bodyPr>
          <a:lstStyle/>
          <a:p>
            <a:pPr algn="ctr"/>
            <a:r>
              <a:rPr lang="fr-FR" sz="1400" smtClean="0">
                <a:solidFill>
                  <a:srgbClr val="000000"/>
                </a:solidFill>
              </a:rPr>
              <a:t>98</a:t>
            </a:r>
          </a:p>
          <a:p>
            <a:pPr algn="ctr"/>
            <a:r>
              <a:rPr lang="fr-FR" sz="1400" smtClean="0">
                <a:solidFill>
                  <a:srgbClr val="000000"/>
                </a:solidFill>
              </a:rPr>
              <a:t>120</a:t>
            </a:r>
            <a:endParaRPr lang="fr-FR" sz="1400">
              <a:solidFill>
                <a:srgbClr val="000000"/>
              </a:solidFill>
            </a:endParaRPr>
          </a:p>
        </p:txBody>
      </p:sp>
      <p:sp>
        <p:nvSpPr>
          <p:cNvPr id="447" name="TextBox 446">
            <a:extLst>
              <a:ext uri="{FF2B5EF4-FFF2-40B4-BE49-F238E27FC236}">
                <a16:creationId xmlns:a16="http://schemas.microsoft.com/office/drawing/2014/main" xmlns="" id="{BEDF9749-E381-42F1-8175-73780491021B}"/>
              </a:ext>
            </a:extLst>
          </p:cNvPr>
          <p:cNvSpPr txBox="1"/>
          <p:nvPr/>
        </p:nvSpPr>
        <p:spPr>
          <a:xfrm>
            <a:off x="6313910" y="4307145"/>
            <a:ext cx="271475" cy="503590"/>
          </a:xfrm>
          <a:prstGeom prst="rect">
            <a:avLst/>
          </a:prstGeom>
          <a:noFill/>
        </p:spPr>
        <p:txBody>
          <a:bodyPr wrap="none" lIns="36000" tIns="36000" rIns="36000" bIns="36000" rtlCol="0" anchor="t" anchorCtr="0">
            <a:spAutoFit/>
          </a:bodyPr>
          <a:lstStyle/>
          <a:p>
            <a:pPr algn="ctr"/>
            <a:r>
              <a:rPr lang="fr-FR" sz="1400" smtClean="0">
                <a:solidFill>
                  <a:srgbClr val="000000"/>
                </a:solidFill>
              </a:rPr>
              <a:t>65</a:t>
            </a:r>
          </a:p>
          <a:p>
            <a:pPr algn="ctr"/>
            <a:r>
              <a:rPr lang="fr-FR" sz="1400" smtClean="0">
                <a:solidFill>
                  <a:srgbClr val="000000"/>
                </a:solidFill>
              </a:rPr>
              <a:t>75</a:t>
            </a:r>
            <a:endParaRPr lang="fr-FR" sz="1400">
              <a:solidFill>
                <a:srgbClr val="000000"/>
              </a:solidFill>
            </a:endParaRPr>
          </a:p>
        </p:txBody>
      </p:sp>
      <p:sp>
        <p:nvSpPr>
          <p:cNvPr id="448" name="TextBox 447">
            <a:extLst>
              <a:ext uri="{FF2B5EF4-FFF2-40B4-BE49-F238E27FC236}">
                <a16:creationId xmlns:a16="http://schemas.microsoft.com/office/drawing/2014/main" xmlns="" id="{BEDF9749-E381-42F1-8175-73780491021B}"/>
              </a:ext>
            </a:extLst>
          </p:cNvPr>
          <p:cNvSpPr txBox="1"/>
          <p:nvPr/>
        </p:nvSpPr>
        <p:spPr>
          <a:xfrm>
            <a:off x="7457253" y="4307145"/>
            <a:ext cx="271475" cy="503590"/>
          </a:xfrm>
          <a:prstGeom prst="rect">
            <a:avLst/>
          </a:prstGeom>
          <a:noFill/>
        </p:spPr>
        <p:txBody>
          <a:bodyPr wrap="none" lIns="36000" tIns="36000" rIns="36000" bIns="36000" rtlCol="0" anchor="t" anchorCtr="0">
            <a:spAutoFit/>
          </a:bodyPr>
          <a:lstStyle/>
          <a:p>
            <a:pPr algn="ctr"/>
            <a:r>
              <a:rPr lang="fr-FR" sz="1400" smtClean="0">
                <a:solidFill>
                  <a:srgbClr val="000000"/>
                </a:solidFill>
              </a:rPr>
              <a:t>33</a:t>
            </a:r>
          </a:p>
          <a:p>
            <a:pPr algn="ctr"/>
            <a:r>
              <a:rPr lang="fr-FR" sz="1400" smtClean="0">
                <a:solidFill>
                  <a:srgbClr val="000000"/>
                </a:solidFill>
              </a:rPr>
              <a:t>37</a:t>
            </a:r>
            <a:endParaRPr lang="fr-FR" sz="1400">
              <a:solidFill>
                <a:srgbClr val="000000"/>
              </a:solidFill>
            </a:endParaRPr>
          </a:p>
        </p:txBody>
      </p:sp>
    </p:spTree>
    <p:extLst>
      <p:ext uri="{BB962C8B-B14F-4D97-AF65-F5344CB8AC3E}">
        <p14:creationId xmlns:p14="http://schemas.microsoft.com/office/powerpoint/2010/main" xmlns="" val="193970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5124" y="1254034"/>
            <a:ext cx="8413751" cy="5349965"/>
          </a:xfrm>
        </p:spPr>
        <p:txBody>
          <a:bodyPr/>
          <a:lstStyle/>
          <a:p>
            <a:pPr marL="0" indent="0">
              <a:buNone/>
            </a:pPr>
            <a:r>
              <a:rPr lang="fr-FR" b="1" dirty="0" smtClean="0"/>
              <a:t>Résultats </a:t>
            </a:r>
          </a:p>
          <a:p>
            <a:pPr marL="0" indent="0">
              <a:spcBef>
                <a:spcPts val="24000"/>
              </a:spcBef>
              <a:buFontTx/>
              <a:buNone/>
            </a:pPr>
            <a:r>
              <a:rPr lang="fr-FR" b="1" dirty="0" smtClean="0"/>
              <a:t>Conclusions</a:t>
            </a:r>
          </a:p>
          <a:p>
            <a:r>
              <a:rPr lang="fr-FR" b="1" spc="-10" dirty="0" smtClean="0"/>
              <a:t>Le muparfostat en adjuvant n’a pas amélioré la SSM dans la population totale chez ces</a:t>
            </a:r>
            <a:r>
              <a:rPr lang="fr-FR" b="1" dirty="0" smtClean="0"/>
              <a:t> patients avec CHC-VH ayant subi une résection chirurgicale mais la SSM a été prolongée dans le sous groupe avec micro-invasion vasculaire</a:t>
            </a:r>
            <a:endParaRPr lang="fr-FR" b="1" spc="-10" dirty="0" smtClean="0"/>
          </a:p>
          <a:p>
            <a:r>
              <a:rPr lang="fr-FR" b="1" dirty="0" smtClean="0"/>
              <a:t>Ces résultats suggèrent que le muparfostat en monothérapie ou en association avec d’autres anticancéreux pourrait être évalué dans de futurs essais de traitement adjuvant de CHC</a:t>
            </a:r>
            <a:endParaRPr lang="fr-FR" b="1" dirty="0"/>
          </a:p>
        </p:txBody>
      </p:sp>
      <p:sp>
        <p:nvSpPr>
          <p:cNvPr id="178" name="Title 1"/>
          <p:cNvSpPr>
            <a:spLocks noGrp="1"/>
          </p:cNvSpPr>
          <p:nvPr>
            <p:ph type="title"/>
          </p:nvPr>
        </p:nvSpPr>
        <p:spPr>
          <a:xfrm>
            <a:off x="365124" y="179614"/>
            <a:ext cx="8238945" cy="807720"/>
          </a:xfrm>
        </p:spPr>
        <p:txBody>
          <a:bodyPr/>
          <a:lstStyle/>
          <a:p>
            <a:r>
              <a:rPr lang="fr-FR" dirty="0" smtClean="0"/>
              <a:t>624PD: Etude de phase III du muparfostat (PI-88) en traitement adjuvant chez les patients avec carcinome hépatocellulaire lié au virus de l’hépatite (CHC-VH) après résection – Chen P, et al</a:t>
            </a:r>
            <a:endParaRPr lang="fr-FR" dirty="0"/>
          </a:p>
        </p:txBody>
      </p:sp>
      <p:sp>
        <p:nvSpPr>
          <p:cNvPr id="181" name="Text Placeholder 4"/>
          <p:cNvSpPr>
            <a:spLocks noGrp="1"/>
          </p:cNvSpPr>
          <p:nvPr>
            <p:ph type="body" sz="quarter" idx="11"/>
          </p:nvPr>
        </p:nvSpPr>
        <p:spPr>
          <a:xfrm>
            <a:off x="4648200" y="6096000"/>
            <a:ext cx="4130675" cy="487363"/>
          </a:xfrm>
        </p:spPr>
        <p:txBody>
          <a:bodyPr/>
          <a:lstStyle/>
          <a:p>
            <a:r>
              <a:rPr lang="fr-FR" smtClean="0"/>
              <a:t>Chen P, et al. Ann Oncol 2017;28(Suppl 5):Abstr 624PD</a:t>
            </a:r>
            <a:endParaRPr lang="fr-FR"/>
          </a:p>
        </p:txBody>
      </p:sp>
      <p:sp>
        <p:nvSpPr>
          <p:cNvPr id="183" name="TextBox 182">
            <a:extLst>
              <a:ext uri="{FF2B5EF4-FFF2-40B4-BE49-F238E27FC236}">
                <a16:creationId xmlns:a16="http://schemas.microsoft.com/office/drawing/2014/main" xmlns="" id="{D6C5F291-54A0-46E5-B099-EBEA542A8BD2}"/>
              </a:ext>
            </a:extLst>
          </p:cNvPr>
          <p:cNvSpPr txBox="1"/>
          <p:nvPr/>
        </p:nvSpPr>
        <p:spPr>
          <a:xfrm>
            <a:off x="1664336" y="1417048"/>
            <a:ext cx="5815328" cy="307777"/>
          </a:xfrm>
          <a:prstGeom prst="rect">
            <a:avLst/>
          </a:prstGeom>
          <a:noFill/>
        </p:spPr>
        <p:txBody>
          <a:bodyPr wrap="square" rtlCol="0">
            <a:spAutoFit/>
          </a:bodyPr>
          <a:lstStyle/>
          <a:p>
            <a:pPr algn="ctr"/>
            <a:r>
              <a:rPr lang="fr-FR" sz="1400" b="1" dirty="0" smtClean="0">
                <a:solidFill>
                  <a:srgbClr val="4D4D4D"/>
                </a:solidFill>
              </a:rPr>
              <a:t>SSM – sous groupe micro-invasion vasculaire</a:t>
            </a:r>
            <a:endParaRPr lang="fr-FR" sz="1400" b="1" dirty="0">
              <a:solidFill>
                <a:srgbClr val="4D4D4D"/>
              </a:solidFill>
            </a:endParaRPr>
          </a:p>
        </p:txBody>
      </p:sp>
      <p:grpSp>
        <p:nvGrpSpPr>
          <p:cNvPr id="184" name="Group 183">
            <a:extLst>
              <a:ext uri="{FF2B5EF4-FFF2-40B4-BE49-F238E27FC236}">
                <a16:creationId xmlns:a16="http://schemas.microsoft.com/office/drawing/2014/main" xmlns="" id="{B1FC706B-3BB6-43C2-976E-6AFA0B140525}"/>
              </a:ext>
            </a:extLst>
          </p:cNvPr>
          <p:cNvGrpSpPr/>
          <p:nvPr/>
        </p:nvGrpSpPr>
        <p:grpSpPr>
          <a:xfrm>
            <a:off x="431249" y="1633072"/>
            <a:ext cx="8444517" cy="3096459"/>
            <a:chOff x="431249" y="1700808"/>
            <a:chExt cx="8444517" cy="3096459"/>
          </a:xfrm>
        </p:grpSpPr>
        <p:sp>
          <p:nvSpPr>
            <p:cNvPr id="185" name="Freeform: Shape 9">
              <a:extLst>
                <a:ext uri="{FF2B5EF4-FFF2-40B4-BE49-F238E27FC236}">
                  <a16:creationId xmlns:a16="http://schemas.microsoft.com/office/drawing/2014/main" xmlns="" id="{3D0D889A-F392-40C8-AA7C-CEFB8A7B785F}"/>
                </a:ext>
              </a:extLst>
            </p:cNvPr>
            <p:cNvSpPr/>
            <p:nvPr/>
          </p:nvSpPr>
          <p:spPr>
            <a:xfrm>
              <a:off x="1306830" y="1844888"/>
              <a:ext cx="7396300" cy="2335226"/>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solidFill>
                  <a:srgbClr val="000000"/>
                </a:solidFill>
              </a:endParaRPr>
            </a:p>
          </p:txBody>
        </p:sp>
        <p:sp>
          <p:nvSpPr>
            <p:cNvPr id="186" name="TextBox 185">
              <a:extLst>
                <a:ext uri="{FF2B5EF4-FFF2-40B4-BE49-F238E27FC236}">
                  <a16:creationId xmlns:a16="http://schemas.microsoft.com/office/drawing/2014/main" xmlns="" id="{6DA8EE85-07E2-4B4F-9BB4-519824DD838B}"/>
                </a:ext>
              </a:extLst>
            </p:cNvPr>
            <p:cNvSpPr txBox="1"/>
            <p:nvPr/>
          </p:nvSpPr>
          <p:spPr>
            <a:xfrm>
              <a:off x="864461" y="1700808"/>
              <a:ext cx="321169"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1,0</a:t>
              </a:r>
              <a:endParaRPr lang="fr-FR" sz="1400" dirty="0">
                <a:solidFill>
                  <a:srgbClr val="000000"/>
                </a:solidFill>
              </a:endParaRPr>
            </a:p>
          </p:txBody>
        </p:sp>
        <p:sp>
          <p:nvSpPr>
            <p:cNvPr id="187" name="TextBox 186">
              <a:extLst>
                <a:ext uri="{FF2B5EF4-FFF2-40B4-BE49-F238E27FC236}">
                  <a16:creationId xmlns:a16="http://schemas.microsoft.com/office/drawing/2014/main" xmlns="" id="{8D04EA6F-801C-4A7A-96C9-B63D2C131110}"/>
                </a:ext>
              </a:extLst>
            </p:cNvPr>
            <p:cNvSpPr txBox="1"/>
            <p:nvPr/>
          </p:nvSpPr>
          <p:spPr>
            <a:xfrm>
              <a:off x="864461" y="2165668"/>
              <a:ext cx="321169"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0,8</a:t>
              </a:r>
              <a:endParaRPr lang="fr-FR" sz="1400" dirty="0">
                <a:solidFill>
                  <a:srgbClr val="000000"/>
                </a:solidFill>
              </a:endParaRPr>
            </a:p>
          </p:txBody>
        </p:sp>
        <p:sp>
          <p:nvSpPr>
            <p:cNvPr id="188" name="TextBox 187">
              <a:extLst>
                <a:ext uri="{FF2B5EF4-FFF2-40B4-BE49-F238E27FC236}">
                  <a16:creationId xmlns:a16="http://schemas.microsoft.com/office/drawing/2014/main" xmlns="" id="{BB75744B-41C0-44F7-9395-F771C6C317D4}"/>
                </a:ext>
              </a:extLst>
            </p:cNvPr>
            <p:cNvSpPr txBox="1"/>
            <p:nvPr/>
          </p:nvSpPr>
          <p:spPr>
            <a:xfrm>
              <a:off x="864461" y="2630528"/>
              <a:ext cx="321169"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0,6</a:t>
              </a:r>
              <a:endParaRPr lang="fr-FR" sz="1400" dirty="0">
                <a:solidFill>
                  <a:srgbClr val="000000"/>
                </a:solidFill>
              </a:endParaRPr>
            </a:p>
          </p:txBody>
        </p:sp>
        <p:sp>
          <p:nvSpPr>
            <p:cNvPr id="189" name="TextBox 188">
              <a:extLst>
                <a:ext uri="{FF2B5EF4-FFF2-40B4-BE49-F238E27FC236}">
                  <a16:creationId xmlns:a16="http://schemas.microsoft.com/office/drawing/2014/main" xmlns="" id="{E5EE8850-9C53-4160-B745-B5329CD0BBA3}"/>
                </a:ext>
              </a:extLst>
            </p:cNvPr>
            <p:cNvSpPr txBox="1"/>
            <p:nvPr/>
          </p:nvSpPr>
          <p:spPr>
            <a:xfrm>
              <a:off x="864461" y="3095388"/>
              <a:ext cx="321169"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0,4</a:t>
              </a:r>
              <a:endParaRPr lang="fr-FR" sz="1400" dirty="0">
                <a:solidFill>
                  <a:srgbClr val="000000"/>
                </a:solidFill>
              </a:endParaRPr>
            </a:p>
          </p:txBody>
        </p:sp>
        <p:sp>
          <p:nvSpPr>
            <p:cNvPr id="190" name="TextBox 189">
              <a:extLst>
                <a:ext uri="{FF2B5EF4-FFF2-40B4-BE49-F238E27FC236}">
                  <a16:creationId xmlns:a16="http://schemas.microsoft.com/office/drawing/2014/main" xmlns="" id="{E7197B8C-C839-4959-BE06-03F56C18A1D7}"/>
                </a:ext>
              </a:extLst>
            </p:cNvPr>
            <p:cNvSpPr txBox="1"/>
            <p:nvPr/>
          </p:nvSpPr>
          <p:spPr>
            <a:xfrm>
              <a:off x="864461" y="3560248"/>
              <a:ext cx="321169"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0,2</a:t>
              </a:r>
              <a:endParaRPr lang="fr-FR" sz="1400" dirty="0">
                <a:solidFill>
                  <a:srgbClr val="000000"/>
                </a:solidFill>
              </a:endParaRPr>
            </a:p>
          </p:txBody>
        </p:sp>
        <p:sp>
          <p:nvSpPr>
            <p:cNvPr id="191" name="TextBox 190">
              <a:extLst>
                <a:ext uri="{FF2B5EF4-FFF2-40B4-BE49-F238E27FC236}">
                  <a16:creationId xmlns:a16="http://schemas.microsoft.com/office/drawing/2014/main" xmlns="" id="{BF60ABDE-1D9F-4565-8279-C58BBCEAFCA4}"/>
                </a:ext>
              </a:extLst>
            </p:cNvPr>
            <p:cNvSpPr txBox="1"/>
            <p:nvPr/>
          </p:nvSpPr>
          <p:spPr>
            <a:xfrm>
              <a:off x="864461" y="4025108"/>
              <a:ext cx="321169" cy="288147"/>
            </a:xfrm>
            <a:prstGeom prst="rect">
              <a:avLst/>
            </a:prstGeom>
            <a:noFill/>
          </p:spPr>
          <p:txBody>
            <a:bodyPr wrap="none" lIns="36000" tIns="36000" rIns="36000" bIns="36000" rtlCol="0" anchor="ctr" anchorCtr="0">
              <a:spAutoFit/>
            </a:bodyPr>
            <a:lstStyle/>
            <a:p>
              <a:pPr algn="r"/>
              <a:r>
                <a:rPr lang="fr-FR" sz="1400" dirty="0" smtClean="0">
                  <a:solidFill>
                    <a:srgbClr val="000000"/>
                  </a:solidFill>
                </a:rPr>
                <a:t>0,0</a:t>
              </a:r>
              <a:endParaRPr lang="fr-FR" sz="1400" dirty="0">
                <a:solidFill>
                  <a:srgbClr val="000000"/>
                </a:solidFill>
              </a:endParaRPr>
            </a:p>
          </p:txBody>
        </p:sp>
        <p:cxnSp>
          <p:nvCxnSpPr>
            <p:cNvPr id="192" name="Straight Connector 191">
              <a:extLst>
                <a:ext uri="{FF2B5EF4-FFF2-40B4-BE49-F238E27FC236}">
                  <a16:creationId xmlns:a16="http://schemas.microsoft.com/office/drawing/2014/main" xmlns="" id="{4299D2B4-8E34-463C-9162-66C084BEA573}"/>
                </a:ext>
              </a:extLst>
            </p:cNvPr>
            <p:cNvCxnSpPr>
              <a:cxnSpLocks/>
            </p:cNvCxnSpPr>
            <p:nvPr/>
          </p:nvCxnSpPr>
          <p:spPr>
            <a:xfrm rot="5400000">
              <a:off x="1261830"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xmlns="" id="{5687DD4F-D1F5-4AF1-97FE-BB5E7EEDE5E9}"/>
                </a:ext>
              </a:extLst>
            </p:cNvPr>
            <p:cNvSpPr txBox="1"/>
            <p:nvPr/>
          </p:nvSpPr>
          <p:spPr>
            <a:xfrm>
              <a:off x="1220785" y="4264645"/>
              <a:ext cx="172089"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0</a:t>
              </a:r>
              <a:endParaRPr lang="fr-FR" sz="1400">
                <a:solidFill>
                  <a:srgbClr val="000000"/>
                </a:solidFill>
              </a:endParaRPr>
            </a:p>
          </p:txBody>
        </p:sp>
        <p:cxnSp>
          <p:nvCxnSpPr>
            <p:cNvPr id="194" name="Straight Connector 193">
              <a:extLst>
                <a:ext uri="{FF2B5EF4-FFF2-40B4-BE49-F238E27FC236}">
                  <a16:creationId xmlns:a16="http://schemas.microsoft.com/office/drawing/2014/main" xmlns="" id="{2773B0B2-FF46-49E8-B6FE-8A6787FF964D}"/>
                </a:ext>
              </a:extLst>
            </p:cNvPr>
            <p:cNvCxnSpPr>
              <a:cxnSpLocks/>
            </p:cNvCxnSpPr>
            <p:nvPr/>
          </p:nvCxnSpPr>
          <p:spPr>
            <a:xfrm rot="5400000">
              <a:off x="2738532"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xmlns="" id="{8611D76B-E821-4E30-AB42-199C7F9769F8}"/>
                </a:ext>
              </a:extLst>
            </p:cNvPr>
            <p:cNvSpPr txBox="1"/>
            <p:nvPr/>
          </p:nvSpPr>
          <p:spPr>
            <a:xfrm>
              <a:off x="2647742"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30</a:t>
              </a:r>
              <a:endParaRPr lang="fr-FR" sz="1400">
                <a:solidFill>
                  <a:srgbClr val="000000"/>
                </a:solidFill>
              </a:endParaRPr>
            </a:p>
          </p:txBody>
        </p:sp>
        <p:cxnSp>
          <p:nvCxnSpPr>
            <p:cNvPr id="196" name="Straight Connector 195">
              <a:extLst>
                <a:ext uri="{FF2B5EF4-FFF2-40B4-BE49-F238E27FC236}">
                  <a16:creationId xmlns:a16="http://schemas.microsoft.com/office/drawing/2014/main" xmlns="" id="{D5003EB0-49E4-4AE5-8379-391907F8D679}"/>
                </a:ext>
              </a:extLst>
            </p:cNvPr>
            <p:cNvCxnSpPr>
              <a:cxnSpLocks/>
            </p:cNvCxnSpPr>
            <p:nvPr/>
          </p:nvCxnSpPr>
          <p:spPr>
            <a:xfrm rot="5400000">
              <a:off x="3230766"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xmlns="" id="{4DF84486-294E-4728-AA6D-BA45ABB691BF}"/>
                </a:ext>
              </a:extLst>
            </p:cNvPr>
            <p:cNvSpPr txBox="1"/>
            <p:nvPr/>
          </p:nvSpPr>
          <p:spPr>
            <a:xfrm>
              <a:off x="3141087"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40</a:t>
              </a:r>
              <a:endParaRPr lang="fr-FR" sz="1400">
                <a:solidFill>
                  <a:srgbClr val="000000"/>
                </a:solidFill>
              </a:endParaRPr>
            </a:p>
          </p:txBody>
        </p:sp>
        <p:cxnSp>
          <p:nvCxnSpPr>
            <p:cNvPr id="198" name="Straight Connector 197">
              <a:extLst>
                <a:ext uri="{FF2B5EF4-FFF2-40B4-BE49-F238E27FC236}">
                  <a16:creationId xmlns:a16="http://schemas.microsoft.com/office/drawing/2014/main" xmlns="" id="{B56BB378-81A4-4769-B544-67C1FA99F40A}"/>
                </a:ext>
              </a:extLst>
            </p:cNvPr>
            <p:cNvCxnSpPr>
              <a:cxnSpLocks/>
            </p:cNvCxnSpPr>
            <p:nvPr/>
          </p:nvCxnSpPr>
          <p:spPr>
            <a:xfrm rot="5400000">
              <a:off x="5691936"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xmlns="" id="{8581CB12-016F-40B6-9F14-F6E77054EFEF}"/>
                </a:ext>
              </a:extLst>
            </p:cNvPr>
            <p:cNvSpPr txBox="1"/>
            <p:nvPr/>
          </p:nvSpPr>
          <p:spPr>
            <a:xfrm>
              <a:off x="5597721"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90</a:t>
              </a:r>
              <a:endParaRPr lang="fr-FR" sz="1400">
                <a:solidFill>
                  <a:srgbClr val="000000"/>
                </a:solidFill>
              </a:endParaRPr>
            </a:p>
          </p:txBody>
        </p:sp>
        <p:cxnSp>
          <p:nvCxnSpPr>
            <p:cNvPr id="200" name="Straight Connector 199">
              <a:extLst>
                <a:ext uri="{FF2B5EF4-FFF2-40B4-BE49-F238E27FC236}">
                  <a16:creationId xmlns:a16="http://schemas.microsoft.com/office/drawing/2014/main" xmlns="" id="{CF59B221-CDAB-4E23-BC3A-DE47FE62A7E6}"/>
                </a:ext>
              </a:extLst>
            </p:cNvPr>
            <p:cNvCxnSpPr>
              <a:cxnSpLocks/>
            </p:cNvCxnSpPr>
            <p:nvPr/>
          </p:nvCxnSpPr>
          <p:spPr>
            <a:xfrm rot="5400000">
              <a:off x="667640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xmlns="" id="{B18D95EB-273A-4978-869A-E9D756B82C4B}"/>
                </a:ext>
              </a:extLst>
            </p:cNvPr>
            <p:cNvSpPr txBox="1"/>
            <p:nvPr/>
          </p:nvSpPr>
          <p:spPr>
            <a:xfrm>
              <a:off x="6542276" y="4264645"/>
              <a:ext cx="35752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110</a:t>
              </a:r>
              <a:endParaRPr lang="fr-FR" sz="1400">
                <a:solidFill>
                  <a:srgbClr val="000000"/>
                </a:solidFill>
              </a:endParaRPr>
            </a:p>
          </p:txBody>
        </p:sp>
        <p:cxnSp>
          <p:nvCxnSpPr>
            <p:cNvPr id="202" name="Straight Connector 201">
              <a:extLst>
                <a:ext uri="{FF2B5EF4-FFF2-40B4-BE49-F238E27FC236}">
                  <a16:creationId xmlns:a16="http://schemas.microsoft.com/office/drawing/2014/main" xmlns="" id="{3EF0F6D1-7B67-4767-9C73-5F85CC0092FF}"/>
                </a:ext>
              </a:extLst>
            </p:cNvPr>
            <p:cNvCxnSpPr>
              <a:cxnSpLocks/>
            </p:cNvCxnSpPr>
            <p:nvPr/>
          </p:nvCxnSpPr>
          <p:spPr>
            <a:xfrm rot="5400000">
              <a:off x="864533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xmlns="" id="{0C9073DF-31D7-4ED6-92B5-D8DCB7495E1E}"/>
                </a:ext>
              </a:extLst>
            </p:cNvPr>
            <p:cNvSpPr txBox="1"/>
            <p:nvPr/>
          </p:nvSpPr>
          <p:spPr>
            <a:xfrm>
              <a:off x="8504904" y="4264645"/>
              <a:ext cx="370862"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150</a:t>
              </a:r>
              <a:endParaRPr lang="fr-FR" sz="1400">
                <a:solidFill>
                  <a:srgbClr val="000000"/>
                </a:solidFill>
              </a:endParaRPr>
            </a:p>
          </p:txBody>
        </p:sp>
        <p:sp>
          <p:nvSpPr>
            <p:cNvPr id="204" name="TextBox 203">
              <a:extLst>
                <a:ext uri="{FF2B5EF4-FFF2-40B4-BE49-F238E27FC236}">
                  <a16:creationId xmlns:a16="http://schemas.microsoft.com/office/drawing/2014/main" xmlns="" id="{7FBAA976-C74C-4DD7-BE6E-8416959DB96E}"/>
                </a:ext>
              </a:extLst>
            </p:cNvPr>
            <p:cNvSpPr txBox="1"/>
            <p:nvPr/>
          </p:nvSpPr>
          <p:spPr>
            <a:xfrm>
              <a:off x="4572174" y="4509120"/>
              <a:ext cx="871061" cy="288147"/>
            </a:xfrm>
            <a:prstGeom prst="rect">
              <a:avLst/>
            </a:prstGeom>
            <a:noFill/>
          </p:spPr>
          <p:txBody>
            <a:bodyPr wrap="none" lIns="36000" tIns="36000" rIns="36000" bIns="36000" rtlCol="0" anchor="t" anchorCtr="0">
              <a:spAutoFit/>
            </a:bodyPr>
            <a:lstStyle/>
            <a:p>
              <a:pPr algn="ctr"/>
              <a:r>
                <a:rPr lang="fr-FR" sz="1400" dirty="0" smtClean="0">
                  <a:solidFill>
                    <a:srgbClr val="000000"/>
                  </a:solidFill>
                </a:rPr>
                <a:t>Semaines</a:t>
              </a:r>
              <a:endParaRPr lang="fr-FR" sz="1400" dirty="0">
                <a:solidFill>
                  <a:srgbClr val="000000"/>
                </a:solidFill>
              </a:endParaRPr>
            </a:p>
          </p:txBody>
        </p:sp>
        <p:sp>
          <p:nvSpPr>
            <p:cNvPr id="205" name="TextBox 204">
              <a:extLst>
                <a:ext uri="{FF2B5EF4-FFF2-40B4-BE49-F238E27FC236}">
                  <a16:creationId xmlns:a16="http://schemas.microsoft.com/office/drawing/2014/main" xmlns="" id="{CC97BE5A-FBA4-4F32-A10B-01E48A885324}"/>
                </a:ext>
              </a:extLst>
            </p:cNvPr>
            <p:cNvSpPr txBox="1"/>
            <p:nvPr/>
          </p:nvSpPr>
          <p:spPr>
            <a:xfrm rot="16200000">
              <a:off x="-648813" y="2890979"/>
              <a:ext cx="2448272" cy="288147"/>
            </a:xfrm>
            <a:prstGeom prst="rect">
              <a:avLst/>
            </a:prstGeom>
            <a:noFill/>
          </p:spPr>
          <p:txBody>
            <a:bodyPr wrap="square" lIns="36000" tIns="36000" rIns="36000" bIns="36000" rtlCol="0" anchor="ctr" anchorCtr="0">
              <a:spAutoFit/>
            </a:bodyPr>
            <a:lstStyle/>
            <a:p>
              <a:pPr algn="ctr"/>
              <a:r>
                <a:rPr lang="fr-FR" sz="1400" dirty="0" smtClean="0">
                  <a:solidFill>
                    <a:srgbClr val="000000"/>
                  </a:solidFill>
                </a:rPr>
                <a:t>Probabilité de SSM</a:t>
              </a:r>
              <a:endParaRPr lang="fr-FR" sz="1400" dirty="0">
                <a:solidFill>
                  <a:srgbClr val="000000"/>
                </a:solidFill>
              </a:endParaRPr>
            </a:p>
          </p:txBody>
        </p:sp>
        <p:sp>
          <p:nvSpPr>
            <p:cNvPr id="206" name="TextBox 205">
              <a:extLst>
                <a:ext uri="{FF2B5EF4-FFF2-40B4-BE49-F238E27FC236}">
                  <a16:creationId xmlns:a16="http://schemas.microsoft.com/office/drawing/2014/main" xmlns="" id="{5C36B71F-90D4-4094-8896-9535FB2D2AF3}"/>
                </a:ext>
              </a:extLst>
            </p:cNvPr>
            <p:cNvSpPr txBox="1"/>
            <p:nvPr/>
          </p:nvSpPr>
          <p:spPr>
            <a:xfrm>
              <a:off x="7168297" y="3854573"/>
              <a:ext cx="1540052" cy="257369"/>
            </a:xfrm>
            <a:prstGeom prst="rect">
              <a:avLst/>
            </a:prstGeom>
            <a:noFill/>
          </p:spPr>
          <p:txBody>
            <a:bodyPr wrap="none" lIns="36000" tIns="36000" rIns="36000" bIns="36000" rtlCol="0" anchor="t" anchorCtr="0">
              <a:spAutoFit/>
            </a:bodyPr>
            <a:lstStyle/>
            <a:p>
              <a:pPr algn="r"/>
              <a:r>
                <a:rPr lang="fr-FR" sz="1200" dirty="0" smtClean="0">
                  <a:solidFill>
                    <a:srgbClr val="000000"/>
                  </a:solidFill>
                </a:rPr>
                <a:t>HR 0,2026, p=0,0379</a:t>
              </a:r>
              <a:endParaRPr lang="fr-FR" sz="1200" dirty="0">
                <a:solidFill>
                  <a:srgbClr val="000000"/>
                </a:solidFill>
              </a:endParaRPr>
            </a:p>
          </p:txBody>
        </p:sp>
        <p:sp>
          <p:nvSpPr>
            <p:cNvPr id="207" name="TextBox 206">
              <a:extLst>
                <a:ext uri="{FF2B5EF4-FFF2-40B4-BE49-F238E27FC236}">
                  <a16:creationId xmlns:a16="http://schemas.microsoft.com/office/drawing/2014/main" xmlns="" id="{3AC07FA6-79FE-4629-A49A-F76644EFACFF}"/>
                </a:ext>
              </a:extLst>
            </p:cNvPr>
            <p:cNvSpPr txBox="1"/>
            <p:nvPr/>
          </p:nvSpPr>
          <p:spPr>
            <a:xfrm>
              <a:off x="7380312" y="3140968"/>
              <a:ext cx="1374342" cy="626701"/>
            </a:xfrm>
            <a:prstGeom prst="rect">
              <a:avLst/>
            </a:prstGeom>
            <a:noFill/>
          </p:spPr>
          <p:txBody>
            <a:bodyPr wrap="none" lIns="36000" tIns="36000" rIns="36000" bIns="36000" rtlCol="0" anchor="t" anchorCtr="0">
              <a:spAutoFit/>
            </a:bodyPr>
            <a:lstStyle/>
            <a:p>
              <a:r>
                <a:rPr lang="fr-FR" sz="1200" dirty="0" smtClean="0">
                  <a:solidFill>
                    <a:srgbClr val="000000"/>
                  </a:solidFill>
                </a:rPr>
                <a:t>Muparfostat (n=34)</a:t>
              </a:r>
            </a:p>
            <a:p>
              <a:r>
                <a:rPr lang="fr-FR" sz="1200" dirty="0" smtClean="0">
                  <a:solidFill>
                    <a:srgbClr val="000000"/>
                  </a:solidFill>
                </a:rPr>
                <a:t>Placebo (n=37)</a:t>
              </a:r>
            </a:p>
            <a:p>
              <a:r>
                <a:rPr lang="fr-FR" sz="1200" dirty="0" smtClean="0">
                  <a:solidFill>
                    <a:srgbClr val="000000"/>
                  </a:solidFill>
                </a:rPr>
                <a:t>Censuré</a:t>
              </a:r>
              <a:endParaRPr lang="fr-FR" sz="1200" dirty="0">
                <a:solidFill>
                  <a:srgbClr val="000000"/>
                </a:solidFill>
              </a:endParaRPr>
            </a:p>
          </p:txBody>
        </p:sp>
        <p:cxnSp>
          <p:nvCxnSpPr>
            <p:cNvPr id="208" name="Straight Connector 207">
              <a:extLst>
                <a:ext uri="{FF2B5EF4-FFF2-40B4-BE49-F238E27FC236}">
                  <a16:creationId xmlns:a16="http://schemas.microsoft.com/office/drawing/2014/main" xmlns="" id="{BD9FF146-C786-46FC-AA56-593B3F205EEF}"/>
                </a:ext>
              </a:extLst>
            </p:cNvPr>
            <p:cNvCxnSpPr/>
            <p:nvPr/>
          </p:nvCxnSpPr>
          <p:spPr>
            <a:xfrm>
              <a:off x="7153492" y="3269428"/>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4DB35596-7B08-4788-8704-66C7A0482266}"/>
                </a:ext>
              </a:extLst>
            </p:cNvPr>
            <p:cNvCxnSpPr/>
            <p:nvPr/>
          </p:nvCxnSpPr>
          <p:spPr>
            <a:xfrm>
              <a:off x="7153492" y="3453578"/>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114496F0-9A59-47CF-8B37-9D29235341F5}"/>
                </a:ext>
              </a:extLst>
            </p:cNvPr>
            <p:cNvCxnSpPr/>
            <p:nvPr/>
          </p:nvCxnSpPr>
          <p:spPr>
            <a:xfrm>
              <a:off x="1225172"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807311F8-018D-4520-B954-7C1517D460A7}"/>
                </a:ext>
              </a:extLst>
            </p:cNvPr>
            <p:cNvCxnSpPr/>
            <p:nvPr/>
          </p:nvCxnSpPr>
          <p:spPr>
            <a:xfrm>
              <a:off x="1225172" y="231163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C3E74536-860A-443C-9C2C-E6190E4A5979}"/>
                </a:ext>
              </a:extLst>
            </p:cNvPr>
            <p:cNvCxnSpPr/>
            <p:nvPr/>
          </p:nvCxnSpPr>
          <p:spPr>
            <a:xfrm>
              <a:off x="1225172" y="277875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49907E35-ABD9-4523-824C-EB6AC72E7C5E}"/>
                </a:ext>
              </a:extLst>
            </p:cNvPr>
            <p:cNvCxnSpPr/>
            <p:nvPr/>
          </p:nvCxnSpPr>
          <p:spPr>
            <a:xfrm>
              <a:off x="1225172" y="324587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EA5493E3-1DB4-4585-86A9-1EDA3E5767AC}"/>
                </a:ext>
              </a:extLst>
            </p:cNvPr>
            <p:cNvCxnSpPr/>
            <p:nvPr/>
          </p:nvCxnSpPr>
          <p:spPr>
            <a:xfrm>
              <a:off x="1225172" y="371299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3C4922F3-2FAB-4207-B226-F26A16818AF4}"/>
                </a:ext>
              </a:extLst>
            </p:cNvPr>
            <p:cNvCxnSpPr/>
            <p:nvPr/>
          </p:nvCxnSpPr>
          <p:spPr>
            <a:xfrm>
              <a:off x="1225172" y="41801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B5F7B6AC-B73F-4E12-A3CA-F3D00714E766}"/>
                </a:ext>
              </a:extLst>
            </p:cNvPr>
            <p:cNvCxnSpPr>
              <a:cxnSpLocks/>
            </p:cNvCxnSpPr>
            <p:nvPr/>
          </p:nvCxnSpPr>
          <p:spPr>
            <a:xfrm rot="5400000">
              <a:off x="7202538" y="3639819"/>
              <a:ext cx="90000"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084C61F5-B5BD-4279-A77B-CF891680B084}"/>
                </a:ext>
              </a:extLst>
            </p:cNvPr>
            <p:cNvCxnSpPr>
              <a:cxnSpLocks/>
            </p:cNvCxnSpPr>
            <p:nvPr/>
          </p:nvCxnSpPr>
          <p:spPr>
            <a:xfrm>
              <a:off x="7202538" y="3639819"/>
              <a:ext cx="90000"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5BBFB82C-30FD-4EF1-8970-9EA1B1CAA339}"/>
                </a:ext>
              </a:extLst>
            </p:cNvPr>
            <p:cNvCxnSpPr>
              <a:cxnSpLocks/>
            </p:cNvCxnSpPr>
            <p:nvPr/>
          </p:nvCxnSpPr>
          <p:spPr>
            <a:xfrm rot="5400000">
              <a:off x="7168638"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xmlns="" id="{4501236F-4B77-4414-826C-3B6EA43C99F6}"/>
                </a:ext>
              </a:extLst>
            </p:cNvPr>
            <p:cNvSpPr txBox="1"/>
            <p:nvPr/>
          </p:nvSpPr>
          <p:spPr>
            <a:xfrm>
              <a:off x="7027528" y="4264645"/>
              <a:ext cx="370862"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120</a:t>
              </a:r>
              <a:endParaRPr lang="fr-FR" sz="1400">
                <a:solidFill>
                  <a:srgbClr val="000000"/>
                </a:solidFill>
              </a:endParaRPr>
            </a:p>
          </p:txBody>
        </p:sp>
        <p:cxnSp>
          <p:nvCxnSpPr>
            <p:cNvPr id="220" name="Straight Connector 219">
              <a:extLst>
                <a:ext uri="{FF2B5EF4-FFF2-40B4-BE49-F238E27FC236}">
                  <a16:creationId xmlns:a16="http://schemas.microsoft.com/office/drawing/2014/main" xmlns="" id="{8CD8BD7C-9F99-4042-BD09-6D5EBA2C6F88}"/>
                </a:ext>
              </a:extLst>
            </p:cNvPr>
            <p:cNvCxnSpPr>
              <a:cxnSpLocks/>
            </p:cNvCxnSpPr>
            <p:nvPr/>
          </p:nvCxnSpPr>
          <p:spPr>
            <a:xfrm rot="5400000">
              <a:off x="421523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xmlns="" id="{834496A0-D6E4-4E1E-A79B-B568A3D140B1}"/>
                </a:ext>
              </a:extLst>
            </p:cNvPr>
            <p:cNvSpPr txBox="1"/>
            <p:nvPr/>
          </p:nvSpPr>
          <p:spPr>
            <a:xfrm>
              <a:off x="4125439"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60</a:t>
              </a:r>
              <a:endParaRPr lang="fr-FR" sz="1400">
                <a:solidFill>
                  <a:srgbClr val="000000"/>
                </a:solidFill>
              </a:endParaRPr>
            </a:p>
          </p:txBody>
        </p:sp>
        <p:cxnSp>
          <p:nvCxnSpPr>
            <p:cNvPr id="222" name="Straight Connector 221">
              <a:extLst>
                <a:ext uri="{FF2B5EF4-FFF2-40B4-BE49-F238E27FC236}">
                  <a16:creationId xmlns:a16="http://schemas.microsoft.com/office/drawing/2014/main" xmlns="" id="{69CE33F6-D264-4B5C-8B3C-5BF1C94E448C}"/>
                </a:ext>
              </a:extLst>
            </p:cNvPr>
            <p:cNvCxnSpPr>
              <a:cxnSpLocks/>
            </p:cNvCxnSpPr>
            <p:nvPr/>
          </p:nvCxnSpPr>
          <p:spPr>
            <a:xfrm rot="5400000">
              <a:off x="2246298"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xmlns="" id="{F973AC3A-5812-4FD8-829E-945E92BC96F9}"/>
                </a:ext>
              </a:extLst>
            </p:cNvPr>
            <p:cNvSpPr txBox="1"/>
            <p:nvPr/>
          </p:nvSpPr>
          <p:spPr>
            <a:xfrm>
              <a:off x="2158200"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20</a:t>
              </a:r>
              <a:endParaRPr lang="fr-FR" sz="1400">
                <a:solidFill>
                  <a:srgbClr val="000000"/>
                </a:solidFill>
              </a:endParaRPr>
            </a:p>
          </p:txBody>
        </p:sp>
        <p:cxnSp>
          <p:nvCxnSpPr>
            <p:cNvPr id="224" name="Straight Connector 223">
              <a:extLst>
                <a:ext uri="{FF2B5EF4-FFF2-40B4-BE49-F238E27FC236}">
                  <a16:creationId xmlns:a16="http://schemas.microsoft.com/office/drawing/2014/main" xmlns="" id="{DB56F68F-69EB-4D57-B703-8AE929D8C13C}"/>
                </a:ext>
              </a:extLst>
            </p:cNvPr>
            <p:cNvCxnSpPr>
              <a:cxnSpLocks/>
            </p:cNvCxnSpPr>
            <p:nvPr/>
          </p:nvCxnSpPr>
          <p:spPr>
            <a:xfrm rot="5400000">
              <a:off x="3723000"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xmlns="" id="{AA808AC3-6CF6-4A10-A661-90C062518A1A}"/>
                </a:ext>
              </a:extLst>
            </p:cNvPr>
            <p:cNvSpPr txBox="1"/>
            <p:nvPr/>
          </p:nvSpPr>
          <p:spPr>
            <a:xfrm>
              <a:off x="3634821"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50</a:t>
              </a:r>
              <a:endParaRPr lang="fr-FR" sz="1400">
                <a:solidFill>
                  <a:srgbClr val="000000"/>
                </a:solidFill>
              </a:endParaRPr>
            </a:p>
          </p:txBody>
        </p:sp>
        <p:cxnSp>
          <p:nvCxnSpPr>
            <p:cNvPr id="226" name="Straight Connector 225">
              <a:extLst>
                <a:ext uri="{FF2B5EF4-FFF2-40B4-BE49-F238E27FC236}">
                  <a16:creationId xmlns:a16="http://schemas.microsoft.com/office/drawing/2014/main" xmlns="" id="{5F302C14-177A-4AEB-94CC-6C703A691766}"/>
                </a:ext>
              </a:extLst>
            </p:cNvPr>
            <p:cNvCxnSpPr>
              <a:cxnSpLocks/>
            </p:cNvCxnSpPr>
            <p:nvPr/>
          </p:nvCxnSpPr>
          <p:spPr>
            <a:xfrm rot="5400000">
              <a:off x="4707468"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xmlns="" id="{D0CBF6A2-D4AA-4CE0-8634-01DE3D175082}"/>
                </a:ext>
              </a:extLst>
            </p:cNvPr>
            <p:cNvSpPr txBox="1"/>
            <p:nvPr/>
          </p:nvSpPr>
          <p:spPr>
            <a:xfrm>
              <a:off x="4616261"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70</a:t>
              </a:r>
              <a:endParaRPr lang="fr-FR" sz="1400">
                <a:solidFill>
                  <a:srgbClr val="000000"/>
                </a:solidFill>
              </a:endParaRPr>
            </a:p>
          </p:txBody>
        </p:sp>
        <p:cxnSp>
          <p:nvCxnSpPr>
            <p:cNvPr id="228" name="Straight Connector 227">
              <a:extLst>
                <a:ext uri="{FF2B5EF4-FFF2-40B4-BE49-F238E27FC236}">
                  <a16:creationId xmlns:a16="http://schemas.microsoft.com/office/drawing/2014/main" xmlns="" id="{13C4068F-40F7-4F69-B2FD-655D7041CBBF}"/>
                </a:ext>
              </a:extLst>
            </p:cNvPr>
            <p:cNvCxnSpPr>
              <a:cxnSpLocks/>
            </p:cNvCxnSpPr>
            <p:nvPr/>
          </p:nvCxnSpPr>
          <p:spPr>
            <a:xfrm rot="5400000">
              <a:off x="5199702"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xmlns="" id="{F030614E-1CA2-47B9-B858-8201D20EBC0B}"/>
                </a:ext>
              </a:extLst>
            </p:cNvPr>
            <p:cNvSpPr txBox="1"/>
            <p:nvPr/>
          </p:nvSpPr>
          <p:spPr>
            <a:xfrm>
              <a:off x="5108180"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80</a:t>
              </a:r>
              <a:endParaRPr lang="fr-FR" sz="1400">
                <a:solidFill>
                  <a:srgbClr val="000000"/>
                </a:solidFill>
              </a:endParaRPr>
            </a:p>
          </p:txBody>
        </p:sp>
        <p:cxnSp>
          <p:nvCxnSpPr>
            <p:cNvPr id="230" name="Straight Connector 229">
              <a:extLst>
                <a:ext uri="{FF2B5EF4-FFF2-40B4-BE49-F238E27FC236}">
                  <a16:creationId xmlns:a16="http://schemas.microsoft.com/office/drawing/2014/main" xmlns="" id="{098ED58A-43D6-49EF-96C7-C40ABEE22FAA}"/>
                </a:ext>
              </a:extLst>
            </p:cNvPr>
            <p:cNvCxnSpPr>
              <a:cxnSpLocks/>
            </p:cNvCxnSpPr>
            <p:nvPr/>
          </p:nvCxnSpPr>
          <p:spPr>
            <a:xfrm rot="5400000">
              <a:off x="6184170"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xmlns="" id="{00C9D0A4-3A35-49DD-9859-2D5186DFE9DC}"/>
                </a:ext>
              </a:extLst>
            </p:cNvPr>
            <p:cNvSpPr txBox="1"/>
            <p:nvPr/>
          </p:nvSpPr>
          <p:spPr>
            <a:xfrm>
              <a:off x="6043546" y="4264645"/>
              <a:ext cx="370862"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100</a:t>
              </a:r>
              <a:endParaRPr lang="fr-FR" sz="1400">
                <a:solidFill>
                  <a:srgbClr val="000000"/>
                </a:solidFill>
              </a:endParaRPr>
            </a:p>
          </p:txBody>
        </p:sp>
        <p:cxnSp>
          <p:nvCxnSpPr>
            <p:cNvPr id="232" name="Straight Connector 231">
              <a:extLst>
                <a:ext uri="{FF2B5EF4-FFF2-40B4-BE49-F238E27FC236}">
                  <a16:creationId xmlns:a16="http://schemas.microsoft.com/office/drawing/2014/main" xmlns="" id="{9C220B19-323B-41A8-BDF1-CCB5E1D5D576}"/>
                </a:ext>
              </a:extLst>
            </p:cNvPr>
            <p:cNvCxnSpPr>
              <a:cxnSpLocks/>
            </p:cNvCxnSpPr>
            <p:nvPr/>
          </p:nvCxnSpPr>
          <p:spPr>
            <a:xfrm rot="5400000">
              <a:off x="7660872"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xmlns="" id="{FC4DB811-C4C5-4AEC-AB78-BD36ED2688D6}"/>
                </a:ext>
              </a:extLst>
            </p:cNvPr>
            <p:cNvSpPr txBox="1"/>
            <p:nvPr/>
          </p:nvSpPr>
          <p:spPr>
            <a:xfrm>
              <a:off x="7518635" y="4264645"/>
              <a:ext cx="370862"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130</a:t>
              </a:r>
              <a:endParaRPr lang="fr-FR" sz="1400">
                <a:solidFill>
                  <a:srgbClr val="000000"/>
                </a:solidFill>
              </a:endParaRPr>
            </a:p>
          </p:txBody>
        </p:sp>
        <p:cxnSp>
          <p:nvCxnSpPr>
            <p:cNvPr id="234" name="Straight Connector 233">
              <a:extLst>
                <a:ext uri="{FF2B5EF4-FFF2-40B4-BE49-F238E27FC236}">
                  <a16:creationId xmlns:a16="http://schemas.microsoft.com/office/drawing/2014/main" xmlns="" id="{424142BD-42DB-4F6A-9D09-EB2A3EF021C8}"/>
                </a:ext>
              </a:extLst>
            </p:cNvPr>
            <p:cNvCxnSpPr>
              <a:cxnSpLocks/>
            </p:cNvCxnSpPr>
            <p:nvPr/>
          </p:nvCxnSpPr>
          <p:spPr>
            <a:xfrm rot="5400000">
              <a:off x="8153106"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xmlns="" id="{93B48DDE-E929-4BC7-9780-79B164A268DD}"/>
                </a:ext>
              </a:extLst>
            </p:cNvPr>
            <p:cNvSpPr txBox="1"/>
            <p:nvPr/>
          </p:nvSpPr>
          <p:spPr>
            <a:xfrm>
              <a:off x="8014185" y="4264645"/>
              <a:ext cx="370862"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140</a:t>
              </a:r>
              <a:endParaRPr lang="fr-FR" sz="1400">
                <a:solidFill>
                  <a:srgbClr val="000000"/>
                </a:solidFill>
              </a:endParaRPr>
            </a:p>
          </p:txBody>
        </p:sp>
        <p:cxnSp>
          <p:nvCxnSpPr>
            <p:cNvPr id="236" name="Straight Connector 235">
              <a:extLst>
                <a:ext uri="{FF2B5EF4-FFF2-40B4-BE49-F238E27FC236}">
                  <a16:creationId xmlns:a16="http://schemas.microsoft.com/office/drawing/2014/main" xmlns="" id="{EABD4531-A988-410B-A085-65293159F5FE}"/>
                </a:ext>
              </a:extLst>
            </p:cNvPr>
            <p:cNvCxnSpPr>
              <a:cxnSpLocks/>
            </p:cNvCxnSpPr>
            <p:nvPr/>
          </p:nvCxnSpPr>
          <p:spPr>
            <a:xfrm rot="5400000">
              <a:off x="175406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xmlns="" id="{7AC39E04-0134-47C7-A83D-86538E44F3CA}"/>
                </a:ext>
              </a:extLst>
            </p:cNvPr>
            <p:cNvSpPr txBox="1"/>
            <p:nvPr/>
          </p:nvSpPr>
          <p:spPr>
            <a:xfrm>
              <a:off x="1665594" y="4264645"/>
              <a:ext cx="271475" cy="288147"/>
            </a:xfrm>
            <a:prstGeom prst="rect">
              <a:avLst/>
            </a:prstGeom>
            <a:noFill/>
          </p:spPr>
          <p:txBody>
            <a:bodyPr wrap="none" lIns="36000" tIns="36000" rIns="36000" bIns="36000" rtlCol="0" anchor="t" anchorCtr="0">
              <a:spAutoFit/>
            </a:bodyPr>
            <a:lstStyle/>
            <a:p>
              <a:pPr algn="ctr"/>
              <a:r>
                <a:rPr lang="fr-FR" sz="1400" smtClean="0">
                  <a:solidFill>
                    <a:srgbClr val="000000"/>
                  </a:solidFill>
                </a:rPr>
                <a:t>10</a:t>
              </a:r>
              <a:endParaRPr lang="fr-FR" sz="1400">
                <a:solidFill>
                  <a:srgbClr val="000000"/>
                </a:solidFill>
              </a:endParaRPr>
            </a:p>
          </p:txBody>
        </p:sp>
        <p:grpSp>
          <p:nvGrpSpPr>
            <p:cNvPr id="238" name="Group 237">
              <a:extLst>
                <a:ext uri="{FF2B5EF4-FFF2-40B4-BE49-F238E27FC236}">
                  <a16:creationId xmlns:a16="http://schemas.microsoft.com/office/drawing/2014/main" xmlns="" id="{3D525DA4-6E67-4A3F-A5F3-907A321EE61A}"/>
                </a:ext>
              </a:extLst>
            </p:cNvPr>
            <p:cNvGrpSpPr/>
            <p:nvPr/>
          </p:nvGrpSpPr>
          <p:grpSpPr>
            <a:xfrm>
              <a:off x="1313166" y="1844824"/>
              <a:ext cx="7285888" cy="180914"/>
              <a:chOff x="1313166" y="1844824"/>
              <a:chExt cx="7285888" cy="180914"/>
            </a:xfrm>
          </p:grpSpPr>
          <p:sp>
            <p:nvSpPr>
              <p:cNvPr id="289" name="Freeform 53">
                <a:extLst>
                  <a:ext uri="{FF2B5EF4-FFF2-40B4-BE49-F238E27FC236}">
                    <a16:creationId xmlns:a16="http://schemas.microsoft.com/office/drawing/2014/main" xmlns="" id="{0D964396-576F-4378-A728-63E1B82A7B51}"/>
                  </a:ext>
                </a:extLst>
              </p:cNvPr>
              <p:cNvSpPr>
                <a:spLocks/>
              </p:cNvSpPr>
              <p:nvPr/>
            </p:nvSpPr>
            <p:spPr bwMode="auto">
              <a:xfrm>
                <a:off x="1313166" y="1844824"/>
                <a:ext cx="7258055" cy="153081"/>
              </a:xfrm>
              <a:custGeom>
                <a:avLst/>
                <a:gdLst>
                  <a:gd name="T0" fmla="*/ 0 w 5737"/>
                  <a:gd name="T1" fmla="*/ 0 h 121"/>
                  <a:gd name="T2" fmla="*/ 1056 w 5737"/>
                  <a:gd name="T3" fmla="*/ 0 h 121"/>
                  <a:gd name="T4" fmla="*/ 1056 w 5737"/>
                  <a:gd name="T5" fmla="*/ 55 h 121"/>
                  <a:gd name="T6" fmla="*/ 2020 w 5737"/>
                  <a:gd name="T7" fmla="*/ 55 h 121"/>
                  <a:gd name="T8" fmla="*/ 2020 w 5737"/>
                  <a:gd name="T9" fmla="*/ 121 h 121"/>
                  <a:gd name="T10" fmla="*/ 5737 w 5737"/>
                  <a:gd name="T11" fmla="*/ 121 h 121"/>
                </a:gdLst>
                <a:ahLst/>
                <a:cxnLst>
                  <a:cxn ang="0">
                    <a:pos x="T0" y="T1"/>
                  </a:cxn>
                  <a:cxn ang="0">
                    <a:pos x="T2" y="T3"/>
                  </a:cxn>
                  <a:cxn ang="0">
                    <a:pos x="T4" y="T5"/>
                  </a:cxn>
                  <a:cxn ang="0">
                    <a:pos x="T6" y="T7"/>
                  </a:cxn>
                  <a:cxn ang="0">
                    <a:pos x="T8" y="T9"/>
                  </a:cxn>
                  <a:cxn ang="0">
                    <a:pos x="T10" y="T11"/>
                  </a:cxn>
                </a:cxnLst>
                <a:rect l="0" t="0" r="r" b="b"/>
                <a:pathLst>
                  <a:path w="5737" h="121">
                    <a:moveTo>
                      <a:pt x="0" y="0"/>
                    </a:moveTo>
                    <a:lnTo>
                      <a:pt x="1056" y="0"/>
                    </a:lnTo>
                    <a:lnTo>
                      <a:pt x="1056" y="55"/>
                    </a:lnTo>
                    <a:lnTo>
                      <a:pt x="2020" y="55"/>
                    </a:lnTo>
                    <a:lnTo>
                      <a:pt x="2020" y="121"/>
                    </a:lnTo>
                    <a:lnTo>
                      <a:pt x="5737" y="121"/>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0" name="Line 54">
                <a:extLst>
                  <a:ext uri="{FF2B5EF4-FFF2-40B4-BE49-F238E27FC236}">
                    <a16:creationId xmlns:a16="http://schemas.microsoft.com/office/drawing/2014/main" xmlns="" id="{1ED511F3-0C03-4C4A-BCC3-46CA1E4B3FDB}"/>
                  </a:ext>
                </a:extLst>
              </p:cNvPr>
              <p:cNvSpPr>
                <a:spLocks noChangeShapeType="1"/>
              </p:cNvSpPr>
              <p:nvPr/>
            </p:nvSpPr>
            <p:spPr bwMode="auto">
              <a:xfrm>
                <a:off x="2725052"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1" name="Line 55">
                <a:extLst>
                  <a:ext uri="{FF2B5EF4-FFF2-40B4-BE49-F238E27FC236}">
                    <a16:creationId xmlns:a16="http://schemas.microsoft.com/office/drawing/2014/main" xmlns="" id="{2904F98B-1767-498A-AA2A-91CB34B81540}"/>
                  </a:ext>
                </a:extLst>
              </p:cNvPr>
              <p:cNvSpPr>
                <a:spLocks noChangeShapeType="1"/>
              </p:cNvSpPr>
              <p:nvPr/>
            </p:nvSpPr>
            <p:spPr bwMode="auto">
              <a:xfrm flipH="1">
                <a:off x="2695954" y="1914406"/>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2" name="Line 56">
                <a:extLst>
                  <a:ext uri="{FF2B5EF4-FFF2-40B4-BE49-F238E27FC236}">
                    <a16:creationId xmlns:a16="http://schemas.microsoft.com/office/drawing/2014/main" xmlns="" id="{827136A0-70A8-4FB6-B6B4-389E12EB0B5B}"/>
                  </a:ext>
                </a:extLst>
              </p:cNvPr>
              <p:cNvSpPr>
                <a:spLocks noChangeShapeType="1"/>
              </p:cNvSpPr>
              <p:nvPr/>
            </p:nvSpPr>
            <p:spPr bwMode="auto">
              <a:xfrm>
                <a:off x="3275384"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3" name="Line 57">
                <a:extLst>
                  <a:ext uri="{FF2B5EF4-FFF2-40B4-BE49-F238E27FC236}">
                    <a16:creationId xmlns:a16="http://schemas.microsoft.com/office/drawing/2014/main" xmlns="" id="{97E9A5A0-5FEE-463E-AD23-2CA1A15F1CE5}"/>
                  </a:ext>
                </a:extLst>
              </p:cNvPr>
              <p:cNvSpPr>
                <a:spLocks noChangeShapeType="1"/>
              </p:cNvSpPr>
              <p:nvPr/>
            </p:nvSpPr>
            <p:spPr bwMode="auto">
              <a:xfrm flipH="1">
                <a:off x="3248816" y="1914406"/>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4" name="Line 58">
                <a:extLst>
                  <a:ext uri="{FF2B5EF4-FFF2-40B4-BE49-F238E27FC236}">
                    <a16:creationId xmlns:a16="http://schemas.microsoft.com/office/drawing/2014/main" xmlns="" id="{F016109A-F07C-46B9-ACC0-07A8C6BC3D76}"/>
                  </a:ext>
                </a:extLst>
              </p:cNvPr>
              <p:cNvSpPr>
                <a:spLocks noChangeShapeType="1"/>
              </p:cNvSpPr>
              <p:nvPr/>
            </p:nvSpPr>
            <p:spPr bwMode="auto">
              <a:xfrm>
                <a:off x="3390511"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5" name="Line 59">
                <a:extLst>
                  <a:ext uri="{FF2B5EF4-FFF2-40B4-BE49-F238E27FC236}">
                    <a16:creationId xmlns:a16="http://schemas.microsoft.com/office/drawing/2014/main" xmlns="" id="{095AEAC2-ED25-4F7C-8E39-7DF10AB59EBB}"/>
                  </a:ext>
                </a:extLst>
              </p:cNvPr>
              <p:cNvSpPr>
                <a:spLocks noChangeShapeType="1"/>
              </p:cNvSpPr>
              <p:nvPr/>
            </p:nvSpPr>
            <p:spPr bwMode="auto">
              <a:xfrm flipH="1">
                <a:off x="3361413" y="1914406"/>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6" name="Line 60">
                <a:extLst>
                  <a:ext uri="{FF2B5EF4-FFF2-40B4-BE49-F238E27FC236}">
                    <a16:creationId xmlns:a16="http://schemas.microsoft.com/office/drawing/2014/main" xmlns="" id="{778B7B9E-3FDA-4615-A936-0FFD8B7F9DBD}"/>
                  </a:ext>
                </a:extLst>
              </p:cNvPr>
              <p:cNvSpPr>
                <a:spLocks noChangeShapeType="1"/>
              </p:cNvSpPr>
              <p:nvPr/>
            </p:nvSpPr>
            <p:spPr bwMode="auto">
              <a:xfrm>
                <a:off x="3815595"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7" name="Line 61">
                <a:extLst>
                  <a:ext uri="{FF2B5EF4-FFF2-40B4-BE49-F238E27FC236}">
                    <a16:creationId xmlns:a16="http://schemas.microsoft.com/office/drawing/2014/main" xmlns="" id="{C4D3D367-DE7E-4007-885F-CD8DAA675CAE}"/>
                  </a:ext>
                </a:extLst>
              </p:cNvPr>
              <p:cNvSpPr>
                <a:spLocks noChangeShapeType="1"/>
              </p:cNvSpPr>
              <p:nvPr/>
            </p:nvSpPr>
            <p:spPr bwMode="auto">
              <a:xfrm flipH="1">
                <a:off x="3786497" y="1914406"/>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8" name="Line 62">
                <a:extLst>
                  <a:ext uri="{FF2B5EF4-FFF2-40B4-BE49-F238E27FC236}">
                    <a16:creationId xmlns:a16="http://schemas.microsoft.com/office/drawing/2014/main" xmlns="" id="{E903A238-C319-47C3-AA57-379EB350579D}"/>
                  </a:ext>
                </a:extLst>
              </p:cNvPr>
              <p:cNvSpPr>
                <a:spLocks noChangeShapeType="1"/>
              </p:cNvSpPr>
              <p:nvPr/>
            </p:nvSpPr>
            <p:spPr bwMode="auto">
              <a:xfrm>
                <a:off x="3847223"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9" name="Line 63">
                <a:extLst>
                  <a:ext uri="{FF2B5EF4-FFF2-40B4-BE49-F238E27FC236}">
                    <a16:creationId xmlns:a16="http://schemas.microsoft.com/office/drawing/2014/main" xmlns="" id="{721C9684-3437-4878-AE6F-3152B6BC8A9D}"/>
                  </a:ext>
                </a:extLst>
              </p:cNvPr>
              <p:cNvSpPr>
                <a:spLocks noChangeShapeType="1"/>
              </p:cNvSpPr>
              <p:nvPr/>
            </p:nvSpPr>
            <p:spPr bwMode="auto">
              <a:xfrm flipH="1">
                <a:off x="3819390" y="1914406"/>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0" name="Line 64">
                <a:extLst>
                  <a:ext uri="{FF2B5EF4-FFF2-40B4-BE49-F238E27FC236}">
                    <a16:creationId xmlns:a16="http://schemas.microsoft.com/office/drawing/2014/main" xmlns="" id="{A384A16B-CA17-4DBC-9BEA-41E7B12A7FA2}"/>
                  </a:ext>
                </a:extLst>
              </p:cNvPr>
              <p:cNvSpPr>
                <a:spLocks noChangeShapeType="1"/>
              </p:cNvSpPr>
              <p:nvPr/>
            </p:nvSpPr>
            <p:spPr bwMode="auto">
              <a:xfrm>
                <a:off x="3864935"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1" name="Line 65">
                <a:extLst>
                  <a:ext uri="{FF2B5EF4-FFF2-40B4-BE49-F238E27FC236}">
                    <a16:creationId xmlns:a16="http://schemas.microsoft.com/office/drawing/2014/main" xmlns="" id="{228B4F64-9173-4680-9BCF-B14EC66DE3EB}"/>
                  </a:ext>
                </a:extLst>
              </p:cNvPr>
              <p:cNvSpPr>
                <a:spLocks noChangeShapeType="1"/>
              </p:cNvSpPr>
              <p:nvPr/>
            </p:nvSpPr>
            <p:spPr bwMode="auto">
              <a:xfrm flipH="1">
                <a:off x="3835837" y="1914406"/>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2" name="Line 66">
                <a:extLst>
                  <a:ext uri="{FF2B5EF4-FFF2-40B4-BE49-F238E27FC236}">
                    <a16:creationId xmlns:a16="http://schemas.microsoft.com/office/drawing/2014/main" xmlns="" id="{3145C46F-5043-459D-8F53-909D49555063}"/>
                  </a:ext>
                </a:extLst>
              </p:cNvPr>
              <p:cNvSpPr>
                <a:spLocks noChangeShapeType="1"/>
              </p:cNvSpPr>
              <p:nvPr/>
            </p:nvSpPr>
            <p:spPr bwMode="auto">
              <a:xfrm>
                <a:off x="3885177"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3" name="Line 67">
                <a:extLst>
                  <a:ext uri="{FF2B5EF4-FFF2-40B4-BE49-F238E27FC236}">
                    <a16:creationId xmlns:a16="http://schemas.microsoft.com/office/drawing/2014/main" xmlns="" id="{13DB1F80-31B1-4A78-A8F8-F27167313935}"/>
                  </a:ext>
                </a:extLst>
              </p:cNvPr>
              <p:cNvSpPr>
                <a:spLocks noChangeShapeType="1"/>
              </p:cNvSpPr>
              <p:nvPr/>
            </p:nvSpPr>
            <p:spPr bwMode="auto">
              <a:xfrm flipH="1">
                <a:off x="3856079"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4" name="Line 68">
                <a:extLst>
                  <a:ext uri="{FF2B5EF4-FFF2-40B4-BE49-F238E27FC236}">
                    <a16:creationId xmlns:a16="http://schemas.microsoft.com/office/drawing/2014/main" xmlns="" id="{3360F710-5D91-48D6-9A45-C995A3D17D63}"/>
                  </a:ext>
                </a:extLst>
              </p:cNvPr>
              <p:cNvSpPr>
                <a:spLocks noChangeShapeType="1"/>
              </p:cNvSpPr>
              <p:nvPr/>
            </p:nvSpPr>
            <p:spPr bwMode="auto">
              <a:xfrm>
                <a:off x="4410206"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5" name="Line 69">
                <a:extLst>
                  <a:ext uri="{FF2B5EF4-FFF2-40B4-BE49-F238E27FC236}">
                    <a16:creationId xmlns:a16="http://schemas.microsoft.com/office/drawing/2014/main" xmlns="" id="{6688A174-6103-4E53-8220-C4E7225E3D79}"/>
                  </a:ext>
                </a:extLst>
              </p:cNvPr>
              <p:cNvSpPr>
                <a:spLocks noChangeShapeType="1"/>
              </p:cNvSpPr>
              <p:nvPr/>
            </p:nvSpPr>
            <p:spPr bwMode="auto">
              <a:xfrm flipH="1">
                <a:off x="4381108"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6" name="Line 70">
                <a:extLst>
                  <a:ext uri="{FF2B5EF4-FFF2-40B4-BE49-F238E27FC236}">
                    <a16:creationId xmlns:a16="http://schemas.microsoft.com/office/drawing/2014/main" xmlns="" id="{DA33D7A9-68B5-4F4D-A36C-816E640108A3}"/>
                  </a:ext>
                </a:extLst>
              </p:cNvPr>
              <p:cNvSpPr>
                <a:spLocks noChangeShapeType="1"/>
              </p:cNvSpPr>
              <p:nvPr/>
            </p:nvSpPr>
            <p:spPr bwMode="auto">
              <a:xfrm>
                <a:off x="443171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7" name="Line 71">
                <a:extLst>
                  <a:ext uri="{FF2B5EF4-FFF2-40B4-BE49-F238E27FC236}">
                    <a16:creationId xmlns:a16="http://schemas.microsoft.com/office/drawing/2014/main" xmlns="" id="{65443821-CB7E-46DB-9780-6F1B13D19CA7}"/>
                  </a:ext>
                </a:extLst>
              </p:cNvPr>
              <p:cNvSpPr>
                <a:spLocks noChangeShapeType="1"/>
              </p:cNvSpPr>
              <p:nvPr/>
            </p:nvSpPr>
            <p:spPr bwMode="auto">
              <a:xfrm flipH="1">
                <a:off x="4405146"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8" name="Line 72">
                <a:extLst>
                  <a:ext uri="{FF2B5EF4-FFF2-40B4-BE49-F238E27FC236}">
                    <a16:creationId xmlns:a16="http://schemas.microsoft.com/office/drawing/2014/main" xmlns="" id="{B2B25799-366B-4439-8BAE-93F8ECC7F025}"/>
                  </a:ext>
                </a:extLst>
              </p:cNvPr>
              <p:cNvSpPr>
                <a:spLocks noChangeShapeType="1"/>
              </p:cNvSpPr>
              <p:nvPr/>
            </p:nvSpPr>
            <p:spPr bwMode="auto">
              <a:xfrm>
                <a:off x="4457016"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9" name="Line 73">
                <a:extLst>
                  <a:ext uri="{FF2B5EF4-FFF2-40B4-BE49-F238E27FC236}">
                    <a16:creationId xmlns:a16="http://schemas.microsoft.com/office/drawing/2014/main" xmlns="" id="{65BB1A32-22D8-4B08-926E-E2A82F3A64B3}"/>
                  </a:ext>
                </a:extLst>
              </p:cNvPr>
              <p:cNvSpPr>
                <a:spLocks noChangeShapeType="1"/>
              </p:cNvSpPr>
              <p:nvPr/>
            </p:nvSpPr>
            <p:spPr bwMode="auto">
              <a:xfrm flipH="1">
                <a:off x="4430448"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0" name="Line 74">
                <a:extLst>
                  <a:ext uri="{FF2B5EF4-FFF2-40B4-BE49-F238E27FC236}">
                    <a16:creationId xmlns:a16="http://schemas.microsoft.com/office/drawing/2014/main" xmlns="" id="{FB175285-232C-49FB-ABCC-54190DC82F5D}"/>
                  </a:ext>
                </a:extLst>
              </p:cNvPr>
              <p:cNvSpPr>
                <a:spLocks noChangeShapeType="1"/>
              </p:cNvSpPr>
              <p:nvPr/>
            </p:nvSpPr>
            <p:spPr bwMode="auto">
              <a:xfrm>
                <a:off x="4501295"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1" name="Line 75">
                <a:extLst>
                  <a:ext uri="{FF2B5EF4-FFF2-40B4-BE49-F238E27FC236}">
                    <a16:creationId xmlns:a16="http://schemas.microsoft.com/office/drawing/2014/main" xmlns="" id="{558CC5DB-07CF-46F1-B8E0-12E4A3A9F223}"/>
                  </a:ext>
                </a:extLst>
              </p:cNvPr>
              <p:cNvSpPr>
                <a:spLocks noChangeShapeType="1"/>
              </p:cNvSpPr>
              <p:nvPr/>
            </p:nvSpPr>
            <p:spPr bwMode="auto">
              <a:xfrm flipH="1">
                <a:off x="4472197"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2" name="Line 76">
                <a:extLst>
                  <a:ext uri="{FF2B5EF4-FFF2-40B4-BE49-F238E27FC236}">
                    <a16:creationId xmlns:a16="http://schemas.microsoft.com/office/drawing/2014/main" xmlns="" id="{03AB6AD4-80E2-478A-8CB7-3B935B5F229A}"/>
                  </a:ext>
                </a:extLst>
              </p:cNvPr>
              <p:cNvSpPr>
                <a:spLocks noChangeShapeType="1"/>
              </p:cNvSpPr>
              <p:nvPr/>
            </p:nvSpPr>
            <p:spPr bwMode="auto">
              <a:xfrm>
                <a:off x="487957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3" name="Line 77">
                <a:extLst>
                  <a:ext uri="{FF2B5EF4-FFF2-40B4-BE49-F238E27FC236}">
                    <a16:creationId xmlns:a16="http://schemas.microsoft.com/office/drawing/2014/main" xmlns="" id="{646129F1-38DF-47B4-B627-5C38A9B8F67E}"/>
                  </a:ext>
                </a:extLst>
              </p:cNvPr>
              <p:cNvSpPr>
                <a:spLocks noChangeShapeType="1"/>
              </p:cNvSpPr>
              <p:nvPr/>
            </p:nvSpPr>
            <p:spPr bwMode="auto">
              <a:xfrm flipH="1">
                <a:off x="4853002"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4" name="Line 78">
                <a:extLst>
                  <a:ext uri="{FF2B5EF4-FFF2-40B4-BE49-F238E27FC236}">
                    <a16:creationId xmlns:a16="http://schemas.microsoft.com/office/drawing/2014/main" xmlns="" id="{385E20B8-91D1-4588-881E-297EE2DF961E}"/>
                  </a:ext>
                </a:extLst>
              </p:cNvPr>
              <p:cNvSpPr>
                <a:spLocks noChangeShapeType="1"/>
              </p:cNvSpPr>
              <p:nvPr/>
            </p:nvSpPr>
            <p:spPr bwMode="auto">
              <a:xfrm>
                <a:off x="505542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5" name="Line 79">
                <a:extLst>
                  <a:ext uri="{FF2B5EF4-FFF2-40B4-BE49-F238E27FC236}">
                    <a16:creationId xmlns:a16="http://schemas.microsoft.com/office/drawing/2014/main" xmlns="" id="{5567E3D7-92E8-4483-A272-62EFF45DA0B7}"/>
                  </a:ext>
                </a:extLst>
              </p:cNvPr>
              <p:cNvSpPr>
                <a:spLocks noChangeShapeType="1"/>
              </p:cNvSpPr>
              <p:nvPr/>
            </p:nvSpPr>
            <p:spPr bwMode="auto">
              <a:xfrm flipH="1">
                <a:off x="5026325"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6" name="Line 80">
                <a:extLst>
                  <a:ext uri="{FF2B5EF4-FFF2-40B4-BE49-F238E27FC236}">
                    <a16:creationId xmlns:a16="http://schemas.microsoft.com/office/drawing/2014/main" xmlns="" id="{5EBA74D1-1F5B-4D9C-B94F-221FCB6CB4D7}"/>
                  </a:ext>
                </a:extLst>
              </p:cNvPr>
              <p:cNvSpPr>
                <a:spLocks noChangeShapeType="1"/>
              </p:cNvSpPr>
              <p:nvPr/>
            </p:nvSpPr>
            <p:spPr bwMode="auto">
              <a:xfrm>
                <a:off x="556274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7" name="Line 81">
                <a:extLst>
                  <a:ext uri="{FF2B5EF4-FFF2-40B4-BE49-F238E27FC236}">
                    <a16:creationId xmlns:a16="http://schemas.microsoft.com/office/drawing/2014/main" xmlns="" id="{B656EE90-6E0F-4FB9-BA69-5FAEFBA57255}"/>
                  </a:ext>
                </a:extLst>
              </p:cNvPr>
              <p:cNvSpPr>
                <a:spLocks noChangeShapeType="1"/>
              </p:cNvSpPr>
              <p:nvPr/>
            </p:nvSpPr>
            <p:spPr bwMode="auto">
              <a:xfrm flipH="1">
                <a:off x="5534907"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8" name="Line 82">
                <a:extLst>
                  <a:ext uri="{FF2B5EF4-FFF2-40B4-BE49-F238E27FC236}">
                    <a16:creationId xmlns:a16="http://schemas.microsoft.com/office/drawing/2014/main" xmlns="" id="{0AF690DA-6064-4C43-B6AD-070625FAF355}"/>
                  </a:ext>
                </a:extLst>
              </p:cNvPr>
              <p:cNvSpPr>
                <a:spLocks noChangeShapeType="1"/>
              </p:cNvSpPr>
              <p:nvPr/>
            </p:nvSpPr>
            <p:spPr bwMode="auto">
              <a:xfrm>
                <a:off x="560702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9" name="Line 83">
                <a:extLst>
                  <a:ext uri="{FF2B5EF4-FFF2-40B4-BE49-F238E27FC236}">
                    <a16:creationId xmlns:a16="http://schemas.microsoft.com/office/drawing/2014/main" xmlns="" id="{52D2F531-A9FC-49F2-A844-B636B8EFC4CC}"/>
                  </a:ext>
                </a:extLst>
              </p:cNvPr>
              <p:cNvSpPr>
                <a:spLocks noChangeShapeType="1"/>
              </p:cNvSpPr>
              <p:nvPr/>
            </p:nvSpPr>
            <p:spPr bwMode="auto">
              <a:xfrm flipH="1">
                <a:off x="5579187"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0" name="Line 84">
                <a:extLst>
                  <a:ext uri="{FF2B5EF4-FFF2-40B4-BE49-F238E27FC236}">
                    <a16:creationId xmlns:a16="http://schemas.microsoft.com/office/drawing/2014/main" xmlns="" id="{B82E4189-4D90-4FDF-9598-FDAADC697344}"/>
                  </a:ext>
                </a:extLst>
              </p:cNvPr>
              <p:cNvSpPr>
                <a:spLocks noChangeShapeType="1"/>
              </p:cNvSpPr>
              <p:nvPr/>
            </p:nvSpPr>
            <p:spPr bwMode="auto">
              <a:xfrm>
                <a:off x="5632322"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1" name="Line 85">
                <a:extLst>
                  <a:ext uri="{FF2B5EF4-FFF2-40B4-BE49-F238E27FC236}">
                    <a16:creationId xmlns:a16="http://schemas.microsoft.com/office/drawing/2014/main" xmlns="" id="{84713824-B216-49B6-91F1-979C5A082A9F}"/>
                  </a:ext>
                </a:extLst>
              </p:cNvPr>
              <p:cNvSpPr>
                <a:spLocks noChangeShapeType="1"/>
              </p:cNvSpPr>
              <p:nvPr/>
            </p:nvSpPr>
            <p:spPr bwMode="auto">
              <a:xfrm flipH="1">
                <a:off x="5603224"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2" name="Line 86">
                <a:extLst>
                  <a:ext uri="{FF2B5EF4-FFF2-40B4-BE49-F238E27FC236}">
                    <a16:creationId xmlns:a16="http://schemas.microsoft.com/office/drawing/2014/main" xmlns="" id="{CDF8F6CE-AE6D-4531-B7C5-038120623297}"/>
                  </a:ext>
                </a:extLst>
              </p:cNvPr>
              <p:cNvSpPr>
                <a:spLocks noChangeShapeType="1"/>
              </p:cNvSpPr>
              <p:nvPr/>
            </p:nvSpPr>
            <p:spPr bwMode="auto">
              <a:xfrm>
                <a:off x="5646239"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3" name="Line 87">
                <a:extLst>
                  <a:ext uri="{FF2B5EF4-FFF2-40B4-BE49-F238E27FC236}">
                    <a16:creationId xmlns:a16="http://schemas.microsoft.com/office/drawing/2014/main" xmlns="" id="{AFECB39A-487D-470D-95FB-8F7855DFFD5D}"/>
                  </a:ext>
                </a:extLst>
              </p:cNvPr>
              <p:cNvSpPr>
                <a:spLocks noChangeShapeType="1"/>
              </p:cNvSpPr>
              <p:nvPr/>
            </p:nvSpPr>
            <p:spPr bwMode="auto">
              <a:xfrm flipH="1">
                <a:off x="5619671"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4" name="Line 88">
                <a:extLst>
                  <a:ext uri="{FF2B5EF4-FFF2-40B4-BE49-F238E27FC236}">
                    <a16:creationId xmlns:a16="http://schemas.microsoft.com/office/drawing/2014/main" xmlns="" id="{37E35340-1A87-4788-B3DF-DA8C2B26F56C}"/>
                  </a:ext>
                </a:extLst>
              </p:cNvPr>
              <p:cNvSpPr>
                <a:spLocks noChangeShapeType="1"/>
              </p:cNvSpPr>
              <p:nvPr/>
            </p:nvSpPr>
            <p:spPr bwMode="auto">
              <a:xfrm>
                <a:off x="5698109"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5" name="Line 89">
                <a:extLst>
                  <a:ext uri="{FF2B5EF4-FFF2-40B4-BE49-F238E27FC236}">
                    <a16:creationId xmlns:a16="http://schemas.microsoft.com/office/drawing/2014/main" xmlns="" id="{46147695-C2AF-4AA2-BDA2-4D88ED6BBB88}"/>
                  </a:ext>
                </a:extLst>
              </p:cNvPr>
              <p:cNvSpPr>
                <a:spLocks noChangeShapeType="1"/>
              </p:cNvSpPr>
              <p:nvPr/>
            </p:nvSpPr>
            <p:spPr bwMode="auto">
              <a:xfrm flipH="1">
                <a:off x="5669011"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6" name="Line 90">
                <a:extLst>
                  <a:ext uri="{FF2B5EF4-FFF2-40B4-BE49-F238E27FC236}">
                    <a16:creationId xmlns:a16="http://schemas.microsoft.com/office/drawing/2014/main" xmlns="" id="{9951D61E-412C-4856-A3A7-903239817208}"/>
                  </a:ext>
                </a:extLst>
              </p:cNvPr>
              <p:cNvSpPr>
                <a:spLocks noChangeShapeType="1"/>
              </p:cNvSpPr>
              <p:nvPr/>
            </p:nvSpPr>
            <p:spPr bwMode="auto">
              <a:xfrm>
                <a:off x="571076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7" name="Line 91">
                <a:extLst>
                  <a:ext uri="{FF2B5EF4-FFF2-40B4-BE49-F238E27FC236}">
                    <a16:creationId xmlns:a16="http://schemas.microsoft.com/office/drawing/2014/main" xmlns="" id="{45BF9691-3FE7-4498-94FB-D27343A0F089}"/>
                  </a:ext>
                </a:extLst>
              </p:cNvPr>
              <p:cNvSpPr>
                <a:spLocks noChangeShapeType="1"/>
              </p:cNvSpPr>
              <p:nvPr/>
            </p:nvSpPr>
            <p:spPr bwMode="auto">
              <a:xfrm flipH="1">
                <a:off x="5681662"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8" name="Line 92">
                <a:extLst>
                  <a:ext uri="{FF2B5EF4-FFF2-40B4-BE49-F238E27FC236}">
                    <a16:creationId xmlns:a16="http://schemas.microsoft.com/office/drawing/2014/main" xmlns="" id="{9326E31A-B9DC-495D-9183-F5A069D88D4C}"/>
                  </a:ext>
                </a:extLst>
              </p:cNvPr>
              <p:cNvSpPr>
                <a:spLocks noChangeShapeType="1"/>
              </p:cNvSpPr>
              <p:nvPr/>
            </p:nvSpPr>
            <p:spPr bwMode="auto">
              <a:xfrm>
                <a:off x="6080179"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9" name="Line 93">
                <a:extLst>
                  <a:ext uri="{FF2B5EF4-FFF2-40B4-BE49-F238E27FC236}">
                    <a16:creationId xmlns:a16="http://schemas.microsoft.com/office/drawing/2014/main" xmlns="" id="{11A2174B-F2FE-4F02-81DC-E325D9007EA4}"/>
                  </a:ext>
                </a:extLst>
              </p:cNvPr>
              <p:cNvSpPr>
                <a:spLocks noChangeShapeType="1"/>
              </p:cNvSpPr>
              <p:nvPr/>
            </p:nvSpPr>
            <p:spPr bwMode="auto">
              <a:xfrm flipH="1">
                <a:off x="6051081"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0" name="Line 94">
                <a:extLst>
                  <a:ext uri="{FF2B5EF4-FFF2-40B4-BE49-F238E27FC236}">
                    <a16:creationId xmlns:a16="http://schemas.microsoft.com/office/drawing/2014/main" xmlns="" id="{E3458C37-A9E2-4725-AC7A-0C62427D1810}"/>
                  </a:ext>
                </a:extLst>
              </p:cNvPr>
              <p:cNvSpPr>
                <a:spLocks noChangeShapeType="1"/>
              </p:cNvSpPr>
              <p:nvPr/>
            </p:nvSpPr>
            <p:spPr bwMode="auto">
              <a:xfrm>
                <a:off x="626362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1" name="Line 95">
                <a:extLst>
                  <a:ext uri="{FF2B5EF4-FFF2-40B4-BE49-F238E27FC236}">
                    <a16:creationId xmlns:a16="http://schemas.microsoft.com/office/drawing/2014/main" xmlns="" id="{0193AD54-70C9-4307-B708-0840B2A5D745}"/>
                  </a:ext>
                </a:extLst>
              </p:cNvPr>
              <p:cNvSpPr>
                <a:spLocks noChangeShapeType="1"/>
              </p:cNvSpPr>
              <p:nvPr/>
            </p:nvSpPr>
            <p:spPr bwMode="auto">
              <a:xfrm flipH="1">
                <a:off x="6234525"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2" name="Line 96">
                <a:extLst>
                  <a:ext uri="{FF2B5EF4-FFF2-40B4-BE49-F238E27FC236}">
                    <a16:creationId xmlns:a16="http://schemas.microsoft.com/office/drawing/2014/main" xmlns="" id="{57F386EB-693D-4EC0-B448-6C9335F9B64D}"/>
                  </a:ext>
                </a:extLst>
              </p:cNvPr>
              <p:cNvSpPr>
                <a:spLocks noChangeShapeType="1"/>
              </p:cNvSpPr>
              <p:nvPr/>
            </p:nvSpPr>
            <p:spPr bwMode="auto">
              <a:xfrm>
                <a:off x="6276274"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3" name="Line 97">
                <a:extLst>
                  <a:ext uri="{FF2B5EF4-FFF2-40B4-BE49-F238E27FC236}">
                    <a16:creationId xmlns:a16="http://schemas.microsoft.com/office/drawing/2014/main" xmlns="" id="{D1F5D875-52F0-4C90-9B97-BE9ECFD03C2C}"/>
                  </a:ext>
                </a:extLst>
              </p:cNvPr>
              <p:cNvSpPr>
                <a:spLocks noChangeShapeType="1"/>
              </p:cNvSpPr>
              <p:nvPr/>
            </p:nvSpPr>
            <p:spPr bwMode="auto">
              <a:xfrm flipH="1">
                <a:off x="6247176"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4" name="Line 98">
                <a:extLst>
                  <a:ext uri="{FF2B5EF4-FFF2-40B4-BE49-F238E27FC236}">
                    <a16:creationId xmlns:a16="http://schemas.microsoft.com/office/drawing/2014/main" xmlns="" id="{FE714E9A-A080-4EA8-BB6A-8CFEC503A9A7}"/>
                  </a:ext>
                </a:extLst>
              </p:cNvPr>
              <p:cNvSpPr>
                <a:spLocks noChangeShapeType="1"/>
              </p:cNvSpPr>
              <p:nvPr/>
            </p:nvSpPr>
            <p:spPr bwMode="auto">
              <a:xfrm>
                <a:off x="6629245"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5" name="Line 99">
                <a:extLst>
                  <a:ext uri="{FF2B5EF4-FFF2-40B4-BE49-F238E27FC236}">
                    <a16:creationId xmlns:a16="http://schemas.microsoft.com/office/drawing/2014/main" xmlns="" id="{FA5AA550-C534-450A-8531-2789F300931A}"/>
                  </a:ext>
                </a:extLst>
              </p:cNvPr>
              <p:cNvSpPr>
                <a:spLocks noChangeShapeType="1"/>
              </p:cNvSpPr>
              <p:nvPr/>
            </p:nvSpPr>
            <p:spPr bwMode="auto">
              <a:xfrm flipH="1">
                <a:off x="6600147"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6" name="Line 100">
                <a:extLst>
                  <a:ext uri="{FF2B5EF4-FFF2-40B4-BE49-F238E27FC236}">
                    <a16:creationId xmlns:a16="http://schemas.microsoft.com/office/drawing/2014/main" xmlns="" id="{3E92385C-88E2-4E3D-9D5D-3F1C493BD519}"/>
                  </a:ext>
                </a:extLst>
              </p:cNvPr>
              <p:cNvSpPr>
                <a:spLocks noChangeShapeType="1"/>
              </p:cNvSpPr>
              <p:nvPr/>
            </p:nvSpPr>
            <p:spPr bwMode="auto">
              <a:xfrm>
                <a:off x="6912635"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7" name="Line 101">
                <a:extLst>
                  <a:ext uri="{FF2B5EF4-FFF2-40B4-BE49-F238E27FC236}">
                    <a16:creationId xmlns:a16="http://schemas.microsoft.com/office/drawing/2014/main" xmlns="" id="{C9666509-DE4F-4805-BF76-4EB9A5D55BDB}"/>
                  </a:ext>
                </a:extLst>
              </p:cNvPr>
              <p:cNvSpPr>
                <a:spLocks noChangeShapeType="1"/>
              </p:cNvSpPr>
              <p:nvPr/>
            </p:nvSpPr>
            <p:spPr bwMode="auto">
              <a:xfrm flipH="1">
                <a:off x="6883537"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8" name="Line 102">
                <a:extLst>
                  <a:ext uri="{FF2B5EF4-FFF2-40B4-BE49-F238E27FC236}">
                    <a16:creationId xmlns:a16="http://schemas.microsoft.com/office/drawing/2014/main" xmlns="" id="{EC597027-3BC3-4419-A0F4-BCF8A1900E94}"/>
                  </a:ext>
                </a:extLst>
              </p:cNvPr>
              <p:cNvSpPr>
                <a:spLocks noChangeShapeType="1"/>
              </p:cNvSpPr>
              <p:nvPr/>
            </p:nvSpPr>
            <p:spPr bwMode="auto">
              <a:xfrm>
                <a:off x="7240304"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9" name="Line 103">
                <a:extLst>
                  <a:ext uri="{FF2B5EF4-FFF2-40B4-BE49-F238E27FC236}">
                    <a16:creationId xmlns:a16="http://schemas.microsoft.com/office/drawing/2014/main" xmlns="" id="{B4FED01C-9F2B-40A3-B2DB-3FD500D247CF}"/>
                  </a:ext>
                </a:extLst>
              </p:cNvPr>
              <p:cNvSpPr>
                <a:spLocks noChangeShapeType="1"/>
              </p:cNvSpPr>
              <p:nvPr/>
            </p:nvSpPr>
            <p:spPr bwMode="auto">
              <a:xfrm flipH="1">
                <a:off x="7211206"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0" name="Line 104">
                <a:extLst>
                  <a:ext uri="{FF2B5EF4-FFF2-40B4-BE49-F238E27FC236}">
                    <a16:creationId xmlns:a16="http://schemas.microsoft.com/office/drawing/2014/main" xmlns="" id="{2322F922-D280-4458-B16D-BCCA74B2508C}"/>
                  </a:ext>
                </a:extLst>
              </p:cNvPr>
              <p:cNvSpPr>
                <a:spLocks noChangeShapeType="1"/>
              </p:cNvSpPr>
              <p:nvPr/>
            </p:nvSpPr>
            <p:spPr bwMode="auto">
              <a:xfrm>
                <a:off x="733139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1" name="Line 105">
                <a:extLst>
                  <a:ext uri="{FF2B5EF4-FFF2-40B4-BE49-F238E27FC236}">
                    <a16:creationId xmlns:a16="http://schemas.microsoft.com/office/drawing/2014/main" xmlns="" id="{7D94120D-41F3-4F18-9096-C8BDE9CF5CDA}"/>
                  </a:ext>
                </a:extLst>
              </p:cNvPr>
              <p:cNvSpPr>
                <a:spLocks noChangeShapeType="1"/>
              </p:cNvSpPr>
              <p:nvPr/>
            </p:nvSpPr>
            <p:spPr bwMode="auto">
              <a:xfrm flipH="1">
                <a:off x="7302295"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2" name="Line 106">
                <a:extLst>
                  <a:ext uri="{FF2B5EF4-FFF2-40B4-BE49-F238E27FC236}">
                    <a16:creationId xmlns:a16="http://schemas.microsoft.com/office/drawing/2014/main" xmlns="" id="{CA1A9E49-6A53-4E51-BD7C-C206D0177F38}"/>
                  </a:ext>
                </a:extLst>
              </p:cNvPr>
              <p:cNvSpPr>
                <a:spLocks noChangeShapeType="1"/>
              </p:cNvSpPr>
              <p:nvPr/>
            </p:nvSpPr>
            <p:spPr bwMode="auto">
              <a:xfrm>
                <a:off x="796016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3" name="Line 107">
                <a:extLst>
                  <a:ext uri="{FF2B5EF4-FFF2-40B4-BE49-F238E27FC236}">
                    <a16:creationId xmlns:a16="http://schemas.microsoft.com/office/drawing/2014/main" xmlns="" id="{AB63F8C9-2AA1-4FDC-A482-6D90BB96C0BB}"/>
                  </a:ext>
                </a:extLst>
              </p:cNvPr>
              <p:cNvSpPr>
                <a:spLocks noChangeShapeType="1"/>
              </p:cNvSpPr>
              <p:nvPr/>
            </p:nvSpPr>
            <p:spPr bwMode="auto">
              <a:xfrm flipH="1">
                <a:off x="7932330"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4" name="Line 108">
                <a:extLst>
                  <a:ext uri="{FF2B5EF4-FFF2-40B4-BE49-F238E27FC236}">
                    <a16:creationId xmlns:a16="http://schemas.microsoft.com/office/drawing/2014/main" xmlns="" id="{2C6C4D30-00E8-4E0E-8A38-D561D03D6B5D}"/>
                  </a:ext>
                </a:extLst>
              </p:cNvPr>
              <p:cNvSpPr>
                <a:spLocks noChangeShapeType="1"/>
              </p:cNvSpPr>
              <p:nvPr/>
            </p:nvSpPr>
            <p:spPr bwMode="auto">
              <a:xfrm>
                <a:off x="8437117"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5" name="Line 109">
                <a:extLst>
                  <a:ext uri="{FF2B5EF4-FFF2-40B4-BE49-F238E27FC236}">
                    <a16:creationId xmlns:a16="http://schemas.microsoft.com/office/drawing/2014/main" xmlns="" id="{B97199D0-D552-4EE1-933A-A7FEC4C71473}"/>
                  </a:ext>
                </a:extLst>
              </p:cNvPr>
              <p:cNvSpPr>
                <a:spLocks noChangeShapeType="1"/>
              </p:cNvSpPr>
              <p:nvPr/>
            </p:nvSpPr>
            <p:spPr bwMode="auto">
              <a:xfrm flipH="1">
                <a:off x="8409284"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6" name="Line 110">
                <a:extLst>
                  <a:ext uri="{FF2B5EF4-FFF2-40B4-BE49-F238E27FC236}">
                    <a16:creationId xmlns:a16="http://schemas.microsoft.com/office/drawing/2014/main" xmlns="" id="{19C938AD-815E-423B-AD1B-E67ECFE23D1E}"/>
                  </a:ext>
                </a:extLst>
              </p:cNvPr>
              <p:cNvSpPr>
                <a:spLocks noChangeShapeType="1"/>
              </p:cNvSpPr>
              <p:nvPr/>
            </p:nvSpPr>
            <p:spPr bwMode="auto">
              <a:xfrm>
                <a:off x="8518086"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7" name="Line 111">
                <a:extLst>
                  <a:ext uri="{FF2B5EF4-FFF2-40B4-BE49-F238E27FC236}">
                    <a16:creationId xmlns:a16="http://schemas.microsoft.com/office/drawing/2014/main" xmlns="" id="{953C0EE6-AE43-4DD1-B2AF-6271433CEF31}"/>
                  </a:ext>
                </a:extLst>
              </p:cNvPr>
              <p:cNvSpPr>
                <a:spLocks noChangeShapeType="1"/>
              </p:cNvSpPr>
              <p:nvPr/>
            </p:nvSpPr>
            <p:spPr bwMode="auto">
              <a:xfrm flipH="1">
                <a:off x="8488988"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8" name="Line 112">
                <a:extLst>
                  <a:ext uri="{FF2B5EF4-FFF2-40B4-BE49-F238E27FC236}">
                    <a16:creationId xmlns:a16="http://schemas.microsoft.com/office/drawing/2014/main" xmlns="" id="{68C61E04-1C41-4DBB-8477-0C61A2A92243}"/>
                  </a:ext>
                </a:extLst>
              </p:cNvPr>
              <p:cNvSpPr>
                <a:spLocks noChangeShapeType="1"/>
              </p:cNvSpPr>
              <p:nvPr/>
            </p:nvSpPr>
            <p:spPr bwMode="auto">
              <a:xfrm>
                <a:off x="8571221"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9" name="Line 113">
                <a:extLst>
                  <a:ext uri="{FF2B5EF4-FFF2-40B4-BE49-F238E27FC236}">
                    <a16:creationId xmlns:a16="http://schemas.microsoft.com/office/drawing/2014/main" xmlns="" id="{F83B3282-12EA-4DE0-8E3E-31B9A0F1A516}"/>
                  </a:ext>
                </a:extLst>
              </p:cNvPr>
              <p:cNvSpPr>
                <a:spLocks noChangeShapeType="1"/>
              </p:cNvSpPr>
              <p:nvPr/>
            </p:nvSpPr>
            <p:spPr bwMode="auto">
              <a:xfrm flipH="1">
                <a:off x="8543388"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239" name="Group 238">
              <a:extLst>
                <a:ext uri="{FF2B5EF4-FFF2-40B4-BE49-F238E27FC236}">
                  <a16:creationId xmlns:a16="http://schemas.microsoft.com/office/drawing/2014/main" xmlns="" id="{8429F9D8-B9B8-48D0-8A1F-6077888B7DB7}"/>
                </a:ext>
              </a:extLst>
            </p:cNvPr>
            <p:cNvGrpSpPr/>
            <p:nvPr/>
          </p:nvGrpSpPr>
          <p:grpSpPr>
            <a:xfrm>
              <a:off x="1313166" y="1844824"/>
              <a:ext cx="7266911" cy="957704"/>
              <a:chOff x="1313166" y="1844824"/>
              <a:chExt cx="7266911" cy="957704"/>
            </a:xfrm>
          </p:grpSpPr>
          <p:sp>
            <p:nvSpPr>
              <p:cNvPr id="240" name="Line 5">
                <a:extLst>
                  <a:ext uri="{FF2B5EF4-FFF2-40B4-BE49-F238E27FC236}">
                    <a16:creationId xmlns:a16="http://schemas.microsoft.com/office/drawing/2014/main" xmlns="" id="{633FAD8B-8E77-4EF6-BC23-C92A682C4ABC}"/>
                  </a:ext>
                </a:extLst>
              </p:cNvPr>
              <p:cNvSpPr>
                <a:spLocks noChangeShapeType="1"/>
              </p:cNvSpPr>
              <p:nvPr/>
            </p:nvSpPr>
            <p:spPr bwMode="auto">
              <a:xfrm>
                <a:off x="2687098" y="2071282"/>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1" name="Line 6">
                <a:extLst>
                  <a:ext uri="{FF2B5EF4-FFF2-40B4-BE49-F238E27FC236}">
                    <a16:creationId xmlns:a16="http://schemas.microsoft.com/office/drawing/2014/main" xmlns="" id="{DBCC820A-7D6B-4919-8317-E181F4D0C271}"/>
                  </a:ext>
                </a:extLst>
              </p:cNvPr>
              <p:cNvSpPr>
                <a:spLocks noChangeShapeType="1"/>
              </p:cNvSpPr>
              <p:nvPr/>
            </p:nvSpPr>
            <p:spPr bwMode="auto">
              <a:xfrm flipH="1">
                <a:off x="2658000" y="210038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2" name="Line 7">
                <a:extLst>
                  <a:ext uri="{FF2B5EF4-FFF2-40B4-BE49-F238E27FC236}">
                    <a16:creationId xmlns:a16="http://schemas.microsoft.com/office/drawing/2014/main" xmlns="" id="{5993EDCB-830A-429A-94AE-103B1988DBB1}"/>
                  </a:ext>
                </a:extLst>
              </p:cNvPr>
              <p:cNvSpPr>
                <a:spLocks noChangeShapeType="1"/>
              </p:cNvSpPr>
              <p:nvPr/>
            </p:nvSpPr>
            <p:spPr bwMode="auto">
              <a:xfrm>
                <a:off x="3294361"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3" name="Line 8">
                <a:extLst>
                  <a:ext uri="{FF2B5EF4-FFF2-40B4-BE49-F238E27FC236}">
                    <a16:creationId xmlns:a16="http://schemas.microsoft.com/office/drawing/2014/main" xmlns="" id="{CA69C3EB-3599-4FB1-9AB3-81494C7F1F19}"/>
                  </a:ext>
                </a:extLst>
              </p:cNvPr>
              <p:cNvSpPr>
                <a:spLocks noChangeShapeType="1"/>
              </p:cNvSpPr>
              <p:nvPr/>
            </p:nvSpPr>
            <p:spPr bwMode="auto">
              <a:xfrm flipH="1">
                <a:off x="3265263"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4" name="Line 9">
                <a:extLst>
                  <a:ext uri="{FF2B5EF4-FFF2-40B4-BE49-F238E27FC236}">
                    <a16:creationId xmlns:a16="http://schemas.microsoft.com/office/drawing/2014/main" xmlns="" id="{928A07CE-94ED-43BF-BBA8-7D8F0C1F9548}"/>
                  </a:ext>
                </a:extLst>
              </p:cNvPr>
              <p:cNvSpPr>
                <a:spLocks noChangeShapeType="1"/>
              </p:cNvSpPr>
              <p:nvPr/>
            </p:nvSpPr>
            <p:spPr bwMode="auto">
              <a:xfrm>
                <a:off x="3336110"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5" name="Line 10">
                <a:extLst>
                  <a:ext uri="{FF2B5EF4-FFF2-40B4-BE49-F238E27FC236}">
                    <a16:creationId xmlns:a16="http://schemas.microsoft.com/office/drawing/2014/main" xmlns="" id="{49251C69-F531-430D-B43D-65D4978C5945}"/>
                  </a:ext>
                </a:extLst>
              </p:cNvPr>
              <p:cNvSpPr>
                <a:spLocks noChangeShapeType="1"/>
              </p:cNvSpPr>
              <p:nvPr/>
            </p:nvSpPr>
            <p:spPr bwMode="auto">
              <a:xfrm flipH="1">
                <a:off x="3307012"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6" name="Line 11">
                <a:extLst>
                  <a:ext uri="{FF2B5EF4-FFF2-40B4-BE49-F238E27FC236}">
                    <a16:creationId xmlns:a16="http://schemas.microsoft.com/office/drawing/2014/main" xmlns="" id="{1F49B58F-5642-46F3-A6C0-239701F8F795}"/>
                  </a:ext>
                </a:extLst>
              </p:cNvPr>
              <p:cNvSpPr>
                <a:spLocks noChangeShapeType="1"/>
              </p:cNvSpPr>
              <p:nvPr/>
            </p:nvSpPr>
            <p:spPr bwMode="auto">
              <a:xfrm>
                <a:off x="4405146"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7" name="Line 12">
                <a:extLst>
                  <a:ext uri="{FF2B5EF4-FFF2-40B4-BE49-F238E27FC236}">
                    <a16:creationId xmlns:a16="http://schemas.microsoft.com/office/drawing/2014/main" xmlns="" id="{4E6417ED-661A-44A7-8AFD-E697AC58BDE5}"/>
                  </a:ext>
                </a:extLst>
              </p:cNvPr>
              <p:cNvSpPr>
                <a:spLocks noChangeShapeType="1"/>
              </p:cNvSpPr>
              <p:nvPr/>
            </p:nvSpPr>
            <p:spPr bwMode="auto">
              <a:xfrm flipH="1">
                <a:off x="4376048"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8" name="Line 13">
                <a:extLst>
                  <a:ext uri="{FF2B5EF4-FFF2-40B4-BE49-F238E27FC236}">
                    <a16:creationId xmlns:a16="http://schemas.microsoft.com/office/drawing/2014/main" xmlns="" id="{8778AB21-AD0D-4538-A3AE-946C4744472A}"/>
                  </a:ext>
                </a:extLst>
              </p:cNvPr>
              <p:cNvSpPr>
                <a:spLocks noChangeShapeType="1"/>
              </p:cNvSpPr>
              <p:nvPr/>
            </p:nvSpPr>
            <p:spPr bwMode="auto">
              <a:xfrm>
                <a:off x="4438039"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9" name="Line 14">
                <a:extLst>
                  <a:ext uri="{FF2B5EF4-FFF2-40B4-BE49-F238E27FC236}">
                    <a16:creationId xmlns:a16="http://schemas.microsoft.com/office/drawing/2014/main" xmlns="" id="{626CD103-82B0-4D80-9C28-3D0015BE2D06}"/>
                  </a:ext>
                </a:extLst>
              </p:cNvPr>
              <p:cNvSpPr>
                <a:spLocks noChangeShapeType="1"/>
              </p:cNvSpPr>
              <p:nvPr/>
            </p:nvSpPr>
            <p:spPr bwMode="auto">
              <a:xfrm flipH="1">
                <a:off x="4410206" y="2229424"/>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0" name="Line 15">
                <a:extLst>
                  <a:ext uri="{FF2B5EF4-FFF2-40B4-BE49-F238E27FC236}">
                    <a16:creationId xmlns:a16="http://schemas.microsoft.com/office/drawing/2014/main" xmlns="" id="{08CCD3A8-FC5A-4976-91C8-73ECC3F60B71}"/>
                  </a:ext>
                </a:extLst>
              </p:cNvPr>
              <p:cNvSpPr>
                <a:spLocks noChangeShapeType="1"/>
              </p:cNvSpPr>
              <p:nvPr/>
            </p:nvSpPr>
            <p:spPr bwMode="auto">
              <a:xfrm>
                <a:off x="4486114"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1" name="Line 16">
                <a:extLst>
                  <a:ext uri="{FF2B5EF4-FFF2-40B4-BE49-F238E27FC236}">
                    <a16:creationId xmlns:a16="http://schemas.microsoft.com/office/drawing/2014/main" xmlns="" id="{D2359E31-25D6-4136-8F02-3C5A3A264299}"/>
                  </a:ext>
                </a:extLst>
              </p:cNvPr>
              <p:cNvSpPr>
                <a:spLocks noChangeShapeType="1"/>
              </p:cNvSpPr>
              <p:nvPr/>
            </p:nvSpPr>
            <p:spPr bwMode="auto">
              <a:xfrm flipH="1">
                <a:off x="4457016" y="2229424"/>
                <a:ext cx="5819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2" name="Line 17">
                <a:extLst>
                  <a:ext uri="{FF2B5EF4-FFF2-40B4-BE49-F238E27FC236}">
                    <a16:creationId xmlns:a16="http://schemas.microsoft.com/office/drawing/2014/main" xmlns="" id="{645F82C8-1CD4-4B53-8ECC-E44FF13B56C7}"/>
                  </a:ext>
                </a:extLst>
              </p:cNvPr>
              <p:cNvSpPr>
                <a:spLocks noChangeShapeType="1"/>
              </p:cNvSpPr>
              <p:nvPr/>
            </p:nvSpPr>
            <p:spPr bwMode="auto">
              <a:xfrm>
                <a:off x="4501295"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3" name="Line 18">
                <a:extLst>
                  <a:ext uri="{FF2B5EF4-FFF2-40B4-BE49-F238E27FC236}">
                    <a16:creationId xmlns:a16="http://schemas.microsoft.com/office/drawing/2014/main" xmlns="" id="{DE3E074F-150D-43B6-8056-6B42B2EB6007}"/>
                  </a:ext>
                </a:extLst>
              </p:cNvPr>
              <p:cNvSpPr>
                <a:spLocks noChangeShapeType="1"/>
              </p:cNvSpPr>
              <p:nvPr/>
            </p:nvSpPr>
            <p:spPr bwMode="auto">
              <a:xfrm flipH="1">
                <a:off x="4472197" y="2229424"/>
                <a:ext cx="5819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4" name="Line 19">
                <a:extLst>
                  <a:ext uri="{FF2B5EF4-FFF2-40B4-BE49-F238E27FC236}">
                    <a16:creationId xmlns:a16="http://schemas.microsoft.com/office/drawing/2014/main" xmlns="" id="{D27A2D49-C7F2-42D4-B081-A4A28C604A03}"/>
                  </a:ext>
                </a:extLst>
              </p:cNvPr>
              <p:cNvSpPr>
                <a:spLocks noChangeShapeType="1"/>
              </p:cNvSpPr>
              <p:nvPr/>
            </p:nvSpPr>
            <p:spPr bwMode="auto">
              <a:xfrm>
                <a:off x="4511417"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5" name="Line 20">
                <a:extLst>
                  <a:ext uri="{FF2B5EF4-FFF2-40B4-BE49-F238E27FC236}">
                    <a16:creationId xmlns:a16="http://schemas.microsoft.com/office/drawing/2014/main" xmlns="" id="{D42ACB04-5E41-4804-822A-2FB210DE8404}"/>
                  </a:ext>
                </a:extLst>
              </p:cNvPr>
              <p:cNvSpPr>
                <a:spLocks noChangeShapeType="1"/>
              </p:cNvSpPr>
              <p:nvPr/>
            </p:nvSpPr>
            <p:spPr bwMode="auto">
              <a:xfrm flipH="1">
                <a:off x="4484849"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6" name="Line 21">
                <a:extLst>
                  <a:ext uri="{FF2B5EF4-FFF2-40B4-BE49-F238E27FC236}">
                    <a16:creationId xmlns:a16="http://schemas.microsoft.com/office/drawing/2014/main" xmlns="" id="{D0E2EC30-F4D1-4722-9BA9-263755C1A458}"/>
                  </a:ext>
                </a:extLst>
              </p:cNvPr>
              <p:cNvSpPr>
                <a:spLocks noChangeShapeType="1"/>
              </p:cNvSpPr>
              <p:nvPr/>
            </p:nvSpPr>
            <p:spPr bwMode="auto">
              <a:xfrm>
                <a:off x="5055423"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7" name="Line 22">
                <a:extLst>
                  <a:ext uri="{FF2B5EF4-FFF2-40B4-BE49-F238E27FC236}">
                    <a16:creationId xmlns:a16="http://schemas.microsoft.com/office/drawing/2014/main" xmlns="" id="{E66F8769-4889-4972-9912-A98D4C9E521B}"/>
                  </a:ext>
                </a:extLst>
              </p:cNvPr>
              <p:cNvSpPr>
                <a:spLocks noChangeShapeType="1"/>
              </p:cNvSpPr>
              <p:nvPr/>
            </p:nvSpPr>
            <p:spPr bwMode="auto">
              <a:xfrm flipH="1">
                <a:off x="5026325" y="231545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8" name="Line 23">
                <a:extLst>
                  <a:ext uri="{FF2B5EF4-FFF2-40B4-BE49-F238E27FC236}">
                    <a16:creationId xmlns:a16="http://schemas.microsoft.com/office/drawing/2014/main" xmlns="" id="{568B40D3-9178-4204-862A-359126138EB3}"/>
                  </a:ext>
                </a:extLst>
              </p:cNvPr>
              <p:cNvSpPr>
                <a:spLocks noChangeShapeType="1"/>
              </p:cNvSpPr>
              <p:nvPr/>
            </p:nvSpPr>
            <p:spPr bwMode="auto">
              <a:xfrm>
                <a:off x="5075665"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9" name="Line 24">
                <a:extLst>
                  <a:ext uri="{FF2B5EF4-FFF2-40B4-BE49-F238E27FC236}">
                    <a16:creationId xmlns:a16="http://schemas.microsoft.com/office/drawing/2014/main" xmlns="" id="{439ACB2D-B723-4C5C-A6C5-302DDD351A85}"/>
                  </a:ext>
                </a:extLst>
              </p:cNvPr>
              <p:cNvSpPr>
                <a:spLocks noChangeShapeType="1"/>
              </p:cNvSpPr>
              <p:nvPr/>
            </p:nvSpPr>
            <p:spPr bwMode="auto">
              <a:xfrm flipH="1">
                <a:off x="5046567" y="231545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0" name="Line 25">
                <a:extLst>
                  <a:ext uri="{FF2B5EF4-FFF2-40B4-BE49-F238E27FC236}">
                    <a16:creationId xmlns:a16="http://schemas.microsoft.com/office/drawing/2014/main" xmlns="" id="{C4EAFD43-1371-462A-9FD3-F52D22D1FFDA}"/>
                  </a:ext>
                </a:extLst>
              </p:cNvPr>
              <p:cNvSpPr>
                <a:spLocks noChangeShapeType="1"/>
              </p:cNvSpPr>
              <p:nvPr/>
            </p:nvSpPr>
            <p:spPr bwMode="auto">
              <a:xfrm>
                <a:off x="5607020"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1" name="Line 26">
                <a:extLst>
                  <a:ext uri="{FF2B5EF4-FFF2-40B4-BE49-F238E27FC236}">
                    <a16:creationId xmlns:a16="http://schemas.microsoft.com/office/drawing/2014/main" xmlns="" id="{7B45B054-8140-4C14-910C-97892A8F054B}"/>
                  </a:ext>
                </a:extLst>
              </p:cNvPr>
              <p:cNvSpPr>
                <a:spLocks noChangeShapeType="1"/>
              </p:cNvSpPr>
              <p:nvPr/>
            </p:nvSpPr>
            <p:spPr bwMode="auto">
              <a:xfrm flipH="1">
                <a:off x="5579187" y="231545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2" name="Line 27">
                <a:extLst>
                  <a:ext uri="{FF2B5EF4-FFF2-40B4-BE49-F238E27FC236}">
                    <a16:creationId xmlns:a16="http://schemas.microsoft.com/office/drawing/2014/main" xmlns="" id="{7C519F19-42B0-46B6-8FAB-198C1A28F22D}"/>
                  </a:ext>
                </a:extLst>
              </p:cNvPr>
              <p:cNvSpPr>
                <a:spLocks noChangeShapeType="1"/>
              </p:cNvSpPr>
              <p:nvPr/>
            </p:nvSpPr>
            <p:spPr bwMode="auto">
              <a:xfrm>
                <a:off x="5619671"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3" name="Line 28">
                <a:extLst>
                  <a:ext uri="{FF2B5EF4-FFF2-40B4-BE49-F238E27FC236}">
                    <a16:creationId xmlns:a16="http://schemas.microsoft.com/office/drawing/2014/main" xmlns="" id="{B65A5539-4871-476B-A254-E18123AADAE7}"/>
                  </a:ext>
                </a:extLst>
              </p:cNvPr>
              <p:cNvSpPr>
                <a:spLocks noChangeShapeType="1"/>
              </p:cNvSpPr>
              <p:nvPr/>
            </p:nvSpPr>
            <p:spPr bwMode="auto">
              <a:xfrm flipH="1">
                <a:off x="5590573" y="2315453"/>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4" name="Line 29">
                <a:extLst>
                  <a:ext uri="{FF2B5EF4-FFF2-40B4-BE49-F238E27FC236}">
                    <a16:creationId xmlns:a16="http://schemas.microsoft.com/office/drawing/2014/main" xmlns="" id="{A06D2615-BB45-4280-A8F7-C704512A3D04}"/>
                  </a:ext>
                </a:extLst>
              </p:cNvPr>
              <p:cNvSpPr>
                <a:spLocks noChangeShapeType="1"/>
              </p:cNvSpPr>
              <p:nvPr/>
            </p:nvSpPr>
            <p:spPr bwMode="auto">
              <a:xfrm>
                <a:off x="5679132" y="2391360"/>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5" name="Line 30">
                <a:extLst>
                  <a:ext uri="{FF2B5EF4-FFF2-40B4-BE49-F238E27FC236}">
                    <a16:creationId xmlns:a16="http://schemas.microsoft.com/office/drawing/2014/main" xmlns="" id="{C4F878CA-2CC5-4940-89B2-0939C11E766D}"/>
                  </a:ext>
                </a:extLst>
              </p:cNvPr>
              <p:cNvSpPr>
                <a:spLocks noChangeShapeType="1"/>
              </p:cNvSpPr>
              <p:nvPr/>
            </p:nvSpPr>
            <p:spPr bwMode="auto">
              <a:xfrm flipH="1">
                <a:off x="5650034" y="241919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6" name="Line 31">
                <a:extLst>
                  <a:ext uri="{FF2B5EF4-FFF2-40B4-BE49-F238E27FC236}">
                    <a16:creationId xmlns:a16="http://schemas.microsoft.com/office/drawing/2014/main" xmlns="" id="{DE5F6730-039C-4FA9-9378-3C523A5B7A3D}"/>
                  </a:ext>
                </a:extLst>
              </p:cNvPr>
              <p:cNvSpPr>
                <a:spLocks noChangeShapeType="1"/>
              </p:cNvSpPr>
              <p:nvPr/>
            </p:nvSpPr>
            <p:spPr bwMode="auto">
              <a:xfrm>
                <a:off x="5749980" y="2391360"/>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7" name="Line 32">
                <a:extLst>
                  <a:ext uri="{FF2B5EF4-FFF2-40B4-BE49-F238E27FC236}">
                    <a16:creationId xmlns:a16="http://schemas.microsoft.com/office/drawing/2014/main" xmlns="" id="{C05C5E85-A3E7-4928-9745-AF1FAF7BC72A}"/>
                  </a:ext>
                </a:extLst>
              </p:cNvPr>
              <p:cNvSpPr>
                <a:spLocks noChangeShapeType="1"/>
              </p:cNvSpPr>
              <p:nvPr/>
            </p:nvSpPr>
            <p:spPr bwMode="auto">
              <a:xfrm flipH="1">
                <a:off x="5720882" y="241919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8" name="Line 33">
                <a:extLst>
                  <a:ext uri="{FF2B5EF4-FFF2-40B4-BE49-F238E27FC236}">
                    <a16:creationId xmlns:a16="http://schemas.microsoft.com/office/drawing/2014/main" xmlns="" id="{C95B68CD-7302-4B75-B3FA-2CF48817462D}"/>
                  </a:ext>
                </a:extLst>
              </p:cNvPr>
              <p:cNvSpPr>
                <a:spLocks noChangeShapeType="1"/>
              </p:cNvSpPr>
              <p:nvPr/>
            </p:nvSpPr>
            <p:spPr bwMode="auto">
              <a:xfrm>
                <a:off x="6257297"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9" name="Line 34">
                <a:extLst>
                  <a:ext uri="{FF2B5EF4-FFF2-40B4-BE49-F238E27FC236}">
                    <a16:creationId xmlns:a16="http://schemas.microsoft.com/office/drawing/2014/main" xmlns="" id="{08253492-3620-4EE8-85B9-5B591717E80D}"/>
                  </a:ext>
                </a:extLst>
              </p:cNvPr>
              <p:cNvSpPr>
                <a:spLocks noChangeShapeType="1"/>
              </p:cNvSpPr>
              <p:nvPr/>
            </p:nvSpPr>
            <p:spPr bwMode="auto">
              <a:xfrm flipH="1">
                <a:off x="6230729" y="277596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0" name="Line 35">
                <a:extLst>
                  <a:ext uri="{FF2B5EF4-FFF2-40B4-BE49-F238E27FC236}">
                    <a16:creationId xmlns:a16="http://schemas.microsoft.com/office/drawing/2014/main" xmlns="" id="{381C4EB3-A953-46E2-BC6C-E810C7FFF555}"/>
                  </a:ext>
                </a:extLst>
              </p:cNvPr>
              <p:cNvSpPr>
                <a:spLocks noChangeShapeType="1"/>
              </p:cNvSpPr>
              <p:nvPr/>
            </p:nvSpPr>
            <p:spPr bwMode="auto">
              <a:xfrm>
                <a:off x="6286395"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1" name="Line 36">
                <a:extLst>
                  <a:ext uri="{FF2B5EF4-FFF2-40B4-BE49-F238E27FC236}">
                    <a16:creationId xmlns:a16="http://schemas.microsoft.com/office/drawing/2014/main" xmlns="" id="{324DE6ED-B642-4CC3-BA45-9F7CE0ABF152}"/>
                  </a:ext>
                </a:extLst>
              </p:cNvPr>
              <p:cNvSpPr>
                <a:spLocks noChangeShapeType="1"/>
              </p:cNvSpPr>
              <p:nvPr/>
            </p:nvSpPr>
            <p:spPr bwMode="auto">
              <a:xfrm flipH="1">
                <a:off x="6257297" y="2775960"/>
                <a:ext cx="5819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2" name="Line 37">
                <a:extLst>
                  <a:ext uri="{FF2B5EF4-FFF2-40B4-BE49-F238E27FC236}">
                    <a16:creationId xmlns:a16="http://schemas.microsoft.com/office/drawing/2014/main" xmlns="" id="{259783AE-BD2C-42AC-88B5-8ED6B16594DB}"/>
                  </a:ext>
                </a:extLst>
              </p:cNvPr>
              <p:cNvSpPr>
                <a:spLocks noChangeShapeType="1"/>
              </p:cNvSpPr>
              <p:nvPr/>
            </p:nvSpPr>
            <p:spPr bwMode="auto">
              <a:xfrm>
                <a:off x="6382545"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3" name="Line 38">
                <a:extLst>
                  <a:ext uri="{FF2B5EF4-FFF2-40B4-BE49-F238E27FC236}">
                    <a16:creationId xmlns:a16="http://schemas.microsoft.com/office/drawing/2014/main" xmlns="" id="{5A87EAA2-CBDC-4F9B-A2B5-B68A0738BFD9}"/>
                  </a:ext>
                </a:extLst>
              </p:cNvPr>
              <p:cNvSpPr>
                <a:spLocks noChangeShapeType="1"/>
              </p:cNvSpPr>
              <p:nvPr/>
            </p:nvSpPr>
            <p:spPr bwMode="auto">
              <a:xfrm flipH="1">
                <a:off x="6353447"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4" name="Line 39">
                <a:extLst>
                  <a:ext uri="{FF2B5EF4-FFF2-40B4-BE49-F238E27FC236}">
                    <a16:creationId xmlns:a16="http://schemas.microsoft.com/office/drawing/2014/main" xmlns="" id="{2443334F-A36C-46FC-9962-15EF6378B7A4}"/>
                  </a:ext>
                </a:extLst>
              </p:cNvPr>
              <p:cNvSpPr>
                <a:spLocks noChangeShapeType="1"/>
              </p:cNvSpPr>
              <p:nvPr/>
            </p:nvSpPr>
            <p:spPr bwMode="auto">
              <a:xfrm>
                <a:off x="6864560"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5" name="Line 40">
                <a:extLst>
                  <a:ext uri="{FF2B5EF4-FFF2-40B4-BE49-F238E27FC236}">
                    <a16:creationId xmlns:a16="http://schemas.microsoft.com/office/drawing/2014/main" xmlns="" id="{A73B0C97-EEDA-478C-A781-17B9C81ECD75}"/>
                  </a:ext>
                </a:extLst>
              </p:cNvPr>
              <p:cNvSpPr>
                <a:spLocks noChangeShapeType="1"/>
              </p:cNvSpPr>
              <p:nvPr/>
            </p:nvSpPr>
            <p:spPr bwMode="auto">
              <a:xfrm flipH="1">
                <a:off x="6835462"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6" name="Line 41">
                <a:extLst>
                  <a:ext uri="{FF2B5EF4-FFF2-40B4-BE49-F238E27FC236}">
                    <a16:creationId xmlns:a16="http://schemas.microsoft.com/office/drawing/2014/main" xmlns="" id="{79F84263-33F4-43F8-9737-CAD6789EC501}"/>
                  </a:ext>
                </a:extLst>
              </p:cNvPr>
              <p:cNvSpPr>
                <a:spLocks noChangeShapeType="1"/>
              </p:cNvSpPr>
              <p:nvPr/>
            </p:nvSpPr>
            <p:spPr bwMode="auto">
              <a:xfrm>
                <a:off x="7337719"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7" name="Line 42">
                <a:extLst>
                  <a:ext uri="{FF2B5EF4-FFF2-40B4-BE49-F238E27FC236}">
                    <a16:creationId xmlns:a16="http://schemas.microsoft.com/office/drawing/2014/main" xmlns="" id="{6D0B50D5-1FEC-408F-BF72-70DD29CA3EB0}"/>
                  </a:ext>
                </a:extLst>
              </p:cNvPr>
              <p:cNvSpPr>
                <a:spLocks noChangeShapeType="1"/>
              </p:cNvSpPr>
              <p:nvPr/>
            </p:nvSpPr>
            <p:spPr bwMode="auto">
              <a:xfrm flipH="1">
                <a:off x="7308621"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8" name="Line 43">
                <a:extLst>
                  <a:ext uri="{FF2B5EF4-FFF2-40B4-BE49-F238E27FC236}">
                    <a16:creationId xmlns:a16="http://schemas.microsoft.com/office/drawing/2014/main" xmlns="" id="{8E85A1B9-78F6-4891-8F60-1648956B3009}"/>
                  </a:ext>
                </a:extLst>
              </p:cNvPr>
              <p:cNvSpPr>
                <a:spLocks noChangeShapeType="1"/>
              </p:cNvSpPr>
              <p:nvPr/>
            </p:nvSpPr>
            <p:spPr bwMode="auto">
              <a:xfrm>
                <a:off x="7365552"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9" name="Line 44">
                <a:extLst>
                  <a:ext uri="{FF2B5EF4-FFF2-40B4-BE49-F238E27FC236}">
                    <a16:creationId xmlns:a16="http://schemas.microsoft.com/office/drawing/2014/main" xmlns="" id="{2AF0B201-31B8-4FEB-AD72-D2B20F638CFF}"/>
                  </a:ext>
                </a:extLst>
              </p:cNvPr>
              <p:cNvSpPr>
                <a:spLocks noChangeShapeType="1"/>
              </p:cNvSpPr>
              <p:nvPr/>
            </p:nvSpPr>
            <p:spPr bwMode="auto">
              <a:xfrm flipH="1">
                <a:off x="7337719"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0" name="Line 45">
                <a:extLst>
                  <a:ext uri="{FF2B5EF4-FFF2-40B4-BE49-F238E27FC236}">
                    <a16:creationId xmlns:a16="http://schemas.microsoft.com/office/drawing/2014/main" xmlns="" id="{E0EB122D-1822-4685-BBE8-C96FC67F7593}"/>
                  </a:ext>
                </a:extLst>
              </p:cNvPr>
              <p:cNvSpPr>
                <a:spLocks noChangeShapeType="1"/>
              </p:cNvSpPr>
              <p:nvPr/>
            </p:nvSpPr>
            <p:spPr bwMode="auto">
              <a:xfrm>
                <a:off x="7423748"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1" name="Line 46">
                <a:extLst>
                  <a:ext uri="{FF2B5EF4-FFF2-40B4-BE49-F238E27FC236}">
                    <a16:creationId xmlns:a16="http://schemas.microsoft.com/office/drawing/2014/main" xmlns="" id="{2A2A8331-B390-41BA-AB85-37948E08B9AB}"/>
                  </a:ext>
                </a:extLst>
              </p:cNvPr>
              <p:cNvSpPr>
                <a:spLocks noChangeShapeType="1"/>
              </p:cNvSpPr>
              <p:nvPr/>
            </p:nvSpPr>
            <p:spPr bwMode="auto">
              <a:xfrm flipH="1">
                <a:off x="7394650" y="277596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2" name="Line 47">
                <a:extLst>
                  <a:ext uri="{FF2B5EF4-FFF2-40B4-BE49-F238E27FC236}">
                    <a16:creationId xmlns:a16="http://schemas.microsoft.com/office/drawing/2014/main" xmlns="" id="{96487F7B-3F1B-4746-8534-276284130A85}"/>
                  </a:ext>
                </a:extLst>
              </p:cNvPr>
              <p:cNvSpPr>
                <a:spLocks noChangeShapeType="1"/>
              </p:cNvSpPr>
              <p:nvPr/>
            </p:nvSpPr>
            <p:spPr bwMode="auto">
              <a:xfrm>
                <a:off x="7960163"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3" name="Line 48">
                <a:extLst>
                  <a:ext uri="{FF2B5EF4-FFF2-40B4-BE49-F238E27FC236}">
                    <a16:creationId xmlns:a16="http://schemas.microsoft.com/office/drawing/2014/main" xmlns="" id="{4446DD15-1749-42CD-8FE2-9DEF32FABBB2}"/>
                  </a:ext>
                </a:extLst>
              </p:cNvPr>
              <p:cNvSpPr>
                <a:spLocks noChangeShapeType="1"/>
              </p:cNvSpPr>
              <p:nvPr/>
            </p:nvSpPr>
            <p:spPr bwMode="auto">
              <a:xfrm flipH="1">
                <a:off x="7932330"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4" name="Line 49">
                <a:extLst>
                  <a:ext uri="{FF2B5EF4-FFF2-40B4-BE49-F238E27FC236}">
                    <a16:creationId xmlns:a16="http://schemas.microsoft.com/office/drawing/2014/main" xmlns="" id="{C5936D7D-6529-4074-973B-EA9BC2CB29EC}"/>
                  </a:ext>
                </a:extLst>
              </p:cNvPr>
              <p:cNvSpPr>
                <a:spLocks noChangeShapeType="1"/>
              </p:cNvSpPr>
              <p:nvPr/>
            </p:nvSpPr>
            <p:spPr bwMode="auto">
              <a:xfrm>
                <a:off x="8005708"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5" name="Line 50">
                <a:extLst>
                  <a:ext uri="{FF2B5EF4-FFF2-40B4-BE49-F238E27FC236}">
                    <a16:creationId xmlns:a16="http://schemas.microsoft.com/office/drawing/2014/main" xmlns="" id="{7F70C8B2-DB4F-4982-9CB4-7937E3248B51}"/>
                  </a:ext>
                </a:extLst>
              </p:cNvPr>
              <p:cNvSpPr>
                <a:spLocks noChangeShapeType="1"/>
              </p:cNvSpPr>
              <p:nvPr/>
            </p:nvSpPr>
            <p:spPr bwMode="auto">
              <a:xfrm flipH="1">
                <a:off x="7976610" y="277596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6" name="Line 51">
                <a:extLst>
                  <a:ext uri="{FF2B5EF4-FFF2-40B4-BE49-F238E27FC236}">
                    <a16:creationId xmlns:a16="http://schemas.microsoft.com/office/drawing/2014/main" xmlns="" id="{8C473829-E70A-40A0-A30A-756A8884EB22}"/>
                  </a:ext>
                </a:extLst>
              </p:cNvPr>
              <p:cNvSpPr>
                <a:spLocks noChangeShapeType="1"/>
              </p:cNvSpPr>
              <p:nvPr/>
            </p:nvSpPr>
            <p:spPr bwMode="auto">
              <a:xfrm>
                <a:off x="8552244"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7" name="Line 52">
                <a:extLst>
                  <a:ext uri="{FF2B5EF4-FFF2-40B4-BE49-F238E27FC236}">
                    <a16:creationId xmlns:a16="http://schemas.microsoft.com/office/drawing/2014/main" xmlns="" id="{8FABE6AC-8692-4572-AB1C-029790ED452A}"/>
                  </a:ext>
                </a:extLst>
              </p:cNvPr>
              <p:cNvSpPr>
                <a:spLocks noChangeShapeType="1"/>
              </p:cNvSpPr>
              <p:nvPr/>
            </p:nvSpPr>
            <p:spPr bwMode="auto">
              <a:xfrm flipH="1">
                <a:off x="8523146"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8" name="Freeform 114">
                <a:extLst>
                  <a:ext uri="{FF2B5EF4-FFF2-40B4-BE49-F238E27FC236}">
                    <a16:creationId xmlns:a16="http://schemas.microsoft.com/office/drawing/2014/main" xmlns="" id="{CFB38706-67C8-4335-A12A-7B4D39572749}"/>
                  </a:ext>
                </a:extLst>
              </p:cNvPr>
              <p:cNvSpPr>
                <a:spLocks/>
              </p:cNvSpPr>
              <p:nvPr/>
            </p:nvSpPr>
            <p:spPr bwMode="auto">
              <a:xfrm>
                <a:off x="1313166" y="1844824"/>
                <a:ext cx="7239078" cy="931136"/>
              </a:xfrm>
              <a:custGeom>
                <a:avLst/>
                <a:gdLst>
                  <a:gd name="T0" fmla="*/ 5722 w 5722"/>
                  <a:gd name="T1" fmla="*/ 736 h 736"/>
                  <a:gd name="T2" fmla="*/ 3890 w 5722"/>
                  <a:gd name="T3" fmla="*/ 736 h 736"/>
                  <a:gd name="T4" fmla="*/ 3890 w 5722"/>
                  <a:gd name="T5" fmla="*/ 638 h 736"/>
                  <a:gd name="T6" fmla="*/ 3882 w 5722"/>
                  <a:gd name="T7" fmla="*/ 638 h 736"/>
                  <a:gd name="T8" fmla="*/ 3882 w 5722"/>
                  <a:gd name="T9" fmla="*/ 547 h 736"/>
                  <a:gd name="T10" fmla="*/ 3788 w 5722"/>
                  <a:gd name="T11" fmla="*/ 547 h 736"/>
                  <a:gd name="T12" fmla="*/ 3788 w 5722"/>
                  <a:gd name="T13" fmla="*/ 455 h 736"/>
                  <a:gd name="T14" fmla="*/ 3428 w 5722"/>
                  <a:gd name="T15" fmla="*/ 455 h 736"/>
                  <a:gd name="T16" fmla="*/ 3428 w 5722"/>
                  <a:gd name="T17" fmla="*/ 372 h 736"/>
                  <a:gd name="T18" fmla="*/ 2940 w 5722"/>
                  <a:gd name="T19" fmla="*/ 372 h 736"/>
                  <a:gd name="T20" fmla="*/ 2940 w 5722"/>
                  <a:gd name="T21" fmla="*/ 304 h 736"/>
                  <a:gd name="T22" fmla="*/ 1535 w 5722"/>
                  <a:gd name="T23" fmla="*/ 304 h 736"/>
                  <a:gd name="T24" fmla="*/ 1535 w 5722"/>
                  <a:gd name="T25" fmla="*/ 251 h 736"/>
                  <a:gd name="T26" fmla="*/ 1530 w 5722"/>
                  <a:gd name="T27" fmla="*/ 251 h 736"/>
                  <a:gd name="T28" fmla="*/ 1530 w 5722"/>
                  <a:gd name="T29" fmla="*/ 202 h 736"/>
                  <a:gd name="T30" fmla="*/ 1076 w 5722"/>
                  <a:gd name="T31" fmla="*/ 202 h 736"/>
                  <a:gd name="T32" fmla="*/ 1076 w 5722"/>
                  <a:gd name="T33" fmla="*/ 150 h 736"/>
                  <a:gd name="T34" fmla="*/ 1068 w 5722"/>
                  <a:gd name="T35" fmla="*/ 150 h 736"/>
                  <a:gd name="T36" fmla="*/ 1068 w 5722"/>
                  <a:gd name="T37" fmla="*/ 100 h 736"/>
                  <a:gd name="T38" fmla="*/ 1054 w 5722"/>
                  <a:gd name="T39" fmla="*/ 100 h 736"/>
                  <a:gd name="T40" fmla="*/ 1054 w 5722"/>
                  <a:gd name="T41" fmla="*/ 55 h 736"/>
                  <a:gd name="T42" fmla="*/ 1046 w 5722"/>
                  <a:gd name="T43" fmla="*/ 55 h 736"/>
                  <a:gd name="T44" fmla="*/ 1046 w 5722"/>
                  <a:gd name="T45" fmla="*/ 0 h 736"/>
                  <a:gd name="T46" fmla="*/ 0 w 5722"/>
                  <a:gd name="T47"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22" h="736">
                    <a:moveTo>
                      <a:pt x="5722" y="736"/>
                    </a:moveTo>
                    <a:lnTo>
                      <a:pt x="3890" y="736"/>
                    </a:lnTo>
                    <a:lnTo>
                      <a:pt x="3890" y="638"/>
                    </a:lnTo>
                    <a:lnTo>
                      <a:pt x="3882" y="638"/>
                    </a:lnTo>
                    <a:lnTo>
                      <a:pt x="3882" y="547"/>
                    </a:lnTo>
                    <a:lnTo>
                      <a:pt x="3788" y="547"/>
                    </a:lnTo>
                    <a:lnTo>
                      <a:pt x="3788" y="455"/>
                    </a:lnTo>
                    <a:lnTo>
                      <a:pt x="3428" y="455"/>
                    </a:lnTo>
                    <a:lnTo>
                      <a:pt x="3428" y="372"/>
                    </a:lnTo>
                    <a:lnTo>
                      <a:pt x="2940" y="372"/>
                    </a:lnTo>
                    <a:lnTo>
                      <a:pt x="2940" y="304"/>
                    </a:lnTo>
                    <a:lnTo>
                      <a:pt x="1535" y="304"/>
                    </a:lnTo>
                    <a:lnTo>
                      <a:pt x="1535" y="251"/>
                    </a:lnTo>
                    <a:lnTo>
                      <a:pt x="1530" y="251"/>
                    </a:lnTo>
                    <a:lnTo>
                      <a:pt x="1530" y="202"/>
                    </a:lnTo>
                    <a:lnTo>
                      <a:pt x="1076" y="202"/>
                    </a:lnTo>
                    <a:lnTo>
                      <a:pt x="1076" y="150"/>
                    </a:lnTo>
                    <a:lnTo>
                      <a:pt x="1068" y="150"/>
                    </a:lnTo>
                    <a:lnTo>
                      <a:pt x="1068" y="100"/>
                    </a:lnTo>
                    <a:lnTo>
                      <a:pt x="1054" y="100"/>
                    </a:lnTo>
                    <a:lnTo>
                      <a:pt x="1054" y="55"/>
                    </a:lnTo>
                    <a:lnTo>
                      <a:pt x="1046" y="55"/>
                    </a:lnTo>
                    <a:lnTo>
                      <a:pt x="104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spTree>
    <p:extLst>
      <p:ext uri="{BB962C8B-B14F-4D97-AF65-F5344CB8AC3E}">
        <p14:creationId xmlns:p14="http://schemas.microsoft.com/office/powerpoint/2010/main" xmlns="" val="3249697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des voies biliaires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xmlns="" val="3504611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Grp="1" noChangeArrowheads="1"/>
          </p:cNvSpPr>
          <p:nvPr>
            <p:ph type="title"/>
          </p:nvPr>
        </p:nvSpPr>
        <p:spPr/>
        <p:txBody>
          <a:bodyPr/>
          <a:lstStyle/>
          <a:p>
            <a:pPr>
              <a:lnSpc>
                <a:spcPct val="90000"/>
              </a:lnSpc>
            </a:pPr>
            <a:r>
              <a:rPr lang="fr-FR" altLang="zh-CN" dirty="0" smtClean="0"/>
              <a:t>LBA29: GEMOX en adjuvant dans le cancer des voies biliaires: résultats actualisés de survie sans récidive et premiers résultats de survie globale de l’étude randomisée phase III PRODIGE 12-ACCORD 18 (UNICANCER GI) – </a:t>
            </a:r>
            <a:r>
              <a:rPr lang="fr-FR" altLang="zh-CN" dirty="0" err="1" smtClean="0"/>
              <a:t>Edeline</a:t>
            </a:r>
            <a:r>
              <a:rPr lang="fr-FR" altLang="zh-CN" dirty="0" smtClean="0"/>
              <a:t> J, et al</a:t>
            </a:r>
            <a:endParaRPr lang="fr-FR" altLang="zh-CN" dirty="0"/>
          </a:p>
        </p:txBody>
      </p:sp>
      <p:sp>
        <p:nvSpPr>
          <p:cNvPr id="8" name="Content Placeholder 7"/>
          <p:cNvSpPr>
            <a:spLocks noGrp="1"/>
          </p:cNvSpPr>
          <p:nvPr>
            <p:ph idx="1"/>
          </p:nvPr>
        </p:nvSpPr>
        <p:spPr/>
        <p:txBody>
          <a:bodyPr/>
          <a:lstStyle/>
          <a:p>
            <a:pPr marL="0" indent="0">
              <a:buNone/>
            </a:pPr>
            <a:r>
              <a:rPr lang="fr-FR" b="1" dirty="0" smtClean="0"/>
              <a:t>Objectif</a:t>
            </a:r>
          </a:p>
          <a:p>
            <a:r>
              <a:rPr lang="fr-FR" dirty="0" smtClean="0"/>
              <a:t>Evaluer l’efficacité et la tolérance de GEMOX en adjuvant chez les patients avec cancer des voies biliaires</a:t>
            </a:r>
          </a:p>
          <a:p>
            <a:endParaRPr lang="fr-FR" dirty="0"/>
          </a:p>
        </p:txBody>
      </p:sp>
      <p:sp>
        <p:nvSpPr>
          <p:cNvPr id="32" name="Text Placeholder 15"/>
          <p:cNvSpPr>
            <a:spLocks noGrp="1"/>
          </p:cNvSpPr>
          <p:nvPr>
            <p:ph type="body" sz="quarter" idx="10"/>
          </p:nvPr>
        </p:nvSpPr>
        <p:spPr>
          <a:xfrm>
            <a:off x="365125" y="6096000"/>
            <a:ext cx="4047849" cy="487363"/>
          </a:xfrm>
        </p:spPr>
        <p:txBody>
          <a:bodyPr/>
          <a:lstStyle/>
          <a:p>
            <a:r>
              <a:rPr lang="fr-FR" dirty="0" smtClean="0"/>
              <a:t>*</a:t>
            </a:r>
            <a:r>
              <a:rPr lang="fr-FR" dirty="0" err="1" smtClean="0"/>
              <a:t>Gemcitabine</a:t>
            </a:r>
            <a:r>
              <a:rPr lang="fr-FR" dirty="0" smtClean="0"/>
              <a:t> 1000 mg/m</a:t>
            </a:r>
            <a:r>
              <a:rPr lang="fr-FR" baseline="30000" dirty="0" smtClean="0"/>
              <a:t>2</a:t>
            </a:r>
            <a:r>
              <a:rPr lang="fr-FR" dirty="0" smtClean="0"/>
              <a:t> J1; </a:t>
            </a:r>
            <a:r>
              <a:rPr lang="fr-FR" dirty="0" err="1" smtClean="0"/>
              <a:t>oxaliplatine</a:t>
            </a:r>
            <a:r>
              <a:rPr lang="fr-FR" dirty="0" smtClean="0"/>
              <a:t> 85 mg/m</a:t>
            </a:r>
            <a:r>
              <a:rPr lang="fr-FR" baseline="30000" dirty="0"/>
              <a:t>2</a:t>
            </a:r>
            <a:r>
              <a:rPr lang="fr-FR" dirty="0" smtClean="0"/>
              <a:t> J2;</a:t>
            </a:r>
            <a:br>
              <a:rPr lang="fr-FR" dirty="0" smtClean="0"/>
            </a:br>
            <a:r>
              <a:rPr lang="fr-FR" baseline="30000" dirty="0" smtClean="0"/>
              <a:t>†</a:t>
            </a:r>
            <a:r>
              <a:rPr lang="fr-FR" dirty="0" smtClean="0"/>
              <a:t>Tous les 3 mois pendant 2 ans puis tous les 6 mois pendant 3 ans</a:t>
            </a:r>
            <a:endParaRPr lang="fr-FR" dirty="0"/>
          </a:p>
        </p:txBody>
      </p:sp>
      <p:sp>
        <p:nvSpPr>
          <p:cNvPr id="33" name="Text Placeholder 16"/>
          <p:cNvSpPr>
            <a:spLocks noGrp="1"/>
          </p:cNvSpPr>
          <p:nvPr>
            <p:ph type="body" sz="quarter" idx="11"/>
          </p:nvPr>
        </p:nvSpPr>
        <p:spPr/>
        <p:txBody>
          <a:bodyPr/>
          <a:lstStyle/>
          <a:p>
            <a:r>
              <a:rPr lang="fr-FR" smtClean="0"/>
              <a:t>Edeline J, et al. Ann Oncol 2017;28(Suppl 5):Abstr LBA29</a:t>
            </a:r>
            <a:endParaRPr lang="fr-FR" dirty="0"/>
          </a:p>
        </p:txBody>
      </p:sp>
      <p:sp>
        <p:nvSpPr>
          <p:cNvPr id="34" name="Oval 14"/>
          <p:cNvSpPr>
            <a:spLocks noChangeArrowheads="1"/>
          </p:cNvSpPr>
          <p:nvPr/>
        </p:nvSpPr>
        <p:spPr bwMode="auto">
          <a:xfrm>
            <a:off x="3941537" y="340871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latin typeface="Arial"/>
                <a:ea typeface="SimSun" pitchFamily="2" charset="-122"/>
                <a:cs typeface="Arial"/>
              </a:rPr>
              <a:t>R</a:t>
            </a:r>
          </a:p>
          <a:p>
            <a:pPr algn="ctr"/>
            <a:r>
              <a:rPr lang="fr-FR" altLang="zh-CN" sz="1600" b="1" smtClean="0">
                <a:solidFill>
                  <a:srgbClr val="043882"/>
                </a:solidFill>
                <a:latin typeface="Arial"/>
                <a:ea typeface="SimSun" pitchFamily="2" charset="-122"/>
                <a:cs typeface="Arial"/>
              </a:rPr>
              <a:t>1:1</a:t>
            </a:r>
            <a:endParaRPr lang="fr-FR" altLang="zh-CN" sz="1600" b="1">
              <a:solidFill>
                <a:srgbClr val="043882"/>
              </a:solidFill>
              <a:latin typeface="Arial"/>
              <a:ea typeface="SimSun" pitchFamily="2" charset="-122"/>
              <a:cs typeface="Arial"/>
            </a:endParaRPr>
          </a:p>
        </p:txBody>
      </p:sp>
      <p:cxnSp>
        <p:nvCxnSpPr>
          <p:cNvPr id="35" name="AutoShape 15"/>
          <p:cNvCxnSpPr>
            <a:cxnSpLocks noChangeShapeType="1"/>
            <a:stCxn id="34" idx="0"/>
            <a:endCxn id="40" idx="1"/>
          </p:cNvCxnSpPr>
          <p:nvPr/>
        </p:nvCxnSpPr>
        <p:spPr bwMode="auto">
          <a:xfrm rot="5400000" flipH="1" flipV="1">
            <a:off x="4100452" y="2643862"/>
            <a:ext cx="897740" cy="631975"/>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116434" y="2246660"/>
            <a:ext cx="8624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37" name="Content Placeholder 26"/>
          <p:cNvSpPr txBox="1">
            <a:spLocks/>
          </p:cNvSpPr>
          <p:nvPr/>
        </p:nvSpPr>
        <p:spPr bwMode="auto">
          <a:xfrm>
            <a:off x="4855936" y="2935310"/>
            <a:ext cx="3589338" cy="892175"/>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cs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Site tumoral</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R0 vs. R1</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N0 vs. N+ vs. NX</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Centres</a:t>
            </a:r>
            <a:endParaRPr lang="fr-FR" sz="1600" dirty="0">
              <a:solidFill>
                <a:srgbClr val="4D4D4D"/>
              </a:solidFill>
              <a:latin typeface="Arial"/>
              <a:cs typeface="Arial"/>
            </a:endParaRPr>
          </a:p>
        </p:txBody>
      </p:sp>
      <p:cxnSp>
        <p:nvCxnSpPr>
          <p:cNvPr id="38" name="AutoShape 19"/>
          <p:cNvCxnSpPr>
            <a:cxnSpLocks noChangeShapeType="1"/>
            <a:stCxn id="41" idx="3"/>
            <a:endCxn id="34" idx="2"/>
          </p:cNvCxnSpPr>
          <p:nvPr/>
        </p:nvCxnSpPr>
        <p:spPr bwMode="auto">
          <a:xfrm>
            <a:off x="3684814" y="3700819"/>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9" name="AutoShape 21"/>
          <p:cNvCxnSpPr>
            <a:cxnSpLocks noChangeShapeType="1"/>
            <a:stCxn id="40" idx="3"/>
            <a:endCxn id="36" idx="1"/>
          </p:cNvCxnSpPr>
          <p:nvPr/>
        </p:nvCxnSpPr>
        <p:spPr bwMode="auto">
          <a:xfrm>
            <a:off x="7543800" y="2510979"/>
            <a:ext cx="572634"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865310" y="210061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GEMOX* 85 /2S</a:t>
            </a:r>
            <a:br>
              <a:rPr lang="fr-FR" altLang="zh-CN"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 12 cycles (n=95)</a:t>
            </a:r>
          </a:p>
        </p:txBody>
      </p:sp>
      <p:sp>
        <p:nvSpPr>
          <p:cNvPr id="41" name="AutoShape 9"/>
          <p:cNvSpPr>
            <a:spLocks noChangeArrowheads="1"/>
          </p:cNvSpPr>
          <p:nvPr/>
        </p:nvSpPr>
        <p:spPr bwMode="auto">
          <a:xfrm>
            <a:off x="254442" y="2160141"/>
            <a:ext cx="3430372"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Cancer des voies biliaires (ICC/ECC/GBC)</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Chirurgie R0 ou R1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0–2</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Fonction hépatique adéquate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Randomisation dans les 3 mois suivant la chirurgie</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(n=194)</a:t>
            </a:r>
            <a:endParaRPr lang="fr-FR" altLang="zh-CN" dirty="0">
              <a:solidFill>
                <a:srgbClr val="FFFFFF"/>
              </a:solidFill>
              <a:latin typeface="Arial"/>
              <a:ea typeface="SimSun" pitchFamily="2" charset="-122"/>
              <a:cs typeface="Arial"/>
            </a:endParaRPr>
          </a:p>
        </p:txBody>
      </p:sp>
      <p:sp>
        <p:nvSpPr>
          <p:cNvPr id="45" name="Rectangle 9"/>
          <p:cNvSpPr txBox="1">
            <a:spLocks noChangeArrowheads="1"/>
          </p:cNvSpPr>
          <p:nvPr/>
        </p:nvSpPr>
        <p:spPr bwMode="auto">
          <a:xfrm>
            <a:off x="365124" y="5388118"/>
            <a:ext cx="4130676" cy="648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PRINCIPAUX</a:t>
            </a:r>
          </a:p>
          <a:p>
            <a:r>
              <a:rPr lang="fr-FR" dirty="0" smtClean="0"/>
              <a:t>SSR, QoL</a:t>
            </a:r>
            <a:endParaRPr lang="fr-FR" dirty="0"/>
          </a:p>
        </p:txBody>
      </p:sp>
      <p:sp>
        <p:nvSpPr>
          <p:cNvPr id="47" name="Content Placeholder 26"/>
          <p:cNvSpPr txBox="1">
            <a:spLocks/>
          </p:cNvSpPr>
          <p:nvPr/>
        </p:nvSpPr>
        <p:spPr>
          <a:xfrm>
            <a:off x="4648200" y="5388118"/>
            <a:ext cx="4130675" cy="6481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SSM, toxicité, recherche </a:t>
            </a:r>
            <a:r>
              <a:rPr lang="fr-FR" dirty="0" err="1" smtClean="0"/>
              <a:t>translationnelle</a:t>
            </a:r>
            <a:endParaRPr lang="fr-FR" dirty="0"/>
          </a:p>
        </p:txBody>
      </p:sp>
      <p:cxnSp>
        <p:nvCxnSpPr>
          <p:cNvPr id="51" name="AutoShape 16"/>
          <p:cNvCxnSpPr>
            <a:cxnSpLocks noChangeShapeType="1"/>
            <a:stCxn id="34" idx="4"/>
            <a:endCxn id="55" idx="1"/>
          </p:cNvCxnSpPr>
          <p:nvPr/>
        </p:nvCxnSpPr>
        <p:spPr bwMode="auto">
          <a:xfrm rot="16200000" flipH="1">
            <a:off x="4161356" y="4064897"/>
            <a:ext cx="775932" cy="631975"/>
          </a:xfrm>
          <a:prstGeom prst="bentConnector2">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8116434" y="4504531"/>
            <a:ext cx="8624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54" name="AutoShape 20"/>
          <p:cNvCxnSpPr>
            <a:cxnSpLocks noChangeShapeType="1"/>
            <a:stCxn id="55" idx="3"/>
            <a:endCxn id="53" idx="1"/>
          </p:cNvCxnSpPr>
          <p:nvPr/>
        </p:nvCxnSpPr>
        <p:spPr bwMode="auto">
          <a:xfrm flipV="1">
            <a:off x="7668344" y="4768850"/>
            <a:ext cx="448090" cy="1"/>
          </a:xfrm>
          <a:prstGeom prst="straightConnector1">
            <a:avLst/>
          </a:prstGeom>
          <a:noFill/>
          <a:ln w="57150">
            <a:solidFill>
              <a:schemeClr val="bg2">
                <a:lumMod val="60000"/>
                <a:lumOff val="40000"/>
              </a:schemeClr>
            </a:solidFill>
            <a:prstDash val="sysDot"/>
            <a:round/>
            <a:headEnd/>
            <a:tailEnd type="triangle" w="med" len="med"/>
          </a:ln>
        </p:spPr>
      </p:cxnSp>
      <p:sp>
        <p:nvSpPr>
          <p:cNvPr id="55" name="AutoShape 12"/>
          <p:cNvSpPr>
            <a:spLocks noChangeArrowheads="1"/>
          </p:cNvSpPr>
          <p:nvPr/>
        </p:nvSpPr>
        <p:spPr bwMode="auto">
          <a:xfrm>
            <a:off x="4865310" y="4221088"/>
            <a:ext cx="2803034" cy="109552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Surveillance</a:t>
            </a:r>
            <a:r>
              <a:rPr lang="fr-FR" altLang="zh-CN" baseline="30000" dirty="0" smtClean="0">
                <a:solidFill>
                  <a:srgbClr val="4D4D4D"/>
                </a:solidFill>
                <a:latin typeface="Arial"/>
                <a:ea typeface="SimSun" pitchFamily="2" charset="-122"/>
                <a:cs typeface="Arial"/>
              </a:rPr>
              <a:t>†</a:t>
            </a:r>
            <a:r>
              <a:rPr lang="fr-FR" altLang="zh-CN" dirty="0" smtClean="0">
                <a:solidFill>
                  <a:srgbClr val="4D4D4D"/>
                </a:solidFill>
                <a:latin typeface="Arial"/>
                <a:ea typeface="SimSun" pitchFamily="2" charset="-122"/>
                <a:cs typeface="Arial"/>
              </a:rPr>
              <a:t> seule:</a:t>
            </a:r>
          </a:p>
          <a:p>
            <a:pPr algn="ctr" defTabSz="892175" eaLnBrk="0" hangingPunct="0"/>
            <a:r>
              <a:rPr lang="fr-FR" altLang="zh-CN" dirty="0" smtClean="0">
                <a:solidFill>
                  <a:srgbClr val="4D4D4D"/>
                </a:solidFill>
                <a:latin typeface="Arial"/>
                <a:ea typeface="SimSun" pitchFamily="2" charset="-122"/>
                <a:cs typeface="Arial"/>
              </a:rPr>
              <a:t>ACE, CA 19.9 + scanners (n=99)</a:t>
            </a:r>
            <a:endParaRPr lang="fr-FR" altLang="zh-CN" dirty="0">
              <a:solidFill>
                <a:srgbClr val="4D4D4D"/>
              </a:solidFill>
              <a:latin typeface="Arial"/>
              <a:ea typeface="SimSun" pitchFamily="2" charset="-122"/>
              <a:cs typeface="Arial"/>
            </a:endParaRPr>
          </a:p>
        </p:txBody>
      </p:sp>
    </p:spTree>
    <p:extLst>
      <p:ext uri="{BB962C8B-B14F-4D97-AF65-F5344CB8AC3E}">
        <p14:creationId xmlns:p14="http://schemas.microsoft.com/office/powerpoint/2010/main" xmlns="" val="3665042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a:spLocks noGrp="1"/>
          </p:cNvSpPr>
          <p:nvPr>
            <p:ph type="title"/>
          </p:nvPr>
        </p:nvSpPr>
        <p:spPr/>
        <p:txBody>
          <a:bodyPr/>
          <a:lstStyle/>
          <a:p>
            <a:pPr>
              <a:lnSpc>
                <a:spcPct val="90000"/>
              </a:lnSpc>
            </a:pPr>
            <a:r>
              <a:rPr lang="fr-FR" dirty="0" smtClean="0"/>
              <a:t>LBA29: </a:t>
            </a:r>
            <a:r>
              <a:rPr lang="fr-FR" altLang="zh-CN" dirty="0" smtClean="0"/>
              <a:t>GEMOX en adjuvant dans le cancer des voies biliaires: résultats actualisés de survie sans récidive et premiers résultats de survie globale de l’étude randomisée phase III PRODIGE 12-ACCORD 18 (UNICANCER GI) – </a:t>
            </a:r>
            <a:r>
              <a:rPr lang="fr-FR" altLang="zh-CN" dirty="0" err="1" smtClean="0"/>
              <a:t>Edeline</a:t>
            </a:r>
            <a:r>
              <a:rPr lang="fr-FR" altLang="zh-CN" dirty="0" smtClean="0"/>
              <a:t> J, et al</a:t>
            </a:r>
            <a:endParaRPr lang="fr-FR" dirty="0"/>
          </a:p>
        </p:txBody>
      </p:sp>
      <p:sp>
        <p:nvSpPr>
          <p:cNvPr id="6" name="Content Placeholder 5"/>
          <p:cNvSpPr>
            <a:spLocks noGrp="1"/>
          </p:cNvSpPr>
          <p:nvPr>
            <p:ph idx="1"/>
          </p:nvPr>
        </p:nvSpPr>
        <p:spPr/>
        <p:txBody>
          <a:bodyPr/>
          <a:lstStyle/>
          <a:p>
            <a:pPr marL="0" indent="0">
              <a:buNone/>
            </a:pPr>
            <a:r>
              <a:rPr lang="fr-FR" b="1" dirty="0" smtClean="0"/>
              <a:t>Résultats</a:t>
            </a:r>
            <a:endParaRPr lang="fr-FR" b="1" dirty="0"/>
          </a:p>
        </p:txBody>
      </p:sp>
      <p:sp>
        <p:nvSpPr>
          <p:cNvPr id="228" name="Text Placeholder 16"/>
          <p:cNvSpPr>
            <a:spLocks noGrp="1"/>
          </p:cNvSpPr>
          <p:nvPr>
            <p:ph type="body" sz="quarter" idx="11"/>
          </p:nvPr>
        </p:nvSpPr>
        <p:spPr/>
        <p:txBody>
          <a:bodyPr/>
          <a:lstStyle/>
          <a:p>
            <a:r>
              <a:rPr lang="fr-FR" smtClean="0"/>
              <a:t>Edeline J, et al. Ann Oncol 2017;28(Suppl 5):Abstr LBA29</a:t>
            </a:r>
            <a:endParaRPr lang="fr-FR" dirty="0"/>
          </a:p>
        </p:txBody>
      </p:sp>
      <p:grpSp>
        <p:nvGrpSpPr>
          <p:cNvPr id="122" name="Group 121"/>
          <p:cNvGrpSpPr/>
          <p:nvPr/>
        </p:nvGrpSpPr>
        <p:grpSpPr>
          <a:xfrm>
            <a:off x="828751" y="1759005"/>
            <a:ext cx="5878002" cy="4128969"/>
            <a:chOff x="192213" y="1615665"/>
            <a:chExt cx="5878002" cy="4128969"/>
          </a:xfrm>
        </p:grpSpPr>
        <p:grpSp>
          <p:nvGrpSpPr>
            <p:cNvPr id="123" name="Group 122"/>
            <p:cNvGrpSpPr/>
            <p:nvPr/>
          </p:nvGrpSpPr>
          <p:grpSpPr>
            <a:xfrm>
              <a:off x="1035658" y="1757463"/>
              <a:ext cx="4853489" cy="3160942"/>
              <a:chOff x="836615" y="2448719"/>
              <a:chExt cx="3906738" cy="2134202"/>
            </a:xfrm>
          </p:grpSpPr>
          <p:sp>
            <p:nvSpPr>
              <p:cNvPr id="210" name="Freeform 20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7" name="Line 12"/>
              <p:cNvSpPr>
                <a:spLocks noChangeShapeType="1"/>
              </p:cNvSpPr>
              <p:nvPr/>
            </p:nvSpPr>
            <p:spPr bwMode="auto">
              <a:xfrm>
                <a:off x="2946964"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8" name="Line 14"/>
              <p:cNvSpPr>
                <a:spLocks noChangeShapeType="1"/>
              </p:cNvSpPr>
              <p:nvPr/>
            </p:nvSpPr>
            <p:spPr bwMode="auto">
              <a:xfrm>
                <a:off x="3859497"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9"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20"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21"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22" name="Line 19"/>
              <p:cNvSpPr>
                <a:spLocks noChangeShapeType="1"/>
              </p:cNvSpPr>
              <p:nvPr/>
            </p:nvSpPr>
            <p:spPr bwMode="auto">
              <a:xfrm>
                <a:off x="1092871" y="4526271"/>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grpSp>
        <p:sp>
          <p:nvSpPr>
            <p:cNvPr id="124" name="TextBox 123"/>
            <p:cNvSpPr txBox="1"/>
            <p:nvPr/>
          </p:nvSpPr>
          <p:spPr>
            <a:xfrm rot="16200000">
              <a:off x="332096" y="3167880"/>
              <a:ext cx="505267" cy="276999"/>
            </a:xfrm>
            <a:prstGeom prst="rect">
              <a:avLst/>
            </a:prstGeom>
            <a:noFill/>
          </p:spPr>
          <p:txBody>
            <a:bodyPr wrap="none" rtlCol="0">
              <a:spAutoFit/>
            </a:bodyPr>
            <a:lstStyle/>
            <a:p>
              <a:pPr algn="ctr"/>
              <a:r>
                <a:rPr lang="fr-FR" sz="1200" dirty="0" smtClean="0">
                  <a:solidFill>
                    <a:srgbClr val="000000"/>
                  </a:solidFill>
                  <a:latin typeface="Arial"/>
                  <a:cs typeface="Arial"/>
                </a:rPr>
                <a:t>SSR</a:t>
              </a:r>
              <a:endParaRPr lang="fr-FR" sz="1200" dirty="0">
                <a:solidFill>
                  <a:srgbClr val="000000"/>
                </a:solidFill>
                <a:latin typeface="Arial"/>
                <a:cs typeface="Arial"/>
              </a:endParaRPr>
            </a:p>
          </p:txBody>
        </p:sp>
        <p:sp>
          <p:nvSpPr>
            <p:cNvPr id="125" name="TextBox 124"/>
            <p:cNvSpPr txBox="1"/>
            <p:nvPr/>
          </p:nvSpPr>
          <p:spPr>
            <a:xfrm>
              <a:off x="3277256" y="5053230"/>
              <a:ext cx="509575" cy="276999"/>
            </a:xfrm>
            <a:prstGeom prst="rect">
              <a:avLst/>
            </a:prstGeom>
            <a:noFill/>
          </p:spPr>
          <p:txBody>
            <a:bodyPr wrap="non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sp>
          <p:nvSpPr>
            <p:cNvPr id="126" name="TextBox 125"/>
            <p:cNvSpPr txBox="1"/>
            <p:nvPr/>
          </p:nvSpPr>
          <p:spPr>
            <a:xfrm>
              <a:off x="723328" y="1615665"/>
              <a:ext cx="397865"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a:t>
              </a:r>
              <a:endParaRPr lang="fr-FR" sz="1200" dirty="0">
                <a:solidFill>
                  <a:srgbClr val="000000"/>
                </a:solidFill>
                <a:latin typeface="Arial"/>
                <a:cs typeface="Arial"/>
              </a:endParaRPr>
            </a:p>
          </p:txBody>
        </p:sp>
        <p:sp>
          <p:nvSpPr>
            <p:cNvPr id="127" name="TextBox 126"/>
            <p:cNvSpPr txBox="1"/>
            <p:nvPr/>
          </p:nvSpPr>
          <p:spPr>
            <a:xfrm>
              <a:off x="723327" y="2233988"/>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0,8</a:t>
              </a:r>
              <a:endParaRPr lang="fr-FR" sz="1200" dirty="0">
                <a:solidFill>
                  <a:srgbClr val="000000"/>
                </a:solidFill>
                <a:latin typeface="Arial"/>
                <a:cs typeface="Arial"/>
              </a:endParaRPr>
            </a:p>
          </p:txBody>
        </p:sp>
        <p:sp>
          <p:nvSpPr>
            <p:cNvPr id="130" name="TextBox 129"/>
            <p:cNvSpPr txBox="1"/>
            <p:nvPr/>
          </p:nvSpPr>
          <p:spPr>
            <a:xfrm>
              <a:off x="723328" y="2849736"/>
              <a:ext cx="397865"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0,6</a:t>
              </a:r>
              <a:endParaRPr lang="fr-FR" sz="1200" dirty="0">
                <a:solidFill>
                  <a:srgbClr val="000000"/>
                </a:solidFill>
                <a:latin typeface="Arial"/>
                <a:cs typeface="Arial"/>
              </a:endParaRPr>
            </a:p>
          </p:txBody>
        </p:sp>
        <p:sp>
          <p:nvSpPr>
            <p:cNvPr id="131" name="TextBox 130"/>
            <p:cNvSpPr txBox="1"/>
            <p:nvPr/>
          </p:nvSpPr>
          <p:spPr>
            <a:xfrm>
              <a:off x="723327" y="3465484"/>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0,4</a:t>
              </a:r>
              <a:endParaRPr lang="fr-FR" sz="1200" dirty="0">
                <a:solidFill>
                  <a:srgbClr val="000000"/>
                </a:solidFill>
                <a:latin typeface="Arial"/>
                <a:cs typeface="Arial"/>
              </a:endParaRPr>
            </a:p>
          </p:txBody>
        </p:sp>
        <p:sp>
          <p:nvSpPr>
            <p:cNvPr id="132" name="TextBox 131"/>
            <p:cNvSpPr txBox="1"/>
            <p:nvPr/>
          </p:nvSpPr>
          <p:spPr>
            <a:xfrm>
              <a:off x="723327" y="4081231"/>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0,2</a:t>
              </a:r>
              <a:endParaRPr lang="fr-FR" sz="1200" dirty="0">
                <a:solidFill>
                  <a:srgbClr val="000000"/>
                </a:solidFill>
                <a:latin typeface="Arial"/>
                <a:cs typeface="Arial"/>
              </a:endParaRPr>
            </a:p>
          </p:txBody>
        </p:sp>
        <p:sp>
          <p:nvSpPr>
            <p:cNvPr id="133" name="TextBox 132"/>
            <p:cNvSpPr txBox="1"/>
            <p:nvPr/>
          </p:nvSpPr>
          <p:spPr>
            <a:xfrm>
              <a:off x="723327" y="4696979"/>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0,0</a:t>
              </a:r>
              <a:endParaRPr lang="fr-FR" sz="1200" dirty="0">
                <a:solidFill>
                  <a:srgbClr val="000000"/>
                </a:solidFill>
                <a:latin typeface="Arial"/>
                <a:cs typeface="Arial"/>
              </a:endParaRPr>
            </a:p>
          </p:txBody>
        </p:sp>
        <p:sp>
          <p:nvSpPr>
            <p:cNvPr id="134" name="TextBox 133"/>
            <p:cNvSpPr txBox="1"/>
            <p:nvPr/>
          </p:nvSpPr>
          <p:spPr>
            <a:xfrm>
              <a:off x="1176722" y="4906676"/>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000000"/>
                  </a:solidFill>
                  <a:latin typeface="Arial"/>
                  <a:cs typeface="Arial"/>
                </a:rPr>
                <a:t>95</a:t>
              </a:r>
            </a:p>
            <a:p>
              <a:pPr algn="ctr" fontAlgn="auto">
                <a:spcBef>
                  <a:spcPts val="0"/>
                </a:spcBef>
                <a:spcAft>
                  <a:spcPts val="0"/>
                </a:spcAft>
              </a:pPr>
              <a:r>
                <a:rPr lang="fr-FR" sz="1200" smtClean="0">
                  <a:solidFill>
                    <a:srgbClr val="000000"/>
                  </a:solidFill>
                  <a:latin typeface="Arial"/>
                  <a:cs typeface="Arial"/>
                </a:rPr>
                <a:t>99</a:t>
              </a:r>
              <a:endParaRPr lang="fr-FR" sz="1200">
                <a:solidFill>
                  <a:srgbClr val="000000"/>
                </a:solidFill>
                <a:latin typeface="Arial"/>
                <a:cs typeface="Arial"/>
              </a:endParaRPr>
            </a:p>
          </p:txBody>
        </p:sp>
        <p:sp>
          <p:nvSpPr>
            <p:cNvPr id="135" name="TextBox 134"/>
            <p:cNvSpPr txBox="1"/>
            <p:nvPr/>
          </p:nvSpPr>
          <p:spPr>
            <a:xfrm>
              <a:off x="2322245" y="4913637"/>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000000"/>
                  </a:solidFill>
                  <a:latin typeface="Arial"/>
                  <a:cs typeface="Arial"/>
                </a:rPr>
                <a:t>51</a:t>
              </a:r>
            </a:p>
            <a:p>
              <a:pPr algn="ctr" fontAlgn="auto">
                <a:spcBef>
                  <a:spcPts val="0"/>
                </a:spcBef>
                <a:spcAft>
                  <a:spcPts val="0"/>
                </a:spcAft>
              </a:pPr>
              <a:r>
                <a:rPr lang="fr-FR" sz="1200" smtClean="0">
                  <a:solidFill>
                    <a:srgbClr val="000000"/>
                  </a:solidFill>
                  <a:latin typeface="Arial"/>
                  <a:cs typeface="Arial"/>
                </a:rPr>
                <a:t>49</a:t>
              </a:r>
              <a:endParaRPr lang="fr-FR" sz="1200">
                <a:solidFill>
                  <a:srgbClr val="000000"/>
                </a:solidFill>
                <a:latin typeface="Arial"/>
                <a:cs typeface="Arial"/>
              </a:endParaRPr>
            </a:p>
          </p:txBody>
        </p:sp>
        <p:sp>
          <p:nvSpPr>
            <p:cNvPr id="136" name="TextBox 135"/>
            <p:cNvSpPr txBox="1"/>
            <p:nvPr/>
          </p:nvSpPr>
          <p:spPr>
            <a:xfrm>
              <a:off x="3426809" y="4893976"/>
              <a:ext cx="354584" cy="830997"/>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a:cs typeface="Arial"/>
                </a:rPr>
                <a:t>40</a:t>
              </a:r>
            </a:p>
            <a:p>
              <a:pPr algn="ctr" fontAlgn="auto">
                <a:spcBef>
                  <a:spcPts val="0"/>
                </a:spcBef>
                <a:spcAft>
                  <a:spcPts val="0"/>
                </a:spcAft>
              </a:pPr>
              <a:endParaRPr lang="fr-FR" sz="1200" dirty="0" smtClean="0">
                <a:solidFill>
                  <a:srgbClr val="000000"/>
                </a:solidFill>
                <a:latin typeface="Arial"/>
                <a:cs typeface="Arial"/>
              </a:endParaRPr>
            </a:p>
            <a:p>
              <a:pPr algn="ctr" fontAlgn="auto">
                <a:spcBef>
                  <a:spcPts val="0"/>
                </a:spcBef>
                <a:spcAft>
                  <a:spcPts val="0"/>
                </a:spcAft>
              </a:pPr>
              <a:r>
                <a:rPr lang="fr-FR" sz="1200" dirty="0" smtClean="0">
                  <a:solidFill>
                    <a:srgbClr val="000000"/>
                  </a:solidFill>
                  <a:latin typeface="Arial"/>
                  <a:cs typeface="Arial"/>
                </a:rPr>
                <a:t>34</a:t>
              </a:r>
            </a:p>
            <a:p>
              <a:pPr algn="ctr" fontAlgn="auto">
                <a:spcBef>
                  <a:spcPts val="0"/>
                </a:spcBef>
                <a:spcAft>
                  <a:spcPts val="0"/>
                </a:spcAft>
              </a:pPr>
              <a:r>
                <a:rPr lang="fr-FR" sz="1200" dirty="0" smtClean="0">
                  <a:solidFill>
                    <a:srgbClr val="000000"/>
                  </a:solidFill>
                  <a:latin typeface="Arial"/>
                  <a:cs typeface="Arial"/>
                </a:rPr>
                <a:t>39</a:t>
              </a:r>
              <a:endParaRPr lang="fr-FR" sz="1200" dirty="0">
                <a:solidFill>
                  <a:srgbClr val="000000"/>
                </a:solidFill>
                <a:latin typeface="Arial"/>
                <a:cs typeface="Arial"/>
              </a:endParaRPr>
            </a:p>
          </p:txBody>
        </p:sp>
        <p:sp>
          <p:nvSpPr>
            <p:cNvPr id="137" name="TextBox 136"/>
            <p:cNvSpPr txBox="1"/>
            <p:nvPr/>
          </p:nvSpPr>
          <p:spPr>
            <a:xfrm>
              <a:off x="4670562" y="4906676"/>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60</a:t>
              </a:r>
            </a:p>
            <a:p>
              <a:pPr algn="ctr" fontAlgn="auto">
                <a:spcBef>
                  <a:spcPts val="0"/>
                </a:spcBef>
                <a:spcAft>
                  <a:spcPts val="0"/>
                </a:spcAft>
              </a:pPr>
              <a:endParaRPr lang="fr-FR" sz="1200" smtClean="0">
                <a:solidFill>
                  <a:srgbClr val="000000"/>
                </a:solidFill>
                <a:latin typeface="Arial"/>
                <a:cs typeface="Arial"/>
              </a:endParaRPr>
            </a:p>
            <a:p>
              <a:pPr algn="r" fontAlgn="auto">
                <a:spcBef>
                  <a:spcPts val="0"/>
                </a:spcBef>
                <a:spcAft>
                  <a:spcPts val="0"/>
                </a:spcAft>
              </a:pPr>
              <a:r>
                <a:rPr lang="fr-FR" sz="1200" smtClean="0">
                  <a:solidFill>
                    <a:srgbClr val="000000"/>
                  </a:solidFill>
                  <a:latin typeface="Arial"/>
                  <a:cs typeface="Arial"/>
                </a:rPr>
                <a:t>10</a:t>
              </a:r>
            </a:p>
            <a:p>
              <a:pPr algn="r" fontAlgn="auto">
                <a:spcBef>
                  <a:spcPts val="0"/>
                </a:spcBef>
                <a:spcAft>
                  <a:spcPts val="0"/>
                </a:spcAft>
              </a:pPr>
              <a:r>
                <a:rPr lang="fr-FR" sz="1200" smtClean="0">
                  <a:solidFill>
                    <a:srgbClr val="000000"/>
                  </a:solidFill>
                  <a:latin typeface="Arial"/>
                  <a:cs typeface="Arial"/>
                </a:rPr>
                <a:t>8</a:t>
              </a:r>
              <a:endParaRPr lang="fr-FR" sz="1200">
                <a:solidFill>
                  <a:srgbClr val="000000"/>
                </a:solidFill>
                <a:latin typeface="Arial"/>
                <a:cs typeface="Arial"/>
              </a:endParaRPr>
            </a:p>
          </p:txBody>
        </p:sp>
        <p:sp>
          <p:nvSpPr>
            <p:cNvPr id="138" name="TextBox 137"/>
            <p:cNvSpPr txBox="1"/>
            <p:nvPr/>
          </p:nvSpPr>
          <p:spPr>
            <a:xfrm>
              <a:off x="5715631" y="4906676"/>
              <a:ext cx="354584" cy="276999"/>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80</a:t>
              </a:r>
              <a:endParaRPr lang="fr-FR" sz="1200">
                <a:solidFill>
                  <a:srgbClr val="000000"/>
                </a:solidFill>
                <a:latin typeface="Arial"/>
                <a:cs typeface="Arial"/>
              </a:endParaRPr>
            </a:p>
          </p:txBody>
        </p:sp>
        <p:sp>
          <p:nvSpPr>
            <p:cNvPr id="139" name="TextBox 138"/>
            <p:cNvSpPr txBox="1"/>
            <p:nvPr/>
          </p:nvSpPr>
          <p:spPr>
            <a:xfrm>
              <a:off x="3434462" y="4520829"/>
              <a:ext cx="877163" cy="276999"/>
            </a:xfrm>
            <a:prstGeom prst="rect">
              <a:avLst/>
            </a:prstGeom>
            <a:noFill/>
          </p:spPr>
          <p:txBody>
            <a:bodyPr wrap="none" rtlCol="0">
              <a:spAutoFit/>
            </a:bodyPr>
            <a:lstStyle/>
            <a:p>
              <a:pPr fontAlgn="auto">
                <a:spcBef>
                  <a:spcPts val="0"/>
                </a:spcBef>
                <a:spcAft>
                  <a:spcPts val="0"/>
                </a:spcAft>
              </a:pPr>
              <a:r>
                <a:rPr lang="fr-FR" sz="1200" dirty="0" smtClean="0">
                  <a:solidFill>
                    <a:srgbClr val="000000"/>
                  </a:solidFill>
                  <a:latin typeface="Arial"/>
                  <a:cs typeface="Arial"/>
                </a:rPr>
                <a:t>A 36 mois</a:t>
              </a:r>
              <a:endParaRPr lang="fr-FR" sz="1200" dirty="0">
                <a:solidFill>
                  <a:srgbClr val="000000"/>
                </a:solidFill>
                <a:latin typeface="Arial"/>
                <a:cs typeface="Arial"/>
              </a:endParaRPr>
            </a:p>
          </p:txBody>
        </p:sp>
        <p:cxnSp>
          <p:nvCxnSpPr>
            <p:cNvPr id="140" name="Straight Connector 139"/>
            <p:cNvCxnSpPr/>
            <p:nvPr/>
          </p:nvCxnSpPr>
          <p:spPr>
            <a:xfrm>
              <a:off x="3381138" y="3325486"/>
              <a:ext cx="0" cy="1512000"/>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556863"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79</a:t>
              </a:r>
            </a:p>
            <a:p>
              <a:pPr algn="ctr" fontAlgn="auto">
                <a:spcBef>
                  <a:spcPts val="0"/>
                </a:spcBef>
                <a:spcAft>
                  <a:spcPts val="0"/>
                </a:spcAft>
              </a:pPr>
              <a:r>
                <a:rPr lang="fr-FR" sz="1200" smtClean="0">
                  <a:solidFill>
                    <a:srgbClr val="000000"/>
                  </a:solidFill>
                  <a:latin typeface="Arial"/>
                  <a:cs typeface="Arial"/>
                </a:rPr>
                <a:t>79</a:t>
              </a:r>
              <a:endParaRPr lang="fr-FR" sz="1200">
                <a:solidFill>
                  <a:srgbClr val="000000"/>
                </a:solidFill>
                <a:latin typeface="Arial"/>
                <a:cs typeface="Arial"/>
              </a:endParaRPr>
            </a:p>
          </p:txBody>
        </p:sp>
        <p:sp>
          <p:nvSpPr>
            <p:cNvPr id="142" name="TextBox 141"/>
            <p:cNvSpPr txBox="1"/>
            <p:nvPr/>
          </p:nvSpPr>
          <p:spPr>
            <a:xfrm>
              <a:off x="1926128"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60</a:t>
              </a:r>
            </a:p>
            <a:p>
              <a:pPr algn="ctr" fontAlgn="auto">
                <a:spcBef>
                  <a:spcPts val="0"/>
                </a:spcBef>
                <a:spcAft>
                  <a:spcPts val="0"/>
                </a:spcAft>
              </a:pPr>
              <a:r>
                <a:rPr lang="fr-FR" sz="1200" smtClean="0">
                  <a:solidFill>
                    <a:srgbClr val="000000"/>
                  </a:solidFill>
                  <a:latin typeface="Arial"/>
                  <a:cs typeface="Arial"/>
                </a:rPr>
                <a:t>63</a:t>
              </a:r>
              <a:endParaRPr lang="fr-FR" sz="1200">
                <a:solidFill>
                  <a:srgbClr val="000000"/>
                </a:solidFill>
                <a:latin typeface="Arial"/>
                <a:cs typeface="Arial"/>
              </a:endParaRPr>
            </a:p>
          </p:txBody>
        </p:sp>
        <p:sp>
          <p:nvSpPr>
            <p:cNvPr id="143" name="TextBox 142"/>
            <p:cNvSpPr txBox="1"/>
            <p:nvPr/>
          </p:nvSpPr>
          <p:spPr>
            <a:xfrm>
              <a:off x="2694336"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46</a:t>
              </a:r>
            </a:p>
            <a:p>
              <a:pPr algn="ctr" fontAlgn="auto">
                <a:spcBef>
                  <a:spcPts val="0"/>
                </a:spcBef>
                <a:spcAft>
                  <a:spcPts val="0"/>
                </a:spcAft>
              </a:pPr>
              <a:r>
                <a:rPr lang="fr-FR" sz="1200" smtClean="0">
                  <a:solidFill>
                    <a:srgbClr val="000000"/>
                  </a:solidFill>
                  <a:latin typeface="Arial"/>
                  <a:cs typeface="Arial"/>
                </a:rPr>
                <a:t>43</a:t>
              </a:r>
              <a:endParaRPr lang="fr-FR" sz="1200">
                <a:solidFill>
                  <a:srgbClr val="000000"/>
                </a:solidFill>
                <a:latin typeface="Arial"/>
                <a:cs typeface="Arial"/>
              </a:endParaRPr>
            </a:p>
          </p:txBody>
        </p:sp>
        <p:sp>
          <p:nvSpPr>
            <p:cNvPr id="144" name="TextBox 143"/>
            <p:cNvSpPr txBox="1"/>
            <p:nvPr/>
          </p:nvSpPr>
          <p:spPr>
            <a:xfrm>
              <a:off x="3063601"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43</a:t>
              </a:r>
            </a:p>
            <a:p>
              <a:pPr algn="ctr" fontAlgn="auto">
                <a:spcBef>
                  <a:spcPts val="0"/>
                </a:spcBef>
                <a:spcAft>
                  <a:spcPts val="0"/>
                </a:spcAft>
              </a:pPr>
              <a:r>
                <a:rPr lang="fr-FR" sz="1200" smtClean="0">
                  <a:solidFill>
                    <a:srgbClr val="000000"/>
                  </a:solidFill>
                  <a:latin typeface="Arial"/>
                  <a:cs typeface="Arial"/>
                </a:rPr>
                <a:t>41</a:t>
              </a:r>
              <a:endParaRPr lang="fr-FR" sz="1200">
                <a:solidFill>
                  <a:srgbClr val="000000"/>
                </a:solidFill>
                <a:latin typeface="Arial"/>
                <a:cs typeface="Arial"/>
              </a:endParaRPr>
            </a:p>
          </p:txBody>
        </p:sp>
        <p:sp>
          <p:nvSpPr>
            <p:cNvPr id="145" name="TextBox 144"/>
            <p:cNvSpPr txBox="1"/>
            <p:nvPr/>
          </p:nvSpPr>
          <p:spPr>
            <a:xfrm>
              <a:off x="3732883"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28</a:t>
              </a:r>
            </a:p>
            <a:p>
              <a:pPr algn="ctr" fontAlgn="auto">
                <a:spcBef>
                  <a:spcPts val="0"/>
                </a:spcBef>
                <a:spcAft>
                  <a:spcPts val="0"/>
                </a:spcAft>
              </a:pPr>
              <a:r>
                <a:rPr lang="fr-FR" sz="1200" smtClean="0">
                  <a:solidFill>
                    <a:srgbClr val="000000"/>
                  </a:solidFill>
                  <a:latin typeface="Arial"/>
                  <a:cs typeface="Arial"/>
                </a:rPr>
                <a:t>26</a:t>
              </a:r>
              <a:endParaRPr lang="fr-FR" sz="1200">
                <a:solidFill>
                  <a:srgbClr val="000000"/>
                </a:solidFill>
                <a:latin typeface="Arial"/>
                <a:cs typeface="Arial"/>
              </a:endParaRPr>
            </a:p>
          </p:txBody>
        </p:sp>
        <p:sp>
          <p:nvSpPr>
            <p:cNvPr id="146" name="TextBox 145"/>
            <p:cNvSpPr txBox="1"/>
            <p:nvPr/>
          </p:nvSpPr>
          <p:spPr>
            <a:xfrm>
              <a:off x="4094833"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21</a:t>
              </a:r>
            </a:p>
            <a:p>
              <a:pPr algn="ctr" fontAlgn="auto">
                <a:spcBef>
                  <a:spcPts val="0"/>
                </a:spcBef>
                <a:spcAft>
                  <a:spcPts val="0"/>
                </a:spcAft>
              </a:pPr>
              <a:r>
                <a:rPr lang="fr-FR" sz="1200" smtClean="0">
                  <a:solidFill>
                    <a:srgbClr val="000000"/>
                  </a:solidFill>
                  <a:latin typeface="Arial"/>
                  <a:cs typeface="Arial"/>
                </a:rPr>
                <a:t>20</a:t>
              </a:r>
              <a:endParaRPr lang="fr-FR" sz="1200">
                <a:solidFill>
                  <a:srgbClr val="000000"/>
                </a:solidFill>
                <a:latin typeface="Arial"/>
                <a:cs typeface="Arial"/>
              </a:endParaRPr>
            </a:p>
          </p:txBody>
        </p:sp>
        <p:sp>
          <p:nvSpPr>
            <p:cNvPr id="147" name="TextBox 146"/>
            <p:cNvSpPr txBox="1"/>
            <p:nvPr/>
          </p:nvSpPr>
          <p:spPr>
            <a:xfrm>
              <a:off x="4372763" y="5276008"/>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16</a:t>
              </a:r>
            </a:p>
            <a:p>
              <a:pPr algn="ctr" fontAlgn="auto">
                <a:spcBef>
                  <a:spcPts val="0"/>
                </a:spcBef>
                <a:spcAft>
                  <a:spcPts val="0"/>
                </a:spcAft>
              </a:pPr>
              <a:r>
                <a:rPr lang="fr-FR" sz="1200" smtClean="0">
                  <a:solidFill>
                    <a:srgbClr val="000000"/>
                  </a:solidFill>
                  <a:latin typeface="Arial"/>
                  <a:cs typeface="Arial"/>
                </a:rPr>
                <a:t>13</a:t>
              </a:r>
              <a:endParaRPr lang="fr-FR" sz="1200">
                <a:solidFill>
                  <a:srgbClr val="000000"/>
                </a:solidFill>
                <a:latin typeface="Arial"/>
                <a:cs typeface="Arial"/>
              </a:endParaRPr>
            </a:p>
          </p:txBody>
        </p:sp>
        <p:sp>
          <p:nvSpPr>
            <p:cNvPr id="148" name="TextBox 147"/>
            <p:cNvSpPr txBox="1"/>
            <p:nvPr/>
          </p:nvSpPr>
          <p:spPr>
            <a:xfrm>
              <a:off x="5036443" y="5276008"/>
              <a:ext cx="269626"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4</a:t>
              </a:r>
            </a:p>
            <a:p>
              <a:pPr algn="ctr" fontAlgn="auto">
                <a:spcBef>
                  <a:spcPts val="0"/>
                </a:spcBef>
                <a:spcAft>
                  <a:spcPts val="0"/>
                </a:spcAft>
              </a:pPr>
              <a:r>
                <a:rPr lang="fr-FR" sz="1200" smtClean="0">
                  <a:solidFill>
                    <a:srgbClr val="000000"/>
                  </a:solidFill>
                  <a:latin typeface="Arial"/>
                  <a:cs typeface="Arial"/>
                </a:rPr>
                <a:t>7</a:t>
              </a:r>
              <a:endParaRPr lang="fr-FR" sz="1200">
                <a:solidFill>
                  <a:srgbClr val="000000"/>
                </a:solidFill>
                <a:latin typeface="Arial"/>
                <a:cs typeface="Arial"/>
              </a:endParaRPr>
            </a:p>
          </p:txBody>
        </p:sp>
        <p:sp>
          <p:nvSpPr>
            <p:cNvPr id="149" name="TextBox 148"/>
            <p:cNvSpPr txBox="1"/>
            <p:nvPr/>
          </p:nvSpPr>
          <p:spPr>
            <a:xfrm>
              <a:off x="5398393" y="5276008"/>
              <a:ext cx="269626"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3</a:t>
              </a:r>
            </a:p>
            <a:p>
              <a:pPr algn="ctr" fontAlgn="auto">
                <a:spcBef>
                  <a:spcPts val="0"/>
                </a:spcBef>
                <a:spcAft>
                  <a:spcPts val="0"/>
                </a:spcAft>
              </a:pPr>
              <a:r>
                <a:rPr lang="fr-FR" sz="1200" smtClean="0">
                  <a:solidFill>
                    <a:srgbClr val="000000"/>
                  </a:solidFill>
                  <a:latin typeface="Arial"/>
                  <a:cs typeface="Arial"/>
                </a:rPr>
                <a:t>3</a:t>
              </a:r>
              <a:endParaRPr lang="fr-FR" sz="1200">
                <a:solidFill>
                  <a:srgbClr val="000000"/>
                </a:solidFill>
                <a:latin typeface="Arial"/>
                <a:cs typeface="Arial"/>
              </a:endParaRPr>
            </a:p>
          </p:txBody>
        </p:sp>
        <p:sp>
          <p:nvSpPr>
            <p:cNvPr id="150" name="Rectangle 149"/>
            <p:cNvSpPr/>
            <p:nvPr/>
          </p:nvSpPr>
          <p:spPr>
            <a:xfrm>
              <a:off x="192213" y="5074689"/>
              <a:ext cx="1031202" cy="646331"/>
            </a:xfrm>
            <a:prstGeom prst="rect">
              <a:avLst/>
            </a:prstGeom>
          </p:spPr>
          <p:txBody>
            <a:bodyPr wrap="none">
              <a:spAutoFit/>
            </a:bodyPr>
            <a:lstStyle/>
            <a:p>
              <a:pPr algn="r" defTabSz="892175" eaLnBrk="0" hangingPunct="0"/>
              <a:r>
                <a:rPr lang="fr-FR" altLang="zh-CN" sz="1200" dirty="0" smtClean="0">
                  <a:solidFill>
                    <a:srgbClr val="000000"/>
                  </a:solidFill>
                  <a:latin typeface="Arial"/>
                  <a:ea typeface="SimSun" pitchFamily="2" charset="-122"/>
                  <a:cs typeface="Arial"/>
                </a:rPr>
                <a:t>N</a:t>
              </a:r>
              <a:br>
                <a:rPr lang="fr-FR" altLang="zh-CN" sz="1200" dirty="0" smtClean="0">
                  <a:solidFill>
                    <a:srgbClr val="000000"/>
                  </a:solidFill>
                  <a:latin typeface="Arial"/>
                  <a:ea typeface="SimSun" pitchFamily="2" charset="-122"/>
                  <a:cs typeface="Arial"/>
                </a:rPr>
              </a:br>
              <a:r>
                <a:rPr lang="fr-FR" altLang="zh-CN" sz="1200" dirty="0" smtClean="0">
                  <a:solidFill>
                    <a:srgbClr val="000000"/>
                  </a:solidFill>
                  <a:latin typeface="Arial"/>
                  <a:ea typeface="SimSun" pitchFamily="2" charset="-122"/>
                  <a:cs typeface="Arial"/>
                </a:rPr>
                <a:t>GEMOX</a:t>
              </a:r>
            </a:p>
            <a:p>
              <a:pPr algn="r" defTabSz="892175" eaLnBrk="0" hangingPunct="0"/>
              <a:r>
                <a:rPr lang="fr-FR" altLang="zh-CN" sz="1200" dirty="0" smtClean="0">
                  <a:solidFill>
                    <a:srgbClr val="000000"/>
                  </a:solidFill>
                  <a:latin typeface="Arial"/>
                  <a:ea typeface="SimSun" pitchFamily="2" charset="-122"/>
                  <a:cs typeface="Arial"/>
                </a:rPr>
                <a:t>Surveillance</a:t>
              </a:r>
              <a:endParaRPr lang="fr-FR" altLang="zh-CN" sz="1200" dirty="0">
                <a:solidFill>
                  <a:srgbClr val="000000"/>
                </a:solidFill>
                <a:latin typeface="Arial"/>
                <a:ea typeface="SimSun" pitchFamily="2" charset="-122"/>
                <a:cs typeface="Arial"/>
              </a:endParaRPr>
            </a:p>
          </p:txBody>
        </p:sp>
        <p:grpSp>
          <p:nvGrpSpPr>
            <p:cNvPr id="151" name="Group 150"/>
            <p:cNvGrpSpPr/>
            <p:nvPr/>
          </p:nvGrpSpPr>
          <p:grpSpPr>
            <a:xfrm>
              <a:off x="1387475" y="1735135"/>
              <a:ext cx="4356000" cy="2466000"/>
              <a:chOff x="2925763" y="2493963"/>
              <a:chExt cx="3286125" cy="1866900"/>
            </a:xfrm>
          </p:grpSpPr>
          <p:sp>
            <p:nvSpPr>
              <p:cNvPr id="182" name="Line 2"/>
              <p:cNvSpPr>
                <a:spLocks noChangeShapeType="1"/>
              </p:cNvSpPr>
              <p:nvPr/>
            </p:nvSpPr>
            <p:spPr bwMode="auto">
              <a:xfrm>
                <a:off x="6202363" y="43037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 name="Line 3"/>
              <p:cNvSpPr>
                <a:spLocks noChangeShapeType="1"/>
              </p:cNvSpPr>
              <p:nvPr/>
            </p:nvSpPr>
            <p:spPr bwMode="auto">
              <a:xfrm>
                <a:off x="5364163" y="40465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 name="Line 4"/>
              <p:cNvSpPr>
                <a:spLocks noChangeShapeType="1"/>
              </p:cNvSpPr>
              <p:nvPr/>
            </p:nvSpPr>
            <p:spPr bwMode="auto">
              <a:xfrm>
                <a:off x="5145088" y="3989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 name="Line 5"/>
              <p:cNvSpPr>
                <a:spLocks noChangeShapeType="1"/>
              </p:cNvSpPr>
              <p:nvPr/>
            </p:nvSpPr>
            <p:spPr bwMode="auto">
              <a:xfrm>
                <a:off x="5049838" y="3989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 name="Line 6"/>
              <p:cNvSpPr>
                <a:spLocks noChangeShapeType="1"/>
              </p:cNvSpPr>
              <p:nvPr/>
            </p:nvSpPr>
            <p:spPr bwMode="auto">
              <a:xfrm>
                <a:off x="5116513" y="3989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 name="Line 7"/>
              <p:cNvSpPr>
                <a:spLocks noChangeShapeType="1"/>
              </p:cNvSpPr>
              <p:nvPr/>
            </p:nvSpPr>
            <p:spPr bwMode="auto">
              <a:xfrm>
                <a:off x="5602288" y="41417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 name="Line 8"/>
              <p:cNvSpPr>
                <a:spLocks noChangeShapeType="1"/>
              </p:cNvSpPr>
              <p:nvPr/>
            </p:nvSpPr>
            <p:spPr bwMode="auto">
              <a:xfrm>
                <a:off x="4087813" y="36369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 name="Line 9"/>
              <p:cNvSpPr>
                <a:spLocks noChangeShapeType="1"/>
              </p:cNvSpPr>
              <p:nvPr/>
            </p:nvSpPr>
            <p:spPr bwMode="auto">
              <a:xfrm>
                <a:off x="3802063" y="34655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 name="Line 10"/>
              <p:cNvSpPr>
                <a:spLocks noChangeShapeType="1"/>
              </p:cNvSpPr>
              <p:nvPr/>
            </p:nvSpPr>
            <p:spPr bwMode="auto">
              <a:xfrm>
                <a:off x="4364038" y="36464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 name="Line 11"/>
              <p:cNvSpPr>
                <a:spLocks noChangeShapeType="1"/>
              </p:cNvSpPr>
              <p:nvPr/>
            </p:nvSpPr>
            <p:spPr bwMode="auto">
              <a:xfrm>
                <a:off x="4668838" y="38084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 name="Line 12"/>
              <p:cNvSpPr>
                <a:spLocks noChangeShapeType="1"/>
              </p:cNvSpPr>
              <p:nvPr/>
            </p:nvSpPr>
            <p:spPr bwMode="auto">
              <a:xfrm>
                <a:off x="4840288" y="38655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 name="Line 13"/>
              <p:cNvSpPr>
                <a:spLocks noChangeShapeType="1"/>
              </p:cNvSpPr>
              <p:nvPr/>
            </p:nvSpPr>
            <p:spPr bwMode="auto">
              <a:xfrm>
                <a:off x="4868863" y="38655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 name="Line 14"/>
              <p:cNvSpPr>
                <a:spLocks noChangeShapeType="1"/>
              </p:cNvSpPr>
              <p:nvPr/>
            </p:nvSpPr>
            <p:spPr bwMode="auto">
              <a:xfrm>
                <a:off x="4306888" y="36560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 name="Line 15"/>
              <p:cNvSpPr>
                <a:spLocks noChangeShapeType="1"/>
              </p:cNvSpPr>
              <p:nvPr/>
            </p:nvSpPr>
            <p:spPr bwMode="auto">
              <a:xfrm>
                <a:off x="4392613" y="3656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 name="Line 16"/>
              <p:cNvSpPr>
                <a:spLocks noChangeShapeType="1"/>
              </p:cNvSpPr>
              <p:nvPr/>
            </p:nvSpPr>
            <p:spPr bwMode="auto">
              <a:xfrm>
                <a:off x="2944813" y="24939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 name="Line 17"/>
              <p:cNvSpPr>
                <a:spLocks noChangeShapeType="1"/>
              </p:cNvSpPr>
              <p:nvPr/>
            </p:nvSpPr>
            <p:spPr bwMode="auto">
              <a:xfrm>
                <a:off x="3030538" y="25130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 name="Line 18"/>
              <p:cNvSpPr>
                <a:spLocks noChangeShapeType="1"/>
              </p:cNvSpPr>
              <p:nvPr/>
            </p:nvSpPr>
            <p:spPr bwMode="auto">
              <a:xfrm>
                <a:off x="2963863" y="25034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 name="Line 19"/>
              <p:cNvSpPr>
                <a:spLocks noChangeShapeType="1"/>
              </p:cNvSpPr>
              <p:nvPr/>
            </p:nvSpPr>
            <p:spPr bwMode="auto">
              <a:xfrm>
                <a:off x="3221038" y="29035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 name="Line 20"/>
              <p:cNvSpPr>
                <a:spLocks noChangeShapeType="1"/>
              </p:cNvSpPr>
              <p:nvPr/>
            </p:nvSpPr>
            <p:spPr bwMode="auto">
              <a:xfrm>
                <a:off x="5526088" y="4037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 name="Line 21"/>
              <p:cNvSpPr>
                <a:spLocks noChangeShapeType="1"/>
              </p:cNvSpPr>
              <p:nvPr/>
            </p:nvSpPr>
            <p:spPr bwMode="auto">
              <a:xfrm>
                <a:off x="6164263" y="43037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 name="Line 22"/>
              <p:cNvSpPr>
                <a:spLocks noChangeShapeType="1"/>
              </p:cNvSpPr>
              <p:nvPr/>
            </p:nvSpPr>
            <p:spPr bwMode="auto">
              <a:xfrm>
                <a:off x="5497513" y="4037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 name="Line 23"/>
              <p:cNvSpPr>
                <a:spLocks noChangeShapeType="1"/>
              </p:cNvSpPr>
              <p:nvPr/>
            </p:nvSpPr>
            <p:spPr bwMode="auto">
              <a:xfrm>
                <a:off x="6135688" y="43037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 name="Line 24"/>
              <p:cNvSpPr>
                <a:spLocks noChangeShapeType="1"/>
              </p:cNvSpPr>
              <p:nvPr/>
            </p:nvSpPr>
            <p:spPr bwMode="auto">
              <a:xfrm>
                <a:off x="4268788" y="36464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 name="Line 25"/>
              <p:cNvSpPr>
                <a:spLocks noChangeShapeType="1"/>
              </p:cNvSpPr>
              <p:nvPr/>
            </p:nvSpPr>
            <p:spPr bwMode="auto">
              <a:xfrm>
                <a:off x="4764088" y="38560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 name="Line 26"/>
              <p:cNvSpPr>
                <a:spLocks noChangeShapeType="1"/>
              </p:cNvSpPr>
              <p:nvPr/>
            </p:nvSpPr>
            <p:spPr bwMode="auto">
              <a:xfrm>
                <a:off x="4935538" y="39512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 name="Line 27"/>
              <p:cNvSpPr>
                <a:spLocks noChangeShapeType="1"/>
              </p:cNvSpPr>
              <p:nvPr/>
            </p:nvSpPr>
            <p:spPr bwMode="auto">
              <a:xfrm>
                <a:off x="5764213" y="41322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 name="Line 28"/>
              <p:cNvSpPr>
                <a:spLocks noChangeShapeType="1"/>
              </p:cNvSpPr>
              <p:nvPr/>
            </p:nvSpPr>
            <p:spPr bwMode="auto">
              <a:xfrm>
                <a:off x="5402263" y="4037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 name="Freeform 29"/>
              <p:cNvSpPr>
                <a:spLocks/>
              </p:cNvSpPr>
              <p:nvPr/>
            </p:nvSpPr>
            <p:spPr bwMode="auto">
              <a:xfrm>
                <a:off x="2925763" y="2522538"/>
                <a:ext cx="3286125" cy="1809750"/>
              </a:xfrm>
              <a:custGeom>
                <a:avLst/>
                <a:gdLst>
                  <a:gd name="T0" fmla="*/ 317 w 345"/>
                  <a:gd name="T1" fmla="*/ 190 h 190"/>
                  <a:gd name="T2" fmla="*/ 276 w 345"/>
                  <a:gd name="T3" fmla="*/ 172 h 190"/>
                  <a:gd name="T4" fmla="*/ 246 w 345"/>
                  <a:gd name="T5" fmla="*/ 163 h 190"/>
                  <a:gd name="T6" fmla="*/ 222 w 345"/>
                  <a:gd name="T7" fmla="*/ 158 h 190"/>
                  <a:gd name="T8" fmla="*/ 209 w 345"/>
                  <a:gd name="T9" fmla="*/ 153 h 190"/>
                  <a:gd name="T10" fmla="*/ 206 w 345"/>
                  <a:gd name="T11" fmla="*/ 149 h 190"/>
                  <a:gd name="T12" fmla="*/ 194 w 345"/>
                  <a:gd name="T13" fmla="*/ 144 h 190"/>
                  <a:gd name="T14" fmla="*/ 189 w 345"/>
                  <a:gd name="T15" fmla="*/ 142 h 190"/>
                  <a:gd name="T16" fmla="*/ 180 w 345"/>
                  <a:gd name="T17" fmla="*/ 139 h 190"/>
                  <a:gd name="T18" fmla="*/ 175 w 345"/>
                  <a:gd name="T19" fmla="*/ 135 h 190"/>
                  <a:gd name="T20" fmla="*/ 164 w 345"/>
                  <a:gd name="T21" fmla="*/ 132 h 190"/>
                  <a:gd name="T22" fmla="*/ 161 w 345"/>
                  <a:gd name="T23" fmla="*/ 129 h 190"/>
                  <a:gd name="T24" fmla="*/ 158 w 345"/>
                  <a:gd name="T25" fmla="*/ 125 h 190"/>
                  <a:gd name="T26" fmla="*/ 138 w 345"/>
                  <a:gd name="T27" fmla="*/ 122 h 190"/>
                  <a:gd name="T28" fmla="*/ 115 w 345"/>
                  <a:gd name="T29" fmla="*/ 119 h 190"/>
                  <a:gd name="T30" fmla="*/ 112 w 345"/>
                  <a:gd name="T31" fmla="*/ 115 h 190"/>
                  <a:gd name="T32" fmla="*/ 100 w 345"/>
                  <a:gd name="T33" fmla="*/ 113 h 190"/>
                  <a:gd name="T34" fmla="*/ 97 w 345"/>
                  <a:gd name="T35" fmla="*/ 110 h 190"/>
                  <a:gd name="T36" fmla="*/ 83 w 345"/>
                  <a:gd name="T37" fmla="*/ 101 h 190"/>
                  <a:gd name="T38" fmla="*/ 72 w 345"/>
                  <a:gd name="T39" fmla="*/ 97 h 190"/>
                  <a:gd name="T40" fmla="*/ 71 w 345"/>
                  <a:gd name="T41" fmla="*/ 94 h 190"/>
                  <a:gd name="T42" fmla="*/ 68 w 345"/>
                  <a:gd name="T43" fmla="*/ 92 h 190"/>
                  <a:gd name="T44" fmla="*/ 61 w 345"/>
                  <a:gd name="T45" fmla="*/ 89 h 190"/>
                  <a:gd name="T46" fmla="*/ 57 w 345"/>
                  <a:gd name="T47" fmla="*/ 86 h 190"/>
                  <a:gd name="T48" fmla="*/ 56 w 345"/>
                  <a:gd name="T49" fmla="*/ 79 h 190"/>
                  <a:gd name="T50" fmla="*/ 53 w 345"/>
                  <a:gd name="T51" fmla="*/ 77 h 190"/>
                  <a:gd name="T52" fmla="*/ 46 w 345"/>
                  <a:gd name="T53" fmla="*/ 71 h 190"/>
                  <a:gd name="T54" fmla="*/ 44 w 345"/>
                  <a:gd name="T55" fmla="*/ 63 h 190"/>
                  <a:gd name="T56" fmla="*/ 41 w 345"/>
                  <a:gd name="T57" fmla="*/ 56 h 190"/>
                  <a:gd name="T58" fmla="*/ 37 w 345"/>
                  <a:gd name="T59" fmla="*/ 50 h 190"/>
                  <a:gd name="T60" fmla="*/ 32 w 345"/>
                  <a:gd name="T61" fmla="*/ 47 h 190"/>
                  <a:gd name="T62" fmla="*/ 30 w 345"/>
                  <a:gd name="T63" fmla="*/ 43 h 190"/>
                  <a:gd name="T64" fmla="*/ 25 w 345"/>
                  <a:gd name="T65" fmla="*/ 32 h 190"/>
                  <a:gd name="T66" fmla="*/ 22 w 345"/>
                  <a:gd name="T67" fmla="*/ 28 h 190"/>
                  <a:gd name="T68" fmla="*/ 19 w 345"/>
                  <a:gd name="T69" fmla="*/ 26 h 190"/>
                  <a:gd name="T70" fmla="*/ 18 w 345"/>
                  <a:gd name="T71" fmla="*/ 22 h 190"/>
                  <a:gd name="T72" fmla="*/ 15 w 345"/>
                  <a:gd name="T73" fmla="*/ 19 h 190"/>
                  <a:gd name="T74" fmla="*/ 13 w 345"/>
                  <a:gd name="T75" fmla="*/ 12 h 190"/>
                  <a:gd name="T76" fmla="*/ 9 w 345"/>
                  <a:gd name="T77" fmla="*/ 5 h 190"/>
                  <a:gd name="T78" fmla="*/ 0 w 345"/>
                  <a:gd name="T7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5" h="190">
                    <a:moveTo>
                      <a:pt x="345" y="190"/>
                    </a:moveTo>
                    <a:lnTo>
                      <a:pt x="317" y="190"/>
                    </a:lnTo>
                    <a:lnTo>
                      <a:pt x="317" y="172"/>
                    </a:lnTo>
                    <a:lnTo>
                      <a:pt x="276" y="172"/>
                    </a:lnTo>
                    <a:lnTo>
                      <a:pt x="276" y="163"/>
                    </a:lnTo>
                    <a:lnTo>
                      <a:pt x="246" y="163"/>
                    </a:lnTo>
                    <a:lnTo>
                      <a:pt x="246" y="158"/>
                    </a:lnTo>
                    <a:lnTo>
                      <a:pt x="222" y="158"/>
                    </a:lnTo>
                    <a:lnTo>
                      <a:pt x="222" y="153"/>
                    </a:lnTo>
                    <a:lnTo>
                      <a:pt x="209" y="153"/>
                    </a:lnTo>
                    <a:lnTo>
                      <a:pt x="209" y="149"/>
                    </a:lnTo>
                    <a:lnTo>
                      <a:pt x="206" y="149"/>
                    </a:lnTo>
                    <a:lnTo>
                      <a:pt x="206" y="144"/>
                    </a:lnTo>
                    <a:lnTo>
                      <a:pt x="194" y="144"/>
                    </a:lnTo>
                    <a:lnTo>
                      <a:pt x="194" y="142"/>
                    </a:lnTo>
                    <a:lnTo>
                      <a:pt x="189" y="142"/>
                    </a:lnTo>
                    <a:lnTo>
                      <a:pt x="189" y="139"/>
                    </a:lnTo>
                    <a:lnTo>
                      <a:pt x="180" y="139"/>
                    </a:lnTo>
                    <a:lnTo>
                      <a:pt x="180" y="135"/>
                    </a:lnTo>
                    <a:lnTo>
                      <a:pt x="175" y="135"/>
                    </a:lnTo>
                    <a:lnTo>
                      <a:pt x="175" y="132"/>
                    </a:lnTo>
                    <a:lnTo>
                      <a:pt x="164" y="132"/>
                    </a:lnTo>
                    <a:lnTo>
                      <a:pt x="164" y="129"/>
                    </a:lnTo>
                    <a:lnTo>
                      <a:pt x="161" y="129"/>
                    </a:lnTo>
                    <a:lnTo>
                      <a:pt x="161" y="125"/>
                    </a:lnTo>
                    <a:lnTo>
                      <a:pt x="158" y="125"/>
                    </a:lnTo>
                    <a:lnTo>
                      <a:pt x="158" y="122"/>
                    </a:lnTo>
                    <a:lnTo>
                      <a:pt x="138" y="122"/>
                    </a:lnTo>
                    <a:lnTo>
                      <a:pt x="138" y="119"/>
                    </a:lnTo>
                    <a:lnTo>
                      <a:pt x="115" y="119"/>
                    </a:lnTo>
                    <a:lnTo>
                      <a:pt x="115" y="115"/>
                    </a:lnTo>
                    <a:lnTo>
                      <a:pt x="112" y="115"/>
                    </a:lnTo>
                    <a:lnTo>
                      <a:pt x="112" y="113"/>
                    </a:lnTo>
                    <a:lnTo>
                      <a:pt x="100" y="113"/>
                    </a:lnTo>
                    <a:lnTo>
                      <a:pt x="100" y="110"/>
                    </a:lnTo>
                    <a:lnTo>
                      <a:pt x="97" y="110"/>
                    </a:lnTo>
                    <a:lnTo>
                      <a:pt x="97" y="101"/>
                    </a:lnTo>
                    <a:lnTo>
                      <a:pt x="83" y="101"/>
                    </a:lnTo>
                    <a:lnTo>
                      <a:pt x="83" y="97"/>
                    </a:lnTo>
                    <a:lnTo>
                      <a:pt x="72" y="97"/>
                    </a:lnTo>
                    <a:lnTo>
                      <a:pt x="72" y="94"/>
                    </a:lnTo>
                    <a:lnTo>
                      <a:pt x="71" y="94"/>
                    </a:lnTo>
                    <a:lnTo>
                      <a:pt x="71" y="92"/>
                    </a:lnTo>
                    <a:lnTo>
                      <a:pt x="68" y="92"/>
                    </a:lnTo>
                    <a:lnTo>
                      <a:pt x="68" y="89"/>
                    </a:lnTo>
                    <a:lnTo>
                      <a:pt x="61" y="89"/>
                    </a:lnTo>
                    <a:lnTo>
                      <a:pt x="61" y="86"/>
                    </a:lnTo>
                    <a:lnTo>
                      <a:pt x="57" y="86"/>
                    </a:lnTo>
                    <a:lnTo>
                      <a:pt x="57" y="79"/>
                    </a:lnTo>
                    <a:lnTo>
                      <a:pt x="56" y="79"/>
                    </a:lnTo>
                    <a:lnTo>
                      <a:pt x="56" y="77"/>
                    </a:lnTo>
                    <a:lnTo>
                      <a:pt x="53" y="77"/>
                    </a:lnTo>
                    <a:lnTo>
                      <a:pt x="53" y="71"/>
                    </a:lnTo>
                    <a:lnTo>
                      <a:pt x="46" y="71"/>
                    </a:lnTo>
                    <a:lnTo>
                      <a:pt x="46" y="63"/>
                    </a:lnTo>
                    <a:lnTo>
                      <a:pt x="44" y="63"/>
                    </a:lnTo>
                    <a:lnTo>
                      <a:pt x="44" y="56"/>
                    </a:lnTo>
                    <a:lnTo>
                      <a:pt x="41" y="56"/>
                    </a:lnTo>
                    <a:lnTo>
                      <a:pt x="41" y="50"/>
                    </a:lnTo>
                    <a:lnTo>
                      <a:pt x="37" y="50"/>
                    </a:lnTo>
                    <a:lnTo>
                      <a:pt x="37" y="47"/>
                    </a:lnTo>
                    <a:lnTo>
                      <a:pt x="32" y="47"/>
                    </a:lnTo>
                    <a:lnTo>
                      <a:pt x="32" y="43"/>
                    </a:lnTo>
                    <a:lnTo>
                      <a:pt x="30" y="43"/>
                    </a:lnTo>
                    <a:lnTo>
                      <a:pt x="30" y="32"/>
                    </a:lnTo>
                    <a:lnTo>
                      <a:pt x="25" y="32"/>
                    </a:lnTo>
                    <a:lnTo>
                      <a:pt x="25" y="28"/>
                    </a:lnTo>
                    <a:lnTo>
                      <a:pt x="22" y="28"/>
                    </a:lnTo>
                    <a:lnTo>
                      <a:pt x="22" y="26"/>
                    </a:lnTo>
                    <a:lnTo>
                      <a:pt x="19" y="26"/>
                    </a:lnTo>
                    <a:lnTo>
                      <a:pt x="19" y="22"/>
                    </a:lnTo>
                    <a:lnTo>
                      <a:pt x="18" y="22"/>
                    </a:lnTo>
                    <a:lnTo>
                      <a:pt x="18" y="19"/>
                    </a:lnTo>
                    <a:lnTo>
                      <a:pt x="15" y="19"/>
                    </a:lnTo>
                    <a:lnTo>
                      <a:pt x="15" y="12"/>
                    </a:lnTo>
                    <a:lnTo>
                      <a:pt x="13" y="12"/>
                    </a:lnTo>
                    <a:lnTo>
                      <a:pt x="13" y="5"/>
                    </a:lnTo>
                    <a:lnTo>
                      <a:pt x="9" y="5"/>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152" name="TextBox 151"/>
            <p:cNvSpPr txBox="1"/>
            <p:nvPr/>
          </p:nvSpPr>
          <p:spPr>
            <a:xfrm>
              <a:off x="2923269" y="2980514"/>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60D27"/>
                  </a:solidFill>
                  <a:latin typeface="Arial"/>
                  <a:cs typeface="Arial"/>
                </a:rPr>
                <a:t>47%</a:t>
              </a:r>
              <a:endParaRPr lang="fr-FR" sz="1200">
                <a:solidFill>
                  <a:srgbClr val="B60D27"/>
                </a:solidFill>
                <a:latin typeface="Arial"/>
                <a:cs typeface="Arial"/>
              </a:endParaRPr>
            </a:p>
          </p:txBody>
        </p:sp>
        <p:sp>
          <p:nvSpPr>
            <p:cNvPr id="153" name="TextBox 152"/>
            <p:cNvSpPr txBox="1"/>
            <p:nvPr/>
          </p:nvSpPr>
          <p:spPr>
            <a:xfrm>
              <a:off x="2923269" y="3574299"/>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2C0D8"/>
                  </a:solidFill>
                  <a:latin typeface="Arial"/>
                  <a:cs typeface="Arial"/>
                </a:rPr>
                <a:t>43%</a:t>
              </a:r>
              <a:endParaRPr lang="fr-FR" sz="1200">
                <a:solidFill>
                  <a:srgbClr val="B2C0D8"/>
                </a:solidFill>
                <a:latin typeface="Arial"/>
                <a:cs typeface="Arial"/>
              </a:endParaRPr>
            </a:p>
          </p:txBody>
        </p:sp>
        <p:grpSp>
          <p:nvGrpSpPr>
            <p:cNvPr id="154" name="Group 153"/>
            <p:cNvGrpSpPr/>
            <p:nvPr/>
          </p:nvGrpSpPr>
          <p:grpSpPr>
            <a:xfrm>
              <a:off x="1387475" y="1774140"/>
              <a:ext cx="4363528" cy="2447409"/>
              <a:chOff x="2932113" y="2505075"/>
              <a:chExt cx="3276600" cy="1847850"/>
            </a:xfrm>
          </p:grpSpPr>
          <p:sp>
            <p:nvSpPr>
              <p:cNvPr id="155" name="Line 30"/>
              <p:cNvSpPr>
                <a:spLocks noChangeShapeType="1"/>
              </p:cNvSpPr>
              <p:nvPr/>
            </p:nvSpPr>
            <p:spPr bwMode="auto">
              <a:xfrm>
                <a:off x="6199188" y="429577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 name="Line 31"/>
              <p:cNvSpPr>
                <a:spLocks noChangeShapeType="1"/>
              </p:cNvSpPr>
              <p:nvPr/>
            </p:nvSpPr>
            <p:spPr bwMode="auto">
              <a:xfrm>
                <a:off x="5961063" y="42481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 name="Line 32"/>
              <p:cNvSpPr>
                <a:spLocks noChangeShapeType="1"/>
              </p:cNvSpPr>
              <p:nvPr/>
            </p:nvSpPr>
            <p:spPr bwMode="auto">
              <a:xfrm>
                <a:off x="5865813" y="4248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 name="Line 33"/>
              <p:cNvSpPr>
                <a:spLocks noChangeShapeType="1"/>
              </p:cNvSpPr>
              <p:nvPr/>
            </p:nvSpPr>
            <p:spPr bwMode="auto">
              <a:xfrm>
                <a:off x="4446588" y="37909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 name="Line 34"/>
              <p:cNvSpPr>
                <a:spLocks noChangeShapeType="1"/>
              </p:cNvSpPr>
              <p:nvPr/>
            </p:nvSpPr>
            <p:spPr bwMode="auto">
              <a:xfrm>
                <a:off x="5370513" y="4048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 name="Line 35"/>
              <p:cNvSpPr>
                <a:spLocks noChangeShapeType="1"/>
              </p:cNvSpPr>
              <p:nvPr/>
            </p:nvSpPr>
            <p:spPr bwMode="auto">
              <a:xfrm>
                <a:off x="5513388" y="41719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 name="Line 36"/>
              <p:cNvSpPr>
                <a:spLocks noChangeShapeType="1"/>
              </p:cNvSpPr>
              <p:nvPr/>
            </p:nvSpPr>
            <p:spPr bwMode="auto">
              <a:xfrm>
                <a:off x="4608513" y="3867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 name="Line 37"/>
              <p:cNvSpPr>
                <a:spLocks noChangeShapeType="1"/>
              </p:cNvSpPr>
              <p:nvPr/>
            </p:nvSpPr>
            <p:spPr bwMode="auto">
              <a:xfrm>
                <a:off x="6199188" y="4241604"/>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 name="Line 38"/>
              <p:cNvSpPr>
                <a:spLocks noChangeShapeType="1"/>
              </p:cNvSpPr>
              <p:nvPr/>
            </p:nvSpPr>
            <p:spPr bwMode="auto">
              <a:xfrm>
                <a:off x="4656138" y="39052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 name="Line 39"/>
              <p:cNvSpPr>
                <a:spLocks noChangeShapeType="1"/>
              </p:cNvSpPr>
              <p:nvPr/>
            </p:nvSpPr>
            <p:spPr bwMode="auto">
              <a:xfrm>
                <a:off x="3484563" y="338137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 name="Line 40"/>
              <p:cNvSpPr>
                <a:spLocks noChangeShapeType="1"/>
              </p:cNvSpPr>
              <p:nvPr/>
            </p:nvSpPr>
            <p:spPr bwMode="auto">
              <a:xfrm>
                <a:off x="4932363" y="39719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 name="Line 41"/>
              <p:cNvSpPr>
                <a:spLocks noChangeShapeType="1"/>
              </p:cNvSpPr>
              <p:nvPr/>
            </p:nvSpPr>
            <p:spPr bwMode="auto">
              <a:xfrm>
                <a:off x="5008563" y="4019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 name="Line 42"/>
              <p:cNvSpPr>
                <a:spLocks noChangeShapeType="1"/>
              </p:cNvSpPr>
              <p:nvPr/>
            </p:nvSpPr>
            <p:spPr bwMode="auto">
              <a:xfrm>
                <a:off x="5075238" y="40386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 name="Line 43"/>
              <p:cNvSpPr>
                <a:spLocks noChangeShapeType="1"/>
              </p:cNvSpPr>
              <p:nvPr/>
            </p:nvSpPr>
            <p:spPr bwMode="auto">
              <a:xfrm>
                <a:off x="5103813" y="40386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 name="Line 44"/>
              <p:cNvSpPr>
                <a:spLocks noChangeShapeType="1"/>
              </p:cNvSpPr>
              <p:nvPr/>
            </p:nvSpPr>
            <p:spPr bwMode="auto">
              <a:xfrm>
                <a:off x="4760913" y="393382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 name="Line 45"/>
              <p:cNvSpPr>
                <a:spLocks noChangeShapeType="1"/>
              </p:cNvSpPr>
              <p:nvPr/>
            </p:nvSpPr>
            <p:spPr bwMode="auto">
              <a:xfrm>
                <a:off x="4960938" y="39624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 name="Line 46"/>
              <p:cNvSpPr>
                <a:spLocks noChangeShapeType="1"/>
              </p:cNvSpPr>
              <p:nvPr/>
            </p:nvSpPr>
            <p:spPr bwMode="auto">
              <a:xfrm>
                <a:off x="6161088" y="429577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 name="Line 47"/>
              <p:cNvSpPr>
                <a:spLocks noChangeShapeType="1"/>
              </p:cNvSpPr>
              <p:nvPr/>
            </p:nvSpPr>
            <p:spPr bwMode="auto">
              <a:xfrm>
                <a:off x="6161088" y="4241604"/>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 name="Line 48"/>
              <p:cNvSpPr>
                <a:spLocks noChangeShapeType="1"/>
              </p:cNvSpPr>
              <p:nvPr/>
            </p:nvSpPr>
            <p:spPr bwMode="auto">
              <a:xfrm>
                <a:off x="6122988" y="4241604"/>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 name="Line 49"/>
              <p:cNvSpPr>
                <a:spLocks noChangeShapeType="1"/>
              </p:cNvSpPr>
              <p:nvPr/>
            </p:nvSpPr>
            <p:spPr bwMode="auto">
              <a:xfrm>
                <a:off x="6132513" y="42862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 name="Line 50"/>
              <p:cNvSpPr>
                <a:spLocks noChangeShapeType="1"/>
              </p:cNvSpPr>
              <p:nvPr/>
            </p:nvSpPr>
            <p:spPr bwMode="auto">
              <a:xfrm>
                <a:off x="4722813" y="39338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 name="Line 51"/>
              <p:cNvSpPr>
                <a:spLocks noChangeShapeType="1"/>
              </p:cNvSpPr>
              <p:nvPr/>
            </p:nvSpPr>
            <p:spPr bwMode="auto">
              <a:xfrm>
                <a:off x="5037138" y="4048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 name="Line 52"/>
              <p:cNvSpPr>
                <a:spLocks noChangeShapeType="1"/>
              </p:cNvSpPr>
              <p:nvPr/>
            </p:nvSpPr>
            <p:spPr bwMode="auto">
              <a:xfrm>
                <a:off x="5408613" y="40386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 name="Line 53"/>
              <p:cNvSpPr>
                <a:spLocks noChangeShapeType="1"/>
              </p:cNvSpPr>
              <p:nvPr/>
            </p:nvSpPr>
            <p:spPr bwMode="auto">
              <a:xfrm>
                <a:off x="5903913" y="4248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 name="Line 54"/>
              <p:cNvSpPr>
                <a:spLocks noChangeShapeType="1"/>
              </p:cNvSpPr>
              <p:nvPr/>
            </p:nvSpPr>
            <p:spPr bwMode="auto">
              <a:xfrm>
                <a:off x="4618038" y="387667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 name="Line 55"/>
              <p:cNvSpPr>
                <a:spLocks noChangeShapeType="1"/>
              </p:cNvSpPr>
              <p:nvPr/>
            </p:nvSpPr>
            <p:spPr bwMode="auto">
              <a:xfrm>
                <a:off x="4570413" y="38290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 name="Freeform 56"/>
              <p:cNvSpPr>
                <a:spLocks/>
              </p:cNvSpPr>
              <p:nvPr/>
            </p:nvSpPr>
            <p:spPr bwMode="auto">
              <a:xfrm>
                <a:off x="2932113" y="2505075"/>
                <a:ext cx="3276600" cy="1771650"/>
              </a:xfrm>
              <a:custGeom>
                <a:avLst/>
                <a:gdLst>
                  <a:gd name="T0" fmla="*/ 276 w 344"/>
                  <a:gd name="T1" fmla="*/ 186 h 186"/>
                  <a:gd name="T2" fmla="*/ 262 w 344"/>
                  <a:gd name="T3" fmla="*/ 177 h 186"/>
                  <a:gd name="T4" fmla="*/ 261 w 344"/>
                  <a:gd name="T5" fmla="*/ 170 h 186"/>
                  <a:gd name="T6" fmla="*/ 218 w 344"/>
                  <a:gd name="T7" fmla="*/ 164 h 186"/>
                  <a:gd name="T8" fmla="*/ 215 w 344"/>
                  <a:gd name="T9" fmla="*/ 160 h 186"/>
                  <a:gd name="T10" fmla="*/ 198 w 344"/>
                  <a:gd name="T11" fmla="*/ 156 h 186"/>
                  <a:gd name="T12" fmla="*/ 185 w 344"/>
                  <a:gd name="T13" fmla="*/ 152 h 186"/>
                  <a:gd name="T14" fmla="*/ 178 w 344"/>
                  <a:gd name="T15" fmla="*/ 150 h 186"/>
                  <a:gd name="T16" fmla="*/ 174 w 344"/>
                  <a:gd name="T17" fmla="*/ 145 h 186"/>
                  <a:gd name="T18" fmla="*/ 169 w 344"/>
                  <a:gd name="T19" fmla="*/ 141 h 186"/>
                  <a:gd name="T20" fmla="*/ 148 w 344"/>
                  <a:gd name="T21" fmla="*/ 138 h 186"/>
                  <a:gd name="T22" fmla="*/ 132 w 344"/>
                  <a:gd name="T23" fmla="*/ 135 h 186"/>
                  <a:gd name="T24" fmla="*/ 120 w 344"/>
                  <a:gd name="T25" fmla="*/ 132 h 186"/>
                  <a:gd name="T26" fmla="*/ 104 w 344"/>
                  <a:gd name="T27" fmla="*/ 129 h 186"/>
                  <a:gd name="T28" fmla="*/ 101 w 344"/>
                  <a:gd name="T29" fmla="*/ 127 h 186"/>
                  <a:gd name="T30" fmla="*/ 98 w 344"/>
                  <a:gd name="T31" fmla="*/ 122 h 186"/>
                  <a:gd name="T32" fmla="*/ 84 w 344"/>
                  <a:gd name="T33" fmla="*/ 120 h 186"/>
                  <a:gd name="T34" fmla="*/ 74 w 344"/>
                  <a:gd name="T35" fmla="*/ 116 h 186"/>
                  <a:gd name="T36" fmla="*/ 71 w 344"/>
                  <a:gd name="T37" fmla="*/ 108 h 186"/>
                  <a:gd name="T38" fmla="*/ 66 w 344"/>
                  <a:gd name="T39" fmla="*/ 105 h 186"/>
                  <a:gd name="T40" fmla="*/ 62 w 344"/>
                  <a:gd name="T41" fmla="*/ 102 h 186"/>
                  <a:gd name="T42" fmla="*/ 59 w 344"/>
                  <a:gd name="T43" fmla="*/ 100 h 186"/>
                  <a:gd name="T44" fmla="*/ 56 w 344"/>
                  <a:gd name="T45" fmla="*/ 95 h 186"/>
                  <a:gd name="T46" fmla="*/ 53 w 344"/>
                  <a:gd name="T47" fmla="*/ 87 h 186"/>
                  <a:gd name="T48" fmla="*/ 51 w 344"/>
                  <a:gd name="T49" fmla="*/ 84 h 186"/>
                  <a:gd name="T50" fmla="*/ 48 w 344"/>
                  <a:gd name="T51" fmla="*/ 82 h 186"/>
                  <a:gd name="T52" fmla="*/ 46 w 344"/>
                  <a:gd name="T53" fmla="*/ 79 h 186"/>
                  <a:gd name="T54" fmla="*/ 41 w 344"/>
                  <a:gd name="T55" fmla="*/ 77 h 186"/>
                  <a:gd name="T56" fmla="*/ 41 w 344"/>
                  <a:gd name="T57" fmla="*/ 65 h 186"/>
                  <a:gd name="T58" fmla="*/ 39 w 344"/>
                  <a:gd name="T59" fmla="*/ 61 h 186"/>
                  <a:gd name="T60" fmla="*/ 32 w 344"/>
                  <a:gd name="T61" fmla="*/ 54 h 186"/>
                  <a:gd name="T62" fmla="*/ 30 w 344"/>
                  <a:gd name="T63" fmla="*/ 50 h 186"/>
                  <a:gd name="T64" fmla="*/ 27 w 344"/>
                  <a:gd name="T65" fmla="*/ 46 h 186"/>
                  <a:gd name="T66" fmla="*/ 24 w 344"/>
                  <a:gd name="T67" fmla="*/ 38 h 186"/>
                  <a:gd name="T68" fmla="*/ 18 w 344"/>
                  <a:gd name="T69" fmla="*/ 35 h 186"/>
                  <a:gd name="T70" fmla="*/ 15 w 344"/>
                  <a:gd name="T71" fmla="*/ 26 h 186"/>
                  <a:gd name="T72" fmla="*/ 13 w 344"/>
                  <a:gd name="T73" fmla="*/ 11 h 186"/>
                  <a:gd name="T74" fmla="*/ 11 w 344"/>
                  <a:gd name="T75" fmla="*/ 7 h 186"/>
                  <a:gd name="T76" fmla="*/ 7 w 344"/>
                  <a:gd name="T77" fmla="*/ 5 h 186"/>
                  <a:gd name="T78" fmla="*/ 6 w 344"/>
                  <a:gd name="T7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186">
                    <a:moveTo>
                      <a:pt x="344" y="186"/>
                    </a:moveTo>
                    <a:lnTo>
                      <a:pt x="276" y="186"/>
                    </a:lnTo>
                    <a:lnTo>
                      <a:pt x="276" y="177"/>
                    </a:lnTo>
                    <a:lnTo>
                      <a:pt x="262" y="177"/>
                    </a:lnTo>
                    <a:lnTo>
                      <a:pt x="262" y="170"/>
                    </a:lnTo>
                    <a:lnTo>
                      <a:pt x="261" y="170"/>
                    </a:lnTo>
                    <a:lnTo>
                      <a:pt x="261" y="164"/>
                    </a:lnTo>
                    <a:lnTo>
                      <a:pt x="218" y="164"/>
                    </a:lnTo>
                    <a:lnTo>
                      <a:pt x="218" y="160"/>
                    </a:lnTo>
                    <a:lnTo>
                      <a:pt x="215" y="160"/>
                    </a:lnTo>
                    <a:lnTo>
                      <a:pt x="215" y="156"/>
                    </a:lnTo>
                    <a:lnTo>
                      <a:pt x="198" y="156"/>
                    </a:lnTo>
                    <a:lnTo>
                      <a:pt x="198" y="152"/>
                    </a:lnTo>
                    <a:lnTo>
                      <a:pt x="185" y="152"/>
                    </a:lnTo>
                    <a:lnTo>
                      <a:pt x="185" y="150"/>
                    </a:lnTo>
                    <a:lnTo>
                      <a:pt x="178" y="150"/>
                    </a:lnTo>
                    <a:lnTo>
                      <a:pt x="178" y="145"/>
                    </a:lnTo>
                    <a:lnTo>
                      <a:pt x="174" y="145"/>
                    </a:lnTo>
                    <a:lnTo>
                      <a:pt x="174" y="141"/>
                    </a:lnTo>
                    <a:lnTo>
                      <a:pt x="169" y="141"/>
                    </a:lnTo>
                    <a:lnTo>
                      <a:pt x="169" y="138"/>
                    </a:lnTo>
                    <a:lnTo>
                      <a:pt x="148" y="138"/>
                    </a:lnTo>
                    <a:lnTo>
                      <a:pt x="148" y="135"/>
                    </a:lnTo>
                    <a:lnTo>
                      <a:pt x="132" y="135"/>
                    </a:lnTo>
                    <a:lnTo>
                      <a:pt x="132" y="132"/>
                    </a:lnTo>
                    <a:lnTo>
                      <a:pt x="120" y="132"/>
                    </a:lnTo>
                    <a:lnTo>
                      <a:pt x="120" y="129"/>
                    </a:lnTo>
                    <a:lnTo>
                      <a:pt x="104" y="129"/>
                    </a:lnTo>
                    <a:lnTo>
                      <a:pt x="104" y="127"/>
                    </a:lnTo>
                    <a:lnTo>
                      <a:pt x="101" y="127"/>
                    </a:lnTo>
                    <a:lnTo>
                      <a:pt x="101" y="122"/>
                    </a:lnTo>
                    <a:lnTo>
                      <a:pt x="98" y="122"/>
                    </a:lnTo>
                    <a:lnTo>
                      <a:pt x="98" y="120"/>
                    </a:lnTo>
                    <a:lnTo>
                      <a:pt x="84" y="120"/>
                    </a:lnTo>
                    <a:lnTo>
                      <a:pt x="84" y="116"/>
                    </a:lnTo>
                    <a:lnTo>
                      <a:pt x="74" y="116"/>
                    </a:lnTo>
                    <a:lnTo>
                      <a:pt x="74" y="108"/>
                    </a:lnTo>
                    <a:lnTo>
                      <a:pt x="71" y="108"/>
                    </a:lnTo>
                    <a:lnTo>
                      <a:pt x="71" y="105"/>
                    </a:lnTo>
                    <a:lnTo>
                      <a:pt x="66" y="105"/>
                    </a:lnTo>
                    <a:lnTo>
                      <a:pt x="66" y="102"/>
                    </a:lnTo>
                    <a:lnTo>
                      <a:pt x="62" y="102"/>
                    </a:lnTo>
                    <a:lnTo>
                      <a:pt x="62" y="100"/>
                    </a:lnTo>
                    <a:lnTo>
                      <a:pt x="59" y="100"/>
                    </a:lnTo>
                    <a:lnTo>
                      <a:pt x="59" y="95"/>
                    </a:lnTo>
                    <a:lnTo>
                      <a:pt x="56" y="95"/>
                    </a:lnTo>
                    <a:lnTo>
                      <a:pt x="56" y="87"/>
                    </a:lnTo>
                    <a:lnTo>
                      <a:pt x="53" y="87"/>
                    </a:lnTo>
                    <a:lnTo>
                      <a:pt x="53" y="84"/>
                    </a:lnTo>
                    <a:lnTo>
                      <a:pt x="51" y="84"/>
                    </a:lnTo>
                    <a:lnTo>
                      <a:pt x="51" y="82"/>
                    </a:lnTo>
                    <a:lnTo>
                      <a:pt x="48" y="82"/>
                    </a:lnTo>
                    <a:lnTo>
                      <a:pt x="48" y="79"/>
                    </a:lnTo>
                    <a:lnTo>
                      <a:pt x="46" y="79"/>
                    </a:lnTo>
                    <a:lnTo>
                      <a:pt x="46" y="77"/>
                    </a:lnTo>
                    <a:lnTo>
                      <a:pt x="41" y="77"/>
                    </a:lnTo>
                    <a:lnTo>
                      <a:pt x="41" y="71"/>
                    </a:lnTo>
                    <a:lnTo>
                      <a:pt x="41" y="65"/>
                    </a:lnTo>
                    <a:lnTo>
                      <a:pt x="39" y="65"/>
                    </a:lnTo>
                    <a:lnTo>
                      <a:pt x="39" y="61"/>
                    </a:lnTo>
                    <a:lnTo>
                      <a:pt x="32" y="61"/>
                    </a:lnTo>
                    <a:lnTo>
                      <a:pt x="32" y="54"/>
                    </a:lnTo>
                    <a:lnTo>
                      <a:pt x="30" y="54"/>
                    </a:lnTo>
                    <a:lnTo>
                      <a:pt x="30" y="50"/>
                    </a:lnTo>
                    <a:lnTo>
                      <a:pt x="27" y="50"/>
                    </a:lnTo>
                    <a:lnTo>
                      <a:pt x="27" y="46"/>
                    </a:lnTo>
                    <a:lnTo>
                      <a:pt x="24" y="46"/>
                    </a:lnTo>
                    <a:lnTo>
                      <a:pt x="24" y="38"/>
                    </a:lnTo>
                    <a:lnTo>
                      <a:pt x="18" y="38"/>
                    </a:lnTo>
                    <a:lnTo>
                      <a:pt x="18" y="35"/>
                    </a:lnTo>
                    <a:lnTo>
                      <a:pt x="15" y="35"/>
                    </a:lnTo>
                    <a:lnTo>
                      <a:pt x="15" y="26"/>
                    </a:lnTo>
                    <a:lnTo>
                      <a:pt x="13" y="26"/>
                    </a:lnTo>
                    <a:lnTo>
                      <a:pt x="13" y="11"/>
                    </a:lnTo>
                    <a:lnTo>
                      <a:pt x="11" y="11"/>
                    </a:lnTo>
                    <a:lnTo>
                      <a:pt x="11" y="7"/>
                    </a:lnTo>
                    <a:lnTo>
                      <a:pt x="7" y="7"/>
                    </a:lnTo>
                    <a:lnTo>
                      <a:pt x="7" y="5"/>
                    </a:lnTo>
                    <a:lnTo>
                      <a:pt x="6" y="5"/>
                    </a:lnTo>
                    <a:lnTo>
                      <a:pt x="6"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sp>
        <p:nvSpPr>
          <p:cNvPr id="223" name="TextBox 222"/>
          <p:cNvSpPr txBox="1"/>
          <p:nvPr/>
        </p:nvSpPr>
        <p:spPr>
          <a:xfrm>
            <a:off x="6097801" y="1628770"/>
            <a:ext cx="1818376" cy="276999"/>
          </a:xfrm>
          <a:prstGeom prst="rect">
            <a:avLst/>
          </a:prstGeom>
          <a:noFill/>
        </p:spPr>
        <p:txBody>
          <a:bodyPr wrap="none" rtlCol="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Suivi médian: 46,5 mois</a:t>
            </a:r>
            <a:endParaRPr lang="fr-FR" sz="1200" dirty="0">
              <a:solidFill>
                <a:srgbClr val="000000"/>
              </a:solidFill>
              <a:latin typeface="Arial" panose="020B0604020202020204" pitchFamily="34" charset="0"/>
              <a:cs typeface="Arial" panose="020B0604020202020204" pitchFamily="34" charset="0"/>
            </a:endParaRPr>
          </a:p>
        </p:txBody>
      </p:sp>
      <p:graphicFrame>
        <p:nvGraphicFramePr>
          <p:cNvPr id="224" name="Table 223"/>
          <p:cNvGraphicFramePr>
            <a:graphicFrameLocks noGrp="1"/>
          </p:cNvGraphicFramePr>
          <p:nvPr>
            <p:extLst>
              <p:ext uri="{D42A27DB-BD31-4B8C-83A1-F6EECF244321}">
                <p14:modId xmlns:p14="http://schemas.microsoft.com/office/powerpoint/2010/main" xmlns="" val="1692837711"/>
              </p:ext>
            </p:extLst>
          </p:nvPr>
        </p:nvGraphicFramePr>
        <p:xfrm>
          <a:off x="5180316" y="1906154"/>
          <a:ext cx="3593594" cy="1137779"/>
        </p:xfrm>
        <a:graphic>
          <a:graphicData uri="http://schemas.openxmlformats.org/drawingml/2006/table">
            <a:tbl>
              <a:tblPr firstRow="1" bandRow="1"/>
              <a:tblGrid>
                <a:gridCol w="1816804"/>
                <a:gridCol w="1776790"/>
              </a:tblGrid>
              <a:tr h="3531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1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err="1" smtClean="0">
                          <a:solidFill>
                            <a:srgbClr val="000000"/>
                          </a:solidFill>
                          <a:latin typeface="+mn-lt"/>
                          <a:cs typeface="Arial" panose="020B0604020202020204" pitchFamily="34" charset="0"/>
                        </a:rPr>
                        <a:t>SSRm</a:t>
                      </a:r>
                      <a:r>
                        <a:rPr lang="en-GB" sz="1100" b="0" dirty="0" smtClean="0">
                          <a:solidFill>
                            <a:srgbClr val="000000"/>
                          </a:solidFill>
                          <a:latin typeface="+mn-lt"/>
                          <a:cs typeface="Arial" panose="020B0604020202020204" pitchFamily="34" charset="0"/>
                        </a:rPr>
                        <a:t>,</a:t>
                      </a:r>
                      <a:r>
                        <a:rPr lang="en-GB" sz="1100" b="0" baseline="0" dirty="0" smtClean="0">
                          <a:solidFill>
                            <a:srgbClr val="000000"/>
                          </a:solidFill>
                          <a:latin typeface="+mn-lt"/>
                          <a:cs typeface="Arial" panose="020B0604020202020204" pitchFamily="34" charset="0"/>
                        </a:rPr>
                        <a:t> </a:t>
                      </a:r>
                      <a:r>
                        <a:rPr lang="en-GB" sz="1100" b="0" dirty="0" err="1" smtClean="0">
                          <a:solidFill>
                            <a:srgbClr val="000000"/>
                          </a:solidFill>
                          <a:latin typeface="+mn-lt"/>
                          <a:cs typeface="Arial" panose="020B0604020202020204" pitchFamily="34" charset="0"/>
                        </a:rPr>
                        <a:t>mois</a:t>
                      </a:r>
                      <a:r>
                        <a:rPr lang="en-GB" sz="1100" b="0" dirty="0" smtClean="0">
                          <a:solidFill>
                            <a:srgbClr val="000000"/>
                          </a:solidFill>
                          <a:latin typeface="+mn-lt"/>
                          <a:cs typeface="Arial" panose="020B0604020202020204" pitchFamily="34" charset="0"/>
                        </a:rPr>
                        <a:t> (IC95%)</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31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sz="1100" b="0"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GEMOX</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0" dirty="0" smtClean="0">
                          <a:solidFill>
                            <a:srgbClr val="000000"/>
                          </a:solidFill>
                          <a:latin typeface="+mn-lt"/>
                          <a:cs typeface="Arial" panose="020B0604020202020204" pitchFamily="34" charset="0"/>
                        </a:rPr>
                        <a:t>30,4 (15,4 –</a:t>
                      </a:r>
                      <a:r>
                        <a:rPr lang="en-GB" sz="1100" b="0" baseline="0" dirty="0" smtClean="0">
                          <a:solidFill>
                            <a:srgbClr val="000000"/>
                          </a:solidFill>
                          <a:latin typeface="+mn-lt"/>
                          <a:cs typeface="Arial" panose="020B0604020202020204" pitchFamily="34" charset="0"/>
                        </a:rPr>
                        <a:t> 43,0</a:t>
                      </a:r>
                      <a:r>
                        <a:rPr lang="en-GB" sz="1100" b="0" dirty="0" smtClean="0">
                          <a:solidFill>
                            <a:srgbClr val="000000"/>
                          </a:solidFill>
                          <a:latin typeface="+mn-lt"/>
                          <a:cs typeface="Arial" panose="020B0604020202020204" pitchFamily="34" charset="0"/>
                        </a:rPr>
                        <a:t>)</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1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Surveillance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0" dirty="0" smtClean="0">
                          <a:solidFill>
                            <a:srgbClr val="000000"/>
                          </a:solidFill>
                          <a:latin typeface="+mn-lt"/>
                          <a:cs typeface="Arial" panose="020B0604020202020204" pitchFamily="34" charset="0"/>
                        </a:rPr>
                        <a:t>18,5 (12,6 –</a:t>
                      </a:r>
                      <a:r>
                        <a:rPr lang="en-GB" sz="1100" b="0" baseline="0" dirty="0" smtClean="0">
                          <a:solidFill>
                            <a:srgbClr val="000000"/>
                          </a:solidFill>
                          <a:latin typeface="+mn-lt"/>
                          <a:cs typeface="Arial" panose="020B0604020202020204" pitchFamily="34" charset="0"/>
                        </a:rPr>
                        <a:t> 38,2</a:t>
                      </a:r>
                      <a:r>
                        <a:rPr lang="en-GB" sz="1100" b="0" dirty="0" smtClean="0">
                          <a:solidFill>
                            <a:srgbClr val="000000"/>
                          </a:solidFill>
                          <a:latin typeface="+mn-lt"/>
                          <a:cs typeface="Arial" panose="020B0604020202020204" pitchFamily="34" charset="0"/>
                        </a:rPr>
                        <a:t>)</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25" name="TextBox 224"/>
          <p:cNvSpPr txBox="1"/>
          <p:nvPr/>
        </p:nvSpPr>
        <p:spPr>
          <a:xfrm>
            <a:off x="5763232" y="3034496"/>
            <a:ext cx="2525313" cy="261610"/>
          </a:xfrm>
          <a:prstGeom prst="rect">
            <a:avLst/>
          </a:prstGeom>
          <a:noFill/>
        </p:spPr>
        <p:txBody>
          <a:bodyPr wrap="none" rtlCol="0">
            <a:spAutoFit/>
          </a:bodyPr>
          <a:lstStyle/>
          <a:p>
            <a:pPr algn="ctr" fontAlgn="auto">
              <a:spcBef>
                <a:spcPts val="0"/>
              </a:spcBef>
              <a:spcAft>
                <a:spcPts val="0"/>
              </a:spcAft>
            </a:pPr>
            <a:r>
              <a:rPr lang="fr-FR" sz="1100" dirty="0" smtClean="0">
                <a:solidFill>
                  <a:srgbClr val="000000"/>
                </a:solidFill>
                <a:latin typeface="Arial" panose="020B0604020202020204" pitchFamily="34" charset="0"/>
                <a:cs typeface="Arial" panose="020B0604020202020204" pitchFamily="34" charset="0"/>
              </a:rPr>
              <a:t>HR 0,88 (IC95% 0,62 – 1,25); p=0,47</a:t>
            </a:r>
            <a:endParaRPr lang="fr-FR" sz="1100" dirty="0">
              <a:solidFill>
                <a:srgbClr val="000000"/>
              </a:solidFill>
              <a:latin typeface="Arial" panose="020B0604020202020204" pitchFamily="34" charset="0"/>
              <a:cs typeface="Arial" panose="020B0604020202020204" pitchFamily="34" charset="0"/>
            </a:endParaRPr>
          </a:p>
        </p:txBody>
      </p:sp>
      <p:cxnSp>
        <p:nvCxnSpPr>
          <p:cNvPr id="226" name="Straight Connector 225"/>
          <p:cNvCxnSpPr/>
          <p:nvPr/>
        </p:nvCxnSpPr>
        <p:spPr>
          <a:xfrm>
            <a:off x="5148064" y="1929709"/>
            <a:ext cx="3665600" cy="0"/>
          </a:xfrm>
          <a:prstGeom prst="line">
            <a:avLst/>
          </a:prstGeom>
          <a:noFill/>
          <a:ln w="25400" cap="flat" cmpd="sng" algn="ctr">
            <a:solidFill>
              <a:srgbClr val="000000"/>
            </a:solidFill>
            <a:prstDash val="solid"/>
          </a:ln>
          <a:effectLst/>
        </p:spPr>
      </p:cxnSp>
      <p:cxnSp>
        <p:nvCxnSpPr>
          <p:cNvPr id="227" name="Straight Connector 226"/>
          <p:cNvCxnSpPr/>
          <p:nvPr/>
        </p:nvCxnSpPr>
        <p:spPr>
          <a:xfrm>
            <a:off x="5148064" y="2986996"/>
            <a:ext cx="3665601" cy="0"/>
          </a:xfrm>
          <a:prstGeom prst="line">
            <a:avLst/>
          </a:prstGeom>
          <a:noFill/>
          <a:ln w="25400" cap="flat" cmpd="sng" algn="ctr">
            <a:solidFill>
              <a:srgbClr val="000000"/>
            </a:solidFill>
            <a:prstDash val="solid"/>
          </a:ln>
          <a:effectLst/>
        </p:spPr>
      </p:cxnSp>
      <p:cxnSp>
        <p:nvCxnSpPr>
          <p:cNvPr id="230" name="Straight Connector 229">
            <a:extLst>
              <a:ext uri="{FF2B5EF4-FFF2-40B4-BE49-F238E27FC236}">
                <a16:creationId xmlns="" xmlns:a16="http://schemas.microsoft.com/office/drawing/2014/main" id="{632B5792-3ED7-4BED-BDDF-1E67045C4952}"/>
              </a:ext>
            </a:extLst>
          </p:cNvPr>
          <p:cNvCxnSpPr/>
          <p:nvPr/>
        </p:nvCxnSpPr>
        <p:spPr>
          <a:xfrm flipH="1">
            <a:off x="4915085" y="2389294"/>
            <a:ext cx="228858" cy="0"/>
          </a:xfrm>
          <a:prstGeom prst="line">
            <a:avLst/>
          </a:prstGeom>
          <a:noFill/>
          <a:ln w="28575" cap="flat" cmpd="sng" algn="ctr">
            <a:solidFill>
              <a:schemeClr val="accent3"/>
            </a:solidFill>
            <a:prstDash val="solid"/>
          </a:ln>
          <a:effectLst/>
        </p:spPr>
      </p:cxnSp>
      <p:cxnSp>
        <p:nvCxnSpPr>
          <p:cNvPr id="231" name="Straight Connector 230">
            <a:extLst>
              <a:ext uri="{FF2B5EF4-FFF2-40B4-BE49-F238E27FC236}">
                <a16:creationId xmlns="" xmlns:a16="http://schemas.microsoft.com/office/drawing/2014/main" id="{2213C327-FB45-4515-9FF8-003242FFC1A1}"/>
              </a:ext>
            </a:extLst>
          </p:cNvPr>
          <p:cNvCxnSpPr/>
          <p:nvPr/>
        </p:nvCxnSpPr>
        <p:spPr>
          <a:xfrm flipH="1">
            <a:off x="4915085" y="2740135"/>
            <a:ext cx="228858" cy="0"/>
          </a:xfrm>
          <a:prstGeom prst="line">
            <a:avLst/>
          </a:prstGeom>
          <a:noFill/>
          <a:ln w="28575" cap="flat" cmpd="sng" algn="ctr">
            <a:solidFill>
              <a:schemeClr val="accent2"/>
            </a:solidFill>
            <a:prstDash val="solid"/>
          </a:ln>
          <a:effectLst/>
        </p:spPr>
      </p:cxnSp>
    </p:spTree>
    <p:extLst>
      <p:ext uri="{BB962C8B-B14F-4D97-AF65-F5344CB8AC3E}">
        <p14:creationId xmlns:p14="http://schemas.microsoft.com/office/powerpoint/2010/main" xmlns="" val="707503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pPr>
              <a:lnSpc>
                <a:spcPct val="90000"/>
              </a:lnSpc>
            </a:pPr>
            <a:r>
              <a:rPr lang="fr-FR" dirty="0" smtClean="0"/>
              <a:t>LBA29: </a:t>
            </a:r>
            <a:r>
              <a:rPr lang="fr-FR" altLang="zh-CN" dirty="0" smtClean="0"/>
              <a:t>GEMOX en adjuvant dans le cancer des voies biliaires: résultats actualisés de survie sans récidive et premiers résultats de survie globale de l’étude randomisée phase III PRODIGE 12-ACCORD 18 (UNICANCER GI) – </a:t>
            </a:r>
            <a:r>
              <a:rPr lang="fr-FR" altLang="zh-CN" dirty="0" err="1" smtClean="0"/>
              <a:t>Edeline</a:t>
            </a:r>
            <a:r>
              <a:rPr lang="fr-FR" altLang="zh-CN" dirty="0" smtClean="0"/>
              <a:t> J, et al</a:t>
            </a:r>
            <a:endParaRPr lang="fr-FR" dirty="0"/>
          </a:p>
        </p:txBody>
      </p:sp>
      <p:sp>
        <p:nvSpPr>
          <p:cNvPr id="10" name="Content Placeholder 9"/>
          <p:cNvSpPr>
            <a:spLocks noGrp="1"/>
          </p:cNvSpPr>
          <p:nvPr>
            <p:ph idx="1"/>
          </p:nvPr>
        </p:nvSpPr>
        <p:spPr/>
        <p:txBody>
          <a:bodyPr/>
          <a:lstStyle/>
          <a:p>
            <a:pPr marL="0" indent="0">
              <a:buNone/>
            </a:pPr>
            <a:r>
              <a:rPr lang="fr-FR" b="1" dirty="0" smtClean="0"/>
              <a:t>Résultats</a:t>
            </a:r>
          </a:p>
          <a:p>
            <a:pPr marL="0" indent="0">
              <a:spcBef>
                <a:spcPts val="29400"/>
              </a:spcBef>
              <a:buNone/>
            </a:pPr>
            <a:r>
              <a:rPr lang="fr-FR" b="1" dirty="0" smtClean="0"/>
              <a:t>Conclusion</a:t>
            </a:r>
          </a:p>
          <a:p>
            <a:r>
              <a:rPr lang="fr-FR" b="1" dirty="0" smtClean="0"/>
              <a:t>Chez ces patients avec cancer des voies biliaires, il n’y a pas eu de bénéfice à l’administration de GEMOX vs. surveillance, en conséquence, la CT par GEMOX n’est pas recommandée en situation </a:t>
            </a:r>
            <a:r>
              <a:rPr lang="fr-FR" b="1" dirty="0" err="1" smtClean="0"/>
              <a:t>adjuvante</a:t>
            </a:r>
            <a:endParaRPr lang="fr-FR" b="1" dirty="0"/>
          </a:p>
        </p:txBody>
      </p:sp>
      <p:sp>
        <p:nvSpPr>
          <p:cNvPr id="252" name="Text Placeholder 16"/>
          <p:cNvSpPr>
            <a:spLocks noGrp="1"/>
          </p:cNvSpPr>
          <p:nvPr>
            <p:ph type="body" sz="quarter" idx="11"/>
          </p:nvPr>
        </p:nvSpPr>
        <p:spPr/>
        <p:txBody>
          <a:bodyPr/>
          <a:lstStyle/>
          <a:p>
            <a:r>
              <a:rPr lang="fr-FR" smtClean="0"/>
              <a:t>Edeline J, et al. Ann Oncol 2017;28(Suppl 5):Abstr LBA29</a:t>
            </a:r>
            <a:endParaRPr lang="fr-FR" dirty="0"/>
          </a:p>
        </p:txBody>
      </p:sp>
      <p:grpSp>
        <p:nvGrpSpPr>
          <p:cNvPr id="133" name="Group 132"/>
          <p:cNvGrpSpPr/>
          <p:nvPr/>
        </p:nvGrpSpPr>
        <p:grpSpPr>
          <a:xfrm>
            <a:off x="1718995" y="1263382"/>
            <a:ext cx="5878002" cy="4120609"/>
            <a:chOff x="496375" y="1223178"/>
            <a:chExt cx="5878002" cy="4120609"/>
          </a:xfrm>
        </p:grpSpPr>
        <p:grpSp>
          <p:nvGrpSpPr>
            <p:cNvPr id="134" name="Group 133"/>
            <p:cNvGrpSpPr/>
            <p:nvPr/>
          </p:nvGrpSpPr>
          <p:grpSpPr>
            <a:xfrm>
              <a:off x="1339820" y="1363577"/>
              <a:ext cx="4853489" cy="3160942"/>
              <a:chOff x="836615" y="2448719"/>
              <a:chExt cx="3906738" cy="2134202"/>
            </a:xfrm>
          </p:grpSpPr>
          <p:sp>
            <p:nvSpPr>
              <p:cNvPr id="233" name="Freeform 23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5"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6"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7"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8"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9"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0" name="Line 12"/>
              <p:cNvSpPr>
                <a:spLocks noChangeShapeType="1"/>
              </p:cNvSpPr>
              <p:nvPr/>
            </p:nvSpPr>
            <p:spPr bwMode="auto">
              <a:xfrm>
                <a:off x="2946964"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1" name="Line 14"/>
              <p:cNvSpPr>
                <a:spLocks noChangeShapeType="1"/>
              </p:cNvSpPr>
              <p:nvPr/>
            </p:nvSpPr>
            <p:spPr bwMode="auto">
              <a:xfrm>
                <a:off x="3859497"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2"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3"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4"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grpSp>
        <p:sp>
          <p:nvSpPr>
            <p:cNvPr id="138" name="TextBox 137"/>
            <p:cNvSpPr txBox="1"/>
            <p:nvPr/>
          </p:nvSpPr>
          <p:spPr>
            <a:xfrm rot="16200000">
              <a:off x="685388" y="2773994"/>
              <a:ext cx="407007" cy="276999"/>
            </a:xfrm>
            <a:prstGeom prst="rect">
              <a:avLst/>
            </a:prstGeom>
            <a:noFill/>
          </p:spPr>
          <p:txBody>
            <a:bodyPr wrap="none" rtlCol="0">
              <a:spAutoFit/>
            </a:bodyPr>
            <a:lstStyle/>
            <a:p>
              <a:pPr algn="ctr"/>
              <a:r>
                <a:rPr lang="fr-FR" sz="1200" dirty="0" smtClean="0">
                  <a:solidFill>
                    <a:srgbClr val="000000"/>
                  </a:solidFill>
                  <a:latin typeface="Arial"/>
                  <a:cs typeface="Arial"/>
                </a:rPr>
                <a:t>SG</a:t>
              </a:r>
              <a:endParaRPr lang="fr-FR" sz="1200" dirty="0">
                <a:solidFill>
                  <a:srgbClr val="000000"/>
                </a:solidFill>
                <a:latin typeface="Arial"/>
                <a:cs typeface="Arial"/>
              </a:endParaRPr>
            </a:p>
          </p:txBody>
        </p:sp>
        <p:sp>
          <p:nvSpPr>
            <p:cNvPr id="139" name="TextBox 138"/>
            <p:cNvSpPr txBox="1"/>
            <p:nvPr/>
          </p:nvSpPr>
          <p:spPr>
            <a:xfrm>
              <a:off x="3581418" y="4659344"/>
              <a:ext cx="509575" cy="276999"/>
            </a:xfrm>
            <a:prstGeom prst="rect">
              <a:avLst/>
            </a:prstGeom>
            <a:noFill/>
          </p:spPr>
          <p:txBody>
            <a:bodyPr wrap="non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sp>
          <p:nvSpPr>
            <p:cNvPr id="142" name="TextBox 141"/>
            <p:cNvSpPr txBox="1"/>
            <p:nvPr/>
          </p:nvSpPr>
          <p:spPr>
            <a:xfrm>
              <a:off x="1019862" y="1223178"/>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a:t>
              </a:r>
              <a:endParaRPr lang="fr-FR" sz="1200" dirty="0">
                <a:solidFill>
                  <a:srgbClr val="000000"/>
                </a:solidFill>
                <a:latin typeface="Arial"/>
                <a:cs typeface="Arial"/>
              </a:endParaRPr>
            </a:p>
          </p:txBody>
        </p:sp>
        <p:sp>
          <p:nvSpPr>
            <p:cNvPr id="143" name="TextBox 142"/>
            <p:cNvSpPr txBox="1"/>
            <p:nvPr/>
          </p:nvSpPr>
          <p:spPr>
            <a:xfrm>
              <a:off x="1027489" y="1840102"/>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0,8</a:t>
              </a:r>
              <a:endParaRPr lang="fr-FR" sz="1200" dirty="0">
                <a:solidFill>
                  <a:srgbClr val="000000"/>
                </a:solidFill>
                <a:latin typeface="Arial"/>
                <a:cs typeface="Arial"/>
              </a:endParaRPr>
            </a:p>
          </p:txBody>
        </p:sp>
        <p:sp>
          <p:nvSpPr>
            <p:cNvPr id="144" name="TextBox 143"/>
            <p:cNvSpPr txBox="1"/>
            <p:nvPr/>
          </p:nvSpPr>
          <p:spPr>
            <a:xfrm>
              <a:off x="1027489" y="2455850"/>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0,6</a:t>
              </a:r>
              <a:endParaRPr lang="fr-FR" sz="1200" dirty="0">
                <a:solidFill>
                  <a:srgbClr val="000000"/>
                </a:solidFill>
                <a:latin typeface="Arial"/>
                <a:cs typeface="Arial"/>
              </a:endParaRPr>
            </a:p>
          </p:txBody>
        </p:sp>
        <p:sp>
          <p:nvSpPr>
            <p:cNvPr id="145" name="TextBox 144"/>
            <p:cNvSpPr txBox="1"/>
            <p:nvPr/>
          </p:nvSpPr>
          <p:spPr>
            <a:xfrm>
              <a:off x="1027489" y="3071598"/>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0,4</a:t>
              </a:r>
              <a:endParaRPr lang="fr-FR" sz="1200" dirty="0">
                <a:solidFill>
                  <a:srgbClr val="000000"/>
                </a:solidFill>
                <a:latin typeface="Arial"/>
                <a:cs typeface="Arial"/>
              </a:endParaRPr>
            </a:p>
          </p:txBody>
        </p:sp>
        <p:sp>
          <p:nvSpPr>
            <p:cNvPr id="146" name="TextBox 145"/>
            <p:cNvSpPr txBox="1"/>
            <p:nvPr/>
          </p:nvSpPr>
          <p:spPr>
            <a:xfrm>
              <a:off x="1027489" y="3687345"/>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0,2</a:t>
              </a:r>
              <a:endParaRPr lang="fr-FR" sz="1200" dirty="0">
                <a:solidFill>
                  <a:srgbClr val="000000"/>
                </a:solidFill>
                <a:latin typeface="Arial"/>
                <a:cs typeface="Arial"/>
              </a:endParaRPr>
            </a:p>
          </p:txBody>
        </p:sp>
        <p:sp>
          <p:nvSpPr>
            <p:cNvPr id="147" name="TextBox 146"/>
            <p:cNvSpPr txBox="1"/>
            <p:nvPr/>
          </p:nvSpPr>
          <p:spPr>
            <a:xfrm>
              <a:off x="1027489" y="4303093"/>
              <a:ext cx="397866"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0,0</a:t>
              </a:r>
              <a:endParaRPr lang="fr-FR" sz="1200" dirty="0">
                <a:solidFill>
                  <a:srgbClr val="000000"/>
                </a:solidFill>
                <a:latin typeface="Arial"/>
                <a:cs typeface="Arial"/>
              </a:endParaRPr>
            </a:p>
          </p:txBody>
        </p:sp>
        <p:sp>
          <p:nvSpPr>
            <p:cNvPr id="148" name="TextBox 147"/>
            <p:cNvSpPr txBox="1"/>
            <p:nvPr/>
          </p:nvSpPr>
          <p:spPr>
            <a:xfrm>
              <a:off x="1480884" y="4512790"/>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000000"/>
                  </a:solidFill>
                  <a:latin typeface="Arial"/>
                  <a:cs typeface="Arial"/>
                </a:rPr>
                <a:t>95</a:t>
              </a:r>
            </a:p>
            <a:p>
              <a:pPr algn="ctr" fontAlgn="auto">
                <a:spcBef>
                  <a:spcPts val="0"/>
                </a:spcBef>
                <a:spcAft>
                  <a:spcPts val="0"/>
                </a:spcAft>
              </a:pPr>
              <a:r>
                <a:rPr lang="fr-FR" sz="1200" smtClean="0">
                  <a:solidFill>
                    <a:srgbClr val="000000"/>
                  </a:solidFill>
                  <a:latin typeface="Arial"/>
                  <a:cs typeface="Arial"/>
                </a:rPr>
                <a:t>99</a:t>
              </a:r>
              <a:endParaRPr lang="fr-FR" sz="1200">
                <a:solidFill>
                  <a:srgbClr val="000000"/>
                </a:solidFill>
                <a:latin typeface="Arial"/>
                <a:cs typeface="Arial"/>
              </a:endParaRPr>
            </a:p>
          </p:txBody>
        </p:sp>
        <p:sp>
          <p:nvSpPr>
            <p:cNvPr id="149" name="TextBox 148"/>
            <p:cNvSpPr txBox="1"/>
            <p:nvPr/>
          </p:nvSpPr>
          <p:spPr>
            <a:xfrm>
              <a:off x="2633975" y="4512790"/>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000000"/>
                  </a:solidFill>
                  <a:latin typeface="Arial"/>
                  <a:cs typeface="Arial"/>
                </a:rPr>
                <a:t>67</a:t>
              </a:r>
            </a:p>
            <a:p>
              <a:pPr algn="ctr" fontAlgn="auto">
                <a:spcBef>
                  <a:spcPts val="0"/>
                </a:spcBef>
                <a:spcAft>
                  <a:spcPts val="0"/>
                </a:spcAft>
              </a:pPr>
              <a:r>
                <a:rPr lang="fr-FR" sz="1200" smtClean="0">
                  <a:solidFill>
                    <a:srgbClr val="000000"/>
                  </a:solidFill>
                  <a:latin typeface="Arial"/>
                  <a:cs typeface="Arial"/>
                </a:rPr>
                <a:t>70</a:t>
              </a:r>
              <a:endParaRPr lang="fr-FR" sz="1200">
                <a:solidFill>
                  <a:srgbClr val="000000"/>
                </a:solidFill>
                <a:latin typeface="Arial"/>
                <a:cs typeface="Arial"/>
              </a:endParaRPr>
            </a:p>
          </p:txBody>
        </p:sp>
        <p:sp>
          <p:nvSpPr>
            <p:cNvPr id="150" name="TextBox 149"/>
            <p:cNvSpPr txBox="1"/>
            <p:nvPr/>
          </p:nvSpPr>
          <p:spPr>
            <a:xfrm>
              <a:off x="3784328" y="4512790"/>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40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000000"/>
                  </a:solidFill>
                  <a:latin typeface="Arial"/>
                  <a:cs typeface="Arial"/>
                </a:rPr>
                <a:t>40</a:t>
              </a:r>
            </a:p>
            <a:p>
              <a:pPr algn="ctr" fontAlgn="auto">
                <a:spcBef>
                  <a:spcPts val="0"/>
                </a:spcBef>
                <a:spcAft>
                  <a:spcPts val="0"/>
                </a:spcAft>
              </a:pPr>
              <a:r>
                <a:rPr lang="fr-FR" sz="1200" smtClean="0">
                  <a:solidFill>
                    <a:srgbClr val="000000"/>
                  </a:solidFill>
                  <a:latin typeface="Arial"/>
                  <a:cs typeface="Arial"/>
                </a:rPr>
                <a:t>50</a:t>
              </a:r>
              <a:endParaRPr lang="fr-FR" sz="1200">
                <a:solidFill>
                  <a:srgbClr val="000000"/>
                </a:solidFill>
                <a:latin typeface="Arial"/>
                <a:cs typeface="Arial"/>
              </a:endParaRPr>
            </a:p>
          </p:txBody>
        </p:sp>
        <p:sp>
          <p:nvSpPr>
            <p:cNvPr id="151" name="TextBox 150"/>
            <p:cNvSpPr txBox="1"/>
            <p:nvPr/>
          </p:nvSpPr>
          <p:spPr>
            <a:xfrm>
              <a:off x="4925486" y="4512790"/>
              <a:ext cx="354584" cy="830997"/>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60</a:t>
              </a:r>
            </a:p>
            <a:p>
              <a:pPr algn="ctr" fontAlgn="auto">
                <a:spcBef>
                  <a:spcPts val="0"/>
                </a:spcBef>
                <a:spcAft>
                  <a:spcPts val="0"/>
                </a:spcAft>
              </a:pPr>
              <a:endParaRPr lang="fr-FR" sz="1200" smtClean="0">
                <a:solidFill>
                  <a:srgbClr val="000000"/>
                </a:solidFill>
                <a:latin typeface="Arial"/>
                <a:cs typeface="Arial"/>
              </a:endParaRPr>
            </a:p>
            <a:p>
              <a:pPr algn="r" fontAlgn="auto">
                <a:spcBef>
                  <a:spcPts val="0"/>
                </a:spcBef>
                <a:spcAft>
                  <a:spcPts val="0"/>
                </a:spcAft>
              </a:pPr>
              <a:r>
                <a:rPr lang="fr-FR" sz="1200" smtClean="0">
                  <a:solidFill>
                    <a:srgbClr val="000000"/>
                  </a:solidFill>
                  <a:latin typeface="Arial"/>
                  <a:cs typeface="Arial"/>
                </a:rPr>
                <a:t>12</a:t>
              </a:r>
            </a:p>
            <a:p>
              <a:pPr algn="r" fontAlgn="auto">
                <a:spcBef>
                  <a:spcPts val="0"/>
                </a:spcBef>
                <a:spcAft>
                  <a:spcPts val="0"/>
                </a:spcAft>
              </a:pPr>
              <a:r>
                <a:rPr lang="fr-FR" sz="1200" smtClean="0">
                  <a:solidFill>
                    <a:srgbClr val="000000"/>
                  </a:solidFill>
                  <a:latin typeface="Arial"/>
                  <a:cs typeface="Arial"/>
                </a:rPr>
                <a:t>9</a:t>
              </a:r>
              <a:endParaRPr lang="fr-FR" sz="1200">
                <a:solidFill>
                  <a:srgbClr val="000000"/>
                </a:solidFill>
                <a:latin typeface="Arial"/>
                <a:cs typeface="Arial"/>
              </a:endParaRPr>
            </a:p>
          </p:txBody>
        </p:sp>
        <p:sp>
          <p:nvSpPr>
            <p:cNvPr id="152" name="TextBox 151"/>
            <p:cNvSpPr txBox="1"/>
            <p:nvPr/>
          </p:nvSpPr>
          <p:spPr>
            <a:xfrm>
              <a:off x="6019793" y="4512790"/>
              <a:ext cx="354584" cy="276999"/>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80</a:t>
              </a:r>
              <a:endParaRPr lang="fr-FR" sz="1200">
                <a:solidFill>
                  <a:srgbClr val="000000"/>
                </a:solidFill>
                <a:latin typeface="Arial"/>
                <a:cs typeface="Arial"/>
              </a:endParaRPr>
            </a:p>
          </p:txBody>
        </p:sp>
        <p:cxnSp>
          <p:nvCxnSpPr>
            <p:cNvPr id="153" name="Straight Connector 152"/>
            <p:cNvCxnSpPr/>
            <p:nvPr/>
          </p:nvCxnSpPr>
          <p:spPr>
            <a:xfrm>
              <a:off x="3685300" y="2500396"/>
              <a:ext cx="0" cy="1943204"/>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861025"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88</a:t>
              </a:r>
            </a:p>
            <a:p>
              <a:pPr algn="ctr" fontAlgn="auto">
                <a:spcBef>
                  <a:spcPts val="0"/>
                </a:spcBef>
                <a:spcAft>
                  <a:spcPts val="0"/>
                </a:spcAft>
              </a:pPr>
              <a:r>
                <a:rPr lang="fr-FR" sz="1200" smtClean="0">
                  <a:solidFill>
                    <a:srgbClr val="000000"/>
                  </a:solidFill>
                  <a:latin typeface="Arial"/>
                  <a:cs typeface="Arial"/>
                </a:rPr>
                <a:t>94</a:t>
              </a:r>
              <a:endParaRPr lang="fr-FR" sz="1200">
                <a:solidFill>
                  <a:srgbClr val="000000"/>
                </a:solidFill>
                <a:latin typeface="Arial"/>
                <a:cs typeface="Arial"/>
              </a:endParaRPr>
            </a:p>
          </p:txBody>
        </p:sp>
        <p:sp>
          <p:nvSpPr>
            <p:cNvPr id="155" name="TextBox 154"/>
            <p:cNvSpPr txBox="1"/>
            <p:nvPr/>
          </p:nvSpPr>
          <p:spPr>
            <a:xfrm>
              <a:off x="2230290"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78</a:t>
              </a:r>
            </a:p>
            <a:p>
              <a:pPr algn="ctr" fontAlgn="auto">
                <a:spcBef>
                  <a:spcPts val="0"/>
                </a:spcBef>
                <a:spcAft>
                  <a:spcPts val="0"/>
                </a:spcAft>
              </a:pPr>
              <a:r>
                <a:rPr lang="fr-FR" sz="1200" smtClean="0">
                  <a:solidFill>
                    <a:srgbClr val="000000"/>
                  </a:solidFill>
                  <a:latin typeface="Arial"/>
                  <a:cs typeface="Arial"/>
                </a:rPr>
                <a:t>87</a:t>
              </a:r>
              <a:endParaRPr lang="fr-FR" sz="1200">
                <a:solidFill>
                  <a:srgbClr val="000000"/>
                </a:solidFill>
                <a:latin typeface="Arial"/>
                <a:cs typeface="Arial"/>
              </a:endParaRPr>
            </a:p>
          </p:txBody>
        </p:sp>
        <p:sp>
          <p:nvSpPr>
            <p:cNvPr id="156" name="TextBox 155"/>
            <p:cNvSpPr txBox="1"/>
            <p:nvPr/>
          </p:nvSpPr>
          <p:spPr>
            <a:xfrm>
              <a:off x="2998498"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57</a:t>
              </a:r>
            </a:p>
            <a:p>
              <a:pPr algn="ctr" fontAlgn="auto">
                <a:spcBef>
                  <a:spcPts val="0"/>
                </a:spcBef>
                <a:spcAft>
                  <a:spcPts val="0"/>
                </a:spcAft>
              </a:pPr>
              <a:r>
                <a:rPr lang="fr-FR" sz="1200" smtClean="0">
                  <a:solidFill>
                    <a:srgbClr val="000000"/>
                  </a:solidFill>
                  <a:latin typeface="Arial"/>
                  <a:cs typeface="Arial"/>
                </a:rPr>
                <a:t>64</a:t>
              </a:r>
              <a:endParaRPr lang="fr-FR" sz="1200">
                <a:solidFill>
                  <a:srgbClr val="000000"/>
                </a:solidFill>
                <a:latin typeface="Arial"/>
                <a:cs typeface="Arial"/>
              </a:endParaRPr>
            </a:p>
          </p:txBody>
        </p:sp>
        <p:sp>
          <p:nvSpPr>
            <p:cNvPr id="157" name="TextBox 156"/>
            <p:cNvSpPr txBox="1"/>
            <p:nvPr/>
          </p:nvSpPr>
          <p:spPr>
            <a:xfrm>
              <a:off x="3367763"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51</a:t>
              </a:r>
            </a:p>
            <a:p>
              <a:pPr algn="ctr" fontAlgn="auto">
                <a:spcBef>
                  <a:spcPts val="0"/>
                </a:spcBef>
                <a:spcAft>
                  <a:spcPts val="0"/>
                </a:spcAft>
              </a:pPr>
              <a:r>
                <a:rPr lang="fr-FR" sz="1200" smtClean="0">
                  <a:solidFill>
                    <a:srgbClr val="000000"/>
                  </a:solidFill>
                  <a:latin typeface="Arial"/>
                  <a:cs typeface="Arial"/>
                </a:rPr>
                <a:t>52</a:t>
              </a:r>
              <a:endParaRPr lang="fr-FR" sz="1200">
                <a:solidFill>
                  <a:srgbClr val="000000"/>
                </a:solidFill>
                <a:latin typeface="Arial"/>
                <a:cs typeface="Arial"/>
              </a:endParaRPr>
            </a:p>
          </p:txBody>
        </p:sp>
        <p:sp>
          <p:nvSpPr>
            <p:cNvPr id="158" name="TextBox 157"/>
            <p:cNvSpPr txBox="1"/>
            <p:nvPr/>
          </p:nvSpPr>
          <p:spPr>
            <a:xfrm>
              <a:off x="4084751"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31</a:t>
              </a:r>
            </a:p>
            <a:p>
              <a:pPr algn="ctr" fontAlgn="auto">
                <a:spcBef>
                  <a:spcPts val="0"/>
                </a:spcBef>
                <a:spcAft>
                  <a:spcPts val="0"/>
                </a:spcAft>
              </a:pPr>
              <a:r>
                <a:rPr lang="fr-FR" sz="1200" smtClean="0">
                  <a:solidFill>
                    <a:srgbClr val="000000"/>
                  </a:solidFill>
                  <a:latin typeface="Arial"/>
                  <a:cs typeface="Arial"/>
                </a:rPr>
                <a:t>32</a:t>
              </a:r>
              <a:endParaRPr lang="fr-FR" sz="1200">
                <a:solidFill>
                  <a:srgbClr val="000000"/>
                </a:solidFill>
                <a:latin typeface="Arial"/>
                <a:cs typeface="Arial"/>
              </a:endParaRPr>
            </a:p>
          </p:txBody>
        </p:sp>
        <p:sp>
          <p:nvSpPr>
            <p:cNvPr id="159" name="TextBox 158"/>
            <p:cNvSpPr txBox="1"/>
            <p:nvPr/>
          </p:nvSpPr>
          <p:spPr>
            <a:xfrm>
              <a:off x="4398995"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22</a:t>
              </a:r>
            </a:p>
            <a:p>
              <a:pPr algn="ctr" fontAlgn="auto">
                <a:spcBef>
                  <a:spcPts val="0"/>
                </a:spcBef>
                <a:spcAft>
                  <a:spcPts val="0"/>
                </a:spcAft>
              </a:pPr>
              <a:r>
                <a:rPr lang="fr-FR" sz="1200" smtClean="0">
                  <a:solidFill>
                    <a:srgbClr val="000000"/>
                  </a:solidFill>
                  <a:latin typeface="Arial"/>
                  <a:cs typeface="Arial"/>
                </a:rPr>
                <a:t>24</a:t>
              </a:r>
              <a:endParaRPr lang="fr-FR" sz="1200">
                <a:solidFill>
                  <a:srgbClr val="000000"/>
                </a:solidFill>
                <a:latin typeface="Arial"/>
                <a:cs typeface="Arial"/>
              </a:endParaRPr>
            </a:p>
          </p:txBody>
        </p:sp>
        <p:sp>
          <p:nvSpPr>
            <p:cNvPr id="160" name="TextBox 159"/>
            <p:cNvSpPr txBox="1"/>
            <p:nvPr/>
          </p:nvSpPr>
          <p:spPr>
            <a:xfrm>
              <a:off x="4676925" y="4882122"/>
              <a:ext cx="354584"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17</a:t>
              </a:r>
            </a:p>
            <a:p>
              <a:pPr algn="ctr" fontAlgn="auto">
                <a:spcBef>
                  <a:spcPts val="0"/>
                </a:spcBef>
                <a:spcAft>
                  <a:spcPts val="0"/>
                </a:spcAft>
              </a:pPr>
              <a:r>
                <a:rPr lang="fr-FR" sz="1200" smtClean="0">
                  <a:solidFill>
                    <a:srgbClr val="000000"/>
                  </a:solidFill>
                  <a:latin typeface="Arial"/>
                  <a:cs typeface="Arial"/>
                </a:rPr>
                <a:t>14</a:t>
              </a:r>
              <a:endParaRPr lang="fr-FR" sz="1200">
                <a:solidFill>
                  <a:srgbClr val="000000"/>
                </a:solidFill>
                <a:latin typeface="Arial"/>
                <a:cs typeface="Arial"/>
              </a:endParaRPr>
            </a:p>
          </p:txBody>
        </p:sp>
        <p:sp>
          <p:nvSpPr>
            <p:cNvPr id="161" name="TextBox 160"/>
            <p:cNvSpPr txBox="1"/>
            <p:nvPr/>
          </p:nvSpPr>
          <p:spPr>
            <a:xfrm>
              <a:off x="5340605" y="4882122"/>
              <a:ext cx="269626"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6</a:t>
              </a:r>
            </a:p>
            <a:p>
              <a:pPr algn="ctr" fontAlgn="auto">
                <a:spcBef>
                  <a:spcPts val="0"/>
                </a:spcBef>
                <a:spcAft>
                  <a:spcPts val="0"/>
                </a:spcAft>
              </a:pPr>
              <a:r>
                <a:rPr lang="fr-FR" sz="1200" smtClean="0">
                  <a:solidFill>
                    <a:srgbClr val="000000"/>
                  </a:solidFill>
                  <a:latin typeface="Arial"/>
                  <a:cs typeface="Arial"/>
                </a:rPr>
                <a:t>8</a:t>
              </a:r>
              <a:endParaRPr lang="fr-FR" sz="1200">
                <a:solidFill>
                  <a:srgbClr val="000000"/>
                </a:solidFill>
                <a:latin typeface="Arial"/>
                <a:cs typeface="Arial"/>
              </a:endParaRPr>
            </a:p>
          </p:txBody>
        </p:sp>
        <p:sp>
          <p:nvSpPr>
            <p:cNvPr id="162" name="TextBox 161"/>
            <p:cNvSpPr txBox="1"/>
            <p:nvPr/>
          </p:nvSpPr>
          <p:spPr>
            <a:xfrm>
              <a:off x="5702555" y="4882122"/>
              <a:ext cx="269626" cy="461665"/>
            </a:xfrm>
            <a:prstGeom prst="rect">
              <a:avLst/>
            </a:prstGeom>
            <a:noFill/>
          </p:spPr>
          <p:txBody>
            <a:bodyPr wrap="none" rtlCol="0">
              <a:spAutoFit/>
            </a:bodyPr>
            <a:lstStyle/>
            <a:p>
              <a:pPr algn="ctr" fontAlgn="auto">
                <a:spcBef>
                  <a:spcPts val="0"/>
                </a:spcBef>
                <a:spcAft>
                  <a:spcPts val="0"/>
                </a:spcAft>
              </a:pPr>
              <a:r>
                <a:rPr lang="fr-FR" sz="1200" smtClean="0">
                  <a:solidFill>
                    <a:srgbClr val="000000"/>
                  </a:solidFill>
                  <a:latin typeface="Arial"/>
                  <a:cs typeface="Arial"/>
                </a:rPr>
                <a:t>5</a:t>
              </a:r>
            </a:p>
            <a:p>
              <a:pPr algn="ctr" fontAlgn="auto">
                <a:spcBef>
                  <a:spcPts val="0"/>
                </a:spcBef>
                <a:spcAft>
                  <a:spcPts val="0"/>
                </a:spcAft>
              </a:pPr>
              <a:r>
                <a:rPr lang="fr-FR" sz="1200" smtClean="0">
                  <a:solidFill>
                    <a:srgbClr val="000000"/>
                  </a:solidFill>
                  <a:latin typeface="Arial"/>
                  <a:cs typeface="Arial"/>
                </a:rPr>
                <a:t>3</a:t>
              </a:r>
              <a:endParaRPr lang="fr-FR" sz="1200">
                <a:solidFill>
                  <a:srgbClr val="000000"/>
                </a:solidFill>
                <a:latin typeface="Arial"/>
                <a:cs typeface="Arial"/>
              </a:endParaRPr>
            </a:p>
          </p:txBody>
        </p:sp>
        <p:sp>
          <p:nvSpPr>
            <p:cNvPr id="163" name="Rectangle 162"/>
            <p:cNvSpPr/>
            <p:nvPr/>
          </p:nvSpPr>
          <p:spPr>
            <a:xfrm>
              <a:off x="496375" y="4680803"/>
              <a:ext cx="1031202" cy="646331"/>
            </a:xfrm>
            <a:prstGeom prst="rect">
              <a:avLst/>
            </a:prstGeom>
          </p:spPr>
          <p:txBody>
            <a:bodyPr wrap="none">
              <a:spAutoFit/>
            </a:bodyPr>
            <a:lstStyle/>
            <a:p>
              <a:pPr algn="r" defTabSz="892175" eaLnBrk="0" hangingPunct="0"/>
              <a:r>
                <a:rPr lang="fr-FR" altLang="zh-CN" sz="1200" dirty="0" smtClean="0">
                  <a:solidFill>
                    <a:srgbClr val="000000"/>
                  </a:solidFill>
                  <a:latin typeface="Arial"/>
                  <a:ea typeface="SimSun" pitchFamily="2" charset="-122"/>
                  <a:cs typeface="Arial"/>
                </a:rPr>
                <a:t>N</a:t>
              </a:r>
              <a:br>
                <a:rPr lang="fr-FR" altLang="zh-CN" sz="1200" dirty="0" smtClean="0">
                  <a:solidFill>
                    <a:srgbClr val="000000"/>
                  </a:solidFill>
                  <a:latin typeface="Arial"/>
                  <a:ea typeface="SimSun" pitchFamily="2" charset="-122"/>
                  <a:cs typeface="Arial"/>
                </a:rPr>
              </a:br>
              <a:r>
                <a:rPr lang="fr-FR" altLang="zh-CN" sz="1200" dirty="0" smtClean="0">
                  <a:solidFill>
                    <a:srgbClr val="000000"/>
                  </a:solidFill>
                  <a:latin typeface="Arial"/>
                  <a:ea typeface="SimSun" pitchFamily="2" charset="-122"/>
                  <a:cs typeface="Arial"/>
                </a:rPr>
                <a:t>GEMOX</a:t>
              </a:r>
            </a:p>
            <a:p>
              <a:pPr algn="r" defTabSz="892175" eaLnBrk="0" hangingPunct="0"/>
              <a:r>
                <a:rPr lang="fr-FR" altLang="zh-CN" sz="1200" dirty="0" smtClean="0">
                  <a:solidFill>
                    <a:srgbClr val="000000"/>
                  </a:solidFill>
                  <a:latin typeface="Arial"/>
                  <a:ea typeface="SimSun" pitchFamily="2" charset="-122"/>
                  <a:cs typeface="Arial"/>
                </a:rPr>
                <a:t>Surveillance</a:t>
              </a:r>
              <a:endParaRPr lang="fr-FR" altLang="zh-CN" sz="1200" dirty="0">
                <a:solidFill>
                  <a:srgbClr val="000000"/>
                </a:solidFill>
                <a:latin typeface="Arial"/>
                <a:ea typeface="SimSun" pitchFamily="2" charset="-122"/>
                <a:cs typeface="Arial"/>
              </a:endParaRPr>
            </a:p>
          </p:txBody>
        </p:sp>
        <p:sp>
          <p:nvSpPr>
            <p:cNvPr id="164" name="TextBox 163"/>
            <p:cNvSpPr txBox="1"/>
            <p:nvPr/>
          </p:nvSpPr>
          <p:spPr>
            <a:xfrm>
              <a:off x="3227431" y="1988840"/>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2C0D8"/>
                  </a:solidFill>
                  <a:latin typeface="Arial"/>
                  <a:cs typeface="Arial"/>
                </a:rPr>
                <a:t>65%</a:t>
              </a:r>
              <a:endParaRPr lang="fr-FR" sz="1200">
                <a:solidFill>
                  <a:srgbClr val="B2C0D8"/>
                </a:solidFill>
                <a:latin typeface="Arial"/>
                <a:cs typeface="Arial"/>
              </a:endParaRPr>
            </a:p>
          </p:txBody>
        </p:sp>
        <p:sp>
          <p:nvSpPr>
            <p:cNvPr id="165" name="TextBox 164"/>
            <p:cNvSpPr txBox="1"/>
            <p:nvPr/>
          </p:nvSpPr>
          <p:spPr>
            <a:xfrm>
              <a:off x="3227431" y="2636912"/>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60D27"/>
                  </a:solidFill>
                  <a:latin typeface="Arial"/>
                  <a:cs typeface="Arial"/>
                </a:rPr>
                <a:t>60%</a:t>
              </a:r>
              <a:endParaRPr lang="fr-FR" sz="1200">
                <a:solidFill>
                  <a:srgbClr val="B60D27"/>
                </a:solidFill>
                <a:latin typeface="Arial"/>
                <a:cs typeface="Arial"/>
              </a:endParaRPr>
            </a:p>
          </p:txBody>
        </p:sp>
        <p:sp>
          <p:nvSpPr>
            <p:cNvPr id="166" name="TextBox 165"/>
            <p:cNvSpPr txBox="1"/>
            <p:nvPr/>
          </p:nvSpPr>
          <p:spPr>
            <a:xfrm>
              <a:off x="3834662" y="4042838"/>
              <a:ext cx="877163" cy="276999"/>
            </a:xfrm>
            <a:prstGeom prst="rect">
              <a:avLst/>
            </a:prstGeom>
            <a:noFill/>
          </p:spPr>
          <p:txBody>
            <a:bodyPr wrap="none" rtlCol="0">
              <a:spAutoFit/>
            </a:bodyPr>
            <a:lstStyle/>
            <a:p>
              <a:pPr fontAlgn="auto">
                <a:spcBef>
                  <a:spcPts val="0"/>
                </a:spcBef>
                <a:spcAft>
                  <a:spcPts val="0"/>
                </a:spcAft>
              </a:pPr>
              <a:r>
                <a:rPr lang="fr-FR" sz="1200" dirty="0" smtClean="0">
                  <a:solidFill>
                    <a:srgbClr val="000000"/>
                  </a:solidFill>
                  <a:latin typeface="Arial"/>
                  <a:cs typeface="Arial"/>
                </a:rPr>
                <a:t>A 36 mois</a:t>
              </a:r>
              <a:endParaRPr lang="fr-FR" sz="1200" dirty="0">
                <a:solidFill>
                  <a:srgbClr val="000000"/>
                </a:solidFill>
                <a:latin typeface="Arial"/>
                <a:cs typeface="Arial"/>
              </a:endParaRPr>
            </a:p>
          </p:txBody>
        </p:sp>
        <p:sp>
          <p:nvSpPr>
            <p:cNvPr id="167" name="Line 19"/>
            <p:cNvSpPr>
              <a:spLocks noChangeShapeType="1"/>
            </p:cNvSpPr>
            <p:nvPr/>
          </p:nvSpPr>
          <p:spPr bwMode="auto">
            <a:xfrm>
              <a:off x="1658177" y="4441983"/>
              <a:ext cx="0" cy="8083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grpSp>
          <p:nvGrpSpPr>
            <p:cNvPr id="168" name="Group 167"/>
            <p:cNvGrpSpPr/>
            <p:nvPr/>
          </p:nvGrpSpPr>
          <p:grpSpPr>
            <a:xfrm>
              <a:off x="1693504" y="1340769"/>
              <a:ext cx="4176000" cy="2268000"/>
              <a:chOff x="2986088" y="2582863"/>
              <a:chExt cx="3171825" cy="1685925"/>
            </a:xfrm>
          </p:grpSpPr>
          <p:sp>
            <p:nvSpPr>
              <p:cNvPr id="199" name="Line 2"/>
              <p:cNvSpPr>
                <a:spLocks noChangeShapeType="1"/>
              </p:cNvSpPr>
              <p:nvPr/>
            </p:nvSpPr>
            <p:spPr bwMode="auto">
              <a:xfrm>
                <a:off x="51387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 name="Line 3"/>
              <p:cNvSpPr>
                <a:spLocks noChangeShapeType="1"/>
              </p:cNvSpPr>
              <p:nvPr/>
            </p:nvSpPr>
            <p:spPr bwMode="auto">
              <a:xfrm>
                <a:off x="3005138" y="25828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 name="Line 4"/>
              <p:cNvSpPr>
                <a:spLocks noChangeShapeType="1"/>
              </p:cNvSpPr>
              <p:nvPr/>
            </p:nvSpPr>
            <p:spPr bwMode="auto">
              <a:xfrm>
                <a:off x="2986088" y="25828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 name="Line 5"/>
              <p:cNvSpPr>
                <a:spLocks noChangeShapeType="1"/>
              </p:cNvSpPr>
              <p:nvPr/>
            </p:nvSpPr>
            <p:spPr bwMode="auto">
              <a:xfrm>
                <a:off x="3119438" y="26304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 name="Line 6"/>
              <p:cNvSpPr>
                <a:spLocks noChangeShapeType="1"/>
              </p:cNvSpPr>
              <p:nvPr/>
            </p:nvSpPr>
            <p:spPr bwMode="auto">
              <a:xfrm>
                <a:off x="3271838" y="26781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 name="Line 7"/>
              <p:cNvSpPr>
                <a:spLocks noChangeShapeType="1"/>
              </p:cNvSpPr>
              <p:nvPr/>
            </p:nvSpPr>
            <p:spPr bwMode="auto">
              <a:xfrm>
                <a:off x="4938713" y="36210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 name="Line 8"/>
              <p:cNvSpPr>
                <a:spLocks noChangeShapeType="1"/>
              </p:cNvSpPr>
              <p:nvPr/>
            </p:nvSpPr>
            <p:spPr bwMode="auto">
              <a:xfrm>
                <a:off x="504348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 name="Line 9"/>
              <p:cNvSpPr>
                <a:spLocks noChangeShapeType="1"/>
              </p:cNvSpPr>
              <p:nvPr/>
            </p:nvSpPr>
            <p:spPr bwMode="auto">
              <a:xfrm>
                <a:off x="485298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 name="Line 10"/>
              <p:cNvSpPr>
                <a:spLocks noChangeShapeType="1"/>
              </p:cNvSpPr>
              <p:nvPr/>
            </p:nvSpPr>
            <p:spPr bwMode="auto">
              <a:xfrm>
                <a:off x="487203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 name="Line 11"/>
              <p:cNvSpPr>
                <a:spLocks noChangeShapeType="1"/>
              </p:cNvSpPr>
              <p:nvPr/>
            </p:nvSpPr>
            <p:spPr bwMode="auto">
              <a:xfrm>
                <a:off x="4310063" y="34115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 name="Line 12"/>
              <p:cNvSpPr>
                <a:spLocks noChangeShapeType="1"/>
              </p:cNvSpPr>
              <p:nvPr/>
            </p:nvSpPr>
            <p:spPr bwMode="auto">
              <a:xfrm>
                <a:off x="4395788" y="34210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 name="Line 13"/>
              <p:cNvSpPr>
                <a:spLocks noChangeShapeType="1"/>
              </p:cNvSpPr>
              <p:nvPr/>
            </p:nvSpPr>
            <p:spPr bwMode="auto">
              <a:xfrm>
                <a:off x="473868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 name="Line 14"/>
              <p:cNvSpPr>
                <a:spLocks noChangeShapeType="1"/>
              </p:cNvSpPr>
              <p:nvPr/>
            </p:nvSpPr>
            <p:spPr bwMode="auto">
              <a:xfrm>
                <a:off x="4786313"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 name="Line 15"/>
              <p:cNvSpPr>
                <a:spLocks noChangeShapeType="1"/>
              </p:cNvSpPr>
              <p:nvPr/>
            </p:nvSpPr>
            <p:spPr bwMode="auto">
              <a:xfrm>
                <a:off x="53673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 name="Line 16"/>
              <p:cNvSpPr>
                <a:spLocks noChangeShapeType="1"/>
              </p:cNvSpPr>
              <p:nvPr/>
            </p:nvSpPr>
            <p:spPr bwMode="auto">
              <a:xfrm>
                <a:off x="51673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 name="Line 17"/>
              <p:cNvSpPr>
                <a:spLocks noChangeShapeType="1"/>
              </p:cNvSpPr>
              <p:nvPr/>
            </p:nvSpPr>
            <p:spPr bwMode="auto">
              <a:xfrm>
                <a:off x="52435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 name="Line 18"/>
              <p:cNvSpPr>
                <a:spLocks noChangeShapeType="1"/>
              </p:cNvSpPr>
              <p:nvPr/>
            </p:nvSpPr>
            <p:spPr bwMode="auto">
              <a:xfrm>
                <a:off x="4691063"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 name="Line 19"/>
              <p:cNvSpPr>
                <a:spLocks noChangeShapeType="1"/>
              </p:cNvSpPr>
              <p:nvPr/>
            </p:nvSpPr>
            <p:spPr bwMode="auto">
              <a:xfrm>
                <a:off x="3871913" y="32019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 name="Line 20"/>
              <p:cNvSpPr>
                <a:spLocks noChangeShapeType="1"/>
              </p:cNvSpPr>
              <p:nvPr/>
            </p:nvSpPr>
            <p:spPr bwMode="auto">
              <a:xfrm>
                <a:off x="54816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 name="Line 21"/>
              <p:cNvSpPr>
                <a:spLocks noChangeShapeType="1"/>
              </p:cNvSpPr>
              <p:nvPr/>
            </p:nvSpPr>
            <p:spPr bwMode="auto">
              <a:xfrm>
                <a:off x="613886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 name="Line 22"/>
              <p:cNvSpPr>
                <a:spLocks noChangeShapeType="1"/>
              </p:cNvSpPr>
              <p:nvPr/>
            </p:nvSpPr>
            <p:spPr bwMode="auto">
              <a:xfrm>
                <a:off x="54054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 name="Line 23"/>
              <p:cNvSpPr>
                <a:spLocks noChangeShapeType="1"/>
              </p:cNvSpPr>
              <p:nvPr/>
            </p:nvSpPr>
            <p:spPr bwMode="auto">
              <a:xfrm>
                <a:off x="60912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 name="Line 24"/>
              <p:cNvSpPr>
                <a:spLocks noChangeShapeType="1"/>
              </p:cNvSpPr>
              <p:nvPr/>
            </p:nvSpPr>
            <p:spPr bwMode="auto">
              <a:xfrm>
                <a:off x="3757613" y="31448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 name="Line 25"/>
              <p:cNvSpPr>
                <a:spLocks noChangeShapeType="1"/>
              </p:cNvSpPr>
              <p:nvPr/>
            </p:nvSpPr>
            <p:spPr bwMode="auto">
              <a:xfrm>
                <a:off x="4414838" y="34210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 name="Line 26"/>
              <p:cNvSpPr>
                <a:spLocks noChangeShapeType="1"/>
              </p:cNvSpPr>
              <p:nvPr/>
            </p:nvSpPr>
            <p:spPr bwMode="auto">
              <a:xfrm>
                <a:off x="55483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 name="Line 27"/>
              <p:cNvSpPr>
                <a:spLocks noChangeShapeType="1"/>
              </p:cNvSpPr>
              <p:nvPr/>
            </p:nvSpPr>
            <p:spPr bwMode="auto">
              <a:xfrm>
                <a:off x="462438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 name="Line 28"/>
              <p:cNvSpPr>
                <a:spLocks noChangeShapeType="1"/>
              </p:cNvSpPr>
              <p:nvPr/>
            </p:nvSpPr>
            <p:spPr bwMode="auto">
              <a:xfrm>
                <a:off x="4090988" y="32686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 name="Line 29"/>
              <p:cNvSpPr>
                <a:spLocks noChangeShapeType="1"/>
              </p:cNvSpPr>
              <p:nvPr/>
            </p:nvSpPr>
            <p:spPr bwMode="auto">
              <a:xfrm>
                <a:off x="557688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 name="Line 30"/>
              <p:cNvSpPr>
                <a:spLocks noChangeShapeType="1"/>
              </p:cNvSpPr>
              <p:nvPr/>
            </p:nvSpPr>
            <p:spPr bwMode="auto">
              <a:xfrm>
                <a:off x="572928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 name="Line 31"/>
              <p:cNvSpPr>
                <a:spLocks noChangeShapeType="1"/>
              </p:cNvSpPr>
              <p:nvPr/>
            </p:nvSpPr>
            <p:spPr bwMode="auto">
              <a:xfrm>
                <a:off x="55102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 name="Line 32"/>
              <p:cNvSpPr>
                <a:spLocks noChangeShapeType="1"/>
              </p:cNvSpPr>
              <p:nvPr/>
            </p:nvSpPr>
            <p:spPr bwMode="auto">
              <a:xfrm>
                <a:off x="3433763" y="28495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 name="Line 33"/>
              <p:cNvSpPr>
                <a:spLocks noChangeShapeType="1"/>
              </p:cNvSpPr>
              <p:nvPr/>
            </p:nvSpPr>
            <p:spPr bwMode="auto">
              <a:xfrm>
                <a:off x="52149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 name="Line 34"/>
              <p:cNvSpPr>
                <a:spLocks noChangeShapeType="1"/>
              </p:cNvSpPr>
              <p:nvPr/>
            </p:nvSpPr>
            <p:spPr bwMode="auto">
              <a:xfrm>
                <a:off x="59293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 name="Freeform 35"/>
              <p:cNvSpPr>
                <a:spLocks/>
              </p:cNvSpPr>
              <p:nvPr/>
            </p:nvSpPr>
            <p:spPr bwMode="auto">
              <a:xfrm>
                <a:off x="2986088" y="2611438"/>
                <a:ext cx="3171825" cy="1657350"/>
              </a:xfrm>
              <a:custGeom>
                <a:avLst/>
                <a:gdLst>
                  <a:gd name="T0" fmla="*/ 333 w 333"/>
                  <a:gd name="T1" fmla="*/ 174 h 174"/>
                  <a:gd name="T2" fmla="*/ 333 w 333"/>
                  <a:gd name="T3" fmla="*/ 115 h 174"/>
                  <a:gd name="T4" fmla="*/ 210 w 333"/>
                  <a:gd name="T5" fmla="*/ 115 h 174"/>
                  <a:gd name="T6" fmla="*/ 210 w 333"/>
                  <a:gd name="T7" fmla="*/ 109 h 174"/>
                  <a:gd name="T8" fmla="*/ 201 w 333"/>
                  <a:gd name="T9" fmla="*/ 109 h 174"/>
                  <a:gd name="T10" fmla="*/ 201 w 333"/>
                  <a:gd name="T11" fmla="*/ 103 h 174"/>
                  <a:gd name="T12" fmla="*/ 166 w 333"/>
                  <a:gd name="T13" fmla="*/ 103 h 174"/>
                  <a:gd name="T14" fmla="*/ 166 w 333"/>
                  <a:gd name="T15" fmla="*/ 101 h 174"/>
                  <a:gd name="T16" fmla="*/ 163 w 333"/>
                  <a:gd name="T17" fmla="*/ 101 h 174"/>
                  <a:gd name="T18" fmla="*/ 163 w 333"/>
                  <a:gd name="T19" fmla="*/ 97 h 174"/>
                  <a:gd name="T20" fmla="*/ 159 w 333"/>
                  <a:gd name="T21" fmla="*/ 97 h 174"/>
                  <a:gd name="T22" fmla="*/ 159 w 333"/>
                  <a:gd name="T23" fmla="*/ 93 h 174"/>
                  <a:gd name="T24" fmla="*/ 152 w 333"/>
                  <a:gd name="T25" fmla="*/ 93 h 174"/>
                  <a:gd name="T26" fmla="*/ 152 w 333"/>
                  <a:gd name="T27" fmla="*/ 90 h 174"/>
                  <a:gd name="T28" fmla="*/ 152 w 333"/>
                  <a:gd name="T29" fmla="*/ 87 h 174"/>
                  <a:gd name="T30" fmla="*/ 133 w 333"/>
                  <a:gd name="T31" fmla="*/ 87 h 174"/>
                  <a:gd name="T32" fmla="*/ 133 w 333"/>
                  <a:gd name="T33" fmla="*/ 84 h 174"/>
                  <a:gd name="T34" fmla="*/ 130 w 333"/>
                  <a:gd name="T35" fmla="*/ 84 h 174"/>
                  <a:gd name="T36" fmla="*/ 130 w 333"/>
                  <a:gd name="T37" fmla="*/ 81 h 174"/>
                  <a:gd name="T38" fmla="*/ 121 w 333"/>
                  <a:gd name="T39" fmla="*/ 81 h 174"/>
                  <a:gd name="T40" fmla="*/ 121 w 333"/>
                  <a:gd name="T41" fmla="*/ 73 h 174"/>
                  <a:gd name="T42" fmla="*/ 104 w 333"/>
                  <a:gd name="T43" fmla="*/ 73 h 174"/>
                  <a:gd name="T44" fmla="*/ 104 w 333"/>
                  <a:gd name="T45" fmla="*/ 69 h 174"/>
                  <a:gd name="T46" fmla="*/ 98 w 333"/>
                  <a:gd name="T47" fmla="*/ 69 h 174"/>
                  <a:gd name="T48" fmla="*/ 98 w 333"/>
                  <a:gd name="T49" fmla="*/ 66 h 174"/>
                  <a:gd name="T50" fmla="*/ 95 w 333"/>
                  <a:gd name="T51" fmla="*/ 66 h 174"/>
                  <a:gd name="T52" fmla="*/ 95 w 333"/>
                  <a:gd name="T53" fmla="*/ 64 h 174"/>
                  <a:gd name="T54" fmla="*/ 87 w 333"/>
                  <a:gd name="T55" fmla="*/ 64 h 174"/>
                  <a:gd name="T56" fmla="*/ 87 w 333"/>
                  <a:gd name="T57" fmla="*/ 62 h 174"/>
                  <a:gd name="T58" fmla="*/ 84 w 333"/>
                  <a:gd name="T59" fmla="*/ 62 h 174"/>
                  <a:gd name="T60" fmla="*/ 84 w 333"/>
                  <a:gd name="T61" fmla="*/ 58 h 174"/>
                  <a:gd name="T62" fmla="*/ 76 w 333"/>
                  <a:gd name="T63" fmla="*/ 58 h 174"/>
                  <a:gd name="T64" fmla="*/ 76 w 333"/>
                  <a:gd name="T65" fmla="*/ 54 h 174"/>
                  <a:gd name="T66" fmla="*/ 71 w 333"/>
                  <a:gd name="T67" fmla="*/ 54 h 174"/>
                  <a:gd name="T68" fmla="*/ 71 w 333"/>
                  <a:gd name="T69" fmla="*/ 44 h 174"/>
                  <a:gd name="T70" fmla="*/ 67 w 333"/>
                  <a:gd name="T71" fmla="*/ 44 h 174"/>
                  <a:gd name="T72" fmla="*/ 67 w 333"/>
                  <a:gd name="T73" fmla="*/ 38 h 174"/>
                  <a:gd name="T74" fmla="*/ 57 w 333"/>
                  <a:gd name="T75" fmla="*/ 38 h 174"/>
                  <a:gd name="T76" fmla="*/ 57 w 333"/>
                  <a:gd name="T77" fmla="*/ 35 h 174"/>
                  <a:gd name="T78" fmla="*/ 53 w 333"/>
                  <a:gd name="T79" fmla="*/ 35 h 174"/>
                  <a:gd name="T80" fmla="*/ 53 w 333"/>
                  <a:gd name="T81" fmla="*/ 32 h 174"/>
                  <a:gd name="T82" fmla="*/ 48 w 333"/>
                  <a:gd name="T83" fmla="*/ 32 h 174"/>
                  <a:gd name="T84" fmla="*/ 48 w 333"/>
                  <a:gd name="T85" fmla="*/ 28 h 174"/>
                  <a:gd name="T86" fmla="*/ 43 w 333"/>
                  <a:gd name="T87" fmla="*/ 28 h 174"/>
                  <a:gd name="T88" fmla="*/ 43 w 333"/>
                  <a:gd name="T89" fmla="*/ 23 h 174"/>
                  <a:gd name="T90" fmla="*/ 38 w 333"/>
                  <a:gd name="T91" fmla="*/ 23 h 174"/>
                  <a:gd name="T92" fmla="*/ 38 w 333"/>
                  <a:gd name="T93" fmla="*/ 18 h 174"/>
                  <a:gd name="T94" fmla="*/ 35 w 333"/>
                  <a:gd name="T95" fmla="*/ 18 h 174"/>
                  <a:gd name="T96" fmla="*/ 35 w 333"/>
                  <a:gd name="T97" fmla="*/ 15 h 174"/>
                  <a:gd name="T98" fmla="*/ 32 w 333"/>
                  <a:gd name="T99" fmla="*/ 15 h 174"/>
                  <a:gd name="T100" fmla="*/ 32 w 333"/>
                  <a:gd name="T101" fmla="*/ 11 h 174"/>
                  <a:gd name="T102" fmla="*/ 24 w 333"/>
                  <a:gd name="T103" fmla="*/ 11 h 174"/>
                  <a:gd name="T104" fmla="*/ 24 w 333"/>
                  <a:gd name="T105" fmla="*/ 8 h 174"/>
                  <a:gd name="T106" fmla="*/ 17 w 333"/>
                  <a:gd name="T107" fmla="*/ 8 h 174"/>
                  <a:gd name="T108" fmla="*/ 17 w 333"/>
                  <a:gd name="T109" fmla="*/ 5 h 174"/>
                  <a:gd name="T110" fmla="*/ 11 w 333"/>
                  <a:gd name="T111" fmla="*/ 5 h 174"/>
                  <a:gd name="T112" fmla="*/ 11 w 333"/>
                  <a:gd name="T113" fmla="*/ 3 h 174"/>
                  <a:gd name="T114" fmla="*/ 8 w 333"/>
                  <a:gd name="T115" fmla="*/ 3 h 174"/>
                  <a:gd name="T116" fmla="*/ 8 w 333"/>
                  <a:gd name="T117" fmla="*/ 0 h 174"/>
                  <a:gd name="T118" fmla="*/ 0 w 333"/>
                  <a:gd name="T1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174">
                    <a:moveTo>
                      <a:pt x="333" y="174"/>
                    </a:moveTo>
                    <a:lnTo>
                      <a:pt x="333" y="115"/>
                    </a:lnTo>
                    <a:lnTo>
                      <a:pt x="210" y="115"/>
                    </a:lnTo>
                    <a:lnTo>
                      <a:pt x="210" y="109"/>
                    </a:lnTo>
                    <a:lnTo>
                      <a:pt x="201" y="109"/>
                    </a:lnTo>
                    <a:lnTo>
                      <a:pt x="201" y="103"/>
                    </a:lnTo>
                    <a:lnTo>
                      <a:pt x="166" y="103"/>
                    </a:lnTo>
                    <a:lnTo>
                      <a:pt x="166" y="101"/>
                    </a:lnTo>
                    <a:lnTo>
                      <a:pt x="163" y="101"/>
                    </a:lnTo>
                    <a:lnTo>
                      <a:pt x="163" y="97"/>
                    </a:lnTo>
                    <a:lnTo>
                      <a:pt x="159" y="97"/>
                    </a:lnTo>
                    <a:lnTo>
                      <a:pt x="159" y="93"/>
                    </a:lnTo>
                    <a:lnTo>
                      <a:pt x="152" y="93"/>
                    </a:lnTo>
                    <a:lnTo>
                      <a:pt x="152" y="90"/>
                    </a:lnTo>
                    <a:lnTo>
                      <a:pt x="152" y="87"/>
                    </a:lnTo>
                    <a:lnTo>
                      <a:pt x="133" y="87"/>
                    </a:lnTo>
                    <a:lnTo>
                      <a:pt x="133" y="84"/>
                    </a:lnTo>
                    <a:lnTo>
                      <a:pt x="130" y="84"/>
                    </a:lnTo>
                    <a:lnTo>
                      <a:pt x="130" y="81"/>
                    </a:lnTo>
                    <a:lnTo>
                      <a:pt x="121" y="81"/>
                    </a:lnTo>
                    <a:lnTo>
                      <a:pt x="121" y="73"/>
                    </a:lnTo>
                    <a:lnTo>
                      <a:pt x="104" y="73"/>
                    </a:lnTo>
                    <a:lnTo>
                      <a:pt x="104" y="69"/>
                    </a:lnTo>
                    <a:lnTo>
                      <a:pt x="98" y="69"/>
                    </a:lnTo>
                    <a:lnTo>
                      <a:pt x="98" y="66"/>
                    </a:lnTo>
                    <a:lnTo>
                      <a:pt x="95" y="66"/>
                    </a:lnTo>
                    <a:lnTo>
                      <a:pt x="95" y="64"/>
                    </a:lnTo>
                    <a:lnTo>
                      <a:pt x="87" y="64"/>
                    </a:lnTo>
                    <a:lnTo>
                      <a:pt x="87" y="62"/>
                    </a:lnTo>
                    <a:lnTo>
                      <a:pt x="84" y="62"/>
                    </a:lnTo>
                    <a:cubicBezTo>
                      <a:pt x="84" y="62"/>
                      <a:pt x="85" y="58"/>
                      <a:pt x="84" y="58"/>
                    </a:cubicBezTo>
                    <a:cubicBezTo>
                      <a:pt x="83" y="58"/>
                      <a:pt x="76" y="58"/>
                      <a:pt x="76" y="58"/>
                    </a:cubicBezTo>
                    <a:lnTo>
                      <a:pt x="76" y="54"/>
                    </a:lnTo>
                    <a:lnTo>
                      <a:pt x="71" y="54"/>
                    </a:lnTo>
                    <a:lnTo>
                      <a:pt x="71" y="44"/>
                    </a:lnTo>
                    <a:lnTo>
                      <a:pt x="67" y="44"/>
                    </a:lnTo>
                    <a:lnTo>
                      <a:pt x="67" y="38"/>
                    </a:lnTo>
                    <a:lnTo>
                      <a:pt x="57" y="38"/>
                    </a:lnTo>
                    <a:lnTo>
                      <a:pt x="57" y="35"/>
                    </a:lnTo>
                    <a:lnTo>
                      <a:pt x="53" y="35"/>
                    </a:lnTo>
                    <a:lnTo>
                      <a:pt x="53" y="32"/>
                    </a:lnTo>
                    <a:lnTo>
                      <a:pt x="48" y="32"/>
                    </a:lnTo>
                    <a:lnTo>
                      <a:pt x="48" y="28"/>
                    </a:lnTo>
                    <a:lnTo>
                      <a:pt x="43" y="28"/>
                    </a:lnTo>
                    <a:lnTo>
                      <a:pt x="43" y="23"/>
                    </a:lnTo>
                    <a:lnTo>
                      <a:pt x="38" y="23"/>
                    </a:lnTo>
                    <a:lnTo>
                      <a:pt x="38" y="18"/>
                    </a:lnTo>
                    <a:lnTo>
                      <a:pt x="35" y="18"/>
                    </a:lnTo>
                    <a:lnTo>
                      <a:pt x="35" y="15"/>
                    </a:lnTo>
                    <a:lnTo>
                      <a:pt x="32" y="15"/>
                    </a:lnTo>
                    <a:lnTo>
                      <a:pt x="32" y="11"/>
                    </a:lnTo>
                    <a:lnTo>
                      <a:pt x="24" y="11"/>
                    </a:lnTo>
                    <a:lnTo>
                      <a:pt x="24" y="8"/>
                    </a:lnTo>
                    <a:lnTo>
                      <a:pt x="17" y="8"/>
                    </a:lnTo>
                    <a:lnTo>
                      <a:pt x="17" y="5"/>
                    </a:lnTo>
                    <a:lnTo>
                      <a:pt x="11" y="5"/>
                    </a:lnTo>
                    <a:lnTo>
                      <a:pt x="11" y="3"/>
                    </a:lnTo>
                    <a:lnTo>
                      <a:pt x="8" y="3"/>
                    </a:lnTo>
                    <a:lnTo>
                      <a:pt x="8"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69" name="Group 168"/>
            <p:cNvGrpSpPr/>
            <p:nvPr/>
          </p:nvGrpSpPr>
          <p:grpSpPr>
            <a:xfrm>
              <a:off x="1693504" y="1340768"/>
              <a:ext cx="4212000" cy="1590831"/>
              <a:chOff x="2987675" y="2825750"/>
              <a:chExt cx="3162300" cy="1200150"/>
            </a:xfrm>
          </p:grpSpPr>
          <p:sp>
            <p:nvSpPr>
              <p:cNvPr id="170" name="Line 36"/>
              <p:cNvSpPr>
                <a:spLocks noChangeShapeType="1"/>
              </p:cNvSpPr>
              <p:nvPr/>
            </p:nvSpPr>
            <p:spPr bwMode="auto">
              <a:xfrm>
                <a:off x="3502025" y="29686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 name="Line 37"/>
              <p:cNvSpPr>
                <a:spLocks noChangeShapeType="1"/>
              </p:cNvSpPr>
              <p:nvPr/>
            </p:nvSpPr>
            <p:spPr bwMode="auto">
              <a:xfrm>
                <a:off x="3197225" y="28638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 name="Line 38"/>
              <p:cNvSpPr>
                <a:spLocks noChangeShapeType="1"/>
              </p:cNvSpPr>
              <p:nvPr/>
            </p:nvSpPr>
            <p:spPr bwMode="auto">
              <a:xfrm>
                <a:off x="2997200" y="2825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 name="Line 39"/>
              <p:cNvSpPr>
                <a:spLocks noChangeShapeType="1"/>
              </p:cNvSpPr>
              <p:nvPr/>
            </p:nvSpPr>
            <p:spPr bwMode="auto">
              <a:xfrm>
                <a:off x="3016250" y="2825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 name="Line 40"/>
              <p:cNvSpPr>
                <a:spLocks noChangeShapeType="1"/>
              </p:cNvSpPr>
              <p:nvPr/>
            </p:nvSpPr>
            <p:spPr bwMode="auto">
              <a:xfrm>
                <a:off x="3463925" y="295910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 name="Line 41"/>
              <p:cNvSpPr>
                <a:spLocks noChangeShapeType="1"/>
              </p:cNvSpPr>
              <p:nvPr/>
            </p:nvSpPr>
            <p:spPr bwMode="auto">
              <a:xfrm>
                <a:off x="3111500" y="283527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 name="Line 42"/>
              <p:cNvSpPr>
                <a:spLocks noChangeShapeType="1"/>
              </p:cNvSpPr>
              <p:nvPr/>
            </p:nvSpPr>
            <p:spPr bwMode="auto">
              <a:xfrm>
                <a:off x="538797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 name="Line 43"/>
              <p:cNvSpPr>
                <a:spLocks noChangeShapeType="1"/>
              </p:cNvSpPr>
              <p:nvPr/>
            </p:nvSpPr>
            <p:spPr bwMode="auto">
              <a:xfrm>
                <a:off x="540702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 name="Line 44"/>
              <p:cNvSpPr>
                <a:spLocks noChangeShapeType="1"/>
              </p:cNvSpPr>
              <p:nvPr/>
            </p:nvSpPr>
            <p:spPr bwMode="auto">
              <a:xfrm>
                <a:off x="6064250"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 name="Line 45"/>
              <p:cNvSpPr>
                <a:spLocks noChangeShapeType="1"/>
              </p:cNvSpPr>
              <p:nvPr/>
            </p:nvSpPr>
            <p:spPr bwMode="auto">
              <a:xfrm>
                <a:off x="607377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 name="Line 46"/>
              <p:cNvSpPr>
                <a:spLocks noChangeShapeType="1"/>
              </p:cNvSpPr>
              <p:nvPr/>
            </p:nvSpPr>
            <p:spPr bwMode="auto">
              <a:xfrm>
                <a:off x="548322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 name="Line 47"/>
              <p:cNvSpPr>
                <a:spLocks noChangeShapeType="1"/>
              </p:cNvSpPr>
              <p:nvPr/>
            </p:nvSpPr>
            <p:spPr bwMode="auto">
              <a:xfrm>
                <a:off x="550227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 name="Line 48"/>
              <p:cNvSpPr>
                <a:spLocks noChangeShapeType="1"/>
              </p:cNvSpPr>
              <p:nvPr/>
            </p:nvSpPr>
            <p:spPr bwMode="auto">
              <a:xfrm>
                <a:off x="5873750"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 name="Line 49"/>
              <p:cNvSpPr>
                <a:spLocks noChangeShapeType="1"/>
              </p:cNvSpPr>
              <p:nvPr/>
            </p:nvSpPr>
            <p:spPr bwMode="auto">
              <a:xfrm>
                <a:off x="5892800"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 name="Line 50"/>
              <p:cNvSpPr>
                <a:spLocks noChangeShapeType="1"/>
              </p:cNvSpPr>
              <p:nvPr/>
            </p:nvSpPr>
            <p:spPr bwMode="auto">
              <a:xfrm>
                <a:off x="4016375" y="3359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 name="Line 51"/>
              <p:cNvSpPr>
                <a:spLocks noChangeShapeType="1"/>
              </p:cNvSpPr>
              <p:nvPr/>
            </p:nvSpPr>
            <p:spPr bwMode="auto">
              <a:xfrm>
                <a:off x="4168775" y="3540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 name="Line 52"/>
              <p:cNvSpPr>
                <a:spLocks noChangeShapeType="1"/>
              </p:cNvSpPr>
              <p:nvPr/>
            </p:nvSpPr>
            <p:spPr bwMode="auto">
              <a:xfrm>
                <a:off x="5035550" y="3892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 name="Line 53"/>
              <p:cNvSpPr>
                <a:spLocks noChangeShapeType="1"/>
              </p:cNvSpPr>
              <p:nvPr/>
            </p:nvSpPr>
            <p:spPr bwMode="auto">
              <a:xfrm>
                <a:off x="5349875"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 name="Line 54"/>
              <p:cNvSpPr>
                <a:spLocks noChangeShapeType="1"/>
              </p:cNvSpPr>
              <p:nvPr/>
            </p:nvSpPr>
            <p:spPr bwMode="auto">
              <a:xfrm>
                <a:off x="4445000" y="359727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 name="Line 55"/>
              <p:cNvSpPr>
                <a:spLocks noChangeShapeType="1"/>
              </p:cNvSpPr>
              <p:nvPr/>
            </p:nvSpPr>
            <p:spPr bwMode="auto">
              <a:xfrm>
                <a:off x="4768850" y="388302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 name="Line 56"/>
              <p:cNvSpPr>
                <a:spLocks noChangeShapeType="1"/>
              </p:cNvSpPr>
              <p:nvPr/>
            </p:nvSpPr>
            <p:spPr bwMode="auto">
              <a:xfrm>
                <a:off x="4197350" y="3540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 name="Line 57"/>
              <p:cNvSpPr>
                <a:spLocks noChangeShapeType="1"/>
              </p:cNvSpPr>
              <p:nvPr/>
            </p:nvSpPr>
            <p:spPr bwMode="auto">
              <a:xfrm>
                <a:off x="4616450" y="3740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 name="Line 58"/>
              <p:cNvSpPr>
                <a:spLocks noChangeShapeType="1"/>
              </p:cNvSpPr>
              <p:nvPr/>
            </p:nvSpPr>
            <p:spPr bwMode="auto">
              <a:xfrm>
                <a:off x="4921250" y="3892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 name="Line 59"/>
              <p:cNvSpPr>
                <a:spLocks noChangeShapeType="1"/>
              </p:cNvSpPr>
              <p:nvPr/>
            </p:nvSpPr>
            <p:spPr bwMode="auto">
              <a:xfrm>
                <a:off x="5835650"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 name="Line 60"/>
              <p:cNvSpPr>
                <a:spLocks noChangeShapeType="1"/>
              </p:cNvSpPr>
              <p:nvPr/>
            </p:nvSpPr>
            <p:spPr bwMode="auto">
              <a:xfrm>
                <a:off x="4835525" y="3892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 name="Line 61"/>
              <p:cNvSpPr>
                <a:spLocks noChangeShapeType="1"/>
              </p:cNvSpPr>
              <p:nvPr/>
            </p:nvSpPr>
            <p:spPr bwMode="auto">
              <a:xfrm>
                <a:off x="4854575" y="38925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 name="Line 62"/>
              <p:cNvSpPr>
                <a:spLocks noChangeShapeType="1"/>
              </p:cNvSpPr>
              <p:nvPr/>
            </p:nvSpPr>
            <p:spPr bwMode="auto">
              <a:xfrm>
                <a:off x="5807075"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 name="Line 63"/>
              <p:cNvSpPr>
                <a:spLocks noChangeShapeType="1"/>
              </p:cNvSpPr>
              <p:nvPr/>
            </p:nvSpPr>
            <p:spPr bwMode="auto">
              <a:xfrm>
                <a:off x="5930900"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 name="Freeform 64"/>
              <p:cNvSpPr>
                <a:spLocks/>
              </p:cNvSpPr>
              <p:nvPr/>
            </p:nvSpPr>
            <p:spPr bwMode="auto">
              <a:xfrm>
                <a:off x="2987675" y="2854325"/>
                <a:ext cx="3162300" cy="1143000"/>
              </a:xfrm>
              <a:custGeom>
                <a:avLst/>
                <a:gdLst>
                  <a:gd name="T0" fmla="*/ 332 w 332"/>
                  <a:gd name="T1" fmla="*/ 120 h 120"/>
                  <a:gd name="T2" fmla="*/ 223 w 332"/>
                  <a:gd name="T3" fmla="*/ 120 h 120"/>
                  <a:gd name="T4" fmla="*/ 223 w 332"/>
                  <a:gd name="T5" fmla="*/ 111 h 120"/>
                  <a:gd name="T6" fmla="*/ 184 w 332"/>
                  <a:gd name="T7" fmla="*/ 111 h 120"/>
                  <a:gd name="T8" fmla="*/ 184 w 332"/>
                  <a:gd name="T9" fmla="*/ 108 h 120"/>
                  <a:gd name="T10" fmla="*/ 178 w 332"/>
                  <a:gd name="T11" fmla="*/ 108 h 120"/>
                  <a:gd name="T12" fmla="*/ 178 w 332"/>
                  <a:gd name="T13" fmla="*/ 104 h 120"/>
                  <a:gd name="T14" fmla="*/ 174 w 332"/>
                  <a:gd name="T15" fmla="*/ 104 h 120"/>
                  <a:gd name="T16" fmla="*/ 174 w 332"/>
                  <a:gd name="T17" fmla="*/ 97 h 120"/>
                  <a:gd name="T18" fmla="*/ 167 w 332"/>
                  <a:gd name="T19" fmla="*/ 97 h 120"/>
                  <a:gd name="T20" fmla="*/ 167 w 332"/>
                  <a:gd name="T21" fmla="*/ 88 h 120"/>
                  <a:gd name="T22" fmla="*/ 160 w 332"/>
                  <a:gd name="T23" fmla="*/ 88 h 120"/>
                  <a:gd name="T24" fmla="*/ 160 w 332"/>
                  <a:gd name="T25" fmla="*/ 82 h 120"/>
                  <a:gd name="T26" fmla="*/ 142 w 332"/>
                  <a:gd name="T27" fmla="*/ 82 h 120"/>
                  <a:gd name="T28" fmla="*/ 142 w 332"/>
                  <a:gd name="T29" fmla="*/ 78 h 120"/>
                  <a:gd name="T30" fmla="*/ 129 w 332"/>
                  <a:gd name="T31" fmla="*/ 78 h 120"/>
                  <a:gd name="T32" fmla="*/ 129 w 332"/>
                  <a:gd name="T33" fmla="*/ 75 h 120"/>
                  <a:gd name="T34" fmla="*/ 121 w 332"/>
                  <a:gd name="T35" fmla="*/ 75 h 120"/>
                  <a:gd name="T36" fmla="*/ 121 w 332"/>
                  <a:gd name="T37" fmla="*/ 73 h 120"/>
                  <a:gd name="T38" fmla="*/ 116 w 332"/>
                  <a:gd name="T39" fmla="*/ 73 h 120"/>
                  <a:gd name="T40" fmla="*/ 116 w 332"/>
                  <a:gd name="T41" fmla="*/ 66 h 120"/>
                  <a:gd name="T42" fmla="*/ 110 w 332"/>
                  <a:gd name="T43" fmla="*/ 66 h 120"/>
                  <a:gd name="T44" fmla="*/ 110 w 332"/>
                  <a:gd name="T45" fmla="*/ 61 h 120"/>
                  <a:gd name="T46" fmla="*/ 108 w 332"/>
                  <a:gd name="T47" fmla="*/ 61 h 120"/>
                  <a:gd name="T48" fmla="*/ 108 w 332"/>
                  <a:gd name="T49" fmla="*/ 57 h 120"/>
                  <a:gd name="T50" fmla="*/ 102 w 332"/>
                  <a:gd name="T51" fmla="*/ 57 h 120"/>
                  <a:gd name="T52" fmla="*/ 102 w 332"/>
                  <a:gd name="T53" fmla="*/ 54 h 120"/>
                  <a:gd name="T54" fmla="*/ 86 w 332"/>
                  <a:gd name="T55" fmla="*/ 54 h 120"/>
                  <a:gd name="T56" fmla="*/ 86 w 332"/>
                  <a:gd name="T57" fmla="*/ 48 h 120"/>
                  <a:gd name="T58" fmla="*/ 81 w 332"/>
                  <a:gd name="T59" fmla="*/ 48 h 120"/>
                  <a:gd name="T60" fmla="*/ 81 w 332"/>
                  <a:gd name="T61" fmla="*/ 43 h 120"/>
                  <a:gd name="T62" fmla="*/ 77 w 332"/>
                  <a:gd name="T63" fmla="*/ 43 h 120"/>
                  <a:gd name="T64" fmla="*/ 77 w 332"/>
                  <a:gd name="T65" fmla="*/ 40 h 120"/>
                  <a:gd name="T66" fmla="*/ 75 w 332"/>
                  <a:gd name="T67" fmla="*/ 40 h 120"/>
                  <a:gd name="T68" fmla="*/ 75 w 332"/>
                  <a:gd name="T69" fmla="*/ 38 h 120"/>
                  <a:gd name="T70" fmla="*/ 70 w 332"/>
                  <a:gd name="T71" fmla="*/ 38 h 120"/>
                  <a:gd name="T72" fmla="*/ 70 w 332"/>
                  <a:gd name="T73" fmla="*/ 34 h 120"/>
                  <a:gd name="T74" fmla="*/ 67 w 332"/>
                  <a:gd name="T75" fmla="*/ 34 h 120"/>
                  <a:gd name="T76" fmla="*/ 67 w 332"/>
                  <a:gd name="T77" fmla="*/ 30 h 120"/>
                  <a:gd name="T78" fmla="*/ 65 w 332"/>
                  <a:gd name="T79" fmla="*/ 30 h 120"/>
                  <a:gd name="T80" fmla="*/ 65 w 332"/>
                  <a:gd name="T81" fmla="*/ 28 h 120"/>
                  <a:gd name="T82" fmla="*/ 62 w 332"/>
                  <a:gd name="T83" fmla="*/ 28 h 120"/>
                  <a:gd name="T84" fmla="*/ 62 w 332"/>
                  <a:gd name="T85" fmla="*/ 25 h 120"/>
                  <a:gd name="T86" fmla="*/ 60 w 332"/>
                  <a:gd name="T87" fmla="*/ 25 h 120"/>
                  <a:gd name="T88" fmla="*/ 60 w 332"/>
                  <a:gd name="T89" fmla="*/ 14 h 120"/>
                  <a:gd name="T90" fmla="*/ 46 w 332"/>
                  <a:gd name="T91" fmla="*/ 14 h 120"/>
                  <a:gd name="T92" fmla="*/ 46 w 332"/>
                  <a:gd name="T93" fmla="*/ 9 h 120"/>
                  <a:gd name="T94" fmla="*/ 41 w 332"/>
                  <a:gd name="T95" fmla="*/ 9 h 120"/>
                  <a:gd name="T96" fmla="*/ 41 w 332"/>
                  <a:gd name="T97" fmla="*/ 7 h 120"/>
                  <a:gd name="T98" fmla="*/ 39 w 332"/>
                  <a:gd name="T99" fmla="*/ 7 h 120"/>
                  <a:gd name="T100" fmla="*/ 39 w 332"/>
                  <a:gd name="T101" fmla="*/ 5 h 120"/>
                  <a:gd name="T102" fmla="*/ 25 w 332"/>
                  <a:gd name="T103" fmla="*/ 5 h 120"/>
                  <a:gd name="T104" fmla="*/ 25 w 332"/>
                  <a:gd name="T105" fmla="*/ 3 h 120"/>
                  <a:gd name="T106" fmla="*/ 18 w 332"/>
                  <a:gd name="T107" fmla="*/ 3 h 120"/>
                  <a:gd name="T108" fmla="*/ 18 w 332"/>
                  <a:gd name="T109" fmla="*/ 0 h 120"/>
                  <a:gd name="T110" fmla="*/ 0 w 332"/>
                  <a:gd name="T11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120">
                    <a:moveTo>
                      <a:pt x="332" y="120"/>
                    </a:moveTo>
                    <a:lnTo>
                      <a:pt x="223" y="120"/>
                    </a:lnTo>
                    <a:lnTo>
                      <a:pt x="223" y="111"/>
                    </a:lnTo>
                    <a:lnTo>
                      <a:pt x="184" y="111"/>
                    </a:lnTo>
                    <a:lnTo>
                      <a:pt x="184" y="108"/>
                    </a:lnTo>
                    <a:lnTo>
                      <a:pt x="178" y="108"/>
                    </a:lnTo>
                    <a:lnTo>
                      <a:pt x="178" y="104"/>
                    </a:lnTo>
                    <a:lnTo>
                      <a:pt x="174" y="104"/>
                    </a:lnTo>
                    <a:lnTo>
                      <a:pt x="174" y="97"/>
                    </a:lnTo>
                    <a:lnTo>
                      <a:pt x="167" y="97"/>
                    </a:lnTo>
                    <a:lnTo>
                      <a:pt x="167" y="88"/>
                    </a:lnTo>
                    <a:lnTo>
                      <a:pt x="160" y="88"/>
                    </a:lnTo>
                    <a:lnTo>
                      <a:pt x="160" y="82"/>
                    </a:lnTo>
                    <a:lnTo>
                      <a:pt x="142" y="82"/>
                    </a:lnTo>
                    <a:lnTo>
                      <a:pt x="142" y="78"/>
                    </a:lnTo>
                    <a:lnTo>
                      <a:pt x="129" y="78"/>
                    </a:lnTo>
                    <a:lnTo>
                      <a:pt x="129" y="75"/>
                    </a:lnTo>
                    <a:lnTo>
                      <a:pt x="121" y="75"/>
                    </a:lnTo>
                    <a:lnTo>
                      <a:pt x="121" y="73"/>
                    </a:lnTo>
                    <a:lnTo>
                      <a:pt x="116" y="73"/>
                    </a:lnTo>
                    <a:lnTo>
                      <a:pt x="116" y="66"/>
                    </a:lnTo>
                    <a:lnTo>
                      <a:pt x="110" y="66"/>
                    </a:lnTo>
                    <a:lnTo>
                      <a:pt x="110" y="61"/>
                    </a:lnTo>
                    <a:lnTo>
                      <a:pt x="108" y="61"/>
                    </a:lnTo>
                    <a:lnTo>
                      <a:pt x="108" y="57"/>
                    </a:lnTo>
                    <a:lnTo>
                      <a:pt x="102" y="57"/>
                    </a:lnTo>
                    <a:lnTo>
                      <a:pt x="102" y="54"/>
                    </a:lnTo>
                    <a:lnTo>
                      <a:pt x="86" y="54"/>
                    </a:lnTo>
                    <a:lnTo>
                      <a:pt x="86" y="48"/>
                    </a:lnTo>
                    <a:lnTo>
                      <a:pt x="81" y="48"/>
                    </a:lnTo>
                    <a:lnTo>
                      <a:pt x="81" y="43"/>
                    </a:lnTo>
                    <a:lnTo>
                      <a:pt x="77" y="43"/>
                    </a:lnTo>
                    <a:lnTo>
                      <a:pt x="77" y="40"/>
                    </a:lnTo>
                    <a:lnTo>
                      <a:pt x="75" y="40"/>
                    </a:lnTo>
                    <a:lnTo>
                      <a:pt x="75" y="38"/>
                    </a:lnTo>
                    <a:lnTo>
                      <a:pt x="70" y="38"/>
                    </a:lnTo>
                    <a:lnTo>
                      <a:pt x="70" y="34"/>
                    </a:lnTo>
                    <a:lnTo>
                      <a:pt x="67" y="34"/>
                    </a:lnTo>
                    <a:lnTo>
                      <a:pt x="67" y="30"/>
                    </a:lnTo>
                    <a:lnTo>
                      <a:pt x="65" y="30"/>
                    </a:lnTo>
                    <a:lnTo>
                      <a:pt x="65" y="28"/>
                    </a:lnTo>
                    <a:lnTo>
                      <a:pt x="62" y="28"/>
                    </a:lnTo>
                    <a:lnTo>
                      <a:pt x="62" y="25"/>
                    </a:lnTo>
                    <a:lnTo>
                      <a:pt x="60" y="25"/>
                    </a:lnTo>
                    <a:lnTo>
                      <a:pt x="60" y="14"/>
                    </a:lnTo>
                    <a:lnTo>
                      <a:pt x="46" y="14"/>
                    </a:lnTo>
                    <a:lnTo>
                      <a:pt x="46" y="9"/>
                    </a:lnTo>
                    <a:lnTo>
                      <a:pt x="41" y="9"/>
                    </a:lnTo>
                    <a:lnTo>
                      <a:pt x="41" y="7"/>
                    </a:lnTo>
                    <a:lnTo>
                      <a:pt x="39" y="7"/>
                    </a:lnTo>
                    <a:lnTo>
                      <a:pt x="39" y="5"/>
                    </a:lnTo>
                    <a:lnTo>
                      <a:pt x="25" y="5"/>
                    </a:lnTo>
                    <a:lnTo>
                      <a:pt x="25" y="3"/>
                    </a:lnTo>
                    <a:lnTo>
                      <a:pt x="18" y="3"/>
                    </a:lnTo>
                    <a:lnTo>
                      <a:pt x="18"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graphicFrame>
        <p:nvGraphicFramePr>
          <p:cNvPr id="245" name="Table 244"/>
          <p:cNvGraphicFramePr>
            <a:graphicFrameLocks noGrp="1"/>
          </p:cNvGraphicFramePr>
          <p:nvPr>
            <p:extLst>
              <p:ext uri="{D42A27DB-BD31-4B8C-83A1-F6EECF244321}">
                <p14:modId xmlns:p14="http://schemas.microsoft.com/office/powerpoint/2010/main" xmlns="" val="3373062641"/>
              </p:ext>
            </p:extLst>
          </p:nvPr>
        </p:nvGraphicFramePr>
        <p:xfrm>
          <a:off x="5655317" y="1340768"/>
          <a:ext cx="3302416" cy="1137779"/>
        </p:xfrm>
        <a:graphic>
          <a:graphicData uri="http://schemas.openxmlformats.org/drawingml/2006/table">
            <a:tbl>
              <a:tblPr firstRow="1" bandRow="1"/>
              <a:tblGrid>
                <a:gridCol w="1074646"/>
                <a:gridCol w="756304"/>
                <a:gridCol w="1471466"/>
              </a:tblGrid>
              <a:tr h="3531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1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err="1" smtClean="0">
                          <a:solidFill>
                            <a:srgbClr val="000000"/>
                          </a:solidFill>
                          <a:latin typeface="+mn-lt"/>
                          <a:cs typeface="Arial" panose="020B0604020202020204" pitchFamily="34" charset="0"/>
                        </a:rPr>
                        <a:t>Evts</a:t>
                      </a:r>
                      <a:endParaRPr lang="en-GB" sz="1100" b="0" dirty="0">
                        <a:solidFill>
                          <a:srgbClr val="000000"/>
                        </a:solidFill>
                        <a:latin typeface="+mn-lt"/>
                        <a:cs typeface="Arial" panose="020B0604020202020204" pitchFamily="34" charset="0"/>
                      </a:endParaRP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err="1" smtClean="0">
                          <a:solidFill>
                            <a:srgbClr val="000000"/>
                          </a:solidFill>
                          <a:latin typeface="+mn-lt"/>
                          <a:cs typeface="Arial" panose="020B0604020202020204" pitchFamily="34" charset="0"/>
                        </a:rPr>
                        <a:t>SGm</a:t>
                      </a:r>
                      <a:r>
                        <a:rPr lang="en-GB" sz="1100" b="0" dirty="0" smtClean="0">
                          <a:solidFill>
                            <a:srgbClr val="000000"/>
                          </a:solidFill>
                          <a:latin typeface="+mn-lt"/>
                          <a:cs typeface="Arial" panose="020B0604020202020204" pitchFamily="34" charset="0"/>
                        </a:rPr>
                        <a:t>,</a:t>
                      </a:r>
                      <a:r>
                        <a:rPr lang="en-GB" sz="1100" b="0" baseline="0" dirty="0" smtClean="0">
                          <a:solidFill>
                            <a:srgbClr val="000000"/>
                          </a:solidFill>
                          <a:latin typeface="+mn-lt"/>
                          <a:cs typeface="Arial" panose="020B0604020202020204" pitchFamily="34" charset="0"/>
                        </a:rPr>
                        <a:t> </a:t>
                      </a:r>
                      <a:r>
                        <a:rPr lang="en-GB" sz="1100" b="0" dirty="0" err="1" smtClean="0">
                          <a:solidFill>
                            <a:srgbClr val="000000"/>
                          </a:solidFill>
                          <a:latin typeface="+mn-lt"/>
                          <a:cs typeface="Arial" panose="020B0604020202020204" pitchFamily="34" charset="0"/>
                        </a:rPr>
                        <a:t>mois</a:t>
                      </a:r>
                      <a:r>
                        <a:rPr lang="en-GB" sz="1100" b="0" dirty="0" smtClean="0">
                          <a:solidFill>
                            <a:srgbClr val="000000"/>
                          </a:solidFill>
                          <a:latin typeface="+mn-lt"/>
                          <a:cs typeface="Arial" panose="020B0604020202020204" pitchFamily="34" charset="0"/>
                        </a:rPr>
                        <a:t> (IC95%)</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31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sz="1100" b="0"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GEMOX</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b="0" dirty="0" smtClean="0">
                          <a:solidFill>
                            <a:srgbClr val="000000"/>
                          </a:solidFill>
                          <a:latin typeface="+mn-lt"/>
                          <a:cs typeface="Arial" panose="020B0604020202020204" pitchFamily="34" charset="0"/>
                        </a:rPr>
                        <a:t>41</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0" dirty="0" smtClean="0">
                          <a:solidFill>
                            <a:srgbClr val="000000"/>
                          </a:solidFill>
                          <a:latin typeface="+mn-lt"/>
                          <a:cs typeface="Arial" panose="020B0604020202020204" pitchFamily="34" charset="0"/>
                        </a:rPr>
                        <a:t>75,8 (34,4 </a:t>
                      </a:r>
                      <a:r>
                        <a:rPr lang="fr-FR" sz="1100" dirty="0" smtClean="0">
                          <a:solidFill>
                            <a:srgbClr val="000000"/>
                          </a:solidFill>
                          <a:latin typeface="Arial" panose="020B0604020202020204" pitchFamily="34" charset="0"/>
                          <a:cs typeface="Arial" panose="020B0604020202020204" pitchFamily="34" charset="0"/>
                        </a:rPr>
                        <a:t>–</a:t>
                      </a:r>
                      <a:r>
                        <a:rPr lang="en-GB" sz="1100" b="0" baseline="0" dirty="0" smtClean="0">
                          <a:solidFill>
                            <a:srgbClr val="000000"/>
                          </a:solidFill>
                          <a:latin typeface="+mn-lt"/>
                          <a:cs typeface="Arial" panose="020B0604020202020204" pitchFamily="34" charset="0"/>
                        </a:rPr>
                        <a:t> NA</a:t>
                      </a:r>
                      <a:r>
                        <a:rPr lang="en-GB" sz="1100" b="0" dirty="0" smtClean="0">
                          <a:solidFill>
                            <a:srgbClr val="000000"/>
                          </a:solidFill>
                          <a:latin typeface="+mn-lt"/>
                          <a:cs typeface="Arial" panose="020B0604020202020204" pitchFamily="34" charset="0"/>
                        </a:rPr>
                        <a:t>)</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1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Surveillance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0" dirty="0" smtClean="0">
                          <a:solidFill>
                            <a:srgbClr val="000000"/>
                          </a:solidFill>
                          <a:latin typeface="+mn-lt"/>
                          <a:cs typeface="Arial" panose="020B0604020202020204" pitchFamily="34" charset="0"/>
                        </a:rPr>
                        <a:t>50,8 (38,0 </a:t>
                      </a:r>
                      <a:r>
                        <a:rPr lang="fr-FR" sz="1100" dirty="0" smtClean="0">
                          <a:solidFill>
                            <a:srgbClr val="000000"/>
                          </a:solidFill>
                          <a:latin typeface="Arial" panose="020B0604020202020204" pitchFamily="34" charset="0"/>
                          <a:cs typeface="Arial" panose="020B0604020202020204" pitchFamily="34" charset="0"/>
                        </a:rPr>
                        <a:t>–</a:t>
                      </a:r>
                      <a:r>
                        <a:rPr lang="en-GB" sz="1100" b="0" baseline="0" dirty="0" smtClean="0">
                          <a:solidFill>
                            <a:srgbClr val="000000"/>
                          </a:solidFill>
                          <a:latin typeface="+mn-lt"/>
                          <a:cs typeface="Arial" panose="020B0604020202020204" pitchFamily="34" charset="0"/>
                        </a:rPr>
                        <a:t> NA</a:t>
                      </a:r>
                      <a:r>
                        <a:rPr lang="en-GB" sz="1100" b="0" dirty="0" smtClean="0">
                          <a:solidFill>
                            <a:srgbClr val="000000"/>
                          </a:solidFill>
                          <a:latin typeface="+mn-lt"/>
                          <a:cs typeface="Arial" panose="020B0604020202020204" pitchFamily="34" charset="0"/>
                        </a:rPr>
                        <a:t>)</a:t>
                      </a:r>
                      <a:endParaRPr lang="en-GB" sz="11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46" name="TextBox 245"/>
          <p:cNvSpPr txBox="1"/>
          <p:nvPr/>
        </p:nvSpPr>
        <p:spPr>
          <a:xfrm>
            <a:off x="5976982" y="2409735"/>
            <a:ext cx="2525313" cy="261610"/>
          </a:xfrm>
          <a:prstGeom prst="rect">
            <a:avLst/>
          </a:prstGeom>
          <a:noFill/>
        </p:spPr>
        <p:txBody>
          <a:bodyPr wrap="none" rtlCol="0">
            <a:spAutoFit/>
          </a:bodyPr>
          <a:lstStyle/>
          <a:p>
            <a:pPr algn="ctr" fontAlgn="auto">
              <a:spcBef>
                <a:spcPts val="0"/>
              </a:spcBef>
              <a:spcAft>
                <a:spcPts val="0"/>
              </a:spcAft>
            </a:pPr>
            <a:r>
              <a:rPr lang="fr-FR" sz="1100" dirty="0" smtClean="0">
                <a:solidFill>
                  <a:srgbClr val="000000"/>
                </a:solidFill>
                <a:latin typeface="Arial" panose="020B0604020202020204" pitchFamily="34" charset="0"/>
                <a:cs typeface="Arial" panose="020B0604020202020204" pitchFamily="34" charset="0"/>
              </a:rPr>
              <a:t>HR 1,08 (IC95% 0,70 – 1,66); p=0,74</a:t>
            </a:r>
            <a:endParaRPr lang="fr-FR" sz="1100" dirty="0">
              <a:solidFill>
                <a:srgbClr val="000000"/>
              </a:solidFill>
              <a:latin typeface="Arial" panose="020B0604020202020204" pitchFamily="34" charset="0"/>
              <a:cs typeface="Arial" panose="020B0604020202020204" pitchFamily="34" charset="0"/>
            </a:endParaRPr>
          </a:p>
        </p:txBody>
      </p:sp>
      <p:cxnSp>
        <p:nvCxnSpPr>
          <p:cNvPr id="248" name="Straight Connector 247">
            <a:extLst>
              <a:ext uri="{FF2B5EF4-FFF2-40B4-BE49-F238E27FC236}">
                <a16:creationId xmlns="" xmlns:a16="http://schemas.microsoft.com/office/drawing/2014/main" id="{632B5792-3ED7-4BED-BDDF-1E67045C4952}"/>
              </a:ext>
            </a:extLst>
          </p:cNvPr>
          <p:cNvCxnSpPr/>
          <p:nvPr/>
        </p:nvCxnSpPr>
        <p:spPr>
          <a:xfrm flipH="1">
            <a:off x="5425710" y="1830989"/>
            <a:ext cx="228858" cy="0"/>
          </a:xfrm>
          <a:prstGeom prst="line">
            <a:avLst/>
          </a:prstGeom>
          <a:noFill/>
          <a:ln w="28575" cap="flat" cmpd="sng" algn="ctr">
            <a:solidFill>
              <a:schemeClr val="accent3"/>
            </a:solidFill>
            <a:prstDash val="solid"/>
          </a:ln>
          <a:effectLst/>
        </p:spPr>
      </p:cxnSp>
      <p:cxnSp>
        <p:nvCxnSpPr>
          <p:cNvPr id="249" name="Straight Connector 248">
            <a:extLst>
              <a:ext uri="{FF2B5EF4-FFF2-40B4-BE49-F238E27FC236}">
                <a16:creationId xmlns="" xmlns:a16="http://schemas.microsoft.com/office/drawing/2014/main" id="{2213C327-FB45-4515-9FF8-003242FFC1A1}"/>
              </a:ext>
            </a:extLst>
          </p:cNvPr>
          <p:cNvCxnSpPr/>
          <p:nvPr/>
        </p:nvCxnSpPr>
        <p:spPr>
          <a:xfrm flipH="1">
            <a:off x="5425710" y="2181830"/>
            <a:ext cx="228858" cy="0"/>
          </a:xfrm>
          <a:prstGeom prst="line">
            <a:avLst/>
          </a:prstGeom>
          <a:noFill/>
          <a:ln w="28575" cap="flat" cmpd="sng" algn="ctr">
            <a:solidFill>
              <a:schemeClr val="accent2"/>
            </a:solidFill>
            <a:prstDash val="solid"/>
          </a:ln>
          <a:effectLst/>
        </p:spPr>
      </p:cxnSp>
      <p:cxnSp>
        <p:nvCxnSpPr>
          <p:cNvPr id="251" name="Straight Connector 250"/>
          <p:cNvCxnSpPr/>
          <p:nvPr/>
        </p:nvCxnSpPr>
        <p:spPr>
          <a:xfrm>
            <a:off x="5682439" y="2405121"/>
            <a:ext cx="3168000" cy="0"/>
          </a:xfrm>
          <a:prstGeom prst="line">
            <a:avLst/>
          </a:prstGeom>
          <a:noFill/>
          <a:ln w="25400" cap="flat" cmpd="sng" algn="ctr">
            <a:solidFill>
              <a:srgbClr val="000000"/>
            </a:solidFill>
            <a:prstDash val="solid"/>
          </a:ln>
          <a:effectLst/>
        </p:spPr>
      </p:cxnSp>
    </p:spTree>
    <p:extLst>
      <p:ext uri="{BB962C8B-B14F-4D97-AF65-F5344CB8AC3E}">
        <p14:creationId xmlns:p14="http://schemas.microsoft.com/office/powerpoint/2010/main" xmlns="" val="3168892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1"/>
          <p:cNvSpPr>
            <a:spLocks noGrp="1"/>
          </p:cNvSpPr>
          <p:nvPr>
            <p:ph type="title"/>
          </p:nvPr>
        </p:nvSpPr>
        <p:spPr/>
        <p:txBody>
          <a:bodyPr/>
          <a:lstStyle/>
          <a:p>
            <a:pPr>
              <a:lnSpc>
                <a:spcPct val="90000"/>
              </a:lnSpc>
            </a:pPr>
            <a:r>
              <a:rPr lang="fr-FR" dirty="0" smtClean="0"/>
              <a:t>620PD: YOSEMITE: Une étude randomisée de phase II à 3 bras en double aveugle </a:t>
            </a:r>
            <a:r>
              <a:rPr lang="fr-FR" dirty="0" err="1" smtClean="0"/>
              <a:t>gemcitabine</a:t>
            </a:r>
            <a:r>
              <a:rPr lang="fr-FR" dirty="0" smtClean="0"/>
              <a:t>, </a:t>
            </a:r>
            <a:r>
              <a:rPr lang="fr-FR" dirty="0" err="1" smtClean="0"/>
              <a:t>nab-paclitaxel</a:t>
            </a:r>
            <a:r>
              <a:rPr lang="fr-FR" dirty="0" smtClean="0"/>
              <a:t>, et placebo (GAP) versus </a:t>
            </a:r>
            <a:r>
              <a:rPr lang="fr-FR" dirty="0" err="1" smtClean="0"/>
              <a:t>gemcitabine</a:t>
            </a:r>
            <a:r>
              <a:rPr lang="fr-FR" dirty="0" smtClean="0"/>
              <a:t>, </a:t>
            </a:r>
            <a:r>
              <a:rPr lang="fr-FR" dirty="0" err="1" smtClean="0"/>
              <a:t>nab-paclitaxel</a:t>
            </a:r>
            <a:r>
              <a:rPr lang="fr-FR" dirty="0" smtClean="0"/>
              <a:t> et 1 ou 2 cycles abrégés de demcizumab (GAD) </a:t>
            </a:r>
            <a:br>
              <a:rPr lang="fr-FR" dirty="0" smtClean="0"/>
            </a:br>
            <a:r>
              <a:rPr lang="fr-FR" dirty="0" smtClean="0"/>
              <a:t>– </a:t>
            </a:r>
            <a:r>
              <a:rPr lang="fr-FR" dirty="0" err="1" smtClean="0"/>
              <a:t>Cubillo</a:t>
            </a:r>
            <a:r>
              <a:rPr lang="fr-FR" dirty="0" smtClean="0"/>
              <a:t> Gracian A, et al</a:t>
            </a:r>
            <a:endParaRPr lang="fr-FR" dirty="0"/>
          </a:p>
        </p:txBody>
      </p:sp>
      <p:sp>
        <p:nvSpPr>
          <p:cNvPr id="82" name="Content Placeholder 81"/>
          <p:cNvSpPr>
            <a:spLocks noGrp="1"/>
          </p:cNvSpPr>
          <p:nvPr>
            <p:ph idx="1"/>
          </p:nvPr>
        </p:nvSpPr>
        <p:spPr/>
        <p:txBody>
          <a:bodyPr/>
          <a:lstStyle/>
          <a:p>
            <a:pPr marL="0" indent="0">
              <a:buNone/>
            </a:pPr>
            <a:r>
              <a:rPr lang="fr-FR" b="1" dirty="0" smtClean="0"/>
              <a:t>Résultats</a:t>
            </a:r>
            <a:endParaRPr lang="fr-FR" b="1" dirty="0"/>
          </a:p>
        </p:txBody>
      </p:sp>
      <p:sp>
        <p:nvSpPr>
          <p:cNvPr id="85" name="Text Placeholder 3"/>
          <p:cNvSpPr>
            <a:spLocks noGrp="1"/>
          </p:cNvSpPr>
          <p:nvPr>
            <p:ph type="body" sz="quarter" idx="10"/>
          </p:nvPr>
        </p:nvSpPr>
        <p:spPr/>
        <p:txBody>
          <a:bodyPr/>
          <a:lstStyle/>
          <a:p>
            <a:r>
              <a:rPr lang="fr-FR" dirty="0" smtClean="0"/>
              <a:t>*Les analyses principales d’efficacité ont comparé bras </a:t>
            </a:r>
            <a:br>
              <a:rPr lang="fr-FR" dirty="0" smtClean="0"/>
            </a:br>
            <a:r>
              <a:rPr lang="fr-FR" dirty="0" smtClean="0"/>
              <a:t>1 vs. bras 2 + 3 combinés; </a:t>
            </a:r>
            <a:r>
              <a:rPr lang="fr-FR" baseline="30000" dirty="0" smtClean="0"/>
              <a:t>†</a:t>
            </a:r>
            <a:r>
              <a:rPr lang="fr-FR" dirty="0" smtClean="0"/>
              <a:t>Demcizumab vs. placebo</a:t>
            </a:r>
            <a:endParaRPr lang="fr-FR" dirty="0"/>
          </a:p>
        </p:txBody>
      </p:sp>
      <p:sp>
        <p:nvSpPr>
          <p:cNvPr id="86" name="Text Placeholder 4"/>
          <p:cNvSpPr>
            <a:spLocks noGrp="1"/>
          </p:cNvSpPr>
          <p:nvPr>
            <p:ph type="body" sz="quarter" idx="11"/>
          </p:nvPr>
        </p:nvSpPr>
        <p:spPr>
          <a:xfrm>
            <a:off x="3844088" y="6096000"/>
            <a:ext cx="4934787" cy="487363"/>
          </a:xfrm>
        </p:spPr>
        <p:txBody>
          <a:bodyPr/>
          <a:lstStyle/>
          <a:p>
            <a:r>
              <a:rPr lang="fr-FR" dirty="0" err="1" smtClean="0"/>
              <a:t>Cubillo</a:t>
            </a:r>
            <a:r>
              <a:rPr lang="fr-FR" dirty="0" smtClean="0"/>
              <a:t> Gracian 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620PD </a:t>
            </a:r>
            <a:endParaRPr lang="fr-FR" dirty="0"/>
          </a:p>
        </p:txBody>
      </p:sp>
      <p:sp>
        <p:nvSpPr>
          <p:cNvPr id="88" name="TextBox 87"/>
          <p:cNvSpPr txBox="1"/>
          <p:nvPr/>
        </p:nvSpPr>
        <p:spPr>
          <a:xfrm>
            <a:off x="4050994" y="1451756"/>
            <a:ext cx="736387" cy="369332"/>
          </a:xfrm>
          <a:prstGeom prst="rect">
            <a:avLst/>
          </a:prstGeom>
          <a:noFill/>
        </p:spPr>
        <p:txBody>
          <a:bodyPr wrap="none" rtlCol="0">
            <a:spAutoFit/>
          </a:bodyPr>
          <a:lstStyle/>
          <a:p>
            <a:r>
              <a:rPr lang="fr-FR" b="1" smtClean="0">
                <a:solidFill>
                  <a:srgbClr val="4D4D4D"/>
                </a:solidFill>
              </a:rPr>
              <a:t>SSP*</a:t>
            </a:r>
            <a:endParaRPr lang="fr-FR" b="1">
              <a:solidFill>
                <a:srgbClr val="4D4D4D"/>
              </a:solidFill>
            </a:endParaRPr>
          </a:p>
        </p:txBody>
      </p:sp>
      <p:graphicFrame>
        <p:nvGraphicFramePr>
          <p:cNvPr id="89" name="Group 88"/>
          <p:cNvGraphicFramePr>
            <a:graphicFrameLocks noGrp="1"/>
          </p:cNvGraphicFramePr>
          <p:nvPr>
            <p:extLst>
              <p:ext uri="{D42A27DB-BD31-4B8C-83A1-F6EECF244321}">
                <p14:modId xmlns:p14="http://schemas.microsoft.com/office/powerpoint/2010/main" xmlns="" val="1756608183"/>
              </p:ext>
            </p:extLst>
          </p:nvPr>
        </p:nvGraphicFramePr>
        <p:xfrm>
          <a:off x="367506" y="5136265"/>
          <a:ext cx="8422812" cy="914400"/>
        </p:xfrm>
        <a:graphic>
          <a:graphicData uri="http://schemas.openxmlformats.org/drawingml/2006/table">
            <a:tbl>
              <a:tblPr firstRow="1" bandRow="1">
                <a:tableStyleId>{69012ECD-51FC-41F1-AA8D-1B2483CD663E}</a:tableStyleId>
              </a:tblPr>
              <a:tblGrid>
                <a:gridCol w="2223622">
                  <a:extLst>
                    <a:ext uri="{9D8B030D-6E8A-4147-A177-3AD203B41FA5}">
                      <a16:colId xmlns="" xmlns:a16="http://schemas.microsoft.com/office/drawing/2014/main" val="20000"/>
                    </a:ext>
                  </a:extLst>
                </a:gridCol>
                <a:gridCol w="3099595">
                  <a:extLst>
                    <a:ext uri="{9D8B030D-6E8A-4147-A177-3AD203B41FA5}">
                      <a16:colId xmlns="" xmlns:a16="http://schemas.microsoft.com/office/drawing/2014/main" val="20001"/>
                    </a:ext>
                  </a:extLst>
                </a:gridCol>
                <a:gridCol w="3099595">
                  <a:extLst>
                    <a:ext uri="{9D8B030D-6E8A-4147-A177-3AD203B41FA5}">
                      <a16:colId xmlns="" xmlns:a16="http://schemas.microsoft.com/office/drawing/2014/main" val="20002"/>
                    </a:ext>
                  </a:extLst>
                </a:gridCol>
              </a:tblGrid>
              <a:tr h="119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SG*</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Bras 1: 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Bras 2/3: Demcizumab</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196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Médiane</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mois</a:t>
                      </a:r>
                      <a:r>
                        <a:rPr kumimoji="0" lang="en-GB" sz="1400" b="0" i="0" u="none" strike="noStrike" cap="none" normalizeH="0" baseline="0" dirty="0" smtClean="0">
                          <a:ln>
                            <a:noFill/>
                          </a:ln>
                          <a:solidFill>
                            <a:srgbClr val="000000"/>
                          </a:solidFill>
                          <a:effectLst/>
                          <a:latin typeface="Arial" charset="0"/>
                          <a:cs typeface="Arial" charset="0"/>
                        </a:rPr>
                        <a:t> (IC95%)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NA (8,97 </a:t>
                      </a:r>
                      <a:r>
                        <a:rPr lang="fr-FR" sz="1400" dirty="0" smtClean="0">
                          <a:solidFill>
                            <a:srgbClr val="4D4D4D"/>
                          </a:solidFill>
                        </a:rPr>
                        <a:t>–</a:t>
                      </a:r>
                      <a:r>
                        <a:rPr kumimoji="0" lang="en-GB" sz="1400" b="0" i="0" u="none" strike="noStrike" cap="none" normalizeH="0" baseline="0" dirty="0" smtClean="0">
                          <a:ln>
                            <a:noFill/>
                          </a:ln>
                          <a:solidFill>
                            <a:srgbClr val="000000"/>
                          </a:solidFill>
                          <a:effectLst/>
                          <a:latin typeface="Arial" charset="0"/>
                          <a:cs typeface="Arial" charset="0"/>
                        </a:rPr>
                        <a:t> NA)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13,2 (9,79 – 16,53)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19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HR</a:t>
                      </a:r>
                      <a:r>
                        <a:rPr kumimoji="0" lang="en-GB" sz="1400" b="0" i="0" u="none" strike="noStrike" cap="none" normalizeH="0" baseline="30000" dirty="0" smtClean="0">
                          <a:ln>
                            <a:noFill/>
                          </a:ln>
                          <a:solidFill>
                            <a:srgbClr val="000000"/>
                          </a:solidFill>
                          <a:effectLst/>
                          <a:latin typeface="Arial" charset="0"/>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 (IC95%); p</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1,018 (0,616 – 1,683); 0,9443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90" name="Group 89"/>
          <p:cNvGrpSpPr/>
          <p:nvPr/>
        </p:nvGrpSpPr>
        <p:grpSpPr>
          <a:xfrm>
            <a:off x="1479248" y="1447143"/>
            <a:ext cx="7158139" cy="3643311"/>
            <a:chOff x="1862036" y="1271293"/>
            <a:chExt cx="7158139" cy="3643311"/>
          </a:xfrm>
        </p:grpSpPr>
        <p:grpSp>
          <p:nvGrpSpPr>
            <p:cNvPr id="91" name="Group 90"/>
            <p:cNvGrpSpPr/>
            <p:nvPr/>
          </p:nvGrpSpPr>
          <p:grpSpPr>
            <a:xfrm>
              <a:off x="1862036" y="1271293"/>
              <a:ext cx="5441838" cy="3643311"/>
              <a:chOff x="2131344" y="2297875"/>
              <a:chExt cx="4541002" cy="2534868"/>
            </a:xfrm>
          </p:grpSpPr>
          <p:grpSp>
            <p:nvGrpSpPr>
              <p:cNvPr id="129" name="Group 128"/>
              <p:cNvGrpSpPr/>
              <p:nvPr/>
            </p:nvGrpSpPr>
            <p:grpSpPr>
              <a:xfrm>
                <a:off x="2614623" y="2396465"/>
                <a:ext cx="3906738" cy="2129720"/>
                <a:chOff x="836615" y="2448719"/>
                <a:chExt cx="3906738" cy="2129720"/>
              </a:xfrm>
            </p:grpSpPr>
            <p:sp>
              <p:nvSpPr>
                <p:cNvPr id="146" name="Freeform 14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8"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9"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0"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1"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2"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3" name="Line 12"/>
                <p:cNvSpPr>
                  <a:spLocks noChangeShapeType="1"/>
                </p:cNvSpPr>
                <p:nvPr/>
              </p:nvSpPr>
              <p:spPr bwMode="auto">
                <a:xfrm>
                  <a:off x="3546794"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4" name="Line 13"/>
                <p:cNvSpPr>
                  <a:spLocks noChangeShapeType="1"/>
                </p:cNvSpPr>
                <p:nvPr/>
              </p:nvSpPr>
              <p:spPr bwMode="auto">
                <a:xfrm>
                  <a:off x="2927385"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5" name="Line 14"/>
                <p:cNvSpPr>
                  <a:spLocks noChangeShapeType="1"/>
                </p:cNvSpPr>
                <p:nvPr/>
              </p:nvSpPr>
              <p:spPr bwMode="auto">
                <a:xfrm>
                  <a:off x="4146131"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6" name="Line 17"/>
                <p:cNvSpPr>
                  <a:spLocks noChangeShapeType="1"/>
                </p:cNvSpPr>
                <p:nvPr/>
              </p:nvSpPr>
              <p:spPr bwMode="auto">
                <a:xfrm>
                  <a:off x="4743353"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7" name="Line 19"/>
                <p:cNvSpPr>
                  <a:spLocks noChangeShapeType="1"/>
                </p:cNvSpPr>
                <p:nvPr/>
              </p:nvSpPr>
              <p:spPr bwMode="auto">
                <a:xfrm>
                  <a:off x="1728575"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8" name="Line 21"/>
                <p:cNvSpPr>
                  <a:spLocks noChangeShapeType="1"/>
                </p:cNvSpPr>
                <p:nvPr/>
              </p:nvSpPr>
              <p:spPr bwMode="auto">
                <a:xfrm>
                  <a:off x="1128019"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59" name="Line 13"/>
                <p:cNvSpPr>
                  <a:spLocks noChangeShapeType="1"/>
                </p:cNvSpPr>
                <p:nvPr/>
              </p:nvSpPr>
              <p:spPr bwMode="auto">
                <a:xfrm>
                  <a:off x="2341432" y="4526516"/>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130" name="TextBox 129"/>
              <p:cNvSpPr txBox="1"/>
              <p:nvPr/>
            </p:nvSpPr>
            <p:spPr>
              <a:xfrm rot="16200000">
                <a:off x="1852371" y="3263065"/>
                <a:ext cx="789092" cy="231145"/>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Probabilité, %</a:t>
                </a:r>
                <a:endParaRPr lang="fr-FR" sz="1200" dirty="0">
                  <a:solidFill>
                    <a:srgbClr val="000000"/>
                  </a:solidFill>
                  <a:latin typeface="Arial" panose="020B0604020202020204" pitchFamily="34" charset="0"/>
                  <a:cs typeface="Arial" panose="020B0604020202020204" pitchFamily="34" charset="0"/>
                </a:endParaRPr>
              </a:p>
            </p:txBody>
          </p:sp>
          <p:sp>
            <p:nvSpPr>
              <p:cNvPr id="131" name="TextBox 130"/>
              <p:cNvSpPr txBox="1"/>
              <p:nvPr/>
            </p:nvSpPr>
            <p:spPr>
              <a:xfrm>
                <a:off x="4500714" y="4640018"/>
                <a:ext cx="425221" cy="192725"/>
              </a:xfrm>
              <a:prstGeom prst="rect">
                <a:avLst/>
              </a:prstGeom>
              <a:noFill/>
            </p:spPr>
            <p:txBody>
              <a:bodyPr wrap="none" rtlCol="0">
                <a:spAutoFit/>
              </a:bodyPr>
              <a:lstStyle/>
              <a:p>
                <a:pPr algn="ctr"/>
                <a:r>
                  <a:rPr lang="fr-FR" sz="1200" dirty="0">
                    <a:solidFill>
                      <a:srgbClr val="000000"/>
                    </a:solidFill>
                    <a:latin typeface="Arial" panose="020B0604020202020204" pitchFamily="34" charset="0"/>
                    <a:cs typeface="Arial" panose="020B0604020202020204" pitchFamily="34" charset="0"/>
                  </a:rPr>
                  <a:t>M</a:t>
                </a:r>
                <a:r>
                  <a:rPr lang="fr-FR" sz="1200" dirty="0" smtClean="0">
                    <a:solidFill>
                      <a:srgbClr val="000000"/>
                    </a:solidFill>
                    <a:latin typeface="Arial" panose="020B0604020202020204" pitchFamily="34" charset="0"/>
                    <a:cs typeface="Arial" panose="020B0604020202020204" pitchFamily="34" charset="0"/>
                  </a:rPr>
                  <a:t>ois</a:t>
                </a:r>
                <a:endParaRPr lang="fr-FR" sz="1200" dirty="0">
                  <a:solidFill>
                    <a:srgbClr val="000000"/>
                  </a:solidFill>
                  <a:latin typeface="Arial" panose="020B0604020202020204" pitchFamily="34" charset="0"/>
                  <a:cs typeface="Arial" panose="020B0604020202020204" pitchFamily="34" charset="0"/>
                </a:endParaRPr>
              </a:p>
            </p:txBody>
          </p:sp>
          <p:sp>
            <p:nvSpPr>
              <p:cNvPr id="132" name="TextBox 131"/>
              <p:cNvSpPr txBox="1"/>
              <p:nvPr/>
            </p:nvSpPr>
            <p:spPr>
              <a:xfrm>
                <a:off x="2246899" y="2297875"/>
                <a:ext cx="368349" cy="192725"/>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100</a:t>
                </a:r>
                <a:endParaRPr lang="fr-FR" sz="1200">
                  <a:solidFill>
                    <a:srgbClr val="000000"/>
                  </a:solidFill>
                  <a:latin typeface="Arial" panose="020B0604020202020204" pitchFamily="34" charset="0"/>
                  <a:cs typeface="Arial" panose="020B0604020202020204" pitchFamily="34" charset="0"/>
                </a:endParaRPr>
              </a:p>
            </p:txBody>
          </p:sp>
          <p:sp>
            <p:nvSpPr>
              <p:cNvPr id="133" name="TextBox 132"/>
              <p:cNvSpPr txBox="1"/>
              <p:nvPr/>
            </p:nvSpPr>
            <p:spPr>
              <a:xfrm>
                <a:off x="2318319" y="2693752"/>
                <a:ext cx="296932" cy="192725"/>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80</a:t>
                </a:r>
                <a:endParaRPr lang="fr-FR" sz="1200">
                  <a:solidFill>
                    <a:srgbClr val="000000"/>
                  </a:solidFill>
                  <a:latin typeface="Arial" panose="020B0604020202020204" pitchFamily="34" charset="0"/>
                  <a:cs typeface="Arial" panose="020B0604020202020204" pitchFamily="34" charset="0"/>
                </a:endParaRPr>
              </a:p>
            </p:txBody>
          </p:sp>
          <p:sp>
            <p:nvSpPr>
              <p:cNvPr id="134" name="TextBox 133"/>
              <p:cNvSpPr txBox="1"/>
              <p:nvPr/>
            </p:nvSpPr>
            <p:spPr>
              <a:xfrm>
                <a:off x="2318319" y="3079248"/>
                <a:ext cx="296932" cy="192725"/>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60</a:t>
                </a:r>
                <a:endParaRPr lang="fr-FR" sz="1200">
                  <a:solidFill>
                    <a:srgbClr val="000000"/>
                  </a:solidFill>
                  <a:latin typeface="Arial" panose="020B0604020202020204" pitchFamily="34" charset="0"/>
                  <a:cs typeface="Arial" panose="020B0604020202020204" pitchFamily="34" charset="0"/>
                </a:endParaRPr>
              </a:p>
            </p:txBody>
          </p:sp>
          <p:sp>
            <p:nvSpPr>
              <p:cNvPr id="135" name="TextBox 134"/>
              <p:cNvSpPr txBox="1"/>
              <p:nvPr/>
            </p:nvSpPr>
            <p:spPr>
              <a:xfrm>
                <a:off x="2318319" y="3477706"/>
                <a:ext cx="296932" cy="192725"/>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136" name="TextBox 135"/>
              <p:cNvSpPr txBox="1"/>
              <p:nvPr/>
            </p:nvSpPr>
            <p:spPr>
              <a:xfrm>
                <a:off x="2318319" y="3867524"/>
                <a:ext cx="296932" cy="192725"/>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sp>
            <p:nvSpPr>
              <p:cNvPr id="137" name="TextBox 136"/>
              <p:cNvSpPr txBox="1"/>
              <p:nvPr/>
            </p:nvSpPr>
            <p:spPr>
              <a:xfrm>
                <a:off x="2389741" y="4261660"/>
                <a:ext cx="225514" cy="192725"/>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38" name="TextBox 137"/>
              <p:cNvSpPr txBox="1"/>
              <p:nvPr/>
            </p:nvSpPr>
            <p:spPr>
              <a:xfrm>
                <a:off x="2798124" y="4502581"/>
                <a:ext cx="225514"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39" name="TextBox 138"/>
              <p:cNvSpPr txBox="1"/>
              <p:nvPr/>
            </p:nvSpPr>
            <p:spPr>
              <a:xfrm>
                <a:off x="3395925" y="4502581"/>
                <a:ext cx="224992"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a:t>
                </a:r>
                <a:endParaRPr lang="fr-FR" sz="1200">
                  <a:solidFill>
                    <a:srgbClr val="000000"/>
                  </a:solidFill>
                  <a:latin typeface="Arial" panose="020B0604020202020204" pitchFamily="34" charset="0"/>
                  <a:cs typeface="Arial" panose="020B0604020202020204" pitchFamily="34" charset="0"/>
                </a:endParaRPr>
              </a:p>
            </p:txBody>
          </p:sp>
          <p:sp>
            <p:nvSpPr>
              <p:cNvPr id="140" name="TextBox 139"/>
              <p:cNvSpPr txBox="1"/>
              <p:nvPr/>
            </p:nvSpPr>
            <p:spPr>
              <a:xfrm>
                <a:off x="4068737" y="4522748"/>
                <a:ext cx="154097" cy="192725"/>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141" name="TextBox 140"/>
              <p:cNvSpPr txBox="1"/>
              <p:nvPr/>
            </p:nvSpPr>
            <p:spPr>
              <a:xfrm>
                <a:off x="4589166" y="4502581"/>
                <a:ext cx="224992"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a:t>
                </a:r>
                <a:endParaRPr lang="fr-FR" sz="1200">
                  <a:solidFill>
                    <a:srgbClr val="000000"/>
                  </a:solidFill>
                  <a:latin typeface="Arial" panose="020B0604020202020204" pitchFamily="34" charset="0"/>
                  <a:cs typeface="Arial" panose="020B0604020202020204" pitchFamily="34" charset="0"/>
                </a:endParaRPr>
              </a:p>
            </p:txBody>
          </p:sp>
          <p:sp>
            <p:nvSpPr>
              <p:cNvPr id="142" name="TextBox 141"/>
              <p:cNvSpPr txBox="1"/>
              <p:nvPr/>
            </p:nvSpPr>
            <p:spPr>
              <a:xfrm>
                <a:off x="5182594" y="4502581"/>
                <a:ext cx="295887"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endParaRPr lang="fr-FR" sz="1200">
                  <a:solidFill>
                    <a:srgbClr val="000000"/>
                  </a:solidFill>
                  <a:latin typeface="Arial" panose="020B0604020202020204" pitchFamily="34" charset="0"/>
                  <a:cs typeface="Arial" panose="020B0604020202020204" pitchFamily="34" charset="0"/>
                </a:endParaRPr>
              </a:p>
            </p:txBody>
          </p:sp>
          <p:sp>
            <p:nvSpPr>
              <p:cNvPr id="143" name="TextBox 142"/>
              <p:cNvSpPr txBox="1"/>
              <p:nvPr/>
            </p:nvSpPr>
            <p:spPr>
              <a:xfrm>
                <a:off x="5774774" y="4502581"/>
                <a:ext cx="295887"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endParaRPr lang="fr-FR" sz="1200">
                  <a:solidFill>
                    <a:srgbClr val="000000"/>
                  </a:solidFill>
                  <a:latin typeface="Arial" panose="020B0604020202020204" pitchFamily="34" charset="0"/>
                  <a:cs typeface="Arial" panose="020B0604020202020204" pitchFamily="34" charset="0"/>
                </a:endParaRPr>
              </a:p>
            </p:txBody>
          </p:sp>
          <p:sp>
            <p:nvSpPr>
              <p:cNvPr id="144" name="TextBox 143"/>
              <p:cNvSpPr txBox="1"/>
              <p:nvPr/>
            </p:nvSpPr>
            <p:spPr>
              <a:xfrm>
                <a:off x="6376459" y="4502581"/>
                <a:ext cx="295887"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18</a:t>
                </a:r>
                <a:endParaRPr lang="fr-FR" sz="1200">
                  <a:solidFill>
                    <a:srgbClr val="000000"/>
                  </a:solidFill>
                  <a:latin typeface="Arial" panose="020B0604020202020204" pitchFamily="34" charset="0"/>
                  <a:cs typeface="Arial" panose="020B0604020202020204" pitchFamily="34" charset="0"/>
                </a:endParaRPr>
              </a:p>
            </p:txBody>
          </p:sp>
          <p:sp>
            <p:nvSpPr>
              <p:cNvPr id="145" name="TextBox 144"/>
              <p:cNvSpPr txBox="1"/>
              <p:nvPr/>
            </p:nvSpPr>
            <p:spPr>
              <a:xfrm>
                <a:off x="4003215" y="4500752"/>
                <a:ext cx="224992" cy="19272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grpSp>
        <p:sp>
          <p:nvSpPr>
            <p:cNvPr id="92" name="Rectangle 91"/>
            <p:cNvSpPr/>
            <p:nvPr/>
          </p:nvSpPr>
          <p:spPr>
            <a:xfrm>
              <a:off x="5829485" y="1399871"/>
              <a:ext cx="3190690" cy="1477328"/>
            </a:xfrm>
            <a:prstGeom prst="rect">
              <a:avLst/>
            </a:prstGeom>
          </p:spPr>
          <p:txBody>
            <a:bodyPr wrap="square">
              <a:spAutoFit/>
            </a:bodyPr>
            <a:lstStyle/>
            <a:p>
              <a:r>
                <a:rPr lang="fr-FR" sz="1000" dirty="0" smtClean="0">
                  <a:solidFill>
                    <a:srgbClr val="4D4D4D"/>
                  </a:solidFill>
                </a:rPr>
                <a:t>Demcizumab vs. placebo</a:t>
              </a:r>
            </a:p>
            <a:p>
              <a:r>
                <a:rPr lang="fr-FR" sz="1000" dirty="0" smtClean="0">
                  <a:solidFill>
                    <a:srgbClr val="4D4D4D"/>
                  </a:solidFill>
                </a:rPr>
                <a:t>HR 0,930</a:t>
              </a:r>
            </a:p>
            <a:p>
              <a:r>
                <a:rPr lang="fr-FR" sz="1000" dirty="0" smtClean="0">
                  <a:solidFill>
                    <a:srgbClr val="4D4D4D"/>
                  </a:solidFill>
                </a:rPr>
                <a:t>(IC95% 0,630 – 1,375)</a:t>
              </a:r>
            </a:p>
            <a:p>
              <a:r>
                <a:rPr lang="fr-FR" sz="1000" dirty="0" smtClean="0">
                  <a:solidFill>
                    <a:srgbClr val="4D4D4D"/>
                  </a:solidFill>
                </a:rPr>
                <a:t>Log-rank p: 0,7158</a:t>
              </a:r>
            </a:p>
            <a:p>
              <a:endParaRPr lang="fr-FR" sz="1000" dirty="0" smtClean="0">
                <a:solidFill>
                  <a:srgbClr val="4D4D4D"/>
                </a:solidFill>
              </a:endParaRPr>
            </a:p>
            <a:p>
              <a:r>
                <a:rPr lang="fr-FR" sz="1000" b="1" dirty="0" smtClean="0">
                  <a:solidFill>
                    <a:srgbClr val="4D4D4D"/>
                  </a:solidFill>
                </a:rPr>
                <a:t>SSPm, mois (IC95%)</a:t>
              </a:r>
            </a:p>
            <a:p>
              <a:pPr>
                <a:tabLst>
                  <a:tab pos="900113" algn="l"/>
                </a:tabLst>
              </a:pPr>
              <a:r>
                <a:rPr lang="fr-FR" sz="1000" dirty="0" smtClean="0">
                  <a:solidFill>
                    <a:srgbClr val="4D4D4D"/>
                  </a:solidFill>
                </a:rPr>
                <a:t>Demcizumab	5,52 (4,17 – 7,39)</a:t>
              </a:r>
            </a:p>
            <a:p>
              <a:pPr>
                <a:tabLst>
                  <a:tab pos="900113" algn="l"/>
                </a:tabLst>
              </a:pPr>
              <a:r>
                <a:rPr lang="fr-FR" sz="1000" dirty="0" smtClean="0">
                  <a:solidFill>
                    <a:srgbClr val="4D4D4D"/>
                  </a:solidFill>
                </a:rPr>
                <a:t>Placebo	5,49 (3,81 – 7,36)</a:t>
              </a:r>
            </a:p>
            <a:p>
              <a:endParaRPr lang="fr-FR" sz="1000" dirty="0">
                <a:solidFill>
                  <a:srgbClr val="4D4D4D"/>
                </a:solidFill>
              </a:endParaRPr>
            </a:p>
          </p:txBody>
        </p:sp>
        <p:sp>
          <p:nvSpPr>
            <p:cNvPr id="93" name="Rectangle 92"/>
            <p:cNvSpPr/>
            <p:nvPr/>
          </p:nvSpPr>
          <p:spPr>
            <a:xfrm>
              <a:off x="2895402" y="3935722"/>
              <a:ext cx="2027117" cy="400110"/>
            </a:xfrm>
            <a:prstGeom prst="rect">
              <a:avLst/>
            </a:prstGeom>
          </p:spPr>
          <p:txBody>
            <a:bodyPr wrap="none">
              <a:spAutoFit/>
            </a:bodyPr>
            <a:lstStyle/>
            <a:p>
              <a:r>
                <a:rPr lang="fr-FR" sz="1000" dirty="0" smtClean="0">
                  <a:solidFill>
                    <a:srgbClr val="4D4D4D"/>
                  </a:solidFill>
                </a:rPr>
                <a:t>Bras 1: Placebo (n=68) </a:t>
              </a:r>
            </a:p>
            <a:p>
              <a:r>
                <a:rPr lang="fr-FR" sz="1000" dirty="0" smtClean="0">
                  <a:solidFill>
                    <a:srgbClr val="4D4D4D"/>
                  </a:solidFill>
                </a:rPr>
                <a:t>Bras 2/3: Demcizumab (n=136) </a:t>
              </a:r>
              <a:endParaRPr lang="fr-FR" sz="1000" dirty="0">
                <a:solidFill>
                  <a:srgbClr val="4D4D4D"/>
                </a:solidFill>
              </a:endParaRPr>
            </a:p>
          </p:txBody>
        </p:sp>
        <p:sp>
          <p:nvSpPr>
            <p:cNvPr id="94" name="Freeform 2"/>
            <p:cNvSpPr>
              <a:spLocks/>
            </p:cNvSpPr>
            <p:nvPr/>
          </p:nvSpPr>
          <p:spPr bwMode="auto">
            <a:xfrm>
              <a:off x="2763389" y="1394585"/>
              <a:ext cx="3996000" cy="2772000"/>
            </a:xfrm>
            <a:custGeom>
              <a:avLst/>
              <a:gdLst>
                <a:gd name="T0" fmla="*/ 279 w 311"/>
                <a:gd name="T1" fmla="*/ 219 h 219"/>
                <a:gd name="T2" fmla="*/ 266 w 311"/>
                <a:gd name="T3" fmla="*/ 212 h 219"/>
                <a:gd name="T4" fmla="*/ 237 w 311"/>
                <a:gd name="T5" fmla="*/ 204 h 219"/>
                <a:gd name="T6" fmla="*/ 210 w 311"/>
                <a:gd name="T7" fmla="*/ 198 h 219"/>
                <a:gd name="T8" fmla="*/ 184 w 311"/>
                <a:gd name="T9" fmla="*/ 191 h 219"/>
                <a:gd name="T10" fmla="*/ 181 w 311"/>
                <a:gd name="T11" fmla="*/ 187 h 219"/>
                <a:gd name="T12" fmla="*/ 178 w 311"/>
                <a:gd name="T13" fmla="*/ 177 h 219"/>
                <a:gd name="T14" fmla="*/ 174 w 311"/>
                <a:gd name="T15" fmla="*/ 169 h 219"/>
                <a:gd name="T16" fmla="*/ 173 w 311"/>
                <a:gd name="T17" fmla="*/ 158 h 219"/>
                <a:gd name="T18" fmla="*/ 170 w 311"/>
                <a:gd name="T19" fmla="*/ 148 h 219"/>
                <a:gd name="T20" fmla="*/ 157 w 311"/>
                <a:gd name="T21" fmla="*/ 145 h 219"/>
                <a:gd name="T22" fmla="*/ 148 w 311"/>
                <a:gd name="T23" fmla="*/ 141 h 219"/>
                <a:gd name="T24" fmla="*/ 139 w 311"/>
                <a:gd name="T25" fmla="*/ 137 h 219"/>
                <a:gd name="T26" fmla="*/ 123 w 311"/>
                <a:gd name="T27" fmla="*/ 128 h 219"/>
                <a:gd name="T28" fmla="*/ 107 w 311"/>
                <a:gd name="T29" fmla="*/ 122 h 219"/>
                <a:gd name="T30" fmla="*/ 105 w 311"/>
                <a:gd name="T31" fmla="*/ 112 h 219"/>
                <a:gd name="T32" fmla="*/ 102 w 311"/>
                <a:gd name="T33" fmla="*/ 105 h 219"/>
                <a:gd name="T34" fmla="*/ 84 w 311"/>
                <a:gd name="T35" fmla="*/ 94 h 219"/>
                <a:gd name="T36" fmla="*/ 75 w 311"/>
                <a:gd name="T37" fmla="*/ 92 h 219"/>
                <a:gd name="T38" fmla="*/ 72 w 311"/>
                <a:gd name="T39" fmla="*/ 88 h 219"/>
                <a:gd name="T40" fmla="*/ 67 w 311"/>
                <a:gd name="T41" fmla="*/ 79 h 219"/>
                <a:gd name="T42" fmla="*/ 66 w 311"/>
                <a:gd name="T43" fmla="*/ 67 h 219"/>
                <a:gd name="T44" fmla="*/ 59 w 311"/>
                <a:gd name="T45" fmla="*/ 59 h 219"/>
                <a:gd name="T46" fmla="*/ 55 w 311"/>
                <a:gd name="T47" fmla="*/ 58 h 219"/>
                <a:gd name="T48" fmla="*/ 52 w 311"/>
                <a:gd name="T49" fmla="*/ 56 h 219"/>
                <a:gd name="T50" fmla="*/ 47 w 311"/>
                <a:gd name="T51" fmla="*/ 53 h 219"/>
                <a:gd name="T52" fmla="*/ 43 w 311"/>
                <a:gd name="T53" fmla="*/ 47 h 219"/>
                <a:gd name="T54" fmla="*/ 39 w 311"/>
                <a:gd name="T55" fmla="*/ 44 h 219"/>
                <a:gd name="T56" fmla="*/ 37 w 311"/>
                <a:gd name="T57" fmla="*/ 31 h 219"/>
                <a:gd name="T58" fmla="*/ 35 w 311"/>
                <a:gd name="T59" fmla="*/ 26 h 219"/>
                <a:gd name="T60" fmla="*/ 33 w 311"/>
                <a:gd name="T61" fmla="*/ 17 h 219"/>
                <a:gd name="T62" fmla="*/ 23 w 311"/>
                <a:gd name="T63" fmla="*/ 14 h 219"/>
                <a:gd name="T64" fmla="*/ 20 w 311"/>
                <a:gd name="T65" fmla="*/ 9 h 219"/>
                <a:gd name="T66" fmla="*/ 17 w 311"/>
                <a:gd name="T67" fmla="*/ 7 h 219"/>
                <a:gd name="T68" fmla="*/ 14 w 311"/>
                <a:gd name="T69" fmla="*/ 6 h 219"/>
                <a:gd name="T70" fmla="*/ 11 w 311"/>
                <a:gd name="T71" fmla="*/ 4 h 219"/>
                <a:gd name="T72" fmla="*/ 9 w 311"/>
                <a:gd name="T73" fmla="*/ 2 h 219"/>
                <a:gd name="T74" fmla="*/ 0 w 311"/>
                <a:gd name="T7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219">
                  <a:moveTo>
                    <a:pt x="311" y="219"/>
                  </a:moveTo>
                  <a:lnTo>
                    <a:pt x="279" y="219"/>
                  </a:lnTo>
                  <a:lnTo>
                    <a:pt x="279" y="212"/>
                  </a:lnTo>
                  <a:lnTo>
                    <a:pt x="266" y="212"/>
                  </a:lnTo>
                  <a:lnTo>
                    <a:pt x="266" y="204"/>
                  </a:lnTo>
                  <a:lnTo>
                    <a:pt x="237" y="204"/>
                  </a:lnTo>
                  <a:lnTo>
                    <a:pt x="237" y="198"/>
                  </a:lnTo>
                  <a:lnTo>
                    <a:pt x="210" y="198"/>
                  </a:lnTo>
                  <a:lnTo>
                    <a:pt x="210" y="191"/>
                  </a:lnTo>
                  <a:lnTo>
                    <a:pt x="184" y="191"/>
                  </a:lnTo>
                  <a:lnTo>
                    <a:pt x="184" y="187"/>
                  </a:lnTo>
                  <a:lnTo>
                    <a:pt x="181" y="187"/>
                  </a:lnTo>
                  <a:lnTo>
                    <a:pt x="181" y="177"/>
                  </a:lnTo>
                  <a:lnTo>
                    <a:pt x="178" y="177"/>
                  </a:lnTo>
                  <a:lnTo>
                    <a:pt x="178" y="169"/>
                  </a:lnTo>
                  <a:lnTo>
                    <a:pt x="174" y="169"/>
                  </a:lnTo>
                  <a:lnTo>
                    <a:pt x="174" y="158"/>
                  </a:lnTo>
                  <a:lnTo>
                    <a:pt x="173" y="158"/>
                  </a:lnTo>
                  <a:lnTo>
                    <a:pt x="173" y="148"/>
                  </a:lnTo>
                  <a:lnTo>
                    <a:pt x="170" y="148"/>
                  </a:lnTo>
                  <a:lnTo>
                    <a:pt x="170" y="145"/>
                  </a:lnTo>
                  <a:lnTo>
                    <a:pt x="157" y="145"/>
                  </a:lnTo>
                  <a:lnTo>
                    <a:pt x="157" y="141"/>
                  </a:lnTo>
                  <a:lnTo>
                    <a:pt x="148" y="141"/>
                  </a:lnTo>
                  <a:lnTo>
                    <a:pt x="148" y="137"/>
                  </a:lnTo>
                  <a:lnTo>
                    <a:pt x="139" y="137"/>
                  </a:lnTo>
                  <a:lnTo>
                    <a:pt x="139" y="128"/>
                  </a:lnTo>
                  <a:lnTo>
                    <a:pt x="123" y="128"/>
                  </a:lnTo>
                  <a:lnTo>
                    <a:pt x="123" y="122"/>
                  </a:lnTo>
                  <a:lnTo>
                    <a:pt x="107" y="122"/>
                  </a:lnTo>
                  <a:lnTo>
                    <a:pt x="107" y="112"/>
                  </a:lnTo>
                  <a:lnTo>
                    <a:pt x="105" y="112"/>
                  </a:lnTo>
                  <a:lnTo>
                    <a:pt x="105" y="105"/>
                  </a:lnTo>
                  <a:lnTo>
                    <a:pt x="102" y="105"/>
                  </a:lnTo>
                  <a:lnTo>
                    <a:pt x="102" y="94"/>
                  </a:lnTo>
                  <a:lnTo>
                    <a:pt x="84" y="94"/>
                  </a:lnTo>
                  <a:lnTo>
                    <a:pt x="84" y="92"/>
                  </a:lnTo>
                  <a:lnTo>
                    <a:pt x="75" y="92"/>
                  </a:lnTo>
                  <a:lnTo>
                    <a:pt x="75" y="88"/>
                  </a:lnTo>
                  <a:lnTo>
                    <a:pt x="72" y="88"/>
                  </a:lnTo>
                  <a:lnTo>
                    <a:pt x="72" y="79"/>
                  </a:lnTo>
                  <a:lnTo>
                    <a:pt x="67" y="79"/>
                  </a:lnTo>
                  <a:lnTo>
                    <a:pt x="67" y="67"/>
                  </a:lnTo>
                  <a:lnTo>
                    <a:pt x="66" y="67"/>
                  </a:lnTo>
                  <a:lnTo>
                    <a:pt x="66" y="59"/>
                  </a:lnTo>
                  <a:lnTo>
                    <a:pt x="59" y="59"/>
                  </a:lnTo>
                  <a:lnTo>
                    <a:pt x="59" y="58"/>
                  </a:lnTo>
                  <a:lnTo>
                    <a:pt x="55" y="58"/>
                  </a:lnTo>
                  <a:lnTo>
                    <a:pt x="55" y="56"/>
                  </a:lnTo>
                  <a:lnTo>
                    <a:pt x="52" y="56"/>
                  </a:lnTo>
                  <a:lnTo>
                    <a:pt x="52" y="53"/>
                  </a:lnTo>
                  <a:lnTo>
                    <a:pt x="47" y="53"/>
                  </a:lnTo>
                  <a:lnTo>
                    <a:pt x="47" y="47"/>
                  </a:lnTo>
                  <a:lnTo>
                    <a:pt x="43" y="47"/>
                  </a:lnTo>
                  <a:lnTo>
                    <a:pt x="43" y="44"/>
                  </a:lnTo>
                  <a:lnTo>
                    <a:pt x="39" y="44"/>
                  </a:lnTo>
                  <a:lnTo>
                    <a:pt x="39" y="31"/>
                  </a:lnTo>
                  <a:lnTo>
                    <a:pt x="37" y="31"/>
                  </a:lnTo>
                  <a:lnTo>
                    <a:pt x="37" y="26"/>
                  </a:lnTo>
                  <a:lnTo>
                    <a:pt x="35" y="26"/>
                  </a:lnTo>
                  <a:lnTo>
                    <a:pt x="35" y="17"/>
                  </a:lnTo>
                  <a:lnTo>
                    <a:pt x="33" y="17"/>
                  </a:lnTo>
                  <a:lnTo>
                    <a:pt x="33" y="14"/>
                  </a:lnTo>
                  <a:lnTo>
                    <a:pt x="23" y="14"/>
                  </a:lnTo>
                  <a:lnTo>
                    <a:pt x="23" y="9"/>
                  </a:lnTo>
                  <a:lnTo>
                    <a:pt x="20" y="9"/>
                  </a:lnTo>
                  <a:lnTo>
                    <a:pt x="20" y="7"/>
                  </a:lnTo>
                  <a:lnTo>
                    <a:pt x="17" y="7"/>
                  </a:lnTo>
                  <a:lnTo>
                    <a:pt x="17" y="6"/>
                  </a:lnTo>
                  <a:lnTo>
                    <a:pt x="14" y="6"/>
                  </a:lnTo>
                  <a:lnTo>
                    <a:pt x="14" y="4"/>
                  </a:lnTo>
                  <a:lnTo>
                    <a:pt x="11" y="4"/>
                  </a:lnTo>
                  <a:lnTo>
                    <a:pt x="11" y="2"/>
                  </a:lnTo>
                  <a:lnTo>
                    <a:pt x="9" y="2"/>
                  </a:lnTo>
                  <a:lnTo>
                    <a:pt x="9"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Oval 94"/>
            <p:cNvSpPr>
              <a:spLocks noChangeAspect="1"/>
            </p:cNvSpPr>
            <p:nvPr/>
          </p:nvSpPr>
          <p:spPr>
            <a:xfrm>
              <a:off x="6728581" y="4135777"/>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6" name="Oval 95"/>
            <p:cNvSpPr>
              <a:spLocks noChangeAspect="1"/>
            </p:cNvSpPr>
            <p:nvPr/>
          </p:nvSpPr>
          <p:spPr>
            <a:xfrm>
              <a:off x="5456971" y="378831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Oval 96"/>
            <p:cNvSpPr>
              <a:spLocks noChangeAspect="1"/>
            </p:cNvSpPr>
            <p:nvPr/>
          </p:nvSpPr>
          <p:spPr>
            <a:xfrm>
              <a:off x="5388370" y="378831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Oval 97"/>
            <p:cNvSpPr>
              <a:spLocks noChangeAspect="1"/>
            </p:cNvSpPr>
            <p:nvPr/>
          </p:nvSpPr>
          <p:spPr>
            <a:xfrm>
              <a:off x="5023892" y="3593849"/>
              <a:ext cx="61616" cy="61616"/>
            </a:xfrm>
            <a:prstGeom prst="ellipse">
              <a:avLst/>
            </a:prstGeom>
            <a:solidFill>
              <a:srgbClr val="E7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Oval 98"/>
            <p:cNvSpPr>
              <a:spLocks noChangeAspect="1"/>
            </p:cNvSpPr>
            <p:nvPr/>
          </p:nvSpPr>
          <p:spPr>
            <a:xfrm>
              <a:off x="4958930" y="3337770"/>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0" name="Oval 99"/>
            <p:cNvSpPr>
              <a:spLocks noChangeAspect="1"/>
            </p:cNvSpPr>
            <p:nvPr/>
          </p:nvSpPr>
          <p:spPr>
            <a:xfrm>
              <a:off x="4880633" y="3191253"/>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Oval 100"/>
            <p:cNvSpPr>
              <a:spLocks noChangeAspect="1"/>
            </p:cNvSpPr>
            <p:nvPr/>
          </p:nvSpPr>
          <p:spPr>
            <a:xfrm>
              <a:off x="4685050" y="3159799"/>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Oval 101"/>
            <p:cNvSpPr>
              <a:spLocks noChangeAspect="1"/>
            </p:cNvSpPr>
            <p:nvPr/>
          </p:nvSpPr>
          <p:spPr>
            <a:xfrm>
              <a:off x="4578416" y="3094008"/>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Oval 102"/>
            <p:cNvSpPr>
              <a:spLocks noChangeAspect="1"/>
            </p:cNvSpPr>
            <p:nvPr/>
          </p:nvSpPr>
          <p:spPr>
            <a:xfrm>
              <a:off x="4434991" y="2996101"/>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Oval 103"/>
            <p:cNvSpPr>
              <a:spLocks noChangeAspect="1"/>
            </p:cNvSpPr>
            <p:nvPr/>
          </p:nvSpPr>
          <p:spPr>
            <a:xfrm>
              <a:off x="4336852" y="298350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Oval 104"/>
            <p:cNvSpPr>
              <a:spLocks noChangeAspect="1"/>
            </p:cNvSpPr>
            <p:nvPr/>
          </p:nvSpPr>
          <p:spPr>
            <a:xfrm>
              <a:off x="4105334" y="2876394"/>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Oval 105"/>
            <p:cNvSpPr>
              <a:spLocks noChangeAspect="1"/>
            </p:cNvSpPr>
            <p:nvPr/>
          </p:nvSpPr>
          <p:spPr>
            <a:xfrm>
              <a:off x="4092112" y="279519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7" name="Oval 106"/>
            <p:cNvSpPr>
              <a:spLocks noChangeAspect="1"/>
            </p:cNvSpPr>
            <p:nvPr/>
          </p:nvSpPr>
          <p:spPr>
            <a:xfrm>
              <a:off x="3906480" y="255581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Oval 107"/>
            <p:cNvSpPr>
              <a:spLocks noChangeAspect="1"/>
            </p:cNvSpPr>
            <p:nvPr/>
          </p:nvSpPr>
          <p:spPr>
            <a:xfrm>
              <a:off x="3594979" y="2316438"/>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Oval 108"/>
            <p:cNvSpPr>
              <a:spLocks noChangeAspect="1"/>
            </p:cNvSpPr>
            <p:nvPr/>
          </p:nvSpPr>
          <p:spPr>
            <a:xfrm>
              <a:off x="3594979" y="225904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Oval 109"/>
            <p:cNvSpPr>
              <a:spLocks noChangeAspect="1"/>
            </p:cNvSpPr>
            <p:nvPr/>
          </p:nvSpPr>
          <p:spPr>
            <a:xfrm>
              <a:off x="3594979" y="2201646"/>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Oval 110"/>
            <p:cNvSpPr>
              <a:spLocks noChangeAspect="1"/>
            </p:cNvSpPr>
            <p:nvPr/>
          </p:nvSpPr>
          <p:spPr>
            <a:xfrm>
              <a:off x="3510092" y="211344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p:cNvSpPr>
              <a:spLocks noChangeAspect="1"/>
            </p:cNvSpPr>
            <p:nvPr/>
          </p:nvSpPr>
          <p:spPr>
            <a:xfrm>
              <a:off x="3266639" y="1947969"/>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Oval 112"/>
            <p:cNvSpPr>
              <a:spLocks noChangeAspect="1"/>
            </p:cNvSpPr>
            <p:nvPr/>
          </p:nvSpPr>
          <p:spPr>
            <a:xfrm>
              <a:off x="3250634" y="1782857"/>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Oval 113"/>
            <p:cNvSpPr>
              <a:spLocks noChangeAspect="1"/>
            </p:cNvSpPr>
            <p:nvPr/>
          </p:nvSpPr>
          <p:spPr>
            <a:xfrm>
              <a:off x="3187055" y="161774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Oval 114"/>
            <p:cNvSpPr>
              <a:spLocks noChangeAspect="1"/>
            </p:cNvSpPr>
            <p:nvPr/>
          </p:nvSpPr>
          <p:spPr>
            <a:xfrm>
              <a:off x="3192194" y="156892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Oval 115"/>
            <p:cNvSpPr>
              <a:spLocks noChangeAspect="1"/>
            </p:cNvSpPr>
            <p:nvPr/>
          </p:nvSpPr>
          <p:spPr>
            <a:xfrm>
              <a:off x="3155045" y="154653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7" name="Oval 116"/>
            <p:cNvSpPr>
              <a:spLocks noChangeAspect="1"/>
            </p:cNvSpPr>
            <p:nvPr/>
          </p:nvSpPr>
          <p:spPr>
            <a:xfrm>
              <a:off x="3096752" y="1540003"/>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8" name="Freeform 3"/>
            <p:cNvSpPr>
              <a:spLocks/>
            </p:cNvSpPr>
            <p:nvPr/>
          </p:nvSpPr>
          <p:spPr bwMode="auto">
            <a:xfrm>
              <a:off x="2763389" y="1394585"/>
              <a:ext cx="3996000" cy="2854371"/>
            </a:xfrm>
            <a:custGeom>
              <a:avLst/>
              <a:gdLst>
                <a:gd name="T0" fmla="*/ 310 w 310"/>
                <a:gd name="T1" fmla="*/ 225 h 225"/>
                <a:gd name="T2" fmla="*/ 310 w 310"/>
                <a:gd name="T3" fmla="*/ 207 h 225"/>
                <a:gd name="T4" fmla="*/ 276 w 310"/>
                <a:gd name="T5" fmla="*/ 207 h 225"/>
                <a:gd name="T6" fmla="*/ 276 w 310"/>
                <a:gd name="T7" fmla="*/ 189 h 225"/>
                <a:gd name="T8" fmla="*/ 215 w 310"/>
                <a:gd name="T9" fmla="*/ 189 h 225"/>
                <a:gd name="T10" fmla="*/ 215 w 310"/>
                <a:gd name="T11" fmla="*/ 177 h 225"/>
                <a:gd name="T12" fmla="*/ 173 w 310"/>
                <a:gd name="T13" fmla="*/ 177 h 225"/>
                <a:gd name="T14" fmla="*/ 173 w 310"/>
                <a:gd name="T15" fmla="*/ 170 h 225"/>
                <a:gd name="T16" fmla="*/ 159 w 310"/>
                <a:gd name="T17" fmla="*/ 170 h 225"/>
                <a:gd name="T18" fmla="*/ 159 w 310"/>
                <a:gd name="T19" fmla="*/ 162 h 225"/>
                <a:gd name="T20" fmla="*/ 148 w 310"/>
                <a:gd name="T21" fmla="*/ 162 h 225"/>
                <a:gd name="T22" fmla="*/ 148 w 310"/>
                <a:gd name="T23" fmla="*/ 155 h 225"/>
                <a:gd name="T24" fmla="*/ 140 w 310"/>
                <a:gd name="T25" fmla="*/ 155 h 225"/>
                <a:gd name="T26" fmla="*/ 140 w 310"/>
                <a:gd name="T27" fmla="*/ 148 h 225"/>
                <a:gd name="T28" fmla="*/ 139 w 310"/>
                <a:gd name="T29" fmla="*/ 148 h 225"/>
                <a:gd name="T30" fmla="*/ 139 w 310"/>
                <a:gd name="T31" fmla="*/ 142 h 225"/>
                <a:gd name="T32" fmla="*/ 117 w 310"/>
                <a:gd name="T33" fmla="*/ 142 h 225"/>
                <a:gd name="T34" fmla="*/ 117 w 310"/>
                <a:gd name="T35" fmla="*/ 135 h 225"/>
                <a:gd name="T36" fmla="*/ 108 w 310"/>
                <a:gd name="T37" fmla="*/ 135 h 225"/>
                <a:gd name="T38" fmla="*/ 108 w 310"/>
                <a:gd name="T39" fmla="*/ 131 h 225"/>
                <a:gd name="T40" fmla="*/ 107 w 310"/>
                <a:gd name="T41" fmla="*/ 131 h 225"/>
                <a:gd name="T42" fmla="*/ 107 w 310"/>
                <a:gd name="T43" fmla="*/ 126 h 225"/>
                <a:gd name="T44" fmla="*/ 105 w 310"/>
                <a:gd name="T45" fmla="*/ 126 h 225"/>
                <a:gd name="T46" fmla="*/ 105 w 310"/>
                <a:gd name="T47" fmla="*/ 115 h 225"/>
                <a:gd name="T48" fmla="*/ 103 w 310"/>
                <a:gd name="T49" fmla="*/ 115 h 225"/>
                <a:gd name="T50" fmla="*/ 103 w 310"/>
                <a:gd name="T51" fmla="*/ 105 h 225"/>
                <a:gd name="T52" fmla="*/ 93 w 310"/>
                <a:gd name="T53" fmla="*/ 105 h 225"/>
                <a:gd name="T54" fmla="*/ 93 w 310"/>
                <a:gd name="T55" fmla="*/ 100 h 225"/>
                <a:gd name="T56" fmla="*/ 89 w 310"/>
                <a:gd name="T57" fmla="*/ 100 h 225"/>
                <a:gd name="T58" fmla="*/ 89 w 310"/>
                <a:gd name="T59" fmla="*/ 96 h 225"/>
                <a:gd name="T60" fmla="*/ 82 w 310"/>
                <a:gd name="T61" fmla="*/ 96 h 225"/>
                <a:gd name="T62" fmla="*/ 82 w 310"/>
                <a:gd name="T63" fmla="*/ 91 h 225"/>
                <a:gd name="T64" fmla="*/ 82 w 310"/>
                <a:gd name="T65" fmla="*/ 97 h 225"/>
                <a:gd name="T66" fmla="*/ 82 w 310"/>
                <a:gd name="T67" fmla="*/ 92 h 225"/>
                <a:gd name="T68" fmla="*/ 76 w 310"/>
                <a:gd name="T69" fmla="*/ 92 h 225"/>
                <a:gd name="T70" fmla="*/ 76 w 310"/>
                <a:gd name="T71" fmla="*/ 88 h 225"/>
                <a:gd name="T72" fmla="*/ 70 w 310"/>
                <a:gd name="T73" fmla="*/ 88 h 225"/>
                <a:gd name="T74" fmla="*/ 70 w 310"/>
                <a:gd name="T75" fmla="*/ 77 h 225"/>
                <a:gd name="T76" fmla="*/ 67 w 310"/>
                <a:gd name="T77" fmla="*/ 77 h 225"/>
                <a:gd name="T78" fmla="*/ 67 w 310"/>
                <a:gd name="T79" fmla="*/ 67 h 225"/>
                <a:gd name="T80" fmla="*/ 52 w 310"/>
                <a:gd name="T81" fmla="*/ 67 h 225"/>
                <a:gd name="T82" fmla="*/ 52 w 310"/>
                <a:gd name="T83" fmla="*/ 61 h 225"/>
                <a:gd name="T84" fmla="*/ 39 w 310"/>
                <a:gd name="T85" fmla="*/ 61 h 225"/>
                <a:gd name="T86" fmla="*/ 39 w 310"/>
                <a:gd name="T87" fmla="*/ 56 h 225"/>
                <a:gd name="T88" fmla="*/ 36 w 310"/>
                <a:gd name="T89" fmla="*/ 56 h 225"/>
                <a:gd name="T90" fmla="*/ 36 w 310"/>
                <a:gd name="T91" fmla="*/ 41 h 225"/>
                <a:gd name="T92" fmla="*/ 33 w 310"/>
                <a:gd name="T93" fmla="*/ 41 h 225"/>
                <a:gd name="T94" fmla="*/ 33 w 310"/>
                <a:gd name="T95" fmla="*/ 32 h 225"/>
                <a:gd name="T96" fmla="*/ 30 w 310"/>
                <a:gd name="T97" fmla="*/ 32 h 225"/>
                <a:gd name="T98" fmla="*/ 30 w 310"/>
                <a:gd name="T99" fmla="*/ 23 h 225"/>
                <a:gd name="T100" fmla="*/ 29 w 310"/>
                <a:gd name="T101" fmla="*/ 23 h 225"/>
                <a:gd name="T102" fmla="*/ 29 w 310"/>
                <a:gd name="T103" fmla="*/ 20 h 225"/>
                <a:gd name="T104" fmla="*/ 27 w 310"/>
                <a:gd name="T105" fmla="*/ 20 h 225"/>
                <a:gd name="T106" fmla="*/ 27 w 310"/>
                <a:gd name="T107" fmla="*/ 17 h 225"/>
                <a:gd name="T108" fmla="*/ 24 w 310"/>
                <a:gd name="T109" fmla="*/ 17 h 225"/>
                <a:gd name="T110" fmla="*/ 24 w 310"/>
                <a:gd name="T111" fmla="*/ 12 h 225"/>
                <a:gd name="T112" fmla="*/ 20 w 310"/>
                <a:gd name="T113" fmla="*/ 12 h 225"/>
                <a:gd name="T114" fmla="*/ 20 w 310"/>
                <a:gd name="T115" fmla="*/ 9 h 225"/>
                <a:gd name="T116" fmla="*/ 17 w 310"/>
                <a:gd name="T117" fmla="*/ 9 h 225"/>
                <a:gd name="T118" fmla="*/ 17 w 310"/>
                <a:gd name="T119" fmla="*/ 4 h 225"/>
                <a:gd name="T120" fmla="*/ 12 w 310"/>
                <a:gd name="T121" fmla="*/ 4 h 225"/>
                <a:gd name="T122" fmla="*/ 12 w 310"/>
                <a:gd name="T123" fmla="*/ 0 h 225"/>
                <a:gd name="T124" fmla="*/ 0 w 310"/>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 h="225">
                  <a:moveTo>
                    <a:pt x="310" y="225"/>
                  </a:moveTo>
                  <a:lnTo>
                    <a:pt x="310" y="207"/>
                  </a:lnTo>
                  <a:lnTo>
                    <a:pt x="276" y="207"/>
                  </a:lnTo>
                  <a:lnTo>
                    <a:pt x="276" y="189"/>
                  </a:lnTo>
                  <a:lnTo>
                    <a:pt x="215" y="189"/>
                  </a:lnTo>
                  <a:lnTo>
                    <a:pt x="215" y="177"/>
                  </a:lnTo>
                  <a:lnTo>
                    <a:pt x="173" y="177"/>
                  </a:lnTo>
                  <a:lnTo>
                    <a:pt x="173" y="170"/>
                  </a:lnTo>
                  <a:lnTo>
                    <a:pt x="159" y="170"/>
                  </a:lnTo>
                  <a:lnTo>
                    <a:pt x="159" y="162"/>
                  </a:lnTo>
                  <a:lnTo>
                    <a:pt x="148" y="162"/>
                  </a:lnTo>
                  <a:lnTo>
                    <a:pt x="148" y="155"/>
                  </a:lnTo>
                  <a:lnTo>
                    <a:pt x="140" y="155"/>
                  </a:lnTo>
                  <a:lnTo>
                    <a:pt x="140" y="148"/>
                  </a:lnTo>
                  <a:lnTo>
                    <a:pt x="139" y="148"/>
                  </a:lnTo>
                  <a:lnTo>
                    <a:pt x="139" y="142"/>
                  </a:lnTo>
                  <a:lnTo>
                    <a:pt x="117" y="142"/>
                  </a:lnTo>
                  <a:lnTo>
                    <a:pt x="117" y="135"/>
                  </a:lnTo>
                  <a:lnTo>
                    <a:pt x="108" y="135"/>
                  </a:lnTo>
                  <a:lnTo>
                    <a:pt x="108" y="131"/>
                  </a:lnTo>
                  <a:lnTo>
                    <a:pt x="107" y="131"/>
                  </a:lnTo>
                  <a:lnTo>
                    <a:pt x="107" y="126"/>
                  </a:lnTo>
                  <a:lnTo>
                    <a:pt x="105" y="126"/>
                  </a:lnTo>
                  <a:lnTo>
                    <a:pt x="105" y="115"/>
                  </a:lnTo>
                  <a:lnTo>
                    <a:pt x="103" y="115"/>
                  </a:lnTo>
                  <a:lnTo>
                    <a:pt x="103" y="105"/>
                  </a:lnTo>
                  <a:lnTo>
                    <a:pt x="93" y="105"/>
                  </a:lnTo>
                  <a:lnTo>
                    <a:pt x="93" y="100"/>
                  </a:lnTo>
                  <a:lnTo>
                    <a:pt x="89" y="100"/>
                  </a:lnTo>
                  <a:lnTo>
                    <a:pt x="89" y="96"/>
                  </a:lnTo>
                  <a:lnTo>
                    <a:pt x="82" y="96"/>
                  </a:lnTo>
                  <a:lnTo>
                    <a:pt x="82" y="91"/>
                  </a:lnTo>
                  <a:lnTo>
                    <a:pt x="82" y="97"/>
                  </a:lnTo>
                  <a:lnTo>
                    <a:pt x="82" y="92"/>
                  </a:lnTo>
                  <a:lnTo>
                    <a:pt x="76" y="92"/>
                  </a:lnTo>
                  <a:lnTo>
                    <a:pt x="76" y="88"/>
                  </a:lnTo>
                  <a:lnTo>
                    <a:pt x="70" y="88"/>
                  </a:lnTo>
                  <a:lnTo>
                    <a:pt x="70" y="77"/>
                  </a:lnTo>
                  <a:lnTo>
                    <a:pt x="67" y="77"/>
                  </a:lnTo>
                  <a:lnTo>
                    <a:pt x="67" y="67"/>
                  </a:lnTo>
                  <a:lnTo>
                    <a:pt x="52" y="67"/>
                  </a:lnTo>
                  <a:lnTo>
                    <a:pt x="52" y="61"/>
                  </a:lnTo>
                  <a:lnTo>
                    <a:pt x="39" y="61"/>
                  </a:lnTo>
                  <a:lnTo>
                    <a:pt x="39" y="56"/>
                  </a:lnTo>
                  <a:lnTo>
                    <a:pt x="36" y="56"/>
                  </a:lnTo>
                  <a:lnTo>
                    <a:pt x="36" y="41"/>
                  </a:lnTo>
                  <a:lnTo>
                    <a:pt x="33" y="41"/>
                  </a:lnTo>
                  <a:lnTo>
                    <a:pt x="33" y="32"/>
                  </a:lnTo>
                  <a:lnTo>
                    <a:pt x="30" y="32"/>
                  </a:lnTo>
                  <a:lnTo>
                    <a:pt x="30" y="23"/>
                  </a:lnTo>
                  <a:lnTo>
                    <a:pt x="29" y="23"/>
                  </a:lnTo>
                  <a:lnTo>
                    <a:pt x="29" y="20"/>
                  </a:lnTo>
                  <a:lnTo>
                    <a:pt x="27" y="20"/>
                  </a:lnTo>
                  <a:lnTo>
                    <a:pt x="27" y="17"/>
                  </a:lnTo>
                  <a:lnTo>
                    <a:pt x="24" y="17"/>
                  </a:lnTo>
                  <a:lnTo>
                    <a:pt x="24" y="12"/>
                  </a:lnTo>
                  <a:lnTo>
                    <a:pt x="20" y="12"/>
                  </a:lnTo>
                  <a:lnTo>
                    <a:pt x="20" y="9"/>
                  </a:lnTo>
                  <a:lnTo>
                    <a:pt x="17" y="9"/>
                  </a:lnTo>
                  <a:lnTo>
                    <a:pt x="17" y="4"/>
                  </a:lnTo>
                  <a:lnTo>
                    <a:pt x="12" y="4"/>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Isosceles Triangle 118"/>
            <p:cNvSpPr>
              <a:spLocks noChangeAspect="1"/>
            </p:cNvSpPr>
            <p:nvPr/>
          </p:nvSpPr>
          <p:spPr>
            <a:xfrm>
              <a:off x="6119351" y="3733732"/>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Isosceles Triangle 119"/>
            <p:cNvSpPr>
              <a:spLocks noChangeAspect="1"/>
            </p:cNvSpPr>
            <p:nvPr/>
          </p:nvSpPr>
          <p:spPr>
            <a:xfrm>
              <a:off x="5395540" y="3593849"/>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Isosceles Triangle 120"/>
            <p:cNvSpPr>
              <a:spLocks noChangeAspect="1"/>
            </p:cNvSpPr>
            <p:nvPr/>
          </p:nvSpPr>
          <p:spPr>
            <a:xfrm>
              <a:off x="5000254" y="3593849"/>
              <a:ext cx="108892" cy="9387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Isosceles Triangle 121"/>
            <p:cNvSpPr>
              <a:spLocks noChangeAspect="1"/>
            </p:cNvSpPr>
            <p:nvPr/>
          </p:nvSpPr>
          <p:spPr>
            <a:xfrm>
              <a:off x="4883526" y="3504190"/>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Isosceles Triangle 122"/>
            <p:cNvSpPr>
              <a:spLocks noChangeAspect="1"/>
            </p:cNvSpPr>
            <p:nvPr/>
          </p:nvSpPr>
          <p:spPr>
            <a:xfrm>
              <a:off x="4486938" y="3141071"/>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Isosceles Triangle 123"/>
            <p:cNvSpPr>
              <a:spLocks noChangeAspect="1"/>
            </p:cNvSpPr>
            <p:nvPr/>
          </p:nvSpPr>
          <p:spPr>
            <a:xfrm>
              <a:off x="4356907" y="3144316"/>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Isosceles Triangle 124"/>
            <p:cNvSpPr>
              <a:spLocks noChangeAspect="1"/>
            </p:cNvSpPr>
            <p:nvPr/>
          </p:nvSpPr>
          <p:spPr>
            <a:xfrm>
              <a:off x="4117984" y="3032869"/>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Isosceles Triangle 125"/>
            <p:cNvSpPr>
              <a:spLocks noChangeAspect="1"/>
            </p:cNvSpPr>
            <p:nvPr/>
          </p:nvSpPr>
          <p:spPr>
            <a:xfrm>
              <a:off x="2772308" y="1347648"/>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27" name="Straight Connector 126"/>
            <p:cNvCxnSpPr/>
            <p:nvPr/>
          </p:nvCxnSpPr>
          <p:spPr>
            <a:xfrm>
              <a:off x="2713311" y="4063193"/>
              <a:ext cx="211434"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8" name="Straight Connector 127"/>
            <p:cNvCxnSpPr/>
            <p:nvPr/>
          </p:nvCxnSpPr>
          <p:spPr>
            <a:xfrm>
              <a:off x="2713311" y="4232298"/>
              <a:ext cx="211434" cy="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3729794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pPr>
              <a:lnSpc>
                <a:spcPct val="90000"/>
              </a:lnSpc>
            </a:pPr>
            <a:r>
              <a:rPr lang="fr-FR" dirty="0" smtClean="0"/>
              <a:t>620PD: YOSEMITE: Une étude randomisée de phase II à 3 bras en double aveugle </a:t>
            </a:r>
            <a:r>
              <a:rPr lang="fr-FR" dirty="0" err="1" smtClean="0"/>
              <a:t>gemcitabine</a:t>
            </a:r>
            <a:r>
              <a:rPr lang="fr-FR" dirty="0" smtClean="0"/>
              <a:t>, </a:t>
            </a:r>
            <a:r>
              <a:rPr lang="fr-FR" dirty="0" err="1" smtClean="0"/>
              <a:t>nab-paclitaxel</a:t>
            </a:r>
            <a:r>
              <a:rPr lang="fr-FR" dirty="0" smtClean="0"/>
              <a:t>, et placebo (GAP) versus </a:t>
            </a:r>
            <a:r>
              <a:rPr lang="fr-FR" dirty="0" err="1" smtClean="0"/>
              <a:t>gemcitabine</a:t>
            </a:r>
            <a:r>
              <a:rPr lang="fr-FR" dirty="0" smtClean="0"/>
              <a:t>, </a:t>
            </a:r>
            <a:r>
              <a:rPr lang="fr-FR" dirty="0" err="1" smtClean="0"/>
              <a:t>nab-paclitaxel</a:t>
            </a:r>
            <a:r>
              <a:rPr lang="fr-FR" dirty="0" smtClean="0"/>
              <a:t> et 1 ou 2 cycles abrégés de demcizumab (GAD) </a:t>
            </a:r>
            <a:br>
              <a:rPr lang="fr-FR" dirty="0" smtClean="0"/>
            </a:br>
            <a:r>
              <a:rPr lang="fr-FR" dirty="0" smtClean="0"/>
              <a:t>– </a:t>
            </a:r>
            <a:r>
              <a:rPr lang="fr-FR" dirty="0" err="1" smtClean="0"/>
              <a:t>Cubillo</a:t>
            </a:r>
            <a:r>
              <a:rPr lang="fr-FR" dirty="0" smtClean="0"/>
              <a:t> Gracian A, et al</a:t>
            </a:r>
            <a:endParaRPr lang="fr-FR" dirty="0"/>
          </a:p>
        </p:txBody>
      </p:sp>
      <p:sp>
        <p:nvSpPr>
          <p:cNvPr id="2" name="Content Placeholder 1"/>
          <p:cNvSpPr>
            <a:spLocks noGrp="1"/>
          </p:cNvSpPr>
          <p:nvPr>
            <p:ph idx="1"/>
          </p:nvPr>
        </p:nvSpPr>
        <p:spPr/>
        <p:txBody>
          <a:bodyPr/>
          <a:lstStyle/>
          <a:p>
            <a:pPr marL="0" indent="0">
              <a:buNone/>
            </a:pPr>
            <a:r>
              <a:rPr lang="fr-FR" b="1" dirty="0" smtClean="0"/>
              <a:t>Résultats </a:t>
            </a:r>
          </a:p>
          <a:p>
            <a:pPr marL="0" indent="0">
              <a:spcBef>
                <a:spcPts val="18000"/>
              </a:spcBef>
              <a:buNone/>
            </a:pPr>
            <a:r>
              <a:rPr lang="fr-FR" b="1" dirty="0" smtClean="0"/>
              <a:t>Conclusions</a:t>
            </a:r>
          </a:p>
          <a:p>
            <a:r>
              <a:rPr lang="fr-FR" b="1" dirty="0" smtClean="0"/>
              <a:t>La SSP, le TRG et la SG étaient similaires dans les bras 1 et 2/3 combinés</a:t>
            </a:r>
          </a:p>
          <a:p>
            <a:r>
              <a:rPr lang="fr-FR" b="1" dirty="0" smtClean="0"/>
              <a:t>La SSP, le TRG et la SG étaient également similaires entre les différents traitements individuels</a:t>
            </a:r>
          </a:p>
          <a:p>
            <a:r>
              <a:rPr lang="fr-FR" b="1" dirty="0" smtClean="0"/>
              <a:t>L’incidence de l’insuffisance cardiaque et de l’hypertension pulmonaire de grade ≥3 était faible et similaire dans les 3 bras </a:t>
            </a:r>
          </a:p>
          <a:p>
            <a:r>
              <a:rPr lang="fr-FR" b="1" dirty="0" smtClean="0"/>
              <a:t>L’incidence des saignements de grade ≥3 était plus importante dans les bras demcizumab#</a:t>
            </a:r>
          </a:p>
          <a:p>
            <a:endParaRPr lang="fr-FR" b="1" dirty="0"/>
          </a:p>
        </p:txBody>
      </p:sp>
      <p:sp>
        <p:nvSpPr>
          <p:cNvPr id="13" name="Text Placeholder 3"/>
          <p:cNvSpPr>
            <a:spLocks noGrp="1"/>
          </p:cNvSpPr>
          <p:nvPr>
            <p:ph type="body" sz="quarter" idx="10"/>
          </p:nvPr>
        </p:nvSpPr>
        <p:spPr>
          <a:xfrm>
            <a:off x="365126" y="6096000"/>
            <a:ext cx="3872920" cy="487363"/>
          </a:xfrm>
        </p:spPr>
        <p:txBody>
          <a:bodyPr/>
          <a:lstStyle/>
          <a:p>
            <a:r>
              <a:rPr lang="fr-FR" dirty="0" smtClean="0"/>
              <a:t>*Les analyses principales d’efficacité ont comparé bras 1 vs. bras 2 + 3 combinés; </a:t>
            </a:r>
            <a:r>
              <a:rPr lang="fr-FR" baseline="30000" dirty="0" smtClean="0"/>
              <a:t>†</a:t>
            </a:r>
            <a:r>
              <a:rPr lang="fr-FR" dirty="0" smtClean="0"/>
              <a:t>RC + RP; </a:t>
            </a:r>
            <a:r>
              <a:rPr lang="fr-FR" baseline="30000" dirty="0" smtClean="0"/>
              <a:t>‡</a:t>
            </a:r>
            <a:r>
              <a:rPr lang="fr-FR" dirty="0" smtClean="0"/>
              <a:t>RC + RP + MS; </a:t>
            </a:r>
            <a:r>
              <a:rPr lang="fr-FR" baseline="30000" dirty="0" smtClean="0"/>
              <a:t>#</a:t>
            </a:r>
            <a:r>
              <a:rPr lang="fr-FR" dirty="0" smtClean="0"/>
              <a:t>Données non présentées</a:t>
            </a:r>
            <a:endParaRPr lang="fr-FR" dirty="0"/>
          </a:p>
        </p:txBody>
      </p:sp>
      <p:sp>
        <p:nvSpPr>
          <p:cNvPr id="14" name="Text Placeholder 4"/>
          <p:cNvSpPr>
            <a:spLocks noGrp="1"/>
          </p:cNvSpPr>
          <p:nvPr>
            <p:ph type="body" sz="quarter" idx="11"/>
          </p:nvPr>
        </p:nvSpPr>
        <p:spPr>
          <a:xfrm>
            <a:off x="3943848" y="6096000"/>
            <a:ext cx="4835028" cy="487363"/>
          </a:xfrm>
        </p:spPr>
        <p:txBody>
          <a:bodyPr/>
          <a:lstStyle/>
          <a:p>
            <a:r>
              <a:rPr lang="fr-FR" dirty="0" err="1" smtClean="0"/>
              <a:t>Cubillo</a:t>
            </a:r>
            <a:r>
              <a:rPr lang="fr-FR" dirty="0" smtClean="0"/>
              <a:t> Gracian 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620PD</a:t>
            </a:r>
            <a:endParaRPr lang="fr-FR" dirty="0"/>
          </a:p>
        </p:txBody>
      </p:sp>
      <p:graphicFrame>
        <p:nvGraphicFramePr>
          <p:cNvPr id="16" name="Group 88"/>
          <p:cNvGraphicFramePr>
            <a:graphicFrameLocks noGrp="1"/>
          </p:cNvGraphicFramePr>
          <p:nvPr>
            <p:extLst>
              <p:ext uri="{D42A27DB-BD31-4B8C-83A1-F6EECF244321}">
                <p14:modId xmlns:p14="http://schemas.microsoft.com/office/powerpoint/2010/main" xmlns="" val="441307065"/>
              </p:ext>
            </p:extLst>
          </p:nvPr>
        </p:nvGraphicFramePr>
        <p:xfrm>
          <a:off x="369888" y="1556120"/>
          <a:ext cx="8408988" cy="2265924"/>
        </p:xfrm>
        <a:graphic>
          <a:graphicData uri="http://schemas.openxmlformats.org/drawingml/2006/table">
            <a:tbl>
              <a:tblPr firstRow="1" bandRow="1">
                <a:tableStyleId>{69012ECD-51FC-41F1-AA8D-1B2483CD663E}</a:tableStyleId>
              </a:tblPr>
              <a:tblGrid>
                <a:gridCol w="2519961">
                  <a:extLst>
                    <a:ext uri="{9D8B030D-6E8A-4147-A177-3AD203B41FA5}">
                      <a16:colId xmlns="" xmlns:a16="http://schemas.microsoft.com/office/drawing/2014/main" val="20000"/>
                    </a:ext>
                  </a:extLst>
                </a:gridCol>
                <a:gridCol w="2208013">
                  <a:extLst>
                    <a:ext uri="{9D8B030D-6E8A-4147-A177-3AD203B41FA5}">
                      <a16:colId xmlns="" xmlns:a16="http://schemas.microsoft.com/office/drawing/2014/main" val="20001"/>
                    </a:ext>
                  </a:extLst>
                </a:gridCol>
                <a:gridCol w="2363987">
                  <a:extLst>
                    <a:ext uri="{9D8B030D-6E8A-4147-A177-3AD203B41FA5}">
                      <a16:colId xmlns="" xmlns:a16="http://schemas.microsoft.com/office/drawing/2014/main" val="20002"/>
                    </a:ext>
                  </a:extLst>
                </a:gridCol>
                <a:gridCol w="1317027">
                  <a:extLst>
                    <a:ext uri="{9D8B030D-6E8A-4147-A177-3AD203B41FA5}">
                      <a16:colId xmlns="" xmlns:a16="http://schemas.microsoft.com/office/drawing/2014/main" val="20003"/>
                    </a:ext>
                  </a:extLst>
                </a:gridCol>
              </a:tblGrid>
              <a:tr h="4714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dirty="0" smtClean="0">
                          <a:ln>
                            <a:noFill/>
                          </a:ln>
                          <a:solidFill>
                            <a:schemeClr val="tx2"/>
                          </a:solidFill>
                          <a:effectLst/>
                          <a:latin typeface="Arial" charset="0"/>
                          <a:cs typeface="Arial" charset="0"/>
                        </a:rPr>
                        <a:t>Meilleure réponse globale* (RECIST)</a:t>
                      </a:r>
                      <a:endParaRPr kumimoji="0" lang="fr-FR" sz="14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smtClean="0">
                          <a:ln>
                            <a:noFill/>
                          </a:ln>
                          <a:solidFill>
                            <a:schemeClr val="tx2"/>
                          </a:solidFill>
                          <a:effectLst/>
                        </a:rPr>
                        <a:t>Bras 1: Placebo</a:t>
                      </a:r>
                      <a:br>
                        <a:rPr kumimoji="0" lang="fr-FR" sz="1400" u="none" strike="noStrike" cap="none" normalizeH="0" baseline="0" smtClean="0">
                          <a:ln>
                            <a:noFill/>
                          </a:ln>
                          <a:solidFill>
                            <a:schemeClr val="tx2"/>
                          </a:solidFill>
                          <a:effectLst/>
                        </a:rPr>
                      </a:br>
                      <a:r>
                        <a:rPr kumimoji="0" lang="fr-FR" sz="1400" u="none" strike="noStrike" cap="none" normalizeH="0" baseline="0" smtClean="0">
                          <a:ln>
                            <a:noFill/>
                          </a:ln>
                          <a:solidFill>
                            <a:schemeClr val="tx2"/>
                          </a:solidFill>
                          <a:effectLst/>
                        </a:rPr>
                        <a:t>(n=68)</a:t>
                      </a:r>
                      <a:endParaRPr kumimoji="0" lang="fr-FR" sz="14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smtClean="0">
                          <a:ln>
                            <a:noFill/>
                          </a:ln>
                          <a:solidFill>
                            <a:schemeClr val="tx2"/>
                          </a:solidFill>
                          <a:effectLst/>
                        </a:rPr>
                        <a:t>Bras 2/3: Demcizumab (n=136)</a:t>
                      </a:r>
                      <a:endParaRPr kumimoji="0" lang="fr-FR" sz="14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smtClean="0">
                          <a:ln>
                            <a:noFill/>
                          </a:ln>
                          <a:solidFill>
                            <a:schemeClr val="tx2"/>
                          </a:solidFill>
                          <a:effectLst/>
                          <a:latin typeface="+mn-lt"/>
                          <a:cs typeface="+mn-cs"/>
                        </a:rPr>
                        <a:t>p</a:t>
                      </a:r>
                      <a:endParaRPr kumimoji="0" lang="fr-FR" sz="14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12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rgbClr val="000000"/>
                          </a:solidFill>
                          <a:effectLst/>
                          <a:latin typeface="Arial" charset="0"/>
                          <a:cs typeface="Arial" charset="0"/>
                        </a:rPr>
                        <a:t>RC, n</a:t>
                      </a:r>
                      <a:endParaRPr kumimoji="0" lang="fr-FR" sz="14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dirty="0" smtClean="0">
                          <a:solidFill>
                            <a:srgbClr val="000000"/>
                          </a:solidFill>
                        </a:rPr>
                        <a:t>0</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dirty="0" smtClean="0">
                          <a:solidFill>
                            <a:srgbClr val="000000"/>
                          </a:solidFill>
                        </a:rPr>
                        <a:t>1</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smtClean="0">
                          <a:solidFill>
                            <a:srgbClr val="000000"/>
                          </a:solidFill>
                        </a:rPr>
                        <a:t>-</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12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Arial" charset="0"/>
                          <a:cs typeface="Arial" charset="0"/>
                        </a:rPr>
                        <a:t>RP, n</a:t>
                      </a:r>
                      <a:endParaRPr kumimoji="0" lang="fr-FR" sz="14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smtClean="0">
                          <a:solidFill>
                            <a:srgbClr val="000000"/>
                          </a:solidFill>
                        </a:rPr>
                        <a:t>28</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dirty="0" smtClean="0">
                          <a:solidFill>
                            <a:srgbClr val="000000"/>
                          </a:solidFill>
                        </a:rPr>
                        <a:t>44</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smtClean="0">
                          <a:solidFill>
                            <a:srgbClr val="000000"/>
                          </a:solidFill>
                        </a:rPr>
                        <a:t>-</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912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Arial" charset="0"/>
                          <a:cs typeface="Arial" charset="0"/>
                        </a:rPr>
                        <a:t>MS, n</a:t>
                      </a:r>
                      <a:endParaRPr kumimoji="0" lang="fr-FR" sz="14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smtClean="0">
                          <a:solidFill>
                            <a:srgbClr val="000000"/>
                          </a:solidFill>
                        </a:rPr>
                        <a:t>20</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dirty="0" smtClean="0">
                          <a:solidFill>
                            <a:srgbClr val="000000"/>
                          </a:solidFill>
                        </a:rPr>
                        <a:t>56</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smtClean="0">
                          <a:solidFill>
                            <a:srgbClr val="000000"/>
                          </a:solidFill>
                        </a:rPr>
                        <a:t>-</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912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Arial" charset="0"/>
                          <a:cs typeface="Arial" charset="0"/>
                        </a:rPr>
                        <a:t>Progression, n</a:t>
                      </a:r>
                      <a:endParaRPr kumimoji="0" lang="fr-FR" sz="14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smtClean="0">
                          <a:solidFill>
                            <a:srgbClr val="000000"/>
                          </a:solidFill>
                        </a:rPr>
                        <a:t>14</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dirty="0" smtClean="0">
                          <a:solidFill>
                            <a:srgbClr val="000000"/>
                          </a:solidFill>
                        </a:rPr>
                        <a:t>19</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smtClean="0">
                          <a:solidFill>
                            <a:srgbClr val="000000"/>
                          </a:solidFill>
                        </a:rPr>
                        <a:t>-</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 xmlns:a16="http://schemas.microsoft.com/office/drawing/2014/main" val="10004"/>
                  </a:ext>
                </a:extLst>
              </a:tr>
              <a:tr h="2912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Taux de réponse</a:t>
                      </a:r>
                      <a:r>
                        <a:rPr kumimoji="0" lang="fr-FR" sz="1400" b="0" i="0" u="none" strike="noStrike" cap="none" normalizeH="0" baseline="30000" smtClean="0">
                          <a:ln>
                            <a:noFill/>
                          </a:ln>
                          <a:solidFill>
                            <a:srgbClr val="000000"/>
                          </a:solidFill>
                          <a:effectLst/>
                          <a:latin typeface="Arial" charset="0"/>
                          <a:cs typeface="Arial" charset="0"/>
                        </a:rPr>
                        <a:t>†</a:t>
                      </a:r>
                      <a:r>
                        <a:rPr kumimoji="0" lang="fr-FR" sz="1400" b="0" i="0" u="none" strike="noStrike" cap="none" normalizeH="0" baseline="0" smtClean="0">
                          <a:ln>
                            <a:noFill/>
                          </a:ln>
                          <a:solidFill>
                            <a:srgbClr val="000000"/>
                          </a:solidFill>
                          <a:effectLst/>
                          <a:latin typeface="Arial" charset="0"/>
                          <a:cs typeface="Arial" charset="0"/>
                        </a:rPr>
                        <a:t>, n (%)</a:t>
                      </a:r>
                      <a:endParaRPr kumimoji="0" lang="fr-FR" sz="14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smtClean="0">
                          <a:solidFill>
                            <a:srgbClr val="000000"/>
                          </a:solidFill>
                        </a:rPr>
                        <a:t>28 (41,2%)</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dirty="0" smtClean="0">
                          <a:solidFill>
                            <a:srgbClr val="000000"/>
                          </a:solidFill>
                        </a:rPr>
                        <a:t>45 (33,1%)</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dirty="0" smtClean="0">
                          <a:solidFill>
                            <a:srgbClr val="000000"/>
                          </a:solidFill>
                        </a:rPr>
                        <a:t>0,2815</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912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rgbClr val="000000"/>
                          </a:solidFill>
                          <a:effectLst/>
                          <a:latin typeface="Arial" charset="0"/>
                          <a:cs typeface="Arial" charset="0"/>
                        </a:rPr>
                        <a:t>Bénéfice clinique</a:t>
                      </a:r>
                      <a:r>
                        <a:rPr kumimoji="0" lang="fr-FR" sz="1400" b="0" i="0" u="none" strike="noStrike" cap="none" normalizeH="0" baseline="30000" dirty="0" smtClean="0">
                          <a:ln>
                            <a:noFill/>
                          </a:ln>
                          <a:solidFill>
                            <a:srgbClr val="000000"/>
                          </a:solidFill>
                          <a:effectLst/>
                          <a:latin typeface="Arial" charset="0"/>
                          <a:cs typeface="Arial" charset="0"/>
                        </a:rPr>
                        <a:t>‡</a:t>
                      </a:r>
                      <a:r>
                        <a:rPr kumimoji="0" lang="fr-FR" sz="1400" b="0" i="0" u="none" strike="noStrike" cap="none" normalizeH="0" baseline="0" dirty="0" smtClean="0">
                          <a:ln>
                            <a:noFill/>
                          </a:ln>
                          <a:solidFill>
                            <a:srgbClr val="000000"/>
                          </a:solidFill>
                          <a:effectLst/>
                          <a:latin typeface="Arial" charset="0"/>
                          <a:cs typeface="Arial" charset="0"/>
                        </a:rPr>
                        <a:t>, n (%)</a:t>
                      </a:r>
                      <a:endParaRPr kumimoji="0" lang="fr-FR" sz="14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smtClean="0">
                          <a:solidFill>
                            <a:srgbClr val="000000"/>
                          </a:solidFill>
                        </a:rPr>
                        <a:t>48 (70,6%)</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smtClean="0">
                          <a:solidFill>
                            <a:srgbClr val="000000"/>
                          </a:solidFill>
                        </a:rPr>
                        <a:t>101 (74,3%)</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dirty="0" smtClean="0">
                          <a:solidFill>
                            <a:srgbClr val="000000"/>
                          </a:solidFill>
                        </a:rPr>
                        <a:t>0,5023</a:t>
                      </a:r>
                      <a:endParaRPr lang="fr-FR" sz="140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227516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p:txBody>
          <a:bodyPr/>
          <a:lstStyle/>
          <a:p>
            <a:pPr>
              <a:lnSpc>
                <a:spcPct val="90000"/>
              </a:lnSpc>
            </a:pPr>
            <a:r>
              <a:rPr lang="fr-FR" dirty="0" smtClean="0"/>
              <a:t>621PD: Une étude de phase 2b de l’</a:t>
            </a:r>
            <a:r>
              <a:rPr lang="fr-FR" dirty="0" err="1" smtClean="0"/>
              <a:t>éryaspase</a:t>
            </a:r>
            <a:r>
              <a:rPr lang="fr-FR" dirty="0" smtClean="0"/>
              <a:t> en association avec </a:t>
            </a:r>
            <a:r>
              <a:rPr lang="fr-FR" dirty="0" err="1" smtClean="0"/>
              <a:t>gemcitabine</a:t>
            </a:r>
            <a:r>
              <a:rPr lang="fr-FR" dirty="0" smtClean="0"/>
              <a:t> ou FOLFOX en traitement de 2e ligne chez des patients avec adénocarcinome du pancréas métastatique (NCT02195180) </a:t>
            </a:r>
            <a:br>
              <a:rPr lang="fr-FR" dirty="0" smtClean="0"/>
            </a:br>
            <a:r>
              <a:rPr lang="fr-FR" dirty="0" smtClean="0"/>
              <a:t>– </a:t>
            </a:r>
            <a:r>
              <a:rPr lang="fr-FR" dirty="0" err="1" smtClean="0"/>
              <a:t>Hammel</a:t>
            </a:r>
            <a:r>
              <a:rPr lang="fr-FR" dirty="0" smtClean="0"/>
              <a:t> P, et al</a:t>
            </a:r>
            <a:endParaRPr lang="fr-FR" dirty="0"/>
          </a:p>
        </p:txBody>
      </p:sp>
      <p:sp>
        <p:nvSpPr>
          <p:cNvPr id="8" name="Content Placeholder 7"/>
          <p:cNvSpPr>
            <a:spLocks noGrp="1"/>
          </p:cNvSpPr>
          <p:nvPr>
            <p:ph idx="1"/>
          </p:nvPr>
        </p:nvSpPr>
        <p:spPr/>
        <p:txBody>
          <a:bodyPr/>
          <a:lstStyle/>
          <a:p>
            <a:pPr marL="0" indent="0">
              <a:buNone/>
            </a:pPr>
            <a:r>
              <a:rPr lang="fr-FR" b="1" dirty="0" smtClean="0"/>
              <a:t>Objectif</a:t>
            </a:r>
          </a:p>
          <a:p>
            <a:r>
              <a:rPr lang="fr-FR" dirty="0" smtClean="0"/>
              <a:t>Evaluer l’</a:t>
            </a:r>
            <a:r>
              <a:rPr lang="fr-FR" dirty="0" err="1" smtClean="0"/>
              <a:t>éryaspase</a:t>
            </a:r>
            <a:r>
              <a:rPr lang="fr-FR" dirty="0" smtClean="0"/>
              <a:t> + CT en 2e ligne chez des patients avec adénocarcinome du pancréas métastatique </a:t>
            </a:r>
            <a:endParaRPr lang="fr-FR" dirty="0"/>
          </a:p>
        </p:txBody>
      </p:sp>
      <p:sp>
        <p:nvSpPr>
          <p:cNvPr id="31" name="Text Placeholder 3"/>
          <p:cNvSpPr>
            <a:spLocks noGrp="1"/>
          </p:cNvSpPr>
          <p:nvPr>
            <p:ph type="body" sz="quarter" idx="10"/>
          </p:nvPr>
        </p:nvSpPr>
        <p:spPr/>
        <p:txBody>
          <a:bodyPr/>
          <a:lstStyle/>
          <a:p>
            <a:r>
              <a:rPr lang="fr-FR" dirty="0" smtClean="0"/>
              <a:t>*</a:t>
            </a:r>
            <a:r>
              <a:rPr lang="fr-FR" dirty="0" err="1" smtClean="0"/>
              <a:t>Gemcitabine</a:t>
            </a:r>
            <a:r>
              <a:rPr lang="fr-FR" dirty="0" smtClean="0"/>
              <a:t> 1000 mg/m</a:t>
            </a:r>
            <a:r>
              <a:rPr lang="fr-FR" baseline="30000" dirty="0" smtClean="0"/>
              <a:t>2</a:t>
            </a:r>
            <a:r>
              <a:rPr lang="fr-FR" dirty="0" smtClean="0"/>
              <a:t> 30 min IV J1, 8, 15 ou mFOLFOX6 (</a:t>
            </a:r>
            <a:r>
              <a:rPr lang="fr-FR" dirty="0" err="1" smtClean="0"/>
              <a:t>oxaliplatine</a:t>
            </a:r>
            <a:r>
              <a:rPr lang="fr-FR" dirty="0" smtClean="0"/>
              <a:t> 85 mg/m</a:t>
            </a:r>
            <a:r>
              <a:rPr lang="fr-FR" baseline="30000" dirty="0"/>
              <a:t>2</a:t>
            </a:r>
            <a:r>
              <a:rPr lang="fr-FR" dirty="0" smtClean="0"/>
              <a:t> IV J1, 15 + </a:t>
            </a:r>
            <a:r>
              <a:rPr lang="fr-FR" dirty="0" err="1" smtClean="0"/>
              <a:t>leucovorine</a:t>
            </a:r>
            <a:r>
              <a:rPr lang="fr-FR" dirty="0" smtClean="0"/>
              <a:t> 200 mg/m</a:t>
            </a:r>
            <a:r>
              <a:rPr lang="fr-FR" baseline="30000" dirty="0"/>
              <a:t>2</a:t>
            </a:r>
            <a:r>
              <a:rPr lang="fr-FR" dirty="0" smtClean="0"/>
              <a:t> IV J1,15 + 5FU 400 mg/m</a:t>
            </a:r>
            <a:r>
              <a:rPr lang="fr-FR" baseline="30000" dirty="0"/>
              <a:t>2</a:t>
            </a:r>
            <a:r>
              <a:rPr lang="fr-FR" dirty="0" smtClean="0"/>
              <a:t> IV + 5FU 2400 mg/m</a:t>
            </a:r>
            <a:r>
              <a:rPr lang="fr-FR" baseline="30000" dirty="0"/>
              <a:t>2</a:t>
            </a:r>
            <a:r>
              <a:rPr lang="fr-FR" dirty="0" smtClean="0"/>
              <a:t> J1, 15 </a:t>
            </a:r>
            <a:r>
              <a:rPr lang="en-GB" dirty="0" smtClean="0"/>
              <a:t>perfusion continue </a:t>
            </a:r>
            <a:r>
              <a:rPr lang="fr-FR" dirty="0" smtClean="0"/>
              <a:t>J1, 2 et J15, 16)</a:t>
            </a:r>
            <a:endParaRPr lang="fr-FR" dirty="0"/>
          </a:p>
        </p:txBody>
      </p:sp>
      <p:sp>
        <p:nvSpPr>
          <p:cNvPr id="32" name="Text Placeholder 4"/>
          <p:cNvSpPr>
            <a:spLocks noGrp="1"/>
          </p:cNvSpPr>
          <p:nvPr>
            <p:ph type="body" sz="quarter" idx="11"/>
          </p:nvPr>
        </p:nvSpPr>
        <p:spPr/>
        <p:txBody>
          <a:bodyPr/>
          <a:lstStyle/>
          <a:p>
            <a:r>
              <a:rPr lang="fr-FR" smtClean="0"/>
              <a:t>Hammel P, et al. Ann Oncol 2017;28(Suppl 5):Abstr 621PD</a:t>
            </a:r>
            <a:endParaRPr lang="fr-FR"/>
          </a:p>
        </p:txBody>
      </p:sp>
      <p:sp>
        <p:nvSpPr>
          <p:cNvPr id="33" name="Oval 32"/>
          <p:cNvSpPr>
            <a:spLocks noChangeArrowheads="1"/>
          </p:cNvSpPr>
          <p:nvPr/>
        </p:nvSpPr>
        <p:spPr bwMode="auto">
          <a:xfrm>
            <a:off x="3941537" y="31287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34" name="AutoShape 15"/>
          <p:cNvCxnSpPr>
            <a:cxnSpLocks noChangeShapeType="1"/>
            <a:stCxn id="33" idx="0"/>
            <a:endCxn id="38" idx="1"/>
          </p:cNvCxnSpPr>
          <p:nvPr/>
        </p:nvCxnSpPr>
        <p:spPr bwMode="auto">
          <a:xfrm rot="5400000" flipH="1" flipV="1">
            <a:off x="4233431" y="2642549"/>
            <a:ext cx="486098" cy="486290"/>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2378326"/>
            <a:ext cx="80786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6" name="AutoShape 19"/>
          <p:cNvCxnSpPr>
            <a:cxnSpLocks noChangeShapeType="1"/>
            <a:stCxn id="40" idx="3"/>
            <a:endCxn id="33" idx="2"/>
          </p:cNvCxnSpPr>
          <p:nvPr/>
        </p:nvCxnSpPr>
        <p:spPr bwMode="auto">
          <a:xfrm>
            <a:off x="3684814" y="341796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1"/>
          <p:cNvCxnSpPr>
            <a:cxnSpLocks noChangeShapeType="1"/>
            <a:stCxn id="38" idx="3"/>
            <a:endCxn id="35" idx="1"/>
          </p:cNvCxnSpPr>
          <p:nvPr/>
        </p:nvCxnSpPr>
        <p:spPr bwMode="auto">
          <a:xfrm>
            <a:off x="7823382" y="2642645"/>
            <a:ext cx="293053" cy="0"/>
          </a:xfrm>
          <a:prstGeom prst="straightConnector1">
            <a:avLst/>
          </a:prstGeom>
          <a:noFill/>
          <a:ln w="57150">
            <a:solidFill>
              <a:schemeClr val="bg2">
                <a:lumMod val="60000"/>
                <a:lumOff val="40000"/>
              </a:schemeClr>
            </a:solidFill>
            <a:round/>
            <a:headEnd/>
            <a:tailEnd type="triangle" w="med" len="med"/>
          </a:ln>
        </p:spPr>
      </p:cxnSp>
      <p:sp>
        <p:nvSpPr>
          <p:cNvPr id="38" name="AutoShape 8"/>
          <p:cNvSpPr>
            <a:spLocks noChangeArrowheads="1"/>
          </p:cNvSpPr>
          <p:nvPr/>
        </p:nvSpPr>
        <p:spPr bwMode="auto">
          <a:xfrm>
            <a:off x="4719625" y="2232276"/>
            <a:ext cx="310375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Eryaspase</a:t>
            </a:r>
            <a:r>
              <a:rPr lang="fr-FR" altLang="zh-CN" dirty="0" smtClean="0">
                <a:solidFill>
                  <a:srgbClr val="FFFFFF"/>
                </a:solidFill>
                <a:ea typeface="SimSun" pitchFamily="2" charset="-122"/>
              </a:rPr>
              <a:t> 100 U/kg J3, 17 + CT* /4S</a:t>
            </a:r>
          </a:p>
          <a:p>
            <a:pPr algn="ctr" defTabSz="892175" eaLnBrk="0" hangingPunct="0"/>
            <a:r>
              <a:rPr lang="fr-FR" altLang="zh-CN" dirty="0" smtClean="0">
                <a:solidFill>
                  <a:srgbClr val="FFFFFF"/>
                </a:solidFill>
                <a:ea typeface="SimSun" pitchFamily="2" charset="-122"/>
              </a:rPr>
              <a:t>(n=95)</a:t>
            </a:r>
            <a:endParaRPr lang="fr-FR" altLang="zh-CN" dirty="0">
              <a:solidFill>
                <a:srgbClr val="FFFFFF"/>
              </a:solidFill>
              <a:ea typeface="SimSun" pitchFamily="2" charset="-122"/>
            </a:endParaRPr>
          </a:p>
        </p:txBody>
      </p:sp>
      <p:sp>
        <p:nvSpPr>
          <p:cNvPr id="40" name="AutoShape 9"/>
          <p:cNvSpPr>
            <a:spLocks noChangeArrowheads="1"/>
          </p:cNvSpPr>
          <p:nvPr/>
        </p:nvSpPr>
        <p:spPr bwMode="auto">
          <a:xfrm>
            <a:off x="365124" y="2375884"/>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Adénocarcinome métastatique du pancréas</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Echec d’une 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0–1</a:t>
            </a:r>
          </a:p>
          <a:p>
            <a:pPr defTabSz="892175" eaLnBrk="0" hangingPunct="0">
              <a:spcAft>
                <a:spcPct val="30000"/>
              </a:spcAft>
            </a:pPr>
            <a:r>
              <a:rPr lang="fr-FR" altLang="zh-CN" dirty="0" smtClean="0">
                <a:solidFill>
                  <a:srgbClr val="FFFFFF"/>
                </a:solidFill>
                <a:ea typeface="SimSun" pitchFamily="2" charset="-122"/>
              </a:rPr>
              <a:t>(n=141)</a:t>
            </a:r>
            <a:endParaRPr lang="fr-FR" altLang="zh-CN" dirty="0">
              <a:solidFill>
                <a:srgbClr val="FFFFFF"/>
              </a:solidFill>
              <a:ea typeface="SimSun" pitchFamily="2" charset="-122"/>
            </a:endParaRPr>
          </a:p>
        </p:txBody>
      </p:sp>
      <p:sp>
        <p:nvSpPr>
          <p:cNvPr id="41" name="Rectangle 9"/>
          <p:cNvSpPr txBox="1">
            <a:spLocks noChangeArrowheads="1"/>
          </p:cNvSpPr>
          <p:nvPr/>
        </p:nvSpPr>
        <p:spPr bwMode="auto">
          <a:xfrm>
            <a:off x="365124" y="467745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PRINCIPAUX</a:t>
            </a:r>
          </a:p>
          <a:p>
            <a:r>
              <a:rPr lang="fr-FR" dirty="0" smtClean="0"/>
              <a:t>SG + SSP (asparagine synthétase [ASNS] 0/1</a:t>
            </a:r>
            <a:r>
              <a:rPr lang="fr-FR" baseline="30000" dirty="0" smtClean="0"/>
              <a:t>+</a:t>
            </a:r>
            <a:r>
              <a:rPr lang="fr-FR" dirty="0" smtClean="0"/>
              <a:t>): étude positive si HR &lt;0,85 quelle que soit la significativité</a:t>
            </a:r>
          </a:p>
        </p:txBody>
      </p:sp>
      <p:sp>
        <p:nvSpPr>
          <p:cNvPr id="42" name="Content Placeholder 26"/>
          <p:cNvSpPr txBox="1">
            <a:spLocks/>
          </p:cNvSpPr>
          <p:nvPr/>
        </p:nvSpPr>
        <p:spPr>
          <a:xfrm>
            <a:off x="4648200" y="467745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 + SSP dans les populations clés</a:t>
            </a:r>
          </a:p>
          <a:p>
            <a:pPr>
              <a:buClr>
                <a:srgbClr val="043882"/>
              </a:buClr>
            </a:pPr>
            <a:r>
              <a:rPr lang="fr-FR" dirty="0" smtClean="0"/>
              <a:t>TRG, tolérance, QoL</a:t>
            </a:r>
            <a:endParaRPr lang="fr-FR" dirty="0"/>
          </a:p>
        </p:txBody>
      </p:sp>
      <p:cxnSp>
        <p:nvCxnSpPr>
          <p:cNvPr id="43" name="AutoShape 16"/>
          <p:cNvCxnSpPr>
            <a:cxnSpLocks noChangeShapeType="1"/>
            <a:stCxn id="33" idx="4"/>
            <a:endCxn id="46" idx="1"/>
          </p:cNvCxnSpPr>
          <p:nvPr/>
        </p:nvCxnSpPr>
        <p:spPr bwMode="auto">
          <a:xfrm rot="16200000" flipH="1">
            <a:off x="4227190" y="3719088"/>
            <a:ext cx="498666" cy="486376"/>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116434" y="3947290"/>
            <a:ext cx="83053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5" name="AutoShape 20"/>
          <p:cNvCxnSpPr>
            <a:cxnSpLocks noChangeShapeType="1"/>
            <a:stCxn id="46" idx="3"/>
            <a:endCxn id="44" idx="1"/>
          </p:cNvCxnSpPr>
          <p:nvPr/>
        </p:nvCxnSpPr>
        <p:spPr bwMode="auto">
          <a:xfrm>
            <a:off x="7821637" y="4211609"/>
            <a:ext cx="294797" cy="0"/>
          </a:xfrm>
          <a:prstGeom prst="straightConnector1">
            <a:avLst/>
          </a:prstGeom>
          <a:noFill/>
          <a:ln w="57150">
            <a:solidFill>
              <a:schemeClr val="bg2">
                <a:lumMod val="60000"/>
                <a:lumOff val="40000"/>
              </a:schemeClr>
            </a:solidFill>
            <a:prstDash val="sysDot"/>
            <a:round/>
            <a:headEnd/>
            <a:tailEnd type="triangle" w="med" len="med"/>
          </a:ln>
        </p:spPr>
      </p:cxnSp>
      <p:sp>
        <p:nvSpPr>
          <p:cNvPr id="46" name="AutoShape 12"/>
          <p:cNvSpPr>
            <a:spLocks noChangeArrowheads="1"/>
          </p:cNvSpPr>
          <p:nvPr/>
        </p:nvSpPr>
        <p:spPr bwMode="auto">
          <a:xfrm>
            <a:off x="4719711" y="3801241"/>
            <a:ext cx="310192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CT* seule x6 /4S</a:t>
            </a:r>
            <a:endParaRPr lang="fr-FR" altLang="zh-CN" dirty="0" smtClean="0">
              <a:solidFill>
                <a:srgbClr val="000000"/>
              </a:solidFill>
              <a:ea typeface="SimSun" pitchFamily="2" charset="-122"/>
            </a:endParaRPr>
          </a:p>
          <a:p>
            <a:pPr algn="ctr" defTabSz="892175" eaLnBrk="0" hangingPunct="0"/>
            <a:r>
              <a:rPr lang="fr-FR" altLang="zh-CN" dirty="0" smtClean="0">
                <a:solidFill>
                  <a:srgbClr val="4D4D4D"/>
                </a:solidFill>
                <a:ea typeface="SimSun" pitchFamily="2" charset="-122"/>
              </a:rPr>
              <a:t>(n=46)</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3413830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a:spLocks noGrp="1"/>
          </p:cNvSpPr>
          <p:nvPr>
            <p:ph type="title"/>
          </p:nvPr>
        </p:nvSpPr>
        <p:spPr/>
        <p:txBody>
          <a:bodyPr/>
          <a:lstStyle/>
          <a:p>
            <a:pPr>
              <a:lnSpc>
                <a:spcPct val="90000"/>
              </a:lnSpc>
            </a:pPr>
            <a:r>
              <a:rPr lang="fr-FR" dirty="0" smtClean="0"/>
              <a:t>621PD: Une étude de phase 2b de l’</a:t>
            </a:r>
            <a:r>
              <a:rPr lang="fr-FR" dirty="0" err="1" smtClean="0"/>
              <a:t>éryaspase</a:t>
            </a:r>
            <a:r>
              <a:rPr lang="fr-FR" dirty="0" smtClean="0"/>
              <a:t> en association avec </a:t>
            </a:r>
            <a:r>
              <a:rPr lang="fr-FR" dirty="0" err="1" smtClean="0"/>
              <a:t>gemcitabine</a:t>
            </a:r>
            <a:r>
              <a:rPr lang="fr-FR" dirty="0" smtClean="0"/>
              <a:t> ou FOLFOX en traitement de 2e ligne chez des patients avec adénocarcinome du pancréas métastatique (NCT02195180) </a:t>
            </a:r>
            <a:br>
              <a:rPr lang="fr-FR" dirty="0" smtClean="0"/>
            </a:br>
            <a:r>
              <a:rPr lang="fr-FR" dirty="0" smtClean="0"/>
              <a:t>– </a:t>
            </a:r>
            <a:r>
              <a:rPr lang="fr-FR" dirty="0" err="1" smtClean="0"/>
              <a:t>Hammel</a:t>
            </a:r>
            <a:r>
              <a:rPr lang="fr-FR" dirty="0" smtClean="0"/>
              <a:t> P, et al</a:t>
            </a:r>
            <a:endParaRPr lang="fr-FR" dirty="0"/>
          </a:p>
        </p:txBody>
      </p:sp>
      <p:sp>
        <p:nvSpPr>
          <p:cNvPr id="98" name="Content Placeholder 97"/>
          <p:cNvSpPr>
            <a:spLocks noGrp="1"/>
          </p:cNvSpPr>
          <p:nvPr>
            <p:ph idx="1"/>
          </p:nvPr>
        </p:nvSpPr>
        <p:spPr/>
        <p:txBody>
          <a:bodyPr/>
          <a:lstStyle/>
          <a:p>
            <a:pPr marL="0" indent="0">
              <a:buNone/>
            </a:pPr>
            <a:r>
              <a:rPr lang="fr-FR" b="1" dirty="0" smtClean="0"/>
              <a:t>Résultats</a:t>
            </a:r>
            <a:endParaRPr lang="fr-FR" b="1" dirty="0"/>
          </a:p>
        </p:txBody>
      </p:sp>
      <p:sp>
        <p:nvSpPr>
          <p:cNvPr id="103" name="Text Placeholder 4"/>
          <p:cNvSpPr>
            <a:spLocks noGrp="1"/>
          </p:cNvSpPr>
          <p:nvPr>
            <p:ph type="body" sz="quarter" idx="11"/>
          </p:nvPr>
        </p:nvSpPr>
        <p:spPr/>
        <p:txBody>
          <a:bodyPr/>
          <a:lstStyle/>
          <a:p>
            <a:r>
              <a:rPr lang="fr-FR" dirty="0" err="1" smtClean="0"/>
              <a:t>Hammel</a:t>
            </a:r>
            <a:r>
              <a:rPr lang="fr-FR" dirty="0" smtClean="0"/>
              <a:t> P,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621PD</a:t>
            </a:r>
            <a:endParaRPr lang="fr-FR" dirty="0"/>
          </a:p>
        </p:txBody>
      </p:sp>
      <p:graphicFrame>
        <p:nvGraphicFramePr>
          <p:cNvPr id="104" name="Group 88"/>
          <p:cNvGraphicFramePr>
            <a:graphicFrameLocks noGrp="1"/>
          </p:cNvGraphicFramePr>
          <p:nvPr>
            <p:extLst>
              <p:ext uri="{D42A27DB-BD31-4B8C-83A1-F6EECF244321}">
                <p14:modId xmlns:p14="http://schemas.microsoft.com/office/powerpoint/2010/main" xmlns="" val="351112598"/>
              </p:ext>
            </p:extLst>
          </p:nvPr>
        </p:nvGraphicFramePr>
        <p:xfrm>
          <a:off x="229111" y="5427056"/>
          <a:ext cx="8685778" cy="914400"/>
        </p:xfrm>
        <a:graphic>
          <a:graphicData uri="http://schemas.openxmlformats.org/drawingml/2006/table">
            <a:tbl>
              <a:tblPr firstRow="1" bandRow="1">
                <a:tableStyleId>{69012ECD-51FC-41F1-AA8D-1B2483CD663E}</a:tableStyleId>
              </a:tblPr>
              <a:tblGrid>
                <a:gridCol w="2301947">
                  <a:extLst>
                    <a:ext uri="{9D8B030D-6E8A-4147-A177-3AD203B41FA5}">
                      <a16:colId xmlns="" xmlns:a16="http://schemas.microsoft.com/office/drawing/2014/main" val="20000"/>
                    </a:ext>
                  </a:extLst>
                </a:gridCol>
                <a:gridCol w="1710781">
                  <a:extLst>
                    <a:ext uri="{9D8B030D-6E8A-4147-A177-3AD203B41FA5}">
                      <a16:colId xmlns="" xmlns:a16="http://schemas.microsoft.com/office/drawing/2014/main" val="20001"/>
                    </a:ext>
                  </a:extLst>
                </a:gridCol>
                <a:gridCol w="2336525">
                  <a:extLst>
                    <a:ext uri="{9D8B030D-6E8A-4147-A177-3AD203B41FA5}">
                      <a16:colId xmlns="" xmlns:a16="http://schemas.microsoft.com/office/drawing/2014/main" val="20002"/>
                    </a:ext>
                  </a:extLst>
                </a:gridCol>
                <a:gridCol w="2336525">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SGm</a:t>
                      </a:r>
                      <a:r>
                        <a:rPr kumimoji="0" lang="en-US" sz="1400" b="1" i="0" u="none" strike="noStrike" cap="none" normalizeH="0" baseline="0" dirty="0" smtClean="0">
                          <a:ln>
                            <a:noFill/>
                          </a:ln>
                          <a:solidFill>
                            <a:schemeClr val="tx2"/>
                          </a:solidFill>
                          <a:effectLst/>
                          <a:latin typeface="Arial" charset="0"/>
                          <a:cs typeface="Arial" charset="0"/>
                        </a:rPr>
                        <a:t>, </a:t>
                      </a:r>
                      <a:r>
                        <a:rPr kumimoji="0" lang="en-US" sz="1400" b="1" i="0" u="none" strike="noStrike" cap="none" normalizeH="0" baseline="0" dirty="0" err="1" smtClean="0">
                          <a:ln>
                            <a:noFill/>
                          </a:ln>
                          <a:solidFill>
                            <a:schemeClr val="tx2"/>
                          </a:solidFill>
                          <a:effectLst/>
                          <a:latin typeface="Arial" charset="0"/>
                          <a:cs typeface="Arial" charset="0"/>
                        </a:rPr>
                        <a:t>semaines</a:t>
                      </a:r>
                      <a:r>
                        <a:rPr kumimoji="0" lang="en-US" sz="1400" b="1" i="0" u="none" strike="noStrike" cap="none" normalizeH="0" baseline="0" dirty="0" smtClean="0">
                          <a:ln>
                            <a:noFill/>
                          </a:ln>
                          <a:solidFill>
                            <a:schemeClr val="tx2"/>
                          </a:solidFill>
                          <a:effectLst/>
                          <a:latin typeface="Arial" charset="0"/>
                          <a:cs typeface="Arial" charset="0"/>
                        </a:rPr>
                        <a:t> (IC95%)</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Eryaspase + CT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CT </a:t>
                      </a:r>
                      <a:r>
                        <a:rPr kumimoji="0" lang="en-GB" sz="1400" u="none" strike="noStrike" cap="none" normalizeH="0" baseline="0" dirty="0" err="1" smtClean="0">
                          <a:ln>
                            <a:noFill/>
                          </a:ln>
                          <a:solidFill>
                            <a:schemeClr val="tx2"/>
                          </a:solidFill>
                          <a:effectLst/>
                        </a:rPr>
                        <a:t>seule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rgbClr val="000000"/>
                          </a:solidFill>
                        </a:rPr>
                        <a:t>ASNS 0/1</a:t>
                      </a:r>
                      <a:r>
                        <a:rPr lang="en-GB" sz="1400" baseline="30000" dirty="0" smtClean="0">
                          <a:solidFill>
                            <a:srgbClr val="000000"/>
                          </a:solidFill>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27,0 (22,3 – 31,1)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21,7 (13,0 – 31,0)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0,65 (0,40 – 1,05); 0,0766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rgbClr val="000000"/>
                          </a:solidFill>
                        </a:rPr>
                        <a:t>ASNS 2</a:t>
                      </a:r>
                      <a:r>
                        <a:rPr lang="en-GB" sz="1400" baseline="30000" dirty="0" smtClean="0">
                          <a:solidFill>
                            <a:srgbClr val="000000"/>
                          </a:solidFill>
                        </a:rPr>
                        <a:t>+</a:t>
                      </a:r>
                      <a:r>
                        <a:rPr lang="en-GB" sz="1400" dirty="0" smtClean="0">
                          <a:solidFill>
                            <a:srgbClr val="000000"/>
                          </a:solidFill>
                        </a:rPr>
                        <a:t>/3</a:t>
                      </a:r>
                      <a:r>
                        <a:rPr lang="en-GB" sz="1400" baseline="30000" dirty="0" smtClean="0">
                          <a:solidFill>
                            <a:srgbClr val="000000"/>
                          </a:solidFill>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21,0 (14,9 – 29,4)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11,9 (6,9 – 19,7)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0,45 (0,22 – 0,95); 0,0361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05" name="TextBox 104"/>
          <p:cNvSpPr txBox="1"/>
          <p:nvPr/>
        </p:nvSpPr>
        <p:spPr>
          <a:xfrm>
            <a:off x="3152633" y="1347172"/>
            <a:ext cx="2325840" cy="369332"/>
          </a:xfrm>
          <a:prstGeom prst="rect">
            <a:avLst/>
          </a:prstGeom>
          <a:noFill/>
        </p:spPr>
        <p:txBody>
          <a:bodyPr wrap="none" rtlCol="0">
            <a:spAutoFit/>
          </a:bodyPr>
          <a:lstStyle/>
          <a:p>
            <a:r>
              <a:rPr lang="fr-FR" b="1" dirty="0" smtClean="0">
                <a:solidFill>
                  <a:srgbClr val="4D4D4D"/>
                </a:solidFill>
              </a:rPr>
              <a:t>SG (population ITT)</a:t>
            </a:r>
            <a:endParaRPr lang="fr-FR" b="1" dirty="0">
              <a:solidFill>
                <a:srgbClr val="4D4D4D"/>
              </a:solidFill>
            </a:endParaRPr>
          </a:p>
        </p:txBody>
      </p:sp>
      <p:sp>
        <p:nvSpPr>
          <p:cNvPr id="106" name="Freeform 105"/>
          <p:cNvSpPr>
            <a:spLocks/>
          </p:cNvSpPr>
          <p:nvPr/>
        </p:nvSpPr>
        <p:spPr bwMode="auto">
          <a:xfrm>
            <a:off x="1538755" y="1625661"/>
            <a:ext cx="6004331" cy="29022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7" name="Line 6"/>
          <p:cNvSpPr>
            <a:spLocks noChangeShapeType="1"/>
          </p:cNvSpPr>
          <p:nvPr/>
        </p:nvSpPr>
        <p:spPr bwMode="auto">
          <a:xfrm>
            <a:off x="1398754" y="1625660"/>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8" name="Line 7"/>
          <p:cNvSpPr>
            <a:spLocks noChangeShapeType="1"/>
          </p:cNvSpPr>
          <p:nvPr/>
        </p:nvSpPr>
        <p:spPr bwMode="auto">
          <a:xfrm>
            <a:off x="1398754" y="2176062"/>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9" name="Line 8"/>
          <p:cNvSpPr>
            <a:spLocks noChangeShapeType="1"/>
          </p:cNvSpPr>
          <p:nvPr/>
        </p:nvSpPr>
        <p:spPr bwMode="auto">
          <a:xfrm>
            <a:off x="1398754" y="2714404"/>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0" name="Line 9"/>
          <p:cNvSpPr>
            <a:spLocks noChangeShapeType="1"/>
          </p:cNvSpPr>
          <p:nvPr/>
        </p:nvSpPr>
        <p:spPr bwMode="auto">
          <a:xfrm>
            <a:off x="1398754" y="3270836"/>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1" name="Line 10"/>
          <p:cNvSpPr>
            <a:spLocks noChangeShapeType="1"/>
          </p:cNvSpPr>
          <p:nvPr/>
        </p:nvSpPr>
        <p:spPr bwMode="auto">
          <a:xfrm>
            <a:off x="1398754" y="3815210"/>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2" name="Line 11"/>
          <p:cNvSpPr>
            <a:spLocks noChangeShapeType="1"/>
          </p:cNvSpPr>
          <p:nvPr/>
        </p:nvSpPr>
        <p:spPr bwMode="auto">
          <a:xfrm>
            <a:off x="1398754" y="4365613"/>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3" name="Line 17"/>
          <p:cNvSpPr>
            <a:spLocks noChangeShapeType="1"/>
          </p:cNvSpPr>
          <p:nvPr/>
        </p:nvSpPr>
        <p:spPr bwMode="auto">
          <a:xfrm>
            <a:off x="7551051" y="452843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4" name="TextBox 113"/>
          <p:cNvSpPr txBox="1"/>
          <p:nvPr/>
        </p:nvSpPr>
        <p:spPr>
          <a:xfrm rot="16200000">
            <a:off x="559521" y="2946901"/>
            <a:ext cx="843200" cy="276999"/>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sp>
        <p:nvSpPr>
          <p:cNvPr id="115" name="TextBox 114"/>
          <p:cNvSpPr txBox="1"/>
          <p:nvPr/>
        </p:nvSpPr>
        <p:spPr>
          <a:xfrm>
            <a:off x="4186991" y="4758113"/>
            <a:ext cx="868973" cy="276999"/>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Semaines</a:t>
            </a:r>
            <a:endParaRPr lang="fr-FR" sz="1200" dirty="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1025562" y="1484052"/>
            <a:ext cx="441422"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100</a:t>
            </a:r>
            <a:endParaRPr lang="fr-FR" sz="1200">
              <a:solidFill>
                <a:srgbClr val="000000"/>
              </a:solidFill>
              <a:latin typeface="Arial" panose="020B0604020202020204" pitchFamily="34" charset="0"/>
              <a:cs typeface="Arial" panose="020B0604020202020204" pitchFamily="34" charset="0"/>
            </a:endParaRPr>
          </a:p>
        </p:txBody>
      </p:sp>
      <p:sp>
        <p:nvSpPr>
          <p:cNvPr id="117" name="TextBox 116"/>
          <p:cNvSpPr txBox="1"/>
          <p:nvPr/>
        </p:nvSpPr>
        <p:spPr>
          <a:xfrm>
            <a:off x="1111147" y="2036623"/>
            <a:ext cx="355837"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80</a:t>
            </a:r>
            <a:endParaRPr lang="fr-FR" sz="1200">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a:off x="1111147" y="2574707"/>
            <a:ext cx="355837"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60</a:t>
            </a:r>
            <a:endParaRPr lang="fr-FR" sz="1200">
              <a:solidFill>
                <a:srgbClr val="000000"/>
              </a:solidFill>
              <a:latin typeface="Arial" panose="020B0604020202020204" pitchFamily="34" charset="0"/>
              <a:cs typeface="Arial" panose="020B0604020202020204" pitchFamily="34" charset="0"/>
            </a:endParaRPr>
          </a:p>
        </p:txBody>
      </p:sp>
      <p:sp>
        <p:nvSpPr>
          <p:cNvPr id="119" name="TextBox 118"/>
          <p:cNvSpPr txBox="1"/>
          <p:nvPr/>
        </p:nvSpPr>
        <p:spPr>
          <a:xfrm>
            <a:off x="1111147" y="3130882"/>
            <a:ext cx="355837"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1111147" y="3674996"/>
            <a:ext cx="355837"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sp>
        <p:nvSpPr>
          <p:cNvPr id="121" name="TextBox 120"/>
          <p:cNvSpPr txBox="1"/>
          <p:nvPr/>
        </p:nvSpPr>
        <p:spPr>
          <a:xfrm>
            <a:off x="1196733" y="4225140"/>
            <a:ext cx="270251"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22" name="TextBox 121"/>
          <p:cNvSpPr txBox="1"/>
          <p:nvPr/>
        </p:nvSpPr>
        <p:spPr>
          <a:xfrm>
            <a:off x="3717681" y="4593565"/>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7341774" y="4593565"/>
            <a:ext cx="428131"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0</a:t>
            </a:r>
            <a:endParaRPr lang="fr-FR" sz="1200">
              <a:solidFill>
                <a:srgbClr val="B60D27"/>
              </a:solidFill>
              <a:latin typeface="Arial" panose="020B0604020202020204" pitchFamily="34" charset="0"/>
              <a:cs typeface="Arial" panose="020B0604020202020204" pitchFamily="34" charset="0"/>
            </a:endParaRPr>
          </a:p>
        </p:txBody>
      </p:sp>
      <p:sp>
        <p:nvSpPr>
          <p:cNvPr id="124" name="Line 17"/>
          <p:cNvSpPr>
            <a:spLocks noChangeShapeType="1"/>
          </p:cNvSpPr>
          <p:nvPr/>
        </p:nvSpPr>
        <p:spPr bwMode="auto">
          <a:xfrm>
            <a:off x="7288325" y="452843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5" name="TextBox 124"/>
          <p:cNvSpPr txBox="1"/>
          <p:nvPr/>
        </p:nvSpPr>
        <p:spPr>
          <a:xfrm>
            <a:off x="7073341" y="4593565"/>
            <a:ext cx="439543"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105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1</a:t>
            </a:r>
            <a:endParaRPr lang="fr-FR" sz="1200">
              <a:solidFill>
                <a:srgbClr val="B60D27"/>
              </a:solidFill>
              <a:latin typeface="Arial" panose="020B0604020202020204" pitchFamily="34" charset="0"/>
              <a:cs typeface="Arial" panose="020B0604020202020204" pitchFamily="34" charset="0"/>
            </a:endParaRPr>
          </a:p>
        </p:txBody>
      </p:sp>
      <p:sp>
        <p:nvSpPr>
          <p:cNvPr id="126" name="Line 17"/>
          <p:cNvSpPr>
            <a:spLocks noChangeShapeType="1"/>
          </p:cNvSpPr>
          <p:nvPr/>
        </p:nvSpPr>
        <p:spPr bwMode="auto">
          <a:xfrm>
            <a:off x="7013320" y="4527610"/>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7" name="TextBox 126"/>
          <p:cNvSpPr txBox="1"/>
          <p:nvPr/>
        </p:nvSpPr>
        <p:spPr>
          <a:xfrm>
            <a:off x="6798336" y="4592736"/>
            <a:ext cx="439543"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100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1</a:t>
            </a:r>
            <a:endParaRPr lang="fr-FR" sz="1200">
              <a:solidFill>
                <a:srgbClr val="B60D27"/>
              </a:solidFill>
              <a:latin typeface="Arial" panose="020B0604020202020204" pitchFamily="34" charset="0"/>
              <a:cs typeface="Arial" panose="020B0604020202020204" pitchFamily="34" charset="0"/>
            </a:endParaRPr>
          </a:p>
        </p:txBody>
      </p:sp>
      <p:sp>
        <p:nvSpPr>
          <p:cNvPr id="128" name="TextBox 127"/>
          <p:cNvSpPr txBox="1"/>
          <p:nvPr/>
        </p:nvSpPr>
        <p:spPr>
          <a:xfrm>
            <a:off x="5380549" y="1706363"/>
            <a:ext cx="1308371" cy="461665"/>
          </a:xfrm>
          <a:prstGeom prst="rect">
            <a:avLst/>
          </a:prstGeom>
          <a:noFill/>
        </p:spPr>
        <p:txBody>
          <a:bodyPr wrap="none" rtlCol="0">
            <a:spAutoFit/>
          </a:bodyPr>
          <a:lstStyle/>
          <a:p>
            <a:r>
              <a:rPr lang="fr-FR" sz="1200" dirty="0" err="1" smtClean="0">
                <a:solidFill>
                  <a:srgbClr val="4D4D4D"/>
                </a:solidFill>
              </a:rPr>
              <a:t>Eryaspase</a:t>
            </a:r>
            <a:r>
              <a:rPr lang="fr-FR" sz="1200" dirty="0" smtClean="0">
                <a:solidFill>
                  <a:srgbClr val="4D4D4D"/>
                </a:solidFill>
              </a:rPr>
              <a:t> + CT</a:t>
            </a:r>
          </a:p>
          <a:p>
            <a:r>
              <a:rPr lang="fr-FR" sz="1200" dirty="0" smtClean="0">
                <a:solidFill>
                  <a:srgbClr val="4D4D4D"/>
                </a:solidFill>
              </a:rPr>
              <a:t>CT seule</a:t>
            </a:r>
            <a:endParaRPr lang="fr-FR" sz="1200" dirty="0">
              <a:solidFill>
                <a:srgbClr val="4D4D4D"/>
              </a:solidFill>
            </a:endParaRPr>
          </a:p>
        </p:txBody>
      </p:sp>
      <p:sp>
        <p:nvSpPr>
          <p:cNvPr id="129" name="TextBox 128"/>
          <p:cNvSpPr txBox="1"/>
          <p:nvPr/>
        </p:nvSpPr>
        <p:spPr>
          <a:xfrm>
            <a:off x="-1" y="4769415"/>
            <a:ext cx="1570787" cy="646331"/>
          </a:xfrm>
          <a:prstGeom prst="rect">
            <a:avLst/>
          </a:prstGeom>
          <a:noFill/>
        </p:spPr>
        <p:txBody>
          <a:bodyPr wrap="square" rtlCol="0">
            <a:noAutofit/>
          </a:bodyPr>
          <a:lstStyle/>
          <a:p>
            <a:pPr algn="r"/>
            <a:r>
              <a:rPr lang="fr-FR" sz="1200" dirty="0" smtClean="0">
                <a:solidFill>
                  <a:srgbClr val="000000"/>
                </a:solidFill>
              </a:rPr>
              <a:t>N</a:t>
            </a:r>
          </a:p>
          <a:p>
            <a:pPr algn="r"/>
            <a:r>
              <a:rPr lang="fr-FR" sz="1200" dirty="0" err="1" smtClean="0">
                <a:solidFill>
                  <a:srgbClr val="B60D27"/>
                </a:solidFill>
              </a:rPr>
              <a:t>Eryaspase</a:t>
            </a:r>
            <a:r>
              <a:rPr lang="fr-FR" sz="1200" dirty="0" smtClean="0">
                <a:solidFill>
                  <a:srgbClr val="B60D27"/>
                </a:solidFill>
              </a:rPr>
              <a:t> + CT</a:t>
            </a:r>
          </a:p>
          <a:p>
            <a:pPr algn="r"/>
            <a:r>
              <a:rPr lang="fr-FR" sz="1200" dirty="0" smtClean="0">
                <a:solidFill>
                  <a:srgbClr val="B2C0D8"/>
                </a:solidFill>
              </a:rPr>
              <a:t>CT seule</a:t>
            </a:r>
            <a:endParaRPr lang="fr-FR" sz="1200" dirty="0">
              <a:solidFill>
                <a:srgbClr val="B2C0D8"/>
              </a:solidFill>
            </a:endParaRPr>
          </a:p>
        </p:txBody>
      </p:sp>
      <p:cxnSp>
        <p:nvCxnSpPr>
          <p:cNvPr id="130" name="Straight Connector 129"/>
          <p:cNvCxnSpPr/>
          <p:nvPr/>
        </p:nvCxnSpPr>
        <p:spPr>
          <a:xfrm>
            <a:off x="4910277" y="2038424"/>
            <a:ext cx="349624"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910277" y="1860654"/>
            <a:ext cx="349624"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graphicFrame>
        <p:nvGraphicFramePr>
          <p:cNvPr id="132" name="Table 131"/>
          <p:cNvGraphicFramePr>
            <a:graphicFrameLocks noGrp="1"/>
          </p:cNvGraphicFramePr>
          <p:nvPr>
            <p:extLst>
              <p:ext uri="{D42A27DB-BD31-4B8C-83A1-F6EECF244321}">
                <p14:modId xmlns:p14="http://schemas.microsoft.com/office/powerpoint/2010/main" xmlns="" val="3203652972"/>
              </p:ext>
            </p:extLst>
          </p:nvPr>
        </p:nvGraphicFramePr>
        <p:xfrm>
          <a:off x="4649252" y="2222025"/>
          <a:ext cx="4399778" cy="1795780"/>
        </p:xfrm>
        <a:graphic>
          <a:graphicData uri="http://schemas.openxmlformats.org/drawingml/2006/table">
            <a:tbl>
              <a:tblPr firstRow="1" bandRow="1">
                <a:tableStyleId>{5C22544A-7EE6-4342-B048-85BDC9FD1C3A}</a:tableStyleId>
              </a:tblPr>
              <a:tblGrid>
                <a:gridCol w="1927738"/>
                <a:gridCol w="1462813"/>
                <a:gridCol w="1009227"/>
              </a:tblGrid>
              <a:tr h="254065">
                <a:tc>
                  <a:txBody>
                    <a:bodyPr/>
                    <a:lstStyle/>
                    <a:p>
                      <a:pPr>
                        <a:lnSpc>
                          <a:spcPts val="1300"/>
                        </a:lnSpc>
                      </a:pPr>
                      <a:endParaRPr lang="en-GB" sz="1200" dirty="0">
                        <a:solidFill>
                          <a:srgbClr val="000000"/>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Eryaspase + CT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CT </a:t>
                      </a:r>
                      <a:r>
                        <a:rPr lang="en-GB" sz="1200" dirty="0" err="1" smtClean="0">
                          <a:solidFill>
                            <a:srgbClr val="000000"/>
                          </a:solidFill>
                        </a:rPr>
                        <a:t>seule</a:t>
                      </a:r>
                      <a:endParaRPr lang="en-GB" sz="1200" dirty="0">
                        <a:solidFill>
                          <a:srgbClr val="000000"/>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65">
                <a:tc>
                  <a:txBody>
                    <a:bodyPr/>
                    <a:lstStyle/>
                    <a:p>
                      <a:pPr>
                        <a:lnSpc>
                          <a:spcPts val="1300"/>
                        </a:lnSpc>
                      </a:pPr>
                      <a:r>
                        <a:rPr lang="en-GB" sz="1200" dirty="0" smtClean="0">
                          <a:solidFill>
                            <a:srgbClr val="000000"/>
                          </a:solidFill>
                        </a:rPr>
                        <a:t>N</a:t>
                      </a:r>
                      <a:endParaRPr lang="en-GB" sz="12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95</a:t>
                      </a:r>
                      <a:endParaRPr lang="en-GB" sz="12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46</a:t>
                      </a:r>
                      <a:endParaRPr lang="en-GB" sz="12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en-GB" sz="1200" dirty="0" err="1" smtClean="0">
                          <a:solidFill>
                            <a:srgbClr val="000000"/>
                          </a:solidFill>
                        </a:rPr>
                        <a:t>Evt</a:t>
                      </a:r>
                      <a:r>
                        <a:rPr lang="en-GB" sz="1200" dirty="0" smtClean="0">
                          <a:solidFill>
                            <a:srgbClr val="000000"/>
                          </a:solidFill>
                        </a:rPr>
                        <a:t>, n (%)</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79 (83,2)</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40 (87,0)</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en-GB" sz="1200" dirty="0" err="1" smtClean="0">
                          <a:solidFill>
                            <a:srgbClr val="000000"/>
                          </a:solidFill>
                        </a:rPr>
                        <a:t>Censurés</a:t>
                      </a:r>
                      <a:r>
                        <a:rPr lang="en-GB" sz="1200" dirty="0" smtClean="0">
                          <a:solidFill>
                            <a:srgbClr val="000000"/>
                          </a:solidFill>
                        </a:rPr>
                        <a:t>, n (%)</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16 (16,8)</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6 (13,0)</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en-GB" sz="1200" dirty="0" smtClean="0">
                          <a:solidFill>
                            <a:srgbClr val="000000"/>
                          </a:solidFill>
                        </a:rPr>
                        <a:t>SG </a:t>
                      </a:r>
                      <a:r>
                        <a:rPr lang="en-GB" sz="1200" dirty="0" err="1" smtClean="0">
                          <a:solidFill>
                            <a:srgbClr val="000000"/>
                          </a:solidFill>
                        </a:rPr>
                        <a:t>médiane</a:t>
                      </a:r>
                      <a:r>
                        <a:rPr lang="en-GB" sz="1200" dirty="0" smtClean="0">
                          <a:solidFill>
                            <a:srgbClr val="000000"/>
                          </a:solidFill>
                        </a:rPr>
                        <a:t>, </a:t>
                      </a:r>
                      <a:r>
                        <a:rPr lang="en-GB" sz="1200" dirty="0" err="1" smtClean="0">
                          <a:solidFill>
                            <a:srgbClr val="000000"/>
                          </a:solidFill>
                        </a:rPr>
                        <a:t>semaines</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26,1</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19,0</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dirty="0" smtClean="0">
                          <a:solidFill>
                            <a:srgbClr val="000000"/>
                          </a:solidFill>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0,0094</a:t>
                      </a: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en-GB" sz="1200" dirty="0" smtClean="0">
                          <a:solidFill>
                            <a:srgbClr val="000000"/>
                          </a:solidFill>
                        </a:rPr>
                        <a:t>HR</a:t>
                      </a:r>
                      <a:endParaRPr lang="en-GB" sz="1200" dirty="0">
                        <a:solidFill>
                          <a:srgbClr val="00000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endParaRPr lang="en-GB" sz="1200" dirty="0">
                        <a:solidFill>
                          <a:srgbClr val="00000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r>
                        <a:rPr lang="en-GB" sz="1200" dirty="0" smtClean="0">
                          <a:solidFill>
                            <a:srgbClr val="000000"/>
                          </a:solidFill>
                        </a:rPr>
                        <a:t>0,597</a:t>
                      </a:r>
                      <a:endParaRPr lang="en-GB" sz="1200" dirty="0">
                        <a:solidFill>
                          <a:srgbClr val="00000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3" name="Group 132"/>
          <p:cNvGrpSpPr/>
          <p:nvPr/>
        </p:nvGrpSpPr>
        <p:grpSpPr>
          <a:xfrm>
            <a:off x="1498988" y="1583056"/>
            <a:ext cx="5901576" cy="3841506"/>
            <a:chOff x="1498988" y="1413716"/>
            <a:chExt cx="5901576" cy="3841506"/>
          </a:xfrm>
        </p:grpSpPr>
        <p:sp>
          <p:nvSpPr>
            <p:cNvPr id="161" name="TextBox 160"/>
            <p:cNvSpPr txBox="1"/>
            <p:nvPr/>
          </p:nvSpPr>
          <p:spPr>
            <a:xfrm>
              <a:off x="4699107" y="4424225"/>
              <a:ext cx="354584" cy="830997"/>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60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6</a:t>
              </a:r>
            </a:p>
            <a:p>
              <a:pPr algn="ctr"/>
              <a:r>
                <a:rPr lang="fr-FR" sz="1200" dirty="0" smtClean="0">
                  <a:solidFill>
                    <a:srgbClr val="B2C0D8"/>
                  </a:solidFill>
                  <a:latin typeface="Arial" panose="020B0604020202020204" pitchFamily="34" charset="0"/>
                  <a:cs typeface="Arial" panose="020B0604020202020204" pitchFamily="34" charset="0"/>
                </a:rPr>
                <a:t>1</a:t>
              </a:r>
              <a:endParaRPr lang="fr-FR" sz="1200" dirty="0">
                <a:solidFill>
                  <a:srgbClr val="B2C0D8"/>
                </a:solidFill>
                <a:latin typeface="Arial" panose="020B0604020202020204" pitchFamily="34" charset="0"/>
                <a:cs typeface="Arial" panose="020B0604020202020204" pitchFamily="34" charset="0"/>
              </a:endParaRPr>
            </a:p>
          </p:txBody>
        </p:sp>
        <p:sp>
          <p:nvSpPr>
            <p:cNvPr id="159" name="TextBox 158"/>
            <p:cNvSpPr txBox="1"/>
            <p:nvPr/>
          </p:nvSpPr>
          <p:spPr>
            <a:xfrm>
              <a:off x="4167612" y="4424225"/>
              <a:ext cx="354584" cy="830997"/>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50</a:t>
              </a:r>
            </a:p>
            <a:p>
              <a:pPr algn="ctr"/>
              <a:endParaRPr lang="fr-FR" sz="1200" dirty="0" smtClean="0">
                <a:solidFill>
                  <a:srgbClr val="000000"/>
                </a:solidFill>
                <a:latin typeface="Arial" panose="020B0604020202020204" pitchFamily="34" charset="0"/>
                <a:cs typeface="Arial" panose="020B0604020202020204" pitchFamily="34" charset="0"/>
              </a:endParaRPr>
            </a:p>
            <a:p>
              <a:pPr algn="r"/>
              <a:r>
                <a:rPr lang="fr-FR" sz="1200" dirty="0" smtClean="0">
                  <a:solidFill>
                    <a:srgbClr val="B60D27"/>
                  </a:solidFill>
                  <a:latin typeface="Arial" panose="020B0604020202020204" pitchFamily="34" charset="0"/>
                  <a:cs typeface="Arial" panose="020B0604020202020204" pitchFamily="34" charset="0"/>
                </a:rPr>
                <a:t>12</a:t>
              </a:r>
            </a:p>
            <a:p>
              <a:pPr algn="r"/>
              <a:r>
                <a:rPr lang="fr-FR" sz="1200" dirty="0" smtClean="0">
                  <a:solidFill>
                    <a:srgbClr val="B2C0D8"/>
                  </a:solidFill>
                  <a:latin typeface="Arial" panose="020B0604020202020204" pitchFamily="34" charset="0"/>
                  <a:cs typeface="Arial" panose="020B0604020202020204" pitchFamily="34" charset="0"/>
                </a:rPr>
                <a:t>2</a:t>
              </a:r>
              <a:endParaRPr lang="fr-FR" sz="1200" dirty="0">
                <a:solidFill>
                  <a:srgbClr val="B2C0D8"/>
                </a:solidFill>
                <a:latin typeface="Arial" panose="020B0604020202020204" pitchFamily="34" charset="0"/>
                <a:cs typeface="Arial" panose="020B0604020202020204" pitchFamily="34" charset="0"/>
              </a:endParaRPr>
            </a:p>
          </p:txBody>
        </p:sp>
        <p:sp>
          <p:nvSpPr>
            <p:cNvPr id="160" name="TextBox 159"/>
            <p:cNvSpPr txBox="1"/>
            <p:nvPr/>
          </p:nvSpPr>
          <p:spPr>
            <a:xfrm>
              <a:off x="4426447" y="4424225"/>
              <a:ext cx="354584" cy="830997"/>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55</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8</a:t>
              </a:r>
            </a:p>
            <a:p>
              <a:pPr algn="ctr"/>
              <a:r>
                <a:rPr lang="fr-FR" sz="1200" dirty="0" smtClean="0">
                  <a:solidFill>
                    <a:srgbClr val="B2C0D8"/>
                  </a:solidFill>
                  <a:latin typeface="Arial" panose="020B0604020202020204" pitchFamily="34" charset="0"/>
                  <a:cs typeface="Arial" panose="020B0604020202020204" pitchFamily="34" charset="0"/>
                </a:rPr>
                <a:t>1</a:t>
              </a:r>
              <a:endParaRPr lang="fr-FR" sz="1200" dirty="0">
                <a:solidFill>
                  <a:srgbClr val="B2C0D8"/>
                </a:solidFill>
                <a:latin typeface="Arial" panose="020B0604020202020204" pitchFamily="34" charset="0"/>
                <a:cs typeface="Arial" panose="020B0604020202020204" pitchFamily="34" charset="0"/>
              </a:endParaRPr>
            </a:p>
          </p:txBody>
        </p:sp>
        <p:sp>
          <p:nvSpPr>
            <p:cNvPr id="153" name="TextBox 152"/>
            <p:cNvSpPr txBox="1"/>
            <p:nvPr/>
          </p:nvSpPr>
          <p:spPr>
            <a:xfrm>
              <a:off x="3896069" y="4424225"/>
              <a:ext cx="354584" cy="830997"/>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45</a:t>
              </a:r>
            </a:p>
            <a:p>
              <a:pPr algn="ctr"/>
              <a:endParaRPr lang="fr-FR" sz="1200" dirty="0" smtClean="0">
                <a:solidFill>
                  <a:srgbClr val="000000"/>
                </a:solidFill>
                <a:latin typeface="Arial" panose="020B0604020202020204" pitchFamily="34" charset="0"/>
                <a:cs typeface="Arial" panose="020B0604020202020204" pitchFamily="34" charset="0"/>
              </a:endParaRPr>
            </a:p>
            <a:p>
              <a:pPr algn="r"/>
              <a:r>
                <a:rPr lang="fr-FR" sz="1200" dirty="0" smtClean="0">
                  <a:solidFill>
                    <a:srgbClr val="B60D27"/>
                  </a:solidFill>
                  <a:latin typeface="Arial" panose="020B0604020202020204" pitchFamily="34" charset="0"/>
                  <a:cs typeface="Arial" panose="020B0604020202020204" pitchFamily="34" charset="0"/>
                </a:rPr>
                <a:t>19</a:t>
              </a:r>
            </a:p>
            <a:p>
              <a:pPr algn="r"/>
              <a:r>
                <a:rPr lang="fr-FR" sz="1200" dirty="0" smtClean="0">
                  <a:solidFill>
                    <a:srgbClr val="B2C0D8"/>
                  </a:solidFill>
                  <a:latin typeface="Arial" panose="020B0604020202020204" pitchFamily="34" charset="0"/>
                  <a:cs typeface="Arial" panose="020B0604020202020204" pitchFamily="34" charset="0"/>
                </a:rPr>
                <a:t>4</a:t>
              </a:r>
              <a:endParaRPr lang="fr-FR" sz="1200" dirty="0">
                <a:solidFill>
                  <a:srgbClr val="B2C0D8"/>
                </a:solidFill>
                <a:latin typeface="Arial" panose="020B0604020202020204" pitchFamily="34" charset="0"/>
                <a:cs typeface="Arial" panose="020B0604020202020204" pitchFamily="34" charset="0"/>
              </a:endParaRPr>
            </a:p>
          </p:txBody>
        </p:sp>
        <p:sp>
          <p:nvSpPr>
            <p:cNvPr id="162" name="TextBox 161"/>
            <p:cNvSpPr txBox="1"/>
            <p:nvPr/>
          </p:nvSpPr>
          <p:spPr>
            <a:xfrm>
              <a:off x="4967592" y="4424225"/>
              <a:ext cx="354584" cy="646331"/>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65</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4</a:t>
              </a:r>
              <a:endParaRPr lang="fr-FR" sz="1200" dirty="0">
                <a:solidFill>
                  <a:srgbClr val="B60D27"/>
                </a:solidFill>
                <a:latin typeface="Arial" panose="020B0604020202020204" pitchFamily="34" charset="0"/>
                <a:cs typeface="Arial" panose="020B0604020202020204" pitchFamily="34" charset="0"/>
              </a:endParaRPr>
            </a:p>
          </p:txBody>
        </p:sp>
        <p:sp>
          <p:nvSpPr>
            <p:cNvPr id="134" name="Line 12"/>
            <p:cNvSpPr>
              <a:spLocks noChangeShapeType="1"/>
            </p:cNvSpPr>
            <p:nvPr/>
          </p:nvSpPr>
          <p:spPr bwMode="auto">
            <a:xfrm>
              <a:off x="246722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5" name="Line 13"/>
            <p:cNvSpPr>
              <a:spLocks noChangeShapeType="1"/>
            </p:cNvSpPr>
            <p:nvPr/>
          </p:nvSpPr>
          <p:spPr bwMode="auto">
            <a:xfrm>
              <a:off x="2207775"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6" name="Line 14"/>
            <p:cNvSpPr>
              <a:spLocks noChangeShapeType="1"/>
            </p:cNvSpPr>
            <p:nvPr/>
          </p:nvSpPr>
          <p:spPr bwMode="auto">
            <a:xfrm>
              <a:off x="273848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7" name="Line 19"/>
            <p:cNvSpPr>
              <a:spLocks noChangeShapeType="1"/>
            </p:cNvSpPr>
            <p:nvPr/>
          </p:nvSpPr>
          <p:spPr bwMode="auto">
            <a:xfrm>
              <a:off x="1935115"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8" name="Line 21"/>
            <p:cNvSpPr>
              <a:spLocks noChangeShapeType="1"/>
            </p:cNvSpPr>
            <p:nvPr/>
          </p:nvSpPr>
          <p:spPr bwMode="auto">
            <a:xfrm>
              <a:off x="1668643"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39" name="TextBox 138"/>
            <p:cNvSpPr txBox="1"/>
            <p:nvPr/>
          </p:nvSpPr>
          <p:spPr>
            <a:xfrm>
              <a:off x="1498988"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95</a:t>
              </a:r>
            </a:p>
            <a:p>
              <a:pPr algn="ctr"/>
              <a:r>
                <a:rPr lang="fr-FR" sz="1200" smtClean="0">
                  <a:solidFill>
                    <a:srgbClr val="B2C0D8"/>
                  </a:solidFill>
                  <a:latin typeface="Arial" panose="020B0604020202020204" pitchFamily="34" charset="0"/>
                  <a:cs typeface="Arial" panose="020B0604020202020204" pitchFamily="34" charset="0"/>
                </a:rPr>
                <a:t>46</a:t>
              </a:r>
              <a:endParaRPr lang="fr-FR" sz="1200">
                <a:solidFill>
                  <a:srgbClr val="B2C0D8"/>
                </a:solidFill>
                <a:latin typeface="Arial" panose="020B0604020202020204" pitchFamily="34" charset="0"/>
                <a:cs typeface="Arial" panose="020B0604020202020204" pitchFamily="34" charset="0"/>
              </a:endParaRPr>
            </a:p>
          </p:txBody>
        </p:sp>
        <p:sp>
          <p:nvSpPr>
            <p:cNvPr id="140" name="TextBox 139"/>
            <p:cNvSpPr txBox="1"/>
            <p:nvPr/>
          </p:nvSpPr>
          <p:spPr>
            <a:xfrm>
              <a:off x="1757823"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89</a:t>
              </a:r>
            </a:p>
            <a:p>
              <a:pPr algn="ctr"/>
              <a:r>
                <a:rPr lang="fr-FR" sz="1200" smtClean="0">
                  <a:solidFill>
                    <a:srgbClr val="B2C0D8"/>
                  </a:solidFill>
                  <a:latin typeface="Arial" panose="020B0604020202020204" pitchFamily="34" charset="0"/>
                  <a:cs typeface="Arial" panose="020B0604020202020204" pitchFamily="34" charset="0"/>
                </a:rPr>
                <a:t>40</a:t>
              </a:r>
              <a:endParaRPr lang="fr-FR" sz="1200">
                <a:solidFill>
                  <a:srgbClr val="B2C0D8"/>
                </a:solidFill>
                <a:latin typeface="Arial" panose="020B0604020202020204" pitchFamily="34" charset="0"/>
                <a:cs typeface="Arial" panose="020B0604020202020204" pitchFamily="34" charset="0"/>
              </a:endParaRPr>
            </a:p>
          </p:txBody>
        </p:sp>
        <p:sp>
          <p:nvSpPr>
            <p:cNvPr id="141" name="TextBox 140"/>
            <p:cNvSpPr txBox="1"/>
            <p:nvPr/>
          </p:nvSpPr>
          <p:spPr>
            <a:xfrm>
              <a:off x="2030483"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82</a:t>
              </a:r>
            </a:p>
            <a:p>
              <a:pPr algn="ctr"/>
              <a:r>
                <a:rPr lang="fr-FR" sz="1200" smtClean="0">
                  <a:solidFill>
                    <a:srgbClr val="B2C0D8"/>
                  </a:solidFill>
                  <a:latin typeface="Arial" panose="020B0604020202020204" pitchFamily="34" charset="0"/>
                  <a:cs typeface="Arial" panose="020B0604020202020204" pitchFamily="34" charset="0"/>
                </a:rPr>
                <a:t>34</a:t>
              </a:r>
              <a:endParaRPr lang="fr-FR" sz="1200">
                <a:solidFill>
                  <a:srgbClr val="B2C0D8"/>
                </a:solidFill>
                <a:latin typeface="Arial" panose="020B0604020202020204" pitchFamily="34" charset="0"/>
                <a:cs typeface="Arial" panose="020B0604020202020204" pitchFamily="34" charset="0"/>
              </a:endParaRPr>
            </a:p>
          </p:txBody>
        </p:sp>
        <p:sp>
          <p:nvSpPr>
            <p:cNvPr id="142" name="TextBox 141"/>
            <p:cNvSpPr txBox="1"/>
            <p:nvPr/>
          </p:nvSpPr>
          <p:spPr>
            <a:xfrm>
              <a:off x="2298968"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71</a:t>
              </a:r>
            </a:p>
            <a:p>
              <a:pPr algn="ctr"/>
              <a:r>
                <a:rPr lang="fr-FR" sz="1200" smtClean="0">
                  <a:solidFill>
                    <a:srgbClr val="B2C0D8"/>
                  </a:solidFill>
                  <a:latin typeface="Arial" panose="020B0604020202020204" pitchFamily="34" charset="0"/>
                  <a:cs typeface="Arial" panose="020B0604020202020204" pitchFamily="34" charset="0"/>
                </a:rPr>
                <a:t>25</a:t>
              </a:r>
              <a:endParaRPr lang="fr-FR" sz="1200">
                <a:solidFill>
                  <a:srgbClr val="B2C0D8"/>
                </a:solidFill>
                <a:latin typeface="Arial" panose="020B0604020202020204" pitchFamily="34" charset="0"/>
                <a:cs typeface="Arial" panose="020B0604020202020204" pitchFamily="34" charset="0"/>
              </a:endParaRPr>
            </a:p>
          </p:txBody>
        </p:sp>
        <p:sp>
          <p:nvSpPr>
            <p:cNvPr id="143" name="TextBox 142"/>
            <p:cNvSpPr txBox="1"/>
            <p:nvPr/>
          </p:nvSpPr>
          <p:spPr>
            <a:xfrm>
              <a:off x="2558951"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58</a:t>
              </a:r>
            </a:p>
            <a:p>
              <a:pPr algn="ctr"/>
              <a:r>
                <a:rPr lang="fr-FR" sz="1200" smtClean="0">
                  <a:solidFill>
                    <a:srgbClr val="B2C0D8"/>
                  </a:solidFill>
                  <a:latin typeface="Arial" panose="020B0604020202020204" pitchFamily="34" charset="0"/>
                  <a:cs typeface="Arial" panose="020B0604020202020204" pitchFamily="34" charset="0"/>
                </a:rPr>
                <a:t>19</a:t>
              </a:r>
              <a:endParaRPr lang="fr-FR" sz="1200">
                <a:solidFill>
                  <a:srgbClr val="B2C0D8"/>
                </a:solidFill>
                <a:latin typeface="Arial" panose="020B0604020202020204" pitchFamily="34" charset="0"/>
                <a:cs typeface="Arial" panose="020B0604020202020204" pitchFamily="34" charset="0"/>
              </a:endParaRPr>
            </a:p>
          </p:txBody>
        </p:sp>
        <p:sp>
          <p:nvSpPr>
            <p:cNvPr id="144" name="Line 12"/>
            <p:cNvSpPr>
              <a:spLocks noChangeShapeType="1"/>
            </p:cNvSpPr>
            <p:nvPr/>
          </p:nvSpPr>
          <p:spPr bwMode="auto">
            <a:xfrm>
              <a:off x="380434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5" name="Line 13"/>
            <p:cNvSpPr>
              <a:spLocks noChangeShapeType="1"/>
            </p:cNvSpPr>
            <p:nvPr/>
          </p:nvSpPr>
          <p:spPr bwMode="auto">
            <a:xfrm>
              <a:off x="3544892"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6" name="Line 14"/>
            <p:cNvSpPr>
              <a:spLocks noChangeShapeType="1"/>
            </p:cNvSpPr>
            <p:nvPr/>
          </p:nvSpPr>
          <p:spPr bwMode="auto">
            <a:xfrm>
              <a:off x="407560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7" name="Line 19"/>
            <p:cNvSpPr>
              <a:spLocks noChangeShapeType="1"/>
            </p:cNvSpPr>
            <p:nvPr/>
          </p:nvSpPr>
          <p:spPr bwMode="auto">
            <a:xfrm>
              <a:off x="3272232"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8" name="Line 21"/>
            <p:cNvSpPr>
              <a:spLocks noChangeShapeType="1"/>
            </p:cNvSpPr>
            <p:nvPr/>
          </p:nvSpPr>
          <p:spPr bwMode="auto">
            <a:xfrm>
              <a:off x="3005760"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49" name="TextBox 148"/>
            <p:cNvSpPr txBox="1"/>
            <p:nvPr/>
          </p:nvSpPr>
          <p:spPr>
            <a:xfrm>
              <a:off x="2836105"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46</a:t>
              </a:r>
            </a:p>
            <a:p>
              <a:pPr algn="ctr"/>
              <a:r>
                <a:rPr lang="fr-FR" sz="1200" smtClean="0">
                  <a:solidFill>
                    <a:srgbClr val="B2C0D8"/>
                  </a:solidFill>
                  <a:latin typeface="Arial" panose="020B0604020202020204" pitchFamily="34" charset="0"/>
                  <a:cs typeface="Arial" panose="020B0604020202020204" pitchFamily="34" charset="0"/>
                </a:rPr>
                <a:t>15</a:t>
              </a:r>
              <a:endParaRPr lang="fr-FR" sz="1200">
                <a:solidFill>
                  <a:srgbClr val="B2C0D8"/>
                </a:solidFill>
                <a:latin typeface="Arial" panose="020B0604020202020204" pitchFamily="34" charset="0"/>
                <a:cs typeface="Arial" panose="020B0604020202020204" pitchFamily="34" charset="0"/>
              </a:endParaRPr>
            </a:p>
          </p:txBody>
        </p:sp>
        <p:sp>
          <p:nvSpPr>
            <p:cNvPr id="150" name="TextBox 149"/>
            <p:cNvSpPr txBox="1"/>
            <p:nvPr/>
          </p:nvSpPr>
          <p:spPr>
            <a:xfrm>
              <a:off x="3094940"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32</a:t>
              </a:r>
            </a:p>
            <a:p>
              <a:pPr algn="ctr"/>
              <a:r>
                <a:rPr lang="fr-FR" sz="1200" smtClean="0">
                  <a:solidFill>
                    <a:srgbClr val="B2C0D8"/>
                  </a:solidFill>
                  <a:latin typeface="Arial" panose="020B0604020202020204" pitchFamily="34" charset="0"/>
                  <a:cs typeface="Arial" panose="020B0604020202020204" pitchFamily="34" charset="0"/>
                </a:rPr>
                <a:t>10</a:t>
              </a:r>
              <a:endParaRPr lang="fr-FR" sz="1200">
                <a:solidFill>
                  <a:srgbClr val="B2C0D8"/>
                </a:solidFill>
                <a:latin typeface="Arial" panose="020B0604020202020204" pitchFamily="34" charset="0"/>
                <a:cs typeface="Arial" panose="020B0604020202020204" pitchFamily="34" charset="0"/>
              </a:endParaRPr>
            </a:p>
          </p:txBody>
        </p:sp>
        <p:sp>
          <p:nvSpPr>
            <p:cNvPr id="151" name="TextBox 150"/>
            <p:cNvSpPr txBox="1"/>
            <p:nvPr/>
          </p:nvSpPr>
          <p:spPr>
            <a:xfrm>
              <a:off x="3367601"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35</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B60D27"/>
                  </a:solidFill>
                  <a:latin typeface="Arial" panose="020B0604020202020204" pitchFamily="34" charset="0"/>
                  <a:cs typeface="Arial" panose="020B0604020202020204" pitchFamily="34" charset="0"/>
                </a:rPr>
                <a:t>25</a:t>
              </a:r>
            </a:p>
            <a:p>
              <a:pPr algn="r"/>
              <a:r>
                <a:rPr lang="fr-FR" sz="1200" smtClean="0">
                  <a:solidFill>
                    <a:srgbClr val="B2C0D8"/>
                  </a:solidFill>
                  <a:latin typeface="Arial" panose="020B0604020202020204" pitchFamily="34" charset="0"/>
                  <a:cs typeface="Arial" panose="020B0604020202020204" pitchFamily="34" charset="0"/>
                </a:rPr>
                <a:t>6</a:t>
              </a:r>
              <a:endParaRPr lang="fr-FR" sz="1200">
                <a:solidFill>
                  <a:srgbClr val="B2C0D8"/>
                </a:solidFill>
                <a:latin typeface="Arial" panose="020B0604020202020204" pitchFamily="34" charset="0"/>
                <a:cs typeface="Arial" panose="020B0604020202020204" pitchFamily="34" charset="0"/>
              </a:endParaRPr>
            </a:p>
          </p:txBody>
        </p:sp>
        <p:sp>
          <p:nvSpPr>
            <p:cNvPr id="152" name="TextBox 151"/>
            <p:cNvSpPr txBox="1"/>
            <p:nvPr/>
          </p:nvSpPr>
          <p:spPr>
            <a:xfrm>
              <a:off x="3636086" y="4424225"/>
              <a:ext cx="354584" cy="830997"/>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40</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B60D27"/>
                  </a:solidFill>
                  <a:latin typeface="Arial" panose="020B0604020202020204" pitchFamily="34" charset="0"/>
                  <a:cs typeface="Arial" panose="020B0604020202020204" pitchFamily="34" charset="0"/>
                </a:rPr>
                <a:t>22</a:t>
              </a:r>
            </a:p>
            <a:p>
              <a:pPr algn="r"/>
              <a:r>
                <a:rPr lang="fr-FR" sz="1200" smtClean="0">
                  <a:solidFill>
                    <a:srgbClr val="B2C0D8"/>
                  </a:solidFill>
                  <a:latin typeface="Arial" panose="020B0604020202020204" pitchFamily="34" charset="0"/>
                  <a:cs typeface="Arial" panose="020B0604020202020204" pitchFamily="34" charset="0"/>
                </a:rPr>
                <a:t>5</a:t>
              </a:r>
              <a:endParaRPr lang="fr-FR" sz="1200">
                <a:solidFill>
                  <a:srgbClr val="B2C0D8"/>
                </a:solidFill>
                <a:latin typeface="Arial" panose="020B0604020202020204" pitchFamily="34" charset="0"/>
                <a:cs typeface="Arial" panose="020B0604020202020204" pitchFamily="34" charset="0"/>
              </a:endParaRPr>
            </a:p>
          </p:txBody>
        </p:sp>
        <p:sp>
          <p:nvSpPr>
            <p:cNvPr id="154" name="Line 12"/>
            <p:cNvSpPr>
              <a:spLocks noChangeShapeType="1"/>
            </p:cNvSpPr>
            <p:nvPr/>
          </p:nvSpPr>
          <p:spPr bwMode="auto">
            <a:xfrm>
              <a:off x="5135853"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5" name="Line 13"/>
            <p:cNvSpPr>
              <a:spLocks noChangeShapeType="1"/>
            </p:cNvSpPr>
            <p:nvPr/>
          </p:nvSpPr>
          <p:spPr bwMode="auto">
            <a:xfrm>
              <a:off x="487639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6" name="Line 14"/>
            <p:cNvSpPr>
              <a:spLocks noChangeShapeType="1"/>
            </p:cNvSpPr>
            <p:nvPr/>
          </p:nvSpPr>
          <p:spPr bwMode="auto">
            <a:xfrm>
              <a:off x="5407113"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7" name="Line 19"/>
            <p:cNvSpPr>
              <a:spLocks noChangeShapeType="1"/>
            </p:cNvSpPr>
            <p:nvPr/>
          </p:nvSpPr>
          <p:spPr bwMode="auto">
            <a:xfrm>
              <a:off x="460373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8" name="Line 21"/>
            <p:cNvSpPr>
              <a:spLocks noChangeShapeType="1"/>
            </p:cNvSpPr>
            <p:nvPr/>
          </p:nvSpPr>
          <p:spPr bwMode="auto">
            <a:xfrm>
              <a:off x="4337267"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63" name="TextBox 162"/>
            <p:cNvSpPr txBox="1"/>
            <p:nvPr/>
          </p:nvSpPr>
          <p:spPr>
            <a:xfrm>
              <a:off x="5227575" y="4424225"/>
              <a:ext cx="354584"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70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2</a:t>
              </a:r>
              <a:endParaRPr lang="fr-FR" sz="1200">
                <a:solidFill>
                  <a:srgbClr val="B60D27"/>
                </a:solidFill>
                <a:latin typeface="Arial" panose="020B0604020202020204" pitchFamily="34" charset="0"/>
                <a:cs typeface="Arial" panose="020B0604020202020204" pitchFamily="34" charset="0"/>
              </a:endParaRPr>
            </a:p>
          </p:txBody>
        </p:sp>
        <p:sp>
          <p:nvSpPr>
            <p:cNvPr id="164" name="Line 12"/>
            <p:cNvSpPr>
              <a:spLocks noChangeShapeType="1"/>
            </p:cNvSpPr>
            <p:nvPr/>
          </p:nvSpPr>
          <p:spPr bwMode="auto">
            <a:xfrm>
              <a:off x="6478580"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5" name="Line 13"/>
            <p:cNvSpPr>
              <a:spLocks noChangeShapeType="1"/>
            </p:cNvSpPr>
            <p:nvPr/>
          </p:nvSpPr>
          <p:spPr bwMode="auto">
            <a:xfrm>
              <a:off x="621912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6" name="Line 14"/>
            <p:cNvSpPr>
              <a:spLocks noChangeShapeType="1"/>
            </p:cNvSpPr>
            <p:nvPr/>
          </p:nvSpPr>
          <p:spPr bwMode="auto">
            <a:xfrm>
              <a:off x="6749840"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7" name="Line 19"/>
            <p:cNvSpPr>
              <a:spLocks noChangeShapeType="1"/>
            </p:cNvSpPr>
            <p:nvPr/>
          </p:nvSpPr>
          <p:spPr bwMode="auto">
            <a:xfrm>
              <a:off x="594646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8" name="Line 21"/>
            <p:cNvSpPr>
              <a:spLocks noChangeShapeType="1"/>
            </p:cNvSpPr>
            <p:nvPr/>
          </p:nvSpPr>
          <p:spPr bwMode="auto">
            <a:xfrm>
              <a:off x="5679994"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69" name="TextBox 168"/>
            <p:cNvSpPr txBox="1"/>
            <p:nvPr/>
          </p:nvSpPr>
          <p:spPr>
            <a:xfrm>
              <a:off x="5510339" y="4424225"/>
              <a:ext cx="354584"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75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2</a:t>
              </a:r>
              <a:endParaRPr lang="fr-FR" sz="1200">
                <a:solidFill>
                  <a:srgbClr val="B60D27"/>
                </a:solidFill>
                <a:latin typeface="Arial" panose="020B0604020202020204" pitchFamily="34" charset="0"/>
                <a:cs typeface="Arial" panose="020B0604020202020204" pitchFamily="34" charset="0"/>
              </a:endParaRPr>
            </a:p>
          </p:txBody>
        </p:sp>
        <p:sp>
          <p:nvSpPr>
            <p:cNvPr id="170" name="TextBox 169"/>
            <p:cNvSpPr txBox="1"/>
            <p:nvPr/>
          </p:nvSpPr>
          <p:spPr>
            <a:xfrm>
              <a:off x="5769174" y="4424225"/>
              <a:ext cx="354584"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80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2</a:t>
              </a:r>
              <a:endParaRPr lang="fr-FR" sz="1200">
                <a:solidFill>
                  <a:srgbClr val="B60D27"/>
                </a:solidFill>
                <a:latin typeface="Arial" panose="020B0604020202020204" pitchFamily="34" charset="0"/>
                <a:cs typeface="Arial" panose="020B0604020202020204" pitchFamily="34" charset="0"/>
              </a:endParaRPr>
            </a:p>
          </p:txBody>
        </p:sp>
        <p:sp>
          <p:nvSpPr>
            <p:cNvPr id="171" name="TextBox 170"/>
            <p:cNvSpPr txBox="1"/>
            <p:nvPr/>
          </p:nvSpPr>
          <p:spPr>
            <a:xfrm>
              <a:off x="6041835" y="4424225"/>
              <a:ext cx="354584"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85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1</a:t>
              </a:r>
              <a:endParaRPr lang="fr-FR" sz="1200">
                <a:solidFill>
                  <a:srgbClr val="B60D27"/>
                </a:solidFill>
                <a:latin typeface="Arial" panose="020B0604020202020204" pitchFamily="34" charset="0"/>
                <a:cs typeface="Arial" panose="020B0604020202020204" pitchFamily="34" charset="0"/>
              </a:endParaRPr>
            </a:p>
          </p:txBody>
        </p:sp>
        <p:sp>
          <p:nvSpPr>
            <p:cNvPr id="172" name="TextBox 171"/>
            <p:cNvSpPr txBox="1"/>
            <p:nvPr/>
          </p:nvSpPr>
          <p:spPr>
            <a:xfrm>
              <a:off x="6310320" y="4424225"/>
              <a:ext cx="354584"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1</a:t>
              </a:r>
              <a:endParaRPr lang="fr-FR" sz="1200">
                <a:solidFill>
                  <a:srgbClr val="B60D27"/>
                </a:solidFill>
                <a:latin typeface="Arial" panose="020B0604020202020204" pitchFamily="34" charset="0"/>
                <a:cs typeface="Arial" panose="020B0604020202020204" pitchFamily="34" charset="0"/>
              </a:endParaRPr>
            </a:p>
          </p:txBody>
        </p:sp>
        <p:sp>
          <p:nvSpPr>
            <p:cNvPr id="173" name="TextBox 172"/>
            <p:cNvSpPr txBox="1"/>
            <p:nvPr/>
          </p:nvSpPr>
          <p:spPr>
            <a:xfrm>
              <a:off x="6570303" y="4424225"/>
              <a:ext cx="354584" cy="646331"/>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B60D27"/>
                  </a:solidFill>
                  <a:latin typeface="Arial" panose="020B0604020202020204" pitchFamily="34" charset="0"/>
                  <a:cs typeface="Arial" panose="020B0604020202020204" pitchFamily="34" charset="0"/>
                </a:rPr>
                <a:t>1</a:t>
              </a:r>
              <a:endParaRPr lang="fr-FR" sz="1200">
                <a:solidFill>
                  <a:srgbClr val="B60D27"/>
                </a:solidFill>
                <a:latin typeface="Arial" panose="020B0604020202020204" pitchFamily="34" charset="0"/>
                <a:cs typeface="Arial" panose="020B0604020202020204" pitchFamily="34" charset="0"/>
              </a:endParaRPr>
            </a:p>
          </p:txBody>
        </p:sp>
        <p:sp>
          <p:nvSpPr>
            <p:cNvPr id="174" name="Line 2"/>
            <p:cNvSpPr>
              <a:spLocks noChangeShapeType="1"/>
            </p:cNvSpPr>
            <p:nvPr/>
          </p:nvSpPr>
          <p:spPr bwMode="auto">
            <a:xfrm>
              <a:off x="3175639" y="3452654"/>
              <a:ext cx="76119"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3"/>
            <p:cNvSpPr>
              <a:spLocks noChangeShapeType="1"/>
            </p:cNvSpPr>
            <p:nvPr/>
          </p:nvSpPr>
          <p:spPr bwMode="auto">
            <a:xfrm>
              <a:off x="1665937" y="1413716"/>
              <a:ext cx="0" cy="7646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4"/>
            <p:cNvSpPr>
              <a:spLocks noChangeShapeType="1"/>
            </p:cNvSpPr>
            <p:nvPr/>
          </p:nvSpPr>
          <p:spPr bwMode="auto">
            <a:xfrm>
              <a:off x="2617430" y="2802743"/>
              <a:ext cx="0" cy="63717"/>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5"/>
            <p:cNvSpPr>
              <a:spLocks noChangeShapeType="1"/>
            </p:cNvSpPr>
            <p:nvPr/>
          </p:nvSpPr>
          <p:spPr bwMode="auto">
            <a:xfrm>
              <a:off x="1703997" y="1413716"/>
              <a:ext cx="0" cy="7646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6"/>
            <p:cNvSpPr>
              <a:spLocks noChangeShapeType="1"/>
            </p:cNvSpPr>
            <p:nvPr/>
          </p:nvSpPr>
          <p:spPr bwMode="auto">
            <a:xfrm>
              <a:off x="1881609" y="1541150"/>
              <a:ext cx="0" cy="7646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Freeform 7"/>
            <p:cNvSpPr>
              <a:spLocks/>
            </p:cNvSpPr>
            <p:nvPr/>
          </p:nvSpPr>
          <p:spPr bwMode="auto">
            <a:xfrm>
              <a:off x="1640564" y="1451946"/>
              <a:ext cx="3222388" cy="2841770"/>
            </a:xfrm>
            <a:custGeom>
              <a:avLst/>
              <a:gdLst>
                <a:gd name="T0" fmla="*/ 254 w 254"/>
                <a:gd name="T1" fmla="*/ 216 h 223"/>
                <a:gd name="T2" fmla="*/ 216 w 254"/>
                <a:gd name="T3" fmla="*/ 210 h 223"/>
                <a:gd name="T4" fmla="*/ 203 w 254"/>
                <a:gd name="T5" fmla="*/ 203 h 223"/>
                <a:gd name="T6" fmla="*/ 198 w 254"/>
                <a:gd name="T7" fmla="*/ 195 h 223"/>
                <a:gd name="T8" fmla="*/ 179 w 254"/>
                <a:gd name="T9" fmla="*/ 190 h 223"/>
                <a:gd name="T10" fmla="*/ 149 w 254"/>
                <a:gd name="T11" fmla="*/ 183 h 223"/>
                <a:gd name="T12" fmla="*/ 139 w 254"/>
                <a:gd name="T13" fmla="*/ 175 h 223"/>
                <a:gd name="T14" fmla="*/ 136 w 254"/>
                <a:gd name="T15" fmla="*/ 169 h 223"/>
                <a:gd name="T16" fmla="*/ 131 w 254"/>
                <a:gd name="T17" fmla="*/ 164 h 223"/>
                <a:gd name="T18" fmla="*/ 124 w 254"/>
                <a:gd name="T19" fmla="*/ 152 h 223"/>
                <a:gd name="T20" fmla="*/ 119 w 254"/>
                <a:gd name="T21" fmla="*/ 147 h 223"/>
                <a:gd name="T22" fmla="*/ 111 w 254"/>
                <a:gd name="T23" fmla="*/ 142 h 223"/>
                <a:gd name="T24" fmla="*/ 93 w 254"/>
                <a:gd name="T25" fmla="*/ 136 h 223"/>
                <a:gd name="T26" fmla="*/ 91 w 254"/>
                <a:gd name="T27" fmla="*/ 125 h 223"/>
                <a:gd name="T28" fmla="*/ 86 w 254"/>
                <a:gd name="T29" fmla="*/ 120 h 223"/>
                <a:gd name="T30" fmla="*/ 85 w 254"/>
                <a:gd name="T31" fmla="*/ 114 h 223"/>
                <a:gd name="T32" fmla="*/ 81 w 254"/>
                <a:gd name="T33" fmla="*/ 109 h 223"/>
                <a:gd name="T34" fmla="*/ 73 w 254"/>
                <a:gd name="T35" fmla="*/ 104 h 223"/>
                <a:gd name="T36" fmla="*/ 66 w 254"/>
                <a:gd name="T37" fmla="*/ 99 h 223"/>
                <a:gd name="T38" fmla="*/ 64 w 254"/>
                <a:gd name="T39" fmla="*/ 94 h 223"/>
                <a:gd name="T40" fmla="*/ 59 w 254"/>
                <a:gd name="T41" fmla="*/ 88 h 223"/>
                <a:gd name="T42" fmla="*/ 57 w 254"/>
                <a:gd name="T43" fmla="*/ 78 h 223"/>
                <a:gd name="T44" fmla="*/ 53 w 254"/>
                <a:gd name="T45" fmla="*/ 68 h 223"/>
                <a:gd name="T46" fmla="*/ 50 w 254"/>
                <a:gd name="T47" fmla="*/ 61 h 223"/>
                <a:gd name="T48" fmla="*/ 48 w 254"/>
                <a:gd name="T49" fmla="*/ 52 h 223"/>
                <a:gd name="T50" fmla="*/ 45 w 254"/>
                <a:gd name="T51" fmla="*/ 46 h 223"/>
                <a:gd name="T52" fmla="*/ 38 w 254"/>
                <a:gd name="T53" fmla="*/ 42 h 223"/>
                <a:gd name="T54" fmla="*/ 35 w 254"/>
                <a:gd name="T55" fmla="*/ 37 h 223"/>
                <a:gd name="T56" fmla="*/ 31 w 254"/>
                <a:gd name="T57" fmla="*/ 31 h 223"/>
                <a:gd name="T58" fmla="*/ 29 w 254"/>
                <a:gd name="T59" fmla="*/ 25 h 223"/>
                <a:gd name="T60" fmla="*/ 27 w 254"/>
                <a:gd name="T61" fmla="*/ 20 h 223"/>
                <a:gd name="T62" fmla="*/ 23 w 254"/>
                <a:gd name="T63" fmla="*/ 15 h 223"/>
                <a:gd name="T64" fmla="*/ 21 w 254"/>
                <a:gd name="T65" fmla="*/ 9 h 223"/>
                <a:gd name="T66" fmla="*/ 17 w 254"/>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223">
                  <a:moveTo>
                    <a:pt x="254" y="223"/>
                  </a:moveTo>
                  <a:lnTo>
                    <a:pt x="254" y="216"/>
                  </a:lnTo>
                  <a:lnTo>
                    <a:pt x="216" y="216"/>
                  </a:lnTo>
                  <a:lnTo>
                    <a:pt x="216" y="210"/>
                  </a:lnTo>
                  <a:lnTo>
                    <a:pt x="203" y="210"/>
                  </a:lnTo>
                  <a:lnTo>
                    <a:pt x="203" y="203"/>
                  </a:lnTo>
                  <a:lnTo>
                    <a:pt x="198" y="203"/>
                  </a:lnTo>
                  <a:lnTo>
                    <a:pt x="198" y="195"/>
                  </a:lnTo>
                  <a:lnTo>
                    <a:pt x="179" y="195"/>
                  </a:lnTo>
                  <a:lnTo>
                    <a:pt x="179" y="190"/>
                  </a:lnTo>
                  <a:lnTo>
                    <a:pt x="149" y="190"/>
                  </a:lnTo>
                  <a:lnTo>
                    <a:pt x="149" y="183"/>
                  </a:lnTo>
                  <a:lnTo>
                    <a:pt x="139" y="183"/>
                  </a:lnTo>
                  <a:lnTo>
                    <a:pt x="139" y="175"/>
                  </a:lnTo>
                  <a:lnTo>
                    <a:pt x="136" y="175"/>
                  </a:lnTo>
                  <a:lnTo>
                    <a:pt x="136" y="169"/>
                  </a:lnTo>
                  <a:lnTo>
                    <a:pt x="131" y="169"/>
                  </a:lnTo>
                  <a:lnTo>
                    <a:pt x="131" y="164"/>
                  </a:lnTo>
                  <a:lnTo>
                    <a:pt x="124" y="164"/>
                  </a:lnTo>
                  <a:lnTo>
                    <a:pt x="124" y="152"/>
                  </a:lnTo>
                  <a:lnTo>
                    <a:pt x="119" y="152"/>
                  </a:lnTo>
                  <a:lnTo>
                    <a:pt x="119" y="147"/>
                  </a:lnTo>
                  <a:lnTo>
                    <a:pt x="111" y="147"/>
                  </a:lnTo>
                  <a:lnTo>
                    <a:pt x="111" y="142"/>
                  </a:lnTo>
                  <a:lnTo>
                    <a:pt x="93" y="142"/>
                  </a:lnTo>
                  <a:lnTo>
                    <a:pt x="93" y="136"/>
                  </a:lnTo>
                  <a:lnTo>
                    <a:pt x="91" y="136"/>
                  </a:lnTo>
                  <a:lnTo>
                    <a:pt x="91" y="125"/>
                  </a:lnTo>
                  <a:lnTo>
                    <a:pt x="86" y="125"/>
                  </a:lnTo>
                  <a:lnTo>
                    <a:pt x="86" y="120"/>
                  </a:lnTo>
                  <a:lnTo>
                    <a:pt x="85" y="120"/>
                  </a:lnTo>
                  <a:lnTo>
                    <a:pt x="85" y="114"/>
                  </a:lnTo>
                  <a:lnTo>
                    <a:pt x="81" y="114"/>
                  </a:lnTo>
                  <a:lnTo>
                    <a:pt x="81" y="109"/>
                  </a:lnTo>
                  <a:lnTo>
                    <a:pt x="73" y="109"/>
                  </a:lnTo>
                  <a:lnTo>
                    <a:pt x="73" y="104"/>
                  </a:lnTo>
                  <a:lnTo>
                    <a:pt x="66" y="104"/>
                  </a:lnTo>
                  <a:lnTo>
                    <a:pt x="66" y="99"/>
                  </a:lnTo>
                  <a:lnTo>
                    <a:pt x="64" y="99"/>
                  </a:lnTo>
                  <a:lnTo>
                    <a:pt x="64" y="94"/>
                  </a:lnTo>
                  <a:lnTo>
                    <a:pt x="59" y="94"/>
                  </a:lnTo>
                  <a:lnTo>
                    <a:pt x="59" y="88"/>
                  </a:lnTo>
                  <a:lnTo>
                    <a:pt x="57" y="88"/>
                  </a:lnTo>
                  <a:lnTo>
                    <a:pt x="57" y="78"/>
                  </a:lnTo>
                  <a:lnTo>
                    <a:pt x="53" y="78"/>
                  </a:lnTo>
                  <a:lnTo>
                    <a:pt x="53" y="68"/>
                  </a:lnTo>
                  <a:lnTo>
                    <a:pt x="50" y="68"/>
                  </a:lnTo>
                  <a:lnTo>
                    <a:pt x="50" y="61"/>
                  </a:lnTo>
                  <a:lnTo>
                    <a:pt x="48" y="61"/>
                  </a:lnTo>
                  <a:lnTo>
                    <a:pt x="48" y="52"/>
                  </a:lnTo>
                  <a:lnTo>
                    <a:pt x="45" y="52"/>
                  </a:lnTo>
                  <a:lnTo>
                    <a:pt x="45" y="46"/>
                  </a:lnTo>
                  <a:lnTo>
                    <a:pt x="38" y="46"/>
                  </a:lnTo>
                  <a:lnTo>
                    <a:pt x="38" y="42"/>
                  </a:lnTo>
                  <a:lnTo>
                    <a:pt x="35" y="42"/>
                  </a:lnTo>
                  <a:lnTo>
                    <a:pt x="35" y="37"/>
                  </a:lnTo>
                  <a:lnTo>
                    <a:pt x="31" y="37"/>
                  </a:lnTo>
                  <a:lnTo>
                    <a:pt x="31" y="31"/>
                  </a:lnTo>
                  <a:lnTo>
                    <a:pt x="29" y="31"/>
                  </a:lnTo>
                  <a:lnTo>
                    <a:pt x="29" y="25"/>
                  </a:lnTo>
                  <a:lnTo>
                    <a:pt x="27" y="25"/>
                  </a:lnTo>
                  <a:lnTo>
                    <a:pt x="27" y="20"/>
                  </a:lnTo>
                  <a:lnTo>
                    <a:pt x="23" y="20"/>
                  </a:lnTo>
                  <a:lnTo>
                    <a:pt x="23" y="15"/>
                  </a:lnTo>
                  <a:lnTo>
                    <a:pt x="21" y="15"/>
                  </a:lnTo>
                  <a:lnTo>
                    <a:pt x="21" y="9"/>
                  </a:lnTo>
                  <a:lnTo>
                    <a:pt x="17" y="9"/>
                  </a:lnTo>
                  <a:lnTo>
                    <a:pt x="17"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8"/>
            <p:cNvSpPr>
              <a:spLocks noChangeShapeType="1"/>
            </p:cNvSpPr>
            <p:nvPr/>
          </p:nvSpPr>
          <p:spPr bwMode="auto">
            <a:xfrm>
              <a:off x="3446127" y="332510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9"/>
            <p:cNvSpPr>
              <a:spLocks noChangeShapeType="1"/>
            </p:cNvSpPr>
            <p:nvPr/>
          </p:nvSpPr>
          <p:spPr bwMode="auto">
            <a:xfrm>
              <a:off x="1920299" y="1452460"/>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10"/>
            <p:cNvSpPr>
              <a:spLocks noChangeShapeType="1"/>
            </p:cNvSpPr>
            <p:nvPr/>
          </p:nvSpPr>
          <p:spPr bwMode="auto">
            <a:xfrm>
              <a:off x="4641359" y="394501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11"/>
            <p:cNvSpPr>
              <a:spLocks noChangeShapeType="1"/>
            </p:cNvSpPr>
            <p:nvPr/>
          </p:nvSpPr>
          <p:spPr bwMode="auto">
            <a:xfrm>
              <a:off x="4679504" y="394501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12"/>
            <p:cNvSpPr>
              <a:spLocks noChangeShapeType="1"/>
            </p:cNvSpPr>
            <p:nvPr/>
          </p:nvSpPr>
          <p:spPr bwMode="auto">
            <a:xfrm>
              <a:off x="3242683" y="3195958"/>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13"/>
            <p:cNvSpPr>
              <a:spLocks noChangeShapeType="1"/>
            </p:cNvSpPr>
            <p:nvPr/>
          </p:nvSpPr>
          <p:spPr bwMode="auto">
            <a:xfrm>
              <a:off x="3064670" y="3028066"/>
              <a:ext cx="76291"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14"/>
            <p:cNvSpPr>
              <a:spLocks noChangeShapeType="1"/>
            </p:cNvSpPr>
            <p:nvPr/>
          </p:nvSpPr>
          <p:spPr bwMode="auto">
            <a:xfrm>
              <a:off x="4946524" y="3945016"/>
              <a:ext cx="0" cy="6457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15"/>
            <p:cNvSpPr>
              <a:spLocks noChangeShapeType="1"/>
            </p:cNvSpPr>
            <p:nvPr/>
          </p:nvSpPr>
          <p:spPr bwMode="auto">
            <a:xfrm>
              <a:off x="4895663" y="3945016"/>
              <a:ext cx="0" cy="6457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16"/>
            <p:cNvSpPr>
              <a:spLocks noChangeShapeType="1"/>
            </p:cNvSpPr>
            <p:nvPr/>
          </p:nvSpPr>
          <p:spPr bwMode="auto">
            <a:xfrm>
              <a:off x="3598710" y="332510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17"/>
            <p:cNvSpPr>
              <a:spLocks noChangeShapeType="1"/>
            </p:cNvSpPr>
            <p:nvPr/>
          </p:nvSpPr>
          <p:spPr bwMode="auto">
            <a:xfrm>
              <a:off x="3484273" y="332510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18"/>
            <p:cNvSpPr>
              <a:spLocks noChangeShapeType="1"/>
            </p:cNvSpPr>
            <p:nvPr/>
          </p:nvSpPr>
          <p:spPr bwMode="auto">
            <a:xfrm>
              <a:off x="5976458" y="4099994"/>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Freeform 19"/>
            <p:cNvSpPr>
              <a:spLocks/>
            </p:cNvSpPr>
            <p:nvPr/>
          </p:nvSpPr>
          <p:spPr bwMode="auto">
            <a:xfrm>
              <a:off x="1640564" y="1413716"/>
              <a:ext cx="5760000" cy="2880000"/>
            </a:xfrm>
            <a:custGeom>
              <a:avLst/>
              <a:gdLst>
                <a:gd name="T0" fmla="*/ 453 w 453"/>
                <a:gd name="T1" fmla="*/ 211 h 223"/>
                <a:gd name="T2" fmla="*/ 290 w 453"/>
                <a:gd name="T3" fmla="*/ 205 h 223"/>
                <a:gd name="T4" fmla="*/ 284 w 453"/>
                <a:gd name="T5" fmla="*/ 199 h 223"/>
                <a:gd name="T6" fmla="*/ 227 w 453"/>
                <a:gd name="T7" fmla="*/ 196 h 223"/>
                <a:gd name="T8" fmla="*/ 224 w 453"/>
                <a:gd name="T9" fmla="*/ 193 h 223"/>
                <a:gd name="T10" fmla="*/ 222 w 453"/>
                <a:gd name="T11" fmla="*/ 190 h 223"/>
                <a:gd name="T12" fmla="*/ 219 w 453"/>
                <a:gd name="T13" fmla="*/ 187 h 223"/>
                <a:gd name="T14" fmla="*/ 204 w 453"/>
                <a:gd name="T15" fmla="*/ 180 h 223"/>
                <a:gd name="T16" fmla="*/ 203 w 453"/>
                <a:gd name="T17" fmla="*/ 177 h 223"/>
                <a:gd name="T18" fmla="*/ 201 w 453"/>
                <a:gd name="T19" fmla="*/ 175 h 223"/>
                <a:gd name="T20" fmla="*/ 199 w 453"/>
                <a:gd name="T21" fmla="*/ 170 h 223"/>
                <a:gd name="T22" fmla="*/ 189 w 453"/>
                <a:gd name="T23" fmla="*/ 167 h 223"/>
                <a:gd name="T24" fmla="*/ 183 w 453"/>
                <a:gd name="T25" fmla="*/ 164 h 223"/>
                <a:gd name="T26" fmla="*/ 172 w 453"/>
                <a:gd name="T27" fmla="*/ 157 h 223"/>
                <a:gd name="T28" fmla="*/ 161 w 453"/>
                <a:gd name="T29" fmla="*/ 152 h 223"/>
                <a:gd name="T30" fmla="*/ 141 w 453"/>
                <a:gd name="T31" fmla="*/ 148 h 223"/>
                <a:gd name="T32" fmla="*/ 139 w 453"/>
                <a:gd name="T33" fmla="*/ 146 h 223"/>
                <a:gd name="T34" fmla="*/ 136 w 453"/>
                <a:gd name="T35" fmla="*/ 143 h 223"/>
                <a:gd name="T36" fmla="*/ 131 w 453"/>
                <a:gd name="T37" fmla="*/ 140 h 223"/>
                <a:gd name="T38" fmla="*/ 124 w 453"/>
                <a:gd name="T39" fmla="*/ 138 h 223"/>
                <a:gd name="T40" fmla="*/ 122 w 453"/>
                <a:gd name="T41" fmla="*/ 136 h 223"/>
                <a:gd name="T42" fmla="*/ 119 w 453"/>
                <a:gd name="T43" fmla="*/ 131 h 223"/>
                <a:gd name="T44" fmla="*/ 117 w 453"/>
                <a:gd name="T45" fmla="*/ 128 h 223"/>
                <a:gd name="T46" fmla="*/ 115 w 453"/>
                <a:gd name="T47" fmla="*/ 122 h 223"/>
                <a:gd name="T48" fmla="*/ 113 w 453"/>
                <a:gd name="T49" fmla="*/ 117 h 223"/>
                <a:gd name="T50" fmla="*/ 111 w 453"/>
                <a:gd name="T51" fmla="*/ 110 h 223"/>
                <a:gd name="T52" fmla="*/ 106 w 453"/>
                <a:gd name="T53" fmla="*/ 106 h 223"/>
                <a:gd name="T54" fmla="*/ 103 w 453"/>
                <a:gd name="T55" fmla="*/ 97 h 223"/>
                <a:gd name="T56" fmla="*/ 100 w 453"/>
                <a:gd name="T57" fmla="*/ 95 h 223"/>
                <a:gd name="T58" fmla="*/ 94 w 453"/>
                <a:gd name="T59" fmla="*/ 91 h 223"/>
                <a:gd name="T60" fmla="*/ 91 w 453"/>
                <a:gd name="T61" fmla="*/ 87 h 223"/>
                <a:gd name="T62" fmla="*/ 89 w 453"/>
                <a:gd name="T63" fmla="*/ 83 h 223"/>
                <a:gd name="T64" fmla="*/ 85 w 453"/>
                <a:gd name="T65" fmla="*/ 78 h 223"/>
                <a:gd name="T66" fmla="*/ 82 w 453"/>
                <a:gd name="T67" fmla="*/ 74 h 223"/>
                <a:gd name="T68" fmla="*/ 80 w 453"/>
                <a:gd name="T69" fmla="*/ 70 h 223"/>
                <a:gd name="T70" fmla="*/ 77 w 453"/>
                <a:gd name="T71" fmla="*/ 61 h 223"/>
                <a:gd name="T72" fmla="*/ 75 w 453"/>
                <a:gd name="T73" fmla="*/ 53 h 223"/>
                <a:gd name="T74" fmla="*/ 72 w 453"/>
                <a:gd name="T75" fmla="*/ 50 h 223"/>
                <a:gd name="T76" fmla="*/ 67 w 453"/>
                <a:gd name="T77" fmla="*/ 45 h 223"/>
                <a:gd name="T78" fmla="*/ 63 w 453"/>
                <a:gd name="T79" fmla="*/ 43 h 223"/>
                <a:gd name="T80" fmla="*/ 59 w 453"/>
                <a:gd name="T81" fmla="*/ 40 h 223"/>
                <a:gd name="T82" fmla="*/ 57 w 453"/>
                <a:gd name="T83" fmla="*/ 38 h 223"/>
                <a:gd name="T84" fmla="*/ 54 w 453"/>
                <a:gd name="T85" fmla="*/ 35 h 223"/>
                <a:gd name="T86" fmla="*/ 52 w 453"/>
                <a:gd name="T87" fmla="*/ 32 h 223"/>
                <a:gd name="T88" fmla="*/ 51 w 453"/>
                <a:gd name="T89" fmla="*/ 30 h 223"/>
                <a:gd name="T90" fmla="*/ 49 w 453"/>
                <a:gd name="T91" fmla="*/ 25 h 223"/>
                <a:gd name="T92" fmla="*/ 46 w 453"/>
                <a:gd name="T93" fmla="*/ 23 h 223"/>
                <a:gd name="T94" fmla="*/ 44 w 453"/>
                <a:gd name="T95" fmla="*/ 18 h 223"/>
                <a:gd name="T96" fmla="*/ 37 w 453"/>
                <a:gd name="T97" fmla="*/ 13 h 223"/>
                <a:gd name="T98" fmla="*/ 33 w 453"/>
                <a:gd name="T99" fmla="*/ 11 h 223"/>
                <a:gd name="T100" fmla="*/ 29 w 453"/>
                <a:gd name="T101" fmla="*/ 8 h 223"/>
                <a:gd name="T102" fmla="*/ 23 w 453"/>
                <a:gd name="T103" fmla="*/ 5 h 223"/>
                <a:gd name="T104" fmla="*/ 13 w 453"/>
                <a:gd name="T10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223">
                  <a:moveTo>
                    <a:pt x="453" y="223"/>
                  </a:moveTo>
                  <a:lnTo>
                    <a:pt x="453" y="211"/>
                  </a:lnTo>
                  <a:lnTo>
                    <a:pt x="290" y="211"/>
                  </a:lnTo>
                  <a:lnTo>
                    <a:pt x="290" y="205"/>
                  </a:lnTo>
                  <a:lnTo>
                    <a:pt x="284" y="205"/>
                  </a:lnTo>
                  <a:lnTo>
                    <a:pt x="284" y="199"/>
                  </a:lnTo>
                  <a:lnTo>
                    <a:pt x="227" y="199"/>
                  </a:lnTo>
                  <a:lnTo>
                    <a:pt x="227" y="196"/>
                  </a:lnTo>
                  <a:lnTo>
                    <a:pt x="224" y="196"/>
                  </a:lnTo>
                  <a:lnTo>
                    <a:pt x="224" y="193"/>
                  </a:lnTo>
                  <a:lnTo>
                    <a:pt x="222" y="193"/>
                  </a:lnTo>
                  <a:lnTo>
                    <a:pt x="222" y="190"/>
                  </a:lnTo>
                  <a:lnTo>
                    <a:pt x="219" y="190"/>
                  </a:lnTo>
                  <a:lnTo>
                    <a:pt x="219" y="187"/>
                  </a:lnTo>
                  <a:lnTo>
                    <a:pt x="204" y="187"/>
                  </a:lnTo>
                  <a:lnTo>
                    <a:pt x="204" y="180"/>
                  </a:lnTo>
                  <a:lnTo>
                    <a:pt x="203" y="180"/>
                  </a:lnTo>
                  <a:lnTo>
                    <a:pt x="203" y="177"/>
                  </a:lnTo>
                  <a:lnTo>
                    <a:pt x="201" y="177"/>
                  </a:lnTo>
                  <a:lnTo>
                    <a:pt x="201" y="175"/>
                  </a:lnTo>
                  <a:lnTo>
                    <a:pt x="199" y="175"/>
                  </a:lnTo>
                  <a:lnTo>
                    <a:pt x="199" y="170"/>
                  </a:lnTo>
                  <a:lnTo>
                    <a:pt x="189" y="170"/>
                  </a:lnTo>
                  <a:lnTo>
                    <a:pt x="189" y="167"/>
                  </a:lnTo>
                  <a:lnTo>
                    <a:pt x="183" y="167"/>
                  </a:lnTo>
                  <a:lnTo>
                    <a:pt x="183" y="164"/>
                  </a:lnTo>
                  <a:lnTo>
                    <a:pt x="172" y="164"/>
                  </a:lnTo>
                  <a:lnTo>
                    <a:pt x="172" y="157"/>
                  </a:lnTo>
                  <a:lnTo>
                    <a:pt x="161" y="157"/>
                  </a:lnTo>
                  <a:lnTo>
                    <a:pt x="161" y="152"/>
                  </a:lnTo>
                  <a:lnTo>
                    <a:pt x="141" y="152"/>
                  </a:lnTo>
                  <a:lnTo>
                    <a:pt x="141" y="148"/>
                  </a:lnTo>
                  <a:lnTo>
                    <a:pt x="139" y="148"/>
                  </a:lnTo>
                  <a:lnTo>
                    <a:pt x="139" y="146"/>
                  </a:lnTo>
                  <a:lnTo>
                    <a:pt x="136" y="146"/>
                  </a:lnTo>
                  <a:lnTo>
                    <a:pt x="136" y="143"/>
                  </a:lnTo>
                  <a:lnTo>
                    <a:pt x="131" y="143"/>
                  </a:lnTo>
                  <a:lnTo>
                    <a:pt x="131" y="140"/>
                  </a:lnTo>
                  <a:lnTo>
                    <a:pt x="124" y="140"/>
                  </a:lnTo>
                  <a:lnTo>
                    <a:pt x="124" y="138"/>
                  </a:lnTo>
                  <a:lnTo>
                    <a:pt x="122" y="138"/>
                  </a:lnTo>
                  <a:lnTo>
                    <a:pt x="122" y="136"/>
                  </a:lnTo>
                  <a:lnTo>
                    <a:pt x="119" y="136"/>
                  </a:lnTo>
                  <a:lnTo>
                    <a:pt x="119" y="131"/>
                  </a:lnTo>
                  <a:lnTo>
                    <a:pt x="117" y="131"/>
                  </a:lnTo>
                  <a:lnTo>
                    <a:pt x="117" y="128"/>
                  </a:lnTo>
                  <a:lnTo>
                    <a:pt x="115" y="128"/>
                  </a:lnTo>
                  <a:lnTo>
                    <a:pt x="115" y="122"/>
                  </a:lnTo>
                  <a:lnTo>
                    <a:pt x="113" y="122"/>
                  </a:lnTo>
                  <a:lnTo>
                    <a:pt x="113" y="117"/>
                  </a:lnTo>
                  <a:lnTo>
                    <a:pt x="111" y="117"/>
                  </a:lnTo>
                  <a:lnTo>
                    <a:pt x="111" y="110"/>
                  </a:lnTo>
                  <a:lnTo>
                    <a:pt x="106" y="110"/>
                  </a:lnTo>
                  <a:lnTo>
                    <a:pt x="106" y="106"/>
                  </a:lnTo>
                  <a:lnTo>
                    <a:pt x="103" y="106"/>
                  </a:lnTo>
                  <a:lnTo>
                    <a:pt x="103" y="97"/>
                  </a:lnTo>
                  <a:lnTo>
                    <a:pt x="100" y="97"/>
                  </a:lnTo>
                  <a:lnTo>
                    <a:pt x="100" y="95"/>
                  </a:lnTo>
                  <a:lnTo>
                    <a:pt x="94" y="95"/>
                  </a:lnTo>
                  <a:lnTo>
                    <a:pt x="94" y="91"/>
                  </a:lnTo>
                  <a:lnTo>
                    <a:pt x="91" y="91"/>
                  </a:lnTo>
                  <a:lnTo>
                    <a:pt x="91" y="87"/>
                  </a:lnTo>
                  <a:lnTo>
                    <a:pt x="89" y="87"/>
                  </a:lnTo>
                  <a:lnTo>
                    <a:pt x="89" y="83"/>
                  </a:lnTo>
                  <a:lnTo>
                    <a:pt x="85" y="83"/>
                  </a:lnTo>
                  <a:lnTo>
                    <a:pt x="85" y="78"/>
                  </a:lnTo>
                  <a:lnTo>
                    <a:pt x="82" y="78"/>
                  </a:lnTo>
                  <a:lnTo>
                    <a:pt x="82" y="74"/>
                  </a:lnTo>
                  <a:lnTo>
                    <a:pt x="80" y="74"/>
                  </a:lnTo>
                  <a:lnTo>
                    <a:pt x="80" y="70"/>
                  </a:lnTo>
                  <a:lnTo>
                    <a:pt x="77" y="70"/>
                  </a:lnTo>
                  <a:lnTo>
                    <a:pt x="77" y="61"/>
                  </a:lnTo>
                  <a:lnTo>
                    <a:pt x="75" y="61"/>
                  </a:lnTo>
                  <a:lnTo>
                    <a:pt x="75" y="53"/>
                  </a:lnTo>
                  <a:lnTo>
                    <a:pt x="72" y="53"/>
                  </a:lnTo>
                  <a:lnTo>
                    <a:pt x="72" y="50"/>
                  </a:lnTo>
                  <a:lnTo>
                    <a:pt x="67" y="50"/>
                  </a:lnTo>
                  <a:lnTo>
                    <a:pt x="67" y="45"/>
                  </a:lnTo>
                  <a:lnTo>
                    <a:pt x="63" y="45"/>
                  </a:lnTo>
                  <a:lnTo>
                    <a:pt x="63" y="43"/>
                  </a:lnTo>
                  <a:lnTo>
                    <a:pt x="59" y="43"/>
                  </a:lnTo>
                  <a:lnTo>
                    <a:pt x="59" y="40"/>
                  </a:lnTo>
                  <a:lnTo>
                    <a:pt x="57" y="40"/>
                  </a:lnTo>
                  <a:lnTo>
                    <a:pt x="57" y="38"/>
                  </a:lnTo>
                  <a:lnTo>
                    <a:pt x="54" y="38"/>
                  </a:lnTo>
                  <a:lnTo>
                    <a:pt x="54" y="35"/>
                  </a:lnTo>
                  <a:lnTo>
                    <a:pt x="52" y="35"/>
                  </a:lnTo>
                  <a:lnTo>
                    <a:pt x="52" y="32"/>
                  </a:lnTo>
                  <a:lnTo>
                    <a:pt x="51" y="32"/>
                  </a:lnTo>
                  <a:lnTo>
                    <a:pt x="51" y="30"/>
                  </a:lnTo>
                  <a:lnTo>
                    <a:pt x="49" y="30"/>
                  </a:lnTo>
                  <a:lnTo>
                    <a:pt x="49" y="25"/>
                  </a:lnTo>
                  <a:lnTo>
                    <a:pt x="46" y="25"/>
                  </a:lnTo>
                  <a:lnTo>
                    <a:pt x="46" y="23"/>
                  </a:lnTo>
                  <a:lnTo>
                    <a:pt x="44" y="23"/>
                  </a:lnTo>
                  <a:lnTo>
                    <a:pt x="44" y="18"/>
                  </a:lnTo>
                  <a:lnTo>
                    <a:pt x="37" y="18"/>
                  </a:lnTo>
                  <a:lnTo>
                    <a:pt x="37" y="13"/>
                  </a:lnTo>
                  <a:lnTo>
                    <a:pt x="33" y="13"/>
                  </a:lnTo>
                  <a:lnTo>
                    <a:pt x="33" y="11"/>
                  </a:lnTo>
                  <a:lnTo>
                    <a:pt x="29" y="11"/>
                  </a:lnTo>
                  <a:lnTo>
                    <a:pt x="29" y="8"/>
                  </a:lnTo>
                  <a:lnTo>
                    <a:pt x="23" y="8"/>
                  </a:lnTo>
                  <a:lnTo>
                    <a:pt x="23" y="5"/>
                  </a:lnTo>
                  <a:lnTo>
                    <a:pt x="13" y="5"/>
                  </a:lnTo>
                  <a:lnTo>
                    <a:pt x="13"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Tree>
    <p:extLst>
      <p:ext uri="{BB962C8B-B14F-4D97-AF65-F5344CB8AC3E}">
        <p14:creationId xmlns:p14="http://schemas.microsoft.com/office/powerpoint/2010/main" xmlns="" val="1200028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nSpc>
                <a:spcPct val="90000"/>
              </a:lnSpc>
            </a:pPr>
            <a:r>
              <a:rPr lang="fr-FR" dirty="0" smtClean="0"/>
              <a:t>621PD: Une étude de phase 2b de l’</a:t>
            </a:r>
            <a:r>
              <a:rPr lang="fr-FR" dirty="0" err="1" smtClean="0"/>
              <a:t>éryaspase</a:t>
            </a:r>
            <a:r>
              <a:rPr lang="fr-FR" dirty="0" smtClean="0"/>
              <a:t> en association avec </a:t>
            </a:r>
            <a:r>
              <a:rPr lang="fr-FR" dirty="0" err="1" smtClean="0"/>
              <a:t>gemcitabine</a:t>
            </a:r>
            <a:r>
              <a:rPr lang="fr-FR" dirty="0" smtClean="0"/>
              <a:t> ou FOLFOX en traitement de 2e ligne chez des patients avec adénocarcinome du pancréas métastatique (NCT02195180) </a:t>
            </a:r>
            <a:br>
              <a:rPr lang="fr-FR" dirty="0" smtClean="0"/>
            </a:br>
            <a:r>
              <a:rPr lang="fr-FR" dirty="0" smtClean="0"/>
              <a:t>– </a:t>
            </a:r>
            <a:r>
              <a:rPr lang="fr-FR" dirty="0" err="1" smtClean="0"/>
              <a:t>Hammel</a:t>
            </a:r>
            <a:r>
              <a:rPr lang="fr-FR" dirty="0" smtClean="0"/>
              <a:t> P, et al</a:t>
            </a:r>
            <a:endParaRPr lang="fr-FR" dirty="0"/>
          </a:p>
        </p:txBody>
      </p:sp>
      <p:sp>
        <p:nvSpPr>
          <p:cNvPr id="9" name="Content Placeholder 8"/>
          <p:cNvSpPr>
            <a:spLocks noGrp="1"/>
          </p:cNvSpPr>
          <p:nvPr>
            <p:ph idx="1"/>
          </p:nvPr>
        </p:nvSpPr>
        <p:spPr/>
        <p:txBody>
          <a:bodyPr/>
          <a:lstStyle/>
          <a:p>
            <a:pPr marL="0" indent="0">
              <a:buNone/>
            </a:pPr>
            <a:r>
              <a:rPr lang="fr-FR" b="1" dirty="0" smtClean="0"/>
              <a:t>Résultats </a:t>
            </a:r>
          </a:p>
          <a:p>
            <a:pPr marL="0" indent="0">
              <a:spcBef>
                <a:spcPts val="18600"/>
              </a:spcBef>
              <a:buNone/>
            </a:pPr>
            <a:r>
              <a:rPr lang="fr-FR" b="1" dirty="0" smtClean="0"/>
              <a:t>Conclusions</a:t>
            </a:r>
          </a:p>
          <a:p>
            <a:r>
              <a:rPr lang="fr-FR" b="1" dirty="0" smtClean="0"/>
              <a:t>L’</a:t>
            </a:r>
            <a:r>
              <a:rPr lang="fr-FR" b="1" dirty="0" err="1" smtClean="0"/>
              <a:t>éryaspase</a:t>
            </a:r>
            <a:r>
              <a:rPr lang="fr-FR" b="1" dirty="0" smtClean="0"/>
              <a:t> + CT a montré une tendance à l’amélioration de la SG + SSP* chez les patients avec cancer du pancréas métastatique dont les tumeurs exprimaient faiblement ASNS (ASNS 0/1+)</a:t>
            </a:r>
          </a:p>
          <a:p>
            <a:r>
              <a:rPr lang="fr-FR" b="1" dirty="0" smtClean="0"/>
              <a:t>La SG et la SSP étaient prolongées dans la population ITT et une amélioration du TCM a été observée pour l’association </a:t>
            </a:r>
            <a:r>
              <a:rPr lang="fr-FR" b="1" dirty="0" err="1" smtClean="0"/>
              <a:t>éryaspase</a:t>
            </a:r>
            <a:r>
              <a:rPr lang="fr-FR" b="1" dirty="0" smtClean="0"/>
              <a:t> + CT </a:t>
            </a:r>
          </a:p>
          <a:p>
            <a:r>
              <a:rPr lang="fr-FR" b="1" dirty="0" smtClean="0"/>
              <a:t>Le profil de tolérance* de l’</a:t>
            </a:r>
            <a:r>
              <a:rPr lang="fr-FR" b="1" dirty="0" err="1" smtClean="0"/>
              <a:t>éryaspase</a:t>
            </a:r>
            <a:r>
              <a:rPr lang="fr-FR" b="1" dirty="0" smtClean="0"/>
              <a:t> + CT était comparable avec celui de chaque médicament pris séparément</a:t>
            </a:r>
          </a:p>
          <a:p>
            <a:r>
              <a:rPr lang="fr-FR" b="1" dirty="0" smtClean="0"/>
              <a:t>Une étude de phase 3 est prévue</a:t>
            </a:r>
            <a:endParaRPr lang="fr-FR" b="1" dirty="0"/>
          </a:p>
        </p:txBody>
      </p:sp>
      <p:sp>
        <p:nvSpPr>
          <p:cNvPr id="14" name="Text Placeholder 3"/>
          <p:cNvSpPr>
            <a:spLocks noGrp="1"/>
          </p:cNvSpPr>
          <p:nvPr>
            <p:ph type="body" sz="quarter" idx="10"/>
          </p:nvPr>
        </p:nvSpPr>
        <p:spPr/>
        <p:txBody>
          <a:bodyPr/>
          <a:lstStyle/>
          <a:p>
            <a:r>
              <a:rPr lang="fr-FR" smtClean="0"/>
              <a:t>*Données non présentées</a:t>
            </a:r>
            <a:endParaRPr lang="fr-FR" dirty="0"/>
          </a:p>
        </p:txBody>
      </p:sp>
      <p:sp>
        <p:nvSpPr>
          <p:cNvPr id="15" name="Text Placeholder 4"/>
          <p:cNvSpPr>
            <a:spLocks noGrp="1"/>
          </p:cNvSpPr>
          <p:nvPr>
            <p:ph type="body" sz="quarter" idx="11"/>
          </p:nvPr>
        </p:nvSpPr>
        <p:spPr/>
        <p:txBody>
          <a:bodyPr/>
          <a:lstStyle/>
          <a:p>
            <a:r>
              <a:rPr lang="fr-FR" smtClean="0"/>
              <a:t>Hammel P, et al. Ann Oncol 2017;28(Suppl 5):Abstr 621PD</a:t>
            </a:r>
            <a:endParaRPr lang="fr-FR"/>
          </a:p>
        </p:txBody>
      </p:sp>
      <p:graphicFrame>
        <p:nvGraphicFramePr>
          <p:cNvPr id="16" name="Group 88"/>
          <p:cNvGraphicFramePr>
            <a:graphicFrameLocks noGrp="1"/>
          </p:cNvGraphicFramePr>
          <p:nvPr>
            <p:extLst>
              <p:ext uri="{D42A27DB-BD31-4B8C-83A1-F6EECF244321}">
                <p14:modId xmlns:p14="http://schemas.microsoft.com/office/powerpoint/2010/main" xmlns="" val="1065870198"/>
              </p:ext>
            </p:extLst>
          </p:nvPr>
        </p:nvGraphicFramePr>
        <p:xfrm>
          <a:off x="304800" y="1618935"/>
          <a:ext cx="8508096" cy="2210497"/>
        </p:xfrm>
        <a:graphic>
          <a:graphicData uri="http://schemas.openxmlformats.org/drawingml/2006/table">
            <a:tbl>
              <a:tblPr firstRow="1" bandRow="1">
                <a:tableStyleId>{69012ECD-51FC-41F1-AA8D-1B2483CD663E}</a:tableStyleId>
              </a:tblPr>
              <a:tblGrid>
                <a:gridCol w="2285397">
                  <a:extLst>
                    <a:ext uri="{9D8B030D-6E8A-4147-A177-3AD203B41FA5}">
                      <a16:colId xmlns="" xmlns:a16="http://schemas.microsoft.com/office/drawing/2014/main" val="20000"/>
                    </a:ext>
                  </a:extLst>
                </a:gridCol>
                <a:gridCol w="1984392">
                  <a:extLst>
                    <a:ext uri="{9D8B030D-6E8A-4147-A177-3AD203B41FA5}">
                      <a16:colId xmlns="" xmlns:a16="http://schemas.microsoft.com/office/drawing/2014/main" val="20001"/>
                    </a:ext>
                  </a:extLst>
                </a:gridCol>
                <a:gridCol w="1949579">
                  <a:extLst>
                    <a:ext uri="{9D8B030D-6E8A-4147-A177-3AD203B41FA5}">
                      <a16:colId xmlns="" xmlns:a16="http://schemas.microsoft.com/office/drawing/2014/main" val="20002"/>
                    </a:ext>
                  </a:extLst>
                </a:gridCol>
                <a:gridCol w="2288728">
                  <a:extLst>
                    <a:ext uri="{9D8B030D-6E8A-4147-A177-3AD203B41FA5}">
                      <a16:colId xmlns="" xmlns:a16="http://schemas.microsoft.com/office/drawing/2014/main" val="20003"/>
                    </a:ext>
                  </a:extLst>
                </a:gridCol>
              </a:tblGrid>
              <a:tr h="549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400" noProof="0" smtClean="0">
                          <a:solidFill>
                            <a:srgbClr val="FFFFFF"/>
                          </a:solidFill>
                          <a:ea typeface="SimSun" pitchFamily="2" charset="-122"/>
                        </a:rPr>
                        <a:t>Eryaspase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rgbClr val="FFFFFF"/>
                          </a:solidFill>
                          <a:effectLst/>
                          <a:latin typeface="Arial" charset="0"/>
                          <a:ea typeface="SimSun" pitchFamily="2" charset="-122"/>
                          <a:cs typeface="Arial" charset="0"/>
                        </a:rPr>
                        <a:t>(n=95)</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CT seule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(n=46)</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HR; p</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13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rgbClr val="000000"/>
                          </a:solidFill>
                          <a:effectLst/>
                          <a:latin typeface="Arial" charset="0"/>
                          <a:cs typeface="Arial" charset="0"/>
                        </a:rPr>
                        <a:t>SSPm</a:t>
                      </a:r>
                      <a:r>
                        <a:rPr kumimoji="0" lang="fr-FR" sz="1400" b="0" i="0" u="none" strike="noStrike" cap="none" normalizeH="0" baseline="0" noProof="0" dirty="0" smtClean="0">
                          <a:ln>
                            <a:noFill/>
                          </a:ln>
                          <a:solidFill>
                            <a:srgbClr val="000000"/>
                          </a:solidFill>
                          <a:effectLst/>
                          <a:latin typeface="Arial" charset="0"/>
                          <a:cs typeface="Arial" charset="0"/>
                        </a:rPr>
                        <a:t>, semaines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8,6 (7,6 – 14,6)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7,0 (6,1 – 7,6)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0,59 (0,40 – 0,89); 0,011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121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SSP à 24 semaines, %</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16,9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r>
              <a:tr h="4121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TRG, n (%) [IC95%]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11 (11,6) [5,9 – 19,8]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 (6,5) [1,4 – 17,9]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 xmlns:a16="http://schemas.microsoft.com/office/drawing/2014/main" val="10002"/>
                  </a:ext>
                </a:extLst>
              </a:tr>
              <a:tr h="4121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TCM, n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45 (47,4) [37,0 – 57,9]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11 (23,9) [12,6 – 38,8]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09627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fr-FR" smtClean="0"/>
              <a:t>622PD: Nab-Paclitaxel plus gemcitabine chez les patients avec cancer du pancréas localement avancé (CPLA): résultats d’analyse intermédiaire d’efficacité et de tolérance de l’étude de phase 2 LAPACT – Philip PA, et al</a:t>
            </a:r>
            <a:endParaRPr lang="fr-FR" dirty="0"/>
          </a:p>
        </p:txBody>
      </p:sp>
      <p:sp>
        <p:nvSpPr>
          <p:cNvPr id="14" name="Content Placeholder 13"/>
          <p:cNvSpPr>
            <a:spLocks noGrp="1"/>
          </p:cNvSpPr>
          <p:nvPr>
            <p:ph idx="1"/>
          </p:nvPr>
        </p:nvSpPr>
        <p:spPr/>
        <p:txBody>
          <a:bodyPr/>
          <a:lstStyle/>
          <a:p>
            <a:pPr marL="0" indent="0">
              <a:buNone/>
            </a:pPr>
            <a:r>
              <a:rPr lang="fr-FR" b="1" dirty="0" smtClean="0"/>
              <a:t>Objectif</a:t>
            </a:r>
          </a:p>
          <a:p>
            <a:r>
              <a:rPr lang="fr-FR" dirty="0" smtClean="0"/>
              <a:t>Evaluer l’efficacité et la tolérance du </a:t>
            </a:r>
            <a:r>
              <a:rPr lang="fr-FR" dirty="0" err="1" smtClean="0"/>
              <a:t>nab-paclitaxel</a:t>
            </a:r>
            <a:r>
              <a:rPr lang="fr-FR" dirty="0" smtClean="0"/>
              <a:t> + </a:t>
            </a:r>
            <a:r>
              <a:rPr lang="fr-FR" dirty="0" err="1" smtClean="0"/>
              <a:t>gemcitabine</a:t>
            </a:r>
            <a:r>
              <a:rPr lang="fr-FR" dirty="0" smtClean="0"/>
              <a:t> en 1e ligne chez des patients avec cancer du pancréas localement avancé (CPLA) non </a:t>
            </a:r>
            <a:r>
              <a:rPr lang="fr-FR" dirty="0" err="1" smtClean="0"/>
              <a:t>résécable</a:t>
            </a:r>
            <a:r>
              <a:rPr lang="fr-FR" dirty="0" smtClean="0"/>
              <a:t> </a:t>
            </a:r>
          </a:p>
          <a:p>
            <a:endParaRPr lang="fr-FR" dirty="0" smtClean="0"/>
          </a:p>
          <a:p>
            <a:endParaRPr lang="fr-FR" dirty="0"/>
          </a:p>
        </p:txBody>
      </p:sp>
      <p:sp>
        <p:nvSpPr>
          <p:cNvPr id="18" name="Text Placeholder 3"/>
          <p:cNvSpPr>
            <a:spLocks noGrp="1"/>
          </p:cNvSpPr>
          <p:nvPr>
            <p:ph type="body" sz="quarter" idx="10"/>
          </p:nvPr>
        </p:nvSpPr>
        <p:spPr>
          <a:xfrm>
            <a:off x="365125" y="6096000"/>
            <a:ext cx="4283075" cy="487363"/>
          </a:xfrm>
        </p:spPr>
        <p:txBody>
          <a:bodyPr/>
          <a:lstStyle/>
          <a:p>
            <a:r>
              <a:rPr lang="fr-FR" dirty="0" smtClean="0"/>
              <a:t>*125 mg/m</a:t>
            </a:r>
            <a:r>
              <a:rPr lang="fr-FR" baseline="30000" dirty="0" smtClean="0"/>
              <a:t>2</a:t>
            </a:r>
            <a:r>
              <a:rPr lang="fr-FR" dirty="0" smtClean="0"/>
              <a:t> /3 à 4S ≤6 cycles; </a:t>
            </a:r>
            <a:r>
              <a:rPr lang="fr-FR" altLang="zh-CN" baseline="30000" dirty="0" smtClean="0"/>
              <a:t>†</a:t>
            </a:r>
            <a:r>
              <a:rPr lang="fr-FR" dirty="0" smtClean="0"/>
              <a:t>1000 mg/m</a:t>
            </a:r>
            <a:r>
              <a:rPr lang="fr-FR" baseline="30000" dirty="0"/>
              <a:t>2</a:t>
            </a:r>
            <a:r>
              <a:rPr lang="fr-FR" dirty="0" smtClean="0"/>
              <a:t> /3 à 4S ≤6 cycles</a:t>
            </a:r>
            <a:endParaRPr lang="fr-FR" dirty="0"/>
          </a:p>
        </p:txBody>
      </p:sp>
      <p:sp>
        <p:nvSpPr>
          <p:cNvPr id="19" name="Text Placeholder 4"/>
          <p:cNvSpPr>
            <a:spLocks noGrp="1"/>
          </p:cNvSpPr>
          <p:nvPr>
            <p:ph type="body" sz="quarter" idx="11"/>
          </p:nvPr>
        </p:nvSpPr>
        <p:spPr/>
        <p:txBody>
          <a:bodyPr/>
          <a:lstStyle/>
          <a:p>
            <a:r>
              <a:rPr lang="fr-FR" smtClean="0"/>
              <a:t>Philip PA, et al. Ann Oncol 2017;28(Suppl 5):Abstr 622PD</a:t>
            </a:r>
            <a:endParaRPr lang="fr-FR"/>
          </a:p>
        </p:txBody>
      </p:sp>
      <p:sp>
        <p:nvSpPr>
          <p:cNvPr id="20" name="Rectangle 9"/>
          <p:cNvSpPr txBox="1">
            <a:spLocks noChangeArrowheads="1"/>
          </p:cNvSpPr>
          <p:nvPr/>
        </p:nvSpPr>
        <p:spPr bwMode="auto">
          <a:xfrm>
            <a:off x="365124" y="4941375"/>
            <a:ext cx="4130676" cy="1027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DET</a:t>
            </a:r>
          </a:p>
          <a:p>
            <a:endParaRPr lang="fr-FR" dirty="0"/>
          </a:p>
        </p:txBody>
      </p:sp>
      <p:sp>
        <p:nvSpPr>
          <p:cNvPr id="21" name="Content Placeholder 26"/>
          <p:cNvSpPr txBox="1">
            <a:spLocks/>
          </p:cNvSpPr>
          <p:nvPr/>
        </p:nvSpPr>
        <p:spPr>
          <a:xfrm>
            <a:off x="4648200" y="4941375"/>
            <a:ext cx="4130675" cy="10276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TCM, TRG, SSP, SG, tolérance, QoL</a:t>
            </a:r>
            <a:endParaRPr lang="fr-FR" dirty="0"/>
          </a:p>
        </p:txBody>
      </p:sp>
      <p:cxnSp>
        <p:nvCxnSpPr>
          <p:cNvPr id="22" name="AutoShape 19"/>
          <p:cNvCxnSpPr>
            <a:cxnSpLocks noChangeShapeType="1"/>
            <a:stCxn id="24" idx="3"/>
            <a:endCxn id="27" idx="1"/>
          </p:cNvCxnSpPr>
          <p:nvPr/>
        </p:nvCxnSpPr>
        <p:spPr bwMode="auto">
          <a:xfrm flipV="1">
            <a:off x="3002507" y="3620123"/>
            <a:ext cx="455654" cy="1"/>
          </a:xfrm>
          <a:prstGeom prst="straightConnector1">
            <a:avLst/>
          </a:prstGeom>
          <a:noFill/>
          <a:ln w="57150">
            <a:solidFill>
              <a:schemeClr val="bg2">
                <a:lumMod val="60000"/>
                <a:lumOff val="40000"/>
              </a:schemeClr>
            </a:solidFill>
            <a:round/>
            <a:headEnd/>
            <a:tailEnd type="triangle" w="med" len="med"/>
          </a:ln>
        </p:spPr>
      </p:cxnSp>
      <p:sp>
        <p:nvSpPr>
          <p:cNvPr id="24" name="AutoShape 9"/>
          <p:cNvSpPr>
            <a:spLocks noChangeArrowheads="1"/>
          </p:cNvSpPr>
          <p:nvPr/>
        </p:nvSpPr>
        <p:spPr bwMode="auto">
          <a:xfrm>
            <a:off x="365124" y="2938142"/>
            <a:ext cx="2637383"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CPLA non prétraité, non résécable </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(n=107)</a:t>
            </a:r>
            <a:endParaRPr lang="fr-FR" altLang="zh-CN" dirty="0">
              <a:solidFill>
                <a:srgbClr val="FFFFFF"/>
              </a:solidFill>
              <a:ea typeface="SimSun" pitchFamily="2" charset="-122"/>
            </a:endParaRPr>
          </a:p>
        </p:txBody>
      </p:sp>
      <p:sp>
        <p:nvSpPr>
          <p:cNvPr id="25" name="AutoShape 12"/>
          <p:cNvSpPr>
            <a:spLocks noChangeArrowheads="1"/>
          </p:cNvSpPr>
          <p:nvPr/>
        </p:nvSpPr>
        <p:spPr bwMode="auto">
          <a:xfrm>
            <a:off x="6367457" y="2522643"/>
            <a:ext cx="2410377" cy="219496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Choix de l’investigateur:</a:t>
            </a:r>
          </a:p>
          <a:p>
            <a:pPr marL="285750" indent="-285750" defTabSz="892175" eaLnBrk="0" hangingPunct="0">
              <a:buFont typeface="Arial" pitchFamily="34" charset="0"/>
              <a:buChar char="•"/>
            </a:pPr>
            <a:r>
              <a:rPr lang="fr-FR" altLang="zh-CN" dirty="0" smtClean="0">
                <a:solidFill>
                  <a:srgbClr val="FFFFFF"/>
                </a:solidFill>
                <a:ea typeface="SimSun" pitchFamily="2" charset="-122"/>
              </a:rPr>
              <a:t>Nab-paclitaxel + gemcitabine</a:t>
            </a:r>
          </a:p>
          <a:p>
            <a:pPr marL="285750" indent="-285750" defTabSz="892175" eaLnBrk="0" hangingPunct="0">
              <a:buFont typeface="Arial" pitchFamily="34" charset="0"/>
              <a:buChar char="•"/>
            </a:pPr>
            <a:r>
              <a:rPr lang="fr-FR" altLang="zh-CN" dirty="0" smtClean="0">
                <a:solidFill>
                  <a:srgbClr val="FFFFFF"/>
                </a:solidFill>
                <a:ea typeface="SimSun" pitchFamily="2" charset="-122"/>
              </a:rPr>
              <a:t>RCT</a:t>
            </a:r>
          </a:p>
          <a:p>
            <a:pPr marL="285750" indent="-285750" defTabSz="892175" eaLnBrk="0" hangingPunct="0">
              <a:buFont typeface="Arial" pitchFamily="34" charset="0"/>
              <a:buChar char="•"/>
            </a:pPr>
            <a:r>
              <a:rPr lang="fr-FR" altLang="zh-CN" dirty="0" smtClean="0">
                <a:solidFill>
                  <a:srgbClr val="FFFFFF"/>
                </a:solidFill>
                <a:ea typeface="SimSun" pitchFamily="2" charset="-122"/>
              </a:rPr>
              <a:t>Résection chirurgicale</a:t>
            </a:r>
            <a:endParaRPr lang="fr-FR" altLang="zh-CN" dirty="0">
              <a:solidFill>
                <a:srgbClr val="FFFFFF"/>
              </a:solidFill>
              <a:ea typeface="SimSun" pitchFamily="2" charset="-122"/>
            </a:endParaRPr>
          </a:p>
        </p:txBody>
      </p:sp>
      <p:cxnSp>
        <p:nvCxnSpPr>
          <p:cNvPr id="26" name="AutoShape 19"/>
          <p:cNvCxnSpPr>
            <a:cxnSpLocks noChangeShapeType="1"/>
            <a:stCxn id="27" idx="3"/>
            <a:endCxn id="25" idx="1"/>
          </p:cNvCxnSpPr>
          <p:nvPr/>
        </p:nvCxnSpPr>
        <p:spPr bwMode="auto">
          <a:xfrm>
            <a:off x="5868538" y="3620123"/>
            <a:ext cx="498919" cy="0"/>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3458161" y="2522643"/>
            <a:ext cx="2410377" cy="219496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Phase d’induction </a:t>
            </a:r>
            <a:r>
              <a:rPr lang="fr-FR" altLang="zh-CN" dirty="0" smtClean="0">
                <a:solidFill>
                  <a:srgbClr val="FFFFFF"/>
                </a:solidFill>
                <a:ea typeface="SimSun" pitchFamily="2" charset="-122"/>
              </a:rPr>
              <a:t>Nab-paclitaxel* + gemcitabine</a:t>
            </a:r>
            <a:r>
              <a:rPr lang="fr-FR" altLang="zh-CN" baseline="30000" dirty="0" smtClean="0">
                <a:solidFill>
                  <a:srgbClr val="FFFFFF"/>
                </a:solidFill>
                <a:ea typeface="SimSun" pitchFamily="2" charset="-122"/>
              </a:rPr>
              <a:t>†</a:t>
            </a:r>
            <a:endParaRPr lang="fr-FR" altLang="zh-CN" baseline="30000" dirty="0">
              <a:solidFill>
                <a:srgbClr val="FFFFFF"/>
              </a:solidFill>
              <a:ea typeface="SimSun" pitchFamily="2" charset="-122"/>
            </a:endParaRPr>
          </a:p>
        </p:txBody>
      </p:sp>
    </p:spTree>
    <p:extLst>
      <p:ext uri="{BB962C8B-B14F-4D97-AF65-F5344CB8AC3E}">
        <p14:creationId xmlns:p14="http://schemas.microsoft.com/office/powerpoint/2010/main" xmlns="" val="9092496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5967</Words>
  <Application>Microsoft Office PowerPoint</Application>
  <PresentationFormat>Bildschirmpräsentation (4:3)</PresentationFormat>
  <Paragraphs>1440</Paragraphs>
  <Slides>37</Slides>
  <Notes>1</Notes>
  <HiddenSlides>0</HiddenSlides>
  <MMClips>0</MMClips>
  <ScaleCrop>false</ScaleCrop>
  <HeadingPairs>
    <vt:vector size="4" baseType="variant">
      <vt:variant>
        <vt:lpstr>Design</vt:lpstr>
      </vt:variant>
      <vt:variant>
        <vt:i4>2</vt:i4>
      </vt:variant>
      <vt:variant>
        <vt:lpstr>Folientitel</vt:lpstr>
      </vt:variant>
      <vt:variant>
        <vt:i4>37</vt:i4>
      </vt:variant>
    </vt:vector>
  </HeadingPairs>
  <TitlesOfParts>
    <vt:vector size="39" baseType="lpstr">
      <vt:lpstr>Default Design</vt:lpstr>
      <vt:lpstr>1_Default Design</vt:lpstr>
      <vt:lpstr>Cancers DU pancréas, DE L’INTESTIN GRÊLE ET DES voies biliaires</vt:lpstr>
      <vt:lpstr>CANCER DU PancrÉAS</vt:lpstr>
      <vt:lpstr>620PD: YOSEMITE: Une étude randomisée de phase II à 3 bras en double aveugle gemcitabine, nab-paclitaxel, et placebo (GAP) versus gemcitabine, nab-paclitaxel et 1 ou 2 cycles abrégés de demcizumab (GAD)  – Cubillo Gracian A, et al</vt:lpstr>
      <vt:lpstr>620PD: YOSEMITE: Une étude randomisée de phase II à 3 bras en double aveugle gemcitabine, nab-paclitaxel, et placebo (GAP) versus gemcitabine, nab-paclitaxel et 1 ou 2 cycles abrégés de demcizumab (GAD)  – Cubillo Gracian A, et al</vt:lpstr>
      <vt:lpstr>620PD: YOSEMITE: Une étude randomisée de phase II à 3 bras en double aveugle gemcitabine, nab-paclitaxel, et placebo (GAP) versus gemcitabine, nab-paclitaxel et 1 ou 2 cycles abrégés de demcizumab (GAD)  – Cubillo Gracian A, et al</vt:lpstr>
      <vt:lpstr>621PD: Une étude de phase 2b de l’éryaspase en association avec gemcitabine ou FOLFOX en traitement de 2e ligne chez des patients avec adénocarcinome du pancréas métastatique (NCT02195180)  – Hammel P, et al</vt:lpstr>
      <vt:lpstr>621PD: Une étude de phase 2b de l’éryaspase en association avec gemcitabine ou FOLFOX en traitement de 2e ligne chez des patients avec adénocarcinome du pancréas métastatique (NCT02195180)  – Hammel P, et al</vt:lpstr>
      <vt:lpstr>621PD: Une étude de phase 2b de l’éryaspase en association avec gemcitabine ou FOLFOX en traitement de 2e ligne chez des patients avec adénocarcinome du pancréas métastatique (NCT02195180)  – Hammel P, et al</vt:lpstr>
      <vt:lpstr>622PD: Nab-Paclitaxel plus gemcitabine chez les patients avec cancer du pancréas localement avancé (CPLA): résultats d’analyse intermédiaire d’efficacité et de tolérance de l’étude de phase 2 LAPACT – Philip PA, et al</vt:lpstr>
      <vt:lpstr>622PD: Nab-Paclitaxel plus gemcitabine chez les patients avec cancer du pancréas localement avancé (CPLA): résultats d’analyse intermédiaire d’efficacité et de tolérance de l’étude de phase 2 LAPACT – Philip PA, et al</vt:lpstr>
      <vt:lpstr>622PD: Nab-Paclitaxel plus gemcitabine chez les patients avec cancer du pancréas localement avancé (CPLA): résultats d’analyse intermédiaire d’efficacité et de tolérance de l’étude de phase 2 LAPACT – Philip PA, et al</vt:lpstr>
      <vt:lpstr>623PD: Etude de phase I et étude randomisée de phase II évaluant l’efficacité et la tolérance du nab-paclitaxel en association à la gemcitabine pour le traitement de patients avec cancer du pancréas avancé ECOG 2  – Hidalgo M, et al </vt:lpstr>
      <vt:lpstr>623PD: Etude de phase I et étude randomisée de phase II évaluant l’efficacité et la tolérance du nab-paclitaxel en association à la gemcitabine pour le traitement de patients avec cancer du pancréas avancé ECOG 2  – Hidalgo M, et al </vt:lpstr>
      <vt:lpstr>623PD: Etude de phase I et étude randomisée de phase II évaluant l’efficacité et la tolérance du nab-paclitaxel en association à la gemcitabine pour le traitement de patients avec cancer du pancréas avancé ECOG 2  – Hidalgo M, et al </vt:lpstr>
      <vt:lpstr>1733PD: Nouvelle association prometteuse d’un inhibiteur du métabolisme mitochondrial et de mFOLFIRINOX dans le cancer du pancréas  – Alistar AT, et al</vt:lpstr>
      <vt:lpstr>1733PD: Nouvelle association prometteuse d’un inhibiteur du métabolisme mitochondrial et de mFOLFIRINOX dans le cancer du pancréas  – Alistar AT, et al</vt:lpstr>
      <vt:lpstr>1733PD: Nouvelle association prometteuse d’un inhibiteur du métabolisme mitochondrial et de mFOLFIRINOX dans le cancer du pancréas  – Alistar AT, et al</vt:lpstr>
      <vt:lpstr>1734PD: L’anticorps monoclonal humanisé recombinant anti-CTGF pamrevlumab augmente la résectabilité et le taux de résection en association à gemcitabine/Nab-paclitaxel dans le traitement du cancer du pancréas localement avancé (CPLA) – Carrier E, et al</vt:lpstr>
      <vt:lpstr>1734PD: L’anticorps monoclonal humanisé recombinant anti-CTGF pamrevlumab augmente la résectabilité et le taux de résection en association à gemcitabine/Nab-paclitaxel dans le traitement du cancer du pancréas localement avancé (CPLA) – Carrier E, et al</vt:lpstr>
      <vt:lpstr>1734PD: L’anticorps monoclonal humanisé recombinant anti-CTGF pamrevlumab augmente la résectabilité et le taux de résection en association à gemcitabine/Nab-paclitaxel dans le traitement du cancer du pancréas localement avancé (CPLA) – Carrier E, et al</vt:lpstr>
      <vt:lpstr>carcinomE HEPATOCELLULAIRE</vt:lpstr>
      <vt:lpstr>LBA30: Analyse des biomarqueurs sériques chez les patients inclus dans une étude de phase 3 comparant le lenvatinib au sorafénib en traitement de 1e ligne du carcinome hépatocellulaire non résécable – Finn RS, et al</vt:lpstr>
      <vt:lpstr>LBA30: Analyse des biomarqueurs sériques chez les patients inclus dans une étude de phase 3 comparant le lenvatinib au sorafénib en traitement de 1e ligne du carcinome hépatocellulaire non résécable – Finn RS, et al</vt:lpstr>
      <vt:lpstr>LBA30: Analyse des biomarqueurs sériques chez les patients inclus dans une étude de phase 3 comparant le lenvatinib au sorafénib en traitement de 1e ligne du carcinome hépatocellulaire non résécable – Finn RS, et al</vt:lpstr>
      <vt:lpstr>618O: Qualité de vie (HRQOL) et symptômes de la maladie chez les patients avec carcinome hépatocellulaire (CHC) non résécable traités par lenvatinib ou sorafénib – Vogel A, et al</vt:lpstr>
      <vt:lpstr>618O: Qualité de vie (HRQOL) et symptômes de la maladie chez les patients avec carcinome hépatocellulaire (CHC) non résécable traités par lenvatinib ou sorafénib – Vogel A, et al</vt:lpstr>
      <vt:lpstr>618O: Qualité de vie (HRQOL) et symptômes de la maladie chez les patients avec carcinome hépatocellulaire (CHC) non résécable traités par lenvatinib ou sorafénib – Vogel A, et al</vt:lpstr>
      <vt:lpstr>619O: JET-CHC: une étude randomisée de phase 3 en double aveugle contrôlée par placebo évaluant le tivantinib en traitement de 2e ligne des patients avec carcinome hépatocellulaire et expression élevée de c-Met  – Kobayashi I, et al</vt:lpstr>
      <vt:lpstr>619O: JET-CHC: une étude randomisée de phase 3 en double aveugle contrôlée par placebo évaluant le tivantinib en traitement de 2e ligne des patients avec carcinome hépatocellulaire et expression élevée de c-Met  – Kobayashi I, et al</vt:lpstr>
      <vt:lpstr>619O: JET-CHC: une étude randomisée de phase 3 en double aveugle contrôlée par placebo évaluant le tivantinib en traitement de 2e ligne des patients avec carcinome hépatocellulaire et expression élevée de c-Met  – Kobayashi I, et al</vt:lpstr>
      <vt:lpstr>624PD: Etude de phase III du muparfostat (PI-88) en traitement adjuvant chez les patients avec carcinome hépatocellulaire lié au virus de l’hépatite (CHC-VH) après résection – Chen P, et al</vt:lpstr>
      <vt:lpstr>624PD: Etude de phase III du muparfostat (PI-88) en traitement adjuvant chez les patients avec carcinome hépatocellulaire lié au virus de l’hépatite (CHC-VH) après résection – Chen P, et al</vt:lpstr>
      <vt:lpstr>624PD: Etude de phase III du muparfostat (PI-88) en traitement adjuvant chez les patients avec carcinome hépatocellulaire lié au virus de l’hépatite (CHC-VH) après résection – Chen P, et al</vt:lpstr>
      <vt:lpstr>caNCER des voies biliaires</vt:lpstr>
      <vt:lpstr>LBA29: GEMOX en adjuvant dans le cancer des voies biliaires: résultats actualisés de survie sans récidive et premiers résultats de survie globale de l’étude randomisée phase III PRODIGE 12-ACCORD 18 (UNICANCER GI) – Edeline J, et al</vt:lpstr>
      <vt:lpstr>LBA29: GEMOX en adjuvant dans le cancer des voies biliaires: résultats actualisés de survie sans récidive et premiers résultats de survie globale de l’étude randomisée phase III PRODIGE 12-ACCORD 18 (UNICANCER GI) – Edeline J, et al</vt:lpstr>
      <vt:lpstr>LBA29: GEMOX en adjuvant dans le cancer des voies biliaires: résultats actualisés de survie sans récidive et premiers résultats de survie globale de l’étude randomisée phase III PRODIGE 12-ACCORD 18 (UNICANCER GI) – Edeline J,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1078</cp:revision>
  <dcterms:created xsi:type="dcterms:W3CDTF">2011-02-23T10:20:57Z</dcterms:created>
  <dcterms:modified xsi:type="dcterms:W3CDTF">2017-10-13T10:03:24Z</dcterms:modified>
</cp:coreProperties>
</file>