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109"/>
  </p:notesMasterIdLst>
  <p:handoutMasterIdLst>
    <p:handoutMasterId r:id="rId110"/>
  </p:handoutMasterIdLst>
  <p:sldIdLst>
    <p:sldId id="509" r:id="rId3"/>
    <p:sldId id="510"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511" r:id="rId23"/>
    <p:sldId id="499" r:id="rId24"/>
    <p:sldId id="500" r:id="rId25"/>
    <p:sldId id="501" r:id="rId26"/>
    <p:sldId id="452" r:id="rId27"/>
    <p:sldId id="453" r:id="rId28"/>
    <p:sldId id="454" r:id="rId29"/>
    <p:sldId id="446" r:id="rId30"/>
    <p:sldId id="447" r:id="rId31"/>
    <p:sldId id="448" r:id="rId32"/>
    <p:sldId id="496" r:id="rId33"/>
    <p:sldId id="514" r:id="rId34"/>
    <p:sldId id="498" r:id="rId35"/>
    <p:sldId id="512" r:id="rId36"/>
    <p:sldId id="443" r:id="rId37"/>
    <p:sldId id="444" r:id="rId38"/>
    <p:sldId id="445" r:id="rId39"/>
    <p:sldId id="513" r:id="rId40"/>
    <p:sldId id="536" r:id="rId41"/>
    <p:sldId id="537" r:id="rId42"/>
    <p:sldId id="538" r:id="rId43"/>
    <p:sldId id="515" r:id="rId44"/>
    <p:sldId id="516" r:id="rId45"/>
    <p:sldId id="518" r:id="rId46"/>
    <p:sldId id="519" r:id="rId47"/>
    <p:sldId id="517" r:id="rId48"/>
    <p:sldId id="521" r:id="rId49"/>
    <p:sldId id="522" r:id="rId50"/>
    <p:sldId id="524" r:id="rId51"/>
    <p:sldId id="525" r:id="rId52"/>
    <p:sldId id="523" r:id="rId53"/>
    <p:sldId id="530" r:id="rId54"/>
    <p:sldId id="531" r:id="rId55"/>
    <p:sldId id="532" r:id="rId56"/>
    <p:sldId id="520" r:id="rId57"/>
    <p:sldId id="526" r:id="rId58"/>
    <p:sldId id="527" r:id="rId59"/>
    <p:sldId id="528" r:id="rId60"/>
    <p:sldId id="529" r:id="rId61"/>
    <p:sldId id="533" r:id="rId62"/>
    <p:sldId id="534" r:id="rId63"/>
    <p:sldId id="535" r:id="rId64"/>
    <p:sldId id="466" r:id="rId65"/>
    <p:sldId id="467" r:id="rId66"/>
    <p:sldId id="468" r:id="rId67"/>
    <p:sldId id="406" r:id="rId68"/>
    <p:sldId id="407" r:id="rId69"/>
    <p:sldId id="408" r:id="rId70"/>
    <p:sldId id="333" r:id="rId71"/>
    <p:sldId id="345" r:id="rId72"/>
    <p:sldId id="346" r:id="rId73"/>
    <p:sldId id="542" r:id="rId74"/>
    <p:sldId id="543" r:id="rId75"/>
    <p:sldId id="544" r:id="rId76"/>
    <p:sldId id="545" r:id="rId77"/>
    <p:sldId id="546" r:id="rId78"/>
    <p:sldId id="547" r:id="rId79"/>
    <p:sldId id="548" r:id="rId80"/>
    <p:sldId id="549" r:id="rId81"/>
    <p:sldId id="550" r:id="rId82"/>
    <p:sldId id="551" r:id="rId83"/>
    <p:sldId id="552" r:id="rId84"/>
    <p:sldId id="553" r:id="rId85"/>
    <p:sldId id="554" r:id="rId86"/>
    <p:sldId id="555" r:id="rId87"/>
    <p:sldId id="556" r:id="rId88"/>
    <p:sldId id="557" r:id="rId89"/>
    <p:sldId id="558" r:id="rId90"/>
    <p:sldId id="559" r:id="rId91"/>
    <p:sldId id="560" r:id="rId92"/>
    <p:sldId id="561" r:id="rId93"/>
    <p:sldId id="562" r:id="rId94"/>
    <p:sldId id="563" r:id="rId95"/>
    <p:sldId id="564" r:id="rId96"/>
    <p:sldId id="565" r:id="rId97"/>
    <p:sldId id="566" r:id="rId98"/>
    <p:sldId id="567" r:id="rId99"/>
    <p:sldId id="539" r:id="rId100"/>
    <p:sldId id="540" r:id="rId101"/>
    <p:sldId id="541" r:id="rId102"/>
    <p:sldId id="442" r:id="rId103"/>
    <p:sldId id="410" r:id="rId104"/>
    <p:sldId id="411" r:id="rId105"/>
    <p:sldId id="412" r:id="rId106"/>
    <p:sldId id="422" r:id="rId107"/>
    <p:sldId id="423" r:id="rId108"/>
  </p:sldIdLst>
  <p:sldSz cx="9144000" cy="6858000" type="screen4x3"/>
  <p:notesSz cx="6858000" cy="9144000"/>
  <p:custDataLst>
    <p:tags r:id="rId111"/>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976">
          <p15:clr>
            <a:srgbClr val="A4A3A4"/>
          </p15:clr>
        </p15:guide>
        <p15:guide id="10" orient="horz" pos="3783">
          <p15:clr>
            <a:srgbClr val="A4A3A4"/>
          </p15:clr>
        </p15:guide>
        <p15:guide id="1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Constantin" initials="C" lastIdx="3" clrIdx="1"/>
  <p:cmAuthor id="2" name="KT" initials="KT" lastIdx="38" clrIdx="2">
    <p:extLst>
      <p:ext uri="{19B8F6BF-5375-455C-9EA6-DF929625EA0E}">
        <p15:presenceInfo xmlns="" xmlns:p15="http://schemas.microsoft.com/office/powerpoint/2012/main" userId="K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B60D27"/>
    <a:srgbClr val="043882"/>
    <a:srgbClr val="4D4D4D"/>
    <a:srgbClr val="A0A0A0"/>
    <a:srgbClr val="ECECEC"/>
    <a:srgbClr val="DAE1EC"/>
    <a:srgbClr val="FFC000"/>
    <a:srgbClr val="E75C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showGuides="1">
      <p:cViewPr varScale="1">
        <p:scale>
          <a:sx n="66" d="100"/>
          <a:sy n="66" d="100"/>
        </p:scale>
        <p:origin x="-1256" y="-56"/>
      </p:cViewPr>
      <p:guideLst>
        <p:guide orient="horz" pos="3343"/>
        <p:guide orient="horz" pos="4228"/>
        <p:guide orient="horz"/>
        <p:guide orient="horz" pos="2727"/>
        <p:guide pos="2880"/>
        <p:guide/>
        <p:guide pos="5532"/>
        <p:guide pos="19"/>
      </p:guideLst>
    </p:cSldViewPr>
  </p:slideViewPr>
  <p:notesTextViewPr>
    <p:cViewPr>
      <p:scale>
        <a:sx n="100" d="100"/>
        <a:sy n="100" d="100"/>
      </p:scale>
      <p:origin x="0" y="0"/>
    </p:cViewPr>
  </p:notesTextViewPr>
  <p:sorterViewPr>
    <p:cViewPr>
      <p:scale>
        <a:sx n="200" d="100"/>
        <a:sy n="200" d="100"/>
      </p:scale>
      <p:origin x="0" y="7146"/>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handoutMaster" Target="handoutMasters/handoutMaster1.xml"/><Relationship Id="rId115"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gs" Target="tags/tag1.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15/11/2017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35</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92</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92</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92</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95</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95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95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92837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ABF6E7-8E44-4582-BAA1-F3C3FD152BE0}" type="slidenum">
              <a:rPr lang="en-GB">
                <a:solidFill>
                  <a:prstClr val="black"/>
                </a:solidFill>
              </a:rPr>
              <a:pPr/>
              <a:t>96</a:t>
            </a:fld>
            <a:endParaRPr lang="en-GB">
              <a:solidFill>
                <a:prstClr val="black"/>
              </a:solidFill>
            </a:endParaRPr>
          </a:p>
        </p:txBody>
      </p:sp>
    </p:spTree>
    <p:extLst>
      <p:ext uri="{BB962C8B-B14F-4D97-AF65-F5344CB8AC3E}">
        <p14:creationId xmlns:p14="http://schemas.microsoft.com/office/powerpoint/2010/main" xmlns="" val="233674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102</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102</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102</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92837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ja-JP" sz="2400" b="1" i="0" u="none" dirty="0" smtClean="0">
                <a:solidFill>
                  <a:srgbClr val="FFFFFF"/>
                </a:solidFill>
                <a:ea typeface="MS UI Gothic" pitchFamily="18" charset="0"/>
              </a:rPr>
              <a:t>ESMO 2017年会議</a:t>
            </a:r>
          </a:p>
          <a:p>
            <a:pPr marL="0" marR="0" indent="0" algn="ct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a typeface="MS UI Gothic" pitchFamily="18" charset="0"/>
              </a:rPr>
              <a:t>2017年9月8日～12日　スペイン、マドリード</a:t>
            </a:r>
          </a:p>
        </p:txBody>
      </p:sp>
    </p:spTree>
    <p:extLst>
      <p:ext uri="{BB962C8B-B14F-4D97-AF65-F5344CB8AC3E}">
        <p14:creationId xmlns:p14="http://schemas.microsoft.com/office/powerpoint/2010/main" xmlns=""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lang="ja-JP" sz="2800" b="1" i="0" dirty="0" smtClean="0">
                <a:solidFill>
                  <a:srgbClr val="FFFFFF"/>
                </a:solidFill>
                <a:effectLst>
                  <a:outerShdw blurRad="50800" dist="38100" dir="2700000" algn="tl" rotWithShape="0">
                    <a:prstClr val="black">
                      <a:alpha val="40000"/>
                    </a:prstClr>
                  </a:outerShdw>
                </a:effectLst>
                <a:ea typeface="MS UI Gothic" pitchFamily="18" charset="0"/>
              </a:rPr>
              <a:t>2017年 消化器癌シンポジウム</a:t>
            </a:r>
          </a:p>
          <a:p>
            <a:pPr algn="ctr">
              <a:defRPr/>
            </a:pPr>
            <a:r>
              <a:rPr lang="ja-JP" b="0"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xmlns="" val="30878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lang="ja-JP" sz="2400" b="1" i="0" dirty="0" smtClean="0">
                <a:solidFill>
                  <a:srgbClr val="FFFFFF"/>
                </a:solidFill>
                <a:effectLst>
                  <a:outerShdw blurRad="50800" dist="38100" dir="2700000" algn="tl" rotWithShape="0">
                    <a:prstClr val="black">
                      <a:alpha val="40000"/>
                    </a:prstClr>
                  </a:outerShdw>
                </a:effectLst>
                <a:ea typeface="MS UI Gothic" pitchFamily="18" charset="0"/>
              </a:rPr>
              <a:t>2017年 消化器癌シンポジウム</a:t>
            </a:r>
            <a:r>
              <a:rPr lang="en" sz="2400" dirty="0" smtClean="0"/>
              <a:t/>
            </a:r>
            <a:br>
              <a:rPr lang="en" sz="2400" dirty="0" smtClean="0"/>
            </a:br>
            <a:r>
              <a:rPr lang="ja-JP" b="1"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xmlns="" val="40248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lang="ja-JP" sz="2400" b="1" i="0" dirty="0" smtClean="0">
                <a:solidFill>
                  <a:srgbClr val="FFFFFF"/>
                </a:solidFill>
                <a:effectLst>
                  <a:outerShdw blurRad="50800" dist="38100" dir="2700000" algn="tl" rotWithShape="0">
                    <a:prstClr val="black">
                      <a:alpha val="40000"/>
                    </a:prstClr>
                  </a:outerShdw>
                </a:effectLst>
                <a:ea typeface="MS UI Gothic" pitchFamily="18" charset="0"/>
              </a:rPr>
              <a:t>2017年 消化器癌</a:t>
            </a:r>
            <a:r>
              <a:rPr lang="en" sz="2400" dirty="0" smtClean="0"/>
              <a:t/>
            </a:r>
            <a:br>
              <a:rPr lang="en" sz="2400" dirty="0" smtClean="0"/>
            </a:br>
            <a:r>
              <a:rPr lang="ja-JP" sz="2400" b="1" i="0" dirty="0" smtClean="0">
                <a:solidFill>
                  <a:srgbClr val="FFFFFF"/>
                </a:solidFill>
                <a:effectLst>
                  <a:outerShdw blurRad="50800" dist="38100" dir="2700000" algn="tl" rotWithShape="0">
                    <a:prstClr val="black">
                      <a:alpha val="40000"/>
                    </a:prstClr>
                  </a:outerShdw>
                </a:effectLst>
                <a:ea typeface="MS UI Gothic" pitchFamily="18" charset="0"/>
              </a:rPr>
              <a:t>シンポジウム</a:t>
            </a:r>
          </a:p>
          <a:p>
            <a:pPr algn="r">
              <a:defRPr/>
            </a:pPr>
            <a:r>
              <a:rPr lang="ja-JP" sz="1600" b="0"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xmlns="" val="103162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lang="ja-JP" sz="2400" b="1" i="0" dirty="0" smtClean="0">
                <a:solidFill>
                  <a:srgbClr val="FFFFFF"/>
                </a:solidFill>
                <a:effectLst>
                  <a:outerShdw blurRad="50800" dist="38100" dir="2700000" algn="tl" rotWithShape="0">
                    <a:prstClr val="black">
                      <a:alpha val="40000"/>
                    </a:prstClr>
                  </a:outerShdw>
                </a:effectLst>
                <a:ea typeface="MS UI Gothic" pitchFamily="18" charset="0"/>
              </a:rPr>
              <a:t>2017年 消化器癌</a:t>
            </a:r>
            <a:r>
              <a:rPr lang="en" sz="2400" dirty="0" smtClean="0"/>
              <a:t/>
            </a:r>
            <a:br>
              <a:rPr lang="en" sz="2400" dirty="0" smtClean="0"/>
            </a:br>
            <a:r>
              <a:rPr lang="ja-JP" sz="2400" b="1" i="0" dirty="0" smtClean="0">
                <a:solidFill>
                  <a:srgbClr val="FFFFFF"/>
                </a:solidFill>
                <a:effectLst>
                  <a:outerShdw blurRad="50800" dist="38100" dir="2700000" algn="tl" rotWithShape="0">
                    <a:prstClr val="black">
                      <a:alpha val="40000"/>
                    </a:prstClr>
                  </a:outerShdw>
                </a:effectLst>
                <a:ea typeface="MS UI Gothic" pitchFamily="18" charset="0"/>
              </a:rPr>
              <a:t>シンポジウム</a:t>
            </a:r>
          </a:p>
          <a:p>
            <a:pPr algn="r">
              <a:defRPr/>
            </a:pPr>
            <a:r>
              <a:rPr lang="ja-JP" sz="1600" b="0" i="0" dirty="0" smtClean="0">
                <a:solidFill>
                  <a:srgbClr val="FFFFFF"/>
                </a:solidFill>
                <a:effectLst>
                  <a:outerShdw blurRad="50800" dist="38100" dir="2700000" algn="tl" rotWithShape="0">
                    <a:prstClr val="black">
                      <a:alpha val="40000"/>
                    </a:prstClr>
                  </a:outerShdw>
                </a:effectLst>
                <a:ea typeface="MS UI Gothic" pitchFamily="18" charset="0"/>
              </a:rPr>
              <a:t>2017年1月19～21日、米国サンフランシスコ</a:t>
            </a:r>
          </a:p>
        </p:txBody>
      </p:sp>
    </p:spTree>
    <p:extLst>
      <p:ext uri="{BB962C8B-B14F-4D97-AF65-F5344CB8AC3E}">
        <p14:creationId xmlns:p14="http://schemas.microsoft.com/office/powerpoint/2010/main" xmlns="" val="1223145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209997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87113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2601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8921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920852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8711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161966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29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864702652"/>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膵・小腸・肝胆道癌</a:t>
            </a:r>
          </a:p>
        </p:txBody>
      </p:sp>
    </p:spTree>
    <p:extLst>
      <p:ext uri="{BB962C8B-B14F-4D97-AF65-F5344CB8AC3E}">
        <p14:creationId xmlns:p14="http://schemas.microsoft.com/office/powerpoint/2010/main" xmlns="" val="304601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GB" altLang="ja-JP" sz="1600" b="1" i="0" dirty="0" smtClean="0">
                <a:solidFill>
                  <a:srgbClr val="4D4D4D"/>
                </a:solidFill>
                <a:ea typeface="MS UI Gothic" pitchFamily="18" charset="0"/>
              </a:rPr>
              <a:t>    </a:t>
            </a:r>
            <a:r>
              <a:rPr lang="ja-JP" sz="1600" b="1" i="0" dirty="0" smtClean="0">
                <a:solidFill>
                  <a:srgbClr val="4D4D4D"/>
                </a:solidFill>
                <a:ea typeface="MS UI Gothic" pitchFamily="18" charset="0"/>
              </a:rPr>
              <a:t>主な結果</a:t>
            </a:r>
          </a:p>
        </p:txBody>
      </p:sp>
      <p:sp>
        <p:nvSpPr>
          <p:cNvPr id="378"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622PD: 局所進行膵癌（LAPC）患者におけるnab-パクリタキセル（Nab-P） + ゲムシタビン（G）：第II相LAPACT試験の有効性および安全性中間結果 – Philip PA, et al</a:t>
            </a:r>
          </a:p>
        </p:txBody>
      </p:sp>
      <p:sp>
        <p:nvSpPr>
          <p:cNvPr id="380" name="Text Placeholder 4"/>
          <p:cNvSpPr>
            <a:spLocks noGrp="1"/>
          </p:cNvSpPr>
          <p:nvPr>
            <p:ph type="body" sz="quarter" idx="11"/>
          </p:nvPr>
        </p:nvSpPr>
        <p:spPr>
          <a:xfrm>
            <a:off x="4648200" y="6096000"/>
            <a:ext cx="4130675" cy="487363"/>
          </a:xfrm>
        </p:spPr>
        <p:txBody>
          <a:bodyPr/>
          <a:lstStyle/>
          <a:p>
            <a:r>
              <a:rPr lang="en-US" altLang="ja-JP" dirty="0">
                <a:ea typeface="MS UI Gothic" pitchFamily="18" charset="0"/>
              </a:rPr>
              <a:t>Philip PA, et al. Ann </a:t>
            </a:r>
            <a:r>
              <a:rPr lang="en-US" altLang="ja-JP" dirty="0" err="1">
                <a:ea typeface="MS UI Gothic" pitchFamily="18" charset="0"/>
              </a:rPr>
              <a:t>Oncol</a:t>
            </a:r>
            <a:r>
              <a:rPr lang="en-US" altLang="ja-JP" dirty="0">
                <a:ea typeface="MS UI Gothic" pitchFamily="18" charset="0"/>
              </a:rPr>
              <a:t> 2017;28(</a:t>
            </a:r>
            <a:r>
              <a:rPr lang="en-US" altLang="ja-JP" dirty="0" err="1">
                <a:ea typeface="MS UI Gothic" pitchFamily="18" charset="0"/>
              </a:rPr>
              <a:t>Suppl</a:t>
            </a:r>
            <a:r>
              <a:rPr lang="en-US" altLang="ja-JP" dirty="0">
                <a:ea typeface="MS UI Gothic" pitchFamily="18" charset="0"/>
              </a:rPr>
              <a:t> 5):</a:t>
            </a:r>
            <a:r>
              <a:rPr lang="en-US" altLang="ja-JP" dirty="0" err="1">
                <a:ea typeface="MS UI Gothic" pitchFamily="18" charset="0"/>
              </a:rPr>
              <a:t>Abstr</a:t>
            </a:r>
            <a:r>
              <a:rPr lang="en-US" altLang="ja-JP" dirty="0">
                <a:ea typeface="MS UI Gothic" pitchFamily="18" charset="0"/>
              </a:rPr>
              <a:t> 622PD</a:t>
            </a:r>
            <a:endParaRPr lang="ja-JP" altLang="en-US" dirty="0">
              <a:ea typeface="MS UI Gothic" pitchFamily="18" charset="0"/>
            </a:endParaRPr>
          </a:p>
        </p:txBody>
      </p:sp>
      <p:graphicFrame>
        <p:nvGraphicFramePr>
          <p:cNvPr id="381" name="Group 88"/>
          <p:cNvGraphicFramePr>
            <a:graphicFrameLocks noGrp="1"/>
          </p:cNvGraphicFramePr>
          <p:nvPr>
            <p:extLst>
              <p:ext uri="{D42A27DB-BD31-4B8C-83A1-F6EECF244321}">
                <p14:modId xmlns:p14="http://schemas.microsoft.com/office/powerpoint/2010/main" xmlns="" val="962029465"/>
              </p:ext>
            </p:extLst>
          </p:nvPr>
        </p:nvGraphicFramePr>
        <p:xfrm>
          <a:off x="369887" y="3918424"/>
          <a:ext cx="8460213" cy="2354580"/>
        </p:xfrm>
        <a:graphic>
          <a:graphicData uri="http://schemas.openxmlformats.org/drawingml/2006/table">
            <a:tbl>
              <a:tblPr firstRow="1" bandRow="1">
                <a:tableStyleId>{69012ECD-51FC-41F1-AA8D-1B2483CD663E}</a:tableStyleId>
              </a:tblPr>
              <a:tblGrid>
                <a:gridCol w="4520165">
                  <a:extLst>
                    <a:ext uri="{9D8B030D-6E8A-4147-A177-3AD203B41FA5}">
                      <a16:colId xmlns="" xmlns:a16="http://schemas.microsoft.com/office/drawing/2014/main" val="20000"/>
                    </a:ext>
                  </a:extLst>
                </a:gridCol>
                <a:gridCol w="3940048">
                  <a:extLst>
                    <a:ext uri="{9D8B030D-6E8A-4147-A177-3AD203B41FA5}">
                      <a16:colId xmlns="" xmlns:a16="http://schemas.microsoft.com/office/drawing/2014/main" val="20001"/>
                    </a:ext>
                  </a:extLst>
                </a:gridCol>
              </a:tblGrid>
              <a:tr h="255062">
                <a:tc>
                  <a:txBody>
                    <a:bodyPr/>
                    <a:lstStyle/>
                    <a:p>
                      <a:pPr>
                        <a:lnSpc>
                          <a:spcPts val="1500"/>
                        </a:lnSpc>
                      </a:pPr>
                      <a:r>
                        <a:rPr lang="ja-JP" sz="1400" b="0" i="0" dirty="0" smtClean="0">
                          <a:solidFill>
                            <a:schemeClr val="tx2"/>
                          </a:solidFill>
                        </a:rPr>
                        <a:t>最良効果 (RECIST規準 v1.1) (導入期間)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u="none" dirty="0" smtClean="0">
                          <a:solidFill>
                            <a:srgbClr val="FFFFFF"/>
                          </a:solidFill>
                          <a:ea typeface="MS UI Gothic" pitchFamily="18" charset="0"/>
                        </a:rPr>
                        <a:t>Nab-パクリタキセル + ゲムシタビン(n=107)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5062">
                <a:tc>
                  <a:txBody>
                    <a:bodyPr/>
                    <a:lstStyle/>
                    <a:p>
                      <a:pPr>
                        <a:lnSpc>
                          <a:spcPts val="1500"/>
                        </a:lnSpc>
                      </a:pPr>
                      <a:r>
                        <a:rPr lang="ja-JP" sz="1400" b="0" i="0" dirty="0" smtClean="0">
                          <a:solidFill>
                            <a:srgbClr val="000000"/>
                          </a:solidFill>
                          <a:ea typeface="MS UI Gothic" pitchFamily="18" charset="0"/>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55062">
                <a:tc>
                  <a:txBody>
                    <a:bodyPr/>
                    <a:lstStyle/>
                    <a:p>
                      <a:pPr>
                        <a:lnSpc>
                          <a:spcPts val="1500"/>
                        </a:lnSpc>
                      </a:pPr>
                      <a:r>
                        <a:rPr lang="ja-JP" sz="1400" b="0" i="0" dirty="0" smtClean="0">
                          <a:solidFill>
                            <a:srgbClr val="000000"/>
                          </a:solidFill>
                          <a:ea typeface="MS UI Gothic" pitchFamily="18" charset="0"/>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36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5062">
                <a:tc>
                  <a:txBody>
                    <a:bodyPr/>
                    <a:lstStyle/>
                    <a:p>
                      <a:pPr>
                        <a:lnSpc>
                          <a:spcPts val="1500"/>
                        </a:lnSpc>
                      </a:pPr>
                      <a:r>
                        <a:rPr lang="ja-JP" sz="1400" b="0" i="0" dirty="0" smtClean="0">
                          <a:solidFill>
                            <a:srgbClr val="000000"/>
                          </a:solidFill>
                          <a:ea typeface="MS UI Gothic" pitchFamily="18" charset="0"/>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61 (57.0)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612148">
                <a:tc>
                  <a:txBody>
                    <a:bodyPr/>
                    <a:lstStyle/>
                    <a:p>
                      <a:pPr>
                        <a:lnSpc>
                          <a:spcPts val="1500"/>
                        </a:lnSpc>
                      </a:pPr>
                      <a:r>
                        <a:rPr lang="ja-JP" sz="1400" b="0" i="0" dirty="0" smtClean="0">
                          <a:solidFill>
                            <a:srgbClr val="000000"/>
                          </a:solidFill>
                          <a:ea typeface="MS UI Gothic" pitchFamily="18" charset="0"/>
                        </a:rPr>
                        <a:t>DCR, n [%、（95%CI）]</a:t>
                      </a:r>
                    </a:p>
                    <a:p>
                      <a:pPr marL="90488" indent="0">
                        <a:lnSpc>
                          <a:spcPts val="1500"/>
                        </a:lnSpc>
                      </a:pPr>
                      <a:r>
                        <a:rPr lang="ja-JP" sz="1400" b="0" i="0" u="none" dirty="0" smtClean="0">
                          <a:solidFill>
                            <a:srgbClr val="000000"/>
                          </a:solidFill>
                          <a:ea typeface="MS UI Gothic" pitchFamily="18" charset="0"/>
                        </a:rPr>
                        <a:t>SD ≧16週間 + CR + PR</a:t>
                      </a:r>
                    </a:p>
                    <a:p>
                      <a:pPr marL="90488" indent="0">
                        <a:lnSpc>
                          <a:spcPts val="1500"/>
                        </a:lnSpc>
                      </a:pPr>
                      <a:r>
                        <a:rPr lang="ja-JP" sz="1400" b="0" i="0" u="none" dirty="0" smtClean="0">
                          <a:solidFill>
                            <a:srgbClr val="000000"/>
                          </a:solidFill>
                          <a:ea typeface="MS UI Gothic" pitchFamily="18" charset="0"/>
                        </a:rPr>
                        <a:t>SD ≧24週間 + CR + 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400" b="0" i="0" u="none" strike="noStrike" kern="1200" baseline="0" dirty="0" smtClean="0">
                        <a:solidFill>
                          <a:srgbClr val="000000"/>
                        </a:solidFill>
                        <a:latin typeface="+mn-lt"/>
                        <a:ea typeface="+mn-ea"/>
                        <a:cs typeface="+mn-cs"/>
                      </a:endParaRPr>
                    </a:p>
                    <a:p>
                      <a:pPr marL="0" marR="0" indent="0" algn="ctr" defTabSz="914400" rtl="0" eaLnBrk="1" fontAlgn="auto" latinLnBrk="0" hangingPunct="1">
                        <a:lnSpc>
                          <a:spcPts val="1500"/>
                        </a:lnSpc>
                        <a:spcBef>
                          <a:spcPts val="0"/>
                        </a:spcBef>
                        <a:spcAft>
                          <a:spcPts val="0"/>
                        </a:spcAft>
                        <a:buClrTx/>
                        <a:buSzTx/>
                        <a:buFontTx/>
                        <a:buNone/>
                        <a:tabLst/>
                        <a:defRPr/>
                      </a:pPr>
                      <a:r>
                        <a:rPr lang="ja-JP" sz="1400" b="0" i="0" u="none" dirty="0" smtClean="0">
                          <a:solidFill>
                            <a:srgbClr val="000000"/>
                          </a:solidFill>
                          <a:ea typeface="MS UI Gothic" pitchFamily="18" charset="0"/>
                        </a:rPr>
                        <a:t>83 (77.6 [70.3, 83.5])</a:t>
                      </a:r>
                    </a:p>
                    <a:p>
                      <a:pPr marL="0" marR="0" indent="0" algn="ctr" defTabSz="914400" rtl="0" eaLnBrk="1" fontAlgn="auto" latinLnBrk="0" hangingPunct="1">
                        <a:lnSpc>
                          <a:spcPts val="1500"/>
                        </a:lnSpc>
                        <a:spcBef>
                          <a:spcPts val="0"/>
                        </a:spcBef>
                        <a:spcAft>
                          <a:spcPts val="0"/>
                        </a:spcAft>
                        <a:buClrTx/>
                        <a:buSzTx/>
                        <a:buFontTx/>
                        <a:buNone/>
                        <a:tabLst/>
                        <a:defRPr/>
                      </a:pPr>
                      <a:r>
                        <a:rPr lang="ja-JP" sz="1400" b="0" i="0" u="none" dirty="0" smtClean="0">
                          <a:solidFill>
                            <a:srgbClr val="000000"/>
                          </a:solidFill>
                          <a:ea typeface="MS UI Gothic" pitchFamily="18" charset="0"/>
                        </a:rPr>
                        <a:t>71 (66.4 [58.5, 73.4])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64086">
                <a:tc>
                  <a:txBody>
                    <a:bodyPr/>
                    <a:lstStyle/>
                    <a:p>
                      <a:pPr>
                        <a:lnSpc>
                          <a:spcPts val="1500"/>
                        </a:lnSpc>
                      </a:pPr>
                      <a:r>
                        <a:rPr lang="ja-JP" sz="1400" b="0" i="0" dirty="0" smtClean="0">
                          <a:solidFill>
                            <a:srgbClr val="000000"/>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u="none" dirty="0" smtClean="0">
                          <a:solidFill>
                            <a:srgbClr val="000000"/>
                          </a:solidFill>
                          <a:ea typeface="MS UI Gothic" pitchFamily="18" charset="0"/>
                        </a:rPr>
                        <a:t> 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64086">
                <a:tc>
                  <a:txBody>
                    <a:bodyPr/>
                    <a:lstStyle/>
                    <a:p>
                      <a:pPr>
                        <a:lnSpc>
                          <a:spcPts val="1500"/>
                        </a:lnSpc>
                      </a:pPr>
                      <a:r>
                        <a:rPr lang="ja-JP" sz="1400" b="0" i="0" dirty="0" smtClean="0">
                          <a:solidFill>
                            <a:srgbClr val="000000"/>
                          </a:solidFill>
                          <a:ea typeface="MS UI Gothic" pitchFamily="18" charset="0"/>
                        </a:rPr>
                        <a:t>NEまたはベースライン後の評価なし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u="none" dirty="0" smtClean="0">
                          <a:solidFill>
                            <a:srgbClr val="000000"/>
                          </a:solidFill>
                          <a:ea typeface="MS UI Gothic" pitchFamily="18" charset="0"/>
                        </a:rPr>
                        <a:t>5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382" name="Rectangle 381"/>
          <p:cNvSpPr/>
          <p:nvPr/>
        </p:nvSpPr>
        <p:spPr>
          <a:xfrm>
            <a:off x="996287" y="3590735"/>
            <a:ext cx="7588155" cy="276999"/>
          </a:xfrm>
          <a:prstGeom prst="rect">
            <a:avLst/>
          </a:prstGeom>
        </p:spPr>
        <p:txBody>
          <a:bodyPr wrap="square">
            <a:spAutoFit/>
          </a:bodyPr>
          <a:lstStyle/>
          <a:p>
            <a:pPr algn="ctr"/>
            <a:r>
              <a:rPr lang="ja-JP" sz="1200" b="0" i="0" dirty="0" smtClean="0">
                <a:solidFill>
                  <a:srgbClr val="000000"/>
                </a:solidFill>
                <a:ea typeface="MS UI Gothic" pitchFamily="18" charset="0"/>
              </a:rPr>
              <a:t>ベースライン時およびベースライン後1回以上の標的病変評価を有する患者</a:t>
            </a:r>
          </a:p>
        </p:txBody>
      </p:sp>
      <p:sp>
        <p:nvSpPr>
          <p:cNvPr id="383" name="Rectangle 382"/>
          <p:cNvSpPr/>
          <p:nvPr/>
        </p:nvSpPr>
        <p:spPr>
          <a:xfrm>
            <a:off x="1119115" y="1509467"/>
            <a:ext cx="7574505" cy="523220"/>
          </a:xfrm>
          <a:prstGeom prst="rect">
            <a:avLst/>
          </a:prstGeom>
        </p:spPr>
        <p:txBody>
          <a:bodyPr wrap="square">
            <a:spAutoFit/>
          </a:bodyPr>
          <a:lstStyle/>
          <a:p>
            <a:pPr algn="ctr"/>
            <a:r>
              <a:rPr lang="ja-JP" sz="1400" b="1" i="0" dirty="0" smtClean="0">
                <a:solidFill>
                  <a:srgbClr val="000000"/>
                </a:solidFill>
                <a:ea typeface="MS UI Gothic" pitchFamily="18" charset="0"/>
              </a:rPr>
              <a:t>標的</a:t>
            </a:r>
            <a:r>
              <a:rPr lang="en" sz="1400" dirty="0" smtClean="0"/>
              <a:t/>
            </a:r>
            <a:br>
              <a:rPr lang="en" sz="1400" dirty="0" smtClean="0"/>
            </a:br>
            <a:r>
              <a:rPr lang="ja-JP" sz="1400" b="1" i="0" dirty="0" smtClean="0">
                <a:solidFill>
                  <a:srgbClr val="000000"/>
                </a:solidFill>
                <a:ea typeface="MS UI Gothic" pitchFamily="18" charset="0"/>
              </a:rPr>
              <a:t>病変のSLDにおけるベースラインからの最良変化率（導入期間）（n=102）</a:t>
            </a:r>
          </a:p>
        </p:txBody>
      </p:sp>
      <p:grpSp>
        <p:nvGrpSpPr>
          <p:cNvPr id="384" name="Group 383"/>
          <p:cNvGrpSpPr/>
          <p:nvPr/>
        </p:nvGrpSpPr>
        <p:grpSpPr>
          <a:xfrm>
            <a:off x="1551286" y="3355777"/>
            <a:ext cx="341760" cy="261610"/>
            <a:chOff x="1551286" y="2806863"/>
            <a:chExt cx="341760" cy="261610"/>
          </a:xfrm>
        </p:grpSpPr>
        <p:sp>
          <p:nvSpPr>
            <p:cNvPr id="385" name="TextBox 384"/>
            <p:cNvSpPr txBox="1"/>
            <p:nvPr/>
          </p:nvSpPr>
          <p:spPr>
            <a:xfrm>
              <a:off x="1551286"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10</a:t>
              </a:r>
            </a:p>
          </p:txBody>
        </p:sp>
        <p:cxnSp>
          <p:nvCxnSpPr>
            <p:cNvPr id="386" name="Straight Connector 385"/>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a:off x="1016659" y="3385492"/>
            <a:ext cx="7676961"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88" name="Group 387"/>
          <p:cNvGrpSpPr/>
          <p:nvPr/>
        </p:nvGrpSpPr>
        <p:grpSpPr>
          <a:xfrm>
            <a:off x="892266" y="3355777"/>
            <a:ext cx="263214" cy="261610"/>
            <a:chOff x="1598992" y="2806863"/>
            <a:chExt cx="263214" cy="261610"/>
          </a:xfrm>
        </p:grpSpPr>
        <p:sp>
          <p:nvSpPr>
            <p:cNvPr id="389" name="TextBox 388"/>
            <p:cNvSpPr txBox="1"/>
            <p:nvPr/>
          </p:nvSpPr>
          <p:spPr>
            <a:xfrm>
              <a:off x="1598992" y="2806863"/>
              <a:ext cx="263214"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0</a:t>
              </a:r>
            </a:p>
          </p:txBody>
        </p:sp>
        <p:cxnSp>
          <p:nvCxnSpPr>
            <p:cNvPr id="390" name="Straight Connector 389"/>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1231548" y="3355777"/>
            <a:ext cx="263214" cy="261610"/>
            <a:chOff x="1598992" y="2806863"/>
            <a:chExt cx="263214" cy="261610"/>
          </a:xfrm>
        </p:grpSpPr>
        <p:sp>
          <p:nvSpPr>
            <p:cNvPr id="392" name="TextBox 391"/>
            <p:cNvSpPr txBox="1"/>
            <p:nvPr/>
          </p:nvSpPr>
          <p:spPr>
            <a:xfrm>
              <a:off x="1598992" y="2806863"/>
              <a:ext cx="263214"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5</a:t>
              </a:r>
            </a:p>
          </p:txBody>
        </p:sp>
        <p:cxnSp>
          <p:nvCxnSpPr>
            <p:cNvPr id="393" name="Straight Connector 392"/>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4" name="Group 393"/>
          <p:cNvGrpSpPr/>
          <p:nvPr/>
        </p:nvGrpSpPr>
        <p:grpSpPr>
          <a:xfrm>
            <a:off x="1936580" y="3355777"/>
            <a:ext cx="341760" cy="261610"/>
            <a:chOff x="1598992" y="2806863"/>
            <a:chExt cx="341760" cy="261610"/>
          </a:xfrm>
        </p:grpSpPr>
        <p:sp>
          <p:nvSpPr>
            <p:cNvPr id="395" name="TextBox 394"/>
            <p:cNvSpPr txBox="1"/>
            <p:nvPr/>
          </p:nvSpPr>
          <p:spPr>
            <a:xfrm>
              <a:off x="1598992"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15</a:t>
              </a:r>
            </a:p>
          </p:txBody>
        </p:sp>
        <p:cxnSp>
          <p:nvCxnSpPr>
            <p:cNvPr id="396" name="Straight Connector 395"/>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2258688" y="3355777"/>
            <a:ext cx="341760" cy="261610"/>
            <a:chOff x="1567188" y="2806863"/>
            <a:chExt cx="341760" cy="261610"/>
          </a:xfrm>
        </p:grpSpPr>
        <p:sp>
          <p:nvSpPr>
            <p:cNvPr id="398" name="TextBox 397"/>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20</a:t>
              </a:r>
            </a:p>
          </p:txBody>
        </p:sp>
        <p:cxnSp>
          <p:nvCxnSpPr>
            <p:cNvPr id="399" name="Straight Connector 398"/>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0" name="Group 399"/>
          <p:cNvGrpSpPr/>
          <p:nvPr/>
        </p:nvGrpSpPr>
        <p:grpSpPr>
          <a:xfrm>
            <a:off x="2604649" y="3355777"/>
            <a:ext cx="341760" cy="261610"/>
            <a:chOff x="1559237" y="2806863"/>
            <a:chExt cx="341760" cy="261610"/>
          </a:xfrm>
        </p:grpSpPr>
        <p:sp>
          <p:nvSpPr>
            <p:cNvPr id="401" name="TextBox 400"/>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25</a:t>
              </a:r>
            </a:p>
          </p:txBody>
        </p:sp>
        <p:cxnSp>
          <p:nvCxnSpPr>
            <p:cNvPr id="402" name="Straight Connector 401"/>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2965876" y="3355777"/>
            <a:ext cx="341760" cy="261610"/>
            <a:chOff x="1559237" y="2806863"/>
            <a:chExt cx="341760" cy="261610"/>
          </a:xfrm>
        </p:grpSpPr>
        <p:sp>
          <p:nvSpPr>
            <p:cNvPr id="404" name="TextBox 403"/>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30</a:t>
              </a:r>
            </a:p>
          </p:txBody>
        </p:sp>
        <p:cxnSp>
          <p:nvCxnSpPr>
            <p:cNvPr id="405" name="Straight Connector 404"/>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3327103" y="3355777"/>
            <a:ext cx="341760" cy="261610"/>
            <a:chOff x="1559237" y="2806863"/>
            <a:chExt cx="341760" cy="261610"/>
          </a:xfrm>
        </p:grpSpPr>
        <p:sp>
          <p:nvSpPr>
            <p:cNvPr id="407" name="TextBox 406"/>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35</a:t>
              </a:r>
            </a:p>
          </p:txBody>
        </p:sp>
        <p:cxnSp>
          <p:nvCxnSpPr>
            <p:cNvPr id="408" name="Straight Connector 407"/>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3696281" y="3355777"/>
            <a:ext cx="341760" cy="261610"/>
            <a:chOff x="1567188" y="2806863"/>
            <a:chExt cx="341760" cy="261610"/>
          </a:xfrm>
        </p:grpSpPr>
        <p:sp>
          <p:nvSpPr>
            <p:cNvPr id="410" name="TextBox 409"/>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40</a:t>
              </a:r>
            </a:p>
          </p:txBody>
        </p:sp>
        <p:cxnSp>
          <p:nvCxnSpPr>
            <p:cNvPr id="411" name="Straight Connector 410"/>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2" name="Group 411"/>
          <p:cNvGrpSpPr/>
          <p:nvPr/>
        </p:nvGrpSpPr>
        <p:grpSpPr>
          <a:xfrm>
            <a:off x="4057508" y="3355777"/>
            <a:ext cx="341760" cy="261610"/>
            <a:chOff x="1567188" y="2806863"/>
            <a:chExt cx="341760" cy="261610"/>
          </a:xfrm>
        </p:grpSpPr>
        <p:sp>
          <p:nvSpPr>
            <p:cNvPr id="413" name="TextBox 412"/>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45</a:t>
              </a:r>
            </a:p>
          </p:txBody>
        </p:sp>
        <p:cxnSp>
          <p:nvCxnSpPr>
            <p:cNvPr id="414" name="Straight Connector 413"/>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5" name="Group 414"/>
          <p:cNvGrpSpPr/>
          <p:nvPr/>
        </p:nvGrpSpPr>
        <p:grpSpPr>
          <a:xfrm>
            <a:off x="4418735" y="3355777"/>
            <a:ext cx="341760" cy="261610"/>
            <a:chOff x="1567188" y="2806863"/>
            <a:chExt cx="341760" cy="261610"/>
          </a:xfrm>
        </p:grpSpPr>
        <p:sp>
          <p:nvSpPr>
            <p:cNvPr id="416" name="TextBox 415"/>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50</a:t>
              </a:r>
            </a:p>
          </p:txBody>
        </p:sp>
        <p:cxnSp>
          <p:nvCxnSpPr>
            <p:cNvPr id="417" name="Straight Connector 416"/>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18" name="Group 417"/>
          <p:cNvGrpSpPr/>
          <p:nvPr/>
        </p:nvGrpSpPr>
        <p:grpSpPr>
          <a:xfrm>
            <a:off x="4772011" y="3355777"/>
            <a:ext cx="341760" cy="261610"/>
            <a:chOff x="1559237" y="2806863"/>
            <a:chExt cx="341760" cy="261610"/>
          </a:xfrm>
        </p:grpSpPr>
        <p:sp>
          <p:nvSpPr>
            <p:cNvPr id="419" name="TextBox 418"/>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55</a:t>
              </a:r>
            </a:p>
          </p:txBody>
        </p:sp>
        <p:cxnSp>
          <p:nvCxnSpPr>
            <p:cNvPr id="420" name="Straight Connector 419"/>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1" name="Group 420"/>
          <p:cNvGrpSpPr/>
          <p:nvPr/>
        </p:nvGrpSpPr>
        <p:grpSpPr>
          <a:xfrm>
            <a:off x="5133874" y="3355777"/>
            <a:ext cx="341760" cy="261610"/>
            <a:chOff x="1567188" y="2806863"/>
            <a:chExt cx="341760" cy="261610"/>
          </a:xfrm>
        </p:grpSpPr>
        <p:sp>
          <p:nvSpPr>
            <p:cNvPr id="422" name="TextBox 421"/>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60</a:t>
              </a:r>
            </a:p>
          </p:txBody>
        </p:sp>
        <p:cxnSp>
          <p:nvCxnSpPr>
            <p:cNvPr id="423" name="Straight Connector 422"/>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5479835" y="3355777"/>
            <a:ext cx="341760" cy="261610"/>
            <a:chOff x="1559237" y="2806863"/>
            <a:chExt cx="341760" cy="261610"/>
          </a:xfrm>
        </p:grpSpPr>
        <p:sp>
          <p:nvSpPr>
            <p:cNvPr id="425" name="TextBox 424"/>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65</a:t>
              </a:r>
            </a:p>
          </p:txBody>
        </p:sp>
        <p:cxnSp>
          <p:nvCxnSpPr>
            <p:cNvPr id="426" name="Straight Connector 425"/>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27" name="Group 426"/>
          <p:cNvGrpSpPr/>
          <p:nvPr/>
        </p:nvGrpSpPr>
        <p:grpSpPr>
          <a:xfrm>
            <a:off x="5841698" y="3355777"/>
            <a:ext cx="341760" cy="261610"/>
            <a:chOff x="1567188" y="2806863"/>
            <a:chExt cx="341760" cy="261610"/>
          </a:xfrm>
        </p:grpSpPr>
        <p:sp>
          <p:nvSpPr>
            <p:cNvPr id="428" name="TextBox 427"/>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70</a:t>
              </a:r>
            </a:p>
          </p:txBody>
        </p:sp>
        <p:cxnSp>
          <p:nvCxnSpPr>
            <p:cNvPr id="429" name="Straight Connector 428"/>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0" name="Group 429"/>
          <p:cNvGrpSpPr/>
          <p:nvPr/>
        </p:nvGrpSpPr>
        <p:grpSpPr>
          <a:xfrm>
            <a:off x="6187659" y="3355777"/>
            <a:ext cx="341760" cy="261610"/>
            <a:chOff x="1559237" y="2806863"/>
            <a:chExt cx="341760" cy="261610"/>
          </a:xfrm>
        </p:grpSpPr>
        <p:sp>
          <p:nvSpPr>
            <p:cNvPr id="431" name="TextBox 430"/>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75</a:t>
              </a:r>
            </a:p>
          </p:txBody>
        </p:sp>
        <p:cxnSp>
          <p:nvCxnSpPr>
            <p:cNvPr id="432" name="Straight Connector 431"/>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3" name="Group 432"/>
          <p:cNvGrpSpPr/>
          <p:nvPr/>
        </p:nvGrpSpPr>
        <p:grpSpPr>
          <a:xfrm>
            <a:off x="6557473" y="3355777"/>
            <a:ext cx="341760" cy="261610"/>
            <a:chOff x="1575139" y="2806863"/>
            <a:chExt cx="341760" cy="261610"/>
          </a:xfrm>
        </p:grpSpPr>
        <p:sp>
          <p:nvSpPr>
            <p:cNvPr id="434" name="TextBox 433"/>
            <p:cNvSpPr txBox="1"/>
            <p:nvPr/>
          </p:nvSpPr>
          <p:spPr>
            <a:xfrm>
              <a:off x="1575139"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80</a:t>
              </a:r>
            </a:p>
          </p:txBody>
        </p:sp>
        <p:cxnSp>
          <p:nvCxnSpPr>
            <p:cNvPr id="435" name="Straight Connector 434"/>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6" name="Group 435"/>
          <p:cNvGrpSpPr/>
          <p:nvPr/>
        </p:nvGrpSpPr>
        <p:grpSpPr>
          <a:xfrm>
            <a:off x="6903434" y="3355777"/>
            <a:ext cx="341760" cy="261610"/>
            <a:chOff x="1567188" y="2806863"/>
            <a:chExt cx="341760" cy="261610"/>
          </a:xfrm>
        </p:grpSpPr>
        <p:sp>
          <p:nvSpPr>
            <p:cNvPr id="437" name="TextBox 436"/>
            <p:cNvSpPr txBox="1"/>
            <p:nvPr/>
          </p:nvSpPr>
          <p:spPr>
            <a:xfrm>
              <a:off x="1567188"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85</a:t>
              </a:r>
            </a:p>
          </p:txBody>
        </p:sp>
        <p:cxnSp>
          <p:nvCxnSpPr>
            <p:cNvPr id="438" name="Straight Connector 437"/>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39" name="Group 438"/>
          <p:cNvGrpSpPr/>
          <p:nvPr/>
        </p:nvGrpSpPr>
        <p:grpSpPr>
          <a:xfrm>
            <a:off x="7265297" y="3355777"/>
            <a:ext cx="341760" cy="261610"/>
            <a:chOff x="1575139" y="2806863"/>
            <a:chExt cx="341760" cy="261610"/>
          </a:xfrm>
        </p:grpSpPr>
        <p:sp>
          <p:nvSpPr>
            <p:cNvPr id="440" name="TextBox 439"/>
            <p:cNvSpPr txBox="1"/>
            <p:nvPr/>
          </p:nvSpPr>
          <p:spPr>
            <a:xfrm>
              <a:off x="1575139"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90</a:t>
              </a:r>
            </a:p>
          </p:txBody>
        </p:sp>
        <p:cxnSp>
          <p:nvCxnSpPr>
            <p:cNvPr id="441" name="Straight Connector 440"/>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2" name="Group 441"/>
          <p:cNvGrpSpPr/>
          <p:nvPr/>
        </p:nvGrpSpPr>
        <p:grpSpPr>
          <a:xfrm>
            <a:off x="7603307" y="3355777"/>
            <a:ext cx="341760" cy="261610"/>
            <a:chOff x="1559237" y="2806863"/>
            <a:chExt cx="341760" cy="261610"/>
          </a:xfrm>
        </p:grpSpPr>
        <p:sp>
          <p:nvSpPr>
            <p:cNvPr id="443" name="TextBox 442"/>
            <p:cNvSpPr txBox="1"/>
            <p:nvPr/>
          </p:nvSpPr>
          <p:spPr>
            <a:xfrm>
              <a:off x="1559237" y="2806863"/>
              <a:ext cx="341760"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95</a:t>
              </a:r>
            </a:p>
          </p:txBody>
        </p:sp>
        <p:cxnSp>
          <p:nvCxnSpPr>
            <p:cNvPr id="444" name="Straight Connector 443"/>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7909513" y="3355777"/>
            <a:ext cx="420308" cy="261610"/>
            <a:chOff x="1511531" y="2806863"/>
            <a:chExt cx="420308" cy="261610"/>
          </a:xfrm>
        </p:grpSpPr>
        <p:sp>
          <p:nvSpPr>
            <p:cNvPr id="446" name="TextBox 445"/>
            <p:cNvSpPr txBox="1"/>
            <p:nvPr/>
          </p:nvSpPr>
          <p:spPr>
            <a:xfrm>
              <a:off x="1511531" y="2806863"/>
              <a:ext cx="420308"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100</a:t>
              </a:r>
            </a:p>
          </p:txBody>
        </p:sp>
        <p:cxnSp>
          <p:nvCxnSpPr>
            <p:cNvPr id="447" name="Straight Connector 446"/>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48" name="Group 447"/>
          <p:cNvGrpSpPr/>
          <p:nvPr/>
        </p:nvGrpSpPr>
        <p:grpSpPr>
          <a:xfrm>
            <a:off x="8263425" y="3355777"/>
            <a:ext cx="420308" cy="261610"/>
            <a:chOff x="1511531" y="2806863"/>
            <a:chExt cx="420308" cy="261610"/>
          </a:xfrm>
        </p:grpSpPr>
        <p:sp>
          <p:nvSpPr>
            <p:cNvPr id="449" name="TextBox 448"/>
            <p:cNvSpPr txBox="1"/>
            <p:nvPr/>
          </p:nvSpPr>
          <p:spPr>
            <a:xfrm>
              <a:off x="1511531" y="2806863"/>
              <a:ext cx="420308" cy="261610"/>
            </a:xfrm>
            <a:prstGeom prst="rect">
              <a:avLst/>
            </a:prstGeom>
            <a:noFill/>
          </p:spPr>
          <p:txBody>
            <a:bodyPr wrap="none" rtlCol="0">
              <a:spAutoFit/>
            </a:bodyPr>
            <a:lstStyle/>
            <a:p>
              <a:pPr>
                <a:spcBef>
                  <a:spcPts val="600"/>
                </a:spcBef>
              </a:pPr>
              <a:r>
                <a:rPr lang="ja-JP" sz="1000" b="0" i="0" dirty="0" smtClean="0">
                  <a:solidFill>
                    <a:srgbClr val="000000"/>
                  </a:solidFill>
                  <a:ea typeface="MS UI Gothic" pitchFamily="18" charset="0"/>
                </a:rPr>
                <a:t>105</a:t>
              </a:r>
            </a:p>
          </p:txBody>
        </p:sp>
        <p:cxnSp>
          <p:nvCxnSpPr>
            <p:cNvPr id="450" name="Straight Connector 449"/>
            <p:cNvCxnSpPr/>
            <p:nvPr/>
          </p:nvCxnSpPr>
          <p:spPr>
            <a:xfrm>
              <a:off x="1741018" y="2843612"/>
              <a:ext cx="0" cy="3600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51" name="Rectangle 450"/>
          <p:cNvSpPr/>
          <p:nvPr/>
        </p:nvSpPr>
        <p:spPr>
          <a:xfrm rot="10800000">
            <a:off x="2173979" y="2509018"/>
            <a:ext cx="432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2" name="Rectangle 451"/>
          <p:cNvSpPr/>
          <p:nvPr/>
        </p:nvSpPr>
        <p:spPr>
          <a:xfrm rot="10800000">
            <a:off x="2106699" y="2491018"/>
            <a:ext cx="43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3" name="Rectangle 452"/>
          <p:cNvSpPr/>
          <p:nvPr/>
        </p:nvSpPr>
        <p:spPr>
          <a:xfrm rot="10800000">
            <a:off x="2034657" y="2491018"/>
            <a:ext cx="43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4" name="Rectangle 453"/>
          <p:cNvSpPr/>
          <p:nvPr/>
        </p:nvSpPr>
        <p:spPr>
          <a:xfrm rot="10800000">
            <a:off x="1957853" y="2473018"/>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5" name="Rectangle 454"/>
          <p:cNvSpPr/>
          <p:nvPr/>
        </p:nvSpPr>
        <p:spPr>
          <a:xfrm rot="10800000">
            <a:off x="1885811" y="2473018"/>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6" name="Rectangle 455"/>
          <p:cNvSpPr/>
          <p:nvPr/>
        </p:nvSpPr>
        <p:spPr>
          <a:xfrm rot="10800000">
            <a:off x="1813769" y="2473019"/>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7" name="Rectangle 456"/>
          <p:cNvSpPr/>
          <p:nvPr/>
        </p:nvSpPr>
        <p:spPr>
          <a:xfrm rot="10800000">
            <a:off x="1741727" y="2473019"/>
            <a:ext cx="4320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8" name="Rectangle 457"/>
          <p:cNvSpPr/>
          <p:nvPr/>
        </p:nvSpPr>
        <p:spPr>
          <a:xfrm rot="10800000">
            <a:off x="1672066" y="2455019"/>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59" name="Rectangle 458"/>
          <p:cNvSpPr/>
          <p:nvPr/>
        </p:nvSpPr>
        <p:spPr>
          <a:xfrm rot="10800000">
            <a:off x="1600024" y="2455019"/>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0" name="Rectangle 459"/>
          <p:cNvSpPr/>
          <p:nvPr/>
        </p:nvSpPr>
        <p:spPr>
          <a:xfrm rot="10800000">
            <a:off x="1527982" y="2455019"/>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1" name="Rectangle 460"/>
          <p:cNvSpPr/>
          <p:nvPr/>
        </p:nvSpPr>
        <p:spPr>
          <a:xfrm rot="10800000">
            <a:off x="1455940" y="2444219"/>
            <a:ext cx="43200" cy="8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2" name="Rectangle 461"/>
          <p:cNvSpPr/>
          <p:nvPr/>
        </p:nvSpPr>
        <p:spPr>
          <a:xfrm rot="10800000">
            <a:off x="1383898" y="2440619"/>
            <a:ext cx="43200" cy="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3" name="Rectangle 462"/>
          <p:cNvSpPr/>
          <p:nvPr/>
        </p:nvSpPr>
        <p:spPr>
          <a:xfrm rot="10800000">
            <a:off x="1314237" y="2419019"/>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4" name="Rectangle 463"/>
          <p:cNvSpPr/>
          <p:nvPr/>
        </p:nvSpPr>
        <p:spPr>
          <a:xfrm rot="10800000">
            <a:off x="1244576" y="2419019"/>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5" name="Rectangle 464"/>
          <p:cNvSpPr/>
          <p:nvPr/>
        </p:nvSpPr>
        <p:spPr>
          <a:xfrm rot="10800000">
            <a:off x="1172534" y="2347019"/>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6" name="Rectangle 465"/>
          <p:cNvSpPr/>
          <p:nvPr/>
        </p:nvSpPr>
        <p:spPr>
          <a:xfrm rot="10800000">
            <a:off x="1100492" y="2131019"/>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7" name="Rectangle 466"/>
          <p:cNvSpPr/>
          <p:nvPr/>
        </p:nvSpPr>
        <p:spPr>
          <a:xfrm rot="10800000">
            <a:off x="1028450" y="1771019"/>
            <a:ext cx="432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8" name="Rectangle 467"/>
          <p:cNvSpPr/>
          <p:nvPr/>
        </p:nvSpPr>
        <p:spPr>
          <a:xfrm>
            <a:off x="3027231" y="2528754"/>
            <a:ext cx="432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69" name="Rectangle 468"/>
          <p:cNvSpPr/>
          <p:nvPr/>
        </p:nvSpPr>
        <p:spPr>
          <a:xfrm>
            <a:off x="3096527" y="2528754"/>
            <a:ext cx="43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0" name="Rectangle 469"/>
          <p:cNvSpPr/>
          <p:nvPr/>
        </p:nvSpPr>
        <p:spPr>
          <a:xfrm>
            <a:off x="3165823" y="2528754"/>
            <a:ext cx="432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1" name="Rectangle 470"/>
          <p:cNvSpPr/>
          <p:nvPr/>
        </p:nvSpPr>
        <p:spPr>
          <a:xfrm>
            <a:off x="3235119" y="2528754"/>
            <a:ext cx="43200" cy="5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2" name="Rectangle 471"/>
          <p:cNvSpPr/>
          <p:nvPr/>
        </p:nvSpPr>
        <p:spPr>
          <a:xfrm>
            <a:off x="3306796" y="2528754"/>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3" name="Rectangle 472"/>
          <p:cNvSpPr/>
          <p:nvPr/>
        </p:nvSpPr>
        <p:spPr>
          <a:xfrm>
            <a:off x="3380854" y="2528754"/>
            <a:ext cx="432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4" name="Rectangle 473"/>
          <p:cNvSpPr/>
          <p:nvPr/>
        </p:nvSpPr>
        <p:spPr>
          <a:xfrm>
            <a:off x="3449414"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5" name="Rectangle 474"/>
          <p:cNvSpPr/>
          <p:nvPr/>
        </p:nvSpPr>
        <p:spPr>
          <a:xfrm>
            <a:off x="3518710"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6" name="Rectangle 475"/>
          <p:cNvSpPr/>
          <p:nvPr/>
        </p:nvSpPr>
        <p:spPr>
          <a:xfrm>
            <a:off x="3588006"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7" name="Rectangle 476"/>
          <p:cNvSpPr/>
          <p:nvPr/>
        </p:nvSpPr>
        <p:spPr>
          <a:xfrm>
            <a:off x="3657302" y="2528754"/>
            <a:ext cx="432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8" name="Rectangle 477"/>
          <p:cNvSpPr/>
          <p:nvPr/>
        </p:nvSpPr>
        <p:spPr>
          <a:xfrm>
            <a:off x="3728979"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79" name="Rectangle 478"/>
          <p:cNvSpPr/>
          <p:nvPr/>
        </p:nvSpPr>
        <p:spPr>
          <a:xfrm>
            <a:off x="3803037"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0" name="Rectangle 479"/>
          <p:cNvSpPr/>
          <p:nvPr/>
        </p:nvSpPr>
        <p:spPr>
          <a:xfrm>
            <a:off x="3871597"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1" name="Rectangle 480"/>
          <p:cNvSpPr/>
          <p:nvPr/>
        </p:nvSpPr>
        <p:spPr>
          <a:xfrm>
            <a:off x="3940893"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2" name="Rectangle 481"/>
          <p:cNvSpPr/>
          <p:nvPr/>
        </p:nvSpPr>
        <p:spPr>
          <a:xfrm>
            <a:off x="4010189" y="2528754"/>
            <a:ext cx="432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3" name="Rectangle 482"/>
          <p:cNvSpPr/>
          <p:nvPr/>
        </p:nvSpPr>
        <p:spPr>
          <a:xfrm>
            <a:off x="4079485"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4" name="Rectangle 483"/>
          <p:cNvSpPr/>
          <p:nvPr/>
        </p:nvSpPr>
        <p:spPr>
          <a:xfrm>
            <a:off x="4151162"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5" name="Rectangle 484"/>
          <p:cNvSpPr/>
          <p:nvPr/>
        </p:nvSpPr>
        <p:spPr>
          <a:xfrm>
            <a:off x="4225220"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6" name="Rectangle 485"/>
          <p:cNvSpPr/>
          <p:nvPr/>
        </p:nvSpPr>
        <p:spPr>
          <a:xfrm>
            <a:off x="4296161"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7" name="Rectangle 486"/>
          <p:cNvSpPr/>
          <p:nvPr/>
        </p:nvSpPr>
        <p:spPr>
          <a:xfrm>
            <a:off x="4365457"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8" name="Rectangle 487"/>
          <p:cNvSpPr/>
          <p:nvPr/>
        </p:nvSpPr>
        <p:spPr>
          <a:xfrm>
            <a:off x="4434753"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89" name="Rectangle 488"/>
          <p:cNvSpPr/>
          <p:nvPr/>
        </p:nvSpPr>
        <p:spPr>
          <a:xfrm>
            <a:off x="4504049" y="2528754"/>
            <a:ext cx="432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0" name="Rectangle 489"/>
          <p:cNvSpPr/>
          <p:nvPr/>
        </p:nvSpPr>
        <p:spPr>
          <a:xfrm>
            <a:off x="4575726" y="2528754"/>
            <a:ext cx="43200"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1" name="Rectangle 490"/>
          <p:cNvSpPr/>
          <p:nvPr/>
        </p:nvSpPr>
        <p:spPr>
          <a:xfrm>
            <a:off x="4649784" y="2528754"/>
            <a:ext cx="43200"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2" name="Rectangle 491"/>
          <p:cNvSpPr/>
          <p:nvPr/>
        </p:nvSpPr>
        <p:spPr>
          <a:xfrm>
            <a:off x="4723106"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3" name="Rectangle 492"/>
          <p:cNvSpPr/>
          <p:nvPr/>
        </p:nvSpPr>
        <p:spPr>
          <a:xfrm>
            <a:off x="4792402"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4" name="Rectangle 493"/>
          <p:cNvSpPr/>
          <p:nvPr/>
        </p:nvSpPr>
        <p:spPr>
          <a:xfrm>
            <a:off x="4861698"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5" name="Rectangle 494"/>
          <p:cNvSpPr/>
          <p:nvPr/>
        </p:nvSpPr>
        <p:spPr>
          <a:xfrm>
            <a:off x="4930994" y="2528754"/>
            <a:ext cx="4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6" name="Rectangle 495"/>
          <p:cNvSpPr/>
          <p:nvPr/>
        </p:nvSpPr>
        <p:spPr>
          <a:xfrm>
            <a:off x="5002671"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7" name="Rectangle 496"/>
          <p:cNvSpPr/>
          <p:nvPr/>
        </p:nvSpPr>
        <p:spPr>
          <a:xfrm>
            <a:off x="5076729"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8" name="Rectangle 497"/>
          <p:cNvSpPr/>
          <p:nvPr/>
        </p:nvSpPr>
        <p:spPr>
          <a:xfrm>
            <a:off x="5150051"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99" name="Rectangle 498"/>
          <p:cNvSpPr/>
          <p:nvPr/>
        </p:nvSpPr>
        <p:spPr>
          <a:xfrm>
            <a:off x="5219347" y="2528754"/>
            <a:ext cx="43200" cy="1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0" name="Rectangle 499"/>
          <p:cNvSpPr/>
          <p:nvPr/>
        </p:nvSpPr>
        <p:spPr>
          <a:xfrm>
            <a:off x="5288643" y="2528754"/>
            <a:ext cx="432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1" name="Rectangle 500"/>
          <p:cNvSpPr/>
          <p:nvPr/>
        </p:nvSpPr>
        <p:spPr>
          <a:xfrm>
            <a:off x="5357939" y="2528754"/>
            <a:ext cx="432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2" name="Rectangle 501"/>
          <p:cNvSpPr/>
          <p:nvPr/>
        </p:nvSpPr>
        <p:spPr>
          <a:xfrm>
            <a:off x="5429616" y="2528754"/>
            <a:ext cx="432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3" name="Rectangle 502"/>
          <p:cNvSpPr/>
          <p:nvPr/>
        </p:nvSpPr>
        <p:spPr>
          <a:xfrm>
            <a:off x="5503674" y="2528754"/>
            <a:ext cx="432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4" name="Rectangle 503"/>
          <p:cNvSpPr/>
          <p:nvPr/>
        </p:nvSpPr>
        <p:spPr>
          <a:xfrm>
            <a:off x="5586520" y="2528754"/>
            <a:ext cx="432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5" name="Rectangle 504"/>
          <p:cNvSpPr/>
          <p:nvPr/>
        </p:nvSpPr>
        <p:spPr>
          <a:xfrm>
            <a:off x="5655816" y="2528754"/>
            <a:ext cx="432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6" name="Rectangle 505"/>
          <p:cNvSpPr/>
          <p:nvPr/>
        </p:nvSpPr>
        <p:spPr>
          <a:xfrm>
            <a:off x="5725112" y="2528754"/>
            <a:ext cx="432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7" name="Rectangle 506"/>
          <p:cNvSpPr/>
          <p:nvPr/>
        </p:nvSpPr>
        <p:spPr>
          <a:xfrm>
            <a:off x="5794408" y="2528754"/>
            <a:ext cx="43200" cy="2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8" name="Rectangle 507"/>
          <p:cNvSpPr/>
          <p:nvPr/>
        </p:nvSpPr>
        <p:spPr>
          <a:xfrm>
            <a:off x="5866085" y="2528754"/>
            <a:ext cx="43200" cy="29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09" name="Rectangle 508"/>
          <p:cNvSpPr/>
          <p:nvPr/>
        </p:nvSpPr>
        <p:spPr>
          <a:xfrm>
            <a:off x="5940143" y="2528754"/>
            <a:ext cx="43200" cy="3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0" name="Rectangle 509"/>
          <p:cNvSpPr/>
          <p:nvPr/>
        </p:nvSpPr>
        <p:spPr>
          <a:xfrm>
            <a:off x="6022989" y="2528754"/>
            <a:ext cx="43200" cy="3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1" name="Rectangle 510"/>
          <p:cNvSpPr/>
          <p:nvPr/>
        </p:nvSpPr>
        <p:spPr>
          <a:xfrm>
            <a:off x="6092285"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2" name="Rectangle 511"/>
          <p:cNvSpPr/>
          <p:nvPr/>
        </p:nvSpPr>
        <p:spPr>
          <a:xfrm>
            <a:off x="6161581"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3" name="Rectangle 512"/>
          <p:cNvSpPr/>
          <p:nvPr/>
        </p:nvSpPr>
        <p:spPr>
          <a:xfrm>
            <a:off x="6230877"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4" name="Rectangle 513"/>
          <p:cNvSpPr/>
          <p:nvPr/>
        </p:nvSpPr>
        <p:spPr>
          <a:xfrm>
            <a:off x="6302554" y="2528754"/>
            <a:ext cx="432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5" name="Rectangle 514"/>
          <p:cNvSpPr/>
          <p:nvPr/>
        </p:nvSpPr>
        <p:spPr>
          <a:xfrm>
            <a:off x="6376612" y="2528754"/>
            <a:ext cx="43200" cy="33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6" name="Rectangle 515"/>
          <p:cNvSpPr/>
          <p:nvPr/>
        </p:nvSpPr>
        <p:spPr>
          <a:xfrm>
            <a:off x="6454696" y="2528754"/>
            <a:ext cx="43200" cy="33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7" name="Rectangle 516"/>
          <p:cNvSpPr/>
          <p:nvPr/>
        </p:nvSpPr>
        <p:spPr>
          <a:xfrm>
            <a:off x="6523992" y="2528754"/>
            <a:ext cx="432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8" name="Rectangle 517"/>
          <p:cNvSpPr/>
          <p:nvPr/>
        </p:nvSpPr>
        <p:spPr>
          <a:xfrm>
            <a:off x="6593288" y="2528754"/>
            <a:ext cx="432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19" name="Rectangle 518"/>
          <p:cNvSpPr/>
          <p:nvPr/>
        </p:nvSpPr>
        <p:spPr>
          <a:xfrm>
            <a:off x="6662584" y="2528754"/>
            <a:ext cx="432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0" name="Rectangle 519"/>
          <p:cNvSpPr/>
          <p:nvPr/>
        </p:nvSpPr>
        <p:spPr>
          <a:xfrm>
            <a:off x="6734261"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1" name="Rectangle 520"/>
          <p:cNvSpPr/>
          <p:nvPr/>
        </p:nvSpPr>
        <p:spPr>
          <a:xfrm>
            <a:off x="6808319"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2" name="Rectangle 521"/>
          <p:cNvSpPr/>
          <p:nvPr/>
        </p:nvSpPr>
        <p:spPr>
          <a:xfrm>
            <a:off x="6881641"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3" name="Rectangle 522"/>
          <p:cNvSpPr/>
          <p:nvPr/>
        </p:nvSpPr>
        <p:spPr>
          <a:xfrm>
            <a:off x="6950937" y="2528754"/>
            <a:ext cx="432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4" name="Rectangle 523"/>
          <p:cNvSpPr/>
          <p:nvPr/>
        </p:nvSpPr>
        <p:spPr>
          <a:xfrm>
            <a:off x="7020233" y="2528754"/>
            <a:ext cx="43200" cy="41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5" name="Rectangle 524"/>
          <p:cNvSpPr/>
          <p:nvPr/>
        </p:nvSpPr>
        <p:spPr>
          <a:xfrm>
            <a:off x="7089529"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6" name="Rectangle 525"/>
          <p:cNvSpPr/>
          <p:nvPr/>
        </p:nvSpPr>
        <p:spPr>
          <a:xfrm>
            <a:off x="7161206"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7" name="Rectangle 526"/>
          <p:cNvSpPr/>
          <p:nvPr/>
        </p:nvSpPr>
        <p:spPr>
          <a:xfrm>
            <a:off x="7235264"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8" name="Rectangle 527"/>
          <p:cNvSpPr/>
          <p:nvPr/>
        </p:nvSpPr>
        <p:spPr>
          <a:xfrm>
            <a:off x="7308586" y="2528754"/>
            <a:ext cx="432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29" name="Rectangle 528"/>
          <p:cNvSpPr/>
          <p:nvPr/>
        </p:nvSpPr>
        <p:spPr>
          <a:xfrm>
            <a:off x="7377882" y="2528754"/>
            <a:ext cx="432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0" name="Rectangle 529"/>
          <p:cNvSpPr/>
          <p:nvPr/>
        </p:nvSpPr>
        <p:spPr>
          <a:xfrm>
            <a:off x="7447178" y="2528754"/>
            <a:ext cx="432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1" name="Rectangle 530"/>
          <p:cNvSpPr/>
          <p:nvPr/>
        </p:nvSpPr>
        <p:spPr>
          <a:xfrm>
            <a:off x="7516474" y="2528754"/>
            <a:ext cx="43200" cy="4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2" name="Rectangle 531"/>
          <p:cNvSpPr/>
          <p:nvPr/>
        </p:nvSpPr>
        <p:spPr>
          <a:xfrm>
            <a:off x="7588151" y="2528754"/>
            <a:ext cx="43200" cy="4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3" name="Rectangle 532"/>
          <p:cNvSpPr/>
          <p:nvPr/>
        </p:nvSpPr>
        <p:spPr>
          <a:xfrm>
            <a:off x="7662209" y="2528754"/>
            <a:ext cx="43200" cy="4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4" name="Rectangle 533"/>
          <p:cNvSpPr/>
          <p:nvPr/>
        </p:nvSpPr>
        <p:spPr>
          <a:xfrm>
            <a:off x="7735531" y="2528754"/>
            <a:ext cx="432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5" name="Rectangle 534"/>
          <p:cNvSpPr/>
          <p:nvPr/>
        </p:nvSpPr>
        <p:spPr>
          <a:xfrm>
            <a:off x="7804827" y="2528754"/>
            <a:ext cx="432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6" name="Rectangle 535"/>
          <p:cNvSpPr/>
          <p:nvPr/>
        </p:nvSpPr>
        <p:spPr>
          <a:xfrm>
            <a:off x="7874123" y="2528754"/>
            <a:ext cx="432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7" name="Rectangle 536"/>
          <p:cNvSpPr/>
          <p:nvPr/>
        </p:nvSpPr>
        <p:spPr>
          <a:xfrm>
            <a:off x="7943419" y="2528754"/>
            <a:ext cx="43200"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8" name="Rectangle 537"/>
          <p:cNvSpPr/>
          <p:nvPr/>
        </p:nvSpPr>
        <p:spPr>
          <a:xfrm>
            <a:off x="8015096" y="2528754"/>
            <a:ext cx="43200"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39" name="Rectangle 538"/>
          <p:cNvSpPr/>
          <p:nvPr/>
        </p:nvSpPr>
        <p:spPr>
          <a:xfrm>
            <a:off x="8089154" y="2528754"/>
            <a:ext cx="43200"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40" name="Rectangle 539"/>
          <p:cNvSpPr/>
          <p:nvPr/>
        </p:nvSpPr>
        <p:spPr>
          <a:xfrm>
            <a:off x="8162476" y="2528754"/>
            <a:ext cx="432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41" name="Rectangle 540"/>
          <p:cNvSpPr/>
          <p:nvPr/>
        </p:nvSpPr>
        <p:spPr>
          <a:xfrm>
            <a:off x="8231772" y="2528754"/>
            <a:ext cx="432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542" name="Straight Connector 541"/>
          <p:cNvCxnSpPr/>
          <p:nvPr/>
        </p:nvCxnSpPr>
        <p:spPr>
          <a:xfrm>
            <a:off x="996287" y="2790224"/>
            <a:ext cx="7848135" cy="6117"/>
          </a:xfrm>
          <a:prstGeom prst="line">
            <a:avLst/>
          </a:prstGeom>
          <a:ln>
            <a:solidFill>
              <a:srgbClr val="000000"/>
            </a:solidFill>
            <a:prstDash val="dash"/>
          </a:ln>
          <a:effectLst/>
        </p:spPr>
        <p:style>
          <a:lnRef idx="1">
            <a:schemeClr val="accent1"/>
          </a:lnRef>
          <a:fillRef idx="0">
            <a:schemeClr val="accent1"/>
          </a:fillRef>
          <a:effectRef idx="0">
            <a:schemeClr val="accent1"/>
          </a:effectRef>
          <a:fontRef idx="minor">
            <a:schemeClr val="tx1"/>
          </a:fontRef>
        </p:style>
      </p:cxnSp>
      <p:grpSp>
        <p:nvGrpSpPr>
          <p:cNvPr id="543" name="Group 542"/>
          <p:cNvGrpSpPr/>
          <p:nvPr/>
        </p:nvGrpSpPr>
        <p:grpSpPr>
          <a:xfrm>
            <a:off x="181903" y="1355018"/>
            <a:ext cx="8343737" cy="2340705"/>
            <a:chOff x="2628292" y="1938845"/>
            <a:chExt cx="4320338" cy="2864440"/>
          </a:xfrm>
        </p:grpSpPr>
        <p:grpSp>
          <p:nvGrpSpPr>
            <p:cNvPr id="544" name="Group 543"/>
            <p:cNvGrpSpPr/>
            <p:nvPr/>
          </p:nvGrpSpPr>
          <p:grpSpPr>
            <a:xfrm>
              <a:off x="3019903" y="2333162"/>
              <a:ext cx="3928727" cy="2072210"/>
              <a:chOff x="2351396" y="1973094"/>
              <a:chExt cx="4983757" cy="3926658"/>
            </a:xfrm>
          </p:grpSpPr>
          <p:cxnSp>
            <p:nvCxnSpPr>
              <p:cNvPr id="555" name="Straight Connector 554"/>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2351396" y="2456953"/>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2351396" y="2951245"/>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2351396" y="3445540"/>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2353063" y="3936330"/>
                <a:ext cx="4982090" cy="350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351396" y="4434126"/>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2351396" y="4928418"/>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2351396" y="5422710"/>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351396" y="5899752"/>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2351396" y="1982370"/>
                <a:ext cx="472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45" name="TextBox 544"/>
            <p:cNvSpPr txBox="1"/>
            <p:nvPr/>
          </p:nvSpPr>
          <p:spPr>
            <a:xfrm rot="16200000">
              <a:off x="1299660" y="3267477"/>
              <a:ext cx="2864440" cy="207175"/>
            </a:xfrm>
            <a:prstGeom prst="rect">
              <a:avLst/>
            </a:prstGeom>
            <a:noFill/>
          </p:spPr>
          <p:txBody>
            <a:bodyPr wrap="none" rtlCol="0">
              <a:spAutoFit/>
            </a:bodyPr>
            <a:lstStyle/>
            <a:p>
              <a:pPr algn="ctr"/>
              <a:r>
                <a:rPr lang="en" sz="1000" dirty="0" smtClean="0"/>
                <a:t/>
              </a:r>
              <a:br>
                <a:rPr lang="en" sz="1000" dirty="0" smtClean="0"/>
              </a:br>
              <a:r>
                <a:rPr lang="ja-JP" sz="1000" b="0" i="0" dirty="0" smtClean="0">
                  <a:solidFill>
                    <a:srgbClr val="000000"/>
                  </a:solidFill>
                  <a:ea typeface="MS UI Gothic" pitchFamily="18" charset="0"/>
                </a:rPr>
                <a:t>標的病変のSLDにおける最良変化率（%）</a:t>
              </a:r>
            </a:p>
          </p:txBody>
        </p:sp>
        <p:sp>
          <p:nvSpPr>
            <p:cNvPr id="546" name="TextBox 545"/>
            <p:cNvSpPr txBox="1"/>
            <p:nvPr/>
          </p:nvSpPr>
          <p:spPr>
            <a:xfrm>
              <a:off x="2833200" y="2180220"/>
              <a:ext cx="212653"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100</a:t>
              </a:r>
            </a:p>
          </p:txBody>
        </p:sp>
        <p:sp>
          <p:nvSpPr>
            <p:cNvPr id="547" name="TextBox 546"/>
            <p:cNvSpPr txBox="1"/>
            <p:nvPr/>
          </p:nvSpPr>
          <p:spPr>
            <a:xfrm>
              <a:off x="2872211" y="2440945"/>
              <a:ext cx="173641"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75</a:t>
              </a:r>
            </a:p>
          </p:txBody>
        </p:sp>
        <p:sp>
          <p:nvSpPr>
            <p:cNvPr id="548" name="TextBox 547"/>
            <p:cNvSpPr txBox="1"/>
            <p:nvPr/>
          </p:nvSpPr>
          <p:spPr>
            <a:xfrm>
              <a:off x="2872211" y="2688828"/>
              <a:ext cx="173641"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50</a:t>
              </a:r>
            </a:p>
          </p:txBody>
        </p:sp>
        <p:sp>
          <p:nvSpPr>
            <p:cNvPr id="549" name="TextBox 548"/>
            <p:cNvSpPr txBox="1"/>
            <p:nvPr/>
          </p:nvSpPr>
          <p:spPr>
            <a:xfrm>
              <a:off x="2872212" y="2946790"/>
              <a:ext cx="173641"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25</a:t>
              </a:r>
            </a:p>
          </p:txBody>
        </p:sp>
        <p:sp>
          <p:nvSpPr>
            <p:cNvPr id="550" name="TextBox 549"/>
            <p:cNvSpPr txBox="1"/>
            <p:nvPr/>
          </p:nvSpPr>
          <p:spPr>
            <a:xfrm>
              <a:off x="2911223" y="3213854"/>
              <a:ext cx="134631"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0</a:t>
              </a:r>
            </a:p>
          </p:txBody>
        </p:sp>
        <p:sp>
          <p:nvSpPr>
            <p:cNvPr id="551" name="TextBox 550"/>
            <p:cNvSpPr txBox="1"/>
            <p:nvPr/>
          </p:nvSpPr>
          <p:spPr>
            <a:xfrm>
              <a:off x="2833200" y="3470734"/>
              <a:ext cx="212653"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–25</a:t>
              </a:r>
            </a:p>
          </p:txBody>
        </p:sp>
        <p:sp>
          <p:nvSpPr>
            <p:cNvPr id="552" name="TextBox 551"/>
            <p:cNvSpPr txBox="1"/>
            <p:nvPr/>
          </p:nvSpPr>
          <p:spPr>
            <a:xfrm>
              <a:off x="2833200" y="3731792"/>
              <a:ext cx="212653"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–50</a:t>
              </a:r>
            </a:p>
          </p:txBody>
        </p:sp>
        <p:sp>
          <p:nvSpPr>
            <p:cNvPr id="553" name="TextBox 552"/>
            <p:cNvSpPr txBox="1"/>
            <p:nvPr/>
          </p:nvSpPr>
          <p:spPr>
            <a:xfrm>
              <a:off x="2833200" y="3997401"/>
              <a:ext cx="212653"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–75</a:t>
              </a:r>
            </a:p>
          </p:txBody>
        </p:sp>
        <p:sp>
          <p:nvSpPr>
            <p:cNvPr id="554" name="TextBox 553"/>
            <p:cNvSpPr txBox="1"/>
            <p:nvPr/>
          </p:nvSpPr>
          <p:spPr>
            <a:xfrm>
              <a:off x="2794188" y="4240249"/>
              <a:ext cx="251664" cy="31073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–100</a:t>
              </a:r>
            </a:p>
          </p:txBody>
        </p:sp>
      </p:grpSp>
    </p:spTree>
    <p:extLst>
      <p:ext uri="{BB962C8B-B14F-4D97-AF65-F5344CB8AC3E}">
        <p14:creationId xmlns:p14="http://schemas.microsoft.com/office/powerpoint/2010/main" xmlns="" val="29593838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sz="1800" b="1" i="0" dirty="0" smtClean="0">
                <a:solidFill>
                  <a:srgbClr val="043882"/>
                </a:solidFill>
                <a:ea typeface="MS UI Gothic" pitchFamily="18" charset="0"/>
              </a:rPr>
              <a:t>479O: mCRCに対する第一選択治療においてベバシズマブから得られるベネフィットの予測因子としてのコンセンサスを得た分子サブタイプ（CMS）：MAX試験の後ろ向き解析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Mooi J, et al</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本試験はmCRC患者におけるCMSの予後値の確認を行うものである。</a:t>
            </a:r>
          </a:p>
          <a:p>
            <a:r>
              <a:rPr lang="ja-JP" sz="1600" b="1" i="0" dirty="0" smtClean="0">
                <a:solidFill>
                  <a:srgbClr val="4D4D4D"/>
                </a:solidFill>
                <a:ea typeface="MS UI Gothic" pitchFamily="18" charset="0"/>
              </a:rPr>
              <a:t>原発腫瘍の側性（左側性 対 右側性）に関する予後の違いは、生物学的な要因で生じる。</a:t>
            </a:r>
          </a:p>
          <a:p>
            <a:r>
              <a:rPr lang="ja-JP" sz="1600" b="1" i="0" dirty="0" smtClean="0">
                <a:solidFill>
                  <a:srgbClr val="4D4D4D"/>
                </a:solidFill>
                <a:ea typeface="MS UI Gothic" pitchFamily="18" charset="0"/>
              </a:rPr>
              <a:t>CMS1および4に比べ、CMS2よび3の場合、mCRCに対する第一選択治療としてカペシタビンのCTにベバシズマブを追加することで優先的にベネフィットが得られる。</a:t>
            </a:r>
          </a:p>
          <a:p>
            <a:r>
              <a:rPr lang="ja-JP" sz="1600" b="1" i="0" dirty="0" smtClean="0">
                <a:solidFill>
                  <a:srgbClr val="4D4D4D"/>
                </a:solidFill>
                <a:ea typeface="MS UI Gothic" pitchFamily="18" charset="0"/>
              </a:rPr>
              <a:t>しかし、CMSの関連性予測に関して独立コホートで検証を行う必要がある。</a:t>
            </a:r>
          </a:p>
        </p:txBody>
      </p:sp>
      <p:sp>
        <p:nvSpPr>
          <p:cNvPr id="3" name="Text Placeholder 2"/>
          <p:cNvSpPr>
            <a:spLocks noGrp="1"/>
          </p:cNvSpPr>
          <p:nvPr>
            <p:ph type="body" sz="quarter" idx="11"/>
          </p:nvPr>
        </p:nvSpPr>
        <p:spPr/>
        <p:txBody>
          <a:bodyPr/>
          <a:lstStyle/>
          <a:p>
            <a:r>
              <a:rPr lang="en-GB" dirty="0" err="1"/>
              <a:t>Mooi</a:t>
            </a:r>
            <a:r>
              <a:rPr lang="en-GB" dirty="0"/>
              <a:t> J, et al. </a:t>
            </a:r>
            <a:r>
              <a:rPr lang="fr-FR" dirty="0"/>
              <a:t>Ann Oncol 2017;28(Suppl 5):Abstr</a:t>
            </a:r>
            <a:r>
              <a:rPr lang="en-US" dirty="0"/>
              <a:t> </a:t>
            </a:r>
            <a:r>
              <a:rPr lang="en-GB" dirty="0"/>
              <a:t>479O</a:t>
            </a:r>
          </a:p>
        </p:txBody>
      </p:sp>
    </p:spTree>
    <p:extLst>
      <p:ext uri="{BB962C8B-B14F-4D97-AF65-F5344CB8AC3E}">
        <p14:creationId xmlns:p14="http://schemas.microsoft.com/office/powerpoint/2010/main" xmlns="" val="14279818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固形癌</a:t>
            </a:r>
          </a:p>
        </p:txBody>
      </p:sp>
    </p:spTree>
    <p:extLst>
      <p:ext uri="{BB962C8B-B14F-4D97-AF65-F5344CB8AC3E}">
        <p14:creationId xmlns:p14="http://schemas.microsoft.com/office/powerpoint/2010/main" xmlns="" val="8383004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fontAlgn="auto">
              <a:spcAft>
                <a:spcPts val="0"/>
              </a:spcAft>
              <a:buNone/>
            </a:pPr>
            <a:r>
              <a:rPr lang="ja-JP" sz="1600" b="1" i="0" dirty="0" smtClean="0">
                <a:solidFill>
                  <a:srgbClr val="4D4D4D"/>
                </a:solidFill>
                <a:ea typeface="MS UI Gothic" pitchFamily="18" charset="0"/>
              </a:rPr>
              <a:t>試験の目的</a:t>
            </a:r>
          </a:p>
          <a:p>
            <a:pPr marL="285750" indent="-285750" fontAlgn="auto">
              <a:spcAft>
                <a:spcPts val="0"/>
              </a:spcAft>
              <a:buFont typeface="Arial" pitchFamily="34" charset="0"/>
              <a:buChar char="•"/>
            </a:pPr>
            <a:r>
              <a:rPr lang="ja-JP" sz="1600" b="0" i="0" dirty="0" smtClean="0">
                <a:solidFill>
                  <a:srgbClr val="4D4D4D"/>
                </a:solidFill>
                <a:ea typeface="MS UI Gothic" pitchFamily="18" charset="0"/>
              </a:rPr>
              <a:t>悪性腫瘍における腫瘍内のBO-112*の安全性および免疫生物学的効果を調査すること。</a:t>
            </a:r>
            <a:r>
              <a:rPr lang="ja-JP" sz="1600" b="1" i="0" dirty="0" smtClean="0">
                <a:solidFill>
                  <a:srgbClr val="4D4D4D"/>
                </a:solidFill>
                <a:ea typeface="MS UI Gothic" pitchFamily="18" charset="0"/>
              </a:rPr>
              <a:t> </a:t>
            </a:r>
          </a:p>
          <a:p>
            <a:endParaRPr lang="en-GB" dirty="0"/>
          </a:p>
        </p:txBody>
      </p:sp>
      <p:sp>
        <p:nvSpPr>
          <p:cNvPr id="32"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LBA20: 固形悪性腫瘍に対する腫瘍内（IT）二本鎖RNA（dsRNA）BO-112の安全性および免疫生物学的活性：ヒトを対象とした最初の臨床試験 – Márquez Rodas I, et al</a:t>
            </a:r>
          </a:p>
        </p:txBody>
      </p:sp>
      <p:cxnSp>
        <p:nvCxnSpPr>
          <p:cNvPr id="33" name="AutoShape 15"/>
          <p:cNvCxnSpPr>
            <a:cxnSpLocks noChangeShapeType="1"/>
            <a:endCxn id="41" idx="1"/>
          </p:cNvCxnSpPr>
          <p:nvPr/>
        </p:nvCxnSpPr>
        <p:spPr bwMode="auto">
          <a:xfrm rot="5400000" flipH="1" flipV="1">
            <a:off x="3915747" y="3010184"/>
            <a:ext cx="1276679" cy="631976"/>
          </a:xfrm>
          <a:prstGeom prst="bentConnector2">
            <a:avLst/>
          </a:prstGeom>
          <a:noFill/>
          <a:ln w="57150">
            <a:solidFill>
              <a:schemeClr val="bg2">
                <a:lumMod val="60000"/>
                <a:lumOff val="40000"/>
              </a:schemeClr>
            </a:solidFill>
            <a:round/>
            <a:headEnd/>
            <a:tailEnd type="triangle" w="med" len="med"/>
          </a:ln>
        </p:spPr>
      </p:cxnSp>
      <p:cxnSp>
        <p:nvCxnSpPr>
          <p:cNvPr id="34" name="AutoShape 16"/>
          <p:cNvCxnSpPr>
            <a:cxnSpLocks noChangeShapeType="1"/>
            <a:endCxn id="39" idx="1"/>
          </p:cNvCxnSpPr>
          <p:nvPr/>
        </p:nvCxnSpPr>
        <p:spPr bwMode="auto">
          <a:xfrm rot="16200000" flipH="1">
            <a:off x="4220083" y="3982527"/>
            <a:ext cx="668006"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21199" y="436819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6" name="AutoShape 12"/>
          <p:cNvSpPr>
            <a:spLocks noChangeArrowheads="1"/>
          </p:cNvSpPr>
          <p:nvPr/>
        </p:nvSpPr>
        <p:spPr bwMode="auto">
          <a:xfrm>
            <a:off x="8121199" y="242351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7" name="AutoShape 20"/>
          <p:cNvCxnSpPr>
            <a:cxnSpLocks noChangeShapeType="1"/>
            <a:stCxn id="39" idx="3"/>
            <a:endCxn id="35" idx="1"/>
          </p:cNvCxnSpPr>
          <p:nvPr/>
        </p:nvCxnSpPr>
        <p:spPr bwMode="auto">
          <a:xfrm>
            <a:off x="7546984" y="4632518"/>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8" name="AutoShape 21"/>
          <p:cNvCxnSpPr>
            <a:cxnSpLocks noChangeShapeType="1"/>
            <a:stCxn id="41" idx="3"/>
            <a:endCxn id="36" idx="1"/>
          </p:cNvCxnSpPr>
          <p:nvPr/>
        </p:nvCxnSpPr>
        <p:spPr bwMode="auto">
          <a:xfrm>
            <a:off x="7548564" y="2687832"/>
            <a:ext cx="572635"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4870074" y="4222150"/>
            <a:ext cx="2676910" cy="820736"/>
          </a:xfrm>
          <a:prstGeom prst="rect">
            <a:avLst/>
          </a:prstGeom>
          <a:solidFill>
            <a:schemeClr val="accent3">
              <a:lumMod val="20000"/>
              <a:lumOff val="80000"/>
            </a:schemeClr>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コホート3</a:t>
            </a:r>
            <a:r>
              <a:rPr lang="ja-JP" b="0" i="0" dirty="0" smtClean="0">
                <a:solidFill>
                  <a:srgbClr val="4D4D4D"/>
                </a:solidFill>
                <a:ea typeface="MS UI Gothic" pitchFamily="18" charset="0"/>
              </a:rPr>
              <a:t>: ≦3回投与</a:t>
            </a:r>
          </a:p>
          <a:p>
            <a:pPr algn="ctr" defTabSz="892175" eaLnBrk="0" hangingPunct="0"/>
            <a:r>
              <a:rPr lang="ja-JP" b="0" i="0" dirty="0" smtClean="0">
                <a:solidFill>
                  <a:srgbClr val="4D4D4D"/>
                </a:solidFill>
                <a:ea typeface="MS UI Gothic" pitchFamily="18" charset="0"/>
              </a:rPr>
              <a:t>BO-112 0.6 mg</a:t>
            </a:r>
          </a:p>
          <a:p>
            <a:pPr algn="ctr" defTabSz="892175" eaLnBrk="0" hangingPunct="0"/>
            <a:r>
              <a:rPr lang="ja-JP" b="0" i="0" dirty="0" smtClean="0">
                <a:solidFill>
                  <a:srgbClr val="4D4D4D"/>
                </a:solidFill>
                <a:ea typeface="MS UI Gothic" pitchFamily="18" charset="0"/>
              </a:rPr>
              <a:t>(n=3)</a:t>
            </a:r>
          </a:p>
        </p:txBody>
      </p:sp>
      <p:sp>
        <p:nvSpPr>
          <p:cNvPr id="41" name="AutoShape 8"/>
          <p:cNvSpPr>
            <a:spLocks noChangeArrowheads="1"/>
          </p:cNvSpPr>
          <p:nvPr/>
        </p:nvSpPr>
        <p:spPr bwMode="auto">
          <a:xfrm>
            <a:off x="4870074" y="227746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コホート1</a:t>
            </a:r>
            <a:r>
              <a:rPr lang="ja-JP" b="0" i="0" dirty="0" smtClean="0">
                <a:solidFill>
                  <a:srgbClr val="FFFFFF"/>
                </a:solidFill>
                <a:ea typeface="MS UI Gothic" pitchFamily="18" charset="0"/>
              </a:rPr>
              <a:t>: 1回投与</a:t>
            </a:r>
          </a:p>
          <a:p>
            <a:pPr algn="ctr" defTabSz="892175" eaLnBrk="0" hangingPunct="0"/>
            <a:r>
              <a:rPr lang="ja-JP" b="0" i="0" dirty="0" smtClean="0">
                <a:solidFill>
                  <a:srgbClr val="FFFFFF"/>
                </a:solidFill>
                <a:ea typeface="MS UI Gothic" pitchFamily="18" charset="0"/>
              </a:rPr>
              <a:t>BO-112 0.6 mg</a:t>
            </a:r>
          </a:p>
          <a:p>
            <a:pPr algn="ctr" defTabSz="892175" eaLnBrk="0" hangingPunct="0"/>
            <a:r>
              <a:rPr lang="ja-JP" b="0" i="0" dirty="0" smtClean="0">
                <a:solidFill>
                  <a:srgbClr val="FFFFFF"/>
                </a:solidFill>
                <a:ea typeface="MS UI Gothic" pitchFamily="18" charset="0"/>
              </a:rPr>
              <a:t>(n=6)</a:t>
            </a:r>
          </a:p>
        </p:txBody>
      </p:sp>
      <p:sp>
        <p:nvSpPr>
          <p:cNvPr id="43" name="AutoShape 9"/>
          <p:cNvSpPr>
            <a:spLocks noChangeArrowheads="1"/>
          </p:cNvSpPr>
          <p:nvPr/>
        </p:nvSpPr>
        <p:spPr bwMode="auto">
          <a:xfrm>
            <a:off x="365124" y="2997279"/>
            <a:ext cx="3319690" cy="13716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7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700" b="0" i="0" dirty="0" smtClean="0">
                <a:solidFill>
                  <a:srgbClr val="FFFFFF"/>
                </a:solidFill>
                <a:ea typeface="MS UI Gothic" pitchFamily="18" charset="0"/>
              </a:rPr>
              <a:t>固形癌 </a:t>
            </a:r>
          </a:p>
          <a:p>
            <a:pPr marL="228600" indent="-228600" defTabSz="892175" eaLnBrk="0" hangingPunct="0">
              <a:spcAft>
                <a:spcPct val="30000"/>
              </a:spcAft>
              <a:buFont typeface="Arial" pitchFamily="34" charset="0"/>
              <a:buChar char="•"/>
            </a:pPr>
            <a:r>
              <a:rPr lang="ja-JP" sz="1700" b="0" i="0" dirty="0" smtClean="0">
                <a:solidFill>
                  <a:srgbClr val="FFFFFF"/>
                </a:solidFill>
                <a:ea typeface="MS UI Gothic" pitchFamily="18" charset="0"/>
              </a:rPr>
              <a:t>注射で到達できる転移（≧1 cm）</a:t>
            </a:r>
          </a:p>
          <a:p>
            <a:pPr marL="292100" indent="-292100" defTabSz="892175" eaLnBrk="0" hangingPunct="0">
              <a:spcAft>
                <a:spcPct val="30000"/>
              </a:spcAft>
              <a:buFont typeface="Wingdings" pitchFamily="2" charset="2"/>
              <a:buNone/>
            </a:pPr>
            <a:r>
              <a:rPr lang="ja-JP" sz="1700" b="0" i="0" dirty="0" smtClean="0">
                <a:solidFill>
                  <a:srgbClr val="FFFFFF"/>
                </a:solidFill>
                <a:ea typeface="MS UI Gothic" pitchFamily="18" charset="0"/>
              </a:rPr>
              <a:t>（n=16）</a:t>
            </a:r>
          </a:p>
        </p:txBody>
      </p:sp>
      <p:sp>
        <p:nvSpPr>
          <p:cNvPr id="45" name="Rectangle 9"/>
          <p:cNvSpPr txBox="1">
            <a:spLocks noChangeArrowheads="1"/>
          </p:cNvSpPr>
          <p:nvPr/>
        </p:nvSpPr>
        <p:spPr bwMode="auto">
          <a:xfrm>
            <a:off x="365124" y="5239385"/>
            <a:ext cx="4130676" cy="856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安全性</a:t>
            </a:r>
          </a:p>
        </p:txBody>
      </p:sp>
      <p:sp>
        <p:nvSpPr>
          <p:cNvPr id="46" name="Content Placeholder 26"/>
          <p:cNvSpPr txBox="1">
            <a:spLocks/>
          </p:cNvSpPr>
          <p:nvPr/>
        </p:nvSpPr>
        <p:spPr>
          <a:xfrm>
            <a:off x="4648200" y="5239385"/>
            <a:ext cx="4130675" cy="85691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PK, 血清中サイトカインおよび循環血中の免疫細胞（免疫応答）</a:t>
            </a:r>
          </a:p>
        </p:txBody>
      </p:sp>
      <p:sp>
        <p:nvSpPr>
          <p:cNvPr id="49" name="AutoShape 12"/>
          <p:cNvSpPr>
            <a:spLocks noChangeArrowheads="1"/>
          </p:cNvSpPr>
          <p:nvPr/>
        </p:nvSpPr>
        <p:spPr bwMode="auto">
          <a:xfrm>
            <a:off x="8121199" y="341785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0" name="AutoShape 21"/>
          <p:cNvCxnSpPr>
            <a:cxnSpLocks noChangeShapeType="1"/>
            <a:stCxn id="51" idx="3"/>
            <a:endCxn id="49" idx="1"/>
          </p:cNvCxnSpPr>
          <p:nvPr/>
        </p:nvCxnSpPr>
        <p:spPr bwMode="auto">
          <a:xfrm>
            <a:off x="7548565" y="3682170"/>
            <a:ext cx="572634" cy="0"/>
          </a:xfrm>
          <a:prstGeom prst="straightConnector1">
            <a:avLst/>
          </a:prstGeom>
          <a:noFill/>
          <a:ln w="57150">
            <a:solidFill>
              <a:schemeClr val="bg2">
                <a:lumMod val="60000"/>
                <a:lumOff val="40000"/>
              </a:schemeClr>
            </a:solidFill>
            <a:round/>
            <a:headEnd/>
            <a:tailEnd type="triangle" w="med" len="med"/>
          </a:ln>
        </p:spPr>
      </p:cxnSp>
      <p:sp>
        <p:nvSpPr>
          <p:cNvPr id="51" name="AutoShape 8"/>
          <p:cNvSpPr>
            <a:spLocks noChangeArrowheads="1"/>
          </p:cNvSpPr>
          <p:nvPr/>
        </p:nvSpPr>
        <p:spPr bwMode="auto">
          <a:xfrm>
            <a:off x="4870075" y="3271801"/>
            <a:ext cx="2678490" cy="820737"/>
          </a:xfrm>
          <a:prstGeom prst="rect">
            <a:avLst/>
          </a:prstGeom>
          <a:solidFill>
            <a:schemeClr val="accent3">
              <a:lumMod val="40000"/>
              <a:lumOff val="60000"/>
            </a:schemeClr>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コホート2</a:t>
            </a:r>
            <a:r>
              <a:rPr lang="ja-JP" b="0" i="0" dirty="0" smtClean="0">
                <a:solidFill>
                  <a:srgbClr val="4D4D4D"/>
                </a:solidFill>
                <a:ea typeface="MS UI Gothic" pitchFamily="18" charset="0"/>
              </a:rPr>
              <a:t>: ≦3回投与</a:t>
            </a:r>
          </a:p>
          <a:p>
            <a:pPr algn="ctr" defTabSz="892175" eaLnBrk="0" hangingPunct="0"/>
            <a:r>
              <a:rPr lang="ja-JP" b="0" i="0" dirty="0" smtClean="0">
                <a:solidFill>
                  <a:srgbClr val="4D4D4D"/>
                </a:solidFill>
                <a:ea typeface="MS UI Gothic" pitchFamily="18" charset="0"/>
              </a:rPr>
              <a:t>BO-112 1 mg</a:t>
            </a:r>
          </a:p>
          <a:p>
            <a:pPr algn="ctr" defTabSz="892175" eaLnBrk="0" hangingPunct="0"/>
            <a:r>
              <a:rPr lang="ja-JP" b="0" i="0" dirty="0" smtClean="0">
                <a:solidFill>
                  <a:srgbClr val="4D4D4D"/>
                </a:solidFill>
                <a:ea typeface="MS UI Gothic" pitchFamily="18" charset="0"/>
              </a:rPr>
              <a:t>(n=7)</a:t>
            </a:r>
          </a:p>
        </p:txBody>
      </p:sp>
      <p:cxnSp>
        <p:nvCxnSpPr>
          <p:cNvPr id="52" name="AutoShape 19"/>
          <p:cNvCxnSpPr>
            <a:cxnSpLocks noChangeShapeType="1"/>
            <a:stCxn id="43" idx="3"/>
            <a:endCxn id="51" idx="1"/>
          </p:cNvCxnSpPr>
          <p:nvPr/>
        </p:nvCxnSpPr>
        <p:spPr bwMode="auto">
          <a:xfrm flipV="1">
            <a:off x="3684814" y="3682170"/>
            <a:ext cx="1185261" cy="938"/>
          </a:xfrm>
          <a:prstGeom prst="straightConnector1">
            <a:avLst/>
          </a:prstGeom>
          <a:noFill/>
          <a:ln w="57150">
            <a:solidFill>
              <a:schemeClr val="bg2">
                <a:lumMod val="60000"/>
                <a:lumOff val="40000"/>
              </a:schemeClr>
            </a:solidFill>
            <a:round/>
            <a:headEnd/>
            <a:tailEnd type="triangle" w="med" len="med"/>
          </a:ln>
        </p:spPr>
      </p:cxnSp>
      <p:sp>
        <p:nvSpPr>
          <p:cNvPr id="53" name="Text Placeholder 3"/>
          <p:cNvSpPr>
            <a:spLocks noGrp="1"/>
          </p:cNvSpPr>
          <p:nvPr>
            <p:ph type="body" sz="quarter" idx="11"/>
          </p:nvPr>
        </p:nvSpPr>
        <p:spPr>
          <a:xfrm>
            <a:off x="4009292" y="6096000"/>
            <a:ext cx="4769583" cy="487363"/>
          </a:xfrm>
        </p:spPr>
        <p:txBody>
          <a:bodyPr/>
          <a:lstStyle/>
          <a:p>
            <a:pPr lvl="0">
              <a:buClr>
                <a:srgbClr val="043882"/>
              </a:buClr>
            </a:pPr>
            <a:r>
              <a:rPr lang="en-GB" dirty="0" err="1"/>
              <a:t>Márquez</a:t>
            </a:r>
            <a:r>
              <a:rPr lang="en-GB" dirty="0"/>
              <a:t> </a:t>
            </a:r>
            <a:r>
              <a:rPr lang="en-GB" dirty="0" err="1"/>
              <a:t>Rodas</a:t>
            </a:r>
            <a:r>
              <a:rPr lang="en-GB" dirty="0"/>
              <a:t> I, et al. </a:t>
            </a:r>
            <a:r>
              <a:rPr lang="en-GB" dirty="0">
                <a:solidFill>
                  <a:schemeClr val="tx1"/>
                </a:solidFill>
                <a:latin typeface="Arial" panose="020B0604020202020204" pitchFamily="34" charset="0"/>
                <a:cs typeface="Arial" panose="020B0604020202020204" pitchFamily="34" charset="0"/>
              </a:rPr>
              <a:t>Ann </a:t>
            </a:r>
            <a:r>
              <a:rPr lang="en-GB" dirty="0" err="1">
                <a:solidFill>
                  <a:schemeClr val="tx1"/>
                </a:solidFill>
                <a:latin typeface="Arial" panose="020B0604020202020204" pitchFamily="34" charset="0"/>
                <a:cs typeface="Arial" panose="020B0604020202020204" pitchFamily="34" charset="0"/>
              </a:rPr>
              <a:t>Oncol</a:t>
            </a:r>
            <a:r>
              <a:rPr lang="en-GB" dirty="0">
                <a:solidFill>
                  <a:schemeClr val="tx1"/>
                </a:solidFill>
                <a:latin typeface="Arial" panose="020B0604020202020204" pitchFamily="34" charset="0"/>
                <a:cs typeface="Arial" panose="020B0604020202020204" pitchFamily="34" charset="0"/>
              </a:rPr>
              <a:t> 2017;28(</a:t>
            </a:r>
            <a:r>
              <a:rPr lang="en-GB" dirty="0" err="1">
                <a:solidFill>
                  <a:schemeClr val="tx1"/>
                </a:solidFill>
                <a:latin typeface="Arial" panose="020B0604020202020204" pitchFamily="34" charset="0"/>
                <a:cs typeface="Arial" panose="020B0604020202020204" pitchFamily="34" charset="0"/>
              </a:rPr>
              <a:t>Suppl</a:t>
            </a:r>
            <a:r>
              <a:rPr lang="en-GB" dirty="0">
                <a:solidFill>
                  <a:schemeClr val="tx1"/>
                </a:solidFill>
                <a:latin typeface="Arial" panose="020B0604020202020204" pitchFamily="34" charset="0"/>
                <a:cs typeface="Arial" panose="020B0604020202020204" pitchFamily="34" charset="0"/>
              </a:rPr>
              <a:t> 5):</a:t>
            </a:r>
            <a:r>
              <a:rPr lang="en-GB" dirty="0" err="1">
                <a:solidFill>
                  <a:schemeClr val="tx1"/>
                </a:solidFill>
                <a:latin typeface="Arial" panose="020B0604020202020204" pitchFamily="34" charset="0"/>
                <a:cs typeface="Arial" panose="020B0604020202020204" pitchFamily="34" charset="0"/>
              </a:rPr>
              <a:t>Abstr</a:t>
            </a:r>
            <a:r>
              <a:rPr lang="en-GB" dirty="0">
                <a:solidFill>
                  <a:schemeClr val="tx1"/>
                </a:solidFill>
                <a:latin typeface="Arial" panose="020B0604020202020204" pitchFamily="34" charset="0"/>
                <a:cs typeface="Arial" panose="020B0604020202020204" pitchFamily="34" charset="0"/>
              </a:rPr>
              <a:t> </a:t>
            </a:r>
            <a:r>
              <a:rPr lang="en-GB" dirty="0"/>
              <a:t>LBA20</a:t>
            </a:r>
          </a:p>
        </p:txBody>
      </p:sp>
      <p:sp>
        <p:nvSpPr>
          <p:cNvPr id="54"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*局所および全身の抗腫瘍活性の可能性を持つ合成dsRNA</a:t>
            </a:r>
          </a:p>
        </p:txBody>
      </p:sp>
    </p:spTree>
    <p:extLst>
      <p:ext uri="{BB962C8B-B14F-4D97-AF65-F5344CB8AC3E}">
        <p14:creationId xmlns:p14="http://schemas.microsoft.com/office/powerpoint/2010/main" xmlns="" val="263541267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22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LBA20: 固形悪性腫瘍に対する腫瘍内（IT）二本鎖RNA（dsRNA）BO-112の安全性および免疫生物学的活性：ヒトを対象とした最初の臨床試験 – Márquez Rodas I, et al</a:t>
            </a:r>
          </a:p>
        </p:txBody>
      </p:sp>
      <p:sp>
        <p:nvSpPr>
          <p:cNvPr id="223" name="Text Placeholder 2"/>
          <p:cNvSpPr>
            <a:spLocks noGrp="1"/>
          </p:cNvSpPr>
          <p:nvPr>
            <p:ph type="body" sz="quarter" idx="11"/>
          </p:nvPr>
        </p:nvSpPr>
        <p:spPr>
          <a:xfrm>
            <a:off x="4334500" y="6096000"/>
            <a:ext cx="4444375" cy="487363"/>
          </a:xfrm>
        </p:spPr>
        <p:txBody>
          <a:bodyPr/>
          <a:lstStyle/>
          <a:p>
            <a:pPr lvl="0">
              <a:buClr>
                <a:srgbClr val="043882"/>
              </a:buClr>
            </a:pPr>
            <a:r>
              <a:rPr lang="en-GB" dirty="0" err="1"/>
              <a:t>Márquez</a:t>
            </a:r>
            <a:r>
              <a:rPr lang="en-GB" dirty="0"/>
              <a:t> </a:t>
            </a:r>
            <a:r>
              <a:rPr lang="en-GB" dirty="0" err="1"/>
              <a:t>Rodas</a:t>
            </a:r>
            <a:r>
              <a:rPr lang="en-GB" dirty="0"/>
              <a:t> I, et al. </a:t>
            </a:r>
            <a:r>
              <a:rPr lang="en-GB" dirty="0">
                <a:solidFill>
                  <a:schemeClr val="tx1"/>
                </a:solidFill>
                <a:latin typeface="Arial" panose="020B0604020202020204" pitchFamily="34" charset="0"/>
                <a:cs typeface="Arial" panose="020B0604020202020204" pitchFamily="34" charset="0"/>
              </a:rPr>
              <a:t>Ann </a:t>
            </a:r>
            <a:r>
              <a:rPr lang="en-GB" dirty="0" err="1">
                <a:solidFill>
                  <a:schemeClr val="tx1"/>
                </a:solidFill>
                <a:latin typeface="Arial" panose="020B0604020202020204" pitchFamily="34" charset="0"/>
                <a:cs typeface="Arial" panose="020B0604020202020204" pitchFamily="34" charset="0"/>
              </a:rPr>
              <a:t>Oncol</a:t>
            </a:r>
            <a:r>
              <a:rPr lang="en-GB" dirty="0">
                <a:solidFill>
                  <a:schemeClr val="tx1"/>
                </a:solidFill>
                <a:latin typeface="Arial" panose="020B0604020202020204" pitchFamily="34" charset="0"/>
                <a:cs typeface="Arial" panose="020B0604020202020204" pitchFamily="34" charset="0"/>
              </a:rPr>
              <a:t> 2017;28(</a:t>
            </a:r>
            <a:r>
              <a:rPr lang="en-GB" dirty="0" err="1">
                <a:solidFill>
                  <a:schemeClr val="tx1"/>
                </a:solidFill>
                <a:latin typeface="Arial" panose="020B0604020202020204" pitchFamily="34" charset="0"/>
                <a:cs typeface="Arial" panose="020B0604020202020204" pitchFamily="34" charset="0"/>
              </a:rPr>
              <a:t>Suppl</a:t>
            </a:r>
            <a:r>
              <a:rPr lang="en-GB" dirty="0">
                <a:solidFill>
                  <a:schemeClr val="tx1"/>
                </a:solidFill>
                <a:latin typeface="Arial" panose="020B0604020202020204" pitchFamily="34" charset="0"/>
                <a:cs typeface="Arial" panose="020B0604020202020204" pitchFamily="34" charset="0"/>
              </a:rPr>
              <a:t> 5):</a:t>
            </a:r>
            <a:r>
              <a:rPr lang="en-GB" dirty="0" err="1">
                <a:solidFill>
                  <a:schemeClr val="tx1"/>
                </a:solidFill>
                <a:latin typeface="Arial" panose="020B0604020202020204" pitchFamily="34" charset="0"/>
                <a:cs typeface="Arial" panose="020B0604020202020204" pitchFamily="34" charset="0"/>
              </a:rPr>
              <a:t>Abstr</a:t>
            </a:r>
            <a:r>
              <a:rPr lang="en-GB" dirty="0">
                <a:solidFill>
                  <a:schemeClr val="tx1"/>
                </a:solidFill>
                <a:latin typeface="Arial" panose="020B0604020202020204" pitchFamily="34" charset="0"/>
                <a:cs typeface="Arial" panose="020B0604020202020204" pitchFamily="34" charset="0"/>
              </a:rPr>
              <a:t> </a:t>
            </a:r>
            <a:r>
              <a:rPr lang="en-GB" dirty="0"/>
              <a:t>LBA20</a:t>
            </a:r>
          </a:p>
        </p:txBody>
      </p:sp>
      <p:sp>
        <p:nvSpPr>
          <p:cNvPr id="225" name="Rectangle 224"/>
          <p:cNvSpPr/>
          <p:nvPr/>
        </p:nvSpPr>
        <p:spPr>
          <a:xfrm>
            <a:off x="6643962" y="2423210"/>
            <a:ext cx="2661254" cy="861774"/>
          </a:xfrm>
          <a:prstGeom prst="rect">
            <a:avLst/>
          </a:prstGeom>
        </p:spPr>
        <p:txBody>
          <a:bodyPr wrap="square">
            <a:spAutoFit/>
          </a:bodyPr>
          <a:lstStyle/>
          <a:p>
            <a:pPr fontAlgn="base">
              <a:spcBef>
                <a:spcPct val="0"/>
              </a:spcBef>
              <a:spcAft>
                <a:spcPct val="0"/>
              </a:spcAft>
            </a:pPr>
            <a:r>
              <a:rPr lang="ja-JP" sz="1600" b="1" i="0" dirty="0" smtClean="0">
                <a:solidFill>
                  <a:srgbClr val="000000"/>
                </a:solidFill>
                <a:ea typeface="MS UI Gothic" pitchFamily="18" charset="0"/>
              </a:rPr>
              <a:t>1. </a:t>
            </a:r>
            <a:r>
              <a:rPr lang="ja-JP" sz="1600" b="0" i="0" dirty="0" smtClean="0">
                <a:solidFill>
                  <a:srgbClr val="000000"/>
                </a:solidFill>
                <a:ea typeface="MS UI Gothic" pitchFamily="18" charset="0"/>
              </a:rPr>
              <a:t>基底</a:t>
            </a:r>
          </a:p>
          <a:p>
            <a:pPr fontAlgn="base">
              <a:spcBef>
                <a:spcPct val="0"/>
              </a:spcBef>
              <a:spcAft>
                <a:spcPct val="0"/>
              </a:spcAft>
            </a:pPr>
            <a:r>
              <a:rPr lang="ja-JP" sz="1600" b="1" i="0" dirty="0" smtClean="0">
                <a:solidFill>
                  <a:srgbClr val="000000"/>
                </a:solidFill>
                <a:ea typeface="MS UI Gothic" pitchFamily="18" charset="0"/>
              </a:rPr>
              <a:t>2. </a:t>
            </a:r>
            <a:r>
              <a:rPr lang="ja-JP" sz="1600" b="0" i="0" dirty="0" smtClean="0">
                <a:solidFill>
                  <a:srgbClr val="000000"/>
                </a:solidFill>
                <a:ea typeface="MS UI Gothic" pitchFamily="18" charset="0"/>
              </a:rPr>
              <a:t>BO-112投与後24時間 </a:t>
            </a:r>
          </a:p>
          <a:p>
            <a:pPr fontAlgn="base">
              <a:spcBef>
                <a:spcPct val="0"/>
              </a:spcBef>
              <a:spcAft>
                <a:spcPct val="0"/>
              </a:spcAft>
            </a:pPr>
            <a:r>
              <a:rPr lang="ja-JP" sz="1600" b="1" i="0" dirty="0" smtClean="0">
                <a:solidFill>
                  <a:srgbClr val="000000"/>
                </a:solidFill>
                <a:ea typeface="MS UI Gothic" pitchFamily="18" charset="0"/>
              </a:rPr>
              <a:t>3. </a:t>
            </a:r>
            <a:r>
              <a:rPr lang="ja-JP" sz="1600" b="0" i="0" dirty="0" smtClean="0">
                <a:solidFill>
                  <a:srgbClr val="000000"/>
                </a:solidFill>
                <a:ea typeface="MS UI Gothic" pitchFamily="18" charset="0"/>
              </a:rPr>
              <a:t>BO-112投与後1週間</a:t>
            </a:r>
          </a:p>
        </p:txBody>
      </p:sp>
      <p:sp>
        <p:nvSpPr>
          <p:cNvPr id="226" name="TextBox 225"/>
          <p:cNvSpPr txBox="1"/>
          <p:nvPr/>
        </p:nvSpPr>
        <p:spPr>
          <a:xfrm>
            <a:off x="1219378" y="1476276"/>
            <a:ext cx="5256584" cy="276999"/>
          </a:xfrm>
          <a:prstGeom prst="rect">
            <a:avLst/>
          </a:prstGeom>
          <a:noFill/>
        </p:spPr>
        <p:txBody>
          <a:bodyPr wrap="square" rtlCol="0">
            <a:spAutoFit/>
          </a:bodyPr>
          <a:lstStyle/>
          <a:p>
            <a:pPr algn="ctr" fontAlgn="base">
              <a:spcBef>
                <a:spcPct val="0"/>
              </a:spcBef>
              <a:spcAft>
                <a:spcPct val="0"/>
              </a:spcAft>
            </a:pPr>
            <a:r>
              <a:rPr lang="ja-JP" sz="1200" b="1" i="0" dirty="0" smtClean="0">
                <a:solidFill>
                  <a:srgbClr val="000000"/>
                </a:solidFill>
                <a:ea typeface="MS UI Gothic" pitchFamily="18" charset="0"/>
              </a:rPr>
              <a:t>循環血中の免疫細胞の変化</a:t>
            </a:r>
          </a:p>
        </p:txBody>
      </p:sp>
      <p:grpSp>
        <p:nvGrpSpPr>
          <p:cNvPr id="227" name="Group 226">
            <a:extLst>
              <a:ext uri="{FF2B5EF4-FFF2-40B4-BE49-F238E27FC236}">
                <a16:creationId xmlns="" xmlns:a16="http://schemas.microsoft.com/office/drawing/2014/main" id="{AEEB2CB7-570E-4EC9-B386-6B9070B7BFFC}"/>
              </a:ext>
            </a:extLst>
          </p:cNvPr>
          <p:cNvGrpSpPr/>
          <p:nvPr/>
        </p:nvGrpSpPr>
        <p:grpSpPr>
          <a:xfrm>
            <a:off x="425061" y="1764308"/>
            <a:ext cx="2882549" cy="2274022"/>
            <a:chOff x="425061" y="1764308"/>
            <a:chExt cx="2882549" cy="2274022"/>
          </a:xfrm>
        </p:grpSpPr>
        <p:sp>
          <p:nvSpPr>
            <p:cNvPr id="228" name="Freeform 227"/>
            <p:cNvSpPr/>
            <p:nvPr/>
          </p:nvSpPr>
          <p:spPr>
            <a:xfrm>
              <a:off x="1217149" y="1955858"/>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229" name="Straight Connector 228"/>
            <p:cNvCxnSpPr/>
            <p:nvPr/>
          </p:nvCxnSpPr>
          <p:spPr>
            <a:xfrm flipH="1">
              <a:off x="1139962" y="196589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0" name="TextBox 229"/>
            <p:cNvSpPr txBox="1"/>
            <p:nvPr/>
          </p:nvSpPr>
          <p:spPr>
            <a:xfrm>
              <a:off x="643314" y="1825230"/>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4</a:t>
              </a:r>
            </a:p>
          </p:txBody>
        </p:sp>
        <p:cxnSp>
          <p:nvCxnSpPr>
            <p:cNvPr id="231" name="Straight Connector 230"/>
            <p:cNvCxnSpPr/>
            <p:nvPr/>
          </p:nvCxnSpPr>
          <p:spPr>
            <a:xfrm flipH="1">
              <a:off x="1139962" y="240330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2" name="TextBox 231"/>
            <p:cNvSpPr txBox="1"/>
            <p:nvPr/>
          </p:nvSpPr>
          <p:spPr>
            <a:xfrm>
              <a:off x="643314" y="2262821"/>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3</a:t>
              </a:r>
            </a:p>
          </p:txBody>
        </p:sp>
        <p:cxnSp>
          <p:nvCxnSpPr>
            <p:cNvPr id="233" name="Straight Connector 232"/>
            <p:cNvCxnSpPr/>
            <p:nvPr/>
          </p:nvCxnSpPr>
          <p:spPr>
            <a:xfrm flipH="1">
              <a:off x="1139962" y="284072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4" name="TextBox 233"/>
            <p:cNvSpPr txBox="1"/>
            <p:nvPr/>
          </p:nvSpPr>
          <p:spPr>
            <a:xfrm>
              <a:off x="643314" y="2700412"/>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2</a:t>
              </a:r>
            </a:p>
          </p:txBody>
        </p:sp>
        <p:cxnSp>
          <p:nvCxnSpPr>
            <p:cNvPr id="235" name="Straight Connector 234"/>
            <p:cNvCxnSpPr/>
            <p:nvPr/>
          </p:nvCxnSpPr>
          <p:spPr>
            <a:xfrm flipH="1">
              <a:off x="1139962" y="327813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6" name="TextBox 235"/>
            <p:cNvSpPr txBox="1"/>
            <p:nvPr/>
          </p:nvSpPr>
          <p:spPr>
            <a:xfrm>
              <a:off x="643314" y="3138003"/>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1</a:t>
              </a:r>
            </a:p>
          </p:txBody>
        </p:sp>
        <p:cxnSp>
          <p:nvCxnSpPr>
            <p:cNvPr id="237" name="Straight Connector 236"/>
            <p:cNvCxnSpPr/>
            <p:nvPr/>
          </p:nvCxnSpPr>
          <p:spPr>
            <a:xfrm flipH="1">
              <a:off x="1139962" y="3715550"/>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38" name="TextBox 237"/>
            <p:cNvSpPr txBox="1"/>
            <p:nvPr/>
          </p:nvSpPr>
          <p:spPr>
            <a:xfrm>
              <a:off x="643314" y="3575593"/>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a:t>
              </a:r>
            </a:p>
          </p:txBody>
        </p:sp>
        <p:cxnSp>
          <p:nvCxnSpPr>
            <p:cNvPr id="239" name="Straight Connector 238"/>
            <p:cNvCxnSpPr/>
            <p:nvPr/>
          </p:nvCxnSpPr>
          <p:spPr>
            <a:xfrm rot="5400000" flipH="1">
              <a:off x="1571027"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0" name="TextBox 239"/>
            <p:cNvSpPr txBox="1"/>
            <p:nvPr/>
          </p:nvSpPr>
          <p:spPr>
            <a:xfrm>
              <a:off x="1331020" y="3761331"/>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a:t>
              </a:r>
            </a:p>
          </p:txBody>
        </p:sp>
        <p:cxnSp>
          <p:nvCxnSpPr>
            <p:cNvPr id="241" name="Straight Connector 240"/>
            <p:cNvCxnSpPr/>
            <p:nvPr/>
          </p:nvCxnSpPr>
          <p:spPr>
            <a:xfrm rot="5400000" flipH="1">
              <a:off x="2193963"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2" name="TextBox 241"/>
            <p:cNvSpPr txBox="1"/>
            <p:nvPr/>
          </p:nvSpPr>
          <p:spPr>
            <a:xfrm>
              <a:off x="1953956" y="3761331"/>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a:t>
              </a:r>
            </a:p>
          </p:txBody>
        </p:sp>
        <p:cxnSp>
          <p:nvCxnSpPr>
            <p:cNvPr id="243" name="Straight Connector 242"/>
            <p:cNvCxnSpPr/>
            <p:nvPr/>
          </p:nvCxnSpPr>
          <p:spPr>
            <a:xfrm rot="5400000" flipH="1">
              <a:off x="2816899"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4" name="TextBox 243"/>
            <p:cNvSpPr txBox="1"/>
            <p:nvPr/>
          </p:nvSpPr>
          <p:spPr>
            <a:xfrm>
              <a:off x="2576892" y="3761331"/>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a:t>
              </a:r>
            </a:p>
          </p:txBody>
        </p:sp>
        <p:sp>
          <p:nvSpPr>
            <p:cNvPr id="245" name="TextBox 244"/>
            <p:cNvSpPr txBox="1"/>
            <p:nvPr/>
          </p:nvSpPr>
          <p:spPr>
            <a:xfrm rot="16200000">
              <a:off x="-303382" y="2630398"/>
              <a:ext cx="1918552" cy="461665"/>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投与前と比較した変化（X倍）</a:t>
              </a:r>
            </a:p>
          </p:txBody>
        </p:sp>
        <p:sp>
          <p:nvSpPr>
            <p:cNvPr id="246" name="TextBox 245"/>
            <p:cNvSpPr txBox="1"/>
            <p:nvPr/>
          </p:nvSpPr>
          <p:spPr>
            <a:xfrm>
              <a:off x="1219378" y="1764308"/>
              <a:ext cx="208823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CD4</a:t>
              </a:r>
              <a:r>
                <a:rPr lang="ja-JP" sz="1200" b="1" i="0" baseline="30000" dirty="0" smtClean="0">
                  <a:solidFill>
                    <a:srgbClr val="000000"/>
                  </a:solidFill>
                  <a:ea typeface="MS UI Gothic" pitchFamily="18" charset="0"/>
                </a:rPr>
                <a:t>+</a:t>
              </a:r>
              <a:r>
                <a:rPr lang="ja-JP" sz="1200" b="1" i="0" dirty="0" smtClean="0">
                  <a:solidFill>
                    <a:srgbClr val="000000"/>
                  </a:solidFill>
                  <a:ea typeface="MS UI Gothic" pitchFamily="18" charset="0"/>
                </a:rPr>
                <a:t> T細胞</a:t>
              </a:r>
            </a:p>
          </p:txBody>
        </p:sp>
        <p:cxnSp>
          <p:nvCxnSpPr>
            <p:cNvPr id="247" name="Straight Connector 246"/>
            <p:cNvCxnSpPr/>
            <p:nvPr/>
          </p:nvCxnSpPr>
          <p:spPr>
            <a:xfrm>
              <a:off x="1395987" y="327025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2008762" y="325120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2624712" y="317500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2145287" y="26162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1" name="Oval 250"/>
            <p:cNvSpPr/>
            <p:nvPr/>
          </p:nvSpPr>
          <p:spPr>
            <a:xfrm>
              <a:off x="2231012" y="26733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2" name="Oval 251"/>
            <p:cNvSpPr/>
            <p:nvPr/>
          </p:nvSpPr>
          <p:spPr>
            <a:xfrm>
              <a:off x="2192912" y="29749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3" name="Oval 252"/>
            <p:cNvSpPr/>
            <p:nvPr/>
          </p:nvSpPr>
          <p:spPr>
            <a:xfrm>
              <a:off x="2192912" y="30829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4" name="Oval 253"/>
            <p:cNvSpPr/>
            <p:nvPr/>
          </p:nvSpPr>
          <p:spPr>
            <a:xfrm>
              <a:off x="2110362" y="31178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5" name="Oval 254"/>
            <p:cNvSpPr/>
            <p:nvPr/>
          </p:nvSpPr>
          <p:spPr>
            <a:xfrm>
              <a:off x="2189737" y="32162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6" name="Oval 255"/>
            <p:cNvSpPr/>
            <p:nvPr/>
          </p:nvSpPr>
          <p:spPr>
            <a:xfrm>
              <a:off x="2275462" y="31908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7" name="Oval 256"/>
            <p:cNvSpPr/>
            <p:nvPr/>
          </p:nvSpPr>
          <p:spPr>
            <a:xfrm>
              <a:off x="2069087" y="33305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8" name="Oval 257"/>
            <p:cNvSpPr/>
            <p:nvPr/>
          </p:nvSpPr>
          <p:spPr>
            <a:xfrm>
              <a:off x="2145287" y="33496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59" name="Oval 258"/>
            <p:cNvSpPr/>
            <p:nvPr/>
          </p:nvSpPr>
          <p:spPr>
            <a:xfrm>
              <a:off x="2062737" y="34702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0" name="Oval 259"/>
            <p:cNvSpPr/>
            <p:nvPr/>
          </p:nvSpPr>
          <p:spPr>
            <a:xfrm>
              <a:off x="2148462" y="35242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1" name="Oval 260"/>
            <p:cNvSpPr/>
            <p:nvPr/>
          </p:nvSpPr>
          <p:spPr>
            <a:xfrm>
              <a:off x="2227837" y="34956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2" name="Oval 261"/>
            <p:cNvSpPr/>
            <p:nvPr/>
          </p:nvSpPr>
          <p:spPr>
            <a:xfrm>
              <a:off x="2272287" y="34099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3" name="Oval 262"/>
            <p:cNvSpPr/>
            <p:nvPr/>
          </p:nvSpPr>
          <p:spPr>
            <a:xfrm>
              <a:off x="2316737" y="34544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4" name="Oval 263"/>
            <p:cNvSpPr/>
            <p:nvPr/>
          </p:nvSpPr>
          <p:spPr>
            <a:xfrm>
              <a:off x="2351662" y="33337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5" name="Oval 264"/>
            <p:cNvSpPr/>
            <p:nvPr/>
          </p:nvSpPr>
          <p:spPr>
            <a:xfrm>
              <a:off x="2808862" y="23399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6" name="Oval 265"/>
            <p:cNvSpPr/>
            <p:nvPr/>
          </p:nvSpPr>
          <p:spPr>
            <a:xfrm>
              <a:off x="2808862" y="27273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7" name="Oval 266"/>
            <p:cNvSpPr/>
            <p:nvPr/>
          </p:nvSpPr>
          <p:spPr>
            <a:xfrm>
              <a:off x="2726312" y="29845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8" name="Oval 267"/>
            <p:cNvSpPr/>
            <p:nvPr/>
          </p:nvSpPr>
          <p:spPr>
            <a:xfrm>
              <a:off x="2808862" y="29464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9" name="Oval 268"/>
            <p:cNvSpPr/>
            <p:nvPr/>
          </p:nvSpPr>
          <p:spPr>
            <a:xfrm>
              <a:off x="2808862" y="30765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0" name="Oval 269"/>
            <p:cNvSpPr/>
            <p:nvPr/>
          </p:nvSpPr>
          <p:spPr>
            <a:xfrm>
              <a:off x="2894587" y="29845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1" name="Oval 270"/>
            <p:cNvSpPr/>
            <p:nvPr/>
          </p:nvSpPr>
          <p:spPr>
            <a:xfrm>
              <a:off x="2691387" y="32035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2" name="Oval 271"/>
            <p:cNvSpPr/>
            <p:nvPr/>
          </p:nvSpPr>
          <p:spPr>
            <a:xfrm>
              <a:off x="2770762" y="321627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3" name="Oval 272"/>
            <p:cNvSpPr/>
            <p:nvPr/>
          </p:nvSpPr>
          <p:spPr>
            <a:xfrm>
              <a:off x="2853312" y="32258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4" name="Oval 273"/>
            <p:cNvSpPr/>
            <p:nvPr/>
          </p:nvSpPr>
          <p:spPr>
            <a:xfrm>
              <a:off x="2932687" y="321310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5" name="Oval 274"/>
            <p:cNvSpPr/>
            <p:nvPr/>
          </p:nvSpPr>
          <p:spPr>
            <a:xfrm>
              <a:off x="2650112" y="34258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6" name="Oval 275"/>
            <p:cNvSpPr/>
            <p:nvPr/>
          </p:nvSpPr>
          <p:spPr>
            <a:xfrm>
              <a:off x="2732662" y="34258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7" name="Oval 276"/>
            <p:cNvSpPr/>
            <p:nvPr/>
          </p:nvSpPr>
          <p:spPr>
            <a:xfrm>
              <a:off x="2812037" y="3486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8" name="Oval 277"/>
            <p:cNvSpPr/>
            <p:nvPr/>
          </p:nvSpPr>
          <p:spPr>
            <a:xfrm>
              <a:off x="2891412" y="34734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9" name="Oval 278"/>
            <p:cNvSpPr/>
            <p:nvPr/>
          </p:nvSpPr>
          <p:spPr>
            <a:xfrm>
              <a:off x="2970787" y="342582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grpSp>
        <p:nvGrpSpPr>
          <p:cNvPr id="280" name="Group 279">
            <a:extLst>
              <a:ext uri="{FF2B5EF4-FFF2-40B4-BE49-F238E27FC236}">
                <a16:creationId xmlns="" xmlns:a16="http://schemas.microsoft.com/office/drawing/2014/main" id="{3E10F5AA-0228-4627-A9C3-9436F9612B31}"/>
              </a:ext>
            </a:extLst>
          </p:cNvPr>
          <p:cNvGrpSpPr/>
          <p:nvPr/>
        </p:nvGrpSpPr>
        <p:grpSpPr>
          <a:xfrm>
            <a:off x="3595643" y="1764308"/>
            <a:ext cx="2882549" cy="2274022"/>
            <a:chOff x="3595643" y="1764308"/>
            <a:chExt cx="2882549" cy="2274022"/>
          </a:xfrm>
        </p:grpSpPr>
        <p:sp>
          <p:nvSpPr>
            <p:cNvPr id="281" name="Freeform 280"/>
            <p:cNvSpPr/>
            <p:nvPr/>
          </p:nvSpPr>
          <p:spPr>
            <a:xfrm>
              <a:off x="4387731" y="1955858"/>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282" name="Straight Connector 281"/>
            <p:cNvCxnSpPr/>
            <p:nvPr/>
          </p:nvCxnSpPr>
          <p:spPr>
            <a:xfrm flipH="1">
              <a:off x="4310544" y="196589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3" name="TextBox 282"/>
            <p:cNvSpPr txBox="1"/>
            <p:nvPr/>
          </p:nvSpPr>
          <p:spPr>
            <a:xfrm>
              <a:off x="3813896" y="1825230"/>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4</a:t>
              </a:r>
            </a:p>
          </p:txBody>
        </p:sp>
        <p:cxnSp>
          <p:nvCxnSpPr>
            <p:cNvPr id="284" name="Straight Connector 283"/>
            <p:cNvCxnSpPr/>
            <p:nvPr/>
          </p:nvCxnSpPr>
          <p:spPr>
            <a:xfrm flipH="1">
              <a:off x="4310544" y="240330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5" name="TextBox 284"/>
            <p:cNvSpPr txBox="1"/>
            <p:nvPr/>
          </p:nvSpPr>
          <p:spPr>
            <a:xfrm>
              <a:off x="3813896" y="2262821"/>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3</a:t>
              </a:r>
            </a:p>
          </p:txBody>
        </p:sp>
        <p:cxnSp>
          <p:nvCxnSpPr>
            <p:cNvPr id="286" name="Straight Connector 285"/>
            <p:cNvCxnSpPr/>
            <p:nvPr/>
          </p:nvCxnSpPr>
          <p:spPr>
            <a:xfrm flipH="1">
              <a:off x="4310544" y="284072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7" name="TextBox 286"/>
            <p:cNvSpPr txBox="1"/>
            <p:nvPr/>
          </p:nvSpPr>
          <p:spPr>
            <a:xfrm>
              <a:off x="3813896" y="2700412"/>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2</a:t>
              </a:r>
            </a:p>
          </p:txBody>
        </p:sp>
        <p:cxnSp>
          <p:nvCxnSpPr>
            <p:cNvPr id="288" name="Straight Connector 287"/>
            <p:cNvCxnSpPr/>
            <p:nvPr/>
          </p:nvCxnSpPr>
          <p:spPr>
            <a:xfrm flipH="1">
              <a:off x="4310544" y="327813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9" name="TextBox 288"/>
            <p:cNvSpPr txBox="1"/>
            <p:nvPr/>
          </p:nvSpPr>
          <p:spPr>
            <a:xfrm>
              <a:off x="3813896" y="3138003"/>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1</a:t>
              </a:r>
            </a:p>
          </p:txBody>
        </p:sp>
        <p:cxnSp>
          <p:nvCxnSpPr>
            <p:cNvPr id="290" name="Straight Connector 289"/>
            <p:cNvCxnSpPr/>
            <p:nvPr/>
          </p:nvCxnSpPr>
          <p:spPr>
            <a:xfrm flipH="1">
              <a:off x="4310544" y="3715550"/>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1" name="TextBox 290"/>
            <p:cNvSpPr txBox="1"/>
            <p:nvPr/>
          </p:nvSpPr>
          <p:spPr>
            <a:xfrm>
              <a:off x="3813896" y="3575593"/>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a:t>
              </a:r>
            </a:p>
          </p:txBody>
        </p:sp>
        <p:cxnSp>
          <p:nvCxnSpPr>
            <p:cNvPr id="292" name="Straight Connector 291"/>
            <p:cNvCxnSpPr/>
            <p:nvPr/>
          </p:nvCxnSpPr>
          <p:spPr>
            <a:xfrm rot="5400000" flipH="1">
              <a:off x="4741609"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3" name="TextBox 292"/>
            <p:cNvSpPr txBox="1"/>
            <p:nvPr/>
          </p:nvSpPr>
          <p:spPr>
            <a:xfrm>
              <a:off x="4501602" y="3761331"/>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a:t>
              </a:r>
            </a:p>
          </p:txBody>
        </p:sp>
        <p:cxnSp>
          <p:nvCxnSpPr>
            <p:cNvPr id="294" name="Straight Connector 293"/>
            <p:cNvCxnSpPr/>
            <p:nvPr/>
          </p:nvCxnSpPr>
          <p:spPr>
            <a:xfrm rot="5400000" flipH="1">
              <a:off x="5364545"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5" name="TextBox 294"/>
            <p:cNvSpPr txBox="1"/>
            <p:nvPr/>
          </p:nvSpPr>
          <p:spPr>
            <a:xfrm>
              <a:off x="5124538" y="3761331"/>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a:t>
              </a:r>
            </a:p>
          </p:txBody>
        </p:sp>
        <p:cxnSp>
          <p:nvCxnSpPr>
            <p:cNvPr id="296" name="Straight Connector 295"/>
            <p:cNvCxnSpPr/>
            <p:nvPr/>
          </p:nvCxnSpPr>
          <p:spPr>
            <a:xfrm rot="5400000" flipH="1">
              <a:off x="5987481" y="375299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97" name="TextBox 296"/>
            <p:cNvSpPr txBox="1"/>
            <p:nvPr/>
          </p:nvSpPr>
          <p:spPr>
            <a:xfrm>
              <a:off x="5747474" y="3761331"/>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a:t>
              </a:r>
            </a:p>
          </p:txBody>
        </p:sp>
        <p:sp>
          <p:nvSpPr>
            <p:cNvPr id="298" name="TextBox 297"/>
            <p:cNvSpPr txBox="1"/>
            <p:nvPr/>
          </p:nvSpPr>
          <p:spPr>
            <a:xfrm rot="16200000">
              <a:off x="2867197" y="2630398"/>
              <a:ext cx="1918558" cy="461665"/>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投与前と比較した変化（X倍）</a:t>
              </a:r>
            </a:p>
          </p:txBody>
        </p:sp>
        <p:sp>
          <p:nvSpPr>
            <p:cNvPr id="299" name="TextBox 298"/>
            <p:cNvSpPr txBox="1"/>
            <p:nvPr/>
          </p:nvSpPr>
          <p:spPr>
            <a:xfrm>
              <a:off x="4389960" y="1764308"/>
              <a:ext cx="208823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CD8</a:t>
              </a:r>
              <a:r>
                <a:rPr lang="ja-JP" sz="1200" b="1" i="0" baseline="30000" dirty="0" smtClean="0">
                  <a:solidFill>
                    <a:srgbClr val="000000"/>
                  </a:solidFill>
                  <a:ea typeface="MS UI Gothic" pitchFamily="18" charset="0"/>
                </a:rPr>
                <a:t>+</a:t>
              </a:r>
              <a:r>
                <a:rPr lang="ja-JP" sz="1200" b="1" i="0" dirty="0" smtClean="0">
                  <a:solidFill>
                    <a:srgbClr val="000000"/>
                  </a:solidFill>
                  <a:ea typeface="MS UI Gothic" pitchFamily="18" charset="0"/>
                </a:rPr>
                <a:t> T細胞</a:t>
              </a:r>
            </a:p>
          </p:txBody>
        </p:sp>
        <p:cxnSp>
          <p:nvCxnSpPr>
            <p:cNvPr id="300" name="Straight Connector 299"/>
            <p:cNvCxnSpPr/>
            <p:nvPr/>
          </p:nvCxnSpPr>
          <p:spPr>
            <a:xfrm>
              <a:off x="4596387" y="327025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174237" y="3227388"/>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821937" y="3207544"/>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Oval 302"/>
            <p:cNvSpPr/>
            <p:nvPr/>
          </p:nvSpPr>
          <p:spPr>
            <a:xfrm>
              <a:off x="5363943" y="212010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4" name="Oval 303"/>
            <p:cNvSpPr/>
            <p:nvPr/>
          </p:nvSpPr>
          <p:spPr>
            <a:xfrm>
              <a:off x="5363943" y="241062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5" name="Oval 304"/>
            <p:cNvSpPr/>
            <p:nvPr/>
          </p:nvSpPr>
          <p:spPr>
            <a:xfrm>
              <a:off x="5328224" y="307975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6" name="Oval 305"/>
            <p:cNvSpPr/>
            <p:nvPr/>
          </p:nvSpPr>
          <p:spPr>
            <a:xfrm>
              <a:off x="5399661" y="306546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7" name="Oval 306"/>
            <p:cNvSpPr/>
            <p:nvPr/>
          </p:nvSpPr>
          <p:spPr>
            <a:xfrm>
              <a:off x="5452049" y="314880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8" name="Oval 307"/>
            <p:cNvSpPr/>
            <p:nvPr/>
          </p:nvSpPr>
          <p:spPr>
            <a:xfrm>
              <a:off x="5285361" y="317500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09" name="Oval 308"/>
            <p:cNvSpPr/>
            <p:nvPr/>
          </p:nvSpPr>
          <p:spPr>
            <a:xfrm>
              <a:off x="5368705" y="319643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0" name="Oval 309"/>
            <p:cNvSpPr/>
            <p:nvPr/>
          </p:nvSpPr>
          <p:spPr>
            <a:xfrm>
              <a:off x="5282980" y="33369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1" name="Oval 310"/>
            <p:cNvSpPr/>
            <p:nvPr/>
          </p:nvSpPr>
          <p:spPr>
            <a:xfrm>
              <a:off x="5328224" y="341074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2" name="Oval 311"/>
            <p:cNvSpPr/>
            <p:nvPr/>
          </p:nvSpPr>
          <p:spPr>
            <a:xfrm>
              <a:off x="5404424" y="33178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3" name="Oval 312"/>
            <p:cNvSpPr/>
            <p:nvPr/>
          </p:nvSpPr>
          <p:spPr>
            <a:xfrm>
              <a:off x="5244880" y="353933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4" name="Oval 313"/>
            <p:cNvSpPr/>
            <p:nvPr/>
          </p:nvSpPr>
          <p:spPr>
            <a:xfrm>
              <a:off x="5321080" y="35845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5" name="Oval 314"/>
            <p:cNvSpPr/>
            <p:nvPr/>
          </p:nvSpPr>
          <p:spPr>
            <a:xfrm>
              <a:off x="5402043" y="35607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6" name="Oval 315"/>
            <p:cNvSpPr/>
            <p:nvPr/>
          </p:nvSpPr>
          <p:spPr>
            <a:xfrm>
              <a:off x="5442524" y="34702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7" name="Oval 316"/>
            <p:cNvSpPr/>
            <p:nvPr/>
          </p:nvSpPr>
          <p:spPr>
            <a:xfrm>
              <a:off x="5490149" y="35274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8" name="Oval 317"/>
            <p:cNvSpPr/>
            <p:nvPr/>
          </p:nvSpPr>
          <p:spPr>
            <a:xfrm>
              <a:off x="5852099" y="347504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19" name="Oval 318"/>
            <p:cNvSpPr/>
            <p:nvPr/>
          </p:nvSpPr>
          <p:spPr>
            <a:xfrm>
              <a:off x="5942586" y="352028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0" name="Oval 319"/>
            <p:cNvSpPr/>
            <p:nvPr/>
          </p:nvSpPr>
          <p:spPr>
            <a:xfrm>
              <a:off x="6021168" y="34702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1" name="Oval 320"/>
            <p:cNvSpPr/>
            <p:nvPr/>
          </p:nvSpPr>
          <p:spPr>
            <a:xfrm>
              <a:off x="6106893" y="343217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2" name="Oval 321"/>
            <p:cNvSpPr/>
            <p:nvPr/>
          </p:nvSpPr>
          <p:spPr>
            <a:xfrm>
              <a:off x="5985450" y="336788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3" name="Oval 322"/>
            <p:cNvSpPr/>
            <p:nvPr/>
          </p:nvSpPr>
          <p:spPr>
            <a:xfrm>
              <a:off x="5894963" y="335835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4" name="Oval 323"/>
            <p:cNvSpPr/>
            <p:nvPr/>
          </p:nvSpPr>
          <p:spPr>
            <a:xfrm>
              <a:off x="5940207" y="31988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5" name="Oval 324"/>
            <p:cNvSpPr/>
            <p:nvPr/>
          </p:nvSpPr>
          <p:spPr>
            <a:xfrm>
              <a:off x="6059269" y="326549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6" name="Oval 325"/>
            <p:cNvSpPr/>
            <p:nvPr/>
          </p:nvSpPr>
          <p:spPr>
            <a:xfrm>
              <a:off x="6028313" y="310594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7" name="Oval 326"/>
            <p:cNvSpPr/>
            <p:nvPr/>
          </p:nvSpPr>
          <p:spPr>
            <a:xfrm>
              <a:off x="5978306" y="303450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8" name="Oval 327"/>
            <p:cNvSpPr/>
            <p:nvPr/>
          </p:nvSpPr>
          <p:spPr>
            <a:xfrm>
              <a:off x="5897344" y="30321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29" name="Oval 328"/>
            <p:cNvSpPr/>
            <p:nvPr/>
          </p:nvSpPr>
          <p:spPr>
            <a:xfrm>
              <a:off x="6073556" y="30083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30" name="Oval 329"/>
            <p:cNvSpPr/>
            <p:nvPr/>
          </p:nvSpPr>
          <p:spPr>
            <a:xfrm>
              <a:off x="5978306" y="291782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31" name="Oval 330"/>
            <p:cNvSpPr/>
            <p:nvPr/>
          </p:nvSpPr>
          <p:spPr>
            <a:xfrm>
              <a:off x="5978306" y="277257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grpSp>
        <p:nvGrpSpPr>
          <p:cNvPr id="332" name="Group 331">
            <a:extLst>
              <a:ext uri="{FF2B5EF4-FFF2-40B4-BE49-F238E27FC236}">
                <a16:creationId xmlns="" xmlns:a16="http://schemas.microsoft.com/office/drawing/2014/main" id="{5112044D-BE6D-487D-917B-26B3BCE96DFB}"/>
              </a:ext>
            </a:extLst>
          </p:cNvPr>
          <p:cNvGrpSpPr/>
          <p:nvPr/>
        </p:nvGrpSpPr>
        <p:grpSpPr>
          <a:xfrm>
            <a:off x="3595643" y="4068564"/>
            <a:ext cx="2882549" cy="2274022"/>
            <a:chOff x="3595643" y="4068564"/>
            <a:chExt cx="2882549" cy="2274022"/>
          </a:xfrm>
        </p:grpSpPr>
        <p:sp>
          <p:nvSpPr>
            <p:cNvPr id="333" name="Freeform 332"/>
            <p:cNvSpPr/>
            <p:nvPr/>
          </p:nvSpPr>
          <p:spPr>
            <a:xfrm>
              <a:off x="4387731" y="4260114"/>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334" name="Straight Connector 333"/>
            <p:cNvCxnSpPr/>
            <p:nvPr/>
          </p:nvCxnSpPr>
          <p:spPr>
            <a:xfrm flipH="1">
              <a:off x="4310544" y="427014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35" name="TextBox 334"/>
            <p:cNvSpPr txBox="1"/>
            <p:nvPr/>
          </p:nvSpPr>
          <p:spPr>
            <a:xfrm>
              <a:off x="3813896" y="4129486"/>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3</a:t>
              </a:r>
            </a:p>
          </p:txBody>
        </p:sp>
        <p:cxnSp>
          <p:nvCxnSpPr>
            <p:cNvPr id="336" name="Straight Connector 335"/>
            <p:cNvCxnSpPr/>
            <p:nvPr/>
          </p:nvCxnSpPr>
          <p:spPr>
            <a:xfrm flipH="1">
              <a:off x="4310544" y="4853368"/>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37" name="TextBox 336"/>
            <p:cNvSpPr txBox="1"/>
            <p:nvPr/>
          </p:nvSpPr>
          <p:spPr>
            <a:xfrm>
              <a:off x="3813896" y="4712940"/>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2</a:t>
              </a:r>
            </a:p>
          </p:txBody>
        </p:sp>
        <p:cxnSp>
          <p:nvCxnSpPr>
            <p:cNvPr id="338" name="Straight Connector 337"/>
            <p:cNvCxnSpPr/>
            <p:nvPr/>
          </p:nvCxnSpPr>
          <p:spPr>
            <a:xfrm flipH="1">
              <a:off x="4310544" y="543658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39" name="TextBox 338"/>
            <p:cNvSpPr txBox="1"/>
            <p:nvPr/>
          </p:nvSpPr>
          <p:spPr>
            <a:xfrm>
              <a:off x="3813896" y="5296394"/>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1</a:t>
              </a:r>
            </a:p>
          </p:txBody>
        </p:sp>
        <p:cxnSp>
          <p:nvCxnSpPr>
            <p:cNvPr id="340" name="Straight Connector 339"/>
            <p:cNvCxnSpPr/>
            <p:nvPr/>
          </p:nvCxnSpPr>
          <p:spPr>
            <a:xfrm flipH="1">
              <a:off x="4310544" y="60198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1" name="TextBox 340"/>
            <p:cNvSpPr txBox="1"/>
            <p:nvPr/>
          </p:nvSpPr>
          <p:spPr>
            <a:xfrm>
              <a:off x="3813896" y="5879849"/>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a:t>
              </a:r>
            </a:p>
          </p:txBody>
        </p:sp>
        <p:cxnSp>
          <p:nvCxnSpPr>
            <p:cNvPr id="342" name="Straight Connector 341"/>
            <p:cNvCxnSpPr/>
            <p:nvPr/>
          </p:nvCxnSpPr>
          <p:spPr>
            <a:xfrm rot="5400000" flipH="1">
              <a:off x="4741609"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3" name="TextBox 342"/>
            <p:cNvSpPr txBox="1"/>
            <p:nvPr/>
          </p:nvSpPr>
          <p:spPr>
            <a:xfrm>
              <a:off x="4501602" y="6065587"/>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a:t>
              </a:r>
            </a:p>
          </p:txBody>
        </p:sp>
        <p:cxnSp>
          <p:nvCxnSpPr>
            <p:cNvPr id="344" name="Straight Connector 343"/>
            <p:cNvCxnSpPr/>
            <p:nvPr/>
          </p:nvCxnSpPr>
          <p:spPr>
            <a:xfrm rot="5400000" flipH="1">
              <a:off x="5364545"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5" name="TextBox 344"/>
            <p:cNvSpPr txBox="1"/>
            <p:nvPr/>
          </p:nvSpPr>
          <p:spPr>
            <a:xfrm>
              <a:off x="5124538" y="6065587"/>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a:t>
              </a:r>
            </a:p>
          </p:txBody>
        </p:sp>
        <p:cxnSp>
          <p:nvCxnSpPr>
            <p:cNvPr id="346" name="Straight Connector 345"/>
            <p:cNvCxnSpPr/>
            <p:nvPr/>
          </p:nvCxnSpPr>
          <p:spPr>
            <a:xfrm rot="5400000" flipH="1">
              <a:off x="5987481"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7" name="TextBox 346"/>
            <p:cNvSpPr txBox="1"/>
            <p:nvPr/>
          </p:nvSpPr>
          <p:spPr>
            <a:xfrm>
              <a:off x="5747474" y="6065587"/>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a:t>
              </a:r>
            </a:p>
          </p:txBody>
        </p:sp>
        <p:sp>
          <p:nvSpPr>
            <p:cNvPr id="348" name="TextBox 347"/>
            <p:cNvSpPr txBox="1"/>
            <p:nvPr/>
          </p:nvSpPr>
          <p:spPr>
            <a:xfrm rot="16200000">
              <a:off x="2867199" y="4934654"/>
              <a:ext cx="1918554" cy="461665"/>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投与前と比較した変化（X倍）</a:t>
              </a:r>
            </a:p>
          </p:txBody>
        </p:sp>
        <p:sp>
          <p:nvSpPr>
            <p:cNvPr id="349" name="TextBox 348"/>
            <p:cNvSpPr txBox="1"/>
            <p:nvPr/>
          </p:nvSpPr>
          <p:spPr>
            <a:xfrm>
              <a:off x="4389960" y="4068564"/>
              <a:ext cx="208823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樹状細胞</a:t>
              </a:r>
            </a:p>
          </p:txBody>
        </p:sp>
        <p:sp>
          <p:nvSpPr>
            <p:cNvPr id="350" name="Oval 349"/>
            <p:cNvSpPr/>
            <p:nvPr/>
          </p:nvSpPr>
          <p:spPr>
            <a:xfrm>
              <a:off x="5997356" y="487045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351" name="Straight Connector 350"/>
            <p:cNvCxnSpPr/>
            <p:nvPr/>
          </p:nvCxnSpPr>
          <p:spPr>
            <a:xfrm>
              <a:off x="4596387" y="5439569"/>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Oval 351"/>
            <p:cNvSpPr/>
            <p:nvPr/>
          </p:nvSpPr>
          <p:spPr>
            <a:xfrm>
              <a:off x="5368705" y="58324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353" name="Straight Connector 352"/>
            <p:cNvCxnSpPr/>
            <p:nvPr/>
          </p:nvCxnSpPr>
          <p:spPr>
            <a:xfrm>
              <a:off x="5198843" y="5408613"/>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5810824" y="559435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Oval 354"/>
            <p:cNvSpPr/>
            <p:nvPr/>
          </p:nvSpPr>
          <p:spPr>
            <a:xfrm>
              <a:off x="5218687" y="561340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56" name="Oval 355"/>
            <p:cNvSpPr/>
            <p:nvPr/>
          </p:nvSpPr>
          <p:spPr>
            <a:xfrm>
              <a:off x="5290125" y="564674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57" name="Oval 356"/>
            <p:cNvSpPr/>
            <p:nvPr/>
          </p:nvSpPr>
          <p:spPr>
            <a:xfrm>
              <a:off x="5373468" y="567293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58" name="Oval 357"/>
            <p:cNvSpPr/>
            <p:nvPr/>
          </p:nvSpPr>
          <p:spPr>
            <a:xfrm>
              <a:off x="5440143" y="56372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59" name="Oval 358"/>
            <p:cNvSpPr/>
            <p:nvPr/>
          </p:nvSpPr>
          <p:spPr>
            <a:xfrm>
              <a:off x="5485387" y="554434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0" name="Oval 359"/>
            <p:cNvSpPr/>
            <p:nvPr/>
          </p:nvSpPr>
          <p:spPr>
            <a:xfrm>
              <a:off x="5516343" y="557768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1" name="Oval 360"/>
            <p:cNvSpPr/>
            <p:nvPr/>
          </p:nvSpPr>
          <p:spPr>
            <a:xfrm>
              <a:off x="5368706" y="55610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2" name="Oval 361"/>
            <p:cNvSpPr/>
            <p:nvPr/>
          </p:nvSpPr>
          <p:spPr>
            <a:xfrm>
              <a:off x="5285362" y="54895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3" name="Oval 362"/>
            <p:cNvSpPr/>
            <p:nvPr/>
          </p:nvSpPr>
          <p:spPr>
            <a:xfrm>
              <a:off x="5299649" y="52300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4" name="Oval 363"/>
            <p:cNvSpPr/>
            <p:nvPr/>
          </p:nvSpPr>
          <p:spPr>
            <a:xfrm>
              <a:off x="5371087" y="524192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5" name="Oval 364"/>
            <p:cNvSpPr/>
            <p:nvPr/>
          </p:nvSpPr>
          <p:spPr>
            <a:xfrm>
              <a:off x="5442524" y="51990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6" name="Oval 365"/>
            <p:cNvSpPr/>
            <p:nvPr/>
          </p:nvSpPr>
          <p:spPr>
            <a:xfrm>
              <a:off x="5323462" y="498237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7" name="Oval 366"/>
            <p:cNvSpPr/>
            <p:nvPr/>
          </p:nvSpPr>
          <p:spPr>
            <a:xfrm>
              <a:off x="5409187" y="491093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8" name="Oval 367"/>
            <p:cNvSpPr/>
            <p:nvPr/>
          </p:nvSpPr>
          <p:spPr>
            <a:xfrm>
              <a:off x="5371087" y="44561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69" name="Oval 368"/>
            <p:cNvSpPr/>
            <p:nvPr/>
          </p:nvSpPr>
          <p:spPr>
            <a:xfrm>
              <a:off x="5959256" y="529669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0" name="Oval 369"/>
            <p:cNvSpPr/>
            <p:nvPr/>
          </p:nvSpPr>
          <p:spPr>
            <a:xfrm>
              <a:off x="6035456" y="525859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1" name="Oval 370"/>
            <p:cNvSpPr/>
            <p:nvPr/>
          </p:nvSpPr>
          <p:spPr>
            <a:xfrm>
              <a:off x="6068794" y="545862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2" name="Oval 371"/>
            <p:cNvSpPr/>
            <p:nvPr/>
          </p:nvSpPr>
          <p:spPr>
            <a:xfrm>
              <a:off x="5923538" y="550862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3" name="Oval 372"/>
            <p:cNvSpPr/>
            <p:nvPr/>
          </p:nvSpPr>
          <p:spPr>
            <a:xfrm>
              <a:off x="6009263" y="5537204"/>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4" name="Oval 373"/>
            <p:cNvSpPr/>
            <p:nvPr/>
          </p:nvSpPr>
          <p:spPr>
            <a:xfrm>
              <a:off x="5844957" y="565864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5" name="Oval 374"/>
            <p:cNvSpPr/>
            <p:nvPr/>
          </p:nvSpPr>
          <p:spPr>
            <a:xfrm>
              <a:off x="5880676" y="57062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6" name="Oval 375"/>
            <p:cNvSpPr/>
            <p:nvPr/>
          </p:nvSpPr>
          <p:spPr>
            <a:xfrm>
              <a:off x="5954495" y="568246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7" name="Oval 376"/>
            <p:cNvSpPr/>
            <p:nvPr/>
          </p:nvSpPr>
          <p:spPr>
            <a:xfrm>
              <a:off x="6030695" y="56753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8" name="Oval 377"/>
            <p:cNvSpPr/>
            <p:nvPr/>
          </p:nvSpPr>
          <p:spPr>
            <a:xfrm>
              <a:off x="6104513" y="56110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79" name="Oval 378"/>
            <p:cNvSpPr/>
            <p:nvPr/>
          </p:nvSpPr>
          <p:spPr>
            <a:xfrm>
              <a:off x="6104513" y="57443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80" name="Oval 379"/>
            <p:cNvSpPr/>
            <p:nvPr/>
          </p:nvSpPr>
          <p:spPr>
            <a:xfrm>
              <a:off x="5956875" y="57943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81" name="Oval 380"/>
            <p:cNvSpPr/>
            <p:nvPr/>
          </p:nvSpPr>
          <p:spPr>
            <a:xfrm>
              <a:off x="6035457" y="58015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382" name="Oval 381"/>
            <p:cNvSpPr/>
            <p:nvPr/>
          </p:nvSpPr>
          <p:spPr>
            <a:xfrm>
              <a:off x="5997357" y="5908678"/>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grpSp>
        <p:nvGrpSpPr>
          <p:cNvPr id="383" name="Group 382">
            <a:extLst>
              <a:ext uri="{FF2B5EF4-FFF2-40B4-BE49-F238E27FC236}">
                <a16:creationId xmlns="" xmlns:a16="http://schemas.microsoft.com/office/drawing/2014/main" id="{5DD63CE5-D50A-481B-A87A-4516973C9FCE}"/>
              </a:ext>
            </a:extLst>
          </p:cNvPr>
          <p:cNvGrpSpPr/>
          <p:nvPr/>
        </p:nvGrpSpPr>
        <p:grpSpPr>
          <a:xfrm>
            <a:off x="425061" y="4068564"/>
            <a:ext cx="2882549" cy="2274022"/>
            <a:chOff x="425061" y="4068564"/>
            <a:chExt cx="2882549" cy="2274022"/>
          </a:xfrm>
        </p:grpSpPr>
        <p:sp>
          <p:nvSpPr>
            <p:cNvPr id="384" name="Freeform 383"/>
            <p:cNvSpPr/>
            <p:nvPr/>
          </p:nvSpPr>
          <p:spPr>
            <a:xfrm>
              <a:off x="1217149" y="4260114"/>
              <a:ext cx="2088232" cy="17602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385" name="Straight Connector 384"/>
            <p:cNvCxnSpPr/>
            <p:nvPr/>
          </p:nvCxnSpPr>
          <p:spPr>
            <a:xfrm flipH="1">
              <a:off x="1139962" y="427014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6" name="TextBox 385"/>
            <p:cNvSpPr txBox="1"/>
            <p:nvPr/>
          </p:nvSpPr>
          <p:spPr>
            <a:xfrm>
              <a:off x="643314" y="4129486"/>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6</a:t>
              </a:r>
            </a:p>
          </p:txBody>
        </p:sp>
        <p:cxnSp>
          <p:nvCxnSpPr>
            <p:cNvPr id="387" name="Straight Connector 386"/>
            <p:cNvCxnSpPr/>
            <p:nvPr/>
          </p:nvCxnSpPr>
          <p:spPr>
            <a:xfrm flipH="1">
              <a:off x="1139962" y="4853368"/>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8" name="TextBox 387"/>
            <p:cNvSpPr txBox="1"/>
            <p:nvPr/>
          </p:nvSpPr>
          <p:spPr>
            <a:xfrm>
              <a:off x="643314" y="4712940"/>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4</a:t>
              </a:r>
            </a:p>
          </p:txBody>
        </p:sp>
        <p:cxnSp>
          <p:nvCxnSpPr>
            <p:cNvPr id="389" name="Straight Connector 388"/>
            <p:cNvCxnSpPr/>
            <p:nvPr/>
          </p:nvCxnSpPr>
          <p:spPr>
            <a:xfrm flipH="1">
              <a:off x="1139962" y="5436587"/>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0" name="TextBox 389"/>
            <p:cNvSpPr txBox="1"/>
            <p:nvPr/>
          </p:nvSpPr>
          <p:spPr>
            <a:xfrm>
              <a:off x="643314" y="5296394"/>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2</a:t>
              </a:r>
            </a:p>
          </p:txBody>
        </p:sp>
        <p:cxnSp>
          <p:nvCxnSpPr>
            <p:cNvPr id="391" name="Straight Connector 390"/>
            <p:cNvCxnSpPr/>
            <p:nvPr/>
          </p:nvCxnSpPr>
          <p:spPr>
            <a:xfrm flipH="1">
              <a:off x="1139962" y="60198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2" name="TextBox 391"/>
            <p:cNvSpPr txBox="1"/>
            <p:nvPr/>
          </p:nvSpPr>
          <p:spPr>
            <a:xfrm>
              <a:off x="643314" y="5879849"/>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a:t>
              </a:r>
            </a:p>
          </p:txBody>
        </p:sp>
        <p:cxnSp>
          <p:nvCxnSpPr>
            <p:cNvPr id="393" name="Straight Connector 392"/>
            <p:cNvCxnSpPr/>
            <p:nvPr/>
          </p:nvCxnSpPr>
          <p:spPr>
            <a:xfrm rot="5400000" flipH="1">
              <a:off x="1571027"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4" name="TextBox 393"/>
            <p:cNvSpPr txBox="1"/>
            <p:nvPr/>
          </p:nvSpPr>
          <p:spPr>
            <a:xfrm>
              <a:off x="1331020" y="6065587"/>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a:t>
              </a:r>
            </a:p>
          </p:txBody>
        </p:sp>
        <p:cxnSp>
          <p:nvCxnSpPr>
            <p:cNvPr id="395" name="Straight Connector 394"/>
            <p:cNvCxnSpPr/>
            <p:nvPr/>
          </p:nvCxnSpPr>
          <p:spPr>
            <a:xfrm rot="5400000" flipH="1">
              <a:off x="2193963"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6" name="TextBox 395"/>
            <p:cNvSpPr txBox="1"/>
            <p:nvPr/>
          </p:nvSpPr>
          <p:spPr>
            <a:xfrm>
              <a:off x="1953956" y="6065587"/>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a:t>
              </a:r>
            </a:p>
          </p:txBody>
        </p:sp>
        <p:cxnSp>
          <p:nvCxnSpPr>
            <p:cNvPr id="397" name="Straight Connector 396"/>
            <p:cNvCxnSpPr/>
            <p:nvPr/>
          </p:nvCxnSpPr>
          <p:spPr>
            <a:xfrm rot="5400000" flipH="1">
              <a:off x="2816899" y="605725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98" name="TextBox 397"/>
            <p:cNvSpPr txBox="1"/>
            <p:nvPr/>
          </p:nvSpPr>
          <p:spPr>
            <a:xfrm>
              <a:off x="2576892" y="6065587"/>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a:t>
              </a:r>
            </a:p>
          </p:txBody>
        </p:sp>
        <p:sp>
          <p:nvSpPr>
            <p:cNvPr id="399" name="TextBox 398"/>
            <p:cNvSpPr txBox="1"/>
            <p:nvPr/>
          </p:nvSpPr>
          <p:spPr>
            <a:xfrm rot="16200000">
              <a:off x="-303383" y="4934654"/>
              <a:ext cx="1918554" cy="461665"/>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投与前と比較した変化（X倍）</a:t>
              </a:r>
            </a:p>
          </p:txBody>
        </p:sp>
        <p:sp>
          <p:nvSpPr>
            <p:cNvPr id="400" name="TextBox 399"/>
            <p:cNvSpPr txBox="1"/>
            <p:nvPr/>
          </p:nvSpPr>
          <p:spPr>
            <a:xfrm>
              <a:off x="1219378" y="4068564"/>
              <a:ext cx="208823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NK細胞</a:t>
              </a:r>
            </a:p>
          </p:txBody>
        </p:sp>
        <p:cxnSp>
          <p:nvCxnSpPr>
            <p:cNvPr id="401" name="Straight Connector 400"/>
            <p:cNvCxnSpPr/>
            <p:nvPr/>
          </p:nvCxnSpPr>
          <p:spPr>
            <a:xfrm>
              <a:off x="1400750" y="5739607"/>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2046068" y="5651501"/>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2650906" y="5649120"/>
              <a:ext cx="412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Oval 403"/>
            <p:cNvSpPr/>
            <p:nvPr/>
          </p:nvSpPr>
          <p:spPr>
            <a:xfrm>
              <a:off x="2191325" y="45577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05" name="Oval 404"/>
            <p:cNvSpPr/>
            <p:nvPr/>
          </p:nvSpPr>
          <p:spPr>
            <a:xfrm>
              <a:off x="2191325" y="469344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06" name="Oval 405"/>
            <p:cNvSpPr/>
            <p:nvPr/>
          </p:nvSpPr>
          <p:spPr>
            <a:xfrm>
              <a:off x="2048450" y="561975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07" name="Oval 406"/>
            <p:cNvSpPr/>
            <p:nvPr/>
          </p:nvSpPr>
          <p:spPr>
            <a:xfrm>
              <a:off x="2122268" y="56435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08" name="Oval 407"/>
            <p:cNvSpPr/>
            <p:nvPr/>
          </p:nvSpPr>
          <p:spPr>
            <a:xfrm>
              <a:off x="2229425" y="56245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09" name="Oval 408"/>
            <p:cNvSpPr/>
            <p:nvPr/>
          </p:nvSpPr>
          <p:spPr>
            <a:xfrm>
              <a:off x="2196087" y="56816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0" name="Oval 409"/>
            <p:cNvSpPr/>
            <p:nvPr/>
          </p:nvSpPr>
          <p:spPr>
            <a:xfrm>
              <a:off x="2312768" y="568880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1" name="Oval 410"/>
            <p:cNvSpPr/>
            <p:nvPr/>
          </p:nvSpPr>
          <p:spPr>
            <a:xfrm>
              <a:off x="2272287" y="571976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2" name="Oval 411"/>
            <p:cNvSpPr/>
            <p:nvPr/>
          </p:nvSpPr>
          <p:spPr>
            <a:xfrm>
              <a:off x="2119887" y="57697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3" name="Oval 412"/>
            <p:cNvSpPr/>
            <p:nvPr/>
          </p:nvSpPr>
          <p:spPr>
            <a:xfrm>
              <a:off x="2048449" y="58650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4" name="Oval 413"/>
            <p:cNvSpPr/>
            <p:nvPr/>
          </p:nvSpPr>
          <p:spPr>
            <a:xfrm>
              <a:off x="2122268" y="591979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5" name="Oval 414"/>
            <p:cNvSpPr/>
            <p:nvPr/>
          </p:nvSpPr>
          <p:spPr>
            <a:xfrm>
              <a:off x="2196087" y="581739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6" name="Oval 415"/>
            <p:cNvSpPr/>
            <p:nvPr/>
          </p:nvSpPr>
          <p:spPr>
            <a:xfrm>
              <a:off x="2198468" y="594122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7" name="Oval 416"/>
            <p:cNvSpPr/>
            <p:nvPr/>
          </p:nvSpPr>
          <p:spPr>
            <a:xfrm>
              <a:off x="2272287" y="5929315"/>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8" name="Oval 417"/>
            <p:cNvSpPr/>
            <p:nvPr/>
          </p:nvSpPr>
          <p:spPr>
            <a:xfrm>
              <a:off x="2343725" y="586025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19" name="Oval 418"/>
            <p:cNvSpPr/>
            <p:nvPr/>
          </p:nvSpPr>
          <p:spPr>
            <a:xfrm>
              <a:off x="2777112" y="591264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0" name="Oval 419"/>
            <p:cNvSpPr/>
            <p:nvPr/>
          </p:nvSpPr>
          <p:spPr>
            <a:xfrm>
              <a:off x="2700912" y="585549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1" name="Oval 420"/>
            <p:cNvSpPr/>
            <p:nvPr/>
          </p:nvSpPr>
          <p:spPr>
            <a:xfrm>
              <a:off x="2667575" y="568642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2" name="Oval 421"/>
            <p:cNvSpPr/>
            <p:nvPr/>
          </p:nvSpPr>
          <p:spPr>
            <a:xfrm>
              <a:off x="2734250" y="574596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3" name="Oval 422"/>
            <p:cNvSpPr/>
            <p:nvPr/>
          </p:nvSpPr>
          <p:spPr>
            <a:xfrm>
              <a:off x="2817593" y="576262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4" name="Oval 423"/>
            <p:cNvSpPr/>
            <p:nvPr/>
          </p:nvSpPr>
          <p:spPr>
            <a:xfrm>
              <a:off x="2860456" y="587931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5" name="Oval 424"/>
            <p:cNvSpPr/>
            <p:nvPr/>
          </p:nvSpPr>
          <p:spPr>
            <a:xfrm>
              <a:off x="2927131" y="5845972"/>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6" name="Oval 425"/>
            <p:cNvSpPr/>
            <p:nvPr/>
          </p:nvSpPr>
          <p:spPr>
            <a:xfrm>
              <a:off x="2886649" y="570786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7" name="Oval 426"/>
            <p:cNvSpPr/>
            <p:nvPr/>
          </p:nvSpPr>
          <p:spPr>
            <a:xfrm>
              <a:off x="2969993" y="568166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8" name="Oval 427"/>
            <p:cNvSpPr/>
            <p:nvPr/>
          </p:nvSpPr>
          <p:spPr>
            <a:xfrm>
              <a:off x="2817593" y="562927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29" name="Oval 428"/>
            <p:cNvSpPr/>
            <p:nvPr/>
          </p:nvSpPr>
          <p:spPr>
            <a:xfrm>
              <a:off x="2743774" y="5426873"/>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30" name="Oval 429"/>
            <p:cNvSpPr/>
            <p:nvPr/>
          </p:nvSpPr>
          <p:spPr>
            <a:xfrm>
              <a:off x="2819974" y="544116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31" name="Oval 430"/>
            <p:cNvSpPr/>
            <p:nvPr/>
          </p:nvSpPr>
          <p:spPr>
            <a:xfrm>
              <a:off x="2891411" y="5417349"/>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32" name="Oval 431"/>
            <p:cNvSpPr/>
            <p:nvPr/>
          </p:nvSpPr>
          <p:spPr>
            <a:xfrm>
              <a:off x="2781874" y="5212561"/>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433" name="Oval 432"/>
            <p:cNvSpPr/>
            <p:nvPr/>
          </p:nvSpPr>
          <p:spPr>
            <a:xfrm>
              <a:off x="2850930" y="5110167"/>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spTree>
    <p:extLst>
      <p:ext uri="{BB962C8B-B14F-4D97-AF65-F5344CB8AC3E}">
        <p14:creationId xmlns:p14="http://schemas.microsoft.com/office/powerpoint/2010/main" xmlns="" val="33450914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dirty="0"/>
          </a:p>
        </p:txBody>
      </p:sp>
      <p:sp>
        <p:nvSpPr>
          <p:cNvPr id="6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LBA20: 固形悪性腫瘍に対する腫瘍内（IT）二本鎖RNA（dsRNA）BO-112の安全性および免疫生物学的活性：ヒトを対象とした最初の臨床試験 – Márquez Rodas I, et al</a:t>
            </a:r>
          </a:p>
        </p:txBody>
      </p:sp>
      <p:sp>
        <p:nvSpPr>
          <p:cNvPr id="62" name="Text Placeholder 3"/>
          <p:cNvSpPr>
            <a:spLocks noGrp="1"/>
          </p:cNvSpPr>
          <p:nvPr>
            <p:ph type="body" sz="quarter" idx="11"/>
          </p:nvPr>
        </p:nvSpPr>
        <p:spPr>
          <a:xfrm>
            <a:off x="3938954" y="6096000"/>
            <a:ext cx="4839921" cy="487363"/>
          </a:xfrm>
        </p:spPr>
        <p:txBody>
          <a:bodyPr/>
          <a:lstStyle/>
          <a:p>
            <a:pPr lvl="0">
              <a:buClr>
                <a:srgbClr val="043882"/>
              </a:buClr>
            </a:pPr>
            <a:r>
              <a:rPr lang="en-GB" dirty="0" err="1"/>
              <a:t>Márquez</a:t>
            </a:r>
            <a:r>
              <a:rPr lang="en-GB" dirty="0"/>
              <a:t> </a:t>
            </a:r>
            <a:r>
              <a:rPr lang="en-GB" dirty="0" err="1"/>
              <a:t>Rodas</a:t>
            </a:r>
            <a:r>
              <a:rPr lang="en-GB" dirty="0"/>
              <a:t> I, et al. </a:t>
            </a:r>
            <a:r>
              <a:rPr lang="en-GB" dirty="0">
                <a:solidFill>
                  <a:schemeClr val="tx1"/>
                </a:solidFill>
                <a:latin typeface="Arial" panose="020B0604020202020204" pitchFamily="34" charset="0"/>
                <a:cs typeface="Arial" panose="020B0604020202020204" pitchFamily="34" charset="0"/>
              </a:rPr>
              <a:t>Ann </a:t>
            </a:r>
            <a:r>
              <a:rPr lang="en-GB" dirty="0" err="1">
                <a:solidFill>
                  <a:schemeClr val="tx1"/>
                </a:solidFill>
                <a:latin typeface="Arial" panose="020B0604020202020204" pitchFamily="34" charset="0"/>
                <a:cs typeface="Arial" panose="020B0604020202020204" pitchFamily="34" charset="0"/>
              </a:rPr>
              <a:t>Oncol</a:t>
            </a:r>
            <a:r>
              <a:rPr lang="en-GB" dirty="0">
                <a:solidFill>
                  <a:schemeClr val="tx1"/>
                </a:solidFill>
                <a:latin typeface="Arial" panose="020B0604020202020204" pitchFamily="34" charset="0"/>
                <a:cs typeface="Arial" panose="020B0604020202020204" pitchFamily="34" charset="0"/>
              </a:rPr>
              <a:t> 2017;28(</a:t>
            </a:r>
            <a:r>
              <a:rPr lang="en-GB" dirty="0" err="1">
                <a:solidFill>
                  <a:schemeClr val="tx1"/>
                </a:solidFill>
                <a:latin typeface="Arial" panose="020B0604020202020204" pitchFamily="34" charset="0"/>
                <a:cs typeface="Arial" panose="020B0604020202020204" pitchFamily="34" charset="0"/>
              </a:rPr>
              <a:t>Suppl</a:t>
            </a:r>
            <a:r>
              <a:rPr lang="en-GB" dirty="0">
                <a:solidFill>
                  <a:schemeClr val="tx1"/>
                </a:solidFill>
                <a:latin typeface="Arial" panose="020B0604020202020204" pitchFamily="34" charset="0"/>
                <a:cs typeface="Arial" panose="020B0604020202020204" pitchFamily="34" charset="0"/>
              </a:rPr>
              <a:t> 5):</a:t>
            </a:r>
            <a:r>
              <a:rPr lang="en-GB" dirty="0" err="1">
                <a:solidFill>
                  <a:schemeClr val="tx1"/>
                </a:solidFill>
                <a:latin typeface="Arial" panose="020B0604020202020204" pitchFamily="34" charset="0"/>
                <a:cs typeface="Arial" panose="020B0604020202020204" pitchFamily="34" charset="0"/>
              </a:rPr>
              <a:t>Abstr</a:t>
            </a:r>
            <a:r>
              <a:rPr lang="en-GB" dirty="0">
                <a:solidFill>
                  <a:schemeClr val="tx1"/>
                </a:solidFill>
                <a:latin typeface="Arial" panose="020B0604020202020204" pitchFamily="34" charset="0"/>
                <a:cs typeface="Arial" panose="020B0604020202020204" pitchFamily="34" charset="0"/>
              </a:rPr>
              <a:t> </a:t>
            </a:r>
            <a:r>
              <a:rPr lang="en-GB" dirty="0"/>
              <a:t>LBA20</a:t>
            </a:r>
          </a:p>
        </p:txBody>
      </p:sp>
      <p:graphicFrame>
        <p:nvGraphicFramePr>
          <p:cNvPr id="63" name="Group 88"/>
          <p:cNvGraphicFramePr>
            <a:graphicFrameLocks noGrp="1"/>
          </p:cNvGraphicFramePr>
          <p:nvPr>
            <p:extLst>
              <p:ext uri="{D42A27DB-BD31-4B8C-83A1-F6EECF244321}">
                <p14:modId xmlns:p14="http://schemas.microsoft.com/office/powerpoint/2010/main" xmlns="" val="4138192520"/>
              </p:ext>
            </p:extLst>
          </p:nvPr>
        </p:nvGraphicFramePr>
        <p:xfrm>
          <a:off x="380007" y="1612152"/>
          <a:ext cx="8389881" cy="1646064"/>
        </p:xfrm>
        <a:graphic>
          <a:graphicData uri="http://schemas.openxmlformats.org/drawingml/2006/table">
            <a:tbl>
              <a:tblPr firstRow="1" bandRow="1">
                <a:tableStyleId>{69012ECD-51FC-41F1-AA8D-1B2483CD663E}</a:tableStyleId>
              </a:tblPr>
              <a:tblGrid>
                <a:gridCol w="1736660"/>
                <a:gridCol w="2344906">
                  <a:extLst>
                    <a:ext uri="{9D8B030D-6E8A-4147-A177-3AD203B41FA5}">
                      <a16:colId xmlns="" xmlns:a16="http://schemas.microsoft.com/office/drawing/2014/main" val="20000"/>
                    </a:ext>
                  </a:extLst>
                </a:gridCol>
                <a:gridCol w="1436105"/>
                <a:gridCol w="1436105">
                  <a:extLst>
                    <a:ext uri="{9D8B030D-6E8A-4147-A177-3AD203B41FA5}">
                      <a16:colId xmlns="" xmlns:a16="http://schemas.microsoft.com/office/drawing/2014/main" val="20001"/>
                    </a:ext>
                  </a:extLst>
                </a:gridCol>
                <a:gridCol w="1436105"/>
              </a:tblGrid>
              <a:tr h="396384">
                <a:tc grid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評価可能,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288"/>
                        </a:spcBef>
                        <a:spcAft>
                          <a:spcPct val="0"/>
                        </a:spcAft>
                        <a:buClr>
                          <a:schemeClr val="tx2"/>
                        </a:buClr>
                        <a:buSzPct val="110000"/>
                        <a:buFontTx/>
                        <a:buNone/>
                        <a:tabLst/>
                      </a:pPr>
                      <a:r>
                        <a:rPr lang="ja-JP" sz="1400" b="1" i="0" u="none" dirty="0" smtClean="0">
                          <a:solidFill>
                            <a:srgbClr val="FFFFFF"/>
                          </a:solidFill>
                          <a:ea typeface="MS UI Gothic" pitchFamily="18" charset="0"/>
                        </a:rPr>
                        <a:t>コホート1（n=6）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dirty="0" smtClean="0">
                          <a:solidFill>
                            <a:srgbClr val="FFFFFF"/>
                          </a:solidFill>
                          <a:ea typeface="MS UI Gothic" pitchFamily="18" charset="0"/>
                        </a:rPr>
                        <a:t>コホート2（n=7）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dirty="0" smtClean="0">
                          <a:solidFill>
                            <a:srgbClr val="FFFFFF"/>
                          </a:solidFill>
                          <a:ea typeface="MS UI Gothic" pitchFamily="18" charset="0"/>
                        </a:rPr>
                        <a:t>コホート3（n=3）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810255">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defRPr/>
                      </a:pPr>
                      <a:r>
                        <a:rPr lang="ja-JP" sz="1400" b="0" i="0" u="none" dirty="0" smtClean="0">
                          <a:solidFill>
                            <a:srgbClr val="000000"/>
                          </a:solidFill>
                          <a:ea typeface="MS UI Gothic" pitchFamily="18" charset="0"/>
                        </a:rPr>
                        <a:t>腫瘍細胞内</a:t>
                      </a:r>
                    </a:p>
                    <a:p>
                      <a:pPr marL="457200" marR="0" lvl="1" indent="0" algn="l" defTabSz="914400" rtl="0" eaLnBrk="1" fontAlgn="base" latinLnBrk="0" hangingPunct="1">
                        <a:lnSpc>
                          <a:spcPts val="1500"/>
                        </a:lnSpc>
                        <a:spcBef>
                          <a:spcPts val="288"/>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lang="ja-JP" sz="1400" b="0" i="0" u="none" dirty="0" smtClean="0">
                          <a:solidFill>
                            <a:srgbClr val="000000"/>
                          </a:solidFill>
                          <a:ea typeface="MS UI Gothic" pitchFamily="18" charset="0"/>
                        </a:rPr>
                        <a:t>壊死-アポトーシス </a:t>
                      </a:r>
                    </a:p>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lang="ja-JP" sz="1400" b="0" i="0" u="none" dirty="0" smtClean="0">
                          <a:solidFill>
                            <a:srgbClr val="000000"/>
                          </a:solidFill>
                          <a:ea typeface="MS UI Gothic" pitchFamily="18" charset="0"/>
                        </a:rPr>
                        <a:t>∆CD8+</a:t>
                      </a:r>
                    </a:p>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lang="ja-JP" sz="1400" b="0" i="0" u="none" dirty="0" smtClean="0">
                          <a:solidFill>
                            <a:srgbClr val="000000"/>
                          </a:solidFill>
                          <a:ea typeface="MS UI Gothic" pitchFamily="18" charset="0"/>
                        </a:rPr>
                        <a:t>∆CD4+ </a:t>
                      </a:r>
                    </a:p>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lang="ja-JP" sz="1400" b="0" i="0" u="none" dirty="0" smtClean="0">
                          <a:solidFill>
                            <a:srgbClr val="000000"/>
                          </a:solidFill>
                          <a:ea typeface="MS UI Gothic" pitchFamily="18" charset="0"/>
                        </a:rPr>
                        <a:t>∆IFN-ɣ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288"/>
                        </a:spcBef>
                      </a:pPr>
                      <a:r>
                        <a:rPr lang="ja-JP" sz="1400" b="0" i="0" dirty="0" smtClean="0">
                          <a:solidFill>
                            <a:srgbClr val="000000"/>
                          </a:solidFill>
                          <a:ea typeface="MS UI Gothic" pitchFamily="18" charset="0"/>
                        </a:rPr>
                        <a:t>4/5 (80)</a:t>
                      </a:r>
                    </a:p>
                    <a:p>
                      <a:pPr algn="ctr">
                        <a:lnSpc>
                          <a:spcPts val="1500"/>
                        </a:lnSpc>
                        <a:spcBef>
                          <a:spcPts val="288"/>
                        </a:spcBef>
                      </a:pPr>
                      <a:r>
                        <a:rPr lang="ja-JP" sz="1400" b="0" i="0" dirty="0" smtClean="0">
                          <a:solidFill>
                            <a:srgbClr val="000000"/>
                          </a:solidFill>
                          <a:ea typeface="MS UI Gothic" pitchFamily="18" charset="0"/>
                        </a:rPr>
                        <a:t>2/5 (40)</a:t>
                      </a:r>
                    </a:p>
                    <a:p>
                      <a:pPr algn="ctr">
                        <a:lnSpc>
                          <a:spcPts val="1500"/>
                        </a:lnSpc>
                        <a:spcBef>
                          <a:spcPts val="288"/>
                        </a:spcBef>
                      </a:pPr>
                      <a:r>
                        <a:rPr lang="ja-JP" sz="1400" b="0" i="0" dirty="0" smtClean="0">
                          <a:solidFill>
                            <a:srgbClr val="000000"/>
                          </a:solidFill>
                          <a:ea typeface="MS UI Gothic" pitchFamily="18" charset="0"/>
                        </a:rPr>
                        <a:t>4/5 (80)</a:t>
                      </a:r>
                    </a:p>
                    <a:p>
                      <a:pPr algn="ctr">
                        <a:lnSpc>
                          <a:spcPts val="1500"/>
                        </a:lnSpc>
                        <a:spcBef>
                          <a:spcPts val="288"/>
                        </a:spcBef>
                      </a:pPr>
                      <a:r>
                        <a:rPr lang="ja-JP" sz="1400" b="0" i="0" dirty="0" smtClean="0">
                          <a:solidFill>
                            <a:srgbClr val="000000"/>
                          </a:solidFill>
                          <a:ea typeface="MS UI Gothic" pitchFamily="18" charset="0"/>
                        </a:rPr>
                        <a:t>3/5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288"/>
                        </a:spcBef>
                      </a:pPr>
                      <a:r>
                        <a:rPr lang="ja-JP" sz="1400" b="0" i="0" dirty="0" smtClean="0">
                          <a:solidFill>
                            <a:srgbClr val="000000"/>
                          </a:solidFill>
                          <a:ea typeface="MS UI Gothic" pitchFamily="18" charset="0"/>
                        </a:rPr>
                        <a:t>4/5 (80)</a:t>
                      </a:r>
                    </a:p>
                    <a:p>
                      <a:pPr algn="ctr">
                        <a:lnSpc>
                          <a:spcPts val="1500"/>
                        </a:lnSpc>
                        <a:spcBef>
                          <a:spcPts val="288"/>
                        </a:spcBef>
                      </a:pPr>
                      <a:r>
                        <a:rPr lang="ja-JP" sz="1400" b="0" i="0" dirty="0" smtClean="0">
                          <a:solidFill>
                            <a:srgbClr val="000000"/>
                          </a:solidFill>
                          <a:ea typeface="MS UI Gothic" pitchFamily="18" charset="0"/>
                        </a:rPr>
                        <a:t>2/5 (40)</a:t>
                      </a:r>
                    </a:p>
                    <a:p>
                      <a:pPr algn="ctr">
                        <a:lnSpc>
                          <a:spcPts val="1500"/>
                        </a:lnSpc>
                        <a:spcBef>
                          <a:spcPts val="288"/>
                        </a:spcBef>
                      </a:pPr>
                      <a:r>
                        <a:rPr lang="ja-JP" sz="1400" b="0" i="0" dirty="0" smtClean="0">
                          <a:solidFill>
                            <a:srgbClr val="000000"/>
                          </a:solidFill>
                          <a:ea typeface="MS UI Gothic" pitchFamily="18" charset="0"/>
                        </a:rPr>
                        <a:t>4/5 (80)</a:t>
                      </a:r>
                    </a:p>
                    <a:p>
                      <a:pPr algn="ctr">
                        <a:lnSpc>
                          <a:spcPts val="1500"/>
                        </a:lnSpc>
                        <a:spcBef>
                          <a:spcPts val="288"/>
                        </a:spcBef>
                      </a:pPr>
                      <a:r>
                        <a:rPr lang="ja-JP" sz="1400" b="0" i="0" dirty="0" smtClean="0">
                          <a:solidFill>
                            <a:srgbClr val="000000"/>
                          </a:solidFill>
                          <a:ea typeface="MS UI Gothic" pitchFamily="18" charset="0"/>
                        </a:rPr>
                        <a:t>1/1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288"/>
                        </a:spcBef>
                      </a:pPr>
                      <a:r>
                        <a:rPr lang="ja-JP" sz="1400" b="0" i="0" dirty="0" smtClean="0">
                          <a:solidFill>
                            <a:srgbClr val="000000"/>
                          </a:solidFill>
                          <a:ea typeface="MS UI Gothic" pitchFamily="18" charset="0"/>
                        </a:rPr>
                        <a:t>3/3 (100)</a:t>
                      </a:r>
                    </a:p>
                    <a:p>
                      <a:pPr algn="ctr">
                        <a:lnSpc>
                          <a:spcPts val="1500"/>
                        </a:lnSpc>
                        <a:spcBef>
                          <a:spcPts val="288"/>
                        </a:spcBef>
                      </a:pPr>
                      <a:r>
                        <a:rPr lang="ja-JP" sz="1400" b="0" i="0" dirty="0" smtClean="0">
                          <a:solidFill>
                            <a:srgbClr val="000000"/>
                          </a:solidFill>
                          <a:ea typeface="MS UI Gothic" pitchFamily="18" charset="0"/>
                        </a:rPr>
                        <a:t>0/3 (0)</a:t>
                      </a:r>
                    </a:p>
                    <a:p>
                      <a:pPr algn="ctr">
                        <a:lnSpc>
                          <a:spcPts val="1500"/>
                        </a:lnSpc>
                        <a:spcBef>
                          <a:spcPts val="288"/>
                        </a:spcBef>
                      </a:pPr>
                      <a:r>
                        <a:rPr lang="ja-JP" sz="1400" b="0" i="0" dirty="0" smtClean="0">
                          <a:solidFill>
                            <a:srgbClr val="000000"/>
                          </a:solidFill>
                          <a:ea typeface="MS UI Gothic" pitchFamily="18" charset="0"/>
                        </a:rPr>
                        <a:t>0/3 (0)</a:t>
                      </a:r>
                    </a:p>
                    <a:p>
                      <a:pPr algn="ctr">
                        <a:lnSpc>
                          <a:spcPts val="1500"/>
                        </a:lnSpc>
                        <a:spcBef>
                          <a:spcPts val="288"/>
                        </a:spcBef>
                      </a:pPr>
                      <a:r>
                        <a:rPr lang="ja-JP" sz="1400" b="0" i="0" dirty="0" smtClean="0">
                          <a:solidFill>
                            <a:srgbClr val="000000"/>
                          </a:solidFill>
                          <a:ea typeface="MS UI Gothic" pitchFamily="18"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3167">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defRPr/>
                      </a:pPr>
                      <a:r>
                        <a:rPr lang="ja-JP" sz="1400" b="0" i="0" u="none" dirty="0" smtClean="0">
                          <a:solidFill>
                            <a:srgbClr val="000000"/>
                          </a:solidFill>
                          <a:ea typeface="MS UI Gothic" pitchFamily="18" charset="0"/>
                        </a:rPr>
                        <a:t>血液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914400" rtl="0" eaLnBrk="1" fontAlgn="base" latinLnBrk="0" hangingPunct="1">
                        <a:lnSpc>
                          <a:spcPts val="1500"/>
                        </a:lnSpc>
                        <a:spcBef>
                          <a:spcPts val="288"/>
                        </a:spcBef>
                        <a:spcAft>
                          <a:spcPct val="0"/>
                        </a:spcAft>
                        <a:buClr>
                          <a:schemeClr val="tx2"/>
                        </a:buClr>
                        <a:buSzPct val="110000"/>
                        <a:buFontTx/>
                        <a:buNone/>
                        <a:tabLst/>
                      </a:pPr>
                      <a:r>
                        <a:rPr lang="ja-JP" sz="1400" b="0" i="0" u="none" dirty="0" smtClean="0">
                          <a:solidFill>
                            <a:srgbClr val="000000"/>
                          </a:solidFill>
                          <a:ea typeface="MS UI Gothic" pitchFamily="18" charset="0"/>
                        </a:rPr>
                        <a:t>∆循環血中の免疫細胞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288"/>
                        </a:spcBef>
                      </a:pPr>
                      <a:r>
                        <a:rPr lang="ja-JP" sz="1400" b="0" i="0" dirty="0" smtClean="0">
                          <a:solidFill>
                            <a:srgbClr val="000000"/>
                          </a:solidFill>
                          <a:ea typeface="MS UI Gothic" pitchFamily="18" charset="0"/>
                        </a:rPr>
                        <a:t>6/6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288"/>
                        </a:spcBef>
                      </a:pPr>
                      <a:r>
                        <a:rPr lang="ja-JP" sz="1400" b="0" i="0" dirty="0" smtClean="0">
                          <a:solidFill>
                            <a:srgbClr val="000000"/>
                          </a:solidFill>
                          <a:ea typeface="MS UI Gothic" pitchFamily="18" charset="0"/>
                        </a:rPr>
                        <a:t>6/6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288"/>
                        </a:spcBef>
                      </a:pPr>
                      <a:r>
                        <a:rPr lang="ja-JP" sz="1400" b="0" i="0" dirty="0" smtClean="0">
                          <a:solidFill>
                            <a:srgbClr val="000000"/>
                          </a:solidFill>
                          <a:ea typeface="MS UI Gothic" pitchFamily="18" charset="0"/>
                        </a:rPr>
                        <a:t>2/3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65" name="Rectangle 64"/>
          <p:cNvSpPr/>
          <p:nvPr/>
        </p:nvSpPr>
        <p:spPr>
          <a:xfrm>
            <a:off x="1217150" y="3355210"/>
            <a:ext cx="5319126" cy="338554"/>
          </a:xfrm>
          <a:prstGeom prst="rect">
            <a:avLst/>
          </a:prstGeom>
        </p:spPr>
        <p:txBody>
          <a:bodyPr wrap="square">
            <a:spAutoFit/>
          </a:bodyPr>
          <a:lstStyle/>
          <a:p>
            <a:pPr algn="ctr" fontAlgn="base">
              <a:spcBef>
                <a:spcPct val="0"/>
              </a:spcBef>
              <a:spcAft>
                <a:spcPct val="0"/>
              </a:spcAft>
            </a:pPr>
            <a:r>
              <a:rPr lang="ja-JP" sz="1600" b="0" i="0" dirty="0" smtClean="0">
                <a:solidFill>
                  <a:srgbClr val="000000"/>
                </a:solidFill>
                <a:ea typeface="MS UI Gothic" pitchFamily="18" charset="0"/>
              </a:rPr>
              <a:t> </a:t>
            </a:r>
            <a:r>
              <a:rPr lang="ja-JP" sz="1600" b="1" i="0" dirty="0" smtClean="0">
                <a:solidFill>
                  <a:srgbClr val="000000"/>
                </a:solidFill>
                <a:ea typeface="MS UI Gothic" pitchFamily="18" charset="0"/>
              </a:rPr>
              <a:t>循環血中の免疫細胞</a:t>
            </a:r>
          </a:p>
        </p:txBody>
      </p:sp>
      <p:grpSp>
        <p:nvGrpSpPr>
          <p:cNvPr id="66" name="Group 65">
            <a:extLst>
              <a:ext uri="{FF2B5EF4-FFF2-40B4-BE49-F238E27FC236}">
                <a16:creationId xmlns="" xmlns:a16="http://schemas.microsoft.com/office/drawing/2014/main" id="{7D2459F5-C9AA-49B2-B089-ACF533DC3403}"/>
              </a:ext>
            </a:extLst>
          </p:cNvPr>
          <p:cNvGrpSpPr/>
          <p:nvPr/>
        </p:nvGrpSpPr>
        <p:grpSpPr>
          <a:xfrm>
            <a:off x="610701" y="3588311"/>
            <a:ext cx="7962713" cy="2754275"/>
            <a:chOff x="610701" y="3588311"/>
            <a:chExt cx="7962713" cy="2754275"/>
          </a:xfrm>
        </p:grpSpPr>
        <p:cxnSp>
          <p:nvCxnSpPr>
            <p:cNvPr id="67" name="Straight Connector 66"/>
            <p:cNvCxnSpPr/>
            <p:nvPr/>
          </p:nvCxnSpPr>
          <p:spPr>
            <a:xfrm flipH="1">
              <a:off x="1139962" y="372897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8" name="TextBox 67"/>
            <p:cNvSpPr txBox="1"/>
            <p:nvPr/>
          </p:nvSpPr>
          <p:spPr>
            <a:xfrm>
              <a:off x="643314" y="3588311"/>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5</a:t>
              </a:r>
            </a:p>
          </p:txBody>
        </p:sp>
        <p:cxnSp>
          <p:nvCxnSpPr>
            <p:cNvPr id="69" name="Straight Connector 68"/>
            <p:cNvCxnSpPr/>
            <p:nvPr/>
          </p:nvCxnSpPr>
          <p:spPr>
            <a:xfrm flipH="1">
              <a:off x="1139962" y="4187140"/>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0" name="TextBox 69"/>
            <p:cNvSpPr txBox="1"/>
            <p:nvPr/>
          </p:nvSpPr>
          <p:spPr>
            <a:xfrm>
              <a:off x="643314" y="4046619"/>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4</a:t>
              </a:r>
            </a:p>
          </p:txBody>
        </p:sp>
        <p:cxnSp>
          <p:nvCxnSpPr>
            <p:cNvPr id="71" name="Straight Connector 70"/>
            <p:cNvCxnSpPr/>
            <p:nvPr/>
          </p:nvCxnSpPr>
          <p:spPr>
            <a:xfrm flipH="1">
              <a:off x="1139962" y="5103472"/>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2" name="TextBox 71"/>
            <p:cNvSpPr txBox="1"/>
            <p:nvPr/>
          </p:nvSpPr>
          <p:spPr>
            <a:xfrm>
              <a:off x="643314" y="4963235"/>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2</a:t>
              </a:r>
            </a:p>
          </p:txBody>
        </p:sp>
        <p:cxnSp>
          <p:nvCxnSpPr>
            <p:cNvPr id="73" name="Straight Connector 72"/>
            <p:cNvCxnSpPr/>
            <p:nvPr/>
          </p:nvCxnSpPr>
          <p:spPr>
            <a:xfrm flipH="1">
              <a:off x="1139962" y="60198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4" name="TextBox 73"/>
            <p:cNvSpPr txBox="1"/>
            <p:nvPr/>
          </p:nvSpPr>
          <p:spPr>
            <a:xfrm>
              <a:off x="643314" y="5879849"/>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a:t>
              </a:r>
            </a:p>
          </p:txBody>
        </p:sp>
        <p:sp>
          <p:nvSpPr>
            <p:cNvPr id="75" name="TextBox 74"/>
            <p:cNvSpPr txBox="1"/>
            <p:nvPr/>
          </p:nvSpPr>
          <p:spPr>
            <a:xfrm rot="16200000">
              <a:off x="-440795" y="4737092"/>
              <a:ext cx="237999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細胞数（倍増）</a:t>
              </a:r>
            </a:p>
          </p:txBody>
        </p:sp>
        <p:cxnSp>
          <p:nvCxnSpPr>
            <p:cNvPr id="76" name="Straight Connector 75"/>
            <p:cNvCxnSpPr/>
            <p:nvPr/>
          </p:nvCxnSpPr>
          <p:spPr>
            <a:xfrm flipH="1">
              <a:off x="1139962" y="4645306"/>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7" name="TextBox 76"/>
            <p:cNvSpPr txBox="1"/>
            <p:nvPr/>
          </p:nvSpPr>
          <p:spPr>
            <a:xfrm>
              <a:off x="643314" y="4504927"/>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3</a:t>
              </a:r>
            </a:p>
          </p:txBody>
        </p:sp>
        <p:cxnSp>
          <p:nvCxnSpPr>
            <p:cNvPr id="78" name="Straight Connector 77"/>
            <p:cNvCxnSpPr/>
            <p:nvPr/>
          </p:nvCxnSpPr>
          <p:spPr>
            <a:xfrm flipH="1">
              <a:off x="1139962" y="5561638"/>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79" name="TextBox 78"/>
            <p:cNvSpPr txBox="1"/>
            <p:nvPr/>
          </p:nvSpPr>
          <p:spPr>
            <a:xfrm>
              <a:off x="643314" y="5421543"/>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1</a:t>
              </a:r>
            </a:p>
          </p:txBody>
        </p:sp>
        <p:sp>
          <p:nvSpPr>
            <p:cNvPr id="80" name="Rectangle 79"/>
            <p:cNvSpPr/>
            <p:nvPr/>
          </p:nvSpPr>
          <p:spPr>
            <a:xfrm>
              <a:off x="1315617" y="5557838"/>
              <a:ext cx="222684" cy="460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1" name="Rectangle 80"/>
            <p:cNvSpPr/>
            <p:nvPr/>
          </p:nvSpPr>
          <p:spPr>
            <a:xfrm>
              <a:off x="1539274" y="5857875"/>
              <a:ext cx="222684" cy="160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2" name="Rectangle 81"/>
            <p:cNvSpPr/>
            <p:nvPr/>
          </p:nvSpPr>
          <p:spPr>
            <a:xfrm>
              <a:off x="1762930" y="5762625"/>
              <a:ext cx="222684" cy="2554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3" name="Rectangle 82"/>
            <p:cNvSpPr/>
            <p:nvPr/>
          </p:nvSpPr>
          <p:spPr>
            <a:xfrm>
              <a:off x="1986587" y="5562600"/>
              <a:ext cx="222684" cy="455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4" name="TextBox 83"/>
            <p:cNvSpPr txBox="1"/>
            <p:nvPr/>
          </p:nvSpPr>
          <p:spPr>
            <a:xfrm>
              <a:off x="1327475" y="6065587"/>
              <a:ext cx="88187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CD4</a:t>
              </a:r>
            </a:p>
          </p:txBody>
        </p:sp>
        <p:sp>
          <p:nvSpPr>
            <p:cNvPr id="85" name="Rectangle 84"/>
            <p:cNvSpPr/>
            <p:nvPr/>
          </p:nvSpPr>
          <p:spPr>
            <a:xfrm>
              <a:off x="2357205" y="5553075"/>
              <a:ext cx="222684" cy="464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6" name="Rectangle 85"/>
            <p:cNvSpPr/>
            <p:nvPr/>
          </p:nvSpPr>
          <p:spPr>
            <a:xfrm>
              <a:off x="2580862" y="5910263"/>
              <a:ext cx="222684" cy="107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7" name="Rectangle 86"/>
            <p:cNvSpPr/>
            <p:nvPr/>
          </p:nvSpPr>
          <p:spPr>
            <a:xfrm>
              <a:off x="2804519" y="5843588"/>
              <a:ext cx="222684" cy="1744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8" name="Rectangle 87"/>
            <p:cNvSpPr/>
            <p:nvPr/>
          </p:nvSpPr>
          <p:spPr>
            <a:xfrm>
              <a:off x="3028175" y="5600700"/>
              <a:ext cx="222684" cy="417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9" name="TextBox 88"/>
            <p:cNvSpPr txBox="1"/>
            <p:nvPr/>
          </p:nvSpPr>
          <p:spPr>
            <a:xfrm>
              <a:off x="2369063" y="6065587"/>
              <a:ext cx="88187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CD8</a:t>
              </a:r>
            </a:p>
          </p:txBody>
        </p:sp>
        <p:sp>
          <p:nvSpPr>
            <p:cNvPr id="90" name="Rectangle 89"/>
            <p:cNvSpPr/>
            <p:nvPr/>
          </p:nvSpPr>
          <p:spPr>
            <a:xfrm>
              <a:off x="3398793" y="5557838"/>
              <a:ext cx="222684" cy="460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1" name="Rectangle 90"/>
            <p:cNvSpPr/>
            <p:nvPr/>
          </p:nvSpPr>
          <p:spPr>
            <a:xfrm>
              <a:off x="3622450" y="5934075"/>
              <a:ext cx="222684"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2" name="Rectangle 91"/>
            <p:cNvSpPr/>
            <p:nvPr/>
          </p:nvSpPr>
          <p:spPr>
            <a:xfrm>
              <a:off x="3846107" y="5805488"/>
              <a:ext cx="222684" cy="2125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3" name="Rectangle 92"/>
            <p:cNvSpPr/>
            <p:nvPr/>
          </p:nvSpPr>
          <p:spPr>
            <a:xfrm>
              <a:off x="4069763" y="4738689"/>
              <a:ext cx="222684" cy="1279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4" name="TextBox 93"/>
            <p:cNvSpPr txBox="1"/>
            <p:nvPr/>
          </p:nvSpPr>
          <p:spPr>
            <a:xfrm>
              <a:off x="3410652" y="6065587"/>
              <a:ext cx="88187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NK</a:t>
              </a:r>
            </a:p>
          </p:txBody>
        </p:sp>
        <p:sp>
          <p:nvSpPr>
            <p:cNvPr id="95" name="Rectangle 94"/>
            <p:cNvSpPr/>
            <p:nvPr/>
          </p:nvSpPr>
          <p:spPr>
            <a:xfrm>
              <a:off x="4440381" y="5557838"/>
              <a:ext cx="222684" cy="460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6" name="Rectangle 95"/>
            <p:cNvSpPr/>
            <p:nvPr/>
          </p:nvSpPr>
          <p:spPr>
            <a:xfrm>
              <a:off x="4664038" y="5948363"/>
              <a:ext cx="222684" cy="69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7" name="Rectangle 96"/>
            <p:cNvSpPr/>
            <p:nvPr/>
          </p:nvSpPr>
          <p:spPr>
            <a:xfrm>
              <a:off x="4887695" y="5767388"/>
              <a:ext cx="222684" cy="250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8" name="Rectangle 97"/>
            <p:cNvSpPr/>
            <p:nvPr/>
          </p:nvSpPr>
          <p:spPr>
            <a:xfrm>
              <a:off x="5111352" y="3767139"/>
              <a:ext cx="222684" cy="2250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9" name="TextBox 98"/>
            <p:cNvSpPr txBox="1"/>
            <p:nvPr/>
          </p:nvSpPr>
          <p:spPr>
            <a:xfrm>
              <a:off x="4452240" y="6065587"/>
              <a:ext cx="88187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CD16</a:t>
              </a:r>
            </a:p>
          </p:txBody>
        </p:sp>
        <p:sp>
          <p:nvSpPr>
            <p:cNvPr id="100" name="Rectangle 99"/>
            <p:cNvSpPr/>
            <p:nvPr/>
          </p:nvSpPr>
          <p:spPr>
            <a:xfrm>
              <a:off x="5481670" y="5567363"/>
              <a:ext cx="222684" cy="45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1" name="Rectangle 100"/>
            <p:cNvSpPr/>
            <p:nvPr/>
          </p:nvSpPr>
          <p:spPr>
            <a:xfrm>
              <a:off x="5705327" y="5886450"/>
              <a:ext cx="222684" cy="13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2" name="Rectangle 101"/>
            <p:cNvSpPr/>
            <p:nvPr/>
          </p:nvSpPr>
          <p:spPr>
            <a:xfrm>
              <a:off x="5928984" y="5643563"/>
              <a:ext cx="222684" cy="374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3" name="Rectangle 102"/>
            <p:cNvSpPr/>
            <p:nvPr/>
          </p:nvSpPr>
          <p:spPr>
            <a:xfrm>
              <a:off x="6152640" y="5467351"/>
              <a:ext cx="222684" cy="550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4" name="TextBox 103"/>
            <p:cNvSpPr txBox="1"/>
            <p:nvPr/>
          </p:nvSpPr>
          <p:spPr>
            <a:xfrm>
              <a:off x="5493528" y="6065587"/>
              <a:ext cx="881872"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樹状</a:t>
              </a:r>
            </a:p>
          </p:txBody>
        </p:sp>
        <p:sp>
          <p:nvSpPr>
            <p:cNvPr id="105" name="Freeform 104"/>
            <p:cNvSpPr/>
            <p:nvPr/>
          </p:nvSpPr>
          <p:spPr>
            <a:xfrm>
              <a:off x="1217149" y="3722914"/>
              <a:ext cx="5323610" cy="2297429"/>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6" name="TextBox 105">
              <a:extLst>
                <a:ext uri="{FF2B5EF4-FFF2-40B4-BE49-F238E27FC236}">
                  <a16:creationId xmlns="" xmlns:a16="http://schemas.microsoft.com/office/drawing/2014/main" id="{69585D11-5867-4C88-B98B-2F71F0FB3985}"/>
                </a:ext>
              </a:extLst>
            </p:cNvPr>
            <p:cNvSpPr txBox="1"/>
            <p:nvPr/>
          </p:nvSpPr>
          <p:spPr>
            <a:xfrm>
              <a:off x="6847968" y="3801533"/>
              <a:ext cx="1725446" cy="830997"/>
            </a:xfrm>
            <a:prstGeom prst="rect">
              <a:avLst/>
            </a:prstGeom>
            <a:noFill/>
          </p:spPr>
          <p:txBody>
            <a:bodyPr wrap="square" rtlCol="0">
              <a:spAutoFit/>
            </a:bodyPr>
            <a:lstStyle/>
            <a:p>
              <a:r>
                <a:rPr lang="ja-JP" sz="1200" b="0" i="0" dirty="0" smtClean="0">
                  <a:solidFill>
                    <a:srgbClr val="000000"/>
                  </a:solidFill>
                  <a:ea typeface="MS UI Gothic" pitchFamily="18" charset="0"/>
                </a:rPr>
                <a:t>基底</a:t>
              </a:r>
            </a:p>
            <a:p>
              <a:r>
                <a:rPr lang="ja-JP" sz="1200" b="0" i="0" dirty="0" smtClean="0">
                  <a:solidFill>
                    <a:srgbClr val="000000"/>
                  </a:solidFill>
                  <a:ea typeface="MS UI Gothic" pitchFamily="18" charset="0"/>
                </a:rPr>
                <a:t>BO-112投与後24時間</a:t>
              </a:r>
            </a:p>
            <a:p>
              <a:r>
                <a:rPr lang="ja-JP" sz="1200" b="0" i="0" dirty="0" smtClean="0">
                  <a:solidFill>
                    <a:srgbClr val="000000"/>
                  </a:solidFill>
                  <a:ea typeface="MS UI Gothic" pitchFamily="18" charset="0"/>
                </a:rPr>
                <a:t>BO-112投与後1週間</a:t>
              </a:r>
            </a:p>
            <a:p>
              <a:r>
                <a:rPr lang="ja-JP" sz="1200" b="0" i="0" dirty="0" smtClean="0">
                  <a:solidFill>
                    <a:srgbClr val="000000"/>
                  </a:solidFill>
                  <a:ea typeface="MS UI Gothic" pitchFamily="18" charset="0"/>
                </a:rPr>
                <a:t>BO-112投与後2週間</a:t>
              </a:r>
            </a:p>
          </p:txBody>
        </p:sp>
        <p:sp>
          <p:nvSpPr>
            <p:cNvPr id="107" name="Rectangle 106">
              <a:extLst>
                <a:ext uri="{FF2B5EF4-FFF2-40B4-BE49-F238E27FC236}">
                  <a16:creationId xmlns="" xmlns:a16="http://schemas.microsoft.com/office/drawing/2014/main" id="{890E8B5F-4E85-4EC7-A1EF-85A5F0E82C54}"/>
                </a:ext>
              </a:extLst>
            </p:cNvPr>
            <p:cNvSpPr/>
            <p:nvPr/>
          </p:nvSpPr>
          <p:spPr>
            <a:xfrm>
              <a:off x="6733642" y="3866083"/>
              <a:ext cx="142646" cy="142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8" name="Rectangle 107">
              <a:extLst>
                <a:ext uri="{FF2B5EF4-FFF2-40B4-BE49-F238E27FC236}">
                  <a16:creationId xmlns="" xmlns:a16="http://schemas.microsoft.com/office/drawing/2014/main" id="{D37CCA9C-739E-4524-8538-A6EBB9A3B5A1}"/>
                </a:ext>
              </a:extLst>
            </p:cNvPr>
            <p:cNvSpPr/>
            <p:nvPr/>
          </p:nvSpPr>
          <p:spPr>
            <a:xfrm>
              <a:off x="6733642" y="4051402"/>
              <a:ext cx="142646" cy="1426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9" name="Rectangle 108">
              <a:extLst>
                <a:ext uri="{FF2B5EF4-FFF2-40B4-BE49-F238E27FC236}">
                  <a16:creationId xmlns="" xmlns:a16="http://schemas.microsoft.com/office/drawing/2014/main" id="{CE6C6074-C1B7-4448-89CA-44FE9A492C81}"/>
                </a:ext>
              </a:extLst>
            </p:cNvPr>
            <p:cNvSpPr/>
            <p:nvPr/>
          </p:nvSpPr>
          <p:spPr>
            <a:xfrm>
              <a:off x="6733642" y="4236721"/>
              <a:ext cx="142646" cy="142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0" name="Rectangle 109">
              <a:extLst>
                <a:ext uri="{FF2B5EF4-FFF2-40B4-BE49-F238E27FC236}">
                  <a16:creationId xmlns="" xmlns:a16="http://schemas.microsoft.com/office/drawing/2014/main" id="{53742FBF-C984-4213-8F12-D7C7CBCEF6D3}"/>
                </a:ext>
              </a:extLst>
            </p:cNvPr>
            <p:cNvSpPr/>
            <p:nvPr/>
          </p:nvSpPr>
          <p:spPr>
            <a:xfrm>
              <a:off x="6733642" y="4422039"/>
              <a:ext cx="142646" cy="1426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spTree>
    <p:extLst>
      <p:ext uri="{BB962C8B-B14F-4D97-AF65-F5344CB8AC3E}">
        <p14:creationId xmlns:p14="http://schemas.microsoft.com/office/powerpoint/2010/main" xmlns="" val="11222272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LBA20: 固形悪性腫瘍に対する腫瘍内（IT）二本鎖RNA（dsRNA）BO-112の安全性および免疫生物学的活性：ヒトを対象とした最初の臨床試験 – Márquez Rodas I, et al</a:t>
            </a:r>
          </a:p>
        </p:txBody>
      </p:sp>
      <p:sp>
        <p:nvSpPr>
          <p:cNvPr id="7" name="Text Placeholder 3"/>
          <p:cNvSpPr>
            <a:spLocks noGrp="1"/>
          </p:cNvSpPr>
          <p:nvPr>
            <p:ph type="body" sz="quarter" idx="11"/>
          </p:nvPr>
        </p:nvSpPr>
        <p:spPr>
          <a:xfrm>
            <a:off x="3762182" y="6096000"/>
            <a:ext cx="5016694" cy="487363"/>
          </a:xfrm>
        </p:spPr>
        <p:txBody>
          <a:bodyPr/>
          <a:lstStyle/>
          <a:p>
            <a:pPr lvl="0">
              <a:buClr>
                <a:srgbClr val="043882"/>
              </a:buClr>
            </a:pPr>
            <a:r>
              <a:rPr lang="en-GB" dirty="0" err="1"/>
              <a:t>Márquez</a:t>
            </a:r>
            <a:r>
              <a:rPr lang="en-GB" dirty="0"/>
              <a:t> </a:t>
            </a:r>
            <a:r>
              <a:rPr lang="en-GB" dirty="0" err="1"/>
              <a:t>Rodas</a:t>
            </a:r>
            <a:r>
              <a:rPr lang="en-GB" dirty="0"/>
              <a:t> I, et al. </a:t>
            </a:r>
            <a:r>
              <a:rPr lang="en-GB" dirty="0">
                <a:solidFill>
                  <a:schemeClr val="tx1"/>
                </a:solidFill>
                <a:latin typeface="Arial" panose="020B0604020202020204" pitchFamily="34" charset="0"/>
                <a:cs typeface="Arial" panose="020B0604020202020204" pitchFamily="34" charset="0"/>
              </a:rPr>
              <a:t>Ann </a:t>
            </a:r>
            <a:r>
              <a:rPr lang="en-GB" dirty="0" err="1">
                <a:solidFill>
                  <a:schemeClr val="tx1"/>
                </a:solidFill>
                <a:latin typeface="Arial" panose="020B0604020202020204" pitchFamily="34" charset="0"/>
                <a:cs typeface="Arial" panose="020B0604020202020204" pitchFamily="34" charset="0"/>
              </a:rPr>
              <a:t>Oncol</a:t>
            </a:r>
            <a:r>
              <a:rPr lang="en-GB" dirty="0">
                <a:solidFill>
                  <a:schemeClr val="tx1"/>
                </a:solidFill>
                <a:latin typeface="Arial" panose="020B0604020202020204" pitchFamily="34" charset="0"/>
                <a:cs typeface="Arial" panose="020B0604020202020204" pitchFamily="34" charset="0"/>
              </a:rPr>
              <a:t> 2017;28(</a:t>
            </a:r>
            <a:r>
              <a:rPr lang="en-GB" dirty="0" err="1">
                <a:solidFill>
                  <a:schemeClr val="tx1"/>
                </a:solidFill>
                <a:latin typeface="Arial" panose="020B0604020202020204" pitchFamily="34" charset="0"/>
                <a:cs typeface="Arial" panose="020B0604020202020204" pitchFamily="34" charset="0"/>
              </a:rPr>
              <a:t>Suppl</a:t>
            </a:r>
            <a:r>
              <a:rPr lang="en-GB" dirty="0">
                <a:solidFill>
                  <a:schemeClr val="tx1"/>
                </a:solidFill>
                <a:latin typeface="Arial" panose="020B0604020202020204" pitchFamily="34" charset="0"/>
                <a:cs typeface="Arial" panose="020B0604020202020204" pitchFamily="34" charset="0"/>
              </a:rPr>
              <a:t> 5):</a:t>
            </a:r>
            <a:r>
              <a:rPr lang="en-GB" dirty="0" err="1">
                <a:solidFill>
                  <a:schemeClr val="tx1"/>
                </a:solidFill>
                <a:latin typeface="Arial" panose="020B0604020202020204" pitchFamily="34" charset="0"/>
                <a:cs typeface="Arial" panose="020B0604020202020204" pitchFamily="34" charset="0"/>
              </a:rPr>
              <a:t>Abstr</a:t>
            </a:r>
            <a:r>
              <a:rPr lang="en-GB" dirty="0">
                <a:solidFill>
                  <a:schemeClr val="tx1"/>
                </a:solidFill>
                <a:latin typeface="Arial" panose="020B0604020202020204" pitchFamily="34" charset="0"/>
                <a:cs typeface="Arial" panose="020B0604020202020204" pitchFamily="34" charset="0"/>
              </a:rPr>
              <a:t> </a:t>
            </a:r>
            <a:r>
              <a:rPr lang="en-GB" dirty="0"/>
              <a:t>LBA20</a:t>
            </a:r>
          </a:p>
        </p:txBody>
      </p:sp>
      <p:sp>
        <p:nvSpPr>
          <p:cNvPr id="13" name="Content Placeholder 2"/>
          <p:cNvSpPr txBox="1">
            <a:spLocks/>
          </p:cNvSpPr>
          <p:nvPr/>
        </p:nvSpPr>
        <p:spPr bwMode="auto">
          <a:xfrm>
            <a:off x="425060" y="1262599"/>
            <a:ext cx="6674242" cy="371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4D4D4D"/>
                </a:solidFill>
                <a:ea typeface="MS UI Gothic" pitchFamily="18" charset="0"/>
              </a:rPr>
              <a:t>主要な結果（続き）</a:t>
            </a:r>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r>
              <a:rPr lang="en-GB" b="1" dirty="0" smtClean="0"/>
              <a:t>								</a:t>
            </a:r>
          </a:p>
        </p:txBody>
      </p:sp>
      <p:graphicFrame>
        <p:nvGraphicFramePr>
          <p:cNvPr id="12" name="Group 88"/>
          <p:cNvGraphicFramePr>
            <a:graphicFrameLocks noGrp="1"/>
          </p:cNvGraphicFramePr>
          <p:nvPr>
            <p:extLst>
              <p:ext uri="{D42A27DB-BD31-4B8C-83A1-F6EECF244321}">
                <p14:modId xmlns:p14="http://schemas.microsoft.com/office/powerpoint/2010/main" xmlns="" val="2555925084"/>
              </p:ext>
            </p:extLst>
          </p:nvPr>
        </p:nvGraphicFramePr>
        <p:xfrm>
          <a:off x="251520" y="1579025"/>
          <a:ext cx="8640959" cy="4425556"/>
        </p:xfrm>
        <a:graphic>
          <a:graphicData uri="http://schemas.openxmlformats.org/drawingml/2006/table">
            <a:tbl>
              <a:tblPr firstRow="1" bandRow="1">
                <a:tableStyleId>{69012ECD-51FC-41F1-AA8D-1B2483CD663E}</a:tableStyleId>
              </a:tblPr>
              <a:tblGrid>
                <a:gridCol w="720080"/>
                <a:gridCol w="936104">
                  <a:extLst>
                    <a:ext uri="{9D8B030D-6E8A-4147-A177-3AD203B41FA5}">
                      <a16:colId xmlns="" xmlns:a16="http://schemas.microsoft.com/office/drawing/2014/main" val="20000"/>
                    </a:ext>
                  </a:extLst>
                </a:gridCol>
                <a:gridCol w="2304256"/>
                <a:gridCol w="2880320">
                  <a:extLst>
                    <a:ext uri="{9D8B030D-6E8A-4147-A177-3AD203B41FA5}">
                      <a16:colId xmlns="" xmlns:a16="http://schemas.microsoft.com/office/drawing/2014/main" val="20001"/>
                    </a:ext>
                  </a:extLst>
                </a:gridCol>
                <a:gridCol w="1800199"/>
              </a:tblGrid>
              <a:tr h="249580">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コホート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2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患者ID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1" i="0" u="none" dirty="0" smtClean="0">
                          <a:solidFill>
                            <a:srgbClr val="FFFFFF"/>
                          </a:solidFill>
                          <a:ea typeface="MS UI Gothic" pitchFamily="18" charset="0"/>
                        </a:rPr>
                        <a:t>腫瘍細胞内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ja-JP" sz="1200" b="1" i="0" dirty="0" smtClean="0">
                          <a:solidFill>
                            <a:srgbClr val="FFFFFF"/>
                          </a:solidFill>
                          <a:ea typeface="MS UI Gothic" pitchFamily="18" charset="0"/>
                        </a:rPr>
                        <a:t>TRAE（グレード1～2）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ja-JP" sz="1200" b="1" i="0" dirty="0" smtClean="0">
                          <a:solidFill>
                            <a:srgbClr val="FFFFFF"/>
                          </a:solidFill>
                          <a:ea typeface="MS UI Gothic" pitchFamily="18" charset="0"/>
                        </a:rPr>
                        <a:t>TRAE（グレード3～4）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378619">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kern="1200" dirty="0" smtClean="0">
                          <a:solidFill>
                            <a:srgbClr val="000000"/>
                          </a:solidFill>
                          <a:latin typeface="+mn-lt"/>
                          <a:ea typeface="MS UI Gothic" pitchFamily="18" charset="0"/>
                          <a:cs typeface="+mn-cs"/>
                        </a:rPr>
                        <a:t>101</a:t>
                      </a:r>
                      <a:r>
                        <a:rPr lang="en" sz="1200" b="0" i="0" u="none" kern="1200" dirty="0" smtClean="0">
                          <a:solidFill>
                            <a:srgbClr val="000000"/>
                          </a:solidFill>
                          <a:latin typeface="+mn-lt"/>
                          <a:ea typeface="MS UI Gothic" pitchFamily="18" charset="0"/>
                          <a:cs typeface="+mn-cs"/>
                        </a:rPr>
                        <a:t/>
                      </a:r>
                      <a:br>
                        <a:rPr lang="en" sz="1200" b="0" i="0" u="none" kern="1200" dirty="0" smtClean="0">
                          <a:solidFill>
                            <a:srgbClr val="000000"/>
                          </a:solidFill>
                          <a:latin typeface="+mn-lt"/>
                          <a:ea typeface="MS UI Gothic" pitchFamily="18" charset="0"/>
                          <a:cs typeface="+mn-cs"/>
                        </a:rPr>
                      </a:br>
                      <a:r>
                        <a:rPr lang="ja-JP" sz="1200" b="0" i="0" u="none" kern="1200" dirty="0" smtClean="0">
                          <a:solidFill>
                            <a:srgbClr val="000000"/>
                          </a:solidFill>
                          <a:latin typeface="+mn-lt"/>
                          <a:ea typeface="MS UI Gothic" pitchFamily="18" charset="0"/>
                          <a:cs typeface="+mn-cs"/>
                        </a:rPr>
                        <a:t>102</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kern="1200" dirty="0" smtClean="0">
                          <a:solidFill>
                            <a:srgbClr val="000000"/>
                          </a:solidFill>
                          <a:latin typeface="+mn-lt"/>
                          <a:ea typeface="MS UI Gothic" pitchFamily="18" charset="0"/>
                          <a:cs typeface="+mn-cs"/>
                        </a:rPr>
                        <a:t>202</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203</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204</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r>
                        <a:rPr lang="ja-JP" sz="1200" b="0" i="0" dirty="0" smtClean="0">
                          <a:solidFill>
                            <a:srgbClr val="000000"/>
                          </a:solidFill>
                          <a:ea typeface="MS UI Gothic" pitchFamily="18" charset="0"/>
                        </a:rPr>
                        <a:t>子宮内膜の神経内分泌癌</a:t>
                      </a:r>
                    </a:p>
                    <a:p>
                      <a:pPr algn="ctr">
                        <a:lnSpc>
                          <a:spcPts val="1200"/>
                        </a:lnSpc>
                        <a:spcBef>
                          <a:spcPts val="288"/>
                        </a:spcBef>
                      </a:pPr>
                      <a:r>
                        <a:rPr lang="ja-JP" sz="1200" b="0" i="0" dirty="0" smtClean="0">
                          <a:solidFill>
                            <a:srgbClr val="000000"/>
                          </a:solidFill>
                          <a:ea typeface="MS UI Gothic" pitchFamily="18" charset="0"/>
                        </a:rPr>
                        <a:t>黒色腫</a:t>
                      </a:r>
                    </a:p>
                    <a:p>
                      <a:pPr algn="ctr">
                        <a:lnSpc>
                          <a:spcPts val="1200"/>
                        </a:lnSpc>
                        <a:spcBef>
                          <a:spcPts val="288"/>
                        </a:spcBef>
                      </a:pPr>
                      <a:r>
                        <a:rPr lang="ja-JP" sz="1200" b="0" i="0" dirty="0" smtClean="0">
                          <a:solidFill>
                            <a:srgbClr val="000000"/>
                          </a:solidFill>
                          <a:ea typeface="MS UI Gothic" pitchFamily="18" charset="0"/>
                        </a:rPr>
                        <a:t>黒色腫</a:t>
                      </a:r>
                    </a:p>
                    <a:p>
                      <a:pPr algn="ctr">
                        <a:lnSpc>
                          <a:spcPts val="1200"/>
                        </a:lnSpc>
                        <a:spcBef>
                          <a:spcPts val="288"/>
                        </a:spcBef>
                      </a:pPr>
                      <a:r>
                        <a:rPr lang="ja-JP" sz="1200" b="0" i="0" dirty="0" smtClean="0">
                          <a:solidFill>
                            <a:srgbClr val="000000"/>
                          </a:solidFill>
                          <a:ea typeface="MS UI Gothic" pitchFamily="18" charset="0"/>
                        </a:rPr>
                        <a:t>乳癌</a:t>
                      </a:r>
                    </a:p>
                    <a:p>
                      <a:pPr algn="ctr">
                        <a:lnSpc>
                          <a:spcPts val="1200"/>
                        </a:lnSpc>
                        <a:spcBef>
                          <a:spcPts val="288"/>
                        </a:spcBef>
                      </a:pPr>
                      <a:r>
                        <a:rPr lang="ja-JP" sz="1200" b="0" i="0" dirty="0" smtClean="0">
                          <a:solidFill>
                            <a:srgbClr val="000000"/>
                          </a:solidFill>
                          <a:ea typeface="MS UI Gothic" pitchFamily="18" charset="0"/>
                        </a:rPr>
                        <a:t>黒色腫</a:t>
                      </a:r>
                    </a:p>
                    <a:p>
                      <a:pPr algn="ctr">
                        <a:lnSpc>
                          <a:spcPts val="1200"/>
                        </a:lnSpc>
                        <a:spcBef>
                          <a:spcPts val="288"/>
                        </a:spcBef>
                      </a:pPr>
                      <a:r>
                        <a:rPr lang="ja-JP" sz="1200" b="0" i="0" dirty="0" smtClean="0">
                          <a:solidFill>
                            <a:srgbClr val="000000"/>
                          </a:solidFill>
                          <a:ea typeface="MS UI Gothic" pitchFamily="18" charset="0"/>
                        </a:rPr>
                        <a:t>黒色腫</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r>
                        <a:rPr lang="en-GB" sz="1200" spc="0" noProof="0" dirty="0" smtClean="0">
                          <a:solidFill>
                            <a:srgbClr val="000000"/>
                          </a:solidFill>
                          <a:latin typeface="+mn-lt"/>
                        </a:rPr>
                        <a:t>-</a:t>
                      </a:r>
                      <a:br>
                        <a:rPr lang="en-GB" sz="1200" spc="0" noProof="0" dirty="0" smtClean="0">
                          <a:solidFill>
                            <a:srgbClr val="000000"/>
                          </a:solidFill>
                          <a:latin typeface="+mn-lt"/>
                        </a:rPr>
                      </a:b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ja-JP" sz="1200" b="0" i="0" dirty="0" smtClean="0">
                          <a:solidFill>
                            <a:srgbClr val="000000"/>
                          </a:solidFill>
                          <a:ea typeface="MS UI Gothic" pitchFamily="18" charset="0"/>
                        </a:rPr>
                        <a:t>筋肉痛</a:t>
                      </a:r>
                    </a:p>
                    <a:p>
                      <a:pPr algn="ctr">
                        <a:lnSpc>
                          <a:spcPts val="1200"/>
                        </a:lnSpc>
                        <a:spcBef>
                          <a:spcPts val="288"/>
                        </a:spcBef>
                      </a:pPr>
                      <a:r>
                        <a:rPr lang="ja-JP" sz="1200" b="0" i="0" dirty="0" smtClean="0">
                          <a:solidFill>
                            <a:srgbClr val="000000"/>
                          </a:solidFill>
                          <a:ea typeface="MS UI Gothic" pitchFamily="18" charset="0"/>
                        </a:rPr>
                        <a:t>悪寒、注射部位紅斑</a:t>
                      </a:r>
                    </a:p>
                    <a:p>
                      <a:pPr algn="ctr">
                        <a:lnSpc>
                          <a:spcPts val="1200"/>
                        </a:lnSpc>
                        <a:spcBef>
                          <a:spcPts val="288"/>
                        </a:spcBef>
                      </a:pPr>
                      <a:r>
                        <a:rPr lang="ja-JP" sz="1200" b="0" i="0" dirty="0" smtClean="0">
                          <a:solidFill>
                            <a:srgbClr val="000000"/>
                          </a:solidFill>
                          <a:ea typeface="MS UI Gothic" pitchFamily="18" charset="0"/>
                        </a:rPr>
                        <a:t>穿刺部位疼痛</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r>
                        <a:rPr lang="en-GB" sz="1200" spc="0" noProof="0" dirty="0" smtClean="0">
                          <a:solidFill>
                            <a:srgbClr val="000000"/>
                          </a:solidFill>
                          <a:latin typeface="+mn-lt"/>
                        </a:rPr>
                        <a:t>-</a:t>
                      </a:r>
                      <a:br>
                        <a:rPr lang="en-GB" sz="1200" spc="0" noProof="0" dirty="0" smtClean="0">
                          <a:solidFill>
                            <a:srgbClr val="000000"/>
                          </a:solidFill>
                          <a:latin typeface="+mn-lt"/>
                        </a:rPr>
                      </a:br>
                      <a:r>
                        <a:rPr lang="en-GB" sz="1200" spc="0" noProof="0" dirty="0" smtClean="0">
                          <a:solidFill>
                            <a:srgbClr val="000000"/>
                          </a:solidFill>
                          <a:latin typeface="+mn-lt"/>
                        </a:rPr>
                        <a:t>-</a:t>
                      </a:r>
                    </a:p>
                    <a:p>
                      <a:pPr algn="ctr">
                        <a:lnSpc>
                          <a:spcPts val="1200"/>
                        </a:lnSpc>
                        <a:spcBef>
                          <a:spcPts val="288"/>
                        </a:spcBef>
                      </a:pPr>
                      <a:r>
                        <a:rPr lang="ja-JP" sz="1200" b="0" i="0" dirty="0" smtClean="0">
                          <a:solidFill>
                            <a:srgbClr val="000000"/>
                          </a:solidFill>
                          <a:ea typeface="MS UI Gothic" pitchFamily="18" charset="0"/>
                        </a:rPr>
                        <a:t>血小板減少症（G4）</a:t>
                      </a:r>
                    </a:p>
                    <a:p>
                      <a:pPr algn="ctr">
                        <a:lnSpc>
                          <a:spcPts val="1200"/>
                        </a:lnSpc>
                        <a:spcBef>
                          <a:spcPts val="288"/>
                        </a:spcBef>
                      </a:pPr>
                      <a:r>
                        <a:rPr lang="en-GB" sz="1200" spc="0" baseline="0" noProof="0" dirty="0" smtClean="0">
                          <a:solidFill>
                            <a:srgbClr val="000000"/>
                          </a:solidFill>
                          <a:latin typeface="+mn-lt"/>
                        </a:rPr>
                        <a:t>-</a:t>
                      </a:r>
                    </a:p>
                    <a:p>
                      <a:pPr algn="ctr">
                        <a:lnSpc>
                          <a:spcPts val="1200"/>
                        </a:lnSpc>
                        <a:spcBef>
                          <a:spcPts val="288"/>
                        </a:spcBef>
                      </a:pPr>
                      <a:r>
                        <a:rPr lang="en-GB" sz="1200" spc="0" baseline="0" noProof="0" dirty="0" smtClean="0">
                          <a:solidFill>
                            <a:srgbClr val="000000"/>
                          </a:solidFill>
                          <a:latin typeface="+mn-lt"/>
                        </a:rPr>
                        <a:t>-</a:t>
                      </a:r>
                    </a:p>
                    <a:p>
                      <a:pPr algn="ctr">
                        <a:lnSpc>
                          <a:spcPts val="1200"/>
                        </a:lnSpc>
                        <a:spcBef>
                          <a:spcPts val="288"/>
                        </a:spcBef>
                      </a:pPr>
                      <a:r>
                        <a:rPr lang="en-GB" sz="1200" spc="0" baseline="0" noProof="0" dirty="0" smtClean="0">
                          <a:solidFill>
                            <a:srgbClr val="000000"/>
                          </a:solidFill>
                          <a:latin typeface="+mn-lt"/>
                        </a:rPr>
                        <a:t>-</a:t>
                      </a:r>
                      <a:endParaRPr lang="en-GB"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23293">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103</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104</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105</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207</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en-GB" sz="1200" b="0" i="0" u="none" strike="noStrike" cap="none" spc="0" normalizeH="0" baseline="0" noProof="0" dirty="0" smtClean="0">
                        <a:ln>
                          <a:noFill/>
                        </a:ln>
                        <a:solidFill>
                          <a:srgbClr val="000000"/>
                        </a:solidFill>
                        <a:effectLst/>
                        <a:latin typeface="+mn-lt"/>
                        <a:cs typeface="Arial" charset="0"/>
                      </a:endParaRP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208</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209</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210</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en-GB" sz="1200" b="0" i="0" u="none" strike="noStrike" cap="none" spc="0" normalizeH="0" baseline="0" noProof="0" dirty="0" smtClean="0">
                        <a:ln>
                          <a:noFill/>
                        </a:ln>
                        <a:solidFill>
                          <a:srgbClr val="000000"/>
                        </a:solidFill>
                        <a:effectLst/>
                        <a:latin typeface="+mn-lt"/>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spcBef>
                          <a:spcPts val="288"/>
                        </a:spcBef>
                      </a:pPr>
                      <a:r>
                        <a:rPr lang="ja-JP" sz="1200" b="0" i="0" dirty="0" smtClean="0">
                          <a:solidFill>
                            <a:srgbClr val="000000"/>
                          </a:solidFill>
                          <a:ea typeface="MS UI Gothic" pitchFamily="18" charset="0"/>
                        </a:rPr>
                        <a:t>結腸直腸</a:t>
                      </a:r>
                    </a:p>
                    <a:p>
                      <a:pPr algn="ctr">
                        <a:lnSpc>
                          <a:spcPts val="1200"/>
                        </a:lnSpc>
                        <a:spcBef>
                          <a:spcPts val="288"/>
                        </a:spcBef>
                      </a:pPr>
                      <a:r>
                        <a:rPr lang="ja-JP" sz="1200" b="0" i="0" dirty="0" smtClean="0">
                          <a:solidFill>
                            <a:srgbClr val="000000"/>
                          </a:solidFill>
                          <a:ea typeface="MS UI Gothic" pitchFamily="18" charset="0"/>
                        </a:rPr>
                        <a:t>卵巣癌</a:t>
                      </a:r>
                    </a:p>
                    <a:p>
                      <a:pPr algn="ctr">
                        <a:lnSpc>
                          <a:spcPts val="1200"/>
                        </a:lnSpc>
                        <a:spcBef>
                          <a:spcPts val="288"/>
                        </a:spcBef>
                      </a:pPr>
                      <a:r>
                        <a:rPr lang="ja-JP" sz="1200" b="0" i="0" dirty="0" smtClean="0">
                          <a:solidFill>
                            <a:srgbClr val="000000"/>
                          </a:solidFill>
                          <a:ea typeface="MS UI Gothic" pitchFamily="18" charset="0"/>
                        </a:rPr>
                        <a:t>中皮腫</a:t>
                      </a:r>
                    </a:p>
                    <a:p>
                      <a:pPr algn="ctr">
                        <a:lnSpc>
                          <a:spcPts val="1200"/>
                        </a:lnSpc>
                        <a:spcBef>
                          <a:spcPts val="288"/>
                        </a:spcBef>
                      </a:pPr>
                      <a:r>
                        <a:rPr lang="ja-JP" sz="1200" b="0" i="0" dirty="0" smtClean="0">
                          <a:solidFill>
                            <a:srgbClr val="000000"/>
                          </a:solidFill>
                          <a:ea typeface="MS UI Gothic" pitchFamily="18" charset="0"/>
                        </a:rPr>
                        <a:t>乳癌</a:t>
                      </a:r>
                    </a:p>
                    <a:p>
                      <a:pPr algn="ctr">
                        <a:lnSpc>
                          <a:spcPts val="1200"/>
                        </a:lnSpc>
                        <a:spcBef>
                          <a:spcPts val="288"/>
                        </a:spcBef>
                      </a:pPr>
                      <a:endParaRPr lang="en-GB" sz="1200" spc="0" baseline="0" noProof="0" dirty="0" smtClean="0">
                        <a:solidFill>
                          <a:srgbClr val="000000"/>
                        </a:solidFill>
                        <a:latin typeface="+mn-lt"/>
                      </a:endParaRPr>
                    </a:p>
                    <a:p>
                      <a:pPr algn="ctr">
                        <a:lnSpc>
                          <a:spcPts val="1200"/>
                        </a:lnSpc>
                        <a:spcBef>
                          <a:spcPts val="288"/>
                        </a:spcBef>
                      </a:pPr>
                      <a:r>
                        <a:rPr lang="ja-JP" sz="1200" b="0" i="0" dirty="0" smtClean="0">
                          <a:solidFill>
                            <a:srgbClr val="000000"/>
                          </a:solidFill>
                          <a:ea typeface="MS UI Gothic" pitchFamily="18" charset="0"/>
                        </a:rPr>
                        <a:t>平滑筋肉腫</a:t>
                      </a:r>
                    </a:p>
                    <a:p>
                      <a:pPr algn="ctr">
                        <a:lnSpc>
                          <a:spcPts val="1200"/>
                        </a:lnSpc>
                        <a:spcBef>
                          <a:spcPts val="288"/>
                        </a:spcBef>
                      </a:pPr>
                      <a:r>
                        <a:rPr lang="ja-JP" sz="1200" b="0" i="0" dirty="0" smtClean="0">
                          <a:solidFill>
                            <a:srgbClr val="000000"/>
                          </a:solidFill>
                          <a:ea typeface="MS UI Gothic" pitchFamily="18" charset="0"/>
                        </a:rPr>
                        <a:t>黒色腫</a:t>
                      </a:r>
                    </a:p>
                    <a:p>
                      <a:pPr algn="ctr">
                        <a:lnSpc>
                          <a:spcPts val="1200"/>
                        </a:lnSpc>
                        <a:spcBef>
                          <a:spcPts val="288"/>
                        </a:spcBef>
                      </a:pPr>
                      <a:r>
                        <a:rPr lang="ja-JP" sz="1200" b="0" i="0" dirty="0" smtClean="0">
                          <a:solidFill>
                            <a:srgbClr val="000000"/>
                          </a:solidFill>
                          <a:ea typeface="MS UI Gothic" pitchFamily="18" charset="0"/>
                        </a:rPr>
                        <a:t>平滑筋肉腫</a:t>
                      </a:r>
                    </a:p>
                    <a:p>
                      <a:pPr algn="ctr">
                        <a:lnSpc>
                          <a:spcPts val="1200"/>
                        </a:lnSpc>
                        <a:spcBef>
                          <a:spcPts val="288"/>
                        </a:spcBef>
                      </a:pPr>
                      <a:endParaRPr lang="en-GB"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ja-JP" sz="1200" b="0" i="0" dirty="0" smtClean="0">
                          <a:solidFill>
                            <a:srgbClr val="000000"/>
                          </a:solidFill>
                          <a:ea typeface="MS UI Gothic" pitchFamily="18" charset="0"/>
                        </a:rPr>
                        <a:t>好中球減少症、穿刺部位疼痛、生検部位の炎症</a:t>
                      </a:r>
                    </a:p>
                    <a:p>
                      <a:pPr algn="ctr">
                        <a:lnSpc>
                          <a:spcPts val="1200"/>
                        </a:lnSpc>
                        <a:spcBef>
                          <a:spcPts val="288"/>
                        </a:spcBef>
                      </a:pPr>
                      <a:r>
                        <a:rPr lang="en-GB" sz="1200" spc="0" baseline="0" noProof="0" dirty="0" smtClean="0">
                          <a:solidFill>
                            <a:srgbClr val="000000"/>
                          </a:solidFill>
                          <a:latin typeface="+mn-lt"/>
                        </a:rPr>
                        <a:t>-</a:t>
                      </a:r>
                    </a:p>
                    <a:p>
                      <a:pPr algn="ctr">
                        <a:lnSpc>
                          <a:spcPts val="1200"/>
                        </a:lnSpc>
                        <a:spcBef>
                          <a:spcPts val="288"/>
                        </a:spcBef>
                      </a:pPr>
                      <a:r>
                        <a:rPr lang="en-GB" sz="1200" spc="0" baseline="0" noProof="0" dirty="0" smtClean="0">
                          <a:solidFill>
                            <a:srgbClr val="000000"/>
                          </a:solidFill>
                          <a:latin typeface="+mn-lt"/>
                        </a:rPr>
                        <a:t>- </a:t>
                      </a:r>
                    </a:p>
                    <a:p>
                      <a:pPr algn="ctr">
                        <a:lnSpc>
                          <a:spcPts val="1200"/>
                        </a:lnSpc>
                        <a:spcBef>
                          <a:spcPts val="288"/>
                        </a:spcBef>
                      </a:pPr>
                      <a:r>
                        <a:rPr lang="ja-JP" sz="1200" b="0" i="0" dirty="0" smtClean="0">
                          <a:solidFill>
                            <a:srgbClr val="000000"/>
                          </a:solidFill>
                          <a:ea typeface="MS UI Gothic" pitchFamily="18" charset="0"/>
                        </a:rPr>
                        <a:t>全身倦怠感、発熱、注射部位不快感</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ja-JP" sz="1200" b="0" i="0" dirty="0" smtClean="0">
                          <a:solidFill>
                            <a:srgbClr val="000000"/>
                          </a:solidFill>
                          <a:ea typeface="MS UI Gothic" pitchFamily="18" charset="0"/>
                        </a:rPr>
                        <a:t>血小板減少症（G3）</a:t>
                      </a:r>
                    </a:p>
                    <a:p>
                      <a:pPr algn="ctr">
                        <a:lnSpc>
                          <a:spcPts val="1200"/>
                        </a:lnSpc>
                        <a:spcBef>
                          <a:spcPts val="288"/>
                        </a:spcBef>
                      </a:pPr>
                      <a:endParaRPr lang="en-GB" sz="1200" spc="0" noProof="0" dirty="0" smtClean="0">
                        <a:solidFill>
                          <a:srgbClr val="000000"/>
                        </a:solidFill>
                        <a:latin typeface="+mn-lt"/>
                      </a:endParaRP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endParaRPr lang="en-GB"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029517">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106</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211</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212</a:t>
                      </a: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en-GB" sz="1200" b="0" i="0" u="none" strike="noStrike" cap="none" spc="0" normalizeH="0" baseline="0" noProof="0" dirty="0" smtClean="0">
                        <a:ln>
                          <a:noFill/>
                        </a:ln>
                        <a:solidFill>
                          <a:srgbClr val="000000"/>
                        </a:solidFill>
                        <a:effectLst/>
                        <a:latin typeface="+mn-lt"/>
                        <a:cs typeface="Arial" charset="0"/>
                      </a:endParaRPr>
                    </a:p>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endParaRPr kumimoji="0" lang="en-GB" sz="1200" b="0" i="0" u="none" strike="noStrike" cap="none" spc="0" normalizeH="0" baseline="0" noProof="0" dirty="0" smtClean="0">
                        <a:ln>
                          <a:noFill/>
                        </a:ln>
                        <a:solidFill>
                          <a:srgbClr val="000000"/>
                        </a:solidFill>
                        <a:effectLst/>
                        <a:latin typeface="+mn-lt"/>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200"/>
                        </a:lnSpc>
                        <a:spcBef>
                          <a:spcPts val="288"/>
                        </a:spcBef>
                      </a:pPr>
                      <a:r>
                        <a:rPr lang="ja-JP" sz="1200" b="0" i="0" dirty="0" smtClean="0">
                          <a:solidFill>
                            <a:srgbClr val="000000"/>
                          </a:solidFill>
                          <a:ea typeface="MS UI Gothic" pitchFamily="18" charset="0"/>
                        </a:rPr>
                        <a:t>頭部・頸部癌 </a:t>
                      </a:r>
                    </a:p>
                    <a:p>
                      <a:pPr algn="ctr">
                        <a:lnSpc>
                          <a:spcPts val="1200"/>
                        </a:lnSpc>
                        <a:spcBef>
                          <a:spcPts val="288"/>
                        </a:spcBef>
                      </a:pPr>
                      <a:r>
                        <a:rPr lang="ja-JP" sz="1200" b="0" i="0" dirty="0" smtClean="0">
                          <a:solidFill>
                            <a:srgbClr val="000000"/>
                          </a:solidFill>
                          <a:ea typeface="MS UI Gothic" pitchFamily="18" charset="0"/>
                        </a:rPr>
                        <a:t>平滑筋肉腫</a:t>
                      </a:r>
                    </a:p>
                    <a:p>
                      <a:pPr algn="ctr">
                        <a:lnSpc>
                          <a:spcPts val="1200"/>
                        </a:lnSpc>
                        <a:spcBef>
                          <a:spcPts val="288"/>
                        </a:spcBef>
                      </a:pPr>
                      <a:r>
                        <a:rPr lang="ja-JP" sz="1200" b="0" i="0" dirty="0" smtClean="0">
                          <a:solidFill>
                            <a:srgbClr val="000000"/>
                          </a:solidFill>
                          <a:ea typeface="MS UI Gothic" pitchFamily="18" charset="0"/>
                        </a:rPr>
                        <a:t>腺様嚢胞癌</a:t>
                      </a:r>
                    </a:p>
                    <a:p>
                      <a:pPr algn="ctr">
                        <a:lnSpc>
                          <a:spcPts val="1200"/>
                        </a:lnSpc>
                        <a:spcBef>
                          <a:spcPts val="288"/>
                        </a:spcBef>
                      </a:pPr>
                      <a:endParaRPr lang="en-GB" sz="1200" spc="0" baseline="0" noProof="0" dirty="0" smtClean="0">
                        <a:solidFill>
                          <a:srgbClr val="000000"/>
                        </a:solidFill>
                        <a:latin typeface="+mn-lt"/>
                      </a:endParaRPr>
                    </a:p>
                    <a:p>
                      <a:pPr algn="ctr">
                        <a:lnSpc>
                          <a:spcPts val="1200"/>
                        </a:lnSpc>
                        <a:spcBef>
                          <a:spcPts val="288"/>
                        </a:spcBef>
                      </a:pPr>
                      <a:endParaRPr lang="en-GB"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ja-JP" sz="1200" b="0" i="0" dirty="0" smtClean="0">
                          <a:solidFill>
                            <a:srgbClr val="000000"/>
                          </a:solidFill>
                          <a:ea typeface="MS UI Gothic" pitchFamily="18" charset="0"/>
                        </a:rPr>
                        <a:t>発熱、疲労感</a:t>
                      </a:r>
                    </a:p>
                    <a:p>
                      <a:pPr algn="ctr">
                        <a:lnSpc>
                          <a:spcPts val="1200"/>
                        </a:lnSpc>
                        <a:spcBef>
                          <a:spcPts val="288"/>
                        </a:spcBef>
                      </a:pPr>
                      <a:r>
                        <a:rPr lang="ja-JP" sz="1200" b="0" i="0" dirty="0" smtClean="0">
                          <a:solidFill>
                            <a:srgbClr val="000000"/>
                          </a:solidFill>
                          <a:ea typeface="MS UI Gothic" pitchFamily="18" charset="0"/>
                        </a:rPr>
                        <a:t>悪寒、激烈な頭痛.、嘔吐、血小板減少症（G1）、リンパ球減少症（G1）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r>
                        <a:rPr lang="en-GB" sz="1200" spc="0" noProof="0" dirty="0" smtClean="0">
                          <a:solidFill>
                            <a:srgbClr val="000000"/>
                          </a:solidFill>
                          <a:latin typeface="+mn-lt"/>
                        </a:rPr>
                        <a:t>-</a:t>
                      </a:r>
                    </a:p>
                    <a:p>
                      <a:pPr algn="ctr">
                        <a:lnSpc>
                          <a:spcPts val="1200"/>
                        </a:lnSpc>
                        <a:spcBef>
                          <a:spcPts val="288"/>
                        </a:spcBef>
                      </a:pPr>
                      <a:endParaRPr lang="en-GB" sz="1200" spc="0" noProof="0" dirty="0" smtClean="0">
                        <a:solidFill>
                          <a:srgbClr val="000000"/>
                        </a:solidFill>
                        <a:latin typeface="+mn-lt"/>
                      </a:endParaRPr>
                    </a:p>
                    <a:p>
                      <a:pPr algn="ctr">
                        <a:lnSpc>
                          <a:spcPts val="1200"/>
                        </a:lnSpc>
                        <a:spcBef>
                          <a:spcPts val="288"/>
                        </a:spcBef>
                      </a:pPr>
                      <a:endParaRPr lang="en-GB" sz="1200" spc="0" noProof="0" dirty="0">
                        <a:solidFill>
                          <a:srgbClr val="000000"/>
                        </a:solidFill>
                        <a:latin typeface="+mn-lt"/>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8864570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LBA20: 固形悪性腫瘍に対する腫瘍内（IT）二本鎖RNA（dsRNA）BO-112の安全性および免疫生物学的活性：ヒトを対象とした最初の臨床試験 – Márquez Rodas I, et al</a:t>
            </a:r>
          </a:p>
        </p:txBody>
      </p:sp>
      <p:sp>
        <p:nvSpPr>
          <p:cNvPr id="7" name="Text Placeholder 3"/>
          <p:cNvSpPr>
            <a:spLocks noGrp="1"/>
          </p:cNvSpPr>
          <p:nvPr>
            <p:ph type="body" sz="quarter" idx="11"/>
          </p:nvPr>
        </p:nvSpPr>
        <p:spPr>
          <a:xfrm>
            <a:off x="3847514" y="6096000"/>
            <a:ext cx="4931361" cy="487363"/>
          </a:xfrm>
        </p:spPr>
        <p:txBody>
          <a:bodyPr/>
          <a:lstStyle/>
          <a:p>
            <a:pPr lvl="0">
              <a:buClr>
                <a:srgbClr val="043882"/>
              </a:buClr>
            </a:pPr>
            <a:r>
              <a:rPr lang="en-GB" dirty="0" err="1"/>
              <a:t>Márquez</a:t>
            </a:r>
            <a:r>
              <a:rPr lang="en-GB" dirty="0"/>
              <a:t> </a:t>
            </a:r>
            <a:r>
              <a:rPr lang="en-GB" dirty="0" err="1"/>
              <a:t>Rodas</a:t>
            </a:r>
            <a:r>
              <a:rPr lang="en-GB" dirty="0"/>
              <a:t> I, et al. </a:t>
            </a:r>
            <a:r>
              <a:rPr lang="en-GB" dirty="0">
                <a:solidFill>
                  <a:schemeClr val="tx1"/>
                </a:solidFill>
                <a:latin typeface="Arial" panose="020B0604020202020204" pitchFamily="34" charset="0"/>
                <a:cs typeface="Arial" panose="020B0604020202020204" pitchFamily="34" charset="0"/>
              </a:rPr>
              <a:t>Ann </a:t>
            </a:r>
            <a:r>
              <a:rPr lang="en-GB" dirty="0" err="1">
                <a:solidFill>
                  <a:schemeClr val="tx1"/>
                </a:solidFill>
                <a:latin typeface="Arial" panose="020B0604020202020204" pitchFamily="34" charset="0"/>
                <a:cs typeface="Arial" panose="020B0604020202020204" pitchFamily="34" charset="0"/>
              </a:rPr>
              <a:t>Oncol</a:t>
            </a:r>
            <a:r>
              <a:rPr lang="en-GB" dirty="0">
                <a:solidFill>
                  <a:schemeClr val="tx1"/>
                </a:solidFill>
                <a:latin typeface="Arial" panose="020B0604020202020204" pitchFamily="34" charset="0"/>
                <a:cs typeface="Arial" panose="020B0604020202020204" pitchFamily="34" charset="0"/>
              </a:rPr>
              <a:t> 2017;28(</a:t>
            </a:r>
            <a:r>
              <a:rPr lang="en-GB" dirty="0" err="1">
                <a:solidFill>
                  <a:schemeClr val="tx1"/>
                </a:solidFill>
                <a:latin typeface="Arial" panose="020B0604020202020204" pitchFamily="34" charset="0"/>
                <a:cs typeface="Arial" panose="020B0604020202020204" pitchFamily="34" charset="0"/>
              </a:rPr>
              <a:t>Suppl</a:t>
            </a:r>
            <a:r>
              <a:rPr lang="en-GB" dirty="0">
                <a:solidFill>
                  <a:schemeClr val="tx1"/>
                </a:solidFill>
                <a:latin typeface="Arial" panose="020B0604020202020204" pitchFamily="34" charset="0"/>
                <a:cs typeface="Arial" panose="020B0604020202020204" pitchFamily="34" charset="0"/>
              </a:rPr>
              <a:t> 5):</a:t>
            </a:r>
            <a:r>
              <a:rPr lang="en-GB" dirty="0" err="1">
                <a:solidFill>
                  <a:schemeClr val="tx1"/>
                </a:solidFill>
                <a:latin typeface="Arial" panose="020B0604020202020204" pitchFamily="34" charset="0"/>
                <a:cs typeface="Arial" panose="020B0604020202020204" pitchFamily="34" charset="0"/>
              </a:rPr>
              <a:t>Abstr</a:t>
            </a:r>
            <a:r>
              <a:rPr lang="en-GB" dirty="0">
                <a:solidFill>
                  <a:schemeClr val="tx1"/>
                </a:solidFill>
                <a:latin typeface="Arial" panose="020B0604020202020204" pitchFamily="34" charset="0"/>
                <a:cs typeface="Arial" panose="020B0604020202020204" pitchFamily="34" charset="0"/>
              </a:rPr>
              <a:t> </a:t>
            </a:r>
            <a:r>
              <a:rPr lang="en-GB" dirty="0"/>
              <a:t>LBA20</a:t>
            </a:r>
          </a:p>
        </p:txBody>
      </p:sp>
      <p:sp>
        <p:nvSpPr>
          <p:cNvPr id="13" name="Content Placeholder 2"/>
          <p:cNvSpPr txBox="1">
            <a:spLocks/>
          </p:cNvSpPr>
          <p:nvPr/>
        </p:nvSpPr>
        <p:spPr bwMode="auto">
          <a:xfrm>
            <a:off x="425059" y="1262599"/>
            <a:ext cx="8386431" cy="371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None/>
            </a:pPr>
            <a:r>
              <a:rPr lang="ja-JP" b="1" i="0" dirty="0" smtClean="0">
                <a:solidFill>
                  <a:srgbClr val="4D4D4D"/>
                </a:solidFill>
                <a:ea typeface="MS UI Gothic" pitchFamily="18" charset="0"/>
              </a:rPr>
              <a:t>結論</a:t>
            </a:r>
          </a:p>
          <a:p>
            <a:pPr>
              <a:spcAft>
                <a:spcPts val="0"/>
              </a:spcAft>
              <a:buClr>
                <a:srgbClr val="043882"/>
              </a:buClr>
            </a:pPr>
            <a:r>
              <a:rPr lang="ja-JP" b="1" i="0" dirty="0" smtClean="0">
                <a:solidFill>
                  <a:srgbClr val="4D4D4D"/>
                </a:solidFill>
                <a:ea typeface="MS UI Gothic" pitchFamily="18" charset="0"/>
              </a:rPr>
              <a:t>BO-112は、直接的な抗腫瘍効果および腫瘍内および全身の腫瘍活性の両方と一致する活性を示した。</a:t>
            </a:r>
          </a:p>
          <a:p>
            <a:pPr>
              <a:spcAft>
                <a:spcPts val="0"/>
              </a:spcAft>
              <a:buClr>
                <a:srgbClr val="043882"/>
              </a:buClr>
            </a:pPr>
            <a:r>
              <a:rPr lang="ja-JP" b="1" i="0" dirty="0" smtClean="0">
                <a:solidFill>
                  <a:srgbClr val="4D4D4D"/>
                </a:solidFill>
                <a:ea typeface="MS UI Gothic" pitchFamily="18" charset="0"/>
              </a:rPr>
              <a:t>BO-112は管理可能な安全性プロファイルを示し、グレード3～4の毒性が2例のみで検出された。</a:t>
            </a:r>
          </a:p>
          <a:p>
            <a:pPr>
              <a:spcAft>
                <a:spcPts val="0"/>
              </a:spcAft>
              <a:buClr>
                <a:srgbClr val="043882"/>
              </a:buClr>
            </a:pPr>
            <a:r>
              <a:rPr lang="ja-JP" b="1" i="0" dirty="0" smtClean="0">
                <a:solidFill>
                  <a:srgbClr val="4D4D4D"/>
                </a:solidFill>
                <a:ea typeface="MS UI Gothic" pitchFamily="18" charset="0"/>
              </a:rPr>
              <a:t>抗PD-1療法に治療抵抗性を示す患者において、抗PD-1療法の併用下でBO-112 1mg（qw x 2–3）を投与する拡大コホートを検証する予定である。</a:t>
            </a:r>
          </a:p>
          <a:p>
            <a:pPr marL="0" indent="0">
              <a:buFontTx/>
              <a:buNone/>
            </a:pPr>
            <a:r>
              <a:rPr lang="en-GB" b="1" dirty="0" smtClean="0"/>
              <a:t> </a:t>
            </a:r>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endParaRPr lang="en-GB" b="1" dirty="0" smtClean="0"/>
          </a:p>
          <a:p>
            <a:pPr marL="0" indent="0">
              <a:buFontTx/>
              <a:buNone/>
            </a:pPr>
            <a:r>
              <a:rPr lang="en-GB" b="1" dirty="0" smtClean="0"/>
              <a:t>								</a:t>
            </a:r>
          </a:p>
        </p:txBody>
      </p:sp>
    </p:spTree>
    <p:extLst>
      <p:ext uri="{BB962C8B-B14F-4D97-AF65-F5344CB8AC3E}">
        <p14:creationId xmlns:p14="http://schemas.microsoft.com/office/powerpoint/2010/main" xmlns="" val="127424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34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Nab-パクリタキセル+ゲムシタビンによる治療を受けた限局進行膵癌患者ではDCRが有望であり、抗腫瘍活性が示された。</a:t>
            </a:r>
          </a:p>
          <a:p>
            <a:r>
              <a:rPr lang="ja-JP" sz="1600" b="1" i="0" dirty="0" smtClean="0">
                <a:solidFill>
                  <a:srgbClr val="4D4D4D"/>
                </a:solidFill>
                <a:ea typeface="MS UI Gothic" pitchFamily="18" charset="0"/>
              </a:rPr>
              <a:t>すべての患者がベースライン時点で切除不能な腫瘍を有していたが、導入期間後に15%で切除可能となり、そのすべてに対しR0またはR1切除を行った。</a:t>
            </a:r>
          </a:p>
          <a:p>
            <a:r>
              <a:rPr lang="ja-JP" sz="1600" b="1" i="0" dirty="0" smtClean="0">
                <a:solidFill>
                  <a:srgbClr val="4D4D4D"/>
                </a:solidFill>
                <a:ea typeface="MS UI Gothic" pitchFamily="18" charset="0"/>
              </a:rPr>
              <a:t>Nab-パクリタキセル+ゲムシタビンは、良好な忍容性と安全性プロファイルを示した。</a:t>
            </a:r>
          </a:p>
          <a:p>
            <a:pPr marL="0" indent="0">
              <a:buNone/>
            </a:pPr>
            <a:endParaRPr lang="en-GB" b="1" dirty="0"/>
          </a:p>
        </p:txBody>
      </p:sp>
      <p:sp>
        <p:nvSpPr>
          <p:cNvPr id="1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622PD: 局所進行膵癌（LAPC）患者におけるnab-パクリタキセル（Nab-P） + ゲムシタビン（G）：第II相LAPACT試験の有効性および安全性中間結果 – Philip PA, et al</a:t>
            </a:r>
          </a:p>
        </p:txBody>
      </p:sp>
      <p:sp>
        <p:nvSpPr>
          <p:cNvPr id="15" name="Text Placeholder 4"/>
          <p:cNvSpPr>
            <a:spLocks noGrp="1"/>
          </p:cNvSpPr>
          <p:nvPr>
            <p:ph type="body" sz="quarter" idx="11"/>
          </p:nvPr>
        </p:nvSpPr>
        <p:spPr>
          <a:xfrm>
            <a:off x="4648200" y="6096000"/>
            <a:ext cx="4130675" cy="487363"/>
          </a:xfrm>
        </p:spPr>
        <p:txBody>
          <a:bodyPr/>
          <a:lstStyle/>
          <a:p>
            <a:r>
              <a:rPr lang="en-US" altLang="ja-JP" dirty="0">
                <a:ea typeface="MS UI Gothic" pitchFamily="18" charset="0"/>
              </a:rPr>
              <a:t>Philip PA, et al. Ann </a:t>
            </a:r>
            <a:r>
              <a:rPr lang="en-US" altLang="ja-JP" dirty="0" err="1">
                <a:ea typeface="MS UI Gothic" pitchFamily="18" charset="0"/>
              </a:rPr>
              <a:t>Oncol</a:t>
            </a:r>
            <a:r>
              <a:rPr lang="en-US" altLang="ja-JP" dirty="0">
                <a:ea typeface="MS UI Gothic" pitchFamily="18" charset="0"/>
              </a:rPr>
              <a:t> 2017;28(</a:t>
            </a:r>
            <a:r>
              <a:rPr lang="en-US" altLang="ja-JP" dirty="0" err="1">
                <a:ea typeface="MS UI Gothic" pitchFamily="18" charset="0"/>
              </a:rPr>
              <a:t>Suppl</a:t>
            </a:r>
            <a:r>
              <a:rPr lang="en-US" altLang="ja-JP" dirty="0">
                <a:ea typeface="MS UI Gothic" pitchFamily="18" charset="0"/>
              </a:rPr>
              <a:t> 5):</a:t>
            </a:r>
            <a:r>
              <a:rPr lang="en-US" altLang="ja-JP" dirty="0" err="1">
                <a:ea typeface="MS UI Gothic" pitchFamily="18" charset="0"/>
              </a:rPr>
              <a:t>Abstr</a:t>
            </a:r>
            <a:r>
              <a:rPr lang="en-US" altLang="ja-JP" dirty="0">
                <a:ea typeface="MS UI Gothic" pitchFamily="18" charset="0"/>
              </a:rPr>
              <a:t> 622PD</a:t>
            </a:r>
            <a:endParaRPr lang="ja-JP" altLang="en-US" dirty="0">
              <a:ea typeface="MS UI Gothic" pitchFamily="18" charset="0"/>
            </a:endParaRPr>
          </a:p>
        </p:txBody>
      </p:sp>
      <p:graphicFrame>
        <p:nvGraphicFramePr>
          <p:cNvPr id="16" name="Group 88"/>
          <p:cNvGraphicFramePr>
            <a:graphicFrameLocks noGrp="1"/>
          </p:cNvGraphicFramePr>
          <p:nvPr>
            <p:extLst>
              <p:ext uri="{D42A27DB-BD31-4B8C-83A1-F6EECF244321}">
                <p14:modId xmlns:p14="http://schemas.microsoft.com/office/powerpoint/2010/main" xmlns="" val="3792557995"/>
              </p:ext>
            </p:extLst>
          </p:nvPr>
        </p:nvGraphicFramePr>
        <p:xfrm>
          <a:off x="369888" y="1605315"/>
          <a:ext cx="8295647" cy="2870200"/>
        </p:xfrm>
        <a:graphic>
          <a:graphicData uri="http://schemas.openxmlformats.org/drawingml/2006/table">
            <a:tbl>
              <a:tblPr firstRow="1" bandRow="1">
                <a:tableStyleId>{69012ECD-51FC-41F1-AA8D-1B2483CD663E}</a:tableStyleId>
              </a:tblPr>
              <a:tblGrid>
                <a:gridCol w="2692289">
                  <a:extLst>
                    <a:ext uri="{9D8B030D-6E8A-4147-A177-3AD203B41FA5}">
                      <a16:colId xmlns="" xmlns:a16="http://schemas.microsoft.com/office/drawing/2014/main" val="20000"/>
                    </a:ext>
                  </a:extLst>
                </a:gridCol>
                <a:gridCol w="2801679">
                  <a:extLst>
                    <a:ext uri="{9D8B030D-6E8A-4147-A177-3AD203B41FA5}">
                      <a16:colId xmlns="" xmlns:a16="http://schemas.microsoft.com/office/drawing/2014/main" val="20001"/>
                    </a:ext>
                  </a:extLst>
                </a:gridCol>
                <a:gridCol w="2801679">
                  <a:extLst>
                    <a:ext uri="{9D8B030D-6E8A-4147-A177-3AD203B41FA5}">
                      <a16:colId xmlns="" xmlns:a16="http://schemas.microsoft.com/office/drawing/2014/main" val="20002"/>
                    </a:ext>
                  </a:extLst>
                </a:gridCol>
              </a:tblGrid>
              <a:tr h="125684">
                <a:tc rowSpan="2">
                  <a:txBody>
                    <a:bodyPr/>
                    <a:lstStyle/>
                    <a:p>
                      <a:pPr>
                        <a:lnSpc>
                          <a:spcPts val="1300"/>
                        </a:lnSpc>
                      </a:pPr>
                      <a:r>
                        <a:rPr lang="ja-JP" sz="1400" b="1" i="0" dirty="0" smtClean="0">
                          <a:solidFill>
                            <a:srgbClr val="FFFFFF"/>
                          </a:solidFill>
                          <a:ea typeface="MS UI Gothic" pitchFamily="18" charset="0"/>
                        </a:rPr>
                        <a:t>5%以上の患者で発生したTRAE、n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ts val="1300"/>
                        </a:lnSpc>
                      </a:pPr>
                      <a:r>
                        <a:rPr lang="ja-JP" sz="1400" b="1" i="0" dirty="0" smtClean="0">
                          <a:solidFill>
                            <a:srgbClr val="FFFFFF"/>
                          </a:solidFill>
                          <a:ea typeface="MS UI Gothic" pitchFamily="18" charset="0"/>
                        </a:rPr>
                        <a:t>Nab-パクリタキセル + ゲムシタビン、 n=106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14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5684">
                <a:tc vMerge="1">
                  <a:txBody>
                    <a:bodyPr/>
                    <a:lstStyle/>
                    <a:p>
                      <a:endParaRPr lang="en-US" sz="1400"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300"/>
                        </a:lnSpc>
                      </a:pPr>
                      <a:r>
                        <a:rPr lang="ja-JP" sz="1400" b="1" i="0" dirty="0" smtClean="0">
                          <a:solidFill>
                            <a:srgbClr val="FFFFFF"/>
                          </a:solidFill>
                          <a:ea typeface="MS UI Gothic" pitchFamily="18" charset="0"/>
                        </a:rPr>
                        <a:t>全てのグレード</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300"/>
                        </a:lnSpc>
                      </a:pPr>
                      <a:r>
                        <a:rPr lang="ja-JP" sz="1400" b="1" i="0" dirty="0" smtClean="0">
                          <a:solidFill>
                            <a:srgbClr val="FFFFFF"/>
                          </a:solidFill>
                          <a:ea typeface="MS UI Gothic" pitchFamily="18" charset="0"/>
                        </a:rPr>
                        <a:t>グレード3以上</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26051">
                <a:tc>
                  <a:txBody>
                    <a:bodyPr/>
                    <a:lstStyle/>
                    <a:p>
                      <a:pPr>
                        <a:lnSpc>
                          <a:spcPts val="1600"/>
                        </a:lnSpc>
                      </a:pPr>
                      <a:r>
                        <a:rPr lang="ja-JP" sz="1400" b="0" i="0" dirty="0" smtClean="0">
                          <a:solidFill>
                            <a:srgbClr val="000000"/>
                          </a:solidFill>
                          <a:ea typeface="MS UI Gothic" pitchFamily="18" charset="0"/>
                        </a:rPr>
                        <a:t>≧1件のAEを経験した患者数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105 (99.1)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85 (80.2)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25684">
                <a:tc>
                  <a:txBody>
                    <a:bodyPr/>
                    <a:lstStyle/>
                    <a:p>
                      <a:pPr>
                        <a:lnSpc>
                          <a:spcPts val="1600"/>
                        </a:lnSpc>
                      </a:pPr>
                      <a:r>
                        <a:rPr lang="ja-JP" sz="1400" b="0" i="0" dirty="0" smtClean="0">
                          <a:solidFill>
                            <a:srgbClr val="000000"/>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ja-JP" sz="1400" b="0" i="0" dirty="0" smtClean="0">
                          <a:solidFill>
                            <a:srgbClr val="000000"/>
                          </a:solidFill>
                          <a:ea typeface="MS UI Gothic" pitchFamily="18" charset="0"/>
                        </a:rPr>
                        <a:t>61 (57.5)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ja-JP" sz="1400" b="0" i="0" dirty="0" smtClean="0">
                          <a:solidFill>
                            <a:srgbClr val="000000"/>
                          </a:solidFill>
                          <a:ea typeface="MS UI Gothic" pitchFamily="18" charset="0"/>
                        </a:rPr>
                        <a:t>43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25684">
                <a:tc>
                  <a:txBody>
                    <a:bodyPr/>
                    <a:lstStyle/>
                    <a:p>
                      <a:pPr>
                        <a:lnSpc>
                          <a:spcPts val="1600"/>
                        </a:lnSpc>
                      </a:pPr>
                      <a:r>
                        <a:rPr lang="ja-JP" sz="1400" b="0" i="0" dirty="0" smtClean="0">
                          <a:solidFill>
                            <a:srgbClr val="000000"/>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50 (47.2)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12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26051">
                <a:tc>
                  <a:txBody>
                    <a:bodyPr/>
                    <a:lstStyle/>
                    <a:p>
                      <a:pPr>
                        <a:lnSpc>
                          <a:spcPts val="1600"/>
                        </a:lnSpc>
                      </a:pPr>
                      <a:r>
                        <a:rPr lang="ja-JP" sz="1400" b="0" i="0" dirty="0" smtClean="0">
                          <a:solidFill>
                            <a:srgbClr val="000000"/>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ja-JP" sz="1400" b="0" i="0" dirty="0" smtClean="0">
                          <a:solidFill>
                            <a:srgbClr val="000000"/>
                          </a:solidFill>
                          <a:ea typeface="MS UI Gothic" pitchFamily="18" charset="0"/>
                        </a:rPr>
                        <a:t>53 (50.0)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600"/>
                        </a:lnSpc>
                      </a:pPr>
                      <a:r>
                        <a:rPr lang="ja-JP" sz="1400" b="0" i="0" dirty="0" smtClean="0">
                          <a:solidFill>
                            <a:srgbClr val="000000"/>
                          </a:solidFill>
                          <a:ea typeface="MS UI Gothic" pitchFamily="18" charset="0"/>
                        </a:rPr>
                        <a:t>11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25684">
                <a:tc>
                  <a:txBody>
                    <a:bodyPr/>
                    <a:lstStyle/>
                    <a:p>
                      <a:pPr>
                        <a:lnSpc>
                          <a:spcPts val="1600"/>
                        </a:lnSpc>
                      </a:pPr>
                      <a:r>
                        <a:rPr lang="ja-JP" sz="1400" b="0" i="0" dirty="0" smtClean="0">
                          <a:solidFill>
                            <a:srgbClr val="000000"/>
                          </a:solidFill>
                          <a:ea typeface="MS UI Gothic" pitchFamily="18" charset="0"/>
                        </a:rPr>
                        <a:t>無力症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37 (34.9)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8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25684">
                <a:tc>
                  <a:txBody>
                    <a:bodyPr/>
                    <a:lstStyle/>
                    <a:p>
                      <a:pPr>
                        <a:lnSpc>
                          <a:spcPts val="1600"/>
                        </a:lnSpc>
                      </a:pPr>
                      <a:r>
                        <a:rPr lang="ja-JP" sz="1400" b="0" i="0" dirty="0" smtClean="0">
                          <a:solidFill>
                            <a:srgbClr val="000000"/>
                          </a:solidFill>
                          <a:ea typeface="MS UI Gothic" pitchFamily="18" charset="0"/>
                        </a:rPr>
                        <a:t>高血糖症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ja-JP" sz="1400" b="0" i="0" dirty="0" smtClean="0">
                          <a:solidFill>
                            <a:srgbClr val="000000"/>
                          </a:solidFill>
                          <a:ea typeface="MS UI Gothic" pitchFamily="18" charset="0"/>
                        </a:rPr>
                        <a:t>12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ja-JP" sz="1400" b="0" i="0" dirty="0" smtClean="0">
                          <a:solidFill>
                            <a:srgbClr val="000000"/>
                          </a:solidFill>
                          <a:ea typeface="MS UI Gothic" pitchFamily="18" charset="0"/>
                        </a:rPr>
                        <a:t>7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25684">
                <a:tc>
                  <a:txBody>
                    <a:bodyPr/>
                    <a:lstStyle/>
                    <a:p>
                      <a:pPr>
                        <a:lnSpc>
                          <a:spcPts val="1600"/>
                        </a:lnSpc>
                      </a:pPr>
                      <a:r>
                        <a:rPr lang="ja-JP" sz="1400" b="0" i="0" dirty="0" smtClean="0">
                          <a:solidFill>
                            <a:srgbClr val="000000"/>
                          </a:solidFill>
                          <a:ea typeface="MS UI Gothic" pitchFamily="18" charset="0"/>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44 (41.5)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600"/>
                        </a:lnSpc>
                      </a:pPr>
                      <a:r>
                        <a:rPr lang="ja-JP" sz="1400" b="0" i="0" dirty="0" smtClean="0">
                          <a:solidFill>
                            <a:srgbClr val="000000"/>
                          </a:solidFill>
                          <a:ea typeface="MS UI Gothic" pitchFamily="18" charset="0"/>
                        </a:rPr>
                        <a:t>7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5684">
                <a:tc>
                  <a:txBody>
                    <a:bodyPr/>
                    <a:lstStyle/>
                    <a:p>
                      <a:pPr>
                        <a:lnSpc>
                          <a:spcPts val="1600"/>
                        </a:lnSpc>
                      </a:pPr>
                      <a:r>
                        <a:rPr lang="ja-JP" sz="1400" b="0" i="0" dirty="0" smtClean="0">
                          <a:solidFill>
                            <a:srgbClr val="000000"/>
                          </a:solidFill>
                          <a:ea typeface="MS UI Gothic" pitchFamily="18" charset="0"/>
                        </a:rPr>
                        <a:t>ALT増加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ja-JP" sz="1400" b="0" i="0" dirty="0" smtClean="0">
                          <a:solidFill>
                            <a:srgbClr val="000000"/>
                          </a:solidFill>
                          <a:ea typeface="MS UI Gothic" pitchFamily="18" charset="0"/>
                        </a:rPr>
                        <a:t>20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600"/>
                        </a:lnSpc>
                      </a:pPr>
                      <a:r>
                        <a:rPr lang="ja-JP" sz="1400" b="0" i="0" dirty="0" smtClean="0">
                          <a:solidFill>
                            <a:srgbClr val="000000"/>
                          </a:solidFill>
                          <a:ea typeface="MS UI Gothic" pitchFamily="18" charset="0"/>
                        </a:rPr>
                        <a:t>6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1198036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AutoShape 19"/>
          <p:cNvCxnSpPr>
            <a:cxnSpLocks noChangeShapeType="1"/>
            <a:endCxn id="41" idx="1"/>
          </p:cNvCxnSpPr>
          <p:nvPr/>
        </p:nvCxnSpPr>
        <p:spPr bwMode="auto">
          <a:xfrm flipV="1">
            <a:off x="2170448" y="3174583"/>
            <a:ext cx="1037512" cy="4483"/>
          </a:xfrm>
          <a:prstGeom prst="straightConnector1">
            <a:avLst/>
          </a:prstGeom>
          <a:noFill/>
          <a:ln w="57150">
            <a:solidFill>
              <a:schemeClr val="bg2">
                <a:lumMod val="60000"/>
                <a:lumOff val="40000"/>
              </a:schemeClr>
            </a:solidFill>
            <a:round/>
            <a:headEnd type="none" w="med" len="med"/>
            <a:tailEnd type="triangle" w="med" len="med"/>
          </a:ln>
        </p:spPr>
      </p:cxnSp>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623PD: 進行膵癌（ECOGのPSスコア：2、PDAC）患者における、ゲムシタビン（G）併用下でのnab-パクリタキセル（nab-P）の有効性および安全性を評価することを目的とした第Ｉ相および無作為化第ＩＩ相試験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Hidalgo M, et al </a:t>
            </a:r>
          </a:p>
        </p:txBody>
      </p:sp>
      <p:sp>
        <p:nvSpPr>
          <p:cNvPr id="4" name="Text Placeholder 3"/>
          <p:cNvSpPr>
            <a:spLocks noGrp="1"/>
          </p:cNvSpPr>
          <p:nvPr>
            <p:ph type="body" sz="quarter" idx="10"/>
          </p:nvPr>
        </p:nvSpPr>
        <p:spPr>
          <a:xfrm>
            <a:off x="365125" y="6096000"/>
            <a:ext cx="4333484" cy="487363"/>
          </a:xfrm>
        </p:spPr>
        <p:txBody>
          <a:bodyPr/>
          <a:lstStyle/>
          <a:p>
            <a:r>
              <a:rPr lang="ja-JP" sz="1200" b="0" i="0" dirty="0" smtClean="0">
                <a:solidFill>
                  <a:srgbClr val="4D4D4D"/>
                </a:solidFill>
                <a:ea typeface="MS UI Gothic" pitchFamily="18" charset="0"/>
              </a:rPr>
              <a:t>*ゲムシタビン1000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 Nab-パクリタキセル150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B群</a:t>
            </a:r>
            <a:r>
              <a:rPr lang="ja-JP" sz="1200" b="0" i="0" dirty="0" smtClean="0">
                <a:solidFill>
                  <a:srgbClr val="4D4D4D"/>
                </a:solidFill>
                <a:ea typeface="MS UI Gothic" pitchFamily="18" charset="0"/>
              </a:rPr>
              <a:t>) または125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D群</a:t>
            </a:r>
            <a:r>
              <a:rPr lang="ja-JP" sz="1200" b="0" i="0" dirty="0" smtClean="0">
                <a:solidFill>
                  <a:srgbClr val="4D4D4D"/>
                </a:solidFill>
                <a:ea typeface="MS UI Gothic" pitchFamily="18" charset="0"/>
              </a:rPr>
              <a:t>)、1, 3/4週、またはゲムシタビン1000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 Nab-パクリタキセル100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C群</a:t>
            </a:r>
            <a:r>
              <a:rPr lang="ja-JP" sz="1200" b="0" i="0" dirty="0" smtClean="0">
                <a:solidFill>
                  <a:srgbClr val="4D4D4D"/>
                </a:solidFill>
                <a:ea typeface="MS UI Gothic" pitchFamily="18" charset="0"/>
              </a:rPr>
              <a:t>) または125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E群</a:t>
            </a:r>
            <a:r>
              <a:rPr lang="ja-JP" sz="1200" b="0" i="0" dirty="0" smtClean="0">
                <a:solidFill>
                  <a:srgbClr val="4D4D4D"/>
                </a:solidFill>
                <a:ea typeface="MS UI Gothic" pitchFamily="18" charset="0"/>
              </a:rPr>
              <a:t>)、1, 2, 3/4週;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、IV、1, 2, 3/4週</a:t>
            </a:r>
          </a:p>
        </p:txBody>
      </p:sp>
      <p:sp>
        <p:nvSpPr>
          <p:cNvPr id="5" name="Text Placeholder 4"/>
          <p:cNvSpPr>
            <a:spLocks noGrp="1"/>
          </p:cNvSpPr>
          <p:nvPr>
            <p:ph type="body" sz="quarter" idx="11"/>
          </p:nvPr>
        </p:nvSpPr>
        <p:spPr/>
        <p:txBody>
          <a:bodyPr/>
          <a:lstStyle/>
          <a:p>
            <a:r>
              <a:rPr lang="en-US" dirty="0"/>
              <a:t>Hidalgo M, et al.</a:t>
            </a:r>
            <a:r>
              <a:rPr lang="fr-FR" dirty="0"/>
              <a:t> Ann Oncol 2017;28(Suppl 5):Abstr</a:t>
            </a:r>
            <a:r>
              <a:rPr lang="en-US" dirty="0"/>
              <a:t> 623PD</a:t>
            </a:r>
          </a:p>
        </p:txBody>
      </p:sp>
      <p:sp>
        <p:nvSpPr>
          <p:cNvPr id="7" name="Oval 14"/>
          <p:cNvSpPr>
            <a:spLocks noChangeArrowheads="1"/>
          </p:cNvSpPr>
          <p:nvPr/>
        </p:nvSpPr>
        <p:spPr bwMode="auto">
          <a:xfrm>
            <a:off x="5094062" y="37355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3" idx="1"/>
          </p:cNvCxnSpPr>
          <p:nvPr/>
        </p:nvCxnSpPr>
        <p:spPr bwMode="auto">
          <a:xfrm rot="5400000" flipH="1" flipV="1">
            <a:off x="5420330" y="3338033"/>
            <a:ext cx="363060" cy="432001"/>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21210" y="310818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p:cNvCxnSpPr>
          <p:nvPr/>
        </p:nvCxnSpPr>
        <p:spPr bwMode="auto">
          <a:xfrm>
            <a:off x="2170448" y="4027663"/>
            <a:ext cx="2917026"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857197" y="3372503"/>
            <a:ext cx="364013"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817861" y="2778503"/>
            <a:ext cx="2039336" cy="1188000"/>
          </a:xfrm>
          <a:prstGeom prst="rect">
            <a:avLst/>
          </a:prstGeom>
          <a:solidFill>
            <a:schemeClr val="accent3"/>
          </a:solidFill>
          <a:ln w="9525" algn="ctr">
            <a:noFill/>
            <a:round/>
            <a:headEnd/>
            <a:tailEnd/>
          </a:ln>
        </p:spPr>
        <p:txBody>
          <a:bodyPr lIns="90488" tIns="0" rIns="90488" bIns="0" anchor="ctr"/>
          <a:lstStyle/>
          <a:p>
            <a:pPr algn="ctr" defTabSz="892175" eaLnBrk="0" hangingPunct="0">
              <a:lnSpc>
                <a:spcPts val="1800"/>
              </a:lnSpc>
            </a:pPr>
            <a:r>
              <a:rPr lang="ja-JP" b="1" i="0" dirty="0" smtClean="0">
                <a:solidFill>
                  <a:srgbClr val="FFFFFF"/>
                </a:solidFill>
                <a:ea typeface="MS UI Gothic" pitchFamily="18" charset="0"/>
              </a:rPr>
              <a:t>C群：</a:t>
            </a:r>
          </a:p>
          <a:p>
            <a:pPr algn="ctr" defTabSz="892175" eaLnBrk="0" hangingPunct="0">
              <a:lnSpc>
                <a:spcPts val="1800"/>
              </a:lnSpc>
            </a:pPr>
            <a:r>
              <a:rPr lang="ja-JP" b="0" i="0" dirty="0" smtClean="0">
                <a:solidFill>
                  <a:srgbClr val="FFFFFF"/>
                </a:solidFill>
                <a:ea typeface="MS UI Gothic" pitchFamily="18" charset="0"/>
              </a:rPr>
              <a:t>Nab-パクリタキセル100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 ゲムシタビン</a:t>
            </a:r>
            <a:r>
              <a:rPr lang="ja-JP" b="0" i="0" baseline="30000" dirty="0" smtClean="0">
                <a:solidFill>
                  <a:srgbClr val="FFFFFF"/>
                </a:solidFill>
                <a:ea typeface="MS UI Gothic" pitchFamily="18" charset="0"/>
              </a:rPr>
              <a:t>†</a:t>
            </a:r>
          </a:p>
          <a:p>
            <a:pPr algn="ctr" defTabSz="892175" eaLnBrk="0" hangingPunct="0">
              <a:lnSpc>
                <a:spcPts val="1800"/>
              </a:lnSpc>
            </a:pPr>
            <a:r>
              <a:rPr lang="ja-JP" b="0" i="0" dirty="0" smtClean="0">
                <a:solidFill>
                  <a:srgbClr val="FFFFFF"/>
                </a:solidFill>
                <a:ea typeface="MS UI Gothic" pitchFamily="18" charset="0"/>
              </a:rPr>
              <a:t>(n=112) </a:t>
            </a:r>
          </a:p>
        </p:txBody>
      </p:sp>
      <p:sp>
        <p:nvSpPr>
          <p:cNvPr id="14" name="TextBox 13"/>
          <p:cNvSpPr txBox="1"/>
          <p:nvPr/>
        </p:nvSpPr>
        <p:spPr>
          <a:xfrm>
            <a:off x="369888" y="1295400"/>
            <a:ext cx="8404225" cy="1107996"/>
          </a:xfrm>
          <a:prstGeom prst="rect">
            <a:avLst/>
          </a:prstGeom>
          <a:noFill/>
        </p:spPr>
        <p:txBody>
          <a:bodyPr wrap="square" lIns="0" rtlCol="0">
            <a:spAutoFit/>
          </a:bodyPr>
          <a:lstStyle/>
          <a:p>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第一選択治療としてnab-パクリタキセル+ゲムシタビンの忍容できる用量を選択すること（第I相）。進行膵癌患者においてその有効性を評価すること（第II相）。</a:t>
            </a:r>
          </a:p>
          <a:p>
            <a:pPr marL="285750" indent="-285750">
              <a:buFont typeface="Arial" pitchFamily="34" charset="0"/>
              <a:buChar char="•"/>
            </a:pPr>
            <a:endParaRPr lang="en-US" sz="1600" b="1" dirty="0">
              <a:solidFill>
                <a:srgbClr val="4D4D4D"/>
              </a:solidFill>
            </a:endParaRPr>
          </a:p>
        </p:txBody>
      </p:sp>
      <p:sp>
        <p:nvSpPr>
          <p:cNvPr id="15" name="AutoShape 9"/>
          <p:cNvSpPr>
            <a:spLocks noChangeArrowheads="1"/>
          </p:cNvSpPr>
          <p:nvPr/>
        </p:nvSpPr>
        <p:spPr bwMode="auto">
          <a:xfrm>
            <a:off x="298448" y="2655392"/>
            <a:ext cx="1872000" cy="1836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0"/>
              </a:spcAft>
            </a:pPr>
            <a:r>
              <a:rPr lang="ja-JP" b="0" i="0" dirty="0" smtClean="0">
                <a:solidFill>
                  <a:srgbClr val="FFFFFF"/>
                </a:solidFill>
                <a:ea typeface="MS UI Gothic" pitchFamily="18" charset="0"/>
              </a:rPr>
              <a:t>主要な患者選択基準</a:t>
            </a:r>
          </a:p>
          <a:p>
            <a:pPr marL="228600" indent="-228600" defTabSz="892175" eaLnBrk="0" hangingPunct="0">
              <a:spcAft>
                <a:spcPts val="0"/>
              </a:spcAft>
              <a:buFont typeface="Arial" pitchFamily="34" charset="0"/>
              <a:buChar char="•"/>
            </a:pPr>
            <a:r>
              <a:rPr lang="ja-JP" b="0" i="0" dirty="0" smtClean="0">
                <a:solidFill>
                  <a:srgbClr val="FFFFFF"/>
                </a:solidFill>
                <a:ea typeface="MS UI Gothic" pitchFamily="18" charset="0"/>
              </a:rPr>
              <a:t>治療歴のない進行膵癌 </a:t>
            </a:r>
          </a:p>
          <a:p>
            <a:pPr marL="228600" indent="-228600" defTabSz="892175" eaLnBrk="0" hangingPunct="0">
              <a:spcAft>
                <a:spcPts val="0"/>
              </a:spcAft>
              <a:buFont typeface="Arial" pitchFamily="34" charset="0"/>
              <a:buChar char="•"/>
            </a:pPr>
            <a:r>
              <a:rPr lang="ja-JP" b="0" i="0" dirty="0" smtClean="0">
                <a:solidFill>
                  <a:srgbClr val="FFFFFF"/>
                </a:solidFill>
                <a:ea typeface="MS UI Gothic" pitchFamily="18" charset="0"/>
              </a:rPr>
              <a:t>ECOG PSスコアが2 </a:t>
            </a:r>
          </a:p>
        </p:txBody>
      </p:sp>
      <p:sp>
        <p:nvSpPr>
          <p:cNvPr id="16" name="Rectangle 9"/>
          <p:cNvSpPr>
            <a:spLocks noGrp="1" noChangeArrowheads="1"/>
          </p:cNvSpPr>
          <p:nvPr>
            <p:ph sz="half" idx="1"/>
          </p:nvPr>
        </p:nvSpPr>
        <p:spPr>
          <a:xfrm>
            <a:off x="365124" y="5239516"/>
            <a:ext cx="4130676" cy="799043"/>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OS</a:t>
            </a:r>
          </a:p>
          <a:p>
            <a:endParaRPr lang="en-GB" dirty="0"/>
          </a:p>
        </p:txBody>
      </p:sp>
      <p:sp>
        <p:nvSpPr>
          <p:cNvPr id="17" name="Content Placeholder 26"/>
          <p:cNvSpPr txBox="1">
            <a:spLocks/>
          </p:cNvSpPr>
          <p:nvPr/>
        </p:nvSpPr>
        <p:spPr>
          <a:xfrm>
            <a:off x="4648200" y="523951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PFS、ORR、安全性</a:t>
            </a:r>
          </a:p>
        </p:txBody>
      </p:sp>
      <p:cxnSp>
        <p:nvCxnSpPr>
          <p:cNvPr id="18" name="AutoShape 16"/>
          <p:cNvCxnSpPr>
            <a:cxnSpLocks noChangeShapeType="1"/>
            <a:stCxn id="7" idx="4"/>
            <a:endCxn id="21" idx="1"/>
          </p:cNvCxnSpPr>
          <p:nvPr/>
        </p:nvCxnSpPr>
        <p:spPr bwMode="auto">
          <a:xfrm rot="16200000" flipH="1">
            <a:off x="5427435" y="4278187"/>
            <a:ext cx="345624" cy="4287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221210" y="4401068"/>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0"/>
          <p:cNvCxnSpPr>
            <a:cxnSpLocks noChangeShapeType="1"/>
            <a:stCxn id="21" idx="3"/>
            <a:endCxn id="19" idx="1"/>
          </p:cNvCxnSpPr>
          <p:nvPr/>
        </p:nvCxnSpPr>
        <p:spPr bwMode="auto">
          <a:xfrm>
            <a:off x="7857197" y="4665387"/>
            <a:ext cx="364013"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5814635" y="4071387"/>
            <a:ext cx="2042562" cy="1188000"/>
          </a:xfrm>
          <a:prstGeom prst="rect">
            <a:avLst/>
          </a:prstGeom>
          <a:solidFill>
            <a:schemeClr val="accent2"/>
          </a:solidFill>
          <a:ln w="9525" algn="ctr">
            <a:noFill/>
            <a:round/>
            <a:headEnd/>
            <a:tailEnd/>
          </a:ln>
        </p:spPr>
        <p:txBody>
          <a:bodyPr lIns="90488" tIns="0" rIns="90488" bIns="0" anchor="ctr"/>
          <a:lstStyle/>
          <a:p>
            <a:pPr algn="ctr" defTabSz="892175" eaLnBrk="0" hangingPunct="0">
              <a:lnSpc>
                <a:spcPts val="1800"/>
              </a:lnSpc>
            </a:pPr>
            <a:r>
              <a:rPr lang="ja-JP" b="1" i="0" dirty="0" smtClean="0">
                <a:solidFill>
                  <a:srgbClr val="4D4D4D"/>
                </a:solidFill>
                <a:ea typeface="MS UI Gothic" pitchFamily="18" charset="0"/>
              </a:rPr>
              <a:t>E群：</a:t>
            </a:r>
          </a:p>
          <a:p>
            <a:pPr algn="ctr" defTabSz="892175" eaLnBrk="0" hangingPunct="0">
              <a:lnSpc>
                <a:spcPts val="1800"/>
              </a:lnSpc>
            </a:pPr>
            <a:r>
              <a:rPr lang="ja-JP" b="0" i="0" dirty="0" smtClean="0">
                <a:solidFill>
                  <a:srgbClr val="4D4D4D"/>
                </a:solidFill>
                <a:ea typeface="MS UI Gothic" pitchFamily="18" charset="0"/>
              </a:rPr>
              <a:t>Nab-パクリタキセル125 mg/m</a:t>
            </a:r>
            <a:r>
              <a:rPr lang="ja-JP" b="0" i="0" baseline="30000" dirty="0" smtClean="0">
                <a:solidFill>
                  <a:srgbClr val="4D4D4D"/>
                </a:solidFill>
                <a:ea typeface="MS UI Gothic" pitchFamily="18" charset="0"/>
              </a:rPr>
              <a:t>2</a:t>
            </a:r>
            <a:r>
              <a:rPr lang="ja-JP" b="0" i="0" dirty="0" smtClean="0">
                <a:solidFill>
                  <a:srgbClr val="4D4D4D"/>
                </a:solidFill>
                <a:ea typeface="MS UI Gothic" pitchFamily="18" charset="0"/>
              </a:rPr>
              <a:t> + ゲムシタビン</a:t>
            </a:r>
            <a:r>
              <a:rPr lang="ja-JP" b="0" i="0" baseline="30000" dirty="0" smtClean="0">
                <a:solidFill>
                  <a:srgbClr val="4D4D4D"/>
                </a:solidFill>
                <a:ea typeface="MS UI Gothic" pitchFamily="18" charset="0"/>
              </a:rPr>
              <a:t>†</a:t>
            </a:r>
          </a:p>
          <a:p>
            <a:pPr algn="ctr" defTabSz="892175" eaLnBrk="0" hangingPunct="0">
              <a:lnSpc>
                <a:spcPts val="1800"/>
              </a:lnSpc>
            </a:pPr>
            <a:r>
              <a:rPr lang="ja-JP" b="0" i="0" dirty="0" smtClean="0">
                <a:solidFill>
                  <a:srgbClr val="4D4D4D"/>
                </a:solidFill>
                <a:ea typeface="MS UI Gothic" pitchFamily="18" charset="0"/>
              </a:rPr>
              <a:t>(n=112) </a:t>
            </a:r>
          </a:p>
        </p:txBody>
      </p:sp>
      <p:sp>
        <p:nvSpPr>
          <p:cNvPr id="41" name="AutoShape 8"/>
          <p:cNvSpPr>
            <a:spLocks noChangeArrowheads="1"/>
          </p:cNvSpPr>
          <p:nvPr/>
        </p:nvSpPr>
        <p:spPr bwMode="auto">
          <a:xfrm>
            <a:off x="3207960" y="2499287"/>
            <a:ext cx="1764000" cy="135059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Nab-パクリタキセル + ゲムシタビンを4回投与* (</a:t>
            </a:r>
            <a:r>
              <a:rPr lang="ja-JP" b="1" i="0" dirty="0" smtClean="0">
                <a:solidFill>
                  <a:srgbClr val="FFFFFF"/>
                </a:solidFill>
                <a:ea typeface="MS UI Gothic" pitchFamily="18" charset="0"/>
              </a:rPr>
              <a:t>B～E群</a:t>
            </a:r>
            <a:r>
              <a:rPr lang="ja-JP" b="0" i="0" dirty="0" smtClean="0">
                <a:solidFill>
                  <a:srgbClr val="FFFFFF"/>
                </a:solidFill>
                <a:ea typeface="MS UI Gothic" pitchFamily="18" charset="0"/>
              </a:rPr>
              <a:t>) (n=24)</a:t>
            </a:r>
          </a:p>
        </p:txBody>
      </p:sp>
      <p:sp>
        <p:nvSpPr>
          <p:cNvPr id="28" name="Oval 14"/>
          <p:cNvSpPr>
            <a:spLocks noChangeArrowheads="1"/>
          </p:cNvSpPr>
          <p:nvPr/>
        </p:nvSpPr>
        <p:spPr bwMode="auto">
          <a:xfrm>
            <a:off x="2331812" y="2886966"/>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sp>
        <p:nvSpPr>
          <p:cNvPr id="45" name="TextBox 44"/>
          <p:cNvSpPr txBox="1"/>
          <p:nvPr/>
        </p:nvSpPr>
        <p:spPr>
          <a:xfrm>
            <a:off x="3207960" y="2133335"/>
            <a:ext cx="1763999"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第I相</a:t>
            </a:r>
          </a:p>
        </p:txBody>
      </p:sp>
      <p:sp>
        <p:nvSpPr>
          <p:cNvPr id="46" name="TextBox 45"/>
          <p:cNvSpPr txBox="1"/>
          <p:nvPr/>
        </p:nvSpPr>
        <p:spPr>
          <a:xfrm>
            <a:off x="5860197" y="2400366"/>
            <a:ext cx="1934560"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第II相</a:t>
            </a:r>
          </a:p>
        </p:txBody>
      </p:sp>
    </p:spTree>
    <p:extLst>
      <p:ext uri="{BB962C8B-B14F-4D97-AF65-F5344CB8AC3E}">
        <p14:creationId xmlns:p14="http://schemas.microsoft.com/office/powerpoint/2010/main" xmlns="" val="186648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37"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623PD: 進行膵癌（ECOGのPSスコア：2、PDAC）患者における、ゲムシタビン（G）併用下でのnab-パクリタキセル（nab-P）の有効性および安全性を評価することを目的とした第Ｉ相および無作為化第ＩＩ相試験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Hidalgo M, et al </a:t>
            </a:r>
          </a:p>
        </p:txBody>
      </p:sp>
      <p:sp>
        <p:nvSpPr>
          <p:cNvPr id="139" name="Text Placeholder 4"/>
          <p:cNvSpPr>
            <a:spLocks noGrp="1"/>
          </p:cNvSpPr>
          <p:nvPr>
            <p:ph type="body" sz="quarter" idx="11"/>
          </p:nvPr>
        </p:nvSpPr>
        <p:spPr>
          <a:xfrm>
            <a:off x="4648200" y="6096000"/>
            <a:ext cx="4130675" cy="487363"/>
          </a:xfrm>
        </p:spPr>
        <p:txBody>
          <a:bodyPr/>
          <a:lstStyle/>
          <a:p>
            <a:r>
              <a:rPr lang="en-US" dirty="0"/>
              <a:t>Hidalgo M, et al.</a:t>
            </a:r>
            <a:r>
              <a:rPr lang="fr-FR" dirty="0"/>
              <a:t> Ann Oncol 2017;28(Suppl 5):Abstr</a:t>
            </a:r>
            <a:r>
              <a:rPr lang="en-US" dirty="0"/>
              <a:t> 623PD</a:t>
            </a:r>
          </a:p>
        </p:txBody>
      </p:sp>
      <p:graphicFrame>
        <p:nvGraphicFramePr>
          <p:cNvPr id="140" name="Group 88"/>
          <p:cNvGraphicFramePr>
            <a:graphicFrameLocks noGrp="1"/>
          </p:cNvGraphicFramePr>
          <p:nvPr>
            <p:extLst>
              <p:ext uri="{D42A27DB-BD31-4B8C-83A1-F6EECF244321}">
                <p14:modId xmlns:p14="http://schemas.microsoft.com/office/powerpoint/2010/main" xmlns="" val="1295218070"/>
              </p:ext>
            </p:extLst>
          </p:nvPr>
        </p:nvGraphicFramePr>
        <p:xfrm>
          <a:off x="369888" y="5305099"/>
          <a:ext cx="8382225" cy="914400"/>
        </p:xfrm>
        <a:graphic>
          <a:graphicData uri="http://schemas.openxmlformats.org/drawingml/2006/table">
            <a:tbl>
              <a:tblPr firstRow="1" bandRow="1">
                <a:tableStyleId>{69012ECD-51FC-41F1-AA8D-1B2483CD663E}</a:tableStyleId>
              </a:tblPr>
              <a:tblGrid>
                <a:gridCol w="2212907">
                  <a:extLst>
                    <a:ext uri="{9D8B030D-6E8A-4147-A177-3AD203B41FA5}">
                      <a16:colId xmlns="" xmlns:a16="http://schemas.microsoft.com/office/drawing/2014/main" val="20000"/>
                    </a:ext>
                  </a:extLst>
                </a:gridCol>
                <a:gridCol w="3084659">
                  <a:extLst>
                    <a:ext uri="{9D8B030D-6E8A-4147-A177-3AD203B41FA5}">
                      <a16:colId xmlns="" xmlns:a16="http://schemas.microsoft.com/office/drawing/2014/main" val="20001"/>
                    </a:ext>
                  </a:extLst>
                </a:gridCol>
                <a:gridCol w="3084659">
                  <a:extLst>
                    <a:ext uri="{9D8B030D-6E8A-4147-A177-3AD203B41FA5}">
                      <a16:colId xmlns="" xmlns:a16="http://schemas.microsoft.com/office/drawing/2014/main" val="20002"/>
                    </a:ext>
                  </a:extLst>
                </a:gridCol>
              </a:tblGrid>
              <a:tr h="1602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602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20.7 (13.2, 28.3)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22.7 (14.9, 30.6)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602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臨床ベネフィット率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64.9 (56.0, 73.7)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71.8 (63.4, 80.2)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41" name="TextBox 140"/>
          <p:cNvSpPr txBox="1"/>
          <p:nvPr/>
        </p:nvSpPr>
        <p:spPr>
          <a:xfrm>
            <a:off x="2506386" y="1481545"/>
            <a:ext cx="518091" cy="369332"/>
          </a:xfrm>
          <a:prstGeom prst="rect">
            <a:avLst/>
          </a:prstGeom>
          <a:noFill/>
        </p:spPr>
        <p:txBody>
          <a:bodyPr wrap="none" rtlCol="0">
            <a:spAutoFit/>
          </a:bodyPr>
          <a:lstStyle/>
          <a:p>
            <a:r>
              <a:rPr lang="ja-JP" b="1" i="0" dirty="0" smtClean="0">
                <a:solidFill>
                  <a:srgbClr val="4D4D4D"/>
                </a:solidFill>
                <a:ea typeface="MS UI Gothic" pitchFamily="18" charset="0"/>
              </a:rPr>
              <a:t>OS</a:t>
            </a:r>
          </a:p>
        </p:txBody>
      </p:sp>
      <p:sp>
        <p:nvSpPr>
          <p:cNvPr id="142" name="TextBox 141"/>
          <p:cNvSpPr txBox="1"/>
          <p:nvPr/>
        </p:nvSpPr>
        <p:spPr>
          <a:xfrm>
            <a:off x="6775907" y="1481545"/>
            <a:ext cx="633507" cy="369332"/>
          </a:xfrm>
          <a:prstGeom prst="rect">
            <a:avLst/>
          </a:prstGeom>
          <a:noFill/>
        </p:spPr>
        <p:txBody>
          <a:bodyPr wrap="none" rtlCol="0">
            <a:spAutoFit/>
          </a:bodyPr>
          <a:lstStyle/>
          <a:p>
            <a:r>
              <a:rPr lang="ja-JP" b="1" i="0" dirty="0" smtClean="0">
                <a:solidFill>
                  <a:srgbClr val="4D4D4D"/>
                </a:solidFill>
                <a:ea typeface="MS UI Gothic" pitchFamily="18" charset="0"/>
              </a:rPr>
              <a:t>PFS</a:t>
            </a:r>
          </a:p>
        </p:txBody>
      </p:sp>
      <p:sp>
        <p:nvSpPr>
          <p:cNvPr id="143" name="Rectangle 142"/>
          <p:cNvSpPr/>
          <p:nvPr/>
        </p:nvSpPr>
        <p:spPr>
          <a:xfrm>
            <a:off x="2602904" y="3095059"/>
            <a:ext cx="2195425" cy="646331"/>
          </a:xfrm>
          <a:prstGeom prst="rect">
            <a:avLst/>
          </a:prstGeom>
        </p:spPr>
        <p:txBody>
          <a:bodyPr wrap="square">
            <a:spAutoFit/>
          </a:bodyPr>
          <a:lstStyle/>
          <a:p>
            <a:r>
              <a:rPr lang="ja-JP" sz="1200" b="1" i="0" dirty="0" smtClean="0">
                <a:solidFill>
                  <a:srgbClr val="000000"/>
                </a:solidFill>
                <a:ea typeface="MS UI Gothic" pitchFamily="18" charset="0"/>
              </a:rPr>
              <a:t>6カ月OS、% (95%CI)</a:t>
            </a:r>
          </a:p>
          <a:p>
            <a:r>
              <a:rPr lang="ja-JP" sz="1200" b="0" i="0" dirty="0" smtClean="0">
                <a:solidFill>
                  <a:srgbClr val="000000"/>
                </a:solidFill>
                <a:ea typeface="MS UI Gothic" pitchFamily="18" charset="0"/>
              </a:rPr>
              <a:t>• C群：63.8 (54.8, 72.8)</a:t>
            </a:r>
          </a:p>
          <a:p>
            <a:r>
              <a:rPr lang="ja-JP" sz="1200" b="0" i="0" dirty="0" smtClean="0">
                <a:solidFill>
                  <a:srgbClr val="000000"/>
                </a:solidFill>
                <a:ea typeface="MS UI Gothic" pitchFamily="18" charset="0"/>
              </a:rPr>
              <a:t>• E群：67.9 (59.1, 76.7)</a:t>
            </a:r>
          </a:p>
        </p:txBody>
      </p:sp>
      <p:sp>
        <p:nvSpPr>
          <p:cNvPr id="144" name="Rectangle 143"/>
          <p:cNvSpPr/>
          <p:nvPr/>
        </p:nvSpPr>
        <p:spPr>
          <a:xfrm>
            <a:off x="6485729" y="3095022"/>
            <a:ext cx="2071490" cy="646331"/>
          </a:xfrm>
          <a:prstGeom prst="rect">
            <a:avLst/>
          </a:prstGeom>
        </p:spPr>
        <p:txBody>
          <a:bodyPr wrap="square">
            <a:spAutoFit/>
          </a:bodyPr>
          <a:lstStyle/>
          <a:p>
            <a:r>
              <a:rPr lang="ja-JP" sz="1200" b="1" i="0" dirty="0" smtClean="0">
                <a:solidFill>
                  <a:srgbClr val="000000"/>
                </a:solidFill>
                <a:ea typeface="MS UI Gothic" pitchFamily="18" charset="0"/>
              </a:rPr>
              <a:t>60カ月PFS、% (95%CI)</a:t>
            </a:r>
          </a:p>
          <a:p>
            <a:r>
              <a:rPr lang="ja-JP" sz="1200" b="0" i="0" dirty="0" smtClean="0">
                <a:solidFill>
                  <a:srgbClr val="000000"/>
                </a:solidFill>
                <a:ea typeface="MS UI Gothic" pitchFamily="18" charset="0"/>
              </a:rPr>
              <a:t>• C群：43.6 (34.2, 53.0)</a:t>
            </a:r>
          </a:p>
          <a:p>
            <a:r>
              <a:rPr lang="ja-JP" sz="1200" b="0" i="0" dirty="0" smtClean="0">
                <a:solidFill>
                  <a:srgbClr val="000000"/>
                </a:solidFill>
                <a:ea typeface="MS UI Gothic" pitchFamily="18" charset="0"/>
              </a:rPr>
              <a:t>• E群：58.2 (48.8, 67.6)</a:t>
            </a:r>
          </a:p>
        </p:txBody>
      </p:sp>
      <p:grpSp>
        <p:nvGrpSpPr>
          <p:cNvPr id="145" name="Group 144"/>
          <p:cNvGrpSpPr/>
          <p:nvPr/>
        </p:nvGrpSpPr>
        <p:grpSpPr>
          <a:xfrm>
            <a:off x="41647" y="1583761"/>
            <a:ext cx="4830398" cy="3592215"/>
            <a:chOff x="2112242" y="2295475"/>
            <a:chExt cx="4622858" cy="2561587"/>
          </a:xfrm>
        </p:grpSpPr>
        <p:grpSp>
          <p:nvGrpSpPr>
            <p:cNvPr id="146" name="Group 145"/>
            <p:cNvGrpSpPr/>
            <p:nvPr/>
          </p:nvGrpSpPr>
          <p:grpSpPr>
            <a:xfrm>
              <a:off x="2614623" y="2396465"/>
              <a:ext cx="3909748" cy="2130968"/>
              <a:chOff x="836615" y="2448719"/>
              <a:chExt cx="3909748" cy="2130968"/>
            </a:xfrm>
          </p:grpSpPr>
          <p:sp>
            <p:nvSpPr>
              <p:cNvPr id="162" name="Freeform 1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9" name="Line 13"/>
              <p:cNvSpPr>
                <a:spLocks noChangeShapeType="1"/>
              </p:cNvSpPr>
              <p:nvPr/>
            </p:nvSpPr>
            <p:spPr bwMode="auto">
              <a:xfrm>
                <a:off x="2929619"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0" name="Line 14"/>
              <p:cNvSpPr>
                <a:spLocks noChangeShapeType="1"/>
              </p:cNvSpPr>
              <p:nvPr/>
            </p:nvSpPr>
            <p:spPr bwMode="auto">
              <a:xfrm>
                <a:off x="427355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1" name="Line 15"/>
              <p:cNvSpPr>
                <a:spLocks noChangeShapeType="1"/>
              </p:cNvSpPr>
              <p:nvPr/>
            </p:nvSpPr>
            <p:spPr bwMode="auto">
              <a:xfrm>
                <a:off x="3598121"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2" name="Line 17"/>
              <p:cNvSpPr>
                <a:spLocks noChangeShapeType="1"/>
              </p:cNvSpPr>
              <p:nvPr/>
            </p:nvSpPr>
            <p:spPr bwMode="auto">
              <a:xfrm>
                <a:off x="474636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3" name="Line 18"/>
              <p:cNvSpPr>
                <a:spLocks noChangeShapeType="1"/>
              </p:cNvSpPr>
              <p:nvPr/>
            </p:nvSpPr>
            <p:spPr bwMode="auto">
              <a:xfrm>
                <a:off x="226330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4" name="Line 20"/>
              <p:cNvSpPr>
                <a:spLocks noChangeShapeType="1"/>
              </p:cNvSpPr>
              <p:nvPr/>
            </p:nvSpPr>
            <p:spPr bwMode="auto">
              <a:xfrm>
                <a:off x="1591832"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5" name="Line 21"/>
              <p:cNvSpPr>
                <a:spLocks noChangeShapeType="1"/>
              </p:cNvSpPr>
              <p:nvPr/>
            </p:nvSpPr>
            <p:spPr bwMode="auto">
              <a:xfrm>
                <a:off x="925515"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7" name="TextBox 146"/>
            <p:cNvSpPr txBox="1"/>
            <p:nvPr/>
          </p:nvSpPr>
          <p:spPr>
            <a:xfrm rot="16200000">
              <a:off x="1694955" y="3309713"/>
              <a:ext cx="1099671" cy="265098"/>
            </a:xfrm>
            <a:prstGeom prst="rect">
              <a:avLst/>
            </a:prstGeom>
            <a:noFill/>
          </p:spPr>
          <p:txBody>
            <a:bodyPr wrap="none" rtlCol="0">
              <a:spAutoFit/>
            </a:bodyPr>
            <a:lstStyle/>
            <a:p>
              <a:pPr algn="ctr"/>
              <a:r>
                <a:rPr lang="ja-JP" sz="1200" b="0" i="0" dirty="0" smtClean="0">
                  <a:solidFill>
                    <a:srgbClr val="000000"/>
                  </a:solidFill>
                  <a:ea typeface="MS UI Gothic" pitchFamily="18" charset="0"/>
                </a:rPr>
                <a:t>累積生存率</a:t>
              </a:r>
            </a:p>
          </p:txBody>
        </p:sp>
        <p:sp>
          <p:nvSpPr>
            <p:cNvPr id="148" name="TextBox 147"/>
            <p:cNvSpPr txBox="1"/>
            <p:nvPr/>
          </p:nvSpPr>
          <p:spPr>
            <a:xfrm>
              <a:off x="4183918" y="4659536"/>
              <a:ext cx="1062599" cy="197526"/>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49" name="TextBox 148"/>
            <p:cNvSpPr txBox="1"/>
            <p:nvPr/>
          </p:nvSpPr>
          <p:spPr>
            <a:xfrm>
              <a:off x="2302702" y="2295475"/>
              <a:ext cx="380771"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150" name="TextBox 149"/>
            <p:cNvSpPr txBox="1"/>
            <p:nvPr/>
          </p:nvSpPr>
          <p:spPr>
            <a:xfrm>
              <a:off x="2302702" y="2712954"/>
              <a:ext cx="380771"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151" name="TextBox 150"/>
            <p:cNvSpPr txBox="1"/>
            <p:nvPr/>
          </p:nvSpPr>
          <p:spPr>
            <a:xfrm>
              <a:off x="2302702" y="3128695"/>
              <a:ext cx="380771"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152" name="TextBox 151"/>
            <p:cNvSpPr txBox="1"/>
            <p:nvPr/>
          </p:nvSpPr>
          <p:spPr>
            <a:xfrm>
              <a:off x="2302702" y="3544434"/>
              <a:ext cx="380771"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153" name="TextBox 152"/>
            <p:cNvSpPr txBox="1"/>
            <p:nvPr/>
          </p:nvSpPr>
          <p:spPr>
            <a:xfrm>
              <a:off x="2302702" y="3960174"/>
              <a:ext cx="380771"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154" name="TextBox 153"/>
            <p:cNvSpPr txBox="1"/>
            <p:nvPr/>
          </p:nvSpPr>
          <p:spPr>
            <a:xfrm>
              <a:off x="2425433" y="4375915"/>
              <a:ext cx="258040"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155" name="TextBox 154"/>
            <p:cNvSpPr txBox="1"/>
            <p:nvPr/>
          </p:nvSpPr>
          <p:spPr>
            <a:xfrm>
              <a:off x="2579355" y="4522748"/>
              <a:ext cx="258041"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p:txBody>
        </p:sp>
        <p:sp>
          <p:nvSpPr>
            <p:cNvPr id="156" name="TextBox 155"/>
            <p:cNvSpPr txBox="1"/>
            <p:nvPr/>
          </p:nvSpPr>
          <p:spPr>
            <a:xfrm>
              <a:off x="3240507" y="4522748"/>
              <a:ext cx="258041"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5</a:t>
              </a:r>
            </a:p>
          </p:txBody>
        </p:sp>
        <p:sp>
          <p:nvSpPr>
            <p:cNvPr id="157" name="TextBox 156"/>
            <p:cNvSpPr txBox="1"/>
            <p:nvPr/>
          </p:nvSpPr>
          <p:spPr>
            <a:xfrm>
              <a:off x="3880385" y="4522748"/>
              <a:ext cx="339349"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10</a:t>
              </a:r>
            </a:p>
          </p:txBody>
        </p:sp>
        <p:sp>
          <p:nvSpPr>
            <p:cNvPr id="158" name="TextBox 157"/>
            <p:cNvSpPr txBox="1"/>
            <p:nvPr/>
          </p:nvSpPr>
          <p:spPr>
            <a:xfrm>
              <a:off x="4534223" y="4522748"/>
              <a:ext cx="339349"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15</a:t>
              </a:r>
            </a:p>
          </p:txBody>
        </p:sp>
        <p:sp>
          <p:nvSpPr>
            <p:cNvPr id="159" name="TextBox 158"/>
            <p:cNvSpPr txBox="1"/>
            <p:nvPr/>
          </p:nvSpPr>
          <p:spPr>
            <a:xfrm>
              <a:off x="5210199" y="4522748"/>
              <a:ext cx="339349"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20</a:t>
              </a:r>
            </a:p>
          </p:txBody>
        </p:sp>
        <p:sp>
          <p:nvSpPr>
            <p:cNvPr id="160" name="TextBox 159"/>
            <p:cNvSpPr txBox="1"/>
            <p:nvPr/>
          </p:nvSpPr>
          <p:spPr>
            <a:xfrm>
              <a:off x="5880466" y="4522748"/>
              <a:ext cx="339349"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25</a:t>
              </a:r>
            </a:p>
          </p:txBody>
        </p:sp>
        <p:sp>
          <p:nvSpPr>
            <p:cNvPr id="161" name="TextBox 160"/>
            <p:cNvSpPr txBox="1"/>
            <p:nvPr/>
          </p:nvSpPr>
          <p:spPr>
            <a:xfrm>
              <a:off x="6395751" y="4522748"/>
              <a:ext cx="339349"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30</a:t>
              </a:r>
            </a:p>
          </p:txBody>
        </p:sp>
      </p:grpSp>
      <p:sp>
        <p:nvSpPr>
          <p:cNvPr id="176" name="Rectangle 175"/>
          <p:cNvSpPr/>
          <p:nvPr/>
        </p:nvSpPr>
        <p:spPr>
          <a:xfrm>
            <a:off x="1694250" y="1800819"/>
            <a:ext cx="3021782" cy="1015663"/>
          </a:xfrm>
          <a:prstGeom prst="rect">
            <a:avLst/>
          </a:prstGeom>
        </p:spPr>
        <p:txBody>
          <a:bodyPr wrap="square">
            <a:spAutoFit/>
          </a:bodyPr>
          <a:lstStyle/>
          <a:p>
            <a:r>
              <a:rPr lang="ja-JP" sz="1200" b="1" i="0" dirty="0" smtClean="0">
                <a:solidFill>
                  <a:srgbClr val="B60D27"/>
                </a:solidFill>
                <a:ea typeface="MS UI Gothic" pitchFamily="18" charset="0"/>
              </a:rPr>
              <a:t>C群:</a:t>
            </a:r>
            <a:r>
              <a:rPr lang="ja-JP" sz="1200" b="0" i="0" dirty="0" smtClean="0">
                <a:solidFill>
                  <a:srgbClr val="4D4D4D"/>
                </a:solidFill>
                <a:ea typeface="MS UI Gothic" pitchFamily="18" charset="0"/>
              </a:rPr>
              <a:t> </a:t>
            </a:r>
            <a:r>
              <a:rPr lang="en" sz="1200" dirty="0" smtClean="0"/>
              <a:t/>
            </a:r>
            <a:br>
              <a:rPr lang="en" sz="1200" dirty="0" smtClean="0"/>
            </a:br>
            <a:r>
              <a:rPr lang="ja-JP" sz="1200" b="0" i="0" dirty="0" smtClean="0">
                <a:solidFill>
                  <a:srgbClr val="000000"/>
                </a:solidFill>
                <a:ea typeface="MS UI Gothic" pitchFamily="18" charset="0"/>
              </a:rPr>
              <a:t>中央値：7.8カ月 (95%CI 6.4, 9.1)</a:t>
            </a:r>
          </a:p>
          <a:p>
            <a:r>
              <a:rPr lang="ja-JP" sz="1200" b="1" i="0" dirty="0" smtClean="0">
                <a:solidFill>
                  <a:srgbClr val="B2C0D8"/>
                </a:solidFill>
                <a:ea typeface="MS UI Gothic" pitchFamily="18" charset="0"/>
              </a:rPr>
              <a:t>E群</a:t>
            </a:r>
            <a:r>
              <a:rPr lang="ja-JP" sz="1200" b="1" i="0" dirty="0" smtClean="0">
                <a:solidFill>
                  <a:srgbClr val="4D4D4D"/>
                </a:solidFill>
                <a:ea typeface="MS UI Gothic" pitchFamily="18" charset="0"/>
              </a:rPr>
              <a:t>：</a:t>
            </a:r>
            <a:r>
              <a:rPr lang="en" sz="1200" dirty="0" smtClean="0"/>
              <a:t/>
            </a:r>
            <a:br>
              <a:rPr lang="en" sz="1200" dirty="0" smtClean="0"/>
            </a:br>
            <a:r>
              <a:rPr lang="ja-JP" sz="1200" b="0" i="0" dirty="0" smtClean="0">
                <a:solidFill>
                  <a:srgbClr val="000000"/>
                </a:solidFill>
                <a:ea typeface="MS UI Gothic" pitchFamily="18" charset="0"/>
              </a:rPr>
              <a:t>中央値：9.8カ月 (95%CI 7.9, 11.8)</a:t>
            </a:r>
          </a:p>
          <a:p>
            <a:endParaRPr lang="en-US" sz="1200" dirty="0">
              <a:solidFill>
                <a:srgbClr val="4D4D4D"/>
              </a:solidFill>
            </a:endParaRPr>
          </a:p>
        </p:txBody>
      </p:sp>
      <p:sp>
        <p:nvSpPr>
          <p:cNvPr id="177" name="Rectangle 176"/>
          <p:cNvSpPr/>
          <p:nvPr/>
        </p:nvSpPr>
        <p:spPr>
          <a:xfrm>
            <a:off x="6013398" y="1800819"/>
            <a:ext cx="3016152" cy="1015663"/>
          </a:xfrm>
          <a:prstGeom prst="rect">
            <a:avLst/>
          </a:prstGeom>
        </p:spPr>
        <p:txBody>
          <a:bodyPr wrap="square">
            <a:spAutoFit/>
          </a:bodyPr>
          <a:lstStyle/>
          <a:p>
            <a:r>
              <a:rPr lang="ja-JP" sz="1200" b="1" i="0" dirty="0" smtClean="0">
                <a:solidFill>
                  <a:srgbClr val="B60D27"/>
                </a:solidFill>
                <a:ea typeface="MS UI Gothic" pitchFamily="18" charset="0"/>
              </a:rPr>
              <a:t>C群:</a:t>
            </a:r>
            <a:r>
              <a:rPr lang="ja-JP" sz="1200" b="0" i="0" dirty="0" smtClean="0">
                <a:solidFill>
                  <a:srgbClr val="4D4D4D"/>
                </a:solidFill>
                <a:ea typeface="MS UI Gothic" pitchFamily="18" charset="0"/>
              </a:rPr>
              <a:t> </a:t>
            </a:r>
            <a:r>
              <a:rPr lang="en" sz="1200" dirty="0" smtClean="0"/>
              <a:t/>
            </a:r>
            <a:br>
              <a:rPr lang="en" sz="1200" dirty="0" smtClean="0"/>
            </a:br>
            <a:r>
              <a:rPr lang="ja-JP" sz="1200" b="0" i="0" dirty="0" smtClean="0">
                <a:solidFill>
                  <a:srgbClr val="000000"/>
                </a:solidFill>
                <a:ea typeface="MS UI Gothic" pitchFamily="18" charset="0"/>
              </a:rPr>
              <a:t>中央値：5.5カ月 (95%CI 4.1, 6.9)</a:t>
            </a:r>
          </a:p>
          <a:p>
            <a:r>
              <a:rPr lang="ja-JP" sz="1200" b="1" i="0" dirty="0" smtClean="0">
                <a:solidFill>
                  <a:srgbClr val="B2C0D8"/>
                </a:solidFill>
                <a:ea typeface="MS UI Gothic" pitchFamily="18" charset="0"/>
              </a:rPr>
              <a:t>E群</a:t>
            </a:r>
            <a:r>
              <a:rPr lang="ja-JP" sz="1200" b="1" i="0" dirty="0" smtClean="0">
                <a:solidFill>
                  <a:srgbClr val="4D4D4D"/>
                </a:solidFill>
                <a:ea typeface="MS UI Gothic" pitchFamily="18" charset="0"/>
              </a:rPr>
              <a:t>：</a:t>
            </a:r>
            <a:r>
              <a:rPr lang="en" sz="1200" dirty="0" smtClean="0"/>
              <a:t/>
            </a:r>
            <a:br>
              <a:rPr lang="en" sz="1200" dirty="0" smtClean="0"/>
            </a:br>
            <a:r>
              <a:rPr lang="ja-JP" sz="1200" b="0" i="0" dirty="0" smtClean="0">
                <a:solidFill>
                  <a:srgbClr val="000000"/>
                </a:solidFill>
                <a:ea typeface="MS UI Gothic" pitchFamily="18" charset="0"/>
              </a:rPr>
              <a:t>中央値：6.7カ月 (95%CI 5.7, 7.7)</a:t>
            </a:r>
          </a:p>
          <a:p>
            <a:endParaRPr lang="en-US" sz="1200" dirty="0">
              <a:solidFill>
                <a:srgbClr val="4D4D4D"/>
              </a:solidFill>
            </a:endParaRPr>
          </a:p>
        </p:txBody>
      </p:sp>
      <p:grpSp>
        <p:nvGrpSpPr>
          <p:cNvPr id="178" name="Group 177"/>
          <p:cNvGrpSpPr/>
          <p:nvPr/>
        </p:nvGrpSpPr>
        <p:grpSpPr>
          <a:xfrm>
            <a:off x="4630135" y="1583761"/>
            <a:ext cx="4251293" cy="3592215"/>
            <a:chOff x="2029182" y="2295475"/>
            <a:chExt cx="4706213" cy="2561587"/>
          </a:xfrm>
        </p:grpSpPr>
        <p:grpSp>
          <p:nvGrpSpPr>
            <p:cNvPr id="179" name="Group 178"/>
            <p:cNvGrpSpPr/>
            <p:nvPr/>
          </p:nvGrpSpPr>
          <p:grpSpPr>
            <a:xfrm>
              <a:off x="2614623" y="2396465"/>
              <a:ext cx="3921468" cy="2130968"/>
              <a:chOff x="836615" y="2448719"/>
              <a:chExt cx="3921468" cy="2130968"/>
            </a:xfrm>
          </p:grpSpPr>
          <p:sp>
            <p:nvSpPr>
              <p:cNvPr id="195" name="Freeform 19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2" name="Line 13"/>
              <p:cNvSpPr>
                <a:spLocks noChangeShapeType="1"/>
              </p:cNvSpPr>
              <p:nvPr/>
            </p:nvSpPr>
            <p:spPr bwMode="auto">
              <a:xfrm>
                <a:off x="2837591"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3" name="Line 14"/>
              <p:cNvSpPr>
                <a:spLocks noChangeShapeType="1"/>
              </p:cNvSpPr>
              <p:nvPr/>
            </p:nvSpPr>
            <p:spPr bwMode="auto">
              <a:xfrm>
                <a:off x="4122365"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4" name="Line 15"/>
              <p:cNvSpPr>
                <a:spLocks noChangeShapeType="1"/>
              </p:cNvSpPr>
              <p:nvPr/>
            </p:nvSpPr>
            <p:spPr bwMode="auto">
              <a:xfrm>
                <a:off x="3479799"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5" name="Line 17"/>
              <p:cNvSpPr>
                <a:spLocks noChangeShapeType="1"/>
              </p:cNvSpPr>
              <p:nvPr/>
            </p:nvSpPr>
            <p:spPr bwMode="auto">
              <a:xfrm>
                <a:off x="4758083"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6" name="Line 18"/>
              <p:cNvSpPr>
                <a:spLocks noChangeShapeType="1"/>
              </p:cNvSpPr>
              <p:nvPr/>
            </p:nvSpPr>
            <p:spPr bwMode="auto">
              <a:xfrm>
                <a:off x="2197569"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7" name="Line 20"/>
              <p:cNvSpPr>
                <a:spLocks noChangeShapeType="1"/>
              </p:cNvSpPr>
              <p:nvPr/>
            </p:nvSpPr>
            <p:spPr bwMode="auto">
              <a:xfrm>
                <a:off x="1558964"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8" name="Line 21"/>
              <p:cNvSpPr>
                <a:spLocks noChangeShapeType="1"/>
              </p:cNvSpPr>
              <p:nvPr/>
            </p:nvSpPr>
            <p:spPr bwMode="auto">
              <a:xfrm>
                <a:off x="925515" y="4528344"/>
                <a:ext cx="0" cy="513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80" name="TextBox 179"/>
            <p:cNvSpPr txBox="1"/>
            <p:nvPr/>
          </p:nvSpPr>
          <p:spPr>
            <a:xfrm rot="16200000">
              <a:off x="1642848" y="3288942"/>
              <a:ext cx="1079307" cy="306640"/>
            </a:xfrm>
            <a:prstGeom prst="rect">
              <a:avLst/>
            </a:prstGeom>
            <a:noFill/>
          </p:spPr>
          <p:txBody>
            <a:bodyPr wrap="none" rtlCol="0">
              <a:spAutoFit/>
            </a:bodyPr>
            <a:lstStyle/>
            <a:p>
              <a:pPr algn="ctr"/>
              <a:r>
                <a:rPr lang="ja-JP" sz="1200" b="0" i="0" dirty="0" smtClean="0">
                  <a:solidFill>
                    <a:srgbClr val="000000"/>
                  </a:solidFill>
                  <a:ea typeface="MS UI Gothic" pitchFamily="18" charset="0"/>
                </a:rPr>
                <a:t>累積生存率</a:t>
              </a:r>
            </a:p>
          </p:txBody>
        </p:sp>
        <p:sp>
          <p:nvSpPr>
            <p:cNvPr id="181" name="TextBox 180"/>
            <p:cNvSpPr txBox="1"/>
            <p:nvPr/>
          </p:nvSpPr>
          <p:spPr>
            <a:xfrm>
              <a:off x="4100661" y="4659536"/>
              <a:ext cx="1229114" cy="197526"/>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82" name="TextBox 181"/>
            <p:cNvSpPr txBox="1"/>
            <p:nvPr/>
          </p:nvSpPr>
          <p:spPr>
            <a:xfrm>
              <a:off x="2243033" y="2295475"/>
              <a:ext cx="440440"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183" name="TextBox 182"/>
            <p:cNvSpPr txBox="1"/>
            <p:nvPr/>
          </p:nvSpPr>
          <p:spPr>
            <a:xfrm>
              <a:off x="2243033" y="2712954"/>
              <a:ext cx="440440"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184" name="TextBox 183"/>
            <p:cNvSpPr txBox="1"/>
            <p:nvPr/>
          </p:nvSpPr>
          <p:spPr>
            <a:xfrm>
              <a:off x="2243033" y="3128695"/>
              <a:ext cx="440440"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185" name="TextBox 184"/>
            <p:cNvSpPr txBox="1"/>
            <p:nvPr/>
          </p:nvSpPr>
          <p:spPr>
            <a:xfrm>
              <a:off x="2243033" y="3544434"/>
              <a:ext cx="440440"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186" name="TextBox 185"/>
            <p:cNvSpPr txBox="1"/>
            <p:nvPr/>
          </p:nvSpPr>
          <p:spPr>
            <a:xfrm>
              <a:off x="2243033" y="3960174"/>
              <a:ext cx="440440"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187" name="TextBox 186"/>
            <p:cNvSpPr txBox="1"/>
            <p:nvPr/>
          </p:nvSpPr>
          <p:spPr>
            <a:xfrm>
              <a:off x="2384995" y="4375915"/>
              <a:ext cx="298478" cy="19752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188" name="TextBox 187"/>
            <p:cNvSpPr txBox="1"/>
            <p:nvPr/>
          </p:nvSpPr>
          <p:spPr>
            <a:xfrm>
              <a:off x="2559136" y="4522748"/>
              <a:ext cx="298478"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p:txBody>
        </p:sp>
        <p:sp>
          <p:nvSpPr>
            <p:cNvPr id="189" name="TextBox 188"/>
            <p:cNvSpPr txBox="1"/>
            <p:nvPr/>
          </p:nvSpPr>
          <p:spPr>
            <a:xfrm>
              <a:off x="3187421" y="4522748"/>
              <a:ext cx="298478"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5</a:t>
              </a:r>
            </a:p>
          </p:txBody>
        </p:sp>
        <p:sp>
          <p:nvSpPr>
            <p:cNvPr id="190" name="TextBox 189"/>
            <p:cNvSpPr txBox="1"/>
            <p:nvPr/>
          </p:nvSpPr>
          <p:spPr>
            <a:xfrm>
              <a:off x="3788062" y="4522748"/>
              <a:ext cx="392527"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10</a:t>
              </a:r>
            </a:p>
          </p:txBody>
        </p:sp>
        <p:sp>
          <p:nvSpPr>
            <p:cNvPr id="191" name="TextBox 190"/>
            <p:cNvSpPr txBox="1"/>
            <p:nvPr/>
          </p:nvSpPr>
          <p:spPr>
            <a:xfrm>
              <a:off x="4415606" y="4522748"/>
              <a:ext cx="392527"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15</a:t>
              </a:r>
            </a:p>
          </p:txBody>
        </p:sp>
        <p:sp>
          <p:nvSpPr>
            <p:cNvPr id="192" name="TextBox 191"/>
            <p:cNvSpPr txBox="1"/>
            <p:nvPr/>
          </p:nvSpPr>
          <p:spPr>
            <a:xfrm>
              <a:off x="5065289" y="4522748"/>
              <a:ext cx="392527"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20</a:t>
              </a:r>
            </a:p>
          </p:txBody>
        </p:sp>
        <p:sp>
          <p:nvSpPr>
            <p:cNvPr id="193" name="TextBox 192"/>
            <p:cNvSpPr txBox="1"/>
            <p:nvPr/>
          </p:nvSpPr>
          <p:spPr>
            <a:xfrm>
              <a:off x="5702689" y="4522748"/>
              <a:ext cx="392527"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25</a:t>
              </a:r>
            </a:p>
          </p:txBody>
        </p:sp>
        <p:sp>
          <p:nvSpPr>
            <p:cNvPr id="194" name="TextBox 193"/>
            <p:cNvSpPr txBox="1"/>
            <p:nvPr/>
          </p:nvSpPr>
          <p:spPr>
            <a:xfrm>
              <a:off x="6342868" y="4522748"/>
              <a:ext cx="392527" cy="19752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30</a:t>
              </a:r>
            </a:p>
          </p:txBody>
        </p:sp>
      </p:grpSp>
      <p:grpSp>
        <p:nvGrpSpPr>
          <p:cNvPr id="209" name="Group 208"/>
          <p:cNvGrpSpPr/>
          <p:nvPr/>
        </p:nvGrpSpPr>
        <p:grpSpPr>
          <a:xfrm>
            <a:off x="659473" y="1734229"/>
            <a:ext cx="3929641" cy="2733239"/>
            <a:chOff x="-2648717" y="1491044"/>
            <a:chExt cx="2976072" cy="2042788"/>
          </a:xfrm>
          <a:effectLst/>
        </p:grpSpPr>
        <p:sp>
          <p:nvSpPr>
            <p:cNvPr id="210" name="Freeform 209"/>
            <p:cNvSpPr>
              <a:spLocks/>
            </p:cNvSpPr>
            <p:nvPr/>
          </p:nvSpPr>
          <p:spPr bwMode="auto">
            <a:xfrm>
              <a:off x="-2648717" y="1491044"/>
              <a:ext cx="2971800" cy="2000250"/>
            </a:xfrm>
            <a:custGeom>
              <a:avLst/>
              <a:gdLst>
                <a:gd name="T0" fmla="*/ 215 w 312"/>
                <a:gd name="T1" fmla="*/ 210 h 210"/>
                <a:gd name="T2" fmla="*/ 206 w 312"/>
                <a:gd name="T3" fmla="*/ 206 h 210"/>
                <a:gd name="T4" fmla="*/ 203 w 312"/>
                <a:gd name="T5" fmla="*/ 203 h 210"/>
                <a:gd name="T6" fmla="*/ 193 w 312"/>
                <a:gd name="T7" fmla="*/ 198 h 210"/>
                <a:gd name="T8" fmla="*/ 189 w 312"/>
                <a:gd name="T9" fmla="*/ 194 h 210"/>
                <a:gd name="T10" fmla="*/ 185 w 312"/>
                <a:gd name="T11" fmla="*/ 191 h 210"/>
                <a:gd name="T12" fmla="*/ 178 w 312"/>
                <a:gd name="T13" fmla="*/ 187 h 210"/>
                <a:gd name="T14" fmla="*/ 169 w 312"/>
                <a:gd name="T15" fmla="*/ 184 h 210"/>
                <a:gd name="T16" fmla="*/ 166 w 312"/>
                <a:gd name="T17" fmla="*/ 181 h 210"/>
                <a:gd name="T18" fmla="*/ 163 w 312"/>
                <a:gd name="T19" fmla="*/ 177 h 210"/>
                <a:gd name="T20" fmla="*/ 149 w 312"/>
                <a:gd name="T21" fmla="*/ 173 h 210"/>
                <a:gd name="T22" fmla="*/ 143 w 312"/>
                <a:gd name="T23" fmla="*/ 166 h 210"/>
                <a:gd name="T24" fmla="*/ 141 w 312"/>
                <a:gd name="T25" fmla="*/ 161 h 210"/>
                <a:gd name="T26" fmla="*/ 135 w 312"/>
                <a:gd name="T27" fmla="*/ 159 h 210"/>
                <a:gd name="T28" fmla="*/ 129 w 312"/>
                <a:gd name="T29" fmla="*/ 155 h 210"/>
                <a:gd name="T30" fmla="*/ 125 w 312"/>
                <a:gd name="T31" fmla="*/ 153 h 210"/>
                <a:gd name="T32" fmla="*/ 117 w 312"/>
                <a:gd name="T33" fmla="*/ 148 h 210"/>
                <a:gd name="T34" fmla="*/ 112 w 312"/>
                <a:gd name="T35" fmla="*/ 145 h 210"/>
                <a:gd name="T36" fmla="*/ 107 w 312"/>
                <a:gd name="T37" fmla="*/ 142 h 210"/>
                <a:gd name="T38" fmla="*/ 104 w 312"/>
                <a:gd name="T39" fmla="*/ 138 h 210"/>
                <a:gd name="T40" fmla="*/ 100 w 312"/>
                <a:gd name="T41" fmla="*/ 135 h 210"/>
                <a:gd name="T42" fmla="*/ 97 w 312"/>
                <a:gd name="T43" fmla="*/ 131 h 210"/>
                <a:gd name="T44" fmla="*/ 93 w 312"/>
                <a:gd name="T45" fmla="*/ 126 h 210"/>
                <a:gd name="T46" fmla="*/ 90 w 312"/>
                <a:gd name="T47" fmla="*/ 123 h 210"/>
                <a:gd name="T48" fmla="*/ 87 w 312"/>
                <a:gd name="T49" fmla="*/ 121 h 210"/>
                <a:gd name="T50" fmla="*/ 85 w 312"/>
                <a:gd name="T51" fmla="*/ 115 h 210"/>
                <a:gd name="T52" fmla="*/ 82 w 312"/>
                <a:gd name="T53" fmla="*/ 111 h 210"/>
                <a:gd name="T54" fmla="*/ 80 w 312"/>
                <a:gd name="T55" fmla="*/ 108 h 210"/>
                <a:gd name="T56" fmla="*/ 77 w 312"/>
                <a:gd name="T57" fmla="*/ 99 h 210"/>
                <a:gd name="T58" fmla="*/ 74 w 312"/>
                <a:gd name="T59" fmla="*/ 92 h 210"/>
                <a:gd name="T60" fmla="*/ 70 w 312"/>
                <a:gd name="T61" fmla="*/ 84 h 210"/>
                <a:gd name="T62" fmla="*/ 63 w 312"/>
                <a:gd name="T63" fmla="*/ 81 h 210"/>
                <a:gd name="T64" fmla="*/ 61 w 312"/>
                <a:gd name="T65" fmla="*/ 78 h 210"/>
                <a:gd name="T66" fmla="*/ 57 w 312"/>
                <a:gd name="T67" fmla="*/ 75 h 210"/>
                <a:gd name="T68" fmla="*/ 53 w 312"/>
                <a:gd name="T69" fmla="*/ 69 h 210"/>
                <a:gd name="T70" fmla="*/ 48 w 312"/>
                <a:gd name="T71" fmla="*/ 67 h 210"/>
                <a:gd name="T72" fmla="*/ 45 w 312"/>
                <a:gd name="T73" fmla="*/ 59 h 210"/>
                <a:gd name="T74" fmla="*/ 39 w 312"/>
                <a:gd name="T75" fmla="*/ 55 h 210"/>
                <a:gd name="T76" fmla="*/ 37 w 312"/>
                <a:gd name="T77" fmla="*/ 52 h 210"/>
                <a:gd name="T78" fmla="*/ 34 w 312"/>
                <a:gd name="T79" fmla="*/ 49 h 210"/>
                <a:gd name="T80" fmla="*/ 31 w 312"/>
                <a:gd name="T81" fmla="*/ 47 h 210"/>
                <a:gd name="T82" fmla="*/ 26 w 312"/>
                <a:gd name="T83" fmla="*/ 43 h 210"/>
                <a:gd name="T84" fmla="*/ 24 w 312"/>
                <a:gd name="T85" fmla="*/ 36 h 210"/>
                <a:gd name="T86" fmla="*/ 18 w 312"/>
                <a:gd name="T87" fmla="*/ 32 h 210"/>
                <a:gd name="T88" fmla="*/ 14 w 312"/>
                <a:gd name="T89" fmla="*/ 29 h 210"/>
                <a:gd name="T90" fmla="*/ 12 w 312"/>
                <a:gd name="T91" fmla="*/ 20 h 210"/>
                <a:gd name="T92" fmla="*/ 9 w 312"/>
                <a:gd name="T93" fmla="*/ 16 h 210"/>
                <a:gd name="T94" fmla="*/ 6 w 312"/>
                <a:gd name="T95" fmla="*/ 11 h 210"/>
                <a:gd name="T96" fmla="*/ 3 w 312"/>
                <a:gd name="T97" fmla="*/ 5 h 210"/>
                <a:gd name="T98" fmla="*/ 0 w 312"/>
                <a:gd name="T9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210">
                  <a:moveTo>
                    <a:pt x="312" y="210"/>
                  </a:moveTo>
                  <a:lnTo>
                    <a:pt x="215" y="210"/>
                  </a:lnTo>
                  <a:lnTo>
                    <a:pt x="215" y="206"/>
                  </a:lnTo>
                  <a:lnTo>
                    <a:pt x="206" y="206"/>
                  </a:lnTo>
                  <a:lnTo>
                    <a:pt x="206" y="203"/>
                  </a:lnTo>
                  <a:lnTo>
                    <a:pt x="203" y="203"/>
                  </a:lnTo>
                  <a:lnTo>
                    <a:pt x="203" y="198"/>
                  </a:lnTo>
                  <a:lnTo>
                    <a:pt x="193" y="198"/>
                  </a:lnTo>
                  <a:lnTo>
                    <a:pt x="193" y="194"/>
                  </a:lnTo>
                  <a:lnTo>
                    <a:pt x="189" y="194"/>
                  </a:lnTo>
                  <a:lnTo>
                    <a:pt x="189" y="191"/>
                  </a:lnTo>
                  <a:lnTo>
                    <a:pt x="185" y="191"/>
                  </a:lnTo>
                  <a:lnTo>
                    <a:pt x="185" y="187"/>
                  </a:lnTo>
                  <a:lnTo>
                    <a:pt x="178" y="187"/>
                  </a:lnTo>
                  <a:lnTo>
                    <a:pt x="178" y="184"/>
                  </a:lnTo>
                  <a:lnTo>
                    <a:pt x="169" y="184"/>
                  </a:lnTo>
                  <a:lnTo>
                    <a:pt x="169" y="181"/>
                  </a:lnTo>
                  <a:lnTo>
                    <a:pt x="166" y="181"/>
                  </a:lnTo>
                  <a:lnTo>
                    <a:pt x="166" y="177"/>
                  </a:lnTo>
                  <a:lnTo>
                    <a:pt x="163" y="177"/>
                  </a:lnTo>
                  <a:lnTo>
                    <a:pt x="163" y="173"/>
                  </a:lnTo>
                  <a:lnTo>
                    <a:pt x="149" y="173"/>
                  </a:lnTo>
                  <a:lnTo>
                    <a:pt x="149" y="166"/>
                  </a:lnTo>
                  <a:lnTo>
                    <a:pt x="143" y="166"/>
                  </a:lnTo>
                  <a:lnTo>
                    <a:pt x="143" y="161"/>
                  </a:lnTo>
                  <a:lnTo>
                    <a:pt x="141" y="161"/>
                  </a:lnTo>
                  <a:lnTo>
                    <a:pt x="141" y="159"/>
                  </a:lnTo>
                  <a:lnTo>
                    <a:pt x="135" y="159"/>
                  </a:lnTo>
                  <a:lnTo>
                    <a:pt x="135" y="155"/>
                  </a:lnTo>
                  <a:lnTo>
                    <a:pt x="129" y="155"/>
                  </a:lnTo>
                  <a:lnTo>
                    <a:pt x="129" y="153"/>
                  </a:lnTo>
                  <a:lnTo>
                    <a:pt x="125" y="153"/>
                  </a:lnTo>
                  <a:lnTo>
                    <a:pt x="125" y="148"/>
                  </a:lnTo>
                  <a:lnTo>
                    <a:pt x="117" y="148"/>
                  </a:lnTo>
                  <a:lnTo>
                    <a:pt x="117" y="145"/>
                  </a:lnTo>
                  <a:lnTo>
                    <a:pt x="112" y="145"/>
                  </a:lnTo>
                  <a:lnTo>
                    <a:pt x="112" y="142"/>
                  </a:lnTo>
                  <a:lnTo>
                    <a:pt x="107" y="142"/>
                  </a:lnTo>
                  <a:lnTo>
                    <a:pt x="107" y="138"/>
                  </a:lnTo>
                  <a:lnTo>
                    <a:pt x="104" y="138"/>
                  </a:lnTo>
                  <a:lnTo>
                    <a:pt x="104" y="135"/>
                  </a:lnTo>
                  <a:lnTo>
                    <a:pt x="100" y="135"/>
                  </a:lnTo>
                  <a:lnTo>
                    <a:pt x="100" y="131"/>
                  </a:lnTo>
                  <a:lnTo>
                    <a:pt x="97" y="131"/>
                  </a:lnTo>
                  <a:lnTo>
                    <a:pt x="97" y="126"/>
                  </a:lnTo>
                  <a:lnTo>
                    <a:pt x="93" y="126"/>
                  </a:lnTo>
                  <a:lnTo>
                    <a:pt x="93" y="123"/>
                  </a:lnTo>
                  <a:lnTo>
                    <a:pt x="90" y="123"/>
                  </a:lnTo>
                  <a:lnTo>
                    <a:pt x="90" y="121"/>
                  </a:lnTo>
                  <a:lnTo>
                    <a:pt x="87" y="121"/>
                  </a:lnTo>
                  <a:lnTo>
                    <a:pt x="87" y="115"/>
                  </a:lnTo>
                  <a:lnTo>
                    <a:pt x="85" y="115"/>
                  </a:lnTo>
                  <a:lnTo>
                    <a:pt x="85" y="111"/>
                  </a:lnTo>
                  <a:lnTo>
                    <a:pt x="82" y="111"/>
                  </a:lnTo>
                  <a:lnTo>
                    <a:pt x="82" y="108"/>
                  </a:lnTo>
                  <a:lnTo>
                    <a:pt x="80" y="108"/>
                  </a:lnTo>
                  <a:lnTo>
                    <a:pt x="80" y="99"/>
                  </a:lnTo>
                  <a:lnTo>
                    <a:pt x="77" y="99"/>
                  </a:lnTo>
                  <a:lnTo>
                    <a:pt x="77" y="92"/>
                  </a:lnTo>
                  <a:lnTo>
                    <a:pt x="74" y="92"/>
                  </a:lnTo>
                  <a:lnTo>
                    <a:pt x="74" y="84"/>
                  </a:lnTo>
                  <a:lnTo>
                    <a:pt x="70" y="84"/>
                  </a:lnTo>
                  <a:lnTo>
                    <a:pt x="70" y="81"/>
                  </a:lnTo>
                  <a:lnTo>
                    <a:pt x="63" y="81"/>
                  </a:lnTo>
                  <a:lnTo>
                    <a:pt x="63" y="78"/>
                  </a:lnTo>
                  <a:lnTo>
                    <a:pt x="61" y="78"/>
                  </a:lnTo>
                  <a:lnTo>
                    <a:pt x="61" y="75"/>
                  </a:lnTo>
                  <a:lnTo>
                    <a:pt x="57" y="75"/>
                  </a:lnTo>
                  <a:lnTo>
                    <a:pt x="57" y="69"/>
                  </a:lnTo>
                  <a:lnTo>
                    <a:pt x="53" y="69"/>
                  </a:lnTo>
                  <a:lnTo>
                    <a:pt x="53" y="67"/>
                  </a:lnTo>
                  <a:lnTo>
                    <a:pt x="48" y="67"/>
                  </a:lnTo>
                  <a:lnTo>
                    <a:pt x="48" y="59"/>
                  </a:lnTo>
                  <a:lnTo>
                    <a:pt x="45" y="59"/>
                  </a:lnTo>
                  <a:lnTo>
                    <a:pt x="45" y="55"/>
                  </a:lnTo>
                  <a:lnTo>
                    <a:pt x="39" y="55"/>
                  </a:lnTo>
                  <a:lnTo>
                    <a:pt x="39" y="52"/>
                  </a:lnTo>
                  <a:lnTo>
                    <a:pt x="37" y="52"/>
                  </a:lnTo>
                  <a:lnTo>
                    <a:pt x="37" y="49"/>
                  </a:lnTo>
                  <a:lnTo>
                    <a:pt x="34" y="49"/>
                  </a:lnTo>
                  <a:lnTo>
                    <a:pt x="34" y="47"/>
                  </a:lnTo>
                  <a:lnTo>
                    <a:pt x="31" y="47"/>
                  </a:lnTo>
                  <a:lnTo>
                    <a:pt x="31" y="43"/>
                  </a:lnTo>
                  <a:lnTo>
                    <a:pt x="26" y="43"/>
                  </a:lnTo>
                  <a:lnTo>
                    <a:pt x="26" y="36"/>
                  </a:lnTo>
                  <a:lnTo>
                    <a:pt x="24" y="36"/>
                  </a:lnTo>
                  <a:lnTo>
                    <a:pt x="24" y="32"/>
                  </a:lnTo>
                  <a:lnTo>
                    <a:pt x="18" y="32"/>
                  </a:lnTo>
                  <a:lnTo>
                    <a:pt x="18" y="29"/>
                  </a:lnTo>
                  <a:lnTo>
                    <a:pt x="14" y="29"/>
                  </a:lnTo>
                  <a:lnTo>
                    <a:pt x="14" y="20"/>
                  </a:lnTo>
                  <a:lnTo>
                    <a:pt x="12" y="20"/>
                  </a:lnTo>
                  <a:lnTo>
                    <a:pt x="12" y="16"/>
                  </a:lnTo>
                  <a:lnTo>
                    <a:pt x="9" y="16"/>
                  </a:lnTo>
                  <a:lnTo>
                    <a:pt x="9" y="11"/>
                  </a:lnTo>
                  <a:lnTo>
                    <a:pt x="6" y="11"/>
                  </a:lnTo>
                  <a:lnTo>
                    <a:pt x="6" y="5"/>
                  </a:lnTo>
                  <a:lnTo>
                    <a:pt x="3" y="5"/>
                  </a:lnTo>
                  <a:lnTo>
                    <a:pt x="3"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1" name="Line 3"/>
            <p:cNvSpPr>
              <a:spLocks noChangeShapeType="1"/>
            </p:cNvSpPr>
            <p:nvPr/>
          </p:nvSpPr>
          <p:spPr bwMode="auto">
            <a:xfrm>
              <a:off x="84958" y="34766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2" name="Line 4"/>
            <p:cNvSpPr>
              <a:spLocks noChangeShapeType="1"/>
            </p:cNvSpPr>
            <p:nvPr/>
          </p:nvSpPr>
          <p:spPr bwMode="auto">
            <a:xfrm>
              <a:off x="104008" y="34766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3" name="Line 5"/>
            <p:cNvSpPr>
              <a:spLocks noChangeShapeType="1"/>
            </p:cNvSpPr>
            <p:nvPr/>
          </p:nvSpPr>
          <p:spPr bwMode="auto">
            <a:xfrm>
              <a:off x="-353192" y="34766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4" name="Line 6"/>
            <p:cNvSpPr>
              <a:spLocks noChangeShapeType="1"/>
            </p:cNvSpPr>
            <p:nvPr/>
          </p:nvSpPr>
          <p:spPr bwMode="auto">
            <a:xfrm>
              <a:off x="-886592" y="32861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5" name="Line 7"/>
            <p:cNvSpPr>
              <a:spLocks noChangeShapeType="1"/>
            </p:cNvSpPr>
            <p:nvPr/>
          </p:nvSpPr>
          <p:spPr bwMode="auto">
            <a:xfrm>
              <a:off x="-1010417" y="3219507"/>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6" name="Line 8"/>
            <p:cNvSpPr>
              <a:spLocks noChangeShapeType="1"/>
            </p:cNvSpPr>
            <p:nvPr/>
          </p:nvSpPr>
          <p:spPr bwMode="auto">
            <a:xfrm>
              <a:off x="-1248542" y="3048057"/>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7" name="Line 9"/>
            <p:cNvSpPr>
              <a:spLocks noChangeShapeType="1"/>
            </p:cNvSpPr>
            <p:nvPr/>
          </p:nvSpPr>
          <p:spPr bwMode="auto">
            <a:xfrm>
              <a:off x="-1172342" y="3124257"/>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8" name="Line 10"/>
            <p:cNvSpPr>
              <a:spLocks noChangeShapeType="1"/>
            </p:cNvSpPr>
            <p:nvPr/>
          </p:nvSpPr>
          <p:spPr bwMode="auto">
            <a:xfrm>
              <a:off x="-229367" y="3476682"/>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9" name="Line 11"/>
            <p:cNvSpPr>
              <a:spLocks noChangeShapeType="1"/>
            </p:cNvSpPr>
            <p:nvPr/>
          </p:nvSpPr>
          <p:spPr bwMode="auto">
            <a:xfrm>
              <a:off x="-600842" y="3429057"/>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0" name="Line 12"/>
            <p:cNvSpPr>
              <a:spLocks noChangeShapeType="1"/>
            </p:cNvSpPr>
            <p:nvPr/>
          </p:nvSpPr>
          <p:spPr bwMode="auto">
            <a:xfrm>
              <a:off x="-1124717" y="3133782"/>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1" name="Line 13"/>
            <p:cNvSpPr>
              <a:spLocks noChangeShapeType="1"/>
            </p:cNvSpPr>
            <p:nvPr/>
          </p:nvSpPr>
          <p:spPr bwMode="auto">
            <a:xfrm>
              <a:off x="-2382017" y="1876482"/>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2" name="Line 14"/>
            <p:cNvSpPr>
              <a:spLocks noChangeShapeType="1"/>
            </p:cNvSpPr>
            <p:nvPr/>
          </p:nvSpPr>
          <p:spPr bwMode="auto">
            <a:xfrm>
              <a:off x="-1477142" y="2886132"/>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3" name="Line 4"/>
            <p:cNvSpPr>
              <a:spLocks noChangeShapeType="1"/>
            </p:cNvSpPr>
            <p:nvPr/>
          </p:nvSpPr>
          <p:spPr bwMode="auto">
            <a:xfrm>
              <a:off x="327355" y="3475196"/>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24" name="Group 223"/>
          <p:cNvGrpSpPr/>
          <p:nvPr/>
        </p:nvGrpSpPr>
        <p:grpSpPr>
          <a:xfrm>
            <a:off x="659473" y="1730577"/>
            <a:ext cx="3634731" cy="2521866"/>
            <a:chOff x="3548063" y="2709863"/>
            <a:chExt cx="2047875" cy="1428750"/>
          </a:xfrm>
        </p:grpSpPr>
        <p:sp>
          <p:nvSpPr>
            <p:cNvPr id="225" name="Line 15"/>
            <p:cNvSpPr>
              <a:spLocks noChangeShapeType="1"/>
            </p:cNvSpPr>
            <p:nvPr/>
          </p:nvSpPr>
          <p:spPr bwMode="auto">
            <a:xfrm>
              <a:off x="4233863" y="3452813"/>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6" name="Line 16"/>
            <p:cNvSpPr>
              <a:spLocks noChangeShapeType="1"/>
            </p:cNvSpPr>
            <p:nvPr/>
          </p:nvSpPr>
          <p:spPr bwMode="auto">
            <a:xfrm>
              <a:off x="4367213" y="353853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7" name="Line 17"/>
            <p:cNvSpPr>
              <a:spLocks noChangeShapeType="1"/>
            </p:cNvSpPr>
            <p:nvPr/>
          </p:nvSpPr>
          <p:spPr bwMode="auto">
            <a:xfrm>
              <a:off x="5157788"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8" name="Line 18"/>
            <p:cNvSpPr>
              <a:spLocks noChangeShapeType="1"/>
            </p:cNvSpPr>
            <p:nvPr/>
          </p:nvSpPr>
          <p:spPr bwMode="auto">
            <a:xfrm>
              <a:off x="4005263" y="32051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9" name="Line 19"/>
            <p:cNvSpPr>
              <a:spLocks noChangeShapeType="1"/>
            </p:cNvSpPr>
            <p:nvPr/>
          </p:nvSpPr>
          <p:spPr bwMode="auto">
            <a:xfrm>
              <a:off x="5586413" y="4099244"/>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0" name="Line 20"/>
            <p:cNvSpPr>
              <a:spLocks noChangeShapeType="1"/>
            </p:cNvSpPr>
            <p:nvPr/>
          </p:nvSpPr>
          <p:spPr bwMode="auto">
            <a:xfrm>
              <a:off x="5453063" y="4024313"/>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1" name="Line 21"/>
            <p:cNvSpPr>
              <a:spLocks noChangeShapeType="1"/>
            </p:cNvSpPr>
            <p:nvPr/>
          </p:nvSpPr>
          <p:spPr bwMode="auto">
            <a:xfrm>
              <a:off x="5548313" y="4110038"/>
              <a:ext cx="0" cy="2857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2" name="Line 22"/>
            <p:cNvSpPr>
              <a:spLocks noChangeShapeType="1"/>
            </p:cNvSpPr>
            <p:nvPr/>
          </p:nvSpPr>
          <p:spPr bwMode="auto">
            <a:xfrm>
              <a:off x="4710113" y="388143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3" name="Line 23"/>
            <p:cNvSpPr>
              <a:spLocks noChangeShapeType="1"/>
            </p:cNvSpPr>
            <p:nvPr/>
          </p:nvSpPr>
          <p:spPr bwMode="auto">
            <a:xfrm>
              <a:off x="4614863" y="382428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4" name="Line 24"/>
            <p:cNvSpPr>
              <a:spLocks noChangeShapeType="1"/>
            </p:cNvSpPr>
            <p:nvPr/>
          </p:nvSpPr>
          <p:spPr bwMode="auto">
            <a:xfrm>
              <a:off x="4662488" y="3871913"/>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5" name="Line 25"/>
            <p:cNvSpPr>
              <a:spLocks noChangeShapeType="1"/>
            </p:cNvSpPr>
            <p:nvPr/>
          </p:nvSpPr>
          <p:spPr bwMode="auto">
            <a:xfrm>
              <a:off x="5100638" y="403383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6" name="Line 26"/>
            <p:cNvSpPr>
              <a:spLocks noChangeShapeType="1"/>
            </p:cNvSpPr>
            <p:nvPr/>
          </p:nvSpPr>
          <p:spPr bwMode="auto">
            <a:xfrm>
              <a:off x="4652963" y="38623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7" name="Line 27"/>
            <p:cNvSpPr>
              <a:spLocks noChangeShapeType="1"/>
            </p:cNvSpPr>
            <p:nvPr/>
          </p:nvSpPr>
          <p:spPr bwMode="auto">
            <a:xfrm>
              <a:off x="5510213" y="4099244"/>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8" name="Line 28"/>
            <p:cNvSpPr>
              <a:spLocks noChangeShapeType="1"/>
            </p:cNvSpPr>
            <p:nvPr/>
          </p:nvSpPr>
          <p:spPr bwMode="auto">
            <a:xfrm>
              <a:off x="4872038" y="393858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9" name="Line 29"/>
            <p:cNvSpPr>
              <a:spLocks noChangeShapeType="1"/>
            </p:cNvSpPr>
            <p:nvPr/>
          </p:nvSpPr>
          <p:spPr bwMode="auto">
            <a:xfrm>
              <a:off x="4967288" y="3957638"/>
              <a:ext cx="0" cy="3810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0" name="Line 30"/>
            <p:cNvSpPr>
              <a:spLocks noChangeShapeType="1"/>
            </p:cNvSpPr>
            <p:nvPr/>
          </p:nvSpPr>
          <p:spPr bwMode="auto">
            <a:xfrm>
              <a:off x="5291138"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1" name="Line 31"/>
            <p:cNvSpPr>
              <a:spLocks noChangeShapeType="1"/>
            </p:cNvSpPr>
            <p:nvPr/>
          </p:nvSpPr>
          <p:spPr bwMode="auto">
            <a:xfrm>
              <a:off x="5367338"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2" name="Line 32"/>
            <p:cNvSpPr>
              <a:spLocks noChangeShapeType="1"/>
            </p:cNvSpPr>
            <p:nvPr/>
          </p:nvSpPr>
          <p:spPr bwMode="auto">
            <a:xfrm>
              <a:off x="5491163" y="4024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3" name="Line 33"/>
            <p:cNvSpPr>
              <a:spLocks noChangeShapeType="1"/>
            </p:cNvSpPr>
            <p:nvPr/>
          </p:nvSpPr>
          <p:spPr bwMode="auto">
            <a:xfrm>
              <a:off x="5005388" y="3967163"/>
              <a:ext cx="0" cy="2857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4" name="Freeform 34"/>
            <p:cNvSpPr>
              <a:spLocks/>
            </p:cNvSpPr>
            <p:nvPr/>
          </p:nvSpPr>
          <p:spPr bwMode="auto">
            <a:xfrm>
              <a:off x="3548063" y="2709863"/>
              <a:ext cx="2047875" cy="1409700"/>
            </a:xfrm>
            <a:custGeom>
              <a:avLst/>
              <a:gdLst>
                <a:gd name="T0" fmla="*/ 205 w 215"/>
                <a:gd name="T1" fmla="*/ 148 h 148"/>
                <a:gd name="T2" fmla="*/ 158 w 215"/>
                <a:gd name="T3" fmla="*/ 141 h 148"/>
                <a:gd name="T4" fmla="*/ 154 w 215"/>
                <a:gd name="T5" fmla="*/ 138 h 148"/>
                <a:gd name="T6" fmla="*/ 140 w 215"/>
                <a:gd name="T7" fmla="*/ 134 h 148"/>
                <a:gd name="T8" fmla="*/ 127 w 215"/>
                <a:gd name="T9" fmla="*/ 132 h 148"/>
                <a:gd name="T10" fmla="*/ 124 w 215"/>
                <a:gd name="T11" fmla="*/ 129 h 148"/>
                <a:gd name="T12" fmla="*/ 118 w 215"/>
                <a:gd name="T13" fmla="*/ 126 h 148"/>
                <a:gd name="T14" fmla="*/ 115 w 215"/>
                <a:gd name="T15" fmla="*/ 124 h 148"/>
                <a:gd name="T16" fmla="*/ 112 w 215"/>
                <a:gd name="T17" fmla="*/ 121 h 148"/>
                <a:gd name="T18" fmla="*/ 110 w 215"/>
                <a:gd name="T19" fmla="*/ 119 h 148"/>
                <a:gd name="T20" fmla="*/ 104 w 215"/>
                <a:gd name="T21" fmla="*/ 117 h 148"/>
                <a:gd name="T22" fmla="*/ 102 w 215"/>
                <a:gd name="T23" fmla="*/ 114 h 148"/>
                <a:gd name="T24" fmla="*/ 100 w 215"/>
                <a:gd name="T25" fmla="*/ 111 h 148"/>
                <a:gd name="T26" fmla="*/ 98 w 215"/>
                <a:gd name="T27" fmla="*/ 108 h 148"/>
                <a:gd name="T28" fmla="*/ 97 w 215"/>
                <a:gd name="T29" fmla="*/ 102 h 148"/>
                <a:gd name="T30" fmla="*/ 95 w 215"/>
                <a:gd name="T31" fmla="*/ 100 h 148"/>
                <a:gd name="T32" fmla="*/ 93 w 215"/>
                <a:gd name="T33" fmla="*/ 97 h 148"/>
                <a:gd name="T34" fmla="*/ 90 w 215"/>
                <a:gd name="T35" fmla="*/ 96 h 148"/>
                <a:gd name="T36" fmla="*/ 87 w 215"/>
                <a:gd name="T37" fmla="*/ 93 h 148"/>
                <a:gd name="T38" fmla="*/ 85 w 215"/>
                <a:gd name="T39" fmla="*/ 90 h 148"/>
                <a:gd name="T40" fmla="*/ 78 w 215"/>
                <a:gd name="T41" fmla="*/ 86 h 148"/>
                <a:gd name="T42" fmla="*/ 74 w 215"/>
                <a:gd name="T43" fmla="*/ 83 h 148"/>
                <a:gd name="T44" fmla="*/ 71 w 215"/>
                <a:gd name="T45" fmla="*/ 80 h 148"/>
                <a:gd name="T46" fmla="*/ 71 w 215"/>
                <a:gd name="T47" fmla="*/ 75 h 148"/>
                <a:gd name="T48" fmla="*/ 67 w 215"/>
                <a:gd name="T49" fmla="*/ 73 h 148"/>
                <a:gd name="T50" fmla="*/ 65 w 215"/>
                <a:gd name="T51" fmla="*/ 70 h 148"/>
                <a:gd name="T52" fmla="*/ 63 w 215"/>
                <a:gd name="T53" fmla="*/ 65 h 148"/>
                <a:gd name="T54" fmla="*/ 56 w 215"/>
                <a:gd name="T55" fmla="*/ 62 h 148"/>
                <a:gd name="T56" fmla="*/ 52 w 215"/>
                <a:gd name="T57" fmla="*/ 59 h 148"/>
                <a:gd name="T58" fmla="*/ 51 w 215"/>
                <a:gd name="T59" fmla="*/ 56 h 148"/>
                <a:gd name="T60" fmla="*/ 46 w 215"/>
                <a:gd name="T61" fmla="*/ 54 h 148"/>
                <a:gd name="T62" fmla="*/ 44 w 215"/>
                <a:gd name="T63" fmla="*/ 51 h 148"/>
                <a:gd name="T64" fmla="*/ 42 w 215"/>
                <a:gd name="T65" fmla="*/ 47 h 148"/>
                <a:gd name="T66" fmla="*/ 39 w 215"/>
                <a:gd name="T67" fmla="*/ 45 h 148"/>
                <a:gd name="T68" fmla="*/ 36 w 215"/>
                <a:gd name="T69" fmla="*/ 40 h 148"/>
                <a:gd name="T70" fmla="*/ 33 w 215"/>
                <a:gd name="T71" fmla="*/ 38 h 148"/>
                <a:gd name="T72" fmla="*/ 31 w 215"/>
                <a:gd name="T73" fmla="*/ 36 h 148"/>
                <a:gd name="T74" fmla="*/ 23 w 215"/>
                <a:gd name="T75" fmla="*/ 32 h 148"/>
                <a:gd name="T76" fmla="*/ 20 w 215"/>
                <a:gd name="T77" fmla="*/ 30 h 148"/>
                <a:gd name="T78" fmla="*/ 17 w 215"/>
                <a:gd name="T79" fmla="*/ 27 h 148"/>
                <a:gd name="T80" fmla="*/ 16 w 215"/>
                <a:gd name="T81" fmla="*/ 24 h 148"/>
                <a:gd name="T82" fmla="*/ 14 w 215"/>
                <a:gd name="T83" fmla="*/ 21 h 148"/>
                <a:gd name="T84" fmla="*/ 12 w 215"/>
                <a:gd name="T85" fmla="*/ 15 h 148"/>
                <a:gd name="T86" fmla="*/ 9 w 215"/>
                <a:gd name="T87" fmla="*/ 14 h 148"/>
                <a:gd name="T88" fmla="*/ 6 w 215"/>
                <a:gd name="T89" fmla="*/ 12 h 148"/>
                <a:gd name="T90" fmla="*/ 5 w 215"/>
                <a:gd name="T91" fmla="*/ 6 h 148"/>
                <a:gd name="T92" fmla="*/ 4 w 215"/>
                <a:gd name="T93" fmla="*/ 3 h 148"/>
                <a:gd name="T94" fmla="*/ 0 w 215"/>
                <a:gd name="T9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148">
                  <a:moveTo>
                    <a:pt x="215" y="148"/>
                  </a:moveTo>
                  <a:lnTo>
                    <a:pt x="205" y="148"/>
                  </a:lnTo>
                  <a:lnTo>
                    <a:pt x="205" y="141"/>
                  </a:lnTo>
                  <a:lnTo>
                    <a:pt x="158" y="141"/>
                  </a:lnTo>
                  <a:lnTo>
                    <a:pt x="158" y="138"/>
                  </a:lnTo>
                  <a:lnTo>
                    <a:pt x="154" y="138"/>
                  </a:lnTo>
                  <a:lnTo>
                    <a:pt x="154" y="134"/>
                  </a:lnTo>
                  <a:lnTo>
                    <a:pt x="140" y="134"/>
                  </a:lnTo>
                  <a:lnTo>
                    <a:pt x="140" y="132"/>
                  </a:lnTo>
                  <a:lnTo>
                    <a:pt x="127" y="132"/>
                  </a:lnTo>
                  <a:lnTo>
                    <a:pt x="127" y="129"/>
                  </a:lnTo>
                  <a:lnTo>
                    <a:pt x="124" y="129"/>
                  </a:lnTo>
                  <a:lnTo>
                    <a:pt x="124" y="126"/>
                  </a:lnTo>
                  <a:lnTo>
                    <a:pt x="118" y="126"/>
                  </a:lnTo>
                  <a:lnTo>
                    <a:pt x="118" y="124"/>
                  </a:lnTo>
                  <a:lnTo>
                    <a:pt x="115" y="124"/>
                  </a:lnTo>
                  <a:lnTo>
                    <a:pt x="115" y="121"/>
                  </a:lnTo>
                  <a:lnTo>
                    <a:pt x="112" y="121"/>
                  </a:lnTo>
                  <a:lnTo>
                    <a:pt x="112" y="119"/>
                  </a:lnTo>
                  <a:lnTo>
                    <a:pt x="110" y="119"/>
                  </a:lnTo>
                  <a:lnTo>
                    <a:pt x="110" y="117"/>
                  </a:lnTo>
                  <a:lnTo>
                    <a:pt x="104" y="117"/>
                  </a:lnTo>
                  <a:lnTo>
                    <a:pt x="104" y="114"/>
                  </a:lnTo>
                  <a:lnTo>
                    <a:pt x="102" y="114"/>
                  </a:lnTo>
                  <a:lnTo>
                    <a:pt x="102" y="111"/>
                  </a:lnTo>
                  <a:lnTo>
                    <a:pt x="100" y="111"/>
                  </a:lnTo>
                  <a:lnTo>
                    <a:pt x="100" y="108"/>
                  </a:lnTo>
                  <a:lnTo>
                    <a:pt x="98" y="108"/>
                  </a:lnTo>
                  <a:lnTo>
                    <a:pt x="98" y="102"/>
                  </a:lnTo>
                  <a:lnTo>
                    <a:pt x="97" y="102"/>
                  </a:lnTo>
                  <a:lnTo>
                    <a:pt x="97" y="100"/>
                  </a:lnTo>
                  <a:lnTo>
                    <a:pt x="95" y="100"/>
                  </a:lnTo>
                  <a:lnTo>
                    <a:pt x="95" y="97"/>
                  </a:lnTo>
                  <a:lnTo>
                    <a:pt x="93" y="97"/>
                  </a:lnTo>
                  <a:lnTo>
                    <a:pt x="93" y="96"/>
                  </a:lnTo>
                  <a:lnTo>
                    <a:pt x="90" y="96"/>
                  </a:lnTo>
                  <a:lnTo>
                    <a:pt x="90" y="93"/>
                  </a:lnTo>
                  <a:lnTo>
                    <a:pt x="87" y="93"/>
                  </a:lnTo>
                  <a:lnTo>
                    <a:pt x="87" y="90"/>
                  </a:lnTo>
                  <a:lnTo>
                    <a:pt x="85" y="90"/>
                  </a:lnTo>
                  <a:lnTo>
                    <a:pt x="85" y="86"/>
                  </a:lnTo>
                  <a:lnTo>
                    <a:pt x="78" y="86"/>
                  </a:lnTo>
                  <a:lnTo>
                    <a:pt x="78" y="83"/>
                  </a:lnTo>
                  <a:lnTo>
                    <a:pt x="74" y="83"/>
                  </a:lnTo>
                  <a:lnTo>
                    <a:pt x="74" y="80"/>
                  </a:lnTo>
                  <a:lnTo>
                    <a:pt x="71" y="80"/>
                  </a:lnTo>
                  <a:lnTo>
                    <a:pt x="71" y="75"/>
                  </a:lnTo>
                  <a:lnTo>
                    <a:pt x="71" y="75"/>
                  </a:lnTo>
                  <a:lnTo>
                    <a:pt x="71" y="73"/>
                  </a:lnTo>
                  <a:lnTo>
                    <a:pt x="67" y="73"/>
                  </a:lnTo>
                  <a:lnTo>
                    <a:pt x="67" y="70"/>
                  </a:lnTo>
                  <a:lnTo>
                    <a:pt x="65" y="70"/>
                  </a:lnTo>
                  <a:lnTo>
                    <a:pt x="65" y="65"/>
                  </a:lnTo>
                  <a:lnTo>
                    <a:pt x="63" y="65"/>
                  </a:lnTo>
                  <a:lnTo>
                    <a:pt x="63" y="62"/>
                  </a:lnTo>
                  <a:lnTo>
                    <a:pt x="56" y="62"/>
                  </a:lnTo>
                  <a:lnTo>
                    <a:pt x="56" y="59"/>
                  </a:lnTo>
                  <a:lnTo>
                    <a:pt x="52" y="59"/>
                  </a:lnTo>
                  <a:lnTo>
                    <a:pt x="52" y="56"/>
                  </a:lnTo>
                  <a:lnTo>
                    <a:pt x="51" y="56"/>
                  </a:lnTo>
                  <a:lnTo>
                    <a:pt x="51" y="54"/>
                  </a:lnTo>
                  <a:lnTo>
                    <a:pt x="46" y="54"/>
                  </a:lnTo>
                  <a:lnTo>
                    <a:pt x="46" y="51"/>
                  </a:lnTo>
                  <a:lnTo>
                    <a:pt x="44" y="51"/>
                  </a:lnTo>
                  <a:lnTo>
                    <a:pt x="44" y="47"/>
                  </a:lnTo>
                  <a:lnTo>
                    <a:pt x="42" y="47"/>
                  </a:lnTo>
                  <a:lnTo>
                    <a:pt x="42" y="45"/>
                  </a:lnTo>
                  <a:lnTo>
                    <a:pt x="39" y="45"/>
                  </a:lnTo>
                  <a:lnTo>
                    <a:pt x="39" y="40"/>
                  </a:lnTo>
                  <a:lnTo>
                    <a:pt x="36" y="40"/>
                  </a:lnTo>
                  <a:lnTo>
                    <a:pt x="36" y="38"/>
                  </a:lnTo>
                  <a:lnTo>
                    <a:pt x="33" y="38"/>
                  </a:lnTo>
                  <a:lnTo>
                    <a:pt x="33" y="36"/>
                  </a:lnTo>
                  <a:lnTo>
                    <a:pt x="31" y="36"/>
                  </a:lnTo>
                  <a:lnTo>
                    <a:pt x="31" y="32"/>
                  </a:lnTo>
                  <a:lnTo>
                    <a:pt x="23" y="32"/>
                  </a:lnTo>
                  <a:lnTo>
                    <a:pt x="23" y="30"/>
                  </a:lnTo>
                  <a:lnTo>
                    <a:pt x="20" y="30"/>
                  </a:lnTo>
                  <a:lnTo>
                    <a:pt x="20" y="27"/>
                  </a:lnTo>
                  <a:lnTo>
                    <a:pt x="17" y="27"/>
                  </a:lnTo>
                  <a:lnTo>
                    <a:pt x="17" y="24"/>
                  </a:lnTo>
                  <a:lnTo>
                    <a:pt x="16" y="24"/>
                  </a:lnTo>
                  <a:lnTo>
                    <a:pt x="16" y="21"/>
                  </a:lnTo>
                  <a:lnTo>
                    <a:pt x="14" y="21"/>
                  </a:lnTo>
                  <a:lnTo>
                    <a:pt x="14" y="15"/>
                  </a:lnTo>
                  <a:lnTo>
                    <a:pt x="12" y="15"/>
                  </a:lnTo>
                  <a:lnTo>
                    <a:pt x="12" y="14"/>
                  </a:lnTo>
                  <a:lnTo>
                    <a:pt x="9" y="14"/>
                  </a:lnTo>
                  <a:lnTo>
                    <a:pt x="9" y="12"/>
                  </a:lnTo>
                  <a:lnTo>
                    <a:pt x="6" y="12"/>
                  </a:lnTo>
                  <a:lnTo>
                    <a:pt x="6" y="6"/>
                  </a:lnTo>
                  <a:lnTo>
                    <a:pt x="5" y="6"/>
                  </a:lnTo>
                  <a:lnTo>
                    <a:pt x="5" y="3"/>
                  </a:lnTo>
                  <a:lnTo>
                    <a:pt x="4" y="3"/>
                  </a:lnTo>
                  <a:lnTo>
                    <a:pt x="4"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45" name="Group 244"/>
          <p:cNvGrpSpPr/>
          <p:nvPr/>
        </p:nvGrpSpPr>
        <p:grpSpPr>
          <a:xfrm>
            <a:off x="5241867" y="1725960"/>
            <a:ext cx="3276000" cy="2772789"/>
            <a:chOff x="3330575" y="2382838"/>
            <a:chExt cx="2476500" cy="2086569"/>
          </a:xfrm>
        </p:grpSpPr>
        <p:sp>
          <p:nvSpPr>
            <p:cNvPr id="246" name="Line 35"/>
            <p:cNvSpPr>
              <a:spLocks noChangeShapeType="1"/>
            </p:cNvSpPr>
            <p:nvPr/>
          </p:nvSpPr>
          <p:spPr bwMode="auto">
            <a:xfrm>
              <a:off x="4235450" y="4078288"/>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7" name="Line 36"/>
            <p:cNvSpPr>
              <a:spLocks noChangeShapeType="1"/>
            </p:cNvSpPr>
            <p:nvPr/>
          </p:nvSpPr>
          <p:spPr bwMode="auto">
            <a:xfrm>
              <a:off x="3997325" y="3763963"/>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8" name="Line 37"/>
            <p:cNvSpPr>
              <a:spLocks noChangeShapeType="1"/>
            </p:cNvSpPr>
            <p:nvPr/>
          </p:nvSpPr>
          <p:spPr bwMode="auto">
            <a:xfrm>
              <a:off x="3883025" y="3582988"/>
              <a:ext cx="0" cy="4762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9" name="Line 38"/>
            <p:cNvSpPr>
              <a:spLocks noChangeShapeType="1"/>
            </p:cNvSpPr>
            <p:nvPr/>
          </p:nvSpPr>
          <p:spPr bwMode="auto">
            <a:xfrm>
              <a:off x="4559300" y="4221163"/>
              <a:ext cx="0" cy="4762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0" name="Line 39"/>
            <p:cNvSpPr>
              <a:spLocks noChangeShapeType="1"/>
            </p:cNvSpPr>
            <p:nvPr/>
          </p:nvSpPr>
          <p:spPr bwMode="auto">
            <a:xfrm>
              <a:off x="5807075" y="4421782"/>
              <a:ext cx="0" cy="47625"/>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1" name="Line 40"/>
            <p:cNvSpPr>
              <a:spLocks noChangeShapeType="1"/>
            </p:cNvSpPr>
            <p:nvPr/>
          </p:nvSpPr>
          <p:spPr bwMode="auto">
            <a:xfrm>
              <a:off x="5178425" y="4411663"/>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2" name="Line 41"/>
            <p:cNvSpPr>
              <a:spLocks noChangeShapeType="1"/>
            </p:cNvSpPr>
            <p:nvPr/>
          </p:nvSpPr>
          <p:spPr bwMode="auto">
            <a:xfrm>
              <a:off x="5035550" y="4411663"/>
              <a:ext cx="0" cy="5715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3" name="Freeform 42"/>
            <p:cNvSpPr>
              <a:spLocks/>
            </p:cNvSpPr>
            <p:nvPr/>
          </p:nvSpPr>
          <p:spPr bwMode="auto">
            <a:xfrm>
              <a:off x="3330575" y="2382838"/>
              <a:ext cx="2476500" cy="2057400"/>
            </a:xfrm>
            <a:custGeom>
              <a:avLst/>
              <a:gdLst>
                <a:gd name="T0" fmla="*/ 172 w 260"/>
                <a:gd name="T1" fmla="*/ 216 h 216"/>
                <a:gd name="T2" fmla="*/ 167 w 260"/>
                <a:gd name="T3" fmla="*/ 212 h 216"/>
                <a:gd name="T4" fmla="*/ 138 w 260"/>
                <a:gd name="T5" fmla="*/ 208 h 216"/>
                <a:gd name="T6" fmla="*/ 129 w 260"/>
                <a:gd name="T7" fmla="*/ 200 h 216"/>
                <a:gd name="T8" fmla="*/ 124 w 260"/>
                <a:gd name="T9" fmla="*/ 195 h 216"/>
                <a:gd name="T10" fmla="*/ 120 w 260"/>
                <a:gd name="T11" fmla="*/ 191 h 216"/>
                <a:gd name="T12" fmla="*/ 110 w 260"/>
                <a:gd name="T13" fmla="*/ 189 h 216"/>
                <a:gd name="T14" fmla="*/ 93 w 260"/>
                <a:gd name="T15" fmla="*/ 182 h 216"/>
                <a:gd name="T16" fmla="*/ 89 w 260"/>
                <a:gd name="T17" fmla="*/ 176 h 216"/>
                <a:gd name="T18" fmla="*/ 87 w 260"/>
                <a:gd name="T19" fmla="*/ 173 h 216"/>
                <a:gd name="T20" fmla="*/ 83 w 260"/>
                <a:gd name="T21" fmla="*/ 170 h 216"/>
                <a:gd name="T22" fmla="*/ 79 w 260"/>
                <a:gd name="T23" fmla="*/ 162 h 216"/>
                <a:gd name="T24" fmla="*/ 73 w 260"/>
                <a:gd name="T25" fmla="*/ 156 h 216"/>
                <a:gd name="T26" fmla="*/ 68 w 260"/>
                <a:gd name="T27" fmla="*/ 148 h 216"/>
                <a:gd name="T28" fmla="*/ 65 w 260"/>
                <a:gd name="T29" fmla="*/ 146 h 216"/>
                <a:gd name="T30" fmla="*/ 63 w 260"/>
                <a:gd name="T31" fmla="*/ 140 h 216"/>
                <a:gd name="T32" fmla="*/ 61 w 260"/>
                <a:gd name="T33" fmla="*/ 135 h 216"/>
                <a:gd name="T34" fmla="*/ 59 w 260"/>
                <a:gd name="T35" fmla="*/ 133 h 216"/>
                <a:gd name="T36" fmla="*/ 56 w 260"/>
                <a:gd name="T37" fmla="*/ 128 h 216"/>
                <a:gd name="T38" fmla="*/ 54 w 260"/>
                <a:gd name="T39" fmla="*/ 124 h 216"/>
                <a:gd name="T40" fmla="*/ 51 w 260"/>
                <a:gd name="T41" fmla="*/ 115 h 216"/>
                <a:gd name="T42" fmla="*/ 48 w 260"/>
                <a:gd name="T43" fmla="*/ 111 h 216"/>
                <a:gd name="T44" fmla="*/ 45 w 260"/>
                <a:gd name="T45" fmla="*/ 104 h 216"/>
                <a:gd name="T46" fmla="*/ 41 w 260"/>
                <a:gd name="T47" fmla="*/ 101 h 216"/>
                <a:gd name="T48" fmla="*/ 38 w 260"/>
                <a:gd name="T49" fmla="*/ 96 h 216"/>
                <a:gd name="T50" fmla="*/ 35 w 260"/>
                <a:gd name="T51" fmla="*/ 90 h 216"/>
                <a:gd name="T52" fmla="*/ 33 w 260"/>
                <a:gd name="T53" fmla="*/ 82 h 216"/>
                <a:gd name="T54" fmla="*/ 28 w 260"/>
                <a:gd name="T55" fmla="*/ 79 h 216"/>
                <a:gd name="T56" fmla="*/ 26 w 260"/>
                <a:gd name="T57" fmla="*/ 76 h 216"/>
                <a:gd name="T58" fmla="*/ 24 w 260"/>
                <a:gd name="T59" fmla="*/ 72 h 216"/>
                <a:gd name="T60" fmla="*/ 23 w 260"/>
                <a:gd name="T61" fmla="*/ 66 h 216"/>
                <a:gd name="T62" fmla="*/ 21 w 260"/>
                <a:gd name="T63" fmla="*/ 58 h 216"/>
                <a:gd name="T64" fmla="*/ 19 w 260"/>
                <a:gd name="T65" fmla="*/ 55 h 216"/>
                <a:gd name="T66" fmla="*/ 17 w 260"/>
                <a:gd name="T67" fmla="*/ 46 h 216"/>
                <a:gd name="T68" fmla="*/ 15 w 260"/>
                <a:gd name="T69" fmla="*/ 39 h 216"/>
                <a:gd name="T70" fmla="*/ 11 w 260"/>
                <a:gd name="T71" fmla="*/ 33 h 216"/>
                <a:gd name="T72" fmla="*/ 8 w 260"/>
                <a:gd name="T73" fmla="*/ 17 h 216"/>
                <a:gd name="T74" fmla="*/ 6 w 260"/>
                <a:gd name="T75" fmla="*/ 12 h 216"/>
                <a:gd name="T76" fmla="*/ 4 w 260"/>
                <a:gd name="T77" fmla="*/ 8 h 216"/>
                <a:gd name="T78" fmla="*/ 0 w 260"/>
                <a:gd name="T7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216">
                  <a:moveTo>
                    <a:pt x="260" y="216"/>
                  </a:moveTo>
                  <a:lnTo>
                    <a:pt x="172" y="216"/>
                  </a:lnTo>
                  <a:lnTo>
                    <a:pt x="172" y="212"/>
                  </a:lnTo>
                  <a:lnTo>
                    <a:pt x="167" y="212"/>
                  </a:lnTo>
                  <a:lnTo>
                    <a:pt x="167" y="208"/>
                  </a:lnTo>
                  <a:lnTo>
                    <a:pt x="138" y="208"/>
                  </a:lnTo>
                  <a:lnTo>
                    <a:pt x="138" y="200"/>
                  </a:lnTo>
                  <a:lnTo>
                    <a:pt x="129" y="200"/>
                  </a:lnTo>
                  <a:lnTo>
                    <a:pt x="129" y="195"/>
                  </a:lnTo>
                  <a:lnTo>
                    <a:pt x="124" y="195"/>
                  </a:lnTo>
                  <a:lnTo>
                    <a:pt x="124" y="191"/>
                  </a:lnTo>
                  <a:lnTo>
                    <a:pt x="120" y="191"/>
                  </a:lnTo>
                  <a:lnTo>
                    <a:pt x="120" y="189"/>
                  </a:lnTo>
                  <a:lnTo>
                    <a:pt x="110" y="189"/>
                  </a:lnTo>
                  <a:lnTo>
                    <a:pt x="110" y="182"/>
                  </a:lnTo>
                  <a:lnTo>
                    <a:pt x="93" y="182"/>
                  </a:lnTo>
                  <a:lnTo>
                    <a:pt x="93" y="176"/>
                  </a:lnTo>
                  <a:lnTo>
                    <a:pt x="89" y="176"/>
                  </a:lnTo>
                  <a:lnTo>
                    <a:pt x="89" y="173"/>
                  </a:lnTo>
                  <a:lnTo>
                    <a:pt x="87" y="173"/>
                  </a:lnTo>
                  <a:lnTo>
                    <a:pt x="87" y="170"/>
                  </a:lnTo>
                  <a:lnTo>
                    <a:pt x="83" y="170"/>
                  </a:lnTo>
                  <a:lnTo>
                    <a:pt x="83" y="162"/>
                  </a:lnTo>
                  <a:lnTo>
                    <a:pt x="79" y="162"/>
                  </a:lnTo>
                  <a:lnTo>
                    <a:pt x="79" y="156"/>
                  </a:lnTo>
                  <a:lnTo>
                    <a:pt x="73" y="156"/>
                  </a:lnTo>
                  <a:lnTo>
                    <a:pt x="73" y="148"/>
                  </a:lnTo>
                  <a:lnTo>
                    <a:pt x="68" y="148"/>
                  </a:lnTo>
                  <a:lnTo>
                    <a:pt x="68" y="146"/>
                  </a:lnTo>
                  <a:lnTo>
                    <a:pt x="65" y="146"/>
                  </a:lnTo>
                  <a:lnTo>
                    <a:pt x="65" y="140"/>
                  </a:lnTo>
                  <a:lnTo>
                    <a:pt x="63" y="140"/>
                  </a:lnTo>
                  <a:lnTo>
                    <a:pt x="63" y="135"/>
                  </a:lnTo>
                  <a:lnTo>
                    <a:pt x="61" y="135"/>
                  </a:lnTo>
                  <a:lnTo>
                    <a:pt x="61" y="133"/>
                  </a:lnTo>
                  <a:lnTo>
                    <a:pt x="59" y="133"/>
                  </a:lnTo>
                  <a:lnTo>
                    <a:pt x="59" y="128"/>
                  </a:lnTo>
                  <a:lnTo>
                    <a:pt x="56" y="128"/>
                  </a:lnTo>
                  <a:lnTo>
                    <a:pt x="56" y="124"/>
                  </a:lnTo>
                  <a:lnTo>
                    <a:pt x="54" y="124"/>
                  </a:lnTo>
                  <a:lnTo>
                    <a:pt x="54" y="115"/>
                  </a:lnTo>
                  <a:lnTo>
                    <a:pt x="51" y="115"/>
                  </a:lnTo>
                  <a:lnTo>
                    <a:pt x="51" y="111"/>
                  </a:lnTo>
                  <a:lnTo>
                    <a:pt x="48" y="111"/>
                  </a:lnTo>
                  <a:lnTo>
                    <a:pt x="48" y="104"/>
                  </a:lnTo>
                  <a:lnTo>
                    <a:pt x="45" y="104"/>
                  </a:lnTo>
                  <a:lnTo>
                    <a:pt x="45" y="101"/>
                  </a:lnTo>
                  <a:lnTo>
                    <a:pt x="41" y="101"/>
                  </a:lnTo>
                  <a:lnTo>
                    <a:pt x="41" y="96"/>
                  </a:lnTo>
                  <a:lnTo>
                    <a:pt x="38" y="96"/>
                  </a:lnTo>
                  <a:lnTo>
                    <a:pt x="38" y="90"/>
                  </a:lnTo>
                  <a:lnTo>
                    <a:pt x="35" y="90"/>
                  </a:lnTo>
                  <a:lnTo>
                    <a:pt x="35" y="82"/>
                  </a:lnTo>
                  <a:lnTo>
                    <a:pt x="33" y="82"/>
                  </a:lnTo>
                  <a:lnTo>
                    <a:pt x="33" y="79"/>
                  </a:lnTo>
                  <a:lnTo>
                    <a:pt x="28" y="79"/>
                  </a:lnTo>
                  <a:lnTo>
                    <a:pt x="28" y="76"/>
                  </a:lnTo>
                  <a:lnTo>
                    <a:pt x="26" y="76"/>
                  </a:lnTo>
                  <a:lnTo>
                    <a:pt x="26" y="72"/>
                  </a:lnTo>
                  <a:lnTo>
                    <a:pt x="24" y="72"/>
                  </a:lnTo>
                  <a:lnTo>
                    <a:pt x="24" y="66"/>
                  </a:lnTo>
                  <a:lnTo>
                    <a:pt x="23" y="66"/>
                  </a:lnTo>
                  <a:lnTo>
                    <a:pt x="23" y="58"/>
                  </a:lnTo>
                  <a:lnTo>
                    <a:pt x="21" y="58"/>
                  </a:lnTo>
                  <a:lnTo>
                    <a:pt x="21" y="55"/>
                  </a:lnTo>
                  <a:lnTo>
                    <a:pt x="19" y="55"/>
                  </a:lnTo>
                  <a:lnTo>
                    <a:pt x="19" y="46"/>
                  </a:lnTo>
                  <a:lnTo>
                    <a:pt x="17" y="46"/>
                  </a:lnTo>
                  <a:lnTo>
                    <a:pt x="17" y="39"/>
                  </a:lnTo>
                  <a:lnTo>
                    <a:pt x="15" y="39"/>
                  </a:lnTo>
                  <a:lnTo>
                    <a:pt x="15" y="33"/>
                  </a:lnTo>
                  <a:lnTo>
                    <a:pt x="11" y="33"/>
                  </a:lnTo>
                  <a:lnTo>
                    <a:pt x="11" y="17"/>
                  </a:lnTo>
                  <a:lnTo>
                    <a:pt x="8" y="17"/>
                  </a:lnTo>
                  <a:lnTo>
                    <a:pt x="8" y="12"/>
                  </a:lnTo>
                  <a:lnTo>
                    <a:pt x="6" y="12"/>
                  </a:lnTo>
                  <a:lnTo>
                    <a:pt x="6" y="8"/>
                  </a:lnTo>
                  <a:lnTo>
                    <a:pt x="4" y="8"/>
                  </a:lnTo>
                  <a:lnTo>
                    <a:pt x="4"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54" name="Group 253"/>
          <p:cNvGrpSpPr/>
          <p:nvPr/>
        </p:nvGrpSpPr>
        <p:grpSpPr>
          <a:xfrm>
            <a:off x="5243680" y="1725960"/>
            <a:ext cx="2928501" cy="2696055"/>
            <a:chOff x="3460750" y="2411413"/>
            <a:chExt cx="2219325" cy="2028825"/>
          </a:xfrm>
        </p:grpSpPr>
        <p:sp>
          <p:nvSpPr>
            <p:cNvPr id="255" name="Line 43"/>
            <p:cNvSpPr>
              <a:spLocks noChangeShapeType="1"/>
            </p:cNvSpPr>
            <p:nvPr/>
          </p:nvSpPr>
          <p:spPr bwMode="auto">
            <a:xfrm>
              <a:off x="4184650" y="368776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6" name="Line 44"/>
            <p:cNvSpPr>
              <a:spLocks noChangeShapeType="1"/>
            </p:cNvSpPr>
            <p:nvPr/>
          </p:nvSpPr>
          <p:spPr bwMode="auto">
            <a:xfrm>
              <a:off x="4403725" y="40211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7" name="Line 45"/>
            <p:cNvSpPr>
              <a:spLocks noChangeShapeType="1"/>
            </p:cNvSpPr>
            <p:nvPr/>
          </p:nvSpPr>
          <p:spPr bwMode="auto">
            <a:xfrm>
              <a:off x="4508500" y="42783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8" name="Line 46"/>
            <p:cNvSpPr>
              <a:spLocks noChangeShapeType="1"/>
            </p:cNvSpPr>
            <p:nvPr/>
          </p:nvSpPr>
          <p:spPr bwMode="auto">
            <a:xfrm>
              <a:off x="5670550" y="43830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9" name="Line 47"/>
            <p:cNvSpPr>
              <a:spLocks noChangeShapeType="1"/>
            </p:cNvSpPr>
            <p:nvPr/>
          </p:nvSpPr>
          <p:spPr bwMode="auto">
            <a:xfrm>
              <a:off x="4651375" y="42783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0" name="Line 48"/>
            <p:cNvSpPr>
              <a:spLocks noChangeShapeType="1"/>
            </p:cNvSpPr>
            <p:nvPr/>
          </p:nvSpPr>
          <p:spPr bwMode="auto">
            <a:xfrm>
              <a:off x="4613275" y="42783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1" name="Line 49"/>
            <p:cNvSpPr>
              <a:spLocks noChangeShapeType="1"/>
            </p:cNvSpPr>
            <p:nvPr/>
          </p:nvSpPr>
          <p:spPr bwMode="auto">
            <a:xfrm>
              <a:off x="4137025" y="36210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2" name="Line 50"/>
            <p:cNvSpPr>
              <a:spLocks noChangeShapeType="1"/>
            </p:cNvSpPr>
            <p:nvPr/>
          </p:nvSpPr>
          <p:spPr bwMode="auto">
            <a:xfrm>
              <a:off x="5613400" y="43830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3" name="Freeform 51"/>
            <p:cNvSpPr>
              <a:spLocks/>
            </p:cNvSpPr>
            <p:nvPr/>
          </p:nvSpPr>
          <p:spPr bwMode="auto">
            <a:xfrm>
              <a:off x="3460750" y="2411413"/>
              <a:ext cx="2219325" cy="2000250"/>
            </a:xfrm>
            <a:custGeom>
              <a:avLst/>
              <a:gdLst>
                <a:gd name="T0" fmla="*/ 156 w 233"/>
                <a:gd name="T1" fmla="*/ 210 h 210"/>
                <a:gd name="T2" fmla="*/ 142 w 233"/>
                <a:gd name="T3" fmla="*/ 205 h 210"/>
                <a:gd name="T4" fmla="*/ 109 w 233"/>
                <a:gd name="T5" fmla="*/ 199 h 210"/>
                <a:gd name="T6" fmla="*/ 106 w 233"/>
                <a:gd name="T7" fmla="*/ 183 h 210"/>
                <a:gd name="T8" fmla="*/ 101 w 233"/>
                <a:gd name="T9" fmla="*/ 174 h 210"/>
                <a:gd name="T10" fmla="*/ 97 w 233"/>
                <a:gd name="T11" fmla="*/ 171 h 210"/>
                <a:gd name="T12" fmla="*/ 94 w 233"/>
                <a:gd name="T13" fmla="*/ 163 h 210"/>
                <a:gd name="T14" fmla="*/ 92 w 233"/>
                <a:gd name="T15" fmla="*/ 158 h 210"/>
                <a:gd name="T16" fmla="*/ 90 w 233"/>
                <a:gd name="T17" fmla="*/ 155 h 210"/>
                <a:gd name="T18" fmla="*/ 87 w 233"/>
                <a:gd name="T19" fmla="*/ 152 h 210"/>
                <a:gd name="T20" fmla="*/ 84 w 233"/>
                <a:gd name="T21" fmla="*/ 150 h 210"/>
                <a:gd name="T22" fmla="*/ 82 w 233"/>
                <a:gd name="T23" fmla="*/ 147 h 210"/>
                <a:gd name="T24" fmla="*/ 80 w 233"/>
                <a:gd name="T25" fmla="*/ 142 h 210"/>
                <a:gd name="T26" fmla="*/ 73 w 233"/>
                <a:gd name="T27" fmla="*/ 137 h 210"/>
                <a:gd name="T28" fmla="*/ 70 w 233"/>
                <a:gd name="T29" fmla="*/ 129 h 210"/>
                <a:gd name="T30" fmla="*/ 67 w 233"/>
                <a:gd name="T31" fmla="*/ 127 h 210"/>
                <a:gd name="T32" fmla="*/ 65 w 233"/>
                <a:gd name="T33" fmla="*/ 125 h 210"/>
                <a:gd name="T34" fmla="*/ 62 w 233"/>
                <a:gd name="T35" fmla="*/ 121 h 210"/>
                <a:gd name="T36" fmla="*/ 62 w 233"/>
                <a:gd name="T37" fmla="*/ 111 h 210"/>
                <a:gd name="T38" fmla="*/ 60 w 233"/>
                <a:gd name="T39" fmla="*/ 107 h 210"/>
                <a:gd name="T40" fmla="*/ 58 w 233"/>
                <a:gd name="T41" fmla="*/ 100 h 210"/>
                <a:gd name="T42" fmla="*/ 54 w 233"/>
                <a:gd name="T43" fmla="*/ 97 h 210"/>
                <a:gd name="T44" fmla="*/ 52 w 233"/>
                <a:gd name="T45" fmla="*/ 92 h 210"/>
                <a:gd name="T46" fmla="*/ 49 w 233"/>
                <a:gd name="T47" fmla="*/ 89 h 210"/>
                <a:gd name="T48" fmla="*/ 46 w 233"/>
                <a:gd name="T49" fmla="*/ 85 h 210"/>
                <a:gd name="T50" fmla="*/ 43 w 233"/>
                <a:gd name="T51" fmla="*/ 80 h 210"/>
                <a:gd name="T52" fmla="*/ 41 w 233"/>
                <a:gd name="T53" fmla="*/ 77 h 210"/>
                <a:gd name="T54" fmla="*/ 38 w 233"/>
                <a:gd name="T55" fmla="*/ 72 h 210"/>
                <a:gd name="T56" fmla="*/ 35 w 233"/>
                <a:gd name="T57" fmla="*/ 68 h 210"/>
                <a:gd name="T58" fmla="*/ 34 w 233"/>
                <a:gd name="T59" fmla="*/ 64 h 210"/>
                <a:gd name="T60" fmla="*/ 32 w 233"/>
                <a:gd name="T61" fmla="*/ 60 h 210"/>
                <a:gd name="T62" fmla="*/ 29 w 233"/>
                <a:gd name="T63" fmla="*/ 59 h 210"/>
                <a:gd name="T64" fmla="*/ 27 w 233"/>
                <a:gd name="T65" fmla="*/ 57 h 210"/>
                <a:gd name="T66" fmla="*/ 24 w 233"/>
                <a:gd name="T67" fmla="*/ 54 h 210"/>
                <a:gd name="T68" fmla="*/ 23 w 233"/>
                <a:gd name="T69" fmla="*/ 47 h 210"/>
                <a:gd name="T70" fmla="*/ 21 w 233"/>
                <a:gd name="T71" fmla="*/ 44 h 210"/>
                <a:gd name="T72" fmla="*/ 19 w 233"/>
                <a:gd name="T73" fmla="*/ 42 h 210"/>
                <a:gd name="T74" fmla="*/ 16 w 233"/>
                <a:gd name="T75" fmla="*/ 39 h 210"/>
                <a:gd name="T76" fmla="*/ 15 w 233"/>
                <a:gd name="T77" fmla="*/ 32 h 210"/>
                <a:gd name="T78" fmla="*/ 13 w 233"/>
                <a:gd name="T79" fmla="*/ 25 h 210"/>
                <a:gd name="T80" fmla="*/ 11 w 233"/>
                <a:gd name="T81" fmla="*/ 21 h 210"/>
                <a:gd name="T82" fmla="*/ 8 w 233"/>
                <a:gd name="T83" fmla="*/ 17 h 210"/>
                <a:gd name="T84" fmla="*/ 6 w 233"/>
                <a:gd name="T85" fmla="*/ 11 h 210"/>
                <a:gd name="T86" fmla="*/ 5 w 233"/>
                <a:gd name="T87" fmla="*/ 3 h 210"/>
                <a:gd name="T88" fmla="*/ 0 w 233"/>
                <a:gd name="T8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 h="210">
                  <a:moveTo>
                    <a:pt x="233" y="210"/>
                  </a:moveTo>
                  <a:lnTo>
                    <a:pt x="156" y="210"/>
                  </a:lnTo>
                  <a:lnTo>
                    <a:pt x="156" y="205"/>
                  </a:lnTo>
                  <a:lnTo>
                    <a:pt x="142" y="205"/>
                  </a:lnTo>
                  <a:lnTo>
                    <a:pt x="142" y="199"/>
                  </a:lnTo>
                  <a:lnTo>
                    <a:pt x="109" y="199"/>
                  </a:lnTo>
                  <a:lnTo>
                    <a:pt x="109" y="183"/>
                  </a:lnTo>
                  <a:lnTo>
                    <a:pt x="106" y="183"/>
                  </a:lnTo>
                  <a:lnTo>
                    <a:pt x="106" y="174"/>
                  </a:lnTo>
                  <a:lnTo>
                    <a:pt x="101" y="174"/>
                  </a:lnTo>
                  <a:lnTo>
                    <a:pt x="101" y="171"/>
                  </a:lnTo>
                  <a:lnTo>
                    <a:pt x="97" y="171"/>
                  </a:lnTo>
                  <a:lnTo>
                    <a:pt x="97" y="163"/>
                  </a:lnTo>
                  <a:lnTo>
                    <a:pt x="94" y="163"/>
                  </a:lnTo>
                  <a:lnTo>
                    <a:pt x="94" y="158"/>
                  </a:lnTo>
                  <a:lnTo>
                    <a:pt x="92" y="158"/>
                  </a:lnTo>
                  <a:lnTo>
                    <a:pt x="92" y="155"/>
                  </a:lnTo>
                  <a:lnTo>
                    <a:pt x="90" y="155"/>
                  </a:lnTo>
                  <a:lnTo>
                    <a:pt x="90" y="152"/>
                  </a:lnTo>
                  <a:lnTo>
                    <a:pt x="87" y="152"/>
                  </a:lnTo>
                  <a:lnTo>
                    <a:pt x="87" y="150"/>
                  </a:lnTo>
                  <a:lnTo>
                    <a:pt x="84" y="150"/>
                  </a:lnTo>
                  <a:lnTo>
                    <a:pt x="84" y="147"/>
                  </a:lnTo>
                  <a:lnTo>
                    <a:pt x="82" y="147"/>
                  </a:lnTo>
                  <a:lnTo>
                    <a:pt x="82" y="142"/>
                  </a:lnTo>
                  <a:lnTo>
                    <a:pt x="80" y="142"/>
                  </a:lnTo>
                  <a:lnTo>
                    <a:pt x="80" y="137"/>
                  </a:lnTo>
                  <a:lnTo>
                    <a:pt x="73" y="137"/>
                  </a:lnTo>
                  <a:lnTo>
                    <a:pt x="73" y="129"/>
                  </a:lnTo>
                  <a:lnTo>
                    <a:pt x="70" y="129"/>
                  </a:lnTo>
                  <a:lnTo>
                    <a:pt x="70" y="127"/>
                  </a:lnTo>
                  <a:lnTo>
                    <a:pt x="67" y="127"/>
                  </a:lnTo>
                  <a:lnTo>
                    <a:pt x="67" y="125"/>
                  </a:lnTo>
                  <a:lnTo>
                    <a:pt x="65" y="125"/>
                  </a:lnTo>
                  <a:lnTo>
                    <a:pt x="65" y="121"/>
                  </a:lnTo>
                  <a:lnTo>
                    <a:pt x="62" y="121"/>
                  </a:lnTo>
                  <a:lnTo>
                    <a:pt x="62" y="115"/>
                  </a:lnTo>
                  <a:lnTo>
                    <a:pt x="62" y="111"/>
                  </a:lnTo>
                  <a:lnTo>
                    <a:pt x="60" y="111"/>
                  </a:lnTo>
                  <a:lnTo>
                    <a:pt x="60" y="107"/>
                  </a:lnTo>
                  <a:lnTo>
                    <a:pt x="58" y="107"/>
                  </a:lnTo>
                  <a:lnTo>
                    <a:pt x="58" y="100"/>
                  </a:lnTo>
                  <a:lnTo>
                    <a:pt x="54" y="100"/>
                  </a:lnTo>
                  <a:lnTo>
                    <a:pt x="54" y="97"/>
                  </a:lnTo>
                  <a:lnTo>
                    <a:pt x="52" y="97"/>
                  </a:lnTo>
                  <a:lnTo>
                    <a:pt x="52" y="92"/>
                  </a:lnTo>
                  <a:lnTo>
                    <a:pt x="49" y="92"/>
                  </a:lnTo>
                  <a:lnTo>
                    <a:pt x="49" y="89"/>
                  </a:lnTo>
                  <a:lnTo>
                    <a:pt x="46" y="89"/>
                  </a:lnTo>
                  <a:lnTo>
                    <a:pt x="46" y="85"/>
                  </a:lnTo>
                  <a:lnTo>
                    <a:pt x="43" y="85"/>
                  </a:lnTo>
                  <a:lnTo>
                    <a:pt x="43" y="80"/>
                  </a:lnTo>
                  <a:lnTo>
                    <a:pt x="41" y="80"/>
                  </a:lnTo>
                  <a:lnTo>
                    <a:pt x="41" y="77"/>
                  </a:lnTo>
                  <a:lnTo>
                    <a:pt x="38" y="77"/>
                  </a:lnTo>
                  <a:lnTo>
                    <a:pt x="38" y="72"/>
                  </a:lnTo>
                  <a:lnTo>
                    <a:pt x="35" y="72"/>
                  </a:lnTo>
                  <a:lnTo>
                    <a:pt x="35" y="68"/>
                  </a:lnTo>
                  <a:lnTo>
                    <a:pt x="34" y="68"/>
                  </a:lnTo>
                  <a:lnTo>
                    <a:pt x="34" y="64"/>
                  </a:lnTo>
                  <a:lnTo>
                    <a:pt x="32" y="64"/>
                  </a:lnTo>
                  <a:lnTo>
                    <a:pt x="32" y="60"/>
                  </a:lnTo>
                  <a:lnTo>
                    <a:pt x="29" y="60"/>
                  </a:lnTo>
                  <a:lnTo>
                    <a:pt x="29" y="59"/>
                  </a:lnTo>
                  <a:lnTo>
                    <a:pt x="27" y="59"/>
                  </a:lnTo>
                  <a:lnTo>
                    <a:pt x="27" y="57"/>
                  </a:lnTo>
                  <a:lnTo>
                    <a:pt x="24" y="57"/>
                  </a:lnTo>
                  <a:lnTo>
                    <a:pt x="24" y="54"/>
                  </a:lnTo>
                  <a:lnTo>
                    <a:pt x="23" y="54"/>
                  </a:lnTo>
                  <a:lnTo>
                    <a:pt x="23" y="47"/>
                  </a:lnTo>
                  <a:lnTo>
                    <a:pt x="21" y="47"/>
                  </a:lnTo>
                  <a:lnTo>
                    <a:pt x="21" y="44"/>
                  </a:lnTo>
                  <a:lnTo>
                    <a:pt x="19" y="44"/>
                  </a:lnTo>
                  <a:lnTo>
                    <a:pt x="19" y="42"/>
                  </a:lnTo>
                  <a:lnTo>
                    <a:pt x="19" y="39"/>
                  </a:lnTo>
                  <a:lnTo>
                    <a:pt x="16" y="39"/>
                  </a:lnTo>
                  <a:lnTo>
                    <a:pt x="16" y="32"/>
                  </a:lnTo>
                  <a:lnTo>
                    <a:pt x="15" y="32"/>
                  </a:lnTo>
                  <a:lnTo>
                    <a:pt x="15" y="25"/>
                  </a:lnTo>
                  <a:lnTo>
                    <a:pt x="13" y="25"/>
                  </a:lnTo>
                  <a:lnTo>
                    <a:pt x="13" y="21"/>
                  </a:lnTo>
                  <a:lnTo>
                    <a:pt x="11" y="21"/>
                  </a:lnTo>
                  <a:lnTo>
                    <a:pt x="11" y="17"/>
                  </a:lnTo>
                  <a:lnTo>
                    <a:pt x="8" y="17"/>
                  </a:lnTo>
                  <a:lnTo>
                    <a:pt x="8" y="11"/>
                  </a:lnTo>
                  <a:lnTo>
                    <a:pt x="6" y="11"/>
                  </a:lnTo>
                  <a:lnTo>
                    <a:pt x="6" y="3"/>
                  </a:lnTo>
                  <a:lnTo>
                    <a:pt x="5" y="3"/>
                  </a:lnTo>
                  <a:lnTo>
                    <a:pt x="5"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xmlns="" val="1594606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76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Nab-パクリタキセル+ゲムシタビンの投与を受けた進行膵癌患者では、容認可能なOS、PFS、奏効率が示された。</a:t>
            </a:r>
          </a:p>
          <a:p>
            <a:r>
              <a:rPr lang="ja-JP" sz="1600" b="1" i="0" dirty="0" smtClean="0">
                <a:solidFill>
                  <a:srgbClr val="4D4D4D"/>
                </a:solidFill>
                <a:ea typeface="MS UI Gothic" pitchFamily="18" charset="0"/>
              </a:rPr>
              <a:t>Nab-パクリタキセルの両方の用量で良好な忍容性が示された。</a:t>
            </a:r>
          </a:p>
          <a:p>
            <a:pPr marL="0" indent="0">
              <a:buNone/>
            </a:pPr>
            <a:endParaRPr lang="en-GB" b="1" dirty="0"/>
          </a:p>
        </p:txBody>
      </p:sp>
      <p:sp>
        <p:nvSpPr>
          <p:cNvPr id="1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623PD: 進行膵癌（ECOGのPSスコア：2、PDAC）患者における、ゲムシタビン（G）併用下でのnab-パクリタキセル（nab-P）の有効性および安全性を評価することを目的とした第Ｉ相および無作為化第ＩＩ相試験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Hidalgo M, et al </a:t>
            </a:r>
          </a:p>
        </p:txBody>
      </p:sp>
      <p:sp>
        <p:nvSpPr>
          <p:cNvPr id="15" name="Text Placeholder 4"/>
          <p:cNvSpPr>
            <a:spLocks noGrp="1"/>
          </p:cNvSpPr>
          <p:nvPr>
            <p:ph type="body" sz="quarter" idx="11"/>
          </p:nvPr>
        </p:nvSpPr>
        <p:spPr>
          <a:xfrm>
            <a:off x="4648200" y="6096000"/>
            <a:ext cx="4130675" cy="487363"/>
          </a:xfrm>
        </p:spPr>
        <p:txBody>
          <a:bodyPr/>
          <a:lstStyle/>
          <a:p>
            <a:r>
              <a:rPr lang="en-US" dirty="0"/>
              <a:t>Hidalgo M, et al.</a:t>
            </a:r>
            <a:r>
              <a:rPr lang="fr-FR" dirty="0"/>
              <a:t> Ann Oncol 2017;28(Suppl 5):Abstr</a:t>
            </a:r>
            <a:r>
              <a:rPr lang="en-US" dirty="0"/>
              <a:t> 623PD</a:t>
            </a:r>
          </a:p>
        </p:txBody>
      </p:sp>
      <p:graphicFrame>
        <p:nvGraphicFramePr>
          <p:cNvPr id="16" name="Group 88"/>
          <p:cNvGraphicFramePr>
            <a:graphicFrameLocks noGrp="1"/>
          </p:cNvGraphicFramePr>
          <p:nvPr>
            <p:extLst>
              <p:ext uri="{D42A27DB-BD31-4B8C-83A1-F6EECF244321}">
                <p14:modId xmlns:p14="http://schemas.microsoft.com/office/powerpoint/2010/main" xmlns="" val="3047001538"/>
              </p:ext>
            </p:extLst>
          </p:nvPr>
        </p:nvGraphicFramePr>
        <p:xfrm>
          <a:off x="369888" y="1616771"/>
          <a:ext cx="8417853" cy="3304032"/>
        </p:xfrm>
        <a:graphic>
          <a:graphicData uri="http://schemas.openxmlformats.org/drawingml/2006/table">
            <a:tbl>
              <a:tblPr firstRow="1" bandRow="1">
                <a:tableStyleId>{69012ECD-51FC-41F1-AA8D-1B2483CD663E}</a:tableStyleId>
              </a:tblPr>
              <a:tblGrid>
                <a:gridCol w="2222313">
                  <a:extLst>
                    <a:ext uri="{9D8B030D-6E8A-4147-A177-3AD203B41FA5}">
                      <a16:colId xmlns="" xmlns:a16="http://schemas.microsoft.com/office/drawing/2014/main" val="20000"/>
                    </a:ext>
                  </a:extLst>
                </a:gridCol>
                <a:gridCol w="3097770">
                  <a:extLst>
                    <a:ext uri="{9D8B030D-6E8A-4147-A177-3AD203B41FA5}">
                      <a16:colId xmlns="" xmlns:a16="http://schemas.microsoft.com/office/drawing/2014/main" val="20001"/>
                    </a:ext>
                  </a:extLst>
                </a:gridCol>
                <a:gridCol w="3097770">
                  <a:extLst>
                    <a:ext uri="{9D8B030D-6E8A-4147-A177-3AD203B41FA5}">
                      <a16:colId xmlns="" xmlns:a16="http://schemas.microsoft.com/office/drawing/2014/main" val="20002"/>
                    </a:ext>
                  </a:extLst>
                </a:gridCol>
              </a:tblGrid>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最も良く見られたグレード3以上のTRAE、n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82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36 (32.4)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33 (30.0)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無力症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 (14.4)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17 (15.5)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 (7.3)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826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13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 (7.3)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神経毒性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13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8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12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トランスアミナーゼ上昇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7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発熱性好中球減少症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818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2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5415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膵癌患者において、mFOLFIRINOX併用下でのCPI-613*の有効性、安全性および最大耐用量を検討すること。</a:t>
            </a:r>
          </a:p>
          <a:p>
            <a:endParaRPr lang="en-GB" dirty="0"/>
          </a:p>
        </p:txBody>
      </p:sp>
      <p:sp>
        <p:nvSpPr>
          <p:cNvPr id="18"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1733PD: 膵癌に対して有望なミトコンドリア代謝阻害剤とmFOLFIRINOXの新たな併用療法</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Alistar AT, et al</a:t>
            </a:r>
          </a:p>
        </p:txBody>
      </p:sp>
      <p:sp>
        <p:nvSpPr>
          <p:cNvPr id="19"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画期的新薬の非酸化還元活性なリポ酸デリバティブ</a:t>
            </a:r>
          </a:p>
        </p:txBody>
      </p:sp>
      <p:sp>
        <p:nvSpPr>
          <p:cNvPr id="20" name="Text Placeholder 4"/>
          <p:cNvSpPr>
            <a:spLocks noGrp="1"/>
          </p:cNvSpPr>
          <p:nvPr>
            <p:ph type="body" sz="quarter" idx="11"/>
          </p:nvPr>
        </p:nvSpPr>
        <p:spPr>
          <a:xfrm>
            <a:off x="4648200" y="6096000"/>
            <a:ext cx="4130675" cy="487363"/>
          </a:xfrm>
        </p:spPr>
        <p:txBody>
          <a:bodyPr/>
          <a:lstStyle/>
          <a:p>
            <a:r>
              <a:rPr lang="en-US" dirty="0" err="1"/>
              <a:t>Alistar</a:t>
            </a:r>
            <a:r>
              <a:rPr lang="en-US" dirty="0"/>
              <a:t> AT, et al.</a:t>
            </a:r>
            <a:r>
              <a:rPr lang="fr-FR" dirty="0"/>
              <a:t> Ann Oncol 2017;28(Suppl 5):Abstr 1733PD</a:t>
            </a:r>
            <a:endParaRPr lang="en-US" dirty="0"/>
          </a:p>
        </p:txBody>
      </p:sp>
      <p:sp>
        <p:nvSpPr>
          <p:cNvPr id="21" name="AutoShape 12"/>
          <p:cNvSpPr>
            <a:spLocks noChangeArrowheads="1"/>
          </p:cNvSpPr>
          <p:nvPr/>
        </p:nvSpPr>
        <p:spPr bwMode="auto">
          <a:xfrm>
            <a:off x="3773195" y="2841678"/>
            <a:ext cx="4048442" cy="1528083"/>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CPI-613 </a:t>
            </a:r>
          </a:p>
          <a:p>
            <a:pPr algn="ctr" defTabSz="892175" eaLnBrk="0" hangingPunct="0"/>
            <a:r>
              <a:rPr lang="ja-JP" b="0" i="0" dirty="0" smtClean="0">
                <a:solidFill>
                  <a:srgbClr val="FFFFFF"/>
                </a:solidFill>
                <a:ea typeface="MS UI Gothic" pitchFamily="18" charset="0"/>
              </a:rPr>
              <a:t>500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 または 1000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、D1, 3、q2w + </a:t>
            </a:r>
          </a:p>
          <a:p>
            <a:pPr algn="ctr" defTabSz="892175" eaLnBrk="0" hangingPunct="0"/>
            <a:r>
              <a:rPr lang="ja-JP" b="0" i="0" dirty="0" smtClean="0">
                <a:solidFill>
                  <a:srgbClr val="FFFFFF"/>
                </a:solidFill>
                <a:ea typeface="MS UI Gothic" pitchFamily="18" charset="0"/>
              </a:rPr>
              <a:t>mFOLFIRINOX、D1, 2, 3、q2w</a:t>
            </a:r>
          </a:p>
        </p:txBody>
      </p:sp>
      <p:cxnSp>
        <p:nvCxnSpPr>
          <p:cNvPr id="22" name="AutoShape 19"/>
          <p:cNvCxnSpPr>
            <a:cxnSpLocks noChangeShapeType="1"/>
            <a:stCxn id="26" idx="3"/>
            <a:endCxn id="21" idx="1"/>
          </p:cNvCxnSpPr>
          <p:nvPr/>
        </p:nvCxnSpPr>
        <p:spPr bwMode="auto">
          <a:xfrm>
            <a:off x="3327399" y="3605719"/>
            <a:ext cx="445796" cy="1"/>
          </a:xfrm>
          <a:prstGeom prst="straightConnector1">
            <a:avLst/>
          </a:prstGeom>
          <a:noFill/>
          <a:ln w="57150">
            <a:solidFill>
              <a:schemeClr val="bg2">
                <a:lumMod val="60000"/>
                <a:lumOff val="40000"/>
              </a:schemeClr>
            </a:solidFill>
            <a:round/>
            <a:headEnd/>
            <a:tailEnd type="triangle" w="med" len="med"/>
          </a:ln>
        </p:spPr>
      </p:cxnSp>
      <p:cxnSp>
        <p:nvCxnSpPr>
          <p:cNvPr id="23" name="AutoShape 21"/>
          <p:cNvCxnSpPr>
            <a:cxnSpLocks noChangeShapeType="1"/>
            <a:stCxn id="21" idx="3"/>
            <a:endCxn id="24" idx="1"/>
          </p:cNvCxnSpPr>
          <p:nvPr/>
        </p:nvCxnSpPr>
        <p:spPr bwMode="auto">
          <a:xfrm>
            <a:off x="7821637" y="3605720"/>
            <a:ext cx="291198" cy="0"/>
          </a:xfrm>
          <a:prstGeom prst="straightConnector1">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8112835" y="3341401"/>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6" name="AutoShape 9"/>
          <p:cNvSpPr>
            <a:spLocks noChangeArrowheads="1"/>
          </p:cNvSpPr>
          <p:nvPr/>
        </p:nvSpPr>
        <p:spPr bwMode="auto">
          <a:xfrm>
            <a:off x="397932" y="3242286"/>
            <a:ext cx="2929467" cy="72686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ステージIVの膵癌</a:t>
            </a:r>
          </a:p>
        </p:txBody>
      </p:sp>
    </p:spTree>
    <p:extLst>
      <p:ext uri="{BB962C8B-B14F-4D97-AF65-F5344CB8AC3E}">
        <p14:creationId xmlns:p14="http://schemas.microsoft.com/office/powerpoint/2010/main" xmlns="" val="2794991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1733PD: 膵癌に対して有望なミトコンドリア代謝阻害剤とmFOLFIRINOXの新たな併用療法</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Alistar AT,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最大耐用量は500 mg/m</a:t>
            </a:r>
            <a:r>
              <a:rPr lang="ja-JP" sz="1600" b="0" i="0" baseline="30000" dirty="0" smtClean="0">
                <a:solidFill>
                  <a:srgbClr val="4D4D4D"/>
                </a:solidFill>
                <a:ea typeface="MS UI Gothic" pitchFamily="18" charset="0"/>
              </a:rPr>
              <a:t>2</a:t>
            </a:r>
            <a:r>
              <a:rPr lang="ja-JP" sz="1600" b="0" i="0" dirty="0" smtClean="0">
                <a:solidFill>
                  <a:srgbClr val="4D4D4D"/>
                </a:solidFill>
                <a:ea typeface="MS UI Gothic" pitchFamily="18" charset="0"/>
              </a:rPr>
              <a:t>であり、18名の患者がこの用量で治療を受けた。</a:t>
            </a:r>
          </a:p>
        </p:txBody>
      </p:sp>
      <p:sp>
        <p:nvSpPr>
          <p:cNvPr id="4" name="Text Placeholder 3"/>
          <p:cNvSpPr>
            <a:spLocks noGrp="1"/>
          </p:cNvSpPr>
          <p:nvPr>
            <p:ph type="body" sz="quarter" idx="10"/>
          </p:nvPr>
        </p:nvSpPr>
        <p:spPr/>
        <p:txBody>
          <a:bodyPr/>
          <a:lstStyle/>
          <a:p>
            <a:r>
              <a:rPr lang="en-GB" dirty="0" smtClean="0"/>
              <a:t> </a:t>
            </a:r>
            <a:endParaRPr lang="en-GB" dirty="0"/>
          </a:p>
        </p:txBody>
      </p:sp>
      <p:sp>
        <p:nvSpPr>
          <p:cNvPr id="5" name="Text Placeholder 4"/>
          <p:cNvSpPr>
            <a:spLocks noGrp="1"/>
          </p:cNvSpPr>
          <p:nvPr>
            <p:ph type="body" sz="quarter" idx="11"/>
          </p:nvPr>
        </p:nvSpPr>
        <p:spPr/>
        <p:txBody>
          <a:bodyPr/>
          <a:lstStyle/>
          <a:p>
            <a:r>
              <a:rPr lang="en-US" dirty="0" err="1"/>
              <a:t>Alistar</a:t>
            </a:r>
            <a:r>
              <a:rPr lang="en-US" dirty="0"/>
              <a:t> AT, et al.</a:t>
            </a:r>
            <a:r>
              <a:rPr lang="fr-FR" dirty="0"/>
              <a:t> Ann Oncol 2017;28(Suppl 5):Abstr 1733PD</a:t>
            </a:r>
            <a:endParaRPr lang="en-US" dirty="0"/>
          </a:p>
        </p:txBody>
      </p:sp>
      <p:graphicFrame>
        <p:nvGraphicFramePr>
          <p:cNvPr id="9" name="Group 88"/>
          <p:cNvGraphicFramePr>
            <a:graphicFrameLocks noGrp="1"/>
          </p:cNvGraphicFramePr>
          <p:nvPr>
            <p:extLst>
              <p:ext uri="{D42A27DB-BD31-4B8C-83A1-F6EECF244321}">
                <p14:modId xmlns:p14="http://schemas.microsoft.com/office/powerpoint/2010/main" xmlns="" val="1137244965"/>
              </p:ext>
            </p:extLst>
          </p:nvPr>
        </p:nvGraphicFramePr>
        <p:xfrm>
          <a:off x="405513" y="5031846"/>
          <a:ext cx="8370351" cy="1219200"/>
        </p:xfrm>
        <a:graphic>
          <a:graphicData uri="http://schemas.openxmlformats.org/drawingml/2006/table">
            <a:tbl>
              <a:tblPr firstRow="1" bandRow="1">
                <a:tableStyleId>{69012ECD-51FC-41F1-AA8D-1B2483CD663E}</a:tableStyleId>
              </a:tblPr>
              <a:tblGrid>
                <a:gridCol w="3496475">
                  <a:extLst>
                    <a:ext uri="{9D8B030D-6E8A-4147-A177-3AD203B41FA5}">
                      <a16:colId xmlns="" xmlns:a16="http://schemas.microsoft.com/office/drawing/2014/main" val="20000"/>
                    </a:ext>
                  </a:extLst>
                </a:gridCol>
                <a:gridCol w="4873876">
                  <a:extLst>
                    <a:ext uri="{9D8B030D-6E8A-4147-A177-3AD203B41FA5}">
                      <a16:colId xmlns=""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chemeClr val="tx2"/>
                          </a:solidFill>
                        </a:rPr>
                        <a:t>CPI-613 + mFOLFIRINOX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rPr>
                        <a:t>mOS、カ月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1" name="Rectangle 10"/>
          <p:cNvSpPr/>
          <p:nvPr/>
        </p:nvSpPr>
        <p:spPr>
          <a:xfrm>
            <a:off x="4071088" y="3771761"/>
            <a:ext cx="270000" cy="3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 name="Rectangle 11"/>
          <p:cNvSpPr/>
          <p:nvPr/>
        </p:nvSpPr>
        <p:spPr>
          <a:xfrm>
            <a:off x="3765965" y="3771762"/>
            <a:ext cx="270000" cy="246743"/>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3" name="Rectangle 12"/>
          <p:cNvSpPr/>
          <p:nvPr/>
        </p:nvSpPr>
        <p:spPr>
          <a:xfrm>
            <a:off x="4366112" y="3771761"/>
            <a:ext cx="270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4" name="Rectangle 13"/>
          <p:cNvSpPr/>
          <p:nvPr/>
        </p:nvSpPr>
        <p:spPr>
          <a:xfrm>
            <a:off x="4661136" y="3771761"/>
            <a:ext cx="270000"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5" name="Rectangle 14"/>
          <p:cNvSpPr/>
          <p:nvPr/>
        </p:nvSpPr>
        <p:spPr>
          <a:xfrm>
            <a:off x="4946112" y="3771761"/>
            <a:ext cx="270000"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6" name="Rectangle 15"/>
          <p:cNvSpPr/>
          <p:nvPr/>
        </p:nvSpPr>
        <p:spPr>
          <a:xfrm>
            <a:off x="5231088" y="3771761"/>
            <a:ext cx="270000"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7" name="Rectangle 16"/>
          <p:cNvSpPr/>
          <p:nvPr/>
        </p:nvSpPr>
        <p:spPr>
          <a:xfrm>
            <a:off x="5516064" y="3771761"/>
            <a:ext cx="270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8" name="Rectangle 17"/>
          <p:cNvSpPr/>
          <p:nvPr/>
        </p:nvSpPr>
        <p:spPr>
          <a:xfrm>
            <a:off x="5806064" y="3771761"/>
            <a:ext cx="2700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9" name="Rectangle 18"/>
          <p:cNvSpPr/>
          <p:nvPr/>
        </p:nvSpPr>
        <p:spPr>
          <a:xfrm>
            <a:off x="6096064" y="3771761"/>
            <a:ext cx="270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20" name="Rectangle 19"/>
          <p:cNvSpPr/>
          <p:nvPr/>
        </p:nvSpPr>
        <p:spPr>
          <a:xfrm>
            <a:off x="6383464" y="3785673"/>
            <a:ext cx="270000" cy="10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21" name="Rectangle 20"/>
          <p:cNvSpPr/>
          <p:nvPr/>
        </p:nvSpPr>
        <p:spPr>
          <a:xfrm>
            <a:off x="6673464" y="3785673"/>
            <a:ext cx="270000" cy="10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22" name="Rectangle 21"/>
          <p:cNvSpPr/>
          <p:nvPr/>
        </p:nvSpPr>
        <p:spPr>
          <a:xfrm>
            <a:off x="6963464" y="3785673"/>
            <a:ext cx="270000" cy="10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23" name="TextBox 22"/>
          <p:cNvSpPr txBox="1"/>
          <p:nvPr/>
        </p:nvSpPr>
        <p:spPr>
          <a:xfrm rot="16200000">
            <a:off x="-109721" y="3335631"/>
            <a:ext cx="2904962" cy="276999"/>
          </a:xfrm>
          <a:prstGeom prst="rect">
            <a:avLst/>
          </a:prstGeom>
          <a:noFill/>
        </p:spPr>
        <p:txBody>
          <a:bodyPr wrap="none" rtlCol="0">
            <a:spAutoFit/>
          </a:bodyPr>
          <a:lstStyle/>
          <a:p>
            <a:r>
              <a:rPr lang="ja-JP" sz="1200" b="0" i="0" dirty="0" smtClean="0">
                <a:solidFill>
                  <a:srgbClr val="000000"/>
                </a:solidFill>
                <a:ea typeface="MS UI Gothic" pitchFamily="18" charset="0"/>
              </a:rPr>
              <a:t>ベースラインからの腫瘍サイズの変化, %</a:t>
            </a:r>
          </a:p>
        </p:txBody>
      </p:sp>
      <p:grpSp>
        <p:nvGrpSpPr>
          <p:cNvPr id="24" name="Group 23"/>
          <p:cNvGrpSpPr/>
          <p:nvPr/>
        </p:nvGrpSpPr>
        <p:grpSpPr>
          <a:xfrm>
            <a:off x="1342453" y="2006302"/>
            <a:ext cx="5890996" cy="2914076"/>
            <a:chOff x="2561472" y="2030831"/>
            <a:chExt cx="4360383" cy="2472502"/>
          </a:xfrm>
        </p:grpSpPr>
        <p:sp>
          <p:nvSpPr>
            <p:cNvPr id="25" name="TextBox 24"/>
            <p:cNvSpPr txBox="1"/>
            <p:nvPr/>
          </p:nvSpPr>
          <p:spPr>
            <a:xfrm>
              <a:off x="3293736" y="2030831"/>
              <a:ext cx="3314152" cy="235025"/>
            </a:xfrm>
            <a:prstGeom prst="rect">
              <a:avLst/>
            </a:prstGeom>
            <a:noFill/>
          </p:spPr>
          <p:txBody>
            <a:bodyPr wrap="none" rtlCol="0">
              <a:spAutoFit/>
            </a:bodyPr>
            <a:lstStyle/>
            <a:p>
              <a:pPr algn="ctr"/>
              <a:r>
                <a:rPr lang="ja-JP" sz="1200" b="1" i="0" dirty="0" smtClean="0">
                  <a:solidFill>
                    <a:srgbClr val="000000"/>
                  </a:solidFill>
                  <a:ea typeface="MS UI Gothic" pitchFamily="18" charset="0"/>
                </a:rPr>
                <a:t>ベースラインからの腫瘍サイズの最大変化率</a:t>
              </a:r>
            </a:p>
          </p:txBody>
        </p:sp>
        <p:grpSp>
          <p:nvGrpSpPr>
            <p:cNvPr id="26" name="Group 25"/>
            <p:cNvGrpSpPr/>
            <p:nvPr/>
          </p:nvGrpSpPr>
          <p:grpSpPr>
            <a:xfrm>
              <a:off x="2972561" y="2333162"/>
              <a:ext cx="3949294" cy="2072210"/>
              <a:chOff x="2291341" y="1973094"/>
              <a:chExt cx="5009854" cy="3926658"/>
            </a:xfrm>
          </p:grpSpPr>
          <p:cxnSp>
            <p:nvCxnSpPr>
              <p:cNvPr id="36" name="Straight Connector 35"/>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1341" y="266541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1341" y="331330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91341" y="396119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91341" y="46206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91341" y="52142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91341" y="4244178"/>
                <a:ext cx="50098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rot="16200000">
              <a:off x="2568532" y="3285639"/>
              <a:ext cx="156738" cy="170857"/>
            </a:xfrm>
            <a:prstGeom prst="rect">
              <a:avLst/>
            </a:prstGeom>
            <a:noFill/>
          </p:spPr>
          <p:txBody>
            <a:bodyPr wrap="none" rtlCol="0">
              <a:spAutoFit/>
            </a:bodyPr>
            <a:lstStyle/>
            <a:p>
              <a:pPr algn="ctr"/>
              <a:endParaRPr lang="en-GB" sz="900" dirty="0" smtClean="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2701223" y="2227864"/>
              <a:ext cx="303984"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140</a:t>
              </a:r>
            </a:p>
          </p:txBody>
        </p:sp>
        <p:sp>
          <p:nvSpPr>
            <p:cNvPr id="29" name="TextBox 28"/>
            <p:cNvSpPr txBox="1"/>
            <p:nvPr/>
          </p:nvSpPr>
          <p:spPr>
            <a:xfrm>
              <a:off x="2701223" y="2598598"/>
              <a:ext cx="303984"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100</a:t>
              </a:r>
            </a:p>
          </p:txBody>
        </p:sp>
        <p:sp>
          <p:nvSpPr>
            <p:cNvPr id="30" name="TextBox 29"/>
            <p:cNvSpPr txBox="1"/>
            <p:nvPr/>
          </p:nvSpPr>
          <p:spPr>
            <a:xfrm>
              <a:off x="2756989" y="2927542"/>
              <a:ext cx="248217"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60</a:t>
              </a:r>
            </a:p>
          </p:txBody>
        </p:sp>
        <p:sp>
          <p:nvSpPr>
            <p:cNvPr id="31" name="TextBox 30"/>
            <p:cNvSpPr txBox="1"/>
            <p:nvPr/>
          </p:nvSpPr>
          <p:spPr>
            <a:xfrm>
              <a:off x="2756990" y="3266563"/>
              <a:ext cx="248217"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20</a:t>
              </a:r>
            </a:p>
          </p:txBody>
        </p:sp>
        <p:sp>
          <p:nvSpPr>
            <p:cNvPr id="32" name="TextBox 31"/>
            <p:cNvSpPr txBox="1"/>
            <p:nvPr/>
          </p:nvSpPr>
          <p:spPr>
            <a:xfrm>
              <a:off x="2812755" y="3422117"/>
              <a:ext cx="192452"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0</a:t>
              </a:r>
            </a:p>
          </p:txBody>
        </p:sp>
        <p:sp>
          <p:nvSpPr>
            <p:cNvPr id="33" name="TextBox 32"/>
            <p:cNvSpPr txBox="1"/>
            <p:nvPr/>
          </p:nvSpPr>
          <p:spPr>
            <a:xfrm>
              <a:off x="2701222" y="3616807"/>
              <a:ext cx="303984"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–20</a:t>
              </a:r>
            </a:p>
          </p:txBody>
        </p:sp>
        <p:sp>
          <p:nvSpPr>
            <p:cNvPr id="34" name="TextBox 33"/>
            <p:cNvSpPr txBox="1"/>
            <p:nvPr/>
          </p:nvSpPr>
          <p:spPr>
            <a:xfrm>
              <a:off x="2701222" y="3935035"/>
              <a:ext cx="303984"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–60</a:t>
              </a:r>
            </a:p>
          </p:txBody>
        </p:sp>
        <p:sp>
          <p:nvSpPr>
            <p:cNvPr id="35" name="TextBox 34"/>
            <p:cNvSpPr txBox="1"/>
            <p:nvPr/>
          </p:nvSpPr>
          <p:spPr>
            <a:xfrm>
              <a:off x="2645458" y="4287893"/>
              <a:ext cx="359748" cy="215440"/>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–100</a:t>
              </a:r>
            </a:p>
          </p:txBody>
        </p:sp>
      </p:grpSp>
      <p:sp>
        <p:nvSpPr>
          <p:cNvPr id="45" name="Rectangle 44"/>
          <p:cNvSpPr/>
          <p:nvPr/>
        </p:nvSpPr>
        <p:spPr>
          <a:xfrm rot="10800000">
            <a:off x="3202786" y="3709340"/>
            <a:ext cx="270000" cy="65327"/>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46" name="Rectangle 45"/>
          <p:cNvSpPr/>
          <p:nvPr/>
        </p:nvSpPr>
        <p:spPr>
          <a:xfrm rot="10800000">
            <a:off x="6447840" y="3183219"/>
            <a:ext cx="270000" cy="2467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47" name="Rectangle 46"/>
          <p:cNvSpPr/>
          <p:nvPr/>
        </p:nvSpPr>
        <p:spPr>
          <a:xfrm rot="10800000">
            <a:off x="2917713" y="3709340"/>
            <a:ext cx="270000" cy="65327"/>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48" name="Rectangle 47"/>
          <p:cNvSpPr/>
          <p:nvPr/>
        </p:nvSpPr>
        <p:spPr>
          <a:xfrm rot="10800000">
            <a:off x="2622592" y="3558667"/>
            <a:ext cx="2700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49" name="Rectangle 48"/>
          <p:cNvSpPr/>
          <p:nvPr/>
        </p:nvSpPr>
        <p:spPr>
          <a:xfrm rot="10800000">
            <a:off x="2333790" y="3306667"/>
            <a:ext cx="270000" cy="46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0" name="Rectangle 49"/>
          <p:cNvSpPr/>
          <p:nvPr/>
        </p:nvSpPr>
        <p:spPr>
          <a:xfrm rot="10800000">
            <a:off x="2050012" y="2280667"/>
            <a:ext cx="270000" cy="149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1" name="Rectangle 50"/>
          <p:cNvSpPr/>
          <p:nvPr/>
        </p:nvSpPr>
        <p:spPr>
          <a:xfrm>
            <a:off x="6447840" y="2921395"/>
            <a:ext cx="270000" cy="2467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2" name="Rectangle 51"/>
          <p:cNvSpPr/>
          <p:nvPr/>
        </p:nvSpPr>
        <p:spPr>
          <a:xfrm>
            <a:off x="6447840" y="2656161"/>
            <a:ext cx="270000" cy="246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3" name="Rectangle 52"/>
          <p:cNvSpPr/>
          <p:nvPr/>
        </p:nvSpPr>
        <p:spPr>
          <a:xfrm rot="10800000">
            <a:off x="6447840" y="3447100"/>
            <a:ext cx="270000" cy="2467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4" name="TextBox 53"/>
          <p:cNvSpPr txBox="1"/>
          <p:nvPr/>
        </p:nvSpPr>
        <p:spPr>
          <a:xfrm>
            <a:off x="6674956" y="2642553"/>
            <a:ext cx="405880" cy="276999"/>
          </a:xfrm>
          <a:prstGeom prst="rect">
            <a:avLst/>
          </a:prstGeom>
          <a:noFill/>
        </p:spPr>
        <p:txBody>
          <a:bodyPr wrap="none" rtlCol="0">
            <a:spAutoFit/>
          </a:bodyPr>
          <a:lstStyle/>
          <a:p>
            <a:r>
              <a:rPr lang="ja-JP" sz="1200" b="1" i="0" dirty="0" smtClean="0">
                <a:solidFill>
                  <a:srgbClr val="000000"/>
                </a:solidFill>
                <a:ea typeface="MS UI Gothic" pitchFamily="18" charset="0"/>
              </a:rPr>
              <a:t>CR</a:t>
            </a:r>
          </a:p>
        </p:txBody>
      </p:sp>
      <p:sp>
        <p:nvSpPr>
          <p:cNvPr id="55" name="TextBox 54"/>
          <p:cNvSpPr txBox="1"/>
          <p:nvPr/>
        </p:nvSpPr>
        <p:spPr>
          <a:xfrm>
            <a:off x="6674956" y="2920553"/>
            <a:ext cx="397866" cy="276999"/>
          </a:xfrm>
          <a:prstGeom prst="rect">
            <a:avLst/>
          </a:prstGeom>
          <a:noFill/>
        </p:spPr>
        <p:txBody>
          <a:bodyPr wrap="none" rtlCol="0">
            <a:spAutoFit/>
          </a:bodyPr>
          <a:lstStyle/>
          <a:p>
            <a:r>
              <a:rPr lang="ja-JP" sz="1200" b="1" i="0" dirty="0" smtClean="0">
                <a:solidFill>
                  <a:srgbClr val="000000"/>
                </a:solidFill>
                <a:ea typeface="MS UI Gothic" pitchFamily="18" charset="0"/>
              </a:rPr>
              <a:t>PR</a:t>
            </a:r>
          </a:p>
        </p:txBody>
      </p:sp>
      <p:sp>
        <p:nvSpPr>
          <p:cNvPr id="56" name="TextBox 55"/>
          <p:cNvSpPr txBox="1"/>
          <p:nvPr/>
        </p:nvSpPr>
        <p:spPr>
          <a:xfrm>
            <a:off x="6674956" y="3178457"/>
            <a:ext cx="397866" cy="276999"/>
          </a:xfrm>
          <a:prstGeom prst="rect">
            <a:avLst/>
          </a:prstGeom>
          <a:noFill/>
        </p:spPr>
        <p:txBody>
          <a:bodyPr wrap="none" rtlCol="0">
            <a:spAutoFit/>
          </a:bodyPr>
          <a:lstStyle/>
          <a:p>
            <a:r>
              <a:rPr lang="ja-JP" sz="1200" b="1" i="0" dirty="0" smtClean="0">
                <a:solidFill>
                  <a:srgbClr val="000000"/>
                </a:solidFill>
                <a:ea typeface="MS UI Gothic" pitchFamily="18" charset="0"/>
              </a:rPr>
              <a:t>SD</a:t>
            </a:r>
          </a:p>
        </p:txBody>
      </p:sp>
      <p:sp>
        <p:nvSpPr>
          <p:cNvPr id="57" name="TextBox 56"/>
          <p:cNvSpPr txBox="1"/>
          <p:nvPr/>
        </p:nvSpPr>
        <p:spPr>
          <a:xfrm>
            <a:off x="6674956" y="3431337"/>
            <a:ext cx="397866" cy="276999"/>
          </a:xfrm>
          <a:prstGeom prst="rect">
            <a:avLst/>
          </a:prstGeom>
          <a:noFill/>
        </p:spPr>
        <p:txBody>
          <a:bodyPr wrap="none" rtlCol="0">
            <a:spAutoFit/>
          </a:bodyPr>
          <a:lstStyle/>
          <a:p>
            <a:r>
              <a:rPr lang="ja-JP" sz="1200" b="1" i="0" dirty="0" smtClean="0">
                <a:solidFill>
                  <a:srgbClr val="000000"/>
                </a:solidFill>
                <a:ea typeface="MS UI Gothic" pitchFamily="18" charset="0"/>
              </a:rPr>
              <a:t>PD</a:t>
            </a:r>
          </a:p>
        </p:txBody>
      </p:sp>
    </p:spTree>
    <p:extLst>
      <p:ext uri="{BB962C8B-B14F-4D97-AF65-F5344CB8AC3E}">
        <p14:creationId xmlns:p14="http://schemas.microsoft.com/office/powerpoint/2010/main" xmlns="" val="149412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52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ステージ4の膵癌患者において、CPI-613 + mFOLFIRINOXの併用療法は実現可能であり、良好な忍容性が示された。</a:t>
            </a:r>
          </a:p>
          <a:p>
            <a:r>
              <a:rPr lang="ja-JP" sz="1600" b="1" i="0" dirty="0" smtClean="0">
                <a:solidFill>
                  <a:srgbClr val="4D4D4D"/>
                </a:solidFill>
                <a:ea typeface="MS UI Gothic" pitchFamily="18" charset="0"/>
              </a:rPr>
              <a:t>CPI613 + FOLFIRINOXの無作為化第III相試験が2018年に開始される。</a:t>
            </a:r>
          </a:p>
          <a:p>
            <a:endParaRPr lang="en-US" dirty="0"/>
          </a:p>
          <a:p>
            <a:pPr marL="0" indent="0">
              <a:buNone/>
            </a:pPr>
            <a:endParaRPr lang="en-GB" b="1" dirty="0"/>
          </a:p>
        </p:txBody>
      </p:sp>
      <p:sp>
        <p:nvSpPr>
          <p:cNvPr id="1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1733PD: 膵癌に対して有望なミトコンドリア代謝阻害剤とmFOLFIRINOXの新たな併用療法</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Alistar AT, et al</a:t>
            </a:r>
          </a:p>
        </p:txBody>
      </p:sp>
      <p:sp>
        <p:nvSpPr>
          <p:cNvPr id="15" name="Text Placeholder 4"/>
          <p:cNvSpPr>
            <a:spLocks noGrp="1"/>
          </p:cNvSpPr>
          <p:nvPr>
            <p:ph type="body" sz="quarter" idx="11"/>
          </p:nvPr>
        </p:nvSpPr>
        <p:spPr>
          <a:xfrm>
            <a:off x="4648200" y="6096000"/>
            <a:ext cx="4130675" cy="487363"/>
          </a:xfrm>
        </p:spPr>
        <p:txBody>
          <a:bodyPr/>
          <a:lstStyle/>
          <a:p>
            <a:r>
              <a:rPr lang="en-US" dirty="0" err="1"/>
              <a:t>Alistar</a:t>
            </a:r>
            <a:r>
              <a:rPr lang="en-US" dirty="0"/>
              <a:t> AT, et al.</a:t>
            </a:r>
            <a:r>
              <a:rPr lang="fr-FR" dirty="0"/>
              <a:t> Ann Oncol 2017;28(Suppl 5):Abstr 1733PD</a:t>
            </a:r>
            <a:endParaRPr lang="en-US" dirty="0"/>
          </a:p>
        </p:txBody>
      </p:sp>
      <p:graphicFrame>
        <p:nvGraphicFramePr>
          <p:cNvPr id="16" name="Group 88"/>
          <p:cNvGraphicFramePr>
            <a:graphicFrameLocks noGrp="1"/>
          </p:cNvGraphicFramePr>
          <p:nvPr>
            <p:extLst>
              <p:ext uri="{D42A27DB-BD31-4B8C-83A1-F6EECF244321}">
                <p14:modId xmlns:p14="http://schemas.microsoft.com/office/powerpoint/2010/main" xmlns="" val="119673743"/>
              </p:ext>
            </p:extLst>
          </p:nvPr>
        </p:nvGraphicFramePr>
        <p:xfrm>
          <a:off x="369888" y="1656046"/>
          <a:ext cx="8408987" cy="2906940"/>
        </p:xfrm>
        <a:graphic>
          <a:graphicData uri="http://schemas.openxmlformats.org/drawingml/2006/table">
            <a:tbl>
              <a:tblPr firstRow="1" bandRow="1">
                <a:tableStyleId>{69012ECD-51FC-41F1-AA8D-1B2483CD663E}</a:tableStyleId>
              </a:tblPr>
              <a:tblGrid>
                <a:gridCol w="2584979">
                  <a:extLst>
                    <a:ext uri="{9D8B030D-6E8A-4147-A177-3AD203B41FA5}">
                      <a16:colId xmlns="" xmlns:a16="http://schemas.microsoft.com/office/drawing/2014/main" val="20000"/>
                    </a:ext>
                  </a:extLst>
                </a:gridCol>
                <a:gridCol w="1941336">
                  <a:extLst>
                    <a:ext uri="{9D8B030D-6E8A-4147-A177-3AD203B41FA5}">
                      <a16:colId xmlns="" xmlns:a16="http://schemas.microsoft.com/office/drawing/2014/main" val="20001"/>
                    </a:ext>
                  </a:extLst>
                </a:gridCol>
                <a:gridCol w="1941336">
                  <a:extLst>
                    <a:ext uri="{9D8B030D-6E8A-4147-A177-3AD203B41FA5}">
                      <a16:colId xmlns="" xmlns:a16="http://schemas.microsoft.com/office/drawing/2014/main" val="20002"/>
                    </a:ext>
                  </a:extLst>
                </a:gridCol>
                <a:gridCol w="1941336">
                  <a:extLst>
                    <a:ext uri="{9D8B030D-6E8A-4147-A177-3AD203B41FA5}">
                      <a16:colId xmlns="" xmlns:a16="http://schemas.microsoft.com/office/drawing/2014/main" val="20003"/>
                    </a:ext>
                  </a:extLst>
                </a:gridCol>
              </a:tblGrid>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5人以上の患者で発生したAE、n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グレード4</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グレード5</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854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高血糖症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低カリウム血症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854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リンパ球数減少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8401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末梢感覚性ニューロパチー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107655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局所進行膵癌患者における第一選択治療のネオアジュバント療法として、pamrevlumab（抗結合組織成長因子抗体） + CTの有効性および安全性を評価すること。</a:t>
            </a:r>
          </a:p>
          <a:p>
            <a:endParaRPr lang="en-GB" dirty="0"/>
          </a:p>
        </p:txBody>
      </p:sp>
      <p:sp>
        <p:nvSpPr>
          <p:cNvPr id="2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1734PD: 抗CTGFモノクローナル抗体（ヒト型組換え）であるpamrevlumabは、局所進行膵癌の治療においてゲムシタビンおよびnab-パクリタキセルの併用下で、切除の可能性および切除率を上昇させる – Carrier E, et al</a:t>
            </a:r>
          </a:p>
        </p:txBody>
      </p:sp>
      <p:sp>
        <p:nvSpPr>
          <p:cNvPr id="23" name="Text Placeholder 3"/>
          <p:cNvSpPr>
            <a:spLocks noGrp="1"/>
          </p:cNvSpPr>
          <p:nvPr>
            <p:ph type="body" sz="quarter" idx="10"/>
          </p:nvPr>
        </p:nvSpPr>
        <p:spPr>
          <a:xfrm>
            <a:off x="365125" y="6096000"/>
            <a:ext cx="4283075" cy="487363"/>
          </a:xfrm>
        </p:spPr>
        <p:txBody>
          <a:bodyPr/>
          <a:lstStyle/>
          <a:p>
            <a:pPr lvl="0">
              <a:spcBef>
                <a:spcPct val="0"/>
              </a:spcBef>
              <a:spcAft>
                <a:spcPct val="0"/>
              </a:spcAft>
              <a:buClrTx/>
              <a:buSzTx/>
            </a:pPr>
            <a:r>
              <a:rPr lang="ja-JP" sz="1200" b="0" i="0" dirty="0" smtClean="0">
                <a:solidFill>
                  <a:srgbClr val="4D4D4D"/>
                </a:solidFill>
                <a:ea typeface="MS UI Gothic" pitchFamily="18" charset="0"/>
              </a:rPr>
              <a:t>*ゲムシタビン + Nab-パクリタキセル、q4w x 6サイクル; </a:t>
            </a:r>
            <a:r>
              <a:rPr lang="ja-JP" sz="1200" b="1"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CA19.9 ≧50%の減少, PET SUV</a:t>
            </a:r>
            <a:r>
              <a:rPr lang="ja-JP" sz="1200" b="0" i="0" baseline="-25000" dirty="0" smtClean="0">
                <a:solidFill>
                  <a:srgbClr val="4D4D4D"/>
                </a:solidFill>
                <a:ea typeface="MS UI Gothic" pitchFamily="18" charset="0"/>
              </a:rPr>
              <a:t>max</a:t>
            </a:r>
            <a:r>
              <a:rPr lang="ja-JP" sz="1200" b="0" i="0" dirty="0" smtClean="0">
                <a:solidFill>
                  <a:srgbClr val="4D4D4D"/>
                </a:solidFill>
                <a:ea typeface="MS UI Gothic" pitchFamily="18" charset="0"/>
              </a:rPr>
              <a:t> ≧30%の減少, RECIST (PRあるいはCR), またはNCCN切除可能/切除限界基準</a:t>
            </a:r>
          </a:p>
        </p:txBody>
      </p:sp>
      <p:sp>
        <p:nvSpPr>
          <p:cNvPr id="24" name="Text Placeholder 4"/>
          <p:cNvSpPr>
            <a:spLocks noGrp="1"/>
          </p:cNvSpPr>
          <p:nvPr>
            <p:ph type="body" sz="quarter" idx="11"/>
          </p:nvPr>
        </p:nvSpPr>
        <p:spPr>
          <a:xfrm>
            <a:off x="4648200" y="6096000"/>
            <a:ext cx="4130675" cy="487363"/>
          </a:xfrm>
        </p:spPr>
        <p:txBody>
          <a:bodyPr/>
          <a:lstStyle/>
          <a:p>
            <a:r>
              <a:rPr lang="en-US" dirty="0"/>
              <a:t>Carrier E, et al.</a:t>
            </a:r>
            <a:r>
              <a:rPr lang="fr-FR" dirty="0"/>
              <a:t> Ann Oncol 2017;28(Suppl 5):Abstr 1734PD</a:t>
            </a:r>
            <a:endParaRPr lang="en-US" dirty="0"/>
          </a:p>
        </p:txBody>
      </p:sp>
      <p:sp>
        <p:nvSpPr>
          <p:cNvPr id="25" name="Oval 14"/>
          <p:cNvSpPr>
            <a:spLocks noChangeArrowheads="1"/>
          </p:cNvSpPr>
          <p:nvPr/>
        </p:nvSpPr>
        <p:spPr bwMode="auto">
          <a:xfrm>
            <a:off x="3941537" y="35142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6" name="AutoShape 15"/>
          <p:cNvCxnSpPr>
            <a:cxnSpLocks noChangeShapeType="1"/>
            <a:stCxn id="25" idx="0"/>
            <a:endCxn id="30" idx="1"/>
          </p:cNvCxnSpPr>
          <p:nvPr/>
        </p:nvCxnSpPr>
        <p:spPr bwMode="auto">
          <a:xfrm rot="5400000" flipH="1" flipV="1">
            <a:off x="4203901" y="2852835"/>
            <a:ext cx="690842"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rot="16200000">
            <a:off x="7190077" y="3538837"/>
            <a:ext cx="238135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適格な</a:t>
            </a:r>
            <a:r>
              <a:rPr lang="ja-JP" sz="1600" b="1" i="0" baseline="30000" dirty="0" smtClean="0">
                <a:solidFill>
                  <a:srgbClr val="FFFFFF"/>
                </a:solidFill>
                <a:ea typeface="MS UI Gothic" pitchFamily="18" charset="0"/>
              </a:rPr>
              <a:t>†</a:t>
            </a:r>
            <a:r>
              <a:rPr lang="ja-JP" sz="1600" b="1" i="0" dirty="0" smtClean="0">
                <a:solidFill>
                  <a:srgbClr val="FFFFFF"/>
                </a:solidFill>
                <a:ea typeface="MS UI Gothic" pitchFamily="18" charset="0"/>
              </a:rPr>
              <a:t>患者に対し手術を施行</a:t>
            </a:r>
          </a:p>
        </p:txBody>
      </p:sp>
      <p:cxnSp>
        <p:nvCxnSpPr>
          <p:cNvPr id="28" name="AutoShape 19"/>
          <p:cNvCxnSpPr>
            <a:cxnSpLocks noChangeShapeType="1"/>
            <a:stCxn id="32" idx="3"/>
            <a:endCxn id="25" idx="2"/>
          </p:cNvCxnSpPr>
          <p:nvPr/>
        </p:nvCxnSpPr>
        <p:spPr bwMode="auto">
          <a:xfrm>
            <a:off x="3684814" y="3806343"/>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823401"/>
            <a:ext cx="576000"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41303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Pamrevlumab + CT*</a:t>
            </a:r>
          </a:p>
          <a:p>
            <a:pPr algn="ctr" defTabSz="892175" eaLnBrk="0" hangingPunct="0"/>
            <a:r>
              <a:rPr lang="ja-JP" b="0" i="0" dirty="0" smtClean="0">
                <a:solidFill>
                  <a:srgbClr val="FFFFFF"/>
                </a:solidFill>
                <a:ea typeface="MS UI Gothic" pitchFamily="18" charset="0"/>
              </a:rPr>
              <a:t>(n=22)</a:t>
            </a:r>
          </a:p>
        </p:txBody>
      </p:sp>
      <p:sp>
        <p:nvSpPr>
          <p:cNvPr id="32" name="AutoShape 9"/>
          <p:cNvSpPr>
            <a:spLocks noChangeArrowheads="1"/>
          </p:cNvSpPr>
          <p:nvPr/>
        </p:nvSpPr>
        <p:spPr bwMode="auto">
          <a:xfrm>
            <a:off x="365124" y="2764263"/>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切除不能な局所進行膵癌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RECIST規準 v1.1による測定可能病変</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CT/CRT歴なし</a:t>
            </a:r>
          </a:p>
          <a:p>
            <a:pPr defTabSz="892175" eaLnBrk="0" hangingPunct="0">
              <a:spcAft>
                <a:spcPct val="30000"/>
              </a:spcAft>
            </a:pPr>
            <a:r>
              <a:rPr lang="ja-JP" b="0" i="0" dirty="0" smtClean="0">
                <a:solidFill>
                  <a:srgbClr val="FFFFFF"/>
                </a:solidFill>
                <a:ea typeface="MS UI Gothic" pitchFamily="18" charset="0"/>
              </a:rPr>
              <a:t>（n=33）</a:t>
            </a:r>
            <a:r>
              <a:rPr lang="en-GB" altLang="ja-JP" b="0" i="0" dirty="0" smtClean="0">
                <a:solidFill>
                  <a:srgbClr val="FFFFFF"/>
                </a:solidFill>
                <a:ea typeface="MS UI Gothic" pitchFamily="18" charset="0"/>
              </a:rPr>
              <a:t> </a:t>
            </a:r>
            <a:endParaRPr lang="ja-JP" b="0" i="0" dirty="0" smtClean="0">
              <a:solidFill>
                <a:srgbClr val="FFFFFF"/>
              </a:solidFill>
              <a:ea typeface="MS UI Gothic" pitchFamily="18" charset="0"/>
            </a:endParaRPr>
          </a:p>
        </p:txBody>
      </p:sp>
      <p:sp>
        <p:nvSpPr>
          <p:cNvPr id="33" name="Rectangle 9"/>
          <p:cNvSpPr txBox="1">
            <a:spLocks noChangeArrowheads="1"/>
          </p:cNvSpPr>
          <p:nvPr/>
        </p:nvSpPr>
        <p:spPr bwMode="auto">
          <a:xfrm>
            <a:off x="365124" y="5223568"/>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安全性</a:t>
            </a:r>
          </a:p>
        </p:txBody>
      </p:sp>
      <p:sp>
        <p:nvSpPr>
          <p:cNvPr id="34" name="Content Placeholder 26"/>
          <p:cNvSpPr txBox="1">
            <a:spLocks/>
          </p:cNvSpPr>
          <p:nvPr/>
        </p:nvSpPr>
        <p:spPr>
          <a:xfrm>
            <a:off x="4648200" y="5223568"/>
            <a:ext cx="4246418"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切除、PFS、OSおよび腫瘍縮小効果に対する患者の割合</a:t>
            </a:r>
          </a:p>
        </p:txBody>
      </p:sp>
      <p:cxnSp>
        <p:nvCxnSpPr>
          <p:cNvPr id="35" name="AutoShape 16"/>
          <p:cNvCxnSpPr>
            <a:cxnSpLocks noChangeShapeType="1"/>
            <a:stCxn id="25" idx="4"/>
            <a:endCxn id="37" idx="1"/>
          </p:cNvCxnSpPr>
          <p:nvPr/>
        </p:nvCxnSpPr>
        <p:spPr bwMode="auto">
          <a:xfrm rot="16200000" flipH="1">
            <a:off x="4228788" y="4102989"/>
            <a:ext cx="641069" cy="631975"/>
          </a:xfrm>
          <a:prstGeom prst="bentConnector2">
            <a:avLst/>
          </a:prstGeom>
          <a:noFill/>
          <a:ln w="57150">
            <a:solidFill>
              <a:schemeClr val="bg2">
                <a:lumMod val="60000"/>
                <a:lumOff val="40000"/>
              </a:schemeClr>
            </a:solidFill>
            <a:round/>
            <a:headEnd/>
            <a:tailEnd type="triangle" w="med" len="med"/>
          </a:ln>
        </p:spPr>
      </p:cxnSp>
      <p:cxnSp>
        <p:nvCxnSpPr>
          <p:cNvPr id="36" name="AutoShape 20"/>
          <p:cNvCxnSpPr>
            <a:cxnSpLocks noChangeShapeType="1"/>
            <a:stCxn id="37" idx="3"/>
          </p:cNvCxnSpPr>
          <p:nvPr/>
        </p:nvCxnSpPr>
        <p:spPr bwMode="auto">
          <a:xfrm>
            <a:off x="7542220" y="473951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7" name="AutoShape 12"/>
          <p:cNvSpPr>
            <a:spLocks noChangeArrowheads="1"/>
          </p:cNvSpPr>
          <p:nvPr/>
        </p:nvSpPr>
        <p:spPr bwMode="auto">
          <a:xfrm>
            <a:off x="4865310" y="432914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CT*単独療法</a:t>
            </a:r>
          </a:p>
          <a:p>
            <a:pPr algn="ctr" defTabSz="892175" eaLnBrk="0" hangingPunct="0"/>
            <a:r>
              <a:rPr lang="ja-JP" b="0" i="0" dirty="0" smtClean="0">
                <a:solidFill>
                  <a:srgbClr val="4D4D4D"/>
                </a:solidFill>
                <a:ea typeface="MS UI Gothic" pitchFamily="18" charset="0"/>
              </a:rPr>
              <a:t>(n=11)</a:t>
            </a:r>
          </a:p>
        </p:txBody>
      </p:sp>
    </p:spTree>
    <p:extLst>
      <p:ext uri="{BB962C8B-B14F-4D97-AF65-F5344CB8AC3E}">
        <p14:creationId xmlns:p14="http://schemas.microsoft.com/office/powerpoint/2010/main" xmlns="" val="1905659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66"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1734PD: 抗CTGFモノクローナル抗体（ヒト型組換え）であるpamrevlumabは、局所進行膵癌の治療においてゲムシタビンおよびnab-パクリタキセルの併用下で、切除の可能性および切除率を上昇させる – Carrier E, et al</a:t>
            </a:r>
          </a:p>
        </p:txBody>
      </p:sp>
      <p:sp>
        <p:nvSpPr>
          <p:cNvPr id="69"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US" dirty="0"/>
              <a:t>Carrier E, et al.</a:t>
            </a:r>
            <a:r>
              <a:rPr lang="fr-FR" dirty="0"/>
              <a:t> Ann Oncol 2017;28(Suppl 5):Abstr 1734PD</a:t>
            </a:r>
            <a:endParaRPr lang="en-US" dirty="0"/>
          </a:p>
        </p:txBody>
      </p:sp>
      <p:graphicFrame>
        <p:nvGraphicFramePr>
          <p:cNvPr id="70" name="Group 88"/>
          <p:cNvGraphicFramePr>
            <a:graphicFrameLocks noGrp="1"/>
          </p:cNvGraphicFramePr>
          <p:nvPr>
            <p:extLst>
              <p:ext uri="{D42A27DB-BD31-4B8C-83A1-F6EECF244321}">
                <p14:modId xmlns:p14="http://schemas.microsoft.com/office/powerpoint/2010/main" xmlns="" val="4124124169"/>
              </p:ext>
            </p:extLst>
          </p:nvPr>
        </p:nvGraphicFramePr>
        <p:xfrm>
          <a:off x="369888" y="1679794"/>
          <a:ext cx="8408985" cy="914400"/>
        </p:xfrm>
        <a:graphic>
          <a:graphicData uri="http://schemas.openxmlformats.org/drawingml/2006/table">
            <a:tbl>
              <a:tblPr firstRow="1" bandRow="1">
                <a:tableStyleId>{69012ECD-51FC-41F1-AA8D-1B2483CD663E}</a:tableStyleId>
              </a:tblPr>
              <a:tblGrid>
                <a:gridCol w="1755795">
                  <a:extLst>
                    <a:ext uri="{9D8B030D-6E8A-4147-A177-3AD203B41FA5}">
                      <a16:colId xmlns="" xmlns:a16="http://schemas.microsoft.com/office/drawing/2014/main" val="20000"/>
                    </a:ext>
                  </a:extLst>
                </a:gridCol>
                <a:gridCol w="1852551">
                  <a:extLst>
                    <a:ext uri="{9D8B030D-6E8A-4147-A177-3AD203B41FA5}">
                      <a16:colId xmlns="" xmlns:a16="http://schemas.microsoft.com/office/drawing/2014/main" val="20001"/>
                    </a:ext>
                  </a:extLst>
                </a:gridCol>
                <a:gridCol w="1600213"/>
                <a:gridCol w="1600213">
                  <a:extLst>
                    <a:ext uri="{9D8B030D-6E8A-4147-A177-3AD203B41FA5}">
                      <a16:colId xmlns="" xmlns:a16="http://schemas.microsoft.com/office/drawing/2014/main" val="20002"/>
                    </a:ext>
                  </a:extLst>
                </a:gridCol>
                <a:gridCol w="1600213">
                  <a:extLst>
                    <a:ext uri="{9D8B030D-6E8A-4147-A177-3AD203B41FA5}">
                      <a16:colId xmlns="" xmlns:a16="http://schemas.microsoft.com/office/drawing/2014/main" val="20003"/>
                    </a:ext>
                  </a:extLst>
                </a:gridCol>
              </a:tblGrid>
              <a:tr h="2667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外科的診査に適格</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R0切除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R1切除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切除未達成</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568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Pamrevlumab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568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CT単独療法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71" name="TextBox 70"/>
          <p:cNvSpPr txBox="1"/>
          <p:nvPr/>
        </p:nvSpPr>
        <p:spPr>
          <a:xfrm>
            <a:off x="3585678" y="2750414"/>
            <a:ext cx="518091" cy="369332"/>
          </a:xfrm>
          <a:prstGeom prst="rect">
            <a:avLst/>
          </a:prstGeom>
          <a:noFill/>
        </p:spPr>
        <p:txBody>
          <a:bodyPr wrap="none" rtlCol="0">
            <a:spAutoFit/>
          </a:bodyPr>
          <a:lstStyle/>
          <a:p>
            <a:r>
              <a:rPr lang="ja-JP" b="1" i="0" dirty="0" smtClean="0">
                <a:solidFill>
                  <a:srgbClr val="4D4D4D"/>
                </a:solidFill>
                <a:ea typeface="MS UI Gothic" pitchFamily="18" charset="0"/>
              </a:rPr>
              <a:t>OS</a:t>
            </a:r>
          </a:p>
        </p:txBody>
      </p:sp>
      <p:grpSp>
        <p:nvGrpSpPr>
          <p:cNvPr id="72" name="Group 71"/>
          <p:cNvGrpSpPr/>
          <p:nvPr/>
        </p:nvGrpSpPr>
        <p:grpSpPr>
          <a:xfrm>
            <a:off x="1706979" y="3027398"/>
            <a:ext cx="4244565" cy="3291274"/>
            <a:chOff x="2027870" y="2267257"/>
            <a:chExt cx="4692535" cy="3017553"/>
          </a:xfrm>
        </p:grpSpPr>
        <p:grpSp>
          <p:nvGrpSpPr>
            <p:cNvPr id="73" name="Group 72"/>
            <p:cNvGrpSpPr/>
            <p:nvPr/>
          </p:nvGrpSpPr>
          <p:grpSpPr>
            <a:xfrm>
              <a:off x="2614623" y="2396465"/>
              <a:ext cx="3906738" cy="2171874"/>
              <a:chOff x="836615" y="2448719"/>
              <a:chExt cx="3906738" cy="2171874"/>
            </a:xfrm>
          </p:grpSpPr>
          <p:sp>
            <p:nvSpPr>
              <p:cNvPr id="88" name="Freeform 8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13"/>
              <p:cNvSpPr>
                <a:spLocks noChangeShapeType="1"/>
              </p:cNvSpPr>
              <p:nvPr/>
            </p:nvSpPr>
            <p:spPr bwMode="auto">
              <a:xfrm>
                <a:off x="24502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15"/>
              <p:cNvSpPr>
                <a:spLocks noChangeShapeType="1"/>
              </p:cNvSpPr>
              <p:nvPr/>
            </p:nvSpPr>
            <p:spPr bwMode="auto">
              <a:xfrm>
                <a:off x="321186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19"/>
              <p:cNvSpPr>
                <a:spLocks noChangeShapeType="1"/>
              </p:cNvSpPr>
              <p:nvPr/>
            </p:nvSpPr>
            <p:spPr bwMode="auto">
              <a:xfrm>
                <a:off x="16902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15"/>
              <p:cNvSpPr>
                <a:spLocks noChangeShapeType="1"/>
              </p:cNvSpPr>
              <p:nvPr/>
            </p:nvSpPr>
            <p:spPr bwMode="auto">
              <a:xfrm>
                <a:off x="3970716" y="452851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74" name="TextBox 73"/>
            <p:cNvSpPr txBox="1"/>
            <p:nvPr/>
          </p:nvSpPr>
          <p:spPr>
            <a:xfrm rot="16200000">
              <a:off x="1557780" y="3289144"/>
              <a:ext cx="1246413" cy="306233"/>
            </a:xfrm>
            <a:prstGeom prst="rect">
              <a:avLst/>
            </a:prstGeom>
            <a:noFill/>
          </p:spPr>
          <p:txBody>
            <a:bodyPr wrap="none" rtlCol="0">
              <a:spAutoFit/>
            </a:bodyPr>
            <a:lstStyle/>
            <a:p>
              <a:pPr algn="ctr"/>
              <a:r>
                <a:rPr lang="ja-JP" sz="1200" b="0" i="0" dirty="0" smtClean="0">
                  <a:solidFill>
                    <a:srgbClr val="000000"/>
                  </a:solidFill>
                  <a:ea typeface="MS UI Gothic" pitchFamily="18" charset="0"/>
                </a:rPr>
                <a:t>OS率, %</a:t>
              </a:r>
            </a:p>
          </p:txBody>
        </p:sp>
        <p:sp>
          <p:nvSpPr>
            <p:cNvPr id="75" name="TextBox 74"/>
            <p:cNvSpPr txBox="1"/>
            <p:nvPr/>
          </p:nvSpPr>
          <p:spPr>
            <a:xfrm>
              <a:off x="3888418" y="4724424"/>
              <a:ext cx="1471268" cy="253962"/>
            </a:xfrm>
            <a:prstGeom prst="rect">
              <a:avLst/>
            </a:prstGeom>
            <a:noFill/>
          </p:spPr>
          <p:txBody>
            <a:bodyPr wrap="none" rtlCol="0">
              <a:spAutoFit/>
            </a:bodyPr>
            <a:lstStyle/>
            <a:p>
              <a:pPr algn="ctr"/>
              <a:r>
                <a:rPr lang="ja-JP" sz="1200" b="0" i="0" dirty="0" smtClean="0">
                  <a:solidFill>
                    <a:srgbClr val="000000"/>
                  </a:solidFill>
                  <a:ea typeface="MS UI Gothic" pitchFamily="18" charset="0"/>
                </a:rPr>
                <a:t>OS、カ月間</a:t>
              </a:r>
            </a:p>
          </p:txBody>
        </p:sp>
        <p:sp>
          <p:nvSpPr>
            <p:cNvPr id="76" name="TextBox 75"/>
            <p:cNvSpPr txBox="1"/>
            <p:nvPr/>
          </p:nvSpPr>
          <p:spPr>
            <a:xfrm>
              <a:off x="2197539" y="2267257"/>
              <a:ext cx="485933" cy="25396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100</a:t>
              </a:r>
            </a:p>
          </p:txBody>
        </p:sp>
        <p:sp>
          <p:nvSpPr>
            <p:cNvPr id="77" name="TextBox 76"/>
            <p:cNvSpPr txBox="1"/>
            <p:nvPr/>
          </p:nvSpPr>
          <p:spPr>
            <a:xfrm>
              <a:off x="2291466" y="2684736"/>
              <a:ext cx="392007" cy="25396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80</a:t>
              </a:r>
            </a:p>
          </p:txBody>
        </p:sp>
        <p:sp>
          <p:nvSpPr>
            <p:cNvPr id="78" name="TextBox 77"/>
            <p:cNvSpPr txBox="1"/>
            <p:nvPr/>
          </p:nvSpPr>
          <p:spPr>
            <a:xfrm>
              <a:off x="2291466" y="3100477"/>
              <a:ext cx="392007" cy="25396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60</a:t>
              </a:r>
            </a:p>
          </p:txBody>
        </p:sp>
        <p:sp>
          <p:nvSpPr>
            <p:cNvPr id="79" name="TextBox 78"/>
            <p:cNvSpPr txBox="1"/>
            <p:nvPr/>
          </p:nvSpPr>
          <p:spPr>
            <a:xfrm>
              <a:off x="2291466" y="3516216"/>
              <a:ext cx="392007" cy="25396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40</a:t>
              </a:r>
            </a:p>
          </p:txBody>
        </p:sp>
        <p:sp>
          <p:nvSpPr>
            <p:cNvPr id="80" name="TextBox 79"/>
            <p:cNvSpPr txBox="1"/>
            <p:nvPr/>
          </p:nvSpPr>
          <p:spPr>
            <a:xfrm>
              <a:off x="2291466" y="3931957"/>
              <a:ext cx="392007" cy="25396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20</a:t>
              </a:r>
            </a:p>
          </p:txBody>
        </p:sp>
        <p:sp>
          <p:nvSpPr>
            <p:cNvPr id="81" name="TextBox 80"/>
            <p:cNvSpPr txBox="1"/>
            <p:nvPr/>
          </p:nvSpPr>
          <p:spPr>
            <a:xfrm>
              <a:off x="2385390" y="4347696"/>
              <a:ext cx="298082" cy="25396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82" name="TextBox 81"/>
            <p:cNvSpPr txBox="1"/>
            <p:nvPr/>
          </p:nvSpPr>
          <p:spPr>
            <a:xfrm>
              <a:off x="2512373" y="4522748"/>
              <a:ext cx="392007" cy="76188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4D4D4D"/>
                </a:solidFill>
              </a:endParaRPr>
            </a:p>
            <a:p>
              <a:pPr algn="ctr"/>
              <a:r>
                <a:rPr lang="ja-JP" sz="1200" b="0" i="0" dirty="0" smtClean="0">
                  <a:solidFill>
                    <a:srgbClr val="C00000"/>
                  </a:solidFill>
                  <a:ea typeface="MS UI Gothic" pitchFamily="18" charset="0"/>
                </a:rPr>
                <a:t>22</a:t>
              </a:r>
            </a:p>
            <a:p>
              <a:pPr algn="ctr"/>
              <a:r>
                <a:rPr lang="ja-JP" sz="1200" b="1" i="0" dirty="0" smtClean="0">
                  <a:solidFill>
                    <a:srgbClr val="B2C0D8"/>
                  </a:solidFill>
                  <a:ea typeface="MS UI Gothic" pitchFamily="18" charset="0"/>
                </a:rPr>
                <a:t>11</a:t>
              </a:r>
            </a:p>
          </p:txBody>
        </p:sp>
        <p:sp>
          <p:nvSpPr>
            <p:cNvPr id="83" name="TextBox 82"/>
            <p:cNvSpPr txBox="1"/>
            <p:nvPr/>
          </p:nvSpPr>
          <p:spPr>
            <a:xfrm>
              <a:off x="3274119" y="4522748"/>
              <a:ext cx="392007" cy="76188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a:t>
              </a:r>
            </a:p>
            <a:p>
              <a:pPr algn="ctr"/>
              <a:endParaRPr lang="en-GB" sz="1200" dirty="0">
                <a:solidFill>
                  <a:srgbClr val="4D4D4D"/>
                </a:solidFill>
              </a:endParaRPr>
            </a:p>
            <a:p>
              <a:pPr algn="r"/>
              <a:r>
                <a:rPr lang="ja-JP" sz="1200" b="0" i="0" dirty="0" smtClean="0">
                  <a:solidFill>
                    <a:srgbClr val="C00000"/>
                  </a:solidFill>
                  <a:ea typeface="MS UI Gothic" pitchFamily="18" charset="0"/>
                </a:rPr>
                <a:t>10</a:t>
              </a:r>
            </a:p>
            <a:p>
              <a:pPr algn="r"/>
              <a:r>
                <a:rPr lang="ja-JP" sz="1200" b="1" i="0" dirty="0" smtClean="0">
                  <a:solidFill>
                    <a:srgbClr val="B2C0D8"/>
                  </a:solidFill>
                  <a:ea typeface="MS UI Gothic" pitchFamily="18" charset="0"/>
                </a:rPr>
                <a:t>9</a:t>
              </a:r>
            </a:p>
          </p:txBody>
        </p:sp>
        <p:sp>
          <p:nvSpPr>
            <p:cNvPr id="84" name="TextBox 83"/>
            <p:cNvSpPr txBox="1"/>
            <p:nvPr/>
          </p:nvSpPr>
          <p:spPr>
            <a:xfrm>
              <a:off x="4028551" y="4522748"/>
              <a:ext cx="392007" cy="76188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12</a:t>
              </a:r>
            </a:p>
            <a:p>
              <a:pPr algn="ctr"/>
              <a:endParaRPr lang="en-GB" sz="1200" dirty="0">
                <a:solidFill>
                  <a:srgbClr val="4D4D4D"/>
                </a:solidFill>
              </a:endParaRPr>
            </a:p>
            <a:p>
              <a:pPr algn="ctr"/>
              <a:r>
                <a:rPr lang="ja-JP" sz="1200" b="0" i="0" dirty="0" smtClean="0">
                  <a:solidFill>
                    <a:srgbClr val="C00000"/>
                  </a:solidFill>
                  <a:ea typeface="MS UI Gothic" pitchFamily="18" charset="0"/>
                </a:rPr>
                <a:t>6</a:t>
              </a:r>
            </a:p>
            <a:p>
              <a:pPr algn="ctr"/>
              <a:r>
                <a:rPr lang="ja-JP" sz="1200" b="1" i="0" dirty="0" smtClean="0">
                  <a:solidFill>
                    <a:srgbClr val="B2C0D8"/>
                  </a:solidFill>
                  <a:ea typeface="MS UI Gothic" pitchFamily="18" charset="0"/>
                </a:rPr>
                <a:t>5</a:t>
              </a:r>
            </a:p>
          </p:txBody>
        </p:sp>
        <p:sp>
          <p:nvSpPr>
            <p:cNvPr id="85" name="TextBox 84"/>
            <p:cNvSpPr txBox="1"/>
            <p:nvPr/>
          </p:nvSpPr>
          <p:spPr>
            <a:xfrm>
              <a:off x="4797611" y="4522748"/>
              <a:ext cx="392007" cy="76188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18</a:t>
              </a:r>
            </a:p>
            <a:p>
              <a:pPr algn="ctr"/>
              <a:endParaRPr lang="en-GB" sz="1200" dirty="0">
                <a:solidFill>
                  <a:srgbClr val="4D4D4D"/>
                </a:solidFill>
              </a:endParaRPr>
            </a:p>
            <a:p>
              <a:pPr algn="ctr"/>
              <a:r>
                <a:rPr lang="ja-JP" sz="1200" b="0" i="0" dirty="0" smtClean="0">
                  <a:solidFill>
                    <a:srgbClr val="C00000"/>
                  </a:solidFill>
                  <a:ea typeface="MS UI Gothic" pitchFamily="18" charset="0"/>
                </a:rPr>
                <a:t>3</a:t>
              </a:r>
            </a:p>
            <a:p>
              <a:pPr algn="ctr"/>
              <a:r>
                <a:rPr lang="ja-JP" sz="1200" b="1" i="0" dirty="0" smtClean="0">
                  <a:solidFill>
                    <a:srgbClr val="B2C0D8"/>
                  </a:solidFill>
                  <a:ea typeface="MS UI Gothic" pitchFamily="18" charset="0"/>
                </a:rPr>
                <a:t>2</a:t>
              </a:r>
            </a:p>
          </p:txBody>
        </p:sp>
        <p:sp>
          <p:nvSpPr>
            <p:cNvPr id="86" name="TextBox 85"/>
            <p:cNvSpPr txBox="1"/>
            <p:nvPr/>
          </p:nvSpPr>
          <p:spPr>
            <a:xfrm>
              <a:off x="6328398" y="4522748"/>
              <a:ext cx="392007" cy="592578"/>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30</a:t>
              </a:r>
            </a:p>
            <a:p>
              <a:pPr algn="ctr"/>
              <a:endParaRPr lang="en-GB" sz="1200" dirty="0">
                <a:solidFill>
                  <a:srgbClr val="4D4D4D"/>
                </a:solidFill>
              </a:endParaRPr>
            </a:p>
            <a:p>
              <a:pPr algn="ctr"/>
              <a:r>
                <a:rPr lang="ja-JP" sz="1200" b="0" i="0" dirty="0" smtClean="0">
                  <a:solidFill>
                    <a:srgbClr val="C00000"/>
                  </a:solidFill>
                  <a:ea typeface="MS UI Gothic" pitchFamily="18" charset="0"/>
                </a:rPr>
                <a:t>0</a:t>
              </a:r>
            </a:p>
          </p:txBody>
        </p:sp>
        <p:sp>
          <p:nvSpPr>
            <p:cNvPr id="87" name="TextBox 86"/>
            <p:cNvSpPr txBox="1"/>
            <p:nvPr/>
          </p:nvSpPr>
          <p:spPr>
            <a:xfrm>
              <a:off x="5556465" y="4522923"/>
              <a:ext cx="392007" cy="76188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24</a:t>
              </a:r>
            </a:p>
            <a:p>
              <a:pPr algn="ctr"/>
              <a:endParaRPr lang="en-GB" sz="1200" dirty="0">
                <a:solidFill>
                  <a:srgbClr val="4D4D4D"/>
                </a:solidFill>
              </a:endParaRPr>
            </a:p>
            <a:p>
              <a:pPr algn="ctr"/>
              <a:r>
                <a:rPr lang="ja-JP" sz="1200" b="0" i="0" dirty="0" smtClean="0">
                  <a:solidFill>
                    <a:srgbClr val="C00000"/>
                  </a:solidFill>
                  <a:ea typeface="MS UI Gothic" pitchFamily="18" charset="0"/>
                </a:rPr>
                <a:t>1</a:t>
              </a:r>
            </a:p>
            <a:p>
              <a:pPr algn="ctr"/>
              <a:r>
                <a:rPr lang="ja-JP" sz="1200" b="1" i="0" dirty="0" smtClean="0">
                  <a:solidFill>
                    <a:srgbClr val="B2C0D8"/>
                  </a:solidFill>
                  <a:ea typeface="MS UI Gothic" pitchFamily="18" charset="0"/>
                </a:rPr>
                <a:t>0</a:t>
              </a:r>
            </a:p>
          </p:txBody>
        </p:sp>
      </p:grpSp>
      <p:sp>
        <p:nvSpPr>
          <p:cNvPr id="101" name="Rectangle 100"/>
          <p:cNvSpPr/>
          <p:nvPr/>
        </p:nvSpPr>
        <p:spPr>
          <a:xfrm>
            <a:off x="721565" y="5857007"/>
            <a:ext cx="1511952" cy="461665"/>
          </a:xfrm>
          <a:prstGeom prst="rect">
            <a:avLst/>
          </a:prstGeom>
        </p:spPr>
        <p:txBody>
          <a:bodyPr wrap="none">
            <a:spAutoFit/>
          </a:bodyPr>
          <a:lstStyle/>
          <a:p>
            <a:pPr algn="r" defTabSz="892175" eaLnBrk="0" hangingPunct="0">
              <a:defRPr/>
            </a:pPr>
            <a:r>
              <a:rPr lang="ja-JP" sz="1200" b="0" i="0" dirty="0" smtClean="0">
                <a:solidFill>
                  <a:srgbClr val="C00000"/>
                </a:solidFill>
                <a:ea typeface="MS UI Gothic" pitchFamily="18" charset="0"/>
              </a:rPr>
              <a:t>Pamrevlumab + CT</a:t>
            </a:r>
          </a:p>
          <a:p>
            <a:pPr algn="r" defTabSz="892175" eaLnBrk="0" hangingPunct="0">
              <a:defRPr/>
            </a:pPr>
            <a:r>
              <a:rPr lang="ja-JP" sz="1200" b="1" i="0" dirty="0" smtClean="0">
                <a:solidFill>
                  <a:srgbClr val="B2C0D8"/>
                </a:solidFill>
                <a:ea typeface="MS UI Gothic" pitchFamily="18" charset="0"/>
              </a:rPr>
              <a:t>CT単独療法</a:t>
            </a:r>
          </a:p>
        </p:txBody>
      </p:sp>
      <p:sp>
        <p:nvSpPr>
          <p:cNvPr id="102" name="Freeform 2"/>
          <p:cNvSpPr>
            <a:spLocks/>
          </p:cNvSpPr>
          <p:nvPr/>
        </p:nvSpPr>
        <p:spPr bwMode="auto">
          <a:xfrm>
            <a:off x="2299995" y="3161374"/>
            <a:ext cx="3099319" cy="1044000"/>
          </a:xfrm>
          <a:custGeom>
            <a:avLst/>
            <a:gdLst>
              <a:gd name="T0" fmla="*/ 239 w 239"/>
              <a:gd name="T1" fmla="*/ 84 h 84"/>
              <a:gd name="T2" fmla="*/ 181 w 239"/>
              <a:gd name="T3" fmla="*/ 84 h 84"/>
              <a:gd name="T4" fmla="*/ 181 w 239"/>
              <a:gd name="T5" fmla="*/ 36 h 84"/>
              <a:gd name="T6" fmla="*/ 134 w 239"/>
              <a:gd name="T7" fmla="*/ 36 h 84"/>
              <a:gd name="T8" fmla="*/ 134 w 239"/>
              <a:gd name="T9" fmla="*/ 0 h 84"/>
              <a:gd name="T10" fmla="*/ 0 w 239"/>
              <a:gd name="T11" fmla="*/ 0 h 84"/>
            </a:gdLst>
            <a:ahLst/>
            <a:cxnLst>
              <a:cxn ang="0">
                <a:pos x="T0" y="T1"/>
              </a:cxn>
              <a:cxn ang="0">
                <a:pos x="T2" y="T3"/>
              </a:cxn>
              <a:cxn ang="0">
                <a:pos x="T4" y="T5"/>
              </a:cxn>
              <a:cxn ang="0">
                <a:pos x="T6" y="T7"/>
              </a:cxn>
              <a:cxn ang="0">
                <a:pos x="T8" y="T9"/>
              </a:cxn>
              <a:cxn ang="0">
                <a:pos x="T10" y="T11"/>
              </a:cxn>
            </a:cxnLst>
            <a:rect l="0" t="0" r="r" b="b"/>
            <a:pathLst>
              <a:path w="239" h="84">
                <a:moveTo>
                  <a:pt x="239" y="84"/>
                </a:moveTo>
                <a:lnTo>
                  <a:pt x="181" y="84"/>
                </a:lnTo>
                <a:lnTo>
                  <a:pt x="181" y="36"/>
                </a:lnTo>
                <a:lnTo>
                  <a:pt x="134" y="36"/>
                </a:lnTo>
                <a:lnTo>
                  <a:pt x="134" y="0"/>
                </a:lnTo>
                <a:lnTo>
                  <a:pt x="0" y="0"/>
                </a:lnTo>
              </a:path>
            </a:pathLst>
          </a:cu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Freeform 3"/>
          <p:cNvSpPr>
            <a:spLocks/>
          </p:cNvSpPr>
          <p:nvPr/>
        </p:nvSpPr>
        <p:spPr bwMode="auto">
          <a:xfrm>
            <a:off x="2299994" y="3161374"/>
            <a:ext cx="2151425" cy="2234591"/>
          </a:xfrm>
          <a:custGeom>
            <a:avLst/>
            <a:gdLst>
              <a:gd name="T0" fmla="*/ 168 w 168"/>
              <a:gd name="T1" fmla="*/ 179 h 179"/>
              <a:gd name="T2" fmla="*/ 168 w 168"/>
              <a:gd name="T3" fmla="*/ 87 h 179"/>
              <a:gd name="T4" fmla="*/ 123 w 168"/>
              <a:gd name="T5" fmla="*/ 87 h 179"/>
              <a:gd name="T6" fmla="*/ 123 w 168"/>
              <a:gd name="T7" fmla="*/ 55 h 179"/>
              <a:gd name="T8" fmla="*/ 121 w 168"/>
              <a:gd name="T9" fmla="*/ 55 h 179"/>
              <a:gd name="T10" fmla="*/ 121 w 168"/>
              <a:gd name="T11" fmla="*/ 26 h 179"/>
              <a:gd name="T12" fmla="*/ 71 w 168"/>
              <a:gd name="T13" fmla="*/ 26 h 179"/>
              <a:gd name="T14" fmla="*/ 71 w 168"/>
              <a:gd name="T15" fmla="*/ 0 h 179"/>
              <a:gd name="T16" fmla="*/ 0 w 168"/>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79">
                <a:moveTo>
                  <a:pt x="168" y="179"/>
                </a:moveTo>
                <a:lnTo>
                  <a:pt x="168" y="87"/>
                </a:lnTo>
                <a:lnTo>
                  <a:pt x="123" y="87"/>
                </a:lnTo>
                <a:lnTo>
                  <a:pt x="123" y="55"/>
                </a:lnTo>
                <a:lnTo>
                  <a:pt x="121" y="55"/>
                </a:lnTo>
                <a:lnTo>
                  <a:pt x="121" y="26"/>
                </a:lnTo>
                <a:lnTo>
                  <a:pt x="71" y="26"/>
                </a:lnTo>
                <a:lnTo>
                  <a:pt x="71"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Oval 103"/>
          <p:cNvSpPr>
            <a:spLocks noChangeAspect="1"/>
          </p:cNvSpPr>
          <p:nvPr/>
        </p:nvSpPr>
        <p:spPr>
          <a:xfrm>
            <a:off x="2373478"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a:spLocks noChangeAspect="1"/>
          </p:cNvSpPr>
          <p:nvPr/>
        </p:nvSpPr>
        <p:spPr>
          <a:xfrm>
            <a:off x="2455542"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a:spLocks noChangeAspect="1"/>
          </p:cNvSpPr>
          <p:nvPr/>
        </p:nvSpPr>
        <p:spPr>
          <a:xfrm>
            <a:off x="2525878"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p:cNvSpPr>
            <a:spLocks noChangeAspect="1"/>
          </p:cNvSpPr>
          <p:nvPr/>
        </p:nvSpPr>
        <p:spPr>
          <a:xfrm>
            <a:off x="2607942"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p:cNvSpPr>
            <a:spLocks noChangeAspect="1"/>
          </p:cNvSpPr>
          <p:nvPr/>
        </p:nvSpPr>
        <p:spPr>
          <a:xfrm>
            <a:off x="2675337"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p:cNvSpPr>
            <a:spLocks noChangeAspect="1"/>
          </p:cNvSpPr>
          <p:nvPr/>
        </p:nvSpPr>
        <p:spPr>
          <a:xfrm>
            <a:off x="2827737"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a:spLocks noChangeAspect="1"/>
          </p:cNvSpPr>
          <p:nvPr/>
        </p:nvSpPr>
        <p:spPr>
          <a:xfrm>
            <a:off x="2955017"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a:spLocks noChangeAspect="1"/>
          </p:cNvSpPr>
          <p:nvPr/>
        </p:nvSpPr>
        <p:spPr>
          <a:xfrm>
            <a:off x="3037081" y="311972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a:spLocks noChangeAspect="1"/>
          </p:cNvSpPr>
          <p:nvPr/>
        </p:nvSpPr>
        <p:spPr>
          <a:xfrm>
            <a:off x="3225406" y="3118561"/>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a:spLocks noChangeAspect="1"/>
          </p:cNvSpPr>
          <p:nvPr/>
        </p:nvSpPr>
        <p:spPr>
          <a:xfrm>
            <a:off x="3432163" y="3117395"/>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p:cNvSpPr>
            <a:spLocks noChangeAspect="1"/>
          </p:cNvSpPr>
          <p:nvPr/>
        </p:nvSpPr>
        <p:spPr>
          <a:xfrm>
            <a:off x="3558536" y="3116229"/>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p:cNvSpPr>
            <a:spLocks noChangeAspect="1"/>
          </p:cNvSpPr>
          <p:nvPr/>
        </p:nvSpPr>
        <p:spPr>
          <a:xfrm>
            <a:off x="3986349" y="3115063"/>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a:spLocks noChangeAspect="1"/>
          </p:cNvSpPr>
          <p:nvPr/>
        </p:nvSpPr>
        <p:spPr>
          <a:xfrm>
            <a:off x="4173010" y="356605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a:spLocks noChangeAspect="1"/>
          </p:cNvSpPr>
          <p:nvPr/>
        </p:nvSpPr>
        <p:spPr>
          <a:xfrm>
            <a:off x="4846999" y="416274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a:spLocks noChangeAspect="1"/>
          </p:cNvSpPr>
          <p:nvPr/>
        </p:nvSpPr>
        <p:spPr>
          <a:xfrm>
            <a:off x="5330076" y="4162747"/>
            <a:ext cx="85626" cy="8562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a:spLocks noChangeAspect="1"/>
          </p:cNvSpPr>
          <p:nvPr/>
        </p:nvSpPr>
        <p:spPr>
          <a:xfrm>
            <a:off x="3925529" y="4216647"/>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a:spLocks noChangeAspect="1"/>
          </p:cNvSpPr>
          <p:nvPr/>
        </p:nvSpPr>
        <p:spPr>
          <a:xfrm>
            <a:off x="4333246" y="4216647"/>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a:spLocks noChangeAspect="1"/>
          </p:cNvSpPr>
          <p:nvPr/>
        </p:nvSpPr>
        <p:spPr>
          <a:xfrm>
            <a:off x="3324618" y="3439933"/>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a:spLocks noChangeAspect="1"/>
          </p:cNvSpPr>
          <p:nvPr/>
        </p:nvSpPr>
        <p:spPr>
          <a:xfrm>
            <a:off x="2774235" y="3119746"/>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a:spLocks noChangeAspect="1"/>
          </p:cNvSpPr>
          <p:nvPr/>
        </p:nvSpPr>
        <p:spPr>
          <a:xfrm>
            <a:off x="2611504" y="3126132"/>
            <a:ext cx="85626" cy="85626"/>
          </a:xfrm>
          <a:prstGeom prst="ellipse">
            <a:avLst/>
          </a:prstGeom>
          <a:noFill/>
          <a:ln w="19050">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TextBox 123"/>
          <p:cNvSpPr txBox="1"/>
          <p:nvPr/>
        </p:nvSpPr>
        <p:spPr>
          <a:xfrm>
            <a:off x="5143776" y="3359287"/>
            <a:ext cx="3066865" cy="461665"/>
          </a:xfrm>
          <a:prstGeom prst="rect">
            <a:avLst/>
          </a:prstGeom>
          <a:noFill/>
        </p:spPr>
        <p:txBody>
          <a:bodyPr wrap="none" rtlCol="0">
            <a:spAutoFit/>
          </a:bodyPr>
          <a:lstStyle/>
          <a:p>
            <a:r>
              <a:rPr lang="ja-JP" sz="1200" b="0" i="0" dirty="0" smtClean="0">
                <a:solidFill>
                  <a:srgbClr val="000000"/>
                </a:solidFill>
                <a:ea typeface="MS UI Gothic" pitchFamily="18" charset="0"/>
              </a:rPr>
              <a:t>白丸は打ち切りの被験者を示す。</a:t>
            </a:r>
            <a:r>
              <a:rPr lang="en" sz="1200" dirty="0" smtClean="0"/>
              <a:t/>
            </a:r>
            <a:br>
              <a:rPr lang="en" sz="1200" dirty="0" smtClean="0"/>
            </a:br>
            <a:r>
              <a:rPr lang="ja-JP" sz="1200" b="0" i="0" dirty="0" smtClean="0">
                <a:solidFill>
                  <a:srgbClr val="000000"/>
                </a:solidFill>
                <a:ea typeface="MS UI Gothic" pitchFamily="18" charset="0"/>
              </a:rPr>
              <a:t>ログランク検定における名目上のp値：0.041</a:t>
            </a:r>
          </a:p>
        </p:txBody>
      </p:sp>
      <p:graphicFrame>
        <p:nvGraphicFramePr>
          <p:cNvPr id="125" name="Group 88"/>
          <p:cNvGraphicFramePr>
            <a:graphicFrameLocks noGrp="1"/>
          </p:cNvGraphicFramePr>
          <p:nvPr>
            <p:extLst>
              <p:ext uri="{D42A27DB-BD31-4B8C-83A1-F6EECF244321}">
                <p14:modId xmlns:p14="http://schemas.microsoft.com/office/powerpoint/2010/main" xmlns="" val="3676931790"/>
              </p:ext>
            </p:extLst>
          </p:nvPr>
        </p:nvGraphicFramePr>
        <p:xfrm>
          <a:off x="4990937" y="4406760"/>
          <a:ext cx="3655318" cy="883920"/>
        </p:xfrm>
        <a:graphic>
          <a:graphicData uri="http://schemas.openxmlformats.org/drawingml/2006/table">
            <a:tbl>
              <a:tblPr firstRow="1" bandRow="1">
                <a:tableStyleId>{69012ECD-51FC-41F1-AA8D-1B2483CD663E}</a:tableStyleId>
              </a:tblPr>
              <a:tblGrid>
                <a:gridCol w="1071202">
                  <a:extLst>
                    <a:ext uri="{9D8B030D-6E8A-4147-A177-3AD203B41FA5}">
                      <a16:colId xmlns="" xmlns:a16="http://schemas.microsoft.com/office/drawing/2014/main" val="20000"/>
                    </a:ext>
                  </a:extLst>
                </a:gridCol>
                <a:gridCol w="433600">
                  <a:extLst>
                    <a:ext uri="{9D8B030D-6E8A-4147-A177-3AD203B41FA5}">
                      <a16:colId xmlns="" xmlns:a16="http://schemas.microsoft.com/office/drawing/2014/main" val="20001"/>
                    </a:ext>
                  </a:extLst>
                </a:gridCol>
                <a:gridCol w="514667"/>
                <a:gridCol w="753533">
                  <a:extLst>
                    <a:ext uri="{9D8B030D-6E8A-4147-A177-3AD203B41FA5}">
                      <a16:colId xmlns="" xmlns:a16="http://schemas.microsoft.com/office/drawing/2014/main" val="20002"/>
                    </a:ext>
                  </a:extLst>
                </a:gridCol>
                <a:gridCol w="882316">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a:ln>
                          <a:noFill/>
                        </a:ln>
                        <a:solidFill>
                          <a:srgbClr val="000000"/>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1" i="0" u="none" dirty="0" smtClean="0">
                          <a:solidFill>
                            <a:srgbClr val="000000"/>
                          </a:solidFill>
                          <a:ea typeface="MS UI Gothic" pitchFamily="18" charset="0"/>
                        </a:rPr>
                        <a:t>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1" i="0" u="none" dirty="0" smtClean="0">
                          <a:solidFill>
                            <a:srgbClr val="000000"/>
                          </a:solidFill>
                          <a:ea typeface="MS UI Gothic" pitchFamily="18" charset="0"/>
                        </a:rPr>
                        <a:t>事象、</a:t>
                      </a:r>
                      <a:r>
                        <a:rPr lang="en" sz="800" dirty="0" smtClean="0"/>
                        <a:t/>
                      </a:r>
                      <a:br>
                        <a:rPr lang="en" sz="800" dirty="0" smtClean="0"/>
                      </a:br>
                      <a:r>
                        <a:rPr lang="ja-JP" sz="800" b="1" i="0" u="none" dirty="0" smtClean="0">
                          <a:solidFill>
                            <a:srgbClr val="000000"/>
                          </a:solidFill>
                          <a:ea typeface="MS UI Gothic" pitchFamily="18" charset="0"/>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1" i="0" u="none" dirty="0" smtClean="0">
                          <a:solidFill>
                            <a:srgbClr val="000000"/>
                          </a:solidFill>
                          <a:ea typeface="MS UI Gothic" pitchFamily="18" charset="0"/>
                        </a:rPr>
                        <a:t>打ち切り症例、</a:t>
                      </a:r>
                      <a:r>
                        <a:rPr lang="en" sz="800" dirty="0" smtClean="0"/>
                        <a:t/>
                      </a:r>
                      <a:br>
                        <a:rPr lang="en" sz="800" dirty="0" smtClean="0"/>
                      </a:br>
                      <a:r>
                        <a:rPr lang="ja-JP" sz="800" b="1" i="0" u="none" dirty="0" smtClean="0">
                          <a:solidFill>
                            <a:srgbClr val="000000"/>
                          </a:solidFill>
                          <a:ea typeface="MS UI Gothic" pitchFamily="18" charset="0"/>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1" i="0" u="none" dirty="0" smtClean="0">
                          <a:solidFill>
                            <a:srgbClr val="000000"/>
                          </a:solidFill>
                          <a:ea typeface="MS UI Gothic" pitchFamily="18" charset="0"/>
                        </a:rPr>
                        <a:t>中央値</a:t>
                      </a:r>
                      <a:r>
                        <a:rPr lang="en" sz="800" dirty="0" smtClean="0"/>
                        <a:t/>
                      </a:r>
                      <a:br>
                        <a:rPr lang="en" sz="800" dirty="0" smtClean="0"/>
                      </a:br>
                      <a:r>
                        <a:rPr lang="ja-JP" sz="800" b="1" i="0" u="none" dirty="0" smtClean="0">
                          <a:solidFill>
                            <a:srgbClr val="000000"/>
                          </a:solidFill>
                          <a:ea typeface="MS UI Gothic" pitchFamily="18" charset="0"/>
                        </a:rPr>
                        <a:t>(95%CI)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Pamrevlumab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2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20 (90.9)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NR (15.0,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CT単独療法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4 (36.4)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7 (63.6)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800" b="0" i="0" u="none" dirty="0" smtClean="0">
                          <a:solidFill>
                            <a:srgbClr val="000000"/>
                          </a:solidFill>
                          <a:ea typeface="MS UI Gothic" pitchFamily="18" charset="0"/>
                        </a:rPr>
                        <a:t>18.6 (7.8, 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95210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膵癌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xmlns="" val="139128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76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局所進行膵癌患者におけるpamrevlumab + CTは、CT単独療法に比べ、手術適格患者数の増加、切除率の増加およびOSの改善傾向と相関していた。</a:t>
            </a:r>
          </a:p>
          <a:p>
            <a:r>
              <a:rPr lang="ja-JP" sz="1600" b="1" i="0" dirty="0" smtClean="0">
                <a:solidFill>
                  <a:srgbClr val="4D4D4D"/>
                </a:solidFill>
                <a:ea typeface="MS UI Gothic" pitchFamily="18" charset="0"/>
              </a:rPr>
              <a:t>新たな安全性シグナルは特定されなかった</a:t>
            </a:r>
          </a:p>
          <a:p>
            <a:pPr marL="0" indent="0">
              <a:buNone/>
            </a:pPr>
            <a:endParaRPr lang="en-GB" b="1" dirty="0"/>
          </a:p>
        </p:txBody>
      </p:sp>
      <p:sp>
        <p:nvSpPr>
          <p:cNvPr id="1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1734PD: 抗CTGFモノクローナル抗体（ヒト型組換え）であるpamrevlumabは、局所進行膵癌の治療においてゲムシタビンおよびnab-パクリタキセルの併用下で、切除の可能性および切除率を上昇させる – Carrier E, et al</a:t>
            </a:r>
          </a:p>
        </p:txBody>
      </p:sp>
      <p:sp>
        <p:nvSpPr>
          <p:cNvPr id="14" name="Text Placeholder 3"/>
          <p:cNvSpPr>
            <a:spLocks noGrp="1"/>
          </p:cNvSpPr>
          <p:nvPr>
            <p:ph type="body" sz="quarter" idx="10"/>
          </p:nvPr>
        </p:nvSpPr>
        <p:spPr>
          <a:xfrm>
            <a:off x="365125" y="6096000"/>
            <a:ext cx="4130675" cy="487363"/>
          </a:xfrm>
        </p:spPr>
        <p:txBody>
          <a:bodyPr/>
          <a:lstStyle/>
          <a:p>
            <a:r>
              <a:rPr lang="en-US" dirty="0" smtClean="0"/>
              <a:t> </a:t>
            </a:r>
            <a:endParaRPr lang="en-US" dirty="0"/>
          </a:p>
        </p:txBody>
      </p:sp>
      <p:sp>
        <p:nvSpPr>
          <p:cNvPr id="15" name="Text Placeholder 4"/>
          <p:cNvSpPr>
            <a:spLocks noGrp="1"/>
          </p:cNvSpPr>
          <p:nvPr>
            <p:ph type="body" sz="quarter" idx="11"/>
          </p:nvPr>
        </p:nvSpPr>
        <p:spPr>
          <a:xfrm>
            <a:off x="4648200" y="6096000"/>
            <a:ext cx="4130675" cy="487363"/>
          </a:xfrm>
        </p:spPr>
        <p:txBody>
          <a:bodyPr/>
          <a:lstStyle/>
          <a:p>
            <a:r>
              <a:rPr lang="en-US" dirty="0"/>
              <a:t>Carrier E, et al.</a:t>
            </a:r>
            <a:r>
              <a:rPr lang="fr-FR" dirty="0"/>
              <a:t> Ann Oncol 2017;28(Suppl 5):Abstr 1734PD</a:t>
            </a:r>
            <a:endParaRPr lang="en-US" dirty="0"/>
          </a:p>
        </p:txBody>
      </p:sp>
      <p:graphicFrame>
        <p:nvGraphicFramePr>
          <p:cNvPr id="16" name="Group 88"/>
          <p:cNvGraphicFramePr>
            <a:graphicFrameLocks noGrp="1"/>
          </p:cNvGraphicFramePr>
          <p:nvPr>
            <p:extLst>
              <p:ext uri="{D42A27DB-BD31-4B8C-83A1-F6EECF244321}">
                <p14:modId xmlns:p14="http://schemas.microsoft.com/office/powerpoint/2010/main" xmlns="" val="3825066024"/>
              </p:ext>
            </p:extLst>
          </p:nvPr>
        </p:nvGraphicFramePr>
        <p:xfrm>
          <a:off x="369888" y="1604801"/>
          <a:ext cx="8373421" cy="3381060"/>
        </p:xfrm>
        <a:graphic>
          <a:graphicData uri="http://schemas.openxmlformats.org/drawingml/2006/table">
            <a:tbl>
              <a:tblPr firstRow="1" bandRow="1">
                <a:tableStyleId>{69012ECD-51FC-41F1-AA8D-1B2483CD663E}</a:tableStyleId>
              </a:tblPr>
              <a:tblGrid>
                <a:gridCol w="3126845">
                  <a:extLst>
                    <a:ext uri="{9D8B030D-6E8A-4147-A177-3AD203B41FA5}">
                      <a16:colId xmlns="" xmlns:a16="http://schemas.microsoft.com/office/drawing/2014/main" val="20000"/>
                    </a:ext>
                  </a:extLst>
                </a:gridCol>
                <a:gridCol w="2623288">
                  <a:extLst>
                    <a:ext uri="{9D8B030D-6E8A-4147-A177-3AD203B41FA5}">
                      <a16:colId xmlns="" xmlns:a16="http://schemas.microsoft.com/office/drawing/2014/main" val="20001"/>
                    </a:ext>
                  </a:extLst>
                </a:gridCol>
                <a:gridCol w="2623288">
                  <a:extLst>
                    <a:ext uri="{9D8B030D-6E8A-4147-A177-3AD203B41FA5}">
                      <a16:colId xmlns="" xmlns:a16="http://schemas.microsoft.com/office/drawing/2014/main" val="20003"/>
                    </a:ext>
                  </a:extLst>
                </a:gridCol>
              </a:tblGrid>
              <a:tr h="284030">
                <a:tc>
                  <a:txBody>
                    <a:bodyPr/>
                    <a:lstStyle/>
                    <a:p>
                      <a:pPr>
                        <a:lnSpc>
                          <a:spcPts val="1400"/>
                        </a:lnSpc>
                      </a:pPr>
                      <a:r>
                        <a:rPr lang="ja-JP" sz="1400" b="1" i="0" dirty="0" smtClean="0">
                          <a:solidFill>
                            <a:srgbClr val="FFFFFF"/>
                          </a:solidFill>
                          <a:ea typeface="MS UI Gothic" pitchFamily="18" charset="0"/>
                        </a:rPr>
                        <a:t>患者に発生した治療下発現SAE、n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400"/>
                        </a:lnSpc>
                      </a:pPr>
                      <a:r>
                        <a:rPr lang="ja-JP" sz="1400" b="1" i="0" dirty="0" smtClean="0">
                          <a:solidFill>
                            <a:srgbClr val="FFFFFF"/>
                          </a:solidFill>
                          <a:ea typeface="MS UI Gothic" pitchFamily="18" charset="0"/>
                        </a:rPr>
                        <a:t>Pamrevlumab + CT </a:t>
                      </a:r>
                      <a:r>
                        <a:rPr lang="en" sz="1400" dirty="0" smtClean="0"/>
                        <a:t/>
                      </a:r>
                      <a:br>
                        <a:rPr lang="en" sz="1400" dirty="0" smtClean="0"/>
                      </a:br>
                      <a:r>
                        <a:rPr lang="ja-JP" sz="1400" b="1" i="0" dirty="0" smtClean="0">
                          <a:solidFill>
                            <a:srgbClr val="FFFFFF"/>
                          </a:solidFill>
                          <a:ea typeface="MS UI Gothic" pitchFamily="18" charset="0"/>
                        </a:rPr>
                        <a:t>(n=22)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400"/>
                        </a:lnSpc>
                      </a:pPr>
                      <a:r>
                        <a:rPr lang="ja-JP" sz="1400" b="1" i="0" dirty="0" smtClean="0">
                          <a:solidFill>
                            <a:srgbClr val="FFFFFF"/>
                          </a:solidFill>
                          <a:ea typeface="MS UI Gothic" pitchFamily="18" charset="0"/>
                        </a:rPr>
                        <a:t>CT単独療法</a:t>
                      </a:r>
                      <a:r>
                        <a:rPr lang="en" sz="1400" dirty="0" smtClean="0"/>
                        <a:t/>
                      </a:r>
                      <a:br>
                        <a:rPr lang="en" sz="1400" dirty="0" smtClean="0"/>
                      </a:br>
                      <a:r>
                        <a:rPr lang="ja-JP" sz="1400" b="1" i="0" dirty="0" smtClean="0">
                          <a:solidFill>
                            <a:srgbClr val="FFFFFF"/>
                          </a:solidFill>
                          <a:ea typeface="MS UI Gothic" pitchFamily="18" charset="0"/>
                        </a:rPr>
                        <a:t>(n=11)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3402">
                <a:tc>
                  <a:txBody>
                    <a:bodyPr/>
                    <a:lstStyle/>
                    <a:p>
                      <a:pPr>
                        <a:lnSpc>
                          <a:spcPts val="1400"/>
                        </a:lnSpc>
                      </a:pPr>
                      <a:r>
                        <a:rPr lang="ja-JP" sz="1400" b="0" i="0" dirty="0" smtClean="0">
                          <a:solidFill>
                            <a:srgbClr val="4D4D4D"/>
                          </a:solidFill>
                          <a:ea typeface="MS UI Gothic" pitchFamily="18" charset="0"/>
                        </a:rPr>
                        <a:t>全てのAE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7 (31.8)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ja-JP" sz="1400" b="0" i="0" dirty="0" smtClean="0">
                          <a:solidFill>
                            <a:srgbClr val="4D4D4D"/>
                          </a:solidFill>
                          <a:ea typeface="MS UI Gothic" pitchFamily="18" charset="0"/>
                        </a:rPr>
                        <a:t>4 (36.4)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3402">
                <a:tc>
                  <a:txBody>
                    <a:bodyPr/>
                    <a:lstStyle/>
                    <a:p>
                      <a:pPr>
                        <a:lnSpc>
                          <a:spcPts val="1400"/>
                        </a:lnSpc>
                      </a:pPr>
                      <a:r>
                        <a:rPr lang="ja-JP" sz="1400" b="0" i="0" dirty="0" smtClean="0">
                          <a:solidFill>
                            <a:srgbClr val="4D4D4D"/>
                          </a:solidFill>
                          <a:ea typeface="MS UI Gothic" pitchFamily="18" charset="0"/>
                        </a:rPr>
                        <a:t>血液学的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93402">
                <a:tc>
                  <a:txBody>
                    <a:bodyPr/>
                    <a:lstStyle/>
                    <a:p>
                      <a:pPr marL="90488" indent="0">
                        <a:lnSpc>
                          <a:spcPts val="1400"/>
                        </a:lnSpc>
                      </a:pPr>
                      <a:r>
                        <a:rPr lang="ja-JP" sz="1400" b="0" i="0" dirty="0" smtClean="0">
                          <a:solidFill>
                            <a:srgbClr val="4D4D4D"/>
                          </a:solidFill>
                          <a:ea typeface="MS UI Gothic" pitchFamily="18" charset="0"/>
                        </a:rPr>
                        <a:t>溶血性尿毒症症候群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1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93402">
                <a:tc>
                  <a:txBody>
                    <a:bodyPr/>
                    <a:lstStyle/>
                    <a:p>
                      <a:pPr marL="90488" indent="0">
                        <a:lnSpc>
                          <a:spcPts val="1400"/>
                        </a:lnSpc>
                      </a:pPr>
                      <a:r>
                        <a:rPr lang="ja-JP" sz="1400" b="0" i="0" dirty="0" smtClean="0">
                          <a:solidFill>
                            <a:srgbClr val="4D4D4D"/>
                          </a:solidFill>
                          <a:ea typeface="MS UI Gothic" pitchFamily="18" charset="0"/>
                        </a:rPr>
                        <a:t>リンパ節障害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r>
                        <a:rPr lang="ja-JP" sz="1400" b="0" i="0" dirty="0" smtClean="0">
                          <a:solidFill>
                            <a:srgbClr val="4D4D4D"/>
                          </a:solidFill>
                          <a:ea typeface="MS UI Gothic" pitchFamily="18" charset="0"/>
                        </a:rPr>
                        <a:t>1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93402">
                <a:tc>
                  <a:txBody>
                    <a:bodyPr/>
                    <a:lstStyle/>
                    <a:p>
                      <a:pPr>
                        <a:lnSpc>
                          <a:spcPts val="1400"/>
                        </a:lnSpc>
                      </a:pPr>
                      <a:r>
                        <a:rPr lang="ja-JP" sz="1400" b="0" i="0" dirty="0" smtClean="0">
                          <a:solidFill>
                            <a:srgbClr val="4D4D4D"/>
                          </a:solidFill>
                          <a:ea typeface="MS UI Gothic" pitchFamily="18" charset="0"/>
                        </a:rPr>
                        <a:t>GI/肝胆</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93402">
                <a:tc>
                  <a:txBody>
                    <a:bodyPr/>
                    <a:lstStyle/>
                    <a:p>
                      <a:pPr marL="90488" indent="0">
                        <a:lnSpc>
                          <a:spcPts val="1400"/>
                        </a:lnSpc>
                      </a:pPr>
                      <a:r>
                        <a:rPr lang="ja-JP" sz="1400" b="0" i="0" dirty="0" smtClean="0">
                          <a:solidFill>
                            <a:srgbClr val="4D4D4D"/>
                          </a:solidFill>
                          <a:ea typeface="MS UI Gothic" pitchFamily="18" charset="0"/>
                        </a:rPr>
                        <a:t>胆管炎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2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ja-JP" sz="1400" b="0" i="0" dirty="0" smtClean="0">
                          <a:solidFill>
                            <a:srgbClr val="4D4D4D"/>
                          </a:solidFill>
                          <a:ea typeface="MS UI Gothic" pitchFamily="18" charset="0"/>
                        </a:rPr>
                        <a:t>高ビリルビン血症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1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ja-JP" sz="1400" b="0" i="0"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1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ja-JP" sz="1400" b="0" i="0" dirty="0" smtClean="0">
                          <a:solidFill>
                            <a:srgbClr val="4D4D4D"/>
                          </a:solidFill>
                          <a:ea typeface="MS UI Gothic" pitchFamily="18" charset="0"/>
                        </a:rPr>
                        <a:t>膵炎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1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02">
                <a:tc>
                  <a:txBody>
                    <a:bodyPr/>
                    <a:lstStyle/>
                    <a:p>
                      <a:pPr marL="90488" indent="0">
                        <a:lnSpc>
                          <a:spcPts val="1400"/>
                        </a:lnSpc>
                      </a:pPr>
                      <a:r>
                        <a:rPr lang="ja-JP" sz="1400" b="0" i="0" dirty="0" smtClean="0">
                          <a:solidFill>
                            <a:srgbClr val="4D4D4D"/>
                          </a:solidFill>
                          <a:ea typeface="MS UI Gothic" pitchFamily="18" charset="0"/>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1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84900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肝細胞癌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xmlns="" val="217601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第一選択治療としてソラフェニブまたはレンバチニブによる治療を受けた切除不能なHCC患者において、バイオマーカー</a:t>
            </a:r>
            <a:r>
              <a:rPr lang="en-GB" altLang="ja-JP" sz="1600" b="0" i="0" dirty="0" smtClean="0">
                <a:solidFill>
                  <a:srgbClr val="4D4D4D"/>
                </a:solidFill>
                <a:ea typeface="MS UI Gothic" pitchFamily="18" charset="0"/>
              </a:rPr>
              <a:t>*</a:t>
            </a:r>
            <a:r>
              <a:rPr lang="ja-JP" sz="1600" b="0" i="0" dirty="0" smtClean="0">
                <a:solidFill>
                  <a:srgbClr val="4D4D4D"/>
                </a:solidFill>
                <a:ea typeface="MS UI Gothic" pitchFamily="18" charset="0"/>
              </a:rPr>
              <a:t>への影響を評価すること。</a:t>
            </a:r>
          </a:p>
          <a:p>
            <a:endParaRPr lang="en-GB" dirty="0"/>
          </a:p>
        </p:txBody>
      </p:sp>
      <p:sp>
        <p:nvSpPr>
          <p:cNvPr id="24"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LBA30: 切除不能な肝細胞癌（uHCC）患者に対する第一選択治療としてのレンバチニブ（LEN） 対 ソラフェニブ（SOR）の無作為化第III相試験における血清バイオマーカー（BM）解析 – Finn RS, et al</a:t>
            </a:r>
          </a:p>
        </p:txBody>
      </p:sp>
      <p:sp>
        <p:nvSpPr>
          <p:cNvPr id="26" name="Text Placeholder 3"/>
          <p:cNvSpPr>
            <a:spLocks noGrp="1"/>
          </p:cNvSpPr>
          <p:nvPr>
            <p:ph type="body" sz="quarter" idx="10"/>
          </p:nvPr>
        </p:nvSpPr>
        <p:spPr>
          <a:xfrm>
            <a:off x="365125" y="6096000"/>
            <a:ext cx="4490811" cy="487363"/>
          </a:xfrm>
        </p:spPr>
        <p:txBody>
          <a:bodyPr/>
          <a:lstStyle/>
          <a:p>
            <a:r>
              <a:rPr lang="ja-JP" sz="1200" b="0" i="0" dirty="0" smtClean="0">
                <a:solidFill>
                  <a:srgbClr val="4D4D4D"/>
                </a:solidFill>
                <a:ea typeface="MS UI Gothic" pitchFamily="18" charset="0"/>
              </a:rPr>
              <a:t>*血清検体はVEGF, FGF + ANG2についてELISAを用いて解析した。組織検体は遺伝子発現解析を行った;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肝臓支配が50%以上、胆管浸潤が明白、門脈本幹での門脈浸潤が見られる患者は除外した。</a:t>
            </a:r>
          </a:p>
        </p:txBody>
      </p:sp>
      <p:sp>
        <p:nvSpPr>
          <p:cNvPr id="27" name="Text Placeholder 4"/>
          <p:cNvSpPr>
            <a:spLocks noGrp="1"/>
          </p:cNvSpPr>
          <p:nvPr>
            <p:ph type="body" sz="quarter" idx="11"/>
          </p:nvPr>
        </p:nvSpPr>
        <p:spPr>
          <a:xfrm>
            <a:off x="4648200" y="6096000"/>
            <a:ext cx="4130675" cy="487363"/>
          </a:xfrm>
        </p:spPr>
        <p:txBody>
          <a:bodyPr/>
          <a:lstStyle/>
          <a:p>
            <a:r>
              <a:rPr lang="en-US" dirty="0">
                <a:solidFill>
                  <a:schemeClr val="tx1"/>
                </a:solidFill>
                <a:latin typeface="Arial" panose="020B0604020202020204" pitchFamily="34" charset="0"/>
                <a:cs typeface="Arial" panose="020B0604020202020204" pitchFamily="34" charset="0"/>
              </a:rPr>
              <a:t>Finn RS,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LBA30</a:t>
            </a:r>
          </a:p>
        </p:txBody>
      </p:sp>
      <p:sp>
        <p:nvSpPr>
          <p:cNvPr id="28" name="Oval 14"/>
          <p:cNvSpPr>
            <a:spLocks noChangeArrowheads="1"/>
          </p:cNvSpPr>
          <p:nvPr/>
        </p:nvSpPr>
        <p:spPr bwMode="auto">
          <a:xfrm>
            <a:off x="3941537" y="33928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29" name="AutoShape 15"/>
          <p:cNvCxnSpPr>
            <a:cxnSpLocks noChangeShapeType="1"/>
            <a:stCxn id="28" idx="0"/>
            <a:endCxn id="34" idx="1"/>
          </p:cNvCxnSpPr>
          <p:nvPr/>
        </p:nvCxnSpPr>
        <p:spPr bwMode="auto">
          <a:xfrm rot="5400000" flipH="1" flipV="1">
            <a:off x="4122511" y="2795691"/>
            <a:ext cx="707939" cy="486291"/>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116434" y="2420547"/>
            <a:ext cx="91502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r>
              <a:rPr lang="en" dirty="0" smtClean="0"/>
              <a:t/>
            </a:r>
            <a:br>
              <a:rPr lang="en" dirty="0" smtClean="0"/>
            </a:br>
            <a:r>
              <a:rPr lang="ja-JP" b="1" i="0" dirty="0" smtClean="0">
                <a:solidFill>
                  <a:srgbClr val="FFFFFF"/>
                </a:solidFill>
                <a:ea typeface="MS UI Gothic" pitchFamily="18" charset="0"/>
              </a:rPr>
              <a:t>死亡</a:t>
            </a:r>
          </a:p>
        </p:txBody>
      </p:sp>
      <p:sp>
        <p:nvSpPr>
          <p:cNvPr id="31" name="Content Placeholder 26"/>
          <p:cNvSpPr txBox="1">
            <a:spLocks/>
          </p:cNvSpPr>
          <p:nvPr/>
        </p:nvSpPr>
        <p:spPr bwMode="auto">
          <a:xfrm>
            <a:off x="4855936" y="3096032"/>
            <a:ext cx="3657297" cy="892175"/>
          </a:xfrm>
          <a:prstGeom prst="rect">
            <a:avLst/>
          </a:prstGeom>
          <a:noFill/>
          <a:ln w="9525">
            <a:noFill/>
            <a:miter lim="800000"/>
            <a:headEnd/>
            <a:tailEnd/>
          </a:ln>
        </p:spPr>
        <p:txBody>
          <a:bodyPr/>
          <a:lstStyle/>
          <a:p>
            <a:pPr marL="190500" indent="-190500">
              <a:spcBef>
                <a:spcPts val="0"/>
              </a:spcBef>
              <a:spcAft>
                <a:spcPts val="0"/>
              </a:spcAft>
              <a:defRPr/>
            </a:pPr>
            <a:r>
              <a:rPr lang="ja-JP" sz="14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地域 (アジア太平洋または欧米)</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MVIおよび/またはEHS（有/無）</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ECOGのPSスコア（0または1)</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体重 (＜60 kg または ≧60 kg)</a:t>
            </a:r>
          </a:p>
        </p:txBody>
      </p:sp>
      <p:cxnSp>
        <p:nvCxnSpPr>
          <p:cNvPr id="32" name="AutoShape 19"/>
          <p:cNvCxnSpPr>
            <a:cxnSpLocks noChangeShapeType="1"/>
            <a:stCxn id="35" idx="3"/>
            <a:endCxn id="28" idx="2"/>
          </p:cNvCxnSpPr>
          <p:nvPr/>
        </p:nvCxnSpPr>
        <p:spPr bwMode="auto">
          <a:xfrm flipV="1">
            <a:off x="3684814" y="3684905"/>
            <a:ext cx="256723" cy="714"/>
          </a:xfrm>
          <a:prstGeom prst="straightConnector1">
            <a:avLst/>
          </a:prstGeom>
          <a:noFill/>
          <a:ln w="57150">
            <a:solidFill>
              <a:schemeClr val="bg2">
                <a:lumMod val="60000"/>
                <a:lumOff val="40000"/>
              </a:schemeClr>
            </a:solidFill>
            <a:round/>
            <a:headEnd type="none" w="med" len="med"/>
            <a:tailEnd type="none" w="med" len="med"/>
          </a:ln>
        </p:spPr>
      </p:cxnSp>
      <p:cxnSp>
        <p:nvCxnSpPr>
          <p:cNvPr id="33" name="AutoShape 21"/>
          <p:cNvCxnSpPr>
            <a:cxnSpLocks noChangeShapeType="1"/>
            <a:stCxn id="34" idx="3"/>
            <a:endCxn id="30" idx="1"/>
          </p:cNvCxnSpPr>
          <p:nvPr/>
        </p:nvCxnSpPr>
        <p:spPr bwMode="auto">
          <a:xfrm>
            <a:off x="7677298" y="2684866"/>
            <a:ext cx="439136"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719626" y="2230463"/>
            <a:ext cx="2957672" cy="90880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レンバチニブ 8 mg/日</a:t>
            </a:r>
            <a:r>
              <a:rPr lang="en" dirty="0" smtClean="0"/>
              <a:t/>
            </a:r>
            <a:br>
              <a:rPr lang="en" dirty="0" smtClean="0"/>
            </a:br>
            <a:r>
              <a:rPr lang="ja-JP" b="0" i="0" dirty="0" smtClean="0">
                <a:solidFill>
                  <a:srgbClr val="FFFFFF"/>
                </a:solidFill>
                <a:ea typeface="MS UI Gothic" pitchFamily="18" charset="0"/>
              </a:rPr>
              <a:t>(BW ＜60 kg) または12 mg/日 (BW ≧60 kg) (n=478)</a:t>
            </a:r>
          </a:p>
        </p:txBody>
      </p:sp>
      <p:sp>
        <p:nvSpPr>
          <p:cNvPr id="35" name="AutoShape 9"/>
          <p:cNvSpPr>
            <a:spLocks noChangeArrowheads="1"/>
          </p:cNvSpPr>
          <p:nvPr/>
        </p:nvSpPr>
        <p:spPr bwMode="auto">
          <a:xfrm>
            <a:off x="365124" y="2144941"/>
            <a:ext cx="3319690"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r>
              <a:rPr lang="ja-JP" b="0" i="0" baseline="30000" dirty="0" smtClean="0">
                <a:solidFill>
                  <a:srgbClr val="FFFFFF"/>
                </a:solidFill>
                <a:ea typeface="MS UI Gothic" pitchFamily="18" charset="0"/>
              </a:rPr>
              <a:t>†</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切除不能なHCCのための全身治療歴なし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1個以上の測定可能な標的病変 (mRECISTに基づく）</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HCC ステージBまたはC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Child-Pugh分類A</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PSスコアが1以下</a:t>
            </a:r>
          </a:p>
          <a:p>
            <a:pPr defTabSz="892175" eaLnBrk="0" hangingPunct="0">
              <a:spcAft>
                <a:spcPct val="30000"/>
              </a:spcAft>
            </a:pPr>
            <a:r>
              <a:rPr lang="ja-JP" b="0" i="0" dirty="0" smtClean="0">
                <a:solidFill>
                  <a:srgbClr val="FFFFFF"/>
                </a:solidFill>
                <a:ea typeface="MS UI Gothic" pitchFamily="18" charset="0"/>
              </a:rPr>
              <a:t>(n=954)</a:t>
            </a:r>
          </a:p>
        </p:txBody>
      </p:sp>
      <p:sp>
        <p:nvSpPr>
          <p:cNvPr id="36" name="Rectangle 9"/>
          <p:cNvSpPr txBox="1">
            <a:spLocks noChangeArrowheads="1"/>
          </p:cNvSpPr>
          <p:nvPr/>
        </p:nvSpPr>
        <p:spPr bwMode="auto">
          <a:xfrm>
            <a:off x="365124" y="5243019"/>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dirty="0"/>
          </a:p>
        </p:txBody>
      </p:sp>
      <p:sp>
        <p:nvSpPr>
          <p:cNvPr id="37" name="Content Placeholder 26"/>
          <p:cNvSpPr txBox="1">
            <a:spLocks/>
          </p:cNvSpPr>
          <p:nvPr/>
        </p:nvSpPr>
        <p:spPr>
          <a:xfrm>
            <a:off x="4648200" y="5243019"/>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 TTP, ORR</a:t>
            </a:r>
          </a:p>
        </p:txBody>
      </p:sp>
      <p:cxnSp>
        <p:nvCxnSpPr>
          <p:cNvPr id="38" name="AutoShape 16"/>
          <p:cNvCxnSpPr>
            <a:cxnSpLocks noChangeShapeType="1"/>
            <a:stCxn id="28" idx="4"/>
            <a:endCxn id="41" idx="1"/>
          </p:cNvCxnSpPr>
          <p:nvPr/>
        </p:nvCxnSpPr>
        <p:spPr bwMode="auto">
          <a:xfrm rot="16200000" flipH="1">
            <a:off x="4142520" y="4067820"/>
            <a:ext cx="668006" cy="486376"/>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4" y="4380692"/>
            <a:ext cx="915023"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r>
              <a:rPr lang="en" dirty="0" smtClean="0"/>
              <a:t/>
            </a:r>
            <a:br>
              <a:rPr lang="en" dirty="0" smtClean="0"/>
            </a:br>
            <a:r>
              <a:rPr lang="ja-JP" b="1" i="0" dirty="0" smtClean="0">
                <a:solidFill>
                  <a:srgbClr val="FFFFFF"/>
                </a:solidFill>
                <a:ea typeface="MS UI Gothic" pitchFamily="18" charset="0"/>
              </a:rPr>
              <a:t>死亡</a:t>
            </a:r>
          </a:p>
        </p:txBody>
      </p:sp>
      <p:cxnSp>
        <p:nvCxnSpPr>
          <p:cNvPr id="40" name="AutoShape 20"/>
          <p:cNvCxnSpPr>
            <a:cxnSpLocks noChangeShapeType="1"/>
            <a:stCxn id="41" idx="3"/>
            <a:endCxn id="39" idx="1"/>
          </p:cNvCxnSpPr>
          <p:nvPr/>
        </p:nvCxnSpPr>
        <p:spPr bwMode="auto">
          <a:xfrm>
            <a:off x="7675638" y="4645011"/>
            <a:ext cx="440796"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719711" y="4234643"/>
            <a:ext cx="2955927"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ソラフェニブ400 mg bid</a:t>
            </a:r>
          </a:p>
          <a:p>
            <a:pPr algn="ctr" defTabSz="892175" eaLnBrk="0" hangingPunct="0"/>
            <a:r>
              <a:rPr lang="ja-JP" b="0" i="0" dirty="0" smtClean="0">
                <a:solidFill>
                  <a:srgbClr val="4D4D4D"/>
                </a:solidFill>
                <a:ea typeface="MS UI Gothic" pitchFamily="18" charset="0"/>
              </a:rPr>
              <a:t>(n=476)</a:t>
            </a:r>
          </a:p>
        </p:txBody>
      </p:sp>
    </p:spTree>
    <p:extLst>
      <p:ext uri="{BB962C8B-B14F-4D97-AF65-F5344CB8AC3E}">
        <p14:creationId xmlns:p14="http://schemas.microsoft.com/office/powerpoint/2010/main" xmlns="" val="2068737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65124" y="1111160"/>
            <a:ext cx="8413751" cy="4746172"/>
          </a:xfrm>
        </p:spPr>
        <p:txBody>
          <a:bodyPr/>
          <a:lstStyle/>
          <a:p>
            <a:pPr marL="0" indent="0">
              <a:buNone/>
            </a:pPr>
            <a:r>
              <a:rPr lang="ja-JP" b="1" i="0" dirty="0" smtClean="0">
                <a:solidFill>
                  <a:srgbClr val="4D4D4D"/>
                </a:solidFill>
                <a:ea typeface="MS UI Gothic" pitchFamily="18" charset="0"/>
              </a:rPr>
              <a:t>主な結果</a:t>
            </a:r>
          </a:p>
        </p:txBody>
      </p:sp>
      <p:sp>
        <p:nvSpPr>
          <p:cNvPr id="356"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LBA30: 切除不能な肝細胞癌（uHCC）患者に対する第一選択治療としてのレンバチニブ（LEN） 対 ソラフェニブ（SOR）の無作為化第III相試験における血清バイオマーカー（BM）解析 – Finn RS, et al</a:t>
            </a:r>
          </a:p>
        </p:txBody>
      </p:sp>
      <p:sp>
        <p:nvSpPr>
          <p:cNvPr id="357" name="Text Placeholder 3"/>
          <p:cNvSpPr>
            <a:spLocks noGrp="1"/>
          </p:cNvSpPr>
          <p:nvPr>
            <p:ph type="body" sz="quarter" idx="10"/>
          </p:nvPr>
        </p:nvSpPr>
        <p:spPr>
          <a:xfrm>
            <a:off x="365125" y="6096000"/>
            <a:ext cx="4130675" cy="487363"/>
          </a:xfrm>
        </p:spPr>
        <p:txBody>
          <a:bodyPr/>
          <a:lstStyle/>
          <a:p>
            <a:r>
              <a:rPr lang="en-US" dirty="0" smtClean="0"/>
              <a:t> </a:t>
            </a:r>
            <a:endParaRPr lang="en-US" dirty="0"/>
          </a:p>
        </p:txBody>
      </p:sp>
      <p:sp>
        <p:nvSpPr>
          <p:cNvPr id="358" name="Text Placeholder 4"/>
          <p:cNvSpPr>
            <a:spLocks noGrp="1"/>
          </p:cNvSpPr>
          <p:nvPr>
            <p:ph type="body" sz="quarter" idx="11"/>
          </p:nvPr>
        </p:nvSpPr>
        <p:spPr>
          <a:xfrm>
            <a:off x="4648200" y="6096000"/>
            <a:ext cx="4130675" cy="487363"/>
          </a:xfrm>
        </p:spPr>
        <p:txBody>
          <a:bodyPr/>
          <a:lstStyle/>
          <a:p>
            <a:r>
              <a:rPr lang="en-US" dirty="0">
                <a:solidFill>
                  <a:schemeClr val="tx1"/>
                </a:solidFill>
                <a:latin typeface="Arial" panose="020B0604020202020204" pitchFamily="34" charset="0"/>
                <a:cs typeface="Arial" panose="020B0604020202020204" pitchFamily="34" charset="0"/>
              </a:rPr>
              <a:t>Finn RS,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LBA30</a:t>
            </a:r>
          </a:p>
        </p:txBody>
      </p:sp>
      <p:sp>
        <p:nvSpPr>
          <p:cNvPr id="359" name="TextBox 358">
            <a:extLst>
              <a:ext uri="{FF2B5EF4-FFF2-40B4-BE49-F238E27FC236}">
                <a16:creationId xmlns="" xmlns:a16="http://schemas.microsoft.com/office/drawing/2014/main" id="{51EA6F77-95C8-493B-9534-3083EAC3B155}"/>
              </a:ext>
            </a:extLst>
          </p:cNvPr>
          <p:cNvSpPr txBox="1"/>
          <p:nvPr/>
        </p:nvSpPr>
        <p:spPr>
          <a:xfrm>
            <a:off x="640353" y="2457547"/>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1.0</a:t>
            </a:r>
          </a:p>
        </p:txBody>
      </p:sp>
      <p:sp>
        <p:nvSpPr>
          <p:cNvPr id="360" name="TextBox 359">
            <a:extLst>
              <a:ext uri="{FF2B5EF4-FFF2-40B4-BE49-F238E27FC236}">
                <a16:creationId xmlns="" xmlns:a16="http://schemas.microsoft.com/office/drawing/2014/main" id="{A99C4D68-8F54-44C6-99F9-E26CA8B2D56F}"/>
              </a:ext>
            </a:extLst>
          </p:cNvPr>
          <p:cNvSpPr txBox="1"/>
          <p:nvPr/>
        </p:nvSpPr>
        <p:spPr>
          <a:xfrm>
            <a:off x="640353" y="3058645"/>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0.8</a:t>
            </a:r>
          </a:p>
        </p:txBody>
      </p:sp>
      <p:sp>
        <p:nvSpPr>
          <p:cNvPr id="361" name="TextBox 360">
            <a:extLst>
              <a:ext uri="{FF2B5EF4-FFF2-40B4-BE49-F238E27FC236}">
                <a16:creationId xmlns="" xmlns:a16="http://schemas.microsoft.com/office/drawing/2014/main" id="{F8589DF6-75FA-45C9-AE55-85CDB0561000}"/>
              </a:ext>
            </a:extLst>
          </p:cNvPr>
          <p:cNvSpPr txBox="1"/>
          <p:nvPr/>
        </p:nvSpPr>
        <p:spPr>
          <a:xfrm>
            <a:off x="640353" y="3659743"/>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0.6</a:t>
            </a:r>
          </a:p>
        </p:txBody>
      </p:sp>
      <p:sp>
        <p:nvSpPr>
          <p:cNvPr id="362" name="TextBox 361">
            <a:extLst>
              <a:ext uri="{FF2B5EF4-FFF2-40B4-BE49-F238E27FC236}">
                <a16:creationId xmlns="" xmlns:a16="http://schemas.microsoft.com/office/drawing/2014/main" id="{56A51D32-491F-41F4-9718-0DE74EF3F3FF}"/>
              </a:ext>
            </a:extLst>
          </p:cNvPr>
          <p:cNvSpPr txBox="1"/>
          <p:nvPr/>
        </p:nvSpPr>
        <p:spPr>
          <a:xfrm>
            <a:off x="640353" y="4260841"/>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0.4</a:t>
            </a:r>
          </a:p>
        </p:txBody>
      </p:sp>
      <p:sp>
        <p:nvSpPr>
          <p:cNvPr id="363" name="TextBox 362">
            <a:extLst>
              <a:ext uri="{FF2B5EF4-FFF2-40B4-BE49-F238E27FC236}">
                <a16:creationId xmlns="" xmlns:a16="http://schemas.microsoft.com/office/drawing/2014/main" id="{7AB67D3F-1ACE-4B1D-892B-870FB812B228}"/>
              </a:ext>
            </a:extLst>
          </p:cNvPr>
          <p:cNvSpPr txBox="1"/>
          <p:nvPr/>
        </p:nvSpPr>
        <p:spPr>
          <a:xfrm>
            <a:off x="640353" y="4861939"/>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0.2</a:t>
            </a:r>
          </a:p>
        </p:txBody>
      </p:sp>
      <p:sp>
        <p:nvSpPr>
          <p:cNvPr id="364" name="TextBox 363">
            <a:extLst>
              <a:ext uri="{FF2B5EF4-FFF2-40B4-BE49-F238E27FC236}">
                <a16:creationId xmlns="" xmlns:a16="http://schemas.microsoft.com/office/drawing/2014/main" id="{AC3FEF53-B7C9-49C9-80C3-DDF68D8AE92D}"/>
              </a:ext>
            </a:extLst>
          </p:cNvPr>
          <p:cNvSpPr txBox="1"/>
          <p:nvPr/>
        </p:nvSpPr>
        <p:spPr>
          <a:xfrm>
            <a:off x="640353" y="5463035"/>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0.0</a:t>
            </a:r>
          </a:p>
        </p:txBody>
      </p:sp>
      <p:sp>
        <p:nvSpPr>
          <p:cNvPr id="365" name="Freeform: Shape 42">
            <a:extLst>
              <a:ext uri="{FF2B5EF4-FFF2-40B4-BE49-F238E27FC236}">
                <a16:creationId xmlns="" xmlns:a16="http://schemas.microsoft.com/office/drawing/2014/main" id="{C0E1A8C6-93E8-4BBD-B4CC-81F8C94A9D96}"/>
              </a:ext>
            </a:extLst>
          </p:cNvPr>
          <p:cNvSpPr/>
          <p:nvPr/>
        </p:nvSpPr>
        <p:spPr>
          <a:xfrm>
            <a:off x="990301" y="2549371"/>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en-GB" sz="1200" kern="0">
              <a:solidFill>
                <a:srgbClr val="D52B1E"/>
              </a:solidFill>
              <a:latin typeface="Arial" panose="020B0604020202020204" pitchFamily="34" charset="0"/>
              <a:cs typeface="Arial" panose="020B0604020202020204" pitchFamily="34" charset="0"/>
            </a:endParaRPr>
          </a:p>
        </p:txBody>
      </p:sp>
      <p:cxnSp>
        <p:nvCxnSpPr>
          <p:cNvPr id="366" name="Straight Connector 365">
            <a:extLst>
              <a:ext uri="{FF2B5EF4-FFF2-40B4-BE49-F238E27FC236}">
                <a16:creationId xmlns="" xmlns:a16="http://schemas.microsoft.com/office/drawing/2014/main" id="{72EBA38B-0B24-4D04-95AD-193ACD2D180A}"/>
              </a:ext>
            </a:extLst>
          </p:cNvPr>
          <p:cNvCxnSpPr/>
          <p:nvPr/>
        </p:nvCxnSpPr>
        <p:spPr>
          <a:xfrm>
            <a:off x="914123" y="2549878"/>
            <a:ext cx="72000" cy="0"/>
          </a:xfrm>
          <a:prstGeom prst="line">
            <a:avLst/>
          </a:prstGeom>
          <a:noFill/>
          <a:ln w="19050" cap="sq" cmpd="sng" algn="ctr">
            <a:solidFill>
              <a:srgbClr val="000000"/>
            </a:solidFill>
            <a:prstDash val="solid"/>
            <a:miter lim="800000"/>
          </a:ln>
          <a:effectLst/>
        </p:spPr>
      </p:cxnSp>
      <p:cxnSp>
        <p:nvCxnSpPr>
          <p:cNvPr id="367" name="Straight Connector 366">
            <a:extLst>
              <a:ext uri="{FF2B5EF4-FFF2-40B4-BE49-F238E27FC236}">
                <a16:creationId xmlns="" xmlns:a16="http://schemas.microsoft.com/office/drawing/2014/main" id="{A36CF6DE-B990-4F8D-A1D2-15F5C165CF84}"/>
              </a:ext>
            </a:extLst>
          </p:cNvPr>
          <p:cNvCxnSpPr/>
          <p:nvPr/>
        </p:nvCxnSpPr>
        <p:spPr>
          <a:xfrm>
            <a:off x="914123" y="3150830"/>
            <a:ext cx="72000" cy="0"/>
          </a:xfrm>
          <a:prstGeom prst="line">
            <a:avLst/>
          </a:prstGeom>
          <a:noFill/>
          <a:ln w="19050" cap="sq" cmpd="sng" algn="ctr">
            <a:solidFill>
              <a:srgbClr val="000000"/>
            </a:solidFill>
            <a:prstDash val="solid"/>
            <a:miter lim="800000"/>
          </a:ln>
          <a:effectLst/>
        </p:spPr>
      </p:cxnSp>
      <p:cxnSp>
        <p:nvCxnSpPr>
          <p:cNvPr id="368" name="Straight Connector 367">
            <a:extLst>
              <a:ext uri="{FF2B5EF4-FFF2-40B4-BE49-F238E27FC236}">
                <a16:creationId xmlns="" xmlns:a16="http://schemas.microsoft.com/office/drawing/2014/main" id="{8E229E10-8E2A-486B-BA77-493BA5B3252D}"/>
              </a:ext>
            </a:extLst>
          </p:cNvPr>
          <p:cNvCxnSpPr/>
          <p:nvPr/>
        </p:nvCxnSpPr>
        <p:spPr>
          <a:xfrm>
            <a:off x="914123" y="3751782"/>
            <a:ext cx="72000" cy="0"/>
          </a:xfrm>
          <a:prstGeom prst="line">
            <a:avLst/>
          </a:prstGeom>
          <a:noFill/>
          <a:ln w="19050" cap="sq" cmpd="sng" algn="ctr">
            <a:solidFill>
              <a:srgbClr val="000000"/>
            </a:solidFill>
            <a:prstDash val="solid"/>
            <a:miter lim="800000"/>
          </a:ln>
          <a:effectLst/>
        </p:spPr>
      </p:cxnSp>
      <p:cxnSp>
        <p:nvCxnSpPr>
          <p:cNvPr id="369" name="Straight Connector 368">
            <a:extLst>
              <a:ext uri="{FF2B5EF4-FFF2-40B4-BE49-F238E27FC236}">
                <a16:creationId xmlns="" xmlns:a16="http://schemas.microsoft.com/office/drawing/2014/main" id="{D773635A-5670-41F5-B936-57A55C90455F}"/>
              </a:ext>
            </a:extLst>
          </p:cNvPr>
          <p:cNvCxnSpPr/>
          <p:nvPr/>
        </p:nvCxnSpPr>
        <p:spPr>
          <a:xfrm>
            <a:off x="914123" y="4352734"/>
            <a:ext cx="72000" cy="0"/>
          </a:xfrm>
          <a:prstGeom prst="line">
            <a:avLst/>
          </a:prstGeom>
          <a:noFill/>
          <a:ln w="19050" cap="sq" cmpd="sng" algn="ctr">
            <a:solidFill>
              <a:srgbClr val="000000"/>
            </a:solidFill>
            <a:prstDash val="solid"/>
            <a:miter lim="800000"/>
          </a:ln>
          <a:effectLst/>
        </p:spPr>
      </p:cxnSp>
      <p:cxnSp>
        <p:nvCxnSpPr>
          <p:cNvPr id="370" name="Straight Connector 369">
            <a:extLst>
              <a:ext uri="{FF2B5EF4-FFF2-40B4-BE49-F238E27FC236}">
                <a16:creationId xmlns="" xmlns:a16="http://schemas.microsoft.com/office/drawing/2014/main" id="{38E18171-75B9-49A3-AB01-1DBFE8BFF740}"/>
              </a:ext>
            </a:extLst>
          </p:cNvPr>
          <p:cNvCxnSpPr/>
          <p:nvPr/>
        </p:nvCxnSpPr>
        <p:spPr>
          <a:xfrm>
            <a:off x="914123" y="4953686"/>
            <a:ext cx="72000" cy="0"/>
          </a:xfrm>
          <a:prstGeom prst="line">
            <a:avLst/>
          </a:prstGeom>
          <a:noFill/>
          <a:ln w="19050" cap="sq" cmpd="sng" algn="ctr">
            <a:solidFill>
              <a:srgbClr val="000000"/>
            </a:solidFill>
            <a:prstDash val="solid"/>
            <a:miter lim="800000"/>
          </a:ln>
          <a:effectLst/>
        </p:spPr>
      </p:cxnSp>
      <p:cxnSp>
        <p:nvCxnSpPr>
          <p:cNvPr id="371" name="Straight Connector 370">
            <a:extLst>
              <a:ext uri="{FF2B5EF4-FFF2-40B4-BE49-F238E27FC236}">
                <a16:creationId xmlns="" xmlns:a16="http://schemas.microsoft.com/office/drawing/2014/main" id="{9FF0EDF2-0943-4662-B825-1CE70C5928AC}"/>
              </a:ext>
            </a:extLst>
          </p:cNvPr>
          <p:cNvCxnSpPr/>
          <p:nvPr/>
        </p:nvCxnSpPr>
        <p:spPr>
          <a:xfrm>
            <a:off x="914123" y="5554639"/>
            <a:ext cx="72000" cy="0"/>
          </a:xfrm>
          <a:prstGeom prst="line">
            <a:avLst/>
          </a:prstGeom>
          <a:noFill/>
          <a:ln w="19050" cap="sq" cmpd="sng" algn="ctr">
            <a:solidFill>
              <a:srgbClr val="000000"/>
            </a:solidFill>
            <a:prstDash val="solid"/>
            <a:miter lim="800000"/>
          </a:ln>
          <a:effectLst/>
        </p:spPr>
      </p:cxnSp>
      <p:cxnSp>
        <p:nvCxnSpPr>
          <p:cNvPr id="372" name="Straight Connector 371">
            <a:extLst>
              <a:ext uri="{FF2B5EF4-FFF2-40B4-BE49-F238E27FC236}">
                <a16:creationId xmlns="" xmlns:a16="http://schemas.microsoft.com/office/drawing/2014/main" id="{2CF83C0E-7170-4D71-A608-1CE2408EB8FC}"/>
              </a:ext>
            </a:extLst>
          </p:cNvPr>
          <p:cNvCxnSpPr>
            <a:cxnSpLocks/>
          </p:cNvCxnSpPr>
          <p:nvPr/>
        </p:nvCxnSpPr>
        <p:spPr>
          <a:xfrm rot="5400000">
            <a:off x="954301" y="5590586"/>
            <a:ext cx="72000" cy="0"/>
          </a:xfrm>
          <a:prstGeom prst="line">
            <a:avLst/>
          </a:prstGeom>
          <a:noFill/>
          <a:ln w="19050" cap="sq" cmpd="sng" algn="ctr">
            <a:solidFill>
              <a:srgbClr val="000000"/>
            </a:solidFill>
            <a:prstDash val="solid"/>
            <a:miter lim="800000"/>
          </a:ln>
          <a:effectLst/>
        </p:spPr>
      </p:cxnSp>
      <p:sp>
        <p:nvSpPr>
          <p:cNvPr id="373" name="TextBox 372">
            <a:extLst>
              <a:ext uri="{FF2B5EF4-FFF2-40B4-BE49-F238E27FC236}">
                <a16:creationId xmlns="" xmlns:a16="http://schemas.microsoft.com/office/drawing/2014/main" id="{3AE91854-E934-4521-B11E-C9A3D8F63838}"/>
              </a:ext>
            </a:extLst>
          </p:cNvPr>
          <p:cNvSpPr txBox="1"/>
          <p:nvPr/>
        </p:nvSpPr>
        <p:spPr>
          <a:xfrm>
            <a:off x="947820"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0</a:t>
            </a:r>
          </a:p>
        </p:txBody>
      </p:sp>
      <p:cxnSp>
        <p:nvCxnSpPr>
          <p:cNvPr id="374" name="Straight Connector 373">
            <a:extLst>
              <a:ext uri="{FF2B5EF4-FFF2-40B4-BE49-F238E27FC236}">
                <a16:creationId xmlns="" xmlns:a16="http://schemas.microsoft.com/office/drawing/2014/main" id="{3A6AAB03-0EFC-4A84-8552-2E2AF9074EF9}"/>
              </a:ext>
            </a:extLst>
          </p:cNvPr>
          <p:cNvCxnSpPr>
            <a:cxnSpLocks/>
          </p:cNvCxnSpPr>
          <p:nvPr/>
        </p:nvCxnSpPr>
        <p:spPr>
          <a:xfrm rot="5400000">
            <a:off x="1424951" y="5590586"/>
            <a:ext cx="72000" cy="0"/>
          </a:xfrm>
          <a:prstGeom prst="line">
            <a:avLst/>
          </a:prstGeom>
          <a:noFill/>
          <a:ln w="19050" cap="sq" cmpd="sng" algn="ctr">
            <a:solidFill>
              <a:srgbClr val="000000"/>
            </a:solidFill>
            <a:prstDash val="solid"/>
            <a:miter lim="800000"/>
          </a:ln>
          <a:effectLst/>
        </p:spPr>
      </p:cxnSp>
      <p:sp>
        <p:nvSpPr>
          <p:cNvPr id="375" name="TextBox 374">
            <a:extLst>
              <a:ext uri="{FF2B5EF4-FFF2-40B4-BE49-F238E27FC236}">
                <a16:creationId xmlns="" xmlns:a16="http://schemas.microsoft.com/office/drawing/2014/main" id="{5BEF1123-E043-4E63-840C-6A594A271B2E}"/>
              </a:ext>
            </a:extLst>
          </p:cNvPr>
          <p:cNvSpPr txBox="1"/>
          <p:nvPr/>
        </p:nvSpPr>
        <p:spPr>
          <a:xfrm>
            <a:off x="1418471"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6</a:t>
            </a:r>
          </a:p>
        </p:txBody>
      </p:sp>
      <p:sp>
        <p:nvSpPr>
          <p:cNvPr id="376" name="TextBox 375">
            <a:extLst>
              <a:ext uri="{FF2B5EF4-FFF2-40B4-BE49-F238E27FC236}">
                <a16:creationId xmlns="" xmlns:a16="http://schemas.microsoft.com/office/drawing/2014/main" id="{1630FC47-D895-4D97-AD91-5BD974CAF7FC}"/>
              </a:ext>
            </a:extLst>
          </p:cNvPr>
          <p:cNvSpPr txBox="1"/>
          <p:nvPr/>
        </p:nvSpPr>
        <p:spPr>
          <a:xfrm>
            <a:off x="4199896"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42</a:t>
            </a:r>
          </a:p>
        </p:txBody>
      </p:sp>
      <p:sp>
        <p:nvSpPr>
          <p:cNvPr id="377" name="TextBox 376">
            <a:extLst>
              <a:ext uri="{FF2B5EF4-FFF2-40B4-BE49-F238E27FC236}">
                <a16:creationId xmlns="" xmlns:a16="http://schemas.microsoft.com/office/drawing/2014/main" id="{B8859362-DA01-431C-88EC-A2842DF78DA3}"/>
              </a:ext>
            </a:extLst>
          </p:cNvPr>
          <p:cNvSpPr txBox="1"/>
          <p:nvPr/>
        </p:nvSpPr>
        <p:spPr>
          <a:xfrm>
            <a:off x="2174760" y="5835967"/>
            <a:ext cx="92563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経過期間、カ月</a:t>
            </a:r>
          </a:p>
        </p:txBody>
      </p:sp>
      <p:sp>
        <p:nvSpPr>
          <p:cNvPr id="378" name="TextBox 377">
            <a:extLst>
              <a:ext uri="{FF2B5EF4-FFF2-40B4-BE49-F238E27FC236}">
                <a16:creationId xmlns="" xmlns:a16="http://schemas.microsoft.com/office/drawing/2014/main" id="{D361D358-8B54-4A51-B746-AFCDD2055757}"/>
              </a:ext>
            </a:extLst>
          </p:cNvPr>
          <p:cNvSpPr txBox="1"/>
          <p:nvPr/>
        </p:nvSpPr>
        <p:spPr>
          <a:xfrm rot="16200000">
            <a:off x="79978" y="3960291"/>
            <a:ext cx="71494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確率</a:t>
            </a:r>
          </a:p>
        </p:txBody>
      </p:sp>
      <p:cxnSp>
        <p:nvCxnSpPr>
          <p:cNvPr id="379" name="Straight Connector 378">
            <a:extLst>
              <a:ext uri="{FF2B5EF4-FFF2-40B4-BE49-F238E27FC236}">
                <a16:creationId xmlns="" xmlns:a16="http://schemas.microsoft.com/office/drawing/2014/main" id="{E927C1E2-994E-49F3-890F-BEA1BC9CC1D9}"/>
              </a:ext>
            </a:extLst>
          </p:cNvPr>
          <p:cNvCxnSpPr>
            <a:cxnSpLocks/>
          </p:cNvCxnSpPr>
          <p:nvPr/>
        </p:nvCxnSpPr>
        <p:spPr>
          <a:xfrm rot="5400000">
            <a:off x="1895601" y="5590586"/>
            <a:ext cx="72000" cy="0"/>
          </a:xfrm>
          <a:prstGeom prst="line">
            <a:avLst/>
          </a:prstGeom>
          <a:noFill/>
          <a:ln w="19050" cap="sq" cmpd="sng" algn="ctr">
            <a:solidFill>
              <a:srgbClr val="000000"/>
            </a:solidFill>
            <a:prstDash val="solid"/>
            <a:miter lim="800000"/>
          </a:ln>
          <a:effectLst/>
        </p:spPr>
      </p:cxnSp>
      <p:sp>
        <p:nvSpPr>
          <p:cNvPr id="380" name="TextBox 379">
            <a:extLst>
              <a:ext uri="{FF2B5EF4-FFF2-40B4-BE49-F238E27FC236}">
                <a16:creationId xmlns="" xmlns:a16="http://schemas.microsoft.com/office/drawing/2014/main" id="{E9D49925-2A24-4097-A7C5-FCC2E2C4454E}"/>
              </a:ext>
            </a:extLst>
          </p:cNvPr>
          <p:cNvSpPr txBox="1"/>
          <p:nvPr/>
        </p:nvSpPr>
        <p:spPr>
          <a:xfrm>
            <a:off x="1846642"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12</a:t>
            </a:r>
          </a:p>
        </p:txBody>
      </p:sp>
      <p:cxnSp>
        <p:nvCxnSpPr>
          <p:cNvPr id="381" name="Straight Connector 380">
            <a:extLst>
              <a:ext uri="{FF2B5EF4-FFF2-40B4-BE49-F238E27FC236}">
                <a16:creationId xmlns="" xmlns:a16="http://schemas.microsoft.com/office/drawing/2014/main" id="{B614E66D-B9F2-4917-B164-E11A91E16EE6}"/>
              </a:ext>
            </a:extLst>
          </p:cNvPr>
          <p:cNvCxnSpPr>
            <a:cxnSpLocks/>
          </p:cNvCxnSpPr>
          <p:nvPr/>
        </p:nvCxnSpPr>
        <p:spPr>
          <a:xfrm rot="5400000">
            <a:off x="2366251" y="5590586"/>
            <a:ext cx="72000" cy="0"/>
          </a:xfrm>
          <a:prstGeom prst="line">
            <a:avLst/>
          </a:prstGeom>
          <a:noFill/>
          <a:ln w="19050" cap="sq" cmpd="sng" algn="ctr">
            <a:solidFill>
              <a:srgbClr val="000000"/>
            </a:solidFill>
            <a:prstDash val="solid"/>
            <a:miter lim="800000"/>
          </a:ln>
          <a:effectLst/>
        </p:spPr>
      </p:cxnSp>
      <p:sp>
        <p:nvSpPr>
          <p:cNvPr id="382" name="TextBox 381">
            <a:extLst>
              <a:ext uri="{FF2B5EF4-FFF2-40B4-BE49-F238E27FC236}">
                <a16:creationId xmlns="" xmlns:a16="http://schemas.microsoft.com/office/drawing/2014/main" id="{5539150F-8F0D-4239-88A3-3A1DFC8CC0E8}"/>
              </a:ext>
            </a:extLst>
          </p:cNvPr>
          <p:cNvSpPr txBox="1"/>
          <p:nvPr/>
        </p:nvSpPr>
        <p:spPr>
          <a:xfrm>
            <a:off x="2317292"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18</a:t>
            </a:r>
          </a:p>
        </p:txBody>
      </p:sp>
      <p:cxnSp>
        <p:nvCxnSpPr>
          <p:cNvPr id="383" name="Straight Connector 382">
            <a:extLst>
              <a:ext uri="{FF2B5EF4-FFF2-40B4-BE49-F238E27FC236}">
                <a16:creationId xmlns="" xmlns:a16="http://schemas.microsoft.com/office/drawing/2014/main" id="{683ACAC0-3B7F-4D1C-90D8-8DF87AFDBD87}"/>
              </a:ext>
            </a:extLst>
          </p:cNvPr>
          <p:cNvCxnSpPr>
            <a:cxnSpLocks/>
          </p:cNvCxnSpPr>
          <p:nvPr/>
        </p:nvCxnSpPr>
        <p:spPr>
          <a:xfrm rot="5400000">
            <a:off x="2836901" y="5590586"/>
            <a:ext cx="72000" cy="0"/>
          </a:xfrm>
          <a:prstGeom prst="line">
            <a:avLst/>
          </a:prstGeom>
          <a:noFill/>
          <a:ln w="19050" cap="sq" cmpd="sng" algn="ctr">
            <a:solidFill>
              <a:srgbClr val="000000"/>
            </a:solidFill>
            <a:prstDash val="solid"/>
            <a:miter lim="800000"/>
          </a:ln>
          <a:effectLst/>
        </p:spPr>
      </p:cxnSp>
      <p:sp>
        <p:nvSpPr>
          <p:cNvPr id="384" name="TextBox 383">
            <a:extLst>
              <a:ext uri="{FF2B5EF4-FFF2-40B4-BE49-F238E27FC236}">
                <a16:creationId xmlns="" xmlns:a16="http://schemas.microsoft.com/office/drawing/2014/main" id="{F5AF9F3B-4EA3-400F-A84E-786496ED63D2}"/>
              </a:ext>
            </a:extLst>
          </p:cNvPr>
          <p:cNvSpPr txBox="1"/>
          <p:nvPr/>
        </p:nvSpPr>
        <p:spPr>
          <a:xfrm>
            <a:off x="2787942"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24</a:t>
            </a:r>
          </a:p>
        </p:txBody>
      </p:sp>
      <p:cxnSp>
        <p:nvCxnSpPr>
          <p:cNvPr id="385" name="Straight Connector 384">
            <a:extLst>
              <a:ext uri="{FF2B5EF4-FFF2-40B4-BE49-F238E27FC236}">
                <a16:creationId xmlns="" xmlns:a16="http://schemas.microsoft.com/office/drawing/2014/main" id="{CFE8C6A5-1F6B-4928-86F6-1EEFC1538C5D}"/>
              </a:ext>
            </a:extLst>
          </p:cNvPr>
          <p:cNvCxnSpPr>
            <a:cxnSpLocks/>
          </p:cNvCxnSpPr>
          <p:nvPr/>
        </p:nvCxnSpPr>
        <p:spPr>
          <a:xfrm rot="5400000">
            <a:off x="3307551" y="5590586"/>
            <a:ext cx="72000" cy="0"/>
          </a:xfrm>
          <a:prstGeom prst="line">
            <a:avLst/>
          </a:prstGeom>
          <a:noFill/>
          <a:ln w="19050" cap="sq" cmpd="sng" algn="ctr">
            <a:solidFill>
              <a:srgbClr val="000000"/>
            </a:solidFill>
            <a:prstDash val="solid"/>
            <a:miter lim="800000"/>
          </a:ln>
          <a:effectLst/>
        </p:spPr>
      </p:cxnSp>
      <p:sp>
        <p:nvSpPr>
          <p:cNvPr id="386" name="TextBox 385">
            <a:extLst>
              <a:ext uri="{FF2B5EF4-FFF2-40B4-BE49-F238E27FC236}">
                <a16:creationId xmlns="" xmlns:a16="http://schemas.microsoft.com/office/drawing/2014/main" id="{CCB7F21B-0D72-432B-A936-61ABF5B5DBFD}"/>
              </a:ext>
            </a:extLst>
          </p:cNvPr>
          <p:cNvSpPr txBox="1"/>
          <p:nvPr/>
        </p:nvSpPr>
        <p:spPr>
          <a:xfrm>
            <a:off x="3258592"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30</a:t>
            </a:r>
          </a:p>
        </p:txBody>
      </p:sp>
      <p:sp>
        <p:nvSpPr>
          <p:cNvPr id="387" name="TextBox 386">
            <a:extLst>
              <a:ext uri="{FF2B5EF4-FFF2-40B4-BE49-F238E27FC236}">
                <a16:creationId xmlns="" xmlns:a16="http://schemas.microsoft.com/office/drawing/2014/main" id="{ABEB3C17-1034-4100-A641-04C49DAC38F4}"/>
              </a:ext>
            </a:extLst>
          </p:cNvPr>
          <p:cNvSpPr txBox="1"/>
          <p:nvPr/>
        </p:nvSpPr>
        <p:spPr>
          <a:xfrm>
            <a:off x="640353" y="2758096"/>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0.9</a:t>
            </a:r>
          </a:p>
        </p:txBody>
      </p:sp>
      <p:sp>
        <p:nvSpPr>
          <p:cNvPr id="388" name="TextBox 387">
            <a:extLst>
              <a:ext uri="{FF2B5EF4-FFF2-40B4-BE49-F238E27FC236}">
                <a16:creationId xmlns="" xmlns:a16="http://schemas.microsoft.com/office/drawing/2014/main" id="{8219211E-53CC-4FAC-9EBD-1E95D4DD8D88}"/>
              </a:ext>
            </a:extLst>
          </p:cNvPr>
          <p:cNvSpPr txBox="1"/>
          <p:nvPr/>
        </p:nvSpPr>
        <p:spPr>
          <a:xfrm>
            <a:off x="640353" y="3359194"/>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0.7</a:t>
            </a:r>
          </a:p>
        </p:txBody>
      </p:sp>
      <p:sp>
        <p:nvSpPr>
          <p:cNvPr id="389" name="TextBox 388">
            <a:extLst>
              <a:ext uri="{FF2B5EF4-FFF2-40B4-BE49-F238E27FC236}">
                <a16:creationId xmlns="" xmlns:a16="http://schemas.microsoft.com/office/drawing/2014/main" id="{139B593B-C86D-4D54-BE40-F5B62A6E4D80}"/>
              </a:ext>
            </a:extLst>
          </p:cNvPr>
          <p:cNvSpPr txBox="1"/>
          <p:nvPr/>
        </p:nvSpPr>
        <p:spPr>
          <a:xfrm>
            <a:off x="640353" y="3960292"/>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0.5</a:t>
            </a:r>
          </a:p>
        </p:txBody>
      </p:sp>
      <p:sp>
        <p:nvSpPr>
          <p:cNvPr id="390" name="TextBox 389">
            <a:extLst>
              <a:ext uri="{FF2B5EF4-FFF2-40B4-BE49-F238E27FC236}">
                <a16:creationId xmlns="" xmlns:a16="http://schemas.microsoft.com/office/drawing/2014/main" id="{20D185A9-EE15-49DF-A04D-592017923FA9}"/>
              </a:ext>
            </a:extLst>
          </p:cNvPr>
          <p:cNvSpPr txBox="1"/>
          <p:nvPr/>
        </p:nvSpPr>
        <p:spPr>
          <a:xfrm>
            <a:off x="640353" y="4561390"/>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0.3</a:t>
            </a:r>
          </a:p>
        </p:txBody>
      </p:sp>
      <p:sp>
        <p:nvSpPr>
          <p:cNvPr id="391" name="TextBox 390">
            <a:extLst>
              <a:ext uri="{FF2B5EF4-FFF2-40B4-BE49-F238E27FC236}">
                <a16:creationId xmlns="" xmlns:a16="http://schemas.microsoft.com/office/drawing/2014/main" id="{1C274C3D-7BBB-4DDC-AFE5-BD6C3C9DF45D}"/>
              </a:ext>
            </a:extLst>
          </p:cNvPr>
          <p:cNvSpPr txBox="1"/>
          <p:nvPr/>
        </p:nvSpPr>
        <p:spPr>
          <a:xfrm>
            <a:off x="640353" y="5162488"/>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0.1</a:t>
            </a:r>
          </a:p>
        </p:txBody>
      </p:sp>
      <p:cxnSp>
        <p:nvCxnSpPr>
          <p:cNvPr id="392" name="Straight Connector 391">
            <a:extLst>
              <a:ext uri="{FF2B5EF4-FFF2-40B4-BE49-F238E27FC236}">
                <a16:creationId xmlns="" xmlns:a16="http://schemas.microsoft.com/office/drawing/2014/main" id="{B4DAA796-5154-4FFE-9FE6-4A6AA3276FFE}"/>
              </a:ext>
            </a:extLst>
          </p:cNvPr>
          <p:cNvCxnSpPr/>
          <p:nvPr/>
        </p:nvCxnSpPr>
        <p:spPr>
          <a:xfrm>
            <a:off x="914123" y="2850354"/>
            <a:ext cx="72000" cy="0"/>
          </a:xfrm>
          <a:prstGeom prst="line">
            <a:avLst/>
          </a:prstGeom>
          <a:noFill/>
          <a:ln w="19050" cap="sq" cmpd="sng" algn="ctr">
            <a:solidFill>
              <a:srgbClr val="000000"/>
            </a:solidFill>
            <a:prstDash val="solid"/>
            <a:miter lim="800000"/>
          </a:ln>
          <a:effectLst/>
        </p:spPr>
      </p:cxnSp>
      <p:cxnSp>
        <p:nvCxnSpPr>
          <p:cNvPr id="393" name="Straight Connector 392">
            <a:extLst>
              <a:ext uri="{FF2B5EF4-FFF2-40B4-BE49-F238E27FC236}">
                <a16:creationId xmlns="" xmlns:a16="http://schemas.microsoft.com/office/drawing/2014/main" id="{EFBE06CA-23ED-461C-8243-E8DFFD67111D}"/>
              </a:ext>
            </a:extLst>
          </p:cNvPr>
          <p:cNvCxnSpPr/>
          <p:nvPr/>
        </p:nvCxnSpPr>
        <p:spPr>
          <a:xfrm>
            <a:off x="914123" y="3451306"/>
            <a:ext cx="72000" cy="0"/>
          </a:xfrm>
          <a:prstGeom prst="line">
            <a:avLst/>
          </a:prstGeom>
          <a:noFill/>
          <a:ln w="19050" cap="sq" cmpd="sng" algn="ctr">
            <a:solidFill>
              <a:srgbClr val="000000"/>
            </a:solidFill>
            <a:prstDash val="solid"/>
            <a:miter lim="800000"/>
          </a:ln>
          <a:effectLst/>
        </p:spPr>
      </p:cxnSp>
      <p:cxnSp>
        <p:nvCxnSpPr>
          <p:cNvPr id="394" name="Straight Connector 393">
            <a:extLst>
              <a:ext uri="{FF2B5EF4-FFF2-40B4-BE49-F238E27FC236}">
                <a16:creationId xmlns="" xmlns:a16="http://schemas.microsoft.com/office/drawing/2014/main" id="{F58E8B76-CA91-4E62-AE28-9C59CF4EAF42}"/>
              </a:ext>
            </a:extLst>
          </p:cNvPr>
          <p:cNvCxnSpPr/>
          <p:nvPr/>
        </p:nvCxnSpPr>
        <p:spPr>
          <a:xfrm>
            <a:off x="914123" y="4052258"/>
            <a:ext cx="72000" cy="0"/>
          </a:xfrm>
          <a:prstGeom prst="line">
            <a:avLst/>
          </a:prstGeom>
          <a:noFill/>
          <a:ln w="19050" cap="sq" cmpd="sng" algn="ctr">
            <a:solidFill>
              <a:srgbClr val="000000"/>
            </a:solidFill>
            <a:prstDash val="solid"/>
            <a:miter lim="800000"/>
          </a:ln>
          <a:effectLst/>
        </p:spPr>
      </p:cxnSp>
      <p:cxnSp>
        <p:nvCxnSpPr>
          <p:cNvPr id="395" name="Straight Connector 394">
            <a:extLst>
              <a:ext uri="{FF2B5EF4-FFF2-40B4-BE49-F238E27FC236}">
                <a16:creationId xmlns="" xmlns:a16="http://schemas.microsoft.com/office/drawing/2014/main" id="{A0BFEACD-4015-4656-8C91-21FE40BF504B}"/>
              </a:ext>
            </a:extLst>
          </p:cNvPr>
          <p:cNvCxnSpPr/>
          <p:nvPr/>
        </p:nvCxnSpPr>
        <p:spPr>
          <a:xfrm>
            <a:off x="914123" y="4653210"/>
            <a:ext cx="72000" cy="0"/>
          </a:xfrm>
          <a:prstGeom prst="line">
            <a:avLst/>
          </a:prstGeom>
          <a:noFill/>
          <a:ln w="19050" cap="sq" cmpd="sng" algn="ctr">
            <a:solidFill>
              <a:srgbClr val="000000"/>
            </a:solidFill>
            <a:prstDash val="solid"/>
            <a:miter lim="800000"/>
          </a:ln>
          <a:effectLst/>
        </p:spPr>
      </p:cxnSp>
      <p:cxnSp>
        <p:nvCxnSpPr>
          <p:cNvPr id="396" name="Straight Connector 395">
            <a:extLst>
              <a:ext uri="{FF2B5EF4-FFF2-40B4-BE49-F238E27FC236}">
                <a16:creationId xmlns="" xmlns:a16="http://schemas.microsoft.com/office/drawing/2014/main" id="{0C157889-4B83-4A93-84A7-3B54B7B8ACFE}"/>
              </a:ext>
            </a:extLst>
          </p:cNvPr>
          <p:cNvCxnSpPr/>
          <p:nvPr/>
        </p:nvCxnSpPr>
        <p:spPr>
          <a:xfrm>
            <a:off x="914123" y="5254162"/>
            <a:ext cx="72000" cy="0"/>
          </a:xfrm>
          <a:prstGeom prst="line">
            <a:avLst/>
          </a:prstGeom>
          <a:noFill/>
          <a:ln w="19050" cap="sq" cmpd="sng" algn="ctr">
            <a:solidFill>
              <a:srgbClr val="000000"/>
            </a:solidFill>
            <a:prstDash val="solid"/>
            <a:miter lim="800000"/>
          </a:ln>
          <a:effectLst/>
        </p:spPr>
      </p:cxnSp>
      <p:sp>
        <p:nvSpPr>
          <p:cNvPr id="397" name="TextBox 396">
            <a:extLst>
              <a:ext uri="{FF2B5EF4-FFF2-40B4-BE49-F238E27FC236}">
                <a16:creationId xmlns="" xmlns:a16="http://schemas.microsoft.com/office/drawing/2014/main" id="{5580E6DF-DB77-4570-8288-FEEA8DB599B8}"/>
              </a:ext>
            </a:extLst>
          </p:cNvPr>
          <p:cNvSpPr txBox="1"/>
          <p:nvPr/>
        </p:nvSpPr>
        <p:spPr>
          <a:xfrm>
            <a:off x="1065696" y="4929992"/>
            <a:ext cx="1333507" cy="553998"/>
          </a:xfrm>
          <a:prstGeom prst="rect">
            <a:avLst/>
          </a:prstGeom>
          <a:noFill/>
        </p:spPr>
        <p:txBody>
          <a:bodyPr wrap="none" lIns="0" tIns="0" rIns="0" bIns="0" rtlCol="0" anchor="t" anchorCtr="0">
            <a:spAutoFit/>
          </a:bodyPr>
          <a:lstStyle/>
          <a:p>
            <a:r>
              <a:rPr lang="ja-JP" sz="1200" b="0" i="0" dirty="0" smtClean="0">
                <a:solidFill>
                  <a:srgbClr val="B60D27"/>
                </a:solidFill>
                <a:ea typeface="MS UI Gothic" pitchFamily="18" charset="0"/>
              </a:rPr>
              <a:t>VEGFグループ (n=11)</a:t>
            </a:r>
          </a:p>
          <a:p>
            <a:r>
              <a:rPr lang="ja-JP" sz="1200" b="0" i="0" dirty="0" smtClean="0">
                <a:solidFill>
                  <a:srgbClr val="B60D27"/>
                </a:solidFill>
                <a:ea typeface="MS UI Gothic" pitchFamily="18" charset="0"/>
              </a:rPr>
              <a:t>mOS：11.4カ月</a:t>
            </a:r>
          </a:p>
          <a:p>
            <a:r>
              <a:rPr lang="ja-JP" sz="1200" b="0" i="0" dirty="0" smtClean="0">
                <a:solidFill>
                  <a:srgbClr val="B60D27"/>
                </a:solidFill>
                <a:ea typeface="MS UI Gothic" pitchFamily="18" charset="0"/>
              </a:rPr>
              <a:t>(95%CI 4.4, 22.0)</a:t>
            </a:r>
          </a:p>
        </p:txBody>
      </p:sp>
      <p:cxnSp>
        <p:nvCxnSpPr>
          <p:cNvPr id="398" name="Straight Connector 397">
            <a:extLst>
              <a:ext uri="{FF2B5EF4-FFF2-40B4-BE49-F238E27FC236}">
                <a16:creationId xmlns="" xmlns:a16="http://schemas.microsoft.com/office/drawing/2014/main" id="{5D9D8973-B7A5-4060-9CFD-305D48376453}"/>
              </a:ext>
            </a:extLst>
          </p:cNvPr>
          <p:cNvCxnSpPr>
            <a:cxnSpLocks/>
          </p:cNvCxnSpPr>
          <p:nvPr/>
        </p:nvCxnSpPr>
        <p:spPr>
          <a:xfrm rot="5400000">
            <a:off x="1189626" y="5590586"/>
            <a:ext cx="72000" cy="0"/>
          </a:xfrm>
          <a:prstGeom prst="line">
            <a:avLst/>
          </a:prstGeom>
          <a:noFill/>
          <a:ln w="19050" cap="sq" cmpd="sng" algn="ctr">
            <a:solidFill>
              <a:srgbClr val="000000"/>
            </a:solidFill>
            <a:prstDash val="solid"/>
            <a:miter lim="800000"/>
          </a:ln>
          <a:effectLst/>
        </p:spPr>
      </p:cxnSp>
      <p:sp>
        <p:nvSpPr>
          <p:cNvPr id="399" name="TextBox 398">
            <a:extLst>
              <a:ext uri="{FF2B5EF4-FFF2-40B4-BE49-F238E27FC236}">
                <a16:creationId xmlns="" xmlns:a16="http://schemas.microsoft.com/office/drawing/2014/main" id="{EC37D87D-B667-4A4F-9429-3678658430FD}"/>
              </a:ext>
            </a:extLst>
          </p:cNvPr>
          <p:cNvSpPr txBox="1"/>
          <p:nvPr/>
        </p:nvSpPr>
        <p:spPr>
          <a:xfrm>
            <a:off x="1183146"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a:t>
            </a:r>
          </a:p>
        </p:txBody>
      </p:sp>
      <p:cxnSp>
        <p:nvCxnSpPr>
          <p:cNvPr id="400" name="Straight Connector 399">
            <a:extLst>
              <a:ext uri="{FF2B5EF4-FFF2-40B4-BE49-F238E27FC236}">
                <a16:creationId xmlns="" xmlns:a16="http://schemas.microsoft.com/office/drawing/2014/main" id="{CB80C5B1-E8BB-49B0-8126-3D137DBDD187}"/>
              </a:ext>
            </a:extLst>
          </p:cNvPr>
          <p:cNvCxnSpPr>
            <a:cxnSpLocks/>
          </p:cNvCxnSpPr>
          <p:nvPr/>
        </p:nvCxnSpPr>
        <p:spPr>
          <a:xfrm rot="5400000">
            <a:off x="1660276" y="5590586"/>
            <a:ext cx="72000" cy="0"/>
          </a:xfrm>
          <a:prstGeom prst="line">
            <a:avLst/>
          </a:prstGeom>
          <a:noFill/>
          <a:ln w="19050" cap="sq" cmpd="sng" algn="ctr">
            <a:solidFill>
              <a:srgbClr val="000000"/>
            </a:solidFill>
            <a:prstDash val="solid"/>
            <a:miter lim="800000"/>
          </a:ln>
          <a:effectLst/>
        </p:spPr>
      </p:cxnSp>
      <p:sp>
        <p:nvSpPr>
          <p:cNvPr id="401" name="TextBox 400">
            <a:extLst>
              <a:ext uri="{FF2B5EF4-FFF2-40B4-BE49-F238E27FC236}">
                <a16:creationId xmlns="" xmlns:a16="http://schemas.microsoft.com/office/drawing/2014/main" id="{F90A1DC8-6E1C-4F07-9322-4927A6B63B54}"/>
              </a:ext>
            </a:extLst>
          </p:cNvPr>
          <p:cNvSpPr txBox="1"/>
          <p:nvPr/>
        </p:nvSpPr>
        <p:spPr>
          <a:xfrm>
            <a:off x="1653796"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9</a:t>
            </a:r>
          </a:p>
        </p:txBody>
      </p:sp>
      <p:cxnSp>
        <p:nvCxnSpPr>
          <p:cNvPr id="402" name="Straight Connector 401">
            <a:extLst>
              <a:ext uri="{FF2B5EF4-FFF2-40B4-BE49-F238E27FC236}">
                <a16:creationId xmlns="" xmlns:a16="http://schemas.microsoft.com/office/drawing/2014/main" id="{ACC766F6-80DC-400B-B63C-E2558436346F}"/>
              </a:ext>
            </a:extLst>
          </p:cNvPr>
          <p:cNvCxnSpPr>
            <a:cxnSpLocks/>
          </p:cNvCxnSpPr>
          <p:nvPr/>
        </p:nvCxnSpPr>
        <p:spPr>
          <a:xfrm rot="5400000">
            <a:off x="2130926" y="5590586"/>
            <a:ext cx="72000" cy="0"/>
          </a:xfrm>
          <a:prstGeom prst="line">
            <a:avLst/>
          </a:prstGeom>
          <a:noFill/>
          <a:ln w="19050" cap="sq" cmpd="sng" algn="ctr">
            <a:solidFill>
              <a:srgbClr val="000000"/>
            </a:solidFill>
            <a:prstDash val="solid"/>
            <a:miter lim="800000"/>
          </a:ln>
          <a:effectLst/>
        </p:spPr>
      </p:cxnSp>
      <p:sp>
        <p:nvSpPr>
          <p:cNvPr id="403" name="TextBox 402">
            <a:extLst>
              <a:ext uri="{FF2B5EF4-FFF2-40B4-BE49-F238E27FC236}">
                <a16:creationId xmlns="" xmlns:a16="http://schemas.microsoft.com/office/drawing/2014/main" id="{BE10FEBA-45E5-46EA-91DC-0E7A25C1824C}"/>
              </a:ext>
            </a:extLst>
          </p:cNvPr>
          <p:cNvSpPr txBox="1"/>
          <p:nvPr/>
        </p:nvSpPr>
        <p:spPr>
          <a:xfrm>
            <a:off x="2081967"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15</a:t>
            </a:r>
          </a:p>
        </p:txBody>
      </p:sp>
      <p:cxnSp>
        <p:nvCxnSpPr>
          <p:cNvPr id="404" name="Straight Connector 403">
            <a:extLst>
              <a:ext uri="{FF2B5EF4-FFF2-40B4-BE49-F238E27FC236}">
                <a16:creationId xmlns="" xmlns:a16="http://schemas.microsoft.com/office/drawing/2014/main" id="{D1D0D008-45A7-4511-B28A-A415CA6D2FB3}"/>
              </a:ext>
            </a:extLst>
          </p:cNvPr>
          <p:cNvCxnSpPr>
            <a:cxnSpLocks/>
          </p:cNvCxnSpPr>
          <p:nvPr/>
        </p:nvCxnSpPr>
        <p:spPr>
          <a:xfrm rot="5400000">
            <a:off x="2601576" y="5590586"/>
            <a:ext cx="72000" cy="0"/>
          </a:xfrm>
          <a:prstGeom prst="line">
            <a:avLst/>
          </a:prstGeom>
          <a:noFill/>
          <a:ln w="19050" cap="sq" cmpd="sng" algn="ctr">
            <a:solidFill>
              <a:srgbClr val="000000"/>
            </a:solidFill>
            <a:prstDash val="solid"/>
            <a:miter lim="800000"/>
          </a:ln>
          <a:effectLst/>
        </p:spPr>
      </p:cxnSp>
      <p:sp>
        <p:nvSpPr>
          <p:cNvPr id="405" name="TextBox 404">
            <a:extLst>
              <a:ext uri="{FF2B5EF4-FFF2-40B4-BE49-F238E27FC236}">
                <a16:creationId xmlns="" xmlns:a16="http://schemas.microsoft.com/office/drawing/2014/main" id="{75060D64-1380-4DBE-86B1-0BDFAC8DFB53}"/>
              </a:ext>
            </a:extLst>
          </p:cNvPr>
          <p:cNvSpPr txBox="1"/>
          <p:nvPr/>
        </p:nvSpPr>
        <p:spPr>
          <a:xfrm>
            <a:off x="2552617"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21</a:t>
            </a:r>
          </a:p>
        </p:txBody>
      </p:sp>
      <p:cxnSp>
        <p:nvCxnSpPr>
          <p:cNvPr id="406" name="Straight Connector 405">
            <a:extLst>
              <a:ext uri="{FF2B5EF4-FFF2-40B4-BE49-F238E27FC236}">
                <a16:creationId xmlns="" xmlns:a16="http://schemas.microsoft.com/office/drawing/2014/main" id="{A4482E36-C0E8-4A4D-BDC9-A5B79B45B9CE}"/>
              </a:ext>
            </a:extLst>
          </p:cNvPr>
          <p:cNvCxnSpPr>
            <a:cxnSpLocks/>
          </p:cNvCxnSpPr>
          <p:nvPr/>
        </p:nvCxnSpPr>
        <p:spPr>
          <a:xfrm rot="5400000">
            <a:off x="3072226" y="5590586"/>
            <a:ext cx="72000" cy="0"/>
          </a:xfrm>
          <a:prstGeom prst="line">
            <a:avLst/>
          </a:prstGeom>
          <a:noFill/>
          <a:ln w="19050" cap="sq" cmpd="sng" algn="ctr">
            <a:solidFill>
              <a:srgbClr val="000000"/>
            </a:solidFill>
            <a:prstDash val="solid"/>
            <a:miter lim="800000"/>
          </a:ln>
          <a:effectLst/>
        </p:spPr>
      </p:cxnSp>
      <p:sp>
        <p:nvSpPr>
          <p:cNvPr id="407" name="TextBox 406">
            <a:extLst>
              <a:ext uri="{FF2B5EF4-FFF2-40B4-BE49-F238E27FC236}">
                <a16:creationId xmlns="" xmlns:a16="http://schemas.microsoft.com/office/drawing/2014/main" id="{E7BC1785-DE8C-4C33-A023-B589339C93BF}"/>
              </a:ext>
            </a:extLst>
          </p:cNvPr>
          <p:cNvSpPr txBox="1"/>
          <p:nvPr/>
        </p:nvSpPr>
        <p:spPr>
          <a:xfrm>
            <a:off x="3023267"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27</a:t>
            </a:r>
          </a:p>
        </p:txBody>
      </p:sp>
      <p:cxnSp>
        <p:nvCxnSpPr>
          <p:cNvPr id="408" name="Straight Connector 407">
            <a:extLst>
              <a:ext uri="{FF2B5EF4-FFF2-40B4-BE49-F238E27FC236}">
                <a16:creationId xmlns="" xmlns:a16="http://schemas.microsoft.com/office/drawing/2014/main" id="{C9B676E8-80C8-42D1-981C-A6266E494CBA}"/>
              </a:ext>
            </a:extLst>
          </p:cNvPr>
          <p:cNvCxnSpPr>
            <a:cxnSpLocks/>
          </p:cNvCxnSpPr>
          <p:nvPr/>
        </p:nvCxnSpPr>
        <p:spPr>
          <a:xfrm rot="5400000">
            <a:off x="3778201" y="5590586"/>
            <a:ext cx="72000" cy="0"/>
          </a:xfrm>
          <a:prstGeom prst="line">
            <a:avLst/>
          </a:prstGeom>
          <a:noFill/>
          <a:ln w="19050" cap="sq" cmpd="sng" algn="ctr">
            <a:solidFill>
              <a:srgbClr val="000000"/>
            </a:solidFill>
            <a:prstDash val="solid"/>
            <a:miter lim="800000"/>
          </a:ln>
          <a:effectLst/>
        </p:spPr>
      </p:cxnSp>
      <p:sp>
        <p:nvSpPr>
          <p:cNvPr id="409" name="TextBox 408">
            <a:extLst>
              <a:ext uri="{FF2B5EF4-FFF2-40B4-BE49-F238E27FC236}">
                <a16:creationId xmlns="" xmlns:a16="http://schemas.microsoft.com/office/drawing/2014/main" id="{B9424888-0DFA-42D9-B7A3-7E22730F4AEC}"/>
              </a:ext>
            </a:extLst>
          </p:cNvPr>
          <p:cNvSpPr txBox="1"/>
          <p:nvPr/>
        </p:nvSpPr>
        <p:spPr>
          <a:xfrm>
            <a:off x="3729242"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36</a:t>
            </a:r>
          </a:p>
        </p:txBody>
      </p:sp>
      <p:cxnSp>
        <p:nvCxnSpPr>
          <p:cNvPr id="410" name="Straight Connector 409">
            <a:extLst>
              <a:ext uri="{FF2B5EF4-FFF2-40B4-BE49-F238E27FC236}">
                <a16:creationId xmlns="" xmlns:a16="http://schemas.microsoft.com/office/drawing/2014/main" id="{69E0CB70-9675-469C-8F6C-CCFCE9C445D1}"/>
              </a:ext>
            </a:extLst>
          </p:cNvPr>
          <p:cNvCxnSpPr>
            <a:cxnSpLocks/>
          </p:cNvCxnSpPr>
          <p:nvPr/>
        </p:nvCxnSpPr>
        <p:spPr>
          <a:xfrm rot="5400000">
            <a:off x="3542876" y="5590586"/>
            <a:ext cx="72000" cy="0"/>
          </a:xfrm>
          <a:prstGeom prst="line">
            <a:avLst/>
          </a:prstGeom>
          <a:noFill/>
          <a:ln w="19050" cap="sq" cmpd="sng" algn="ctr">
            <a:solidFill>
              <a:srgbClr val="000000"/>
            </a:solidFill>
            <a:prstDash val="solid"/>
            <a:miter lim="800000"/>
          </a:ln>
          <a:effectLst/>
        </p:spPr>
      </p:cxnSp>
      <p:sp>
        <p:nvSpPr>
          <p:cNvPr id="411" name="TextBox 410">
            <a:extLst>
              <a:ext uri="{FF2B5EF4-FFF2-40B4-BE49-F238E27FC236}">
                <a16:creationId xmlns="" xmlns:a16="http://schemas.microsoft.com/office/drawing/2014/main" id="{65BED1E9-3215-4A32-96D5-16AB32D30801}"/>
              </a:ext>
            </a:extLst>
          </p:cNvPr>
          <p:cNvSpPr txBox="1"/>
          <p:nvPr/>
        </p:nvSpPr>
        <p:spPr>
          <a:xfrm>
            <a:off x="3493917"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33</a:t>
            </a:r>
          </a:p>
        </p:txBody>
      </p:sp>
      <p:cxnSp>
        <p:nvCxnSpPr>
          <p:cNvPr id="412" name="Straight Connector 411">
            <a:extLst>
              <a:ext uri="{FF2B5EF4-FFF2-40B4-BE49-F238E27FC236}">
                <a16:creationId xmlns="" xmlns:a16="http://schemas.microsoft.com/office/drawing/2014/main" id="{93E24C13-C199-451B-A2B4-99F7C4848D36}"/>
              </a:ext>
            </a:extLst>
          </p:cNvPr>
          <p:cNvCxnSpPr>
            <a:cxnSpLocks/>
          </p:cNvCxnSpPr>
          <p:nvPr/>
        </p:nvCxnSpPr>
        <p:spPr>
          <a:xfrm rot="5400000">
            <a:off x="4013526" y="5590586"/>
            <a:ext cx="72000" cy="0"/>
          </a:xfrm>
          <a:prstGeom prst="line">
            <a:avLst/>
          </a:prstGeom>
          <a:noFill/>
          <a:ln w="19050" cap="sq" cmpd="sng" algn="ctr">
            <a:solidFill>
              <a:srgbClr val="000000"/>
            </a:solidFill>
            <a:prstDash val="solid"/>
            <a:miter lim="800000"/>
          </a:ln>
          <a:effectLst/>
        </p:spPr>
      </p:cxnSp>
      <p:sp>
        <p:nvSpPr>
          <p:cNvPr id="413" name="TextBox 412">
            <a:extLst>
              <a:ext uri="{FF2B5EF4-FFF2-40B4-BE49-F238E27FC236}">
                <a16:creationId xmlns="" xmlns:a16="http://schemas.microsoft.com/office/drawing/2014/main" id="{3058DA2C-6F63-4E78-974A-21F80F5153F1}"/>
              </a:ext>
            </a:extLst>
          </p:cNvPr>
          <p:cNvSpPr txBox="1"/>
          <p:nvPr/>
        </p:nvSpPr>
        <p:spPr>
          <a:xfrm>
            <a:off x="3964567"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39</a:t>
            </a:r>
          </a:p>
        </p:txBody>
      </p:sp>
      <p:grpSp>
        <p:nvGrpSpPr>
          <p:cNvPr id="414" name="Group 413">
            <a:extLst>
              <a:ext uri="{FF2B5EF4-FFF2-40B4-BE49-F238E27FC236}">
                <a16:creationId xmlns="" xmlns:a16="http://schemas.microsoft.com/office/drawing/2014/main" id="{E000E584-261E-4BC1-BFB5-DDF84C6ED8B9}"/>
              </a:ext>
            </a:extLst>
          </p:cNvPr>
          <p:cNvGrpSpPr/>
          <p:nvPr/>
        </p:nvGrpSpPr>
        <p:grpSpPr>
          <a:xfrm>
            <a:off x="980266" y="2549630"/>
            <a:ext cx="2938882" cy="431353"/>
            <a:chOff x="980266" y="2130199"/>
            <a:chExt cx="2938882" cy="431353"/>
          </a:xfrm>
        </p:grpSpPr>
        <p:sp>
          <p:nvSpPr>
            <p:cNvPr id="415" name="Freeform 5">
              <a:extLst>
                <a:ext uri="{FF2B5EF4-FFF2-40B4-BE49-F238E27FC236}">
                  <a16:creationId xmlns="" xmlns:a16="http://schemas.microsoft.com/office/drawing/2014/main" id="{BCE79EF8-E88F-440C-A4F2-860E1F98F0E9}"/>
                </a:ext>
              </a:extLst>
            </p:cNvPr>
            <p:cNvSpPr>
              <a:spLocks/>
            </p:cNvSpPr>
            <p:nvPr/>
          </p:nvSpPr>
          <p:spPr bwMode="auto">
            <a:xfrm>
              <a:off x="980266" y="2130199"/>
              <a:ext cx="2900961" cy="383951"/>
            </a:xfrm>
            <a:custGeom>
              <a:avLst/>
              <a:gdLst>
                <a:gd name="T0" fmla="*/ 0 w 1836"/>
                <a:gd name="T1" fmla="*/ 0 h 243"/>
                <a:gd name="T2" fmla="*/ 943 w 1836"/>
                <a:gd name="T3" fmla="*/ 0 h 243"/>
                <a:gd name="T4" fmla="*/ 943 w 1836"/>
                <a:gd name="T5" fmla="*/ 243 h 243"/>
                <a:gd name="T6" fmla="*/ 1836 w 1836"/>
                <a:gd name="T7" fmla="*/ 243 h 243"/>
              </a:gdLst>
              <a:ahLst/>
              <a:cxnLst>
                <a:cxn ang="0">
                  <a:pos x="T0" y="T1"/>
                </a:cxn>
                <a:cxn ang="0">
                  <a:pos x="T2" y="T3"/>
                </a:cxn>
                <a:cxn ang="0">
                  <a:pos x="T4" y="T5"/>
                </a:cxn>
                <a:cxn ang="0">
                  <a:pos x="T6" y="T7"/>
                </a:cxn>
              </a:cxnLst>
              <a:rect l="0" t="0" r="r" b="b"/>
              <a:pathLst>
                <a:path w="1836" h="243">
                  <a:moveTo>
                    <a:pt x="0" y="0"/>
                  </a:moveTo>
                  <a:lnTo>
                    <a:pt x="943" y="0"/>
                  </a:lnTo>
                  <a:lnTo>
                    <a:pt x="943" y="243"/>
                  </a:lnTo>
                  <a:lnTo>
                    <a:pt x="1836" y="243"/>
                  </a:lnTo>
                </a:path>
              </a:pathLst>
            </a:custGeom>
            <a:noFill/>
            <a:ln w="28575" cap="flat">
              <a:solidFill>
                <a:srgbClr val="263F6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16" name="Line 6">
              <a:extLst>
                <a:ext uri="{FF2B5EF4-FFF2-40B4-BE49-F238E27FC236}">
                  <a16:creationId xmlns="" xmlns:a16="http://schemas.microsoft.com/office/drawing/2014/main" id="{FA6BB379-D549-42A5-B85A-32AFC00E8F60}"/>
                </a:ext>
              </a:extLst>
            </p:cNvPr>
            <p:cNvSpPr>
              <a:spLocks noChangeShapeType="1"/>
            </p:cNvSpPr>
            <p:nvPr/>
          </p:nvSpPr>
          <p:spPr bwMode="auto">
            <a:xfrm>
              <a:off x="3874907"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17" name="Line 7">
              <a:extLst>
                <a:ext uri="{FF2B5EF4-FFF2-40B4-BE49-F238E27FC236}">
                  <a16:creationId xmlns="" xmlns:a16="http://schemas.microsoft.com/office/drawing/2014/main" id="{6001DBD2-A984-4FFB-ABB3-8377849224D1}"/>
                </a:ext>
              </a:extLst>
            </p:cNvPr>
            <p:cNvSpPr>
              <a:spLocks noChangeShapeType="1"/>
            </p:cNvSpPr>
            <p:nvPr/>
          </p:nvSpPr>
          <p:spPr bwMode="auto">
            <a:xfrm flipH="1">
              <a:off x="3827505" y="2514150"/>
              <a:ext cx="9164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18" name="Line 8">
              <a:extLst>
                <a:ext uri="{FF2B5EF4-FFF2-40B4-BE49-F238E27FC236}">
                  <a16:creationId xmlns="" xmlns:a16="http://schemas.microsoft.com/office/drawing/2014/main" id="{A83B37FD-9C0E-4182-ABB6-5F4F660A2FE3}"/>
                </a:ext>
              </a:extLst>
            </p:cNvPr>
            <p:cNvSpPr>
              <a:spLocks noChangeShapeType="1"/>
            </p:cNvSpPr>
            <p:nvPr/>
          </p:nvSpPr>
          <p:spPr bwMode="auto">
            <a:xfrm>
              <a:off x="3362972"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19" name="Line 9">
              <a:extLst>
                <a:ext uri="{FF2B5EF4-FFF2-40B4-BE49-F238E27FC236}">
                  <a16:creationId xmlns="" xmlns:a16="http://schemas.microsoft.com/office/drawing/2014/main" id="{BB4EB435-5CAF-426D-BC0F-C76CC59DCC7F}"/>
                </a:ext>
              </a:extLst>
            </p:cNvPr>
            <p:cNvSpPr>
              <a:spLocks noChangeShapeType="1"/>
            </p:cNvSpPr>
            <p:nvPr/>
          </p:nvSpPr>
          <p:spPr bwMode="auto">
            <a:xfrm flipH="1">
              <a:off x="3315571" y="2514150"/>
              <a:ext cx="9480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0" name="Line 10">
              <a:extLst>
                <a:ext uri="{FF2B5EF4-FFF2-40B4-BE49-F238E27FC236}">
                  <a16:creationId xmlns="" xmlns:a16="http://schemas.microsoft.com/office/drawing/2014/main" id="{FAB17031-7B5B-49AE-897A-08F9EA0EEC3B}"/>
                </a:ext>
              </a:extLst>
            </p:cNvPr>
            <p:cNvSpPr>
              <a:spLocks noChangeShapeType="1"/>
            </p:cNvSpPr>
            <p:nvPr/>
          </p:nvSpPr>
          <p:spPr bwMode="auto">
            <a:xfrm>
              <a:off x="3230249"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1" name="Line 11">
              <a:extLst>
                <a:ext uri="{FF2B5EF4-FFF2-40B4-BE49-F238E27FC236}">
                  <a16:creationId xmlns="" xmlns:a16="http://schemas.microsoft.com/office/drawing/2014/main" id="{FF366CC6-0E7F-4E60-95A1-DD59E11F1ED9}"/>
                </a:ext>
              </a:extLst>
            </p:cNvPr>
            <p:cNvSpPr>
              <a:spLocks noChangeShapeType="1"/>
            </p:cNvSpPr>
            <p:nvPr/>
          </p:nvSpPr>
          <p:spPr bwMode="auto">
            <a:xfrm flipH="1">
              <a:off x="3181267" y="2514150"/>
              <a:ext cx="9322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2" name="Line 12">
              <a:extLst>
                <a:ext uri="{FF2B5EF4-FFF2-40B4-BE49-F238E27FC236}">
                  <a16:creationId xmlns="" xmlns:a16="http://schemas.microsoft.com/office/drawing/2014/main" id="{FBFE26C1-E957-4A11-A148-CEC084122C57}"/>
                </a:ext>
              </a:extLst>
            </p:cNvPr>
            <p:cNvSpPr>
              <a:spLocks noChangeShapeType="1"/>
            </p:cNvSpPr>
            <p:nvPr/>
          </p:nvSpPr>
          <p:spPr bwMode="auto">
            <a:xfrm>
              <a:off x="3102265"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3" name="Line 13">
              <a:extLst>
                <a:ext uri="{FF2B5EF4-FFF2-40B4-BE49-F238E27FC236}">
                  <a16:creationId xmlns="" xmlns:a16="http://schemas.microsoft.com/office/drawing/2014/main" id="{D9865B11-EAB4-4865-B3FE-0B3D54D46768}"/>
                </a:ext>
              </a:extLst>
            </p:cNvPr>
            <p:cNvSpPr>
              <a:spLocks noChangeShapeType="1"/>
            </p:cNvSpPr>
            <p:nvPr/>
          </p:nvSpPr>
          <p:spPr bwMode="auto">
            <a:xfrm flipH="1">
              <a:off x="3054864" y="2514150"/>
              <a:ext cx="9480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4" name="Line 14">
              <a:extLst>
                <a:ext uri="{FF2B5EF4-FFF2-40B4-BE49-F238E27FC236}">
                  <a16:creationId xmlns="" xmlns:a16="http://schemas.microsoft.com/office/drawing/2014/main" id="{0087EFC0-82DE-40F3-BD9E-1C19DEB584EF}"/>
                </a:ext>
              </a:extLst>
            </p:cNvPr>
            <p:cNvSpPr>
              <a:spLocks noChangeShapeType="1"/>
            </p:cNvSpPr>
            <p:nvPr/>
          </p:nvSpPr>
          <p:spPr bwMode="auto">
            <a:xfrm>
              <a:off x="2642472"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5" name="Line 15">
              <a:extLst>
                <a:ext uri="{FF2B5EF4-FFF2-40B4-BE49-F238E27FC236}">
                  <a16:creationId xmlns="" xmlns:a16="http://schemas.microsoft.com/office/drawing/2014/main" id="{059C33B1-4630-435C-8E18-BFD1B1A98220}"/>
                </a:ext>
              </a:extLst>
            </p:cNvPr>
            <p:cNvSpPr>
              <a:spLocks noChangeShapeType="1"/>
            </p:cNvSpPr>
            <p:nvPr/>
          </p:nvSpPr>
          <p:spPr bwMode="auto">
            <a:xfrm flipH="1">
              <a:off x="2593491" y="2514150"/>
              <a:ext cx="9638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6" name="Line 16">
              <a:extLst>
                <a:ext uri="{FF2B5EF4-FFF2-40B4-BE49-F238E27FC236}">
                  <a16:creationId xmlns="" xmlns:a16="http://schemas.microsoft.com/office/drawing/2014/main" id="{4B370D7C-5B67-4BFD-B267-388CD3695293}"/>
                </a:ext>
              </a:extLst>
            </p:cNvPr>
            <p:cNvSpPr>
              <a:spLocks noChangeShapeType="1"/>
            </p:cNvSpPr>
            <p:nvPr/>
          </p:nvSpPr>
          <p:spPr bwMode="auto">
            <a:xfrm>
              <a:off x="2590331" y="2466749"/>
              <a:ext cx="0" cy="94803"/>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27" name="Line 17">
              <a:extLst>
                <a:ext uri="{FF2B5EF4-FFF2-40B4-BE49-F238E27FC236}">
                  <a16:creationId xmlns="" xmlns:a16="http://schemas.microsoft.com/office/drawing/2014/main" id="{8AE1860B-7CCD-4D19-96BB-FFA098D51272}"/>
                </a:ext>
              </a:extLst>
            </p:cNvPr>
            <p:cNvSpPr>
              <a:spLocks noChangeShapeType="1"/>
            </p:cNvSpPr>
            <p:nvPr/>
          </p:nvSpPr>
          <p:spPr bwMode="auto">
            <a:xfrm flipH="1">
              <a:off x="2542930" y="2514150"/>
              <a:ext cx="9638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428" name="Group 427">
            <a:extLst>
              <a:ext uri="{FF2B5EF4-FFF2-40B4-BE49-F238E27FC236}">
                <a16:creationId xmlns="" xmlns:a16="http://schemas.microsoft.com/office/drawing/2014/main" id="{96FE183D-037D-4615-B19D-720D4D836A07}"/>
              </a:ext>
            </a:extLst>
          </p:cNvPr>
          <p:cNvGrpSpPr/>
          <p:nvPr/>
        </p:nvGrpSpPr>
        <p:grpSpPr>
          <a:xfrm>
            <a:off x="980266" y="2546470"/>
            <a:ext cx="2118839" cy="2436429"/>
            <a:chOff x="980266" y="2127039"/>
            <a:chExt cx="2118839" cy="2436429"/>
          </a:xfrm>
        </p:grpSpPr>
        <p:sp>
          <p:nvSpPr>
            <p:cNvPr id="429" name="Freeform 18">
              <a:extLst>
                <a:ext uri="{FF2B5EF4-FFF2-40B4-BE49-F238E27FC236}">
                  <a16:creationId xmlns="" xmlns:a16="http://schemas.microsoft.com/office/drawing/2014/main" id="{76DF6B58-D5DC-4F4B-878E-8625B88BC9B7}"/>
                </a:ext>
              </a:extLst>
            </p:cNvPr>
            <p:cNvSpPr>
              <a:spLocks/>
            </p:cNvSpPr>
            <p:nvPr/>
          </p:nvSpPr>
          <p:spPr bwMode="auto">
            <a:xfrm>
              <a:off x="980266" y="2127039"/>
              <a:ext cx="2090398" cy="2389027"/>
            </a:xfrm>
            <a:custGeom>
              <a:avLst/>
              <a:gdLst>
                <a:gd name="T0" fmla="*/ 0 w 1323"/>
                <a:gd name="T1" fmla="*/ 0 h 1512"/>
                <a:gd name="T2" fmla="*/ 189 w 1323"/>
                <a:gd name="T3" fmla="*/ 0 h 1512"/>
                <a:gd name="T4" fmla="*/ 189 w 1323"/>
                <a:gd name="T5" fmla="*/ 378 h 1512"/>
                <a:gd name="T6" fmla="*/ 575 w 1323"/>
                <a:gd name="T7" fmla="*/ 378 h 1512"/>
                <a:gd name="T8" fmla="*/ 575 w 1323"/>
                <a:gd name="T9" fmla="*/ 747 h 1512"/>
                <a:gd name="T10" fmla="*/ 758 w 1323"/>
                <a:gd name="T11" fmla="*/ 747 h 1512"/>
                <a:gd name="T12" fmla="*/ 758 w 1323"/>
                <a:gd name="T13" fmla="*/ 1131 h 1512"/>
                <a:gd name="T14" fmla="*/ 1166 w 1323"/>
                <a:gd name="T15" fmla="*/ 1131 h 1512"/>
                <a:gd name="T16" fmla="*/ 1166 w 1323"/>
                <a:gd name="T17" fmla="*/ 1512 h 1512"/>
                <a:gd name="T18" fmla="*/ 1323 w 1323"/>
                <a:gd name="T19" fmla="*/ 151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3" h="1512">
                  <a:moveTo>
                    <a:pt x="0" y="0"/>
                  </a:moveTo>
                  <a:lnTo>
                    <a:pt x="189" y="0"/>
                  </a:lnTo>
                  <a:lnTo>
                    <a:pt x="189" y="378"/>
                  </a:lnTo>
                  <a:lnTo>
                    <a:pt x="575" y="378"/>
                  </a:lnTo>
                  <a:lnTo>
                    <a:pt x="575" y="747"/>
                  </a:lnTo>
                  <a:lnTo>
                    <a:pt x="758" y="747"/>
                  </a:lnTo>
                  <a:lnTo>
                    <a:pt x="758" y="1131"/>
                  </a:lnTo>
                  <a:lnTo>
                    <a:pt x="1166" y="1131"/>
                  </a:lnTo>
                  <a:lnTo>
                    <a:pt x="1166" y="1512"/>
                  </a:lnTo>
                  <a:lnTo>
                    <a:pt x="1323" y="1512"/>
                  </a:lnTo>
                </a:path>
              </a:pathLst>
            </a:custGeom>
            <a:noFill/>
            <a:ln w="28575" cap="flat">
              <a:solidFill>
                <a:srgbClr val="275E37"/>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30" name="Line 19">
              <a:extLst>
                <a:ext uri="{FF2B5EF4-FFF2-40B4-BE49-F238E27FC236}">
                  <a16:creationId xmlns="" xmlns:a16="http://schemas.microsoft.com/office/drawing/2014/main" id="{0EE2BDAB-1460-4773-97F0-FFC3141AFFE4}"/>
                </a:ext>
              </a:extLst>
            </p:cNvPr>
            <p:cNvSpPr>
              <a:spLocks noChangeShapeType="1"/>
            </p:cNvSpPr>
            <p:nvPr/>
          </p:nvSpPr>
          <p:spPr bwMode="auto">
            <a:xfrm>
              <a:off x="3051704" y="4468665"/>
              <a:ext cx="0" cy="94803"/>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31" name="Line 20">
              <a:extLst>
                <a:ext uri="{FF2B5EF4-FFF2-40B4-BE49-F238E27FC236}">
                  <a16:creationId xmlns="" xmlns:a16="http://schemas.microsoft.com/office/drawing/2014/main" id="{F47F33BF-67D3-42DD-AAF9-6B24D2458ED4}"/>
                </a:ext>
              </a:extLst>
            </p:cNvPr>
            <p:cNvSpPr>
              <a:spLocks noChangeShapeType="1"/>
            </p:cNvSpPr>
            <p:nvPr/>
          </p:nvSpPr>
          <p:spPr bwMode="auto">
            <a:xfrm flipH="1">
              <a:off x="3004302" y="4516066"/>
              <a:ext cx="94803"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432" name="Group 431">
            <a:extLst>
              <a:ext uri="{FF2B5EF4-FFF2-40B4-BE49-F238E27FC236}">
                <a16:creationId xmlns="" xmlns:a16="http://schemas.microsoft.com/office/drawing/2014/main" id="{B381EBBC-2140-43C4-B8A3-5A6CA85B2FAC}"/>
              </a:ext>
            </a:extLst>
          </p:cNvPr>
          <p:cNvGrpSpPr/>
          <p:nvPr/>
        </p:nvGrpSpPr>
        <p:grpSpPr>
          <a:xfrm>
            <a:off x="980266" y="2499069"/>
            <a:ext cx="1908693" cy="3030525"/>
            <a:chOff x="980266" y="2079638"/>
            <a:chExt cx="1908693" cy="3030525"/>
          </a:xfrm>
        </p:grpSpPr>
        <p:sp>
          <p:nvSpPr>
            <p:cNvPr id="433" name="Freeform 21">
              <a:extLst>
                <a:ext uri="{FF2B5EF4-FFF2-40B4-BE49-F238E27FC236}">
                  <a16:creationId xmlns="" xmlns:a16="http://schemas.microsoft.com/office/drawing/2014/main" id="{8E95A225-94BE-4970-BAE6-AC9D776FDF97}"/>
                </a:ext>
              </a:extLst>
            </p:cNvPr>
            <p:cNvSpPr>
              <a:spLocks/>
            </p:cNvSpPr>
            <p:nvPr/>
          </p:nvSpPr>
          <p:spPr bwMode="auto">
            <a:xfrm>
              <a:off x="980266" y="2127039"/>
              <a:ext cx="1908693" cy="2983124"/>
            </a:xfrm>
            <a:custGeom>
              <a:avLst/>
              <a:gdLst>
                <a:gd name="T0" fmla="*/ 0 w 1208"/>
                <a:gd name="T1" fmla="*/ 0 h 1888"/>
                <a:gd name="T2" fmla="*/ 211 w 1208"/>
                <a:gd name="T3" fmla="*/ 0 h 1888"/>
                <a:gd name="T4" fmla="*/ 211 w 1208"/>
                <a:gd name="T5" fmla="*/ 195 h 1888"/>
                <a:gd name="T6" fmla="*/ 293 w 1208"/>
                <a:gd name="T7" fmla="*/ 195 h 1888"/>
                <a:gd name="T8" fmla="*/ 293 w 1208"/>
                <a:gd name="T9" fmla="*/ 378 h 1888"/>
                <a:gd name="T10" fmla="*/ 300 w 1208"/>
                <a:gd name="T11" fmla="*/ 378 h 1888"/>
                <a:gd name="T12" fmla="*/ 300 w 1208"/>
                <a:gd name="T13" fmla="*/ 566 h 1888"/>
                <a:gd name="T14" fmla="*/ 312 w 1208"/>
                <a:gd name="T15" fmla="*/ 566 h 1888"/>
                <a:gd name="T16" fmla="*/ 312 w 1208"/>
                <a:gd name="T17" fmla="*/ 755 h 1888"/>
                <a:gd name="T18" fmla="*/ 474 w 1208"/>
                <a:gd name="T19" fmla="*/ 755 h 1888"/>
                <a:gd name="T20" fmla="*/ 474 w 1208"/>
                <a:gd name="T21" fmla="*/ 944 h 1888"/>
                <a:gd name="T22" fmla="*/ 655 w 1208"/>
                <a:gd name="T23" fmla="*/ 944 h 1888"/>
                <a:gd name="T24" fmla="*/ 655 w 1208"/>
                <a:gd name="T25" fmla="*/ 1129 h 1888"/>
                <a:gd name="T26" fmla="*/ 854 w 1208"/>
                <a:gd name="T27" fmla="*/ 1129 h 1888"/>
                <a:gd name="T28" fmla="*/ 854 w 1208"/>
                <a:gd name="T29" fmla="*/ 1384 h 1888"/>
                <a:gd name="T30" fmla="*/ 1098 w 1208"/>
                <a:gd name="T31" fmla="*/ 1384 h 1888"/>
                <a:gd name="T32" fmla="*/ 1098 w 1208"/>
                <a:gd name="T33" fmla="*/ 1639 h 1888"/>
                <a:gd name="T34" fmla="*/ 1208 w 1208"/>
                <a:gd name="T35" fmla="*/ 1639 h 1888"/>
                <a:gd name="T36" fmla="*/ 1208 w 1208"/>
                <a:gd name="T37" fmla="*/ 1888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8" h="1888">
                  <a:moveTo>
                    <a:pt x="0" y="0"/>
                  </a:moveTo>
                  <a:lnTo>
                    <a:pt x="211" y="0"/>
                  </a:lnTo>
                  <a:lnTo>
                    <a:pt x="211" y="195"/>
                  </a:lnTo>
                  <a:lnTo>
                    <a:pt x="293" y="195"/>
                  </a:lnTo>
                  <a:lnTo>
                    <a:pt x="293" y="378"/>
                  </a:lnTo>
                  <a:lnTo>
                    <a:pt x="300" y="378"/>
                  </a:lnTo>
                  <a:lnTo>
                    <a:pt x="300" y="566"/>
                  </a:lnTo>
                  <a:lnTo>
                    <a:pt x="312" y="566"/>
                  </a:lnTo>
                  <a:lnTo>
                    <a:pt x="312" y="755"/>
                  </a:lnTo>
                  <a:lnTo>
                    <a:pt x="474" y="755"/>
                  </a:lnTo>
                  <a:lnTo>
                    <a:pt x="474" y="944"/>
                  </a:lnTo>
                  <a:lnTo>
                    <a:pt x="655" y="944"/>
                  </a:lnTo>
                  <a:lnTo>
                    <a:pt x="655" y="1129"/>
                  </a:lnTo>
                  <a:lnTo>
                    <a:pt x="854" y="1129"/>
                  </a:lnTo>
                  <a:lnTo>
                    <a:pt x="854" y="1384"/>
                  </a:lnTo>
                  <a:lnTo>
                    <a:pt x="1098" y="1384"/>
                  </a:lnTo>
                  <a:lnTo>
                    <a:pt x="1098" y="1639"/>
                  </a:lnTo>
                  <a:lnTo>
                    <a:pt x="1208" y="1639"/>
                  </a:lnTo>
                  <a:lnTo>
                    <a:pt x="1208" y="1888"/>
                  </a:lnTo>
                </a:path>
              </a:pathLst>
            </a:custGeom>
            <a:noFill/>
            <a:ln w="28575" cap="flat">
              <a:solidFill>
                <a:srgbClr val="D52B1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34" name="Line 22">
              <a:extLst>
                <a:ext uri="{FF2B5EF4-FFF2-40B4-BE49-F238E27FC236}">
                  <a16:creationId xmlns="" xmlns:a16="http://schemas.microsoft.com/office/drawing/2014/main" id="{06928C80-0994-4577-B914-4298395F35D9}"/>
                </a:ext>
              </a:extLst>
            </p:cNvPr>
            <p:cNvSpPr>
              <a:spLocks noChangeShapeType="1"/>
            </p:cNvSpPr>
            <p:nvPr/>
          </p:nvSpPr>
          <p:spPr bwMode="auto">
            <a:xfrm>
              <a:off x="2301183" y="3863508"/>
              <a:ext cx="0" cy="94803"/>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35" name="Line 23">
              <a:extLst>
                <a:ext uri="{FF2B5EF4-FFF2-40B4-BE49-F238E27FC236}">
                  <a16:creationId xmlns="" xmlns:a16="http://schemas.microsoft.com/office/drawing/2014/main" id="{EB7C2EBF-5884-4B90-A9AE-85551A8625B2}"/>
                </a:ext>
              </a:extLst>
            </p:cNvPr>
            <p:cNvSpPr>
              <a:spLocks noChangeShapeType="1"/>
            </p:cNvSpPr>
            <p:nvPr/>
          </p:nvSpPr>
          <p:spPr bwMode="auto">
            <a:xfrm flipH="1">
              <a:off x="2253782" y="3910909"/>
              <a:ext cx="96383"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36" name="Line 24">
              <a:extLst>
                <a:ext uri="{FF2B5EF4-FFF2-40B4-BE49-F238E27FC236}">
                  <a16:creationId xmlns="" xmlns:a16="http://schemas.microsoft.com/office/drawing/2014/main" id="{B64DD628-591D-4B1B-B4B1-307A4CB957F4}"/>
                </a:ext>
              </a:extLst>
            </p:cNvPr>
            <p:cNvSpPr>
              <a:spLocks noChangeShapeType="1"/>
            </p:cNvSpPr>
            <p:nvPr/>
          </p:nvSpPr>
          <p:spPr bwMode="auto">
            <a:xfrm>
              <a:off x="1109830" y="2079638"/>
              <a:ext cx="0" cy="94803"/>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437" name="Line 25">
              <a:extLst>
                <a:ext uri="{FF2B5EF4-FFF2-40B4-BE49-F238E27FC236}">
                  <a16:creationId xmlns="" xmlns:a16="http://schemas.microsoft.com/office/drawing/2014/main" id="{A0577D34-4D61-4904-9918-87443AD3C93C}"/>
                </a:ext>
              </a:extLst>
            </p:cNvPr>
            <p:cNvSpPr>
              <a:spLocks noChangeShapeType="1"/>
            </p:cNvSpPr>
            <p:nvPr/>
          </p:nvSpPr>
          <p:spPr bwMode="auto">
            <a:xfrm flipH="1">
              <a:off x="1062428" y="2127039"/>
              <a:ext cx="94803"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438" name="TextBox 437">
            <a:extLst>
              <a:ext uri="{FF2B5EF4-FFF2-40B4-BE49-F238E27FC236}">
                <a16:creationId xmlns="" xmlns:a16="http://schemas.microsoft.com/office/drawing/2014/main" id="{2E5929F5-A154-46F1-8ECD-A3A124B375C3}"/>
              </a:ext>
            </a:extLst>
          </p:cNvPr>
          <p:cNvSpPr txBox="1"/>
          <p:nvPr/>
        </p:nvSpPr>
        <p:spPr>
          <a:xfrm>
            <a:off x="2314175" y="3688363"/>
            <a:ext cx="1149354" cy="553998"/>
          </a:xfrm>
          <a:prstGeom prst="rect">
            <a:avLst/>
          </a:prstGeom>
          <a:noFill/>
        </p:spPr>
        <p:txBody>
          <a:bodyPr wrap="none" lIns="0" tIns="0" rIns="0" bIns="0" rtlCol="0" anchor="t" anchorCtr="0">
            <a:spAutoFit/>
          </a:bodyPr>
          <a:lstStyle/>
          <a:p>
            <a:pPr fontAlgn="auto">
              <a:spcBef>
                <a:spcPts val="0"/>
              </a:spcBef>
              <a:spcAft>
                <a:spcPts val="0"/>
              </a:spcAft>
              <a:defRPr/>
            </a:pPr>
            <a:r>
              <a:rPr lang="ja-JP" sz="1200" b="0" i="0" dirty="0" smtClean="0">
                <a:solidFill>
                  <a:srgbClr val="275E37"/>
                </a:solidFill>
                <a:ea typeface="MS UI Gothic" pitchFamily="18" charset="0"/>
              </a:rPr>
              <a:t>FGFグループ (n=5)</a:t>
            </a:r>
          </a:p>
          <a:p>
            <a:pPr fontAlgn="auto">
              <a:spcBef>
                <a:spcPts val="0"/>
              </a:spcBef>
              <a:spcAft>
                <a:spcPts val="0"/>
              </a:spcAft>
              <a:defRPr/>
            </a:pPr>
            <a:r>
              <a:rPr lang="ja-JP" sz="1200" b="0" i="0" dirty="0" smtClean="0">
                <a:solidFill>
                  <a:srgbClr val="275E37"/>
                </a:solidFill>
                <a:ea typeface="MS UI Gothic" pitchFamily="18" charset="0"/>
              </a:rPr>
              <a:t>mOS：15.3カ月</a:t>
            </a:r>
          </a:p>
          <a:p>
            <a:pPr fontAlgn="auto">
              <a:spcBef>
                <a:spcPts val="0"/>
              </a:spcBef>
              <a:spcAft>
                <a:spcPts val="0"/>
              </a:spcAft>
              <a:defRPr/>
            </a:pPr>
            <a:r>
              <a:rPr lang="ja-JP" sz="1200" b="0" i="0" dirty="0" smtClean="0">
                <a:solidFill>
                  <a:srgbClr val="275E37"/>
                </a:solidFill>
                <a:ea typeface="MS UI Gothic" pitchFamily="18" charset="0"/>
              </a:rPr>
              <a:t>(95%CI 4.0, NE)</a:t>
            </a:r>
          </a:p>
        </p:txBody>
      </p:sp>
      <p:sp>
        <p:nvSpPr>
          <p:cNvPr id="439" name="TextBox 438">
            <a:extLst>
              <a:ext uri="{FF2B5EF4-FFF2-40B4-BE49-F238E27FC236}">
                <a16:creationId xmlns="" xmlns:a16="http://schemas.microsoft.com/office/drawing/2014/main" id="{B957A98D-7A18-4F83-BA66-2C844FDCDB6F}"/>
              </a:ext>
            </a:extLst>
          </p:cNvPr>
          <p:cNvSpPr txBox="1"/>
          <p:nvPr/>
        </p:nvSpPr>
        <p:spPr>
          <a:xfrm>
            <a:off x="2465623" y="2991132"/>
            <a:ext cx="1692771" cy="553998"/>
          </a:xfrm>
          <a:prstGeom prst="rect">
            <a:avLst/>
          </a:prstGeom>
          <a:noFill/>
        </p:spPr>
        <p:txBody>
          <a:bodyPr wrap="none" lIns="0" tIns="0" rIns="0" bIns="0" rtlCol="0" anchor="t" anchorCtr="0">
            <a:spAutoFit/>
          </a:bodyPr>
          <a:lstStyle/>
          <a:p>
            <a:pPr fontAlgn="auto">
              <a:spcBef>
                <a:spcPts val="0"/>
              </a:spcBef>
              <a:spcAft>
                <a:spcPts val="0"/>
              </a:spcAft>
              <a:defRPr/>
            </a:pPr>
            <a:r>
              <a:rPr lang="ja-JP" sz="1200" b="0" i="0" dirty="0" smtClean="0">
                <a:solidFill>
                  <a:srgbClr val="263F6A"/>
                </a:solidFill>
                <a:ea typeface="MS UI Gothic" pitchFamily="18" charset="0"/>
              </a:rPr>
              <a:t>非高発現グループ (n=8)</a:t>
            </a:r>
          </a:p>
          <a:p>
            <a:pPr fontAlgn="auto">
              <a:spcBef>
                <a:spcPts val="0"/>
              </a:spcBef>
              <a:spcAft>
                <a:spcPts val="0"/>
              </a:spcAft>
              <a:defRPr/>
            </a:pPr>
            <a:r>
              <a:rPr lang="ja-JP" sz="1200" b="0" i="0" dirty="0" smtClean="0">
                <a:solidFill>
                  <a:srgbClr val="263F6A"/>
                </a:solidFill>
                <a:ea typeface="MS UI Gothic" pitchFamily="18" charset="0"/>
              </a:rPr>
              <a:t>mOS：NE</a:t>
            </a:r>
          </a:p>
          <a:p>
            <a:pPr fontAlgn="auto">
              <a:spcBef>
                <a:spcPts val="0"/>
              </a:spcBef>
              <a:spcAft>
                <a:spcPts val="0"/>
              </a:spcAft>
              <a:defRPr/>
            </a:pPr>
            <a:r>
              <a:rPr lang="ja-JP" sz="1200" b="0" i="0" dirty="0" smtClean="0">
                <a:solidFill>
                  <a:srgbClr val="263F6A"/>
                </a:solidFill>
                <a:ea typeface="MS UI Gothic" pitchFamily="18" charset="0"/>
              </a:rPr>
              <a:t>(95%CI 19.4, NE)</a:t>
            </a:r>
          </a:p>
        </p:txBody>
      </p:sp>
      <p:sp>
        <p:nvSpPr>
          <p:cNvPr id="440" name="TextBox 439">
            <a:extLst>
              <a:ext uri="{FF2B5EF4-FFF2-40B4-BE49-F238E27FC236}">
                <a16:creationId xmlns="" xmlns:a16="http://schemas.microsoft.com/office/drawing/2014/main" id="{99D6E1D9-E4D2-4980-9E1D-7B3301F0CFB6}"/>
              </a:ext>
            </a:extLst>
          </p:cNvPr>
          <p:cNvSpPr txBox="1"/>
          <p:nvPr/>
        </p:nvSpPr>
        <p:spPr>
          <a:xfrm>
            <a:off x="4888274" y="2457547"/>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1.0</a:t>
            </a:r>
          </a:p>
        </p:txBody>
      </p:sp>
      <p:sp>
        <p:nvSpPr>
          <p:cNvPr id="441" name="TextBox 440">
            <a:extLst>
              <a:ext uri="{FF2B5EF4-FFF2-40B4-BE49-F238E27FC236}">
                <a16:creationId xmlns="" xmlns:a16="http://schemas.microsoft.com/office/drawing/2014/main" id="{A0C69922-86A9-4B31-9EE7-654619731334}"/>
              </a:ext>
            </a:extLst>
          </p:cNvPr>
          <p:cNvSpPr txBox="1"/>
          <p:nvPr/>
        </p:nvSpPr>
        <p:spPr>
          <a:xfrm>
            <a:off x="4888274" y="3058645"/>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0.8</a:t>
            </a:r>
          </a:p>
        </p:txBody>
      </p:sp>
      <p:sp>
        <p:nvSpPr>
          <p:cNvPr id="442" name="TextBox 441">
            <a:extLst>
              <a:ext uri="{FF2B5EF4-FFF2-40B4-BE49-F238E27FC236}">
                <a16:creationId xmlns="" xmlns:a16="http://schemas.microsoft.com/office/drawing/2014/main" id="{008795C1-F9D5-4446-8462-B1300CF131DD}"/>
              </a:ext>
            </a:extLst>
          </p:cNvPr>
          <p:cNvSpPr txBox="1"/>
          <p:nvPr/>
        </p:nvSpPr>
        <p:spPr>
          <a:xfrm>
            <a:off x="4888274" y="3659743"/>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0.6</a:t>
            </a:r>
          </a:p>
        </p:txBody>
      </p:sp>
      <p:sp>
        <p:nvSpPr>
          <p:cNvPr id="443" name="TextBox 442">
            <a:extLst>
              <a:ext uri="{FF2B5EF4-FFF2-40B4-BE49-F238E27FC236}">
                <a16:creationId xmlns="" xmlns:a16="http://schemas.microsoft.com/office/drawing/2014/main" id="{76FA6E96-1449-4FC1-A8EB-2227CD64A871}"/>
              </a:ext>
            </a:extLst>
          </p:cNvPr>
          <p:cNvSpPr txBox="1"/>
          <p:nvPr/>
        </p:nvSpPr>
        <p:spPr>
          <a:xfrm>
            <a:off x="4888274" y="4260841"/>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0.4</a:t>
            </a:r>
          </a:p>
        </p:txBody>
      </p:sp>
      <p:sp>
        <p:nvSpPr>
          <p:cNvPr id="444" name="TextBox 443">
            <a:extLst>
              <a:ext uri="{FF2B5EF4-FFF2-40B4-BE49-F238E27FC236}">
                <a16:creationId xmlns="" xmlns:a16="http://schemas.microsoft.com/office/drawing/2014/main" id="{438065E9-B596-4DD8-B13D-27861D23BDEB}"/>
              </a:ext>
            </a:extLst>
          </p:cNvPr>
          <p:cNvSpPr txBox="1"/>
          <p:nvPr/>
        </p:nvSpPr>
        <p:spPr>
          <a:xfrm>
            <a:off x="4888274" y="4861939"/>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0.2</a:t>
            </a:r>
          </a:p>
        </p:txBody>
      </p:sp>
      <p:sp>
        <p:nvSpPr>
          <p:cNvPr id="445" name="TextBox 444">
            <a:extLst>
              <a:ext uri="{FF2B5EF4-FFF2-40B4-BE49-F238E27FC236}">
                <a16:creationId xmlns="" xmlns:a16="http://schemas.microsoft.com/office/drawing/2014/main" id="{CBF96B13-D724-42AA-A211-9240CCCE4929}"/>
              </a:ext>
            </a:extLst>
          </p:cNvPr>
          <p:cNvSpPr txBox="1"/>
          <p:nvPr/>
        </p:nvSpPr>
        <p:spPr>
          <a:xfrm>
            <a:off x="4888274" y="5463035"/>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0.0</a:t>
            </a:r>
          </a:p>
        </p:txBody>
      </p:sp>
      <p:sp>
        <p:nvSpPr>
          <p:cNvPr id="446" name="Freeform: Shape 351">
            <a:extLst>
              <a:ext uri="{FF2B5EF4-FFF2-40B4-BE49-F238E27FC236}">
                <a16:creationId xmlns="" xmlns:a16="http://schemas.microsoft.com/office/drawing/2014/main" id="{6DD07061-44FA-4BE7-B278-D9003F82627B}"/>
              </a:ext>
            </a:extLst>
          </p:cNvPr>
          <p:cNvSpPr/>
          <p:nvPr/>
        </p:nvSpPr>
        <p:spPr>
          <a:xfrm>
            <a:off x="5238222" y="2549371"/>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en-GB" sz="1200" kern="0">
              <a:solidFill>
                <a:srgbClr val="D52B1E"/>
              </a:solidFill>
              <a:latin typeface="Arial" panose="020B0604020202020204" pitchFamily="34" charset="0"/>
              <a:cs typeface="Arial" panose="020B0604020202020204" pitchFamily="34" charset="0"/>
            </a:endParaRPr>
          </a:p>
        </p:txBody>
      </p:sp>
      <p:cxnSp>
        <p:nvCxnSpPr>
          <p:cNvPr id="447" name="Straight Connector 446">
            <a:extLst>
              <a:ext uri="{FF2B5EF4-FFF2-40B4-BE49-F238E27FC236}">
                <a16:creationId xmlns="" xmlns:a16="http://schemas.microsoft.com/office/drawing/2014/main" id="{9022325E-AE25-4461-A966-A37FC0D36FF6}"/>
              </a:ext>
            </a:extLst>
          </p:cNvPr>
          <p:cNvCxnSpPr/>
          <p:nvPr/>
        </p:nvCxnSpPr>
        <p:spPr>
          <a:xfrm>
            <a:off x="5162044" y="2549878"/>
            <a:ext cx="72000" cy="0"/>
          </a:xfrm>
          <a:prstGeom prst="line">
            <a:avLst/>
          </a:prstGeom>
          <a:noFill/>
          <a:ln w="19050" cap="sq" cmpd="sng" algn="ctr">
            <a:solidFill>
              <a:srgbClr val="000000"/>
            </a:solidFill>
            <a:prstDash val="solid"/>
            <a:miter lim="800000"/>
          </a:ln>
          <a:effectLst/>
        </p:spPr>
      </p:cxnSp>
      <p:cxnSp>
        <p:nvCxnSpPr>
          <p:cNvPr id="448" name="Straight Connector 447">
            <a:extLst>
              <a:ext uri="{FF2B5EF4-FFF2-40B4-BE49-F238E27FC236}">
                <a16:creationId xmlns="" xmlns:a16="http://schemas.microsoft.com/office/drawing/2014/main" id="{B719180D-74D8-4DBB-8924-40E2BECD5A89}"/>
              </a:ext>
            </a:extLst>
          </p:cNvPr>
          <p:cNvCxnSpPr/>
          <p:nvPr/>
        </p:nvCxnSpPr>
        <p:spPr>
          <a:xfrm>
            <a:off x="5162044" y="3150830"/>
            <a:ext cx="72000" cy="0"/>
          </a:xfrm>
          <a:prstGeom prst="line">
            <a:avLst/>
          </a:prstGeom>
          <a:noFill/>
          <a:ln w="19050" cap="sq" cmpd="sng" algn="ctr">
            <a:solidFill>
              <a:srgbClr val="000000"/>
            </a:solidFill>
            <a:prstDash val="solid"/>
            <a:miter lim="800000"/>
          </a:ln>
          <a:effectLst/>
        </p:spPr>
      </p:cxnSp>
      <p:cxnSp>
        <p:nvCxnSpPr>
          <p:cNvPr id="449" name="Straight Connector 448">
            <a:extLst>
              <a:ext uri="{FF2B5EF4-FFF2-40B4-BE49-F238E27FC236}">
                <a16:creationId xmlns="" xmlns:a16="http://schemas.microsoft.com/office/drawing/2014/main" id="{22C92748-2CC0-4BB4-9DC3-CB4D0E4DF6BB}"/>
              </a:ext>
            </a:extLst>
          </p:cNvPr>
          <p:cNvCxnSpPr/>
          <p:nvPr/>
        </p:nvCxnSpPr>
        <p:spPr>
          <a:xfrm>
            <a:off x="5162044" y="3751782"/>
            <a:ext cx="72000" cy="0"/>
          </a:xfrm>
          <a:prstGeom prst="line">
            <a:avLst/>
          </a:prstGeom>
          <a:noFill/>
          <a:ln w="19050" cap="sq" cmpd="sng" algn="ctr">
            <a:solidFill>
              <a:srgbClr val="000000"/>
            </a:solidFill>
            <a:prstDash val="solid"/>
            <a:miter lim="800000"/>
          </a:ln>
          <a:effectLst/>
        </p:spPr>
      </p:cxnSp>
      <p:cxnSp>
        <p:nvCxnSpPr>
          <p:cNvPr id="450" name="Straight Connector 449">
            <a:extLst>
              <a:ext uri="{FF2B5EF4-FFF2-40B4-BE49-F238E27FC236}">
                <a16:creationId xmlns="" xmlns:a16="http://schemas.microsoft.com/office/drawing/2014/main" id="{4638AE2C-F5FF-41ED-AAF7-07D975BEEC6C}"/>
              </a:ext>
            </a:extLst>
          </p:cNvPr>
          <p:cNvCxnSpPr/>
          <p:nvPr/>
        </p:nvCxnSpPr>
        <p:spPr>
          <a:xfrm>
            <a:off x="5162044" y="4352734"/>
            <a:ext cx="72000" cy="0"/>
          </a:xfrm>
          <a:prstGeom prst="line">
            <a:avLst/>
          </a:prstGeom>
          <a:noFill/>
          <a:ln w="19050" cap="sq" cmpd="sng" algn="ctr">
            <a:solidFill>
              <a:srgbClr val="000000"/>
            </a:solidFill>
            <a:prstDash val="solid"/>
            <a:miter lim="800000"/>
          </a:ln>
          <a:effectLst/>
        </p:spPr>
      </p:cxnSp>
      <p:cxnSp>
        <p:nvCxnSpPr>
          <p:cNvPr id="451" name="Straight Connector 450">
            <a:extLst>
              <a:ext uri="{FF2B5EF4-FFF2-40B4-BE49-F238E27FC236}">
                <a16:creationId xmlns="" xmlns:a16="http://schemas.microsoft.com/office/drawing/2014/main" id="{17C9419E-E9C3-44FA-9282-E9BBFB4E714E}"/>
              </a:ext>
            </a:extLst>
          </p:cNvPr>
          <p:cNvCxnSpPr/>
          <p:nvPr/>
        </p:nvCxnSpPr>
        <p:spPr>
          <a:xfrm>
            <a:off x="5162044" y="4953686"/>
            <a:ext cx="72000" cy="0"/>
          </a:xfrm>
          <a:prstGeom prst="line">
            <a:avLst/>
          </a:prstGeom>
          <a:noFill/>
          <a:ln w="19050" cap="sq" cmpd="sng" algn="ctr">
            <a:solidFill>
              <a:srgbClr val="000000"/>
            </a:solidFill>
            <a:prstDash val="solid"/>
            <a:miter lim="800000"/>
          </a:ln>
          <a:effectLst/>
        </p:spPr>
      </p:cxnSp>
      <p:cxnSp>
        <p:nvCxnSpPr>
          <p:cNvPr id="452" name="Straight Connector 451">
            <a:extLst>
              <a:ext uri="{FF2B5EF4-FFF2-40B4-BE49-F238E27FC236}">
                <a16:creationId xmlns="" xmlns:a16="http://schemas.microsoft.com/office/drawing/2014/main" id="{C3641D40-3AC4-4D97-A0CD-D8456AECF533}"/>
              </a:ext>
            </a:extLst>
          </p:cNvPr>
          <p:cNvCxnSpPr/>
          <p:nvPr/>
        </p:nvCxnSpPr>
        <p:spPr>
          <a:xfrm>
            <a:off x="5162044" y="5554639"/>
            <a:ext cx="72000" cy="0"/>
          </a:xfrm>
          <a:prstGeom prst="line">
            <a:avLst/>
          </a:prstGeom>
          <a:noFill/>
          <a:ln w="19050" cap="sq" cmpd="sng" algn="ctr">
            <a:solidFill>
              <a:srgbClr val="000000"/>
            </a:solidFill>
            <a:prstDash val="solid"/>
            <a:miter lim="800000"/>
          </a:ln>
          <a:effectLst/>
        </p:spPr>
      </p:cxnSp>
      <p:cxnSp>
        <p:nvCxnSpPr>
          <p:cNvPr id="453" name="Straight Connector 452">
            <a:extLst>
              <a:ext uri="{FF2B5EF4-FFF2-40B4-BE49-F238E27FC236}">
                <a16:creationId xmlns="" xmlns:a16="http://schemas.microsoft.com/office/drawing/2014/main" id="{44DF9BB8-F088-4F22-B946-54FC655A57BB}"/>
              </a:ext>
            </a:extLst>
          </p:cNvPr>
          <p:cNvCxnSpPr>
            <a:cxnSpLocks/>
          </p:cNvCxnSpPr>
          <p:nvPr/>
        </p:nvCxnSpPr>
        <p:spPr>
          <a:xfrm rot="5400000">
            <a:off x="5202222" y="5590586"/>
            <a:ext cx="72000" cy="0"/>
          </a:xfrm>
          <a:prstGeom prst="line">
            <a:avLst/>
          </a:prstGeom>
          <a:noFill/>
          <a:ln w="19050" cap="sq" cmpd="sng" algn="ctr">
            <a:solidFill>
              <a:srgbClr val="000000"/>
            </a:solidFill>
            <a:prstDash val="solid"/>
            <a:miter lim="800000"/>
          </a:ln>
          <a:effectLst/>
        </p:spPr>
      </p:cxnSp>
      <p:sp>
        <p:nvSpPr>
          <p:cNvPr id="454" name="TextBox 453">
            <a:extLst>
              <a:ext uri="{FF2B5EF4-FFF2-40B4-BE49-F238E27FC236}">
                <a16:creationId xmlns="" xmlns:a16="http://schemas.microsoft.com/office/drawing/2014/main" id="{074FC25F-328C-4191-A12A-22973A8E910E}"/>
              </a:ext>
            </a:extLst>
          </p:cNvPr>
          <p:cNvSpPr txBox="1"/>
          <p:nvPr/>
        </p:nvSpPr>
        <p:spPr>
          <a:xfrm>
            <a:off x="5195741"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0</a:t>
            </a:r>
          </a:p>
        </p:txBody>
      </p:sp>
      <p:cxnSp>
        <p:nvCxnSpPr>
          <p:cNvPr id="455" name="Straight Connector 454">
            <a:extLst>
              <a:ext uri="{FF2B5EF4-FFF2-40B4-BE49-F238E27FC236}">
                <a16:creationId xmlns="" xmlns:a16="http://schemas.microsoft.com/office/drawing/2014/main" id="{CDAE244F-E2EA-43F1-837C-D5860F2EC892}"/>
              </a:ext>
            </a:extLst>
          </p:cNvPr>
          <p:cNvCxnSpPr>
            <a:cxnSpLocks/>
          </p:cNvCxnSpPr>
          <p:nvPr/>
        </p:nvCxnSpPr>
        <p:spPr>
          <a:xfrm rot="5400000">
            <a:off x="5672872" y="5590586"/>
            <a:ext cx="72000" cy="0"/>
          </a:xfrm>
          <a:prstGeom prst="line">
            <a:avLst/>
          </a:prstGeom>
          <a:noFill/>
          <a:ln w="19050" cap="sq" cmpd="sng" algn="ctr">
            <a:solidFill>
              <a:srgbClr val="000000"/>
            </a:solidFill>
            <a:prstDash val="solid"/>
            <a:miter lim="800000"/>
          </a:ln>
          <a:effectLst/>
        </p:spPr>
      </p:cxnSp>
      <p:sp>
        <p:nvSpPr>
          <p:cNvPr id="456" name="TextBox 455">
            <a:extLst>
              <a:ext uri="{FF2B5EF4-FFF2-40B4-BE49-F238E27FC236}">
                <a16:creationId xmlns="" xmlns:a16="http://schemas.microsoft.com/office/drawing/2014/main" id="{0208DE76-04D8-426D-9F3D-ADAF4E1C651D}"/>
              </a:ext>
            </a:extLst>
          </p:cNvPr>
          <p:cNvSpPr txBox="1"/>
          <p:nvPr/>
        </p:nvSpPr>
        <p:spPr>
          <a:xfrm>
            <a:off x="5666392"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6</a:t>
            </a:r>
          </a:p>
        </p:txBody>
      </p:sp>
      <p:sp>
        <p:nvSpPr>
          <p:cNvPr id="457" name="TextBox 456">
            <a:extLst>
              <a:ext uri="{FF2B5EF4-FFF2-40B4-BE49-F238E27FC236}">
                <a16:creationId xmlns="" xmlns:a16="http://schemas.microsoft.com/office/drawing/2014/main" id="{E58B609E-A2C4-485B-8017-1EE28AD082B7}"/>
              </a:ext>
            </a:extLst>
          </p:cNvPr>
          <p:cNvSpPr txBox="1"/>
          <p:nvPr/>
        </p:nvSpPr>
        <p:spPr>
          <a:xfrm>
            <a:off x="8447817"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42</a:t>
            </a:r>
          </a:p>
        </p:txBody>
      </p:sp>
      <p:sp>
        <p:nvSpPr>
          <p:cNvPr id="458" name="TextBox 457">
            <a:extLst>
              <a:ext uri="{FF2B5EF4-FFF2-40B4-BE49-F238E27FC236}">
                <a16:creationId xmlns="" xmlns:a16="http://schemas.microsoft.com/office/drawing/2014/main" id="{1B3053C6-90BC-4D78-83B4-1DE180BEE875}"/>
              </a:ext>
            </a:extLst>
          </p:cNvPr>
          <p:cNvSpPr txBox="1"/>
          <p:nvPr/>
        </p:nvSpPr>
        <p:spPr>
          <a:xfrm>
            <a:off x="6422681" y="5835967"/>
            <a:ext cx="92563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経過期間、カ月</a:t>
            </a:r>
          </a:p>
        </p:txBody>
      </p:sp>
      <p:sp>
        <p:nvSpPr>
          <p:cNvPr id="459" name="TextBox 458">
            <a:extLst>
              <a:ext uri="{FF2B5EF4-FFF2-40B4-BE49-F238E27FC236}">
                <a16:creationId xmlns="" xmlns:a16="http://schemas.microsoft.com/office/drawing/2014/main" id="{5CDF8E38-51B2-423B-AEAC-30708605FCA1}"/>
              </a:ext>
            </a:extLst>
          </p:cNvPr>
          <p:cNvSpPr txBox="1"/>
          <p:nvPr/>
        </p:nvSpPr>
        <p:spPr>
          <a:xfrm rot="16200000">
            <a:off x="4327899" y="3960291"/>
            <a:ext cx="71494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確率</a:t>
            </a:r>
          </a:p>
        </p:txBody>
      </p:sp>
      <p:cxnSp>
        <p:nvCxnSpPr>
          <p:cNvPr id="460" name="Straight Connector 459">
            <a:extLst>
              <a:ext uri="{FF2B5EF4-FFF2-40B4-BE49-F238E27FC236}">
                <a16:creationId xmlns="" xmlns:a16="http://schemas.microsoft.com/office/drawing/2014/main" id="{5C4AFA8C-CDC1-4E26-9E74-348F0BD68CC1}"/>
              </a:ext>
            </a:extLst>
          </p:cNvPr>
          <p:cNvCxnSpPr>
            <a:cxnSpLocks/>
          </p:cNvCxnSpPr>
          <p:nvPr/>
        </p:nvCxnSpPr>
        <p:spPr>
          <a:xfrm rot="5400000">
            <a:off x="6143522" y="5590586"/>
            <a:ext cx="72000" cy="0"/>
          </a:xfrm>
          <a:prstGeom prst="line">
            <a:avLst/>
          </a:prstGeom>
          <a:noFill/>
          <a:ln w="19050" cap="sq" cmpd="sng" algn="ctr">
            <a:solidFill>
              <a:srgbClr val="000000"/>
            </a:solidFill>
            <a:prstDash val="solid"/>
            <a:miter lim="800000"/>
          </a:ln>
          <a:effectLst/>
        </p:spPr>
      </p:cxnSp>
      <p:sp>
        <p:nvSpPr>
          <p:cNvPr id="461" name="TextBox 460">
            <a:extLst>
              <a:ext uri="{FF2B5EF4-FFF2-40B4-BE49-F238E27FC236}">
                <a16:creationId xmlns="" xmlns:a16="http://schemas.microsoft.com/office/drawing/2014/main" id="{1942DCA9-880E-4D4D-869E-4370BE5CB48B}"/>
              </a:ext>
            </a:extLst>
          </p:cNvPr>
          <p:cNvSpPr txBox="1"/>
          <p:nvPr/>
        </p:nvSpPr>
        <p:spPr>
          <a:xfrm>
            <a:off x="6094563"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12</a:t>
            </a:r>
          </a:p>
        </p:txBody>
      </p:sp>
      <p:cxnSp>
        <p:nvCxnSpPr>
          <p:cNvPr id="462" name="Straight Connector 461">
            <a:extLst>
              <a:ext uri="{FF2B5EF4-FFF2-40B4-BE49-F238E27FC236}">
                <a16:creationId xmlns="" xmlns:a16="http://schemas.microsoft.com/office/drawing/2014/main" id="{538E670F-9514-40E9-AB47-09E813B3026D}"/>
              </a:ext>
            </a:extLst>
          </p:cNvPr>
          <p:cNvCxnSpPr>
            <a:cxnSpLocks/>
          </p:cNvCxnSpPr>
          <p:nvPr/>
        </p:nvCxnSpPr>
        <p:spPr>
          <a:xfrm rot="5400000">
            <a:off x="6614172" y="5590586"/>
            <a:ext cx="72000" cy="0"/>
          </a:xfrm>
          <a:prstGeom prst="line">
            <a:avLst/>
          </a:prstGeom>
          <a:noFill/>
          <a:ln w="19050" cap="sq" cmpd="sng" algn="ctr">
            <a:solidFill>
              <a:srgbClr val="000000"/>
            </a:solidFill>
            <a:prstDash val="solid"/>
            <a:miter lim="800000"/>
          </a:ln>
          <a:effectLst/>
        </p:spPr>
      </p:cxnSp>
      <p:sp>
        <p:nvSpPr>
          <p:cNvPr id="463" name="TextBox 462">
            <a:extLst>
              <a:ext uri="{FF2B5EF4-FFF2-40B4-BE49-F238E27FC236}">
                <a16:creationId xmlns="" xmlns:a16="http://schemas.microsoft.com/office/drawing/2014/main" id="{ADA6E407-508A-4E65-8C60-B36341564E78}"/>
              </a:ext>
            </a:extLst>
          </p:cNvPr>
          <p:cNvSpPr txBox="1"/>
          <p:nvPr/>
        </p:nvSpPr>
        <p:spPr>
          <a:xfrm>
            <a:off x="6565213"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18</a:t>
            </a:r>
          </a:p>
        </p:txBody>
      </p:sp>
      <p:cxnSp>
        <p:nvCxnSpPr>
          <p:cNvPr id="464" name="Straight Connector 463">
            <a:extLst>
              <a:ext uri="{FF2B5EF4-FFF2-40B4-BE49-F238E27FC236}">
                <a16:creationId xmlns="" xmlns:a16="http://schemas.microsoft.com/office/drawing/2014/main" id="{C7AADFA5-0485-4F50-80EF-BD220C4F841A}"/>
              </a:ext>
            </a:extLst>
          </p:cNvPr>
          <p:cNvCxnSpPr>
            <a:cxnSpLocks/>
          </p:cNvCxnSpPr>
          <p:nvPr/>
        </p:nvCxnSpPr>
        <p:spPr>
          <a:xfrm rot="5400000">
            <a:off x="7084822" y="5590586"/>
            <a:ext cx="72000" cy="0"/>
          </a:xfrm>
          <a:prstGeom prst="line">
            <a:avLst/>
          </a:prstGeom>
          <a:noFill/>
          <a:ln w="19050" cap="sq" cmpd="sng" algn="ctr">
            <a:solidFill>
              <a:srgbClr val="000000"/>
            </a:solidFill>
            <a:prstDash val="solid"/>
            <a:miter lim="800000"/>
          </a:ln>
          <a:effectLst/>
        </p:spPr>
      </p:cxnSp>
      <p:sp>
        <p:nvSpPr>
          <p:cNvPr id="465" name="TextBox 464">
            <a:extLst>
              <a:ext uri="{FF2B5EF4-FFF2-40B4-BE49-F238E27FC236}">
                <a16:creationId xmlns="" xmlns:a16="http://schemas.microsoft.com/office/drawing/2014/main" id="{0B953030-47EB-4CC2-8584-96501229ECE9}"/>
              </a:ext>
            </a:extLst>
          </p:cNvPr>
          <p:cNvSpPr txBox="1"/>
          <p:nvPr/>
        </p:nvSpPr>
        <p:spPr>
          <a:xfrm>
            <a:off x="7035863"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24</a:t>
            </a:r>
          </a:p>
        </p:txBody>
      </p:sp>
      <p:cxnSp>
        <p:nvCxnSpPr>
          <p:cNvPr id="466" name="Straight Connector 465">
            <a:extLst>
              <a:ext uri="{FF2B5EF4-FFF2-40B4-BE49-F238E27FC236}">
                <a16:creationId xmlns="" xmlns:a16="http://schemas.microsoft.com/office/drawing/2014/main" id="{29A60D4C-099A-4D78-9850-5ECF8348809B}"/>
              </a:ext>
            </a:extLst>
          </p:cNvPr>
          <p:cNvCxnSpPr>
            <a:cxnSpLocks/>
          </p:cNvCxnSpPr>
          <p:nvPr/>
        </p:nvCxnSpPr>
        <p:spPr>
          <a:xfrm rot="5400000">
            <a:off x="7555472" y="5590586"/>
            <a:ext cx="72000" cy="0"/>
          </a:xfrm>
          <a:prstGeom prst="line">
            <a:avLst/>
          </a:prstGeom>
          <a:noFill/>
          <a:ln w="19050" cap="sq" cmpd="sng" algn="ctr">
            <a:solidFill>
              <a:srgbClr val="000000"/>
            </a:solidFill>
            <a:prstDash val="solid"/>
            <a:miter lim="800000"/>
          </a:ln>
          <a:effectLst/>
        </p:spPr>
      </p:cxnSp>
      <p:sp>
        <p:nvSpPr>
          <p:cNvPr id="467" name="TextBox 466">
            <a:extLst>
              <a:ext uri="{FF2B5EF4-FFF2-40B4-BE49-F238E27FC236}">
                <a16:creationId xmlns="" xmlns:a16="http://schemas.microsoft.com/office/drawing/2014/main" id="{CC67219F-0489-46CD-B9D0-1115BE2CABBA}"/>
              </a:ext>
            </a:extLst>
          </p:cNvPr>
          <p:cNvSpPr txBox="1"/>
          <p:nvPr/>
        </p:nvSpPr>
        <p:spPr>
          <a:xfrm>
            <a:off x="7506513"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30</a:t>
            </a:r>
          </a:p>
        </p:txBody>
      </p:sp>
      <p:sp>
        <p:nvSpPr>
          <p:cNvPr id="468" name="TextBox 467">
            <a:extLst>
              <a:ext uri="{FF2B5EF4-FFF2-40B4-BE49-F238E27FC236}">
                <a16:creationId xmlns="" xmlns:a16="http://schemas.microsoft.com/office/drawing/2014/main" id="{E6AD2274-256D-4E13-BF92-AE5EDEA8C9C2}"/>
              </a:ext>
            </a:extLst>
          </p:cNvPr>
          <p:cNvSpPr txBox="1"/>
          <p:nvPr/>
        </p:nvSpPr>
        <p:spPr>
          <a:xfrm>
            <a:off x="4888274" y="2758096"/>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0.9</a:t>
            </a:r>
          </a:p>
        </p:txBody>
      </p:sp>
      <p:sp>
        <p:nvSpPr>
          <p:cNvPr id="469" name="TextBox 468">
            <a:extLst>
              <a:ext uri="{FF2B5EF4-FFF2-40B4-BE49-F238E27FC236}">
                <a16:creationId xmlns="" xmlns:a16="http://schemas.microsoft.com/office/drawing/2014/main" id="{195F4FF5-1A47-40BB-A135-2530228C0066}"/>
              </a:ext>
            </a:extLst>
          </p:cNvPr>
          <p:cNvSpPr txBox="1"/>
          <p:nvPr/>
        </p:nvSpPr>
        <p:spPr>
          <a:xfrm>
            <a:off x="4888274" y="3359194"/>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0.7</a:t>
            </a:r>
          </a:p>
        </p:txBody>
      </p:sp>
      <p:sp>
        <p:nvSpPr>
          <p:cNvPr id="470" name="TextBox 469">
            <a:extLst>
              <a:ext uri="{FF2B5EF4-FFF2-40B4-BE49-F238E27FC236}">
                <a16:creationId xmlns="" xmlns:a16="http://schemas.microsoft.com/office/drawing/2014/main" id="{AD0DADA4-0C83-44F9-8EF6-20B0876AC283}"/>
              </a:ext>
            </a:extLst>
          </p:cNvPr>
          <p:cNvSpPr txBox="1"/>
          <p:nvPr/>
        </p:nvSpPr>
        <p:spPr>
          <a:xfrm>
            <a:off x="4888274" y="3960292"/>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0.5</a:t>
            </a:r>
          </a:p>
        </p:txBody>
      </p:sp>
      <p:sp>
        <p:nvSpPr>
          <p:cNvPr id="471" name="TextBox 470">
            <a:extLst>
              <a:ext uri="{FF2B5EF4-FFF2-40B4-BE49-F238E27FC236}">
                <a16:creationId xmlns="" xmlns:a16="http://schemas.microsoft.com/office/drawing/2014/main" id="{37CD1D5E-3660-49A6-B208-0A4D89D97E8A}"/>
              </a:ext>
            </a:extLst>
          </p:cNvPr>
          <p:cNvSpPr txBox="1"/>
          <p:nvPr/>
        </p:nvSpPr>
        <p:spPr>
          <a:xfrm>
            <a:off x="4888274" y="4561390"/>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0.3</a:t>
            </a:r>
          </a:p>
        </p:txBody>
      </p:sp>
      <p:sp>
        <p:nvSpPr>
          <p:cNvPr id="472" name="TextBox 471">
            <a:extLst>
              <a:ext uri="{FF2B5EF4-FFF2-40B4-BE49-F238E27FC236}">
                <a16:creationId xmlns="" xmlns:a16="http://schemas.microsoft.com/office/drawing/2014/main" id="{852DB307-CB08-4E71-AB80-2AE0CC39C1F2}"/>
              </a:ext>
            </a:extLst>
          </p:cNvPr>
          <p:cNvSpPr txBox="1"/>
          <p:nvPr/>
        </p:nvSpPr>
        <p:spPr>
          <a:xfrm>
            <a:off x="4888274" y="5162488"/>
            <a:ext cx="213200"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0.1</a:t>
            </a:r>
          </a:p>
        </p:txBody>
      </p:sp>
      <p:cxnSp>
        <p:nvCxnSpPr>
          <p:cNvPr id="473" name="Straight Connector 472">
            <a:extLst>
              <a:ext uri="{FF2B5EF4-FFF2-40B4-BE49-F238E27FC236}">
                <a16:creationId xmlns="" xmlns:a16="http://schemas.microsoft.com/office/drawing/2014/main" id="{FF58D492-C79B-4FBC-A0A6-1E4F14CB0B1B}"/>
              </a:ext>
            </a:extLst>
          </p:cNvPr>
          <p:cNvCxnSpPr/>
          <p:nvPr/>
        </p:nvCxnSpPr>
        <p:spPr>
          <a:xfrm>
            <a:off x="5162044" y="2850354"/>
            <a:ext cx="72000" cy="0"/>
          </a:xfrm>
          <a:prstGeom prst="line">
            <a:avLst/>
          </a:prstGeom>
          <a:noFill/>
          <a:ln w="19050" cap="sq" cmpd="sng" algn="ctr">
            <a:solidFill>
              <a:srgbClr val="000000"/>
            </a:solidFill>
            <a:prstDash val="solid"/>
            <a:miter lim="800000"/>
          </a:ln>
          <a:effectLst/>
        </p:spPr>
      </p:cxnSp>
      <p:cxnSp>
        <p:nvCxnSpPr>
          <p:cNvPr id="474" name="Straight Connector 473">
            <a:extLst>
              <a:ext uri="{FF2B5EF4-FFF2-40B4-BE49-F238E27FC236}">
                <a16:creationId xmlns="" xmlns:a16="http://schemas.microsoft.com/office/drawing/2014/main" id="{BD90B9E0-228A-44E5-94AD-B187078DD991}"/>
              </a:ext>
            </a:extLst>
          </p:cNvPr>
          <p:cNvCxnSpPr/>
          <p:nvPr/>
        </p:nvCxnSpPr>
        <p:spPr>
          <a:xfrm>
            <a:off x="5162044" y="3451306"/>
            <a:ext cx="72000" cy="0"/>
          </a:xfrm>
          <a:prstGeom prst="line">
            <a:avLst/>
          </a:prstGeom>
          <a:noFill/>
          <a:ln w="19050" cap="sq" cmpd="sng" algn="ctr">
            <a:solidFill>
              <a:srgbClr val="000000"/>
            </a:solidFill>
            <a:prstDash val="solid"/>
            <a:miter lim="800000"/>
          </a:ln>
          <a:effectLst/>
        </p:spPr>
      </p:cxnSp>
      <p:cxnSp>
        <p:nvCxnSpPr>
          <p:cNvPr id="475" name="Straight Connector 474">
            <a:extLst>
              <a:ext uri="{FF2B5EF4-FFF2-40B4-BE49-F238E27FC236}">
                <a16:creationId xmlns="" xmlns:a16="http://schemas.microsoft.com/office/drawing/2014/main" id="{AC5DE0AE-ABBB-4130-B290-04F3B9DD197F}"/>
              </a:ext>
            </a:extLst>
          </p:cNvPr>
          <p:cNvCxnSpPr/>
          <p:nvPr/>
        </p:nvCxnSpPr>
        <p:spPr>
          <a:xfrm>
            <a:off x="5162044" y="4052258"/>
            <a:ext cx="72000" cy="0"/>
          </a:xfrm>
          <a:prstGeom prst="line">
            <a:avLst/>
          </a:prstGeom>
          <a:noFill/>
          <a:ln w="19050" cap="sq" cmpd="sng" algn="ctr">
            <a:solidFill>
              <a:srgbClr val="000000"/>
            </a:solidFill>
            <a:prstDash val="solid"/>
            <a:miter lim="800000"/>
          </a:ln>
          <a:effectLst/>
        </p:spPr>
      </p:cxnSp>
      <p:cxnSp>
        <p:nvCxnSpPr>
          <p:cNvPr id="476" name="Straight Connector 475">
            <a:extLst>
              <a:ext uri="{FF2B5EF4-FFF2-40B4-BE49-F238E27FC236}">
                <a16:creationId xmlns="" xmlns:a16="http://schemas.microsoft.com/office/drawing/2014/main" id="{9C49C1B3-698B-497C-A4D5-4F4E637D1148}"/>
              </a:ext>
            </a:extLst>
          </p:cNvPr>
          <p:cNvCxnSpPr/>
          <p:nvPr/>
        </p:nvCxnSpPr>
        <p:spPr>
          <a:xfrm>
            <a:off x="5162044" y="4653210"/>
            <a:ext cx="72000" cy="0"/>
          </a:xfrm>
          <a:prstGeom prst="line">
            <a:avLst/>
          </a:prstGeom>
          <a:noFill/>
          <a:ln w="19050" cap="sq" cmpd="sng" algn="ctr">
            <a:solidFill>
              <a:srgbClr val="000000"/>
            </a:solidFill>
            <a:prstDash val="solid"/>
            <a:miter lim="800000"/>
          </a:ln>
          <a:effectLst/>
        </p:spPr>
      </p:cxnSp>
      <p:cxnSp>
        <p:nvCxnSpPr>
          <p:cNvPr id="477" name="Straight Connector 476">
            <a:extLst>
              <a:ext uri="{FF2B5EF4-FFF2-40B4-BE49-F238E27FC236}">
                <a16:creationId xmlns="" xmlns:a16="http://schemas.microsoft.com/office/drawing/2014/main" id="{61BA4529-784D-4AA0-83C3-2C11F870241F}"/>
              </a:ext>
            </a:extLst>
          </p:cNvPr>
          <p:cNvCxnSpPr/>
          <p:nvPr/>
        </p:nvCxnSpPr>
        <p:spPr>
          <a:xfrm>
            <a:off x="5162044" y="5254162"/>
            <a:ext cx="72000" cy="0"/>
          </a:xfrm>
          <a:prstGeom prst="line">
            <a:avLst/>
          </a:prstGeom>
          <a:noFill/>
          <a:ln w="19050" cap="sq" cmpd="sng" algn="ctr">
            <a:solidFill>
              <a:srgbClr val="000000"/>
            </a:solidFill>
            <a:prstDash val="solid"/>
            <a:miter lim="800000"/>
          </a:ln>
          <a:effectLst/>
        </p:spPr>
      </p:cxnSp>
      <p:sp>
        <p:nvSpPr>
          <p:cNvPr id="478" name="TextBox 477">
            <a:extLst>
              <a:ext uri="{FF2B5EF4-FFF2-40B4-BE49-F238E27FC236}">
                <a16:creationId xmlns="" xmlns:a16="http://schemas.microsoft.com/office/drawing/2014/main" id="{D377BBBF-45BC-41B0-A2A2-8583E3AFEA8F}"/>
              </a:ext>
            </a:extLst>
          </p:cNvPr>
          <p:cNvSpPr txBox="1"/>
          <p:nvPr/>
        </p:nvSpPr>
        <p:spPr>
          <a:xfrm>
            <a:off x="6856667" y="4406117"/>
            <a:ext cx="1344920" cy="553998"/>
          </a:xfrm>
          <a:prstGeom prst="rect">
            <a:avLst/>
          </a:prstGeom>
          <a:noFill/>
        </p:spPr>
        <p:txBody>
          <a:bodyPr wrap="none" lIns="0" tIns="0" rIns="0" bIns="0" rtlCol="0" anchor="t" anchorCtr="0">
            <a:spAutoFit/>
          </a:bodyPr>
          <a:lstStyle/>
          <a:p>
            <a:r>
              <a:rPr lang="ja-JP" sz="1200" b="0" i="0" dirty="0" smtClean="0">
                <a:solidFill>
                  <a:srgbClr val="B60D27"/>
                </a:solidFill>
                <a:ea typeface="MS UI Gothic" pitchFamily="18" charset="0"/>
              </a:rPr>
              <a:t>VEGFグループ (n=14)</a:t>
            </a:r>
          </a:p>
          <a:p>
            <a:r>
              <a:rPr lang="ja-JP" sz="1200" b="0" i="0" dirty="0" smtClean="0">
                <a:solidFill>
                  <a:srgbClr val="B60D27"/>
                </a:solidFill>
                <a:ea typeface="MS UI Gothic" pitchFamily="18" charset="0"/>
              </a:rPr>
              <a:t>mOS：16.4カ月</a:t>
            </a:r>
          </a:p>
          <a:p>
            <a:r>
              <a:rPr lang="ja-JP" sz="1200" b="0" i="0" dirty="0" smtClean="0">
                <a:solidFill>
                  <a:srgbClr val="B60D27"/>
                </a:solidFill>
                <a:ea typeface="MS UI Gothic" pitchFamily="18" charset="0"/>
              </a:rPr>
              <a:t>(95%CI 5.9, NE)</a:t>
            </a:r>
          </a:p>
        </p:txBody>
      </p:sp>
      <p:cxnSp>
        <p:nvCxnSpPr>
          <p:cNvPr id="479" name="Straight Connector 478">
            <a:extLst>
              <a:ext uri="{FF2B5EF4-FFF2-40B4-BE49-F238E27FC236}">
                <a16:creationId xmlns="" xmlns:a16="http://schemas.microsoft.com/office/drawing/2014/main" id="{2286E8E5-8C50-4AD1-8907-7E42CAF8B60F}"/>
              </a:ext>
            </a:extLst>
          </p:cNvPr>
          <p:cNvCxnSpPr>
            <a:cxnSpLocks/>
          </p:cNvCxnSpPr>
          <p:nvPr/>
        </p:nvCxnSpPr>
        <p:spPr>
          <a:xfrm rot="5400000">
            <a:off x="5437547" y="5590586"/>
            <a:ext cx="72000" cy="0"/>
          </a:xfrm>
          <a:prstGeom prst="line">
            <a:avLst/>
          </a:prstGeom>
          <a:noFill/>
          <a:ln w="19050" cap="sq" cmpd="sng" algn="ctr">
            <a:solidFill>
              <a:srgbClr val="000000"/>
            </a:solidFill>
            <a:prstDash val="solid"/>
            <a:miter lim="800000"/>
          </a:ln>
          <a:effectLst/>
        </p:spPr>
      </p:cxnSp>
      <p:sp>
        <p:nvSpPr>
          <p:cNvPr id="480" name="TextBox 479">
            <a:extLst>
              <a:ext uri="{FF2B5EF4-FFF2-40B4-BE49-F238E27FC236}">
                <a16:creationId xmlns="" xmlns:a16="http://schemas.microsoft.com/office/drawing/2014/main" id="{7D27D8E1-DE6F-47A5-9DFD-0772EB2AE414}"/>
              </a:ext>
            </a:extLst>
          </p:cNvPr>
          <p:cNvSpPr txBox="1"/>
          <p:nvPr/>
        </p:nvSpPr>
        <p:spPr>
          <a:xfrm>
            <a:off x="5431067"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a:t>
            </a:r>
          </a:p>
        </p:txBody>
      </p:sp>
      <p:cxnSp>
        <p:nvCxnSpPr>
          <p:cNvPr id="481" name="Straight Connector 480">
            <a:extLst>
              <a:ext uri="{FF2B5EF4-FFF2-40B4-BE49-F238E27FC236}">
                <a16:creationId xmlns="" xmlns:a16="http://schemas.microsoft.com/office/drawing/2014/main" id="{0E79983C-FCE0-4E7C-8EA5-6B42D568461F}"/>
              </a:ext>
            </a:extLst>
          </p:cNvPr>
          <p:cNvCxnSpPr>
            <a:cxnSpLocks/>
          </p:cNvCxnSpPr>
          <p:nvPr/>
        </p:nvCxnSpPr>
        <p:spPr>
          <a:xfrm rot="5400000">
            <a:off x="5908197" y="5590586"/>
            <a:ext cx="72000" cy="0"/>
          </a:xfrm>
          <a:prstGeom prst="line">
            <a:avLst/>
          </a:prstGeom>
          <a:noFill/>
          <a:ln w="19050" cap="sq" cmpd="sng" algn="ctr">
            <a:solidFill>
              <a:srgbClr val="000000"/>
            </a:solidFill>
            <a:prstDash val="solid"/>
            <a:miter lim="800000"/>
          </a:ln>
          <a:effectLst/>
        </p:spPr>
      </p:cxnSp>
      <p:sp>
        <p:nvSpPr>
          <p:cNvPr id="482" name="TextBox 481">
            <a:extLst>
              <a:ext uri="{FF2B5EF4-FFF2-40B4-BE49-F238E27FC236}">
                <a16:creationId xmlns="" xmlns:a16="http://schemas.microsoft.com/office/drawing/2014/main" id="{E19106C8-3B5D-4D58-BBF4-2BDC2BE9560C}"/>
              </a:ext>
            </a:extLst>
          </p:cNvPr>
          <p:cNvSpPr txBox="1"/>
          <p:nvPr/>
        </p:nvSpPr>
        <p:spPr>
          <a:xfrm>
            <a:off x="5901717" y="5671354"/>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9</a:t>
            </a:r>
          </a:p>
        </p:txBody>
      </p:sp>
      <p:cxnSp>
        <p:nvCxnSpPr>
          <p:cNvPr id="483" name="Straight Connector 482">
            <a:extLst>
              <a:ext uri="{FF2B5EF4-FFF2-40B4-BE49-F238E27FC236}">
                <a16:creationId xmlns="" xmlns:a16="http://schemas.microsoft.com/office/drawing/2014/main" id="{0B94DB17-D970-40F7-86B1-D745CF6E097F}"/>
              </a:ext>
            </a:extLst>
          </p:cNvPr>
          <p:cNvCxnSpPr>
            <a:cxnSpLocks/>
          </p:cNvCxnSpPr>
          <p:nvPr/>
        </p:nvCxnSpPr>
        <p:spPr>
          <a:xfrm rot="5400000">
            <a:off x="6378847" y="5590586"/>
            <a:ext cx="72000" cy="0"/>
          </a:xfrm>
          <a:prstGeom prst="line">
            <a:avLst/>
          </a:prstGeom>
          <a:noFill/>
          <a:ln w="19050" cap="sq" cmpd="sng" algn="ctr">
            <a:solidFill>
              <a:srgbClr val="000000"/>
            </a:solidFill>
            <a:prstDash val="solid"/>
            <a:miter lim="800000"/>
          </a:ln>
          <a:effectLst/>
        </p:spPr>
      </p:cxnSp>
      <p:sp>
        <p:nvSpPr>
          <p:cNvPr id="484" name="TextBox 483">
            <a:extLst>
              <a:ext uri="{FF2B5EF4-FFF2-40B4-BE49-F238E27FC236}">
                <a16:creationId xmlns="" xmlns:a16="http://schemas.microsoft.com/office/drawing/2014/main" id="{743FD341-639D-4E61-A73B-24CBC2799D2D}"/>
              </a:ext>
            </a:extLst>
          </p:cNvPr>
          <p:cNvSpPr txBox="1"/>
          <p:nvPr/>
        </p:nvSpPr>
        <p:spPr>
          <a:xfrm>
            <a:off x="6329888"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15</a:t>
            </a:r>
          </a:p>
        </p:txBody>
      </p:sp>
      <p:cxnSp>
        <p:nvCxnSpPr>
          <p:cNvPr id="485" name="Straight Connector 484">
            <a:extLst>
              <a:ext uri="{FF2B5EF4-FFF2-40B4-BE49-F238E27FC236}">
                <a16:creationId xmlns="" xmlns:a16="http://schemas.microsoft.com/office/drawing/2014/main" id="{2F8DCF82-1F1C-401F-83BF-AF577CF80366}"/>
              </a:ext>
            </a:extLst>
          </p:cNvPr>
          <p:cNvCxnSpPr>
            <a:cxnSpLocks/>
          </p:cNvCxnSpPr>
          <p:nvPr/>
        </p:nvCxnSpPr>
        <p:spPr>
          <a:xfrm rot="5400000">
            <a:off x="6849497" y="5590586"/>
            <a:ext cx="72000" cy="0"/>
          </a:xfrm>
          <a:prstGeom prst="line">
            <a:avLst/>
          </a:prstGeom>
          <a:noFill/>
          <a:ln w="19050" cap="sq" cmpd="sng" algn="ctr">
            <a:solidFill>
              <a:srgbClr val="000000"/>
            </a:solidFill>
            <a:prstDash val="solid"/>
            <a:miter lim="800000"/>
          </a:ln>
          <a:effectLst/>
        </p:spPr>
      </p:cxnSp>
      <p:sp>
        <p:nvSpPr>
          <p:cNvPr id="486" name="TextBox 485">
            <a:extLst>
              <a:ext uri="{FF2B5EF4-FFF2-40B4-BE49-F238E27FC236}">
                <a16:creationId xmlns="" xmlns:a16="http://schemas.microsoft.com/office/drawing/2014/main" id="{3273C436-6067-49D9-8FA8-E03A9AF0D29E}"/>
              </a:ext>
            </a:extLst>
          </p:cNvPr>
          <p:cNvSpPr txBox="1"/>
          <p:nvPr/>
        </p:nvSpPr>
        <p:spPr>
          <a:xfrm>
            <a:off x="6800538"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21</a:t>
            </a:r>
          </a:p>
        </p:txBody>
      </p:sp>
      <p:cxnSp>
        <p:nvCxnSpPr>
          <p:cNvPr id="487" name="Straight Connector 486">
            <a:extLst>
              <a:ext uri="{FF2B5EF4-FFF2-40B4-BE49-F238E27FC236}">
                <a16:creationId xmlns="" xmlns:a16="http://schemas.microsoft.com/office/drawing/2014/main" id="{23ECBF5D-44AB-4B7B-9AFD-CD92FEF2573B}"/>
              </a:ext>
            </a:extLst>
          </p:cNvPr>
          <p:cNvCxnSpPr>
            <a:cxnSpLocks/>
          </p:cNvCxnSpPr>
          <p:nvPr/>
        </p:nvCxnSpPr>
        <p:spPr>
          <a:xfrm rot="5400000">
            <a:off x="7320147" y="5590586"/>
            <a:ext cx="72000" cy="0"/>
          </a:xfrm>
          <a:prstGeom prst="line">
            <a:avLst/>
          </a:prstGeom>
          <a:noFill/>
          <a:ln w="19050" cap="sq" cmpd="sng" algn="ctr">
            <a:solidFill>
              <a:srgbClr val="000000"/>
            </a:solidFill>
            <a:prstDash val="solid"/>
            <a:miter lim="800000"/>
          </a:ln>
          <a:effectLst/>
        </p:spPr>
      </p:cxnSp>
      <p:sp>
        <p:nvSpPr>
          <p:cNvPr id="488" name="TextBox 487">
            <a:extLst>
              <a:ext uri="{FF2B5EF4-FFF2-40B4-BE49-F238E27FC236}">
                <a16:creationId xmlns="" xmlns:a16="http://schemas.microsoft.com/office/drawing/2014/main" id="{D4B0CC3E-0E71-409C-952D-3088D58620F4}"/>
              </a:ext>
            </a:extLst>
          </p:cNvPr>
          <p:cNvSpPr txBox="1"/>
          <p:nvPr/>
        </p:nvSpPr>
        <p:spPr>
          <a:xfrm>
            <a:off x="7271188"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27</a:t>
            </a:r>
          </a:p>
        </p:txBody>
      </p:sp>
      <p:cxnSp>
        <p:nvCxnSpPr>
          <p:cNvPr id="489" name="Straight Connector 488">
            <a:extLst>
              <a:ext uri="{FF2B5EF4-FFF2-40B4-BE49-F238E27FC236}">
                <a16:creationId xmlns="" xmlns:a16="http://schemas.microsoft.com/office/drawing/2014/main" id="{047ED304-DAB8-4158-BD54-C9385E5FFA1D}"/>
              </a:ext>
            </a:extLst>
          </p:cNvPr>
          <p:cNvCxnSpPr>
            <a:cxnSpLocks/>
          </p:cNvCxnSpPr>
          <p:nvPr/>
        </p:nvCxnSpPr>
        <p:spPr>
          <a:xfrm rot="5400000">
            <a:off x="8026122" y="5590586"/>
            <a:ext cx="72000" cy="0"/>
          </a:xfrm>
          <a:prstGeom prst="line">
            <a:avLst/>
          </a:prstGeom>
          <a:noFill/>
          <a:ln w="19050" cap="sq" cmpd="sng" algn="ctr">
            <a:solidFill>
              <a:srgbClr val="000000"/>
            </a:solidFill>
            <a:prstDash val="solid"/>
            <a:miter lim="800000"/>
          </a:ln>
          <a:effectLst/>
        </p:spPr>
      </p:cxnSp>
      <p:sp>
        <p:nvSpPr>
          <p:cNvPr id="490" name="TextBox 489">
            <a:extLst>
              <a:ext uri="{FF2B5EF4-FFF2-40B4-BE49-F238E27FC236}">
                <a16:creationId xmlns="" xmlns:a16="http://schemas.microsoft.com/office/drawing/2014/main" id="{CB0640B1-C5DE-4165-9399-282FA86B30A3}"/>
              </a:ext>
            </a:extLst>
          </p:cNvPr>
          <p:cNvSpPr txBox="1"/>
          <p:nvPr/>
        </p:nvSpPr>
        <p:spPr>
          <a:xfrm>
            <a:off x="7977163"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36</a:t>
            </a:r>
          </a:p>
        </p:txBody>
      </p:sp>
      <p:cxnSp>
        <p:nvCxnSpPr>
          <p:cNvPr id="491" name="Straight Connector 490">
            <a:extLst>
              <a:ext uri="{FF2B5EF4-FFF2-40B4-BE49-F238E27FC236}">
                <a16:creationId xmlns="" xmlns:a16="http://schemas.microsoft.com/office/drawing/2014/main" id="{AE5DE55C-BEFC-42EA-9A94-D2DC7DAA6EBF}"/>
              </a:ext>
            </a:extLst>
          </p:cNvPr>
          <p:cNvCxnSpPr>
            <a:cxnSpLocks/>
          </p:cNvCxnSpPr>
          <p:nvPr/>
        </p:nvCxnSpPr>
        <p:spPr>
          <a:xfrm rot="5400000">
            <a:off x="7790797" y="5590586"/>
            <a:ext cx="72000" cy="0"/>
          </a:xfrm>
          <a:prstGeom prst="line">
            <a:avLst/>
          </a:prstGeom>
          <a:noFill/>
          <a:ln w="19050" cap="sq" cmpd="sng" algn="ctr">
            <a:solidFill>
              <a:srgbClr val="000000"/>
            </a:solidFill>
            <a:prstDash val="solid"/>
            <a:miter lim="800000"/>
          </a:ln>
          <a:effectLst/>
        </p:spPr>
      </p:cxnSp>
      <p:sp>
        <p:nvSpPr>
          <p:cNvPr id="492" name="TextBox 491">
            <a:extLst>
              <a:ext uri="{FF2B5EF4-FFF2-40B4-BE49-F238E27FC236}">
                <a16:creationId xmlns="" xmlns:a16="http://schemas.microsoft.com/office/drawing/2014/main" id="{58926886-8D2A-4456-B1BA-ED5697E65BE5}"/>
              </a:ext>
            </a:extLst>
          </p:cNvPr>
          <p:cNvSpPr txBox="1"/>
          <p:nvPr/>
        </p:nvSpPr>
        <p:spPr>
          <a:xfrm>
            <a:off x="7741838"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33</a:t>
            </a:r>
          </a:p>
        </p:txBody>
      </p:sp>
      <p:cxnSp>
        <p:nvCxnSpPr>
          <p:cNvPr id="493" name="Straight Connector 492">
            <a:extLst>
              <a:ext uri="{FF2B5EF4-FFF2-40B4-BE49-F238E27FC236}">
                <a16:creationId xmlns="" xmlns:a16="http://schemas.microsoft.com/office/drawing/2014/main" id="{91A6D800-7567-4C37-8115-45F9924CE408}"/>
              </a:ext>
            </a:extLst>
          </p:cNvPr>
          <p:cNvCxnSpPr>
            <a:cxnSpLocks/>
          </p:cNvCxnSpPr>
          <p:nvPr/>
        </p:nvCxnSpPr>
        <p:spPr>
          <a:xfrm rot="5400000">
            <a:off x="8261447" y="5590586"/>
            <a:ext cx="72000" cy="0"/>
          </a:xfrm>
          <a:prstGeom prst="line">
            <a:avLst/>
          </a:prstGeom>
          <a:noFill/>
          <a:ln w="19050" cap="sq" cmpd="sng" algn="ctr">
            <a:solidFill>
              <a:srgbClr val="000000"/>
            </a:solidFill>
            <a:prstDash val="solid"/>
            <a:miter lim="800000"/>
          </a:ln>
          <a:effectLst/>
        </p:spPr>
      </p:cxnSp>
      <p:sp>
        <p:nvSpPr>
          <p:cNvPr id="494" name="TextBox 493">
            <a:extLst>
              <a:ext uri="{FF2B5EF4-FFF2-40B4-BE49-F238E27FC236}">
                <a16:creationId xmlns="" xmlns:a16="http://schemas.microsoft.com/office/drawing/2014/main" id="{9CE82609-7E6F-4928-8FDE-93F4B763A907}"/>
              </a:ext>
            </a:extLst>
          </p:cNvPr>
          <p:cNvSpPr txBox="1"/>
          <p:nvPr/>
        </p:nvSpPr>
        <p:spPr>
          <a:xfrm>
            <a:off x="8212488" y="5671354"/>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39</a:t>
            </a:r>
          </a:p>
        </p:txBody>
      </p:sp>
      <p:sp>
        <p:nvSpPr>
          <p:cNvPr id="495" name="TextBox 494">
            <a:extLst>
              <a:ext uri="{FF2B5EF4-FFF2-40B4-BE49-F238E27FC236}">
                <a16:creationId xmlns="" xmlns:a16="http://schemas.microsoft.com/office/drawing/2014/main" id="{AC63F0F3-B94A-4706-A902-A6A119CA3E8B}"/>
              </a:ext>
            </a:extLst>
          </p:cNvPr>
          <p:cNvSpPr txBox="1"/>
          <p:nvPr/>
        </p:nvSpPr>
        <p:spPr>
          <a:xfrm>
            <a:off x="7057396" y="2912076"/>
            <a:ext cx="1203856" cy="553998"/>
          </a:xfrm>
          <a:prstGeom prst="rect">
            <a:avLst/>
          </a:prstGeom>
          <a:noFill/>
        </p:spPr>
        <p:txBody>
          <a:bodyPr wrap="none" lIns="0" tIns="0" rIns="0" bIns="0" rtlCol="0" anchor="t" anchorCtr="0">
            <a:spAutoFit/>
          </a:bodyPr>
          <a:lstStyle/>
          <a:p>
            <a:pPr fontAlgn="auto">
              <a:spcBef>
                <a:spcPts val="0"/>
              </a:spcBef>
              <a:spcAft>
                <a:spcPts val="0"/>
              </a:spcAft>
              <a:defRPr/>
            </a:pPr>
            <a:r>
              <a:rPr lang="ja-JP" sz="1200" b="0" i="0" dirty="0" smtClean="0">
                <a:solidFill>
                  <a:srgbClr val="275E37"/>
                </a:solidFill>
                <a:ea typeface="MS UI Gothic" pitchFamily="18" charset="0"/>
              </a:rPr>
              <a:t>FGFグループ (n=7)</a:t>
            </a:r>
          </a:p>
          <a:p>
            <a:pPr fontAlgn="auto">
              <a:spcBef>
                <a:spcPts val="0"/>
              </a:spcBef>
              <a:spcAft>
                <a:spcPts val="0"/>
              </a:spcAft>
              <a:defRPr/>
            </a:pPr>
            <a:r>
              <a:rPr lang="ja-JP" sz="1200" b="0" i="0" dirty="0" smtClean="0">
                <a:solidFill>
                  <a:srgbClr val="275E37"/>
                </a:solidFill>
                <a:ea typeface="MS UI Gothic" pitchFamily="18" charset="0"/>
              </a:rPr>
              <a:t>mOS：NE</a:t>
            </a:r>
          </a:p>
          <a:p>
            <a:pPr fontAlgn="auto">
              <a:spcBef>
                <a:spcPts val="0"/>
              </a:spcBef>
              <a:spcAft>
                <a:spcPts val="0"/>
              </a:spcAft>
              <a:defRPr/>
            </a:pPr>
            <a:r>
              <a:rPr lang="ja-JP" sz="1200" b="0" i="0" dirty="0" smtClean="0">
                <a:solidFill>
                  <a:srgbClr val="275E37"/>
                </a:solidFill>
                <a:ea typeface="MS UI Gothic" pitchFamily="18" charset="0"/>
              </a:rPr>
              <a:t>(95%CI 10.2, NE)</a:t>
            </a:r>
          </a:p>
        </p:txBody>
      </p:sp>
      <p:sp>
        <p:nvSpPr>
          <p:cNvPr id="496" name="TextBox 495">
            <a:extLst>
              <a:ext uri="{FF2B5EF4-FFF2-40B4-BE49-F238E27FC236}">
                <a16:creationId xmlns="" xmlns:a16="http://schemas.microsoft.com/office/drawing/2014/main" id="{C0A85332-9FBB-4AD9-9984-B8979A6C2578}"/>
              </a:ext>
            </a:extLst>
          </p:cNvPr>
          <p:cNvSpPr txBox="1"/>
          <p:nvPr/>
        </p:nvSpPr>
        <p:spPr>
          <a:xfrm>
            <a:off x="5273682" y="4796119"/>
            <a:ext cx="1324080" cy="738664"/>
          </a:xfrm>
          <a:prstGeom prst="rect">
            <a:avLst/>
          </a:prstGeom>
          <a:noFill/>
        </p:spPr>
        <p:txBody>
          <a:bodyPr wrap="none" lIns="0" tIns="0" rIns="0" bIns="0" rtlCol="0" anchor="t" anchorCtr="0">
            <a:spAutoFit/>
          </a:bodyPr>
          <a:lstStyle/>
          <a:p>
            <a:pPr fontAlgn="auto">
              <a:spcBef>
                <a:spcPts val="0"/>
              </a:spcBef>
              <a:spcAft>
                <a:spcPts val="0"/>
              </a:spcAft>
              <a:defRPr/>
            </a:pPr>
            <a:r>
              <a:rPr lang="ja-JP" sz="1200" b="0" i="0" dirty="0" smtClean="0">
                <a:solidFill>
                  <a:srgbClr val="263F6A"/>
                </a:solidFill>
                <a:ea typeface="MS UI Gothic" pitchFamily="18" charset="0"/>
              </a:rPr>
              <a:t>非高発現グループ </a:t>
            </a:r>
            <a:r>
              <a:rPr lang="en" sz="1200" dirty="0" smtClean="0"/>
              <a:t/>
            </a:r>
            <a:br>
              <a:rPr lang="en" sz="1200" dirty="0" smtClean="0"/>
            </a:br>
            <a:r>
              <a:rPr lang="ja-JP" sz="1200" b="0" i="0" dirty="0" smtClean="0">
                <a:solidFill>
                  <a:srgbClr val="263F6A"/>
                </a:solidFill>
                <a:ea typeface="MS UI Gothic" pitchFamily="18" charset="0"/>
              </a:rPr>
              <a:t>(n=13)</a:t>
            </a:r>
          </a:p>
          <a:p>
            <a:pPr fontAlgn="auto">
              <a:spcBef>
                <a:spcPts val="0"/>
              </a:spcBef>
              <a:spcAft>
                <a:spcPts val="0"/>
              </a:spcAft>
              <a:defRPr/>
            </a:pPr>
            <a:r>
              <a:rPr lang="ja-JP" sz="1200" b="0" i="0" dirty="0" smtClean="0">
                <a:solidFill>
                  <a:srgbClr val="263F6A"/>
                </a:solidFill>
                <a:ea typeface="MS UI Gothic" pitchFamily="18" charset="0"/>
              </a:rPr>
              <a:t>mOS：8.4カ月</a:t>
            </a:r>
          </a:p>
          <a:p>
            <a:pPr fontAlgn="auto">
              <a:spcBef>
                <a:spcPts val="0"/>
              </a:spcBef>
              <a:spcAft>
                <a:spcPts val="0"/>
              </a:spcAft>
              <a:defRPr/>
            </a:pPr>
            <a:r>
              <a:rPr lang="ja-JP" sz="1200" b="0" i="0" dirty="0" smtClean="0">
                <a:solidFill>
                  <a:srgbClr val="263F6A"/>
                </a:solidFill>
                <a:ea typeface="MS UI Gothic" pitchFamily="18" charset="0"/>
              </a:rPr>
              <a:t>(95%CI 5.5, 17.6)</a:t>
            </a:r>
          </a:p>
        </p:txBody>
      </p:sp>
      <p:cxnSp>
        <p:nvCxnSpPr>
          <p:cNvPr id="497" name="Straight Connector 496">
            <a:extLst>
              <a:ext uri="{FF2B5EF4-FFF2-40B4-BE49-F238E27FC236}">
                <a16:creationId xmlns="" xmlns:a16="http://schemas.microsoft.com/office/drawing/2014/main" id="{FB827EDA-68C0-49BC-B79B-30F021019D94}"/>
              </a:ext>
            </a:extLst>
          </p:cNvPr>
          <p:cNvCxnSpPr>
            <a:cxnSpLocks/>
          </p:cNvCxnSpPr>
          <p:nvPr/>
        </p:nvCxnSpPr>
        <p:spPr>
          <a:xfrm rot="5400000">
            <a:off x="4249269" y="5590586"/>
            <a:ext cx="72000" cy="0"/>
          </a:xfrm>
          <a:prstGeom prst="line">
            <a:avLst/>
          </a:prstGeom>
          <a:noFill/>
          <a:ln w="19050" cap="sq" cmpd="sng" algn="ctr">
            <a:solidFill>
              <a:srgbClr val="000000"/>
            </a:solidFill>
            <a:prstDash val="solid"/>
            <a:miter lim="800000"/>
          </a:ln>
          <a:effectLst/>
        </p:spPr>
      </p:cxnSp>
      <p:cxnSp>
        <p:nvCxnSpPr>
          <p:cNvPr id="498" name="Straight Connector 497">
            <a:extLst>
              <a:ext uri="{FF2B5EF4-FFF2-40B4-BE49-F238E27FC236}">
                <a16:creationId xmlns="" xmlns:a16="http://schemas.microsoft.com/office/drawing/2014/main" id="{BAF6F770-EE32-465D-8A4C-3E7D9E474B2D}"/>
              </a:ext>
            </a:extLst>
          </p:cNvPr>
          <p:cNvCxnSpPr>
            <a:cxnSpLocks/>
          </p:cNvCxnSpPr>
          <p:nvPr/>
        </p:nvCxnSpPr>
        <p:spPr>
          <a:xfrm rot="5400000">
            <a:off x="8497190" y="5590586"/>
            <a:ext cx="72000" cy="0"/>
          </a:xfrm>
          <a:prstGeom prst="line">
            <a:avLst/>
          </a:prstGeom>
          <a:noFill/>
          <a:ln w="19050" cap="sq" cmpd="sng" algn="ctr">
            <a:solidFill>
              <a:srgbClr val="000000"/>
            </a:solidFill>
            <a:prstDash val="solid"/>
            <a:miter lim="800000"/>
          </a:ln>
          <a:effectLst/>
        </p:spPr>
      </p:cxnSp>
      <p:grpSp>
        <p:nvGrpSpPr>
          <p:cNvPr id="499" name="Group 498">
            <a:extLst>
              <a:ext uri="{FF2B5EF4-FFF2-40B4-BE49-F238E27FC236}">
                <a16:creationId xmlns="" xmlns:a16="http://schemas.microsoft.com/office/drawing/2014/main" id="{8ABCEB75-8074-420E-9FF6-F4BD06DE11F1}"/>
              </a:ext>
            </a:extLst>
          </p:cNvPr>
          <p:cNvGrpSpPr/>
          <p:nvPr/>
        </p:nvGrpSpPr>
        <p:grpSpPr>
          <a:xfrm>
            <a:off x="5251450" y="2546680"/>
            <a:ext cx="2976563" cy="1370013"/>
            <a:chOff x="5251450" y="2127249"/>
            <a:chExt cx="2976563" cy="1370013"/>
          </a:xfrm>
        </p:grpSpPr>
        <p:sp>
          <p:nvSpPr>
            <p:cNvPr id="500" name="Freeform 29">
              <a:extLst>
                <a:ext uri="{FF2B5EF4-FFF2-40B4-BE49-F238E27FC236}">
                  <a16:creationId xmlns="" xmlns:a16="http://schemas.microsoft.com/office/drawing/2014/main" id="{5D626487-00A0-46B2-83D0-6B83F5D5BC44}"/>
                </a:ext>
              </a:extLst>
            </p:cNvPr>
            <p:cNvSpPr>
              <a:spLocks/>
            </p:cNvSpPr>
            <p:nvPr/>
          </p:nvSpPr>
          <p:spPr bwMode="auto">
            <a:xfrm>
              <a:off x="5251450" y="2127249"/>
              <a:ext cx="2928938" cy="1325563"/>
            </a:xfrm>
            <a:custGeom>
              <a:avLst/>
              <a:gdLst>
                <a:gd name="T0" fmla="*/ 0 w 1845"/>
                <a:gd name="T1" fmla="*/ 0 h 835"/>
                <a:gd name="T2" fmla="*/ 467 w 1845"/>
                <a:gd name="T3" fmla="*/ 0 h 835"/>
                <a:gd name="T4" fmla="*/ 467 w 1845"/>
                <a:gd name="T5" fmla="*/ 255 h 835"/>
                <a:gd name="T6" fmla="*/ 666 w 1845"/>
                <a:gd name="T7" fmla="*/ 255 h 835"/>
                <a:gd name="T8" fmla="*/ 666 w 1845"/>
                <a:gd name="T9" fmla="*/ 508 h 835"/>
                <a:gd name="T10" fmla="*/ 1085 w 1845"/>
                <a:gd name="T11" fmla="*/ 508 h 835"/>
                <a:gd name="T12" fmla="*/ 1085 w 1845"/>
                <a:gd name="T13" fmla="*/ 835 h 835"/>
                <a:gd name="T14" fmla="*/ 1845 w 1845"/>
                <a:gd name="T15" fmla="*/ 835 h 8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5" h="835">
                  <a:moveTo>
                    <a:pt x="0" y="0"/>
                  </a:moveTo>
                  <a:lnTo>
                    <a:pt x="467" y="0"/>
                  </a:lnTo>
                  <a:lnTo>
                    <a:pt x="467" y="255"/>
                  </a:lnTo>
                  <a:lnTo>
                    <a:pt x="666" y="255"/>
                  </a:lnTo>
                  <a:lnTo>
                    <a:pt x="666" y="508"/>
                  </a:lnTo>
                  <a:lnTo>
                    <a:pt x="1085" y="508"/>
                  </a:lnTo>
                  <a:lnTo>
                    <a:pt x="1085" y="835"/>
                  </a:lnTo>
                  <a:lnTo>
                    <a:pt x="1845" y="835"/>
                  </a:lnTo>
                </a:path>
              </a:pathLst>
            </a:custGeom>
            <a:noFill/>
            <a:ln w="28575" cap="flat">
              <a:solidFill>
                <a:srgbClr val="275E37"/>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1" name="Line 30">
              <a:extLst>
                <a:ext uri="{FF2B5EF4-FFF2-40B4-BE49-F238E27FC236}">
                  <a16:creationId xmlns="" xmlns:a16="http://schemas.microsoft.com/office/drawing/2014/main" id="{D2DF2D91-33FA-421A-A1CF-2CAEE61E6788}"/>
                </a:ext>
              </a:extLst>
            </p:cNvPr>
            <p:cNvSpPr>
              <a:spLocks noChangeShapeType="1"/>
            </p:cNvSpPr>
            <p:nvPr/>
          </p:nvSpPr>
          <p:spPr bwMode="auto">
            <a:xfrm>
              <a:off x="8180388" y="3405187"/>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2" name="Line 31">
              <a:extLst>
                <a:ext uri="{FF2B5EF4-FFF2-40B4-BE49-F238E27FC236}">
                  <a16:creationId xmlns="" xmlns:a16="http://schemas.microsoft.com/office/drawing/2014/main" id="{4DCBB674-5A8B-4D69-AB34-E5AD9A491296}"/>
                </a:ext>
              </a:extLst>
            </p:cNvPr>
            <p:cNvSpPr>
              <a:spLocks noChangeShapeType="1"/>
            </p:cNvSpPr>
            <p:nvPr/>
          </p:nvSpPr>
          <p:spPr bwMode="auto">
            <a:xfrm flipH="1">
              <a:off x="8132763" y="3452812"/>
              <a:ext cx="95250"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3" name="Line 32">
              <a:extLst>
                <a:ext uri="{FF2B5EF4-FFF2-40B4-BE49-F238E27FC236}">
                  <a16:creationId xmlns="" xmlns:a16="http://schemas.microsoft.com/office/drawing/2014/main" id="{0992521A-49E4-432C-B3B5-A5CB134795A3}"/>
                </a:ext>
              </a:extLst>
            </p:cNvPr>
            <p:cNvSpPr>
              <a:spLocks noChangeShapeType="1"/>
            </p:cNvSpPr>
            <p:nvPr/>
          </p:nvSpPr>
          <p:spPr bwMode="auto">
            <a:xfrm>
              <a:off x="7192963" y="3405187"/>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4" name="Line 33">
              <a:extLst>
                <a:ext uri="{FF2B5EF4-FFF2-40B4-BE49-F238E27FC236}">
                  <a16:creationId xmlns="" xmlns:a16="http://schemas.microsoft.com/office/drawing/2014/main" id="{9A0ED6D2-0A82-449B-A0EA-59B5A8774874}"/>
                </a:ext>
              </a:extLst>
            </p:cNvPr>
            <p:cNvSpPr>
              <a:spLocks noChangeShapeType="1"/>
            </p:cNvSpPr>
            <p:nvPr/>
          </p:nvSpPr>
          <p:spPr bwMode="auto">
            <a:xfrm flipH="1">
              <a:off x="7145338" y="3452812"/>
              <a:ext cx="95250"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5" name="Line 34">
              <a:extLst>
                <a:ext uri="{FF2B5EF4-FFF2-40B4-BE49-F238E27FC236}">
                  <a16:creationId xmlns="" xmlns:a16="http://schemas.microsoft.com/office/drawing/2014/main" id="{BFD93B93-E027-4CE4-951D-44A900DCF7CA}"/>
                </a:ext>
              </a:extLst>
            </p:cNvPr>
            <p:cNvSpPr>
              <a:spLocks noChangeShapeType="1"/>
            </p:cNvSpPr>
            <p:nvPr/>
          </p:nvSpPr>
          <p:spPr bwMode="auto">
            <a:xfrm>
              <a:off x="7011988" y="3405187"/>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6" name="Line 35">
              <a:extLst>
                <a:ext uri="{FF2B5EF4-FFF2-40B4-BE49-F238E27FC236}">
                  <a16:creationId xmlns="" xmlns:a16="http://schemas.microsoft.com/office/drawing/2014/main" id="{AB8C2084-5DA2-4D8A-A072-D73DBBE5A41A}"/>
                </a:ext>
              </a:extLst>
            </p:cNvPr>
            <p:cNvSpPr>
              <a:spLocks noChangeShapeType="1"/>
            </p:cNvSpPr>
            <p:nvPr/>
          </p:nvSpPr>
          <p:spPr bwMode="auto">
            <a:xfrm flipH="1">
              <a:off x="6964363" y="3452812"/>
              <a:ext cx="95250"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7" name="Line 36">
              <a:extLst>
                <a:ext uri="{FF2B5EF4-FFF2-40B4-BE49-F238E27FC236}">
                  <a16:creationId xmlns="" xmlns:a16="http://schemas.microsoft.com/office/drawing/2014/main" id="{3F03401C-34FB-4A8E-BE6D-0CCF0B04EE94}"/>
                </a:ext>
              </a:extLst>
            </p:cNvPr>
            <p:cNvSpPr>
              <a:spLocks noChangeShapeType="1"/>
            </p:cNvSpPr>
            <p:nvPr/>
          </p:nvSpPr>
          <p:spPr bwMode="auto">
            <a:xfrm>
              <a:off x="6616700" y="2886074"/>
              <a:ext cx="0" cy="92075"/>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08" name="Line 37">
              <a:extLst>
                <a:ext uri="{FF2B5EF4-FFF2-40B4-BE49-F238E27FC236}">
                  <a16:creationId xmlns="" xmlns:a16="http://schemas.microsoft.com/office/drawing/2014/main" id="{D8707F38-4668-45CB-8D24-BC6754C4E3F0}"/>
                </a:ext>
              </a:extLst>
            </p:cNvPr>
            <p:cNvSpPr>
              <a:spLocks noChangeShapeType="1"/>
            </p:cNvSpPr>
            <p:nvPr/>
          </p:nvSpPr>
          <p:spPr bwMode="auto">
            <a:xfrm flipH="1">
              <a:off x="6569075" y="2933699"/>
              <a:ext cx="92075" cy="0"/>
            </a:xfrm>
            <a:prstGeom prst="line">
              <a:avLst/>
            </a:prstGeom>
            <a:noFill/>
            <a:ln w="28575" cap="flat">
              <a:solidFill>
                <a:srgbClr val="275E37"/>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09" name="Group 508">
            <a:extLst>
              <a:ext uri="{FF2B5EF4-FFF2-40B4-BE49-F238E27FC236}">
                <a16:creationId xmlns="" xmlns:a16="http://schemas.microsoft.com/office/drawing/2014/main" id="{F458AD84-B129-4D8D-BBCE-CFFBBAC8E9D1}"/>
              </a:ext>
            </a:extLst>
          </p:cNvPr>
          <p:cNvGrpSpPr/>
          <p:nvPr/>
        </p:nvGrpSpPr>
        <p:grpSpPr>
          <a:xfrm>
            <a:off x="5241925" y="2553030"/>
            <a:ext cx="2668588" cy="2682875"/>
            <a:chOff x="5241925" y="2133599"/>
            <a:chExt cx="2668588" cy="2682875"/>
          </a:xfrm>
        </p:grpSpPr>
        <p:sp>
          <p:nvSpPr>
            <p:cNvPr id="510" name="Freeform 38">
              <a:extLst>
                <a:ext uri="{FF2B5EF4-FFF2-40B4-BE49-F238E27FC236}">
                  <a16:creationId xmlns="" xmlns:a16="http://schemas.microsoft.com/office/drawing/2014/main" id="{01C48C02-27C1-4C1A-BD0F-12CBF40DBF90}"/>
                </a:ext>
              </a:extLst>
            </p:cNvPr>
            <p:cNvSpPr>
              <a:spLocks/>
            </p:cNvSpPr>
            <p:nvPr/>
          </p:nvSpPr>
          <p:spPr bwMode="auto">
            <a:xfrm>
              <a:off x="5241925" y="2133599"/>
              <a:ext cx="2641600" cy="2635250"/>
            </a:xfrm>
            <a:custGeom>
              <a:avLst/>
              <a:gdLst>
                <a:gd name="T0" fmla="*/ 0 w 1664"/>
                <a:gd name="T1" fmla="*/ 0 h 1660"/>
                <a:gd name="T2" fmla="*/ 66 w 1664"/>
                <a:gd name="T3" fmla="*/ 0 h 1660"/>
                <a:gd name="T4" fmla="*/ 66 w 1664"/>
                <a:gd name="T5" fmla="*/ 131 h 1660"/>
                <a:gd name="T6" fmla="*/ 194 w 1664"/>
                <a:gd name="T7" fmla="*/ 131 h 1660"/>
                <a:gd name="T8" fmla="*/ 194 w 1664"/>
                <a:gd name="T9" fmla="*/ 271 h 1660"/>
                <a:gd name="T10" fmla="*/ 249 w 1664"/>
                <a:gd name="T11" fmla="*/ 271 h 1660"/>
                <a:gd name="T12" fmla="*/ 249 w 1664"/>
                <a:gd name="T13" fmla="*/ 408 h 1660"/>
                <a:gd name="T14" fmla="*/ 295 w 1664"/>
                <a:gd name="T15" fmla="*/ 408 h 1660"/>
                <a:gd name="T16" fmla="*/ 295 w 1664"/>
                <a:gd name="T17" fmla="*/ 552 h 1660"/>
                <a:gd name="T18" fmla="*/ 371 w 1664"/>
                <a:gd name="T19" fmla="*/ 552 h 1660"/>
                <a:gd name="T20" fmla="*/ 371 w 1664"/>
                <a:gd name="T21" fmla="*/ 680 h 1660"/>
                <a:gd name="T22" fmla="*/ 385 w 1664"/>
                <a:gd name="T23" fmla="*/ 680 h 1660"/>
                <a:gd name="T24" fmla="*/ 385 w 1664"/>
                <a:gd name="T25" fmla="*/ 691 h 1660"/>
                <a:gd name="T26" fmla="*/ 393 w 1664"/>
                <a:gd name="T27" fmla="*/ 691 h 1660"/>
                <a:gd name="T28" fmla="*/ 393 w 1664"/>
                <a:gd name="T29" fmla="*/ 833 h 1660"/>
                <a:gd name="T30" fmla="*/ 397 w 1664"/>
                <a:gd name="T31" fmla="*/ 833 h 1660"/>
                <a:gd name="T32" fmla="*/ 397 w 1664"/>
                <a:gd name="T33" fmla="*/ 974 h 1660"/>
                <a:gd name="T34" fmla="*/ 401 w 1664"/>
                <a:gd name="T35" fmla="*/ 974 h 1660"/>
                <a:gd name="T36" fmla="*/ 401 w 1664"/>
                <a:gd name="T37" fmla="*/ 984 h 1660"/>
                <a:gd name="T38" fmla="*/ 405 w 1664"/>
                <a:gd name="T39" fmla="*/ 984 h 1660"/>
                <a:gd name="T40" fmla="*/ 405 w 1664"/>
                <a:gd name="T41" fmla="*/ 1124 h 1660"/>
                <a:gd name="T42" fmla="*/ 563 w 1664"/>
                <a:gd name="T43" fmla="*/ 1124 h 1660"/>
                <a:gd name="T44" fmla="*/ 563 w 1664"/>
                <a:gd name="T45" fmla="*/ 1136 h 1660"/>
                <a:gd name="T46" fmla="*/ 566 w 1664"/>
                <a:gd name="T47" fmla="*/ 1136 h 1660"/>
                <a:gd name="T48" fmla="*/ 566 w 1664"/>
                <a:gd name="T49" fmla="*/ 1265 h 1660"/>
                <a:gd name="T50" fmla="*/ 844 w 1664"/>
                <a:gd name="T51" fmla="*/ 1265 h 1660"/>
                <a:gd name="T52" fmla="*/ 844 w 1664"/>
                <a:gd name="T53" fmla="*/ 1271 h 1660"/>
                <a:gd name="T54" fmla="*/ 850 w 1664"/>
                <a:gd name="T55" fmla="*/ 1271 h 1660"/>
                <a:gd name="T56" fmla="*/ 850 w 1664"/>
                <a:gd name="T57" fmla="*/ 1457 h 1660"/>
                <a:gd name="T58" fmla="*/ 902 w 1664"/>
                <a:gd name="T59" fmla="*/ 1457 h 1660"/>
                <a:gd name="T60" fmla="*/ 902 w 1664"/>
                <a:gd name="T61" fmla="*/ 1660 h 1660"/>
                <a:gd name="T62" fmla="*/ 1664 w 1664"/>
                <a:gd name="T63"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4" h="1660">
                  <a:moveTo>
                    <a:pt x="0" y="0"/>
                  </a:moveTo>
                  <a:lnTo>
                    <a:pt x="66" y="0"/>
                  </a:lnTo>
                  <a:lnTo>
                    <a:pt x="66" y="131"/>
                  </a:lnTo>
                  <a:lnTo>
                    <a:pt x="194" y="131"/>
                  </a:lnTo>
                  <a:lnTo>
                    <a:pt x="194" y="271"/>
                  </a:lnTo>
                  <a:lnTo>
                    <a:pt x="249" y="271"/>
                  </a:lnTo>
                  <a:lnTo>
                    <a:pt x="249" y="408"/>
                  </a:lnTo>
                  <a:lnTo>
                    <a:pt x="295" y="408"/>
                  </a:lnTo>
                  <a:lnTo>
                    <a:pt x="295" y="552"/>
                  </a:lnTo>
                  <a:lnTo>
                    <a:pt x="371" y="552"/>
                  </a:lnTo>
                  <a:lnTo>
                    <a:pt x="371" y="680"/>
                  </a:lnTo>
                  <a:lnTo>
                    <a:pt x="385" y="680"/>
                  </a:lnTo>
                  <a:lnTo>
                    <a:pt x="385" y="691"/>
                  </a:lnTo>
                  <a:lnTo>
                    <a:pt x="393" y="691"/>
                  </a:lnTo>
                  <a:lnTo>
                    <a:pt x="393" y="833"/>
                  </a:lnTo>
                  <a:lnTo>
                    <a:pt x="397" y="833"/>
                  </a:lnTo>
                  <a:lnTo>
                    <a:pt x="397" y="974"/>
                  </a:lnTo>
                  <a:lnTo>
                    <a:pt x="401" y="974"/>
                  </a:lnTo>
                  <a:lnTo>
                    <a:pt x="401" y="984"/>
                  </a:lnTo>
                  <a:lnTo>
                    <a:pt x="405" y="984"/>
                  </a:lnTo>
                  <a:lnTo>
                    <a:pt x="405" y="1124"/>
                  </a:lnTo>
                  <a:lnTo>
                    <a:pt x="563" y="1124"/>
                  </a:lnTo>
                  <a:lnTo>
                    <a:pt x="563" y="1136"/>
                  </a:lnTo>
                  <a:lnTo>
                    <a:pt x="566" y="1136"/>
                  </a:lnTo>
                  <a:lnTo>
                    <a:pt x="566" y="1265"/>
                  </a:lnTo>
                  <a:lnTo>
                    <a:pt x="844" y="1265"/>
                  </a:lnTo>
                  <a:lnTo>
                    <a:pt x="844" y="1271"/>
                  </a:lnTo>
                  <a:lnTo>
                    <a:pt x="850" y="1271"/>
                  </a:lnTo>
                  <a:lnTo>
                    <a:pt x="850" y="1457"/>
                  </a:lnTo>
                  <a:lnTo>
                    <a:pt x="902" y="1457"/>
                  </a:lnTo>
                  <a:lnTo>
                    <a:pt x="902" y="1660"/>
                  </a:lnTo>
                  <a:lnTo>
                    <a:pt x="1664" y="1660"/>
                  </a:lnTo>
                </a:path>
              </a:pathLst>
            </a:custGeom>
            <a:noFill/>
            <a:ln w="28575" cap="flat">
              <a:solidFill>
                <a:srgbClr val="263F6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1" name="Line 39">
              <a:extLst>
                <a:ext uri="{FF2B5EF4-FFF2-40B4-BE49-F238E27FC236}">
                  <a16:creationId xmlns="" xmlns:a16="http://schemas.microsoft.com/office/drawing/2014/main" id="{4B6FFA72-8EEC-4B66-9FE3-2F839DA7763B}"/>
                </a:ext>
              </a:extLst>
            </p:cNvPr>
            <p:cNvSpPr>
              <a:spLocks noChangeShapeType="1"/>
            </p:cNvSpPr>
            <p:nvPr/>
          </p:nvSpPr>
          <p:spPr bwMode="auto">
            <a:xfrm>
              <a:off x="7864475" y="4721224"/>
              <a:ext cx="0" cy="9525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2" name="Line 40">
              <a:extLst>
                <a:ext uri="{FF2B5EF4-FFF2-40B4-BE49-F238E27FC236}">
                  <a16:creationId xmlns="" xmlns:a16="http://schemas.microsoft.com/office/drawing/2014/main" id="{CCC7FB0F-E892-4931-AA0B-775BBDC9E875}"/>
                </a:ext>
              </a:extLst>
            </p:cNvPr>
            <p:cNvSpPr>
              <a:spLocks noChangeShapeType="1"/>
            </p:cNvSpPr>
            <p:nvPr/>
          </p:nvSpPr>
          <p:spPr bwMode="auto">
            <a:xfrm flipH="1">
              <a:off x="7816850" y="4768849"/>
              <a:ext cx="93663"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3" name="Line 41">
              <a:extLst>
                <a:ext uri="{FF2B5EF4-FFF2-40B4-BE49-F238E27FC236}">
                  <a16:creationId xmlns="" xmlns:a16="http://schemas.microsoft.com/office/drawing/2014/main" id="{051BCAFE-8C77-440A-920C-A5A655B64256}"/>
                </a:ext>
              </a:extLst>
            </p:cNvPr>
            <p:cNvSpPr>
              <a:spLocks noChangeShapeType="1"/>
            </p:cNvSpPr>
            <p:nvPr/>
          </p:nvSpPr>
          <p:spPr bwMode="auto">
            <a:xfrm>
              <a:off x="6530975" y="4095749"/>
              <a:ext cx="0" cy="90488"/>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4" name="Line 42">
              <a:extLst>
                <a:ext uri="{FF2B5EF4-FFF2-40B4-BE49-F238E27FC236}">
                  <a16:creationId xmlns="" xmlns:a16="http://schemas.microsoft.com/office/drawing/2014/main" id="{1E016540-2AE2-4DF1-B2E9-049D41EFF3F7}"/>
                </a:ext>
              </a:extLst>
            </p:cNvPr>
            <p:cNvSpPr>
              <a:spLocks noChangeShapeType="1"/>
            </p:cNvSpPr>
            <p:nvPr/>
          </p:nvSpPr>
          <p:spPr bwMode="auto">
            <a:xfrm flipH="1">
              <a:off x="6483350" y="4141787"/>
              <a:ext cx="95250" cy="0"/>
            </a:xfrm>
            <a:prstGeom prst="line">
              <a:avLst/>
            </a:prstGeom>
            <a:noFill/>
            <a:ln w="28575" cap="flat">
              <a:solidFill>
                <a:srgbClr val="263F6A"/>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15" name="Group 514">
            <a:extLst>
              <a:ext uri="{FF2B5EF4-FFF2-40B4-BE49-F238E27FC236}">
                <a16:creationId xmlns="" xmlns:a16="http://schemas.microsoft.com/office/drawing/2014/main" id="{8B3C15E0-D44A-4431-9FDF-6F9B4495C0B2}"/>
              </a:ext>
            </a:extLst>
          </p:cNvPr>
          <p:cNvGrpSpPr/>
          <p:nvPr/>
        </p:nvGrpSpPr>
        <p:grpSpPr>
          <a:xfrm>
            <a:off x="5241925" y="2553030"/>
            <a:ext cx="2735263" cy="1771650"/>
            <a:chOff x="5241925" y="2133599"/>
            <a:chExt cx="2735263" cy="1771650"/>
          </a:xfrm>
        </p:grpSpPr>
        <p:sp>
          <p:nvSpPr>
            <p:cNvPr id="516" name="Freeform 43">
              <a:extLst>
                <a:ext uri="{FF2B5EF4-FFF2-40B4-BE49-F238E27FC236}">
                  <a16:creationId xmlns="" xmlns:a16="http://schemas.microsoft.com/office/drawing/2014/main" id="{E0F76E14-D99B-48D2-82A9-328225A18327}"/>
                </a:ext>
              </a:extLst>
            </p:cNvPr>
            <p:cNvSpPr>
              <a:spLocks/>
            </p:cNvSpPr>
            <p:nvPr/>
          </p:nvSpPr>
          <p:spPr bwMode="auto">
            <a:xfrm>
              <a:off x="5241925" y="2133599"/>
              <a:ext cx="2709863" cy="1727200"/>
            </a:xfrm>
            <a:custGeom>
              <a:avLst/>
              <a:gdLst>
                <a:gd name="T0" fmla="*/ 0 w 1707"/>
                <a:gd name="T1" fmla="*/ 0 h 1088"/>
                <a:gd name="T2" fmla="*/ 44 w 1707"/>
                <a:gd name="T3" fmla="*/ 0 h 1088"/>
                <a:gd name="T4" fmla="*/ 44 w 1707"/>
                <a:gd name="T5" fmla="*/ 129 h 1088"/>
                <a:gd name="T6" fmla="*/ 144 w 1707"/>
                <a:gd name="T7" fmla="*/ 129 h 1088"/>
                <a:gd name="T8" fmla="*/ 144 w 1707"/>
                <a:gd name="T9" fmla="*/ 255 h 1088"/>
                <a:gd name="T10" fmla="*/ 273 w 1707"/>
                <a:gd name="T11" fmla="*/ 255 h 1088"/>
                <a:gd name="T12" fmla="*/ 273 w 1707"/>
                <a:gd name="T13" fmla="*/ 383 h 1088"/>
                <a:gd name="T14" fmla="*/ 369 w 1707"/>
                <a:gd name="T15" fmla="*/ 383 h 1088"/>
                <a:gd name="T16" fmla="*/ 369 w 1707"/>
                <a:gd name="T17" fmla="*/ 512 h 1088"/>
                <a:gd name="T18" fmla="*/ 389 w 1707"/>
                <a:gd name="T19" fmla="*/ 512 h 1088"/>
                <a:gd name="T20" fmla="*/ 389 w 1707"/>
                <a:gd name="T21" fmla="*/ 636 h 1088"/>
                <a:gd name="T22" fmla="*/ 397 w 1707"/>
                <a:gd name="T23" fmla="*/ 636 h 1088"/>
                <a:gd name="T24" fmla="*/ 397 w 1707"/>
                <a:gd name="T25" fmla="*/ 644 h 1088"/>
                <a:gd name="T26" fmla="*/ 405 w 1707"/>
                <a:gd name="T27" fmla="*/ 644 h 1088"/>
                <a:gd name="T28" fmla="*/ 405 w 1707"/>
                <a:gd name="T29" fmla="*/ 773 h 1088"/>
                <a:gd name="T30" fmla="*/ 545 w 1707"/>
                <a:gd name="T31" fmla="*/ 773 h 1088"/>
                <a:gd name="T32" fmla="*/ 545 w 1707"/>
                <a:gd name="T33" fmla="*/ 901 h 1088"/>
                <a:gd name="T34" fmla="*/ 1011 w 1707"/>
                <a:gd name="T35" fmla="*/ 901 h 1088"/>
                <a:gd name="T36" fmla="*/ 1011 w 1707"/>
                <a:gd name="T37" fmla="*/ 1088 h 1088"/>
                <a:gd name="T38" fmla="*/ 1707 w 1707"/>
                <a:gd name="T39"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7" h="1088">
                  <a:moveTo>
                    <a:pt x="0" y="0"/>
                  </a:moveTo>
                  <a:lnTo>
                    <a:pt x="44" y="0"/>
                  </a:lnTo>
                  <a:lnTo>
                    <a:pt x="44" y="129"/>
                  </a:lnTo>
                  <a:lnTo>
                    <a:pt x="144" y="129"/>
                  </a:lnTo>
                  <a:lnTo>
                    <a:pt x="144" y="255"/>
                  </a:lnTo>
                  <a:lnTo>
                    <a:pt x="273" y="255"/>
                  </a:lnTo>
                  <a:lnTo>
                    <a:pt x="273" y="383"/>
                  </a:lnTo>
                  <a:lnTo>
                    <a:pt x="369" y="383"/>
                  </a:lnTo>
                  <a:lnTo>
                    <a:pt x="369" y="512"/>
                  </a:lnTo>
                  <a:lnTo>
                    <a:pt x="389" y="512"/>
                  </a:lnTo>
                  <a:lnTo>
                    <a:pt x="389" y="636"/>
                  </a:lnTo>
                  <a:lnTo>
                    <a:pt x="397" y="636"/>
                  </a:lnTo>
                  <a:lnTo>
                    <a:pt x="397" y="644"/>
                  </a:lnTo>
                  <a:lnTo>
                    <a:pt x="405" y="644"/>
                  </a:lnTo>
                  <a:lnTo>
                    <a:pt x="405" y="773"/>
                  </a:lnTo>
                  <a:lnTo>
                    <a:pt x="545" y="773"/>
                  </a:lnTo>
                  <a:lnTo>
                    <a:pt x="545" y="901"/>
                  </a:lnTo>
                  <a:lnTo>
                    <a:pt x="1011" y="901"/>
                  </a:lnTo>
                  <a:lnTo>
                    <a:pt x="1011" y="1088"/>
                  </a:lnTo>
                  <a:lnTo>
                    <a:pt x="1707" y="1088"/>
                  </a:lnTo>
                </a:path>
              </a:pathLst>
            </a:custGeom>
            <a:noFill/>
            <a:ln w="28575" cap="flat">
              <a:solidFill>
                <a:srgbClr val="D52B1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7" name="Line 44">
              <a:extLst>
                <a:ext uri="{FF2B5EF4-FFF2-40B4-BE49-F238E27FC236}">
                  <a16:creationId xmlns="" xmlns:a16="http://schemas.microsoft.com/office/drawing/2014/main" id="{C9C1828F-9253-46B5-BED6-5E2AE7226476}"/>
                </a:ext>
              </a:extLst>
            </p:cNvPr>
            <p:cNvSpPr>
              <a:spLocks noChangeShapeType="1"/>
            </p:cNvSpPr>
            <p:nvPr/>
          </p:nvSpPr>
          <p:spPr bwMode="auto">
            <a:xfrm>
              <a:off x="6473825" y="3516312"/>
              <a:ext cx="0" cy="9525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8" name="Line 45">
              <a:extLst>
                <a:ext uri="{FF2B5EF4-FFF2-40B4-BE49-F238E27FC236}">
                  <a16:creationId xmlns="" xmlns:a16="http://schemas.microsoft.com/office/drawing/2014/main" id="{D24D82E8-42D2-44B8-950A-C0E6903A2343}"/>
                </a:ext>
              </a:extLst>
            </p:cNvPr>
            <p:cNvSpPr>
              <a:spLocks noChangeShapeType="1"/>
            </p:cNvSpPr>
            <p:nvPr/>
          </p:nvSpPr>
          <p:spPr bwMode="auto">
            <a:xfrm flipH="1">
              <a:off x="6426200" y="3563937"/>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19" name="Line 46">
              <a:extLst>
                <a:ext uri="{FF2B5EF4-FFF2-40B4-BE49-F238E27FC236}">
                  <a16:creationId xmlns="" xmlns:a16="http://schemas.microsoft.com/office/drawing/2014/main" id="{07EC6999-2156-4F22-9E8D-CED1AC3EDE0A}"/>
                </a:ext>
              </a:extLst>
            </p:cNvPr>
            <p:cNvSpPr>
              <a:spLocks noChangeShapeType="1"/>
            </p:cNvSpPr>
            <p:nvPr/>
          </p:nvSpPr>
          <p:spPr bwMode="auto">
            <a:xfrm>
              <a:off x="6677025" y="3516312"/>
              <a:ext cx="0" cy="9525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0" name="Line 47">
              <a:extLst>
                <a:ext uri="{FF2B5EF4-FFF2-40B4-BE49-F238E27FC236}">
                  <a16:creationId xmlns="" xmlns:a16="http://schemas.microsoft.com/office/drawing/2014/main" id="{1EEE01D3-6577-46E3-9772-2915777ABEBE}"/>
                </a:ext>
              </a:extLst>
            </p:cNvPr>
            <p:cNvSpPr>
              <a:spLocks noChangeShapeType="1"/>
            </p:cNvSpPr>
            <p:nvPr/>
          </p:nvSpPr>
          <p:spPr bwMode="auto">
            <a:xfrm flipH="1">
              <a:off x="6629400" y="3563937"/>
              <a:ext cx="92075"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1" name="Line 48">
              <a:extLst>
                <a:ext uri="{FF2B5EF4-FFF2-40B4-BE49-F238E27FC236}">
                  <a16:creationId xmlns="" xmlns:a16="http://schemas.microsoft.com/office/drawing/2014/main" id="{1F4DB8EA-8391-4C1F-9965-1240850714C3}"/>
                </a:ext>
              </a:extLst>
            </p:cNvPr>
            <p:cNvSpPr>
              <a:spLocks noChangeShapeType="1"/>
            </p:cNvSpPr>
            <p:nvPr/>
          </p:nvSpPr>
          <p:spPr bwMode="auto">
            <a:xfrm>
              <a:off x="7546975"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2" name="Line 49">
              <a:extLst>
                <a:ext uri="{FF2B5EF4-FFF2-40B4-BE49-F238E27FC236}">
                  <a16:creationId xmlns="" xmlns:a16="http://schemas.microsoft.com/office/drawing/2014/main" id="{F2F3763D-7854-41C5-86C0-AF1B364817E1}"/>
                </a:ext>
              </a:extLst>
            </p:cNvPr>
            <p:cNvSpPr>
              <a:spLocks noChangeShapeType="1"/>
            </p:cNvSpPr>
            <p:nvPr/>
          </p:nvSpPr>
          <p:spPr bwMode="auto">
            <a:xfrm flipH="1">
              <a:off x="7499350" y="3860799"/>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3" name="Line 50">
              <a:extLst>
                <a:ext uri="{FF2B5EF4-FFF2-40B4-BE49-F238E27FC236}">
                  <a16:creationId xmlns="" xmlns:a16="http://schemas.microsoft.com/office/drawing/2014/main" id="{9A4215B5-A5C0-4422-8E22-CCECE088A01F}"/>
                </a:ext>
              </a:extLst>
            </p:cNvPr>
            <p:cNvSpPr>
              <a:spLocks noChangeShapeType="1"/>
            </p:cNvSpPr>
            <p:nvPr/>
          </p:nvSpPr>
          <p:spPr bwMode="auto">
            <a:xfrm>
              <a:off x="7753350"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4" name="Line 51">
              <a:extLst>
                <a:ext uri="{FF2B5EF4-FFF2-40B4-BE49-F238E27FC236}">
                  <a16:creationId xmlns="" xmlns:a16="http://schemas.microsoft.com/office/drawing/2014/main" id="{D8F33A82-56B9-432B-9469-E7EEE538C608}"/>
                </a:ext>
              </a:extLst>
            </p:cNvPr>
            <p:cNvSpPr>
              <a:spLocks noChangeShapeType="1"/>
            </p:cNvSpPr>
            <p:nvPr/>
          </p:nvSpPr>
          <p:spPr bwMode="auto">
            <a:xfrm flipH="1">
              <a:off x="7705725" y="3860799"/>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5" name="Line 52">
              <a:extLst>
                <a:ext uri="{FF2B5EF4-FFF2-40B4-BE49-F238E27FC236}">
                  <a16:creationId xmlns="" xmlns:a16="http://schemas.microsoft.com/office/drawing/2014/main" id="{8F320D22-3995-4CC9-8C8B-057915EC040B}"/>
                </a:ext>
              </a:extLst>
            </p:cNvPr>
            <p:cNvSpPr>
              <a:spLocks noChangeShapeType="1"/>
            </p:cNvSpPr>
            <p:nvPr/>
          </p:nvSpPr>
          <p:spPr bwMode="auto">
            <a:xfrm>
              <a:off x="7804150"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6" name="Line 53">
              <a:extLst>
                <a:ext uri="{FF2B5EF4-FFF2-40B4-BE49-F238E27FC236}">
                  <a16:creationId xmlns="" xmlns:a16="http://schemas.microsoft.com/office/drawing/2014/main" id="{2CEF5648-0728-4303-B1D0-C9B4299AED12}"/>
                </a:ext>
              </a:extLst>
            </p:cNvPr>
            <p:cNvSpPr>
              <a:spLocks noChangeShapeType="1"/>
            </p:cNvSpPr>
            <p:nvPr/>
          </p:nvSpPr>
          <p:spPr bwMode="auto">
            <a:xfrm flipH="1">
              <a:off x="7756525" y="3860799"/>
              <a:ext cx="95250"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7" name="Line 54">
              <a:extLst>
                <a:ext uri="{FF2B5EF4-FFF2-40B4-BE49-F238E27FC236}">
                  <a16:creationId xmlns="" xmlns:a16="http://schemas.microsoft.com/office/drawing/2014/main" id="{5E451CB3-C5B3-4295-BC6E-54A46E85F1EC}"/>
                </a:ext>
              </a:extLst>
            </p:cNvPr>
            <p:cNvSpPr>
              <a:spLocks noChangeShapeType="1"/>
            </p:cNvSpPr>
            <p:nvPr/>
          </p:nvSpPr>
          <p:spPr bwMode="auto">
            <a:xfrm>
              <a:off x="7929563" y="3813174"/>
              <a:ext cx="0" cy="92075"/>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28" name="Line 55">
              <a:extLst>
                <a:ext uri="{FF2B5EF4-FFF2-40B4-BE49-F238E27FC236}">
                  <a16:creationId xmlns="" xmlns:a16="http://schemas.microsoft.com/office/drawing/2014/main" id="{F5FA46A9-9814-4895-9953-B433DEBE7299}"/>
                </a:ext>
              </a:extLst>
            </p:cNvPr>
            <p:cNvSpPr>
              <a:spLocks noChangeShapeType="1"/>
            </p:cNvSpPr>
            <p:nvPr/>
          </p:nvSpPr>
          <p:spPr bwMode="auto">
            <a:xfrm flipH="1">
              <a:off x="7883525" y="3860799"/>
              <a:ext cx="93663" cy="0"/>
            </a:xfrm>
            <a:prstGeom prst="line">
              <a:avLst/>
            </a:prstGeom>
            <a:noFill/>
            <a:ln w="28575" cap="flat">
              <a:solidFill>
                <a:srgbClr val="D52B1E"/>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529" name="TextBox 528"/>
          <p:cNvSpPr txBox="1"/>
          <p:nvPr/>
        </p:nvSpPr>
        <p:spPr>
          <a:xfrm>
            <a:off x="495766" y="2009763"/>
            <a:ext cx="8152469" cy="338554"/>
          </a:xfrm>
          <a:prstGeom prst="rect">
            <a:avLst/>
          </a:prstGeom>
          <a:noFill/>
        </p:spPr>
        <p:txBody>
          <a:bodyPr wrap="square" rtlCol="0">
            <a:spAutoFit/>
          </a:bodyPr>
          <a:lstStyle/>
          <a:p>
            <a:pPr algn="ctr"/>
            <a:r>
              <a:rPr lang="ja-JP" sz="1600" b="1" i="0" dirty="0" smtClean="0">
                <a:solidFill>
                  <a:srgbClr val="000000"/>
                </a:solidFill>
                <a:ea typeface="MS UI Gothic" pitchFamily="18" charset="0"/>
              </a:rPr>
              <a:t>血管新生および成長因子シグネチャー</a:t>
            </a:r>
            <a:r>
              <a:rPr lang="en-GB" altLang="ja-JP" sz="1600" b="1" i="0" dirty="0" smtClean="0">
                <a:solidFill>
                  <a:srgbClr val="000000"/>
                </a:solidFill>
                <a:ea typeface="MS UI Gothic" pitchFamily="18" charset="0"/>
              </a:rPr>
              <a:t>*</a:t>
            </a:r>
            <a:r>
              <a:rPr lang="ja-JP" sz="1600" b="1" i="0" dirty="0" smtClean="0">
                <a:solidFill>
                  <a:srgbClr val="000000"/>
                </a:solidFill>
                <a:ea typeface="MS UI Gothic" pitchFamily="18" charset="0"/>
              </a:rPr>
              <a:t>で特定されるグループ別のOS</a:t>
            </a:r>
          </a:p>
        </p:txBody>
      </p:sp>
      <p:sp>
        <p:nvSpPr>
          <p:cNvPr id="530" name="TextBox 529"/>
          <p:cNvSpPr txBox="1"/>
          <p:nvPr/>
        </p:nvSpPr>
        <p:spPr>
          <a:xfrm>
            <a:off x="1952794" y="2218986"/>
            <a:ext cx="1798890" cy="338554"/>
          </a:xfrm>
          <a:prstGeom prst="rect">
            <a:avLst/>
          </a:prstGeom>
          <a:noFill/>
        </p:spPr>
        <p:txBody>
          <a:bodyPr wrap="none" rtlCol="0">
            <a:spAutoFit/>
          </a:bodyPr>
          <a:lstStyle/>
          <a:p>
            <a:pPr algn="ctr"/>
            <a:r>
              <a:rPr lang="ja-JP" sz="1600" b="1" i="0" dirty="0" smtClean="0">
                <a:solidFill>
                  <a:srgbClr val="000000"/>
                </a:solidFill>
                <a:ea typeface="MS UI Gothic" pitchFamily="18" charset="0"/>
              </a:rPr>
              <a:t>ソラフェニブ (n=24)</a:t>
            </a:r>
          </a:p>
        </p:txBody>
      </p:sp>
      <p:sp>
        <p:nvSpPr>
          <p:cNvPr id="531" name="TextBox 530"/>
          <p:cNvSpPr txBox="1"/>
          <p:nvPr/>
        </p:nvSpPr>
        <p:spPr>
          <a:xfrm>
            <a:off x="5982981" y="2218986"/>
            <a:ext cx="1879041" cy="338554"/>
          </a:xfrm>
          <a:prstGeom prst="rect">
            <a:avLst/>
          </a:prstGeom>
          <a:noFill/>
        </p:spPr>
        <p:txBody>
          <a:bodyPr wrap="none" rtlCol="0">
            <a:spAutoFit/>
          </a:bodyPr>
          <a:lstStyle/>
          <a:p>
            <a:pPr algn="ctr"/>
            <a:r>
              <a:rPr lang="ja-JP" sz="1600" b="1" i="0" dirty="0" smtClean="0">
                <a:solidFill>
                  <a:srgbClr val="000000"/>
                </a:solidFill>
                <a:ea typeface="MS UI Gothic" pitchFamily="18" charset="0"/>
              </a:rPr>
              <a:t>レンバチニブ(n=34)</a:t>
            </a:r>
          </a:p>
        </p:txBody>
      </p:sp>
      <p:graphicFrame>
        <p:nvGraphicFramePr>
          <p:cNvPr id="532" name="Group 88"/>
          <p:cNvGraphicFramePr>
            <a:graphicFrameLocks noGrp="1"/>
          </p:cNvGraphicFramePr>
          <p:nvPr>
            <p:extLst>
              <p:ext uri="{D42A27DB-BD31-4B8C-83A1-F6EECF244321}">
                <p14:modId xmlns:p14="http://schemas.microsoft.com/office/powerpoint/2010/main" xmlns="" val="2722480414"/>
              </p:ext>
            </p:extLst>
          </p:nvPr>
        </p:nvGraphicFramePr>
        <p:xfrm>
          <a:off x="369888" y="1435804"/>
          <a:ext cx="8408987" cy="563880"/>
        </p:xfrm>
        <a:graphic>
          <a:graphicData uri="http://schemas.openxmlformats.org/drawingml/2006/table">
            <a:tbl>
              <a:tblPr firstRow="1" bandRow="1">
                <a:tableStyleId>{69012ECD-51FC-41F1-AA8D-1B2483CD663E}</a:tableStyleId>
              </a:tblPr>
              <a:tblGrid>
                <a:gridCol w="2136245">
                  <a:extLst>
                    <a:ext uri="{9D8B030D-6E8A-4147-A177-3AD203B41FA5}">
                      <a16:colId xmlns="" xmlns:a16="http://schemas.microsoft.com/office/drawing/2014/main" val="20000"/>
                    </a:ext>
                  </a:extLst>
                </a:gridCol>
                <a:gridCol w="2090914">
                  <a:extLst>
                    <a:ext uri="{9D8B030D-6E8A-4147-A177-3AD203B41FA5}">
                      <a16:colId xmlns="" xmlns:a16="http://schemas.microsoft.com/office/drawing/2014/main" val="20001"/>
                    </a:ext>
                  </a:extLst>
                </a:gridCol>
                <a:gridCol w="2090914">
                  <a:extLst>
                    <a:ext uri="{9D8B030D-6E8A-4147-A177-3AD203B41FA5}">
                      <a16:colId xmlns="" xmlns:a16="http://schemas.microsoft.com/office/drawing/2014/main" val="20002"/>
                    </a:ext>
                  </a:extLst>
                </a:gridCol>
                <a:gridCol w="2090914">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ITT解析対象集団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レンバチニブ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ソラフェニブ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rPr>
                        <a:t>mOS、カ月（95%CI）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000000"/>
                          </a:solidFill>
                          <a:ea typeface="MS UI Gothic" pitchFamily="18" charset="0"/>
                        </a:rPr>
                        <a:t>13.6 (12.1, 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000000"/>
                          </a:solidFill>
                          <a:ea typeface="MS UI Gothic" pitchFamily="18" charset="0"/>
                        </a:rPr>
                        <a:t>12.3 (10.4, 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000000"/>
                          </a:solidFill>
                          <a:ea typeface="MS UI Gothic" pitchFamily="18" charset="0"/>
                        </a:rPr>
                        <a:t>0.92 (0.79,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
        <p:nvSpPr>
          <p:cNvPr id="180" name="Text Placeholder 3"/>
          <p:cNvSpPr txBox="1">
            <a:spLocks/>
          </p:cNvSpPr>
          <p:nvPr/>
        </p:nvSpPr>
        <p:spPr bwMode="auto">
          <a:xfrm>
            <a:off x="365125" y="6096000"/>
            <a:ext cx="4412577"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altLang="ja-JP" b="0" i="0" dirty="0" smtClean="0">
                <a:solidFill>
                  <a:srgbClr val="4D4D4D"/>
                </a:solidFill>
                <a:ea typeface="MS UI Gothic" pitchFamily="18" charset="0"/>
              </a:rPr>
              <a:t>*</a:t>
            </a:r>
            <a:r>
              <a:rPr lang="ja-JP" b="0" i="0" dirty="0" smtClean="0">
                <a:solidFill>
                  <a:srgbClr val="4D4D4D"/>
                </a:solidFill>
                <a:ea typeface="MS UI Gothic" pitchFamily="18" charset="0"/>
              </a:rPr>
              <a:t>VEGF、FGF、アンジオポエチンシグナルに関与する36遺伝子の発現レベルを用いたクラスター解析によって、以下の3つのグループが特定された：(1) VEGF高発現, (2) FGF高発現, (3) FGF/VEGF非高発現</a:t>
            </a:r>
          </a:p>
        </p:txBody>
      </p:sp>
    </p:spTree>
    <p:extLst>
      <p:ext uri="{BB962C8B-B14F-4D97-AF65-F5344CB8AC3E}">
        <p14:creationId xmlns:p14="http://schemas.microsoft.com/office/powerpoint/2010/main" xmlns="" val="933736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LBA30: 切除不能な肝細胞癌（uHCC）患者に対する第一選択治療としてのレンバチニブ（LEN） 対 ソラフェニブ（SOR）の無作為化第III相試験における血清バイオマーカー（BM）解析 – Finn RS,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本試験は、切除不能なHCC患者における第一選択治療として、過去10年間でその主要評価項目を達成した初めての第III相試験である。</a:t>
            </a:r>
          </a:p>
          <a:p>
            <a:r>
              <a:rPr lang="ja-JP" sz="1600" b="1" i="0" dirty="0" smtClean="0">
                <a:solidFill>
                  <a:srgbClr val="4D4D4D"/>
                </a:solidFill>
                <a:ea typeface="MS UI Gothic" pitchFamily="18" charset="0"/>
              </a:rPr>
              <a:t>血清バイオマーカー解析では、レンバチニブおよびソラフェニブ間で標的結合に重要な違いが見られた。</a:t>
            </a:r>
          </a:p>
          <a:p>
            <a:r>
              <a:rPr lang="ja-JP" sz="1600" b="1" i="0" dirty="0" smtClean="0">
                <a:solidFill>
                  <a:srgbClr val="4D4D4D"/>
                </a:solidFill>
                <a:ea typeface="MS UI Gothic" pitchFamily="18" charset="0"/>
              </a:rPr>
              <a:t>VEGF、ANG2*およびFGF21はレンバチニブおよびソラフェニブ両方の予後因子である可能性が示唆された。</a:t>
            </a:r>
          </a:p>
          <a:p>
            <a:r>
              <a:rPr lang="ja-JP" sz="1600" b="1" i="0" dirty="0" smtClean="0">
                <a:solidFill>
                  <a:srgbClr val="4D4D4D"/>
                </a:solidFill>
                <a:ea typeface="MS UI Gothic" pitchFamily="18" charset="0"/>
              </a:rPr>
              <a:t>レンバチニブ群では、VEGFおよびFGF遺伝子の高発現グループにおいてOSの改善が見られた。</a:t>
            </a:r>
          </a:p>
          <a:p>
            <a:r>
              <a:rPr lang="ja-JP" sz="1600" b="1" i="0" dirty="0" smtClean="0">
                <a:solidFill>
                  <a:srgbClr val="4D4D4D"/>
                </a:solidFill>
                <a:ea typeface="MS UI Gothic" pitchFamily="18" charset="0"/>
              </a:rPr>
              <a:t>解析用サンプルを入手できた患者数が少なかったため、レンバチニブおよびソラフェニブを比較することは不可能であった。そのため、この結果は、今後の研究で検討すべき仮説を生み出すものとして位置づけるべきである。</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*データには示されていない。</a:t>
            </a:r>
          </a:p>
        </p:txBody>
      </p:sp>
      <p:sp>
        <p:nvSpPr>
          <p:cNvPr id="5" name="Text Placeholder 4"/>
          <p:cNvSpPr>
            <a:spLocks noGrp="1"/>
          </p:cNvSpPr>
          <p:nvPr>
            <p:ph type="body" sz="quarter" idx="11"/>
          </p:nvPr>
        </p:nvSpPr>
        <p:spPr/>
        <p:txBody>
          <a:bodyPr/>
          <a:lstStyle/>
          <a:p>
            <a:r>
              <a:rPr lang="en-US" dirty="0">
                <a:solidFill>
                  <a:schemeClr val="tx1"/>
                </a:solidFill>
                <a:latin typeface="Arial" panose="020B0604020202020204" pitchFamily="34" charset="0"/>
                <a:cs typeface="Arial" panose="020B0604020202020204" pitchFamily="34" charset="0"/>
              </a:rPr>
              <a:t>Finn RS,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LBA30</a:t>
            </a:r>
          </a:p>
        </p:txBody>
      </p:sp>
    </p:spTree>
    <p:extLst>
      <p:ext uri="{BB962C8B-B14F-4D97-AF65-F5344CB8AC3E}">
        <p14:creationId xmlns:p14="http://schemas.microsoft.com/office/powerpoint/2010/main" xmlns="" val="2369534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618O: レンバチニブ（LEN）またはソラフェニブ（SOR）の治療を受けている切除不能な肝細胞癌（HCC）患者における健康関連生活の質（HRQoL）および疾患症状</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Vogel A</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切除不能なHCC患者において、レンバチニブまたはソラフェニブの治療によるHRQoLを比較すること。</a:t>
            </a:r>
          </a:p>
        </p:txBody>
      </p:sp>
      <p:sp>
        <p:nvSpPr>
          <p:cNvPr id="4" name="Text Placeholder 3"/>
          <p:cNvSpPr>
            <a:spLocks noGrp="1"/>
          </p:cNvSpPr>
          <p:nvPr>
            <p:ph type="body" sz="quarter" idx="10"/>
          </p:nvPr>
        </p:nvSpPr>
        <p:spPr>
          <a:xfrm>
            <a:off x="365125" y="6096000"/>
            <a:ext cx="4184197" cy="487363"/>
          </a:xfrm>
        </p:spPr>
        <p:txBody>
          <a:bodyPr/>
          <a:lstStyle/>
          <a:p>
            <a:r>
              <a:rPr lang="ja-JP" sz="1200" b="0" i="0" dirty="0" smtClean="0">
                <a:solidFill>
                  <a:srgbClr val="4D4D4D"/>
                </a:solidFill>
                <a:ea typeface="MS UI Gothic" pitchFamily="18" charset="0"/>
              </a:rPr>
              <a:t>*8 mg/日 (体重＜60 kg) または12 mg/日 (体重≧60 kg); </a:t>
            </a:r>
            <a:r>
              <a:rPr lang="en-GB" altLang="ja-JP" sz="1200" b="0" i="0" dirty="0" smtClean="0">
                <a:solidFill>
                  <a:srgbClr val="4D4D4D"/>
                </a:solidFill>
                <a:ea typeface="MS UI Gothic" pitchFamily="18" charset="0"/>
              </a:rPr>
              <a:t/>
            </a:r>
            <a:br>
              <a:rPr lang="en-GB" altLang="ja-JP" sz="1200" b="0" i="0" dirty="0" smtClean="0">
                <a:solidFill>
                  <a:srgbClr val="4D4D4D"/>
                </a:solidFill>
                <a:ea typeface="MS UI Gothic" pitchFamily="18" charset="0"/>
              </a:rPr>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400 mg bid</a:t>
            </a:r>
          </a:p>
        </p:txBody>
      </p:sp>
      <p:sp>
        <p:nvSpPr>
          <p:cNvPr id="5" name="Text Placeholder 4"/>
          <p:cNvSpPr>
            <a:spLocks noGrp="1"/>
          </p:cNvSpPr>
          <p:nvPr>
            <p:ph type="body" sz="quarter" idx="11"/>
          </p:nvPr>
        </p:nvSpPr>
        <p:spPr/>
        <p:txBody>
          <a:bodyPr/>
          <a:lstStyle/>
          <a:p>
            <a:r>
              <a:rPr lang="fr-FR" dirty="0"/>
              <a:t>Vogel A, et al. Ann Oncol 2017;28(Suppl 5):Abstr 6180</a:t>
            </a:r>
            <a:endParaRPr lang="en-US" dirty="0"/>
          </a:p>
        </p:txBody>
      </p:sp>
      <p:sp>
        <p:nvSpPr>
          <p:cNvPr id="6" name="Oval 14"/>
          <p:cNvSpPr>
            <a:spLocks noChangeArrowheads="1"/>
          </p:cNvSpPr>
          <p:nvPr/>
        </p:nvSpPr>
        <p:spPr bwMode="auto">
          <a:xfrm>
            <a:off x="3941537" y="33253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7" name="AutoShape 15"/>
          <p:cNvCxnSpPr>
            <a:cxnSpLocks noChangeShapeType="1"/>
            <a:stCxn id="6" idx="0"/>
            <a:endCxn id="12" idx="1"/>
          </p:cNvCxnSpPr>
          <p:nvPr/>
        </p:nvCxnSpPr>
        <p:spPr bwMode="auto">
          <a:xfrm rot="5400000" flipH="1" flipV="1">
            <a:off x="4217370" y="2677423"/>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4" y="2397138"/>
            <a:ext cx="91502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r>
              <a:rPr lang="en" dirty="0" smtClean="0"/>
              <a:t/>
            </a:r>
            <a:br>
              <a:rPr lang="en" dirty="0" smtClean="0"/>
            </a:br>
            <a:r>
              <a:rPr lang="ja-JP" b="1" i="0" dirty="0" smtClean="0">
                <a:solidFill>
                  <a:srgbClr val="FFFFFF"/>
                </a:solidFill>
                <a:ea typeface="MS UI Gothic" pitchFamily="18" charset="0"/>
              </a:rPr>
              <a:t>死亡</a:t>
            </a:r>
          </a:p>
        </p:txBody>
      </p:sp>
      <p:sp>
        <p:nvSpPr>
          <p:cNvPr id="9" name="Content Placeholder 26"/>
          <p:cNvSpPr txBox="1">
            <a:spLocks/>
          </p:cNvSpPr>
          <p:nvPr/>
        </p:nvSpPr>
        <p:spPr bwMode="auto">
          <a:xfrm>
            <a:off x="4855936" y="3037056"/>
            <a:ext cx="4423531" cy="892175"/>
          </a:xfrm>
          <a:prstGeom prst="rect">
            <a:avLst/>
          </a:prstGeom>
          <a:noFill/>
          <a:ln w="9525">
            <a:noFill/>
            <a:miter lim="800000"/>
            <a:headEnd/>
            <a:tailEnd/>
          </a:ln>
        </p:spPr>
        <p:txBody>
          <a:bodyPr/>
          <a:lstStyle/>
          <a:p>
            <a:pPr marL="190500" indent="-190500">
              <a:spcBef>
                <a:spcPts val="0"/>
              </a:spcBef>
              <a:spcAft>
                <a:spcPts val="0"/>
              </a:spcAft>
              <a:defRPr/>
            </a:pPr>
            <a:r>
              <a:rPr lang="ja-JP" sz="14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地域: アジア太平洋 対 欧米</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MVIおよび/またはEHS：有/無</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ECOG PSスコア: 0または1</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体重: ＜60 kg 対 ≧60 kg</a:t>
            </a:r>
          </a:p>
        </p:txBody>
      </p:sp>
      <p:cxnSp>
        <p:nvCxnSpPr>
          <p:cNvPr id="10" name="AutoShape 19"/>
          <p:cNvCxnSpPr>
            <a:cxnSpLocks noChangeShapeType="1"/>
            <a:stCxn id="13" idx="3"/>
            <a:endCxn id="6" idx="2"/>
          </p:cNvCxnSpPr>
          <p:nvPr/>
        </p:nvCxnSpPr>
        <p:spPr bwMode="auto">
          <a:xfrm>
            <a:off x="3684814" y="3617462"/>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a:off x="7543800" y="2661457"/>
            <a:ext cx="57263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510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レンバチニブ* (n=478)</a:t>
            </a:r>
          </a:p>
        </p:txBody>
      </p:sp>
      <p:sp>
        <p:nvSpPr>
          <p:cNvPr id="13" name="AutoShape 9"/>
          <p:cNvSpPr>
            <a:spLocks noChangeArrowheads="1"/>
          </p:cNvSpPr>
          <p:nvPr/>
        </p:nvSpPr>
        <p:spPr bwMode="auto">
          <a:xfrm>
            <a:off x="365124" y="2313772"/>
            <a:ext cx="3319690" cy="260738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切除不能なHCC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全身療法の治療歴がないこと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1個以上の測定可能な標的病変</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HCC ステージBまたはC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Child-Pugh分類 A</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 PSスコアが≦1</a:t>
            </a:r>
          </a:p>
          <a:p>
            <a:pPr defTabSz="892175" eaLnBrk="0" hangingPunct="0">
              <a:spcAft>
                <a:spcPct val="30000"/>
              </a:spcAft>
            </a:pPr>
            <a:r>
              <a:rPr lang="ja-JP" sz="1600" b="0" i="0" dirty="0" smtClean="0">
                <a:solidFill>
                  <a:srgbClr val="FFFFFF"/>
                </a:solidFill>
                <a:ea typeface="MS UI Gothic" pitchFamily="18" charset="0"/>
              </a:rPr>
              <a:t>(n=954)</a:t>
            </a:r>
          </a:p>
        </p:txBody>
      </p:sp>
      <p:sp>
        <p:nvSpPr>
          <p:cNvPr id="14" name="Rectangle 9"/>
          <p:cNvSpPr txBox="1">
            <a:spLocks noChangeArrowheads="1"/>
          </p:cNvSpPr>
          <p:nvPr/>
        </p:nvSpPr>
        <p:spPr bwMode="auto">
          <a:xfrm>
            <a:off x="365124" y="5143512"/>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dirty="0"/>
          </a:p>
        </p:txBody>
      </p:sp>
      <p:sp>
        <p:nvSpPr>
          <p:cNvPr id="15" name="Content Placeholder 26"/>
          <p:cNvSpPr txBox="1">
            <a:spLocks/>
          </p:cNvSpPr>
          <p:nvPr/>
        </p:nvSpPr>
        <p:spPr>
          <a:xfrm>
            <a:off x="4648200" y="5143512"/>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 TTP, ORR, HRQoL, PK</a:t>
            </a:r>
          </a:p>
        </p:txBody>
      </p:sp>
      <p:cxnSp>
        <p:nvCxnSpPr>
          <p:cNvPr id="16" name="AutoShape 16"/>
          <p:cNvCxnSpPr>
            <a:cxnSpLocks noChangeShapeType="1"/>
            <a:stCxn id="6" idx="4"/>
            <a:endCxn id="19" idx="1"/>
          </p:cNvCxnSpPr>
          <p:nvPr/>
        </p:nvCxnSpPr>
        <p:spPr bwMode="auto">
          <a:xfrm rot="16200000" flipH="1">
            <a:off x="4215319" y="3927577"/>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311783"/>
            <a:ext cx="91502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r>
              <a:rPr lang="en" dirty="0" smtClean="0"/>
              <a:t/>
            </a:r>
            <a:br>
              <a:rPr lang="en" dirty="0" smtClean="0"/>
            </a:br>
            <a:r>
              <a:rPr lang="ja-JP" b="1" i="0" dirty="0" smtClean="0">
                <a:solidFill>
                  <a:srgbClr val="FFFFFF"/>
                </a:solidFill>
                <a:ea typeface="MS UI Gothic" pitchFamily="18" charset="0"/>
              </a:rPr>
              <a:t>死亡</a:t>
            </a:r>
          </a:p>
        </p:txBody>
      </p:sp>
      <p:cxnSp>
        <p:nvCxnSpPr>
          <p:cNvPr id="18" name="AutoShape 20"/>
          <p:cNvCxnSpPr>
            <a:cxnSpLocks noChangeShapeType="1"/>
            <a:stCxn id="19" idx="3"/>
            <a:endCxn id="17" idx="1"/>
          </p:cNvCxnSpPr>
          <p:nvPr/>
        </p:nvCxnSpPr>
        <p:spPr bwMode="auto">
          <a:xfrm flipV="1">
            <a:off x="7542220" y="4576102"/>
            <a:ext cx="574214" cy="1466"/>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16720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ソラフェニブ</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(n=476)</a:t>
            </a:r>
          </a:p>
        </p:txBody>
      </p:sp>
    </p:spTree>
    <p:extLst>
      <p:ext uri="{BB962C8B-B14F-4D97-AF65-F5344CB8AC3E}">
        <p14:creationId xmlns:p14="http://schemas.microsoft.com/office/powerpoint/2010/main" xmlns="" val="308669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618O: レンバチニブ（LEN）またはソラフェニブ（SOR）の治療を受けている切除不能な肝細胞癌（HCC）患者における健康関連生活の質（HRQoL）および疾患症状</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Vogel A</a:t>
            </a:r>
          </a:p>
        </p:txBody>
      </p:sp>
      <p:sp>
        <p:nvSpPr>
          <p:cNvPr id="5" name="Text Placeholder 4"/>
          <p:cNvSpPr>
            <a:spLocks noGrp="1"/>
          </p:cNvSpPr>
          <p:nvPr>
            <p:ph type="body" sz="quarter" idx="11"/>
          </p:nvPr>
        </p:nvSpPr>
        <p:spPr/>
        <p:txBody>
          <a:bodyPr/>
          <a:lstStyle/>
          <a:p>
            <a:r>
              <a:rPr lang="fr-FR" dirty="0"/>
              <a:t>Vogel A, et al. Ann Oncol 2017;28(Suppl 5):Abstr 6180</a:t>
            </a:r>
            <a:endParaRPr lang="en-US" dirty="0"/>
          </a:p>
        </p:txBody>
      </p:sp>
      <p:sp>
        <p:nvSpPr>
          <p:cNvPr id="6" name="Rounded Rectangle 5"/>
          <p:cNvSpPr/>
          <p:nvPr/>
        </p:nvSpPr>
        <p:spPr>
          <a:xfrm>
            <a:off x="1723958" y="1667925"/>
            <a:ext cx="1728192" cy="432048"/>
          </a:xfrm>
          <a:prstGeom prst="round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400" b="0" i="0" dirty="0" smtClean="0">
                <a:solidFill>
                  <a:srgbClr val="FFFFFF"/>
                </a:solidFill>
                <a:ea typeface="MS UI Gothic" pitchFamily="18" charset="0"/>
              </a:rPr>
              <a:t>EORTC QLQ-C30</a:t>
            </a:r>
          </a:p>
        </p:txBody>
      </p:sp>
      <p:sp>
        <p:nvSpPr>
          <p:cNvPr id="7" name="Rounded Rectangle 6"/>
          <p:cNvSpPr/>
          <p:nvPr/>
        </p:nvSpPr>
        <p:spPr>
          <a:xfrm>
            <a:off x="5928455" y="1667925"/>
            <a:ext cx="2016224" cy="432048"/>
          </a:xfrm>
          <a:prstGeom prst="round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400" b="0" i="0" dirty="0" smtClean="0">
                <a:solidFill>
                  <a:srgbClr val="FFFFFF"/>
                </a:solidFill>
                <a:ea typeface="MS UI Gothic" pitchFamily="18" charset="0"/>
              </a:rPr>
              <a:t>EORTC QLQ-HCC18</a:t>
            </a:r>
          </a:p>
        </p:txBody>
      </p:sp>
      <p:grpSp>
        <p:nvGrpSpPr>
          <p:cNvPr id="8" name="Group 7"/>
          <p:cNvGrpSpPr/>
          <p:nvPr/>
        </p:nvGrpSpPr>
        <p:grpSpPr>
          <a:xfrm>
            <a:off x="167371" y="2129771"/>
            <a:ext cx="4568479" cy="3446457"/>
            <a:chOff x="277319" y="2129771"/>
            <a:chExt cx="4568479" cy="3446457"/>
          </a:xfrm>
        </p:grpSpPr>
        <p:sp>
          <p:nvSpPr>
            <p:cNvPr id="9" name="TextBox 8"/>
            <p:cNvSpPr txBox="1"/>
            <p:nvPr/>
          </p:nvSpPr>
          <p:spPr>
            <a:xfrm>
              <a:off x="277319" y="2352313"/>
              <a:ext cx="1467068" cy="2618666"/>
            </a:xfrm>
            <a:prstGeom prst="rect">
              <a:avLst/>
            </a:prstGeom>
            <a:noFill/>
          </p:spPr>
          <p:txBody>
            <a:bodyPr wrap="none" rtlCol="0">
              <a:spAutoFit/>
            </a:bodyPr>
            <a:lstStyle/>
            <a:p>
              <a:pPr algn="r"/>
              <a:r>
                <a:rPr lang="ja-JP" sz="1000" b="0" i="0" dirty="0" smtClean="0">
                  <a:solidFill>
                    <a:srgbClr val="000000"/>
                  </a:solidFill>
                  <a:ea typeface="MS UI Gothic" pitchFamily="18" charset="0"/>
                </a:rPr>
                <a:t>身体機能</a:t>
              </a:r>
            </a:p>
            <a:p>
              <a:pPr algn="r"/>
              <a:r>
                <a:rPr lang="ja-JP" sz="1000" b="1" i="0" dirty="0" smtClean="0">
                  <a:solidFill>
                    <a:srgbClr val="000000"/>
                  </a:solidFill>
                  <a:ea typeface="MS UI Gothic" pitchFamily="18" charset="0"/>
                </a:rPr>
                <a:t>役割機能</a:t>
              </a:r>
            </a:p>
            <a:p>
              <a:pPr algn="r">
                <a:lnSpc>
                  <a:spcPts val="1300"/>
                </a:lnSpc>
              </a:pPr>
              <a:r>
                <a:rPr lang="ja-JP" sz="1000" b="0" i="0" dirty="0" smtClean="0">
                  <a:solidFill>
                    <a:srgbClr val="000000"/>
                  </a:solidFill>
                  <a:ea typeface="MS UI Gothic" pitchFamily="18" charset="0"/>
                </a:rPr>
                <a:t>感情的機能</a:t>
              </a:r>
            </a:p>
            <a:p>
              <a:pPr algn="r"/>
              <a:r>
                <a:rPr lang="ja-JP" sz="1000" b="0" i="0" dirty="0" smtClean="0">
                  <a:solidFill>
                    <a:srgbClr val="000000"/>
                  </a:solidFill>
                  <a:ea typeface="MS UI Gothic" pitchFamily="18" charset="0"/>
                </a:rPr>
                <a:t>認知機能</a:t>
              </a:r>
            </a:p>
            <a:p>
              <a:pPr algn="r">
                <a:lnSpc>
                  <a:spcPts val="1300"/>
                </a:lnSpc>
              </a:pPr>
              <a:r>
                <a:rPr lang="ja-JP" sz="1000" b="0" i="0" dirty="0" smtClean="0">
                  <a:solidFill>
                    <a:srgbClr val="000000"/>
                  </a:solidFill>
                  <a:ea typeface="MS UI Gothic" pitchFamily="18" charset="0"/>
                </a:rPr>
                <a:t>社会的機能</a:t>
              </a:r>
            </a:p>
            <a:p>
              <a:pPr algn="r"/>
              <a:r>
                <a:rPr lang="ja-JP" sz="1000" b="0" i="0" dirty="0" smtClean="0">
                  <a:solidFill>
                    <a:srgbClr val="000000"/>
                  </a:solidFill>
                  <a:ea typeface="MS UI Gothic" pitchFamily="18" charset="0"/>
                </a:rPr>
                <a:t>疲労</a:t>
              </a:r>
            </a:p>
            <a:p>
              <a:pPr algn="r">
                <a:lnSpc>
                  <a:spcPts val="1300"/>
                </a:lnSpc>
              </a:pPr>
              <a:r>
                <a:rPr lang="ja-JP" sz="1000" b="0" i="0" dirty="0" smtClean="0">
                  <a:solidFill>
                    <a:srgbClr val="000000"/>
                  </a:solidFill>
                  <a:ea typeface="MS UI Gothic" pitchFamily="18" charset="0"/>
                </a:rPr>
                <a:t>悪心/嘔吐</a:t>
              </a:r>
            </a:p>
            <a:p>
              <a:pPr algn="r">
                <a:lnSpc>
                  <a:spcPts val="1300"/>
                </a:lnSpc>
              </a:pPr>
              <a:r>
                <a:rPr lang="ja-JP" sz="1000" b="1" i="0" dirty="0" smtClean="0">
                  <a:solidFill>
                    <a:srgbClr val="000000"/>
                  </a:solidFill>
                  <a:ea typeface="MS UI Gothic" pitchFamily="18" charset="0"/>
                </a:rPr>
                <a:t>疼痛</a:t>
              </a:r>
            </a:p>
            <a:p>
              <a:pPr algn="r"/>
              <a:r>
                <a:rPr lang="ja-JP" sz="1000" b="0" i="0" dirty="0" smtClean="0">
                  <a:solidFill>
                    <a:srgbClr val="000000"/>
                  </a:solidFill>
                  <a:ea typeface="MS UI Gothic" pitchFamily="18" charset="0"/>
                </a:rPr>
                <a:t>呼吸困難</a:t>
              </a:r>
            </a:p>
            <a:p>
              <a:pPr algn="r"/>
              <a:r>
                <a:rPr lang="ja-JP" sz="1000" b="0" i="0" dirty="0" smtClean="0">
                  <a:solidFill>
                    <a:srgbClr val="000000"/>
                  </a:solidFill>
                  <a:ea typeface="MS UI Gothic" pitchFamily="18" charset="0"/>
                </a:rPr>
                <a:t>不眠症</a:t>
              </a:r>
            </a:p>
            <a:p>
              <a:pPr algn="r">
                <a:lnSpc>
                  <a:spcPts val="1300"/>
                </a:lnSpc>
              </a:pPr>
              <a:r>
                <a:rPr lang="ja-JP" sz="1000" b="0" i="0" dirty="0" smtClean="0">
                  <a:solidFill>
                    <a:srgbClr val="000000"/>
                  </a:solidFill>
                  <a:ea typeface="MS UI Gothic" pitchFamily="18" charset="0"/>
                </a:rPr>
                <a:t>食欲低下</a:t>
              </a:r>
            </a:p>
            <a:p>
              <a:pPr algn="r">
                <a:lnSpc>
                  <a:spcPts val="1300"/>
                </a:lnSpc>
              </a:pPr>
              <a:r>
                <a:rPr lang="ja-JP" sz="1000" b="0" i="0" dirty="0" smtClean="0">
                  <a:solidFill>
                    <a:srgbClr val="000000"/>
                  </a:solidFill>
                  <a:ea typeface="MS UI Gothic" pitchFamily="18" charset="0"/>
                </a:rPr>
                <a:t>便秘</a:t>
              </a:r>
            </a:p>
            <a:p>
              <a:pPr algn="r"/>
              <a:r>
                <a:rPr lang="ja-JP" sz="1000" b="1" i="0" dirty="0" smtClean="0">
                  <a:solidFill>
                    <a:srgbClr val="000000"/>
                  </a:solidFill>
                  <a:ea typeface="MS UI Gothic" pitchFamily="18" charset="0"/>
                </a:rPr>
                <a:t>下痢</a:t>
              </a:r>
            </a:p>
            <a:p>
              <a:pPr algn="r"/>
              <a:r>
                <a:rPr lang="ja-JP" sz="1000" b="0" i="0" dirty="0" smtClean="0">
                  <a:solidFill>
                    <a:srgbClr val="000000"/>
                  </a:solidFill>
                  <a:ea typeface="MS UI Gothic" pitchFamily="18" charset="0"/>
                </a:rPr>
                <a:t>財政困難</a:t>
              </a:r>
            </a:p>
            <a:p>
              <a:pPr algn="r"/>
              <a:r>
                <a:rPr lang="ja-JP" sz="1000" b="0" i="0" dirty="0" smtClean="0">
                  <a:solidFill>
                    <a:srgbClr val="000000"/>
                  </a:solidFill>
                  <a:ea typeface="MS UI Gothic" pitchFamily="18" charset="0"/>
                </a:rPr>
                <a:t>全般的な健康状態/QoL</a:t>
              </a:r>
            </a:p>
            <a:p>
              <a:pPr algn="r"/>
              <a:r>
                <a:rPr lang="ja-JP" sz="1000" b="1" i="0" dirty="0" smtClean="0">
                  <a:solidFill>
                    <a:srgbClr val="000000"/>
                  </a:solidFill>
                  <a:ea typeface="MS UI Gothic" pitchFamily="18" charset="0"/>
                </a:rPr>
                <a:t>サマリースコア</a:t>
              </a:r>
            </a:p>
          </p:txBody>
        </p:sp>
        <p:grpSp>
          <p:nvGrpSpPr>
            <p:cNvPr id="10" name="Group 9"/>
            <p:cNvGrpSpPr/>
            <p:nvPr/>
          </p:nvGrpSpPr>
          <p:grpSpPr>
            <a:xfrm>
              <a:off x="1791799" y="5124450"/>
              <a:ext cx="1823165" cy="32251"/>
              <a:chOff x="1777285" y="5124450"/>
              <a:chExt cx="1823165" cy="32251"/>
            </a:xfrm>
          </p:grpSpPr>
          <p:cxnSp>
            <p:nvCxnSpPr>
              <p:cNvPr id="112" name="Straight Connector 111"/>
              <p:cNvCxnSpPr/>
              <p:nvPr/>
            </p:nvCxnSpPr>
            <p:spPr>
              <a:xfrm>
                <a:off x="1777285" y="5124450"/>
                <a:ext cx="1823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777285" y="5124450"/>
                <a:ext cx="0" cy="3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593152" y="5124450"/>
                <a:ext cx="0" cy="3225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1874223"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91928"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12209"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9914"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7619"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03381" y="2333625"/>
              <a:ext cx="0" cy="2790825"/>
            </a:xfrm>
            <a:prstGeom prst="line">
              <a:avLst/>
            </a:prstGeom>
            <a:ln>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7201" y="5337702"/>
              <a:ext cx="1473480" cy="230832"/>
            </a:xfrm>
            <a:prstGeom prst="rect">
              <a:avLst/>
            </a:prstGeom>
            <a:noFill/>
          </p:spPr>
          <p:txBody>
            <a:bodyPr wrap="none" rtlCol="0">
              <a:spAutoFit/>
            </a:bodyPr>
            <a:lstStyle/>
            <a:p>
              <a:r>
                <a:rPr lang="ja-JP" sz="900" b="0" i="0" dirty="0" smtClean="0">
                  <a:solidFill>
                    <a:srgbClr val="B60D27"/>
                  </a:solidFill>
                  <a:ea typeface="MS UI Gothic" pitchFamily="18" charset="0"/>
                </a:rPr>
                <a:t>レンバチニブの方がリスクが小</a:t>
              </a:r>
            </a:p>
          </p:txBody>
        </p:sp>
        <p:sp>
          <p:nvSpPr>
            <p:cNvPr id="18" name="TextBox 17"/>
            <p:cNvSpPr txBox="1"/>
            <p:nvPr/>
          </p:nvSpPr>
          <p:spPr>
            <a:xfrm>
              <a:off x="3047698" y="5345396"/>
              <a:ext cx="1425390" cy="230832"/>
            </a:xfrm>
            <a:prstGeom prst="rect">
              <a:avLst/>
            </a:prstGeom>
            <a:noFill/>
          </p:spPr>
          <p:txBody>
            <a:bodyPr wrap="none" rtlCol="0">
              <a:spAutoFit/>
            </a:bodyPr>
            <a:lstStyle/>
            <a:p>
              <a:r>
                <a:rPr lang="ja-JP" sz="900" b="0" i="0" dirty="0" smtClean="0">
                  <a:solidFill>
                    <a:srgbClr val="B2C0D8"/>
                  </a:solidFill>
                  <a:ea typeface="MS UI Gothic" pitchFamily="18" charset="0"/>
                </a:rPr>
                <a:t>ソラフェニブの方がリスクが小</a:t>
              </a:r>
            </a:p>
          </p:txBody>
        </p:sp>
        <p:sp>
          <p:nvSpPr>
            <p:cNvPr id="19" name="Rectangle 18"/>
            <p:cNvSpPr/>
            <p:nvPr/>
          </p:nvSpPr>
          <p:spPr>
            <a:xfrm rot="2700000">
              <a:off x="2520099" y="244954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 name="Group 19"/>
            <p:cNvGrpSpPr/>
            <p:nvPr/>
          </p:nvGrpSpPr>
          <p:grpSpPr>
            <a:xfrm>
              <a:off x="2319343" y="2445319"/>
              <a:ext cx="506671" cy="72000"/>
              <a:chOff x="2308948" y="2251142"/>
              <a:chExt cx="506671" cy="72000"/>
            </a:xfrm>
          </p:grpSpPr>
          <p:cxnSp>
            <p:nvCxnSpPr>
              <p:cNvPr id="109" name="Straight Connector 108"/>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217512" y="2597719"/>
              <a:ext cx="447510" cy="72000"/>
              <a:chOff x="2308948" y="2251142"/>
              <a:chExt cx="506671" cy="72000"/>
            </a:xfrm>
          </p:grpSpPr>
          <p:cxnSp>
            <p:nvCxnSpPr>
              <p:cNvPr id="106" name="Straight Connector 105"/>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396240" y="2760139"/>
              <a:ext cx="536837" cy="72000"/>
              <a:chOff x="2308948" y="2251142"/>
              <a:chExt cx="506671" cy="72000"/>
            </a:xfrm>
          </p:grpSpPr>
          <p:cxnSp>
            <p:nvCxnSpPr>
              <p:cNvPr id="103" name="Straight Connector 102"/>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552423" y="2922559"/>
              <a:ext cx="577491" cy="72000"/>
              <a:chOff x="2308948" y="2251142"/>
              <a:chExt cx="506671" cy="72000"/>
            </a:xfrm>
          </p:grpSpPr>
          <p:cxnSp>
            <p:nvCxnSpPr>
              <p:cNvPr id="100" name="Straight Connector 99"/>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521958" y="3077464"/>
              <a:ext cx="577491" cy="72000"/>
              <a:chOff x="2308948" y="2251142"/>
              <a:chExt cx="506671" cy="72000"/>
            </a:xfrm>
          </p:grpSpPr>
          <p:cxnSp>
            <p:nvCxnSpPr>
              <p:cNvPr id="97" name="Straight Connector 96"/>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386284" y="3239884"/>
              <a:ext cx="481660" cy="72000"/>
              <a:chOff x="2308948" y="2251142"/>
              <a:chExt cx="506671" cy="72000"/>
            </a:xfrm>
          </p:grpSpPr>
          <p:cxnSp>
            <p:nvCxnSpPr>
              <p:cNvPr id="94" name="Straight Connector 93"/>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491439" y="3393000"/>
              <a:ext cx="679633" cy="72000"/>
              <a:chOff x="2308948" y="2251142"/>
              <a:chExt cx="506671" cy="72000"/>
            </a:xfrm>
          </p:grpSpPr>
          <p:cxnSp>
            <p:nvCxnSpPr>
              <p:cNvPr id="91" name="Straight Connector 90"/>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189985" y="3553304"/>
              <a:ext cx="435172" cy="72000"/>
              <a:chOff x="2308948" y="2251142"/>
              <a:chExt cx="506671" cy="72000"/>
            </a:xfrm>
          </p:grpSpPr>
          <p:cxnSp>
            <p:nvCxnSpPr>
              <p:cNvPr id="88" name="Straight Connector 87"/>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389488" y="3713608"/>
              <a:ext cx="633778" cy="72000"/>
              <a:chOff x="2308948" y="2251142"/>
              <a:chExt cx="506671" cy="72000"/>
            </a:xfrm>
          </p:grpSpPr>
          <p:cxnSp>
            <p:nvCxnSpPr>
              <p:cNvPr id="85" name="Straight Connector 84"/>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679170" y="3873912"/>
              <a:ext cx="734907" cy="72000"/>
              <a:chOff x="2308948" y="2251142"/>
              <a:chExt cx="506671" cy="72000"/>
            </a:xfrm>
          </p:grpSpPr>
          <p:cxnSp>
            <p:nvCxnSpPr>
              <p:cNvPr id="82" name="Straight Connector 81"/>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467853" y="4029206"/>
              <a:ext cx="575784" cy="72000"/>
              <a:chOff x="2308948" y="2251142"/>
              <a:chExt cx="506671" cy="72000"/>
            </a:xfrm>
          </p:grpSpPr>
          <p:cxnSp>
            <p:nvCxnSpPr>
              <p:cNvPr id="79" name="Straight Connector 78"/>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514550" y="4184500"/>
              <a:ext cx="729173" cy="72000"/>
              <a:chOff x="2308948" y="2251142"/>
              <a:chExt cx="506671" cy="72000"/>
            </a:xfrm>
          </p:grpSpPr>
          <p:cxnSp>
            <p:nvCxnSpPr>
              <p:cNvPr id="76" name="Straight Connector 75"/>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314463" y="4502633"/>
              <a:ext cx="655839" cy="72000"/>
              <a:chOff x="2308948" y="2251142"/>
              <a:chExt cx="506671" cy="72000"/>
            </a:xfrm>
          </p:grpSpPr>
          <p:cxnSp>
            <p:nvCxnSpPr>
              <p:cNvPr id="73" name="Straight Connector 72"/>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491439" y="4657928"/>
              <a:ext cx="526675" cy="72000"/>
              <a:chOff x="2308948" y="2251142"/>
              <a:chExt cx="506671" cy="72000"/>
            </a:xfrm>
          </p:grpSpPr>
          <p:cxnSp>
            <p:nvCxnSpPr>
              <p:cNvPr id="70" name="Straight Connector 69"/>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302686" y="4813223"/>
              <a:ext cx="449950" cy="72000"/>
              <a:chOff x="2308948" y="2251142"/>
              <a:chExt cx="506671" cy="72000"/>
            </a:xfrm>
          </p:grpSpPr>
          <p:cxnSp>
            <p:nvCxnSpPr>
              <p:cNvPr id="67" name="Straight Connector 66"/>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791799" y="4346893"/>
              <a:ext cx="314407" cy="72000"/>
              <a:chOff x="2308948" y="2251142"/>
              <a:chExt cx="506671" cy="72000"/>
            </a:xfrm>
          </p:grpSpPr>
          <p:cxnSp>
            <p:nvCxnSpPr>
              <p:cNvPr id="64" name="Straight Connector 63"/>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rot="2700000">
              <a:off x="2389434" y="260444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rot="2700000">
              <a:off x="2606964" y="276185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rot="2700000">
              <a:off x="2786919" y="292678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rot="2700000">
              <a:off x="2756454" y="308669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rot="2700000">
              <a:off x="2573184" y="324160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rot="2700000">
              <a:off x="2768169" y="339901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rot="2700000">
              <a:off x="2369469" y="355642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rot="2700000">
              <a:off x="2642109" y="371633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rot="2700000">
              <a:off x="2987394" y="387625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rot="2700000">
              <a:off x="2696409" y="403366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rot="2700000">
              <a:off x="2808729" y="419107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rot="2700000">
              <a:off x="1899009" y="434848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rot="2700000">
              <a:off x="2577459" y="450589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rot="2700000">
              <a:off x="2704809" y="466330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rot="2700000">
              <a:off x="2468934" y="482071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TextBox 50"/>
            <p:cNvSpPr txBox="1"/>
            <p:nvPr/>
          </p:nvSpPr>
          <p:spPr>
            <a:xfrm>
              <a:off x="3658045" y="2359456"/>
              <a:ext cx="431528" cy="2618666"/>
            </a:xfrm>
            <a:prstGeom prst="rect">
              <a:avLst/>
            </a:prstGeom>
            <a:noFill/>
          </p:spPr>
          <p:txBody>
            <a:bodyPr wrap="none" rtlCol="0">
              <a:spAutoFit/>
            </a:bodyPr>
            <a:lstStyle/>
            <a:p>
              <a:pPr algn="ctr"/>
              <a:r>
                <a:rPr lang="ja-JP" sz="1000" b="0" i="0" dirty="0" smtClean="0">
                  <a:solidFill>
                    <a:srgbClr val="000000"/>
                  </a:solidFill>
                  <a:ea typeface="MS UI Gothic" pitchFamily="18" charset="0"/>
                </a:rPr>
                <a:t>0.91</a:t>
              </a:r>
            </a:p>
            <a:p>
              <a:pPr algn="ctr"/>
              <a:r>
                <a:rPr lang="ja-JP" sz="1000" b="1" i="0" dirty="0" smtClean="0">
                  <a:solidFill>
                    <a:srgbClr val="000000"/>
                  </a:solidFill>
                  <a:ea typeface="MS UI Gothic" pitchFamily="18" charset="0"/>
                </a:rPr>
                <a:t>0.83</a:t>
              </a:r>
            </a:p>
            <a:p>
              <a:pPr algn="ctr">
                <a:lnSpc>
                  <a:spcPts val="1300"/>
                </a:lnSpc>
              </a:pPr>
              <a:r>
                <a:rPr lang="ja-JP" sz="1000" b="0" i="0" dirty="0" smtClean="0">
                  <a:solidFill>
                    <a:srgbClr val="000000"/>
                  </a:solidFill>
                  <a:ea typeface="MS UI Gothic" pitchFamily="18" charset="0"/>
                </a:rPr>
                <a:t>0.96</a:t>
              </a:r>
            </a:p>
            <a:p>
              <a:pPr algn="ctr"/>
              <a:r>
                <a:rPr lang="ja-JP" sz="1000" b="0" i="0" dirty="0" smtClean="0">
                  <a:solidFill>
                    <a:srgbClr val="000000"/>
                  </a:solidFill>
                  <a:ea typeface="MS UI Gothic" pitchFamily="18" charset="0"/>
                </a:rPr>
                <a:t>1.07</a:t>
              </a:r>
            </a:p>
            <a:p>
              <a:pPr algn="ctr">
                <a:lnSpc>
                  <a:spcPts val="1300"/>
                </a:lnSpc>
              </a:pPr>
              <a:r>
                <a:rPr lang="ja-JP" sz="1000" b="0" i="0" dirty="0" smtClean="0">
                  <a:solidFill>
                    <a:srgbClr val="000000"/>
                  </a:solidFill>
                  <a:ea typeface="MS UI Gothic" pitchFamily="18" charset="0"/>
                </a:rPr>
                <a:t>1.05</a:t>
              </a:r>
            </a:p>
            <a:p>
              <a:pPr algn="ctr"/>
              <a:r>
                <a:rPr lang="ja-JP" sz="1000" b="0" i="0" dirty="0" smtClean="0">
                  <a:solidFill>
                    <a:srgbClr val="000000"/>
                  </a:solidFill>
                  <a:ea typeface="MS UI Gothic" pitchFamily="18" charset="0"/>
                </a:rPr>
                <a:t>0.94</a:t>
              </a:r>
            </a:p>
            <a:p>
              <a:pPr algn="ctr">
                <a:lnSpc>
                  <a:spcPts val="1300"/>
                </a:lnSpc>
              </a:pPr>
              <a:r>
                <a:rPr lang="ja-JP" sz="1000" b="0" i="0" dirty="0" smtClean="0">
                  <a:solidFill>
                    <a:srgbClr val="000000"/>
                  </a:solidFill>
                  <a:ea typeface="MS UI Gothic" pitchFamily="18" charset="0"/>
                </a:rPr>
                <a:t>1.05</a:t>
              </a:r>
            </a:p>
            <a:p>
              <a:pPr algn="ctr">
                <a:lnSpc>
                  <a:spcPts val="1300"/>
                </a:lnSpc>
              </a:pPr>
              <a:r>
                <a:rPr lang="ja-JP" sz="1000" b="1" i="0" dirty="0" smtClean="0">
                  <a:solidFill>
                    <a:srgbClr val="000000"/>
                  </a:solidFill>
                  <a:ea typeface="MS UI Gothic" pitchFamily="18" charset="0"/>
                </a:rPr>
                <a:t>0.82</a:t>
              </a:r>
            </a:p>
            <a:p>
              <a:pPr algn="ctr"/>
              <a:r>
                <a:rPr lang="ja-JP" sz="1000" b="0" i="0" dirty="0" smtClean="0">
                  <a:solidFill>
                    <a:srgbClr val="000000"/>
                  </a:solidFill>
                  <a:ea typeface="MS UI Gothic" pitchFamily="18" charset="0"/>
                </a:rPr>
                <a:t>0.98</a:t>
              </a:r>
            </a:p>
            <a:p>
              <a:pPr algn="ctr"/>
              <a:r>
                <a:rPr lang="ja-JP" sz="1000" b="0" i="0" dirty="0" smtClean="0">
                  <a:solidFill>
                    <a:srgbClr val="000000"/>
                  </a:solidFill>
                  <a:ea typeface="MS UI Gothic" pitchFamily="18" charset="0"/>
                </a:rPr>
                <a:t>1.18</a:t>
              </a:r>
            </a:p>
            <a:p>
              <a:pPr algn="ctr">
                <a:lnSpc>
                  <a:spcPts val="1300"/>
                </a:lnSpc>
              </a:pPr>
              <a:r>
                <a:rPr lang="ja-JP" sz="1000" b="0" i="0" dirty="0" smtClean="0">
                  <a:solidFill>
                    <a:srgbClr val="000000"/>
                  </a:solidFill>
                  <a:ea typeface="MS UI Gothic" pitchFamily="18" charset="0"/>
                </a:rPr>
                <a:t>1.01</a:t>
              </a:r>
            </a:p>
            <a:p>
              <a:pPr algn="ctr">
                <a:lnSpc>
                  <a:spcPts val="1300"/>
                </a:lnSpc>
              </a:pPr>
              <a:r>
                <a:rPr lang="ja-JP" sz="1000" b="0" i="0" dirty="0" smtClean="0">
                  <a:solidFill>
                    <a:srgbClr val="000000"/>
                  </a:solidFill>
                  <a:ea typeface="MS UI Gothic" pitchFamily="18" charset="0"/>
                </a:rPr>
                <a:t>1.08</a:t>
              </a:r>
            </a:p>
            <a:p>
              <a:pPr algn="ctr"/>
              <a:r>
                <a:rPr lang="ja-JP" sz="1000" b="1" i="0" dirty="0" smtClean="0">
                  <a:solidFill>
                    <a:srgbClr val="000000"/>
                  </a:solidFill>
                  <a:ea typeface="MS UI Gothic" pitchFamily="18" charset="0"/>
                </a:rPr>
                <a:t>0.53</a:t>
              </a:r>
            </a:p>
            <a:p>
              <a:pPr algn="ctr"/>
              <a:r>
                <a:rPr lang="ja-JP" sz="1000" b="0" i="0" dirty="0" smtClean="0">
                  <a:solidFill>
                    <a:srgbClr val="000000"/>
                  </a:solidFill>
                  <a:ea typeface="MS UI Gothic" pitchFamily="18" charset="0"/>
                </a:rPr>
                <a:t>0.94</a:t>
              </a:r>
            </a:p>
            <a:p>
              <a:pPr algn="ctr"/>
              <a:r>
                <a:rPr lang="ja-JP" sz="1000" b="0" i="0" dirty="0" smtClean="0">
                  <a:solidFill>
                    <a:srgbClr val="000000"/>
                  </a:solidFill>
                  <a:ea typeface="MS UI Gothic" pitchFamily="18" charset="0"/>
                </a:rPr>
                <a:t>1.01</a:t>
              </a:r>
            </a:p>
            <a:p>
              <a:pPr algn="ctr"/>
              <a:r>
                <a:rPr lang="ja-JP" sz="1000" b="1" i="0" dirty="0" smtClean="0">
                  <a:solidFill>
                    <a:srgbClr val="000000"/>
                  </a:solidFill>
                  <a:ea typeface="MS UI Gothic" pitchFamily="18" charset="0"/>
                </a:rPr>
                <a:t>0.87</a:t>
              </a:r>
            </a:p>
          </p:txBody>
        </p:sp>
        <p:sp>
          <p:nvSpPr>
            <p:cNvPr id="52" name="TextBox 51"/>
            <p:cNvSpPr txBox="1"/>
            <p:nvPr/>
          </p:nvSpPr>
          <p:spPr>
            <a:xfrm>
              <a:off x="3683693" y="2129771"/>
              <a:ext cx="380232" cy="253916"/>
            </a:xfrm>
            <a:prstGeom prst="rect">
              <a:avLst/>
            </a:prstGeom>
            <a:noFill/>
          </p:spPr>
          <p:txBody>
            <a:bodyPr wrap="none" rtlCol="0">
              <a:spAutoFit/>
            </a:bodyPr>
            <a:lstStyle/>
            <a:p>
              <a:pPr algn="ctr"/>
              <a:r>
                <a:rPr lang="ja-JP" sz="1000" b="0" i="0" dirty="0" smtClean="0">
                  <a:solidFill>
                    <a:srgbClr val="000000"/>
                  </a:solidFill>
                  <a:ea typeface="MS UI Gothic" pitchFamily="18" charset="0"/>
                </a:rPr>
                <a:t>HR</a:t>
              </a:r>
            </a:p>
          </p:txBody>
        </p:sp>
        <p:sp>
          <p:nvSpPr>
            <p:cNvPr id="53" name="TextBox 52"/>
            <p:cNvSpPr txBox="1"/>
            <p:nvPr/>
          </p:nvSpPr>
          <p:spPr>
            <a:xfrm>
              <a:off x="4024277" y="2129771"/>
              <a:ext cx="433132" cy="253916"/>
            </a:xfrm>
            <a:prstGeom prst="rect">
              <a:avLst/>
            </a:prstGeom>
            <a:noFill/>
          </p:spPr>
          <p:txBody>
            <a:bodyPr wrap="none" rtlCol="0">
              <a:spAutoFit/>
            </a:bodyPr>
            <a:lstStyle/>
            <a:p>
              <a:pPr algn="ctr"/>
              <a:r>
                <a:rPr lang="ja-JP" sz="1000" b="0" i="0" dirty="0" smtClean="0">
                  <a:solidFill>
                    <a:srgbClr val="000000"/>
                  </a:solidFill>
                  <a:ea typeface="MS UI Gothic" pitchFamily="18" charset="0"/>
                </a:rPr>
                <a:t>LCL</a:t>
              </a:r>
            </a:p>
          </p:txBody>
        </p:sp>
        <p:sp>
          <p:nvSpPr>
            <p:cNvPr id="54" name="TextBox 53"/>
            <p:cNvSpPr txBox="1"/>
            <p:nvPr/>
          </p:nvSpPr>
          <p:spPr>
            <a:xfrm>
              <a:off x="4366980" y="2129771"/>
              <a:ext cx="455574" cy="253916"/>
            </a:xfrm>
            <a:prstGeom prst="rect">
              <a:avLst/>
            </a:prstGeom>
            <a:noFill/>
          </p:spPr>
          <p:txBody>
            <a:bodyPr wrap="none" rtlCol="0">
              <a:spAutoFit/>
            </a:bodyPr>
            <a:lstStyle/>
            <a:p>
              <a:pPr algn="ctr"/>
              <a:r>
                <a:rPr lang="ja-JP" sz="1000" b="0" i="0" dirty="0" smtClean="0">
                  <a:solidFill>
                    <a:srgbClr val="000000"/>
                  </a:solidFill>
                  <a:ea typeface="MS UI Gothic" pitchFamily="18" charset="0"/>
                </a:rPr>
                <a:t>UCL</a:t>
              </a:r>
            </a:p>
          </p:txBody>
        </p:sp>
        <p:sp>
          <p:nvSpPr>
            <p:cNvPr id="55" name="TextBox 54"/>
            <p:cNvSpPr txBox="1"/>
            <p:nvPr/>
          </p:nvSpPr>
          <p:spPr>
            <a:xfrm>
              <a:off x="3989813" y="2359456"/>
              <a:ext cx="502061" cy="2618666"/>
            </a:xfrm>
            <a:prstGeom prst="rect">
              <a:avLst/>
            </a:prstGeom>
            <a:noFill/>
          </p:spPr>
          <p:txBody>
            <a:bodyPr wrap="none" rtlCol="0">
              <a:spAutoFit/>
            </a:bodyPr>
            <a:lstStyle/>
            <a:p>
              <a:pPr algn="ctr"/>
              <a:r>
                <a:rPr lang="ja-JP" sz="1000" b="0" i="0" dirty="0" smtClean="0">
                  <a:solidFill>
                    <a:srgbClr val="000000"/>
                  </a:solidFill>
                  <a:ea typeface="MS UI Gothic" pitchFamily="18" charset="0"/>
                </a:rPr>
                <a:t>0.769</a:t>
              </a:r>
            </a:p>
            <a:p>
              <a:pPr algn="ctr"/>
              <a:r>
                <a:rPr lang="ja-JP" sz="1000" b="1" i="0" dirty="0" smtClean="0">
                  <a:solidFill>
                    <a:srgbClr val="000000"/>
                  </a:solidFill>
                  <a:ea typeface="MS UI Gothic" pitchFamily="18" charset="0"/>
                </a:rPr>
                <a:t>0.705</a:t>
              </a:r>
            </a:p>
            <a:p>
              <a:pPr algn="ctr">
                <a:lnSpc>
                  <a:spcPts val="1300"/>
                </a:lnSpc>
              </a:pPr>
              <a:r>
                <a:rPr lang="ja-JP" sz="1000" b="0" i="0" dirty="0" smtClean="0">
                  <a:solidFill>
                    <a:srgbClr val="000000"/>
                  </a:solidFill>
                  <a:ea typeface="MS UI Gothic" pitchFamily="18" charset="0"/>
                </a:rPr>
                <a:t>0.811</a:t>
              </a:r>
            </a:p>
            <a:p>
              <a:pPr algn="ctr"/>
              <a:r>
                <a:rPr lang="ja-JP" sz="1000" b="0" i="0" dirty="0" smtClean="0">
                  <a:solidFill>
                    <a:srgbClr val="000000"/>
                  </a:solidFill>
                  <a:ea typeface="MS UI Gothic" pitchFamily="18" charset="0"/>
                </a:rPr>
                <a:t>0.903</a:t>
              </a:r>
            </a:p>
            <a:p>
              <a:pPr algn="ctr">
                <a:lnSpc>
                  <a:spcPts val="1300"/>
                </a:lnSpc>
              </a:pPr>
              <a:r>
                <a:rPr lang="ja-JP" sz="1000" b="0" i="0" dirty="0" smtClean="0">
                  <a:solidFill>
                    <a:srgbClr val="000000"/>
                  </a:solidFill>
                  <a:ea typeface="MS UI Gothic" pitchFamily="18" charset="0"/>
                </a:rPr>
                <a:t>0.887</a:t>
              </a:r>
            </a:p>
            <a:p>
              <a:pPr algn="ctr"/>
              <a:r>
                <a:rPr lang="ja-JP" sz="1000" b="0" i="0" dirty="0" smtClean="0">
                  <a:solidFill>
                    <a:srgbClr val="000000"/>
                  </a:solidFill>
                  <a:ea typeface="MS UI Gothic" pitchFamily="18" charset="0"/>
                </a:rPr>
                <a:t>0.804</a:t>
              </a:r>
            </a:p>
            <a:p>
              <a:pPr algn="ctr">
                <a:lnSpc>
                  <a:spcPts val="1300"/>
                </a:lnSpc>
              </a:pPr>
              <a:r>
                <a:rPr lang="ja-JP" sz="1000" b="0" i="0" dirty="0" smtClean="0">
                  <a:solidFill>
                    <a:srgbClr val="000000"/>
                  </a:solidFill>
                  <a:ea typeface="MS UI Gothic" pitchFamily="18" charset="0"/>
                </a:rPr>
                <a:t>0.869</a:t>
              </a:r>
            </a:p>
            <a:p>
              <a:pPr algn="ctr">
                <a:lnSpc>
                  <a:spcPts val="1300"/>
                </a:lnSpc>
              </a:pPr>
              <a:r>
                <a:rPr lang="ja-JP" sz="1000" b="1" i="0" dirty="0" smtClean="0">
                  <a:solidFill>
                    <a:srgbClr val="000000"/>
                  </a:solidFill>
                  <a:ea typeface="MS UI Gothic" pitchFamily="18" charset="0"/>
                </a:rPr>
                <a:t>0.697</a:t>
              </a:r>
            </a:p>
            <a:p>
              <a:pPr algn="ctr"/>
              <a:r>
                <a:rPr lang="ja-JP" sz="1000" b="0" i="0" dirty="0" smtClean="0">
                  <a:solidFill>
                    <a:srgbClr val="000000"/>
                  </a:solidFill>
                  <a:ea typeface="MS UI Gothic" pitchFamily="18" charset="0"/>
                </a:rPr>
                <a:t>0.811</a:t>
              </a:r>
            </a:p>
            <a:p>
              <a:pPr algn="ctr"/>
              <a:r>
                <a:rPr lang="ja-JP" sz="1000" b="0" i="0" dirty="0" smtClean="0">
                  <a:solidFill>
                    <a:srgbClr val="000000"/>
                  </a:solidFill>
                  <a:ea typeface="MS UI Gothic" pitchFamily="18" charset="0"/>
                </a:rPr>
                <a:t>0.980</a:t>
              </a:r>
            </a:p>
            <a:p>
              <a:pPr algn="ctr">
                <a:lnSpc>
                  <a:spcPts val="1300"/>
                </a:lnSpc>
              </a:pPr>
              <a:r>
                <a:rPr lang="ja-JP" sz="1000" b="0" i="0" dirty="0" smtClean="0">
                  <a:solidFill>
                    <a:srgbClr val="000000"/>
                  </a:solidFill>
                  <a:ea typeface="MS UI Gothic" pitchFamily="18" charset="0"/>
                </a:rPr>
                <a:t>0.857</a:t>
              </a:r>
            </a:p>
            <a:p>
              <a:pPr algn="ctr">
                <a:lnSpc>
                  <a:spcPts val="1300"/>
                </a:lnSpc>
              </a:pPr>
              <a:r>
                <a:rPr lang="ja-JP" sz="1000" b="0" i="0" dirty="0" smtClean="0">
                  <a:solidFill>
                    <a:srgbClr val="000000"/>
                  </a:solidFill>
                  <a:ea typeface="MS UI Gothic" pitchFamily="18" charset="0"/>
                </a:rPr>
                <a:t>0.883</a:t>
              </a:r>
            </a:p>
            <a:p>
              <a:pPr algn="ctr"/>
              <a:r>
                <a:rPr lang="ja-JP" sz="1000" b="1" i="0" dirty="0" smtClean="0">
                  <a:solidFill>
                    <a:srgbClr val="000000"/>
                  </a:solidFill>
                  <a:ea typeface="MS UI Gothic" pitchFamily="18" charset="0"/>
                </a:rPr>
                <a:t>0.449</a:t>
              </a:r>
            </a:p>
            <a:p>
              <a:pPr algn="ctr"/>
              <a:r>
                <a:rPr lang="ja-JP" sz="1000" b="0" i="0" dirty="0" smtClean="0">
                  <a:solidFill>
                    <a:srgbClr val="000000"/>
                  </a:solidFill>
                  <a:ea typeface="MS UI Gothic" pitchFamily="18" charset="0"/>
                </a:rPr>
                <a:t>0.759</a:t>
              </a:r>
            </a:p>
            <a:p>
              <a:pPr algn="ctr"/>
              <a:r>
                <a:rPr lang="ja-JP" sz="1000" b="0" i="0" dirty="0" smtClean="0">
                  <a:solidFill>
                    <a:srgbClr val="000000"/>
                  </a:solidFill>
                  <a:ea typeface="MS UI Gothic" pitchFamily="18" charset="0"/>
                </a:rPr>
                <a:t>0.870</a:t>
              </a:r>
            </a:p>
            <a:p>
              <a:pPr algn="ctr"/>
              <a:r>
                <a:rPr lang="ja-JP" sz="1000" b="1" i="0" dirty="0" smtClean="0">
                  <a:solidFill>
                    <a:srgbClr val="000000"/>
                  </a:solidFill>
                  <a:ea typeface="MS UI Gothic" pitchFamily="18" charset="0"/>
                </a:rPr>
                <a:t>0.754</a:t>
              </a:r>
            </a:p>
          </p:txBody>
        </p:sp>
        <p:sp>
          <p:nvSpPr>
            <p:cNvPr id="56" name="TextBox 55"/>
            <p:cNvSpPr txBox="1"/>
            <p:nvPr/>
          </p:nvSpPr>
          <p:spPr>
            <a:xfrm>
              <a:off x="4343737" y="2359456"/>
              <a:ext cx="502061" cy="2618666"/>
            </a:xfrm>
            <a:prstGeom prst="rect">
              <a:avLst/>
            </a:prstGeom>
            <a:noFill/>
          </p:spPr>
          <p:txBody>
            <a:bodyPr wrap="none" rtlCol="0">
              <a:spAutoFit/>
            </a:bodyPr>
            <a:lstStyle/>
            <a:p>
              <a:pPr algn="ctr"/>
              <a:r>
                <a:rPr lang="ja-JP" sz="1000" b="0" i="0" dirty="0" smtClean="0">
                  <a:solidFill>
                    <a:srgbClr val="000000"/>
                  </a:solidFill>
                  <a:ea typeface="MS UI Gothic" pitchFamily="18" charset="0"/>
                </a:rPr>
                <a:t>1.070</a:t>
              </a:r>
            </a:p>
            <a:p>
              <a:pPr algn="ctr"/>
              <a:r>
                <a:rPr lang="ja-JP" sz="1000" b="1" i="0" dirty="0" smtClean="0">
                  <a:solidFill>
                    <a:srgbClr val="000000"/>
                  </a:solidFill>
                  <a:ea typeface="MS UI Gothic" pitchFamily="18" charset="0"/>
                </a:rPr>
                <a:t>0.970</a:t>
              </a:r>
            </a:p>
            <a:p>
              <a:pPr algn="ctr">
                <a:lnSpc>
                  <a:spcPts val="1300"/>
                </a:lnSpc>
              </a:pPr>
              <a:r>
                <a:rPr lang="ja-JP" sz="1000" b="0" i="0" dirty="0" smtClean="0">
                  <a:solidFill>
                    <a:srgbClr val="000000"/>
                  </a:solidFill>
                  <a:ea typeface="MS UI Gothic" pitchFamily="18" charset="0"/>
                </a:rPr>
                <a:t>1.132</a:t>
              </a:r>
            </a:p>
            <a:p>
              <a:pPr algn="ctr"/>
              <a:r>
                <a:rPr lang="ja-JP" sz="1000" b="0" i="0" dirty="0" smtClean="0">
                  <a:solidFill>
                    <a:srgbClr val="000000"/>
                  </a:solidFill>
                  <a:ea typeface="MS UI Gothic" pitchFamily="18" charset="0"/>
                </a:rPr>
                <a:t>1.258</a:t>
              </a:r>
            </a:p>
            <a:p>
              <a:pPr algn="ctr">
                <a:lnSpc>
                  <a:spcPts val="1300"/>
                </a:lnSpc>
              </a:pPr>
              <a:r>
                <a:rPr lang="ja-JP" sz="1000" b="0" i="0" dirty="0" smtClean="0">
                  <a:solidFill>
                    <a:srgbClr val="000000"/>
                  </a:solidFill>
                  <a:ea typeface="MS UI Gothic" pitchFamily="18" charset="0"/>
                </a:rPr>
                <a:t>1.238</a:t>
              </a:r>
            </a:p>
            <a:p>
              <a:pPr algn="ctr"/>
              <a:r>
                <a:rPr lang="ja-JP" sz="1000" b="0" i="0" dirty="0" smtClean="0">
                  <a:solidFill>
                    <a:srgbClr val="000000"/>
                  </a:solidFill>
                  <a:ea typeface="MS UI Gothic" pitchFamily="18" charset="0"/>
                </a:rPr>
                <a:t>1.091</a:t>
              </a:r>
            </a:p>
            <a:p>
              <a:pPr algn="ctr">
                <a:lnSpc>
                  <a:spcPts val="1300"/>
                </a:lnSpc>
              </a:pPr>
              <a:r>
                <a:rPr lang="ja-JP" sz="1000" b="0" i="0" dirty="0" smtClean="0">
                  <a:solidFill>
                    <a:srgbClr val="000000"/>
                  </a:solidFill>
                  <a:ea typeface="MS UI Gothic" pitchFamily="18" charset="0"/>
                </a:rPr>
                <a:t>1.276</a:t>
              </a:r>
            </a:p>
            <a:p>
              <a:pPr algn="ctr">
                <a:lnSpc>
                  <a:spcPts val="1300"/>
                </a:lnSpc>
              </a:pPr>
              <a:r>
                <a:rPr lang="ja-JP" sz="1000" b="1" i="0" dirty="0" smtClean="0">
                  <a:solidFill>
                    <a:srgbClr val="000000"/>
                  </a:solidFill>
                  <a:ea typeface="MS UI Gothic" pitchFamily="18" charset="0"/>
                </a:rPr>
                <a:t>0.953</a:t>
              </a:r>
            </a:p>
            <a:p>
              <a:pPr algn="ctr"/>
              <a:r>
                <a:rPr lang="ja-JP" sz="1000" b="0" i="0" dirty="0" smtClean="0">
                  <a:solidFill>
                    <a:srgbClr val="000000"/>
                  </a:solidFill>
                  <a:ea typeface="MS UI Gothic" pitchFamily="18" charset="0"/>
                </a:rPr>
                <a:t>1.186</a:t>
              </a:r>
            </a:p>
            <a:p>
              <a:pPr algn="ctr"/>
              <a:r>
                <a:rPr lang="ja-JP" sz="1000" b="0" i="0" dirty="0" smtClean="0">
                  <a:solidFill>
                    <a:srgbClr val="000000"/>
                  </a:solidFill>
                  <a:ea typeface="MS UI Gothic" pitchFamily="18" charset="0"/>
                </a:rPr>
                <a:t>1.423</a:t>
              </a:r>
            </a:p>
            <a:p>
              <a:pPr algn="ctr">
                <a:lnSpc>
                  <a:spcPts val="1300"/>
                </a:lnSpc>
              </a:pPr>
              <a:r>
                <a:rPr lang="ja-JP" sz="1000" b="0" i="0" dirty="0" smtClean="0">
                  <a:solidFill>
                    <a:srgbClr val="000000"/>
                  </a:solidFill>
                  <a:ea typeface="MS UI Gothic" pitchFamily="18" charset="0"/>
                </a:rPr>
                <a:t>1.193</a:t>
              </a:r>
            </a:p>
            <a:p>
              <a:pPr algn="ctr">
                <a:lnSpc>
                  <a:spcPts val="1300"/>
                </a:lnSpc>
              </a:pPr>
              <a:r>
                <a:rPr lang="ja-JP" sz="1000" b="0" i="0" dirty="0" smtClean="0">
                  <a:solidFill>
                    <a:srgbClr val="000000"/>
                  </a:solidFill>
                  <a:ea typeface="MS UI Gothic" pitchFamily="18" charset="0"/>
                </a:rPr>
                <a:t>1.317</a:t>
              </a:r>
            </a:p>
            <a:p>
              <a:pPr algn="ctr"/>
              <a:r>
                <a:rPr lang="ja-JP" sz="1000" b="1" i="0" dirty="0" smtClean="0">
                  <a:solidFill>
                    <a:srgbClr val="000000"/>
                  </a:solidFill>
                  <a:ea typeface="MS UI Gothic" pitchFamily="18" charset="0"/>
                </a:rPr>
                <a:t>0.630</a:t>
              </a:r>
            </a:p>
            <a:p>
              <a:pPr algn="ctr"/>
              <a:r>
                <a:rPr lang="ja-JP" sz="1000" b="0" i="0" dirty="0" smtClean="0">
                  <a:solidFill>
                    <a:srgbClr val="000000"/>
                  </a:solidFill>
                  <a:ea typeface="MS UI Gothic" pitchFamily="18" charset="0"/>
                </a:rPr>
                <a:t>1.159</a:t>
              </a:r>
            </a:p>
            <a:p>
              <a:pPr algn="ctr"/>
              <a:r>
                <a:rPr lang="ja-JP" sz="1000" b="0" i="0" dirty="0" smtClean="0">
                  <a:solidFill>
                    <a:srgbClr val="000000"/>
                  </a:solidFill>
                  <a:ea typeface="MS UI Gothic" pitchFamily="18" charset="0"/>
                </a:rPr>
                <a:t>1.180</a:t>
              </a:r>
            </a:p>
            <a:p>
              <a:pPr algn="ctr"/>
              <a:r>
                <a:rPr lang="ja-JP" sz="1000" b="1" i="0" dirty="0" smtClean="0">
                  <a:solidFill>
                    <a:srgbClr val="000000"/>
                  </a:solidFill>
                  <a:ea typeface="MS UI Gothic" pitchFamily="18" charset="0"/>
                </a:rPr>
                <a:t>1.013</a:t>
              </a:r>
            </a:p>
          </p:txBody>
        </p:sp>
        <p:sp>
          <p:nvSpPr>
            <p:cNvPr id="57" name="Rectangle 56"/>
            <p:cNvSpPr/>
            <p:nvPr/>
          </p:nvSpPr>
          <p:spPr>
            <a:xfrm>
              <a:off x="1684958" y="2333625"/>
              <a:ext cx="3096000" cy="2790825"/>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58" name="Straight Connector 57"/>
            <p:cNvCxnSpPr/>
            <p:nvPr/>
          </p:nvCxnSpPr>
          <p:spPr>
            <a:xfrm>
              <a:off x="3674924" y="2333625"/>
              <a:ext cx="0" cy="2786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67314" y="5144498"/>
              <a:ext cx="431528"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0.50</a:t>
              </a:r>
            </a:p>
          </p:txBody>
        </p:sp>
        <p:sp>
          <p:nvSpPr>
            <p:cNvPr id="60" name="TextBox 59"/>
            <p:cNvSpPr txBox="1"/>
            <p:nvPr/>
          </p:nvSpPr>
          <p:spPr>
            <a:xfrm>
              <a:off x="2074146"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0.75</a:t>
              </a:r>
            </a:p>
          </p:txBody>
        </p:sp>
        <p:sp>
          <p:nvSpPr>
            <p:cNvPr id="61" name="TextBox 60"/>
            <p:cNvSpPr txBox="1"/>
            <p:nvPr/>
          </p:nvSpPr>
          <p:spPr>
            <a:xfrm>
              <a:off x="2496880"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1.00</a:t>
              </a:r>
            </a:p>
          </p:txBody>
        </p:sp>
        <p:sp>
          <p:nvSpPr>
            <p:cNvPr id="62" name="TextBox 61"/>
            <p:cNvSpPr txBox="1"/>
            <p:nvPr/>
          </p:nvSpPr>
          <p:spPr>
            <a:xfrm>
              <a:off x="2919614"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1.25</a:t>
              </a:r>
            </a:p>
          </p:txBody>
        </p:sp>
        <p:sp>
          <p:nvSpPr>
            <p:cNvPr id="63" name="TextBox 62"/>
            <p:cNvSpPr txBox="1"/>
            <p:nvPr/>
          </p:nvSpPr>
          <p:spPr>
            <a:xfrm>
              <a:off x="3334397"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1.50</a:t>
              </a:r>
            </a:p>
          </p:txBody>
        </p:sp>
      </p:grpSp>
      <p:grpSp>
        <p:nvGrpSpPr>
          <p:cNvPr id="115" name="Group 114"/>
          <p:cNvGrpSpPr/>
          <p:nvPr/>
        </p:nvGrpSpPr>
        <p:grpSpPr>
          <a:xfrm>
            <a:off x="5171944" y="2129771"/>
            <a:ext cx="3931364" cy="3446457"/>
            <a:chOff x="5059296" y="2129771"/>
            <a:chExt cx="3931364" cy="3446457"/>
          </a:xfrm>
        </p:grpSpPr>
        <p:sp>
          <p:nvSpPr>
            <p:cNvPr id="116" name="TextBox 115"/>
            <p:cNvSpPr txBox="1"/>
            <p:nvPr/>
          </p:nvSpPr>
          <p:spPr>
            <a:xfrm>
              <a:off x="5059296" y="2359456"/>
              <a:ext cx="837152" cy="2467342"/>
            </a:xfrm>
            <a:prstGeom prst="rect">
              <a:avLst/>
            </a:prstGeom>
            <a:noFill/>
          </p:spPr>
          <p:txBody>
            <a:bodyPr wrap="none" rtlCol="0">
              <a:spAutoFit/>
            </a:bodyPr>
            <a:lstStyle/>
            <a:p>
              <a:pPr algn="r"/>
              <a:r>
                <a:rPr lang="ja-JP" sz="1000" b="0" i="0" dirty="0" smtClean="0">
                  <a:solidFill>
                    <a:srgbClr val="000000"/>
                  </a:solidFill>
                  <a:ea typeface="MS UI Gothic" pitchFamily="18" charset="0"/>
                </a:rPr>
                <a:t>腹部膨隆</a:t>
              </a:r>
            </a:p>
            <a:p>
              <a:pPr algn="r"/>
              <a:endParaRPr lang="en-GB" sz="1050" dirty="0">
                <a:solidFill>
                  <a:srgbClr val="000000"/>
                </a:solidFill>
              </a:endParaRPr>
            </a:p>
            <a:p>
              <a:pPr algn="r"/>
              <a:r>
                <a:rPr lang="ja-JP" sz="1000" b="0" i="0" dirty="0" smtClean="0">
                  <a:solidFill>
                    <a:srgbClr val="000000"/>
                  </a:solidFill>
                  <a:ea typeface="MS UI Gothic" pitchFamily="18" charset="0"/>
                </a:rPr>
                <a:t>性生活</a:t>
              </a:r>
            </a:p>
            <a:p>
              <a:pPr algn="r"/>
              <a:endParaRPr lang="en-GB" sz="1050" dirty="0">
                <a:solidFill>
                  <a:srgbClr val="000000"/>
                </a:solidFill>
              </a:endParaRPr>
            </a:p>
            <a:p>
              <a:pPr algn="r"/>
              <a:r>
                <a:rPr lang="ja-JP" sz="1000" b="0" i="0" dirty="0" smtClean="0">
                  <a:solidFill>
                    <a:srgbClr val="000000"/>
                  </a:solidFill>
                  <a:ea typeface="MS UI Gothic" pitchFamily="18" charset="0"/>
                </a:rPr>
                <a:t>発熱</a:t>
              </a:r>
            </a:p>
            <a:p>
              <a:pPr algn="r"/>
              <a:endParaRPr lang="en-GB" sz="1050" dirty="0">
                <a:solidFill>
                  <a:srgbClr val="000000"/>
                </a:solidFill>
              </a:endParaRPr>
            </a:p>
            <a:p>
              <a:pPr algn="r">
                <a:lnSpc>
                  <a:spcPts val="1300"/>
                </a:lnSpc>
              </a:pPr>
              <a:r>
                <a:rPr lang="ja-JP" sz="1000" b="0" i="0" dirty="0" smtClean="0">
                  <a:solidFill>
                    <a:srgbClr val="000000"/>
                  </a:solidFill>
                  <a:ea typeface="MS UI Gothic" pitchFamily="18" charset="0"/>
                </a:rPr>
                <a:t>疼痛</a:t>
              </a:r>
            </a:p>
            <a:p>
              <a:pPr algn="r"/>
              <a:endParaRPr lang="en-GB" sz="1050" dirty="0">
                <a:solidFill>
                  <a:srgbClr val="000000"/>
                </a:solidFill>
              </a:endParaRPr>
            </a:p>
            <a:p>
              <a:pPr algn="r"/>
              <a:r>
                <a:rPr lang="ja-JP" sz="1000" b="1" i="0" dirty="0" smtClean="0">
                  <a:solidFill>
                    <a:srgbClr val="000000"/>
                  </a:solidFill>
                  <a:ea typeface="MS UI Gothic" pitchFamily="18" charset="0"/>
                </a:rPr>
                <a:t>栄養</a:t>
              </a:r>
            </a:p>
            <a:p>
              <a:pPr algn="r"/>
              <a:endParaRPr lang="en-GB" sz="1050" dirty="0">
                <a:solidFill>
                  <a:srgbClr val="000000"/>
                </a:solidFill>
              </a:endParaRPr>
            </a:p>
            <a:p>
              <a:pPr algn="r"/>
              <a:r>
                <a:rPr lang="ja-JP" sz="1000" b="1" i="0" dirty="0" smtClean="0">
                  <a:solidFill>
                    <a:srgbClr val="000000"/>
                  </a:solidFill>
                  <a:ea typeface="MS UI Gothic" pitchFamily="18" charset="0"/>
                </a:rPr>
                <a:t>身体イメージ</a:t>
              </a:r>
            </a:p>
            <a:p>
              <a:pPr algn="r"/>
              <a:endParaRPr lang="en-GB" sz="1050" dirty="0">
                <a:solidFill>
                  <a:srgbClr val="000000"/>
                </a:solidFill>
              </a:endParaRPr>
            </a:p>
            <a:p>
              <a:pPr algn="r"/>
              <a:r>
                <a:rPr lang="ja-JP" sz="1000" b="0" i="0" dirty="0" smtClean="0">
                  <a:solidFill>
                    <a:srgbClr val="000000"/>
                  </a:solidFill>
                  <a:ea typeface="MS UI Gothic" pitchFamily="18" charset="0"/>
                </a:rPr>
                <a:t>黄疸</a:t>
              </a:r>
            </a:p>
            <a:p>
              <a:pPr algn="r"/>
              <a:endParaRPr lang="en-GB" sz="1050" dirty="0">
                <a:solidFill>
                  <a:srgbClr val="000000"/>
                </a:solidFill>
              </a:endParaRPr>
            </a:p>
            <a:p>
              <a:pPr algn="r"/>
              <a:r>
                <a:rPr lang="ja-JP" sz="1000" b="0" i="0" dirty="0" smtClean="0">
                  <a:solidFill>
                    <a:srgbClr val="000000"/>
                  </a:solidFill>
                  <a:ea typeface="MS UI Gothic" pitchFamily="18" charset="0"/>
                </a:rPr>
                <a:t>疲労</a:t>
              </a:r>
            </a:p>
          </p:txBody>
        </p:sp>
        <p:grpSp>
          <p:nvGrpSpPr>
            <p:cNvPr id="117" name="Group 116"/>
            <p:cNvGrpSpPr/>
            <p:nvPr/>
          </p:nvGrpSpPr>
          <p:grpSpPr>
            <a:xfrm>
              <a:off x="5929346" y="5124450"/>
              <a:ext cx="1823165" cy="32251"/>
              <a:chOff x="1777285" y="5124450"/>
              <a:chExt cx="1823165" cy="32251"/>
            </a:xfrm>
          </p:grpSpPr>
          <p:cxnSp>
            <p:nvCxnSpPr>
              <p:cNvPr id="179" name="Straight Connector 178"/>
              <p:cNvCxnSpPr/>
              <p:nvPr/>
            </p:nvCxnSpPr>
            <p:spPr>
              <a:xfrm>
                <a:off x="1777285" y="5124450"/>
                <a:ext cx="1823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777285" y="5124450"/>
                <a:ext cx="0" cy="32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593152" y="5124450"/>
                <a:ext cx="0" cy="3225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8" name="Straight Connector 117"/>
            <p:cNvCxnSpPr/>
            <p:nvPr/>
          </p:nvCxnSpPr>
          <p:spPr>
            <a:xfrm>
              <a:off x="6011770"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429475"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849756"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282091"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699796" y="5124450"/>
              <a:ext cx="0" cy="6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884464" y="2333625"/>
              <a:ext cx="0" cy="2790825"/>
            </a:xfrm>
            <a:prstGeom prst="line">
              <a:avLst/>
            </a:prstGeom>
            <a:ln>
              <a:solidFill>
                <a:srgbClr val="A0A0A0"/>
              </a:solidFill>
              <a:prstDash val="dash"/>
            </a:ln>
            <a:effectLst/>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692699" y="5337702"/>
              <a:ext cx="1473480" cy="230832"/>
            </a:xfrm>
            <a:prstGeom prst="rect">
              <a:avLst/>
            </a:prstGeom>
            <a:noFill/>
          </p:spPr>
          <p:txBody>
            <a:bodyPr wrap="none" rtlCol="0">
              <a:spAutoFit/>
            </a:bodyPr>
            <a:lstStyle/>
            <a:p>
              <a:r>
                <a:rPr lang="ja-JP" sz="900" b="0" i="0" dirty="0" smtClean="0">
                  <a:solidFill>
                    <a:srgbClr val="B60D27"/>
                  </a:solidFill>
                  <a:ea typeface="MS UI Gothic" pitchFamily="18" charset="0"/>
                </a:rPr>
                <a:t>レンバチニブの方がリスクが小</a:t>
              </a:r>
            </a:p>
          </p:txBody>
        </p:sp>
        <p:sp>
          <p:nvSpPr>
            <p:cNvPr id="125" name="TextBox 124"/>
            <p:cNvSpPr txBox="1"/>
            <p:nvPr/>
          </p:nvSpPr>
          <p:spPr>
            <a:xfrm>
              <a:off x="7067597" y="5345396"/>
              <a:ext cx="1425390" cy="230832"/>
            </a:xfrm>
            <a:prstGeom prst="rect">
              <a:avLst/>
            </a:prstGeom>
            <a:noFill/>
          </p:spPr>
          <p:txBody>
            <a:bodyPr wrap="none" rtlCol="0">
              <a:spAutoFit/>
            </a:bodyPr>
            <a:lstStyle/>
            <a:p>
              <a:r>
                <a:rPr lang="ja-JP" sz="900" b="0" i="0" dirty="0" smtClean="0">
                  <a:solidFill>
                    <a:srgbClr val="B2C0D8"/>
                  </a:solidFill>
                  <a:ea typeface="MS UI Gothic" pitchFamily="18" charset="0"/>
                </a:rPr>
                <a:t>ソラフェニブの方がリスクが小</a:t>
              </a:r>
            </a:p>
          </p:txBody>
        </p:sp>
        <p:sp>
          <p:nvSpPr>
            <p:cNvPr id="126" name="Rectangle 125"/>
            <p:cNvSpPr/>
            <p:nvPr/>
          </p:nvSpPr>
          <p:spPr>
            <a:xfrm rot="2700000">
              <a:off x="6848116" y="244954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7" name="Group 126"/>
            <p:cNvGrpSpPr/>
            <p:nvPr/>
          </p:nvGrpSpPr>
          <p:grpSpPr>
            <a:xfrm>
              <a:off x="6587498" y="2445319"/>
              <a:ext cx="637894" cy="72000"/>
              <a:chOff x="2308948" y="2251142"/>
              <a:chExt cx="506671" cy="72000"/>
            </a:xfrm>
          </p:grpSpPr>
          <p:cxnSp>
            <p:nvCxnSpPr>
              <p:cNvPr id="176" name="Straight Connector 175"/>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6506577" y="2760139"/>
              <a:ext cx="609958" cy="72000"/>
              <a:chOff x="2308948" y="2251142"/>
              <a:chExt cx="506671" cy="72000"/>
            </a:xfrm>
          </p:grpSpPr>
          <p:cxnSp>
            <p:nvCxnSpPr>
              <p:cNvPr id="173" name="Straight Connector 172"/>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486426" y="3077464"/>
              <a:ext cx="540000" cy="72000"/>
              <a:chOff x="2308948" y="2251142"/>
              <a:chExt cx="506671" cy="72000"/>
            </a:xfrm>
          </p:grpSpPr>
          <p:cxnSp>
            <p:nvCxnSpPr>
              <p:cNvPr id="170" name="Straight Connector 169"/>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6820794" y="3393000"/>
              <a:ext cx="640201" cy="72000"/>
              <a:chOff x="2308948" y="2251142"/>
              <a:chExt cx="506671" cy="72000"/>
            </a:xfrm>
          </p:grpSpPr>
          <p:cxnSp>
            <p:nvCxnSpPr>
              <p:cNvPr id="167" name="Straight Connector 166"/>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6366496" y="3713608"/>
              <a:ext cx="442580" cy="72000"/>
              <a:chOff x="2308948" y="2251142"/>
              <a:chExt cx="506671" cy="72000"/>
            </a:xfrm>
          </p:grpSpPr>
          <p:cxnSp>
            <p:nvCxnSpPr>
              <p:cNvPr id="164" name="Straight Connector 163"/>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346905" y="4029206"/>
              <a:ext cx="435503" cy="72000"/>
              <a:chOff x="2308948" y="2251142"/>
              <a:chExt cx="506671" cy="72000"/>
            </a:xfrm>
          </p:grpSpPr>
          <p:cxnSp>
            <p:nvCxnSpPr>
              <p:cNvPr id="161" name="Straight Connector 160"/>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6550095" y="4657928"/>
              <a:ext cx="476331" cy="72000"/>
              <a:chOff x="2308948" y="2251142"/>
              <a:chExt cx="506671" cy="72000"/>
            </a:xfrm>
          </p:grpSpPr>
          <p:cxnSp>
            <p:nvCxnSpPr>
              <p:cNvPr id="158" name="Straight Connector 157"/>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530687" y="4346893"/>
              <a:ext cx="570064" cy="72000"/>
              <a:chOff x="2308948" y="2251142"/>
              <a:chExt cx="506671" cy="72000"/>
            </a:xfrm>
          </p:grpSpPr>
          <p:cxnSp>
            <p:nvCxnSpPr>
              <p:cNvPr id="155" name="Straight Connector 154"/>
              <p:cNvCxnSpPr/>
              <p:nvPr/>
            </p:nvCxnSpPr>
            <p:spPr>
              <a:xfrm>
                <a:off x="2308948" y="2287142"/>
                <a:ext cx="50255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308948" y="2251142"/>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815619" y="2251142"/>
                <a:ext cx="0" cy="72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rot="2700000">
              <a:off x="6744511" y="276185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Rectangle 135"/>
            <p:cNvSpPr/>
            <p:nvPr/>
          </p:nvSpPr>
          <p:spPr>
            <a:xfrm rot="2700000">
              <a:off x="6698089" y="308669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Rectangle 136"/>
            <p:cNvSpPr/>
            <p:nvPr/>
          </p:nvSpPr>
          <p:spPr>
            <a:xfrm rot="2700000">
              <a:off x="7068976" y="339901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Rectangle 137"/>
            <p:cNvSpPr/>
            <p:nvPr/>
          </p:nvSpPr>
          <p:spPr>
            <a:xfrm rot="2700000">
              <a:off x="6542929" y="3716339"/>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rot="2700000">
              <a:off x="6518320" y="403366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rot="2700000">
              <a:off x="6760342" y="434848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rot="2700000">
              <a:off x="6744400" y="4663304"/>
              <a:ext cx="63550" cy="6355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TextBox 141"/>
            <p:cNvSpPr txBox="1"/>
            <p:nvPr/>
          </p:nvSpPr>
          <p:spPr>
            <a:xfrm>
              <a:off x="7794893" y="2359456"/>
              <a:ext cx="447558" cy="2516073"/>
            </a:xfrm>
            <a:prstGeom prst="rect">
              <a:avLst/>
            </a:prstGeom>
            <a:noFill/>
          </p:spPr>
          <p:txBody>
            <a:bodyPr wrap="none" rtlCol="0">
              <a:spAutoFit/>
            </a:bodyPr>
            <a:lstStyle/>
            <a:p>
              <a:pPr algn="ctr"/>
              <a:r>
                <a:rPr lang="ja-JP" sz="1000" b="0" i="0" dirty="0" smtClean="0">
                  <a:solidFill>
                    <a:srgbClr val="000000"/>
                  </a:solidFill>
                  <a:ea typeface="MS UI Gothic" pitchFamily="18" charset="0"/>
                </a:rPr>
                <a:t>1.00</a:t>
              </a:r>
            </a:p>
            <a:p>
              <a:pPr algn="ctr"/>
              <a:endParaRPr lang="en-GB" sz="1050" dirty="0">
                <a:solidFill>
                  <a:srgbClr val="000000"/>
                </a:solidFill>
              </a:endParaRPr>
            </a:p>
            <a:p>
              <a:pPr algn="ctr"/>
              <a:r>
                <a:rPr lang="ja-JP" sz="1000" b="0" i="0" dirty="0" smtClean="0">
                  <a:solidFill>
                    <a:srgbClr val="000000"/>
                  </a:solidFill>
                  <a:ea typeface="MS UI Gothic" pitchFamily="18" charset="0"/>
                </a:rPr>
                <a:t>0.94</a:t>
              </a:r>
            </a:p>
            <a:p>
              <a:pPr algn="ctr"/>
              <a:endParaRPr lang="en-GB" sz="1050" dirty="0">
                <a:solidFill>
                  <a:srgbClr val="000000"/>
                </a:solidFill>
              </a:endParaRPr>
            </a:p>
            <a:p>
              <a:pPr algn="ctr"/>
              <a:r>
                <a:rPr lang="ja-JP" sz="1000" b="0" i="0" dirty="0" smtClean="0">
                  <a:solidFill>
                    <a:srgbClr val="000000"/>
                  </a:solidFill>
                  <a:ea typeface="MS UI Gothic" pitchFamily="18" charset="0"/>
                </a:rPr>
                <a:t>0.90</a:t>
              </a:r>
            </a:p>
            <a:p>
              <a:pPr algn="ctr"/>
              <a:endParaRPr lang="en-GB" sz="1050" dirty="0">
                <a:solidFill>
                  <a:srgbClr val="000000"/>
                </a:solidFill>
              </a:endParaRPr>
            </a:p>
            <a:p>
              <a:pPr algn="ctr">
                <a:lnSpc>
                  <a:spcPts val="1300"/>
                </a:lnSpc>
              </a:pPr>
              <a:r>
                <a:rPr lang="ja-JP" sz="1000" b="0" i="0" dirty="0" smtClean="0">
                  <a:solidFill>
                    <a:srgbClr val="000000"/>
                  </a:solidFill>
                  <a:ea typeface="MS UI Gothic" pitchFamily="18" charset="0"/>
                </a:rPr>
                <a:t>1.14</a:t>
              </a:r>
            </a:p>
            <a:p>
              <a:pPr algn="ctr"/>
              <a:endParaRPr lang="en-GB" sz="1050" dirty="0">
                <a:solidFill>
                  <a:srgbClr val="000000"/>
                </a:solidFill>
              </a:endParaRPr>
            </a:p>
            <a:p>
              <a:pPr algn="ctr"/>
              <a:r>
                <a:rPr lang="ja-JP" sz="1000" b="1" i="0" dirty="0" smtClean="0">
                  <a:solidFill>
                    <a:srgbClr val="000000"/>
                  </a:solidFill>
                  <a:ea typeface="MS UI Gothic" pitchFamily="18" charset="0"/>
                </a:rPr>
                <a:t>0.81</a:t>
              </a:r>
            </a:p>
            <a:p>
              <a:pPr algn="ctr"/>
              <a:endParaRPr lang="en-GB" sz="1050" dirty="0">
                <a:solidFill>
                  <a:srgbClr val="000000"/>
                </a:solidFill>
              </a:endParaRPr>
            </a:p>
            <a:p>
              <a:pPr algn="ctr"/>
              <a:r>
                <a:rPr lang="ja-JP" sz="1000" b="1" i="0" dirty="0" smtClean="0">
                  <a:solidFill>
                    <a:srgbClr val="000000"/>
                  </a:solidFill>
                  <a:ea typeface="MS UI Gothic" pitchFamily="18" charset="0"/>
                </a:rPr>
                <a:t>0.79</a:t>
              </a:r>
            </a:p>
            <a:p>
              <a:pPr algn="ctr"/>
              <a:endParaRPr lang="en-GB" sz="1050" dirty="0">
                <a:solidFill>
                  <a:srgbClr val="000000"/>
                </a:solidFill>
              </a:endParaRPr>
            </a:p>
            <a:p>
              <a:pPr algn="ctr"/>
              <a:r>
                <a:rPr lang="ja-JP" sz="1000" b="0" i="0" dirty="0" smtClean="0">
                  <a:solidFill>
                    <a:srgbClr val="000000"/>
                  </a:solidFill>
                  <a:ea typeface="MS UI Gothic" pitchFamily="18" charset="0"/>
                </a:rPr>
                <a:t>0.94</a:t>
              </a:r>
            </a:p>
            <a:p>
              <a:pPr algn="ctr"/>
              <a:endParaRPr lang="en-GB" sz="1050" dirty="0">
                <a:solidFill>
                  <a:srgbClr val="000000"/>
                </a:solidFill>
              </a:endParaRPr>
            </a:p>
            <a:p>
              <a:pPr algn="ctr"/>
              <a:r>
                <a:rPr lang="ja-JP" sz="1000" b="0" i="0" dirty="0" smtClean="0">
                  <a:solidFill>
                    <a:srgbClr val="000000"/>
                  </a:solidFill>
                  <a:ea typeface="MS UI Gothic" pitchFamily="18" charset="0"/>
                </a:rPr>
                <a:t>0.93</a:t>
              </a:r>
            </a:p>
          </p:txBody>
        </p:sp>
        <p:sp>
          <p:nvSpPr>
            <p:cNvPr id="143" name="TextBox 142"/>
            <p:cNvSpPr txBox="1"/>
            <p:nvPr/>
          </p:nvSpPr>
          <p:spPr>
            <a:xfrm>
              <a:off x="7828555" y="2129771"/>
              <a:ext cx="380232" cy="253916"/>
            </a:xfrm>
            <a:prstGeom prst="rect">
              <a:avLst/>
            </a:prstGeom>
            <a:noFill/>
          </p:spPr>
          <p:txBody>
            <a:bodyPr wrap="none" rtlCol="0">
              <a:spAutoFit/>
            </a:bodyPr>
            <a:lstStyle/>
            <a:p>
              <a:pPr algn="ctr"/>
              <a:r>
                <a:rPr lang="ja-JP" sz="1000" b="0" i="0" dirty="0" smtClean="0">
                  <a:solidFill>
                    <a:srgbClr val="000000"/>
                  </a:solidFill>
                  <a:ea typeface="MS UI Gothic" pitchFamily="18" charset="0"/>
                </a:rPr>
                <a:t>HR</a:t>
              </a:r>
            </a:p>
          </p:txBody>
        </p:sp>
        <p:sp>
          <p:nvSpPr>
            <p:cNvPr id="144" name="TextBox 143"/>
            <p:cNvSpPr txBox="1"/>
            <p:nvPr/>
          </p:nvSpPr>
          <p:spPr>
            <a:xfrm>
              <a:off x="8169139" y="2129771"/>
              <a:ext cx="433132" cy="253916"/>
            </a:xfrm>
            <a:prstGeom prst="rect">
              <a:avLst/>
            </a:prstGeom>
            <a:noFill/>
          </p:spPr>
          <p:txBody>
            <a:bodyPr wrap="none" rtlCol="0">
              <a:spAutoFit/>
            </a:bodyPr>
            <a:lstStyle/>
            <a:p>
              <a:pPr algn="ctr"/>
              <a:r>
                <a:rPr lang="ja-JP" sz="1000" b="0" i="0" dirty="0" smtClean="0">
                  <a:solidFill>
                    <a:srgbClr val="000000"/>
                  </a:solidFill>
                  <a:ea typeface="MS UI Gothic" pitchFamily="18" charset="0"/>
                </a:rPr>
                <a:t>LCL</a:t>
              </a:r>
            </a:p>
          </p:txBody>
        </p:sp>
        <p:sp>
          <p:nvSpPr>
            <p:cNvPr id="145" name="TextBox 144"/>
            <p:cNvSpPr txBox="1"/>
            <p:nvPr/>
          </p:nvSpPr>
          <p:spPr>
            <a:xfrm>
              <a:off x="8511842" y="2129771"/>
              <a:ext cx="455574" cy="253916"/>
            </a:xfrm>
            <a:prstGeom prst="rect">
              <a:avLst/>
            </a:prstGeom>
            <a:noFill/>
          </p:spPr>
          <p:txBody>
            <a:bodyPr wrap="none" rtlCol="0">
              <a:spAutoFit/>
            </a:bodyPr>
            <a:lstStyle/>
            <a:p>
              <a:pPr algn="ctr"/>
              <a:r>
                <a:rPr lang="ja-JP" sz="1000" b="0" i="0" dirty="0" smtClean="0">
                  <a:solidFill>
                    <a:srgbClr val="000000"/>
                  </a:solidFill>
                  <a:ea typeface="MS UI Gothic" pitchFamily="18" charset="0"/>
                </a:rPr>
                <a:t>UCL</a:t>
              </a:r>
            </a:p>
          </p:txBody>
        </p:sp>
        <p:sp>
          <p:nvSpPr>
            <p:cNvPr id="146" name="TextBox 145"/>
            <p:cNvSpPr txBox="1"/>
            <p:nvPr/>
          </p:nvSpPr>
          <p:spPr>
            <a:xfrm>
              <a:off x="8134675" y="2359456"/>
              <a:ext cx="502061" cy="2467342"/>
            </a:xfrm>
            <a:prstGeom prst="rect">
              <a:avLst/>
            </a:prstGeom>
            <a:noFill/>
          </p:spPr>
          <p:txBody>
            <a:bodyPr wrap="none" rtlCol="0">
              <a:spAutoFit/>
            </a:bodyPr>
            <a:lstStyle/>
            <a:p>
              <a:pPr algn="ctr"/>
              <a:r>
                <a:rPr lang="ja-JP" sz="1000" b="0" i="0" dirty="0" smtClean="0">
                  <a:solidFill>
                    <a:srgbClr val="000000"/>
                  </a:solidFill>
                  <a:ea typeface="MS UI Gothic" pitchFamily="18" charset="0"/>
                </a:rPr>
                <a:t>0.819</a:t>
              </a:r>
            </a:p>
            <a:p>
              <a:pPr algn="ctr"/>
              <a:endParaRPr lang="en-GB" sz="1050" dirty="0">
                <a:solidFill>
                  <a:srgbClr val="000000"/>
                </a:solidFill>
              </a:endParaRPr>
            </a:p>
            <a:p>
              <a:pPr algn="ctr"/>
              <a:r>
                <a:rPr lang="ja-JP" sz="1000" b="0" i="0" dirty="0" smtClean="0">
                  <a:solidFill>
                    <a:srgbClr val="000000"/>
                  </a:solidFill>
                  <a:ea typeface="MS UI Gothic" pitchFamily="18" charset="0"/>
                </a:rPr>
                <a:t>0.767</a:t>
              </a:r>
            </a:p>
            <a:p>
              <a:pPr algn="ctr"/>
              <a:endParaRPr lang="en-GB" sz="1050" dirty="0">
                <a:solidFill>
                  <a:srgbClr val="000000"/>
                </a:solidFill>
              </a:endParaRPr>
            </a:p>
            <a:p>
              <a:pPr algn="ctr"/>
              <a:r>
                <a:rPr lang="ja-JP" sz="1000" b="0" i="0" dirty="0" smtClean="0">
                  <a:solidFill>
                    <a:srgbClr val="000000"/>
                  </a:solidFill>
                  <a:ea typeface="MS UI Gothic" pitchFamily="18" charset="0"/>
                </a:rPr>
                <a:t>0.755</a:t>
              </a:r>
            </a:p>
            <a:p>
              <a:pPr algn="ctr"/>
              <a:endParaRPr lang="en-GB" sz="1050" dirty="0">
                <a:solidFill>
                  <a:srgbClr val="000000"/>
                </a:solidFill>
              </a:endParaRPr>
            </a:p>
            <a:p>
              <a:pPr algn="ctr">
                <a:lnSpc>
                  <a:spcPts val="1300"/>
                </a:lnSpc>
              </a:pPr>
              <a:r>
                <a:rPr lang="ja-JP" sz="1000" b="0" i="0" dirty="0" smtClean="0">
                  <a:solidFill>
                    <a:srgbClr val="000000"/>
                  </a:solidFill>
                  <a:ea typeface="MS UI Gothic" pitchFamily="18" charset="0"/>
                </a:rPr>
                <a:t>0.966</a:t>
              </a:r>
            </a:p>
            <a:p>
              <a:pPr algn="ctr"/>
              <a:endParaRPr lang="en-GB" sz="1050" dirty="0">
                <a:solidFill>
                  <a:srgbClr val="000000"/>
                </a:solidFill>
              </a:endParaRPr>
            </a:p>
            <a:p>
              <a:pPr algn="ctr"/>
              <a:r>
                <a:rPr lang="ja-JP" sz="1000" b="1" i="0" dirty="0" smtClean="0">
                  <a:solidFill>
                    <a:srgbClr val="000000"/>
                  </a:solidFill>
                  <a:ea typeface="MS UI Gothic" pitchFamily="18" charset="0"/>
                </a:rPr>
                <a:t>0.681</a:t>
              </a:r>
            </a:p>
            <a:p>
              <a:pPr algn="ctr"/>
              <a:endParaRPr lang="en-GB" sz="1050" dirty="0">
                <a:solidFill>
                  <a:srgbClr val="000000"/>
                </a:solidFill>
              </a:endParaRPr>
            </a:p>
            <a:p>
              <a:pPr algn="ctr"/>
              <a:r>
                <a:rPr lang="ja-JP" sz="1000" b="1" i="0" dirty="0" smtClean="0">
                  <a:solidFill>
                    <a:srgbClr val="000000"/>
                  </a:solidFill>
                  <a:ea typeface="MS UI Gothic" pitchFamily="18" charset="0"/>
                </a:rPr>
                <a:t>0.675</a:t>
              </a:r>
            </a:p>
            <a:p>
              <a:pPr algn="ctr"/>
              <a:endParaRPr lang="en-GB" sz="1050" dirty="0">
                <a:solidFill>
                  <a:srgbClr val="000000"/>
                </a:solidFill>
              </a:endParaRPr>
            </a:p>
            <a:p>
              <a:pPr algn="ctr"/>
              <a:r>
                <a:rPr lang="ja-JP" sz="1000" b="0" i="0" dirty="0" smtClean="0">
                  <a:solidFill>
                    <a:srgbClr val="000000"/>
                  </a:solidFill>
                  <a:ea typeface="MS UI Gothic" pitchFamily="18" charset="0"/>
                </a:rPr>
                <a:t>0.786</a:t>
              </a:r>
            </a:p>
            <a:p>
              <a:pPr algn="ctr"/>
              <a:endParaRPr lang="en-GB" sz="1050" dirty="0">
                <a:solidFill>
                  <a:srgbClr val="000000"/>
                </a:solidFill>
              </a:endParaRPr>
            </a:p>
            <a:p>
              <a:pPr algn="ctr"/>
              <a:r>
                <a:rPr lang="ja-JP" sz="1000" b="0" i="0" dirty="0" smtClean="0">
                  <a:solidFill>
                    <a:srgbClr val="000000"/>
                  </a:solidFill>
                  <a:ea typeface="MS UI Gothic" pitchFamily="18" charset="0"/>
                </a:rPr>
                <a:t>0.800</a:t>
              </a:r>
            </a:p>
          </p:txBody>
        </p:sp>
        <p:sp>
          <p:nvSpPr>
            <p:cNvPr id="147" name="TextBox 146"/>
            <p:cNvSpPr txBox="1"/>
            <p:nvPr/>
          </p:nvSpPr>
          <p:spPr>
            <a:xfrm>
              <a:off x="8488599" y="2359456"/>
              <a:ext cx="502061" cy="2467342"/>
            </a:xfrm>
            <a:prstGeom prst="rect">
              <a:avLst/>
            </a:prstGeom>
            <a:noFill/>
          </p:spPr>
          <p:txBody>
            <a:bodyPr wrap="none" rtlCol="0">
              <a:spAutoFit/>
            </a:bodyPr>
            <a:lstStyle/>
            <a:p>
              <a:pPr algn="ctr"/>
              <a:r>
                <a:rPr lang="ja-JP" sz="1000" b="0" i="0" dirty="0" smtClean="0">
                  <a:solidFill>
                    <a:srgbClr val="000000"/>
                  </a:solidFill>
                  <a:ea typeface="MS UI Gothic" pitchFamily="18" charset="0"/>
                </a:rPr>
                <a:t>1.211</a:t>
              </a:r>
            </a:p>
            <a:p>
              <a:pPr algn="ctr"/>
              <a:endParaRPr lang="en-GB" sz="1050" dirty="0">
                <a:solidFill>
                  <a:srgbClr val="000000"/>
                </a:solidFill>
              </a:endParaRPr>
            </a:p>
            <a:p>
              <a:pPr algn="ctr"/>
              <a:r>
                <a:rPr lang="ja-JP" sz="1000" b="0" i="0" dirty="0" smtClean="0">
                  <a:solidFill>
                    <a:srgbClr val="000000"/>
                  </a:solidFill>
                  <a:ea typeface="MS UI Gothic" pitchFamily="18" charset="0"/>
                </a:rPr>
                <a:t>1.145</a:t>
              </a:r>
            </a:p>
            <a:p>
              <a:pPr algn="ctr"/>
              <a:endParaRPr lang="en-GB" sz="1050" dirty="0">
                <a:solidFill>
                  <a:srgbClr val="000000"/>
                </a:solidFill>
              </a:endParaRPr>
            </a:p>
            <a:p>
              <a:pPr algn="ctr"/>
              <a:r>
                <a:rPr lang="ja-JP" sz="1000" b="0" i="0" dirty="0" smtClean="0">
                  <a:solidFill>
                    <a:srgbClr val="000000"/>
                  </a:solidFill>
                  <a:ea typeface="MS UI Gothic" pitchFamily="18" charset="0"/>
                </a:rPr>
                <a:t>1.084</a:t>
              </a:r>
            </a:p>
            <a:p>
              <a:pPr algn="ctr"/>
              <a:endParaRPr lang="en-GB" sz="1050" dirty="0">
                <a:solidFill>
                  <a:srgbClr val="000000"/>
                </a:solidFill>
              </a:endParaRPr>
            </a:p>
            <a:p>
              <a:pPr algn="ctr">
                <a:lnSpc>
                  <a:spcPts val="1300"/>
                </a:lnSpc>
              </a:pPr>
              <a:r>
                <a:rPr lang="ja-JP" sz="1000" b="0" i="0" dirty="0" smtClean="0">
                  <a:solidFill>
                    <a:srgbClr val="000000"/>
                  </a:solidFill>
                  <a:ea typeface="MS UI Gothic" pitchFamily="18" charset="0"/>
                </a:rPr>
                <a:t>1.347</a:t>
              </a:r>
            </a:p>
            <a:p>
              <a:pPr algn="ctr"/>
              <a:endParaRPr lang="en-GB" sz="1050" dirty="0">
                <a:solidFill>
                  <a:srgbClr val="000000"/>
                </a:solidFill>
              </a:endParaRPr>
            </a:p>
            <a:p>
              <a:pPr algn="ctr"/>
              <a:r>
                <a:rPr lang="ja-JP" sz="1000" b="1" i="0" dirty="0" smtClean="0">
                  <a:solidFill>
                    <a:srgbClr val="000000"/>
                  </a:solidFill>
                  <a:ea typeface="MS UI Gothic" pitchFamily="18" charset="0"/>
                </a:rPr>
                <a:t>0.952</a:t>
              </a:r>
            </a:p>
            <a:p>
              <a:pPr algn="ctr"/>
              <a:endParaRPr lang="en-GB" sz="1050" dirty="0">
                <a:solidFill>
                  <a:srgbClr val="000000"/>
                </a:solidFill>
              </a:endParaRPr>
            </a:p>
            <a:p>
              <a:pPr algn="ctr"/>
              <a:r>
                <a:rPr lang="ja-JP" sz="1000" b="1" i="0" dirty="0" smtClean="0">
                  <a:solidFill>
                    <a:srgbClr val="000000"/>
                  </a:solidFill>
                  <a:ea typeface="MS UI Gothic" pitchFamily="18" charset="0"/>
                </a:rPr>
                <a:t>0.933</a:t>
              </a:r>
            </a:p>
            <a:p>
              <a:pPr algn="ctr"/>
              <a:endParaRPr lang="en-GB" sz="1050" dirty="0">
                <a:solidFill>
                  <a:srgbClr val="000000"/>
                </a:solidFill>
              </a:endParaRPr>
            </a:p>
            <a:p>
              <a:pPr algn="ctr"/>
              <a:r>
                <a:rPr lang="ja-JP" sz="1000" b="0" i="0" dirty="0" smtClean="0">
                  <a:solidFill>
                    <a:srgbClr val="000000"/>
                  </a:solidFill>
                  <a:ea typeface="MS UI Gothic" pitchFamily="18" charset="0"/>
                </a:rPr>
                <a:t>1.134</a:t>
              </a:r>
            </a:p>
            <a:p>
              <a:pPr algn="ctr"/>
              <a:endParaRPr lang="en-GB" sz="1050" dirty="0">
                <a:solidFill>
                  <a:srgbClr val="000000"/>
                </a:solidFill>
              </a:endParaRPr>
            </a:p>
            <a:p>
              <a:pPr algn="ctr"/>
              <a:r>
                <a:rPr lang="ja-JP" sz="1000" b="0" i="0" dirty="0" smtClean="0">
                  <a:solidFill>
                    <a:srgbClr val="000000"/>
                  </a:solidFill>
                  <a:ea typeface="MS UI Gothic" pitchFamily="18" charset="0"/>
                </a:rPr>
                <a:t>1.091</a:t>
              </a:r>
            </a:p>
          </p:txBody>
        </p:sp>
        <p:sp>
          <p:nvSpPr>
            <p:cNvPr id="148" name="Rectangle 147"/>
            <p:cNvSpPr/>
            <p:nvPr/>
          </p:nvSpPr>
          <p:spPr>
            <a:xfrm>
              <a:off x="5837019" y="2333625"/>
              <a:ext cx="3096000" cy="2790825"/>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49" name="Straight Connector 148"/>
            <p:cNvCxnSpPr/>
            <p:nvPr/>
          </p:nvCxnSpPr>
          <p:spPr>
            <a:xfrm>
              <a:off x="7856361" y="2333625"/>
              <a:ext cx="0" cy="279082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5804861" y="5144498"/>
              <a:ext cx="431528"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0.50</a:t>
              </a:r>
            </a:p>
          </p:txBody>
        </p:sp>
        <p:sp>
          <p:nvSpPr>
            <p:cNvPr id="151" name="TextBox 150"/>
            <p:cNvSpPr txBox="1"/>
            <p:nvPr/>
          </p:nvSpPr>
          <p:spPr>
            <a:xfrm>
              <a:off x="6211693"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0.75</a:t>
              </a:r>
            </a:p>
          </p:txBody>
        </p:sp>
        <p:sp>
          <p:nvSpPr>
            <p:cNvPr id="152" name="TextBox 151"/>
            <p:cNvSpPr txBox="1"/>
            <p:nvPr/>
          </p:nvSpPr>
          <p:spPr>
            <a:xfrm>
              <a:off x="6634427"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1.00</a:t>
              </a:r>
            </a:p>
          </p:txBody>
        </p:sp>
        <p:sp>
          <p:nvSpPr>
            <p:cNvPr id="153" name="TextBox 152"/>
            <p:cNvSpPr txBox="1"/>
            <p:nvPr/>
          </p:nvSpPr>
          <p:spPr>
            <a:xfrm>
              <a:off x="7057161"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1.25</a:t>
              </a:r>
            </a:p>
          </p:txBody>
        </p:sp>
        <p:sp>
          <p:nvSpPr>
            <p:cNvPr id="154" name="TextBox 153"/>
            <p:cNvSpPr txBox="1"/>
            <p:nvPr/>
          </p:nvSpPr>
          <p:spPr>
            <a:xfrm>
              <a:off x="7471944" y="5144498"/>
              <a:ext cx="431529"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1.50</a:t>
              </a:r>
            </a:p>
          </p:txBody>
        </p:sp>
      </p:grpSp>
      <p:sp>
        <p:nvSpPr>
          <p:cNvPr id="182" name="Content Placeholder 2"/>
          <p:cNvSpPr txBox="1">
            <a:spLocks/>
          </p:cNvSpPr>
          <p:nvPr/>
        </p:nvSpPr>
        <p:spPr bwMode="auto">
          <a:xfrm>
            <a:off x="365124" y="1254035"/>
            <a:ext cx="8413751" cy="551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主な結果</a:t>
            </a:r>
          </a:p>
        </p:txBody>
      </p:sp>
    </p:spTree>
    <p:extLst>
      <p:ext uri="{BB962C8B-B14F-4D97-AF65-F5344CB8AC3E}">
        <p14:creationId xmlns:p14="http://schemas.microsoft.com/office/powerpoint/2010/main" xmlns="" val="1176117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618O: レンバチニブ（LEN）またはソラフェニブ（SOR）の治療を受けている切除不能な肝細胞癌（HCC）患者における健康関連生活の質（HRQoL）および疾患症状</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Vogel A</a:t>
            </a:r>
          </a:p>
        </p:txBody>
      </p:sp>
      <p:sp>
        <p:nvSpPr>
          <p:cNvPr id="3" name="Content Placeholder 2"/>
          <p:cNvSpPr>
            <a:spLocks noGrp="1"/>
          </p:cNvSpPr>
          <p:nvPr>
            <p:ph idx="1"/>
          </p:nvPr>
        </p:nvSpPr>
        <p:spPr>
          <a:xfrm>
            <a:off x="365124" y="1262502"/>
            <a:ext cx="8413751" cy="4746172"/>
          </a:xfrm>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切除不能なHCC患者のHRQoLは、レンバチニブまたはソラフェニブのいずれの治療期間中にも低下し、全般的に群間差は見られなかった。</a:t>
            </a:r>
          </a:p>
          <a:p>
            <a:r>
              <a:rPr lang="ja-JP" sz="1600" b="1" i="0" dirty="0" smtClean="0">
                <a:solidFill>
                  <a:srgbClr val="4D4D4D"/>
                </a:solidFill>
                <a:ea typeface="MS UI Gothic" pitchFamily="18" charset="0"/>
              </a:rPr>
              <a:t>役割機能の低下、一般的な癌疼痛、下痢、栄養、身体イメージに関しては、ソラフェニブに比べ、レンバチニブの投与を受けている患者で臨床的意義のある遅延が認められた。</a:t>
            </a:r>
          </a:p>
          <a:p>
            <a:pPr lvl="1"/>
            <a:r>
              <a:rPr lang="ja-JP" sz="1600" b="1" i="0" dirty="0" smtClean="0">
                <a:solidFill>
                  <a:srgbClr val="4D4D4D"/>
                </a:solidFill>
                <a:ea typeface="MS UI Gothic" pitchFamily="18" charset="0"/>
              </a:rPr>
              <a:t>レンバチニブまたはソラフェニブのいずれの治療においてもHRQoLに有意な改善は見られなかった。</a:t>
            </a:r>
          </a:p>
          <a:p>
            <a:r>
              <a:rPr lang="ja-JP" sz="1600" b="1" i="0" dirty="0" smtClean="0">
                <a:solidFill>
                  <a:srgbClr val="4D4D4D"/>
                </a:solidFill>
                <a:ea typeface="MS UI Gothic" pitchFamily="18" charset="0"/>
              </a:rPr>
              <a:t>ソラフェニブに比べ、レンバチニブの有効性に関するベネフィットは、その代償としてのQoLの低下を伴っていなかった。</a:t>
            </a:r>
          </a:p>
        </p:txBody>
      </p:sp>
      <p:sp>
        <p:nvSpPr>
          <p:cNvPr id="5" name="Text Placeholder 4"/>
          <p:cNvSpPr>
            <a:spLocks noGrp="1"/>
          </p:cNvSpPr>
          <p:nvPr>
            <p:ph type="body" sz="quarter" idx="11"/>
          </p:nvPr>
        </p:nvSpPr>
        <p:spPr/>
        <p:txBody>
          <a:bodyPr/>
          <a:lstStyle/>
          <a:p>
            <a:r>
              <a:rPr lang="fr-FR" dirty="0"/>
              <a:t>Vogel A, et al. Ann Oncol 2017;28(Suppl 5):Abstr 6180</a:t>
            </a:r>
            <a:endParaRPr lang="en-US" dirty="0"/>
          </a:p>
        </p:txBody>
      </p:sp>
    </p:spTree>
    <p:extLst>
      <p:ext uri="{BB962C8B-B14F-4D97-AF65-F5344CB8AC3E}">
        <p14:creationId xmlns:p14="http://schemas.microsoft.com/office/powerpoint/2010/main" xmlns="" val="3633450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c-Metの発現レベルが高いHCC日本人患者において、第二選択治療としてプラセボと比較したチバンチニブ*の有効性および安全性を評価すること。</a:t>
            </a:r>
          </a:p>
          <a:p>
            <a:endParaRPr lang="en-GB" dirty="0"/>
          </a:p>
        </p:txBody>
      </p:sp>
      <p:sp>
        <p:nvSpPr>
          <p:cNvPr id="24"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619O: JET-HCC: c-Metの発現レベルが高い肝細胞癌患者における第二選択治療としてのチバンチニブの無作為化、二重盲検、プラセボ対照第III相試験 – Kobayashi I, et al</a:t>
            </a:r>
          </a:p>
        </p:txBody>
      </p:sp>
      <p:sp>
        <p:nvSpPr>
          <p:cNvPr id="25" name="Text Placeholder 3"/>
          <p:cNvSpPr>
            <a:spLocks noGrp="1"/>
          </p:cNvSpPr>
          <p:nvPr>
            <p:ph type="body" sz="quarter" idx="10"/>
          </p:nvPr>
        </p:nvSpPr>
        <p:spPr>
          <a:xfrm>
            <a:off x="365125" y="6096000"/>
            <a:ext cx="4130675" cy="487363"/>
          </a:xfrm>
        </p:spPr>
        <p:txBody>
          <a:bodyPr/>
          <a:lstStyle/>
          <a:p>
            <a:r>
              <a:rPr lang="en-GB" altLang="ja-JP" sz="1200" b="0" i="0" dirty="0" smtClean="0">
                <a:solidFill>
                  <a:srgbClr val="4D4D4D"/>
                </a:solidFill>
                <a:ea typeface="MS UI Gothic" pitchFamily="18" charset="0"/>
              </a:rPr>
              <a:t>*</a:t>
            </a:r>
            <a:r>
              <a:rPr lang="ja-JP" sz="1200" b="0" i="0" dirty="0" smtClean="0">
                <a:solidFill>
                  <a:srgbClr val="4D4D4D"/>
                </a:solidFill>
                <a:ea typeface="MS UI Gothic" pitchFamily="18" charset="0"/>
              </a:rPr>
              <a:t>c-Metに対する低分子阻害剤;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腫瘍細胞の≧50%において≧2+であることと定義（IHCによる評価）</a:t>
            </a:r>
          </a:p>
        </p:txBody>
      </p:sp>
      <p:sp>
        <p:nvSpPr>
          <p:cNvPr id="26" name="Text Placeholder 4"/>
          <p:cNvSpPr>
            <a:spLocks noGrp="1"/>
          </p:cNvSpPr>
          <p:nvPr>
            <p:ph type="body" sz="quarter" idx="11"/>
          </p:nvPr>
        </p:nvSpPr>
        <p:spPr>
          <a:xfrm>
            <a:off x="4648200" y="6096000"/>
            <a:ext cx="4130675" cy="487363"/>
          </a:xfrm>
        </p:spPr>
        <p:txBody>
          <a:bodyPr/>
          <a:lstStyle/>
          <a:p>
            <a:r>
              <a:rPr lang="en-US" dirty="0">
                <a:solidFill>
                  <a:schemeClr val="tx1"/>
                </a:solidFill>
                <a:latin typeface="Arial" panose="020B0604020202020204" pitchFamily="34" charset="0"/>
                <a:cs typeface="Arial" panose="020B0604020202020204" pitchFamily="34" charset="0"/>
              </a:rPr>
              <a:t>Kobayashi I,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619O</a:t>
            </a:r>
          </a:p>
        </p:txBody>
      </p:sp>
      <p:sp>
        <p:nvSpPr>
          <p:cNvPr id="27" name="Oval 14"/>
          <p:cNvSpPr>
            <a:spLocks noChangeArrowheads="1"/>
          </p:cNvSpPr>
          <p:nvPr/>
        </p:nvSpPr>
        <p:spPr bwMode="auto">
          <a:xfrm>
            <a:off x="3941537" y="34789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28" name="AutoShape 15"/>
          <p:cNvCxnSpPr>
            <a:cxnSpLocks noChangeShapeType="1"/>
            <a:stCxn id="27" idx="0"/>
            <a:endCxn id="33" idx="1"/>
          </p:cNvCxnSpPr>
          <p:nvPr/>
        </p:nvCxnSpPr>
        <p:spPr bwMode="auto">
          <a:xfrm rot="5400000" flipH="1" flipV="1">
            <a:off x="4234269" y="2847868"/>
            <a:ext cx="630106"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5" y="258448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0" name="Content Placeholder 26"/>
          <p:cNvSpPr txBox="1">
            <a:spLocks/>
          </p:cNvSpPr>
          <p:nvPr/>
        </p:nvSpPr>
        <p:spPr bwMode="auto">
          <a:xfrm>
            <a:off x="4855936" y="3342939"/>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血管浸潤（有/無）</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ECOGのPSスコア (0/1)</a:t>
            </a:r>
          </a:p>
        </p:txBody>
      </p:sp>
      <p:cxnSp>
        <p:nvCxnSpPr>
          <p:cNvPr id="31" name="AutoShape 19"/>
          <p:cNvCxnSpPr>
            <a:cxnSpLocks noChangeShapeType="1"/>
            <a:stCxn id="35" idx="3"/>
            <a:endCxn id="27" idx="2"/>
          </p:cNvCxnSpPr>
          <p:nvPr/>
        </p:nvCxnSpPr>
        <p:spPr bwMode="auto">
          <a:xfrm>
            <a:off x="3684814" y="3771008"/>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1"/>
          <p:cNvCxnSpPr>
            <a:cxnSpLocks noChangeShapeType="1"/>
            <a:stCxn id="33" idx="3"/>
            <a:endCxn id="29" idx="1"/>
          </p:cNvCxnSpPr>
          <p:nvPr/>
        </p:nvCxnSpPr>
        <p:spPr bwMode="auto">
          <a:xfrm>
            <a:off x="7543800" y="2848802"/>
            <a:ext cx="572635"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4865310" y="243843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チバンチニブ120 mg bid</a:t>
            </a:r>
          </a:p>
          <a:p>
            <a:pPr algn="ctr" defTabSz="892175" eaLnBrk="0" hangingPunct="0"/>
            <a:r>
              <a:rPr lang="ja-JP" b="0" i="0" dirty="0" smtClean="0">
                <a:solidFill>
                  <a:srgbClr val="FFFFFF"/>
                </a:solidFill>
                <a:ea typeface="MS UI Gothic" pitchFamily="18" charset="0"/>
              </a:rPr>
              <a:t>(n=134)</a:t>
            </a:r>
          </a:p>
        </p:txBody>
      </p:sp>
      <p:sp>
        <p:nvSpPr>
          <p:cNvPr id="35" name="AutoShape 9"/>
          <p:cNvSpPr>
            <a:spLocks noChangeArrowheads="1"/>
          </p:cNvSpPr>
          <p:nvPr/>
        </p:nvSpPr>
        <p:spPr bwMode="auto">
          <a:xfrm>
            <a:off x="365124" y="2396529"/>
            <a:ext cx="331969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c-Metの発現レベルが高い</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HCC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ソラフェニブを含む1種類以上の全身療法に対し治療抵抗性または不耐性</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Child-Pugh分類A</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1個以上の測定可能病変</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ECOGのPSスコアが≦ 1</a:t>
            </a:r>
          </a:p>
          <a:p>
            <a:pPr defTabSz="892175" eaLnBrk="0" hangingPunct="0">
              <a:spcAft>
                <a:spcPct val="30000"/>
              </a:spcAft>
            </a:pPr>
            <a:r>
              <a:rPr lang="ja-JP" sz="1600" b="0" i="0" dirty="0" smtClean="0">
                <a:solidFill>
                  <a:srgbClr val="FFFFFF"/>
                </a:solidFill>
                <a:ea typeface="MS UI Gothic" pitchFamily="18" charset="0"/>
              </a:rPr>
              <a:t>(n=195)</a:t>
            </a:r>
          </a:p>
        </p:txBody>
      </p:sp>
      <p:sp>
        <p:nvSpPr>
          <p:cNvPr id="36" name="Rectangle 9"/>
          <p:cNvSpPr txBox="1">
            <a:spLocks noChangeArrowheads="1"/>
          </p:cNvSpPr>
          <p:nvPr/>
        </p:nvSpPr>
        <p:spPr bwMode="auto">
          <a:xfrm>
            <a:off x="365124" y="5330857"/>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PFS</a:t>
            </a:r>
          </a:p>
          <a:p>
            <a:endParaRPr lang="en-GB" dirty="0"/>
          </a:p>
        </p:txBody>
      </p:sp>
      <p:sp>
        <p:nvSpPr>
          <p:cNvPr id="37" name="Content Placeholder 26"/>
          <p:cNvSpPr txBox="1">
            <a:spLocks/>
          </p:cNvSpPr>
          <p:nvPr/>
        </p:nvSpPr>
        <p:spPr>
          <a:xfrm>
            <a:off x="4648200" y="5330857"/>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OS、ORR、DCR、安全性</a:t>
            </a:r>
          </a:p>
        </p:txBody>
      </p:sp>
      <p:cxnSp>
        <p:nvCxnSpPr>
          <p:cNvPr id="38" name="AutoShape 16"/>
          <p:cNvCxnSpPr>
            <a:cxnSpLocks noChangeShapeType="1"/>
            <a:stCxn id="27" idx="4"/>
            <a:endCxn id="41" idx="1"/>
          </p:cNvCxnSpPr>
          <p:nvPr/>
        </p:nvCxnSpPr>
        <p:spPr bwMode="auto">
          <a:xfrm rot="16200000" flipH="1">
            <a:off x="4198420" y="4098022"/>
            <a:ext cx="701805" cy="631975"/>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5" y="450059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0" name="AutoShape 20"/>
          <p:cNvCxnSpPr>
            <a:cxnSpLocks noChangeShapeType="1"/>
            <a:stCxn id="41" idx="3"/>
            <a:endCxn id="39" idx="1"/>
          </p:cNvCxnSpPr>
          <p:nvPr/>
        </p:nvCxnSpPr>
        <p:spPr bwMode="auto">
          <a:xfrm>
            <a:off x="7542220" y="476491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865310" y="435454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a:t>
            </a:r>
          </a:p>
          <a:p>
            <a:pPr algn="ctr" defTabSz="892175" eaLnBrk="0" hangingPunct="0"/>
            <a:r>
              <a:rPr lang="ja-JP" b="0" i="0" dirty="0" smtClean="0">
                <a:solidFill>
                  <a:srgbClr val="4D4D4D"/>
                </a:solidFill>
                <a:ea typeface="MS UI Gothic" pitchFamily="18" charset="0"/>
              </a:rPr>
              <a:t>(n=61)</a:t>
            </a:r>
          </a:p>
        </p:txBody>
      </p:sp>
    </p:spTree>
    <p:extLst>
      <p:ext uri="{BB962C8B-B14F-4D97-AF65-F5344CB8AC3E}">
        <p14:creationId xmlns:p14="http://schemas.microsoft.com/office/powerpoint/2010/main" xmlns="" val="3469895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04"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619O: JET-HCC: c-Metの発現レベルが高い肝細胞癌患者における第二選択治療としてのチバンチニブの無作為化、二重盲検、プラセボ対照第III相試験 – Kobayashi I, et al</a:t>
            </a:r>
          </a:p>
        </p:txBody>
      </p:sp>
      <p:sp>
        <p:nvSpPr>
          <p:cNvPr id="106" name="Text Placeholder 4"/>
          <p:cNvSpPr>
            <a:spLocks noGrp="1"/>
          </p:cNvSpPr>
          <p:nvPr>
            <p:ph type="body" sz="quarter" idx="11"/>
          </p:nvPr>
        </p:nvSpPr>
        <p:spPr>
          <a:xfrm>
            <a:off x="4648200" y="6096000"/>
            <a:ext cx="4130675" cy="487363"/>
          </a:xfrm>
        </p:spPr>
        <p:txBody>
          <a:bodyPr/>
          <a:lstStyle/>
          <a:p>
            <a:r>
              <a:rPr lang="en-US" dirty="0">
                <a:solidFill>
                  <a:schemeClr val="tx1"/>
                </a:solidFill>
                <a:latin typeface="Arial" panose="020B0604020202020204" pitchFamily="34" charset="0"/>
                <a:cs typeface="Arial" panose="020B0604020202020204" pitchFamily="34" charset="0"/>
              </a:rPr>
              <a:t>Kobayashi I,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619O</a:t>
            </a:r>
          </a:p>
        </p:txBody>
      </p:sp>
      <p:sp>
        <p:nvSpPr>
          <p:cNvPr id="107" name="Content Placeholder 1"/>
          <p:cNvSpPr txBox="1">
            <a:spLocks/>
          </p:cNvSpPr>
          <p:nvPr/>
        </p:nvSpPr>
        <p:spPr bwMode="auto">
          <a:xfrm>
            <a:off x="457200" y="1505657"/>
            <a:ext cx="8229600" cy="459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fontAlgn="auto">
              <a:spcAft>
                <a:spcPts val="0"/>
              </a:spcAft>
              <a:buClrTx/>
              <a:buSzTx/>
              <a:buFontTx/>
              <a:buNone/>
              <a:defRPr/>
            </a:pPr>
            <a:r>
              <a:rPr lang="ja-JP" sz="1800" b="1" i="0" dirty="0" smtClean="0">
                <a:solidFill>
                  <a:srgbClr val="4D4D4D"/>
                </a:solidFill>
                <a:ea typeface="MS UI Gothic" pitchFamily="18" charset="0"/>
              </a:rPr>
              <a:t>PFS （ITT解析対象集団）</a:t>
            </a:r>
          </a:p>
        </p:txBody>
      </p:sp>
      <p:sp>
        <p:nvSpPr>
          <p:cNvPr id="108" name="TextBox 107">
            <a:extLst>
              <a:ext uri="{FF2B5EF4-FFF2-40B4-BE49-F238E27FC236}">
                <a16:creationId xmlns="" xmlns:a16="http://schemas.microsoft.com/office/drawing/2014/main" id="{299550FB-0523-4B6F-B548-3606B0E8567E}"/>
              </a:ext>
            </a:extLst>
          </p:cNvPr>
          <p:cNvSpPr txBox="1"/>
          <p:nvPr/>
        </p:nvSpPr>
        <p:spPr>
          <a:xfrm rot="16200000">
            <a:off x="298956" y="3014284"/>
            <a:ext cx="1269899" cy="307777"/>
          </a:xfrm>
          <a:prstGeom prst="rect">
            <a:avLst/>
          </a:prstGeom>
          <a:noFill/>
        </p:spPr>
        <p:txBody>
          <a:bodyPr wrap="none" rtlCol="0">
            <a:spAutoFit/>
          </a:bodyPr>
          <a:lstStyle/>
          <a:p>
            <a:pPr algn="ctr"/>
            <a:r>
              <a:rPr lang="ja-JP" sz="1400" b="0" i="0" dirty="0" smtClean="0">
                <a:solidFill>
                  <a:srgbClr val="000000"/>
                </a:solidFill>
                <a:ea typeface="MS UI Gothic" pitchFamily="18" charset="0"/>
              </a:rPr>
              <a:t>比率、%</a:t>
            </a:r>
          </a:p>
        </p:txBody>
      </p:sp>
      <p:cxnSp>
        <p:nvCxnSpPr>
          <p:cNvPr id="109" name="Straight Connector 108">
            <a:extLst>
              <a:ext uri="{FF2B5EF4-FFF2-40B4-BE49-F238E27FC236}">
                <a16:creationId xmlns="" xmlns:a16="http://schemas.microsoft.com/office/drawing/2014/main" id="{1004EA6D-417A-4FD5-BBBA-D96896455E28}"/>
              </a:ext>
            </a:extLst>
          </p:cNvPr>
          <p:cNvCxnSpPr/>
          <p:nvPr/>
        </p:nvCxnSpPr>
        <p:spPr>
          <a:xfrm>
            <a:off x="1526867" y="1735982"/>
            <a:ext cx="90000" cy="0"/>
          </a:xfrm>
          <a:prstGeom prst="line">
            <a:avLst/>
          </a:prstGeom>
          <a:noFill/>
          <a:ln w="19050" cap="sq" cmpd="sng" algn="ctr">
            <a:solidFill>
              <a:srgbClr val="000000"/>
            </a:solidFill>
            <a:prstDash val="solid"/>
            <a:miter lim="800000"/>
          </a:ln>
          <a:effectLst/>
        </p:spPr>
      </p:cxnSp>
      <p:cxnSp>
        <p:nvCxnSpPr>
          <p:cNvPr id="110" name="Straight Connector 109">
            <a:extLst>
              <a:ext uri="{FF2B5EF4-FFF2-40B4-BE49-F238E27FC236}">
                <a16:creationId xmlns="" xmlns:a16="http://schemas.microsoft.com/office/drawing/2014/main" id="{C4FF396A-6DC5-4F42-A56C-3B5355C59107}"/>
              </a:ext>
            </a:extLst>
          </p:cNvPr>
          <p:cNvCxnSpPr/>
          <p:nvPr/>
        </p:nvCxnSpPr>
        <p:spPr>
          <a:xfrm>
            <a:off x="1526867" y="2881050"/>
            <a:ext cx="90000" cy="0"/>
          </a:xfrm>
          <a:prstGeom prst="line">
            <a:avLst/>
          </a:prstGeom>
          <a:noFill/>
          <a:ln w="19050" cap="sq" cmpd="sng" algn="ctr">
            <a:solidFill>
              <a:srgbClr val="000000"/>
            </a:solidFill>
            <a:prstDash val="solid"/>
            <a:miter lim="800000"/>
          </a:ln>
          <a:effectLst/>
        </p:spPr>
      </p:cxnSp>
      <p:cxnSp>
        <p:nvCxnSpPr>
          <p:cNvPr id="111" name="Straight Connector 110">
            <a:extLst>
              <a:ext uri="{FF2B5EF4-FFF2-40B4-BE49-F238E27FC236}">
                <a16:creationId xmlns="" xmlns:a16="http://schemas.microsoft.com/office/drawing/2014/main" id="{839F7B95-0A91-4EED-8875-58BC5D2B202C}"/>
              </a:ext>
            </a:extLst>
          </p:cNvPr>
          <p:cNvCxnSpPr/>
          <p:nvPr/>
        </p:nvCxnSpPr>
        <p:spPr>
          <a:xfrm>
            <a:off x="1526867" y="3453584"/>
            <a:ext cx="90000" cy="0"/>
          </a:xfrm>
          <a:prstGeom prst="line">
            <a:avLst/>
          </a:prstGeom>
          <a:noFill/>
          <a:ln w="19050" cap="sq" cmpd="sng" algn="ctr">
            <a:solidFill>
              <a:srgbClr val="000000"/>
            </a:solidFill>
            <a:prstDash val="solid"/>
            <a:miter lim="800000"/>
          </a:ln>
          <a:effectLst/>
        </p:spPr>
      </p:cxnSp>
      <p:cxnSp>
        <p:nvCxnSpPr>
          <p:cNvPr id="112" name="Straight Connector 111">
            <a:extLst>
              <a:ext uri="{FF2B5EF4-FFF2-40B4-BE49-F238E27FC236}">
                <a16:creationId xmlns="" xmlns:a16="http://schemas.microsoft.com/office/drawing/2014/main" id="{F076077F-F551-4416-8F7A-59E95039B0F6}"/>
              </a:ext>
            </a:extLst>
          </p:cNvPr>
          <p:cNvCxnSpPr/>
          <p:nvPr/>
        </p:nvCxnSpPr>
        <p:spPr>
          <a:xfrm>
            <a:off x="1526867" y="4598655"/>
            <a:ext cx="90000" cy="0"/>
          </a:xfrm>
          <a:prstGeom prst="line">
            <a:avLst/>
          </a:prstGeom>
          <a:noFill/>
          <a:ln w="19050" cap="sq" cmpd="sng" algn="ctr">
            <a:solidFill>
              <a:srgbClr val="000000"/>
            </a:solidFill>
            <a:prstDash val="solid"/>
            <a:miter lim="800000"/>
          </a:ln>
          <a:effectLst/>
        </p:spPr>
      </p:cxnSp>
      <p:cxnSp>
        <p:nvCxnSpPr>
          <p:cNvPr id="113" name="Straight Connector 112">
            <a:extLst>
              <a:ext uri="{FF2B5EF4-FFF2-40B4-BE49-F238E27FC236}">
                <a16:creationId xmlns="" xmlns:a16="http://schemas.microsoft.com/office/drawing/2014/main" id="{266FD6BB-1805-4FE4-9B7C-22F05AF7A9B2}"/>
              </a:ext>
            </a:extLst>
          </p:cNvPr>
          <p:cNvCxnSpPr>
            <a:cxnSpLocks/>
          </p:cNvCxnSpPr>
          <p:nvPr/>
        </p:nvCxnSpPr>
        <p:spPr>
          <a:xfrm rot="5400000">
            <a:off x="1576630" y="4657405"/>
            <a:ext cx="90000" cy="0"/>
          </a:xfrm>
          <a:prstGeom prst="line">
            <a:avLst/>
          </a:prstGeom>
          <a:noFill/>
          <a:ln w="19050" cap="sq" cmpd="sng" algn="ctr">
            <a:solidFill>
              <a:srgbClr val="000000"/>
            </a:solidFill>
            <a:prstDash val="solid"/>
            <a:miter lim="800000"/>
          </a:ln>
          <a:effectLst/>
        </p:spPr>
      </p:cxnSp>
      <p:sp>
        <p:nvSpPr>
          <p:cNvPr id="114" name="TextBox 113">
            <a:extLst>
              <a:ext uri="{FF2B5EF4-FFF2-40B4-BE49-F238E27FC236}">
                <a16:creationId xmlns="" xmlns:a16="http://schemas.microsoft.com/office/drawing/2014/main" id="{FA0ABF92-0452-4306-9892-1F2D88EFC3FC}"/>
              </a:ext>
            </a:extLst>
          </p:cNvPr>
          <p:cNvSpPr txBox="1"/>
          <p:nvPr/>
        </p:nvSpPr>
        <p:spPr>
          <a:xfrm>
            <a:off x="157193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0</a:t>
            </a:r>
          </a:p>
        </p:txBody>
      </p:sp>
      <p:cxnSp>
        <p:nvCxnSpPr>
          <p:cNvPr id="144" name="Straight Connector 143">
            <a:extLst>
              <a:ext uri="{FF2B5EF4-FFF2-40B4-BE49-F238E27FC236}">
                <a16:creationId xmlns="" xmlns:a16="http://schemas.microsoft.com/office/drawing/2014/main" id="{BBA7DC2E-58B8-43BD-9DDA-2B324B599CF4}"/>
              </a:ext>
            </a:extLst>
          </p:cNvPr>
          <p:cNvCxnSpPr>
            <a:cxnSpLocks/>
          </p:cNvCxnSpPr>
          <p:nvPr/>
        </p:nvCxnSpPr>
        <p:spPr>
          <a:xfrm rot="5400000">
            <a:off x="2576226" y="4657405"/>
            <a:ext cx="90000" cy="0"/>
          </a:xfrm>
          <a:prstGeom prst="line">
            <a:avLst/>
          </a:prstGeom>
          <a:noFill/>
          <a:ln w="19050" cap="sq" cmpd="sng" algn="ctr">
            <a:solidFill>
              <a:srgbClr val="000000"/>
            </a:solidFill>
            <a:prstDash val="solid"/>
            <a:miter lim="800000"/>
          </a:ln>
          <a:effectLst/>
        </p:spPr>
      </p:cxnSp>
      <p:cxnSp>
        <p:nvCxnSpPr>
          <p:cNvPr id="168" name="Straight Connector 167">
            <a:extLst>
              <a:ext uri="{FF2B5EF4-FFF2-40B4-BE49-F238E27FC236}">
                <a16:creationId xmlns="" xmlns:a16="http://schemas.microsoft.com/office/drawing/2014/main" id="{752E4956-9FDB-46E7-9FBC-C93DA0D61912}"/>
              </a:ext>
            </a:extLst>
          </p:cNvPr>
          <p:cNvCxnSpPr>
            <a:cxnSpLocks/>
          </p:cNvCxnSpPr>
          <p:nvPr/>
        </p:nvCxnSpPr>
        <p:spPr>
          <a:xfrm rot="5400000">
            <a:off x="3575822" y="4657405"/>
            <a:ext cx="90000" cy="0"/>
          </a:xfrm>
          <a:prstGeom prst="line">
            <a:avLst/>
          </a:prstGeom>
          <a:noFill/>
          <a:ln w="19050" cap="sq" cmpd="sng" algn="ctr">
            <a:solidFill>
              <a:srgbClr val="000000"/>
            </a:solidFill>
            <a:prstDash val="solid"/>
            <a:miter lim="800000"/>
          </a:ln>
          <a:effectLst/>
        </p:spPr>
      </p:cxnSp>
      <p:cxnSp>
        <p:nvCxnSpPr>
          <p:cNvPr id="169" name="Straight Connector 168">
            <a:extLst>
              <a:ext uri="{FF2B5EF4-FFF2-40B4-BE49-F238E27FC236}">
                <a16:creationId xmlns="" xmlns:a16="http://schemas.microsoft.com/office/drawing/2014/main" id="{2EF6F78E-161A-455B-965D-3C643A4A5535}"/>
              </a:ext>
            </a:extLst>
          </p:cNvPr>
          <p:cNvCxnSpPr>
            <a:cxnSpLocks/>
          </p:cNvCxnSpPr>
          <p:nvPr/>
        </p:nvCxnSpPr>
        <p:spPr>
          <a:xfrm rot="5400000">
            <a:off x="4575418" y="4657405"/>
            <a:ext cx="90000" cy="0"/>
          </a:xfrm>
          <a:prstGeom prst="line">
            <a:avLst/>
          </a:prstGeom>
          <a:noFill/>
          <a:ln w="19050" cap="sq" cmpd="sng" algn="ctr">
            <a:solidFill>
              <a:srgbClr val="000000"/>
            </a:solidFill>
            <a:prstDash val="solid"/>
            <a:miter lim="800000"/>
          </a:ln>
          <a:effectLst/>
        </p:spPr>
      </p:cxnSp>
      <p:cxnSp>
        <p:nvCxnSpPr>
          <p:cNvPr id="170" name="Straight Connector 169">
            <a:extLst>
              <a:ext uri="{FF2B5EF4-FFF2-40B4-BE49-F238E27FC236}">
                <a16:creationId xmlns="" xmlns:a16="http://schemas.microsoft.com/office/drawing/2014/main" id="{95F1F496-BF20-4632-B52C-C784D0BD1ADA}"/>
              </a:ext>
            </a:extLst>
          </p:cNvPr>
          <p:cNvCxnSpPr>
            <a:cxnSpLocks/>
          </p:cNvCxnSpPr>
          <p:nvPr/>
        </p:nvCxnSpPr>
        <p:spPr>
          <a:xfrm rot="5400000">
            <a:off x="5575014" y="4657405"/>
            <a:ext cx="90000" cy="0"/>
          </a:xfrm>
          <a:prstGeom prst="line">
            <a:avLst/>
          </a:prstGeom>
          <a:noFill/>
          <a:ln w="19050" cap="sq" cmpd="sng" algn="ctr">
            <a:solidFill>
              <a:srgbClr val="000000"/>
            </a:solidFill>
            <a:prstDash val="solid"/>
            <a:miter lim="800000"/>
          </a:ln>
          <a:effectLst/>
        </p:spPr>
      </p:cxnSp>
      <p:cxnSp>
        <p:nvCxnSpPr>
          <p:cNvPr id="171" name="Straight Connector 170">
            <a:extLst>
              <a:ext uri="{FF2B5EF4-FFF2-40B4-BE49-F238E27FC236}">
                <a16:creationId xmlns="" xmlns:a16="http://schemas.microsoft.com/office/drawing/2014/main" id="{FED02F8B-FC59-4EBE-AAA0-38B162AF6B54}"/>
              </a:ext>
            </a:extLst>
          </p:cNvPr>
          <p:cNvCxnSpPr>
            <a:cxnSpLocks/>
          </p:cNvCxnSpPr>
          <p:nvPr/>
        </p:nvCxnSpPr>
        <p:spPr>
          <a:xfrm rot="5400000">
            <a:off x="7574206" y="4657405"/>
            <a:ext cx="90000" cy="0"/>
          </a:xfrm>
          <a:prstGeom prst="line">
            <a:avLst/>
          </a:prstGeom>
          <a:noFill/>
          <a:ln w="19050" cap="sq" cmpd="sng" algn="ctr">
            <a:solidFill>
              <a:srgbClr val="000000"/>
            </a:solidFill>
            <a:prstDash val="solid"/>
            <a:miter lim="800000"/>
          </a:ln>
          <a:effectLst/>
        </p:spPr>
      </p:cxnSp>
      <p:cxnSp>
        <p:nvCxnSpPr>
          <p:cNvPr id="172" name="Straight Connector 171">
            <a:extLst>
              <a:ext uri="{FF2B5EF4-FFF2-40B4-BE49-F238E27FC236}">
                <a16:creationId xmlns="" xmlns:a16="http://schemas.microsoft.com/office/drawing/2014/main" id="{ADACF0DC-094F-440E-ACAA-AED5162A0851}"/>
              </a:ext>
            </a:extLst>
          </p:cNvPr>
          <p:cNvCxnSpPr/>
          <p:nvPr/>
        </p:nvCxnSpPr>
        <p:spPr>
          <a:xfrm>
            <a:off x="1526867" y="2308516"/>
            <a:ext cx="90000" cy="0"/>
          </a:xfrm>
          <a:prstGeom prst="line">
            <a:avLst/>
          </a:prstGeom>
          <a:noFill/>
          <a:ln w="19050" cap="sq" cmpd="sng" algn="ctr">
            <a:solidFill>
              <a:srgbClr val="000000"/>
            </a:solidFill>
            <a:prstDash val="solid"/>
            <a:miter lim="800000"/>
          </a:ln>
          <a:effectLst/>
        </p:spPr>
      </p:cxnSp>
      <p:cxnSp>
        <p:nvCxnSpPr>
          <p:cNvPr id="173" name="Straight Connector 172">
            <a:extLst>
              <a:ext uri="{FF2B5EF4-FFF2-40B4-BE49-F238E27FC236}">
                <a16:creationId xmlns="" xmlns:a16="http://schemas.microsoft.com/office/drawing/2014/main" id="{4577960B-028F-4AA6-A3BB-D3C94737A1D7}"/>
              </a:ext>
            </a:extLst>
          </p:cNvPr>
          <p:cNvCxnSpPr/>
          <p:nvPr/>
        </p:nvCxnSpPr>
        <p:spPr>
          <a:xfrm>
            <a:off x="1526867" y="4026118"/>
            <a:ext cx="90000" cy="0"/>
          </a:xfrm>
          <a:prstGeom prst="line">
            <a:avLst/>
          </a:prstGeom>
          <a:noFill/>
          <a:ln w="19050" cap="sq" cmpd="sng" algn="ctr">
            <a:solidFill>
              <a:srgbClr val="000000"/>
            </a:solidFill>
            <a:prstDash val="solid"/>
            <a:miter lim="800000"/>
          </a:ln>
          <a:effectLst/>
        </p:spPr>
      </p:cxnSp>
      <p:sp>
        <p:nvSpPr>
          <p:cNvPr id="174" name="Freeform: Shape 24">
            <a:extLst>
              <a:ext uri="{FF2B5EF4-FFF2-40B4-BE49-F238E27FC236}">
                <a16:creationId xmlns="" xmlns:a16="http://schemas.microsoft.com/office/drawing/2014/main" id="{1023F7D8-3EDC-44E4-B43A-6816C11F9E83}"/>
              </a:ext>
            </a:extLst>
          </p:cNvPr>
          <p:cNvSpPr/>
          <p:nvPr/>
        </p:nvSpPr>
        <p:spPr>
          <a:xfrm>
            <a:off x="1621630" y="1737689"/>
            <a:ext cx="5997576" cy="2860966"/>
          </a:xfrm>
          <a:custGeom>
            <a:avLst/>
            <a:gdLst>
              <a:gd name="connsiteX0" fmla="*/ 0 w 6012180"/>
              <a:gd name="connsiteY0" fmla="*/ 0 h 1562100"/>
              <a:gd name="connsiteX1" fmla="*/ 0 w 6012180"/>
              <a:gd name="connsiteY1" fmla="*/ 1562100 h 1562100"/>
              <a:gd name="connsiteX2" fmla="*/ 6012180 w 6012180"/>
              <a:gd name="connsiteY2" fmla="*/ 1562100 h 1562100"/>
            </a:gdLst>
            <a:ahLst/>
            <a:cxnLst>
              <a:cxn ang="0">
                <a:pos x="connsiteX0" y="connsiteY0"/>
              </a:cxn>
              <a:cxn ang="0">
                <a:pos x="connsiteX1" y="connsiteY1"/>
              </a:cxn>
              <a:cxn ang="0">
                <a:pos x="connsiteX2" y="connsiteY2"/>
              </a:cxn>
            </a:cxnLst>
            <a:rect l="l" t="t" r="r" b="b"/>
            <a:pathLst>
              <a:path w="6012180" h="1562100">
                <a:moveTo>
                  <a:pt x="0" y="0"/>
                </a:moveTo>
                <a:lnTo>
                  <a:pt x="0" y="1562100"/>
                </a:lnTo>
                <a:lnTo>
                  <a:pt x="6012180" y="1562100"/>
                </a:lnTo>
              </a:path>
            </a:pathLst>
          </a:custGeom>
          <a:noFill/>
          <a:ln w="19050" cap="sq" cmpd="sng" algn="ctr">
            <a:solidFill>
              <a:srgbClr val="000000"/>
            </a:solidFill>
            <a:prstDash val="solid"/>
            <a:miter lim="800000"/>
          </a:ln>
          <a:effectLst/>
        </p:spPr>
        <p:txBody>
          <a:bodyPr rtlCol="0" anchor="ctr"/>
          <a:lstStyle/>
          <a:p>
            <a:pPr algn="ctr" fontAlgn="auto">
              <a:spcBef>
                <a:spcPts val="0"/>
              </a:spcBef>
              <a:spcAft>
                <a:spcPts val="0"/>
              </a:spcAft>
              <a:defRPr/>
            </a:pPr>
            <a:endParaRPr lang="en-GB" sz="1400" kern="0">
              <a:solidFill>
                <a:srgbClr val="D52B1E"/>
              </a:solidFill>
              <a:latin typeface="Calibri"/>
              <a:cs typeface="Arial"/>
            </a:endParaRPr>
          </a:p>
        </p:txBody>
      </p:sp>
      <p:sp>
        <p:nvSpPr>
          <p:cNvPr id="175" name="TextBox 174">
            <a:extLst>
              <a:ext uri="{FF2B5EF4-FFF2-40B4-BE49-F238E27FC236}">
                <a16:creationId xmlns="" xmlns:a16="http://schemas.microsoft.com/office/drawing/2014/main" id="{A116A302-FACB-4904-B1CD-0DDB0817173A}"/>
              </a:ext>
            </a:extLst>
          </p:cNvPr>
          <p:cNvSpPr txBox="1"/>
          <p:nvPr/>
        </p:nvSpPr>
        <p:spPr>
          <a:xfrm>
            <a:off x="257375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2</a:t>
            </a:r>
          </a:p>
        </p:txBody>
      </p:sp>
      <p:sp>
        <p:nvSpPr>
          <p:cNvPr id="176" name="TextBox 175">
            <a:extLst>
              <a:ext uri="{FF2B5EF4-FFF2-40B4-BE49-F238E27FC236}">
                <a16:creationId xmlns="" xmlns:a16="http://schemas.microsoft.com/office/drawing/2014/main" id="{F7B2DB82-A451-4BED-B787-49A18B9ABC40}"/>
              </a:ext>
            </a:extLst>
          </p:cNvPr>
          <p:cNvSpPr txBox="1"/>
          <p:nvPr/>
        </p:nvSpPr>
        <p:spPr>
          <a:xfrm>
            <a:off x="357557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4</a:t>
            </a:r>
          </a:p>
        </p:txBody>
      </p:sp>
      <p:sp>
        <p:nvSpPr>
          <p:cNvPr id="177" name="TextBox 176">
            <a:extLst>
              <a:ext uri="{FF2B5EF4-FFF2-40B4-BE49-F238E27FC236}">
                <a16:creationId xmlns="" xmlns:a16="http://schemas.microsoft.com/office/drawing/2014/main" id="{98641EFE-E90D-4FA2-AA1D-951BF548B515}"/>
              </a:ext>
            </a:extLst>
          </p:cNvPr>
          <p:cNvSpPr txBox="1"/>
          <p:nvPr/>
        </p:nvSpPr>
        <p:spPr>
          <a:xfrm>
            <a:off x="457739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6</a:t>
            </a:r>
          </a:p>
        </p:txBody>
      </p:sp>
      <p:sp>
        <p:nvSpPr>
          <p:cNvPr id="178" name="TextBox 177">
            <a:extLst>
              <a:ext uri="{FF2B5EF4-FFF2-40B4-BE49-F238E27FC236}">
                <a16:creationId xmlns="" xmlns:a16="http://schemas.microsoft.com/office/drawing/2014/main" id="{99A3737C-A70D-4352-8142-EEFC0BC1D7C6}"/>
              </a:ext>
            </a:extLst>
          </p:cNvPr>
          <p:cNvSpPr txBox="1"/>
          <p:nvPr/>
        </p:nvSpPr>
        <p:spPr>
          <a:xfrm>
            <a:off x="557921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8</a:t>
            </a:r>
          </a:p>
        </p:txBody>
      </p:sp>
      <p:sp>
        <p:nvSpPr>
          <p:cNvPr id="179" name="TextBox 178">
            <a:extLst>
              <a:ext uri="{FF2B5EF4-FFF2-40B4-BE49-F238E27FC236}">
                <a16:creationId xmlns="" xmlns:a16="http://schemas.microsoft.com/office/drawing/2014/main" id="{983C3CCC-68C3-45E7-B942-D677CE140CB7}"/>
              </a:ext>
            </a:extLst>
          </p:cNvPr>
          <p:cNvSpPr txBox="1"/>
          <p:nvPr/>
        </p:nvSpPr>
        <p:spPr>
          <a:xfrm>
            <a:off x="7519821" y="4731682"/>
            <a:ext cx="198773"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12</a:t>
            </a:r>
          </a:p>
        </p:txBody>
      </p:sp>
      <p:cxnSp>
        <p:nvCxnSpPr>
          <p:cNvPr id="180" name="Straight Connector 179">
            <a:extLst>
              <a:ext uri="{FF2B5EF4-FFF2-40B4-BE49-F238E27FC236}">
                <a16:creationId xmlns="" xmlns:a16="http://schemas.microsoft.com/office/drawing/2014/main" id="{3A444AD6-9B9E-42CB-806F-CB2069A68C34}"/>
              </a:ext>
            </a:extLst>
          </p:cNvPr>
          <p:cNvCxnSpPr>
            <a:cxnSpLocks/>
          </p:cNvCxnSpPr>
          <p:nvPr/>
        </p:nvCxnSpPr>
        <p:spPr>
          <a:xfrm rot="5400000">
            <a:off x="6574610" y="4657405"/>
            <a:ext cx="90000" cy="0"/>
          </a:xfrm>
          <a:prstGeom prst="line">
            <a:avLst/>
          </a:prstGeom>
          <a:noFill/>
          <a:ln w="19050" cap="sq" cmpd="sng" algn="ctr">
            <a:solidFill>
              <a:srgbClr val="000000"/>
            </a:solidFill>
            <a:prstDash val="solid"/>
            <a:miter lim="800000"/>
          </a:ln>
          <a:effectLst/>
        </p:spPr>
      </p:cxnSp>
      <p:sp>
        <p:nvSpPr>
          <p:cNvPr id="181" name="TextBox 180">
            <a:extLst>
              <a:ext uri="{FF2B5EF4-FFF2-40B4-BE49-F238E27FC236}">
                <a16:creationId xmlns="" xmlns:a16="http://schemas.microsoft.com/office/drawing/2014/main" id="{42428E23-253A-40E3-B4CA-AD12038EA359}"/>
              </a:ext>
            </a:extLst>
          </p:cNvPr>
          <p:cNvSpPr txBox="1"/>
          <p:nvPr/>
        </p:nvSpPr>
        <p:spPr>
          <a:xfrm>
            <a:off x="6531344" y="4731682"/>
            <a:ext cx="198773"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10</a:t>
            </a:r>
          </a:p>
        </p:txBody>
      </p:sp>
      <p:sp>
        <p:nvSpPr>
          <p:cNvPr id="182" name="TextBox 181">
            <a:extLst>
              <a:ext uri="{FF2B5EF4-FFF2-40B4-BE49-F238E27FC236}">
                <a16:creationId xmlns="" xmlns:a16="http://schemas.microsoft.com/office/drawing/2014/main" id="{713828E5-E0E9-4935-8F3D-1FDAD084D511}"/>
              </a:ext>
            </a:extLst>
          </p:cNvPr>
          <p:cNvSpPr txBox="1"/>
          <p:nvPr/>
        </p:nvSpPr>
        <p:spPr>
          <a:xfrm>
            <a:off x="1174854" y="1628258"/>
            <a:ext cx="298160"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100</a:t>
            </a:r>
          </a:p>
        </p:txBody>
      </p:sp>
      <p:sp>
        <p:nvSpPr>
          <p:cNvPr id="224" name="TextBox 223">
            <a:extLst>
              <a:ext uri="{FF2B5EF4-FFF2-40B4-BE49-F238E27FC236}">
                <a16:creationId xmlns="" xmlns:a16="http://schemas.microsoft.com/office/drawing/2014/main" id="{2A959E83-F446-4CA4-9274-EBDAE6210DAF}"/>
              </a:ext>
            </a:extLst>
          </p:cNvPr>
          <p:cNvSpPr txBox="1"/>
          <p:nvPr/>
        </p:nvSpPr>
        <p:spPr>
          <a:xfrm>
            <a:off x="1274242" y="2770732"/>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60</a:t>
            </a:r>
          </a:p>
        </p:txBody>
      </p:sp>
      <p:sp>
        <p:nvSpPr>
          <p:cNvPr id="225" name="TextBox 224">
            <a:extLst>
              <a:ext uri="{FF2B5EF4-FFF2-40B4-BE49-F238E27FC236}">
                <a16:creationId xmlns="" xmlns:a16="http://schemas.microsoft.com/office/drawing/2014/main" id="{AF5E9489-EE4F-4384-B61C-F13E272D1B5A}"/>
              </a:ext>
            </a:extLst>
          </p:cNvPr>
          <p:cNvSpPr txBox="1"/>
          <p:nvPr/>
        </p:nvSpPr>
        <p:spPr>
          <a:xfrm>
            <a:off x="1274242" y="3341969"/>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40</a:t>
            </a:r>
          </a:p>
        </p:txBody>
      </p:sp>
      <p:sp>
        <p:nvSpPr>
          <p:cNvPr id="228" name="TextBox 227">
            <a:extLst>
              <a:ext uri="{FF2B5EF4-FFF2-40B4-BE49-F238E27FC236}">
                <a16:creationId xmlns="" xmlns:a16="http://schemas.microsoft.com/office/drawing/2014/main" id="{1ADD68A4-B95B-4133-A268-476140BC3A6D}"/>
              </a:ext>
            </a:extLst>
          </p:cNvPr>
          <p:cNvSpPr txBox="1"/>
          <p:nvPr/>
        </p:nvSpPr>
        <p:spPr>
          <a:xfrm>
            <a:off x="1373628" y="4484443"/>
            <a:ext cx="99386"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0</a:t>
            </a:r>
          </a:p>
        </p:txBody>
      </p:sp>
      <p:sp>
        <p:nvSpPr>
          <p:cNvPr id="229" name="TextBox 228">
            <a:extLst>
              <a:ext uri="{FF2B5EF4-FFF2-40B4-BE49-F238E27FC236}">
                <a16:creationId xmlns="" xmlns:a16="http://schemas.microsoft.com/office/drawing/2014/main" id="{C903ED87-E998-48FD-886B-6EB4B210962F}"/>
              </a:ext>
            </a:extLst>
          </p:cNvPr>
          <p:cNvSpPr txBox="1"/>
          <p:nvPr/>
        </p:nvSpPr>
        <p:spPr>
          <a:xfrm>
            <a:off x="1274242" y="2199495"/>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80</a:t>
            </a:r>
          </a:p>
        </p:txBody>
      </p:sp>
      <p:sp>
        <p:nvSpPr>
          <p:cNvPr id="230" name="TextBox 229">
            <a:extLst>
              <a:ext uri="{FF2B5EF4-FFF2-40B4-BE49-F238E27FC236}">
                <a16:creationId xmlns="" xmlns:a16="http://schemas.microsoft.com/office/drawing/2014/main" id="{77D52578-19F1-47AE-824E-5F03A501CAA2}"/>
              </a:ext>
            </a:extLst>
          </p:cNvPr>
          <p:cNvSpPr txBox="1"/>
          <p:nvPr/>
        </p:nvSpPr>
        <p:spPr>
          <a:xfrm>
            <a:off x="1274242" y="3913206"/>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20</a:t>
            </a:r>
          </a:p>
        </p:txBody>
      </p:sp>
      <p:cxnSp>
        <p:nvCxnSpPr>
          <p:cNvPr id="231" name="Straight Connector 230">
            <a:extLst>
              <a:ext uri="{FF2B5EF4-FFF2-40B4-BE49-F238E27FC236}">
                <a16:creationId xmlns="" xmlns:a16="http://schemas.microsoft.com/office/drawing/2014/main" id="{43C9B038-D1E7-4C4C-9F5A-4548E2341D7A}"/>
              </a:ext>
            </a:extLst>
          </p:cNvPr>
          <p:cNvCxnSpPr>
            <a:cxnSpLocks/>
          </p:cNvCxnSpPr>
          <p:nvPr/>
        </p:nvCxnSpPr>
        <p:spPr>
          <a:xfrm rot="5400000">
            <a:off x="2076428" y="4657405"/>
            <a:ext cx="90000" cy="0"/>
          </a:xfrm>
          <a:prstGeom prst="line">
            <a:avLst/>
          </a:prstGeom>
          <a:noFill/>
          <a:ln w="19050" cap="sq" cmpd="sng" algn="ctr">
            <a:solidFill>
              <a:srgbClr val="000000"/>
            </a:solidFill>
            <a:prstDash val="solid"/>
            <a:miter lim="800000"/>
          </a:ln>
          <a:effectLst/>
        </p:spPr>
      </p:cxnSp>
      <p:cxnSp>
        <p:nvCxnSpPr>
          <p:cNvPr id="232" name="Straight Connector 231">
            <a:extLst>
              <a:ext uri="{FF2B5EF4-FFF2-40B4-BE49-F238E27FC236}">
                <a16:creationId xmlns="" xmlns:a16="http://schemas.microsoft.com/office/drawing/2014/main" id="{3D9C3514-9E0E-40D7-A2F4-598366766056}"/>
              </a:ext>
            </a:extLst>
          </p:cNvPr>
          <p:cNvCxnSpPr>
            <a:cxnSpLocks/>
          </p:cNvCxnSpPr>
          <p:nvPr/>
        </p:nvCxnSpPr>
        <p:spPr>
          <a:xfrm rot="5400000">
            <a:off x="3076024" y="4657405"/>
            <a:ext cx="90000" cy="0"/>
          </a:xfrm>
          <a:prstGeom prst="line">
            <a:avLst/>
          </a:prstGeom>
          <a:noFill/>
          <a:ln w="19050" cap="sq" cmpd="sng" algn="ctr">
            <a:solidFill>
              <a:srgbClr val="000000"/>
            </a:solidFill>
            <a:prstDash val="solid"/>
            <a:miter lim="800000"/>
          </a:ln>
          <a:effectLst/>
        </p:spPr>
      </p:cxnSp>
      <p:cxnSp>
        <p:nvCxnSpPr>
          <p:cNvPr id="233" name="Straight Connector 232">
            <a:extLst>
              <a:ext uri="{FF2B5EF4-FFF2-40B4-BE49-F238E27FC236}">
                <a16:creationId xmlns="" xmlns:a16="http://schemas.microsoft.com/office/drawing/2014/main" id="{DE86CE99-1EE7-4E8C-A631-1E29F8E20F90}"/>
              </a:ext>
            </a:extLst>
          </p:cNvPr>
          <p:cNvCxnSpPr>
            <a:cxnSpLocks/>
          </p:cNvCxnSpPr>
          <p:nvPr/>
        </p:nvCxnSpPr>
        <p:spPr>
          <a:xfrm rot="5400000">
            <a:off x="4075620" y="4657405"/>
            <a:ext cx="90000" cy="0"/>
          </a:xfrm>
          <a:prstGeom prst="line">
            <a:avLst/>
          </a:prstGeom>
          <a:noFill/>
          <a:ln w="19050" cap="sq" cmpd="sng" algn="ctr">
            <a:solidFill>
              <a:srgbClr val="000000"/>
            </a:solidFill>
            <a:prstDash val="solid"/>
            <a:miter lim="800000"/>
          </a:ln>
          <a:effectLst/>
        </p:spPr>
      </p:cxnSp>
      <p:cxnSp>
        <p:nvCxnSpPr>
          <p:cNvPr id="234" name="Straight Connector 233">
            <a:extLst>
              <a:ext uri="{FF2B5EF4-FFF2-40B4-BE49-F238E27FC236}">
                <a16:creationId xmlns="" xmlns:a16="http://schemas.microsoft.com/office/drawing/2014/main" id="{F8C8373B-CCFE-4B5B-85EB-218DD1436398}"/>
              </a:ext>
            </a:extLst>
          </p:cNvPr>
          <p:cNvCxnSpPr>
            <a:cxnSpLocks/>
          </p:cNvCxnSpPr>
          <p:nvPr/>
        </p:nvCxnSpPr>
        <p:spPr>
          <a:xfrm rot="5400000">
            <a:off x="5075216" y="4657405"/>
            <a:ext cx="90000" cy="0"/>
          </a:xfrm>
          <a:prstGeom prst="line">
            <a:avLst/>
          </a:prstGeom>
          <a:noFill/>
          <a:ln w="19050" cap="sq" cmpd="sng" algn="ctr">
            <a:solidFill>
              <a:srgbClr val="000000"/>
            </a:solidFill>
            <a:prstDash val="solid"/>
            <a:miter lim="800000"/>
          </a:ln>
          <a:effectLst/>
        </p:spPr>
      </p:cxnSp>
      <p:sp>
        <p:nvSpPr>
          <p:cNvPr id="235" name="TextBox 234">
            <a:extLst>
              <a:ext uri="{FF2B5EF4-FFF2-40B4-BE49-F238E27FC236}">
                <a16:creationId xmlns="" xmlns:a16="http://schemas.microsoft.com/office/drawing/2014/main" id="{E10C6294-63D4-48EF-B200-F5AF2C23CA8A}"/>
              </a:ext>
            </a:extLst>
          </p:cNvPr>
          <p:cNvSpPr txBox="1"/>
          <p:nvPr/>
        </p:nvSpPr>
        <p:spPr>
          <a:xfrm>
            <a:off x="207284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1</a:t>
            </a:r>
          </a:p>
        </p:txBody>
      </p:sp>
      <p:sp>
        <p:nvSpPr>
          <p:cNvPr id="236" name="TextBox 235">
            <a:extLst>
              <a:ext uri="{FF2B5EF4-FFF2-40B4-BE49-F238E27FC236}">
                <a16:creationId xmlns="" xmlns:a16="http://schemas.microsoft.com/office/drawing/2014/main" id="{4CDA17FA-6B2B-4EA9-A04B-9A5A9C90DD34}"/>
              </a:ext>
            </a:extLst>
          </p:cNvPr>
          <p:cNvSpPr txBox="1"/>
          <p:nvPr/>
        </p:nvSpPr>
        <p:spPr>
          <a:xfrm>
            <a:off x="307466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3</a:t>
            </a:r>
          </a:p>
        </p:txBody>
      </p:sp>
      <p:sp>
        <p:nvSpPr>
          <p:cNvPr id="237" name="TextBox 236">
            <a:extLst>
              <a:ext uri="{FF2B5EF4-FFF2-40B4-BE49-F238E27FC236}">
                <a16:creationId xmlns="" xmlns:a16="http://schemas.microsoft.com/office/drawing/2014/main" id="{EB057BC6-B94B-44E6-8269-23F3290914AA}"/>
              </a:ext>
            </a:extLst>
          </p:cNvPr>
          <p:cNvSpPr txBox="1"/>
          <p:nvPr/>
        </p:nvSpPr>
        <p:spPr>
          <a:xfrm>
            <a:off x="407648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5</a:t>
            </a:r>
          </a:p>
        </p:txBody>
      </p:sp>
      <p:sp>
        <p:nvSpPr>
          <p:cNvPr id="238" name="TextBox 237">
            <a:extLst>
              <a:ext uri="{FF2B5EF4-FFF2-40B4-BE49-F238E27FC236}">
                <a16:creationId xmlns="" xmlns:a16="http://schemas.microsoft.com/office/drawing/2014/main" id="{92DBE550-28C7-47F6-BD5D-285F459DC42C}"/>
              </a:ext>
            </a:extLst>
          </p:cNvPr>
          <p:cNvSpPr txBox="1"/>
          <p:nvPr/>
        </p:nvSpPr>
        <p:spPr>
          <a:xfrm>
            <a:off x="507830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7</a:t>
            </a:r>
          </a:p>
        </p:txBody>
      </p:sp>
      <p:cxnSp>
        <p:nvCxnSpPr>
          <p:cNvPr id="239" name="Straight Connector 238">
            <a:extLst>
              <a:ext uri="{FF2B5EF4-FFF2-40B4-BE49-F238E27FC236}">
                <a16:creationId xmlns="" xmlns:a16="http://schemas.microsoft.com/office/drawing/2014/main" id="{8F9D1039-1B17-4782-91E2-4FD0B5F11E5C}"/>
              </a:ext>
            </a:extLst>
          </p:cNvPr>
          <p:cNvCxnSpPr>
            <a:cxnSpLocks/>
          </p:cNvCxnSpPr>
          <p:nvPr/>
        </p:nvCxnSpPr>
        <p:spPr>
          <a:xfrm rot="5400000">
            <a:off x="6074812" y="4657405"/>
            <a:ext cx="90000" cy="0"/>
          </a:xfrm>
          <a:prstGeom prst="line">
            <a:avLst/>
          </a:prstGeom>
          <a:noFill/>
          <a:ln w="19050" cap="sq" cmpd="sng" algn="ctr">
            <a:solidFill>
              <a:srgbClr val="000000"/>
            </a:solidFill>
            <a:prstDash val="solid"/>
            <a:miter lim="800000"/>
          </a:ln>
          <a:effectLst/>
        </p:spPr>
      </p:cxnSp>
      <p:sp>
        <p:nvSpPr>
          <p:cNvPr id="240" name="TextBox 239">
            <a:extLst>
              <a:ext uri="{FF2B5EF4-FFF2-40B4-BE49-F238E27FC236}">
                <a16:creationId xmlns="" xmlns:a16="http://schemas.microsoft.com/office/drawing/2014/main" id="{2F1300DD-97FE-4F68-B4BB-56A2E0A01524}"/>
              </a:ext>
            </a:extLst>
          </p:cNvPr>
          <p:cNvSpPr txBox="1"/>
          <p:nvPr/>
        </p:nvSpPr>
        <p:spPr>
          <a:xfrm>
            <a:off x="6080127" y="4731682"/>
            <a:ext cx="9938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9</a:t>
            </a:r>
          </a:p>
        </p:txBody>
      </p:sp>
      <p:sp>
        <p:nvSpPr>
          <p:cNvPr id="241" name="TextBox 240">
            <a:extLst>
              <a:ext uri="{FF2B5EF4-FFF2-40B4-BE49-F238E27FC236}">
                <a16:creationId xmlns="" xmlns:a16="http://schemas.microsoft.com/office/drawing/2014/main" id="{07D38EBE-42A5-4CAE-8A22-3B78CC34D5A4}"/>
              </a:ext>
            </a:extLst>
          </p:cNvPr>
          <p:cNvSpPr txBox="1"/>
          <p:nvPr/>
        </p:nvSpPr>
        <p:spPr>
          <a:xfrm>
            <a:off x="4081960" y="4961339"/>
            <a:ext cx="1076961"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経過期間、カ月</a:t>
            </a:r>
          </a:p>
        </p:txBody>
      </p:sp>
      <p:cxnSp>
        <p:nvCxnSpPr>
          <p:cNvPr id="242" name="Straight Connector 241">
            <a:extLst>
              <a:ext uri="{FF2B5EF4-FFF2-40B4-BE49-F238E27FC236}">
                <a16:creationId xmlns="" xmlns:a16="http://schemas.microsoft.com/office/drawing/2014/main" id="{E68B3364-CCFC-4134-A917-2684FC5E584A}"/>
              </a:ext>
            </a:extLst>
          </p:cNvPr>
          <p:cNvCxnSpPr/>
          <p:nvPr/>
        </p:nvCxnSpPr>
        <p:spPr>
          <a:xfrm>
            <a:off x="1526867" y="2594783"/>
            <a:ext cx="90000" cy="0"/>
          </a:xfrm>
          <a:prstGeom prst="line">
            <a:avLst/>
          </a:prstGeom>
          <a:noFill/>
          <a:ln w="19050" cap="sq" cmpd="sng" algn="ctr">
            <a:solidFill>
              <a:srgbClr val="000000"/>
            </a:solidFill>
            <a:prstDash val="solid"/>
            <a:miter lim="800000"/>
          </a:ln>
          <a:effectLst/>
        </p:spPr>
      </p:cxnSp>
      <p:cxnSp>
        <p:nvCxnSpPr>
          <p:cNvPr id="243" name="Straight Connector 242">
            <a:extLst>
              <a:ext uri="{FF2B5EF4-FFF2-40B4-BE49-F238E27FC236}">
                <a16:creationId xmlns="" xmlns:a16="http://schemas.microsoft.com/office/drawing/2014/main" id="{BC929103-AF21-439E-AD4E-B45C134216D1}"/>
              </a:ext>
            </a:extLst>
          </p:cNvPr>
          <p:cNvCxnSpPr/>
          <p:nvPr/>
        </p:nvCxnSpPr>
        <p:spPr>
          <a:xfrm>
            <a:off x="1526867" y="3167317"/>
            <a:ext cx="90000" cy="0"/>
          </a:xfrm>
          <a:prstGeom prst="line">
            <a:avLst/>
          </a:prstGeom>
          <a:noFill/>
          <a:ln w="19050" cap="sq" cmpd="sng" algn="ctr">
            <a:solidFill>
              <a:srgbClr val="000000"/>
            </a:solidFill>
            <a:prstDash val="solid"/>
            <a:miter lim="800000"/>
          </a:ln>
          <a:effectLst/>
        </p:spPr>
      </p:cxnSp>
      <p:cxnSp>
        <p:nvCxnSpPr>
          <p:cNvPr id="244" name="Straight Connector 243">
            <a:extLst>
              <a:ext uri="{FF2B5EF4-FFF2-40B4-BE49-F238E27FC236}">
                <a16:creationId xmlns="" xmlns:a16="http://schemas.microsoft.com/office/drawing/2014/main" id="{9B046156-1893-46AC-8AF5-AC36848650E8}"/>
              </a:ext>
            </a:extLst>
          </p:cNvPr>
          <p:cNvCxnSpPr/>
          <p:nvPr/>
        </p:nvCxnSpPr>
        <p:spPr>
          <a:xfrm>
            <a:off x="1526867" y="4312385"/>
            <a:ext cx="90000" cy="0"/>
          </a:xfrm>
          <a:prstGeom prst="line">
            <a:avLst/>
          </a:prstGeom>
          <a:noFill/>
          <a:ln w="19050" cap="sq" cmpd="sng" algn="ctr">
            <a:solidFill>
              <a:srgbClr val="000000"/>
            </a:solidFill>
            <a:prstDash val="solid"/>
            <a:miter lim="800000"/>
          </a:ln>
          <a:effectLst/>
        </p:spPr>
      </p:cxnSp>
      <p:cxnSp>
        <p:nvCxnSpPr>
          <p:cNvPr id="245" name="Straight Connector 244">
            <a:extLst>
              <a:ext uri="{FF2B5EF4-FFF2-40B4-BE49-F238E27FC236}">
                <a16:creationId xmlns="" xmlns:a16="http://schemas.microsoft.com/office/drawing/2014/main" id="{9A1C493A-B59B-4482-A6DF-48175D1FC343}"/>
              </a:ext>
            </a:extLst>
          </p:cNvPr>
          <p:cNvCxnSpPr/>
          <p:nvPr/>
        </p:nvCxnSpPr>
        <p:spPr>
          <a:xfrm>
            <a:off x="1526867" y="2022249"/>
            <a:ext cx="90000" cy="0"/>
          </a:xfrm>
          <a:prstGeom prst="line">
            <a:avLst/>
          </a:prstGeom>
          <a:noFill/>
          <a:ln w="19050" cap="sq" cmpd="sng" algn="ctr">
            <a:solidFill>
              <a:srgbClr val="000000"/>
            </a:solidFill>
            <a:prstDash val="solid"/>
            <a:miter lim="800000"/>
          </a:ln>
          <a:effectLst/>
        </p:spPr>
      </p:cxnSp>
      <p:cxnSp>
        <p:nvCxnSpPr>
          <p:cNvPr id="246" name="Straight Connector 245">
            <a:extLst>
              <a:ext uri="{FF2B5EF4-FFF2-40B4-BE49-F238E27FC236}">
                <a16:creationId xmlns="" xmlns:a16="http://schemas.microsoft.com/office/drawing/2014/main" id="{E70B679B-49FE-4FB6-92C2-601554921BAA}"/>
              </a:ext>
            </a:extLst>
          </p:cNvPr>
          <p:cNvCxnSpPr/>
          <p:nvPr/>
        </p:nvCxnSpPr>
        <p:spPr>
          <a:xfrm>
            <a:off x="1526867" y="3739851"/>
            <a:ext cx="90000" cy="0"/>
          </a:xfrm>
          <a:prstGeom prst="line">
            <a:avLst/>
          </a:prstGeom>
          <a:noFill/>
          <a:ln w="19050" cap="sq" cmpd="sng" algn="ctr">
            <a:solidFill>
              <a:srgbClr val="000000"/>
            </a:solidFill>
            <a:prstDash val="solid"/>
            <a:miter lim="800000"/>
          </a:ln>
          <a:effectLst/>
        </p:spPr>
      </p:cxnSp>
      <p:sp>
        <p:nvSpPr>
          <p:cNvPr id="247" name="TextBox 246">
            <a:extLst>
              <a:ext uri="{FF2B5EF4-FFF2-40B4-BE49-F238E27FC236}">
                <a16:creationId xmlns="" xmlns:a16="http://schemas.microsoft.com/office/drawing/2014/main" id="{B1BA1D9A-D731-4513-BC07-E21F4EA64E28}"/>
              </a:ext>
            </a:extLst>
          </p:cNvPr>
          <p:cNvSpPr txBox="1"/>
          <p:nvPr/>
        </p:nvSpPr>
        <p:spPr>
          <a:xfrm>
            <a:off x="1274242" y="2485113"/>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70</a:t>
            </a:r>
          </a:p>
        </p:txBody>
      </p:sp>
      <p:sp>
        <p:nvSpPr>
          <p:cNvPr id="248" name="TextBox 247">
            <a:extLst>
              <a:ext uri="{FF2B5EF4-FFF2-40B4-BE49-F238E27FC236}">
                <a16:creationId xmlns="" xmlns:a16="http://schemas.microsoft.com/office/drawing/2014/main" id="{78A33332-A661-4FB0-823E-6AF0B4C5DEF6}"/>
              </a:ext>
            </a:extLst>
          </p:cNvPr>
          <p:cNvSpPr txBox="1"/>
          <p:nvPr/>
        </p:nvSpPr>
        <p:spPr>
          <a:xfrm>
            <a:off x="1274242" y="3056350"/>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50</a:t>
            </a:r>
          </a:p>
        </p:txBody>
      </p:sp>
      <p:sp>
        <p:nvSpPr>
          <p:cNvPr id="249" name="TextBox 248">
            <a:extLst>
              <a:ext uri="{FF2B5EF4-FFF2-40B4-BE49-F238E27FC236}">
                <a16:creationId xmlns="" xmlns:a16="http://schemas.microsoft.com/office/drawing/2014/main" id="{9B02010B-E7FD-4C1C-AEAA-0FE62E020A8B}"/>
              </a:ext>
            </a:extLst>
          </p:cNvPr>
          <p:cNvSpPr txBox="1"/>
          <p:nvPr/>
        </p:nvSpPr>
        <p:spPr>
          <a:xfrm>
            <a:off x="1274242" y="4198824"/>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10</a:t>
            </a:r>
          </a:p>
        </p:txBody>
      </p:sp>
      <p:sp>
        <p:nvSpPr>
          <p:cNvPr id="250" name="TextBox 249">
            <a:extLst>
              <a:ext uri="{FF2B5EF4-FFF2-40B4-BE49-F238E27FC236}">
                <a16:creationId xmlns="" xmlns:a16="http://schemas.microsoft.com/office/drawing/2014/main" id="{94AA9987-7AA4-42C2-ABFB-F068D05F1151}"/>
              </a:ext>
            </a:extLst>
          </p:cNvPr>
          <p:cNvSpPr txBox="1"/>
          <p:nvPr/>
        </p:nvSpPr>
        <p:spPr>
          <a:xfrm>
            <a:off x="1274242" y="1913876"/>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90</a:t>
            </a:r>
          </a:p>
        </p:txBody>
      </p:sp>
      <p:sp>
        <p:nvSpPr>
          <p:cNvPr id="251" name="TextBox 250">
            <a:extLst>
              <a:ext uri="{FF2B5EF4-FFF2-40B4-BE49-F238E27FC236}">
                <a16:creationId xmlns="" xmlns:a16="http://schemas.microsoft.com/office/drawing/2014/main" id="{BCAA54C7-A6F6-43A7-BEEE-C5A19C4E885C}"/>
              </a:ext>
            </a:extLst>
          </p:cNvPr>
          <p:cNvSpPr txBox="1"/>
          <p:nvPr/>
        </p:nvSpPr>
        <p:spPr>
          <a:xfrm>
            <a:off x="1274242" y="3627587"/>
            <a:ext cx="198772" cy="215444"/>
          </a:xfrm>
          <a:prstGeom prst="rect">
            <a:avLst/>
          </a:prstGeom>
          <a:noFill/>
        </p:spPr>
        <p:txBody>
          <a:bodyPr wrap="none" lIns="0" tIns="0" rIns="0" bIns="0" rtlCol="0" anchor="ctr" anchorCtr="0">
            <a:spAutoFit/>
          </a:bodyPr>
          <a:lstStyle/>
          <a:p>
            <a:pPr algn="r"/>
            <a:r>
              <a:rPr lang="ja-JP" sz="1400" b="0" i="0" dirty="0" smtClean="0">
                <a:solidFill>
                  <a:srgbClr val="000000"/>
                </a:solidFill>
                <a:ea typeface="MS UI Gothic" pitchFamily="18" charset="0"/>
              </a:rPr>
              <a:t>30</a:t>
            </a:r>
          </a:p>
        </p:txBody>
      </p:sp>
      <p:cxnSp>
        <p:nvCxnSpPr>
          <p:cNvPr id="252" name="Straight Connector 251">
            <a:extLst>
              <a:ext uri="{FF2B5EF4-FFF2-40B4-BE49-F238E27FC236}">
                <a16:creationId xmlns="" xmlns:a16="http://schemas.microsoft.com/office/drawing/2014/main" id="{44EEC72B-F633-451D-B199-2E24D60E1812}"/>
              </a:ext>
            </a:extLst>
          </p:cNvPr>
          <p:cNvCxnSpPr>
            <a:cxnSpLocks/>
          </p:cNvCxnSpPr>
          <p:nvPr/>
        </p:nvCxnSpPr>
        <p:spPr>
          <a:xfrm rot="5400000">
            <a:off x="7074408" y="4657405"/>
            <a:ext cx="90000" cy="0"/>
          </a:xfrm>
          <a:prstGeom prst="line">
            <a:avLst/>
          </a:prstGeom>
          <a:noFill/>
          <a:ln w="19050" cap="sq" cmpd="sng" algn="ctr">
            <a:solidFill>
              <a:srgbClr val="000000"/>
            </a:solidFill>
            <a:prstDash val="solid"/>
            <a:miter lim="800000"/>
          </a:ln>
          <a:effectLst/>
        </p:spPr>
      </p:cxnSp>
      <p:sp>
        <p:nvSpPr>
          <p:cNvPr id="253" name="TextBox 252">
            <a:extLst>
              <a:ext uri="{FF2B5EF4-FFF2-40B4-BE49-F238E27FC236}">
                <a16:creationId xmlns="" xmlns:a16="http://schemas.microsoft.com/office/drawing/2014/main" id="{C03AB072-3300-4AA5-8D4F-82C55F9FE252}"/>
              </a:ext>
            </a:extLst>
          </p:cNvPr>
          <p:cNvSpPr txBox="1"/>
          <p:nvPr/>
        </p:nvSpPr>
        <p:spPr>
          <a:xfrm>
            <a:off x="7032254" y="4731682"/>
            <a:ext cx="185436" cy="215444"/>
          </a:xfrm>
          <a:prstGeom prst="rect">
            <a:avLst/>
          </a:prstGeom>
          <a:noFill/>
        </p:spPr>
        <p:txBody>
          <a:bodyPr wrap="none" lIns="0" tIns="0" rIns="0" bIns="0" rtlCol="0" anchor="t" anchorCtr="0">
            <a:spAutoFit/>
          </a:bodyPr>
          <a:lstStyle/>
          <a:p>
            <a:pPr algn="ctr"/>
            <a:r>
              <a:rPr lang="ja-JP" sz="1400" b="0" i="0" dirty="0" smtClean="0">
                <a:solidFill>
                  <a:srgbClr val="000000"/>
                </a:solidFill>
                <a:ea typeface="MS UI Gothic" pitchFamily="18" charset="0"/>
              </a:rPr>
              <a:t>11</a:t>
            </a:r>
          </a:p>
        </p:txBody>
      </p:sp>
      <p:grpSp>
        <p:nvGrpSpPr>
          <p:cNvPr id="254" name="Group 253">
            <a:extLst>
              <a:ext uri="{FF2B5EF4-FFF2-40B4-BE49-F238E27FC236}">
                <a16:creationId xmlns="" xmlns:a16="http://schemas.microsoft.com/office/drawing/2014/main" id="{14B29C98-B8CB-4FC0-A3DC-9A0FBEFD2B41}"/>
              </a:ext>
            </a:extLst>
          </p:cNvPr>
          <p:cNvGrpSpPr/>
          <p:nvPr/>
        </p:nvGrpSpPr>
        <p:grpSpPr>
          <a:xfrm>
            <a:off x="1562100" y="1693846"/>
            <a:ext cx="5768975" cy="2898775"/>
            <a:chOff x="1562100" y="2125663"/>
            <a:chExt cx="5768975" cy="2898775"/>
          </a:xfrm>
        </p:grpSpPr>
        <p:sp>
          <p:nvSpPr>
            <p:cNvPr id="255" name="Freeform 45">
              <a:extLst>
                <a:ext uri="{FF2B5EF4-FFF2-40B4-BE49-F238E27FC236}">
                  <a16:creationId xmlns="" xmlns:a16="http://schemas.microsoft.com/office/drawing/2014/main" id="{995C8E98-A3D4-4E8B-A8DF-7CB2F3C2708E}"/>
                </a:ext>
              </a:extLst>
            </p:cNvPr>
            <p:cNvSpPr>
              <a:spLocks/>
            </p:cNvSpPr>
            <p:nvPr/>
          </p:nvSpPr>
          <p:spPr bwMode="auto">
            <a:xfrm>
              <a:off x="1609725" y="2173288"/>
              <a:ext cx="5676900" cy="2803525"/>
            </a:xfrm>
            <a:custGeom>
              <a:avLst/>
              <a:gdLst>
                <a:gd name="T0" fmla="*/ 239 w 3576"/>
                <a:gd name="T1" fmla="*/ 16 h 1766"/>
                <a:gd name="T2" fmla="*/ 279 w 3576"/>
                <a:gd name="T3" fmla="*/ 40 h 1766"/>
                <a:gd name="T4" fmla="*/ 297 w 3576"/>
                <a:gd name="T5" fmla="*/ 56 h 1766"/>
                <a:gd name="T6" fmla="*/ 305 w 3576"/>
                <a:gd name="T7" fmla="*/ 87 h 1766"/>
                <a:gd name="T8" fmla="*/ 345 w 3576"/>
                <a:gd name="T9" fmla="*/ 99 h 1766"/>
                <a:gd name="T10" fmla="*/ 361 w 3576"/>
                <a:gd name="T11" fmla="*/ 109 h 1766"/>
                <a:gd name="T12" fmla="*/ 369 w 3576"/>
                <a:gd name="T13" fmla="*/ 131 h 1766"/>
                <a:gd name="T14" fmla="*/ 406 w 3576"/>
                <a:gd name="T15" fmla="*/ 149 h 1766"/>
                <a:gd name="T16" fmla="*/ 424 w 3576"/>
                <a:gd name="T17" fmla="*/ 167 h 1766"/>
                <a:gd name="T18" fmla="*/ 438 w 3576"/>
                <a:gd name="T19" fmla="*/ 215 h 1766"/>
                <a:gd name="T20" fmla="*/ 452 w 3576"/>
                <a:gd name="T21" fmla="*/ 303 h 1766"/>
                <a:gd name="T22" fmla="*/ 462 w 3576"/>
                <a:gd name="T23" fmla="*/ 408 h 1766"/>
                <a:gd name="T24" fmla="*/ 488 w 3576"/>
                <a:gd name="T25" fmla="*/ 450 h 1766"/>
                <a:gd name="T26" fmla="*/ 508 w 3576"/>
                <a:gd name="T27" fmla="*/ 484 h 1766"/>
                <a:gd name="T28" fmla="*/ 532 w 3576"/>
                <a:gd name="T29" fmla="*/ 522 h 1766"/>
                <a:gd name="T30" fmla="*/ 616 w 3576"/>
                <a:gd name="T31" fmla="*/ 549 h 1766"/>
                <a:gd name="T32" fmla="*/ 651 w 3576"/>
                <a:gd name="T33" fmla="*/ 585 h 1766"/>
                <a:gd name="T34" fmla="*/ 745 w 3576"/>
                <a:gd name="T35" fmla="*/ 607 h 1766"/>
                <a:gd name="T36" fmla="*/ 777 w 3576"/>
                <a:gd name="T37" fmla="*/ 623 h 1766"/>
                <a:gd name="T38" fmla="*/ 793 w 3576"/>
                <a:gd name="T39" fmla="*/ 639 h 1766"/>
                <a:gd name="T40" fmla="*/ 845 w 3576"/>
                <a:gd name="T41" fmla="*/ 653 h 1766"/>
                <a:gd name="T42" fmla="*/ 859 w 3576"/>
                <a:gd name="T43" fmla="*/ 669 h 1766"/>
                <a:gd name="T44" fmla="*/ 871 w 3576"/>
                <a:gd name="T45" fmla="*/ 705 h 1766"/>
                <a:gd name="T46" fmla="*/ 883 w 3576"/>
                <a:gd name="T47" fmla="*/ 749 h 1766"/>
                <a:gd name="T48" fmla="*/ 908 w 3576"/>
                <a:gd name="T49" fmla="*/ 868 h 1766"/>
                <a:gd name="T50" fmla="*/ 924 w 3576"/>
                <a:gd name="T51" fmla="*/ 1047 h 1766"/>
                <a:gd name="T52" fmla="*/ 932 w 3576"/>
                <a:gd name="T53" fmla="*/ 1115 h 1766"/>
                <a:gd name="T54" fmla="*/ 944 w 3576"/>
                <a:gd name="T55" fmla="*/ 1127 h 1766"/>
                <a:gd name="T56" fmla="*/ 976 w 3576"/>
                <a:gd name="T57" fmla="*/ 1185 h 1766"/>
                <a:gd name="T58" fmla="*/ 1096 w 3576"/>
                <a:gd name="T59" fmla="*/ 1213 h 1766"/>
                <a:gd name="T60" fmla="*/ 1199 w 3576"/>
                <a:gd name="T61" fmla="*/ 1231 h 1766"/>
                <a:gd name="T62" fmla="*/ 1301 w 3576"/>
                <a:gd name="T63" fmla="*/ 1252 h 1766"/>
                <a:gd name="T64" fmla="*/ 1315 w 3576"/>
                <a:gd name="T65" fmla="*/ 1266 h 1766"/>
                <a:gd name="T66" fmla="*/ 1335 w 3576"/>
                <a:gd name="T67" fmla="*/ 1308 h 1766"/>
                <a:gd name="T68" fmla="*/ 1351 w 3576"/>
                <a:gd name="T69" fmla="*/ 1360 h 1766"/>
                <a:gd name="T70" fmla="*/ 1361 w 3576"/>
                <a:gd name="T71" fmla="*/ 1406 h 1766"/>
                <a:gd name="T72" fmla="*/ 1416 w 3576"/>
                <a:gd name="T73" fmla="*/ 1442 h 1766"/>
                <a:gd name="T74" fmla="*/ 1438 w 3576"/>
                <a:gd name="T75" fmla="*/ 1493 h 1766"/>
                <a:gd name="T76" fmla="*/ 1512 w 3576"/>
                <a:gd name="T77" fmla="*/ 1517 h 1766"/>
                <a:gd name="T78" fmla="*/ 1723 w 3576"/>
                <a:gd name="T79" fmla="*/ 1551 h 1766"/>
                <a:gd name="T80" fmla="*/ 1753 w 3576"/>
                <a:gd name="T81" fmla="*/ 1569 h 1766"/>
                <a:gd name="T82" fmla="*/ 1763 w 3576"/>
                <a:gd name="T83" fmla="*/ 1593 h 1766"/>
                <a:gd name="T84" fmla="*/ 1821 w 3576"/>
                <a:gd name="T85" fmla="*/ 1619 h 1766"/>
                <a:gd name="T86" fmla="*/ 2140 w 3576"/>
                <a:gd name="T87" fmla="*/ 1641 h 1766"/>
                <a:gd name="T88" fmla="*/ 2189 w 3576"/>
                <a:gd name="T89" fmla="*/ 1673 h 1766"/>
                <a:gd name="T90" fmla="*/ 2219 w 3576"/>
                <a:gd name="T91" fmla="*/ 1696 h 1766"/>
                <a:gd name="T92" fmla="*/ 2600 w 3576"/>
                <a:gd name="T93" fmla="*/ 1714 h 1766"/>
                <a:gd name="T94" fmla="*/ 2678 w 3576"/>
                <a:gd name="T95" fmla="*/ 1740 h 1766"/>
                <a:gd name="T96" fmla="*/ 3576 w 3576"/>
                <a:gd name="T97" fmla="*/ 1766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6" h="1766">
                  <a:moveTo>
                    <a:pt x="0" y="0"/>
                  </a:moveTo>
                  <a:lnTo>
                    <a:pt x="133" y="0"/>
                  </a:lnTo>
                  <a:lnTo>
                    <a:pt x="133" y="16"/>
                  </a:lnTo>
                  <a:lnTo>
                    <a:pt x="239" y="16"/>
                  </a:lnTo>
                  <a:lnTo>
                    <a:pt x="239" y="32"/>
                  </a:lnTo>
                  <a:lnTo>
                    <a:pt x="271" y="32"/>
                  </a:lnTo>
                  <a:lnTo>
                    <a:pt x="271" y="40"/>
                  </a:lnTo>
                  <a:lnTo>
                    <a:pt x="279" y="40"/>
                  </a:lnTo>
                  <a:lnTo>
                    <a:pt x="279" y="50"/>
                  </a:lnTo>
                  <a:lnTo>
                    <a:pt x="289" y="50"/>
                  </a:lnTo>
                  <a:lnTo>
                    <a:pt x="289" y="56"/>
                  </a:lnTo>
                  <a:lnTo>
                    <a:pt x="297" y="56"/>
                  </a:lnTo>
                  <a:lnTo>
                    <a:pt x="297" y="64"/>
                  </a:lnTo>
                  <a:lnTo>
                    <a:pt x="303" y="64"/>
                  </a:lnTo>
                  <a:lnTo>
                    <a:pt x="303" y="87"/>
                  </a:lnTo>
                  <a:lnTo>
                    <a:pt x="305" y="87"/>
                  </a:lnTo>
                  <a:lnTo>
                    <a:pt x="305" y="91"/>
                  </a:lnTo>
                  <a:lnTo>
                    <a:pt x="339" y="91"/>
                  </a:lnTo>
                  <a:lnTo>
                    <a:pt x="339" y="99"/>
                  </a:lnTo>
                  <a:lnTo>
                    <a:pt x="345" y="99"/>
                  </a:lnTo>
                  <a:lnTo>
                    <a:pt x="345" y="105"/>
                  </a:lnTo>
                  <a:lnTo>
                    <a:pt x="355" y="105"/>
                  </a:lnTo>
                  <a:lnTo>
                    <a:pt x="355" y="109"/>
                  </a:lnTo>
                  <a:lnTo>
                    <a:pt x="361" y="109"/>
                  </a:lnTo>
                  <a:lnTo>
                    <a:pt x="361" y="125"/>
                  </a:lnTo>
                  <a:lnTo>
                    <a:pt x="365" y="125"/>
                  </a:lnTo>
                  <a:lnTo>
                    <a:pt x="365" y="131"/>
                  </a:lnTo>
                  <a:lnTo>
                    <a:pt x="369" y="131"/>
                  </a:lnTo>
                  <a:lnTo>
                    <a:pt x="369" y="141"/>
                  </a:lnTo>
                  <a:lnTo>
                    <a:pt x="396" y="141"/>
                  </a:lnTo>
                  <a:lnTo>
                    <a:pt x="396" y="149"/>
                  </a:lnTo>
                  <a:lnTo>
                    <a:pt x="406" y="149"/>
                  </a:lnTo>
                  <a:lnTo>
                    <a:pt x="406" y="159"/>
                  </a:lnTo>
                  <a:lnTo>
                    <a:pt x="412" y="159"/>
                  </a:lnTo>
                  <a:lnTo>
                    <a:pt x="412" y="167"/>
                  </a:lnTo>
                  <a:lnTo>
                    <a:pt x="424" y="167"/>
                  </a:lnTo>
                  <a:lnTo>
                    <a:pt x="424" y="183"/>
                  </a:lnTo>
                  <a:lnTo>
                    <a:pt x="432" y="183"/>
                  </a:lnTo>
                  <a:lnTo>
                    <a:pt x="432" y="215"/>
                  </a:lnTo>
                  <a:lnTo>
                    <a:pt x="438" y="215"/>
                  </a:lnTo>
                  <a:lnTo>
                    <a:pt x="438" y="231"/>
                  </a:lnTo>
                  <a:lnTo>
                    <a:pt x="444" y="231"/>
                  </a:lnTo>
                  <a:lnTo>
                    <a:pt x="444" y="303"/>
                  </a:lnTo>
                  <a:lnTo>
                    <a:pt x="452" y="303"/>
                  </a:lnTo>
                  <a:lnTo>
                    <a:pt x="452" y="378"/>
                  </a:lnTo>
                  <a:lnTo>
                    <a:pt x="456" y="378"/>
                  </a:lnTo>
                  <a:lnTo>
                    <a:pt x="456" y="408"/>
                  </a:lnTo>
                  <a:lnTo>
                    <a:pt x="462" y="408"/>
                  </a:lnTo>
                  <a:lnTo>
                    <a:pt x="462" y="424"/>
                  </a:lnTo>
                  <a:lnTo>
                    <a:pt x="476" y="424"/>
                  </a:lnTo>
                  <a:lnTo>
                    <a:pt x="476" y="450"/>
                  </a:lnTo>
                  <a:lnTo>
                    <a:pt x="488" y="450"/>
                  </a:lnTo>
                  <a:lnTo>
                    <a:pt x="488" y="458"/>
                  </a:lnTo>
                  <a:lnTo>
                    <a:pt x="500" y="458"/>
                  </a:lnTo>
                  <a:lnTo>
                    <a:pt x="500" y="484"/>
                  </a:lnTo>
                  <a:lnTo>
                    <a:pt x="508" y="484"/>
                  </a:lnTo>
                  <a:lnTo>
                    <a:pt x="508" y="512"/>
                  </a:lnTo>
                  <a:lnTo>
                    <a:pt x="514" y="512"/>
                  </a:lnTo>
                  <a:lnTo>
                    <a:pt x="514" y="522"/>
                  </a:lnTo>
                  <a:lnTo>
                    <a:pt x="532" y="522"/>
                  </a:lnTo>
                  <a:lnTo>
                    <a:pt x="532" y="530"/>
                  </a:lnTo>
                  <a:lnTo>
                    <a:pt x="556" y="530"/>
                  </a:lnTo>
                  <a:lnTo>
                    <a:pt x="556" y="549"/>
                  </a:lnTo>
                  <a:lnTo>
                    <a:pt x="616" y="549"/>
                  </a:lnTo>
                  <a:lnTo>
                    <a:pt x="616" y="577"/>
                  </a:lnTo>
                  <a:lnTo>
                    <a:pt x="643" y="577"/>
                  </a:lnTo>
                  <a:lnTo>
                    <a:pt x="643" y="585"/>
                  </a:lnTo>
                  <a:lnTo>
                    <a:pt x="651" y="585"/>
                  </a:lnTo>
                  <a:lnTo>
                    <a:pt x="651" y="601"/>
                  </a:lnTo>
                  <a:lnTo>
                    <a:pt x="659" y="601"/>
                  </a:lnTo>
                  <a:lnTo>
                    <a:pt x="659" y="607"/>
                  </a:lnTo>
                  <a:lnTo>
                    <a:pt x="745" y="607"/>
                  </a:lnTo>
                  <a:lnTo>
                    <a:pt x="745" y="619"/>
                  </a:lnTo>
                  <a:lnTo>
                    <a:pt x="757" y="619"/>
                  </a:lnTo>
                  <a:lnTo>
                    <a:pt x="757" y="623"/>
                  </a:lnTo>
                  <a:lnTo>
                    <a:pt x="777" y="623"/>
                  </a:lnTo>
                  <a:lnTo>
                    <a:pt x="777" y="631"/>
                  </a:lnTo>
                  <a:lnTo>
                    <a:pt x="779" y="631"/>
                  </a:lnTo>
                  <a:lnTo>
                    <a:pt x="779" y="639"/>
                  </a:lnTo>
                  <a:lnTo>
                    <a:pt x="793" y="639"/>
                  </a:lnTo>
                  <a:lnTo>
                    <a:pt x="793" y="645"/>
                  </a:lnTo>
                  <a:lnTo>
                    <a:pt x="803" y="645"/>
                  </a:lnTo>
                  <a:lnTo>
                    <a:pt x="803" y="653"/>
                  </a:lnTo>
                  <a:lnTo>
                    <a:pt x="845" y="653"/>
                  </a:lnTo>
                  <a:lnTo>
                    <a:pt x="845" y="663"/>
                  </a:lnTo>
                  <a:lnTo>
                    <a:pt x="851" y="663"/>
                  </a:lnTo>
                  <a:lnTo>
                    <a:pt x="851" y="669"/>
                  </a:lnTo>
                  <a:lnTo>
                    <a:pt x="859" y="669"/>
                  </a:lnTo>
                  <a:lnTo>
                    <a:pt x="859" y="699"/>
                  </a:lnTo>
                  <a:lnTo>
                    <a:pt x="867" y="699"/>
                  </a:lnTo>
                  <a:lnTo>
                    <a:pt x="867" y="705"/>
                  </a:lnTo>
                  <a:lnTo>
                    <a:pt x="871" y="705"/>
                  </a:lnTo>
                  <a:lnTo>
                    <a:pt x="871" y="727"/>
                  </a:lnTo>
                  <a:lnTo>
                    <a:pt x="879" y="727"/>
                  </a:lnTo>
                  <a:lnTo>
                    <a:pt x="879" y="749"/>
                  </a:lnTo>
                  <a:lnTo>
                    <a:pt x="883" y="749"/>
                  </a:lnTo>
                  <a:lnTo>
                    <a:pt x="883" y="761"/>
                  </a:lnTo>
                  <a:lnTo>
                    <a:pt x="893" y="761"/>
                  </a:lnTo>
                  <a:lnTo>
                    <a:pt x="893" y="868"/>
                  </a:lnTo>
                  <a:lnTo>
                    <a:pt x="908" y="868"/>
                  </a:lnTo>
                  <a:lnTo>
                    <a:pt x="908" y="1002"/>
                  </a:lnTo>
                  <a:lnTo>
                    <a:pt x="914" y="1002"/>
                  </a:lnTo>
                  <a:lnTo>
                    <a:pt x="914" y="1047"/>
                  </a:lnTo>
                  <a:lnTo>
                    <a:pt x="924" y="1047"/>
                  </a:lnTo>
                  <a:lnTo>
                    <a:pt x="924" y="1107"/>
                  </a:lnTo>
                  <a:lnTo>
                    <a:pt x="936" y="1107"/>
                  </a:lnTo>
                  <a:lnTo>
                    <a:pt x="936" y="1115"/>
                  </a:lnTo>
                  <a:lnTo>
                    <a:pt x="932" y="1115"/>
                  </a:lnTo>
                  <a:lnTo>
                    <a:pt x="932" y="1119"/>
                  </a:lnTo>
                  <a:lnTo>
                    <a:pt x="938" y="1119"/>
                  </a:lnTo>
                  <a:lnTo>
                    <a:pt x="938" y="1127"/>
                  </a:lnTo>
                  <a:lnTo>
                    <a:pt x="944" y="1127"/>
                  </a:lnTo>
                  <a:lnTo>
                    <a:pt x="944" y="1171"/>
                  </a:lnTo>
                  <a:lnTo>
                    <a:pt x="966" y="1171"/>
                  </a:lnTo>
                  <a:lnTo>
                    <a:pt x="966" y="1185"/>
                  </a:lnTo>
                  <a:lnTo>
                    <a:pt x="976" y="1185"/>
                  </a:lnTo>
                  <a:lnTo>
                    <a:pt x="976" y="1201"/>
                  </a:lnTo>
                  <a:lnTo>
                    <a:pt x="1092" y="1201"/>
                  </a:lnTo>
                  <a:lnTo>
                    <a:pt x="1092" y="1213"/>
                  </a:lnTo>
                  <a:lnTo>
                    <a:pt x="1096" y="1213"/>
                  </a:lnTo>
                  <a:lnTo>
                    <a:pt x="1096" y="1219"/>
                  </a:lnTo>
                  <a:lnTo>
                    <a:pt x="1197" y="1219"/>
                  </a:lnTo>
                  <a:lnTo>
                    <a:pt x="1197" y="1231"/>
                  </a:lnTo>
                  <a:lnTo>
                    <a:pt x="1199" y="1231"/>
                  </a:lnTo>
                  <a:lnTo>
                    <a:pt x="1199" y="1240"/>
                  </a:lnTo>
                  <a:lnTo>
                    <a:pt x="1295" y="1240"/>
                  </a:lnTo>
                  <a:lnTo>
                    <a:pt x="1295" y="1252"/>
                  </a:lnTo>
                  <a:lnTo>
                    <a:pt x="1301" y="1252"/>
                  </a:lnTo>
                  <a:lnTo>
                    <a:pt x="1301" y="1260"/>
                  </a:lnTo>
                  <a:lnTo>
                    <a:pt x="1309" y="1260"/>
                  </a:lnTo>
                  <a:lnTo>
                    <a:pt x="1309" y="1266"/>
                  </a:lnTo>
                  <a:lnTo>
                    <a:pt x="1315" y="1266"/>
                  </a:lnTo>
                  <a:lnTo>
                    <a:pt x="1315" y="1276"/>
                  </a:lnTo>
                  <a:lnTo>
                    <a:pt x="1323" y="1276"/>
                  </a:lnTo>
                  <a:lnTo>
                    <a:pt x="1323" y="1308"/>
                  </a:lnTo>
                  <a:lnTo>
                    <a:pt x="1335" y="1308"/>
                  </a:lnTo>
                  <a:lnTo>
                    <a:pt x="1335" y="1314"/>
                  </a:lnTo>
                  <a:lnTo>
                    <a:pt x="1341" y="1314"/>
                  </a:lnTo>
                  <a:lnTo>
                    <a:pt x="1341" y="1360"/>
                  </a:lnTo>
                  <a:lnTo>
                    <a:pt x="1351" y="1360"/>
                  </a:lnTo>
                  <a:lnTo>
                    <a:pt x="1351" y="1388"/>
                  </a:lnTo>
                  <a:lnTo>
                    <a:pt x="1357" y="1388"/>
                  </a:lnTo>
                  <a:lnTo>
                    <a:pt x="1357" y="1406"/>
                  </a:lnTo>
                  <a:lnTo>
                    <a:pt x="1361" y="1406"/>
                  </a:lnTo>
                  <a:lnTo>
                    <a:pt x="1361" y="1414"/>
                  </a:lnTo>
                  <a:lnTo>
                    <a:pt x="1371" y="1414"/>
                  </a:lnTo>
                  <a:lnTo>
                    <a:pt x="1371" y="1442"/>
                  </a:lnTo>
                  <a:lnTo>
                    <a:pt x="1416" y="1442"/>
                  </a:lnTo>
                  <a:lnTo>
                    <a:pt x="1416" y="1475"/>
                  </a:lnTo>
                  <a:lnTo>
                    <a:pt x="1428" y="1475"/>
                  </a:lnTo>
                  <a:lnTo>
                    <a:pt x="1428" y="1493"/>
                  </a:lnTo>
                  <a:lnTo>
                    <a:pt x="1438" y="1493"/>
                  </a:lnTo>
                  <a:lnTo>
                    <a:pt x="1438" y="1499"/>
                  </a:lnTo>
                  <a:lnTo>
                    <a:pt x="1448" y="1499"/>
                  </a:lnTo>
                  <a:lnTo>
                    <a:pt x="1448" y="1517"/>
                  </a:lnTo>
                  <a:lnTo>
                    <a:pt x="1512" y="1517"/>
                  </a:lnTo>
                  <a:lnTo>
                    <a:pt x="1512" y="1531"/>
                  </a:lnTo>
                  <a:lnTo>
                    <a:pt x="1580" y="1531"/>
                  </a:lnTo>
                  <a:lnTo>
                    <a:pt x="1580" y="1551"/>
                  </a:lnTo>
                  <a:lnTo>
                    <a:pt x="1723" y="1551"/>
                  </a:lnTo>
                  <a:lnTo>
                    <a:pt x="1723" y="1561"/>
                  </a:lnTo>
                  <a:lnTo>
                    <a:pt x="1725" y="1561"/>
                  </a:lnTo>
                  <a:lnTo>
                    <a:pt x="1725" y="1569"/>
                  </a:lnTo>
                  <a:lnTo>
                    <a:pt x="1753" y="1569"/>
                  </a:lnTo>
                  <a:lnTo>
                    <a:pt x="1753" y="1585"/>
                  </a:lnTo>
                  <a:lnTo>
                    <a:pt x="1761" y="1585"/>
                  </a:lnTo>
                  <a:lnTo>
                    <a:pt x="1761" y="1593"/>
                  </a:lnTo>
                  <a:lnTo>
                    <a:pt x="1763" y="1593"/>
                  </a:lnTo>
                  <a:lnTo>
                    <a:pt x="1763" y="1601"/>
                  </a:lnTo>
                  <a:lnTo>
                    <a:pt x="1795" y="1601"/>
                  </a:lnTo>
                  <a:lnTo>
                    <a:pt x="1795" y="1619"/>
                  </a:lnTo>
                  <a:lnTo>
                    <a:pt x="1821" y="1619"/>
                  </a:lnTo>
                  <a:lnTo>
                    <a:pt x="1821" y="1627"/>
                  </a:lnTo>
                  <a:lnTo>
                    <a:pt x="1827" y="1627"/>
                  </a:lnTo>
                  <a:lnTo>
                    <a:pt x="1827" y="1641"/>
                  </a:lnTo>
                  <a:lnTo>
                    <a:pt x="2140" y="1641"/>
                  </a:lnTo>
                  <a:lnTo>
                    <a:pt x="2140" y="1657"/>
                  </a:lnTo>
                  <a:lnTo>
                    <a:pt x="2146" y="1657"/>
                  </a:lnTo>
                  <a:lnTo>
                    <a:pt x="2146" y="1673"/>
                  </a:lnTo>
                  <a:lnTo>
                    <a:pt x="2189" y="1673"/>
                  </a:lnTo>
                  <a:lnTo>
                    <a:pt x="2189" y="1685"/>
                  </a:lnTo>
                  <a:lnTo>
                    <a:pt x="2193" y="1685"/>
                  </a:lnTo>
                  <a:lnTo>
                    <a:pt x="2193" y="1696"/>
                  </a:lnTo>
                  <a:lnTo>
                    <a:pt x="2219" y="1696"/>
                  </a:lnTo>
                  <a:lnTo>
                    <a:pt x="2219" y="1702"/>
                  </a:lnTo>
                  <a:lnTo>
                    <a:pt x="2221" y="1702"/>
                  </a:lnTo>
                  <a:lnTo>
                    <a:pt x="2221" y="1714"/>
                  </a:lnTo>
                  <a:lnTo>
                    <a:pt x="2600" y="1714"/>
                  </a:lnTo>
                  <a:lnTo>
                    <a:pt x="2600" y="1728"/>
                  </a:lnTo>
                  <a:lnTo>
                    <a:pt x="2674" y="1728"/>
                  </a:lnTo>
                  <a:lnTo>
                    <a:pt x="2674" y="1740"/>
                  </a:lnTo>
                  <a:lnTo>
                    <a:pt x="2678" y="1740"/>
                  </a:lnTo>
                  <a:lnTo>
                    <a:pt x="2678" y="1752"/>
                  </a:lnTo>
                  <a:lnTo>
                    <a:pt x="3088" y="1752"/>
                  </a:lnTo>
                  <a:lnTo>
                    <a:pt x="3088" y="1766"/>
                  </a:lnTo>
                  <a:lnTo>
                    <a:pt x="3576" y="1766"/>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56" name="Line 46">
              <a:extLst>
                <a:ext uri="{FF2B5EF4-FFF2-40B4-BE49-F238E27FC236}">
                  <a16:creationId xmlns="" xmlns:a16="http://schemas.microsoft.com/office/drawing/2014/main" id="{510C3A2A-F25E-4E6F-BCD9-957E2DC144A0}"/>
                </a:ext>
              </a:extLst>
            </p:cNvPr>
            <p:cNvSpPr>
              <a:spLocks noChangeShapeType="1"/>
            </p:cNvSpPr>
            <p:nvPr/>
          </p:nvSpPr>
          <p:spPr bwMode="auto">
            <a:xfrm>
              <a:off x="7178675" y="49291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57" name="Line 47">
              <a:extLst>
                <a:ext uri="{FF2B5EF4-FFF2-40B4-BE49-F238E27FC236}">
                  <a16:creationId xmlns="" xmlns:a16="http://schemas.microsoft.com/office/drawing/2014/main" id="{7098C324-461F-4229-B214-E8100CD59AE7}"/>
                </a:ext>
              </a:extLst>
            </p:cNvPr>
            <p:cNvSpPr>
              <a:spLocks noChangeShapeType="1"/>
            </p:cNvSpPr>
            <p:nvPr/>
          </p:nvSpPr>
          <p:spPr bwMode="auto">
            <a:xfrm flipH="1">
              <a:off x="7131050" y="49768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58" name="Line 48">
              <a:extLst>
                <a:ext uri="{FF2B5EF4-FFF2-40B4-BE49-F238E27FC236}">
                  <a16:creationId xmlns="" xmlns:a16="http://schemas.microsoft.com/office/drawing/2014/main" id="{6A58CB48-E40E-43C6-8B59-EBF11A2068BF}"/>
                </a:ext>
              </a:extLst>
            </p:cNvPr>
            <p:cNvSpPr>
              <a:spLocks noChangeShapeType="1"/>
            </p:cNvSpPr>
            <p:nvPr/>
          </p:nvSpPr>
          <p:spPr bwMode="auto">
            <a:xfrm>
              <a:off x="6515100" y="49291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59" name="Line 49">
              <a:extLst>
                <a:ext uri="{FF2B5EF4-FFF2-40B4-BE49-F238E27FC236}">
                  <a16:creationId xmlns="" xmlns:a16="http://schemas.microsoft.com/office/drawing/2014/main" id="{576CF38D-3A74-46E6-9669-5C82D526B4F2}"/>
                </a:ext>
              </a:extLst>
            </p:cNvPr>
            <p:cNvSpPr>
              <a:spLocks noChangeShapeType="1"/>
            </p:cNvSpPr>
            <p:nvPr/>
          </p:nvSpPr>
          <p:spPr bwMode="auto">
            <a:xfrm flipH="1">
              <a:off x="6467475" y="49768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0" name="Line 50">
              <a:extLst>
                <a:ext uri="{FF2B5EF4-FFF2-40B4-BE49-F238E27FC236}">
                  <a16:creationId xmlns="" xmlns:a16="http://schemas.microsoft.com/office/drawing/2014/main" id="{2ADBA3AF-4799-4A68-AABB-C3C9D0F26027}"/>
                </a:ext>
              </a:extLst>
            </p:cNvPr>
            <p:cNvSpPr>
              <a:spLocks noChangeShapeType="1"/>
            </p:cNvSpPr>
            <p:nvPr/>
          </p:nvSpPr>
          <p:spPr bwMode="auto">
            <a:xfrm>
              <a:off x="7283450" y="49291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1" name="Line 51">
              <a:extLst>
                <a:ext uri="{FF2B5EF4-FFF2-40B4-BE49-F238E27FC236}">
                  <a16:creationId xmlns="" xmlns:a16="http://schemas.microsoft.com/office/drawing/2014/main" id="{4C89B276-60EC-42FC-A2DF-CCE32B97396E}"/>
                </a:ext>
              </a:extLst>
            </p:cNvPr>
            <p:cNvSpPr>
              <a:spLocks noChangeShapeType="1"/>
            </p:cNvSpPr>
            <p:nvPr/>
          </p:nvSpPr>
          <p:spPr bwMode="auto">
            <a:xfrm flipH="1">
              <a:off x="7235825" y="49768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2" name="Line 52">
              <a:extLst>
                <a:ext uri="{FF2B5EF4-FFF2-40B4-BE49-F238E27FC236}">
                  <a16:creationId xmlns="" xmlns:a16="http://schemas.microsoft.com/office/drawing/2014/main" id="{F6F43D09-6B13-43C0-B21A-9175CCEA714D}"/>
                </a:ext>
              </a:extLst>
            </p:cNvPr>
            <p:cNvSpPr>
              <a:spLocks noChangeShapeType="1"/>
            </p:cNvSpPr>
            <p:nvPr/>
          </p:nvSpPr>
          <p:spPr bwMode="auto">
            <a:xfrm>
              <a:off x="3786188" y="4414838"/>
              <a:ext cx="0" cy="9683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3" name="Line 53">
              <a:extLst>
                <a:ext uri="{FF2B5EF4-FFF2-40B4-BE49-F238E27FC236}">
                  <a16:creationId xmlns="" xmlns:a16="http://schemas.microsoft.com/office/drawing/2014/main" id="{8BD0EBBC-70A8-4F7E-96B5-DA9F1DF0D35C}"/>
                </a:ext>
              </a:extLst>
            </p:cNvPr>
            <p:cNvSpPr>
              <a:spLocks noChangeShapeType="1"/>
            </p:cNvSpPr>
            <p:nvPr/>
          </p:nvSpPr>
          <p:spPr bwMode="auto">
            <a:xfrm flipH="1">
              <a:off x="3738563" y="446246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4" name="Line 54">
              <a:extLst>
                <a:ext uri="{FF2B5EF4-FFF2-40B4-BE49-F238E27FC236}">
                  <a16:creationId xmlns="" xmlns:a16="http://schemas.microsoft.com/office/drawing/2014/main" id="{55A12C69-E44E-4138-B8D3-249B88977303}"/>
                </a:ext>
              </a:extLst>
            </p:cNvPr>
            <p:cNvSpPr>
              <a:spLocks noChangeShapeType="1"/>
            </p:cNvSpPr>
            <p:nvPr/>
          </p:nvSpPr>
          <p:spPr bwMode="auto">
            <a:xfrm>
              <a:off x="3168650" y="4032251"/>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5" name="Line 55">
              <a:extLst>
                <a:ext uri="{FF2B5EF4-FFF2-40B4-BE49-F238E27FC236}">
                  <a16:creationId xmlns="" xmlns:a16="http://schemas.microsoft.com/office/drawing/2014/main" id="{FF78415F-DED5-4525-AAC3-EA754479B26A}"/>
                </a:ext>
              </a:extLst>
            </p:cNvPr>
            <p:cNvSpPr>
              <a:spLocks noChangeShapeType="1"/>
            </p:cNvSpPr>
            <p:nvPr/>
          </p:nvSpPr>
          <p:spPr bwMode="auto">
            <a:xfrm flipH="1">
              <a:off x="3121025" y="4079876"/>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6" name="Line 56">
              <a:extLst>
                <a:ext uri="{FF2B5EF4-FFF2-40B4-BE49-F238E27FC236}">
                  <a16:creationId xmlns="" xmlns:a16="http://schemas.microsoft.com/office/drawing/2014/main" id="{F30EBF39-0350-4CDF-A01F-833F6A885E55}"/>
                </a:ext>
              </a:extLst>
            </p:cNvPr>
            <p:cNvSpPr>
              <a:spLocks noChangeShapeType="1"/>
            </p:cNvSpPr>
            <p:nvPr/>
          </p:nvSpPr>
          <p:spPr bwMode="auto">
            <a:xfrm>
              <a:off x="2681288" y="3089276"/>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7" name="Line 57">
              <a:extLst>
                <a:ext uri="{FF2B5EF4-FFF2-40B4-BE49-F238E27FC236}">
                  <a16:creationId xmlns="" xmlns:a16="http://schemas.microsoft.com/office/drawing/2014/main" id="{C9A9B0ED-7D8B-4942-A4F0-BC5B7A1D933B}"/>
                </a:ext>
              </a:extLst>
            </p:cNvPr>
            <p:cNvSpPr>
              <a:spLocks noChangeShapeType="1"/>
            </p:cNvSpPr>
            <p:nvPr/>
          </p:nvSpPr>
          <p:spPr bwMode="auto">
            <a:xfrm flipH="1">
              <a:off x="2633663" y="3136901"/>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8" name="Line 58">
              <a:extLst>
                <a:ext uri="{FF2B5EF4-FFF2-40B4-BE49-F238E27FC236}">
                  <a16:creationId xmlns="" xmlns:a16="http://schemas.microsoft.com/office/drawing/2014/main" id="{E1A62150-FC96-464A-AABC-D4E4B553CBAB}"/>
                </a:ext>
              </a:extLst>
            </p:cNvPr>
            <p:cNvSpPr>
              <a:spLocks noChangeShapeType="1"/>
            </p:cNvSpPr>
            <p:nvPr/>
          </p:nvSpPr>
          <p:spPr bwMode="auto">
            <a:xfrm>
              <a:off x="2422525" y="2944813"/>
              <a:ext cx="0" cy="93663"/>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69" name="Line 59">
              <a:extLst>
                <a:ext uri="{FF2B5EF4-FFF2-40B4-BE49-F238E27FC236}">
                  <a16:creationId xmlns="" xmlns:a16="http://schemas.microsoft.com/office/drawing/2014/main" id="{CCDE5F9E-385E-4C9D-9028-1FC40596D4E2}"/>
                </a:ext>
              </a:extLst>
            </p:cNvPr>
            <p:cNvSpPr>
              <a:spLocks noChangeShapeType="1"/>
            </p:cNvSpPr>
            <p:nvPr/>
          </p:nvSpPr>
          <p:spPr bwMode="auto">
            <a:xfrm flipH="1">
              <a:off x="2374900" y="299243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0" name="Line 60">
              <a:extLst>
                <a:ext uri="{FF2B5EF4-FFF2-40B4-BE49-F238E27FC236}">
                  <a16:creationId xmlns="" xmlns:a16="http://schemas.microsoft.com/office/drawing/2014/main" id="{466E3799-9E28-44E6-9874-150928600A14}"/>
                </a:ext>
              </a:extLst>
            </p:cNvPr>
            <p:cNvSpPr>
              <a:spLocks noChangeShapeType="1"/>
            </p:cNvSpPr>
            <p:nvPr/>
          </p:nvSpPr>
          <p:spPr bwMode="auto">
            <a:xfrm>
              <a:off x="2387600" y="2849563"/>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1" name="Line 61">
              <a:extLst>
                <a:ext uri="{FF2B5EF4-FFF2-40B4-BE49-F238E27FC236}">
                  <a16:creationId xmlns="" xmlns:a16="http://schemas.microsoft.com/office/drawing/2014/main" id="{5F8AD1EE-570C-4909-ACFF-D16C95E22DFE}"/>
                </a:ext>
              </a:extLst>
            </p:cNvPr>
            <p:cNvSpPr>
              <a:spLocks noChangeShapeType="1"/>
            </p:cNvSpPr>
            <p:nvPr/>
          </p:nvSpPr>
          <p:spPr bwMode="auto">
            <a:xfrm flipH="1">
              <a:off x="2339975" y="289718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2" name="Line 62">
              <a:extLst>
                <a:ext uri="{FF2B5EF4-FFF2-40B4-BE49-F238E27FC236}">
                  <a16:creationId xmlns="" xmlns:a16="http://schemas.microsoft.com/office/drawing/2014/main" id="{57CCA5ED-76E4-4060-B936-400BF4B360C2}"/>
                </a:ext>
              </a:extLst>
            </p:cNvPr>
            <p:cNvSpPr>
              <a:spLocks noChangeShapeType="1"/>
            </p:cNvSpPr>
            <p:nvPr/>
          </p:nvSpPr>
          <p:spPr bwMode="auto">
            <a:xfrm>
              <a:off x="2333625" y="2744788"/>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3" name="Line 63">
              <a:extLst>
                <a:ext uri="{FF2B5EF4-FFF2-40B4-BE49-F238E27FC236}">
                  <a16:creationId xmlns="" xmlns:a16="http://schemas.microsoft.com/office/drawing/2014/main" id="{35D8519C-6F6A-4760-AB08-08D4FB2FA8F5}"/>
                </a:ext>
              </a:extLst>
            </p:cNvPr>
            <p:cNvSpPr>
              <a:spLocks noChangeShapeType="1"/>
            </p:cNvSpPr>
            <p:nvPr/>
          </p:nvSpPr>
          <p:spPr bwMode="auto">
            <a:xfrm flipH="1">
              <a:off x="2286000" y="2792413"/>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4" name="Line 64">
              <a:extLst>
                <a:ext uri="{FF2B5EF4-FFF2-40B4-BE49-F238E27FC236}">
                  <a16:creationId xmlns="" xmlns:a16="http://schemas.microsoft.com/office/drawing/2014/main" id="{C2EFA9B7-1510-4A0B-9C72-0BA7E98E1655}"/>
                </a:ext>
              </a:extLst>
            </p:cNvPr>
            <p:cNvSpPr>
              <a:spLocks noChangeShapeType="1"/>
            </p:cNvSpPr>
            <p:nvPr/>
          </p:nvSpPr>
          <p:spPr bwMode="auto">
            <a:xfrm>
              <a:off x="2305050" y="2460626"/>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5" name="Line 65">
              <a:extLst>
                <a:ext uri="{FF2B5EF4-FFF2-40B4-BE49-F238E27FC236}">
                  <a16:creationId xmlns="" xmlns:a16="http://schemas.microsoft.com/office/drawing/2014/main" id="{48101F9E-0DD0-4211-96D3-3253C9407BA4}"/>
                </a:ext>
              </a:extLst>
            </p:cNvPr>
            <p:cNvSpPr>
              <a:spLocks noChangeShapeType="1"/>
            </p:cNvSpPr>
            <p:nvPr/>
          </p:nvSpPr>
          <p:spPr bwMode="auto">
            <a:xfrm flipH="1">
              <a:off x="2257425" y="2508251"/>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6" name="Line 66">
              <a:extLst>
                <a:ext uri="{FF2B5EF4-FFF2-40B4-BE49-F238E27FC236}">
                  <a16:creationId xmlns="" xmlns:a16="http://schemas.microsoft.com/office/drawing/2014/main" id="{99C3CCF6-EEF2-4100-8B6B-1DC9FCA7262C}"/>
                </a:ext>
              </a:extLst>
            </p:cNvPr>
            <p:cNvSpPr>
              <a:spLocks noChangeShapeType="1"/>
            </p:cNvSpPr>
            <p:nvPr/>
          </p:nvSpPr>
          <p:spPr bwMode="auto">
            <a:xfrm>
              <a:off x="1609725" y="2125663"/>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7" name="Line 67">
              <a:extLst>
                <a:ext uri="{FF2B5EF4-FFF2-40B4-BE49-F238E27FC236}">
                  <a16:creationId xmlns="" xmlns:a16="http://schemas.microsoft.com/office/drawing/2014/main" id="{51857BAD-5D81-41B6-9E91-93CC913791A7}"/>
                </a:ext>
              </a:extLst>
            </p:cNvPr>
            <p:cNvSpPr>
              <a:spLocks noChangeShapeType="1"/>
            </p:cNvSpPr>
            <p:nvPr/>
          </p:nvSpPr>
          <p:spPr bwMode="auto">
            <a:xfrm flipH="1">
              <a:off x="1562100" y="217328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8" name="Line 68">
              <a:extLst>
                <a:ext uri="{FF2B5EF4-FFF2-40B4-BE49-F238E27FC236}">
                  <a16:creationId xmlns="" xmlns:a16="http://schemas.microsoft.com/office/drawing/2014/main" id="{1B14D79A-55AB-4CD6-A46A-FC8E6A7EAE90}"/>
                </a:ext>
              </a:extLst>
            </p:cNvPr>
            <p:cNvSpPr>
              <a:spLocks noChangeShapeType="1"/>
            </p:cNvSpPr>
            <p:nvPr/>
          </p:nvSpPr>
          <p:spPr bwMode="auto">
            <a:xfrm>
              <a:off x="1701800" y="2125663"/>
              <a:ext cx="0" cy="952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79" name="Line 69">
              <a:extLst>
                <a:ext uri="{FF2B5EF4-FFF2-40B4-BE49-F238E27FC236}">
                  <a16:creationId xmlns="" xmlns:a16="http://schemas.microsoft.com/office/drawing/2014/main" id="{00471F24-12C2-40C5-921B-BF3A7FE97BFC}"/>
                </a:ext>
              </a:extLst>
            </p:cNvPr>
            <p:cNvSpPr>
              <a:spLocks noChangeShapeType="1"/>
            </p:cNvSpPr>
            <p:nvPr/>
          </p:nvSpPr>
          <p:spPr bwMode="auto">
            <a:xfrm flipH="1">
              <a:off x="1654175" y="2173288"/>
              <a:ext cx="952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280" name="Group 279">
            <a:extLst>
              <a:ext uri="{FF2B5EF4-FFF2-40B4-BE49-F238E27FC236}">
                <a16:creationId xmlns="" xmlns:a16="http://schemas.microsoft.com/office/drawing/2014/main" id="{75DAE89C-479F-4919-B7FA-1204263A3A28}"/>
              </a:ext>
            </a:extLst>
          </p:cNvPr>
          <p:cNvGrpSpPr/>
          <p:nvPr/>
        </p:nvGrpSpPr>
        <p:grpSpPr>
          <a:xfrm>
            <a:off x="1619250" y="1747821"/>
            <a:ext cx="4943475" cy="2832100"/>
            <a:chOff x="1619250" y="2179638"/>
            <a:chExt cx="4943475" cy="2832100"/>
          </a:xfrm>
        </p:grpSpPr>
        <p:sp>
          <p:nvSpPr>
            <p:cNvPr id="281" name="Freeform 70">
              <a:extLst>
                <a:ext uri="{FF2B5EF4-FFF2-40B4-BE49-F238E27FC236}">
                  <a16:creationId xmlns="" xmlns:a16="http://schemas.microsoft.com/office/drawing/2014/main" id="{3F533D5F-FCE0-4E65-A4EC-74333D070DB9}"/>
                </a:ext>
              </a:extLst>
            </p:cNvPr>
            <p:cNvSpPr>
              <a:spLocks/>
            </p:cNvSpPr>
            <p:nvPr/>
          </p:nvSpPr>
          <p:spPr bwMode="auto">
            <a:xfrm>
              <a:off x="1619250" y="2179638"/>
              <a:ext cx="4895850" cy="2784475"/>
            </a:xfrm>
            <a:custGeom>
              <a:avLst/>
              <a:gdLst>
                <a:gd name="T0" fmla="*/ 137 w 1536"/>
                <a:gd name="T1" fmla="*/ 0 h 873"/>
                <a:gd name="T2" fmla="*/ 183 w 1536"/>
                <a:gd name="T3" fmla="*/ 17 h 873"/>
                <a:gd name="T4" fmla="*/ 185 w 1536"/>
                <a:gd name="T5" fmla="*/ 19 h 873"/>
                <a:gd name="T6" fmla="*/ 197 w 1536"/>
                <a:gd name="T7" fmla="*/ 31 h 873"/>
                <a:gd name="T8" fmla="*/ 200 w 1536"/>
                <a:gd name="T9" fmla="*/ 45 h 873"/>
                <a:gd name="T10" fmla="*/ 204 w 1536"/>
                <a:gd name="T11" fmla="*/ 48 h 873"/>
                <a:gd name="T12" fmla="*/ 208 w 1536"/>
                <a:gd name="T13" fmla="*/ 82 h 873"/>
                <a:gd name="T14" fmla="*/ 212 w 1536"/>
                <a:gd name="T15" fmla="*/ 87 h 873"/>
                <a:gd name="T16" fmla="*/ 214 w 1536"/>
                <a:gd name="T17" fmla="*/ 102 h 873"/>
                <a:gd name="T18" fmla="*/ 220 w 1536"/>
                <a:gd name="T19" fmla="*/ 139 h 873"/>
                <a:gd name="T20" fmla="*/ 224 w 1536"/>
                <a:gd name="T21" fmla="*/ 190 h 873"/>
                <a:gd name="T22" fmla="*/ 229 w 1536"/>
                <a:gd name="T23" fmla="*/ 298 h 873"/>
                <a:gd name="T24" fmla="*/ 240 w 1536"/>
                <a:gd name="T25" fmla="*/ 314 h 873"/>
                <a:gd name="T26" fmla="*/ 244 w 1536"/>
                <a:gd name="T27" fmla="*/ 318 h 873"/>
                <a:gd name="T28" fmla="*/ 250 w 1536"/>
                <a:gd name="T29" fmla="*/ 346 h 873"/>
                <a:gd name="T30" fmla="*/ 253 w 1536"/>
                <a:gd name="T31" fmla="*/ 358 h 873"/>
                <a:gd name="T32" fmla="*/ 256 w 1536"/>
                <a:gd name="T33" fmla="*/ 364 h 873"/>
                <a:gd name="T34" fmla="*/ 259 w 1536"/>
                <a:gd name="T35" fmla="*/ 367 h 873"/>
                <a:gd name="T36" fmla="*/ 262 w 1536"/>
                <a:gd name="T37" fmla="*/ 398 h 873"/>
                <a:gd name="T38" fmla="*/ 349 w 1536"/>
                <a:gd name="T39" fmla="*/ 418 h 873"/>
                <a:gd name="T40" fmla="*/ 371 w 1536"/>
                <a:gd name="T41" fmla="*/ 433 h 873"/>
                <a:gd name="T42" fmla="*/ 422 w 1536"/>
                <a:gd name="T43" fmla="*/ 452 h 873"/>
                <a:gd name="T44" fmla="*/ 434 w 1536"/>
                <a:gd name="T45" fmla="*/ 470 h 873"/>
                <a:gd name="T46" fmla="*/ 436 w 1536"/>
                <a:gd name="T47" fmla="*/ 488 h 873"/>
                <a:gd name="T48" fmla="*/ 440 w 1536"/>
                <a:gd name="T49" fmla="*/ 516 h 873"/>
                <a:gd name="T50" fmla="*/ 452 w 1536"/>
                <a:gd name="T51" fmla="*/ 521 h 873"/>
                <a:gd name="T52" fmla="*/ 455 w 1536"/>
                <a:gd name="T53" fmla="*/ 562 h 873"/>
                <a:gd name="T54" fmla="*/ 469 w 1536"/>
                <a:gd name="T55" fmla="*/ 614 h 873"/>
                <a:gd name="T56" fmla="*/ 484 w 1536"/>
                <a:gd name="T57" fmla="*/ 634 h 873"/>
                <a:gd name="T58" fmla="*/ 528 w 1536"/>
                <a:gd name="T59" fmla="*/ 650 h 873"/>
                <a:gd name="T60" fmla="*/ 552 w 1536"/>
                <a:gd name="T61" fmla="*/ 670 h 873"/>
                <a:gd name="T62" fmla="*/ 644 w 1536"/>
                <a:gd name="T63" fmla="*/ 692 h 873"/>
                <a:gd name="T64" fmla="*/ 660 w 1536"/>
                <a:gd name="T65" fmla="*/ 713 h 873"/>
                <a:gd name="T66" fmla="*/ 663 w 1536"/>
                <a:gd name="T67" fmla="*/ 732 h 873"/>
                <a:gd name="T68" fmla="*/ 667 w 1536"/>
                <a:gd name="T69" fmla="*/ 735 h 873"/>
                <a:gd name="T70" fmla="*/ 669 w 1536"/>
                <a:gd name="T71" fmla="*/ 751 h 873"/>
                <a:gd name="T72" fmla="*/ 673 w 1536"/>
                <a:gd name="T73" fmla="*/ 756 h 873"/>
                <a:gd name="T74" fmla="*/ 683 w 1536"/>
                <a:gd name="T75" fmla="*/ 771 h 873"/>
                <a:gd name="T76" fmla="*/ 684 w 1536"/>
                <a:gd name="T77" fmla="*/ 789 h 873"/>
                <a:gd name="T78" fmla="*/ 688 w 1536"/>
                <a:gd name="T79" fmla="*/ 793 h 873"/>
                <a:gd name="T80" fmla="*/ 778 w 1536"/>
                <a:gd name="T81" fmla="*/ 833 h 873"/>
                <a:gd name="T82" fmla="*/ 781 w 1536"/>
                <a:gd name="T83" fmla="*/ 837 h 873"/>
                <a:gd name="T84" fmla="*/ 972 w 1536"/>
                <a:gd name="T85" fmla="*/ 854 h 873"/>
                <a:gd name="T86" fmla="*/ 1536 w 1536"/>
                <a:gd name="T87"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6" h="873">
                  <a:moveTo>
                    <a:pt x="0" y="0"/>
                  </a:moveTo>
                  <a:cubicBezTo>
                    <a:pt x="137" y="0"/>
                    <a:pt x="137" y="0"/>
                    <a:pt x="137" y="0"/>
                  </a:cubicBezTo>
                  <a:cubicBezTo>
                    <a:pt x="137" y="17"/>
                    <a:pt x="137" y="17"/>
                    <a:pt x="137" y="17"/>
                  </a:cubicBezTo>
                  <a:cubicBezTo>
                    <a:pt x="183" y="17"/>
                    <a:pt x="183" y="17"/>
                    <a:pt x="183" y="17"/>
                  </a:cubicBezTo>
                  <a:cubicBezTo>
                    <a:pt x="183" y="19"/>
                    <a:pt x="183" y="19"/>
                    <a:pt x="183" y="19"/>
                  </a:cubicBezTo>
                  <a:cubicBezTo>
                    <a:pt x="185" y="19"/>
                    <a:pt x="185" y="19"/>
                    <a:pt x="185" y="19"/>
                  </a:cubicBezTo>
                  <a:cubicBezTo>
                    <a:pt x="185" y="31"/>
                    <a:pt x="185" y="31"/>
                    <a:pt x="185" y="31"/>
                  </a:cubicBezTo>
                  <a:cubicBezTo>
                    <a:pt x="197" y="31"/>
                    <a:pt x="197" y="31"/>
                    <a:pt x="197" y="31"/>
                  </a:cubicBezTo>
                  <a:cubicBezTo>
                    <a:pt x="197" y="45"/>
                    <a:pt x="197" y="45"/>
                    <a:pt x="197" y="45"/>
                  </a:cubicBezTo>
                  <a:cubicBezTo>
                    <a:pt x="200" y="45"/>
                    <a:pt x="200" y="45"/>
                    <a:pt x="200" y="45"/>
                  </a:cubicBezTo>
                  <a:cubicBezTo>
                    <a:pt x="200" y="48"/>
                    <a:pt x="200" y="48"/>
                    <a:pt x="200" y="48"/>
                  </a:cubicBezTo>
                  <a:cubicBezTo>
                    <a:pt x="204" y="48"/>
                    <a:pt x="204" y="48"/>
                    <a:pt x="204" y="48"/>
                  </a:cubicBezTo>
                  <a:cubicBezTo>
                    <a:pt x="204" y="82"/>
                    <a:pt x="204" y="82"/>
                    <a:pt x="204" y="82"/>
                  </a:cubicBezTo>
                  <a:cubicBezTo>
                    <a:pt x="208" y="82"/>
                    <a:pt x="208" y="82"/>
                    <a:pt x="208" y="82"/>
                  </a:cubicBezTo>
                  <a:cubicBezTo>
                    <a:pt x="208" y="87"/>
                    <a:pt x="208" y="87"/>
                    <a:pt x="208" y="87"/>
                  </a:cubicBezTo>
                  <a:cubicBezTo>
                    <a:pt x="212" y="87"/>
                    <a:pt x="212" y="87"/>
                    <a:pt x="212" y="87"/>
                  </a:cubicBezTo>
                  <a:cubicBezTo>
                    <a:pt x="212" y="102"/>
                    <a:pt x="212" y="102"/>
                    <a:pt x="212" y="102"/>
                  </a:cubicBezTo>
                  <a:cubicBezTo>
                    <a:pt x="214" y="102"/>
                    <a:pt x="214" y="102"/>
                    <a:pt x="214" y="102"/>
                  </a:cubicBezTo>
                  <a:cubicBezTo>
                    <a:pt x="214" y="139"/>
                    <a:pt x="214" y="139"/>
                    <a:pt x="214" y="139"/>
                  </a:cubicBezTo>
                  <a:cubicBezTo>
                    <a:pt x="220" y="139"/>
                    <a:pt x="220" y="139"/>
                    <a:pt x="220" y="139"/>
                  </a:cubicBezTo>
                  <a:cubicBezTo>
                    <a:pt x="220" y="190"/>
                    <a:pt x="220" y="190"/>
                    <a:pt x="220" y="190"/>
                  </a:cubicBezTo>
                  <a:cubicBezTo>
                    <a:pt x="224" y="190"/>
                    <a:pt x="224" y="190"/>
                    <a:pt x="224" y="190"/>
                  </a:cubicBezTo>
                  <a:cubicBezTo>
                    <a:pt x="224" y="298"/>
                    <a:pt x="224" y="298"/>
                    <a:pt x="224" y="298"/>
                  </a:cubicBezTo>
                  <a:cubicBezTo>
                    <a:pt x="229" y="298"/>
                    <a:pt x="229" y="298"/>
                    <a:pt x="229" y="298"/>
                  </a:cubicBezTo>
                  <a:cubicBezTo>
                    <a:pt x="229" y="314"/>
                    <a:pt x="229" y="314"/>
                    <a:pt x="229" y="314"/>
                  </a:cubicBezTo>
                  <a:cubicBezTo>
                    <a:pt x="240" y="314"/>
                    <a:pt x="240" y="314"/>
                    <a:pt x="240" y="314"/>
                  </a:cubicBezTo>
                  <a:cubicBezTo>
                    <a:pt x="240" y="318"/>
                    <a:pt x="240" y="318"/>
                    <a:pt x="240" y="318"/>
                  </a:cubicBezTo>
                  <a:cubicBezTo>
                    <a:pt x="244" y="318"/>
                    <a:pt x="244" y="318"/>
                    <a:pt x="244" y="318"/>
                  </a:cubicBezTo>
                  <a:cubicBezTo>
                    <a:pt x="244" y="346"/>
                    <a:pt x="244" y="346"/>
                    <a:pt x="244" y="346"/>
                  </a:cubicBezTo>
                  <a:cubicBezTo>
                    <a:pt x="250" y="346"/>
                    <a:pt x="250" y="346"/>
                    <a:pt x="250" y="346"/>
                  </a:cubicBezTo>
                  <a:cubicBezTo>
                    <a:pt x="250" y="358"/>
                    <a:pt x="250" y="358"/>
                    <a:pt x="250" y="358"/>
                  </a:cubicBezTo>
                  <a:cubicBezTo>
                    <a:pt x="253" y="358"/>
                    <a:pt x="253" y="358"/>
                    <a:pt x="253" y="358"/>
                  </a:cubicBezTo>
                  <a:cubicBezTo>
                    <a:pt x="253" y="364"/>
                    <a:pt x="253" y="364"/>
                    <a:pt x="253" y="364"/>
                  </a:cubicBezTo>
                  <a:cubicBezTo>
                    <a:pt x="256" y="364"/>
                    <a:pt x="256" y="364"/>
                    <a:pt x="256" y="364"/>
                  </a:cubicBezTo>
                  <a:cubicBezTo>
                    <a:pt x="256" y="367"/>
                    <a:pt x="256" y="367"/>
                    <a:pt x="256" y="367"/>
                  </a:cubicBezTo>
                  <a:cubicBezTo>
                    <a:pt x="259" y="367"/>
                    <a:pt x="259" y="367"/>
                    <a:pt x="259" y="367"/>
                  </a:cubicBezTo>
                  <a:cubicBezTo>
                    <a:pt x="259" y="398"/>
                    <a:pt x="259" y="398"/>
                    <a:pt x="259" y="398"/>
                  </a:cubicBezTo>
                  <a:cubicBezTo>
                    <a:pt x="262" y="398"/>
                    <a:pt x="262" y="398"/>
                    <a:pt x="262" y="398"/>
                  </a:cubicBezTo>
                  <a:cubicBezTo>
                    <a:pt x="262" y="418"/>
                    <a:pt x="262" y="418"/>
                    <a:pt x="262" y="418"/>
                  </a:cubicBezTo>
                  <a:cubicBezTo>
                    <a:pt x="349" y="418"/>
                    <a:pt x="349" y="418"/>
                    <a:pt x="349" y="418"/>
                  </a:cubicBezTo>
                  <a:cubicBezTo>
                    <a:pt x="349" y="433"/>
                    <a:pt x="349" y="433"/>
                    <a:pt x="349" y="433"/>
                  </a:cubicBezTo>
                  <a:cubicBezTo>
                    <a:pt x="371" y="433"/>
                    <a:pt x="371" y="433"/>
                    <a:pt x="371" y="433"/>
                  </a:cubicBezTo>
                  <a:cubicBezTo>
                    <a:pt x="371" y="452"/>
                    <a:pt x="371" y="452"/>
                    <a:pt x="371" y="452"/>
                  </a:cubicBezTo>
                  <a:cubicBezTo>
                    <a:pt x="422" y="452"/>
                    <a:pt x="422" y="452"/>
                    <a:pt x="422" y="452"/>
                  </a:cubicBezTo>
                  <a:cubicBezTo>
                    <a:pt x="422" y="470"/>
                    <a:pt x="422" y="470"/>
                    <a:pt x="422" y="470"/>
                  </a:cubicBezTo>
                  <a:cubicBezTo>
                    <a:pt x="434" y="470"/>
                    <a:pt x="434" y="470"/>
                    <a:pt x="434" y="470"/>
                  </a:cubicBezTo>
                  <a:cubicBezTo>
                    <a:pt x="434" y="488"/>
                    <a:pt x="434" y="488"/>
                    <a:pt x="434" y="488"/>
                  </a:cubicBezTo>
                  <a:cubicBezTo>
                    <a:pt x="436" y="488"/>
                    <a:pt x="436" y="488"/>
                    <a:pt x="436" y="488"/>
                  </a:cubicBezTo>
                  <a:cubicBezTo>
                    <a:pt x="436" y="516"/>
                    <a:pt x="436" y="516"/>
                    <a:pt x="436" y="516"/>
                  </a:cubicBezTo>
                  <a:cubicBezTo>
                    <a:pt x="440" y="516"/>
                    <a:pt x="440" y="516"/>
                    <a:pt x="440" y="516"/>
                  </a:cubicBezTo>
                  <a:cubicBezTo>
                    <a:pt x="440" y="516"/>
                    <a:pt x="440" y="521"/>
                    <a:pt x="440" y="521"/>
                  </a:cubicBezTo>
                  <a:cubicBezTo>
                    <a:pt x="440" y="521"/>
                    <a:pt x="452" y="521"/>
                    <a:pt x="452" y="521"/>
                  </a:cubicBezTo>
                  <a:cubicBezTo>
                    <a:pt x="452" y="562"/>
                    <a:pt x="452" y="562"/>
                    <a:pt x="452" y="562"/>
                  </a:cubicBezTo>
                  <a:cubicBezTo>
                    <a:pt x="455" y="562"/>
                    <a:pt x="455" y="562"/>
                    <a:pt x="455" y="562"/>
                  </a:cubicBezTo>
                  <a:cubicBezTo>
                    <a:pt x="455" y="614"/>
                    <a:pt x="455" y="614"/>
                    <a:pt x="455" y="614"/>
                  </a:cubicBezTo>
                  <a:cubicBezTo>
                    <a:pt x="469" y="614"/>
                    <a:pt x="469" y="614"/>
                    <a:pt x="469" y="614"/>
                  </a:cubicBezTo>
                  <a:cubicBezTo>
                    <a:pt x="469" y="634"/>
                    <a:pt x="469" y="634"/>
                    <a:pt x="469" y="634"/>
                  </a:cubicBezTo>
                  <a:cubicBezTo>
                    <a:pt x="484" y="634"/>
                    <a:pt x="484" y="634"/>
                    <a:pt x="484" y="634"/>
                  </a:cubicBezTo>
                  <a:cubicBezTo>
                    <a:pt x="484" y="650"/>
                    <a:pt x="484" y="650"/>
                    <a:pt x="484" y="650"/>
                  </a:cubicBezTo>
                  <a:cubicBezTo>
                    <a:pt x="528" y="650"/>
                    <a:pt x="528" y="650"/>
                    <a:pt x="528" y="650"/>
                  </a:cubicBezTo>
                  <a:cubicBezTo>
                    <a:pt x="528" y="670"/>
                    <a:pt x="528" y="670"/>
                    <a:pt x="528" y="670"/>
                  </a:cubicBezTo>
                  <a:cubicBezTo>
                    <a:pt x="552" y="670"/>
                    <a:pt x="552" y="670"/>
                    <a:pt x="552" y="670"/>
                  </a:cubicBezTo>
                  <a:cubicBezTo>
                    <a:pt x="552" y="692"/>
                    <a:pt x="552" y="692"/>
                    <a:pt x="552" y="692"/>
                  </a:cubicBezTo>
                  <a:cubicBezTo>
                    <a:pt x="644" y="692"/>
                    <a:pt x="644" y="692"/>
                    <a:pt x="644" y="692"/>
                  </a:cubicBezTo>
                  <a:cubicBezTo>
                    <a:pt x="644" y="713"/>
                    <a:pt x="644" y="713"/>
                    <a:pt x="644" y="713"/>
                  </a:cubicBezTo>
                  <a:cubicBezTo>
                    <a:pt x="660" y="713"/>
                    <a:pt x="660" y="713"/>
                    <a:pt x="660" y="713"/>
                  </a:cubicBezTo>
                  <a:cubicBezTo>
                    <a:pt x="660" y="732"/>
                    <a:pt x="660" y="732"/>
                    <a:pt x="660" y="732"/>
                  </a:cubicBezTo>
                  <a:cubicBezTo>
                    <a:pt x="663" y="732"/>
                    <a:pt x="663" y="732"/>
                    <a:pt x="663" y="732"/>
                  </a:cubicBezTo>
                  <a:cubicBezTo>
                    <a:pt x="663" y="735"/>
                    <a:pt x="663" y="735"/>
                    <a:pt x="663" y="735"/>
                  </a:cubicBezTo>
                  <a:cubicBezTo>
                    <a:pt x="667" y="735"/>
                    <a:pt x="667" y="735"/>
                    <a:pt x="667" y="735"/>
                  </a:cubicBezTo>
                  <a:cubicBezTo>
                    <a:pt x="667" y="751"/>
                    <a:pt x="667" y="751"/>
                    <a:pt x="667" y="751"/>
                  </a:cubicBezTo>
                  <a:cubicBezTo>
                    <a:pt x="669" y="751"/>
                    <a:pt x="669" y="751"/>
                    <a:pt x="669" y="751"/>
                  </a:cubicBezTo>
                  <a:cubicBezTo>
                    <a:pt x="669" y="756"/>
                    <a:pt x="669" y="756"/>
                    <a:pt x="669" y="756"/>
                  </a:cubicBezTo>
                  <a:cubicBezTo>
                    <a:pt x="673" y="756"/>
                    <a:pt x="673" y="756"/>
                    <a:pt x="673" y="756"/>
                  </a:cubicBezTo>
                  <a:cubicBezTo>
                    <a:pt x="673" y="771"/>
                    <a:pt x="673" y="771"/>
                    <a:pt x="673" y="771"/>
                  </a:cubicBezTo>
                  <a:cubicBezTo>
                    <a:pt x="683" y="771"/>
                    <a:pt x="683" y="771"/>
                    <a:pt x="683" y="771"/>
                  </a:cubicBezTo>
                  <a:cubicBezTo>
                    <a:pt x="683" y="789"/>
                    <a:pt x="683" y="789"/>
                    <a:pt x="683" y="789"/>
                  </a:cubicBezTo>
                  <a:cubicBezTo>
                    <a:pt x="684" y="789"/>
                    <a:pt x="684" y="789"/>
                    <a:pt x="684" y="789"/>
                  </a:cubicBezTo>
                  <a:cubicBezTo>
                    <a:pt x="684" y="793"/>
                    <a:pt x="684" y="793"/>
                    <a:pt x="684" y="793"/>
                  </a:cubicBezTo>
                  <a:cubicBezTo>
                    <a:pt x="688" y="793"/>
                    <a:pt x="688" y="793"/>
                    <a:pt x="688" y="793"/>
                  </a:cubicBezTo>
                  <a:cubicBezTo>
                    <a:pt x="688" y="833"/>
                    <a:pt x="688" y="833"/>
                    <a:pt x="688" y="833"/>
                  </a:cubicBezTo>
                  <a:cubicBezTo>
                    <a:pt x="778" y="833"/>
                    <a:pt x="778" y="833"/>
                    <a:pt x="778" y="833"/>
                  </a:cubicBezTo>
                  <a:cubicBezTo>
                    <a:pt x="778" y="837"/>
                    <a:pt x="778" y="837"/>
                    <a:pt x="778" y="837"/>
                  </a:cubicBezTo>
                  <a:cubicBezTo>
                    <a:pt x="781" y="837"/>
                    <a:pt x="781" y="837"/>
                    <a:pt x="781" y="837"/>
                  </a:cubicBezTo>
                  <a:cubicBezTo>
                    <a:pt x="781" y="854"/>
                    <a:pt x="781" y="854"/>
                    <a:pt x="781" y="854"/>
                  </a:cubicBezTo>
                  <a:cubicBezTo>
                    <a:pt x="972" y="854"/>
                    <a:pt x="972" y="854"/>
                    <a:pt x="972" y="854"/>
                  </a:cubicBezTo>
                  <a:cubicBezTo>
                    <a:pt x="972" y="873"/>
                    <a:pt x="972" y="873"/>
                    <a:pt x="972" y="873"/>
                  </a:cubicBezTo>
                  <a:cubicBezTo>
                    <a:pt x="1536" y="873"/>
                    <a:pt x="1536" y="873"/>
                    <a:pt x="1536" y="873"/>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2" name="Line 71">
              <a:extLst>
                <a:ext uri="{FF2B5EF4-FFF2-40B4-BE49-F238E27FC236}">
                  <a16:creationId xmlns="" xmlns:a16="http://schemas.microsoft.com/office/drawing/2014/main" id="{2E9D46F1-56EB-420F-A9D1-650736782A75}"/>
                </a:ext>
              </a:extLst>
            </p:cNvPr>
            <p:cNvSpPr>
              <a:spLocks noChangeShapeType="1"/>
            </p:cNvSpPr>
            <p:nvPr/>
          </p:nvSpPr>
          <p:spPr bwMode="auto">
            <a:xfrm>
              <a:off x="6515100" y="4916488"/>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3" name="Line 72">
              <a:extLst>
                <a:ext uri="{FF2B5EF4-FFF2-40B4-BE49-F238E27FC236}">
                  <a16:creationId xmlns="" xmlns:a16="http://schemas.microsoft.com/office/drawing/2014/main" id="{AA3D4E57-FB2C-4D30-A9E1-42094A2DF55A}"/>
                </a:ext>
              </a:extLst>
            </p:cNvPr>
            <p:cNvSpPr>
              <a:spLocks noChangeShapeType="1"/>
            </p:cNvSpPr>
            <p:nvPr/>
          </p:nvSpPr>
          <p:spPr bwMode="auto">
            <a:xfrm flipH="1">
              <a:off x="6467475" y="4964113"/>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4" name="Line 73">
              <a:extLst>
                <a:ext uri="{FF2B5EF4-FFF2-40B4-BE49-F238E27FC236}">
                  <a16:creationId xmlns="" xmlns:a16="http://schemas.microsoft.com/office/drawing/2014/main" id="{9D8B1809-1B39-4C17-BF95-AAA24BCEE9C0}"/>
                </a:ext>
              </a:extLst>
            </p:cNvPr>
            <p:cNvSpPr>
              <a:spLocks noChangeShapeType="1"/>
            </p:cNvSpPr>
            <p:nvPr/>
          </p:nvSpPr>
          <p:spPr bwMode="auto">
            <a:xfrm>
              <a:off x="3225800" y="4205288"/>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5" name="Line 74">
              <a:extLst>
                <a:ext uri="{FF2B5EF4-FFF2-40B4-BE49-F238E27FC236}">
                  <a16:creationId xmlns="" xmlns:a16="http://schemas.microsoft.com/office/drawing/2014/main" id="{4538C876-F585-4026-82FF-8334FAED64B7}"/>
                </a:ext>
              </a:extLst>
            </p:cNvPr>
            <p:cNvSpPr>
              <a:spLocks noChangeShapeType="1"/>
            </p:cNvSpPr>
            <p:nvPr/>
          </p:nvSpPr>
          <p:spPr bwMode="auto">
            <a:xfrm flipH="1">
              <a:off x="3178175" y="4252913"/>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6" name="Line 75">
              <a:extLst>
                <a:ext uri="{FF2B5EF4-FFF2-40B4-BE49-F238E27FC236}">
                  <a16:creationId xmlns="" xmlns:a16="http://schemas.microsoft.com/office/drawing/2014/main" id="{0924B16E-8F00-4FF9-BB8A-11F555FCFCBC}"/>
                </a:ext>
              </a:extLst>
            </p:cNvPr>
            <p:cNvSpPr>
              <a:spLocks noChangeShapeType="1"/>
            </p:cNvSpPr>
            <p:nvPr/>
          </p:nvSpPr>
          <p:spPr bwMode="auto">
            <a:xfrm>
              <a:off x="2400300" y="3228976"/>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7" name="Line 76">
              <a:extLst>
                <a:ext uri="{FF2B5EF4-FFF2-40B4-BE49-F238E27FC236}">
                  <a16:creationId xmlns="" xmlns:a16="http://schemas.microsoft.com/office/drawing/2014/main" id="{DEBE6032-30A7-438A-A97B-9AB8E035F5AE}"/>
                </a:ext>
              </a:extLst>
            </p:cNvPr>
            <p:cNvSpPr>
              <a:spLocks noChangeShapeType="1"/>
            </p:cNvSpPr>
            <p:nvPr/>
          </p:nvSpPr>
          <p:spPr bwMode="auto">
            <a:xfrm flipH="1">
              <a:off x="2352675" y="3276601"/>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8" name="Line 77">
              <a:extLst>
                <a:ext uri="{FF2B5EF4-FFF2-40B4-BE49-F238E27FC236}">
                  <a16:creationId xmlns="" xmlns:a16="http://schemas.microsoft.com/office/drawing/2014/main" id="{034255E9-28B5-41F3-8945-C46FD5F9BA86}"/>
                </a:ext>
              </a:extLst>
            </p:cNvPr>
            <p:cNvSpPr>
              <a:spLocks noChangeShapeType="1"/>
            </p:cNvSpPr>
            <p:nvPr/>
          </p:nvSpPr>
          <p:spPr bwMode="auto">
            <a:xfrm>
              <a:off x="2352675" y="3136901"/>
              <a:ext cx="0" cy="920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89" name="Line 78">
              <a:extLst>
                <a:ext uri="{FF2B5EF4-FFF2-40B4-BE49-F238E27FC236}">
                  <a16:creationId xmlns="" xmlns:a16="http://schemas.microsoft.com/office/drawing/2014/main" id="{4B0443AF-E4B2-4FE3-A04C-D3CF8BE4F188}"/>
                </a:ext>
              </a:extLst>
            </p:cNvPr>
            <p:cNvSpPr>
              <a:spLocks noChangeShapeType="1"/>
            </p:cNvSpPr>
            <p:nvPr/>
          </p:nvSpPr>
          <p:spPr bwMode="auto">
            <a:xfrm flipH="1">
              <a:off x="2305050" y="3184526"/>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0" name="Line 79">
              <a:extLst>
                <a:ext uri="{FF2B5EF4-FFF2-40B4-BE49-F238E27FC236}">
                  <a16:creationId xmlns="" xmlns:a16="http://schemas.microsoft.com/office/drawing/2014/main" id="{819CD5A2-55BF-40B8-B66D-C6E85488767A}"/>
                </a:ext>
              </a:extLst>
            </p:cNvPr>
            <p:cNvSpPr>
              <a:spLocks noChangeShapeType="1"/>
            </p:cNvSpPr>
            <p:nvPr/>
          </p:nvSpPr>
          <p:spPr bwMode="auto">
            <a:xfrm>
              <a:off x="2333625" y="3082926"/>
              <a:ext cx="0" cy="952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291" name="Line 80">
              <a:extLst>
                <a:ext uri="{FF2B5EF4-FFF2-40B4-BE49-F238E27FC236}">
                  <a16:creationId xmlns="" xmlns:a16="http://schemas.microsoft.com/office/drawing/2014/main" id="{01C56BF1-2E4F-4467-BF79-D5082BC44E9C}"/>
                </a:ext>
              </a:extLst>
            </p:cNvPr>
            <p:cNvSpPr>
              <a:spLocks noChangeShapeType="1"/>
            </p:cNvSpPr>
            <p:nvPr/>
          </p:nvSpPr>
          <p:spPr bwMode="auto">
            <a:xfrm flipH="1">
              <a:off x="2286000" y="3130551"/>
              <a:ext cx="952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cxnSp>
        <p:nvCxnSpPr>
          <p:cNvPr id="292" name="Straight Connector 291">
            <a:extLst>
              <a:ext uri="{FF2B5EF4-FFF2-40B4-BE49-F238E27FC236}">
                <a16:creationId xmlns="" xmlns:a16="http://schemas.microsoft.com/office/drawing/2014/main" id="{9C26F6F0-E407-4A1D-B890-69506F864E8D}"/>
              </a:ext>
            </a:extLst>
          </p:cNvPr>
          <p:cNvCxnSpPr>
            <a:cxnSpLocks/>
          </p:cNvCxnSpPr>
          <p:nvPr/>
        </p:nvCxnSpPr>
        <p:spPr>
          <a:xfrm rot="10800000">
            <a:off x="4046220" y="2917031"/>
            <a:ext cx="176212" cy="0"/>
          </a:xfrm>
          <a:prstGeom prst="line">
            <a:avLst/>
          </a:prstGeom>
          <a:noFill/>
          <a:ln w="28575" cap="flat" cmpd="sng" algn="ctr">
            <a:solidFill>
              <a:schemeClr val="accent2"/>
            </a:solidFill>
            <a:prstDash val="solid"/>
          </a:ln>
          <a:effectLst/>
        </p:spPr>
      </p:cxnSp>
      <p:cxnSp>
        <p:nvCxnSpPr>
          <p:cNvPr id="293" name="Straight Connector 292">
            <a:extLst>
              <a:ext uri="{FF2B5EF4-FFF2-40B4-BE49-F238E27FC236}">
                <a16:creationId xmlns="" xmlns:a16="http://schemas.microsoft.com/office/drawing/2014/main" id="{12415155-1389-4C4A-AF56-E4D8641088EE}"/>
              </a:ext>
            </a:extLst>
          </p:cNvPr>
          <p:cNvCxnSpPr>
            <a:cxnSpLocks/>
          </p:cNvCxnSpPr>
          <p:nvPr/>
        </p:nvCxnSpPr>
        <p:spPr>
          <a:xfrm rot="10800000">
            <a:off x="4046220" y="2643188"/>
            <a:ext cx="176212" cy="0"/>
          </a:xfrm>
          <a:prstGeom prst="line">
            <a:avLst/>
          </a:prstGeom>
          <a:noFill/>
          <a:ln w="28575" cap="flat" cmpd="sng" algn="ctr">
            <a:solidFill>
              <a:schemeClr val="accent3"/>
            </a:solidFill>
            <a:prstDash val="solid"/>
          </a:ln>
          <a:effectLst/>
        </p:spPr>
      </p:cxnSp>
      <p:graphicFrame>
        <p:nvGraphicFramePr>
          <p:cNvPr id="294" name="Table 293">
            <a:extLst>
              <a:ext uri="{FF2B5EF4-FFF2-40B4-BE49-F238E27FC236}">
                <a16:creationId xmlns="" xmlns:a16="http://schemas.microsoft.com/office/drawing/2014/main" id="{6314150C-B9A3-476D-B27A-CFAFDC63E8F5}"/>
              </a:ext>
            </a:extLst>
          </p:cNvPr>
          <p:cNvGraphicFramePr>
            <a:graphicFrameLocks noGrp="1"/>
          </p:cNvGraphicFramePr>
          <p:nvPr>
            <p:extLst>
              <p:ext uri="{D42A27DB-BD31-4B8C-83A1-F6EECF244321}">
                <p14:modId xmlns:p14="http://schemas.microsoft.com/office/powerpoint/2010/main" xmlns="" val="1750539125"/>
              </p:ext>
            </p:extLst>
          </p:nvPr>
        </p:nvGraphicFramePr>
        <p:xfrm>
          <a:off x="4302137" y="2222137"/>
          <a:ext cx="3528000" cy="1280160"/>
        </p:xfrm>
        <a:graphic>
          <a:graphicData uri="http://schemas.openxmlformats.org/drawingml/2006/table">
            <a:tbl>
              <a:tblPr firstRow="1" bandRow="1"/>
              <a:tblGrid>
                <a:gridCol w="1091130">
                  <a:extLst>
                    <a:ext uri="{9D8B030D-6E8A-4147-A177-3AD203B41FA5}">
                      <a16:colId xmlns="" xmlns:a16="http://schemas.microsoft.com/office/drawing/2014/main" val="3783602282"/>
                    </a:ext>
                  </a:extLst>
                </a:gridCol>
                <a:gridCol w="1052503">
                  <a:extLst>
                    <a:ext uri="{9D8B030D-6E8A-4147-A177-3AD203B41FA5}">
                      <a16:colId xmlns="" xmlns:a16="http://schemas.microsoft.com/office/drawing/2014/main" val="2905167718"/>
                    </a:ext>
                  </a:extLst>
                </a:gridCol>
                <a:gridCol w="719528">
                  <a:extLst>
                    <a:ext uri="{9D8B030D-6E8A-4147-A177-3AD203B41FA5}">
                      <a16:colId xmlns="" xmlns:a16="http://schemas.microsoft.com/office/drawing/2014/main" val="1998092642"/>
                    </a:ext>
                  </a:extLst>
                </a:gridCol>
                <a:gridCol w="664839">
                  <a:extLst>
                    <a:ext uri="{9D8B030D-6E8A-4147-A177-3AD203B41FA5}">
                      <a16:colId xmlns="" xmlns:a16="http://schemas.microsoft.com/office/drawing/2014/main" val="2948043181"/>
                    </a:ext>
                  </a:extLst>
                </a:gridCol>
              </a:tblGrid>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endParaRPr lang="en-GB" sz="1200" dirty="0">
                        <a:solidFill>
                          <a:srgbClr val="000000"/>
                        </a:solidFill>
                        <a:latin typeface="Arial" panose="020B0604020202020204" pitchFamily="34" charset="0"/>
                        <a:cs typeface="Arial" panose="020B0604020202020204" pitchFamily="34" charset="0"/>
                      </a:endParaRPr>
                    </a:p>
                  </a:txBody>
                  <a:tcPr marL="28800" marR="288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ja-JP" sz="1200" b="1" i="0" dirty="0" smtClean="0">
                          <a:solidFill>
                            <a:srgbClr val="000000"/>
                          </a:solidFill>
                          <a:ea typeface="MS UI Gothic" pitchFamily="18" charset="0"/>
                        </a:rPr>
                        <a:t>mPFS、カ月</a:t>
                      </a:r>
                    </a:p>
                  </a:txBody>
                  <a:tcPr marL="36000" marR="360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ja-JP" sz="1200" b="1" i="0" dirty="0" smtClean="0">
                          <a:solidFill>
                            <a:srgbClr val="000000"/>
                          </a:solidFill>
                          <a:ea typeface="MS UI Gothic" pitchFamily="18" charset="0"/>
                        </a:rPr>
                        <a:t>患者</a:t>
                      </a:r>
                    </a:p>
                  </a:txBody>
                  <a:tcPr marL="36000" marR="360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ja-JP" sz="1200" b="1" i="0" dirty="0" smtClean="0">
                          <a:solidFill>
                            <a:srgbClr val="000000"/>
                          </a:solidFill>
                          <a:ea typeface="MS UI Gothic" pitchFamily="18" charset="0"/>
                        </a:rPr>
                        <a:t>イベント</a:t>
                      </a:r>
                    </a:p>
                  </a:txBody>
                  <a:tcPr marL="36000" marR="3600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28607811"/>
                  </a:ext>
                </a:extLst>
              </a:tr>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457200" rtl="0" eaLnBrk="1" latinLnBrk="0" hangingPunct="1"/>
                      <a:r>
                        <a:rPr lang="ja-JP" sz="1200" b="0" i="0" dirty="0" smtClean="0">
                          <a:solidFill>
                            <a:srgbClr val="000000"/>
                          </a:solidFill>
                          <a:ea typeface="MS UI Gothic" pitchFamily="18" charset="0"/>
                        </a:rPr>
                        <a:t>チバンチニブ</a:t>
                      </a:r>
                    </a:p>
                  </a:txBody>
                  <a:tcPr marL="28800" marR="288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2.8</a:t>
                      </a:r>
                    </a:p>
                  </a:txBody>
                  <a:tcPr marL="36000" marR="360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134</a:t>
                      </a:r>
                    </a:p>
                  </a:txBody>
                  <a:tcPr marL="36000" marR="360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115</a:t>
                      </a:r>
                    </a:p>
                  </a:txBody>
                  <a:tcPr marL="36000" marR="3600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744653243"/>
                  </a:ext>
                </a:extLst>
              </a:tr>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457200" rtl="0" eaLnBrk="1" latinLnBrk="0" hangingPunct="1"/>
                      <a:r>
                        <a:rPr lang="ja-JP" sz="1200" b="0" i="0" dirty="0" smtClean="0">
                          <a:solidFill>
                            <a:srgbClr val="000000"/>
                          </a:solidFill>
                          <a:ea typeface="MS UI Gothic" pitchFamily="18" charset="0"/>
                        </a:rPr>
                        <a:t>プラセボ</a:t>
                      </a:r>
                    </a:p>
                  </a:txBody>
                  <a:tcPr marL="28800" marR="288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2.3</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61</a:t>
                      </a:r>
                    </a:p>
                  </a:txBody>
                  <a:tcPr marL="36000" marR="36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51</a:t>
                      </a:r>
                    </a:p>
                  </a:txBody>
                  <a:tcPr marL="36000" marR="36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677326095"/>
                  </a:ext>
                </a:extLst>
              </a:tr>
              <a:tr h="264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457200" rtl="0" eaLnBrk="1" latinLnBrk="0" hangingPunct="1"/>
                      <a:r>
                        <a:rPr lang="ja-JP" sz="1200" b="0" i="0" dirty="0" smtClean="0">
                          <a:solidFill>
                            <a:srgbClr val="000000"/>
                          </a:solidFill>
                          <a:ea typeface="MS UI Gothic" pitchFamily="18" charset="0"/>
                        </a:rPr>
                        <a:t>HR（95%CI）、</a:t>
                      </a:r>
                      <a:r>
                        <a:rPr lang="en-GB" altLang="ja-JP" sz="1200" b="0" i="0" dirty="0" smtClean="0">
                          <a:solidFill>
                            <a:srgbClr val="000000"/>
                          </a:solidFill>
                          <a:ea typeface="MS UI Gothic" pitchFamily="18" charset="0"/>
                        </a:rPr>
                        <a:t/>
                      </a:r>
                      <a:br>
                        <a:rPr lang="en-GB" altLang="ja-JP" sz="1200" b="0" i="0" dirty="0" smtClean="0">
                          <a:solidFill>
                            <a:srgbClr val="000000"/>
                          </a:solidFill>
                          <a:ea typeface="MS UI Gothic" pitchFamily="18" charset="0"/>
                        </a:rPr>
                      </a:br>
                      <a:r>
                        <a:rPr lang="en-GB" altLang="ja-JP" sz="1200" b="0" i="0" dirty="0" smtClean="0">
                          <a:solidFill>
                            <a:srgbClr val="000000"/>
                          </a:solidFill>
                          <a:ea typeface="MS UI Gothic" pitchFamily="18" charset="0"/>
                        </a:rPr>
                        <a:t>p</a:t>
                      </a:r>
                      <a:r>
                        <a:rPr lang="ja-JP" sz="1200" b="0" i="0" dirty="0" smtClean="0">
                          <a:solidFill>
                            <a:srgbClr val="000000"/>
                          </a:solidFill>
                          <a:ea typeface="MS UI Gothic" pitchFamily="18" charset="0"/>
                        </a:rPr>
                        <a:t>値</a:t>
                      </a:r>
                    </a:p>
                  </a:txBody>
                  <a:tcPr marL="28800" marR="2880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ja-JP" sz="1200" b="0" i="0" dirty="0" smtClean="0">
                          <a:solidFill>
                            <a:srgbClr val="000000"/>
                          </a:solidFill>
                          <a:ea typeface="MS UI Gothic" pitchFamily="18" charset="0"/>
                        </a:rPr>
                        <a:t>0.72 (0.51, 1.02); </a:t>
                      </a:r>
                      <a:r>
                        <a:rPr lang="en" sz="1200" dirty="0" smtClean="0"/>
                        <a:t/>
                      </a:r>
                      <a:br>
                        <a:rPr lang="en" sz="1200" dirty="0" smtClean="0"/>
                      </a:br>
                      <a:r>
                        <a:rPr lang="ja-JP" sz="1200" b="0" i="0" dirty="0" smtClean="0">
                          <a:solidFill>
                            <a:srgbClr val="000000"/>
                          </a:solidFill>
                          <a:ea typeface="MS UI Gothic" pitchFamily="18" charset="0"/>
                        </a:rPr>
                        <a:t>0.065</a:t>
                      </a:r>
                    </a:p>
                  </a:txBody>
                  <a:tcPr marL="28800" marR="2880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457200" rtl="0" eaLnBrk="1" latinLnBrk="0" hangingPunct="1"/>
                      <a:endParaRPr lang="en-GB" sz="1200" kern="1200" dirty="0">
                        <a:solidFill>
                          <a:srgbClr val="000000"/>
                        </a:solidFill>
                        <a:latin typeface="Arial" panose="020B0604020202020204" pitchFamily="34" charset="0"/>
                        <a:ea typeface="+mn-ea"/>
                        <a:cs typeface="Arial" panose="020B0604020202020204" pitchFamily="34" charset="0"/>
                      </a:endParaRPr>
                    </a:p>
                  </a:txBody>
                  <a:tcPr anchor="ctr">
                    <a:lnB w="12700" cap="flat" cmpd="sng" algn="ctr">
                      <a:solidFill>
                        <a:srgbClr val="000000"/>
                      </a:solidFill>
                      <a:prstDash val="solid"/>
                      <a:round/>
                      <a:headEnd type="none" w="med" len="med"/>
                      <a:tailEnd type="none" w="med" len="med"/>
                    </a:lnB>
                  </a:tcPr>
                </a:tc>
                <a:tc hMerge="1">
                  <a:txBody>
                    <a:bodyPr/>
                    <a:lstStyle/>
                    <a:p>
                      <a:pPr marL="0" algn="ctr" defTabSz="457200" rtl="0" eaLnBrk="1" latinLnBrk="0" hangingPunct="1"/>
                      <a:endParaRPr lang="en-GB" sz="1200" kern="1200" dirty="0">
                        <a:solidFill>
                          <a:srgbClr val="000000"/>
                        </a:solidFill>
                        <a:latin typeface="Arial" panose="020B0604020202020204" pitchFamily="34" charset="0"/>
                        <a:ea typeface="+mn-ea"/>
                        <a:cs typeface="Arial" panose="020B0604020202020204" pitchFamily="34" charset="0"/>
                      </a:endParaRPr>
                    </a:p>
                  </a:txBody>
                  <a:tcPr anchor="ctr">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856906"/>
                  </a:ext>
                </a:extLst>
              </a:tr>
            </a:tbl>
          </a:graphicData>
        </a:graphic>
      </p:graphicFrame>
      <p:graphicFrame>
        <p:nvGraphicFramePr>
          <p:cNvPr id="295" name="Group 88"/>
          <p:cNvGraphicFramePr>
            <a:graphicFrameLocks noGrp="1"/>
          </p:cNvGraphicFramePr>
          <p:nvPr>
            <p:extLst>
              <p:ext uri="{D42A27DB-BD31-4B8C-83A1-F6EECF244321}">
                <p14:modId xmlns:p14="http://schemas.microsoft.com/office/powerpoint/2010/main" xmlns="" val="2790764757"/>
              </p:ext>
            </p:extLst>
          </p:nvPr>
        </p:nvGraphicFramePr>
        <p:xfrm>
          <a:off x="372903" y="5400341"/>
          <a:ext cx="8408987" cy="914400"/>
        </p:xfrm>
        <a:graphic>
          <a:graphicData uri="http://schemas.openxmlformats.org/drawingml/2006/table">
            <a:tbl>
              <a:tblPr firstRow="1" bandRow="1">
                <a:tableStyleId>{69012ECD-51FC-41F1-AA8D-1B2483CD663E}</a:tableStyleId>
              </a:tblPr>
              <a:tblGrid>
                <a:gridCol w="1328897">
                  <a:extLst>
                    <a:ext uri="{9D8B030D-6E8A-4147-A177-3AD203B41FA5}">
                      <a16:colId xmlns="" xmlns:a16="http://schemas.microsoft.com/office/drawing/2014/main" val="20000"/>
                    </a:ext>
                  </a:extLst>
                </a:gridCol>
                <a:gridCol w="2360030">
                  <a:extLst>
                    <a:ext uri="{9D8B030D-6E8A-4147-A177-3AD203B41FA5}">
                      <a16:colId xmlns="" xmlns:a16="http://schemas.microsoft.com/office/drawing/2014/main" val="20001"/>
                    </a:ext>
                  </a:extLst>
                </a:gridCol>
                <a:gridCol w="2360030">
                  <a:extLst>
                    <a:ext uri="{9D8B030D-6E8A-4147-A177-3AD203B41FA5}">
                      <a16:colId xmlns="" xmlns:a16="http://schemas.microsoft.com/office/drawing/2014/main" val="20002"/>
                    </a:ext>
                  </a:extLst>
                </a:gridCol>
                <a:gridCol w="2360030">
                  <a:extLst>
                    <a:ext uri="{9D8B030D-6E8A-4147-A177-3AD203B41FA5}">
                      <a16:colId xmlns="" xmlns:a16="http://schemas.microsoft.com/office/drawing/2014/main" val="20003"/>
                    </a:ext>
                  </a:extLst>
                </a:gridCol>
              </a:tblGrid>
              <a:tr h="0">
                <a:tc>
                  <a:txBody>
                    <a:bodyPr/>
                    <a:lstStyle/>
                    <a:p>
                      <a:r>
                        <a:rPr lang="ja-JP" sz="1400" b="1" i="0" dirty="0" smtClean="0">
                          <a:solidFill>
                            <a:srgbClr val="FFFFFF"/>
                          </a:solidFill>
                          <a:ea typeface="MS UI Gothic" pitchFamily="18" charset="0"/>
                        </a:rPr>
                        <a:t>n (%) [95%CI]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チバンチニブ (n=134)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プラセボ (n=61)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差、% (95%CI)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r>
                        <a:rPr lang="ja-JP" sz="1400" b="0" i="0" dirty="0" smtClean="0">
                          <a:solidFill>
                            <a:srgbClr val="000000"/>
                          </a:solidFill>
                          <a:ea typeface="MS UI Gothic" pitchFamily="18" charset="0"/>
                        </a:rPr>
                        <a:t>ORR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1 (0.7) [0.0, 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1 (1.6) [0.0, 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-0.9 (-4.4, 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000000"/>
                          </a:solidFill>
                          <a:ea typeface="MS UI Gothic" pitchFamily="18" charset="0"/>
                        </a:rPr>
                        <a:t>83 (61.9) [53.2, 70.2]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000000"/>
                          </a:solidFill>
                          <a:ea typeface="MS UI Gothic" pitchFamily="18" charset="0"/>
                        </a:rPr>
                        <a:t>34 (55.7) [42.4, 68.5]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000000"/>
                          </a:solidFill>
                          <a:ea typeface="MS UI Gothic" pitchFamily="18" charset="0"/>
                        </a:rPr>
                        <a:t>6.2 (-8.7, 21.1)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65581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転移を有する膵癌患者における第一選択治療として、CT + demcizumab（ヒト化抗DLL4抗体）をプラセボと比較し、その有効性および安全性を評価すること。</a:t>
            </a:r>
          </a:p>
          <a:p>
            <a:pPr marL="0" indent="0">
              <a:buNone/>
            </a:pPr>
            <a:endParaRPr lang="en-GB" dirty="0"/>
          </a:p>
        </p:txBody>
      </p:sp>
      <p:sp>
        <p:nvSpPr>
          <p:cNvPr id="28" name="Title 1"/>
          <p:cNvSpPr>
            <a:spLocks noGrp="1"/>
          </p:cNvSpPr>
          <p:nvPr>
            <p:ph type="title"/>
          </p:nvPr>
        </p:nvSpPr>
        <p:spPr>
          <a:xfrm>
            <a:off x="365124" y="179614"/>
            <a:ext cx="8238945" cy="807720"/>
          </a:xfrm>
        </p:spPr>
        <p:txBody>
          <a:bodyPr/>
          <a:lstStyle/>
          <a:p>
            <a:pPr>
              <a:lnSpc>
                <a:spcPct val="80000"/>
              </a:lnSpc>
            </a:pPr>
            <a:r>
              <a:rPr lang="ja-JP" sz="1800" b="1" i="0" dirty="0" smtClean="0">
                <a:solidFill>
                  <a:srgbClr val="043882"/>
                </a:solidFill>
                <a:ea typeface="MS UI Gothic" pitchFamily="18" charset="0"/>
              </a:rPr>
              <a:t>620PD：YOSEMITE試験：ゲムシタビン＋パクリタキセル（注射型懸濁液用タンパク結合粒子）＋プラセボ（GAP）対 ゲムシタビン＋パクリタキセル（注射型懸濁液用タンパク結合粒子）± demcizumab（GAD）の3群二重盲検無作為化第II相試験</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Cubillo Gracian A, et al</a:t>
            </a:r>
          </a:p>
        </p:txBody>
      </p:sp>
      <p:sp>
        <p:nvSpPr>
          <p:cNvPr id="29" name="Text Placeholder 3"/>
          <p:cNvSpPr>
            <a:spLocks noGrp="1"/>
          </p:cNvSpPr>
          <p:nvPr>
            <p:ph type="body" sz="quarter" idx="10"/>
          </p:nvPr>
        </p:nvSpPr>
        <p:spPr>
          <a:xfrm>
            <a:off x="365124" y="6096000"/>
            <a:ext cx="4012143" cy="487363"/>
          </a:xfrm>
        </p:spPr>
        <p:txBody>
          <a:bodyPr/>
          <a:lstStyle/>
          <a:p>
            <a:r>
              <a:rPr lang="ja-JP" sz="1200" b="0" i="0" dirty="0" smtClean="0">
                <a:solidFill>
                  <a:srgbClr val="4D4D4D"/>
                </a:solidFill>
                <a:ea typeface="MS UI Gothic" pitchFamily="18" charset="0"/>
              </a:rPr>
              <a:t>*Nab-パクリタキセル125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、IV、28日サイクルの内D1、8、15 + ゲムシタビン1000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、IV、28日サイクルの内D1、8、15;</a:t>
            </a:r>
            <a:r>
              <a:rPr lang="ja-JP" sz="1200" b="0" i="0" dirty="0" smtClean="0">
                <a:solidFill>
                  <a:srgbClr val="000000"/>
                </a:solidFill>
                <a:ea typeface="MS UI Gothic" pitchFamily="18" charset="0"/>
              </a:rPr>
              <a:t> </a:t>
            </a:r>
            <a:r>
              <a:rPr lang="ja-JP" sz="1200" b="0" i="0" baseline="30000" dirty="0" smtClean="0">
                <a:solidFill>
                  <a:srgbClr val="000000"/>
                </a:solidFill>
                <a:ea typeface="MS UI Gothic" pitchFamily="18" charset="0"/>
              </a:rPr>
              <a:t>†</a:t>
            </a:r>
            <a:r>
              <a:rPr lang="ja-JP" sz="1200" b="0" i="0" dirty="0" smtClean="0">
                <a:solidFill>
                  <a:srgbClr val="4D4D4D"/>
                </a:solidFill>
                <a:ea typeface="MS UI Gothic" pitchFamily="18" charset="0"/>
              </a:rPr>
              <a:t>CT + プラセボ x 3, CT x 3, CT + プラセボ x 3, その後、CT; </a:t>
            </a:r>
            <a:r>
              <a:rPr lang="en-GB" altLang="ja-JP" sz="1200" b="0" i="0" dirty="0" smtClean="0">
                <a:solidFill>
                  <a:srgbClr val="4D4D4D"/>
                </a:solidFill>
                <a:ea typeface="MS UI Gothic" pitchFamily="18" charset="0"/>
              </a:rPr>
              <a:t/>
            </a:r>
            <a:br>
              <a:rPr lang="en-GB" altLang="ja-JP" sz="1200" b="0" i="0" dirty="0" smtClean="0">
                <a:solidFill>
                  <a:srgbClr val="4D4D4D"/>
                </a:solidFill>
                <a:ea typeface="MS UI Gothic" pitchFamily="18" charset="0"/>
              </a:rPr>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CT + demcizumab x 3, CT x 3, CT + プラセボ x 3, その後、</a:t>
            </a:r>
            <a:r>
              <a:rPr lang="ja-JP" sz="1200" b="0" i="0" spc="-10" dirty="0" smtClean="0">
                <a:solidFill>
                  <a:srgbClr val="4D4D4D"/>
                </a:solidFill>
                <a:ea typeface="MS UI Gothic" pitchFamily="18" charset="0"/>
              </a:rPr>
              <a:t>CT; </a:t>
            </a:r>
            <a:r>
              <a:rPr lang="ja-JP" sz="1200" b="0" i="0" spc="-10" baseline="30000" dirty="0" smtClean="0">
                <a:solidFill>
                  <a:srgbClr val="4D4D4D"/>
                </a:solidFill>
                <a:ea typeface="MS UI Gothic" pitchFamily="18" charset="0"/>
              </a:rPr>
              <a:t>#</a:t>
            </a:r>
            <a:r>
              <a:rPr lang="ja-JP" sz="1200" b="0" i="0" spc="-10" dirty="0" smtClean="0">
                <a:solidFill>
                  <a:srgbClr val="4D4D4D"/>
                </a:solidFill>
                <a:ea typeface="MS UI Gothic" pitchFamily="18" charset="0"/>
              </a:rPr>
              <a:t>CT + demcizumab x 3, CT x 3, CT + demcizumab x3, </a:t>
            </a:r>
            <a:r>
              <a:rPr lang="en-GB" altLang="ja-JP" sz="1200" b="0" i="0" dirty="0" smtClean="0">
                <a:solidFill>
                  <a:srgbClr val="4D4D4D"/>
                </a:solidFill>
                <a:ea typeface="MS UI Gothic" pitchFamily="18" charset="0"/>
              </a:rPr>
              <a:t/>
            </a:r>
            <a:br>
              <a:rPr lang="en-GB" altLang="ja-JP" sz="1200" b="0" i="0" dirty="0" smtClean="0">
                <a:solidFill>
                  <a:srgbClr val="4D4D4D"/>
                </a:solidFill>
                <a:ea typeface="MS UI Gothic" pitchFamily="18" charset="0"/>
              </a:rPr>
            </a:br>
            <a:r>
              <a:rPr lang="ja-JP" sz="1200" b="0" i="0" dirty="0" smtClean="0">
                <a:solidFill>
                  <a:srgbClr val="4D4D4D"/>
                </a:solidFill>
                <a:ea typeface="MS UI Gothic" pitchFamily="18" charset="0"/>
              </a:rPr>
              <a:t>その後、CT</a:t>
            </a:r>
          </a:p>
        </p:txBody>
      </p:sp>
      <p:sp>
        <p:nvSpPr>
          <p:cNvPr id="30" name="Text Placeholder 4"/>
          <p:cNvSpPr>
            <a:spLocks noGrp="1"/>
          </p:cNvSpPr>
          <p:nvPr>
            <p:ph type="body" sz="quarter" idx="11"/>
          </p:nvPr>
        </p:nvSpPr>
        <p:spPr>
          <a:xfrm>
            <a:off x="4164037" y="6096000"/>
            <a:ext cx="4614839" cy="487363"/>
          </a:xfrm>
        </p:spPr>
        <p:txBody>
          <a:bodyPr/>
          <a:lstStyle/>
          <a:p>
            <a:r>
              <a:rPr lang="fr-FR" dirty="0"/>
              <a:t>Cubillo Gracian </a:t>
            </a:r>
            <a:r>
              <a:rPr lang="fr-FR" dirty="0" smtClean="0"/>
              <a:t>A</a:t>
            </a:r>
            <a:r>
              <a:rPr lang="en-US" dirty="0" smtClean="0"/>
              <a:t>, et al</a:t>
            </a:r>
            <a:r>
              <a:rPr lang="fr-FR" dirty="0" smtClean="0"/>
              <a:t>. </a:t>
            </a:r>
            <a:r>
              <a:rPr lang="fr-FR" dirty="0"/>
              <a:t>Ann Oncol 2017;28(Suppl 5):Abstr 620PD </a:t>
            </a:r>
            <a:endParaRPr lang="en-US" dirty="0"/>
          </a:p>
        </p:txBody>
      </p:sp>
      <p:sp>
        <p:nvSpPr>
          <p:cNvPr id="31" name="Oval 14"/>
          <p:cNvSpPr>
            <a:spLocks noChangeArrowheads="1"/>
          </p:cNvSpPr>
          <p:nvPr/>
        </p:nvSpPr>
        <p:spPr bwMode="auto">
          <a:xfrm>
            <a:off x="3941537" y="33425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32" name="AutoShape 15"/>
          <p:cNvCxnSpPr>
            <a:cxnSpLocks noChangeShapeType="1"/>
            <a:stCxn id="31" idx="0"/>
            <a:endCxn id="41" idx="1"/>
          </p:cNvCxnSpPr>
          <p:nvPr/>
        </p:nvCxnSpPr>
        <p:spPr bwMode="auto">
          <a:xfrm rot="5400000" flipH="1" flipV="1">
            <a:off x="4202816" y="2680028"/>
            <a:ext cx="693012" cy="631974"/>
          </a:xfrm>
          <a:prstGeom prst="bentConnector2">
            <a:avLst/>
          </a:prstGeom>
          <a:noFill/>
          <a:ln w="57150">
            <a:solidFill>
              <a:schemeClr val="bg2">
                <a:lumMod val="60000"/>
                <a:lumOff val="40000"/>
              </a:schemeClr>
            </a:solidFill>
            <a:round/>
            <a:headEnd/>
            <a:tailEnd type="triangle" w="med" len="med"/>
          </a:ln>
        </p:spPr>
      </p:cxnSp>
      <p:cxnSp>
        <p:nvCxnSpPr>
          <p:cNvPr id="33" name="AutoShape 16"/>
          <p:cNvCxnSpPr>
            <a:cxnSpLocks noChangeShapeType="1"/>
            <a:stCxn id="31" idx="4"/>
            <a:endCxn id="39" idx="1"/>
          </p:cNvCxnSpPr>
          <p:nvPr/>
        </p:nvCxnSpPr>
        <p:spPr bwMode="auto">
          <a:xfrm rot="16200000" flipH="1">
            <a:off x="4215585" y="3944471"/>
            <a:ext cx="667474" cy="631974"/>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72707" y="432987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5" name="AutoShape 12"/>
          <p:cNvSpPr>
            <a:spLocks noChangeArrowheads="1"/>
          </p:cNvSpPr>
          <p:nvPr/>
        </p:nvSpPr>
        <p:spPr bwMode="auto">
          <a:xfrm>
            <a:off x="8172707" y="23851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6" name="AutoShape 19"/>
          <p:cNvCxnSpPr>
            <a:cxnSpLocks noChangeShapeType="1"/>
            <a:stCxn id="42" idx="3"/>
            <a:endCxn id="31" idx="2"/>
          </p:cNvCxnSpPr>
          <p:nvPr/>
        </p:nvCxnSpPr>
        <p:spPr bwMode="auto">
          <a:xfrm flipV="1">
            <a:off x="3684814" y="3634621"/>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0"/>
          <p:cNvCxnSpPr>
            <a:cxnSpLocks noChangeShapeType="1"/>
            <a:stCxn id="39" idx="3"/>
            <a:endCxn id="34" idx="1"/>
          </p:cNvCxnSpPr>
          <p:nvPr/>
        </p:nvCxnSpPr>
        <p:spPr bwMode="auto">
          <a:xfrm>
            <a:off x="7882467" y="4594195"/>
            <a:ext cx="290240"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8" name="AutoShape 21"/>
          <p:cNvCxnSpPr>
            <a:cxnSpLocks noChangeShapeType="1"/>
            <a:stCxn id="41" idx="3"/>
            <a:endCxn id="35" idx="1"/>
          </p:cNvCxnSpPr>
          <p:nvPr/>
        </p:nvCxnSpPr>
        <p:spPr bwMode="auto">
          <a:xfrm>
            <a:off x="7884247" y="2649509"/>
            <a:ext cx="288460" cy="0"/>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4865309" y="4183827"/>
            <a:ext cx="301715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治療群3：CT* + demcizumab / demcizumab 3.5 mg/kg、IV、q2w</a:t>
            </a:r>
            <a:r>
              <a:rPr lang="ja-JP" b="0" i="0" baseline="30000" dirty="0" smtClean="0">
                <a:solidFill>
                  <a:srgbClr val="4D4D4D"/>
                </a:solidFill>
                <a:ea typeface="MS UI Gothic" pitchFamily="18" charset="0"/>
              </a:rPr>
              <a:t>† </a:t>
            </a:r>
            <a:r>
              <a:rPr lang="ja-JP" b="0" i="0" dirty="0" smtClean="0">
                <a:solidFill>
                  <a:srgbClr val="4D4D4D"/>
                </a:solidFill>
                <a:ea typeface="MS UI Gothic" pitchFamily="18" charset="0"/>
              </a:rPr>
              <a:t>(n=65)</a:t>
            </a:r>
          </a:p>
        </p:txBody>
      </p:sp>
      <p:sp>
        <p:nvSpPr>
          <p:cNvPr id="41" name="AutoShape 8"/>
          <p:cNvSpPr>
            <a:spLocks noChangeArrowheads="1"/>
          </p:cNvSpPr>
          <p:nvPr/>
        </p:nvSpPr>
        <p:spPr bwMode="auto">
          <a:xfrm>
            <a:off x="4865309" y="2239140"/>
            <a:ext cx="301893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治療群1: CT* + プラセボ / プラセボ、IV、q2w</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（n=68）</a:t>
            </a:r>
          </a:p>
        </p:txBody>
      </p:sp>
      <p:sp>
        <p:nvSpPr>
          <p:cNvPr id="42" name="AutoShape 9"/>
          <p:cNvSpPr>
            <a:spLocks noChangeArrowheads="1"/>
          </p:cNvSpPr>
          <p:nvPr/>
        </p:nvSpPr>
        <p:spPr bwMode="auto">
          <a:xfrm>
            <a:off x="365124" y="2952640"/>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転移を有する膵管腺癌（第一選択治療）</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（n=204）</a:t>
            </a:r>
          </a:p>
        </p:txBody>
      </p:sp>
      <p:sp>
        <p:nvSpPr>
          <p:cNvPr id="43" name="Rectangle 9"/>
          <p:cNvSpPr txBox="1">
            <a:spLocks noChangeArrowheads="1"/>
          </p:cNvSpPr>
          <p:nvPr/>
        </p:nvSpPr>
        <p:spPr bwMode="auto">
          <a:xfrm>
            <a:off x="4549322" y="5194154"/>
            <a:ext cx="4130676" cy="796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PFS</a:t>
            </a:r>
          </a:p>
        </p:txBody>
      </p:sp>
      <p:sp>
        <p:nvSpPr>
          <p:cNvPr id="44" name="Content Placeholder 26"/>
          <p:cNvSpPr txBox="1">
            <a:spLocks/>
          </p:cNvSpPr>
          <p:nvPr/>
        </p:nvSpPr>
        <p:spPr>
          <a:xfrm>
            <a:off x="6765047" y="5194155"/>
            <a:ext cx="4130675"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奏効、OS、安全性</a:t>
            </a:r>
          </a:p>
        </p:txBody>
      </p:sp>
      <p:sp>
        <p:nvSpPr>
          <p:cNvPr id="45" name="AutoShape 12"/>
          <p:cNvSpPr>
            <a:spLocks noChangeArrowheads="1"/>
          </p:cNvSpPr>
          <p:nvPr/>
        </p:nvSpPr>
        <p:spPr bwMode="auto">
          <a:xfrm>
            <a:off x="8172707" y="337030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6" name="AutoShape 21"/>
          <p:cNvCxnSpPr>
            <a:cxnSpLocks noChangeShapeType="1"/>
            <a:stCxn id="47" idx="3"/>
            <a:endCxn id="45" idx="1"/>
          </p:cNvCxnSpPr>
          <p:nvPr/>
        </p:nvCxnSpPr>
        <p:spPr bwMode="auto">
          <a:xfrm>
            <a:off x="7884247" y="3634622"/>
            <a:ext cx="288460" cy="0"/>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4865309" y="3224253"/>
            <a:ext cx="3018938"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治療群2: CT* + demcizumab </a:t>
            </a:r>
            <a:r>
              <a:rPr lang="en" sz="1600" dirty="0" smtClean="0"/>
              <a:t/>
            </a:r>
            <a:br>
              <a:rPr lang="en" sz="1600" dirty="0" smtClean="0"/>
            </a:br>
            <a:r>
              <a:rPr lang="ja-JP" sz="1600" b="0" i="0" dirty="0" smtClean="0">
                <a:solidFill>
                  <a:srgbClr val="4D4D4D"/>
                </a:solidFill>
                <a:ea typeface="MS UI Gothic" pitchFamily="18" charset="0"/>
              </a:rPr>
              <a:t>3.5 mg/kg、IV、q2w / プラセボ、IV、q2w</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 (n=71)</a:t>
            </a:r>
          </a:p>
        </p:txBody>
      </p:sp>
      <p:cxnSp>
        <p:nvCxnSpPr>
          <p:cNvPr id="48" name="AutoShape 19"/>
          <p:cNvCxnSpPr>
            <a:cxnSpLocks noChangeShapeType="1"/>
            <a:stCxn id="31" idx="6"/>
            <a:endCxn id="47" idx="1"/>
          </p:cNvCxnSpPr>
          <p:nvPr/>
        </p:nvCxnSpPr>
        <p:spPr bwMode="auto">
          <a:xfrm>
            <a:off x="4525132" y="3634621"/>
            <a:ext cx="340177"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852953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52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c-Metの発現レベルが高い日本人HCC患者における第二選択治療として、チバンチニブ120 mgの1日2回投与は有意な有益性を示さなかった。</a:t>
            </a:r>
          </a:p>
          <a:p>
            <a:r>
              <a:rPr lang="ja-JP" sz="1600" b="1" i="0" dirty="0" smtClean="0">
                <a:solidFill>
                  <a:srgbClr val="4D4D4D"/>
                </a:solidFill>
                <a:ea typeface="MS UI Gothic" pitchFamily="18" charset="0"/>
              </a:rPr>
              <a:t>好中球減少症は最も頻繁に見られたTEAEであったが、多くの症例で管理可能であった。</a:t>
            </a:r>
          </a:p>
          <a:p>
            <a:r>
              <a:rPr lang="ja-JP" sz="1600" b="1" i="0" dirty="0" smtClean="0">
                <a:solidFill>
                  <a:srgbClr val="4D4D4D"/>
                </a:solidFill>
                <a:ea typeface="MS UI Gothic" pitchFamily="18" charset="0"/>
              </a:rPr>
              <a:t>全体的な忍容性は、これまでの安全性に関する所見と同様であった。</a:t>
            </a:r>
          </a:p>
          <a:p>
            <a:endParaRPr lang="en-US" dirty="0"/>
          </a:p>
          <a:p>
            <a:pPr marL="0" indent="0">
              <a:buNone/>
            </a:pPr>
            <a:endParaRPr lang="en-GB" b="1" dirty="0"/>
          </a:p>
        </p:txBody>
      </p:sp>
      <p:sp>
        <p:nvSpPr>
          <p:cNvPr id="1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619O: JET-HCC: c-Metの発現レベルが高い肝細胞癌患者における第二選択治療としてのチバンチニブの無作為化、二重盲検、プラセボ対照第III相試験 – Kobayashi I, et al</a:t>
            </a:r>
          </a:p>
        </p:txBody>
      </p:sp>
      <p:sp>
        <p:nvSpPr>
          <p:cNvPr id="14" name="Text Placeholder 3"/>
          <p:cNvSpPr>
            <a:spLocks noGrp="1"/>
          </p:cNvSpPr>
          <p:nvPr>
            <p:ph type="body" sz="quarter" idx="10"/>
          </p:nvPr>
        </p:nvSpPr>
        <p:spPr>
          <a:xfrm>
            <a:off x="365125" y="6096000"/>
            <a:ext cx="4816475" cy="487363"/>
          </a:xfrm>
        </p:spPr>
        <p:txBody>
          <a:bodyPr/>
          <a:lstStyle/>
          <a:p>
            <a:r>
              <a:rPr lang="ja-JP" sz="1200" b="0" i="0" dirty="0" smtClean="0">
                <a:solidFill>
                  <a:srgbClr val="4D4D4D"/>
                </a:solidFill>
                <a:ea typeface="MS UI Gothic" pitchFamily="18" charset="0"/>
              </a:rPr>
              <a:t>*発熱性好中球減少症後の敗血症による死亡が1例で見られた。</a:t>
            </a:r>
          </a:p>
        </p:txBody>
      </p:sp>
      <p:sp>
        <p:nvSpPr>
          <p:cNvPr id="15" name="Text Placeholder 4"/>
          <p:cNvSpPr>
            <a:spLocks noGrp="1"/>
          </p:cNvSpPr>
          <p:nvPr>
            <p:ph type="body" sz="quarter" idx="11"/>
          </p:nvPr>
        </p:nvSpPr>
        <p:spPr>
          <a:xfrm>
            <a:off x="4648200" y="6096000"/>
            <a:ext cx="4130675" cy="487363"/>
          </a:xfrm>
        </p:spPr>
        <p:txBody>
          <a:bodyPr/>
          <a:lstStyle/>
          <a:p>
            <a:r>
              <a:rPr lang="en-US" dirty="0">
                <a:solidFill>
                  <a:schemeClr val="tx1"/>
                </a:solidFill>
                <a:latin typeface="Arial" panose="020B0604020202020204" pitchFamily="34" charset="0"/>
                <a:cs typeface="Arial" panose="020B0604020202020204" pitchFamily="34" charset="0"/>
              </a:rPr>
              <a:t>Kobayashi I,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619O</a:t>
            </a:r>
          </a:p>
        </p:txBody>
      </p:sp>
      <p:graphicFrame>
        <p:nvGraphicFramePr>
          <p:cNvPr id="16" name="Group 88"/>
          <p:cNvGraphicFramePr>
            <a:graphicFrameLocks noGrp="1"/>
          </p:cNvGraphicFramePr>
          <p:nvPr>
            <p:extLst>
              <p:ext uri="{D42A27DB-BD31-4B8C-83A1-F6EECF244321}">
                <p14:modId xmlns:p14="http://schemas.microsoft.com/office/powerpoint/2010/main" xmlns="" val="2033440545"/>
              </p:ext>
            </p:extLst>
          </p:nvPr>
        </p:nvGraphicFramePr>
        <p:xfrm>
          <a:off x="369888" y="1589263"/>
          <a:ext cx="8408987" cy="3101340"/>
        </p:xfrm>
        <a:graphic>
          <a:graphicData uri="http://schemas.openxmlformats.org/drawingml/2006/table">
            <a:tbl>
              <a:tblPr firstRow="1" bandRow="1">
                <a:tableStyleId>{69012ECD-51FC-41F1-AA8D-1B2483CD663E}</a:tableStyleId>
              </a:tblPr>
              <a:tblGrid>
                <a:gridCol w="2508779">
                  <a:extLst>
                    <a:ext uri="{9D8B030D-6E8A-4147-A177-3AD203B41FA5}">
                      <a16:colId xmlns="" xmlns:a16="http://schemas.microsoft.com/office/drawing/2014/main" val="20000"/>
                    </a:ext>
                  </a:extLst>
                </a:gridCol>
                <a:gridCol w="1475052">
                  <a:extLst>
                    <a:ext uri="{9D8B030D-6E8A-4147-A177-3AD203B41FA5}">
                      <a16:colId xmlns="" xmlns:a16="http://schemas.microsoft.com/office/drawing/2014/main" val="20001"/>
                    </a:ext>
                  </a:extLst>
                </a:gridCol>
                <a:gridCol w="1475052"/>
                <a:gridCol w="1475052">
                  <a:extLst>
                    <a:ext uri="{9D8B030D-6E8A-4147-A177-3AD203B41FA5}">
                      <a16:colId xmlns="" xmlns:a16="http://schemas.microsoft.com/office/drawing/2014/main" val="20002"/>
                    </a:ext>
                  </a:extLst>
                </a:gridCol>
                <a:gridCol w="1475052">
                  <a:extLst>
                    <a:ext uri="{9D8B030D-6E8A-4147-A177-3AD203B41FA5}">
                      <a16:colId xmlns="" xmlns:a16="http://schemas.microsoft.com/office/drawing/2014/main" val="20003"/>
                    </a:ext>
                  </a:extLst>
                </a:gridCol>
              </a:tblGrid>
              <a:tr h="197267">
                <a:tc rowSpan="2">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最も頻繁に見られたTEAE, 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dirty="0" smtClean="0">
                          <a:solidFill>
                            <a:schemeClr val="tx2"/>
                          </a:solidFill>
                        </a:rPr>
                        <a:t>チバンチニブ (n=133)</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(n=61)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9726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7267">
                <a:tc>
                  <a:txBody>
                    <a:bodyPr/>
                    <a:lstStyle/>
                    <a:p>
                      <a:pPr>
                        <a:lnSpc>
                          <a:spcPts val="1500"/>
                        </a:lnSpc>
                      </a:pPr>
                      <a:r>
                        <a:rPr lang="ja-JP" sz="1400" b="0" i="0" dirty="0" smtClean="0">
                          <a:solidFill>
                            <a:srgbClr val="000000"/>
                          </a:solidFill>
                          <a:ea typeface="MS UI Gothic" pitchFamily="18" charset="0"/>
                        </a:rPr>
                        <a:t>好中球減少症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59 (44.4)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42 (31.6)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4(6.6)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1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97267">
                <a:tc>
                  <a:txBody>
                    <a:bodyPr/>
                    <a:lstStyle/>
                    <a:p>
                      <a:pPr>
                        <a:lnSpc>
                          <a:spcPts val="1500"/>
                        </a:lnSpc>
                      </a:pPr>
                      <a:r>
                        <a:rPr lang="ja-JP" sz="1400" b="0" i="0" dirty="0" smtClean="0">
                          <a:solidFill>
                            <a:srgbClr val="000000"/>
                          </a:solidFill>
                          <a:ea typeface="MS UI Gothic" pitchFamily="18" charset="0"/>
                        </a:rPr>
                        <a:t>発熱性好中球減少症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8*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ja-JP" sz="1400" b="0" i="0" dirty="0" smtClean="0">
                          <a:solidFill>
                            <a:srgbClr val="000000"/>
                          </a:solidFill>
                          <a:ea typeface="MS UI Gothic" pitchFamily="18" charset="0"/>
                        </a:rPr>
                        <a:t>8* (6.0)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97267">
                <a:tc>
                  <a:txBody>
                    <a:bodyPr/>
                    <a:lstStyle/>
                    <a:p>
                      <a:pPr>
                        <a:lnSpc>
                          <a:spcPts val="1500"/>
                        </a:lnSpc>
                      </a:pPr>
                      <a:r>
                        <a:rPr lang="ja-JP" sz="1400" b="0" i="0" dirty="0" smtClean="0">
                          <a:solidFill>
                            <a:srgbClr val="000000"/>
                          </a:solidFill>
                          <a:ea typeface="MS UI Gothic" pitchFamily="18" charset="0"/>
                        </a:rPr>
                        <a:t>WBC数減少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50 (37.6)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33 (24.8)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97267">
                <a:tc>
                  <a:txBody>
                    <a:bodyPr/>
                    <a:lstStyle/>
                    <a:p>
                      <a:pPr>
                        <a:lnSpc>
                          <a:spcPts val="1500"/>
                        </a:lnSpc>
                      </a:pPr>
                      <a:r>
                        <a:rPr lang="ja-JP" sz="1400" b="0" i="0" dirty="0" smtClean="0">
                          <a:solidFill>
                            <a:srgbClr val="000000"/>
                          </a:solidFill>
                          <a:ea typeface="MS UI Gothic" pitchFamily="18" charset="0"/>
                        </a:rPr>
                        <a:t>貧血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45 (33.8)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19(14.3)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5 (8.2)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ja-JP" sz="1400" b="0" i="0" dirty="0" smtClean="0">
                          <a:solidFill>
                            <a:srgbClr val="000000"/>
                          </a:solidFill>
                          <a:ea typeface="MS UI Gothic" pitchFamily="18" charset="0"/>
                        </a:rPr>
                        <a:t>1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97267">
                <a:tc>
                  <a:txBody>
                    <a:bodyPr/>
                    <a:lstStyle/>
                    <a:p>
                      <a:pPr>
                        <a:lnSpc>
                          <a:spcPts val="1500"/>
                        </a:lnSpc>
                      </a:pPr>
                      <a:r>
                        <a:rPr lang="ja-JP" sz="1400" b="0" i="0" dirty="0" smtClean="0">
                          <a:solidFill>
                            <a:srgbClr val="000000"/>
                          </a:solidFill>
                          <a:ea typeface="MS UI Gothic" pitchFamily="18" charset="0"/>
                        </a:rPr>
                        <a:t>脱毛症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23 (17.3)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2 (3.3)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97267">
                <a:tc>
                  <a:txBody>
                    <a:bodyPr/>
                    <a:lstStyle/>
                    <a:p>
                      <a:pPr>
                        <a:lnSpc>
                          <a:spcPts val="1500"/>
                        </a:lnSpc>
                      </a:pPr>
                      <a:r>
                        <a:rPr lang="ja-JP" sz="1400" b="0" i="0" dirty="0" smtClean="0">
                          <a:solidFill>
                            <a:srgbClr val="000000"/>
                          </a:solidFill>
                          <a:ea typeface="MS UI Gothic" pitchFamily="18" charset="0"/>
                        </a:rPr>
                        <a:t>食欲低下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23 (17.3)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3 (2.3)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9 (14.8)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2 (3.3)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197267">
                <a:tc>
                  <a:txBody>
                    <a:bodyPr/>
                    <a:lstStyle/>
                    <a:p>
                      <a:pPr>
                        <a:lnSpc>
                          <a:spcPts val="1500"/>
                        </a:lnSpc>
                      </a:pPr>
                      <a:r>
                        <a:rPr lang="ja-JP" sz="1400" b="0" i="0" dirty="0" smtClean="0">
                          <a:solidFill>
                            <a:srgbClr val="000000"/>
                          </a:solidFill>
                          <a:ea typeface="MS UI Gothic" pitchFamily="18" charset="0"/>
                        </a:rPr>
                        <a:t>発熱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22 (16.5)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1 (0.8)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5 (8.2)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7267">
                <a:tc>
                  <a:txBody>
                    <a:bodyPr/>
                    <a:lstStyle/>
                    <a:p>
                      <a:pPr>
                        <a:lnSpc>
                          <a:spcPts val="1500"/>
                        </a:lnSpc>
                      </a:pPr>
                      <a:r>
                        <a:rPr lang="ja-JP" sz="1400" b="0" i="0" dirty="0" smtClean="0">
                          <a:solidFill>
                            <a:srgbClr val="000000"/>
                          </a:solidFill>
                          <a:ea typeface="MS UI Gothic" pitchFamily="18" charset="0"/>
                        </a:rPr>
                        <a:t>倦怠感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20 (15.0)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lnSpc>
                          <a:spcPts val="1500"/>
                        </a:lnSpc>
                      </a:pPr>
                      <a:r>
                        <a:rPr lang="ja-JP" sz="1400" b="0" i="0" dirty="0" smtClean="0">
                          <a:solidFill>
                            <a:srgbClr val="000000"/>
                          </a:solidFill>
                          <a:ea typeface="MS UI Gothic" pitchFamily="18" charset="0"/>
                        </a:rPr>
                        <a:t>7 (11.5)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197267">
                <a:tc>
                  <a:txBody>
                    <a:bodyPr/>
                    <a:lstStyle/>
                    <a:p>
                      <a:pPr>
                        <a:lnSpc>
                          <a:spcPts val="1500"/>
                        </a:lnSpc>
                      </a:pPr>
                      <a:r>
                        <a:rPr lang="ja-JP" sz="1400" b="0" i="0" dirty="0" smtClean="0">
                          <a:solidFill>
                            <a:srgbClr val="000000"/>
                          </a:solidFill>
                          <a:ea typeface="MS UI Gothic" pitchFamily="18" charset="0"/>
                        </a:rPr>
                        <a:t>リンパ球数減少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18 (13.5)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10 (7.5)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ja-JP" sz="1400" b="0" i="0" dirty="0" smtClean="0">
                          <a:solidFill>
                            <a:srgbClr val="000000"/>
                          </a:solidFill>
                          <a:ea typeface="MS UI Gothic" pitchFamily="18" charset="0"/>
                        </a:rPr>
                        <a:t>1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ja-JP" sz="1400" b="0" i="0" dirty="0" smtClean="0">
                          <a:solidFill>
                            <a:srgbClr val="000000"/>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218110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外科的切除後のHV-HCC患者におけるアジュバント療法として、muparfostat*の有効性および安全性を検討すること。</a:t>
            </a:r>
          </a:p>
          <a:p>
            <a:endParaRPr lang="en-GB" dirty="0"/>
          </a:p>
        </p:txBody>
      </p:sp>
      <p:sp>
        <p:nvSpPr>
          <p:cNvPr id="47"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624PD: 肝炎ウイルス関連肝細胞癌（HV-HCC）患者における、切除後のアジュバント療法としてのmuparfostat（PI-88）第III相試験 – Chen P, et al</a:t>
            </a:r>
          </a:p>
        </p:txBody>
      </p:sp>
      <p:sp>
        <p:nvSpPr>
          <p:cNvPr id="49" name="Text Placeholder 3"/>
          <p:cNvSpPr>
            <a:spLocks noGrp="1"/>
          </p:cNvSpPr>
          <p:nvPr>
            <p:ph type="body" sz="quarter" idx="10"/>
          </p:nvPr>
        </p:nvSpPr>
        <p:spPr>
          <a:xfrm>
            <a:off x="365125" y="6096000"/>
            <a:ext cx="4283075" cy="487363"/>
          </a:xfrm>
        </p:spPr>
        <p:txBody>
          <a:bodyPr/>
          <a:lstStyle/>
          <a:p>
            <a:r>
              <a:rPr lang="ja-JP" sz="1200" b="0" i="0" dirty="0" smtClean="0">
                <a:solidFill>
                  <a:srgbClr val="4D4D4D"/>
                </a:solidFill>
                <a:ea typeface="MS UI Gothic" pitchFamily="18" charset="0"/>
              </a:rPr>
              <a:t>*血管新生増殖因子に拮抗し、ヘパラナーゼを阻害するオリゴ糖模倣のヘパラン硫酸;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4日間投与/3日間休薬、3週間投与/1週間休薬</a:t>
            </a:r>
          </a:p>
        </p:txBody>
      </p:sp>
      <p:sp>
        <p:nvSpPr>
          <p:cNvPr id="50" name="Text Placeholder 4"/>
          <p:cNvSpPr>
            <a:spLocks noGrp="1"/>
          </p:cNvSpPr>
          <p:nvPr>
            <p:ph type="body" sz="quarter" idx="11"/>
          </p:nvPr>
        </p:nvSpPr>
        <p:spPr>
          <a:xfrm>
            <a:off x="4648200" y="6096000"/>
            <a:ext cx="4130675" cy="487363"/>
          </a:xfrm>
        </p:spPr>
        <p:txBody>
          <a:bodyPr/>
          <a:lstStyle/>
          <a:p>
            <a:r>
              <a:rPr lang="en-US" dirty="0"/>
              <a:t>Chen P</a:t>
            </a:r>
            <a:r>
              <a:rPr lang="fr-FR" dirty="0"/>
              <a:t>, et al. Ann Oncol 2017;28(Suppl 5):Abstr 624PD</a:t>
            </a:r>
            <a:endParaRPr lang="en-US" dirty="0"/>
          </a:p>
        </p:txBody>
      </p:sp>
      <p:sp>
        <p:nvSpPr>
          <p:cNvPr id="51" name="Oval 14"/>
          <p:cNvSpPr>
            <a:spLocks noChangeArrowheads="1"/>
          </p:cNvSpPr>
          <p:nvPr/>
        </p:nvSpPr>
        <p:spPr bwMode="auto">
          <a:xfrm>
            <a:off x="3941537" y="349758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1:1</a:t>
            </a:r>
          </a:p>
        </p:txBody>
      </p:sp>
      <p:cxnSp>
        <p:nvCxnSpPr>
          <p:cNvPr id="52" name="AutoShape 15"/>
          <p:cNvCxnSpPr>
            <a:cxnSpLocks noChangeShapeType="1"/>
            <a:stCxn id="51" idx="0"/>
            <a:endCxn id="56" idx="1"/>
          </p:cNvCxnSpPr>
          <p:nvPr/>
        </p:nvCxnSpPr>
        <p:spPr bwMode="auto">
          <a:xfrm rot="5400000" flipH="1" flipV="1">
            <a:off x="4217370" y="2849641"/>
            <a:ext cx="663905" cy="631975"/>
          </a:xfrm>
          <a:prstGeom prst="bentConnector2">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8116435" y="256935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4" name="AutoShape 19"/>
          <p:cNvCxnSpPr>
            <a:cxnSpLocks noChangeShapeType="1"/>
            <a:stCxn id="58" idx="3"/>
            <a:endCxn id="51" idx="2"/>
          </p:cNvCxnSpPr>
          <p:nvPr/>
        </p:nvCxnSpPr>
        <p:spPr bwMode="auto">
          <a:xfrm flipV="1">
            <a:off x="3684814" y="378968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55" name="AutoShape 21"/>
          <p:cNvCxnSpPr>
            <a:cxnSpLocks noChangeShapeType="1"/>
            <a:stCxn id="56" idx="3"/>
            <a:endCxn id="53" idx="1"/>
          </p:cNvCxnSpPr>
          <p:nvPr/>
        </p:nvCxnSpPr>
        <p:spPr bwMode="auto">
          <a:xfrm>
            <a:off x="7543800" y="2833675"/>
            <a:ext cx="572635" cy="0"/>
          </a:xfrm>
          <a:prstGeom prst="straightConnector1">
            <a:avLst/>
          </a:prstGeom>
          <a:noFill/>
          <a:ln w="57150">
            <a:solidFill>
              <a:schemeClr val="bg2">
                <a:lumMod val="60000"/>
                <a:lumOff val="40000"/>
              </a:schemeClr>
            </a:solidFill>
            <a:round/>
            <a:headEnd/>
            <a:tailEnd type="triangle" w="med" len="med"/>
          </a:ln>
        </p:spPr>
      </p:cxnSp>
      <p:sp>
        <p:nvSpPr>
          <p:cNvPr id="56" name="AutoShape 8"/>
          <p:cNvSpPr>
            <a:spLocks noChangeArrowheads="1"/>
          </p:cNvSpPr>
          <p:nvPr/>
        </p:nvSpPr>
        <p:spPr bwMode="auto">
          <a:xfrm>
            <a:off x="4865310" y="24233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Muparfostat</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a:t>
            </a:r>
          </a:p>
          <a:p>
            <a:pPr algn="ctr" defTabSz="892175" eaLnBrk="0" hangingPunct="0"/>
            <a:r>
              <a:rPr lang="ja-JP" b="0" i="0" dirty="0" smtClean="0">
                <a:solidFill>
                  <a:srgbClr val="FFFFFF"/>
                </a:solidFill>
                <a:ea typeface="MS UI Gothic" pitchFamily="18" charset="0"/>
              </a:rPr>
              <a:t>160 mg/日</a:t>
            </a:r>
          </a:p>
          <a:p>
            <a:pPr algn="ctr" defTabSz="892175" eaLnBrk="0" hangingPunct="0"/>
            <a:r>
              <a:rPr lang="ja-JP" b="0" i="0" dirty="0" smtClean="0">
                <a:solidFill>
                  <a:srgbClr val="FFFFFF"/>
                </a:solidFill>
                <a:ea typeface="MS UI Gothic" pitchFamily="18" charset="0"/>
              </a:rPr>
              <a:t>（n=258）</a:t>
            </a:r>
          </a:p>
        </p:txBody>
      </p:sp>
      <p:sp>
        <p:nvSpPr>
          <p:cNvPr id="58" name="AutoShape 9"/>
          <p:cNvSpPr>
            <a:spLocks noChangeArrowheads="1"/>
          </p:cNvSpPr>
          <p:nvPr/>
        </p:nvSpPr>
        <p:spPr bwMode="auto">
          <a:xfrm>
            <a:off x="365124" y="2910142"/>
            <a:ext cx="3319690" cy="1764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HV-HCCの外科的切除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アジア太平洋地域（台湾、韓国、中国、香港）</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（n=519）</a:t>
            </a:r>
          </a:p>
        </p:txBody>
      </p:sp>
      <p:sp>
        <p:nvSpPr>
          <p:cNvPr id="59"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DFS</a:t>
            </a:r>
          </a:p>
        </p:txBody>
      </p:sp>
      <p:sp>
        <p:nvSpPr>
          <p:cNvPr id="60" name="Content Placeholder 26"/>
          <p:cNvSpPr txBox="1">
            <a:spLocks/>
          </p:cNvSpPr>
          <p:nvPr/>
        </p:nvSpPr>
        <p:spPr>
          <a:xfrm>
            <a:off x="4648200" y="530545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 TTR, 安全性</a:t>
            </a:r>
          </a:p>
        </p:txBody>
      </p:sp>
      <p:cxnSp>
        <p:nvCxnSpPr>
          <p:cNvPr id="61" name="AutoShape 16"/>
          <p:cNvCxnSpPr>
            <a:cxnSpLocks noChangeShapeType="1"/>
            <a:stCxn id="51" idx="4"/>
            <a:endCxn id="64" idx="1"/>
          </p:cNvCxnSpPr>
          <p:nvPr/>
        </p:nvCxnSpPr>
        <p:spPr bwMode="auto">
          <a:xfrm rot="16200000" flipH="1">
            <a:off x="4215319" y="4099795"/>
            <a:ext cx="668006" cy="631975"/>
          </a:xfrm>
          <a:prstGeom prst="bentConnector2">
            <a:avLst/>
          </a:prstGeom>
          <a:noFill/>
          <a:ln w="57150">
            <a:solidFill>
              <a:schemeClr val="bg2">
                <a:lumMod val="60000"/>
                <a:lumOff val="40000"/>
              </a:schemeClr>
            </a:solidFill>
            <a:round/>
            <a:headEnd/>
            <a:tailEnd type="triangle" w="med" len="med"/>
          </a:ln>
        </p:spPr>
      </p:cxnSp>
      <p:sp>
        <p:nvSpPr>
          <p:cNvPr id="62" name="AutoShape 12"/>
          <p:cNvSpPr>
            <a:spLocks noChangeArrowheads="1"/>
          </p:cNvSpPr>
          <p:nvPr/>
        </p:nvSpPr>
        <p:spPr bwMode="auto">
          <a:xfrm>
            <a:off x="8116435" y="448546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63" name="AutoShape 20"/>
          <p:cNvCxnSpPr>
            <a:cxnSpLocks noChangeShapeType="1"/>
            <a:stCxn id="64" idx="3"/>
            <a:endCxn id="62" idx="1"/>
          </p:cNvCxnSpPr>
          <p:nvPr/>
        </p:nvCxnSpPr>
        <p:spPr bwMode="auto">
          <a:xfrm>
            <a:off x="7542220" y="474978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64" name="AutoShape 12"/>
          <p:cNvSpPr>
            <a:spLocks noChangeArrowheads="1"/>
          </p:cNvSpPr>
          <p:nvPr/>
        </p:nvSpPr>
        <p:spPr bwMode="auto">
          <a:xfrm>
            <a:off x="4865310" y="433941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a:t>
            </a:r>
          </a:p>
          <a:p>
            <a:pPr algn="ctr" defTabSz="892175" eaLnBrk="0" hangingPunct="0"/>
            <a:r>
              <a:rPr lang="ja-JP" b="0" i="0" dirty="0" smtClean="0">
                <a:solidFill>
                  <a:srgbClr val="4D4D4D"/>
                </a:solidFill>
                <a:ea typeface="MS UI Gothic" pitchFamily="18" charset="0"/>
              </a:rPr>
              <a:t>(n=261)</a:t>
            </a:r>
          </a:p>
        </p:txBody>
      </p:sp>
    </p:spTree>
    <p:extLst>
      <p:ext uri="{BB962C8B-B14F-4D97-AF65-F5344CB8AC3E}">
        <p14:creationId xmlns:p14="http://schemas.microsoft.com/office/powerpoint/2010/main" xmlns="" val="2572628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b="1" dirty="0" smtClean="0"/>
              <a:t>主な結果</a:t>
            </a:r>
          </a:p>
        </p:txBody>
      </p:sp>
      <p:sp>
        <p:nvSpPr>
          <p:cNvPr id="452" name="Title 1"/>
          <p:cNvSpPr txBox="1">
            <a:spLocks/>
          </p:cNvSpPr>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dirty="0" smtClean="0">
                <a:solidFill>
                  <a:srgbClr val="043882"/>
                </a:solidFill>
                <a:ea typeface="MS UI Gothic" pitchFamily="18" charset="0"/>
              </a:rPr>
              <a:t>624PD: 肝炎ウイルス関連肝細胞癌（HV-HCC）患者における、切除後のアジュバント療法としてのmuparfostat（PI-88）第III相試験 – Chen P, et al</a:t>
            </a:r>
          </a:p>
        </p:txBody>
      </p:sp>
      <p:sp>
        <p:nvSpPr>
          <p:cNvPr id="886" name="Text Placeholder 4"/>
          <p:cNvSpPr>
            <a:spLocks noGrp="1"/>
          </p:cNvSpPr>
          <p:nvPr>
            <p:ph type="body" sz="quarter" idx="11"/>
          </p:nvPr>
        </p:nvSpPr>
        <p:spPr>
          <a:xfrm>
            <a:off x="4648200" y="6096000"/>
            <a:ext cx="4130675" cy="487363"/>
          </a:xfrm>
        </p:spPr>
        <p:txBody>
          <a:bodyPr/>
          <a:lstStyle/>
          <a:p>
            <a:r>
              <a:rPr lang="en-US" dirty="0"/>
              <a:t>Chen P</a:t>
            </a:r>
            <a:r>
              <a:rPr lang="fr-FR" dirty="0"/>
              <a:t>, et al. Ann Oncol 2017;28(Suppl 5):Abstr 624PD</a:t>
            </a:r>
            <a:endParaRPr lang="en-US" dirty="0"/>
          </a:p>
        </p:txBody>
      </p:sp>
      <p:graphicFrame>
        <p:nvGraphicFramePr>
          <p:cNvPr id="887" name="Group 88"/>
          <p:cNvGraphicFramePr>
            <a:graphicFrameLocks noGrp="1"/>
          </p:cNvGraphicFramePr>
          <p:nvPr>
            <p:extLst>
              <p:ext uri="{D42A27DB-BD31-4B8C-83A1-F6EECF244321}">
                <p14:modId xmlns:p14="http://schemas.microsoft.com/office/powerpoint/2010/main" xmlns="" val="1069961575"/>
              </p:ext>
            </p:extLst>
          </p:nvPr>
        </p:nvGraphicFramePr>
        <p:xfrm>
          <a:off x="369888" y="4979743"/>
          <a:ext cx="8408988" cy="1381760"/>
        </p:xfrm>
        <a:graphic>
          <a:graphicData uri="http://schemas.openxmlformats.org/drawingml/2006/table">
            <a:tbl>
              <a:tblPr firstRow="1" bandRow="1">
                <a:tableStyleId>{69012ECD-51FC-41F1-AA8D-1B2483CD663E}</a:tableStyleId>
              </a:tblPr>
              <a:tblGrid>
                <a:gridCol w="2102247">
                  <a:extLst>
                    <a:ext uri="{9D8B030D-6E8A-4147-A177-3AD203B41FA5}">
                      <a16:colId xmlns="" xmlns:a16="http://schemas.microsoft.com/office/drawing/2014/main" val="20000"/>
                    </a:ext>
                  </a:extLst>
                </a:gridCol>
                <a:gridCol w="2102247">
                  <a:extLst>
                    <a:ext uri="{9D8B030D-6E8A-4147-A177-3AD203B41FA5}">
                      <a16:colId xmlns="" xmlns:a16="http://schemas.microsoft.com/office/drawing/2014/main" val="20001"/>
                    </a:ext>
                  </a:extLst>
                </a:gridCol>
                <a:gridCol w="2102247">
                  <a:extLst>
                    <a:ext uri="{9D8B030D-6E8A-4147-A177-3AD203B41FA5}">
                      <a16:colId xmlns="" xmlns:a16="http://schemas.microsoft.com/office/drawing/2014/main" val="20002"/>
                    </a:ext>
                  </a:extLst>
                </a:gridCol>
                <a:gridCol w="2102247">
                  <a:extLst>
                    <a:ext uri="{9D8B030D-6E8A-4147-A177-3AD203B41FA5}">
                      <a16:colId xmlns="" xmlns:a16="http://schemas.microsoft.com/office/drawing/2014/main" val="20003"/>
                    </a:ext>
                  </a:extLst>
                </a:gridCol>
              </a:tblGrid>
              <a:tr h="185861">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HCC腫瘍における血管浸潤のサブタイプ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ja-JP" sz="1400" b="1" i="0" dirty="0" smtClean="0">
                          <a:solidFill>
                            <a:srgbClr val="FFFFFF"/>
                          </a:solidFill>
                          <a:ea typeface="MS UI Gothic" pitchFamily="18" charset="0"/>
                        </a:rPr>
                        <a:t>Muparfostat </a:t>
                      </a:r>
                    </a:p>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ja-JP" sz="1400" b="1" i="0" dirty="0" smtClean="0">
                          <a:solidFill>
                            <a:srgbClr val="FFFFFF"/>
                          </a:solidFill>
                          <a:ea typeface="MS UI Gothic" pitchFamily="18" charset="0"/>
                        </a:rPr>
                        <a:t>(n=261)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 </a:t>
                      </a:r>
                    </a:p>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合計 </a:t>
                      </a:r>
                    </a:p>
                    <a:p>
                      <a:pPr marL="0" marR="0" lvl="0" indent="0" algn="ctr" defTabSz="914400" rtl="0" eaLnBrk="1" fontAlgn="base" latinLnBrk="0" hangingPunct="1">
                        <a:lnSpc>
                          <a:spcPts val="1600"/>
                        </a:lnSpc>
                        <a:spcBef>
                          <a:spcPts val="0"/>
                        </a:spcBef>
                        <a:spcAft>
                          <a:spcPct val="0"/>
                        </a:spcAft>
                        <a:buClr>
                          <a:schemeClr val="tx2"/>
                        </a:buClr>
                        <a:buSzPct val="110000"/>
                        <a:buFontTx/>
                        <a:buNone/>
                        <a:tabLst/>
                      </a:pPr>
                      <a:r>
                        <a:rPr lang="ja-JP" sz="1400" b="1" i="0" u="none" dirty="0" smtClean="0">
                          <a:solidFill>
                            <a:srgbClr val="FFFFFF"/>
                          </a:solidFill>
                          <a:ea typeface="MS UI Gothic" pitchFamily="18" charset="0"/>
                        </a:rPr>
                        <a:t>（n=519）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大血管,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22 (8.4)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18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40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微小血管,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105 (40.2)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106 (41.1)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211 (40.7)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なし,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134 (51.3)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134 (51.9)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268 (51.6)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
        <p:nvSpPr>
          <p:cNvPr id="888" name="TextBox 887"/>
          <p:cNvSpPr txBox="1"/>
          <p:nvPr/>
        </p:nvSpPr>
        <p:spPr>
          <a:xfrm>
            <a:off x="1664336" y="1522884"/>
            <a:ext cx="5815328"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DFS – 被験者集団全体</a:t>
            </a:r>
          </a:p>
        </p:txBody>
      </p:sp>
      <p:sp>
        <p:nvSpPr>
          <p:cNvPr id="889" name="Freeform: Shape 10">
            <a:extLst>
              <a:ext uri="{FF2B5EF4-FFF2-40B4-BE49-F238E27FC236}">
                <a16:creationId xmlns="" xmlns:a16="http://schemas.microsoft.com/office/drawing/2014/main" id="{E26C323E-3160-41BF-A329-EB6A8468E1A8}"/>
              </a:ext>
            </a:extLst>
          </p:cNvPr>
          <p:cNvSpPr/>
          <p:nvPr/>
        </p:nvSpPr>
        <p:spPr>
          <a:xfrm>
            <a:off x="1306830" y="1760135"/>
            <a:ext cx="7396300" cy="2042198"/>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solidFill>
                <a:srgbClr val="000000"/>
              </a:solidFill>
            </a:endParaRPr>
          </a:p>
        </p:txBody>
      </p:sp>
      <p:sp>
        <p:nvSpPr>
          <p:cNvPr id="890" name="TextBox 889">
            <a:extLst>
              <a:ext uri="{FF2B5EF4-FFF2-40B4-BE49-F238E27FC236}">
                <a16:creationId xmlns="" xmlns:a16="http://schemas.microsoft.com/office/drawing/2014/main" id="{38E9FD44-F780-4B3A-BBFD-5BFCDCF54725}"/>
              </a:ext>
            </a:extLst>
          </p:cNvPr>
          <p:cNvSpPr txBox="1"/>
          <p:nvPr/>
        </p:nvSpPr>
        <p:spPr>
          <a:xfrm>
            <a:off x="864461" y="1634134"/>
            <a:ext cx="321169" cy="251990"/>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1.0</a:t>
            </a:r>
          </a:p>
        </p:txBody>
      </p:sp>
      <p:sp>
        <p:nvSpPr>
          <p:cNvPr id="891" name="TextBox 890">
            <a:extLst>
              <a:ext uri="{FF2B5EF4-FFF2-40B4-BE49-F238E27FC236}">
                <a16:creationId xmlns="" xmlns:a16="http://schemas.microsoft.com/office/drawing/2014/main" id="{C39F5FBB-4AAC-49E7-ABD7-C325B8C2BDCB}"/>
              </a:ext>
            </a:extLst>
          </p:cNvPr>
          <p:cNvSpPr txBox="1"/>
          <p:nvPr/>
        </p:nvSpPr>
        <p:spPr>
          <a:xfrm>
            <a:off x="864461" y="2040663"/>
            <a:ext cx="321169" cy="251990"/>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0.8</a:t>
            </a:r>
          </a:p>
        </p:txBody>
      </p:sp>
      <p:sp>
        <p:nvSpPr>
          <p:cNvPr id="892" name="TextBox 891">
            <a:extLst>
              <a:ext uri="{FF2B5EF4-FFF2-40B4-BE49-F238E27FC236}">
                <a16:creationId xmlns="" xmlns:a16="http://schemas.microsoft.com/office/drawing/2014/main" id="{AC2BB0AE-BDC8-4872-8700-364BBEF45E6F}"/>
              </a:ext>
            </a:extLst>
          </p:cNvPr>
          <p:cNvSpPr txBox="1"/>
          <p:nvPr/>
        </p:nvSpPr>
        <p:spPr>
          <a:xfrm>
            <a:off x="864461" y="2447191"/>
            <a:ext cx="321169" cy="251990"/>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0.6</a:t>
            </a:r>
          </a:p>
        </p:txBody>
      </p:sp>
      <p:sp>
        <p:nvSpPr>
          <p:cNvPr id="893" name="TextBox 892">
            <a:extLst>
              <a:ext uri="{FF2B5EF4-FFF2-40B4-BE49-F238E27FC236}">
                <a16:creationId xmlns="" xmlns:a16="http://schemas.microsoft.com/office/drawing/2014/main" id="{4A72C008-97B8-4C6B-8DB1-ADBBA5963B61}"/>
              </a:ext>
            </a:extLst>
          </p:cNvPr>
          <p:cNvSpPr txBox="1"/>
          <p:nvPr/>
        </p:nvSpPr>
        <p:spPr>
          <a:xfrm>
            <a:off x="864461" y="2853720"/>
            <a:ext cx="321169" cy="251990"/>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0.4</a:t>
            </a:r>
          </a:p>
        </p:txBody>
      </p:sp>
      <p:sp>
        <p:nvSpPr>
          <p:cNvPr id="894" name="TextBox 893">
            <a:extLst>
              <a:ext uri="{FF2B5EF4-FFF2-40B4-BE49-F238E27FC236}">
                <a16:creationId xmlns="" xmlns:a16="http://schemas.microsoft.com/office/drawing/2014/main" id="{9669BD93-5B1A-427F-B0CD-4E2FFF678CD2}"/>
              </a:ext>
            </a:extLst>
          </p:cNvPr>
          <p:cNvSpPr txBox="1"/>
          <p:nvPr/>
        </p:nvSpPr>
        <p:spPr>
          <a:xfrm>
            <a:off x="864461" y="3260249"/>
            <a:ext cx="321169" cy="251990"/>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0.2</a:t>
            </a:r>
          </a:p>
        </p:txBody>
      </p:sp>
      <p:sp>
        <p:nvSpPr>
          <p:cNvPr id="895" name="TextBox 894">
            <a:extLst>
              <a:ext uri="{FF2B5EF4-FFF2-40B4-BE49-F238E27FC236}">
                <a16:creationId xmlns="" xmlns:a16="http://schemas.microsoft.com/office/drawing/2014/main" id="{E4666023-E036-4F96-ADD7-C51CB6814BAA}"/>
              </a:ext>
            </a:extLst>
          </p:cNvPr>
          <p:cNvSpPr txBox="1"/>
          <p:nvPr/>
        </p:nvSpPr>
        <p:spPr>
          <a:xfrm>
            <a:off x="864461" y="3666777"/>
            <a:ext cx="321169" cy="251990"/>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0.0</a:t>
            </a:r>
          </a:p>
        </p:txBody>
      </p:sp>
      <p:cxnSp>
        <p:nvCxnSpPr>
          <p:cNvPr id="896" name="Straight Connector 895">
            <a:extLst>
              <a:ext uri="{FF2B5EF4-FFF2-40B4-BE49-F238E27FC236}">
                <a16:creationId xmlns="" xmlns:a16="http://schemas.microsoft.com/office/drawing/2014/main" id="{A5F7A875-0B49-4765-8DB1-B75F1C876B13}"/>
              </a:ext>
            </a:extLst>
          </p:cNvPr>
          <p:cNvCxnSpPr>
            <a:cxnSpLocks/>
          </p:cNvCxnSpPr>
          <p:nvPr/>
        </p:nvCxnSpPr>
        <p:spPr>
          <a:xfrm rot="5400000">
            <a:off x="1267477" y="3831438"/>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897" name="TextBox 896">
            <a:extLst>
              <a:ext uri="{FF2B5EF4-FFF2-40B4-BE49-F238E27FC236}">
                <a16:creationId xmlns="" xmlns:a16="http://schemas.microsoft.com/office/drawing/2014/main" id="{FA49A7C8-01AC-4C6D-955E-24E93AF53FD4}"/>
              </a:ext>
            </a:extLst>
          </p:cNvPr>
          <p:cNvSpPr txBox="1"/>
          <p:nvPr/>
        </p:nvSpPr>
        <p:spPr>
          <a:xfrm>
            <a:off x="1121399"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0</a:t>
            </a:r>
          </a:p>
          <a:p>
            <a:pPr algn="ctr"/>
            <a:endParaRPr lang="en-GB" sz="1400" dirty="0" smtClean="0">
              <a:solidFill>
                <a:srgbClr val="000000"/>
              </a:solidFill>
            </a:endParaRPr>
          </a:p>
          <a:p>
            <a:pPr algn="ctr"/>
            <a:r>
              <a:rPr lang="ja-JP" sz="1400" b="0" i="0" dirty="0" smtClean="0">
                <a:solidFill>
                  <a:srgbClr val="000000"/>
                </a:solidFill>
                <a:ea typeface="MS UI Gothic" pitchFamily="18" charset="0"/>
              </a:rPr>
              <a:t>258</a:t>
            </a:r>
          </a:p>
          <a:p>
            <a:pPr algn="ctr"/>
            <a:r>
              <a:rPr lang="ja-JP" sz="1400" b="0" i="0" dirty="0" smtClean="0">
                <a:solidFill>
                  <a:srgbClr val="000000"/>
                </a:solidFill>
                <a:ea typeface="MS UI Gothic" pitchFamily="18" charset="0"/>
              </a:rPr>
              <a:t>261</a:t>
            </a:r>
          </a:p>
        </p:txBody>
      </p:sp>
      <p:cxnSp>
        <p:nvCxnSpPr>
          <p:cNvPr id="898" name="Straight Connector 897">
            <a:extLst>
              <a:ext uri="{FF2B5EF4-FFF2-40B4-BE49-F238E27FC236}">
                <a16:creationId xmlns="" xmlns:a16="http://schemas.microsoft.com/office/drawing/2014/main" id="{4FA6073B-4F33-48D7-856D-D5F625805892}"/>
              </a:ext>
            </a:extLst>
          </p:cNvPr>
          <p:cNvCxnSpPr>
            <a:cxnSpLocks/>
          </p:cNvCxnSpPr>
          <p:nvPr/>
        </p:nvCxnSpPr>
        <p:spPr>
          <a:xfrm rot="5400000">
            <a:off x="2399464"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899" name="TextBox 898">
            <a:extLst>
              <a:ext uri="{FF2B5EF4-FFF2-40B4-BE49-F238E27FC236}">
                <a16:creationId xmlns="" xmlns:a16="http://schemas.microsoft.com/office/drawing/2014/main" id="{BEDF9749-E381-42F1-8175-73780491021B}"/>
              </a:ext>
            </a:extLst>
          </p:cNvPr>
          <p:cNvSpPr txBox="1"/>
          <p:nvPr/>
        </p:nvSpPr>
        <p:spPr>
          <a:xfrm>
            <a:off x="2254987"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24</a:t>
            </a:r>
          </a:p>
          <a:p>
            <a:pPr algn="ctr"/>
            <a:endParaRPr lang="en-US" sz="1400" dirty="0">
              <a:solidFill>
                <a:srgbClr val="000000"/>
              </a:solidFill>
            </a:endParaRPr>
          </a:p>
          <a:p>
            <a:pPr algn="ctr"/>
            <a:r>
              <a:rPr lang="ja-JP" sz="1400" b="0" i="0" dirty="0" smtClean="0">
                <a:solidFill>
                  <a:srgbClr val="000000"/>
                </a:solidFill>
                <a:ea typeface="MS UI Gothic" pitchFamily="18" charset="0"/>
              </a:rPr>
              <a:t>208</a:t>
            </a:r>
          </a:p>
          <a:p>
            <a:pPr algn="ctr"/>
            <a:r>
              <a:rPr lang="ja-JP" sz="1400" b="0" i="0" dirty="0" smtClean="0">
                <a:solidFill>
                  <a:srgbClr val="000000"/>
                </a:solidFill>
                <a:ea typeface="MS UI Gothic" pitchFamily="18" charset="0"/>
              </a:rPr>
              <a:t>220</a:t>
            </a:r>
          </a:p>
        </p:txBody>
      </p:sp>
      <p:cxnSp>
        <p:nvCxnSpPr>
          <p:cNvPr id="900" name="Straight Connector 899">
            <a:extLst>
              <a:ext uri="{FF2B5EF4-FFF2-40B4-BE49-F238E27FC236}">
                <a16:creationId xmlns="" xmlns:a16="http://schemas.microsoft.com/office/drawing/2014/main" id="{E91DE08B-B591-4F04-AF50-56C0CE8BA4EB}"/>
              </a:ext>
            </a:extLst>
          </p:cNvPr>
          <p:cNvCxnSpPr>
            <a:cxnSpLocks/>
          </p:cNvCxnSpPr>
          <p:nvPr/>
        </p:nvCxnSpPr>
        <p:spPr>
          <a:xfrm rot="5400000">
            <a:off x="3548489"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01" name="TextBox 900">
            <a:extLst>
              <a:ext uri="{FF2B5EF4-FFF2-40B4-BE49-F238E27FC236}">
                <a16:creationId xmlns="" xmlns:a16="http://schemas.microsoft.com/office/drawing/2014/main" id="{1A2CE538-27A8-4814-BC6A-F558A4EFC9D8}"/>
              </a:ext>
            </a:extLst>
          </p:cNvPr>
          <p:cNvSpPr txBox="1"/>
          <p:nvPr/>
        </p:nvSpPr>
        <p:spPr>
          <a:xfrm>
            <a:off x="3403380"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48</a:t>
            </a:r>
          </a:p>
          <a:p>
            <a:pPr algn="ctr"/>
            <a:endParaRPr lang="en-US" sz="1400" dirty="0">
              <a:solidFill>
                <a:srgbClr val="000000"/>
              </a:solidFill>
            </a:endParaRPr>
          </a:p>
          <a:p>
            <a:pPr algn="ctr"/>
            <a:r>
              <a:rPr lang="ja-JP" sz="1400" b="0" i="0" dirty="0" smtClean="0">
                <a:solidFill>
                  <a:srgbClr val="000000"/>
                </a:solidFill>
                <a:ea typeface="MS UI Gothic" pitchFamily="18" charset="0"/>
              </a:rPr>
              <a:t>175</a:t>
            </a:r>
          </a:p>
          <a:p>
            <a:pPr algn="ctr"/>
            <a:r>
              <a:rPr lang="ja-JP" sz="1400" b="0" i="0" dirty="0" smtClean="0">
                <a:solidFill>
                  <a:srgbClr val="000000"/>
                </a:solidFill>
                <a:ea typeface="MS UI Gothic" pitchFamily="18" charset="0"/>
              </a:rPr>
              <a:t>190</a:t>
            </a:r>
          </a:p>
        </p:txBody>
      </p:sp>
      <p:cxnSp>
        <p:nvCxnSpPr>
          <p:cNvPr id="902" name="Straight Connector 901">
            <a:extLst>
              <a:ext uri="{FF2B5EF4-FFF2-40B4-BE49-F238E27FC236}">
                <a16:creationId xmlns="" xmlns:a16="http://schemas.microsoft.com/office/drawing/2014/main" id="{12AA7762-8D71-48B6-AF2E-6AC75B8244EF}"/>
              </a:ext>
            </a:extLst>
          </p:cNvPr>
          <p:cNvCxnSpPr>
            <a:cxnSpLocks/>
          </p:cNvCxnSpPr>
          <p:nvPr/>
        </p:nvCxnSpPr>
        <p:spPr>
          <a:xfrm rot="5400000">
            <a:off x="5811880"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03" name="TextBox 902">
            <a:extLst>
              <a:ext uri="{FF2B5EF4-FFF2-40B4-BE49-F238E27FC236}">
                <a16:creationId xmlns="" xmlns:a16="http://schemas.microsoft.com/office/drawing/2014/main" id="{38F5A885-B218-4088-8E41-A398F2D6E256}"/>
              </a:ext>
            </a:extLst>
          </p:cNvPr>
          <p:cNvSpPr txBox="1"/>
          <p:nvPr/>
        </p:nvSpPr>
        <p:spPr>
          <a:xfrm>
            <a:off x="5721198" y="3876257"/>
            <a:ext cx="271475"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96</a:t>
            </a:r>
          </a:p>
          <a:p>
            <a:pPr algn="ctr"/>
            <a:endParaRPr lang="en-GB" sz="1400" dirty="0">
              <a:solidFill>
                <a:srgbClr val="000000"/>
              </a:solidFill>
            </a:endParaRPr>
          </a:p>
          <a:p>
            <a:pPr algn="ctr"/>
            <a:r>
              <a:rPr lang="ja-JP" sz="1400" b="0" i="0" dirty="0" smtClean="0">
                <a:solidFill>
                  <a:srgbClr val="000000"/>
                </a:solidFill>
                <a:ea typeface="MS UI Gothic" pitchFamily="18" charset="0"/>
              </a:rPr>
              <a:t>80</a:t>
            </a:r>
          </a:p>
          <a:p>
            <a:pPr algn="ctr"/>
            <a:r>
              <a:rPr lang="ja-JP" sz="1400" b="0" i="0" dirty="0" smtClean="0">
                <a:solidFill>
                  <a:srgbClr val="000000"/>
                </a:solidFill>
                <a:ea typeface="MS UI Gothic" pitchFamily="18" charset="0"/>
              </a:rPr>
              <a:t>97</a:t>
            </a:r>
          </a:p>
        </p:txBody>
      </p:sp>
      <p:cxnSp>
        <p:nvCxnSpPr>
          <p:cNvPr id="904" name="Straight Connector 903">
            <a:extLst>
              <a:ext uri="{FF2B5EF4-FFF2-40B4-BE49-F238E27FC236}">
                <a16:creationId xmlns="" xmlns:a16="http://schemas.microsoft.com/office/drawing/2014/main" id="{E2CC8B50-A144-4043-BF20-EE1330FA05AC}"/>
              </a:ext>
            </a:extLst>
          </p:cNvPr>
          <p:cNvCxnSpPr>
            <a:cxnSpLocks/>
          </p:cNvCxnSpPr>
          <p:nvPr/>
        </p:nvCxnSpPr>
        <p:spPr>
          <a:xfrm rot="5400000">
            <a:off x="6956566"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05" name="TextBox 904">
            <a:extLst>
              <a:ext uri="{FF2B5EF4-FFF2-40B4-BE49-F238E27FC236}">
                <a16:creationId xmlns="" xmlns:a16="http://schemas.microsoft.com/office/drawing/2014/main" id="{A04ED975-B373-4191-9BA0-C3BCDC434EBF}"/>
              </a:ext>
            </a:extLst>
          </p:cNvPr>
          <p:cNvSpPr txBox="1"/>
          <p:nvPr/>
        </p:nvSpPr>
        <p:spPr>
          <a:xfrm>
            <a:off x="6816733"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120</a:t>
            </a:r>
          </a:p>
          <a:p>
            <a:pPr algn="ctr"/>
            <a:endParaRPr lang="en-US" sz="1400" dirty="0">
              <a:solidFill>
                <a:srgbClr val="000000"/>
              </a:solidFill>
            </a:endParaRPr>
          </a:p>
          <a:p>
            <a:pPr algn="ctr"/>
            <a:r>
              <a:rPr lang="ja-JP" sz="1400" b="0" i="0" dirty="0" smtClean="0">
                <a:solidFill>
                  <a:srgbClr val="000000"/>
                </a:solidFill>
                <a:ea typeface="MS UI Gothic" pitchFamily="18" charset="0"/>
              </a:rPr>
              <a:t>45</a:t>
            </a:r>
          </a:p>
          <a:p>
            <a:pPr algn="ctr"/>
            <a:r>
              <a:rPr lang="ja-JP" sz="1400" b="0" i="0" dirty="0" smtClean="0">
                <a:solidFill>
                  <a:srgbClr val="000000"/>
                </a:solidFill>
                <a:ea typeface="MS UI Gothic" pitchFamily="18" charset="0"/>
              </a:rPr>
              <a:t>54</a:t>
            </a:r>
          </a:p>
        </p:txBody>
      </p:sp>
      <p:cxnSp>
        <p:nvCxnSpPr>
          <p:cNvPr id="906" name="Straight Connector 905">
            <a:extLst>
              <a:ext uri="{FF2B5EF4-FFF2-40B4-BE49-F238E27FC236}">
                <a16:creationId xmlns="" xmlns:a16="http://schemas.microsoft.com/office/drawing/2014/main" id="{C17DECFC-B53F-4A2F-8EE0-D7075D930FE5}"/>
              </a:ext>
            </a:extLst>
          </p:cNvPr>
          <p:cNvCxnSpPr>
            <a:cxnSpLocks/>
          </p:cNvCxnSpPr>
          <p:nvPr/>
        </p:nvCxnSpPr>
        <p:spPr>
          <a:xfrm rot="5400000">
            <a:off x="8650981"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07" name="TextBox 906">
            <a:extLst>
              <a:ext uri="{FF2B5EF4-FFF2-40B4-BE49-F238E27FC236}">
                <a16:creationId xmlns="" xmlns:a16="http://schemas.microsoft.com/office/drawing/2014/main" id="{80D61079-BB90-4C49-BF64-AD05DDBBF3E3}"/>
              </a:ext>
            </a:extLst>
          </p:cNvPr>
          <p:cNvSpPr txBox="1"/>
          <p:nvPr/>
        </p:nvSpPr>
        <p:spPr>
          <a:xfrm>
            <a:off x="8504904"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156</a:t>
            </a:r>
          </a:p>
          <a:p>
            <a:pPr algn="ctr"/>
            <a:endParaRPr lang="en-US" sz="1400" dirty="0">
              <a:solidFill>
                <a:srgbClr val="000000"/>
              </a:solidFill>
            </a:endParaRPr>
          </a:p>
          <a:p>
            <a:pPr algn="ctr"/>
            <a:r>
              <a:rPr lang="ja-JP" sz="1400" b="0" i="0" dirty="0" smtClean="0">
                <a:solidFill>
                  <a:srgbClr val="000000"/>
                </a:solidFill>
                <a:ea typeface="MS UI Gothic" pitchFamily="18" charset="0"/>
              </a:rPr>
              <a:t>0</a:t>
            </a:r>
          </a:p>
          <a:p>
            <a:pPr algn="ctr"/>
            <a:r>
              <a:rPr lang="ja-JP" sz="1400" b="0" i="0" dirty="0" smtClean="0">
                <a:solidFill>
                  <a:srgbClr val="000000"/>
                </a:solidFill>
                <a:ea typeface="MS UI Gothic" pitchFamily="18" charset="0"/>
              </a:rPr>
              <a:t>0</a:t>
            </a:r>
          </a:p>
        </p:txBody>
      </p:sp>
      <p:sp>
        <p:nvSpPr>
          <p:cNvPr id="908" name="TextBox 907">
            <a:extLst>
              <a:ext uri="{FF2B5EF4-FFF2-40B4-BE49-F238E27FC236}">
                <a16:creationId xmlns="" xmlns:a16="http://schemas.microsoft.com/office/drawing/2014/main" id="{90E75EBF-421A-4A3F-A19E-BB3553048113}"/>
              </a:ext>
            </a:extLst>
          </p:cNvPr>
          <p:cNvSpPr txBox="1"/>
          <p:nvPr/>
        </p:nvSpPr>
        <p:spPr>
          <a:xfrm>
            <a:off x="4472144" y="4090055"/>
            <a:ext cx="1071117" cy="251990"/>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経過時間、週間</a:t>
            </a:r>
          </a:p>
        </p:txBody>
      </p:sp>
      <p:sp>
        <p:nvSpPr>
          <p:cNvPr id="909" name="TextBox 908">
            <a:extLst>
              <a:ext uri="{FF2B5EF4-FFF2-40B4-BE49-F238E27FC236}">
                <a16:creationId xmlns="" xmlns:a16="http://schemas.microsoft.com/office/drawing/2014/main" id="{E02BC7D2-1C58-47CF-A1C7-B4A0A1744DD3}"/>
              </a:ext>
            </a:extLst>
          </p:cNvPr>
          <p:cNvSpPr txBox="1"/>
          <p:nvPr/>
        </p:nvSpPr>
        <p:spPr>
          <a:xfrm rot="16200000">
            <a:off x="-432234" y="2623562"/>
            <a:ext cx="2015115" cy="288147"/>
          </a:xfrm>
          <a:prstGeom prst="rect">
            <a:avLst/>
          </a:prstGeom>
          <a:noFill/>
        </p:spPr>
        <p:txBody>
          <a:bodyPr wrap="square" lIns="36000" tIns="36000" rIns="36000" bIns="36000" rtlCol="0" anchor="ctr" anchorCtr="0">
            <a:spAutoFit/>
          </a:bodyPr>
          <a:lstStyle/>
          <a:p>
            <a:pPr algn="ctr"/>
            <a:r>
              <a:rPr lang="ja-JP" sz="1400" b="0" i="0" dirty="0" smtClean="0">
                <a:solidFill>
                  <a:srgbClr val="000000"/>
                </a:solidFill>
                <a:ea typeface="MS UI Gothic" pitchFamily="18" charset="0"/>
              </a:rPr>
              <a:t>DFS率</a:t>
            </a:r>
          </a:p>
        </p:txBody>
      </p:sp>
      <p:sp>
        <p:nvSpPr>
          <p:cNvPr id="910" name="TextBox 909">
            <a:extLst>
              <a:ext uri="{FF2B5EF4-FFF2-40B4-BE49-F238E27FC236}">
                <a16:creationId xmlns="" xmlns:a16="http://schemas.microsoft.com/office/drawing/2014/main" id="{BC07F4EB-C90D-410D-A0CC-9D48DF9EFE75}"/>
              </a:ext>
            </a:extLst>
          </p:cNvPr>
          <p:cNvSpPr txBox="1"/>
          <p:nvPr/>
        </p:nvSpPr>
        <p:spPr>
          <a:xfrm>
            <a:off x="6644343" y="3495305"/>
            <a:ext cx="1831198" cy="234286"/>
          </a:xfrm>
          <a:prstGeom prst="rect">
            <a:avLst/>
          </a:prstGeom>
          <a:noFill/>
        </p:spPr>
        <p:txBody>
          <a:bodyPr wrap="none" lIns="36000" tIns="36000" rIns="36000" bIns="36000" rtlCol="0" anchor="t" anchorCtr="0">
            <a:spAutoFit/>
          </a:bodyPr>
          <a:lstStyle/>
          <a:p>
            <a:r>
              <a:rPr lang="ja-JP" sz="1050" b="0" i="0" dirty="0" smtClean="0">
                <a:solidFill>
                  <a:srgbClr val="000000"/>
                </a:solidFill>
                <a:ea typeface="MS UI Gothic" pitchFamily="18" charset="0"/>
              </a:rPr>
              <a:t>ログランク検定においてp=0.1222</a:t>
            </a:r>
          </a:p>
        </p:txBody>
      </p:sp>
      <p:sp>
        <p:nvSpPr>
          <p:cNvPr id="911" name="TextBox 910">
            <a:extLst>
              <a:ext uri="{FF2B5EF4-FFF2-40B4-BE49-F238E27FC236}">
                <a16:creationId xmlns="" xmlns:a16="http://schemas.microsoft.com/office/drawing/2014/main" id="{EBE142C8-7DE3-45D5-B72E-CF4FBBAA8728}"/>
              </a:ext>
            </a:extLst>
          </p:cNvPr>
          <p:cNvSpPr txBox="1"/>
          <p:nvPr/>
        </p:nvSpPr>
        <p:spPr>
          <a:xfrm>
            <a:off x="7238487" y="2825845"/>
            <a:ext cx="883823" cy="548062"/>
          </a:xfrm>
          <a:prstGeom prst="rect">
            <a:avLst/>
          </a:prstGeom>
          <a:noFill/>
        </p:spPr>
        <p:txBody>
          <a:bodyPr wrap="none" lIns="36000" tIns="36000" rIns="36000" bIns="36000" rtlCol="0" anchor="t" anchorCtr="0">
            <a:spAutoFit/>
          </a:bodyPr>
          <a:lstStyle/>
          <a:p>
            <a:r>
              <a:rPr lang="ja-JP" sz="1200" b="0" i="0" dirty="0" smtClean="0">
                <a:solidFill>
                  <a:srgbClr val="000000"/>
                </a:solidFill>
                <a:ea typeface="MS UI Gothic" pitchFamily="18" charset="0"/>
              </a:rPr>
              <a:t>Muparfostat</a:t>
            </a:r>
          </a:p>
          <a:p>
            <a:r>
              <a:rPr lang="ja-JP" sz="1200" b="0" i="0" dirty="0" smtClean="0">
                <a:solidFill>
                  <a:srgbClr val="000000"/>
                </a:solidFill>
                <a:ea typeface="MS UI Gothic" pitchFamily="18" charset="0"/>
              </a:rPr>
              <a:t>プラセボ</a:t>
            </a:r>
          </a:p>
          <a:p>
            <a:r>
              <a:rPr lang="ja-JP" sz="1200" b="0" i="0" dirty="0" smtClean="0">
                <a:solidFill>
                  <a:srgbClr val="000000"/>
                </a:solidFill>
                <a:ea typeface="MS UI Gothic" pitchFamily="18" charset="0"/>
              </a:rPr>
              <a:t>打ち切り時点</a:t>
            </a:r>
          </a:p>
        </p:txBody>
      </p:sp>
      <p:cxnSp>
        <p:nvCxnSpPr>
          <p:cNvPr id="912" name="Straight Connector 911">
            <a:extLst>
              <a:ext uri="{FF2B5EF4-FFF2-40B4-BE49-F238E27FC236}">
                <a16:creationId xmlns="" xmlns:a16="http://schemas.microsoft.com/office/drawing/2014/main" id="{F929096A-5E32-41F8-8BD5-3455F873E7AC}"/>
              </a:ext>
            </a:extLst>
          </p:cNvPr>
          <p:cNvCxnSpPr/>
          <p:nvPr/>
        </p:nvCxnSpPr>
        <p:spPr>
          <a:xfrm>
            <a:off x="7011667" y="2966035"/>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913" name="Straight Connector 912">
            <a:extLst>
              <a:ext uri="{FF2B5EF4-FFF2-40B4-BE49-F238E27FC236}">
                <a16:creationId xmlns="" xmlns:a16="http://schemas.microsoft.com/office/drawing/2014/main" id="{C43A925A-B859-444B-9CB2-A3ABF7BF5F86}"/>
              </a:ext>
            </a:extLst>
          </p:cNvPr>
          <p:cNvCxnSpPr/>
          <p:nvPr/>
        </p:nvCxnSpPr>
        <p:spPr>
          <a:xfrm>
            <a:off x="7011667" y="3136601"/>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914" name="Straight Connector 913">
            <a:extLst>
              <a:ext uri="{FF2B5EF4-FFF2-40B4-BE49-F238E27FC236}">
                <a16:creationId xmlns="" xmlns:a16="http://schemas.microsoft.com/office/drawing/2014/main" id="{38E2A80C-D070-42D9-9358-BD06D61E0E59}"/>
              </a:ext>
            </a:extLst>
          </p:cNvPr>
          <p:cNvCxnSpPr/>
          <p:nvPr/>
        </p:nvCxnSpPr>
        <p:spPr>
          <a:xfrm>
            <a:off x="1225172" y="175980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915" name="Straight Connector 914">
            <a:extLst>
              <a:ext uri="{FF2B5EF4-FFF2-40B4-BE49-F238E27FC236}">
                <a16:creationId xmlns="" xmlns:a16="http://schemas.microsoft.com/office/drawing/2014/main" id="{F2330F3A-FB82-4884-9FA6-E8D6CB8F244A}"/>
              </a:ext>
            </a:extLst>
          </p:cNvPr>
          <p:cNvCxnSpPr/>
          <p:nvPr/>
        </p:nvCxnSpPr>
        <p:spPr>
          <a:xfrm>
            <a:off x="1225172" y="21683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916" name="Straight Connector 915">
            <a:extLst>
              <a:ext uri="{FF2B5EF4-FFF2-40B4-BE49-F238E27FC236}">
                <a16:creationId xmlns="" xmlns:a16="http://schemas.microsoft.com/office/drawing/2014/main" id="{31AF5375-A905-4CD0-84C1-29F9A1D9C6AE}"/>
              </a:ext>
            </a:extLst>
          </p:cNvPr>
          <p:cNvCxnSpPr/>
          <p:nvPr/>
        </p:nvCxnSpPr>
        <p:spPr>
          <a:xfrm>
            <a:off x="1225172" y="257681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917" name="Straight Connector 916">
            <a:extLst>
              <a:ext uri="{FF2B5EF4-FFF2-40B4-BE49-F238E27FC236}">
                <a16:creationId xmlns="" xmlns:a16="http://schemas.microsoft.com/office/drawing/2014/main" id="{80B6FC35-D2D2-4F11-9F67-4BE325E88477}"/>
              </a:ext>
            </a:extLst>
          </p:cNvPr>
          <p:cNvCxnSpPr/>
          <p:nvPr/>
        </p:nvCxnSpPr>
        <p:spPr>
          <a:xfrm>
            <a:off x="1225172" y="298532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918" name="Straight Connector 917">
            <a:extLst>
              <a:ext uri="{FF2B5EF4-FFF2-40B4-BE49-F238E27FC236}">
                <a16:creationId xmlns="" xmlns:a16="http://schemas.microsoft.com/office/drawing/2014/main" id="{C038EE67-16A4-4753-8783-0573559F898F}"/>
              </a:ext>
            </a:extLst>
          </p:cNvPr>
          <p:cNvCxnSpPr/>
          <p:nvPr/>
        </p:nvCxnSpPr>
        <p:spPr>
          <a:xfrm>
            <a:off x="1225172" y="339383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919" name="Straight Connector 918">
            <a:extLst>
              <a:ext uri="{FF2B5EF4-FFF2-40B4-BE49-F238E27FC236}">
                <a16:creationId xmlns="" xmlns:a16="http://schemas.microsoft.com/office/drawing/2014/main" id="{1E332546-1648-45D3-8761-C4AF89FEBF36}"/>
              </a:ext>
            </a:extLst>
          </p:cNvPr>
          <p:cNvCxnSpPr/>
          <p:nvPr/>
        </p:nvCxnSpPr>
        <p:spPr>
          <a:xfrm>
            <a:off x="1225172" y="380233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920" name="Straight Connector 919">
            <a:extLst>
              <a:ext uri="{FF2B5EF4-FFF2-40B4-BE49-F238E27FC236}">
                <a16:creationId xmlns="" xmlns:a16="http://schemas.microsoft.com/office/drawing/2014/main" id="{1219A294-D754-4579-8605-310C7E35CA6C}"/>
              </a:ext>
            </a:extLst>
          </p:cNvPr>
          <p:cNvCxnSpPr>
            <a:cxnSpLocks/>
          </p:cNvCxnSpPr>
          <p:nvPr/>
        </p:nvCxnSpPr>
        <p:spPr>
          <a:xfrm rot="5400000">
            <a:off x="7642116" y="3391741"/>
            <a:ext cx="78707"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21" name="Straight Connector 920">
            <a:extLst>
              <a:ext uri="{FF2B5EF4-FFF2-40B4-BE49-F238E27FC236}">
                <a16:creationId xmlns="" xmlns:a16="http://schemas.microsoft.com/office/drawing/2014/main" id="{331BEDFE-1F51-436B-BC73-07A7C8308870}"/>
              </a:ext>
            </a:extLst>
          </p:cNvPr>
          <p:cNvCxnSpPr>
            <a:cxnSpLocks/>
          </p:cNvCxnSpPr>
          <p:nvPr/>
        </p:nvCxnSpPr>
        <p:spPr>
          <a:xfrm>
            <a:off x="7060713" y="3323284"/>
            <a:ext cx="90000"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22" name="Straight Connector 921">
            <a:extLst>
              <a:ext uri="{FF2B5EF4-FFF2-40B4-BE49-F238E27FC236}">
                <a16:creationId xmlns="" xmlns:a16="http://schemas.microsoft.com/office/drawing/2014/main" id="{E0C88159-8265-45AE-97F3-1EB747CCD319}"/>
              </a:ext>
            </a:extLst>
          </p:cNvPr>
          <p:cNvCxnSpPr>
            <a:cxnSpLocks/>
          </p:cNvCxnSpPr>
          <p:nvPr/>
        </p:nvCxnSpPr>
        <p:spPr>
          <a:xfrm rot="5400000">
            <a:off x="8088553"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23" name="TextBox 922">
            <a:extLst>
              <a:ext uri="{FF2B5EF4-FFF2-40B4-BE49-F238E27FC236}">
                <a16:creationId xmlns="" xmlns:a16="http://schemas.microsoft.com/office/drawing/2014/main" id="{8E9C5920-2595-4FAA-AEB6-B3C9A2CC86FB}"/>
              </a:ext>
            </a:extLst>
          </p:cNvPr>
          <p:cNvSpPr txBox="1"/>
          <p:nvPr/>
        </p:nvSpPr>
        <p:spPr>
          <a:xfrm>
            <a:off x="7942476"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144</a:t>
            </a:r>
          </a:p>
          <a:p>
            <a:pPr algn="ctr"/>
            <a:endParaRPr lang="en-US" sz="1400" dirty="0">
              <a:solidFill>
                <a:srgbClr val="000000"/>
              </a:solidFill>
            </a:endParaRPr>
          </a:p>
          <a:p>
            <a:pPr algn="ctr"/>
            <a:r>
              <a:rPr lang="ja-JP" sz="1400" b="0" i="0" dirty="0" smtClean="0">
                <a:solidFill>
                  <a:srgbClr val="000000"/>
                </a:solidFill>
                <a:ea typeface="MS UI Gothic" pitchFamily="18" charset="0"/>
              </a:rPr>
              <a:t>18</a:t>
            </a:r>
          </a:p>
          <a:p>
            <a:pPr algn="ctr"/>
            <a:r>
              <a:rPr lang="ja-JP" sz="1400" b="0" i="0" dirty="0" smtClean="0">
                <a:solidFill>
                  <a:srgbClr val="000000"/>
                </a:solidFill>
                <a:ea typeface="MS UI Gothic" pitchFamily="18" charset="0"/>
              </a:rPr>
              <a:t>23</a:t>
            </a:r>
          </a:p>
        </p:txBody>
      </p:sp>
      <p:cxnSp>
        <p:nvCxnSpPr>
          <p:cNvPr id="924" name="Straight Connector 923">
            <a:extLst>
              <a:ext uri="{FF2B5EF4-FFF2-40B4-BE49-F238E27FC236}">
                <a16:creationId xmlns="" xmlns:a16="http://schemas.microsoft.com/office/drawing/2014/main" id="{AD42BC58-2012-434A-9323-3998F74CC355}"/>
              </a:ext>
            </a:extLst>
          </p:cNvPr>
          <p:cNvCxnSpPr>
            <a:cxnSpLocks/>
          </p:cNvCxnSpPr>
          <p:nvPr/>
        </p:nvCxnSpPr>
        <p:spPr>
          <a:xfrm rot="5400000">
            <a:off x="4679766"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25" name="TextBox 924">
            <a:extLst>
              <a:ext uri="{FF2B5EF4-FFF2-40B4-BE49-F238E27FC236}">
                <a16:creationId xmlns="" xmlns:a16="http://schemas.microsoft.com/office/drawing/2014/main" id="{7A4EC8F7-AFA3-4628-B86C-387157F12A96}"/>
              </a:ext>
            </a:extLst>
          </p:cNvPr>
          <p:cNvSpPr txBox="1"/>
          <p:nvPr/>
        </p:nvSpPr>
        <p:spPr>
          <a:xfrm>
            <a:off x="4539391"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72</a:t>
            </a:r>
          </a:p>
          <a:p>
            <a:pPr algn="ctr"/>
            <a:endParaRPr lang="en-GB" sz="1400" dirty="0">
              <a:solidFill>
                <a:srgbClr val="000000"/>
              </a:solidFill>
            </a:endParaRPr>
          </a:p>
          <a:p>
            <a:pPr algn="ctr"/>
            <a:r>
              <a:rPr lang="ja-JP" sz="1400" b="0" i="0" dirty="0" smtClean="0">
                <a:solidFill>
                  <a:srgbClr val="000000"/>
                </a:solidFill>
                <a:ea typeface="MS UI Gothic" pitchFamily="18" charset="0"/>
              </a:rPr>
              <a:t>122</a:t>
            </a:r>
          </a:p>
          <a:p>
            <a:pPr algn="ctr"/>
            <a:r>
              <a:rPr lang="ja-JP" sz="1400" b="0" i="0" dirty="0" smtClean="0">
                <a:solidFill>
                  <a:srgbClr val="000000"/>
                </a:solidFill>
                <a:ea typeface="MS UI Gothic" pitchFamily="18" charset="0"/>
              </a:rPr>
              <a:t>142</a:t>
            </a:r>
          </a:p>
        </p:txBody>
      </p:sp>
      <p:cxnSp>
        <p:nvCxnSpPr>
          <p:cNvPr id="926" name="Straight Connector 925">
            <a:extLst>
              <a:ext uri="{FF2B5EF4-FFF2-40B4-BE49-F238E27FC236}">
                <a16:creationId xmlns="" xmlns:a16="http://schemas.microsoft.com/office/drawing/2014/main" id="{435EF20E-BEA3-4E95-B941-478852F39F89}"/>
              </a:ext>
            </a:extLst>
          </p:cNvPr>
          <p:cNvCxnSpPr>
            <a:cxnSpLocks/>
          </p:cNvCxnSpPr>
          <p:nvPr/>
        </p:nvCxnSpPr>
        <p:spPr>
          <a:xfrm rot="5400000">
            <a:off x="1835222" y="3845724"/>
            <a:ext cx="78707"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927" name="TextBox 926">
            <a:extLst>
              <a:ext uri="{FF2B5EF4-FFF2-40B4-BE49-F238E27FC236}">
                <a16:creationId xmlns="" xmlns:a16="http://schemas.microsoft.com/office/drawing/2014/main" id="{C470342F-546F-4A6A-ACB8-379D58977E76}"/>
              </a:ext>
            </a:extLst>
          </p:cNvPr>
          <p:cNvSpPr txBox="1"/>
          <p:nvPr/>
        </p:nvSpPr>
        <p:spPr>
          <a:xfrm>
            <a:off x="1690745" y="3876257"/>
            <a:ext cx="370862" cy="934478"/>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12</a:t>
            </a:r>
          </a:p>
          <a:p>
            <a:pPr algn="ctr"/>
            <a:endParaRPr lang="en-US" sz="1400" dirty="0">
              <a:solidFill>
                <a:srgbClr val="000000"/>
              </a:solidFill>
            </a:endParaRPr>
          </a:p>
          <a:p>
            <a:pPr algn="ctr"/>
            <a:r>
              <a:rPr lang="ja-JP" sz="1400" b="0" i="0" dirty="0" smtClean="0">
                <a:solidFill>
                  <a:srgbClr val="000000"/>
                </a:solidFill>
                <a:ea typeface="MS UI Gothic" pitchFamily="18" charset="0"/>
              </a:rPr>
              <a:t>233</a:t>
            </a:r>
          </a:p>
          <a:p>
            <a:pPr algn="ctr"/>
            <a:r>
              <a:rPr lang="ja-JP" sz="1400" b="0" i="0" dirty="0" smtClean="0">
                <a:solidFill>
                  <a:srgbClr val="000000"/>
                </a:solidFill>
                <a:ea typeface="MS UI Gothic" pitchFamily="18" charset="0"/>
              </a:rPr>
              <a:t>242</a:t>
            </a:r>
          </a:p>
        </p:txBody>
      </p:sp>
      <p:grpSp>
        <p:nvGrpSpPr>
          <p:cNvPr id="928" name="Group 927">
            <a:extLst>
              <a:ext uri="{FF2B5EF4-FFF2-40B4-BE49-F238E27FC236}">
                <a16:creationId xmlns="" xmlns:a16="http://schemas.microsoft.com/office/drawing/2014/main" id="{63771C98-B20F-4896-95C7-1F2AD9C5591E}"/>
              </a:ext>
            </a:extLst>
          </p:cNvPr>
          <p:cNvGrpSpPr/>
          <p:nvPr/>
        </p:nvGrpSpPr>
        <p:grpSpPr>
          <a:xfrm>
            <a:off x="1314127" y="1759875"/>
            <a:ext cx="7108912" cy="946212"/>
            <a:chOff x="4392489" y="1881337"/>
            <a:chExt cx="9053513" cy="1377951"/>
          </a:xfrm>
        </p:grpSpPr>
        <p:sp>
          <p:nvSpPr>
            <p:cNvPr id="929" name="Freeform 5">
              <a:extLst>
                <a:ext uri="{FF2B5EF4-FFF2-40B4-BE49-F238E27FC236}">
                  <a16:creationId xmlns="" xmlns:a16="http://schemas.microsoft.com/office/drawing/2014/main" id="{A2A95F2B-1F7A-4486-BFFF-33714A413B6C}"/>
                </a:ext>
              </a:extLst>
            </p:cNvPr>
            <p:cNvSpPr>
              <a:spLocks/>
            </p:cNvSpPr>
            <p:nvPr/>
          </p:nvSpPr>
          <p:spPr bwMode="auto">
            <a:xfrm>
              <a:off x="4392489" y="1881337"/>
              <a:ext cx="9053513" cy="1338263"/>
            </a:xfrm>
            <a:custGeom>
              <a:avLst/>
              <a:gdLst>
                <a:gd name="T0" fmla="*/ 5616 w 5703"/>
                <a:gd name="T1" fmla="*/ 843 h 843"/>
                <a:gd name="T2" fmla="*/ 4688 w 5703"/>
                <a:gd name="T3" fmla="*/ 716 h 843"/>
                <a:gd name="T4" fmla="*/ 3929 w 5703"/>
                <a:gd name="T5" fmla="*/ 685 h 843"/>
                <a:gd name="T6" fmla="*/ 2876 w 5703"/>
                <a:gd name="T7" fmla="*/ 665 h 843"/>
                <a:gd name="T8" fmla="*/ 2869 w 5703"/>
                <a:gd name="T9" fmla="*/ 647 h 843"/>
                <a:gd name="T10" fmla="*/ 2840 w 5703"/>
                <a:gd name="T11" fmla="*/ 624 h 843"/>
                <a:gd name="T12" fmla="*/ 2419 w 5703"/>
                <a:gd name="T13" fmla="*/ 614 h 843"/>
                <a:gd name="T14" fmla="*/ 2379 w 5703"/>
                <a:gd name="T15" fmla="*/ 598 h 843"/>
                <a:gd name="T16" fmla="*/ 2344 w 5703"/>
                <a:gd name="T17" fmla="*/ 592 h 843"/>
                <a:gd name="T18" fmla="*/ 2002 w 5703"/>
                <a:gd name="T19" fmla="*/ 582 h 843"/>
                <a:gd name="T20" fmla="*/ 1976 w 5703"/>
                <a:gd name="T21" fmla="*/ 564 h 843"/>
                <a:gd name="T22" fmla="*/ 1968 w 5703"/>
                <a:gd name="T23" fmla="*/ 548 h 843"/>
                <a:gd name="T24" fmla="*/ 1961 w 5703"/>
                <a:gd name="T25" fmla="*/ 532 h 843"/>
                <a:gd name="T26" fmla="*/ 1954 w 5703"/>
                <a:gd name="T27" fmla="*/ 506 h 843"/>
                <a:gd name="T28" fmla="*/ 1947 w 5703"/>
                <a:gd name="T29" fmla="*/ 485 h 843"/>
                <a:gd name="T30" fmla="*/ 1928 w 5703"/>
                <a:gd name="T31" fmla="*/ 478 h 843"/>
                <a:gd name="T32" fmla="*/ 1508 w 5703"/>
                <a:gd name="T33" fmla="*/ 459 h 843"/>
                <a:gd name="T34" fmla="*/ 1501 w 5703"/>
                <a:gd name="T35" fmla="*/ 418 h 843"/>
                <a:gd name="T36" fmla="*/ 1480 w 5703"/>
                <a:gd name="T37" fmla="*/ 409 h 843"/>
                <a:gd name="T38" fmla="*/ 1292 w 5703"/>
                <a:gd name="T39" fmla="*/ 394 h 843"/>
                <a:gd name="T40" fmla="*/ 1153 w 5703"/>
                <a:gd name="T41" fmla="*/ 387 h 843"/>
                <a:gd name="T42" fmla="*/ 1068 w 5703"/>
                <a:gd name="T43" fmla="*/ 378 h 843"/>
                <a:gd name="T44" fmla="*/ 1062 w 5703"/>
                <a:gd name="T45" fmla="*/ 371 h 843"/>
                <a:gd name="T46" fmla="*/ 1055 w 5703"/>
                <a:gd name="T47" fmla="*/ 367 h 843"/>
                <a:gd name="T48" fmla="*/ 1014 w 5703"/>
                <a:gd name="T49" fmla="*/ 283 h 843"/>
                <a:gd name="T50" fmla="*/ 920 w 5703"/>
                <a:gd name="T51" fmla="*/ 266 h 843"/>
                <a:gd name="T52" fmla="*/ 602 w 5703"/>
                <a:gd name="T53" fmla="*/ 257 h 843"/>
                <a:gd name="T54" fmla="*/ 586 w 5703"/>
                <a:gd name="T55" fmla="*/ 199 h 843"/>
                <a:gd name="T56" fmla="*/ 579 w 5703"/>
                <a:gd name="T57" fmla="*/ 164 h 843"/>
                <a:gd name="T58" fmla="*/ 571 w 5703"/>
                <a:gd name="T59" fmla="*/ 146 h 843"/>
                <a:gd name="T60" fmla="*/ 538 w 5703"/>
                <a:gd name="T61" fmla="*/ 130 h 843"/>
                <a:gd name="T62" fmla="*/ 462 w 5703"/>
                <a:gd name="T63" fmla="*/ 117 h 843"/>
                <a:gd name="T64" fmla="*/ 445 w 5703"/>
                <a:gd name="T65" fmla="*/ 99 h 843"/>
                <a:gd name="T66" fmla="*/ 440 w 5703"/>
                <a:gd name="T67" fmla="*/ 95 h 843"/>
                <a:gd name="T68" fmla="*/ 311 w 5703"/>
                <a:gd name="T69" fmla="*/ 89 h 843"/>
                <a:gd name="T70" fmla="*/ 145 w 5703"/>
                <a:gd name="T71" fmla="*/ 83 h 843"/>
                <a:gd name="T72" fmla="*/ 134 w 5703"/>
                <a:gd name="T73" fmla="*/ 31 h 843"/>
                <a:gd name="T74" fmla="*/ 113 w 5703"/>
                <a:gd name="T75" fmla="*/ 7 h 843"/>
                <a:gd name="T76" fmla="*/ 0 w 5703"/>
                <a:gd name="T77"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3" h="843">
                  <a:moveTo>
                    <a:pt x="5703" y="843"/>
                  </a:moveTo>
                  <a:lnTo>
                    <a:pt x="5616" y="843"/>
                  </a:lnTo>
                  <a:lnTo>
                    <a:pt x="5616" y="716"/>
                  </a:lnTo>
                  <a:lnTo>
                    <a:pt x="4688" y="716"/>
                  </a:lnTo>
                  <a:lnTo>
                    <a:pt x="4688" y="685"/>
                  </a:lnTo>
                  <a:lnTo>
                    <a:pt x="3929" y="685"/>
                  </a:lnTo>
                  <a:lnTo>
                    <a:pt x="3929" y="665"/>
                  </a:lnTo>
                  <a:lnTo>
                    <a:pt x="2876" y="665"/>
                  </a:lnTo>
                  <a:lnTo>
                    <a:pt x="2876" y="647"/>
                  </a:lnTo>
                  <a:lnTo>
                    <a:pt x="2869" y="647"/>
                  </a:lnTo>
                  <a:lnTo>
                    <a:pt x="2869" y="624"/>
                  </a:lnTo>
                  <a:lnTo>
                    <a:pt x="2840" y="624"/>
                  </a:lnTo>
                  <a:lnTo>
                    <a:pt x="2840" y="614"/>
                  </a:lnTo>
                  <a:lnTo>
                    <a:pt x="2419" y="614"/>
                  </a:lnTo>
                  <a:lnTo>
                    <a:pt x="2419" y="598"/>
                  </a:lnTo>
                  <a:lnTo>
                    <a:pt x="2379" y="598"/>
                  </a:lnTo>
                  <a:lnTo>
                    <a:pt x="2379" y="592"/>
                  </a:lnTo>
                  <a:lnTo>
                    <a:pt x="2344" y="592"/>
                  </a:lnTo>
                  <a:lnTo>
                    <a:pt x="2344" y="582"/>
                  </a:lnTo>
                  <a:lnTo>
                    <a:pt x="2002" y="582"/>
                  </a:lnTo>
                  <a:lnTo>
                    <a:pt x="2002" y="564"/>
                  </a:lnTo>
                  <a:lnTo>
                    <a:pt x="1976" y="564"/>
                  </a:lnTo>
                  <a:lnTo>
                    <a:pt x="1976" y="548"/>
                  </a:lnTo>
                  <a:lnTo>
                    <a:pt x="1968" y="548"/>
                  </a:lnTo>
                  <a:lnTo>
                    <a:pt x="1968" y="532"/>
                  </a:lnTo>
                  <a:lnTo>
                    <a:pt x="1961" y="532"/>
                  </a:lnTo>
                  <a:lnTo>
                    <a:pt x="1961" y="506"/>
                  </a:lnTo>
                  <a:lnTo>
                    <a:pt x="1954" y="506"/>
                  </a:lnTo>
                  <a:lnTo>
                    <a:pt x="1954" y="485"/>
                  </a:lnTo>
                  <a:lnTo>
                    <a:pt x="1947" y="485"/>
                  </a:lnTo>
                  <a:lnTo>
                    <a:pt x="1947" y="478"/>
                  </a:lnTo>
                  <a:lnTo>
                    <a:pt x="1928" y="478"/>
                  </a:lnTo>
                  <a:lnTo>
                    <a:pt x="1928" y="459"/>
                  </a:lnTo>
                  <a:lnTo>
                    <a:pt x="1508" y="459"/>
                  </a:lnTo>
                  <a:lnTo>
                    <a:pt x="1508" y="418"/>
                  </a:lnTo>
                  <a:lnTo>
                    <a:pt x="1501" y="418"/>
                  </a:lnTo>
                  <a:lnTo>
                    <a:pt x="1501" y="409"/>
                  </a:lnTo>
                  <a:lnTo>
                    <a:pt x="1480" y="409"/>
                  </a:lnTo>
                  <a:lnTo>
                    <a:pt x="1480" y="394"/>
                  </a:lnTo>
                  <a:lnTo>
                    <a:pt x="1292" y="394"/>
                  </a:lnTo>
                  <a:lnTo>
                    <a:pt x="1292" y="387"/>
                  </a:lnTo>
                  <a:lnTo>
                    <a:pt x="1153" y="387"/>
                  </a:lnTo>
                  <a:lnTo>
                    <a:pt x="1153" y="378"/>
                  </a:lnTo>
                  <a:lnTo>
                    <a:pt x="1068" y="378"/>
                  </a:lnTo>
                  <a:lnTo>
                    <a:pt x="1068" y="371"/>
                  </a:lnTo>
                  <a:lnTo>
                    <a:pt x="1062" y="371"/>
                  </a:lnTo>
                  <a:lnTo>
                    <a:pt x="1062" y="367"/>
                  </a:lnTo>
                  <a:lnTo>
                    <a:pt x="1055" y="367"/>
                  </a:lnTo>
                  <a:lnTo>
                    <a:pt x="1055" y="283"/>
                  </a:lnTo>
                  <a:lnTo>
                    <a:pt x="1014" y="283"/>
                  </a:lnTo>
                  <a:lnTo>
                    <a:pt x="1014" y="266"/>
                  </a:lnTo>
                  <a:lnTo>
                    <a:pt x="920" y="266"/>
                  </a:lnTo>
                  <a:lnTo>
                    <a:pt x="920" y="257"/>
                  </a:lnTo>
                  <a:lnTo>
                    <a:pt x="602" y="257"/>
                  </a:lnTo>
                  <a:lnTo>
                    <a:pt x="602" y="199"/>
                  </a:lnTo>
                  <a:lnTo>
                    <a:pt x="586" y="199"/>
                  </a:lnTo>
                  <a:lnTo>
                    <a:pt x="586" y="164"/>
                  </a:lnTo>
                  <a:lnTo>
                    <a:pt x="579" y="164"/>
                  </a:lnTo>
                  <a:lnTo>
                    <a:pt x="579" y="146"/>
                  </a:lnTo>
                  <a:lnTo>
                    <a:pt x="571" y="146"/>
                  </a:lnTo>
                  <a:lnTo>
                    <a:pt x="571" y="130"/>
                  </a:lnTo>
                  <a:lnTo>
                    <a:pt x="538" y="130"/>
                  </a:lnTo>
                  <a:lnTo>
                    <a:pt x="538" y="117"/>
                  </a:lnTo>
                  <a:lnTo>
                    <a:pt x="462" y="117"/>
                  </a:lnTo>
                  <a:lnTo>
                    <a:pt x="462" y="99"/>
                  </a:lnTo>
                  <a:lnTo>
                    <a:pt x="445" y="99"/>
                  </a:lnTo>
                  <a:lnTo>
                    <a:pt x="445" y="95"/>
                  </a:lnTo>
                  <a:lnTo>
                    <a:pt x="440" y="95"/>
                  </a:lnTo>
                  <a:lnTo>
                    <a:pt x="440" y="89"/>
                  </a:lnTo>
                  <a:lnTo>
                    <a:pt x="311" y="89"/>
                  </a:lnTo>
                  <a:lnTo>
                    <a:pt x="311" y="83"/>
                  </a:lnTo>
                  <a:lnTo>
                    <a:pt x="145" y="83"/>
                  </a:lnTo>
                  <a:lnTo>
                    <a:pt x="145" y="31"/>
                  </a:lnTo>
                  <a:lnTo>
                    <a:pt x="134" y="31"/>
                  </a:lnTo>
                  <a:lnTo>
                    <a:pt x="134" y="7"/>
                  </a:lnTo>
                  <a:lnTo>
                    <a:pt x="113" y="7"/>
                  </a:lnTo>
                  <a:lnTo>
                    <a:pt x="113"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0" name="Line 6">
              <a:extLst>
                <a:ext uri="{FF2B5EF4-FFF2-40B4-BE49-F238E27FC236}">
                  <a16:creationId xmlns="" xmlns:a16="http://schemas.microsoft.com/office/drawing/2014/main" id="{F71FF3E1-867F-4390-AF5F-E73FCA6B4FE8}"/>
                </a:ext>
              </a:extLst>
            </p:cNvPr>
            <p:cNvSpPr>
              <a:spLocks noChangeShapeType="1"/>
            </p:cNvSpPr>
            <p:nvPr/>
          </p:nvSpPr>
          <p:spPr bwMode="auto">
            <a:xfrm>
              <a:off x="4608389" y="18924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1" name="Line 7">
              <a:extLst>
                <a:ext uri="{FF2B5EF4-FFF2-40B4-BE49-F238E27FC236}">
                  <a16:creationId xmlns="" xmlns:a16="http://schemas.microsoft.com/office/drawing/2014/main" id="{C8930EF7-DAE7-43D5-9BA8-FEBAE27FA807}"/>
                </a:ext>
              </a:extLst>
            </p:cNvPr>
            <p:cNvSpPr>
              <a:spLocks noChangeShapeType="1"/>
            </p:cNvSpPr>
            <p:nvPr/>
          </p:nvSpPr>
          <p:spPr bwMode="auto">
            <a:xfrm flipH="1">
              <a:off x="4573464" y="19305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2" name="Line 8">
              <a:extLst>
                <a:ext uri="{FF2B5EF4-FFF2-40B4-BE49-F238E27FC236}">
                  <a16:creationId xmlns="" xmlns:a16="http://schemas.microsoft.com/office/drawing/2014/main" id="{8C85C4F8-D19F-4F7E-BD8D-E63E2AC155A7}"/>
                </a:ext>
              </a:extLst>
            </p:cNvPr>
            <p:cNvSpPr>
              <a:spLocks noChangeShapeType="1"/>
            </p:cNvSpPr>
            <p:nvPr/>
          </p:nvSpPr>
          <p:spPr bwMode="auto">
            <a:xfrm>
              <a:off x="4622677" y="197658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3" name="Line 9">
              <a:extLst>
                <a:ext uri="{FF2B5EF4-FFF2-40B4-BE49-F238E27FC236}">
                  <a16:creationId xmlns="" xmlns:a16="http://schemas.microsoft.com/office/drawing/2014/main" id="{391868AF-3D6E-4CEB-A002-887446E2D2ED}"/>
                </a:ext>
              </a:extLst>
            </p:cNvPr>
            <p:cNvSpPr>
              <a:spLocks noChangeShapeType="1"/>
            </p:cNvSpPr>
            <p:nvPr/>
          </p:nvSpPr>
          <p:spPr bwMode="auto">
            <a:xfrm flipH="1">
              <a:off x="4584577" y="201310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4" name="Line 10">
              <a:extLst>
                <a:ext uri="{FF2B5EF4-FFF2-40B4-BE49-F238E27FC236}">
                  <a16:creationId xmlns="" xmlns:a16="http://schemas.microsoft.com/office/drawing/2014/main" id="{BCC80827-8A13-45F7-96E2-8979C5B23D36}"/>
                </a:ext>
              </a:extLst>
            </p:cNvPr>
            <p:cNvSpPr>
              <a:spLocks noChangeShapeType="1"/>
            </p:cNvSpPr>
            <p:nvPr/>
          </p:nvSpPr>
          <p:spPr bwMode="auto">
            <a:xfrm>
              <a:off x="5125914" y="20242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5" name="Line 11">
              <a:extLst>
                <a:ext uri="{FF2B5EF4-FFF2-40B4-BE49-F238E27FC236}">
                  <a16:creationId xmlns="" xmlns:a16="http://schemas.microsoft.com/office/drawing/2014/main" id="{40EB6550-DAD2-4903-968B-221DA4719359}"/>
                </a:ext>
              </a:extLst>
            </p:cNvPr>
            <p:cNvSpPr>
              <a:spLocks noChangeShapeType="1"/>
            </p:cNvSpPr>
            <p:nvPr/>
          </p:nvSpPr>
          <p:spPr bwMode="auto">
            <a:xfrm flipH="1">
              <a:off x="5089402" y="206231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6" name="Line 12">
              <a:extLst>
                <a:ext uri="{FF2B5EF4-FFF2-40B4-BE49-F238E27FC236}">
                  <a16:creationId xmlns="" xmlns:a16="http://schemas.microsoft.com/office/drawing/2014/main" id="{F16255EE-DDA4-4139-BAD2-810DBFD838CB}"/>
                </a:ext>
              </a:extLst>
            </p:cNvPr>
            <p:cNvSpPr>
              <a:spLocks noChangeShapeType="1"/>
            </p:cNvSpPr>
            <p:nvPr/>
          </p:nvSpPr>
          <p:spPr bwMode="auto">
            <a:xfrm>
              <a:off x="5379914" y="225281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7" name="Line 13">
              <a:extLst>
                <a:ext uri="{FF2B5EF4-FFF2-40B4-BE49-F238E27FC236}">
                  <a16:creationId xmlns="" xmlns:a16="http://schemas.microsoft.com/office/drawing/2014/main" id="{7D304ABC-BED7-4D75-9115-0FB01728E396}"/>
                </a:ext>
              </a:extLst>
            </p:cNvPr>
            <p:cNvSpPr>
              <a:spLocks noChangeShapeType="1"/>
            </p:cNvSpPr>
            <p:nvPr/>
          </p:nvSpPr>
          <p:spPr bwMode="auto">
            <a:xfrm flipH="1">
              <a:off x="5343402" y="2289325"/>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8" name="Line 14">
              <a:extLst>
                <a:ext uri="{FF2B5EF4-FFF2-40B4-BE49-F238E27FC236}">
                  <a16:creationId xmlns="" xmlns:a16="http://schemas.microsoft.com/office/drawing/2014/main" id="{0F22FA84-A73C-445B-BED8-09381EC5ECF4}"/>
                </a:ext>
              </a:extLst>
            </p:cNvPr>
            <p:cNvSpPr>
              <a:spLocks noChangeShapeType="1"/>
            </p:cNvSpPr>
            <p:nvPr/>
          </p:nvSpPr>
          <p:spPr bwMode="auto">
            <a:xfrm>
              <a:off x="5424364" y="225281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9" name="Line 15">
              <a:extLst>
                <a:ext uri="{FF2B5EF4-FFF2-40B4-BE49-F238E27FC236}">
                  <a16:creationId xmlns="" xmlns:a16="http://schemas.microsoft.com/office/drawing/2014/main" id="{40A829BF-57A6-4CA9-8557-D51A5B7CEEAF}"/>
                </a:ext>
              </a:extLst>
            </p:cNvPr>
            <p:cNvSpPr>
              <a:spLocks noChangeShapeType="1"/>
            </p:cNvSpPr>
            <p:nvPr/>
          </p:nvSpPr>
          <p:spPr bwMode="auto">
            <a:xfrm flipH="1">
              <a:off x="5387852" y="22893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0" name="Line 16">
              <a:extLst>
                <a:ext uri="{FF2B5EF4-FFF2-40B4-BE49-F238E27FC236}">
                  <a16:creationId xmlns="" xmlns:a16="http://schemas.microsoft.com/office/drawing/2014/main" id="{40EA1173-B3D0-480C-B81E-C352A76653E8}"/>
                </a:ext>
              </a:extLst>
            </p:cNvPr>
            <p:cNvSpPr>
              <a:spLocks noChangeShapeType="1"/>
            </p:cNvSpPr>
            <p:nvPr/>
          </p:nvSpPr>
          <p:spPr bwMode="auto">
            <a:xfrm>
              <a:off x="5997452" y="22655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1" name="Line 17">
              <a:extLst>
                <a:ext uri="{FF2B5EF4-FFF2-40B4-BE49-F238E27FC236}">
                  <a16:creationId xmlns="" xmlns:a16="http://schemas.microsoft.com/office/drawing/2014/main" id="{42F71D57-BF20-4A8A-A50A-A7A315F638EA}"/>
                </a:ext>
              </a:extLst>
            </p:cNvPr>
            <p:cNvSpPr>
              <a:spLocks noChangeShapeType="1"/>
            </p:cNvSpPr>
            <p:nvPr/>
          </p:nvSpPr>
          <p:spPr bwMode="auto">
            <a:xfrm flipH="1">
              <a:off x="5964114" y="230361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2" name="Line 18">
              <a:extLst>
                <a:ext uri="{FF2B5EF4-FFF2-40B4-BE49-F238E27FC236}">
                  <a16:creationId xmlns="" xmlns:a16="http://schemas.microsoft.com/office/drawing/2014/main" id="{112C0DAA-F27A-4012-9BB4-ABFFC1467C89}"/>
                </a:ext>
              </a:extLst>
            </p:cNvPr>
            <p:cNvSpPr>
              <a:spLocks noChangeShapeType="1"/>
            </p:cNvSpPr>
            <p:nvPr/>
          </p:nvSpPr>
          <p:spPr bwMode="auto">
            <a:xfrm>
              <a:off x="6067302" y="2295675"/>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3" name="Line 19">
              <a:extLst>
                <a:ext uri="{FF2B5EF4-FFF2-40B4-BE49-F238E27FC236}">
                  <a16:creationId xmlns="" xmlns:a16="http://schemas.microsoft.com/office/drawing/2014/main" id="{4AE90B66-1CC9-4396-BCC6-374BDDA86C45}"/>
                </a:ext>
              </a:extLst>
            </p:cNvPr>
            <p:cNvSpPr>
              <a:spLocks noChangeShapeType="1"/>
            </p:cNvSpPr>
            <p:nvPr/>
          </p:nvSpPr>
          <p:spPr bwMode="auto">
            <a:xfrm flipH="1">
              <a:off x="6030789" y="2333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4" name="Line 20">
              <a:extLst>
                <a:ext uri="{FF2B5EF4-FFF2-40B4-BE49-F238E27FC236}">
                  <a16:creationId xmlns="" xmlns:a16="http://schemas.microsoft.com/office/drawing/2014/main" id="{7F24F6BA-2C6A-4201-8B56-5808646528B2}"/>
                </a:ext>
              </a:extLst>
            </p:cNvPr>
            <p:cNvSpPr>
              <a:spLocks noChangeShapeType="1"/>
            </p:cNvSpPr>
            <p:nvPr/>
          </p:nvSpPr>
          <p:spPr bwMode="auto">
            <a:xfrm>
              <a:off x="6121277" y="24449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5" name="Line 21">
              <a:extLst>
                <a:ext uri="{FF2B5EF4-FFF2-40B4-BE49-F238E27FC236}">
                  <a16:creationId xmlns="" xmlns:a16="http://schemas.microsoft.com/office/drawing/2014/main" id="{414819E6-6620-4101-8098-15160D778661}"/>
                </a:ext>
              </a:extLst>
            </p:cNvPr>
            <p:cNvSpPr>
              <a:spLocks noChangeShapeType="1"/>
            </p:cNvSpPr>
            <p:nvPr/>
          </p:nvSpPr>
          <p:spPr bwMode="auto">
            <a:xfrm flipH="1">
              <a:off x="6086352" y="2479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6" name="Line 22">
              <a:extLst>
                <a:ext uri="{FF2B5EF4-FFF2-40B4-BE49-F238E27FC236}">
                  <a16:creationId xmlns="" xmlns:a16="http://schemas.microsoft.com/office/drawing/2014/main" id="{350FAC7C-0361-4F16-AE52-0F2F9305A00C}"/>
                </a:ext>
              </a:extLst>
            </p:cNvPr>
            <p:cNvSpPr>
              <a:spLocks noChangeShapeType="1"/>
            </p:cNvSpPr>
            <p:nvPr/>
          </p:nvSpPr>
          <p:spPr bwMode="auto">
            <a:xfrm>
              <a:off x="6675314" y="2470300"/>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7" name="Line 23">
              <a:extLst>
                <a:ext uri="{FF2B5EF4-FFF2-40B4-BE49-F238E27FC236}">
                  <a16:creationId xmlns="" xmlns:a16="http://schemas.microsoft.com/office/drawing/2014/main" id="{9E819F83-B03D-40C5-B937-B365E3C1FA17}"/>
                </a:ext>
              </a:extLst>
            </p:cNvPr>
            <p:cNvSpPr>
              <a:spLocks noChangeShapeType="1"/>
            </p:cNvSpPr>
            <p:nvPr/>
          </p:nvSpPr>
          <p:spPr bwMode="auto">
            <a:xfrm flipH="1">
              <a:off x="6638802" y="2506812"/>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8" name="Line 24">
              <a:extLst>
                <a:ext uri="{FF2B5EF4-FFF2-40B4-BE49-F238E27FC236}">
                  <a16:creationId xmlns="" xmlns:a16="http://schemas.microsoft.com/office/drawing/2014/main" id="{7CA7B3BF-5834-4DF1-A977-BF11F0B2E20C}"/>
                </a:ext>
              </a:extLst>
            </p:cNvPr>
            <p:cNvSpPr>
              <a:spLocks noChangeShapeType="1"/>
            </p:cNvSpPr>
            <p:nvPr/>
          </p:nvSpPr>
          <p:spPr bwMode="auto">
            <a:xfrm>
              <a:off x="6786439"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9" name="Line 25">
              <a:extLst>
                <a:ext uri="{FF2B5EF4-FFF2-40B4-BE49-F238E27FC236}">
                  <a16:creationId xmlns="" xmlns:a16="http://schemas.microsoft.com/office/drawing/2014/main" id="{CD0DDEB3-530F-4034-BC99-BE62FED0C8CC}"/>
                </a:ext>
              </a:extLst>
            </p:cNvPr>
            <p:cNvSpPr>
              <a:spLocks noChangeShapeType="1"/>
            </p:cNvSpPr>
            <p:nvPr/>
          </p:nvSpPr>
          <p:spPr bwMode="auto">
            <a:xfrm flipH="1">
              <a:off x="6749927"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0" name="Line 26">
              <a:extLst>
                <a:ext uri="{FF2B5EF4-FFF2-40B4-BE49-F238E27FC236}">
                  <a16:creationId xmlns="" xmlns:a16="http://schemas.microsoft.com/office/drawing/2014/main" id="{D3847C25-1BF5-42ED-A89F-1AFF88B71167}"/>
                </a:ext>
              </a:extLst>
            </p:cNvPr>
            <p:cNvSpPr>
              <a:spLocks noChangeShapeType="1"/>
            </p:cNvSpPr>
            <p:nvPr/>
          </p:nvSpPr>
          <p:spPr bwMode="auto">
            <a:xfrm>
              <a:off x="6873752"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1" name="Line 27">
              <a:extLst>
                <a:ext uri="{FF2B5EF4-FFF2-40B4-BE49-F238E27FC236}">
                  <a16:creationId xmlns="" xmlns:a16="http://schemas.microsoft.com/office/drawing/2014/main" id="{69A3377E-C7EC-4DE5-A1B2-60E3C815020C}"/>
                </a:ext>
              </a:extLst>
            </p:cNvPr>
            <p:cNvSpPr>
              <a:spLocks noChangeShapeType="1"/>
            </p:cNvSpPr>
            <p:nvPr/>
          </p:nvSpPr>
          <p:spPr bwMode="auto">
            <a:xfrm flipH="1">
              <a:off x="6837239"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2" name="Line 28">
              <a:extLst>
                <a:ext uri="{FF2B5EF4-FFF2-40B4-BE49-F238E27FC236}">
                  <a16:creationId xmlns="" xmlns:a16="http://schemas.microsoft.com/office/drawing/2014/main" id="{5850C5FA-6282-4D53-B868-A0897176B4AA}"/>
                </a:ext>
              </a:extLst>
            </p:cNvPr>
            <p:cNvSpPr>
              <a:spLocks noChangeShapeType="1"/>
            </p:cNvSpPr>
            <p:nvPr/>
          </p:nvSpPr>
          <p:spPr bwMode="auto">
            <a:xfrm>
              <a:off x="6918202"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3" name="Line 29">
              <a:extLst>
                <a:ext uri="{FF2B5EF4-FFF2-40B4-BE49-F238E27FC236}">
                  <a16:creationId xmlns="" xmlns:a16="http://schemas.microsoft.com/office/drawing/2014/main" id="{1EF9BCBD-B3C7-47C2-8AA0-4679D00AF66C}"/>
                </a:ext>
              </a:extLst>
            </p:cNvPr>
            <p:cNvSpPr>
              <a:spLocks noChangeShapeType="1"/>
            </p:cNvSpPr>
            <p:nvPr/>
          </p:nvSpPr>
          <p:spPr bwMode="auto">
            <a:xfrm flipH="1">
              <a:off x="6881689"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4" name="Line 30">
              <a:extLst>
                <a:ext uri="{FF2B5EF4-FFF2-40B4-BE49-F238E27FC236}">
                  <a16:creationId xmlns="" xmlns:a16="http://schemas.microsoft.com/office/drawing/2014/main" id="{AED97120-F4A2-43EC-BF7F-09DA56652C14}"/>
                </a:ext>
              </a:extLst>
            </p:cNvPr>
            <p:cNvSpPr>
              <a:spLocks noChangeShapeType="1"/>
            </p:cNvSpPr>
            <p:nvPr/>
          </p:nvSpPr>
          <p:spPr bwMode="auto">
            <a:xfrm>
              <a:off x="6929314"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5" name="Line 31">
              <a:extLst>
                <a:ext uri="{FF2B5EF4-FFF2-40B4-BE49-F238E27FC236}">
                  <a16:creationId xmlns="" xmlns:a16="http://schemas.microsoft.com/office/drawing/2014/main" id="{37A8AD56-78EB-4386-B235-3E81BC6E0F01}"/>
                </a:ext>
              </a:extLst>
            </p:cNvPr>
            <p:cNvSpPr>
              <a:spLocks noChangeShapeType="1"/>
            </p:cNvSpPr>
            <p:nvPr/>
          </p:nvSpPr>
          <p:spPr bwMode="auto">
            <a:xfrm flipH="1">
              <a:off x="6892802"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6" name="Line 32">
              <a:extLst>
                <a:ext uri="{FF2B5EF4-FFF2-40B4-BE49-F238E27FC236}">
                  <a16:creationId xmlns="" xmlns:a16="http://schemas.microsoft.com/office/drawing/2014/main" id="{DC8521CE-F589-42EF-A0B4-453F752378BC}"/>
                </a:ext>
              </a:extLst>
            </p:cNvPr>
            <p:cNvSpPr>
              <a:spLocks noChangeShapeType="1"/>
            </p:cNvSpPr>
            <p:nvPr/>
          </p:nvSpPr>
          <p:spPr bwMode="auto">
            <a:xfrm>
              <a:off x="7450014" y="257031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7" name="Line 33">
              <a:extLst>
                <a:ext uri="{FF2B5EF4-FFF2-40B4-BE49-F238E27FC236}">
                  <a16:creationId xmlns="" xmlns:a16="http://schemas.microsoft.com/office/drawing/2014/main" id="{EB66144A-6F91-4FE2-87F2-66C7B824D386}"/>
                </a:ext>
              </a:extLst>
            </p:cNvPr>
            <p:cNvSpPr>
              <a:spLocks noChangeShapeType="1"/>
            </p:cNvSpPr>
            <p:nvPr/>
          </p:nvSpPr>
          <p:spPr bwMode="auto">
            <a:xfrm flipH="1">
              <a:off x="7413502" y="26068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8" name="Line 34">
              <a:extLst>
                <a:ext uri="{FF2B5EF4-FFF2-40B4-BE49-F238E27FC236}">
                  <a16:creationId xmlns="" xmlns:a16="http://schemas.microsoft.com/office/drawing/2014/main" id="{B897321C-AE13-4B1C-AAA0-A7CA02C6DCBA}"/>
                </a:ext>
              </a:extLst>
            </p:cNvPr>
            <p:cNvSpPr>
              <a:spLocks noChangeShapeType="1"/>
            </p:cNvSpPr>
            <p:nvPr/>
          </p:nvSpPr>
          <p:spPr bwMode="auto">
            <a:xfrm>
              <a:off x="7461127" y="260206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9" name="Line 35">
              <a:extLst>
                <a:ext uri="{FF2B5EF4-FFF2-40B4-BE49-F238E27FC236}">
                  <a16:creationId xmlns="" xmlns:a16="http://schemas.microsoft.com/office/drawing/2014/main" id="{D74752BB-75F1-43FA-BC18-B7DF229D1263}"/>
                </a:ext>
              </a:extLst>
            </p:cNvPr>
            <p:cNvSpPr>
              <a:spLocks noChangeShapeType="1"/>
            </p:cNvSpPr>
            <p:nvPr/>
          </p:nvSpPr>
          <p:spPr bwMode="auto">
            <a:xfrm flipH="1">
              <a:off x="7424614" y="26401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0" name="Line 36">
              <a:extLst>
                <a:ext uri="{FF2B5EF4-FFF2-40B4-BE49-F238E27FC236}">
                  <a16:creationId xmlns="" xmlns:a16="http://schemas.microsoft.com/office/drawing/2014/main" id="{B44F0622-FFF5-4B4C-AA82-A57263CD64B9}"/>
                </a:ext>
              </a:extLst>
            </p:cNvPr>
            <p:cNvSpPr>
              <a:spLocks noChangeShapeType="1"/>
            </p:cNvSpPr>
            <p:nvPr/>
          </p:nvSpPr>
          <p:spPr bwMode="auto">
            <a:xfrm>
              <a:off x="7496052" y="264968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1" name="Line 37">
              <a:extLst>
                <a:ext uri="{FF2B5EF4-FFF2-40B4-BE49-F238E27FC236}">
                  <a16:creationId xmlns="" xmlns:a16="http://schemas.microsoft.com/office/drawing/2014/main" id="{98A2B2B8-8663-4072-B5C2-71A7B82F3EA8}"/>
                </a:ext>
              </a:extLst>
            </p:cNvPr>
            <p:cNvSpPr>
              <a:spLocks noChangeShapeType="1"/>
            </p:cNvSpPr>
            <p:nvPr/>
          </p:nvSpPr>
          <p:spPr bwMode="auto">
            <a:xfrm flipH="1">
              <a:off x="7461127" y="2684612"/>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2" name="Line 38">
              <a:extLst>
                <a:ext uri="{FF2B5EF4-FFF2-40B4-BE49-F238E27FC236}">
                  <a16:creationId xmlns="" xmlns:a16="http://schemas.microsoft.com/office/drawing/2014/main" id="{369C54E0-6AD1-49C2-9765-E433E16ADF44}"/>
                </a:ext>
              </a:extLst>
            </p:cNvPr>
            <p:cNvSpPr>
              <a:spLocks noChangeShapeType="1"/>
            </p:cNvSpPr>
            <p:nvPr/>
          </p:nvSpPr>
          <p:spPr bwMode="auto">
            <a:xfrm>
              <a:off x="7516689" y="2690962"/>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3" name="Line 39">
              <a:extLst>
                <a:ext uri="{FF2B5EF4-FFF2-40B4-BE49-F238E27FC236}">
                  <a16:creationId xmlns="" xmlns:a16="http://schemas.microsoft.com/office/drawing/2014/main" id="{F02D5331-4DDE-4948-98D7-C6452C94D05B}"/>
                </a:ext>
              </a:extLst>
            </p:cNvPr>
            <p:cNvSpPr>
              <a:spLocks noChangeShapeType="1"/>
            </p:cNvSpPr>
            <p:nvPr/>
          </p:nvSpPr>
          <p:spPr bwMode="auto">
            <a:xfrm flipH="1">
              <a:off x="7483352" y="27274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4" name="Line 40">
              <a:extLst>
                <a:ext uri="{FF2B5EF4-FFF2-40B4-BE49-F238E27FC236}">
                  <a16:creationId xmlns="" xmlns:a16="http://schemas.microsoft.com/office/drawing/2014/main" id="{3D5A2CEC-AC78-4F7B-8D91-052F69DB6472}"/>
                </a:ext>
              </a:extLst>
            </p:cNvPr>
            <p:cNvSpPr>
              <a:spLocks noChangeShapeType="1"/>
            </p:cNvSpPr>
            <p:nvPr/>
          </p:nvSpPr>
          <p:spPr bwMode="auto">
            <a:xfrm>
              <a:off x="7534152" y="27401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5" name="Line 41">
              <a:extLst>
                <a:ext uri="{FF2B5EF4-FFF2-40B4-BE49-F238E27FC236}">
                  <a16:creationId xmlns="" xmlns:a16="http://schemas.microsoft.com/office/drawing/2014/main" id="{A75E1BA4-C60C-435B-923F-8896CA711601}"/>
                </a:ext>
              </a:extLst>
            </p:cNvPr>
            <p:cNvSpPr>
              <a:spLocks noChangeShapeType="1"/>
            </p:cNvSpPr>
            <p:nvPr/>
          </p:nvSpPr>
          <p:spPr bwMode="auto">
            <a:xfrm flipH="1">
              <a:off x="7496052" y="277668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6" name="Line 42">
              <a:extLst>
                <a:ext uri="{FF2B5EF4-FFF2-40B4-BE49-F238E27FC236}">
                  <a16:creationId xmlns="" xmlns:a16="http://schemas.microsoft.com/office/drawing/2014/main" id="{A5AC0126-7CA4-4C71-A730-3A6170CE4E81}"/>
                </a:ext>
              </a:extLst>
            </p:cNvPr>
            <p:cNvSpPr>
              <a:spLocks noChangeShapeType="1"/>
            </p:cNvSpPr>
            <p:nvPr/>
          </p:nvSpPr>
          <p:spPr bwMode="auto">
            <a:xfrm>
              <a:off x="8172327"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7" name="Line 43">
              <a:extLst>
                <a:ext uri="{FF2B5EF4-FFF2-40B4-BE49-F238E27FC236}">
                  <a16:creationId xmlns="" xmlns:a16="http://schemas.microsoft.com/office/drawing/2014/main" id="{80407EAF-93EF-4672-BBFA-B4A205B016BB}"/>
                </a:ext>
              </a:extLst>
            </p:cNvPr>
            <p:cNvSpPr>
              <a:spLocks noChangeShapeType="1"/>
            </p:cNvSpPr>
            <p:nvPr/>
          </p:nvSpPr>
          <p:spPr bwMode="auto">
            <a:xfrm flipH="1">
              <a:off x="8134227" y="28322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8" name="Line 44">
              <a:extLst>
                <a:ext uri="{FF2B5EF4-FFF2-40B4-BE49-F238E27FC236}">
                  <a16:creationId xmlns="" xmlns:a16="http://schemas.microsoft.com/office/drawing/2014/main" id="{BD8FE071-A885-4B4A-B781-67AD73CC6404}"/>
                </a:ext>
              </a:extLst>
            </p:cNvPr>
            <p:cNvSpPr>
              <a:spLocks noChangeShapeType="1"/>
            </p:cNvSpPr>
            <p:nvPr/>
          </p:nvSpPr>
          <p:spPr bwMode="auto">
            <a:xfrm>
              <a:off x="8183439"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9" name="Line 45">
              <a:extLst>
                <a:ext uri="{FF2B5EF4-FFF2-40B4-BE49-F238E27FC236}">
                  <a16:creationId xmlns="" xmlns:a16="http://schemas.microsoft.com/office/drawing/2014/main" id="{6CF2A2F7-AA24-442B-931A-5781A5EAA050}"/>
                </a:ext>
              </a:extLst>
            </p:cNvPr>
            <p:cNvSpPr>
              <a:spLocks noChangeShapeType="1"/>
            </p:cNvSpPr>
            <p:nvPr/>
          </p:nvSpPr>
          <p:spPr bwMode="auto">
            <a:xfrm flipH="1">
              <a:off x="8146927" y="2832250"/>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0" name="Line 46">
              <a:extLst>
                <a:ext uri="{FF2B5EF4-FFF2-40B4-BE49-F238E27FC236}">
                  <a16:creationId xmlns="" xmlns:a16="http://schemas.microsoft.com/office/drawing/2014/main" id="{4BE6DC2F-6287-49F9-BD07-2A08EFF4F191}"/>
                </a:ext>
              </a:extLst>
            </p:cNvPr>
            <p:cNvSpPr>
              <a:spLocks noChangeShapeType="1"/>
            </p:cNvSpPr>
            <p:nvPr/>
          </p:nvSpPr>
          <p:spPr bwMode="auto">
            <a:xfrm>
              <a:off x="8194552"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1" name="Line 47">
              <a:extLst>
                <a:ext uri="{FF2B5EF4-FFF2-40B4-BE49-F238E27FC236}">
                  <a16:creationId xmlns="" xmlns:a16="http://schemas.microsoft.com/office/drawing/2014/main" id="{92D02215-25BC-4B93-AA09-4D7931D3B77E}"/>
                </a:ext>
              </a:extLst>
            </p:cNvPr>
            <p:cNvSpPr>
              <a:spLocks noChangeShapeType="1"/>
            </p:cNvSpPr>
            <p:nvPr/>
          </p:nvSpPr>
          <p:spPr bwMode="auto">
            <a:xfrm flipH="1">
              <a:off x="8158039" y="28322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2" name="Line 48">
              <a:extLst>
                <a:ext uri="{FF2B5EF4-FFF2-40B4-BE49-F238E27FC236}">
                  <a16:creationId xmlns="" xmlns:a16="http://schemas.microsoft.com/office/drawing/2014/main" id="{75422BDF-7775-4C83-B815-E5252BEE1715}"/>
                </a:ext>
              </a:extLst>
            </p:cNvPr>
            <p:cNvSpPr>
              <a:spLocks noChangeShapeType="1"/>
            </p:cNvSpPr>
            <p:nvPr/>
          </p:nvSpPr>
          <p:spPr bwMode="auto">
            <a:xfrm>
              <a:off x="8208839"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3" name="Line 49">
              <a:extLst>
                <a:ext uri="{FF2B5EF4-FFF2-40B4-BE49-F238E27FC236}">
                  <a16:creationId xmlns="" xmlns:a16="http://schemas.microsoft.com/office/drawing/2014/main" id="{B20E92F1-0D6C-4D02-B1D5-D085B8096EA9}"/>
                </a:ext>
              </a:extLst>
            </p:cNvPr>
            <p:cNvSpPr>
              <a:spLocks noChangeShapeType="1"/>
            </p:cNvSpPr>
            <p:nvPr/>
          </p:nvSpPr>
          <p:spPr bwMode="auto">
            <a:xfrm flipH="1">
              <a:off x="8172327" y="28322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4" name="Line 50">
              <a:extLst>
                <a:ext uri="{FF2B5EF4-FFF2-40B4-BE49-F238E27FC236}">
                  <a16:creationId xmlns="" xmlns:a16="http://schemas.microsoft.com/office/drawing/2014/main" id="{04CD874C-6733-4D70-97E0-F8BB4AFAC8A2}"/>
                </a:ext>
              </a:extLst>
            </p:cNvPr>
            <p:cNvSpPr>
              <a:spLocks noChangeShapeType="1"/>
            </p:cNvSpPr>
            <p:nvPr/>
          </p:nvSpPr>
          <p:spPr bwMode="auto">
            <a:xfrm>
              <a:off x="8219952"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5" name="Line 51">
              <a:extLst>
                <a:ext uri="{FF2B5EF4-FFF2-40B4-BE49-F238E27FC236}">
                  <a16:creationId xmlns="" xmlns:a16="http://schemas.microsoft.com/office/drawing/2014/main" id="{FAF397BC-5C62-464C-A15A-E4B28063FF54}"/>
                </a:ext>
              </a:extLst>
            </p:cNvPr>
            <p:cNvSpPr>
              <a:spLocks noChangeShapeType="1"/>
            </p:cNvSpPr>
            <p:nvPr/>
          </p:nvSpPr>
          <p:spPr bwMode="auto">
            <a:xfrm flipH="1">
              <a:off x="8183439" y="28322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6" name="Line 52">
              <a:extLst>
                <a:ext uri="{FF2B5EF4-FFF2-40B4-BE49-F238E27FC236}">
                  <a16:creationId xmlns="" xmlns:a16="http://schemas.microsoft.com/office/drawing/2014/main" id="{69E30476-C378-4C2D-8015-7B96D8F74CC4}"/>
                </a:ext>
              </a:extLst>
            </p:cNvPr>
            <p:cNvSpPr>
              <a:spLocks noChangeShapeType="1"/>
            </p:cNvSpPr>
            <p:nvPr/>
          </p:nvSpPr>
          <p:spPr bwMode="auto">
            <a:xfrm>
              <a:off x="8291389"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7" name="Line 53">
              <a:extLst>
                <a:ext uri="{FF2B5EF4-FFF2-40B4-BE49-F238E27FC236}">
                  <a16:creationId xmlns="" xmlns:a16="http://schemas.microsoft.com/office/drawing/2014/main" id="{EB845B4B-E625-466C-950B-70737B3E4938}"/>
                </a:ext>
              </a:extLst>
            </p:cNvPr>
            <p:cNvSpPr>
              <a:spLocks noChangeShapeType="1"/>
            </p:cNvSpPr>
            <p:nvPr/>
          </p:nvSpPr>
          <p:spPr bwMode="auto">
            <a:xfrm flipH="1">
              <a:off x="8254877" y="28576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8" name="Line 54">
              <a:extLst>
                <a:ext uri="{FF2B5EF4-FFF2-40B4-BE49-F238E27FC236}">
                  <a16:creationId xmlns="" xmlns:a16="http://schemas.microsoft.com/office/drawing/2014/main" id="{96F93132-D6F1-4257-997D-6A423B2153BB}"/>
                </a:ext>
              </a:extLst>
            </p:cNvPr>
            <p:cNvSpPr>
              <a:spLocks noChangeShapeType="1"/>
            </p:cNvSpPr>
            <p:nvPr/>
          </p:nvSpPr>
          <p:spPr bwMode="auto">
            <a:xfrm>
              <a:off x="8767639"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9" name="Line 55">
              <a:extLst>
                <a:ext uri="{FF2B5EF4-FFF2-40B4-BE49-F238E27FC236}">
                  <a16:creationId xmlns="" xmlns:a16="http://schemas.microsoft.com/office/drawing/2014/main" id="{7ACED8F8-FFC4-49C1-AC95-EFA38571FC75}"/>
                </a:ext>
              </a:extLst>
            </p:cNvPr>
            <p:cNvSpPr>
              <a:spLocks noChangeShapeType="1"/>
            </p:cNvSpPr>
            <p:nvPr/>
          </p:nvSpPr>
          <p:spPr bwMode="auto">
            <a:xfrm flipH="1">
              <a:off x="8731127" y="28576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0" name="Line 56">
              <a:extLst>
                <a:ext uri="{FF2B5EF4-FFF2-40B4-BE49-F238E27FC236}">
                  <a16:creationId xmlns="" xmlns:a16="http://schemas.microsoft.com/office/drawing/2014/main" id="{4A4759BD-2736-4909-8430-9E7E42DD68FA}"/>
                </a:ext>
              </a:extLst>
            </p:cNvPr>
            <p:cNvSpPr>
              <a:spLocks noChangeShapeType="1"/>
            </p:cNvSpPr>
            <p:nvPr/>
          </p:nvSpPr>
          <p:spPr bwMode="auto">
            <a:xfrm>
              <a:off x="8900989"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1" name="Line 57">
              <a:extLst>
                <a:ext uri="{FF2B5EF4-FFF2-40B4-BE49-F238E27FC236}">
                  <a16:creationId xmlns="" xmlns:a16="http://schemas.microsoft.com/office/drawing/2014/main" id="{2CD0E453-053B-4913-8922-C9C2EF2005A9}"/>
                </a:ext>
              </a:extLst>
            </p:cNvPr>
            <p:cNvSpPr>
              <a:spLocks noChangeShapeType="1"/>
            </p:cNvSpPr>
            <p:nvPr/>
          </p:nvSpPr>
          <p:spPr bwMode="auto">
            <a:xfrm flipH="1">
              <a:off x="8862889" y="28576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2" name="Line 58">
              <a:extLst>
                <a:ext uri="{FF2B5EF4-FFF2-40B4-BE49-F238E27FC236}">
                  <a16:creationId xmlns="" xmlns:a16="http://schemas.microsoft.com/office/drawing/2014/main" id="{83D5973F-30EF-4964-8ECC-7BD2F26C2BAE}"/>
                </a:ext>
              </a:extLst>
            </p:cNvPr>
            <p:cNvSpPr>
              <a:spLocks noChangeShapeType="1"/>
            </p:cNvSpPr>
            <p:nvPr/>
          </p:nvSpPr>
          <p:spPr bwMode="auto">
            <a:xfrm>
              <a:off x="8900989" y="2835425"/>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3" name="Line 59">
              <a:extLst>
                <a:ext uri="{FF2B5EF4-FFF2-40B4-BE49-F238E27FC236}">
                  <a16:creationId xmlns="" xmlns:a16="http://schemas.microsoft.com/office/drawing/2014/main" id="{B1F14E29-2866-412B-89BD-FDC6D07EE75F}"/>
                </a:ext>
              </a:extLst>
            </p:cNvPr>
            <p:cNvSpPr>
              <a:spLocks noChangeShapeType="1"/>
            </p:cNvSpPr>
            <p:nvPr/>
          </p:nvSpPr>
          <p:spPr bwMode="auto">
            <a:xfrm flipH="1">
              <a:off x="8862889" y="287193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4" name="Line 60">
              <a:extLst>
                <a:ext uri="{FF2B5EF4-FFF2-40B4-BE49-F238E27FC236}">
                  <a16:creationId xmlns="" xmlns:a16="http://schemas.microsoft.com/office/drawing/2014/main" id="{C6BEF02E-8E6E-475A-8926-DA9731D63172}"/>
                </a:ext>
              </a:extLst>
            </p:cNvPr>
            <p:cNvSpPr>
              <a:spLocks noChangeShapeType="1"/>
            </p:cNvSpPr>
            <p:nvPr/>
          </p:nvSpPr>
          <p:spPr bwMode="auto">
            <a:xfrm>
              <a:off x="8948614" y="28465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5" name="Line 61">
              <a:extLst>
                <a:ext uri="{FF2B5EF4-FFF2-40B4-BE49-F238E27FC236}">
                  <a16:creationId xmlns="" xmlns:a16="http://schemas.microsoft.com/office/drawing/2014/main" id="{0E4F60E1-B3B2-4095-8E60-C332857C51BD}"/>
                </a:ext>
              </a:extLst>
            </p:cNvPr>
            <p:cNvSpPr>
              <a:spLocks noChangeShapeType="1"/>
            </p:cNvSpPr>
            <p:nvPr/>
          </p:nvSpPr>
          <p:spPr bwMode="auto">
            <a:xfrm flipH="1">
              <a:off x="8912102" y="2883050"/>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6" name="Line 62">
              <a:extLst>
                <a:ext uri="{FF2B5EF4-FFF2-40B4-BE49-F238E27FC236}">
                  <a16:creationId xmlns="" xmlns:a16="http://schemas.microsoft.com/office/drawing/2014/main" id="{B25E7D9B-DADD-48F9-A6E5-6D71F417BAB4}"/>
                </a:ext>
              </a:extLst>
            </p:cNvPr>
            <p:cNvSpPr>
              <a:spLocks noChangeShapeType="1"/>
            </p:cNvSpPr>
            <p:nvPr/>
          </p:nvSpPr>
          <p:spPr bwMode="auto">
            <a:xfrm>
              <a:off x="8954964" y="28830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7" name="Line 63">
              <a:extLst>
                <a:ext uri="{FF2B5EF4-FFF2-40B4-BE49-F238E27FC236}">
                  <a16:creationId xmlns="" xmlns:a16="http://schemas.microsoft.com/office/drawing/2014/main" id="{598F6860-C77D-428E-BCCA-96C2F49E7079}"/>
                </a:ext>
              </a:extLst>
            </p:cNvPr>
            <p:cNvSpPr>
              <a:spLocks noChangeShapeType="1"/>
            </p:cNvSpPr>
            <p:nvPr/>
          </p:nvSpPr>
          <p:spPr bwMode="auto">
            <a:xfrm flipH="1">
              <a:off x="8918452" y="2921150"/>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8" name="Line 64">
              <a:extLst>
                <a:ext uri="{FF2B5EF4-FFF2-40B4-BE49-F238E27FC236}">
                  <a16:creationId xmlns="" xmlns:a16="http://schemas.microsoft.com/office/drawing/2014/main" id="{FA263535-2A3D-4E3F-A905-A0C73B53D8BF}"/>
                </a:ext>
              </a:extLst>
            </p:cNvPr>
            <p:cNvSpPr>
              <a:spLocks noChangeShapeType="1"/>
            </p:cNvSpPr>
            <p:nvPr/>
          </p:nvSpPr>
          <p:spPr bwMode="auto">
            <a:xfrm>
              <a:off x="89676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9" name="Line 65">
              <a:extLst>
                <a:ext uri="{FF2B5EF4-FFF2-40B4-BE49-F238E27FC236}">
                  <a16:creationId xmlns="" xmlns:a16="http://schemas.microsoft.com/office/drawing/2014/main" id="{79D2FA5C-C82C-4DDE-A57A-3B5D8423B832}"/>
                </a:ext>
              </a:extLst>
            </p:cNvPr>
            <p:cNvSpPr>
              <a:spLocks noChangeShapeType="1"/>
            </p:cNvSpPr>
            <p:nvPr/>
          </p:nvSpPr>
          <p:spPr bwMode="auto">
            <a:xfrm flipH="1">
              <a:off x="8932739"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0" name="Line 66">
              <a:extLst>
                <a:ext uri="{FF2B5EF4-FFF2-40B4-BE49-F238E27FC236}">
                  <a16:creationId xmlns="" xmlns:a16="http://schemas.microsoft.com/office/drawing/2014/main" id="{C251537F-A45F-4A32-8B56-F035F5C452B3}"/>
                </a:ext>
              </a:extLst>
            </p:cNvPr>
            <p:cNvSpPr>
              <a:spLocks noChangeShapeType="1"/>
            </p:cNvSpPr>
            <p:nvPr/>
          </p:nvSpPr>
          <p:spPr bwMode="auto">
            <a:xfrm>
              <a:off x="907561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1" name="Line 67">
              <a:extLst>
                <a:ext uri="{FF2B5EF4-FFF2-40B4-BE49-F238E27FC236}">
                  <a16:creationId xmlns="" xmlns:a16="http://schemas.microsoft.com/office/drawing/2014/main" id="{ACC8A907-2A3F-48B1-9567-D65EBAA3B822}"/>
                </a:ext>
              </a:extLst>
            </p:cNvPr>
            <p:cNvSpPr>
              <a:spLocks noChangeShapeType="1"/>
            </p:cNvSpPr>
            <p:nvPr/>
          </p:nvSpPr>
          <p:spPr bwMode="auto">
            <a:xfrm flipH="1">
              <a:off x="9040689"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2" name="Line 68">
              <a:extLst>
                <a:ext uri="{FF2B5EF4-FFF2-40B4-BE49-F238E27FC236}">
                  <a16:creationId xmlns="" xmlns:a16="http://schemas.microsoft.com/office/drawing/2014/main" id="{A1F696F3-70DB-4D4B-A475-5E75B9A9AE5A}"/>
                </a:ext>
              </a:extLst>
            </p:cNvPr>
            <p:cNvSpPr>
              <a:spLocks noChangeShapeType="1"/>
            </p:cNvSpPr>
            <p:nvPr/>
          </p:nvSpPr>
          <p:spPr bwMode="auto">
            <a:xfrm>
              <a:off x="911371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3" name="Line 69">
              <a:extLst>
                <a:ext uri="{FF2B5EF4-FFF2-40B4-BE49-F238E27FC236}">
                  <a16:creationId xmlns="" xmlns:a16="http://schemas.microsoft.com/office/drawing/2014/main" id="{45A0DBBC-67C9-410E-BDA8-0A1C59FE809B}"/>
                </a:ext>
              </a:extLst>
            </p:cNvPr>
            <p:cNvSpPr>
              <a:spLocks noChangeShapeType="1"/>
            </p:cNvSpPr>
            <p:nvPr/>
          </p:nvSpPr>
          <p:spPr bwMode="auto">
            <a:xfrm flipH="1">
              <a:off x="9075614" y="2937025"/>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4" name="Line 70">
              <a:extLst>
                <a:ext uri="{FF2B5EF4-FFF2-40B4-BE49-F238E27FC236}">
                  <a16:creationId xmlns="" xmlns:a16="http://schemas.microsoft.com/office/drawing/2014/main" id="{293F20F4-81E0-4DF4-BF2D-27AA2245650E}"/>
                </a:ext>
              </a:extLst>
            </p:cNvPr>
            <p:cNvSpPr>
              <a:spLocks noChangeShapeType="1"/>
            </p:cNvSpPr>
            <p:nvPr/>
          </p:nvSpPr>
          <p:spPr bwMode="auto">
            <a:xfrm>
              <a:off x="9610602"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5" name="Line 71">
              <a:extLst>
                <a:ext uri="{FF2B5EF4-FFF2-40B4-BE49-F238E27FC236}">
                  <a16:creationId xmlns="" xmlns:a16="http://schemas.microsoft.com/office/drawing/2014/main" id="{FBFFD3FA-AF72-4D0D-B41D-6F59CB5488F6}"/>
                </a:ext>
              </a:extLst>
            </p:cNvPr>
            <p:cNvSpPr>
              <a:spLocks noChangeShapeType="1"/>
            </p:cNvSpPr>
            <p:nvPr/>
          </p:nvSpPr>
          <p:spPr bwMode="auto">
            <a:xfrm flipH="1">
              <a:off x="9572502" y="2937025"/>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6" name="Line 72">
              <a:extLst>
                <a:ext uri="{FF2B5EF4-FFF2-40B4-BE49-F238E27FC236}">
                  <a16:creationId xmlns="" xmlns:a16="http://schemas.microsoft.com/office/drawing/2014/main" id="{B404ACBB-F55C-4667-B040-05046C4EC397}"/>
                </a:ext>
              </a:extLst>
            </p:cNvPr>
            <p:cNvSpPr>
              <a:spLocks noChangeShapeType="1"/>
            </p:cNvSpPr>
            <p:nvPr/>
          </p:nvSpPr>
          <p:spPr bwMode="auto">
            <a:xfrm>
              <a:off x="972172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7" name="Line 73">
              <a:extLst>
                <a:ext uri="{FF2B5EF4-FFF2-40B4-BE49-F238E27FC236}">
                  <a16:creationId xmlns="" xmlns:a16="http://schemas.microsoft.com/office/drawing/2014/main" id="{E7760BEA-88DD-4585-BDFD-66A9B4861D99}"/>
                </a:ext>
              </a:extLst>
            </p:cNvPr>
            <p:cNvSpPr>
              <a:spLocks noChangeShapeType="1"/>
            </p:cNvSpPr>
            <p:nvPr/>
          </p:nvSpPr>
          <p:spPr bwMode="auto">
            <a:xfrm flipH="1">
              <a:off x="9686802"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8" name="Line 74">
              <a:extLst>
                <a:ext uri="{FF2B5EF4-FFF2-40B4-BE49-F238E27FC236}">
                  <a16:creationId xmlns="" xmlns:a16="http://schemas.microsoft.com/office/drawing/2014/main" id="{75EEBAB3-2E92-4C46-BB10-1B02BB420596}"/>
                </a:ext>
              </a:extLst>
            </p:cNvPr>
            <p:cNvSpPr>
              <a:spLocks noChangeShapeType="1"/>
            </p:cNvSpPr>
            <p:nvPr/>
          </p:nvSpPr>
          <p:spPr bwMode="auto">
            <a:xfrm>
              <a:off x="9686802"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9" name="Line 75">
              <a:extLst>
                <a:ext uri="{FF2B5EF4-FFF2-40B4-BE49-F238E27FC236}">
                  <a16:creationId xmlns="" xmlns:a16="http://schemas.microsoft.com/office/drawing/2014/main" id="{C47DD162-BB7D-4A4C-B725-51DE26195007}"/>
                </a:ext>
              </a:extLst>
            </p:cNvPr>
            <p:cNvSpPr>
              <a:spLocks noChangeShapeType="1"/>
            </p:cNvSpPr>
            <p:nvPr/>
          </p:nvSpPr>
          <p:spPr bwMode="auto">
            <a:xfrm flipH="1">
              <a:off x="9650289"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0" name="Line 76">
              <a:extLst>
                <a:ext uri="{FF2B5EF4-FFF2-40B4-BE49-F238E27FC236}">
                  <a16:creationId xmlns="" xmlns:a16="http://schemas.microsoft.com/office/drawing/2014/main" id="{E3C103BC-FBF0-44EF-B4DC-FC4206C68729}"/>
                </a:ext>
              </a:extLst>
            </p:cNvPr>
            <p:cNvSpPr>
              <a:spLocks noChangeShapeType="1"/>
            </p:cNvSpPr>
            <p:nvPr/>
          </p:nvSpPr>
          <p:spPr bwMode="auto">
            <a:xfrm>
              <a:off x="9743952"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1" name="Line 77">
              <a:extLst>
                <a:ext uri="{FF2B5EF4-FFF2-40B4-BE49-F238E27FC236}">
                  <a16:creationId xmlns="" xmlns:a16="http://schemas.microsoft.com/office/drawing/2014/main" id="{C18CF5B6-CBF1-4D2A-85CF-A4B61AF3F50F}"/>
                </a:ext>
              </a:extLst>
            </p:cNvPr>
            <p:cNvSpPr>
              <a:spLocks noChangeShapeType="1"/>
            </p:cNvSpPr>
            <p:nvPr/>
          </p:nvSpPr>
          <p:spPr bwMode="auto">
            <a:xfrm flipH="1">
              <a:off x="9707439"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2" name="Line 78">
              <a:extLst>
                <a:ext uri="{FF2B5EF4-FFF2-40B4-BE49-F238E27FC236}">
                  <a16:creationId xmlns="" xmlns:a16="http://schemas.microsoft.com/office/drawing/2014/main" id="{FE82B6F6-5EAB-4A90-A1C2-FF61873CFEC3}"/>
                </a:ext>
              </a:extLst>
            </p:cNvPr>
            <p:cNvSpPr>
              <a:spLocks noChangeShapeType="1"/>
            </p:cNvSpPr>
            <p:nvPr/>
          </p:nvSpPr>
          <p:spPr bwMode="auto">
            <a:xfrm>
              <a:off x="97677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3" name="Line 79">
              <a:extLst>
                <a:ext uri="{FF2B5EF4-FFF2-40B4-BE49-F238E27FC236}">
                  <a16:creationId xmlns="" xmlns:a16="http://schemas.microsoft.com/office/drawing/2014/main" id="{696E2EFC-126E-4919-8F9A-E2D36AE80BA5}"/>
                </a:ext>
              </a:extLst>
            </p:cNvPr>
            <p:cNvSpPr>
              <a:spLocks noChangeShapeType="1"/>
            </p:cNvSpPr>
            <p:nvPr/>
          </p:nvSpPr>
          <p:spPr bwMode="auto">
            <a:xfrm flipH="1">
              <a:off x="9729664"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4" name="Line 80">
              <a:extLst>
                <a:ext uri="{FF2B5EF4-FFF2-40B4-BE49-F238E27FC236}">
                  <a16:creationId xmlns="" xmlns:a16="http://schemas.microsoft.com/office/drawing/2014/main" id="{ECCC3D4E-D4C1-463A-9F19-6F8A7E07E0A8}"/>
                </a:ext>
              </a:extLst>
            </p:cNvPr>
            <p:cNvSpPr>
              <a:spLocks noChangeShapeType="1"/>
            </p:cNvSpPr>
            <p:nvPr/>
          </p:nvSpPr>
          <p:spPr bwMode="auto">
            <a:xfrm>
              <a:off x="975347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5" name="Line 81">
              <a:extLst>
                <a:ext uri="{FF2B5EF4-FFF2-40B4-BE49-F238E27FC236}">
                  <a16:creationId xmlns="" xmlns:a16="http://schemas.microsoft.com/office/drawing/2014/main" id="{42FD3252-76F4-4B35-B15D-7C4612087FE2}"/>
                </a:ext>
              </a:extLst>
            </p:cNvPr>
            <p:cNvSpPr>
              <a:spLocks noChangeShapeType="1"/>
            </p:cNvSpPr>
            <p:nvPr/>
          </p:nvSpPr>
          <p:spPr bwMode="auto">
            <a:xfrm flipH="1">
              <a:off x="9718552"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6" name="Line 82">
              <a:extLst>
                <a:ext uri="{FF2B5EF4-FFF2-40B4-BE49-F238E27FC236}">
                  <a16:creationId xmlns="" xmlns:a16="http://schemas.microsoft.com/office/drawing/2014/main" id="{25AED024-7D4A-485E-B03D-209E34ACEBDF}"/>
                </a:ext>
              </a:extLst>
            </p:cNvPr>
            <p:cNvSpPr>
              <a:spLocks noChangeShapeType="1"/>
            </p:cNvSpPr>
            <p:nvPr/>
          </p:nvSpPr>
          <p:spPr bwMode="auto">
            <a:xfrm>
              <a:off x="104408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7" name="Line 83">
              <a:extLst>
                <a:ext uri="{FF2B5EF4-FFF2-40B4-BE49-F238E27FC236}">
                  <a16:creationId xmlns="" xmlns:a16="http://schemas.microsoft.com/office/drawing/2014/main" id="{F56273D5-3D19-4AFE-A6E3-A4D221E8CB2D}"/>
                </a:ext>
              </a:extLst>
            </p:cNvPr>
            <p:cNvSpPr>
              <a:spLocks noChangeShapeType="1"/>
            </p:cNvSpPr>
            <p:nvPr/>
          </p:nvSpPr>
          <p:spPr bwMode="auto">
            <a:xfrm flipH="1">
              <a:off x="10402764"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8" name="Line 84">
              <a:extLst>
                <a:ext uri="{FF2B5EF4-FFF2-40B4-BE49-F238E27FC236}">
                  <a16:creationId xmlns="" xmlns:a16="http://schemas.microsoft.com/office/drawing/2014/main" id="{1276D346-6434-454B-9FA8-6431FC97F584}"/>
                </a:ext>
              </a:extLst>
            </p:cNvPr>
            <p:cNvSpPr>
              <a:spLocks noChangeShapeType="1"/>
            </p:cNvSpPr>
            <p:nvPr/>
          </p:nvSpPr>
          <p:spPr bwMode="auto">
            <a:xfrm>
              <a:off x="1042022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9" name="Line 85">
              <a:extLst>
                <a:ext uri="{FF2B5EF4-FFF2-40B4-BE49-F238E27FC236}">
                  <a16:creationId xmlns="" xmlns:a16="http://schemas.microsoft.com/office/drawing/2014/main" id="{260B4788-F7B9-45A4-8E52-BFAF2AC3E82F}"/>
                </a:ext>
              </a:extLst>
            </p:cNvPr>
            <p:cNvSpPr>
              <a:spLocks noChangeShapeType="1"/>
            </p:cNvSpPr>
            <p:nvPr/>
          </p:nvSpPr>
          <p:spPr bwMode="auto">
            <a:xfrm flipH="1">
              <a:off x="10382127"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0" name="Line 86">
              <a:extLst>
                <a:ext uri="{FF2B5EF4-FFF2-40B4-BE49-F238E27FC236}">
                  <a16:creationId xmlns="" xmlns:a16="http://schemas.microsoft.com/office/drawing/2014/main" id="{95B78515-1A81-423F-B81A-7B4B75F4384E}"/>
                </a:ext>
              </a:extLst>
            </p:cNvPr>
            <p:cNvSpPr>
              <a:spLocks noChangeShapeType="1"/>
            </p:cNvSpPr>
            <p:nvPr/>
          </p:nvSpPr>
          <p:spPr bwMode="auto">
            <a:xfrm>
              <a:off x="10528177"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1" name="Line 87">
              <a:extLst>
                <a:ext uri="{FF2B5EF4-FFF2-40B4-BE49-F238E27FC236}">
                  <a16:creationId xmlns="" xmlns:a16="http://schemas.microsoft.com/office/drawing/2014/main" id="{465FE4E7-6808-4DF8-B206-BBF9D0A14373}"/>
                </a:ext>
              </a:extLst>
            </p:cNvPr>
            <p:cNvSpPr>
              <a:spLocks noChangeShapeType="1"/>
            </p:cNvSpPr>
            <p:nvPr/>
          </p:nvSpPr>
          <p:spPr bwMode="auto">
            <a:xfrm flipH="1">
              <a:off x="10493252" y="293702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2" name="Line 88">
              <a:extLst>
                <a:ext uri="{FF2B5EF4-FFF2-40B4-BE49-F238E27FC236}">
                  <a16:creationId xmlns="" xmlns:a16="http://schemas.microsoft.com/office/drawing/2014/main" id="{CBDBDDEB-DF35-4B5A-8974-F41E10BC8583}"/>
                </a:ext>
              </a:extLst>
            </p:cNvPr>
            <p:cNvSpPr>
              <a:spLocks noChangeShapeType="1"/>
            </p:cNvSpPr>
            <p:nvPr/>
          </p:nvSpPr>
          <p:spPr bwMode="auto">
            <a:xfrm>
              <a:off x="10542464" y="290210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3" name="Line 89">
              <a:extLst>
                <a:ext uri="{FF2B5EF4-FFF2-40B4-BE49-F238E27FC236}">
                  <a16:creationId xmlns="" xmlns:a16="http://schemas.microsoft.com/office/drawing/2014/main" id="{228B9E08-9BEC-4CC6-B975-B7F446ABB877}"/>
                </a:ext>
              </a:extLst>
            </p:cNvPr>
            <p:cNvSpPr>
              <a:spLocks noChangeShapeType="1"/>
            </p:cNvSpPr>
            <p:nvPr/>
          </p:nvSpPr>
          <p:spPr bwMode="auto">
            <a:xfrm flipH="1">
              <a:off x="10504364" y="293702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4" name="Line 90">
              <a:extLst>
                <a:ext uri="{FF2B5EF4-FFF2-40B4-BE49-F238E27FC236}">
                  <a16:creationId xmlns="" xmlns:a16="http://schemas.microsoft.com/office/drawing/2014/main" id="{5D4EB116-BA6C-4469-B207-E2FF836EE669}"/>
                </a:ext>
              </a:extLst>
            </p:cNvPr>
            <p:cNvSpPr>
              <a:spLocks noChangeShapeType="1"/>
            </p:cNvSpPr>
            <p:nvPr/>
          </p:nvSpPr>
          <p:spPr bwMode="auto">
            <a:xfrm>
              <a:off x="10893302"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5" name="Line 91">
              <a:extLst>
                <a:ext uri="{FF2B5EF4-FFF2-40B4-BE49-F238E27FC236}">
                  <a16:creationId xmlns="" xmlns:a16="http://schemas.microsoft.com/office/drawing/2014/main" id="{F4E3B0D4-D2E0-46FD-8E59-924E6BCBF161}"/>
                </a:ext>
              </a:extLst>
            </p:cNvPr>
            <p:cNvSpPr>
              <a:spLocks noChangeShapeType="1"/>
            </p:cNvSpPr>
            <p:nvPr/>
          </p:nvSpPr>
          <p:spPr bwMode="auto">
            <a:xfrm flipH="1">
              <a:off x="108583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6" name="Line 92">
              <a:extLst>
                <a:ext uri="{FF2B5EF4-FFF2-40B4-BE49-F238E27FC236}">
                  <a16:creationId xmlns="" xmlns:a16="http://schemas.microsoft.com/office/drawing/2014/main" id="{6E7A527A-165F-47D7-889D-CBB020BFCBC9}"/>
                </a:ext>
              </a:extLst>
            </p:cNvPr>
            <p:cNvSpPr>
              <a:spLocks noChangeShapeType="1"/>
            </p:cNvSpPr>
            <p:nvPr/>
          </p:nvSpPr>
          <p:spPr bwMode="auto">
            <a:xfrm>
              <a:off x="109837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7" name="Line 93">
              <a:extLst>
                <a:ext uri="{FF2B5EF4-FFF2-40B4-BE49-F238E27FC236}">
                  <a16:creationId xmlns="" xmlns:a16="http://schemas.microsoft.com/office/drawing/2014/main" id="{606612CC-A83C-4832-9037-05A805C87844}"/>
                </a:ext>
              </a:extLst>
            </p:cNvPr>
            <p:cNvSpPr>
              <a:spLocks noChangeShapeType="1"/>
            </p:cNvSpPr>
            <p:nvPr/>
          </p:nvSpPr>
          <p:spPr bwMode="auto">
            <a:xfrm flipH="1">
              <a:off x="10948864"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8" name="Line 94">
              <a:extLst>
                <a:ext uri="{FF2B5EF4-FFF2-40B4-BE49-F238E27FC236}">
                  <a16:creationId xmlns="" xmlns:a16="http://schemas.microsoft.com/office/drawing/2014/main" id="{801E1E3B-2E3D-4D8C-BC2F-6998722D5DB0}"/>
                </a:ext>
              </a:extLst>
            </p:cNvPr>
            <p:cNvSpPr>
              <a:spLocks noChangeShapeType="1"/>
            </p:cNvSpPr>
            <p:nvPr/>
          </p:nvSpPr>
          <p:spPr bwMode="auto">
            <a:xfrm>
              <a:off x="110044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9" name="Line 95">
              <a:extLst>
                <a:ext uri="{FF2B5EF4-FFF2-40B4-BE49-F238E27FC236}">
                  <a16:creationId xmlns="" xmlns:a16="http://schemas.microsoft.com/office/drawing/2014/main" id="{79978F13-D751-4D0B-86A3-B7DA3B2BA2C4}"/>
                </a:ext>
              </a:extLst>
            </p:cNvPr>
            <p:cNvSpPr>
              <a:spLocks noChangeShapeType="1"/>
            </p:cNvSpPr>
            <p:nvPr/>
          </p:nvSpPr>
          <p:spPr bwMode="auto">
            <a:xfrm flipH="1">
              <a:off x="10969502"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0" name="Line 96">
              <a:extLst>
                <a:ext uri="{FF2B5EF4-FFF2-40B4-BE49-F238E27FC236}">
                  <a16:creationId xmlns="" xmlns:a16="http://schemas.microsoft.com/office/drawing/2014/main" id="{C6B89E36-D76E-421E-AC20-4F8DAE43085B}"/>
                </a:ext>
              </a:extLst>
            </p:cNvPr>
            <p:cNvSpPr>
              <a:spLocks noChangeShapeType="1"/>
            </p:cNvSpPr>
            <p:nvPr/>
          </p:nvSpPr>
          <p:spPr bwMode="auto">
            <a:xfrm>
              <a:off x="11050464"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1" name="Line 97">
              <a:extLst>
                <a:ext uri="{FF2B5EF4-FFF2-40B4-BE49-F238E27FC236}">
                  <a16:creationId xmlns="" xmlns:a16="http://schemas.microsoft.com/office/drawing/2014/main" id="{361979E4-CAEA-44B1-A206-F25508545867}"/>
                </a:ext>
              </a:extLst>
            </p:cNvPr>
            <p:cNvSpPr>
              <a:spLocks noChangeShapeType="1"/>
            </p:cNvSpPr>
            <p:nvPr/>
          </p:nvSpPr>
          <p:spPr bwMode="auto">
            <a:xfrm flipH="1">
              <a:off x="11013952"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2" name="Line 98">
              <a:extLst>
                <a:ext uri="{FF2B5EF4-FFF2-40B4-BE49-F238E27FC236}">
                  <a16:creationId xmlns="" xmlns:a16="http://schemas.microsoft.com/office/drawing/2014/main" id="{BCE2E561-4F6A-49E0-81D2-BB4DD20C6A97}"/>
                </a:ext>
              </a:extLst>
            </p:cNvPr>
            <p:cNvSpPr>
              <a:spLocks noChangeShapeType="1"/>
            </p:cNvSpPr>
            <p:nvPr/>
          </p:nvSpPr>
          <p:spPr bwMode="auto">
            <a:xfrm>
              <a:off x="111615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3" name="Line 99">
              <a:extLst>
                <a:ext uri="{FF2B5EF4-FFF2-40B4-BE49-F238E27FC236}">
                  <a16:creationId xmlns="" xmlns:a16="http://schemas.microsoft.com/office/drawing/2014/main" id="{EEC4D8E8-2BBD-4DCD-9388-A42057A5BF43}"/>
                </a:ext>
              </a:extLst>
            </p:cNvPr>
            <p:cNvSpPr>
              <a:spLocks noChangeShapeType="1"/>
            </p:cNvSpPr>
            <p:nvPr/>
          </p:nvSpPr>
          <p:spPr bwMode="auto">
            <a:xfrm flipH="1">
              <a:off x="11125077"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4" name="Line 100">
              <a:extLst>
                <a:ext uri="{FF2B5EF4-FFF2-40B4-BE49-F238E27FC236}">
                  <a16:creationId xmlns="" xmlns:a16="http://schemas.microsoft.com/office/drawing/2014/main" id="{FA33ADE7-46E2-48BA-AEA7-75D8D00BC520}"/>
                </a:ext>
              </a:extLst>
            </p:cNvPr>
            <p:cNvSpPr>
              <a:spLocks noChangeShapeType="1"/>
            </p:cNvSpPr>
            <p:nvPr/>
          </p:nvSpPr>
          <p:spPr bwMode="auto">
            <a:xfrm>
              <a:off x="111949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5" name="Line 101">
              <a:extLst>
                <a:ext uri="{FF2B5EF4-FFF2-40B4-BE49-F238E27FC236}">
                  <a16:creationId xmlns="" xmlns:a16="http://schemas.microsoft.com/office/drawing/2014/main" id="{F0C33713-3763-4EE3-A67C-1BA1FAEA5DF7}"/>
                </a:ext>
              </a:extLst>
            </p:cNvPr>
            <p:cNvSpPr>
              <a:spLocks noChangeShapeType="1"/>
            </p:cNvSpPr>
            <p:nvPr/>
          </p:nvSpPr>
          <p:spPr bwMode="auto">
            <a:xfrm flipH="1">
              <a:off x="11156827"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6" name="Line 102">
              <a:extLst>
                <a:ext uri="{FF2B5EF4-FFF2-40B4-BE49-F238E27FC236}">
                  <a16:creationId xmlns="" xmlns:a16="http://schemas.microsoft.com/office/drawing/2014/main" id="{A9860D1B-C0A0-4313-B728-47DFE51EFF99}"/>
                </a:ext>
              </a:extLst>
            </p:cNvPr>
            <p:cNvSpPr>
              <a:spLocks noChangeShapeType="1"/>
            </p:cNvSpPr>
            <p:nvPr/>
          </p:nvSpPr>
          <p:spPr bwMode="auto">
            <a:xfrm>
              <a:off x="112584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7" name="Line 103">
              <a:extLst>
                <a:ext uri="{FF2B5EF4-FFF2-40B4-BE49-F238E27FC236}">
                  <a16:creationId xmlns="" xmlns:a16="http://schemas.microsoft.com/office/drawing/2014/main" id="{1A7966CF-C98E-4D04-BF56-BA217E557303}"/>
                </a:ext>
              </a:extLst>
            </p:cNvPr>
            <p:cNvSpPr>
              <a:spLocks noChangeShapeType="1"/>
            </p:cNvSpPr>
            <p:nvPr/>
          </p:nvSpPr>
          <p:spPr bwMode="auto">
            <a:xfrm flipH="1">
              <a:off x="11221914"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8" name="Line 104">
              <a:extLst>
                <a:ext uri="{FF2B5EF4-FFF2-40B4-BE49-F238E27FC236}">
                  <a16:creationId xmlns="" xmlns:a16="http://schemas.microsoft.com/office/drawing/2014/main" id="{2F148E65-9D78-473F-A802-073A1449708D}"/>
                </a:ext>
              </a:extLst>
            </p:cNvPr>
            <p:cNvSpPr>
              <a:spLocks noChangeShapeType="1"/>
            </p:cNvSpPr>
            <p:nvPr/>
          </p:nvSpPr>
          <p:spPr bwMode="auto">
            <a:xfrm>
              <a:off x="112504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9" name="Line 105">
              <a:extLst>
                <a:ext uri="{FF2B5EF4-FFF2-40B4-BE49-F238E27FC236}">
                  <a16:creationId xmlns="" xmlns:a16="http://schemas.microsoft.com/office/drawing/2014/main" id="{9B026F1B-F740-4AA9-A50B-6FBFF246077B}"/>
                </a:ext>
              </a:extLst>
            </p:cNvPr>
            <p:cNvSpPr>
              <a:spLocks noChangeShapeType="1"/>
            </p:cNvSpPr>
            <p:nvPr/>
          </p:nvSpPr>
          <p:spPr bwMode="auto">
            <a:xfrm flipH="1">
              <a:off x="11212389"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0" name="Line 106">
              <a:extLst>
                <a:ext uri="{FF2B5EF4-FFF2-40B4-BE49-F238E27FC236}">
                  <a16:creationId xmlns="" xmlns:a16="http://schemas.microsoft.com/office/drawing/2014/main" id="{AEB50546-373F-4382-B9EB-F42ABFFA7CD0}"/>
                </a:ext>
              </a:extLst>
            </p:cNvPr>
            <p:cNvSpPr>
              <a:spLocks noChangeShapeType="1"/>
            </p:cNvSpPr>
            <p:nvPr/>
          </p:nvSpPr>
          <p:spPr bwMode="auto">
            <a:xfrm>
              <a:off x="116314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1" name="Line 107">
              <a:extLst>
                <a:ext uri="{FF2B5EF4-FFF2-40B4-BE49-F238E27FC236}">
                  <a16:creationId xmlns="" xmlns:a16="http://schemas.microsoft.com/office/drawing/2014/main" id="{B73DACFE-0666-4EE3-9A49-BF94EFA480F1}"/>
                </a:ext>
              </a:extLst>
            </p:cNvPr>
            <p:cNvSpPr>
              <a:spLocks noChangeShapeType="1"/>
            </p:cNvSpPr>
            <p:nvPr/>
          </p:nvSpPr>
          <p:spPr bwMode="auto">
            <a:xfrm flipH="1">
              <a:off x="115949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2" name="Line 108">
              <a:extLst>
                <a:ext uri="{FF2B5EF4-FFF2-40B4-BE49-F238E27FC236}">
                  <a16:creationId xmlns="" xmlns:a16="http://schemas.microsoft.com/office/drawing/2014/main" id="{45297E30-DCAC-4D89-B990-F0C0BC83B04A}"/>
                </a:ext>
              </a:extLst>
            </p:cNvPr>
            <p:cNvSpPr>
              <a:spLocks noChangeShapeType="1"/>
            </p:cNvSpPr>
            <p:nvPr/>
          </p:nvSpPr>
          <p:spPr bwMode="auto">
            <a:xfrm>
              <a:off x="1165847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3" name="Line 109">
              <a:extLst>
                <a:ext uri="{FF2B5EF4-FFF2-40B4-BE49-F238E27FC236}">
                  <a16:creationId xmlns="" xmlns:a16="http://schemas.microsoft.com/office/drawing/2014/main" id="{695C2C86-7D7A-4866-90AA-3413EFC8489E}"/>
                </a:ext>
              </a:extLst>
            </p:cNvPr>
            <p:cNvSpPr>
              <a:spLocks noChangeShapeType="1"/>
            </p:cNvSpPr>
            <p:nvPr/>
          </p:nvSpPr>
          <p:spPr bwMode="auto">
            <a:xfrm flipH="1">
              <a:off x="11625139"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4" name="Line 110">
              <a:extLst>
                <a:ext uri="{FF2B5EF4-FFF2-40B4-BE49-F238E27FC236}">
                  <a16:creationId xmlns="" xmlns:a16="http://schemas.microsoft.com/office/drawing/2014/main" id="{361216AB-AE1C-4601-8601-DF767D266D68}"/>
                </a:ext>
              </a:extLst>
            </p:cNvPr>
            <p:cNvSpPr>
              <a:spLocks noChangeShapeType="1"/>
            </p:cNvSpPr>
            <p:nvPr/>
          </p:nvSpPr>
          <p:spPr bwMode="auto">
            <a:xfrm>
              <a:off x="116822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5" name="Line 111">
              <a:extLst>
                <a:ext uri="{FF2B5EF4-FFF2-40B4-BE49-F238E27FC236}">
                  <a16:creationId xmlns="" xmlns:a16="http://schemas.microsoft.com/office/drawing/2014/main" id="{79372166-3E2A-44BC-B1D1-AA2D302AAE98}"/>
                </a:ext>
              </a:extLst>
            </p:cNvPr>
            <p:cNvSpPr>
              <a:spLocks noChangeShapeType="1"/>
            </p:cNvSpPr>
            <p:nvPr/>
          </p:nvSpPr>
          <p:spPr bwMode="auto">
            <a:xfrm flipH="1">
              <a:off x="116457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6" name="Line 112">
              <a:extLst>
                <a:ext uri="{FF2B5EF4-FFF2-40B4-BE49-F238E27FC236}">
                  <a16:creationId xmlns="" xmlns:a16="http://schemas.microsoft.com/office/drawing/2014/main" id="{1A62FD2E-0DCB-437B-AB60-8F76FE0D260F}"/>
                </a:ext>
              </a:extLst>
            </p:cNvPr>
            <p:cNvSpPr>
              <a:spLocks noChangeShapeType="1"/>
            </p:cNvSpPr>
            <p:nvPr/>
          </p:nvSpPr>
          <p:spPr bwMode="auto">
            <a:xfrm>
              <a:off x="11758489"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7" name="Line 113">
              <a:extLst>
                <a:ext uri="{FF2B5EF4-FFF2-40B4-BE49-F238E27FC236}">
                  <a16:creationId xmlns="" xmlns:a16="http://schemas.microsoft.com/office/drawing/2014/main" id="{7BC7CD33-BE80-4ADB-9AF0-F1BE0C999706}"/>
                </a:ext>
              </a:extLst>
            </p:cNvPr>
            <p:cNvSpPr>
              <a:spLocks noChangeShapeType="1"/>
            </p:cNvSpPr>
            <p:nvPr/>
          </p:nvSpPr>
          <p:spPr bwMode="auto">
            <a:xfrm flipH="1">
              <a:off x="11721977" y="2968775"/>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8" name="Line 114">
              <a:extLst>
                <a:ext uri="{FF2B5EF4-FFF2-40B4-BE49-F238E27FC236}">
                  <a16:creationId xmlns="" xmlns:a16="http://schemas.microsoft.com/office/drawing/2014/main" id="{ADD157A4-F3C3-488D-8C21-E46474CA021A}"/>
                </a:ext>
              </a:extLst>
            </p:cNvPr>
            <p:cNvSpPr>
              <a:spLocks noChangeShapeType="1"/>
            </p:cNvSpPr>
            <p:nvPr/>
          </p:nvSpPr>
          <p:spPr bwMode="auto">
            <a:xfrm>
              <a:off x="11804527"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9" name="Line 115">
              <a:extLst>
                <a:ext uri="{FF2B5EF4-FFF2-40B4-BE49-F238E27FC236}">
                  <a16:creationId xmlns="" xmlns:a16="http://schemas.microsoft.com/office/drawing/2014/main" id="{3ED02F9D-4098-4199-8DD3-615F23F16987}"/>
                </a:ext>
              </a:extLst>
            </p:cNvPr>
            <p:cNvSpPr>
              <a:spLocks noChangeShapeType="1"/>
            </p:cNvSpPr>
            <p:nvPr/>
          </p:nvSpPr>
          <p:spPr bwMode="auto">
            <a:xfrm flipH="1">
              <a:off x="11768014" y="2968775"/>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0" name="Line 116">
              <a:extLst>
                <a:ext uri="{FF2B5EF4-FFF2-40B4-BE49-F238E27FC236}">
                  <a16:creationId xmlns="" xmlns:a16="http://schemas.microsoft.com/office/drawing/2014/main" id="{479B7758-352A-4CB4-85C0-E43F696026D4}"/>
                </a:ext>
              </a:extLst>
            </p:cNvPr>
            <p:cNvSpPr>
              <a:spLocks noChangeShapeType="1"/>
            </p:cNvSpPr>
            <p:nvPr/>
          </p:nvSpPr>
          <p:spPr bwMode="auto">
            <a:xfrm>
              <a:off x="1183786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1" name="Line 117">
              <a:extLst>
                <a:ext uri="{FF2B5EF4-FFF2-40B4-BE49-F238E27FC236}">
                  <a16:creationId xmlns="" xmlns:a16="http://schemas.microsoft.com/office/drawing/2014/main" id="{12A236D0-6258-4E10-8DCD-1CF2AC0A2C13}"/>
                </a:ext>
              </a:extLst>
            </p:cNvPr>
            <p:cNvSpPr>
              <a:spLocks noChangeShapeType="1"/>
            </p:cNvSpPr>
            <p:nvPr/>
          </p:nvSpPr>
          <p:spPr bwMode="auto">
            <a:xfrm flipH="1">
              <a:off x="11799764" y="301798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2" name="Line 118">
              <a:extLst>
                <a:ext uri="{FF2B5EF4-FFF2-40B4-BE49-F238E27FC236}">
                  <a16:creationId xmlns="" xmlns:a16="http://schemas.microsoft.com/office/drawing/2014/main" id="{A28D4EDF-B847-4C1D-9CC0-390A6F994E4A}"/>
                </a:ext>
              </a:extLst>
            </p:cNvPr>
            <p:cNvSpPr>
              <a:spLocks noChangeShapeType="1"/>
            </p:cNvSpPr>
            <p:nvPr/>
          </p:nvSpPr>
          <p:spPr bwMode="auto">
            <a:xfrm>
              <a:off x="1186961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3" name="Line 119">
              <a:extLst>
                <a:ext uri="{FF2B5EF4-FFF2-40B4-BE49-F238E27FC236}">
                  <a16:creationId xmlns="" xmlns:a16="http://schemas.microsoft.com/office/drawing/2014/main" id="{1D99A6AC-DE52-422A-BB32-0B547B45403D}"/>
                </a:ext>
              </a:extLst>
            </p:cNvPr>
            <p:cNvSpPr>
              <a:spLocks noChangeShapeType="1"/>
            </p:cNvSpPr>
            <p:nvPr/>
          </p:nvSpPr>
          <p:spPr bwMode="auto">
            <a:xfrm flipH="1">
              <a:off x="11834689"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4" name="Line 120">
              <a:extLst>
                <a:ext uri="{FF2B5EF4-FFF2-40B4-BE49-F238E27FC236}">
                  <a16:creationId xmlns="" xmlns:a16="http://schemas.microsoft.com/office/drawing/2014/main" id="{6DAAFB06-0EF8-4453-8438-759C887CD522}"/>
                </a:ext>
              </a:extLst>
            </p:cNvPr>
            <p:cNvSpPr>
              <a:spLocks noChangeShapeType="1"/>
            </p:cNvSpPr>
            <p:nvPr/>
          </p:nvSpPr>
          <p:spPr bwMode="auto">
            <a:xfrm>
              <a:off x="119251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5" name="Line 121">
              <a:extLst>
                <a:ext uri="{FF2B5EF4-FFF2-40B4-BE49-F238E27FC236}">
                  <a16:creationId xmlns="" xmlns:a16="http://schemas.microsoft.com/office/drawing/2014/main" id="{A2793A8A-F70C-4CDA-A034-C559E0A1AA6F}"/>
                </a:ext>
              </a:extLst>
            </p:cNvPr>
            <p:cNvSpPr>
              <a:spLocks noChangeShapeType="1"/>
            </p:cNvSpPr>
            <p:nvPr/>
          </p:nvSpPr>
          <p:spPr bwMode="auto">
            <a:xfrm flipH="1">
              <a:off x="11888664"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6" name="Line 122">
              <a:extLst>
                <a:ext uri="{FF2B5EF4-FFF2-40B4-BE49-F238E27FC236}">
                  <a16:creationId xmlns="" xmlns:a16="http://schemas.microsoft.com/office/drawing/2014/main" id="{FE2D88C3-8E62-4C15-8C1A-EC8910F3770B}"/>
                </a:ext>
              </a:extLst>
            </p:cNvPr>
            <p:cNvSpPr>
              <a:spLocks noChangeShapeType="1"/>
            </p:cNvSpPr>
            <p:nvPr/>
          </p:nvSpPr>
          <p:spPr bwMode="auto">
            <a:xfrm>
              <a:off x="122934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7" name="Line 123">
              <a:extLst>
                <a:ext uri="{FF2B5EF4-FFF2-40B4-BE49-F238E27FC236}">
                  <a16:creationId xmlns="" xmlns:a16="http://schemas.microsoft.com/office/drawing/2014/main" id="{0458B72F-8F9C-476B-AC0C-0DE96DFFBC95}"/>
                </a:ext>
              </a:extLst>
            </p:cNvPr>
            <p:cNvSpPr>
              <a:spLocks noChangeShapeType="1"/>
            </p:cNvSpPr>
            <p:nvPr/>
          </p:nvSpPr>
          <p:spPr bwMode="auto">
            <a:xfrm flipH="1">
              <a:off x="122553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8" name="Line 124">
              <a:extLst>
                <a:ext uri="{FF2B5EF4-FFF2-40B4-BE49-F238E27FC236}">
                  <a16:creationId xmlns="" xmlns:a16="http://schemas.microsoft.com/office/drawing/2014/main" id="{19B56767-5035-48E0-B8DC-02091A35788E}"/>
                </a:ext>
              </a:extLst>
            </p:cNvPr>
            <p:cNvSpPr>
              <a:spLocks noChangeShapeType="1"/>
            </p:cNvSpPr>
            <p:nvPr/>
          </p:nvSpPr>
          <p:spPr bwMode="auto">
            <a:xfrm>
              <a:off x="1238078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9" name="Line 125">
              <a:extLst>
                <a:ext uri="{FF2B5EF4-FFF2-40B4-BE49-F238E27FC236}">
                  <a16:creationId xmlns="" xmlns:a16="http://schemas.microsoft.com/office/drawing/2014/main" id="{7F24CCB5-D0E7-478D-8473-0B6F6B5B956D}"/>
                </a:ext>
              </a:extLst>
            </p:cNvPr>
            <p:cNvSpPr>
              <a:spLocks noChangeShapeType="1"/>
            </p:cNvSpPr>
            <p:nvPr/>
          </p:nvSpPr>
          <p:spPr bwMode="auto">
            <a:xfrm flipH="1">
              <a:off x="123442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0" name="Line 126">
              <a:extLst>
                <a:ext uri="{FF2B5EF4-FFF2-40B4-BE49-F238E27FC236}">
                  <a16:creationId xmlns="" xmlns:a16="http://schemas.microsoft.com/office/drawing/2014/main" id="{E1AB8C87-A767-4FB3-A754-BDBCC6705262}"/>
                </a:ext>
              </a:extLst>
            </p:cNvPr>
            <p:cNvSpPr>
              <a:spLocks noChangeShapeType="1"/>
            </p:cNvSpPr>
            <p:nvPr/>
          </p:nvSpPr>
          <p:spPr bwMode="auto">
            <a:xfrm>
              <a:off x="1246651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1" name="Line 127">
              <a:extLst>
                <a:ext uri="{FF2B5EF4-FFF2-40B4-BE49-F238E27FC236}">
                  <a16:creationId xmlns="" xmlns:a16="http://schemas.microsoft.com/office/drawing/2014/main" id="{8102B20D-B21E-416B-BD40-5D49A6993F48}"/>
                </a:ext>
              </a:extLst>
            </p:cNvPr>
            <p:cNvSpPr>
              <a:spLocks noChangeShapeType="1"/>
            </p:cNvSpPr>
            <p:nvPr/>
          </p:nvSpPr>
          <p:spPr bwMode="auto">
            <a:xfrm flipH="1">
              <a:off x="12431589"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2" name="Line 128">
              <a:extLst>
                <a:ext uri="{FF2B5EF4-FFF2-40B4-BE49-F238E27FC236}">
                  <a16:creationId xmlns="" xmlns:a16="http://schemas.microsoft.com/office/drawing/2014/main" id="{165724F7-67D8-42BA-A08B-53AF7B271104}"/>
                </a:ext>
              </a:extLst>
            </p:cNvPr>
            <p:cNvSpPr>
              <a:spLocks noChangeShapeType="1"/>
            </p:cNvSpPr>
            <p:nvPr/>
          </p:nvSpPr>
          <p:spPr bwMode="auto">
            <a:xfrm>
              <a:off x="1249191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3" name="Line 129">
              <a:extLst>
                <a:ext uri="{FF2B5EF4-FFF2-40B4-BE49-F238E27FC236}">
                  <a16:creationId xmlns="" xmlns:a16="http://schemas.microsoft.com/office/drawing/2014/main" id="{6E587820-9DB9-4823-B737-C280F2138000}"/>
                </a:ext>
              </a:extLst>
            </p:cNvPr>
            <p:cNvSpPr>
              <a:spLocks noChangeShapeType="1"/>
            </p:cNvSpPr>
            <p:nvPr/>
          </p:nvSpPr>
          <p:spPr bwMode="auto">
            <a:xfrm flipH="1">
              <a:off x="12455402"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4" name="Line 130">
              <a:extLst>
                <a:ext uri="{FF2B5EF4-FFF2-40B4-BE49-F238E27FC236}">
                  <a16:creationId xmlns="" xmlns:a16="http://schemas.microsoft.com/office/drawing/2014/main" id="{B786E97C-E1F3-4106-88D3-0D73A8C0ECFA}"/>
                </a:ext>
              </a:extLst>
            </p:cNvPr>
            <p:cNvSpPr>
              <a:spLocks noChangeShapeType="1"/>
            </p:cNvSpPr>
            <p:nvPr/>
          </p:nvSpPr>
          <p:spPr bwMode="auto">
            <a:xfrm>
              <a:off x="1253636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5" name="Line 131">
              <a:extLst>
                <a:ext uri="{FF2B5EF4-FFF2-40B4-BE49-F238E27FC236}">
                  <a16:creationId xmlns="" xmlns:a16="http://schemas.microsoft.com/office/drawing/2014/main" id="{CCF59CB2-3C36-4EF2-8DC5-9909563D7B9C}"/>
                </a:ext>
              </a:extLst>
            </p:cNvPr>
            <p:cNvSpPr>
              <a:spLocks noChangeShapeType="1"/>
            </p:cNvSpPr>
            <p:nvPr/>
          </p:nvSpPr>
          <p:spPr bwMode="auto">
            <a:xfrm flipH="1">
              <a:off x="12498264"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6" name="Line 132">
              <a:extLst>
                <a:ext uri="{FF2B5EF4-FFF2-40B4-BE49-F238E27FC236}">
                  <a16:creationId xmlns="" xmlns:a16="http://schemas.microsoft.com/office/drawing/2014/main" id="{2271F42E-6C19-4B1D-9136-8D24F409801B}"/>
                </a:ext>
              </a:extLst>
            </p:cNvPr>
            <p:cNvSpPr>
              <a:spLocks noChangeShapeType="1"/>
            </p:cNvSpPr>
            <p:nvPr/>
          </p:nvSpPr>
          <p:spPr bwMode="auto">
            <a:xfrm>
              <a:off x="12544302"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7" name="Line 133">
              <a:extLst>
                <a:ext uri="{FF2B5EF4-FFF2-40B4-BE49-F238E27FC236}">
                  <a16:creationId xmlns="" xmlns:a16="http://schemas.microsoft.com/office/drawing/2014/main" id="{7B74A0A6-072B-4617-AA8F-7053346A40D4}"/>
                </a:ext>
              </a:extLst>
            </p:cNvPr>
            <p:cNvSpPr>
              <a:spLocks noChangeShapeType="1"/>
            </p:cNvSpPr>
            <p:nvPr/>
          </p:nvSpPr>
          <p:spPr bwMode="auto">
            <a:xfrm flipH="1">
              <a:off x="12507789"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8" name="Line 134">
              <a:extLst>
                <a:ext uri="{FF2B5EF4-FFF2-40B4-BE49-F238E27FC236}">
                  <a16:creationId xmlns="" xmlns:a16="http://schemas.microsoft.com/office/drawing/2014/main" id="{E43F469F-38BE-4933-9125-C3013782A4D2}"/>
                </a:ext>
              </a:extLst>
            </p:cNvPr>
            <p:cNvSpPr>
              <a:spLocks noChangeShapeType="1"/>
            </p:cNvSpPr>
            <p:nvPr/>
          </p:nvSpPr>
          <p:spPr bwMode="auto">
            <a:xfrm>
              <a:off x="12599864"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9" name="Line 135">
              <a:extLst>
                <a:ext uri="{FF2B5EF4-FFF2-40B4-BE49-F238E27FC236}">
                  <a16:creationId xmlns="" xmlns:a16="http://schemas.microsoft.com/office/drawing/2014/main" id="{DFA7FDD5-D6E7-459D-91C9-4D21D1ADBDC5}"/>
                </a:ext>
              </a:extLst>
            </p:cNvPr>
            <p:cNvSpPr>
              <a:spLocks noChangeShapeType="1"/>
            </p:cNvSpPr>
            <p:nvPr/>
          </p:nvSpPr>
          <p:spPr bwMode="auto">
            <a:xfrm flipH="1">
              <a:off x="12563352"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0" name="Line 136">
              <a:extLst>
                <a:ext uri="{FF2B5EF4-FFF2-40B4-BE49-F238E27FC236}">
                  <a16:creationId xmlns="" xmlns:a16="http://schemas.microsoft.com/office/drawing/2014/main" id="{33526464-73D5-4A11-A4AE-B2C41A1476BD}"/>
                </a:ext>
              </a:extLst>
            </p:cNvPr>
            <p:cNvSpPr>
              <a:spLocks noChangeShapeType="1"/>
            </p:cNvSpPr>
            <p:nvPr/>
          </p:nvSpPr>
          <p:spPr bwMode="auto">
            <a:xfrm>
              <a:off x="1265542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1" name="Line 137">
              <a:extLst>
                <a:ext uri="{FF2B5EF4-FFF2-40B4-BE49-F238E27FC236}">
                  <a16:creationId xmlns="" xmlns:a16="http://schemas.microsoft.com/office/drawing/2014/main" id="{D05ECEDC-6E5D-4D99-9DEE-91B097B4718C}"/>
                </a:ext>
              </a:extLst>
            </p:cNvPr>
            <p:cNvSpPr>
              <a:spLocks noChangeShapeType="1"/>
            </p:cNvSpPr>
            <p:nvPr/>
          </p:nvSpPr>
          <p:spPr bwMode="auto">
            <a:xfrm flipH="1">
              <a:off x="12620502"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2" name="Line 138">
              <a:extLst>
                <a:ext uri="{FF2B5EF4-FFF2-40B4-BE49-F238E27FC236}">
                  <a16:creationId xmlns="" xmlns:a16="http://schemas.microsoft.com/office/drawing/2014/main" id="{2DC01BC8-DF15-482F-9156-EA3FD0F0FFA4}"/>
                </a:ext>
              </a:extLst>
            </p:cNvPr>
            <p:cNvSpPr>
              <a:spLocks noChangeShapeType="1"/>
            </p:cNvSpPr>
            <p:nvPr/>
          </p:nvSpPr>
          <p:spPr bwMode="auto">
            <a:xfrm>
              <a:off x="1271098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3" name="Line 139">
              <a:extLst>
                <a:ext uri="{FF2B5EF4-FFF2-40B4-BE49-F238E27FC236}">
                  <a16:creationId xmlns="" xmlns:a16="http://schemas.microsoft.com/office/drawing/2014/main" id="{1AC5AC41-780C-44A4-9BFC-5D77A183937E}"/>
                </a:ext>
              </a:extLst>
            </p:cNvPr>
            <p:cNvSpPr>
              <a:spLocks noChangeShapeType="1"/>
            </p:cNvSpPr>
            <p:nvPr/>
          </p:nvSpPr>
          <p:spPr bwMode="auto">
            <a:xfrm flipH="1">
              <a:off x="126744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4" name="Line 140">
              <a:extLst>
                <a:ext uri="{FF2B5EF4-FFF2-40B4-BE49-F238E27FC236}">
                  <a16:creationId xmlns="" xmlns:a16="http://schemas.microsoft.com/office/drawing/2014/main" id="{C0109794-B9E5-4930-AB52-75E319AF7D0B}"/>
                </a:ext>
              </a:extLst>
            </p:cNvPr>
            <p:cNvSpPr>
              <a:spLocks noChangeShapeType="1"/>
            </p:cNvSpPr>
            <p:nvPr/>
          </p:nvSpPr>
          <p:spPr bwMode="auto">
            <a:xfrm>
              <a:off x="131316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5" name="Line 141">
              <a:extLst>
                <a:ext uri="{FF2B5EF4-FFF2-40B4-BE49-F238E27FC236}">
                  <a16:creationId xmlns="" xmlns:a16="http://schemas.microsoft.com/office/drawing/2014/main" id="{52E2B152-364C-4626-905A-C43B4BB4A67A}"/>
                </a:ext>
              </a:extLst>
            </p:cNvPr>
            <p:cNvSpPr>
              <a:spLocks noChangeShapeType="1"/>
            </p:cNvSpPr>
            <p:nvPr/>
          </p:nvSpPr>
          <p:spPr bwMode="auto">
            <a:xfrm flipH="1">
              <a:off x="13096752"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6" name="Line 142">
              <a:extLst>
                <a:ext uri="{FF2B5EF4-FFF2-40B4-BE49-F238E27FC236}">
                  <a16:creationId xmlns="" xmlns:a16="http://schemas.microsoft.com/office/drawing/2014/main" id="{87B8CF91-7B99-4903-9772-49F0B3E93DD3}"/>
                </a:ext>
              </a:extLst>
            </p:cNvPr>
            <p:cNvSpPr>
              <a:spLocks noChangeShapeType="1"/>
            </p:cNvSpPr>
            <p:nvPr/>
          </p:nvSpPr>
          <p:spPr bwMode="auto">
            <a:xfrm>
              <a:off x="13220577"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7" name="Line 143">
              <a:extLst>
                <a:ext uri="{FF2B5EF4-FFF2-40B4-BE49-F238E27FC236}">
                  <a16:creationId xmlns="" xmlns:a16="http://schemas.microsoft.com/office/drawing/2014/main" id="{756E3AC2-4B14-4A47-B42C-79D1755937D6}"/>
                </a:ext>
              </a:extLst>
            </p:cNvPr>
            <p:cNvSpPr>
              <a:spLocks noChangeShapeType="1"/>
            </p:cNvSpPr>
            <p:nvPr/>
          </p:nvSpPr>
          <p:spPr bwMode="auto">
            <a:xfrm flipH="1">
              <a:off x="13182477" y="3017987"/>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8" name="Line 144">
              <a:extLst>
                <a:ext uri="{FF2B5EF4-FFF2-40B4-BE49-F238E27FC236}">
                  <a16:creationId xmlns="" xmlns:a16="http://schemas.microsoft.com/office/drawing/2014/main" id="{E1085CB4-DE3F-4B93-8F3B-9D134DF3DD8D}"/>
                </a:ext>
              </a:extLst>
            </p:cNvPr>
            <p:cNvSpPr>
              <a:spLocks noChangeShapeType="1"/>
            </p:cNvSpPr>
            <p:nvPr/>
          </p:nvSpPr>
          <p:spPr bwMode="auto">
            <a:xfrm>
              <a:off x="13242802"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9" name="Line 145">
              <a:extLst>
                <a:ext uri="{FF2B5EF4-FFF2-40B4-BE49-F238E27FC236}">
                  <a16:creationId xmlns="" xmlns:a16="http://schemas.microsoft.com/office/drawing/2014/main" id="{0483D600-9218-49E1-82B3-A230CB7DBDAB}"/>
                </a:ext>
              </a:extLst>
            </p:cNvPr>
            <p:cNvSpPr>
              <a:spLocks noChangeShapeType="1"/>
            </p:cNvSpPr>
            <p:nvPr/>
          </p:nvSpPr>
          <p:spPr bwMode="auto">
            <a:xfrm flipH="1">
              <a:off x="13207877" y="3017987"/>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0" name="Line 146">
              <a:extLst>
                <a:ext uri="{FF2B5EF4-FFF2-40B4-BE49-F238E27FC236}">
                  <a16:creationId xmlns="" xmlns:a16="http://schemas.microsoft.com/office/drawing/2014/main" id="{00355D80-64C2-4FAF-8119-13CE3DC5F5EF}"/>
                </a:ext>
              </a:extLst>
            </p:cNvPr>
            <p:cNvSpPr>
              <a:spLocks noChangeShapeType="1"/>
            </p:cNvSpPr>
            <p:nvPr/>
          </p:nvSpPr>
          <p:spPr bwMode="auto">
            <a:xfrm>
              <a:off x="1325708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1" name="Line 147">
              <a:extLst>
                <a:ext uri="{FF2B5EF4-FFF2-40B4-BE49-F238E27FC236}">
                  <a16:creationId xmlns="" xmlns:a16="http://schemas.microsoft.com/office/drawing/2014/main" id="{81D79E6D-1C2C-49C0-A918-0E1A53F3B987}"/>
                </a:ext>
              </a:extLst>
            </p:cNvPr>
            <p:cNvSpPr>
              <a:spLocks noChangeShapeType="1"/>
            </p:cNvSpPr>
            <p:nvPr/>
          </p:nvSpPr>
          <p:spPr bwMode="auto">
            <a:xfrm flipH="1">
              <a:off x="1322057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2" name="Line 148">
              <a:extLst>
                <a:ext uri="{FF2B5EF4-FFF2-40B4-BE49-F238E27FC236}">
                  <a16:creationId xmlns="" xmlns:a16="http://schemas.microsoft.com/office/drawing/2014/main" id="{314E30CF-92D3-4DA0-8E67-8C9683D48161}"/>
                </a:ext>
              </a:extLst>
            </p:cNvPr>
            <p:cNvSpPr>
              <a:spLocks noChangeShapeType="1"/>
            </p:cNvSpPr>
            <p:nvPr/>
          </p:nvSpPr>
          <p:spPr bwMode="auto">
            <a:xfrm>
              <a:off x="13288839" y="2981475"/>
              <a:ext cx="0" cy="730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3" name="Line 149">
              <a:extLst>
                <a:ext uri="{FF2B5EF4-FFF2-40B4-BE49-F238E27FC236}">
                  <a16:creationId xmlns="" xmlns:a16="http://schemas.microsoft.com/office/drawing/2014/main" id="{CDD038CC-8014-4D1D-B44A-33101C6A5748}"/>
                </a:ext>
              </a:extLst>
            </p:cNvPr>
            <p:cNvSpPr>
              <a:spLocks noChangeShapeType="1"/>
            </p:cNvSpPr>
            <p:nvPr/>
          </p:nvSpPr>
          <p:spPr bwMode="auto">
            <a:xfrm flipH="1">
              <a:off x="13252327" y="3017987"/>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4" name="Line 150">
              <a:extLst>
                <a:ext uri="{FF2B5EF4-FFF2-40B4-BE49-F238E27FC236}">
                  <a16:creationId xmlns="" xmlns:a16="http://schemas.microsoft.com/office/drawing/2014/main" id="{1F78CF42-9562-4FD8-A99D-AD22C16F406C}"/>
                </a:ext>
              </a:extLst>
            </p:cNvPr>
            <p:cNvSpPr>
              <a:spLocks noChangeShapeType="1"/>
            </p:cNvSpPr>
            <p:nvPr/>
          </p:nvSpPr>
          <p:spPr bwMode="auto">
            <a:xfrm>
              <a:off x="13317414"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5" name="Line 151">
              <a:extLst>
                <a:ext uri="{FF2B5EF4-FFF2-40B4-BE49-F238E27FC236}">
                  <a16:creationId xmlns="" xmlns:a16="http://schemas.microsoft.com/office/drawing/2014/main" id="{7A73985C-EF57-4CB7-9A11-C655C929CF62}"/>
                </a:ext>
              </a:extLst>
            </p:cNvPr>
            <p:cNvSpPr>
              <a:spLocks noChangeShapeType="1"/>
            </p:cNvSpPr>
            <p:nvPr/>
          </p:nvSpPr>
          <p:spPr bwMode="auto">
            <a:xfrm flipH="1">
              <a:off x="13280902" y="32243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6" name="Line 152">
              <a:extLst>
                <a:ext uri="{FF2B5EF4-FFF2-40B4-BE49-F238E27FC236}">
                  <a16:creationId xmlns="" xmlns:a16="http://schemas.microsoft.com/office/drawing/2014/main" id="{69CED528-C492-4F61-9525-CA2A5158A44E}"/>
                </a:ext>
              </a:extLst>
            </p:cNvPr>
            <p:cNvSpPr>
              <a:spLocks noChangeShapeType="1"/>
            </p:cNvSpPr>
            <p:nvPr/>
          </p:nvSpPr>
          <p:spPr bwMode="auto">
            <a:xfrm>
              <a:off x="13328527"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7" name="Line 153">
              <a:extLst>
                <a:ext uri="{FF2B5EF4-FFF2-40B4-BE49-F238E27FC236}">
                  <a16:creationId xmlns="" xmlns:a16="http://schemas.microsoft.com/office/drawing/2014/main" id="{8355AB14-1E2F-4FDD-A13F-48D3FE42F4DE}"/>
                </a:ext>
              </a:extLst>
            </p:cNvPr>
            <p:cNvSpPr>
              <a:spLocks noChangeShapeType="1"/>
            </p:cNvSpPr>
            <p:nvPr/>
          </p:nvSpPr>
          <p:spPr bwMode="auto">
            <a:xfrm flipH="1">
              <a:off x="13292014" y="3224362"/>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8" name="Line 154">
              <a:extLst>
                <a:ext uri="{FF2B5EF4-FFF2-40B4-BE49-F238E27FC236}">
                  <a16:creationId xmlns="" xmlns:a16="http://schemas.microsoft.com/office/drawing/2014/main" id="{3411260A-F8CA-4445-8C13-EB1E5F4EF8AE}"/>
                </a:ext>
              </a:extLst>
            </p:cNvPr>
            <p:cNvSpPr>
              <a:spLocks noChangeShapeType="1"/>
            </p:cNvSpPr>
            <p:nvPr/>
          </p:nvSpPr>
          <p:spPr bwMode="auto">
            <a:xfrm>
              <a:off x="13352339"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9" name="Line 155">
              <a:extLst>
                <a:ext uri="{FF2B5EF4-FFF2-40B4-BE49-F238E27FC236}">
                  <a16:creationId xmlns="" xmlns:a16="http://schemas.microsoft.com/office/drawing/2014/main" id="{9814A528-5351-4684-86FD-333F3C1C0A38}"/>
                </a:ext>
              </a:extLst>
            </p:cNvPr>
            <p:cNvSpPr>
              <a:spLocks noChangeShapeType="1"/>
            </p:cNvSpPr>
            <p:nvPr/>
          </p:nvSpPr>
          <p:spPr bwMode="auto">
            <a:xfrm flipH="1">
              <a:off x="13317414" y="32243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0" name="Line 156">
              <a:extLst>
                <a:ext uri="{FF2B5EF4-FFF2-40B4-BE49-F238E27FC236}">
                  <a16:creationId xmlns="" xmlns:a16="http://schemas.microsoft.com/office/drawing/2014/main" id="{5D4F09BA-6186-40AB-B45A-9A3C524CE814}"/>
                </a:ext>
              </a:extLst>
            </p:cNvPr>
            <p:cNvSpPr>
              <a:spLocks noChangeShapeType="1"/>
            </p:cNvSpPr>
            <p:nvPr/>
          </p:nvSpPr>
          <p:spPr bwMode="auto">
            <a:xfrm>
              <a:off x="13384089" y="3187850"/>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1" name="Line 157">
              <a:extLst>
                <a:ext uri="{FF2B5EF4-FFF2-40B4-BE49-F238E27FC236}">
                  <a16:creationId xmlns="" xmlns:a16="http://schemas.microsoft.com/office/drawing/2014/main" id="{A461D4E4-F894-4B73-85C3-42A8372222C1}"/>
                </a:ext>
              </a:extLst>
            </p:cNvPr>
            <p:cNvSpPr>
              <a:spLocks noChangeShapeType="1"/>
            </p:cNvSpPr>
            <p:nvPr/>
          </p:nvSpPr>
          <p:spPr bwMode="auto">
            <a:xfrm flipH="1">
              <a:off x="13347577" y="3224362"/>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2" name="Line 365">
              <a:extLst>
                <a:ext uri="{FF2B5EF4-FFF2-40B4-BE49-F238E27FC236}">
                  <a16:creationId xmlns="" xmlns:a16="http://schemas.microsoft.com/office/drawing/2014/main" id="{A228A118-05D9-493E-9AAE-EB0F03B12948}"/>
                </a:ext>
              </a:extLst>
            </p:cNvPr>
            <p:cNvSpPr>
              <a:spLocks noChangeShapeType="1"/>
            </p:cNvSpPr>
            <p:nvPr/>
          </p:nvSpPr>
          <p:spPr bwMode="auto">
            <a:xfrm>
              <a:off x="11094914"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3" name="Line 366">
              <a:extLst>
                <a:ext uri="{FF2B5EF4-FFF2-40B4-BE49-F238E27FC236}">
                  <a16:creationId xmlns="" xmlns:a16="http://schemas.microsoft.com/office/drawing/2014/main" id="{9F50BFF3-A061-4A1D-82F1-33F2707D4FA6}"/>
                </a:ext>
              </a:extLst>
            </p:cNvPr>
            <p:cNvSpPr>
              <a:spLocks noChangeShapeType="1"/>
            </p:cNvSpPr>
            <p:nvPr/>
          </p:nvSpPr>
          <p:spPr bwMode="auto">
            <a:xfrm flipH="1">
              <a:off x="11059989" y="296877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4" name="Line 367">
              <a:extLst>
                <a:ext uri="{FF2B5EF4-FFF2-40B4-BE49-F238E27FC236}">
                  <a16:creationId xmlns="" xmlns:a16="http://schemas.microsoft.com/office/drawing/2014/main" id="{972742F5-9B0C-4800-9920-62E30D720543}"/>
                </a:ext>
              </a:extLst>
            </p:cNvPr>
            <p:cNvSpPr>
              <a:spLocks noChangeShapeType="1"/>
            </p:cNvSpPr>
            <p:nvPr/>
          </p:nvSpPr>
          <p:spPr bwMode="auto">
            <a:xfrm>
              <a:off x="11106026"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5" name="Line 368">
              <a:extLst>
                <a:ext uri="{FF2B5EF4-FFF2-40B4-BE49-F238E27FC236}">
                  <a16:creationId xmlns="" xmlns:a16="http://schemas.microsoft.com/office/drawing/2014/main" id="{4C0BA6FF-3787-45DD-8C4A-A179210F5F37}"/>
                </a:ext>
              </a:extLst>
            </p:cNvPr>
            <p:cNvSpPr>
              <a:spLocks noChangeShapeType="1"/>
            </p:cNvSpPr>
            <p:nvPr/>
          </p:nvSpPr>
          <p:spPr bwMode="auto">
            <a:xfrm flipH="1">
              <a:off x="11069514" y="296877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6" name="Line 369">
              <a:extLst>
                <a:ext uri="{FF2B5EF4-FFF2-40B4-BE49-F238E27FC236}">
                  <a16:creationId xmlns="" xmlns:a16="http://schemas.microsoft.com/office/drawing/2014/main" id="{7D009AC9-4413-4509-B9AA-93D2449A1F0B}"/>
                </a:ext>
              </a:extLst>
            </p:cNvPr>
            <p:cNvSpPr>
              <a:spLocks noChangeShapeType="1"/>
            </p:cNvSpPr>
            <p:nvPr/>
          </p:nvSpPr>
          <p:spPr bwMode="auto">
            <a:xfrm>
              <a:off x="11115551" y="2932262"/>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7" name="Line 370">
              <a:extLst>
                <a:ext uri="{FF2B5EF4-FFF2-40B4-BE49-F238E27FC236}">
                  <a16:creationId xmlns="" xmlns:a16="http://schemas.microsoft.com/office/drawing/2014/main" id="{3DCA679C-EDC4-48A2-AF7F-13D6B5F672A1}"/>
                </a:ext>
              </a:extLst>
            </p:cNvPr>
            <p:cNvSpPr>
              <a:spLocks noChangeShapeType="1"/>
            </p:cNvSpPr>
            <p:nvPr/>
          </p:nvSpPr>
          <p:spPr bwMode="auto">
            <a:xfrm flipH="1">
              <a:off x="11080626" y="296877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8" name="Line 371">
              <a:extLst>
                <a:ext uri="{FF2B5EF4-FFF2-40B4-BE49-F238E27FC236}">
                  <a16:creationId xmlns="" xmlns:a16="http://schemas.microsoft.com/office/drawing/2014/main" id="{72A0379D-8691-4E8C-9B9A-0C8A5A1EDC67}"/>
                </a:ext>
              </a:extLst>
            </p:cNvPr>
            <p:cNvSpPr>
              <a:spLocks noChangeShapeType="1"/>
            </p:cNvSpPr>
            <p:nvPr/>
          </p:nvSpPr>
          <p:spPr bwMode="auto">
            <a:xfrm>
              <a:off x="1046308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9" name="Line 372">
              <a:extLst>
                <a:ext uri="{FF2B5EF4-FFF2-40B4-BE49-F238E27FC236}">
                  <a16:creationId xmlns="" xmlns:a16="http://schemas.microsoft.com/office/drawing/2014/main" id="{5074344E-8E22-4542-A673-34B429C99E16}"/>
                </a:ext>
              </a:extLst>
            </p:cNvPr>
            <p:cNvSpPr>
              <a:spLocks noChangeShapeType="1"/>
            </p:cNvSpPr>
            <p:nvPr/>
          </p:nvSpPr>
          <p:spPr bwMode="auto">
            <a:xfrm flipH="1">
              <a:off x="10426576"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0" name="Line 373">
              <a:extLst>
                <a:ext uri="{FF2B5EF4-FFF2-40B4-BE49-F238E27FC236}">
                  <a16:creationId xmlns="" xmlns:a16="http://schemas.microsoft.com/office/drawing/2014/main" id="{F632B71B-0C0D-4346-AF64-CC388CA6DB77}"/>
                </a:ext>
              </a:extLst>
            </p:cNvPr>
            <p:cNvSpPr>
              <a:spLocks noChangeShapeType="1"/>
            </p:cNvSpPr>
            <p:nvPr/>
          </p:nvSpPr>
          <p:spPr bwMode="auto">
            <a:xfrm>
              <a:off x="1045038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1" name="Line 374">
              <a:extLst>
                <a:ext uri="{FF2B5EF4-FFF2-40B4-BE49-F238E27FC236}">
                  <a16:creationId xmlns="" xmlns:a16="http://schemas.microsoft.com/office/drawing/2014/main" id="{51E2386E-62C5-421A-B495-469F07444605}"/>
                </a:ext>
              </a:extLst>
            </p:cNvPr>
            <p:cNvSpPr>
              <a:spLocks noChangeShapeType="1"/>
            </p:cNvSpPr>
            <p:nvPr/>
          </p:nvSpPr>
          <p:spPr bwMode="auto">
            <a:xfrm flipH="1">
              <a:off x="10415464"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2" name="Line 375">
              <a:extLst>
                <a:ext uri="{FF2B5EF4-FFF2-40B4-BE49-F238E27FC236}">
                  <a16:creationId xmlns="" xmlns:a16="http://schemas.microsoft.com/office/drawing/2014/main" id="{6BA8591A-1AB6-443A-8A33-CAAB9F5CF03B}"/>
                </a:ext>
              </a:extLst>
            </p:cNvPr>
            <p:cNvSpPr>
              <a:spLocks noChangeShapeType="1"/>
            </p:cNvSpPr>
            <p:nvPr/>
          </p:nvSpPr>
          <p:spPr bwMode="auto">
            <a:xfrm>
              <a:off x="1022496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3" name="Line 376">
              <a:extLst>
                <a:ext uri="{FF2B5EF4-FFF2-40B4-BE49-F238E27FC236}">
                  <a16:creationId xmlns="" xmlns:a16="http://schemas.microsoft.com/office/drawing/2014/main" id="{4F973654-28A9-45E3-9DA5-E1EAB9AD9561}"/>
                </a:ext>
              </a:extLst>
            </p:cNvPr>
            <p:cNvSpPr>
              <a:spLocks noChangeShapeType="1"/>
            </p:cNvSpPr>
            <p:nvPr/>
          </p:nvSpPr>
          <p:spPr bwMode="auto">
            <a:xfrm flipH="1">
              <a:off x="10188451"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4" name="Line 377">
              <a:extLst>
                <a:ext uri="{FF2B5EF4-FFF2-40B4-BE49-F238E27FC236}">
                  <a16:creationId xmlns="" xmlns:a16="http://schemas.microsoft.com/office/drawing/2014/main" id="{29CE7F47-4A3F-4585-AE21-07BD91CD5D93}"/>
                </a:ext>
              </a:extLst>
            </p:cNvPr>
            <p:cNvSpPr>
              <a:spLocks noChangeShapeType="1"/>
            </p:cNvSpPr>
            <p:nvPr/>
          </p:nvSpPr>
          <p:spPr bwMode="auto">
            <a:xfrm>
              <a:off x="1032973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5" name="Line 378">
              <a:extLst>
                <a:ext uri="{FF2B5EF4-FFF2-40B4-BE49-F238E27FC236}">
                  <a16:creationId xmlns="" xmlns:a16="http://schemas.microsoft.com/office/drawing/2014/main" id="{7B77ED24-6C90-49F7-A1C0-B14D250914AE}"/>
                </a:ext>
              </a:extLst>
            </p:cNvPr>
            <p:cNvSpPr>
              <a:spLocks noChangeShapeType="1"/>
            </p:cNvSpPr>
            <p:nvPr/>
          </p:nvSpPr>
          <p:spPr bwMode="auto">
            <a:xfrm flipH="1">
              <a:off x="10291639" y="2937024"/>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6" name="Line 379">
              <a:extLst>
                <a:ext uri="{FF2B5EF4-FFF2-40B4-BE49-F238E27FC236}">
                  <a16:creationId xmlns="" xmlns:a16="http://schemas.microsoft.com/office/drawing/2014/main" id="{8B19D8D6-D393-4303-8154-63E072921842}"/>
                </a:ext>
              </a:extLst>
            </p:cNvPr>
            <p:cNvSpPr>
              <a:spLocks noChangeShapeType="1"/>
            </p:cNvSpPr>
            <p:nvPr/>
          </p:nvSpPr>
          <p:spPr bwMode="auto">
            <a:xfrm>
              <a:off x="1035196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7" name="Line 380">
              <a:extLst>
                <a:ext uri="{FF2B5EF4-FFF2-40B4-BE49-F238E27FC236}">
                  <a16:creationId xmlns="" xmlns:a16="http://schemas.microsoft.com/office/drawing/2014/main" id="{FC332EE7-7758-4689-B8B8-5FD043B3F9F3}"/>
                </a:ext>
              </a:extLst>
            </p:cNvPr>
            <p:cNvSpPr>
              <a:spLocks noChangeShapeType="1"/>
            </p:cNvSpPr>
            <p:nvPr/>
          </p:nvSpPr>
          <p:spPr bwMode="auto">
            <a:xfrm flipH="1">
              <a:off x="10315451" y="2937024"/>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8" name="Line 381">
              <a:extLst>
                <a:ext uri="{FF2B5EF4-FFF2-40B4-BE49-F238E27FC236}">
                  <a16:creationId xmlns="" xmlns:a16="http://schemas.microsoft.com/office/drawing/2014/main" id="{689FF7D4-4813-4694-B42F-A6884E5427E6}"/>
                </a:ext>
              </a:extLst>
            </p:cNvPr>
            <p:cNvSpPr>
              <a:spLocks noChangeShapeType="1"/>
            </p:cNvSpPr>
            <p:nvPr/>
          </p:nvSpPr>
          <p:spPr bwMode="auto">
            <a:xfrm>
              <a:off x="965346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9" name="Line 382">
              <a:extLst>
                <a:ext uri="{FF2B5EF4-FFF2-40B4-BE49-F238E27FC236}">
                  <a16:creationId xmlns="" xmlns:a16="http://schemas.microsoft.com/office/drawing/2014/main" id="{83F757C0-2A14-478B-B885-0B668B362D12}"/>
                </a:ext>
              </a:extLst>
            </p:cNvPr>
            <p:cNvSpPr>
              <a:spLocks noChangeShapeType="1"/>
            </p:cNvSpPr>
            <p:nvPr/>
          </p:nvSpPr>
          <p:spPr bwMode="auto">
            <a:xfrm flipH="1">
              <a:off x="9616951"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0" name="Line 383">
              <a:extLst>
                <a:ext uri="{FF2B5EF4-FFF2-40B4-BE49-F238E27FC236}">
                  <a16:creationId xmlns="" xmlns:a16="http://schemas.microsoft.com/office/drawing/2014/main" id="{38FF8CB0-B360-4C5F-AFB0-2FC985878B71}"/>
                </a:ext>
              </a:extLst>
            </p:cNvPr>
            <p:cNvSpPr>
              <a:spLocks noChangeShapeType="1"/>
            </p:cNvSpPr>
            <p:nvPr/>
          </p:nvSpPr>
          <p:spPr bwMode="auto">
            <a:xfrm>
              <a:off x="9642351"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1" name="Line 384">
              <a:extLst>
                <a:ext uri="{FF2B5EF4-FFF2-40B4-BE49-F238E27FC236}">
                  <a16:creationId xmlns="" xmlns:a16="http://schemas.microsoft.com/office/drawing/2014/main" id="{045C73B6-7604-4FAE-A4ED-583391AC2994}"/>
                </a:ext>
              </a:extLst>
            </p:cNvPr>
            <p:cNvSpPr>
              <a:spLocks noChangeShapeType="1"/>
            </p:cNvSpPr>
            <p:nvPr/>
          </p:nvSpPr>
          <p:spPr bwMode="auto">
            <a:xfrm flipH="1">
              <a:off x="9605839" y="2937024"/>
              <a:ext cx="730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2" name="Line 385">
              <a:extLst>
                <a:ext uri="{FF2B5EF4-FFF2-40B4-BE49-F238E27FC236}">
                  <a16:creationId xmlns="" xmlns:a16="http://schemas.microsoft.com/office/drawing/2014/main" id="{56E77E1C-9358-4ABC-8046-387FB267C17A}"/>
                </a:ext>
              </a:extLst>
            </p:cNvPr>
            <p:cNvSpPr>
              <a:spLocks noChangeShapeType="1"/>
            </p:cNvSpPr>
            <p:nvPr/>
          </p:nvSpPr>
          <p:spPr bwMode="auto">
            <a:xfrm>
              <a:off x="9631239"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3" name="Line 386">
              <a:extLst>
                <a:ext uri="{FF2B5EF4-FFF2-40B4-BE49-F238E27FC236}">
                  <a16:creationId xmlns="" xmlns:a16="http://schemas.microsoft.com/office/drawing/2014/main" id="{52978EEB-AF5A-4A9E-B0EE-D6326FA765B7}"/>
                </a:ext>
              </a:extLst>
            </p:cNvPr>
            <p:cNvSpPr>
              <a:spLocks noChangeShapeType="1"/>
            </p:cNvSpPr>
            <p:nvPr/>
          </p:nvSpPr>
          <p:spPr bwMode="auto">
            <a:xfrm flipH="1">
              <a:off x="9596314"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4" name="Line 387">
              <a:extLst>
                <a:ext uri="{FF2B5EF4-FFF2-40B4-BE49-F238E27FC236}">
                  <a16:creationId xmlns="" xmlns:a16="http://schemas.microsoft.com/office/drawing/2014/main" id="{B50364A3-6DDC-41AF-B205-28124FBA9CFC}"/>
                </a:ext>
              </a:extLst>
            </p:cNvPr>
            <p:cNvSpPr>
              <a:spLocks noChangeShapeType="1"/>
            </p:cNvSpPr>
            <p:nvPr/>
          </p:nvSpPr>
          <p:spPr bwMode="auto">
            <a:xfrm>
              <a:off x="9621714" y="2902099"/>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5" name="Line 388">
              <a:extLst>
                <a:ext uri="{FF2B5EF4-FFF2-40B4-BE49-F238E27FC236}">
                  <a16:creationId xmlns="" xmlns:a16="http://schemas.microsoft.com/office/drawing/2014/main" id="{BFF561A0-FEF9-4327-BAC5-9F4CCD74BB9A}"/>
                </a:ext>
              </a:extLst>
            </p:cNvPr>
            <p:cNvSpPr>
              <a:spLocks noChangeShapeType="1"/>
            </p:cNvSpPr>
            <p:nvPr/>
          </p:nvSpPr>
          <p:spPr bwMode="auto">
            <a:xfrm flipH="1">
              <a:off x="9585201" y="2937024"/>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6" name="Line 389">
              <a:extLst>
                <a:ext uri="{FF2B5EF4-FFF2-40B4-BE49-F238E27FC236}">
                  <a16:creationId xmlns="" xmlns:a16="http://schemas.microsoft.com/office/drawing/2014/main" id="{69085E37-BAA1-4A23-ADAB-9D978625DF67}"/>
                </a:ext>
              </a:extLst>
            </p:cNvPr>
            <p:cNvSpPr>
              <a:spLocks noChangeShapeType="1"/>
            </p:cNvSpPr>
            <p:nvPr/>
          </p:nvSpPr>
          <p:spPr bwMode="auto">
            <a:xfrm>
              <a:off x="8270751"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7" name="Line 390">
              <a:extLst>
                <a:ext uri="{FF2B5EF4-FFF2-40B4-BE49-F238E27FC236}">
                  <a16:creationId xmlns="" xmlns:a16="http://schemas.microsoft.com/office/drawing/2014/main" id="{D3E74150-629D-4A52-87BD-EDEC05355188}"/>
                </a:ext>
              </a:extLst>
            </p:cNvPr>
            <p:cNvSpPr>
              <a:spLocks noChangeShapeType="1"/>
            </p:cNvSpPr>
            <p:nvPr/>
          </p:nvSpPr>
          <p:spPr bwMode="auto">
            <a:xfrm flipH="1">
              <a:off x="8234239" y="2857649"/>
              <a:ext cx="7461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8" name="Line 391">
              <a:extLst>
                <a:ext uri="{FF2B5EF4-FFF2-40B4-BE49-F238E27FC236}">
                  <a16:creationId xmlns="" xmlns:a16="http://schemas.microsoft.com/office/drawing/2014/main" id="{60EDC35B-5B34-46A9-A47E-557E53D5FE36}"/>
                </a:ext>
              </a:extLst>
            </p:cNvPr>
            <p:cNvSpPr>
              <a:spLocks noChangeShapeType="1"/>
            </p:cNvSpPr>
            <p:nvPr/>
          </p:nvSpPr>
          <p:spPr bwMode="auto">
            <a:xfrm>
              <a:off x="8248526" y="2821137"/>
              <a:ext cx="0" cy="746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9" name="Line 392">
              <a:extLst>
                <a:ext uri="{FF2B5EF4-FFF2-40B4-BE49-F238E27FC236}">
                  <a16:creationId xmlns="" xmlns:a16="http://schemas.microsoft.com/office/drawing/2014/main" id="{BE510D3E-09DF-4A35-AD23-AAFD71BADF83}"/>
                </a:ext>
              </a:extLst>
            </p:cNvPr>
            <p:cNvSpPr>
              <a:spLocks noChangeShapeType="1"/>
            </p:cNvSpPr>
            <p:nvPr/>
          </p:nvSpPr>
          <p:spPr bwMode="auto">
            <a:xfrm flipH="1">
              <a:off x="8213601" y="2857649"/>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0" name="Line 393">
              <a:extLst>
                <a:ext uri="{FF2B5EF4-FFF2-40B4-BE49-F238E27FC236}">
                  <a16:creationId xmlns="" xmlns:a16="http://schemas.microsoft.com/office/drawing/2014/main" id="{5922D025-9AE7-425C-B480-6B7BBD09F8FF}"/>
                </a:ext>
              </a:extLst>
            </p:cNvPr>
            <p:cNvSpPr>
              <a:spLocks noChangeShapeType="1"/>
            </p:cNvSpPr>
            <p:nvPr/>
          </p:nvSpPr>
          <p:spPr bwMode="auto">
            <a:xfrm>
              <a:off x="8232651" y="2795737"/>
              <a:ext cx="0" cy="7143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1" name="Line 394">
              <a:extLst>
                <a:ext uri="{FF2B5EF4-FFF2-40B4-BE49-F238E27FC236}">
                  <a16:creationId xmlns="" xmlns:a16="http://schemas.microsoft.com/office/drawing/2014/main" id="{5798046B-59A3-4D7C-97C6-9EF783275136}"/>
                </a:ext>
              </a:extLst>
            </p:cNvPr>
            <p:cNvSpPr>
              <a:spLocks noChangeShapeType="1"/>
            </p:cNvSpPr>
            <p:nvPr/>
          </p:nvSpPr>
          <p:spPr bwMode="auto">
            <a:xfrm flipH="1">
              <a:off x="8194551" y="2832249"/>
              <a:ext cx="714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112" name="Group 1111">
            <a:extLst>
              <a:ext uri="{FF2B5EF4-FFF2-40B4-BE49-F238E27FC236}">
                <a16:creationId xmlns="" xmlns:a16="http://schemas.microsoft.com/office/drawing/2014/main" id="{AC9D97E9-0F16-4313-9012-CC19294FCF0F}"/>
              </a:ext>
            </a:extLst>
          </p:cNvPr>
          <p:cNvGrpSpPr/>
          <p:nvPr/>
        </p:nvGrpSpPr>
        <p:grpSpPr>
          <a:xfrm>
            <a:off x="1285457" y="1734802"/>
            <a:ext cx="7181210" cy="854643"/>
            <a:chOff x="1285457" y="1815921"/>
            <a:chExt cx="7181210" cy="977273"/>
          </a:xfrm>
        </p:grpSpPr>
        <p:sp>
          <p:nvSpPr>
            <p:cNvPr id="1113" name="Line 158">
              <a:extLst>
                <a:ext uri="{FF2B5EF4-FFF2-40B4-BE49-F238E27FC236}">
                  <a16:creationId xmlns="" xmlns:a16="http://schemas.microsoft.com/office/drawing/2014/main" id="{46BABDED-A1EB-4DCF-814B-0A23E933875F}"/>
                </a:ext>
              </a:extLst>
            </p:cNvPr>
            <p:cNvSpPr>
              <a:spLocks noChangeShapeType="1"/>
            </p:cNvSpPr>
            <p:nvPr/>
          </p:nvSpPr>
          <p:spPr bwMode="auto">
            <a:xfrm>
              <a:off x="8410574"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4" name="Line 159">
              <a:extLst>
                <a:ext uri="{FF2B5EF4-FFF2-40B4-BE49-F238E27FC236}">
                  <a16:creationId xmlns="" xmlns:a16="http://schemas.microsoft.com/office/drawing/2014/main" id="{2F1BA3F7-632D-4B54-8220-8201B57340FA}"/>
                </a:ext>
              </a:extLst>
            </p:cNvPr>
            <p:cNvSpPr>
              <a:spLocks noChangeShapeType="1"/>
            </p:cNvSpPr>
            <p:nvPr/>
          </p:nvSpPr>
          <p:spPr bwMode="auto">
            <a:xfrm flipH="1">
              <a:off x="8383150" y="276577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5" name="Line 160">
              <a:extLst>
                <a:ext uri="{FF2B5EF4-FFF2-40B4-BE49-F238E27FC236}">
                  <a16:creationId xmlns="" xmlns:a16="http://schemas.microsoft.com/office/drawing/2014/main" id="{967D5B9C-AAD6-477B-9CD6-7BAEA0E69330}"/>
                </a:ext>
              </a:extLst>
            </p:cNvPr>
            <p:cNvSpPr>
              <a:spLocks noChangeShapeType="1"/>
            </p:cNvSpPr>
            <p:nvPr/>
          </p:nvSpPr>
          <p:spPr bwMode="auto">
            <a:xfrm>
              <a:off x="8333290"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6" name="Line 161">
              <a:extLst>
                <a:ext uri="{FF2B5EF4-FFF2-40B4-BE49-F238E27FC236}">
                  <a16:creationId xmlns="" xmlns:a16="http://schemas.microsoft.com/office/drawing/2014/main" id="{CF26EFBD-8F1F-4C90-A65E-3540751A06D6}"/>
                </a:ext>
              </a:extLst>
            </p:cNvPr>
            <p:cNvSpPr>
              <a:spLocks noChangeShapeType="1"/>
            </p:cNvSpPr>
            <p:nvPr/>
          </p:nvSpPr>
          <p:spPr bwMode="auto">
            <a:xfrm flipH="1">
              <a:off x="8305866" y="276577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7" name="Line 162">
              <a:extLst>
                <a:ext uri="{FF2B5EF4-FFF2-40B4-BE49-F238E27FC236}">
                  <a16:creationId xmlns="" xmlns:a16="http://schemas.microsoft.com/office/drawing/2014/main" id="{0F5BBB49-B6A9-47CE-8FA3-276E64AD7A45}"/>
                </a:ext>
              </a:extLst>
            </p:cNvPr>
            <p:cNvSpPr>
              <a:spLocks noChangeShapeType="1"/>
            </p:cNvSpPr>
            <p:nvPr/>
          </p:nvSpPr>
          <p:spPr bwMode="auto">
            <a:xfrm>
              <a:off x="8323317"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8" name="Line 163">
              <a:extLst>
                <a:ext uri="{FF2B5EF4-FFF2-40B4-BE49-F238E27FC236}">
                  <a16:creationId xmlns="" xmlns:a16="http://schemas.microsoft.com/office/drawing/2014/main" id="{61749693-99A3-496D-9A95-8234AEC4B480}"/>
                </a:ext>
              </a:extLst>
            </p:cNvPr>
            <p:cNvSpPr>
              <a:spLocks noChangeShapeType="1"/>
            </p:cNvSpPr>
            <p:nvPr/>
          </p:nvSpPr>
          <p:spPr bwMode="auto">
            <a:xfrm flipH="1">
              <a:off x="8294647" y="276577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9" name="Line 164">
              <a:extLst>
                <a:ext uri="{FF2B5EF4-FFF2-40B4-BE49-F238E27FC236}">
                  <a16:creationId xmlns="" xmlns:a16="http://schemas.microsoft.com/office/drawing/2014/main" id="{BF3C7E75-96DB-40FE-9243-C32D336CF5A2}"/>
                </a:ext>
              </a:extLst>
            </p:cNvPr>
            <p:cNvSpPr>
              <a:spLocks noChangeShapeType="1"/>
            </p:cNvSpPr>
            <p:nvPr/>
          </p:nvSpPr>
          <p:spPr bwMode="auto">
            <a:xfrm>
              <a:off x="8290908"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0" name="Line 165">
              <a:extLst>
                <a:ext uri="{FF2B5EF4-FFF2-40B4-BE49-F238E27FC236}">
                  <a16:creationId xmlns="" xmlns:a16="http://schemas.microsoft.com/office/drawing/2014/main" id="{D0B91335-8754-49FD-AE60-192ED8649BA9}"/>
                </a:ext>
              </a:extLst>
            </p:cNvPr>
            <p:cNvSpPr>
              <a:spLocks noChangeShapeType="1"/>
            </p:cNvSpPr>
            <p:nvPr/>
          </p:nvSpPr>
          <p:spPr bwMode="auto">
            <a:xfrm flipH="1">
              <a:off x="8262237" y="276577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1" name="Line 166">
              <a:extLst>
                <a:ext uri="{FF2B5EF4-FFF2-40B4-BE49-F238E27FC236}">
                  <a16:creationId xmlns="" xmlns:a16="http://schemas.microsoft.com/office/drawing/2014/main" id="{2801E91E-A3C8-42EA-9988-C51FBD8D2321}"/>
                </a:ext>
              </a:extLst>
            </p:cNvPr>
            <p:cNvSpPr>
              <a:spLocks noChangeShapeType="1"/>
            </p:cNvSpPr>
            <p:nvPr/>
          </p:nvSpPr>
          <p:spPr bwMode="auto">
            <a:xfrm>
              <a:off x="8282182"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2" name="Line 167">
              <a:extLst>
                <a:ext uri="{FF2B5EF4-FFF2-40B4-BE49-F238E27FC236}">
                  <a16:creationId xmlns="" xmlns:a16="http://schemas.microsoft.com/office/drawing/2014/main" id="{AA423C12-C187-4354-A5CE-4A6B74307FC0}"/>
                </a:ext>
              </a:extLst>
            </p:cNvPr>
            <p:cNvSpPr>
              <a:spLocks noChangeShapeType="1"/>
            </p:cNvSpPr>
            <p:nvPr/>
          </p:nvSpPr>
          <p:spPr bwMode="auto">
            <a:xfrm flipH="1">
              <a:off x="8253512" y="276577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3" name="Line 168">
              <a:extLst>
                <a:ext uri="{FF2B5EF4-FFF2-40B4-BE49-F238E27FC236}">
                  <a16:creationId xmlns="" xmlns:a16="http://schemas.microsoft.com/office/drawing/2014/main" id="{E0CBD2D6-ED61-46DD-9D58-8939179BB12E}"/>
                </a:ext>
              </a:extLst>
            </p:cNvPr>
            <p:cNvSpPr>
              <a:spLocks noChangeShapeType="1"/>
            </p:cNvSpPr>
            <p:nvPr/>
          </p:nvSpPr>
          <p:spPr bwMode="auto">
            <a:xfrm>
              <a:off x="8274703" y="273710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4" name="Line 169">
              <a:extLst>
                <a:ext uri="{FF2B5EF4-FFF2-40B4-BE49-F238E27FC236}">
                  <a16:creationId xmlns="" xmlns:a16="http://schemas.microsoft.com/office/drawing/2014/main" id="{CA77BEE5-4D7C-4D75-BBDF-FA7A23EDFF95}"/>
                </a:ext>
              </a:extLst>
            </p:cNvPr>
            <p:cNvSpPr>
              <a:spLocks noChangeShapeType="1"/>
            </p:cNvSpPr>
            <p:nvPr/>
          </p:nvSpPr>
          <p:spPr bwMode="auto">
            <a:xfrm flipH="1">
              <a:off x="8246033" y="276577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5" name="Line 170">
              <a:extLst>
                <a:ext uri="{FF2B5EF4-FFF2-40B4-BE49-F238E27FC236}">
                  <a16:creationId xmlns="" xmlns:a16="http://schemas.microsoft.com/office/drawing/2014/main" id="{7F562ACB-7D6E-429F-AC23-AA84DC0915BD}"/>
                </a:ext>
              </a:extLst>
            </p:cNvPr>
            <p:cNvSpPr>
              <a:spLocks noChangeShapeType="1"/>
            </p:cNvSpPr>
            <p:nvPr/>
          </p:nvSpPr>
          <p:spPr bwMode="auto">
            <a:xfrm>
              <a:off x="8258498"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6" name="Line 171">
              <a:extLst>
                <a:ext uri="{FF2B5EF4-FFF2-40B4-BE49-F238E27FC236}">
                  <a16:creationId xmlns="" xmlns:a16="http://schemas.microsoft.com/office/drawing/2014/main" id="{CDAA6FFB-EAE3-4B6F-A2CE-B89899A750AB}"/>
                </a:ext>
              </a:extLst>
            </p:cNvPr>
            <p:cNvSpPr>
              <a:spLocks noChangeShapeType="1"/>
            </p:cNvSpPr>
            <p:nvPr/>
          </p:nvSpPr>
          <p:spPr bwMode="auto">
            <a:xfrm flipH="1">
              <a:off x="8231075"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7" name="Line 172">
              <a:extLst>
                <a:ext uri="{FF2B5EF4-FFF2-40B4-BE49-F238E27FC236}">
                  <a16:creationId xmlns="" xmlns:a16="http://schemas.microsoft.com/office/drawing/2014/main" id="{C7663D6D-AAB6-45B5-A76A-7CD6E7AB69F2}"/>
                </a:ext>
              </a:extLst>
            </p:cNvPr>
            <p:cNvSpPr>
              <a:spLocks noChangeShapeType="1"/>
            </p:cNvSpPr>
            <p:nvPr/>
          </p:nvSpPr>
          <p:spPr bwMode="auto">
            <a:xfrm>
              <a:off x="825351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8" name="Line 173">
              <a:extLst>
                <a:ext uri="{FF2B5EF4-FFF2-40B4-BE49-F238E27FC236}">
                  <a16:creationId xmlns="" xmlns:a16="http://schemas.microsoft.com/office/drawing/2014/main" id="{BBB353F0-09A5-48E2-95E3-D6B3289009AE}"/>
                </a:ext>
              </a:extLst>
            </p:cNvPr>
            <p:cNvSpPr>
              <a:spLocks noChangeShapeType="1"/>
            </p:cNvSpPr>
            <p:nvPr/>
          </p:nvSpPr>
          <p:spPr bwMode="auto">
            <a:xfrm flipH="1">
              <a:off x="8226089"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9" name="Line 174">
              <a:extLst>
                <a:ext uri="{FF2B5EF4-FFF2-40B4-BE49-F238E27FC236}">
                  <a16:creationId xmlns="" xmlns:a16="http://schemas.microsoft.com/office/drawing/2014/main" id="{04F02F5C-B48C-46DB-906F-3CFB0F75AEBB}"/>
                </a:ext>
              </a:extLst>
            </p:cNvPr>
            <p:cNvSpPr>
              <a:spLocks noChangeShapeType="1"/>
            </p:cNvSpPr>
            <p:nvPr/>
          </p:nvSpPr>
          <p:spPr bwMode="auto">
            <a:xfrm>
              <a:off x="8231075"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0" name="Line 175">
              <a:extLst>
                <a:ext uri="{FF2B5EF4-FFF2-40B4-BE49-F238E27FC236}">
                  <a16:creationId xmlns="" xmlns:a16="http://schemas.microsoft.com/office/drawing/2014/main" id="{8BAAB203-EA00-49AC-8C12-CA1F85056B45}"/>
                </a:ext>
              </a:extLst>
            </p:cNvPr>
            <p:cNvSpPr>
              <a:spLocks noChangeShapeType="1"/>
            </p:cNvSpPr>
            <p:nvPr/>
          </p:nvSpPr>
          <p:spPr bwMode="auto">
            <a:xfrm flipH="1">
              <a:off x="8202404"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1" name="Line 176">
              <a:extLst>
                <a:ext uri="{FF2B5EF4-FFF2-40B4-BE49-F238E27FC236}">
                  <a16:creationId xmlns="" xmlns:a16="http://schemas.microsoft.com/office/drawing/2014/main" id="{03A5E9A9-EEB9-4D35-873A-3E2640AB53B8}"/>
                </a:ext>
              </a:extLst>
            </p:cNvPr>
            <p:cNvSpPr>
              <a:spLocks noChangeShapeType="1"/>
            </p:cNvSpPr>
            <p:nvPr/>
          </p:nvSpPr>
          <p:spPr bwMode="auto">
            <a:xfrm>
              <a:off x="8186200"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2" name="Line 177">
              <a:extLst>
                <a:ext uri="{FF2B5EF4-FFF2-40B4-BE49-F238E27FC236}">
                  <a16:creationId xmlns="" xmlns:a16="http://schemas.microsoft.com/office/drawing/2014/main" id="{A611DE72-F63B-4C88-B47F-43EB210F2781}"/>
                </a:ext>
              </a:extLst>
            </p:cNvPr>
            <p:cNvSpPr>
              <a:spLocks noChangeShapeType="1"/>
            </p:cNvSpPr>
            <p:nvPr/>
          </p:nvSpPr>
          <p:spPr bwMode="auto">
            <a:xfrm flipH="1">
              <a:off x="8156284"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3" name="Line 178">
              <a:extLst>
                <a:ext uri="{FF2B5EF4-FFF2-40B4-BE49-F238E27FC236}">
                  <a16:creationId xmlns="" xmlns:a16="http://schemas.microsoft.com/office/drawing/2014/main" id="{5BFAFF10-348A-4A06-AA89-F59D81A8A5E5}"/>
                </a:ext>
              </a:extLst>
            </p:cNvPr>
            <p:cNvSpPr>
              <a:spLocks noChangeShapeType="1"/>
            </p:cNvSpPr>
            <p:nvPr/>
          </p:nvSpPr>
          <p:spPr bwMode="auto">
            <a:xfrm>
              <a:off x="816750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4" name="Line 179">
              <a:extLst>
                <a:ext uri="{FF2B5EF4-FFF2-40B4-BE49-F238E27FC236}">
                  <a16:creationId xmlns="" xmlns:a16="http://schemas.microsoft.com/office/drawing/2014/main" id="{70FA2067-07FB-4C0C-9618-44D01A3B7CFA}"/>
                </a:ext>
              </a:extLst>
            </p:cNvPr>
            <p:cNvSpPr>
              <a:spLocks noChangeShapeType="1"/>
            </p:cNvSpPr>
            <p:nvPr/>
          </p:nvSpPr>
          <p:spPr bwMode="auto">
            <a:xfrm flipH="1">
              <a:off x="8138832" y="266106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5" name="Line 180">
              <a:extLst>
                <a:ext uri="{FF2B5EF4-FFF2-40B4-BE49-F238E27FC236}">
                  <a16:creationId xmlns="" xmlns:a16="http://schemas.microsoft.com/office/drawing/2014/main" id="{F0E78F5D-3B8B-4A88-B3E8-26334573A1EF}"/>
                </a:ext>
              </a:extLst>
            </p:cNvPr>
            <p:cNvSpPr>
              <a:spLocks noChangeShapeType="1"/>
            </p:cNvSpPr>
            <p:nvPr/>
          </p:nvSpPr>
          <p:spPr bwMode="auto">
            <a:xfrm>
              <a:off x="8158777"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6" name="Line 181">
              <a:extLst>
                <a:ext uri="{FF2B5EF4-FFF2-40B4-BE49-F238E27FC236}">
                  <a16:creationId xmlns="" xmlns:a16="http://schemas.microsoft.com/office/drawing/2014/main" id="{39E4CC00-1609-4EC9-B63F-B8ABC593FDF7}"/>
                </a:ext>
              </a:extLst>
            </p:cNvPr>
            <p:cNvSpPr>
              <a:spLocks noChangeShapeType="1"/>
            </p:cNvSpPr>
            <p:nvPr/>
          </p:nvSpPr>
          <p:spPr bwMode="auto">
            <a:xfrm flipH="1">
              <a:off x="8131353"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7" name="Line 182">
              <a:extLst>
                <a:ext uri="{FF2B5EF4-FFF2-40B4-BE49-F238E27FC236}">
                  <a16:creationId xmlns="" xmlns:a16="http://schemas.microsoft.com/office/drawing/2014/main" id="{D8465A05-D9AF-4B92-92E5-794F93D9BE37}"/>
                </a:ext>
              </a:extLst>
            </p:cNvPr>
            <p:cNvSpPr>
              <a:spLocks noChangeShapeType="1"/>
            </p:cNvSpPr>
            <p:nvPr/>
          </p:nvSpPr>
          <p:spPr bwMode="auto">
            <a:xfrm>
              <a:off x="7845899"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8" name="Line 183">
              <a:extLst>
                <a:ext uri="{FF2B5EF4-FFF2-40B4-BE49-F238E27FC236}">
                  <a16:creationId xmlns="" xmlns:a16="http://schemas.microsoft.com/office/drawing/2014/main" id="{6FE2DFB3-895D-4B35-A05D-5E52FBC5C5C8}"/>
                </a:ext>
              </a:extLst>
            </p:cNvPr>
            <p:cNvSpPr>
              <a:spLocks noChangeShapeType="1"/>
            </p:cNvSpPr>
            <p:nvPr/>
          </p:nvSpPr>
          <p:spPr bwMode="auto">
            <a:xfrm flipH="1">
              <a:off x="7817230"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9" name="Line 184">
              <a:extLst>
                <a:ext uri="{FF2B5EF4-FFF2-40B4-BE49-F238E27FC236}">
                  <a16:creationId xmlns="" xmlns:a16="http://schemas.microsoft.com/office/drawing/2014/main" id="{604FC313-2B00-4A24-BACA-309942861700}"/>
                </a:ext>
              </a:extLst>
            </p:cNvPr>
            <p:cNvSpPr>
              <a:spLocks noChangeShapeType="1"/>
            </p:cNvSpPr>
            <p:nvPr/>
          </p:nvSpPr>
          <p:spPr bwMode="auto">
            <a:xfrm>
              <a:off x="780227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0" name="Line 185">
              <a:extLst>
                <a:ext uri="{FF2B5EF4-FFF2-40B4-BE49-F238E27FC236}">
                  <a16:creationId xmlns="" xmlns:a16="http://schemas.microsoft.com/office/drawing/2014/main" id="{B2316C7A-ADAA-42B7-AD7B-FD3002506629}"/>
                </a:ext>
              </a:extLst>
            </p:cNvPr>
            <p:cNvSpPr>
              <a:spLocks noChangeShapeType="1"/>
            </p:cNvSpPr>
            <p:nvPr/>
          </p:nvSpPr>
          <p:spPr bwMode="auto">
            <a:xfrm flipH="1">
              <a:off x="7774848" y="266106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1" name="Line 186">
              <a:extLst>
                <a:ext uri="{FF2B5EF4-FFF2-40B4-BE49-F238E27FC236}">
                  <a16:creationId xmlns="" xmlns:a16="http://schemas.microsoft.com/office/drawing/2014/main" id="{5DF34831-D9EE-415A-8113-3A3F82D2A868}"/>
                </a:ext>
              </a:extLst>
            </p:cNvPr>
            <p:cNvSpPr>
              <a:spLocks noChangeShapeType="1"/>
            </p:cNvSpPr>
            <p:nvPr/>
          </p:nvSpPr>
          <p:spPr bwMode="auto">
            <a:xfrm>
              <a:off x="7758643"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2" name="Line 187">
              <a:extLst>
                <a:ext uri="{FF2B5EF4-FFF2-40B4-BE49-F238E27FC236}">
                  <a16:creationId xmlns="" xmlns:a16="http://schemas.microsoft.com/office/drawing/2014/main" id="{2B0DC834-0ADA-4C44-9B2B-002B732913A4}"/>
                </a:ext>
              </a:extLst>
            </p:cNvPr>
            <p:cNvSpPr>
              <a:spLocks noChangeShapeType="1"/>
            </p:cNvSpPr>
            <p:nvPr/>
          </p:nvSpPr>
          <p:spPr bwMode="auto">
            <a:xfrm flipH="1">
              <a:off x="7729973"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3" name="Line 188">
              <a:extLst>
                <a:ext uri="{FF2B5EF4-FFF2-40B4-BE49-F238E27FC236}">
                  <a16:creationId xmlns="" xmlns:a16="http://schemas.microsoft.com/office/drawing/2014/main" id="{1F56824A-00EF-4DEF-A9D5-4B341FA6BFB6}"/>
                </a:ext>
              </a:extLst>
            </p:cNvPr>
            <p:cNvSpPr>
              <a:spLocks noChangeShapeType="1"/>
            </p:cNvSpPr>
            <p:nvPr/>
          </p:nvSpPr>
          <p:spPr bwMode="auto">
            <a:xfrm>
              <a:off x="773371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4" name="Line 189">
              <a:extLst>
                <a:ext uri="{FF2B5EF4-FFF2-40B4-BE49-F238E27FC236}">
                  <a16:creationId xmlns="" xmlns:a16="http://schemas.microsoft.com/office/drawing/2014/main" id="{B7A93D55-CB9E-4C5F-AB2A-6FE27D72DE47}"/>
                </a:ext>
              </a:extLst>
            </p:cNvPr>
            <p:cNvSpPr>
              <a:spLocks noChangeShapeType="1"/>
            </p:cNvSpPr>
            <p:nvPr/>
          </p:nvSpPr>
          <p:spPr bwMode="auto">
            <a:xfrm flipH="1">
              <a:off x="7705043" y="266106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5" name="Line 190">
              <a:extLst>
                <a:ext uri="{FF2B5EF4-FFF2-40B4-BE49-F238E27FC236}">
                  <a16:creationId xmlns="" xmlns:a16="http://schemas.microsoft.com/office/drawing/2014/main" id="{52E8AB70-DC42-405E-9D5B-88E7862E38D4}"/>
                </a:ext>
              </a:extLst>
            </p:cNvPr>
            <p:cNvSpPr>
              <a:spLocks noChangeShapeType="1"/>
            </p:cNvSpPr>
            <p:nvPr/>
          </p:nvSpPr>
          <p:spPr bwMode="auto">
            <a:xfrm>
              <a:off x="7715015"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6" name="Line 191">
              <a:extLst>
                <a:ext uri="{FF2B5EF4-FFF2-40B4-BE49-F238E27FC236}">
                  <a16:creationId xmlns="" xmlns:a16="http://schemas.microsoft.com/office/drawing/2014/main" id="{D18493EE-F139-4FB7-935A-3C29E16AFA3D}"/>
                </a:ext>
              </a:extLst>
            </p:cNvPr>
            <p:cNvSpPr>
              <a:spLocks noChangeShapeType="1"/>
            </p:cNvSpPr>
            <p:nvPr/>
          </p:nvSpPr>
          <p:spPr bwMode="auto">
            <a:xfrm flipH="1">
              <a:off x="7686345"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7" name="Line 192">
              <a:extLst>
                <a:ext uri="{FF2B5EF4-FFF2-40B4-BE49-F238E27FC236}">
                  <a16:creationId xmlns="" xmlns:a16="http://schemas.microsoft.com/office/drawing/2014/main" id="{DBED01FB-A9D3-4B1B-8709-903A915D9DD2}"/>
                </a:ext>
              </a:extLst>
            </p:cNvPr>
            <p:cNvSpPr>
              <a:spLocks noChangeShapeType="1"/>
            </p:cNvSpPr>
            <p:nvPr/>
          </p:nvSpPr>
          <p:spPr bwMode="auto">
            <a:xfrm>
              <a:off x="770878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8" name="Line 193">
              <a:extLst>
                <a:ext uri="{FF2B5EF4-FFF2-40B4-BE49-F238E27FC236}">
                  <a16:creationId xmlns="" xmlns:a16="http://schemas.microsoft.com/office/drawing/2014/main" id="{C548A1E5-4198-4DC9-8391-614AC8F6EC5C}"/>
                </a:ext>
              </a:extLst>
            </p:cNvPr>
            <p:cNvSpPr>
              <a:spLocks noChangeShapeType="1"/>
            </p:cNvSpPr>
            <p:nvPr/>
          </p:nvSpPr>
          <p:spPr bwMode="auto">
            <a:xfrm flipH="1">
              <a:off x="7678865"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9" name="Line 194">
              <a:extLst>
                <a:ext uri="{FF2B5EF4-FFF2-40B4-BE49-F238E27FC236}">
                  <a16:creationId xmlns="" xmlns:a16="http://schemas.microsoft.com/office/drawing/2014/main" id="{A803FB33-9EFE-43DE-8D24-C26E1EAD46E2}"/>
                </a:ext>
              </a:extLst>
            </p:cNvPr>
            <p:cNvSpPr>
              <a:spLocks noChangeShapeType="1"/>
            </p:cNvSpPr>
            <p:nvPr/>
          </p:nvSpPr>
          <p:spPr bwMode="auto">
            <a:xfrm>
              <a:off x="7698810"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0" name="Line 195">
              <a:extLst>
                <a:ext uri="{FF2B5EF4-FFF2-40B4-BE49-F238E27FC236}">
                  <a16:creationId xmlns="" xmlns:a16="http://schemas.microsoft.com/office/drawing/2014/main" id="{5BE81AB8-9E21-4FFE-B9EF-2F37B0031260}"/>
                </a:ext>
              </a:extLst>
            </p:cNvPr>
            <p:cNvSpPr>
              <a:spLocks noChangeShapeType="1"/>
            </p:cNvSpPr>
            <p:nvPr/>
          </p:nvSpPr>
          <p:spPr bwMode="auto">
            <a:xfrm flipH="1">
              <a:off x="7670140" y="2661063"/>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1" name="Line 196">
              <a:extLst>
                <a:ext uri="{FF2B5EF4-FFF2-40B4-BE49-F238E27FC236}">
                  <a16:creationId xmlns="" xmlns:a16="http://schemas.microsoft.com/office/drawing/2014/main" id="{0D20B9B1-85DF-4C69-A0FD-C5002C72A2B6}"/>
                </a:ext>
              </a:extLst>
            </p:cNvPr>
            <p:cNvSpPr>
              <a:spLocks noChangeShapeType="1"/>
            </p:cNvSpPr>
            <p:nvPr/>
          </p:nvSpPr>
          <p:spPr bwMode="auto">
            <a:xfrm>
              <a:off x="7665154"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2" name="Line 197">
              <a:extLst>
                <a:ext uri="{FF2B5EF4-FFF2-40B4-BE49-F238E27FC236}">
                  <a16:creationId xmlns="" xmlns:a16="http://schemas.microsoft.com/office/drawing/2014/main" id="{853BDA46-2DB2-47A2-A8C7-9BAAFFED9854}"/>
                </a:ext>
              </a:extLst>
            </p:cNvPr>
            <p:cNvSpPr>
              <a:spLocks noChangeShapeType="1"/>
            </p:cNvSpPr>
            <p:nvPr/>
          </p:nvSpPr>
          <p:spPr bwMode="auto">
            <a:xfrm flipH="1">
              <a:off x="7635238"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3" name="Line 198">
              <a:extLst>
                <a:ext uri="{FF2B5EF4-FFF2-40B4-BE49-F238E27FC236}">
                  <a16:creationId xmlns="" xmlns:a16="http://schemas.microsoft.com/office/drawing/2014/main" id="{571B4AC7-4A4C-4234-9988-76F653BAA175}"/>
                </a:ext>
              </a:extLst>
            </p:cNvPr>
            <p:cNvSpPr>
              <a:spLocks noChangeShapeType="1"/>
            </p:cNvSpPr>
            <p:nvPr/>
          </p:nvSpPr>
          <p:spPr bwMode="auto">
            <a:xfrm>
              <a:off x="7638977"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4" name="Line 199">
              <a:extLst>
                <a:ext uri="{FF2B5EF4-FFF2-40B4-BE49-F238E27FC236}">
                  <a16:creationId xmlns="" xmlns:a16="http://schemas.microsoft.com/office/drawing/2014/main" id="{CE581014-4C09-4ED9-B0EE-F5526C1DB19A}"/>
                </a:ext>
              </a:extLst>
            </p:cNvPr>
            <p:cNvSpPr>
              <a:spLocks noChangeShapeType="1"/>
            </p:cNvSpPr>
            <p:nvPr/>
          </p:nvSpPr>
          <p:spPr bwMode="auto">
            <a:xfrm flipH="1">
              <a:off x="7610307"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5" name="Line 200">
              <a:extLst>
                <a:ext uri="{FF2B5EF4-FFF2-40B4-BE49-F238E27FC236}">
                  <a16:creationId xmlns="" xmlns:a16="http://schemas.microsoft.com/office/drawing/2014/main" id="{05E97439-8EED-4836-977B-AF3882A93FB4}"/>
                </a:ext>
              </a:extLst>
            </p:cNvPr>
            <p:cNvSpPr>
              <a:spLocks noChangeShapeType="1"/>
            </p:cNvSpPr>
            <p:nvPr/>
          </p:nvSpPr>
          <p:spPr bwMode="auto">
            <a:xfrm>
              <a:off x="7602828"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6" name="Line 201">
              <a:extLst>
                <a:ext uri="{FF2B5EF4-FFF2-40B4-BE49-F238E27FC236}">
                  <a16:creationId xmlns="" xmlns:a16="http://schemas.microsoft.com/office/drawing/2014/main" id="{AAFFDD9D-B438-4806-B713-BCBFB273C148}"/>
                </a:ext>
              </a:extLst>
            </p:cNvPr>
            <p:cNvSpPr>
              <a:spLocks noChangeShapeType="1"/>
            </p:cNvSpPr>
            <p:nvPr/>
          </p:nvSpPr>
          <p:spPr bwMode="auto">
            <a:xfrm flipH="1">
              <a:off x="7574158"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7" name="Line 202">
              <a:extLst>
                <a:ext uri="{FF2B5EF4-FFF2-40B4-BE49-F238E27FC236}">
                  <a16:creationId xmlns="" xmlns:a16="http://schemas.microsoft.com/office/drawing/2014/main" id="{947820AE-80C7-4FE2-BF11-E2D644698627}"/>
                </a:ext>
              </a:extLst>
            </p:cNvPr>
            <p:cNvSpPr>
              <a:spLocks noChangeShapeType="1"/>
            </p:cNvSpPr>
            <p:nvPr/>
          </p:nvSpPr>
          <p:spPr bwMode="auto">
            <a:xfrm>
              <a:off x="722887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8" name="Line 203">
              <a:extLst>
                <a:ext uri="{FF2B5EF4-FFF2-40B4-BE49-F238E27FC236}">
                  <a16:creationId xmlns="" xmlns:a16="http://schemas.microsoft.com/office/drawing/2014/main" id="{24B7166A-D701-43B9-A683-57AF1D8E349C}"/>
                </a:ext>
              </a:extLst>
            </p:cNvPr>
            <p:cNvSpPr>
              <a:spLocks noChangeShapeType="1"/>
            </p:cNvSpPr>
            <p:nvPr/>
          </p:nvSpPr>
          <p:spPr bwMode="auto">
            <a:xfrm flipH="1">
              <a:off x="7200201" y="266106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9" name="Line 204">
              <a:extLst>
                <a:ext uri="{FF2B5EF4-FFF2-40B4-BE49-F238E27FC236}">
                  <a16:creationId xmlns="" xmlns:a16="http://schemas.microsoft.com/office/drawing/2014/main" id="{255665D7-7760-4061-ACA6-A979BEFB2138}"/>
                </a:ext>
              </a:extLst>
            </p:cNvPr>
            <p:cNvSpPr>
              <a:spLocks noChangeShapeType="1"/>
            </p:cNvSpPr>
            <p:nvPr/>
          </p:nvSpPr>
          <p:spPr bwMode="auto">
            <a:xfrm>
              <a:off x="7192722"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0" name="Line 206">
              <a:extLst>
                <a:ext uri="{FF2B5EF4-FFF2-40B4-BE49-F238E27FC236}">
                  <a16:creationId xmlns="" xmlns:a16="http://schemas.microsoft.com/office/drawing/2014/main" id="{EC57616B-FFF1-4515-9031-AB205A59AA23}"/>
                </a:ext>
              </a:extLst>
            </p:cNvPr>
            <p:cNvSpPr>
              <a:spLocks noChangeShapeType="1"/>
            </p:cNvSpPr>
            <p:nvPr/>
          </p:nvSpPr>
          <p:spPr bwMode="auto">
            <a:xfrm flipH="1">
              <a:off x="7165299"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1" name="Line 207">
              <a:extLst>
                <a:ext uri="{FF2B5EF4-FFF2-40B4-BE49-F238E27FC236}">
                  <a16:creationId xmlns="" xmlns:a16="http://schemas.microsoft.com/office/drawing/2014/main" id="{E8ED5334-1FB2-440F-B6D4-A4CDD4232E4B}"/>
                </a:ext>
              </a:extLst>
            </p:cNvPr>
            <p:cNvSpPr>
              <a:spLocks noChangeShapeType="1"/>
            </p:cNvSpPr>
            <p:nvPr/>
          </p:nvSpPr>
          <p:spPr bwMode="auto">
            <a:xfrm>
              <a:off x="7185243"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2" name="Line 208">
              <a:extLst>
                <a:ext uri="{FF2B5EF4-FFF2-40B4-BE49-F238E27FC236}">
                  <a16:creationId xmlns="" xmlns:a16="http://schemas.microsoft.com/office/drawing/2014/main" id="{63D22D59-7AF9-41FC-A884-411E74FE79A7}"/>
                </a:ext>
              </a:extLst>
            </p:cNvPr>
            <p:cNvSpPr>
              <a:spLocks noChangeShapeType="1"/>
            </p:cNvSpPr>
            <p:nvPr/>
          </p:nvSpPr>
          <p:spPr bwMode="auto">
            <a:xfrm flipH="1">
              <a:off x="7157820"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3" name="Line 209">
              <a:extLst>
                <a:ext uri="{FF2B5EF4-FFF2-40B4-BE49-F238E27FC236}">
                  <a16:creationId xmlns="" xmlns:a16="http://schemas.microsoft.com/office/drawing/2014/main" id="{1F1FECF4-8805-4C53-B737-65DCACFBBB67}"/>
                </a:ext>
              </a:extLst>
            </p:cNvPr>
            <p:cNvSpPr>
              <a:spLocks noChangeShapeType="1"/>
            </p:cNvSpPr>
            <p:nvPr/>
          </p:nvSpPr>
          <p:spPr bwMode="auto">
            <a:xfrm>
              <a:off x="7176517"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4" name="Line 210">
              <a:extLst>
                <a:ext uri="{FF2B5EF4-FFF2-40B4-BE49-F238E27FC236}">
                  <a16:creationId xmlns="" xmlns:a16="http://schemas.microsoft.com/office/drawing/2014/main" id="{474331CE-BBC3-46A0-8F5F-5ADC44DB985A}"/>
                </a:ext>
              </a:extLst>
            </p:cNvPr>
            <p:cNvSpPr>
              <a:spLocks noChangeShapeType="1"/>
            </p:cNvSpPr>
            <p:nvPr/>
          </p:nvSpPr>
          <p:spPr bwMode="auto">
            <a:xfrm flipH="1">
              <a:off x="7149094"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5" name="Line 211">
              <a:extLst>
                <a:ext uri="{FF2B5EF4-FFF2-40B4-BE49-F238E27FC236}">
                  <a16:creationId xmlns="" xmlns:a16="http://schemas.microsoft.com/office/drawing/2014/main" id="{B1A2A92A-D434-4C01-A185-8E23D4EB9E23}"/>
                </a:ext>
              </a:extLst>
            </p:cNvPr>
            <p:cNvSpPr>
              <a:spLocks noChangeShapeType="1"/>
            </p:cNvSpPr>
            <p:nvPr/>
          </p:nvSpPr>
          <p:spPr bwMode="auto">
            <a:xfrm>
              <a:off x="7169038" y="2631146"/>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6" name="Line 212">
              <a:extLst>
                <a:ext uri="{FF2B5EF4-FFF2-40B4-BE49-F238E27FC236}">
                  <a16:creationId xmlns="" xmlns:a16="http://schemas.microsoft.com/office/drawing/2014/main" id="{D0CEE837-D4D5-4C37-BAEC-A3F74031367E}"/>
                </a:ext>
              </a:extLst>
            </p:cNvPr>
            <p:cNvSpPr>
              <a:spLocks noChangeShapeType="1"/>
            </p:cNvSpPr>
            <p:nvPr/>
          </p:nvSpPr>
          <p:spPr bwMode="auto">
            <a:xfrm flipH="1">
              <a:off x="7140368" y="266106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7" name="Line 213">
              <a:extLst>
                <a:ext uri="{FF2B5EF4-FFF2-40B4-BE49-F238E27FC236}">
                  <a16:creationId xmlns="" xmlns:a16="http://schemas.microsoft.com/office/drawing/2014/main" id="{F5FCA39F-5C96-4139-AF00-E5F711810BCF}"/>
                </a:ext>
              </a:extLst>
            </p:cNvPr>
            <p:cNvSpPr>
              <a:spLocks noChangeShapeType="1"/>
            </p:cNvSpPr>
            <p:nvPr/>
          </p:nvSpPr>
          <p:spPr bwMode="auto">
            <a:xfrm>
              <a:off x="7140368"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8" name="Line 214">
              <a:extLst>
                <a:ext uri="{FF2B5EF4-FFF2-40B4-BE49-F238E27FC236}">
                  <a16:creationId xmlns="" xmlns:a16="http://schemas.microsoft.com/office/drawing/2014/main" id="{C0AA58F2-67E5-448B-9063-577EDF224C6C}"/>
                </a:ext>
              </a:extLst>
            </p:cNvPr>
            <p:cNvSpPr>
              <a:spLocks noChangeShapeType="1"/>
            </p:cNvSpPr>
            <p:nvPr/>
          </p:nvSpPr>
          <p:spPr bwMode="auto">
            <a:xfrm flipH="1">
              <a:off x="7110452" y="2626159"/>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9" name="Line 215">
              <a:extLst>
                <a:ext uri="{FF2B5EF4-FFF2-40B4-BE49-F238E27FC236}">
                  <a16:creationId xmlns="" xmlns:a16="http://schemas.microsoft.com/office/drawing/2014/main" id="{9D788ACF-491F-49D6-8FA0-8D252DA8C61F}"/>
                </a:ext>
              </a:extLst>
            </p:cNvPr>
            <p:cNvSpPr>
              <a:spLocks noChangeShapeType="1"/>
            </p:cNvSpPr>
            <p:nvPr/>
          </p:nvSpPr>
          <p:spPr bwMode="auto">
            <a:xfrm>
              <a:off x="710920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0" name="Line 216">
              <a:extLst>
                <a:ext uri="{FF2B5EF4-FFF2-40B4-BE49-F238E27FC236}">
                  <a16:creationId xmlns="" xmlns:a16="http://schemas.microsoft.com/office/drawing/2014/main" id="{C828D4E4-C96A-48DC-9435-E1077575774C}"/>
                </a:ext>
              </a:extLst>
            </p:cNvPr>
            <p:cNvSpPr>
              <a:spLocks noChangeShapeType="1"/>
            </p:cNvSpPr>
            <p:nvPr/>
          </p:nvSpPr>
          <p:spPr bwMode="auto">
            <a:xfrm flipH="1">
              <a:off x="7079288" y="2626159"/>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1" name="Line 217">
              <a:extLst>
                <a:ext uri="{FF2B5EF4-FFF2-40B4-BE49-F238E27FC236}">
                  <a16:creationId xmlns="" xmlns:a16="http://schemas.microsoft.com/office/drawing/2014/main" id="{E4C5B6FE-8352-4936-AF79-8B7ED9954F8C}"/>
                </a:ext>
              </a:extLst>
            </p:cNvPr>
            <p:cNvSpPr>
              <a:spLocks noChangeShapeType="1"/>
            </p:cNvSpPr>
            <p:nvPr/>
          </p:nvSpPr>
          <p:spPr bwMode="auto">
            <a:xfrm>
              <a:off x="7090507"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2" name="Line 218">
              <a:extLst>
                <a:ext uri="{FF2B5EF4-FFF2-40B4-BE49-F238E27FC236}">
                  <a16:creationId xmlns="" xmlns:a16="http://schemas.microsoft.com/office/drawing/2014/main" id="{3EB015B9-7CA8-4617-9C86-A3EE0892695E}"/>
                </a:ext>
              </a:extLst>
            </p:cNvPr>
            <p:cNvSpPr>
              <a:spLocks noChangeShapeType="1"/>
            </p:cNvSpPr>
            <p:nvPr/>
          </p:nvSpPr>
          <p:spPr bwMode="auto">
            <a:xfrm flipH="1">
              <a:off x="7061837"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3" name="Line 219">
              <a:extLst>
                <a:ext uri="{FF2B5EF4-FFF2-40B4-BE49-F238E27FC236}">
                  <a16:creationId xmlns="" xmlns:a16="http://schemas.microsoft.com/office/drawing/2014/main" id="{C75F52D4-D40C-4333-A954-17E9357697C0}"/>
                </a:ext>
              </a:extLst>
            </p:cNvPr>
            <p:cNvSpPr>
              <a:spLocks noChangeShapeType="1"/>
            </p:cNvSpPr>
            <p:nvPr/>
          </p:nvSpPr>
          <p:spPr bwMode="auto">
            <a:xfrm>
              <a:off x="7079288"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4" name="Line 220">
              <a:extLst>
                <a:ext uri="{FF2B5EF4-FFF2-40B4-BE49-F238E27FC236}">
                  <a16:creationId xmlns="" xmlns:a16="http://schemas.microsoft.com/office/drawing/2014/main" id="{D41A4C6F-A558-4B3F-81A4-7F394467D0B8}"/>
                </a:ext>
              </a:extLst>
            </p:cNvPr>
            <p:cNvSpPr>
              <a:spLocks noChangeShapeType="1"/>
            </p:cNvSpPr>
            <p:nvPr/>
          </p:nvSpPr>
          <p:spPr bwMode="auto">
            <a:xfrm flipH="1">
              <a:off x="7050619" y="2626159"/>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5" name="Line 221">
              <a:extLst>
                <a:ext uri="{FF2B5EF4-FFF2-40B4-BE49-F238E27FC236}">
                  <a16:creationId xmlns="" xmlns:a16="http://schemas.microsoft.com/office/drawing/2014/main" id="{42429935-0E42-41EC-AAA7-618993F9915E}"/>
                </a:ext>
              </a:extLst>
            </p:cNvPr>
            <p:cNvSpPr>
              <a:spLocks noChangeShapeType="1"/>
            </p:cNvSpPr>
            <p:nvPr/>
          </p:nvSpPr>
          <p:spPr bwMode="auto">
            <a:xfrm>
              <a:off x="6664197"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6" name="Line 222">
              <a:extLst>
                <a:ext uri="{FF2B5EF4-FFF2-40B4-BE49-F238E27FC236}">
                  <a16:creationId xmlns="" xmlns:a16="http://schemas.microsoft.com/office/drawing/2014/main" id="{7DC70CDD-D2E3-4A08-B7B1-C04ABE710A60}"/>
                </a:ext>
              </a:extLst>
            </p:cNvPr>
            <p:cNvSpPr>
              <a:spLocks noChangeShapeType="1"/>
            </p:cNvSpPr>
            <p:nvPr/>
          </p:nvSpPr>
          <p:spPr bwMode="auto">
            <a:xfrm flipH="1">
              <a:off x="6635527" y="2626159"/>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7" name="Line 223">
              <a:extLst>
                <a:ext uri="{FF2B5EF4-FFF2-40B4-BE49-F238E27FC236}">
                  <a16:creationId xmlns="" xmlns:a16="http://schemas.microsoft.com/office/drawing/2014/main" id="{2F8D3177-8C8F-461D-9994-D08C15E575C5}"/>
                </a:ext>
              </a:extLst>
            </p:cNvPr>
            <p:cNvSpPr>
              <a:spLocks noChangeShapeType="1"/>
            </p:cNvSpPr>
            <p:nvPr/>
          </p:nvSpPr>
          <p:spPr bwMode="auto">
            <a:xfrm>
              <a:off x="6636774"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8" name="Line 224">
              <a:extLst>
                <a:ext uri="{FF2B5EF4-FFF2-40B4-BE49-F238E27FC236}">
                  <a16:creationId xmlns="" xmlns:a16="http://schemas.microsoft.com/office/drawing/2014/main" id="{AE851E8A-1DEE-4268-9A50-74CB1CB51B63}"/>
                </a:ext>
              </a:extLst>
            </p:cNvPr>
            <p:cNvSpPr>
              <a:spLocks noChangeShapeType="1"/>
            </p:cNvSpPr>
            <p:nvPr/>
          </p:nvSpPr>
          <p:spPr bwMode="auto">
            <a:xfrm flipH="1">
              <a:off x="6609350"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9" name="Line 225">
              <a:extLst>
                <a:ext uri="{FF2B5EF4-FFF2-40B4-BE49-F238E27FC236}">
                  <a16:creationId xmlns="" xmlns:a16="http://schemas.microsoft.com/office/drawing/2014/main" id="{EE215929-AEEA-4979-8E33-693AD17C154C}"/>
                </a:ext>
              </a:extLst>
            </p:cNvPr>
            <p:cNvSpPr>
              <a:spLocks noChangeShapeType="1"/>
            </p:cNvSpPr>
            <p:nvPr/>
          </p:nvSpPr>
          <p:spPr bwMode="auto">
            <a:xfrm>
              <a:off x="6609350"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0" name="Line 226">
              <a:extLst>
                <a:ext uri="{FF2B5EF4-FFF2-40B4-BE49-F238E27FC236}">
                  <a16:creationId xmlns="" xmlns:a16="http://schemas.microsoft.com/office/drawing/2014/main" id="{F21DD94F-78E1-43F7-A225-F1BF5ECD5E62}"/>
                </a:ext>
              </a:extLst>
            </p:cNvPr>
            <p:cNvSpPr>
              <a:spLocks noChangeShapeType="1"/>
            </p:cNvSpPr>
            <p:nvPr/>
          </p:nvSpPr>
          <p:spPr bwMode="auto">
            <a:xfrm flipH="1">
              <a:off x="6580680"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1" name="Line 227">
              <a:extLst>
                <a:ext uri="{FF2B5EF4-FFF2-40B4-BE49-F238E27FC236}">
                  <a16:creationId xmlns="" xmlns:a16="http://schemas.microsoft.com/office/drawing/2014/main" id="{5C98F932-6923-4F84-A280-027239F090A6}"/>
                </a:ext>
              </a:extLst>
            </p:cNvPr>
            <p:cNvSpPr>
              <a:spLocks noChangeShapeType="1"/>
            </p:cNvSpPr>
            <p:nvPr/>
          </p:nvSpPr>
          <p:spPr bwMode="auto">
            <a:xfrm>
              <a:off x="6600624"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2" name="Line 228">
              <a:extLst>
                <a:ext uri="{FF2B5EF4-FFF2-40B4-BE49-F238E27FC236}">
                  <a16:creationId xmlns="" xmlns:a16="http://schemas.microsoft.com/office/drawing/2014/main" id="{99C3DEDE-59C7-4891-BF94-1F9572951513}"/>
                </a:ext>
              </a:extLst>
            </p:cNvPr>
            <p:cNvSpPr>
              <a:spLocks noChangeShapeType="1"/>
            </p:cNvSpPr>
            <p:nvPr/>
          </p:nvSpPr>
          <p:spPr bwMode="auto">
            <a:xfrm flipH="1">
              <a:off x="6573201"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3" name="Line 229">
              <a:extLst>
                <a:ext uri="{FF2B5EF4-FFF2-40B4-BE49-F238E27FC236}">
                  <a16:creationId xmlns="" xmlns:a16="http://schemas.microsoft.com/office/drawing/2014/main" id="{0F5433FB-B8DD-4BD0-B913-39F29AA6B753}"/>
                </a:ext>
              </a:extLst>
            </p:cNvPr>
            <p:cNvSpPr>
              <a:spLocks noChangeShapeType="1"/>
            </p:cNvSpPr>
            <p:nvPr/>
          </p:nvSpPr>
          <p:spPr bwMode="auto">
            <a:xfrm>
              <a:off x="659314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4" name="Line 230">
              <a:extLst>
                <a:ext uri="{FF2B5EF4-FFF2-40B4-BE49-F238E27FC236}">
                  <a16:creationId xmlns="" xmlns:a16="http://schemas.microsoft.com/office/drawing/2014/main" id="{1B4025ED-71A9-43D2-8EE7-96D6357DE1D8}"/>
                </a:ext>
              </a:extLst>
            </p:cNvPr>
            <p:cNvSpPr>
              <a:spLocks noChangeShapeType="1"/>
            </p:cNvSpPr>
            <p:nvPr/>
          </p:nvSpPr>
          <p:spPr bwMode="auto">
            <a:xfrm flipH="1">
              <a:off x="6565722"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5" name="Line 231">
              <a:extLst>
                <a:ext uri="{FF2B5EF4-FFF2-40B4-BE49-F238E27FC236}">
                  <a16:creationId xmlns="" xmlns:a16="http://schemas.microsoft.com/office/drawing/2014/main" id="{8F39E8BA-C34D-47CF-9367-FE8D3F44FC62}"/>
                </a:ext>
              </a:extLst>
            </p:cNvPr>
            <p:cNvSpPr>
              <a:spLocks noChangeShapeType="1"/>
            </p:cNvSpPr>
            <p:nvPr/>
          </p:nvSpPr>
          <p:spPr bwMode="auto">
            <a:xfrm>
              <a:off x="656821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6" name="Line 232">
              <a:extLst>
                <a:ext uri="{FF2B5EF4-FFF2-40B4-BE49-F238E27FC236}">
                  <a16:creationId xmlns="" xmlns:a16="http://schemas.microsoft.com/office/drawing/2014/main" id="{E228B3DE-A277-4435-9FBC-B827073B05C7}"/>
                </a:ext>
              </a:extLst>
            </p:cNvPr>
            <p:cNvSpPr>
              <a:spLocks noChangeShapeType="1"/>
            </p:cNvSpPr>
            <p:nvPr/>
          </p:nvSpPr>
          <p:spPr bwMode="auto">
            <a:xfrm flipH="1">
              <a:off x="6540791"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7" name="Line 233">
              <a:extLst>
                <a:ext uri="{FF2B5EF4-FFF2-40B4-BE49-F238E27FC236}">
                  <a16:creationId xmlns="" xmlns:a16="http://schemas.microsoft.com/office/drawing/2014/main" id="{49A961D6-DB86-47E9-A9BE-133B9FD91ABE}"/>
                </a:ext>
              </a:extLst>
            </p:cNvPr>
            <p:cNvSpPr>
              <a:spLocks noChangeShapeType="1"/>
            </p:cNvSpPr>
            <p:nvPr/>
          </p:nvSpPr>
          <p:spPr bwMode="auto">
            <a:xfrm>
              <a:off x="6542038"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8" name="Line 234">
              <a:extLst>
                <a:ext uri="{FF2B5EF4-FFF2-40B4-BE49-F238E27FC236}">
                  <a16:creationId xmlns="" xmlns:a16="http://schemas.microsoft.com/office/drawing/2014/main" id="{3D81667F-8F53-491A-9FDC-5CCBECAD5467}"/>
                </a:ext>
              </a:extLst>
            </p:cNvPr>
            <p:cNvSpPr>
              <a:spLocks noChangeShapeType="1"/>
            </p:cNvSpPr>
            <p:nvPr/>
          </p:nvSpPr>
          <p:spPr bwMode="auto">
            <a:xfrm flipH="1">
              <a:off x="6513368" y="259998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9" name="Line 235">
              <a:extLst>
                <a:ext uri="{FF2B5EF4-FFF2-40B4-BE49-F238E27FC236}">
                  <a16:creationId xmlns="" xmlns:a16="http://schemas.microsoft.com/office/drawing/2014/main" id="{FEBD2CA4-0B22-473C-BD9D-D12D3532EBFC}"/>
                </a:ext>
              </a:extLst>
            </p:cNvPr>
            <p:cNvSpPr>
              <a:spLocks noChangeShapeType="1"/>
            </p:cNvSpPr>
            <p:nvPr/>
          </p:nvSpPr>
          <p:spPr bwMode="auto">
            <a:xfrm>
              <a:off x="6524587"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0" name="Line 236">
              <a:extLst>
                <a:ext uri="{FF2B5EF4-FFF2-40B4-BE49-F238E27FC236}">
                  <a16:creationId xmlns="" xmlns:a16="http://schemas.microsoft.com/office/drawing/2014/main" id="{5BFCA460-4188-4DEA-AAA9-018B735FAD81}"/>
                </a:ext>
              </a:extLst>
            </p:cNvPr>
            <p:cNvSpPr>
              <a:spLocks noChangeShapeType="1"/>
            </p:cNvSpPr>
            <p:nvPr/>
          </p:nvSpPr>
          <p:spPr bwMode="auto">
            <a:xfrm flipH="1">
              <a:off x="6494670" y="2599983"/>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1" name="Line 237">
              <a:extLst>
                <a:ext uri="{FF2B5EF4-FFF2-40B4-BE49-F238E27FC236}">
                  <a16:creationId xmlns="" xmlns:a16="http://schemas.microsoft.com/office/drawing/2014/main" id="{0DECED31-307D-4BA0-82E4-7818E1A52116}"/>
                </a:ext>
              </a:extLst>
            </p:cNvPr>
            <p:cNvSpPr>
              <a:spLocks noChangeShapeType="1"/>
            </p:cNvSpPr>
            <p:nvPr/>
          </p:nvSpPr>
          <p:spPr bwMode="auto">
            <a:xfrm>
              <a:off x="6489684"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2" name="Line 238">
              <a:extLst>
                <a:ext uri="{FF2B5EF4-FFF2-40B4-BE49-F238E27FC236}">
                  <a16:creationId xmlns="" xmlns:a16="http://schemas.microsoft.com/office/drawing/2014/main" id="{25F032F7-8EA9-462A-AC90-AFA0B5C2C7C4}"/>
                </a:ext>
              </a:extLst>
            </p:cNvPr>
            <p:cNvSpPr>
              <a:spLocks noChangeShapeType="1"/>
            </p:cNvSpPr>
            <p:nvPr/>
          </p:nvSpPr>
          <p:spPr bwMode="auto">
            <a:xfrm flipH="1">
              <a:off x="6462261" y="259998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3" name="Line 239">
              <a:extLst>
                <a:ext uri="{FF2B5EF4-FFF2-40B4-BE49-F238E27FC236}">
                  <a16:creationId xmlns="" xmlns:a16="http://schemas.microsoft.com/office/drawing/2014/main" id="{6B70A4E8-936B-4802-BA76-818031750137}"/>
                </a:ext>
              </a:extLst>
            </p:cNvPr>
            <p:cNvSpPr>
              <a:spLocks noChangeShapeType="1"/>
            </p:cNvSpPr>
            <p:nvPr/>
          </p:nvSpPr>
          <p:spPr bwMode="auto">
            <a:xfrm>
              <a:off x="6464754" y="257255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4" name="Line 240">
              <a:extLst>
                <a:ext uri="{FF2B5EF4-FFF2-40B4-BE49-F238E27FC236}">
                  <a16:creationId xmlns="" xmlns:a16="http://schemas.microsoft.com/office/drawing/2014/main" id="{CD5B6323-478D-4AC0-86E1-76D90F0FB5A1}"/>
                </a:ext>
              </a:extLst>
            </p:cNvPr>
            <p:cNvSpPr>
              <a:spLocks noChangeShapeType="1"/>
            </p:cNvSpPr>
            <p:nvPr/>
          </p:nvSpPr>
          <p:spPr bwMode="auto">
            <a:xfrm flipH="1">
              <a:off x="6434837" y="259998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5" name="Line 241">
              <a:extLst>
                <a:ext uri="{FF2B5EF4-FFF2-40B4-BE49-F238E27FC236}">
                  <a16:creationId xmlns="" xmlns:a16="http://schemas.microsoft.com/office/drawing/2014/main" id="{1025968D-40C0-41FC-BB87-913CA5F997B4}"/>
                </a:ext>
              </a:extLst>
            </p:cNvPr>
            <p:cNvSpPr>
              <a:spLocks noChangeShapeType="1"/>
            </p:cNvSpPr>
            <p:nvPr/>
          </p:nvSpPr>
          <p:spPr bwMode="auto">
            <a:xfrm>
              <a:off x="6194258" y="25526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6" name="Line 242">
              <a:extLst>
                <a:ext uri="{FF2B5EF4-FFF2-40B4-BE49-F238E27FC236}">
                  <a16:creationId xmlns="" xmlns:a16="http://schemas.microsoft.com/office/drawing/2014/main" id="{41ACEC02-99EB-4F52-B069-9A75C0CF9E17}"/>
                </a:ext>
              </a:extLst>
            </p:cNvPr>
            <p:cNvSpPr>
              <a:spLocks noChangeShapeType="1"/>
            </p:cNvSpPr>
            <p:nvPr/>
          </p:nvSpPr>
          <p:spPr bwMode="auto">
            <a:xfrm flipH="1">
              <a:off x="6166835" y="258253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7" name="Line 243">
              <a:extLst>
                <a:ext uri="{FF2B5EF4-FFF2-40B4-BE49-F238E27FC236}">
                  <a16:creationId xmlns="" xmlns:a16="http://schemas.microsoft.com/office/drawing/2014/main" id="{9FD84BEF-81DA-4E47-835F-1BC1C45AC5A0}"/>
                </a:ext>
              </a:extLst>
            </p:cNvPr>
            <p:cNvSpPr>
              <a:spLocks noChangeShapeType="1"/>
            </p:cNvSpPr>
            <p:nvPr/>
          </p:nvSpPr>
          <p:spPr bwMode="auto">
            <a:xfrm>
              <a:off x="6073346" y="25526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8" name="Line 244">
              <a:extLst>
                <a:ext uri="{FF2B5EF4-FFF2-40B4-BE49-F238E27FC236}">
                  <a16:creationId xmlns="" xmlns:a16="http://schemas.microsoft.com/office/drawing/2014/main" id="{536834A2-C604-4A6A-B9EA-63E15C9A44DA}"/>
                </a:ext>
              </a:extLst>
            </p:cNvPr>
            <p:cNvSpPr>
              <a:spLocks noChangeShapeType="1"/>
            </p:cNvSpPr>
            <p:nvPr/>
          </p:nvSpPr>
          <p:spPr bwMode="auto">
            <a:xfrm flipH="1">
              <a:off x="6047169" y="258253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9" name="Line 245">
              <a:extLst>
                <a:ext uri="{FF2B5EF4-FFF2-40B4-BE49-F238E27FC236}">
                  <a16:creationId xmlns="" xmlns:a16="http://schemas.microsoft.com/office/drawing/2014/main" id="{4E5C2DF4-F07E-448A-AFB8-6C3FDE52B15B}"/>
                </a:ext>
              </a:extLst>
            </p:cNvPr>
            <p:cNvSpPr>
              <a:spLocks noChangeShapeType="1"/>
            </p:cNvSpPr>
            <p:nvPr/>
          </p:nvSpPr>
          <p:spPr bwMode="auto">
            <a:xfrm>
              <a:off x="6063374" y="25526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0" name="Line 246">
              <a:extLst>
                <a:ext uri="{FF2B5EF4-FFF2-40B4-BE49-F238E27FC236}">
                  <a16:creationId xmlns="" xmlns:a16="http://schemas.microsoft.com/office/drawing/2014/main" id="{A04FB43F-6BEE-488A-9DB7-228867A9E1D4}"/>
                </a:ext>
              </a:extLst>
            </p:cNvPr>
            <p:cNvSpPr>
              <a:spLocks noChangeShapeType="1"/>
            </p:cNvSpPr>
            <p:nvPr/>
          </p:nvSpPr>
          <p:spPr bwMode="auto">
            <a:xfrm flipH="1">
              <a:off x="6033457" y="2582532"/>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1" name="Line 247">
              <a:extLst>
                <a:ext uri="{FF2B5EF4-FFF2-40B4-BE49-F238E27FC236}">
                  <a16:creationId xmlns="" xmlns:a16="http://schemas.microsoft.com/office/drawing/2014/main" id="{95FC32B9-E085-43DD-8E0D-488C0994F7EB}"/>
                </a:ext>
              </a:extLst>
            </p:cNvPr>
            <p:cNvSpPr>
              <a:spLocks noChangeShapeType="1"/>
            </p:cNvSpPr>
            <p:nvPr/>
          </p:nvSpPr>
          <p:spPr bwMode="auto">
            <a:xfrm>
              <a:off x="6047169" y="251521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2" name="Line 248">
              <a:extLst>
                <a:ext uri="{FF2B5EF4-FFF2-40B4-BE49-F238E27FC236}">
                  <a16:creationId xmlns="" xmlns:a16="http://schemas.microsoft.com/office/drawing/2014/main" id="{164E6808-E10B-4BB6-8332-61A6C287B23D}"/>
                </a:ext>
              </a:extLst>
            </p:cNvPr>
            <p:cNvSpPr>
              <a:spLocks noChangeShapeType="1"/>
            </p:cNvSpPr>
            <p:nvPr/>
          </p:nvSpPr>
          <p:spPr bwMode="auto">
            <a:xfrm flipH="1">
              <a:off x="6017252" y="254388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3" name="Line 249">
              <a:extLst>
                <a:ext uri="{FF2B5EF4-FFF2-40B4-BE49-F238E27FC236}">
                  <a16:creationId xmlns="" xmlns:a16="http://schemas.microsoft.com/office/drawing/2014/main" id="{826B6CC7-5684-4157-AF4A-2D8CE031ACE4}"/>
                </a:ext>
              </a:extLst>
            </p:cNvPr>
            <p:cNvSpPr>
              <a:spLocks noChangeShapeType="1"/>
            </p:cNvSpPr>
            <p:nvPr/>
          </p:nvSpPr>
          <p:spPr bwMode="auto">
            <a:xfrm>
              <a:off x="6019745" y="24965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4" name="Line 250">
              <a:extLst>
                <a:ext uri="{FF2B5EF4-FFF2-40B4-BE49-F238E27FC236}">
                  <a16:creationId xmlns="" xmlns:a16="http://schemas.microsoft.com/office/drawing/2014/main" id="{45E43DDC-7D5B-44F1-A8C1-C1C8BB817DA7}"/>
                </a:ext>
              </a:extLst>
            </p:cNvPr>
            <p:cNvSpPr>
              <a:spLocks noChangeShapeType="1"/>
            </p:cNvSpPr>
            <p:nvPr/>
          </p:nvSpPr>
          <p:spPr bwMode="auto">
            <a:xfrm flipH="1">
              <a:off x="5992322" y="2523945"/>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5" name="Line 251">
              <a:extLst>
                <a:ext uri="{FF2B5EF4-FFF2-40B4-BE49-F238E27FC236}">
                  <a16:creationId xmlns="" xmlns:a16="http://schemas.microsoft.com/office/drawing/2014/main" id="{BEEAB0A3-3FA7-4C3B-BD29-DEC7306F7AE5}"/>
                </a:ext>
              </a:extLst>
            </p:cNvPr>
            <p:cNvSpPr>
              <a:spLocks noChangeShapeType="1"/>
            </p:cNvSpPr>
            <p:nvPr/>
          </p:nvSpPr>
          <p:spPr bwMode="auto">
            <a:xfrm>
              <a:off x="6012266" y="24965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6" name="Line 252">
              <a:extLst>
                <a:ext uri="{FF2B5EF4-FFF2-40B4-BE49-F238E27FC236}">
                  <a16:creationId xmlns="" xmlns:a16="http://schemas.microsoft.com/office/drawing/2014/main" id="{C258C180-6583-4B8A-8B78-ABB411C353E9}"/>
                </a:ext>
              </a:extLst>
            </p:cNvPr>
            <p:cNvSpPr>
              <a:spLocks noChangeShapeType="1"/>
            </p:cNvSpPr>
            <p:nvPr/>
          </p:nvSpPr>
          <p:spPr bwMode="auto">
            <a:xfrm flipH="1">
              <a:off x="5983596" y="2523945"/>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7" name="Line 253">
              <a:extLst>
                <a:ext uri="{FF2B5EF4-FFF2-40B4-BE49-F238E27FC236}">
                  <a16:creationId xmlns="" xmlns:a16="http://schemas.microsoft.com/office/drawing/2014/main" id="{404C9252-2E61-498A-894E-DB77562C7B7B}"/>
                </a:ext>
              </a:extLst>
            </p:cNvPr>
            <p:cNvSpPr>
              <a:spLocks noChangeShapeType="1"/>
            </p:cNvSpPr>
            <p:nvPr/>
          </p:nvSpPr>
          <p:spPr bwMode="auto">
            <a:xfrm>
              <a:off x="5993569" y="24965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8" name="Line 254">
              <a:extLst>
                <a:ext uri="{FF2B5EF4-FFF2-40B4-BE49-F238E27FC236}">
                  <a16:creationId xmlns="" xmlns:a16="http://schemas.microsoft.com/office/drawing/2014/main" id="{34674690-5BEA-4FFE-8F7E-EE293949D925}"/>
                </a:ext>
              </a:extLst>
            </p:cNvPr>
            <p:cNvSpPr>
              <a:spLocks noChangeShapeType="1"/>
            </p:cNvSpPr>
            <p:nvPr/>
          </p:nvSpPr>
          <p:spPr bwMode="auto">
            <a:xfrm flipH="1">
              <a:off x="5964898" y="2523945"/>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9" name="Line 255">
              <a:extLst>
                <a:ext uri="{FF2B5EF4-FFF2-40B4-BE49-F238E27FC236}">
                  <a16:creationId xmlns="" xmlns:a16="http://schemas.microsoft.com/office/drawing/2014/main" id="{F2D34F25-1EAC-4CAB-ACC4-589249B5DE52}"/>
                </a:ext>
              </a:extLst>
            </p:cNvPr>
            <p:cNvSpPr>
              <a:spLocks noChangeShapeType="1"/>
            </p:cNvSpPr>
            <p:nvPr/>
          </p:nvSpPr>
          <p:spPr bwMode="auto">
            <a:xfrm>
              <a:off x="5766702" y="2480317"/>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0" name="Line 256">
              <a:extLst>
                <a:ext uri="{FF2B5EF4-FFF2-40B4-BE49-F238E27FC236}">
                  <a16:creationId xmlns="" xmlns:a16="http://schemas.microsoft.com/office/drawing/2014/main" id="{AF394064-AA58-417E-A5EA-8F4ACABF87E2}"/>
                </a:ext>
              </a:extLst>
            </p:cNvPr>
            <p:cNvSpPr>
              <a:spLocks noChangeShapeType="1"/>
            </p:cNvSpPr>
            <p:nvPr/>
          </p:nvSpPr>
          <p:spPr bwMode="auto">
            <a:xfrm flipH="1">
              <a:off x="5738031" y="2508986"/>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1" name="Line 257">
              <a:extLst>
                <a:ext uri="{FF2B5EF4-FFF2-40B4-BE49-F238E27FC236}">
                  <a16:creationId xmlns="" xmlns:a16="http://schemas.microsoft.com/office/drawing/2014/main" id="{53DE63B1-C2E7-4518-9C5E-A9C225BB193A}"/>
                </a:ext>
              </a:extLst>
            </p:cNvPr>
            <p:cNvSpPr>
              <a:spLocks noChangeShapeType="1"/>
            </p:cNvSpPr>
            <p:nvPr/>
          </p:nvSpPr>
          <p:spPr bwMode="auto">
            <a:xfrm>
              <a:off x="5575984" y="2480317"/>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2" name="Line 258">
              <a:extLst>
                <a:ext uri="{FF2B5EF4-FFF2-40B4-BE49-F238E27FC236}">
                  <a16:creationId xmlns="" xmlns:a16="http://schemas.microsoft.com/office/drawing/2014/main" id="{8BB167BF-4941-43F1-8396-F5F52C3E181F}"/>
                </a:ext>
              </a:extLst>
            </p:cNvPr>
            <p:cNvSpPr>
              <a:spLocks noChangeShapeType="1"/>
            </p:cNvSpPr>
            <p:nvPr/>
          </p:nvSpPr>
          <p:spPr bwMode="auto">
            <a:xfrm flipH="1">
              <a:off x="5548560" y="2508986"/>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3" name="Line 259">
              <a:extLst>
                <a:ext uri="{FF2B5EF4-FFF2-40B4-BE49-F238E27FC236}">
                  <a16:creationId xmlns="" xmlns:a16="http://schemas.microsoft.com/office/drawing/2014/main" id="{EFFD8D5B-1027-45E3-9437-3A07359787B1}"/>
                </a:ext>
              </a:extLst>
            </p:cNvPr>
            <p:cNvSpPr>
              <a:spLocks noChangeShapeType="1"/>
            </p:cNvSpPr>
            <p:nvPr/>
          </p:nvSpPr>
          <p:spPr bwMode="auto">
            <a:xfrm>
              <a:off x="5507425" y="246161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4" name="Line 260">
              <a:extLst>
                <a:ext uri="{FF2B5EF4-FFF2-40B4-BE49-F238E27FC236}">
                  <a16:creationId xmlns="" xmlns:a16="http://schemas.microsoft.com/office/drawing/2014/main" id="{A7B4D289-ECC3-404D-885D-EA9AC0FC5C66}"/>
                </a:ext>
              </a:extLst>
            </p:cNvPr>
            <p:cNvSpPr>
              <a:spLocks noChangeShapeType="1"/>
            </p:cNvSpPr>
            <p:nvPr/>
          </p:nvSpPr>
          <p:spPr bwMode="auto">
            <a:xfrm flipH="1">
              <a:off x="5480002" y="2491535"/>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5" name="Line 261">
              <a:extLst>
                <a:ext uri="{FF2B5EF4-FFF2-40B4-BE49-F238E27FC236}">
                  <a16:creationId xmlns="" xmlns:a16="http://schemas.microsoft.com/office/drawing/2014/main" id="{8EC0985E-B599-431A-BF5A-91B5CC06DC72}"/>
                </a:ext>
              </a:extLst>
            </p:cNvPr>
            <p:cNvSpPr>
              <a:spLocks noChangeShapeType="1"/>
            </p:cNvSpPr>
            <p:nvPr/>
          </p:nvSpPr>
          <p:spPr bwMode="auto">
            <a:xfrm>
              <a:off x="5498699" y="2461619"/>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6" name="Line 262">
              <a:extLst>
                <a:ext uri="{FF2B5EF4-FFF2-40B4-BE49-F238E27FC236}">
                  <a16:creationId xmlns="" xmlns:a16="http://schemas.microsoft.com/office/drawing/2014/main" id="{0BD5EFB2-4ABE-4385-BCB0-48C34529F897}"/>
                </a:ext>
              </a:extLst>
            </p:cNvPr>
            <p:cNvSpPr>
              <a:spLocks noChangeShapeType="1"/>
            </p:cNvSpPr>
            <p:nvPr/>
          </p:nvSpPr>
          <p:spPr bwMode="auto">
            <a:xfrm flipH="1">
              <a:off x="5471276" y="2491535"/>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7" name="Line 263">
              <a:extLst>
                <a:ext uri="{FF2B5EF4-FFF2-40B4-BE49-F238E27FC236}">
                  <a16:creationId xmlns="" xmlns:a16="http://schemas.microsoft.com/office/drawing/2014/main" id="{D99E3F19-4E75-42A7-9D0C-CFBC25E8E48F}"/>
                </a:ext>
              </a:extLst>
            </p:cNvPr>
            <p:cNvSpPr>
              <a:spLocks noChangeShapeType="1"/>
            </p:cNvSpPr>
            <p:nvPr/>
          </p:nvSpPr>
          <p:spPr bwMode="auto">
            <a:xfrm>
              <a:off x="5472523"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8" name="Line 264">
              <a:extLst>
                <a:ext uri="{FF2B5EF4-FFF2-40B4-BE49-F238E27FC236}">
                  <a16:creationId xmlns="" xmlns:a16="http://schemas.microsoft.com/office/drawing/2014/main" id="{22208476-1BC3-40D4-9279-5E7526D4BB93}"/>
                </a:ext>
              </a:extLst>
            </p:cNvPr>
            <p:cNvSpPr>
              <a:spLocks noChangeShapeType="1"/>
            </p:cNvSpPr>
            <p:nvPr/>
          </p:nvSpPr>
          <p:spPr bwMode="auto">
            <a:xfrm flipH="1">
              <a:off x="5445099"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9" name="Line 265">
              <a:extLst>
                <a:ext uri="{FF2B5EF4-FFF2-40B4-BE49-F238E27FC236}">
                  <a16:creationId xmlns="" xmlns:a16="http://schemas.microsoft.com/office/drawing/2014/main" id="{3F5E54E1-C155-4A4D-8EDE-3DB3E0B00448}"/>
                </a:ext>
              </a:extLst>
            </p:cNvPr>
            <p:cNvSpPr>
              <a:spLocks noChangeShapeType="1"/>
            </p:cNvSpPr>
            <p:nvPr/>
          </p:nvSpPr>
          <p:spPr bwMode="auto">
            <a:xfrm>
              <a:off x="5462551"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0" name="Line 266">
              <a:extLst>
                <a:ext uri="{FF2B5EF4-FFF2-40B4-BE49-F238E27FC236}">
                  <a16:creationId xmlns="" xmlns:a16="http://schemas.microsoft.com/office/drawing/2014/main" id="{1EF22E94-0583-468F-BB4B-BCE3ABC6A525}"/>
                </a:ext>
              </a:extLst>
            </p:cNvPr>
            <p:cNvSpPr>
              <a:spLocks noChangeShapeType="1"/>
            </p:cNvSpPr>
            <p:nvPr/>
          </p:nvSpPr>
          <p:spPr bwMode="auto">
            <a:xfrm flipH="1">
              <a:off x="5435127"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1" name="Line 267">
              <a:extLst>
                <a:ext uri="{FF2B5EF4-FFF2-40B4-BE49-F238E27FC236}">
                  <a16:creationId xmlns="" xmlns:a16="http://schemas.microsoft.com/office/drawing/2014/main" id="{CBCFEC48-1BFE-45E7-B16E-1BDF4ECC75F8}"/>
                </a:ext>
              </a:extLst>
            </p:cNvPr>
            <p:cNvSpPr>
              <a:spLocks noChangeShapeType="1"/>
            </p:cNvSpPr>
            <p:nvPr/>
          </p:nvSpPr>
          <p:spPr bwMode="auto">
            <a:xfrm>
              <a:off x="5445099"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2" name="Line 268">
              <a:extLst>
                <a:ext uri="{FF2B5EF4-FFF2-40B4-BE49-F238E27FC236}">
                  <a16:creationId xmlns="" xmlns:a16="http://schemas.microsoft.com/office/drawing/2014/main" id="{EF4E74A2-0465-47E7-889F-9FD936D743BC}"/>
                </a:ext>
              </a:extLst>
            </p:cNvPr>
            <p:cNvSpPr>
              <a:spLocks noChangeShapeType="1"/>
            </p:cNvSpPr>
            <p:nvPr/>
          </p:nvSpPr>
          <p:spPr bwMode="auto">
            <a:xfrm flipH="1">
              <a:off x="5416429"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3" name="Line 269">
              <a:extLst>
                <a:ext uri="{FF2B5EF4-FFF2-40B4-BE49-F238E27FC236}">
                  <a16:creationId xmlns="" xmlns:a16="http://schemas.microsoft.com/office/drawing/2014/main" id="{A1FA7AB8-E9F1-4B46-89AB-67244282DC24}"/>
                </a:ext>
              </a:extLst>
            </p:cNvPr>
            <p:cNvSpPr>
              <a:spLocks noChangeShapeType="1"/>
            </p:cNvSpPr>
            <p:nvPr/>
          </p:nvSpPr>
          <p:spPr bwMode="auto">
            <a:xfrm>
              <a:off x="5436373"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4" name="Line 270">
              <a:extLst>
                <a:ext uri="{FF2B5EF4-FFF2-40B4-BE49-F238E27FC236}">
                  <a16:creationId xmlns="" xmlns:a16="http://schemas.microsoft.com/office/drawing/2014/main" id="{B6AF49EE-1084-4616-82DC-B050926B8703}"/>
                </a:ext>
              </a:extLst>
            </p:cNvPr>
            <p:cNvSpPr>
              <a:spLocks noChangeShapeType="1"/>
            </p:cNvSpPr>
            <p:nvPr/>
          </p:nvSpPr>
          <p:spPr bwMode="auto">
            <a:xfrm flipH="1">
              <a:off x="5407704"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5" name="Line 271">
              <a:extLst>
                <a:ext uri="{FF2B5EF4-FFF2-40B4-BE49-F238E27FC236}">
                  <a16:creationId xmlns="" xmlns:a16="http://schemas.microsoft.com/office/drawing/2014/main" id="{E2D4A7A6-9DFD-453A-B23F-7F410872DF45}"/>
                </a:ext>
              </a:extLst>
            </p:cNvPr>
            <p:cNvSpPr>
              <a:spLocks noChangeShapeType="1"/>
            </p:cNvSpPr>
            <p:nvPr/>
          </p:nvSpPr>
          <p:spPr bwMode="auto">
            <a:xfrm>
              <a:off x="5428894"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6" name="Line 272">
              <a:extLst>
                <a:ext uri="{FF2B5EF4-FFF2-40B4-BE49-F238E27FC236}">
                  <a16:creationId xmlns="" xmlns:a16="http://schemas.microsoft.com/office/drawing/2014/main" id="{C7CDDFA5-314C-4FB2-9F32-F93DDFA64268}"/>
                </a:ext>
              </a:extLst>
            </p:cNvPr>
            <p:cNvSpPr>
              <a:spLocks noChangeShapeType="1"/>
            </p:cNvSpPr>
            <p:nvPr/>
          </p:nvSpPr>
          <p:spPr bwMode="auto">
            <a:xfrm flipH="1">
              <a:off x="5401471"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7" name="Line 273">
              <a:extLst>
                <a:ext uri="{FF2B5EF4-FFF2-40B4-BE49-F238E27FC236}">
                  <a16:creationId xmlns="" xmlns:a16="http://schemas.microsoft.com/office/drawing/2014/main" id="{2DC997DA-24F1-4D91-9702-82EEBA9FC094}"/>
                </a:ext>
              </a:extLst>
            </p:cNvPr>
            <p:cNvSpPr>
              <a:spLocks noChangeShapeType="1"/>
            </p:cNvSpPr>
            <p:nvPr/>
          </p:nvSpPr>
          <p:spPr bwMode="auto">
            <a:xfrm>
              <a:off x="5385266"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8" name="Line 274">
              <a:extLst>
                <a:ext uri="{FF2B5EF4-FFF2-40B4-BE49-F238E27FC236}">
                  <a16:creationId xmlns="" xmlns:a16="http://schemas.microsoft.com/office/drawing/2014/main" id="{9991CB20-988F-407D-87DA-9B27E84A73A0}"/>
                </a:ext>
              </a:extLst>
            </p:cNvPr>
            <p:cNvSpPr>
              <a:spLocks noChangeShapeType="1"/>
            </p:cNvSpPr>
            <p:nvPr/>
          </p:nvSpPr>
          <p:spPr bwMode="auto">
            <a:xfrm flipH="1">
              <a:off x="5356596" y="247533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9" name="Line 275">
              <a:extLst>
                <a:ext uri="{FF2B5EF4-FFF2-40B4-BE49-F238E27FC236}">
                  <a16:creationId xmlns="" xmlns:a16="http://schemas.microsoft.com/office/drawing/2014/main" id="{A4A65324-0272-4096-8AB8-E22E79C8A2F3}"/>
                </a:ext>
              </a:extLst>
            </p:cNvPr>
            <p:cNvSpPr>
              <a:spLocks noChangeShapeType="1"/>
            </p:cNvSpPr>
            <p:nvPr/>
          </p:nvSpPr>
          <p:spPr bwMode="auto">
            <a:xfrm>
              <a:off x="4977653"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0" name="Line 276">
              <a:extLst>
                <a:ext uri="{FF2B5EF4-FFF2-40B4-BE49-F238E27FC236}">
                  <a16:creationId xmlns="" xmlns:a16="http://schemas.microsoft.com/office/drawing/2014/main" id="{2042809A-A8F3-48B4-9267-CF1C6E62C894}"/>
                </a:ext>
              </a:extLst>
            </p:cNvPr>
            <p:cNvSpPr>
              <a:spLocks noChangeShapeType="1"/>
            </p:cNvSpPr>
            <p:nvPr/>
          </p:nvSpPr>
          <p:spPr bwMode="auto">
            <a:xfrm flipH="1">
              <a:off x="4947737"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1" name="Line 277">
              <a:extLst>
                <a:ext uri="{FF2B5EF4-FFF2-40B4-BE49-F238E27FC236}">
                  <a16:creationId xmlns="" xmlns:a16="http://schemas.microsoft.com/office/drawing/2014/main" id="{3924454E-291C-437A-B059-3F085B61674C}"/>
                </a:ext>
              </a:extLst>
            </p:cNvPr>
            <p:cNvSpPr>
              <a:spLocks noChangeShapeType="1"/>
            </p:cNvSpPr>
            <p:nvPr/>
          </p:nvSpPr>
          <p:spPr bwMode="auto">
            <a:xfrm>
              <a:off x="4931532"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2" name="Line 278">
              <a:extLst>
                <a:ext uri="{FF2B5EF4-FFF2-40B4-BE49-F238E27FC236}">
                  <a16:creationId xmlns="" xmlns:a16="http://schemas.microsoft.com/office/drawing/2014/main" id="{88777D1F-D86A-4796-AB45-08A8ED5D172C}"/>
                </a:ext>
              </a:extLst>
            </p:cNvPr>
            <p:cNvSpPr>
              <a:spLocks noChangeShapeType="1"/>
            </p:cNvSpPr>
            <p:nvPr/>
          </p:nvSpPr>
          <p:spPr bwMode="auto">
            <a:xfrm flipH="1">
              <a:off x="4904109"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3" name="Line 279">
              <a:extLst>
                <a:ext uri="{FF2B5EF4-FFF2-40B4-BE49-F238E27FC236}">
                  <a16:creationId xmlns="" xmlns:a16="http://schemas.microsoft.com/office/drawing/2014/main" id="{1E0E1662-4158-4712-A58C-8AB5041D1E1C}"/>
                </a:ext>
              </a:extLst>
            </p:cNvPr>
            <p:cNvSpPr>
              <a:spLocks noChangeShapeType="1"/>
            </p:cNvSpPr>
            <p:nvPr/>
          </p:nvSpPr>
          <p:spPr bwMode="auto">
            <a:xfrm>
              <a:off x="4926546"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4" name="Line 280">
              <a:extLst>
                <a:ext uri="{FF2B5EF4-FFF2-40B4-BE49-F238E27FC236}">
                  <a16:creationId xmlns="" xmlns:a16="http://schemas.microsoft.com/office/drawing/2014/main" id="{676CC1AF-2755-4492-98D3-56F85520665F}"/>
                </a:ext>
              </a:extLst>
            </p:cNvPr>
            <p:cNvSpPr>
              <a:spLocks noChangeShapeType="1"/>
            </p:cNvSpPr>
            <p:nvPr/>
          </p:nvSpPr>
          <p:spPr bwMode="auto">
            <a:xfrm flipH="1">
              <a:off x="4896630" y="247533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5" name="Line 281">
              <a:extLst>
                <a:ext uri="{FF2B5EF4-FFF2-40B4-BE49-F238E27FC236}">
                  <a16:creationId xmlns="" xmlns:a16="http://schemas.microsoft.com/office/drawing/2014/main" id="{E97FEEB9-8328-4208-91F7-8D2F2EFA1208}"/>
                </a:ext>
              </a:extLst>
            </p:cNvPr>
            <p:cNvSpPr>
              <a:spLocks noChangeShapeType="1"/>
            </p:cNvSpPr>
            <p:nvPr/>
          </p:nvSpPr>
          <p:spPr bwMode="auto">
            <a:xfrm>
              <a:off x="4917820" y="244541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6" name="Line 282">
              <a:extLst>
                <a:ext uri="{FF2B5EF4-FFF2-40B4-BE49-F238E27FC236}">
                  <a16:creationId xmlns="" xmlns:a16="http://schemas.microsoft.com/office/drawing/2014/main" id="{9A5AD3DA-6CE9-460D-816B-D3C953359EAB}"/>
                </a:ext>
              </a:extLst>
            </p:cNvPr>
            <p:cNvSpPr>
              <a:spLocks noChangeShapeType="1"/>
            </p:cNvSpPr>
            <p:nvPr/>
          </p:nvSpPr>
          <p:spPr bwMode="auto">
            <a:xfrm flipH="1">
              <a:off x="4887904" y="247533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7" name="Line 283">
              <a:extLst>
                <a:ext uri="{FF2B5EF4-FFF2-40B4-BE49-F238E27FC236}">
                  <a16:creationId xmlns="" xmlns:a16="http://schemas.microsoft.com/office/drawing/2014/main" id="{E457DD31-002C-4B91-AC6F-8F64CF7C416C}"/>
                </a:ext>
              </a:extLst>
            </p:cNvPr>
            <p:cNvSpPr>
              <a:spLocks noChangeShapeType="1"/>
            </p:cNvSpPr>
            <p:nvPr/>
          </p:nvSpPr>
          <p:spPr bwMode="auto">
            <a:xfrm>
              <a:off x="4915327" y="2429209"/>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8" name="Line 284">
              <a:extLst>
                <a:ext uri="{FF2B5EF4-FFF2-40B4-BE49-F238E27FC236}">
                  <a16:creationId xmlns="" xmlns:a16="http://schemas.microsoft.com/office/drawing/2014/main" id="{EBCD7572-2FFA-4805-BF62-60424D53EF36}"/>
                </a:ext>
              </a:extLst>
            </p:cNvPr>
            <p:cNvSpPr>
              <a:spLocks noChangeShapeType="1"/>
            </p:cNvSpPr>
            <p:nvPr/>
          </p:nvSpPr>
          <p:spPr bwMode="auto">
            <a:xfrm flipH="1">
              <a:off x="4886658" y="245663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9" name="Line 285">
              <a:extLst>
                <a:ext uri="{FF2B5EF4-FFF2-40B4-BE49-F238E27FC236}">
                  <a16:creationId xmlns="" xmlns:a16="http://schemas.microsoft.com/office/drawing/2014/main" id="{33D88DF1-BDA4-4D23-A613-A71EFFAEFD41}"/>
                </a:ext>
              </a:extLst>
            </p:cNvPr>
            <p:cNvSpPr>
              <a:spLocks noChangeShapeType="1"/>
            </p:cNvSpPr>
            <p:nvPr/>
          </p:nvSpPr>
          <p:spPr bwMode="auto">
            <a:xfrm>
              <a:off x="4906602" y="2429209"/>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0" name="Line 286">
              <a:extLst>
                <a:ext uri="{FF2B5EF4-FFF2-40B4-BE49-F238E27FC236}">
                  <a16:creationId xmlns="" xmlns:a16="http://schemas.microsoft.com/office/drawing/2014/main" id="{E5991077-9F75-4EB9-838F-31801F559E01}"/>
                </a:ext>
              </a:extLst>
            </p:cNvPr>
            <p:cNvSpPr>
              <a:spLocks noChangeShapeType="1"/>
            </p:cNvSpPr>
            <p:nvPr/>
          </p:nvSpPr>
          <p:spPr bwMode="auto">
            <a:xfrm flipH="1">
              <a:off x="4879178" y="245663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1" name="Line 287">
              <a:extLst>
                <a:ext uri="{FF2B5EF4-FFF2-40B4-BE49-F238E27FC236}">
                  <a16:creationId xmlns="" xmlns:a16="http://schemas.microsoft.com/office/drawing/2014/main" id="{D8005E49-71F9-4C8F-9620-8D76C8B88477}"/>
                </a:ext>
              </a:extLst>
            </p:cNvPr>
            <p:cNvSpPr>
              <a:spLocks noChangeShapeType="1"/>
            </p:cNvSpPr>
            <p:nvPr/>
          </p:nvSpPr>
          <p:spPr bwMode="auto">
            <a:xfrm>
              <a:off x="4900369" y="240677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2" name="Line 288">
              <a:extLst>
                <a:ext uri="{FF2B5EF4-FFF2-40B4-BE49-F238E27FC236}">
                  <a16:creationId xmlns="" xmlns:a16="http://schemas.microsoft.com/office/drawing/2014/main" id="{9697DFBF-E092-4434-B26D-5BC27AA42147}"/>
                </a:ext>
              </a:extLst>
            </p:cNvPr>
            <p:cNvSpPr>
              <a:spLocks noChangeShapeType="1"/>
            </p:cNvSpPr>
            <p:nvPr/>
          </p:nvSpPr>
          <p:spPr bwMode="auto">
            <a:xfrm flipH="1">
              <a:off x="4874192" y="243668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3" name="Line 289">
              <a:extLst>
                <a:ext uri="{FF2B5EF4-FFF2-40B4-BE49-F238E27FC236}">
                  <a16:creationId xmlns="" xmlns:a16="http://schemas.microsoft.com/office/drawing/2014/main" id="{75CC60D5-5A7E-4CE5-93F2-CC2A9E74B9AB}"/>
                </a:ext>
              </a:extLst>
            </p:cNvPr>
            <p:cNvSpPr>
              <a:spLocks noChangeShapeType="1"/>
            </p:cNvSpPr>
            <p:nvPr/>
          </p:nvSpPr>
          <p:spPr bwMode="auto">
            <a:xfrm>
              <a:off x="4894137" y="240677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4" name="Line 290">
              <a:extLst>
                <a:ext uri="{FF2B5EF4-FFF2-40B4-BE49-F238E27FC236}">
                  <a16:creationId xmlns="" xmlns:a16="http://schemas.microsoft.com/office/drawing/2014/main" id="{6E1CC802-5108-4625-BA8C-3D1338592A02}"/>
                </a:ext>
              </a:extLst>
            </p:cNvPr>
            <p:cNvSpPr>
              <a:spLocks noChangeShapeType="1"/>
            </p:cNvSpPr>
            <p:nvPr/>
          </p:nvSpPr>
          <p:spPr bwMode="auto">
            <a:xfrm flipH="1">
              <a:off x="4864220" y="2436688"/>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5" name="Line 291">
              <a:extLst>
                <a:ext uri="{FF2B5EF4-FFF2-40B4-BE49-F238E27FC236}">
                  <a16:creationId xmlns="" xmlns:a16="http://schemas.microsoft.com/office/drawing/2014/main" id="{E786A40C-2BC6-49B7-B060-5E3A4FA6C1B6}"/>
                </a:ext>
              </a:extLst>
            </p:cNvPr>
            <p:cNvSpPr>
              <a:spLocks noChangeShapeType="1"/>
            </p:cNvSpPr>
            <p:nvPr/>
          </p:nvSpPr>
          <p:spPr bwMode="auto">
            <a:xfrm>
              <a:off x="4886658" y="240677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6" name="Line 292">
              <a:extLst>
                <a:ext uri="{FF2B5EF4-FFF2-40B4-BE49-F238E27FC236}">
                  <a16:creationId xmlns="" xmlns:a16="http://schemas.microsoft.com/office/drawing/2014/main" id="{960CC2E1-4E8C-4B7F-8D5E-D8EDF7963F9C}"/>
                </a:ext>
              </a:extLst>
            </p:cNvPr>
            <p:cNvSpPr>
              <a:spLocks noChangeShapeType="1"/>
            </p:cNvSpPr>
            <p:nvPr/>
          </p:nvSpPr>
          <p:spPr bwMode="auto">
            <a:xfrm flipH="1">
              <a:off x="4856741" y="2436688"/>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7" name="Line 293">
              <a:extLst>
                <a:ext uri="{FF2B5EF4-FFF2-40B4-BE49-F238E27FC236}">
                  <a16:creationId xmlns="" xmlns:a16="http://schemas.microsoft.com/office/drawing/2014/main" id="{2570C3BF-72BB-4297-BF68-C114DB217E6C}"/>
                </a:ext>
              </a:extLst>
            </p:cNvPr>
            <p:cNvSpPr>
              <a:spLocks noChangeShapeType="1"/>
            </p:cNvSpPr>
            <p:nvPr/>
          </p:nvSpPr>
          <p:spPr bwMode="auto">
            <a:xfrm>
              <a:off x="4811866"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8" name="Line 294">
              <a:extLst>
                <a:ext uri="{FF2B5EF4-FFF2-40B4-BE49-F238E27FC236}">
                  <a16:creationId xmlns="" xmlns:a16="http://schemas.microsoft.com/office/drawing/2014/main" id="{0B2A33EC-2E99-48C4-9B65-8725202161FD}"/>
                </a:ext>
              </a:extLst>
            </p:cNvPr>
            <p:cNvSpPr>
              <a:spLocks noChangeShapeType="1"/>
            </p:cNvSpPr>
            <p:nvPr/>
          </p:nvSpPr>
          <p:spPr bwMode="auto">
            <a:xfrm flipH="1">
              <a:off x="4783196" y="241799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9" name="Line 295">
              <a:extLst>
                <a:ext uri="{FF2B5EF4-FFF2-40B4-BE49-F238E27FC236}">
                  <a16:creationId xmlns="" xmlns:a16="http://schemas.microsoft.com/office/drawing/2014/main" id="{D6FE3F9F-4292-4008-9302-AFA5AE59D3A0}"/>
                </a:ext>
              </a:extLst>
            </p:cNvPr>
            <p:cNvSpPr>
              <a:spLocks noChangeShapeType="1"/>
            </p:cNvSpPr>
            <p:nvPr/>
          </p:nvSpPr>
          <p:spPr bwMode="auto">
            <a:xfrm>
              <a:off x="4707159"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0" name="Line 296">
              <a:extLst>
                <a:ext uri="{FF2B5EF4-FFF2-40B4-BE49-F238E27FC236}">
                  <a16:creationId xmlns="" xmlns:a16="http://schemas.microsoft.com/office/drawing/2014/main" id="{9AFC1CEA-A7BD-4DB6-8A75-D932F8287892}"/>
                </a:ext>
              </a:extLst>
            </p:cNvPr>
            <p:cNvSpPr>
              <a:spLocks noChangeShapeType="1"/>
            </p:cNvSpPr>
            <p:nvPr/>
          </p:nvSpPr>
          <p:spPr bwMode="auto">
            <a:xfrm flipH="1">
              <a:off x="4679735"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1" name="Line 297">
              <a:extLst>
                <a:ext uri="{FF2B5EF4-FFF2-40B4-BE49-F238E27FC236}">
                  <a16:creationId xmlns="" xmlns:a16="http://schemas.microsoft.com/office/drawing/2014/main" id="{28C27A67-3698-4AB4-941A-4756D9662CED}"/>
                </a:ext>
              </a:extLst>
            </p:cNvPr>
            <p:cNvSpPr>
              <a:spLocks noChangeShapeType="1"/>
            </p:cNvSpPr>
            <p:nvPr/>
          </p:nvSpPr>
          <p:spPr bwMode="auto">
            <a:xfrm>
              <a:off x="4359379"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2" name="Line 298">
              <a:extLst>
                <a:ext uri="{FF2B5EF4-FFF2-40B4-BE49-F238E27FC236}">
                  <a16:creationId xmlns="" xmlns:a16="http://schemas.microsoft.com/office/drawing/2014/main" id="{D2E18E07-24AD-4DAF-A0B3-CB45BAB16C77}"/>
                </a:ext>
              </a:extLst>
            </p:cNvPr>
            <p:cNvSpPr>
              <a:spLocks noChangeShapeType="1"/>
            </p:cNvSpPr>
            <p:nvPr/>
          </p:nvSpPr>
          <p:spPr bwMode="auto">
            <a:xfrm flipH="1">
              <a:off x="4330709" y="24179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3" name="Line 299">
              <a:extLst>
                <a:ext uri="{FF2B5EF4-FFF2-40B4-BE49-F238E27FC236}">
                  <a16:creationId xmlns="" xmlns:a16="http://schemas.microsoft.com/office/drawing/2014/main" id="{9E83A74F-EAD0-4588-A6DF-628DBF5D4D2B}"/>
                </a:ext>
              </a:extLst>
            </p:cNvPr>
            <p:cNvSpPr>
              <a:spLocks noChangeShapeType="1"/>
            </p:cNvSpPr>
            <p:nvPr/>
          </p:nvSpPr>
          <p:spPr bwMode="auto">
            <a:xfrm>
              <a:off x="4307025"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4" name="Line 300">
              <a:extLst>
                <a:ext uri="{FF2B5EF4-FFF2-40B4-BE49-F238E27FC236}">
                  <a16:creationId xmlns="" xmlns:a16="http://schemas.microsoft.com/office/drawing/2014/main" id="{3E865E17-96BC-4E48-9444-B82375D32443}"/>
                </a:ext>
              </a:extLst>
            </p:cNvPr>
            <p:cNvSpPr>
              <a:spLocks noChangeShapeType="1"/>
            </p:cNvSpPr>
            <p:nvPr/>
          </p:nvSpPr>
          <p:spPr bwMode="auto">
            <a:xfrm flipH="1">
              <a:off x="4279601"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5" name="Line 301">
              <a:extLst>
                <a:ext uri="{FF2B5EF4-FFF2-40B4-BE49-F238E27FC236}">
                  <a16:creationId xmlns="" xmlns:a16="http://schemas.microsoft.com/office/drawing/2014/main" id="{143BDD3B-1BF7-401B-9AD7-20E05C208AFA}"/>
                </a:ext>
              </a:extLst>
            </p:cNvPr>
            <p:cNvSpPr>
              <a:spLocks noChangeShapeType="1"/>
            </p:cNvSpPr>
            <p:nvPr/>
          </p:nvSpPr>
          <p:spPr bwMode="auto">
            <a:xfrm>
              <a:off x="4299546" y="237810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6" name="Line 302">
              <a:extLst>
                <a:ext uri="{FF2B5EF4-FFF2-40B4-BE49-F238E27FC236}">
                  <a16:creationId xmlns="" xmlns:a16="http://schemas.microsoft.com/office/drawing/2014/main" id="{D9C37210-31D0-41E4-A8BE-4160691B6240}"/>
                </a:ext>
              </a:extLst>
            </p:cNvPr>
            <p:cNvSpPr>
              <a:spLocks noChangeShapeType="1"/>
            </p:cNvSpPr>
            <p:nvPr/>
          </p:nvSpPr>
          <p:spPr bwMode="auto">
            <a:xfrm flipH="1">
              <a:off x="4270876" y="2406772"/>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7" name="Line 303">
              <a:extLst>
                <a:ext uri="{FF2B5EF4-FFF2-40B4-BE49-F238E27FC236}">
                  <a16:creationId xmlns="" xmlns:a16="http://schemas.microsoft.com/office/drawing/2014/main" id="{B5AF6F8B-F1CD-43D6-AE8F-E87F41D9113B}"/>
                </a:ext>
              </a:extLst>
            </p:cNvPr>
            <p:cNvSpPr>
              <a:spLocks noChangeShapeType="1"/>
            </p:cNvSpPr>
            <p:nvPr/>
          </p:nvSpPr>
          <p:spPr bwMode="auto">
            <a:xfrm>
              <a:off x="4282094" y="237810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8" name="Line 304">
              <a:extLst>
                <a:ext uri="{FF2B5EF4-FFF2-40B4-BE49-F238E27FC236}">
                  <a16:creationId xmlns="" xmlns:a16="http://schemas.microsoft.com/office/drawing/2014/main" id="{D62A01A8-2E08-4E93-B976-BCE7B475AD62}"/>
                </a:ext>
              </a:extLst>
            </p:cNvPr>
            <p:cNvSpPr>
              <a:spLocks noChangeShapeType="1"/>
            </p:cNvSpPr>
            <p:nvPr/>
          </p:nvSpPr>
          <p:spPr bwMode="auto">
            <a:xfrm flipH="1">
              <a:off x="4252178" y="2406772"/>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9" name="Line 305">
              <a:extLst>
                <a:ext uri="{FF2B5EF4-FFF2-40B4-BE49-F238E27FC236}">
                  <a16:creationId xmlns="" xmlns:a16="http://schemas.microsoft.com/office/drawing/2014/main" id="{1C3F2295-2DE8-44D6-B18C-9F7B8922DA3E}"/>
                </a:ext>
              </a:extLst>
            </p:cNvPr>
            <p:cNvSpPr>
              <a:spLocks noChangeShapeType="1"/>
            </p:cNvSpPr>
            <p:nvPr/>
          </p:nvSpPr>
          <p:spPr bwMode="auto">
            <a:xfrm>
              <a:off x="4252178" y="237810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0" name="Line 306">
              <a:extLst>
                <a:ext uri="{FF2B5EF4-FFF2-40B4-BE49-F238E27FC236}">
                  <a16:creationId xmlns="" xmlns:a16="http://schemas.microsoft.com/office/drawing/2014/main" id="{6DED2785-904A-4009-B248-62A981FE1232}"/>
                </a:ext>
              </a:extLst>
            </p:cNvPr>
            <p:cNvSpPr>
              <a:spLocks noChangeShapeType="1"/>
            </p:cNvSpPr>
            <p:nvPr/>
          </p:nvSpPr>
          <p:spPr bwMode="auto">
            <a:xfrm flipH="1">
              <a:off x="4224754" y="2406772"/>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1" name="Line 307">
              <a:extLst>
                <a:ext uri="{FF2B5EF4-FFF2-40B4-BE49-F238E27FC236}">
                  <a16:creationId xmlns="" xmlns:a16="http://schemas.microsoft.com/office/drawing/2014/main" id="{10373347-490B-4B93-A42E-FB4CF1D0AA35}"/>
                </a:ext>
              </a:extLst>
            </p:cNvPr>
            <p:cNvSpPr>
              <a:spLocks noChangeShapeType="1"/>
            </p:cNvSpPr>
            <p:nvPr/>
          </p:nvSpPr>
          <p:spPr bwMode="auto">
            <a:xfrm>
              <a:off x="3810909" y="2374362"/>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2" name="Line 308">
              <a:extLst>
                <a:ext uri="{FF2B5EF4-FFF2-40B4-BE49-F238E27FC236}">
                  <a16:creationId xmlns="" xmlns:a16="http://schemas.microsoft.com/office/drawing/2014/main" id="{7C4A6EB9-2E38-4F8E-BE55-0D02D00FC3D2}"/>
                </a:ext>
              </a:extLst>
            </p:cNvPr>
            <p:cNvSpPr>
              <a:spLocks noChangeShapeType="1"/>
            </p:cNvSpPr>
            <p:nvPr/>
          </p:nvSpPr>
          <p:spPr bwMode="auto">
            <a:xfrm flipH="1">
              <a:off x="3784733" y="2401786"/>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3" name="Line 309">
              <a:extLst>
                <a:ext uri="{FF2B5EF4-FFF2-40B4-BE49-F238E27FC236}">
                  <a16:creationId xmlns="" xmlns:a16="http://schemas.microsoft.com/office/drawing/2014/main" id="{45E315D7-CF14-4405-8C58-52750A6C1F04}"/>
                </a:ext>
              </a:extLst>
            </p:cNvPr>
            <p:cNvSpPr>
              <a:spLocks noChangeShapeType="1"/>
            </p:cNvSpPr>
            <p:nvPr/>
          </p:nvSpPr>
          <p:spPr bwMode="auto">
            <a:xfrm>
              <a:off x="3793458" y="2374362"/>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4" name="Line 310">
              <a:extLst>
                <a:ext uri="{FF2B5EF4-FFF2-40B4-BE49-F238E27FC236}">
                  <a16:creationId xmlns="" xmlns:a16="http://schemas.microsoft.com/office/drawing/2014/main" id="{A3186EF4-0C63-4688-85B7-0EA49B64C16D}"/>
                </a:ext>
              </a:extLst>
            </p:cNvPr>
            <p:cNvSpPr>
              <a:spLocks noChangeShapeType="1"/>
            </p:cNvSpPr>
            <p:nvPr/>
          </p:nvSpPr>
          <p:spPr bwMode="auto">
            <a:xfrm flipH="1">
              <a:off x="3763541" y="2401786"/>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5" name="Line 311">
              <a:extLst>
                <a:ext uri="{FF2B5EF4-FFF2-40B4-BE49-F238E27FC236}">
                  <a16:creationId xmlns="" xmlns:a16="http://schemas.microsoft.com/office/drawing/2014/main" id="{21392B85-61A0-44B1-9491-805FA0198538}"/>
                </a:ext>
              </a:extLst>
            </p:cNvPr>
            <p:cNvSpPr>
              <a:spLocks noChangeShapeType="1"/>
            </p:cNvSpPr>
            <p:nvPr/>
          </p:nvSpPr>
          <p:spPr bwMode="auto">
            <a:xfrm>
              <a:off x="3774761" y="2374362"/>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6" name="Line 312">
              <a:extLst>
                <a:ext uri="{FF2B5EF4-FFF2-40B4-BE49-F238E27FC236}">
                  <a16:creationId xmlns="" xmlns:a16="http://schemas.microsoft.com/office/drawing/2014/main" id="{3C56677F-CCFB-4F25-A394-CC8D59E25910}"/>
                </a:ext>
              </a:extLst>
            </p:cNvPr>
            <p:cNvSpPr>
              <a:spLocks noChangeShapeType="1"/>
            </p:cNvSpPr>
            <p:nvPr/>
          </p:nvSpPr>
          <p:spPr bwMode="auto">
            <a:xfrm flipH="1">
              <a:off x="3747337" y="2401786"/>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7" name="Line 313">
              <a:extLst>
                <a:ext uri="{FF2B5EF4-FFF2-40B4-BE49-F238E27FC236}">
                  <a16:creationId xmlns="" xmlns:a16="http://schemas.microsoft.com/office/drawing/2014/main" id="{A206F0E1-F6DA-46E5-B52D-CE90740CE8D9}"/>
                </a:ext>
              </a:extLst>
            </p:cNvPr>
            <p:cNvSpPr>
              <a:spLocks noChangeShapeType="1"/>
            </p:cNvSpPr>
            <p:nvPr/>
          </p:nvSpPr>
          <p:spPr bwMode="auto">
            <a:xfrm>
              <a:off x="3766035" y="231951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8" name="Line 314">
              <a:extLst>
                <a:ext uri="{FF2B5EF4-FFF2-40B4-BE49-F238E27FC236}">
                  <a16:creationId xmlns="" xmlns:a16="http://schemas.microsoft.com/office/drawing/2014/main" id="{B1B94177-F606-44A6-BA84-0B4929CA0A94}"/>
                </a:ext>
              </a:extLst>
            </p:cNvPr>
            <p:cNvSpPr>
              <a:spLocks noChangeShapeType="1"/>
            </p:cNvSpPr>
            <p:nvPr/>
          </p:nvSpPr>
          <p:spPr bwMode="auto">
            <a:xfrm flipH="1">
              <a:off x="3738611" y="2349432"/>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9" name="Line 315">
              <a:extLst>
                <a:ext uri="{FF2B5EF4-FFF2-40B4-BE49-F238E27FC236}">
                  <a16:creationId xmlns="" xmlns:a16="http://schemas.microsoft.com/office/drawing/2014/main" id="{2539DCA9-0F31-469E-8E62-751A837A81A0}"/>
                </a:ext>
              </a:extLst>
            </p:cNvPr>
            <p:cNvSpPr>
              <a:spLocks noChangeShapeType="1"/>
            </p:cNvSpPr>
            <p:nvPr/>
          </p:nvSpPr>
          <p:spPr bwMode="auto">
            <a:xfrm>
              <a:off x="3733625" y="229209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0" name="Line 316">
              <a:extLst>
                <a:ext uri="{FF2B5EF4-FFF2-40B4-BE49-F238E27FC236}">
                  <a16:creationId xmlns="" xmlns:a16="http://schemas.microsoft.com/office/drawing/2014/main" id="{FFD19F2B-C547-4615-A795-39209E4D41FB}"/>
                </a:ext>
              </a:extLst>
            </p:cNvPr>
            <p:cNvSpPr>
              <a:spLocks noChangeShapeType="1"/>
            </p:cNvSpPr>
            <p:nvPr/>
          </p:nvSpPr>
          <p:spPr bwMode="auto">
            <a:xfrm flipH="1">
              <a:off x="3706201" y="232200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1" name="Line 317">
              <a:extLst>
                <a:ext uri="{FF2B5EF4-FFF2-40B4-BE49-F238E27FC236}">
                  <a16:creationId xmlns="" xmlns:a16="http://schemas.microsoft.com/office/drawing/2014/main" id="{F8CDE293-2B78-4556-AC6B-6A477E61AC65}"/>
                </a:ext>
              </a:extLst>
            </p:cNvPr>
            <p:cNvSpPr>
              <a:spLocks noChangeShapeType="1"/>
            </p:cNvSpPr>
            <p:nvPr/>
          </p:nvSpPr>
          <p:spPr bwMode="auto">
            <a:xfrm>
              <a:off x="3758555" y="2299571"/>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2" name="Line 318">
              <a:extLst>
                <a:ext uri="{FF2B5EF4-FFF2-40B4-BE49-F238E27FC236}">
                  <a16:creationId xmlns="" xmlns:a16="http://schemas.microsoft.com/office/drawing/2014/main" id="{76C7B188-8F5A-4F28-8B2E-DA82BA05558F}"/>
                </a:ext>
              </a:extLst>
            </p:cNvPr>
            <p:cNvSpPr>
              <a:spLocks noChangeShapeType="1"/>
            </p:cNvSpPr>
            <p:nvPr/>
          </p:nvSpPr>
          <p:spPr bwMode="auto">
            <a:xfrm flipH="1">
              <a:off x="3729886" y="232948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3" name="Line 319">
              <a:extLst>
                <a:ext uri="{FF2B5EF4-FFF2-40B4-BE49-F238E27FC236}">
                  <a16:creationId xmlns="" xmlns:a16="http://schemas.microsoft.com/office/drawing/2014/main" id="{428DA9FD-1240-4D04-9EC5-8055660F525C}"/>
                </a:ext>
              </a:extLst>
            </p:cNvPr>
            <p:cNvSpPr>
              <a:spLocks noChangeShapeType="1"/>
            </p:cNvSpPr>
            <p:nvPr/>
          </p:nvSpPr>
          <p:spPr bwMode="auto">
            <a:xfrm>
              <a:off x="3723653" y="2292092"/>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4" name="Line 320">
              <a:extLst>
                <a:ext uri="{FF2B5EF4-FFF2-40B4-BE49-F238E27FC236}">
                  <a16:creationId xmlns="" xmlns:a16="http://schemas.microsoft.com/office/drawing/2014/main" id="{ED059F65-9DA6-4563-9A8D-3E8F94109A2C}"/>
                </a:ext>
              </a:extLst>
            </p:cNvPr>
            <p:cNvSpPr>
              <a:spLocks noChangeShapeType="1"/>
            </p:cNvSpPr>
            <p:nvPr/>
          </p:nvSpPr>
          <p:spPr bwMode="auto">
            <a:xfrm flipH="1">
              <a:off x="3697476" y="2322008"/>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5" name="Line 321">
              <a:extLst>
                <a:ext uri="{FF2B5EF4-FFF2-40B4-BE49-F238E27FC236}">
                  <a16:creationId xmlns="" xmlns:a16="http://schemas.microsoft.com/office/drawing/2014/main" id="{03B41236-2444-4AAB-B1F4-84BE9193C04E}"/>
                </a:ext>
              </a:extLst>
            </p:cNvPr>
            <p:cNvSpPr>
              <a:spLocks noChangeShapeType="1"/>
            </p:cNvSpPr>
            <p:nvPr/>
          </p:nvSpPr>
          <p:spPr bwMode="auto">
            <a:xfrm>
              <a:off x="3324766" y="228212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6" name="Line 322">
              <a:extLst>
                <a:ext uri="{FF2B5EF4-FFF2-40B4-BE49-F238E27FC236}">
                  <a16:creationId xmlns="" xmlns:a16="http://schemas.microsoft.com/office/drawing/2014/main" id="{81271F0A-1B5D-4F44-960D-A4DDECB26C23}"/>
                </a:ext>
              </a:extLst>
            </p:cNvPr>
            <p:cNvSpPr>
              <a:spLocks noChangeShapeType="1"/>
            </p:cNvSpPr>
            <p:nvPr/>
          </p:nvSpPr>
          <p:spPr bwMode="auto">
            <a:xfrm flipH="1">
              <a:off x="3297342" y="23095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7" name="Line 323">
              <a:extLst>
                <a:ext uri="{FF2B5EF4-FFF2-40B4-BE49-F238E27FC236}">
                  <a16:creationId xmlns="" xmlns:a16="http://schemas.microsoft.com/office/drawing/2014/main" id="{2401040A-1C2C-4509-B340-94637B12E2E2}"/>
                </a:ext>
              </a:extLst>
            </p:cNvPr>
            <p:cNvSpPr>
              <a:spLocks noChangeShapeType="1"/>
            </p:cNvSpPr>
            <p:nvPr/>
          </p:nvSpPr>
          <p:spPr bwMode="auto">
            <a:xfrm>
              <a:off x="3253715" y="228212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8" name="Line 324">
              <a:extLst>
                <a:ext uri="{FF2B5EF4-FFF2-40B4-BE49-F238E27FC236}">
                  <a16:creationId xmlns="" xmlns:a16="http://schemas.microsoft.com/office/drawing/2014/main" id="{ED806481-883B-47FA-82CF-D1A30C8BA217}"/>
                </a:ext>
              </a:extLst>
            </p:cNvPr>
            <p:cNvSpPr>
              <a:spLocks noChangeShapeType="1"/>
            </p:cNvSpPr>
            <p:nvPr/>
          </p:nvSpPr>
          <p:spPr bwMode="auto">
            <a:xfrm flipH="1">
              <a:off x="3225044" y="230954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9" name="Line 325">
              <a:extLst>
                <a:ext uri="{FF2B5EF4-FFF2-40B4-BE49-F238E27FC236}">
                  <a16:creationId xmlns="" xmlns:a16="http://schemas.microsoft.com/office/drawing/2014/main" id="{9F937D79-1D38-4AC3-8249-31085F54D915}"/>
                </a:ext>
              </a:extLst>
            </p:cNvPr>
            <p:cNvSpPr>
              <a:spLocks noChangeShapeType="1"/>
            </p:cNvSpPr>
            <p:nvPr/>
          </p:nvSpPr>
          <p:spPr bwMode="auto">
            <a:xfrm>
              <a:off x="3218812" y="228212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0" name="Line 326">
              <a:extLst>
                <a:ext uri="{FF2B5EF4-FFF2-40B4-BE49-F238E27FC236}">
                  <a16:creationId xmlns="" xmlns:a16="http://schemas.microsoft.com/office/drawing/2014/main" id="{1CD8DD14-DF05-4A87-8ADE-6F261E604405}"/>
                </a:ext>
              </a:extLst>
            </p:cNvPr>
            <p:cNvSpPr>
              <a:spLocks noChangeShapeType="1"/>
            </p:cNvSpPr>
            <p:nvPr/>
          </p:nvSpPr>
          <p:spPr bwMode="auto">
            <a:xfrm flipH="1">
              <a:off x="3192635" y="23095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1" name="Line 327">
              <a:extLst>
                <a:ext uri="{FF2B5EF4-FFF2-40B4-BE49-F238E27FC236}">
                  <a16:creationId xmlns="" xmlns:a16="http://schemas.microsoft.com/office/drawing/2014/main" id="{65A2E38A-5476-4C2C-BD62-7025F46C9635}"/>
                </a:ext>
              </a:extLst>
            </p:cNvPr>
            <p:cNvSpPr>
              <a:spLocks noChangeShapeType="1"/>
            </p:cNvSpPr>
            <p:nvPr/>
          </p:nvSpPr>
          <p:spPr bwMode="auto">
            <a:xfrm>
              <a:off x="3168951" y="2204835"/>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2" name="Line 328">
              <a:extLst>
                <a:ext uri="{FF2B5EF4-FFF2-40B4-BE49-F238E27FC236}">
                  <a16:creationId xmlns="" xmlns:a16="http://schemas.microsoft.com/office/drawing/2014/main" id="{EB6B3B08-85A9-4D00-B541-567DC68207BC}"/>
                </a:ext>
              </a:extLst>
            </p:cNvPr>
            <p:cNvSpPr>
              <a:spLocks noChangeShapeType="1"/>
            </p:cNvSpPr>
            <p:nvPr/>
          </p:nvSpPr>
          <p:spPr bwMode="auto">
            <a:xfrm flipH="1">
              <a:off x="3139035" y="2234752"/>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3" name="Line 329">
              <a:extLst>
                <a:ext uri="{FF2B5EF4-FFF2-40B4-BE49-F238E27FC236}">
                  <a16:creationId xmlns="" xmlns:a16="http://schemas.microsoft.com/office/drawing/2014/main" id="{AE0625F4-1EA1-4A55-99D4-EC2CE94C141B}"/>
                </a:ext>
              </a:extLst>
            </p:cNvPr>
            <p:cNvSpPr>
              <a:spLocks noChangeShapeType="1"/>
            </p:cNvSpPr>
            <p:nvPr/>
          </p:nvSpPr>
          <p:spPr bwMode="auto">
            <a:xfrm>
              <a:off x="2757599" y="2191124"/>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4" name="Line 330">
              <a:extLst>
                <a:ext uri="{FF2B5EF4-FFF2-40B4-BE49-F238E27FC236}">
                  <a16:creationId xmlns="" xmlns:a16="http://schemas.microsoft.com/office/drawing/2014/main" id="{4EEB2249-AC20-4F08-8FB1-D83E30001460}"/>
                </a:ext>
              </a:extLst>
            </p:cNvPr>
            <p:cNvSpPr>
              <a:spLocks noChangeShapeType="1"/>
            </p:cNvSpPr>
            <p:nvPr/>
          </p:nvSpPr>
          <p:spPr bwMode="auto">
            <a:xfrm flipH="1">
              <a:off x="2728929" y="2219794"/>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5" name="Line 331">
              <a:extLst>
                <a:ext uri="{FF2B5EF4-FFF2-40B4-BE49-F238E27FC236}">
                  <a16:creationId xmlns="" xmlns:a16="http://schemas.microsoft.com/office/drawing/2014/main" id="{CB900195-6129-4584-952E-5AAA9C5754F4}"/>
                </a:ext>
              </a:extLst>
            </p:cNvPr>
            <p:cNvSpPr>
              <a:spLocks noChangeShapeType="1"/>
            </p:cNvSpPr>
            <p:nvPr/>
          </p:nvSpPr>
          <p:spPr bwMode="auto">
            <a:xfrm>
              <a:off x="2629207" y="2191124"/>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6" name="Line 332">
              <a:extLst>
                <a:ext uri="{FF2B5EF4-FFF2-40B4-BE49-F238E27FC236}">
                  <a16:creationId xmlns="" xmlns:a16="http://schemas.microsoft.com/office/drawing/2014/main" id="{659FE432-A60A-4885-8BEE-50450BB57739}"/>
                </a:ext>
              </a:extLst>
            </p:cNvPr>
            <p:cNvSpPr>
              <a:spLocks noChangeShapeType="1"/>
            </p:cNvSpPr>
            <p:nvPr/>
          </p:nvSpPr>
          <p:spPr bwMode="auto">
            <a:xfrm flipH="1">
              <a:off x="2600537" y="2219794"/>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7" name="Line 333">
              <a:extLst>
                <a:ext uri="{FF2B5EF4-FFF2-40B4-BE49-F238E27FC236}">
                  <a16:creationId xmlns="" xmlns:a16="http://schemas.microsoft.com/office/drawing/2014/main" id="{B325C50E-DFF7-480B-A52C-CD42C4032063}"/>
                </a:ext>
              </a:extLst>
            </p:cNvPr>
            <p:cNvSpPr>
              <a:spLocks noChangeShapeType="1"/>
            </p:cNvSpPr>
            <p:nvPr/>
          </p:nvSpPr>
          <p:spPr bwMode="auto">
            <a:xfrm>
              <a:off x="2219102" y="2049021"/>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8" name="Line 334">
              <a:extLst>
                <a:ext uri="{FF2B5EF4-FFF2-40B4-BE49-F238E27FC236}">
                  <a16:creationId xmlns="" xmlns:a16="http://schemas.microsoft.com/office/drawing/2014/main" id="{9FC927E6-A515-4506-9F09-E6A8D7E45BE4}"/>
                </a:ext>
              </a:extLst>
            </p:cNvPr>
            <p:cNvSpPr>
              <a:spLocks noChangeShapeType="1"/>
            </p:cNvSpPr>
            <p:nvPr/>
          </p:nvSpPr>
          <p:spPr bwMode="auto">
            <a:xfrm flipH="1">
              <a:off x="2190432" y="2077690"/>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9" name="Line 335">
              <a:extLst>
                <a:ext uri="{FF2B5EF4-FFF2-40B4-BE49-F238E27FC236}">
                  <a16:creationId xmlns="" xmlns:a16="http://schemas.microsoft.com/office/drawing/2014/main" id="{9A943155-D671-4B42-884D-AF80260065C7}"/>
                </a:ext>
              </a:extLst>
            </p:cNvPr>
            <p:cNvSpPr>
              <a:spLocks noChangeShapeType="1"/>
            </p:cNvSpPr>
            <p:nvPr/>
          </p:nvSpPr>
          <p:spPr bwMode="auto">
            <a:xfrm>
              <a:off x="2060793" y="2041542"/>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0" name="Line 336">
              <a:extLst>
                <a:ext uri="{FF2B5EF4-FFF2-40B4-BE49-F238E27FC236}">
                  <a16:creationId xmlns="" xmlns:a16="http://schemas.microsoft.com/office/drawing/2014/main" id="{5CC8265C-114F-46F4-A04E-856E721620DC}"/>
                </a:ext>
              </a:extLst>
            </p:cNvPr>
            <p:cNvSpPr>
              <a:spLocks noChangeShapeType="1"/>
            </p:cNvSpPr>
            <p:nvPr/>
          </p:nvSpPr>
          <p:spPr bwMode="auto">
            <a:xfrm flipH="1">
              <a:off x="2033370" y="207021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1" name="Line 337">
              <a:extLst>
                <a:ext uri="{FF2B5EF4-FFF2-40B4-BE49-F238E27FC236}">
                  <a16:creationId xmlns="" xmlns:a16="http://schemas.microsoft.com/office/drawing/2014/main" id="{E0D6E684-0AB1-4B21-BE36-AB5350E5AAA9}"/>
                </a:ext>
              </a:extLst>
            </p:cNvPr>
            <p:cNvSpPr>
              <a:spLocks noChangeShapeType="1"/>
            </p:cNvSpPr>
            <p:nvPr/>
          </p:nvSpPr>
          <p:spPr bwMode="auto">
            <a:xfrm>
              <a:off x="2025891" y="1936834"/>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2" name="Line 338">
              <a:extLst>
                <a:ext uri="{FF2B5EF4-FFF2-40B4-BE49-F238E27FC236}">
                  <a16:creationId xmlns="" xmlns:a16="http://schemas.microsoft.com/office/drawing/2014/main" id="{28326EAC-A835-4E59-9891-E961F6E7A37C}"/>
                </a:ext>
              </a:extLst>
            </p:cNvPr>
            <p:cNvSpPr>
              <a:spLocks noChangeShapeType="1"/>
            </p:cNvSpPr>
            <p:nvPr/>
          </p:nvSpPr>
          <p:spPr bwMode="auto">
            <a:xfrm flipH="1">
              <a:off x="1997221" y="1966750"/>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3" name="Line 339">
              <a:extLst>
                <a:ext uri="{FF2B5EF4-FFF2-40B4-BE49-F238E27FC236}">
                  <a16:creationId xmlns="" xmlns:a16="http://schemas.microsoft.com/office/drawing/2014/main" id="{67ED1984-FAE6-4D31-ACA9-1D6E60010879}"/>
                </a:ext>
              </a:extLst>
            </p:cNvPr>
            <p:cNvSpPr>
              <a:spLocks noChangeShapeType="1"/>
            </p:cNvSpPr>
            <p:nvPr/>
          </p:nvSpPr>
          <p:spPr bwMode="auto">
            <a:xfrm>
              <a:off x="1984756"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4" name="Line 340">
              <a:extLst>
                <a:ext uri="{FF2B5EF4-FFF2-40B4-BE49-F238E27FC236}">
                  <a16:creationId xmlns="" xmlns:a16="http://schemas.microsoft.com/office/drawing/2014/main" id="{18FCB8B3-5804-49B5-AA51-AA0252A1A725}"/>
                </a:ext>
              </a:extLst>
            </p:cNvPr>
            <p:cNvSpPr>
              <a:spLocks noChangeShapeType="1"/>
            </p:cNvSpPr>
            <p:nvPr/>
          </p:nvSpPr>
          <p:spPr bwMode="auto">
            <a:xfrm flipH="1">
              <a:off x="1957332" y="19156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5" name="Line 341">
              <a:extLst>
                <a:ext uri="{FF2B5EF4-FFF2-40B4-BE49-F238E27FC236}">
                  <a16:creationId xmlns="" xmlns:a16="http://schemas.microsoft.com/office/drawing/2014/main" id="{6352FBB4-018D-4530-807E-16D428F61108}"/>
                </a:ext>
              </a:extLst>
            </p:cNvPr>
            <p:cNvSpPr>
              <a:spLocks noChangeShapeType="1"/>
            </p:cNvSpPr>
            <p:nvPr/>
          </p:nvSpPr>
          <p:spPr bwMode="auto">
            <a:xfrm>
              <a:off x="1881294"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6" name="Line 342">
              <a:extLst>
                <a:ext uri="{FF2B5EF4-FFF2-40B4-BE49-F238E27FC236}">
                  <a16:creationId xmlns="" xmlns:a16="http://schemas.microsoft.com/office/drawing/2014/main" id="{77FE2916-E9A6-4AE2-8175-15F896A35412}"/>
                </a:ext>
              </a:extLst>
            </p:cNvPr>
            <p:cNvSpPr>
              <a:spLocks noChangeShapeType="1"/>
            </p:cNvSpPr>
            <p:nvPr/>
          </p:nvSpPr>
          <p:spPr bwMode="auto">
            <a:xfrm flipH="1">
              <a:off x="1852625" y="1915643"/>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7" name="Line 343">
              <a:extLst>
                <a:ext uri="{FF2B5EF4-FFF2-40B4-BE49-F238E27FC236}">
                  <a16:creationId xmlns="" xmlns:a16="http://schemas.microsoft.com/office/drawing/2014/main" id="{F26BDC30-784E-44FE-B311-2BC2C9459769}"/>
                </a:ext>
              </a:extLst>
            </p:cNvPr>
            <p:cNvSpPr>
              <a:spLocks noChangeShapeType="1"/>
            </p:cNvSpPr>
            <p:nvPr/>
          </p:nvSpPr>
          <p:spPr bwMode="auto">
            <a:xfrm>
              <a:off x="1865090"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8" name="Line 344">
              <a:extLst>
                <a:ext uri="{FF2B5EF4-FFF2-40B4-BE49-F238E27FC236}">
                  <a16:creationId xmlns="" xmlns:a16="http://schemas.microsoft.com/office/drawing/2014/main" id="{8640AA68-9003-43C7-B132-414721D82EA7}"/>
                </a:ext>
              </a:extLst>
            </p:cNvPr>
            <p:cNvSpPr>
              <a:spLocks noChangeShapeType="1"/>
            </p:cNvSpPr>
            <p:nvPr/>
          </p:nvSpPr>
          <p:spPr bwMode="auto">
            <a:xfrm flipH="1">
              <a:off x="1835173" y="191564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9" name="Line 345">
              <a:extLst>
                <a:ext uri="{FF2B5EF4-FFF2-40B4-BE49-F238E27FC236}">
                  <a16:creationId xmlns="" xmlns:a16="http://schemas.microsoft.com/office/drawing/2014/main" id="{6A17D43F-8A9B-4726-90D2-05326359AF1D}"/>
                </a:ext>
              </a:extLst>
            </p:cNvPr>
            <p:cNvSpPr>
              <a:spLocks noChangeShapeType="1"/>
            </p:cNvSpPr>
            <p:nvPr/>
          </p:nvSpPr>
          <p:spPr bwMode="auto">
            <a:xfrm>
              <a:off x="1681851"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0" name="Line 346">
              <a:extLst>
                <a:ext uri="{FF2B5EF4-FFF2-40B4-BE49-F238E27FC236}">
                  <a16:creationId xmlns="" xmlns:a16="http://schemas.microsoft.com/office/drawing/2014/main" id="{C8E6171D-2519-4758-9F5B-05E41417376D}"/>
                </a:ext>
              </a:extLst>
            </p:cNvPr>
            <p:cNvSpPr>
              <a:spLocks noChangeShapeType="1"/>
            </p:cNvSpPr>
            <p:nvPr/>
          </p:nvSpPr>
          <p:spPr bwMode="auto">
            <a:xfrm flipH="1">
              <a:off x="1651934" y="1915643"/>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1" name="Line 347">
              <a:extLst>
                <a:ext uri="{FF2B5EF4-FFF2-40B4-BE49-F238E27FC236}">
                  <a16:creationId xmlns="" xmlns:a16="http://schemas.microsoft.com/office/drawing/2014/main" id="{73D03FB5-B833-4546-9630-407CF110BED5}"/>
                </a:ext>
              </a:extLst>
            </p:cNvPr>
            <p:cNvSpPr>
              <a:spLocks noChangeShapeType="1"/>
            </p:cNvSpPr>
            <p:nvPr/>
          </p:nvSpPr>
          <p:spPr bwMode="auto">
            <a:xfrm>
              <a:off x="1514817" y="1886973"/>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2" name="Line 348">
              <a:extLst>
                <a:ext uri="{FF2B5EF4-FFF2-40B4-BE49-F238E27FC236}">
                  <a16:creationId xmlns="" xmlns:a16="http://schemas.microsoft.com/office/drawing/2014/main" id="{F69F57D4-D6A6-4771-B334-2B21C9B1A9AD}"/>
                </a:ext>
              </a:extLst>
            </p:cNvPr>
            <p:cNvSpPr>
              <a:spLocks noChangeShapeType="1"/>
            </p:cNvSpPr>
            <p:nvPr/>
          </p:nvSpPr>
          <p:spPr bwMode="auto">
            <a:xfrm flipH="1">
              <a:off x="1484900" y="1915643"/>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3" name="Line 349">
              <a:extLst>
                <a:ext uri="{FF2B5EF4-FFF2-40B4-BE49-F238E27FC236}">
                  <a16:creationId xmlns="" xmlns:a16="http://schemas.microsoft.com/office/drawing/2014/main" id="{F63D4577-06F1-4A9B-932E-816BB7B5CCB7}"/>
                </a:ext>
              </a:extLst>
            </p:cNvPr>
            <p:cNvSpPr>
              <a:spLocks noChangeShapeType="1"/>
            </p:cNvSpPr>
            <p:nvPr/>
          </p:nvSpPr>
          <p:spPr bwMode="auto">
            <a:xfrm>
              <a:off x="1488640" y="1880740"/>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4" name="Line 350">
              <a:extLst>
                <a:ext uri="{FF2B5EF4-FFF2-40B4-BE49-F238E27FC236}">
                  <a16:creationId xmlns="" xmlns:a16="http://schemas.microsoft.com/office/drawing/2014/main" id="{A39D5BF4-C48A-4005-A895-C98C34486C6A}"/>
                </a:ext>
              </a:extLst>
            </p:cNvPr>
            <p:cNvSpPr>
              <a:spLocks noChangeShapeType="1"/>
            </p:cNvSpPr>
            <p:nvPr/>
          </p:nvSpPr>
          <p:spPr bwMode="auto">
            <a:xfrm flipH="1">
              <a:off x="1459970" y="1909410"/>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5" name="Line 351">
              <a:extLst>
                <a:ext uri="{FF2B5EF4-FFF2-40B4-BE49-F238E27FC236}">
                  <a16:creationId xmlns="" xmlns:a16="http://schemas.microsoft.com/office/drawing/2014/main" id="{8BCC3F55-EBFA-405B-8300-B182C8C24D61}"/>
                </a:ext>
              </a:extLst>
            </p:cNvPr>
            <p:cNvSpPr>
              <a:spLocks noChangeShapeType="1"/>
            </p:cNvSpPr>
            <p:nvPr/>
          </p:nvSpPr>
          <p:spPr bwMode="auto">
            <a:xfrm>
              <a:off x="1472435" y="1815921"/>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6" name="Line 352">
              <a:extLst>
                <a:ext uri="{FF2B5EF4-FFF2-40B4-BE49-F238E27FC236}">
                  <a16:creationId xmlns="" xmlns:a16="http://schemas.microsoft.com/office/drawing/2014/main" id="{86B48784-BCC9-4AF3-B325-0F512B97CD0D}"/>
                </a:ext>
              </a:extLst>
            </p:cNvPr>
            <p:cNvSpPr>
              <a:spLocks noChangeShapeType="1"/>
            </p:cNvSpPr>
            <p:nvPr/>
          </p:nvSpPr>
          <p:spPr bwMode="auto">
            <a:xfrm flipH="1">
              <a:off x="1443766" y="1844591"/>
              <a:ext cx="5734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7" name="Line 353">
              <a:extLst>
                <a:ext uri="{FF2B5EF4-FFF2-40B4-BE49-F238E27FC236}">
                  <a16:creationId xmlns="" xmlns:a16="http://schemas.microsoft.com/office/drawing/2014/main" id="{3F845FD1-8C5C-4CF1-A443-0D4E4258159F}"/>
                </a:ext>
              </a:extLst>
            </p:cNvPr>
            <p:cNvSpPr>
              <a:spLocks noChangeShapeType="1"/>
            </p:cNvSpPr>
            <p:nvPr/>
          </p:nvSpPr>
          <p:spPr bwMode="auto">
            <a:xfrm>
              <a:off x="1314127" y="1815921"/>
              <a:ext cx="0" cy="5734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8" name="Line 354">
              <a:extLst>
                <a:ext uri="{FF2B5EF4-FFF2-40B4-BE49-F238E27FC236}">
                  <a16:creationId xmlns="" xmlns:a16="http://schemas.microsoft.com/office/drawing/2014/main" id="{45222DDE-3E8E-49EF-847D-2ABF3D11BD17}"/>
                </a:ext>
              </a:extLst>
            </p:cNvPr>
            <p:cNvSpPr>
              <a:spLocks noChangeShapeType="1"/>
            </p:cNvSpPr>
            <p:nvPr/>
          </p:nvSpPr>
          <p:spPr bwMode="auto">
            <a:xfrm flipH="1">
              <a:off x="1285457" y="18445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9" name="Line 355">
              <a:extLst>
                <a:ext uri="{FF2B5EF4-FFF2-40B4-BE49-F238E27FC236}">
                  <a16:creationId xmlns="" xmlns:a16="http://schemas.microsoft.com/office/drawing/2014/main" id="{4C09B37B-D25C-4B46-ABA1-7C7AB53FC807}"/>
                </a:ext>
              </a:extLst>
            </p:cNvPr>
            <p:cNvSpPr>
              <a:spLocks noChangeShapeType="1"/>
            </p:cNvSpPr>
            <p:nvPr/>
          </p:nvSpPr>
          <p:spPr bwMode="auto">
            <a:xfrm>
              <a:off x="4315751"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0" name="Line 356">
              <a:extLst>
                <a:ext uri="{FF2B5EF4-FFF2-40B4-BE49-F238E27FC236}">
                  <a16:creationId xmlns="" xmlns:a16="http://schemas.microsoft.com/office/drawing/2014/main" id="{62A6FEA2-09D2-4EC0-80A6-5B410E7953FD}"/>
                </a:ext>
              </a:extLst>
            </p:cNvPr>
            <p:cNvSpPr>
              <a:spLocks noChangeShapeType="1"/>
            </p:cNvSpPr>
            <p:nvPr/>
          </p:nvSpPr>
          <p:spPr bwMode="auto">
            <a:xfrm flipH="1">
              <a:off x="4287080" y="24179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1" name="Line 357">
              <a:extLst>
                <a:ext uri="{FF2B5EF4-FFF2-40B4-BE49-F238E27FC236}">
                  <a16:creationId xmlns="" xmlns:a16="http://schemas.microsoft.com/office/drawing/2014/main" id="{2EA6E607-358E-4F38-B957-CEAE075CA630}"/>
                </a:ext>
              </a:extLst>
            </p:cNvPr>
            <p:cNvSpPr>
              <a:spLocks noChangeShapeType="1"/>
            </p:cNvSpPr>
            <p:nvPr/>
          </p:nvSpPr>
          <p:spPr bwMode="auto">
            <a:xfrm>
              <a:off x="4325723"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2" name="Line 358">
              <a:extLst>
                <a:ext uri="{FF2B5EF4-FFF2-40B4-BE49-F238E27FC236}">
                  <a16:creationId xmlns="" xmlns:a16="http://schemas.microsoft.com/office/drawing/2014/main" id="{A069ED39-8AA7-44D3-AE2F-8732265D110D}"/>
                </a:ext>
              </a:extLst>
            </p:cNvPr>
            <p:cNvSpPr>
              <a:spLocks noChangeShapeType="1"/>
            </p:cNvSpPr>
            <p:nvPr/>
          </p:nvSpPr>
          <p:spPr bwMode="auto">
            <a:xfrm flipH="1">
              <a:off x="4295806" y="2417991"/>
              <a:ext cx="58587"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3" name="Line 359">
              <a:extLst>
                <a:ext uri="{FF2B5EF4-FFF2-40B4-BE49-F238E27FC236}">
                  <a16:creationId xmlns="" xmlns:a16="http://schemas.microsoft.com/office/drawing/2014/main" id="{4FEF0B4C-C7B1-4E40-B5CC-F28E59C13839}"/>
                </a:ext>
              </a:extLst>
            </p:cNvPr>
            <p:cNvSpPr>
              <a:spLocks noChangeShapeType="1"/>
            </p:cNvSpPr>
            <p:nvPr/>
          </p:nvSpPr>
          <p:spPr bwMode="auto">
            <a:xfrm>
              <a:off x="4334448"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4" name="Line 360">
              <a:extLst>
                <a:ext uri="{FF2B5EF4-FFF2-40B4-BE49-F238E27FC236}">
                  <a16:creationId xmlns="" xmlns:a16="http://schemas.microsoft.com/office/drawing/2014/main" id="{2BEBF2EC-9C18-478A-96AA-079143A63594}"/>
                </a:ext>
              </a:extLst>
            </p:cNvPr>
            <p:cNvSpPr>
              <a:spLocks noChangeShapeType="1"/>
            </p:cNvSpPr>
            <p:nvPr/>
          </p:nvSpPr>
          <p:spPr bwMode="auto">
            <a:xfrm flipH="1">
              <a:off x="4305779"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5" name="Line 361">
              <a:extLst>
                <a:ext uri="{FF2B5EF4-FFF2-40B4-BE49-F238E27FC236}">
                  <a16:creationId xmlns="" xmlns:a16="http://schemas.microsoft.com/office/drawing/2014/main" id="{35F9093E-8A32-4A54-BEB6-2D34B2036697}"/>
                </a:ext>
              </a:extLst>
            </p:cNvPr>
            <p:cNvSpPr>
              <a:spLocks noChangeShapeType="1"/>
            </p:cNvSpPr>
            <p:nvPr/>
          </p:nvSpPr>
          <p:spPr bwMode="auto">
            <a:xfrm>
              <a:off x="4341927"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6" name="Line 362">
              <a:extLst>
                <a:ext uri="{FF2B5EF4-FFF2-40B4-BE49-F238E27FC236}">
                  <a16:creationId xmlns="" xmlns:a16="http://schemas.microsoft.com/office/drawing/2014/main" id="{6570B4D0-C141-42F5-8176-FEA288D6F055}"/>
                </a:ext>
              </a:extLst>
            </p:cNvPr>
            <p:cNvSpPr>
              <a:spLocks noChangeShapeType="1"/>
            </p:cNvSpPr>
            <p:nvPr/>
          </p:nvSpPr>
          <p:spPr bwMode="auto">
            <a:xfrm flipH="1">
              <a:off x="4314504" y="2417991"/>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7" name="Line 363">
              <a:extLst>
                <a:ext uri="{FF2B5EF4-FFF2-40B4-BE49-F238E27FC236}">
                  <a16:creationId xmlns="" xmlns:a16="http://schemas.microsoft.com/office/drawing/2014/main" id="{5B3A2C95-ED1F-488E-9C73-12C1F929A154}"/>
                </a:ext>
              </a:extLst>
            </p:cNvPr>
            <p:cNvSpPr>
              <a:spLocks noChangeShapeType="1"/>
            </p:cNvSpPr>
            <p:nvPr/>
          </p:nvSpPr>
          <p:spPr bwMode="auto">
            <a:xfrm>
              <a:off x="6560735" y="2596243"/>
              <a:ext cx="0" cy="585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8" name="Line 364">
              <a:extLst>
                <a:ext uri="{FF2B5EF4-FFF2-40B4-BE49-F238E27FC236}">
                  <a16:creationId xmlns="" xmlns:a16="http://schemas.microsoft.com/office/drawing/2014/main" id="{2CB1AA09-5ACD-4E5F-B376-06E422BE7DE7}"/>
                </a:ext>
              </a:extLst>
            </p:cNvPr>
            <p:cNvSpPr>
              <a:spLocks noChangeShapeType="1"/>
            </p:cNvSpPr>
            <p:nvPr/>
          </p:nvSpPr>
          <p:spPr bwMode="auto">
            <a:xfrm flipH="1">
              <a:off x="6532066" y="2626159"/>
              <a:ext cx="5609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9" name="Freeform 395">
              <a:extLst>
                <a:ext uri="{FF2B5EF4-FFF2-40B4-BE49-F238E27FC236}">
                  <a16:creationId xmlns="" xmlns:a16="http://schemas.microsoft.com/office/drawing/2014/main" id="{9F20AD3E-61B3-4F0D-9392-116BACB02BD4}"/>
                </a:ext>
              </a:extLst>
            </p:cNvPr>
            <p:cNvSpPr>
              <a:spLocks/>
            </p:cNvSpPr>
            <p:nvPr/>
          </p:nvSpPr>
          <p:spPr bwMode="auto">
            <a:xfrm>
              <a:off x="1314127" y="1844591"/>
              <a:ext cx="7152540" cy="921179"/>
            </a:xfrm>
            <a:custGeom>
              <a:avLst/>
              <a:gdLst>
                <a:gd name="T0" fmla="*/ 5738 w 5738"/>
                <a:gd name="T1" fmla="*/ 739 h 739"/>
                <a:gd name="T2" fmla="*/ 5584 w 5738"/>
                <a:gd name="T3" fmla="*/ 739 h 739"/>
                <a:gd name="T4" fmla="*/ 5584 w 5738"/>
                <a:gd name="T5" fmla="*/ 662 h 739"/>
                <a:gd name="T6" fmla="*/ 5571 w 5738"/>
                <a:gd name="T7" fmla="*/ 662 h 739"/>
                <a:gd name="T8" fmla="*/ 5571 w 5738"/>
                <a:gd name="T9" fmla="*/ 655 h 739"/>
                <a:gd name="T10" fmla="*/ 4697 w 5738"/>
                <a:gd name="T11" fmla="*/ 655 h 739"/>
                <a:gd name="T12" fmla="*/ 4697 w 5738"/>
                <a:gd name="T13" fmla="*/ 627 h 739"/>
                <a:gd name="T14" fmla="*/ 4209 w 5738"/>
                <a:gd name="T15" fmla="*/ 627 h 739"/>
                <a:gd name="T16" fmla="*/ 4209 w 5738"/>
                <a:gd name="T17" fmla="*/ 608 h 739"/>
                <a:gd name="T18" fmla="*/ 3987 w 5738"/>
                <a:gd name="T19" fmla="*/ 608 h 739"/>
                <a:gd name="T20" fmla="*/ 3987 w 5738"/>
                <a:gd name="T21" fmla="*/ 592 h 739"/>
                <a:gd name="T22" fmla="*/ 3797 w 5738"/>
                <a:gd name="T23" fmla="*/ 592 h 739"/>
                <a:gd name="T24" fmla="*/ 3797 w 5738"/>
                <a:gd name="T25" fmla="*/ 546 h 739"/>
                <a:gd name="T26" fmla="*/ 3708 w 5738"/>
                <a:gd name="T27" fmla="*/ 546 h 739"/>
                <a:gd name="T28" fmla="*/ 3708 w 5738"/>
                <a:gd name="T29" fmla="*/ 533 h 739"/>
                <a:gd name="T30" fmla="*/ 3412 w 5738"/>
                <a:gd name="T31" fmla="*/ 533 h 739"/>
                <a:gd name="T32" fmla="*/ 3412 w 5738"/>
                <a:gd name="T33" fmla="*/ 519 h 739"/>
                <a:gd name="T34" fmla="*/ 3357 w 5738"/>
                <a:gd name="T35" fmla="*/ 519 h 739"/>
                <a:gd name="T36" fmla="*/ 3357 w 5738"/>
                <a:gd name="T37" fmla="*/ 507 h 739"/>
                <a:gd name="T38" fmla="*/ 2889 w 5738"/>
                <a:gd name="T39" fmla="*/ 507 h 739"/>
                <a:gd name="T40" fmla="*/ 2889 w 5738"/>
                <a:gd name="T41" fmla="*/ 491 h 739"/>
                <a:gd name="T42" fmla="*/ 2879 w 5738"/>
                <a:gd name="T43" fmla="*/ 491 h 739"/>
                <a:gd name="T44" fmla="*/ 2879 w 5738"/>
                <a:gd name="T45" fmla="*/ 473 h 739"/>
                <a:gd name="T46" fmla="*/ 2863 w 5738"/>
                <a:gd name="T47" fmla="*/ 473 h 739"/>
                <a:gd name="T48" fmla="*/ 2863 w 5738"/>
                <a:gd name="T49" fmla="*/ 460 h 739"/>
                <a:gd name="T50" fmla="*/ 2394 w 5738"/>
                <a:gd name="T51" fmla="*/ 460 h 739"/>
                <a:gd name="T52" fmla="*/ 2394 w 5738"/>
                <a:gd name="T53" fmla="*/ 451 h 739"/>
                <a:gd name="T54" fmla="*/ 2271 w 5738"/>
                <a:gd name="T55" fmla="*/ 451 h 739"/>
                <a:gd name="T56" fmla="*/ 2271 w 5738"/>
                <a:gd name="T57" fmla="*/ 447 h 739"/>
                <a:gd name="T58" fmla="*/ 1976 w 5738"/>
                <a:gd name="T59" fmla="*/ 447 h 739"/>
                <a:gd name="T60" fmla="*/ 1976 w 5738"/>
                <a:gd name="T61" fmla="*/ 405 h 739"/>
                <a:gd name="T62" fmla="*/ 1961 w 5738"/>
                <a:gd name="T63" fmla="*/ 405 h 739"/>
                <a:gd name="T64" fmla="*/ 1961 w 5738"/>
                <a:gd name="T65" fmla="*/ 383 h 739"/>
                <a:gd name="T66" fmla="*/ 1926 w 5738"/>
                <a:gd name="T67" fmla="*/ 383 h 739"/>
                <a:gd name="T68" fmla="*/ 1926 w 5738"/>
                <a:gd name="T69" fmla="*/ 374 h 739"/>
                <a:gd name="T70" fmla="*/ 1514 w 5738"/>
                <a:gd name="T71" fmla="*/ 374 h 739"/>
                <a:gd name="T72" fmla="*/ 1514 w 5738"/>
                <a:gd name="T73" fmla="*/ 332 h 739"/>
                <a:gd name="T74" fmla="*/ 1488 w 5738"/>
                <a:gd name="T75" fmla="*/ 332 h 739"/>
                <a:gd name="T76" fmla="*/ 1488 w 5738"/>
                <a:gd name="T77" fmla="*/ 313 h 739"/>
                <a:gd name="T78" fmla="*/ 1444 w 5738"/>
                <a:gd name="T79" fmla="*/ 313 h 739"/>
                <a:gd name="T80" fmla="*/ 1444 w 5738"/>
                <a:gd name="T81" fmla="*/ 301 h 739"/>
                <a:gd name="T82" fmla="*/ 1055 w 5738"/>
                <a:gd name="T83" fmla="*/ 301 h 739"/>
                <a:gd name="T84" fmla="*/ 1055 w 5738"/>
                <a:gd name="T85" fmla="*/ 270 h 739"/>
                <a:gd name="T86" fmla="*/ 1042 w 5738"/>
                <a:gd name="T87" fmla="*/ 270 h 739"/>
                <a:gd name="T88" fmla="*/ 1042 w 5738"/>
                <a:gd name="T89" fmla="*/ 228 h 739"/>
                <a:gd name="T90" fmla="*/ 1032 w 5738"/>
                <a:gd name="T91" fmla="*/ 228 h 739"/>
                <a:gd name="T92" fmla="*/ 1032 w 5738"/>
                <a:gd name="T93" fmla="*/ 223 h 739"/>
                <a:gd name="T94" fmla="*/ 1022 w 5738"/>
                <a:gd name="T95" fmla="*/ 223 h 739"/>
                <a:gd name="T96" fmla="*/ 1022 w 5738"/>
                <a:gd name="T97" fmla="*/ 212 h 739"/>
                <a:gd name="T98" fmla="*/ 1010 w 5738"/>
                <a:gd name="T99" fmla="*/ 212 h 739"/>
                <a:gd name="T100" fmla="*/ 1010 w 5738"/>
                <a:gd name="T101" fmla="*/ 187 h 739"/>
                <a:gd name="T102" fmla="*/ 599 w 5738"/>
                <a:gd name="T103" fmla="*/ 187 h 739"/>
                <a:gd name="T104" fmla="*/ 599 w 5738"/>
                <a:gd name="T105" fmla="*/ 120 h 739"/>
                <a:gd name="T106" fmla="*/ 595 w 5738"/>
                <a:gd name="T107" fmla="*/ 120 h 739"/>
                <a:gd name="T108" fmla="*/ 595 w 5738"/>
                <a:gd name="T109" fmla="*/ 108 h 739"/>
                <a:gd name="T110" fmla="*/ 571 w 5738"/>
                <a:gd name="T111" fmla="*/ 108 h 739"/>
                <a:gd name="T112" fmla="*/ 571 w 5738"/>
                <a:gd name="T113" fmla="*/ 73 h 739"/>
                <a:gd name="T114" fmla="*/ 558 w 5738"/>
                <a:gd name="T115" fmla="*/ 73 h 739"/>
                <a:gd name="T116" fmla="*/ 558 w 5738"/>
                <a:gd name="T117" fmla="*/ 57 h 739"/>
                <a:gd name="T118" fmla="*/ 140 w 5738"/>
                <a:gd name="T119" fmla="*/ 57 h 739"/>
                <a:gd name="T120" fmla="*/ 140 w 5738"/>
                <a:gd name="T121" fmla="*/ 0 h 739"/>
                <a:gd name="T122" fmla="*/ 0 w 5738"/>
                <a:gd name="T123"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38" h="739">
                  <a:moveTo>
                    <a:pt x="5738" y="739"/>
                  </a:moveTo>
                  <a:lnTo>
                    <a:pt x="5584" y="739"/>
                  </a:lnTo>
                  <a:lnTo>
                    <a:pt x="5584" y="662"/>
                  </a:lnTo>
                  <a:lnTo>
                    <a:pt x="5571" y="662"/>
                  </a:lnTo>
                  <a:lnTo>
                    <a:pt x="5571" y="655"/>
                  </a:lnTo>
                  <a:lnTo>
                    <a:pt x="4697" y="655"/>
                  </a:lnTo>
                  <a:lnTo>
                    <a:pt x="4697" y="627"/>
                  </a:lnTo>
                  <a:lnTo>
                    <a:pt x="4209" y="627"/>
                  </a:lnTo>
                  <a:lnTo>
                    <a:pt x="4209" y="608"/>
                  </a:lnTo>
                  <a:lnTo>
                    <a:pt x="3987" y="608"/>
                  </a:lnTo>
                  <a:lnTo>
                    <a:pt x="3987" y="592"/>
                  </a:lnTo>
                  <a:lnTo>
                    <a:pt x="3797" y="592"/>
                  </a:lnTo>
                  <a:lnTo>
                    <a:pt x="3797" y="546"/>
                  </a:lnTo>
                  <a:lnTo>
                    <a:pt x="3708" y="546"/>
                  </a:lnTo>
                  <a:lnTo>
                    <a:pt x="3708" y="533"/>
                  </a:lnTo>
                  <a:lnTo>
                    <a:pt x="3412" y="533"/>
                  </a:lnTo>
                  <a:lnTo>
                    <a:pt x="3412" y="519"/>
                  </a:lnTo>
                  <a:lnTo>
                    <a:pt x="3357" y="519"/>
                  </a:lnTo>
                  <a:lnTo>
                    <a:pt x="3357" y="507"/>
                  </a:lnTo>
                  <a:lnTo>
                    <a:pt x="2889" y="507"/>
                  </a:lnTo>
                  <a:lnTo>
                    <a:pt x="2889" y="491"/>
                  </a:lnTo>
                  <a:lnTo>
                    <a:pt x="2879" y="491"/>
                  </a:lnTo>
                  <a:lnTo>
                    <a:pt x="2879" y="473"/>
                  </a:lnTo>
                  <a:lnTo>
                    <a:pt x="2863" y="473"/>
                  </a:lnTo>
                  <a:lnTo>
                    <a:pt x="2863" y="460"/>
                  </a:lnTo>
                  <a:lnTo>
                    <a:pt x="2394" y="460"/>
                  </a:lnTo>
                  <a:lnTo>
                    <a:pt x="2394" y="451"/>
                  </a:lnTo>
                  <a:lnTo>
                    <a:pt x="2271" y="451"/>
                  </a:lnTo>
                  <a:lnTo>
                    <a:pt x="2271" y="447"/>
                  </a:lnTo>
                  <a:lnTo>
                    <a:pt x="1976" y="447"/>
                  </a:lnTo>
                  <a:lnTo>
                    <a:pt x="1976" y="405"/>
                  </a:lnTo>
                  <a:lnTo>
                    <a:pt x="1961" y="405"/>
                  </a:lnTo>
                  <a:lnTo>
                    <a:pt x="1961" y="383"/>
                  </a:lnTo>
                  <a:lnTo>
                    <a:pt x="1926" y="383"/>
                  </a:lnTo>
                  <a:lnTo>
                    <a:pt x="1926" y="374"/>
                  </a:lnTo>
                  <a:lnTo>
                    <a:pt x="1514" y="374"/>
                  </a:lnTo>
                  <a:lnTo>
                    <a:pt x="1514" y="332"/>
                  </a:lnTo>
                  <a:lnTo>
                    <a:pt x="1488" y="332"/>
                  </a:lnTo>
                  <a:lnTo>
                    <a:pt x="1488" y="313"/>
                  </a:lnTo>
                  <a:lnTo>
                    <a:pt x="1444" y="313"/>
                  </a:lnTo>
                  <a:lnTo>
                    <a:pt x="1444" y="301"/>
                  </a:lnTo>
                  <a:lnTo>
                    <a:pt x="1055" y="301"/>
                  </a:lnTo>
                  <a:lnTo>
                    <a:pt x="1055" y="270"/>
                  </a:lnTo>
                  <a:lnTo>
                    <a:pt x="1042" y="270"/>
                  </a:lnTo>
                  <a:lnTo>
                    <a:pt x="1042" y="228"/>
                  </a:lnTo>
                  <a:lnTo>
                    <a:pt x="1032" y="228"/>
                  </a:lnTo>
                  <a:lnTo>
                    <a:pt x="1032" y="223"/>
                  </a:lnTo>
                  <a:lnTo>
                    <a:pt x="1022" y="223"/>
                  </a:lnTo>
                  <a:lnTo>
                    <a:pt x="1022" y="212"/>
                  </a:lnTo>
                  <a:lnTo>
                    <a:pt x="1010" y="212"/>
                  </a:lnTo>
                  <a:lnTo>
                    <a:pt x="1010" y="187"/>
                  </a:lnTo>
                  <a:lnTo>
                    <a:pt x="599" y="187"/>
                  </a:lnTo>
                  <a:lnTo>
                    <a:pt x="599" y="120"/>
                  </a:lnTo>
                  <a:lnTo>
                    <a:pt x="595" y="120"/>
                  </a:lnTo>
                  <a:lnTo>
                    <a:pt x="595" y="108"/>
                  </a:lnTo>
                  <a:lnTo>
                    <a:pt x="571" y="108"/>
                  </a:lnTo>
                  <a:lnTo>
                    <a:pt x="571" y="73"/>
                  </a:lnTo>
                  <a:lnTo>
                    <a:pt x="558" y="73"/>
                  </a:lnTo>
                  <a:lnTo>
                    <a:pt x="558" y="57"/>
                  </a:lnTo>
                  <a:lnTo>
                    <a:pt x="140" y="57"/>
                  </a:lnTo>
                  <a:lnTo>
                    <a:pt x="140"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20" name="Line 297">
              <a:extLst>
                <a:ext uri="{FF2B5EF4-FFF2-40B4-BE49-F238E27FC236}">
                  <a16:creationId xmlns="" xmlns:a16="http://schemas.microsoft.com/office/drawing/2014/main" id="{5CF36D6C-414E-4539-9DD9-23A4E1433E81}"/>
                </a:ext>
              </a:extLst>
            </p:cNvPr>
            <p:cNvSpPr>
              <a:spLocks noChangeShapeType="1"/>
            </p:cNvSpPr>
            <p:nvPr/>
          </p:nvSpPr>
          <p:spPr bwMode="auto">
            <a:xfrm>
              <a:off x="4392036"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21" name="Line 297">
              <a:extLst>
                <a:ext uri="{FF2B5EF4-FFF2-40B4-BE49-F238E27FC236}">
                  <a16:creationId xmlns="" xmlns:a16="http://schemas.microsoft.com/office/drawing/2014/main" id="{95C29D17-A0C7-4A98-AB01-0D3563CC2C6E}"/>
                </a:ext>
              </a:extLst>
            </p:cNvPr>
            <p:cNvSpPr>
              <a:spLocks noChangeShapeType="1"/>
            </p:cNvSpPr>
            <p:nvPr/>
          </p:nvSpPr>
          <p:spPr bwMode="auto">
            <a:xfrm>
              <a:off x="4375708" y="2389321"/>
              <a:ext cx="0" cy="5609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322" name="Rectangle 1321"/>
          <p:cNvSpPr/>
          <p:nvPr/>
        </p:nvSpPr>
        <p:spPr>
          <a:xfrm>
            <a:off x="23223" y="4072071"/>
            <a:ext cx="1128835" cy="738664"/>
          </a:xfrm>
          <a:prstGeom prst="rect">
            <a:avLst/>
          </a:prstGeom>
        </p:spPr>
        <p:txBody>
          <a:bodyPr wrap="none">
            <a:spAutoFit/>
          </a:bodyPr>
          <a:lstStyle/>
          <a:p>
            <a:r>
              <a:rPr lang="ja-JP" sz="1400" b="0" i="0" dirty="0" smtClean="0">
                <a:solidFill>
                  <a:srgbClr val="000000"/>
                </a:solidFill>
                <a:ea typeface="MS UI Gothic" pitchFamily="18" charset="0"/>
              </a:rPr>
              <a:t>リスクに晒されている患者数</a:t>
            </a:r>
            <a:r>
              <a:rPr lang="en" sz="1400" dirty="0" smtClean="0"/>
              <a:t/>
            </a:r>
            <a:br>
              <a:rPr lang="en" sz="1400" dirty="0" smtClean="0"/>
            </a:br>
            <a:r>
              <a:rPr lang="ja-JP" sz="1400" b="0" i="0" dirty="0" smtClean="0">
                <a:solidFill>
                  <a:srgbClr val="000000"/>
                </a:solidFill>
                <a:ea typeface="MS UI Gothic" pitchFamily="18" charset="0"/>
              </a:rPr>
              <a:t>Muparfostat</a:t>
            </a:r>
          </a:p>
          <a:p>
            <a:pPr defTabSz="892175" eaLnBrk="0" hangingPunct="0"/>
            <a:r>
              <a:rPr lang="ja-JP" sz="1400" b="0" i="0" dirty="0" smtClean="0">
                <a:solidFill>
                  <a:srgbClr val="000000"/>
                </a:solidFill>
                <a:ea typeface="MS UI Gothic" pitchFamily="18" charset="0"/>
              </a:rPr>
              <a:t>プラセボ</a:t>
            </a:r>
          </a:p>
        </p:txBody>
      </p:sp>
      <p:sp>
        <p:nvSpPr>
          <p:cNvPr id="1323" name="TextBox 1322">
            <a:extLst>
              <a:ext uri="{FF2B5EF4-FFF2-40B4-BE49-F238E27FC236}">
                <a16:creationId xmlns="" xmlns:a16="http://schemas.microsoft.com/office/drawing/2014/main" id="{BEDF9749-E381-42F1-8175-73780491021B}"/>
              </a:ext>
            </a:extLst>
          </p:cNvPr>
          <p:cNvSpPr txBox="1"/>
          <p:nvPr/>
        </p:nvSpPr>
        <p:spPr>
          <a:xfrm>
            <a:off x="2808787" y="4307145"/>
            <a:ext cx="370862" cy="503590"/>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188</a:t>
            </a:r>
          </a:p>
          <a:p>
            <a:pPr algn="ctr"/>
            <a:r>
              <a:rPr lang="ja-JP" sz="1400" b="0" i="0" dirty="0" smtClean="0">
                <a:solidFill>
                  <a:srgbClr val="000000"/>
                </a:solidFill>
                <a:ea typeface="MS UI Gothic" pitchFamily="18" charset="0"/>
              </a:rPr>
              <a:t>203</a:t>
            </a:r>
          </a:p>
        </p:txBody>
      </p:sp>
      <p:sp>
        <p:nvSpPr>
          <p:cNvPr id="1324" name="TextBox 1323">
            <a:extLst>
              <a:ext uri="{FF2B5EF4-FFF2-40B4-BE49-F238E27FC236}">
                <a16:creationId xmlns="" xmlns:a16="http://schemas.microsoft.com/office/drawing/2014/main" id="{BEDF9749-E381-42F1-8175-73780491021B}"/>
              </a:ext>
            </a:extLst>
          </p:cNvPr>
          <p:cNvSpPr txBox="1"/>
          <p:nvPr/>
        </p:nvSpPr>
        <p:spPr>
          <a:xfrm>
            <a:off x="3966284" y="4307145"/>
            <a:ext cx="370862" cy="503590"/>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146</a:t>
            </a:r>
          </a:p>
          <a:p>
            <a:pPr algn="ctr"/>
            <a:r>
              <a:rPr lang="ja-JP" sz="1400" b="0" i="0" dirty="0" smtClean="0">
                <a:solidFill>
                  <a:srgbClr val="000000"/>
                </a:solidFill>
                <a:ea typeface="MS UI Gothic" pitchFamily="18" charset="0"/>
              </a:rPr>
              <a:t>169</a:t>
            </a:r>
          </a:p>
        </p:txBody>
      </p:sp>
      <p:sp>
        <p:nvSpPr>
          <p:cNvPr id="1325" name="TextBox 1324">
            <a:extLst>
              <a:ext uri="{FF2B5EF4-FFF2-40B4-BE49-F238E27FC236}">
                <a16:creationId xmlns="" xmlns:a16="http://schemas.microsoft.com/office/drawing/2014/main" id="{BEDF9749-E381-42F1-8175-73780491021B}"/>
              </a:ext>
            </a:extLst>
          </p:cNvPr>
          <p:cNvSpPr txBox="1"/>
          <p:nvPr/>
        </p:nvSpPr>
        <p:spPr>
          <a:xfrm>
            <a:off x="5073790" y="4307145"/>
            <a:ext cx="370862" cy="503590"/>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98</a:t>
            </a:r>
          </a:p>
          <a:p>
            <a:pPr algn="ctr"/>
            <a:r>
              <a:rPr lang="ja-JP" sz="1400" b="0" i="0" dirty="0" smtClean="0">
                <a:solidFill>
                  <a:srgbClr val="000000"/>
                </a:solidFill>
                <a:ea typeface="MS UI Gothic" pitchFamily="18" charset="0"/>
              </a:rPr>
              <a:t>120</a:t>
            </a:r>
          </a:p>
        </p:txBody>
      </p:sp>
      <p:sp>
        <p:nvSpPr>
          <p:cNvPr id="1326" name="TextBox 1325">
            <a:extLst>
              <a:ext uri="{FF2B5EF4-FFF2-40B4-BE49-F238E27FC236}">
                <a16:creationId xmlns="" xmlns:a16="http://schemas.microsoft.com/office/drawing/2014/main" id="{BEDF9749-E381-42F1-8175-73780491021B}"/>
              </a:ext>
            </a:extLst>
          </p:cNvPr>
          <p:cNvSpPr txBox="1"/>
          <p:nvPr/>
        </p:nvSpPr>
        <p:spPr>
          <a:xfrm>
            <a:off x="6313910" y="4307145"/>
            <a:ext cx="271475" cy="503590"/>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65</a:t>
            </a:r>
          </a:p>
          <a:p>
            <a:pPr algn="ctr"/>
            <a:r>
              <a:rPr lang="ja-JP" sz="1400" b="0" i="0" dirty="0" smtClean="0">
                <a:solidFill>
                  <a:srgbClr val="000000"/>
                </a:solidFill>
                <a:ea typeface="MS UI Gothic" pitchFamily="18" charset="0"/>
              </a:rPr>
              <a:t>75</a:t>
            </a:r>
          </a:p>
        </p:txBody>
      </p:sp>
      <p:sp>
        <p:nvSpPr>
          <p:cNvPr id="1327" name="TextBox 1326">
            <a:extLst>
              <a:ext uri="{FF2B5EF4-FFF2-40B4-BE49-F238E27FC236}">
                <a16:creationId xmlns="" xmlns:a16="http://schemas.microsoft.com/office/drawing/2014/main" id="{BEDF9749-E381-42F1-8175-73780491021B}"/>
              </a:ext>
            </a:extLst>
          </p:cNvPr>
          <p:cNvSpPr txBox="1"/>
          <p:nvPr/>
        </p:nvSpPr>
        <p:spPr>
          <a:xfrm>
            <a:off x="7457253" y="4307145"/>
            <a:ext cx="271475" cy="503590"/>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33</a:t>
            </a:r>
          </a:p>
          <a:p>
            <a:pPr algn="ctr"/>
            <a:r>
              <a:rPr lang="ja-JP" sz="1400" b="0" i="0" dirty="0" smtClean="0">
                <a:solidFill>
                  <a:srgbClr val="000000"/>
                </a:solidFill>
                <a:ea typeface="MS UI Gothic" pitchFamily="18" charset="0"/>
              </a:rPr>
              <a:t>37</a:t>
            </a:r>
          </a:p>
        </p:txBody>
      </p:sp>
    </p:spTree>
    <p:extLst>
      <p:ext uri="{BB962C8B-B14F-4D97-AF65-F5344CB8AC3E}">
        <p14:creationId xmlns:p14="http://schemas.microsoft.com/office/powerpoint/2010/main" xmlns="" val="193970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52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Muparfostatによるアジュバント療法を行っても、外科手術後のHV-HCC患者全体のDFSは延長しなかった。しかし、微小血管浸潤のサブグループではDFSの延長が見られた。</a:t>
            </a:r>
          </a:p>
          <a:p>
            <a:r>
              <a:rPr lang="ja-JP" sz="1600" b="1" i="0" dirty="0" smtClean="0">
                <a:solidFill>
                  <a:srgbClr val="4D4D4D"/>
                </a:solidFill>
                <a:ea typeface="MS UI Gothic" pitchFamily="18" charset="0"/>
              </a:rPr>
              <a:t>Muparfostatが単剤療法もしくは他の抗癌剤との併用療法として、今後のHCCのアジュバント療法に関する臨床試験で評価され得ることがこの結果から示唆される。</a:t>
            </a:r>
          </a:p>
          <a:p>
            <a:pPr marL="0" indent="0">
              <a:buNone/>
            </a:pPr>
            <a:endParaRPr lang="en-GB" b="1" dirty="0"/>
          </a:p>
        </p:txBody>
      </p:sp>
      <p:sp>
        <p:nvSpPr>
          <p:cNvPr id="178"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624PD: 肝炎ウイルス関連肝細胞癌（HV-HCC）患者における、切除後のアジュバント療法としてのmuparfostat（PI-88）第III相試験 – Chen P, et al</a:t>
            </a:r>
          </a:p>
        </p:txBody>
      </p:sp>
      <p:sp>
        <p:nvSpPr>
          <p:cNvPr id="181" name="Text Placeholder 4"/>
          <p:cNvSpPr>
            <a:spLocks noGrp="1"/>
          </p:cNvSpPr>
          <p:nvPr>
            <p:ph type="body" sz="quarter" idx="11"/>
          </p:nvPr>
        </p:nvSpPr>
        <p:spPr>
          <a:xfrm>
            <a:off x="4648200" y="6096000"/>
            <a:ext cx="4130675" cy="487363"/>
          </a:xfrm>
        </p:spPr>
        <p:txBody>
          <a:bodyPr/>
          <a:lstStyle/>
          <a:p>
            <a:r>
              <a:rPr lang="en-US" dirty="0"/>
              <a:t>Chen P</a:t>
            </a:r>
            <a:r>
              <a:rPr lang="fr-FR" dirty="0"/>
              <a:t>, et al. Ann Oncol 2017;28(Suppl 5):Abstr 624PD</a:t>
            </a:r>
            <a:endParaRPr lang="en-US" dirty="0"/>
          </a:p>
        </p:txBody>
      </p:sp>
      <p:sp>
        <p:nvSpPr>
          <p:cNvPr id="183" name="TextBox 182">
            <a:extLst>
              <a:ext uri="{FF2B5EF4-FFF2-40B4-BE49-F238E27FC236}">
                <a16:creationId xmlns="" xmlns:a16="http://schemas.microsoft.com/office/drawing/2014/main" id="{D6C5F291-54A0-46E5-B099-EBEA542A8BD2}"/>
              </a:ext>
            </a:extLst>
          </p:cNvPr>
          <p:cNvSpPr txBox="1"/>
          <p:nvPr/>
        </p:nvSpPr>
        <p:spPr>
          <a:xfrm>
            <a:off x="1664336" y="1484784"/>
            <a:ext cx="5815328"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DFS – 微小血管浸潤サブグループ</a:t>
            </a:r>
          </a:p>
        </p:txBody>
      </p:sp>
      <p:grpSp>
        <p:nvGrpSpPr>
          <p:cNvPr id="184" name="Group 183">
            <a:extLst>
              <a:ext uri="{FF2B5EF4-FFF2-40B4-BE49-F238E27FC236}">
                <a16:creationId xmlns="" xmlns:a16="http://schemas.microsoft.com/office/drawing/2014/main" id="{B1FC706B-3BB6-43C2-976E-6AFA0B140525}"/>
              </a:ext>
            </a:extLst>
          </p:cNvPr>
          <p:cNvGrpSpPr/>
          <p:nvPr/>
        </p:nvGrpSpPr>
        <p:grpSpPr>
          <a:xfrm>
            <a:off x="431249" y="1700808"/>
            <a:ext cx="8444517" cy="3096459"/>
            <a:chOff x="431249" y="1700808"/>
            <a:chExt cx="8444517" cy="3096459"/>
          </a:xfrm>
        </p:grpSpPr>
        <p:sp>
          <p:nvSpPr>
            <p:cNvPr id="185" name="Freeform: Shape 9">
              <a:extLst>
                <a:ext uri="{FF2B5EF4-FFF2-40B4-BE49-F238E27FC236}">
                  <a16:creationId xmlns="" xmlns:a16="http://schemas.microsoft.com/office/drawing/2014/main" id="{3D0D889A-F392-40C8-AA7C-CEFB8A7B785F}"/>
                </a:ext>
              </a:extLst>
            </p:cNvPr>
            <p:cNvSpPr/>
            <p:nvPr/>
          </p:nvSpPr>
          <p:spPr>
            <a:xfrm>
              <a:off x="1306830" y="1844888"/>
              <a:ext cx="7396300" cy="2335226"/>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solidFill>
                  <a:srgbClr val="000000"/>
                </a:solidFill>
              </a:endParaRPr>
            </a:p>
          </p:txBody>
        </p:sp>
        <p:sp>
          <p:nvSpPr>
            <p:cNvPr id="186" name="TextBox 185">
              <a:extLst>
                <a:ext uri="{FF2B5EF4-FFF2-40B4-BE49-F238E27FC236}">
                  <a16:creationId xmlns="" xmlns:a16="http://schemas.microsoft.com/office/drawing/2014/main" id="{6DA8EE85-07E2-4B4F-9BB4-519824DD838B}"/>
                </a:ext>
              </a:extLst>
            </p:cNvPr>
            <p:cNvSpPr txBox="1"/>
            <p:nvPr/>
          </p:nvSpPr>
          <p:spPr>
            <a:xfrm>
              <a:off x="864461" y="1700808"/>
              <a:ext cx="321169" cy="288147"/>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1.0</a:t>
              </a:r>
            </a:p>
          </p:txBody>
        </p:sp>
        <p:sp>
          <p:nvSpPr>
            <p:cNvPr id="187" name="TextBox 186">
              <a:extLst>
                <a:ext uri="{FF2B5EF4-FFF2-40B4-BE49-F238E27FC236}">
                  <a16:creationId xmlns="" xmlns:a16="http://schemas.microsoft.com/office/drawing/2014/main" id="{8D04EA6F-801C-4A7A-96C9-B63D2C131110}"/>
                </a:ext>
              </a:extLst>
            </p:cNvPr>
            <p:cNvSpPr txBox="1"/>
            <p:nvPr/>
          </p:nvSpPr>
          <p:spPr>
            <a:xfrm>
              <a:off x="864461" y="2165668"/>
              <a:ext cx="321169" cy="288147"/>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0.8</a:t>
              </a:r>
            </a:p>
          </p:txBody>
        </p:sp>
        <p:sp>
          <p:nvSpPr>
            <p:cNvPr id="188" name="TextBox 187">
              <a:extLst>
                <a:ext uri="{FF2B5EF4-FFF2-40B4-BE49-F238E27FC236}">
                  <a16:creationId xmlns="" xmlns:a16="http://schemas.microsoft.com/office/drawing/2014/main" id="{BB75744B-41C0-44F7-9395-F771C6C317D4}"/>
                </a:ext>
              </a:extLst>
            </p:cNvPr>
            <p:cNvSpPr txBox="1"/>
            <p:nvPr/>
          </p:nvSpPr>
          <p:spPr>
            <a:xfrm>
              <a:off x="864461" y="2630528"/>
              <a:ext cx="321169" cy="288147"/>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0.6</a:t>
              </a:r>
            </a:p>
          </p:txBody>
        </p:sp>
        <p:sp>
          <p:nvSpPr>
            <p:cNvPr id="189" name="TextBox 188">
              <a:extLst>
                <a:ext uri="{FF2B5EF4-FFF2-40B4-BE49-F238E27FC236}">
                  <a16:creationId xmlns="" xmlns:a16="http://schemas.microsoft.com/office/drawing/2014/main" id="{E5EE8850-9C53-4160-B745-B5329CD0BBA3}"/>
                </a:ext>
              </a:extLst>
            </p:cNvPr>
            <p:cNvSpPr txBox="1"/>
            <p:nvPr/>
          </p:nvSpPr>
          <p:spPr>
            <a:xfrm>
              <a:off x="864461" y="3095388"/>
              <a:ext cx="321169" cy="288147"/>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0.4</a:t>
              </a:r>
            </a:p>
          </p:txBody>
        </p:sp>
        <p:sp>
          <p:nvSpPr>
            <p:cNvPr id="190" name="TextBox 189">
              <a:extLst>
                <a:ext uri="{FF2B5EF4-FFF2-40B4-BE49-F238E27FC236}">
                  <a16:creationId xmlns="" xmlns:a16="http://schemas.microsoft.com/office/drawing/2014/main" id="{E7197B8C-C839-4959-BE06-03F56C18A1D7}"/>
                </a:ext>
              </a:extLst>
            </p:cNvPr>
            <p:cNvSpPr txBox="1"/>
            <p:nvPr/>
          </p:nvSpPr>
          <p:spPr>
            <a:xfrm>
              <a:off x="864461" y="3560248"/>
              <a:ext cx="321169" cy="288147"/>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0.2</a:t>
              </a:r>
            </a:p>
          </p:txBody>
        </p:sp>
        <p:sp>
          <p:nvSpPr>
            <p:cNvPr id="191" name="TextBox 190">
              <a:extLst>
                <a:ext uri="{FF2B5EF4-FFF2-40B4-BE49-F238E27FC236}">
                  <a16:creationId xmlns="" xmlns:a16="http://schemas.microsoft.com/office/drawing/2014/main" id="{BF60ABDE-1D9F-4565-8279-C58BBCEAFCA4}"/>
                </a:ext>
              </a:extLst>
            </p:cNvPr>
            <p:cNvSpPr txBox="1"/>
            <p:nvPr/>
          </p:nvSpPr>
          <p:spPr>
            <a:xfrm>
              <a:off x="864461" y="4025108"/>
              <a:ext cx="321169" cy="288147"/>
            </a:xfrm>
            <a:prstGeom prst="rect">
              <a:avLst/>
            </a:prstGeom>
            <a:noFill/>
          </p:spPr>
          <p:txBody>
            <a:bodyPr wrap="none" lIns="36000" tIns="36000" rIns="36000" bIns="36000" rtlCol="0" anchor="ctr" anchorCtr="0">
              <a:spAutoFit/>
            </a:bodyPr>
            <a:lstStyle/>
            <a:p>
              <a:pPr algn="r"/>
              <a:r>
                <a:rPr lang="ja-JP" sz="1400" b="0" i="0" dirty="0" smtClean="0">
                  <a:solidFill>
                    <a:srgbClr val="000000"/>
                  </a:solidFill>
                  <a:ea typeface="MS UI Gothic" pitchFamily="18" charset="0"/>
                </a:rPr>
                <a:t>0.0</a:t>
              </a:r>
            </a:p>
          </p:txBody>
        </p:sp>
        <p:cxnSp>
          <p:nvCxnSpPr>
            <p:cNvPr id="192" name="Straight Connector 191">
              <a:extLst>
                <a:ext uri="{FF2B5EF4-FFF2-40B4-BE49-F238E27FC236}">
                  <a16:creationId xmlns="" xmlns:a16="http://schemas.microsoft.com/office/drawing/2014/main" id="{4299D2B4-8E34-463C-9162-66C084BEA573}"/>
                </a:ext>
              </a:extLst>
            </p:cNvPr>
            <p:cNvCxnSpPr>
              <a:cxnSpLocks/>
            </p:cNvCxnSpPr>
            <p:nvPr/>
          </p:nvCxnSpPr>
          <p:spPr>
            <a:xfrm rot="5400000">
              <a:off x="1261830"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 xmlns:a16="http://schemas.microsoft.com/office/drawing/2014/main" id="{5687DD4F-D1F5-4AF1-97FE-BB5E7EEDE5E9}"/>
                </a:ext>
              </a:extLst>
            </p:cNvPr>
            <p:cNvSpPr txBox="1"/>
            <p:nvPr/>
          </p:nvSpPr>
          <p:spPr>
            <a:xfrm>
              <a:off x="1220785" y="4264645"/>
              <a:ext cx="172089"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0</a:t>
              </a:r>
            </a:p>
          </p:txBody>
        </p:sp>
        <p:cxnSp>
          <p:nvCxnSpPr>
            <p:cNvPr id="194" name="Straight Connector 193">
              <a:extLst>
                <a:ext uri="{FF2B5EF4-FFF2-40B4-BE49-F238E27FC236}">
                  <a16:creationId xmlns="" xmlns:a16="http://schemas.microsoft.com/office/drawing/2014/main" id="{2773B0B2-FF46-49E8-B6FE-8A6787FF964D}"/>
                </a:ext>
              </a:extLst>
            </p:cNvPr>
            <p:cNvCxnSpPr>
              <a:cxnSpLocks/>
            </p:cNvCxnSpPr>
            <p:nvPr/>
          </p:nvCxnSpPr>
          <p:spPr>
            <a:xfrm rot="5400000">
              <a:off x="2738532"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 xmlns:a16="http://schemas.microsoft.com/office/drawing/2014/main" id="{8611D76B-E821-4E30-AB42-199C7F9769F8}"/>
                </a:ext>
              </a:extLst>
            </p:cNvPr>
            <p:cNvSpPr txBox="1"/>
            <p:nvPr/>
          </p:nvSpPr>
          <p:spPr>
            <a:xfrm>
              <a:off x="2647742"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30</a:t>
              </a:r>
            </a:p>
          </p:txBody>
        </p:sp>
        <p:cxnSp>
          <p:nvCxnSpPr>
            <p:cNvPr id="196" name="Straight Connector 195">
              <a:extLst>
                <a:ext uri="{FF2B5EF4-FFF2-40B4-BE49-F238E27FC236}">
                  <a16:creationId xmlns="" xmlns:a16="http://schemas.microsoft.com/office/drawing/2014/main" id="{D5003EB0-49E4-4AE5-8379-391907F8D679}"/>
                </a:ext>
              </a:extLst>
            </p:cNvPr>
            <p:cNvCxnSpPr>
              <a:cxnSpLocks/>
            </p:cNvCxnSpPr>
            <p:nvPr/>
          </p:nvCxnSpPr>
          <p:spPr>
            <a:xfrm rot="5400000">
              <a:off x="3230766"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 xmlns:a16="http://schemas.microsoft.com/office/drawing/2014/main" id="{4DF84486-294E-4728-AA6D-BA45ABB691BF}"/>
                </a:ext>
              </a:extLst>
            </p:cNvPr>
            <p:cNvSpPr txBox="1"/>
            <p:nvPr/>
          </p:nvSpPr>
          <p:spPr>
            <a:xfrm>
              <a:off x="3141087"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40</a:t>
              </a:r>
            </a:p>
          </p:txBody>
        </p:sp>
        <p:cxnSp>
          <p:nvCxnSpPr>
            <p:cNvPr id="198" name="Straight Connector 197">
              <a:extLst>
                <a:ext uri="{FF2B5EF4-FFF2-40B4-BE49-F238E27FC236}">
                  <a16:creationId xmlns="" xmlns:a16="http://schemas.microsoft.com/office/drawing/2014/main" id="{B56BB378-81A4-4769-B544-67C1FA99F40A}"/>
                </a:ext>
              </a:extLst>
            </p:cNvPr>
            <p:cNvCxnSpPr>
              <a:cxnSpLocks/>
            </p:cNvCxnSpPr>
            <p:nvPr/>
          </p:nvCxnSpPr>
          <p:spPr>
            <a:xfrm rot="5400000">
              <a:off x="5691936"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 xmlns:a16="http://schemas.microsoft.com/office/drawing/2014/main" id="{8581CB12-016F-40B6-9F14-F6E77054EFEF}"/>
                </a:ext>
              </a:extLst>
            </p:cNvPr>
            <p:cNvSpPr txBox="1"/>
            <p:nvPr/>
          </p:nvSpPr>
          <p:spPr>
            <a:xfrm>
              <a:off x="5597721"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90</a:t>
              </a:r>
            </a:p>
          </p:txBody>
        </p:sp>
        <p:cxnSp>
          <p:nvCxnSpPr>
            <p:cNvPr id="200" name="Straight Connector 199">
              <a:extLst>
                <a:ext uri="{FF2B5EF4-FFF2-40B4-BE49-F238E27FC236}">
                  <a16:creationId xmlns="" xmlns:a16="http://schemas.microsoft.com/office/drawing/2014/main" id="{CF59B221-CDAB-4E23-BC3A-DE47FE62A7E6}"/>
                </a:ext>
              </a:extLst>
            </p:cNvPr>
            <p:cNvCxnSpPr>
              <a:cxnSpLocks/>
            </p:cNvCxnSpPr>
            <p:nvPr/>
          </p:nvCxnSpPr>
          <p:spPr>
            <a:xfrm rot="5400000">
              <a:off x="667640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 xmlns:a16="http://schemas.microsoft.com/office/drawing/2014/main" id="{B18D95EB-273A-4978-869A-E9D756B82C4B}"/>
                </a:ext>
              </a:extLst>
            </p:cNvPr>
            <p:cNvSpPr txBox="1"/>
            <p:nvPr/>
          </p:nvSpPr>
          <p:spPr>
            <a:xfrm>
              <a:off x="6542276" y="4264645"/>
              <a:ext cx="35752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110</a:t>
              </a:r>
            </a:p>
          </p:txBody>
        </p:sp>
        <p:cxnSp>
          <p:nvCxnSpPr>
            <p:cNvPr id="202" name="Straight Connector 201">
              <a:extLst>
                <a:ext uri="{FF2B5EF4-FFF2-40B4-BE49-F238E27FC236}">
                  <a16:creationId xmlns="" xmlns:a16="http://schemas.microsoft.com/office/drawing/2014/main" id="{3EF0F6D1-7B67-4767-9C73-5F85CC0092FF}"/>
                </a:ext>
              </a:extLst>
            </p:cNvPr>
            <p:cNvCxnSpPr>
              <a:cxnSpLocks/>
            </p:cNvCxnSpPr>
            <p:nvPr/>
          </p:nvCxnSpPr>
          <p:spPr>
            <a:xfrm rot="5400000">
              <a:off x="864533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 xmlns:a16="http://schemas.microsoft.com/office/drawing/2014/main" id="{0C9073DF-31D7-4ED6-92B5-D8DCB7495E1E}"/>
                </a:ext>
              </a:extLst>
            </p:cNvPr>
            <p:cNvSpPr txBox="1"/>
            <p:nvPr/>
          </p:nvSpPr>
          <p:spPr>
            <a:xfrm>
              <a:off x="8504904" y="4264645"/>
              <a:ext cx="370862"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150</a:t>
              </a:r>
            </a:p>
          </p:txBody>
        </p:sp>
        <p:sp>
          <p:nvSpPr>
            <p:cNvPr id="204" name="TextBox 203">
              <a:extLst>
                <a:ext uri="{FF2B5EF4-FFF2-40B4-BE49-F238E27FC236}">
                  <a16:creationId xmlns="" xmlns:a16="http://schemas.microsoft.com/office/drawing/2014/main" id="{7FBAA976-C74C-4DD7-BE6E-8416959DB96E}"/>
                </a:ext>
              </a:extLst>
            </p:cNvPr>
            <p:cNvSpPr txBox="1"/>
            <p:nvPr/>
          </p:nvSpPr>
          <p:spPr>
            <a:xfrm>
              <a:off x="4472147" y="4509120"/>
              <a:ext cx="1071117"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経過時間、週間</a:t>
              </a:r>
            </a:p>
          </p:txBody>
        </p:sp>
        <p:sp>
          <p:nvSpPr>
            <p:cNvPr id="205" name="TextBox 204">
              <a:extLst>
                <a:ext uri="{FF2B5EF4-FFF2-40B4-BE49-F238E27FC236}">
                  <a16:creationId xmlns="" xmlns:a16="http://schemas.microsoft.com/office/drawing/2014/main" id="{CC97BE5A-FBA4-4F32-A10B-01E48A885324}"/>
                </a:ext>
              </a:extLst>
            </p:cNvPr>
            <p:cNvSpPr txBox="1"/>
            <p:nvPr/>
          </p:nvSpPr>
          <p:spPr>
            <a:xfrm rot="16200000">
              <a:off x="-648813" y="2890979"/>
              <a:ext cx="2448272" cy="288147"/>
            </a:xfrm>
            <a:prstGeom prst="rect">
              <a:avLst/>
            </a:prstGeom>
            <a:noFill/>
          </p:spPr>
          <p:txBody>
            <a:bodyPr wrap="square" lIns="36000" tIns="36000" rIns="36000" bIns="36000" rtlCol="0" anchor="ctr" anchorCtr="0">
              <a:spAutoFit/>
            </a:bodyPr>
            <a:lstStyle/>
            <a:p>
              <a:pPr algn="ctr"/>
              <a:r>
                <a:rPr lang="ja-JP" sz="1400" b="0" i="0" dirty="0" smtClean="0">
                  <a:solidFill>
                    <a:srgbClr val="000000"/>
                  </a:solidFill>
                  <a:ea typeface="MS UI Gothic" pitchFamily="18" charset="0"/>
                </a:rPr>
                <a:t>推定DFS率</a:t>
              </a:r>
            </a:p>
          </p:txBody>
        </p:sp>
        <p:sp>
          <p:nvSpPr>
            <p:cNvPr id="206" name="TextBox 205">
              <a:extLst>
                <a:ext uri="{FF2B5EF4-FFF2-40B4-BE49-F238E27FC236}">
                  <a16:creationId xmlns="" xmlns:a16="http://schemas.microsoft.com/office/drawing/2014/main" id="{5C36B71F-90D4-4094-8896-9535FB2D2AF3}"/>
                </a:ext>
              </a:extLst>
            </p:cNvPr>
            <p:cNvSpPr txBox="1"/>
            <p:nvPr/>
          </p:nvSpPr>
          <p:spPr>
            <a:xfrm>
              <a:off x="7130426" y="3854573"/>
              <a:ext cx="1577923" cy="257369"/>
            </a:xfrm>
            <a:prstGeom prst="rect">
              <a:avLst/>
            </a:prstGeom>
            <a:noFill/>
          </p:spPr>
          <p:txBody>
            <a:bodyPr wrap="none" lIns="36000" tIns="36000" rIns="36000" bIns="36000" rtlCol="0" anchor="t" anchorCtr="0">
              <a:spAutoFit/>
            </a:bodyPr>
            <a:lstStyle/>
            <a:p>
              <a:pPr algn="r"/>
              <a:r>
                <a:rPr lang="ja-JP" sz="1200" b="0" i="0" dirty="0" smtClean="0">
                  <a:solidFill>
                    <a:srgbClr val="000000"/>
                  </a:solidFill>
                  <a:ea typeface="MS UI Gothic" pitchFamily="18" charset="0"/>
                </a:rPr>
                <a:t>HR 0.2026, p=0.0379</a:t>
              </a:r>
            </a:p>
          </p:txBody>
        </p:sp>
        <p:sp>
          <p:nvSpPr>
            <p:cNvPr id="207" name="TextBox 206">
              <a:extLst>
                <a:ext uri="{FF2B5EF4-FFF2-40B4-BE49-F238E27FC236}">
                  <a16:creationId xmlns="" xmlns:a16="http://schemas.microsoft.com/office/drawing/2014/main" id="{3AC07FA6-79FE-4629-A49A-F76644EFACFF}"/>
                </a:ext>
              </a:extLst>
            </p:cNvPr>
            <p:cNvSpPr txBox="1"/>
            <p:nvPr/>
          </p:nvSpPr>
          <p:spPr>
            <a:xfrm>
              <a:off x="7380312" y="3140968"/>
              <a:ext cx="1374342" cy="626701"/>
            </a:xfrm>
            <a:prstGeom prst="rect">
              <a:avLst/>
            </a:prstGeom>
            <a:noFill/>
          </p:spPr>
          <p:txBody>
            <a:bodyPr wrap="none" lIns="36000" tIns="36000" rIns="36000" bIns="36000" rtlCol="0" anchor="t" anchorCtr="0">
              <a:spAutoFit/>
            </a:bodyPr>
            <a:lstStyle/>
            <a:p>
              <a:r>
                <a:rPr lang="ja-JP" sz="1200" b="0" i="0" dirty="0" smtClean="0">
                  <a:solidFill>
                    <a:srgbClr val="000000"/>
                  </a:solidFill>
                  <a:ea typeface="MS UI Gothic" pitchFamily="18" charset="0"/>
                </a:rPr>
                <a:t>Muparfostat (n=34)</a:t>
              </a:r>
            </a:p>
            <a:p>
              <a:r>
                <a:rPr lang="ja-JP" sz="1200" b="0" i="0" dirty="0" smtClean="0">
                  <a:solidFill>
                    <a:srgbClr val="000000"/>
                  </a:solidFill>
                  <a:ea typeface="MS UI Gothic" pitchFamily="18" charset="0"/>
                </a:rPr>
                <a:t>プラセボ (n=37)</a:t>
              </a:r>
            </a:p>
            <a:p>
              <a:r>
                <a:rPr lang="ja-JP" sz="1200" b="0" i="0" dirty="0" smtClean="0">
                  <a:solidFill>
                    <a:srgbClr val="000000"/>
                  </a:solidFill>
                  <a:ea typeface="MS UI Gothic" pitchFamily="18" charset="0"/>
                </a:rPr>
                <a:t>打ち切り時点</a:t>
              </a:r>
            </a:p>
          </p:txBody>
        </p:sp>
        <p:cxnSp>
          <p:nvCxnSpPr>
            <p:cNvPr id="208" name="Straight Connector 207">
              <a:extLst>
                <a:ext uri="{FF2B5EF4-FFF2-40B4-BE49-F238E27FC236}">
                  <a16:creationId xmlns="" xmlns:a16="http://schemas.microsoft.com/office/drawing/2014/main" id="{BD9FF146-C786-46FC-AA56-593B3F205EEF}"/>
                </a:ext>
              </a:extLst>
            </p:cNvPr>
            <p:cNvCxnSpPr/>
            <p:nvPr/>
          </p:nvCxnSpPr>
          <p:spPr>
            <a:xfrm>
              <a:off x="7153492" y="3269428"/>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 xmlns:a16="http://schemas.microsoft.com/office/drawing/2014/main" id="{4DB35596-7B08-4788-8704-66C7A0482266}"/>
                </a:ext>
              </a:extLst>
            </p:cNvPr>
            <p:cNvCxnSpPr/>
            <p:nvPr/>
          </p:nvCxnSpPr>
          <p:spPr>
            <a:xfrm>
              <a:off x="7153492" y="3453578"/>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 xmlns:a16="http://schemas.microsoft.com/office/drawing/2014/main" id="{114496F0-9A59-47CF-8B37-9D29235341F5}"/>
                </a:ext>
              </a:extLst>
            </p:cNvPr>
            <p:cNvCxnSpPr/>
            <p:nvPr/>
          </p:nvCxnSpPr>
          <p:spPr>
            <a:xfrm>
              <a:off x="1225172"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 xmlns:a16="http://schemas.microsoft.com/office/drawing/2014/main" id="{807311F8-018D-4520-B954-7C1517D460A7}"/>
                </a:ext>
              </a:extLst>
            </p:cNvPr>
            <p:cNvCxnSpPr/>
            <p:nvPr/>
          </p:nvCxnSpPr>
          <p:spPr>
            <a:xfrm>
              <a:off x="1225172" y="231163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 xmlns:a16="http://schemas.microsoft.com/office/drawing/2014/main" id="{C3E74536-860A-443C-9C2C-E6190E4A5979}"/>
                </a:ext>
              </a:extLst>
            </p:cNvPr>
            <p:cNvCxnSpPr/>
            <p:nvPr/>
          </p:nvCxnSpPr>
          <p:spPr>
            <a:xfrm>
              <a:off x="1225172" y="277875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 xmlns:a16="http://schemas.microsoft.com/office/drawing/2014/main" id="{49907E35-ABD9-4523-824C-EB6AC72E7C5E}"/>
                </a:ext>
              </a:extLst>
            </p:cNvPr>
            <p:cNvCxnSpPr/>
            <p:nvPr/>
          </p:nvCxnSpPr>
          <p:spPr>
            <a:xfrm>
              <a:off x="1225172" y="324587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 xmlns:a16="http://schemas.microsoft.com/office/drawing/2014/main" id="{EA5493E3-1DB4-4585-86A9-1EDA3E5767AC}"/>
                </a:ext>
              </a:extLst>
            </p:cNvPr>
            <p:cNvCxnSpPr/>
            <p:nvPr/>
          </p:nvCxnSpPr>
          <p:spPr>
            <a:xfrm>
              <a:off x="1225172" y="371299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 xmlns:a16="http://schemas.microsoft.com/office/drawing/2014/main" id="{3C4922F3-2FAB-4207-B226-F26A16818AF4}"/>
                </a:ext>
              </a:extLst>
            </p:cNvPr>
            <p:cNvCxnSpPr/>
            <p:nvPr/>
          </p:nvCxnSpPr>
          <p:spPr>
            <a:xfrm>
              <a:off x="1225172" y="41801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 xmlns:a16="http://schemas.microsoft.com/office/drawing/2014/main" id="{B5F7B6AC-B73F-4E12-A3CA-F3D00714E766}"/>
                </a:ext>
              </a:extLst>
            </p:cNvPr>
            <p:cNvCxnSpPr>
              <a:cxnSpLocks/>
            </p:cNvCxnSpPr>
            <p:nvPr/>
          </p:nvCxnSpPr>
          <p:spPr>
            <a:xfrm rot="5400000">
              <a:off x="7202538" y="3639819"/>
              <a:ext cx="90000"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 xmlns:a16="http://schemas.microsoft.com/office/drawing/2014/main" id="{084C61F5-B5BD-4279-A77B-CF891680B084}"/>
                </a:ext>
              </a:extLst>
            </p:cNvPr>
            <p:cNvCxnSpPr>
              <a:cxnSpLocks/>
            </p:cNvCxnSpPr>
            <p:nvPr/>
          </p:nvCxnSpPr>
          <p:spPr>
            <a:xfrm>
              <a:off x="7202538" y="3639819"/>
              <a:ext cx="90000" cy="0"/>
            </a:xfrm>
            <a:prstGeom prst="line">
              <a:avLst/>
            </a:prstGeom>
            <a:ln w="1270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 xmlns:a16="http://schemas.microsoft.com/office/drawing/2014/main" id="{5BBFB82C-30FD-4EF1-8970-9EA1B1CAA339}"/>
                </a:ext>
              </a:extLst>
            </p:cNvPr>
            <p:cNvCxnSpPr>
              <a:cxnSpLocks/>
            </p:cNvCxnSpPr>
            <p:nvPr/>
          </p:nvCxnSpPr>
          <p:spPr>
            <a:xfrm rot="5400000">
              <a:off x="7168638"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 xmlns:a16="http://schemas.microsoft.com/office/drawing/2014/main" id="{4501236F-4B77-4414-826C-3B6EA43C99F6}"/>
                </a:ext>
              </a:extLst>
            </p:cNvPr>
            <p:cNvSpPr txBox="1"/>
            <p:nvPr/>
          </p:nvSpPr>
          <p:spPr>
            <a:xfrm>
              <a:off x="7027528" y="4264645"/>
              <a:ext cx="370862"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120</a:t>
              </a:r>
            </a:p>
          </p:txBody>
        </p:sp>
        <p:cxnSp>
          <p:nvCxnSpPr>
            <p:cNvPr id="220" name="Straight Connector 219">
              <a:extLst>
                <a:ext uri="{FF2B5EF4-FFF2-40B4-BE49-F238E27FC236}">
                  <a16:creationId xmlns="" xmlns:a16="http://schemas.microsoft.com/office/drawing/2014/main" id="{8CD8BD7C-9F99-4042-BD09-6D5EBA2C6F88}"/>
                </a:ext>
              </a:extLst>
            </p:cNvPr>
            <p:cNvCxnSpPr>
              <a:cxnSpLocks/>
            </p:cNvCxnSpPr>
            <p:nvPr/>
          </p:nvCxnSpPr>
          <p:spPr>
            <a:xfrm rot="5400000">
              <a:off x="421523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 xmlns:a16="http://schemas.microsoft.com/office/drawing/2014/main" id="{834496A0-D6E4-4E1E-A79B-B568A3D140B1}"/>
                </a:ext>
              </a:extLst>
            </p:cNvPr>
            <p:cNvSpPr txBox="1"/>
            <p:nvPr/>
          </p:nvSpPr>
          <p:spPr>
            <a:xfrm>
              <a:off x="4125439"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60</a:t>
              </a:r>
            </a:p>
          </p:txBody>
        </p:sp>
        <p:cxnSp>
          <p:nvCxnSpPr>
            <p:cNvPr id="222" name="Straight Connector 221">
              <a:extLst>
                <a:ext uri="{FF2B5EF4-FFF2-40B4-BE49-F238E27FC236}">
                  <a16:creationId xmlns="" xmlns:a16="http://schemas.microsoft.com/office/drawing/2014/main" id="{69CE33F6-D264-4B5C-8B3C-5BF1C94E448C}"/>
                </a:ext>
              </a:extLst>
            </p:cNvPr>
            <p:cNvCxnSpPr>
              <a:cxnSpLocks/>
            </p:cNvCxnSpPr>
            <p:nvPr/>
          </p:nvCxnSpPr>
          <p:spPr>
            <a:xfrm rot="5400000">
              <a:off x="2246298"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 xmlns:a16="http://schemas.microsoft.com/office/drawing/2014/main" id="{F973AC3A-5812-4FD8-829E-945E92BC96F9}"/>
                </a:ext>
              </a:extLst>
            </p:cNvPr>
            <p:cNvSpPr txBox="1"/>
            <p:nvPr/>
          </p:nvSpPr>
          <p:spPr>
            <a:xfrm>
              <a:off x="2158200"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20</a:t>
              </a:r>
            </a:p>
          </p:txBody>
        </p:sp>
        <p:cxnSp>
          <p:nvCxnSpPr>
            <p:cNvPr id="224" name="Straight Connector 223">
              <a:extLst>
                <a:ext uri="{FF2B5EF4-FFF2-40B4-BE49-F238E27FC236}">
                  <a16:creationId xmlns="" xmlns:a16="http://schemas.microsoft.com/office/drawing/2014/main" id="{DB56F68F-69EB-4D57-B703-8AE929D8C13C}"/>
                </a:ext>
              </a:extLst>
            </p:cNvPr>
            <p:cNvCxnSpPr>
              <a:cxnSpLocks/>
            </p:cNvCxnSpPr>
            <p:nvPr/>
          </p:nvCxnSpPr>
          <p:spPr>
            <a:xfrm rot="5400000">
              <a:off x="3723000"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 xmlns:a16="http://schemas.microsoft.com/office/drawing/2014/main" id="{AA808AC3-6CF6-4A10-A661-90C062518A1A}"/>
                </a:ext>
              </a:extLst>
            </p:cNvPr>
            <p:cNvSpPr txBox="1"/>
            <p:nvPr/>
          </p:nvSpPr>
          <p:spPr>
            <a:xfrm>
              <a:off x="3634821"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50</a:t>
              </a:r>
            </a:p>
          </p:txBody>
        </p:sp>
        <p:cxnSp>
          <p:nvCxnSpPr>
            <p:cNvPr id="226" name="Straight Connector 225">
              <a:extLst>
                <a:ext uri="{FF2B5EF4-FFF2-40B4-BE49-F238E27FC236}">
                  <a16:creationId xmlns="" xmlns:a16="http://schemas.microsoft.com/office/drawing/2014/main" id="{5F302C14-177A-4AEB-94CC-6C703A691766}"/>
                </a:ext>
              </a:extLst>
            </p:cNvPr>
            <p:cNvCxnSpPr>
              <a:cxnSpLocks/>
            </p:cNvCxnSpPr>
            <p:nvPr/>
          </p:nvCxnSpPr>
          <p:spPr>
            <a:xfrm rot="5400000">
              <a:off x="4707468"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 xmlns:a16="http://schemas.microsoft.com/office/drawing/2014/main" id="{D0CBF6A2-D4AA-4CE0-8634-01DE3D175082}"/>
                </a:ext>
              </a:extLst>
            </p:cNvPr>
            <p:cNvSpPr txBox="1"/>
            <p:nvPr/>
          </p:nvSpPr>
          <p:spPr>
            <a:xfrm>
              <a:off x="4616261"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70</a:t>
              </a:r>
            </a:p>
          </p:txBody>
        </p:sp>
        <p:cxnSp>
          <p:nvCxnSpPr>
            <p:cNvPr id="228" name="Straight Connector 227">
              <a:extLst>
                <a:ext uri="{FF2B5EF4-FFF2-40B4-BE49-F238E27FC236}">
                  <a16:creationId xmlns="" xmlns:a16="http://schemas.microsoft.com/office/drawing/2014/main" id="{13C4068F-40F7-4F69-B2FD-655D7041CBBF}"/>
                </a:ext>
              </a:extLst>
            </p:cNvPr>
            <p:cNvCxnSpPr>
              <a:cxnSpLocks/>
            </p:cNvCxnSpPr>
            <p:nvPr/>
          </p:nvCxnSpPr>
          <p:spPr>
            <a:xfrm rot="5400000">
              <a:off x="5199702"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 xmlns:a16="http://schemas.microsoft.com/office/drawing/2014/main" id="{F030614E-1CA2-47B9-B858-8201D20EBC0B}"/>
                </a:ext>
              </a:extLst>
            </p:cNvPr>
            <p:cNvSpPr txBox="1"/>
            <p:nvPr/>
          </p:nvSpPr>
          <p:spPr>
            <a:xfrm>
              <a:off x="5108180"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80</a:t>
              </a:r>
            </a:p>
          </p:txBody>
        </p:sp>
        <p:cxnSp>
          <p:nvCxnSpPr>
            <p:cNvPr id="230" name="Straight Connector 229">
              <a:extLst>
                <a:ext uri="{FF2B5EF4-FFF2-40B4-BE49-F238E27FC236}">
                  <a16:creationId xmlns="" xmlns:a16="http://schemas.microsoft.com/office/drawing/2014/main" id="{098ED58A-43D6-49EF-96C7-C40ABEE22FAA}"/>
                </a:ext>
              </a:extLst>
            </p:cNvPr>
            <p:cNvCxnSpPr>
              <a:cxnSpLocks/>
            </p:cNvCxnSpPr>
            <p:nvPr/>
          </p:nvCxnSpPr>
          <p:spPr>
            <a:xfrm rot="5400000">
              <a:off x="6184170"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 xmlns:a16="http://schemas.microsoft.com/office/drawing/2014/main" id="{00C9D0A4-3A35-49DD-9859-2D5186DFE9DC}"/>
                </a:ext>
              </a:extLst>
            </p:cNvPr>
            <p:cNvSpPr txBox="1"/>
            <p:nvPr/>
          </p:nvSpPr>
          <p:spPr>
            <a:xfrm>
              <a:off x="6043546" y="4264645"/>
              <a:ext cx="370862"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100</a:t>
              </a:r>
            </a:p>
          </p:txBody>
        </p:sp>
        <p:cxnSp>
          <p:nvCxnSpPr>
            <p:cNvPr id="232" name="Straight Connector 231">
              <a:extLst>
                <a:ext uri="{FF2B5EF4-FFF2-40B4-BE49-F238E27FC236}">
                  <a16:creationId xmlns="" xmlns:a16="http://schemas.microsoft.com/office/drawing/2014/main" id="{9C220B19-323B-41A8-BDF1-CCB5E1D5D576}"/>
                </a:ext>
              </a:extLst>
            </p:cNvPr>
            <p:cNvCxnSpPr>
              <a:cxnSpLocks/>
            </p:cNvCxnSpPr>
            <p:nvPr/>
          </p:nvCxnSpPr>
          <p:spPr>
            <a:xfrm rot="5400000">
              <a:off x="7660872"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 xmlns:a16="http://schemas.microsoft.com/office/drawing/2014/main" id="{FC4DB811-C4C5-4AEC-AB78-BD36ED2688D6}"/>
                </a:ext>
              </a:extLst>
            </p:cNvPr>
            <p:cNvSpPr txBox="1"/>
            <p:nvPr/>
          </p:nvSpPr>
          <p:spPr>
            <a:xfrm>
              <a:off x="7518635" y="4264645"/>
              <a:ext cx="370862"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130</a:t>
              </a:r>
            </a:p>
          </p:txBody>
        </p:sp>
        <p:cxnSp>
          <p:nvCxnSpPr>
            <p:cNvPr id="234" name="Straight Connector 233">
              <a:extLst>
                <a:ext uri="{FF2B5EF4-FFF2-40B4-BE49-F238E27FC236}">
                  <a16:creationId xmlns="" xmlns:a16="http://schemas.microsoft.com/office/drawing/2014/main" id="{424142BD-42DB-4F6A-9D09-EB2A3EF021C8}"/>
                </a:ext>
              </a:extLst>
            </p:cNvPr>
            <p:cNvCxnSpPr>
              <a:cxnSpLocks/>
            </p:cNvCxnSpPr>
            <p:nvPr/>
          </p:nvCxnSpPr>
          <p:spPr>
            <a:xfrm rot="5400000">
              <a:off x="8153106"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 xmlns:a16="http://schemas.microsoft.com/office/drawing/2014/main" id="{93B48DDE-E929-4BC7-9780-79B164A268DD}"/>
                </a:ext>
              </a:extLst>
            </p:cNvPr>
            <p:cNvSpPr txBox="1"/>
            <p:nvPr/>
          </p:nvSpPr>
          <p:spPr>
            <a:xfrm>
              <a:off x="8014185" y="4264645"/>
              <a:ext cx="370862"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140</a:t>
              </a:r>
            </a:p>
          </p:txBody>
        </p:sp>
        <p:cxnSp>
          <p:nvCxnSpPr>
            <p:cNvPr id="236" name="Straight Connector 235">
              <a:extLst>
                <a:ext uri="{FF2B5EF4-FFF2-40B4-BE49-F238E27FC236}">
                  <a16:creationId xmlns="" xmlns:a16="http://schemas.microsoft.com/office/drawing/2014/main" id="{EABD4531-A988-410B-A085-65293159F5FE}"/>
                </a:ext>
              </a:extLst>
            </p:cNvPr>
            <p:cNvCxnSpPr>
              <a:cxnSpLocks/>
            </p:cNvCxnSpPr>
            <p:nvPr/>
          </p:nvCxnSpPr>
          <p:spPr>
            <a:xfrm rot="5400000">
              <a:off x="1754064" y="421339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 xmlns:a16="http://schemas.microsoft.com/office/drawing/2014/main" id="{7AC39E04-0134-47C7-A83D-86538E44F3CA}"/>
                </a:ext>
              </a:extLst>
            </p:cNvPr>
            <p:cNvSpPr txBox="1"/>
            <p:nvPr/>
          </p:nvSpPr>
          <p:spPr>
            <a:xfrm>
              <a:off x="1665594" y="4264645"/>
              <a:ext cx="271475" cy="288147"/>
            </a:xfrm>
            <a:prstGeom prst="rect">
              <a:avLst/>
            </a:prstGeom>
            <a:noFill/>
          </p:spPr>
          <p:txBody>
            <a:bodyPr wrap="none" lIns="36000" tIns="36000" rIns="36000" bIns="36000" rtlCol="0" anchor="t" anchorCtr="0">
              <a:spAutoFit/>
            </a:bodyPr>
            <a:lstStyle/>
            <a:p>
              <a:pPr algn="ctr"/>
              <a:r>
                <a:rPr lang="ja-JP" sz="1400" b="0" i="0" dirty="0" smtClean="0">
                  <a:solidFill>
                    <a:srgbClr val="000000"/>
                  </a:solidFill>
                  <a:ea typeface="MS UI Gothic" pitchFamily="18" charset="0"/>
                </a:rPr>
                <a:t>10</a:t>
              </a:r>
            </a:p>
          </p:txBody>
        </p:sp>
        <p:grpSp>
          <p:nvGrpSpPr>
            <p:cNvPr id="238" name="Group 237">
              <a:extLst>
                <a:ext uri="{FF2B5EF4-FFF2-40B4-BE49-F238E27FC236}">
                  <a16:creationId xmlns="" xmlns:a16="http://schemas.microsoft.com/office/drawing/2014/main" id="{3D525DA4-6E67-4A3F-A5F3-907A321EE61A}"/>
                </a:ext>
              </a:extLst>
            </p:cNvPr>
            <p:cNvGrpSpPr/>
            <p:nvPr/>
          </p:nvGrpSpPr>
          <p:grpSpPr>
            <a:xfrm>
              <a:off x="1313166" y="1844824"/>
              <a:ext cx="7285888" cy="180914"/>
              <a:chOff x="1313166" y="1844824"/>
              <a:chExt cx="7285888" cy="180914"/>
            </a:xfrm>
          </p:grpSpPr>
          <p:sp>
            <p:nvSpPr>
              <p:cNvPr id="289" name="Freeform 53">
                <a:extLst>
                  <a:ext uri="{FF2B5EF4-FFF2-40B4-BE49-F238E27FC236}">
                    <a16:creationId xmlns="" xmlns:a16="http://schemas.microsoft.com/office/drawing/2014/main" id="{0D964396-576F-4378-A728-63E1B82A7B51}"/>
                  </a:ext>
                </a:extLst>
              </p:cNvPr>
              <p:cNvSpPr>
                <a:spLocks/>
              </p:cNvSpPr>
              <p:nvPr/>
            </p:nvSpPr>
            <p:spPr bwMode="auto">
              <a:xfrm>
                <a:off x="1313166" y="1844824"/>
                <a:ext cx="7258055" cy="153081"/>
              </a:xfrm>
              <a:custGeom>
                <a:avLst/>
                <a:gdLst>
                  <a:gd name="T0" fmla="*/ 0 w 5737"/>
                  <a:gd name="T1" fmla="*/ 0 h 121"/>
                  <a:gd name="T2" fmla="*/ 1056 w 5737"/>
                  <a:gd name="T3" fmla="*/ 0 h 121"/>
                  <a:gd name="T4" fmla="*/ 1056 w 5737"/>
                  <a:gd name="T5" fmla="*/ 55 h 121"/>
                  <a:gd name="T6" fmla="*/ 2020 w 5737"/>
                  <a:gd name="T7" fmla="*/ 55 h 121"/>
                  <a:gd name="T8" fmla="*/ 2020 w 5737"/>
                  <a:gd name="T9" fmla="*/ 121 h 121"/>
                  <a:gd name="T10" fmla="*/ 5737 w 5737"/>
                  <a:gd name="T11" fmla="*/ 121 h 121"/>
                </a:gdLst>
                <a:ahLst/>
                <a:cxnLst>
                  <a:cxn ang="0">
                    <a:pos x="T0" y="T1"/>
                  </a:cxn>
                  <a:cxn ang="0">
                    <a:pos x="T2" y="T3"/>
                  </a:cxn>
                  <a:cxn ang="0">
                    <a:pos x="T4" y="T5"/>
                  </a:cxn>
                  <a:cxn ang="0">
                    <a:pos x="T6" y="T7"/>
                  </a:cxn>
                  <a:cxn ang="0">
                    <a:pos x="T8" y="T9"/>
                  </a:cxn>
                  <a:cxn ang="0">
                    <a:pos x="T10" y="T11"/>
                  </a:cxn>
                </a:cxnLst>
                <a:rect l="0" t="0" r="r" b="b"/>
                <a:pathLst>
                  <a:path w="5737" h="121">
                    <a:moveTo>
                      <a:pt x="0" y="0"/>
                    </a:moveTo>
                    <a:lnTo>
                      <a:pt x="1056" y="0"/>
                    </a:lnTo>
                    <a:lnTo>
                      <a:pt x="1056" y="55"/>
                    </a:lnTo>
                    <a:lnTo>
                      <a:pt x="2020" y="55"/>
                    </a:lnTo>
                    <a:lnTo>
                      <a:pt x="2020" y="121"/>
                    </a:lnTo>
                    <a:lnTo>
                      <a:pt x="5737" y="121"/>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0" name="Line 54">
                <a:extLst>
                  <a:ext uri="{FF2B5EF4-FFF2-40B4-BE49-F238E27FC236}">
                    <a16:creationId xmlns="" xmlns:a16="http://schemas.microsoft.com/office/drawing/2014/main" id="{1ED511F3-0C03-4C4A-BCC3-46CA1E4B3FDB}"/>
                  </a:ext>
                </a:extLst>
              </p:cNvPr>
              <p:cNvSpPr>
                <a:spLocks noChangeShapeType="1"/>
              </p:cNvSpPr>
              <p:nvPr/>
            </p:nvSpPr>
            <p:spPr bwMode="auto">
              <a:xfrm>
                <a:off x="2725052"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1" name="Line 55">
                <a:extLst>
                  <a:ext uri="{FF2B5EF4-FFF2-40B4-BE49-F238E27FC236}">
                    <a16:creationId xmlns="" xmlns:a16="http://schemas.microsoft.com/office/drawing/2014/main" id="{2904F98B-1767-498A-AA2A-91CB34B81540}"/>
                  </a:ext>
                </a:extLst>
              </p:cNvPr>
              <p:cNvSpPr>
                <a:spLocks noChangeShapeType="1"/>
              </p:cNvSpPr>
              <p:nvPr/>
            </p:nvSpPr>
            <p:spPr bwMode="auto">
              <a:xfrm flipH="1">
                <a:off x="2695954" y="1914406"/>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2" name="Line 56">
                <a:extLst>
                  <a:ext uri="{FF2B5EF4-FFF2-40B4-BE49-F238E27FC236}">
                    <a16:creationId xmlns="" xmlns:a16="http://schemas.microsoft.com/office/drawing/2014/main" id="{827136A0-70A8-4FB6-B6B4-389E12EB0B5B}"/>
                  </a:ext>
                </a:extLst>
              </p:cNvPr>
              <p:cNvSpPr>
                <a:spLocks noChangeShapeType="1"/>
              </p:cNvSpPr>
              <p:nvPr/>
            </p:nvSpPr>
            <p:spPr bwMode="auto">
              <a:xfrm>
                <a:off x="3275384"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3" name="Line 57">
                <a:extLst>
                  <a:ext uri="{FF2B5EF4-FFF2-40B4-BE49-F238E27FC236}">
                    <a16:creationId xmlns="" xmlns:a16="http://schemas.microsoft.com/office/drawing/2014/main" id="{97E9A5A0-5FEE-463E-AD23-2CA1A15F1CE5}"/>
                  </a:ext>
                </a:extLst>
              </p:cNvPr>
              <p:cNvSpPr>
                <a:spLocks noChangeShapeType="1"/>
              </p:cNvSpPr>
              <p:nvPr/>
            </p:nvSpPr>
            <p:spPr bwMode="auto">
              <a:xfrm flipH="1">
                <a:off x="3248816" y="1914406"/>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4" name="Line 58">
                <a:extLst>
                  <a:ext uri="{FF2B5EF4-FFF2-40B4-BE49-F238E27FC236}">
                    <a16:creationId xmlns="" xmlns:a16="http://schemas.microsoft.com/office/drawing/2014/main" id="{F016109A-F07C-46B9-ACC0-07A8C6BC3D76}"/>
                  </a:ext>
                </a:extLst>
              </p:cNvPr>
              <p:cNvSpPr>
                <a:spLocks noChangeShapeType="1"/>
              </p:cNvSpPr>
              <p:nvPr/>
            </p:nvSpPr>
            <p:spPr bwMode="auto">
              <a:xfrm>
                <a:off x="3390511"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5" name="Line 59">
                <a:extLst>
                  <a:ext uri="{FF2B5EF4-FFF2-40B4-BE49-F238E27FC236}">
                    <a16:creationId xmlns="" xmlns:a16="http://schemas.microsoft.com/office/drawing/2014/main" id="{095AEAC2-ED25-4F7C-8E39-7DF10AB59EBB}"/>
                  </a:ext>
                </a:extLst>
              </p:cNvPr>
              <p:cNvSpPr>
                <a:spLocks noChangeShapeType="1"/>
              </p:cNvSpPr>
              <p:nvPr/>
            </p:nvSpPr>
            <p:spPr bwMode="auto">
              <a:xfrm flipH="1">
                <a:off x="3361413" y="1914406"/>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6" name="Line 60">
                <a:extLst>
                  <a:ext uri="{FF2B5EF4-FFF2-40B4-BE49-F238E27FC236}">
                    <a16:creationId xmlns="" xmlns:a16="http://schemas.microsoft.com/office/drawing/2014/main" id="{778B7B9E-3FDA-4615-A936-0FFD8B7F9DBD}"/>
                  </a:ext>
                </a:extLst>
              </p:cNvPr>
              <p:cNvSpPr>
                <a:spLocks noChangeShapeType="1"/>
              </p:cNvSpPr>
              <p:nvPr/>
            </p:nvSpPr>
            <p:spPr bwMode="auto">
              <a:xfrm>
                <a:off x="3815595"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7" name="Line 61">
                <a:extLst>
                  <a:ext uri="{FF2B5EF4-FFF2-40B4-BE49-F238E27FC236}">
                    <a16:creationId xmlns="" xmlns:a16="http://schemas.microsoft.com/office/drawing/2014/main" id="{C4D3D367-DE7E-4007-885F-CD8DAA675CAE}"/>
                  </a:ext>
                </a:extLst>
              </p:cNvPr>
              <p:cNvSpPr>
                <a:spLocks noChangeShapeType="1"/>
              </p:cNvSpPr>
              <p:nvPr/>
            </p:nvSpPr>
            <p:spPr bwMode="auto">
              <a:xfrm flipH="1">
                <a:off x="3786497" y="1914406"/>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8" name="Line 62">
                <a:extLst>
                  <a:ext uri="{FF2B5EF4-FFF2-40B4-BE49-F238E27FC236}">
                    <a16:creationId xmlns="" xmlns:a16="http://schemas.microsoft.com/office/drawing/2014/main" id="{E903A238-C319-47C3-AA57-379EB350579D}"/>
                  </a:ext>
                </a:extLst>
              </p:cNvPr>
              <p:cNvSpPr>
                <a:spLocks noChangeShapeType="1"/>
              </p:cNvSpPr>
              <p:nvPr/>
            </p:nvSpPr>
            <p:spPr bwMode="auto">
              <a:xfrm>
                <a:off x="3847223"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9" name="Line 63">
                <a:extLst>
                  <a:ext uri="{FF2B5EF4-FFF2-40B4-BE49-F238E27FC236}">
                    <a16:creationId xmlns="" xmlns:a16="http://schemas.microsoft.com/office/drawing/2014/main" id="{721C9684-3437-4878-AE6F-3152B6BC8A9D}"/>
                  </a:ext>
                </a:extLst>
              </p:cNvPr>
              <p:cNvSpPr>
                <a:spLocks noChangeShapeType="1"/>
              </p:cNvSpPr>
              <p:nvPr/>
            </p:nvSpPr>
            <p:spPr bwMode="auto">
              <a:xfrm flipH="1">
                <a:off x="3819390" y="1914406"/>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0" name="Line 64">
                <a:extLst>
                  <a:ext uri="{FF2B5EF4-FFF2-40B4-BE49-F238E27FC236}">
                    <a16:creationId xmlns="" xmlns:a16="http://schemas.microsoft.com/office/drawing/2014/main" id="{A384A16B-CA17-4DBC-9BEA-41E7B12A7FA2}"/>
                  </a:ext>
                </a:extLst>
              </p:cNvPr>
              <p:cNvSpPr>
                <a:spLocks noChangeShapeType="1"/>
              </p:cNvSpPr>
              <p:nvPr/>
            </p:nvSpPr>
            <p:spPr bwMode="auto">
              <a:xfrm>
                <a:off x="3864935" y="1885308"/>
                <a:ext cx="0" cy="581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1" name="Line 65">
                <a:extLst>
                  <a:ext uri="{FF2B5EF4-FFF2-40B4-BE49-F238E27FC236}">
                    <a16:creationId xmlns="" xmlns:a16="http://schemas.microsoft.com/office/drawing/2014/main" id="{228B4F64-9173-4680-9BCF-B14EC66DE3EB}"/>
                  </a:ext>
                </a:extLst>
              </p:cNvPr>
              <p:cNvSpPr>
                <a:spLocks noChangeShapeType="1"/>
              </p:cNvSpPr>
              <p:nvPr/>
            </p:nvSpPr>
            <p:spPr bwMode="auto">
              <a:xfrm flipH="1">
                <a:off x="3835837" y="1914406"/>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2" name="Line 66">
                <a:extLst>
                  <a:ext uri="{FF2B5EF4-FFF2-40B4-BE49-F238E27FC236}">
                    <a16:creationId xmlns="" xmlns:a16="http://schemas.microsoft.com/office/drawing/2014/main" id="{3145C46F-5043-459D-8F53-909D49555063}"/>
                  </a:ext>
                </a:extLst>
              </p:cNvPr>
              <p:cNvSpPr>
                <a:spLocks noChangeShapeType="1"/>
              </p:cNvSpPr>
              <p:nvPr/>
            </p:nvSpPr>
            <p:spPr bwMode="auto">
              <a:xfrm>
                <a:off x="3885177"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3" name="Line 67">
                <a:extLst>
                  <a:ext uri="{FF2B5EF4-FFF2-40B4-BE49-F238E27FC236}">
                    <a16:creationId xmlns="" xmlns:a16="http://schemas.microsoft.com/office/drawing/2014/main" id="{13DB1F80-31B1-4A78-A8F8-F27167313935}"/>
                  </a:ext>
                </a:extLst>
              </p:cNvPr>
              <p:cNvSpPr>
                <a:spLocks noChangeShapeType="1"/>
              </p:cNvSpPr>
              <p:nvPr/>
            </p:nvSpPr>
            <p:spPr bwMode="auto">
              <a:xfrm flipH="1">
                <a:off x="3856079"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4" name="Line 68">
                <a:extLst>
                  <a:ext uri="{FF2B5EF4-FFF2-40B4-BE49-F238E27FC236}">
                    <a16:creationId xmlns="" xmlns:a16="http://schemas.microsoft.com/office/drawing/2014/main" id="{3360F710-5D91-48D6-9A45-C995A3D17D63}"/>
                  </a:ext>
                </a:extLst>
              </p:cNvPr>
              <p:cNvSpPr>
                <a:spLocks noChangeShapeType="1"/>
              </p:cNvSpPr>
              <p:nvPr/>
            </p:nvSpPr>
            <p:spPr bwMode="auto">
              <a:xfrm>
                <a:off x="4410206"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5" name="Line 69">
                <a:extLst>
                  <a:ext uri="{FF2B5EF4-FFF2-40B4-BE49-F238E27FC236}">
                    <a16:creationId xmlns="" xmlns:a16="http://schemas.microsoft.com/office/drawing/2014/main" id="{6688A174-6103-4E53-8220-C4E7225E3D79}"/>
                  </a:ext>
                </a:extLst>
              </p:cNvPr>
              <p:cNvSpPr>
                <a:spLocks noChangeShapeType="1"/>
              </p:cNvSpPr>
              <p:nvPr/>
            </p:nvSpPr>
            <p:spPr bwMode="auto">
              <a:xfrm flipH="1">
                <a:off x="4381108"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6" name="Line 70">
                <a:extLst>
                  <a:ext uri="{FF2B5EF4-FFF2-40B4-BE49-F238E27FC236}">
                    <a16:creationId xmlns="" xmlns:a16="http://schemas.microsoft.com/office/drawing/2014/main" id="{DA33D7A9-68B5-4F4D-A36C-816E640108A3}"/>
                  </a:ext>
                </a:extLst>
              </p:cNvPr>
              <p:cNvSpPr>
                <a:spLocks noChangeShapeType="1"/>
              </p:cNvSpPr>
              <p:nvPr/>
            </p:nvSpPr>
            <p:spPr bwMode="auto">
              <a:xfrm>
                <a:off x="443171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7" name="Line 71">
                <a:extLst>
                  <a:ext uri="{FF2B5EF4-FFF2-40B4-BE49-F238E27FC236}">
                    <a16:creationId xmlns="" xmlns:a16="http://schemas.microsoft.com/office/drawing/2014/main" id="{65443821-CB7E-46DB-9780-6F1B13D19CA7}"/>
                  </a:ext>
                </a:extLst>
              </p:cNvPr>
              <p:cNvSpPr>
                <a:spLocks noChangeShapeType="1"/>
              </p:cNvSpPr>
              <p:nvPr/>
            </p:nvSpPr>
            <p:spPr bwMode="auto">
              <a:xfrm flipH="1">
                <a:off x="4405146"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 name="Line 72">
                <a:extLst>
                  <a:ext uri="{FF2B5EF4-FFF2-40B4-BE49-F238E27FC236}">
                    <a16:creationId xmlns="" xmlns:a16="http://schemas.microsoft.com/office/drawing/2014/main" id="{B2B25799-366B-4439-8BAE-93F8ECC7F025}"/>
                  </a:ext>
                </a:extLst>
              </p:cNvPr>
              <p:cNvSpPr>
                <a:spLocks noChangeShapeType="1"/>
              </p:cNvSpPr>
              <p:nvPr/>
            </p:nvSpPr>
            <p:spPr bwMode="auto">
              <a:xfrm>
                <a:off x="4457016"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 name="Line 73">
                <a:extLst>
                  <a:ext uri="{FF2B5EF4-FFF2-40B4-BE49-F238E27FC236}">
                    <a16:creationId xmlns="" xmlns:a16="http://schemas.microsoft.com/office/drawing/2014/main" id="{65BB1A32-22D8-4B08-926E-E2A82F3A64B3}"/>
                  </a:ext>
                </a:extLst>
              </p:cNvPr>
              <p:cNvSpPr>
                <a:spLocks noChangeShapeType="1"/>
              </p:cNvSpPr>
              <p:nvPr/>
            </p:nvSpPr>
            <p:spPr bwMode="auto">
              <a:xfrm flipH="1">
                <a:off x="4430448"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0" name="Line 74">
                <a:extLst>
                  <a:ext uri="{FF2B5EF4-FFF2-40B4-BE49-F238E27FC236}">
                    <a16:creationId xmlns="" xmlns:a16="http://schemas.microsoft.com/office/drawing/2014/main" id="{FB175285-232C-49FB-ABCC-54190DC82F5D}"/>
                  </a:ext>
                </a:extLst>
              </p:cNvPr>
              <p:cNvSpPr>
                <a:spLocks noChangeShapeType="1"/>
              </p:cNvSpPr>
              <p:nvPr/>
            </p:nvSpPr>
            <p:spPr bwMode="auto">
              <a:xfrm>
                <a:off x="4501295"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1" name="Line 75">
                <a:extLst>
                  <a:ext uri="{FF2B5EF4-FFF2-40B4-BE49-F238E27FC236}">
                    <a16:creationId xmlns="" xmlns:a16="http://schemas.microsoft.com/office/drawing/2014/main" id="{558CC5DB-07CF-46F1-B8E0-12E4A3A9F223}"/>
                  </a:ext>
                </a:extLst>
              </p:cNvPr>
              <p:cNvSpPr>
                <a:spLocks noChangeShapeType="1"/>
              </p:cNvSpPr>
              <p:nvPr/>
            </p:nvSpPr>
            <p:spPr bwMode="auto">
              <a:xfrm flipH="1">
                <a:off x="4472197"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2" name="Line 76">
                <a:extLst>
                  <a:ext uri="{FF2B5EF4-FFF2-40B4-BE49-F238E27FC236}">
                    <a16:creationId xmlns="" xmlns:a16="http://schemas.microsoft.com/office/drawing/2014/main" id="{03AB6AD4-80E2-478A-8CB7-3B935B5F229A}"/>
                  </a:ext>
                </a:extLst>
              </p:cNvPr>
              <p:cNvSpPr>
                <a:spLocks noChangeShapeType="1"/>
              </p:cNvSpPr>
              <p:nvPr/>
            </p:nvSpPr>
            <p:spPr bwMode="auto">
              <a:xfrm>
                <a:off x="487957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3" name="Line 77">
                <a:extLst>
                  <a:ext uri="{FF2B5EF4-FFF2-40B4-BE49-F238E27FC236}">
                    <a16:creationId xmlns="" xmlns:a16="http://schemas.microsoft.com/office/drawing/2014/main" id="{646129F1-38DF-47B4-B627-5C38A9B8F67E}"/>
                  </a:ext>
                </a:extLst>
              </p:cNvPr>
              <p:cNvSpPr>
                <a:spLocks noChangeShapeType="1"/>
              </p:cNvSpPr>
              <p:nvPr/>
            </p:nvSpPr>
            <p:spPr bwMode="auto">
              <a:xfrm flipH="1">
                <a:off x="4853002"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4" name="Line 78">
                <a:extLst>
                  <a:ext uri="{FF2B5EF4-FFF2-40B4-BE49-F238E27FC236}">
                    <a16:creationId xmlns="" xmlns:a16="http://schemas.microsoft.com/office/drawing/2014/main" id="{385E20B8-91D1-4588-881E-297EE2DF961E}"/>
                  </a:ext>
                </a:extLst>
              </p:cNvPr>
              <p:cNvSpPr>
                <a:spLocks noChangeShapeType="1"/>
              </p:cNvSpPr>
              <p:nvPr/>
            </p:nvSpPr>
            <p:spPr bwMode="auto">
              <a:xfrm>
                <a:off x="505542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5" name="Line 79">
                <a:extLst>
                  <a:ext uri="{FF2B5EF4-FFF2-40B4-BE49-F238E27FC236}">
                    <a16:creationId xmlns="" xmlns:a16="http://schemas.microsoft.com/office/drawing/2014/main" id="{5567E3D7-92E8-4483-A272-62EFF45DA0B7}"/>
                  </a:ext>
                </a:extLst>
              </p:cNvPr>
              <p:cNvSpPr>
                <a:spLocks noChangeShapeType="1"/>
              </p:cNvSpPr>
              <p:nvPr/>
            </p:nvSpPr>
            <p:spPr bwMode="auto">
              <a:xfrm flipH="1">
                <a:off x="5026325"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6" name="Line 80">
                <a:extLst>
                  <a:ext uri="{FF2B5EF4-FFF2-40B4-BE49-F238E27FC236}">
                    <a16:creationId xmlns="" xmlns:a16="http://schemas.microsoft.com/office/drawing/2014/main" id="{5EBA74D1-1F5B-4D9C-B94F-221FCB6CB4D7}"/>
                  </a:ext>
                </a:extLst>
              </p:cNvPr>
              <p:cNvSpPr>
                <a:spLocks noChangeShapeType="1"/>
              </p:cNvSpPr>
              <p:nvPr/>
            </p:nvSpPr>
            <p:spPr bwMode="auto">
              <a:xfrm>
                <a:off x="556274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7" name="Line 81">
                <a:extLst>
                  <a:ext uri="{FF2B5EF4-FFF2-40B4-BE49-F238E27FC236}">
                    <a16:creationId xmlns="" xmlns:a16="http://schemas.microsoft.com/office/drawing/2014/main" id="{B656EE90-6E0F-4FB9-BA69-5FAEFBA57255}"/>
                  </a:ext>
                </a:extLst>
              </p:cNvPr>
              <p:cNvSpPr>
                <a:spLocks noChangeShapeType="1"/>
              </p:cNvSpPr>
              <p:nvPr/>
            </p:nvSpPr>
            <p:spPr bwMode="auto">
              <a:xfrm flipH="1">
                <a:off x="5534907"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8" name="Line 82">
                <a:extLst>
                  <a:ext uri="{FF2B5EF4-FFF2-40B4-BE49-F238E27FC236}">
                    <a16:creationId xmlns="" xmlns:a16="http://schemas.microsoft.com/office/drawing/2014/main" id="{0AF690DA-6064-4C43-B6AD-070625FAF355}"/>
                  </a:ext>
                </a:extLst>
              </p:cNvPr>
              <p:cNvSpPr>
                <a:spLocks noChangeShapeType="1"/>
              </p:cNvSpPr>
              <p:nvPr/>
            </p:nvSpPr>
            <p:spPr bwMode="auto">
              <a:xfrm>
                <a:off x="560702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9" name="Line 83">
                <a:extLst>
                  <a:ext uri="{FF2B5EF4-FFF2-40B4-BE49-F238E27FC236}">
                    <a16:creationId xmlns="" xmlns:a16="http://schemas.microsoft.com/office/drawing/2014/main" id="{52D2F531-A9FC-49F2-A844-B636B8EFC4CC}"/>
                  </a:ext>
                </a:extLst>
              </p:cNvPr>
              <p:cNvSpPr>
                <a:spLocks noChangeShapeType="1"/>
              </p:cNvSpPr>
              <p:nvPr/>
            </p:nvSpPr>
            <p:spPr bwMode="auto">
              <a:xfrm flipH="1">
                <a:off x="5579187"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0" name="Line 84">
                <a:extLst>
                  <a:ext uri="{FF2B5EF4-FFF2-40B4-BE49-F238E27FC236}">
                    <a16:creationId xmlns="" xmlns:a16="http://schemas.microsoft.com/office/drawing/2014/main" id="{B82E4189-4D90-4FDF-9598-FDAADC697344}"/>
                  </a:ext>
                </a:extLst>
              </p:cNvPr>
              <p:cNvSpPr>
                <a:spLocks noChangeShapeType="1"/>
              </p:cNvSpPr>
              <p:nvPr/>
            </p:nvSpPr>
            <p:spPr bwMode="auto">
              <a:xfrm>
                <a:off x="5632322"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1" name="Line 85">
                <a:extLst>
                  <a:ext uri="{FF2B5EF4-FFF2-40B4-BE49-F238E27FC236}">
                    <a16:creationId xmlns="" xmlns:a16="http://schemas.microsoft.com/office/drawing/2014/main" id="{84713824-B216-49B6-91F1-979C5A082A9F}"/>
                  </a:ext>
                </a:extLst>
              </p:cNvPr>
              <p:cNvSpPr>
                <a:spLocks noChangeShapeType="1"/>
              </p:cNvSpPr>
              <p:nvPr/>
            </p:nvSpPr>
            <p:spPr bwMode="auto">
              <a:xfrm flipH="1">
                <a:off x="5603224"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2" name="Line 86">
                <a:extLst>
                  <a:ext uri="{FF2B5EF4-FFF2-40B4-BE49-F238E27FC236}">
                    <a16:creationId xmlns="" xmlns:a16="http://schemas.microsoft.com/office/drawing/2014/main" id="{CDF8F6CE-AE6D-4531-B7C5-038120623297}"/>
                  </a:ext>
                </a:extLst>
              </p:cNvPr>
              <p:cNvSpPr>
                <a:spLocks noChangeShapeType="1"/>
              </p:cNvSpPr>
              <p:nvPr/>
            </p:nvSpPr>
            <p:spPr bwMode="auto">
              <a:xfrm>
                <a:off x="5646239"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3" name="Line 87">
                <a:extLst>
                  <a:ext uri="{FF2B5EF4-FFF2-40B4-BE49-F238E27FC236}">
                    <a16:creationId xmlns="" xmlns:a16="http://schemas.microsoft.com/office/drawing/2014/main" id="{AFECB39A-487D-470D-95FB-8F7855DFFD5D}"/>
                  </a:ext>
                </a:extLst>
              </p:cNvPr>
              <p:cNvSpPr>
                <a:spLocks noChangeShapeType="1"/>
              </p:cNvSpPr>
              <p:nvPr/>
            </p:nvSpPr>
            <p:spPr bwMode="auto">
              <a:xfrm flipH="1">
                <a:off x="5619671"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4" name="Line 88">
                <a:extLst>
                  <a:ext uri="{FF2B5EF4-FFF2-40B4-BE49-F238E27FC236}">
                    <a16:creationId xmlns="" xmlns:a16="http://schemas.microsoft.com/office/drawing/2014/main" id="{37E35340-1A87-4788-B3DF-DA8C2B26F56C}"/>
                  </a:ext>
                </a:extLst>
              </p:cNvPr>
              <p:cNvSpPr>
                <a:spLocks noChangeShapeType="1"/>
              </p:cNvSpPr>
              <p:nvPr/>
            </p:nvSpPr>
            <p:spPr bwMode="auto">
              <a:xfrm>
                <a:off x="5698109"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5" name="Line 89">
                <a:extLst>
                  <a:ext uri="{FF2B5EF4-FFF2-40B4-BE49-F238E27FC236}">
                    <a16:creationId xmlns="" xmlns:a16="http://schemas.microsoft.com/office/drawing/2014/main" id="{46147695-C2AF-4AA2-BDA2-4D88ED6BBB88}"/>
                  </a:ext>
                </a:extLst>
              </p:cNvPr>
              <p:cNvSpPr>
                <a:spLocks noChangeShapeType="1"/>
              </p:cNvSpPr>
              <p:nvPr/>
            </p:nvSpPr>
            <p:spPr bwMode="auto">
              <a:xfrm flipH="1">
                <a:off x="5669011"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6" name="Line 90">
                <a:extLst>
                  <a:ext uri="{FF2B5EF4-FFF2-40B4-BE49-F238E27FC236}">
                    <a16:creationId xmlns="" xmlns:a16="http://schemas.microsoft.com/office/drawing/2014/main" id="{9951D61E-412C-4856-A3A7-903239817208}"/>
                  </a:ext>
                </a:extLst>
              </p:cNvPr>
              <p:cNvSpPr>
                <a:spLocks noChangeShapeType="1"/>
              </p:cNvSpPr>
              <p:nvPr/>
            </p:nvSpPr>
            <p:spPr bwMode="auto">
              <a:xfrm>
                <a:off x="5710760"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7" name="Line 91">
                <a:extLst>
                  <a:ext uri="{FF2B5EF4-FFF2-40B4-BE49-F238E27FC236}">
                    <a16:creationId xmlns="" xmlns:a16="http://schemas.microsoft.com/office/drawing/2014/main" id="{45BF9691-3FE7-4498-94FB-D27343A0F089}"/>
                  </a:ext>
                </a:extLst>
              </p:cNvPr>
              <p:cNvSpPr>
                <a:spLocks noChangeShapeType="1"/>
              </p:cNvSpPr>
              <p:nvPr/>
            </p:nvSpPr>
            <p:spPr bwMode="auto">
              <a:xfrm flipH="1">
                <a:off x="5681662"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8" name="Line 92">
                <a:extLst>
                  <a:ext uri="{FF2B5EF4-FFF2-40B4-BE49-F238E27FC236}">
                    <a16:creationId xmlns="" xmlns:a16="http://schemas.microsoft.com/office/drawing/2014/main" id="{9326E31A-B9DC-495D-9183-F5A069D88D4C}"/>
                  </a:ext>
                </a:extLst>
              </p:cNvPr>
              <p:cNvSpPr>
                <a:spLocks noChangeShapeType="1"/>
              </p:cNvSpPr>
              <p:nvPr/>
            </p:nvSpPr>
            <p:spPr bwMode="auto">
              <a:xfrm>
                <a:off x="6080179"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9" name="Line 93">
                <a:extLst>
                  <a:ext uri="{FF2B5EF4-FFF2-40B4-BE49-F238E27FC236}">
                    <a16:creationId xmlns="" xmlns:a16="http://schemas.microsoft.com/office/drawing/2014/main" id="{11A2174B-F2FE-4F02-81DC-E325D9007EA4}"/>
                  </a:ext>
                </a:extLst>
              </p:cNvPr>
              <p:cNvSpPr>
                <a:spLocks noChangeShapeType="1"/>
              </p:cNvSpPr>
              <p:nvPr/>
            </p:nvSpPr>
            <p:spPr bwMode="auto">
              <a:xfrm flipH="1">
                <a:off x="6051081"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0" name="Line 94">
                <a:extLst>
                  <a:ext uri="{FF2B5EF4-FFF2-40B4-BE49-F238E27FC236}">
                    <a16:creationId xmlns="" xmlns:a16="http://schemas.microsoft.com/office/drawing/2014/main" id="{E3458C37-A9E2-4725-AC7A-0C62427D1810}"/>
                  </a:ext>
                </a:extLst>
              </p:cNvPr>
              <p:cNvSpPr>
                <a:spLocks noChangeShapeType="1"/>
              </p:cNvSpPr>
              <p:nvPr/>
            </p:nvSpPr>
            <p:spPr bwMode="auto">
              <a:xfrm>
                <a:off x="626362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1" name="Line 95">
                <a:extLst>
                  <a:ext uri="{FF2B5EF4-FFF2-40B4-BE49-F238E27FC236}">
                    <a16:creationId xmlns="" xmlns:a16="http://schemas.microsoft.com/office/drawing/2014/main" id="{0193AD54-70C9-4307-B708-0840B2A5D745}"/>
                  </a:ext>
                </a:extLst>
              </p:cNvPr>
              <p:cNvSpPr>
                <a:spLocks noChangeShapeType="1"/>
              </p:cNvSpPr>
              <p:nvPr/>
            </p:nvSpPr>
            <p:spPr bwMode="auto">
              <a:xfrm flipH="1">
                <a:off x="6234525"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2" name="Line 96">
                <a:extLst>
                  <a:ext uri="{FF2B5EF4-FFF2-40B4-BE49-F238E27FC236}">
                    <a16:creationId xmlns="" xmlns:a16="http://schemas.microsoft.com/office/drawing/2014/main" id="{57F386EB-693D-4EC0-B448-6C9335F9B64D}"/>
                  </a:ext>
                </a:extLst>
              </p:cNvPr>
              <p:cNvSpPr>
                <a:spLocks noChangeShapeType="1"/>
              </p:cNvSpPr>
              <p:nvPr/>
            </p:nvSpPr>
            <p:spPr bwMode="auto">
              <a:xfrm>
                <a:off x="6276274"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3" name="Line 97">
                <a:extLst>
                  <a:ext uri="{FF2B5EF4-FFF2-40B4-BE49-F238E27FC236}">
                    <a16:creationId xmlns="" xmlns:a16="http://schemas.microsoft.com/office/drawing/2014/main" id="{D1F5D875-52F0-4C90-9B97-BE9ECFD03C2C}"/>
                  </a:ext>
                </a:extLst>
              </p:cNvPr>
              <p:cNvSpPr>
                <a:spLocks noChangeShapeType="1"/>
              </p:cNvSpPr>
              <p:nvPr/>
            </p:nvSpPr>
            <p:spPr bwMode="auto">
              <a:xfrm flipH="1">
                <a:off x="6247176"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4" name="Line 98">
                <a:extLst>
                  <a:ext uri="{FF2B5EF4-FFF2-40B4-BE49-F238E27FC236}">
                    <a16:creationId xmlns="" xmlns:a16="http://schemas.microsoft.com/office/drawing/2014/main" id="{FE714E9A-A080-4EA8-BB6A-8CFEC503A9A7}"/>
                  </a:ext>
                </a:extLst>
              </p:cNvPr>
              <p:cNvSpPr>
                <a:spLocks noChangeShapeType="1"/>
              </p:cNvSpPr>
              <p:nvPr/>
            </p:nvSpPr>
            <p:spPr bwMode="auto">
              <a:xfrm>
                <a:off x="6629245"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5" name="Line 99">
                <a:extLst>
                  <a:ext uri="{FF2B5EF4-FFF2-40B4-BE49-F238E27FC236}">
                    <a16:creationId xmlns="" xmlns:a16="http://schemas.microsoft.com/office/drawing/2014/main" id="{FA5AA550-C534-450A-8531-2789F300931A}"/>
                  </a:ext>
                </a:extLst>
              </p:cNvPr>
              <p:cNvSpPr>
                <a:spLocks noChangeShapeType="1"/>
              </p:cNvSpPr>
              <p:nvPr/>
            </p:nvSpPr>
            <p:spPr bwMode="auto">
              <a:xfrm flipH="1">
                <a:off x="6600147"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6" name="Line 100">
                <a:extLst>
                  <a:ext uri="{FF2B5EF4-FFF2-40B4-BE49-F238E27FC236}">
                    <a16:creationId xmlns="" xmlns:a16="http://schemas.microsoft.com/office/drawing/2014/main" id="{3E92385C-88E2-4E3D-9D5D-3F1C493BD519}"/>
                  </a:ext>
                </a:extLst>
              </p:cNvPr>
              <p:cNvSpPr>
                <a:spLocks noChangeShapeType="1"/>
              </p:cNvSpPr>
              <p:nvPr/>
            </p:nvSpPr>
            <p:spPr bwMode="auto">
              <a:xfrm>
                <a:off x="6912635"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7" name="Line 101">
                <a:extLst>
                  <a:ext uri="{FF2B5EF4-FFF2-40B4-BE49-F238E27FC236}">
                    <a16:creationId xmlns="" xmlns:a16="http://schemas.microsoft.com/office/drawing/2014/main" id="{C9666509-DE4F-4805-BF76-4EB9A5D55BDB}"/>
                  </a:ext>
                </a:extLst>
              </p:cNvPr>
              <p:cNvSpPr>
                <a:spLocks noChangeShapeType="1"/>
              </p:cNvSpPr>
              <p:nvPr/>
            </p:nvSpPr>
            <p:spPr bwMode="auto">
              <a:xfrm flipH="1">
                <a:off x="6883537"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8" name="Line 102">
                <a:extLst>
                  <a:ext uri="{FF2B5EF4-FFF2-40B4-BE49-F238E27FC236}">
                    <a16:creationId xmlns="" xmlns:a16="http://schemas.microsoft.com/office/drawing/2014/main" id="{EC597027-3BC3-4419-A0F4-BCF8A1900E94}"/>
                  </a:ext>
                </a:extLst>
              </p:cNvPr>
              <p:cNvSpPr>
                <a:spLocks noChangeShapeType="1"/>
              </p:cNvSpPr>
              <p:nvPr/>
            </p:nvSpPr>
            <p:spPr bwMode="auto">
              <a:xfrm>
                <a:off x="7240304"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9" name="Line 103">
                <a:extLst>
                  <a:ext uri="{FF2B5EF4-FFF2-40B4-BE49-F238E27FC236}">
                    <a16:creationId xmlns="" xmlns:a16="http://schemas.microsoft.com/office/drawing/2014/main" id="{B4FED01C-9F2B-40A3-B2DB-3FD500D247CF}"/>
                  </a:ext>
                </a:extLst>
              </p:cNvPr>
              <p:cNvSpPr>
                <a:spLocks noChangeShapeType="1"/>
              </p:cNvSpPr>
              <p:nvPr/>
            </p:nvSpPr>
            <p:spPr bwMode="auto">
              <a:xfrm flipH="1">
                <a:off x="7211206"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0" name="Line 104">
                <a:extLst>
                  <a:ext uri="{FF2B5EF4-FFF2-40B4-BE49-F238E27FC236}">
                    <a16:creationId xmlns="" xmlns:a16="http://schemas.microsoft.com/office/drawing/2014/main" id="{2322F922-D280-4458-B16D-BCCA74B2508C}"/>
                  </a:ext>
                </a:extLst>
              </p:cNvPr>
              <p:cNvSpPr>
                <a:spLocks noChangeShapeType="1"/>
              </p:cNvSpPr>
              <p:nvPr/>
            </p:nvSpPr>
            <p:spPr bwMode="auto">
              <a:xfrm>
                <a:off x="733139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1" name="Line 105">
                <a:extLst>
                  <a:ext uri="{FF2B5EF4-FFF2-40B4-BE49-F238E27FC236}">
                    <a16:creationId xmlns="" xmlns:a16="http://schemas.microsoft.com/office/drawing/2014/main" id="{7D94120D-41F3-4F18-9096-C8BDE9CF5CDA}"/>
                  </a:ext>
                </a:extLst>
              </p:cNvPr>
              <p:cNvSpPr>
                <a:spLocks noChangeShapeType="1"/>
              </p:cNvSpPr>
              <p:nvPr/>
            </p:nvSpPr>
            <p:spPr bwMode="auto">
              <a:xfrm flipH="1">
                <a:off x="7302295"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2" name="Line 106">
                <a:extLst>
                  <a:ext uri="{FF2B5EF4-FFF2-40B4-BE49-F238E27FC236}">
                    <a16:creationId xmlns="" xmlns:a16="http://schemas.microsoft.com/office/drawing/2014/main" id="{CA1A9E49-6A53-4E51-BD7C-C206D0177F38}"/>
                  </a:ext>
                </a:extLst>
              </p:cNvPr>
              <p:cNvSpPr>
                <a:spLocks noChangeShapeType="1"/>
              </p:cNvSpPr>
              <p:nvPr/>
            </p:nvSpPr>
            <p:spPr bwMode="auto">
              <a:xfrm>
                <a:off x="7960163"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3" name="Line 107">
                <a:extLst>
                  <a:ext uri="{FF2B5EF4-FFF2-40B4-BE49-F238E27FC236}">
                    <a16:creationId xmlns="" xmlns:a16="http://schemas.microsoft.com/office/drawing/2014/main" id="{AB63F8C9-2AA1-4FDC-A482-6D90BB96C0BB}"/>
                  </a:ext>
                </a:extLst>
              </p:cNvPr>
              <p:cNvSpPr>
                <a:spLocks noChangeShapeType="1"/>
              </p:cNvSpPr>
              <p:nvPr/>
            </p:nvSpPr>
            <p:spPr bwMode="auto">
              <a:xfrm flipH="1">
                <a:off x="7932330" y="1997905"/>
                <a:ext cx="5693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4" name="Line 108">
                <a:extLst>
                  <a:ext uri="{FF2B5EF4-FFF2-40B4-BE49-F238E27FC236}">
                    <a16:creationId xmlns="" xmlns:a16="http://schemas.microsoft.com/office/drawing/2014/main" id="{2C6C4D30-00E8-4E0E-8A38-D561D03D6B5D}"/>
                  </a:ext>
                </a:extLst>
              </p:cNvPr>
              <p:cNvSpPr>
                <a:spLocks noChangeShapeType="1"/>
              </p:cNvSpPr>
              <p:nvPr/>
            </p:nvSpPr>
            <p:spPr bwMode="auto">
              <a:xfrm>
                <a:off x="8437117"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5" name="Line 109">
                <a:extLst>
                  <a:ext uri="{FF2B5EF4-FFF2-40B4-BE49-F238E27FC236}">
                    <a16:creationId xmlns="" xmlns:a16="http://schemas.microsoft.com/office/drawing/2014/main" id="{B97199D0-D552-4EE1-933A-A7FEC4C71473}"/>
                  </a:ext>
                </a:extLst>
              </p:cNvPr>
              <p:cNvSpPr>
                <a:spLocks noChangeShapeType="1"/>
              </p:cNvSpPr>
              <p:nvPr/>
            </p:nvSpPr>
            <p:spPr bwMode="auto">
              <a:xfrm flipH="1">
                <a:off x="8409284"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6" name="Line 110">
                <a:extLst>
                  <a:ext uri="{FF2B5EF4-FFF2-40B4-BE49-F238E27FC236}">
                    <a16:creationId xmlns="" xmlns:a16="http://schemas.microsoft.com/office/drawing/2014/main" id="{19C938AD-815E-423B-AD1B-E67ECFE23D1E}"/>
                  </a:ext>
                </a:extLst>
              </p:cNvPr>
              <p:cNvSpPr>
                <a:spLocks noChangeShapeType="1"/>
              </p:cNvSpPr>
              <p:nvPr/>
            </p:nvSpPr>
            <p:spPr bwMode="auto">
              <a:xfrm>
                <a:off x="8518086"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7" name="Line 111">
                <a:extLst>
                  <a:ext uri="{FF2B5EF4-FFF2-40B4-BE49-F238E27FC236}">
                    <a16:creationId xmlns="" xmlns:a16="http://schemas.microsoft.com/office/drawing/2014/main" id="{953C0EE6-AE43-4DD1-B2AF-6271433CEF31}"/>
                  </a:ext>
                </a:extLst>
              </p:cNvPr>
              <p:cNvSpPr>
                <a:spLocks noChangeShapeType="1"/>
              </p:cNvSpPr>
              <p:nvPr/>
            </p:nvSpPr>
            <p:spPr bwMode="auto">
              <a:xfrm flipH="1">
                <a:off x="8488988" y="1997905"/>
                <a:ext cx="581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8" name="Line 112">
                <a:extLst>
                  <a:ext uri="{FF2B5EF4-FFF2-40B4-BE49-F238E27FC236}">
                    <a16:creationId xmlns="" xmlns:a16="http://schemas.microsoft.com/office/drawing/2014/main" id="{68C61E04-1C41-4DBB-8477-0C61A2A92243}"/>
                  </a:ext>
                </a:extLst>
              </p:cNvPr>
              <p:cNvSpPr>
                <a:spLocks noChangeShapeType="1"/>
              </p:cNvSpPr>
              <p:nvPr/>
            </p:nvSpPr>
            <p:spPr bwMode="auto">
              <a:xfrm>
                <a:off x="8571221" y="1968807"/>
                <a:ext cx="0" cy="5693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9" name="Line 113">
                <a:extLst>
                  <a:ext uri="{FF2B5EF4-FFF2-40B4-BE49-F238E27FC236}">
                    <a16:creationId xmlns="" xmlns:a16="http://schemas.microsoft.com/office/drawing/2014/main" id="{F83B3282-12EA-4DE0-8E3E-31B9A0F1A516}"/>
                  </a:ext>
                </a:extLst>
              </p:cNvPr>
              <p:cNvSpPr>
                <a:spLocks noChangeShapeType="1"/>
              </p:cNvSpPr>
              <p:nvPr/>
            </p:nvSpPr>
            <p:spPr bwMode="auto">
              <a:xfrm flipH="1">
                <a:off x="8543388" y="1997905"/>
                <a:ext cx="5566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39" name="Group 238">
              <a:extLst>
                <a:ext uri="{FF2B5EF4-FFF2-40B4-BE49-F238E27FC236}">
                  <a16:creationId xmlns="" xmlns:a16="http://schemas.microsoft.com/office/drawing/2014/main" id="{8429F9D8-B9B8-48D0-8A1F-6077888B7DB7}"/>
                </a:ext>
              </a:extLst>
            </p:cNvPr>
            <p:cNvGrpSpPr/>
            <p:nvPr/>
          </p:nvGrpSpPr>
          <p:grpSpPr>
            <a:xfrm>
              <a:off x="1313166" y="1844824"/>
              <a:ext cx="7266911" cy="957704"/>
              <a:chOff x="1313166" y="1844824"/>
              <a:chExt cx="7266911" cy="957704"/>
            </a:xfrm>
          </p:grpSpPr>
          <p:sp>
            <p:nvSpPr>
              <p:cNvPr id="240" name="Line 5">
                <a:extLst>
                  <a:ext uri="{FF2B5EF4-FFF2-40B4-BE49-F238E27FC236}">
                    <a16:creationId xmlns="" xmlns:a16="http://schemas.microsoft.com/office/drawing/2014/main" id="{633FAD8B-8E77-4EF6-BC23-C92A682C4ABC}"/>
                  </a:ext>
                </a:extLst>
              </p:cNvPr>
              <p:cNvSpPr>
                <a:spLocks noChangeShapeType="1"/>
              </p:cNvSpPr>
              <p:nvPr/>
            </p:nvSpPr>
            <p:spPr bwMode="auto">
              <a:xfrm>
                <a:off x="2687098" y="2071282"/>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1" name="Line 6">
                <a:extLst>
                  <a:ext uri="{FF2B5EF4-FFF2-40B4-BE49-F238E27FC236}">
                    <a16:creationId xmlns="" xmlns:a16="http://schemas.microsoft.com/office/drawing/2014/main" id="{DBCC820A-7D6B-4919-8317-E181F4D0C271}"/>
                  </a:ext>
                </a:extLst>
              </p:cNvPr>
              <p:cNvSpPr>
                <a:spLocks noChangeShapeType="1"/>
              </p:cNvSpPr>
              <p:nvPr/>
            </p:nvSpPr>
            <p:spPr bwMode="auto">
              <a:xfrm flipH="1">
                <a:off x="2658000" y="210038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2" name="Line 7">
                <a:extLst>
                  <a:ext uri="{FF2B5EF4-FFF2-40B4-BE49-F238E27FC236}">
                    <a16:creationId xmlns="" xmlns:a16="http://schemas.microsoft.com/office/drawing/2014/main" id="{5993EDCB-830A-429A-94AE-103B1988DBB1}"/>
                  </a:ext>
                </a:extLst>
              </p:cNvPr>
              <p:cNvSpPr>
                <a:spLocks noChangeShapeType="1"/>
              </p:cNvSpPr>
              <p:nvPr/>
            </p:nvSpPr>
            <p:spPr bwMode="auto">
              <a:xfrm>
                <a:off x="3294361"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3" name="Line 8">
                <a:extLst>
                  <a:ext uri="{FF2B5EF4-FFF2-40B4-BE49-F238E27FC236}">
                    <a16:creationId xmlns="" xmlns:a16="http://schemas.microsoft.com/office/drawing/2014/main" id="{CA69C3EB-3599-4FB1-9AB3-81494C7F1F19}"/>
                  </a:ext>
                </a:extLst>
              </p:cNvPr>
              <p:cNvSpPr>
                <a:spLocks noChangeShapeType="1"/>
              </p:cNvSpPr>
              <p:nvPr/>
            </p:nvSpPr>
            <p:spPr bwMode="auto">
              <a:xfrm flipH="1">
                <a:off x="3265263"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4" name="Line 9">
                <a:extLst>
                  <a:ext uri="{FF2B5EF4-FFF2-40B4-BE49-F238E27FC236}">
                    <a16:creationId xmlns="" xmlns:a16="http://schemas.microsoft.com/office/drawing/2014/main" id="{928A07CE-94ED-43BF-BBA8-7D8F0C1F9548}"/>
                  </a:ext>
                </a:extLst>
              </p:cNvPr>
              <p:cNvSpPr>
                <a:spLocks noChangeShapeType="1"/>
              </p:cNvSpPr>
              <p:nvPr/>
            </p:nvSpPr>
            <p:spPr bwMode="auto">
              <a:xfrm>
                <a:off x="3336110"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5" name="Line 10">
                <a:extLst>
                  <a:ext uri="{FF2B5EF4-FFF2-40B4-BE49-F238E27FC236}">
                    <a16:creationId xmlns="" xmlns:a16="http://schemas.microsoft.com/office/drawing/2014/main" id="{49251C69-F531-430D-B43D-65D4978C5945}"/>
                  </a:ext>
                </a:extLst>
              </p:cNvPr>
              <p:cNvSpPr>
                <a:spLocks noChangeShapeType="1"/>
              </p:cNvSpPr>
              <p:nvPr/>
            </p:nvSpPr>
            <p:spPr bwMode="auto">
              <a:xfrm flipH="1">
                <a:off x="3307012"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6" name="Line 11">
                <a:extLst>
                  <a:ext uri="{FF2B5EF4-FFF2-40B4-BE49-F238E27FC236}">
                    <a16:creationId xmlns="" xmlns:a16="http://schemas.microsoft.com/office/drawing/2014/main" id="{1F49B58F-5642-46F3-A6C0-239701F8F795}"/>
                  </a:ext>
                </a:extLst>
              </p:cNvPr>
              <p:cNvSpPr>
                <a:spLocks noChangeShapeType="1"/>
              </p:cNvSpPr>
              <p:nvPr/>
            </p:nvSpPr>
            <p:spPr bwMode="auto">
              <a:xfrm>
                <a:off x="4405146"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7" name="Line 12">
                <a:extLst>
                  <a:ext uri="{FF2B5EF4-FFF2-40B4-BE49-F238E27FC236}">
                    <a16:creationId xmlns="" xmlns:a16="http://schemas.microsoft.com/office/drawing/2014/main" id="{4E6417ED-661A-44A7-8AFD-E697AC58BDE5}"/>
                  </a:ext>
                </a:extLst>
              </p:cNvPr>
              <p:cNvSpPr>
                <a:spLocks noChangeShapeType="1"/>
              </p:cNvSpPr>
              <p:nvPr/>
            </p:nvSpPr>
            <p:spPr bwMode="auto">
              <a:xfrm flipH="1">
                <a:off x="4376048"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8" name="Line 13">
                <a:extLst>
                  <a:ext uri="{FF2B5EF4-FFF2-40B4-BE49-F238E27FC236}">
                    <a16:creationId xmlns="" xmlns:a16="http://schemas.microsoft.com/office/drawing/2014/main" id="{8778AB21-AD0D-4538-A3AE-946C4744472A}"/>
                  </a:ext>
                </a:extLst>
              </p:cNvPr>
              <p:cNvSpPr>
                <a:spLocks noChangeShapeType="1"/>
              </p:cNvSpPr>
              <p:nvPr/>
            </p:nvSpPr>
            <p:spPr bwMode="auto">
              <a:xfrm>
                <a:off x="4438039"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9" name="Line 14">
                <a:extLst>
                  <a:ext uri="{FF2B5EF4-FFF2-40B4-BE49-F238E27FC236}">
                    <a16:creationId xmlns="" xmlns:a16="http://schemas.microsoft.com/office/drawing/2014/main" id="{626CD103-82B0-4D80-9C28-3D0015BE2D06}"/>
                  </a:ext>
                </a:extLst>
              </p:cNvPr>
              <p:cNvSpPr>
                <a:spLocks noChangeShapeType="1"/>
              </p:cNvSpPr>
              <p:nvPr/>
            </p:nvSpPr>
            <p:spPr bwMode="auto">
              <a:xfrm flipH="1">
                <a:off x="4410206" y="2229424"/>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0" name="Line 15">
                <a:extLst>
                  <a:ext uri="{FF2B5EF4-FFF2-40B4-BE49-F238E27FC236}">
                    <a16:creationId xmlns="" xmlns:a16="http://schemas.microsoft.com/office/drawing/2014/main" id="{08CCD3A8-FC5A-4976-91C8-73ECC3F60B71}"/>
                  </a:ext>
                </a:extLst>
              </p:cNvPr>
              <p:cNvSpPr>
                <a:spLocks noChangeShapeType="1"/>
              </p:cNvSpPr>
              <p:nvPr/>
            </p:nvSpPr>
            <p:spPr bwMode="auto">
              <a:xfrm>
                <a:off x="4486114"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1" name="Line 16">
                <a:extLst>
                  <a:ext uri="{FF2B5EF4-FFF2-40B4-BE49-F238E27FC236}">
                    <a16:creationId xmlns="" xmlns:a16="http://schemas.microsoft.com/office/drawing/2014/main" id="{D2359E31-25D6-4136-8F02-3C5A3A264299}"/>
                  </a:ext>
                </a:extLst>
              </p:cNvPr>
              <p:cNvSpPr>
                <a:spLocks noChangeShapeType="1"/>
              </p:cNvSpPr>
              <p:nvPr/>
            </p:nvSpPr>
            <p:spPr bwMode="auto">
              <a:xfrm flipH="1">
                <a:off x="4457016" y="2229424"/>
                <a:ext cx="5819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2" name="Line 17">
                <a:extLst>
                  <a:ext uri="{FF2B5EF4-FFF2-40B4-BE49-F238E27FC236}">
                    <a16:creationId xmlns="" xmlns:a16="http://schemas.microsoft.com/office/drawing/2014/main" id="{645F82C8-1CD4-4B53-8ECC-E44FF13B56C7}"/>
                  </a:ext>
                </a:extLst>
              </p:cNvPr>
              <p:cNvSpPr>
                <a:spLocks noChangeShapeType="1"/>
              </p:cNvSpPr>
              <p:nvPr/>
            </p:nvSpPr>
            <p:spPr bwMode="auto">
              <a:xfrm>
                <a:off x="4501295"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3" name="Line 18">
                <a:extLst>
                  <a:ext uri="{FF2B5EF4-FFF2-40B4-BE49-F238E27FC236}">
                    <a16:creationId xmlns="" xmlns:a16="http://schemas.microsoft.com/office/drawing/2014/main" id="{DE3E074F-150D-43B6-8056-6B42B2EB6007}"/>
                  </a:ext>
                </a:extLst>
              </p:cNvPr>
              <p:cNvSpPr>
                <a:spLocks noChangeShapeType="1"/>
              </p:cNvSpPr>
              <p:nvPr/>
            </p:nvSpPr>
            <p:spPr bwMode="auto">
              <a:xfrm flipH="1">
                <a:off x="4472197" y="2229424"/>
                <a:ext cx="5819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4" name="Line 19">
                <a:extLst>
                  <a:ext uri="{FF2B5EF4-FFF2-40B4-BE49-F238E27FC236}">
                    <a16:creationId xmlns="" xmlns:a16="http://schemas.microsoft.com/office/drawing/2014/main" id="{D27A2D49-C7F2-42D4-B081-A4A28C604A03}"/>
                  </a:ext>
                </a:extLst>
              </p:cNvPr>
              <p:cNvSpPr>
                <a:spLocks noChangeShapeType="1"/>
              </p:cNvSpPr>
              <p:nvPr/>
            </p:nvSpPr>
            <p:spPr bwMode="auto">
              <a:xfrm>
                <a:off x="4511417" y="2201591"/>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5" name="Line 20">
                <a:extLst>
                  <a:ext uri="{FF2B5EF4-FFF2-40B4-BE49-F238E27FC236}">
                    <a16:creationId xmlns="" xmlns:a16="http://schemas.microsoft.com/office/drawing/2014/main" id="{D42ACB04-5E41-4804-822A-2FB210DE8404}"/>
                  </a:ext>
                </a:extLst>
              </p:cNvPr>
              <p:cNvSpPr>
                <a:spLocks noChangeShapeType="1"/>
              </p:cNvSpPr>
              <p:nvPr/>
            </p:nvSpPr>
            <p:spPr bwMode="auto">
              <a:xfrm flipH="1">
                <a:off x="4484849" y="2229424"/>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6" name="Line 21">
                <a:extLst>
                  <a:ext uri="{FF2B5EF4-FFF2-40B4-BE49-F238E27FC236}">
                    <a16:creationId xmlns="" xmlns:a16="http://schemas.microsoft.com/office/drawing/2014/main" id="{D0E2EC30-F4D1-4722-9BA9-263755C1A458}"/>
                  </a:ext>
                </a:extLst>
              </p:cNvPr>
              <p:cNvSpPr>
                <a:spLocks noChangeShapeType="1"/>
              </p:cNvSpPr>
              <p:nvPr/>
            </p:nvSpPr>
            <p:spPr bwMode="auto">
              <a:xfrm>
                <a:off x="5055423"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7" name="Line 22">
                <a:extLst>
                  <a:ext uri="{FF2B5EF4-FFF2-40B4-BE49-F238E27FC236}">
                    <a16:creationId xmlns="" xmlns:a16="http://schemas.microsoft.com/office/drawing/2014/main" id="{E66F8769-4889-4972-9912-A98D4C9E521B}"/>
                  </a:ext>
                </a:extLst>
              </p:cNvPr>
              <p:cNvSpPr>
                <a:spLocks noChangeShapeType="1"/>
              </p:cNvSpPr>
              <p:nvPr/>
            </p:nvSpPr>
            <p:spPr bwMode="auto">
              <a:xfrm flipH="1">
                <a:off x="5026325" y="231545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8" name="Line 23">
                <a:extLst>
                  <a:ext uri="{FF2B5EF4-FFF2-40B4-BE49-F238E27FC236}">
                    <a16:creationId xmlns="" xmlns:a16="http://schemas.microsoft.com/office/drawing/2014/main" id="{568B40D3-9178-4204-862A-359126138EB3}"/>
                  </a:ext>
                </a:extLst>
              </p:cNvPr>
              <p:cNvSpPr>
                <a:spLocks noChangeShapeType="1"/>
              </p:cNvSpPr>
              <p:nvPr/>
            </p:nvSpPr>
            <p:spPr bwMode="auto">
              <a:xfrm>
                <a:off x="5075665"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9" name="Line 24">
                <a:extLst>
                  <a:ext uri="{FF2B5EF4-FFF2-40B4-BE49-F238E27FC236}">
                    <a16:creationId xmlns="" xmlns:a16="http://schemas.microsoft.com/office/drawing/2014/main" id="{439ACB2D-B723-4C5C-A6C5-302DDD351A85}"/>
                  </a:ext>
                </a:extLst>
              </p:cNvPr>
              <p:cNvSpPr>
                <a:spLocks noChangeShapeType="1"/>
              </p:cNvSpPr>
              <p:nvPr/>
            </p:nvSpPr>
            <p:spPr bwMode="auto">
              <a:xfrm flipH="1">
                <a:off x="5046567" y="231545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0" name="Line 25">
                <a:extLst>
                  <a:ext uri="{FF2B5EF4-FFF2-40B4-BE49-F238E27FC236}">
                    <a16:creationId xmlns="" xmlns:a16="http://schemas.microsoft.com/office/drawing/2014/main" id="{C4EAFD43-1371-462A-9FD3-F52D22D1FFDA}"/>
                  </a:ext>
                </a:extLst>
              </p:cNvPr>
              <p:cNvSpPr>
                <a:spLocks noChangeShapeType="1"/>
              </p:cNvSpPr>
              <p:nvPr/>
            </p:nvSpPr>
            <p:spPr bwMode="auto">
              <a:xfrm>
                <a:off x="5607020"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1" name="Line 26">
                <a:extLst>
                  <a:ext uri="{FF2B5EF4-FFF2-40B4-BE49-F238E27FC236}">
                    <a16:creationId xmlns="" xmlns:a16="http://schemas.microsoft.com/office/drawing/2014/main" id="{7B45B054-8140-4C14-910C-97892A8F054B}"/>
                  </a:ext>
                </a:extLst>
              </p:cNvPr>
              <p:cNvSpPr>
                <a:spLocks noChangeShapeType="1"/>
              </p:cNvSpPr>
              <p:nvPr/>
            </p:nvSpPr>
            <p:spPr bwMode="auto">
              <a:xfrm flipH="1">
                <a:off x="5579187" y="231545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2" name="Line 27">
                <a:extLst>
                  <a:ext uri="{FF2B5EF4-FFF2-40B4-BE49-F238E27FC236}">
                    <a16:creationId xmlns="" xmlns:a16="http://schemas.microsoft.com/office/drawing/2014/main" id="{7C519F19-42B0-46B6-8FAB-198C1A28F22D}"/>
                  </a:ext>
                </a:extLst>
              </p:cNvPr>
              <p:cNvSpPr>
                <a:spLocks noChangeShapeType="1"/>
              </p:cNvSpPr>
              <p:nvPr/>
            </p:nvSpPr>
            <p:spPr bwMode="auto">
              <a:xfrm>
                <a:off x="5619671" y="2286355"/>
                <a:ext cx="0" cy="5819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3" name="Line 28">
                <a:extLst>
                  <a:ext uri="{FF2B5EF4-FFF2-40B4-BE49-F238E27FC236}">
                    <a16:creationId xmlns="" xmlns:a16="http://schemas.microsoft.com/office/drawing/2014/main" id="{B65A5539-4871-476B-A254-E18123AADAE7}"/>
                  </a:ext>
                </a:extLst>
              </p:cNvPr>
              <p:cNvSpPr>
                <a:spLocks noChangeShapeType="1"/>
              </p:cNvSpPr>
              <p:nvPr/>
            </p:nvSpPr>
            <p:spPr bwMode="auto">
              <a:xfrm flipH="1">
                <a:off x="5590573" y="2315453"/>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4" name="Line 29">
                <a:extLst>
                  <a:ext uri="{FF2B5EF4-FFF2-40B4-BE49-F238E27FC236}">
                    <a16:creationId xmlns="" xmlns:a16="http://schemas.microsoft.com/office/drawing/2014/main" id="{A06D2615-BB45-4280-A8F7-C704512A3D04}"/>
                  </a:ext>
                </a:extLst>
              </p:cNvPr>
              <p:cNvSpPr>
                <a:spLocks noChangeShapeType="1"/>
              </p:cNvSpPr>
              <p:nvPr/>
            </p:nvSpPr>
            <p:spPr bwMode="auto">
              <a:xfrm>
                <a:off x="5679132" y="2391360"/>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5" name="Line 30">
                <a:extLst>
                  <a:ext uri="{FF2B5EF4-FFF2-40B4-BE49-F238E27FC236}">
                    <a16:creationId xmlns="" xmlns:a16="http://schemas.microsoft.com/office/drawing/2014/main" id="{C4F878CA-2CC5-4940-89B2-0939C11E766D}"/>
                  </a:ext>
                </a:extLst>
              </p:cNvPr>
              <p:cNvSpPr>
                <a:spLocks noChangeShapeType="1"/>
              </p:cNvSpPr>
              <p:nvPr/>
            </p:nvSpPr>
            <p:spPr bwMode="auto">
              <a:xfrm flipH="1">
                <a:off x="5650034" y="241919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6" name="Line 31">
                <a:extLst>
                  <a:ext uri="{FF2B5EF4-FFF2-40B4-BE49-F238E27FC236}">
                    <a16:creationId xmlns="" xmlns:a16="http://schemas.microsoft.com/office/drawing/2014/main" id="{DE5F6730-039C-4FA9-9378-3C523A5B7A3D}"/>
                  </a:ext>
                </a:extLst>
              </p:cNvPr>
              <p:cNvSpPr>
                <a:spLocks noChangeShapeType="1"/>
              </p:cNvSpPr>
              <p:nvPr/>
            </p:nvSpPr>
            <p:spPr bwMode="auto">
              <a:xfrm>
                <a:off x="5749980" y="2391360"/>
                <a:ext cx="0" cy="5693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7" name="Line 32">
                <a:extLst>
                  <a:ext uri="{FF2B5EF4-FFF2-40B4-BE49-F238E27FC236}">
                    <a16:creationId xmlns="" xmlns:a16="http://schemas.microsoft.com/office/drawing/2014/main" id="{C05C5E85-A3E7-4928-9745-AF1FAF7BC72A}"/>
                  </a:ext>
                </a:extLst>
              </p:cNvPr>
              <p:cNvSpPr>
                <a:spLocks noChangeShapeType="1"/>
              </p:cNvSpPr>
              <p:nvPr/>
            </p:nvSpPr>
            <p:spPr bwMode="auto">
              <a:xfrm flipH="1">
                <a:off x="5720882" y="2419193"/>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8" name="Line 33">
                <a:extLst>
                  <a:ext uri="{FF2B5EF4-FFF2-40B4-BE49-F238E27FC236}">
                    <a16:creationId xmlns="" xmlns:a16="http://schemas.microsoft.com/office/drawing/2014/main" id="{C95B68CD-7302-4B75-B3FA-2CF48817462D}"/>
                  </a:ext>
                </a:extLst>
              </p:cNvPr>
              <p:cNvSpPr>
                <a:spLocks noChangeShapeType="1"/>
              </p:cNvSpPr>
              <p:nvPr/>
            </p:nvSpPr>
            <p:spPr bwMode="auto">
              <a:xfrm>
                <a:off x="6257297"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9" name="Line 34">
                <a:extLst>
                  <a:ext uri="{FF2B5EF4-FFF2-40B4-BE49-F238E27FC236}">
                    <a16:creationId xmlns="" xmlns:a16="http://schemas.microsoft.com/office/drawing/2014/main" id="{08253492-3620-4EE8-85B9-5B591717E80D}"/>
                  </a:ext>
                </a:extLst>
              </p:cNvPr>
              <p:cNvSpPr>
                <a:spLocks noChangeShapeType="1"/>
              </p:cNvSpPr>
              <p:nvPr/>
            </p:nvSpPr>
            <p:spPr bwMode="auto">
              <a:xfrm flipH="1">
                <a:off x="6230729" y="277596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0" name="Line 35">
                <a:extLst>
                  <a:ext uri="{FF2B5EF4-FFF2-40B4-BE49-F238E27FC236}">
                    <a16:creationId xmlns="" xmlns:a16="http://schemas.microsoft.com/office/drawing/2014/main" id="{381C4EB3-A953-46E2-BC6C-E810C7FFF555}"/>
                  </a:ext>
                </a:extLst>
              </p:cNvPr>
              <p:cNvSpPr>
                <a:spLocks noChangeShapeType="1"/>
              </p:cNvSpPr>
              <p:nvPr/>
            </p:nvSpPr>
            <p:spPr bwMode="auto">
              <a:xfrm>
                <a:off x="6286395"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1" name="Line 36">
                <a:extLst>
                  <a:ext uri="{FF2B5EF4-FFF2-40B4-BE49-F238E27FC236}">
                    <a16:creationId xmlns="" xmlns:a16="http://schemas.microsoft.com/office/drawing/2014/main" id="{324DE6ED-B642-4CC3-BA45-9F7CE0ABF152}"/>
                  </a:ext>
                </a:extLst>
              </p:cNvPr>
              <p:cNvSpPr>
                <a:spLocks noChangeShapeType="1"/>
              </p:cNvSpPr>
              <p:nvPr/>
            </p:nvSpPr>
            <p:spPr bwMode="auto">
              <a:xfrm flipH="1">
                <a:off x="6257297" y="2775960"/>
                <a:ext cx="5819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2" name="Line 37">
                <a:extLst>
                  <a:ext uri="{FF2B5EF4-FFF2-40B4-BE49-F238E27FC236}">
                    <a16:creationId xmlns="" xmlns:a16="http://schemas.microsoft.com/office/drawing/2014/main" id="{259783AE-BD2C-42AC-88B5-8ED6B16594DB}"/>
                  </a:ext>
                </a:extLst>
              </p:cNvPr>
              <p:cNvSpPr>
                <a:spLocks noChangeShapeType="1"/>
              </p:cNvSpPr>
              <p:nvPr/>
            </p:nvSpPr>
            <p:spPr bwMode="auto">
              <a:xfrm>
                <a:off x="6382545"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3" name="Line 38">
                <a:extLst>
                  <a:ext uri="{FF2B5EF4-FFF2-40B4-BE49-F238E27FC236}">
                    <a16:creationId xmlns="" xmlns:a16="http://schemas.microsoft.com/office/drawing/2014/main" id="{5A87EAA2-CBDC-4F9B-A2B5-B68A0738BFD9}"/>
                  </a:ext>
                </a:extLst>
              </p:cNvPr>
              <p:cNvSpPr>
                <a:spLocks noChangeShapeType="1"/>
              </p:cNvSpPr>
              <p:nvPr/>
            </p:nvSpPr>
            <p:spPr bwMode="auto">
              <a:xfrm flipH="1">
                <a:off x="6353447"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4" name="Line 39">
                <a:extLst>
                  <a:ext uri="{FF2B5EF4-FFF2-40B4-BE49-F238E27FC236}">
                    <a16:creationId xmlns="" xmlns:a16="http://schemas.microsoft.com/office/drawing/2014/main" id="{2443334F-A36C-46FC-9962-15EF6378B7A4}"/>
                  </a:ext>
                </a:extLst>
              </p:cNvPr>
              <p:cNvSpPr>
                <a:spLocks noChangeShapeType="1"/>
              </p:cNvSpPr>
              <p:nvPr/>
            </p:nvSpPr>
            <p:spPr bwMode="auto">
              <a:xfrm>
                <a:off x="6864560"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5" name="Line 40">
                <a:extLst>
                  <a:ext uri="{FF2B5EF4-FFF2-40B4-BE49-F238E27FC236}">
                    <a16:creationId xmlns="" xmlns:a16="http://schemas.microsoft.com/office/drawing/2014/main" id="{A73B0C97-EEDA-478C-A781-17B9C81ECD75}"/>
                  </a:ext>
                </a:extLst>
              </p:cNvPr>
              <p:cNvSpPr>
                <a:spLocks noChangeShapeType="1"/>
              </p:cNvSpPr>
              <p:nvPr/>
            </p:nvSpPr>
            <p:spPr bwMode="auto">
              <a:xfrm flipH="1">
                <a:off x="6835462"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6" name="Line 41">
                <a:extLst>
                  <a:ext uri="{FF2B5EF4-FFF2-40B4-BE49-F238E27FC236}">
                    <a16:creationId xmlns="" xmlns:a16="http://schemas.microsoft.com/office/drawing/2014/main" id="{79F84263-33F4-43F8-9737-CAD6789EC501}"/>
                  </a:ext>
                </a:extLst>
              </p:cNvPr>
              <p:cNvSpPr>
                <a:spLocks noChangeShapeType="1"/>
              </p:cNvSpPr>
              <p:nvPr/>
            </p:nvSpPr>
            <p:spPr bwMode="auto">
              <a:xfrm>
                <a:off x="7337719"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7" name="Line 42">
                <a:extLst>
                  <a:ext uri="{FF2B5EF4-FFF2-40B4-BE49-F238E27FC236}">
                    <a16:creationId xmlns="" xmlns:a16="http://schemas.microsoft.com/office/drawing/2014/main" id="{6D0B50D5-1FEC-408F-BF72-70DD29CA3EB0}"/>
                  </a:ext>
                </a:extLst>
              </p:cNvPr>
              <p:cNvSpPr>
                <a:spLocks noChangeShapeType="1"/>
              </p:cNvSpPr>
              <p:nvPr/>
            </p:nvSpPr>
            <p:spPr bwMode="auto">
              <a:xfrm flipH="1">
                <a:off x="7308621"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8" name="Line 43">
                <a:extLst>
                  <a:ext uri="{FF2B5EF4-FFF2-40B4-BE49-F238E27FC236}">
                    <a16:creationId xmlns="" xmlns:a16="http://schemas.microsoft.com/office/drawing/2014/main" id="{8E85A1B9-78F6-4891-8F60-1648956B3009}"/>
                  </a:ext>
                </a:extLst>
              </p:cNvPr>
              <p:cNvSpPr>
                <a:spLocks noChangeShapeType="1"/>
              </p:cNvSpPr>
              <p:nvPr/>
            </p:nvSpPr>
            <p:spPr bwMode="auto">
              <a:xfrm>
                <a:off x="7365552"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9" name="Line 44">
                <a:extLst>
                  <a:ext uri="{FF2B5EF4-FFF2-40B4-BE49-F238E27FC236}">
                    <a16:creationId xmlns="" xmlns:a16="http://schemas.microsoft.com/office/drawing/2014/main" id="{2AF0B201-31B8-4FEB-AD72-D2B20F638CFF}"/>
                  </a:ext>
                </a:extLst>
              </p:cNvPr>
              <p:cNvSpPr>
                <a:spLocks noChangeShapeType="1"/>
              </p:cNvSpPr>
              <p:nvPr/>
            </p:nvSpPr>
            <p:spPr bwMode="auto">
              <a:xfrm flipH="1">
                <a:off x="7337719"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0" name="Line 45">
                <a:extLst>
                  <a:ext uri="{FF2B5EF4-FFF2-40B4-BE49-F238E27FC236}">
                    <a16:creationId xmlns="" xmlns:a16="http://schemas.microsoft.com/office/drawing/2014/main" id="{E0EB122D-1822-4685-BBE8-C96FC67F7593}"/>
                  </a:ext>
                </a:extLst>
              </p:cNvPr>
              <p:cNvSpPr>
                <a:spLocks noChangeShapeType="1"/>
              </p:cNvSpPr>
              <p:nvPr/>
            </p:nvSpPr>
            <p:spPr bwMode="auto">
              <a:xfrm>
                <a:off x="7423748"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1" name="Line 46">
                <a:extLst>
                  <a:ext uri="{FF2B5EF4-FFF2-40B4-BE49-F238E27FC236}">
                    <a16:creationId xmlns="" xmlns:a16="http://schemas.microsoft.com/office/drawing/2014/main" id="{2A2A8331-B390-41BA-AB85-37948E08B9AB}"/>
                  </a:ext>
                </a:extLst>
              </p:cNvPr>
              <p:cNvSpPr>
                <a:spLocks noChangeShapeType="1"/>
              </p:cNvSpPr>
              <p:nvPr/>
            </p:nvSpPr>
            <p:spPr bwMode="auto">
              <a:xfrm flipH="1">
                <a:off x="7394650" y="277596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2" name="Line 47">
                <a:extLst>
                  <a:ext uri="{FF2B5EF4-FFF2-40B4-BE49-F238E27FC236}">
                    <a16:creationId xmlns="" xmlns:a16="http://schemas.microsoft.com/office/drawing/2014/main" id="{96487F7B-3F1B-4746-8534-276284130A85}"/>
                  </a:ext>
                </a:extLst>
              </p:cNvPr>
              <p:cNvSpPr>
                <a:spLocks noChangeShapeType="1"/>
              </p:cNvSpPr>
              <p:nvPr/>
            </p:nvSpPr>
            <p:spPr bwMode="auto">
              <a:xfrm>
                <a:off x="7960163"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3" name="Line 48">
                <a:extLst>
                  <a:ext uri="{FF2B5EF4-FFF2-40B4-BE49-F238E27FC236}">
                    <a16:creationId xmlns="" xmlns:a16="http://schemas.microsoft.com/office/drawing/2014/main" id="{4446DD15-1749-42CD-8FE2-9DEF32FABBB2}"/>
                  </a:ext>
                </a:extLst>
              </p:cNvPr>
              <p:cNvSpPr>
                <a:spLocks noChangeShapeType="1"/>
              </p:cNvSpPr>
              <p:nvPr/>
            </p:nvSpPr>
            <p:spPr bwMode="auto">
              <a:xfrm flipH="1">
                <a:off x="7932330"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4" name="Line 49">
                <a:extLst>
                  <a:ext uri="{FF2B5EF4-FFF2-40B4-BE49-F238E27FC236}">
                    <a16:creationId xmlns="" xmlns:a16="http://schemas.microsoft.com/office/drawing/2014/main" id="{C5936D7D-6529-4074-973B-EA9BC2CB29EC}"/>
                  </a:ext>
                </a:extLst>
              </p:cNvPr>
              <p:cNvSpPr>
                <a:spLocks noChangeShapeType="1"/>
              </p:cNvSpPr>
              <p:nvPr/>
            </p:nvSpPr>
            <p:spPr bwMode="auto">
              <a:xfrm>
                <a:off x="8005708"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5" name="Line 50">
                <a:extLst>
                  <a:ext uri="{FF2B5EF4-FFF2-40B4-BE49-F238E27FC236}">
                    <a16:creationId xmlns="" xmlns:a16="http://schemas.microsoft.com/office/drawing/2014/main" id="{7F70C8B2-DB4F-4982-9CB4-7937E3248B51}"/>
                  </a:ext>
                </a:extLst>
              </p:cNvPr>
              <p:cNvSpPr>
                <a:spLocks noChangeShapeType="1"/>
              </p:cNvSpPr>
              <p:nvPr/>
            </p:nvSpPr>
            <p:spPr bwMode="auto">
              <a:xfrm flipH="1">
                <a:off x="7976610" y="2775960"/>
                <a:ext cx="55666"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6" name="Line 51">
                <a:extLst>
                  <a:ext uri="{FF2B5EF4-FFF2-40B4-BE49-F238E27FC236}">
                    <a16:creationId xmlns="" xmlns:a16="http://schemas.microsoft.com/office/drawing/2014/main" id="{8C473829-E70A-40A0-A30A-756A8884EB22}"/>
                  </a:ext>
                </a:extLst>
              </p:cNvPr>
              <p:cNvSpPr>
                <a:spLocks noChangeShapeType="1"/>
              </p:cNvSpPr>
              <p:nvPr/>
            </p:nvSpPr>
            <p:spPr bwMode="auto">
              <a:xfrm>
                <a:off x="8552244" y="2746862"/>
                <a:ext cx="0" cy="55666"/>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7" name="Line 52">
                <a:extLst>
                  <a:ext uri="{FF2B5EF4-FFF2-40B4-BE49-F238E27FC236}">
                    <a16:creationId xmlns="" xmlns:a16="http://schemas.microsoft.com/office/drawing/2014/main" id="{8FABE6AC-8692-4572-AB1C-029790ED452A}"/>
                  </a:ext>
                </a:extLst>
              </p:cNvPr>
              <p:cNvSpPr>
                <a:spLocks noChangeShapeType="1"/>
              </p:cNvSpPr>
              <p:nvPr/>
            </p:nvSpPr>
            <p:spPr bwMode="auto">
              <a:xfrm flipH="1">
                <a:off x="8523146" y="2775960"/>
                <a:ext cx="5693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8" name="Freeform 114">
                <a:extLst>
                  <a:ext uri="{FF2B5EF4-FFF2-40B4-BE49-F238E27FC236}">
                    <a16:creationId xmlns="" xmlns:a16="http://schemas.microsoft.com/office/drawing/2014/main" id="{CFB38706-67C8-4335-A12A-7B4D39572749}"/>
                  </a:ext>
                </a:extLst>
              </p:cNvPr>
              <p:cNvSpPr>
                <a:spLocks/>
              </p:cNvSpPr>
              <p:nvPr/>
            </p:nvSpPr>
            <p:spPr bwMode="auto">
              <a:xfrm>
                <a:off x="1313166" y="1844824"/>
                <a:ext cx="7239078" cy="931136"/>
              </a:xfrm>
              <a:custGeom>
                <a:avLst/>
                <a:gdLst>
                  <a:gd name="T0" fmla="*/ 5722 w 5722"/>
                  <a:gd name="T1" fmla="*/ 736 h 736"/>
                  <a:gd name="T2" fmla="*/ 3890 w 5722"/>
                  <a:gd name="T3" fmla="*/ 736 h 736"/>
                  <a:gd name="T4" fmla="*/ 3890 w 5722"/>
                  <a:gd name="T5" fmla="*/ 638 h 736"/>
                  <a:gd name="T6" fmla="*/ 3882 w 5722"/>
                  <a:gd name="T7" fmla="*/ 638 h 736"/>
                  <a:gd name="T8" fmla="*/ 3882 w 5722"/>
                  <a:gd name="T9" fmla="*/ 547 h 736"/>
                  <a:gd name="T10" fmla="*/ 3788 w 5722"/>
                  <a:gd name="T11" fmla="*/ 547 h 736"/>
                  <a:gd name="T12" fmla="*/ 3788 w 5722"/>
                  <a:gd name="T13" fmla="*/ 455 h 736"/>
                  <a:gd name="T14" fmla="*/ 3428 w 5722"/>
                  <a:gd name="T15" fmla="*/ 455 h 736"/>
                  <a:gd name="T16" fmla="*/ 3428 w 5722"/>
                  <a:gd name="T17" fmla="*/ 372 h 736"/>
                  <a:gd name="T18" fmla="*/ 2940 w 5722"/>
                  <a:gd name="T19" fmla="*/ 372 h 736"/>
                  <a:gd name="T20" fmla="*/ 2940 w 5722"/>
                  <a:gd name="T21" fmla="*/ 304 h 736"/>
                  <a:gd name="T22" fmla="*/ 1535 w 5722"/>
                  <a:gd name="T23" fmla="*/ 304 h 736"/>
                  <a:gd name="T24" fmla="*/ 1535 w 5722"/>
                  <a:gd name="T25" fmla="*/ 251 h 736"/>
                  <a:gd name="T26" fmla="*/ 1530 w 5722"/>
                  <a:gd name="T27" fmla="*/ 251 h 736"/>
                  <a:gd name="T28" fmla="*/ 1530 w 5722"/>
                  <a:gd name="T29" fmla="*/ 202 h 736"/>
                  <a:gd name="T30" fmla="*/ 1076 w 5722"/>
                  <a:gd name="T31" fmla="*/ 202 h 736"/>
                  <a:gd name="T32" fmla="*/ 1076 w 5722"/>
                  <a:gd name="T33" fmla="*/ 150 h 736"/>
                  <a:gd name="T34" fmla="*/ 1068 w 5722"/>
                  <a:gd name="T35" fmla="*/ 150 h 736"/>
                  <a:gd name="T36" fmla="*/ 1068 w 5722"/>
                  <a:gd name="T37" fmla="*/ 100 h 736"/>
                  <a:gd name="T38" fmla="*/ 1054 w 5722"/>
                  <a:gd name="T39" fmla="*/ 100 h 736"/>
                  <a:gd name="T40" fmla="*/ 1054 w 5722"/>
                  <a:gd name="T41" fmla="*/ 55 h 736"/>
                  <a:gd name="T42" fmla="*/ 1046 w 5722"/>
                  <a:gd name="T43" fmla="*/ 55 h 736"/>
                  <a:gd name="T44" fmla="*/ 1046 w 5722"/>
                  <a:gd name="T45" fmla="*/ 0 h 736"/>
                  <a:gd name="T46" fmla="*/ 0 w 5722"/>
                  <a:gd name="T47"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22" h="736">
                    <a:moveTo>
                      <a:pt x="5722" y="736"/>
                    </a:moveTo>
                    <a:lnTo>
                      <a:pt x="3890" y="736"/>
                    </a:lnTo>
                    <a:lnTo>
                      <a:pt x="3890" y="638"/>
                    </a:lnTo>
                    <a:lnTo>
                      <a:pt x="3882" y="638"/>
                    </a:lnTo>
                    <a:lnTo>
                      <a:pt x="3882" y="547"/>
                    </a:lnTo>
                    <a:lnTo>
                      <a:pt x="3788" y="547"/>
                    </a:lnTo>
                    <a:lnTo>
                      <a:pt x="3788" y="455"/>
                    </a:lnTo>
                    <a:lnTo>
                      <a:pt x="3428" y="455"/>
                    </a:lnTo>
                    <a:lnTo>
                      <a:pt x="3428" y="372"/>
                    </a:lnTo>
                    <a:lnTo>
                      <a:pt x="2940" y="372"/>
                    </a:lnTo>
                    <a:lnTo>
                      <a:pt x="2940" y="304"/>
                    </a:lnTo>
                    <a:lnTo>
                      <a:pt x="1535" y="304"/>
                    </a:lnTo>
                    <a:lnTo>
                      <a:pt x="1535" y="251"/>
                    </a:lnTo>
                    <a:lnTo>
                      <a:pt x="1530" y="251"/>
                    </a:lnTo>
                    <a:lnTo>
                      <a:pt x="1530" y="202"/>
                    </a:lnTo>
                    <a:lnTo>
                      <a:pt x="1076" y="202"/>
                    </a:lnTo>
                    <a:lnTo>
                      <a:pt x="1076" y="150"/>
                    </a:lnTo>
                    <a:lnTo>
                      <a:pt x="1068" y="150"/>
                    </a:lnTo>
                    <a:lnTo>
                      <a:pt x="1068" y="100"/>
                    </a:lnTo>
                    <a:lnTo>
                      <a:pt x="1054" y="100"/>
                    </a:lnTo>
                    <a:lnTo>
                      <a:pt x="1054" y="55"/>
                    </a:lnTo>
                    <a:lnTo>
                      <a:pt x="1046" y="55"/>
                    </a:lnTo>
                    <a:lnTo>
                      <a:pt x="104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xmlns="" val="3249697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胆道癌</a:t>
            </a:r>
          </a:p>
        </p:txBody>
      </p:sp>
      <p:sp>
        <p:nvSpPr>
          <p:cNvPr id="3" name="Text Placeholder 2"/>
          <p:cNvSpPr>
            <a:spLocks noGrp="1"/>
          </p:cNvSpPr>
          <p:nvPr>
            <p:ph type="body" idx="1"/>
          </p:nvPr>
        </p:nvSpPr>
        <p:spPr/>
        <p:txBody>
          <a:bodyPr/>
          <a:lstStyle/>
          <a:p>
            <a:r>
              <a:rPr lang="ja-JP" sz="2000" b="1" i="0" dirty="0" smtClean="0">
                <a:solidFill>
                  <a:srgbClr val="4D4D4D"/>
                </a:solidFill>
                <a:ea typeface="MS UI Gothic" pitchFamily="18" charset="0"/>
              </a:rPr>
              <a:t>膵・小腸・肝胆道癌</a:t>
            </a:r>
          </a:p>
        </p:txBody>
      </p:sp>
    </p:spTree>
    <p:extLst>
      <p:ext uri="{BB962C8B-B14F-4D97-AF65-F5344CB8AC3E}">
        <p14:creationId xmlns:p14="http://schemas.microsoft.com/office/powerpoint/2010/main" xmlns="" val="3504611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Clr>
                <a:srgbClr val="043882"/>
              </a:buClr>
              <a:buNone/>
            </a:pPr>
            <a:r>
              <a:rPr lang="ja-JP" sz="1600" b="1" i="0" dirty="0" smtClean="0">
                <a:solidFill>
                  <a:srgbClr val="4D4D4D"/>
                </a:solidFill>
                <a:ea typeface="MS UI Gothic" pitchFamily="18" charset="0"/>
              </a:rPr>
              <a:t>試験の目的</a:t>
            </a:r>
          </a:p>
          <a:p>
            <a:pPr>
              <a:buClr>
                <a:srgbClr val="043882"/>
              </a:buClr>
            </a:pPr>
            <a:r>
              <a:rPr lang="ja-JP" sz="1600" b="0" i="0" dirty="0" smtClean="0">
                <a:solidFill>
                  <a:srgbClr val="4D4D4D"/>
                </a:solidFill>
                <a:ea typeface="MS UI Gothic" pitchFamily="18" charset="0"/>
              </a:rPr>
              <a:t>胆道癌に対する術後補助化学療法としてのGEMOXの有効性および安全性を評価すること。</a:t>
            </a:r>
          </a:p>
          <a:p>
            <a:endParaRPr lang="en-GB" dirty="0"/>
          </a:p>
        </p:txBody>
      </p:sp>
      <p:sp>
        <p:nvSpPr>
          <p:cNvPr id="30"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LBA29: 胆道癌に対する補助化学療法としてのGEMOX：無作為化PRODIGE 12-ACCORD 18 (UNICANCER GI) 第III相試験のRFSアップデートと初回OS結果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Edeline J, et al</a:t>
            </a:r>
          </a:p>
        </p:txBody>
      </p:sp>
      <p:sp>
        <p:nvSpPr>
          <p:cNvPr id="32" name="Text Placeholder 15"/>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*ゲムシタビン1000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、D2;</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3カ月ごとに2年間実施後、6カ月ごとに3年間実施</a:t>
            </a:r>
          </a:p>
        </p:txBody>
      </p:sp>
      <p:sp>
        <p:nvSpPr>
          <p:cNvPr id="33" name="Text Placeholder 16"/>
          <p:cNvSpPr>
            <a:spLocks noGrp="1"/>
          </p:cNvSpPr>
          <p:nvPr>
            <p:ph type="body" sz="quarter" idx="11"/>
          </p:nvPr>
        </p:nvSpPr>
        <p:spPr>
          <a:xfrm>
            <a:off x="4648200" y="6096000"/>
            <a:ext cx="4130675" cy="487363"/>
          </a:xfrm>
        </p:spPr>
        <p:txBody>
          <a:bodyPr/>
          <a:lstStyle/>
          <a:p>
            <a:r>
              <a:rPr lang="en-GB" dirty="0" err="1"/>
              <a:t>Edeline</a:t>
            </a:r>
            <a:r>
              <a:rPr lang="en-GB" dirty="0"/>
              <a:t> J,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GB" dirty="0"/>
              <a:t>LBA29</a:t>
            </a:r>
          </a:p>
        </p:txBody>
      </p:sp>
      <p:sp>
        <p:nvSpPr>
          <p:cNvPr id="34" name="Oval 14"/>
          <p:cNvSpPr>
            <a:spLocks noChangeArrowheads="1"/>
          </p:cNvSpPr>
          <p:nvPr/>
        </p:nvSpPr>
        <p:spPr bwMode="auto">
          <a:xfrm>
            <a:off x="3941537" y="33686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35" name="AutoShape 15"/>
          <p:cNvCxnSpPr>
            <a:cxnSpLocks noChangeShapeType="1"/>
            <a:stCxn id="34" idx="0"/>
            <a:endCxn id="40" idx="1"/>
          </p:cNvCxnSpPr>
          <p:nvPr/>
        </p:nvCxnSpPr>
        <p:spPr bwMode="auto">
          <a:xfrm rot="5400000" flipH="1" flipV="1">
            <a:off x="4076776" y="2580078"/>
            <a:ext cx="945093" cy="631975"/>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116435" y="215919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7" name="Content Placeholder 26"/>
          <p:cNvSpPr txBox="1">
            <a:spLocks/>
          </p:cNvSpPr>
          <p:nvPr/>
        </p:nvSpPr>
        <p:spPr bwMode="auto">
          <a:xfrm>
            <a:off x="4855936" y="2847849"/>
            <a:ext cx="3589338"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腫瘍病変部</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R0 対 R1</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N0 対 N+ 対 NX</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治験実施施設</a:t>
            </a:r>
          </a:p>
        </p:txBody>
      </p:sp>
      <p:cxnSp>
        <p:nvCxnSpPr>
          <p:cNvPr id="38" name="AutoShape 19"/>
          <p:cNvCxnSpPr>
            <a:cxnSpLocks noChangeShapeType="1"/>
            <a:stCxn id="41" idx="3"/>
            <a:endCxn id="34" idx="2"/>
          </p:cNvCxnSpPr>
          <p:nvPr/>
        </p:nvCxnSpPr>
        <p:spPr bwMode="auto">
          <a:xfrm flipV="1">
            <a:off x="3684814" y="3660711"/>
            <a:ext cx="256723" cy="1518"/>
          </a:xfrm>
          <a:prstGeom prst="straightConnector1">
            <a:avLst/>
          </a:prstGeom>
          <a:noFill/>
          <a:ln w="57150">
            <a:solidFill>
              <a:schemeClr val="bg2">
                <a:lumMod val="60000"/>
                <a:lumOff val="40000"/>
              </a:schemeClr>
            </a:solidFill>
            <a:round/>
            <a:headEnd type="none" w="med" len="med"/>
            <a:tailEnd type="none" w="med" len="med"/>
          </a:ln>
        </p:spPr>
      </p:cxnSp>
      <p:cxnSp>
        <p:nvCxnSpPr>
          <p:cNvPr id="39" name="AutoShape 21"/>
          <p:cNvCxnSpPr>
            <a:cxnSpLocks noChangeShapeType="1"/>
            <a:stCxn id="40" idx="3"/>
            <a:endCxn id="36" idx="1"/>
          </p:cNvCxnSpPr>
          <p:nvPr/>
        </p:nvCxnSpPr>
        <p:spPr bwMode="auto">
          <a:xfrm>
            <a:off x="7603067" y="2423518"/>
            <a:ext cx="513368"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865310" y="2013149"/>
            <a:ext cx="273775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GEMOX* 85、q2w、</a:t>
            </a:r>
            <a:r>
              <a:rPr lang="en-GB" altLang="ja-JP" b="0" i="0" dirty="0" smtClean="0">
                <a:solidFill>
                  <a:srgbClr val="FFFFFF"/>
                </a:solidFill>
                <a:ea typeface="MS UI Gothic" pitchFamily="18" charset="0"/>
              </a:rPr>
              <a:t/>
            </a:r>
            <a:br>
              <a:rPr lang="en-GB" altLang="ja-JP" b="0" i="0" dirty="0" smtClean="0">
                <a:solidFill>
                  <a:srgbClr val="FFFFFF"/>
                </a:solidFill>
                <a:ea typeface="MS UI Gothic" pitchFamily="18" charset="0"/>
              </a:rPr>
            </a:br>
            <a:r>
              <a:rPr lang="ja-JP" b="0" i="0" dirty="0" smtClean="0">
                <a:solidFill>
                  <a:srgbClr val="FFFFFF"/>
                </a:solidFill>
                <a:ea typeface="MS UI Gothic" pitchFamily="18" charset="0"/>
              </a:rPr>
              <a:t>12 サイクル (n=95)</a:t>
            </a:r>
          </a:p>
        </p:txBody>
      </p:sp>
      <p:sp>
        <p:nvSpPr>
          <p:cNvPr id="41" name="AutoShape 9"/>
          <p:cNvSpPr>
            <a:spLocks noChangeArrowheads="1"/>
          </p:cNvSpPr>
          <p:nvPr/>
        </p:nvSpPr>
        <p:spPr bwMode="auto">
          <a:xfrm>
            <a:off x="365124" y="2366229"/>
            <a:ext cx="3319690" cy="2592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胆道癌 (ICC/ECC/GBC)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R0またはR1切除</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十分な肝機能の保持</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術後3カ月以内に無作為化</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(n=194)</a:t>
            </a:r>
          </a:p>
        </p:txBody>
      </p:sp>
      <p:sp>
        <p:nvSpPr>
          <p:cNvPr id="45" name="Rectangle 9"/>
          <p:cNvSpPr txBox="1">
            <a:spLocks noChangeArrowheads="1"/>
          </p:cNvSpPr>
          <p:nvPr/>
        </p:nvSpPr>
        <p:spPr bwMode="auto">
          <a:xfrm>
            <a:off x="365124" y="5467628"/>
            <a:ext cx="4130676" cy="648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RFS, QoL</a:t>
            </a:r>
          </a:p>
        </p:txBody>
      </p:sp>
      <p:sp>
        <p:nvSpPr>
          <p:cNvPr id="47" name="Content Placeholder 26"/>
          <p:cNvSpPr txBox="1">
            <a:spLocks/>
          </p:cNvSpPr>
          <p:nvPr/>
        </p:nvSpPr>
        <p:spPr>
          <a:xfrm>
            <a:off x="4648200" y="5467628"/>
            <a:ext cx="4130675" cy="6481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 DFS, 毒性, トランスレーショナルリサーチ</a:t>
            </a:r>
          </a:p>
        </p:txBody>
      </p:sp>
      <p:cxnSp>
        <p:nvCxnSpPr>
          <p:cNvPr id="51" name="AutoShape 16"/>
          <p:cNvCxnSpPr>
            <a:cxnSpLocks noChangeShapeType="1"/>
            <a:stCxn id="34" idx="4"/>
            <a:endCxn id="55" idx="1"/>
          </p:cNvCxnSpPr>
          <p:nvPr/>
        </p:nvCxnSpPr>
        <p:spPr bwMode="auto">
          <a:xfrm rot="16200000" flipH="1">
            <a:off x="4141302" y="4044844"/>
            <a:ext cx="816040" cy="631974"/>
          </a:xfrm>
          <a:prstGeom prst="bentConnector2">
            <a:avLst/>
          </a:prstGeom>
          <a:noFill/>
          <a:ln w="57150">
            <a:solidFill>
              <a:schemeClr val="bg2">
                <a:lumMod val="60000"/>
                <a:lumOff val="40000"/>
              </a:schemeClr>
            </a:solidFill>
            <a:round/>
            <a:headEnd/>
            <a:tailEnd type="triangle" w="med" len="med"/>
          </a:ln>
        </p:spPr>
      </p:cxnSp>
      <p:sp>
        <p:nvSpPr>
          <p:cNvPr id="53" name="AutoShape 12"/>
          <p:cNvSpPr>
            <a:spLocks noChangeArrowheads="1"/>
          </p:cNvSpPr>
          <p:nvPr/>
        </p:nvSpPr>
        <p:spPr bwMode="auto">
          <a:xfrm>
            <a:off x="8116435" y="450453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4" name="AutoShape 20"/>
          <p:cNvCxnSpPr>
            <a:cxnSpLocks noChangeShapeType="1"/>
            <a:stCxn id="55" idx="3"/>
            <a:endCxn id="53" idx="1"/>
          </p:cNvCxnSpPr>
          <p:nvPr/>
        </p:nvCxnSpPr>
        <p:spPr bwMode="auto">
          <a:xfrm flipV="1">
            <a:off x="7730366" y="4768850"/>
            <a:ext cx="386069" cy="1"/>
          </a:xfrm>
          <a:prstGeom prst="straightConnector1">
            <a:avLst/>
          </a:prstGeom>
          <a:noFill/>
          <a:ln w="57150">
            <a:solidFill>
              <a:schemeClr val="bg2">
                <a:lumMod val="60000"/>
                <a:lumOff val="40000"/>
              </a:schemeClr>
            </a:solidFill>
            <a:prstDash val="sysDot"/>
            <a:round/>
            <a:headEnd/>
            <a:tailEnd type="triangle" w="med" len="med"/>
          </a:ln>
        </p:spPr>
      </p:cxnSp>
      <p:sp>
        <p:nvSpPr>
          <p:cNvPr id="55" name="AutoShape 12"/>
          <p:cNvSpPr>
            <a:spLocks noChangeArrowheads="1"/>
          </p:cNvSpPr>
          <p:nvPr/>
        </p:nvSpPr>
        <p:spPr bwMode="auto">
          <a:xfrm>
            <a:off x="4865309" y="4221088"/>
            <a:ext cx="2865057" cy="109552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経過観察</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のみ:</a:t>
            </a:r>
          </a:p>
          <a:p>
            <a:pPr algn="ctr" defTabSz="892175" eaLnBrk="0" hangingPunct="0"/>
            <a:r>
              <a:rPr lang="ja-JP" b="0" i="0" dirty="0" smtClean="0">
                <a:solidFill>
                  <a:srgbClr val="4D4D4D"/>
                </a:solidFill>
                <a:ea typeface="MS UI Gothic" pitchFamily="18" charset="0"/>
              </a:rPr>
              <a:t>ACE, CA 19.9 + CTスキャン (n=99)</a:t>
            </a:r>
          </a:p>
        </p:txBody>
      </p:sp>
    </p:spTree>
    <p:extLst>
      <p:ext uri="{BB962C8B-B14F-4D97-AF65-F5344CB8AC3E}">
        <p14:creationId xmlns:p14="http://schemas.microsoft.com/office/powerpoint/2010/main" xmlns="" val="3665042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2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LBA29: 胆道癌に対する補助化学療法としてのGEMOX：無作為化PRODIGE 12-ACCORD 18 (UNICANCER GI) 第III相試験のRFSアップデートと初回OS結果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Edeline J, et al</a:t>
            </a:r>
          </a:p>
        </p:txBody>
      </p:sp>
      <p:grpSp>
        <p:nvGrpSpPr>
          <p:cNvPr id="122" name="Group 121"/>
          <p:cNvGrpSpPr/>
          <p:nvPr/>
        </p:nvGrpSpPr>
        <p:grpSpPr>
          <a:xfrm>
            <a:off x="841726" y="1759005"/>
            <a:ext cx="5865027" cy="4128969"/>
            <a:chOff x="205188" y="1615665"/>
            <a:chExt cx="5865027" cy="4128969"/>
          </a:xfrm>
        </p:grpSpPr>
        <p:grpSp>
          <p:nvGrpSpPr>
            <p:cNvPr id="123" name="Group 122"/>
            <p:cNvGrpSpPr/>
            <p:nvPr/>
          </p:nvGrpSpPr>
          <p:grpSpPr>
            <a:xfrm>
              <a:off x="1035658" y="1757463"/>
              <a:ext cx="4853489" cy="3160942"/>
              <a:chOff x="836615" y="2448719"/>
              <a:chExt cx="3906738" cy="2134202"/>
            </a:xfrm>
          </p:grpSpPr>
          <p:sp>
            <p:nvSpPr>
              <p:cNvPr id="210" name="Freeform 20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7" name="Line 12"/>
              <p:cNvSpPr>
                <a:spLocks noChangeShapeType="1"/>
              </p:cNvSpPr>
              <p:nvPr/>
            </p:nvSpPr>
            <p:spPr bwMode="auto">
              <a:xfrm>
                <a:off x="2946964"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8" name="Line 14"/>
              <p:cNvSpPr>
                <a:spLocks noChangeShapeType="1"/>
              </p:cNvSpPr>
              <p:nvPr/>
            </p:nvSpPr>
            <p:spPr bwMode="auto">
              <a:xfrm>
                <a:off x="3859497"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9"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0"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1"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2" name="Line 19"/>
              <p:cNvSpPr>
                <a:spLocks noChangeShapeType="1"/>
              </p:cNvSpPr>
              <p:nvPr/>
            </p:nvSpPr>
            <p:spPr bwMode="auto">
              <a:xfrm>
                <a:off x="1092871" y="4526271"/>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sp>
          <p:nvSpPr>
            <p:cNvPr id="124" name="TextBox 123"/>
            <p:cNvSpPr txBox="1"/>
            <p:nvPr/>
          </p:nvSpPr>
          <p:spPr>
            <a:xfrm rot="16200000">
              <a:off x="338508" y="3167880"/>
              <a:ext cx="492444" cy="276999"/>
            </a:xfrm>
            <a:prstGeom prst="rect">
              <a:avLst/>
            </a:prstGeom>
            <a:noFill/>
          </p:spPr>
          <p:txBody>
            <a:bodyPr wrap="none" rtlCol="0">
              <a:spAutoFit/>
            </a:bodyPr>
            <a:lstStyle/>
            <a:p>
              <a:pPr algn="ctr"/>
              <a:r>
                <a:rPr lang="ja-JP" sz="1200" b="0" i="0" dirty="0" smtClean="0">
                  <a:solidFill>
                    <a:srgbClr val="000000"/>
                  </a:solidFill>
                  <a:ea typeface="MS UI Gothic" pitchFamily="18" charset="0"/>
                </a:rPr>
                <a:t>RFS</a:t>
              </a:r>
            </a:p>
          </p:txBody>
        </p:sp>
        <p:sp>
          <p:nvSpPr>
            <p:cNvPr id="125" name="TextBox 124"/>
            <p:cNvSpPr txBox="1"/>
            <p:nvPr/>
          </p:nvSpPr>
          <p:spPr>
            <a:xfrm>
              <a:off x="2976892" y="5053230"/>
              <a:ext cx="1110304" cy="276999"/>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26" name="TextBox 125"/>
            <p:cNvSpPr txBox="1"/>
            <p:nvPr/>
          </p:nvSpPr>
          <p:spPr>
            <a:xfrm>
              <a:off x="723328" y="1615665"/>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a:t>
              </a:r>
            </a:p>
          </p:txBody>
        </p:sp>
        <p:sp>
          <p:nvSpPr>
            <p:cNvPr id="127" name="TextBox 126"/>
            <p:cNvSpPr txBox="1"/>
            <p:nvPr/>
          </p:nvSpPr>
          <p:spPr>
            <a:xfrm>
              <a:off x="723328" y="223398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0.8</a:t>
              </a:r>
            </a:p>
          </p:txBody>
        </p:sp>
        <p:sp>
          <p:nvSpPr>
            <p:cNvPr id="130" name="TextBox 129"/>
            <p:cNvSpPr txBox="1"/>
            <p:nvPr/>
          </p:nvSpPr>
          <p:spPr>
            <a:xfrm>
              <a:off x="723328" y="2849736"/>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0.6</a:t>
              </a:r>
            </a:p>
          </p:txBody>
        </p:sp>
        <p:sp>
          <p:nvSpPr>
            <p:cNvPr id="131" name="TextBox 130"/>
            <p:cNvSpPr txBox="1"/>
            <p:nvPr/>
          </p:nvSpPr>
          <p:spPr>
            <a:xfrm>
              <a:off x="723328" y="3465484"/>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0.4</a:t>
              </a:r>
            </a:p>
          </p:txBody>
        </p:sp>
        <p:sp>
          <p:nvSpPr>
            <p:cNvPr id="132" name="TextBox 131"/>
            <p:cNvSpPr txBox="1"/>
            <p:nvPr/>
          </p:nvSpPr>
          <p:spPr>
            <a:xfrm>
              <a:off x="723328" y="4081231"/>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0.2</a:t>
              </a:r>
            </a:p>
          </p:txBody>
        </p:sp>
        <p:sp>
          <p:nvSpPr>
            <p:cNvPr id="133" name="TextBox 132"/>
            <p:cNvSpPr txBox="1"/>
            <p:nvPr/>
          </p:nvSpPr>
          <p:spPr>
            <a:xfrm>
              <a:off x="851568" y="4696979"/>
              <a:ext cx="26962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a:t>
              </a:r>
            </a:p>
          </p:txBody>
        </p:sp>
        <p:sp>
          <p:nvSpPr>
            <p:cNvPr id="134" name="TextBox 133"/>
            <p:cNvSpPr txBox="1"/>
            <p:nvPr/>
          </p:nvSpPr>
          <p:spPr>
            <a:xfrm>
              <a:off x="1176722" y="4906676"/>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000000"/>
                  </a:solidFill>
                  <a:ea typeface="MS UI Gothic" pitchFamily="18" charset="0"/>
                </a:rPr>
                <a:t>95</a:t>
              </a:r>
            </a:p>
            <a:p>
              <a:pPr algn="ctr" fontAlgn="auto">
                <a:spcBef>
                  <a:spcPts val="0"/>
                </a:spcBef>
                <a:spcAft>
                  <a:spcPts val="0"/>
                </a:spcAft>
              </a:pPr>
              <a:r>
                <a:rPr lang="ja-JP" sz="1200" b="0" i="0" dirty="0" smtClean="0">
                  <a:solidFill>
                    <a:srgbClr val="000000"/>
                  </a:solidFill>
                  <a:ea typeface="MS UI Gothic" pitchFamily="18" charset="0"/>
                </a:rPr>
                <a:t>99</a:t>
              </a:r>
            </a:p>
          </p:txBody>
        </p:sp>
        <p:sp>
          <p:nvSpPr>
            <p:cNvPr id="135" name="TextBox 134"/>
            <p:cNvSpPr txBox="1"/>
            <p:nvPr/>
          </p:nvSpPr>
          <p:spPr>
            <a:xfrm>
              <a:off x="2322245" y="4913637"/>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000000"/>
                  </a:solidFill>
                  <a:ea typeface="MS UI Gothic" pitchFamily="18" charset="0"/>
                </a:rPr>
                <a:t>51</a:t>
              </a:r>
            </a:p>
            <a:p>
              <a:pPr algn="ctr" fontAlgn="auto">
                <a:spcBef>
                  <a:spcPts val="0"/>
                </a:spcBef>
                <a:spcAft>
                  <a:spcPts val="0"/>
                </a:spcAft>
              </a:pPr>
              <a:r>
                <a:rPr lang="ja-JP" sz="1200" b="0" i="0" dirty="0" smtClean="0">
                  <a:solidFill>
                    <a:srgbClr val="000000"/>
                  </a:solidFill>
                  <a:ea typeface="MS UI Gothic" pitchFamily="18" charset="0"/>
                </a:rPr>
                <a:t>49</a:t>
              </a:r>
            </a:p>
          </p:txBody>
        </p:sp>
        <p:sp>
          <p:nvSpPr>
            <p:cNvPr id="136" name="TextBox 135"/>
            <p:cNvSpPr txBox="1"/>
            <p:nvPr/>
          </p:nvSpPr>
          <p:spPr>
            <a:xfrm>
              <a:off x="3414109" y="4906676"/>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40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000000"/>
                  </a:solidFill>
                  <a:ea typeface="MS UI Gothic" pitchFamily="18" charset="0"/>
                </a:rPr>
                <a:t>34</a:t>
              </a:r>
            </a:p>
            <a:p>
              <a:pPr algn="ctr" fontAlgn="auto">
                <a:spcBef>
                  <a:spcPts val="0"/>
                </a:spcBef>
                <a:spcAft>
                  <a:spcPts val="0"/>
                </a:spcAft>
              </a:pPr>
              <a:r>
                <a:rPr lang="ja-JP" sz="1200" b="0" i="0" dirty="0" smtClean="0">
                  <a:solidFill>
                    <a:srgbClr val="000000"/>
                  </a:solidFill>
                  <a:ea typeface="MS UI Gothic" pitchFamily="18" charset="0"/>
                </a:rPr>
                <a:t>39</a:t>
              </a:r>
            </a:p>
          </p:txBody>
        </p:sp>
        <p:sp>
          <p:nvSpPr>
            <p:cNvPr id="137" name="TextBox 136"/>
            <p:cNvSpPr txBox="1"/>
            <p:nvPr/>
          </p:nvSpPr>
          <p:spPr>
            <a:xfrm>
              <a:off x="4670562" y="4906676"/>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60</a:t>
              </a:r>
            </a:p>
            <a:p>
              <a:pPr algn="ctr" fontAlgn="auto">
                <a:spcBef>
                  <a:spcPts val="0"/>
                </a:spcBef>
                <a:spcAft>
                  <a:spcPts val="0"/>
                </a:spcAft>
              </a:pPr>
              <a:endParaRPr lang="en-GB" sz="1200" dirty="0">
                <a:solidFill>
                  <a:srgbClr val="000000"/>
                </a:solidFill>
                <a:latin typeface="Arial"/>
                <a:cs typeface="Arial"/>
              </a:endParaRPr>
            </a:p>
            <a:p>
              <a:pPr algn="r" fontAlgn="auto">
                <a:spcBef>
                  <a:spcPts val="0"/>
                </a:spcBef>
                <a:spcAft>
                  <a:spcPts val="0"/>
                </a:spcAft>
              </a:pPr>
              <a:r>
                <a:rPr lang="ja-JP" sz="1200" b="0" i="0" dirty="0" smtClean="0">
                  <a:solidFill>
                    <a:srgbClr val="000000"/>
                  </a:solidFill>
                  <a:ea typeface="MS UI Gothic" pitchFamily="18" charset="0"/>
                </a:rPr>
                <a:t>10</a:t>
              </a:r>
            </a:p>
            <a:p>
              <a:pPr algn="r" fontAlgn="auto">
                <a:spcBef>
                  <a:spcPts val="0"/>
                </a:spcBef>
                <a:spcAft>
                  <a:spcPts val="0"/>
                </a:spcAft>
              </a:pPr>
              <a:r>
                <a:rPr lang="ja-JP" sz="1200" b="0" i="0" dirty="0" smtClean="0">
                  <a:solidFill>
                    <a:srgbClr val="000000"/>
                  </a:solidFill>
                  <a:ea typeface="MS UI Gothic" pitchFamily="18" charset="0"/>
                </a:rPr>
                <a:t>8</a:t>
              </a:r>
            </a:p>
          </p:txBody>
        </p:sp>
        <p:sp>
          <p:nvSpPr>
            <p:cNvPr id="138" name="TextBox 137"/>
            <p:cNvSpPr txBox="1"/>
            <p:nvPr/>
          </p:nvSpPr>
          <p:spPr>
            <a:xfrm>
              <a:off x="5715631" y="4906676"/>
              <a:ext cx="354584" cy="276999"/>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80</a:t>
              </a:r>
            </a:p>
          </p:txBody>
        </p:sp>
        <p:sp>
          <p:nvSpPr>
            <p:cNvPr id="139" name="TextBox 138"/>
            <p:cNvSpPr txBox="1"/>
            <p:nvPr/>
          </p:nvSpPr>
          <p:spPr>
            <a:xfrm>
              <a:off x="3434462" y="4520829"/>
              <a:ext cx="1090363"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000000"/>
                  </a:solidFill>
                  <a:ea typeface="MS UI Gothic" pitchFamily="18" charset="0"/>
                </a:rPr>
                <a:t>36カ月時</a:t>
              </a:r>
            </a:p>
          </p:txBody>
        </p:sp>
        <p:cxnSp>
          <p:nvCxnSpPr>
            <p:cNvPr id="140" name="Straight Connector 139"/>
            <p:cNvCxnSpPr/>
            <p:nvPr/>
          </p:nvCxnSpPr>
          <p:spPr>
            <a:xfrm>
              <a:off x="3381138" y="3325486"/>
              <a:ext cx="0" cy="1512000"/>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556863"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79</a:t>
              </a:r>
            </a:p>
            <a:p>
              <a:pPr algn="ctr" fontAlgn="auto">
                <a:spcBef>
                  <a:spcPts val="0"/>
                </a:spcBef>
                <a:spcAft>
                  <a:spcPts val="0"/>
                </a:spcAft>
              </a:pPr>
              <a:r>
                <a:rPr lang="ja-JP" sz="1200" b="0" i="0" dirty="0" smtClean="0">
                  <a:solidFill>
                    <a:srgbClr val="000000"/>
                  </a:solidFill>
                  <a:ea typeface="MS UI Gothic" pitchFamily="18" charset="0"/>
                </a:rPr>
                <a:t>79</a:t>
              </a:r>
            </a:p>
          </p:txBody>
        </p:sp>
        <p:sp>
          <p:nvSpPr>
            <p:cNvPr id="142" name="TextBox 141"/>
            <p:cNvSpPr txBox="1"/>
            <p:nvPr/>
          </p:nvSpPr>
          <p:spPr>
            <a:xfrm>
              <a:off x="1926128"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60</a:t>
              </a:r>
            </a:p>
            <a:p>
              <a:pPr algn="ctr" fontAlgn="auto">
                <a:spcBef>
                  <a:spcPts val="0"/>
                </a:spcBef>
                <a:spcAft>
                  <a:spcPts val="0"/>
                </a:spcAft>
              </a:pPr>
              <a:r>
                <a:rPr lang="ja-JP" sz="1200" b="0" i="0" dirty="0" smtClean="0">
                  <a:solidFill>
                    <a:srgbClr val="000000"/>
                  </a:solidFill>
                  <a:ea typeface="MS UI Gothic" pitchFamily="18" charset="0"/>
                </a:rPr>
                <a:t>63</a:t>
              </a:r>
            </a:p>
          </p:txBody>
        </p:sp>
        <p:sp>
          <p:nvSpPr>
            <p:cNvPr id="143" name="TextBox 142"/>
            <p:cNvSpPr txBox="1"/>
            <p:nvPr/>
          </p:nvSpPr>
          <p:spPr>
            <a:xfrm>
              <a:off x="2694336"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46</a:t>
              </a:r>
            </a:p>
            <a:p>
              <a:pPr algn="ctr" fontAlgn="auto">
                <a:spcBef>
                  <a:spcPts val="0"/>
                </a:spcBef>
                <a:spcAft>
                  <a:spcPts val="0"/>
                </a:spcAft>
              </a:pPr>
              <a:r>
                <a:rPr lang="ja-JP" sz="1200" b="0" i="0" dirty="0" smtClean="0">
                  <a:solidFill>
                    <a:srgbClr val="000000"/>
                  </a:solidFill>
                  <a:ea typeface="MS UI Gothic" pitchFamily="18" charset="0"/>
                </a:rPr>
                <a:t>43</a:t>
              </a:r>
            </a:p>
          </p:txBody>
        </p:sp>
        <p:sp>
          <p:nvSpPr>
            <p:cNvPr id="144" name="TextBox 143"/>
            <p:cNvSpPr txBox="1"/>
            <p:nvPr/>
          </p:nvSpPr>
          <p:spPr>
            <a:xfrm>
              <a:off x="3063601"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43</a:t>
              </a:r>
            </a:p>
            <a:p>
              <a:pPr algn="ctr" fontAlgn="auto">
                <a:spcBef>
                  <a:spcPts val="0"/>
                </a:spcBef>
                <a:spcAft>
                  <a:spcPts val="0"/>
                </a:spcAft>
              </a:pPr>
              <a:r>
                <a:rPr lang="ja-JP" sz="1200" b="0" i="0" dirty="0" smtClean="0">
                  <a:solidFill>
                    <a:srgbClr val="000000"/>
                  </a:solidFill>
                  <a:ea typeface="MS UI Gothic" pitchFamily="18" charset="0"/>
                </a:rPr>
                <a:t>41</a:t>
              </a:r>
            </a:p>
          </p:txBody>
        </p:sp>
        <p:sp>
          <p:nvSpPr>
            <p:cNvPr id="145" name="TextBox 144"/>
            <p:cNvSpPr txBox="1"/>
            <p:nvPr/>
          </p:nvSpPr>
          <p:spPr>
            <a:xfrm>
              <a:off x="3732883"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28</a:t>
              </a:r>
            </a:p>
            <a:p>
              <a:pPr algn="ctr" fontAlgn="auto">
                <a:spcBef>
                  <a:spcPts val="0"/>
                </a:spcBef>
                <a:spcAft>
                  <a:spcPts val="0"/>
                </a:spcAft>
              </a:pPr>
              <a:r>
                <a:rPr lang="ja-JP" sz="1200" b="0" i="0" dirty="0" smtClean="0">
                  <a:solidFill>
                    <a:srgbClr val="000000"/>
                  </a:solidFill>
                  <a:ea typeface="MS UI Gothic" pitchFamily="18" charset="0"/>
                </a:rPr>
                <a:t>26</a:t>
              </a:r>
            </a:p>
          </p:txBody>
        </p:sp>
        <p:sp>
          <p:nvSpPr>
            <p:cNvPr id="146" name="TextBox 145"/>
            <p:cNvSpPr txBox="1"/>
            <p:nvPr/>
          </p:nvSpPr>
          <p:spPr>
            <a:xfrm>
              <a:off x="4094833"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21</a:t>
              </a:r>
            </a:p>
            <a:p>
              <a:pPr algn="ctr" fontAlgn="auto">
                <a:spcBef>
                  <a:spcPts val="0"/>
                </a:spcBef>
                <a:spcAft>
                  <a:spcPts val="0"/>
                </a:spcAft>
              </a:pPr>
              <a:r>
                <a:rPr lang="ja-JP" sz="1200" b="0" i="0" dirty="0" smtClean="0">
                  <a:solidFill>
                    <a:srgbClr val="000000"/>
                  </a:solidFill>
                  <a:ea typeface="MS UI Gothic" pitchFamily="18" charset="0"/>
                </a:rPr>
                <a:t>20</a:t>
              </a:r>
            </a:p>
          </p:txBody>
        </p:sp>
        <p:sp>
          <p:nvSpPr>
            <p:cNvPr id="147" name="TextBox 146"/>
            <p:cNvSpPr txBox="1"/>
            <p:nvPr/>
          </p:nvSpPr>
          <p:spPr>
            <a:xfrm>
              <a:off x="4372763" y="5276008"/>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16</a:t>
              </a:r>
            </a:p>
            <a:p>
              <a:pPr algn="ctr" fontAlgn="auto">
                <a:spcBef>
                  <a:spcPts val="0"/>
                </a:spcBef>
                <a:spcAft>
                  <a:spcPts val="0"/>
                </a:spcAft>
              </a:pPr>
              <a:r>
                <a:rPr lang="ja-JP" sz="1200" b="0" i="0" dirty="0" smtClean="0">
                  <a:solidFill>
                    <a:srgbClr val="000000"/>
                  </a:solidFill>
                  <a:ea typeface="MS UI Gothic" pitchFamily="18" charset="0"/>
                </a:rPr>
                <a:t>13</a:t>
              </a:r>
            </a:p>
          </p:txBody>
        </p:sp>
        <p:sp>
          <p:nvSpPr>
            <p:cNvPr id="148" name="TextBox 147"/>
            <p:cNvSpPr txBox="1"/>
            <p:nvPr/>
          </p:nvSpPr>
          <p:spPr>
            <a:xfrm>
              <a:off x="5036443" y="5276008"/>
              <a:ext cx="269626"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4</a:t>
              </a:r>
            </a:p>
            <a:p>
              <a:pPr algn="ctr" fontAlgn="auto">
                <a:spcBef>
                  <a:spcPts val="0"/>
                </a:spcBef>
                <a:spcAft>
                  <a:spcPts val="0"/>
                </a:spcAft>
              </a:pPr>
              <a:r>
                <a:rPr lang="ja-JP" sz="1200" b="0" i="0" dirty="0" smtClean="0">
                  <a:solidFill>
                    <a:srgbClr val="000000"/>
                  </a:solidFill>
                  <a:ea typeface="MS UI Gothic" pitchFamily="18" charset="0"/>
                </a:rPr>
                <a:t>7</a:t>
              </a:r>
            </a:p>
          </p:txBody>
        </p:sp>
        <p:sp>
          <p:nvSpPr>
            <p:cNvPr id="149" name="TextBox 148"/>
            <p:cNvSpPr txBox="1"/>
            <p:nvPr/>
          </p:nvSpPr>
          <p:spPr>
            <a:xfrm>
              <a:off x="5398393" y="5276008"/>
              <a:ext cx="269626"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3</a:t>
              </a:r>
            </a:p>
            <a:p>
              <a:pPr algn="ctr" fontAlgn="auto">
                <a:spcBef>
                  <a:spcPts val="0"/>
                </a:spcBef>
                <a:spcAft>
                  <a:spcPts val="0"/>
                </a:spcAft>
              </a:pPr>
              <a:r>
                <a:rPr lang="ja-JP" sz="1200" b="0" i="0" dirty="0" smtClean="0">
                  <a:solidFill>
                    <a:srgbClr val="000000"/>
                  </a:solidFill>
                  <a:ea typeface="MS UI Gothic" pitchFamily="18" charset="0"/>
                </a:rPr>
                <a:t>3</a:t>
              </a:r>
            </a:p>
          </p:txBody>
        </p:sp>
        <p:sp>
          <p:nvSpPr>
            <p:cNvPr id="150" name="Rectangle 149"/>
            <p:cNvSpPr/>
            <p:nvPr/>
          </p:nvSpPr>
          <p:spPr>
            <a:xfrm>
              <a:off x="205188" y="5074689"/>
              <a:ext cx="1018227" cy="646331"/>
            </a:xfrm>
            <a:prstGeom prst="rect">
              <a:avLst/>
            </a:prstGeom>
          </p:spPr>
          <p:txBody>
            <a:bodyPr wrap="none">
              <a:spAutoFit/>
            </a:bodyPr>
            <a:lstStyle/>
            <a:p>
              <a:pPr algn="r" defTabSz="892175" eaLnBrk="0" hangingPunct="0"/>
              <a:r>
                <a:rPr lang="ja-JP" sz="1200" b="0" i="0" dirty="0" smtClean="0">
                  <a:solidFill>
                    <a:srgbClr val="000000"/>
                  </a:solidFill>
                  <a:ea typeface="MS UI Gothic" pitchFamily="18" charset="0"/>
                </a:rPr>
                <a:t>リスクに晒されていた患者数</a:t>
              </a:r>
              <a:r>
                <a:rPr lang="en" sz="1200" dirty="0" smtClean="0"/>
                <a:t/>
              </a:r>
              <a:br>
                <a:rPr lang="en" sz="1200" dirty="0" smtClean="0"/>
              </a:br>
              <a:r>
                <a:rPr lang="ja-JP" sz="1200" b="0" i="0" dirty="0" smtClean="0">
                  <a:solidFill>
                    <a:srgbClr val="000000"/>
                  </a:solidFill>
                  <a:ea typeface="MS UI Gothic" pitchFamily="18" charset="0"/>
                </a:rPr>
                <a:t>GEMOX</a:t>
              </a:r>
            </a:p>
            <a:p>
              <a:pPr algn="r" defTabSz="892175" eaLnBrk="0" hangingPunct="0"/>
              <a:r>
                <a:rPr lang="ja-JP" sz="1200" b="0" i="0" dirty="0" smtClean="0">
                  <a:solidFill>
                    <a:srgbClr val="000000"/>
                  </a:solidFill>
                  <a:ea typeface="MS UI Gothic" pitchFamily="18" charset="0"/>
                </a:rPr>
                <a:t>経過観察</a:t>
              </a:r>
            </a:p>
          </p:txBody>
        </p:sp>
        <p:grpSp>
          <p:nvGrpSpPr>
            <p:cNvPr id="151" name="Group 150"/>
            <p:cNvGrpSpPr/>
            <p:nvPr/>
          </p:nvGrpSpPr>
          <p:grpSpPr>
            <a:xfrm>
              <a:off x="1387475" y="1735135"/>
              <a:ext cx="4356000" cy="2466000"/>
              <a:chOff x="2925763" y="2493963"/>
              <a:chExt cx="3286125" cy="1866900"/>
            </a:xfrm>
          </p:grpSpPr>
          <p:sp>
            <p:nvSpPr>
              <p:cNvPr id="182" name="Line 2"/>
              <p:cNvSpPr>
                <a:spLocks noChangeShapeType="1"/>
              </p:cNvSpPr>
              <p:nvPr/>
            </p:nvSpPr>
            <p:spPr bwMode="auto">
              <a:xfrm>
                <a:off x="6202363" y="43037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3"/>
              <p:cNvSpPr>
                <a:spLocks noChangeShapeType="1"/>
              </p:cNvSpPr>
              <p:nvPr/>
            </p:nvSpPr>
            <p:spPr bwMode="auto">
              <a:xfrm>
                <a:off x="5364163" y="40465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4"/>
              <p:cNvSpPr>
                <a:spLocks noChangeShapeType="1"/>
              </p:cNvSpPr>
              <p:nvPr/>
            </p:nvSpPr>
            <p:spPr bwMode="auto">
              <a:xfrm>
                <a:off x="5145088" y="3989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Line 5"/>
              <p:cNvSpPr>
                <a:spLocks noChangeShapeType="1"/>
              </p:cNvSpPr>
              <p:nvPr/>
            </p:nvSpPr>
            <p:spPr bwMode="auto">
              <a:xfrm>
                <a:off x="5049838" y="3989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 name="Line 6"/>
              <p:cNvSpPr>
                <a:spLocks noChangeShapeType="1"/>
              </p:cNvSpPr>
              <p:nvPr/>
            </p:nvSpPr>
            <p:spPr bwMode="auto">
              <a:xfrm>
                <a:off x="5116513" y="3989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 name="Line 7"/>
              <p:cNvSpPr>
                <a:spLocks noChangeShapeType="1"/>
              </p:cNvSpPr>
              <p:nvPr/>
            </p:nvSpPr>
            <p:spPr bwMode="auto">
              <a:xfrm>
                <a:off x="5602288" y="41417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8"/>
              <p:cNvSpPr>
                <a:spLocks noChangeShapeType="1"/>
              </p:cNvSpPr>
              <p:nvPr/>
            </p:nvSpPr>
            <p:spPr bwMode="auto">
              <a:xfrm>
                <a:off x="4087813" y="36369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Line 9"/>
              <p:cNvSpPr>
                <a:spLocks noChangeShapeType="1"/>
              </p:cNvSpPr>
              <p:nvPr/>
            </p:nvSpPr>
            <p:spPr bwMode="auto">
              <a:xfrm>
                <a:off x="3802063" y="34655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 name="Line 10"/>
              <p:cNvSpPr>
                <a:spLocks noChangeShapeType="1"/>
              </p:cNvSpPr>
              <p:nvPr/>
            </p:nvSpPr>
            <p:spPr bwMode="auto">
              <a:xfrm>
                <a:off x="4364038" y="36464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 name="Line 11"/>
              <p:cNvSpPr>
                <a:spLocks noChangeShapeType="1"/>
              </p:cNvSpPr>
              <p:nvPr/>
            </p:nvSpPr>
            <p:spPr bwMode="auto">
              <a:xfrm>
                <a:off x="4668838" y="38084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 name="Line 12"/>
              <p:cNvSpPr>
                <a:spLocks noChangeShapeType="1"/>
              </p:cNvSpPr>
              <p:nvPr/>
            </p:nvSpPr>
            <p:spPr bwMode="auto">
              <a:xfrm>
                <a:off x="4840288" y="38655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 name="Line 13"/>
              <p:cNvSpPr>
                <a:spLocks noChangeShapeType="1"/>
              </p:cNvSpPr>
              <p:nvPr/>
            </p:nvSpPr>
            <p:spPr bwMode="auto">
              <a:xfrm>
                <a:off x="4868863" y="38655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 name="Line 14"/>
              <p:cNvSpPr>
                <a:spLocks noChangeShapeType="1"/>
              </p:cNvSpPr>
              <p:nvPr/>
            </p:nvSpPr>
            <p:spPr bwMode="auto">
              <a:xfrm>
                <a:off x="4306888" y="36560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 name="Line 15"/>
              <p:cNvSpPr>
                <a:spLocks noChangeShapeType="1"/>
              </p:cNvSpPr>
              <p:nvPr/>
            </p:nvSpPr>
            <p:spPr bwMode="auto">
              <a:xfrm>
                <a:off x="4392613" y="3656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 name="Line 16"/>
              <p:cNvSpPr>
                <a:spLocks noChangeShapeType="1"/>
              </p:cNvSpPr>
              <p:nvPr/>
            </p:nvSpPr>
            <p:spPr bwMode="auto">
              <a:xfrm>
                <a:off x="2944813" y="24939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 name="Line 17"/>
              <p:cNvSpPr>
                <a:spLocks noChangeShapeType="1"/>
              </p:cNvSpPr>
              <p:nvPr/>
            </p:nvSpPr>
            <p:spPr bwMode="auto">
              <a:xfrm>
                <a:off x="3030538" y="25130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 name="Line 18"/>
              <p:cNvSpPr>
                <a:spLocks noChangeShapeType="1"/>
              </p:cNvSpPr>
              <p:nvPr/>
            </p:nvSpPr>
            <p:spPr bwMode="auto">
              <a:xfrm>
                <a:off x="2963863" y="25034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 name="Line 19"/>
              <p:cNvSpPr>
                <a:spLocks noChangeShapeType="1"/>
              </p:cNvSpPr>
              <p:nvPr/>
            </p:nvSpPr>
            <p:spPr bwMode="auto">
              <a:xfrm>
                <a:off x="3221038" y="29035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 name="Line 20"/>
              <p:cNvSpPr>
                <a:spLocks noChangeShapeType="1"/>
              </p:cNvSpPr>
              <p:nvPr/>
            </p:nvSpPr>
            <p:spPr bwMode="auto">
              <a:xfrm>
                <a:off x="5526088" y="4037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 name="Line 21"/>
              <p:cNvSpPr>
                <a:spLocks noChangeShapeType="1"/>
              </p:cNvSpPr>
              <p:nvPr/>
            </p:nvSpPr>
            <p:spPr bwMode="auto">
              <a:xfrm>
                <a:off x="6164263" y="43037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 name="Line 22"/>
              <p:cNvSpPr>
                <a:spLocks noChangeShapeType="1"/>
              </p:cNvSpPr>
              <p:nvPr/>
            </p:nvSpPr>
            <p:spPr bwMode="auto">
              <a:xfrm>
                <a:off x="5497513" y="4037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 name="Line 23"/>
              <p:cNvSpPr>
                <a:spLocks noChangeShapeType="1"/>
              </p:cNvSpPr>
              <p:nvPr/>
            </p:nvSpPr>
            <p:spPr bwMode="auto">
              <a:xfrm>
                <a:off x="6135688" y="43037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 name="Line 24"/>
              <p:cNvSpPr>
                <a:spLocks noChangeShapeType="1"/>
              </p:cNvSpPr>
              <p:nvPr/>
            </p:nvSpPr>
            <p:spPr bwMode="auto">
              <a:xfrm>
                <a:off x="4268788" y="36464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 name="Line 25"/>
              <p:cNvSpPr>
                <a:spLocks noChangeShapeType="1"/>
              </p:cNvSpPr>
              <p:nvPr/>
            </p:nvSpPr>
            <p:spPr bwMode="auto">
              <a:xfrm>
                <a:off x="4764088" y="38560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 name="Line 26"/>
              <p:cNvSpPr>
                <a:spLocks noChangeShapeType="1"/>
              </p:cNvSpPr>
              <p:nvPr/>
            </p:nvSpPr>
            <p:spPr bwMode="auto">
              <a:xfrm>
                <a:off x="4935538" y="39512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 name="Line 27"/>
              <p:cNvSpPr>
                <a:spLocks noChangeShapeType="1"/>
              </p:cNvSpPr>
              <p:nvPr/>
            </p:nvSpPr>
            <p:spPr bwMode="auto">
              <a:xfrm>
                <a:off x="5764213" y="41322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 name="Line 28"/>
              <p:cNvSpPr>
                <a:spLocks noChangeShapeType="1"/>
              </p:cNvSpPr>
              <p:nvPr/>
            </p:nvSpPr>
            <p:spPr bwMode="auto">
              <a:xfrm>
                <a:off x="5402263" y="40370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 name="Freeform 29"/>
              <p:cNvSpPr>
                <a:spLocks/>
              </p:cNvSpPr>
              <p:nvPr/>
            </p:nvSpPr>
            <p:spPr bwMode="auto">
              <a:xfrm>
                <a:off x="2925763" y="2522538"/>
                <a:ext cx="3286125" cy="1809750"/>
              </a:xfrm>
              <a:custGeom>
                <a:avLst/>
                <a:gdLst>
                  <a:gd name="T0" fmla="*/ 317 w 345"/>
                  <a:gd name="T1" fmla="*/ 190 h 190"/>
                  <a:gd name="T2" fmla="*/ 276 w 345"/>
                  <a:gd name="T3" fmla="*/ 172 h 190"/>
                  <a:gd name="T4" fmla="*/ 246 w 345"/>
                  <a:gd name="T5" fmla="*/ 163 h 190"/>
                  <a:gd name="T6" fmla="*/ 222 w 345"/>
                  <a:gd name="T7" fmla="*/ 158 h 190"/>
                  <a:gd name="T8" fmla="*/ 209 w 345"/>
                  <a:gd name="T9" fmla="*/ 153 h 190"/>
                  <a:gd name="T10" fmla="*/ 206 w 345"/>
                  <a:gd name="T11" fmla="*/ 149 h 190"/>
                  <a:gd name="T12" fmla="*/ 194 w 345"/>
                  <a:gd name="T13" fmla="*/ 144 h 190"/>
                  <a:gd name="T14" fmla="*/ 189 w 345"/>
                  <a:gd name="T15" fmla="*/ 142 h 190"/>
                  <a:gd name="T16" fmla="*/ 180 w 345"/>
                  <a:gd name="T17" fmla="*/ 139 h 190"/>
                  <a:gd name="T18" fmla="*/ 175 w 345"/>
                  <a:gd name="T19" fmla="*/ 135 h 190"/>
                  <a:gd name="T20" fmla="*/ 164 w 345"/>
                  <a:gd name="T21" fmla="*/ 132 h 190"/>
                  <a:gd name="T22" fmla="*/ 161 w 345"/>
                  <a:gd name="T23" fmla="*/ 129 h 190"/>
                  <a:gd name="T24" fmla="*/ 158 w 345"/>
                  <a:gd name="T25" fmla="*/ 125 h 190"/>
                  <a:gd name="T26" fmla="*/ 138 w 345"/>
                  <a:gd name="T27" fmla="*/ 122 h 190"/>
                  <a:gd name="T28" fmla="*/ 115 w 345"/>
                  <a:gd name="T29" fmla="*/ 119 h 190"/>
                  <a:gd name="T30" fmla="*/ 112 w 345"/>
                  <a:gd name="T31" fmla="*/ 115 h 190"/>
                  <a:gd name="T32" fmla="*/ 100 w 345"/>
                  <a:gd name="T33" fmla="*/ 113 h 190"/>
                  <a:gd name="T34" fmla="*/ 97 w 345"/>
                  <a:gd name="T35" fmla="*/ 110 h 190"/>
                  <a:gd name="T36" fmla="*/ 83 w 345"/>
                  <a:gd name="T37" fmla="*/ 101 h 190"/>
                  <a:gd name="T38" fmla="*/ 72 w 345"/>
                  <a:gd name="T39" fmla="*/ 97 h 190"/>
                  <a:gd name="T40" fmla="*/ 71 w 345"/>
                  <a:gd name="T41" fmla="*/ 94 h 190"/>
                  <a:gd name="T42" fmla="*/ 68 w 345"/>
                  <a:gd name="T43" fmla="*/ 92 h 190"/>
                  <a:gd name="T44" fmla="*/ 61 w 345"/>
                  <a:gd name="T45" fmla="*/ 89 h 190"/>
                  <a:gd name="T46" fmla="*/ 57 w 345"/>
                  <a:gd name="T47" fmla="*/ 86 h 190"/>
                  <a:gd name="T48" fmla="*/ 56 w 345"/>
                  <a:gd name="T49" fmla="*/ 79 h 190"/>
                  <a:gd name="T50" fmla="*/ 53 w 345"/>
                  <a:gd name="T51" fmla="*/ 77 h 190"/>
                  <a:gd name="T52" fmla="*/ 46 w 345"/>
                  <a:gd name="T53" fmla="*/ 71 h 190"/>
                  <a:gd name="T54" fmla="*/ 44 w 345"/>
                  <a:gd name="T55" fmla="*/ 63 h 190"/>
                  <a:gd name="T56" fmla="*/ 41 w 345"/>
                  <a:gd name="T57" fmla="*/ 56 h 190"/>
                  <a:gd name="T58" fmla="*/ 37 w 345"/>
                  <a:gd name="T59" fmla="*/ 50 h 190"/>
                  <a:gd name="T60" fmla="*/ 32 w 345"/>
                  <a:gd name="T61" fmla="*/ 47 h 190"/>
                  <a:gd name="T62" fmla="*/ 30 w 345"/>
                  <a:gd name="T63" fmla="*/ 43 h 190"/>
                  <a:gd name="T64" fmla="*/ 25 w 345"/>
                  <a:gd name="T65" fmla="*/ 32 h 190"/>
                  <a:gd name="T66" fmla="*/ 22 w 345"/>
                  <a:gd name="T67" fmla="*/ 28 h 190"/>
                  <a:gd name="T68" fmla="*/ 19 w 345"/>
                  <a:gd name="T69" fmla="*/ 26 h 190"/>
                  <a:gd name="T70" fmla="*/ 18 w 345"/>
                  <a:gd name="T71" fmla="*/ 22 h 190"/>
                  <a:gd name="T72" fmla="*/ 15 w 345"/>
                  <a:gd name="T73" fmla="*/ 19 h 190"/>
                  <a:gd name="T74" fmla="*/ 13 w 345"/>
                  <a:gd name="T75" fmla="*/ 12 h 190"/>
                  <a:gd name="T76" fmla="*/ 9 w 345"/>
                  <a:gd name="T77" fmla="*/ 5 h 190"/>
                  <a:gd name="T78" fmla="*/ 0 w 345"/>
                  <a:gd name="T7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5" h="190">
                    <a:moveTo>
                      <a:pt x="345" y="190"/>
                    </a:moveTo>
                    <a:lnTo>
                      <a:pt x="317" y="190"/>
                    </a:lnTo>
                    <a:lnTo>
                      <a:pt x="317" y="172"/>
                    </a:lnTo>
                    <a:lnTo>
                      <a:pt x="276" y="172"/>
                    </a:lnTo>
                    <a:lnTo>
                      <a:pt x="276" y="163"/>
                    </a:lnTo>
                    <a:lnTo>
                      <a:pt x="246" y="163"/>
                    </a:lnTo>
                    <a:lnTo>
                      <a:pt x="246" y="158"/>
                    </a:lnTo>
                    <a:lnTo>
                      <a:pt x="222" y="158"/>
                    </a:lnTo>
                    <a:lnTo>
                      <a:pt x="222" y="153"/>
                    </a:lnTo>
                    <a:lnTo>
                      <a:pt x="209" y="153"/>
                    </a:lnTo>
                    <a:lnTo>
                      <a:pt x="209" y="149"/>
                    </a:lnTo>
                    <a:lnTo>
                      <a:pt x="206" y="149"/>
                    </a:lnTo>
                    <a:lnTo>
                      <a:pt x="206" y="144"/>
                    </a:lnTo>
                    <a:lnTo>
                      <a:pt x="194" y="144"/>
                    </a:lnTo>
                    <a:lnTo>
                      <a:pt x="194" y="142"/>
                    </a:lnTo>
                    <a:lnTo>
                      <a:pt x="189" y="142"/>
                    </a:lnTo>
                    <a:lnTo>
                      <a:pt x="189" y="139"/>
                    </a:lnTo>
                    <a:lnTo>
                      <a:pt x="180" y="139"/>
                    </a:lnTo>
                    <a:lnTo>
                      <a:pt x="180" y="135"/>
                    </a:lnTo>
                    <a:lnTo>
                      <a:pt x="175" y="135"/>
                    </a:lnTo>
                    <a:lnTo>
                      <a:pt x="175" y="132"/>
                    </a:lnTo>
                    <a:lnTo>
                      <a:pt x="164" y="132"/>
                    </a:lnTo>
                    <a:lnTo>
                      <a:pt x="164" y="129"/>
                    </a:lnTo>
                    <a:lnTo>
                      <a:pt x="161" y="129"/>
                    </a:lnTo>
                    <a:lnTo>
                      <a:pt x="161" y="125"/>
                    </a:lnTo>
                    <a:lnTo>
                      <a:pt x="158" y="125"/>
                    </a:lnTo>
                    <a:lnTo>
                      <a:pt x="158" y="122"/>
                    </a:lnTo>
                    <a:lnTo>
                      <a:pt x="138" y="122"/>
                    </a:lnTo>
                    <a:lnTo>
                      <a:pt x="138" y="119"/>
                    </a:lnTo>
                    <a:lnTo>
                      <a:pt x="115" y="119"/>
                    </a:lnTo>
                    <a:lnTo>
                      <a:pt x="115" y="115"/>
                    </a:lnTo>
                    <a:lnTo>
                      <a:pt x="112" y="115"/>
                    </a:lnTo>
                    <a:lnTo>
                      <a:pt x="112" y="113"/>
                    </a:lnTo>
                    <a:lnTo>
                      <a:pt x="100" y="113"/>
                    </a:lnTo>
                    <a:lnTo>
                      <a:pt x="100" y="110"/>
                    </a:lnTo>
                    <a:lnTo>
                      <a:pt x="97" y="110"/>
                    </a:lnTo>
                    <a:lnTo>
                      <a:pt x="97" y="101"/>
                    </a:lnTo>
                    <a:lnTo>
                      <a:pt x="83" y="101"/>
                    </a:lnTo>
                    <a:lnTo>
                      <a:pt x="83" y="97"/>
                    </a:lnTo>
                    <a:lnTo>
                      <a:pt x="72" y="97"/>
                    </a:lnTo>
                    <a:lnTo>
                      <a:pt x="72" y="94"/>
                    </a:lnTo>
                    <a:lnTo>
                      <a:pt x="71" y="94"/>
                    </a:lnTo>
                    <a:lnTo>
                      <a:pt x="71" y="92"/>
                    </a:lnTo>
                    <a:lnTo>
                      <a:pt x="68" y="92"/>
                    </a:lnTo>
                    <a:lnTo>
                      <a:pt x="68" y="89"/>
                    </a:lnTo>
                    <a:lnTo>
                      <a:pt x="61" y="89"/>
                    </a:lnTo>
                    <a:lnTo>
                      <a:pt x="61" y="86"/>
                    </a:lnTo>
                    <a:lnTo>
                      <a:pt x="57" y="86"/>
                    </a:lnTo>
                    <a:lnTo>
                      <a:pt x="57" y="79"/>
                    </a:lnTo>
                    <a:lnTo>
                      <a:pt x="56" y="79"/>
                    </a:lnTo>
                    <a:lnTo>
                      <a:pt x="56" y="77"/>
                    </a:lnTo>
                    <a:lnTo>
                      <a:pt x="53" y="77"/>
                    </a:lnTo>
                    <a:lnTo>
                      <a:pt x="53" y="71"/>
                    </a:lnTo>
                    <a:lnTo>
                      <a:pt x="46" y="71"/>
                    </a:lnTo>
                    <a:lnTo>
                      <a:pt x="46" y="63"/>
                    </a:lnTo>
                    <a:lnTo>
                      <a:pt x="44" y="63"/>
                    </a:lnTo>
                    <a:lnTo>
                      <a:pt x="44" y="56"/>
                    </a:lnTo>
                    <a:lnTo>
                      <a:pt x="41" y="56"/>
                    </a:lnTo>
                    <a:lnTo>
                      <a:pt x="41" y="50"/>
                    </a:lnTo>
                    <a:lnTo>
                      <a:pt x="37" y="50"/>
                    </a:lnTo>
                    <a:lnTo>
                      <a:pt x="37" y="47"/>
                    </a:lnTo>
                    <a:lnTo>
                      <a:pt x="32" y="47"/>
                    </a:lnTo>
                    <a:lnTo>
                      <a:pt x="32" y="43"/>
                    </a:lnTo>
                    <a:lnTo>
                      <a:pt x="30" y="43"/>
                    </a:lnTo>
                    <a:lnTo>
                      <a:pt x="30" y="32"/>
                    </a:lnTo>
                    <a:lnTo>
                      <a:pt x="25" y="32"/>
                    </a:lnTo>
                    <a:lnTo>
                      <a:pt x="25" y="28"/>
                    </a:lnTo>
                    <a:lnTo>
                      <a:pt x="22" y="28"/>
                    </a:lnTo>
                    <a:lnTo>
                      <a:pt x="22" y="26"/>
                    </a:lnTo>
                    <a:lnTo>
                      <a:pt x="19" y="26"/>
                    </a:lnTo>
                    <a:lnTo>
                      <a:pt x="19" y="22"/>
                    </a:lnTo>
                    <a:lnTo>
                      <a:pt x="18" y="22"/>
                    </a:lnTo>
                    <a:lnTo>
                      <a:pt x="18" y="19"/>
                    </a:lnTo>
                    <a:lnTo>
                      <a:pt x="15" y="19"/>
                    </a:lnTo>
                    <a:lnTo>
                      <a:pt x="15" y="12"/>
                    </a:lnTo>
                    <a:lnTo>
                      <a:pt x="13" y="12"/>
                    </a:lnTo>
                    <a:lnTo>
                      <a:pt x="13" y="5"/>
                    </a:lnTo>
                    <a:lnTo>
                      <a:pt x="9" y="5"/>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152" name="TextBox 151"/>
            <p:cNvSpPr txBox="1"/>
            <p:nvPr/>
          </p:nvSpPr>
          <p:spPr>
            <a:xfrm>
              <a:off x="2923269" y="2980514"/>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60D27"/>
                  </a:solidFill>
                  <a:ea typeface="MS UI Gothic" pitchFamily="18" charset="0"/>
                </a:rPr>
                <a:t>47%</a:t>
              </a:r>
            </a:p>
          </p:txBody>
        </p:sp>
        <p:sp>
          <p:nvSpPr>
            <p:cNvPr id="153" name="TextBox 152"/>
            <p:cNvSpPr txBox="1"/>
            <p:nvPr/>
          </p:nvSpPr>
          <p:spPr>
            <a:xfrm>
              <a:off x="2923269" y="3574299"/>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2C0D8"/>
                  </a:solidFill>
                  <a:ea typeface="MS UI Gothic" pitchFamily="18" charset="0"/>
                </a:rPr>
                <a:t>43%</a:t>
              </a:r>
            </a:p>
          </p:txBody>
        </p:sp>
        <p:grpSp>
          <p:nvGrpSpPr>
            <p:cNvPr id="154" name="Group 153"/>
            <p:cNvGrpSpPr/>
            <p:nvPr/>
          </p:nvGrpSpPr>
          <p:grpSpPr>
            <a:xfrm>
              <a:off x="1387475" y="1774140"/>
              <a:ext cx="4363528" cy="2447409"/>
              <a:chOff x="2932113" y="2505075"/>
              <a:chExt cx="3276600" cy="1847850"/>
            </a:xfrm>
          </p:grpSpPr>
          <p:sp>
            <p:nvSpPr>
              <p:cNvPr id="155" name="Line 30"/>
              <p:cNvSpPr>
                <a:spLocks noChangeShapeType="1"/>
              </p:cNvSpPr>
              <p:nvPr/>
            </p:nvSpPr>
            <p:spPr bwMode="auto">
              <a:xfrm>
                <a:off x="6199188" y="429577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 name="Line 31"/>
              <p:cNvSpPr>
                <a:spLocks noChangeShapeType="1"/>
              </p:cNvSpPr>
              <p:nvPr/>
            </p:nvSpPr>
            <p:spPr bwMode="auto">
              <a:xfrm>
                <a:off x="5961063" y="42481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 name="Line 32"/>
              <p:cNvSpPr>
                <a:spLocks noChangeShapeType="1"/>
              </p:cNvSpPr>
              <p:nvPr/>
            </p:nvSpPr>
            <p:spPr bwMode="auto">
              <a:xfrm>
                <a:off x="5865813" y="4248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 name="Line 33"/>
              <p:cNvSpPr>
                <a:spLocks noChangeShapeType="1"/>
              </p:cNvSpPr>
              <p:nvPr/>
            </p:nvSpPr>
            <p:spPr bwMode="auto">
              <a:xfrm>
                <a:off x="4446588" y="37909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 name="Line 34"/>
              <p:cNvSpPr>
                <a:spLocks noChangeShapeType="1"/>
              </p:cNvSpPr>
              <p:nvPr/>
            </p:nvSpPr>
            <p:spPr bwMode="auto">
              <a:xfrm>
                <a:off x="5370513" y="4048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 name="Line 35"/>
              <p:cNvSpPr>
                <a:spLocks noChangeShapeType="1"/>
              </p:cNvSpPr>
              <p:nvPr/>
            </p:nvSpPr>
            <p:spPr bwMode="auto">
              <a:xfrm>
                <a:off x="5513388" y="41719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 name="Line 36"/>
              <p:cNvSpPr>
                <a:spLocks noChangeShapeType="1"/>
              </p:cNvSpPr>
              <p:nvPr/>
            </p:nvSpPr>
            <p:spPr bwMode="auto">
              <a:xfrm>
                <a:off x="4608513" y="3867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 name="Line 37"/>
              <p:cNvSpPr>
                <a:spLocks noChangeShapeType="1"/>
              </p:cNvSpPr>
              <p:nvPr/>
            </p:nvSpPr>
            <p:spPr bwMode="auto">
              <a:xfrm>
                <a:off x="6199188" y="4241604"/>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 name="Line 38"/>
              <p:cNvSpPr>
                <a:spLocks noChangeShapeType="1"/>
              </p:cNvSpPr>
              <p:nvPr/>
            </p:nvSpPr>
            <p:spPr bwMode="auto">
              <a:xfrm>
                <a:off x="4656138" y="39052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 name="Line 39"/>
              <p:cNvSpPr>
                <a:spLocks noChangeShapeType="1"/>
              </p:cNvSpPr>
              <p:nvPr/>
            </p:nvSpPr>
            <p:spPr bwMode="auto">
              <a:xfrm>
                <a:off x="3484563" y="338137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 name="Line 40"/>
              <p:cNvSpPr>
                <a:spLocks noChangeShapeType="1"/>
              </p:cNvSpPr>
              <p:nvPr/>
            </p:nvSpPr>
            <p:spPr bwMode="auto">
              <a:xfrm>
                <a:off x="4932363" y="39719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 name="Line 41"/>
              <p:cNvSpPr>
                <a:spLocks noChangeShapeType="1"/>
              </p:cNvSpPr>
              <p:nvPr/>
            </p:nvSpPr>
            <p:spPr bwMode="auto">
              <a:xfrm>
                <a:off x="5008563" y="4019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 name="Line 42"/>
              <p:cNvSpPr>
                <a:spLocks noChangeShapeType="1"/>
              </p:cNvSpPr>
              <p:nvPr/>
            </p:nvSpPr>
            <p:spPr bwMode="auto">
              <a:xfrm>
                <a:off x="5075238" y="40386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 name="Line 43"/>
              <p:cNvSpPr>
                <a:spLocks noChangeShapeType="1"/>
              </p:cNvSpPr>
              <p:nvPr/>
            </p:nvSpPr>
            <p:spPr bwMode="auto">
              <a:xfrm>
                <a:off x="5103813" y="40386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 name="Line 44"/>
              <p:cNvSpPr>
                <a:spLocks noChangeShapeType="1"/>
              </p:cNvSpPr>
              <p:nvPr/>
            </p:nvSpPr>
            <p:spPr bwMode="auto">
              <a:xfrm>
                <a:off x="4760913" y="393382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 name="Line 45"/>
              <p:cNvSpPr>
                <a:spLocks noChangeShapeType="1"/>
              </p:cNvSpPr>
              <p:nvPr/>
            </p:nvSpPr>
            <p:spPr bwMode="auto">
              <a:xfrm>
                <a:off x="4960938" y="39624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 name="Line 46"/>
              <p:cNvSpPr>
                <a:spLocks noChangeShapeType="1"/>
              </p:cNvSpPr>
              <p:nvPr/>
            </p:nvSpPr>
            <p:spPr bwMode="auto">
              <a:xfrm>
                <a:off x="6161088" y="429577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 name="Line 47"/>
              <p:cNvSpPr>
                <a:spLocks noChangeShapeType="1"/>
              </p:cNvSpPr>
              <p:nvPr/>
            </p:nvSpPr>
            <p:spPr bwMode="auto">
              <a:xfrm>
                <a:off x="6161088" y="4241604"/>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 name="Line 48"/>
              <p:cNvSpPr>
                <a:spLocks noChangeShapeType="1"/>
              </p:cNvSpPr>
              <p:nvPr/>
            </p:nvSpPr>
            <p:spPr bwMode="auto">
              <a:xfrm>
                <a:off x="6122988" y="4241604"/>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 name="Line 49"/>
              <p:cNvSpPr>
                <a:spLocks noChangeShapeType="1"/>
              </p:cNvSpPr>
              <p:nvPr/>
            </p:nvSpPr>
            <p:spPr bwMode="auto">
              <a:xfrm>
                <a:off x="6132513" y="42862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 name="Line 50"/>
              <p:cNvSpPr>
                <a:spLocks noChangeShapeType="1"/>
              </p:cNvSpPr>
              <p:nvPr/>
            </p:nvSpPr>
            <p:spPr bwMode="auto">
              <a:xfrm>
                <a:off x="4722813" y="39338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 name="Line 51"/>
              <p:cNvSpPr>
                <a:spLocks noChangeShapeType="1"/>
              </p:cNvSpPr>
              <p:nvPr/>
            </p:nvSpPr>
            <p:spPr bwMode="auto">
              <a:xfrm>
                <a:off x="5037138" y="4048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 name="Line 52"/>
              <p:cNvSpPr>
                <a:spLocks noChangeShapeType="1"/>
              </p:cNvSpPr>
              <p:nvPr/>
            </p:nvSpPr>
            <p:spPr bwMode="auto">
              <a:xfrm>
                <a:off x="5408613" y="403860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 name="Line 53"/>
              <p:cNvSpPr>
                <a:spLocks noChangeShapeType="1"/>
              </p:cNvSpPr>
              <p:nvPr/>
            </p:nvSpPr>
            <p:spPr bwMode="auto">
              <a:xfrm>
                <a:off x="5903913" y="4248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54"/>
              <p:cNvSpPr>
                <a:spLocks noChangeShapeType="1"/>
              </p:cNvSpPr>
              <p:nvPr/>
            </p:nvSpPr>
            <p:spPr bwMode="auto">
              <a:xfrm>
                <a:off x="4618038" y="387667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55"/>
              <p:cNvSpPr>
                <a:spLocks noChangeShapeType="1"/>
              </p:cNvSpPr>
              <p:nvPr/>
            </p:nvSpPr>
            <p:spPr bwMode="auto">
              <a:xfrm>
                <a:off x="4570413" y="38290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Freeform 56"/>
              <p:cNvSpPr>
                <a:spLocks/>
              </p:cNvSpPr>
              <p:nvPr/>
            </p:nvSpPr>
            <p:spPr bwMode="auto">
              <a:xfrm>
                <a:off x="2932113" y="2505075"/>
                <a:ext cx="3276600" cy="1771650"/>
              </a:xfrm>
              <a:custGeom>
                <a:avLst/>
                <a:gdLst>
                  <a:gd name="T0" fmla="*/ 276 w 344"/>
                  <a:gd name="T1" fmla="*/ 186 h 186"/>
                  <a:gd name="T2" fmla="*/ 262 w 344"/>
                  <a:gd name="T3" fmla="*/ 177 h 186"/>
                  <a:gd name="T4" fmla="*/ 261 w 344"/>
                  <a:gd name="T5" fmla="*/ 170 h 186"/>
                  <a:gd name="T6" fmla="*/ 218 w 344"/>
                  <a:gd name="T7" fmla="*/ 164 h 186"/>
                  <a:gd name="T8" fmla="*/ 215 w 344"/>
                  <a:gd name="T9" fmla="*/ 160 h 186"/>
                  <a:gd name="T10" fmla="*/ 198 w 344"/>
                  <a:gd name="T11" fmla="*/ 156 h 186"/>
                  <a:gd name="T12" fmla="*/ 185 w 344"/>
                  <a:gd name="T13" fmla="*/ 152 h 186"/>
                  <a:gd name="T14" fmla="*/ 178 w 344"/>
                  <a:gd name="T15" fmla="*/ 150 h 186"/>
                  <a:gd name="T16" fmla="*/ 174 w 344"/>
                  <a:gd name="T17" fmla="*/ 145 h 186"/>
                  <a:gd name="T18" fmla="*/ 169 w 344"/>
                  <a:gd name="T19" fmla="*/ 141 h 186"/>
                  <a:gd name="T20" fmla="*/ 148 w 344"/>
                  <a:gd name="T21" fmla="*/ 138 h 186"/>
                  <a:gd name="T22" fmla="*/ 132 w 344"/>
                  <a:gd name="T23" fmla="*/ 135 h 186"/>
                  <a:gd name="T24" fmla="*/ 120 w 344"/>
                  <a:gd name="T25" fmla="*/ 132 h 186"/>
                  <a:gd name="T26" fmla="*/ 104 w 344"/>
                  <a:gd name="T27" fmla="*/ 129 h 186"/>
                  <a:gd name="T28" fmla="*/ 101 w 344"/>
                  <a:gd name="T29" fmla="*/ 127 h 186"/>
                  <a:gd name="T30" fmla="*/ 98 w 344"/>
                  <a:gd name="T31" fmla="*/ 122 h 186"/>
                  <a:gd name="T32" fmla="*/ 84 w 344"/>
                  <a:gd name="T33" fmla="*/ 120 h 186"/>
                  <a:gd name="T34" fmla="*/ 74 w 344"/>
                  <a:gd name="T35" fmla="*/ 116 h 186"/>
                  <a:gd name="T36" fmla="*/ 71 w 344"/>
                  <a:gd name="T37" fmla="*/ 108 h 186"/>
                  <a:gd name="T38" fmla="*/ 66 w 344"/>
                  <a:gd name="T39" fmla="*/ 105 h 186"/>
                  <a:gd name="T40" fmla="*/ 62 w 344"/>
                  <a:gd name="T41" fmla="*/ 102 h 186"/>
                  <a:gd name="T42" fmla="*/ 59 w 344"/>
                  <a:gd name="T43" fmla="*/ 100 h 186"/>
                  <a:gd name="T44" fmla="*/ 56 w 344"/>
                  <a:gd name="T45" fmla="*/ 95 h 186"/>
                  <a:gd name="T46" fmla="*/ 53 w 344"/>
                  <a:gd name="T47" fmla="*/ 87 h 186"/>
                  <a:gd name="T48" fmla="*/ 51 w 344"/>
                  <a:gd name="T49" fmla="*/ 84 h 186"/>
                  <a:gd name="T50" fmla="*/ 48 w 344"/>
                  <a:gd name="T51" fmla="*/ 82 h 186"/>
                  <a:gd name="T52" fmla="*/ 46 w 344"/>
                  <a:gd name="T53" fmla="*/ 79 h 186"/>
                  <a:gd name="T54" fmla="*/ 41 w 344"/>
                  <a:gd name="T55" fmla="*/ 77 h 186"/>
                  <a:gd name="T56" fmla="*/ 41 w 344"/>
                  <a:gd name="T57" fmla="*/ 65 h 186"/>
                  <a:gd name="T58" fmla="*/ 39 w 344"/>
                  <a:gd name="T59" fmla="*/ 61 h 186"/>
                  <a:gd name="T60" fmla="*/ 32 w 344"/>
                  <a:gd name="T61" fmla="*/ 54 h 186"/>
                  <a:gd name="T62" fmla="*/ 30 w 344"/>
                  <a:gd name="T63" fmla="*/ 50 h 186"/>
                  <a:gd name="T64" fmla="*/ 27 w 344"/>
                  <a:gd name="T65" fmla="*/ 46 h 186"/>
                  <a:gd name="T66" fmla="*/ 24 w 344"/>
                  <a:gd name="T67" fmla="*/ 38 h 186"/>
                  <a:gd name="T68" fmla="*/ 18 w 344"/>
                  <a:gd name="T69" fmla="*/ 35 h 186"/>
                  <a:gd name="T70" fmla="*/ 15 w 344"/>
                  <a:gd name="T71" fmla="*/ 26 h 186"/>
                  <a:gd name="T72" fmla="*/ 13 w 344"/>
                  <a:gd name="T73" fmla="*/ 11 h 186"/>
                  <a:gd name="T74" fmla="*/ 11 w 344"/>
                  <a:gd name="T75" fmla="*/ 7 h 186"/>
                  <a:gd name="T76" fmla="*/ 7 w 344"/>
                  <a:gd name="T77" fmla="*/ 5 h 186"/>
                  <a:gd name="T78" fmla="*/ 6 w 344"/>
                  <a:gd name="T7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186">
                    <a:moveTo>
                      <a:pt x="344" y="186"/>
                    </a:moveTo>
                    <a:lnTo>
                      <a:pt x="276" y="186"/>
                    </a:lnTo>
                    <a:lnTo>
                      <a:pt x="276" y="177"/>
                    </a:lnTo>
                    <a:lnTo>
                      <a:pt x="262" y="177"/>
                    </a:lnTo>
                    <a:lnTo>
                      <a:pt x="262" y="170"/>
                    </a:lnTo>
                    <a:lnTo>
                      <a:pt x="261" y="170"/>
                    </a:lnTo>
                    <a:lnTo>
                      <a:pt x="261" y="164"/>
                    </a:lnTo>
                    <a:lnTo>
                      <a:pt x="218" y="164"/>
                    </a:lnTo>
                    <a:lnTo>
                      <a:pt x="218" y="160"/>
                    </a:lnTo>
                    <a:lnTo>
                      <a:pt x="215" y="160"/>
                    </a:lnTo>
                    <a:lnTo>
                      <a:pt x="215" y="156"/>
                    </a:lnTo>
                    <a:lnTo>
                      <a:pt x="198" y="156"/>
                    </a:lnTo>
                    <a:lnTo>
                      <a:pt x="198" y="152"/>
                    </a:lnTo>
                    <a:lnTo>
                      <a:pt x="185" y="152"/>
                    </a:lnTo>
                    <a:lnTo>
                      <a:pt x="185" y="150"/>
                    </a:lnTo>
                    <a:lnTo>
                      <a:pt x="178" y="150"/>
                    </a:lnTo>
                    <a:lnTo>
                      <a:pt x="178" y="145"/>
                    </a:lnTo>
                    <a:lnTo>
                      <a:pt x="174" y="145"/>
                    </a:lnTo>
                    <a:lnTo>
                      <a:pt x="174" y="141"/>
                    </a:lnTo>
                    <a:lnTo>
                      <a:pt x="169" y="141"/>
                    </a:lnTo>
                    <a:lnTo>
                      <a:pt x="169" y="138"/>
                    </a:lnTo>
                    <a:lnTo>
                      <a:pt x="148" y="138"/>
                    </a:lnTo>
                    <a:lnTo>
                      <a:pt x="148" y="135"/>
                    </a:lnTo>
                    <a:lnTo>
                      <a:pt x="132" y="135"/>
                    </a:lnTo>
                    <a:lnTo>
                      <a:pt x="132" y="132"/>
                    </a:lnTo>
                    <a:lnTo>
                      <a:pt x="120" y="132"/>
                    </a:lnTo>
                    <a:lnTo>
                      <a:pt x="120" y="129"/>
                    </a:lnTo>
                    <a:lnTo>
                      <a:pt x="104" y="129"/>
                    </a:lnTo>
                    <a:lnTo>
                      <a:pt x="104" y="127"/>
                    </a:lnTo>
                    <a:lnTo>
                      <a:pt x="101" y="127"/>
                    </a:lnTo>
                    <a:lnTo>
                      <a:pt x="101" y="122"/>
                    </a:lnTo>
                    <a:lnTo>
                      <a:pt x="98" y="122"/>
                    </a:lnTo>
                    <a:lnTo>
                      <a:pt x="98" y="120"/>
                    </a:lnTo>
                    <a:lnTo>
                      <a:pt x="84" y="120"/>
                    </a:lnTo>
                    <a:lnTo>
                      <a:pt x="84" y="116"/>
                    </a:lnTo>
                    <a:lnTo>
                      <a:pt x="74" y="116"/>
                    </a:lnTo>
                    <a:lnTo>
                      <a:pt x="74" y="108"/>
                    </a:lnTo>
                    <a:lnTo>
                      <a:pt x="71" y="108"/>
                    </a:lnTo>
                    <a:lnTo>
                      <a:pt x="71" y="105"/>
                    </a:lnTo>
                    <a:lnTo>
                      <a:pt x="66" y="105"/>
                    </a:lnTo>
                    <a:lnTo>
                      <a:pt x="66" y="102"/>
                    </a:lnTo>
                    <a:lnTo>
                      <a:pt x="62" y="102"/>
                    </a:lnTo>
                    <a:lnTo>
                      <a:pt x="62" y="100"/>
                    </a:lnTo>
                    <a:lnTo>
                      <a:pt x="59" y="100"/>
                    </a:lnTo>
                    <a:lnTo>
                      <a:pt x="59" y="95"/>
                    </a:lnTo>
                    <a:lnTo>
                      <a:pt x="56" y="95"/>
                    </a:lnTo>
                    <a:lnTo>
                      <a:pt x="56" y="87"/>
                    </a:lnTo>
                    <a:lnTo>
                      <a:pt x="53" y="87"/>
                    </a:lnTo>
                    <a:lnTo>
                      <a:pt x="53" y="84"/>
                    </a:lnTo>
                    <a:lnTo>
                      <a:pt x="51" y="84"/>
                    </a:lnTo>
                    <a:lnTo>
                      <a:pt x="51" y="82"/>
                    </a:lnTo>
                    <a:lnTo>
                      <a:pt x="48" y="82"/>
                    </a:lnTo>
                    <a:lnTo>
                      <a:pt x="48" y="79"/>
                    </a:lnTo>
                    <a:lnTo>
                      <a:pt x="46" y="79"/>
                    </a:lnTo>
                    <a:lnTo>
                      <a:pt x="46" y="77"/>
                    </a:lnTo>
                    <a:lnTo>
                      <a:pt x="41" y="77"/>
                    </a:lnTo>
                    <a:lnTo>
                      <a:pt x="41" y="71"/>
                    </a:lnTo>
                    <a:lnTo>
                      <a:pt x="41" y="65"/>
                    </a:lnTo>
                    <a:lnTo>
                      <a:pt x="39" y="65"/>
                    </a:lnTo>
                    <a:lnTo>
                      <a:pt x="39" y="61"/>
                    </a:lnTo>
                    <a:lnTo>
                      <a:pt x="32" y="61"/>
                    </a:lnTo>
                    <a:lnTo>
                      <a:pt x="32" y="54"/>
                    </a:lnTo>
                    <a:lnTo>
                      <a:pt x="30" y="54"/>
                    </a:lnTo>
                    <a:lnTo>
                      <a:pt x="30" y="50"/>
                    </a:lnTo>
                    <a:lnTo>
                      <a:pt x="27" y="50"/>
                    </a:lnTo>
                    <a:lnTo>
                      <a:pt x="27" y="46"/>
                    </a:lnTo>
                    <a:lnTo>
                      <a:pt x="24" y="46"/>
                    </a:lnTo>
                    <a:lnTo>
                      <a:pt x="24" y="38"/>
                    </a:lnTo>
                    <a:lnTo>
                      <a:pt x="18" y="38"/>
                    </a:lnTo>
                    <a:lnTo>
                      <a:pt x="18" y="35"/>
                    </a:lnTo>
                    <a:lnTo>
                      <a:pt x="15" y="35"/>
                    </a:lnTo>
                    <a:lnTo>
                      <a:pt x="15" y="26"/>
                    </a:lnTo>
                    <a:lnTo>
                      <a:pt x="13" y="26"/>
                    </a:lnTo>
                    <a:lnTo>
                      <a:pt x="13" y="11"/>
                    </a:lnTo>
                    <a:lnTo>
                      <a:pt x="11" y="11"/>
                    </a:lnTo>
                    <a:lnTo>
                      <a:pt x="11" y="7"/>
                    </a:lnTo>
                    <a:lnTo>
                      <a:pt x="7" y="7"/>
                    </a:lnTo>
                    <a:lnTo>
                      <a:pt x="7" y="5"/>
                    </a:lnTo>
                    <a:lnTo>
                      <a:pt x="6" y="5"/>
                    </a:lnTo>
                    <a:lnTo>
                      <a:pt x="6"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sp>
        <p:nvSpPr>
          <p:cNvPr id="223" name="TextBox 222"/>
          <p:cNvSpPr txBox="1"/>
          <p:nvPr/>
        </p:nvSpPr>
        <p:spPr>
          <a:xfrm>
            <a:off x="5870300" y="1628770"/>
            <a:ext cx="2273379" cy="276999"/>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追跡調査期間の中央値：46.5カ月</a:t>
            </a:r>
          </a:p>
        </p:txBody>
      </p:sp>
      <p:graphicFrame>
        <p:nvGraphicFramePr>
          <p:cNvPr id="224" name="Table 223"/>
          <p:cNvGraphicFramePr>
            <a:graphicFrameLocks noGrp="1"/>
          </p:cNvGraphicFramePr>
          <p:nvPr>
            <p:extLst>
              <p:ext uri="{D42A27DB-BD31-4B8C-83A1-F6EECF244321}">
                <p14:modId xmlns:p14="http://schemas.microsoft.com/office/powerpoint/2010/main" xmlns="" val="3662668599"/>
              </p:ext>
            </p:extLst>
          </p:nvPr>
        </p:nvGraphicFramePr>
        <p:xfrm>
          <a:off x="5180316" y="1906154"/>
          <a:ext cx="3593594" cy="1137779"/>
        </p:xfrm>
        <a:graphic>
          <a:graphicData uri="http://schemas.openxmlformats.org/drawingml/2006/table">
            <a:tbl>
              <a:tblPr firstRow="1" bandRow="1"/>
              <a:tblGrid>
                <a:gridCol w="1816804"/>
                <a:gridCol w="1776790"/>
              </a:tblGrid>
              <a:tr h="3531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1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mRFS、カ月（95%CI）</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31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100" b="0" i="0" u="none" dirty="0" smtClean="0">
                          <a:solidFill>
                            <a:srgbClr val="000000"/>
                          </a:solidFill>
                          <a:ea typeface="MS UI Gothic" pitchFamily="18" charset="0"/>
                        </a:rPr>
                        <a:t>GEMOX</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100" b="0" i="0" dirty="0" smtClean="0">
                          <a:solidFill>
                            <a:srgbClr val="000000"/>
                          </a:solidFill>
                          <a:ea typeface="MS UI Gothic" pitchFamily="18" charset="0"/>
                        </a:rPr>
                        <a:t>30.4 (15.4, 43.0)</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1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100" b="0" i="0" u="none" dirty="0" smtClean="0">
                          <a:solidFill>
                            <a:srgbClr val="000000"/>
                          </a:solidFill>
                          <a:ea typeface="MS UI Gothic" pitchFamily="18" charset="0"/>
                        </a:rPr>
                        <a:t>経過観察</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100" b="0" i="0" dirty="0" smtClean="0">
                          <a:solidFill>
                            <a:srgbClr val="000000"/>
                          </a:solidFill>
                          <a:ea typeface="MS UI Gothic" pitchFamily="18" charset="0"/>
                        </a:rPr>
                        <a:t>18.5 (12.6, 38.2)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25" name="TextBox 224"/>
          <p:cNvSpPr txBox="1"/>
          <p:nvPr/>
        </p:nvSpPr>
        <p:spPr>
          <a:xfrm>
            <a:off x="5805842" y="3034496"/>
            <a:ext cx="2440091"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000000"/>
                </a:solidFill>
                <a:ea typeface="MS UI Gothic" pitchFamily="18" charset="0"/>
              </a:rPr>
              <a:t>HR 0.88 (95%CI 0.62, 1.25); p=0.47</a:t>
            </a:r>
          </a:p>
        </p:txBody>
      </p:sp>
      <p:cxnSp>
        <p:nvCxnSpPr>
          <p:cNvPr id="226" name="Straight Connector 225"/>
          <p:cNvCxnSpPr/>
          <p:nvPr/>
        </p:nvCxnSpPr>
        <p:spPr>
          <a:xfrm>
            <a:off x="5148064" y="1929709"/>
            <a:ext cx="3665600" cy="0"/>
          </a:xfrm>
          <a:prstGeom prst="line">
            <a:avLst/>
          </a:prstGeom>
          <a:noFill/>
          <a:ln w="25400" cap="flat" cmpd="sng" algn="ctr">
            <a:solidFill>
              <a:srgbClr val="000000"/>
            </a:solidFill>
            <a:prstDash val="solid"/>
          </a:ln>
          <a:effectLst/>
        </p:spPr>
      </p:cxnSp>
      <p:cxnSp>
        <p:nvCxnSpPr>
          <p:cNvPr id="227" name="Straight Connector 226"/>
          <p:cNvCxnSpPr/>
          <p:nvPr/>
        </p:nvCxnSpPr>
        <p:spPr>
          <a:xfrm>
            <a:off x="5148064" y="2986996"/>
            <a:ext cx="3665601" cy="0"/>
          </a:xfrm>
          <a:prstGeom prst="line">
            <a:avLst/>
          </a:prstGeom>
          <a:noFill/>
          <a:ln w="25400" cap="flat" cmpd="sng" algn="ctr">
            <a:solidFill>
              <a:srgbClr val="000000"/>
            </a:solidFill>
            <a:prstDash val="solid"/>
          </a:ln>
          <a:effectLst/>
        </p:spPr>
      </p:cxnSp>
      <p:sp>
        <p:nvSpPr>
          <p:cNvPr id="228" name="Text Placeholder 16"/>
          <p:cNvSpPr>
            <a:spLocks noGrp="1"/>
          </p:cNvSpPr>
          <p:nvPr>
            <p:ph type="body" sz="quarter" idx="11"/>
          </p:nvPr>
        </p:nvSpPr>
        <p:spPr>
          <a:xfrm>
            <a:off x="4648200" y="6096000"/>
            <a:ext cx="4130675" cy="487363"/>
          </a:xfrm>
        </p:spPr>
        <p:txBody>
          <a:bodyPr/>
          <a:lstStyle/>
          <a:p>
            <a:r>
              <a:rPr lang="en-GB" dirty="0" err="1"/>
              <a:t>Edeline</a:t>
            </a:r>
            <a:r>
              <a:rPr lang="en-GB" dirty="0"/>
              <a:t> J,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GB" dirty="0"/>
              <a:t>LBA29</a:t>
            </a:r>
          </a:p>
        </p:txBody>
      </p:sp>
      <p:cxnSp>
        <p:nvCxnSpPr>
          <p:cNvPr id="230" name="Straight Connector 229">
            <a:extLst>
              <a:ext uri="{FF2B5EF4-FFF2-40B4-BE49-F238E27FC236}">
                <a16:creationId xmlns="" xmlns:a16="http://schemas.microsoft.com/office/drawing/2014/main" id="{632B5792-3ED7-4BED-BDDF-1E67045C4952}"/>
              </a:ext>
            </a:extLst>
          </p:cNvPr>
          <p:cNvCxnSpPr/>
          <p:nvPr/>
        </p:nvCxnSpPr>
        <p:spPr>
          <a:xfrm flipH="1">
            <a:off x="4915085" y="2389294"/>
            <a:ext cx="228858" cy="0"/>
          </a:xfrm>
          <a:prstGeom prst="line">
            <a:avLst/>
          </a:prstGeom>
          <a:noFill/>
          <a:ln w="28575" cap="flat" cmpd="sng" algn="ctr">
            <a:solidFill>
              <a:schemeClr val="accent3"/>
            </a:solidFill>
            <a:prstDash val="solid"/>
          </a:ln>
          <a:effectLst/>
        </p:spPr>
      </p:cxnSp>
      <p:cxnSp>
        <p:nvCxnSpPr>
          <p:cNvPr id="231" name="Straight Connector 230">
            <a:extLst>
              <a:ext uri="{FF2B5EF4-FFF2-40B4-BE49-F238E27FC236}">
                <a16:creationId xmlns="" xmlns:a16="http://schemas.microsoft.com/office/drawing/2014/main" id="{2213C327-FB45-4515-9FF8-003242FFC1A1}"/>
              </a:ext>
            </a:extLst>
          </p:cNvPr>
          <p:cNvCxnSpPr/>
          <p:nvPr/>
        </p:nvCxnSpPr>
        <p:spPr>
          <a:xfrm flipH="1">
            <a:off x="4915085" y="2740135"/>
            <a:ext cx="228858" cy="0"/>
          </a:xfrm>
          <a:prstGeom prst="line">
            <a:avLst/>
          </a:prstGeom>
          <a:noFill/>
          <a:ln w="28575" cap="flat" cmpd="sng" algn="ctr">
            <a:solidFill>
              <a:schemeClr val="accent2"/>
            </a:solidFill>
            <a:prstDash val="solid"/>
          </a:ln>
          <a:effectLst/>
        </p:spPr>
      </p:cxnSp>
    </p:spTree>
    <p:extLst>
      <p:ext uri="{BB962C8B-B14F-4D97-AF65-F5344CB8AC3E}">
        <p14:creationId xmlns:p14="http://schemas.microsoft.com/office/powerpoint/2010/main" xmlns="" val="707503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30000"/>
              </a:spcBef>
              <a:spcAft>
                <a:spcPts val="0"/>
              </a:spcAft>
              <a:buClr>
                <a:srgbClr val="043882"/>
              </a:buClr>
              <a:buNone/>
            </a:pPr>
            <a:r>
              <a:rPr lang="ja-JP" sz="1600" b="1" i="0" dirty="0" smtClean="0">
                <a:solidFill>
                  <a:srgbClr val="4D4D4D"/>
                </a:solidFill>
                <a:ea typeface="MS UI Gothic" pitchFamily="18" charset="0"/>
              </a:rPr>
              <a:t>結論</a:t>
            </a:r>
          </a:p>
          <a:p>
            <a:pPr>
              <a:spcAft>
                <a:spcPts val="0"/>
              </a:spcAft>
              <a:buClr>
                <a:srgbClr val="043882"/>
              </a:buClr>
            </a:pPr>
            <a:r>
              <a:rPr lang="ja-JP" sz="1600" b="1" i="0" dirty="0" smtClean="0">
                <a:solidFill>
                  <a:srgbClr val="4D4D4D"/>
                </a:solidFill>
                <a:ea typeface="MS UI Gothic" pitchFamily="18" charset="0"/>
              </a:rPr>
              <a:t>胆道癌患者においてGEMOXは経過観察に比べ有益性が示されなかった。そのためGEMOXは術後補助化学療法として推奨されない。</a:t>
            </a:r>
          </a:p>
          <a:p>
            <a:pPr marL="0" indent="0">
              <a:buNone/>
            </a:pPr>
            <a:endParaRPr lang="en-GB" b="1" dirty="0"/>
          </a:p>
        </p:txBody>
      </p:sp>
      <p:sp>
        <p:nvSpPr>
          <p:cNvPr id="13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LBA29: 胆道癌に対する補助化学療法としてのGEMOX：無作為化PRODIGE 12-ACCORD 18 (UNICANCER GI) 第III相試験のRFSアップデートと初回OS結果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Edeline J, et al</a:t>
            </a:r>
          </a:p>
        </p:txBody>
      </p:sp>
      <p:grpSp>
        <p:nvGrpSpPr>
          <p:cNvPr id="133" name="Group 132"/>
          <p:cNvGrpSpPr/>
          <p:nvPr/>
        </p:nvGrpSpPr>
        <p:grpSpPr>
          <a:xfrm>
            <a:off x="1731970" y="1263382"/>
            <a:ext cx="5865027" cy="4120609"/>
            <a:chOff x="509350" y="1223178"/>
            <a:chExt cx="5865027" cy="4120609"/>
          </a:xfrm>
        </p:grpSpPr>
        <p:grpSp>
          <p:nvGrpSpPr>
            <p:cNvPr id="134" name="Group 133"/>
            <p:cNvGrpSpPr/>
            <p:nvPr/>
          </p:nvGrpSpPr>
          <p:grpSpPr>
            <a:xfrm>
              <a:off x="1339820" y="1363577"/>
              <a:ext cx="4853489" cy="3160942"/>
              <a:chOff x="836615" y="2448719"/>
              <a:chExt cx="3906738" cy="2134202"/>
            </a:xfrm>
          </p:grpSpPr>
          <p:sp>
            <p:nvSpPr>
              <p:cNvPr id="233" name="Freeform 23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5"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6"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7"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8"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9"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0" name="Line 12"/>
              <p:cNvSpPr>
                <a:spLocks noChangeShapeType="1"/>
              </p:cNvSpPr>
              <p:nvPr/>
            </p:nvSpPr>
            <p:spPr bwMode="auto">
              <a:xfrm>
                <a:off x="2946964"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1" name="Line 14"/>
              <p:cNvSpPr>
                <a:spLocks noChangeShapeType="1"/>
              </p:cNvSpPr>
              <p:nvPr/>
            </p:nvSpPr>
            <p:spPr bwMode="auto">
              <a:xfrm>
                <a:off x="3859497"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2"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3"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4"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sp>
          <p:nvSpPr>
            <p:cNvPr id="138" name="TextBox 137"/>
            <p:cNvSpPr txBox="1"/>
            <p:nvPr/>
          </p:nvSpPr>
          <p:spPr>
            <a:xfrm rot="16200000">
              <a:off x="685150" y="2773994"/>
              <a:ext cx="407484" cy="276999"/>
            </a:xfrm>
            <a:prstGeom prst="rect">
              <a:avLst/>
            </a:prstGeom>
            <a:noFill/>
          </p:spPr>
          <p:txBody>
            <a:bodyPr wrap="none" rtlCol="0">
              <a:spAutoFit/>
            </a:bodyPr>
            <a:lstStyle/>
            <a:p>
              <a:pPr algn="ctr"/>
              <a:r>
                <a:rPr lang="ja-JP" sz="1200" b="0" i="0" dirty="0" smtClean="0">
                  <a:solidFill>
                    <a:srgbClr val="000000"/>
                  </a:solidFill>
                  <a:ea typeface="MS UI Gothic" pitchFamily="18" charset="0"/>
                </a:rPr>
                <a:t>OS</a:t>
              </a:r>
            </a:p>
          </p:txBody>
        </p:sp>
        <p:sp>
          <p:nvSpPr>
            <p:cNvPr id="139" name="TextBox 138"/>
            <p:cNvSpPr txBox="1"/>
            <p:nvPr/>
          </p:nvSpPr>
          <p:spPr>
            <a:xfrm>
              <a:off x="3281054" y="4659344"/>
              <a:ext cx="1110304" cy="276999"/>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42" name="TextBox 141"/>
            <p:cNvSpPr txBox="1"/>
            <p:nvPr/>
          </p:nvSpPr>
          <p:spPr>
            <a:xfrm>
              <a:off x="1019863" y="122317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a:t>
              </a:r>
            </a:p>
          </p:txBody>
        </p:sp>
        <p:sp>
          <p:nvSpPr>
            <p:cNvPr id="143" name="TextBox 142"/>
            <p:cNvSpPr txBox="1"/>
            <p:nvPr/>
          </p:nvSpPr>
          <p:spPr>
            <a:xfrm>
              <a:off x="1027490" y="1840102"/>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0.8</a:t>
              </a:r>
            </a:p>
          </p:txBody>
        </p:sp>
        <p:sp>
          <p:nvSpPr>
            <p:cNvPr id="144" name="TextBox 143"/>
            <p:cNvSpPr txBox="1"/>
            <p:nvPr/>
          </p:nvSpPr>
          <p:spPr>
            <a:xfrm>
              <a:off x="1027490" y="2455850"/>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0.6</a:t>
              </a:r>
            </a:p>
          </p:txBody>
        </p:sp>
        <p:sp>
          <p:nvSpPr>
            <p:cNvPr id="145" name="TextBox 144"/>
            <p:cNvSpPr txBox="1"/>
            <p:nvPr/>
          </p:nvSpPr>
          <p:spPr>
            <a:xfrm>
              <a:off x="1027490" y="307159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0.4</a:t>
              </a:r>
            </a:p>
          </p:txBody>
        </p:sp>
        <p:sp>
          <p:nvSpPr>
            <p:cNvPr id="146" name="TextBox 145"/>
            <p:cNvSpPr txBox="1"/>
            <p:nvPr/>
          </p:nvSpPr>
          <p:spPr>
            <a:xfrm>
              <a:off x="1027490" y="3687345"/>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0.2</a:t>
              </a:r>
            </a:p>
          </p:txBody>
        </p:sp>
        <p:sp>
          <p:nvSpPr>
            <p:cNvPr id="147" name="TextBox 146"/>
            <p:cNvSpPr txBox="1"/>
            <p:nvPr/>
          </p:nvSpPr>
          <p:spPr>
            <a:xfrm>
              <a:off x="1155730" y="4303093"/>
              <a:ext cx="26962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a:t>
              </a:r>
            </a:p>
          </p:txBody>
        </p:sp>
        <p:sp>
          <p:nvSpPr>
            <p:cNvPr id="148" name="TextBox 147"/>
            <p:cNvSpPr txBox="1"/>
            <p:nvPr/>
          </p:nvSpPr>
          <p:spPr>
            <a:xfrm>
              <a:off x="1480884" y="4512790"/>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000000"/>
                  </a:solidFill>
                  <a:ea typeface="MS UI Gothic" pitchFamily="18" charset="0"/>
                </a:rPr>
                <a:t>95</a:t>
              </a:r>
            </a:p>
            <a:p>
              <a:pPr algn="ctr" fontAlgn="auto">
                <a:spcBef>
                  <a:spcPts val="0"/>
                </a:spcBef>
                <a:spcAft>
                  <a:spcPts val="0"/>
                </a:spcAft>
              </a:pPr>
              <a:r>
                <a:rPr lang="ja-JP" sz="1200" b="0" i="0" dirty="0" smtClean="0">
                  <a:solidFill>
                    <a:srgbClr val="000000"/>
                  </a:solidFill>
                  <a:ea typeface="MS UI Gothic" pitchFamily="18" charset="0"/>
                </a:rPr>
                <a:t>99</a:t>
              </a:r>
            </a:p>
          </p:txBody>
        </p:sp>
        <p:sp>
          <p:nvSpPr>
            <p:cNvPr id="149" name="TextBox 148"/>
            <p:cNvSpPr txBox="1"/>
            <p:nvPr/>
          </p:nvSpPr>
          <p:spPr>
            <a:xfrm>
              <a:off x="2633975" y="4512790"/>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000000"/>
                  </a:solidFill>
                  <a:ea typeface="MS UI Gothic" pitchFamily="18" charset="0"/>
                </a:rPr>
                <a:t>67</a:t>
              </a:r>
            </a:p>
            <a:p>
              <a:pPr algn="ctr" fontAlgn="auto">
                <a:spcBef>
                  <a:spcPts val="0"/>
                </a:spcBef>
                <a:spcAft>
                  <a:spcPts val="0"/>
                </a:spcAft>
              </a:pPr>
              <a:r>
                <a:rPr lang="ja-JP" sz="1200" b="0" i="0" dirty="0" smtClean="0">
                  <a:solidFill>
                    <a:srgbClr val="000000"/>
                  </a:solidFill>
                  <a:ea typeface="MS UI Gothic" pitchFamily="18" charset="0"/>
                </a:rPr>
                <a:t>70</a:t>
              </a:r>
            </a:p>
          </p:txBody>
        </p:sp>
        <p:sp>
          <p:nvSpPr>
            <p:cNvPr id="150" name="TextBox 149"/>
            <p:cNvSpPr txBox="1"/>
            <p:nvPr/>
          </p:nvSpPr>
          <p:spPr>
            <a:xfrm>
              <a:off x="3784328" y="4512790"/>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40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000000"/>
                  </a:solidFill>
                  <a:ea typeface="MS UI Gothic" pitchFamily="18" charset="0"/>
                </a:rPr>
                <a:t>40</a:t>
              </a:r>
            </a:p>
            <a:p>
              <a:pPr algn="ctr" fontAlgn="auto">
                <a:spcBef>
                  <a:spcPts val="0"/>
                </a:spcBef>
                <a:spcAft>
                  <a:spcPts val="0"/>
                </a:spcAft>
              </a:pPr>
              <a:r>
                <a:rPr lang="ja-JP" sz="1200" b="0" i="0" dirty="0" smtClean="0">
                  <a:solidFill>
                    <a:srgbClr val="000000"/>
                  </a:solidFill>
                  <a:ea typeface="MS UI Gothic" pitchFamily="18" charset="0"/>
                </a:rPr>
                <a:t>50</a:t>
              </a:r>
            </a:p>
          </p:txBody>
        </p:sp>
        <p:sp>
          <p:nvSpPr>
            <p:cNvPr id="151" name="TextBox 150"/>
            <p:cNvSpPr txBox="1"/>
            <p:nvPr/>
          </p:nvSpPr>
          <p:spPr>
            <a:xfrm>
              <a:off x="4925486" y="4512790"/>
              <a:ext cx="354584" cy="830997"/>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60</a:t>
              </a:r>
            </a:p>
            <a:p>
              <a:pPr algn="ctr" fontAlgn="auto">
                <a:spcBef>
                  <a:spcPts val="0"/>
                </a:spcBef>
                <a:spcAft>
                  <a:spcPts val="0"/>
                </a:spcAft>
              </a:pPr>
              <a:endParaRPr lang="en-GB" sz="1200" dirty="0">
                <a:solidFill>
                  <a:srgbClr val="000000"/>
                </a:solidFill>
                <a:latin typeface="Arial"/>
                <a:cs typeface="Arial"/>
              </a:endParaRPr>
            </a:p>
            <a:p>
              <a:pPr algn="r" fontAlgn="auto">
                <a:spcBef>
                  <a:spcPts val="0"/>
                </a:spcBef>
                <a:spcAft>
                  <a:spcPts val="0"/>
                </a:spcAft>
              </a:pPr>
              <a:r>
                <a:rPr lang="ja-JP" sz="1200" b="0" i="0" dirty="0" smtClean="0">
                  <a:solidFill>
                    <a:srgbClr val="000000"/>
                  </a:solidFill>
                  <a:ea typeface="MS UI Gothic" pitchFamily="18" charset="0"/>
                </a:rPr>
                <a:t>12</a:t>
              </a:r>
            </a:p>
            <a:p>
              <a:pPr algn="r" fontAlgn="auto">
                <a:spcBef>
                  <a:spcPts val="0"/>
                </a:spcBef>
                <a:spcAft>
                  <a:spcPts val="0"/>
                </a:spcAft>
              </a:pPr>
              <a:r>
                <a:rPr lang="ja-JP" sz="1200" b="0" i="0" dirty="0" smtClean="0">
                  <a:solidFill>
                    <a:srgbClr val="000000"/>
                  </a:solidFill>
                  <a:ea typeface="MS UI Gothic" pitchFamily="18" charset="0"/>
                </a:rPr>
                <a:t>9</a:t>
              </a:r>
            </a:p>
          </p:txBody>
        </p:sp>
        <p:sp>
          <p:nvSpPr>
            <p:cNvPr id="152" name="TextBox 151"/>
            <p:cNvSpPr txBox="1"/>
            <p:nvPr/>
          </p:nvSpPr>
          <p:spPr>
            <a:xfrm>
              <a:off x="6019793" y="4512790"/>
              <a:ext cx="354584" cy="276999"/>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80</a:t>
              </a:r>
            </a:p>
          </p:txBody>
        </p:sp>
        <p:cxnSp>
          <p:nvCxnSpPr>
            <p:cNvPr id="153" name="Straight Connector 152"/>
            <p:cNvCxnSpPr/>
            <p:nvPr/>
          </p:nvCxnSpPr>
          <p:spPr>
            <a:xfrm>
              <a:off x="3685300" y="2500396"/>
              <a:ext cx="0" cy="1943204"/>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861025"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88</a:t>
              </a:r>
            </a:p>
            <a:p>
              <a:pPr algn="ctr" fontAlgn="auto">
                <a:spcBef>
                  <a:spcPts val="0"/>
                </a:spcBef>
                <a:spcAft>
                  <a:spcPts val="0"/>
                </a:spcAft>
              </a:pPr>
              <a:r>
                <a:rPr lang="ja-JP" sz="1200" b="0" i="0" dirty="0" smtClean="0">
                  <a:solidFill>
                    <a:srgbClr val="000000"/>
                  </a:solidFill>
                  <a:ea typeface="MS UI Gothic" pitchFamily="18" charset="0"/>
                </a:rPr>
                <a:t>94</a:t>
              </a:r>
            </a:p>
          </p:txBody>
        </p:sp>
        <p:sp>
          <p:nvSpPr>
            <p:cNvPr id="155" name="TextBox 154"/>
            <p:cNvSpPr txBox="1"/>
            <p:nvPr/>
          </p:nvSpPr>
          <p:spPr>
            <a:xfrm>
              <a:off x="2230290"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78</a:t>
              </a:r>
            </a:p>
            <a:p>
              <a:pPr algn="ctr" fontAlgn="auto">
                <a:spcBef>
                  <a:spcPts val="0"/>
                </a:spcBef>
                <a:spcAft>
                  <a:spcPts val="0"/>
                </a:spcAft>
              </a:pPr>
              <a:r>
                <a:rPr lang="ja-JP" sz="1200" b="0" i="0" dirty="0" smtClean="0">
                  <a:solidFill>
                    <a:srgbClr val="000000"/>
                  </a:solidFill>
                  <a:ea typeface="MS UI Gothic" pitchFamily="18" charset="0"/>
                </a:rPr>
                <a:t>87</a:t>
              </a:r>
            </a:p>
          </p:txBody>
        </p:sp>
        <p:sp>
          <p:nvSpPr>
            <p:cNvPr id="156" name="TextBox 155"/>
            <p:cNvSpPr txBox="1"/>
            <p:nvPr/>
          </p:nvSpPr>
          <p:spPr>
            <a:xfrm>
              <a:off x="2998498"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57</a:t>
              </a:r>
            </a:p>
            <a:p>
              <a:pPr algn="ctr" fontAlgn="auto">
                <a:spcBef>
                  <a:spcPts val="0"/>
                </a:spcBef>
                <a:spcAft>
                  <a:spcPts val="0"/>
                </a:spcAft>
              </a:pPr>
              <a:r>
                <a:rPr lang="ja-JP" sz="1200" b="0" i="0" dirty="0" smtClean="0">
                  <a:solidFill>
                    <a:srgbClr val="000000"/>
                  </a:solidFill>
                  <a:ea typeface="MS UI Gothic" pitchFamily="18" charset="0"/>
                </a:rPr>
                <a:t>64</a:t>
              </a:r>
            </a:p>
          </p:txBody>
        </p:sp>
        <p:sp>
          <p:nvSpPr>
            <p:cNvPr id="157" name="TextBox 156"/>
            <p:cNvSpPr txBox="1"/>
            <p:nvPr/>
          </p:nvSpPr>
          <p:spPr>
            <a:xfrm>
              <a:off x="3367763"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51</a:t>
              </a:r>
            </a:p>
            <a:p>
              <a:pPr algn="ctr" fontAlgn="auto">
                <a:spcBef>
                  <a:spcPts val="0"/>
                </a:spcBef>
                <a:spcAft>
                  <a:spcPts val="0"/>
                </a:spcAft>
              </a:pPr>
              <a:r>
                <a:rPr lang="ja-JP" sz="1200" b="0" i="0" dirty="0" smtClean="0">
                  <a:solidFill>
                    <a:srgbClr val="000000"/>
                  </a:solidFill>
                  <a:ea typeface="MS UI Gothic" pitchFamily="18" charset="0"/>
                </a:rPr>
                <a:t>52</a:t>
              </a:r>
            </a:p>
          </p:txBody>
        </p:sp>
        <p:sp>
          <p:nvSpPr>
            <p:cNvPr id="158" name="TextBox 157"/>
            <p:cNvSpPr txBox="1"/>
            <p:nvPr/>
          </p:nvSpPr>
          <p:spPr>
            <a:xfrm>
              <a:off x="4084751"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31</a:t>
              </a:r>
            </a:p>
            <a:p>
              <a:pPr algn="ctr" fontAlgn="auto">
                <a:spcBef>
                  <a:spcPts val="0"/>
                </a:spcBef>
                <a:spcAft>
                  <a:spcPts val="0"/>
                </a:spcAft>
              </a:pPr>
              <a:r>
                <a:rPr lang="ja-JP" sz="1200" b="0" i="0" dirty="0" smtClean="0">
                  <a:solidFill>
                    <a:srgbClr val="000000"/>
                  </a:solidFill>
                  <a:ea typeface="MS UI Gothic" pitchFamily="18" charset="0"/>
                </a:rPr>
                <a:t>32</a:t>
              </a:r>
            </a:p>
          </p:txBody>
        </p:sp>
        <p:sp>
          <p:nvSpPr>
            <p:cNvPr id="159" name="TextBox 158"/>
            <p:cNvSpPr txBox="1"/>
            <p:nvPr/>
          </p:nvSpPr>
          <p:spPr>
            <a:xfrm>
              <a:off x="4398995"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22</a:t>
              </a:r>
            </a:p>
            <a:p>
              <a:pPr algn="ctr" fontAlgn="auto">
                <a:spcBef>
                  <a:spcPts val="0"/>
                </a:spcBef>
                <a:spcAft>
                  <a:spcPts val="0"/>
                </a:spcAft>
              </a:pPr>
              <a:r>
                <a:rPr lang="ja-JP" sz="1200" b="0" i="0" dirty="0" smtClean="0">
                  <a:solidFill>
                    <a:srgbClr val="000000"/>
                  </a:solidFill>
                  <a:ea typeface="MS UI Gothic" pitchFamily="18" charset="0"/>
                </a:rPr>
                <a:t>24</a:t>
              </a:r>
            </a:p>
          </p:txBody>
        </p:sp>
        <p:sp>
          <p:nvSpPr>
            <p:cNvPr id="160" name="TextBox 159"/>
            <p:cNvSpPr txBox="1"/>
            <p:nvPr/>
          </p:nvSpPr>
          <p:spPr>
            <a:xfrm>
              <a:off x="4676925" y="4882122"/>
              <a:ext cx="354584"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17</a:t>
              </a:r>
            </a:p>
            <a:p>
              <a:pPr algn="ctr" fontAlgn="auto">
                <a:spcBef>
                  <a:spcPts val="0"/>
                </a:spcBef>
                <a:spcAft>
                  <a:spcPts val="0"/>
                </a:spcAft>
              </a:pPr>
              <a:r>
                <a:rPr lang="ja-JP" sz="1200" b="0" i="0" dirty="0" smtClean="0">
                  <a:solidFill>
                    <a:srgbClr val="000000"/>
                  </a:solidFill>
                  <a:ea typeface="MS UI Gothic" pitchFamily="18" charset="0"/>
                </a:rPr>
                <a:t>14</a:t>
              </a:r>
            </a:p>
          </p:txBody>
        </p:sp>
        <p:sp>
          <p:nvSpPr>
            <p:cNvPr id="161" name="TextBox 160"/>
            <p:cNvSpPr txBox="1"/>
            <p:nvPr/>
          </p:nvSpPr>
          <p:spPr>
            <a:xfrm>
              <a:off x="5340605" y="4882122"/>
              <a:ext cx="269626"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6</a:t>
              </a:r>
            </a:p>
            <a:p>
              <a:pPr algn="ctr" fontAlgn="auto">
                <a:spcBef>
                  <a:spcPts val="0"/>
                </a:spcBef>
                <a:spcAft>
                  <a:spcPts val="0"/>
                </a:spcAft>
              </a:pPr>
              <a:r>
                <a:rPr lang="ja-JP" sz="1200" b="0" i="0" dirty="0" smtClean="0">
                  <a:solidFill>
                    <a:srgbClr val="000000"/>
                  </a:solidFill>
                  <a:ea typeface="MS UI Gothic" pitchFamily="18" charset="0"/>
                </a:rPr>
                <a:t>8</a:t>
              </a:r>
            </a:p>
          </p:txBody>
        </p:sp>
        <p:sp>
          <p:nvSpPr>
            <p:cNvPr id="162" name="TextBox 161"/>
            <p:cNvSpPr txBox="1"/>
            <p:nvPr/>
          </p:nvSpPr>
          <p:spPr>
            <a:xfrm>
              <a:off x="5702555" y="4882122"/>
              <a:ext cx="269626" cy="461665"/>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5</a:t>
              </a:r>
            </a:p>
            <a:p>
              <a:pPr algn="ctr" fontAlgn="auto">
                <a:spcBef>
                  <a:spcPts val="0"/>
                </a:spcBef>
                <a:spcAft>
                  <a:spcPts val="0"/>
                </a:spcAft>
              </a:pPr>
              <a:r>
                <a:rPr lang="ja-JP" sz="1200" b="0" i="0" dirty="0" smtClean="0">
                  <a:solidFill>
                    <a:srgbClr val="000000"/>
                  </a:solidFill>
                  <a:ea typeface="MS UI Gothic" pitchFamily="18" charset="0"/>
                </a:rPr>
                <a:t>3</a:t>
              </a:r>
            </a:p>
          </p:txBody>
        </p:sp>
        <p:sp>
          <p:nvSpPr>
            <p:cNvPr id="163" name="Rectangle 162"/>
            <p:cNvSpPr/>
            <p:nvPr/>
          </p:nvSpPr>
          <p:spPr>
            <a:xfrm>
              <a:off x="509350" y="4680803"/>
              <a:ext cx="1018227" cy="646331"/>
            </a:xfrm>
            <a:prstGeom prst="rect">
              <a:avLst/>
            </a:prstGeom>
          </p:spPr>
          <p:txBody>
            <a:bodyPr wrap="none">
              <a:spAutoFit/>
            </a:bodyPr>
            <a:lstStyle/>
            <a:p>
              <a:pPr algn="r" defTabSz="892175" eaLnBrk="0" hangingPunct="0"/>
              <a:r>
                <a:rPr lang="ja-JP" sz="1200" b="0" i="0" dirty="0" smtClean="0">
                  <a:solidFill>
                    <a:srgbClr val="000000"/>
                  </a:solidFill>
                  <a:ea typeface="MS UI Gothic" pitchFamily="18" charset="0"/>
                </a:rPr>
                <a:t>リスクに晒されていた患者数</a:t>
              </a:r>
              <a:r>
                <a:rPr lang="en" sz="1200" dirty="0" smtClean="0"/>
                <a:t/>
              </a:r>
              <a:br>
                <a:rPr lang="en" sz="1200" dirty="0" smtClean="0"/>
              </a:br>
              <a:r>
                <a:rPr lang="ja-JP" sz="1200" b="0" i="0" dirty="0" smtClean="0">
                  <a:solidFill>
                    <a:srgbClr val="000000"/>
                  </a:solidFill>
                  <a:ea typeface="MS UI Gothic" pitchFamily="18" charset="0"/>
                </a:rPr>
                <a:t>GEMOX</a:t>
              </a:r>
            </a:p>
            <a:p>
              <a:pPr algn="r" defTabSz="892175" eaLnBrk="0" hangingPunct="0"/>
              <a:r>
                <a:rPr lang="ja-JP" sz="1200" b="0" i="0" dirty="0" smtClean="0">
                  <a:solidFill>
                    <a:srgbClr val="000000"/>
                  </a:solidFill>
                  <a:ea typeface="MS UI Gothic" pitchFamily="18" charset="0"/>
                </a:rPr>
                <a:t>経過観察</a:t>
              </a:r>
            </a:p>
          </p:txBody>
        </p:sp>
        <p:sp>
          <p:nvSpPr>
            <p:cNvPr id="164" name="TextBox 163"/>
            <p:cNvSpPr txBox="1"/>
            <p:nvPr/>
          </p:nvSpPr>
          <p:spPr>
            <a:xfrm>
              <a:off x="3227431" y="1988840"/>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2C0D8"/>
                  </a:solidFill>
                  <a:ea typeface="MS UI Gothic" pitchFamily="18" charset="0"/>
                </a:rPr>
                <a:t>65%</a:t>
              </a:r>
            </a:p>
          </p:txBody>
        </p:sp>
        <p:sp>
          <p:nvSpPr>
            <p:cNvPr id="165" name="TextBox 164"/>
            <p:cNvSpPr txBox="1"/>
            <p:nvPr/>
          </p:nvSpPr>
          <p:spPr>
            <a:xfrm>
              <a:off x="3227431" y="2636912"/>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60D27"/>
                  </a:solidFill>
                  <a:ea typeface="MS UI Gothic" pitchFamily="18" charset="0"/>
                </a:rPr>
                <a:t>60%</a:t>
              </a:r>
            </a:p>
          </p:txBody>
        </p:sp>
        <p:sp>
          <p:nvSpPr>
            <p:cNvPr id="166" name="TextBox 165"/>
            <p:cNvSpPr txBox="1"/>
            <p:nvPr/>
          </p:nvSpPr>
          <p:spPr>
            <a:xfrm>
              <a:off x="3834662" y="4042838"/>
              <a:ext cx="1090363"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000000"/>
                  </a:solidFill>
                  <a:ea typeface="MS UI Gothic" pitchFamily="18" charset="0"/>
                </a:rPr>
                <a:t>36カ月時</a:t>
              </a:r>
            </a:p>
          </p:txBody>
        </p:sp>
        <p:sp>
          <p:nvSpPr>
            <p:cNvPr id="167" name="Line 19"/>
            <p:cNvSpPr>
              <a:spLocks noChangeShapeType="1"/>
            </p:cNvSpPr>
            <p:nvPr/>
          </p:nvSpPr>
          <p:spPr bwMode="auto">
            <a:xfrm>
              <a:off x="1658177" y="4441983"/>
              <a:ext cx="0" cy="8083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nvGrpSpPr>
            <p:cNvPr id="168" name="Group 167"/>
            <p:cNvGrpSpPr/>
            <p:nvPr/>
          </p:nvGrpSpPr>
          <p:grpSpPr>
            <a:xfrm>
              <a:off x="1693504" y="1340769"/>
              <a:ext cx="4176000" cy="2268000"/>
              <a:chOff x="2986088" y="2582863"/>
              <a:chExt cx="3171825" cy="1685925"/>
            </a:xfrm>
          </p:grpSpPr>
          <p:sp>
            <p:nvSpPr>
              <p:cNvPr id="199" name="Line 2"/>
              <p:cNvSpPr>
                <a:spLocks noChangeShapeType="1"/>
              </p:cNvSpPr>
              <p:nvPr/>
            </p:nvSpPr>
            <p:spPr bwMode="auto">
              <a:xfrm>
                <a:off x="51387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 name="Line 3"/>
              <p:cNvSpPr>
                <a:spLocks noChangeShapeType="1"/>
              </p:cNvSpPr>
              <p:nvPr/>
            </p:nvSpPr>
            <p:spPr bwMode="auto">
              <a:xfrm>
                <a:off x="3005138" y="25828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 name="Line 4"/>
              <p:cNvSpPr>
                <a:spLocks noChangeShapeType="1"/>
              </p:cNvSpPr>
              <p:nvPr/>
            </p:nvSpPr>
            <p:spPr bwMode="auto">
              <a:xfrm>
                <a:off x="2986088" y="25828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 name="Line 5"/>
              <p:cNvSpPr>
                <a:spLocks noChangeShapeType="1"/>
              </p:cNvSpPr>
              <p:nvPr/>
            </p:nvSpPr>
            <p:spPr bwMode="auto">
              <a:xfrm>
                <a:off x="3119438" y="26304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 name="Line 6"/>
              <p:cNvSpPr>
                <a:spLocks noChangeShapeType="1"/>
              </p:cNvSpPr>
              <p:nvPr/>
            </p:nvSpPr>
            <p:spPr bwMode="auto">
              <a:xfrm>
                <a:off x="3271838" y="26781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 name="Line 7"/>
              <p:cNvSpPr>
                <a:spLocks noChangeShapeType="1"/>
              </p:cNvSpPr>
              <p:nvPr/>
            </p:nvSpPr>
            <p:spPr bwMode="auto">
              <a:xfrm>
                <a:off x="4938713" y="362108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 name="Line 8"/>
              <p:cNvSpPr>
                <a:spLocks noChangeShapeType="1"/>
              </p:cNvSpPr>
              <p:nvPr/>
            </p:nvSpPr>
            <p:spPr bwMode="auto">
              <a:xfrm>
                <a:off x="504348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 name="Line 9"/>
              <p:cNvSpPr>
                <a:spLocks noChangeShapeType="1"/>
              </p:cNvSpPr>
              <p:nvPr/>
            </p:nvSpPr>
            <p:spPr bwMode="auto">
              <a:xfrm>
                <a:off x="485298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 name="Line 10"/>
              <p:cNvSpPr>
                <a:spLocks noChangeShapeType="1"/>
              </p:cNvSpPr>
              <p:nvPr/>
            </p:nvSpPr>
            <p:spPr bwMode="auto">
              <a:xfrm>
                <a:off x="487203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 name="Line 11"/>
              <p:cNvSpPr>
                <a:spLocks noChangeShapeType="1"/>
              </p:cNvSpPr>
              <p:nvPr/>
            </p:nvSpPr>
            <p:spPr bwMode="auto">
              <a:xfrm>
                <a:off x="4310063" y="34115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 name="Line 12"/>
              <p:cNvSpPr>
                <a:spLocks noChangeShapeType="1"/>
              </p:cNvSpPr>
              <p:nvPr/>
            </p:nvSpPr>
            <p:spPr bwMode="auto">
              <a:xfrm>
                <a:off x="4395788" y="34210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 name="Line 13"/>
              <p:cNvSpPr>
                <a:spLocks noChangeShapeType="1"/>
              </p:cNvSpPr>
              <p:nvPr/>
            </p:nvSpPr>
            <p:spPr bwMode="auto">
              <a:xfrm>
                <a:off x="473868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 name="Line 14"/>
              <p:cNvSpPr>
                <a:spLocks noChangeShapeType="1"/>
              </p:cNvSpPr>
              <p:nvPr/>
            </p:nvSpPr>
            <p:spPr bwMode="auto">
              <a:xfrm>
                <a:off x="4786313"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 name="Line 15"/>
              <p:cNvSpPr>
                <a:spLocks noChangeShapeType="1"/>
              </p:cNvSpPr>
              <p:nvPr/>
            </p:nvSpPr>
            <p:spPr bwMode="auto">
              <a:xfrm>
                <a:off x="53673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 name="Line 16"/>
              <p:cNvSpPr>
                <a:spLocks noChangeShapeType="1"/>
              </p:cNvSpPr>
              <p:nvPr/>
            </p:nvSpPr>
            <p:spPr bwMode="auto">
              <a:xfrm>
                <a:off x="51673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 name="Line 17"/>
              <p:cNvSpPr>
                <a:spLocks noChangeShapeType="1"/>
              </p:cNvSpPr>
              <p:nvPr/>
            </p:nvSpPr>
            <p:spPr bwMode="auto">
              <a:xfrm>
                <a:off x="52435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 name="Line 18"/>
              <p:cNvSpPr>
                <a:spLocks noChangeShapeType="1"/>
              </p:cNvSpPr>
              <p:nvPr/>
            </p:nvSpPr>
            <p:spPr bwMode="auto">
              <a:xfrm>
                <a:off x="4691063"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 name="Line 19"/>
              <p:cNvSpPr>
                <a:spLocks noChangeShapeType="1"/>
              </p:cNvSpPr>
              <p:nvPr/>
            </p:nvSpPr>
            <p:spPr bwMode="auto">
              <a:xfrm>
                <a:off x="3871913" y="32019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 name="Line 20"/>
              <p:cNvSpPr>
                <a:spLocks noChangeShapeType="1"/>
              </p:cNvSpPr>
              <p:nvPr/>
            </p:nvSpPr>
            <p:spPr bwMode="auto">
              <a:xfrm>
                <a:off x="54816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 name="Line 21"/>
              <p:cNvSpPr>
                <a:spLocks noChangeShapeType="1"/>
              </p:cNvSpPr>
              <p:nvPr/>
            </p:nvSpPr>
            <p:spPr bwMode="auto">
              <a:xfrm>
                <a:off x="613886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 name="Line 22"/>
              <p:cNvSpPr>
                <a:spLocks noChangeShapeType="1"/>
              </p:cNvSpPr>
              <p:nvPr/>
            </p:nvSpPr>
            <p:spPr bwMode="auto">
              <a:xfrm>
                <a:off x="54054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 name="Line 23"/>
              <p:cNvSpPr>
                <a:spLocks noChangeShapeType="1"/>
              </p:cNvSpPr>
              <p:nvPr/>
            </p:nvSpPr>
            <p:spPr bwMode="auto">
              <a:xfrm>
                <a:off x="60912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 name="Line 24"/>
              <p:cNvSpPr>
                <a:spLocks noChangeShapeType="1"/>
              </p:cNvSpPr>
              <p:nvPr/>
            </p:nvSpPr>
            <p:spPr bwMode="auto">
              <a:xfrm>
                <a:off x="3757613" y="31448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 name="Line 25"/>
              <p:cNvSpPr>
                <a:spLocks noChangeShapeType="1"/>
              </p:cNvSpPr>
              <p:nvPr/>
            </p:nvSpPr>
            <p:spPr bwMode="auto">
              <a:xfrm>
                <a:off x="4414838" y="34210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 name="Line 26"/>
              <p:cNvSpPr>
                <a:spLocks noChangeShapeType="1"/>
              </p:cNvSpPr>
              <p:nvPr/>
            </p:nvSpPr>
            <p:spPr bwMode="auto">
              <a:xfrm>
                <a:off x="55483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 name="Line 27"/>
              <p:cNvSpPr>
                <a:spLocks noChangeShapeType="1"/>
              </p:cNvSpPr>
              <p:nvPr/>
            </p:nvSpPr>
            <p:spPr bwMode="auto">
              <a:xfrm>
                <a:off x="4624388" y="35639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 name="Line 28"/>
              <p:cNvSpPr>
                <a:spLocks noChangeShapeType="1"/>
              </p:cNvSpPr>
              <p:nvPr/>
            </p:nvSpPr>
            <p:spPr bwMode="auto">
              <a:xfrm>
                <a:off x="4090988" y="32686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 name="Line 29"/>
              <p:cNvSpPr>
                <a:spLocks noChangeShapeType="1"/>
              </p:cNvSpPr>
              <p:nvPr/>
            </p:nvSpPr>
            <p:spPr bwMode="auto">
              <a:xfrm>
                <a:off x="557688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 name="Line 30"/>
              <p:cNvSpPr>
                <a:spLocks noChangeShapeType="1"/>
              </p:cNvSpPr>
              <p:nvPr/>
            </p:nvSpPr>
            <p:spPr bwMode="auto">
              <a:xfrm>
                <a:off x="572928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 name="Line 31"/>
              <p:cNvSpPr>
                <a:spLocks noChangeShapeType="1"/>
              </p:cNvSpPr>
              <p:nvPr/>
            </p:nvSpPr>
            <p:spPr bwMode="auto">
              <a:xfrm>
                <a:off x="55102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 name="Line 32"/>
              <p:cNvSpPr>
                <a:spLocks noChangeShapeType="1"/>
              </p:cNvSpPr>
              <p:nvPr/>
            </p:nvSpPr>
            <p:spPr bwMode="auto">
              <a:xfrm>
                <a:off x="3433763" y="28495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 name="Line 33"/>
              <p:cNvSpPr>
                <a:spLocks noChangeShapeType="1"/>
              </p:cNvSpPr>
              <p:nvPr/>
            </p:nvSpPr>
            <p:spPr bwMode="auto">
              <a:xfrm>
                <a:off x="5214938"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 name="Line 34"/>
              <p:cNvSpPr>
                <a:spLocks noChangeShapeType="1"/>
              </p:cNvSpPr>
              <p:nvPr/>
            </p:nvSpPr>
            <p:spPr bwMode="auto">
              <a:xfrm>
                <a:off x="5929313" y="3678238"/>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 name="Freeform 35"/>
              <p:cNvSpPr>
                <a:spLocks/>
              </p:cNvSpPr>
              <p:nvPr/>
            </p:nvSpPr>
            <p:spPr bwMode="auto">
              <a:xfrm>
                <a:off x="2986088" y="2611438"/>
                <a:ext cx="3171825" cy="1657350"/>
              </a:xfrm>
              <a:custGeom>
                <a:avLst/>
                <a:gdLst>
                  <a:gd name="T0" fmla="*/ 333 w 333"/>
                  <a:gd name="T1" fmla="*/ 174 h 174"/>
                  <a:gd name="T2" fmla="*/ 333 w 333"/>
                  <a:gd name="T3" fmla="*/ 115 h 174"/>
                  <a:gd name="T4" fmla="*/ 210 w 333"/>
                  <a:gd name="T5" fmla="*/ 115 h 174"/>
                  <a:gd name="T6" fmla="*/ 210 w 333"/>
                  <a:gd name="T7" fmla="*/ 109 h 174"/>
                  <a:gd name="T8" fmla="*/ 201 w 333"/>
                  <a:gd name="T9" fmla="*/ 109 h 174"/>
                  <a:gd name="T10" fmla="*/ 201 w 333"/>
                  <a:gd name="T11" fmla="*/ 103 h 174"/>
                  <a:gd name="T12" fmla="*/ 166 w 333"/>
                  <a:gd name="T13" fmla="*/ 103 h 174"/>
                  <a:gd name="T14" fmla="*/ 166 w 333"/>
                  <a:gd name="T15" fmla="*/ 101 h 174"/>
                  <a:gd name="T16" fmla="*/ 163 w 333"/>
                  <a:gd name="T17" fmla="*/ 101 h 174"/>
                  <a:gd name="T18" fmla="*/ 163 w 333"/>
                  <a:gd name="T19" fmla="*/ 97 h 174"/>
                  <a:gd name="T20" fmla="*/ 159 w 333"/>
                  <a:gd name="T21" fmla="*/ 97 h 174"/>
                  <a:gd name="T22" fmla="*/ 159 w 333"/>
                  <a:gd name="T23" fmla="*/ 93 h 174"/>
                  <a:gd name="T24" fmla="*/ 152 w 333"/>
                  <a:gd name="T25" fmla="*/ 93 h 174"/>
                  <a:gd name="T26" fmla="*/ 152 w 333"/>
                  <a:gd name="T27" fmla="*/ 90 h 174"/>
                  <a:gd name="T28" fmla="*/ 152 w 333"/>
                  <a:gd name="T29" fmla="*/ 87 h 174"/>
                  <a:gd name="T30" fmla="*/ 133 w 333"/>
                  <a:gd name="T31" fmla="*/ 87 h 174"/>
                  <a:gd name="T32" fmla="*/ 133 w 333"/>
                  <a:gd name="T33" fmla="*/ 84 h 174"/>
                  <a:gd name="T34" fmla="*/ 130 w 333"/>
                  <a:gd name="T35" fmla="*/ 84 h 174"/>
                  <a:gd name="T36" fmla="*/ 130 w 333"/>
                  <a:gd name="T37" fmla="*/ 81 h 174"/>
                  <a:gd name="T38" fmla="*/ 121 w 333"/>
                  <a:gd name="T39" fmla="*/ 81 h 174"/>
                  <a:gd name="T40" fmla="*/ 121 w 333"/>
                  <a:gd name="T41" fmla="*/ 73 h 174"/>
                  <a:gd name="T42" fmla="*/ 104 w 333"/>
                  <a:gd name="T43" fmla="*/ 73 h 174"/>
                  <a:gd name="T44" fmla="*/ 104 w 333"/>
                  <a:gd name="T45" fmla="*/ 69 h 174"/>
                  <a:gd name="T46" fmla="*/ 98 w 333"/>
                  <a:gd name="T47" fmla="*/ 69 h 174"/>
                  <a:gd name="T48" fmla="*/ 98 w 333"/>
                  <a:gd name="T49" fmla="*/ 66 h 174"/>
                  <a:gd name="T50" fmla="*/ 95 w 333"/>
                  <a:gd name="T51" fmla="*/ 66 h 174"/>
                  <a:gd name="T52" fmla="*/ 95 w 333"/>
                  <a:gd name="T53" fmla="*/ 64 h 174"/>
                  <a:gd name="T54" fmla="*/ 87 w 333"/>
                  <a:gd name="T55" fmla="*/ 64 h 174"/>
                  <a:gd name="T56" fmla="*/ 87 w 333"/>
                  <a:gd name="T57" fmla="*/ 62 h 174"/>
                  <a:gd name="T58" fmla="*/ 84 w 333"/>
                  <a:gd name="T59" fmla="*/ 62 h 174"/>
                  <a:gd name="T60" fmla="*/ 84 w 333"/>
                  <a:gd name="T61" fmla="*/ 58 h 174"/>
                  <a:gd name="T62" fmla="*/ 76 w 333"/>
                  <a:gd name="T63" fmla="*/ 58 h 174"/>
                  <a:gd name="T64" fmla="*/ 76 w 333"/>
                  <a:gd name="T65" fmla="*/ 54 h 174"/>
                  <a:gd name="T66" fmla="*/ 71 w 333"/>
                  <a:gd name="T67" fmla="*/ 54 h 174"/>
                  <a:gd name="T68" fmla="*/ 71 w 333"/>
                  <a:gd name="T69" fmla="*/ 44 h 174"/>
                  <a:gd name="T70" fmla="*/ 67 w 333"/>
                  <a:gd name="T71" fmla="*/ 44 h 174"/>
                  <a:gd name="T72" fmla="*/ 67 w 333"/>
                  <a:gd name="T73" fmla="*/ 38 h 174"/>
                  <a:gd name="T74" fmla="*/ 57 w 333"/>
                  <a:gd name="T75" fmla="*/ 38 h 174"/>
                  <a:gd name="T76" fmla="*/ 57 w 333"/>
                  <a:gd name="T77" fmla="*/ 35 h 174"/>
                  <a:gd name="T78" fmla="*/ 53 w 333"/>
                  <a:gd name="T79" fmla="*/ 35 h 174"/>
                  <a:gd name="T80" fmla="*/ 53 w 333"/>
                  <a:gd name="T81" fmla="*/ 32 h 174"/>
                  <a:gd name="T82" fmla="*/ 48 w 333"/>
                  <a:gd name="T83" fmla="*/ 32 h 174"/>
                  <a:gd name="T84" fmla="*/ 48 w 333"/>
                  <a:gd name="T85" fmla="*/ 28 h 174"/>
                  <a:gd name="T86" fmla="*/ 43 w 333"/>
                  <a:gd name="T87" fmla="*/ 28 h 174"/>
                  <a:gd name="T88" fmla="*/ 43 w 333"/>
                  <a:gd name="T89" fmla="*/ 23 h 174"/>
                  <a:gd name="T90" fmla="*/ 38 w 333"/>
                  <a:gd name="T91" fmla="*/ 23 h 174"/>
                  <a:gd name="T92" fmla="*/ 38 w 333"/>
                  <a:gd name="T93" fmla="*/ 18 h 174"/>
                  <a:gd name="T94" fmla="*/ 35 w 333"/>
                  <a:gd name="T95" fmla="*/ 18 h 174"/>
                  <a:gd name="T96" fmla="*/ 35 w 333"/>
                  <a:gd name="T97" fmla="*/ 15 h 174"/>
                  <a:gd name="T98" fmla="*/ 32 w 333"/>
                  <a:gd name="T99" fmla="*/ 15 h 174"/>
                  <a:gd name="T100" fmla="*/ 32 w 333"/>
                  <a:gd name="T101" fmla="*/ 11 h 174"/>
                  <a:gd name="T102" fmla="*/ 24 w 333"/>
                  <a:gd name="T103" fmla="*/ 11 h 174"/>
                  <a:gd name="T104" fmla="*/ 24 w 333"/>
                  <a:gd name="T105" fmla="*/ 8 h 174"/>
                  <a:gd name="T106" fmla="*/ 17 w 333"/>
                  <a:gd name="T107" fmla="*/ 8 h 174"/>
                  <a:gd name="T108" fmla="*/ 17 w 333"/>
                  <a:gd name="T109" fmla="*/ 5 h 174"/>
                  <a:gd name="T110" fmla="*/ 11 w 333"/>
                  <a:gd name="T111" fmla="*/ 5 h 174"/>
                  <a:gd name="T112" fmla="*/ 11 w 333"/>
                  <a:gd name="T113" fmla="*/ 3 h 174"/>
                  <a:gd name="T114" fmla="*/ 8 w 333"/>
                  <a:gd name="T115" fmla="*/ 3 h 174"/>
                  <a:gd name="T116" fmla="*/ 8 w 333"/>
                  <a:gd name="T117" fmla="*/ 0 h 174"/>
                  <a:gd name="T118" fmla="*/ 0 w 333"/>
                  <a:gd name="T1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174">
                    <a:moveTo>
                      <a:pt x="333" y="174"/>
                    </a:moveTo>
                    <a:lnTo>
                      <a:pt x="333" y="115"/>
                    </a:lnTo>
                    <a:lnTo>
                      <a:pt x="210" y="115"/>
                    </a:lnTo>
                    <a:lnTo>
                      <a:pt x="210" y="109"/>
                    </a:lnTo>
                    <a:lnTo>
                      <a:pt x="201" y="109"/>
                    </a:lnTo>
                    <a:lnTo>
                      <a:pt x="201" y="103"/>
                    </a:lnTo>
                    <a:lnTo>
                      <a:pt x="166" y="103"/>
                    </a:lnTo>
                    <a:lnTo>
                      <a:pt x="166" y="101"/>
                    </a:lnTo>
                    <a:lnTo>
                      <a:pt x="163" y="101"/>
                    </a:lnTo>
                    <a:lnTo>
                      <a:pt x="163" y="97"/>
                    </a:lnTo>
                    <a:lnTo>
                      <a:pt x="159" y="97"/>
                    </a:lnTo>
                    <a:lnTo>
                      <a:pt x="159" y="93"/>
                    </a:lnTo>
                    <a:lnTo>
                      <a:pt x="152" y="93"/>
                    </a:lnTo>
                    <a:lnTo>
                      <a:pt x="152" y="90"/>
                    </a:lnTo>
                    <a:lnTo>
                      <a:pt x="152" y="87"/>
                    </a:lnTo>
                    <a:lnTo>
                      <a:pt x="133" y="87"/>
                    </a:lnTo>
                    <a:lnTo>
                      <a:pt x="133" y="84"/>
                    </a:lnTo>
                    <a:lnTo>
                      <a:pt x="130" y="84"/>
                    </a:lnTo>
                    <a:lnTo>
                      <a:pt x="130" y="81"/>
                    </a:lnTo>
                    <a:lnTo>
                      <a:pt x="121" y="81"/>
                    </a:lnTo>
                    <a:lnTo>
                      <a:pt x="121" y="73"/>
                    </a:lnTo>
                    <a:lnTo>
                      <a:pt x="104" y="73"/>
                    </a:lnTo>
                    <a:lnTo>
                      <a:pt x="104" y="69"/>
                    </a:lnTo>
                    <a:lnTo>
                      <a:pt x="98" y="69"/>
                    </a:lnTo>
                    <a:lnTo>
                      <a:pt x="98" y="66"/>
                    </a:lnTo>
                    <a:lnTo>
                      <a:pt x="95" y="66"/>
                    </a:lnTo>
                    <a:lnTo>
                      <a:pt x="95" y="64"/>
                    </a:lnTo>
                    <a:lnTo>
                      <a:pt x="87" y="64"/>
                    </a:lnTo>
                    <a:lnTo>
                      <a:pt x="87" y="62"/>
                    </a:lnTo>
                    <a:lnTo>
                      <a:pt x="84" y="62"/>
                    </a:lnTo>
                    <a:cubicBezTo>
                      <a:pt x="84" y="62"/>
                      <a:pt x="85" y="58"/>
                      <a:pt x="84" y="58"/>
                    </a:cubicBezTo>
                    <a:cubicBezTo>
                      <a:pt x="83" y="58"/>
                      <a:pt x="76" y="58"/>
                      <a:pt x="76" y="58"/>
                    </a:cubicBezTo>
                    <a:lnTo>
                      <a:pt x="76" y="54"/>
                    </a:lnTo>
                    <a:lnTo>
                      <a:pt x="71" y="54"/>
                    </a:lnTo>
                    <a:lnTo>
                      <a:pt x="71" y="44"/>
                    </a:lnTo>
                    <a:lnTo>
                      <a:pt x="67" y="44"/>
                    </a:lnTo>
                    <a:lnTo>
                      <a:pt x="67" y="38"/>
                    </a:lnTo>
                    <a:lnTo>
                      <a:pt x="57" y="38"/>
                    </a:lnTo>
                    <a:lnTo>
                      <a:pt x="57" y="35"/>
                    </a:lnTo>
                    <a:lnTo>
                      <a:pt x="53" y="35"/>
                    </a:lnTo>
                    <a:lnTo>
                      <a:pt x="53" y="32"/>
                    </a:lnTo>
                    <a:lnTo>
                      <a:pt x="48" y="32"/>
                    </a:lnTo>
                    <a:lnTo>
                      <a:pt x="48" y="28"/>
                    </a:lnTo>
                    <a:lnTo>
                      <a:pt x="43" y="28"/>
                    </a:lnTo>
                    <a:lnTo>
                      <a:pt x="43" y="23"/>
                    </a:lnTo>
                    <a:lnTo>
                      <a:pt x="38" y="23"/>
                    </a:lnTo>
                    <a:lnTo>
                      <a:pt x="38" y="18"/>
                    </a:lnTo>
                    <a:lnTo>
                      <a:pt x="35" y="18"/>
                    </a:lnTo>
                    <a:lnTo>
                      <a:pt x="35" y="15"/>
                    </a:lnTo>
                    <a:lnTo>
                      <a:pt x="32" y="15"/>
                    </a:lnTo>
                    <a:lnTo>
                      <a:pt x="32" y="11"/>
                    </a:lnTo>
                    <a:lnTo>
                      <a:pt x="24" y="11"/>
                    </a:lnTo>
                    <a:lnTo>
                      <a:pt x="24" y="8"/>
                    </a:lnTo>
                    <a:lnTo>
                      <a:pt x="17" y="8"/>
                    </a:lnTo>
                    <a:lnTo>
                      <a:pt x="17" y="5"/>
                    </a:lnTo>
                    <a:lnTo>
                      <a:pt x="11" y="5"/>
                    </a:lnTo>
                    <a:lnTo>
                      <a:pt x="11" y="3"/>
                    </a:lnTo>
                    <a:lnTo>
                      <a:pt x="8" y="3"/>
                    </a:lnTo>
                    <a:lnTo>
                      <a:pt x="8"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69" name="Group 168"/>
            <p:cNvGrpSpPr/>
            <p:nvPr/>
          </p:nvGrpSpPr>
          <p:grpSpPr>
            <a:xfrm>
              <a:off x="1693504" y="1340768"/>
              <a:ext cx="4212000" cy="1590831"/>
              <a:chOff x="2987675" y="2825750"/>
              <a:chExt cx="3162300" cy="1200150"/>
            </a:xfrm>
          </p:grpSpPr>
          <p:sp>
            <p:nvSpPr>
              <p:cNvPr id="170" name="Line 36"/>
              <p:cNvSpPr>
                <a:spLocks noChangeShapeType="1"/>
              </p:cNvSpPr>
              <p:nvPr/>
            </p:nvSpPr>
            <p:spPr bwMode="auto">
              <a:xfrm>
                <a:off x="3502025" y="29686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 name="Line 37"/>
              <p:cNvSpPr>
                <a:spLocks noChangeShapeType="1"/>
              </p:cNvSpPr>
              <p:nvPr/>
            </p:nvSpPr>
            <p:spPr bwMode="auto">
              <a:xfrm>
                <a:off x="3197225" y="28638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 name="Line 38"/>
              <p:cNvSpPr>
                <a:spLocks noChangeShapeType="1"/>
              </p:cNvSpPr>
              <p:nvPr/>
            </p:nvSpPr>
            <p:spPr bwMode="auto">
              <a:xfrm>
                <a:off x="2997200" y="2825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 name="Line 39"/>
              <p:cNvSpPr>
                <a:spLocks noChangeShapeType="1"/>
              </p:cNvSpPr>
              <p:nvPr/>
            </p:nvSpPr>
            <p:spPr bwMode="auto">
              <a:xfrm>
                <a:off x="3016250" y="2825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 name="Line 40"/>
              <p:cNvSpPr>
                <a:spLocks noChangeShapeType="1"/>
              </p:cNvSpPr>
              <p:nvPr/>
            </p:nvSpPr>
            <p:spPr bwMode="auto">
              <a:xfrm>
                <a:off x="3463925" y="295910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 name="Line 41"/>
              <p:cNvSpPr>
                <a:spLocks noChangeShapeType="1"/>
              </p:cNvSpPr>
              <p:nvPr/>
            </p:nvSpPr>
            <p:spPr bwMode="auto">
              <a:xfrm>
                <a:off x="3111500" y="283527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 name="Line 42"/>
              <p:cNvSpPr>
                <a:spLocks noChangeShapeType="1"/>
              </p:cNvSpPr>
              <p:nvPr/>
            </p:nvSpPr>
            <p:spPr bwMode="auto">
              <a:xfrm>
                <a:off x="538797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 name="Line 43"/>
              <p:cNvSpPr>
                <a:spLocks noChangeShapeType="1"/>
              </p:cNvSpPr>
              <p:nvPr/>
            </p:nvSpPr>
            <p:spPr bwMode="auto">
              <a:xfrm>
                <a:off x="540702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 name="Line 44"/>
              <p:cNvSpPr>
                <a:spLocks noChangeShapeType="1"/>
              </p:cNvSpPr>
              <p:nvPr/>
            </p:nvSpPr>
            <p:spPr bwMode="auto">
              <a:xfrm>
                <a:off x="6064250"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45"/>
              <p:cNvSpPr>
                <a:spLocks noChangeShapeType="1"/>
              </p:cNvSpPr>
              <p:nvPr/>
            </p:nvSpPr>
            <p:spPr bwMode="auto">
              <a:xfrm>
                <a:off x="607377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46"/>
              <p:cNvSpPr>
                <a:spLocks noChangeShapeType="1"/>
              </p:cNvSpPr>
              <p:nvPr/>
            </p:nvSpPr>
            <p:spPr bwMode="auto">
              <a:xfrm>
                <a:off x="548322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Line 47"/>
              <p:cNvSpPr>
                <a:spLocks noChangeShapeType="1"/>
              </p:cNvSpPr>
              <p:nvPr/>
            </p:nvSpPr>
            <p:spPr bwMode="auto">
              <a:xfrm>
                <a:off x="5502275"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 name="Line 48"/>
              <p:cNvSpPr>
                <a:spLocks noChangeShapeType="1"/>
              </p:cNvSpPr>
              <p:nvPr/>
            </p:nvSpPr>
            <p:spPr bwMode="auto">
              <a:xfrm>
                <a:off x="5873750"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49"/>
              <p:cNvSpPr>
                <a:spLocks noChangeShapeType="1"/>
              </p:cNvSpPr>
              <p:nvPr/>
            </p:nvSpPr>
            <p:spPr bwMode="auto">
              <a:xfrm>
                <a:off x="5892800"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50"/>
              <p:cNvSpPr>
                <a:spLocks noChangeShapeType="1"/>
              </p:cNvSpPr>
              <p:nvPr/>
            </p:nvSpPr>
            <p:spPr bwMode="auto">
              <a:xfrm>
                <a:off x="4016375" y="3359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Line 51"/>
              <p:cNvSpPr>
                <a:spLocks noChangeShapeType="1"/>
              </p:cNvSpPr>
              <p:nvPr/>
            </p:nvSpPr>
            <p:spPr bwMode="auto">
              <a:xfrm>
                <a:off x="4168775" y="3540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 name="Line 52"/>
              <p:cNvSpPr>
                <a:spLocks noChangeShapeType="1"/>
              </p:cNvSpPr>
              <p:nvPr/>
            </p:nvSpPr>
            <p:spPr bwMode="auto">
              <a:xfrm>
                <a:off x="5035550" y="3892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 name="Line 53"/>
              <p:cNvSpPr>
                <a:spLocks noChangeShapeType="1"/>
              </p:cNvSpPr>
              <p:nvPr/>
            </p:nvSpPr>
            <p:spPr bwMode="auto">
              <a:xfrm>
                <a:off x="5349875"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54"/>
              <p:cNvSpPr>
                <a:spLocks noChangeShapeType="1"/>
              </p:cNvSpPr>
              <p:nvPr/>
            </p:nvSpPr>
            <p:spPr bwMode="auto">
              <a:xfrm>
                <a:off x="4445000" y="359727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Line 55"/>
              <p:cNvSpPr>
                <a:spLocks noChangeShapeType="1"/>
              </p:cNvSpPr>
              <p:nvPr/>
            </p:nvSpPr>
            <p:spPr bwMode="auto">
              <a:xfrm>
                <a:off x="4768850" y="3883025"/>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 name="Line 56"/>
              <p:cNvSpPr>
                <a:spLocks noChangeShapeType="1"/>
              </p:cNvSpPr>
              <p:nvPr/>
            </p:nvSpPr>
            <p:spPr bwMode="auto">
              <a:xfrm>
                <a:off x="4197350" y="3540125"/>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 name="Line 57"/>
              <p:cNvSpPr>
                <a:spLocks noChangeShapeType="1"/>
              </p:cNvSpPr>
              <p:nvPr/>
            </p:nvSpPr>
            <p:spPr bwMode="auto">
              <a:xfrm>
                <a:off x="4616450" y="3740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 name="Line 58"/>
              <p:cNvSpPr>
                <a:spLocks noChangeShapeType="1"/>
              </p:cNvSpPr>
              <p:nvPr/>
            </p:nvSpPr>
            <p:spPr bwMode="auto">
              <a:xfrm>
                <a:off x="4921250" y="3892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 name="Line 59"/>
              <p:cNvSpPr>
                <a:spLocks noChangeShapeType="1"/>
              </p:cNvSpPr>
              <p:nvPr/>
            </p:nvSpPr>
            <p:spPr bwMode="auto">
              <a:xfrm>
                <a:off x="5835650"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 name="Line 60"/>
              <p:cNvSpPr>
                <a:spLocks noChangeShapeType="1"/>
              </p:cNvSpPr>
              <p:nvPr/>
            </p:nvSpPr>
            <p:spPr bwMode="auto">
              <a:xfrm>
                <a:off x="4835525" y="38925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 name="Line 61"/>
              <p:cNvSpPr>
                <a:spLocks noChangeShapeType="1"/>
              </p:cNvSpPr>
              <p:nvPr/>
            </p:nvSpPr>
            <p:spPr bwMode="auto">
              <a:xfrm>
                <a:off x="4854575" y="38925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 name="Line 62"/>
              <p:cNvSpPr>
                <a:spLocks noChangeShapeType="1"/>
              </p:cNvSpPr>
              <p:nvPr/>
            </p:nvSpPr>
            <p:spPr bwMode="auto">
              <a:xfrm>
                <a:off x="5807075" y="3968750"/>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 name="Line 63"/>
              <p:cNvSpPr>
                <a:spLocks noChangeShapeType="1"/>
              </p:cNvSpPr>
              <p:nvPr/>
            </p:nvSpPr>
            <p:spPr bwMode="auto">
              <a:xfrm>
                <a:off x="5930900" y="39687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 name="Freeform 64"/>
              <p:cNvSpPr>
                <a:spLocks/>
              </p:cNvSpPr>
              <p:nvPr/>
            </p:nvSpPr>
            <p:spPr bwMode="auto">
              <a:xfrm>
                <a:off x="2987675" y="2854325"/>
                <a:ext cx="3162300" cy="1143000"/>
              </a:xfrm>
              <a:custGeom>
                <a:avLst/>
                <a:gdLst>
                  <a:gd name="T0" fmla="*/ 332 w 332"/>
                  <a:gd name="T1" fmla="*/ 120 h 120"/>
                  <a:gd name="T2" fmla="*/ 223 w 332"/>
                  <a:gd name="T3" fmla="*/ 120 h 120"/>
                  <a:gd name="T4" fmla="*/ 223 w 332"/>
                  <a:gd name="T5" fmla="*/ 111 h 120"/>
                  <a:gd name="T6" fmla="*/ 184 w 332"/>
                  <a:gd name="T7" fmla="*/ 111 h 120"/>
                  <a:gd name="T8" fmla="*/ 184 w 332"/>
                  <a:gd name="T9" fmla="*/ 108 h 120"/>
                  <a:gd name="T10" fmla="*/ 178 w 332"/>
                  <a:gd name="T11" fmla="*/ 108 h 120"/>
                  <a:gd name="T12" fmla="*/ 178 w 332"/>
                  <a:gd name="T13" fmla="*/ 104 h 120"/>
                  <a:gd name="T14" fmla="*/ 174 w 332"/>
                  <a:gd name="T15" fmla="*/ 104 h 120"/>
                  <a:gd name="T16" fmla="*/ 174 w 332"/>
                  <a:gd name="T17" fmla="*/ 97 h 120"/>
                  <a:gd name="T18" fmla="*/ 167 w 332"/>
                  <a:gd name="T19" fmla="*/ 97 h 120"/>
                  <a:gd name="T20" fmla="*/ 167 w 332"/>
                  <a:gd name="T21" fmla="*/ 88 h 120"/>
                  <a:gd name="T22" fmla="*/ 160 w 332"/>
                  <a:gd name="T23" fmla="*/ 88 h 120"/>
                  <a:gd name="T24" fmla="*/ 160 w 332"/>
                  <a:gd name="T25" fmla="*/ 82 h 120"/>
                  <a:gd name="T26" fmla="*/ 142 w 332"/>
                  <a:gd name="T27" fmla="*/ 82 h 120"/>
                  <a:gd name="T28" fmla="*/ 142 w 332"/>
                  <a:gd name="T29" fmla="*/ 78 h 120"/>
                  <a:gd name="T30" fmla="*/ 129 w 332"/>
                  <a:gd name="T31" fmla="*/ 78 h 120"/>
                  <a:gd name="T32" fmla="*/ 129 w 332"/>
                  <a:gd name="T33" fmla="*/ 75 h 120"/>
                  <a:gd name="T34" fmla="*/ 121 w 332"/>
                  <a:gd name="T35" fmla="*/ 75 h 120"/>
                  <a:gd name="T36" fmla="*/ 121 w 332"/>
                  <a:gd name="T37" fmla="*/ 73 h 120"/>
                  <a:gd name="T38" fmla="*/ 116 w 332"/>
                  <a:gd name="T39" fmla="*/ 73 h 120"/>
                  <a:gd name="T40" fmla="*/ 116 w 332"/>
                  <a:gd name="T41" fmla="*/ 66 h 120"/>
                  <a:gd name="T42" fmla="*/ 110 w 332"/>
                  <a:gd name="T43" fmla="*/ 66 h 120"/>
                  <a:gd name="T44" fmla="*/ 110 w 332"/>
                  <a:gd name="T45" fmla="*/ 61 h 120"/>
                  <a:gd name="T46" fmla="*/ 108 w 332"/>
                  <a:gd name="T47" fmla="*/ 61 h 120"/>
                  <a:gd name="T48" fmla="*/ 108 w 332"/>
                  <a:gd name="T49" fmla="*/ 57 h 120"/>
                  <a:gd name="T50" fmla="*/ 102 w 332"/>
                  <a:gd name="T51" fmla="*/ 57 h 120"/>
                  <a:gd name="T52" fmla="*/ 102 w 332"/>
                  <a:gd name="T53" fmla="*/ 54 h 120"/>
                  <a:gd name="T54" fmla="*/ 86 w 332"/>
                  <a:gd name="T55" fmla="*/ 54 h 120"/>
                  <a:gd name="T56" fmla="*/ 86 w 332"/>
                  <a:gd name="T57" fmla="*/ 48 h 120"/>
                  <a:gd name="T58" fmla="*/ 81 w 332"/>
                  <a:gd name="T59" fmla="*/ 48 h 120"/>
                  <a:gd name="T60" fmla="*/ 81 w 332"/>
                  <a:gd name="T61" fmla="*/ 43 h 120"/>
                  <a:gd name="T62" fmla="*/ 77 w 332"/>
                  <a:gd name="T63" fmla="*/ 43 h 120"/>
                  <a:gd name="T64" fmla="*/ 77 w 332"/>
                  <a:gd name="T65" fmla="*/ 40 h 120"/>
                  <a:gd name="T66" fmla="*/ 75 w 332"/>
                  <a:gd name="T67" fmla="*/ 40 h 120"/>
                  <a:gd name="T68" fmla="*/ 75 w 332"/>
                  <a:gd name="T69" fmla="*/ 38 h 120"/>
                  <a:gd name="T70" fmla="*/ 70 w 332"/>
                  <a:gd name="T71" fmla="*/ 38 h 120"/>
                  <a:gd name="T72" fmla="*/ 70 w 332"/>
                  <a:gd name="T73" fmla="*/ 34 h 120"/>
                  <a:gd name="T74" fmla="*/ 67 w 332"/>
                  <a:gd name="T75" fmla="*/ 34 h 120"/>
                  <a:gd name="T76" fmla="*/ 67 w 332"/>
                  <a:gd name="T77" fmla="*/ 30 h 120"/>
                  <a:gd name="T78" fmla="*/ 65 w 332"/>
                  <a:gd name="T79" fmla="*/ 30 h 120"/>
                  <a:gd name="T80" fmla="*/ 65 w 332"/>
                  <a:gd name="T81" fmla="*/ 28 h 120"/>
                  <a:gd name="T82" fmla="*/ 62 w 332"/>
                  <a:gd name="T83" fmla="*/ 28 h 120"/>
                  <a:gd name="T84" fmla="*/ 62 w 332"/>
                  <a:gd name="T85" fmla="*/ 25 h 120"/>
                  <a:gd name="T86" fmla="*/ 60 w 332"/>
                  <a:gd name="T87" fmla="*/ 25 h 120"/>
                  <a:gd name="T88" fmla="*/ 60 w 332"/>
                  <a:gd name="T89" fmla="*/ 14 h 120"/>
                  <a:gd name="T90" fmla="*/ 46 w 332"/>
                  <a:gd name="T91" fmla="*/ 14 h 120"/>
                  <a:gd name="T92" fmla="*/ 46 w 332"/>
                  <a:gd name="T93" fmla="*/ 9 h 120"/>
                  <a:gd name="T94" fmla="*/ 41 w 332"/>
                  <a:gd name="T95" fmla="*/ 9 h 120"/>
                  <a:gd name="T96" fmla="*/ 41 w 332"/>
                  <a:gd name="T97" fmla="*/ 7 h 120"/>
                  <a:gd name="T98" fmla="*/ 39 w 332"/>
                  <a:gd name="T99" fmla="*/ 7 h 120"/>
                  <a:gd name="T100" fmla="*/ 39 w 332"/>
                  <a:gd name="T101" fmla="*/ 5 h 120"/>
                  <a:gd name="T102" fmla="*/ 25 w 332"/>
                  <a:gd name="T103" fmla="*/ 5 h 120"/>
                  <a:gd name="T104" fmla="*/ 25 w 332"/>
                  <a:gd name="T105" fmla="*/ 3 h 120"/>
                  <a:gd name="T106" fmla="*/ 18 w 332"/>
                  <a:gd name="T107" fmla="*/ 3 h 120"/>
                  <a:gd name="T108" fmla="*/ 18 w 332"/>
                  <a:gd name="T109" fmla="*/ 0 h 120"/>
                  <a:gd name="T110" fmla="*/ 0 w 332"/>
                  <a:gd name="T11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120">
                    <a:moveTo>
                      <a:pt x="332" y="120"/>
                    </a:moveTo>
                    <a:lnTo>
                      <a:pt x="223" y="120"/>
                    </a:lnTo>
                    <a:lnTo>
                      <a:pt x="223" y="111"/>
                    </a:lnTo>
                    <a:lnTo>
                      <a:pt x="184" y="111"/>
                    </a:lnTo>
                    <a:lnTo>
                      <a:pt x="184" y="108"/>
                    </a:lnTo>
                    <a:lnTo>
                      <a:pt x="178" y="108"/>
                    </a:lnTo>
                    <a:lnTo>
                      <a:pt x="178" y="104"/>
                    </a:lnTo>
                    <a:lnTo>
                      <a:pt x="174" y="104"/>
                    </a:lnTo>
                    <a:lnTo>
                      <a:pt x="174" y="97"/>
                    </a:lnTo>
                    <a:lnTo>
                      <a:pt x="167" y="97"/>
                    </a:lnTo>
                    <a:lnTo>
                      <a:pt x="167" y="88"/>
                    </a:lnTo>
                    <a:lnTo>
                      <a:pt x="160" y="88"/>
                    </a:lnTo>
                    <a:lnTo>
                      <a:pt x="160" y="82"/>
                    </a:lnTo>
                    <a:lnTo>
                      <a:pt x="142" y="82"/>
                    </a:lnTo>
                    <a:lnTo>
                      <a:pt x="142" y="78"/>
                    </a:lnTo>
                    <a:lnTo>
                      <a:pt x="129" y="78"/>
                    </a:lnTo>
                    <a:lnTo>
                      <a:pt x="129" y="75"/>
                    </a:lnTo>
                    <a:lnTo>
                      <a:pt x="121" y="75"/>
                    </a:lnTo>
                    <a:lnTo>
                      <a:pt x="121" y="73"/>
                    </a:lnTo>
                    <a:lnTo>
                      <a:pt x="116" y="73"/>
                    </a:lnTo>
                    <a:lnTo>
                      <a:pt x="116" y="66"/>
                    </a:lnTo>
                    <a:lnTo>
                      <a:pt x="110" y="66"/>
                    </a:lnTo>
                    <a:lnTo>
                      <a:pt x="110" y="61"/>
                    </a:lnTo>
                    <a:lnTo>
                      <a:pt x="108" y="61"/>
                    </a:lnTo>
                    <a:lnTo>
                      <a:pt x="108" y="57"/>
                    </a:lnTo>
                    <a:lnTo>
                      <a:pt x="102" y="57"/>
                    </a:lnTo>
                    <a:lnTo>
                      <a:pt x="102" y="54"/>
                    </a:lnTo>
                    <a:lnTo>
                      <a:pt x="86" y="54"/>
                    </a:lnTo>
                    <a:lnTo>
                      <a:pt x="86" y="48"/>
                    </a:lnTo>
                    <a:lnTo>
                      <a:pt x="81" y="48"/>
                    </a:lnTo>
                    <a:lnTo>
                      <a:pt x="81" y="43"/>
                    </a:lnTo>
                    <a:lnTo>
                      <a:pt x="77" y="43"/>
                    </a:lnTo>
                    <a:lnTo>
                      <a:pt x="77" y="40"/>
                    </a:lnTo>
                    <a:lnTo>
                      <a:pt x="75" y="40"/>
                    </a:lnTo>
                    <a:lnTo>
                      <a:pt x="75" y="38"/>
                    </a:lnTo>
                    <a:lnTo>
                      <a:pt x="70" y="38"/>
                    </a:lnTo>
                    <a:lnTo>
                      <a:pt x="70" y="34"/>
                    </a:lnTo>
                    <a:lnTo>
                      <a:pt x="67" y="34"/>
                    </a:lnTo>
                    <a:lnTo>
                      <a:pt x="67" y="30"/>
                    </a:lnTo>
                    <a:lnTo>
                      <a:pt x="65" y="30"/>
                    </a:lnTo>
                    <a:lnTo>
                      <a:pt x="65" y="28"/>
                    </a:lnTo>
                    <a:lnTo>
                      <a:pt x="62" y="28"/>
                    </a:lnTo>
                    <a:lnTo>
                      <a:pt x="62" y="25"/>
                    </a:lnTo>
                    <a:lnTo>
                      <a:pt x="60" y="25"/>
                    </a:lnTo>
                    <a:lnTo>
                      <a:pt x="60" y="14"/>
                    </a:lnTo>
                    <a:lnTo>
                      <a:pt x="46" y="14"/>
                    </a:lnTo>
                    <a:lnTo>
                      <a:pt x="46" y="9"/>
                    </a:lnTo>
                    <a:lnTo>
                      <a:pt x="41" y="9"/>
                    </a:lnTo>
                    <a:lnTo>
                      <a:pt x="41" y="7"/>
                    </a:lnTo>
                    <a:lnTo>
                      <a:pt x="39" y="7"/>
                    </a:lnTo>
                    <a:lnTo>
                      <a:pt x="39" y="5"/>
                    </a:lnTo>
                    <a:lnTo>
                      <a:pt x="25" y="5"/>
                    </a:lnTo>
                    <a:lnTo>
                      <a:pt x="25" y="3"/>
                    </a:lnTo>
                    <a:lnTo>
                      <a:pt x="18" y="3"/>
                    </a:lnTo>
                    <a:lnTo>
                      <a:pt x="18"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graphicFrame>
        <p:nvGraphicFramePr>
          <p:cNvPr id="245" name="Table 244"/>
          <p:cNvGraphicFramePr>
            <a:graphicFrameLocks noGrp="1"/>
          </p:cNvGraphicFramePr>
          <p:nvPr>
            <p:extLst>
              <p:ext uri="{D42A27DB-BD31-4B8C-83A1-F6EECF244321}">
                <p14:modId xmlns:p14="http://schemas.microsoft.com/office/powerpoint/2010/main" xmlns="" val="4053559533"/>
              </p:ext>
            </p:extLst>
          </p:nvPr>
        </p:nvGraphicFramePr>
        <p:xfrm>
          <a:off x="5655317" y="1340768"/>
          <a:ext cx="3200270" cy="1211370"/>
        </p:xfrm>
        <a:graphic>
          <a:graphicData uri="http://schemas.openxmlformats.org/drawingml/2006/table">
            <a:tbl>
              <a:tblPr firstRow="1" bandRow="1"/>
              <a:tblGrid>
                <a:gridCol w="1074646"/>
                <a:gridCol w="756304"/>
                <a:gridCol w="1369320"/>
              </a:tblGrid>
              <a:tr h="3531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100" b="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イベント</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mOS、カ月（95%CI）</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31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100" b="0" i="0" u="none" dirty="0" smtClean="0">
                          <a:solidFill>
                            <a:srgbClr val="000000"/>
                          </a:solidFill>
                          <a:ea typeface="MS UI Gothic" pitchFamily="18" charset="0"/>
                        </a:rPr>
                        <a:t>GEMOX</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dirty="0" smtClean="0">
                          <a:solidFill>
                            <a:srgbClr val="000000"/>
                          </a:solidFill>
                          <a:ea typeface="MS UI Gothic" pitchFamily="18" charset="0"/>
                        </a:rPr>
                        <a:t>41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100" b="0" i="0" dirty="0" smtClean="0">
                          <a:solidFill>
                            <a:srgbClr val="000000"/>
                          </a:solidFill>
                          <a:ea typeface="MS UI Gothic" pitchFamily="18" charset="0"/>
                        </a:rPr>
                        <a:t>75.8 (34.4, NR)</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1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100" b="0" i="0" u="none" dirty="0" smtClean="0">
                          <a:solidFill>
                            <a:srgbClr val="000000"/>
                          </a:solidFill>
                          <a:ea typeface="MS UI Gothic" pitchFamily="18" charset="0"/>
                        </a:rPr>
                        <a:t>経過観察</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1100" b="0" i="0" u="none" dirty="0" smtClean="0">
                          <a:solidFill>
                            <a:srgbClr val="000000"/>
                          </a:solidFill>
                          <a:ea typeface="MS UI Gothic" pitchFamily="18"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100" b="0" i="0" dirty="0" smtClean="0">
                          <a:solidFill>
                            <a:srgbClr val="000000"/>
                          </a:solidFill>
                          <a:ea typeface="MS UI Gothic" pitchFamily="18" charset="0"/>
                        </a:rPr>
                        <a:t>50.8 (38.0, 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46" name="TextBox 245"/>
          <p:cNvSpPr txBox="1"/>
          <p:nvPr/>
        </p:nvSpPr>
        <p:spPr>
          <a:xfrm>
            <a:off x="6015584" y="2409735"/>
            <a:ext cx="2448107"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000000"/>
                </a:solidFill>
                <a:ea typeface="MS UI Gothic" pitchFamily="18" charset="0"/>
              </a:rPr>
              <a:t>HR 1.08 (95%CI 0.70, 1.66); p=0.74</a:t>
            </a:r>
          </a:p>
        </p:txBody>
      </p:sp>
      <p:cxnSp>
        <p:nvCxnSpPr>
          <p:cNvPr id="248" name="Straight Connector 247">
            <a:extLst>
              <a:ext uri="{FF2B5EF4-FFF2-40B4-BE49-F238E27FC236}">
                <a16:creationId xmlns="" xmlns:a16="http://schemas.microsoft.com/office/drawing/2014/main" id="{632B5792-3ED7-4BED-BDDF-1E67045C4952}"/>
              </a:ext>
            </a:extLst>
          </p:cNvPr>
          <p:cNvCxnSpPr/>
          <p:nvPr/>
        </p:nvCxnSpPr>
        <p:spPr>
          <a:xfrm flipH="1">
            <a:off x="5425710" y="1902419"/>
            <a:ext cx="228858" cy="0"/>
          </a:xfrm>
          <a:prstGeom prst="line">
            <a:avLst/>
          </a:prstGeom>
          <a:noFill/>
          <a:ln w="28575" cap="flat" cmpd="sng" algn="ctr">
            <a:solidFill>
              <a:schemeClr val="accent3"/>
            </a:solidFill>
            <a:prstDash val="solid"/>
          </a:ln>
          <a:effectLst/>
        </p:spPr>
      </p:cxnSp>
      <p:cxnSp>
        <p:nvCxnSpPr>
          <p:cNvPr id="249" name="Straight Connector 248">
            <a:extLst>
              <a:ext uri="{FF2B5EF4-FFF2-40B4-BE49-F238E27FC236}">
                <a16:creationId xmlns="" xmlns:a16="http://schemas.microsoft.com/office/drawing/2014/main" id="{2213C327-FB45-4515-9FF8-003242FFC1A1}"/>
              </a:ext>
            </a:extLst>
          </p:cNvPr>
          <p:cNvCxnSpPr/>
          <p:nvPr/>
        </p:nvCxnSpPr>
        <p:spPr>
          <a:xfrm flipH="1">
            <a:off x="5425710" y="2253260"/>
            <a:ext cx="228858" cy="0"/>
          </a:xfrm>
          <a:prstGeom prst="line">
            <a:avLst/>
          </a:prstGeom>
          <a:noFill/>
          <a:ln w="28575" cap="flat" cmpd="sng" algn="ctr">
            <a:solidFill>
              <a:schemeClr val="accent2"/>
            </a:solidFill>
            <a:prstDash val="solid"/>
          </a:ln>
          <a:effectLst/>
        </p:spPr>
      </p:cxnSp>
      <p:cxnSp>
        <p:nvCxnSpPr>
          <p:cNvPr id="251" name="Straight Connector 250"/>
          <p:cNvCxnSpPr/>
          <p:nvPr/>
        </p:nvCxnSpPr>
        <p:spPr>
          <a:xfrm>
            <a:off x="5682439" y="2405121"/>
            <a:ext cx="3168000" cy="0"/>
          </a:xfrm>
          <a:prstGeom prst="line">
            <a:avLst/>
          </a:prstGeom>
          <a:noFill/>
          <a:ln w="25400" cap="flat" cmpd="sng" algn="ctr">
            <a:solidFill>
              <a:srgbClr val="000000"/>
            </a:solidFill>
            <a:prstDash val="solid"/>
          </a:ln>
          <a:effectLst/>
        </p:spPr>
      </p:cxnSp>
      <p:sp>
        <p:nvSpPr>
          <p:cNvPr id="252" name="Text Placeholder 16"/>
          <p:cNvSpPr>
            <a:spLocks noGrp="1"/>
          </p:cNvSpPr>
          <p:nvPr>
            <p:ph type="body" sz="quarter" idx="11"/>
          </p:nvPr>
        </p:nvSpPr>
        <p:spPr>
          <a:xfrm>
            <a:off x="4648200" y="6096000"/>
            <a:ext cx="4130675" cy="487363"/>
          </a:xfrm>
        </p:spPr>
        <p:txBody>
          <a:bodyPr/>
          <a:lstStyle/>
          <a:p>
            <a:r>
              <a:rPr lang="en-GB" dirty="0" err="1"/>
              <a:t>Edeline</a:t>
            </a:r>
            <a:r>
              <a:rPr lang="en-GB" dirty="0"/>
              <a:t> J,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GB" dirty="0"/>
              <a:t>LBA29</a:t>
            </a:r>
          </a:p>
        </p:txBody>
      </p:sp>
    </p:spTree>
    <p:extLst>
      <p:ext uri="{BB962C8B-B14F-4D97-AF65-F5344CB8AC3E}">
        <p14:creationId xmlns:p14="http://schemas.microsoft.com/office/powerpoint/2010/main" xmlns="" val="3168892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cap="all" dirty="0" smtClean="0">
                <a:solidFill>
                  <a:srgbClr val="043882"/>
                </a:solidFill>
                <a:ea typeface="MS UI Gothic" pitchFamily="18" charset="0"/>
              </a:rPr>
              <a:t>結腸・直腸・肛門癌</a:t>
            </a:r>
          </a:p>
        </p:txBody>
      </p:sp>
    </p:spTree>
    <p:extLst>
      <p:ext uri="{BB962C8B-B14F-4D97-AF65-F5344CB8AC3E}">
        <p14:creationId xmlns:p14="http://schemas.microsoft.com/office/powerpoint/2010/main" xmlns="" val="2329725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高リスク結腸癌患者において、術前FOLFOX4療法または術前FOLFOX4＋セツキシマブ療法を結腸切除術後の術後補助FOLFOX4療法と比較し、その有効性および安全性を評価すること。</a:t>
            </a:r>
          </a:p>
          <a:p>
            <a:endParaRPr lang="en-GB" dirty="0"/>
          </a:p>
        </p:txBody>
      </p:sp>
      <p:sp>
        <p:nvSpPr>
          <p:cNvPr id="3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476O: 高リスクのステージII/III結腸癌に対する即時手術 vs. 術前FOLFOX4療法 vs. 術前FOLFOX4＋セツキシマブ療法：多施設共同無作為化第II相試験（PRODIGE 22試験）– Karoui M, et al</a:t>
            </a:r>
          </a:p>
        </p:txBody>
      </p:sp>
      <p:sp>
        <p:nvSpPr>
          <p:cNvPr id="46" name="Text Placeholder 3"/>
          <p:cNvSpPr>
            <a:spLocks noGrp="1"/>
          </p:cNvSpPr>
          <p:nvPr>
            <p:ph type="body" sz="quarter" idx="10"/>
          </p:nvPr>
        </p:nvSpPr>
        <p:spPr>
          <a:xfrm>
            <a:off x="365125" y="6096000"/>
            <a:ext cx="4130675" cy="487363"/>
          </a:xfrm>
        </p:spPr>
        <p:txBody>
          <a:bodyPr/>
          <a:lstStyle/>
          <a:p>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RAS WT型の患者のみ</a:t>
            </a:r>
          </a:p>
        </p:txBody>
      </p:sp>
      <p:sp>
        <p:nvSpPr>
          <p:cNvPr id="47" name="Oval 14"/>
          <p:cNvSpPr>
            <a:spLocks noChangeArrowheads="1"/>
          </p:cNvSpPr>
          <p:nvPr/>
        </p:nvSpPr>
        <p:spPr bwMode="auto">
          <a:xfrm>
            <a:off x="3535019" y="35058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48" name="AutoShape 15"/>
          <p:cNvCxnSpPr>
            <a:cxnSpLocks noChangeShapeType="1"/>
            <a:stCxn id="47" idx="0"/>
            <a:endCxn id="57" idx="1"/>
          </p:cNvCxnSpPr>
          <p:nvPr/>
        </p:nvCxnSpPr>
        <p:spPr bwMode="auto">
          <a:xfrm rot="5400000" flipH="1" flipV="1">
            <a:off x="3773785" y="2876723"/>
            <a:ext cx="682122" cy="576058"/>
          </a:xfrm>
          <a:prstGeom prst="bentConnector2">
            <a:avLst/>
          </a:prstGeom>
          <a:noFill/>
          <a:ln w="57150">
            <a:solidFill>
              <a:schemeClr val="bg2">
                <a:lumMod val="60000"/>
                <a:lumOff val="40000"/>
              </a:schemeClr>
            </a:solidFill>
            <a:round/>
            <a:headEnd/>
            <a:tailEnd type="triangle" w="med" len="med"/>
          </a:ln>
        </p:spPr>
      </p:cxnSp>
      <p:cxnSp>
        <p:nvCxnSpPr>
          <p:cNvPr id="49" name="AutoShape 16"/>
          <p:cNvCxnSpPr>
            <a:cxnSpLocks noChangeShapeType="1"/>
            <a:stCxn id="47" idx="4"/>
            <a:endCxn id="55" idx="1"/>
          </p:cNvCxnSpPr>
          <p:nvPr/>
        </p:nvCxnSpPr>
        <p:spPr bwMode="auto">
          <a:xfrm rot="16200000" flipH="1">
            <a:off x="3775820" y="4141009"/>
            <a:ext cx="678364" cy="576371"/>
          </a:xfrm>
          <a:prstGeom prst="bentConnector2">
            <a:avLst/>
          </a:prstGeom>
          <a:noFill/>
          <a:ln w="57150">
            <a:solidFill>
              <a:schemeClr val="bg2">
                <a:lumMod val="60000"/>
                <a:lumOff val="40000"/>
              </a:schemeClr>
            </a:solidFill>
            <a:round/>
            <a:headEnd/>
            <a:tailEnd type="triangle" w="med" len="med"/>
          </a:ln>
        </p:spPr>
      </p:cxnSp>
      <p:sp>
        <p:nvSpPr>
          <p:cNvPr id="50" name="AutoShape 12"/>
          <p:cNvSpPr>
            <a:spLocks noChangeArrowheads="1"/>
          </p:cNvSpPr>
          <p:nvPr/>
        </p:nvSpPr>
        <p:spPr bwMode="auto">
          <a:xfrm>
            <a:off x="8186775" y="4504058"/>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51" name="AutoShape 12"/>
          <p:cNvSpPr>
            <a:spLocks noChangeArrowheads="1"/>
          </p:cNvSpPr>
          <p:nvPr/>
        </p:nvSpPr>
        <p:spPr bwMode="auto">
          <a:xfrm>
            <a:off x="8186775" y="255937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2" name="AutoShape 19"/>
          <p:cNvCxnSpPr>
            <a:cxnSpLocks noChangeShapeType="1"/>
            <a:stCxn id="58" idx="3"/>
            <a:endCxn id="47" idx="2"/>
          </p:cNvCxnSpPr>
          <p:nvPr/>
        </p:nvCxnSpPr>
        <p:spPr bwMode="auto">
          <a:xfrm flipV="1">
            <a:off x="3296590" y="3797913"/>
            <a:ext cx="238429" cy="0"/>
          </a:xfrm>
          <a:prstGeom prst="straightConnector1">
            <a:avLst/>
          </a:prstGeom>
          <a:noFill/>
          <a:ln w="57150">
            <a:solidFill>
              <a:schemeClr val="bg2">
                <a:lumMod val="60000"/>
                <a:lumOff val="40000"/>
              </a:schemeClr>
            </a:solidFill>
            <a:round/>
            <a:headEnd type="none" w="med" len="med"/>
            <a:tailEnd type="none" w="med" len="med"/>
          </a:ln>
        </p:spPr>
      </p:cxnSp>
      <p:cxnSp>
        <p:nvCxnSpPr>
          <p:cNvPr id="53" name="AutoShape 20"/>
          <p:cNvCxnSpPr>
            <a:cxnSpLocks noChangeShapeType="1"/>
            <a:stCxn id="55" idx="3"/>
            <a:endCxn id="50" idx="1"/>
          </p:cNvCxnSpPr>
          <p:nvPr/>
        </p:nvCxnSpPr>
        <p:spPr bwMode="auto">
          <a:xfrm>
            <a:off x="7869143" y="4768377"/>
            <a:ext cx="317632"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4" name="AutoShape 21"/>
          <p:cNvCxnSpPr>
            <a:cxnSpLocks noChangeShapeType="1"/>
            <a:stCxn id="57" idx="3"/>
            <a:endCxn id="51" idx="1"/>
          </p:cNvCxnSpPr>
          <p:nvPr/>
        </p:nvCxnSpPr>
        <p:spPr bwMode="auto">
          <a:xfrm>
            <a:off x="7870875" y="2823691"/>
            <a:ext cx="315900" cy="0"/>
          </a:xfrm>
          <a:prstGeom prst="straightConnector1">
            <a:avLst/>
          </a:prstGeom>
          <a:noFill/>
          <a:ln w="57150">
            <a:solidFill>
              <a:schemeClr val="bg2">
                <a:lumMod val="60000"/>
                <a:lumOff val="40000"/>
              </a:schemeClr>
            </a:solidFill>
            <a:round/>
            <a:headEnd/>
            <a:tailEnd type="triangle" w="med" len="med"/>
          </a:ln>
        </p:spPr>
      </p:cxnSp>
      <p:sp>
        <p:nvSpPr>
          <p:cNvPr id="55" name="AutoShape 12"/>
          <p:cNvSpPr>
            <a:spLocks noChangeArrowheads="1"/>
          </p:cNvSpPr>
          <p:nvPr/>
        </p:nvSpPr>
        <p:spPr bwMode="auto">
          <a:xfrm>
            <a:off x="4403188" y="4358009"/>
            <a:ext cx="346595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手術 → FOLFOX 12サイクル</a:t>
            </a:r>
          </a:p>
        </p:txBody>
      </p:sp>
      <p:sp>
        <p:nvSpPr>
          <p:cNvPr id="57" name="AutoShape 8"/>
          <p:cNvSpPr>
            <a:spLocks noChangeArrowheads="1"/>
          </p:cNvSpPr>
          <p:nvPr/>
        </p:nvSpPr>
        <p:spPr bwMode="auto">
          <a:xfrm>
            <a:off x="4402875" y="2413322"/>
            <a:ext cx="3468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FOLFOX 4サイクル → 手術 → </a:t>
            </a:r>
            <a:r>
              <a:rPr lang="en" dirty="0" smtClean="0"/>
              <a:t/>
            </a:r>
            <a:br>
              <a:rPr lang="en" dirty="0" smtClean="0"/>
            </a:br>
            <a:r>
              <a:rPr lang="ja-JP" b="0" i="0" dirty="0" smtClean="0">
                <a:solidFill>
                  <a:srgbClr val="FFFFFF"/>
                </a:solidFill>
                <a:ea typeface="MS UI Gothic" pitchFamily="18" charset="0"/>
              </a:rPr>
              <a:t>FOLFOX 8サイクル </a:t>
            </a:r>
          </a:p>
        </p:txBody>
      </p:sp>
      <p:sp>
        <p:nvSpPr>
          <p:cNvPr id="58" name="AutoShape 9"/>
          <p:cNvSpPr>
            <a:spLocks noChangeArrowheads="1"/>
          </p:cNvSpPr>
          <p:nvPr/>
        </p:nvSpPr>
        <p:spPr bwMode="auto">
          <a:xfrm>
            <a:off x="161779" y="2938910"/>
            <a:ext cx="3134811"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切除可能CC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高リスクT3, T4および/またはN2</a:t>
            </a:r>
            <a:endParaRPr lang="en-GB" altLang="ja-JP" b="0" i="0" dirty="0" smtClean="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(n=104)</a:t>
            </a:r>
          </a:p>
        </p:txBody>
      </p:sp>
      <p:sp>
        <p:nvSpPr>
          <p:cNvPr id="59" name="Rectangle 9"/>
          <p:cNvSpPr txBox="1">
            <a:spLocks noChangeArrowheads="1"/>
          </p:cNvSpPr>
          <p:nvPr/>
        </p:nvSpPr>
        <p:spPr bwMode="auto">
          <a:xfrm>
            <a:off x="365124" y="5245610"/>
            <a:ext cx="4130676" cy="796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腫瘍縮小グレード(TRG)</a:t>
            </a:r>
          </a:p>
        </p:txBody>
      </p:sp>
      <p:sp>
        <p:nvSpPr>
          <p:cNvPr id="60" name="Content Placeholder 26"/>
          <p:cNvSpPr txBox="1">
            <a:spLocks/>
          </p:cNvSpPr>
          <p:nvPr/>
        </p:nvSpPr>
        <p:spPr>
          <a:xfrm>
            <a:off x="4576950" y="5245610"/>
            <a:ext cx="427016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毒性、主要腫瘍合併症、術後合併症発生率、手術の質、放射線学的ステージ、3年DFS、QoL</a:t>
            </a:r>
          </a:p>
        </p:txBody>
      </p:sp>
      <p:sp>
        <p:nvSpPr>
          <p:cNvPr id="61" name="AutoShape 12"/>
          <p:cNvSpPr>
            <a:spLocks noChangeArrowheads="1"/>
          </p:cNvSpPr>
          <p:nvPr/>
        </p:nvSpPr>
        <p:spPr bwMode="auto">
          <a:xfrm>
            <a:off x="8186775" y="353359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62" name="AutoShape 21"/>
          <p:cNvCxnSpPr>
            <a:cxnSpLocks noChangeShapeType="1"/>
            <a:stCxn id="63" idx="3"/>
            <a:endCxn id="61" idx="1"/>
          </p:cNvCxnSpPr>
          <p:nvPr/>
        </p:nvCxnSpPr>
        <p:spPr bwMode="auto">
          <a:xfrm>
            <a:off x="7870875" y="3797913"/>
            <a:ext cx="315900" cy="1"/>
          </a:xfrm>
          <a:prstGeom prst="straightConnector1">
            <a:avLst/>
          </a:prstGeom>
          <a:noFill/>
          <a:ln w="57150">
            <a:solidFill>
              <a:schemeClr val="bg2">
                <a:lumMod val="60000"/>
                <a:lumOff val="40000"/>
              </a:schemeClr>
            </a:solidFill>
            <a:round/>
            <a:headEnd/>
            <a:tailEnd type="triangle" w="med" len="med"/>
          </a:ln>
        </p:spPr>
      </p:cxnSp>
      <p:sp>
        <p:nvSpPr>
          <p:cNvPr id="63" name="AutoShape 8"/>
          <p:cNvSpPr>
            <a:spLocks noChangeArrowheads="1"/>
          </p:cNvSpPr>
          <p:nvPr/>
        </p:nvSpPr>
        <p:spPr bwMode="auto">
          <a:xfrm>
            <a:off x="4402875" y="3387544"/>
            <a:ext cx="346800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FOLFOX + セツキシマブ 4サイクル → 手術 → </a:t>
            </a:r>
            <a:r>
              <a:rPr lang="en" dirty="0" smtClean="0"/>
              <a:t/>
            </a:r>
            <a:br>
              <a:rPr lang="en" dirty="0" smtClean="0"/>
            </a:br>
            <a:r>
              <a:rPr lang="ja-JP" b="0" i="0" dirty="0" smtClean="0">
                <a:solidFill>
                  <a:srgbClr val="4D4D4D"/>
                </a:solidFill>
                <a:ea typeface="MS UI Gothic" pitchFamily="18" charset="0"/>
              </a:rPr>
              <a:t>FOLFOX + セツキシマブ 8サイクル</a:t>
            </a:r>
          </a:p>
        </p:txBody>
      </p:sp>
      <p:cxnSp>
        <p:nvCxnSpPr>
          <p:cNvPr id="64" name="AutoShape 19"/>
          <p:cNvCxnSpPr>
            <a:cxnSpLocks noChangeShapeType="1"/>
            <a:stCxn id="47" idx="6"/>
            <a:endCxn id="63" idx="1"/>
          </p:cNvCxnSpPr>
          <p:nvPr/>
        </p:nvCxnSpPr>
        <p:spPr bwMode="auto">
          <a:xfrm>
            <a:off x="4118614" y="3797913"/>
            <a:ext cx="284261" cy="0"/>
          </a:xfrm>
          <a:prstGeom prst="straightConnector1">
            <a:avLst/>
          </a:prstGeom>
          <a:noFill/>
          <a:ln w="57150">
            <a:solidFill>
              <a:schemeClr val="bg2">
                <a:lumMod val="60000"/>
                <a:lumOff val="40000"/>
              </a:schemeClr>
            </a:solidFill>
            <a:round/>
            <a:headEnd/>
            <a:tailEnd type="triangle" w="med" len="med"/>
          </a:ln>
        </p:spPr>
      </p:cxnSp>
      <p:sp>
        <p:nvSpPr>
          <p:cNvPr id="65" name="Text Placeholder 6"/>
          <p:cNvSpPr>
            <a:spLocks noGrp="1"/>
          </p:cNvSpPr>
          <p:nvPr>
            <p:ph type="body" sz="quarter" idx="11"/>
          </p:nvPr>
        </p:nvSpPr>
        <p:spPr>
          <a:xfrm>
            <a:off x="4648200" y="6096000"/>
            <a:ext cx="4130675" cy="487363"/>
          </a:xfrm>
        </p:spPr>
        <p:txBody>
          <a:bodyPr/>
          <a:lstStyle/>
          <a:p>
            <a:r>
              <a:rPr lang="en-US" dirty="0" err="1"/>
              <a:t>Karoui</a:t>
            </a:r>
            <a:r>
              <a:rPr lang="en-US" dirty="0"/>
              <a:t> M,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a:t>476O</a:t>
            </a:r>
          </a:p>
        </p:txBody>
      </p:sp>
    </p:spTree>
    <p:extLst>
      <p:ext uri="{BB962C8B-B14F-4D97-AF65-F5344CB8AC3E}">
        <p14:creationId xmlns:p14="http://schemas.microsoft.com/office/powerpoint/2010/main" xmlns="" val="164283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85" name="Text Placeholder 3"/>
          <p:cNvSpPr>
            <a:spLocks noGrp="1"/>
          </p:cNvSpPr>
          <p:nvPr>
            <p:ph type="body" sz="quarter" idx="10"/>
          </p:nvPr>
        </p:nvSpPr>
        <p:spPr>
          <a:xfrm>
            <a:off x="365125" y="6096000"/>
            <a:ext cx="3861311" cy="487363"/>
          </a:xfrm>
        </p:spPr>
        <p:txBody>
          <a:bodyPr/>
          <a:lstStyle/>
          <a:p>
            <a:r>
              <a:rPr lang="ja-JP" sz="1200" b="0" i="0" dirty="0" smtClean="0">
                <a:solidFill>
                  <a:srgbClr val="4D4D4D"/>
                </a:solidFill>
                <a:ea typeface="MS UI Gothic" pitchFamily="18" charset="0"/>
              </a:rPr>
              <a:t>*主要有効性解析：治療群1 対 治療群2+3；</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Demcizumab 対 プラセボ</a:t>
            </a:r>
          </a:p>
        </p:txBody>
      </p:sp>
      <p:sp>
        <p:nvSpPr>
          <p:cNvPr id="86" name="Text Placeholder 4"/>
          <p:cNvSpPr>
            <a:spLocks noGrp="1"/>
          </p:cNvSpPr>
          <p:nvPr>
            <p:ph type="body" sz="quarter" idx="11"/>
          </p:nvPr>
        </p:nvSpPr>
        <p:spPr>
          <a:xfrm>
            <a:off x="4195629" y="6096000"/>
            <a:ext cx="4583248" cy="487363"/>
          </a:xfrm>
        </p:spPr>
        <p:txBody>
          <a:bodyPr/>
          <a:lstStyle/>
          <a:p>
            <a:r>
              <a:rPr lang="fr-FR" dirty="0"/>
              <a:t>Cubillo Gracian A</a:t>
            </a:r>
            <a:r>
              <a:rPr lang="en-US" dirty="0"/>
              <a:t>, et al</a:t>
            </a:r>
            <a:r>
              <a:rPr lang="fr-FR" dirty="0"/>
              <a:t>. Ann Oncol 2017;28(Suppl 5):Abstr 620PD </a:t>
            </a:r>
            <a:endParaRPr lang="en-US" dirty="0"/>
          </a:p>
        </p:txBody>
      </p:sp>
      <p:sp>
        <p:nvSpPr>
          <p:cNvPr id="87" name="Title 1"/>
          <p:cNvSpPr>
            <a:spLocks noGrp="1"/>
          </p:cNvSpPr>
          <p:nvPr>
            <p:ph type="title"/>
          </p:nvPr>
        </p:nvSpPr>
        <p:spPr>
          <a:xfrm>
            <a:off x="365124" y="179614"/>
            <a:ext cx="8238945" cy="807720"/>
          </a:xfrm>
        </p:spPr>
        <p:txBody>
          <a:bodyPr/>
          <a:lstStyle/>
          <a:p>
            <a:pPr>
              <a:lnSpc>
                <a:spcPct val="80000"/>
              </a:lnSpc>
            </a:pPr>
            <a:r>
              <a:rPr lang="ja-JP" sz="1800" b="1" i="0" dirty="0" smtClean="0">
                <a:solidFill>
                  <a:srgbClr val="043882"/>
                </a:solidFill>
                <a:ea typeface="MS UI Gothic" pitchFamily="18" charset="0"/>
              </a:rPr>
              <a:t>620PD：YOSEMITE試験：ゲムシタビン＋パクリタキセル（注射型懸濁液用タンパク結合粒子）＋プラセボ（GAP）対 ゲムシタビン＋パクリタキセル（注射型懸濁液用タンパク結合粒子）± demcizumab（GAD）の3群二重盲検無作為化第II相試験</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Cubillo Gracian A, et al</a:t>
            </a:r>
          </a:p>
        </p:txBody>
      </p:sp>
      <p:sp>
        <p:nvSpPr>
          <p:cNvPr id="88" name="TextBox 87"/>
          <p:cNvSpPr txBox="1"/>
          <p:nvPr/>
        </p:nvSpPr>
        <p:spPr>
          <a:xfrm>
            <a:off x="4050994" y="1451756"/>
            <a:ext cx="723275" cy="369332"/>
          </a:xfrm>
          <a:prstGeom prst="rect">
            <a:avLst/>
          </a:prstGeom>
          <a:noFill/>
        </p:spPr>
        <p:txBody>
          <a:bodyPr wrap="none" rtlCol="0">
            <a:spAutoFit/>
          </a:bodyPr>
          <a:lstStyle/>
          <a:p>
            <a:r>
              <a:rPr lang="ja-JP" b="1" i="0" dirty="0" smtClean="0">
                <a:solidFill>
                  <a:srgbClr val="4D4D4D"/>
                </a:solidFill>
                <a:ea typeface="MS UI Gothic" pitchFamily="18" charset="0"/>
              </a:rPr>
              <a:t>PFS*</a:t>
            </a:r>
          </a:p>
        </p:txBody>
      </p:sp>
      <p:graphicFrame>
        <p:nvGraphicFramePr>
          <p:cNvPr id="89" name="Group 88"/>
          <p:cNvGraphicFramePr>
            <a:graphicFrameLocks noGrp="1"/>
          </p:cNvGraphicFramePr>
          <p:nvPr>
            <p:extLst>
              <p:ext uri="{D42A27DB-BD31-4B8C-83A1-F6EECF244321}">
                <p14:modId xmlns:p14="http://schemas.microsoft.com/office/powerpoint/2010/main" xmlns="" val="2936503704"/>
              </p:ext>
            </p:extLst>
          </p:nvPr>
        </p:nvGraphicFramePr>
        <p:xfrm>
          <a:off x="367506" y="5136265"/>
          <a:ext cx="8422812" cy="914400"/>
        </p:xfrm>
        <a:graphic>
          <a:graphicData uri="http://schemas.openxmlformats.org/drawingml/2006/table">
            <a:tbl>
              <a:tblPr firstRow="1" bandRow="1">
                <a:tableStyleId>{69012ECD-51FC-41F1-AA8D-1B2483CD663E}</a:tableStyleId>
              </a:tblPr>
              <a:tblGrid>
                <a:gridCol w="2223622">
                  <a:extLst>
                    <a:ext uri="{9D8B030D-6E8A-4147-A177-3AD203B41FA5}">
                      <a16:colId xmlns="" xmlns:a16="http://schemas.microsoft.com/office/drawing/2014/main" val="20000"/>
                    </a:ext>
                  </a:extLst>
                </a:gridCol>
                <a:gridCol w="3099595">
                  <a:extLst>
                    <a:ext uri="{9D8B030D-6E8A-4147-A177-3AD203B41FA5}">
                      <a16:colId xmlns="" xmlns:a16="http://schemas.microsoft.com/office/drawing/2014/main" val="20001"/>
                    </a:ext>
                  </a:extLst>
                </a:gridCol>
                <a:gridCol w="3099595">
                  <a:extLst>
                    <a:ext uri="{9D8B030D-6E8A-4147-A177-3AD203B41FA5}">
                      <a16:colId xmlns="" xmlns:a16="http://schemas.microsoft.com/office/drawing/2014/main" val="20002"/>
                    </a:ext>
                  </a:extLst>
                </a:gridCol>
              </a:tblGrid>
              <a:tr h="119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治療群1: プラセボ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治療群2および3：Demcizumab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196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中央値、カ月間(95%CI)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NR (8.97,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13.2 (9.79, 16.53)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19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HR</a:t>
                      </a:r>
                      <a:r>
                        <a:rPr lang="ja-JP" sz="1400" b="0" i="0" u="none" baseline="30000" dirty="0" smtClean="0">
                          <a:solidFill>
                            <a:srgbClr val="000000"/>
                          </a:solidFill>
                          <a:ea typeface="MS UI Gothic" pitchFamily="18" charset="0"/>
                        </a:rPr>
                        <a:t>†</a:t>
                      </a:r>
                      <a:r>
                        <a:rPr lang="ja-JP" sz="1400" b="0" i="0" u="none" dirty="0" smtClean="0">
                          <a:solidFill>
                            <a:srgbClr val="000000"/>
                          </a:solidFill>
                          <a:ea typeface="MS UI Gothic" pitchFamily="18" charset="0"/>
                        </a:rPr>
                        <a:t> (95%CI)；p値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1.018 (0.616, 1.683); 0.9443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90" name="Group 89"/>
          <p:cNvGrpSpPr/>
          <p:nvPr/>
        </p:nvGrpSpPr>
        <p:grpSpPr>
          <a:xfrm>
            <a:off x="1476816" y="1432337"/>
            <a:ext cx="7160571" cy="3658116"/>
            <a:chOff x="1859604" y="1256487"/>
            <a:chExt cx="7160571" cy="3658116"/>
          </a:xfrm>
        </p:grpSpPr>
        <p:grpSp>
          <p:nvGrpSpPr>
            <p:cNvPr id="91" name="Group 90"/>
            <p:cNvGrpSpPr/>
            <p:nvPr/>
          </p:nvGrpSpPr>
          <p:grpSpPr>
            <a:xfrm>
              <a:off x="1859604" y="1256487"/>
              <a:ext cx="5444270" cy="3658116"/>
              <a:chOff x="2129315" y="2287574"/>
              <a:chExt cx="4543031" cy="2545169"/>
            </a:xfrm>
          </p:grpSpPr>
          <p:grpSp>
            <p:nvGrpSpPr>
              <p:cNvPr id="129" name="Group 128"/>
              <p:cNvGrpSpPr/>
              <p:nvPr/>
            </p:nvGrpSpPr>
            <p:grpSpPr>
              <a:xfrm>
                <a:off x="2614623" y="2396465"/>
                <a:ext cx="3906738" cy="2129720"/>
                <a:chOff x="836615" y="2448719"/>
                <a:chExt cx="3906738" cy="2129720"/>
              </a:xfrm>
            </p:grpSpPr>
            <p:sp>
              <p:nvSpPr>
                <p:cNvPr id="146" name="Freeform 14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8"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9"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0"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1"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2"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3" name="Line 12"/>
                <p:cNvSpPr>
                  <a:spLocks noChangeShapeType="1"/>
                </p:cNvSpPr>
                <p:nvPr/>
              </p:nvSpPr>
              <p:spPr bwMode="auto">
                <a:xfrm>
                  <a:off x="3546794"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4" name="Line 13"/>
                <p:cNvSpPr>
                  <a:spLocks noChangeShapeType="1"/>
                </p:cNvSpPr>
                <p:nvPr/>
              </p:nvSpPr>
              <p:spPr bwMode="auto">
                <a:xfrm>
                  <a:off x="2927385"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5" name="Line 14"/>
                <p:cNvSpPr>
                  <a:spLocks noChangeShapeType="1"/>
                </p:cNvSpPr>
                <p:nvPr/>
              </p:nvSpPr>
              <p:spPr bwMode="auto">
                <a:xfrm>
                  <a:off x="4146131"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6" name="Line 17"/>
                <p:cNvSpPr>
                  <a:spLocks noChangeShapeType="1"/>
                </p:cNvSpPr>
                <p:nvPr/>
              </p:nvSpPr>
              <p:spPr bwMode="auto">
                <a:xfrm>
                  <a:off x="4743353"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7" name="Line 19"/>
                <p:cNvSpPr>
                  <a:spLocks noChangeShapeType="1"/>
                </p:cNvSpPr>
                <p:nvPr/>
              </p:nvSpPr>
              <p:spPr bwMode="auto">
                <a:xfrm>
                  <a:off x="1728575"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8" name="Line 21"/>
                <p:cNvSpPr>
                  <a:spLocks noChangeShapeType="1"/>
                </p:cNvSpPr>
                <p:nvPr/>
              </p:nvSpPr>
              <p:spPr bwMode="auto">
                <a:xfrm>
                  <a:off x="1128019" y="4528344"/>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59" name="Line 13"/>
                <p:cNvSpPr>
                  <a:spLocks noChangeShapeType="1"/>
                </p:cNvSpPr>
                <p:nvPr/>
              </p:nvSpPr>
              <p:spPr bwMode="auto">
                <a:xfrm>
                  <a:off x="2341432" y="4526516"/>
                  <a:ext cx="0" cy="5009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30" name="TextBox 129"/>
              <p:cNvSpPr txBox="1"/>
              <p:nvPr/>
            </p:nvSpPr>
            <p:spPr>
              <a:xfrm rot="16200000">
                <a:off x="1860420" y="3263065"/>
                <a:ext cx="772996" cy="231145"/>
              </a:xfrm>
              <a:prstGeom prst="rect">
                <a:avLst/>
              </a:prstGeom>
              <a:noFill/>
            </p:spPr>
            <p:txBody>
              <a:bodyPr wrap="none" rtlCol="0">
                <a:spAutoFit/>
              </a:bodyPr>
              <a:lstStyle/>
              <a:p>
                <a:pPr algn="ctr"/>
                <a:r>
                  <a:rPr lang="ja-JP" sz="1200" b="0" i="0" dirty="0" smtClean="0">
                    <a:solidFill>
                      <a:srgbClr val="000000"/>
                    </a:solidFill>
                    <a:ea typeface="MS UI Gothic" pitchFamily="18" charset="0"/>
                  </a:rPr>
                  <a:t>確率、%</a:t>
                </a:r>
              </a:p>
            </p:txBody>
          </p:sp>
          <p:sp>
            <p:nvSpPr>
              <p:cNvPr id="131" name="TextBox 130"/>
              <p:cNvSpPr txBox="1"/>
              <p:nvPr/>
            </p:nvSpPr>
            <p:spPr>
              <a:xfrm>
                <a:off x="4250073" y="4640018"/>
                <a:ext cx="926505" cy="192725"/>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32" name="TextBox 131"/>
              <p:cNvSpPr txBox="1"/>
              <p:nvPr/>
            </p:nvSpPr>
            <p:spPr>
              <a:xfrm>
                <a:off x="2129315" y="2287574"/>
                <a:ext cx="485933"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100</a:t>
                </a:r>
              </a:p>
            </p:txBody>
          </p:sp>
          <p:sp>
            <p:nvSpPr>
              <p:cNvPr id="133" name="TextBox 132"/>
              <p:cNvSpPr txBox="1"/>
              <p:nvPr/>
            </p:nvSpPr>
            <p:spPr>
              <a:xfrm>
                <a:off x="2223244" y="2683450"/>
                <a:ext cx="392007"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80</a:t>
                </a:r>
              </a:p>
            </p:txBody>
          </p:sp>
          <p:sp>
            <p:nvSpPr>
              <p:cNvPr id="134" name="TextBox 133"/>
              <p:cNvSpPr txBox="1"/>
              <p:nvPr/>
            </p:nvSpPr>
            <p:spPr>
              <a:xfrm>
                <a:off x="2223244" y="3068947"/>
                <a:ext cx="392007"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60</a:t>
                </a:r>
              </a:p>
            </p:txBody>
          </p:sp>
          <p:sp>
            <p:nvSpPr>
              <p:cNvPr id="135" name="TextBox 134"/>
              <p:cNvSpPr txBox="1"/>
              <p:nvPr/>
            </p:nvSpPr>
            <p:spPr>
              <a:xfrm>
                <a:off x="2223244" y="3467405"/>
                <a:ext cx="392007"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40</a:t>
                </a:r>
              </a:p>
            </p:txBody>
          </p:sp>
          <p:sp>
            <p:nvSpPr>
              <p:cNvPr id="136" name="TextBox 135"/>
              <p:cNvSpPr txBox="1"/>
              <p:nvPr/>
            </p:nvSpPr>
            <p:spPr>
              <a:xfrm>
                <a:off x="2223244" y="3857222"/>
                <a:ext cx="392007"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20</a:t>
                </a:r>
              </a:p>
            </p:txBody>
          </p:sp>
          <p:sp>
            <p:nvSpPr>
              <p:cNvPr id="137" name="TextBox 136"/>
              <p:cNvSpPr txBox="1"/>
              <p:nvPr/>
            </p:nvSpPr>
            <p:spPr>
              <a:xfrm>
                <a:off x="2317173" y="4251359"/>
                <a:ext cx="298082"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138" name="TextBox 137"/>
              <p:cNvSpPr txBox="1"/>
              <p:nvPr/>
            </p:nvSpPr>
            <p:spPr>
              <a:xfrm>
                <a:off x="2761841" y="4502581"/>
                <a:ext cx="298081" cy="213328"/>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p:txBody>
          </p:sp>
          <p:sp>
            <p:nvSpPr>
              <p:cNvPr id="139" name="TextBox 138"/>
              <p:cNvSpPr txBox="1"/>
              <p:nvPr/>
            </p:nvSpPr>
            <p:spPr>
              <a:xfrm>
                <a:off x="3395925" y="4502581"/>
                <a:ext cx="224992" cy="19272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a:t>
                </a:r>
              </a:p>
            </p:txBody>
          </p:sp>
          <p:sp>
            <p:nvSpPr>
              <p:cNvPr id="140" name="TextBox 139"/>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41" name="TextBox 140"/>
              <p:cNvSpPr txBox="1"/>
              <p:nvPr/>
            </p:nvSpPr>
            <p:spPr>
              <a:xfrm>
                <a:off x="4589166" y="4502581"/>
                <a:ext cx="224992" cy="19272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9</a:t>
                </a:r>
              </a:p>
            </p:txBody>
          </p:sp>
          <p:sp>
            <p:nvSpPr>
              <p:cNvPr id="142" name="TextBox 141"/>
              <p:cNvSpPr txBox="1"/>
              <p:nvPr/>
            </p:nvSpPr>
            <p:spPr>
              <a:xfrm>
                <a:off x="5182594" y="4502581"/>
                <a:ext cx="295887" cy="19272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12</a:t>
                </a:r>
              </a:p>
            </p:txBody>
          </p:sp>
          <p:sp>
            <p:nvSpPr>
              <p:cNvPr id="143" name="TextBox 142"/>
              <p:cNvSpPr txBox="1"/>
              <p:nvPr/>
            </p:nvSpPr>
            <p:spPr>
              <a:xfrm>
                <a:off x="5774774" y="4502581"/>
                <a:ext cx="295887" cy="19272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15</a:t>
                </a:r>
              </a:p>
            </p:txBody>
          </p:sp>
          <p:sp>
            <p:nvSpPr>
              <p:cNvPr id="144" name="TextBox 143"/>
              <p:cNvSpPr txBox="1"/>
              <p:nvPr/>
            </p:nvSpPr>
            <p:spPr>
              <a:xfrm>
                <a:off x="6376459" y="4502581"/>
                <a:ext cx="295887" cy="19272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18</a:t>
                </a:r>
              </a:p>
            </p:txBody>
          </p:sp>
          <p:sp>
            <p:nvSpPr>
              <p:cNvPr id="145" name="TextBox 144"/>
              <p:cNvSpPr txBox="1"/>
              <p:nvPr/>
            </p:nvSpPr>
            <p:spPr>
              <a:xfrm>
                <a:off x="4003215" y="4500752"/>
                <a:ext cx="224992" cy="19272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a:t>
                </a:r>
              </a:p>
            </p:txBody>
          </p:sp>
        </p:grpSp>
        <p:sp>
          <p:nvSpPr>
            <p:cNvPr id="92" name="Rectangle 91"/>
            <p:cNvSpPr/>
            <p:nvPr/>
          </p:nvSpPr>
          <p:spPr>
            <a:xfrm>
              <a:off x="5829485" y="1399871"/>
              <a:ext cx="3190690" cy="1477328"/>
            </a:xfrm>
            <a:prstGeom prst="rect">
              <a:avLst/>
            </a:prstGeom>
          </p:spPr>
          <p:txBody>
            <a:bodyPr wrap="square">
              <a:spAutoFit/>
            </a:bodyPr>
            <a:lstStyle/>
            <a:p>
              <a:r>
                <a:rPr lang="ja-JP" sz="1000" b="0" i="0" dirty="0" smtClean="0">
                  <a:solidFill>
                    <a:srgbClr val="4D4D4D"/>
                  </a:solidFill>
                  <a:ea typeface="MS UI Gothic" pitchFamily="18" charset="0"/>
                </a:rPr>
                <a:t>Demcizumab 対 プラセボ</a:t>
              </a:r>
            </a:p>
            <a:p>
              <a:r>
                <a:rPr lang="ja-JP" sz="1000" b="0" i="0" dirty="0" smtClean="0">
                  <a:solidFill>
                    <a:srgbClr val="4D4D4D"/>
                  </a:solidFill>
                  <a:ea typeface="MS UI Gothic" pitchFamily="18" charset="0"/>
                </a:rPr>
                <a:t>HR 0.930</a:t>
              </a:r>
            </a:p>
            <a:p>
              <a:r>
                <a:rPr lang="ja-JP" sz="1000" b="0" i="0" dirty="0" smtClean="0">
                  <a:solidFill>
                    <a:srgbClr val="4D4D4D"/>
                  </a:solidFill>
                  <a:ea typeface="MS UI Gothic" pitchFamily="18" charset="0"/>
                </a:rPr>
                <a:t>(95%CI 0.630, 1.375)</a:t>
              </a:r>
            </a:p>
            <a:p>
              <a:r>
                <a:rPr lang="ja-JP" sz="1000" b="0" i="0" dirty="0" smtClean="0">
                  <a:solidFill>
                    <a:srgbClr val="4D4D4D"/>
                  </a:solidFill>
                  <a:ea typeface="MS UI Gothic" pitchFamily="18" charset="0"/>
                </a:rPr>
                <a:t>ログランク p値；0.7158</a:t>
              </a:r>
            </a:p>
            <a:p>
              <a:endParaRPr lang="en-US" sz="1000" dirty="0">
                <a:solidFill>
                  <a:srgbClr val="4D4D4D"/>
                </a:solidFill>
              </a:endParaRPr>
            </a:p>
            <a:p>
              <a:r>
                <a:rPr lang="ja-JP" sz="1000" b="1" i="0" dirty="0" smtClean="0">
                  <a:solidFill>
                    <a:srgbClr val="4D4D4D"/>
                  </a:solidFill>
                  <a:ea typeface="MS UI Gothic" pitchFamily="18" charset="0"/>
                </a:rPr>
                <a:t>mPFS、カ月（95%CI）</a:t>
              </a:r>
            </a:p>
            <a:p>
              <a:pPr>
                <a:tabLst>
                  <a:tab pos="900113" algn="l"/>
                </a:tabLst>
              </a:pPr>
              <a:r>
                <a:rPr lang="ja-JP" sz="1000" b="0" i="0" dirty="0" smtClean="0">
                  <a:solidFill>
                    <a:srgbClr val="4D4D4D"/>
                  </a:solidFill>
                  <a:ea typeface="MS UI Gothic" pitchFamily="18" charset="0"/>
                </a:rPr>
                <a:t>Demcizumab	5.52 (4.17, 7.39)</a:t>
              </a:r>
            </a:p>
            <a:p>
              <a:pPr>
                <a:tabLst>
                  <a:tab pos="900113" algn="l"/>
                </a:tabLst>
              </a:pPr>
              <a:r>
                <a:rPr lang="ja-JP" sz="1000" b="0" i="0" dirty="0" smtClean="0">
                  <a:solidFill>
                    <a:srgbClr val="4D4D4D"/>
                  </a:solidFill>
                  <a:ea typeface="MS UI Gothic" pitchFamily="18" charset="0"/>
                </a:rPr>
                <a:t>プラセボ	5.49 (3.81, 7.36)</a:t>
              </a:r>
            </a:p>
            <a:p>
              <a:endParaRPr lang="en-GB" sz="1000" dirty="0">
                <a:solidFill>
                  <a:srgbClr val="4D4D4D"/>
                </a:solidFill>
              </a:endParaRPr>
            </a:p>
          </p:txBody>
        </p:sp>
        <p:sp>
          <p:nvSpPr>
            <p:cNvPr id="93" name="Rectangle 92"/>
            <p:cNvSpPr/>
            <p:nvPr/>
          </p:nvSpPr>
          <p:spPr>
            <a:xfrm>
              <a:off x="2895402" y="3935722"/>
              <a:ext cx="2050561" cy="400110"/>
            </a:xfrm>
            <a:prstGeom prst="rect">
              <a:avLst/>
            </a:prstGeom>
          </p:spPr>
          <p:txBody>
            <a:bodyPr wrap="none">
              <a:spAutoFit/>
            </a:bodyPr>
            <a:lstStyle/>
            <a:p>
              <a:r>
                <a:rPr lang="ja-JP" sz="1000" b="0" i="0" dirty="0" smtClean="0">
                  <a:solidFill>
                    <a:srgbClr val="4D4D4D"/>
                  </a:solidFill>
                  <a:ea typeface="MS UI Gothic" pitchFamily="18" charset="0"/>
                </a:rPr>
                <a:t>治療群1：プラセボ (n=68) </a:t>
              </a:r>
            </a:p>
            <a:p>
              <a:r>
                <a:rPr lang="ja-JP" sz="1000" b="0" i="0" dirty="0" smtClean="0">
                  <a:solidFill>
                    <a:srgbClr val="4D4D4D"/>
                  </a:solidFill>
                  <a:ea typeface="MS UI Gothic" pitchFamily="18" charset="0"/>
                </a:rPr>
                <a:t>治療群2および3：Demcizumab (n=136) </a:t>
              </a:r>
            </a:p>
          </p:txBody>
        </p:sp>
        <p:sp>
          <p:nvSpPr>
            <p:cNvPr id="94" name="Freeform 2"/>
            <p:cNvSpPr>
              <a:spLocks/>
            </p:cNvSpPr>
            <p:nvPr/>
          </p:nvSpPr>
          <p:spPr bwMode="auto">
            <a:xfrm>
              <a:off x="2763389" y="1394585"/>
              <a:ext cx="3996000" cy="2772000"/>
            </a:xfrm>
            <a:custGeom>
              <a:avLst/>
              <a:gdLst>
                <a:gd name="T0" fmla="*/ 279 w 311"/>
                <a:gd name="T1" fmla="*/ 219 h 219"/>
                <a:gd name="T2" fmla="*/ 266 w 311"/>
                <a:gd name="T3" fmla="*/ 212 h 219"/>
                <a:gd name="T4" fmla="*/ 237 w 311"/>
                <a:gd name="T5" fmla="*/ 204 h 219"/>
                <a:gd name="T6" fmla="*/ 210 w 311"/>
                <a:gd name="T7" fmla="*/ 198 h 219"/>
                <a:gd name="T8" fmla="*/ 184 w 311"/>
                <a:gd name="T9" fmla="*/ 191 h 219"/>
                <a:gd name="T10" fmla="*/ 181 w 311"/>
                <a:gd name="T11" fmla="*/ 187 h 219"/>
                <a:gd name="T12" fmla="*/ 178 w 311"/>
                <a:gd name="T13" fmla="*/ 177 h 219"/>
                <a:gd name="T14" fmla="*/ 174 w 311"/>
                <a:gd name="T15" fmla="*/ 169 h 219"/>
                <a:gd name="T16" fmla="*/ 173 w 311"/>
                <a:gd name="T17" fmla="*/ 158 h 219"/>
                <a:gd name="T18" fmla="*/ 170 w 311"/>
                <a:gd name="T19" fmla="*/ 148 h 219"/>
                <a:gd name="T20" fmla="*/ 157 w 311"/>
                <a:gd name="T21" fmla="*/ 145 h 219"/>
                <a:gd name="T22" fmla="*/ 148 w 311"/>
                <a:gd name="T23" fmla="*/ 141 h 219"/>
                <a:gd name="T24" fmla="*/ 139 w 311"/>
                <a:gd name="T25" fmla="*/ 137 h 219"/>
                <a:gd name="T26" fmla="*/ 123 w 311"/>
                <a:gd name="T27" fmla="*/ 128 h 219"/>
                <a:gd name="T28" fmla="*/ 107 w 311"/>
                <a:gd name="T29" fmla="*/ 122 h 219"/>
                <a:gd name="T30" fmla="*/ 105 w 311"/>
                <a:gd name="T31" fmla="*/ 112 h 219"/>
                <a:gd name="T32" fmla="*/ 102 w 311"/>
                <a:gd name="T33" fmla="*/ 105 h 219"/>
                <a:gd name="T34" fmla="*/ 84 w 311"/>
                <a:gd name="T35" fmla="*/ 94 h 219"/>
                <a:gd name="T36" fmla="*/ 75 w 311"/>
                <a:gd name="T37" fmla="*/ 92 h 219"/>
                <a:gd name="T38" fmla="*/ 72 w 311"/>
                <a:gd name="T39" fmla="*/ 88 h 219"/>
                <a:gd name="T40" fmla="*/ 67 w 311"/>
                <a:gd name="T41" fmla="*/ 79 h 219"/>
                <a:gd name="T42" fmla="*/ 66 w 311"/>
                <a:gd name="T43" fmla="*/ 67 h 219"/>
                <a:gd name="T44" fmla="*/ 59 w 311"/>
                <a:gd name="T45" fmla="*/ 59 h 219"/>
                <a:gd name="T46" fmla="*/ 55 w 311"/>
                <a:gd name="T47" fmla="*/ 58 h 219"/>
                <a:gd name="T48" fmla="*/ 52 w 311"/>
                <a:gd name="T49" fmla="*/ 56 h 219"/>
                <a:gd name="T50" fmla="*/ 47 w 311"/>
                <a:gd name="T51" fmla="*/ 53 h 219"/>
                <a:gd name="T52" fmla="*/ 43 w 311"/>
                <a:gd name="T53" fmla="*/ 47 h 219"/>
                <a:gd name="T54" fmla="*/ 39 w 311"/>
                <a:gd name="T55" fmla="*/ 44 h 219"/>
                <a:gd name="T56" fmla="*/ 37 w 311"/>
                <a:gd name="T57" fmla="*/ 31 h 219"/>
                <a:gd name="T58" fmla="*/ 35 w 311"/>
                <a:gd name="T59" fmla="*/ 26 h 219"/>
                <a:gd name="T60" fmla="*/ 33 w 311"/>
                <a:gd name="T61" fmla="*/ 17 h 219"/>
                <a:gd name="T62" fmla="*/ 23 w 311"/>
                <a:gd name="T63" fmla="*/ 14 h 219"/>
                <a:gd name="T64" fmla="*/ 20 w 311"/>
                <a:gd name="T65" fmla="*/ 9 h 219"/>
                <a:gd name="T66" fmla="*/ 17 w 311"/>
                <a:gd name="T67" fmla="*/ 7 h 219"/>
                <a:gd name="T68" fmla="*/ 14 w 311"/>
                <a:gd name="T69" fmla="*/ 6 h 219"/>
                <a:gd name="T70" fmla="*/ 11 w 311"/>
                <a:gd name="T71" fmla="*/ 4 h 219"/>
                <a:gd name="T72" fmla="*/ 9 w 311"/>
                <a:gd name="T73" fmla="*/ 2 h 219"/>
                <a:gd name="T74" fmla="*/ 0 w 311"/>
                <a:gd name="T7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219">
                  <a:moveTo>
                    <a:pt x="311" y="219"/>
                  </a:moveTo>
                  <a:lnTo>
                    <a:pt x="279" y="219"/>
                  </a:lnTo>
                  <a:lnTo>
                    <a:pt x="279" y="212"/>
                  </a:lnTo>
                  <a:lnTo>
                    <a:pt x="266" y="212"/>
                  </a:lnTo>
                  <a:lnTo>
                    <a:pt x="266" y="204"/>
                  </a:lnTo>
                  <a:lnTo>
                    <a:pt x="237" y="204"/>
                  </a:lnTo>
                  <a:lnTo>
                    <a:pt x="237" y="198"/>
                  </a:lnTo>
                  <a:lnTo>
                    <a:pt x="210" y="198"/>
                  </a:lnTo>
                  <a:lnTo>
                    <a:pt x="210" y="191"/>
                  </a:lnTo>
                  <a:lnTo>
                    <a:pt x="184" y="191"/>
                  </a:lnTo>
                  <a:lnTo>
                    <a:pt x="184" y="187"/>
                  </a:lnTo>
                  <a:lnTo>
                    <a:pt x="181" y="187"/>
                  </a:lnTo>
                  <a:lnTo>
                    <a:pt x="181" y="177"/>
                  </a:lnTo>
                  <a:lnTo>
                    <a:pt x="178" y="177"/>
                  </a:lnTo>
                  <a:lnTo>
                    <a:pt x="178" y="169"/>
                  </a:lnTo>
                  <a:lnTo>
                    <a:pt x="174" y="169"/>
                  </a:lnTo>
                  <a:lnTo>
                    <a:pt x="174" y="158"/>
                  </a:lnTo>
                  <a:lnTo>
                    <a:pt x="173" y="158"/>
                  </a:lnTo>
                  <a:lnTo>
                    <a:pt x="173" y="148"/>
                  </a:lnTo>
                  <a:lnTo>
                    <a:pt x="170" y="148"/>
                  </a:lnTo>
                  <a:lnTo>
                    <a:pt x="170" y="145"/>
                  </a:lnTo>
                  <a:lnTo>
                    <a:pt x="157" y="145"/>
                  </a:lnTo>
                  <a:lnTo>
                    <a:pt x="157" y="141"/>
                  </a:lnTo>
                  <a:lnTo>
                    <a:pt x="148" y="141"/>
                  </a:lnTo>
                  <a:lnTo>
                    <a:pt x="148" y="137"/>
                  </a:lnTo>
                  <a:lnTo>
                    <a:pt x="139" y="137"/>
                  </a:lnTo>
                  <a:lnTo>
                    <a:pt x="139" y="128"/>
                  </a:lnTo>
                  <a:lnTo>
                    <a:pt x="123" y="128"/>
                  </a:lnTo>
                  <a:lnTo>
                    <a:pt x="123" y="122"/>
                  </a:lnTo>
                  <a:lnTo>
                    <a:pt x="107" y="122"/>
                  </a:lnTo>
                  <a:lnTo>
                    <a:pt x="107" y="112"/>
                  </a:lnTo>
                  <a:lnTo>
                    <a:pt x="105" y="112"/>
                  </a:lnTo>
                  <a:lnTo>
                    <a:pt x="105" y="105"/>
                  </a:lnTo>
                  <a:lnTo>
                    <a:pt x="102" y="105"/>
                  </a:lnTo>
                  <a:lnTo>
                    <a:pt x="102" y="94"/>
                  </a:lnTo>
                  <a:lnTo>
                    <a:pt x="84" y="94"/>
                  </a:lnTo>
                  <a:lnTo>
                    <a:pt x="84" y="92"/>
                  </a:lnTo>
                  <a:lnTo>
                    <a:pt x="75" y="92"/>
                  </a:lnTo>
                  <a:lnTo>
                    <a:pt x="75" y="88"/>
                  </a:lnTo>
                  <a:lnTo>
                    <a:pt x="72" y="88"/>
                  </a:lnTo>
                  <a:lnTo>
                    <a:pt x="72" y="79"/>
                  </a:lnTo>
                  <a:lnTo>
                    <a:pt x="67" y="79"/>
                  </a:lnTo>
                  <a:lnTo>
                    <a:pt x="67" y="67"/>
                  </a:lnTo>
                  <a:lnTo>
                    <a:pt x="66" y="67"/>
                  </a:lnTo>
                  <a:lnTo>
                    <a:pt x="66" y="59"/>
                  </a:lnTo>
                  <a:lnTo>
                    <a:pt x="59" y="59"/>
                  </a:lnTo>
                  <a:lnTo>
                    <a:pt x="59" y="58"/>
                  </a:lnTo>
                  <a:lnTo>
                    <a:pt x="55" y="58"/>
                  </a:lnTo>
                  <a:lnTo>
                    <a:pt x="55" y="56"/>
                  </a:lnTo>
                  <a:lnTo>
                    <a:pt x="52" y="56"/>
                  </a:lnTo>
                  <a:lnTo>
                    <a:pt x="52" y="53"/>
                  </a:lnTo>
                  <a:lnTo>
                    <a:pt x="47" y="53"/>
                  </a:lnTo>
                  <a:lnTo>
                    <a:pt x="47" y="47"/>
                  </a:lnTo>
                  <a:lnTo>
                    <a:pt x="43" y="47"/>
                  </a:lnTo>
                  <a:lnTo>
                    <a:pt x="43" y="44"/>
                  </a:lnTo>
                  <a:lnTo>
                    <a:pt x="39" y="44"/>
                  </a:lnTo>
                  <a:lnTo>
                    <a:pt x="39" y="31"/>
                  </a:lnTo>
                  <a:lnTo>
                    <a:pt x="37" y="31"/>
                  </a:lnTo>
                  <a:lnTo>
                    <a:pt x="37" y="26"/>
                  </a:lnTo>
                  <a:lnTo>
                    <a:pt x="35" y="26"/>
                  </a:lnTo>
                  <a:lnTo>
                    <a:pt x="35" y="17"/>
                  </a:lnTo>
                  <a:lnTo>
                    <a:pt x="33" y="17"/>
                  </a:lnTo>
                  <a:lnTo>
                    <a:pt x="33" y="14"/>
                  </a:lnTo>
                  <a:lnTo>
                    <a:pt x="23" y="14"/>
                  </a:lnTo>
                  <a:lnTo>
                    <a:pt x="23" y="9"/>
                  </a:lnTo>
                  <a:lnTo>
                    <a:pt x="20" y="9"/>
                  </a:lnTo>
                  <a:lnTo>
                    <a:pt x="20" y="7"/>
                  </a:lnTo>
                  <a:lnTo>
                    <a:pt x="17" y="7"/>
                  </a:lnTo>
                  <a:lnTo>
                    <a:pt x="17" y="6"/>
                  </a:lnTo>
                  <a:lnTo>
                    <a:pt x="14" y="6"/>
                  </a:lnTo>
                  <a:lnTo>
                    <a:pt x="14" y="4"/>
                  </a:lnTo>
                  <a:lnTo>
                    <a:pt x="11" y="4"/>
                  </a:lnTo>
                  <a:lnTo>
                    <a:pt x="11" y="2"/>
                  </a:lnTo>
                  <a:lnTo>
                    <a:pt x="9" y="2"/>
                  </a:lnTo>
                  <a:lnTo>
                    <a:pt x="9"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Oval 94"/>
            <p:cNvSpPr>
              <a:spLocks noChangeAspect="1"/>
            </p:cNvSpPr>
            <p:nvPr/>
          </p:nvSpPr>
          <p:spPr>
            <a:xfrm>
              <a:off x="6728581" y="4135777"/>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p:cNvSpPr>
              <a:spLocks noChangeAspect="1"/>
            </p:cNvSpPr>
            <p:nvPr/>
          </p:nvSpPr>
          <p:spPr>
            <a:xfrm>
              <a:off x="5456971" y="378831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p:cNvSpPr>
              <a:spLocks noChangeAspect="1"/>
            </p:cNvSpPr>
            <p:nvPr/>
          </p:nvSpPr>
          <p:spPr>
            <a:xfrm>
              <a:off x="5388370" y="378831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p:cNvSpPr>
              <a:spLocks noChangeAspect="1"/>
            </p:cNvSpPr>
            <p:nvPr/>
          </p:nvSpPr>
          <p:spPr>
            <a:xfrm>
              <a:off x="5023892" y="3593849"/>
              <a:ext cx="61616" cy="61616"/>
            </a:xfrm>
            <a:prstGeom prst="ellipse">
              <a:avLst/>
            </a:prstGeom>
            <a:solidFill>
              <a:srgbClr val="E75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p:cNvSpPr>
              <a:spLocks noChangeAspect="1"/>
            </p:cNvSpPr>
            <p:nvPr/>
          </p:nvSpPr>
          <p:spPr>
            <a:xfrm>
              <a:off x="4958930" y="3337770"/>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Oval 99"/>
            <p:cNvSpPr>
              <a:spLocks noChangeAspect="1"/>
            </p:cNvSpPr>
            <p:nvPr/>
          </p:nvSpPr>
          <p:spPr>
            <a:xfrm>
              <a:off x="4880633" y="3191253"/>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p:cNvSpPr>
              <a:spLocks noChangeAspect="1"/>
            </p:cNvSpPr>
            <p:nvPr/>
          </p:nvSpPr>
          <p:spPr>
            <a:xfrm>
              <a:off x="4685050" y="3159799"/>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p:cNvSpPr>
              <a:spLocks noChangeAspect="1"/>
            </p:cNvSpPr>
            <p:nvPr/>
          </p:nvSpPr>
          <p:spPr>
            <a:xfrm>
              <a:off x="4578416" y="3094008"/>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p:cNvSpPr>
              <a:spLocks noChangeAspect="1"/>
            </p:cNvSpPr>
            <p:nvPr/>
          </p:nvSpPr>
          <p:spPr>
            <a:xfrm>
              <a:off x="4434991" y="2996101"/>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p:cNvSpPr>
              <a:spLocks noChangeAspect="1"/>
            </p:cNvSpPr>
            <p:nvPr/>
          </p:nvSpPr>
          <p:spPr>
            <a:xfrm>
              <a:off x="4336852" y="298350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a:spLocks noChangeAspect="1"/>
            </p:cNvSpPr>
            <p:nvPr/>
          </p:nvSpPr>
          <p:spPr>
            <a:xfrm>
              <a:off x="4105334" y="2876394"/>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a:spLocks noChangeAspect="1"/>
            </p:cNvSpPr>
            <p:nvPr/>
          </p:nvSpPr>
          <p:spPr>
            <a:xfrm>
              <a:off x="4092112" y="279519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p:cNvSpPr>
              <a:spLocks noChangeAspect="1"/>
            </p:cNvSpPr>
            <p:nvPr/>
          </p:nvSpPr>
          <p:spPr>
            <a:xfrm>
              <a:off x="3906480" y="255581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p:cNvSpPr>
              <a:spLocks noChangeAspect="1"/>
            </p:cNvSpPr>
            <p:nvPr/>
          </p:nvSpPr>
          <p:spPr>
            <a:xfrm>
              <a:off x="3594979" y="2316438"/>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p:cNvSpPr>
              <a:spLocks noChangeAspect="1"/>
            </p:cNvSpPr>
            <p:nvPr/>
          </p:nvSpPr>
          <p:spPr>
            <a:xfrm>
              <a:off x="3594979" y="225904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a:spLocks noChangeAspect="1"/>
            </p:cNvSpPr>
            <p:nvPr/>
          </p:nvSpPr>
          <p:spPr>
            <a:xfrm>
              <a:off x="3594979" y="2201646"/>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a:spLocks noChangeAspect="1"/>
            </p:cNvSpPr>
            <p:nvPr/>
          </p:nvSpPr>
          <p:spPr>
            <a:xfrm>
              <a:off x="3510092" y="2113442"/>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a:spLocks noChangeAspect="1"/>
            </p:cNvSpPr>
            <p:nvPr/>
          </p:nvSpPr>
          <p:spPr>
            <a:xfrm>
              <a:off x="3266639" y="1947969"/>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a:spLocks noChangeAspect="1"/>
            </p:cNvSpPr>
            <p:nvPr/>
          </p:nvSpPr>
          <p:spPr>
            <a:xfrm>
              <a:off x="3250634" y="1782857"/>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p:cNvSpPr>
              <a:spLocks noChangeAspect="1"/>
            </p:cNvSpPr>
            <p:nvPr/>
          </p:nvSpPr>
          <p:spPr>
            <a:xfrm>
              <a:off x="3187055" y="161774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p:cNvSpPr>
              <a:spLocks noChangeAspect="1"/>
            </p:cNvSpPr>
            <p:nvPr/>
          </p:nvSpPr>
          <p:spPr>
            <a:xfrm>
              <a:off x="3192194" y="156892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a:spLocks noChangeAspect="1"/>
            </p:cNvSpPr>
            <p:nvPr/>
          </p:nvSpPr>
          <p:spPr>
            <a:xfrm>
              <a:off x="3155045" y="1546535"/>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a:spLocks noChangeAspect="1"/>
            </p:cNvSpPr>
            <p:nvPr/>
          </p:nvSpPr>
          <p:spPr>
            <a:xfrm>
              <a:off x="3096752" y="1540003"/>
              <a:ext cx="61616" cy="61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Freeform 3"/>
            <p:cNvSpPr>
              <a:spLocks/>
            </p:cNvSpPr>
            <p:nvPr/>
          </p:nvSpPr>
          <p:spPr bwMode="auto">
            <a:xfrm>
              <a:off x="2763389" y="1394585"/>
              <a:ext cx="3996000" cy="2854371"/>
            </a:xfrm>
            <a:custGeom>
              <a:avLst/>
              <a:gdLst>
                <a:gd name="T0" fmla="*/ 310 w 310"/>
                <a:gd name="T1" fmla="*/ 225 h 225"/>
                <a:gd name="T2" fmla="*/ 310 w 310"/>
                <a:gd name="T3" fmla="*/ 207 h 225"/>
                <a:gd name="T4" fmla="*/ 276 w 310"/>
                <a:gd name="T5" fmla="*/ 207 h 225"/>
                <a:gd name="T6" fmla="*/ 276 w 310"/>
                <a:gd name="T7" fmla="*/ 189 h 225"/>
                <a:gd name="T8" fmla="*/ 215 w 310"/>
                <a:gd name="T9" fmla="*/ 189 h 225"/>
                <a:gd name="T10" fmla="*/ 215 w 310"/>
                <a:gd name="T11" fmla="*/ 177 h 225"/>
                <a:gd name="T12" fmla="*/ 173 w 310"/>
                <a:gd name="T13" fmla="*/ 177 h 225"/>
                <a:gd name="T14" fmla="*/ 173 w 310"/>
                <a:gd name="T15" fmla="*/ 170 h 225"/>
                <a:gd name="T16" fmla="*/ 159 w 310"/>
                <a:gd name="T17" fmla="*/ 170 h 225"/>
                <a:gd name="T18" fmla="*/ 159 w 310"/>
                <a:gd name="T19" fmla="*/ 162 h 225"/>
                <a:gd name="T20" fmla="*/ 148 w 310"/>
                <a:gd name="T21" fmla="*/ 162 h 225"/>
                <a:gd name="T22" fmla="*/ 148 w 310"/>
                <a:gd name="T23" fmla="*/ 155 h 225"/>
                <a:gd name="T24" fmla="*/ 140 w 310"/>
                <a:gd name="T25" fmla="*/ 155 h 225"/>
                <a:gd name="T26" fmla="*/ 140 w 310"/>
                <a:gd name="T27" fmla="*/ 148 h 225"/>
                <a:gd name="T28" fmla="*/ 139 w 310"/>
                <a:gd name="T29" fmla="*/ 148 h 225"/>
                <a:gd name="T30" fmla="*/ 139 w 310"/>
                <a:gd name="T31" fmla="*/ 142 h 225"/>
                <a:gd name="T32" fmla="*/ 117 w 310"/>
                <a:gd name="T33" fmla="*/ 142 h 225"/>
                <a:gd name="T34" fmla="*/ 117 w 310"/>
                <a:gd name="T35" fmla="*/ 135 h 225"/>
                <a:gd name="T36" fmla="*/ 108 w 310"/>
                <a:gd name="T37" fmla="*/ 135 h 225"/>
                <a:gd name="T38" fmla="*/ 108 w 310"/>
                <a:gd name="T39" fmla="*/ 131 h 225"/>
                <a:gd name="T40" fmla="*/ 107 w 310"/>
                <a:gd name="T41" fmla="*/ 131 h 225"/>
                <a:gd name="T42" fmla="*/ 107 w 310"/>
                <a:gd name="T43" fmla="*/ 126 h 225"/>
                <a:gd name="T44" fmla="*/ 105 w 310"/>
                <a:gd name="T45" fmla="*/ 126 h 225"/>
                <a:gd name="T46" fmla="*/ 105 w 310"/>
                <a:gd name="T47" fmla="*/ 115 h 225"/>
                <a:gd name="T48" fmla="*/ 103 w 310"/>
                <a:gd name="T49" fmla="*/ 115 h 225"/>
                <a:gd name="T50" fmla="*/ 103 w 310"/>
                <a:gd name="T51" fmla="*/ 105 h 225"/>
                <a:gd name="T52" fmla="*/ 93 w 310"/>
                <a:gd name="T53" fmla="*/ 105 h 225"/>
                <a:gd name="T54" fmla="*/ 93 w 310"/>
                <a:gd name="T55" fmla="*/ 100 h 225"/>
                <a:gd name="T56" fmla="*/ 89 w 310"/>
                <a:gd name="T57" fmla="*/ 100 h 225"/>
                <a:gd name="T58" fmla="*/ 89 w 310"/>
                <a:gd name="T59" fmla="*/ 96 h 225"/>
                <a:gd name="T60" fmla="*/ 82 w 310"/>
                <a:gd name="T61" fmla="*/ 96 h 225"/>
                <a:gd name="T62" fmla="*/ 82 w 310"/>
                <a:gd name="T63" fmla="*/ 91 h 225"/>
                <a:gd name="T64" fmla="*/ 82 w 310"/>
                <a:gd name="T65" fmla="*/ 97 h 225"/>
                <a:gd name="T66" fmla="*/ 82 w 310"/>
                <a:gd name="T67" fmla="*/ 92 h 225"/>
                <a:gd name="T68" fmla="*/ 76 w 310"/>
                <a:gd name="T69" fmla="*/ 92 h 225"/>
                <a:gd name="T70" fmla="*/ 76 w 310"/>
                <a:gd name="T71" fmla="*/ 88 h 225"/>
                <a:gd name="T72" fmla="*/ 70 w 310"/>
                <a:gd name="T73" fmla="*/ 88 h 225"/>
                <a:gd name="T74" fmla="*/ 70 w 310"/>
                <a:gd name="T75" fmla="*/ 77 h 225"/>
                <a:gd name="T76" fmla="*/ 67 w 310"/>
                <a:gd name="T77" fmla="*/ 77 h 225"/>
                <a:gd name="T78" fmla="*/ 67 w 310"/>
                <a:gd name="T79" fmla="*/ 67 h 225"/>
                <a:gd name="T80" fmla="*/ 52 w 310"/>
                <a:gd name="T81" fmla="*/ 67 h 225"/>
                <a:gd name="T82" fmla="*/ 52 w 310"/>
                <a:gd name="T83" fmla="*/ 61 h 225"/>
                <a:gd name="T84" fmla="*/ 39 w 310"/>
                <a:gd name="T85" fmla="*/ 61 h 225"/>
                <a:gd name="T86" fmla="*/ 39 w 310"/>
                <a:gd name="T87" fmla="*/ 56 h 225"/>
                <a:gd name="T88" fmla="*/ 36 w 310"/>
                <a:gd name="T89" fmla="*/ 56 h 225"/>
                <a:gd name="T90" fmla="*/ 36 w 310"/>
                <a:gd name="T91" fmla="*/ 41 h 225"/>
                <a:gd name="T92" fmla="*/ 33 w 310"/>
                <a:gd name="T93" fmla="*/ 41 h 225"/>
                <a:gd name="T94" fmla="*/ 33 w 310"/>
                <a:gd name="T95" fmla="*/ 32 h 225"/>
                <a:gd name="T96" fmla="*/ 30 w 310"/>
                <a:gd name="T97" fmla="*/ 32 h 225"/>
                <a:gd name="T98" fmla="*/ 30 w 310"/>
                <a:gd name="T99" fmla="*/ 23 h 225"/>
                <a:gd name="T100" fmla="*/ 29 w 310"/>
                <a:gd name="T101" fmla="*/ 23 h 225"/>
                <a:gd name="T102" fmla="*/ 29 w 310"/>
                <a:gd name="T103" fmla="*/ 20 h 225"/>
                <a:gd name="T104" fmla="*/ 27 w 310"/>
                <a:gd name="T105" fmla="*/ 20 h 225"/>
                <a:gd name="T106" fmla="*/ 27 w 310"/>
                <a:gd name="T107" fmla="*/ 17 h 225"/>
                <a:gd name="T108" fmla="*/ 24 w 310"/>
                <a:gd name="T109" fmla="*/ 17 h 225"/>
                <a:gd name="T110" fmla="*/ 24 w 310"/>
                <a:gd name="T111" fmla="*/ 12 h 225"/>
                <a:gd name="T112" fmla="*/ 20 w 310"/>
                <a:gd name="T113" fmla="*/ 12 h 225"/>
                <a:gd name="T114" fmla="*/ 20 w 310"/>
                <a:gd name="T115" fmla="*/ 9 h 225"/>
                <a:gd name="T116" fmla="*/ 17 w 310"/>
                <a:gd name="T117" fmla="*/ 9 h 225"/>
                <a:gd name="T118" fmla="*/ 17 w 310"/>
                <a:gd name="T119" fmla="*/ 4 h 225"/>
                <a:gd name="T120" fmla="*/ 12 w 310"/>
                <a:gd name="T121" fmla="*/ 4 h 225"/>
                <a:gd name="T122" fmla="*/ 12 w 310"/>
                <a:gd name="T123" fmla="*/ 0 h 225"/>
                <a:gd name="T124" fmla="*/ 0 w 310"/>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 h="225">
                  <a:moveTo>
                    <a:pt x="310" y="225"/>
                  </a:moveTo>
                  <a:lnTo>
                    <a:pt x="310" y="207"/>
                  </a:lnTo>
                  <a:lnTo>
                    <a:pt x="276" y="207"/>
                  </a:lnTo>
                  <a:lnTo>
                    <a:pt x="276" y="189"/>
                  </a:lnTo>
                  <a:lnTo>
                    <a:pt x="215" y="189"/>
                  </a:lnTo>
                  <a:lnTo>
                    <a:pt x="215" y="177"/>
                  </a:lnTo>
                  <a:lnTo>
                    <a:pt x="173" y="177"/>
                  </a:lnTo>
                  <a:lnTo>
                    <a:pt x="173" y="170"/>
                  </a:lnTo>
                  <a:lnTo>
                    <a:pt x="159" y="170"/>
                  </a:lnTo>
                  <a:lnTo>
                    <a:pt x="159" y="162"/>
                  </a:lnTo>
                  <a:lnTo>
                    <a:pt x="148" y="162"/>
                  </a:lnTo>
                  <a:lnTo>
                    <a:pt x="148" y="155"/>
                  </a:lnTo>
                  <a:lnTo>
                    <a:pt x="140" y="155"/>
                  </a:lnTo>
                  <a:lnTo>
                    <a:pt x="140" y="148"/>
                  </a:lnTo>
                  <a:lnTo>
                    <a:pt x="139" y="148"/>
                  </a:lnTo>
                  <a:lnTo>
                    <a:pt x="139" y="142"/>
                  </a:lnTo>
                  <a:lnTo>
                    <a:pt x="117" y="142"/>
                  </a:lnTo>
                  <a:lnTo>
                    <a:pt x="117" y="135"/>
                  </a:lnTo>
                  <a:lnTo>
                    <a:pt x="108" y="135"/>
                  </a:lnTo>
                  <a:lnTo>
                    <a:pt x="108" y="131"/>
                  </a:lnTo>
                  <a:lnTo>
                    <a:pt x="107" y="131"/>
                  </a:lnTo>
                  <a:lnTo>
                    <a:pt x="107" y="126"/>
                  </a:lnTo>
                  <a:lnTo>
                    <a:pt x="105" y="126"/>
                  </a:lnTo>
                  <a:lnTo>
                    <a:pt x="105" y="115"/>
                  </a:lnTo>
                  <a:lnTo>
                    <a:pt x="103" y="115"/>
                  </a:lnTo>
                  <a:lnTo>
                    <a:pt x="103" y="105"/>
                  </a:lnTo>
                  <a:lnTo>
                    <a:pt x="93" y="105"/>
                  </a:lnTo>
                  <a:lnTo>
                    <a:pt x="93" y="100"/>
                  </a:lnTo>
                  <a:lnTo>
                    <a:pt x="89" y="100"/>
                  </a:lnTo>
                  <a:lnTo>
                    <a:pt x="89" y="96"/>
                  </a:lnTo>
                  <a:lnTo>
                    <a:pt x="82" y="96"/>
                  </a:lnTo>
                  <a:lnTo>
                    <a:pt x="82" y="91"/>
                  </a:lnTo>
                  <a:lnTo>
                    <a:pt x="82" y="97"/>
                  </a:lnTo>
                  <a:lnTo>
                    <a:pt x="82" y="92"/>
                  </a:lnTo>
                  <a:lnTo>
                    <a:pt x="76" y="92"/>
                  </a:lnTo>
                  <a:lnTo>
                    <a:pt x="76" y="88"/>
                  </a:lnTo>
                  <a:lnTo>
                    <a:pt x="70" y="88"/>
                  </a:lnTo>
                  <a:lnTo>
                    <a:pt x="70" y="77"/>
                  </a:lnTo>
                  <a:lnTo>
                    <a:pt x="67" y="77"/>
                  </a:lnTo>
                  <a:lnTo>
                    <a:pt x="67" y="67"/>
                  </a:lnTo>
                  <a:lnTo>
                    <a:pt x="52" y="67"/>
                  </a:lnTo>
                  <a:lnTo>
                    <a:pt x="52" y="61"/>
                  </a:lnTo>
                  <a:lnTo>
                    <a:pt x="39" y="61"/>
                  </a:lnTo>
                  <a:lnTo>
                    <a:pt x="39" y="56"/>
                  </a:lnTo>
                  <a:lnTo>
                    <a:pt x="36" y="56"/>
                  </a:lnTo>
                  <a:lnTo>
                    <a:pt x="36" y="41"/>
                  </a:lnTo>
                  <a:lnTo>
                    <a:pt x="33" y="41"/>
                  </a:lnTo>
                  <a:lnTo>
                    <a:pt x="33" y="32"/>
                  </a:lnTo>
                  <a:lnTo>
                    <a:pt x="30" y="32"/>
                  </a:lnTo>
                  <a:lnTo>
                    <a:pt x="30" y="23"/>
                  </a:lnTo>
                  <a:lnTo>
                    <a:pt x="29" y="23"/>
                  </a:lnTo>
                  <a:lnTo>
                    <a:pt x="29" y="20"/>
                  </a:lnTo>
                  <a:lnTo>
                    <a:pt x="27" y="20"/>
                  </a:lnTo>
                  <a:lnTo>
                    <a:pt x="27" y="17"/>
                  </a:lnTo>
                  <a:lnTo>
                    <a:pt x="24" y="17"/>
                  </a:lnTo>
                  <a:lnTo>
                    <a:pt x="24" y="12"/>
                  </a:lnTo>
                  <a:lnTo>
                    <a:pt x="20" y="12"/>
                  </a:lnTo>
                  <a:lnTo>
                    <a:pt x="20" y="9"/>
                  </a:lnTo>
                  <a:lnTo>
                    <a:pt x="17" y="9"/>
                  </a:lnTo>
                  <a:lnTo>
                    <a:pt x="17" y="4"/>
                  </a:lnTo>
                  <a:lnTo>
                    <a:pt x="12" y="4"/>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Isosceles Triangle 118"/>
            <p:cNvSpPr>
              <a:spLocks noChangeAspect="1"/>
            </p:cNvSpPr>
            <p:nvPr/>
          </p:nvSpPr>
          <p:spPr>
            <a:xfrm>
              <a:off x="6119351" y="3733732"/>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Isosceles Triangle 119"/>
            <p:cNvSpPr>
              <a:spLocks noChangeAspect="1"/>
            </p:cNvSpPr>
            <p:nvPr/>
          </p:nvSpPr>
          <p:spPr>
            <a:xfrm>
              <a:off x="5395540" y="3593849"/>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Isosceles Triangle 120"/>
            <p:cNvSpPr>
              <a:spLocks noChangeAspect="1"/>
            </p:cNvSpPr>
            <p:nvPr/>
          </p:nvSpPr>
          <p:spPr>
            <a:xfrm>
              <a:off x="5000254" y="3593849"/>
              <a:ext cx="108892" cy="9387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Isosceles Triangle 121"/>
            <p:cNvSpPr>
              <a:spLocks noChangeAspect="1"/>
            </p:cNvSpPr>
            <p:nvPr/>
          </p:nvSpPr>
          <p:spPr>
            <a:xfrm>
              <a:off x="4883526" y="3504190"/>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Isosceles Triangle 122"/>
            <p:cNvSpPr>
              <a:spLocks noChangeAspect="1"/>
            </p:cNvSpPr>
            <p:nvPr/>
          </p:nvSpPr>
          <p:spPr>
            <a:xfrm>
              <a:off x="4486938" y="3141071"/>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Isosceles Triangle 123"/>
            <p:cNvSpPr>
              <a:spLocks noChangeAspect="1"/>
            </p:cNvSpPr>
            <p:nvPr/>
          </p:nvSpPr>
          <p:spPr>
            <a:xfrm>
              <a:off x="4356907" y="3144316"/>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Isosceles Triangle 124"/>
            <p:cNvSpPr>
              <a:spLocks noChangeAspect="1"/>
            </p:cNvSpPr>
            <p:nvPr/>
          </p:nvSpPr>
          <p:spPr>
            <a:xfrm>
              <a:off x="4117984" y="3032869"/>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Isosceles Triangle 125"/>
            <p:cNvSpPr>
              <a:spLocks noChangeAspect="1"/>
            </p:cNvSpPr>
            <p:nvPr/>
          </p:nvSpPr>
          <p:spPr>
            <a:xfrm>
              <a:off x="2772308" y="1347648"/>
              <a:ext cx="108892" cy="93874"/>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27" name="Straight Connector 126"/>
            <p:cNvCxnSpPr/>
            <p:nvPr/>
          </p:nvCxnSpPr>
          <p:spPr>
            <a:xfrm>
              <a:off x="2713311" y="4063193"/>
              <a:ext cx="211434"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8" name="Straight Connector 127"/>
            <p:cNvCxnSpPr/>
            <p:nvPr/>
          </p:nvCxnSpPr>
          <p:spPr>
            <a:xfrm>
              <a:off x="2713311" y="4232298"/>
              <a:ext cx="211434" cy="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3729794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3"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476O: 高リスクのステージII/III結腸癌に対する即時手術 vs. 術前FOLFOX4療法 vs. 術前FOLFOX4＋セツキシマブ療法：多施設共同無作為化第II相試験（PRODIGE 22試験）– Karoui M, et al</a:t>
            </a:r>
          </a:p>
        </p:txBody>
      </p:sp>
      <p:graphicFrame>
        <p:nvGraphicFramePr>
          <p:cNvPr id="14" name="Group 88"/>
          <p:cNvGraphicFramePr>
            <a:graphicFrameLocks noGrp="1"/>
          </p:cNvGraphicFramePr>
          <p:nvPr>
            <p:extLst>
              <p:ext uri="{D42A27DB-BD31-4B8C-83A1-F6EECF244321}">
                <p14:modId xmlns:p14="http://schemas.microsoft.com/office/powerpoint/2010/main" xmlns="" val="2386107035"/>
              </p:ext>
            </p:extLst>
          </p:nvPr>
        </p:nvGraphicFramePr>
        <p:xfrm>
          <a:off x="369888" y="1844824"/>
          <a:ext cx="8398120" cy="3247807"/>
        </p:xfrm>
        <a:graphic>
          <a:graphicData uri="http://schemas.openxmlformats.org/drawingml/2006/table">
            <a:tbl>
              <a:tblPr firstRow="1" bandRow="1">
                <a:tableStyleId>{69012ECD-51FC-41F1-AA8D-1B2483CD663E}</a:tableStyleId>
              </a:tblPr>
              <a:tblGrid>
                <a:gridCol w="2480190">
                  <a:extLst>
                    <a:ext uri="{9D8B030D-6E8A-4147-A177-3AD203B41FA5}">
                      <a16:colId xmlns="" xmlns:a16="http://schemas.microsoft.com/office/drawing/2014/main" val="20000"/>
                    </a:ext>
                  </a:extLst>
                </a:gridCol>
                <a:gridCol w="2443246">
                  <a:extLst>
                    <a:ext uri="{9D8B030D-6E8A-4147-A177-3AD203B41FA5}">
                      <a16:colId xmlns="" xmlns:a16="http://schemas.microsoft.com/office/drawing/2014/main" val="20001"/>
                    </a:ext>
                  </a:extLst>
                </a:gridCol>
                <a:gridCol w="1737342">
                  <a:extLst>
                    <a:ext uri="{9D8B030D-6E8A-4147-A177-3AD203B41FA5}">
                      <a16:colId xmlns="" xmlns:a16="http://schemas.microsoft.com/office/drawing/2014/main" val="20002"/>
                    </a:ext>
                  </a:extLst>
                </a:gridCol>
                <a:gridCol w="1737342"/>
              </a:tblGrid>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腫瘍縮小率, 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手術</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38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TRG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TRG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19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mn-lt"/>
                          <a:cs typeface="Arial" charset="0"/>
                        </a:rPr>
                        <a:t>-</a:t>
                      </a: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TRG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25 (48)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45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mn-lt"/>
                          <a:cs typeface="Arial" charset="0"/>
                        </a:rPr>
                        <a:t>-</a:t>
                      </a: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538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mn-lt"/>
                          <a:cs typeface="Arial" charset="0"/>
                        </a:rPr>
                        <a:t>-</a:t>
                      </a: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536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有意な腫瘍縮小 (TRG 1 + 2)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23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
        <p:nvSpPr>
          <p:cNvPr id="16" name="Text Placeholder 6"/>
          <p:cNvSpPr>
            <a:spLocks noGrp="1"/>
          </p:cNvSpPr>
          <p:nvPr>
            <p:ph type="body" sz="quarter" idx="11"/>
          </p:nvPr>
        </p:nvSpPr>
        <p:spPr>
          <a:xfrm>
            <a:off x="4648200" y="6096000"/>
            <a:ext cx="4130675" cy="487363"/>
          </a:xfrm>
        </p:spPr>
        <p:txBody>
          <a:bodyPr/>
          <a:lstStyle/>
          <a:p>
            <a:r>
              <a:rPr lang="en-US" dirty="0" err="1"/>
              <a:t>Karoui</a:t>
            </a:r>
            <a:r>
              <a:rPr lang="en-US" dirty="0"/>
              <a:t> M,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a:t>476O</a:t>
            </a:r>
          </a:p>
        </p:txBody>
      </p:sp>
      <p:sp>
        <p:nvSpPr>
          <p:cNvPr id="6"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TRG 1：生存する癌細胞なし/単独の癌細胞または癌細胞の小集団なし、TRG2：残存癌よりも広範な線維化あり、TRG 3：著明な線維化よりも広範な残存癌あり/線維化を伴わない、広範な残存癌あり。</a:t>
            </a:r>
          </a:p>
        </p:txBody>
      </p:sp>
    </p:spTree>
    <p:custDataLst>
      <p:tags r:id="rId1"/>
    </p:custDataLst>
    <p:extLst>
      <p:ext uri="{BB962C8B-B14F-4D97-AF65-F5344CB8AC3E}">
        <p14:creationId xmlns:p14="http://schemas.microsoft.com/office/powerpoint/2010/main" xmlns="" val="2268829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2800"/>
              </a:spcBef>
              <a:buClr>
                <a:srgbClr val="043882"/>
              </a:buClr>
              <a:buNone/>
            </a:pPr>
            <a:r>
              <a:rPr lang="ja-JP" sz="1600" b="1" i="0" dirty="0" smtClean="0">
                <a:solidFill>
                  <a:srgbClr val="4D4D4D"/>
                </a:solidFill>
                <a:ea typeface="MS UI Gothic" pitchFamily="18" charset="0"/>
              </a:rPr>
              <a:t>結論</a:t>
            </a:r>
          </a:p>
          <a:p>
            <a:pPr>
              <a:buClr>
                <a:srgbClr val="043882"/>
              </a:buClr>
            </a:pPr>
            <a:r>
              <a:rPr lang="ja-JP" sz="1600" b="1" i="0" dirty="0" smtClean="0">
                <a:solidFill>
                  <a:srgbClr val="4D4D4D"/>
                </a:solidFill>
                <a:ea typeface="MS UI Gothic" pitchFamily="18" charset="0"/>
              </a:rPr>
              <a:t>局所進行結腸癌患者に対する術前FOLFOX療法は周術期において良好な忍容性を示した。</a:t>
            </a:r>
          </a:p>
          <a:p>
            <a:pPr>
              <a:buClr>
                <a:srgbClr val="043882"/>
              </a:buClr>
            </a:pPr>
            <a:r>
              <a:rPr lang="ja-JP" sz="1600" b="1" i="0" dirty="0" smtClean="0">
                <a:solidFill>
                  <a:srgbClr val="4D4D4D"/>
                </a:solidFill>
                <a:ea typeface="MS UI Gothic" pitchFamily="18" charset="0"/>
              </a:rPr>
              <a:t>即時手術に比べ、術前FOLFOX療法では術後合併症の増加が見られなかった。また、術前FOLFOX療法はTRG1と相関していなかったものの、有意な腫瘍縮小と相関していた。</a:t>
            </a:r>
          </a:p>
          <a:p>
            <a:pPr>
              <a:buClr>
                <a:srgbClr val="043882"/>
              </a:buClr>
            </a:pPr>
            <a:r>
              <a:rPr lang="ja-JP" sz="1600" b="1" i="0" dirty="0" smtClean="0">
                <a:solidFill>
                  <a:srgbClr val="4D4D4D"/>
                </a:solidFill>
                <a:ea typeface="MS UI Gothic" pitchFamily="18" charset="0"/>
              </a:rPr>
              <a:t>3年DFSおよび5年OSは第III相試験で評価されている。</a:t>
            </a:r>
          </a:p>
        </p:txBody>
      </p:sp>
      <p:sp>
        <p:nvSpPr>
          <p:cNvPr id="14"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476O: 高リスクのステージII/III結腸癌に対する即時手術 vs. 術前FOLFOX4療法 vs. 術前FOLFOX4＋セツキシマブ療法：多施設共同無作為化第II相試験（PRODIGE 22試験）– Karoui M, et al</a:t>
            </a:r>
          </a:p>
        </p:txBody>
      </p:sp>
      <p:graphicFrame>
        <p:nvGraphicFramePr>
          <p:cNvPr id="15" name="Group 88"/>
          <p:cNvGraphicFramePr>
            <a:graphicFrameLocks noGrp="1"/>
          </p:cNvGraphicFramePr>
          <p:nvPr>
            <p:extLst>
              <p:ext uri="{D42A27DB-BD31-4B8C-83A1-F6EECF244321}">
                <p14:modId xmlns:p14="http://schemas.microsoft.com/office/powerpoint/2010/main" xmlns="" val="2082704662"/>
              </p:ext>
            </p:extLst>
          </p:nvPr>
        </p:nvGraphicFramePr>
        <p:xfrm>
          <a:off x="337803" y="1600557"/>
          <a:ext cx="8436309" cy="2733648"/>
        </p:xfrm>
        <a:graphic>
          <a:graphicData uri="http://schemas.openxmlformats.org/drawingml/2006/table">
            <a:tbl>
              <a:tblPr firstRow="1" bandRow="1">
                <a:tableStyleId>{69012ECD-51FC-41F1-AA8D-1B2483CD663E}</a:tableStyleId>
              </a:tblPr>
              <a:tblGrid>
                <a:gridCol w="3929023">
                  <a:extLst>
                    <a:ext uri="{9D8B030D-6E8A-4147-A177-3AD203B41FA5}">
                      <a16:colId xmlns="" xmlns:a16="http://schemas.microsoft.com/office/drawing/2014/main" val="20000"/>
                    </a:ext>
                  </a:extLst>
                </a:gridCol>
                <a:gridCol w="1517941">
                  <a:extLst>
                    <a:ext uri="{9D8B030D-6E8A-4147-A177-3AD203B41FA5}">
                      <a16:colId xmlns="" xmlns:a16="http://schemas.microsoft.com/office/drawing/2014/main" val="20001"/>
                    </a:ext>
                  </a:extLst>
                </a:gridCol>
                <a:gridCol w="1517941">
                  <a:extLst>
                    <a:ext uri="{9D8B030D-6E8A-4147-A177-3AD203B41FA5}">
                      <a16:colId xmlns="" xmlns:a16="http://schemas.microsoft.com/office/drawing/2014/main" val="20002"/>
                    </a:ext>
                  </a:extLst>
                </a:gridCol>
                <a:gridCol w="147140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放射線学的ステージ</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(n=48)</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手術</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(n=51)</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7348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ステージ, n (%)</a:t>
                      </a:r>
                    </a:p>
                    <a:p>
                      <a:pPr marL="92075"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I</a:t>
                      </a:r>
                    </a:p>
                    <a:p>
                      <a:pPr marL="92075"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II</a:t>
                      </a:r>
                    </a:p>
                    <a:p>
                      <a:pPr marL="92075"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III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mn-lt"/>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25 (52)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19 (40)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31 (61)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0.019</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pT4 および/または N2,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18 (38)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30 (59)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0.033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371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rPr>
                        <a:t>血管塞栓、リンパ節および/または神経周囲の浸潤,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 (19)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25 (49)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郭清リンパ節数、平均  (±SD)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 26.6 (11.3)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25.2 (11.2)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0.529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転移陽性リンパ節数、平均  (±SD)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1.65 (2.9)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2.5 (3.9)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
        <p:nvSpPr>
          <p:cNvPr id="19" name="Text Placeholder 6"/>
          <p:cNvSpPr>
            <a:spLocks noGrp="1"/>
          </p:cNvSpPr>
          <p:nvPr>
            <p:ph type="body" sz="quarter" idx="11"/>
          </p:nvPr>
        </p:nvSpPr>
        <p:spPr>
          <a:xfrm>
            <a:off x="4648200" y="6096000"/>
            <a:ext cx="4130675" cy="487363"/>
          </a:xfrm>
        </p:spPr>
        <p:txBody>
          <a:bodyPr/>
          <a:lstStyle/>
          <a:p>
            <a:r>
              <a:rPr lang="en-US" dirty="0" err="1"/>
              <a:t>Karoui</a:t>
            </a:r>
            <a:r>
              <a:rPr lang="en-US" dirty="0"/>
              <a:t> M,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en-US" dirty="0"/>
              <a:t>476O</a:t>
            </a:r>
          </a:p>
        </p:txBody>
      </p:sp>
    </p:spTree>
    <p:custDataLst>
      <p:tags r:id="rId1"/>
    </p:custDataLst>
    <p:extLst>
      <p:ext uri="{BB962C8B-B14F-4D97-AF65-F5344CB8AC3E}">
        <p14:creationId xmlns:p14="http://schemas.microsoft.com/office/powerpoint/2010/main" xmlns="" val="1682625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ステージIII結腸癌患者において、FOLFOX療法またはCAPOX療法の6カ月間投与に対する3カ月間投与の有効性および安全性を評価すること。</a:t>
            </a:r>
          </a:p>
          <a:p>
            <a:endParaRPr lang="en-GB" dirty="0"/>
          </a:p>
        </p:txBody>
      </p:sp>
      <p:sp>
        <p:nvSpPr>
          <p:cNvPr id="27" name="Title 3"/>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a:t>
            </a:r>
          </a:p>
        </p:txBody>
      </p:sp>
      <p:sp>
        <p:nvSpPr>
          <p:cNvPr id="28" name="Text Placeholder 5"/>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*以下の6件の第III相試験からのデータを含む。SCOT、TOSCA、Alliance/SWOG 80702、IDEA France、ACHIEVE、HORG</a:t>
            </a:r>
          </a:p>
        </p:txBody>
      </p:sp>
      <p:sp>
        <p:nvSpPr>
          <p:cNvPr id="29" name="Text Placeholder 6"/>
          <p:cNvSpPr>
            <a:spLocks noGrp="1"/>
          </p:cNvSpPr>
          <p:nvPr>
            <p:ph type="body" sz="quarter" idx="11"/>
          </p:nvPr>
        </p:nvSpPr>
        <p:spPr>
          <a:xfrm>
            <a:off x="4457700" y="6096000"/>
            <a:ext cx="4321175" cy="487363"/>
          </a:xfrm>
        </p:spPr>
        <p:txBody>
          <a:bodyPr/>
          <a:lstStyle/>
          <a:p>
            <a:r>
              <a:rPr lang="en-US" dirty="0" err="1"/>
              <a:t>Grothey</a:t>
            </a:r>
            <a:r>
              <a:rPr lang="en-US" dirty="0"/>
              <a:t> A, et al. Ann </a:t>
            </a:r>
            <a:r>
              <a:rPr lang="en-US" dirty="0" err="1"/>
              <a:t>Oncol</a:t>
            </a:r>
            <a:r>
              <a:rPr lang="en-US" dirty="0"/>
              <a:t> 2017;28(</a:t>
            </a:r>
            <a:r>
              <a:rPr lang="en-US" dirty="0" err="1"/>
              <a:t>Suppl</a:t>
            </a:r>
            <a:r>
              <a:rPr lang="en-US" dirty="0"/>
              <a:t> 5):</a:t>
            </a:r>
            <a:r>
              <a:rPr lang="en-US" dirty="0" err="1"/>
              <a:t>Abstr</a:t>
            </a:r>
            <a:r>
              <a:rPr lang="en-US" dirty="0"/>
              <a:t> LBA21_PR</a:t>
            </a:r>
          </a:p>
        </p:txBody>
      </p:sp>
      <p:cxnSp>
        <p:nvCxnSpPr>
          <p:cNvPr id="30" name="AutoShape 15"/>
          <p:cNvCxnSpPr>
            <a:cxnSpLocks noChangeShapeType="1"/>
            <a:endCxn id="35" idx="1"/>
          </p:cNvCxnSpPr>
          <p:nvPr/>
        </p:nvCxnSpPr>
        <p:spPr bwMode="auto">
          <a:xfrm rot="5400000" flipH="1" flipV="1">
            <a:off x="4063322" y="2837807"/>
            <a:ext cx="972000" cy="631975"/>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5" y="240347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2" name="Content Placeholder 26"/>
          <p:cNvSpPr txBox="1">
            <a:spLocks/>
          </p:cNvSpPr>
          <p:nvPr/>
        </p:nvSpPr>
        <p:spPr bwMode="auto">
          <a:xfrm>
            <a:off x="4855935" y="3441337"/>
            <a:ext cx="3365197" cy="638544"/>
          </a:xfrm>
          <a:prstGeom prst="rect">
            <a:avLst/>
          </a:prstGeom>
          <a:noFill/>
          <a:ln w="9525">
            <a:noFill/>
            <a:miter lim="800000"/>
            <a:headEnd/>
            <a:tailEnd/>
          </a:ln>
        </p:spPr>
        <p:txBody>
          <a:bodyPr/>
          <a:lstStyle/>
          <a:p>
            <a:pPr indent="-190500">
              <a:spcBef>
                <a:spcPts val="0"/>
              </a:spcBef>
              <a:spcAft>
                <a:spcPts val="400"/>
              </a:spcAft>
              <a:defRPr/>
            </a:pPr>
            <a:r>
              <a:rPr lang="ja-JP" sz="1600" b="0" i="0" dirty="0" smtClean="0">
                <a:solidFill>
                  <a:srgbClr val="000000"/>
                </a:solidFill>
                <a:ea typeface="MS UI Gothic" pitchFamily="18" charset="0"/>
              </a:rPr>
              <a:t>治験医師の治療選択（無作為化なし）</a:t>
            </a:r>
          </a:p>
        </p:txBody>
      </p:sp>
      <p:cxnSp>
        <p:nvCxnSpPr>
          <p:cNvPr id="33" name="AutoShape 19"/>
          <p:cNvCxnSpPr>
            <a:cxnSpLocks noChangeShapeType="1"/>
            <a:stCxn id="37" idx="3"/>
          </p:cNvCxnSpPr>
          <p:nvPr/>
        </p:nvCxnSpPr>
        <p:spPr bwMode="auto">
          <a:xfrm>
            <a:off x="3684813" y="3620057"/>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1" idx="1"/>
          </p:cNvCxnSpPr>
          <p:nvPr/>
        </p:nvCxnSpPr>
        <p:spPr bwMode="auto">
          <a:xfrm>
            <a:off x="7543800" y="2667794"/>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5310" y="2257425"/>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CAPOXまたはFOLFOX療法3カ月間</a:t>
            </a:r>
          </a:p>
        </p:txBody>
      </p:sp>
      <p:sp>
        <p:nvSpPr>
          <p:cNvPr id="37" name="AutoShape 9"/>
          <p:cNvSpPr>
            <a:spLocks noChangeArrowheads="1"/>
          </p:cNvSpPr>
          <p:nvPr/>
        </p:nvSpPr>
        <p:spPr bwMode="auto">
          <a:xfrm>
            <a:off x="365124" y="307657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病期IIIの結腸癌</a:t>
            </a:r>
          </a:p>
          <a:p>
            <a:pPr defTabSz="892175" eaLnBrk="0" hangingPunct="0">
              <a:spcAft>
                <a:spcPct val="30000"/>
              </a:spcAft>
            </a:pPr>
            <a:r>
              <a:rPr lang="ja-JP" b="0" i="0" dirty="0" smtClean="0">
                <a:solidFill>
                  <a:srgbClr val="FFFFFF"/>
                </a:solidFill>
                <a:ea typeface="MS UI Gothic" pitchFamily="18" charset="0"/>
              </a:rPr>
              <a:t>(n=12,834)</a:t>
            </a:r>
          </a:p>
        </p:txBody>
      </p:sp>
      <p:sp>
        <p:nvSpPr>
          <p:cNvPr id="38" name="Rectangle 9"/>
          <p:cNvSpPr txBox="1">
            <a:spLocks noChangeArrowheads="1"/>
          </p:cNvSpPr>
          <p:nvPr/>
        </p:nvSpPr>
        <p:spPr bwMode="auto">
          <a:xfrm>
            <a:off x="365124" y="5149849"/>
            <a:ext cx="4130676" cy="736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DFS</a:t>
            </a:r>
          </a:p>
          <a:p>
            <a:endParaRPr lang="en-GB" dirty="0"/>
          </a:p>
        </p:txBody>
      </p:sp>
      <p:sp>
        <p:nvSpPr>
          <p:cNvPr id="39" name="Content Placeholder 26"/>
          <p:cNvSpPr txBox="1">
            <a:spLocks/>
          </p:cNvSpPr>
          <p:nvPr/>
        </p:nvSpPr>
        <p:spPr>
          <a:xfrm>
            <a:off x="4648200" y="5149849"/>
            <a:ext cx="4130675" cy="73660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安全性</a:t>
            </a:r>
          </a:p>
        </p:txBody>
      </p:sp>
      <p:cxnSp>
        <p:nvCxnSpPr>
          <p:cNvPr id="40" name="AutoShape 16"/>
          <p:cNvCxnSpPr>
            <a:cxnSpLocks noChangeShapeType="1"/>
            <a:endCxn id="43" idx="1"/>
          </p:cNvCxnSpPr>
          <p:nvPr/>
        </p:nvCxnSpPr>
        <p:spPr bwMode="auto">
          <a:xfrm rot="16200000" flipH="1">
            <a:off x="4063322" y="3781917"/>
            <a:ext cx="972000" cy="631975"/>
          </a:xfrm>
          <a:prstGeom prst="bentConnector2">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8116435" y="431958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2" name="AutoShape 20"/>
          <p:cNvCxnSpPr>
            <a:cxnSpLocks noChangeShapeType="1"/>
            <a:stCxn id="43" idx="3"/>
            <a:endCxn id="41" idx="1"/>
          </p:cNvCxnSpPr>
          <p:nvPr/>
        </p:nvCxnSpPr>
        <p:spPr bwMode="auto">
          <a:xfrm>
            <a:off x="7542220" y="4583905"/>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3" name="AutoShape 12"/>
          <p:cNvSpPr>
            <a:spLocks noChangeArrowheads="1"/>
          </p:cNvSpPr>
          <p:nvPr/>
        </p:nvSpPr>
        <p:spPr bwMode="auto">
          <a:xfrm>
            <a:off x="4865310" y="417353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CAPOXまたはFOLFOX療法6カ月間</a:t>
            </a:r>
          </a:p>
        </p:txBody>
      </p:sp>
    </p:spTree>
    <p:extLst>
      <p:ext uri="{BB962C8B-B14F-4D97-AF65-F5344CB8AC3E}">
        <p14:creationId xmlns:p14="http://schemas.microsoft.com/office/powerpoint/2010/main" xmlns="" val="3465457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1"/>
          </p:nvPr>
        </p:nvSpPr>
        <p:spPr>
          <a:xfrm>
            <a:off x="4163554" y="6096000"/>
            <a:ext cx="4615322" cy="487363"/>
          </a:xfrm>
        </p:spPr>
        <p:txBody>
          <a:bodyPr/>
          <a:lstStyle/>
          <a:p>
            <a:r>
              <a:rPr lang="en-US" dirty="0" err="1"/>
              <a:t>Grothey</a:t>
            </a:r>
            <a:r>
              <a:rPr lang="en-US" dirty="0"/>
              <a:t> A, et al. Ann </a:t>
            </a:r>
            <a:r>
              <a:rPr lang="en-US" dirty="0" err="1"/>
              <a:t>Oncol</a:t>
            </a:r>
            <a:r>
              <a:rPr lang="en-US" dirty="0"/>
              <a:t> 2017;28(</a:t>
            </a:r>
            <a:r>
              <a:rPr lang="en-US" dirty="0" err="1"/>
              <a:t>Suppl</a:t>
            </a:r>
            <a:r>
              <a:rPr lang="en-US" dirty="0"/>
              <a:t> 5):</a:t>
            </a:r>
            <a:r>
              <a:rPr lang="en-US" dirty="0" err="1"/>
              <a:t>Abstr</a:t>
            </a:r>
            <a:r>
              <a:rPr lang="en-US" dirty="0"/>
              <a:t> LBA21_PR</a:t>
            </a:r>
          </a:p>
        </p:txBody>
      </p:sp>
      <p:cxnSp>
        <p:nvCxnSpPr>
          <p:cNvPr id="216" name="Straight Connector 215"/>
          <p:cNvCxnSpPr/>
          <p:nvPr/>
        </p:nvCxnSpPr>
        <p:spPr>
          <a:xfrm>
            <a:off x="1509802" y="220571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1509802" y="2451348"/>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1509802" y="3228060"/>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1509802" y="348955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20" name="TextBox 219"/>
          <p:cNvSpPr txBox="1"/>
          <p:nvPr/>
        </p:nvSpPr>
        <p:spPr>
          <a:xfrm>
            <a:off x="7408066" y="1981263"/>
            <a:ext cx="1073321" cy="338554"/>
          </a:xfrm>
          <a:prstGeom prst="rect">
            <a:avLst/>
          </a:prstGeom>
          <a:noFill/>
        </p:spPr>
        <p:txBody>
          <a:bodyPr wrap="square" rtlCol="0">
            <a:spAutoFit/>
          </a:bodyPr>
          <a:lstStyle/>
          <a:p>
            <a:r>
              <a:rPr lang="ja-JP" sz="1600" b="1" i="0" dirty="0" smtClean="0">
                <a:solidFill>
                  <a:srgbClr val="000000"/>
                </a:solidFill>
                <a:ea typeface="MS UI Gothic" pitchFamily="18" charset="0"/>
              </a:rPr>
              <a:t>期間</a:t>
            </a:r>
          </a:p>
        </p:txBody>
      </p:sp>
      <p:graphicFrame>
        <p:nvGraphicFramePr>
          <p:cNvPr id="221" name="Table 220"/>
          <p:cNvGraphicFramePr>
            <a:graphicFrameLocks noGrp="1"/>
          </p:cNvGraphicFramePr>
          <p:nvPr>
            <p:extLst>
              <p:ext uri="{D42A27DB-BD31-4B8C-83A1-F6EECF244321}">
                <p14:modId xmlns:p14="http://schemas.microsoft.com/office/powerpoint/2010/main" xmlns="" val="1005147437"/>
              </p:ext>
            </p:extLst>
          </p:nvPr>
        </p:nvGraphicFramePr>
        <p:xfrm>
          <a:off x="1869667" y="3144829"/>
          <a:ext cx="2885357" cy="1540456"/>
        </p:xfrm>
        <a:graphic>
          <a:graphicData uri="http://schemas.openxmlformats.org/drawingml/2006/table">
            <a:tbl>
              <a:tblPr firstRow="1" bandRow="1">
                <a:tableStyleId>{5C22544A-7EE6-4342-B048-85BDC9FD1C3A}</a:tableStyleId>
              </a:tblPr>
              <a:tblGrid>
                <a:gridCol w="1185432"/>
                <a:gridCol w="1699925"/>
              </a:tblGrid>
              <a:tr h="282435">
                <a:tc>
                  <a:txBody>
                    <a:bodyPr/>
                    <a:lstStyle/>
                    <a:p>
                      <a:r>
                        <a:rPr lang="ja-JP" sz="1600" b="1" i="0" dirty="0" smtClean="0">
                          <a:solidFill>
                            <a:srgbClr val="000000"/>
                          </a:solidFill>
                          <a:ea typeface="MS UI Gothic" pitchFamily="18" charset="0"/>
                        </a:rPr>
                        <a:t> 期間</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b="1" i="0" dirty="0" smtClean="0">
                          <a:solidFill>
                            <a:srgbClr val="000000"/>
                          </a:solidFill>
                          <a:ea typeface="MS UI Gothic" pitchFamily="18" charset="0"/>
                        </a:rPr>
                        <a:t>3年DFS、%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776">
                <a:tc>
                  <a:txBody>
                    <a:bodyPr/>
                    <a:lstStyle/>
                    <a:p>
                      <a:r>
                        <a:rPr lang="ja-JP" sz="1500" b="0" i="0" dirty="0" smtClean="0">
                          <a:solidFill>
                            <a:srgbClr val="000000"/>
                          </a:solidFill>
                          <a:ea typeface="MS UI Gothic" pitchFamily="18" charset="0"/>
                        </a:rPr>
                        <a:t> 3カ月</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500" b="0" i="0" dirty="0" smtClean="0">
                          <a:solidFill>
                            <a:srgbClr val="000000"/>
                          </a:solidFill>
                          <a:ea typeface="MS UI Gothic" pitchFamily="18" charset="0"/>
                        </a:rPr>
                        <a:t>74.6</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615">
                <a:tc>
                  <a:txBody>
                    <a:bodyPr/>
                    <a:lstStyle/>
                    <a:p>
                      <a:r>
                        <a:rPr lang="ja-JP" sz="1500" b="0" i="0" dirty="0" smtClean="0">
                          <a:solidFill>
                            <a:srgbClr val="000000"/>
                          </a:solidFill>
                          <a:ea typeface="MS UI Gothic" pitchFamily="18" charset="0"/>
                        </a:rPr>
                        <a:t> 6カ月</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500" b="0" i="0" dirty="0" smtClean="0">
                          <a:solidFill>
                            <a:srgbClr val="000000"/>
                          </a:solidFill>
                          <a:ea typeface="MS UI Gothic" pitchFamily="18" charset="0"/>
                        </a:rPr>
                        <a:t>75.5</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5096">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1500" b="0" i="0" u="none" dirty="0" smtClean="0">
                          <a:solidFill>
                            <a:srgbClr val="000000"/>
                          </a:solidFill>
                          <a:ea typeface="MS UI Gothic" pitchFamily="18" charset="0"/>
                        </a:rPr>
                        <a:t>3年DFSの差 −0.9% </a:t>
                      </a:r>
                    </a:p>
                    <a:p>
                      <a:pPr marL="0" marR="0" indent="0" algn="ctr" defTabSz="457200" rtl="0" eaLnBrk="1" fontAlgn="auto" latinLnBrk="0" hangingPunct="1">
                        <a:lnSpc>
                          <a:spcPct val="100000"/>
                        </a:lnSpc>
                        <a:spcBef>
                          <a:spcPts val="0"/>
                        </a:spcBef>
                        <a:spcAft>
                          <a:spcPts val="0"/>
                        </a:spcAft>
                        <a:buClrTx/>
                        <a:buSzTx/>
                        <a:buFontTx/>
                        <a:buNone/>
                        <a:tabLst/>
                        <a:defRPr/>
                      </a:pPr>
                      <a:r>
                        <a:rPr lang="ja-JP" sz="1500" b="0" i="0" u="none" dirty="0" smtClean="0">
                          <a:solidFill>
                            <a:srgbClr val="000000"/>
                          </a:solidFill>
                          <a:ea typeface="MS UI Gothic" pitchFamily="18" charset="0"/>
                        </a:rPr>
                        <a:t>(95%CI −2.4, 0.6)</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222" name="Straight Connector 221"/>
          <p:cNvCxnSpPr/>
          <p:nvPr/>
        </p:nvCxnSpPr>
        <p:spPr>
          <a:xfrm>
            <a:off x="1511886" y="269910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1509802" y="2962250"/>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24" name="TextBox 223"/>
          <p:cNvSpPr txBox="1"/>
          <p:nvPr/>
        </p:nvSpPr>
        <p:spPr>
          <a:xfrm>
            <a:off x="1168756" y="3108912"/>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60</a:t>
            </a:r>
          </a:p>
        </p:txBody>
      </p:sp>
      <p:cxnSp>
        <p:nvCxnSpPr>
          <p:cNvPr id="225" name="Straight Connector 224"/>
          <p:cNvCxnSpPr/>
          <p:nvPr/>
        </p:nvCxnSpPr>
        <p:spPr>
          <a:xfrm>
            <a:off x="1509802" y="4767855"/>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a:off x="3578139" y="5296716"/>
            <a:ext cx="585414"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4464</a:t>
            </a:r>
          </a:p>
        </p:txBody>
      </p:sp>
      <p:sp>
        <p:nvSpPr>
          <p:cNvPr id="227" name="TextBox 226"/>
          <p:cNvSpPr txBox="1"/>
          <p:nvPr/>
        </p:nvSpPr>
        <p:spPr>
          <a:xfrm>
            <a:off x="4735793" y="5296716"/>
            <a:ext cx="531108"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3000</a:t>
            </a:r>
          </a:p>
        </p:txBody>
      </p:sp>
      <p:cxnSp>
        <p:nvCxnSpPr>
          <p:cNvPr id="228" name="Straight Connector 227"/>
          <p:cNvCxnSpPr/>
          <p:nvPr/>
        </p:nvCxnSpPr>
        <p:spPr>
          <a:xfrm flipV="1">
            <a:off x="1612366" y="4768066"/>
            <a:ext cx="6912768" cy="1778"/>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1509802" y="3738729"/>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1509802" y="3993609"/>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1509802" y="4250793"/>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1509802" y="4515969"/>
            <a:ext cx="91440" cy="0"/>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V="1">
            <a:off x="2754676" y="4768066"/>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34" name="TextBox 233"/>
          <p:cNvSpPr txBox="1"/>
          <p:nvPr/>
        </p:nvSpPr>
        <p:spPr>
          <a:xfrm>
            <a:off x="1231383" y="4637050"/>
            <a:ext cx="248811"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0</a:t>
            </a:r>
          </a:p>
        </p:txBody>
      </p:sp>
      <p:sp>
        <p:nvSpPr>
          <p:cNvPr id="235" name="TextBox 234"/>
          <p:cNvSpPr txBox="1"/>
          <p:nvPr/>
        </p:nvSpPr>
        <p:spPr>
          <a:xfrm>
            <a:off x="1161165" y="4399831"/>
            <a:ext cx="386065"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10</a:t>
            </a:r>
          </a:p>
        </p:txBody>
      </p:sp>
      <p:sp>
        <p:nvSpPr>
          <p:cNvPr id="236" name="TextBox 235"/>
          <p:cNvSpPr txBox="1"/>
          <p:nvPr/>
        </p:nvSpPr>
        <p:spPr>
          <a:xfrm>
            <a:off x="1170139" y="4135328"/>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20</a:t>
            </a:r>
          </a:p>
        </p:txBody>
      </p:sp>
      <p:sp>
        <p:nvSpPr>
          <p:cNvPr id="237" name="TextBox 236"/>
          <p:cNvSpPr txBox="1"/>
          <p:nvPr/>
        </p:nvSpPr>
        <p:spPr>
          <a:xfrm>
            <a:off x="1177105" y="3879487"/>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30</a:t>
            </a:r>
          </a:p>
        </p:txBody>
      </p:sp>
      <p:sp>
        <p:nvSpPr>
          <p:cNvPr id="238" name="TextBox 237"/>
          <p:cNvSpPr txBox="1"/>
          <p:nvPr/>
        </p:nvSpPr>
        <p:spPr>
          <a:xfrm>
            <a:off x="1169178" y="3626876"/>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40</a:t>
            </a:r>
          </a:p>
        </p:txBody>
      </p:sp>
      <p:sp>
        <p:nvSpPr>
          <p:cNvPr id="239" name="TextBox 238"/>
          <p:cNvSpPr txBox="1"/>
          <p:nvPr/>
        </p:nvSpPr>
        <p:spPr>
          <a:xfrm>
            <a:off x="1169178" y="3359395"/>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50</a:t>
            </a:r>
          </a:p>
        </p:txBody>
      </p:sp>
      <p:sp>
        <p:nvSpPr>
          <p:cNvPr id="240" name="TextBox 239"/>
          <p:cNvSpPr txBox="1"/>
          <p:nvPr/>
        </p:nvSpPr>
        <p:spPr>
          <a:xfrm>
            <a:off x="2622706"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1</a:t>
            </a:r>
          </a:p>
        </p:txBody>
      </p:sp>
      <p:sp>
        <p:nvSpPr>
          <p:cNvPr id="241" name="TextBox 240"/>
          <p:cNvSpPr txBox="1"/>
          <p:nvPr/>
        </p:nvSpPr>
        <p:spPr>
          <a:xfrm>
            <a:off x="1471949"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0</a:t>
            </a:r>
          </a:p>
        </p:txBody>
      </p:sp>
      <p:cxnSp>
        <p:nvCxnSpPr>
          <p:cNvPr id="242" name="Straight Connector 241"/>
          <p:cNvCxnSpPr/>
          <p:nvPr/>
        </p:nvCxnSpPr>
        <p:spPr>
          <a:xfrm flipV="1">
            <a:off x="3893054" y="4767855"/>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5030005" y="2868593"/>
            <a:ext cx="0" cy="1978715"/>
          </a:xfrm>
          <a:prstGeom prst="line">
            <a:avLst/>
          </a:prstGeom>
          <a:ln>
            <a:solidFill>
              <a:schemeClr val="accent1">
                <a:lumMod val="1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146222" y="4761452"/>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V="1">
            <a:off x="7285347" y="4761452"/>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8408973" y="4761452"/>
            <a:ext cx="0" cy="85856"/>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3760673"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2</a:t>
            </a:r>
          </a:p>
        </p:txBody>
      </p:sp>
      <p:sp>
        <p:nvSpPr>
          <p:cNvPr id="248" name="TextBox 247"/>
          <p:cNvSpPr txBox="1"/>
          <p:nvPr/>
        </p:nvSpPr>
        <p:spPr>
          <a:xfrm>
            <a:off x="4906391"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3</a:t>
            </a:r>
          </a:p>
        </p:txBody>
      </p:sp>
      <p:sp>
        <p:nvSpPr>
          <p:cNvPr id="249" name="TextBox 248"/>
          <p:cNvSpPr txBox="1"/>
          <p:nvPr/>
        </p:nvSpPr>
        <p:spPr>
          <a:xfrm>
            <a:off x="6029712"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4</a:t>
            </a:r>
          </a:p>
        </p:txBody>
      </p:sp>
      <p:sp>
        <p:nvSpPr>
          <p:cNvPr id="250" name="TextBox 249"/>
          <p:cNvSpPr txBox="1"/>
          <p:nvPr/>
        </p:nvSpPr>
        <p:spPr>
          <a:xfrm>
            <a:off x="7153336"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5</a:t>
            </a:r>
          </a:p>
        </p:txBody>
      </p:sp>
      <p:sp>
        <p:nvSpPr>
          <p:cNvPr id="251" name="TextBox 250"/>
          <p:cNvSpPr txBox="1"/>
          <p:nvPr/>
        </p:nvSpPr>
        <p:spPr>
          <a:xfrm>
            <a:off x="8288822" y="4839068"/>
            <a:ext cx="247837"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6</a:t>
            </a:r>
          </a:p>
        </p:txBody>
      </p:sp>
      <p:sp>
        <p:nvSpPr>
          <p:cNvPr id="252" name="TextBox 251"/>
          <p:cNvSpPr txBox="1"/>
          <p:nvPr/>
        </p:nvSpPr>
        <p:spPr>
          <a:xfrm>
            <a:off x="1173074" y="2853598"/>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70</a:t>
            </a:r>
          </a:p>
        </p:txBody>
      </p:sp>
      <p:sp>
        <p:nvSpPr>
          <p:cNvPr id="253" name="TextBox 252"/>
          <p:cNvSpPr txBox="1"/>
          <p:nvPr/>
        </p:nvSpPr>
        <p:spPr>
          <a:xfrm>
            <a:off x="1168756" y="2589058"/>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80</a:t>
            </a:r>
          </a:p>
        </p:txBody>
      </p:sp>
      <p:sp>
        <p:nvSpPr>
          <p:cNvPr id="254" name="TextBox 253"/>
          <p:cNvSpPr txBox="1"/>
          <p:nvPr/>
        </p:nvSpPr>
        <p:spPr>
          <a:xfrm>
            <a:off x="1175158" y="2324132"/>
            <a:ext cx="370126"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90</a:t>
            </a:r>
          </a:p>
        </p:txBody>
      </p:sp>
      <p:sp>
        <p:nvSpPr>
          <p:cNvPr id="255" name="TextBox 254"/>
          <p:cNvSpPr txBox="1"/>
          <p:nvPr/>
        </p:nvSpPr>
        <p:spPr>
          <a:xfrm>
            <a:off x="1101936" y="2084580"/>
            <a:ext cx="441264" cy="261610"/>
          </a:xfrm>
          <a:prstGeom prst="rect">
            <a:avLst/>
          </a:prstGeom>
          <a:noFill/>
          <a:effectLst/>
        </p:spPr>
        <p:txBody>
          <a:bodyPr wrap="square" rtlCol="0">
            <a:spAutoFit/>
          </a:bodyPr>
          <a:lstStyle/>
          <a:p>
            <a:r>
              <a:rPr lang="ja-JP" sz="1100" b="0" i="0" dirty="0" smtClean="0">
                <a:solidFill>
                  <a:srgbClr val="00060D"/>
                </a:solidFill>
                <a:ea typeface="MS UI Gothic" pitchFamily="18" charset="0"/>
              </a:rPr>
              <a:t>100</a:t>
            </a:r>
          </a:p>
        </p:txBody>
      </p:sp>
      <p:sp>
        <p:nvSpPr>
          <p:cNvPr id="256" name="TextBox 255"/>
          <p:cNvSpPr txBox="1"/>
          <p:nvPr/>
        </p:nvSpPr>
        <p:spPr>
          <a:xfrm>
            <a:off x="3658412" y="5030737"/>
            <a:ext cx="2203523"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無作為化からの経過年数</a:t>
            </a:r>
          </a:p>
        </p:txBody>
      </p:sp>
      <p:sp>
        <p:nvSpPr>
          <p:cNvPr id="257" name="TextBox 256"/>
          <p:cNvSpPr txBox="1"/>
          <p:nvPr/>
        </p:nvSpPr>
        <p:spPr>
          <a:xfrm rot="16200000">
            <a:off x="32644" y="3353800"/>
            <a:ext cx="1931605"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イベント未発生下累積生存率、%</a:t>
            </a:r>
          </a:p>
        </p:txBody>
      </p:sp>
      <p:cxnSp>
        <p:nvCxnSpPr>
          <p:cNvPr id="258" name="Straight Connector 257"/>
          <p:cNvCxnSpPr/>
          <p:nvPr/>
        </p:nvCxnSpPr>
        <p:spPr>
          <a:xfrm>
            <a:off x="6747346" y="2384481"/>
            <a:ext cx="604433" cy="0"/>
          </a:xfrm>
          <a:prstGeom prst="line">
            <a:avLst/>
          </a:prstGeom>
          <a:ln w="28575">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6747346" y="2644909"/>
            <a:ext cx="604433"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260" name="Group 259"/>
          <p:cNvGrpSpPr/>
          <p:nvPr/>
        </p:nvGrpSpPr>
        <p:grpSpPr>
          <a:xfrm>
            <a:off x="1622412" y="2188885"/>
            <a:ext cx="6780751" cy="845336"/>
            <a:chOff x="1715549" y="2713839"/>
            <a:chExt cx="6780751" cy="845336"/>
          </a:xfrm>
          <a:effectLst/>
        </p:grpSpPr>
        <p:sp>
          <p:nvSpPr>
            <p:cNvPr id="261" name="Freeform 260"/>
            <p:cNvSpPr/>
            <p:nvPr/>
          </p:nvSpPr>
          <p:spPr>
            <a:xfrm>
              <a:off x="1715549" y="2713839"/>
              <a:ext cx="1212209" cy="255863"/>
            </a:xfrm>
            <a:custGeom>
              <a:avLst/>
              <a:gdLst>
                <a:gd name="connsiteX0" fmla="*/ 0 w 1212209"/>
                <a:gd name="connsiteY0" fmla="*/ 0 h 255863"/>
                <a:gd name="connsiteX1" fmla="*/ 92279 w 1212209"/>
                <a:gd name="connsiteY1" fmla="*/ 0 h 255863"/>
                <a:gd name="connsiteX2" fmla="*/ 92279 w 1212209"/>
                <a:gd name="connsiteY2" fmla="*/ 20972 h 255863"/>
                <a:gd name="connsiteX3" fmla="*/ 201335 w 1212209"/>
                <a:gd name="connsiteY3" fmla="*/ 20972 h 255863"/>
                <a:gd name="connsiteX4" fmla="*/ 226502 w 1212209"/>
                <a:gd name="connsiteY4" fmla="*/ 20972 h 255863"/>
                <a:gd name="connsiteX5" fmla="*/ 255864 w 1212209"/>
                <a:gd name="connsiteY5" fmla="*/ 20972 h 255863"/>
                <a:gd name="connsiteX6" fmla="*/ 264253 w 1212209"/>
                <a:gd name="connsiteY6" fmla="*/ 29361 h 255863"/>
                <a:gd name="connsiteX7" fmla="*/ 276836 w 1212209"/>
                <a:gd name="connsiteY7" fmla="*/ 41944 h 255863"/>
                <a:gd name="connsiteX8" fmla="*/ 327170 w 1212209"/>
                <a:gd name="connsiteY8" fmla="*/ 41944 h 255863"/>
                <a:gd name="connsiteX9" fmla="*/ 398477 w 1212209"/>
                <a:gd name="connsiteY9" fmla="*/ 41944 h 255863"/>
                <a:gd name="connsiteX10" fmla="*/ 444616 w 1212209"/>
                <a:gd name="connsiteY10" fmla="*/ 41944 h 255863"/>
                <a:gd name="connsiteX11" fmla="*/ 461394 w 1212209"/>
                <a:gd name="connsiteY11" fmla="*/ 58722 h 255863"/>
                <a:gd name="connsiteX12" fmla="*/ 520117 w 1212209"/>
                <a:gd name="connsiteY12" fmla="*/ 58722 h 255863"/>
                <a:gd name="connsiteX13" fmla="*/ 541090 w 1212209"/>
                <a:gd name="connsiteY13" fmla="*/ 58722 h 255863"/>
                <a:gd name="connsiteX14" fmla="*/ 562063 w 1212209"/>
                <a:gd name="connsiteY14" fmla="*/ 79695 h 255863"/>
                <a:gd name="connsiteX15" fmla="*/ 574645 w 1212209"/>
                <a:gd name="connsiteY15" fmla="*/ 79695 h 255863"/>
                <a:gd name="connsiteX16" fmla="*/ 595618 w 1212209"/>
                <a:gd name="connsiteY16" fmla="*/ 79695 h 255863"/>
                <a:gd name="connsiteX17" fmla="*/ 604007 w 1212209"/>
                <a:gd name="connsiteY17" fmla="*/ 88084 h 255863"/>
                <a:gd name="connsiteX18" fmla="*/ 620785 w 1212209"/>
                <a:gd name="connsiteY18" fmla="*/ 88084 h 255863"/>
                <a:gd name="connsiteX19" fmla="*/ 654341 w 1212209"/>
                <a:gd name="connsiteY19" fmla="*/ 88084 h 255863"/>
                <a:gd name="connsiteX20" fmla="*/ 654341 w 1212209"/>
                <a:gd name="connsiteY20" fmla="*/ 104862 h 255863"/>
                <a:gd name="connsiteX21" fmla="*/ 666924 w 1212209"/>
                <a:gd name="connsiteY21" fmla="*/ 104862 h 255863"/>
                <a:gd name="connsiteX22" fmla="*/ 666924 w 1212209"/>
                <a:gd name="connsiteY22" fmla="*/ 117445 h 255863"/>
                <a:gd name="connsiteX23" fmla="*/ 700480 w 1212209"/>
                <a:gd name="connsiteY23" fmla="*/ 117445 h 255863"/>
                <a:gd name="connsiteX24" fmla="*/ 713064 w 1212209"/>
                <a:gd name="connsiteY24" fmla="*/ 130029 h 255863"/>
                <a:gd name="connsiteX25" fmla="*/ 742425 w 1212209"/>
                <a:gd name="connsiteY25" fmla="*/ 130029 h 255863"/>
                <a:gd name="connsiteX26" fmla="*/ 759203 w 1212209"/>
                <a:gd name="connsiteY26" fmla="*/ 130029 h 255863"/>
                <a:gd name="connsiteX27" fmla="*/ 775981 w 1212209"/>
                <a:gd name="connsiteY27" fmla="*/ 130029 h 255863"/>
                <a:gd name="connsiteX28" fmla="*/ 784370 w 1212209"/>
                <a:gd name="connsiteY28" fmla="*/ 138418 h 255863"/>
                <a:gd name="connsiteX29" fmla="*/ 822121 w 1212209"/>
                <a:gd name="connsiteY29" fmla="*/ 138418 h 255863"/>
                <a:gd name="connsiteX30" fmla="*/ 830510 w 1212209"/>
                <a:gd name="connsiteY30" fmla="*/ 146807 h 255863"/>
                <a:gd name="connsiteX31" fmla="*/ 864066 w 1212209"/>
                <a:gd name="connsiteY31" fmla="*/ 146807 h 255863"/>
                <a:gd name="connsiteX32" fmla="*/ 880844 w 1212209"/>
                <a:gd name="connsiteY32" fmla="*/ 146807 h 255863"/>
                <a:gd name="connsiteX33" fmla="*/ 893427 w 1212209"/>
                <a:gd name="connsiteY33" fmla="*/ 146807 h 255863"/>
                <a:gd name="connsiteX34" fmla="*/ 897621 w 1212209"/>
                <a:gd name="connsiteY34" fmla="*/ 151001 h 255863"/>
                <a:gd name="connsiteX35" fmla="*/ 906010 w 1212209"/>
                <a:gd name="connsiteY35" fmla="*/ 159390 h 255863"/>
                <a:gd name="connsiteX36" fmla="*/ 926983 w 1212209"/>
                <a:gd name="connsiteY36" fmla="*/ 159390 h 255863"/>
                <a:gd name="connsiteX37" fmla="*/ 926983 w 1212209"/>
                <a:gd name="connsiteY37" fmla="*/ 171974 h 255863"/>
                <a:gd name="connsiteX38" fmla="*/ 968928 w 1212209"/>
                <a:gd name="connsiteY38" fmla="*/ 171974 h 255863"/>
                <a:gd name="connsiteX39" fmla="*/ 981511 w 1212209"/>
                <a:gd name="connsiteY39" fmla="*/ 184557 h 255863"/>
                <a:gd name="connsiteX40" fmla="*/ 1010873 w 1212209"/>
                <a:gd name="connsiteY40" fmla="*/ 184557 h 255863"/>
                <a:gd name="connsiteX41" fmla="*/ 1019262 w 1212209"/>
                <a:gd name="connsiteY41" fmla="*/ 192946 h 255863"/>
                <a:gd name="connsiteX42" fmla="*/ 1031846 w 1212209"/>
                <a:gd name="connsiteY42" fmla="*/ 205530 h 255863"/>
                <a:gd name="connsiteX43" fmla="*/ 1061207 w 1212209"/>
                <a:gd name="connsiteY43" fmla="*/ 205530 h 255863"/>
                <a:gd name="connsiteX44" fmla="*/ 1082179 w 1212209"/>
                <a:gd name="connsiteY44" fmla="*/ 205530 h 255863"/>
                <a:gd name="connsiteX45" fmla="*/ 1082179 w 1212209"/>
                <a:gd name="connsiteY45" fmla="*/ 218113 h 255863"/>
                <a:gd name="connsiteX46" fmla="*/ 1111541 w 1212209"/>
                <a:gd name="connsiteY46" fmla="*/ 218113 h 255863"/>
                <a:gd name="connsiteX47" fmla="*/ 1111541 w 1212209"/>
                <a:gd name="connsiteY47" fmla="*/ 230697 h 255863"/>
                <a:gd name="connsiteX48" fmla="*/ 1136708 w 1212209"/>
                <a:gd name="connsiteY48" fmla="*/ 230697 h 255863"/>
                <a:gd name="connsiteX49" fmla="*/ 1149291 w 1212209"/>
                <a:gd name="connsiteY49" fmla="*/ 243280 h 255863"/>
                <a:gd name="connsiteX50" fmla="*/ 1170264 w 1212209"/>
                <a:gd name="connsiteY50" fmla="*/ 243280 h 255863"/>
                <a:gd name="connsiteX51" fmla="*/ 1182847 w 1212209"/>
                <a:gd name="connsiteY51" fmla="*/ 255863 h 255863"/>
                <a:gd name="connsiteX52" fmla="*/ 1212209 w 1212209"/>
                <a:gd name="connsiteY52" fmla="*/ 255863 h 2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2209" h="255863">
                  <a:moveTo>
                    <a:pt x="0" y="0"/>
                  </a:moveTo>
                  <a:lnTo>
                    <a:pt x="92279" y="0"/>
                  </a:lnTo>
                  <a:lnTo>
                    <a:pt x="92279" y="20972"/>
                  </a:lnTo>
                  <a:lnTo>
                    <a:pt x="201335" y="20972"/>
                  </a:lnTo>
                  <a:lnTo>
                    <a:pt x="226502" y="20972"/>
                  </a:lnTo>
                  <a:lnTo>
                    <a:pt x="255864" y="20972"/>
                  </a:lnTo>
                  <a:lnTo>
                    <a:pt x="264253" y="29361"/>
                  </a:lnTo>
                  <a:lnTo>
                    <a:pt x="276836" y="41944"/>
                  </a:lnTo>
                  <a:lnTo>
                    <a:pt x="327170" y="41944"/>
                  </a:lnTo>
                  <a:lnTo>
                    <a:pt x="398477" y="41944"/>
                  </a:lnTo>
                  <a:lnTo>
                    <a:pt x="444616" y="41944"/>
                  </a:lnTo>
                  <a:lnTo>
                    <a:pt x="461394" y="58722"/>
                  </a:lnTo>
                  <a:lnTo>
                    <a:pt x="520117" y="58722"/>
                  </a:lnTo>
                  <a:lnTo>
                    <a:pt x="541090" y="58722"/>
                  </a:lnTo>
                  <a:lnTo>
                    <a:pt x="562063" y="79695"/>
                  </a:lnTo>
                  <a:lnTo>
                    <a:pt x="574645" y="79695"/>
                  </a:lnTo>
                  <a:lnTo>
                    <a:pt x="595618" y="79695"/>
                  </a:lnTo>
                  <a:lnTo>
                    <a:pt x="604007" y="88084"/>
                  </a:lnTo>
                  <a:lnTo>
                    <a:pt x="620785" y="88084"/>
                  </a:lnTo>
                  <a:lnTo>
                    <a:pt x="654341" y="88084"/>
                  </a:lnTo>
                  <a:lnTo>
                    <a:pt x="654341" y="104862"/>
                  </a:lnTo>
                  <a:lnTo>
                    <a:pt x="666924" y="104862"/>
                  </a:lnTo>
                  <a:lnTo>
                    <a:pt x="666924" y="117445"/>
                  </a:lnTo>
                  <a:lnTo>
                    <a:pt x="700480" y="117445"/>
                  </a:lnTo>
                  <a:lnTo>
                    <a:pt x="713064" y="130029"/>
                  </a:lnTo>
                  <a:lnTo>
                    <a:pt x="742425" y="130029"/>
                  </a:lnTo>
                  <a:lnTo>
                    <a:pt x="759203" y="130029"/>
                  </a:lnTo>
                  <a:lnTo>
                    <a:pt x="775981" y="130029"/>
                  </a:lnTo>
                  <a:lnTo>
                    <a:pt x="784370" y="138418"/>
                  </a:lnTo>
                  <a:lnTo>
                    <a:pt x="822121" y="138418"/>
                  </a:lnTo>
                  <a:lnTo>
                    <a:pt x="830510" y="146807"/>
                  </a:lnTo>
                  <a:lnTo>
                    <a:pt x="864066" y="146807"/>
                  </a:lnTo>
                  <a:lnTo>
                    <a:pt x="880844" y="146807"/>
                  </a:lnTo>
                  <a:lnTo>
                    <a:pt x="893427" y="146807"/>
                  </a:lnTo>
                  <a:lnTo>
                    <a:pt x="897621" y="151001"/>
                  </a:lnTo>
                  <a:lnTo>
                    <a:pt x="906010" y="159390"/>
                  </a:lnTo>
                  <a:lnTo>
                    <a:pt x="926983" y="159390"/>
                  </a:lnTo>
                  <a:lnTo>
                    <a:pt x="926983" y="171974"/>
                  </a:lnTo>
                  <a:lnTo>
                    <a:pt x="968928" y="171974"/>
                  </a:lnTo>
                  <a:lnTo>
                    <a:pt x="981511" y="184557"/>
                  </a:lnTo>
                  <a:lnTo>
                    <a:pt x="1010873" y="184557"/>
                  </a:lnTo>
                  <a:lnTo>
                    <a:pt x="1019262" y="192946"/>
                  </a:lnTo>
                  <a:lnTo>
                    <a:pt x="1031846" y="205530"/>
                  </a:lnTo>
                  <a:lnTo>
                    <a:pt x="1061207" y="205530"/>
                  </a:lnTo>
                  <a:lnTo>
                    <a:pt x="1082179" y="205530"/>
                  </a:lnTo>
                  <a:lnTo>
                    <a:pt x="1082179" y="218113"/>
                  </a:lnTo>
                  <a:lnTo>
                    <a:pt x="1111541" y="218113"/>
                  </a:lnTo>
                  <a:lnTo>
                    <a:pt x="1111541" y="230697"/>
                  </a:lnTo>
                  <a:lnTo>
                    <a:pt x="1136708" y="230697"/>
                  </a:lnTo>
                  <a:lnTo>
                    <a:pt x="1149291" y="243280"/>
                  </a:lnTo>
                  <a:lnTo>
                    <a:pt x="1170264" y="243280"/>
                  </a:lnTo>
                  <a:lnTo>
                    <a:pt x="1182847" y="255863"/>
                  </a:lnTo>
                  <a:lnTo>
                    <a:pt x="1212209" y="255863"/>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Freeform 261"/>
            <p:cNvSpPr/>
            <p:nvPr/>
          </p:nvSpPr>
          <p:spPr>
            <a:xfrm>
              <a:off x="2923563" y="2965508"/>
              <a:ext cx="2059498" cy="373310"/>
            </a:xfrm>
            <a:custGeom>
              <a:avLst/>
              <a:gdLst>
                <a:gd name="connsiteX0" fmla="*/ 0 w 2059498"/>
                <a:gd name="connsiteY0" fmla="*/ 0 h 373310"/>
                <a:gd name="connsiteX1" fmla="*/ 25167 w 2059498"/>
                <a:gd name="connsiteY1" fmla="*/ 25167 h 373310"/>
                <a:gd name="connsiteX2" fmla="*/ 67112 w 2059498"/>
                <a:gd name="connsiteY2" fmla="*/ 25167 h 373310"/>
                <a:gd name="connsiteX3" fmla="*/ 83890 w 2059498"/>
                <a:gd name="connsiteY3" fmla="*/ 41945 h 373310"/>
                <a:gd name="connsiteX4" fmla="*/ 117446 w 2059498"/>
                <a:gd name="connsiteY4" fmla="*/ 41945 h 373310"/>
                <a:gd name="connsiteX5" fmla="*/ 130030 w 2059498"/>
                <a:gd name="connsiteY5" fmla="*/ 54529 h 373310"/>
                <a:gd name="connsiteX6" fmla="*/ 146808 w 2059498"/>
                <a:gd name="connsiteY6" fmla="*/ 54529 h 373310"/>
                <a:gd name="connsiteX7" fmla="*/ 159391 w 2059498"/>
                <a:gd name="connsiteY7" fmla="*/ 67112 h 373310"/>
                <a:gd name="connsiteX8" fmla="*/ 192947 w 2059498"/>
                <a:gd name="connsiteY8" fmla="*/ 67112 h 373310"/>
                <a:gd name="connsiteX9" fmla="*/ 201336 w 2059498"/>
                <a:gd name="connsiteY9" fmla="*/ 75501 h 373310"/>
                <a:gd name="connsiteX10" fmla="*/ 230698 w 2059498"/>
                <a:gd name="connsiteY10" fmla="*/ 75501 h 373310"/>
                <a:gd name="connsiteX11" fmla="*/ 247476 w 2059498"/>
                <a:gd name="connsiteY11" fmla="*/ 75501 h 373310"/>
                <a:gd name="connsiteX12" fmla="*/ 247476 w 2059498"/>
                <a:gd name="connsiteY12" fmla="*/ 92279 h 373310"/>
                <a:gd name="connsiteX13" fmla="*/ 285226 w 2059498"/>
                <a:gd name="connsiteY13" fmla="*/ 92279 h 373310"/>
                <a:gd name="connsiteX14" fmla="*/ 314587 w 2059498"/>
                <a:gd name="connsiteY14" fmla="*/ 92279 h 373310"/>
                <a:gd name="connsiteX15" fmla="*/ 335560 w 2059498"/>
                <a:gd name="connsiteY15" fmla="*/ 92279 h 373310"/>
                <a:gd name="connsiteX16" fmla="*/ 348144 w 2059498"/>
                <a:gd name="connsiteY16" fmla="*/ 104863 h 373310"/>
                <a:gd name="connsiteX17" fmla="*/ 381699 w 2059498"/>
                <a:gd name="connsiteY17" fmla="*/ 104863 h 373310"/>
                <a:gd name="connsiteX18" fmla="*/ 390088 w 2059498"/>
                <a:gd name="connsiteY18" fmla="*/ 113252 h 373310"/>
                <a:gd name="connsiteX19" fmla="*/ 444617 w 2059498"/>
                <a:gd name="connsiteY19" fmla="*/ 113252 h 373310"/>
                <a:gd name="connsiteX20" fmla="*/ 465589 w 2059498"/>
                <a:gd name="connsiteY20" fmla="*/ 134224 h 373310"/>
                <a:gd name="connsiteX21" fmla="*/ 499145 w 2059498"/>
                <a:gd name="connsiteY21" fmla="*/ 134224 h 373310"/>
                <a:gd name="connsiteX22" fmla="*/ 515923 w 2059498"/>
                <a:gd name="connsiteY22" fmla="*/ 151002 h 373310"/>
                <a:gd name="connsiteX23" fmla="*/ 562063 w 2059498"/>
                <a:gd name="connsiteY23" fmla="*/ 151002 h 373310"/>
                <a:gd name="connsiteX24" fmla="*/ 587230 w 2059498"/>
                <a:gd name="connsiteY24" fmla="*/ 151002 h 373310"/>
                <a:gd name="connsiteX25" fmla="*/ 604008 w 2059498"/>
                <a:gd name="connsiteY25" fmla="*/ 167780 h 373310"/>
                <a:gd name="connsiteX26" fmla="*/ 612397 w 2059498"/>
                <a:gd name="connsiteY26" fmla="*/ 176169 h 373310"/>
                <a:gd name="connsiteX27" fmla="*/ 654342 w 2059498"/>
                <a:gd name="connsiteY27" fmla="*/ 176169 h 373310"/>
                <a:gd name="connsiteX28" fmla="*/ 683703 w 2059498"/>
                <a:gd name="connsiteY28" fmla="*/ 176169 h 373310"/>
                <a:gd name="connsiteX29" fmla="*/ 696287 w 2059498"/>
                <a:gd name="connsiteY29" fmla="*/ 188753 h 373310"/>
                <a:gd name="connsiteX30" fmla="*/ 755009 w 2059498"/>
                <a:gd name="connsiteY30" fmla="*/ 188753 h 373310"/>
                <a:gd name="connsiteX31" fmla="*/ 771787 w 2059498"/>
                <a:gd name="connsiteY31" fmla="*/ 205531 h 373310"/>
                <a:gd name="connsiteX32" fmla="*/ 834705 w 2059498"/>
                <a:gd name="connsiteY32" fmla="*/ 205531 h 373310"/>
                <a:gd name="connsiteX33" fmla="*/ 847288 w 2059498"/>
                <a:gd name="connsiteY33" fmla="*/ 218114 h 373310"/>
                <a:gd name="connsiteX34" fmla="*/ 935373 w 2059498"/>
                <a:gd name="connsiteY34" fmla="*/ 218114 h 373310"/>
                <a:gd name="connsiteX35" fmla="*/ 952151 w 2059498"/>
                <a:gd name="connsiteY35" fmla="*/ 234892 h 373310"/>
                <a:gd name="connsiteX36" fmla="*/ 985707 w 2059498"/>
                <a:gd name="connsiteY36" fmla="*/ 234892 h 373310"/>
                <a:gd name="connsiteX37" fmla="*/ 998290 w 2059498"/>
                <a:gd name="connsiteY37" fmla="*/ 247475 h 373310"/>
                <a:gd name="connsiteX38" fmla="*/ 1019263 w 2059498"/>
                <a:gd name="connsiteY38" fmla="*/ 247475 h 373310"/>
                <a:gd name="connsiteX39" fmla="*/ 1031847 w 2059498"/>
                <a:gd name="connsiteY39" fmla="*/ 260059 h 373310"/>
                <a:gd name="connsiteX40" fmla="*/ 1077986 w 2059498"/>
                <a:gd name="connsiteY40" fmla="*/ 260059 h 373310"/>
                <a:gd name="connsiteX41" fmla="*/ 1090569 w 2059498"/>
                <a:gd name="connsiteY41" fmla="*/ 272642 h 373310"/>
                <a:gd name="connsiteX42" fmla="*/ 1128320 w 2059498"/>
                <a:gd name="connsiteY42" fmla="*/ 272642 h 373310"/>
                <a:gd name="connsiteX43" fmla="*/ 1136709 w 2059498"/>
                <a:gd name="connsiteY43" fmla="*/ 281031 h 373310"/>
                <a:gd name="connsiteX44" fmla="*/ 1161876 w 2059498"/>
                <a:gd name="connsiteY44" fmla="*/ 281031 h 373310"/>
                <a:gd name="connsiteX45" fmla="*/ 1195431 w 2059498"/>
                <a:gd name="connsiteY45" fmla="*/ 281031 h 373310"/>
                <a:gd name="connsiteX46" fmla="*/ 1203820 w 2059498"/>
                <a:gd name="connsiteY46" fmla="*/ 281031 h 373310"/>
                <a:gd name="connsiteX47" fmla="*/ 1245765 w 2059498"/>
                <a:gd name="connsiteY47" fmla="*/ 281031 h 373310"/>
                <a:gd name="connsiteX48" fmla="*/ 1266738 w 2059498"/>
                <a:gd name="connsiteY48" fmla="*/ 281031 h 373310"/>
                <a:gd name="connsiteX49" fmla="*/ 1275127 w 2059498"/>
                <a:gd name="connsiteY49" fmla="*/ 289420 h 373310"/>
                <a:gd name="connsiteX50" fmla="*/ 1296099 w 2059498"/>
                <a:gd name="connsiteY50" fmla="*/ 289420 h 373310"/>
                <a:gd name="connsiteX51" fmla="*/ 1346433 w 2059498"/>
                <a:gd name="connsiteY51" fmla="*/ 289420 h 373310"/>
                <a:gd name="connsiteX52" fmla="*/ 1354822 w 2059498"/>
                <a:gd name="connsiteY52" fmla="*/ 297809 h 373310"/>
                <a:gd name="connsiteX53" fmla="*/ 1392573 w 2059498"/>
                <a:gd name="connsiteY53" fmla="*/ 297809 h 373310"/>
                <a:gd name="connsiteX54" fmla="*/ 1421934 w 2059498"/>
                <a:gd name="connsiteY54" fmla="*/ 297809 h 373310"/>
                <a:gd name="connsiteX55" fmla="*/ 1455490 w 2059498"/>
                <a:gd name="connsiteY55" fmla="*/ 297809 h 373310"/>
                <a:gd name="connsiteX56" fmla="*/ 1455490 w 2059498"/>
                <a:gd name="connsiteY56" fmla="*/ 318782 h 373310"/>
                <a:gd name="connsiteX57" fmla="*/ 1476463 w 2059498"/>
                <a:gd name="connsiteY57" fmla="*/ 318782 h 373310"/>
                <a:gd name="connsiteX58" fmla="*/ 1497435 w 2059498"/>
                <a:gd name="connsiteY58" fmla="*/ 318782 h 373310"/>
                <a:gd name="connsiteX59" fmla="*/ 1522602 w 2059498"/>
                <a:gd name="connsiteY59" fmla="*/ 318782 h 373310"/>
                <a:gd name="connsiteX60" fmla="*/ 1539380 w 2059498"/>
                <a:gd name="connsiteY60" fmla="*/ 318782 h 373310"/>
                <a:gd name="connsiteX61" fmla="*/ 1543575 w 2059498"/>
                <a:gd name="connsiteY61" fmla="*/ 322977 h 373310"/>
                <a:gd name="connsiteX62" fmla="*/ 1560353 w 2059498"/>
                <a:gd name="connsiteY62" fmla="*/ 322977 h 373310"/>
                <a:gd name="connsiteX63" fmla="*/ 1577131 w 2059498"/>
                <a:gd name="connsiteY63" fmla="*/ 322977 h 373310"/>
                <a:gd name="connsiteX64" fmla="*/ 1585520 w 2059498"/>
                <a:gd name="connsiteY64" fmla="*/ 322977 h 373310"/>
                <a:gd name="connsiteX65" fmla="*/ 1593908 w 2059498"/>
                <a:gd name="connsiteY65" fmla="*/ 331365 h 373310"/>
                <a:gd name="connsiteX66" fmla="*/ 1619076 w 2059498"/>
                <a:gd name="connsiteY66" fmla="*/ 331365 h 373310"/>
                <a:gd name="connsiteX67" fmla="*/ 1656826 w 2059498"/>
                <a:gd name="connsiteY67" fmla="*/ 331365 h 373310"/>
                <a:gd name="connsiteX68" fmla="*/ 1690382 w 2059498"/>
                <a:gd name="connsiteY68" fmla="*/ 331365 h 373310"/>
                <a:gd name="connsiteX69" fmla="*/ 1719743 w 2059498"/>
                <a:gd name="connsiteY69" fmla="*/ 331365 h 373310"/>
                <a:gd name="connsiteX70" fmla="*/ 1740716 w 2059498"/>
                <a:gd name="connsiteY70" fmla="*/ 352338 h 373310"/>
                <a:gd name="connsiteX71" fmla="*/ 1753300 w 2059498"/>
                <a:gd name="connsiteY71" fmla="*/ 339754 h 373310"/>
                <a:gd name="connsiteX72" fmla="*/ 1786855 w 2059498"/>
                <a:gd name="connsiteY72" fmla="*/ 339754 h 373310"/>
                <a:gd name="connsiteX73" fmla="*/ 1799439 w 2059498"/>
                <a:gd name="connsiteY73" fmla="*/ 352338 h 373310"/>
                <a:gd name="connsiteX74" fmla="*/ 1832995 w 2059498"/>
                <a:gd name="connsiteY74" fmla="*/ 352338 h 373310"/>
                <a:gd name="connsiteX75" fmla="*/ 1837189 w 2059498"/>
                <a:gd name="connsiteY75" fmla="*/ 356532 h 373310"/>
                <a:gd name="connsiteX76" fmla="*/ 1866551 w 2059498"/>
                <a:gd name="connsiteY76" fmla="*/ 356532 h 373310"/>
                <a:gd name="connsiteX77" fmla="*/ 1874940 w 2059498"/>
                <a:gd name="connsiteY77" fmla="*/ 364921 h 373310"/>
                <a:gd name="connsiteX78" fmla="*/ 1921079 w 2059498"/>
                <a:gd name="connsiteY78" fmla="*/ 364921 h 373310"/>
                <a:gd name="connsiteX79" fmla="*/ 1929468 w 2059498"/>
                <a:gd name="connsiteY79" fmla="*/ 373310 h 373310"/>
                <a:gd name="connsiteX80" fmla="*/ 1983997 w 2059498"/>
                <a:gd name="connsiteY80" fmla="*/ 373310 h 373310"/>
                <a:gd name="connsiteX81" fmla="*/ 2009164 w 2059498"/>
                <a:gd name="connsiteY81" fmla="*/ 373310 h 373310"/>
                <a:gd name="connsiteX82" fmla="*/ 2030136 w 2059498"/>
                <a:gd name="connsiteY82" fmla="*/ 373310 h 373310"/>
                <a:gd name="connsiteX83" fmla="*/ 2059498 w 2059498"/>
                <a:gd name="connsiteY83" fmla="*/ 373310 h 37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59498" h="373310">
                  <a:moveTo>
                    <a:pt x="0" y="0"/>
                  </a:moveTo>
                  <a:lnTo>
                    <a:pt x="25167" y="25167"/>
                  </a:lnTo>
                  <a:lnTo>
                    <a:pt x="67112" y="25167"/>
                  </a:lnTo>
                  <a:lnTo>
                    <a:pt x="83890" y="41945"/>
                  </a:lnTo>
                  <a:lnTo>
                    <a:pt x="117446" y="41945"/>
                  </a:lnTo>
                  <a:lnTo>
                    <a:pt x="130030" y="54529"/>
                  </a:lnTo>
                  <a:lnTo>
                    <a:pt x="146808" y="54529"/>
                  </a:lnTo>
                  <a:lnTo>
                    <a:pt x="159391" y="67112"/>
                  </a:lnTo>
                  <a:lnTo>
                    <a:pt x="192947" y="67112"/>
                  </a:lnTo>
                  <a:lnTo>
                    <a:pt x="201336" y="75501"/>
                  </a:lnTo>
                  <a:lnTo>
                    <a:pt x="230698" y="75501"/>
                  </a:lnTo>
                  <a:lnTo>
                    <a:pt x="247476" y="75501"/>
                  </a:lnTo>
                  <a:lnTo>
                    <a:pt x="247476" y="92279"/>
                  </a:lnTo>
                  <a:lnTo>
                    <a:pt x="285226" y="92279"/>
                  </a:lnTo>
                  <a:lnTo>
                    <a:pt x="314587" y="92279"/>
                  </a:lnTo>
                  <a:lnTo>
                    <a:pt x="335560" y="92279"/>
                  </a:lnTo>
                  <a:lnTo>
                    <a:pt x="348144" y="104863"/>
                  </a:lnTo>
                  <a:lnTo>
                    <a:pt x="381699" y="104863"/>
                  </a:lnTo>
                  <a:lnTo>
                    <a:pt x="390088" y="113252"/>
                  </a:lnTo>
                  <a:lnTo>
                    <a:pt x="444617" y="113252"/>
                  </a:lnTo>
                  <a:lnTo>
                    <a:pt x="465589" y="134224"/>
                  </a:lnTo>
                  <a:lnTo>
                    <a:pt x="499145" y="134224"/>
                  </a:lnTo>
                  <a:lnTo>
                    <a:pt x="515923" y="151002"/>
                  </a:lnTo>
                  <a:lnTo>
                    <a:pt x="562063" y="151002"/>
                  </a:lnTo>
                  <a:lnTo>
                    <a:pt x="587230" y="151002"/>
                  </a:lnTo>
                  <a:lnTo>
                    <a:pt x="604008" y="167780"/>
                  </a:lnTo>
                  <a:lnTo>
                    <a:pt x="612397" y="176169"/>
                  </a:lnTo>
                  <a:lnTo>
                    <a:pt x="654342" y="176169"/>
                  </a:lnTo>
                  <a:lnTo>
                    <a:pt x="683703" y="176169"/>
                  </a:lnTo>
                  <a:lnTo>
                    <a:pt x="696287" y="188753"/>
                  </a:lnTo>
                  <a:lnTo>
                    <a:pt x="755009" y="188753"/>
                  </a:lnTo>
                  <a:lnTo>
                    <a:pt x="771787" y="205531"/>
                  </a:lnTo>
                  <a:lnTo>
                    <a:pt x="834705" y="205531"/>
                  </a:lnTo>
                  <a:lnTo>
                    <a:pt x="847288" y="218114"/>
                  </a:lnTo>
                  <a:lnTo>
                    <a:pt x="935373" y="218114"/>
                  </a:lnTo>
                  <a:lnTo>
                    <a:pt x="952151" y="234892"/>
                  </a:lnTo>
                  <a:lnTo>
                    <a:pt x="985707" y="234892"/>
                  </a:lnTo>
                  <a:lnTo>
                    <a:pt x="998290" y="247475"/>
                  </a:lnTo>
                  <a:lnTo>
                    <a:pt x="1019263" y="247475"/>
                  </a:lnTo>
                  <a:lnTo>
                    <a:pt x="1031847" y="260059"/>
                  </a:lnTo>
                  <a:lnTo>
                    <a:pt x="1077986" y="260059"/>
                  </a:lnTo>
                  <a:lnTo>
                    <a:pt x="1090569" y="272642"/>
                  </a:lnTo>
                  <a:lnTo>
                    <a:pt x="1128320" y="272642"/>
                  </a:lnTo>
                  <a:lnTo>
                    <a:pt x="1136709" y="281031"/>
                  </a:lnTo>
                  <a:lnTo>
                    <a:pt x="1161876" y="281031"/>
                  </a:lnTo>
                  <a:lnTo>
                    <a:pt x="1195431" y="281031"/>
                  </a:lnTo>
                  <a:lnTo>
                    <a:pt x="1203820" y="281031"/>
                  </a:lnTo>
                  <a:lnTo>
                    <a:pt x="1245765" y="281031"/>
                  </a:lnTo>
                  <a:lnTo>
                    <a:pt x="1266738" y="281031"/>
                  </a:lnTo>
                  <a:lnTo>
                    <a:pt x="1275127" y="289420"/>
                  </a:lnTo>
                  <a:lnTo>
                    <a:pt x="1296099" y="289420"/>
                  </a:lnTo>
                  <a:lnTo>
                    <a:pt x="1346433" y="289420"/>
                  </a:lnTo>
                  <a:lnTo>
                    <a:pt x="1354822" y="297809"/>
                  </a:lnTo>
                  <a:lnTo>
                    <a:pt x="1392573" y="297809"/>
                  </a:lnTo>
                  <a:lnTo>
                    <a:pt x="1421934" y="297809"/>
                  </a:lnTo>
                  <a:lnTo>
                    <a:pt x="1455490" y="297809"/>
                  </a:lnTo>
                  <a:lnTo>
                    <a:pt x="1455490" y="318782"/>
                  </a:lnTo>
                  <a:lnTo>
                    <a:pt x="1476463" y="318782"/>
                  </a:lnTo>
                  <a:lnTo>
                    <a:pt x="1497435" y="318782"/>
                  </a:lnTo>
                  <a:lnTo>
                    <a:pt x="1522602" y="318782"/>
                  </a:lnTo>
                  <a:lnTo>
                    <a:pt x="1539380" y="318782"/>
                  </a:lnTo>
                  <a:lnTo>
                    <a:pt x="1543575" y="322977"/>
                  </a:lnTo>
                  <a:lnTo>
                    <a:pt x="1560353" y="322977"/>
                  </a:lnTo>
                  <a:lnTo>
                    <a:pt x="1577131" y="322977"/>
                  </a:lnTo>
                  <a:lnTo>
                    <a:pt x="1585520" y="322977"/>
                  </a:lnTo>
                  <a:lnTo>
                    <a:pt x="1593908" y="331365"/>
                  </a:lnTo>
                  <a:lnTo>
                    <a:pt x="1619076" y="331365"/>
                  </a:lnTo>
                  <a:lnTo>
                    <a:pt x="1656826" y="331365"/>
                  </a:lnTo>
                  <a:lnTo>
                    <a:pt x="1690382" y="331365"/>
                  </a:lnTo>
                  <a:lnTo>
                    <a:pt x="1719743" y="331365"/>
                  </a:lnTo>
                  <a:lnTo>
                    <a:pt x="1740716" y="352338"/>
                  </a:lnTo>
                  <a:lnTo>
                    <a:pt x="1753300" y="339754"/>
                  </a:lnTo>
                  <a:lnTo>
                    <a:pt x="1786855" y="339754"/>
                  </a:lnTo>
                  <a:lnTo>
                    <a:pt x="1799439" y="352338"/>
                  </a:lnTo>
                  <a:lnTo>
                    <a:pt x="1832995" y="352338"/>
                  </a:lnTo>
                  <a:lnTo>
                    <a:pt x="1837189" y="356532"/>
                  </a:lnTo>
                  <a:lnTo>
                    <a:pt x="1866551" y="356532"/>
                  </a:lnTo>
                  <a:lnTo>
                    <a:pt x="1874940" y="364921"/>
                  </a:lnTo>
                  <a:lnTo>
                    <a:pt x="1921079" y="364921"/>
                  </a:lnTo>
                  <a:lnTo>
                    <a:pt x="1929468" y="373310"/>
                  </a:lnTo>
                  <a:lnTo>
                    <a:pt x="1983997" y="373310"/>
                  </a:lnTo>
                  <a:lnTo>
                    <a:pt x="2009164" y="373310"/>
                  </a:lnTo>
                  <a:lnTo>
                    <a:pt x="2030136" y="373310"/>
                  </a:lnTo>
                  <a:lnTo>
                    <a:pt x="2059498" y="37331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Freeform 262"/>
            <p:cNvSpPr/>
            <p:nvPr/>
          </p:nvSpPr>
          <p:spPr>
            <a:xfrm>
              <a:off x="4955505" y="3334568"/>
              <a:ext cx="2716227" cy="176225"/>
            </a:xfrm>
            <a:custGeom>
              <a:avLst/>
              <a:gdLst>
                <a:gd name="connsiteX0" fmla="*/ 0 w 2684477"/>
                <a:gd name="connsiteY0" fmla="*/ 0 h 176169"/>
                <a:gd name="connsiteX1" fmla="*/ 58723 w 2684477"/>
                <a:gd name="connsiteY1" fmla="*/ 0 h 176169"/>
                <a:gd name="connsiteX2" fmla="*/ 67112 w 2684477"/>
                <a:gd name="connsiteY2" fmla="*/ 8389 h 176169"/>
                <a:gd name="connsiteX3" fmla="*/ 100668 w 2684477"/>
                <a:gd name="connsiteY3" fmla="*/ 8389 h 176169"/>
                <a:gd name="connsiteX4" fmla="*/ 121640 w 2684477"/>
                <a:gd name="connsiteY4" fmla="*/ 8389 h 176169"/>
                <a:gd name="connsiteX5" fmla="*/ 134223 w 2684477"/>
                <a:gd name="connsiteY5" fmla="*/ 20972 h 176169"/>
                <a:gd name="connsiteX6" fmla="*/ 159391 w 2684477"/>
                <a:gd name="connsiteY6" fmla="*/ 20972 h 176169"/>
                <a:gd name="connsiteX7" fmla="*/ 167780 w 2684477"/>
                <a:gd name="connsiteY7" fmla="*/ 29361 h 176169"/>
                <a:gd name="connsiteX8" fmla="*/ 192947 w 2684477"/>
                <a:gd name="connsiteY8" fmla="*/ 29361 h 176169"/>
                <a:gd name="connsiteX9" fmla="*/ 192947 w 2684477"/>
                <a:gd name="connsiteY9" fmla="*/ 29361 h 176169"/>
                <a:gd name="connsiteX10" fmla="*/ 226503 w 2684477"/>
                <a:gd name="connsiteY10" fmla="*/ 37750 h 176169"/>
                <a:gd name="connsiteX11" fmla="*/ 226503 w 2684477"/>
                <a:gd name="connsiteY11" fmla="*/ 37750 h 176169"/>
                <a:gd name="connsiteX12" fmla="*/ 272642 w 2684477"/>
                <a:gd name="connsiteY12" fmla="*/ 37750 h 176169"/>
                <a:gd name="connsiteX13" fmla="*/ 306198 w 2684477"/>
                <a:gd name="connsiteY13" fmla="*/ 37750 h 176169"/>
                <a:gd name="connsiteX14" fmla="*/ 327171 w 2684477"/>
                <a:gd name="connsiteY14" fmla="*/ 37750 h 176169"/>
                <a:gd name="connsiteX15" fmla="*/ 377505 w 2684477"/>
                <a:gd name="connsiteY15" fmla="*/ 37750 h 176169"/>
                <a:gd name="connsiteX16" fmla="*/ 411061 w 2684477"/>
                <a:gd name="connsiteY16" fmla="*/ 37750 h 176169"/>
                <a:gd name="connsiteX17" fmla="*/ 423644 w 2684477"/>
                <a:gd name="connsiteY17" fmla="*/ 50333 h 176169"/>
                <a:gd name="connsiteX18" fmla="*/ 461395 w 2684477"/>
                <a:gd name="connsiteY18" fmla="*/ 50333 h 176169"/>
                <a:gd name="connsiteX19" fmla="*/ 494951 w 2684477"/>
                <a:gd name="connsiteY19" fmla="*/ 50333 h 176169"/>
                <a:gd name="connsiteX20" fmla="*/ 553673 w 2684477"/>
                <a:gd name="connsiteY20" fmla="*/ 50333 h 176169"/>
                <a:gd name="connsiteX21" fmla="*/ 562063 w 2684477"/>
                <a:gd name="connsiteY21" fmla="*/ 58723 h 176169"/>
                <a:gd name="connsiteX22" fmla="*/ 608202 w 2684477"/>
                <a:gd name="connsiteY22" fmla="*/ 58723 h 176169"/>
                <a:gd name="connsiteX23" fmla="*/ 641758 w 2684477"/>
                <a:gd name="connsiteY23" fmla="*/ 58723 h 176169"/>
                <a:gd name="connsiteX24" fmla="*/ 687897 w 2684477"/>
                <a:gd name="connsiteY24" fmla="*/ 58723 h 176169"/>
                <a:gd name="connsiteX25" fmla="*/ 687897 w 2684477"/>
                <a:gd name="connsiteY25" fmla="*/ 71306 h 176169"/>
                <a:gd name="connsiteX26" fmla="*/ 725648 w 2684477"/>
                <a:gd name="connsiteY26" fmla="*/ 71306 h 176169"/>
                <a:gd name="connsiteX27" fmla="*/ 755009 w 2684477"/>
                <a:gd name="connsiteY27" fmla="*/ 71306 h 176169"/>
                <a:gd name="connsiteX28" fmla="*/ 796954 w 2684477"/>
                <a:gd name="connsiteY28" fmla="*/ 71306 h 176169"/>
                <a:gd name="connsiteX29" fmla="*/ 830510 w 2684477"/>
                <a:gd name="connsiteY29" fmla="*/ 71306 h 176169"/>
                <a:gd name="connsiteX30" fmla="*/ 859872 w 2684477"/>
                <a:gd name="connsiteY30" fmla="*/ 71306 h 176169"/>
                <a:gd name="connsiteX31" fmla="*/ 906011 w 2684477"/>
                <a:gd name="connsiteY31" fmla="*/ 71306 h 176169"/>
                <a:gd name="connsiteX32" fmla="*/ 910206 w 2684477"/>
                <a:gd name="connsiteY32" fmla="*/ 75501 h 176169"/>
                <a:gd name="connsiteX33" fmla="*/ 918595 w 2684477"/>
                <a:gd name="connsiteY33" fmla="*/ 83890 h 176169"/>
                <a:gd name="connsiteX34" fmla="*/ 956345 w 2684477"/>
                <a:gd name="connsiteY34" fmla="*/ 83890 h 176169"/>
                <a:gd name="connsiteX35" fmla="*/ 1040235 w 2684477"/>
                <a:gd name="connsiteY35" fmla="*/ 83890 h 176169"/>
                <a:gd name="connsiteX36" fmla="*/ 1090569 w 2684477"/>
                <a:gd name="connsiteY36" fmla="*/ 83890 h 176169"/>
                <a:gd name="connsiteX37" fmla="*/ 1140903 w 2684477"/>
                <a:gd name="connsiteY37" fmla="*/ 83890 h 176169"/>
                <a:gd name="connsiteX38" fmla="*/ 1195431 w 2684477"/>
                <a:gd name="connsiteY38" fmla="*/ 79695 h 176169"/>
                <a:gd name="connsiteX39" fmla="*/ 1237376 w 2684477"/>
                <a:gd name="connsiteY39" fmla="*/ 92279 h 176169"/>
                <a:gd name="connsiteX40" fmla="*/ 1329655 w 2684477"/>
                <a:gd name="connsiteY40" fmla="*/ 92279 h 176169"/>
                <a:gd name="connsiteX41" fmla="*/ 1329655 w 2684477"/>
                <a:gd name="connsiteY41" fmla="*/ 100668 h 176169"/>
                <a:gd name="connsiteX42" fmla="*/ 1434517 w 2684477"/>
                <a:gd name="connsiteY42" fmla="*/ 100668 h 176169"/>
                <a:gd name="connsiteX43" fmla="*/ 1447100 w 2684477"/>
                <a:gd name="connsiteY43" fmla="*/ 113251 h 176169"/>
                <a:gd name="connsiteX44" fmla="*/ 1510018 w 2684477"/>
                <a:gd name="connsiteY44" fmla="*/ 113251 h 176169"/>
                <a:gd name="connsiteX45" fmla="*/ 1510018 w 2684477"/>
                <a:gd name="connsiteY45" fmla="*/ 113251 h 176169"/>
                <a:gd name="connsiteX46" fmla="*/ 1526796 w 2684477"/>
                <a:gd name="connsiteY46" fmla="*/ 130029 h 176169"/>
                <a:gd name="connsiteX47" fmla="*/ 1593908 w 2684477"/>
                <a:gd name="connsiteY47" fmla="*/ 130029 h 176169"/>
                <a:gd name="connsiteX48" fmla="*/ 1677798 w 2684477"/>
                <a:gd name="connsiteY48" fmla="*/ 130029 h 176169"/>
                <a:gd name="connsiteX49" fmla="*/ 1702965 w 2684477"/>
                <a:gd name="connsiteY49" fmla="*/ 130029 h 176169"/>
                <a:gd name="connsiteX50" fmla="*/ 1736521 w 2684477"/>
                <a:gd name="connsiteY50" fmla="*/ 130029 h 176169"/>
                <a:gd name="connsiteX51" fmla="*/ 1736521 w 2684477"/>
                <a:gd name="connsiteY51" fmla="*/ 130029 h 176169"/>
                <a:gd name="connsiteX52" fmla="*/ 1786855 w 2684477"/>
                <a:gd name="connsiteY52" fmla="*/ 130029 h 176169"/>
                <a:gd name="connsiteX53" fmla="*/ 1837189 w 2684477"/>
                <a:gd name="connsiteY53" fmla="*/ 130029 h 176169"/>
                <a:gd name="connsiteX54" fmla="*/ 1862356 w 2684477"/>
                <a:gd name="connsiteY54" fmla="*/ 130029 h 176169"/>
                <a:gd name="connsiteX55" fmla="*/ 1870745 w 2684477"/>
                <a:gd name="connsiteY55" fmla="*/ 138418 h 176169"/>
                <a:gd name="connsiteX56" fmla="*/ 1983996 w 2684477"/>
                <a:gd name="connsiteY56" fmla="*/ 138418 h 176169"/>
                <a:gd name="connsiteX57" fmla="*/ 1996580 w 2684477"/>
                <a:gd name="connsiteY57" fmla="*/ 151002 h 176169"/>
                <a:gd name="connsiteX58" fmla="*/ 2059497 w 2684477"/>
                <a:gd name="connsiteY58" fmla="*/ 151002 h 176169"/>
                <a:gd name="connsiteX59" fmla="*/ 2122415 w 2684477"/>
                <a:gd name="connsiteY59" fmla="*/ 151002 h 176169"/>
                <a:gd name="connsiteX60" fmla="*/ 2172749 w 2684477"/>
                <a:gd name="connsiteY60" fmla="*/ 151002 h 176169"/>
                <a:gd name="connsiteX61" fmla="*/ 2244055 w 2684477"/>
                <a:gd name="connsiteY61" fmla="*/ 151002 h 176169"/>
                <a:gd name="connsiteX62" fmla="*/ 2265028 w 2684477"/>
                <a:gd name="connsiteY62" fmla="*/ 151002 h 176169"/>
                <a:gd name="connsiteX63" fmla="*/ 2260834 w 2684477"/>
                <a:gd name="connsiteY63" fmla="*/ 155196 h 176169"/>
                <a:gd name="connsiteX64" fmla="*/ 2294389 w 2684477"/>
                <a:gd name="connsiteY64" fmla="*/ 155196 h 176169"/>
                <a:gd name="connsiteX65" fmla="*/ 2323751 w 2684477"/>
                <a:gd name="connsiteY65" fmla="*/ 155196 h 176169"/>
                <a:gd name="connsiteX66" fmla="*/ 2323751 w 2684477"/>
                <a:gd name="connsiteY66" fmla="*/ 155196 h 176169"/>
                <a:gd name="connsiteX67" fmla="*/ 2357306 w 2684477"/>
                <a:gd name="connsiteY67" fmla="*/ 155196 h 176169"/>
                <a:gd name="connsiteX68" fmla="*/ 2407640 w 2684477"/>
                <a:gd name="connsiteY68" fmla="*/ 155196 h 176169"/>
                <a:gd name="connsiteX69" fmla="*/ 2382473 w 2684477"/>
                <a:gd name="connsiteY69" fmla="*/ 155196 h 176169"/>
                <a:gd name="connsiteX70" fmla="*/ 2382473 w 2684477"/>
                <a:gd name="connsiteY70" fmla="*/ 163585 h 176169"/>
                <a:gd name="connsiteX71" fmla="*/ 2424418 w 2684477"/>
                <a:gd name="connsiteY71" fmla="*/ 163585 h 176169"/>
                <a:gd name="connsiteX72" fmla="*/ 2483141 w 2684477"/>
                <a:gd name="connsiteY72" fmla="*/ 163585 h 176169"/>
                <a:gd name="connsiteX73" fmla="*/ 2533475 w 2684477"/>
                <a:gd name="connsiteY73" fmla="*/ 176169 h 176169"/>
                <a:gd name="connsiteX74" fmla="*/ 2567031 w 2684477"/>
                <a:gd name="connsiteY74" fmla="*/ 176169 h 176169"/>
                <a:gd name="connsiteX75" fmla="*/ 2588004 w 2684477"/>
                <a:gd name="connsiteY75" fmla="*/ 176169 h 176169"/>
                <a:gd name="connsiteX76" fmla="*/ 2684477 w 2684477"/>
                <a:gd name="connsiteY76" fmla="*/ 176169 h 176169"/>
                <a:gd name="connsiteX77" fmla="*/ 2684477 w 2684477"/>
                <a:gd name="connsiteY77" fmla="*/ 176169 h 176169"/>
                <a:gd name="connsiteX78" fmla="*/ 2684477 w 2684477"/>
                <a:gd name="connsiteY78" fmla="*/ 176169 h 176169"/>
                <a:gd name="connsiteX0" fmla="*/ 0 w 2716227"/>
                <a:gd name="connsiteY0" fmla="*/ 12756 h 176225"/>
                <a:gd name="connsiteX1" fmla="*/ 90473 w 2716227"/>
                <a:gd name="connsiteY1" fmla="*/ 56 h 176225"/>
                <a:gd name="connsiteX2" fmla="*/ 98862 w 2716227"/>
                <a:gd name="connsiteY2" fmla="*/ 8445 h 176225"/>
                <a:gd name="connsiteX3" fmla="*/ 132418 w 2716227"/>
                <a:gd name="connsiteY3" fmla="*/ 8445 h 176225"/>
                <a:gd name="connsiteX4" fmla="*/ 153390 w 2716227"/>
                <a:gd name="connsiteY4" fmla="*/ 8445 h 176225"/>
                <a:gd name="connsiteX5" fmla="*/ 165973 w 2716227"/>
                <a:gd name="connsiteY5" fmla="*/ 21028 h 176225"/>
                <a:gd name="connsiteX6" fmla="*/ 191141 w 2716227"/>
                <a:gd name="connsiteY6" fmla="*/ 21028 h 176225"/>
                <a:gd name="connsiteX7" fmla="*/ 199530 w 2716227"/>
                <a:gd name="connsiteY7" fmla="*/ 29417 h 176225"/>
                <a:gd name="connsiteX8" fmla="*/ 224697 w 2716227"/>
                <a:gd name="connsiteY8" fmla="*/ 29417 h 176225"/>
                <a:gd name="connsiteX9" fmla="*/ 224697 w 2716227"/>
                <a:gd name="connsiteY9" fmla="*/ 29417 h 176225"/>
                <a:gd name="connsiteX10" fmla="*/ 258253 w 2716227"/>
                <a:gd name="connsiteY10" fmla="*/ 37806 h 176225"/>
                <a:gd name="connsiteX11" fmla="*/ 258253 w 2716227"/>
                <a:gd name="connsiteY11" fmla="*/ 37806 h 176225"/>
                <a:gd name="connsiteX12" fmla="*/ 304392 w 2716227"/>
                <a:gd name="connsiteY12" fmla="*/ 37806 h 176225"/>
                <a:gd name="connsiteX13" fmla="*/ 337948 w 2716227"/>
                <a:gd name="connsiteY13" fmla="*/ 37806 h 176225"/>
                <a:gd name="connsiteX14" fmla="*/ 358921 w 2716227"/>
                <a:gd name="connsiteY14" fmla="*/ 37806 h 176225"/>
                <a:gd name="connsiteX15" fmla="*/ 409255 w 2716227"/>
                <a:gd name="connsiteY15" fmla="*/ 37806 h 176225"/>
                <a:gd name="connsiteX16" fmla="*/ 442811 w 2716227"/>
                <a:gd name="connsiteY16" fmla="*/ 37806 h 176225"/>
                <a:gd name="connsiteX17" fmla="*/ 455394 w 2716227"/>
                <a:gd name="connsiteY17" fmla="*/ 50389 h 176225"/>
                <a:gd name="connsiteX18" fmla="*/ 493145 w 2716227"/>
                <a:gd name="connsiteY18" fmla="*/ 50389 h 176225"/>
                <a:gd name="connsiteX19" fmla="*/ 526701 w 2716227"/>
                <a:gd name="connsiteY19" fmla="*/ 50389 h 176225"/>
                <a:gd name="connsiteX20" fmla="*/ 585423 w 2716227"/>
                <a:gd name="connsiteY20" fmla="*/ 50389 h 176225"/>
                <a:gd name="connsiteX21" fmla="*/ 593813 w 2716227"/>
                <a:gd name="connsiteY21" fmla="*/ 58779 h 176225"/>
                <a:gd name="connsiteX22" fmla="*/ 639952 w 2716227"/>
                <a:gd name="connsiteY22" fmla="*/ 58779 h 176225"/>
                <a:gd name="connsiteX23" fmla="*/ 673508 w 2716227"/>
                <a:gd name="connsiteY23" fmla="*/ 58779 h 176225"/>
                <a:gd name="connsiteX24" fmla="*/ 719647 w 2716227"/>
                <a:gd name="connsiteY24" fmla="*/ 58779 h 176225"/>
                <a:gd name="connsiteX25" fmla="*/ 719647 w 2716227"/>
                <a:gd name="connsiteY25" fmla="*/ 71362 h 176225"/>
                <a:gd name="connsiteX26" fmla="*/ 757398 w 2716227"/>
                <a:gd name="connsiteY26" fmla="*/ 71362 h 176225"/>
                <a:gd name="connsiteX27" fmla="*/ 786759 w 2716227"/>
                <a:gd name="connsiteY27" fmla="*/ 71362 h 176225"/>
                <a:gd name="connsiteX28" fmla="*/ 828704 w 2716227"/>
                <a:gd name="connsiteY28" fmla="*/ 71362 h 176225"/>
                <a:gd name="connsiteX29" fmla="*/ 862260 w 2716227"/>
                <a:gd name="connsiteY29" fmla="*/ 71362 h 176225"/>
                <a:gd name="connsiteX30" fmla="*/ 891622 w 2716227"/>
                <a:gd name="connsiteY30" fmla="*/ 71362 h 176225"/>
                <a:gd name="connsiteX31" fmla="*/ 937761 w 2716227"/>
                <a:gd name="connsiteY31" fmla="*/ 71362 h 176225"/>
                <a:gd name="connsiteX32" fmla="*/ 941956 w 2716227"/>
                <a:gd name="connsiteY32" fmla="*/ 75557 h 176225"/>
                <a:gd name="connsiteX33" fmla="*/ 950345 w 2716227"/>
                <a:gd name="connsiteY33" fmla="*/ 83946 h 176225"/>
                <a:gd name="connsiteX34" fmla="*/ 988095 w 2716227"/>
                <a:gd name="connsiteY34" fmla="*/ 83946 h 176225"/>
                <a:gd name="connsiteX35" fmla="*/ 1071985 w 2716227"/>
                <a:gd name="connsiteY35" fmla="*/ 83946 h 176225"/>
                <a:gd name="connsiteX36" fmla="*/ 1122319 w 2716227"/>
                <a:gd name="connsiteY36" fmla="*/ 83946 h 176225"/>
                <a:gd name="connsiteX37" fmla="*/ 1172653 w 2716227"/>
                <a:gd name="connsiteY37" fmla="*/ 83946 h 176225"/>
                <a:gd name="connsiteX38" fmla="*/ 1227181 w 2716227"/>
                <a:gd name="connsiteY38" fmla="*/ 79751 h 176225"/>
                <a:gd name="connsiteX39" fmla="*/ 1269126 w 2716227"/>
                <a:gd name="connsiteY39" fmla="*/ 92335 h 176225"/>
                <a:gd name="connsiteX40" fmla="*/ 1361405 w 2716227"/>
                <a:gd name="connsiteY40" fmla="*/ 92335 h 176225"/>
                <a:gd name="connsiteX41" fmla="*/ 1361405 w 2716227"/>
                <a:gd name="connsiteY41" fmla="*/ 100724 h 176225"/>
                <a:gd name="connsiteX42" fmla="*/ 1466267 w 2716227"/>
                <a:gd name="connsiteY42" fmla="*/ 100724 h 176225"/>
                <a:gd name="connsiteX43" fmla="*/ 1478850 w 2716227"/>
                <a:gd name="connsiteY43" fmla="*/ 113307 h 176225"/>
                <a:gd name="connsiteX44" fmla="*/ 1541768 w 2716227"/>
                <a:gd name="connsiteY44" fmla="*/ 113307 h 176225"/>
                <a:gd name="connsiteX45" fmla="*/ 1541768 w 2716227"/>
                <a:gd name="connsiteY45" fmla="*/ 113307 h 176225"/>
                <a:gd name="connsiteX46" fmla="*/ 1558546 w 2716227"/>
                <a:gd name="connsiteY46" fmla="*/ 130085 h 176225"/>
                <a:gd name="connsiteX47" fmla="*/ 1625658 w 2716227"/>
                <a:gd name="connsiteY47" fmla="*/ 130085 h 176225"/>
                <a:gd name="connsiteX48" fmla="*/ 1709548 w 2716227"/>
                <a:gd name="connsiteY48" fmla="*/ 130085 h 176225"/>
                <a:gd name="connsiteX49" fmla="*/ 1734715 w 2716227"/>
                <a:gd name="connsiteY49" fmla="*/ 130085 h 176225"/>
                <a:gd name="connsiteX50" fmla="*/ 1768271 w 2716227"/>
                <a:gd name="connsiteY50" fmla="*/ 130085 h 176225"/>
                <a:gd name="connsiteX51" fmla="*/ 1768271 w 2716227"/>
                <a:gd name="connsiteY51" fmla="*/ 130085 h 176225"/>
                <a:gd name="connsiteX52" fmla="*/ 1818605 w 2716227"/>
                <a:gd name="connsiteY52" fmla="*/ 130085 h 176225"/>
                <a:gd name="connsiteX53" fmla="*/ 1868939 w 2716227"/>
                <a:gd name="connsiteY53" fmla="*/ 130085 h 176225"/>
                <a:gd name="connsiteX54" fmla="*/ 1894106 w 2716227"/>
                <a:gd name="connsiteY54" fmla="*/ 130085 h 176225"/>
                <a:gd name="connsiteX55" fmla="*/ 1902495 w 2716227"/>
                <a:gd name="connsiteY55" fmla="*/ 138474 h 176225"/>
                <a:gd name="connsiteX56" fmla="*/ 2015746 w 2716227"/>
                <a:gd name="connsiteY56" fmla="*/ 138474 h 176225"/>
                <a:gd name="connsiteX57" fmla="*/ 2028330 w 2716227"/>
                <a:gd name="connsiteY57" fmla="*/ 151058 h 176225"/>
                <a:gd name="connsiteX58" fmla="*/ 2091247 w 2716227"/>
                <a:gd name="connsiteY58" fmla="*/ 151058 h 176225"/>
                <a:gd name="connsiteX59" fmla="*/ 2154165 w 2716227"/>
                <a:gd name="connsiteY59" fmla="*/ 151058 h 176225"/>
                <a:gd name="connsiteX60" fmla="*/ 2204499 w 2716227"/>
                <a:gd name="connsiteY60" fmla="*/ 151058 h 176225"/>
                <a:gd name="connsiteX61" fmla="*/ 2275805 w 2716227"/>
                <a:gd name="connsiteY61" fmla="*/ 151058 h 176225"/>
                <a:gd name="connsiteX62" fmla="*/ 2296778 w 2716227"/>
                <a:gd name="connsiteY62" fmla="*/ 151058 h 176225"/>
                <a:gd name="connsiteX63" fmla="*/ 2292584 w 2716227"/>
                <a:gd name="connsiteY63" fmla="*/ 155252 h 176225"/>
                <a:gd name="connsiteX64" fmla="*/ 2326139 w 2716227"/>
                <a:gd name="connsiteY64" fmla="*/ 155252 h 176225"/>
                <a:gd name="connsiteX65" fmla="*/ 2355501 w 2716227"/>
                <a:gd name="connsiteY65" fmla="*/ 155252 h 176225"/>
                <a:gd name="connsiteX66" fmla="*/ 2355501 w 2716227"/>
                <a:gd name="connsiteY66" fmla="*/ 155252 h 176225"/>
                <a:gd name="connsiteX67" fmla="*/ 2389056 w 2716227"/>
                <a:gd name="connsiteY67" fmla="*/ 155252 h 176225"/>
                <a:gd name="connsiteX68" fmla="*/ 2439390 w 2716227"/>
                <a:gd name="connsiteY68" fmla="*/ 155252 h 176225"/>
                <a:gd name="connsiteX69" fmla="*/ 2414223 w 2716227"/>
                <a:gd name="connsiteY69" fmla="*/ 155252 h 176225"/>
                <a:gd name="connsiteX70" fmla="*/ 2414223 w 2716227"/>
                <a:gd name="connsiteY70" fmla="*/ 163641 h 176225"/>
                <a:gd name="connsiteX71" fmla="*/ 2456168 w 2716227"/>
                <a:gd name="connsiteY71" fmla="*/ 163641 h 176225"/>
                <a:gd name="connsiteX72" fmla="*/ 2514891 w 2716227"/>
                <a:gd name="connsiteY72" fmla="*/ 163641 h 176225"/>
                <a:gd name="connsiteX73" fmla="*/ 2565225 w 2716227"/>
                <a:gd name="connsiteY73" fmla="*/ 176225 h 176225"/>
                <a:gd name="connsiteX74" fmla="*/ 2598781 w 2716227"/>
                <a:gd name="connsiteY74" fmla="*/ 176225 h 176225"/>
                <a:gd name="connsiteX75" fmla="*/ 2619754 w 2716227"/>
                <a:gd name="connsiteY75" fmla="*/ 176225 h 176225"/>
                <a:gd name="connsiteX76" fmla="*/ 2716227 w 2716227"/>
                <a:gd name="connsiteY76" fmla="*/ 176225 h 176225"/>
                <a:gd name="connsiteX77" fmla="*/ 2716227 w 2716227"/>
                <a:gd name="connsiteY77" fmla="*/ 176225 h 176225"/>
                <a:gd name="connsiteX78" fmla="*/ 2716227 w 2716227"/>
                <a:gd name="connsiteY78" fmla="*/ 176225 h 1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16227" h="176225">
                  <a:moveTo>
                    <a:pt x="0" y="12756"/>
                  </a:moveTo>
                  <a:cubicBezTo>
                    <a:pt x="30158" y="8523"/>
                    <a:pt x="73996" y="775"/>
                    <a:pt x="90473" y="56"/>
                  </a:cubicBezTo>
                  <a:cubicBezTo>
                    <a:pt x="106950" y="-663"/>
                    <a:pt x="96066" y="5649"/>
                    <a:pt x="98862" y="8445"/>
                  </a:cubicBezTo>
                  <a:lnTo>
                    <a:pt x="132418" y="8445"/>
                  </a:lnTo>
                  <a:lnTo>
                    <a:pt x="153390" y="8445"/>
                  </a:lnTo>
                  <a:lnTo>
                    <a:pt x="165973" y="21028"/>
                  </a:lnTo>
                  <a:lnTo>
                    <a:pt x="191141" y="21028"/>
                  </a:lnTo>
                  <a:lnTo>
                    <a:pt x="199530" y="29417"/>
                  </a:lnTo>
                  <a:lnTo>
                    <a:pt x="224697" y="29417"/>
                  </a:lnTo>
                  <a:lnTo>
                    <a:pt x="224697" y="29417"/>
                  </a:lnTo>
                  <a:lnTo>
                    <a:pt x="258253" y="37806"/>
                  </a:lnTo>
                  <a:lnTo>
                    <a:pt x="258253" y="37806"/>
                  </a:lnTo>
                  <a:lnTo>
                    <a:pt x="304392" y="37806"/>
                  </a:lnTo>
                  <a:lnTo>
                    <a:pt x="337948" y="37806"/>
                  </a:lnTo>
                  <a:lnTo>
                    <a:pt x="358921" y="37806"/>
                  </a:lnTo>
                  <a:lnTo>
                    <a:pt x="409255" y="37806"/>
                  </a:lnTo>
                  <a:lnTo>
                    <a:pt x="442811" y="37806"/>
                  </a:lnTo>
                  <a:lnTo>
                    <a:pt x="455394" y="50389"/>
                  </a:lnTo>
                  <a:lnTo>
                    <a:pt x="493145" y="50389"/>
                  </a:lnTo>
                  <a:lnTo>
                    <a:pt x="526701" y="50389"/>
                  </a:lnTo>
                  <a:lnTo>
                    <a:pt x="585423" y="50389"/>
                  </a:lnTo>
                  <a:lnTo>
                    <a:pt x="593813" y="58779"/>
                  </a:lnTo>
                  <a:lnTo>
                    <a:pt x="639952" y="58779"/>
                  </a:lnTo>
                  <a:lnTo>
                    <a:pt x="673508" y="58779"/>
                  </a:lnTo>
                  <a:lnTo>
                    <a:pt x="719647" y="58779"/>
                  </a:lnTo>
                  <a:lnTo>
                    <a:pt x="719647" y="71362"/>
                  </a:lnTo>
                  <a:lnTo>
                    <a:pt x="757398" y="71362"/>
                  </a:lnTo>
                  <a:lnTo>
                    <a:pt x="786759" y="71362"/>
                  </a:lnTo>
                  <a:lnTo>
                    <a:pt x="828704" y="71362"/>
                  </a:lnTo>
                  <a:lnTo>
                    <a:pt x="862260" y="71362"/>
                  </a:lnTo>
                  <a:lnTo>
                    <a:pt x="891622" y="71362"/>
                  </a:lnTo>
                  <a:lnTo>
                    <a:pt x="937761" y="71362"/>
                  </a:lnTo>
                  <a:lnTo>
                    <a:pt x="941956" y="75557"/>
                  </a:lnTo>
                  <a:lnTo>
                    <a:pt x="950345" y="83946"/>
                  </a:lnTo>
                  <a:lnTo>
                    <a:pt x="988095" y="83946"/>
                  </a:lnTo>
                  <a:lnTo>
                    <a:pt x="1071985" y="83946"/>
                  </a:lnTo>
                  <a:lnTo>
                    <a:pt x="1122319" y="83946"/>
                  </a:lnTo>
                  <a:lnTo>
                    <a:pt x="1172653" y="83946"/>
                  </a:lnTo>
                  <a:lnTo>
                    <a:pt x="1227181" y="79751"/>
                  </a:lnTo>
                  <a:lnTo>
                    <a:pt x="1269126" y="92335"/>
                  </a:lnTo>
                  <a:lnTo>
                    <a:pt x="1361405" y="92335"/>
                  </a:lnTo>
                  <a:lnTo>
                    <a:pt x="1361405" y="100724"/>
                  </a:lnTo>
                  <a:lnTo>
                    <a:pt x="1466267" y="100724"/>
                  </a:lnTo>
                  <a:lnTo>
                    <a:pt x="1478850" y="113307"/>
                  </a:lnTo>
                  <a:lnTo>
                    <a:pt x="1541768" y="113307"/>
                  </a:lnTo>
                  <a:lnTo>
                    <a:pt x="1541768" y="113307"/>
                  </a:lnTo>
                  <a:lnTo>
                    <a:pt x="1558546" y="130085"/>
                  </a:lnTo>
                  <a:lnTo>
                    <a:pt x="1625658" y="130085"/>
                  </a:lnTo>
                  <a:lnTo>
                    <a:pt x="1709548" y="130085"/>
                  </a:lnTo>
                  <a:lnTo>
                    <a:pt x="1734715" y="130085"/>
                  </a:lnTo>
                  <a:lnTo>
                    <a:pt x="1768271" y="130085"/>
                  </a:lnTo>
                  <a:lnTo>
                    <a:pt x="1768271" y="130085"/>
                  </a:lnTo>
                  <a:lnTo>
                    <a:pt x="1818605" y="130085"/>
                  </a:lnTo>
                  <a:lnTo>
                    <a:pt x="1868939" y="130085"/>
                  </a:lnTo>
                  <a:lnTo>
                    <a:pt x="1894106" y="130085"/>
                  </a:lnTo>
                  <a:lnTo>
                    <a:pt x="1902495" y="138474"/>
                  </a:lnTo>
                  <a:lnTo>
                    <a:pt x="2015746" y="138474"/>
                  </a:lnTo>
                  <a:lnTo>
                    <a:pt x="2028330" y="151058"/>
                  </a:lnTo>
                  <a:lnTo>
                    <a:pt x="2091247" y="151058"/>
                  </a:lnTo>
                  <a:lnTo>
                    <a:pt x="2154165" y="151058"/>
                  </a:lnTo>
                  <a:lnTo>
                    <a:pt x="2204499" y="151058"/>
                  </a:lnTo>
                  <a:lnTo>
                    <a:pt x="2275805" y="151058"/>
                  </a:lnTo>
                  <a:lnTo>
                    <a:pt x="2296778" y="151058"/>
                  </a:lnTo>
                  <a:lnTo>
                    <a:pt x="2292584" y="155252"/>
                  </a:lnTo>
                  <a:lnTo>
                    <a:pt x="2326139" y="155252"/>
                  </a:lnTo>
                  <a:lnTo>
                    <a:pt x="2355501" y="155252"/>
                  </a:lnTo>
                  <a:lnTo>
                    <a:pt x="2355501" y="155252"/>
                  </a:lnTo>
                  <a:lnTo>
                    <a:pt x="2389056" y="155252"/>
                  </a:lnTo>
                  <a:lnTo>
                    <a:pt x="2439390" y="155252"/>
                  </a:lnTo>
                  <a:lnTo>
                    <a:pt x="2414223" y="155252"/>
                  </a:lnTo>
                  <a:lnTo>
                    <a:pt x="2414223" y="163641"/>
                  </a:lnTo>
                  <a:lnTo>
                    <a:pt x="2456168" y="163641"/>
                  </a:lnTo>
                  <a:lnTo>
                    <a:pt x="2514891" y="163641"/>
                  </a:lnTo>
                  <a:lnTo>
                    <a:pt x="2565225" y="176225"/>
                  </a:lnTo>
                  <a:lnTo>
                    <a:pt x="2598781" y="176225"/>
                  </a:lnTo>
                  <a:lnTo>
                    <a:pt x="2619754" y="176225"/>
                  </a:lnTo>
                  <a:lnTo>
                    <a:pt x="2716227" y="176225"/>
                  </a:lnTo>
                  <a:lnTo>
                    <a:pt x="2716227" y="176225"/>
                  </a:lnTo>
                  <a:lnTo>
                    <a:pt x="2716227" y="17622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Freeform 263"/>
            <p:cNvSpPr/>
            <p:nvPr/>
          </p:nvSpPr>
          <p:spPr>
            <a:xfrm>
              <a:off x="7667625" y="3508375"/>
              <a:ext cx="828675" cy="50800"/>
            </a:xfrm>
            <a:custGeom>
              <a:avLst/>
              <a:gdLst>
                <a:gd name="connsiteX0" fmla="*/ 0 w 828675"/>
                <a:gd name="connsiteY0" fmla="*/ 0 h 50800"/>
                <a:gd name="connsiteX1" fmla="*/ 44450 w 828675"/>
                <a:gd name="connsiteY1" fmla="*/ 9525 h 50800"/>
                <a:gd name="connsiteX2" fmla="*/ 44450 w 828675"/>
                <a:gd name="connsiteY2" fmla="*/ 9525 h 50800"/>
                <a:gd name="connsiteX3" fmla="*/ 63500 w 828675"/>
                <a:gd name="connsiteY3" fmla="*/ 28575 h 50800"/>
                <a:gd name="connsiteX4" fmla="*/ 155575 w 828675"/>
                <a:gd name="connsiteY4" fmla="*/ 28575 h 50800"/>
                <a:gd name="connsiteX5" fmla="*/ 231775 w 828675"/>
                <a:gd name="connsiteY5" fmla="*/ 28575 h 50800"/>
                <a:gd name="connsiteX6" fmla="*/ 304800 w 828675"/>
                <a:gd name="connsiteY6" fmla="*/ 28575 h 50800"/>
                <a:gd name="connsiteX7" fmla="*/ 361950 w 828675"/>
                <a:gd name="connsiteY7" fmla="*/ 28575 h 50800"/>
                <a:gd name="connsiteX8" fmla="*/ 396875 w 828675"/>
                <a:gd name="connsiteY8" fmla="*/ 28575 h 50800"/>
                <a:gd name="connsiteX9" fmla="*/ 396875 w 828675"/>
                <a:gd name="connsiteY9" fmla="*/ 44450 h 50800"/>
                <a:gd name="connsiteX10" fmla="*/ 549275 w 828675"/>
                <a:gd name="connsiteY10" fmla="*/ 41275 h 50800"/>
                <a:gd name="connsiteX11" fmla="*/ 549275 w 828675"/>
                <a:gd name="connsiteY11" fmla="*/ 50800 h 50800"/>
                <a:gd name="connsiteX12" fmla="*/ 663575 w 828675"/>
                <a:gd name="connsiteY12" fmla="*/ 50800 h 50800"/>
                <a:gd name="connsiteX13" fmla="*/ 781050 w 828675"/>
                <a:gd name="connsiteY13" fmla="*/ 50800 h 50800"/>
                <a:gd name="connsiteX14" fmla="*/ 828675 w 828675"/>
                <a:gd name="connsiteY14" fmla="*/ 50800 h 50800"/>
                <a:gd name="connsiteX15" fmla="*/ 828675 w 828675"/>
                <a:gd name="connsiteY15"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8675" h="50800">
                  <a:moveTo>
                    <a:pt x="0" y="0"/>
                  </a:moveTo>
                  <a:lnTo>
                    <a:pt x="44450" y="9525"/>
                  </a:lnTo>
                  <a:lnTo>
                    <a:pt x="44450" y="9525"/>
                  </a:lnTo>
                  <a:lnTo>
                    <a:pt x="63500" y="28575"/>
                  </a:lnTo>
                  <a:lnTo>
                    <a:pt x="155575" y="28575"/>
                  </a:lnTo>
                  <a:lnTo>
                    <a:pt x="231775" y="28575"/>
                  </a:lnTo>
                  <a:lnTo>
                    <a:pt x="304800" y="28575"/>
                  </a:lnTo>
                  <a:lnTo>
                    <a:pt x="361950" y="28575"/>
                  </a:lnTo>
                  <a:lnTo>
                    <a:pt x="396875" y="28575"/>
                  </a:lnTo>
                  <a:lnTo>
                    <a:pt x="396875" y="44450"/>
                  </a:lnTo>
                  <a:lnTo>
                    <a:pt x="549275" y="41275"/>
                  </a:lnTo>
                  <a:lnTo>
                    <a:pt x="549275" y="50800"/>
                  </a:lnTo>
                  <a:lnTo>
                    <a:pt x="663575" y="50800"/>
                  </a:lnTo>
                  <a:lnTo>
                    <a:pt x="781050" y="50800"/>
                  </a:lnTo>
                  <a:lnTo>
                    <a:pt x="828675" y="50800"/>
                  </a:lnTo>
                  <a:lnTo>
                    <a:pt x="828675" y="5080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1621363" y="2196021"/>
            <a:ext cx="6797676" cy="904875"/>
            <a:chOff x="1714500" y="2720975"/>
            <a:chExt cx="6797676" cy="904875"/>
          </a:xfrm>
          <a:effectLst/>
        </p:grpSpPr>
        <p:sp>
          <p:nvSpPr>
            <p:cNvPr id="266" name="Freeform 265"/>
            <p:cNvSpPr/>
            <p:nvPr/>
          </p:nvSpPr>
          <p:spPr>
            <a:xfrm>
              <a:off x="1714500" y="2720975"/>
              <a:ext cx="4495800" cy="755650"/>
            </a:xfrm>
            <a:custGeom>
              <a:avLst/>
              <a:gdLst>
                <a:gd name="connsiteX0" fmla="*/ 0 w 4495800"/>
                <a:gd name="connsiteY0" fmla="*/ 0 h 755650"/>
                <a:gd name="connsiteX1" fmla="*/ 107950 w 4495800"/>
                <a:gd name="connsiteY1" fmla="*/ 0 h 755650"/>
                <a:gd name="connsiteX2" fmla="*/ 107950 w 4495800"/>
                <a:gd name="connsiteY2" fmla="*/ 6350 h 755650"/>
                <a:gd name="connsiteX3" fmla="*/ 146050 w 4495800"/>
                <a:gd name="connsiteY3" fmla="*/ 6350 h 755650"/>
                <a:gd name="connsiteX4" fmla="*/ 184150 w 4495800"/>
                <a:gd name="connsiteY4" fmla="*/ 6350 h 755650"/>
                <a:gd name="connsiteX5" fmla="*/ 238125 w 4495800"/>
                <a:gd name="connsiteY5" fmla="*/ 6350 h 755650"/>
                <a:gd name="connsiteX6" fmla="*/ 276225 w 4495800"/>
                <a:gd name="connsiteY6" fmla="*/ 6350 h 755650"/>
                <a:gd name="connsiteX7" fmla="*/ 285750 w 4495800"/>
                <a:gd name="connsiteY7" fmla="*/ 15875 h 755650"/>
                <a:gd name="connsiteX8" fmla="*/ 311150 w 4495800"/>
                <a:gd name="connsiteY8" fmla="*/ 15875 h 755650"/>
                <a:gd name="connsiteX9" fmla="*/ 311150 w 4495800"/>
                <a:gd name="connsiteY9" fmla="*/ 28575 h 755650"/>
                <a:gd name="connsiteX10" fmla="*/ 333375 w 4495800"/>
                <a:gd name="connsiteY10" fmla="*/ 28575 h 755650"/>
                <a:gd name="connsiteX11" fmla="*/ 339725 w 4495800"/>
                <a:gd name="connsiteY11" fmla="*/ 34925 h 755650"/>
                <a:gd name="connsiteX12" fmla="*/ 365125 w 4495800"/>
                <a:gd name="connsiteY12" fmla="*/ 34925 h 755650"/>
                <a:gd name="connsiteX13" fmla="*/ 371475 w 4495800"/>
                <a:gd name="connsiteY13" fmla="*/ 41275 h 755650"/>
                <a:gd name="connsiteX14" fmla="*/ 390525 w 4495800"/>
                <a:gd name="connsiteY14" fmla="*/ 41275 h 755650"/>
                <a:gd name="connsiteX15" fmla="*/ 412750 w 4495800"/>
                <a:gd name="connsiteY15" fmla="*/ 41275 h 755650"/>
                <a:gd name="connsiteX16" fmla="*/ 419100 w 4495800"/>
                <a:gd name="connsiteY16" fmla="*/ 47625 h 755650"/>
                <a:gd name="connsiteX17" fmla="*/ 441325 w 4495800"/>
                <a:gd name="connsiteY17" fmla="*/ 47625 h 755650"/>
                <a:gd name="connsiteX18" fmla="*/ 450850 w 4495800"/>
                <a:gd name="connsiteY18" fmla="*/ 57150 h 755650"/>
                <a:gd name="connsiteX19" fmla="*/ 463550 w 4495800"/>
                <a:gd name="connsiteY19" fmla="*/ 69850 h 755650"/>
                <a:gd name="connsiteX20" fmla="*/ 492125 w 4495800"/>
                <a:gd name="connsiteY20" fmla="*/ 69850 h 755650"/>
                <a:gd name="connsiteX21" fmla="*/ 498475 w 4495800"/>
                <a:gd name="connsiteY21" fmla="*/ 76200 h 755650"/>
                <a:gd name="connsiteX22" fmla="*/ 530225 w 4495800"/>
                <a:gd name="connsiteY22" fmla="*/ 76200 h 755650"/>
                <a:gd name="connsiteX23" fmla="*/ 530225 w 4495800"/>
                <a:gd name="connsiteY23" fmla="*/ 92075 h 755650"/>
                <a:gd name="connsiteX24" fmla="*/ 571500 w 4495800"/>
                <a:gd name="connsiteY24" fmla="*/ 92075 h 755650"/>
                <a:gd name="connsiteX25" fmla="*/ 571500 w 4495800"/>
                <a:gd name="connsiteY25" fmla="*/ 107950 h 755650"/>
                <a:gd name="connsiteX26" fmla="*/ 606425 w 4495800"/>
                <a:gd name="connsiteY26" fmla="*/ 107950 h 755650"/>
                <a:gd name="connsiteX27" fmla="*/ 615950 w 4495800"/>
                <a:gd name="connsiteY27" fmla="*/ 117475 h 755650"/>
                <a:gd name="connsiteX28" fmla="*/ 647700 w 4495800"/>
                <a:gd name="connsiteY28" fmla="*/ 117475 h 755650"/>
                <a:gd name="connsiteX29" fmla="*/ 647700 w 4495800"/>
                <a:gd name="connsiteY29" fmla="*/ 130175 h 755650"/>
                <a:gd name="connsiteX30" fmla="*/ 685800 w 4495800"/>
                <a:gd name="connsiteY30" fmla="*/ 130175 h 755650"/>
                <a:gd name="connsiteX31" fmla="*/ 695325 w 4495800"/>
                <a:gd name="connsiteY31" fmla="*/ 139700 h 755650"/>
                <a:gd name="connsiteX32" fmla="*/ 746125 w 4495800"/>
                <a:gd name="connsiteY32" fmla="*/ 139700 h 755650"/>
                <a:gd name="connsiteX33" fmla="*/ 746125 w 4495800"/>
                <a:gd name="connsiteY33" fmla="*/ 155575 h 755650"/>
                <a:gd name="connsiteX34" fmla="*/ 790575 w 4495800"/>
                <a:gd name="connsiteY34" fmla="*/ 155575 h 755650"/>
                <a:gd name="connsiteX35" fmla="*/ 790575 w 4495800"/>
                <a:gd name="connsiteY35" fmla="*/ 171450 h 755650"/>
                <a:gd name="connsiteX36" fmla="*/ 828675 w 4495800"/>
                <a:gd name="connsiteY36" fmla="*/ 171450 h 755650"/>
                <a:gd name="connsiteX37" fmla="*/ 866775 w 4495800"/>
                <a:gd name="connsiteY37" fmla="*/ 171450 h 755650"/>
                <a:gd name="connsiteX38" fmla="*/ 866775 w 4495800"/>
                <a:gd name="connsiteY38" fmla="*/ 187325 h 755650"/>
                <a:gd name="connsiteX39" fmla="*/ 898525 w 4495800"/>
                <a:gd name="connsiteY39" fmla="*/ 187325 h 755650"/>
                <a:gd name="connsiteX40" fmla="*/ 923925 w 4495800"/>
                <a:gd name="connsiteY40" fmla="*/ 187325 h 755650"/>
                <a:gd name="connsiteX41" fmla="*/ 914400 w 4495800"/>
                <a:gd name="connsiteY41" fmla="*/ 196850 h 755650"/>
                <a:gd name="connsiteX42" fmla="*/ 942975 w 4495800"/>
                <a:gd name="connsiteY42" fmla="*/ 196850 h 755650"/>
                <a:gd name="connsiteX43" fmla="*/ 955675 w 4495800"/>
                <a:gd name="connsiteY43" fmla="*/ 209550 h 755650"/>
                <a:gd name="connsiteX44" fmla="*/ 987425 w 4495800"/>
                <a:gd name="connsiteY44" fmla="*/ 209550 h 755650"/>
                <a:gd name="connsiteX45" fmla="*/ 996950 w 4495800"/>
                <a:gd name="connsiteY45" fmla="*/ 219075 h 755650"/>
                <a:gd name="connsiteX46" fmla="*/ 1016000 w 4495800"/>
                <a:gd name="connsiteY46" fmla="*/ 219075 h 755650"/>
                <a:gd name="connsiteX47" fmla="*/ 1028700 w 4495800"/>
                <a:gd name="connsiteY47" fmla="*/ 231775 h 755650"/>
                <a:gd name="connsiteX48" fmla="*/ 1038225 w 4495800"/>
                <a:gd name="connsiteY48" fmla="*/ 241300 h 755650"/>
                <a:gd name="connsiteX49" fmla="*/ 1060450 w 4495800"/>
                <a:gd name="connsiteY49" fmla="*/ 241300 h 755650"/>
                <a:gd name="connsiteX50" fmla="*/ 1073150 w 4495800"/>
                <a:gd name="connsiteY50" fmla="*/ 241300 h 755650"/>
                <a:gd name="connsiteX51" fmla="*/ 1092200 w 4495800"/>
                <a:gd name="connsiteY51" fmla="*/ 241300 h 755650"/>
                <a:gd name="connsiteX52" fmla="*/ 1092200 w 4495800"/>
                <a:gd name="connsiteY52" fmla="*/ 257175 h 755650"/>
                <a:gd name="connsiteX53" fmla="*/ 1111250 w 4495800"/>
                <a:gd name="connsiteY53" fmla="*/ 257175 h 755650"/>
                <a:gd name="connsiteX54" fmla="*/ 1117600 w 4495800"/>
                <a:gd name="connsiteY54" fmla="*/ 263525 h 755650"/>
                <a:gd name="connsiteX55" fmla="*/ 1123950 w 4495800"/>
                <a:gd name="connsiteY55" fmla="*/ 269875 h 755650"/>
                <a:gd name="connsiteX56" fmla="*/ 1130300 w 4495800"/>
                <a:gd name="connsiteY56" fmla="*/ 276225 h 755650"/>
                <a:gd name="connsiteX57" fmla="*/ 1152525 w 4495800"/>
                <a:gd name="connsiteY57" fmla="*/ 276225 h 755650"/>
                <a:gd name="connsiteX58" fmla="*/ 1158875 w 4495800"/>
                <a:gd name="connsiteY58" fmla="*/ 282575 h 755650"/>
                <a:gd name="connsiteX59" fmla="*/ 1168400 w 4495800"/>
                <a:gd name="connsiteY59" fmla="*/ 292100 h 755650"/>
                <a:gd name="connsiteX60" fmla="*/ 1174750 w 4495800"/>
                <a:gd name="connsiteY60" fmla="*/ 298450 h 755650"/>
                <a:gd name="connsiteX61" fmla="*/ 1200150 w 4495800"/>
                <a:gd name="connsiteY61" fmla="*/ 298450 h 755650"/>
                <a:gd name="connsiteX62" fmla="*/ 1222375 w 4495800"/>
                <a:gd name="connsiteY62" fmla="*/ 298450 h 755650"/>
                <a:gd name="connsiteX63" fmla="*/ 1222375 w 4495800"/>
                <a:gd name="connsiteY63" fmla="*/ 314325 h 755650"/>
                <a:gd name="connsiteX64" fmla="*/ 1257300 w 4495800"/>
                <a:gd name="connsiteY64" fmla="*/ 314325 h 755650"/>
                <a:gd name="connsiteX65" fmla="*/ 1273175 w 4495800"/>
                <a:gd name="connsiteY65" fmla="*/ 314325 h 755650"/>
                <a:gd name="connsiteX66" fmla="*/ 1282700 w 4495800"/>
                <a:gd name="connsiteY66" fmla="*/ 323850 h 755650"/>
                <a:gd name="connsiteX67" fmla="*/ 1289050 w 4495800"/>
                <a:gd name="connsiteY67" fmla="*/ 330200 h 755650"/>
                <a:gd name="connsiteX68" fmla="*/ 1311275 w 4495800"/>
                <a:gd name="connsiteY68" fmla="*/ 330200 h 755650"/>
                <a:gd name="connsiteX69" fmla="*/ 1346200 w 4495800"/>
                <a:gd name="connsiteY69" fmla="*/ 330200 h 755650"/>
                <a:gd name="connsiteX70" fmla="*/ 1358900 w 4495800"/>
                <a:gd name="connsiteY70" fmla="*/ 342900 h 755650"/>
                <a:gd name="connsiteX71" fmla="*/ 1377950 w 4495800"/>
                <a:gd name="connsiteY71" fmla="*/ 342900 h 755650"/>
                <a:gd name="connsiteX72" fmla="*/ 1428750 w 4495800"/>
                <a:gd name="connsiteY72" fmla="*/ 342900 h 755650"/>
                <a:gd name="connsiteX73" fmla="*/ 1428750 w 4495800"/>
                <a:gd name="connsiteY73" fmla="*/ 361950 h 755650"/>
                <a:gd name="connsiteX74" fmla="*/ 1489075 w 4495800"/>
                <a:gd name="connsiteY74" fmla="*/ 361950 h 755650"/>
                <a:gd name="connsiteX75" fmla="*/ 1517650 w 4495800"/>
                <a:gd name="connsiteY75" fmla="*/ 361950 h 755650"/>
                <a:gd name="connsiteX76" fmla="*/ 1524000 w 4495800"/>
                <a:gd name="connsiteY76" fmla="*/ 368300 h 755650"/>
                <a:gd name="connsiteX77" fmla="*/ 1530350 w 4495800"/>
                <a:gd name="connsiteY77" fmla="*/ 374650 h 755650"/>
                <a:gd name="connsiteX78" fmla="*/ 1552575 w 4495800"/>
                <a:gd name="connsiteY78" fmla="*/ 374650 h 755650"/>
                <a:gd name="connsiteX79" fmla="*/ 1558925 w 4495800"/>
                <a:gd name="connsiteY79" fmla="*/ 381000 h 755650"/>
                <a:gd name="connsiteX80" fmla="*/ 1577975 w 4495800"/>
                <a:gd name="connsiteY80" fmla="*/ 381000 h 755650"/>
                <a:gd name="connsiteX81" fmla="*/ 1577975 w 4495800"/>
                <a:gd name="connsiteY81" fmla="*/ 387350 h 755650"/>
                <a:gd name="connsiteX82" fmla="*/ 1603375 w 4495800"/>
                <a:gd name="connsiteY82" fmla="*/ 387350 h 755650"/>
                <a:gd name="connsiteX83" fmla="*/ 1609725 w 4495800"/>
                <a:gd name="connsiteY83" fmla="*/ 393700 h 755650"/>
                <a:gd name="connsiteX84" fmla="*/ 1625600 w 4495800"/>
                <a:gd name="connsiteY84" fmla="*/ 393700 h 755650"/>
                <a:gd name="connsiteX85" fmla="*/ 1657350 w 4495800"/>
                <a:gd name="connsiteY85" fmla="*/ 393700 h 755650"/>
                <a:gd name="connsiteX86" fmla="*/ 1666875 w 4495800"/>
                <a:gd name="connsiteY86" fmla="*/ 403225 h 755650"/>
                <a:gd name="connsiteX87" fmla="*/ 1682750 w 4495800"/>
                <a:gd name="connsiteY87" fmla="*/ 403225 h 755650"/>
                <a:gd name="connsiteX88" fmla="*/ 1682750 w 4495800"/>
                <a:gd name="connsiteY88" fmla="*/ 412750 h 755650"/>
                <a:gd name="connsiteX89" fmla="*/ 1701800 w 4495800"/>
                <a:gd name="connsiteY89" fmla="*/ 412750 h 755650"/>
                <a:gd name="connsiteX90" fmla="*/ 1717675 w 4495800"/>
                <a:gd name="connsiteY90" fmla="*/ 412750 h 755650"/>
                <a:gd name="connsiteX91" fmla="*/ 1727200 w 4495800"/>
                <a:gd name="connsiteY91" fmla="*/ 422275 h 755650"/>
                <a:gd name="connsiteX92" fmla="*/ 1768475 w 4495800"/>
                <a:gd name="connsiteY92" fmla="*/ 422275 h 755650"/>
                <a:gd name="connsiteX93" fmla="*/ 1781175 w 4495800"/>
                <a:gd name="connsiteY93" fmla="*/ 434975 h 755650"/>
                <a:gd name="connsiteX94" fmla="*/ 1800225 w 4495800"/>
                <a:gd name="connsiteY94" fmla="*/ 434975 h 755650"/>
                <a:gd name="connsiteX95" fmla="*/ 1831975 w 4495800"/>
                <a:gd name="connsiteY95" fmla="*/ 434975 h 755650"/>
                <a:gd name="connsiteX96" fmla="*/ 1841500 w 4495800"/>
                <a:gd name="connsiteY96" fmla="*/ 444500 h 755650"/>
                <a:gd name="connsiteX97" fmla="*/ 1885950 w 4495800"/>
                <a:gd name="connsiteY97" fmla="*/ 444500 h 755650"/>
                <a:gd name="connsiteX98" fmla="*/ 1901825 w 4495800"/>
                <a:gd name="connsiteY98" fmla="*/ 444500 h 755650"/>
                <a:gd name="connsiteX99" fmla="*/ 1917700 w 4495800"/>
                <a:gd name="connsiteY99" fmla="*/ 460375 h 755650"/>
                <a:gd name="connsiteX100" fmla="*/ 1930400 w 4495800"/>
                <a:gd name="connsiteY100" fmla="*/ 460375 h 755650"/>
                <a:gd name="connsiteX101" fmla="*/ 1949450 w 4495800"/>
                <a:gd name="connsiteY101" fmla="*/ 460375 h 755650"/>
                <a:gd name="connsiteX102" fmla="*/ 1958975 w 4495800"/>
                <a:gd name="connsiteY102" fmla="*/ 469900 h 755650"/>
                <a:gd name="connsiteX103" fmla="*/ 1993900 w 4495800"/>
                <a:gd name="connsiteY103" fmla="*/ 469900 h 755650"/>
                <a:gd name="connsiteX104" fmla="*/ 2003425 w 4495800"/>
                <a:gd name="connsiteY104" fmla="*/ 469900 h 755650"/>
                <a:gd name="connsiteX105" fmla="*/ 2009775 w 4495800"/>
                <a:gd name="connsiteY105" fmla="*/ 476250 h 755650"/>
                <a:gd name="connsiteX106" fmla="*/ 2047875 w 4495800"/>
                <a:gd name="connsiteY106" fmla="*/ 476250 h 755650"/>
                <a:gd name="connsiteX107" fmla="*/ 2057400 w 4495800"/>
                <a:gd name="connsiteY107" fmla="*/ 485775 h 755650"/>
                <a:gd name="connsiteX108" fmla="*/ 2095500 w 4495800"/>
                <a:gd name="connsiteY108" fmla="*/ 485775 h 755650"/>
                <a:gd name="connsiteX109" fmla="*/ 2095500 w 4495800"/>
                <a:gd name="connsiteY109" fmla="*/ 498475 h 755650"/>
                <a:gd name="connsiteX110" fmla="*/ 2127250 w 4495800"/>
                <a:gd name="connsiteY110" fmla="*/ 498475 h 755650"/>
                <a:gd name="connsiteX111" fmla="*/ 2149475 w 4495800"/>
                <a:gd name="connsiteY111" fmla="*/ 498475 h 755650"/>
                <a:gd name="connsiteX112" fmla="*/ 2181225 w 4495800"/>
                <a:gd name="connsiteY112" fmla="*/ 498475 h 755650"/>
                <a:gd name="connsiteX113" fmla="*/ 2171700 w 4495800"/>
                <a:gd name="connsiteY113" fmla="*/ 508000 h 755650"/>
                <a:gd name="connsiteX114" fmla="*/ 2206625 w 4495800"/>
                <a:gd name="connsiteY114" fmla="*/ 508000 h 755650"/>
                <a:gd name="connsiteX115" fmla="*/ 2216150 w 4495800"/>
                <a:gd name="connsiteY115" fmla="*/ 517525 h 755650"/>
                <a:gd name="connsiteX116" fmla="*/ 2241550 w 4495800"/>
                <a:gd name="connsiteY116" fmla="*/ 517525 h 755650"/>
                <a:gd name="connsiteX117" fmla="*/ 2247900 w 4495800"/>
                <a:gd name="connsiteY117" fmla="*/ 523875 h 755650"/>
                <a:gd name="connsiteX118" fmla="*/ 2270125 w 4495800"/>
                <a:gd name="connsiteY118" fmla="*/ 523875 h 755650"/>
                <a:gd name="connsiteX119" fmla="*/ 2279650 w 4495800"/>
                <a:gd name="connsiteY119" fmla="*/ 533400 h 755650"/>
                <a:gd name="connsiteX120" fmla="*/ 2305050 w 4495800"/>
                <a:gd name="connsiteY120" fmla="*/ 533400 h 755650"/>
                <a:gd name="connsiteX121" fmla="*/ 2317750 w 4495800"/>
                <a:gd name="connsiteY121" fmla="*/ 533400 h 755650"/>
                <a:gd name="connsiteX122" fmla="*/ 2343150 w 4495800"/>
                <a:gd name="connsiteY122" fmla="*/ 533400 h 755650"/>
                <a:gd name="connsiteX123" fmla="*/ 2343150 w 4495800"/>
                <a:gd name="connsiteY123" fmla="*/ 549275 h 755650"/>
                <a:gd name="connsiteX124" fmla="*/ 2381250 w 4495800"/>
                <a:gd name="connsiteY124" fmla="*/ 549275 h 755650"/>
                <a:gd name="connsiteX125" fmla="*/ 2438400 w 4495800"/>
                <a:gd name="connsiteY125" fmla="*/ 549275 h 755650"/>
                <a:gd name="connsiteX126" fmla="*/ 2470150 w 4495800"/>
                <a:gd name="connsiteY126" fmla="*/ 549275 h 755650"/>
                <a:gd name="connsiteX127" fmla="*/ 2482850 w 4495800"/>
                <a:gd name="connsiteY127" fmla="*/ 561975 h 755650"/>
                <a:gd name="connsiteX128" fmla="*/ 2549525 w 4495800"/>
                <a:gd name="connsiteY128" fmla="*/ 561975 h 755650"/>
                <a:gd name="connsiteX129" fmla="*/ 2584450 w 4495800"/>
                <a:gd name="connsiteY129" fmla="*/ 561975 h 755650"/>
                <a:gd name="connsiteX130" fmla="*/ 2597150 w 4495800"/>
                <a:gd name="connsiteY130" fmla="*/ 574675 h 755650"/>
                <a:gd name="connsiteX131" fmla="*/ 2638425 w 4495800"/>
                <a:gd name="connsiteY131" fmla="*/ 574675 h 755650"/>
                <a:gd name="connsiteX132" fmla="*/ 2679700 w 4495800"/>
                <a:gd name="connsiteY132" fmla="*/ 574675 h 755650"/>
                <a:gd name="connsiteX133" fmla="*/ 2686050 w 4495800"/>
                <a:gd name="connsiteY133" fmla="*/ 581025 h 755650"/>
                <a:gd name="connsiteX134" fmla="*/ 2727325 w 4495800"/>
                <a:gd name="connsiteY134" fmla="*/ 581025 h 755650"/>
                <a:gd name="connsiteX135" fmla="*/ 2768600 w 4495800"/>
                <a:gd name="connsiteY135" fmla="*/ 581025 h 755650"/>
                <a:gd name="connsiteX136" fmla="*/ 2768600 w 4495800"/>
                <a:gd name="connsiteY136" fmla="*/ 593725 h 755650"/>
                <a:gd name="connsiteX137" fmla="*/ 2800350 w 4495800"/>
                <a:gd name="connsiteY137" fmla="*/ 593725 h 755650"/>
                <a:gd name="connsiteX138" fmla="*/ 2879725 w 4495800"/>
                <a:gd name="connsiteY138" fmla="*/ 593725 h 755650"/>
                <a:gd name="connsiteX139" fmla="*/ 2886075 w 4495800"/>
                <a:gd name="connsiteY139" fmla="*/ 600075 h 755650"/>
                <a:gd name="connsiteX140" fmla="*/ 2927350 w 4495800"/>
                <a:gd name="connsiteY140" fmla="*/ 600075 h 755650"/>
                <a:gd name="connsiteX141" fmla="*/ 2936875 w 4495800"/>
                <a:gd name="connsiteY141" fmla="*/ 609600 h 755650"/>
                <a:gd name="connsiteX142" fmla="*/ 2984500 w 4495800"/>
                <a:gd name="connsiteY142" fmla="*/ 609600 h 755650"/>
                <a:gd name="connsiteX143" fmla="*/ 3009900 w 4495800"/>
                <a:gd name="connsiteY143" fmla="*/ 609600 h 755650"/>
                <a:gd name="connsiteX144" fmla="*/ 3028950 w 4495800"/>
                <a:gd name="connsiteY144" fmla="*/ 609600 h 755650"/>
                <a:gd name="connsiteX145" fmla="*/ 3028950 w 4495800"/>
                <a:gd name="connsiteY145" fmla="*/ 622300 h 755650"/>
                <a:gd name="connsiteX146" fmla="*/ 3063875 w 4495800"/>
                <a:gd name="connsiteY146" fmla="*/ 622300 h 755650"/>
                <a:gd name="connsiteX147" fmla="*/ 3089275 w 4495800"/>
                <a:gd name="connsiteY147" fmla="*/ 622300 h 755650"/>
                <a:gd name="connsiteX148" fmla="*/ 3105150 w 4495800"/>
                <a:gd name="connsiteY148" fmla="*/ 622300 h 755650"/>
                <a:gd name="connsiteX149" fmla="*/ 3114675 w 4495800"/>
                <a:gd name="connsiteY149" fmla="*/ 622300 h 755650"/>
                <a:gd name="connsiteX150" fmla="*/ 3114675 w 4495800"/>
                <a:gd name="connsiteY150" fmla="*/ 622300 h 755650"/>
                <a:gd name="connsiteX151" fmla="*/ 3114675 w 4495800"/>
                <a:gd name="connsiteY151" fmla="*/ 622300 h 755650"/>
                <a:gd name="connsiteX152" fmla="*/ 3114675 w 4495800"/>
                <a:gd name="connsiteY152" fmla="*/ 622300 h 755650"/>
                <a:gd name="connsiteX153" fmla="*/ 3178175 w 4495800"/>
                <a:gd name="connsiteY153" fmla="*/ 635000 h 755650"/>
                <a:gd name="connsiteX154" fmla="*/ 3178175 w 4495800"/>
                <a:gd name="connsiteY154" fmla="*/ 635000 h 755650"/>
                <a:gd name="connsiteX155" fmla="*/ 3178175 w 4495800"/>
                <a:gd name="connsiteY155" fmla="*/ 635000 h 755650"/>
                <a:gd name="connsiteX156" fmla="*/ 3209925 w 4495800"/>
                <a:gd name="connsiteY156" fmla="*/ 641350 h 755650"/>
                <a:gd name="connsiteX157" fmla="*/ 3209925 w 4495800"/>
                <a:gd name="connsiteY157" fmla="*/ 641350 h 755650"/>
                <a:gd name="connsiteX158" fmla="*/ 3238500 w 4495800"/>
                <a:gd name="connsiteY158" fmla="*/ 641350 h 755650"/>
                <a:gd name="connsiteX159" fmla="*/ 3270250 w 4495800"/>
                <a:gd name="connsiteY159" fmla="*/ 638175 h 755650"/>
                <a:gd name="connsiteX160" fmla="*/ 3270250 w 4495800"/>
                <a:gd name="connsiteY160" fmla="*/ 638175 h 755650"/>
                <a:gd name="connsiteX161" fmla="*/ 3314700 w 4495800"/>
                <a:gd name="connsiteY161" fmla="*/ 647700 h 755650"/>
                <a:gd name="connsiteX162" fmla="*/ 3317875 w 4495800"/>
                <a:gd name="connsiteY162" fmla="*/ 654050 h 755650"/>
                <a:gd name="connsiteX163" fmla="*/ 3362325 w 4495800"/>
                <a:gd name="connsiteY163" fmla="*/ 654050 h 755650"/>
                <a:gd name="connsiteX164" fmla="*/ 3384550 w 4495800"/>
                <a:gd name="connsiteY164" fmla="*/ 654050 h 755650"/>
                <a:gd name="connsiteX165" fmla="*/ 3409950 w 4495800"/>
                <a:gd name="connsiteY165" fmla="*/ 654050 h 755650"/>
                <a:gd name="connsiteX166" fmla="*/ 3409950 w 4495800"/>
                <a:gd name="connsiteY166" fmla="*/ 669925 h 755650"/>
                <a:gd name="connsiteX167" fmla="*/ 3463925 w 4495800"/>
                <a:gd name="connsiteY167" fmla="*/ 669925 h 755650"/>
                <a:gd name="connsiteX168" fmla="*/ 3543300 w 4495800"/>
                <a:gd name="connsiteY168" fmla="*/ 669925 h 755650"/>
                <a:gd name="connsiteX169" fmla="*/ 3543300 w 4495800"/>
                <a:gd name="connsiteY169" fmla="*/ 669925 h 755650"/>
                <a:gd name="connsiteX170" fmla="*/ 3536950 w 4495800"/>
                <a:gd name="connsiteY170" fmla="*/ 676275 h 755650"/>
                <a:gd name="connsiteX171" fmla="*/ 3590925 w 4495800"/>
                <a:gd name="connsiteY171" fmla="*/ 676275 h 755650"/>
                <a:gd name="connsiteX172" fmla="*/ 3590925 w 4495800"/>
                <a:gd name="connsiteY172" fmla="*/ 688975 h 755650"/>
                <a:gd name="connsiteX173" fmla="*/ 3625850 w 4495800"/>
                <a:gd name="connsiteY173" fmla="*/ 688975 h 755650"/>
                <a:gd name="connsiteX174" fmla="*/ 3632200 w 4495800"/>
                <a:gd name="connsiteY174" fmla="*/ 695325 h 755650"/>
                <a:gd name="connsiteX175" fmla="*/ 3663950 w 4495800"/>
                <a:gd name="connsiteY175" fmla="*/ 695325 h 755650"/>
                <a:gd name="connsiteX176" fmla="*/ 3686175 w 4495800"/>
                <a:gd name="connsiteY176" fmla="*/ 695325 h 755650"/>
                <a:gd name="connsiteX177" fmla="*/ 3711575 w 4495800"/>
                <a:gd name="connsiteY177" fmla="*/ 695325 h 755650"/>
                <a:gd name="connsiteX178" fmla="*/ 3778250 w 4495800"/>
                <a:gd name="connsiteY178" fmla="*/ 695325 h 755650"/>
                <a:gd name="connsiteX179" fmla="*/ 3778250 w 4495800"/>
                <a:gd name="connsiteY179" fmla="*/ 695325 h 755650"/>
                <a:gd name="connsiteX180" fmla="*/ 3778250 w 4495800"/>
                <a:gd name="connsiteY180" fmla="*/ 695325 h 755650"/>
                <a:gd name="connsiteX181" fmla="*/ 3816350 w 4495800"/>
                <a:gd name="connsiteY181" fmla="*/ 701675 h 755650"/>
                <a:gd name="connsiteX182" fmla="*/ 3816350 w 4495800"/>
                <a:gd name="connsiteY182" fmla="*/ 701675 h 755650"/>
                <a:gd name="connsiteX183" fmla="*/ 3854450 w 4495800"/>
                <a:gd name="connsiteY183" fmla="*/ 701675 h 755650"/>
                <a:gd name="connsiteX184" fmla="*/ 3854450 w 4495800"/>
                <a:gd name="connsiteY184" fmla="*/ 701675 h 755650"/>
                <a:gd name="connsiteX185" fmla="*/ 3889375 w 4495800"/>
                <a:gd name="connsiteY185" fmla="*/ 701675 h 755650"/>
                <a:gd name="connsiteX186" fmla="*/ 3895725 w 4495800"/>
                <a:gd name="connsiteY186" fmla="*/ 708025 h 755650"/>
                <a:gd name="connsiteX187" fmla="*/ 3952875 w 4495800"/>
                <a:gd name="connsiteY187" fmla="*/ 708025 h 755650"/>
                <a:gd name="connsiteX188" fmla="*/ 3997325 w 4495800"/>
                <a:gd name="connsiteY188" fmla="*/ 708025 h 755650"/>
                <a:gd name="connsiteX189" fmla="*/ 4032250 w 4495800"/>
                <a:gd name="connsiteY189" fmla="*/ 708025 h 755650"/>
                <a:gd name="connsiteX190" fmla="*/ 4038600 w 4495800"/>
                <a:gd name="connsiteY190" fmla="*/ 714375 h 755650"/>
                <a:gd name="connsiteX191" fmla="*/ 4083050 w 4495800"/>
                <a:gd name="connsiteY191" fmla="*/ 714375 h 755650"/>
                <a:gd name="connsiteX192" fmla="*/ 4133850 w 4495800"/>
                <a:gd name="connsiteY192" fmla="*/ 714375 h 755650"/>
                <a:gd name="connsiteX193" fmla="*/ 4152900 w 4495800"/>
                <a:gd name="connsiteY193" fmla="*/ 714375 h 755650"/>
                <a:gd name="connsiteX194" fmla="*/ 4152900 w 4495800"/>
                <a:gd name="connsiteY194" fmla="*/ 727075 h 755650"/>
                <a:gd name="connsiteX195" fmla="*/ 4213225 w 4495800"/>
                <a:gd name="connsiteY195" fmla="*/ 727075 h 755650"/>
                <a:gd name="connsiteX196" fmla="*/ 4276725 w 4495800"/>
                <a:gd name="connsiteY196" fmla="*/ 727075 h 755650"/>
                <a:gd name="connsiteX197" fmla="*/ 4314825 w 4495800"/>
                <a:gd name="connsiteY197" fmla="*/ 727075 h 755650"/>
                <a:gd name="connsiteX198" fmla="*/ 4308475 w 4495800"/>
                <a:gd name="connsiteY198" fmla="*/ 733425 h 755650"/>
                <a:gd name="connsiteX199" fmla="*/ 4371975 w 4495800"/>
                <a:gd name="connsiteY199" fmla="*/ 733425 h 755650"/>
                <a:gd name="connsiteX200" fmla="*/ 4371975 w 4495800"/>
                <a:gd name="connsiteY200" fmla="*/ 755650 h 755650"/>
                <a:gd name="connsiteX201" fmla="*/ 4441825 w 4495800"/>
                <a:gd name="connsiteY201" fmla="*/ 755650 h 755650"/>
                <a:gd name="connsiteX202" fmla="*/ 4495800 w 4495800"/>
                <a:gd name="connsiteY202" fmla="*/ 755650 h 755650"/>
                <a:gd name="connsiteX203" fmla="*/ 4495800 w 4495800"/>
                <a:gd name="connsiteY203" fmla="*/ 755650 h 755650"/>
                <a:gd name="connsiteX204" fmla="*/ 4495800 w 4495800"/>
                <a:gd name="connsiteY204" fmla="*/ 755650 h 755650"/>
                <a:gd name="connsiteX205" fmla="*/ 4495800 w 4495800"/>
                <a:gd name="connsiteY205" fmla="*/ 755650 h 755650"/>
                <a:gd name="connsiteX206" fmla="*/ 4495800 w 4495800"/>
                <a:gd name="connsiteY206" fmla="*/ 755650 h 755650"/>
                <a:gd name="connsiteX207" fmla="*/ 4486275 w 4495800"/>
                <a:gd name="connsiteY207" fmla="*/ 75565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4495800" h="755650">
                  <a:moveTo>
                    <a:pt x="0" y="0"/>
                  </a:moveTo>
                  <a:lnTo>
                    <a:pt x="107950" y="0"/>
                  </a:lnTo>
                  <a:lnTo>
                    <a:pt x="107950" y="6350"/>
                  </a:lnTo>
                  <a:lnTo>
                    <a:pt x="146050" y="6350"/>
                  </a:lnTo>
                  <a:lnTo>
                    <a:pt x="184150" y="6350"/>
                  </a:lnTo>
                  <a:lnTo>
                    <a:pt x="238125" y="6350"/>
                  </a:lnTo>
                  <a:lnTo>
                    <a:pt x="276225" y="6350"/>
                  </a:lnTo>
                  <a:lnTo>
                    <a:pt x="285750" y="15875"/>
                  </a:lnTo>
                  <a:lnTo>
                    <a:pt x="311150" y="15875"/>
                  </a:lnTo>
                  <a:lnTo>
                    <a:pt x="311150" y="28575"/>
                  </a:lnTo>
                  <a:lnTo>
                    <a:pt x="333375" y="28575"/>
                  </a:lnTo>
                  <a:lnTo>
                    <a:pt x="339725" y="34925"/>
                  </a:lnTo>
                  <a:lnTo>
                    <a:pt x="365125" y="34925"/>
                  </a:lnTo>
                  <a:lnTo>
                    <a:pt x="371475" y="41275"/>
                  </a:lnTo>
                  <a:lnTo>
                    <a:pt x="390525" y="41275"/>
                  </a:lnTo>
                  <a:lnTo>
                    <a:pt x="412750" y="41275"/>
                  </a:lnTo>
                  <a:lnTo>
                    <a:pt x="419100" y="47625"/>
                  </a:lnTo>
                  <a:lnTo>
                    <a:pt x="441325" y="47625"/>
                  </a:lnTo>
                  <a:lnTo>
                    <a:pt x="450850" y="57150"/>
                  </a:lnTo>
                  <a:lnTo>
                    <a:pt x="463550" y="69850"/>
                  </a:lnTo>
                  <a:lnTo>
                    <a:pt x="492125" y="69850"/>
                  </a:lnTo>
                  <a:lnTo>
                    <a:pt x="498475" y="76200"/>
                  </a:lnTo>
                  <a:lnTo>
                    <a:pt x="530225" y="76200"/>
                  </a:lnTo>
                  <a:lnTo>
                    <a:pt x="530225" y="92075"/>
                  </a:lnTo>
                  <a:lnTo>
                    <a:pt x="571500" y="92075"/>
                  </a:lnTo>
                  <a:lnTo>
                    <a:pt x="571500" y="107950"/>
                  </a:lnTo>
                  <a:lnTo>
                    <a:pt x="606425" y="107950"/>
                  </a:lnTo>
                  <a:lnTo>
                    <a:pt x="615950" y="117475"/>
                  </a:lnTo>
                  <a:lnTo>
                    <a:pt x="647700" y="117475"/>
                  </a:lnTo>
                  <a:lnTo>
                    <a:pt x="647700" y="130175"/>
                  </a:lnTo>
                  <a:lnTo>
                    <a:pt x="685800" y="130175"/>
                  </a:lnTo>
                  <a:lnTo>
                    <a:pt x="695325" y="139700"/>
                  </a:lnTo>
                  <a:lnTo>
                    <a:pt x="746125" y="139700"/>
                  </a:lnTo>
                  <a:lnTo>
                    <a:pt x="746125" y="155575"/>
                  </a:lnTo>
                  <a:lnTo>
                    <a:pt x="790575" y="155575"/>
                  </a:lnTo>
                  <a:lnTo>
                    <a:pt x="790575" y="171450"/>
                  </a:lnTo>
                  <a:lnTo>
                    <a:pt x="828675" y="171450"/>
                  </a:lnTo>
                  <a:lnTo>
                    <a:pt x="866775" y="171450"/>
                  </a:lnTo>
                  <a:lnTo>
                    <a:pt x="866775" y="187325"/>
                  </a:lnTo>
                  <a:lnTo>
                    <a:pt x="898525" y="187325"/>
                  </a:lnTo>
                  <a:lnTo>
                    <a:pt x="923925" y="187325"/>
                  </a:lnTo>
                  <a:lnTo>
                    <a:pt x="914400" y="196850"/>
                  </a:lnTo>
                  <a:lnTo>
                    <a:pt x="942975" y="196850"/>
                  </a:lnTo>
                  <a:lnTo>
                    <a:pt x="955675" y="209550"/>
                  </a:lnTo>
                  <a:lnTo>
                    <a:pt x="987425" y="209550"/>
                  </a:lnTo>
                  <a:lnTo>
                    <a:pt x="996950" y="219075"/>
                  </a:lnTo>
                  <a:lnTo>
                    <a:pt x="1016000" y="219075"/>
                  </a:lnTo>
                  <a:lnTo>
                    <a:pt x="1028700" y="231775"/>
                  </a:lnTo>
                  <a:lnTo>
                    <a:pt x="1038225" y="241300"/>
                  </a:lnTo>
                  <a:lnTo>
                    <a:pt x="1060450" y="241300"/>
                  </a:lnTo>
                  <a:lnTo>
                    <a:pt x="1073150" y="241300"/>
                  </a:lnTo>
                  <a:lnTo>
                    <a:pt x="1092200" y="241300"/>
                  </a:lnTo>
                  <a:lnTo>
                    <a:pt x="1092200" y="257175"/>
                  </a:lnTo>
                  <a:lnTo>
                    <a:pt x="1111250" y="257175"/>
                  </a:lnTo>
                  <a:lnTo>
                    <a:pt x="1117600" y="263525"/>
                  </a:lnTo>
                  <a:lnTo>
                    <a:pt x="1123950" y="269875"/>
                  </a:lnTo>
                  <a:lnTo>
                    <a:pt x="1130300" y="276225"/>
                  </a:lnTo>
                  <a:lnTo>
                    <a:pt x="1152525" y="276225"/>
                  </a:lnTo>
                  <a:lnTo>
                    <a:pt x="1158875" y="282575"/>
                  </a:lnTo>
                  <a:lnTo>
                    <a:pt x="1168400" y="292100"/>
                  </a:lnTo>
                  <a:lnTo>
                    <a:pt x="1174750" y="298450"/>
                  </a:lnTo>
                  <a:lnTo>
                    <a:pt x="1200150" y="298450"/>
                  </a:lnTo>
                  <a:lnTo>
                    <a:pt x="1222375" y="298450"/>
                  </a:lnTo>
                  <a:lnTo>
                    <a:pt x="1222375" y="314325"/>
                  </a:lnTo>
                  <a:lnTo>
                    <a:pt x="1257300" y="314325"/>
                  </a:lnTo>
                  <a:lnTo>
                    <a:pt x="1273175" y="314325"/>
                  </a:lnTo>
                  <a:lnTo>
                    <a:pt x="1282700" y="323850"/>
                  </a:lnTo>
                  <a:lnTo>
                    <a:pt x="1289050" y="330200"/>
                  </a:lnTo>
                  <a:lnTo>
                    <a:pt x="1311275" y="330200"/>
                  </a:lnTo>
                  <a:lnTo>
                    <a:pt x="1346200" y="330200"/>
                  </a:lnTo>
                  <a:lnTo>
                    <a:pt x="1358900" y="342900"/>
                  </a:lnTo>
                  <a:lnTo>
                    <a:pt x="1377950" y="342900"/>
                  </a:lnTo>
                  <a:lnTo>
                    <a:pt x="1428750" y="342900"/>
                  </a:lnTo>
                  <a:lnTo>
                    <a:pt x="1428750" y="361950"/>
                  </a:lnTo>
                  <a:lnTo>
                    <a:pt x="1489075" y="361950"/>
                  </a:lnTo>
                  <a:lnTo>
                    <a:pt x="1517650" y="361950"/>
                  </a:lnTo>
                  <a:lnTo>
                    <a:pt x="1524000" y="368300"/>
                  </a:lnTo>
                  <a:lnTo>
                    <a:pt x="1530350" y="374650"/>
                  </a:lnTo>
                  <a:lnTo>
                    <a:pt x="1552575" y="374650"/>
                  </a:lnTo>
                  <a:lnTo>
                    <a:pt x="1558925" y="381000"/>
                  </a:lnTo>
                  <a:lnTo>
                    <a:pt x="1577975" y="381000"/>
                  </a:lnTo>
                  <a:lnTo>
                    <a:pt x="1577975" y="387350"/>
                  </a:lnTo>
                  <a:lnTo>
                    <a:pt x="1603375" y="387350"/>
                  </a:lnTo>
                  <a:lnTo>
                    <a:pt x="1609725" y="393700"/>
                  </a:lnTo>
                  <a:lnTo>
                    <a:pt x="1625600" y="393700"/>
                  </a:lnTo>
                  <a:lnTo>
                    <a:pt x="1657350" y="393700"/>
                  </a:lnTo>
                  <a:lnTo>
                    <a:pt x="1666875" y="403225"/>
                  </a:lnTo>
                  <a:lnTo>
                    <a:pt x="1682750" y="403225"/>
                  </a:lnTo>
                  <a:lnTo>
                    <a:pt x="1682750" y="412750"/>
                  </a:lnTo>
                  <a:lnTo>
                    <a:pt x="1701800" y="412750"/>
                  </a:lnTo>
                  <a:lnTo>
                    <a:pt x="1717675" y="412750"/>
                  </a:lnTo>
                  <a:lnTo>
                    <a:pt x="1727200" y="422275"/>
                  </a:lnTo>
                  <a:lnTo>
                    <a:pt x="1768475" y="422275"/>
                  </a:lnTo>
                  <a:lnTo>
                    <a:pt x="1781175" y="434975"/>
                  </a:lnTo>
                  <a:lnTo>
                    <a:pt x="1800225" y="434975"/>
                  </a:lnTo>
                  <a:lnTo>
                    <a:pt x="1831975" y="434975"/>
                  </a:lnTo>
                  <a:lnTo>
                    <a:pt x="1841500" y="444500"/>
                  </a:lnTo>
                  <a:lnTo>
                    <a:pt x="1885950" y="444500"/>
                  </a:lnTo>
                  <a:lnTo>
                    <a:pt x="1901825" y="444500"/>
                  </a:lnTo>
                  <a:lnTo>
                    <a:pt x="1917700" y="460375"/>
                  </a:lnTo>
                  <a:lnTo>
                    <a:pt x="1930400" y="460375"/>
                  </a:lnTo>
                  <a:lnTo>
                    <a:pt x="1949450" y="460375"/>
                  </a:lnTo>
                  <a:lnTo>
                    <a:pt x="1958975" y="469900"/>
                  </a:lnTo>
                  <a:lnTo>
                    <a:pt x="1993900" y="469900"/>
                  </a:lnTo>
                  <a:lnTo>
                    <a:pt x="2003425" y="469900"/>
                  </a:lnTo>
                  <a:lnTo>
                    <a:pt x="2009775" y="476250"/>
                  </a:lnTo>
                  <a:lnTo>
                    <a:pt x="2047875" y="476250"/>
                  </a:lnTo>
                  <a:lnTo>
                    <a:pt x="2057400" y="485775"/>
                  </a:lnTo>
                  <a:lnTo>
                    <a:pt x="2095500" y="485775"/>
                  </a:lnTo>
                  <a:lnTo>
                    <a:pt x="2095500" y="498475"/>
                  </a:lnTo>
                  <a:lnTo>
                    <a:pt x="2127250" y="498475"/>
                  </a:lnTo>
                  <a:lnTo>
                    <a:pt x="2149475" y="498475"/>
                  </a:lnTo>
                  <a:lnTo>
                    <a:pt x="2181225" y="498475"/>
                  </a:lnTo>
                  <a:lnTo>
                    <a:pt x="2171700" y="508000"/>
                  </a:lnTo>
                  <a:lnTo>
                    <a:pt x="2206625" y="508000"/>
                  </a:lnTo>
                  <a:lnTo>
                    <a:pt x="2216150" y="517525"/>
                  </a:lnTo>
                  <a:lnTo>
                    <a:pt x="2241550" y="517525"/>
                  </a:lnTo>
                  <a:lnTo>
                    <a:pt x="2247900" y="523875"/>
                  </a:lnTo>
                  <a:lnTo>
                    <a:pt x="2270125" y="523875"/>
                  </a:lnTo>
                  <a:lnTo>
                    <a:pt x="2279650" y="533400"/>
                  </a:lnTo>
                  <a:lnTo>
                    <a:pt x="2305050" y="533400"/>
                  </a:lnTo>
                  <a:lnTo>
                    <a:pt x="2317750" y="533400"/>
                  </a:lnTo>
                  <a:lnTo>
                    <a:pt x="2343150" y="533400"/>
                  </a:lnTo>
                  <a:lnTo>
                    <a:pt x="2343150" y="549275"/>
                  </a:lnTo>
                  <a:lnTo>
                    <a:pt x="2381250" y="549275"/>
                  </a:lnTo>
                  <a:lnTo>
                    <a:pt x="2438400" y="549275"/>
                  </a:lnTo>
                  <a:lnTo>
                    <a:pt x="2470150" y="549275"/>
                  </a:lnTo>
                  <a:lnTo>
                    <a:pt x="2482850" y="561975"/>
                  </a:lnTo>
                  <a:lnTo>
                    <a:pt x="2549525" y="561975"/>
                  </a:lnTo>
                  <a:lnTo>
                    <a:pt x="2584450" y="561975"/>
                  </a:lnTo>
                  <a:lnTo>
                    <a:pt x="2597150" y="574675"/>
                  </a:lnTo>
                  <a:lnTo>
                    <a:pt x="2638425" y="574675"/>
                  </a:lnTo>
                  <a:lnTo>
                    <a:pt x="2679700" y="574675"/>
                  </a:lnTo>
                  <a:lnTo>
                    <a:pt x="2686050" y="581025"/>
                  </a:lnTo>
                  <a:lnTo>
                    <a:pt x="2727325" y="581025"/>
                  </a:lnTo>
                  <a:lnTo>
                    <a:pt x="2768600" y="581025"/>
                  </a:lnTo>
                  <a:lnTo>
                    <a:pt x="2768600" y="593725"/>
                  </a:lnTo>
                  <a:lnTo>
                    <a:pt x="2800350" y="593725"/>
                  </a:lnTo>
                  <a:lnTo>
                    <a:pt x="2879725" y="593725"/>
                  </a:lnTo>
                  <a:lnTo>
                    <a:pt x="2886075" y="600075"/>
                  </a:lnTo>
                  <a:lnTo>
                    <a:pt x="2927350" y="600075"/>
                  </a:lnTo>
                  <a:lnTo>
                    <a:pt x="2936875" y="609600"/>
                  </a:lnTo>
                  <a:lnTo>
                    <a:pt x="2984500" y="609600"/>
                  </a:lnTo>
                  <a:lnTo>
                    <a:pt x="3009900" y="609600"/>
                  </a:lnTo>
                  <a:lnTo>
                    <a:pt x="3028950" y="609600"/>
                  </a:lnTo>
                  <a:lnTo>
                    <a:pt x="3028950" y="622300"/>
                  </a:lnTo>
                  <a:lnTo>
                    <a:pt x="3063875" y="622300"/>
                  </a:lnTo>
                  <a:lnTo>
                    <a:pt x="3089275" y="622300"/>
                  </a:lnTo>
                  <a:lnTo>
                    <a:pt x="3105150" y="622300"/>
                  </a:lnTo>
                  <a:lnTo>
                    <a:pt x="3114675" y="622300"/>
                  </a:lnTo>
                  <a:lnTo>
                    <a:pt x="3114675" y="622300"/>
                  </a:lnTo>
                  <a:lnTo>
                    <a:pt x="3114675" y="622300"/>
                  </a:lnTo>
                  <a:lnTo>
                    <a:pt x="3114675" y="622300"/>
                  </a:lnTo>
                  <a:lnTo>
                    <a:pt x="3178175" y="635000"/>
                  </a:lnTo>
                  <a:lnTo>
                    <a:pt x="3178175" y="635000"/>
                  </a:lnTo>
                  <a:lnTo>
                    <a:pt x="3178175" y="635000"/>
                  </a:lnTo>
                  <a:lnTo>
                    <a:pt x="3209925" y="641350"/>
                  </a:lnTo>
                  <a:lnTo>
                    <a:pt x="3209925" y="641350"/>
                  </a:lnTo>
                  <a:lnTo>
                    <a:pt x="3238500" y="641350"/>
                  </a:lnTo>
                  <a:lnTo>
                    <a:pt x="3270250" y="638175"/>
                  </a:lnTo>
                  <a:lnTo>
                    <a:pt x="3270250" y="638175"/>
                  </a:lnTo>
                  <a:lnTo>
                    <a:pt x="3314700" y="647700"/>
                  </a:lnTo>
                  <a:lnTo>
                    <a:pt x="3317875" y="654050"/>
                  </a:lnTo>
                  <a:lnTo>
                    <a:pt x="3362325" y="654050"/>
                  </a:lnTo>
                  <a:lnTo>
                    <a:pt x="3384550" y="654050"/>
                  </a:lnTo>
                  <a:lnTo>
                    <a:pt x="3409950" y="654050"/>
                  </a:lnTo>
                  <a:lnTo>
                    <a:pt x="3409950" y="669925"/>
                  </a:lnTo>
                  <a:lnTo>
                    <a:pt x="3463925" y="669925"/>
                  </a:lnTo>
                  <a:lnTo>
                    <a:pt x="3543300" y="669925"/>
                  </a:lnTo>
                  <a:lnTo>
                    <a:pt x="3543300" y="669925"/>
                  </a:lnTo>
                  <a:lnTo>
                    <a:pt x="3536950" y="676275"/>
                  </a:lnTo>
                  <a:lnTo>
                    <a:pt x="3590925" y="676275"/>
                  </a:lnTo>
                  <a:lnTo>
                    <a:pt x="3590925" y="688975"/>
                  </a:lnTo>
                  <a:lnTo>
                    <a:pt x="3625850" y="688975"/>
                  </a:lnTo>
                  <a:lnTo>
                    <a:pt x="3632200" y="695325"/>
                  </a:lnTo>
                  <a:lnTo>
                    <a:pt x="3663950" y="695325"/>
                  </a:lnTo>
                  <a:lnTo>
                    <a:pt x="3686175" y="695325"/>
                  </a:lnTo>
                  <a:lnTo>
                    <a:pt x="3711575" y="695325"/>
                  </a:lnTo>
                  <a:lnTo>
                    <a:pt x="3778250" y="695325"/>
                  </a:lnTo>
                  <a:lnTo>
                    <a:pt x="3778250" y="695325"/>
                  </a:lnTo>
                  <a:lnTo>
                    <a:pt x="3778250" y="695325"/>
                  </a:lnTo>
                  <a:lnTo>
                    <a:pt x="3816350" y="701675"/>
                  </a:lnTo>
                  <a:lnTo>
                    <a:pt x="3816350" y="701675"/>
                  </a:lnTo>
                  <a:lnTo>
                    <a:pt x="3854450" y="701675"/>
                  </a:lnTo>
                  <a:lnTo>
                    <a:pt x="3854450" y="701675"/>
                  </a:lnTo>
                  <a:lnTo>
                    <a:pt x="3889375" y="701675"/>
                  </a:lnTo>
                  <a:lnTo>
                    <a:pt x="3895725" y="708025"/>
                  </a:lnTo>
                  <a:lnTo>
                    <a:pt x="3952875" y="708025"/>
                  </a:lnTo>
                  <a:lnTo>
                    <a:pt x="3997325" y="708025"/>
                  </a:lnTo>
                  <a:lnTo>
                    <a:pt x="4032250" y="708025"/>
                  </a:lnTo>
                  <a:lnTo>
                    <a:pt x="4038600" y="714375"/>
                  </a:lnTo>
                  <a:lnTo>
                    <a:pt x="4083050" y="714375"/>
                  </a:lnTo>
                  <a:lnTo>
                    <a:pt x="4133850" y="714375"/>
                  </a:lnTo>
                  <a:lnTo>
                    <a:pt x="4152900" y="714375"/>
                  </a:lnTo>
                  <a:lnTo>
                    <a:pt x="4152900" y="727075"/>
                  </a:lnTo>
                  <a:lnTo>
                    <a:pt x="4213225" y="727075"/>
                  </a:lnTo>
                  <a:lnTo>
                    <a:pt x="4276725" y="727075"/>
                  </a:lnTo>
                  <a:lnTo>
                    <a:pt x="4314825" y="727075"/>
                  </a:lnTo>
                  <a:lnTo>
                    <a:pt x="4308475" y="733425"/>
                  </a:lnTo>
                  <a:lnTo>
                    <a:pt x="4371975" y="733425"/>
                  </a:lnTo>
                  <a:lnTo>
                    <a:pt x="4371975" y="755650"/>
                  </a:lnTo>
                  <a:lnTo>
                    <a:pt x="4441825" y="755650"/>
                  </a:lnTo>
                  <a:lnTo>
                    <a:pt x="4495800" y="755650"/>
                  </a:lnTo>
                  <a:lnTo>
                    <a:pt x="4495800" y="755650"/>
                  </a:lnTo>
                  <a:lnTo>
                    <a:pt x="4495800" y="755650"/>
                  </a:lnTo>
                  <a:lnTo>
                    <a:pt x="4495800" y="755650"/>
                  </a:lnTo>
                  <a:lnTo>
                    <a:pt x="4495800" y="755650"/>
                  </a:lnTo>
                  <a:lnTo>
                    <a:pt x="4486275" y="755650"/>
                  </a:lnTo>
                </a:path>
              </a:pathLst>
            </a:custGeom>
            <a:noFill/>
            <a:ln w="2540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Freeform 266"/>
            <p:cNvSpPr/>
            <p:nvPr/>
          </p:nvSpPr>
          <p:spPr>
            <a:xfrm>
              <a:off x="6200776" y="3470275"/>
              <a:ext cx="2311400" cy="155575"/>
            </a:xfrm>
            <a:custGeom>
              <a:avLst/>
              <a:gdLst>
                <a:gd name="connsiteX0" fmla="*/ 0 w 2308225"/>
                <a:gd name="connsiteY0" fmla="*/ 0 h 155575"/>
                <a:gd name="connsiteX1" fmla="*/ 95250 w 2308225"/>
                <a:gd name="connsiteY1" fmla="*/ 0 h 155575"/>
                <a:gd name="connsiteX2" fmla="*/ 107950 w 2308225"/>
                <a:gd name="connsiteY2" fmla="*/ 12700 h 155575"/>
                <a:gd name="connsiteX3" fmla="*/ 171450 w 2308225"/>
                <a:gd name="connsiteY3" fmla="*/ 12700 h 155575"/>
                <a:gd name="connsiteX4" fmla="*/ 219075 w 2308225"/>
                <a:gd name="connsiteY4" fmla="*/ 12700 h 155575"/>
                <a:gd name="connsiteX5" fmla="*/ 238125 w 2308225"/>
                <a:gd name="connsiteY5" fmla="*/ 12700 h 155575"/>
                <a:gd name="connsiteX6" fmla="*/ 250825 w 2308225"/>
                <a:gd name="connsiteY6" fmla="*/ 25400 h 155575"/>
                <a:gd name="connsiteX7" fmla="*/ 317500 w 2308225"/>
                <a:gd name="connsiteY7" fmla="*/ 25400 h 155575"/>
                <a:gd name="connsiteX8" fmla="*/ 317500 w 2308225"/>
                <a:gd name="connsiteY8" fmla="*/ 31750 h 155575"/>
                <a:gd name="connsiteX9" fmla="*/ 428625 w 2308225"/>
                <a:gd name="connsiteY9" fmla="*/ 31750 h 155575"/>
                <a:gd name="connsiteX10" fmla="*/ 422275 w 2308225"/>
                <a:gd name="connsiteY10" fmla="*/ 38100 h 155575"/>
                <a:gd name="connsiteX11" fmla="*/ 619125 w 2308225"/>
                <a:gd name="connsiteY11" fmla="*/ 38100 h 155575"/>
                <a:gd name="connsiteX12" fmla="*/ 628650 w 2308225"/>
                <a:gd name="connsiteY12" fmla="*/ 47625 h 155575"/>
                <a:gd name="connsiteX13" fmla="*/ 701675 w 2308225"/>
                <a:gd name="connsiteY13" fmla="*/ 47625 h 155575"/>
                <a:gd name="connsiteX14" fmla="*/ 717550 w 2308225"/>
                <a:gd name="connsiteY14" fmla="*/ 63500 h 155575"/>
                <a:gd name="connsiteX15" fmla="*/ 831850 w 2308225"/>
                <a:gd name="connsiteY15" fmla="*/ 63500 h 155575"/>
                <a:gd name="connsiteX16" fmla="*/ 857250 w 2308225"/>
                <a:gd name="connsiteY16" fmla="*/ 63500 h 155575"/>
                <a:gd name="connsiteX17" fmla="*/ 863600 w 2308225"/>
                <a:gd name="connsiteY17" fmla="*/ 69850 h 155575"/>
                <a:gd name="connsiteX18" fmla="*/ 1123950 w 2308225"/>
                <a:gd name="connsiteY18" fmla="*/ 69850 h 155575"/>
                <a:gd name="connsiteX19" fmla="*/ 1123950 w 2308225"/>
                <a:gd name="connsiteY19" fmla="*/ 88900 h 155575"/>
                <a:gd name="connsiteX20" fmla="*/ 1381125 w 2308225"/>
                <a:gd name="connsiteY20" fmla="*/ 88900 h 155575"/>
                <a:gd name="connsiteX21" fmla="*/ 1403350 w 2308225"/>
                <a:gd name="connsiteY21" fmla="*/ 88900 h 155575"/>
                <a:gd name="connsiteX22" fmla="*/ 1412875 w 2308225"/>
                <a:gd name="connsiteY22" fmla="*/ 98425 h 155575"/>
                <a:gd name="connsiteX23" fmla="*/ 1485900 w 2308225"/>
                <a:gd name="connsiteY23" fmla="*/ 98425 h 155575"/>
                <a:gd name="connsiteX24" fmla="*/ 1536700 w 2308225"/>
                <a:gd name="connsiteY24" fmla="*/ 98425 h 155575"/>
                <a:gd name="connsiteX25" fmla="*/ 1612900 w 2308225"/>
                <a:gd name="connsiteY25" fmla="*/ 98425 h 155575"/>
                <a:gd name="connsiteX26" fmla="*/ 1616075 w 2308225"/>
                <a:gd name="connsiteY26" fmla="*/ 101600 h 155575"/>
                <a:gd name="connsiteX27" fmla="*/ 1717675 w 2308225"/>
                <a:gd name="connsiteY27" fmla="*/ 101600 h 155575"/>
                <a:gd name="connsiteX28" fmla="*/ 1727200 w 2308225"/>
                <a:gd name="connsiteY28" fmla="*/ 111125 h 155575"/>
                <a:gd name="connsiteX29" fmla="*/ 1835150 w 2308225"/>
                <a:gd name="connsiteY29" fmla="*/ 111125 h 155575"/>
                <a:gd name="connsiteX30" fmla="*/ 1847850 w 2308225"/>
                <a:gd name="connsiteY30" fmla="*/ 111125 h 155575"/>
                <a:gd name="connsiteX31" fmla="*/ 1857375 w 2308225"/>
                <a:gd name="connsiteY31" fmla="*/ 120650 h 155575"/>
                <a:gd name="connsiteX32" fmla="*/ 1901825 w 2308225"/>
                <a:gd name="connsiteY32" fmla="*/ 120650 h 155575"/>
                <a:gd name="connsiteX33" fmla="*/ 2146300 w 2308225"/>
                <a:gd name="connsiteY33" fmla="*/ 120650 h 155575"/>
                <a:gd name="connsiteX34" fmla="*/ 2155825 w 2308225"/>
                <a:gd name="connsiteY34" fmla="*/ 130175 h 155575"/>
                <a:gd name="connsiteX35" fmla="*/ 2155825 w 2308225"/>
                <a:gd name="connsiteY35" fmla="*/ 142875 h 155575"/>
                <a:gd name="connsiteX36" fmla="*/ 2282825 w 2308225"/>
                <a:gd name="connsiteY36" fmla="*/ 142875 h 155575"/>
                <a:gd name="connsiteX37" fmla="*/ 2295525 w 2308225"/>
                <a:gd name="connsiteY37" fmla="*/ 155575 h 155575"/>
                <a:gd name="connsiteX38" fmla="*/ 2308225 w 2308225"/>
                <a:gd name="connsiteY38" fmla="*/ 155575 h 155575"/>
                <a:gd name="connsiteX0" fmla="*/ 0 w 2305050"/>
                <a:gd name="connsiteY0" fmla="*/ 12700 h 155575"/>
                <a:gd name="connsiteX1" fmla="*/ 92075 w 2305050"/>
                <a:gd name="connsiteY1" fmla="*/ 0 h 155575"/>
                <a:gd name="connsiteX2" fmla="*/ 104775 w 2305050"/>
                <a:gd name="connsiteY2" fmla="*/ 12700 h 155575"/>
                <a:gd name="connsiteX3" fmla="*/ 168275 w 2305050"/>
                <a:gd name="connsiteY3" fmla="*/ 12700 h 155575"/>
                <a:gd name="connsiteX4" fmla="*/ 215900 w 2305050"/>
                <a:gd name="connsiteY4" fmla="*/ 12700 h 155575"/>
                <a:gd name="connsiteX5" fmla="*/ 234950 w 2305050"/>
                <a:gd name="connsiteY5" fmla="*/ 12700 h 155575"/>
                <a:gd name="connsiteX6" fmla="*/ 247650 w 2305050"/>
                <a:gd name="connsiteY6" fmla="*/ 25400 h 155575"/>
                <a:gd name="connsiteX7" fmla="*/ 314325 w 2305050"/>
                <a:gd name="connsiteY7" fmla="*/ 25400 h 155575"/>
                <a:gd name="connsiteX8" fmla="*/ 314325 w 2305050"/>
                <a:gd name="connsiteY8" fmla="*/ 31750 h 155575"/>
                <a:gd name="connsiteX9" fmla="*/ 425450 w 2305050"/>
                <a:gd name="connsiteY9" fmla="*/ 31750 h 155575"/>
                <a:gd name="connsiteX10" fmla="*/ 419100 w 2305050"/>
                <a:gd name="connsiteY10" fmla="*/ 38100 h 155575"/>
                <a:gd name="connsiteX11" fmla="*/ 615950 w 2305050"/>
                <a:gd name="connsiteY11" fmla="*/ 38100 h 155575"/>
                <a:gd name="connsiteX12" fmla="*/ 625475 w 2305050"/>
                <a:gd name="connsiteY12" fmla="*/ 47625 h 155575"/>
                <a:gd name="connsiteX13" fmla="*/ 698500 w 2305050"/>
                <a:gd name="connsiteY13" fmla="*/ 47625 h 155575"/>
                <a:gd name="connsiteX14" fmla="*/ 714375 w 2305050"/>
                <a:gd name="connsiteY14" fmla="*/ 63500 h 155575"/>
                <a:gd name="connsiteX15" fmla="*/ 828675 w 2305050"/>
                <a:gd name="connsiteY15" fmla="*/ 63500 h 155575"/>
                <a:gd name="connsiteX16" fmla="*/ 854075 w 2305050"/>
                <a:gd name="connsiteY16" fmla="*/ 63500 h 155575"/>
                <a:gd name="connsiteX17" fmla="*/ 860425 w 2305050"/>
                <a:gd name="connsiteY17" fmla="*/ 69850 h 155575"/>
                <a:gd name="connsiteX18" fmla="*/ 1120775 w 2305050"/>
                <a:gd name="connsiteY18" fmla="*/ 69850 h 155575"/>
                <a:gd name="connsiteX19" fmla="*/ 1120775 w 2305050"/>
                <a:gd name="connsiteY19" fmla="*/ 88900 h 155575"/>
                <a:gd name="connsiteX20" fmla="*/ 1377950 w 2305050"/>
                <a:gd name="connsiteY20" fmla="*/ 88900 h 155575"/>
                <a:gd name="connsiteX21" fmla="*/ 1400175 w 2305050"/>
                <a:gd name="connsiteY21" fmla="*/ 88900 h 155575"/>
                <a:gd name="connsiteX22" fmla="*/ 1409700 w 2305050"/>
                <a:gd name="connsiteY22" fmla="*/ 98425 h 155575"/>
                <a:gd name="connsiteX23" fmla="*/ 1482725 w 2305050"/>
                <a:gd name="connsiteY23" fmla="*/ 98425 h 155575"/>
                <a:gd name="connsiteX24" fmla="*/ 1533525 w 2305050"/>
                <a:gd name="connsiteY24" fmla="*/ 98425 h 155575"/>
                <a:gd name="connsiteX25" fmla="*/ 1609725 w 2305050"/>
                <a:gd name="connsiteY25" fmla="*/ 98425 h 155575"/>
                <a:gd name="connsiteX26" fmla="*/ 1612900 w 2305050"/>
                <a:gd name="connsiteY26" fmla="*/ 101600 h 155575"/>
                <a:gd name="connsiteX27" fmla="*/ 1714500 w 2305050"/>
                <a:gd name="connsiteY27" fmla="*/ 101600 h 155575"/>
                <a:gd name="connsiteX28" fmla="*/ 1724025 w 2305050"/>
                <a:gd name="connsiteY28" fmla="*/ 111125 h 155575"/>
                <a:gd name="connsiteX29" fmla="*/ 1831975 w 2305050"/>
                <a:gd name="connsiteY29" fmla="*/ 111125 h 155575"/>
                <a:gd name="connsiteX30" fmla="*/ 1844675 w 2305050"/>
                <a:gd name="connsiteY30" fmla="*/ 111125 h 155575"/>
                <a:gd name="connsiteX31" fmla="*/ 1854200 w 2305050"/>
                <a:gd name="connsiteY31" fmla="*/ 120650 h 155575"/>
                <a:gd name="connsiteX32" fmla="*/ 1898650 w 2305050"/>
                <a:gd name="connsiteY32" fmla="*/ 120650 h 155575"/>
                <a:gd name="connsiteX33" fmla="*/ 2143125 w 2305050"/>
                <a:gd name="connsiteY33" fmla="*/ 120650 h 155575"/>
                <a:gd name="connsiteX34" fmla="*/ 2152650 w 2305050"/>
                <a:gd name="connsiteY34" fmla="*/ 130175 h 155575"/>
                <a:gd name="connsiteX35" fmla="*/ 2152650 w 2305050"/>
                <a:gd name="connsiteY35" fmla="*/ 142875 h 155575"/>
                <a:gd name="connsiteX36" fmla="*/ 2279650 w 2305050"/>
                <a:gd name="connsiteY36" fmla="*/ 142875 h 155575"/>
                <a:gd name="connsiteX37" fmla="*/ 2292350 w 2305050"/>
                <a:gd name="connsiteY37" fmla="*/ 155575 h 155575"/>
                <a:gd name="connsiteX38" fmla="*/ 2305050 w 2305050"/>
                <a:gd name="connsiteY38" fmla="*/ 155575 h 155575"/>
                <a:gd name="connsiteX0" fmla="*/ 0 w 2311400"/>
                <a:gd name="connsiteY0" fmla="*/ 6350 h 155575"/>
                <a:gd name="connsiteX1" fmla="*/ 98425 w 2311400"/>
                <a:gd name="connsiteY1" fmla="*/ 0 h 155575"/>
                <a:gd name="connsiteX2" fmla="*/ 111125 w 2311400"/>
                <a:gd name="connsiteY2" fmla="*/ 12700 h 155575"/>
                <a:gd name="connsiteX3" fmla="*/ 174625 w 2311400"/>
                <a:gd name="connsiteY3" fmla="*/ 12700 h 155575"/>
                <a:gd name="connsiteX4" fmla="*/ 222250 w 2311400"/>
                <a:gd name="connsiteY4" fmla="*/ 12700 h 155575"/>
                <a:gd name="connsiteX5" fmla="*/ 241300 w 2311400"/>
                <a:gd name="connsiteY5" fmla="*/ 12700 h 155575"/>
                <a:gd name="connsiteX6" fmla="*/ 254000 w 2311400"/>
                <a:gd name="connsiteY6" fmla="*/ 25400 h 155575"/>
                <a:gd name="connsiteX7" fmla="*/ 320675 w 2311400"/>
                <a:gd name="connsiteY7" fmla="*/ 25400 h 155575"/>
                <a:gd name="connsiteX8" fmla="*/ 320675 w 2311400"/>
                <a:gd name="connsiteY8" fmla="*/ 31750 h 155575"/>
                <a:gd name="connsiteX9" fmla="*/ 431800 w 2311400"/>
                <a:gd name="connsiteY9" fmla="*/ 31750 h 155575"/>
                <a:gd name="connsiteX10" fmla="*/ 425450 w 2311400"/>
                <a:gd name="connsiteY10" fmla="*/ 38100 h 155575"/>
                <a:gd name="connsiteX11" fmla="*/ 622300 w 2311400"/>
                <a:gd name="connsiteY11" fmla="*/ 38100 h 155575"/>
                <a:gd name="connsiteX12" fmla="*/ 631825 w 2311400"/>
                <a:gd name="connsiteY12" fmla="*/ 47625 h 155575"/>
                <a:gd name="connsiteX13" fmla="*/ 704850 w 2311400"/>
                <a:gd name="connsiteY13" fmla="*/ 47625 h 155575"/>
                <a:gd name="connsiteX14" fmla="*/ 720725 w 2311400"/>
                <a:gd name="connsiteY14" fmla="*/ 63500 h 155575"/>
                <a:gd name="connsiteX15" fmla="*/ 835025 w 2311400"/>
                <a:gd name="connsiteY15" fmla="*/ 63500 h 155575"/>
                <a:gd name="connsiteX16" fmla="*/ 860425 w 2311400"/>
                <a:gd name="connsiteY16" fmla="*/ 63500 h 155575"/>
                <a:gd name="connsiteX17" fmla="*/ 866775 w 2311400"/>
                <a:gd name="connsiteY17" fmla="*/ 69850 h 155575"/>
                <a:gd name="connsiteX18" fmla="*/ 1127125 w 2311400"/>
                <a:gd name="connsiteY18" fmla="*/ 69850 h 155575"/>
                <a:gd name="connsiteX19" fmla="*/ 1127125 w 2311400"/>
                <a:gd name="connsiteY19" fmla="*/ 88900 h 155575"/>
                <a:gd name="connsiteX20" fmla="*/ 1384300 w 2311400"/>
                <a:gd name="connsiteY20" fmla="*/ 88900 h 155575"/>
                <a:gd name="connsiteX21" fmla="*/ 1406525 w 2311400"/>
                <a:gd name="connsiteY21" fmla="*/ 88900 h 155575"/>
                <a:gd name="connsiteX22" fmla="*/ 1416050 w 2311400"/>
                <a:gd name="connsiteY22" fmla="*/ 98425 h 155575"/>
                <a:gd name="connsiteX23" fmla="*/ 1489075 w 2311400"/>
                <a:gd name="connsiteY23" fmla="*/ 98425 h 155575"/>
                <a:gd name="connsiteX24" fmla="*/ 1539875 w 2311400"/>
                <a:gd name="connsiteY24" fmla="*/ 98425 h 155575"/>
                <a:gd name="connsiteX25" fmla="*/ 1616075 w 2311400"/>
                <a:gd name="connsiteY25" fmla="*/ 98425 h 155575"/>
                <a:gd name="connsiteX26" fmla="*/ 1619250 w 2311400"/>
                <a:gd name="connsiteY26" fmla="*/ 101600 h 155575"/>
                <a:gd name="connsiteX27" fmla="*/ 1720850 w 2311400"/>
                <a:gd name="connsiteY27" fmla="*/ 101600 h 155575"/>
                <a:gd name="connsiteX28" fmla="*/ 1730375 w 2311400"/>
                <a:gd name="connsiteY28" fmla="*/ 111125 h 155575"/>
                <a:gd name="connsiteX29" fmla="*/ 1838325 w 2311400"/>
                <a:gd name="connsiteY29" fmla="*/ 111125 h 155575"/>
                <a:gd name="connsiteX30" fmla="*/ 1851025 w 2311400"/>
                <a:gd name="connsiteY30" fmla="*/ 111125 h 155575"/>
                <a:gd name="connsiteX31" fmla="*/ 1860550 w 2311400"/>
                <a:gd name="connsiteY31" fmla="*/ 120650 h 155575"/>
                <a:gd name="connsiteX32" fmla="*/ 1905000 w 2311400"/>
                <a:gd name="connsiteY32" fmla="*/ 120650 h 155575"/>
                <a:gd name="connsiteX33" fmla="*/ 2149475 w 2311400"/>
                <a:gd name="connsiteY33" fmla="*/ 120650 h 155575"/>
                <a:gd name="connsiteX34" fmla="*/ 2159000 w 2311400"/>
                <a:gd name="connsiteY34" fmla="*/ 130175 h 155575"/>
                <a:gd name="connsiteX35" fmla="*/ 2159000 w 2311400"/>
                <a:gd name="connsiteY35" fmla="*/ 142875 h 155575"/>
                <a:gd name="connsiteX36" fmla="*/ 2286000 w 2311400"/>
                <a:gd name="connsiteY36" fmla="*/ 142875 h 155575"/>
                <a:gd name="connsiteX37" fmla="*/ 2298700 w 2311400"/>
                <a:gd name="connsiteY37" fmla="*/ 155575 h 155575"/>
                <a:gd name="connsiteX38" fmla="*/ 2311400 w 2311400"/>
                <a:gd name="connsiteY38" fmla="*/ 155575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11400" h="155575">
                  <a:moveTo>
                    <a:pt x="0" y="6350"/>
                  </a:moveTo>
                  <a:lnTo>
                    <a:pt x="98425" y="0"/>
                  </a:lnTo>
                  <a:lnTo>
                    <a:pt x="111125" y="12700"/>
                  </a:lnTo>
                  <a:lnTo>
                    <a:pt x="174625" y="12700"/>
                  </a:lnTo>
                  <a:lnTo>
                    <a:pt x="222250" y="12700"/>
                  </a:lnTo>
                  <a:lnTo>
                    <a:pt x="241300" y="12700"/>
                  </a:lnTo>
                  <a:lnTo>
                    <a:pt x="254000" y="25400"/>
                  </a:lnTo>
                  <a:lnTo>
                    <a:pt x="320675" y="25400"/>
                  </a:lnTo>
                  <a:lnTo>
                    <a:pt x="320675" y="31750"/>
                  </a:lnTo>
                  <a:lnTo>
                    <a:pt x="431800" y="31750"/>
                  </a:lnTo>
                  <a:lnTo>
                    <a:pt x="425450" y="38100"/>
                  </a:lnTo>
                  <a:lnTo>
                    <a:pt x="622300" y="38100"/>
                  </a:lnTo>
                  <a:lnTo>
                    <a:pt x="631825" y="47625"/>
                  </a:lnTo>
                  <a:lnTo>
                    <a:pt x="704850" y="47625"/>
                  </a:lnTo>
                  <a:lnTo>
                    <a:pt x="720725" y="63500"/>
                  </a:lnTo>
                  <a:lnTo>
                    <a:pt x="835025" y="63500"/>
                  </a:lnTo>
                  <a:lnTo>
                    <a:pt x="860425" y="63500"/>
                  </a:lnTo>
                  <a:lnTo>
                    <a:pt x="866775" y="69850"/>
                  </a:lnTo>
                  <a:lnTo>
                    <a:pt x="1127125" y="69850"/>
                  </a:lnTo>
                  <a:lnTo>
                    <a:pt x="1127125" y="88900"/>
                  </a:lnTo>
                  <a:lnTo>
                    <a:pt x="1384300" y="88900"/>
                  </a:lnTo>
                  <a:lnTo>
                    <a:pt x="1406525" y="88900"/>
                  </a:lnTo>
                  <a:lnTo>
                    <a:pt x="1416050" y="98425"/>
                  </a:lnTo>
                  <a:lnTo>
                    <a:pt x="1489075" y="98425"/>
                  </a:lnTo>
                  <a:lnTo>
                    <a:pt x="1539875" y="98425"/>
                  </a:lnTo>
                  <a:lnTo>
                    <a:pt x="1616075" y="98425"/>
                  </a:lnTo>
                  <a:lnTo>
                    <a:pt x="1619250" y="101600"/>
                  </a:lnTo>
                  <a:lnTo>
                    <a:pt x="1720850" y="101600"/>
                  </a:lnTo>
                  <a:lnTo>
                    <a:pt x="1730375" y="111125"/>
                  </a:lnTo>
                  <a:lnTo>
                    <a:pt x="1838325" y="111125"/>
                  </a:lnTo>
                  <a:lnTo>
                    <a:pt x="1851025" y="111125"/>
                  </a:lnTo>
                  <a:lnTo>
                    <a:pt x="1860550" y="120650"/>
                  </a:lnTo>
                  <a:lnTo>
                    <a:pt x="1905000" y="120650"/>
                  </a:lnTo>
                  <a:lnTo>
                    <a:pt x="2149475" y="120650"/>
                  </a:lnTo>
                  <a:lnTo>
                    <a:pt x="2159000" y="130175"/>
                  </a:lnTo>
                  <a:lnTo>
                    <a:pt x="2159000" y="142875"/>
                  </a:lnTo>
                  <a:lnTo>
                    <a:pt x="2286000" y="142875"/>
                  </a:lnTo>
                  <a:lnTo>
                    <a:pt x="2298700" y="155575"/>
                  </a:lnTo>
                  <a:lnTo>
                    <a:pt x="2311400" y="155575"/>
                  </a:lnTo>
                </a:path>
              </a:pathLst>
            </a:custGeom>
            <a:noFill/>
            <a:ln w="2540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8" name="Straight Connector 267"/>
          <p:cNvCxnSpPr/>
          <p:nvPr/>
        </p:nvCxnSpPr>
        <p:spPr>
          <a:xfrm flipV="1">
            <a:off x="1614450" y="2138424"/>
            <a:ext cx="0" cy="2715498"/>
          </a:xfrm>
          <a:prstGeom prst="line">
            <a:avLst/>
          </a:prstGeom>
          <a:ln>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269" name="TextBox 268"/>
          <p:cNvSpPr txBox="1"/>
          <p:nvPr/>
        </p:nvSpPr>
        <p:spPr>
          <a:xfrm>
            <a:off x="7401174" y="2213447"/>
            <a:ext cx="1325620" cy="338554"/>
          </a:xfrm>
          <a:prstGeom prst="rect">
            <a:avLst/>
          </a:prstGeom>
          <a:noFill/>
        </p:spPr>
        <p:txBody>
          <a:bodyPr wrap="square" rtlCol="0">
            <a:spAutoFit/>
          </a:bodyPr>
          <a:lstStyle/>
          <a:p>
            <a:r>
              <a:rPr lang="ja-JP" sz="1600" b="0" i="0" dirty="0" smtClean="0">
                <a:solidFill>
                  <a:srgbClr val="000000"/>
                </a:solidFill>
                <a:ea typeface="MS UI Gothic" pitchFamily="18" charset="0"/>
              </a:rPr>
              <a:t>3カ月 </a:t>
            </a:r>
          </a:p>
        </p:txBody>
      </p:sp>
      <p:sp>
        <p:nvSpPr>
          <p:cNvPr id="270" name="Rectangle 269"/>
          <p:cNvSpPr/>
          <p:nvPr/>
        </p:nvSpPr>
        <p:spPr>
          <a:xfrm>
            <a:off x="7401174" y="2480864"/>
            <a:ext cx="1148350" cy="338554"/>
          </a:xfrm>
          <a:prstGeom prst="rect">
            <a:avLst/>
          </a:prstGeom>
        </p:spPr>
        <p:txBody>
          <a:bodyPr wrap="square">
            <a:spAutoFit/>
          </a:bodyPr>
          <a:lstStyle/>
          <a:p>
            <a:r>
              <a:rPr lang="ja-JP" sz="1600" b="0" i="0" dirty="0" smtClean="0">
                <a:solidFill>
                  <a:srgbClr val="000000"/>
                </a:solidFill>
                <a:ea typeface="MS UI Gothic" pitchFamily="18" charset="0"/>
              </a:rPr>
              <a:t>6カ月 </a:t>
            </a:r>
          </a:p>
        </p:txBody>
      </p:sp>
      <p:sp>
        <p:nvSpPr>
          <p:cNvPr id="271" name="TextBox 270"/>
          <p:cNvSpPr txBox="1"/>
          <p:nvPr/>
        </p:nvSpPr>
        <p:spPr>
          <a:xfrm>
            <a:off x="5535646" y="3536638"/>
            <a:ext cx="2973643" cy="584775"/>
          </a:xfrm>
          <a:prstGeom prst="rect">
            <a:avLst/>
          </a:prstGeom>
          <a:noFill/>
        </p:spPr>
        <p:txBody>
          <a:bodyPr wrap="square" rtlCol="0">
            <a:spAutoFit/>
          </a:bodyPr>
          <a:lstStyle/>
          <a:p>
            <a:pPr algn="ctr"/>
            <a:r>
              <a:rPr lang="ja-JP" sz="1600" b="0" i="0" dirty="0" smtClean="0">
                <a:solidFill>
                  <a:srgbClr val="000000"/>
                </a:solidFill>
                <a:ea typeface="MS UI Gothic" pitchFamily="18" charset="0"/>
              </a:rPr>
              <a:t>DFS HR 1.07</a:t>
            </a:r>
          </a:p>
          <a:p>
            <a:pPr algn="ctr"/>
            <a:r>
              <a:rPr lang="ja-JP" sz="1600" b="0" i="0" dirty="0" smtClean="0">
                <a:solidFill>
                  <a:srgbClr val="000000"/>
                </a:solidFill>
                <a:ea typeface="MS UI Gothic" pitchFamily="18" charset="0"/>
              </a:rPr>
              <a:t>(95%CI 1.00, 1.15)</a:t>
            </a:r>
          </a:p>
        </p:txBody>
      </p:sp>
      <p:sp>
        <p:nvSpPr>
          <p:cNvPr id="272" name="TextBox 271"/>
          <p:cNvSpPr txBox="1"/>
          <p:nvPr/>
        </p:nvSpPr>
        <p:spPr>
          <a:xfrm>
            <a:off x="-103358" y="5316729"/>
            <a:ext cx="1687335"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リスクに晒されていた患者数</a:t>
            </a:r>
          </a:p>
        </p:txBody>
      </p:sp>
      <p:sp>
        <p:nvSpPr>
          <p:cNvPr id="273" name="TextBox 272"/>
          <p:cNvSpPr txBox="1"/>
          <p:nvPr/>
        </p:nvSpPr>
        <p:spPr>
          <a:xfrm>
            <a:off x="1277819" y="5314392"/>
            <a:ext cx="591847"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6424</a:t>
            </a:r>
          </a:p>
        </p:txBody>
      </p:sp>
      <p:sp>
        <p:nvSpPr>
          <p:cNvPr id="274" name="TextBox 273"/>
          <p:cNvSpPr txBox="1"/>
          <p:nvPr/>
        </p:nvSpPr>
        <p:spPr>
          <a:xfrm>
            <a:off x="2436338" y="5297059"/>
            <a:ext cx="579834"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5446</a:t>
            </a:r>
          </a:p>
        </p:txBody>
      </p:sp>
      <p:sp>
        <p:nvSpPr>
          <p:cNvPr id="275" name="TextBox 274"/>
          <p:cNvSpPr txBox="1"/>
          <p:nvPr/>
        </p:nvSpPr>
        <p:spPr>
          <a:xfrm>
            <a:off x="5861934" y="5288822"/>
            <a:ext cx="578859"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1609</a:t>
            </a:r>
          </a:p>
        </p:txBody>
      </p:sp>
      <p:sp>
        <p:nvSpPr>
          <p:cNvPr id="276" name="TextBox 275"/>
          <p:cNvSpPr txBox="1"/>
          <p:nvPr/>
        </p:nvSpPr>
        <p:spPr>
          <a:xfrm>
            <a:off x="6996752" y="5300073"/>
            <a:ext cx="463964"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826</a:t>
            </a:r>
          </a:p>
        </p:txBody>
      </p:sp>
      <p:sp>
        <p:nvSpPr>
          <p:cNvPr id="277" name="TextBox 276"/>
          <p:cNvSpPr txBox="1"/>
          <p:nvPr/>
        </p:nvSpPr>
        <p:spPr>
          <a:xfrm>
            <a:off x="8131291" y="5305187"/>
            <a:ext cx="463964" cy="253916"/>
          </a:xfrm>
          <a:prstGeom prst="rect">
            <a:avLst/>
          </a:prstGeom>
          <a:noFill/>
        </p:spPr>
        <p:txBody>
          <a:bodyPr wrap="square" rtlCol="0">
            <a:spAutoFit/>
          </a:bodyPr>
          <a:lstStyle/>
          <a:p>
            <a:pPr algn="ctr"/>
            <a:r>
              <a:rPr lang="ja-JP" sz="1000" b="0" i="0" dirty="0" smtClean="0">
                <a:solidFill>
                  <a:srgbClr val="B60D27"/>
                </a:solidFill>
                <a:ea typeface="MS UI Gothic" pitchFamily="18" charset="0"/>
              </a:rPr>
              <a:t>321</a:t>
            </a:r>
          </a:p>
        </p:txBody>
      </p:sp>
      <p:sp>
        <p:nvSpPr>
          <p:cNvPr id="278" name="TextBox 277"/>
          <p:cNvSpPr txBox="1"/>
          <p:nvPr/>
        </p:nvSpPr>
        <p:spPr>
          <a:xfrm>
            <a:off x="1277819" y="5440560"/>
            <a:ext cx="591847"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6410</a:t>
            </a:r>
          </a:p>
        </p:txBody>
      </p:sp>
      <p:sp>
        <p:nvSpPr>
          <p:cNvPr id="279" name="TextBox 278"/>
          <p:cNvSpPr txBox="1"/>
          <p:nvPr/>
        </p:nvSpPr>
        <p:spPr>
          <a:xfrm>
            <a:off x="2436337" y="5434423"/>
            <a:ext cx="579835"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5530</a:t>
            </a:r>
          </a:p>
        </p:txBody>
      </p:sp>
      <p:sp>
        <p:nvSpPr>
          <p:cNvPr id="280" name="TextBox 279"/>
          <p:cNvSpPr txBox="1"/>
          <p:nvPr/>
        </p:nvSpPr>
        <p:spPr>
          <a:xfrm>
            <a:off x="3578139" y="5421126"/>
            <a:ext cx="585414"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4477</a:t>
            </a:r>
          </a:p>
        </p:txBody>
      </p:sp>
      <p:sp>
        <p:nvSpPr>
          <p:cNvPr id="281" name="TextBox 280"/>
          <p:cNvSpPr txBox="1"/>
          <p:nvPr/>
        </p:nvSpPr>
        <p:spPr>
          <a:xfrm>
            <a:off x="4735793" y="5421126"/>
            <a:ext cx="531108"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3065</a:t>
            </a:r>
          </a:p>
        </p:txBody>
      </p:sp>
      <p:sp>
        <p:nvSpPr>
          <p:cNvPr id="282" name="TextBox 281"/>
          <p:cNvSpPr txBox="1"/>
          <p:nvPr/>
        </p:nvSpPr>
        <p:spPr>
          <a:xfrm>
            <a:off x="5861935" y="5414989"/>
            <a:ext cx="578858"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1679</a:t>
            </a:r>
          </a:p>
        </p:txBody>
      </p:sp>
      <p:sp>
        <p:nvSpPr>
          <p:cNvPr id="283" name="TextBox 282"/>
          <p:cNvSpPr txBox="1"/>
          <p:nvPr/>
        </p:nvSpPr>
        <p:spPr>
          <a:xfrm>
            <a:off x="6996752" y="5421126"/>
            <a:ext cx="463964"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873</a:t>
            </a:r>
          </a:p>
        </p:txBody>
      </p:sp>
      <p:sp>
        <p:nvSpPr>
          <p:cNvPr id="284" name="TextBox 283"/>
          <p:cNvSpPr txBox="1"/>
          <p:nvPr/>
        </p:nvSpPr>
        <p:spPr>
          <a:xfrm>
            <a:off x="8131291" y="5435408"/>
            <a:ext cx="463964" cy="253916"/>
          </a:xfrm>
          <a:prstGeom prst="rect">
            <a:avLst/>
          </a:prstGeom>
          <a:noFill/>
        </p:spPr>
        <p:txBody>
          <a:bodyPr wrap="square" rtlCol="0">
            <a:spAutoFit/>
          </a:bodyPr>
          <a:lstStyle/>
          <a:p>
            <a:pPr algn="ctr"/>
            <a:r>
              <a:rPr lang="ja-JP" sz="1000" b="0" i="0" dirty="0" smtClean="0">
                <a:solidFill>
                  <a:srgbClr val="B2C0D8"/>
                </a:solidFill>
                <a:ea typeface="MS UI Gothic" pitchFamily="18" charset="0"/>
              </a:rPr>
              <a:t>334</a:t>
            </a:r>
          </a:p>
        </p:txBody>
      </p:sp>
      <p:sp>
        <p:nvSpPr>
          <p:cNvPr id="285" name="TextBox 284"/>
          <p:cNvSpPr txBox="1"/>
          <p:nvPr/>
        </p:nvSpPr>
        <p:spPr>
          <a:xfrm>
            <a:off x="1614449" y="1819553"/>
            <a:ext cx="6788713"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DFS</a:t>
            </a:r>
          </a:p>
        </p:txBody>
      </p:sp>
    </p:spTree>
    <p:extLst>
      <p:ext uri="{BB962C8B-B14F-4D97-AF65-F5344CB8AC3E}">
        <p14:creationId xmlns:p14="http://schemas.microsoft.com/office/powerpoint/2010/main" xmlns="" val="2426895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a:t>
            </a:r>
          </a:p>
        </p:txBody>
      </p:sp>
      <p:sp>
        <p:nvSpPr>
          <p:cNvPr id="16"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a:xfrm>
            <a:off x="4178106" y="6096000"/>
            <a:ext cx="4600770" cy="487363"/>
          </a:xfrm>
        </p:spPr>
        <p:txBody>
          <a:bodyPr/>
          <a:lstStyle/>
          <a:p>
            <a:r>
              <a:rPr lang="en-US" dirty="0" err="1"/>
              <a:t>Grothey</a:t>
            </a:r>
            <a:r>
              <a:rPr lang="en-US" dirty="0"/>
              <a:t> A, et al. Ann </a:t>
            </a:r>
            <a:r>
              <a:rPr lang="en-US" dirty="0" err="1"/>
              <a:t>Oncol</a:t>
            </a:r>
            <a:r>
              <a:rPr lang="en-US" dirty="0"/>
              <a:t> 2017;28(</a:t>
            </a:r>
            <a:r>
              <a:rPr lang="en-US" dirty="0" err="1"/>
              <a:t>Suppl</a:t>
            </a:r>
            <a:r>
              <a:rPr lang="en-US" dirty="0"/>
              <a:t> 5):</a:t>
            </a:r>
            <a:r>
              <a:rPr lang="en-US" dirty="0" err="1"/>
              <a:t>Abstr</a:t>
            </a:r>
            <a:r>
              <a:rPr lang="en-US" dirty="0"/>
              <a:t> LBA21_PR</a:t>
            </a:r>
          </a:p>
        </p:txBody>
      </p:sp>
      <p:graphicFrame>
        <p:nvGraphicFramePr>
          <p:cNvPr id="6" name="Group 88"/>
          <p:cNvGraphicFramePr>
            <a:graphicFrameLocks noGrp="1"/>
          </p:cNvGraphicFramePr>
          <p:nvPr>
            <p:extLst>
              <p:ext uri="{D42A27DB-BD31-4B8C-83A1-F6EECF244321}">
                <p14:modId xmlns:p14="http://schemas.microsoft.com/office/powerpoint/2010/main" xmlns="" val="3635829830"/>
              </p:ext>
            </p:extLst>
          </p:nvPr>
        </p:nvGraphicFramePr>
        <p:xfrm>
          <a:off x="369888" y="1607587"/>
          <a:ext cx="8408985" cy="3733013"/>
        </p:xfrm>
        <a:graphic>
          <a:graphicData uri="http://schemas.openxmlformats.org/drawingml/2006/table">
            <a:tbl>
              <a:tblPr firstRow="1">
                <a:tableStyleId>{2D5ABB26-0587-4C30-8999-92F81FD0307C}</a:tableStyleId>
              </a:tblPr>
              <a:tblGrid>
                <a:gridCol w="578117">
                  <a:extLst>
                    <a:ext uri="{9D8B030D-6E8A-4147-A177-3AD203B41FA5}">
                      <a16:colId xmlns="" xmlns:a16="http://schemas.microsoft.com/office/drawing/2014/main" val="20000"/>
                    </a:ext>
                  </a:extLst>
                </a:gridCol>
                <a:gridCol w="838462"/>
                <a:gridCol w="776934">
                  <a:extLst>
                    <a:ext uri="{9D8B030D-6E8A-4147-A177-3AD203B41FA5}">
                      <a16:colId xmlns="" xmlns:a16="http://schemas.microsoft.com/office/drawing/2014/main" val="20001"/>
                    </a:ext>
                  </a:extLst>
                </a:gridCol>
                <a:gridCol w="776934"/>
                <a:gridCol w="776934"/>
                <a:gridCol w="776934"/>
                <a:gridCol w="776934"/>
                <a:gridCol w="776934"/>
                <a:gridCol w="776934">
                  <a:extLst>
                    <a:ext uri="{9D8B030D-6E8A-4147-A177-3AD203B41FA5}">
                      <a16:colId xmlns="" xmlns:a16="http://schemas.microsoft.com/office/drawing/2014/main" val="20002"/>
                    </a:ext>
                  </a:extLst>
                </a:gridCol>
                <a:gridCol w="776934"/>
                <a:gridCol w="776934">
                  <a:extLst>
                    <a:ext uri="{9D8B030D-6E8A-4147-A177-3AD203B41FA5}">
                      <a16:colId xmlns="" xmlns:a16="http://schemas.microsoft.com/office/drawing/2014/main" val="20003"/>
                    </a:ext>
                  </a:extLst>
                </a:gridCol>
              </a:tblGrid>
              <a:tr h="183757">
                <a:tc rowSpan="4" gridSpan="2">
                  <a:txBody>
                    <a:bodyPr/>
                    <a:lstStyle/>
                    <a:p>
                      <a:r>
                        <a:rPr lang="ja-JP" sz="1400" b="1" i="0" dirty="0" smtClean="0">
                          <a:solidFill>
                            <a:srgbClr val="FFFFFF"/>
                          </a:solidFill>
                          <a:ea typeface="MS UI Gothic" pitchFamily="18" charset="0"/>
                        </a:rPr>
                        <a:t>3年DFS率（%）およびHR </a:t>
                      </a:r>
                    </a:p>
                    <a:p>
                      <a:r>
                        <a:rPr lang="ja-JP" sz="1400" b="1" i="0" dirty="0" smtClean="0">
                          <a:solidFill>
                            <a:srgbClr val="FFFFFF"/>
                          </a:solidFill>
                          <a:ea typeface="MS UI Gothic" pitchFamily="18" charset="0"/>
                        </a:rPr>
                        <a:t>（レジメンおよび </a:t>
                      </a:r>
                    </a:p>
                    <a:p>
                      <a:r>
                        <a:rPr lang="ja-JP" sz="1400" b="1" i="0" dirty="0" smtClean="0">
                          <a:solidFill>
                            <a:srgbClr val="FFFFFF"/>
                          </a:solidFill>
                          <a:ea typeface="MS UI Gothic" pitchFamily="18" charset="0"/>
                        </a:rPr>
                        <a:t>リスク群別）</a:t>
                      </a:r>
                    </a:p>
                  </a:txBody>
                  <a:tcPr marL="45720" marR="4572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rowSpan="4"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6">
                  <a:txBody>
                    <a:bodyPr/>
                    <a:lstStyle/>
                    <a:p>
                      <a:pPr algn="ctr"/>
                      <a:r>
                        <a:rPr lang="ja-JP" sz="1400" b="1" i="0" dirty="0" smtClean="0">
                          <a:solidFill>
                            <a:srgbClr val="FFFFFF"/>
                          </a:solidFill>
                          <a:ea typeface="MS UI Gothic" pitchFamily="18" charset="0"/>
                        </a:rPr>
                        <a:t>レジメン</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endParaRPr lang="en-US" sz="1000" b="1" dirty="0">
                        <a:solidFill>
                          <a:schemeClr val="tx2"/>
                        </a:solidFill>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83757">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dirty="0"/>
                    </a:p>
                  </a:txBody>
                  <a:tcPr/>
                </a:tc>
                <a:tc gridSpan="3">
                  <a:txBody>
                    <a:bodyPr/>
                    <a:lstStyle/>
                    <a:p>
                      <a:pPr algn="ctr"/>
                      <a:r>
                        <a:rPr lang="ja-JP" sz="1400" b="1" i="0" dirty="0" smtClean="0">
                          <a:solidFill>
                            <a:srgbClr val="FFFFFF"/>
                          </a:solidFill>
                          <a:ea typeface="MS UI Gothic" pitchFamily="18" charset="0"/>
                        </a:rPr>
                        <a:t>CAPOX</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lang="ja-JP" sz="1400" b="1" i="0" dirty="0" smtClean="0">
                          <a:solidFill>
                            <a:srgbClr val="FFFFFF"/>
                          </a:solidFill>
                          <a:ea typeface="MS UI Gothic" pitchFamily="18" charset="0"/>
                        </a:rPr>
                        <a:t>FOLFOX</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lang="ja-JP" sz="1400" b="1" i="0" dirty="0" smtClean="0">
                          <a:solidFill>
                            <a:srgbClr val="FFFFFF"/>
                          </a:solidFill>
                          <a:ea typeface="MS UI Gothic" pitchFamily="18" charset="0"/>
                        </a:rPr>
                        <a:t>CAPOX/FOLFOX療法の統合</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7309">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a:p>
                  </a:txBody>
                  <a:tcPr/>
                </a:tc>
                <a:tc gridSpan="2">
                  <a:txBody>
                    <a:bodyPr/>
                    <a:lstStyle/>
                    <a:p>
                      <a:pPr algn="ctr"/>
                      <a:r>
                        <a:rPr lang="ja-JP" sz="1200" b="1" i="0" dirty="0" smtClean="0">
                          <a:solidFill>
                            <a:srgbClr val="FFFFFF"/>
                          </a:solidFill>
                          <a:ea typeface="MS UI Gothic" pitchFamily="18" charset="0"/>
                        </a:rPr>
                        <a:t>3年DFS、% (95%CI)</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ja-JP" sz="1200" b="1" i="0" dirty="0" smtClean="0">
                          <a:solidFill>
                            <a:srgbClr val="FFFFFF"/>
                          </a:solidFill>
                          <a:ea typeface="MS UI Gothic" pitchFamily="18" charset="0"/>
                        </a:rPr>
                        <a:t>HR</a:t>
                      </a:r>
                    </a:p>
                    <a:p>
                      <a:pPr algn="ctr"/>
                      <a:r>
                        <a:rPr lang="ja-JP" sz="1200" b="1" i="0" dirty="0" smtClean="0">
                          <a:solidFill>
                            <a:srgbClr val="FFFFFF"/>
                          </a:solidFill>
                          <a:ea typeface="MS UI Gothic" pitchFamily="18" charset="0"/>
                        </a:rPr>
                        <a:t>（95% CI）</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1200" b="1" i="0" dirty="0" smtClean="0">
                          <a:solidFill>
                            <a:srgbClr val="FFFFFF"/>
                          </a:solidFill>
                          <a:ea typeface="MS UI Gothic" pitchFamily="18" charset="0"/>
                        </a:rPr>
                        <a:t>3年DFS、% (95%CI)</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ja-JP" sz="1200" b="1" i="0" dirty="0" smtClean="0">
                          <a:solidFill>
                            <a:srgbClr val="FFFFFF"/>
                          </a:solidFill>
                          <a:ea typeface="MS UI Gothic" pitchFamily="18" charset="0"/>
                        </a:rPr>
                        <a:t>HR</a:t>
                      </a:r>
                    </a:p>
                    <a:p>
                      <a:pPr algn="ctr"/>
                      <a:r>
                        <a:rPr lang="ja-JP" sz="1200" b="1" i="0" dirty="0" smtClean="0">
                          <a:solidFill>
                            <a:srgbClr val="FFFFFF"/>
                          </a:solidFill>
                          <a:ea typeface="MS UI Gothic" pitchFamily="18" charset="0"/>
                        </a:rPr>
                        <a:t>（95% CI）</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1200" b="1" i="0" dirty="0" smtClean="0">
                          <a:solidFill>
                            <a:srgbClr val="FFFFFF"/>
                          </a:solidFill>
                          <a:ea typeface="MS UI Gothic" pitchFamily="18" charset="0"/>
                        </a:rPr>
                        <a:t>3年DFS、% (95%CI)</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ja-JP" sz="1200" b="1" i="0" dirty="0" smtClean="0">
                          <a:solidFill>
                            <a:srgbClr val="FFFFFF"/>
                          </a:solidFill>
                          <a:ea typeface="MS UI Gothic" pitchFamily="18" charset="0"/>
                        </a:rPr>
                        <a:t>HR</a:t>
                      </a:r>
                    </a:p>
                    <a:p>
                      <a:pPr algn="ctr"/>
                      <a:r>
                        <a:rPr lang="ja-JP" sz="1200" b="1" i="0" dirty="0" smtClean="0">
                          <a:solidFill>
                            <a:srgbClr val="FFFFFF"/>
                          </a:solidFill>
                          <a:ea typeface="MS UI Gothic" pitchFamily="18" charset="0"/>
                        </a:rPr>
                        <a:t>（95% CI）</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chemeClr val="bg2"/>
                    </a:solidFill>
                  </a:tcPr>
                </a:tc>
              </a:tr>
              <a:tr h="406438">
                <a:tc gridSpan="2"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a:p>
                  </a:txBody>
                  <a:tcPr/>
                </a:tc>
                <a:tc>
                  <a:txBody>
                    <a:bodyPr/>
                    <a:lstStyle/>
                    <a:p>
                      <a:pPr algn="ctr"/>
                      <a:r>
                        <a:rPr lang="ja-JP" sz="1200" b="1" i="0" dirty="0" smtClean="0">
                          <a:solidFill>
                            <a:srgbClr val="FFFFFF"/>
                          </a:solidFill>
                          <a:ea typeface="MS UI Gothic" pitchFamily="18" charset="0"/>
                        </a:rPr>
                        <a:t>3カ月 </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200" b="1" i="0" dirty="0" smtClean="0">
                          <a:solidFill>
                            <a:srgbClr val="FFFFFF"/>
                          </a:solidFill>
                          <a:ea typeface="MS UI Gothic" pitchFamily="18" charset="0"/>
                        </a:rPr>
                        <a:t>6カ月</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3カ月</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200" b="1" i="0" dirty="0" smtClean="0">
                          <a:solidFill>
                            <a:srgbClr val="FFFFFF"/>
                          </a:solidFill>
                          <a:ea typeface="MS UI Gothic" pitchFamily="18" charset="0"/>
                        </a:rPr>
                        <a:t>6カ月</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3カ月</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chemeClr val="bg2"/>
                    </a:solidFill>
                  </a:tcPr>
                </a:tc>
                <a:tc>
                  <a:txBody>
                    <a:bodyPr/>
                    <a:lstStyle/>
                    <a:p>
                      <a:pPr algn="ctr"/>
                      <a:r>
                        <a:rPr lang="ja-JP" sz="1200" b="1" i="0" dirty="0" smtClean="0">
                          <a:solidFill>
                            <a:srgbClr val="FFFFFF"/>
                          </a:solidFill>
                          <a:ea typeface="MS UI Gothic" pitchFamily="18" charset="0"/>
                        </a:rPr>
                        <a:t>6カ月</a:t>
                      </a: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chemeClr val="bg2"/>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66282">
                <a:tc rowSpan="2">
                  <a:txBody>
                    <a:bodyPr/>
                    <a:lstStyle/>
                    <a:p>
                      <a:pPr algn="l"/>
                      <a:r>
                        <a:rPr lang="ja-JP" sz="1400" b="0" i="0" dirty="0" smtClean="0">
                          <a:solidFill>
                            <a:srgbClr val="4D4D4D"/>
                          </a:solidFill>
                          <a:ea typeface="MS UI Gothic" pitchFamily="18" charset="0"/>
                        </a:rPr>
                        <a:t>リスク群</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200" b="0" i="0" dirty="0" smtClean="0">
                          <a:solidFill>
                            <a:srgbClr val="4D4D4D"/>
                          </a:solidFill>
                          <a:ea typeface="MS UI Gothic" pitchFamily="18" charset="0"/>
                        </a:rPr>
                        <a:t>低リスク（T13 N1）約60%</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0" i="0" dirty="0" smtClean="0">
                          <a:solidFill>
                            <a:srgbClr val="FFFFFF"/>
                          </a:solidFill>
                          <a:ea typeface="MS UI Gothic" pitchFamily="18" charset="0"/>
                        </a:rPr>
                        <a:t>85.0</a:t>
                      </a:r>
                    </a:p>
                    <a:p>
                      <a:pPr algn="ctr"/>
                      <a:r>
                        <a:rPr lang="ja-JP" sz="1000" b="0" i="0" dirty="0" smtClean="0">
                          <a:solidFill>
                            <a:srgbClr val="FFFFFF"/>
                          </a:solidFill>
                          <a:ea typeface="MS UI Gothic" pitchFamily="18" charset="0"/>
                        </a:rPr>
                        <a:t>(83.1, 86.9)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3882"/>
                    </a:solidFill>
                  </a:tcPr>
                </a:tc>
                <a:tc>
                  <a:txBody>
                    <a:bodyPr/>
                    <a:lstStyle/>
                    <a:p>
                      <a:pPr algn="ctr"/>
                      <a:r>
                        <a:rPr lang="ja-JP" sz="1400" b="0" i="0" dirty="0" smtClean="0">
                          <a:solidFill>
                            <a:srgbClr val="FFFFFF"/>
                          </a:solidFill>
                          <a:ea typeface="MS UI Gothic" pitchFamily="18" charset="0"/>
                        </a:rPr>
                        <a:t>83.1</a:t>
                      </a:r>
                    </a:p>
                    <a:p>
                      <a:pPr algn="ctr"/>
                      <a:r>
                        <a:rPr lang="ja-JP" sz="1000" b="0" i="0" dirty="0" smtClean="0">
                          <a:solidFill>
                            <a:srgbClr val="FFFFFF"/>
                          </a:solidFill>
                          <a:ea typeface="MS UI Gothic" pitchFamily="18" charset="0"/>
                        </a:rPr>
                        <a:t>(81.1, 85.2)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3882"/>
                    </a:solidFill>
                  </a:tcPr>
                </a:tc>
                <a:tc>
                  <a:txBody>
                    <a:bodyPr/>
                    <a:lstStyle/>
                    <a:p>
                      <a:pPr algn="ctr"/>
                      <a:r>
                        <a:rPr lang="ja-JP" sz="1400" b="0" i="0" dirty="0" smtClean="0">
                          <a:solidFill>
                            <a:srgbClr val="FFFFFF"/>
                          </a:solidFill>
                          <a:ea typeface="MS UI Gothic" pitchFamily="18" charset="0"/>
                        </a:rPr>
                        <a:t>0.85</a:t>
                      </a:r>
                    </a:p>
                    <a:p>
                      <a:pPr algn="ctr"/>
                      <a:r>
                        <a:rPr lang="ja-JP" sz="1000" b="0" i="0" dirty="0" smtClean="0">
                          <a:solidFill>
                            <a:srgbClr val="FFFFFF"/>
                          </a:solidFill>
                          <a:ea typeface="MS UI Gothic" pitchFamily="18" charset="0"/>
                        </a:rPr>
                        <a:t>(0.71, 1.01)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3882"/>
                    </a:solidFill>
                  </a:tcPr>
                </a:tc>
                <a:tc>
                  <a:txBody>
                    <a:bodyPr/>
                    <a:lstStyle/>
                    <a:p>
                      <a:pPr algn="ctr"/>
                      <a:r>
                        <a:rPr lang="ja-JP" sz="1400" b="0" i="0" dirty="0" smtClean="0">
                          <a:solidFill>
                            <a:srgbClr val="FFFFFF"/>
                          </a:solidFill>
                          <a:ea typeface="MS UI Gothic" pitchFamily="18" charset="0"/>
                        </a:rPr>
                        <a:t>81.9</a:t>
                      </a:r>
                    </a:p>
                    <a:p>
                      <a:pPr algn="ctr"/>
                      <a:r>
                        <a:rPr lang="ja-JP" sz="1000" b="0" i="0" dirty="0" smtClean="0">
                          <a:solidFill>
                            <a:srgbClr val="FFFFFF"/>
                          </a:solidFill>
                          <a:ea typeface="MS UI Gothic" pitchFamily="18" charset="0"/>
                        </a:rPr>
                        <a:t>(80.2, 83.6)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0D27"/>
                    </a:solidFill>
                  </a:tcPr>
                </a:tc>
                <a:tc>
                  <a:txBody>
                    <a:bodyPr/>
                    <a:lstStyle/>
                    <a:p>
                      <a:pPr algn="ctr"/>
                      <a:r>
                        <a:rPr lang="ja-JP" sz="1400" b="0" i="0" dirty="0" smtClean="0">
                          <a:solidFill>
                            <a:srgbClr val="FFFFFF"/>
                          </a:solidFill>
                          <a:ea typeface="MS UI Gothic" pitchFamily="18" charset="0"/>
                        </a:rPr>
                        <a:t>83.5</a:t>
                      </a:r>
                    </a:p>
                    <a:p>
                      <a:pPr algn="ctr"/>
                      <a:r>
                        <a:rPr lang="ja-JP" sz="1000" b="0" i="0" dirty="0" smtClean="0">
                          <a:solidFill>
                            <a:srgbClr val="FFFFFF"/>
                          </a:solidFill>
                          <a:ea typeface="MS UI Gothic" pitchFamily="18" charset="0"/>
                        </a:rPr>
                        <a:t>(81.9, 85.1)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0D27"/>
                    </a:solidFill>
                  </a:tcPr>
                </a:tc>
                <a:tc>
                  <a:txBody>
                    <a:bodyPr/>
                    <a:lstStyle/>
                    <a:p>
                      <a:pPr algn="ctr"/>
                      <a:r>
                        <a:rPr lang="ja-JP" sz="1400" b="0" i="0" dirty="0" smtClean="0">
                          <a:solidFill>
                            <a:srgbClr val="FFFFFF"/>
                          </a:solidFill>
                          <a:ea typeface="MS UI Gothic" pitchFamily="18" charset="0"/>
                        </a:rPr>
                        <a:t>1.10</a:t>
                      </a:r>
                    </a:p>
                    <a:p>
                      <a:pPr algn="ctr"/>
                      <a:r>
                        <a:rPr lang="ja-JP" sz="1000" b="0" i="0" dirty="0" smtClean="0">
                          <a:solidFill>
                            <a:srgbClr val="FFFFFF"/>
                          </a:solidFill>
                          <a:ea typeface="MS UI Gothic" pitchFamily="18" charset="0"/>
                        </a:rPr>
                        <a:t>(0.96, 1.26)</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4388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0D27"/>
                    </a:solidFill>
                  </a:tcPr>
                </a:tc>
                <a:tc>
                  <a:txBody>
                    <a:bodyPr/>
                    <a:lstStyle/>
                    <a:p>
                      <a:pPr algn="ctr"/>
                      <a:r>
                        <a:rPr lang="ja-JP" sz="1400" b="0" i="0" dirty="0" smtClean="0">
                          <a:solidFill>
                            <a:srgbClr val="043882"/>
                          </a:solidFill>
                          <a:ea typeface="MS UI Gothic" pitchFamily="18" charset="0"/>
                        </a:rPr>
                        <a:t>83.1</a:t>
                      </a:r>
                    </a:p>
                    <a:p>
                      <a:pPr algn="ctr"/>
                      <a:r>
                        <a:rPr lang="ja-JP" sz="1000" b="0" i="0" dirty="0" smtClean="0">
                          <a:solidFill>
                            <a:srgbClr val="043882"/>
                          </a:solidFill>
                          <a:ea typeface="MS UI Gothic" pitchFamily="18" charset="0"/>
                        </a:rPr>
                        <a:t>(81.8, 84.4)</a:t>
                      </a:r>
                    </a:p>
                  </a:txBody>
                  <a:tcPr marL="0" marR="0" marT="0" marB="0" anchor="ctr">
                    <a:lnL w="28575" cap="flat" cmpd="sng" algn="ctr">
                      <a:solidFill>
                        <a:srgbClr val="043882"/>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ja-JP" sz="1400" b="0" i="0" dirty="0" smtClean="0">
                          <a:solidFill>
                            <a:srgbClr val="043882"/>
                          </a:solidFill>
                          <a:ea typeface="MS UI Gothic" pitchFamily="18" charset="0"/>
                        </a:rPr>
                        <a:t>83.3</a:t>
                      </a:r>
                    </a:p>
                    <a:p>
                      <a:pPr algn="ctr"/>
                      <a:r>
                        <a:rPr lang="ja-JP" sz="1000" b="0" i="0" dirty="0" smtClean="0">
                          <a:solidFill>
                            <a:srgbClr val="043882"/>
                          </a:solidFill>
                          <a:ea typeface="MS UI Gothic" pitchFamily="18" charset="0"/>
                        </a:rPr>
                        <a:t>(82.1, 84.6)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ja-JP" sz="1400" b="0" i="0" dirty="0" smtClean="0">
                          <a:solidFill>
                            <a:srgbClr val="043882"/>
                          </a:solidFill>
                          <a:ea typeface="MS UI Gothic" pitchFamily="18" charset="0"/>
                        </a:rPr>
                        <a:t>1.01</a:t>
                      </a:r>
                    </a:p>
                    <a:p>
                      <a:pPr algn="ctr"/>
                      <a:r>
                        <a:rPr lang="ja-JP" sz="1000" b="0" i="0" dirty="0" smtClean="0">
                          <a:solidFill>
                            <a:srgbClr val="043882"/>
                          </a:solidFill>
                          <a:ea typeface="MS UI Gothic" pitchFamily="18" charset="0"/>
                        </a:rPr>
                        <a:t>(0.90, 1.12)</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43882"/>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extLst>
                  <a:ext uri="{0D108BD9-81ED-4DB2-BD59-A6C34878D82A}">
                    <a16:rowId xmlns="" xmlns:a16="http://schemas.microsoft.com/office/drawing/2014/main" val="10001"/>
                  </a:ext>
                </a:extLst>
              </a:tr>
              <a:tr h="984411">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ja-JP" sz="1200" b="0" i="0" dirty="0" smtClean="0">
                          <a:solidFill>
                            <a:srgbClr val="4D4D4D"/>
                          </a:solidFill>
                          <a:ea typeface="MS UI Gothic" pitchFamily="18" charset="0"/>
                        </a:rPr>
                        <a:t>高リスク（T4および/ </a:t>
                      </a:r>
                    </a:p>
                    <a:p>
                      <a:r>
                        <a:rPr lang="ja-JP" sz="1200" b="0" i="0" dirty="0" smtClean="0">
                          <a:solidFill>
                            <a:srgbClr val="4D4D4D"/>
                          </a:solidFill>
                          <a:ea typeface="MS UI Gothic" pitchFamily="18" charset="0"/>
                        </a:rPr>
                        <a:t>またはN2）約40%</a:t>
                      </a:r>
                    </a:p>
                  </a:txBody>
                  <a:tcPr marL="45720" marR="45720" marT="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0" i="0" dirty="0" smtClean="0">
                          <a:solidFill>
                            <a:srgbClr val="FFFFFF"/>
                          </a:solidFill>
                          <a:ea typeface="MS UI Gothic" pitchFamily="18" charset="0"/>
                        </a:rPr>
                        <a:t>64.1</a:t>
                      </a:r>
                    </a:p>
                    <a:p>
                      <a:pPr algn="ctr"/>
                      <a:r>
                        <a:rPr lang="ja-JP" sz="1000" b="0" i="0" dirty="0" smtClean="0">
                          <a:solidFill>
                            <a:srgbClr val="FFFFFF"/>
                          </a:solidFill>
                          <a:ea typeface="MS UI Gothic" pitchFamily="18" charset="0"/>
                        </a:rPr>
                        <a:t>(61.3, 67.1)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rgbClr val="B60D27"/>
                    </a:solidFill>
                  </a:tcPr>
                </a:tc>
                <a:tc>
                  <a:txBody>
                    <a:bodyPr/>
                    <a:lstStyle/>
                    <a:p>
                      <a:pPr algn="ctr"/>
                      <a:r>
                        <a:rPr lang="ja-JP" sz="1400" b="0" i="0" dirty="0" smtClean="0">
                          <a:solidFill>
                            <a:srgbClr val="FFFFFF"/>
                          </a:solidFill>
                          <a:ea typeface="MS UI Gothic" pitchFamily="18" charset="0"/>
                        </a:rPr>
                        <a:t>64.0</a:t>
                      </a:r>
                    </a:p>
                    <a:p>
                      <a:pPr algn="ctr"/>
                      <a:r>
                        <a:rPr lang="ja-JP" sz="1000" b="0" i="0" dirty="0" smtClean="0">
                          <a:solidFill>
                            <a:srgbClr val="FFFFFF"/>
                          </a:solidFill>
                          <a:ea typeface="MS UI Gothic" pitchFamily="18" charset="0"/>
                        </a:rPr>
                        <a:t>(61.2, 67.0)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rgbClr val="B60D27"/>
                    </a:solidFill>
                  </a:tcPr>
                </a:tc>
                <a:tc>
                  <a:txBody>
                    <a:bodyPr/>
                    <a:lstStyle/>
                    <a:p>
                      <a:pPr algn="ctr"/>
                      <a:r>
                        <a:rPr lang="ja-JP" sz="1400" b="0" i="0" dirty="0" smtClean="0">
                          <a:solidFill>
                            <a:srgbClr val="FFFFFF"/>
                          </a:solidFill>
                          <a:ea typeface="MS UI Gothic" pitchFamily="18" charset="0"/>
                        </a:rPr>
                        <a:t>1.02</a:t>
                      </a:r>
                    </a:p>
                    <a:p>
                      <a:pPr algn="ctr"/>
                      <a:r>
                        <a:rPr lang="ja-JP" sz="1000" b="0" i="0" dirty="0" smtClean="0">
                          <a:solidFill>
                            <a:srgbClr val="FFFFFF"/>
                          </a:solidFill>
                          <a:ea typeface="MS UI Gothic" pitchFamily="18" charset="0"/>
                        </a:rPr>
                        <a:t>(0.89, 1.17)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43882"/>
                      </a:solidFill>
                      <a:prstDash val="solid"/>
                      <a:round/>
                      <a:headEnd type="none" w="med" len="med"/>
                      <a:tailEnd type="none" w="med" len="med"/>
                    </a:lnB>
                    <a:solidFill>
                      <a:srgbClr val="B60D27"/>
                    </a:solidFill>
                  </a:tcPr>
                </a:tc>
                <a:tc>
                  <a:txBody>
                    <a:bodyPr/>
                    <a:lstStyle/>
                    <a:p>
                      <a:pPr algn="ctr"/>
                      <a:r>
                        <a:rPr lang="ja-JP" sz="1400" b="0" i="0" dirty="0" smtClean="0">
                          <a:solidFill>
                            <a:srgbClr val="4D4D4D"/>
                          </a:solidFill>
                          <a:ea typeface="MS UI Gothic" pitchFamily="18" charset="0"/>
                        </a:rPr>
                        <a:t>61.5</a:t>
                      </a:r>
                    </a:p>
                    <a:p>
                      <a:pPr algn="ctr"/>
                      <a:r>
                        <a:rPr lang="ja-JP" sz="1000" b="0" i="0" dirty="0" smtClean="0">
                          <a:solidFill>
                            <a:srgbClr val="4D4D4D"/>
                          </a:solidFill>
                          <a:ea typeface="MS UI Gothic" pitchFamily="18" charset="0"/>
                        </a:rPr>
                        <a:t>(58.9, 64.1)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ja-JP" sz="1400" b="0" i="0" dirty="0" smtClean="0">
                          <a:solidFill>
                            <a:srgbClr val="4D4D4D"/>
                          </a:solidFill>
                          <a:ea typeface="MS UI Gothic" pitchFamily="18" charset="0"/>
                        </a:rPr>
                        <a:t>64.7</a:t>
                      </a:r>
                    </a:p>
                    <a:p>
                      <a:pPr algn="ctr"/>
                      <a:r>
                        <a:rPr lang="ja-JP" sz="1000" b="0" i="0" dirty="0" smtClean="0">
                          <a:solidFill>
                            <a:srgbClr val="4D4D4D"/>
                          </a:solidFill>
                          <a:ea typeface="MS UI Gothic" pitchFamily="18" charset="0"/>
                        </a:rPr>
                        <a:t>(62.2, 67.3)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ja-JP" sz="1400" b="0" i="0" dirty="0" smtClean="0">
                          <a:solidFill>
                            <a:srgbClr val="4D4D4D"/>
                          </a:solidFill>
                          <a:ea typeface="MS UI Gothic" pitchFamily="18" charset="0"/>
                        </a:rPr>
                        <a:t>1.20</a:t>
                      </a:r>
                    </a:p>
                    <a:p>
                      <a:pPr algn="ctr"/>
                      <a:r>
                        <a:rPr lang="ja-JP" sz="1000" b="0" i="0" dirty="0" smtClean="0">
                          <a:solidFill>
                            <a:srgbClr val="4D4D4D"/>
                          </a:solidFill>
                          <a:ea typeface="MS UI Gothic" pitchFamily="18" charset="0"/>
                        </a:rPr>
                        <a:t>(1.07, 1.35)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r>
                        <a:rPr lang="ja-JP" sz="1400" b="1" i="0" dirty="0" smtClean="0">
                          <a:solidFill>
                            <a:srgbClr val="B2C0D8"/>
                          </a:solidFill>
                          <a:ea typeface="MS UI Gothic" pitchFamily="18" charset="0"/>
                        </a:rPr>
                        <a:t>62.7</a:t>
                      </a:r>
                    </a:p>
                    <a:p>
                      <a:pPr algn="ctr"/>
                      <a:r>
                        <a:rPr lang="ja-JP" sz="1000" b="1" i="0" dirty="0" smtClean="0">
                          <a:solidFill>
                            <a:srgbClr val="B2C0D8"/>
                          </a:solidFill>
                          <a:ea typeface="MS UI Gothic" pitchFamily="18" charset="0"/>
                        </a:rPr>
                        <a:t>(60.8, 64.4)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ja-JP" sz="1400" b="1" i="0" dirty="0" smtClean="0">
                          <a:solidFill>
                            <a:srgbClr val="B2C0D8"/>
                          </a:solidFill>
                          <a:ea typeface="MS UI Gothic" pitchFamily="18" charset="0"/>
                        </a:rPr>
                        <a:t>64.4</a:t>
                      </a:r>
                    </a:p>
                    <a:p>
                      <a:pPr algn="ctr"/>
                      <a:r>
                        <a:rPr lang="ja-JP" sz="1000" b="1" i="0" dirty="0" smtClean="0">
                          <a:solidFill>
                            <a:srgbClr val="B2C0D8"/>
                          </a:solidFill>
                          <a:ea typeface="MS UI Gothic" pitchFamily="18" charset="0"/>
                        </a:rPr>
                        <a:t>(62.6, 66.4)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ja-JP" sz="1400" b="1" i="0" dirty="0" smtClean="0">
                          <a:solidFill>
                            <a:srgbClr val="B2C0D8"/>
                          </a:solidFill>
                          <a:ea typeface="MS UI Gothic" pitchFamily="18" charset="0"/>
                        </a:rPr>
                        <a:t>1.12</a:t>
                      </a:r>
                    </a:p>
                    <a:p>
                      <a:pPr algn="ctr"/>
                      <a:r>
                        <a:rPr lang="ja-JP" sz="1000" b="1" i="0" dirty="0" smtClean="0">
                          <a:solidFill>
                            <a:srgbClr val="B2C0D8"/>
                          </a:solidFill>
                          <a:ea typeface="MS UI Gothic" pitchFamily="18" charset="0"/>
                        </a:rPr>
                        <a:t>(1.03, 1.23)</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2"/>
                  </a:ext>
                </a:extLst>
              </a:tr>
              <a:tr h="866282">
                <a:tc>
                  <a:txBody>
                    <a:bodyPr/>
                    <a:lstStyle/>
                    <a:p>
                      <a:endParaRPr lang="en-US" sz="1000" dirty="0">
                        <a:solidFill>
                          <a:srgbClr val="000000"/>
                        </a:solidFill>
                        <a:latin typeface="Arial"/>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ja-JP" sz="1200" b="0" i="0" dirty="0" smtClean="0">
                          <a:solidFill>
                            <a:srgbClr val="4D4D4D"/>
                          </a:solidFill>
                          <a:ea typeface="MS UI Gothic" pitchFamily="18" charset="0"/>
                        </a:rPr>
                        <a:t>リスク </a:t>
                      </a:r>
                    </a:p>
                    <a:p>
                      <a:r>
                        <a:rPr lang="ja-JP" sz="1200" b="0" i="0" dirty="0" smtClean="0">
                          <a:solidFill>
                            <a:srgbClr val="4D4D4D"/>
                          </a:solidFill>
                          <a:ea typeface="MS UI Gothic" pitchFamily="18" charset="0"/>
                        </a:rPr>
                        <a:t>群統合</a:t>
                      </a:r>
                    </a:p>
                  </a:txBody>
                  <a:tcPr marL="45720" marR="45720" anchor="ctr">
                    <a:lnL w="12700" cap="flat" cmpd="sng" algn="ctr">
                      <a:solidFill>
                        <a:srgbClr val="000000"/>
                      </a:solidFill>
                      <a:prstDash val="solid"/>
                      <a:round/>
                      <a:headEnd type="none" w="med" len="med"/>
                      <a:tailEnd type="none" w="med" len="med"/>
                    </a:lnL>
                    <a:lnR w="28575" cap="flat" cmpd="sng" algn="ctr">
                      <a:solidFill>
                        <a:srgbClr val="04388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0" i="0" dirty="0" smtClean="0">
                          <a:solidFill>
                            <a:srgbClr val="043882"/>
                          </a:solidFill>
                          <a:ea typeface="MS UI Gothic" pitchFamily="18" charset="0"/>
                        </a:rPr>
                        <a:t>75.9</a:t>
                      </a:r>
                    </a:p>
                    <a:p>
                      <a:pPr algn="ctr"/>
                      <a:r>
                        <a:rPr lang="ja-JP" sz="1000" b="0" i="0" dirty="0" smtClean="0">
                          <a:solidFill>
                            <a:srgbClr val="043882"/>
                          </a:solidFill>
                          <a:ea typeface="MS UI Gothic" pitchFamily="18" charset="0"/>
                        </a:rPr>
                        <a:t>(74.2, 77.6)</a:t>
                      </a:r>
                    </a:p>
                  </a:txBody>
                  <a:tcPr marL="0" marR="0" marT="0" marB="0" anchor="ctr">
                    <a:lnL w="28575" cap="flat" cmpd="sng" algn="ctr">
                      <a:solidFill>
                        <a:srgbClr val="043882"/>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ja-JP" sz="1400" b="0" i="0" dirty="0" smtClean="0">
                          <a:solidFill>
                            <a:srgbClr val="043882"/>
                          </a:solidFill>
                          <a:ea typeface="MS UI Gothic" pitchFamily="18" charset="0"/>
                        </a:rPr>
                        <a:t>74.8</a:t>
                      </a:r>
                    </a:p>
                    <a:p>
                      <a:pPr algn="ctr"/>
                      <a:r>
                        <a:rPr lang="ja-JP" sz="1000" b="0" i="0" dirty="0" smtClean="0">
                          <a:solidFill>
                            <a:srgbClr val="043882"/>
                          </a:solidFill>
                          <a:ea typeface="MS UI Gothic" pitchFamily="18" charset="0"/>
                        </a:rPr>
                        <a:t>(73.1, 76.6)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ja-JP" sz="1400" b="0" i="0" dirty="0" smtClean="0">
                          <a:solidFill>
                            <a:srgbClr val="043882"/>
                          </a:solidFill>
                          <a:ea typeface="MS UI Gothic" pitchFamily="18" charset="0"/>
                        </a:rPr>
                        <a:t>0.95</a:t>
                      </a:r>
                    </a:p>
                    <a:p>
                      <a:pPr algn="ctr"/>
                      <a:r>
                        <a:rPr lang="ja-JP" sz="1000" b="0" i="0" dirty="0" smtClean="0">
                          <a:solidFill>
                            <a:srgbClr val="043882"/>
                          </a:solidFill>
                          <a:ea typeface="MS UI Gothic" pitchFamily="18" charset="0"/>
                        </a:rPr>
                        <a:t>(0.85, 1.06)</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043882"/>
                      </a:solidFill>
                      <a:prstDash val="solid"/>
                      <a:round/>
                      <a:headEnd type="none" w="med" len="med"/>
                      <a:tailEnd type="none" w="med" len="med"/>
                    </a:lnT>
                    <a:lnB w="28575" cap="flat" cmpd="sng" algn="ctr">
                      <a:solidFill>
                        <a:srgbClr val="043882"/>
                      </a:solidFill>
                      <a:prstDash val="solid"/>
                      <a:round/>
                      <a:headEnd type="none" w="med" len="med"/>
                      <a:tailEnd type="none" w="med" len="med"/>
                    </a:lnB>
                  </a:tcPr>
                </a:tc>
                <a:tc>
                  <a:txBody>
                    <a:bodyPr/>
                    <a:lstStyle/>
                    <a:p>
                      <a:pPr algn="ctr"/>
                      <a:r>
                        <a:rPr lang="ja-JP" sz="1400" b="1" i="0" dirty="0" smtClean="0">
                          <a:solidFill>
                            <a:srgbClr val="B2C0D8"/>
                          </a:solidFill>
                          <a:ea typeface="MS UI Gothic" pitchFamily="18" charset="0"/>
                        </a:rPr>
                        <a:t>73.6</a:t>
                      </a:r>
                    </a:p>
                    <a:p>
                      <a:pPr algn="ctr"/>
                      <a:r>
                        <a:rPr lang="ja-JP" sz="1000" b="1" i="0" dirty="0" smtClean="0">
                          <a:solidFill>
                            <a:srgbClr val="B2C0D8"/>
                          </a:solidFill>
                          <a:ea typeface="MS UI Gothic" pitchFamily="18" charset="0"/>
                        </a:rPr>
                        <a:t>(72.2, 75.1)</a:t>
                      </a:r>
                    </a:p>
                  </a:txBody>
                  <a:tcPr marL="0" marR="0" marT="0" marB="0" anchor="ctr">
                    <a:lnL w="28575"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ja-JP" sz="1400" b="1" i="0" dirty="0" smtClean="0">
                          <a:solidFill>
                            <a:srgbClr val="B2C0D8"/>
                          </a:solidFill>
                          <a:ea typeface="MS UI Gothic" pitchFamily="18" charset="0"/>
                        </a:rPr>
                        <a:t>76.0</a:t>
                      </a:r>
                    </a:p>
                    <a:p>
                      <a:pPr algn="ctr"/>
                      <a:r>
                        <a:rPr lang="ja-JP" sz="1000" b="1" i="0" dirty="0" smtClean="0">
                          <a:solidFill>
                            <a:srgbClr val="B2C0D8"/>
                          </a:solidFill>
                          <a:ea typeface="MS UI Gothic" pitchFamily="18" charset="0"/>
                        </a:rPr>
                        <a:t>(74.6, 77.5)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ja-JP" sz="1400" b="1" i="0" dirty="0" smtClean="0">
                          <a:solidFill>
                            <a:srgbClr val="B2C0D8"/>
                          </a:solidFill>
                          <a:ea typeface="MS UI Gothic" pitchFamily="18" charset="0"/>
                        </a:rPr>
                        <a:t>1.16</a:t>
                      </a:r>
                    </a:p>
                    <a:p>
                      <a:pPr algn="ctr"/>
                      <a:r>
                        <a:rPr lang="ja-JP" sz="1000" b="1" i="0" dirty="0" smtClean="0">
                          <a:solidFill>
                            <a:srgbClr val="B2C0D8"/>
                          </a:solidFill>
                          <a:ea typeface="MS UI Gothic" pitchFamily="18" charset="0"/>
                        </a:rPr>
                        <a:t>(1.06, 1.26)</a:t>
                      </a:r>
                    </a:p>
                  </a:txBody>
                  <a:tcPr marL="0" marR="0" marT="0" marB="0" anchor="ctr">
                    <a:lnL w="12700" cap="flat" cmpd="sng" algn="ctr">
                      <a:solidFill>
                        <a:srgbClr val="00000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gridSpan="3">
                  <a:txBody>
                    <a:bodyPr/>
                    <a:lstStyle/>
                    <a:p>
                      <a:pPr algn="ctr"/>
                      <a:r>
                        <a:rPr lang="ja-JP" sz="1400" b="0" i="0" dirty="0" smtClean="0">
                          <a:solidFill>
                            <a:srgbClr val="4D4D4D"/>
                          </a:solidFill>
                          <a:ea typeface="MS UI Gothic" pitchFamily="18" charset="0"/>
                        </a:rPr>
                        <a:t>相互作用検定における</a:t>
                      </a:r>
                      <a:r>
                        <a:rPr lang="en-GB" altLang="ja-JP" sz="1400" b="0" i="0" dirty="0" smtClean="0">
                          <a:solidFill>
                            <a:srgbClr val="4D4D4D"/>
                          </a:solidFill>
                          <a:ea typeface="MS UI Gothic" pitchFamily="18" charset="0"/>
                        </a:rPr>
                        <a:t>p</a:t>
                      </a:r>
                      <a:r>
                        <a:rPr lang="ja-JP" sz="1400" b="0" i="0" dirty="0" smtClean="0">
                          <a:solidFill>
                            <a:srgbClr val="4D4D4D"/>
                          </a:solidFill>
                          <a:ea typeface="MS UI Gothic" pitchFamily="18" charset="0"/>
                        </a:rPr>
                        <a:t>値：</a:t>
                      </a:r>
                    </a:p>
                    <a:p>
                      <a:pPr algn="ctr"/>
                      <a:r>
                        <a:rPr lang="ja-JP" sz="1400" b="0" i="0" dirty="0" smtClean="0">
                          <a:solidFill>
                            <a:srgbClr val="4D4D4D"/>
                          </a:solidFill>
                          <a:ea typeface="MS UI Gothic" pitchFamily="18" charset="0"/>
                        </a:rPr>
                        <a:t>レジメン：0.0061</a:t>
                      </a:r>
                    </a:p>
                    <a:p>
                      <a:pPr algn="ctr"/>
                      <a:r>
                        <a:rPr lang="ja-JP" sz="1400" b="0" i="0" dirty="0" smtClean="0">
                          <a:solidFill>
                            <a:srgbClr val="4D4D4D"/>
                          </a:solidFill>
                          <a:ea typeface="MS UI Gothic" pitchFamily="18" charset="0"/>
                        </a:rPr>
                        <a:t>リスク群: 0.11</a:t>
                      </a:r>
                    </a:p>
                  </a:txBody>
                  <a:tcPr marL="0" marR="0" marT="0" marB="0" anchor="ctr">
                    <a:lnL w="28575"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0" name="TextBox 9"/>
          <p:cNvSpPr txBox="1"/>
          <p:nvPr/>
        </p:nvSpPr>
        <p:spPr>
          <a:xfrm>
            <a:off x="1538888" y="5623299"/>
            <a:ext cx="1706986" cy="246221"/>
          </a:xfrm>
          <a:prstGeom prst="rect">
            <a:avLst/>
          </a:prstGeom>
          <a:solidFill>
            <a:srgbClr val="043882"/>
          </a:solidFill>
          <a:ln w="12700">
            <a:solidFill>
              <a:srgbClr val="000000"/>
            </a:solidFill>
          </a:ln>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sz="1600" b="1" i="0" u="none" dirty="0" smtClean="0">
                <a:solidFill>
                  <a:srgbClr val="FFFFFF"/>
                </a:solidFill>
                <a:ea typeface="MS UI Gothic" pitchFamily="18" charset="0"/>
              </a:rPr>
              <a:t>非劣性</a:t>
            </a:r>
          </a:p>
        </p:txBody>
      </p:sp>
      <p:sp>
        <p:nvSpPr>
          <p:cNvPr id="11" name="TextBox 10"/>
          <p:cNvSpPr txBox="1"/>
          <p:nvPr/>
        </p:nvSpPr>
        <p:spPr>
          <a:xfrm>
            <a:off x="3460821" y="5623592"/>
            <a:ext cx="1685820" cy="246221"/>
          </a:xfrm>
          <a:prstGeom prst="rect">
            <a:avLst/>
          </a:prstGeom>
          <a:solidFill>
            <a:srgbClr val="B60D27"/>
          </a:solidFill>
          <a:ln w="12700">
            <a:solidFill>
              <a:srgbClr val="000000"/>
            </a:solidFill>
          </a:ln>
        </p:spPr>
        <p:txBody>
          <a:bodyPr wrap="square" lIns="0" tIns="0" rIns="0" bIns="0" rtlCol="0" anchor="ctr">
            <a:spAutoFit/>
          </a:bodyPr>
          <a:lstStyle/>
          <a:p>
            <a:pPr algn="ctr"/>
            <a:r>
              <a:rPr lang="ja-JP" sz="1600" b="1" i="0" dirty="0" smtClean="0">
                <a:solidFill>
                  <a:srgbClr val="FFFFFF"/>
                </a:solidFill>
                <a:ea typeface="MS UI Gothic" pitchFamily="18" charset="0"/>
              </a:rPr>
              <a:t>証明されず</a:t>
            </a:r>
          </a:p>
        </p:txBody>
      </p:sp>
      <p:sp>
        <p:nvSpPr>
          <p:cNvPr id="12" name="TextBox 11"/>
          <p:cNvSpPr txBox="1"/>
          <p:nvPr/>
        </p:nvSpPr>
        <p:spPr>
          <a:xfrm>
            <a:off x="5361588" y="5627825"/>
            <a:ext cx="1685820" cy="246221"/>
          </a:xfrm>
          <a:prstGeom prst="rect">
            <a:avLst/>
          </a:prstGeom>
          <a:solidFill>
            <a:schemeClr val="accent2"/>
          </a:solidFill>
          <a:ln w="12700">
            <a:solidFill>
              <a:srgbClr val="000000"/>
            </a:solidFill>
          </a:ln>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sz="1600" b="1" i="0" u="none" dirty="0" smtClean="0">
                <a:solidFill>
                  <a:srgbClr val="000000"/>
                </a:solidFill>
                <a:ea typeface="MS UI Gothic" pitchFamily="18" charset="0"/>
              </a:rPr>
              <a:t>劣性</a:t>
            </a:r>
          </a:p>
        </p:txBody>
      </p:sp>
    </p:spTree>
    <p:extLst>
      <p:ext uri="{BB962C8B-B14F-4D97-AF65-F5344CB8AC3E}">
        <p14:creationId xmlns:p14="http://schemas.microsoft.com/office/powerpoint/2010/main" xmlns="" val="378360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a:t>
            </a:r>
          </a:p>
        </p:txBody>
      </p:sp>
      <p:sp>
        <p:nvSpPr>
          <p:cNvPr id="7"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5" name="Text Placeholder 4"/>
          <p:cNvSpPr>
            <a:spLocks noGrp="1"/>
          </p:cNvSpPr>
          <p:nvPr>
            <p:ph type="body" sz="quarter" idx="11"/>
          </p:nvPr>
        </p:nvSpPr>
        <p:spPr>
          <a:xfrm>
            <a:off x="4248444" y="6096000"/>
            <a:ext cx="4530432" cy="487363"/>
          </a:xfrm>
        </p:spPr>
        <p:txBody>
          <a:bodyPr/>
          <a:lstStyle/>
          <a:p>
            <a:r>
              <a:rPr lang="en-US" dirty="0" err="1"/>
              <a:t>Grothey</a:t>
            </a:r>
            <a:r>
              <a:rPr lang="en-US" dirty="0"/>
              <a:t> A, et al. Ann </a:t>
            </a:r>
            <a:r>
              <a:rPr lang="en-US" dirty="0" err="1"/>
              <a:t>Oncol</a:t>
            </a:r>
            <a:r>
              <a:rPr lang="en-US" dirty="0"/>
              <a:t> 2017;28(</a:t>
            </a:r>
            <a:r>
              <a:rPr lang="en-US" dirty="0" err="1"/>
              <a:t>Suppl</a:t>
            </a:r>
            <a:r>
              <a:rPr lang="en-US" dirty="0"/>
              <a:t> 5):</a:t>
            </a:r>
            <a:r>
              <a:rPr lang="en-US" dirty="0" err="1"/>
              <a:t>Abstr</a:t>
            </a:r>
            <a:r>
              <a:rPr lang="en-US" dirty="0"/>
              <a:t> LBA21_PR</a:t>
            </a:r>
          </a:p>
        </p:txBody>
      </p:sp>
      <p:sp>
        <p:nvSpPr>
          <p:cNvPr id="6" name="TextBox 5"/>
          <p:cNvSpPr txBox="1"/>
          <p:nvPr/>
        </p:nvSpPr>
        <p:spPr>
          <a:xfrm>
            <a:off x="457200" y="1958925"/>
            <a:ext cx="4139920" cy="369332"/>
          </a:xfrm>
          <a:prstGeom prst="rect">
            <a:avLst/>
          </a:prstGeom>
          <a:noFill/>
        </p:spPr>
        <p:txBody>
          <a:bodyPr wrap="square" rtlCol="0">
            <a:spAutoFit/>
          </a:bodyPr>
          <a:lstStyle/>
          <a:p>
            <a:r>
              <a:rPr lang="ja-JP" b="1" i="0" dirty="0" smtClean="0">
                <a:solidFill>
                  <a:srgbClr val="000000"/>
                </a:solidFill>
                <a:ea typeface="MS UI Gothic" pitchFamily="18" charset="0"/>
              </a:rPr>
              <a:t>IDEA推奨：</a:t>
            </a:r>
          </a:p>
        </p:txBody>
      </p:sp>
      <p:graphicFrame>
        <p:nvGraphicFramePr>
          <p:cNvPr id="8" name="Group 88"/>
          <p:cNvGraphicFramePr>
            <a:graphicFrameLocks noGrp="1"/>
          </p:cNvGraphicFramePr>
          <p:nvPr>
            <p:extLst>
              <p:ext uri="{D42A27DB-BD31-4B8C-83A1-F6EECF244321}">
                <p14:modId xmlns:p14="http://schemas.microsoft.com/office/powerpoint/2010/main" xmlns="" val="624383435"/>
              </p:ext>
            </p:extLst>
          </p:nvPr>
        </p:nvGraphicFramePr>
        <p:xfrm>
          <a:off x="369888" y="2488155"/>
          <a:ext cx="8384644" cy="2514785"/>
        </p:xfrm>
        <a:graphic>
          <a:graphicData uri="http://schemas.openxmlformats.org/drawingml/2006/table">
            <a:tbl>
              <a:tblPr firstRow="1" bandRow="1">
                <a:tableStyleId>{69012ECD-51FC-41F1-AA8D-1B2483CD663E}</a:tableStyleId>
              </a:tblPr>
              <a:tblGrid>
                <a:gridCol w="1751223">
                  <a:extLst>
                    <a:ext uri="{9D8B030D-6E8A-4147-A177-3AD203B41FA5}">
                      <a16:colId xmlns="" xmlns:a16="http://schemas.microsoft.com/office/drawing/2014/main" val="20000"/>
                    </a:ext>
                  </a:extLst>
                </a:gridCol>
                <a:gridCol w="1751223"/>
                <a:gridCol w="2441099">
                  <a:extLst>
                    <a:ext uri="{9D8B030D-6E8A-4147-A177-3AD203B41FA5}">
                      <a16:colId xmlns="" xmlns:a16="http://schemas.microsoft.com/office/drawing/2014/main" val="20002"/>
                    </a:ext>
                  </a:extLst>
                </a:gridCol>
                <a:gridCol w="2441099">
                  <a:extLst>
                    <a:ext uri="{9D8B030D-6E8A-4147-A177-3AD203B41FA5}">
                      <a16:colId xmlns="" xmlns:a16="http://schemas.microsoft.com/office/drawing/2014/main" val="20003"/>
                    </a:ext>
                  </a:extLst>
                </a:gridCol>
              </a:tblGrid>
              <a:tr h="423857">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レジメン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57200">
                <a:tc gridSpan="2"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CAPOX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リスク群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低リスク</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(T1–3 N1)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約60%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高リスク</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（T4および/またはN2）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約40%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915170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結果（続き）</a:t>
            </a:r>
          </a:p>
          <a:p>
            <a:pPr marL="0" indent="0">
              <a:spcBef>
                <a:spcPts val="19200"/>
              </a:spcBef>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IDEAの結果は、個別化された術後補助療法アプローチのリスクおよび利益に関してディスカッションする上でフレームワークとして使用することができる。</a:t>
            </a:r>
          </a:p>
          <a:p>
            <a:r>
              <a:rPr lang="ja-JP" sz="1600" b="1" i="0" dirty="0" smtClean="0">
                <a:solidFill>
                  <a:srgbClr val="4D4D4D"/>
                </a:solidFill>
                <a:ea typeface="MS UI Gothic" pitchFamily="18" charset="0"/>
              </a:rPr>
              <a:t>（神経）毒性に関してはより短期間の療法において著明な低下が記された。</a:t>
            </a:r>
          </a:p>
          <a:p>
            <a:r>
              <a:rPr lang="ja-JP" sz="1600" b="1" i="0" dirty="0" smtClean="0">
                <a:solidFill>
                  <a:srgbClr val="4D4D4D"/>
                </a:solidFill>
                <a:ea typeface="MS UI Gothic" pitchFamily="18" charset="0"/>
              </a:rPr>
              <a:t>CAPOX療法による3カ月間の治療では、特に低リスク集団において、6カ月の治療と同程度の結果が得られた。</a:t>
            </a:r>
          </a:p>
          <a:p>
            <a:r>
              <a:rPr lang="ja-JP" sz="1600" b="1" i="0" dirty="0" smtClean="0">
                <a:solidFill>
                  <a:srgbClr val="4D4D4D"/>
                </a:solidFill>
                <a:ea typeface="MS UI Gothic" pitchFamily="18" charset="0"/>
              </a:rPr>
              <a:t>FOLFOX療法による6カ月間の治療では、特に高リスク集団のDFSでより多くの利益がもたらされた。</a:t>
            </a:r>
          </a:p>
          <a:p>
            <a:endParaRPr lang="en-US" b="1" dirty="0"/>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*SCOT試験に登録された最初の患者（617名）のみで収集されたAE</a:t>
            </a:r>
            <a:r>
              <a:rPr lang="en-GB" altLang="ja-JP" sz="1200" b="0" i="0" dirty="0" smtClean="0">
                <a:solidFill>
                  <a:srgbClr val="4D4D4D"/>
                </a:solidFill>
                <a:ea typeface="MS UI Gothic" pitchFamily="18" charset="0"/>
              </a:rPr>
              <a:t>.</a:t>
            </a:r>
            <a:r>
              <a:rPr lang="ja-JP" sz="1200" b="0" i="0" dirty="0" smtClean="0">
                <a:solidFill>
                  <a:srgbClr val="4D4D4D"/>
                </a:solidFill>
                <a:ea typeface="MS UI Gothic" pitchFamily="18" charset="0"/>
              </a:rPr>
              <a:t> 傾向に対するカイ二乗検定、合計19グレード、5イベント</a:t>
            </a:r>
          </a:p>
        </p:txBody>
      </p:sp>
      <p:sp>
        <p:nvSpPr>
          <p:cNvPr id="5" name="Text Placeholder 4"/>
          <p:cNvSpPr>
            <a:spLocks noGrp="1"/>
          </p:cNvSpPr>
          <p:nvPr>
            <p:ph type="body" sz="quarter" idx="11"/>
          </p:nvPr>
        </p:nvSpPr>
        <p:spPr>
          <a:xfrm>
            <a:off x="4452426" y="6096000"/>
            <a:ext cx="4326450" cy="487363"/>
          </a:xfrm>
        </p:spPr>
        <p:txBody>
          <a:bodyPr/>
          <a:lstStyle/>
          <a:p>
            <a:r>
              <a:rPr lang="en-US" dirty="0" err="1"/>
              <a:t>Grothey</a:t>
            </a:r>
            <a:r>
              <a:rPr lang="en-US" dirty="0"/>
              <a:t> A, et al. Ann </a:t>
            </a:r>
            <a:r>
              <a:rPr lang="en-US" dirty="0" err="1"/>
              <a:t>Oncol</a:t>
            </a:r>
            <a:r>
              <a:rPr lang="en-US" dirty="0"/>
              <a:t> 2017;28(</a:t>
            </a:r>
            <a:r>
              <a:rPr lang="en-US" dirty="0" err="1"/>
              <a:t>Suppl</a:t>
            </a:r>
            <a:r>
              <a:rPr lang="en-US" dirty="0"/>
              <a:t> 5):</a:t>
            </a:r>
            <a:r>
              <a:rPr lang="en-US" dirty="0" err="1"/>
              <a:t>Abstr</a:t>
            </a:r>
            <a:r>
              <a:rPr lang="en-US" dirty="0"/>
              <a:t> LBA21_PR</a:t>
            </a:r>
          </a:p>
        </p:txBody>
      </p:sp>
      <p:graphicFrame>
        <p:nvGraphicFramePr>
          <p:cNvPr id="6" name="Group 88"/>
          <p:cNvGraphicFramePr>
            <a:graphicFrameLocks noGrp="1"/>
          </p:cNvGraphicFramePr>
          <p:nvPr>
            <p:extLst>
              <p:ext uri="{D42A27DB-BD31-4B8C-83A1-F6EECF244321}">
                <p14:modId xmlns:p14="http://schemas.microsoft.com/office/powerpoint/2010/main" xmlns="" val="3538157058"/>
              </p:ext>
            </p:extLst>
          </p:nvPr>
        </p:nvGraphicFramePr>
        <p:xfrm>
          <a:off x="468361" y="1561330"/>
          <a:ext cx="8408985" cy="2368974"/>
        </p:xfrm>
        <a:graphic>
          <a:graphicData uri="http://schemas.openxmlformats.org/drawingml/2006/table">
            <a:tbl>
              <a:tblPr firstRow="1" bandRow="1">
                <a:tableStyleId>{69012ECD-51FC-41F1-AA8D-1B2483CD663E}</a:tableStyleId>
              </a:tblPr>
              <a:tblGrid>
                <a:gridCol w="1135356">
                  <a:extLst>
                    <a:ext uri="{9D8B030D-6E8A-4147-A177-3AD203B41FA5}">
                      <a16:colId xmlns="" xmlns:a16="http://schemas.microsoft.com/office/drawing/2014/main" val="20000"/>
                    </a:ext>
                  </a:extLst>
                </a:gridCol>
                <a:gridCol w="1167618">
                  <a:extLst>
                    <a:ext uri="{9D8B030D-6E8A-4147-A177-3AD203B41FA5}">
                      <a16:colId xmlns="" xmlns:a16="http://schemas.microsoft.com/office/drawing/2014/main" val="20001"/>
                    </a:ext>
                  </a:extLst>
                </a:gridCol>
                <a:gridCol w="1195754"/>
                <a:gridCol w="1154788">
                  <a:extLst>
                    <a:ext uri="{9D8B030D-6E8A-4147-A177-3AD203B41FA5}">
                      <a16:colId xmlns="" xmlns:a16="http://schemas.microsoft.com/office/drawing/2014/main" val="20002"/>
                    </a:ext>
                  </a:extLst>
                </a:gridCol>
                <a:gridCol w="1251823">
                  <a:extLst>
                    <a:ext uri="{9D8B030D-6E8A-4147-A177-3AD203B41FA5}">
                      <a16:colId xmlns="" xmlns:a16="http://schemas.microsoft.com/office/drawing/2014/main" val="20003"/>
                    </a:ext>
                  </a:extLst>
                </a:gridCol>
                <a:gridCol w="1251823"/>
                <a:gridCol w="1251823"/>
              </a:tblGrid>
              <a:tr h="0">
                <a:tc rowSpan="2">
                  <a:txBody>
                    <a:bodyPr/>
                    <a:lstStyle/>
                    <a:p>
                      <a:pPr>
                        <a:lnSpc>
                          <a:spcPts val="1500"/>
                        </a:lnSpc>
                      </a:pPr>
                      <a:r>
                        <a:rPr lang="ja-JP" sz="1200" b="1" i="0" dirty="0" smtClean="0">
                          <a:solidFill>
                            <a:srgbClr val="FFFFFF"/>
                          </a:solidFill>
                          <a:ea typeface="MS UI Gothic" pitchFamily="18" charset="0"/>
                        </a:rPr>
                        <a:t>AE、%</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lnSpc>
                          <a:spcPts val="1500"/>
                        </a:lnSpc>
                      </a:pPr>
                      <a:r>
                        <a:rPr lang="ja-JP" sz="1200" b="1" i="0" dirty="0" smtClean="0">
                          <a:solidFill>
                            <a:srgbClr val="FFFFFF"/>
                          </a:solidFill>
                          <a:ea typeface="MS UI Gothic" pitchFamily="18" charset="0"/>
                        </a:rPr>
                        <a:t>FOLFOX</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indent="0" algn="ctr" defTabSz="457200" rtl="0" eaLnBrk="1" fontAlgn="auto" latinLnBrk="0" hangingPunct="1">
                        <a:lnSpc>
                          <a:spcPts val="1500"/>
                        </a:lnSpc>
                        <a:spcBef>
                          <a:spcPts val="0"/>
                        </a:spcBef>
                        <a:spcAft>
                          <a:spcPts val="0"/>
                        </a:spcAft>
                        <a:buClrTx/>
                        <a:buSzTx/>
                        <a:buFontTx/>
                        <a:buNone/>
                        <a:tabLst/>
                        <a:defRPr/>
                      </a:pPr>
                      <a:r>
                        <a:rPr lang="ja-JP" sz="1200" b="1" i="0" dirty="0" smtClean="0">
                          <a:solidFill>
                            <a:srgbClr val="FFFFFF"/>
                          </a:solidFill>
                          <a:ea typeface="MS UI Gothic" pitchFamily="18" charset="0"/>
                        </a:rPr>
                        <a:t>CAPOX</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3774">
                <a:tc vMerge="1">
                  <a:txBody>
                    <a:bodyPr/>
                    <a:lstStyle/>
                    <a:p>
                      <a:endParaRPr lang="en-US" sz="1200" dirty="0">
                        <a:solidFill>
                          <a:schemeClr val="bg1"/>
                        </a:solidFill>
                        <a:latin typeface="Arial" charset="0"/>
                        <a:ea typeface="Arial" charset="0"/>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200" b="1" i="0" dirty="0" smtClean="0">
                          <a:solidFill>
                            <a:srgbClr val="FFFFFF"/>
                          </a:solidFill>
                          <a:ea typeface="MS UI Gothic" pitchFamily="18" charset="0"/>
                        </a:rPr>
                        <a:t>3カ月群</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200" b="1" i="0" dirty="0" smtClean="0">
                          <a:solidFill>
                            <a:srgbClr val="FFFFFF"/>
                          </a:solidFill>
                          <a:ea typeface="MS UI Gothic" pitchFamily="18" charset="0"/>
                        </a:rPr>
                        <a:t>6カ月群</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altLang="ja-JP" sz="1200" b="1" i="0" dirty="0" smtClean="0">
                          <a:solidFill>
                            <a:srgbClr val="FFFFFF"/>
                          </a:solidFill>
                          <a:ea typeface="MS UI Gothic" pitchFamily="18" charset="0"/>
                        </a:rPr>
                        <a:t>p</a:t>
                      </a:r>
                      <a:r>
                        <a:rPr lang="ja-JP" sz="1200" b="1" i="0" dirty="0" smtClean="0">
                          <a:solidFill>
                            <a:srgbClr val="FFFFFF"/>
                          </a:solidFill>
                          <a:ea typeface="MS UI Gothic" pitchFamily="18" charset="0"/>
                        </a:rPr>
                        <a:t>値</a:t>
                      </a:r>
                      <a:r>
                        <a:rPr lang="en-US" altLang="ja-JP" sz="1200" b="1" i="0" baseline="0" dirty="0" smtClean="0">
                          <a:solidFill>
                            <a:srgbClr val="FFFFFF"/>
                          </a:solidFill>
                          <a:ea typeface="MS UI Gothic" pitchFamily="18" charset="0"/>
                        </a:rPr>
                        <a:t>*</a:t>
                      </a:r>
                      <a:endParaRPr lang="ja-JP" sz="1200" b="1" i="0" baseline="0" dirty="0" smtClean="0">
                        <a:solidFill>
                          <a:srgbClr val="FFFFFF"/>
                        </a:solidFill>
                        <a:ea typeface="MS UI Gothic" pitchFamily="18"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200" b="1" i="0" dirty="0" smtClean="0">
                          <a:solidFill>
                            <a:srgbClr val="FFFFFF"/>
                          </a:solidFill>
                          <a:ea typeface="MS UI Gothic" pitchFamily="18" charset="0"/>
                        </a:rPr>
                        <a:t>3カ月群</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200" b="1" i="0" dirty="0" smtClean="0">
                          <a:solidFill>
                            <a:srgbClr val="FFFFFF"/>
                          </a:solidFill>
                          <a:ea typeface="MS UI Gothic" pitchFamily="18" charset="0"/>
                        </a:rPr>
                        <a:t>6カ月群</a:t>
                      </a: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altLang="ja-JP" sz="1200" b="1" i="0" dirty="0" smtClean="0">
                          <a:solidFill>
                            <a:srgbClr val="FFFFFF"/>
                          </a:solidFill>
                          <a:ea typeface="MS UI Gothic" pitchFamily="18" charset="0"/>
                        </a:rPr>
                        <a:t>p</a:t>
                      </a:r>
                      <a:r>
                        <a:rPr lang="ja-JP" sz="1200" b="1" i="0" dirty="0" smtClean="0">
                          <a:solidFill>
                            <a:srgbClr val="FFFFFF"/>
                          </a:solidFill>
                          <a:ea typeface="MS UI Gothic" pitchFamily="18" charset="0"/>
                        </a:rPr>
                        <a:t>値</a:t>
                      </a:r>
                      <a:r>
                        <a:rPr lang="en-US" altLang="ja-JP" sz="1200" b="1" i="0" baseline="0" dirty="0" smtClean="0">
                          <a:solidFill>
                            <a:srgbClr val="FFFFFF"/>
                          </a:solidFill>
                          <a:ea typeface="MS UI Gothic" pitchFamily="18" charset="0"/>
                        </a:rPr>
                        <a:t>*</a:t>
                      </a:r>
                      <a:endParaRPr lang="ja-JP" sz="1200" b="1" i="0" baseline="0" dirty="0" smtClean="0">
                        <a:solidFill>
                          <a:srgbClr val="FFFFFF"/>
                        </a:solidFill>
                        <a:ea typeface="MS UI Gothic" pitchFamily="18" charset="0"/>
                      </a:endParaRPr>
                    </a:p>
                  </a:txBody>
                  <a:tcPr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9067">
                <a:tc>
                  <a:txBody>
                    <a:bodyPr/>
                    <a:lstStyle/>
                    <a:p>
                      <a:pPr algn="l">
                        <a:lnSpc>
                          <a:spcPts val="1500"/>
                        </a:lnSpc>
                        <a:spcBef>
                          <a:spcPts val="100"/>
                        </a:spcBef>
                      </a:pPr>
                      <a:r>
                        <a:rPr lang="ja-JP" sz="1200" b="0" i="0" dirty="0" smtClean="0">
                          <a:solidFill>
                            <a:srgbClr val="000000"/>
                          </a:solidFill>
                          <a:ea typeface="MS UI Gothic" pitchFamily="18" charset="0"/>
                        </a:rPr>
                        <a:t>全体</a:t>
                      </a:r>
                    </a:p>
                    <a:p>
                      <a:pPr marL="90488" indent="0" algn="l">
                        <a:lnSpc>
                          <a:spcPts val="1500"/>
                        </a:lnSpc>
                        <a:spcBef>
                          <a:spcPts val="100"/>
                        </a:spcBef>
                      </a:pPr>
                      <a:r>
                        <a:rPr lang="ja-JP" sz="1200" b="0" i="0" dirty="0" smtClean="0">
                          <a:solidFill>
                            <a:srgbClr val="000000"/>
                          </a:solidFill>
                          <a:ea typeface="MS UI Gothic" pitchFamily="18" charset="0"/>
                        </a:rPr>
                        <a:t>グレード2</a:t>
                      </a:r>
                    </a:p>
                    <a:p>
                      <a:pPr marL="90488" indent="0" algn="l">
                        <a:lnSpc>
                          <a:spcPts val="1500"/>
                        </a:lnSpc>
                        <a:spcBef>
                          <a:spcPts val="100"/>
                        </a:spcBef>
                      </a:pPr>
                      <a:r>
                        <a:rPr lang="ja-JP" sz="1200" b="0" i="0" dirty="0" smtClean="0">
                          <a:solidFill>
                            <a:srgbClr val="000000"/>
                          </a:solidFill>
                          <a:ea typeface="MS UI Gothic" pitchFamily="18" charset="0"/>
                        </a:rPr>
                        <a:t>グレード 3/4</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32</a:t>
                      </a:r>
                    </a:p>
                    <a:p>
                      <a:pPr algn="ctr">
                        <a:lnSpc>
                          <a:spcPts val="1500"/>
                        </a:lnSpc>
                        <a:spcBef>
                          <a:spcPts val="100"/>
                        </a:spcBef>
                      </a:pPr>
                      <a:r>
                        <a:rPr lang="ja-JP" sz="1200" b="0" i="0" dirty="0" smtClean="0">
                          <a:solidFill>
                            <a:srgbClr val="000000"/>
                          </a:solidFill>
                          <a:ea typeface="MS UI Gothic" pitchFamily="18" charset="0"/>
                        </a:rPr>
                        <a:t>38</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32</a:t>
                      </a:r>
                    </a:p>
                    <a:p>
                      <a:pPr algn="ctr">
                        <a:lnSpc>
                          <a:spcPts val="1500"/>
                        </a:lnSpc>
                        <a:spcBef>
                          <a:spcPts val="100"/>
                        </a:spcBef>
                      </a:pPr>
                      <a:r>
                        <a:rPr lang="ja-JP" sz="1200" b="0" i="0" dirty="0" smtClean="0">
                          <a:solidFill>
                            <a:srgbClr val="000000"/>
                          </a:solidFill>
                          <a:ea typeface="MS UI Gothic" pitchFamily="18" charset="0"/>
                        </a:rPr>
                        <a:t>57</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&lt;0.0001</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41</a:t>
                      </a:r>
                    </a:p>
                    <a:p>
                      <a:pPr algn="ctr">
                        <a:lnSpc>
                          <a:spcPts val="1500"/>
                        </a:lnSpc>
                        <a:spcBef>
                          <a:spcPts val="100"/>
                        </a:spcBef>
                      </a:pPr>
                      <a:r>
                        <a:rPr lang="ja-JP" sz="1200" b="0" i="0" dirty="0" smtClean="0">
                          <a:solidFill>
                            <a:srgbClr val="000000"/>
                          </a:solidFill>
                          <a:ea typeface="MS UI Gothic" pitchFamily="18" charset="0"/>
                        </a:rPr>
                        <a:t>24</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48</a:t>
                      </a:r>
                    </a:p>
                    <a:p>
                      <a:pPr algn="ctr">
                        <a:lnSpc>
                          <a:spcPts val="1500"/>
                        </a:lnSpc>
                        <a:spcBef>
                          <a:spcPts val="100"/>
                        </a:spcBef>
                      </a:pPr>
                      <a:r>
                        <a:rPr lang="ja-JP" sz="1200" b="0" i="0" dirty="0" smtClean="0">
                          <a:solidFill>
                            <a:srgbClr val="000000"/>
                          </a:solidFill>
                          <a:ea typeface="MS UI Gothic" pitchFamily="18" charset="0"/>
                        </a:rPr>
                        <a:t>37</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endParaRPr lang="en-GB" sz="1200" noProof="0" dirty="0" smtClean="0">
                        <a:solidFill>
                          <a:srgbClr val="000000"/>
                        </a:solidFill>
                        <a:latin typeface="Arial" charset="0"/>
                        <a:ea typeface="Arial" charset="0"/>
                        <a:cs typeface="Arial" charset="0"/>
                      </a:endParaRPr>
                    </a:p>
                    <a:p>
                      <a:pPr algn="ctr">
                        <a:lnSpc>
                          <a:spcPts val="1500"/>
                        </a:lnSpc>
                      </a:pPr>
                      <a:r>
                        <a:rPr lang="ja-JP" sz="1200" b="0" i="0" dirty="0" smtClean="0">
                          <a:solidFill>
                            <a:srgbClr val="000000"/>
                          </a:solidFill>
                          <a:ea typeface="MS UI Gothic" pitchFamily="18" charset="0"/>
                        </a:rPr>
                        <a:t>&lt;0.0001</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5832">
                <a:tc>
                  <a:txBody>
                    <a:bodyPr/>
                    <a:lstStyle/>
                    <a:p>
                      <a:pPr algn="l">
                        <a:lnSpc>
                          <a:spcPts val="1500"/>
                        </a:lnSpc>
                        <a:spcBef>
                          <a:spcPts val="100"/>
                        </a:spcBef>
                      </a:pPr>
                      <a:r>
                        <a:rPr lang="ja-JP" sz="1200" b="0" i="0" dirty="0" smtClean="0">
                          <a:solidFill>
                            <a:srgbClr val="000000"/>
                          </a:solidFill>
                          <a:ea typeface="MS UI Gothic" pitchFamily="18" charset="0"/>
                        </a:rPr>
                        <a:t>神経毒性</a:t>
                      </a:r>
                    </a:p>
                    <a:p>
                      <a:pPr marL="90488" indent="0" algn="l">
                        <a:lnSpc>
                          <a:spcPts val="1500"/>
                        </a:lnSpc>
                        <a:spcBef>
                          <a:spcPts val="100"/>
                        </a:spcBef>
                      </a:pPr>
                      <a:r>
                        <a:rPr lang="ja-JP" sz="1200" b="0" i="0" dirty="0" smtClean="0">
                          <a:solidFill>
                            <a:srgbClr val="000000"/>
                          </a:solidFill>
                          <a:ea typeface="MS UI Gothic" pitchFamily="18" charset="0"/>
                        </a:rPr>
                        <a:t>グレード2</a:t>
                      </a:r>
                    </a:p>
                    <a:p>
                      <a:pPr marL="90488" indent="0" algn="l">
                        <a:lnSpc>
                          <a:spcPts val="1500"/>
                        </a:lnSpc>
                        <a:spcBef>
                          <a:spcPts val="100"/>
                        </a:spcBef>
                      </a:pPr>
                      <a:r>
                        <a:rPr lang="ja-JP" sz="1200" b="0" i="0" dirty="0" smtClean="0">
                          <a:solidFill>
                            <a:srgbClr val="000000"/>
                          </a:solidFill>
                          <a:ea typeface="MS UI Gothic" pitchFamily="18" charset="0"/>
                        </a:rPr>
                        <a:t>グレード 3/4</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14</a:t>
                      </a:r>
                    </a:p>
                    <a:p>
                      <a:pPr algn="ctr">
                        <a:lnSpc>
                          <a:spcPts val="1500"/>
                        </a:lnSpc>
                        <a:spcBef>
                          <a:spcPts val="100"/>
                        </a:spcBef>
                      </a:pPr>
                      <a:r>
                        <a:rPr lang="ja-JP" sz="1200" b="0" i="0" dirty="0" smtClean="0">
                          <a:solidFill>
                            <a:srgbClr val="000000"/>
                          </a:solidFill>
                          <a:ea typeface="MS UI Gothic" pitchFamily="18" charset="0"/>
                        </a:rPr>
                        <a:t>3</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32</a:t>
                      </a:r>
                    </a:p>
                    <a:p>
                      <a:pPr algn="ctr">
                        <a:lnSpc>
                          <a:spcPts val="1500"/>
                        </a:lnSpc>
                        <a:spcBef>
                          <a:spcPts val="100"/>
                        </a:spcBef>
                      </a:pPr>
                      <a:r>
                        <a:rPr lang="ja-JP" sz="1200" b="0" i="0" dirty="0" smtClean="0">
                          <a:solidFill>
                            <a:srgbClr val="000000"/>
                          </a:solidFill>
                          <a:ea typeface="MS UI Gothic" pitchFamily="18" charset="0"/>
                        </a:rPr>
                        <a:t>16</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&lt;0.0001</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12</a:t>
                      </a:r>
                    </a:p>
                    <a:p>
                      <a:pPr algn="ctr">
                        <a:lnSpc>
                          <a:spcPts val="1500"/>
                        </a:lnSpc>
                        <a:spcBef>
                          <a:spcPts val="100"/>
                        </a:spcBef>
                      </a:pPr>
                      <a:r>
                        <a:rPr lang="ja-JP" sz="1200" b="0" i="0" dirty="0" smtClean="0">
                          <a:solidFill>
                            <a:srgbClr val="000000"/>
                          </a:solidFill>
                          <a:ea typeface="MS UI Gothic" pitchFamily="18" charset="0"/>
                        </a:rPr>
                        <a:t>3</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36</a:t>
                      </a:r>
                    </a:p>
                    <a:p>
                      <a:pPr algn="ctr">
                        <a:lnSpc>
                          <a:spcPts val="1500"/>
                        </a:lnSpc>
                        <a:spcBef>
                          <a:spcPts val="100"/>
                        </a:spcBef>
                      </a:pPr>
                      <a:r>
                        <a:rPr lang="ja-JP" sz="1200" b="0" i="0" dirty="0" smtClean="0">
                          <a:solidFill>
                            <a:srgbClr val="000000"/>
                          </a:solidFill>
                          <a:ea typeface="MS UI Gothic" pitchFamily="18" charset="0"/>
                        </a:rPr>
                        <a:t>9</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endParaRPr lang="en-GB" sz="1200" noProof="0" dirty="0" smtClean="0">
                        <a:solidFill>
                          <a:srgbClr val="000000"/>
                        </a:solidFill>
                        <a:latin typeface="Arial" charset="0"/>
                        <a:ea typeface="Arial" charset="0"/>
                        <a:cs typeface="Arial" charset="0"/>
                      </a:endParaRPr>
                    </a:p>
                    <a:p>
                      <a:pPr algn="ctr">
                        <a:lnSpc>
                          <a:spcPts val="1500"/>
                        </a:lnSpc>
                      </a:pPr>
                      <a:r>
                        <a:rPr lang="ja-JP" sz="1200" b="0" i="0" dirty="0" smtClean="0">
                          <a:solidFill>
                            <a:srgbClr val="000000"/>
                          </a:solidFill>
                          <a:ea typeface="MS UI Gothic" pitchFamily="18" charset="0"/>
                        </a:rPr>
                        <a:t>&lt;0.0001</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05019">
                <a:tc>
                  <a:txBody>
                    <a:bodyPr/>
                    <a:lstStyle/>
                    <a:p>
                      <a:pPr algn="l">
                        <a:lnSpc>
                          <a:spcPts val="1500"/>
                        </a:lnSpc>
                        <a:spcBef>
                          <a:spcPts val="100"/>
                        </a:spcBef>
                      </a:pPr>
                      <a:r>
                        <a:rPr lang="ja-JP" sz="1200" b="0" i="0" dirty="0" smtClean="0">
                          <a:solidFill>
                            <a:srgbClr val="000000"/>
                          </a:solidFill>
                          <a:ea typeface="MS UI Gothic" pitchFamily="18" charset="0"/>
                        </a:rPr>
                        <a:t>下痢</a:t>
                      </a:r>
                    </a:p>
                    <a:p>
                      <a:pPr marL="90488" indent="0" algn="l">
                        <a:lnSpc>
                          <a:spcPts val="1500"/>
                        </a:lnSpc>
                        <a:spcBef>
                          <a:spcPts val="100"/>
                        </a:spcBef>
                      </a:pPr>
                      <a:r>
                        <a:rPr lang="ja-JP" sz="1200" b="0" i="0" dirty="0" smtClean="0">
                          <a:solidFill>
                            <a:srgbClr val="000000"/>
                          </a:solidFill>
                          <a:ea typeface="MS UI Gothic" pitchFamily="18" charset="0"/>
                        </a:rPr>
                        <a:t>グレード2</a:t>
                      </a:r>
                    </a:p>
                    <a:p>
                      <a:pPr marL="90488" indent="0" algn="l">
                        <a:lnSpc>
                          <a:spcPts val="1500"/>
                        </a:lnSpc>
                        <a:spcBef>
                          <a:spcPts val="100"/>
                        </a:spcBef>
                      </a:pPr>
                      <a:r>
                        <a:rPr lang="ja-JP" sz="1200" b="0" i="0" dirty="0" smtClean="0">
                          <a:solidFill>
                            <a:srgbClr val="000000"/>
                          </a:solidFill>
                          <a:ea typeface="MS UI Gothic" pitchFamily="18" charset="0"/>
                        </a:rPr>
                        <a:t>グレード 3/4</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11</a:t>
                      </a:r>
                    </a:p>
                    <a:p>
                      <a:pPr algn="ctr">
                        <a:lnSpc>
                          <a:spcPts val="1500"/>
                        </a:lnSpc>
                        <a:spcBef>
                          <a:spcPts val="100"/>
                        </a:spcBef>
                      </a:pPr>
                      <a:r>
                        <a:rPr lang="ja-JP" sz="1200" b="0" i="0" dirty="0" smtClean="0">
                          <a:solidFill>
                            <a:srgbClr val="000000"/>
                          </a:solidFill>
                          <a:ea typeface="MS UI Gothic" pitchFamily="18" charset="0"/>
                        </a:rPr>
                        <a:t>5</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13</a:t>
                      </a:r>
                    </a:p>
                    <a:p>
                      <a:pPr algn="ctr">
                        <a:lnSpc>
                          <a:spcPts val="1500"/>
                        </a:lnSpc>
                        <a:spcBef>
                          <a:spcPts val="100"/>
                        </a:spcBef>
                      </a:pPr>
                      <a:r>
                        <a:rPr lang="ja-JP" sz="1200" b="0" i="0" dirty="0" smtClean="0">
                          <a:solidFill>
                            <a:srgbClr val="000000"/>
                          </a:solidFill>
                          <a:ea typeface="MS UI Gothic" pitchFamily="18" charset="0"/>
                        </a:rPr>
                        <a:t>7</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&lt;0.0001</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10</a:t>
                      </a:r>
                    </a:p>
                    <a:p>
                      <a:pPr algn="ctr">
                        <a:lnSpc>
                          <a:spcPts val="1500"/>
                        </a:lnSpc>
                        <a:spcBef>
                          <a:spcPts val="100"/>
                        </a:spcBef>
                      </a:pPr>
                      <a:r>
                        <a:rPr lang="ja-JP" sz="1200" b="0" i="0" dirty="0" smtClean="0">
                          <a:solidFill>
                            <a:srgbClr val="000000"/>
                          </a:solidFill>
                          <a:ea typeface="MS UI Gothic" pitchFamily="18" charset="0"/>
                        </a:rPr>
                        <a:t>7</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spcBef>
                          <a:spcPts val="100"/>
                        </a:spcBef>
                      </a:pPr>
                      <a:endParaRPr lang="en-GB" sz="1200" noProof="0" dirty="0" smtClean="0">
                        <a:solidFill>
                          <a:srgbClr val="000000"/>
                        </a:solidFill>
                        <a:latin typeface="Arial" charset="0"/>
                        <a:ea typeface="Arial" charset="0"/>
                        <a:cs typeface="Arial" charset="0"/>
                      </a:endParaRPr>
                    </a:p>
                    <a:p>
                      <a:pPr algn="ctr">
                        <a:lnSpc>
                          <a:spcPts val="1500"/>
                        </a:lnSpc>
                        <a:spcBef>
                          <a:spcPts val="100"/>
                        </a:spcBef>
                      </a:pPr>
                      <a:r>
                        <a:rPr lang="ja-JP" sz="1200" b="0" i="0" dirty="0" smtClean="0">
                          <a:solidFill>
                            <a:srgbClr val="000000"/>
                          </a:solidFill>
                          <a:ea typeface="MS UI Gothic" pitchFamily="18" charset="0"/>
                        </a:rPr>
                        <a:t>13</a:t>
                      </a:r>
                    </a:p>
                    <a:p>
                      <a:pPr algn="ctr">
                        <a:lnSpc>
                          <a:spcPts val="1500"/>
                        </a:lnSpc>
                        <a:spcBef>
                          <a:spcPts val="100"/>
                        </a:spcBef>
                      </a:pPr>
                      <a:r>
                        <a:rPr lang="ja-JP" sz="1200" b="0" i="0" dirty="0" smtClean="0">
                          <a:solidFill>
                            <a:srgbClr val="000000"/>
                          </a:solidFill>
                          <a:ea typeface="MS UI Gothic" pitchFamily="18" charset="0"/>
                        </a:rPr>
                        <a:t>9</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endParaRPr lang="en-GB" sz="1200" noProof="0" dirty="0" smtClean="0">
                        <a:solidFill>
                          <a:srgbClr val="000000"/>
                        </a:solidFill>
                        <a:latin typeface="Arial" charset="0"/>
                        <a:ea typeface="Arial" charset="0"/>
                        <a:cs typeface="Arial" charset="0"/>
                      </a:endParaRPr>
                    </a:p>
                    <a:p>
                      <a:pPr algn="ctr">
                        <a:lnSpc>
                          <a:spcPts val="1500"/>
                        </a:lnSpc>
                      </a:pPr>
                      <a:r>
                        <a:rPr lang="ja-JP" sz="1200" b="0" i="0" dirty="0" smtClean="0">
                          <a:solidFill>
                            <a:srgbClr val="000000"/>
                          </a:solidFill>
                          <a:ea typeface="MS UI Gothic" pitchFamily="18" charset="0"/>
                        </a:rPr>
                        <a:t>0.0117</a:t>
                      </a:r>
                    </a:p>
                  </a:txBody>
                  <a:tcPr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096471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結腸/直腸癌患者において、CTレジメン（CAPOXまたはFOLFOX）およびリスク群ごとのDFSに関する治療期間の効果を評価すること。</a:t>
            </a:r>
          </a:p>
          <a:p>
            <a:endParaRPr lang="en-GB" dirty="0"/>
          </a:p>
        </p:txBody>
      </p:sp>
      <p:sp>
        <p:nvSpPr>
          <p:cNvPr id="29" name="Title 3"/>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LBA22: SCOT試験の結果アップデート：結腸直腸癌に対するオキサリプラチンをベースとした術後補助化学療法の治療期間（3カ月間 対 6カ月間）を比較する国際第III相無作為化(1:1)非劣性試験</a:t>
            </a:r>
            <a:r>
              <a:rPr lang="en" altLang="ja-JP" dirty="0"/>
              <a:t> </a:t>
            </a:r>
            <a:r>
              <a:rPr lang="ja-JP" sz="1800" b="1" i="0" dirty="0" smtClean="0">
                <a:solidFill>
                  <a:srgbClr val="043882"/>
                </a:solidFill>
                <a:ea typeface="MS UI Gothic" pitchFamily="18" charset="0"/>
              </a:rPr>
              <a:t>– Iveson T, et al</a:t>
            </a:r>
          </a:p>
        </p:txBody>
      </p:sp>
      <p:sp>
        <p:nvSpPr>
          <p:cNvPr id="38" name="Text Placeholder 6"/>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Iveson</a:t>
            </a:r>
            <a:r>
              <a:rPr lang="en-US" dirty="0">
                <a:solidFill>
                  <a:schemeClr val="tx1"/>
                </a:solidFill>
                <a:latin typeface="Arial" panose="020B0604020202020204" pitchFamily="34" charset="0"/>
                <a:cs typeface="Arial" panose="020B0604020202020204" pitchFamily="34" charset="0"/>
              </a:rPr>
              <a:t> 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LBA22</a:t>
            </a:r>
          </a:p>
        </p:txBody>
      </p:sp>
      <p:sp>
        <p:nvSpPr>
          <p:cNvPr id="40" name="Rectangle 9"/>
          <p:cNvSpPr txBox="1">
            <a:spLocks noChangeArrowheads="1"/>
          </p:cNvSpPr>
          <p:nvPr/>
        </p:nvSpPr>
        <p:spPr bwMode="auto">
          <a:xfrm>
            <a:off x="365124" y="5149849"/>
            <a:ext cx="4130676" cy="736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DFS</a:t>
            </a:r>
          </a:p>
          <a:p>
            <a:endParaRPr lang="en-GB" dirty="0"/>
          </a:p>
        </p:txBody>
      </p:sp>
      <p:sp>
        <p:nvSpPr>
          <p:cNvPr id="41" name="Content Placeholder 26"/>
          <p:cNvSpPr txBox="1">
            <a:spLocks/>
          </p:cNvSpPr>
          <p:nvPr/>
        </p:nvSpPr>
        <p:spPr>
          <a:xfrm>
            <a:off x="4648200" y="5149849"/>
            <a:ext cx="4130675" cy="73660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疾患リスク群およびレジメン期間別のDFS</a:t>
            </a:r>
          </a:p>
        </p:txBody>
      </p:sp>
      <p:sp>
        <p:nvSpPr>
          <p:cNvPr id="42" name="Oval 14"/>
          <p:cNvSpPr>
            <a:spLocks noChangeArrowheads="1"/>
          </p:cNvSpPr>
          <p:nvPr/>
        </p:nvSpPr>
        <p:spPr bwMode="auto">
          <a:xfrm>
            <a:off x="3946301" y="33774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43" name="AutoShape 15"/>
          <p:cNvCxnSpPr>
            <a:cxnSpLocks noChangeShapeType="1"/>
            <a:stCxn id="42" idx="0"/>
            <a:endCxn id="47" idx="1"/>
          </p:cNvCxnSpPr>
          <p:nvPr/>
        </p:nvCxnSpPr>
        <p:spPr bwMode="auto">
          <a:xfrm rot="5400000" flipH="1" flipV="1">
            <a:off x="4194351" y="2701751"/>
            <a:ext cx="719471" cy="631975"/>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121199" y="239368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5" name="AutoShape 19"/>
          <p:cNvCxnSpPr>
            <a:cxnSpLocks noChangeShapeType="1"/>
            <a:stCxn id="48" idx="3"/>
            <a:endCxn id="42" idx="2"/>
          </p:cNvCxnSpPr>
          <p:nvPr/>
        </p:nvCxnSpPr>
        <p:spPr bwMode="auto">
          <a:xfrm flipV="1">
            <a:off x="3689578" y="3669573"/>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46" name="AutoShape 21"/>
          <p:cNvCxnSpPr>
            <a:cxnSpLocks noChangeShapeType="1"/>
            <a:stCxn id="47" idx="3"/>
            <a:endCxn id="44" idx="1"/>
          </p:cNvCxnSpPr>
          <p:nvPr/>
        </p:nvCxnSpPr>
        <p:spPr bwMode="auto">
          <a:xfrm>
            <a:off x="7548564" y="2658002"/>
            <a:ext cx="572635" cy="0"/>
          </a:xfrm>
          <a:prstGeom prst="straightConnector1">
            <a:avLst/>
          </a:prstGeom>
          <a:noFill/>
          <a:ln w="57150">
            <a:solidFill>
              <a:schemeClr val="bg2">
                <a:lumMod val="60000"/>
                <a:lumOff val="40000"/>
              </a:schemeClr>
            </a:solidFill>
            <a:round/>
            <a:headEnd/>
            <a:tailEnd type="triangle" w="med" len="med"/>
          </a:ln>
        </p:spPr>
      </p:cxnSp>
      <p:sp>
        <p:nvSpPr>
          <p:cNvPr id="47" name="AutoShape 8"/>
          <p:cNvSpPr>
            <a:spLocks noChangeArrowheads="1"/>
          </p:cNvSpPr>
          <p:nvPr/>
        </p:nvSpPr>
        <p:spPr bwMode="auto">
          <a:xfrm>
            <a:off x="4870074" y="224763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CAPOX: 3カ月間または</a:t>
            </a:r>
            <a:r>
              <a:rPr lang="en" dirty="0" smtClean="0"/>
              <a:t/>
            </a:r>
            <a:br>
              <a:rPr lang="en" dirty="0" smtClean="0"/>
            </a:br>
            <a:r>
              <a:rPr lang="ja-JP" b="0" i="0" dirty="0" smtClean="0">
                <a:solidFill>
                  <a:srgbClr val="FFFFFF"/>
                </a:solidFill>
                <a:ea typeface="MS UI Gothic" pitchFamily="18" charset="0"/>
              </a:rPr>
              <a:t>6カ月間</a:t>
            </a:r>
          </a:p>
          <a:p>
            <a:pPr algn="ctr" defTabSz="892175" eaLnBrk="0" hangingPunct="0"/>
            <a:r>
              <a:rPr lang="ja-JP" b="0" i="0" dirty="0" smtClean="0">
                <a:solidFill>
                  <a:srgbClr val="FFFFFF"/>
                </a:solidFill>
                <a:ea typeface="MS UI Gothic" pitchFamily="18" charset="0"/>
              </a:rPr>
              <a:t>（n=4107）</a:t>
            </a:r>
          </a:p>
        </p:txBody>
      </p:sp>
      <p:sp>
        <p:nvSpPr>
          <p:cNvPr id="48" name="AutoShape 9"/>
          <p:cNvSpPr>
            <a:spLocks noChangeArrowheads="1"/>
          </p:cNvSpPr>
          <p:nvPr/>
        </p:nvSpPr>
        <p:spPr bwMode="auto">
          <a:xfrm>
            <a:off x="369888" y="2987592"/>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結腸または直腸癌（ステージIII、高リスクステージII）</a:t>
            </a:r>
          </a:p>
          <a:p>
            <a:pPr defTabSz="892175" eaLnBrk="0" hangingPunct="0">
              <a:spcAft>
                <a:spcPct val="30000"/>
              </a:spcAft>
            </a:pPr>
            <a:r>
              <a:rPr lang="ja-JP" b="0" i="0" dirty="0" smtClean="0">
                <a:solidFill>
                  <a:srgbClr val="FFFFFF"/>
                </a:solidFill>
                <a:ea typeface="MS UI Gothic" pitchFamily="18" charset="0"/>
              </a:rPr>
              <a:t>(n=6088)</a:t>
            </a:r>
          </a:p>
        </p:txBody>
      </p:sp>
      <p:cxnSp>
        <p:nvCxnSpPr>
          <p:cNvPr id="49" name="AutoShape 16"/>
          <p:cNvCxnSpPr>
            <a:cxnSpLocks noChangeShapeType="1"/>
            <a:stCxn id="42" idx="4"/>
            <a:endCxn id="52" idx="1"/>
          </p:cNvCxnSpPr>
          <p:nvPr/>
        </p:nvCxnSpPr>
        <p:spPr bwMode="auto">
          <a:xfrm rot="16200000" flipH="1">
            <a:off x="4247866" y="3951905"/>
            <a:ext cx="612440" cy="631975"/>
          </a:xfrm>
          <a:prstGeom prst="bentConnector2">
            <a:avLst/>
          </a:prstGeom>
          <a:noFill/>
          <a:ln w="57150">
            <a:solidFill>
              <a:schemeClr val="bg2">
                <a:lumMod val="60000"/>
                <a:lumOff val="40000"/>
              </a:schemeClr>
            </a:solidFill>
            <a:round/>
            <a:headEnd/>
            <a:tailEnd type="triangle" w="med" len="med"/>
          </a:ln>
        </p:spPr>
      </p:cxnSp>
      <p:sp>
        <p:nvSpPr>
          <p:cNvPr id="50" name="AutoShape 12"/>
          <p:cNvSpPr>
            <a:spLocks noChangeArrowheads="1"/>
          </p:cNvSpPr>
          <p:nvPr/>
        </p:nvSpPr>
        <p:spPr bwMode="auto">
          <a:xfrm>
            <a:off x="8121199" y="430979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1" name="AutoShape 20"/>
          <p:cNvCxnSpPr>
            <a:cxnSpLocks noChangeShapeType="1"/>
            <a:stCxn id="52" idx="3"/>
            <a:endCxn id="50" idx="1"/>
          </p:cNvCxnSpPr>
          <p:nvPr/>
        </p:nvCxnSpPr>
        <p:spPr bwMode="auto">
          <a:xfrm>
            <a:off x="7546984" y="457411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870074" y="416374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FOLFOX: 3カ月間または</a:t>
            </a:r>
            <a:r>
              <a:rPr lang="en" dirty="0" smtClean="0"/>
              <a:t/>
            </a:r>
            <a:br>
              <a:rPr lang="en" dirty="0" smtClean="0"/>
            </a:br>
            <a:r>
              <a:rPr lang="ja-JP" b="0" i="0" dirty="0" smtClean="0">
                <a:solidFill>
                  <a:srgbClr val="4D4D4D"/>
                </a:solidFill>
                <a:ea typeface="MS UI Gothic" pitchFamily="18" charset="0"/>
              </a:rPr>
              <a:t>6カ月間</a:t>
            </a:r>
          </a:p>
          <a:p>
            <a:pPr algn="ctr" defTabSz="892175" eaLnBrk="0" hangingPunct="0"/>
            <a:r>
              <a:rPr lang="ja-JP" b="0" i="0" dirty="0" smtClean="0">
                <a:solidFill>
                  <a:srgbClr val="4D4D4D"/>
                </a:solidFill>
                <a:ea typeface="MS UI Gothic" pitchFamily="18" charset="0"/>
              </a:rPr>
              <a:t>（n=1981）</a:t>
            </a:r>
          </a:p>
        </p:txBody>
      </p:sp>
    </p:spTree>
    <p:extLst>
      <p:ext uri="{BB962C8B-B14F-4D97-AF65-F5344CB8AC3E}">
        <p14:creationId xmlns:p14="http://schemas.microsoft.com/office/powerpoint/2010/main" xmlns="" val="2473889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主な結果</a:t>
            </a:r>
          </a:p>
        </p:txBody>
      </p:sp>
      <p:sp>
        <p:nvSpPr>
          <p:cNvPr id="165"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LBA22: SCOT試験の結果アップデート：結腸直腸癌に対するオキサリプラチンをベースとした術後補助化学療法の治療期間（3カ月間 対 6カ月間）を比較する国際第III相無作為化(1:1)非劣性試験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Iveson T, et al</a:t>
            </a:r>
          </a:p>
        </p:txBody>
      </p:sp>
      <p:sp>
        <p:nvSpPr>
          <p:cNvPr id="166"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Iveson</a:t>
            </a:r>
            <a:r>
              <a:rPr lang="en-US" dirty="0">
                <a:solidFill>
                  <a:schemeClr val="tx1"/>
                </a:solidFill>
                <a:latin typeface="Arial" panose="020B0604020202020204" pitchFamily="34" charset="0"/>
                <a:cs typeface="Arial" panose="020B0604020202020204" pitchFamily="34" charset="0"/>
              </a:rPr>
              <a:t> 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LBA22</a:t>
            </a:r>
          </a:p>
        </p:txBody>
      </p:sp>
      <p:sp>
        <p:nvSpPr>
          <p:cNvPr id="167" name="TextBox 166"/>
          <p:cNvSpPr txBox="1"/>
          <p:nvPr/>
        </p:nvSpPr>
        <p:spPr>
          <a:xfrm>
            <a:off x="1716093" y="1524663"/>
            <a:ext cx="6115573"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DFS（被験者集団全体）</a:t>
            </a:r>
          </a:p>
        </p:txBody>
      </p:sp>
      <p:grpSp>
        <p:nvGrpSpPr>
          <p:cNvPr id="168" name="Group 167"/>
          <p:cNvGrpSpPr/>
          <p:nvPr/>
        </p:nvGrpSpPr>
        <p:grpSpPr>
          <a:xfrm>
            <a:off x="772163" y="1942090"/>
            <a:ext cx="7538955" cy="3822454"/>
            <a:chOff x="772163" y="1942090"/>
            <a:chExt cx="7538955" cy="4094486"/>
          </a:xfrm>
        </p:grpSpPr>
        <p:pic>
          <p:nvPicPr>
            <p:cNvPr id="169" name="Picture 16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98733" y="2233739"/>
              <a:ext cx="4806669" cy="1035443"/>
            </a:xfrm>
            <a:prstGeom prst="rect">
              <a:avLst/>
            </a:prstGeom>
          </p:spPr>
        </p:pic>
        <p:pic>
          <p:nvPicPr>
            <p:cNvPr id="170" name="Picture 1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98733" y="2223287"/>
              <a:ext cx="4806669" cy="1013527"/>
            </a:xfrm>
            <a:prstGeom prst="rect">
              <a:avLst/>
            </a:prstGeom>
          </p:spPr>
        </p:pic>
        <p:cxnSp>
          <p:nvCxnSpPr>
            <p:cNvPr id="171" name="Straight Connector 170"/>
            <p:cNvCxnSpPr/>
            <p:nvPr/>
          </p:nvCxnSpPr>
          <p:spPr>
            <a:xfrm>
              <a:off x="1707910" y="2087745"/>
              <a:ext cx="16368" cy="3269182"/>
            </a:xfrm>
            <a:prstGeom prst="line">
              <a:avLst/>
            </a:prstGeom>
            <a:noFill/>
            <a:ln w="25400" cap="flat" cmpd="sng" algn="ctr">
              <a:solidFill>
                <a:srgbClr val="000000"/>
              </a:solidFill>
              <a:prstDash val="solid"/>
            </a:ln>
            <a:effectLst/>
          </p:spPr>
        </p:cxnSp>
        <p:cxnSp>
          <p:nvCxnSpPr>
            <p:cNvPr id="172" name="Straight Connector 171"/>
            <p:cNvCxnSpPr/>
            <p:nvPr/>
          </p:nvCxnSpPr>
          <p:spPr>
            <a:xfrm>
              <a:off x="1724278" y="5348835"/>
              <a:ext cx="6217455" cy="8092"/>
            </a:xfrm>
            <a:prstGeom prst="line">
              <a:avLst/>
            </a:prstGeom>
            <a:noFill/>
            <a:ln w="25400" cap="flat" cmpd="sng" algn="ctr">
              <a:solidFill>
                <a:srgbClr val="000000"/>
              </a:solidFill>
              <a:prstDash val="solid"/>
            </a:ln>
            <a:effectLst/>
          </p:spPr>
        </p:cxnSp>
        <p:cxnSp>
          <p:nvCxnSpPr>
            <p:cNvPr id="173" name="Straight Connector 172"/>
            <p:cNvCxnSpPr/>
            <p:nvPr/>
          </p:nvCxnSpPr>
          <p:spPr>
            <a:xfrm>
              <a:off x="1545579" y="2249586"/>
              <a:ext cx="169933" cy="0"/>
            </a:xfrm>
            <a:prstGeom prst="line">
              <a:avLst/>
            </a:prstGeom>
            <a:noFill/>
            <a:ln w="25400" cap="flat" cmpd="sng" algn="ctr">
              <a:solidFill>
                <a:srgbClr val="000000"/>
              </a:solidFill>
              <a:prstDash val="solid"/>
            </a:ln>
            <a:effectLst/>
          </p:spPr>
        </p:cxnSp>
        <p:cxnSp>
          <p:nvCxnSpPr>
            <p:cNvPr id="174" name="Straight Connector 173"/>
            <p:cNvCxnSpPr/>
            <p:nvPr/>
          </p:nvCxnSpPr>
          <p:spPr>
            <a:xfrm>
              <a:off x="1545579" y="2548182"/>
              <a:ext cx="169933" cy="0"/>
            </a:xfrm>
            <a:prstGeom prst="line">
              <a:avLst/>
            </a:prstGeom>
            <a:noFill/>
            <a:ln w="25400" cap="flat" cmpd="sng" algn="ctr">
              <a:solidFill>
                <a:srgbClr val="000000"/>
              </a:solidFill>
              <a:prstDash val="solid"/>
            </a:ln>
            <a:effectLst/>
          </p:spPr>
        </p:cxnSp>
        <p:cxnSp>
          <p:nvCxnSpPr>
            <p:cNvPr id="175" name="Straight Connector 174"/>
            <p:cNvCxnSpPr/>
            <p:nvPr/>
          </p:nvCxnSpPr>
          <p:spPr>
            <a:xfrm>
              <a:off x="1545579" y="3145374"/>
              <a:ext cx="169933" cy="0"/>
            </a:xfrm>
            <a:prstGeom prst="line">
              <a:avLst/>
            </a:prstGeom>
            <a:noFill/>
            <a:ln w="25400" cap="flat" cmpd="sng" algn="ctr">
              <a:solidFill>
                <a:srgbClr val="000000"/>
              </a:solidFill>
              <a:prstDash val="solid"/>
            </a:ln>
            <a:effectLst/>
          </p:spPr>
        </p:cxnSp>
        <p:cxnSp>
          <p:nvCxnSpPr>
            <p:cNvPr id="176" name="Straight Connector 175"/>
            <p:cNvCxnSpPr/>
            <p:nvPr/>
          </p:nvCxnSpPr>
          <p:spPr>
            <a:xfrm>
              <a:off x="1545579" y="3443970"/>
              <a:ext cx="169933" cy="0"/>
            </a:xfrm>
            <a:prstGeom prst="line">
              <a:avLst/>
            </a:prstGeom>
            <a:noFill/>
            <a:ln w="25400" cap="flat" cmpd="sng" algn="ctr">
              <a:solidFill>
                <a:srgbClr val="000000"/>
              </a:solidFill>
              <a:prstDash val="solid"/>
            </a:ln>
            <a:effectLst/>
          </p:spPr>
        </p:cxnSp>
        <p:cxnSp>
          <p:nvCxnSpPr>
            <p:cNvPr id="177" name="Straight Connector 176"/>
            <p:cNvCxnSpPr/>
            <p:nvPr/>
          </p:nvCxnSpPr>
          <p:spPr>
            <a:xfrm>
              <a:off x="1545579" y="3742566"/>
              <a:ext cx="169933" cy="0"/>
            </a:xfrm>
            <a:prstGeom prst="line">
              <a:avLst/>
            </a:prstGeom>
            <a:noFill/>
            <a:ln w="25400" cap="flat" cmpd="sng" algn="ctr">
              <a:solidFill>
                <a:srgbClr val="000000"/>
              </a:solidFill>
              <a:prstDash val="solid"/>
            </a:ln>
            <a:effectLst/>
          </p:spPr>
        </p:cxnSp>
        <p:cxnSp>
          <p:nvCxnSpPr>
            <p:cNvPr id="178" name="Straight Connector 177"/>
            <p:cNvCxnSpPr/>
            <p:nvPr/>
          </p:nvCxnSpPr>
          <p:spPr>
            <a:xfrm>
              <a:off x="1545579" y="4041162"/>
              <a:ext cx="169933" cy="0"/>
            </a:xfrm>
            <a:prstGeom prst="line">
              <a:avLst/>
            </a:prstGeom>
            <a:noFill/>
            <a:ln w="25400" cap="flat" cmpd="sng" algn="ctr">
              <a:solidFill>
                <a:srgbClr val="000000"/>
              </a:solidFill>
              <a:prstDash val="solid"/>
            </a:ln>
            <a:effectLst/>
          </p:spPr>
        </p:cxnSp>
        <p:cxnSp>
          <p:nvCxnSpPr>
            <p:cNvPr id="179" name="Straight Connector 178"/>
            <p:cNvCxnSpPr/>
            <p:nvPr/>
          </p:nvCxnSpPr>
          <p:spPr>
            <a:xfrm>
              <a:off x="1545579" y="4339758"/>
              <a:ext cx="169933" cy="0"/>
            </a:xfrm>
            <a:prstGeom prst="line">
              <a:avLst/>
            </a:prstGeom>
            <a:noFill/>
            <a:ln w="25400" cap="flat" cmpd="sng" algn="ctr">
              <a:solidFill>
                <a:srgbClr val="000000"/>
              </a:solidFill>
              <a:prstDash val="solid"/>
            </a:ln>
            <a:effectLst/>
          </p:spPr>
        </p:cxnSp>
        <p:cxnSp>
          <p:nvCxnSpPr>
            <p:cNvPr id="180" name="Straight Connector 179"/>
            <p:cNvCxnSpPr/>
            <p:nvPr/>
          </p:nvCxnSpPr>
          <p:spPr>
            <a:xfrm>
              <a:off x="1545579" y="4638354"/>
              <a:ext cx="169933" cy="0"/>
            </a:xfrm>
            <a:prstGeom prst="line">
              <a:avLst/>
            </a:prstGeom>
            <a:noFill/>
            <a:ln w="25400" cap="flat" cmpd="sng" algn="ctr">
              <a:solidFill>
                <a:srgbClr val="000000"/>
              </a:solidFill>
              <a:prstDash val="solid"/>
            </a:ln>
            <a:effectLst/>
          </p:spPr>
        </p:cxnSp>
        <p:cxnSp>
          <p:nvCxnSpPr>
            <p:cNvPr id="181" name="Straight Connector 180"/>
            <p:cNvCxnSpPr/>
            <p:nvPr/>
          </p:nvCxnSpPr>
          <p:spPr>
            <a:xfrm>
              <a:off x="1545579" y="4936950"/>
              <a:ext cx="169933" cy="0"/>
            </a:xfrm>
            <a:prstGeom prst="line">
              <a:avLst/>
            </a:prstGeom>
            <a:noFill/>
            <a:ln w="25400" cap="flat" cmpd="sng" algn="ctr">
              <a:solidFill>
                <a:srgbClr val="000000"/>
              </a:solidFill>
              <a:prstDash val="solid"/>
            </a:ln>
            <a:effectLst/>
          </p:spPr>
        </p:cxnSp>
        <p:cxnSp>
          <p:nvCxnSpPr>
            <p:cNvPr id="182" name="Straight Connector 181"/>
            <p:cNvCxnSpPr/>
            <p:nvPr/>
          </p:nvCxnSpPr>
          <p:spPr>
            <a:xfrm>
              <a:off x="1545579" y="5235546"/>
              <a:ext cx="169933" cy="0"/>
            </a:xfrm>
            <a:prstGeom prst="line">
              <a:avLst/>
            </a:prstGeom>
            <a:noFill/>
            <a:ln w="25400" cap="flat" cmpd="sng" algn="ctr">
              <a:solidFill>
                <a:srgbClr val="000000"/>
              </a:solidFill>
              <a:prstDash val="solid"/>
            </a:ln>
            <a:effectLst/>
          </p:spPr>
        </p:cxnSp>
        <p:cxnSp>
          <p:nvCxnSpPr>
            <p:cNvPr id="183" name="Straight Connector 182"/>
            <p:cNvCxnSpPr/>
            <p:nvPr/>
          </p:nvCxnSpPr>
          <p:spPr>
            <a:xfrm rot="5400000">
              <a:off x="1819359" y="5428406"/>
              <a:ext cx="169933" cy="0"/>
            </a:xfrm>
            <a:prstGeom prst="line">
              <a:avLst/>
            </a:prstGeom>
            <a:noFill/>
            <a:ln w="25400" cap="flat" cmpd="sng" algn="ctr">
              <a:solidFill>
                <a:srgbClr val="000000"/>
              </a:solidFill>
              <a:prstDash val="solid"/>
            </a:ln>
            <a:effectLst/>
          </p:spPr>
        </p:cxnSp>
        <p:cxnSp>
          <p:nvCxnSpPr>
            <p:cNvPr id="184" name="Straight Connector 183"/>
            <p:cNvCxnSpPr/>
            <p:nvPr/>
          </p:nvCxnSpPr>
          <p:spPr>
            <a:xfrm rot="5400000">
              <a:off x="2445143" y="5428407"/>
              <a:ext cx="169933" cy="0"/>
            </a:xfrm>
            <a:prstGeom prst="line">
              <a:avLst/>
            </a:prstGeom>
            <a:noFill/>
            <a:ln w="25400" cap="flat" cmpd="sng" algn="ctr">
              <a:solidFill>
                <a:srgbClr val="000000"/>
              </a:solidFill>
              <a:prstDash val="solid"/>
            </a:ln>
            <a:effectLst/>
          </p:spPr>
        </p:cxnSp>
        <p:cxnSp>
          <p:nvCxnSpPr>
            <p:cNvPr id="185" name="Straight Connector 184"/>
            <p:cNvCxnSpPr/>
            <p:nvPr/>
          </p:nvCxnSpPr>
          <p:spPr>
            <a:xfrm rot="5400000">
              <a:off x="3070927" y="5428408"/>
              <a:ext cx="169933" cy="0"/>
            </a:xfrm>
            <a:prstGeom prst="line">
              <a:avLst/>
            </a:prstGeom>
            <a:noFill/>
            <a:ln w="25400" cap="flat" cmpd="sng" algn="ctr">
              <a:solidFill>
                <a:srgbClr val="000000"/>
              </a:solidFill>
              <a:prstDash val="solid"/>
            </a:ln>
            <a:effectLst/>
          </p:spPr>
        </p:cxnSp>
        <p:cxnSp>
          <p:nvCxnSpPr>
            <p:cNvPr id="186" name="Straight Connector 185"/>
            <p:cNvCxnSpPr/>
            <p:nvPr/>
          </p:nvCxnSpPr>
          <p:spPr>
            <a:xfrm rot="5400000">
              <a:off x="3696711" y="5428409"/>
              <a:ext cx="169933" cy="0"/>
            </a:xfrm>
            <a:prstGeom prst="line">
              <a:avLst/>
            </a:prstGeom>
            <a:noFill/>
            <a:ln w="25400" cap="flat" cmpd="sng" algn="ctr">
              <a:solidFill>
                <a:srgbClr val="000000"/>
              </a:solidFill>
              <a:prstDash val="solid"/>
            </a:ln>
            <a:effectLst/>
          </p:spPr>
        </p:cxnSp>
        <p:cxnSp>
          <p:nvCxnSpPr>
            <p:cNvPr id="187" name="Straight Connector 186"/>
            <p:cNvCxnSpPr/>
            <p:nvPr/>
          </p:nvCxnSpPr>
          <p:spPr>
            <a:xfrm rot="5400000">
              <a:off x="4322495" y="5428410"/>
              <a:ext cx="169933" cy="0"/>
            </a:xfrm>
            <a:prstGeom prst="line">
              <a:avLst/>
            </a:prstGeom>
            <a:noFill/>
            <a:ln w="25400" cap="flat" cmpd="sng" algn="ctr">
              <a:solidFill>
                <a:srgbClr val="000000"/>
              </a:solidFill>
              <a:prstDash val="solid"/>
            </a:ln>
            <a:effectLst/>
          </p:spPr>
        </p:cxnSp>
        <p:cxnSp>
          <p:nvCxnSpPr>
            <p:cNvPr id="188" name="Straight Connector 187"/>
            <p:cNvCxnSpPr/>
            <p:nvPr/>
          </p:nvCxnSpPr>
          <p:spPr>
            <a:xfrm rot="5400000">
              <a:off x="4948279" y="5428411"/>
              <a:ext cx="169933" cy="0"/>
            </a:xfrm>
            <a:prstGeom prst="line">
              <a:avLst/>
            </a:prstGeom>
            <a:noFill/>
            <a:ln w="25400" cap="flat" cmpd="sng" algn="ctr">
              <a:solidFill>
                <a:srgbClr val="000000"/>
              </a:solidFill>
              <a:prstDash val="solid"/>
            </a:ln>
            <a:effectLst/>
          </p:spPr>
        </p:cxnSp>
        <p:cxnSp>
          <p:nvCxnSpPr>
            <p:cNvPr id="189" name="Straight Connector 188"/>
            <p:cNvCxnSpPr/>
            <p:nvPr/>
          </p:nvCxnSpPr>
          <p:spPr>
            <a:xfrm rot="5400000">
              <a:off x="5574063" y="5428412"/>
              <a:ext cx="169933" cy="0"/>
            </a:xfrm>
            <a:prstGeom prst="line">
              <a:avLst/>
            </a:prstGeom>
            <a:noFill/>
            <a:ln w="25400" cap="flat" cmpd="sng" algn="ctr">
              <a:solidFill>
                <a:srgbClr val="000000"/>
              </a:solidFill>
              <a:prstDash val="solid"/>
            </a:ln>
            <a:effectLst/>
          </p:spPr>
        </p:cxnSp>
        <p:cxnSp>
          <p:nvCxnSpPr>
            <p:cNvPr id="190" name="Straight Connector 189"/>
            <p:cNvCxnSpPr/>
            <p:nvPr/>
          </p:nvCxnSpPr>
          <p:spPr>
            <a:xfrm rot="5400000">
              <a:off x="6199847" y="5428413"/>
              <a:ext cx="169933" cy="0"/>
            </a:xfrm>
            <a:prstGeom prst="line">
              <a:avLst/>
            </a:prstGeom>
            <a:noFill/>
            <a:ln w="25400" cap="flat" cmpd="sng" algn="ctr">
              <a:solidFill>
                <a:srgbClr val="000000"/>
              </a:solidFill>
              <a:prstDash val="solid"/>
            </a:ln>
            <a:effectLst/>
          </p:spPr>
        </p:cxnSp>
        <p:cxnSp>
          <p:nvCxnSpPr>
            <p:cNvPr id="191" name="Straight Connector 190"/>
            <p:cNvCxnSpPr/>
            <p:nvPr/>
          </p:nvCxnSpPr>
          <p:spPr>
            <a:xfrm rot="5400000">
              <a:off x="7451416" y="5428414"/>
              <a:ext cx="169933" cy="0"/>
            </a:xfrm>
            <a:prstGeom prst="line">
              <a:avLst/>
            </a:prstGeom>
            <a:noFill/>
            <a:ln w="25400" cap="flat" cmpd="sng" algn="ctr">
              <a:solidFill>
                <a:srgbClr val="000000"/>
              </a:solidFill>
              <a:prstDash val="solid"/>
            </a:ln>
            <a:effectLst/>
          </p:spPr>
        </p:cxnSp>
        <p:sp>
          <p:nvSpPr>
            <p:cNvPr id="192" name="TextBox 191"/>
            <p:cNvSpPr txBox="1"/>
            <p:nvPr/>
          </p:nvSpPr>
          <p:spPr>
            <a:xfrm>
              <a:off x="1126319" y="2112022"/>
              <a:ext cx="43954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100</a:t>
              </a:r>
            </a:p>
          </p:txBody>
        </p:sp>
        <p:sp>
          <p:nvSpPr>
            <p:cNvPr id="193" name="TextBox 192"/>
            <p:cNvSpPr txBox="1"/>
            <p:nvPr/>
          </p:nvSpPr>
          <p:spPr>
            <a:xfrm>
              <a:off x="1211279" y="2411428"/>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90</a:t>
              </a:r>
            </a:p>
          </p:txBody>
        </p:sp>
        <p:sp>
          <p:nvSpPr>
            <p:cNvPr id="194" name="TextBox 193"/>
            <p:cNvSpPr txBox="1"/>
            <p:nvPr/>
          </p:nvSpPr>
          <p:spPr>
            <a:xfrm>
              <a:off x="1211279" y="2710833"/>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80</a:t>
              </a:r>
            </a:p>
          </p:txBody>
        </p:sp>
        <p:sp>
          <p:nvSpPr>
            <p:cNvPr id="195" name="TextBox 194"/>
            <p:cNvSpPr txBox="1"/>
            <p:nvPr/>
          </p:nvSpPr>
          <p:spPr>
            <a:xfrm>
              <a:off x="1211279" y="3010239"/>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70</a:t>
              </a:r>
            </a:p>
          </p:txBody>
        </p:sp>
        <p:sp>
          <p:nvSpPr>
            <p:cNvPr id="196" name="TextBox 195"/>
            <p:cNvSpPr txBox="1"/>
            <p:nvPr/>
          </p:nvSpPr>
          <p:spPr>
            <a:xfrm>
              <a:off x="1211279" y="3309644"/>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60</a:t>
              </a:r>
            </a:p>
          </p:txBody>
        </p:sp>
        <p:sp>
          <p:nvSpPr>
            <p:cNvPr id="197" name="TextBox 196"/>
            <p:cNvSpPr txBox="1"/>
            <p:nvPr/>
          </p:nvSpPr>
          <p:spPr>
            <a:xfrm>
              <a:off x="1211279" y="3600957"/>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50</a:t>
              </a:r>
            </a:p>
          </p:txBody>
        </p:sp>
        <p:sp>
          <p:nvSpPr>
            <p:cNvPr id="198" name="TextBox 197"/>
            <p:cNvSpPr txBox="1"/>
            <p:nvPr/>
          </p:nvSpPr>
          <p:spPr>
            <a:xfrm>
              <a:off x="1211279" y="3900362"/>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40</a:t>
              </a:r>
            </a:p>
          </p:txBody>
        </p:sp>
        <p:sp>
          <p:nvSpPr>
            <p:cNvPr id="199" name="TextBox 198"/>
            <p:cNvSpPr txBox="1"/>
            <p:nvPr/>
          </p:nvSpPr>
          <p:spPr>
            <a:xfrm>
              <a:off x="1211279" y="4199768"/>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30</a:t>
              </a:r>
            </a:p>
          </p:txBody>
        </p:sp>
        <p:sp>
          <p:nvSpPr>
            <p:cNvPr id="200" name="TextBox 199"/>
            <p:cNvSpPr txBox="1"/>
            <p:nvPr/>
          </p:nvSpPr>
          <p:spPr>
            <a:xfrm>
              <a:off x="1211279" y="4499173"/>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20</a:t>
              </a:r>
            </a:p>
          </p:txBody>
        </p:sp>
        <p:sp>
          <p:nvSpPr>
            <p:cNvPr id="201" name="TextBox 200"/>
            <p:cNvSpPr txBox="1"/>
            <p:nvPr/>
          </p:nvSpPr>
          <p:spPr>
            <a:xfrm>
              <a:off x="1211279" y="4798578"/>
              <a:ext cx="354584"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10</a:t>
              </a:r>
            </a:p>
          </p:txBody>
        </p:sp>
        <p:cxnSp>
          <p:nvCxnSpPr>
            <p:cNvPr id="202" name="Straight Connector 201"/>
            <p:cNvCxnSpPr/>
            <p:nvPr/>
          </p:nvCxnSpPr>
          <p:spPr>
            <a:xfrm>
              <a:off x="1545579" y="2846778"/>
              <a:ext cx="169933" cy="0"/>
            </a:xfrm>
            <a:prstGeom prst="line">
              <a:avLst/>
            </a:prstGeom>
            <a:noFill/>
            <a:ln w="25400" cap="flat" cmpd="sng" algn="ctr">
              <a:solidFill>
                <a:srgbClr val="000000"/>
              </a:solidFill>
              <a:prstDash val="solid"/>
            </a:ln>
            <a:effectLst/>
          </p:spPr>
        </p:cxnSp>
        <p:sp>
          <p:nvSpPr>
            <p:cNvPr id="203" name="TextBox 202"/>
            <p:cNvSpPr txBox="1"/>
            <p:nvPr/>
          </p:nvSpPr>
          <p:spPr>
            <a:xfrm>
              <a:off x="1296237" y="5106076"/>
              <a:ext cx="269626" cy="29671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0</a:t>
              </a:r>
            </a:p>
          </p:txBody>
        </p:sp>
        <p:sp>
          <p:nvSpPr>
            <p:cNvPr id="204" name="TextBox 203"/>
            <p:cNvSpPr txBox="1"/>
            <p:nvPr/>
          </p:nvSpPr>
          <p:spPr>
            <a:xfrm>
              <a:off x="1772142"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0</a:t>
              </a:r>
            </a:p>
          </p:txBody>
        </p:sp>
        <p:sp>
          <p:nvSpPr>
            <p:cNvPr id="205" name="TextBox 204"/>
            <p:cNvSpPr txBox="1"/>
            <p:nvPr/>
          </p:nvSpPr>
          <p:spPr>
            <a:xfrm>
              <a:off x="2403321"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1</a:t>
              </a:r>
            </a:p>
          </p:txBody>
        </p:sp>
        <p:sp>
          <p:nvSpPr>
            <p:cNvPr id="206" name="TextBox 205"/>
            <p:cNvSpPr txBox="1"/>
            <p:nvPr/>
          </p:nvSpPr>
          <p:spPr>
            <a:xfrm>
              <a:off x="3026408"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2</a:t>
              </a:r>
            </a:p>
          </p:txBody>
        </p:sp>
        <p:sp>
          <p:nvSpPr>
            <p:cNvPr id="207" name="TextBox 206"/>
            <p:cNvSpPr txBox="1"/>
            <p:nvPr/>
          </p:nvSpPr>
          <p:spPr>
            <a:xfrm>
              <a:off x="3649494"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3</a:t>
              </a:r>
            </a:p>
          </p:txBody>
        </p:sp>
        <p:sp>
          <p:nvSpPr>
            <p:cNvPr id="208" name="TextBox 207"/>
            <p:cNvSpPr txBox="1"/>
            <p:nvPr/>
          </p:nvSpPr>
          <p:spPr>
            <a:xfrm>
              <a:off x="4280673"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4</a:t>
              </a:r>
            </a:p>
          </p:txBody>
        </p:sp>
        <p:sp>
          <p:nvSpPr>
            <p:cNvPr id="209" name="TextBox 208"/>
            <p:cNvSpPr txBox="1"/>
            <p:nvPr/>
          </p:nvSpPr>
          <p:spPr>
            <a:xfrm>
              <a:off x="4903760"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5</a:t>
              </a:r>
            </a:p>
          </p:txBody>
        </p:sp>
        <p:sp>
          <p:nvSpPr>
            <p:cNvPr id="210" name="TextBox 209"/>
            <p:cNvSpPr txBox="1"/>
            <p:nvPr/>
          </p:nvSpPr>
          <p:spPr>
            <a:xfrm>
              <a:off x="5526846"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6</a:t>
              </a:r>
            </a:p>
          </p:txBody>
        </p:sp>
        <p:sp>
          <p:nvSpPr>
            <p:cNvPr id="211" name="TextBox 210"/>
            <p:cNvSpPr txBox="1"/>
            <p:nvPr/>
          </p:nvSpPr>
          <p:spPr>
            <a:xfrm>
              <a:off x="6781112"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8</a:t>
              </a:r>
            </a:p>
          </p:txBody>
        </p:sp>
        <p:sp>
          <p:nvSpPr>
            <p:cNvPr id="212" name="TextBox 211"/>
            <p:cNvSpPr txBox="1"/>
            <p:nvPr/>
          </p:nvSpPr>
          <p:spPr>
            <a:xfrm>
              <a:off x="7396107"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9</a:t>
              </a:r>
            </a:p>
          </p:txBody>
        </p:sp>
        <p:sp>
          <p:nvSpPr>
            <p:cNvPr id="213" name="TextBox 212"/>
            <p:cNvSpPr txBox="1"/>
            <p:nvPr/>
          </p:nvSpPr>
          <p:spPr>
            <a:xfrm>
              <a:off x="6158025" y="5526861"/>
              <a:ext cx="2696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7</a:t>
              </a:r>
            </a:p>
          </p:txBody>
        </p:sp>
        <p:cxnSp>
          <p:nvCxnSpPr>
            <p:cNvPr id="214" name="Straight Connector 213"/>
            <p:cNvCxnSpPr/>
            <p:nvPr/>
          </p:nvCxnSpPr>
          <p:spPr>
            <a:xfrm rot="5400000">
              <a:off x="6825631" y="5428415"/>
              <a:ext cx="169933" cy="0"/>
            </a:xfrm>
            <a:prstGeom prst="line">
              <a:avLst/>
            </a:prstGeom>
            <a:noFill/>
            <a:ln w="25400" cap="flat" cmpd="sng" algn="ctr">
              <a:solidFill>
                <a:srgbClr val="000000"/>
              </a:solidFill>
              <a:prstDash val="solid"/>
            </a:ln>
            <a:effectLst/>
          </p:spPr>
        </p:cxnSp>
        <p:cxnSp>
          <p:nvCxnSpPr>
            <p:cNvPr id="215" name="Straight Connector 214"/>
            <p:cNvCxnSpPr/>
            <p:nvPr/>
          </p:nvCxnSpPr>
          <p:spPr>
            <a:xfrm>
              <a:off x="6164782" y="2070212"/>
              <a:ext cx="169933" cy="0"/>
            </a:xfrm>
            <a:prstGeom prst="line">
              <a:avLst/>
            </a:prstGeom>
            <a:noFill/>
            <a:ln w="25400" cap="flat" cmpd="sng" algn="ctr">
              <a:solidFill>
                <a:srgbClr val="000080"/>
              </a:solidFill>
              <a:prstDash val="solid"/>
            </a:ln>
            <a:effectLst/>
          </p:spPr>
        </p:cxnSp>
        <p:cxnSp>
          <p:nvCxnSpPr>
            <p:cNvPr id="216" name="Straight Connector 215"/>
            <p:cNvCxnSpPr/>
            <p:nvPr/>
          </p:nvCxnSpPr>
          <p:spPr>
            <a:xfrm>
              <a:off x="6164782" y="2248237"/>
              <a:ext cx="169933" cy="0"/>
            </a:xfrm>
            <a:prstGeom prst="line">
              <a:avLst/>
            </a:prstGeom>
            <a:noFill/>
            <a:ln w="25400" cap="flat" cmpd="sng" algn="ctr">
              <a:solidFill>
                <a:srgbClr val="FFFFFF">
                  <a:lumMod val="50000"/>
                </a:srgbClr>
              </a:solidFill>
              <a:prstDash val="solid"/>
            </a:ln>
            <a:effectLst/>
          </p:spPr>
        </p:cxnSp>
        <p:sp>
          <p:nvSpPr>
            <p:cNvPr id="217" name="TextBox 216"/>
            <p:cNvSpPr txBox="1"/>
            <p:nvPr/>
          </p:nvSpPr>
          <p:spPr>
            <a:xfrm>
              <a:off x="6319867" y="1942090"/>
              <a:ext cx="199125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00"/>
                  </a:solidFill>
                  <a:ea typeface="MS UI Gothic" pitchFamily="18" charset="0"/>
                </a:rPr>
                <a:t>3カ月（n=3035、イベント=740）</a:t>
              </a:r>
            </a:p>
          </p:txBody>
        </p:sp>
        <p:sp>
          <p:nvSpPr>
            <p:cNvPr id="218" name="TextBox 217"/>
            <p:cNvSpPr txBox="1"/>
            <p:nvPr/>
          </p:nvSpPr>
          <p:spPr>
            <a:xfrm>
              <a:off x="6319867" y="2128207"/>
              <a:ext cx="1787669" cy="2637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dirty="0" smtClean="0">
                  <a:latin typeface="+mj-lt"/>
                  <a:ea typeface="MS UI Gothic" pitchFamily="34" charset="-128"/>
                </a:rPr>
                <a:t>6カ月（n=3030、イベント=742）</a:t>
              </a:r>
            </a:p>
          </p:txBody>
        </p:sp>
        <p:sp>
          <p:nvSpPr>
            <p:cNvPr id="219" name="TextBox 218"/>
            <p:cNvSpPr txBox="1"/>
            <p:nvPr/>
          </p:nvSpPr>
          <p:spPr>
            <a:xfrm rot="16200000">
              <a:off x="-809846" y="3651614"/>
              <a:ext cx="342562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b="0" i="0" dirty="0" smtClean="0"/>
                <a:t>無病生存患者の割合, %</a:t>
              </a:r>
            </a:p>
          </p:txBody>
        </p:sp>
        <p:sp>
          <p:nvSpPr>
            <p:cNvPr id="220" name="TextBox 219"/>
            <p:cNvSpPr txBox="1"/>
            <p:nvPr/>
          </p:nvSpPr>
          <p:spPr>
            <a:xfrm>
              <a:off x="3600942" y="5756348"/>
              <a:ext cx="2164375" cy="2802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100" b="0" i="0" u="none" dirty="0" smtClean="0">
                  <a:solidFill>
                    <a:srgbClr val="000000"/>
                  </a:solidFill>
                  <a:ea typeface="MS UI Gothic" pitchFamily="18" charset="0"/>
                </a:rPr>
                <a:t>無作為化からの経過期間、年</a:t>
              </a:r>
            </a:p>
          </p:txBody>
        </p:sp>
      </p:grpSp>
      <p:graphicFrame>
        <p:nvGraphicFramePr>
          <p:cNvPr id="221" name="Table 220"/>
          <p:cNvGraphicFramePr>
            <a:graphicFrameLocks noGrp="1"/>
          </p:cNvGraphicFramePr>
          <p:nvPr>
            <p:extLst>
              <p:ext uri="{D42A27DB-BD31-4B8C-83A1-F6EECF244321}">
                <p14:modId xmlns:p14="http://schemas.microsoft.com/office/powerpoint/2010/main" xmlns="" val="602449425"/>
              </p:ext>
            </p:extLst>
          </p:nvPr>
        </p:nvGraphicFramePr>
        <p:xfrm>
          <a:off x="1855760" y="3490744"/>
          <a:ext cx="6096000" cy="1276296"/>
        </p:xfrm>
        <a:graphic>
          <a:graphicData uri="http://schemas.openxmlformats.org/drawingml/2006/table">
            <a:tbl>
              <a:tblPr firstRow="1" bandRow="1"/>
              <a:tblGrid>
                <a:gridCol w="846966"/>
                <a:gridCol w="2079653"/>
                <a:gridCol w="1645381"/>
                <a:gridCol w="1524000"/>
              </a:tblGrid>
              <a:tr h="3542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000000"/>
                          </a:solidFill>
                          <a:ea typeface="MS UI Gothic" pitchFamily="18" charset="0"/>
                        </a:rPr>
                        <a:t>投与群</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000000"/>
                          </a:solidFill>
                          <a:ea typeface="MS UI Gothic" pitchFamily="18" charset="0"/>
                        </a:rPr>
                        <a:t>3年DFS率 </a:t>
                      </a:r>
                      <a:r>
                        <a:rPr lang="en" sz="1200" dirty="0" smtClean="0"/>
                        <a:t/>
                      </a:r>
                      <a:br>
                        <a:rPr lang="en" sz="1200" dirty="0" smtClean="0"/>
                      </a:br>
                      <a:r>
                        <a:rPr lang="ja-JP" sz="1200" b="0" i="0" dirty="0" smtClean="0">
                          <a:solidFill>
                            <a:srgbClr val="000000"/>
                          </a:solidFill>
                          <a:ea typeface="MS UI Gothic" pitchFamily="18" charset="0"/>
                        </a:rPr>
                        <a:t>%（95%CI）</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000000"/>
                          </a:solidFill>
                          <a:ea typeface="MS UI Gothic" pitchFamily="18" charset="0"/>
                        </a:rPr>
                        <a:t>HR (95%CI)</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000000"/>
                          </a:solidFill>
                          <a:ea typeface="MS UI Gothic" pitchFamily="18" charset="0"/>
                        </a:rPr>
                        <a:t>非劣性検定における</a:t>
                      </a:r>
                      <a:r>
                        <a:rPr lang="en" sz="1200" dirty="0" smtClean="0"/>
                        <a:t/>
                      </a:r>
                      <a:br>
                        <a:rPr lang="en" sz="1200" dirty="0" smtClean="0"/>
                      </a:br>
                      <a:r>
                        <a:rPr lang="ja-JP" sz="1200" b="0" i="0" dirty="0" smtClean="0">
                          <a:solidFill>
                            <a:srgbClr val="000000"/>
                          </a:solidFill>
                          <a:ea typeface="MS UI Gothic" pitchFamily="18" charset="0"/>
                        </a:rPr>
                        <a:t>p値</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18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dirty="0" smtClean="0">
                          <a:solidFill>
                            <a:srgbClr val="000000"/>
                          </a:solidFill>
                          <a:ea typeface="MS UI Gothic" pitchFamily="18" charset="0"/>
                        </a:rPr>
                        <a:t>3カ月</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dirty="0" smtClean="0">
                          <a:solidFill>
                            <a:srgbClr val="000000"/>
                          </a:solidFill>
                          <a:ea typeface="MS UI Gothic" pitchFamily="18" charset="0"/>
                        </a:rPr>
                        <a:t>76.7 (75.1, 78.2)</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dirty="0" smtClean="0">
                          <a:solidFill>
                            <a:srgbClr val="000000"/>
                          </a:solidFill>
                          <a:ea typeface="MS UI Gothic" pitchFamily="18" charset="0"/>
                        </a:rPr>
                        <a:t>1.006 (0.909, 1.114)</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dirty="0" smtClean="0">
                          <a:solidFill>
                            <a:srgbClr val="000000"/>
                          </a:solidFill>
                          <a:ea typeface="MS UI Gothic" pitchFamily="18" charset="0"/>
                        </a:rPr>
                        <a:t>0.012</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r>
              <a:tr h="2378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dirty="0" smtClean="0">
                          <a:solidFill>
                            <a:srgbClr val="000000"/>
                          </a:solidFill>
                          <a:ea typeface="MS UI Gothic" pitchFamily="18" charset="0"/>
                        </a:rPr>
                        <a:t>6カ月</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dirty="0" smtClean="0">
                          <a:solidFill>
                            <a:srgbClr val="000000"/>
                          </a:solidFill>
                          <a:ea typeface="MS UI Gothic" pitchFamily="18" charset="0"/>
                        </a:rPr>
                        <a:t>77.1 (75.6, 78.7)</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dirty="0" smtClean="0">
                          <a:solidFill>
                            <a:srgbClr val="000000"/>
                          </a:solidFill>
                          <a:ea typeface="MS UI Gothic" pitchFamily="18" charset="0"/>
                        </a:rPr>
                        <a:t>Ref. </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000" dirty="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00" dirty="0">
                        <a:solidFill>
                          <a:srgbClr val="000000"/>
                        </a:solidFill>
                        <a:latin typeface="Arial" charset="0"/>
                        <a:ea typeface="Arial" charset="0"/>
                        <a:cs typeface="Arial"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dirty="0" smtClean="0">
                          <a:solidFill>
                            <a:srgbClr val="000000"/>
                          </a:solidFill>
                          <a:ea typeface="MS UI Gothic" pitchFamily="18" charset="0"/>
                        </a:rPr>
                        <a:t>3年DFSの差 –0.4% (–2.6, 1.8)</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hMerge="1">
                  <a:txBody>
                    <a:bodyPr/>
                    <a:lstStyle/>
                    <a:p>
                      <a:endParaRPr lang="en-US" sz="1000" dirty="0">
                        <a:solidFill>
                          <a:srgbClr val="000000"/>
                        </a:solidFill>
                        <a:latin typeface="Arial" charset="0"/>
                        <a:ea typeface="Arial" charset="0"/>
                        <a:cs typeface="Arial" charset="0"/>
                      </a:endParaRPr>
                    </a:p>
                  </a:txBody>
                  <a:tcPr anchor="ctr"/>
                </a:tc>
                <a:tc hMerge="1">
                  <a:txBody>
                    <a:bodyPr/>
                    <a:lstStyle/>
                    <a:p>
                      <a:endParaRPr lang="en-US" sz="1000" dirty="0">
                        <a:solidFill>
                          <a:srgbClr val="000000"/>
                        </a:solidFill>
                        <a:latin typeface="Arial" charset="0"/>
                        <a:ea typeface="Arial" charset="0"/>
                        <a:cs typeface="Arial" charset="0"/>
                      </a:endParaRPr>
                    </a:p>
                  </a:txBody>
                  <a:tcPr anchor="ctr"/>
                </a:tc>
              </a:tr>
            </a:tbl>
          </a:graphicData>
        </a:graphic>
      </p:graphicFrame>
      <p:grpSp>
        <p:nvGrpSpPr>
          <p:cNvPr id="222" name="Group 221"/>
          <p:cNvGrpSpPr/>
          <p:nvPr/>
        </p:nvGrpSpPr>
        <p:grpSpPr>
          <a:xfrm>
            <a:off x="598811" y="5632058"/>
            <a:ext cx="7060879" cy="658914"/>
            <a:chOff x="598811" y="5632058"/>
            <a:chExt cx="7060879" cy="658914"/>
          </a:xfrm>
        </p:grpSpPr>
        <p:sp>
          <p:nvSpPr>
            <p:cNvPr id="223" name="TextBox 222"/>
            <p:cNvSpPr txBox="1"/>
            <p:nvPr/>
          </p:nvSpPr>
          <p:spPr>
            <a:xfrm>
              <a:off x="598811" y="5632058"/>
              <a:ext cx="76014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00"/>
                  </a:solidFill>
                  <a:ea typeface="MS UI Gothic" pitchFamily="18" charset="0"/>
                </a:rPr>
                <a:t>リスクに晒されていた患者数</a:t>
              </a:r>
            </a:p>
          </p:txBody>
        </p:sp>
        <p:sp>
          <p:nvSpPr>
            <p:cNvPr id="224" name="TextBox 223"/>
            <p:cNvSpPr txBox="1"/>
            <p:nvPr/>
          </p:nvSpPr>
          <p:spPr>
            <a:xfrm>
              <a:off x="906588" y="5834358"/>
              <a:ext cx="74411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3カ月：</a:t>
              </a:r>
            </a:p>
          </p:txBody>
        </p:sp>
        <p:sp>
          <p:nvSpPr>
            <p:cNvPr id="225" name="TextBox 224"/>
            <p:cNvSpPr txBox="1"/>
            <p:nvPr/>
          </p:nvSpPr>
          <p:spPr>
            <a:xfrm>
              <a:off x="906588" y="6036659"/>
              <a:ext cx="74411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6カ月：</a:t>
              </a:r>
            </a:p>
          </p:txBody>
        </p:sp>
        <p:sp>
          <p:nvSpPr>
            <p:cNvPr id="226" name="TextBox 225"/>
            <p:cNvSpPr txBox="1"/>
            <p:nvPr/>
          </p:nvSpPr>
          <p:spPr>
            <a:xfrm>
              <a:off x="1634872"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3035</a:t>
              </a:r>
            </a:p>
          </p:txBody>
        </p:sp>
        <p:sp>
          <p:nvSpPr>
            <p:cNvPr id="227" name="TextBox 226"/>
            <p:cNvSpPr txBox="1"/>
            <p:nvPr/>
          </p:nvSpPr>
          <p:spPr>
            <a:xfrm>
              <a:off x="2298418"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2661</a:t>
              </a:r>
            </a:p>
          </p:txBody>
        </p:sp>
        <p:sp>
          <p:nvSpPr>
            <p:cNvPr id="228" name="TextBox 227"/>
            <p:cNvSpPr txBox="1"/>
            <p:nvPr/>
          </p:nvSpPr>
          <p:spPr>
            <a:xfrm>
              <a:off x="2921504"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2329</a:t>
              </a:r>
            </a:p>
          </p:txBody>
        </p:sp>
        <p:sp>
          <p:nvSpPr>
            <p:cNvPr id="229" name="TextBox 228"/>
            <p:cNvSpPr txBox="1"/>
            <p:nvPr/>
          </p:nvSpPr>
          <p:spPr>
            <a:xfrm>
              <a:off x="3552683" y="5834358"/>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1500</a:t>
              </a:r>
            </a:p>
          </p:txBody>
        </p:sp>
        <p:sp>
          <p:nvSpPr>
            <p:cNvPr id="230" name="TextBox 229"/>
            <p:cNvSpPr txBox="1"/>
            <p:nvPr/>
          </p:nvSpPr>
          <p:spPr>
            <a:xfrm>
              <a:off x="4175770" y="5834358"/>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705</a:t>
              </a:r>
            </a:p>
          </p:txBody>
        </p:sp>
        <p:sp>
          <p:nvSpPr>
            <p:cNvPr id="231" name="TextBox 230"/>
            <p:cNvSpPr txBox="1"/>
            <p:nvPr/>
          </p:nvSpPr>
          <p:spPr>
            <a:xfrm>
              <a:off x="4839317" y="5834358"/>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339</a:t>
              </a:r>
            </a:p>
          </p:txBody>
        </p:sp>
        <p:sp>
          <p:nvSpPr>
            <p:cNvPr id="232" name="TextBox 231"/>
            <p:cNvSpPr txBox="1"/>
            <p:nvPr/>
          </p:nvSpPr>
          <p:spPr>
            <a:xfrm>
              <a:off x="5454312" y="5834358"/>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102</a:t>
              </a:r>
            </a:p>
          </p:txBody>
        </p:sp>
        <p:sp>
          <p:nvSpPr>
            <p:cNvPr id="233" name="TextBox 232"/>
            <p:cNvSpPr txBox="1"/>
            <p:nvPr/>
          </p:nvSpPr>
          <p:spPr>
            <a:xfrm>
              <a:off x="6085491" y="5834358"/>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24</a:t>
              </a:r>
            </a:p>
          </p:txBody>
        </p:sp>
        <p:sp>
          <p:nvSpPr>
            <p:cNvPr id="234" name="TextBox 233"/>
            <p:cNvSpPr txBox="1"/>
            <p:nvPr/>
          </p:nvSpPr>
          <p:spPr>
            <a:xfrm>
              <a:off x="6797590" y="5834358"/>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3</a:t>
              </a:r>
            </a:p>
          </p:txBody>
        </p:sp>
        <p:sp>
          <p:nvSpPr>
            <p:cNvPr id="235" name="TextBox 234"/>
            <p:cNvSpPr txBox="1"/>
            <p:nvPr/>
          </p:nvSpPr>
          <p:spPr>
            <a:xfrm>
              <a:off x="7404492" y="5834358"/>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000080"/>
                  </a:solidFill>
                  <a:ea typeface="MS UI Gothic" pitchFamily="18" charset="0"/>
                </a:rPr>
                <a:t>0</a:t>
              </a:r>
            </a:p>
          </p:txBody>
        </p:sp>
        <p:sp>
          <p:nvSpPr>
            <p:cNvPr id="236" name="TextBox 235"/>
            <p:cNvSpPr txBox="1"/>
            <p:nvPr/>
          </p:nvSpPr>
          <p:spPr>
            <a:xfrm>
              <a:off x="1634872"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3030</a:t>
              </a:r>
            </a:p>
          </p:txBody>
        </p:sp>
        <p:sp>
          <p:nvSpPr>
            <p:cNvPr id="237" name="TextBox 236"/>
            <p:cNvSpPr txBox="1"/>
            <p:nvPr/>
          </p:nvSpPr>
          <p:spPr>
            <a:xfrm>
              <a:off x="2298418"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2697</a:t>
              </a:r>
            </a:p>
          </p:txBody>
        </p:sp>
        <p:sp>
          <p:nvSpPr>
            <p:cNvPr id="238" name="TextBox 237"/>
            <p:cNvSpPr txBox="1"/>
            <p:nvPr/>
          </p:nvSpPr>
          <p:spPr>
            <a:xfrm>
              <a:off x="2921504"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2317</a:t>
              </a:r>
            </a:p>
          </p:txBody>
        </p:sp>
        <p:sp>
          <p:nvSpPr>
            <p:cNvPr id="239" name="TextBox 238"/>
            <p:cNvSpPr txBox="1"/>
            <p:nvPr/>
          </p:nvSpPr>
          <p:spPr>
            <a:xfrm>
              <a:off x="3552683" y="6044751"/>
              <a:ext cx="46679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1540</a:t>
              </a:r>
            </a:p>
          </p:txBody>
        </p:sp>
        <p:sp>
          <p:nvSpPr>
            <p:cNvPr id="240" name="TextBox 239"/>
            <p:cNvSpPr txBox="1"/>
            <p:nvPr/>
          </p:nvSpPr>
          <p:spPr>
            <a:xfrm>
              <a:off x="4175770" y="6044751"/>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757</a:t>
              </a:r>
            </a:p>
          </p:txBody>
        </p:sp>
        <p:sp>
          <p:nvSpPr>
            <p:cNvPr id="241" name="TextBox 240"/>
            <p:cNvSpPr txBox="1"/>
            <p:nvPr/>
          </p:nvSpPr>
          <p:spPr>
            <a:xfrm>
              <a:off x="4839317" y="6044751"/>
              <a:ext cx="39862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346</a:t>
              </a:r>
            </a:p>
          </p:txBody>
        </p:sp>
        <p:sp>
          <p:nvSpPr>
            <p:cNvPr id="242" name="TextBox 241"/>
            <p:cNvSpPr txBox="1"/>
            <p:nvPr/>
          </p:nvSpPr>
          <p:spPr>
            <a:xfrm>
              <a:off x="5454312" y="6044751"/>
              <a:ext cx="39626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113</a:t>
              </a:r>
            </a:p>
          </p:txBody>
        </p:sp>
        <p:sp>
          <p:nvSpPr>
            <p:cNvPr id="243" name="TextBox 242"/>
            <p:cNvSpPr txBox="1"/>
            <p:nvPr/>
          </p:nvSpPr>
          <p:spPr>
            <a:xfrm>
              <a:off x="6085491" y="6044751"/>
              <a:ext cx="325730"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28</a:t>
              </a:r>
            </a:p>
          </p:txBody>
        </p:sp>
        <p:sp>
          <p:nvSpPr>
            <p:cNvPr id="244" name="TextBox 243"/>
            <p:cNvSpPr txBox="1"/>
            <p:nvPr/>
          </p:nvSpPr>
          <p:spPr>
            <a:xfrm>
              <a:off x="6797590" y="6044751"/>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4</a:t>
              </a:r>
            </a:p>
          </p:txBody>
        </p:sp>
        <p:sp>
          <p:nvSpPr>
            <p:cNvPr id="245" name="TextBox 244"/>
            <p:cNvSpPr txBox="1"/>
            <p:nvPr/>
          </p:nvSpPr>
          <p:spPr>
            <a:xfrm>
              <a:off x="7404492" y="6044751"/>
              <a:ext cx="25519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sz="1000" b="0" i="0" u="none" dirty="0" smtClean="0">
                  <a:solidFill>
                    <a:srgbClr val="808080"/>
                  </a:solidFill>
                  <a:ea typeface="MS UI Gothic" pitchFamily="18" charset="0"/>
                </a:rPr>
                <a:t>0</a:t>
              </a:r>
            </a:p>
          </p:txBody>
        </p:sp>
      </p:grpSp>
    </p:spTree>
    <p:extLst>
      <p:ext uri="{BB962C8B-B14F-4D97-AF65-F5344CB8AC3E}">
        <p14:creationId xmlns:p14="http://schemas.microsoft.com/office/powerpoint/2010/main" xmlns="" val="825233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dirty="0"/>
          </a:p>
        </p:txBody>
      </p:sp>
      <p:sp>
        <p:nvSpPr>
          <p:cNvPr id="34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LBA22: SCOT試験の結果アップデート：結腸直腸癌に対するオキサリプラチンをベースとした術後補助化学療法の治療期間（3カ月間 対 6カ月間）を比較する国際第III相無作為化(1:1)非劣性試験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Iveson T, et al</a:t>
            </a:r>
          </a:p>
        </p:txBody>
      </p:sp>
      <p:sp>
        <p:nvSpPr>
          <p:cNvPr id="343"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Iveson</a:t>
            </a:r>
            <a:r>
              <a:rPr lang="en-US" dirty="0">
                <a:solidFill>
                  <a:schemeClr val="tx1"/>
                </a:solidFill>
                <a:latin typeface="Arial" panose="020B0604020202020204" pitchFamily="34" charset="0"/>
                <a:cs typeface="Arial" panose="020B0604020202020204" pitchFamily="34" charset="0"/>
              </a:rPr>
              <a:t> 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LBA22</a:t>
            </a:r>
          </a:p>
        </p:txBody>
      </p:sp>
      <p:grpSp>
        <p:nvGrpSpPr>
          <p:cNvPr id="344" name="Group 343"/>
          <p:cNvGrpSpPr/>
          <p:nvPr/>
        </p:nvGrpSpPr>
        <p:grpSpPr>
          <a:xfrm>
            <a:off x="61049" y="1948576"/>
            <a:ext cx="4276281" cy="3796253"/>
            <a:chOff x="117430" y="1330208"/>
            <a:chExt cx="4485924" cy="3796253"/>
          </a:xfrm>
        </p:grpSpPr>
        <p:cxnSp>
          <p:nvCxnSpPr>
            <p:cNvPr id="345" name="Straight Connector 344"/>
            <p:cNvCxnSpPr/>
            <p:nvPr/>
          </p:nvCxnSpPr>
          <p:spPr>
            <a:xfrm flipH="1">
              <a:off x="757358" y="1432290"/>
              <a:ext cx="4642" cy="322777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757358" y="4655290"/>
              <a:ext cx="381361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644467" y="270161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644467" y="301608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644467" y="364504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4467" y="380227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644467" y="395951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644467" y="411675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644467" y="427399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644467" y="443123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644467" y="4588475"/>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rot="5400000">
              <a:off x="820991" y="4702218"/>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a:off x="1216325" y="4702219"/>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rot="5400000">
              <a:off x="1611660" y="470222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rot="5400000">
              <a:off x="2006994" y="470222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5400000">
              <a:off x="2402328" y="4702221"/>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5400000">
              <a:off x="2797662" y="4702221"/>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rot="5400000">
              <a:off x="3192996" y="4702222"/>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rot="5400000">
              <a:off x="3588330" y="4702223"/>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4378999" y="4702223"/>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5" name="TextBox 364"/>
            <p:cNvSpPr txBox="1"/>
            <p:nvPr/>
          </p:nvSpPr>
          <p:spPr>
            <a:xfrm>
              <a:off x="254691" y="1330208"/>
              <a:ext cx="375331" cy="215444"/>
            </a:xfrm>
            <a:prstGeom prst="rect">
              <a:avLst/>
            </a:prstGeom>
            <a:noFill/>
          </p:spPr>
          <p:txBody>
            <a:bodyPr wrap="none" rtlCol="0">
              <a:spAutoFit/>
            </a:bodyPr>
            <a:lstStyle/>
            <a:p>
              <a:r>
                <a:rPr lang="ja-JP" sz="800" b="0" i="0" dirty="0" smtClean="0">
                  <a:solidFill>
                    <a:srgbClr val="000000"/>
                  </a:solidFill>
                  <a:ea typeface="MS UI Gothic" pitchFamily="18" charset="0"/>
                </a:rPr>
                <a:t>100</a:t>
              </a:r>
            </a:p>
          </p:txBody>
        </p:sp>
        <p:sp>
          <p:nvSpPr>
            <p:cNvPr id="366" name="TextBox 365"/>
            <p:cNvSpPr txBox="1"/>
            <p:nvPr/>
          </p:nvSpPr>
          <p:spPr>
            <a:xfrm>
              <a:off x="308364" y="1645162"/>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90</a:t>
              </a:r>
            </a:p>
          </p:txBody>
        </p:sp>
        <p:sp>
          <p:nvSpPr>
            <p:cNvPr id="367" name="TextBox 366"/>
            <p:cNvSpPr txBox="1"/>
            <p:nvPr/>
          </p:nvSpPr>
          <p:spPr>
            <a:xfrm>
              <a:off x="308364" y="1960116"/>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80</a:t>
              </a:r>
            </a:p>
          </p:txBody>
        </p:sp>
        <p:sp>
          <p:nvSpPr>
            <p:cNvPr id="368" name="TextBox 367"/>
            <p:cNvSpPr txBox="1"/>
            <p:nvPr/>
          </p:nvSpPr>
          <p:spPr>
            <a:xfrm>
              <a:off x="308364" y="2275070"/>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70</a:t>
              </a:r>
            </a:p>
          </p:txBody>
        </p:sp>
        <p:sp>
          <p:nvSpPr>
            <p:cNvPr id="369" name="TextBox 368"/>
            <p:cNvSpPr txBox="1"/>
            <p:nvPr/>
          </p:nvSpPr>
          <p:spPr>
            <a:xfrm>
              <a:off x="308364" y="2590024"/>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60</a:t>
              </a:r>
            </a:p>
          </p:txBody>
        </p:sp>
        <p:sp>
          <p:nvSpPr>
            <p:cNvPr id="370" name="TextBox 369"/>
            <p:cNvSpPr txBox="1"/>
            <p:nvPr/>
          </p:nvSpPr>
          <p:spPr>
            <a:xfrm>
              <a:off x="308364" y="2904978"/>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50</a:t>
              </a:r>
            </a:p>
          </p:txBody>
        </p:sp>
        <p:sp>
          <p:nvSpPr>
            <p:cNvPr id="371" name="TextBox 370"/>
            <p:cNvSpPr txBox="1"/>
            <p:nvPr/>
          </p:nvSpPr>
          <p:spPr>
            <a:xfrm>
              <a:off x="308364" y="3219932"/>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40</a:t>
              </a:r>
            </a:p>
          </p:txBody>
        </p:sp>
        <p:sp>
          <p:nvSpPr>
            <p:cNvPr id="372" name="TextBox 371"/>
            <p:cNvSpPr txBox="1"/>
            <p:nvPr/>
          </p:nvSpPr>
          <p:spPr>
            <a:xfrm>
              <a:off x="308364" y="3534886"/>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30</a:t>
              </a:r>
            </a:p>
          </p:txBody>
        </p:sp>
        <p:sp>
          <p:nvSpPr>
            <p:cNvPr id="373" name="TextBox 372"/>
            <p:cNvSpPr txBox="1"/>
            <p:nvPr/>
          </p:nvSpPr>
          <p:spPr>
            <a:xfrm>
              <a:off x="308364" y="3849840"/>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20</a:t>
              </a:r>
            </a:p>
          </p:txBody>
        </p:sp>
        <p:sp>
          <p:nvSpPr>
            <p:cNvPr id="374" name="TextBox 373"/>
            <p:cNvSpPr txBox="1"/>
            <p:nvPr/>
          </p:nvSpPr>
          <p:spPr>
            <a:xfrm>
              <a:off x="308364" y="4164794"/>
              <a:ext cx="314793" cy="215444"/>
            </a:xfrm>
            <a:prstGeom prst="rect">
              <a:avLst/>
            </a:prstGeom>
            <a:noFill/>
          </p:spPr>
          <p:txBody>
            <a:bodyPr wrap="none" rtlCol="0">
              <a:spAutoFit/>
            </a:bodyPr>
            <a:lstStyle/>
            <a:p>
              <a:r>
                <a:rPr lang="ja-JP" sz="800" b="0" i="0" dirty="0" smtClean="0">
                  <a:solidFill>
                    <a:srgbClr val="000000"/>
                  </a:solidFill>
                  <a:ea typeface="MS UI Gothic" pitchFamily="18" charset="0"/>
                </a:rPr>
                <a:t>10</a:t>
              </a:r>
            </a:p>
          </p:txBody>
        </p:sp>
        <p:cxnSp>
          <p:nvCxnSpPr>
            <p:cNvPr id="375" name="Straight Connector 374"/>
            <p:cNvCxnSpPr/>
            <p:nvPr/>
          </p:nvCxnSpPr>
          <p:spPr>
            <a:xfrm>
              <a:off x="644467" y="333056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76" name="TextBox 375"/>
            <p:cNvSpPr txBox="1"/>
            <p:nvPr/>
          </p:nvSpPr>
          <p:spPr>
            <a:xfrm>
              <a:off x="362035" y="4479750"/>
              <a:ext cx="254256" cy="215444"/>
            </a:xfrm>
            <a:prstGeom prst="rect">
              <a:avLst/>
            </a:prstGeom>
            <a:noFill/>
          </p:spPr>
          <p:txBody>
            <a:bodyPr wrap="none" rtlCol="0">
              <a:spAutoFit/>
            </a:bodyPr>
            <a:lstStyle/>
            <a:p>
              <a:r>
                <a:rPr lang="ja-JP" sz="800" b="0" i="0" dirty="0" smtClean="0">
                  <a:solidFill>
                    <a:srgbClr val="000000"/>
                  </a:solidFill>
                  <a:ea typeface="MS UI Gothic" pitchFamily="18" charset="0"/>
                </a:rPr>
                <a:t>0</a:t>
              </a:r>
            </a:p>
          </p:txBody>
        </p:sp>
        <p:sp>
          <p:nvSpPr>
            <p:cNvPr id="377" name="TextBox 376"/>
            <p:cNvSpPr txBox="1"/>
            <p:nvPr/>
          </p:nvSpPr>
          <p:spPr>
            <a:xfrm>
              <a:off x="753640"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0</a:t>
              </a:r>
            </a:p>
          </p:txBody>
        </p:sp>
        <p:sp>
          <p:nvSpPr>
            <p:cNvPr id="378" name="TextBox 377"/>
            <p:cNvSpPr txBox="1"/>
            <p:nvPr/>
          </p:nvSpPr>
          <p:spPr>
            <a:xfrm>
              <a:off x="1152384"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1</a:t>
              </a:r>
            </a:p>
          </p:txBody>
        </p:sp>
        <p:sp>
          <p:nvSpPr>
            <p:cNvPr id="379" name="TextBox 378"/>
            <p:cNvSpPr txBox="1"/>
            <p:nvPr/>
          </p:nvSpPr>
          <p:spPr>
            <a:xfrm>
              <a:off x="1546014"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2</a:t>
              </a:r>
            </a:p>
          </p:txBody>
        </p:sp>
        <p:sp>
          <p:nvSpPr>
            <p:cNvPr id="380" name="TextBox 379"/>
            <p:cNvSpPr txBox="1"/>
            <p:nvPr/>
          </p:nvSpPr>
          <p:spPr>
            <a:xfrm>
              <a:off x="1939644"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3</a:t>
              </a:r>
            </a:p>
          </p:txBody>
        </p:sp>
        <p:sp>
          <p:nvSpPr>
            <p:cNvPr id="381" name="TextBox 380"/>
            <p:cNvSpPr txBox="1"/>
            <p:nvPr/>
          </p:nvSpPr>
          <p:spPr>
            <a:xfrm>
              <a:off x="2338387"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4</a:t>
              </a:r>
            </a:p>
          </p:txBody>
        </p:sp>
        <p:sp>
          <p:nvSpPr>
            <p:cNvPr id="382" name="TextBox 381"/>
            <p:cNvSpPr txBox="1"/>
            <p:nvPr/>
          </p:nvSpPr>
          <p:spPr>
            <a:xfrm>
              <a:off x="2732017"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5</a:t>
              </a:r>
            </a:p>
          </p:txBody>
        </p:sp>
        <p:sp>
          <p:nvSpPr>
            <p:cNvPr id="383" name="TextBox 382"/>
            <p:cNvSpPr txBox="1"/>
            <p:nvPr/>
          </p:nvSpPr>
          <p:spPr>
            <a:xfrm>
              <a:off x="3125646"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6</a:t>
              </a:r>
            </a:p>
          </p:txBody>
        </p:sp>
        <p:sp>
          <p:nvSpPr>
            <p:cNvPr id="384" name="TextBox 383"/>
            <p:cNvSpPr txBox="1"/>
            <p:nvPr/>
          </p:nvSpPr>
          <p:spPr>
            <a:xfrm>
              <a:off x="3918019"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8</a:t>
              </a:r>
            </a:p>
          </p:txBody>
        </p:sp>
        <p:sp>
          <p:nvSpPr>
            <p:cNvPr id="385" name="TextBox 384"/>
            <p:cNvSpPr txBox="1"/>
            <p:nvPr/>
          </p:nvSpPr>
          <p:spPr>
            <a:xfrm>
              <a:off x="4306538"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9</a:t>
              </a:r>
            </a:p>
          </p:txBody>
        </p:sp>
        <p:sp>
          <p:nvSpPr>
            <p:cNvPr id="386" name="TextBox 385"/>
            <p:cNvSpPr txBox="1"/>
            <p:nvPr/>
          </p:nvSpPr>
          <p:spPr>
            <a:xfrm>
              <a:off x="3524389" y="4760284"/>
              <a:ext cx="245552" cy="236913"/>
            </a:xfrm>
            <a:prstGeom prst="rect">
              <a:avLst/>
            </a:prstGeom>
            <a:noFill/>
          </p:spPr>
          <p:txBody>
            <a:bodyPr wrap="none" rtlCol="0">
              <a:spAutoFit/>
            </a:bodyPr>
            <a:lstStyle/>
            <a:p>
              <a:r>
                <a:rPr lang="ja-JP" sz="1000" b="0" i="0" dirty="0" smtClean="0">
                  <a:solidFill>
                    <a:srgbClr val="000000"/>
                  </a:solidFill>
                  <a:ea typeface="MS UI Gothic" pitchFamily="18" charset="0"/>
                </a:rPr>
                <a:t>7</a:t>
              </a:r>
            </a:p>
          </p:txBody>
        </p:sp>
        <p:cxnSp>
          <p:nvCxnSpPr>
            <p:cNvPr id="387" name="Straight Connector 386"/>
            <p:cNvCxnSpPr/>
            <p:nvPr/>
          </p:nvCxnSpPr>
          <p:spPr>
            <a:xfrm rot="5400000">
              <a:off x="3983665" y="4702224"/>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3044723" y="1580679"/>
              <a:ext cx="107354" cy="0"/>
            </a:xfrm>
            <a:prstGeom prst="line">
              <a:avLst/>
            </a:prstGeom>
            <a:ln>
              <a:solidFill>
                <a:srgbClr val="000080"/>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3044723" y="1685673"/>
              <a:ext cx="10735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90" name="TextBox 389"/>
            <p:cNvSpPr txBox="1"/>
            <p:nvPr/>
          </p:nvSpPr>
          <p:spPr>
            <a:xfrm>
              <a:off x="3142698" y="1472749"/>
              <a:ext cx="1460656" cy="200055"/>
            </a:xfrm>
            <a:prstGeom prst="rect">
              <a:avLst/>
            </a:prstGeom>
            <a:noFill/>
          </p:spPr>
          <p:txBody>
            <a:bodyPr wrap="none" rtlCol="0">
              <a:spAutoFit/>
            </a:bodyPr>
            <a:lstStyle/>
            <a:p>
              <a:r>
                <a:rPr lang="ja-JP" sz="700" b="0" i="0" dirty="0" smtClean="0">
                  <a:solidFill>
                    <a:srgbClr val="000000"/>
                  </a:solidFill>
                  <a:ea typeface="MS UI Gothic" pitchFamily="18" charset="0"/>
                </a:rPr>
                <a:t>3カ月（n=2049、イベント=491）</a:t>
              </a:r>
            </a:p>
          </p:txBody>
        </p:sp>
        <p:sp>
          <p:nvSpPr>
            <p:cNvPr id="391" name="TextBox 390"/>
            <p:cNvSpPr txBox="1"/>
            <p:nvPr/>
          </p:nvSpPr>
          <p:spPr>
            <a:xfrm>
              <a:off x="3142698" y="1574423"/>
              <a:ext cx="1460656" cy="200055"/>
            </a:xfrm>
            <a:prstGeom prst="rect">
              <a:avLst/>
            </a:prstGeom>
            <a:noFill/>
          </p:spPr>
          <p:txBody>
            <a:bodyPr wrap="none" rtlCol="0">
              <a:spAutoFit/>
            </a:bodyPr>
            <a:lstStyle/>
            <a:p>
              <a:r>
                <a:rPr lang="ja-JP" sz="700" b="0" i="0" dirty="0" smtClean="0">
                  <a:solidFill>
                    <a:srgbClr val="000000"/>
                  </a:solidFill>
                  <a:ea typeface="MS UI Gothic" pitchFamily="18" charset="0"/>
                </a:rPr>
                <a:t>6カ月（n=2043、イベント=529）</a:t>
              </a:r>
            </a:p>
          </p:txBody>
        </p:sp>
        <p:sp>
          <p:nvSpPr>
            <p:cNvPr id="392" name="TextBox 391"/>
            <p:cNvSpPr txBox="1"/>
            <p:nvPr/>
          </p:nvSpPr>
          <p:spPr>
            <a:xfrm rot="16200000">
              <a:off x="-1081925" y="2745006"/>
              <a:ext cx="2640857" cy="242148"/>
            </a:xfrm>
            <a:prstGeom prst="rect">
              <a:avLst/>
            </a:prstGeom>
            <a:noFill/>
          </p:spPr>
          <p:txBody>
            <a:bodyPr wrap="square" rtlCol="0">
              <a:spAutoFit/>
            </a:bodyPr>
            <a:lstStyle/>
            <a:p>
              <a:pPr algn="ctr"/>
              <a:r>
                <a:rPr lang="ja-JP" sz="900" b="0" i="0" dirty="0" smtClean="0">
                  <a:solidFill>
                    <a:srgbClr val="000000"/>
                  </a:solidFill>
                  <a:ea typeface="MS UI Gothic" pitchFamily="18" charset="0"/>
                </a:rPr>
                <a:t>無病生存患者の割合, %</a:t>
              </a:r>
            </a:p>
          </p:txBody>
        </p:sp>
        <p:sp>
          <p:nvSpPr>
            <p:cNvPr id="393" name="TextBox 392"/>
            <p:cNvSpPr txBox="1"/>
            <p:nvPr/>
          </p:nvSpPr>
          <p:spPr>
            <a:xfrm>
              <a:off x="1942927" y="4895629"/>
              <a:ext cx="1895488" cy="230832"/>
            </a:xfrm>
            <a:prstGeom prst="rect">
              <a:avLst/>
            </a:prstGeom>
            <a:noFill/>
          </p:spPr>
          <p:txBody>
            <a:bodyPr wrap="none" rtlCol="0">
              <a:spAutoFit/>
            </a:bodyPr>
            <a:lstStyle/>
            <a:p>
              <a:r>
                <a:rPr lang="ja-JP" sz="900" b="0" i="0" dirty="0" smtClean="0">
                  <a:solidFill>
                    <a:srgbClr val="000000"/>
                  </a:solidFill>
                  <a:ea typeface="MS UI Gothic" pitchFamily="18" charset="0"/>
                </a:rPr>
                <a:t>無作為化からの経過期間、年</a:t>
              </a:r>
            </a:p>
          </p:txBody>
        </p:sp>
        <p:cxnSp>
          <p:nvCxnSpPr>
            <p:cNvPr id="394" name="Straight Connector 393"/>
            <p:cNvCxnSpPr/>
            <p:nvPr/>
          </p:nvCxnSpPr>
          <p:spPr>
            <a:xfrm>
              <a:off x="644467" y="144370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644467" y="160094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644467" y="191542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644467" y="207266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644467" y="2229898"/>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644467" y="238713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644467" y="254437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644467" y="2858850"/>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644467" y="3173326"/>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644467" y="3487802"/>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644467" y="1758184"/>
              <a:ext cx="1073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05" name="Picture 40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387" y="1429145"/>
              <a:ext cx="3414840" cy="1123555"/>
            </a:xfrm>
            <a:prstGeom prst="rect">
              <a:avLst/>
            </a:prstGeom>
          </p:spPr>
        </p:pic>
        <p:pic>
          <p:nvPicPr>
            <p:cNvPr id="406" name="Picture 40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7295" y="1412847"/>
              <a:ext cx="3297505" cy="1006672"/>
            </a:xfrm>
            <a:prstGeom prst="rect">
              <a:avLst/>
            </a:prstGeom>
          </p:spPr>
        </p:pic>
      </p:grpSp>
      <p:grpSp>
        <p:nvGrpSpPr>
          <p:cNvPr id="407" name="Group 406"/>
          <p:cNvGrpSpPr/>
          <p:nvPr/>
        </p:nvGrpSpPr>
        <p:grpSpPr>
          <a:xfrm>
            <a:off x="4657325" y="1948576"/>
            <a:ext cx="4294851" cy="3796253"/>
            <a:chOff x="4657325" y="1645797"/>
            <a:chExt cx="4294851" cy="3796253"/>
          </a:xfrm>
        </p:grpSpPr>
        <p:cxnSp>
          <p:nvCxnSpPr>
            <p:cNvPr id="408" name="Straight Connector 407"/>
            <p:cNvCxnSpPr/>
            <p:nvPr/>
          </p:nvCxnSpPr>
          <p:spPr>
            <a:xfrm flipH="1">
              <a:off x="5267347" y="1747879"/>
              <a:ext cx="4425" cy="322777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5267347" y="4970879"/>
              <a:ext cx="363538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5159732" y="301720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5159732" y="333167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5159732" y="396062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5159732" y="411786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a:off x="5159732" y="427510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5159732" y="443234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5159732" y="458958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5159732" y="474681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5159732" y="4904064"/>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5400000">
              <a:off x="5325665" y="5017807"/>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rot="5400000">
              <a:off x="5702523" y="5017808"/>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rot="5400000">
              <a:off x="6079383" y="5017809"/>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rot="5400000">
              <a:off x="6456241" y="5017809"/>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rot="5400000">
              <a:off x="6833100" y="501781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rot="5400000">
              <a:off x="7209959" y="5017810"/>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rot="5400000">
              <a:off x="7586817" y="5017811"/>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rot="5400000">
              <a:off x="7963676" y="5017812"/>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rot="5400000">
              <a:off x="8717394" y="5017812"/>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8" name="TextBox 427"/>
            <p:cNvSpPr txBox="1"/>
            <p:nvPr/>
          </p:nvSpPr>
          <p:spPr>
            <a:xfrm>
              <a:off x="4788172" y="1645797"/>
              <a:ext cx="357790" cy="215444"/>
            </a:xfrm>
            <a:prstGeom prst="rect">
              <a:avLst/>
            </a:prstGeom>
            <a:noFill/>
          </p:spPr>
          <p:txBody>
            <a:bodyPr wrap="none" rtlCol="0">
              <a:spAutoFit/>
            </a:bodyPr>
            <a:lstStyle/>
            <a:p>
              <a:r>
                <a:rPr lang="ja-JP" sz="800" b="0" i="0" dirty="0" smtClean="0">
                  <a:solidFill>
                    <a:srgbClr val="000000"/>
                  </a:solidFill>
                  <a:ea typeface="MS UI Gothic" pitchFamily="18" charset="0"/>
                </a:rPr>
                <a:t>100</a:t>
              </a:r>
            </a:p>
          </p:txBody>
        </p:sp>
        <p:sp>
          <p:nvSpPr>
            <p:cNvPr id="429" name="TextBox 428"/>
            <p:cNvSpPr txBox="1"/>
            <p:nvPr/>
          </p:nvSpPr>
          <p:spPr>
            <a:xfrm>
              <a:off x="4839336" y="1960751"/>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90</a:t>
              </a:r>
            </a:p>
          </p:txBody>
        </p:sp>
        <p:sp>
          <p:nvSpPr>
            <p:cNvPr id="430" name="TextBox 429"/>
            <p:cNvSpPr txBox="1"/>
            <p:nvPr/>
          </p:nvSpPr>
          <p:spPr>
            <a:xfrm>
              <a:off x="4839336" y="2275705"/>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80</a:t>
              </a:r>
            </a:p>
          </p:txBody>
        </p:sp>
        <p:sp>
          <p:nvSpPr>
            <p:cNvPr id="431" name="TextBox 430"/>
            <p:cNvSpPr txBox="1"/>
            <p:nvPr/>
          </p:nvSpPr>
          <p:spPr>
            <a:xfrm>
              <a:off x="4839336" y="2590659"/>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70</a:t>
              </a:r>
            </a:p>
          </p:txBody>
        </p:sp>
        <p:sp>
          <p:nvSpPr>
            <p:cNvPr id="432" name="TextBox 431"/>
            <p:cNvSpPr txBox="1"/>
            <p:nvPr/>
          </p:nvSpPr>
          <p:spPr>
            <a:xfrm>
              <a:off x="4839336" y="2905613"/>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60</a:t>
              </a:r>
            </a:p>
          </p:txBody>
        </p:sp>
        <p:sp>
          <p:nvSpPr>
            <p:cNvPr id="433" name="TextBox 432"/>
            <p:cNvSpPr txBox="1"/>
            <p:nvPr/>
          </p:nvSpPr>
          <p:spPr>
            <a:xfrm>
              <a:off x="4839336" y="3220567"/>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50</a:t>
              </a:r>
            </a:p>
          </p:txBody>
        </p:sp>
        <p:sp>
          <p:nvSpPr>
            <p:cNvPr id="434" name="TextBox 433"/>
            <p:cNvSpPr txBox="1"/>
            <p:nvPr/>
          </p:nvSpPr>
          <p:spPr>
            <a:xfrm>
              <a:off x="4839336" y="3535521"/>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40</a:t>
              </a:r>
            </a:p>
          </p:txBody>
        </p:sp>
        <p:sp>
          <p:nvSpPr>
            <p:cNvPr id="435" name="TextBox 434"/>
            <p:cNvSpPr txBox="1"/>
            <p:nvPr/>
          </p:nvSpPr>
          <p:spPr>
            <a:xfrm>
              <a:off x="4839336" y="3850475"/>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30</a:t>
              </a:r>
            </a:p>
          </p:txBody>
        </p:sp>
        <p:sp>
          <p:nvSpPr>
            <p:cNvPr id="436" name="TextBox 435"/>
            <p:cNvSpPr txBox="1"/>
            <p:nvPr/>
          </p:nvSpPr>
          <p:spPr>
            <a:xfrm>
              <a:off x="4839336" y="4165429"/>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20</a:t>
              </a:r>
            </a:p>
          </p:txBody>
        </p:sp>
        <p:sp>
          <p:nvSpPr>
            <p:cNvPr id="437" name="TextBox 436"/>
            <p:cNvSpPr txBox="1"/>
            <p:nvPr/>
          </p:nvSpPr>
          <p:spPr>
            <a:xfrm>
              <a:off x="4839336" y="4480383"/>
              <a:ext cx="300082" cy="215444"/>
            </a:xfrm>
            <a:prstGeom prst="rect">
              <a:avLst/>
            </a:prstGeom>
            <a:noFill/>
          </p:spPr>
          <p:txBody>
            <a:bodyPr wrap="none" rtlCol="0">
              <a:spAutoFit/>
            </a:bodyPr>
            <a:lstStyle/>
            <a:p>
              <a:r>
                <a:rPr lang="ja-JP" sz="800" b="0" i="0" dirty="0" smtClean="0">
                  <a:solidFill>
                    <a:srgbClr val="000000"/>
                  </a:solidFill>
                  <a:ea typeface="MS UI Gothic" pitchFamily="18" charset="0"/>
                </a:rPr>
                <a:t>10</a:t>
              </a:r>
            </a:p>
          </p:txBody>
        </p:sp>
        <p:cxnSp>
          <p:nvCxnSpPr>
            <p:cNvPr id="438" name="Straight Connector 437"/>
            <p:cNvCxnSpPr/>
            <p:nvPr/>
          </p:nvCxnSpPr>
          <p:spPr>
            <a:xfrm>
              <a:off x="5159732" y="364615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9" name="TextBox 438"/>
            <p:cNvSpPr txBox="1"/>
            <p:nvPr/>
          </p:nvSpPr>
          <p:spPr>
            <a:xfrm>
              <a:off x="4890499" y="4795339"/>
              <a:ext cx="242374" cy="215444"/>
            </a:xfrm>
            <a:prstGeom prst="rect">
              <a:avLst/>
            </a:prstGeom>
            <a:noFill/>
          </p:spPr>
          <p:txBody>
            <a:bodyPr wrap="none" rtlCol="0">
              <a:spAutoFit/>
            </a:bodyPr>
            <a:lstStyle/>
            <a:p>
              <a:r>
                <a:rPr lang="ja-JP" sz="800" b="0" i="0" dirty="0" smtClean="0">
                  <a:solidFill>
                    <a:srgbClr val="000000"/>
                  </a:solidFill>
                  <a:ea typeface="MS UI Gothic" pitchFamily="18" charset="0"/>
                </a:rPr>
                <a:t>0</a:t>
              </a:r>
            </a:p>
          </p:txBody>
        </p:sp>
        <p:sp>
          <p:nvSpPr>
            <p:cNvPr id="440" name="TextBox 439"/>
            <p:cNvSpPr txBox="1"/>
            <p:nvPr/>
          </p:nvSpPr>
          <p:spPr>
            <a:xfrm>
              <a:off x="5263803"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0</a:t>
              </a:r>
            </a:p>
          </p:txBody>
        </p:sp>
        <p:sp>
          <p:nvSpPr>
            <p:cNvPr id="441" name="TextBox 440"/>
            <p:cNvSpPr txBox="1"/>
            <p:nvPr/>
          </p:nvSpPr>
          <p:spPr>
            <a:xfrm>
              <a:off x="5643912"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1</a:t>
              </a:r>
            </a:p>
          </p:txBody>
        </p:sp>
        <p:sp>
          <p:nvSpPr>
            <p:cNvPr id="442" name="TextBox 441"/>
            <p:cNvSpPr txBox="1"/>
            <p:nvPr/>
          </p:nvSpPr>
          <p:spPr>
            <a:xfrm>
              <a:off x="6019147"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2</a:t>
              </a:r>
            </a:p>
          </p:txBody>
        </p:sp>
        <p:sp>
          <p:nvSpPr>
            <p:cNvPr id="443" name="TextBox 442"/>
            <p:cNvSpPr txBox="1"/>
            <p:nvPr/>
          </p:nvSpPr>
          <p:spPr>
            <a:xfrm>
              <a:off x="6394381"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3</a:t>
              </a:r>
            </a:p>
          </p:txBody>
        </p:sp>
        <p:sp>
          <p:nvSpPr>
            <p:cNvPr id="444" name="TextBox 443"/>
            <p:cNvSpPr txBox="1"/>
            <p:nvPr/>
          </p:nvSpPr>
          <p:spPr>
            <a:xfrm>
              <a:off x="6774489"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4</a:t>
              </a:r>
            </a:p>
          </p:txBody>
        </p:sp>
        <p:sp>
          <p:nvSpPr>
            <p:cNvPr id="445" name="TextBox 444"/>
            <p:cNvSpPr txBox="1"/>
            <p:nvPr/>
          </p:nvSpPr>
          <p:spPr>
            <a:xfrm>
              <a:off x="7149723"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5</a:t>
              </a:r>
            </a:p>
          </p:txBody>
        </p:sp>
        <p:sp>
          <p:nvSpPr>
            <p:cNvPr id="446" name="TextBox 445"/>
            <p:cNvSpPr txBox="1"/>
            <p:nvPr/>
          </p:nvSpPr>
          <p:spPr>
            <a:xfrm>
              <a:off x="7524957"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6</a:t>
              </a:r>
            </a:p>
          </p:txBody>
        </p:sp>
        <p:sp>
          <p:nvSpPr>
            <p:cNvPr id="447" name="TextBox 446"/>
            <p:cNvSpPr txBox="1"/>
            <p:nvPr/>
          </p:nvSpPr>
          <p:spPr>
            <a:xfrm>
              <a:off x="8280299"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8</a:t>
              </a:r>
            </a:p>
          </p:txBody>
        </p:sp>
        <p:sp>
          <p:nvSpPr>
            <p:cNvPr id="448" name="TextBox 447"/>
            <p:cNvSpPr txBox="1"/>
            <p:nvPr/>
          </p:nvSpPr>
          <p:spPr>
            <a:xfrm>
              <a:off x="8650661"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9</a:t>
              </a:r>
            </a:p>
          </p:txBody>
        </p:sp>
        <p:sp>
          <p:nvSpPr>
            <p:cNvPr id="449" name="TextBox 448"/>
            <p:cNvSpPr txBox="1"/>
            <p:nvPr/>
          </p:nvSpPr>
          <p:spPr>
            <a:xfrm>
              <a:off x="7905065" y="5075873"/>
              <a:ext cx="234076" cy="236913"/>
            </a:xfrm>
            <a:prstGeom prst="rect">
              <a:avLst/>
            </a:prstGeom>
            <a:noFill/>
          </p:spPr>
          <p:txBody>
            <a:bodyPr wrap="none" rtlCol="0">
              <a:spAutoFit/>
            </a:bodyPr>
            <a:lstStyle/>
            <a:p>
              <a:r>
                <a:rPr lang="ja-JP" sz="1000" b="0" i="0" dirty="0" smtClean="0">
                  <a:solidFill>
                    <a:srgbClr val="000000"/>
                  </a:solidFill>
                  <a:ea typeface="MS UI Gothic" pitchFamily="18" charset="0"/>
                </a:rPr>
                <a:t>7</a:t>
              </a:r>
            </a:p>
          </p:txBody>
        </p:sp>
        <p:cxnSp>
          <p:nvCxnSpPr>
            <p:cNvPr id="450" name="Straight Connector 449"/>
            <p:cNvCxnSpPr/>
            <p:nvPr/>
          </p:nvCxnSpPr>
          <p:spPr>
            <a:xfrm rot="5400000">
              <a:off x="8340535" y="5017813"/>
              <a:ext cx="10022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a:off x="7447815" y="1896268"/>
              <a:ext cx="102337" cy="0"/>
            </a:xfrm>
            <a:prstGeom prst="line">
              <a:avLst/>
            </a:prstGeom>
            <a:ln>
              <a:solidFill>
                <a:srgbClr val="000080"/>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a:off x="7447815" y="2001262"/>
              <a:ext cx="102337"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53" name="TextBox 452"/>
            <p:cNvSpPr txBox="1"/>
            <p:nvPr/>
          </p:nvSpPr>
          <p:spPr>
            <a:xfrm>
              <a:off x="7541212" y="1788338"/>
              <a:ext cx="1410964" cy="200055"/>
            </a:xfrm>
            <a:prstGeom prst="rect">
              <a:avLst/>
            </a:prstGeom>
            <a:noFill/>
          </p:spPr>
          <p:txBody>
            <a:bodyPr wrap="none" rtlCol="0">
              <a:spAutoFit/>
            </a:bodyPr>
            <a:lstStyle/>
            <a:p>
              <a:r>
                <a:rPr lang="ja-JP" sz="700" b="0" i="0" dirty="0" smtClean="0">
                  <a:solidFill>
                    <a:srgbClr val="000000"/>
                  </a:solidFill>
                  <a:ea typeface="MS UI Gothic" pitchFamily="18" charset="0"/>
                </a:rPr>
                <a:t>3カ月（n=986、イベント=248）</a:t>
              </a:r>
            </a:p>
          </p:txBody>
        </p:sp>
        <p:sp>
          <p:nvSpPr>
            <p:cNvPr id="454" name="TextBox 453"/>
            <p:cNvSpPr txBox="1"/>
            <p:nvPr/>
          </p:nvSpPr>
          <p:spPr>
            <a:xfrm>
              <a:off x="7541212" y="1890012"/>
              <a:ext cx="1410964" cy="200055"/>
            </a:xfrm>
            <a:prstGeom prst="rect">
              <a:avLst/>
            </a:prstGeom>
            <a:noFill/>
          </p:spPr>
          <p:txBody>
            <a:bodyPr wrap="none" rtlCol="0">
              <a:spAutoFit/>
            </a:bodyPr>
            <a:lstStyle/>
            <a:p>
              <a:r>
                <a:rPr lang="ja-JP" sz="700" b="0" i="0" dirty="0" smtClean="0">
                  <a:solidFill>
                    <a:srgbClr val="000000"/>
                  </a:solidFill>
                  <a:ea typeface="MS UI Gothic" pitchFamily="18" charset="0"/>
                </a:rPr>
                <a:t>6カ月 (n=987、イベント=213)</a:t>
              </a:r>
            </a:p>
          </p:txBody>
        </p:sp>
        <p:sp>
          <p:nvSpPr>
            <p:cNvPr id="455" name="TextBox 454"/>
            <p:cNvSpPr txBox="1"/>
            <p:nvPr/>
          </p:nvSpPr>
          <p:spPr>
            <a:xfrm rot="16200000">
              <a:off x="3434518" y="3048459"/>
              <a:ext cx="2676445" cy="230832"/>
            </a:xfrm>
            <a:prstGeom prst="rect">
              <a:avLst/>
            </a:prstGeom>
            <a:noFill/>
          </p:spPr>
          <p:txBody>
            <a:bodyPr wrap="square" rtlCol="0">
              <a:spAutoFit/>
            </a:bodyPr>
            <a:lstStyle/>
            <a:p>
              <a:pPr algn="ctr"/>
              <a:r>
                <a:rPr lang="ja-JP" sz="900" b="0" i="0" dirty="0" smtClean="0">
                  <a:solidFill>
                    <a:srgbClr val="000000"/>
                  </a:solidFill>
                  <a:ea typeface="MS UI Gothic" pitchFamily="18" charset="0"/>
                </a:rPr>
                <a:t>無病生存患者の割合, %</a:t>
              </a:r>
            </a:p>
          </p:txBody>
        </p:sp>
        <p:sp>
          <p:nvSpPr>
            <p:cNvPr id="456" name="TextBox 455"/>
            <p:cNvSpPr txBox="1"/>
            <p:nvPr/>
          </p:nvSpPr>
          <p:spPr>
            <a:xfrm>
              <a:off x="6397510" y="5211218"/>
              <a:ext cx="1806905" cy="230832"/>
            </a:xfrm>
            <a:prstGeom prst="rect">
              <a:avLst/>
            </a:prstGeom>
            <a:noFill/>
          </p:spPr>
          <p:txBody>
            <a:bodyPr wrap="none" rtlCol="0">
              <a:spAutoFit/>
            </a:bodyPr>
            <a:lstStyle/>
            <a:p>
              <a:r>
                <a:rPr lang="ja-JP" sz="900" b="0" i="0" dirty="0" smtClean="0">
                  <a:solidFill>
                    <a:srgbClr val="000000"/>
                  </a:solidFill>
                  <a:ea typeface="MS UI Gothic" pitchFamily="18" charset="0"/>
                </a:rPr>
                <a:t>無作為化からの経過期間、年</a:t>
              </a:r>
            </a:p>
          </p:txBody>
        </p:sp>
        <p:cxnSp>
          <p:nvCxnSpPr>
            <p:cNvPr id="457" name="Straight Connector 456"/>
            <p:cNvCxnSpPr/>
            <p:nvPr/>
          </p:nvCxnSpPr>
          <p:spPr>
            <a:xfrm>
              <a:off x="5159732" y="175929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5159732" y="191653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5159732" y="223101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a:off x="5159732" y="238824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a:off x="5159732" y="2545487"/>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a:off x="5159732" y="270272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5159732" y="285996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a:off x="5159732" y="3174439"/>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5159732" y="3488915"/>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5159732" y="3803391"/>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a:off x="5159732" y="2073773"/>
              <a:ext cx="1023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68" name="Picture 46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24560" y="1736755"/>
              <a:ext cx="3286040" cy="1120745"/>
            </a:xfrm>
            <a:prstGeom prst="rect">
              <a:avLst/>
            </a:prstGeom>
          </p:spPr>
        </p:pic>
        <p:pic>
          <p:nvPicPr>
            <p:cNvPr id="469" name="Picture 4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00282" y="1722592"/>
              <a:ext cx="3196018" cy="830108"/>
            </a:xfrm>
            <a:prstGeom prst="rect">
              <a:avLst/>
            </a:prstGeom>
          </p:spPr>
        </p:pic>
      </p:grpSp>
      <p:graphicFrame>
        <p:nvGraphicFramePr>
          <p:cNvPr id="470" name="Table 469"/>
          <p:cNvGraphicFramePr>
            <a:graphicFrameLocks noGrp="1"/>
          </p:cNvGraphicFramePr>
          <p:nvPr>
            <p:extLst>
              <p:ext uri="{D42A27DB-BD31-4B8C-83A1-F6EECF244321}">
                <p14:modId xmlns:p14="http://schemas.microsoft.com/office/powerpoint/2010/main" xmlns="" val="2485299365"/>
              </p:ext>
            </p:extLst>
          </p:nvPr>
        </p:nvGraphicFramePr>
        <p:xfrm>
          <a:off x="730982" y="3771340"/>
          <a:ext cx="3541613" cy="1451448"/>
        </p:xfrm>
        <a:graphic>
          <a:graphicData uri="http://schemas.openxmlformats.org/drawingml/2006/table">
            <a:tbl>
              <a:tblPr firstRow="1" bandRow="1">
                <a:tableStyleId>{073A0DAA-6AF3-43AB-8588-CEC1D06C72B9}</a:tableStyleId>
              </a:tblPr>
              <a:tblGrid>
                <a:gridCol w="565667"/>
                <a:gridCol w="1058133"/>
                <a:gridCol w="1032410"/>
                <a:gridCol w="885403"/>
              </a:tblGrid>
              <a:tr h="408595">
                <a:tc>
                  <a:txBody>
                    <a:bodyPr/>
                    <a:lstStyle/>
                    <a:p>
                      <a:pPr algn="l"/>
                      <a:r>
                        <a:rPr lang="ja-JP" sz="800" b="1" i="0" dirty="0" smtClean="0">
                          <a:solidFill>
                            <a:srgbClr val="000000"/>
                          </a:solidFill>
                          <a:ea typeface="MS UI Gothic" pitchFamily="18" charset="0"/>
                        </a:rPr>
                        <a:t>投与群</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3年DFS率、% (95%CI)</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HR (95%CI)</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非劣性検定における</a:t>
                      </a:r>
                      <a:r>
                        <a:rPr lang="en" sz="800" dirty="0" smtClean="0"/>
                        <a:t/>
                      </a:r>
                      <a:br>
                        <a:rPr lang="en" sz="800" dirty="0" smtClean="0"/>
                      </a:br>
                      <a:r>
                        <a:rPr lang="ja-JP" sz="800" b="1" i="0" dirty="0" smtClean="0">
                          <a:solidFill>
                            <a:srgbClr val="000000"/>
                          </a:solidFill>
                          <a:ea typeface="MS UI Gothic" pitchFamily="18" charset="0"/>
                        </a:rPr>
                        <a:t>p値</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r>
                        <a:rPr lang="ja-JP" sz="700" b="0" i="0" dirty="0" smtClean="0">
                          <a:solidFill>
                            <a:srgbClr val="000000"/>
                          </a:solidFill>
                          <a:ea typeface="MS UI Gothic" pitchFamily="18" charset="0"/>
                        </a:rPr>
                        <a:t>3カ月</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76.9 (75.0, 78.7)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0.944 (0.835, 1.067)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0.002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1416">
                <a:tc>
                  <a:txBody>
                    <a:bodyPr/>
                    <a:lstStyle/>
                    <a:p>
                      <a:r>
                        <a:rPr lang="ja-JP" sz="700" b="0" i="0" dirty="0" smtClean="0">
                          <a:solidFill>
                            <a:srgbClr val="000000"/>
                          </a:solidFill>
                          <a:ea typeface="MS UI Gothic" pitchFamily="18" charset="0"/>
                        </a:rPr>
                        <a:t>6カ月</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76.1 (74.2, 78.0)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Ref.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r>
                        <a:rPr lang="ja-JP" sz="700" b="0" i="0" dirty="0" smtClean="0">
                          <a:solidFill>
                            <a:srgbClr val="000000"/>
                          </a:solidFill>
                          <a:ea typeface="MS UI Gothic" pitchFamily="18" charset="0"/>
                        </a:rPr>
                        <a:t>3年DFSの差 0.8% (-1.9, 3.5)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000" dirty="0">
                        <a:solidFill>
                          <a:srgbClr val="000000"/>
                        </a:solidFill>
                        <a:latin typeface="Arial" charset="0"/>
                        <a:ea typeface="Arial" charset="0"/>
                        <a:cs typeface="Arial" charset="0"/>
                      </a:endParaRPr>
                    </a:p>
                  </a:txBody>
                  <a:tcPr anchor="ctr"/>
                </a:tc>
                <a:tc hMerge="1">
                  <a:txBody>
                    <a:bodyPr/>
                    <a:lstStyle/>
                    <a:p>
                      <a:endParaRPr lang="en-US" sz="1000" dirty="0">
                        <a:solidFill>
                          <a:srgbClr val="000000"/>
                        </a:solidFill>
                        <a:latin typeface="Arial" charset="0"/>
                        <a:ea typeface="Arial" charset="0"/>
                        <a:cs typeface="Arial" charset="0"/>
                      </a:endParaRPr>
                    </a:p>
                  </a:txBody>
                  <a:tcPr anchor="ctr"/>
                </a:tc>
              </a:tr>
            </a:tbl>
          </a:graphicData>
        </a:graphic>
      </p:graphicFrame>
      <p:graphicFrame>
        <p:nvGraphicFramePr>
          <p:cNvPr id="471" name="Table 470"/>
          <p:cNvGraphicFramePr>
            <a:graphicFrameLocks noGrp="1"/>
          </p:cNvGraphicFramePr>
          <p:nvPr>
            <p:extLst>
              <p:ext uri="{D42A27DB-BD31-4B8C-83A1-F6EECF244321}">
                <p14:modId xmlns:p14="http://schemas.microsoft.com/office/powerpoint/2010/main" xmlns="" val="2559297004"/>
              </p:ext>
            </p:extLst>
          </p:nvPr>
        </p:nvGraphicFramePr>
        <p:xfrm>
          <a:off x="5359626" y="3771340"/>
          <a:ext cx="3541613" cy="1451448"/>
        </p:xfrm>
        <a:graphic>
          <a:graphicData uri="http://schemas.openxmlformats.org/drawingml/2006/table">
            <a:tbl>
              <a:tblPr firstRow="1" bandRow="1">
                <a:tableStyleId>{073A0DAA-6AF3-43AB-8588-CEC1D06C72B9}</a:tableStyleId>
              </a:tblPr>
              <a:tblGrid>
                <a:gridCol w="553994"/>
                <a:gridCol w="1069806"/>
                <a:gridCol w="1032410"/>
                <a:gridCol w="885403"/>
              </a:tblGrid>
              <a:tr h="408595">
                <a:tc>
                  <a:txBody>
                    <a:bodyPr/>
                    <a:lstStyle/>
                    <a:p>
                      <a:pPr algn="l"/>
                      <a:r>
                        <a:rPr lang="ja-JP" sz="800" b="1" i="0" dirty="0" smtClean="0">
                          <a:solidFill>
                            <a:srgbClr val="000000"/>
                          </a:solidFill>
                          <a:ea typeface="MS UI Gothic" pitchFamily="18" charset="0"/>
                        </a:rPr>
                        <a:t>投与群</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3年DFS率、 </a:t>
                      </a:r>
                      <a:r>
                        <a:rPr lang="en" sz="800" dirty="0" smtClean="0"/>
                        <a:t/>
                      </a:r>
                      <a:br>
                        <a:rPr lang="en" sz="800" dirty="0" smtClean="0"/>
                      </a:br>
                      <a:r>
                        <a:rPr lang="ja-JP" sz="800" b="1" i="0" dirty="0" smtClean="0">
                          <a:solidFill>
                            <a:srgbClr val="000000"/>
                          </a:solidFill>
                          <a:ea typeface="MS UI Gothic" pitchFamily="18" charset="0"/>
                        </a:rPr>
                        <a:t>% (95%CI)</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HR (95%CI)</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非劣性検定における</a:t>
                      </a:r>
                      <a:r>
                        <a:rPr lang="en" sz="800" dirty="0" smtClean="0"/>
                        <a:t/>
                      </a:r>
                      <a:br>
                        <a:rPr lang="en" sz="800" dirty="0" smtClean="0"/>
                      </a:br>
                      <a:r>
                        <a:rPr lang="ja-JP" sz="800" b="1" i="0" dirty="0" smtClean="0">
                          <a:solidFill>
                            <a:srgbClr val="000000"/>
                          </a:solidFill>
                          <a:ea typeface="MS UI Gothic" pitchFamily="18" charset="0"/>
                        </a:rPr>
                        <a:t>p値</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r>
                        <a:rPr lang="ja-JP" sz="700" b="0" i="0" dirty="0" smtClean="0">
                          <a:solidFill>
                            <a:srgbClr val="000000"/>
                          </a:solidFill>
                          <a:ea typeface="MS UI Gothic" pitchFamily="18" charset="0"/>
                        </a:rPr>
                        <a:t>3カ月</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76.3 (73.5, 79.0)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1.156 (0.962, 1.388)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0.592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1416">
                <a:tc>
                  <a:txBody>
                    <a:bodyPr/>
                    <a:lstStyle/>
                    <a:p>
                      <a:r>
                        <a:rPr lang="ja-JP" sz="700" b="0" i="0" dirty="0" smtClean="0">
                          <a:solidFill>
                            <a:srgbClr val="000000"/>
                          </a:solidFill>
                          <a:ea typeface="MS UI Gothic" pitchFamily="18" charset="0"/>
                        </a:rPr>
                        <a:t>6カ月</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79.2 (76.6, 81.8)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700" b="0" i="0" dirty="0" smtClean="0">
                          <a:solidFill>
                            <a:srgbClr val="000000"/>
                          </a:solidFill>
                          <a:ea typeface="MS UI Gothic" pitchFamily="18" charset="0"/>
                        </a:rPr>
                        <a:t>Ref. </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700" dirty="0">
                        <a:solidFill>
                          <a:srgbClr val="000000"/>
                        </a:solidFill>
                        <a:latin typeface="Arial" charset="0"/>
                        <a:ea typeface="Arial" charset="0"/>
                        <a:cs typeface="Arial"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1416">
                <a:tc>
                  <a:txBody>
                    <a:bodyPr/>
                    <a:lstStyle/>
                    <a:p>
                      <a:endParaRPr lang="en-US" sz="700" dirty="0">
                        <a:solidFill>
                          <a:srgbClr val="000000"/>
                        </a:solidFill>
                        <a:latin typeface="Arial" charset="0"/>
                        <a:ea typeface="Arial" charset="0"/>
                        <a:cs typeface="Arial"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r>
                        <a:rPr lang="ja-JP" sz="700" b="0" i="0" dirty="0" smtClean="0">
                          <a:solidFill>
                            <a:srgbClr val="000000"/>
                          </a:solidFill>
                          <a:ea typeface="MS UI Gothic" pitchFamily="18" charset="0"/>
                        </a:rPr>
                        <a:t>3年DFSの差 -2.9% (-6.7, 0.8)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000" dirty="0">
                        <a:solidFill>
                          <a:srgbClr val="000000"/>
                        </a:solidFill>
                        <a:latin typeface="Arial" charset="0"/>
                        <a:ea typeface="Arial" charset="0"/>
                        <a:cs typeface="Arial" charset="0"/>
                      </a:endParaRPr>
                    </a:p>
                  </a:txBody>
                  <a:tcPr anchor="ctr"/>
                </a:tc>
                <a:tc hMerge="1">
                  <a:txBody>
                    <a:bodyPr/>
                    <a:lstStyle/>
                    <a:p>
                      <a:endParaRPr lang="en-US" sz="1000" dirty="0">
                        <a:solidFill>
                          <a:srgbClr val="000000"/>
                        </a:solidFill>
                        <a:latin typeface="Arial" charset="0"/>
                        <a:ea typeface="Arial" charset="0"/>
                        <a:cs typeface="Arial" charset="0"/>
                      </a:endParaRPr>
                    </a:p>
                  </a:txBody>
                  <a:tcPr anchor="ctr"/>
                </a:tc>
              </a:tr>
            </a:tbl>
          </a:graphicData>
        </a:graphic>
      </p:graphicFrame>
      <p:grpSp>
        <p:nvGrpSpPr>
          <p:cNvPr id="472" name="Group 471"/>
          <p:cNvGrpSpPr/>
          <p:nvPr/>
        </p:nvGrpSpPr>
        <p:grpSpPr>
          <a:xfrm>
            <a:off x="0" y="5732536"/>
            <a:ext cx="4304855" cy="628137"/>
            <a:chOff x="0" y="5567321"/>
            <a:chExt cx="4304855" cy="628137"/>
          </a:xfrm>
        </p:grpSpPr>
        <p:sp>
          <p:nvSpPr>
            <p:cNvPr id="473" name="TextBox 472"/>
            <p:cNvSpPr txBox="1"/>
            <p:nvPr/>
          </p:nvSpPr>
          <p:spPr>
            <a:xfrm>
              <a:off x="0" y="5567321"/>
              <a:ext cx="647934" cy="215444"/>
            </a:xfrm>
            <a:prstGeom prst="rect">
              <a:avLst/>
            </a:prstGeom>
            <a:noFill/>
          </p:spPr>
          <p:txBody>
            <a:bodyPr wrap="none" rtlCol="0">
              <a:spAutoFit/>
            </a:bodyPr>
            <a:lstStyle/>
            <a:p>
              <a:r>
                <a:rPr lang="ja-JP" sz="800" b="0" i="0" dirty="0" smtClean="0">
                  <a:solidFill>
                    <a:srgbClr val="000000"/>
                  </a:solidFill>
                  <a:ea typeface="MS UI Gothic" pitchFamily="18" charset="0"/>
                </a:rPr>
                <a:t>リスクに晒されていた患者数</a:t>
              </a:r>
            </a:p>
          </p:txBody>
        </p:sp>
        <p:sp>
          <p:nvSpPr>
            <p:cNvPr id="474" name="TextBox 473"/>
            <p:cNvSpPr txBox="1"/>
            <p:nvPr/>
          </p:nvSpPr>
          <p:spPr>
            <a:xfrm>
              <a:off x="81199" y="5769621"/>
              <a:ext cx="638316" cy="215444"/>
            </a:xfrm>
            <a:prstGeom prst="rect">
              <a:avLst/>
            </a:prstGeom>
            <a:noFill/>
          </p:spPr>
          <p:txBody>
            <a:bodyPr wrap="none" rtlCol="0">
              <a:spAutoFit/>
            </a:bodyPr>
            <a:lstStyle/>
            <a:p>
              <a:r>
                <a:rPr lang="ja-JP" sz="800" b="0" i="0" dirty="0" smtClean="0">
                  <a:solidFill>
                    <a:srgbClr val="000080"/>
                  </a:solidFill>
                  <a:ea typeface="MS UI Gothic" pitchFamily="18" charset="0"/>
                </a:rPr>
                <a:t>3カ月：</a:t>
              </a:r>
            </a:p>
          </p:txBody>
        </p:sp>
        <p:sp>
          <p:nvSpPr>
            <p:cNvPr id="475" name="TextBox 474"/>
            <p:cNvSpPr txBox="1"/>
            <p:nvPr/>
          </p:nvSpPr>
          <p:spPr>
            <a:xfrm>
              <a:off x="81199" y="5971922"/>
              <a:ext cx="638316" cy="215444"/>
            </a:xfrm>
            <a:prstGeom prst="rect">
              <a:avLst/>
            </a:prstGeom>
            <a:noFill/>
          </p:spPr>
          <p:txBody>
            <a:bodyPr wrap="none" rtlCol="0">
              <a:spAutoFit/>
            </a:bodyPr>
            <a:lstStyle/>
            <a:p>
              <a:r>
                <a:rPr lang="ja-JP" sz="800" b="0" i="0" dirty="0" smtClean="0">
                  <a:solidFill>
                    <a:srgbClr val="021C41"/>
                  </a:solidFill>
                  <a:ea typeface="MS UI Gothic" pitchFamily="18" charset="0"/>
                </a:rPr>
                <a:t>6カ月：</a:t>
              </a:r>
            </a:p>
          </p:txBody>
        </p:sp>
        <p:sp>
          <p:nvSpPr>
            <p:cNvPr id="476" name="TextBox 475"/>
            <p:cNvSpPr txBox="1"/>
            <p:nvPr/>
          </p:nvSpPr>
          <p:spPr>
            <a:xfrm>
              <a:off x="590999" y="5769621"/>
              <a:ext cx="415498" cy="215444"/>
            </a:xfrm>
            <a:prstGeom prst="rect">
              <a:avLst/>
            </a:prstGeom>
            <a:noFill/>
          </p:spPr>
          <p:txBody>
            <a:bodyPr wrap="none" rtlCol="0">
              <a:spAutoFit/>
            </a:bodyPr>
            <a:lstStyle/>
            <a:p>
              <a:r>
                <a:rPr lang="ja-JP" sz="800" b="0" i="0" dirty="0" smtClean="0">
                  <a:solidFill>
                    <a:srgbClr val="000080"/>
                  </a:solidFill>
                  <a:ea typeface="MS UI Gothic" pitchFamily="18" charset="0"/>
                </a:rPr>
                <a:t>2049</a:t>
              </a:r>
            </a:p>
          </p:txBody>
        </p:sp>
        <p:sp>
          <p:nvSpPr>
            <p:cNvPr id="477" name="TextBox 476"/>
            <p:cNvSpPr txBox="1"/>
            <p:nvPr/>
          </p:nvSpPr>
          <p:spPr>
            <a:xfrm>
              <a:off x="987508" y="5769621"/>
              <a:ext cx="415498" cy="215444"/>
            </a:xfrm>
            <a:prstGeom prst="rect">
              <a:avLst/>
            </a:prstGeom>
            <a:noFill/>
          </p:spPr>
          <p:txBody>
            <a:bodyPr wrap="none" rtlCol="0">
              <a:spAutoFit/>
            </a:bodyPr>
            <a:lstStyle/>
            <a:p>
              <a:r>
                <a:rPr lang="ja-JP" sz="800" b="0" i="0" dirty="0" smtClean="0">
                  <a:solidFill>
                    <a:srgbClr val="000080"/>
                  </a:solidFill>
                  <a:ea typeface="MS UI Gothic" pitchFamily="18" charset="0"/>
                </a:rPr>
                <a:t>1795</a:t>
              </a:r>
            </a:p>
          </p:txBody>
        </p:sp>
        <p:sp>
          <p:nvSpPr>
            <p:cNvPr id="478" name="TextBox 477"/>
            <p:cNvSpPr txBox="1"/>
            <p:nvPr/>
          </p:nvSpPr>
          <p:spPr>
            <a:xfrm>
              <a:off x="1351648" y="5769621"/>
              <a:ext cx="415498" cy="215444"/>
            </a:xfrm>
            <a:prstGeom prst="rect">
              <a:avLst/>
            </a:prstGeom>
            <a:noFill/>
          </p:spPr>
          <p:txBody>
            <a:bodyPr wrap="none" rtlCol="0">
              <a:spAutoFit/>
            </a:bodyPr>
            <a:lstStyle/>
            <a:p>
              <a:r>
                <a:rPr lang="ja-JP" sz="800" b="0" i="0" dirty="0" smtClean="0">
                  <a:solidFill>
                    <a:srgbClr val="000080"/>
                  </a:solidFill>
                  <a:ea typeface="MS UI Gothic" pitchFamily="18" charset="0"/>
                </a:rPr>
                <a:t>1578</a:t>
              </a:r>
            </a:p>
          </p:txBody>
        </p:sp>
        <p:sp>
          <p:nvSpPr>
            <p:cNvPr id="479" name="TextBox 478"/>
            <p:cNvSpPr txBox="1"/>
            <p:nvPr/>
          </p:nvSpPr>
          <p:spPr>
            <a:xfrm>
              <a:off x="1707699" y="5769621"/>
              <a:ext cx="415498" cy="215444"/>
            </a:xfrm>
            <a:prstGeom prst="rect">
              <a:avLst/>
            </a:prstGeom>
            <a:noFill/>
          </p:spPr>
          <p:txBody>
            <a:bodyPr wrap="none" rtlCol="0">
              <a:spAutoFit/>
            </a:bodyPr>
            <a:lstStyle/>
            <a:p>
              <a:r>
                <a:rPr lang="ja-JP" sz="800" b="0" i="0" dirty="0" smtClean="0">
                  <a:solidFill>
                    <a:srgbClr val="000080"/>
                  </a:solidFill>
                  <a:ea typeface="MS UI Gothic" pitchFamily="18" charset="0"/>
                </a:rPr>
                <a:t>1014</a:t>
              </a:r>
            </a:p>
          </p:txBody>
        </p:sp>
        <p:sp>
          <p:nvSpPr>
            <p:cNvPr id="480" name="TextBox 479"/>
            <p:cNvSpPr txBox="1"/>
            <p:nvPr/>
          </p:nvSpPr>
          <p:spPr>
            <a:xfrm>
              <a:off x="2120393"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482</a:t>
              </a:r>
            </a:p>
          </p:txBody>
        </p:sp>
        <p:sp>
          <p:nvSpPr>
            <p:cNvPr id="481" name="TextBox 480"/>
            <p:cNvSpPr txBox="1"/>
            <p:nvPr/>
          </p:nvSpPr>
          <p:spPr>
            <a:xfrm>
              <a:off x="2492627"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236</a:t>
              </a:r>
            </a:p>
          </p:txBody>
        </p:sp>
        <p:sp>
          <p:nvSpPr>
            <p:cNvPr id="482" name="TextBox 481"/>
            <p:cNvSpPr txBox="1"/>
            <p:nvPr/>
          </p:nvSpPr>
          <p:spPr>
            <a:xfrm>
              <a:off x="2856769" y="5769621"/>
              <a:ext cx="300082" cy="215444"/>
            </a:xfrm>
            <a:prstGeom prst="rect">
              <a:avLst/>
            </a:prstGeom>
            <a:noFill/>
          </p:spPr>
          <p:txBody>
            <a:bodyPr wrap="none" rtlCol="0">
              <a:spAutoFit/>
            </a:bodyPr>
            <a:lstStyle/>
            <a:p>
              <a:r>
                <a:rPr lang="ja-JP" sz="800" b="0" i="0" dirty="0" smtClean="0">
                  <a:solidFill>
                    <a:srgbClr val="000080"/>
                  </a:solidFill>
                  <a:ea typeface="MS UI Gothic" pitchFamily="18" charset="0"/>
                </a:rPr>
                <a:t>66</a:t>
              </a:r>
            </a:p>
          </p:txBody>
        </p:sp>
        <p:sp>
          <p:nvSpPr>
            <p:cNvPr id="483" name="TextBox 482"/>
            <p:cNvSpPr txBox="1"/>
            <p:nvPr/>
          </p:nvSpPr>
          <p:spPr>
            <a:xfrm>
              <a:off x="3277555" y="5769621"/>
              <a:ext cx="300082" cy="215444"/>
            </a:xfrm>
            <a:prstGeom prst="rect">
              <a:avLst/>
            </a:prstGeom>
            <a:noFill/>
          </p:spPr>
          <p:txBody>
            <a:bodyPr wrap="none" rtlCol="0">
              <a:spAutoFit/>
            </a:bodyPr>
            <a:lstStyle/>
            <a:p>
              <a:r>
                <a:rPr lang="ja-JP" sz="800" b="0" i="0" dirty="0" smtClean="0">
                  <a:solidFill>
                    <a:srgbClr val="000080"/>
                  </a:solidFill>
                  <a:ea typeface="MS UI Gothic" pitchFamily="18" charset="0"/>
                </a:rPr>
                <a:t>14</a:t>
              </a:r>
            </a:p>
          </p:txBody>
        </p:sp>
        <p:sp>
          <p:nvSpPr>
            <p:cNvPr id="484" name="TextBox 483"/>
            <p:cNvSpPr txBox="1"/>
            <p:nvPr/>
          </p:nvSpPr>
          <p:spPr>
            <a:xfrm>
              <a:off x="3698340" y="5769621"/>
              <a:ext cx="242374" cy="215444"/>
            </a:xfrm>
            <a:prstGeom prst="rect">
              <a:avLst/>
            </a:prstGeom>
            <a:noFill/>
          </p:spPr>
          <p:txBody>
            <a:bodyPr wrap="none" rtlCol="0">
              <a:spAutoFit/>
            </a:bodyPr>
            <a:lstStyle/>
            <a:p>
              <a:r>
                <a:rPr lang="ja-JP" sz="800" b="0" i="0" dirty="0" smtClean="0">
                  <a:solidFill>
                    <a:srgbClr val="000080"/>
                  </a:solidFill>
                  <a:ea typeface="MS UI Gothic" pitchFamily="18" charset="0"/>
                </a:rPr>
                <a:t>1</a:t>
              </a:r>
            </a:p>
          </p:txBody>
        </p:sp>
        <p:sp>
          <p:nvSpPr>
            <p:cNvPr id="485" name="TextBox 484"/>
            <p:cNvSpPr txBox="1"/>
            <p:nvPr/>
          </p:nvSpPr>
          <p:spPr>
            <a:xfrm>
              <a:off x="4062481" y="5769621"/>
              <a:ext cx="242374" cy="215444"/>
            </a:xfrm>
            <a:prstGeom prst="rect">
              <a:avLst/>
            </a:prstGeom>
            <a:noFill/>
          </p:spPr>
          <p:txBody>
            <a:bodyPr wrap="none" rtlCol="0">
              <a:spAutoFit/>
            </a:bodyPr>
            <a:lstStyle/>
            <a:p>
              <a:r>
                <a:rPr lang="ja-JP" sz="800" b="0" i="0" dirty="0" smtClean="0">
                  <a:solidFill>
                    <a:srgbClr val="000080"/>
                  </a:solidFill>
                  <a:ea typeface="MS UI Gothic" pitchFamily="18" charset="0"/>
                </a:rPr>
                <a:t>0</a:t>
              </a:r>
            </a:p>
          </p:txBody>
        </p:sp>
        <p:sp>
          <p:nvSpPr>
            <p:cNvPr id="486" name="TextBox 485"/>
            <p:cNvSpPr txBox="1"/>
            <p:nvPr/>
          </p:nvSpPr>
          <p:spPr>
            <a:xfrm>
              <a:off x="590999" y="5980014"/>
              <a:ext cx="415498" cy="215444"/>
            </a:xfrm>
            <a:prstGeom prst="rect">
              <a:avLst/>
            </a:prstGeom>
            <a:noFill/>
          </p:spPr>
          <p:txBody>
            <a:bodyPr wrap="none" rtlCol="0">
              <a:spAutoFit/>
            </a:bodyPr>
            <a:lstStyle/>
            <a:p>
              <a:r>
                <a:rPr lang="ja-JP" sz="800" b="0" i="0" dirty="0" smtClean="0">
                  <a:solidFill>
                    <a:srgbClr val="021C41"/>
                  </a:solidFill>
                  <a:ea typeface="MS UI Gothic" pitchFamily="18" charset="0"/>
                </a:rPr>
                <a:t>2043</a:t>
              </a:r>
            </a:p>
          </p:txBody>
        </p:sp>
        <p:sp>
          <p:nvSpPr>
            <p:cNvPr id="487" name="TextBox 486"/>
            <p:cNvSpPr txBox="1"/>
            <p:nvPr/>
          </p:nvSpPr>
          <p:spPr>
            <a:xfrm>
              <a:off x="987508" y="5980014"/>
              <a:ext cx="415498" cy="215444"/>
            </a:xfrm>
            <a:prstGeom prst="rect">
              <a:avLst/>
            </a:prstGeom>
            <a:noFill/>
          </p:spPr>
          <p:txBody>
            <a:bodyPr wrap="none" rtlCol="0">
              <a:spAutoFit/>
            </a:bodyPr>
            <a:lstStyle/>
            <a:p>
              <a:r>
                <a:rPr lang="ja-JP" sz="800" b="0" i="0" dirty="0" smtClean="0">
                  <a:solidFill>
                    <a:srgbClr val="021C41"/>
                  </a:solidFill>
                  <a:ea typeface="MS UI Gothic" pitchFamily="18" charset="0"/>
                </a:rPr>
                <a:t>1810</a:t>
              </a:r>
            </a:p>
          </p:txBody>
        </p:sp>
        <p:sp>
          <p:nvSpPr>
            <p:cNvPr id="488" name="TextBox 487"/>
            <p:cNvSpPr txBox="1"/>
            <p:nvPr/>
          </p:nvSpPr>
          <p:spPr>
            <a:xfrm>
              <a:off x="1351648" y="5980014"/>
              <a:ext cx="415498" cy="215444"/>
            </a:xfrm>
            <a:prstGeom prst="rect">
              <a:avLst/>
            </a:prstGeom>
            <a:noFill/>
          </p:spPr>
          <p:txBody>
            <a:bodyPr wrap="none" rtlCol="0">
              <a:spAutoFit/>
            </a:bodyPr>
            <a:lstStyle/>
            <a:p>
              <a:r>
                <a:rPr lang="ja-JP" sz="800" b="0" i="0" dirty="0" smtClean="0">
                  <a:solidFill>
                    <a:srgbClr val="021C41"/>
                  </a:solidFill>
                  <a:ea typeface="MS UI Gothic" pitchFamily="18" charset="0"/>
                </a:rPr>
                <a:t>1544</a:t>
              </a:r>
            </a:p>
          </p:txBody>
        </p:sp>
        <p:sp>
          <p:nvSpPr>
            <p:cNvPr id="489" name="TextBox 488"/>
            <p:cNvSpPr txBox="1"/>
            <p:nvPr/>
          </p:nvSpPr>
          <p:spPr>
            <a:xfrm>
              <a:off x="1707699" y="5980014"/>
              <a:ext cx="415498" cy="215444"/>
            </a:xfrm>
            <a:prstGeom prst="rect">
              <a:avLst/>
            </a:prstGeom>
            <a:noFill/>
          </p:spPr>
          <p:txBody>
            <a:bodyPr wrap="none" rtlCol="0">
              <a:spAutoFit/>
            </a:bodyPr>
            <a:lstStyle/>
            <a:p>
              <a:r>
                <a:rPr lang="ja-JP" sz="800" b="0" i="0" dirty="0" smtClean="0">
                  <a:solidFill>
                    <a:srgbClr val="021C41"/>
                  </a:solidFill>
                  <a:ea typeface="MS UI Gothic" pitchFamily="18" charset="0"/>
                </a:rPr>
                <a:t>1024</a:t>
              </a:r>
            </a:p>
          </p:txBody>
        </p:sp>
        <p:sp>
          <p:nvSpPr>
            <p:cNvPr id="490" name="TextBox 489"/>
            <p:cNvSpPr txBox="1"/>
            <p:nvPr/>
          </p:nvSpPr>
          <p:spPr>
            <a:xfrm>
              <a:off x="2120393"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517</a:t>
              </a:r>
            </a:p>
          </p:txBody>
        </p:sp>
        <p:sp>
          <p:nvSpPr>
            <p:cNvPr id="491" name="TextBox 490"/>
            <p:cNvSpPr txBox="1"/>
            <p:nvPr/>
          </p:nvSpPr>
          <p:spPr>
            <a:xfrm>
              <a:off x="2492627"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238</a:t>
              </a:r>
            </a:p>
          </p:txBody>
        </p:sp>
        <p:sp>
          <p:nvSpPr>
            <p:cNvPr id="492" name="TextBox 491"/>
            <p:cNvSpPr txBox="1"/>
            <p:nvPr/>
          </p:nvSpPr>
          <p:spPr>
            <a:xfrm>
              <a:off x="2856769" y="5980014"/>
              <a:ext cx="300082" cy="215444"/>
            </a:xfrm>
            <a:prstGeom prst="rect">
              <a:avLst/>
            </a:prstGeom>
            <a:noFill/>
          </p:spPr>
          <p:txBody>
            <a:bodyPr wrap="none" rtlCol="0">
              <a:spAutoFit/>
            </a:bodyPr>
            <a:lstStyle/>
            <a:p>
              <a:r>
                <a:rPr lang="ja-JP" sz="800" b="0" i="0" dirty="0" smtClean="0">
                  <a:solidFill>
                    <a:srgbClr val="021C41"/>
                  </a:solidFill>
                  <a:ea typeface="MS UI Gothic" pitchFamily="18" charset="0"/>
                </a:rPr>
                <a:t>71</a:t>
              </a:r>
            </a:p>
          </p:txBody>
        </p:sp>
        <p:sp>
          <p:nvSpPr>
            <p:cNvPr id="493" name="TextBox 492"/>
            <p:cNvSpPr txBox="1"/>
            <p:nvPr/>
          </p:nvSpPr>
          <p:spPr>
            <a:xfrm>
              <a:off x="3277555" y="5980014"/>
              <a:ext cx="300082" cy="215444"/>
            </a:xfrm>
            <a:prstGeom prst="rect">
              <a:avLst/>
            </a:prstGeom>
            <a:noFill/>
          </p:spPr>
          <p:txBody>
            <a:bodyPr wrap="none" rtlCol="0">
              <a:spAutoFit/>
            </a:bodyPr>
            <a:lstStyle/>
            <a:p>
              <a:r>
                <a:rPr lang="ja-JP" sz="800" b="0" i="0" dirty="0" smtClean="0">
                  <a:solidFill>
                    <a:srgbClr val="021C41"/>
                  </a:solidFill>
                  <a:ea typeface="MS UI Gothic" pitchFamily="18" charset="0"/>
                </a:rPr>
                <a:t>18</a:t>
              </a:r>
            </a:p>
          </p:txBody>
        </p:sp>
        <p:sp>
          <p:nvSpPr>
            <p:cNvPr id="494" name="TextBox 493"/>
            <p:cNvSpPr txBox="1"/>
            <p:nvPr/>
          </p:nvSpPr>
          <p:spPr>
            <a:xfrm>
              <a:off x="3698340" y="5980014"/>
              <a:ext cx="242374" cy="215444"/>
            </a:xfrm>
            <a:prstGeom prst="rect">
              <a:avLst/>
            </a:prstGeom>
            <a:noFill/>
          </p:spPr>
          <p:txBody>
            <a:bodyPr wrap="none" rtlCol="0">
              <a:spAutoFit/>
            </a:bodyPr>
            <a:lstStyle/>
            <a:p>
              <a:r>
                <a:rPr lang="ja-JP" sz="800" b="0" i="0" dirty="0" smtClean="0">
                  <a:solidFill>
                    <a:srgbClr val="021C41"/>
                  </a:solidFill>
                  <a:ea typeface="MS UI Gothic" pitchFamily="18" charset="0"/>
                </a:rPr>
                <a:t>3</a:t>
              </a:r>
            </a:p>
          </p:txBody>
        </p:sp>
        <p:sp>
          <p:nvSpPr>
            <p:cNvPr id="495" name="TextBox 494"/>
            <p:cNvSpPr txBox="1"/>
            <p:nvPr/>
          </p:nvSpPr>
          <p:spPr>
            <a:xfrm>
              <a:off x="4062481" y="5980014"/>
              <a:ext cx="242374" cy="215444"/>
            </a:xfrm>
            <a:prstGeom prst="rect">
              <a:avLst/>
            </a:prstGeom>
            <a:noFill/>
          </p:spPr>
          <p:txBody>
            <a:bodyPr wrap="none" rtlCol="0">
              <a:spAutoFit/>
            </a:bodyPr>
            <a:lstStyle/>
            <a:p>
              <a:r>
                <a:rPr lang="ja-JP" sz="800" b="0" i="0" dirty="0" smtClean="0">
                  <a:solidFill>
                    <a:srgbClr val="021C41"/>
                  </a:solidFill>
                  <a:ea typeface="MS UI Gothic" pitchFamily="18" charset="0"/>
                </a:rPr>
                <a:t>0</a:t>
              </a:r>
            </a:p>
          </p:txBody>
        </p:sp>
      </p:grpSp>
      <p:grpSp>
        <p:nvGrpSpPr>
          <p:cNvPr id="496" name="Group 495"/>
          <p:cNvGrpSpPr/>
          <p:nvPr/>
        </p:nvGrpSpPr>
        <p:grpSpPr>
          <a:xfrm>
            <a:off x="4580092" y="5732536"/>
            <a:ext cx="4304855" cy="628137"/>
            <a:chOff x="4580092" y="5567321"/>
            <a:chExt cx="4304855" cy="628137"/>
          </a:xfrm>
        </p:grpSpPr>
        <p:sp>
          <p:nvSpPr>
            <p:cNvPr id="497" name="TextBox 496"/>
            <p:cNvSpPr txBox="1"/>
            <p:nvPr/>
          </p:nvSpPr>
          <p:spPr>
            <a:xfrm>
              <a:off x="4580092" y="5567321"/>
              <a:ext cx="647934" cy="215444"/>
            </a:xfrm>
            <a:prstGeom prst="rect">
              <a:avLst/>
            </a:prstGeom>
            <a:noFill/>
          </p:spPr>
          <p:txBody>
            <a:bodyPr wrap="none" rtlCol="0">
              <a:spAutoFit/>
            </a:bodyPr>
            <a:lstStyle/>
            <a:p>
              <a:r>
                <a:rPr lang="ja-JP" sz="800" b="0" i="0" dirty="0" smtClean="0">
                  <a:solidFill>
                    <a:srgbClr val="000000"/>
                  </a:solidFill>
                  <a:ea typeface="MS UI Gothic" pitchFamily="18" charset="0"/>
                </a:rPr>
                <a:t>リスクに晒されていた患者数</a:t>
              </a:r>
            </a:p>
          </p:txBody>
        </p:sp>
        <p:sp>
          <p:nvSpPr>
            <p:cNvPr id="498" name="TextBox 497"/>
            <p:cNvSpPr txBox="1"/>
            <p:nvPr/>
          </p:nvSpPr>
          <p:spPr>
            <a:xfrm>
              <a:off x="4661291" y="5769621"/>
              <a:ext cx="638316" cy="215444"/>
            </a:xfrm>
            <a:prstGeom prst="rect">
              <a:avLst/>
            </a:prstGeom>
            <a:noFill/>
          </p:spPr>
          <p:txBody>
            <a:bodyPr wrap="none" rtlCol="0">
              <a:spAutoFit/>
            </a:bodyPr>
            <a:lstStyle/>
            <a:p>
              <a:r>
                <a:rPr lang="ja-JP" sz="800" b="0" i="0" dirty="0" smtClean="0">
                  <a:solidFill>
                    <a:srgbClr val="000080"/>
                  </a:solidFill>
                  <a:ea typeface="MS UI Gothic" pitchFamily="18" charset="0"/>
                </a:rPr>
                <a:t>3カ月：</a:t>
              </a:r>
            </a:p>
          </p:txBody>
        </p:sp>
        <p:sp>
          <p:nvSpPr>
            <p:cNvPr id="499" name="TextBox 498"/>
            <p:cNvSpPr txBox="1"/>
            <p:nvPr/>
          </p:nvSpPr>
          <p:spPr>
            <a:xfrm>
              <a:off x="4661291" y="5971922"/>
              <a:ext cx="638316" cy="215444"/>
            </a:xfrm>
            <a:prstGeom prst="rect">
              <a:avLst/>
            </a:prstGeom>
            <a:noFill/>
          </p:spPr>
          <p:txBody>
            <a:bodyPr wrap="none" rtlCol="0">
              <a:spAutoFit/>
            </a:bodyPr>
            <a:lstStyle/>
            <a:p>
              <a:r>
                <a:rPr lang="ja-JP" sz="800" b="0" i="0" dirty="0" smtClean="0">
                  <a:solidFill>
                    <a:srgbClr val="021C41"/>
                  </a:solidFill>
                  <a:ea typeface="MS UI Gothic" pitchFamily="18" charset="0"/>
                </a:rPr>
                <a:t>6カ月：</a:t>
              </a:r>
            </a:p>
          </p:txBody>
        </p:sp>
        <p:sp>
          <p:nvSpPr>
            <p:cNvPr id="500" name="TextBox 499"/>
            <p:cNvSpPr txBox="1"/>
            <p:nvPr/>
          </p:nvSpPr>
          <p:spPr>
            <a:xfrm>
              <a:off x="5171091"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986</a:t>
              </a:r>
            </a:p>
          </p:txBody>
        </p:sp>
        <p:sp>
          <p:nvSpPr>
            <p:cNvPr id="501" name="TextBox 500"/>
            <p:cNvSpPr txBox="1"/>
            <p:nvPr/>
          </p:nvSpPr>
          <p:spPr>
            <a:xfrm>
              <a:off x="5567600"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886</a:t>
              </a:r>
            </a:p>
          </p:txBody>
        </p:sp>
        <p:sp>
          <p:nvSpPr>
            <p:cNvPr id="502" name="TextBox 501"/>
            <p:cNvSpPr txBox="1"/>
            <p:nvPr/>
          </p:nvSpPr>
          <p:spPr>
            <a:xfrm>
              <a:off x="5931740"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751</a:t>
              </a:r>
            </a:p>
          </p:txBody>
        </p:sp>
        <p:sp>
          <p:nvSpPr>
            <p:cNvPr id="503" name="TextBox 502"/>
            <p:cNvSpPr txBox="1"/>
            <p:nvPr/>
          </p:nvSpPr>
          <p:spPr>
            <a:xfrm>
              <a:off x="6287791"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486</a:t>
              </a:r>
            </a:p>
          </p:txBody>
        </p:sp>
        <p:sp>
          <p:nvSpPr>
            <p:cNvPr id="504" name="TextBox 503"/>
            <p:cNvSpPr txBox="1"/>
            <p:nvPr/>
          </p:nvSpPr>
          <p:spPr>
            <a:xfrm>
              <a:off x="6700485"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223</a:t>
              </a:r>
            </a:p>
          </p:txBody>
        </p:sp>
        <p:sp>
          <p:nvSpPr>
            <p:cNvPr id="505" name="TextBox 504"/>
            <p:cNvSpPr txBox="1"/>
            <p:nvPr/>
          </p:nvSpPr>
          <p:spPr>
            <a:xfrm>
              <a:off x="7072719" y="5769621"/>
              <a:ext cx="357790" cy="215444"/>
            </a:xfrm>
            <a:prstGeom prst="rect">
              <a:avLst/>
            </a:prstGeom>
            <a:noFill/>
          </p:spPr>
          <p:txBody>
            <a:bodyPr wrap="none" rtlCol="0">
              <a:spAutoFit/>
            </a:bodyPr>
            <a:lstStyle/>
            <a:p>
              <a:r>
                <a:rPr lang="ja-JP" sz="800" b="0" i="0" dirty="0" smtClean="0">
                  <a:solidFill>
                    <a:srgbClr val="000080"/>
                  </a:solidFill>
                  <a:ea typeface="MS UI Gothic" pitchFamily="18" charset="0"/>
                </a:rPr>
                <a:t>103</a:t>
              </a:r>
            </a:p>
          </p:txBody>
        </p:sp>
        <p:sp>
          <p:nvSpPr>
            <p:cNvPr id="506" name="TextBox 505"/>
            <p:cNvSpPr txBox="1"/>
            <p:nvPr/>
          </p:nvSpPr>
          <p:spPr>
            <a:xfrm>
              <a:off x="7436861" y="5769621"/>
              <a:ext cx="300082" cy="215444"/>
            </a:xfrm>
            <a:prstGeom prst="rect">
              <a:avLst/>
            </a:prstGeom>
            <a:noFill/>
          </p:spPr>
          <p:txBody>
            <a:bodyPr wrap="none" rtlCol="0">
              <a:spAutoFit/>
            </a:bodyPr>
            <a:lstStyle/>
            <a:p>
              <a:r>
                <a:rPr lang="ja-JP" sz="800" b="0" i="0" dirty="0" smtClean="0">
                  <a:solidFill>
                    <a:srgbClr val="000080"/>
                  </a:solidFill>
                  <a:ea typeface="MS UI Gothic" pitchFamily="18" charset="0"/>
                </a:rPr>
                <a:t>36</a:t>
              </a:r>
            </a:p>
          </p:txBody>
        </p:sp>
        <p:sp>
          <p:nvSpPr>
            <p:cNvPr id="507" name="TextBox 506"/>
            <p:cNvSpPr txBox="1"/>
            <p:nvPr/>
          </p:nvSpPr>
          <p:spPr>
            <a:xfrm>
              <a:off x="7857647" y="5769621"/>
              <a:ext cx="300082" cy="215444"/>
            </a:xfrm>
            <a:prstGeom prst="rect">
              <a:avLst/>
            </a:prstGeom>
            <a:noFill/>
          </p:spPr>
          <p:txBody>
            <a:bodyPr wrap="none" rtlCol="0">
              <a:spAutoFit/>
            </a:bodyPr>
            <a:lstStyle/>
            <a:p>
              <a:r>
                <a:rPr lang="ja-JP" sz="800" b="0" i="0" dirty="0" smtClean="0">
                  <a:solidFill>
                    <a:srgbClr val="000080"/>
                  </a:solidFill>
                  <a:ea typeface="MS UI Gothic" pitchFamily="18" charset="0"/>
                </a:rPr>
                <a:t>10</a:t>
              </a:r>
            </a:p>
          </p:txBody>
        </p:sp>
        <p:sp>
          <p:nvSpPr>
            <p:cNvPr id="508" name="TextBox 507"/>
            <p:cNvSpPr txBox="1"/>
            <p:nvPr/>
          </p:nvSpPr>
          <p:spPr>
            <a:xfrm>
              <a:off x="8278432" y="5769621"/>
              <a:ext cx="242374" cy="215444"/>
            </a:xfrm>
            <a:prstGeom prst="rect">
              <a:avLst/>
            </a:prstGeom>
            <a:noFill/>
          </p:spPr>
          <p:txBody>
            <a:bodyPr wrap="none" rtlCol="0">
              <a:spAutoFit/>
            </a:bodyPr>
            <a:lstStyle/>
            <a:p>
              <a:r>
                <a:rPr lang="ja-JP" sz="800" b="0" i="0" dirty="0" smtClean="0">
                  <a:solidFill>
                    <a:srgbClr val="000080"/>
                  </a:solidFill>
                  <a:ea typeface="MS UI Gothic" pitchFamily="18" charset="0"/>
                </a:rPr>
                <a:t>2</a:t>
              </a:r>
            </a:p>
          </p:txBody>
        </p:sp>
        <p:sp>
          <p:nvSpPr>
            <p:cNvPr id="509" name="TextBox 508"/>
            <p:cNvSpPr txBox="1"/>
            <p:nvPr/>
          </p:nvSpPr>
          <p:spPr>
            <a:xfrm>
              <a:off x="8642573" y="5769621"/>
              <a:ext cx="242374" cy="215444"/>
            </a:xfrm>
            <a:prstGeom prst="rect">
              <a:avLst/>
            </a:prstGeom>
            <a:noFill/>
          </p:spPr>
          <p:txBody>
            <a:bodyPr wrap="none" rtlCol="0">
              <a:spAutoFit/>
            </a:bodyPr>
            <a:lstStyle/>
            <a:p>
              <a:r>
                <a:rPr lang="ja-JP" sz="800" b="0" i="0" dirty="0" smtClean="0">
                  <a:solidFill>
                    <a:srgbClr val="000080"/>
                  </a:solidFill>
                  <a:ea typeface="MS UI Gothic" pitchFamily="18" charset="0"/>
                </a:rPr>
                <a:t>0</a:t>
              </a:r>
            </a:p>
          </p:txBody>
        </p:sp>
        <p:sp>
          <p:nvSpPr>
            <p:cNvPr id="510" name="TextBox 509"/>
            <p:cNvSpPr txBox="1"/>
            <p:nvPr/>
          </p:nvSpPr>
          <p:spPr>
            <a:xfrm>
              <a:off x="5171091"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987</a:t>
              </a:r>
            </a:p>
          </p:txBody>
        </p:sp>
        <p:sp>
          <p:nvSpPr>
            <p:cNvPr id="511" name="TextBox 510"/>
            <p:cNvSpPr txBox="1"/>
            <p:nvPr/>
          </p:nvSpPr>
          <p:spPr>
            <a:xfrm>
              <a:off x="5567600"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887</a:t>
              </a:r>
            </a:p>
          </p:txBody>
        </p:sp>
        <p:sp>
          <p:nvSpPr>
            <p:cNvPr id="512" name="TextBox 511"/>
            <p:cNvSpPr txBox="1"/>
            <p:nvPr/>
          </p:nvSpPr>
          <p:spPr>
            <a:xfrm>
              <a:off x="5931740"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773</a:t>
              </a:r>
            </a:p>
          </p:txBody>
        </p:sp>
        <p:sp>
          <p:nvSpPr>
            <p:cNvPr id="513" name="TextBox 512"/>
            <p:cNvSpPr txBox="1"/>
            <p:nvPr/>
          </p:nvSpPr>
          <p:spPr>
            <a:xfrm>
              <a:off x="6287791"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516</a:t>
              </a:r>
            </a:p>
          </p:txBody>
        </p:sp>
        <p:sp>
          <p:nvSpPr>
            <p:cNvPr id="514" name="TextBox 513"/>
            <p:cNvSpPr txBox="1"/>
            <p:nvPr/>
          </p:nvSpPr>
          <p:spPr>
            <a:xfrm>
              <a:off x="6700485"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240</a:t>
              </a:r>
            </a:p>
          </p:txBody>
        </p:sp>
        <p:sp>
          <p:nvSpPr>
            <p:cNvPr id="515" name="TextBox 514"/>
            <p:cNvSpPr txBox="1"/>
            <p:nvPr/>
          </p:nvSpPr>
          <p:spPr>
            <a:xfrm>
              <a:off x="7072719" y="5980014"/>
              <a:ext cx="357790" cy="215444"/>
            </a:xfrm>
            <a:prstGeom prst="rect">
              <a:avLst/>
            </a:prstGeom>
            <a:noFill/>
          </p:spPr>
          <p:txBody>
            <a:bodyPr wrap="none" rtlCol="0">
              <a:spAutoFit/>
            </a:bodyPr>
            <a:lstStyle/>
            <a:p>
              <a:r>
                <a:rPr lang="ja-JP" sz="800" b="0" i="0" dirty="0" smtClean="0">
                  <a:solidFill>
                    <a:srgbClr val="021C41"/>
                  </a:solidFill>
                  <a:ea typeface="MS UI Gothic" pitchFamily="18" charset="0"/>
                </a:rPr>
                <a:t>108</a:t>
              </a:r>
            </a:p>
          </p:txBody>
        </p:sp>
        <p:sp>
          <p:nvSpPr>
            <p:cNvPr id="516" name="TextBox 515"/>
            <p:cNvSpPr txBox="1"/>
            <p:nvPr/>
          </p:nvSpPr>
          <p:spPr>
            <a:xfrm>
              <a:off x="7436861" y="5980014"/>
              <a:ext cx="300082" cy="215444"/>
            </a:xfrm>
            <a:prstGeom prst="rect">
              <a:avLst/>
            </a:prstGeom>
            <a:noFill/>
          </p:spPr>
          <p:txBody>
            <a:bodyPr wrap="none" rtlCol="0">
              <a:spAutoFit/>
            </a:bodyPr>
            <a:lstStyle/>
            <a:p>
              <a:r>
                <a:rPr lang="ja-JP" sz="800" b="0" i="0" dirty="0" smtClean="0">
                  <a:solidFill>
                    <a:srgbClr val="021C41"/>
                  </a:solidFill>
                  <a:ea typeface="MS UI Gothic" pitchFamily="18" charset="0"/>
                </a:rPr>
                <a:t>42</a:t>
              </a:r>
            </a:p>
          </p:txBody>
        </p:sp>
        <p:sp>
          <p:nvSpPr>
            <p:cNvPr id="517" name="TextBox 516"/>
            <p:cNvSpPr txBox="1"/>
            <p:nvPr/>
          </p:nvSpPr>
          <p:spPr>
            <a:xfrm>
              <a:off x="7857647" y="5980014"/>
              <a:ext cx="300082" cy="215444"/>
            </a:xfrm>
            <a:prstGeom prst="rect">
              <a:avLst/>
            </a:prstGeom>
            <a:noFill/>
          </p:spPr>
          <p:txBody>
            <a:bodyPr wrap="none" rtlCol="0">
              <a:spAutoFit/>
            </a:bodyPr>
            <a:lstStyle/>
            <a:p>
              <a:r>
                <a:rPr lang="ja-JP" sz="800" b="0" i="0" dirty="0" smtClean="0">
                  <a:solidFill>
                    <a:srgbClr val="021C41"/>
                  </a:solidFill>
                  <a:ea typeface="MS UI Gothic" pitchFamily="18" charset="0"/>
                </a:rPr>
                <a:t>10</a:t>
              </a:r>
            </a:p>
          </p:txBody>
        </p:sp>
        <p:sp>
          <p:nvSpPr>
            <p:cNvPr id="518" name="TextBox 517"/>
            <p:cNvSpPr txBox="1"/>
            <p:nvPr/>
          </p:nvSpPr>
          <p:spPr>
            <a:xfrm>
              <a:off x="8278432" y="5980014"/>
              <a:ext cx="242374" cy="215444"/>
            </a:xfrm>
            <a:prstGeom prst="rect">
              <a:avLst/>
            </a:prstGeom>
            <a:noFill/>
          </p:spPr>
          <p:txBody>
            <a:bodyPr wrap="none" rtlCol="0">
              <a:spAutoFit/>
            </a:bodyPr>
            <a:lstStyle/>
            <a:p>
              <a:r>
                <a:rPr lang="ja-JP" sz="800" b="0" i="0" dirty="0" smtClean="0">
                  <a:solidFill>
                    <a:srgbClr val="021C41"/>
                  </a:solidFill>
                  <a:ea typeface="MS UI Gothic" pitchFamily="18" charset="0"/>
                </a:rPr>
                <a:t>1</a:t>
              </a:r>
            </a:p>
          </p:txBody>
        </p:sp>
        <p:sp>
          <p:nvSpPr>
            <p:cNvPr id="519" name="TextBox 518"/>
            <p:cNvSpPr txBox="1"/>
            <p:nvPr/>
          </p:nvSpPr>
          <p:spPr>
            <a:xfrm>
              <a:off x="8642573" y="5980014"/>
              <a:ext cx="242374" cy="215444"/>
            </a:xfrm>
            <a:prstGeom prst="rect">
              <a:avLst/>
            </a:prstGeom>
            <a:noFill/>
          </p:spPr>
          <p:txBody>
            <a:bodyPr wrap="none" rtlCol="0">
              <a:spAutoFit/>
            </a:bodyPr>
            <a:lstStyle/>
            <a:p>
              <a:r>
                <a:rPr lang="ja-JP" sz="800" b="0" i="0" dirty="0" smtClean="0">
                  <a:solidFill>
                    <a:srgbClr val="021C41"/>
                  </a:solidFill>
                  <a:ea typeface="MS UI Gothic" pitchFamily="18" charset="0"/>
                </a:rPr>
                <a:t>0</a:t>
              </a:r>
            </a:p>
          </p:txBody>
        </p:sp>
      </p:grpSp>
      <p:sp>
        <p:nvSpPr>
          <p:cNvPr id="520" name="TextBox 519"/>
          <p:cNvSpPr txBox="1"/>
          <p:nvPr/>
        </p:nvSpPr>
        <p:spPr>
          <a:xfrm>
            <a:off x="1545579" y="1789878"/>
            <a:ext cx="1809610" cy="338554"/>
          </a:xfrm>
          <a:prstGeom prst="rect">
            <a:avLst/>
          </a:prstGeom>
          <a:noFill/>
        </p:spPr>
        <p:txBody>
          <a:bodyPr wrap="none" rtlCol="0">
            <a:spAutoFit/>
          </a:bodyPr>
          <a:lstStyle/>
          <a:p>
            <a:r>
              <a:rPr lang="ja-JP" sz="1600" b="1" i="0" dirty="0" smtClean="0">
                <a:solidFill>
                  <a:srgbClr val="000000"/>
                </a:solidFill>
                <a:ea typeface="MS UI Gothic" pitchFamily="18" charset="0"/>
              </a:rPr>
              <a:t>CAPOX (n=4092)</a:t>
            </a:r>
          </a:p>
        </p:txBody>
      </p:sp>
      <p:sp>
        <p:nvSpPr>
          <p:cNvPr id="521" name="TextBox 520"/>
          <p:cNvSpPr txBox="1"/>
          <p:nvPr/>
        </p:nvSpPr>
        <p:spPr>
          <a:xfrm>
            <a:off x="6214684" y="1789878"/>
            <a:ext cx="1912002" cy="338554"/>
          </a:xfrm>
          <a:prstGeom prst="rect">
            <a:avLst/>
          </a:prstGeom>
          <a:noFill/>
        </p:spPr>
        <p:txBody>
          <a:bodyPr wrap="none" rtlCol="0">
            <a:spAutoFit/>
          </a:bodyPr>
          <a:lstStyle/>
          <a:p>
            <a:r>
              <a:rPr lang="ja-JP" sz="1600" b="1" i="0" dirty="0" smtClean="0">
                <a:solidFill>
                  <a:srgbClr val="000000"/>
                </a:solidFill>
                <a:ea typeface="MS UI Gothic" pitchFamily="18" charset="0"/>
              </a:rPr>
              <a:t>FOLFOX (n=1973)</a:t>
            </a:r>
          </a:p>
        </p:txBody>
      </p:sp>
      <p:sp>
        <p:nvSpPr>
          <p:cNvPr id="522" name="TextBox 521"/>
          <p:cNvSpPr txBox="1"/>
          <p:nvPr/>
        </p:nvSpPr>
        <p:spPr>
          <a:xfrm>
            <a:off x="356053" y="1392546"/>
            <a:ext cx="8411646"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レジメン別DFS</a:t>
            </a:r>
          </a:p>
        </p:txBody>
      </p:sp>
    </p:spTree>
    <p:extLst>
      <p:ext uri="{BB962C8B-B14F-4D97-AF65-F5344CB8AC3E}">
        <p14:creationId xmlns:p14="http://schemas.microsoft.com/office/powerpoint/2010/main" xmlns="" val="1436808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22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PFS、ORRおよびOSは、群間（治療群1 対 治療群2+3）で近似していた。</a:t>
            </a:r>
          </a:p>
          <a:p>
            <a:r>
              <a:rPr lang="ja-JP" sz="1600" b="1" i="0" dirty="0" smtClean="0">
                <a:solidFill>
                  <a:srgbClr val="4D4D4D"/>
                </a:solidFill>
                <a:ea typeface="MS UI Gothic" pitchFamily="18" charset="0"/>
              </a:rPr>
              <a:t>PFS、ORRおよびOSは、各群間の比較でも近似していた。</a:t>
            </a:r>
          </a:p>
          <a:p>
            <a:r>
              <a:rPr lang="ja-JP" sz="1600" b="1" i="0" dirty="0" smtClean="0">
                <a:solidFill>
                  <a:srgbClr val="4D4D4D"/>
                </a:solidFill>
                <a:ea typeface="MS UI Gothic" pitchFamily="18" charset="0"/>
              </a:rPr>
              <a:t>グレード3以上の心不全および肺高血圧の発生はいずれの群でも低率であった。</a:t>
            </a:r>
          </a:p>
          <a:p>
            <a:r>
              <a:rPr lang="ja-JP" sz="1600" b="1" i="0" dirty="0" smtClean="0">
                <a:solidFill>
                  <a:srgbClr val="4D4D4D"/>
                </a:solidFill>
                <a:ea typeface="MS UI Gothic" pitchFamily="18" charset="0"/>
              </a:rPr>
              <a:t>グレード3以上の出血はdemcizumab群でより多く発生した</a:t>
            </a:r>
            <a:r>
              <a:rPr lang="ja-JP" sz="1600" b="1" i="0" baseline="30000" dirty="0" smtClean="0">
                <a:solidFill>
                  <a:srgbClr val="4D4D4D"/>
                </a:solidFill>
                <a:ea typeface="MS UI Gothic" pitchFamily="18" charset="0"/>
              </a:rPr>
              <a:t>#</a:t>
            </a:r>
            <a:r>
              <a:rPr lang="ja-JP" b="0" i="0" dirty="0" smtClean="0"/>
              <a:t>。</a:t>
            </a:r>
          </a:p>
          <a:p>
            <a:pPr marL="0" indent="0">
              <a:buNone/>
            </a:pPr>
            <a:endParaRPr lang="en-GB" b="1" dirty="0"/>
          </a:p>
        </p:txBody>
      </p:sp>
      <p:sp>
        <p:nvSpPr>
          <p:cNvPr id="13" name="Text Placeholder 3"/>
          <p:cNvSpPr>
            <a:spLocks noGrp="1"/>
          </p:cNvSpPr>
          <p:nvPr>
            <p:ph type="body" sz="quarter" idx="10"/>
          </p:nvPr>
        </p:nvSpPr>
        <p:spPr>
          <a:xfrm>
            <a:off x="365126" y="6096000"/>
            <a:ext cx="4012142" cy="487363"/>
          </a:xfrm>
        </p:spPr>
        <p:txBody>
          <a:bodyPr/>
          <a:lstStyle/>
          <a:p>
            <a:r>
              <a:rPr lang="ja-JP" sz="1200" b="0" i="0" dirty="0" smtClean="0">
                <a:solidFill>
                  <a:srgbClr val="4D4D4D"/>
                </a:solidFill>
                <a:ea typeface="MS UI Gothic" pitchFamily="18" charset="0"/>
              </a:rPr>
              <a:t>*主要有効性解析（治療群1と治療群2</a:t>
            </a:r>
            <a:r>
              <a:rPr lang="en" altLang="ja-JP" dirty="0"/>
              <a:t> </a:t>
            </a:r>
            <a:r>
              <a:rPr lang="ja-JP" sz="1200" b="0" i="0" dirty="0" smtClean="0">
                <a:solidFill>
                  <a:srgbClr val="4D4D4D"/>
                </a:solidFill>
                <a:ea typeface="MS UI Gothic" pitchFamily="18" charset="0"/>
              </a:rPr>
              <a:t>+</a:t>
            </a:r>
            <a:r>
              <a:rPr lang="en-GB" altLang="ja-JP" sz="1200" b="0" i="0" dirty="0" smtClean="0">
                <a:solidFill>
                  <a:srgbClr val="4D4D4D"/>
                </a:solidFill>
                <a:ea typeface="MS UI Gothic" pitchFamily="18" charset="0"/>
              </a:rPr>
              <a:t> </a:t>
            </a:r>
            <a:r>
              <a:rPr lang="ja-JP" sz="1200" b="0" i="0" dirty="0" smtClean="0">
                <a:solidFill>
                  <a:srgbClr val="4D4D4D"/>
                </a:solidFill>
                <a:ea typeface="MS UI Gothic" pitchFamily="18" charset="0"/>
              </a:rPr>
              <a:t>3との比較）; </a:t>
            </a:r>
            <a:r>
              <a:rPr lang="en-GB" altLang="ja-JP" sz="1200" b="0" i="0" dirty="0" smtClean="0">
                <a:solidFill>
                  <a:srgbClr val="4D4D4D"/>
                </a:solidFill>
                <a:ea typeface="MS UI Gothic" pitchFamily="18" charset="0"/>
              </a:rPr>
              <a:t/>
            </a:r>
            <a:br>
              <a:rPr lang="en-GB" altLang="ja-JP" sz="1200" b="0" i="0" dirty="0" smtClean="0">
                <a:solidFill>
                  <a:srgbClr val="4D4D4D"/>
                </a:solidFill>
                <a:ea typeface="MS UI Gothic" pitchFamily="18" charset="0"/>
              </a:rPr>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CR + PR;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CR + PR + SD; </a:t>
            </a:r>
            <a:r>
              <a:rPr lang="ja-JP" sz="1200" b="1"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*データには示されていない。</a:t>
            </a:r>
          </a:p>
        </p:txBody>
      </p:sp>
      <p:sp>
        <p:nvSpPr>
          <p:cNvPr id="14" name="Text Placeholder 4"/>
          <p:cNvSpPr>
            <a:spLocks noGrp="1"/>
          </p:cNvSpPr>
          <p:nvPr>
            <p:ph type="body" sz="quarter" idx="11"/>
          </p:nvPr>
        </p:nvSpPr>
        <p:spPr>
          <a:xfrm>
            <a:off x="4114801" y="6096000"/>
            <a:ext cx="4664076" cy="487363"/>
          </a:xfrm>
        </p:spPr>
        <p:txBody>
          <a:bodyPr/>
          <a:lstStyle/>
          <a:p>
            <a:r>
              <a:rPr lang="fr-FR" dirty="0"/>
              <a:t>Cubillo Gracian A</a:t>
            </a:r>
            <a:r>
              <a:rPr lang="en-US" dirty="0"/>
              <a:t>, et al</a:t>
            </a:r>
            <a:r>
              <a:rPr lang="fr-FR" dirty="0"/>
              <a:t>. Ann Oncol 2017;28(Suppl 5):Abstr 620PD </a:t>
            </a:r>
            <a:endParaRPr lang="en-US" dirty="0"/>
          </a:p>
        </p:txBody>
      </p:sp>
      <p:sp>
        <p:nvSpPr>
          <p:cNvPr id="15" name="Title 1"/>
          <p:cNvSpPr>
            <a:spLocks noGrp="1"/>
          </p:cNvSpPr>
          <p:nvPr>
            <p:ph type="title"/>
          </p:nvPr>
        </p:nvSpPr>
        <p:spPr>
          <a:xfrm>
            <a:off x="365124" y="179614"/>
            <a:ext cx="8238945" cy="807720"/>
          </a:xfrm>
        </p:spPr>
        <p:txBody>
          <a:bodyPr/>
          <a:lstStyle/>
          <a:p>
            <a:pPr>
              <a:lnSpc>
                <a:spcPct val="80000"/>
              </a:lnSpc>
            </a:pPr>
            <a:r>
              <a:rPr lang="ja-JP" sz="1800" b="1" i="0" dirty="0" smtClean="0">
                <a:solidFill>
                  <a:srgbClr val="043882"/>
                </a:solidFill>
                <a:ea typeface="MS UI Gothic" pitchFamily="18" charset="0"/>
              </a:rPr>
              <a:t>620PD：YOSEMITE試験：ゲムシタビン＋パクリタキセル（注射型懸濁液用タンパク結合粒子）＋プラセボ（GAP）対 ゲムシタビン＋パクリタキセル（注射型懸濁液用タンパク結合粒子）± demcizumab（GAD）の3群二重盲検無作為化第II相試験</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Cubillo Gracian A, et al</a:t>
            </a:r>
          </a:p>
        </p:txBody>
      </p:sp>
      <p:graphicFrame>
        <p:nvGraphicFramePr>
          <p:cNvPr id="16" name="Group 88"/>
          <p:cNvGraphicFramePr>
            <a:graphicFrameLocks noGrp="1"/>
          </p:cNvGraphicFramePr>
          <p:nvPr>
            <p:extLst>
              <p:ext uri="{D42A27DB-BD31-4B8C-83A1-F6EECF244321}">
                <p14:modId xmlns:p14="http://schemas.microsoft.com/office/powerpoint/2010/main" xmlns="" val="4026917995"/>
              </p:ext>
            </p:extLst>
          </p:nvPr>
        </p:nvGraphicFramePr>
        <p:xfrm>
          <a:off x="369888" y="1582624"/>
          <a:ext cx="8408988" cy="2709960"/>
        </p:xfrm>
        <a:graphic>
          <a:graphicData uri="http://schemas.openxmlformats.org/drawingml/2006/table">
            <a:tbl>
              <a:tblPr firstRow="1" bandRow="1">
                <a:tableStyleId>{69012ECD-51FC-41F1-AA8D-1B2483CD663E}</a:tableStyleId>
              </a:tblPr>
              <a:tblGrid>
                <a:gridCol w="2519961">
                  <a:extLst>
                    <a:ext uri="{9D8B030D-6E8A-4147-A177-3AD203B41FA5}">
                      <a16:colId xmlns="" xmlns:a16="http://schemas.microsoft.com/office/drawing/2014/main" val="20000"/>
                    </a:ext>
                  </a:extLst>
                </a:gridCol>
                <a:gridCol w="2208013">
                  <a:extLst>
                    <a:ext uri="{9D8B030D-6E8A-4147-A177-3AD203B41FA5}">
                      <a16:colId xmlns="" xmlns:a16="http://schemas.microsoft.com/office/drawing/2014/main" val="20001"/>
                    </a:ext>
                  </a:extLst>
                </a:gridCol>
                <a:gridCol w="2363987">
                  <a:extLst>
                    <a:ext uri="{9D8B030D-6E8A-4147-A177-3AD203B41FA5}">
                      <a16:colId xmlns="" xmlns:a16="http://schemas.microsoft.com/office/drawing/2014/main" val="20002"/>
                    </a:ext>
                  </a:extLst>
                </a:gridCol>
                <a:gridCol w="1317027">
                  <a:extLst>
                    <a:ext uri="{9D8B030D-6E8A-4147-A177-3AD203B41FA5}">
                      <a16:colId xmlns="" xmlns:a16="http://schemas.microsoft.com/office/drawing/2014/main" val="20003"/>
                    </a:ext>
                  </a:extLst>
                </a:gridCol>
              </a:tblGrid>
              <a:tr h="364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BOR* (RECIST基準)</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治療群1: プラセボ</a:t>
                      </a:r>
                      <a:r>
                        <a:rPr lang="en" sz="1400" dirty="0" smtClean="0"/>
                        <a:t/>
                      </a:r>
                      <a:br>
                        <a:rPr lang="en" sz="1400" dirty="0" smtClean="0"/>
                      </a:br>
                      <a:r>
                        <a:rPr lang="ja-JP" sz="1400" b="1" i="0" u="none" dirty="0" smtClean="0">
                          <a:solidFill>
                            <a:srgbClr val="FFFFFF"/>
                          </a:solidFill>
                          <a:ea typeface="MS UI Gothic" pitchFamily="18" charset="0"/>
                        </a:rPr>
                        <a:t>(n=68)</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治療群2および3：Demcizumab (n=136)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6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CR、n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000000"/>
                          </a:solidFill>
                        </a:rPr>
                        <a:t>-</a:t>
                      </a:r>
                      <a:endParaRPr lang="en-US" sz="14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4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PR、n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000000"/>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000000"/>
                          </a:solidFill>
                          <a:ea typeface="MS UI Gothic" pitchFamily="18"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000000"/>
                          </a:solidFill>
                        </a:rPr>
                        <a:t>-</a:t>
                      </a:r>
                      <a:endParaRPr lang="en-US" sz="14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4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SD、n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000000"/>
                          </a:solidFill>
                        </a:rPr>
                        <a:t>-</a:t>
                      </a:r>
                      <a:endParaRPr lang="en-US" sz="14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66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PD、n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dirty="0" smtClean="0">
                          <a:solidFill>
                            <a:srgbClr val="000000"/>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dirty="0" smtClean="0">
                          <a:solidFill>
                            <a:srgbClr val="000000"/>
                          </a:solidFill>
                          <a:ea typeface="MS UI Gothic" pitchFamily="18"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dirty="0" smtClean="0">
                          <a:solidFill>
                            <a:srgbClr val="000000"/>
                          </a:solidFill>
                        </a:rPr>
                        <a:t>-</a:t>
                      </a:r>
                      <a:endParaRPr lang="en-US" sz="14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 xmlns:a16="http://schemas.microsoft.com/office/drawing/2014/main" val="10004"/>
                  </a:ext>
                </a:extLst>
              </a:tr>
              <a:tr h="364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奏効率†</a:t>
                      </a:r>
                      <a:r>
                        <a:rPr lang="ja-JP" sz="1400" b="0" i="0" u="none" baseline="30000" dirty="0" smtClean="0">
                          <a:solidFill>
                            <a:srgbClr val="000000"/>
                          </a:solidFill>
                          <a:ea typeface="MS UI Gothic" pitchFamily="18"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28 (41.2%)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45 (33.1%)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0.2815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649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臨床的ベネフィット</a:t>
                      </a:r>
                      <a:r>
                        <a:rPr lang="ja-JP" sz="1400" b="0" i="0" u="none" baseline="30000" dirty="0" smtClean="0">
                          <a:solidFill>
                            <a:srgbClr val="000000"/>
                          </a:solidFill>
                          <a:ea typeface="MS UI Gothic" pitchFamily="18" charset="0"/>
                        </a:rPr>
                        <a:t>‡</a:t>
                      </a:r>
                      <a:r>
                        <a:rPr lang="ja-JP" sz="1400" b="0" i="0" u="none" dirty="0" smtClean="0">
                          <a:solidFill>
                            <a:srgbClr val="000000"/>
                          </a:solidFill>
                          <a:ea typeface="MS UI Gothic" pitchFamily="18"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000000"/>
                          </a:solidFill>
                          <a:ea typeface="MS UI Gothic" pitchFamily="18" charset="0"/>
                        </a:rPr>
                        <a:t>48 (70.6%)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000000"/>
                          </a:solidFill>
                          <a:ea typeface="MS UI Gothic" pitchFamily="18" charset="0"/>
                        </a:rPr>
                        <a:t>101 (74.3%)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000000"/>
                          </a:solidFill>
                          <a:ea typeface="MS UI Gothic" pitchFamily="18" charset="0"/>
                        </a:rPr>
                        <a:t>0.5023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2275164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ntent Placeholder 177"/>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dirty="0"/>
          </a:p>
        </p:txBody>
      </p:sp>
      <p:sp>
        <p:nvSpPr>
          <p:cNvPr id="179"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LBA22: SCOT試験の結果アップデート：結腸直腸癌に対するオキサリプラチンをベースとした術後補助化学療法の治療期間（3カ月間 対 6カ月間）を比較する国際第III相無作為化(1:1)非劣性試験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Iveson T, et al</a:t>
            </a:r>
          </a:p>
        </p:txBody>
      </p:sp>
      <p:sp>
        <p:nvSpPr>
          <p:cNvPr id="180"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Iveson</a:t>
            </a:r>
            <a:r>
              <a:rPr lang="en-US" dirty="0">
                <a:solidFill>
                  <a:schemeClr val="tx1"/>
                </a:solidFill>
                <a:latin typeface="Arial" panose="020B0604020202020204" pitchFamily="34" charset="0"/>
                <a:cs typeface="Arial" panose="020B0604020202020204" pitchFamily="34" charset="0"/>
              </a:rPr>
              <a:t> 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LBA22</a:t>
            </a:r>
          </a:p>
        </p:txBody>
      </p:sp>
      <p:sp>
        <p:nvSpPr>
          <p:cNvPr id="182" name="Rectangle 181"/>
          <p:cNvSpPr/>
          <p:nvPr/>
        </p:nvSpPr>
        <p:spPr>
          <a:xfrm>
            <a:off x="2135874" y="2333767"/>
            <a:ext cx="5070143" cy="3466532"/>
          </a:xfrm>
          <a:prstGeom prst="rect">
            <a:avLst/>
          </a:prstGeom>
          <a:solidFill>
            <a:schemeClr val="tx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TextBox 182"/>
          <p:cNvSpPr txBox="1"/>
          <p:nvPr/>
        </p:nvSpPr>
        <p:spPr>
          <a:xfrm>
            <a:off x="1502155" y="1597508"/>
            <a:ext cx="6397244"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時間の経過とともに測定された神経障害（治療期間別）</a:t>
            </a:r>
          </a:p>
        </p:txBody>
      </p:sp>
      <p:sp>
        <p:nvSpPr>
          <p:cNvPr id="184" name="TextBox 183"/>
          <p:cNvSpPr txBox="1"/>
          <p:nvPr/>
        </p:nvSpPr>
        <p:spPr>
          <a:xfrm>
            <a:off x="2091948" y="1983315"/>
            <a:ext cx="5089921" cy="341586"/>
          </a:xfrm>
          <a:prstGeom prst="rect">
            <a:avLst/>
          </a:prstGeom>
          <a:noFill/>
        </p:spPr>
        <p:txBody>
          <a:bodyPr wrap="square" rtlCol="0">
            <a:spAutoFit/>
          </a:bodyPr>
          <a:lstStyle/>
          <a:p>
            <a:pPr algn="ctr"/>
            <a:r>
              <a:rPr lang="ja-JP" sz="1600" b="1" i="0" dirty="0" smtClean="0">
                <a:solidFill>
                  <a:srgbClr val="000000"/>
                </a:solidFill>
                <a:ea typeface="MS UI Gothic" pitchFamily="18" charset="0"/>
              </a:rPr>
              <a:t>GOG NTX4による神経障害スコア</a:t>
            </a:r>
          </a:p>
        </p:txBody>
      </p:sp>
      <p:sp>
        <p:nvSpPr>
          <p:cNvPr id="185" name="TextBox 184"/>
          <p:cNvSpPr txBox="1"/>
          <p:nvPr/>
        </p:nvSpPr>
        <p:spPr>
          <a:xfrm>
            <a:off x="2390030" y="2495447"/>
            <a:ext cx="2166445" cy="477054"/>
          </a:xfrm>
          <a:prstGeom prst="rect">
            <a:avLst/>
          </a:prstGeom>
          <a:noFill/>
        </p:spPr>
        <p:txBody>
          <a:bodyPr wrap="square" rtlCol="0">
            <a:spAutoFit/>
          </a:bodyPr>
          <a:lstStyle/>
          <a:p>
            <a:pPr>
              <a:lnSpc>
                <a:spcPts val="1500"/>
              </a:lnSpc>
            </a:pPr>
            <a:r>
              <a:rPr lang="ja-JP" sz="1200" b="0" i="0" dirty="0" smtClean="0">
                <a:solidFill>
                  <a:srgbClr val="000000"/>
                </a:solidFill>
                <a:ea typeface="MS UI Gothic" pitchFamily="18" charset="0"/>
              </a:rPr>
              <a:t>3ヶ月間投与群</a:t>
            </a:r>
          </a:p>
          <a:p>
            <a:pPr>
              <a:lnSpc>
                <a:spcPts val="1500"/>
              </a:lnSpc>
            </a:pPr>
            <a:r>
              <a:rPr lang="ja-JP" sz="1200" b="0" i="0" dirty="0" smtClean="0">
                <a:solidFill>
                  <a:srgbClr val="000000"/>
                </a:solidFill>
                <a:ea typeface="MS UI Gothic" pitchFamily="18" charset="0"/>
              </a:rPr>
              <a:t>6ヶ月間投与群</a:t>
            </a:r>
          </a:p>
        </p:txBody>
      </p:sp>
      <p:grpSp>
        <p:nvGrpSpPr>
          <p:cNvPr id="186" name="Group 185"/>
          <p:cNvGrpSpPr/>
          <p:nvPr/>
        </p:nvGrpSpPr>
        <p:grpSpPr>
          <a:xfrm>
            <a:off x="2091949" y="2483890"/>
            <a:ext cx="50800" cy="3136999"/>
            <a:chOff x="2091949" y="2483890"/>
            <a:chExt cx="50800" cy="3136999"/>
          </a:xfrm>
        </p:grpSpPr>
        <p:cxnSp>
          <p:nvCxnSpPr>
            <p:cNvPr id="187" name="Straight Connector 186"/>
            <p:cNvCxnSpPr/>
            <p:nvPr/>
          </p:nvCxnSpPr>
          <p:spPr>
            <a:xfrm>
              <a:off x="2091949" y="2483890"/>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88" name="Straight Connector 187"/>
            <p:cNvCxnSpPr/>
            <p:nvPr/>
          </p:nvCxnSpPr>
          <p:spPr>
            <a:xfrm>
              <a:off x="2091949" y="3272246"/>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89" name="Straight Connector 188"/>
            <p:cNvCxnSpPr/>
            <p:nvPr/>
          </p:nvCxnSpPr>
          <p:spPr>
            <a:xfrm>
              <a:off x="2091949" y="4047355"/>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90" name="Straight Connector 189"/>
            <p:cNvCxnSpPr/>
            <p:nvPr/>
          </p:nvCxnSpPr>
          <p:spPr>
            <a:xfrm>
              <a:off x="2091949" y="4829477"/>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cxnSp>
          <p:nvCxnSpPr>
            <p:cNvPr id="191" name="Straight Connector 190"/>
            <p:cNvCxnSpPr/>
            <p:nvPr/>
          </p:nvCxnSpPr>
          <p:spPr>
            <a:xfrm>
              <a:off x="2091949" y="5620889"/>
              <a:ext cx="50800" cy="0"/>
            </a:xfrm>
            <a:prstGeom prst="line">
              <a:avLst/>
            </a:prstGeom>
            <a:ln w="12700">
              <a:solidFill>
                <a:srgbClr val="000000"/>
              </a:solidFill>
            </a:ln>
            <a:effectLst/>
          </p:spPr>
          <p:style>
            <a:lnRef idx="2">
              <a:schemeClr val="accent2"/>
            </a:lnRef>
            <a:fillRef idx="0">
              <a:schemeClr val="accent2"/>
            </a:fillRef>
            <a:effectRef idx="1">
              <a:schemeClr val="accent2"/>
            </a:effectRef>
            <a:fontRef idx="minor">
              <a:schemeClr val="tx1"/>
            </a:fontRef>
          </p:style>
        </p:cxnSp>
      </p:grpSp>
      <p:grpSp>
        <p:nvGrpSpPr>
          <p:cNvPr id="192" name="Group 191"/>
          <p:cNvGrpSpPr/>
          <p:nvPr/>
        </p:nvGrpSpPr>
        <p:grpSpPr>
          <a:xfrm>
            <a:off x="2542255" y="5800714"/>
            <a:ext cx="4295775" cy="78927"/>
            <a:chOff x="2542255" y="5800714"/>
            <a:chExt cx="4295775" cy="78927"/>
          </a:xfrm>
        </p:grpSpPr>
        <p:cxnSp>
          <p:nvCxnSpPr>
            <p:cNvPr id="193" name="Straight Connector 192"/>
            <p:cNvCxnSpPr/>
            <p:nvPr/>
          </p:nvCxnSpPr>
          <p:spPr>
            <a:xfrm>
              <a:off x="2542255" y="5814049"/>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2885155" y="5814049"/>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220435" y="5814049"/>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355000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388147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421484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454060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487016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520163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5529295"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585886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683803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650656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6178900" y="5800714"/>
              <a:ext cx="0" cy="65592"/>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2443840" y="5818285"/>
            <a:ext cx="4432676" cy="254299"/>
            <a:chOff x="2443840" y="5790167"/>
            <a:chExt cx="4432676" cy="254299"/>
          </a:xfrm>
        </p:grpSpPr>
        <p:sp>
          <p:nvSpPr>
            <p:cNvPr id="208" name="TextBox 207"/>
            <p:cNvSpPr txBox="1"/>
            <p:nvPr/>
          </p:nvSpPr>
          <p:spPr>
            <a:xfrm>
              <a:off x="2443840" y="5813634"/>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0</a:t>
              </a:r>
            </a:p>
          </p:txBody>
        </p:sp>
        <p:sp>
          <p:nvSpPr>
            <p:cNvPr id="209" name="TextBox 208"/>
            <p:cNvSpPr txBox="1"/>
            <p:nvPr/>
          </p:nvSpPr>
          <p:spPr>
            <a:xfrm>
              <a:off x="2782917" y="5810506"/>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1</a:t>
              </a:r>
            </a:p>
          </p:txBody>
        </p:sp>
        <p:sp>
          <p:nvSpPr>
            <p:cNvPr id="210" name="TextBox 209"/>
            <p:cNvSpPr txBox="1"/>
            <p:nvPr/>
          </p:nvSpPr>
          <p:spPr>
            <a:xfrm>
              <a:off x="3119304" y="5807378"/>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2</a:t>
              </a:r>
            </a:p>
          </p:txBody>
        </p:sp>
        <p:sp>
          <p:nvSpPr>
            <p:cNvPr id="211" name="TextBox 210"/>
            <p:cNvSpPr txBox="1"/>
            <p:nvPr/>
          </p:nvSpPr>
          <p:spPr>
            <a:xfrm>
              <a:off x="3446963" y="5807378"/>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3</a:t>
              </a:r>
            </a:p>
          </p:txBody>
        </p:sp>
        <p:sp>
          <p:nvSpPr>
            <p:cNvPr id="212" name="TextBox 211"/>
            <p:cNvSpPr txBox="1"/>
            <p:nvPr/>
          </p:nvSpPr>
          <p:spPr>
            <a:xfrm>
              <a:off x="3783467" y="5803683"/>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4</a:t>
              </a:r>
            </a:p>
          </p:txBody>
        </p:sp>
        <p:sp>
          <p:nvSpPr>
            <p:cNvPr id="213" name="TextBox 212"/>
            <p:cNvSpPr txBox="1"/>
            <p:nvPr/>
          </p:nvSpPr>
          <p:spPr>
            <a:xfrm>
              <a:off x="4111126" y="5804365"/>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5</a:t>
              </a:r>
            </a:p>
          </p:txBody>
        </p:sp>
        <p:sp>
          <p:nvSpPr>
            <p:cNvPr id="214" name="TextBox 213"/>
            <p:cNvSpPr txBox="1"/>
            <p:nvPr/>
          </p:nvSpPr>
          <p:spPr>
            <a:xfrm>
              <a:off x="4446393" y="5804365"/>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6</a:t>
              </a:r>
            </a:p>
          </p:txBody>
        </p:sp>
        <p:sp>
          <p:nvSpPr>
            <p:cNvPr id="215" name="TextBox 214"/>
            <p:cNvSpPr txBox="1"/>
            <p:nvPr/>
          </p:nvSpPr>
          <p:spPr>
            <a:xfrm>
              <a:off x="4776940" y="5804365"/>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9</a:t>
              </a:r>
            </a:p>
          </p:txBody>
        </p:sp>
        <p:sp>
          <p:nvSpPr>
            <p:cNvPr id="216" name="TextBox 215"/>
            <p:cNvSpPr txBox="1"/>
            <p:nvPr/>
          </p:nvSpPr>
          <p:spPr>
            <a:xfrm>
              <a:off x="5047191" y="5795650"/>
              <a:ext cx="35419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12</a:t>
              </a:r>
            </a:p>
          </p:txBody>
        </p:sp>
        <p:sp>
          <p:nvSpPr>
            <p:cNvPr id="217" name="TextBox 216"/>
            <p:cNvSpPr txBox="1"/>
            <p:nvPr/>
          </p:nvSpPr>
          <p:spPr>
            <a:xfrm>
              <a:off x="5372677" y="5794552"/>
              <a:ext cx="318767"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18</a:t>
              </a:r>
            </a:p>
          </p:txBody>
        </p:sp>
        <p:sp>
          <p:nvSpPr>
            <p:cNvPr id="218" name="TextBox 217"/>
            <p:cNvSpPr txBox="1"/>
            <p:nvPr/>
          </p:nvSpPr>
          <p:spPr>
            <a:xfrm>
              <a:off x="5757060" y="5793862"/>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2</a:t>
              </a:r>
            </a:p>
          </p:txBody>
        </p:sp>
        <p:sp>
          <p:nvSpPr>
            <p:cNvPr id="219" name="TextBox 218"/>
            <p:cNvSpPr txBox="1"/>
            <p:nvPr/>
          </p:nvSpPr>
          <p:spPr>
            <a:xfrm>
              <a:off x="6084719" y="5793862"/>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3</a:t>
              </a:r>
            </a:p>
          </p:txBody>
        </p:sp>
        <p:sp>
          <p:nvSpPr>
            <p:cNvPr id="220" name="TextBox 219"/>
            <p:cNvSpPr txBox="1"/>
            <p:nvPr/>
          </p:nvSpPr>
          <p:spPr>
            <a:xfrm>
              <a:off x="6409793" y="5790167"/>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4</a:t>
              </a:r>
            </a:p>
          </p:txBody>
        </p:sp>
        <p:sp>
          <p:nvSpPr>
            <p:cNvPr id="221" name="TextBox 220"/>
            <p:cNvSpPr txBox="1"/>
            <p:nvPr/>
          </p:nvSpPr>
          <p:spPr>
            <a:xfrm>
              <a:off x="6737452" y="5790849"/>
              <a:ext cx="139064" cy="230832"/>
            </a:xfrm>
            <a:prstGeom prst="rect">
              <a:avLst/>
            </a:prstGeom>
            <a:noFill/>
            <a:effectLst/>
          </p:spPr>
          <p:txBody>
            <a:bodyPr wrap="square" rtlCol="0">
              <a:spAutoFit/>
            </a:bodyPr>
            <a:lstStyle/>
            <a:p>
              <a:r>
                <a:rPr lang="ja-JP" sz="900" b="0" i="0" dirty="0" smtClean="0">
                  <a:solidFill>
                    <a:srgbClr val="000000"/>
                  </a:solidFill>
                  <a:ea typeface="MS UI Gothic" pitchFamily="18" charset="0"/>
                </a:rPr>
                <a:t>5</a:t>
              </a:r>
            </a:p>
          </p:txBody>
        </p:sp>
      </p:grpSp>
      <p:sp>
        <p:nvSpPr>
          <p:cNvPr id="222" name="TextBox 221"/>
          <p:cNvSpPr txBox="1"/>
          <p:nvPr/>
        </p:nvSpPr>
        <p:spPr>
          <a:xfrm>
            <a:off x="2691276" y="6106721"/>
            <a:ext cx="2637756" cy="259943"/>
          </a:xfrm>
          <a:prstGeom prst="rect">
            <a:avLst/>
          </a:prstGeom>
          <a:noFill/>
        </p:spPr>
        <p:txBody>
          <a:bodyPr wrap="square" rtlCol="0">
            <a:spAutoFit/>
          </a:bodyPr>
          <a:lstStyle/>
          <a:p>
            <a:pPr algn="ctr">
              <a:lnSpc>
                <a:spcPts val="1500"/>
              </a:lnSpc>
            </a:pPr>
            <a:r>
              <a:rPr lang="ja-JP" sz="800" b="0" i="0" dirty="0" smtClean="0">
                <a:solidFill>
                  <a:srgbClr val="000000"/>
                </a:solidFill>
                <a:ea typeface="MS UI Gothic" pitchFamily="18" charset="0"/>
              </a:rPr>
              <a:t>無作為化からの経過期間(ヶ月間)</a:t>
            </a:r>
          </a:p>
        </p:txBody>
      </p:sp>
      <p:grpSp>
        <p:nvGrpSpPr>
          <p:cNvPr id="223" name="Group 222"/>
          <p:cNvGrpSpPr/>
          <p:nvPr/>
        </p:nvGrpSpPr>
        <p:grpSpPr>
          <a:xfrm>
            <a:off x="1719672" y="2378306"/>
            <a:ext cx="439859" cy="3360322"/>
            <a:chOff x="1762718" y="2378306"/>
            <a:chExt cx="439859" cy="3360322"/>
          </a:xfrm>
        </p:grpSpPr>
        <p:sp>
          <p:nvSpPr>
            <p:cNvPr id="224" name="TextBox 223"/>
            <p:cNvSpPr txBox="1"/>
            <p:nvPr/>
          </p:nvSpPr>
          <p:spPr>
            <a:xfrm>
              <a:off x="1768980" y="5507796"/>
              <a:ext cx="433597" cy="230832"/>
            </a:xfrm>
            <a:prstGeom prst="rect">
              <a:avLst/>
            </a:prstGeom>
            <a:noFill/>
          </p:spPr>
          <p:txBody>
            <a:bodyPr wrap="square" rtlCol="0">
              <a:spAutoFit/>
            </a:bodyPr>
            <a:lstStyle/>
            <a:p>
              <a:r>
                <a:rPr lang="ja-JP" sz="900" b="0" i="0" dirty="0" smtClean="0">
                  <a:solidFill>
                    <a:srgbClr val="000000"/>
                  </a:solidFill>
                  <a:ea typeface="MS UI Gothic" pitchFamily="18" charset="0"/>
                </a:rPr>
                <a:t>0.00</a:t>
              </a:r>
            </a:p>
          </p:txBody>
        </p:sp>
        <p:sp>
          <p:nvSpPr>
            <p:cNvPr id="225" name="TextBox 224"/>
            <p:cNvSpPr txBox="1"/>
            <p:nvPr/>
          </p:nvSpPr>
          <p:spPr>
            <a:xfrm>
              <a:off x="1768980" y="4723021"/>
              <a:ext cx="409965" cy="230832"/>
            </a:xfrm>
            <a:prstGeom prst="rect">
              <a:avLst/>
            </a:prstGeom>
            <a:noFill/>
          </p:spPr>
          <p:txBody>
            <a:bodyPr wrap="square" rtlCol="0">
              <a:spAutoFit/>
            </a:bodyPr>
            <a:lstStyle/>
            <a:p>
              <a:r>
                <a:rPr lang="ja-JP" sz="900" b="0" i="0" dirty="0" smtClean="0">
                  <a:solidFill>
                    <a:srgbClr val="000000"/>
                  </a:solidFill>
                  <a:ea typeface="MS UI Gothic" pitchFamily="18" charset="0"/>
                </a:rPr>
                <a:t>2.00</a:t>
              </a:r>
            </a:p>
          </p:txBody>
        </p:sp>
        <p:sp>
          <p:nvSpPr>
            <p:cNvPr id="226" name="TextBox 225"/>
            <p:cNvSpPr txBox="1"/>
            <p:nvPr/>
          </p:nvSpPr>
          <p:spPr>
            <a:xfrm>
              <a:off x="1764066" y="3940785"/>
              <a:ext cx="415352" cy="230832"/>
            </a:xfrm>
            <a:prstGeom prst="rect">
              <a:avLst/>
            </a:prstGeom>
            <a:noFill/>
          </p:spPr>
          <p:txBody>
            <a:bodyPr wrap="square" rtlCol="0">
              <a:spAutoFit/>
            </a:bodyPr>
            <a:lstStyle/>
            <a:p>
              <a:r>
                <a:rPr lang="ja-JP" sz="900" b="0" i="0" dirty="0" smtClean="0">
                  <a:solidFill>
                    <a:srgbClr val="000000"/>
                  </a:solidFill>
                  <a:ea typeface="MS UI Gothic" pitchFamily="18" charset="0"/>
                </a:rPr>
                <a:t>4.00</a:t>
              </a:r>
            </a:p>
          </p:txBody>
        </p:sp>
        <p:sp>
          <p:nvSpPr>
            <p:cNvPr id="227" name="TextBox 226"/>
            <p:cNvSpPr txBox="1"/>
            <p:nvPr/>
          </p:nvSpPr>
          <p:spPr>
            <a:xfrm>
              <a:off x="1764065" y="3161541"/>
              <a:ext cx="414880" cy="230832"/>
            </a:xfrm>
            <a:prstGeom prst="rect">
              <a:avLst/>
            </a:prstGeom>
            <a:noFill/>
          </p:spPr>
          <p:txBody>
            <a:bodyPr wrap="square" rtlCol="0">
              <a:spAutoFit/>
            </a:bodyPr>
            <a:lstStyle/>
            <a:p>
              <a:r>
                <a:rPr lang="ja-JP" sz="900" b="0" i="0" dirty="0" smtClean="0">
                  <a:solidFill>
                    <a:srgbClr val="000000"/>
                  </a:solidFill>
                  <a:ea typeface="MS UI Gothic" pitchFamily="18" charset="0"/>
                </a:rPr>
                <a:t>6.00</a:t>
              </a:r>
            </a:p>
          </p:txBody>
        </p:sp>
        <p:sp>
          <p:nvSpPr>
            <p:cNvPr id="228" name="TextBox 227"/>
            <p:cNvSpPr txBox="1"/>
            <p:nvPr/>
          </p:nvSpPr>
          <p:spPr>
            <a:xfrm>
              <a:off x="1762718" y="2378306"/>
              <a:ext cx="410034" cy="230832"/>
            </a:xfrm>
            <a:prstGeom prst="rect">
              <a:avLst/>
            </a:prstGeom>
            <a:noFill/>
          </p:spPr>
          <p:txBody>
            <a:bodyPr wrap="square" rtlCol="0">
              <a:spAutoFit/>
            </a:bodyPr>
            <a:lstStyle/>
            <a:p>
              <a:r>
                <a:rPr lang="ja-JP" sz="900" b="0" i="0" dirty="0" smtClean="0">
                  <a:solidFill>
                    <a:srgbClr val="000000"/>
                  </a:solidFill>
                  <a:ea typeface="MS UI Gothic" pitchFamily="18" charset="0"/>
                </a:rPr>
                <a:t>8.00</a:t>
              </a:r>
            </a:p>
          </p:txBody>
        </p:sp>
      </p:grpSp>
      <p:sp>
        <p:nvSpPr>
          <p:cNvPr id="229" name="TextBox 228"/>
          <p:cNvSpPr txBox="1"/>
          <p:nvPr/>
        </p:nvSpPr>
        <p:spPr>
          <a:xfrm rot="16200000">
            <a:off x="444333" y="3939042"/>
            <a:ext cx="2166445" cy="268728"/>
          </a:xfrm>
          <a:prstGeom prst="rect">
            <a:avLst/>
          </a:prstGeom>
          <a:noFill/>
        </p:spPr>
        <p:txBody>
          <a:bodyPr wrap="square" rtlCol="0">
            <a:spAutoFit/>
          </a:bodyPr>
          <a:lstStyle/>
          <a:p>
            <a:pPr algn="ctr">
              <a:lnSpc>
                <a:spcPts val="1500"/>
              </a:lnSpc>
            </a:pPr>
            <a:r>
              <a:rPr lang="ja-JP" sz="1100" b="0" i="0" dirty="0" smtClean="0">
                <a:solidFill>
                  <a:srgbClr val="000000"/>
                </a:solidFill>
                <a:ea typeface="MS UI Gothic" pitchFamily="18" charset="0"/>
              </a:rPr>
              <a:t>平均および95%CI </a:t>
            </a:r>
          </a:p>
        </p:txBody>
      </p:sp>
      <p:cxnSp>
        <p:nvCxnSpPr>
          <p:cNvPr id="230" name="Straight Connector 229"/>
          <p:cNvCxnSpPr/>
          <p:nvPr/>
        </p:nvCxnSpPr>
        <p:spPr>
          <a:xfrm flipH="1">
            <a:off x="3147422" y="4153775"/>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31" name="Straight Connector 230"/>
          <p:cNvCxnSpPr/>
          <p:nvPr/>
        </p:nvCxnSpPr>
        <p:spPr>
          <a:xfrm>
            <a:off x="3120056" y="4146137"/>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32" name="Straight Connector 231"/>
          <p:cNvCxnSpPr/>
          <p:nvPr/>
        </p:nvCxnSpPr>
        <p:spPr>
          <a:xfrm>
            <a:off x="3120056" y="4345974"/>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33" name="Oval 232"/>
          <p:cNvSpPr/>
          <p:nvPr/>
        </p:nvSpPr>
        <p:spPr>
          <a:xfrm>
            <a:off x="3112340" y="4218451"/>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4" name="Straight Connector 233"/>
          <p:cNvCxnSpPr/>
          <p:nvPr/>
        </p:nvCxnSpPr>
        <p:spPr>
          <a:xfrm>
            <a:off x="3474836" y="4314550"/>
            <a:ext cx="0" cy="233321"/>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35" name="Straight Connector 234"/>
          <p:cNvCxnSpPr/>
          <p:nvPr/>
        </p:nvCxnSpPr>
        <p:spPr>
          <a:xfrm>
            <a:off x="3447470" y="4312754"/>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36" name="Straight Connector 235"/>
          <p:cNvCxnSpPr/>
          <p:nvPr/>
        </p:nvCxnSpPr>
        <p:spPr>
          <a:xfrm>
            <a:off x="3447470" y="454454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37" name="Oval 236"/>
          <p:cNvSpPr/>
          <p:nvPr/>
        </p:nvSpPr>
        <p:spPr>
          <a:xfrm>
            <a:off x="3439754" y="4402274"/>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2806931" y="4538196"/>
            <a:ext cx="0" cy="160776"/>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39" name="Straight Connector 238"/>
          <p:cNvCxnSpPr/>
          <p:nvPr/>
        </p:nvCxnSpPr>
        <p:spPr>
          <a:xfrm>
            <a:off x="2779565" y="4530558"/>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40" name="Straight Connector 239"/>
          <p:cNvCxnSpPr/>
          <p:nvPr/>
        </p:nvCxnSpPr>
        <p:spPr>
          <a:xfrm>
            <a:off x="2779565" y="4700899"/>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41" name="Oval 240"/>
          <p:cNvSpPr/>
          <p:nvPr/>
        </p:nvSpPr>
        <p:spPr>
          <a:xfrm>
            <a:off x="2771849" y="4593040"/>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p:nvPr/>
        </p:nvCxnSpPr>
        <p:spPr>
          <a:xfrm flipH="1">
            <a:off x="4142139" y="4506773"/>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43" name="Straight Connector 242"/>
          <p:cNvCxnSpPr/>
          <p:nvPr/>
        </p:nvCxnSpPr>
        <p:spPr>
          <a:xfrm>
            <a:off x="4114773" y="449913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44" name="Straight Connector 243"/>
          <p:cNvCxnSpPr/>
          <p:nvPr/>
        </p:nvCxnSpPr>
        <p:spPr>
          <a:xfrm>
            <a:off x="4114773" y="4698972"/>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45" name="Oval 244"/>
          <p:cNvSpPr/>
          <p:nvPr/>
        </p:nvSpPr>
        <p:spPr>
          <a:xfrm>
            <a:off x="4107057" y="457144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6" name="Straight Connector 245"/>
          <p:cNvCxnSpPr/>
          <p:nvPr/>
        </p:nvCxnSpPr>
        <p:spPr>
          <a:xfrm>
            <a:off x="4466274" y="4134111"/>
            <a:ext cx="0" cy="239165"/>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47" name="Straight Connector 246"/>
          <p:cNvCxnSpPr/>
          <p:nvPr/>
        </p:nvCxnSpPr>
        <p:spPr>
          <a:xfrm>
            <a:off x="4438908" y="4134111"/>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48" name="Straight Connector 247"/>
          <p:cNvCxnSpPr/>
          <p:nvPr/>
        </p:nvCxnSpPr>
        <p:spPr>
          <a:xfrm>
            <a:off x="4438908" y="437327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49" name="Oval 248"/>
          <p:cNvSpPr/>
          <p:nvPr/>
        </p:nvSpPr>
        <p:spPr>
          <a:xfrm>
            <a:off x="4431192" y="422608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0" name="Straight Connector 249"/>
          <p:cNvCxnSpPr/>
          <p:nvPr/>
        </p:nvCxnSpPr>
        <p:spPr>
          <a:xfrm flipH="1">
            <a:off x="4782655" y="4328073"/>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51" name="Straight Connector 250"/>
          <p:cNvCxnSpPr/>
          <p:nvPr/>
        </p:nvCxnSpPr>
        <p:spPr>
          <a:xfrm>
            <a:off x="4755289" y="432043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52" name="Straight Connector 251"/>
          <p:cNvCxnSpPr/>
          <p:nvPr/>
        </p:nvCxnSpPr>
        <p:spPr>
          <a:xfrm>
            <a:off x="4755289" y="4520272"/>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53" name="Oval 252"/>
          <p:cNvSpPr/>
          <p:nvPr/>
        </p:nvSpPr>
        <p:spPr>
          <a:xfrm>
            <a:off x="4747573" y="439274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4" name="Straight Connector 253"/>
          <p:cNvCxnSpPr/>
          <p:nvPr/>
        </p:nvCxnSpPr>
        <p:spPr>
          <a:xfrm flipH="1">
            <a:off x="5121745" y="4569618"/>
            <a:ext cx="0" cy="192199"/>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55" name="Straight Connector 254"/>
          <p:cNvCxnSpPr/>
          <p:nvPr/>
        </p:nvCxnSpPr>
        <p:spPr>
          <a:xfrm>
            <a:off x="5094379" y="4561980"/>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56" name="Straight Connector 255"/>
          <p:cNvCxnSpPr/>
          <p:nvPr/>
        </p:nvCxnSpPr>
        <p:spPr>
          <a:xfrm>
            <a:off x="5094379" y="4761817"/>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57" name="Oval 256"/>
          <p:cNvSpPr/>
          <p:nvPr/>
        </p:nvSpPr>
        <p:spPr>
          <a:xfrm>
            <a:off x="5086663" y="4634294"/>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5451310" y="4701079"/>
            <a:ext cx="0" cy="310447"/>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59" name="Straight Connector 258"/>
          <p:cNvCxnSpPr/>
          <p:nvPr/>
        </p:nvCxnSpPr>
        <p:spPr>
          <a:xfrm>
            <a:off x="5423944" y="4701079"/>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60" name="Straight Connector 259"/>
          <p:cNvCxnSpPr/>
          <p:nvPr/>
        </p:nvCxnSpPr>
        <p:spPr>
          <a:xfrm>
            <a:off x="5423944" y="501152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61" name="Oval 260"/>
          <p:cNvSpPr/>
          <p:nvPr/>
        </p:nvSpPr>
        <p:spPr>
          <a:xfrm>
            <a:off x="5416228" y="4832385"/>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6103467" y="4499135"/>
            <a:ext cx="0" cy="341950"/>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63" name="Straight Connector 262"/>
          <p:cNvCxnSpPr/>
          <p:nvPr/>
        </p:nvCxnSpPr>
        <p:spPr>
          <a:xfrm>
            <a:off x="6076101" y="4491073"/>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64" name="Straight Connector 263"/>
          <p:cNvCxnSpPr/>
          <p:nvPr/>
        </p:nvCxnSpPr>
        <p:spPr>
          <a:xfrm>
            <a:off x="6076101" y="484330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65" name="Oval 264"/>
          <p:cNvSpPr/>
          <p:nvPr/>
        </p:nvSpPr>
        <p:spPr>
          <a:xfrm>
            <a:off x="6068385" y="4617463"/>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6" name="Straight Connector 265"/>
          <p:cNvCxnSpPr/>
          <p:nvPr/>
        </p:nvCxnSpPr>
        <p:spPr>
          <a:xfrm>
            <a:off x="5780874" y="4713562"/>
            <a:ext cx="0" cy="317178"/>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67" name="Straight Connector 266"/>
          <p:cNvCxnSpPr/>
          <p:nvPr/>
        </p:nvCxnSpPr>
        <p:spPr>
          <a:xfrm>
            <a:off x="5753508" y="4710461"/>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68" name="Straight Connector 267"/>
          <p:cNvCxnSpPr/>
          <p:nvPr/>
        </p:nvCxnSpPr>
        <p:spPr>
          <a:xfrm>
            <a:off x="5753508" y="5030740"/>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69" name="Oval 268"/>
          <p:cNvSpPr/>
          <p:nvPr/>
        </p:nvSpPr>
        <p:spPr>
          <a:xfrm>
            <a:off x="5745792" y="4844225"/>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a:off x="6428030" y="4617463"/>
            <a:ext cx="0" cy="253118"/>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71" name="Straight Connector 270"/>
          <p:cNvCxnSpPr/>
          <p:nvPr/>
        </p:nvCxnSpPr>
        <p:spPr>
          <a:xfrm>
            <a:off x="6400664" y="4614210"/>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72" name="Straight Connector 271"/>
          <p:cNvCxnSpPr/>
          <p:nvPr/>
        </p:nvCxnSpPr>
        <p:spPr>
          <a:xfrm>
            <a:off x="6400664" y="4870581"/>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73" name="Oval 272"/>
          <p:cNvSpPr/>
          <p:nvPr/>
        </p:nvSpPr>
        <p:spPr>
          <a:xfrm>
            <a:off x="6392948" y="4713562"/>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4" name="Straight Connector 273"/>
          <p:cNvCxnSpPr/>
          <p:nvPr/>
        </p:nvCxnSpPr>
        <p:spPr>
          <a:xfrm>
            <a:off x="6755919" y="4602872"/>
            <a:ext cx="0" cy="328656"/>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75" name="Straight Connector 274"/>
          <p:cNvCxnSpPr/>
          <p:nvPr/>
        </p:nvCxnSpPr>
        <p:spPr>
          <a:xfrm>
            <a:off x="6728553" y="4598959"/>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76" name="Straight Connector 275"/>
          <p:cNvCxnSpPr/>
          <p:nvPr/>
        </p:nvCxnSpPr>
        <p:spPr>
          <a:xfrm>
            <a:off x="6728553" y="4931528"/>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77" name="Oval 276"/>
          <p:cNvSpPr/>
          <p:nvPr/>
        </p:nvSpPr>
        <p:spPr>
          <a:xfrm>
            <a:off x="6720837" y="4727807"/>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8" name="Straight Connector 277"/>
          <p:cNvCxnSpPr/>
          <p:nvPr/>
        </p:nvCxnSpPr>
        <p:spPr>
          <a:xfrm>
            <a:off x="3814636" y="4790653"/>
            <a:ext cx="0" cy="188733"/>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79" name="Straight Connector 278"/>
          <p:cNvCxnSpPr/>
          <p:nvPr/>
        </p:nvCxnSpPr>
        <p:spPr>
          <a:xfrm>
            <a:off x="3787270" y="479115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80" name="Straight Connector 279"/>
          <p:cNvCxnSpPr/>
          <p:nvPr/>
        </p:nvCxnSpPr>
        <p:spPr>
          <a:xfrm>
            <a:off x="3787270" y="497938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281" name="Oval 280"/>
          <p:cNvSpPr/>
          <p:nvPr/>
        </p:nvSpPr>
        <p:spPr>
          <a:xfrm>
            <a:off x="3779554" y="4856779"/>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2" name="Group 281"/>
          <p:cNvGrpSpPr/>
          <p:nvPr/>
        </p:nvGrpSpPr>
        <p:grpSpPr>
          <a:xfrm>
            <a:off x="2367161" y="2582356"/>
            <a:ext cx="50800" cy="96601"/>
            <a:chOff x="2367161" y="2582356"/>
            <a:chExt cx="50800" cy="96601"/>
          </a:xfrm>
        </p:grpSpPr>
        <p:cxnSp>
          <p:nvCxnSpPr>
            <p:cNvPr id="283" name="Straight Connector 282"/>
            <p:cNvCxnSpPr/>
            <p:nvPr/>
          </p:nvCxnSpPr>
          <p:spPr>
            <a:xfrm>
              <a:off x="2392561" y="2582356"/>
              <a:ext cx="0" cy="92018"/>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284" name="Straight Connector 283"/>
            <p:cNvCxnSpPr/>
            <p:nvPr/>
          </p:nvCxnSpPr>
          <p:spPr>
            <a:xfrm>
              <a:off x="2367161" y="2582356"/>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285" name="Straight Connector 284"/>
            <p:cNvCxnSpPr/>
            <p:nvPr/>
          </p:nvCxnSpPr>
          <p:spPr>
            <a:xfrm>
              <a:off x="2367161" y="2678957"/>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grpSp>
      <p:cxnSp>
        <p:nvCxnSpPr>
          <p:cNvPr id="286" name="Straight Connector 285"/>
          <p:cNvCxnSpPr/>
          <p:nvPr/>
        </p:nvCxnSpPr>
        <p:spPr>
          <a:xfrm>
            <a:off x="4264905" y="3630013"/>
            <a:ext cx="0" cy="214426"/>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87" name="Straight Connector 286"/>
          <p:cNvCxnSpPr/>
          <p:nvPr/>
        </p:nvCxnSpPr>
        <p:spPr>
          <a:xfrm>
            <a:off x="4237539" y="362248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288" name="Straight Connector 287"/>
          <p:cNvCxnSpPr/>
          <p:nvPr/>
        </p:nvCxnSpPr>
        <p:spPr>
          <a:xfrm>
            <a:off x="4237539" y="3844439"/>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289" name="Oval 288"/>
          <p:cNvSpPr/>
          <p:nvPr/>
        </p:nvSpPr>
        <p:spPr>
          <a:xfrm>
            <a:off x="4229823" y="3709542"/>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0" name="Straight Connector 289"/>
          <p:cNvCxnSpPr/>
          <p:nvPr/>
        </p:nvCxnSpPr>
        <p:spPr>
          <a:xfrm>
            <a:off x="3282905" y="4118327"/>
            <a:ext cx="0" cy="196223"/>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91" name="Straight Connector 290"/>
          <p:cNvCxnSpPr/>
          <p:nvPr/>
        </p:nvCxnSpPr>
        <p:spPr>
          <a:xfrm>
            <a:off x="3255539" y="410979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292" name="Straight Connector 291"/>
          <p:cNvCxnSpPr/>
          <p:nvPr/>
        </p:nvCxnSpPr>
        <p:spPr>
          <a:xfrm>
            <a:off x="3257997" y="431455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293" name="Oval 292"/>
          <p:cNvSpPr/>
          <p:nvPr/>
        </p:nvSpPr>
        <p:spPr>
          <a:xfrm>
            <a:off x="3247823" y="4179653"/>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4" name="Straight Connector 293"/>
          <p:cNvCxnSpPr/>
          <p:nvPr/>
        </p:nvCxnSpPr>
        <p:spPr>
          <a:xfrm flipH="1">
            <a:off x="3613606" y="4057675"/>
            <a:ext cx="0" cy="19219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95" name="Straight Connector 294"/>
          <p:cNvCxnSpPr/>
          <p:nvPr/>
        </p:nvCxnSpPr>
        <p:spPr>
          <a:xfrm>
            <a:off x="3586240" y="405003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296" name="Straight Connector 295"/>
          <p:cNvCxnSpPr/>
          <p:nvPr/>
        </p:nvCxnSpPr>
        <p:spPr>
          <a:xfrm>
            <a:off x="3586240" y="4249874"/>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297" name="Oval 296"/>
          <p:cNvSpPr/>
          <p:nvPr/>
        </p:nvSpPr>
        <p:spPr>
          <a:xfrm>
            <a:off x="3578524" y="4122351"/>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8" name="Straight Connector 297"/>
          <p:cNvCxnSpPr/>
          <p:nvPr/>
        </p:nvCxnSpPr>
        <p:spPr>
          <a:xfrm flipH="1">
            <a:off x="3941821" y="3933602"/>
            <a:ext cx="0" cy="19219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299" name="Straight Connector 298"/>
          <p:cNvCxnSpPr/>
          <p:nvPr/>
        </p:nvCxnSpPr>
        <p:spPr>
          <a:xfrm>
            <a:off x="3914455" y="3925964"/>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00" name="Straight Connector 299"/>
          <p:cNvCxnSpPr/>
          <p:nvPr/>
        </p:nvCxnSpPr>
        <p:spPr>
          <a:xfrm>
            <a:off x="3914455" y="4125801"/>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01" name="Oval 300"/>
          <p:cNvSpPr/>
          <p:nvPr/>
        </p:nvSpPr>
        <p:spPr>
          <a:xfrm>
            <a:off x="3906739" y="3998278"/>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2" name="Straight Connector 301"/>
          <p:cNvCxnSpPr/>
          <p:nvPr/>
        </p:nvCxnSpPr>
        <p:spPr>
          <a:xfrm>
            <a:off x="5249052" y="3467815"/>
            <a:ext cx="0" cy="25882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03" name="Straight Connector 302"/>
          <p:cNvCxnSpPr/>
          <p:nvPr/>
        </p:nvCxnSpPr>
        <p:spPr>
          <a:xfrm>
            <a:off x="5224144" y="3467815"/>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04" name="Straight Connector 303"/>
          <p:cNvCxnSpPr/>
          <p:nvPr/>
        </p:nvCxnSpPr>
        <p:spPr>
          <a:xfrm>
            <a:off x="5224144" y="3726644"/>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05" name="Oval 304"/>
          <p:cNvSpPr/>
          <p:nvPr/>
        </p:nvSpPr>
        <p:spPr>
          <a:xfrm>
            <a:off x="5213970" y="3567167"/>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6" name="Straight Connector 305"/>
          <p:cNvCxnSpPr/>
          <p:nvPr/>
        </p:nvCxnSpPr>
        <p:spPr>
          <a:xfrm>
            <a:off x="4595289" y="3045221"/>
            <a:ext cx="0" cy="39401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07" name="Straight Connector 306"/>
          <p:cNvCxnSpPr/>
          <p:nvPr/>
        </p:nvCxnSpPr>
        <p:spPr>
          <a:xfrm>
            <a:off x="4567923" y="3045221"/>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08" name="Straight Connector 307"/>
          <p:cNvCxnSpPr/>
          <p:nvPr/>
        </p:nvCxnSpPr>
        <p:spPr>
          <a:xfrm>
            <a:off x="4570164" y="343924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09" name="Oval 308"/>
          <p:cNvSpPr/>
          <p:nvPr/>
        </p:nvSpPr>
        <p:spPr>
          <a:xfrm>
            <a:off x="4560207" y="3203565"/>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0" name="Straight Connector 309"/>
          <p:cNvCxnSpPr/>
          <p:nvPr/>
        </p:nvCxnSpPr>
        <p:spPr>
          <a:xfrm>
            <a:off x="6558689" y="3969546"/>
            <a:ext cx="0" cy="359876"/>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11" name="Straight Connector 310"/>
          <p:cNvCxnSpPr/>
          <p:nvPr/>
        </p:nvCxnSpPr>
        <p:spPr>
          <a:xfrm>
            <a:off x="6531323" y="3962441"/>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12" name="Straight Connector 311"/>
          <p:cNvCxnSpPr/>
          <p:nvPr/>
        </p:nvCxnSpPr>
        <p:spPr>
          <a:xfrm>
            <a:off x="6531323" y="4329422"/>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13" name="Oval 312"/>
          <p:cNvSpPr/>
          <p:nvPr/>
        </p:nvSpPr>
        <p:spPr>
          <a:xfrm>
            <a:off x="6523607" y="4118327"/>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p:nvPr/>
        </p:nvCxnSpPr>
        <p:spPr>
          <a:xfrm>
            <a:off x="6878974" y="3797266"/>
            <a:ext cx="4620" cy="518890"/>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15" name="Straight Connector 314"/>
          <p:cNvCxnSpPr/>
          <p:nvPr/>
        </p:nvCxnSpPr>
        <p:spPr>
          <a:xfrm>
            <a:off x="6856153" y="379726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16" name="Straight Connector 315"/>
          <p:cNvCxnSpPr/>
          <p:nvPr/>
        </p:nvCxnSpPr>
        <p:spPr>
          <a:xfrm>
            <a:off x="6858611" y="431615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17" name="Oval 316"/>
          <p:cNvSpPr/>
          <p:nvPr/>
        </p:nvSpPr>
        <p:spPr>
          <a:xfrm>
            <a:off x="6849987" y="4029701"/>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8" name="Straight Connector 317"/>
          <p:cNvCxnSpPr/>
          <p:nvPr/>
        </p:nvCxnSpPr>
        <p:spPr>
          <a:xfrm>
            <a:off x="4918245" y="2801343"/>
            <a:ext cx="0" cy="278493"/>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19" name="Straight Connector 318"/>
          <p:cNvCxnSpPr/>
          <p:nvPr/>
        </p:nvCxnSpPr>
        <p:spPr>
          <a:xfrm>
            <a:off x="4890879" y="2801343"/>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20" name="Straight Connector 319"/>
          <p:cNvCxnSpPr/>
          <p:nvPr/>
        </p:nvCxnSpPr>
        <p:spPr>
          <a:xfrm>
            <a:off x="4890879" y="307983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21" name="Oval 320"/>
          <p:cNvSpPr/>
          <p:nvPr/>
        </p:nvSpPr>
        <p:spPr>
          <a:xfrm>
            <a:off x="4883380" y="2912985"/>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2" name="Group 321"/>
          <p:cNvGrpSpPr/>
          <p:nvPr/>
        </p:nvGrpSpPr>
        <p:grpSpPr>
          <a:xfrm>
            <a:off x="2369032" y="2764475"/>
            <a:ext cx="50800" cy="106433"/>
            <a:chOff x="2369032" y="2759050"/>
            <a:chExt cx="50800" cy="106433"/>
          </a:xfrm>
        </p:grpSpPr>
        <p:cxnSp>
          <p:nvCxnSpPr>
            <p:cNvPr id="323" name="Straight Connector 322"/>
            <p:cNvCxnSpPr/>
            <p:nvPr/>
          </p:nvCxnSpPr>
          <p:spPr>
            <a:xfrm>
              <a:off x="2394432" y="2766688"/>
              <a:ext cx="0" cy="98795"/>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24" name="Straight Connector 323"/>
            <p:cNvCxnSpPr/>
            <p:nvPr/>
          </p:nvCxnSpPr>
          <p:spPr>
            <a:xfrm>
              <a:off x="2369032" y="275905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25" name="Straight Connector 324"/>
            <p:cNvCxnSpPr/>
            <p:nvPr/>
          </p:nvCxnSpPr>
          <p:spPr>
            <a:xfrm>
              <a:off x="2369032" y="2865483"/>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grpSp>
      <p:cxnSp>
        <p:nvCxnSpPr>
          <p:cNvPr id="326" name="Straight Connector 325"/>
          <p:cNvCxnSpPr/>
          <p:nvPr/>
        </p:nvCxnSpPr>
        <p:spPr>
          <a:xfrm>
            <a:off x="2948140" y="4602872"/>
            <a:ext cx="0" cy="142114"/>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27" name="Straight Connector 326"/>
          <p:cNvCxnSpPr/>
          <p:nvPr/>
        </p:nvCxnSpPr>
        <p:spPr>
          <a:xfrm>
            <a:off x="2920774" y="459338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28" name="Straight Connector 327"/>
          <p:cNvCxnSpPr/>
          <p:nvPr/>
        </p:nvCxnSpPr>
        <p:spPr>
          <a:xfrm>
            <a:off x="2920774" y="474952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29" name="Oval 328"/>
          <p:cNvSpPr/>
          <p:nvPr/>
        </p:nvSpPr>
        <p:spPr>
          <a:xfrm>
            <a:off x="2913058" y="4641668"/>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0" name="Straight Connector 329"/>
          <p:cNvCxnSpPr/>
          <p:nvPr/>
        </p:nvCxnSpPr>
        <p:spPr>
          <a:xfrm>
            <a:off x="2624401" y="5405850"/>
            <a:ext cx="0" cy="62846"/>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31" name="Straight Connector 330"/>
          <p:cNvCxnSpPr/>
          <p:nvPr/>
        </p:nvCxnSpPr>
        <p:spPr>
          <a:xfrm>
            <a:off x="2597035" y="5405850"/>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32" name="Straight Connector 331"/>
          <p:cNvCxnSpPr/>
          <p:nvPr/>
        </p:nvCxnSpPr>
        <p:spPr>
          <a:xfrm>
            <a:off x="2597035" y="546869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33" name="Oval 332"/>
          <p:cNvSpPr/>
          <p:nvPr/>
        </p:nvSpPr>
        <p:spPr>
          <a:xfrm>
            <a:off x="2589319" y="5405850"/>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4" name="Straight Connector 333"/>
          <p:cNvCxnSpPr/>
          <p:nvPr/>
        </p:nvCxnSpPr>
        <p:spPr>
          <a:xfrm>
            <a:off x="2474234" y="5374295"/>
            <a:ext cx="0" cy="64063"/>
          </a:xfrm>
          <a:prstGeom prst="line">
            <a:avLst/>
          </a:prstGeom>
          <a:ln w="12700">
            <a:solidFill>
              <a:srgbClr val="1D2F50"/>
            </a:solidFill>
          </a:ln>
          <a:effectLst/>
        </p:spPr>
        <p:style>
          <a:lnRef idx="2">
            <a:schemeClr val="accent4"/>
          </a:lnRef>
          <a:fillRef idx="0">
            <a:schemeClr val="accent4"/>
          </a:fillRef>
          <a:effectRef idx="1">
            <a:schemeClr val="accent4"/>
          </a:effectRef>
          <a:fontRef idx="minor">
            <a:schemeClr val="tx1"/>
          </a:fontRef>
        </p:style>
      </p:cxnSp>
      <p:cxnSp>
        <p:nvCxnSpPr>
          <p:cNvPr id="335" name="Straight Connector 334"/>
          <p:cNvCxnSpPr/>
          <p:nvPr/>
        </p:nvCxnSpPr>
        <p:spPr>
          <a:xfrm>
            <a:off x="2446868" y="5374295"/>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cxnSp>
        <p:nvCxnSpPr>
          <p:cNvPr id="336" name="Straight Connector 335"/>
          <p:cNvCxnSpPr/>
          <p:nvPr/>
        </p:nvCxnSpPr>
        <p:spPr>
          <a:xfrm>
            <a:off x="2448834" y="5438358"/>
            <a:ext cx="50800" cy="0"/>
          </a:xfrm>
          <a:prstGeom prst="line">
            <a:avLst/>
          </a:prstGeom>
          <a:ln w="12700">
            <a:solidFill>
              <a:srgbClr val="1D2F50"/>
            </a:solidFill>
          </a:ln>
          <a:effectLst/>
        </p:spPr>
        <p:style>
          <a:lnRef idx="2">
            <a:schemeClr val="accent2"/>
          </a:lnRef>
          <a:fillRef idx="0">
            <a:schemeClr val="accent2"/>
          </a:fillRef>
          <a:effectRef idx="1">
            <a:schemeClr val="accent2"/>
          </a:effectRef>
          <a:fontRef idx="minor">
            <a:schemeClr val="tx1"/>
          </a:fontRef>
        </p:style>
      </p:cxnSp>
      <p:sp>
        <p:nvSpPr>
          <p:cNvPr id="337" name="Oval 336"/>
          <p:cNvSpPr/>
          <p:nvPr/>
        </p:nvSpPr>
        <p:spPr>
          <a:xfrm>
            <a:off x="2439152" y="5374426"/>
            <a:ext cx="70164" cy="62846"/>
          </a:xfrm>
          <a:prstGeom prst="ellipse">
            <a:avLst/>
          </a:prstGeom>
          <a:noFill/>
          <a:ln w="9525">
            <a:solidFill>
              <a:srgbClr val="1D2F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8" name="Straight Connector 337"/>
          <p:cNvCxnSpPr/>
          <p:nvPr/>
        </p:nvCxnSpPr>
        <p:spPr>
          <a:xfrm>
            <a:off x="6226151" y="3777716"/>
            <a:ext cx="0" cy="452259"/>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39" name="Straight Connector 338"/>
          <p:cNvCxnSpPr/>
          <p:nvPr/>
        </p:nvCxnSpPr>
        <p:spPr>
          <a:xfrm>
            <a:off x="6198785" y="3779422"/>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40" name="Straight Connector 339"/>
          <p:cNvCxnSpPr/>
          <p:nvPr/>
        </p:nvCxnSpPr>
        <p:spPr>
          <a:xfrm>
            <a:off x="6198785" y="4229975"/>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41" name="Oval 340"/>
          <p:cNvSpPr/>
          <p:nvPr/>
        </p:nvSpPr>
        <p:spPr>
          <a:xfrm>
            <a:off x="6191069" y="3979552"/>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2" name="Straight Connector 341"/>
          <p:cNvCxnSpPr/>
          <p:nvPr/>
        </p:nvCxnSpPr>
        <p:spPr>
          <a:xfrm>
            <a:off x="5904346" y="3740846"/>
            <a:ext cx="0" cy="440327"/>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43" name="Straight Connector 342"/>
          <p:cNvCxnSpPr/>
          <p:nvPr/>
        </p:nvCxnSpPr>
        <p:spPr>
          <a:xfrm>
            <a:off x="5879438" y="3740846"/>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44" name="Straight Connector 343"/>
          <p:cNvCxnSpPr/>
          <p:nvPr/>
        </p:nvCxnSpPr>
        <p:spPr>
          <a:xfrm>
            <a:off x="5879438" y="4186483"/>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45" name="Oval 344"/>
          <p:cNvSpPr/>
          <p:nvPr/>
        </p:nvSpPr>
        <p:spPr>
          <a:xfrm>
            <a:off x="5871722" y="3933602"/>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6" name="Straight Connector 345"/>
          <p:cNvCxnSpPr/>
          <p:nvPr/>
        </p:nvCxnSpPr>
        <p:spPr>
          <a:xfrm>
            <a:off x="5576410" y="3645068"/>
            <a:ext cx="0" cy="477283"/>
          </a:xfrm>
          <a:prstGeom prst="line">
            <a:avLst/>
          </a:prstGeom>
          <a:ln w="12700">
            <a:solidFill>
              <a:srgbClr val="82786F"/>
            </a:solidFill>
          </a:ln>
          <a:effectLst/>
        </p:spPr>
        <p:style>
          <a:lnRef idx="2">
            <a:schemeClr val="accent4"/>
          </a:lnRef>
          <a:fillRef idx="0">
            <a:schemeClr val="accent4"/>
          </a:fillRef>
          <a:effectRef idx="1">
            <a:schemeClr val="accent4"/>
          </a:effectRef>
          <a:fontRef idx="minor">
            <a:schemeClr val="tx1"/>
          </a:fontRef>
        </p:style>
      </p:cxnSp>
      <p:cxnSp>
        <p:nvCxnSpPr>
          <p:cNvPr id="347" name="Straight Connector 346"/>
          <p:cNvCxnSpPr/>
          <p:nvPr/>
        </p:nvCxnSpPr>
        <p:spPr>
          <a:xfrm>
            <a:off x="5551502" y="3645068"/>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cxnSp>
        <p:nvCxnSpPr>
          <p:cNvPr id="348" name="Straight Connector 347"/>
          <p:cNvCxnSpPr/>
          <p:nvPr/>
        </p:nvCxnSpPr>
        <p:spPr>
          <a:xfrm>
            <a:off x="5551502" y="4125667"/>
            <a:ext cx="50800" cy="0"/>
          </a:xfrm>
          <a:prstGeom prst="line">
            <a:avLst/>
          </a:prstGeom>
          <a:ln w="12700">
            <a:solidFill>
              <a:srgbClr val="82786F"/>
            </a:solidFill>
          </a:ln>
          <a:effectLst/>
        </p:spPr>
        <p:style>
          <a:lnRef idx="2">
            <a:schemeClr val="accent2"/>
          </a:lnRef>
          <a:fillRef idx="0">
            <a:schemeClr val="accent2"/>
          </a:fillRef>
          <a:effectRef idx="1">
            <a:schemeClr val="accent2"/>
          </a:effectRef>
          <a:fontRef idx="minor">
            <a:schemeClr val="tx1"/>
          </a:fontRef>
        </p:style>
      </p:cxnSp>
      <p:sp>
        <p:nvSpPr>
          <p:cNvPr id="349" name="Oval 348"/>
          <p:cNvSpPr/>
          <p:nvPr/>
        </p:nvSpPr>
        <p:spPr>
          <a:xfrm>
            <a:off x="5543786" y="3855580"/>
            <a:ext cx="70164" cy="62846"/>
          </a:xfrm>
          <a:prstGeom prst="ellipse">
            <a:avLst/>
          </a:prstGeom>
          <a:noFill/>
          <a:ln w="9525">
            <a:solidFill>
              <a:srgbClr val="8278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0" name="Picture 349"/>
          <p:cNvPicPr>
            <a:picLocks noChangeAspect="1"/>
          </p:cNvPicPr>
          <p:nvPr/>
        </p:nvPicPr>
        <p:blipFill>
          <a:blip r:embed="rId2" cstate="print"/>
          <a:stretch>
            <a:fillRect/>
          </a:stretch>
        </p:blipFill>
        <p:spPr>
          <a:xfrm>
            <a:off x="2608465" y="6000872"/>
            <a:ext cx="2911669" cy="203200"/>
          </a:xfrm>
          <a:prstGeom prst="rect">
            <a:avLst/>
          </a:prstGeom>
        </p:spPr>
      </p:pic>
      <p:pic>
        <p:nvPicPr>
          <p:cNvPr id="351" name="Picture 350"/>
          <p:cNvPicPr>
            <a:picLocks noChangeAspect="1"/>
          </p:cNvPicPr>
          <p:nvPr/>
        </p:nvPicPr>
        <p:blipFill>
          <a:blip r:embed="rId3" cstate="print"/>
          <a:stretch>
            <a:fillRect/>
          </a:stretch>
        </p:blipFill>
        <p:spPr>
          <a:xfrm>
            <a:off x="5854892" y="6000872"/>
            <a:ext cx="977900" cy="215900"/>
          </a:xfrm>
          <a:prstGeom prst="rect">
            <a:avLst/>
          </a:prstGeom>
        </p:spPr>
      </p:pic>
      <p:sp>
        <p:nvSpPr>
          <p:cNvPr id="352" name="TextBox 351"/>
          <p:cNvSpPr txBox="1"/>
          <p:nvPr/>
        </p:nvSpPr>
        <p:spPr>
          <a:xfrm>
            <a:off x="5517127" y="6106721"/>
            <a:ext cx="1586859" cy="259943"/>
          </a:xfrm>
          <a:prstGeom prst="rect">
            <a:avLst/>
          </a:prstGeom>
          <a:noFill/>
        </p:spPr>
        <p:txBody>
          <a:bodyPr wrap="square" rtlCol="0">
            <a:spAutoFit/>
          </a:bodyPr>
          <a:lstStyle/>
          <a:p>
            <a:pPr algn="ctr">
              <a:lnSpc>
                <a:spcPts val="1500"/>
              </a:lnSpc>
            </a:pPr>
            <a:r>
              <a:rPr lang="ja-JP" sz="800" b="0" i="0" dirty="0" smtClean="0">
                <a:solidFill>
                  <a:srgbClr val="000000"/>
                </a:solidFill>
                <a:ea typeface="MS UI Gothic" pitchFamily="18" charset="0"/>
              </a:rPr>
              <a:t>無作為化からの経過年数</a:t>
            </a:r>
          </a:p>
        </p:txBody>
      </p:sp>
    </p:spTree>
    <p:extLst>
      <p:ext uri="{BB962C8B-B14F-4D97-AF65-F5344CB8AC3E}">
        <p14:creationId xmlns:p14="http://schemas.microsoft.com/office/powerpoint/2010/main" xmlns="" val="441729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LBA22: SCOT試験の結果アップデート：結腸直腸癌に対するオキサリプラチンをベースとした術後補助化学療法の治療期間（3カ月間 対 6カ月間）を比較する国際第III相無作為化(1:1)非劣性試験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Iveson T,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SCOT試験は3カ月間の術後補助化学療法に対する非劣性を満たした。</a:t>
            </a:r>
          </a:p>
          <a:p>
            <a:r>
              <a:rPr lang="ja-JP" sz="1600" b="1" i="0" dirty="0" smtClean="0">
                <a:solidFill>
                  <a:srgbClr val="4D4D4D"/>
                </a:solidFill>
                <a:ea typeface="MS UI Gothic" pitchFamily="18" charset="0"/>
              </a:rPr>
              <a:t>術後化学療法における治療期間はレジメンによって異なる。CAPOX療法は3カ月で十分であるが、</a:t>
            </a:r>
          </a:p>
          <a:p>
            <a:r>
              <a:rPr lang="ja-JP" sz="1600" b="1" i="0" dirty="0" smtClean="0">
                <a:solidFill>
                  <a:srgbClr val="4D4D4D"/>
                </a:solidFill>
                <a:ea typeface="MS UI Gothic" pitchFamily="18" charset="0"/>
              </a:rPr>
              <a:t>FOLFOX療法の場合、患者のDFFに関して僅かではあるが追加のベネフィットが示されたため6カ月の治療を要する場合もある。しかし、長期間にわたる考慮すべき毒性も伴った。</a:t>
            </a:r>
          </a:p>
          <a:p>
            <a:r>
              <a:rPr lang="ja-JP" sz="1600" b="1" i="0" dirty="0" smtClean="0">
                <a:solidFill>
                  <a:srgbClr val="4D4D4D"/>
                </a:solidFill>
                <a:ea typeface="MS UI Gothic" pitchFamily="18" charset="0"/>
              </a:rPr>
              <a:t>患者の選択肢を考慮することが重要である。</a:t>
            </a:r>
          </a:p>
          <a:p>
            <a:endParaRPr lang="en-US" dirty="0"/>
          </a:p>
        </p:txBody>
      </p:sp>
      <p:sp>
        <p:nvSpPr>
          <p:cNvPr id="5" name="Text Placeholder 4"/>
          <p:cNvSpPr>
            <a:spLocks noGrp="1"/>
          </p:cNvSpPr>
          <p:nvPr>
            <p:ph type="body" sz="quarter" idx="11"/>
          </p:nvPr>
        </p:nvSpPr>
        <p:spPr/>
        <p:txBody>
          <a:bodyPr/>
          <a:lstStyle/>
          <a:p>
            <a:r>
              <a:rPr lang="en-US" dirty="0" err="1">
                <a:solidFill>
                  <a:schemeClr val="tx1"/>
                </a:solidFill>
                <a:latin typeface="Arial" panose="020B0604020202020204" pitchFamily="34" charset="0"/>
                <a:cs typeface="Arial" panose="020B0604020202020204" pitchFamily="34" charset="0"/>
              </a:rPr>
              <a:t>Iveson</a:t>
            </a:r>
            <a:r>
              <a:rPr lang="en-US" dirty="0">
                <a:solidFill>
                  <a:schemeClr val="tx1"/>
                </a:solidFill>
                <a:latin typeface="Arial" panose="020B0604020202020204" pitchFamily="34" charset="0"/>
                <a:cs typeface="Arial" panose="020B0604020202020204" pitchFamily="34" charset="0"/>
              </a:rPr>
              <a:t> 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LBA22</a:t>
            </a:r>
          </a:p>
        </p:txBody>
      </p:sp>
    </p:spTree>
    <p:extLst>
      <p:ext uri="{BB962C8B-B14F-4D97-AF65-F5344CB8AC3E}">
        <p14:creationId xmlns:p14="http://schemas.microsoft.com/office/powerpoint/2010/main" xmlns="" val="428480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FOLFOX4またはCAPOXの投与を受けている高リスクステージIIまたはIIIの結腸癌患者において、治療期間（3カ月 対 6カ月）を比較すること。</a:t>
            </a:r>
          </a:p>
          <a:p>
            <a:endParaRPr lang="en-GB" dirty="0"/>
          </a:p>
        </p:txBody>
      </p:sp>
      <p:sp>
        <p:nvSpPr>
          <p:cNvPr id="2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LBA23: 病期II～IIIの結腸癌におけるFOLFOX4/XELOX イタリアで実施された結腸癌に対する術後補助化学療法の治療期間（3カ月または6カ月）に関する試験（TOSCA試験）の有効性および安全性の結果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Labianca R, et al</a:t>
            </a:r>
          </a:p>
        </p:txBody>
      </p:sp>
      <p:sp>
        <p:nvSpPr>
          <p:cNvPr id="23" name="Text Placeholder 4"/>
          <p:cNvSpPr>
            <a:spLocks noGrp="1"/>
          </p:cNvSpPr>
          <p:nvPr>
            <p:ph type="body" sz="quarter" idx="11"/>
          </p:nvPr>
        </p:nvSpPr>
        <p:spPr>
          <a:xfrm>
            <a:off x="4648200" y="6096000"/>
            <a:ext cx="4130675" cy="487363"/>
          </a:xfrm>
        </p:spPr>
        <p:txBody>
          <a:bodyPr/>
          <a:lstStyle/>
          <a:p>
            <a:r>
              <a:rPr lang="en-US" dirty="0" err="1"/>
              <a:t>Labianca</a:t>
            </a:r>
            <a:r>
              <a:rPr lang="en-US" dirty="0"/>
              <a:t> R, et al. Ann </a:t>
            </a:r>
            <a:r>
              <a:rPr lang="en-US" dirty="0" err="1"/>
              <a:t>Oncol</a:t>
            </a:r>
            <a:r>
              <a:rPr lang="en-US" dirty="0"/>
              <a:t> 2017;28(</a:t>
            </a:r>
            <a:r>
              <a:rPr lang="en-US" dirty="0" err="1"/>
              <a:t>Suppl</a:t>
            </a:r>
            <a:r>
              <a:rPr lang="en-US" dirty="0"/>
              <a:t> 5):</a:t>
            </a:r>
            <a:r>
              <a:rPr lang="en-US" dirty="0" err="1"/>
              <a:t>Abstr</a:t>
            </a:r>
            <a:r>
              <a:rPr lang="en-US" dirty="0"/>
              <a:t> LBA23</a:t>
            </a:r>
          </a:p>
        </p:txBody>
      </p:sp>
      <p:sp>
        <p:nvSpPr>
          <p:cNvPr id="24" name="Oval 14"/>
          <p:cNvSpPr>
            <a:spLocks noChangeArrowheads="1"/>
          </p:cNvSpPr>
          <p:nvPr/>
        </p:nvSpPr>
        <p:spPr bwMode="auto">
          <a:xfrm>
            <a:off x="3941537" y="34139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5" name="AutoShape 15"/>
          <p:cNvCxnSpPr>
            <a:cxnSpLocks noChangeShapeType="1"/>
            <a:stCxn id="24" idx="0"/>
            <a:endCxn id="29" idx="1"/>
          </p:cNvCxnSpPr>
          <p:nvPr/>
        </p:nvCxnSpPr>
        <p:spPr bwMode="auto">
          <a:xfrm rot="5400000" flipH="1" flipV="1">
            <a:off x="4217370" y="2765978"/>
            <a:ext cx="663905"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116435" y="248569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7" name="AutoShape 19"/>
          <p:cNvCxnSpPr>
            <a:cxnSpLocks noChangeShapeType="1"/>
            <a:stCxn id="30" idx="3"/>
            <a:endCxn id="24" idx="2"/>
          </p:cNvCxnSpPr>
          <p:nvPr/>
        </p:nvCxnSpPr>
        <p:spPr bwMode="auto">
          <a:xfrm flipV="1">
            <a:off x="3684814" y="370601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8" name="AutoShape 21"/>
          <p:cNvCxnSpPr>
            <a:cxnSpLocks noChangeShapeType="1"/>
            <a:stCxn id="29" idx="3"/>
            <a:endCxn id="26" idx="1"/>
          </p:cNvCxnSpPr>
          <p:nvPr/>
        </p:nvCxnSpPr>
        <p:spPr bwMode="auto">
          <a:xfrm>
            <a:off x="7543800" y="2750012"/>
            <a:ext cx="572635"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865310" y="233964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3カ月</a:t>
            </a:r>
          </a:p>
        </p:txBody>
      </p:sp>
      <p:sp>
        <p:nvSpPr>
          <p:cNvPr id="30" name="AutoShape 9"/>
          <p:cNvSpPr>
            <a:spLocks noChangeArrowheads="1"/>
          </p:cNvSpPr>
          <p:nvPr/>
        </p:nvSpPr>
        <p:spPr bwMode="auto">
          <a:xfrm>
            <a:off x="365124" y="2970629"/>
            <a:ext cx="3319690" cy="1476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高リスク病期IIまたはIII相の根治的に切除した結腸癌 </a:t>
            </a:r>
          </a:p>
          <a:p>
            <a:pPr defTabSz="892175" eaLnBrk="0" hangingPunct="0">
              <a:spcAft>
                <a:spcPct val="30000"/>
              </a:spcAft>
            </a:pPr>
            <a:r>
              <a:rPr lang="ja-JP" b="0" i="0" dirty="0" smtClean="0">
                <a:solidFill>
                  <a:srgbClr val="FFFFFF"/>
                </a:solidFill>
                <a:ea typeface="MS UI Gothic" pitchFamily="18" charset="0"/>
              </a:rPr>
              <a:t>(n=3759)</a:t>
            </a:r>
          </a:p>
        </p:txBody>
      </p:sp>
      <p:sp>
        <p:nvSpPr>
          <p:cNvPr id="31" name="Rectangle 9"/>
          <p:cNvSpPr txBox="1">
            <a:spLocks noChangeArrowheads="1"/>
          </p:cNvSpPr>
          <p:nvPr/>
        </p:nvSpPr>
        <p:spPr bwMode="auto">
          <a:xfrm>
            <a:off x="365124" y="5232067"/>
            <a:ext cx="4130676" cy="866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RFS</a:t>
            </a:r>
          </a:p>
          <a:p>
            <a:endParaRPr lang="en-GB" dirty="0"/>
          </a:p>
        </p:txBody>
      </p:sp>
      <p:sp>
        <p:nvSpPr>
          <p:cNvPr id="32" name="Content Placeholder 26"/>
          <p:cNvSpPr txBox="1">
            <a:spLocks/>
          </p:cNvSpPr>
          <p:nvPr/>
        </p:nvSpPr>
        <p:spPr>
          <a:xfrm>
            <a:off x="4648200" y="5232067"/>
            <a:ext cx="4130675" cy="866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OS、安全性</a:t>
            </a:r>
          </a:p>
        </p:txBody>
      </p:sp>
      <p:cxnSp>
        <p:nvCxnSpPr>
          <p:cNvPr id="33" name="AutoShape 16"/>
          <p:cNvCxnSpPr>
            <a:cxnSpLocks noChangeShapeType="1"/>
            <a:stCxn id="24" idx="4"/>
            <a:endCxn id="36" idx="1"/>
          </p:cNvCxnSpPr>
          <p:nvPr/>
        </p:nvCxnSpPr>
        <p:spPr bwMode="auto">
          <a:xfrm rot="16200000" flipH="1">
            <a:off x="4215319" y="4016132"/>
            <a:ext cx="668006" cy="631975"/>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16435" y="440180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5" name="AutoShape 20"/>
          <p:cNvCxnSpPr>
            <a:cxnSpLocks noChangeShapeType="1"/>
            <a:stCxn id="36" idx="3"/>
            <a:endCxn id="34" idx="1"/>
          </p:cNvCxnSpPr>
          <p:nvPr/>
        </p:nvCxnSpPr>
        <p:spPr bwMode="auto">
          <a:xfrm>
            <a:off x="7542220" y="466612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6" name="AutoShape 12"/>
          <p:cNvSpPr>
            <a:spLocks noChangeArrowheads="1"/>
          </p:cNvSpPr>
          <p:nvPr/>
        </p:nvSpPr>
        <p:spPr bwMode="auto">
          <a:xfrm>
            <a:off x="4865310" y="425575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6カ月</a:t>
            </a:r>
          </a:p>
        </p:txBody>
      </p:sp>
    </p:spTree>
    <p:extLst>
      <p:ext uri="{BB962C8B-B14F-4D97-AF65-F5344CB8AC3E}">
        <p14:creationId xmlns:p14="http://schemas.microsoft.com/office/powerpoint/2010/main" xmlns="" val="383368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主な結果</a:t>
            </a:r>
          </a:p>
        </p:txBody>
      </p:sp>
      <p:sp>
        <p:nvSpPr>
          <p:cNvPr id="1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LBA23: 病期II～IIIの結腸癌におけるFOLFOX4/XELOX イタリアで実施された結腸癌に対する術後補助化学療法の治療期間（3カ月または6カ月）に関する試験（TOSCA試験）の有効性および安全性の結果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Labianca R, et al</a:t>
            </a:r>
          </a:p>
        </p:txBody>
      </p:sp>
      <p:sp>
        <p:nvSpPr>
          <p:cNvPr id="12"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*3カ月対 6カ月</a:t>
            </a:r>
          </a:p>
        </p:txBody>
      </p:sp>
      <p:sp>
        <p:nvSpPr>
          <p:cNvPr id="13" name="Text Placeholder 4"/>
          <p:cNvSpPr>
            <a:spLocks noGrp="1"/>
          </p:cNvSpPr>
          <p:nvPr>
            <p:ph type="body" sz="quarter" idx="11"/>
          </p:nvPr>
        </p:nvSpPr>
        <p:spPr>
          <a:xfrm>
            <a:off x="4648200" y="6096000"/>
            <a:ext cx="4130675" cy="487363"/>
          </a:xfrm>
        </p:spPr>
        <p:txBody>
          <a:bodyPr/>
          <a:lstStyle/>
          <a:p>
            <a:r>
              <a:rPr lang="en-US" dirty="0" err="1"/>
              <a:t>Labianca</a:t>
            </a:r>
            <a:r>
              <a:rPr lang="en-US" dirty="0"/>
              <a:t> R, et al. Ann </a:t>
            </a:r>
            <a:r>
              <a:rPr lang="en-US" dirty="0" err="1"/>
              <a:t>Oncol</a:t>
            </a:r>
            <a:r>
              <a:rPr lang="en-US" dirty="0"/>
              <a:t> 2017;28(</a:t>
            </a:r>
            <a:r>
              <a:rPr lang="en-US" dirty="0" err="1"/>
              <a:t>Suppl</a:t>
            </a:r>
            <a:r>
              <a:rPr lang="en-US" dirty="0"/>
              <a:t> 5):</a:t>
            </a:r>
            <a:r>
              <a:rPr lang="en-US" dirty="0" err="1"/>
              <a:t>Abstr</a:t>
            </a:r>
            <a:r>
              <a:rPr lang="en-US" dirty="0"/>
              <a:t> LBA23</a:t>
            </a:r>
          </a:p>
        </p:txBody>
      </p:sp>
      <p:graphicFrame>
        <p:nvGraphicFramePr>
          <p:cNvPr id="14" name="Group 88"/>
          <p:cNvGraphicFramePr>
            <a:graphicFrameLocks noGrp="1"/>
          </p:cNvGraphicFramePr>
          <p:nvPr>
            <p:extLst>
              <p:ext uri="{D42A27DB-BD31-4B8C-83A1-F6EECF244321}">
                <p14:modId xmlns:p14="http://schemas.microsoft.com/office/powerpoint/2010/main" xmlns="" val="3847227805"/>
              </p:ext>
            </p:extLst>
          </p:nvPr>
        </p:nvGraphicFramePr>
        <p:xfrm>
          <a:off x="361938" y="1655331"/>
          <a:ext cx="8448105" cy="2938662"/>
        </p:xfrm>
        <a:graphic>
          <a:graphicData uri="http://schemas.openxmlformats.org/drawingml/2006/table">
            <a:tbl>
              <a:tblPr firstRow="1" bandRow="1">
                <a:tableStyleId>{69012ECD-51FC-41F1-AA8D-1B2483CD663E}</a:tableStyleId>
              </a:tblPr>
              <a:tblGrid>
                <a:gridCol w="1641791">
                  <a:extLst>
                    <a:ext uri="{9D8B030D-6E8A-4147-A177-3AD203B41FA5}">
                      <a16:colId xmlns="" xmlns:a16="http://schemas.microsoft.com/office/drawing/2014/main" val="20000"/>
                    </a:ext>
                  </a:extLst>
                </a:gridCol>
                <a:gridCol w="1635318">
                  <a:extLst>
                    <a:ext uri="{9D8B030D-6E8A-4147-A177-3AD203B41FA5}">
                      <a16:colId xmlns="" xmlns:a16="http://schemas.microsoft.com/office/drawing/2014/main" val="20001"/>
                    </a:ext>
                  </a:extLst>
                </a:gridCol>
                <a:gridCol w="1635318">
                  <a:extLst>
                    <a:ext uri="{9D8B030D-6E8A-4147-A177-3AD203B41FA5}">
                      <a16:colId xmlns="" xmlns:a16="http://schemas.microsoft.com/office/drawing/2014/main" val="20002"/>
                    </a:ext>
                  </a:extLst>
                </a:gridCol>
                <a:gridCol w="1635318">
                  <a:extLst>
                    <a:ext uri="{9D8B030D-6E8A-4147-A177-3AD203B41FA5}">
                      <a16:colId xmlns="" xmlns:a16="http://schemas.microsoft.com/office/drawing/2014/main" val="20003"/>
                    </a:ext>
                  </a:extLst>
                </a:gridCol>
                <a:gridCol w="1900360"/>
              </a:tblGrid>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3年RFS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差*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被験者集団全体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1.14 (0.99,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−1.9 (−4.8,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ステージII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1.41 (1.05,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−5.7 (−9.7,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ステージIII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1.07 (0.91,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0.1 (−3.4,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1.23 (1.03,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−2.9 (−6.2,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897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CAPOX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0.98 (0.77,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 (−4.5,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492985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16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高リスクステージIIまたはIIIの結腸癌患者におけるオキサリプラチンをベースとした術後補助化学療法は、治療期間を3カ月にしても6カ月間の治療と同等の効果は示されなかった。</a:t>
            </a:r>
          </a:p>
          <a:p>
            <a:r>
              <a:rPr lang="ja-JP" sz="1600" b="1" i="0" dirty="0" smtClean="0">
                <a:solidFill>
                  <a:srgbClr val="4D4D4D"/>
                </a:solidFill>
                <a:ea typeface="MS UI Gothic" pitchFamily="18" charset="0"/>
              </a:rPr>
              <a:t>しかし、これら2つの治療期間におけるRFSの絶対差は小さく臨床的意義もないため、6カ月間のプログラム全体を完了するかどうかの決定については、毒性および患者の姿勢に基づいて個別化される必要がある。</a:t>
            </a:r>
          </a:p>
          <a:p>
            <a:pPr marL="0" indent="0">
              <a:buNone/>
            </a:pPr>
            <a:endParaRPr lang="en-GB" dirty="0"/>
          </a:p>
          <a:p>
            <a:endParaRPr lang="en-GB" dirty="0"/>
          </a:p>
        </p:txBody>
      </p:sp>
      <p:sp>
        <p:nvSpPr>
          <p:cNvPr id="1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LBA23: 病期II～IIIの結腸癌におけるFOLFOX4/XELOX イタリアで実施された結腸癌に対する術後補助化学療法の治療期間（3カ月または6カ月）に関する試験（TOSCA試験）の有効性および安全性の結果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Labianca R, et al</a:t>
            </a:r>
          </a:p>
        </p:txBody>
      </p:sp>
      <p:sp>
        <p:nvSpPr>
          <p:cNvPr id="14" name="Text Placeholder 4"/>
          <p:cNvSpPr>
            <a:spLocks noGrp="1"/>
          </p:cNvSpPr>
          <p:nvPr>
            <p:ph type="body" sz="quarter" idx="11"/>
          </p:nvPr>
        </p:nvSpPr>
        <p:spPr>
          <a:xfrm>
            <a:off x="4648200" y="6096000"/>
            <a:ext cx="4130675" cy="487363"/>
          </a:xfrm>
        </p:spPr>
        <p:txBody>
          <a:bodyPr/>
          <a:lstStyle/>
          <a:p>
            <a:r>
              <a:rPr lang="en-US" dirty="0" err="1"/>
              <a:t>Labianca</a:t>
            </a:r>
            <a:r>
              <a:rPr lang="en-US" dirty="0"/>
              <a:t> R, et al. Ann </a:t>
            </a:r>
            <a:r>
              <a:rPr lang="en-US" dirty="0" err="1"/>
              <a:t>Oncol</a:t>
            </a:r>
            <a:r>
              <a:rPr lang="en-US" dirty="0"/>
              <a:t> 2017;28(</a:t>
            </a:r>
            <a:r>
              <a:rPr lang="en-US" dirty="0" err="1"/>
              <a:t>Suppl</a:t>
            </a:r>
            <a:r>
              <a:rPr lang="en-US" dirty="0"/>
              <a:t> 5):</a:t>
            </a:r>
            <a:r>
              <a:rPr lang="en-US" dirty="0" err="1"/>
              <a:t>Abstr</a:t>
            </a:r>
            <a:r>
              <a:rPr lang="en-US" dirty="0"/>
              <a:t> LBA23</a:t>
            </a:r>
          </a:p>
        </p:txBody>
      </p:sp>
      <p:graphicFrame>
        <p:nvGraphicFramePr>
          <p:cNvPr id="15" name="Group 88"/>
          <p:cNvGraphicFramePr>
            <a:graphicFrameLocks noGrp="1"/>
          </p:cNvGraphicFramePr>
          <p:nvPr>
            <p:extLst>
              <p:ext uri="{D42A27DB-BD31-4B8C-83A1-F6EECF244321}">
                <p14:modId xmlns:p14="http://schemas.microsoft.com/office/powerpoint/2010/main" xmlns="" val="1471058401"/>
              </p:ext>
            </p:extLst>
          </p:nvPr>
        </p:nvGraphicFramePr>
        <p:xfrm>
          <a:off x="369888" y="1628417"/>
          <a:ext cx="8408985" cy="2549708"/>
        </p:xfrm>
        <a:graphic>
          <a:graphicData uri="http://schemas.openxmlformats.org/drawingml/2006/table">
            <a:tbl>
              <a:tblPr firstRow="1" bandRow="1">
                <a:tableStyleId>{69012ECD-51FC-41F1-AA8D-1B2483CD663E}</a:tableStyleId>
              </a:tblPr>
              <a:tblGrid>
                <a:gridCol w="1840575">
                  <a:extLst>
                    <a:ext uri="{9D8B030D-6E8A-4147-A177-3AD203B41FA5}">
                      <a16:colId xmlns="" xmlns:a16="http://schemas.microsoft.com/office/drawing/2014/main" val="20000"/>
                    </a:ext>
                  </a:extLst>
                </a:gridCol>
                <a:gridCol w="1439186">
                  <a:extLst>
                    <a:ext uri="{9D8B030D-6E8A-4147-A177-3AD203B41FA5}">
                      <a16:colId xmlns="" xmlns:a16="http://schemas.microsoft.com/office/drawing/2014/main" val="20001"/>
                    </a:ext>
                  </a:extLst>
                </a:gridCol>
                <a:gridCol w="1439186"/>
                <a:gridCol w="1439186">
                  <a:extLst>
                    <a:ext uri="{9D8B030D-6E8A-4147-A177-3AD203B41FA5}">
                      <a16:colId xmlns="" xmlns:a16="http://schemas.microsoft.com/office/drawing/2014/main" val="20002"/>
                    </a:ext>
                  </a:extLst>
                </a:gridCol>
                <a:gridCol w="1375576"/>
                <a:gridCol w="875276">
                  <a:extLst>
                    <a:ext uri="{9D8B030D-6E8A-4147-A177-3AD203B41FA5}">
                      <a16:colId xmlns="" xmlns:a16="http://schemas.microsoft.com/office/drawing/2014/main" val="20003"/>
                    </a:ext>
                  </a:extLst>
                </a:gridCol>
              </a:tblGrid>
              <a:tr h="364244">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グレード1～2、%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グレード2～3、%</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4244">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3カ月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6カ月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3カ月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6カ月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神経学的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9.0</a:t>
                      </a:r>
                      <a:r>
                        <a:rPr lang="ja-JP" sz="1400" b="0" i="0" u="none" baseline="30000" dirty="0" smtClean="0">
                          <a:solidFill>
                            <a:srgbClr val="000000"/>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31.0</a:t>
                      </a:r>
                      <a:r>
                        <a:rPr lang="ja-JP" sz="1400" b="0" i="0" u="none" baseline="30000" dirty="0" smtClean="0">
                          <a:solidFill>
                            <a:srgbClr val="000000"/>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発熱性好中球減少症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64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アレルギー反応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
        <p:nvSpPr>
          <p:cNvPr id="16"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*傾向に対するカイ二乗検定;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臨床的意義のある神経学的毒性（グレード2、3、および4）</a:t>
            </a:r>
          </a:p>
        </p:txBody>
      </p:sp>
    </p:spTree>
    <p:extLst>
      <p:ext uri="{BB962C8B-B14F-4D97-AF65-F5344CB8AC3E}">
        <p14:creationId xmlns:p14="http://schemas.microsoft.com/office/powerpoint/2010/main" xmlns="" val="492985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ステージIIIの結腸癌に対するオキサリプラチンをベースとした術後補助化学療法について、3カ月間の治療期間を6カ月間の治療期間と比較し、その有効性を評価すること。</a:t>
            </a:r>
          </a:p>
        </p:txBody>
      </p:sp>
      <p:sp>
        <p:nvSpPr>
          <p:cNvPr id="2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a:t>
            </a:r>
          </a:p>
        </p:txBody>
      </p:sp>
      <p:sp>
        <p:nvSpPr>
          <p:cNvPr id="23" name="Text Placeholder 4"/>
          <p:cNvSpPr>
            <a:spLocks noGrp="1"/>
          </p:cNvSpPr>
          <p:nvPr>
            <p:ph type="body" sz="quarter" idx="11"/>
          </p:nvPr>
        </p:nvSpPr>
        <p:spPr>
          <a:xfrm>
            <a:off x="4648200" y="6096000"/>
            <a:ext cx="4130675" cy="487363"/>
          </a:xfrm>
        </p:spPr>
        <p:txBody>
          <a:bodyPr/>
          <a:lstStyle/>
          <a:p>
            <a:r>
              <a:rPr lang="en-US" dirty="0"/>
              <a:t>Yoshino T, et al. Ann </a:t>
            </a:r>
            <a:r>
              <a:rPr lang="en-US" dirty="0" err="1"/>
              <a:t>Oncol</a:t>
            </a:r>
            <a:r>
              <a:rPr lang="en-US" dirty="0"/>
              <a:t> 2017;28(</a:t>
            </a:r>
            <a:r>
              <a:rPr lang="en-US" dirty="0" err="1"/>
              <a:t>Suppl</a:t>
            </a:r>
            <a:r>
              <a:rPr lang="en-US" dirty="0"/>
              <a:t> 5):</a:t>
            </a:r>
            <a:r>
              <a:rPr lang="en-US" dirty="0" err="1"/>
              <a:t>Abstr</a:t>
            </a:r>
            <a:r>
              <a:rPr lang="en-US" dirty="0"/>
              <a:t> LBA24</a:t>
            </a:r>
          </a:p>
        </p:txBody>
      </p:sp>
      <p:sp>
        <p:nvSpPr>
          <p:cNvPr id="25" name="Oval 14"/>
          <p:cNvSpPr>
            <a:spLocks noChangeArrowheads="1"/>
          </p:cNvSpPr>
          <p:nvPr/>
        </p:nvSpPr>
        <p:spPr bwMode="auto">
          <a:xfrm>
            <a:off x="3941537" y="35860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6" name="AutoShape 15"/>
          <p:cNvCxnSpPr>
            <a:cxnSpLocks noChangeShapeType="1"/>
            <a:stCxn id="25" idx="0"/>
            <a:endCxn id="31" idx="1"/>
          </p:cNvCxnSpPr>
          <p:nvPr/>
        </p:nvCxnSpPr>
        <p:spPr bwMode="auto">
          <a:xfrm rot="5400000" flipH="1" flipV="1">
            <a:off x="4114213" y="2834998"/>
            <a:ext cx="870218"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550616"/>
            <a:ext cx="657678" cy="2555544"/>
          </a:xfrm>
          <a:prstGeom prst="rect">
            <a:avLst/>
          </a:prstGeom>
          <a:solidFill>
            <a:schemeClr val="tx1"/>
          </a:solidFill>
          <a:ln w="9525" algn="ctr">
            <a:noFill/>
            <a:round/>
            <a:headEnd/>
            <a:tailEnd/>
          </a:ln>
        </p:spPr>
        <p:txBody>
          <a:bodyPr vert="vert" lIns="90488" tIns="0" rIns="90488" bIns="0" anchor="ctr"/>
          <a:lstStyle/>
          <a:p>
            <a:pPr algn="ctr" defTabSz="892175" eaLnBrk="0" hangingPunct="0"/>
            <a:r>
              <a:rPr lang="ja-JP" sz="1600" b="1" i="0" dirty="0" smtClean="0">
                <a:solidFill>
                  <a:srgbClr val="FFFFFF"/>
                </a:solidFill>
                <a:ea typeface="MS UI Gothic" pitchFamily="18" charset="0"/>
              </a:rPr>
              <a:t>治験医師の治療選択</a:t>
            </a:r>
            <a:r>
              <a:rPr lang="en-GB" altLang="ja-JP" sz="1600" b="1" i="0" dirty="0" smtClean="0">
                <a:solidFill>
                  <a:srgbClr val="FFFFFF"/>
                </a:solidFill>
                <a:ea typeface="MS UI Gothic" pitchFamily="18" charset="0"/>
              </a:rPr>
              <a:t/>
            </a:r>
            <a:br>
              <a:rPr lang="en-GB" altLang="ja-JP" sz="1600" b="1" i="0" dirty="0" smtClean="0">
                <a:solidFill>
                  <a:srgbClr val="FFFFFF"/>
                </a:solidFill>
                <a:ea typeface="MS UI Gothic" pitchFamily="18" charset="0"/>
              </a:rPr>
            </a:br>
            <a:r>
              <a:rPr lang="ja-JP" sz="1600" b="1" i="0" dirty="0" smtClean="0">
                <a:solidFill>
                  <a:srgbClr val="FFFFFF"/>
                </a:solidFill>
                <a:ea typeface="MS UI Gothic" pitchFamily="18" charset="0"/>
              </a:rPr>
              <a:t>（FOLFOX または CAPOX）</a:t>
            </a:r>
          </a:p>
        </p:txBody>
      </p:sp>
      <p:sp>
        <p:nvSpPr>
          <p:cNvPr id="28" name="Content Placeholder 26"/>
          <p:cNvSpPr txBox="1">
            <a:spLocks/>
          </p:cNvSpPr>
          <p:nvPr/>
        </p:nvSpPr>
        <p:spPr bwMode="auto">
          <a:xfrm>
            <a:off x="4855936" y="3165132"/>
            <a:ext cx="3918177" cy="892175"/>
          </a:xfrm>
          <a:prstGeom prst="rect">
            <a:avLst/>
          </a:prstGeom>
          <a:noFill/>
          <a:ln w="9525">
            <a:noFill/>
            <a:miter lim="800000"/>
            <a:headEnd/>
            <a:tailEnd/>
          </a:ln>
        </p:spPr>
        <p:txBody>
          <a:bodyPr/>
          <a:lstStyle/>
          <a:p>
            <a:pPr marL="190500" indent="-190500">
              <a:lnSpc>
                <a:spcPts val="1600"/>
              </a:lnSpc>
              <a:spcBef>
                <a:spcPts val="0"/>
              </a:spcBef>
              <a:spcAft>
                <a:spcPts val="0"/>
              </a:spcAft>
              <a:defRPr/>
            </a:pPr>
            <a:r>
              <a:rPr lang="ja-JP" sz="1400" b="1" i="0" dirty="0" smtClean="0">
                <a:solidFill>
                  <a:srgbClr val="043882"/>
                </a:solidFill>
                <a:ea typeface="MS UI Gothic" pitchFamily="18" charset="0"/>
              </a:rPr>
              <a:t>層別化</a:t>
            </a:r>
          </a:p>
          <a:p>
            <a:pPr marL="203200" indent="-203200">
              <a:lnSpc>
                <a:spcPts val="16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レジメン（mFOLFOX6/CAPOX）</a:t>
            </a:r>
          </a:p>
          <a:p>
            <a:pPr marL="203200" indent="-203200">
              <a:lnSpc>
                <a:spcPts val="16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関与するLN (1</a:t>
            </a:r>
            <a:r>
              <a:rPr lang="en-GB" altLang="ja-JP" sz="1400" b="0" i="0" dirty="0" smtClean="0">
                <a:solidFill>
                  <a:srgbClr val="4D4D4D"/>
                </a:solidFill>
                <a:ea typeface="MS UI Gothic" pitchFamily="18" charset="0"/>
              </a:rPr>
              <a:t>–</a:t>
            </a:r>
            <a:r>
              <a:rPr lang="ja-JP" sz="1400" b="0" i="0" dirty="0" smtClean="0">
                <a:solidFill>
                  <a:srgbClr val="4D4D4D"/>
                </a:solidFill>
                <a:ea typeface="MS UI Gothic" pitchFamily="18" charset="0"/>
              </a:rPr>
              <a:t>3/≧4)</a:t>
            </a:r>
          </a:p>
          <a:p>
            <a:pPr marL="203200" indent="-203200">
              <a:lnSpc>
                <a:spcPts val="16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年齢（&lt;70歳/≧70歳）</a:t>
            </a:r>
          </a:p>
          <a:p>
            <a:pPr marL="203200" indent="-203200">
              <a:lnSpc>
                <a:spcPts val="16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治験実施施設</a:t>
            </a:r>
          </a:p>
          <a:p>
            <a:pPr marL="203200" indent="-203200">
              <a:lnSpc>
                <a:spcPts val="16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原発部位（結腸/RS/複数）</a:t>
            </a:r>
          </a:p>
        </p:txBody>
      </p:sp>
      <p:cxnSp>
        <p:nvCxnSpPr>
          <p:cNvPr id="29" name="AutoShape 19"/>
          <p:cNvCxnSpPr>
            <a:cxnSpLocks noChangeShapeType="1"/>
            <a:stCxn id="32" idx="3"/>
            <a:endCxn id="25" idx="2"/>
          </p:cNvCxnSpPr>
          <p:nvPr/>
        </p:nvCxnSpPr>
        <p:spPr bwMode="auto">
          <a:xfrm>
            <a:off x="3684814" y="3874439"/>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21"/>
          <p:cNvCxnSpPr>
            <a:cxnSpLocks noChangeShapeType="1"/>
            <a:stCxn id="31" idx="3"/>
          </p:cNvCxnSpPr>
          <p:nvPr/>
        </p:nvCxnSpPr>
        <p:spPr bwMode="auto">
          <a:xfrm>
            <a:off x="7613154" y="2715876"/>
            <a:ext cx="503281"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865310" y="2319876"/>
            <a:ext cx="2747844" cy="792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3カ月間治療群：</a:t>
            </a:r>
          </a:p>
          <a:p>
            <a:pPr algn="ctr" defTabSz="892175" eaLnBrk="0" hangingPunct="0"/>
            <a:r>
              <a:rPr lang="ja-JP" sz="1400" b="0" i="0" dirty="0" smtClean="0">
                <a:solidFill>
                  <a:srgbClr val="FFFFFF"/>
                </a:solidFill>
                <a:ea typeface="MS UI Gothic" pitchFamily="18" charset="0"/>
              </a:rPr>
              <a:t>mFOLFOX6、6サイクル、または </a:t>
            </a:r>
          </a:p>
          <a:p>
            <a:pPr algn="ctr" defTabSz="892175" eaLnBrk="0" hangingPunct="0"/>
            <a:r>
              <a:rPr lang="ja-JP" sz="1400" b="0" i="0" dirty="0" smtClean="0">
                <a:solidFill>
                  <a:srgbClr val="FFFFFF"/>
                </a:solidFill>
                <a:ea typeface="MS UI Gothic" pitchFamily="18" charset="0"/>
              </a:rPr>
              <a:t>CAPOX、4サイクル (n=650)</a:t>
            </a:r>
          </a:p>
        </p:txBody>
      </p:sp>
      <p:sp>
        <p:nvSpPr>
          <p:cNvPr id="32" name="AutoShape 9"/>
          <p:cNvSpPr>
            <a:spLocks noChangeArrowheads="1"/>
          </p:cNvSpPr>
          <p:nvPr/>
        </p:nvSpPr>
        <p:spPr bwMode="auto">
          <a:xfrm>
            <a:off x="365124" y="3441756"/>
            <a:ext cx="3319690" cy="8653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itchFamily="34" charset="0"/>
              <a:buChar char="•"/>
            </a:pPr>
            <a:r>
              <a:rPr lang="ja-JP" sz="1400" b="0" i="0" dirty="0" smtClean="0">
                <a:solidFill>
                  <a:srgbClr val="FFFFFF"/>
                </a:solidFill>
                <a:ea typeface="MS UI Gothic" pitchFamily="18" charset="0"/>
              </a:rPr>
              <a:t>根治的治療後のステージIII結腸癌</a:t>
            </a:r>
          </a:p>
          <a:p>
            <a:pPr defTabSz="892175" eaLnBrk="0" hangingPunct="0">
              <a:spcAft>
                <a:spcPct val="30000"/>
              </a:spcAft>
            </a:pPr>
            <a:r>
              <a:rPr lang="ja-JP" sz="1400" b="0" i="0" dirty="0" smtClean="0">
                <a:solidFill>
                  <a:srgbClr val="FFFFFF"/>
                </a:solidFill>
                <a:ea typeface="MS UI Gothic" pitchFamily="18" charset="0"/>
              </a:rPr>
              <a:t>（n=1291）</a:t>
            </a:r>
          </a:p>
        </p:txBody>
      </p:sp>
      <p:cxnSp>
        <p:nvCxnSpPr>
          <p:cNvPr id="47" name="AutoShape 16"/>
          <p:cNvCxnSpPr>
            <a:cxnSpLocks noChangeShapeType="1"/>
            <a:stCxn id="25" idx="4"/>
            <a:endCxn id="50" idx="1"/>
          </p:cNvCxnSpPr>
          <p:nvPr/>
        </p:nvCxnSpPr>
        <p:spPr bwMode="auto">
          <a:xfrm rot="16200000" flipH="1">
            <a:off x="4182994" y="4220635"/>
            <a:ext cx="732657" cy="631974"/>
          </a:xfrm>
          <a:prstGeom prst="bentConnector2">
            <a:avLst/>
          </a:prstGeom>
          <a:noFill/>
          <a:ln w="57150">
            <a:solidFill>
              <a:schemeClr val="bg2">
                <a:lumMod val="60000"/>
                <a:lumOff val="40000"/>
              </a:schemeClr>
            </a:solidFill>
            <a:round/>
            <a:headEnd/>
            <a:tailEnd type="triangle" w="med" len="med"/>
          </a:ln>
        </p:spPr>
      </p:cxnSp>
      <p:cxnSp>
        <p:nvCxnSpPr>
          <p:cNvPr id="49" name="AutoShape 20"/>
          <p:cNvCxnSpPr>
            <a:cxnSpLocks noChangeShapeType="1"/>
            <a:stCxn id="50" idx="3"/>
          </p:cNvCxnSpPr>
          <p:nvPr/>
        </p:nvCxnSpPr>
        <p:spPr bwMode="auto">
          <a:xfrm>
            <a:off x="7611532" y="4902951"/>
            <a:ext cx="504903" cy="0"/>
          </a:xfrm>
          <a:prstGeom prst="straightConnector1">
            <a:avLst/>
          </a:prstGeom>
          <a:noFill/>
          <a:ln w="57150">
            <a:solidFill>
              <a:schemeClr val="bg2">
                <a:lumMod val="60000"/>
                <a:lumOff val="40000"/>
              </a:schemeClr>
            </a:solidFill>
            <a:prstDash val="sysDot"/>
            <a:round/>
            <a:headEnd/>
            <a:tailEnd type="triangle" w="med" len="med"/>
          </a:ln>
        </p:spPr>
      </p:cxnSp>
      <p:sp>
        <p:nvSpPr>
          <p:cNvPr id="50" name="AutoShape 12"/>
          <p:cNvSpPr>
            <a:spLocks noChangeArrowheads="1"/>
          </p:cNvSpPr>
          <p:nvPr/>
        </p:nvSpPr>
        <p:spPr bwMode="auto">
          <a:xfrm>
            <a:off x="4865309" y="4506951"/>
            <a:ext cx="2746223" cy="79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6カ月間治療群：</a:t>
            </a:r>
          </a:p>
          <a:p>
            <a:pPr algn="ctr" defTabSz="892175" eaLnBrk="0" hangingPunct="0"/>
            <a:r>
              <a:rPr lang="ja-JP" sz="1400" b="0" i="0" dirty="0" smtClean="0">
                <a:solidFill>
                  <a:srgbClr val="4D4D4D"/>
                </a:solidFill>
                <a:ea typeface="MS UI Gothic" pitchFamily="18" charset="0"/>
              </a:rPr>
              <a:t>mFOLFOX6、12サイクル　または </a:t>
            </a:r>
          </a:p>
          <a:p>
            <a:pPr algn="ctr" defTabSz="892175" eaLnBrk="0" hangingPunct="0"/>
            <a:r>
              <a:rPr lang="ja-JP" sz="1400" b="0" i="0" dirty="0" smtClean="0">
                <a:solidFill>
                  <a:srgbClr val="4D4D4D"/>
                </a:solidFill>
                <a:ea typeface="MS UI Gothic" pitchFamily="18" charset="0"/>
              </a:rPr>
              <a:t>CAPOX、8サイクル (n=641)</a:t>
            </a:r>
          </a:p>
        </p:txBody>
      </p:sp>
      <p:sp>
        <p:nvSpPr>
          <p:cNvPr id="51" name="Rectangle 9"/>
          <p:cNvSpPr txBox="1">
            <a:spLocks noChangeArrowheads="1"/>
          </p:cNvSpPr>
          <p:nvPr/>
        </p:nvSpPr>
        <p:spPr bwMode="auto">
          <a:xfrm>
            <a:off x="365124" y="5525599"/>
            <a:ext cx="4130676" cy="587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DFS</a:t>
            </a:r>
          </a:p>
          <a:p>
            <a:endParaRPr lang="en-GB" dirty="0"/>
          </a:p>
        </p:txBody>
      </p:sp>
      <p:sp>
        <p:nvSpPr>
          <p:cNvPr id="52" name="Content Placeholder 26"/>
          <p:cNvSpPr txBox="1">
            <a:spLocks/>
          </p:cNvSpPr>
          <p:nvPr/>
        </p:nvSpPr>
        <p:spPr>
          <a:xfrm>
            <a:off x="4648200" y="5525599"/>
            <a:ext cx="4130675" cy="58734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OS、TTF、コンプライアンス、毒性</a:t>
            </a:r>
          </a:p>
        </p:txBody>
      </p:sp>
    </p:spTree>
    <p:extLst>
      <p:ext uri="{BB962C8B-B14F-4D97-AF65-F5344CB8AC3E}">
        <p14:creationId xmlns:p14="http://schemas.microsoft.com/office/powerpoint/2010/main" xmlns="" val="3293581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主な結果</a:t>
            </a:r>
          </a:p>
        </p:txBody>
      </p:sp>
      <p:sp>
        <p:nvSpPr>
          <p:cNvPr id="57"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a:t>
            </a:r>
          </a:p>
        </p:txBody>
      </p:sp>
      <p:sp>
        <p:nvSpPr>
          <p:cNvPr id="58" name="Text Placeholder 4"/>
          <p:cNvSpPr>
            <a:spLocks noGrp="1"/>
          </p:cNvSpPr>
          <p:nvPr>
            <p:ph type="body" sz="quarter" idx="11"/>
          </p:nvPr>
        </p:nvSpPr>
        <p:spPr>
          <a:xfrm>
            <a:off x="4648200" y="6096000"/>
            <a:ext cx="4130675" cy="487363"/>
          </a:xfrm>
        </p:spPr>
        <p:txBody>
          <a:bodyPr/>
          <a:lstStyle/>
          <a:p>
            <a:r>
              <a:rPr lang="en-US" dirty="0"/>
              <a:t>Yoshino T, et al. Ann </a:t>
            </a:r>
            <a:r>
              <a:rPr lang="en-US" dirty="0" err="1"/>
              <a:t>Oncol</a:t>
            </a:r>
            <a:r>
              <a:rPr lang="en-US" dirty="0"/>
              <a:t> 2017;28(</a:t>
            </a:r>
            <a:r>
              <a:rPr lang="en-US" dirty="0" err="1"/>
              <a:t>Suppl</a:t>
            </a:r>
            <a:r>
              <a:rPr lang="en-US" dirty="0"/>
              <a:t> 5):</a:t>
            </a:r>
            <a:r>
              <a:rPr lang="en-US" dirty="0" err="1"/>
              <a:t>Abstr</a:t>
            </a:r>
            <a:r>
              <a:rPr lang="en-US" dirty="0"/>
              <a:t> LBA24</a:t>
            </a:r>
          </a:p>
        </p:txBody>
      </p:sp>
      <p:sp>
        <p:nvSpPr>
          <p:cNvPr id="59" name="TextBox 58"/>
          <p:cNvSpPr txBox="1"/>
          <p:nvPr/>
        </p:nvSpPr>
        <p:spPr>
          <a:xfrm>
            <a:off x="2018507" y="1859691"/>
            <a:ext cx="5169693"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全体のDFS (mITT, N=1291)</a:t>
            </a:r>
          </a:p>
        </p:txBody>
      </p:sp>
      <p:sp>
        <p:nvSpPr>
          <p:cNvPr id="60" name="TextBox 59"/>
          <p:cNvSpPr txBox="1"/>
          <p:nvPr/>
        </p:nvSpPr>
        <p:spPr>
          <a:xfrm>
            <a:off x="5784074" y="4871146"/>
            <a:ext cx="2497477" cy="261610"/>
          </a:xfrm>
          <a:prstGeom prst="rect">
            <a:avLst/>
          </a:prstGeom>
          <a:noFill/>
        </p:spPr>
        <p:txBody>
          <a:bodyPr wrap="square" rtlCol="0">
            <a:spAutoFit/>
          </a:bodyPr>
          <a:lstStyle/>
          <a:p>
            <a:pPr algn="ctr"/>
            <a:r>
              <a:rPr lang="ja-JP" sz="1100" b="1" i="0" dirty="0" smtClean="0">
                <a:solidFill>
                  <a:srgbClr val="000000"/>
                </a:solidFill>
                <a:ea typeface="MS UI Gothic" pitchFamily="18" charset="0"/>
              </a:rPr>
              <a:t>2017年6月30日時点でのカットオフ日</a:t>
            </a:r>
          </a:p>
        </p:txBody>
      </p:sp>
      <p:graphicFrame>
        <p:nvGraphicFramePr>
          <p:cNvPr id="61" name="Table 60"/>
          <p:cNvGraphicFramePr>
            <a:graphicFrameLocks noGrp="1"/>
          </p:cNvGraphicFramePr>
          <p:nvPr>
            <p:extLst>
              <p:ext uri="{D42A27DB-BD31-4B8C-83A1-F6EECF244321}">
                <p14:modId xmlns:p14="http://schemas.microsoft.com/office/powerpoint/2010/main" xmlns="" val="3031541901"/>
              </p:ext>
            </p:extLst>
          </p:nvPr>
        </p:nvGraphicFramePr>
        <p:xfrm>
          <a:off x="2019038" y="4133178"/>
          <a:ext cx="3536463" cy="635895"/>
        </p:xfrm>
        <a:graphic>
          <a:graphicData uri="http://schemas.openxmlformats.org/drawingml/2006/table">
            <a:tbl>
              <a:tblPr>
                <a:tableStyleId>{5C22544A-7EE6-4342-B048-85BDC9FD1C3A}</a:tableStyleId>
              </a:tblPr>
              <a:tblGrid>
                <a:gridCol w="603351"/>
                <a:gridCol w="726175"/>
                <a:gridCol w="1093155"/>
                <a:gridCol w="1113782"/>
              </a:tblGrid>
              <a:tr h="2050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期間</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事象/N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3年DFS、% (95%Cl)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HR (95%CI)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6048">
                <a:tc>
                  <a:txBody>
                    <a:bodyPr/>
                    <a:lstStyle/>
                    <a:p>
                      <a:r>
                        <a:rPr lang="ja-JP" sz="800" b="1" i="0" dirty="0" smtClean="0">
                          <a:solidFill>
                            <a:srgbClr val="C00000"/>
                          </a:solidFill>
                          <a:ea typeface="MS UI Gothic" pitchFamily="18" charset="0"/>
                        </a:rPr>
                        <a:t>3カ月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143/650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79.5 (76.2, 82.4)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0.95 (0.76, 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4781">
                <a:tc>
                  <a:txBody>
                    <a:bodyPr/>
                    <a:lstStyle/>
                    <a:p>
                      <a:r>
                        <a:rPr lang="ja-JP" sz="800" b="1" i="0" dirty="0" smtClean="0">
                          <a:solidFill>
                            <a:srgbClr val="B2C0D8"/>
                          </a:solidFill>
                          <a:ea typeface="MS UI Gothic" pitchFamily="18" charset="0"/>
                        </a:rPr>
                        <a:t>6カ月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148/641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77.9 (74.4, 80.9)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pSp>
        <p:nvGrpSpPr>
          <p:cNvPr id="62" name="Group 61"/>
          <p:cNvGrpSpPr/>
          <p:nvPr/>
        </p:nvGrpSpPr>
        <p:grpSpPr>
          <a:xfrm>
            <a:off x="1770018" y="5299569"/>
            <a:ext cx="5714424" cy="449613"/>
            <a:chOff x="1770018" y="5299569"/>
            <a:chExt cx="5714424" cy="449613"/>
          </a:xfrm>
        </p:grpSpPr>
        <p:sp>
          <p:nvSpPr>
            <p:cNvPr id="63" name="TextBox 62"/>
            <p:cNvSpPr txBox="1"/>
            <p:nvPr/>
          </p:nvSpPr>
          <p:spPr>
            <a:xfrm>
              <a:off x="1770018" y="5299569"/>
              <a:ext cx="249020"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0	</a:t>
              </a:r>
            </a:p>
          </p:txBody>
        </p:sp>
        <p:sp>
          <p:nvSpPr>
            <p:cNvPr id="64" name="TextBox 63"/>
            <p:cNvSpPr txBox="1"/>
            <p:nvPr/>
          </p:nvSpPr>
          <p:spPr>
            <a:xfrm>
              <a:off x="2766921" y="5299569"/>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12	</a:t>
              </a:r>
            </a:p>
          </p:txBody>
        </p:sp>
        <p:sp>
          <p:nvSpPr>
            <p:cNvPr id="65" name="TextBox 64"/>
            <p:cNvSpPr txBox="1"/>
            <p:nvPr/>
          </p:nvSpPr>
          <p:spPr>
            <a:xfrm>
              <a:off x="3835395" y="5299569"/>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24	</a:t>
              </a:r>
            </a:p>
          </p:txBody>
        </p:sp>
        <p:sp>
          <p:nvSpPr>
            <p:cNvPr id="66" name="TextBox 65"/>
            <p:cNvSpPr txBox="1"/>
            <p:nvPr/>
          </p:nvSpPr>
          <p:spPr>
            <a:xfrm>
              <a:off x="4914800" y="5302906"/>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36	</a:t>
              </a:r>
            </a:p>
          </p:txBody>
        </p:sp>
        <p:sp>
          <p:nvSpPr>
            <p:cNvPr id="67" name="TextBox 66"/>
            <p:cNvSpPr txBox="1"/>
            <p:nvPr/>
          </p:nvSpPr>
          <p:spPr>
            <a:xfrm>
              <a:off x="5994205" y="5302906"/>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48	</a:t>
              </a:r>
            </a:p>
          </p:txBody>
        </p:sp>
        <p:sp>
          <p:nvSpPr>
            <p:cNvPr id="68" name="TextBox 67"/>
            <p:cNvSpPr txBox="1"/>
            <p:nvPr/>
          </p:nvSpPr>
          <p:spPr>
            <a:xfrm>
              <a:off x="7088775" y="5302906"/>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60	</a:t>
              </a:r>
            </a:p>
          </p:txBody>
        </p:sp>
      </p:grpSp>
      <p:grpSp>
        <p:nvGrpSpPr>
          <p:cNvPr id="69" name="Group 68"/>
          <p:cNvGrpSpPr/>
          <p:nvPr/>
        </p:nvGrpSpPr>
        <p:grpSpPr>
          <a:xfrm>
            <a:off x="1464246" y="2482213"/>
            <a:ext cx="470462" cy="3078197"/>
            <a:chOff x="1461463" y="2482213"/>
            <a:chExt cx="470462" cy="3078197"/>
          </a:xfrm>
        </p:grpSpPr>
        <p:sp>
          <p:nvSpPr>
            <p:cNvPr id="70" name="TextBox 69"/>
            <p:cNvSpPr txBox="1"/>
            <p:nvPr/>
          </p:nvSpPr>
          <p:spPr>
            <a:xfrm>
              <a:off x="1498861" y="4428637"/>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25	</a:t>
              </a:r>
            </a:p>
          </p:txBody>
        </p:sp>
        <p:sp>
          <p:nvSpPr>
            <p:cNvPr id="71" name="TextBox 70"/>
            <p:cNvSpPr txBox="1"/>
            <p:nvPr/>
          </p:nvSpPr>
          <p:spPr>
            <a:xfrm>
              <a:off x="1546625" y="5114134"/>
              <a:ext cx="249020"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0	</a:t>
              </a:r>
            </a:p>
          </p:txBody>
        </p:sp>
        <p:sp>
          <p:nvSpPr>
            <p:cNvPr id="72" name="TextBox 71"/>
            <p:cNvSpPr txBox="1"/>
            <p:nvPr/>
          </p:nvSpPr>
          <p:spPr>
            <a:xfrm>
              <a:off x="1498861" y="3761457"/>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50	</a:t>
              </a:r>
            </a:p>
          </p:txBody>
        </p:sp>
        <p:sp>
          <p:nvSpPr>
            <p:cNvPr id="73" name="TextBox 72"/>
            <p:cNvSpPr txBox="1"/>
            <p:nvPr/>
          </p:nvSpPr>
          <p:spPr>
            <a:xfrm>
              <a:off x="1498861" y="3114364"/>
              <a:ext cx="395667"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75	</a:t>
              </a:r>
            </a:p>
          </p:txBody>
        </p:sp>
        <p:sp>
          <p:nvSpPr>
            <p:cNvPr id="74" name="TextBox 73"/>
            <p:cNvSpPr txBox="1"/>
            <p:nvPr/>
          </p:nvSpPr>
          <p:spPr>
            <a:xfrm>
              <a:off x="1461463" y="2482213"/>
              <a:ext cx="470462" cy="446276"/>
            </a:xfrm>
            <a:prstGeom prst="rect">
              <a:avLst/>
            </a:prstGeom>
            <a:noFill/>
          </p:spPr>
          <p:txBody>
            <a:bodyPr wrap="square" rtlCol="0">
              <a:spAutoFit/>
            </a:bodyPr>
            <a:lstStyle/>
            <a:p>
              <a:pPr defTabSz="365760"/>
              <a:r>
                <a:rPr lang="ja-JP" sz="1100" b="0" i="0" dirty="0" smtClean="0">
                  <a:solidFill>
                    <a:srgbClr val="000000"/>
                  </a:solidFill>
                  <a:ea typeface="MS UI Gothic" pitchFamily="18" charset="0"/>
                </a:rPr>
                <a:t>100	</a:t>
              </a:r>
            </a:p>
          </p:txBody>
        </p:sp>
      </p:grpSp>
      <p:sp>
        <p:nvSpPr>
          <p:cNvPr id="75" name="TextBox 74"/>
          <p:cNvSpPr txBox="1"/>
          <p:nvPr/>
        </p:nvSpPr>
        <p:spPr>
          <a:xfrm rot="16200000">
            <a:off x="517125" y="3703332"/>
            <a:ext cx="1627067" cy="261610"/>
          </a:xfrm>
          <a:prstGeom prst="rect">
            <a:avLst/>
          </a:prstGeom>
          <a:noFill/>
        </p:spPr>
        <p:txBody>
          <a:bodyPr wrap="square" rtlCol="0">
            <a:spAutoFit/>
          </a:bodyPr>
          <a:lstStyle/>
          <a:p>
            <a:pPr algn="ctr"/>
            <a:r>
              <a:rPr lang="ja-JP" sz="1100" b="0" i="0" dirty="0" smtClean="0">
                <a:solidFill>
                  <a:srgbClr val="000000"/>
                </a:solidFill>
                <a:ea typeface="MS UI Gothic" pitchFamily="18" charset="0"/>
              </a:rPr>
              <a:t>DFS率、%</a:t>
            </a:r>
          </a:p>
        </p:txBody>
      </p:sp>
      <p:cxnSp>
        <p:nvCxnSpPr>
          <p:cNvPr id="76" name="Straight Connector 75"/>
          <p:cNvCxnSpPr/>
          <p:nvPr/>
        </p:nvCxnSpPr>
        <p:spPr>
          <a:xfrm flipH="1" flipV="1">
            <a:off x="1902355" y="522851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2018507" y="4869627"/>
            <a:ext cx="2606983" cy="284693"/>
          </a:xfrm>
          <a:prstGeom prst="rect">
            <a:avLst/>
          </a:prstGeom>
          <a:noFill/>
        </p:spPr>
        <p:txBody>
          <a:bodyPr wrap="square" rtlCol="0">
            <a:spAutoFit/>
          </a:bodyPr>
          <a:lstStyle/>
          <a:p>
            <a:r>
              <a:rPr lang="ja-JP" sz="1200" b="1" i="0" dirty="0" smtClean="0">
                <a:solidFill>
                  <a:srgbClr val="000000"/>
                </a:solidFill>
                <a:ea typeface="MS UI Gothic" pitchFamily="18" charset="0"/>
              </a:rPr>
              <a:t>追跡調査期間の中央値：39.0カ月</a:t>
            </a:r>
          </a:p>
        </p:txBody>
      </p:sp>
      <p:grpSp>
        <p:nvGrpSpPr>
          <p:cNvPr id="78" name="Group 77"/>
          <p:cNvGrpSpPr/>
          <p:nvPr/>
        </p:nvGrpSpPr>
        <p:grpSpPr>
          <a:xfrm>
            <a:off x="755989" y="5711063"/>
            <a:ext cx="6771973" cy="400110"/>
            <a:chOff x="755989" y="5711063"/>
            <a:chExt cx="6771973" cy="400110"/>
          </a:xfrm>
        </p:grpSpPr>
        <p:sp>
          <p:nvSpPr>
            <p:cNvPr id="79" name="TextBox 78"/>
            <p:cNvSpPr txBox="1"/>
            <p:nvPr/>
          </p:nvSpPr>
          <p:spPr>
            <a:xfrm>
              <a:off x="1653959"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650</a:t>
              </a:r>
              <a:r>
                <a:rPr lang="ja-JP" sz="1000" b="1" i="0" dirty="0" smtClean="0">
                  <a:solidFill>
                    <a:srgbClr val="002060"/>
                  </a:solidFill>
                  <a:ea typeface="MS UI Gothic" pitchFamily="18" charset="0"/>
                </a:rPr>
                <a:t> </a:t>
              </a:r>
              <a:r>
                <a:rPr lang="ja-JP" sz="1000" b="1" i="0" dirty="0" smtClean="0">
                  <a:solidFill>
                    <a:srgbClr val="B2C0D8"/>
                  </a:solidFill>
                  <a:ea typeface="MS UI Gothic" pitchFamily="18" charset="0"/>
                </a:rPr>
                <a:t>641</a:t>
              </a:r>
            </a:p>
          </p:txBody>
        </p:sp>
        <p:sp>
          <p:nvSpPr>
            <p:cNvPr id="80" name="TextBox 79"/>
            <p:cNvSpPr txBox="1"/>
            <p:nvPr/>
          </p:nvSpPr>
          <p:spPr>
            <a:xfrm>
              <a:off x="2692227"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577 </a:t>
              </a:r>
              <a:r>
                <a:rPr lang="ja-JP" sz="1000" b="1" i="0" dirty="0" smtClean="0">
                  <a:solidFill>
                    <a:srgbClr val="B2C0D8"/>
                  </a:solidFill>
                  <a:ea typeface="MS UI Gothic" pitchFamily="18" charset="0"/>
                </a:rPr>
                <a:t>573</a:t>
              </a:r>
            </a:p>
          </p:txBody>
        </p:sp>
        <p:sp>
          <p:nvSpPr>
            <p:cNvPr id="81" name="TextBox 80"/>
            <p:cNvSpPr txBox="1"/>
            <p:nvPr/>
          </p:nvSpPr>
          <p:spPr>
            <a:xfrm>
              <a:off x="3764596"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524 </a:t>
              </a:r>
              <a:r>
                <a:rPr lang="ja-JP" sz="1000" b="1" i="0" dirty="0" smtClean="0">
                  <a:solidFill>
                    <a:srgbClr val="B2C0D8"/>
                  </a:solidFill>
                  <a:ea typeface="MS UI Gothic" pitchFamily="18" charset="0"/>
                </a:rPr>
                <a:t>512</a:t>
              </a:r>
            </a:p>
          </p:txBody>
        </p:sp>
        <p:sp>
          <p:nvSpPr>
            <p:cNvPr id="82" name="TextBox 81"/>
            <p:cNvSpPr txBox="1"/>
            <p:nvPr/>
          </p:nvSpPr>
          <p:spPr>
            <a:xfrm>
              <a:off x="4843509"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378</a:t>
              </a:r>
              <a:r>
                <a:rPr lang="ja-JP" sz="1000" b="1" i="0" dirty="0" smtClean="0">
                  <a:solidFill>
                    <a:srgbClr val="002060"/>
                  </a:solidFill>
                  <a:ea typeface="MS UI Gothic" pitchFamily="18" charset="0"/>
                </a:rPr>
                <a:t> </a:t>
              </a:r>
              <a:r>
                <a:rPr lang="ja-JP" sz="1000" b="1" i="0" dirty="0" smtClean="0">
                  <a:solidFill>
                    <a:srgbClr val="B2C0D8"/>
                  </a:solidFill>
                  <a:ea typeface="MS UI Gothic" pitchFamily="18" charset="0"/>
                </a:rPr>
                <a:t>368</a:t>
              </a:r>
            </a:p>
          </p:txBody>
        </p:sp>
        <p:sp>
          <p:nvSpPr>
            <p:cNvPr id="83" name="TextBox 82"/>
            <p:cNvSpPr txBox="1"/>
            <p:nvPr/>
          </p:nvSpPr>
          <p:spPr>
            <a:xfrm>
              <a:off x="5923491"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99</a:t>
              </a:r>
              <a:r>
                <a:rPr lang="ja-JP" sz="1000" b="1" i="0" dirty="0" smtClean="0">
                  <a:solidFill>
                    <a:srgbClr val="002060"/>
                  </a:solidFill>
                  <a:ea typeface="MS UI Gothic" pitchFamily="18" charset="0"/>
                </a:rPr>
                <a:t> </a:t>
              </a:r>
            </a:p>
            <a:p>
              <a:pPr algn="ctr" defTabSz="365760"/>
              <a:r>
                <a:rPr lang="ja-JP" sz="1000" b="1" i="0" dirty="0" smtClean="0">
                  <a:solidFill>
                    <a:srgbClr val="B2C0D8"/>
                  </a:solidFill>
                  <a:ea typeface="MS UI Gothic" pitchFamily="18" charset="0"/>
                </a:rPr>
                <a:t>89</a:t>
              </a:r>
            </a:p>
          </p:txBody>
        </p:sp>
        <p:sp>
          <p:nvSpPr>
            <p:cNvPr id="84" name="TextBox 83"/>
            <p:cNvSpPr txBox="1"/>
            <p:nvPr/>
          </p:nvSpPr>
          <p:spPr>
            <a:xfrm>
              <a:off x="7032813"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0</a:t>
              </a:r>
              <a:r>
                <a:rPr lang="ja-JP" sz="1000" b="1" i="0" dirty="0" smtClean="0">
                  <a:solidFill>
                    <a:srgbClr val="002060"/>
                  </a:solidFill>
                  <a:ea typeface="MS UI Gothic" pitchFamily="18" charset="0"/>
                </a:rPr>
                <a:t> </a:t>
              </a:r>
            </a:p>
            <a:p>
              <a:pPr algn="ctr" defTabSz="365760"/>
              <a:r>
                <a:rPr lang="ja-JP" sz="1000" b="1" i="0" dirty="0" smtClean="0">
                  <a:solidFill>
                    <a:srgbClr val="B2C0D8"/>
                  </a:solidFill>
                  <a:ea typeface="MS UI Gothic" pitchFamily="18" charset="0"/>
                </a:rPr>
                <a:t>0</a:t>
              </a:r>
            </a:p>
          </p:txBody>
        </p:sp>
        <p:sp>
          <p:nvSpPr>
            <p:cNvPr id="85" name="TextBox 84"/>
            <p:cNvSpPr txBox="1"/>
            <p:nvPr/>
          </p:nvSpPr>
          <p:spPr>
            <a:xfrm>
              <a:off x="755989" y="5711063"/>
              <a:ext cx="1039656" cy="400110"/>
            </a:xfrm>
            <a:prstGeom prst="rect">
              <a:avLst/>
            </a:prstGeom>
            <a:noFill/>
          </p:spPr>
          <p:txBody>
            <a:bodyPr wrap="square" rtlCol="0">
              <a:spAutoFit/>
            </a:bodyPr>
            <a:lstStyle/>
            <a:p>
              <a:pPr defTabSz="365760"/>
              <a:r>
                <a:rPr lang="ja-JP" sz="1000" b="1" i="0" dirty="0" smtClean="0">
                  <a:solidFill>
                    <a:srgbClr val="C00000"/>
                  </a:solidFill>
                  <a:ea typeface="MS UI Gothic" pitchFamily="18" charset="0"/>
                </a:rPr>
                <a:t>3カ月 </a:t>
              </a:r>
            </a:p>
            <a:p>
              <a:pPr defTabSz="365760"/>
              <a:r>
                <a:rPr lang="ja-JP" sz="1000" b="1" i="0" dirty="0" smtClean="0">
                  <a:solidFill>
                    <a:srgbClr val="B2C0D8"/>
                  </a:solidFill>
                  <a:ea typeface="MS UI Gothic" pitchFamily="18" charset="0"/>
                </a:rPr>
                <a:t>6カ月</a:t>
              </a:r>
            </a:p>
          </p:txBody>
        </p:sp>
      </p:grpSp>
      <p:grpSp>
        <p:nvGrpSpPr>
          <p:cNvPr id="86" name="Group 85"/>
          <p:cNvGrpSpPr/>
          <p:nvPr/>
        </p:nvGrpSpPr>
        <p:grpSpPr>
          <a:xfrm>
            <a:off x="1829600" y="2576723"/>
            <a:ext cx="5473160" cy="2712768"/>
            <a:chOff x="1829600" y="2576723"/>
            <a:chExt cx="5473160" cy="2712768"/>
          </a:xfrm>
        </p:grpSpPr>
        <p:sp>
          <p:nvSpPr>
            <p:cNvPr id="87" name="Freeform 86"/>
            <p:cNvSpPr/>
            <p:nvPr/>
          </p:nvSpPr>
          <p:spPr>
            <a:xfrm>
              <a:off x="1902356" y="2576723"/>
              <a:ext cx="5400404" cy="2644296"/>
            </a:xfrm>
            <a:custGeom>
              <a:avLst/>
              <a:gdLst>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5" fmla="*/ 4235450 w 4235450"/>
                <a:gd name="connsiteY5" fmla="*/ 1930400 h 1930400"/>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0" fmla="*/ 0 w 4235450"/>
                <a:gd name="connsiteY0" fmla="*/ 0 h 1873250"/>
                <a:gd name="connsiteX1" fmla="*/ 0 w 4235450"/>
                <a:gd name="connsiteY1" fmla="*/ 1873250 h 1873250"/>
                <a:gd name="connsiteX2" fmla="*/ 31750 w 4235450"/>
                <a:gd name="connsiteY2" fmla="*/ 1873250 h 1873250"/>
                <a:gd name="connsiteX3" fmla="*/ 4235450 w 4235450"/>
                <a:gd name="connsiteY3" fmla="*/ 1873250 h 1873250"/>
              </a:gdLst>
              <a:ahLst/>
              <a:cxnLst>
                <a:cxn ang="0">
                  <a:pos x="connsiteX0" y="connsiteY0"/>
                </a:cxn>
                <a:cxn ang="0">
                  <a:pos x="connsiteX1" y="connsiteY1"/>
                </a:cxn>
                <a:cxn ang="0">
                  <a:pos x="connsiteX2" y="connsiteY2"/>
                </a:cxn>
                <a:cxn ang="0">
                  <a:pos x="connsiteX3" y="connsiteY3"/>
                </a:cxn>
              </a:cxnLst>
              <a:rect l="l" t="t" r="r" b="b"/>
              <a:pathLst>
                <a:path w="4235450" h="1873250">
                  <a:moveTo>
                    <a:pt x="0" y="0"/>
                  </a:moveTo>
                  <a:lnTo>
                    <a:pt x="0" y="1873250"/>
                  </a:lnTo>
                  <a:lnTo>
                    <a:pt x="31750" y="1873250"/>
                  </a:lnTo>
                  <a:lnTo>
                    <a:pt x="4235450" y="1873250"/>
                  </a:lnTo>
                </a:path>
              </a:pathLst>
            </a:custGeom>
            <a:noFill/>
            <a:ln w="158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88" name="Straight Connector 87"/>
            <p:cNvCxnSpPr/>
            <p:nvPr/>
          </p:nvCxnSpPr>
          <p:spPr>
            <a:xfrm rot="5400000" flipH="1" flipV="1">
              <a:off x="1862703" y="5187915"/>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flipH="1" flipV="1">
              <a:off x="1862703" y="451188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flipH="1" flipV="1">
              <a:off x="1862703" y="3851248"/>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flipH="1" flipV="1">
              <a:off x="1862703" y="3188961"/>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1862703" y="2563387"/>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flipV="1">
              <a:off x="2932930"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4000979"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5076524"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6167036"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flipV="1">
              <a:off x="7257570" y="5222164"/>
              <a:ext cx="1121" cy="6732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flipV="1">
              <a:off x="6695438"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5611123"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4538751"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3476686"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flipV="1">
              <a:off x="1902355"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flipV="1">
              <a:off x="2418069" y="5222164"/>
              <a:ext cx="1121" cy="4572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04" name="TextBox 103"/>
          <p:cNvSpPr txBox="1"/>
          <p:nvPr/>
        </p:nvSpPr>
        <p:spPr>
          <a:xfrm>
            <a:off x="3422208" y="5494750"/>
            <a:ext cx="2164452" cy="261610"/>
          </a:xfrm>
          <a:prstGeom prst="rect">
            <a:avLst/>
          </a:prstGeom>
          <a:noFill/>
        </p:spPr>
        <p:txBody>
          <a:bodyPr wrap="square" rtlCol="0">
            <a:spAutoFit/>
          </a:bodyPr>
          <a:lstStyle/>
          <a:p>
            <a:pPr algn="ctr"/>
            <a:r>
              <a:rPr lang="ja-JP" sz="1100" b="0" i="0" dirty="0" smtClean="0">
                <a:solidFill>
                  <a:srgbClr val="000000"/>
                </a:solidFill>
                <a:ea typeface="MS UI Gothic" pitchFamily="18" charset="0"/>
              </a:rPr>
              <a:t>無作為化からの経過期間(ヶ月間) </a:t>
            </a:r>
          </a:p>
        </p:txBody>
      </p:sp>
      <p:sp>
        <p:nvSpPr>
          <p:cNvPr id="105" name="Freeform 104"/>
          <p:cNvSpPr/>
          <p:nvPr/>
        </p:nvSpPr>
        <p:spPr>
          <a:xfrm>
            <a:off x="1908305" y="2593205"/>
            <a:ext cx="4962525" cy="578362"/>
          </a:xfrm>
          <a:custGeom>
            <a:avLst/>
            <a:gdLst>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65275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30225 h 578362"/>
              <a:gd name="connsiteX201" fmla="*/ 3438525 w 4962525"/>
              <a:gd name="connsiteY201" fmla="*/ 533400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65275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3022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65275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55750 w 4962525"/>
              <a:gd name="connsiteY94" fmla="*/ 355600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52575 w 4962525"/>
              <a:gd name="connsiteY93" fmla="*/ 33972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49400 w 4962525"/>
              <a:gd name="connsiteY92" fmla="*/ 327025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39750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4525 w 4962525"/>
              <a:gd name="connsiteY257" fmla="*/ 5429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7700 w 4962525"/>
              <a:gd name="connsiteY257" fmla="*/ 568325 h 578362"/>
              <a:gd name="connsiteX258" fmla="*/ 4460875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7700 w 4962525"/>
              <a:gd name="connsiteY257" fmla="*/ 568325 h 578362"/>
              <a:gd name="connsiteX258" fmla="*/ 4457700 w 4962525"/>
              <a:gd name="connsiteY258" fmla="*/ 5397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7700 w 4962525"/>
              <a:gd name="connsiteY257" fmla="*/ 568325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9800 w 4962525"/>
              <a:gd name="connsiteY274" fmla="*/ 56832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5350 w 4962525"/>
              <a:gd name="connsiteY273" fmla="*/ 571500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3600 w 4962525"/>
              <a:gd name="connsiteY271" fmla="*/ 577850 h 578362"/>
              <a:gd name="connsiteX272" fmla="*/ 4695825 w 4962525"/>
              <a:gd name="connsiteY272" fmla="*/ 568325 h 578362"/>
              <a:gd name="connsiteX273" fmla="*/ 4702175 w 4962525"/>
              <a:gd name="connsiteY273" fmla="*/ 56197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8200 w 4962525"/>
              <a:gd name="connsiteY270" fmla="*/ 568325 h 578362"/>
              <a:gd name="connsiteX271" fmla="*/ 4670425 w 4962525"/>
              <a:gd name="connsiteY271" fmla="*/ 552450 h 578362"/>
              <a:gd name="connsiteX272" fmla="*/ 4695825 w 4962525"/>
              <a:gd name="connsiteY272" fmla="*/ 568325 h 578362"/>
              <a:gd name="connsiteX273" fmla="*/ 4702175 w 4962525"/>
              <a:gd name="connsiteY273" fmla="*/ 56197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02175 w 4962525"/>
              <a:gd name="connsiteY273" fmla="*/ 56197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715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699000 w 4962525"/>
              <a:gd name="connsiteY273" fmla="*/ 55562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699000 w 4962525"/>
              <a:gd name="connsiteY273" fmla="*/ 55562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05350 w 4962525"/>
              <a:gd name="connsiteY273" fmla="*/ 558800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46625 w 4962525"/>
              <a:gd name="connsiteY274" fmla="*/ 549275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37100 w 4962525"/>
              <a:gd name="connsiteY274" fmla="*/ 565150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46500 w 4962525"/>
              <a:gd name="connsiteY217" fmla="*/ 565150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37100 w 4962525"/>
              <a:gd name="connsiteY274" fmla="*/ 552450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 name="connsiteX0" fmla="*/ 0 w 4962525"/>
              <a:gd name="connsiteY0" fmla="*/ 19050 h 578362"/>
              <a:gd name="connsiteX1" fmla="*/ 15875 w 4962525"/>
              <a:gd name="connsiteY1" fmla="*/ 25400 h 578362"/>
              <a:gd name="connsiteX2" fmla="*/ 34925 w 4962525"/>
              <a:gd name="connsiteY2" fmla="*/ 31750 h 578362"/>
              <a:gd name="connsiteX3" fmla="*/ 53975 w 4962525"/>
              <a:gd name="connsiteY3" fmla="*/ 25400 h 578362"/>
              <a:gd name="connsiteX4" fmla="*/ 63500 w 4962525"/>
              <a:gd name="connsiteY4" fmla="*/ 19050 h 578362"/>
              <a:gd name="connsiteX5" fmla="*/ 79375 w 4962525"/>
              <a:gd name="connsiteY5" fmla="*/ 15875 h 578362"/>
              <a:gd name="connsiteX6" fmla="*/ 107950 w 4962525"/>
              <a:gd name="connsiteY6" fmla="*/ 9525 h 578362"/>
              <a:gd name="connsiteX7" fmla="*/ 130175 w 4962525"/>
              <a:gd name="connsiteY7" fmla="*/ 12700 h 578362"/>
              <a:gd name="connsiteX8" fmla="*/ 142875 w 4962525"/>
              <a:gd name="connsiteY8" fmla="*/ 6350 h 578362"/>
              <a:gd name="connsiteX9" fmla="*/ 177800 w 4962525"/>
              <a:gd name="connsiteY9" fmla="*/ 0 h 578362"/>
              <a:gd name="connsiteX10" fmla="*/ 209550 w 4962525"/>
              <a:gd name="connsiteY10" fmla="*/ 0 h 578362"/>
              <a:gd name="connsiteX11" fmla="*/ 222250 w 4962525"/>
              <a:gd name="connsiteY11" fmla="*/ 3175 h 578362"/>
              <a:gd name="connsiteX12" fmla="*/ 238125 w 4962525"/>
              <a:gd name="connsiteY12" fmla="*/ 6350 h 578362"/>
              <a:gd name="connsiteX13" fmla="*/ 260350 w 4962525"/>
              <a:gd name="connsiteY13" fmla="*/ 15875 h 578362"/>
              <a:gd name="connsiteX14" fmla="*/ 304800 w 4962525"/>
              <a:gd name="connsiteY14" fmla="*/ 22225 h 578362"/>
              <a:gd name="connsiteX15" fmla="*/ 307975 w 4962525"/>
              <a:gd name="connsiteY15" fmla="*/ 31750 h 578362"/>
              <a:gd name="connsiteX16" fmla="*/ 317500 w 4962525"/>
              <a:gd name="connsiteY16" fmla="*/ 28575 h 578362"/>
              <a:gd name="connsiteX17" fmla="*/ 333375 w 4962525"/>
              <a:gd name="connsiteY17" fmla="*/ 31750 h 578362"/>
              <a:gd name="connsiteX18" fmla="*/ 352425 w 4962525"/>
              <a:gd name="connsiteY18" fmla="*/ 38100 h 578362"/>
              <a:gd name="connsiteX19" fmla="*/ 361950 w 4962525"/>
              <a:gd name="connsiteY19" fmla="*/ 41275 h 578362"/>
              <a:gd name="connsiteX20" fmla="*/ 384175 w 4962525"/>
              <a:gd name="connsiteY20" fmla="*/ 41275 h 578362"/>
              <a:gd name="connsiteX21" fmla="*/ 412750 w 4962525"/>
              <a:gd name="connsiteY21" fmla="*/ 50800 h 578362"/>
              <a:gd name="connsiteX22" fmla="*/ 441325 w 4962525"/>
              <a:gd name="connsiteY22" fmla="*/ 63500 h 578362"/>
              <a:gd name="connsiteX23" fmla="*/ 450850 w 4962525"/>
              <a:gd name="connsiteY23" fmla="*/ 69850 h 578362"/>
              <a:gd name="connsiteX24" fmla="*/ 476250 w 4962525"/>
              <a:gd name="connsiteY24" fmla="*/ 76200 h 578362"/>
              <a:gd name="connsiteX25" fmla="*/ 485775 w 4962525"/>
              <a:gd name="connsiteY25" fmla="*/ 82550 h 578362"/>
              <a:gd name="connsiteX26" fmla="*/ 501650 w 4962525"/>
              <a:gd name="connsiteY26" fmla="*/ 88900 h 578362"/>
              <a:gd name="connsiteX27" fmla="*/ 514350 w 4962525"/>
              <a:gd name="connsiteY27" fmla="*/ 107950 h 578362"/>
              <a:gd name="connsiteX28" fmla="*/ 533400 w 4962525"/>
              <a:gd name="connsiteY28" fmla="*/ 117475 h 578362"/>
              <a:gd name="connsiteX29" fmla="*/ 542925 w 4962525"/>
              <a:gd name="connsiteY29" fmla="*/ 114300 h 578362"/>
              <a:gd name="connsiteX30" fmla="*/ 555625 w 4962525"/>
              <a:gd name="connsiteY30" fmla="*/ 130175 h 578362"/>
              <a:gd name="connsiteX31" fmla="*/ 565150 w 4962525"/>
              <a:gd name="connsiteY31" fmla="*/ 133350 h 578362"/>
              <a:gd name="connsiteX32" fmla="*/ 574675 w 4962525"/>
              <a:gd name="connsiteY32" fmla="*/ 130175 h 578362"/>
              <a:gd name="connsiteX33" fmla="*/ 584200 w 4962525"/>
              <a:gd name="connsiteY33" fmla="*/ 133350 h 578362"/>
              <a:gd name="connsiteX34" fmla="*/ 596900 w 4962525"/>
              <a:gd name="connsiteY34" fmla="*/ 136525 h 578362"/>
              <a:gd name="connsiteX35" fmla="*/ 628650 w 4962525"/>
              <a:gd name="connsiteY35" fmla="*/ 139700 h 578362"/>
              <a:gd name="connsiteX36" fmla="*/ 647700 w 4962525"/>
              <a:gd name="connsiteY36" fmla="*/ 139700 h 578362"/>
              <a:gd name="connsiteX37" fmla="*/ 660400 w 4962525"/>
              <a:gd name="connsiteY37" fmla="*/ 142875 h 578362"/>
              <a:gd name="connsiteX38" fmla="*/ 679450 w 4962525"/>
              <a:gd name="connsiteY38" fmla="*/ 152400 h 578362"/>
              <a:gd name="connsiteX39" fmla="*/ 704850 w 4962525"/>
              <a:gd name="connsiteY39" fmla="*/ 158750 h 578362"/>
              <a:gd name="connsiteX40" fmla="*/ 714375 w 4962525"/>
              <a:gd name="connsiteY40" fmla="*/ 155575 h 578362"/>
              <a:gd name="connsiteX41" fmla="*/ 723900 w 4962525"/>
              <a:gd name="connsiteY41" fmla="*/ 161925 h 578362"/>
              <a:gd name="connsiteX42" fmla="*/ 758825 w 4962525"/>
              <a:gd name="connsiteY42" fmla="*/ 168275 h 578362"/>
              <a:gd name="connsiteX43" fmla="*/ 768350 w 4962525"/>
              <a:gd name="connsiteY43" fmla="*/ 177800 h 578362"/>
              <a:gd name="connsiteX44" fmla="*/ 793750 w 4962525"/>
              <a:gd name="connsiteY44" fmla="*/ 177800 h 578362"/>
              <a:gd name="connsiteX45" fmla="*/ 812800 w 4962525"/>
              <a:gd name="connsiteY45" fmla="*/ 190500 h 578362"/>
              <a:gd name="connsiteX46" fmla="*/ 838200 w 4962525"/>
              <a:gd name="connsiteY46" fmla="*/ 184150 h 578362"/>
              <a:gd name="connsiteX47" fmla="*/ 847725 w 4962525"/>
              <a:gd name="connsiteY47" fmla="*/ 180975 h 578362"/>
              <a:gd name="connsiteX48" fmla="*/ 857250 w 4962525"/>
              <a:gd name="connsiteY48" fmla="*/ 174625 h 578362"/>
              <a:gd name="connsiteX49" fmla="*/ 876300 w 4962525"/>
              <a:gd name="connsiteY49" fmla="*/ 177800 h 578362"/>
              <a:gd name="connsiteX50" fmla="*/ 904875 w 4962525"/>
              <a:gd name="connsiteY50" fmla="*/ 180975 h 578362"/>
              <a:gd name="connsiteX51" fmla="*/ 914400 w 4962525"/>
              <a:gd name="connsiteY51" fmla="*/ 187325 h 578362"/>
              <a:gd name="connsiteX52" fmla="*/ 917575 w 4962525"/>
              <a:gd name="connsiteY52" fmla="*/ 196850 h 578362"/>
              <a:gd name="connsiteX53" fmla="*/ 962025 w 4962525"/>
              <a:gd name="connsiteY53" fmla="*/ 193675 h 578362"/>
              <a:gd name="connsiteX54" fmla="*/ 984250 w 4962525"/>
              <a:gd name="connsiteY54" fmla="*/ 196850 h 578362"/>
              <a:gd name="connsiteX55" fmla="*/ 987425 w 4962525"/>
              <a:gd name="connsiteY55" fmla="*/ 206375 h 578362"/>
              <a:gd name="connsiteX56" fmla="*/ 990600 w 4962525"/>
              <a:gd name="connsiteY56" fmla="*/ 219075 h 578362"/>
              <a:gd name="connsiteX57" fmla="*/ 1000125 w 4962525"/>
              <a:gd name="connsiteY57" fmla="*/ 225425 h 578362"/>
              <a:gd name="connsiteX58" fmla="*/ 1025525 w 4962525"/>
              <a:gd name="connsiteY58" fmla="*/ 231775 h 578362"/>
              <a:gd name="connsiteX59" fmla="*/ 1031875 w 4962525"/>
              <a:gd name="connsiteY59" fmla="*/ 241300 h 578362"/>
              <a:gd name="connsiteX60" fmla="*/ 1041400 w 4962525"/>
              <a:gd name="connsiteY60" fmla="*/ 238125 h 578362"/>
              <a:gd name="connsiteX61" fmla="*/ 1063625 w 4962525"/>
              <a:gd name="connsiteY61" fmla="*/ 244475 h 578362"/>
              <a:gd name="connsiteX62" fmla="*/ 1073150 w 4962525"/>
              <a:gd name="connsiteY62" fmla="*/ 241300 h 578362"/>
              <a:gd name="connsiteX63" fmla="*/ 1098550 w 4962525"/>
              <a:gd name="connsiteY63" fmla="*/ 250825 h 578362"/>
              <a:gd name="connsiteX64" fmla="*/ 1130300 w 4962525"/>
              <a:gd name="connsiteY64" fmla="*/ 250825 h 578362"/>
              <a:gd name="connsiteX65" fmla="*/ 1139825 w 4962525"/>
              <a:gd name="connsiteY65" fmla="*/ 257175 h 578362"/>
              <a:gd name="connsiteX66" fmla="*/ 1168400 w 4962525"/>
              <a:gd name="connsiteY66" fmla="*/ 260350 h 578362"/>
              <a:gd name="connsiteX67" fmla="*/ 1177925 w 4962525"/>
              <a:gd name="connsiteY67" fmla="*/ 263525 h 578362"/>
              <a:gd name="connsiteX68" fmla="*/ 1206500 w 4962525"/>
              <a:gd name="connsiteY68" fmla="*/ 260350 h 578362"/>
              <a:gd name="connsiteX69" fmla="*/ 1209675 w 4962525"/>
              <a:gd name="connsiteY69" fmla="*/ 269875 h 578362"/>
              <a:gd name="connsiteX70" fmla="*/ 1222375 w 4962525"/>
              <a:gd name="connsiteY70" fmla="*/ 266700 h 578362"/>
              <a:gd name="connsiteX71" fmla="*/ 1235075 w 4962525"/>
              <a:gd name="connsiteY71" fmla="*/ 269875 h 578362"/>
              <a:gd name="connsiteX72" fmla="*/ 1257300 w 4962525"/>
              <a:gd name="connsiteY72" fmla="*/ 273050 h 578362"/>
              <a:gd name="connsiteX73" fmla="*/ 1279525 w 4962525"/>
              <a:gd name="connsiteY73" fmla="*/ 273050 h 578362"/>
              <a:gd name="connsiteX74" fmla="*/ 1314450 w 4962525"/>
              <a:gd name="connsiteY74" fmla="*/ 276225 h 578362"/>
              <a:gd name="connsiteX75" fmla="*/ 1333500 w 4962525"/>
              <a:gd name="connsiteY75" fmla="*/ 279400 h 578362"/>
              <a:gd name="connsiteX76" fmla="*/ 1362075 w 4962525"/>
              <a:gd name="connsiteY76" fmla="*/ 282575 h 578362"/>
              <a:gd name="connsiteX77" fmla="*/ 1371600 w 4962525"/>
              <a:gd name="connsiteY77" fmla="*/ 279400 h 578362"/>
              <a:gd name="connsiteX78" fmla="*/ 1381125 w 4962525"/>
              <a:gd name="connsiteY78" fmla="*/ 285750 h 578362"/>
              <a:gd name="connsiteX79" fmla="*/ 1409700 w 4962525"/>
              <a:gd name="connsiteY79" fmla="*/ 292100 h 578362"/>
              <a:gd name="connsiteX80" fmla="*/ 1435100 w 4962525"/>
              <a:gd name="connsiteY80" fmla="*/ 295275 h 578362"/>
              <a:gd name="connsiteX81" fmla="*/ 1460500 w 4962525"/>
              <a:gd name="connsiteY81" fmla="*/ 298450 h 578362"/>
              <a:gd name="connsiteX82" fmla="*/ 1470025 w 4962525"/>
              <a:gd name="connsiteY82" fmla="*/ 301625 h 578362"/>
              <a:gd name="connsiteX83" fmla="*/ 1476375 w 4962525"/>
              <a:gd name="connsiteY83" fmla="*/ 323850 h 578362"/>
              <a:gd name="connsiteX84" fmla="*/ 1482725 w 4962525"/>
              <a:gd name="connsiteY84" fmla="*/ 333375 h 578362"/>
              <a:gd name="connsiteX85" fmla="*/ 1485900 w 4962525"/>
              <a:gd name="connsiteY85" fmla="*/ 342900 h 578362"/>
              <a:gd name="connsiteX86" fmla="*/ 1495425 w 4962525"/>
              <a:gd name="connsiteY86" fmla="*/ 339725 h 578362"/>
              <a:gd name="connsiteX87" fmla="*/ 1504950 w 4962525"/>
              <a:gd name="connsiteY87" fmla="*/ 346075 h 578362"/>
              <a:gd name="connsiteX88" fmla="*/ 1517650 w 4962525"/>
              <a:gd name="connsiteY88" fmla="*/ 352425 h 578362"/>
              <a:gd name="connsiteX89" fmla="*/ 1536700 w 4962525"/>
              <a:gd name="connsiteY89" fmla="*/ 339725 h 578362"/>
              <a:gd name="connsiteX90" fmla="*/ 1543050 w 4962525"/>
              <a:gd name="connsiteY90" fmla="*/ 349250 h 578362"/>
              <a:gd name="connsiteX91" fmla="*/ 1546225 w 4962525"/>
              <a:gd name="connsiteY91" fmla="*/ 339725 h 578362"/>
              <a:gd name="connsiteX92" fmla="*/ 1555750 w 4962525"/>
              <a:gd name="connsiteY92" fmla="*/ 349250 h 578362"/>
              <a:gd name="connsiteX93" fmla="*/ 1565275 w 4962525"/>
              <a:gd name="connsiteY93" fmla="*/ 358775 h 578362"/>
              <a:gd name="connsiteX94" fmla="*/ 1577975 w 4962525"/>
              <a:gd name="connsiteY94" fmla="*/ 358775 h 578362"/>
              <a:gd name="connsiteX95" fmla="*/ 1593850 w 4962525"/>
              <a:gd name="connsiteY95" fmla="*/ 358775 h 578362"/>
              <a:gd name="connsiteX96" fmla="*/ 1644650 w 4962525"/>
              <a:gd name="connsiteY96" fmla="*/ 361950 h 578362"/>
              <a:gd name="connsiteX97" fmla="*/ 1654175 w 4962525"/>
              <a:gd name="connsiteY97" fmla="*/ 365125 h 578362"/>
              <a:gd name="connsiteX98" fmla="*/ 1663700 w 4962525"/>
              <a:gd name="connsiteY98" fmla="*/ 371475 h 578362"/>
              <a:gd name="connsiteX99" fmla="*/ 1685925 w 4962525"/>
              <a:gd name="connsiteY99" fmla="*/ 365125 h 578362"/>
              <a:gd name="connsiteX100" fmla="*/ 1701800 w 4962525"/>
              <a:gd name="connsiteY100" fmla="*/ 368300 h 578362"/>
              <a:gd name="connsiteX101" fmla="*/ 1711325 w 4962525"/>
              <a:gd name="connsiteY101" fmla="*/ 377825 h 578362"/>
              <a:gd name="connsiteX102" fmla="*/ 1724025 w 4962525"/>
              <a:gd name="connsiteY102" fmla="*/ 371475 h 578362"/>
              <a:gd name="connsiteX103" fmla="*/ 1752600 w 4962525"/>
              <a:gd name="connsiteY103" fmla="*/ 377825 h 578362"/>
              <a:gd name="connsiteX104" fmla="*/ 1778000 w 4962525"/>
              <a:gd name="connsiteY104" fmla="*/ 381000 h 578362"/>
              <a:gd name="connsiteX105" fmla="*/ 1793875 w 4962525"/>
              <a:gd name="connsiteY105" fmla="*/ 377825 h 578362"/>
              <a:gd name="connsiteX106" fmla="*/ 1816100 w 4962525"/>
              <a:gd name="connsiteY106" fmla="*/ 387350 h 578362"/>
              <a:gd name="connsiteX107" fmla="*/ 1838325 w 4962525"/>
              <a:gd name="connsiteY107" fmla="*/ 381000 h 578362"/>
              <a:gd name="connsiteX108" fmla="*/ 1876425 w 4962525"/>
              <a:gd name="connsiteY108" fmla="*/ 387350 h 578362"/>
              <a:gd name="connsiteX109" fmla="*/ 1898650 w 4962525"/>
              <a:gd name="connsiteY109" fmla="*/ 390525 h 578362"/>
              <a:gd name="connsiteX110" fmla="*/ 1917700 w 4962525"/>
              <a:gd name="connsiteY110" fmla="*/ 396875 h 578362"/>
              <a:gd name="connsiteX111" fmla="*/ 1927225 w 4962525"/>
              <a:gd name="connsiteY111" fmla="*/ 403225 h 578362"/>
              <a:gd name="connsiteX112" fmla="*/ 1936750 w 4962525"/>
              <a:gd name="connsiteY112" fmla="*/ 396875 h 578362"/>
              <a:gd name="connsiteX113" fmla="*/ 1946275 w 4962525"/>
              <a:gd name="connsiteY113" fmla="*/ 406400 h 578362"/>
              <a:gd name="connsiteX114" fmla="*/ 1997075 w 4962525"/>
              <a:gd name="connsiteY114" fmla="*/ 409575 h 578362"/>
              <a:gd name="connsiteX115" fmla="*/ 2025650 w 4962525"/>
              <a:gd name="connsiteY115" fmla="*/ 412750 h 578362"/>
              <a:gd name="connsiteX116" fmla="*/ 2035175 w 4962525"/>
              <a:gd name="connsiteY116" fmla="*/ 415925 h 578362"/>
              <a:gd name="connsiteX117" fmla="*/ 2066925 w 4962525"/>
              <a:gd name="connsiteY117" fmla="*/ 422275 h 578362"/>
              <a:gd name="connsiteX118" fmla="*/ 2085975 w 4962525"/>
              <a:gd name="connsiteY118" fmla="*/ 419100 h 578362"/>
              <a:gd name="connsiteX119" fmla="*/ 2108200 w 4962525"/>
              <a:gd name="connsiteY119" fmla="*/ 425450 h 578362"/>
              <a:gd name="connsiteX120" fmla="*/ 2124075 w 4962525"/>
              <a:gd name="connsiteY120" fmla="*/ 422275 h 578362"/>
              <a:gd name="connsiteX121" fmla="*/ 2143125 w 4962525"/>
              <a:gd name="connsiteY121" fmla="*/ 428625 h 578362"/>
              <a:gd name="connsiteX122" fmla="*/ 2165350 w 4962525"/>
              <a:gd name="connsiteY122" fmla="*/ 434975 h 578362"/>
              <a:gd name="connsiteX123" fmla="*/ 2184400 w 4962525"/>
              <a:gd name="connsiteY123" fmla="*/ 428625 h 578362"/>
              <a:gd name="connsiteX124" fmla="*/ 2193925 w 4962525"/>
              <a:gd name="connsiteY124" fmla="*/ 438150 h 578362"/>
              <a:gd name="connsiteX125" fmla="*/ 2222500 w 4962525"/>
              <a:gd name="connsiteY125" fmla="*/ 438150 h 578362"/>
              <a:gd name="connsiteX126" fmla="*/ 2235200 w 4962525"/>
              <a:gd name="connsiteY126" fmla="*/ 434975 h 578362"/>
              <a:gd name="connsiteX127" fmla="*/ 2263775 w 4962525"/>
              <a:gd name="connsiteY127" fmla="*/ 438150 h 578362"/>
              <a:gd name="connsiteX128" fmla="*/ 2276475 w 4962525"/>
              <a:gd name="connsiteY128" fmla="*/ 434975 h 578362"/>
              <a:gd name="connsiteX129" fmla="*/ 2295525 w 4962525"/>
              <a:gd name="connsiteY129" fmla="*/ 438150 h 578362"/>
              <a:gd name="connsiteX130" fmla="*/ 2301875 w 4962525"/>
              <a:gd name="connsiteY130" fmla="*/ 447675 h 578362"/>
              <a:gd name="connsiteX131" fmla="*/ 2333625 w 4962525"/>
              <a:gd name="connsiteY131" fmla="*/ 441325 h 578362"/>
              <a:gd name="connsiteX132" fmla="*/ 2349500 w 4962525"/>
              <a:gd name="connsiteY132" fmla="*/ 444500 h 578362"/>
              <a:gd name="connsiteX133" fmla="*/ 2368550 w 4962525"/>
              <a:gd name="connsiteY133" fmla="*/ 454025 h 578362"/>
              <a:gd name="connsiteX134" fmla="*/ 2378075 w 4962525"/>
              <a:gd name="connsiteY134" fmla="*/ 450850 h 578362"/>
              <a:gd name="connsiteX135" fmla="*/ 2384425 w 4962525"/>
              <a:gd name="connsiteY135" fmla="*/ 460375 h 578362"/>
              <a:gd name="connsiteX136" fmla="*/ 2397125 w 4962525"/>
              <a:gd name="connsiteY136" fmla="*/ 469900 h 578362"/>
              <a:gd name="connsiteX137" fmla="*/ 2406650 w 4962525"/>
              <a:gd name="connsiteY137" fmla="*/ 466725 h 578362"/>
              <a:gd name="connsiteX138" fmla="*/ 2416175 w 4962525"/>
              <a:gd name="connsiteY138" fmla="*/ 460375 h 578362"/>
              <a:gd name="connsiteX139" fmla="*/ 2425700 w 4962525"/>
              <a:gd name="connsiteY139" fmla="*/ 463550 h 578362"/>
              <a:gd name="connsiteX140" fmla="*/ 2447925 w 4962525"/>
              <a:gd name="connsiteY140" fmla="*/ 473075 h 578362"/>
              <a:gd name="connsiteX141" fmla="*/ 2457450 w 4962525"/>
              <a:gd name="connsiteY141" fmla="*/ 466725 h 578362"/>
              <a:gd name="connsiteX142" fmla="*/ 2482850 w 4962525"/>
              <a:gd name="connsiteY142" fmla="*/ 479425 h 578362"/>
              <a:gd name="connsiteX143" fmla="*/ 2492375 w 4962525"/>
              <a:gd name="connsiteY143" fmla="*/ 482600 h 578362"/>
              <a:gd name="connsiteX144" fmla="*/ 2505075 w 4962525"/>
              <a:gd name="connsiteY144" fmla="*/ 476250 h 578362"/>
              <a:gd name="connsiteX145" fmla="*/ 2530475 w 4962525"/>
              <a:gd name="connsiteY145" fmla="*/ 469900 h 578362"/>
              <a:gd name="connsiteX146" fmla="*/ 2565400 w 4962525"/>
              <a:gd name="connsiteY146" fmla="*/ 469900 h 578362"/>
              <a:gd name="connsiteX147" fmla="*/ 2574925 w 4962525"/>
              <a:gd name="connsiteY147" fmla="*/ 476250 h 578362"/>
              <a:gd name="connsiteX148" fmla="*/ 2593975 w 4962525"/>
              <a:gd name="connsiteY148" fmla="*/ 482600 h 578362"/>
              <a:gd name="connsiteX149" fmla="*/ 2603500 w 4962525"/>
              <a:gd name="connsiteY149" fmla="*/ 485775 h 578362"/>
              <a:gd name="connsiteX150" fmla="*/ 2613025 w 4962525"/>
              <a:gd name="connsiteY150" fmla="*/ 482600 h 578362"/>
              <a:gd name="connsiteX151" fmla="*/ 2635250 w 4962525"/>
              <a:gd name="connsiteY151" fmla="*/ 488950 h 578362"/>
              <a:gd name="connsiteX152" fmla="*/ 2660650 w 4962525"/>
              <a:gd name="connsiteY152" fmla="*/ 488950 h 578362"/>
              <a:gd name="connsiteX153" fmla="*/ 2679700 w 4962525"/>
              <a:gd name="connsiteY153" fmla="*/ 485775 h 578362"/>
              <a:gd name="connsiteX154" fmla="*/ 2673350 w 4962525"/>
              <a:gd name="connsiteY154" fmla="*/ 492125 h 578362"/>
              <a:gd name="connsiteX155" fmla="*/ 2682875 w 4962525"/>
              <a:gd name="connsiteY155" fmla="*/ 495300 h 578362"/>
              <a:gd name="connsiteX156" fmla="*/ 2698750 w 4962525"/>
              <a:gd name="connsiteY156" fmla="*/ 492125 h 578362"/>
              <a:gd name="connsiteX157" fmla="*/ 2708275 w 4962525"/>
              <a:gd name="connsiteY157" fmla="*/ 498475 h 578362"/>
              <a:gd name="connsiteX158" fmla="*/ 2720975 w 4962525"/>
              <a:gd name="connsiteY158" fmla="*/ 495300 h 578362"/>
              <a:gd name="connsiteX159" fmla="*/ 2736850 w 4962525"/>
              <a:gd name="connsiteY159" fmla="*/ 492125 h 578362"/>
              <a:gd name="connsiteX160" fmla="*/ 2778125 w 4962525"/>
              <a:gd name="connsiteY160" fmla="*/ 504825 h 578362"/>
              <a:gd name="connsiteX161" fmla="*/ 2797175 w 4962525"/>
              <a:gd name="connsiteY161" fmla="*/ 508000 h 578362"/>
              <a:gd name="connsiteX162" fmla="*/ 2806700 w 4962525"/>
              <a:gd name="connsiteY162" fmla="*/ 511175 h 578362"/>
              <a:gd name="connsiteX163" fmla="*/ 2822575 w 4962525"/>
              <a:gd name="connsiteY163" fmla="*/ 508000 h 578362"/>
              <a:gd name="connsiteX164" fmla="*/ 2835275 w 4962525"/>
              <a:gd name="connsiteY164" fmla="*/ 485775 h 578362"/>
              <a:gd name="connsiteX165" fmla="*/ 2854325 w 4962525"/>
              <a:gd name="connsiteY165" fmla="*/ 495300 h 578362"/>
              <a:gd name="connsiteX166" fmla="*/ 2873375 w 4962525"/>
              <a:gd name="connsiteY166" fmla="*/ 488950 h 578362"/>
              <a:gd name="connsiteX167" fmla="*/ 2886075 w 4962525"/>
              <a:gd name="connsiteY167" fmla="*/ 495300 h 578362"/>
              <a:gd name="connsiteX168" fmla="*/ 2895600 w 4962525"/>
              <a:gd name="connsiteY168" fmla="*/ 504825 h 578362"/>
              <a:gd name="connsiteX169" fmla="*/ 2905125 w 4962525"/>
              <a:gd name="connsiteY169" fmla="*/ 498475 h 578362"/>
              <a:gd name="connsiteX170" fmla="*/ 2911475 w 4962525"/>
              <a:gd name="connsiteY170" fmla="*/ 508000 h 578362"/>
              <a:gd name="connsiteX171" fmla="*/ 2924175 w 4962525"/>
              <a:gd name="connsiteY171" fmla="*/ 504825 h 578362"/>
              <a:gd name="connsiteX172" fmla="*/ 2952750 w 4962525"/>
              <a:gd name="connsiteY172" fmla="*/ 508000 h 578362"/>
              <a:gd name="connsiteX173" fmla="*/ 2962275 w 4962525"/>
              <a:gd name="connsiteY173" fmla="*/ 511175 h 578362"/>
              <a:gd name="connsiteX174" fmla="*/ 2968625 w 4962525"/>
              <a:gd name="connsiteY174" fmla="*/ 523875 h 578362"/>
              <a:gd name="connsiteX175" fmla="*/ 2981325 w 4962525"/>
              <a:gd name="connsiteY175" fmla="*/ 520700 h 578362"/>
              <a:gd name="connsiteX176" fmla="*/ 3003550 w 4962525"/>
              <a:gd name="connsiteY176" fmla="*/ 511175 h 578362"/>
              <a:gd name="connsiteX177" fmla="*/ 3016250 w 4962525"/>
              <a:gd name="connsiteY177" fmla="*/ 508000 h 578362"/>
              <a:gd name="connsiteX178" fmla="*/ 3044825 w 4962525"/>
              <a:gd name="connsiteY178" fmla="*/ 511175 h 578362"/>
              <a:gd name="connsiteX179" fmla="*/ 3054350 w 4962525"/>
              <a:gd name="connsiteY179" fmla="*/ 514350 h 578362"/>
              <a:gd name="connsiteX180" fmla="*/ 3067050 w 4962525"/>
              <a:gd name="connsiteY180" fmla="*/ 517525 h 578362"/>
              <a:gd name="connsiteX181" fmla="*/ 3076575 w 4962525"/>
              <a:gd name="connsiteY181" fmla="*/ 527050 h 578362"/>
              <a:gd name="connsiteX182" fmla="*/ 3117850 w 4962525"/>
              <a:gd name="connsiteY182" fmla="*/ 527050 h 578362"/>
              <a:gd name="connsiteX183" fmla="*/ 3127375 w 4962525"/>
              <a:gd name="connsiteY183" fmla="*/ 523875 h 578362"/>
              <a:gd name="connsiteX184" fmla="*/ 3143250 w 4962525"/>
              <a:gd name="connsiteY184" fmla="*/ 517525 h 578362"/>
              <a:gd name="connsiteX185" fmla="*/ 3171825 w 4962525"/>
              <a:gd name="connsiteY185" fmla="*/ 520700 h 578362"/>
              <a:gd name="connsiteX186" fmla="*/ 3190875 w 4962525"/>
              <a:gd name="connsiteY186" fmla="*/ 520700 h 578362"/>
              <a:gd name="connsiteX187" fmla="*/ 3200400 w 4962525"/>
              <a:gd name="connsiteY187" fmla="*/ 523875 h 578362"/>
              <a:gd name="connsiteX188" fmla="*/ 3216275 w 4962525"/>
              <a:gd name="connsiteY188" fmla="*/ 523875 h 578362"/>
              <a:gd name="connsiteX189" fmla="*/ 3232150 w 4962525"/>
              <a:gd name="connsiteY189" fmla="*/ 527050 h 578362"/>
              <a:gd name="connsiteX190" fmla="*/ 3235325 w 4962525"/>
              <a:gd name="connsiteY190" fmla="*/ 536575 h 578362"/>
              <a:gd name="connsiteX191" fmla="*/ 3273425 w 4962525"/>
              <a:gd name="connsiteY191" fmla="*/ 549275 h 578362"/>
              <a:gd name="connsiteX192" fmla="*/ 3289300 w 4962525"/>
              <a:gd name="connsiteY192" fmla="*/ 552450 h 578362"/>
              <a:gd name="connsiteX193" fmla="*/ 3305175 w 4962525"/>
              <a:gd name="connsiteY193" fmla="*/ 549275 h 578362"/>
              <a:gd name="connsiteX194" fmla="*/ 3327400 w 4962525"/>
              <a:gd name="connsiteY194" fmla="*/ 552450 h 578362"/>
              <a:gd name="connsiteX195" fmla="*/ 3330575 w 4962525"/>
              <a:gd name="connsiteY195" fmla="*/ 561975 h 578362"/>
              <a:gd name="connsiteX196" fmla="*/ 3343275 w 4962525"/>
              <a:gd name="connsiteY196" fmla="*/ 565150 h 578362"/>
              <a:gd name="connsiteX197" fmla="*/ 3352800 w 4962525"/>
              <a:gd name="connsiteY197" fmla="*/ 561975 h 578362"/>
              <a:gd name="connsiteX198" fmla="*/ 3368675 w 4962525"/>
              <a:gd name="connsiteY198" fmla="*/ 565150 h 578362"/>
              <a:gd name="connsiteX199" fmla="*/ 3413125 w 4962525"/>
              <a:gd name="connsiteY199" fmla="*/ 546100 h 578362"/>
              <a:gd name="connsiteX200" fmla="*/ 3429000 w 4962525"/>
              <a:gd name="connsiteY200" fmla="*/ 549275 h 578362"/>
              <a:gd name="connsiteX201" fmla="*/ 3448050 w 4962525"/>
              <a:gd name="connsiteY201" fmla="*/ 549275 h 578362"/>
              <a:gd name="connsiteX202" fmla="*/ 3473450 w 4962525"/>
              <a:gd name="connsiteY202" fmla="*/ 555625 h 578362"/>
              <a:gd name="connsiteX203" fmla="*/ 3511550 w 4962525"/>
              <a:gd name="connsiteY203" fmla="*/ 558800 h 578362"/>
              <a:gd name="connsiteX204" fmla="*/ 3536950 w 4962525"/>
              <a:gd name="connsiteY204" fmla="*/ 552450 h 578362"/>
              <a:gd name="connsiteX205" fmla="*/ 3546475 w 4962525"/>
              <a:gd name="connsiteY205" fmla="*/ 558800 h 578362"/>
              <a:gd name="connsiteX206" fmla="*/ 3559175 w 4962525"/>
              <a:gd name="connsiteY206" fmla="*/ 571500 h 578362"/>
              <a:gd name="connsiteX207" fmla="*/ 3568700 w 4962525"/>
              <a:gd name="connsiteY207" fmla="*/ 568325 h 578362"/>
              <a:gd name="connsiteX208" fmla="*/ 3578225 w 4962525"/>
              <a:gd name="connsiteY208" fmla="*/ 561975 h 578362"/>
              <a:gd name="connsiteX209" fmla="*/ 3603625 w 4962525"/>
              <a:gd name="connsiteY209" fmla="*/ 565150 h 578362"/>
              <a:gd name="connsiteX210" fmla="*/ 3625850 w 4962525"/>
              <a:gd name="connsiteY210" fmla="*/ 568325 h 578362"/>
              <a:gd name="connsiteX211" fmla="*/ 3644900 w 4962525"/>
              <a:gd name="connsiteY211" fmla="*/ 568325 h 578362"/>
              <a:gd name="connsiteX212" fmla="*/ 3673475 w 4962525"/>
              <a:gd name="connsiteY212" fmla="*/ 561975 h 578362"/>
              <a:gd name="connsiteX213" fmla="*/ 3686175 w 4962525"/>
              <a:gd name="connsiteY213" fmla="*/ 565150 h 578362"/>
              <a:gd name="connsiteX214" fmla="*/ 3695700 w 4962525"/>
              <a:gd name="connsiteY214" fmla="*/ 571500 h 578362"/>
              <a:gd name="connsiteX215" fmla="*/ 3721100 w 4962525"/>
              <a:gd name="connsiteY215" fmla="*/ 565150 h 578362"/>
              <a:gd name="connsiteX216" fmla="*/ 3736975 w 4962525"/>
              <a:gd name="connsiteY216" fmla="*/ 561975 h 578362"/>
              <a:gd name="connsiteX217" fmla="*/ 3768725 w 4962525"/>
              <a:gd name="connsiteY217" fmla="*/ 568325 h 578362"/>
              <a:gd name="connsiteX218" fmla="*/ 3806825 w 4962525"/>
              <a:gd name="connsiteY218" fmla="*/ 571500 h 578362"/>
              <a:gd name="connsiteX219" fmla="*/ 3825875 w 4962525"/>
              <a:gd name="connsiteY219" fmla="*/ 574675 h 578362"/>
              <a:gd name="connsiteX220" fmla="*/ 3844925 w 4962525"/>
              <a:gd name="connsiteY220" fmla="*/ 568325 h 578362"/>
              <a:gd name="connsiteX221" fmla="*/ 3873500 w 4962525"/>
              <a:gd name="connsiteY221" fmla="*/ 565150 h 578362"/>
              <a:gd name="connsiteX222" fmla="*/ 3892550 w 4962525"/>
              <a:gd name="connsiteY222" fmla="*/ 568325 h 578362"/>
              <a:gd name="connsiteX223" fmla="*/ 3902075 w 4962525"/>
              <a:gd name="connsiteY223" fmla="*/ 571500 h 578362"/>
              <a:gd name="connsiteX224" fmla="*/ 3930650 w 4962525"/>
              <a:gd name="connsiteY224" fmla="*/ 568325 h 578362"/>
              <a:gd name="connsiteX225" fmla="*/ 3949700 w 4962525"/>
              <a:gd name="connsiteY225" fmla="*/ 574675 h 578362"/>
              <a:gd name="connsiteX226" fmla="*/ 3981450 w 4962525"/>
              <a:gd name="connsiteY226" fmla="*/ 568325 h 578362"/>
              <a:gd name="connsiteX227" fmla="*/ 4003675 w 4962525"/>
              <a:gd name="connsiteY227" fmla="*/ 571500 h 578362"/>
              <a:gd name="connsiteX228" fmla="*/ 4016375 w 4962525"/>
              <a:gd name="connsiteY228" fmla="*/ 568325 h 578362"/>
              <a:gd name="connsiteX229" fmla="*/ 4035425 w 4962525"/>
              <a:gd name="connsiteY229" fmla="*/ 565150 h 578362"/>
              <a:gd name="connsiteX230" fmla="*/ 4044950 w 4962525"/>
              <a:gd name="connsiteY230" fmla="*/ 568325 h 578362"/>
              <a:gd name="connsiteX231" fmla="*/ 4054475 w 4962525"/>
              <a:gd name="connsiteY231" fmla="*/ 558800 h 578362"/>
              <a:gd name="connsiteX232" fmla="*/ 4064000 w 4962525"/>
              <a:gd name="connsiteY232" fmla="*/ 555625 h 578362"/>
              <a:gd name="connsiteX233" fmla="*/ 4073525 w 4962525"/>
              <a:gd name="connsiteY233" fmla="*/ 558800 h 578362"/>
              <a:gd name="connsiteX234" fmla="*/ 4086225 w 4962525"/>
              <a:gd name="connsiteY234" fmla="*/ 577850 h 578362"/>
              <a:gd name="connsiteX235" fmla="*/ 4095750 w 4962525"/>
              <a:gd name="connsiteY235" fmla="*/ 571500 h 578362"/>
              <a:gd name="connsiteX236" fmla="*/ 4105275 w 4962525"/>
              <a:gd name="connsiteY236" fmla="*/ 561975 h 578362"/>
              <a:gd name="connsiteX237" fmla="*/ 4117975 w 4962525"/>
              <a:gd name="connsiteY237" fmla="*/ 558800 h 578362"/>
              <a:gd name="connsiteX238" fmla="*/ 4127500 w 4962525"/>
              <a:gd name="connsiteY238" fmla="*/ 561975 h 578362"/>
              <a:gd name="connsiteX239" fmla="*/ 4137025 w 4962525"/>
              <a:gd name="connsiteY239" fmla="*/ 568325 h 578362"/>
              <a:gd name="connsiteX240" fmla="*/ 4156075 w 4962525"/>
              <a:gd name="connsiteY240" fmla="*/ 574675 h 578362"/>
              <a:gd name="connsiteX241" fmla="*/ 4181475 w 4962525"/>
              <a:gd name="connsiteY241" fmla="*/ 571500 h 578362"/>
              <a:gd name="connsiteX242" fmla="*/ 4191000 w 4962525"/>
              <a:gd name="connsiteY242" fmla="*/ 565150 h 578362"/>
              <a:gd name="connsiteX243" fmla="*/ 4203700 w 4962525"/>
              <a:gd name="connsiteY243" fmla="*/ 561975 h 578362"/>
              <a:gd name="connsiteX244" fmla="*/ 4225925 w 4962525"/>
              <a:gd name="connsiteY244" fmla="*/ 561975 h 578362"/>
              <a:gd name="connsiteX245" fmla="*/ 4238625 w 4962525"/>
              <a:gd name="connsiteY245" fmla="*/ 565150 h 578362"/>
              <a:gd name="connsiteX246" fmla="*/ 4244975 w 4962525"/>
              <a:gd name="connsiteY246" fmla="*/ 577850 h 578362"/>
              <a:gd name="connsiteX247" fmla="*/ 4257675 w 4962525"/>
              <a:gd name="connsiteY247" fmla="*/ 574675 h 578362"/>
              <a:gd name="connsiteX248" fmla="*/ 4286250 w 4962525"/>
              <a:gd name="connsiteY248" fmla="*/ 568325 h 578362"/>
              <a:gd name="connsiteX249" fmla="*/ 4295775 w 4962525"/>
              <a:gd name="connsiteY249" fmla="*/ 574675 h 578362"/>
              <a:gd name="connsiteX250" fmla="*/ 4311650 w 4962525"/>
              <a:gd name="connsiteY250" fmla="*/ 568325 h 578362"/>
              <a:gd name="connsiteX251" fmla="*/ 4356100 w 4962525"/>
              <a:gd name="connsiteY251" fmla="*/ 555625 h 578362"/>
              <a:gd name="connsiteX252" fmla="*/ 4378325 w 4962525"/>
              <a:gd name="connsiteY252" fmla="*/ 558800 h 578362"/>
              <a:gd name="connsiteX253" fmla="*/ 4387850 w 4962525"/>
              <a:gd name="connsiteY253" fmla="*/ 561975 h 578362"/>
              <a:gd name="connsiteX254" fmla="*/ 4397375 w 4962525"/>
              <a:gd name="connsiteY254" fmla="*/ 552450 h 578362"/>
              <a:gd name="connsiteX255" fmla="*/ 4406900 w 4962525"/>
              <a:gd name="connsiteY255" fmla="*/ 549275 h 578362"/>
              <a:gd name="connsiteX256" fmla="*/ 4425950 w 4962525"/>
              <a:gd name="connsiteY256" fmla="*/ 549275 h 578362"/>
              <a:gd name="connsiteX257" fmla="*/ 4451350 w 4962525"/>
              <a:gd name="connsiteY257" fmla="*/ 552450 h 578362"/>
              <a:gd name="connsiteX258" fmla="*/ 4457700 w 4962525"/>
              <a:gd name="connsiteY258" fmla="*/ 552450 h 578362"/>
              <a:gd name="connsiteX259" fmla="*/ 4479925 w 4962525"/>
              <a:gd name="connsiteY259" fmla="*/ 558800 h 578362"/>
              <a:gd name="connsiteX260" fmla="*/ 4489450 w 4962525"/>
              <a:gd name="connsiteY260" fmla="*/ 561975 h 578362"/>
              <a:gd name="connsiteX261" fmla="*/ 4527550 w 4962525"/>
              <a:gd name="connsiteY261" fmla="*/ 558800 h 578362"/>
              <a:gd name="connsiteX262" fmla="*/ 4537075 w 4962525"/>
              <a:gd name="connsiteY262" fmla="*/ 555625 h 578362"/>
              <a:gd name="connsiteX263" fmla="*/ 4552950 w 4962525"/>
              <a:gd name="connsiteY263" fmla="*/ 552450 h 578362"/>
              <a:gd name="connsiteX264" fmla="*/ 4572000 w 4962525"/>
              <a:gd name="connsiteY264" fmla="*/ 555625 h 578362"/>
              <a:gd name="connsiteX265" fmla="*/ 4581525 w 4962525"/>
              <a:gd name="connsiteY265" fmla="*/ 561975 h 578362"/>
              <a:gd name="connsiteX266" fmla="*/ 4606925 w 4962525"/>
              <a:gd name="connsiteY266" fmla="*/ 558800 h 578362"/>
              <a:gd name="connsiteX267" fmla="*/ 4619625 w 4962525"/>
              <a:gd name="connsiteY267" fmla="*/ 568325 h 578362"/>
              <a:gd name="connsiteX268" fmla="*/ 4629150 w 4962525"/>
              <a:gd name="connsiteY268" fmla="*/ 561975 h 578362"/>
              <a:gd name="connsiteX269" fmla="*/ 4638675 w 4962525"/>
              <a:gd name="connsiteY269" fmla="*/ 558800 h 578362"/>
              <a:gd name="connsiteX270" fmla="*/ 4645025 w 4962525"/>
              <a:gd name="connsiteY270" fmla="*/ 552450 h 578362"/>
              <a:gd name="connsiteX271" fmla="*/ 4670425 w 4962525"/>
              <a:gd name="connsiteY271" fmla="*/ 552450 h 578362"/>
              <a:gd name="connsiteX272" fmla="*/ 4695825 w 4962525"/>
              <a:gd name="connsiteY272" fmla="*/ 568325 h 578362"/>
              <a:gd name="connsiteX273" fmla="*/ 4711700 w 4962525"/>
              <a:gd name="connsiteY273" fmla="*/ 555625 h 578362"/>
              <a:gd name="connsiteX274" fmla="*/ 4737100 w 4962525"/>
              <a:gd name="connsiteY274" fmla="*/ 552450 h 578362"/>
              <a:gd name="connsiteX275" fmla="*/ 4759325 w 4962525"/>
              <a:gd name="connsiteY275" fmla="*/ 561975 h 578362"/>
              <a:gd name="connsiteX276" fmla="*/ 4768850 w 4962525"/>
              <a:gd name="connsiteY276" fmla="*/ 558800 h 578362"/>
              <a:gd name="connsiteX277" fmla="*/ 4778375 w 4962525"/>
              <a:gd name="connsiteY277" fmla="*/ 552450 h 578362"/>
              <a:gd name="connsiteX278" fmla="*/ 4797425 w 4962525"/>
              <a:gd name="connsiteY278" fmla="*/ 546100 h 578362"/>
              <a:gd name="connsiteX279" fmla="*/ 4826000 w 4962525"/>
              <a:gd name="connsiteY279" fmla="*/ 552450 h 578362"/>
              <a:gd name="connsiteX280" fmla="*/ 4851400 w 4962525"/>
              <a:gd name="connsiteY280" fmla="*/ 555625 h 578362"/>
              <a:gd name="connsiteX281" fmla="*/ 4864100 w 4962525"/>
              <a:gd name="connsiteY281" fmla="*/ 552450 h 578362"/>
              <a:gd name="connsiteX282" fmla="*/ 4873625 w 4962525"/>
              <a:gd name="connsiteY282" fmla="*/ 546100 h 578362"/>
              <a:gd name="connsiteX283" fmla="*/ 4883150 w 4962525"/>
              <a:gd name="connsiteY283" fmla="*/ 549275 h 578362"/>
              <a:gd name="connsiteX284" fmla="*/ 4886325 w 4962525"/>
              <a:gd name="connsiteY284" fmla="*/ 558800 h 578362"/>
              <a:gd name="connsiteX285" fmla="*/ 4895850 w 4962525"/>
              <a:gd name="connsiteY285" fmla="*/ 552450 h 578362"/>
              <a:gd name="connsiteX286" fmla="*/ 4930775 w 4962525"/>
              <a:gd name="connsiteY286" fmla="*/ 558800 h 578362"/>
              <a:gd name="connsiteX287" fmla="*/ 4962525 w 4962525"/>
              <a:gd name="connsiteY287" fmla="*/ 555625 h 57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962525" h="578362">
                <a:moveTo>
                  <a:pt x="0" y="19050"/>
                </a:moveTo>
                <a:cubicBezTo>
                  <a:pt x="5292" y="21167"/>
                  <a:pt x="10519" y="23452"/>
                  <a:pt x="15875" y="25400"/>
                </a:cubicBezTo>
                <a:cubicBezTo>
                  <a:pt x="22165" y="27687"/>
                  <a:pt x="34925" y="31750"/>
                  <a:pt x="34925" y="31750"/>
                </a:cubicBezTo>
                <a:cubicBezTo>
                  <a:pt x="41275" y="29633"/>
                  <a:pt x="48406" y="29113"/>
                  <a:pt x="53975" y="25400"/>
                </a:cubicBezTo>
                <a:cubicBezTo>
                  <a:pt x="57150" y="23283"/>
                  <a:pt x="59927" y="20390"/>
                  <a:pt x="63500" y="19050"/>
                </a:cubicBezTo>
                <a:cubicBezTo>
                  <a:pt x="68553" y="17155"/>
                  <a:pt x="74107" y="17046"/>
                  <a:pt x="79375" y="15875"/>
                </a:cubicBezTo>
                <a:cubicBezTo>
                  <a:pt x="119730" y="6907"/>
                  <a:pt x="60070" y="19101"/>
                  <a:pt x="107950" y="9525"/>
                </a:cubicBezTo>
                <a:cubicBezTo>
                  <a:pt x="115358" y="10583"/>
                  <a:pt x="122722" y="13378"/>
                  <a:pt x="130175" y="12700"/>
                </a:cubicBezTo>
                <a:cubicBezTo>
                  <a:pt x="134889" y="12271"/>
                  <a:pt x="138443" y="8012"/>
                  <a:pt x="142875" y="6350"/>
                </a:cubicBezTo>
                <a:cubicBezTo>
                  <a:pt x="152087" y="2895"/>
                  <a:pt x="169687" y="1159"/>
                  <a:pt x="177800" y="0"/>
                </a:cubicBezTo>
                <a:cubicBezTo>
                  <a:pt x="199319" y="7173"/>
                  <a:pt x="173067" y="0"/>
                  <a:pt x="209550" y="0"/>
                </a:cubicBezTo>
                <a:cubicBezTo>
                  <a:pt x="213914" y="0"/>
                  <a:pt x="217990" y="2228"/>
                  <a:pt x="222250" y="3175"/>
                </a:cubicBezTo>
                <a:cubicBezTo>
                  <a:pt x="227518" y="4346"/>
                  <a:pt x="232833" y="5292"/>
                  <a:pt x="238125" y="6350"/>
                </a:cubicBezTo>
                <a:cubicBezTo>
                  <a:pt x="248890" y="13527"/>
                  <a:pt x="246682" y="13597"/>
                  <a:pt x="260350" y="15875"/>
                </a:cubicBezTo>
                <a:cubicBezTo>
                  <a:pt x="275113" y="18336"/>
                  <a:pt x="304800" y="22225"/>
                  <a:pt x="304800" y="22225"/>
                </a:cubicBezTo>
                <a:cubicBezTo>
                  <a:pt x="305858" y="25400"/>
                  <a:pt x="304982" y="30253"/>
                  <a:pt x="307975" y="31750"/>
                </a:cubicBezTo>
                <a:cubicBezTo>
                  <a:pt x="310968" y="33247"/>
                  <a:pt x="314153" y="28575"/>
                  <a:pt x="317500" y="28575"/>
                </a:cubicBezTo>
                <a:cubicBezTo>
                  <a:pt x="322896" y="28575"/>
                  <a:pt x="328169" y="30330"/>
                  <a:pt x="333375" y="31750"/>
                </a:cubicBezTo>
                <a:cubicBezTo>
                  <a:pt x="339833" y="33511"/>
                  <a:pt x="346075" y="35983"/>
                  <a:pt x="352425" y="38100"/>
                </a:cubicBezTo>
                <a:lnTo>
                  <a:pt x="361950" y="41275"/>
                </a:lnTo>
                <a:cubicBezTo>
                  <a:pt x="374514" y="37087"/>
                  <a:pt x="369663" y="36810"/>
                  <a:pt x="384175" y="41275"/>
                </a:cubicBezTo>
                <a:cubicBezTo>
                  <a:pt x="393771" y="44228"/>
                  <a:pt x="412750" y="50800"/>
                  <a:pt x="412750" y="50800"/>
                </a:cubicBezTo>
                <a:cubicBezTo>
                  <a:pt x="430921" y="68971"/>
                  <a:pt x="411976" y="53717"/>
                  <a:pt x="441325" y="63500"/>
                </a:cubicBezTo>
                <a:cubicBezTo>
                  <a:pt x="444945" y="64707"/>
                  <a:pt x="447437" y="68143"/>
                  <a:pt x="450850" y="69850"/>
                </a:cubicBezTo>
                <a:cubicBezTo>
                  <a:pt x="457359" y="73104"/>
                  <a:pt x="470212" y="74992"/>
                  <a:pt x="476250" y="76200"/>
                </a:cubicBezTo>
                <a:cubicBezTo>
                  <a:pt x="479425" y="78317"/>
                  <a:pt x="483391" y="79570"/>
                  <a:pt x="485775" y="82550"/>
                </a:cubicBezTo>
                <a:cubicBezTo>
                  <a:pt x="495644" y="94886"/>
                  <a:pt x="478775" y="94619"/>
                  <a:pt x="501650" y="88900"/>
                </a:cubicBezTo>
                <a:cubicBezTo>
                  <a:pt x="505883" y="95250"/>
                  <a:pt x="507110" y="105537"/>
                  <a:pt x="514350" y="107950"/>
                </a:cubicBezTo>
                <a:cubicBezTo>
                  <a:pt x="527495" y="112332"/>
                  <a:pt x="521090" y="109269"/>
                  <a:pt x="533400" y="117475"/>
                </a:cubicBezTo>
                <a:cubicBezTo>
                  <a:pt x="536575" y="116417"/>
                  <a:pt x="539624" y="113750"/>
                  <a:pt x="542925" y="114300"/>
                </a:cubicBezTo>
                <a:cubicBezTo>
                  <a:pt x="559839" y="117119"/>
                  <a:pt x="547205" y="121755"/>
                  <a:pt x="555625" y="130175"/>
                </a:cubicBezTo>
                <a:cubicBezTo>
                  <a:pt x="557992" y="132542"/>
                  <a:pt x="561975" y="132292"/>
                  <a:pt x="565150" y="133350"/>
                </a:cubicBezTo>
                <a:cubicBezTo>
                  <a:pt x="568325" y="132292"/>
                  <a:pt x="571328" y="130175"/>
                  <a:pt x="574675" y="130175"/>
                </a:cubicBezTo>
                <a:cubicBezTo>
                  <a:pt x="578022" y="130175"/>
                  <a:pt x="580982" y="132431"/>
                  <a:pt x="584200" y="133350"/>
                </a:cubicBezTo>
                <a:cubicBezTo>
                  <a:pt x="588396" y="134549"/>
                  <a:pt x="592580" y="135908"/>
                  <a:pt x="596900" y="136525"/>
                </a:cubicBezTo>
                <a:cubicBezTo>
                  <a:pt x="607429" y="138029"/>
                  <a:pt x="618067" y="138642"/>
                  <a:pt x="628650" y="139700"/>
                </a:cubicBezTo>
                <a:cubicBezTo>
                  <a:pt x="654050" y="148167"/>
                  <a:pt x="622300" y="139700"/>
                  <a:pt x="647700" y="139700"/>
                </a:cubicBezTo>
                <a:cubicBezTo>
                  <a:pt x="652064" y="139700"/>
                  <a:pt x="656167" y="141817"/>
                  <a:pt x="660400" y="142875"/>
                </a:cubicBezTo>
                <a:cubicBezTo>
                  <a:pt x="670404" y="149544"/>
                  <a:pt x="668327" y="149367"/>
                  <a:pt x="679450" y="152400"/>
                </a:cubicBezTo>
                <a:cubicBezTo>
                  <a:pt x="687870" y="154696"/>
                  <a:pt x="704850" y="158750"/>
                  <a:pt x="704850" y="158750"/>
                </a:cubicBezTo>
                <a:cubicBezTo>
                  <a:pt x="708025" y="157692"/>
                  <a:pt x="711074" y="155025"/>
                  <a:pt x="714375" y="155575"/>
                </a:cubicBezTo>
                <a:cubicBezTo>
                  <a:pt x="718139" y="156202"/>
                  <a:pt x="720393" y="160422"/>
                  <a:pt x="723900" y="161925"/>
                </a:cubicBezTo>
                <a:cubicBezTo>
                  <a:pt x="731385" y="165133"/>
                  <a:pt x="753675" y="167539"/>
                  <a:pt x="758825" y="168275"/>
                </a:cubicBezTo>
                <a:cubicBezTo>
                  <a:pt x="762000" y="171450"/>
                  <a:pt x="764614" y="175309"/>
                  <a:pt x="768350" y="177800"/>
                </a:cubicBezTo>
                <a:cubicBezTo>
                  <a:pt x="777362" y="183808"/>
                  <a:pt x="783675" y="179815"/>
                  <a:pt x="793750" y="177800"/>
                </a:cubicBezTo>
                <a:cubicBezTo>
                  <a:pt x="800100" y="182033"/>
                  <a:pt x="805396" y="192351"/>
                  <a:pt x="812800" y="190500"/>
                </a:cubicBezTo>
                <a:cubicBezTo>
                  <a:pt x="821267" y="188383"/>
                  <a:pt x="829921" y="186910"/>
                  <a:pt x="838200" y="184150"/>
                </a:cubicBezTo>
                <a:cubicBezTo>
                  <a:pt x="841375" y="183092"/>
                  <a:pt x="844732" y="182472"/>
                  <a:pt x="847725" y="180975"/>
                </a:cubicBezTo>
                <a:cubicBezTo>
                  <a:pt x="851138" y="179268"/>
                  <a:pt x="854075" y="176742"/>
                  <a:pt x="857250" y="174625"/>
                </a:cubicBezTo>
                <a:cubicBezTo>
                  <a:pt x="877053" y="187827"/>
                  <a:pt x="856582" y="177800"/>
                  <a:pt x="876300" y="177800"/>
                </a:cubicBezTo>
                <a:cubicBezTo>
                  <a:pt x="885884" y="177800"/>
                  <a:pt x="895350" y="179917"/>
                  <a:pt x="904875" y="180975"/>
                </a:cubicBezTo>
                <a:cubicBezTo>
                  <a:pt x="908050" y="183092"/>
                  <a:pt x="912016" y="184345"/>
                  <a:pt x="914400" y="187325"/>
                </a:cubicBezTo>
                <a:cubicBezTo>
                  <a:pt x="916491" y="189938"/>
                  <a:pt x="914258" y="196408"/>
                  <a:pt x="917575" y="196850"/>
                </a:cubicBezTo>
                <a:cubicBezTo>
                  <a:pt x="932299" y="198813"/>
                  <a:pt x="947208" y="194733"/>
                  <a:pt x="962025" y="193675"/>
                </a:cubicBezTo>
                <a:cubicBezTo>
                  <a:pt x="969433" y="194733"/>
                  <a:pt x="977557" y="193503"/>
                  <a:pt x="984250" y="196850"/>
                </a:cubicBezTo>
                <a:cubicBezTo>
                  <a:pt x="987243" y="198347"/>
                  <a:pt x="986506" y="203157"/>
                  <a:pt x="987425" y="206375"/>
                </a:cubicBezTo>
                <a:cubicBezTo>
                  <a:pt x="988624" y="210571"/>
                  <a:pt x="988179" y="215444"/>
                  <a:pt x="990600" y="219075"/>
                </a:cubicBezTo>
                <a:cubicBezTo>
                  <a:pt x="992717" y="222250"/>
                  <a:pt x="996539" y="224121"/>
                  <a:pt x="1000125" y="225425"/>
                </a:cubicBezTo>
                <a:cubicBezTo>
                  <a:pt x="1008327" y="228407"/>
                  <a:pt x="1025525" y="231775"/>
                  <a:pt x="1025525" y="231775"/>
                </a:cubicBezTo>
                <a:cubicBezTo>
                  <a:pt x="1027642" y="234950"/>
                  <a:pt x="1028332" y="239883"/>
                  <a:pt x="1031875" y="241300"/>
                </a:cubicBezTo>
                <a:cubicBezTo>
                  <a:pt x="1034982" y="242543"/>
                  <a:pt x="1038053" y="238125"/>
                  <a:pt x="1041400" y="238125"/>
                </a:cubicBezTo>
                <a:cubicBezTo>
                  <a:pt x="1045387" y="238125"/>
                  <a:pt x="1059133" y="242978"/>
                  <a:pt x="1063625" y="244475"/>
                </a:cubicBezTo>
                <a:cubicBezTo>
                  <a:pt x="1066800" y="243417"/>
                  <a:pt x="1069803" y="241300"/>
                  <a:pt x="1073150" y="241300"/>
                </a:cubicBezTo>
                <a:cubicBezTo>
                  <a:pt x="1081796" y="241300"/>
                  <a:pt x="1091325" y="247212"/>
                  <a:pt x="1098550" y="250825"/>
                </a:cubicBezTo>
                <a:cubicBezTo>
                  <a:pt x="1113519" y="248330"/>
                  <a:pt x="1117038" y="245141"/>
                  <a:pt x="1130300" y="250825"/>
                </a:cubicBezTo>
                <a:cubicBezTo>
                  <a:pt x="1133807" y="252328"/>
                  <a:pt x="1136123" y="256250"/>
                  <a:pt x="1139825" y="257175"/>
                </a:cubicBezTo>
                <a:cubicBezTo>
                  <a:pt x="1149122" y="259499"/>
                  <a:pt x="1158875" y="259292"/>
                  <a:pt x="1168400" y="260350"/>
                </a:cubicBezTo>
                <a:cubicBezTo>
                  <a:pt x="1171575" y="261408"/>
                  <a:pt x="1174578" y="263525"/>
                  <a:pt x="1177925" y="263525"/>
                </a:cubicBezTo>
                <a:cubicBezTo>
                  <a:pt x="1187509" y="263525"/>
                  <a:pt x="1197102" y="258470"/>
                  <a:pt x="1206500" y="260350"/>
                </a:cubicBezTo>
                <a:cubicBezTo>
                  <a:pt x="1209782" y="261006"/>
                  <a:pt x="1208617" y="266700"/>
                  <a:pt x="1209675" y="269875"/>
                </a:cubicBezTo>
                <a:cubicBezTo>
                  <a:pt x="1213908" y="268817"/>
                  <a:pt x="1218011" y="266700"/>
                  <a:pt x="1222375" y="266700"/>
                </a:cubicBezTo>
                <a:cubicBezTo>
                  <a:pt x="1226739" y="266700"/>
                  <a:pt x="1230782" y="269094"/>
                  <a:pt x="1235075" y="269875"/>
                </a:cubicBezTo>
                <a:cubicBezTo>
                  <a:pt x="1242438" y="271214"/>
                  <a:pt x="1249892" y="271992"/>
                  <a:pt x="1257300" y="273050"/>
                </a:cubicBezTo>
                <a:cubicBezTo>
                  <a:pt x="1280138" y="280663"/>
                  <a:pt x="1251618" y="273050"/>
                  <a:pt x="1279525" y="273050"/>
                </a:cubicBezTo>
                <a:cubicBezTo>
                  <a:pt x="1291215" y="273050"/>
                  <a:pt x="1302808" y="275167"/>
                  <a:pt x="1314450" y="276225"/>
                </a:cubicBezTo>
                <a:cubicBezTo>
                  <a:pt x="1335307" y="269273"/>
                  <a:pt x="1312398" y="274124"/>
                  <a:pt x="1333500" y="279400"/>
                </a:cubicBezTo>
                <a:cubicBezTo>
                  <a:pt x="1342797" y="281724"/>
                  <a:pt x="1352550" y="281517"/>
                  <a:pt x="1362075" y="282575"/>
                </a:cubicBezTo>
                <a:cubicBezTo>
                  <a:pt x="1365250" y="281517"/>
                  <a:pt x="1368299" y="278850"/>
                  <a:pt x="1371600" y="279400"/>
                </a:cubicBezTo>
                <a:cubicBezTo>
                  <a:pt x="1375364" y="280027"/>
                  <a:pt x="1377712" y="284043"/>
                  <a:pt x="1381125" y="285750"/>
                </a:cubicBezTo>
                <a:cubicBezTo>
                  <a:pt x="1388941" y="289658"/>
                  <a:pt x="1402383" y="290881"/>
                  <a:pt x="1409700" y="292100"/>
                </a:cubicBezTo>
                <a:cubicBezTo>
                  <a:pt x="1427876" y="304218"/>
                  <a:pt x="1409598" y="295275"/>
                  <a:pt x="1435100" y="295275"/>
                </a:cubicBezTo>
                <a:cubicBezTo>
                  <a:pt x="1443633" y="295275"/>
                  <a:pt x="1452033" y="297392"/>
                  <a:pt x="1460500" y="298450"/>
                </a:cubicBezTo>
                <a:cubicBezTo>
                  <a:pt x="1463675" y="299508"/>
                  <a:pt x="1467658" y="299258"/>
                  <a:pt x="1470025" y="301625"/>
                </a:cubicBezTo>
                <a:cubicBezTo>
                  <a:pt x="1471570" y="303170"/>
                  <a:pt x="1476313" y="323706"/>
                  <a:pt x="1476375" y="323850"/>
                </a:cubicBezTo>
                <a:cubicBezTo>
                  <a:pt x="1477878" y="327357"/>
                  <a:pt x="1481018" y="329962"/>
                  <a:pt x="1482725" y="333375"/>
                </a:cubicBezTo>
                <a:cubicBezTo>
                  <a:pt x="1484222" y="336368"/>
                  <a:pt x="1484842" y="339725"/>
                  <a:pt x="1485900" y="342900"/>
                </a:cubicBezTo>
                <a:cubicBezTo>
                  <a:pt x="1489075" y="341842"/>
                  <a:pt x="1492124" y="339175"/>
                  <a:pt x="1495425" y="339725"/>
                </a:cubicBezTo>
                <a:cubicBezTo>
                  <a:pt x="1499189" y="340352"/>
                  <a:pt x="1501637" y="344182"/>
                  <a:pt x="1504950" y="346075"/>
                </a:cubicBezTo>
                <a:cubicBezTo>
                  <a:pt x="1509059" y="348423"/>
                  <a:pt x="1513417" y="350308"/>
                  <a:pt x="1517650" y="352425"/>
                </a:cubicBezTo>
                <a:cubicBezTo>
                  <a:pt x="1524000" y="348192"/>
                  <a:pt x="1529127" y="340672"/>
                  <a:pt x="1536700" y="339725"/>
                </a:cubicBezTo>
                <a:cubicBezTo>
                  <a:pt x="1540486" y="339252"/>
                  <a:pt x="1539234" y="349250"/>
                  <a:pt x="1543050" y="349250"/>
                </a:cubicBezTo>
                <a:cubicBezTo>
                  <a:pt x="1546397" y="349250"/>
                  <a:pt x="1544108" y="339725"/>
                  <a:pt x="1546225" y="339725"/>
                </a:cubicBezTo>
                <a:cubicBezTo>
                  <a:pt x="1548342" y="339725"/>
                  <a:pt x="1554692" y="353483"/>
                  <a:pt x="1555750" y="349250"/>
                </a:cubicBezTo>
                <a:cubicBezTo>
                  <a:pt x="1556808" y="353483"/>
                  <a:pt x="1561571" y="357188"/>
                  <a:pt x="1565275" y="358775"/>
                </a:cubicBezTo>
                <a:cubicBezTo>
                  <a:pt x="1568979" y="360362"/>
                  <a:pt x="1573213" y="358775"/>
                  <a:pt x="1577975" y="358775"/>
                </a:cubicBezTo>
                <a:cubicBezTo>
                  <a:pt x="1582737" y="358775"/>
                  <a:pt x="1582738" y="358246"/>
                  <a:pt x="1593850" y="358775"/>
                </a:cubicBezTo>
                <a:cubicBezTo>
                  <a:pt x="1604962" y="359304"/>
                  <a:pt x="1618192" y="360892"/>
                  <a:pt x="1644650" y="361950"/>
                </a:cubicBezTo>
                <a:cubicBezTo>
                  <a:pt x="1647825" y="363008"/>
                  <a:pt x="1651182" y="363628"/>
                  <a:pt x="1654175" y="365125"/>
                </a:cubicBezTo>
                <a:cubicBezTo>
                  <a:pt x="1657588" y="366832"/>
                  <a:pt x="1659922" y="370935"/>
                  <a:pt x="1663700" y="371475"/>
                </a:cubicBezTo>
                <a:cubicBezTo>
                  <a:pt x="1666491" y="371874"/>
                  <a:pt x="1682351" y="366316"/>
                  <a:pt x="1685925" y="365125"/>
                </a:cubicBezTo>
                <a:cubicBezTo>
                  <a:pt x="1702329" y="389731"/>
                  <a:pt x="1681163" y="364860"/>
                  <a:pt x="1701800" y="368300"/>
                </a:cubicBezTo>
                <a:cubicBezTo>
                  <a:pt x="1706229" y="369038"/>
                  <a:pt x="1708150" y="374650"/>
                  <a:pt x="1711325" y="377825"/>
                </a:cubicBezTo>
                <a:cubicBezTo>
                  <a:pt x="1715558" y="375708"/>
                  <a:pt x="1719315" y="371946"/>
                  <a:pt x="1724025" y="371475"/>
                </a:cubicBezTo>
                <a:cubicBezTo>
                  <a:pt x="1741393" y="369738"/>
                  <a:pt x="1739558" y="375454"/>
                  <a:pt x="1752600" y="377825"/>
                </a:cubicBezTo>
                <a:cubicBezTo>
                  <a:pt x="1760995" y="379351"/>
                  <a:pt x="1769533" y="379942"/>
                  <a:pt x="1778000" y="381000"/>
                </a:cubicBezTo>
                <a:cubicBezTo>
                  <a:pt x="1783292" y="379942"/>
                  <a:pt x="1788479" y="377825"/>
                  <a:pt x="1793875" y="377825"/>
                </a:cubicBezTo>
                <a:cubicBezTo>
                  <a:pt x="1804126" y="377825"/>
                  <a:pt x="1808323" y="382165"/>
                  <a:pt x="1816100" y="387350"/>
                </a:cubicBezTo>
                <a:cubicBezTo>
                  <a:pt x="1820592" y="385853"/>
                  <a:pt x="1834338" y="381000"/>
                  <a:pt x="1838325" y="381000"/>
                </a:cubicBezTo>
                <a:cubicBezTo>
                  <a:pt x="1862998" y="381000"/>
                  <a:pt x="1858033" y="384006"/>
                  <a:pt x="1876425" y="387350"/>
                </a:cubicBezTo>
                <a:cubicBezTo>
                  <a:pt x="1883788" y="388689"/>
                  <a:pt x="1891242" y="389467"/>
                  <a:pt x="1898650" y="390525"/>
                </a:cubicBezTo>
                <a:cubicBezTo>
                  <a:pt x="1905000" y="392642"/>
                  <a:pt x="1911583" y="394157"/>
                  <a:pt x="1917700" y="396875"/>
                </a:cubicBezTo>
                <a:cubicBezTo>
                  <a:pt x="1921187" y="398425"/>
                  <a:pt x="1923409" y="403225"/>
                  <a:pt x="1927225" y="403225"/>
                </a:cubicBezTo>
                <a:cubicBezTo>
                  <a:pt x="1931041" y="403225"/>
                  <a:pt x="1933575" y="398992"/>
                  <a:pt x="1936750" y="396875"/>
                </a:cubicBezTo>
                <a:cubicBezTo>
                  <a:pt x="1939925" y="400050"/>
                  <a:pt x="1942621" y="403790"/>
                  <a:pt x="1946275" y="406400"/>
                </a:cubicBezTo>
                <a:cubicBezTo>
                  <a:pt x="1963899" y="418989"/>
                  <a:pt x="1971691" y="411690"/>
                  <a:pt x="1997075" y="409575"/>
                </a:cubicBezTo>
                <a:cubicBezTo>
                  <a:pt x="2006600" y="410633"/>
                  <a:pt x="2016197" y="411174"/>
                  <a:pt x="2025650" y="412750"/>
                </a:cubicBezTo>
                <a:cubicBezTo>
                  <a:pt x="2028951" y="413300"/>
                  <a:pt x="2031957" y="415006"/>
                  <a:pt x="2035175" y="415925"/>
                </a:cubicBezTo>
                <a:cubicBezTo>
                  <a:pt x="2048437" y="419714"/>
                  <a:pt x="2051956" y="419780"/>
                  <a:pt x="2066925" y="422275"/>
                </a:cubicBezTo>
                <a:cubicBezTo>
                  <a:pt x="2073275" y="421217"/>
                  <a:pt x="2079537" y="419100"/>
                  <a:pt x="2085975" y="419100"/>
                </a:cubicBezTo>
                <a:cubicBezTo>
                  <a:pt x="2089962" y="419100"/>
                  <a:pt x="2103708" y="423953"/>
                  <a:pt x="2108200" y="425450"/>
                </a:cubicBezTo>
                <a:cubicBezTo>
                  <a:pt x="2113492" y="424392"/>
                  <a:pt x="2118701" y="421786"/>
                  <a:pt x="2124075" y="422275"/>
                </a:cubicBezTo>
                <a:cubicBezTo>
                  <a:pt x="2130741" y="422881"/>
                  <a:pt x="2143125" y="428625"/>
                  <a:pt x="2143125" y="428625"/>
                </a:cubicBezTo>
                <a:cubicBezTo>
                  <a:pt x="2155061" y="440561"/>
                  <a:pt x="2148950" y="439895"/>
                  <a:pt x="2165350" y="434975"/>
                </a:cubicBezTo>
                <a:cubicBezTo>
                  <a:pt x="2171761" y="433052"/>
                  <a:pt x="2184400" y="428625"/>
                  <a:pt x="2184400" y="428625"/>
                </a:cubicBezTo>
                <a:cubicBezTo>
                  <a:pt x="2187575" y="431800"/>
                  <a:pt x="2190026" y="435922"/>
                  <a:pt x="2193925" y="438150"/>
                </a:cubicBezTo>
                <a:cubicBezTo>
                  <a:pt x="2204140" y="443987"/>
                  <a:pt x="2211894" y="440507"/>
                  <a:pt x="2222500" y="438150"/>
                </a:cubicBezTo>
                <a:cubicBezTo>
                  <a:pt x="2226760" y="437203"/>
                  <a:pt x="2230967" y="436033"/>
                  <a:pt x="2235200" y="434975"/>
                </a:cubicBezTo>
                <a:cubicBezTo>
                  <a:pt x="2244725" y="436033"/>
                  <a:pt x="2254191" y="438150"/>
                  <a:pt x="2263775" y="438150"/>
                </a:cubicBezTo>
                <a:cubicBezTo>
                  <a:pt x="2268139" y="438150"/>
                  <a:pt x="2272111" y="434975"/>
                  <a:pt x="2276475" y="434975"/>
                </a:cubicBezTo>
                <a:cubicBezTo>
                  <a:pt x="2282913" y="434975"/>
                  <a:pt x="2289175" y="437092"/>
                  <a:pt x="2295525" y="438150"/>
                </a:cubicBezTo>
                <a:cubicBezTo>
                  <a:pt x="2297642" y="441325"/>
                  <a:pt x="2298072" y="447358"/>
                  <a:pt x="2301875" y="447675"/>
                </a:cubicBezTo>
                <a:cubicBezTo>
                  <a:pt x="2312631" y="448571"/>
                  <a:pt x="2333625" y="441325"/>
                  <a:pt x="2333625" y="441325"/>
                </a:cubicBezTo>
                <a:cubicBezTo>
                  <a:pt x="2339558" y="459123"/>
                  <a:pt x="2332023" y="446997"/>
                  <a:pt x="2349500" y="444500"/>
                </a:cubicBezTo>
                <a:cubicBezTo>
                  <a:pt x="2354913" y="443727"/>
                  <a:pt x="2365057" y="451696"/>
                  <a:pt x="2368550" y="454025"/>
                </a:cubicBezTo>
                <a:cubicBezTo>
                  <a:pt x="2371725" y="452967"/>
                  <a:pt x="2374968" y="449607"/>
                  <a:pt x="2378075" y="450850"/>
                </a:cubicBezTo>
                <a:cubicBezTo>
                  <a:pt x="2381618" y="452267"/>
                  <a:pt x="2381727" y="457677"/>
                  <a:pt x="2384425" y="460375"/>
                </a:cubicBezTo>
                <a:cubicBezTo>
                  <a:pt x="2388167" y="464117"/>
                  <a:pt x="2392892" y="466725"/>
                  <a:pt x="2397125" y="469900"/>
                </a:cubicBezTo>
                <a:cubicBezTo>
                  <a:pt x="2400300" y="468842"/>
                  <a:pt x="2403657" y="468222"/>
                  <a:pt x="2406650" y="466725"/>
                </a:cubicBezTo>
                <a:cubicBezTo>
                  <a:pt x="2410063" y="465018"/>
                  <a:pt x="2412411" y="461002"/>
                  <a:pt x="2416175" y="460375"/>
                </a:cubicBezTo>
                <a:cubicBezTo>
                  <a:pt x="2419476" y="459825"/>
                  <a:pt x="2422624" y="462232"/>
                  <a:pt x="2425700" y="463550"/>
                </a:cubicBezTo>
                <a:cubicBezTo>
                  <a:pt x="2453163" y="475320"/>
                  <a:pt x="2425587" y="465629"/>
                  <a:pt x="2447925" y="473075"/>
                </a:cubicBezTo>
                <a:cubicBezTo>
                  <a:pt x="2451100" y="470958"/>
                  <a:pt x="2453672" y="467265"/>
                  <a:pt x="2457450" y="466725"/>
                </a:cubicBezTo>
                <a:cubicBezTo>
                  <a:pt x="2468813" y="465102"/>
                  <a:pt x="2474506" y="474657"/>
                  <a:pt x="2482850" y="479425"/>
                </a:cubicBezTo>
                <a:cubicBezTo>
                  <a:pt x="2485756" y="481085"/>
                  <a:pt x="2489200" y="481542"/>
                  <a:pt x="2492375" y="482600"/>
                </a:cubicBezTo>
                <a:cubicBezTo>
                  <a:pt x="2496608" y="480483"/>
                  <a:pt x="2500585" y="477747"/>
                  <a:pt x="2505075" y="476250"/>
                </a:cubicBezTo>
                <a:cubicBezTo>
                  <a:pt x="2513354" y="473490"/>
                  <a:pt x="2530475" y="469900"/>
                  <a:pt x="2530475" y="469900"/>
                </a:cubicBezTo>
                <a:cubicBezTo>
                  <a:pt x="2558128" y="479118"/>
                  <a:pt x="2511100" y="464964"/>
                  <a:pt x="2565400" y="469900"/>
                </a:cubicBezTo>
                <a:cubicBezTo>
                  <a:pt x="2569200" y="470245"/>
                  <a:pt x="2571438" y="474700"/>
                  <a:pt x="2574925" y="476250"/>
                </a:cubicBezTo>
                <a:cubicBezTo>
                  <a:pt x="2581042" y="478968"/>
                  <a:pt x="2587625" y="480483"/>
                  <a:pt x="2593975" y="482600"/>
                </a:cubicBezTo>
                <a:lnTo>
                  <a:pt x="2603500" y="485775"/>
                </a:lnTo>
                <a:cubicBezTo>
                  <a:pt x="2606675" y="484717"/>
                  <a:pt x="2609678" y="482600"/>
                  <a:pt x="2613025" y="482600"/>
                </a:cubicBezTo>
                <a:cubicBezTo>
                  <a:pt x="2617012" y="482600"/>
                  <a:pt x="2630758" y="487453"/>
                  <a:pt x="2635250" y="488950"/>
                </a:cubicBezTo>
                <a:cubicBezTo>
                  <a:pt x="2657023" y="481692"/>
                  <a:pt x="2629999" y="488950"/>
                  <a:pt x="2660650" y="488950"/>
                </a:cubicBezTo>
                <a:cubicBezTo>
                  <a:pt x="2667088" y="488950"/>
                  <a:pt x="2673350" y="486833"/>
                  <a:pt x="2679700" y="485775"/>
                </a:cubicBezTo>
                <a:cubicBezTo>
                  <a:pt x="2713056" y="492446"/>
                  <a:pt x="2686852" y="485374"/>
                  <a:pt x="2673350" y="492125"/>
                </a:cubicBezTo>
                <a:cubicBezTo>
                  <a:pt x="2670357" y="493622"/>
                  <a:pt x="2679700" y="494242"/>
                  <a:pt x="2682875" y="495300"/>
                </a:cubicBezTo>
                <a:cubicBezTo>
                  <a:pt x="2688167" y="494242"/>
                  <a:pt x="2693395" y="491456"/>
                  <a:pt x="2698750" y="492125"/>
                </a:cubicBezTo>
                <a:cubicBezTo>
                  <a:pt x="2702536" y="492598"/>
                  <a:pt x="2704497" y="497935"/>
                  <a:pt x="2708275" y="498475"/>
                </a:cubicBezTo>
                <a:cubicBezTo>
                  <a:pt x="2712595" y="499092"/>
                  <a:pt x="2716715" y="496247"/>
                  <a:pt x="2720975" y="495300"/>
                </a:cubicBezTo>
                <a:cubicBezTo>
                  <a:pt x="2726243" y="494129"/>
                  <a:pt x="2731558" y="493183"/>
                  <a:pt x="2736850" y="492125"/>
                </a:cubicBezTo>
                <a:cubicBezTo>
                  <a:pt x="2789847" y="499696"/>
                  <a:pt x="2729856" y="488735"/>
                  <a:pt x="2778125" y="504825"/>
                </a:cubicBezTo>
                <a:cubicBezTo>
                  <a:pt x="2784232" y="506861"/>
                  <a:pt x="2790891" y="506603"/>
                  <a:pt x="2797175" y="508000"/>
                </a:cubicBezTo>
                <a:cubicBezTo>
                  <a:pt x="2800442" y="508726"/>
                  <a:pt x="2803525" y="510117"/>
                  <a:pt x="2806700" y="511175"/>
                </a:cubicBezTo>
                <a:cubicBezTo>
                  <a:pt x="2811992" y="510117"/>
                  <a:pt x="2817890" y="510677"/>
                  <a:pt x="2822575" y="508000"/>
                </a:cubicBezTo>
                <a:cubicBezTo>
                  <a:pt x="2825716" y="506205"/>
                  <a:pt x="2834455" y="487416"/>
                  <a:pt x="2835275" y="485775"/>
                </a:cubicBezTo>
                <a:cubicBezTo>
                  <a:pt x="2839020" y="488272"/>
                  <a:pt x="2848691" y="495926"/>
                  <a:pt x="2854325" y="495300"/>
                </a:cubicBezTo>
                <a:cubicBezTo>
                  <a:pt x="2860978" y="494561"/>
                  <a:pt x="2873375" y="488950"/>
                  <a:pt x="2873375" y="488950"/>
                </a:cubicBezTo>
                <a:cubicBezTo>
                  <a:pt x="2877608" y="491067"/>
                  <a:pt x="2882224" y="492549"/>
                  <a:pt x="2886075" y="495300"/>
                </a:cubicBezTo>
                <a:cubicBezTo>
                  <a:pt x="2889729" y="497910"/>
                  <a:pt x="2891171" y="504087"/>
                  <a:pt x="2895600" y="504825"/>
                </a:cubicBezTo>
                <a:cubicBezTo>
                  <a:pt x="2899364" y="505452"/>
                  <a:pt x="2901950" y="500592"/>
                  <a:pt x="2905125" y="498475"/>
                </a:cubicBezTo>
                <a:cubicBezTo>
                  <a:pt x="2907242" y="501650"/>
                  <a:pt x="2907855" y="506793"/>
                  <a:pt x="2911475" y="508000"/>
                </a:cubicBezTo>
                <a:cubicBezTo>
                  <a:pt x="2915615" y="509380"/>
                  <a:pt x="2919811" y="504825"/>
                  <a:pt x="2924175" y="504825"/>
                </a:cubicBezTo>
                <a:cubicBezTo>
                  <a:pt x="2933759" y="504825"/>
                  <a:pt x="2943225" y="506942"/>
                  <a:pt x="2952750" y="508000"/>
                </a:cubicBezTo>
                <a:cubicBezTo>
                  <a:pt x="2955925" y="509058"/>
                  <a:pt x="2959908" y="508808"/>
                  <a:pt x="2962275" y="511175"/>
                </a:cubicBezTo>
                <a:cubicBezTo>
                  <a:pt x="2965622" y="514522"/>
                  <a:pt x="2964392" y="521758"/>
                  <a:pt x="2968625" y="523875"/>
                </a:cubicBezTo>
                <a:cubicBezTo>
                  <a:pt x="2972528" y="525826"/>
                  <a:pt x="2977129" y="521899"/>
                  <a:pt x="2981325" y="520700"/>
                </a:cubicBezTo>
                <a:cubicBezTo>
                  <a:pt x="3003401" y="514393"/>
                  <a:pt x="2976457" y="521335"/>
                  <a:pt x="3003550" y="511175"/>
                </a:cubicBezTo>
                <a:cubicBezTo>
                  <a:pt x="3007636" y="509643"/>
                  <a:pt x="3012017" y="509058"/>
                  <a:pt x="3016250" y="508000"/>
                </a:cubicBezTo>
                <a:cubicBezTo>
                  <a:pt x="3025775" y="509058"/>
                  <a:pt x="3035372" y="509599"/>
                  <a:pt x="3044825" y="511175"/>
                </a:cubicBezTo>
                <a:cubicBezTo>
                  <a:pt x="3048126" y="511725"/>
                  <a:pt x="3051132" y="513431"/>
                  <a:pt x="3054350" y="514350"/>
                </a:cubicBezTo>
                <a:cubicBezTo>
                  <a:pt x="3058546" y="515549"/>
                  <a:pt x="3062817" y="516467"/>
                  <a:pt x="3067050" y="517525"/>
                </a:cubicBezTo>
                <a:cubicBezTo>
                  <a:pt x="3070225" y="520700"/>
                  <a:pt x="3072839" y="524559"/>
                  <a:pt x="3076575" y="527050"/>
                </a:cubicBezTo>
                <a:cubicBezTo>
                  <a:pt x="3087662" y="534441"/>
                  <a:pt x="3109874" y="527848"/>
                  <a:pt x="3117850" y="527050"/>
                </a:cubicBezTo>
                <a:cubicBezTo>
                  <a:pt x="3121025" y="525992"/>
                  <a:pt x="3124241" y="525050"/>
                  <a:pt x="3127375" y="523875"/>
                </a:cubicBezTo>
                <a:cubicBezTo>
                  <a:pt x="3132711" y="521874"/>
                  <a:pt x="3137565" y="517931"/>
                  <a:pt x="3143250" y="517525"/>
                </a:cubicBezTo>
                <a:cubicBezTo>
                  <a:pt x="3152809" y="516842"/>
                  <a:pt x="3162300" y="519642"/>
                  <a:pt x="3171825" y="520700"/>
                </a:cubicBezTo>
                <a:cubicBezTo>
                  <a:pt x="3184064" y="539058"/>
                  <a:pt x="3171027" y="526371"/>
                  <a:pt x="3190875" y="520700"/>
                </a:cubicBezTo>
                <a:cubicBezTo>
                  <a:pt x="3194093" y="519781"/>
                  <a:pt x="3197225" y="522817"/>
                  <a:pt x="3200400" y="523875"/>
                </a:cubicBezTo>
                <a:cubicBezTo>
                  <a:pt x="3206841" y="543199"/>
                  <a:pt x="3198379" y="527852"/>
                  <a:pt x="3216275" y="523875"/>
                </a:cubicBezTo>
                <a:cubicBezTo>
                  <a:pt x="3221543" y="522704"/>
                  <a:pt x="3226858" y="525992"/>
                  <a:pt x="3232150" y="527050"/>
                </a:cubicBezTo>
                <a:cubicBezTo>
                  <a:pt x="3233208" y="530225"/>
                  <a:pt x="3232150" y="535517"/>
                  <a:pt x="3235325" y="536575"/>
                </a:cubicBezTo>
                <a:cubicBezTo>
                  <a:pt x="3277061" y="550487"/>
                  <a:pt x="3265558" y="525673"/>
                  <a:pt x="3273425" y="549275"/>
                </a:cubicBezTo>
                <a:cubicBezTo>
                  <a:pt x="3296920" y="533612"/>
                  <a:pt x="3270038" y="546947"/>
                  <a:pt x="3289300" y="552450"/>
                </a:cubicBezTo>
                <a:cubicBezTo>
                  <a:pt x="3294489" y="553933"/>
                  <a:pt x="3299883" y="550333"/>
                  <a:pt x="3305175" y="549275"/>
                </a:cubicBezTo>
                <a:cubicBezTo>
                  <a:pt x="3312583" y="550333"/>
                  <a:pt x="3320707" y="549103"/>
                  <a:pt x="3327400" y="552450"/>
                </a:cubicBezTo>
                <a:cubicBezTo>
                  <a:pt x="3330393" y="553947"/>
                  <a:pt x="3327962" y="559884"/>
                  <a:pt x="3330575" y="561975"/>
                </a:cubicBezTo>
                <a:cubicBezTo>
                  <a:pt x="3333982" y="564701"/>
                  <a:pt x="3339042" y="564092"/>
                  <a:pt x="3343275" y="565150"/>
                </a:cubicBezTo>
                <a:cubicBezTo>
                  <a:pt x="3346450" y="564092"/>
                  <a:pt x="3349453" y="561975"/>
                  <a:pt x="3352800" y="561975"/>
                </a:cubicBezTo>
                <a:cubicBezTo>
                  <a:pt x="3358196" y="561975"/>
                  <a:pt x="3363333" y="565913"/>
                  <a:pt x="3368675" y="565150"/>
                </a:cubicBezTo>
                <a:cubicBezTo>
                  <a:pt x="3388759" y="562281"/>
                  <a:pt x="3397458" y="555500"/>
                  <a:pt x="3413125" y="546100"/>
                </a:cubicBezTo>
                <a:cubicBezTo>
                  <a:pt x="3416829" y="540544"/>
                  <a:pt x="3423179" y="548746"/>
                  <a:pt x="3429000" y="549275"/>
                </a:cubicBezTo>
                <a:cubicBezTo>
                  <a:pt x="3434821" y="549804"/>
                  <a:pt x="3444875" y="548217"/>
                  <a:pt x="3448050" y="549275"/>
                </a:cubicBezTo>
                <a:cubicBezTo>
                  <a:pt x="3476127" y="570333"/>
                  <a:pt x="3453885" y="549103"/>
                  <a:pt x="3473450" y="555625"/>
                </a:cubicBezTo>
                <a:cubicBezTo>
                  <a:pt x="3485428" y="573592"/>
                  <a:pt x="3477072" y="567419"/>
                  <a:pt x="3511550" y="558800"/>
                </a:cubicBezTo>
                <a:lnTo>
                  <a:pt x="3536950" y="552450"/>
                </a:lnTo>
                <a:cubicBezTo>
                  <a:pt x="3540125" y="554567"/>
                  <a:pt x="3544091" y="555820"/>
                  <a:pt x="3546475" y="558800"/>
                </a:cubicBezTo>
                <a:cubicBezTo>
                  <a:pt x="3558790" y="574194"/>
                  <a:pt x="3538393" y="564573"/>
                  <a:pt x="3559175" y="571500"/>
                </a:cubicBezTo>
                <a:cubicBezTo>
                  <a:pt x="3562350" y="570442"/>
                  <a:pt x="3565707" y="569822"/>
                  <a:pt x="3568700" y="568325"/>
                </a:cubicBezTo>
                <a:cubicBezTo>
                  <a:pt x="3572113" y="566618"/>
                  <a:pt x="3574425" y="562320"/>
                  <a:pt x="3578225" y="561975"/>
                </a:cubicBezTo>
                <a:cubicBezTo>
                  <a:pt x="3586723" y="561202"/>
                  <a:pt x="3595158" y="564092"/>
                  <a:pt x="3603625" y="565150"/>
                </a:cubicBezTo>
                <a:cubicBezTo>
                  <a:pt x="3625850" y="557742"/>
                  <a:pt x="3620558" y="552450"/>
                  <a:pt x="3625850" y="568325"/>
                </a:cubicBezTo>
                <a:cubicBezTo>
                  <a:pt x="3646632" y="547543"/>
                  <a:pt x="3624118" y="563707"/>
                  <a:pt x="3644900" y="568325"/>
                </a:cubicBezTo>
                <a:cubicBezTo>
                  <a:pt x="3651605" y="569815"/>
                  <a:pt x="3665977" y="564474"/>
                  <a:pt x="3673475" y="561975"/>
                </a:cubicBezTo>
                <a:cubicBezTo>
                  <a:pt x="3677708" y="563033"/>
                  <a:pt x="3682164" y="563431"/>
                  <a:pt x="3686175" y="565150"/>
                </a:cubicBezTo>
                <a:cubicBezTo>
                  <a:pt x="3689682" y="566653"/>
                  <a:pt x="3691914" y="571027"/>
                  <a:pt x="3695700" y="571500"/>
                </a:cubicBezTo>
                <a:cubicBezTo>
                  <a:pt x="3703502" y="572475"/>
                  <a:pt x="3713498" y="567051"/>
                  <a:pt x="3721100" y="565150"/>
                </a:cubicBezTo>
                <a:cubicBezTo>
                  <a:pt x="3726335" y="563841"/>
                  <a:pt x="3731683" y="563033"/>
                  <a:pt x="3736975" y="561975"/>
                </a:cubicBezTo>
                <a:cubicBezTo>
                  <a:pt x="3740150" y="563033"/>
                  <a:pt x="3765397" y="567975"/>
                  <a:pt x="3768725" y="568325"/>
                </a:cubicBezTo>
                <a:cubicBezTo>
                  <a:pt x="3833017" y="575093"/>
                  <a:pt x="3779202" y="562292"/>
                  <a:pt x="3806825" y="571500"/>
                </a:cubicBezTo>
                <a:cubicBezTo>
                  <a:pt x="3841563" y="559921"/>
                  <a:pt x="3788946" y="574675"/>
                  <a:pt x="3825875" y="574675"/>
                </a:cubicBezTo>
                <a:cubicBezTo>
                  <a:pt x="3832568" y="574675"/>
                  <a:pt x="3838272" y="569064"/>
                  <a:pt x="3844925" y="568325"/>
                </a:cubicBezTo>
                <a:lnTo>
                  <a:pt x="3873500" y="565150"/>
                </a:lnTo>
                <a:cubicBezTo>
                  <a:pt x="3879850" y="566208"/>
                  <a:pt x="3886266" y="566928"/>
                  <a:pt x="3892550" y="568325"/>
                </a:cubicBezTo>
                <a:cubicBezTo>
                  <a:pt x="3895817" y="569051"/>
                  <a:pt x="3898728" y="571500"/>
                  <a:pt x="3902075" y="571500"/>
                </a:cubicBezTo>
                <a:cubicBezTo>
                  <a:pt x="3911659" y="571500"/>
                  <a:pt x="3921125" y="569383"/>
                  <a:pt x="3930650" y="568325"/>
                </a:cubicBezTo>
                <a:cubicBezTo>
                  <a:pt x="3937000" y="570442"/>
                  <a:pt x="3943206" y="576298"/>
                  <a:pt x="3949700" y="574675"/>
                </a:cubicBezTo>
                <a:cubicBezTo>
                  <a:pt x="3968645" y="569939"/>
                  <a:pt x="3958096" y="572217"/>
                  <a:pt x="3981450" y="568325"/>
                </a:cubicBezTo>
                <a:cubicBezTo>
                  <a:pt x="3988858" y="569383"/>
                  <a:pt x="3996191" y="571500"/>
                  <a:pt x="4003675" y="571500"/>
                </a:cubicBezTo>
                <a:cubicBezTo>
                  <a:pt x="4008039" y="571500"/>
                  <a:pt x="4012096" y="569181"/>
                  <a:pt x="4016375" y="568325"/>
                </a:cubicBezTo>
                <a:cubicBezTo>
                  <a:pt x="4022688" y="567062"/>
                  <a:pt x="4029075" y="566208"/>
                  <a:pt x="4035425" y="565150"/>
                </a:cubicBezTo>
                <a:cubicBezTo>
                  <a:pt x="4038600" y="566208"/>
                  <a:pt x="4041775" y="569383"/>
                  <a:pt x="4044950" y="568325"/>
                </a:cubicBezTo>
                <a:cubicBezTo>
                  <a:pt x="4049210" y="566905"/>
                  <a:pt x="4050739" y="561291"/>
                  <a:pt x="4054475" y="558800"/>
                </a:cubicBezTo>
                <a:cubicBezTo>
                  <a:pt x="4057260" y="556944"/>
                  <a:pt x="4060825" y="556683"/>
                  <a:pt x="4064000" y="555625"/>
                </a:cubicBezTo>
                <a:cubicBezTo>
                  <a:pt x="4067175" y="556683"/>
                  <a:pt x="4071158" y="556433"/>
                  <a:pt x="4073525" y="558800"/>
                </a:cubicBezTo>
                <a:cubicBezTo>
                  <a:pt x="4078921" y="564196"/>
                  <a:pt x="4086225" y="577850"/>
                  <a:pt x="4086225" y="577850"/>
                </a:cubicBezTo>
                <a:cubicBezTo>
                  <a:pt x="4089400" y="575733"/>
                  <a:pt x="4092819" y="573943"/>
                  <a:pt x="4095750" y="571500"/>
                </a:cubicBezTo>
                <a:cubicBezTo>
                  <a:pt x="4099199" y="568625"/>
                  <a:pt x="4101376" y="564203"/>
                  <a:pt x="4105275" y="561975"/>
                </a:cubicBezTo>
                <a:cubicBezTo>
                  <a:pt x="4109064" y="559810"/>
                  <a:pt x="4113742" y="559858"/>
                  <a:pt x="4117975" y="558800"/>
                </a:cubicBezTo>
                <a:cubicBezTo>
                  <a:pt x="4121150" y="559858"/>
                  <a:pt x="4124507" y="560478"/>
                  <a:pt x="4127500" y="561975"/>
                </a:cubicBezTo>
                <a:cubicBezTo>
                  <a:pt x="4130913" y="563682"/>
                  <a:pt x="4133538" y="566775"/>
                  <a:pt x="4137025" y="568325"/>
                </a:cubicBezTo>
                <a:cubicBezTo>
                  <a:pt x="4143142" y="571043"/>
                  <a:pt x="4156075" y="574675"/>
                  <a:pt x="4156075" y="574675"/>
                </a:cubicBezTo>
                <a:cubicBezTo>
                  <a:pt x="4164542" y="573617"/>
                  <a:pt x="4173243" y="573745"/>
                  <a:pt x="4181475" y="571500"/>
                </a:cubicBezTo>
                <a:cubicBezTo>
                  <a:pt x="4185156" y="570496"/>
                  <a:pt x="4187493" y="566653"/>
                  <a:pt x="4191000" y="565150"/>
                </a:cubicBezTo>
                <a:cubicBezTo>
                  <a:pt x="4195011" y="563431"/>
                  <a:pt x="4199467" y="563033"/>
                  <a:pt x="4203700" y="561975"/>
                </a:cubicBezTo>
                <a:cubicBezTo>
                  <a:pt x="4222496" y="580771"/>
                  <a:pt x="4203116" y="567677"/>
                  <a:pt x="4225925" y="561975"/>
                </a:cubicBezTo>
                <a:lnTo>
                  <a:pt x="4238625" y="565150"/>
                </a:lnTo>
                <a:cubicBezTo>
                  <a:pt x="4240742" y="569383"/>
                  <a:pt x="4240742" y="575733"/>
                  <a:pt x="4244975" y="577850"/>
                </a:cubicBezTo>
                <a:cubicBezTo>
                  <a:pt x="4248878" y="579801"/>
                  <a:pt x="4253415" y="575622"/>
                  <a:pt x="4257675" y="574675"/>
                </a:cubicBezTo>
                <a:cubicBezTo>
                  <a:pt x="4293952" y="566613"/>
                  <a:pt x="4255277" y="576068"/>
                  <a:pt x="4286250" y="568325"/>
                </a:cubicBezTo>
                <a:cubicBezTo>
                  <a:pt x="4289425" y="570442"/>
                  <a:pt x="4291959" y="574675"/>
                  <a:pt x="4295775" y="574675"/>
                </a:cubicBezTo>
                <a:cubicBezTo>
                  <a:pt x="4301474" y="574675"/>
                  <a:pt x="4306283" y="570242"/>
                  <a:pt x="4311650" y="568325"/>
                </a:cubicBezTo>
                <a:cubicBezTo>
                  <a:pt x="4340239" y="558115"/>
                  <a:pt x="4333124" y="560220"/>
                  <a:pt x="4356100" y="555625"/>
                </a:cubicBezTo>
                <a:cubicBezTo>
                  <a:pt x="4363508" y="556683"/>
                  <a:pt x="4370987" y="557332"/>
                  <a:pt x="4378325" y="558800"/>
                </a:cubicBezTo>
                <a:cubicBezTo>
                  <a:pt x="4381607" y="559456"/>
                  <a:pt x="4384675" y="563033"/>
                  <a:pt x="4387850" y="561975"/>
                </a:cubicBezTo>
                <a:cubicBezTo>
                  <a:pt x="4392110" y="560555"/>
                  <a:pt x="4393639" y="554941"/>
                  <a:pt x="4397375" y="552450"/>
                </a:cubicBezTo>
                <a:cubicBezTo>
                  <a:pt x="4400160" y="550594"/>
                  <a:pt x="4402138" y="549804"/>
                  <a:pt x="4406900" y="549275"/>
                </a:cubicBezTo>
                <a:cubicBezTo>
                  <a:pt x="4411663" y="548746"/>
                  <a:pt x="4402009" y="557255"/>
                  <a:pt x="4425950" y="549275"/>
                </a:cubicBezTo>
                <a:cubicBezTo>
                  <a:pt x="4435475" y="550333"/>
                  <a:pt x="4446058" y="551921"/>
                  <a:pt x="4451350" y="552450"/>
                </a:cubicBezTo>
                <a:cubicBezTo>
                  <a:pt x="4456642" y="552979"/>
                  <a:pt x="4452938" y="551392"/>
                  <a:pt x="4457700" y="552450"/>
                </a:cubicBezTo>
                <a:cubicBezTo>
                  <a:pt x="4462462" y="553508"/>
                  <a:pt x="4474633" y="557213"/>
                  <a:pt x="4479925" y="558800"/>
                </a:cubicBezTo>
                <a:cubicBezTo>
                  <a:pt x="4485217" y="560387"/>
                  <a:pt x="4486275" y="560917"/>
                  <a:pt x="4489450" y="561975"/>
                </a:cubicBezTo>
                <a:cubicBezTo>
                  <a:pt x="4502150" y="560917"/>
                  <a:pt x="4514918" y="560484"/>
                  <a:pt x="4527550" y="558800"/>
                </a:cubicBezTo>
                <a:cubicBezTo>
                  <a:pt x="4530867" y="558358"/>
                  <a:pt x="4533828" y="556437"/>
                  <a:pt x="4537075" y="555625"/>
                </a:cubicBezTo>
                <a:cubicBezTo>
                  <a:pt x="4542310" y="554316"/>
                  <a:pt x="4547658" y="553508"/>
                  <a:pt x="4552950" y="552450"/>
                </a:cubicBezTo>
                <a:cubicBezTo>
                  <a:pt x="4559300" y="553508"/>
                  <a:pt x="4565893" y="553589"/>
                  <a:pt x="4572000" y="555625"/>
                </a:cubicBezTo>
                <a:cubicBezTo>
                  <a:pt x="4575620" y="556832"/>
                  <a:pt x="4575704" y="561446"/>
                  <a:pt x="4581525" y="561975"/>
                </a:cubicBezTo>
                <a:cubicBezTo>
                  <a:pt x="4587346" y="562504"/>
                  <a:pt x="4593035" y="555327"/>
                  <a:pt x="4606925" y="558800"/>
                </a:cubicBezTo>
                <a:cubicBezTo>
                  <a:pt x="4611158" y="557742"/>
                  <a:pt x="4615921" y="567796"/>
                  <a:pt x="4619625" y="568325"/>
                </a:cubicBezTo>
                <a:cubicBezTo>
                  <a:pt x="4623329" y="568854"/>
                  <a:pt x="4625737" y="563682"/>
                  <a:pt x="4629150" y="561975"/>
                </a:cubicBezTo>
                <a:cubicBezTo>
                  <a:pt x="4632143" y="560478"/>
                  <a:pt x="4635500" y="559858"/>
                  <a:pt x="4638675" y="558800"/>
                </a:cubicBezTo>
                <a:cubicBezTo>
                  <a:pt x="4641850" y="561975"/>
                  <a:pt x="4639734" y="553508"/>
                  <a:pt x="4645025" y="552450"/>
                </a:cubicBezTo>
                <a:cubicBezTo>
                  <a:pt x="4650316" y="551392"/>
                  <a:pt x="4664092" y="550339"/>
                  <a:pt x="4670425" y="552450"/>
                </a:cubicBezTo>
                <a:cubicBezTo>
                  <a:pt x="4672905" y="551210"/>
                  <a:pt x="4688946" y="567796"/>
                  <a:pt x="4695825" y="568325"/>
                </a:cubicBezTo>
                <a:cubicBezTo>
                  <a:pt x="4702704" y="568854"/>
                  <a:pt x="4708525" y="554567"/>
                  <a:pt x="4711700" y="555625"/>
                </a:cubicBezTo>
                <a:cubicBezTo>
                  <a:pt x="4740698" y="541126"/>
                  <a:pt x="4729163" y="551392"/>
                  <a:pt x="4737100" y="552450"/>
                </a:cubicBezTo>
                <a:cubicBezTo>
                  <a:pt x="4745037" y="553508"/>
                  <a:pt x="4754034" y="560917"/>
                  <a:pt x="4759325" y="561975"/>
                </a:cubicBezTo>
                <a:cubicBezTo>
                  <a:pt x="4764616" y="563033"/>
                  <a:pt x="4765857" y="560297"/>
                  <a:pt x="4768850" y="558800"/>
                </a:cubicBezTo>
                <a:cubicBezTo>
                  <a:pt x="4772263" y="557093"/>
                  <a:pt x="4774888" y="554000"/>
                  <a:pt x="4778375" y="552450"/>
                </a:cubicBezTo>
                <a:cubicBezTo>
                  <a:pt x="4784492" y="549732"/>
                  <a:pt x="4797425" y="546100"/>
                  <a:pt x="4797425" y="546100"/>
                </a:cubicBezTo>
                <a:cubicBezTo>
                  <a:pt x="4809189" y="563746"/>
                  <a:pt x="4797521" y="552450"/>
                  <a:pt x="4826000" y="552450"/>
                </a:cubicBezTo>
                <a:cubicBezTo>
                  <a:pt x="4834533" y="552450"/>
                  <a:pt x="4842933" y="554567"/>
                  <a:pt x="4851400" y="555625"/>
                </a:cubicBezTo>
                <a:cubicBezTo>
                  <a:pt x="4855633" y="554567"/>
                  <a:pt x="4860089" y="554169"/>
                  <a:pt x="4864100" y="552450"/>
                </a:cubicBezTo>
                <a:cubicBezTo>
                  <a:pt x="4867607" y="550947"/>
                  <a:pt x="4869861" y="546727"/>
                  <a:pt x="4873625" y="546100"/>
                </a:cubicBezTo>
                <a:cubicBezTo>
                  <a:pt x="4876926" y="545550"/>
                  <a:pt x="4879975" y="548217"/>
                  <a:pt x="4883150" y="549275"/>
                </a:cubicBezTo>
                <a:cubicBezTo>
                  <a:pt x="4884208" y="552450"/>
                  <a:pt x="4883078" y="557988"/>
                  <a:pt x="4886325" y="558800"/>
                </a:cubicBezTo>
                <a:cubicBezTo>
                  <a:pt x="4890027" y="559725"/>
                  <a:pt x="4892053" y="552830"/>
                  <a:pt x="4895850" y="552450"/>
                </a:cubicBezTo>
                <a:cubicBezTo>
                  <a:pt x="4903976" y="551637"/>
                  <a:pt x="4921555" y="556495"/>
                  <a:pt x="4930775" y="558800"/>
                </a:cubicBezTo>
                <a:cubicBezTo>
                  <a:pt x="4947328" y="553282"/>
                  <a:pt x="4936953" y="555625"/>
                  <a:pt x="4962525" y="555625"/>
                </a:cubicBezTo>
              </a:path>
            </a:pathLst>
          </a:custGeom>
          <a:no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p:cNvSpPr/>
          <p:nvPr/>
        </p:nvSpPr>
        <p:spPr>
          <a:xfrm>
            <a:off x="1908305" y="2587885"/>
            <a:ext cx="4780913" cy="746449"/>
          </a:xfrm>
          <a:custGeom>
            <a:avLst/>
            <a:gdLst>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193925 w 4781550"/>
              <a:gd name="connsiteY101" fmla="*/ 4191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84475 w 4781550"/>
              <a:gd name="connsiteY123" fmla="*/ 4445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63850 w 4781550"/>
              <a:gd name="connsiteY127" fmla="*/ 460375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193925 w 4781550"/>
              <a:gd name="connsiteY101" fmla="*/ 4191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90825 w 4781550"/>
              <a:gd name="connsiteY123" fmla="*/ 4699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63850 w 4781550"/>
              <a:gd name="connsiteY127" fmla="*/ 460375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193925 w 4781550"/>
              <a:gd name="connsiteY101" fmla="*/ 4191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90825 w 4781550"/>
              <a:gd name="connsiteY123" fmla="*/ 4699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73375 w 4781550"/>
              <a:gd name="connsiteY127" fmla="*/ 476250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6125"/>
              <a:gd name="connsiteX1" fmla="*/ 25400 w 4781550"/>
              <a:gd name="connsiteY1" fmla="*/ 9525 h 746125"/>
              <a:gd name="connsiteX2" fmla="*/ 165100 w 4781550"/>
              <a:gd name="connsiteY2" fmla="*/ 3175 h 746125"/>
              <a:gd name="connsiteX3" fmla="*/ 184150 w 4781550"/>
              <a:gd name="connsiteY3" fmla="*/ 3175 h 746125"/>
              <a:gd name="connsiteX4" fmla="*/ 222250 w 4781550"/>
              <a:gd name="connsiteY4" fmla="*/ 0 h 746125"/>
              <a:gd name="connsiteX5" fmla="*/ 250825 w 4781550"/>
              <a:gd name="connsiteY5" fmla="*/ 3175 h 746125"/>
              <a:gd name="connsiteX6" fmla="*/ 269875 w 4781550"/>
              <a:gd name="connsiteY6" fmla="*/ 15875 h 746125"/>
              <a:gd name="connsiteX7" fmla="*/ 282575 w 4781550"/>
              <a:gd name="connsiteY7" fmla="*/ 19050 h 746125"/>
              <a:gd name="connsiteX8" fmla="*/ 301625 w 4781550"/>
              <a:gd name="connsiteY8" fmla="*/ 22225 h 746125"/>
              <a:gd name="connsiteX9" fmla="*/ 320675 w 4781550"/>
              <a:gd name="connsiteY9" fmla="*/ 28575 h 746125"/>
              <a:gd name="connsiteX10" fmla="*/ 330200 w 4781550"/>
              <a:gd name="connsiteY10" fmla="*/ 34925 h 746125"/>
              <a:gd name="connsiteX11" fmla="*/ 355600 w 4781550"/>
              <a:gd name="connsiteY11" fmla="*/ 41275 h 746125"/>
              <a:gd name="connsiteX12" fmla="*/ 365125 w 4781550"/>
              <a:gd name="connsiteY12" fmla="*/ 44450 h 746125"/>
              <a:gd name="connsiteX13" fmla="*/ 403225 w 4781550"/>
              <a:gd name="connsiteY13" fmla="*/ 50800 h 746125"/>
              <a:gd name="connsiteX14" fmla="*/ 406400 w 4781550"/>
              <a:gd name="connsiteY14" fmla="*/ 63500 h 746125"/>
              <a:gd name="connsiteX15" fmla="*/ 425450 w 4781550"/>
              <a:gd name="connsiteY15" fmla="*/ 73025 h 746125"/>
              <a:gd name="connsiteX16" fmla="*/ 428625 w 4781550"/>
              <a:gd name="connsiteY16" fmla="*/ 82550 h 746125"/>
              <a:gd name="connsiteX17" fmla="*/ 460375 w 4781550"/>
              <a:gd name="connsiteY17" fmla="*/ 82550 h 746125"/>
              <a:gd name="connsiteX18" fmla="*/ 469900 w 4781550"/>
              <a:gd name="connsiteY18" fmla="*/ 88900 h 746125"/>
              <a:gd name="connsiteX19" fmla="*/ 479425 w 4781550"/>
              <a:gd name="connsiteY19" fmla="*/ 92075 h 746125"/>
              <a:gd name="connsiteX20" fmla="*/ 495300 w 4781550"/>
              <a:gd name="connsiteY20" fmla="*/ 111125 h 746125"/>
              <a:gd name="connsiteX21" fmla="*/ 498475 w 4781550"/>
              <a:gd name="connsiteY21" fmla="*/ 120650 h 746125"/>
              <a:gd name="connsiteX22" fmla="*/ 504825 w 4781550"/>
              <a:gd name="connsiteY22" fmla="*/ 130175 h 746125"/>
              <a:gd name="connsiteX23" fmla="*/ 530225 w 4781550"/>
              <a:gd name="connsiteY23" fmla="*/ 127000 h 746125"/>
              <a:gd name="connsiteX24" fmla="*/ 555625 w 4781550"/>
              <a:gd name="connsiteY24" fmla="*/ 130175 h 746125"/>
              <a:gd name="connsiteX25" fmla="*/ 565150 w 4781550"/>
              <a:gd name="connsiteY25" fmla="*/ 133350 h 746125"/>
              <a:gd name="connsiteX26" fmla="*/ 615950 w 4781550"/>
              <a:gd name="connsiteY26" fmla="*/ 136525 h 746125"/>
              <a:gd name="connsiteX27" fmla="*/ 625475 w 4781550"/>
              <a:gd name="connsiteY27" fmla="*/ 133350 h 746125"/>
              <a:gd name="connsiteX28" fmla="*/ 641350 w 4781550"/>
              <a:gd name="connsiteY28" fmla="*/ 152400 h 746125"/>
              <a:gd name="connsiteX29" fmla="*/ 654050 w 4781550"/>
              <a:gd name="connsiteY29" fmla="*/ 149225 h 746125"/>
              <a:gd name="connsiteX30" fmla="*/ 676275 w 4781550"/>
              <a:gd name="connsiteY30" fmla="*/ 142875 h 746125"/>
              <a:gd name="connsiteX31" fmla="*/ 708025 w 4781550"/>
              <a:gd name="connsiteY31" fmla="*/ 149225 h 746125"/>
              <a:gd name="connsiteX32" fmla="*/ 736600 w 4781550"/>
              <a:gd name="connsiteY32" fmla="*/ 161925 h 746125"/>
              <a:gd name="connsiteX33" fmla="*/ 749300 w 4781550"/>
              <a:gd name="connsiteY33" fmla="*/ 165100 h 746125"/>
              <a:gd name="connsiteX34" fmla="*/ 765175 w 4781550"/>
              <a:gd name="connsiteY34" fmla="*/ 190500 h 746125"/>
              <a:gd name="connsiteX35" fmla="*/ 774700 w 4781550"/>
              <a:gd name="connsiteY35" fmla="*/ 184150 h 746125"/>
              <a:gd name="connsiteX36" fmla="*/ 819150 w 4781550"/>
              <a:gd name="connsiteY36" fmla="*/ 184150 h 746125"/>
              <a:gd name="connsiteX37" fmla="*/ 869950 w 4781550"/>
              <a:gd name="connsiteY37" fmla="*/ 190500 h 746125"/>
              <a:gd name="connsiteX38" fmla="*/ 879475 w 4781550"/>
              <a:gd name="connsiteY38" fmla="*/ 193675 h 746125"/>
              <a:gd name="connsiteX39" fmla="*/ 889000 w 4781550"/>
              <a:gd name="connsiteY39" fmla="*/ 203200 h 746125"/>
              <a:gd name="connsiteX40" fmla="*/ 901700 w 4781550"/>
              <a:gd name="connsiteY40" fmla="*/ 222250 h 746125"/>
              <a:gd name="connsiteX41" fmla="*/ 917575 w 4781550"/>
              <a:gd name="connsiteY41" fmla="*/ 219075 h 746125"/>
              <a:gd name="connsiteX42" fmla="*/ 930275 w 4781550"/>
              <a:gd name="connsiteY42" fmla="*/ 215900 h 746125"/>
              <a:gd name="connsiteX43" fmla="*/ 939800 w 4781550"/>
              <a:gd name="connsiteY43" fmla="*/ 225425 h 746125"/>
              <a:gd name="connsiteX44" fmla="*/ 949325 w 4781550"/>
              <a:gd name="connsiteY44" fmla="*/ 222250 h 746125"/>
              <a:gd name="connsiteX45" fmla="*/ 968375 w 4781550"/>
              <a:gd name="connsiteY45" fmla="*/ 234950 h 746125"/>
              <a:gd name="connsiteX46" fmla="*/ 977900 w 4781550"/>
              <a:gd name="connsiteY46" fmla="*/ 241300 h 746125"/>
              <a:gd name="connsiteX47" fmla="*/ 996950 w 4781550"/>
              <a:gd name="connsiteY47" fmla="*/ 260350 h 746125"/>
              <a:gd name="connsiteX48" fmla="*/ 1006475 w 4781550"/>
              <a:gd name="connsiteY48" fmla="*/ 250825 h 746125"/>
              <a:gd name="connsiteX49" fmla="*/ 1016000 w 4781550"/>
              <a:gd name="connsiteY49" fmla="*/ 260350 h 746125"/>
              <a:gd name="connsiteX50" fmla="*/ 1025525 w 4781550"/>
              <a:gd name="connsiteY50" fmla="*/ 266700 h 746125"/>
              <a:gd name="connsiteX51" fmla="*/ 1035050 w 4781550"/>
              <a:gd name="connsiteY51" fmla="*/ 269875 h 746125"/>
              <a:gd name="connsiteX52" fmla="*/ 1054100 w 4781550"/>
              <a:gd name="connsiteY52" fmla="*/ 282575 h 746125"/>
              <a:gd name="connsiteX53" fmla="*/ 1066800 w 4781550"/>
              <a:gd name="connsiteY53" fmla="*/ 288925 h 746125"/>
              <a:gd name="connsiteX54" fmla="*/ 1085850 w 4781550"/>
              <a:gd name="connsiteY54" fmla="*/ 285750 h 746125"/>
              <a:gd name="connsiteX55" fmla="*/ 1098550 w 4781550"/>
              <a:gd name="connsiteY55" fmla="*/ 288925 h 746125"/>
              <a:gd name="connsiteX56" fmla="*/ 1136650 w 4781550"/>
              <a:gd name="connsiteY56" fmla="*/ 292100 h 746125"/>
              <a:gd name="connsiteX57" fmla="*/ 1149350 w 4781550"/>
              <a:gd name="connsiteY57" fmla="*/ 295275 h 746125"/>
              <a:gd name="connsiteX58" fmla="*/ 1162050 w 4781550"/>
              <a:gd name="connsiteY58" fmla="*/ 292100 h 746125"/>
              <a:gd name="connsiteX59" fmla="*/ 1174750 w 4781550"/>
              <a:gd name="connsiteY59" fmla="*/ 298450 h 746125"/>
              <a:gd name="connsiteX60" fmla="*/ 1184275 w 4781550"/>
              <a:gd name="connsiteY60" fmla="*/ 301625 h 746125"/>
              <a:gd name="connsiteX61" fmla="*/ 1216025 w 4781550"/>
              <a:gd name="connsiteY61" fmla="*/ 304800 h 746125"/>
              <a:gd name="connsiteX62" fmla="*/ 1231900 w 4781550"/>
              <a:gd name="connsiteY62" fmla="*/ 307975 h 746125"/>
              <a:gd name="connsiteX63" fmla="*/ 1241425 w 4781550"/>
              <a:gd name="connsiteY63" fmla="*/ 314325 h 746125"/>
              <a:gd name="connsiteX64" fmla="*/ 1254125 w 4781550"/>
              <a:gd name="connsiteY64" fmla="*/ 320675 h 746125"/>
              <a:gd name="connsiteX65" fmla="*/ 1298575 w 4781550"/>
              <a:gd name="connsiteY65" fmla="*/ 314325 h 746125"/>
              <a:gd name="connsiteX66" fmla="*/ 1308100 w 4781550"/>
              <a:gd name="connsiteY66" fmla="*/ 317500 h 746125"/>
              <a:gd name="connsiteX67" fmla="*/ 1355725 w 4781550"/>
              <a:gd name="connsiteY67" fmla="*/ 314325 h 746125"/>
              <a:gd name="connsiteX68" fmla="*/ 1403350 w 4781550"/>
              <a:gd name="connsiteY68" fmla="*/ 314325 h 746125"/>
              <a:gd name="connsiteX69" fmla="*/ 1409700 w 4781550"/>
              <a:gd name="connsiteY69" fmla="*/ 323850 h 746125"/>
              <a:gd name="connsiteX70" fmla="*/ 1428750 w 4781550"/>
              <a:gd name="connsiteY70" fmla="*/ 336550 h 746125"/>
              <a:gd name="connsiteX71" fmla="*/ 1485900 w 4781550"/>
              <a:gd name="connsiteY71" fmla="*/ 342900 h 746125"/>
              <a:gd name="connsiteX72" fmla="*/ 1495425 w 4781550"/>
              <a:gd name="connsiteY72" fmla="*/ 346075 h 746125"/>
              <a:gd name="connsiteX73" fmla="*/ 1508125 w 4781550"/>
              <a:gd name="connsiteY73" fmla="*/ 355600 h 746125"/>
              <a:gd name="connsiteX74" fmla="*/ 1536700 w 4781550"/>
              <a:gd name="connsiteY74" fmla="*/ 358775 h 746125"/>
              <a:gd name="connsiteX75" fmla="*/ 1562100 w 4781550"/>
              <a:gd name="connsiteY75" fmla="*/ 358775 h 746125"/>
              <a:gd name="connsiteX76" fmla="*/ 1587500 w 4781550"/>
              <a:gd name="connsiteY76" fmla="*/ 361950 h 746125"/>
              <a:gd name="connsiteX77" fmla="*/ 1660525 w 4781550"/>
              <a:gd name="connsiteY77" fmla="*/ 368300 h 746125"/>
              <a:gd name="connsiteX78" fmla="*/ 1676400 w 4781550"/>
              <a:gd name="connsiteY78" fmla="*/ 365125 h 746125"/>
              <a:gd name="connsiteX79" fmla="*/ 1685925 w 4781550"/>
              <a:gd name="connsiteY79" fmla="*/ 371475 h 746125"/>
              <a:gd name="connsiteX80" fmla="*/ 1695450 w 4781550"/>
              <a:gd name="connsiteY80" fmla="*/ 374650 h 746125"/>
              <a:gd name="connsiteX81" fmla="*/ 1711325 w 4781550"/>
              <a:gd name="connsiteY81" fmla="*/ 371475 h 746125"/>
              <a:gd name="connsiteX82" fmla="*/ 1774825 w 4781550"/>
              <a:gd name="connsiteY82" fmla="*/ 377825 h 746125"/>
              <a:gd name="connsiteX83" fmla="*/ 1806575 w 4781550"/>
              <a:gd name="connsiteY83" fmla="*/ 381000 h 746125"/>
              <a:gd name="connsiteX84" fmla="*/ 1819275 w 4781550"/>
              <a:gd name="connsiteY84" fmla="*/ 377825 h 746125"/>
              <a:gd name="connsiteX85" fmla="*/ 1870075 w 4781550"/>
              <a:gd name="connsiteY85" fmla="*/ 387350 h 746125"/>
              <a:gd name="connsiteX86" fmla="*/ 1898650 w 4781550"/>
              <a:gd name="connsiteY86" fmla="*/ 390525 h 746125"/>
              <a:gd name="connsiteX87" fmla="*/ 1908175 w 4781550"/>
              <a:gd name="connsiteY87" fmla="*/ 393700 h 746125"/>
              <a:gd name="connsiteX88" fmla="*/ 1917700 w 4781550"/>
              <a:gd name="connsiteY88" fmla="*/ 400050 h 746125"/>
              <a:gd name="connsiteX89" fmla="*/ 1949450 w 4781550"/>
              <a:gd name="connsiteY89" fmla="*/ 409575 h 746125"/>
              <a:gd name="connsiteX90" fmla="*/ 1978025 w 4781550"/>
              <a:gd name="connsiteY90" fmla="*/ 419100 h 746125"/>
              <a:gd name="connsiteX91" fmla="*/ 1997075 w 4781550"/>
              <a:gd name="connsiteY91" fmla="*/ 415925 h 746125"/>
              <a:gd name="connsiteX92" fmla="*/ 2028825 w 4781550"/>
              <a:gd name="connsiteY92" fmla="*/ 409575 h 746125"/>
              <a:gd name="connsiteX93" fmla="*/ 2038350 w 4781550"/>
              <a:gd name="connsiteY93" fmla="*/ 412750 h 746125"/>
              <a:gd name="connsiteX94" fmla="*/ 2060575 w 4781550"/>
              <a:gd name="connsiteY94" fmla="*/ 412750 h 746125"/>
              <a:gd name="connsiteX95" fmla="*/ 2063750 w 4781550"/>
              <a:gd name="connsiteY95" fmla="*/ 422275 h 746125"/>
              <a:gd name="connsiteX96" fmla="*/ 2073275 w 4781550"/>
              <a:gd name="connsiteY96" fmla="*/ 419100 h 746125"/>
              <a:gd name="connsiteX97" fmla="*/ 2101850 w 4781550"/>
              <a:gd name="connsiteY97" fmla="*/ 425450 h 746125"/>
              <a:gd name="connsiteX98" fmla="*/ 2136775 w 4781550"/>
              <a:gd name="connsiteY98" fmla="*/ 422275 h 746125"/>
              <a:gd name="connsiteX99" fmla="*/ 2149475 w 4781550"/>
              <a:gd name="connsiteY99" fmla="*/ 425450 h 746125"/>
              <a:gd name="connsiteX100" fmla="*/ 2174875 w 4781550"/>
              <a:gd name="connsiteY100" fmla="*/ 419100 h 746125"/>
              <a:gd name="connsiteX101" fmla="*/ 2203450 w 4781550"/>
              <a:gd name="connsiteY101" fmla="*/ 431800 h 746125"/>
              <a:gd name="connsiteX102" fmla="*/ 2241550 w 4781550"/>
              <a:gd name="connsiteY102" fmla="*/ 425450 h 746125"/>
              <a:gd name="connsiteX103" fmla="*/ 2260600 w 4781550"/>
              <a:gd name="connsiteY103" fmla="*/ 422275 h 746125"/>
              <a:gd name="connsiteX104" fmla="*/ 2270125 w 4781550"/>
              <a:gd name="connsiteY104" fmla="*/ 431800 h 746125"/>
              <a:gd name="connsiteX105" fmla="*/ 2282825 w 4781550"/>
              <a:gd name="connsiteY105" fmla="*/ 434975 h 746125"/>
              <a:gd name="connsiteX106" fmla="*/ 2301875 w 4781550"/>
              <a:gd name="connsiteY106" fmla="*/ 425450 h 746125"/>
              <a:gd name="connsiteX107" fmla="*/ 2317750 w 4781550"/>
              <a:gd name="connsiteY107" fmla="*/ 428625 h 746125"/>
              <a:gd name="connsiteX108" fmla="*/ 2333625 w 4781550"/>
              <a:gd name="connsiteY108" fmla="*/ 425450 h 746125"/>
              <a:gd name="connsiteX109" fmla="*/ 2365375 w 4781550"/>
              <a:gd name="connsiteY109" fmla="*/ 434975 h 746125"/>
              <a:gd name="connsiteX110" fmla="*/ 2381250 w 4781550"/>
              <a:gd name="connsiteY110" fmla="*/ 431800 h 746125"/>
              <a:gd name="connsiteX111" fmla="*/ 2390775 w 4781550"/>
              <a:gd name="connsiteY111" fmla="*/ 434975 h 746125"/>
              <a:gd name="connsiteX112" fmla="*/ 2403475 w 4781550"/>
              <a:gd name="connsiteY112" fmla="*/ 438150 h 746125"/>
              <a:gd name="connsiteX113" fmla="*/ 2419350 w 4781550"/>
              <a:gd name="connsiteY113" fmla="*/ 434975 h 746125"/>
              <a:gd name="connsiteX114" fmla="*/ 2438400 w 4781550"/>
              <a:gd name="connsiteY114" fmla="*/ 441325 h 746125"/>
              <a:gd name="connsiteX115" fmla="*/ 2482850 w 4781550"/>
              <a:gd name="connsiteY115" fmla="*/ 441325 h 746125"/>
              <a:gd name="connsiteX116" fmla="*/ 2486025 w 4781550"/>
              <a:gd name="connsiteY116" fmla="*/ 450850 h 746125"/>
              <a:gd name="connsiteX117" fmla="*/ 2552700 w 4781550"/>
              <a:gd name="connsiteY117" fmla="*/ 450850 h 746125"/>
              <a:gd name="connsiteX118" fmla="*/ 2562225 w 4781550"/>
              <a:gd name="connsiteY118" fmla="*/ 454025 h 746125"/>
              <a:gd name="connsiteX119" fmla="*/ 2641600 w 4781550"/>
              <a:gd name="connsiteY119" fmla="*/ 460375 h 746125"/>
              <a:gd name="connsiteX120" fmla="*/ 2698750 w 4781550"/>
              <a:gd name="connsiteY120" fmla="*/ 463550 h 746125"/>
              <a:gd name="connsiteX121" fmla="*/ 2762250 w 4781550"/>
              <a:gd name="connsiteY121" fmla="*/ 466725 h 746125"/>
              <a:gd name="connsiteX122" fmla="*/ 2778125 w 4781550"/>
              <a:gd name="connsiteY122" fmla="*/ 463550 h 746125"/>
              <a:gd name="connsiteX123" fmla="*/ 2790825 w 4781550"/>
              <a:gd name="connsiteY123" fmla="*/ 469900 h 746125"/>
              <a:gd name="connsiteX124" fmla="*/ 2787650 w 4781550"/>
              <a:gd name="connsiteY124" fmla="*/ 463550 h 746125"/>
              <a:gd name="connsiteX125" fmla="*/ 2838450 w 4781550"/>
              <a:gd name="connsiteY125" fmla="*/ 460375 h 746125"/>
              <a:gd name="connsiteX126" fmla="*/ 2847975 w 4781550"/>
              <a:gd name="connsiteY126" fmla="*/ 463550 h 746125"/>
              <a:gd name="connsiteX127" fmla="*/ 2873375 w 4781550"/>
              <a:gd name="connsiteY127" fmla="*/ 476250 h 746125"/>
              <a:gd name="connsiteX128" fmla="*/ 2889250 w 4781550"/>
              <a:gd name="connsiteY128" fmla="*/ 460375 h 746125"/>
              <a:gd name="connsiteX129" fmla="*/ 2911475 w 4781550"/>
              <a:gd name="connsiteY129" fmla="*/ 466725 h 746125"/>
              <a:gd name="connsiteX130" fmla="*/ 2940050 w 4781550"/>
              <a:gd name="connsiteY130" fmla="*/ 460375 h 746125"/>
              <a:gd name="connsiteX131" fmla="*/ 2974975 w 4781550"/>
              <a:gd name="connsiteY131" fmla="*/ 463550 h 746125"/>
              <a:gd name="connsiteX132" fmla="*/ 2987675 w 4781550"/>
              <a:gd name="connsiteY132" fmla="*/ 460375 h 746125"/>
              <a:gd name="connsiteX133" fmla="*/ 3025775 w 4781550"/>
              <a:gd name="connsiteY133" fmla="*/ 463550 h 746125"/>
              <a:gd name="connsiteX134" fmla="*/ 3038475 w 4781550"/>
              <a:gd name="connsiteY134" fmla="*/ 466725 h 746125"/>
              <a:gd name="connsiteX135" fmla="*/ 3044825 w 4781550"/>
              <a:gd name="connsiteY135" fmla="*/ 476250 h 746125"/>
              <a:gd name="connsiteX136" fmla="*/ 3073400 w 4781550"/>
              <a:gd name="connsiteY136" fmla="*/ 466725 h 746125"/>
              <a:gd name="connsiteX137" fmla="*/ 3089275 w 4781550"/>
              <a:gd name="connsiteY137" fmla="*/ 479425 h 746125"/>
              <a:gd name="connsiteX138" fmla="*/ 3098800 w 4781550"/>
              <a:gd name="connsiteY138" fmla="*/ 482600 h 746125"/>
              <a:gd name="connsiteX139" fmla="*/ 3114675 w 4781550"/>
              <a:gd name="connsiteY139" fmla="*/ 485775 h 746125"/>
              <a:gd name="connsiteX140" fmla="*/ 3190875 w 4781550"/>
              <a:gd name="connsiteY140" fmla="*/ 495300 h 746125"/>
              <a:gd name="connsiteX141" fmla="*/ 3232150 w 4781550"/>
              <a:gd name="connsiteY141" fmla="*/ 498475 h 746125"/>
              <a:gd name="connsiteX142" fmla="*/ 3267075 w 4781550"/>
              <a:gd name="connsiteY142" fmla="*/ 501650 h 746125"/>
              <a:gd name="connsiteX143" fmla="*/ 3302000 w 4781550"/>
              <a:gd name="connsiteY143" fmla="*/ 504825 h 746125"/>
              <a:gd name="connsiteX144" fmla="*/ 3365500 w 4781550"/>
              <a:gd name="connsiteY144" fmla="*/ 514350 h 746125"/>
              <a:gd name="connsiteX145" fmla="*/ 3378200 w 4781550"/>
              <a:gd name="connsiteY145" fmla="*/ 517525 h 746125"/>
              <a:gd name="connsiteX146" fmla="*/ 3390900 w 4781550"/>
              <a:gd name="connsiteY146" fmla="*/ 514350 h 746125"/>
              <a:gd name="connsiteX147" fmla="*/ 3409950 w 4781550"/>
              <a:gd name="connsiteY147" fmla="*/ 511175 h 746125"/>
              <a:gd name="connsiteX148" fmla="*/ 3419475 w 4781550"/>
              <a:gd name="connsiteY148" fmla="*/ 508000 h 746125"/>
              <a:gd name="connsiteX149" fmla="*/ 3432175 w 4781550"/>
              <a:gd name="connsiteY149" fmla="*/ 511175 h 746125"/>
              <a:gd name="connsiteX150" fmla="*/ 3441700 w 4781550"/>
              <a:gd name="connsiteY150" fmla="*/ 514350 h 746125"/>
              <a:gd name="connsiteX151" fmla="*/ 3463925 w 4781550"/>
              <a:gd name="connsiteY151" fmla="*/ 511175 h 746125"/>
              <a:gd name="connsiteX152" fmla="*/ 3482975 w 4781550"/>
              <a:gd name="connsiteY152" fmla="*/ 511175 h 746125"/>
              <a:gd name="connsiteX153" fmla="*/ 3495675 w 4781550"/>
              <a:gd name="connsiteY153" fmla="*/ 514350 h 746125"/>
              <a:gd name="connsiteX154" fmla="*/ 3505200 w 4781550"/>
              <a:gd name="connsiteY154" fmla="*/ 520700 h 746125"/>
              <a:gd name="connsiteX155" fmla="*/ 3524250 w 4781550"/>
              <a:gd name="connsiteY155" fmla="*/ 511175 h 746125"/>
              <a:gd name="connsiteX156" fmla="*/ 3540125 w 4781550"/>
              <a:gd name="connsiteY156" fmla="*/ 514350 h 746125"/>
              <a:gd name="connsiteX157" fmla="*/ 3549650 w 4781550"/>
              <a:gd name="connsiteY157" fmla="*/ 511175 h 746125"/>
              <a:gd name="connsiteX158" fmla="*/ 3562350 w 4781550"/>
              <a:gd name="connsiteY158" fmla="*/ 508000 h 746125"/>
              <a:gd name="connsiteX159" fmla="*/ 3597275 w 4781550"/>
              <a:gd name="connsiteY159" fmla="*/ 511175 h 746125"/>
              <a:gd name="connsiteX160" fmla="*/ 3616325 w 4781550"/>
              <a:gd name="connsiteY160" fmla="*/ 514350 h 746125"/>
              <a:gd name="connsiteX161" fmla="*/ 3686175 w 4781550"/>
              <a:gd name="connsiteY161" fmla="*/ 508000 h 746125"/>
              <a:gd name="connsiteX162" fmla="*/ 3702050 w 4781550"/>
              <a:gd name="connsiteY162" fmla="*/ 504825 h 746125"/>
              <a:gd name="connsiteX163" fmla="*/ 3727450 w 4781550"/>
              <a:gd name="connsiteY163" fmla="*/ 508000 h 746125"/>
              <a:gd name="connsiteX164" fmla="*/ 3736975 w 4781550"/>
              <a:gd name="connsiteY164" fmla="*/ 511175 h 746125"/>
              <a:gd name="connsiteX165" fmla="*/ 3775075 w 4781550"/>
              <a:gd name="connsiteY165" fmla="*/ 504825 h 746125"/>
              <a:gd name="connsiteX166" fmla="*/ 3784600 w 4781550"/>
              <a:gd name="connsiteY166" fmla="*/ 508000 h 746125"/>
              <a:gd name="connsiteX167" fmla="*/ 3794125 w 4781550"/>
              <a:gd name="connsiteY167" fmla="*/ 501650 h 746125"/>
              <a:gd name="connsiteX168" fmla="*/ 3806825 w 4781550"/>
              <a:gd name="connsiteY168" fmla="*/ 508000 h 746125"/>
              <a:gd name="connsiteX169" fmla="*/ 3835400 w 4781550"/>
              <a:gd name="connsiteY169" fmla="*/ 508000 h 746125"/>
              <a:gd name="connsiteX170" fmla="*/ 3841750 w 4781550"/>
              <a:gd name="connsiteY170" fmla="*/ 517525 h 746125"/>
              <a:gd name="connsiteX171" fmla="*/ 3863975 w 4781550"/>
              <a:gd name="connsiteY171" fmla="*/ 511175 h 746125"/>
              <a:gd name="connsiteX172" fmla="*/ 3873500 w 4781550"/>
              <a:gd name="connsiteY172" fmla="*/ 520700 h 746125"/>
              <a:gd name="connsiteX173" fmla="*/ 3943350 w 4781550"/>
              <a:gd name="connsiteY173" fmla="*/ 517525 h 746125"/>
              <a:gd name="connsiteX174" fmla="*/ 3956050 w 4781550"/>
              <a:gd name="connsiteY174" fmla="*/ 514350 h 746125"/>
              <a:gd name="connsiteX175" fmla="*/ 3987800 w 4781550"/>
              <a:gd name="connsiteY175" fmla="*/ 511175 h 746125"/>
              <a:gd name="connsiteX176" fmla="*/ 4010025 w 4781550"/>
              <a:gd name="connsiteY176" fmla="*/ 514350 h 746125"/>
              <a:gd name="connsiteX177" fmla="*/ 4032250 w 4781550"/>
              <a:gd name="connsiteY177" fmla="*/ 508000 h 746125"/>
              <a:gd name="connsiteX178" fmla="*/ 4051300 w 4781550"/>
              <a:gd name="connsiteY178" fmla="*/ 514350 h 746125"/>
              <a:gd name="connsiteX179" fmla="*/ 4060825 w 4781550"/>
              <a:gd name="connsiteY179" fmla="*/ 517525 h 746125"/>
              <a:gd name="connsiteX180" fmla="*/ 4073525 w 4781550"/>
              <a:gd name="connsiteY180" fmla="*/ 539750 h 746125"/>
              <a:gd name="connsiteX181" fmla="*/ 4092575 w 4781550"/>
              <a:gd name="connsiteY181" fmla="*/ 533400 h 746125"/>
              <a:gd name="connsiteX182" fmla="*/ 4098925 w 4781550"/>
              <a:gd name="connsiteY182" fmla="*/ 546100 h 746125"/>
              <a:gd name="connsiteX183" fmla="*/ 4105275 w 4781550"/>
              <a:gd name="connsiteY183" fmla="*/ 555625 h 746125"/>
              <a:gd name="connsiteX184" fmla="*/ 4108450 w 4781550"/>
              <a:gd name="connsiteY184" fmla="*/ 565150 h 746125"/>
              <a:gd name="connsiteX185" fmla="*/ 4117975 w 4781550"/>
              <a:gd name="connsiteY185" fmla="*/ 558800 h 746125"/>
              <a:gd name="connsiteX186" fmla="*/ 4114800 w 4781550"/>
              <a:gd name="connsiteY186" fmla="*/ 571500 h 746125"/>
              <a:gd name="connsiteX187" fmla="*/ 4127500 w 4781550"/>
              <a:gd name="connsiteY187" fmla="*/ 603250 h 746125"/>
              <a:gd name="connsiteX188" fmla="*/ 4137025 w 4781550"/>
              <a:gd name="connsiteY188" fmla="*/ 606425 h 746125"/>
              <a:gd name="connsiteX189" fmla="*/ 4140200 w 4781550"/>
              <a:gd name="connsiteY189" fmla="*/ 615950 h 746125"/>
              <a:gd name="connsiteX190" fmla="*/ 4143375 w 4781550"/>
              <a:gd name="connsiteY190" fmla="*/ 631825 h 746125"/>
              <a:gd name="connsiteX191" fmla="*/ 4152900 w 4781550"/>
              <a:gd name="connsiteY191" fmla="*/ 625475 h 746125"/>
              <a:gd name="connsiteX192" fmla="*/ 4181475 w 4781550"/>
              <a:gd name="connsiteY192" fmla="*/ 628650 h 746125"/>
              <a:gd name="connsiteX193" fmla="*/ 4191000 w 4781550"/>
              <a:gd name="connsiteY193" fmla="*/ 625475 h 746125"/>
              <a:gd name="connsiteX194" fmla="*/ 4175125 w 4781550"/>
              <a:gd name="connsiteY194" fmla="*/ 628650 h 746125"/>
              <a:gd name="connsiteX195" fmla="*/ 4276725 w 4781550"/>
              <a:gd name="connsiteY195" fmla="*/ 628650 h 746125"/>
              <a:gd name="connsiteX196" fmla="*/ 4295775 w 4781550"/>
              <a:gd name="connsiteY196" fmla="*/ 622300 h 746125"/>
              <a:gd name="connsiteX197" fmla="*/ 4305300 w 4781550"/>
              <a:gd name="connsiteY197" fmla="*/ 628650 h 746125"/>
              <a:gd name="connsiteX198" fmla="*/ 4318000 w 4781550"/>
              <a:gd name="connsiteY198" fmla="*/ 638175 h 746125"/>
              <a:gd name="connsiteX199" fmla="*/ 4330700 w 4781550"/>
              <a:gd name="connsiteY199" fmla="*/ 628650 h 746125"/>
              <a:gd name="connsiteX200" fmla="*/ 4340225 w 4781550"/>
              <a:gd name="connsiteY200" fmla="*/ 625475 h 746125"/>
              <a:gd name="connsiteX201" fmla="*/ 4352925 w 4781550"/>
              <a:gd name="connsiteY201" fmla="*/ 628650 h 746125"/>
              <a:gd name="connsiteX202" fmla="*/ 4362450 w 4781550"/>
              <a:gd name="connsiteY202" fmla="*/ 638175 h 746125"/>
              <a:gd name="connsiteX203" fmla="*/ 4365625 w 4781550"/>
              <a:gd name="connsiteY203" fmla="*/ 628650 h 746125"/>
              <a:gd name="connsiteX204" fmla="*/ 4381500 w 4781550"/>
              <a:gd name="connsiteY204" fmla="*/ 615950 h 746125"/>
              <a:gd name="connsiteX205" fmla="*/ 4394200 w 4781550"/>
              <a:gd name="connsiteY205" fmla="*/ 635000 h 746125"/>
              <a:gd name="connsiteX206" fmla="*/ 4397375 w 4781550"/>
              <a:gd name="connsiteY206" fmla="*/ 660400 h 746125"/>
              <a:gd name="connsiteX207" fmla="*/ 4400550 w 4781550"/>
              <a:gd name="connsiteY207" fmla="*/ 682625 h 746125"/>
              <a:gd name="connsiteX208" fmla="*/ 4403725 w 4781550"/>
              <a:gd name="connsiteY208" fmla="*/ 711200 h 746125"/>
              <a:gd name="connsiteX209" fmla="*/ 4416425 w 4781550"/>
              <a:gd name="connsiteY209" fmla="*/ 730250 h 746125"/>
              <a:gd name="connsiteX210" fmla="*/ 4419600 w 4781550"/>
              <a:gd name="connsiteY210" fmla="*/ 739775 h 746125"/>
              <a:gd name="connsiteX211" fmla="*/ 4521200 w 4781550"/>
              <a:gd name="connsiteY211" fmla="*/ 742950 h 746125"/>
              <a:gd name="connsiteX212" fmla="*/ 4549775 w 4781550"/>
              <a:gd name="connsiteY212" fmla="*/ 736600 h 746125"/>
              <a:gd name="connsiteX213" fmla="*/ 4568825 w 4781550"/>
              <a:gd name="connsiteY213" fmla="*/ 746125 h 746125"/>
              <a:gd name="connsiteX214" fmla="*/ 4622800 w 4781550"/>
              <a:gd name="connsiteY214" fmla="*/ 742950 h 746125"/>
              <a:gd name="connsiteX215" fmla="*/ 4648200 w 4781550"/>
              <a:gd name="connsiteY215" fmla="*/ 742950 h 746125"/>
              <a:gd name="connsiteX216" fmla="*/ 4679950 w 4781550"/>
              <a:gd name="connsiteY216" fmla="*/ 742950 h 746125"/>
              <a:gd name="connsiteX217" fmla="*/ 4699000 w 4781550"/>
              <a:gd name="connsiteY217" fmla="*/ 739775 h 746125"/>
              <a:gd name="connsiteX218" fmla="*/ 4781550 w 4781550"/>
              <a:gd name="connsiteY218" fmla="*/ 736600 h 746125"/>
              <a:gd name="connsiteX0" fmla="*/ 0 w 4781550"/>
              <a:gd name="connsiteY0" fmla="*/ 12700 h 747142"/>
              <a:gd name="connsiteX1" fmla="*/ 25400 w 4781550"/>
              <a:gd name="connsiteY1" fmla="*/ 9525 h 747142"/>
              <a:gd name="connsiteX2" fmla="*/ 165100 w 4781550"/>
              <a:gd name="connsiteY2" fmla="*/ 3175 h 747142"/>
              <a:gd name="connsiteX3" fmla="*/ 184150 w 4781550"/>
              <a:gd name="connsiteY3" fmla="*/ 3175 h 747142"/>
              <a:gd name="connsiteX4" fmla="*/ 222250 w 4781550"/>
              <a:gd name="connsiteY4" fmla="*/ 0 h 747142"/>
              <a:gd name="connsiteX5" fmla="*/ 250825 w 4781550"/>
              <a:gd name="connsiteY5" fmla="*/ 3175 h 747142"/>
              <a:gd name="connsiteX6" fmla="*/ 269875 w 4781550"/>
              <a:gd name="connsiteY6" fmla="*/ 15875 h 747142"/>
              <a:gd name="connsiteX7" fmla="*/ 282575 w 4781550"/>
              <a:gd name="connsiteY7" fmla="*/ 19050 h 747142"/>
              <a:gd name="connsiteX8" fmla="*/ 301625 w 4781550"/>
              <a:gd name="connsiteY8" fmla="*/ 22225 h 747142"/>
              <a:gd name="connsiteX9" fmla="*/ 320675 w 4781550"/>
              <a:gd name="connsiteY9" fmla="*/ 28575 h 747142"/>
              <a:gd name="connsiteX10" fmla="*/ 330200 w 4781550"/>
              <a:gd name="connsiteY10" fmla="*/ 34925 h 747142"/>
              <a:gd name="connsiteX11" fmla="*/ 355600 w 4781550"/>
              <a:gd name="connsiteY11" fmla="*/ 41275 h 747142"/>
              <a:gd name="connsiteX12" fmla="*/ 365125 w 4781550"/>
              <a:gd name="connsiteY12" fmla="*/ 44450 h 747142"/>
              <a:gd name="connsiteX13" fmla="*/ 403225 w 4781550"/>
              <a:gd name="connsiteY13" fmla="*/ 50800 h 747142"/>
              <a:gd name="connsiteX14" fmla="*/ 406400 w 4781550"/>
              <a:gd name="connsiteY14" fmla="*/ 63500 h 747142"/>
              <a:gd name="connsiteX15" fmla="*/ 425450 w 4781550"/>
              <a:gd name="connsiteY15" fmla="*/ 73025 h 747142"/>
              <a:gd name="connsiteX16" fmla="*/ 428625 w 4781550"/>
              <a:gd name="connsiteY16" fmla="*/ 82550 h 747142"/>
              <a:gd name="connsiteX17" fmla="*/ 460375 w 4781550"/>
              <a:gd name="connsiteY17" fmla="*/ 82550 h 747142"/>
              <a:gd name="connsiteX18" fmla="*/ 469900 w 4781550"/>
              <a:gd name="connsiteY18" fmla="*/ 88900 h 747142"/>
              <a:gd name="connsiteX19" fmla="*/ 479425 w 4781550"/>
              <a:gd name="connsiteY19" fmla="*/ 92075 h 747142"/>
              <a:gd name="connsiteX20" fmla="*/ 495300 w 4781550"/>
              <a:gd name="connsiteY20" fmla="*/ 111125 h 747142"/>
              <a:gd name="connsiteX21" fmla="*/ 498475 w 4781550"/>
              <a:gd name="connsiteY21" fmla="*/ 120650 h 747142"/>
              <a:gd name="connsiteX22" fmla="*/ 504825 w 4781550"/>
              <a:gd name="connsiteY22" fmla="*/ 130175 h 747142"/>
              <a:gd name="connsiteX23" fmla="*/ 530225 w 4781550"/>
              <a:gd name="connsiteY23" fmla="*/ 127000 h 747142"/>
              <a:gd name="connsiteX24" fmla="*/ 555625 w 4781550"/>
              <a:gd name="connsiteY24" fmla="*/ 130175 h 747142"/>
              <a:gd name="connsiteX25" fmla="*/ 565150 w 4781550"/>
              <a:gd name="connsiteY25" fmla="*/ 133350 h 747142"/>
              <a:gd name="connsiteX26" fmla="*/ 615950 w 4781550"/>
              <a:gd name="connsiteY26" fmla="*/ 136525 h 747142"/>
              <a:gd name="connsiteX27" fmla="*/ 625475 w 4781550"/>
              <a:gd name="connsiteY27" fmla="*/ 133350 h 747142"/>
              <a:gd name="connsiteX28" fmla="*/ 641350 w 4781550"/>
              <a:gd name="connsiteY28" fmla="*/ 152400 h 747142"/>
              <a:gd name="connsiteX29" fmla="*/ 654050 w 4781550"/>
              <a:gd name="connsiteY29" fmla="*/ 149225 h 747142"/>
              <a:gd name="connsiteX30" fmla="*/ 676275 w 4781550"/>
              <a:gd name="connsiteY30" fmla="*/ 142875 h 747142"/>
              <a:gd name="connsiteX31" fmla="*/ 708025 w 4781550"/>
              <a:gd name="connsiteY31" fmla="*/ 149225 h 747142"/>
              <a:gd name="connsiteX32" fmla="*/ 736600 w 4781550"/>
              <a:gd name="connsiteY32" fmla="*/ 161925 h 747142"/>
              <a:gd name="connsiteX33" fmla="*/ 749300 w 4781550"/>
              <a:gd name="connsiteY33" fmla="*/ 165100 h 747142"/>
              <a:gd name="connsiteX34" fmla="*/ 765175 w 4781550"/>
              <a:gd name="connsiteY34" fmla="*/ 190500 h 747142"/>
              <a:gd name="connsiteX35" fmla="*/ 774700 w 4781550"/>
              <a:gd name="connsiteY35" fmla="*/ 184150 h 747142"/>
              <a:gd name="connsiteX36" fmla="*/ 819150 w 4781550"/>
              <a:gd name="connsiteY36" fmla="*/ 184150 h 747142"/>
              <a:gd name="connsiteX37" fmla="*/ 869950 w 4781550"/>
              <a:gd name="connsiteY37" fmla="*/ 190500 h 747142"/>
              <a:gd name="connsiteX38" fmla="*/ 879475 w 4781550"/>
              <a:gd name="connsiteY38" fmla="*/ 193675 h 747142"/>
              <a:gd name="connsiteX39" fmla="*/ 889000 w 4781550"/>
              <a:gd name="connsiteY39" fmla="*/ 203200 h 747142"/>
              <a:gd name="connsiteX40" fmla="*/ 901700 w 4781550"/>
              <a:gd name="connsiteY40" fmla="*/ 222250 h 747142"/>
              <a:gd name="connsiteX41" fmla="*/ 917575 w 4781550"/>
              <a:gd name="connsiteY41" fmla="*/ 219075 h 747142"/>
              <a:gd name="connsiteX42" fmla="*/ 930275 w 4781550"/>
              <a:gd name="connsiteY42" fmla="*/ 215900 h 747142"/>
              <a:gd name="connsiteX43" fmla="*/ 939800 w 4781550"/>
              <a:gd name="connsiteY43" fmla="*/ 225425 h 747142"/>
              <a:gd name="connsiteX44" fmla="*/ 949325 w 4781550"/>
              <a:gd name="connsiteY44" fmla="*/ 222250 h 747142"/>
              <a:gd name="connsiteX45" fmla="*/ 968375 w 4781550"/>
              <a:gd name="connsiteY45" fmla="*/ 234950 h 747142"/>
              <a:gd name="connsiteX46" fmla="*/ 977900 w 4781550"/>
              <a:gd name="connsiteY46" fmla="*/ 241300 h 747142"/>
              <a:gd name="connsiteX47" fmla="*/ 996950 w 4781550"/>
              <a:gd name="connsiteY47" fmla="*/ 260350 h 747142"/>
              <a:gd name="connsiteX48" fmla="*/ 1006475 w 4781550"/>
              <a:gd name="connsiteY48" fmla="*/ 250825 h 747142"/>
              <a:gd name="connsiteX49" fmla="*/ 1016000 w 4781550"/>
              <a:gd name="connsiteY49" fmla="*/ 260350 h 747142"/>
              <a:gd name="connsiteX50" fmla="*/ 1025525 w 4781550"/>
              <a:gd name="connsiteY50" fmla="*/ 266700 h 747142"/>
              <a:gd name="connsiteX51" fmla="*/ 1035050 w 4781550"/>
              <a:gd name="connsiteY51" fmla="*/ 269875 h 747142"/>
              <a:gd name="connsiteX52" fmla="*/ 1054100 w 4781550"/>
              <a:gd name="connsiteY52" fmla="*/ 282575 h 747142"/>
              <a:gd name="connsiteX53" fmla="*/ 1066800 w 4781550"/>
              <a:gd name="connsiteY53" fmla="*/ 288925 h 747142"/>
              <a:gd name="connsiteX54" fmla="*/ 1085850 w 4781550"/>
              <a:gd name="connsiteY54" fmla="*/ 285750 h 747142"/>
              <a:gd name="connsiteX55" fmla="*/ 1098550 w 4781550"/>
              <a:gd name="connsiteY55" fmla="*/ 288925 h 747142"/>
              <a:gd name="connsiteX56" fmla="*/ 1136650 w 4781550"/>
              <a:gd name="connsiteY56" fmla="*/ 292100 h 747142"/>
              <a:gd name="connsiteX57" fmla="*/ 1149350 w 4781550"/>
              <a:gd name="connsiteY57" fmla="*/ 295275 h 747142"/>
              <a:gd name="connsiteX58" fmla="*/ 1162050 w 4781550"/>
              <a:gd name="connsiteY58" fmla="*/ 292100 h 747142"/>
              <a:gd name="connsiteX59" fmla="*/ 1174750 w 4781550"/>
              <a:gd name="connsiteY59" fmla="*/ 298450 h 747142"/>
              <a:gd name="connsiteX60" fmla="*/ 1184275 w 4781550"/>
              <a:gd name="connsiteY60" fmla="*/ 301625 h 747142"/>
              <a:gd name="connsiteX61" fmla="*/ 1216025 w 4781550"/>
              <a:gd name="connsiteY61" fmla="*/ 304800 h 747142"/>
              <a:gd name="connsiteX62" fmla="*/ 1231900 w 4781550"/>
              <a:gd name="connsiteY62" fmla="*/ 307975 h 747142"/>
              <a:gd name="connsiteX63" fmla="*/ 1241425 w 4781550"/>
              <a:gd name="connsiteY63" fmla="*/ 314325 h 747142"/>
              <a:gd name="connsiteX64" fmla="*/ 1254125 w 4781550"/>
              <a:gd name="connsiteY64" fmla="*/ 320675 h 747142"/>
              <a:gd name="connsiteX65" fmla="*/ 1298575 w 4781550"/>
              <a:gd name="connsiteY65" fmla="*/ 314325 h 747142"/>
              <a:gd name="connsiteX66" fmla="*/ 1308100 w 4781550"/>
              <a:gd name="connsiteY66" fmla="*/ 317500 h 747142"/>
              <a:gd name="connsiteX67" fmla="*/ 1355725 w 4781550"/>
              <a:gd name="connsiteY67" fmla="*/ 314325 h 747142"/>
              <a:gd name="connsiteX68" fmla="*/ 1403350 w 4781550"/>
              <a:gd name="connsiteY68" fmla="*/ 314325 h 747142"/>
              <a:gd name="connsiteX69" fmla="*/ 1409700 w 4781550"/>
              <a:gd name="connsiteY69" fmla="*/ 323850 h 747142"/>
              <a:gd name="connsiteX70" fmla="*/ 1428750 w 4781550"/>
              <a:gd name="connsiteY70" fmla="*/ 336550 h 747142"/>
              <a:gd name="connsiteX71" fmla="*/ 1485900 w 4781550"/>
              <a:gd name="connsiteY71" fmla="*/ 342900 h 747142"/>
              <a:gd name="connsiteX72" fmla="*/ 1495425 w 4781550"/>
              <a:gd name="connsiteY72" fmla="*/ 346075 h 747142"/>
              <a:gd name="connsiteX73" fmla="*/ 1508125 w 4781550"/>
              <a:gd name="connsiteY73" fmla="*/ 355600 h 747142"/>
              <a:gd name="connsiteX74" fmla="*/ 1536700 w 4781550"/>
              <a:gd name="connsiteY74" fmla="*/ 358775 h 747142"/>
              <a:gd name="connsiteX75" fmla="*/ 1562100 w 4781550"/>
              <a:gd name="connsiteY75" fmla="*/ 358775 h 747142"/>
              <a:gd name="connsiteX76" fmla="*/ 1587500 w 4781550"/>
              <a:gd name="connsiteY76" fmla="*/ 361950 h 747142"/>
              <a:gd name="connsiteX77" fmla="*/ 1660525 w 4781550"/>
              <a:gd name="connsiteY77" fmla="*/ 368300 h 747142"/>
              <a:gd name="connsiteX78" fmla="*/ 1676400 w 4781550"/>
              <a:gd name="connsiteY78" fmla="*/ 365125 h 747142"/>
              <a:gd name="connsiteX79" fmla="*/ 1685925 w 4781550"/>
              <a:gd name="connsiteY79" fmla="*/ 371475 h 747142"/>
              <a:gd name="connsiteX80" fmla="*/ 1695450 w 4781550"/>
              <a:gd name="connsiteY80" fmla="*/ 374650 h 747142"/>
              <a:gd name="connsiteX81" fmla="*/ 1711325 w 4781550"/>
              <a:gd name="connsiteY81" fmla="*/ 371475 h 747142"/>
              <a:gd name="connsiteX82" fmla="*/ 1774825 w 4781550"/>
              <a:gd name="connsiteY82" fmla="*/ 377825 h 747142"/>
              <a:gd name="connsiteX83" fmla="*/ 1806575 w 4781550"/>
              <a:gd name="connsiteY83" fmla="*/ 381000 h 747142"/>
              <a:gd name="connsiteX84" fmla="*/ 1819275 w 4781550"/>
              <a:gd name="connsiteY84" fmla="*/ 377825 h 747142"/>
              <a:gd name="connsiteX85" fmla="*/ 1870075 w 4781550"/>
              <a:gd name="connsiteY85" fmla="*/ 387350 h 747142"/>
              <a:gd name="connsiteX86" fmla="*/ 1898650 w 4781550"/>
              <a:gd name="connsiteY86" fmla="*/ 390525 h 747142"/>
              <a:gd name="connsiteX87" fmla="*/ 1908175 w 4781550"/>
              <a:gd name="connsiteY87" fmla="*/ 393700 h 747142"/>
              <a:gd name="connsiteX88" fmla="*/ 1917700 w 4781550"/>
              <a:gd name="connsiteY88" fmla="*/ 400050 h 747142"/>
              <a:gd name="connsiteX89" fmla="*/ 1949450 w 4781550"/>
              <a:gd name="connsiteY89" fmla="*/ 409575 h 747142"/>
              <a:gd name="connsiteX90" fmla="*/ 1978025 w 4781550"/>
              <a:gd name="connsiteY90" fmla="*/ 419100 h 747142"/>
              <a:gd name="connsiteX91" fmla="*/ 1997075 w 4781550"/>
              <a:gd name="connsiteY91" fmla="*/ 415925 h 747142"/>
              <a:gd name="connsiteX92" fmla="*/ 2028825 w 4781550"/>
              <a:gd name="connsiteY92" fmla="*/ 409575 h 747142"/>
              <a:gd name="connsiteX93" fmla="*/ 2038350 w 4781550"/>
              <a:gd name="connsiteY93" fmla="*/ 412750 h 747142"/>
              <a:gd name="connsiteX94" fmla="*/ 2060575 w 4781550"/>
              <a:gd name="connsiteY94" fmla="*/ 412750 h 747142"/>
              <a:gd name="connsiteX95" fmla="*/ 2063750 w 4781550"/>
              <a:gd name="connsiteY95" fmla="*/ 422275 h 747142"/>
              <a:gd name="connsiteX96" fmla="*/ 2073275 w 4781550"/>
              <a:gd name="connsiteY96" fmla="*/ 419100 h 747142"/>
              <a:gd name="connsiteX97" fmla="*/ 2101850 w 4781550"/>
              <a:gd name="connsiteY97" fmla="*/ 425450 h 747142"/>
              <a:gd name="connsiteX98" fmla="*/ 2136775 w 4781550"/>
              <a:gd name="connsiteY98" fmla="*/ 422275 h 747142"/>
              <a:gd name="connsiteX99" fmla="*/ 2149475 w 4781550"/>
              <a:gd name="connsiteY99" fmla="*/ 425450 h 747142"/>
              <a:gd name="connsiteX100" fmla="*/ 2174875 w 4781550"/>
              <a:gd name="connsiteY100" fmla="*/ 419100 h 747142"/>
              <a:gd name="connsiteX101" fmla="*/ 2203450 w 4781550"/>
              <a:gd name="connsiteY101" fmla="*/ 431800 h 747142"/>
              <a:gd name="connsiteX102" fmla="*/ 2241550 w 4781550"/>
              <a:gd name="connsiteY102" fmla="*/ 425450 h 747142"/>
              <a:gd name="connsiteX103" fmla="*/ 2260600 w 4781550"/>
              <a:gd name="connsiteY103" fmla="*/ 422275 h 747142"/>
              <a:gd name="connsiteX104" fmla="*/ 2270125 w 4781550"/>
              <a:gd name="connsiteY104" fmla="*/ 431800 h 747142"/>
              <a:gd name="connsiteX105" fmla="*/ 2282825 w 4781550"/>
              <a:gd name="connsiteY105" fmla="*/ 434975 h 747142"/>
              <a:gd name="connsiteX106" fmla="*/ 2301875 w 4781550"/>
              <a:gd name="connsiteY106" fmla="*/ 425450 h 747142"/>
              <a:gd name="connsiteX107" fmla="*/ 2317750 w 4781550"/>
              <a:gd name="connsiteY107" fmla="*/ 428625 h 747142"/>
              <a:gd name="connsiteX108" fmla="*/ 2333625 w 4781550"/>
              <a:gd name="connsiteY108" fmla="*/ 425450 h 747142"/>
              <a:gd name="connsiteX109" fmla="*/ 2365375 w 4781550"/>
              <a:gd name="connsiteY109" fmla="*/ 434975 h 747142"/>
              <a:gd name="connsiteX110" fmla="*/ 2381250 w 4781550"/>
              <a:gd name="connsiteY110" fmla="*/ 431800 h 747142"/>
              <a:gd name="connsiteX111" fmla="*/ 2390775 w 4781550"/>
              <a:gd name="connsiteY111" fmla="*/ 434975 h 747142"/>
              <a:gd name="connsiteX112" fmla="*/ 2403475 w 4781550"/>
              <a:gd name="connsiteY112" fmla="*/ 438150 h 747142"/>
              <a:gd name="connsiteX113" fmla="*/ 2419350 w 4781550"/>
              <a:gd name="connsiteY113" fmla="*/ 434975 h 747142"/>
              <a:gd name="connsiteX114" fmla="*/ 2438400 w 4781550"/>
              <a:gd name="connsiteY114" fmla="*/ 441325 h 747142"/>
              <a:gd name="connsiteX115" fmla="*/ 2482850 w 4781550"/>
              <a:gd name="connsiteY115" fmla="*/ 441325 h 747142"/>
              <a:gd name="connsiteX116" fmla="*/ 2486025 w 4781550"/>
              <a:gd name="connsiteY116" fmla="*/ 450850 h 747142"/>
              <a:gd name="connsiteX117" fmla="*/ 2552700 w 4781550"/>
              <a:gd name="connsiteY117" fmla="*/ 450850 h 747142"/>
              <a:gd name="connsiteX118" fmla="*/ 2562225 w 4781550"/>
              <a:gd name="connsiteY118" fmla="*/ 454025 h 747142"/>
              <a:gd name="connsiteX119" fmla="*/ 2641600 w 4781550"/>
              <a:gd name="connsiteY119" fmla="*/ 460375 h 747142"/>
              <a:gd name="connsiteX120" fmla="*/ 2698750 w 4781550"/>
              <a:gd name="connsiteY120" fmla="*/ 463550 h 747142"/>
              <a:gd name="connsiteX121" fmla="*/ 2762250 w 4781550"/>
              <a:gd name="connsiteY121" fmla="*/ 466725 h 747142"/>
              <a:gd name="connsiteX122" fmla="*/ 2778125 w 4781550"/>
              <a:gd name="connsiteY122" fmla="*/ 463550 h 747142"/>
              <a:gd name="connsiteX123" fmla="*/ 2790825 w 4781550"/>
              <a:gd name="connsiteY123" fmla="*/ 469900 h 747142"/>
              <a:gd name="connsiteX124" fmla="*/ 2787650 w 4781550"/>
              <a:gd name="connsiteY124" fmla="*/ 463550 h 747142"/>
              <a:gd name="connsiteX125" fmla="*/ 2838450 w 4781550"/>
              <a:gd name="connsiteY125" fmla="*/ 460375 h 747142"/>
              <a:gd name="connsiteX126" fmla="*/ 2847975 w 4781550"/>
              <a:gd name="connsiteY126" fmla="*/ 463550 h 747142"/>
              <a:gd name="connsiteX127" fmla="*/ 2873375 w 4781550"/>
              <a:gd name="connsiteY127" fmla="*/ 476250 h 747142"/>
              <a:gd name="connsiteX128" fmla="*/ 2889250 w 4781550"/>
              <a:gd name="connsiteY128" fmla="*/ 460375 h 747142"/>
              <a:gd name="connsiteX129" fmla="*/ 2911475 w 4781550"/>
              <a:gd name="connsiteY129" fmla="*/ 466725 h 747142"/>
              <a:gd name="connsiteX130" fmla="*/ 2940050 w 4781550"/>
              <a:gd name="connsiteY130" fmla="*/ 460375 h 747142"/>
              <a:gd name="connsiteX131" fmla="*/ 2974975 w 4781550"/>
              <a:gd name="connsiteY131" fmla="*/ 463550 h 747142"/>
              <a:gd name="connsiteX132" fmla="*/ 2987675 w 4781550"/>
              <a:gd name="connsiteY132" fmla="*/ 460375 h 747142"/>
              <a:gd name="connsiteX133" fmla="*/ 3025775 w 4781550"/>
              <a:gd name="connsiteY133" fmla="*/ 463550 h 747142"/>
              <a:gd name="connsiteX134" fmla="*/ 3038475 w 4781550"/>
              <a:gd name="connsiteY134" fmla="*/ 466725 h 747142"/>
              <a:gd name="connsiteX135" fmla="*/ 3044825 w 4781550"/>
              <a:gd name="connsiteY135" fmla="*/ 476250 h 747142"/>
              <a:gd name="connsiteX136" fmla="*/ 3073400 w 4781550"/>
              <a:gd name="connsiteY136" fmla="*/ 466725 h 747142"/>
              <a:gd name="connsiteX137" fmla="*/ 3089275 w 4781550"/>
              <a:gd name="connsiteY137" fmla="*/ 479425 h 747142"/>
              <a:gd name="connsiteX138" fmla="*/ 3098800 w 4781550"/>
              <a:gd name="connsiteY138" fmla="*/ 482600 h 747142"/>
              <a:gd name="connsiteX139" fmla="*/ 3114675 w 4781550"/>
              <a:gd name="connsiteY139" fmla="*/ 485775 h 747142"/>
              <a:gd name="connsiteX140" fmla="*/ 3190875 w 4781550"/>
              <a:gd name="connsiteY140" fmla="*/ 495300 h 747142"/>
              <a:gd name="connsiteX141" fmla="*/ 3232150 w 4781550"/>
              <a:gd name="connsiteY141" fmla="*/ 498475 h 747142"/>
              <a:gd name="connsiteX142" fmla="*/ 3267075 w 4781550"/>
              <a:gd name="connsiteY142" fmla="*/ 501650 h 747142"/>
              <a:gd name="connsiteX143" fmla="*/ 3302000 w 4781550"/>
              <a:gd name="connsiteY143" fmla="*/ 504825 h 747142"/>
              <a:gd name="connsiteX144" fmla="*/ 3365500 w 4781550"/>
              <a:gd name="connsiteY144" fmla="*/ 514350 h 747142"/>
              <a:gd name="connsiteX145" fmla="*/ 3378200 w 4781550"/>
              <a:gd name="connsiteY145" fmla="*/ 517525 h 747142"/>
              <a:gd name="connsiteX146" fmla="*/ 3390900 w 4781550"/>
              <a:gd name="connsiteY146" fmla="*/ 514350 h 747142"/>
              <a:gd name="connsiteX147" fmla="*/ 3409950 w 4781550"/>
              <a:gd name="connsiteY147" fmla="*/ 511175 h 747142"/>
              <a:gd name="connsiteX148" fmla="*/ 3419475 w 4781550"/>
              <a:gd name="connsiteY148" fmla="*/ 508000 h 747142"/>
              <a:gd name="connsiteX149" fmla="*/ 3432175 w 4781550"/>
              <a:gd name="connsiteY149" fmla="*/ 511175 h 747142"/>
              <a:gd name="connsiteX150" fmla="*/ 3441700 w 4781550"/>
              <a:gd name="connsiteY150" fmla="*/ 514350 h 747142"/>
              <a:gd name="connsiteX151" fmla="*/ 3463925 w 4781550"/>
              <a:gd name="connsiteY151" fmla="*/ 511175 h 747142"/>
              <a:gd name="connsiteX152" fmla="*/ 3482975 w 4781550"/>
              <a:gd name="connsiteY152" fmla="*/ 511175 h 747142"/>
              <a:gd name="connsiteX153" fmla="*/ 3495675 w 4781550"/>
              <a:gd name="connsiteY153" fmla="*/ 514350 h 747142"/>
              <a:gd name="connsiteX154" fmla="*/ 3505200 w 4781550"/>
              <a:gd name="connsiteY154" fmla="*/ 520700 h 747142"/>
              <a:gd name="connsiteX155" fmla="*/ 3524250 w 4781550"/>
              <a:gd name="connsiteY155" fmla="*/ 511175 h 747142"/>
              <a:gd name="connsiteX156" fmla="*/ 3540125 w 4781550"/>
              <a:gd name="connsiteY156" fmla="*/ 514350 h 747142"/>
              <a:gd name="connsiteX157" fmla="*/ 3549650 w 4781550"/>
              <a:gd name="connsiteY157" fmla="*/ 511175 h 747142"/>
              <a:gd name="connsiteX158" fmla="*/ 3562350 w 4781550"/>
              <a:gd name="connsiteY158" fmla="*/ 508000 h 747142"/>
              <a:gd name="connsiteX159" fmla="*/ 3597275 w 4781550"/>
              <a:gd name="connsiteY159" fmla="*/ 511175 h 747142"/>
              <a:gd name="connsiteX160" fmla="*/ 3616325 w 4781550"/>
              <a:gd name="connsiteY160" fmla="*/ 514350 h 747142"/>
              <a:gd name="connsiteX161" fmla="*/ 3686175 w 4781550"/>
              <a:gd name="connsiteY161" fmla="*/ 508000 h 747142"/>
              <a:gd name="connsiteX162" fmla="*/ 3702050 w 4781550"/>
              <a:gd name="connsiteY162" fmla="*/ 504825 h 747142"/>
              <a:gd name="connsiteX163" fmla="*/ 3727450 w 4781550"/>
              <a:gd name="connsiteY163" fmla="*/ 508000 h 747142"/>
              <a:gd name="connsiteX164" fmla="*/ 3736975 w 4781550"/>
              <a:gd name="connsiteY164" fmla="*/ 511175 h 747142"/>
              <a:gd name="connsiteX165" fmla="*/ 3775075 w 4781550"/>
              <a:gd name="connsiteY165" fmla="*/ 504825 h 747142"/>
              <a:gd name="connsiteX166" fmla="*/ 3784600 w 4781550"/>
              <a:gd name="connsiteY166" fmla="*/ 508000 h 747142"/>
              <a:gd name="connsiteX167" fmla="*/ 3794125 w 4781550"/>
              <a:gd name="connsiteY167" fmla="*/ 501650 h 747142"/>
              <a:gd name="connsiteX168" fmla="*/ 3806825 w 4781550"/>
              <a:gd name="connsiteY168" fmla="*/ 508000 h 747142"/>
              <a:gd name="connsiteX169" fmla="*/ 3835400 w 4781550"/>
              <a:gd name="connsiteY169" fmla="*/ 508000 h 747142"/>
              <a:gd name="connsiteX170" fmla="*/ 3841750 w 4781550"/>
              <a:gd name="connsiteY170" fmla="*/ 517525 h 747142"/>
              <a:gd name="connsiteX171" fmla="*/ 3863975 w 4781550"/>
              <a:gd name="connsiteY171" fmla="*/ 511175 h 747142"/>
              <a:gd name="connsiteX172" fmla="*/ 3873500 w 4781550"/>
              <a:gd name="connsiteY172" fmla="*/ 520700 h 747142"/>
              <a:gd name="connsiteX173" fmla="*/ 3943350 w 4781550"/>
              <a:gd name="connsiteY173" fmla="*/ 517525 h 747142"/>
              <a:gd name="connsiteX174" fmla="*/ 3956050 w 4781550"/>
              <a:gd name="connsiteY174" fmla="*/ 514350 h 747142"/>
              <a:gd name="connsiteX175" fmla="*/ 3987800 w 4781550"/>
              <a:gd name="connsiteY175" fmla="*/ 511175 h 747142"/>
              <a:gd name="connsiteX176" fmla="*/ 4010025 w 4781550"/>
              <a:gd name="connsiteY176" fmla="*/ 514350 h 747142"/>
              <a:gd name="connsiteX177" fmla="*/ 4032250 w 4781550"/>
              <a:gd name="connsiteY177" fmla="*/ 508000 h 747142"/>
              <a:gd name="connsiteX178" fmla="*/ 4051300 w 4781550"/>
              <a:gd name="connsiteY178" fmla="*/ 514350 h 747142"/>
              <a:gd name="connsiteX179" fmla="*/ 4060825 w 4781550"/>
              <a:gd name="connsiteY179" fmla="*/ 517525 h 747142"/>
              <a:gd name="connsiteX180" fmla="*/ 4073525 w 4781550"/>
              <a:gd name="connsiteY180" fmla="*/ 539750 h 747142"/>
              <a:gd name="connsiteX181" fmla="*/ 4092575 w 4781550"/>
              <a:gd name="connsiteY181" fmla="*/ 533400 h 747142"/>
              <a:gd name="connsiteX182" fmla="*/ 4098925 w 4781550"/>
              <a:gd name="connsiteY182" fmla="*/ 546100 h 747142"/>
              <a:gd name="connsiteX183" fmla="*/ 4105275 w 4781550"/>
              <a:gd name="connsiteY183" fmla="*/ 555625 h 747142"/>
              <a:gd name="connsiteX184" fmla="*/ 4108450 w 4781550"/>
              <a:gd name="connsiteY184" fmla="*/ 565150 h 747142"/>
              <a:gd name="connsiteX185" fmla="*/ 4117975 w 4781550"/>
              <a:gd name="connsiteY185" fmla="*/ 558800 h 747142"/>
              <a:gd name="connsiteX186" fmla="*/ 4114800 w 4781550"/>
              <a:gd name="connsiteY186" fmla="*/ 571500 h 747142"/>
              <a:gd name="connsiteX187" fmla="*/ 4127500 w 4781550"/>
              <a:gd name="connsiteY187" fmla="*/ 603250 h 747142"/>
              <a:gd name="connsiteX188" fmla="*/ 4137025 w 4781550"/>
              <a:gd name="connsiteY188" fmla="*/ 606425 h 747142"/>
              <a:gd name="connsiteX189" fmla="*/ 4140200 w 4781550"/>
              <a:gd name="connsiteY189" fmla="*/ 615950 h 747142"/>
              <a:gd name="connsiteX190" fmla="*/ 4143375 w 4781550"/>
              <a:gd name="connsiteY190" fmla="*/ 631825 h 747142"/>
              <a:gd name="connsiteX191" fmla="*/ 4152900 w 4781550"/>
              <a:gd name="connsiteY191" fmla="*/ 625475 h 747142"/>
              <a:gd name="connsiteX192" fmla="*/ 4181475 w 4781550"/>
              <a:gd name="connsiteY192" fmla="*/ 628650 h 747142"/>
              <a:gd name="connsiteX193" fmla="*/ 4191000 w 4781550"/>
              <a:gd name="connsiteY193" fmla="*/ 625475 h 747142"/>
              <a:gd name="connsiteX194" fmla="*/ 4175125 w 4781550"/>
              <a:gd name="connsiteY194" fmla="*/ 628650 h 747142"/>
              <a:gd name="connsiteX195" fmla="*/ 4276725 w 4781550"/>
              <a:gd name="connsiteY195" fmla="*/ 628650 h 747142"/>
              <a:gd name="connsiteX196" fmla="*/ 4295775 w 4781550"/>
              <a:gd name="connsiteY196" fmla="*/ 622300 h 747142"/>
              <a:gd name="connsiteX197" fmla="*/ 4305300 w 4781550"/>
              <a:gd name="connsiteY197" fmla="*/ 628650 h 747142"/>
              <a:gd name="connsiteX198" fmla="*/ 4318000 w 4781550"/>
              <a:gd name="connsiteY198" fmla="*/ 638175 h 747142"/>
              <a:gd name="connsiteX199" fmla="*/ 4330700 w 4781550"/>
              <a:gd name="connsiteY199" fmla="*/ 628650 h 747142"/>
              <a:gd name="connsiteX200" fmla="*/ 4340225 w 4781550"/>
              <a:gd name="connsiteY200" fmla="*/ 625475 h 747142"/>
              <a:gd name="connsiteX201" fmla="*/ 4352925 w 4781550"/>
              <a:gd name="connsiteY201" fmla="*/ 628650 h 747142"/>
              <a:gd name="connsiteX202" fmla="*/ 4362450 w 4781550"/>
              <a:gd name="connsiteY202" fmla="*/ 638175 h 747142"/>
              <a:gd name="connsiteX203" fmla="*/ 4365625 w 4781550"/>
              <a:gd name="connsiteY203" fmla="*/ 628650 h 747142"/>
              <a:gd name="connsiteX204" fmla="*/ 4381500 w 4781550"/>
              <a:gd name="connsiteY204" fmla="*/ 615950 h 747142"/>
              <a:gd name="connsiteX205" fmla="*/ 4394200 w 4781550"/>
              <a:gd name="connsiteY205" fmla="*/ 635000 h 747142"/>
              <a:gd name="connsiteX206" fmla="*/ 4397375 w 4781550"/>
              <a:gd name="connsiteY206" fmla="*/ 660400 h 747142"/>
              <a:gd name="connsiteX207" fmla="*/ 4400550 w 4781550"/>
              <a:gd name="connsiteY207" fmla="*/ 682625 h 747142"/>
              <a:gd name="connsiteX208" fmla="*/ 4403725 w 4781550"/>
              <a:gd name="connsiteY208" fmla="*/ 711200 h 747142"/>
              <a:gd name="connsiteX209" fmla="*/ 4416425 w 4781550"/>
              <a:gd name="connsiteY209" fmla="*/ 730250 h 747142"/>
              <a:gd name="connsiteX210" fmla="*/ 4444484 w 4781550"/>
              <a:gd name="connsiteY210" fmla="*/ 745995 h 747142"/>
              <a:gd name="connsiteX211" fmla="*/ 4521200 w 4781550"/>
              <a:gd name="connsiteY211" fmla="*/ 742950 h 747142"/>
              <a:gd name="connsiteX212" fmla="*/ 4549775 w 4781550"/>
              <a:gd name="connsiteY212" fmla="*/ 736600 h 747142"/>
              <a:gd name="connsiteX213" fmla="*/ 4568825 w 4781550"/>
              <a:gd name="connsiteY213" fmla="*/ 746125 h 747142"/>
              <a:gd name="connsiteX214" fmla="*/ 4622800 w 4781550"/>
              <a:gd name="connsiteY214" fmla="*/ 742950 h 747142"/>
              <a:gd name="connsiteX215" fmla="*/ 4648200 w 4781550"/>
              <a:gd name="connsiteY215" fmla="*/ 742950 h 747142"/>
              <a:gd name="connsiteX216" fmla="*/ 4679950 w 4781550"/>
              <a:gd name="connsiteY216" fmla="*/ 742950 h 747142"/>
              <a:gd name="connsiteX217" fmla="*/ 4699000 w 4781550"/>
              <a:gd name="connsiteY217" fmla="*/ 739775 h 747142"/>
              <a:gd name="connsiteX218" fmla="*/ 4781550 w 4781550"/>
              <a:gd name="connsiteY218" fmla="*/ 736600 h 747142"/>
              <a:gd name="connsiteX0" fmla="*/ 0 w 4781550"/>
              <a:gd name="connsiteY0" fmla="*/ 12700 h 757099"/>
              <a:gd name="connsiteX1" fmla="*/ 25400 w 4781550"/>
              <a:gd name="connsiteY1" fmla="*/ 9525 h 757099"/>
              <a:gd name="connsiteX2" fmla="*/ 165100 w 4781550"/>
              <a:gd name="connsiteY2" fmla="*/ 3175 h 757099"/>
              <a:gd name="connsiteX3" fmla="*/ 184150 w 4781550"/>
              <a:gd name="connsiteY3" fmla="*/ 3175 h 757099"/>
              <a:gd name="connsiteX4" fmla="*/ 222250 w 4781550"/>
              <a:gd name="connsiteY4" fmla="*/ 0 h 757099"/>
              <a:gd name="connsiteX5" fmla="*/ 250825 w 4781550"/>
              <a:gd name="connsiteY5" fmla="*/ 3175 h 757099"/>
              <a:gd name="connsiteX6" fmla="*/ 269875 w 4781550"/>
              <a:gd name="connsiteY6" fmla="*/ 15875 h 757099"/>
              <a:gd name="connsiteX7" fmla="*/ 282575 w 4781550"/>
              <a:gd name="connsiteY7" fmla="*/ 19050 h 757099"/>
              <a:gd name="connsiteX8" fmla="*/ 301625 w 4781550"/>
              <a:gd name="connsiteY8" fmla="*/ 22225 h 757099"/>
              <a:gd name="connsiteX9" fmla="*/ 320675 w 4781550"/>
              <a:gd name="connsiteY9" fmla="*/ 28575 h 757099"/>
              <a:gd name="connsiteX10" fmla="*/ 330200 w 4781550"/>
              <a:gd name="connsiteY10" fmla="*/ 34925 h 757099"/>
              <a:gd name="connsiteX11" fmla="*/ 355600 w 4781550"/>
              <a:gd name="connsiteY11" fmla="*/ 41275 h 757099"/>
              <a:gd name="connsiteX12" fmla="*/ 365125 w 4781550"/>
              <a:gd name="connsiteY12" fmla="*/ 44450 h 757099"/>
              <a:gd name="connsiteX13" fmla="*/ 403225 w 4781550"/>
              <a:gd name="connsiteY13" fmla="*/ 50800 h 757099"/>
              <a:gd name="connsiteX14" fmla="*/ 406400 w 4781550"/>
              <a:gd name="connsiteY14" fmla="*/ 63500 h 757099"/>
              <a:gd name="connsiteX15" fmla="*/ 425450 w 4781550"/>
              <a:gd name="connsiteY15" fmla="*/ 73025 h 757099"/>
              <a:gd name="connsiteX16" fmla="*/ 428625 w 4781550"/>
              <a:gd name="connsiteY16" fmla="*/ 82550 h 757099"/>
              <a:gd name="connsiteX17" fmla="*/ 460375 w 4781550"/>
              <a:gd name="connsiteY17" fmla="*/ 82550 h 757099"/>
              <a:gd name="connsiteX18" fmla="*/ 469900 w 4781550"/>
              <a:gd name="connsiteY18" fmla="*/ 88900 h 757099"/>
              <a:gd name="connsiteX19" fmla="*/ 479425 w 4781550"/>
              <a:gd name="connsiteY19" fmla="*/ 92075 h 757099"/>
              <a:gd name="connsiteX20" fmla="*/ 495300 w 4781550"/>
              <a:gd name="connsiteY20" fmla="*/ 111125 h 757099"/>
              <a:gd name="connsiteX21" fmla="*/ 498475 w 4781550"/>
              <a:gd name="connsiteY21" fmla="*/ 120650 h 757099"/>
              <a:gd name="connsiteX22" fmla="*/ 504825 w 4781550"/>
              <a:gd name="connsiteY22" fmla="*/ 130175 h 757099"/>
              <a:gd name="connsiteX23" fmla="*/ 530225 w 4781550"/>
              <a:gd name="connsiteY23" fmla="*/ 127000 h 757099"/>
              <a:gd name="connsiteX24" fmla="*/ 555625 w 4781550"/>
              <a:gd name="connsiteY24" fmla="*/ 130175 h 757099"/>
              <a:gd name="connsiteX25" fmla="*/ 565150 w 4781550"/>
              <a:gd name="connsiteY25" fmla="*/ 133350 h 757099"/>
              <a:gd name="connsiteX26" fmla="*/ 615950 w 4781550"/>
              <a:gd name="connsiteY26" fmla="*/ 136525 h 757099"/>
              <a:gd name="connsiteX27" fmla="*/ 625475 w 4781550"/>
              <a:gd name="connsiteY27" fmla="*/ 133350 h 757099"/>
              <a:gd name="connsiteX28" fmla="*/ 641350 w 4781550"/>
              <a:gd name="connsiteY28" fmla="*/ 152400 h 757099"/>
              <a:gd name="connsiteX29" fmla="*/ 654050 w 4781550"/>
              <a:gd name="connsiteY29" fmla="*/ 149225 h 757099"/>
              <a:gd name="connsiteX30" fmla="*/ 676275 w 4781550"/>
              <a:gd name="connsiteY30" fmla="*/ 142875 h 757099"/>
              <a:gd name="connsiteX31" fmla="*/ 708025 w 4781550"/>
              <a:gd name="connsiteY31" fmla="*/ 149225 h 757099"/>
              <a:gd name="connsiteX32" fmla="*/ 736600 w 4781550"/>
              <a:gd name="connsiteY32" fmla="*/ 161925 h 757099"/>
              <a:gd name="connsiteX33" fmla="*/ 749300 w 4781550"/>
              <a:gd name="connsiteY33" fmla="*/ 165100 h 757099"/>
              <a:gd name="connsiteX34" fmla="*/ 765175 w 4781550"/>
              <a:gd name="connsiteY34" fmla="*/ 190500 h 757099"/>
              <a:gd name="connsiteX35" fmla="*/ 774700 w 4781550"/>
              <a:gd name="connsiteY35" fmla="*/ 184150 h 757099"/>
              <a:gd name="connsiteX36" fmla="*/ 819150 w 4781550"/>
              <a:gd name="connsiteY36" fmla="*/ 184150 h 757099"/>
              <a:gd name="connsiteX37" fmla="*/ 869950 w 4781550"/>
              <a:gd name="connsiteY37" fmla="*/ 190500 h 757099"/>
              <a:gd name="connsiteX38" fmla="*/ 879475 w 4781550"/>
              <a:gd name="connsiteY38" fmla="*/ 193675 h 757099"/>
              <a:gd name="connsiteX39" fmla="*/ 889000 w 4781550"/>
              <a:gd name="connsiteY39" fmla="*/ 203200 h 757099"/>
              <a:gd name="connsiteX40" fmla="*/ 901700 w 4781550"/>
              <a:gd name="connsiteY40" fmla="*/ 222250 h 757099"/>
              <a:gd name="connsiteX41" fmla="*/ 917575 w 4781550"/>
              <a:gd name="connsiteY41" fmla="*/ 219075 h 757099"/>
              <a:gd name="connsiteX42" fmla="*/ 930275 w 4781550"/>
              <a:gd name="connsiteY42" fmla="*/ 215900 h 757099"/>
              <a:gd name="connsiteX43" fmla="*/ 939800 w 4781550"/>
              <a:gd name="connsiteY43" fmla="*/ 225425 h 757099"/>
              <a:gd name="connsiteX44" fmla="*/ 949325 w 4781550"/>
              <a:gd name="connsiteY44" fmla="*/ 222250 h 757099"/>
              <a:gd name="connsiteX45" fmla="*/ 968375 w 4781550"/>
              <a:gd name="connsiteY45" fmla="*/ 234950 h 757099"/>
              <a:gd name="connsiteX46" fmla="*/ 977900 w 4781550"/>
              <a:gd name="connsiteY46" fmla="*/ 241300 h 757099"/>
              <a:gd name="connsiteX47" fmla="*/ 996950 w 4781550"/>
              <a:gd name="connsiteY47" fmla="*/ 260350 h 757099"/>
              <a:gd name="connsiteX48" fmla="*/ 1006475 w 4781550"/>
              <a:gd name="connsiteY48" fmla="*/ 250825 h 757099"/>
              <a:gd name="connsiteX49" fmla="*/ 1016000 w 4781550"/>
              <a:gd name="connsiteY49" fmla="*/ 260350 h 757099"/>
              <a:gd name="connsiteX50" fmla="*/ 1025525 w 4781550"/>
              <a:gd name="connsiteY50" fmla="*/ 266700 h 757099"/>
              <a:gd name="connsiteX51" fmla="*/ 1035050 w 4781550"/>
              <a:gd name="connsiteY51" fmla="*/ 269875 h 757099"/>
              <a:gd name="connsiteX52" fmla="*/ 1054100 w 4781550"/>
              <a:gd name="connsiteY52" fmla="*/ 282575 h 757099"/>
              <a:gd name="connsiteX53" fmla="*/ 1066800 w 4781550"/>
              <a:gd name="connsiteY53" fmla="*/ 288925 h 757099"/>
              <a:gd name="connsiteX54" fmla="*/ 1085850 w 4781550"/>
              <a:gd name="connsiteY54" fmla="*/ 285750 h 757099"/>
              <a:gd name="connsiteX55" fmla="*/ 1098550 w 4781550"/>
              <a:gd name="connsiteY55" fmla="*/ 288925 h 757099"/>
              <a:gd name="connsiteX56" fmla="*/ 1136650 w 4781550"/>
              <a:gd name="connsiteY56" fmla="*/ 292100 h 757099"/>
              <a:gd name="connsiteX57" fmla="*/ 1149350 w 4781550"/>
              <a:gd name="connsiteY57" fmla="*/ 295275 h 757099"/>
              <a:gd name="connsiteX58" fmla="*/ 1162050 w 4781550"/>
              <a:gd name="connsiteY58" fmla="*/ 292100 h 757099"/>
              <a:gd name="connsiteX59" fmla="*/ 1174750 w 4781550"/>
              <a:gd name="connsiteY59" fmla="*/ 298450 h 757099"/>
              <a:gd name="connsiteX60" fmla="*/ 1184275 w 4781550"/>
              <a:gd name="connsiteY60" fmla="*/ 301625 h 757099"/>
              <a:gd name="connsiteX61" fmla="*/ 1216025 w 4781550"/>
              <a:gd name="connsiteY61" fmla="*/ 304800 h 757099"/>
              <a:gd name="connsiteX62" fmla="*/ 1231900 w 4781550"/>
              <a:gd name="connsiteY62" fmla="*/ 307975 h 757099"/>
              <a:gd name="connsiteX63" fmla="*/ 1241425 w 4781550"/>
              <a:gd name="connsiteY63" fmla="*/ 314325 h 757099"/>
              <a:gd name="connsiteX64" fmla="*/ 1254125 w 4781550"/>
              <a:gd name="connsiteY64" fmla="*/ 320675 h 757099"/>
              <a:gd name="connsiteX65" fmla="*/ 1298575 w 4781550"/>
              <a:gd name="connsiteY65" fmla="*/ 314325 h 757099"/>
              <a:gd name="connsiteX66" fmla="*/ 1308100 w 4781550"/>
              <a:gd name="connsiteY66" fmla="*/ 317500 h 757099"/>
              <a:gd name="connsiteX67" fmla="*/ 1355725 w 4781550"/>
              <a:gd name="connsiteY67" fmla="*/ 314325 h 757099"/>
              <a:gd name="connsiteX68" fmla="*/ 1403350 w 4781550"/>
              <a:gd name="connsiteY68" fmla="*/ 314325 h 757099"/>
              <a:gd name="connsiteX69" fmla="*/ 1409700 w 4781550"/>
              <a:gd name="connsiteY69" fmla="*/ 323850 h 757099"/>
              <a:gd name="connsiteX70" fmla="*/ 1428750 w 4781550"/>
              <a:gd name="connsiteY70" fmla="*/ 336550 h 757099"/>
              <a:gd name="connsiteX71" fmla="*/ 1485900 w 4781550"/>
              <a:gd name="connsiteY71" fmla="*/ 342900 h 757099"/>
              <a:gd name="connsiteX72" fmla="*/ 1495425 w 4781550"/>
              <a:gd name="connsiteY72" fmla="*/ 346075 h 757099"/>
              <a:gd name="connsiteX73" fmla="*/ 1508125 w 4781550"/>
              <a:gd name="connsiteY73" fmla="*/ 355600 h 757099"/>
              <a:gd name="connsiteX74" fmla="*/ 1536700 w 4781550"/>
              <a:gd name="connsiteY74" fmla="*/ 358775 h 757099"/>
              <a:gd name="connsiteX75" fmla="*/ 1562100 w 4781550"/>
              <a:gd name="connsiteY75" fmla="*/ 358775 h 757099"/>
              <a:gd name="connsiteX76" fmla="*/ 1587500 w 4781550"/>
              <a:gd name="connsiteY76" fmla="*/ 361950 h 757099"/>
              <a:gd name="connsiteX77" fmla="*/ 1660525 w 4781550"/>
              <a:gd name="connsiteY77" fmla="*/ 368300 h 757099"/>
              <a:gd name="connsiteX78" fmla="*/ 1676400 w 4781550"/>
              <a:gd name="connsiteY78" fmla="*/ 365125 h 757099"/>
              <a:gd name="connsiteX79" fmla="*/ 1685925 w 4781550"/>
              <a:gd name="connsiteY79" fmla="*/ 371475 h 757099"/>
              <a:gd name="connsiteX80" fmla="*/ 1695450 w 4781550"/>
              <a:gd name="connsiteY80" fmla="*/ 374650 h 757099"/>
              <a:gd name="connsiteX81" fmla="*/ 1711325 w 4781550"/>
              <a:gd name="connsiteY81" fmla="*/ 371475 h 757099"/>
              <a:gd name="connsiteX82" fmla="*/ 1774825 w 4781550"/>
              <a:gd name="connsiteY82" fmla="*/ 377825 h 757099"/>
              <a:gd name="connsiteX83" fmla="*/ 1806575 w 4781550"/>
              <a:gd name="connsiteY83" fmla="*/ 381000 h 757099"/>
              <a:gd name="connsiteX84" fmla="*/ 1819275 w 4781550"/>
              <a:gd name="connsiteY84" fmla="*/ 377825 h 757099"/>
              <a:gd name="connsiteX85" fmla="*/ 1870075 w 4781550"/>
              <a:gd name="connsiteY85" fmla="*/ 387350 h 757099"/>
              <a:gd name="connsiteX86" fmla="*/ 1898650 w 4781550"/>
              <a:gd name="connsiteY86" fmla="*/ 390525 h 757099"/>
              <a:gd name="connsiteX87" fmla="*/ 1908175 w 4781550"/>
              <a:gd name="connsiteY87" fmla="*/ 393700 h 757099"/>
              <a:gd name="connsiteX88" fmla="*/ 1917700 w 4781550"/>
              <a:gd name="connsiteY88" fmla="*/ 400050 h 757099"/>
              <a:gd name="connsiteX89" fmla="*/ 1949450 w 4781550"/>
              <a:gd name="connsiteY89" fmla="*/ 409575 h 757099"/>
              <a:gd name="connsiteX90" fmla="*/ 1978025 w 4781550"/>
              <a:gd name="connsiteY90" fmla="*/ 419100 h 757099"/>
              <a:gd name="connsiteX91" fmla="*/ 1997075 w 4781550"/>
              <a:gd name="connsiteY91" fmla="*/ 415925 h 757099"/>
              <a:gd name="connsiteX92" fmla="*/ 2028825 w 4781550"/>
              <a:gd name="connsiteY92" fmla="*/ 409575 h 757099"/>
              <a:gd name="connsiteX93" fmla="*/ 2038350 w 4781550"/>
              <a:gd name="connsiteY93" fmla="*/ 412750 h 757099"/>
              <a:gd name="connsiteX94" fmla="*/ 2060575 w 4781550"/>
              <a:gd name="connsiteY94" fmla="*/ 412750 h 757099"/>
              <a:gd name="connsiteX95" fmla="*/ 2063750 w 4781550"/>
              <a:gd name="connsiteY95" fmla="*/ 422275 h 757099"/>
              <a:gd name="connsiteX96" fmla="*/ 2073275 w 4781550"/>
              <a:gd name="connsiteY96" fmla="*/ 419100 h 757099"/>
              <a:gd name="connsiteX97" fmla="*/ 2101850 w 4781550"/>
              <a:gd name="connsiteY97" fmla="*/ 425450 h 757099"/>
              <a:gd name="connsiteX98" fmla="*/ 2136775 w 4781550"/>
              <a:gd name="connsiteY98" fmla="*/ 422275 h 757099"/>
              <a:gd name="connsiteX99" fmla="*/ 2149475 w 4781550"/>
              <a:gd name="connsiteY99" fmla="*/ 425450 h 757099"/>
              <a:gd name="connsiteX100" fmla="*/ 2174875 w 4781550"/>
              <a:gd name="connsiteY100" fmla="*/ 419100 h 757099"/>
              <a:gd name="connsiteX101" fmla="*/ 2203450 w 4781550"/>
              <a:gd name="connsiteY101" fmla="*/ 431800 h 757099"/>
              <a:gd name="connsiteX102" fmla="*/ 2241550 w 4781550"/>
              <a:gd name="connsiteY102" fmla="*/ 425450 h 757099"/>
              <a:gd name="connsiteX103" fmla="*/ 2260600 w 4781550"/>
              <a:gd name="connsiteY103" fmla="*/ 422275 h 757099"/>
              <a:gd name="connsiteX104" fmla="*/ 2270125 w 4781550"/>
              <a:gd name="connsiteY104" fmla="*/ 431800 h 757099"/>
              <a:gd name="connsiteX105" fmla="*/ 2282825 w 4781550"/>
              <a:gd name="connsiteY105" fmla="*/ 434975 h 757099"/>
              <a:gd name="connsiteX106" fmla="*/ 2301875 w 4781550"/>
              <a:gd name="connsiteY106" fmla="*/ 425450 h 757099"/>
              <a:gd name="connsiteX107" fmla="*/ 2317750 w 4781550"/>
              <a:gd name="connsiteY107" fmla="*/ 428625 h 757099"/>
              <a:gd name="connsiteX108" fmla="*/ 2333625 w 4781550"/>
              <a:gd name="connsiteY108" fmla="*/ 425450 h 757099"/>
              <a:gd name="connsiteX109" fmla="*/ 2365375 w 4781550"/>
              <a:gd name="connsiteY109" fmla="*/ 434975 h 757099"/>
              <a:gd name="connsiteX110" fmla="*/ 2381250 w 4781550"/>
              <a:gd name="connsiteY110" fmla="*/ 431800 h 757099"/>
              <a:gd name="connsiteX111" fmla="*/ 2390775 w 4781550"/>
              <a:gd name="connsiteY111" fmla="*/ 434975 h 757099"/>
              <a:gd name="connsiteX112" fmla="*/ 2403475 w 4781550"/>
              <a:gd name="connsiteY112" fmla="*/ 438150 h 757099"/>
              <a:gd name="connsiteX113" fmla="*/ 2419350 w 4781550"/>
              <a:gd name="connsiteY113" fmla="*/ 434975 h 757099"/>
              <a:gd name="connsiteX114" fmla="*/ 2438400 w 4781550"/>
              <a:gd name="connsiteY114" fmla="*/ 441325 h 757099"/>
              <a:gd name="connsiteX115" fmla="*/ 2482850 w 4781550"/>
              <a:gd name="connsiteY115" fmla="*/ 441325 h 757099"/>
              <a:gd name="connsiteX116" fmla="*/ 2486025 w 4781550"/>
              <a:gd name="connsiteY116" fmla="*/ 450850 h 757099"/>
              <a:gd name="connsiteX117" fmla="*/ 2552700 w 4781550"/>
              <a:gd name="connsiteY117" fmla="*/ 450850 h 757099"/>
              <a:gd name="connsiteX118" fmla="*/ 2562225 w 4781550"/>
              <a:gd name="connsiteY118" fmla="*/ 454025 h 757099"/>
              <a:gd name="connsiteX119" fmla="*/ 2641600 w 4781550"/>
              <a:gd name="connsiteY119" fmla="*/ 460375 h 757099"/>
              <a:gd name="connsiteX120" fmla="*/ 2698750 w 4781550"/>
              <a:gd name="connsiteY120" fmla="*/ 463550 h 757099"/>
              <a:gd name="connsiteX121" fmla="*/ 2762250 w 4781550"/>
              <a:gd name="connsiteY121" fmla="*/ 466725 h 757099"/>
              <a:gd name="connsiteX122" fmla="*/ 2778125 w 4781550"/>
              <a:gd name="connsiteY122" fmla="*/ 463550 h 757099"/>
              <a:gd name="connsiteX123" fmla="*/ 2790825 w 4781550"/>
              <a:gd name="connsiteY123" fmla="*/ 469900 h 757099"/>
              <a:gd name="connsiteX124" fmla="*/ 2787650 w 4781550"/>
              <a:gd name="connsiteY124" fmla="*/ 463550 h 757099"/>
              <a:gd name="connsiteX125" fmla="*/ 2838450 w 4781550"/>
              <a:gd name="connsiteY125" fmla="*/ 460375 h 757099"/>
              <a:gd name="connsiteX126" fmla="*/ 2847975 w 4781550"/>
              <a:gd name="connsiteY126" fmla="*/ 463550 h 757099"/>
              <a:gd name="connsiteX127" fmla="*/ 2873375 w 4781550"/>
              <a:gd name="connsiteY127" fmla="*/ 476250 h 757099"/>
              <a:gd name="connsiteX128" fmla="*/ 2889250 w 4781550"/>
              <a:gd name="connsiteY128" fmla="*/ 460375 h 757099"/>
              <a:gd name="connsiteX129" fmla="*/ 2911475 w 4781550"/>
              <a:gd name="connsiteY129" fmla="*/ 466725 h 757099"/>
              <a:gd name="connsiteX130" fmla="*/ 2940050 w 4781550"/>
              <a:gd name="connsiteY130" fmla="*/ 460375 h 757099"/>
              <a:gd name="connsiteX131" fmla="*/ 2974975 w 4781550"/>
              <a:gd name="connsiteY131" fmla="*/ 463550 h 757099"/>
              <a:gd name="connsiteX132" fmla="*/ 2987675 w 4781550"/>
              <a:gd name="connsiteY132" fmla="*/ 460375 h 757099"/>
              <a:gd name="connsiteX133" fmla="*/ 3025775 w 4781550"/>
              <a:gd name="connsiteY133" fmla="*/ 463550 h 757099"/>
              <a:gd name="connsiteX134" fmla="*/ 3038475 w 4781550"/>
              <a:gd name="connsiteY134" fmla="*/ 466725 h 757099"/>
              <a:gd name="connsiteX135" fmla="*/ 3044825 w 4781550"/>
              <a:gd name="connsiteY135" fmla="*/ 476250 h 757099"/>
              <a:gd name="connsiteX136" fmla="*/ 3073400 w 4781550"/>
              <a:gd name="connsiteY136" fmla="*/ 466725 h 757099"/>
              <a:gd name="connsiteX137" fmla="*/ 3089275 w 4781550"/>
              <a:gd name="connsiteY137" fmla="*/ 479425 h 757099"/>
              <a:gd name="connsiteX138" fmla="*/ 3098800 w 4781550"/>
              <a:gd name="connsiteY138" fmla="*/ 482600 h 757099"/>
              <a:gd name="connsiteX139" fmla="*/ 3114675 w 4781550"/>
              <a:gd name="connsiteY139" fmla="*/ 485775 h 757099"/>
              <a:gd name="connsiteX140" fmla="*/ 3190875 w 4781550"/>
              <a:gd name="connsiteY140" fmla="*/ 495300 h 757099"/>
              <a:gd name="connsiteX141" fmla="*/ 3232150 w 4781550"/>
              <a:gd name="connsiteY141" fmla="*/ 498475 h 757099"/>
              <a:gd name="connsiteX142" fmla="*/ 3267075 w 4781550"/>
              <a:gd name="connsiteY142" fmla="*/ 501650 h 757099"/>
              <a:gd name="connsiteX143" fmla="*/ 3302000 w 4781550"/>
              <a:gd name="connsiteY143" fmla="*/ 504825 h 757099"/>
              <a:gd name="connsiteX144" fmla="*/ 3365500 w 4781550"/>
              <a:gd name="connsiteY144" fmla="*/ 514350 h 757099"/>
              <a:gd name="connsiteX145" fmla="*/ 3378200 w 4781550"/>
              <a:gd name="connsiteY145" fmla="*/ 517525 h 757099"/>
              <a:gd name="connsiteX146" fmla="*/ 3390900 w 4781550"/>
              <a:gd name="connsiteY146" fmla="*/ 514350 h 757099"/>
              <a:gd name="connsiteX147" fmla="*/ 3409950 w 4781550"/>
              <a:gd name="connsiteY147" fmla="*/ 511175 h 757099"/>
              <a:gd name="connsiteX148" fmla="*/ 3419475 w 4781550"/>
              <a:gd name="connsiteY148" fmla="*/ 508000 h 757099"/>
              <a:gd name="connsiteX149" fmla="*/ 3432175 w 4781550"/>
              <a:gd name="connsiteY149" fmla="*/ 511175 h 757099"/>
              <a:gd name="connsiteX150" fmla="*/ 3441700 w 4781550"/>
              <a:gd name="connsiteY150" fmla="*/ 514350 h 757099"/>
              <a:gd name="connsiteX151" fmla="*/ 3463925 w 4781550"/>
              <a:gd name="connsiteY151" fmla="*/ 511175 h 757099"/>
              <a:gd name="connsiteX152" fmla="*/ 3482975 w 4781550"/>
              <a:gd name="connsiteY152" fmla="*/ 511175 h 757099"/>
              <a:gd name="connsiteX153" fmla="*/ 3495675 w 4781550"/>
              <a:gd name="connsiteY153" fmla="*/ 514350 h 757099"/>
              <a:gd name="connsiteX154" fmla="*/ 3505200 w 4781550"/>
              <a:gd name="connsiteY154" fmla="*/ 520700 h 757099"/>
              <a:gd name="connsiteX155" fmla="*/ 3524250 w 4781550"/>
              <a:gd name="connsiteY155" fmla="*/ 511175 h 757099"/>
              <a:gd name="connsiteX156" fmla="*/ 3540125 w 4781550"/>
              <a:gd name="connsiteY156" fmla="*/ 514350 h 757099"/>
              <a:gd name="connsiteX157" fmla="*/ 3549650 w 4781550"/>
              <a:gd name="connsiteY157" fmla="*/ 511175 h 757099"/>
              <a:gd name="connsiteX158" fmla="*/ 3562350 w 4781550"/>
              <a:gd name="connsiteY158" fmla="*/ 508000 h 757099"/>
              <a:gd name="connsiteX159" fmla="*/ 3597275 w 4781550"/>
              <a:gd name="connsiteY159" fmla="*/ 511175 h 757099"/>
              <a:gd name="connsiteX160" fmla="*/ 3616325 w 4781550"/>
              <a:gd name="connsiteY160" fmla="*/ 514350 h 757099"/>
              <a:gd name="connsiteX161" fmla="*/ 3686175 w 4781550"/>
              <a:gd name="connsiteY161" fmla="*/ 508000 h 757099"/>
              <a:gd name="connsiteX162" fmla="*/ 3702050 w 4781550"/>
              <a:gd name="connsiteY162" fmla="*/ 504825 h 757099"/>
              <a:gd name="connsiteX163" fmla="*/ 3727450 w 4781550"/>
              <a:gd name="connsiteY163" fmla="*/ 508000 h 757099"/>
              <a:gd name="connsiteX164" fmla="*/ 3736975 w 4781550"/>
              <a:gd name="connsiteY164" fmla="*/ 511175 h 757099"/>
              <a:gd name="connsiteX165" fmla="*/ 3775075 w 4781550"/>
              <a:gd name="connsiteY165" fmla="*/ 504825 h 757099"/>
              <a:gd name="connsiteX166" fmla="*/ 3784600 w 4781550"/>
              <a:gd name="connsiteY166" fmla="*/ 508000 h 757099"/>
              <a:gd name="connsiteX167" fmla="*/ 3794125 w 4781550"/>
              <a:gd name="connsiteY167" fmla="*/ 501650 h 757099"/>
              <a:gd name="connsiteX168" fmla="*/ 3806825 w 4781550"/>
              <a:gd name="connsiteY168" fmla="*/ 508000 h 757099"/>
              <a:gd name="connsiteX169" fmla="*/ 3835400 w 4781550"/>
              <a:gd name="connsiteY169" fmla="*/ 508000 h 757099"/>
              <a:gd name="connsiteX170" fmla="*/ 3841750 w 4781550"/>
              <a:gd name="connsiteY170" fmla="*/ 517525 h 757099"/>
              <a:gd name="connsiteX171" fmla="*/ 3863975 w 4781550"/>
              <a:gd name="connsiteY171" fmla="*/ 511175 h 757099"/>
              <a:gd name="connsiteX172" fmla="*/ 3873500 w 4781550"/>
              <a:gd name="connsiteY172" fmla="*/ 520700 h 757099"/>
              <a:gd name="connsiteX173" fmla="*/ 3943350 w 4781550"/>
              <a:gd name="connsiteY173" fmla="*/ 517525 h 757099"/>
              <a:gd name="connsiteX174" fmla="*/ 3956050 w 4781550"/>
              <a:gd name="connsiteY174" fmla="*/ 514350 h 757099"/>
              <a:gd name="connsiteX175" fmla="*/ 3987800 w 4781550"/>
              <a:gd name="connsiteY175" fmla="*/ 511175 h 757099"/>
              <a:gd name="connsiteX176" fmla="*/ 4010025 w 4781550"/>
              <a:gd name="connsiteY176" fmla="*/ 514350 h 757099"/>
              <a:gd name="connsiteX177" fmla="*/ 4032250 w 4781550"/>
              <a:gd name="connsiteY177" fmla="*/ 508000 h 757099"/>
              <a:gd name="connsiteX178" fmla="*/ 4051300 w 4781550"/>
              <a:gd name="connsiteY178" fmla="*/ 514350 h 757099"/>
              <a:gd name="connsiteX179" fmla="*/ 4060825 w 4781550"/>
              <a:gd name="connsiteY179" fmla="*/ 517525 h 757099"/>
              <a:gd name="connsiteX180" fmla="*/ 4073525 w 4781550"/>
              <a:gd name="connsiteY180" fmla="*/ 539750 h 757099"/>
              <a:gd name="connsiteX181" fmla="*/ 4092575 w 4781550"/>
              <a:gd name="connsiteY181" fmla="*/ 533400 h 757099"/>
              <a:gd name="connsiteX182" fmla="*/ 4098925 w 4781550"/>
              <a:gd name="connsiteY182" fmla="*/ 546100 h 757099"/>
              <a:gd name="connsiteX183" fmla="*/ 4105275 w 4781550"/>
              <a:gd name="connsiteY183" fmla="*/ 555625 h 757099"/>
              <a:gd name="connsiteX184" fmla="*/ 4108450 w 4781550"/>
              <a:gd name="connsiteY184" fmla="*/ 565150 h 757099"/>
              <a:gd name="connsiteX185" fmla="*/ 4117975 w 4781550"/>
              <a:gd name="connsiteY185" fmla="*/ 558800 h 757099"/>
              <a:gd name="connsiteX186" fmla="*/ 4114800 w 4781550"/>
              <a:gd name="connsiteY186" fmla="*/ 571500 h 757099"/>
              <a:gd name="connsiteX187" fmla="*/ 4127500 w 4781550"/>
              <a:gd name="connsiteY187" fmla="*/ 603250 h 757099"/>
              <a:gd name="connsiteX188" fmla="*/ 4137025 w 4781550"/>
              <a:gd name="connsiteY188" fmla="*/ 606425 h 757099"/>
              <a:gd name="connsiteX189" fmla="*/ 4140200 w 4781550"/>
              <a:gd name="connsiteY189" fmla="*/ 615950 h 757099"/>
              <a:gd name="connsiteX190" fmla="*/ 4143375 w 4781550"/>
              <a:gd name="connsiteY190" fmla="*/ 631825 h 757099"/>
              <a:gd name="connsiteX191" fmla="*/ 4152900 w 4781550"/>
              <a:gd name="connsiteY191" fmla="*/ 625475 h 757099"/>
              <a:gd name="connsiteX192" fmla="*/ 4181475 w 4781550"/>
              <a:gd name="connsiteY192" fmla="*/ 628650 h 757099"/>
              <a:gd name="connsiteX193" fmla="*/ 4191000 w 4781550"/>
              <a:gd name="connsiteY193" fmla="*/ 625475 h 757099"/>
              <a:gd name="connsiteX194" fmla="*/ 4175125 w 4781550"/>
              <a:gd name="connsiteY194" fmla="*/ 628650 h 757099"/>
              <a:gd name="connsiteX195" fmla="*/ 4276725 w 4781550"/>
              <a:gd name="connsiteY195" fmla="*/ 628650 h 757099"/>
              <a:gd name="connsiteX196" fmla="*/ 4295775 w 4781550"/>
              <a:gd name="connsiteY196" fmla="*/ 622300 h 757099"/>
              <a:gd name="connsiteX197" fmla="*/ 4305300 w 4781550"/>
              <a:gd name="connsiteY197" fmla="*/ 628650 h 757099"/>
              <a:gd name="connsiteX198" fmla="*/ 4318000 w 4781550"/>
              <a:gd name="connsiteY198" fmla="*/ 638175 h 757099"/>
              <a:gd name="connsiteX199" fmla="*/ 4330700 w 4781550"/>
              <a:gd name="connsiteY199" fmla="*/ 628650 h 757099"/>
              <a:gd name="connsiteX200" fmla="*/ 4340225 w 4781550"/>
              <a:gd name="connsiteY200" fmla="*/ 625475 h 757099"/>
              <a:gd name="connsiteX201" fmla="*/ 4352925 w 4781550"/>
              <a:gd name="connsiteY201" fmla="*/ 628650 h 757099"/>
              <a:gd name="connsiteX202" fmla="*/ 4362450 w 4781550"/>
              <a:gd name="connsiteY202" fmla="*/ 638175 h 757099"/>
              <a:gd name="connsiteX203" fmla="*/ 4365625 w 4781550"/>
              <a:gd name="connsiteY203" fmla="*/ 628650 h 757099"/>
              <a:gd name="connsiteX204" fmla="*/ 4381500 w 4781550"/>
              <a:gd name="connsiteY204" fmla="*/ 615950 h 757099"/>
              <a:gd name="connsiteX205" fmla="*/ 4394200 w 4781550"/>
              <a:gd name="connsiteY205" fmla="*/ 635000 h 757099"/>
              <a:gd name="connsiteX206" fmla="*/ 4397375 w 4781550"/>
              <a:gd name="connsiteY206" fmla="*/ 660400 h 757099"/>
              <a:gd name="connsiteX207" fmla="*/ 4400550 w 4781550"/>
              <a:gd name="connsiteY207" fmla="*/ 682625 h 757099"/>
              <a:gd name="connsiteX208" fmla="*/ 4403725 w 4781550"/>
              <a:gd name="connsiteY208" fmla="*/ 711200 h 757099"/>
              <a:gd name="connsiteX209" fmla="*/ 4410075 w 4781550"/>
              <a:gd name="connsiteY209" fmla="*/ 755650 h 757099"/>
              <a:gd name="connsiteX210" fmla="*/ 4444484 w 4781550"/>
              <a:gd name="connsiteY210" fmla="*/ 745995 h 757099"/>
              <a:gd name="connsiteX211" fmla="*/ 4521200 w 4781550"/>
              <a:gd name="connsiteY211" fmla="*/ 742950 h 757099"/>
              <a:gd name="connsiteX212" fmla="*/ 4549775 w 4781550"/>
              <a:gd name="connsiteY212" fmla="*/ 736600 h 757099"/>
              <a:gd name="connsiteX213" fmla="*/ 4568825 w 4781550"/>
              <a:gd name="connsiteY213" fmla="*/ 746125 h 757099"/>
              <a:gd name="connsiteX214" fmla="*/ 4622800 w 4781550"/>
              <a:gd name="connsiteY214" fmla="*/ 742950 h 757099"/>
              <a:gd name="connsiteX215" fmla="*/ 4648200 w 4781550"/>
              <a:gd name="connsiteY215" fmla="*/ 742950 h 757099"/>
              <a:gd name="connsiteX216" fmla="*/ 4679950 w 4781550"/>
              <a:gd name="connsiteY216" fmla="*/ 742950 h 757099"/>
              <a:gd name="connsiteX217" fmla="*/ 4699000 w 4781550"/>
              <a:gd name="connsiteY217" fmla="*/ 739775 h 757099"/>
              <a:gd name="connsiteX218" fmla="*/ 4781550 w 4781550"/>
              <a:gd name="connsiteY218" fmla="*/ 736600 h 757099"/>
              <a:gd name="connsiteX0" fmla="*/ 0 w 4781550"/>
              <a:gd name="connsiteY0" fmla="*/ 12700 h 746648"/>
              <a:gd name="connsiteX1" fmla="*/ 25400 w 4781550"/>
              <a:gd name="connsiteY1" fmla="*/ 9525 h 746648"/>
              <a:gd name="connsiteX2" fmla="*/ 165100 w 4781550"/>
              <a:gd name="connsiteY2" fmla="*/ 3175 h 746648"/>
              <a:gd name="connsiteX3" fmla="*/ 184150 w 4781550"/>
              <a:gd name="connsiteY3" fmla="*/ 3175 h 746648"/>
              <a:gd name="connsiteX4" fmla="*/ 222250 w 4781550"/>
              <a:gd name="connsiteY4" fmla="*/ 0 h 746648"/>
              <a:gd name="connsiteX5" fmla="*/ 250825 w 4781550"/>
              <a:gd name="connsiteY5" fmla="*/ 3175 h 746648"/>
              <a:gd name="connsiteX6" fmla="*/ 269875 w 4781550"/>
              <a:gd name="connsiteY6" fmla="*/ 15875 h 746648"/>
              <a:gd name="connsiteX7" fmla="*/ 282575 w 4781550"/>
              <a:gd name="connsiteY7" fmla="*/ 19050 h 746648"/>
              <a:gd name="connsiteX8" fmla="*/ 301625 w 4781550"/>
              <a:gd name="connsiteY8" fmla="*/ 22225 h 746648"/>
              <a:gd name="connsiteX9" fmla="*/ 320675 w 4781550"/>
              <a:gd name="connsiteY9" fmla="*/ 28575 h 746648"/>
              <a:gd name="connsiteX10" fmla="*/ 330200 w 4781550"/>
              <a:gd name="connsiteY10" fmla="*/ 34925 h 746648"/>
              <a:gd name="connsiteX11" fmla="*/ 355600 w 4781550"/>
              <a:gd name="connsiteY11" fmla="*/ 41275 h 746648"/>
              <a:gd name="connsiteX12" fmla="*/ 365125 w 4781550"/>
              <a:gd name="connsiteY12" fmla="*/ 44450 h 746648"/>
              <a:gd name="connsiteX13" fmla="*/ 403225 w 4781550"/>
              <a:gd name="connsiteY13" fmla="*/ 50800 h 746648"/>
              <a:gd name="connsiteX14" fmla="*/ 406400 w 4781550"/>
              <a:gd name="connsiteY14" fmla="*/ 63500 h 746648"/>
              <a:gd name="connsiteX15" fmla="*/ 425450 w 4781550"/>
              <a:gd name="connsiteY15" fmla="*/ 73025 h 746648"/>
              <a:gd name="connsiteX16" fmla="*/ 428625 w 4781550"/>
              <a:gd name="connsiteY16" fmla="*/ 82550 h 746648"/>
              <a:gd name="connsiteX17" fmla="*/ 460375 w 4781550"/>
              <a:gd name="connsiteY17" fmla="*/ 82550 h 746648"/>
              <a:gd name="connsiteX18" fmla="*/ 469900 w 4781550"/>
              <a:gd name="connsiteY18" fmla="*/ 88900 h 746648"/>
              <a:gd name="connsiteX19" fmla="*/ 479425 w 4781550"/>
              <a:gd name="connsiteY19" fmla="*/ 92075 h 746648"/>
              <a:gd name="connsiteX20" fmla="*/ 495300 w 4781550"/>
              <a:gd name="connsiteY20" fmla="*/ 111125 h 746648"/>
              <a:gd name="connsiteX21" fmla="*/ 498475 w 4781550"/>
              <a:gd name="connsiteY21" fmla="*/ 120650 h 746648"/>
              <a:gd name="connsiteX22" fmla="*/ 504825 w 4781550"/>
              <a:gd name="connsiteY22" fmla="*/ 130175 h 746648"/>
              <a:gd name="connsiteX23" fmla="*/ 530225 w 4781550"/>
              <a:gd name="connsiteY23" fmla="*/ 127000 h 746648"/>
              <a:gd name="connsiteX24" fmla="*/ 555625 w 4781550"/>
              <a:gd name="connsiteY24" fmla="*/ 130175 h 746648"/>
              <a:gd name="connsiteX25" fmla="*/ 565150 w 4781550"/>
              <a:gd name="connsiteY25" fmla="*/ 133350 h 746648"/>
              <a:gd name="connsiteX26" fmla="*/ 615950 w 4781550"/>
              <a:gd name="connsiteY26" fmla="*/ 136525 h 746648"/>
              <a:gd name="connsiteX27" fmla="*/ 625475 w 4781550"/>
              <a:gd name="connsiteY27" fmla="*/ 133350 h 746648"/>
              <a:gd name="connsiteX28" fmla="*/ 641350 w 4781550"/>
              <a:gd name="connsiteY28" fmla="*/ 152400 h 746648"/>
              <a:gd name="connsiteX29" fmla="*/ 654050 w 4781550"/>
              <a:gd name="connsiteY29" fmla="*/ 149225 h 746648"/>
              <a:gd name="connsiteX30" fmla="*/ 676275 w 4781550"/>
              <a:gd name="connsiteY30" fmla="*/ 142875 h 746648"/>
              <a:gd name="connsiteX31" fmla="*/ 708025 w 4781550"/>
              <a:gd name="connsiteY31" fmla="*/ 149225 h 746648"/>
              <a:gd name="connsiteX32" fmla="*/ 736600 w 4781550"/>
              <a:gd name="connsiteY32" fmla="*/ 161925 h 746648"/>
              <a:gd name="connsiteX33" fmla="*/ 749300 w 4781550"/>
              <a:gd name="connsiteY33" fmla="*/ 165100 h 746648"/>
              <a:gd name="connsiteX34" fmla="*/ 765175 w 4781550"/>
              <a:gd name="connsiteY34" fmla="*/ 190500 h 746648"/>
              <a:gd name="connsiteX35" fmla="*/ 774700 w 4781550"/>
              <a:gd name="connsiteY35" fmla="*/ 184150 h 746648"/>
              <a:gd name="connsiteX36" fmla="*/ 819150 w 4781550"/>
              <a:gd name="connsiteY36" fmla="*/ 184150 h 746648"/>
              <a:gd name="connsiteX37" fmla="*/ 869950 w 4781550"/>
              <a:gd name="connsiteY37" fmla="*/ 190500 h 746648"/>
              <a:gd name="connsiteX38" fmla="*/ 879475 w 4781550"/>
              <a:gd name="connsiteY38" fmla="*/ 193675 h 746648"/>
              <a:gd name="connsiteX39" fmla="*/ 889000 w 4781550"/>
              <a:gd name="connsiteY39" fmla="*/ 203200 h 746648"/>
              <a:gd name="connsiteX40" fmla="*/ 901700 w 4781550"/>
              <a:gd name="connsiteY40" fmla="*/ 222250 h 746648"/>
              <a:gd name="connsiteX41" fmla="*/ 917575 w 4781550"/>
              <a:gd name="connsiteY41" fmla="*/ 219075 h 746648"/>
              <a:gd name="connsiteX42" fmla="*/ 930275 w 4781550"/>
              <a:gd name="connsiteY42" fmla="*/ 215900 h 746648"/>
              <a:gd name="connsiteX43" fmla="*/ 939800 w 4781550"/>
              <a:gd name="connsiteY43" fmla="*/ 225425 h 746648"/>
              <a:gd name="connsiteX44" fmla="*/ 949325 w 4781550"/>
              <a:gd name="connsiteY44" fmla="*/ 222250 h 746648"/>
              <a:gd name="connsiteX45" fmla="*/ 968375 w 4781550"/>
              <a:gd name="connsiteY45" fmla="*/ 234950 h 746648"/>
              <a:gd name="connsiteX46" fmla="*/ 977900 w 4781550"/>
              <a:gd name="connsiteY46" fmla="*/ 241300 h 746648"/>
              <a:gd name="connsiteX47" fmla="*/ 996950 w 4781550"/>
              <a:gd name="connsiteY47" fmla="*/ 260350 h 746648"/>
              <a:gd name="connsiteX48" fmla="*/ 1006475 w 4781550"/>
              <a:gd name="connsiteY48" fmla="*/ 250825 h 746648"/>
              <a:gd name="connsiteX49" fmla="*/ 1016000 w 4781550"/>
              <a:gd name="connsiteY49" fmla="*/ 260350 h 746648"/>
              <a:gd name="connsiteX50" fmla="*/ 1025525 w 4781550"/>
              <a:gd name="connsiteY50" fmla="*/ 266700 h 746648"/>
              <a:gd name="connsiteX51" fmla="*/ 1035050 w 4781550"/>
              <a:gd name="connsiteY51" fmla="*/ 269875 h 746648"/>
              <a:gd name="connsiteX52" fmla="*/ 1054100 w 4781550"/>
              <a:gd name="connsiteY52" fmla="*/ 282575 h 746648"/>
              <a:gd name="connsiteX53" fmla="*/ 1066800 w 4781550"/>
              <a:gd name="connsiteY53" fmla="*/ 288925 h 746648"/>
              <a:gd name="connsiteX54" fmla="*/ 1085850 w 4781550"/>
              <a:gd name="connsiteY54" fmla="*/ 285750 h 746648"/>
              <a:gd name="connsiteX55" fmla="*/ 1098550 w 4781550"/>
              <a:gd name="connsiteY55" fmla="*/ 288925 h 746648"/>
              <a:gd name="connsiteX56" fmla="*/ 1136650 w 4781550"/>
              <a:gd name="connsiteY56" fmla="*/ 292100 h 746648"/>
              <a:gd name="connsiteX57" fmla="*/ 1149350 w 4781550"/>
              <a:gd name="connsiteY57" fmla="*/ 295275 h 746648"/>
              <a:gd name="connsiteX58" fmla="*/ 1162050 w 4781550"/>
              <a:gd name="connsiteY58" fmla="*/ 292100 h 746648"/>
              <a:gd name="connsiteX59" fmla="*/ 1174750 w 4781550"/>
              <a:gd name="connsiteY59" fmla="*/ 298450 h 746648"/>
              <a:gd name="connsiteX60" fmla="*/ 1184275 w 4781550"/>
              <a:gd name="connsiteY60" fmla="*/ 301625 h 746648"/>
              <a:gd name="connsiteX61" fmla="*/ 1216025 w 4781550"/>
              <a:gd name="connsiteY61" fmla="*/ 304800 h 746648"/>
              <a:gd name="connsiteX62" fmla="*/ 1231900 w 4781550"/>
              <a:gd name="connsiteY62" fmla="*/ 307975 h 746648"/>
              <a:gd name="connsiteX63" fmla="*/ 1241425 w 4781550"/>
              <a:gd name="connsiteY63" fmla="*/ 314325 h 746648"/>
              <a:gd name="connsiteX64" fmla="*/ 1254125 w 4781550"/>
              <a:gd name="connsiteY64" fmla="*/ 320675 h 746648"/>
              <a:gd name="connsiteX65" fmla="*/ 1298575 w 4781550"/>
              <a:gd name="connsiteY65" fmla="*/ 314325 h 746648"/>
              <a:gd name="connsiteX66" fmla="*/ 1308100 w 4781550"/>
              <a:gd name="connsiteY66" fmla="*/ 317500 h 746648"/>
              <a:gd name="connsiteX67" fmla="*/ 1355725 w 4781550"/>
              <a:gd name="connsiteY67" fmla="*/ 314325 h 746648"/>
              <a:gd name="connsiteX68" fmla="*/ 1403350 w 4781550"/>
              <a:gd name="connsiteY68" fmla="*/ 314325 h 746648"/>
              <a:gd name="connsiteX69" fmla="*/ 1409700 w 4781550"/>
              <a:gd name="connsiteY69" fmla="*/ 323850 h 746648"/>
              <a:gd name="connsiteX70" fmla="*/ 1428750 w 4781550"/>
              <a:gd name="connsiteY70" fmla="*/ 336550 h 746648"/>
              <a:gd name="connsiteX71" fmla="*/ 1485900 w 4781550"/>
              <a:gd name="connsiteY71" fmla="*/ 342900 h 746648"/>
              <a:gd name="connsiteX72" fmla="*/ 1495425 w 4781550"/>
              <a:gd name="connsiteY72" fmla="*/ 346075 h 746648"/>
              <a:gd name="connsiteX73" fmla="*/ 1508125 w 4781550"/>
              <a:gd name="connsiteY73" fmla="*/ 355600 h 746648"/>
              <a:gd name="connsiteX74" fmla="*/ 1536700 w 4781550"/>
              <a:gd name="connsiteY74" fmla="*/ 358775 h 746648"/>
              <a:gd name="connsiteX75" fmla="*/ 1562100 w 4781550"/>
              <a:gd name="connsiteY75" fmla="*/ 358775 h 746648"/>
              <a:gd name="connsiteX76" fmla="*/ 1587500 w 4781550"/>
              <a:gd name="connsiteY76" fmla="*/ 361950 h 746648"/>
              <a:gd name="connsiteX77" fmla="*/ 1660525 w 4781550"/>
              <a:gd name="connsiteY77" fmla="*/ 368300 h 746648"/>
              <a:gd name="connsiteX78" fmla="*/ 1676400 w 4781550"/>
              <a:gd name="connsiteY78" fmla="*/ 365125 h 746648"/>
              <a:gd name="connsiteX79" fmla="*/ 1685925 w 4781550"/>
              <a:gd name="connsiteY79" fmla="*/ 371475 h 746648"/>
              <a:gd name="connsiteX80" fmla="*/ 1695450 w 4781550"/>
              <a:gd name="connsiteY80" fmla="*/ 374650 h 746648"/>
              <a:gd name="connsiteX81" fmla="*/ 1711325 w 4781550"/>
              <a:gd name="connsiteY81" fmla="*/ 371475 h 746648"/>
              <a:gd name="connsiteX82" fmla="*/ 1774825 w 4781550"/>
              <a:gd name="connsiteY82" fmla="*/ 377825 h 746648"/>
              <a:gd name="connsiteX83" fmla="*/ 1806575 w 4781550"/>
              <a:gd name="connsiteY83" fmla="*/ 381000 h 746648"/>
              <a:gd name="connsiteX84" fmla="*/ 1819275 w 4781550"/>
              <a:gd name="connsiteY84" fmla="*/ 377825 h 746648"/>
              <a:gd name="connsiteX85" fmla="*/ 1870075 w 4781550"/>
              <a:gd name="connsiteY85" fmla="*/ 387350 h 746648"/>
              <a:gd name="connsiteX86" fmla="*/ 1898650 w 4781550"/>
              <a:gd name="connsiteY86" fmla="*/ 390525 h 746648"/>
              <a:gd name="connsiteX87" fmla="*/ 1908175 w 4781550"/>
              <a:gd name="connsiteY87" fmla="*/ 393700 h 746648"/>
              <a:gd name="connsiteX88" fmla="*/ 1917700 w 4781550"/>
              <a:gd name="connsiteY88" fmla="*/ 400050 h 746648"/>
              <a:gd name="connsiteX89" fmla="*/ 1949450 w 4781550"/>
              <a:gd name="connsiteY89" fmla="*/ 409575 h 746648"/>
              <a:gd name="connsiteX90" fmla="*/ 1978025 w 4781550"/>
              <a:gd name="connsiteY90" fmla="*/ 419100 h 746648"/>
              <a:gd name="connsiteX91" fmla="*/ 1997075 w 4781550"/>
              <a:gd name="connsiteY91" fmla="*/ 415925 h 746648"/>
              <a:gd name="connsiteX92" fmla="*/ 2028825 w 4781550"/>
              <a:gd name="connsiteY92" fmla="*/ 409575 h 746648"/>
              <a:gd name="connsiteX93" fmla="*/ 2038350 w 4781550"/>
              <a:gd name="connsiteY93" fmla="*/ 412750 h 746648"/>
              <a:gd name="connsiteX94" fmla="*/ 2060575 w 4781550"/>
              <a:gd name="connsiteY94" fmla="*/ 412750 h 746648"/>
              <a:gd name="connsiteX95" fmla="*/ 2063750 w 4781550"/>
              <a:gd name="connsiteY95" fmla="*/ 422275 h 746648"/>
              <a:gd name="connsiteX96" fmla="*/ 2073275 w 4781550"/>
              <a:gd name="connsiteY96" fmla="*/ 419100 h 746648"/>
              <a:gd name="connsiteX97" fmla="*/ 2101850 w 4781550"/>
              <a:gd name="connsiteY97" fmla="*/ 425450 h 746648"/>
              <a:gd name="connsiteX98" fmla="*/ 2136775 w 4781550"/>
              <a:gd name="connsiteY98" fmla="*/ 422275 h 746648"/>
              <a:gd name="connsiteX99" fmla="*/ 2149475 w 4781550"/>
              <a:gd name="connsiteY99" fmla="*/ 425450 h 746648"/>
              <a:gd name="connsiteX100" fmla="*/ 2174875 w 4781550"/>
              <a:gd name="connsiteY100" fmla="*/ 419100 h 746648"/>
              <a:gd name="connsiteX101" fmla="*/ 2203450 w 4781550"/>
              <a:gd name="connsiteY101" fmla="*/ 431800 h 746648"/>
              <a:gd name="connsiteX102" fmla="*/ 2241550 w 4781550"/>
              <a:gd name="connsiteY102" fmla="*/ 425450 h 746648"/>
              <a:gd name="connsiteX103" fmla="*/ 2260600 w 4781550"/>
              <a:gd name="connsiteY103" fmla="*/ 422275 h 746648"/>
              <a:gd name="connsiteX104" fmla="*/ 2270125 w 4781550"/>
              <a:gd name="connsiteY104" fmla="*/ 431800 h 746648"/>
              <a:gd name="connsiteX105" fmla="*/ 2282825 w 4781550"/>
              <a:gd name="connsiteY105" fmla="*/ 434975 h 746648"/>
              <a:gd name="connsiteX106" fmla="*/ 2301875 w 4781550"/>
              <a:gd name="connsiteY106" fmla="*/ 425450 h 746648"/>
              <a:gd name="connsiteX107" fmla="*/ 2317750 w 4781550"/>
              <a:gd name="connsiteY107" fmla="*/ 428625 h 746648"/>
              <a:gd name="connsiteX108" fmla="*/ 2333625 w 4781550"/>
              <a:gd name="connsiteY108" fmla="*/ 425450 h 746648"/>
              <a:gd name="connsiteX109" fmla="*/ 2365375 w 4781550"/>
              <a:gd name="connsiteY109" fmla="*/ 434975 h 746648"/>
              <a:gd name="connsiteX110" fmla="*/ 2381250 w 4781550"/>
              <a:gd name="connsiteY110" fmla="*/ 431800 h 746648"/>
              <a:gd name="connsiteX111" fmla="*/ 2390775 w 4781550"/>
              <a:gd name="connsiteY111" fmla="*/ 434975 h 746648"/>
              <a:gd name="connsiteX112" fmla="*/ 2403475 w 4781550"/>
              <a:gd name="connsiteY112" fmla="*/ 438150 h 746648"/>
              <a:gd name="connsiteX113" fmla="*/ 2419350 w 4781550"/>
              <a:gd name="connsiteY113" fmla="*/ 434975 h 746648"/>
              <a:gd name="connsiteX114" fmla="*/ 2438400 w 4781550"/>
              <a:gd name="connsiteY114" fmla="*/ 441325 h 746648"/>
              <a:gd name="connsiteX115" fmla="*/ 2482850 w 4781550"/>
              <a:gd name="connsiteY115" fmla="*/ 441325 h 746648"/>
              <a:gd name="connsiteX116" fmla="*/ 2486025 w 4781550"/>
              <a:gd name="connsiteY116" fmla="*/ 450850 h 746648"/>
              <a:gd name="connsiteX117" fmla="*/ 2552700 w 4781550"/>
              <a:gd name="connsiteY117" fmla="*/ 450850 h 746648"/>
              <a:gd name="connsiteX118" fmla="*/ 2562225 w 4781550"/>
              <a:gd name="connsiteY118" fmla="*/ 454025 h 746648"/>
              <a:gd name="connsiteX119" fmla="*/ 2641600 w 4781550"/>
              <a:gd name="connsiteY119" fmla="*/ 460375 h 746648"/>
              <a:gd name="connsiteX120" fmla="*/ 2698750 w 4781550"/>
              <a:gd name="connsiteY120" fmla="*/ 463550 h 746648"/>
              <a:gd name="connsiteX121" fmla="*/ 2762250 w 4781550"/>
              <a:gd name="connsiteY121" fmla="*/ 466725 h 746648"/>
              <a:gd name="connsiteX122" fmla="*/ 2778125 w 4781550"/>
              <a:gd name="connsiteY122" fmla="*/ 463550 h 746648"/>
              <a:gd name="connsiteX123" fmla="*/ 2790825 w 4781550"/>
              <a:gd name="connsiteY123" fmla="*/ 469900 h 746648"/>
              <a:gd name="connsiteX124" fmla="*/ 2787650 w 4781550"/>
              <a:gd name="connsiteY124" fmla="*/ 463550 h 746648"/>
              <a:gd name="connsiteX125" fmla="*/ 2838450 w 4781550"/>
              <a:gd name="connsiteY125" fmla="*/ 460375 h 746648"/>
              <a:gd name="connsiteX126" fmla="*/ 2847975 w 4781550"/>
              <a:gd name="connsiteY126" fmla="*/ 463550 h 746648"/>
              <a:gd name="connsiteX127" fmla="*/ 2873375 w 4781550"/>
              <a:gd name="connsiteY127" fmla="*/ 476250 h 746648"/>
              <a:gd name="connsiteX128" fmla="*/ 2889250 w 4781550"/>
              <a:gd name="connsiteY128" fmla="*/ 460375 h 746648"/>
              <a:gd name="connsiteX129" fmla="*/ 2911475 w 4781550"/>
              <a:gd name="connsiteY129" fmla="*/ 466725 h 746648"/>
              <a:gd name="connsiteX130" fmla="*/ 2940050 w 4781550"/>
              <a:gd name="connsiteY130" fmla="*/ 460375 h 746648"/>
              <a:gd name="connsiteX131" fmla="*/ 2974975 w 4781550"/>
              <a:gd name="connsiteY131" fmla="*/ 463550 h 746648"/>
              <a:gd name="connsiteX132" fmla="*/ 2987675 w 4781550"/>
              <a:gd name="connsiteY132" fmla="*/ 460375 h 746648"/>
              <a:gd name="connsiteX133" fmla="*/ 3025775 w 4781550"/>
              <a:gd name="connsiteY133" fmla="*/ 463550 h 746648"/>
              <a:gd name="connsiteX134" fmla="*/ 3038475 w 4781550"/>
              <a:gd name="connsiteY134" fmla="*/ 466725 h 746648"/>
              <a:gd name="connsiteX135" fmla="*/ 3044825 w 4781550"/>
              <a:gd name="connsiteY135" fmla="*/ 476250 h 746648"/>
              <a:gd name="connsiteX136" fmla="*/ 3073400 w 4781550"/>
              <a:gd name="connsiteY136" fmla="*/ 466725 h 746648"/>
              <a:gd name="connsiteX137" fmla="*/ 3089275 w 4781550"/>
              <a:gd name="connsiteY137" fmla="*/ 479425 h 746648"/>
              <a:gd name="connsiteX138" fmla="*/ 3098800 w 4781550"/>
              <a:gd name="connsiteY138" fmla="*/ 482600 h 746648"/>
              <a:gd name="connsiteX139" fmla="*/ 3114675 w 4781550"/>
              <a:gd name="connsiteY139" fmla="*/ 485775 h 746648"/>
              <a:gd name="connsiteX140" fmla="*/ 3190875 w 4781550"/>
              <a:gd name="connsiteY140" fmla="*/ 495300 h 746648"/>
              <a:gd name="connsiteX141" fmla="*/ 3232150 w 4781550"/>
              <a:gd name="connsiteY141" fmla="*/ 498475 h 746648"/>
              <a:gd name="connsiteX142" fmla="*/ 3267075 w 4781550"/>
              <a:gd name="connsiteY142" fmla="*/ 501650 h 746648"/>
              <a:gd name="connsiteX143" fmla="*/ 3302000 w 4781550"/>
              <a:gd name="connsiteY143" fmla="*/ 504825 h 746648"/>
              <a:gd name="connsiteX144" fmla="*/ 3365500 w 4781550"/>
              <a:gd name="connsiteY144" fmla="*/ 514350 h 746648"/>
              <a:gd name="connsiteX145" fmla="*/ 3378200 w 4781550"/>
              <a:gd name="connsiteY145" fmla="*/ 517525 h 746648"/>
              <a:gd name="connsiteX146" fmla="*/ 3390900 w 4781550"/>
              <a:gd name="connsiteY146" fmla="*/ 514350 h 746648"/>
              <a:gd name="connsiteX147" fmla="*/ 3409950 w 4781550"/>
              <a:gd name="connsiteY147" fmla="*/ 511175 h 746648"/>
              <a:gd name="connsiteX148" fmla="*/ 3419475 w 4781550"/>
              <a:gd name="connsiteY148" fmla="*/ 508000 h 746648"/>
              <a:gd name="connsiteX149" fmla="*/ 3432175 w 4781550"/>
              <a:gd name="connsiteY149" fmla="*/ 511175 h 746648"/>
              <a:gd name="connsiteX150" fmla="*/ 3441700 w 4781550"/>
              <a:gd name="connsiteY150" fmla="*/ 514350 h 746648"/>
              <a:gd name="connsiteX151" fmla="*/ 3463925 w 4781550"/>
              <a:gd name="connsiteY151" fmla="*/ 511175 h 746648"/>
              <a:gd name="connsiteX152" fmla="*/ 3482975 w 4781550"/>
              <a:gd name="connsiteY152" fmla="*/ 511175 h 746648"/>
              <a:gd name="connsiteX153" fmla="*/ 3495675 w 4781550"/>
              <a:gd name="connsiteY153" fmla="*/ 514350 h 746648"/>
              <a:gd name="connsiteX154" fmla="*/ 3505200 w 4781550"/>
              <a:gd name="connsiteY154" fmla="*/ 520700 h 746648"/>
              <a:gd name="connsiteX155" fmla="*/ 3524250 w 4781550"/>
              <a:gd name="connsiteY155" fmla="*/ 511175 h 746648"/>
              <a:gd name="connsiteX156" fmla="*/ 3540125 w 4781550"/>
              <a:gd name="connsiteY156" fmla="*/ 514350 h 746648"/>
              <a:gd name="connsiteX157" fmla="*/ 3549650 w 4781550"/>
              <a:gd name="connsiteY157" fmla="*/ 511175 h 746648"/>
              <a:gd name="connsiteX158" fmla="*/ 3562350 w 4781550"/>
              <a:gd name="connsiteY158" fmla="*/ 508000 h 746648"/>
              <a:gd name="connsiteX159" fmla="*/ 3597275 w 4781550"/>
              <a:gd name="connsiteY159" fmla="*/ 511175 h 746648"/>
              <a:gd name="connsiteX160" fmla="*/ 3616325 w 4781550"/>
              <a:gd name="connsiteY160" fmla="*/ 514350 h 746648"/>
              <a:gd name="connsiteX161" fmla="*/ 3686175 w 4781550"/>
              <a:gd name="connsiteY161" fmla="*/ 508000 h 746648"/>
              <a:gd name="connsiteX162" fmla="*/ 3702050 w 4781550"/>
              <a:gd name="connsiteY162" fmla="*/ 504825 h 746648"/>
              <a:gd name="connsiteX163" fmla="*/ 3727450 w 4781550"/>
              <a:gd name="connsiteY163" fmla="*/ 508000 h 746648"/>
              <a:gd name="connsiteX164" fmla="*/ 3736975 w 4781550"/>
              <a:gd name="connsiteY164" fmla="*/ 511175 h 746648"/>
              <a:gd name="connsiteX165" fmla="*/ 3775075 w 4781550"/>
              <a:gd name="connsiteY165" fmla="*/ 504825 h 746648"/>
              <a:gd name="connsiteX166" fmla="*/ 3784600 w 4781550"/>
              <a:gd name="connsiteY166" fmla="*/ 508000 h 746648"/>
              <a:gd name="connsiteX167" fmla="*/ 3794125 w 4781550"/>
              <a:gd name="connsiteY167" fmla="*/ 501650 h 746648"/>
              <a:gd name="connsiteX168" fmla="*/ 3806825 w 4781550"/>
              <a:gd name="connsiteY168" fmla="*/ 508000 h 746648"/>
              <a:gd name="connsiteX169" fmla="*/ 3835400 w 4781550"/>
              <a:gd name="connsiteY169" fmla="*/ 508000 h 746648"/>
              <a:gd name="connsiteX170" fmla="*/ 3841750 w 4781550"/>
              <a:gd name="connsiteY170" fmla="*/ 517525 h 746648"/>
              <a:gd name="connsiteX171" fmla="*/ 3863975 w 4781550"/>
              <a:gd name="connsiteY171" fmla="*/ 511175 h 746648"/>
              <a:gd name="connsiteX172" fmla="*/ 3873500 w 4781550"/>
              <a:gd name="connsiteY172" fmla="*/ 520700 h 746648"/>
              <a:gd name="connsiteX173" fmla="*/ 3943350 w 4781550"/>
              <a:gd name="connsiteY173" fmla="*/ 517525 h 746648"/>
              <a:gd name="connsiteX174" fmla="*/ 3956050 w 4781550"/>
              <a:gd name="connsiteY174" fmla="*/ 514350 h 746648"/>
              <a:gd name="connsiteX175" fmla="*/ 3987800 w 4781550"/>
              <a:gd name="connsiteY175" fmla="*/ 511175 h 746648"/>
              <a:gd name="connsiteX176" fmla="*/ 4010025 w 4781550"/>
              <a:gd name="connsiteY176" fmla="*/ 514350 h 746648"/>
              <a:gd name="connsiteX177" fmla="*/ 4032250 w 4781550"/>
              <a:gd name="connsiteY177" fmla="*/ 508000 h 746648"/>
              <a:gd name="connsiteX178" fmla="*/ 4051300 w 4781550"/>
              <a:gd name="connsiteY178" fmla="*/ 514350 h 746648"/>
              <a:gd name="connsiteX179" fmla="*/ 4060825 w 4781550"/>
              <a:gd name="connsiteY179" fmla="*/ 517525 h 746648"/>
              <a:gd name="connsiteX180" fmla="*/ 4073525 w 4781550"/>
              <a:gd name="connsiteY180" fmla="*/ 539750 h 746648"/>
              <a:gd name="connsiteX181" fmla="*/ 4092575 w 4781550"/>
              <a:gd name="connsiteY181" fmla="*/ 533400 h 746648"/>
              <a:gd name="connsiteX182" fmla="*/ 4098925 w 4781550"/>
              <a:gd name="connsiteY182" fmla="*/ 546100 h 746648"/>
              <a:gd name="connsiteX183" fmla="*/ 4105275 w 4781550"/>
              <a:gd name="connsiteY183" fmla="*/ 555625 h 746648"/>
              <a:gd name="connsiteX184" fmla="*/ 4108450 w 4781550"/>
              <a:gd name="connsiteY184" fmla="*/ 565150 h 746648"/>
              <a:gd name="connsiteX185" fmla="*/ 4117975 w 4781550"/>
              <a:gd name="connsiteY185" fmla="*/ 558800 h 746648"/>
              <a:gd name="connsiteX186" fmla="*/ 4114800 w 4781550"/>
              <a:gd name="connsiteY186" fmla="*/ 571500 h 746648"/>
              <a:gd name="connsiteX187" fmla="*/ 4127500 w 4781550"/>
              <a:gd name="connsiteY187" fmla="*/ 603250 h 746648"/>
              <a:gd name="connsiteX188" fmla="*/ 4137025 w 4781550"/>
              <a:gd name="connsiteY188" fmla="*/ 606425 h 746648"/>
              <a:gd name="connsiteX189" fmla="*/ 4140200 w 4781550"/>
              <a:gd name="connsiteY189" fmla="*/ 615950 h 746648"/>
              <a:gd name="connsiteX190" fmla="*/ 4143375 w 4781550"/>
              <a:gd name="connsiteY190" fmla="*/ 631825 h 746648"/>
              <a:gd name="connsiteX191" fmla="*/ 4152900 w 4781550"/>
              <a:gd name="connsiteY191" fmla="*/ 625475 h 746648"/>
              <a:gd name="connsiteX192" fmla="*/ 4181475 w 4781550"/>
              <a:gd name="connsiteY192" fmla="*/ 628650 h 746648"/>
              <a:gd name="connsiteX193" fmla="*/ 4191000 w 4781550"/>
              <a:gd name="connsiteY193" fmla="*/ 625475 h 746648"/>
              <a:gd name="connsiteX194" fmla="*/ 4175125 w 4781550"/>
              <a:gd name="connsiteY194" fmla="*/ 628650 h 746648"/>
              <a:gd name="connsiteX195" fmla="*/ 4276725 w 4781550"/>
              <a:gd name="connsiteY195" fmla="*/ 628650 h 746648"/>
              <a:gd name="connsiteX196" fmla="*/ 4295775 w 4781550"/>
              <a:gd name="connsiteY196" fmla="*/ 622300 h 746648"/>
              <a:gd name="connsiteX197" fmla="*/ 4305300 w 4781550"/>
              <a:gd name="connsiteY197" fmla="*/ 628650 h 746648"/>
              <a:gd name="connsiteX198" fmla="*/ 4318000 w 4781550"/>
              <a:gd name="connsiteY198" fmla="*/ 638175 h 746648"/>
              <a:gd name="connsiteX199" fmla="*/ 4330700 w 4781550"/>
              <a:gd name="connsiteY199" fmla="*/ 628650 h 746648"/>
              <a:gd name="connsiteX200" fmla="*/ 4340225 w 4781550"/>
              <a:gd name="connsiteY200" fmla="*/ 625475 h 746648"/>
              <a:gd name="connsiteX201" fmla="*/ 4352925 w 4781550"/>
              <a:gd name="connsiteY201" fmla="*/ 628650 h 746648"/>
              <a:gd name="connsiteX202" fmla="*/ 4362450 w 4781550"/>
              <a:gd name="connsiteY202" fmla="*/ 638175 h 746648"/>
              <a:gd name="connsiteX203" fmla="*/ 4365625 w 4781550"/>
              <a:gd name="connsiteY203" fmla="*/ 628650 h 746648"/>
              <a:gd name="connsiteX204" fmla="*/ 4381500 w 4781550"/>
              <a:gd name="connsiteY204" fmla="*/ 615950 h 746648"/>
              <a:gd name="connsiteX205" fmla="*/ 4394200 w 4781550"/>
              <a:gd name="connsiteY205" fmla="*/ 635000 h 746648"/>
              <a:gd name="connsiteX206" fmla="*/ 4397375 w 4781550"/>
              <a:gd name="connsiteY206" fmla="*/ 660400 h 746648"/>
              <a:gd name="connsiteX207" fmla="*/ 4400550 w 4781550"/>
              <a:gd name="connsiteY207" fmla="*/ 682625 h 746648"/>
              <a:gd name="connsiteX208" fmla="*/ 4403725 w 4781550"/>
              <a:gd name="connsiteY208" fmla="*/ 711200 h 746648"/>
              <a:gd name="connsiteX209" fmla="*/ 4410076 w 4781550"/>
              <a:gd name="connsiteY209" fmla="*/ 742950 h 746648"/>
              <a:gd name="connsiteX210" fmla="*/ 4444484 w 4781550"/>
              <a:gd name="connsiteY210" fmla="*/ 745995 h 746648"/>
              <a:gd name="connsiteX211" fmla="*/ 4521200 w 4781550"/>
              <a:gd name="connsiteY211" fmla="*/ 742950 h 746648"/>
              <a:gd name="connsiteX212" fmla="*/ 4549775 w 4781550"/>
              <a:gd name="connsiteY212" fmla="*/ 736600 h 746648"/>
              <a:gd name="connsiteX213" fmla="*/ 4568825 w 4781550"/>
              <a:gd name="connsiteY213" fmla="*/ 746125 h 746648"/>
              <a:gd name="connsiteX214" fmla="*/ 4622800 w 4781550"/>
              <a:gd name="connsiteY214" fmla="*/ 742950 h 746648"/>
              <a:gd name="connsiteX215" fmla="*/ 4648200 w 4781550"/>
              <a:gd name="connsiteY215" fmla="*/ 742950 h 746648"/>
              <a:gd name="connsiteX216" fmla="*/ 4679950 w 4781550"/>
              <a:gd name="connsiteY216" fmla="*/ 742950 h 746648"/>
              <a:gd name="connsiteX217" fmla="*/ 4699000 w 4781550"/>
              <a:gd name="connsiteY217" fmla="*/ 739775 h 746648"/>
              <a:gd name="connsiteX218" fmla="*/ 4781550 w 4781550"/>
              <a:gd name="connsiteY218" fmla="*/ 736600 h 746648"/>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81500 w 4781550"/>
              <a:gd name="connsiteY204" fmla="*/ 6159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9775 w 4781550"/>
              <a:gd name="connsiteY212" fmla="*/ 736600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81500 w 4781550"/>
              <a:gd name="connsiteY204" fmla="*/ 6159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33898 w 4781550"/>
              <a:gd name="connsiteY212" fmla="*/ 74612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81500 w 4781550"/>
              <a:gd name="connsiteY204" fmla="*/ 6159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52900 w 4781550"/>
              <a:gd name="connsiteY191" fmla="*/ 625475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5125 w 4781550"/>
              <a:gd name="connsiteY194" fmla="*/ 628650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43375 w 4781550"/>
              <a:gd name="connsiteY190" fmla="*/ 6318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5 w 4781550"/>
              <a:gd name="connsiteY195" fmla="*/ 628650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817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52925 w 4781550"/>
              <a:gd name="connsiteY201" fmla="*/ 62865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62450 w 4781550"/>
              <a:gd name="connsiteY202" fmla="*/ 638175 h 746449"/>
              <a:gd name="connsiteX203" fmla="*/ 4365625 w 4781550"/>
              <a:gd name="connsiteY203" fmla="*/ 628650 h 746449"/>
              <a:gd name="connsiteX204" fmla="*/ 4378325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62450 w 4781550"/>
              <a:gd name="connsiteY202" fmla="*/ 638175 h 746449"/>
              <a:gd name="connsiteX203" fmla="*/ 4365625 w 4781550"/>
              <a:gd name="connsiteY203" fmla="*/ 628650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62450 w 4781550"/>
              <a:gd name="connsiteY202" fmla="*/ 638175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9749 w 4781550"/>
              <a:gd name="connsiteY201" fmla="*/ 6223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31825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5300 w 4781550"/>
              <a:gd name="connsiteY197" fmla="*/ 62865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6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6727 w 4781550"/>
              <a:gd name="connsiteY195" fmla="*/ 6127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73552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67201 w 4781550"/>
              <a:gd name="connsiteY195" fmla="*/ 615950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2924 w 4781550"/>
              <a:gd name="connsiteY202" fmla="*/ 6223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6099 w 4781550"/>
              <a:gd name="connsiteY202" fmla="*/ 635000 h 746449"/>
              <a:gd name="connsiteX203" fmla="*/ 4362450 w 4781550"/>
              <a:gd name="connsiteY203" fmla="*/ 612775 h 746449"/>
              <a:gd name="connsiteX204" fmla="*/ 4375150 w 4781550"/>
              <a:gd name="connsiteY204" fmla="*/ 612775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6099 w 4781550"/>
              <a:gd name="connsiteY202" fmla="*/ 635000 h 746449"/>
              <a:gd name="connsiteX203" fmla="*/ 4362450 w 4781550"/>
              <a:gd name="connsiteY203" fmla="*/ 612775 h 746449"/>
              <a:gd name="connsiteX204" fmla="*/ 4371974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09600 h 746449"/>
              <a:gd name="connsiteX202" fmla="*/ 4356099 w 4781550"/>
              <a:gd name="connsiteY202" fmla="*/ 635000 h 746449"/>
              <a:gd name="connsiteX203" fmla="*/ 4362450 w 4781550"/>
              <a:gd name="connsiteY203" fmla="*/ 625475 h 746449"/>
              <a:gd name="connsiteX204" fmla="*/ 4371974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 name="connsiteX0" fmla="*/ 0 w 4781550"/>
              <a:gd name="connsiteY0" fmla="*/ 12700 h 746449"/>
              <a:gd name="connsiteX1" fmla="*/ 25400 w 4781550"/>
              <a:gd name="connsiteY1" fmla="*/ 9525 h 746449"/>
              <a:gd name="connsiteX2" fmla="*/ 165100 w 4781550"/>
              <a:gd name="connsiteY2" fmla="*/ 3175 h 746449"/>
              <a:gd name="connsiteX3" fmla="*/ 184150 w 4781550"/>
              <a:gd name="connsiteY3" fmla="*/ 3175 h 746449"/>
              <a:gd name="connsiteX4" fmla="*/ 222250 w 4781550"/>
              <a:gd name="connsiteY4" fmla="*/ 0 h 746449"/>
              <a:gd name="connsiteX5" fmla="*/ 250825 w 4781550"/>
              <a:gd name="connsiteY5" fmla="*/ 3175 h 746449"/>
              <a:gd name="connsiteX6" fmla="*/ 269875 w 4781550"/>
              <a:gd name="connsiteY6" fmla="*/ 15875 h 746449"/>
              <a:gd name="connsiteX7" fmla="*/ 282575 w 4781550"/>
              <a:gd name="connsiteY7" fmla="*/ 19050 h 746449"/>
              <a:gd name="connsiteX8" fmla="*/ 301625 w 4781550"/>
              <a:gd name="connsiteY8" fmla="*/ 22225 h 746449"/>
              <a:gd name="connsiteX9" fmla="*/ 320675 w 4781550"/>
              <a:gd name="connsiteY9" fmla="*/ 28575 h 746449"/>
              <a:gd name="connsiteX10" fmla="*/ 330200 w 4781550"/>
              <a:gd name="connsiteY10" fmla="*/ 34925 h 746449"/>
              <a:gd name="connsiteX11" fmla="*/ 355600 w 4781550"/>
              <a:gd name="connsiteY11" fmla="*/ 41275 h 746449"/>
              <a:gd name="connsiteX12" fmla="*/ 365125 w 4781550"/>
              <a:gd name="connsiteY12" fmla="*/ 44450 h 746449"/>
              <a:gd name="connsiteX13" fmla="*/ 403225 w 4781550"/>
              <a:gd name="connsiteY13" fmla="*/ 50800 h 746449"/>
              <a:gd name="connsiteX14" fmla="*/ 406400 w 4781550"/>
              <a:gd name="connsiteY14" fmla="*/ 63500 h 746449"/>
              <a:gd name="connsiteX15" fmla="*/ 425450 w 4781550"/>
              <a:gd name="connsiteY15" fmla="*/ 73025 h 746449"/>
              <a:gd name="connsiteX16" fmla="*/ 428625 w 4781550"/>
              <a:gd name="connsiteY16" fmla="*/ 82550 h 746449"/>
              <a:gd name="connsiteX17" fmla="*/ 460375 w 4781550"/>
              <a:gd name="connsiteY17" fmla="*/ 82550 h 746449"/>
              <a:gd name="connsiteX18" fmla="*/ 469900 w 4781550"/>
              <a:gd name="connsiteY18" fmla="*/ 88900 h 746449"/>
              <a:gd name="connsiteX19" fmla="*/ 479425 w 4781550"/>
              <a:gd name="connsiteY19" fmla="*/ 92075 h 746449"/>
              <a:gd name="connsiteX20" fmla="*/ 495300 w 4781550"/>
              <a:gd name="connsiteY20" fmla="*/ 111125 h 746449"/>
              <a:gd name="connsiteX21" fmla="*/ 498475 w 4781550"/>
              <a:gd name="connsiteY21" fmla="*/ 120650 h 746449"/>
              <a:gd name="connsiteX22" fmla="*/ 504825 w 4781550"/>
              <a:gd name="connsiteY22" fmla="*/ 130175 h 746449"/>
              <a:gd name="connsiteX23" fmla="*/ 530225 w 4781550"/>
              <a:gd name="connsiteY23" fmla="*/ 127000 h 746449"/>
              <a:gd name="connsiteX24" fmla="*/ 555625 w 4781550"/>
              <a:gd name="connsiteY24" fmla="*/ 130175 h 746449"/>
              <a:gd name="connsiteX25" fmla="*/ 565150 w 4781550"/>
              <a:gd name="connsiteY25" fmla="*/ 133350 h 746449"/>
              <a:gd name="connsiteX26" fmla="*/ 615950 w 4781550"/>
              <a:gd name="connsiteY26" fmla="*/ 136525 h 746449"/>
              <a:gd name="connsiteX27" fmla="*/ 625475 w 4781550"/>
              <a:gd name="connsiteY27" fmla="*/ 133350 h 746449"/>
              <a:gd name="connsiteX28" fmla="*/ 641350 w 4781550"/>
              <a:gd name="connsiteY28" fmla="*/ 152400 h 746449"/>
              <a:gd name="connsiteX29" fmla="*/ 654050 w 4781550"/>
              <a:gd name="connsiteY29" fmla="*/ 149225 h 746449"/>
              <a:gd name="connsiteX30" fmla="*/ 676275 w 4781550"/>
              <a:gd name="connsiteY30" fmla="*/ 142875 h 746449"/>
              <a:gd name="connsiteX31" fmla="*/ 708025 w 4781550"/>
              <a:gd name="connsiteY31" fmla="*/ 149225 h 746449"/>
              <a:gd name="connsiteX32" fmla="*/ 736600 w 4781550"/>
              <a:gd name="connsiteY32" fmla="*/ 161925 h 746449"/>
              <a:gd name="connsiteX33" fmla="*/ 749300 w 4781550"/>
              <a:gd name="connsiteY33" fmla="*/ 165100 h 746449"/>
              <a:gd name="connsiteX34" fmla="*/ 765175 w 4781550"/>
              <a:gd name="connsiteY34" fmla="*/ 190500 h 746449"/>
              <a:gd name="connsiteX35" fmla="*/ 774700 w 4781550"/>
              <a:gd name="connsiteY35" fmla="*/ 184150 h 746449"/>
              <a:gd name="connsiteX36" fmla="*/ 819150 w 4781550"/>
              <a:gd name="connsiteY36" fmla="*/ 184150 h 746449"/>
              <a:gd name="connsiteX37" fmla="*/ 869950 w 4781550"/>
              <a:gd name="connsiteY37" fmla="*/ 190500 h 746449"/>
              <a:gd name="connsiteX38" fmla="*/ 879475 w 4781550"/>
              <a:gd name="connsiteY38" fmla="*/ 193675 h 746449"/>
              <a:gd name="connsiteX39" fmla="*/ 889000 w 4781550"/>
              <a:gd name="connsiteY39" fmla="*/ 203200 h 746449"/>
              <a:gd name="connsiteX40" fmla="*/ 901700 w 4781550"/>
              <a:gd name="connsiteY40" fmla="*/ 222250 h 746449"/>
              <a:gd name="connsiteX41" fmla="*/ 917575 w 4781550"/>
              <a:gd name="connsiteY41" fmla="*/ 219075 h 746449"/>
              <a:gd name="connsiteX42" fmla="*/ 930275 w 4781550"/>
              <a:gd name="connsiteY42" fmla="*/ 215900 h 746449"/>
              <a:gd name="connsiteX43" fmla="*/ 939800 w 4781550"/>
              <a:gd name="connsiteY43" fmla="*/ 225425 h 746449"/>
              <a:gd name="connsiteX44" fmla="*/ 949325 w 4781550"/>
              <a:gd name="connsiteY44" fmla="*/ 222250 h 746449"/>
              <a:gd name="connsiteX45" fmla="*/ 968375 w 4781550"/>
              <a:gd name="connsiteY45" fmla="*/ 234950 h 746449"/>
              <a:gd name="connsiteX46" fmla="*/ 977900 w 4781550"/>
              <a:gd name="connsiteY46" fmla="*/ 241300 h 746449"/>
              <a:gd name="connsiteX47" fmla="*/ 996950 w 4781550"/>
              <a:gd name="connsiteY47" fmla="*/ 260350 h 746449"/>
              <a:gd name="connsiteX48" fmla="*/ 1006475 w 4781550"/>
              <a:gd name="connsiteY48" fmla="*/ 250825 h 746449"/>
              <a:gd name="connsiteX49" fmla="*/ 1016000 w 4781550"/>
              <a:gd name="connsiteY49" fmla="*/ 260350 h 746449"/>
              <a:gd name="connsiteX50" fmla="*/ 1025525 w 4781550"/>
              <a:gd name="connsiteY50" fmla="*/ 266700 h 746449"/>
              <a:gd name="connsiteX51" fmla="*/ 1035050 w 4781550"/>
              <a:gd name="connsiteY51" fmla="*/ 269875 h 746449"/>
              <a:gd name="connsiteX52" fmla="*/ 1054100 w 4781550"/>
              <a:gd name="connsiteY52" fmla="*/ 282575 h 746449"/>
              <a:gd name="connsiteX53" fmla="*/ 1066800 w 4781550"/>
              <a:gd name="connsiteY53" fmla="*/ 288925 h 746449"/>
              <a:gd name="connsiteX54" fmla="*/ 1085850 w 4781550"/>
              <a:gd name="connsiteY54" fmla="*/ 285750 h 746449"/>
              <a:gd name="connsiteX55" fmla="*/ 1098550 w 4781550"/>
              <a:gd name="connsiteY55" fmla="*/ 288925 h 746449"/>
              <a:gd name="connsiteX56" fmla="*/ 1136650 w 4781550"/>
              <a:gd name="connsiteY56" fmla="*/ 292100 h 746449"/>
              <a:gd name="connsiteX57" fmla="*/ 1149350 w 4781550"/>
              <a:gd name="connsiteY57" fmla="*/ 295275 h 746449"/>
              <a:gd name="connsiteX58" fmla="*/ 1162050 w 4781550"/>
              <a:gd name="connsiteY58" fmla="*/ 292100 h 746449"/>
              <a:gd name="connsiteX59" fmla="*/ 1174750 w 4781550"/>
              <a:gd name="connsiteY59" fmla="*/ 298450 h 746449"/>
              <a:gd name="connsiteX60" fmla="*/ 1184275 w 4781550"/>
              <a:gd name="connsiteY60" fmla="*/ 301625 h 746449"/>
              <a:gd name="connsiteX61" fmla="*/ 1216025 w 4781550"/>
              <a:gd name="connsiteY61" fmla="*/ 304800 h 746449"/>
              <a:gd name="connsiteX62" fmla="*/ 1231900 w 4781550"/>
              <a:gd name="connsiteY62" fmla="*/ 307975 h 746449"/>
              <a:gd name="connsiteX63" fmla="*/ 1241425 w 4781550"/>
              <a:gd name="connsiteY63" fmla="*/ 314325 h 746449"/>
              <a:gd name="connsiteX64" fmla="*/ 1254125 w 4781550"/>
              <a:gd name="connsiteY64" fmla="*/ 320675 h 746449"/>
              <a:gd name="connsiteX65" fmla="*/ 1298575 w 4781550"/>
              <a:gd name="connsiteY65" fmla="*/ 314325 h 746449"/>
              <a:gd name="connsiteX66" fmla="*/ 1308100 w 4781550"/>
              <a:gd name="connsiteY66" fmla="*/ 317500 h 746449"/>
              <a:gd name="connsiteX67" fmla="*/ 1355725 w 4781550"/>
              <a:gd name="connsiteY67" fmla="*/ 314325 h 746449"/>
              <a:gd name="connsiteX68" fmla="*/ 1403350 w 4781550"/>
              <a:gd name="connsiteY68" fmla="*/ 314325 h 746449"/>
              <a:gd name="connsiteX69" fmla="*/ 1409700 w 4781550"/>
              <a:gd name="connsiteY69" fmla="*/ 323850 h 746449"/>
              <a:gd name="connsiteX70" fmla="*/ 1428750 w 4781550"/>
              <a:gd name="connsiteY70" fmla="*/ 336550 h 746449"/>
              <a:gd name="connsiteX71" fmla="*/ 1485900 w 4781550"/>
              <a:gd name="connsiteY71" fmla="*/ 342900 h 746449"/>
              <a:gd name="connsiteX72" fmla="*/ 1495425 w 4781550"/>
              <a:gd name="connsiteY72" fmla="*/ 346075 h 746449"/>
              <a:gd name="connsiteX73" fmla="*/ 1508125 w 4781550"/>
              <a:gd name="connsiteY73" fmla="*/ 355600 h 746449"/>
              <a:gd name="connsiteX74" fmla="*/ 1536700 w 4781550"/>
              <a:gd name="connsiteY74" fmla="*/ 358775 h 746449"/>
              <a:gd name="connsiteX75" fmla="*/ 1562100 w 4781550"/>
              <a:gd name="connsiteY75" fmla="*/ 358775 h 746449"/>
              <a:gd name="connsiteX76" fmla="*/ 1587500 w 4781550"/>
              <a:gd name="connsiteY76" fmla="*/ 361950 h 746449"/>
              <a:gd name="connsiteX77" fmla="*/ 1660525 w 4781550"/>
              <a:gd name="connsiteY77" fmla="*/ 368300 h 746449"/>
              <a:gd name="connsiteX78" fmla="*/ 1676400 w 4781550"/>
              <a:gd name="connsiteY78" fmla="*/ 365125 h 746449"/>
              <a:gd name="connsiteX79" fmla="*/ 1685925 w 4781550"/>
              <a:gd name="connsiteY79" fmla="*/ 371475 h 746449"/>
              <a:gd name="connsiteX80" fmla="*/ 1695450 w 4781550"/>
              <a:gd name="connsiteY80" fmla="*/ 374650 h 746449"/>
              <a:gd name="connsiteX81" fmla="*/ 1711325 w 4781550"/>
              <a:gd name="connsiteY81" fmla="*/ 371475 h 746449"/>
              <a:gd name="connsiteX82" fmla="*/ 1774825 w 4781550"/>
              <a:gd name="connsiteY82" fmla="*/ 377825 h 746449"/>
              <a:gd name="connsiteX83" fmla="*/ 1806575 w 4781550"/>
              <a:gd name="connsiteY83" fmla="*/ 381000 h 746449"/>
              <a:gd name="connsiteX84" fmla="*/ 1819275 w 4781550"/>
              <a:gd name="connsiteY84" fmla="*/ 377825 h 746449"/>
              <a:gd name="connsiteX85" fmla="*/ 1870075 w 4781550"/>
              <a:gd name="connsiteY85" fmla="*/ 387350 h 746449"/>
              <a:gd name="connsiteX86" fmla="*/ 1898650 w 4781550"/>
              <a:gd name="connsiteY86" fmla="*/ 390525 h 746449"/>
              <a:gd name="connsiteX87" fmla="*/ 1908175 w 4781550"/>
              <a:gd name="connsiteY87" fmla="*/ 393700 h 746449"/>
              <a:gd name="connsiteX88" fmla="*/ 1917700 w 4781550"/>
              <a:gd name="connsiteY88" fmla="*/ 400050 h 746449"/>
              <a:gd name="connsiteX89" fmla="*/ 1949450 w 4781550"/>
              <a:gd name="connsiteY89" fmla="*/ 409575 h 746449"/>
              <a:gd name="connsiteX90" fmla="*/ 1978025 w 4781550"/>
              <a:gd name="connsiteY90" fmla="*/ 419100 h 746449"/>
              <a:gd name="connsiteX91" fmla="*/ 1997075 w 4781550"/>
              <a:gd name="connsiteY91" fmla="*/ 415925 h 746449"/>
              <a:gd name="connsiteX92" fmla="*/ 2028825 w 4781550"/>
              <a:gd name="connsiteY92" fmla="*/ 409575 h 746449"/>
              <a:gd name="connsiteX93" fmla="*/ 2038350 w 4781550"/>
              <a:gd name="connsiteY93" fmla="*/ 412750 h 746449"/>
              <a:gd name="connsiteX94" fmla="*/ 2060575 w 4781550"/>
              <a:gd name="connsiteY94" fmla="*/ 412750 h 746449"/>
              <a:gd name="connsiteX95" fmla="*/ 2063750 w 4781550"/>
              <a:gd name="connsiteY95" fmla="*/ 422275 h 746449"/>
              <a:gd name="connsiteX96" fmla="*/ 2073275 w 4781550"/>
              <a:gd name="connsiteY96" fmla="*/ 419100 h 746449"/>
              <a:gd name="connsiteX97" fmla="*/ 2101850 w 4781550"/>
              <a:gd name="connsiteY97" fmla="*/ 425450 h 746449"/>
              <a:gd name="connsiteX98" fmla="*/ 2136775 w 4781550"/>
              <a:gd name="connsiteY98" fmla="*/ 422275 h 746449"/>
              <a:gd name="connsiteX99" fmla="*/ 2149475 w 4781550"/>
              <a:gd name="connsiteY99" fmla="*/ 425450 h 746449"/>
              <a:gd name="connsiteX100" fmla="*/ 2174875 w 4781550"/>
              <a:gd name="connsiteY100" fmla="*/ 419100 h 746449"/>
              <a:gd name="connsiteX101" fmla="*/ 2203450 w 4781550"/>
              <a:gd name="connsiteY101" fmla="*/ 431800 h 746449"/>
              <a:gd name="connsiteX102" fmla="*/ 2241550 w 4781550"/>
              <a:gd name="connsiteY102" fmla="*/ 425450 h 746449"/>
              <a:gd name="connsiteX103" fmla="*/ 2260600 w 4781550"/>
              <a:gd name="connsiteY103" fmla="*/ 422275 h 746449"/>
              <a:gd name="connsiteX104" fmla="*/ 2270125 w 4781550"/>
              <a:gd name="connsiteY104" fmla="*/ 431800 h 746449"/>
              <a:gd name="connsiteX105" fmla="*/ 2282825 w 4781550"/>
              <a:gd name="connsiteY105" fmla="*/ 434975 h 746449"/>
              <a:gd name="connsiteX106" fmla="*/ 2301875 w 4781550"/>
              <a:gd name="connsiteY106" fmla="*/ 425450 h 746449"/>
              <a:gd name="connsiteX107" fmla="*/ 2317750 w 4781550"/>
              <a:gd name="connsiteY107" fmla="*/ 428625 h 746449"/>
              <a:gd name="connsiteX108" fmla="*/ 2333625 w 4781550"/>
              <a:gd name="connsiteY108" fmla="*/ 425450 h 746449"/>
              <a:gd name="connsiteX109" fmla="*/ 2365375 w 4781550"/>
              <a:gd name="connsiteY109" fmla="*/ 434975 h 746449"/>
              <a:gd name="connsiteX110" fmla="*/ 2381250 w 4781550"/>
              <a:gd name="connsiteY110" fmla="*/ 431800 h 746449"/>
              <a:gd name="connsiteX111" fmla="*/ 2390775 w 4781550"/>
              <a:gd name="connsiteY111" fmla="*/ 434975 h 746449"/>
              <a:gd name="connsiteX112" fmla="*/ 2403475 w 4781550"/>
              <a:gd name="connsiteY112" fmla="*/ 438150 h 746449"/>
              <a:gd name="connsiteX113" fmla="*/ 2419350 w 4781550"/>
              <a:gd name="connsiteY113" fmla="*/ 434975 h 746449"/>
              <a:gd name="connsiteX114" fmla="*/ 2438400 w 4781550"/>
              <a:gd name="connsiteY114" fmla="*/ 441325 h 746449"/>
              <a:gd name="connsiteX115" fmla="*/ 2482850 w 4781550"/>
              <a:gd name="connsiteY115" fmla="*/ 441325 h 746449"/>
              <a:gd name="connsiteX116" fmla="*/ 2486025 w 4781550"/>
              <a:gd name="connsiteY116" fmla="*/ 450850 h 746449"/>
              <a:gd name="connsiteX117" fmla="*/ 2552700 w 4781550"/>
              <a:gd name="connsiteY117" fmla="*/ 450850 h 746449"/>
              <a:gd name="connsiteX118" fmla="*/ 2562225 w 4781550"/>
              <a:gd name="connsiteY118" fmla="*/ 454025 h 746449"/>
              <a:gd name="connsiteX119" fmla="*/ 2641600 w 4781550"/>
              <a:gd name="connsiteY119" fmla="*/ 460375 h 746449"/>
              <a:gd name="connsiteX120" fmla="*/ 2698750 w 4781550"/>
              <a:gd name="connsiteY120" fmla="*/ 463550 h 746449"/>
              <a:gd name="connsiteX121" fmla="*/ 2762250 w 4781550"/>
              <a:gd name="connsiteY121" fmla="*/ 466725 h 746449"/>
              <a:gd name="connsiteX122" fmla="*/ 2778125 w 4781550"/>
              <a:gd name="connsiteY122" fmla="*/ 463550 h 746449"/>
              <a:gd name="connsiteX123" fmla="*/ 2790825 w 4781550"/>
              <a:gd name="connsiteY123" fmla="*/ 469900 h 746449"/>
              <a:gd name="connsiteX124" fmla="*/ 2787650 w 4781550"/>
              <a:gd name="connsiteY124" fmla="*/ 463550 h 746449"/>
              <a:gd name="connsiteX125" fmla="*/ 2838450 w 4781550"/>
              <a:gd name="connsiteY125" fmla="*/ 460375 h 746449"/>
              <a:gd name="connsiteX126" fmla="*/ 2847975 w 4781550"/>
              <a:gd name="connsiteY126" fmla="*/ 463550 h 746449"/>
              <a:gd name="connsiteX127" fmla="*/ 2873375 w 4781550"/>
              <a:gd name="connsiteY127" fmla="*/ 476250 h 746449"/>
              <a:gd name="connsiteX128" fmla="*/ 2889250 w 4781550"/>
              <a:gd name="connsiteY128" fmla="*/ 460375 h 746449"/>
              <a:gd name="connsiteX129" fmla="*/ 2911475 w 4781550"/>
              <a:gd name="connsiteY129" fmla="*/ 466725 h 746449"/>
              <a:gd name="connsiteX130" fmla="*/ 2940050 w 4781550"/>
              <a:gd name="connsiteY130" fmla="*/ 460375 h 746449"/>
              <a:gd name="connsiteX131" fmla="*/ 2974975 w 4781550"/>
              <a:gd name="connsiteY131" fmla="*/ 463550 h 746449"/>
              <a:gd name="connsiteX132" fmla="*/ 2987675 w 4781550"/>
              <a:gd name="connsiteY132" fmla="*/ 460375 h 746449"/>
              <a:gd name="connsiteX133" fmla="*/ 3025775 w 4781550"/>
              <a:gd name="connsiteY133" fmla="*/ 463550 h 746449"/>
              <a:gd name="connsiteX134" fmla="*/ 3038475 w 4781550"/>
              <a:gd name="connsiteY134" fmla="*/ 466725 h 746449"/>
              <a:gd name="connsiteX135" fmla="*/ 3044825 w 4781550"/>
              <a:gd name="connsiteY135" fmla="*/ 476250 h 746449"/>
              <a:gd name="connsiteX136" fmla="*/ 3073400 w 4781550"/>
              <a:gd name="connsiteY136" fmla="*/ 466725 h 746449"/>
              <a:gd name="connsiteX137" fmla="*/ 3089275 w 4781550"/>
              <a:gd name="connsiteY137" fmla="*/ 479425 h 746449"/>
              <a:gd name="connsiteX138" fmla="*/ 3098800 w 4781550"/>
              <a:gd name="connsiteY138" fmla="*/ 482600 h 746449"/>
              <a:gd name="connsiteX139" fmla="*/ 3114675 w 4781550"/>
              <a:gd name="connsiteY139" fmla="*/ 485775 h 746449"/>
              <a:gd name="connsiteX140" fmla="*/ 3190875 w 4781550"/>
              <a:gd name="connsiteY140" fmla="*/ 495300 h 746449"/>
              <a:gd name="connsiteX141" fmla="*/ 3232150 w 4781550"/>
              <a:gd name="connsiteY141" fmla="*/ 498475 h 746449"/>
              <a:gd name="connsiteX142" fmla="*/ 3267075 w 4781550"/>
              <a:gd name="connsiteY142" fmla="*/ 501650 h 746449"/>
              <a:gd name="connsiteX143" fmla="*/ 3302000 w 4781550"/>
              <a:gd name="connsiteY143" fmla="*/ 504825 h 746449"/>
              <a:gd name="connsiteX144" fmla="*/ 3365500 w 4781550"/>
              <a:gd name="connsiteY144" fmla="*/ 514350 h 746449"/>
              <a:gd name="connsiteX145" fmla="*/ 3378200 w 4781550"/>
              <a:gd name="connsiteY145" fmla="*/ 517525 h 746449"/>
              <a:gd name="connsiteX146" fmla="*/ 3390900 w 4781550"/>
              <a:gd name="connsiteY146" fmla="*/ 514350 h 746449"/>
              <a:gd name="connsiteX147" fmla="*/ 3409950 w 4781550"/>
              <a:gd name="connsiteY147" fmla="*/ 511175 h 746449"/>
              <a:gd name="connsiteX148" fmla="*/ 3419475 w 4781550"/>
              <a:gd name="connsiteY148" fmla="*/ 508000 h 746449"/>
              <a:gd name="connsiteX149" fmla="*/ 3432175 w 4781550"/>
              <a:gd name="connsiteY149" fmla="*/ 511175 h 746449"/>
              <a:gd name="connsiteX150" fmla="*/ 3441700 w 4781550"/>
              <a:gd name="connsiteY150" fmla="*/ 514350 h 746449"/>
              <a:gd name="connsiteX151" fmla="*/ 3463925 w 4781550"/>
              <a:gd name="connsiteY151" fmla="*/ 511175 h 746449"/>
              <a:gd name="connsiteX152" fmla="*/ 3482975 w 4781550"/>
              <a:gd name="connsiteY152" fmla="*/ 511175 h 746449"/>
              <a:gd name="connsiteX153" fmla="*/ 3495675 w 4781550"/>
              <a:gd name="connsiteY153" fmla="*/ 514350 h 746449"/>
              <a:gd name="connsiteX154" fmla="*/ 3505200 w 4781550"/>
              <a:gd name="connsiteY154" fmla="*/ 520700 h 746449"/>
              <a:gd name="connsiteX155" fmla="*/ 3524250 w 4781550"/>
              <a:gd name="connsiteY155" fmla="*/ 511175 h 746449"/>
              <a:gd name="connsiteX156" fmla="*/ 3540125 w 4781550"/>
              <a:gd name="connsiteY156" fmla="*/ 514350 h 746449"/>
              <a:gd name="connsiteX157" fmla="*/ 3549650 w 4781550"/>
              <a:gd name="connsiteY157" fmla="*/ 511175 h 746449"/>
              <a:gd name="connsiteX158" fmla="*/ 3562350 w 4781550"/>
              <a:gd name="connsiteY158" fmla="*/ 508000 h 746449"/>
              <a:gd name="connsiteX159" fmla="*/ 3597275 w 4781550"/>
              <a:gd name="connsiteY159" fmla="*/ 511175 h 746449"/>
              <a:gd name="connsiteX160" fmla="*/ 3616325 w 4781550"/>
              <a:gd name="connsiteY160" fmla="*/ 514350 h 746449"/>
              <a:gd name="connsiteX161" fmla="*/ 3686175 w 4781550"/>
              <a:gd name="connsiteY161" fmla="*/ 508000 h 746449"/>
              <a:gd name="connsiteX162" fmla="*/ 3702050 w 4781550"/>
              <a:gd name="connsiteY162" fmla="*/ 504825 h 746449"/>
              <a:gd name="connsiteX163" fmla="*/ 3727450 w 4781550"/>
              <a:gd name="connsiteY163" fmla="*/ 508000 h 746449"/>
              <a:gd name="connsiteX164" fmla="*/ 3736975 w 4781550"/>
              <a:gd name="connsiteY164" fmla="*/ 511175 h 746449"/>
              <a:gd name="connsiteX165" fmla="*/ 3775075 w 4781550"/>
              <a:gd name="connsiteY165" fmla="*/ 504825 h 746449"/>
              <a:gd name="connsiteX166" fmla="*/ 3784600 w 4781550"/>
              <a:gd name="connsiteY166" fmla="*/ 508000 h 746449"/>
              <a:gd name="connsiteX167" fmla="*/ 3794125 w 4781550"/>
              <a:gd name="connsiteY167" fmla="*/ 501650 h 746449"/>
              <a:gd name="connsiteX168" fmla="*/ 3806825 w 4781550"/>
              <a:gd name="connsiteY168" fmla="*/ 508000 h 746449"/>
              <a:gd name="connsiteX169" fmla="*/ 3835400 w 4781550"/>
              <a:gd name="connsiteY169" fmla="*/ 508000 h 746449"/>
              <a:gd name="connsiteX170" fmla="*/ 3841750 w 4781550"/>
              <a:gd name="connsiteY170" fmla="*/ 517525 h 746449"/>
              <a:gd name="connsiteX171" fmla="*/ 3863975 w 4781550"/>
              <a:gd name="connsiteY171" fmla="*/ 511175 h 746449"/>
              <a:gd name="connsiteX172" fmla="*/ 3873500 w 4781550"/>
              <a:gd name="connsiteY172" fmla="*/ 520700 h 746449"/>
              <a:gd name="connsiteX173" fmla="*/ 3943350 w 4781550"/>
              <a:gd name="connsiteY173" fmla="*/ 517525 h 746449"/>
              <a:gd name="connsiteX174" fmla="*/ 3956050 w 4781550"/>
              <a:gd name="connsiteY174" fmla="*/ 514350 h 746449"/>
              <a:gd name="connsiteX175" fmla="*/ 3987800 w 4781550"/>
              <a:gd name="connsiteY175" fmla="*/ 511175 h 746449"/>
              <a:gd name="connsiteX176" fmla="*/ 4010025 w 4781550"/>
              <a:gd name="connsiteY176" fmla="*/ 514350 h 746449"/>
              <a:gd name="connsiteX177" fmla="*/ 4032250 w 4781550"/>
              <a:gd name="connsiteY177" fmla="*/ 508000 h 746449"/>
              <a:gd name="connsiteX178" fmla="*/ 4051300 w 4781550"/>
              <a:gd name="connsiteY178" fmla="*/ 514350 h 746449"/>
              <a:gd name="connsiteX179" fmla="*/ 4060825 w 4781550"/>
              <a:gd name="connsiteY179" fmla="*/ 517525 h 746449"/>
              <a:gd name="connsiteX180" fmla="*/ 4073525 w 4781550"/>
              <a:gd name="connsiteY180" fmla="*/ 539750 h 746449"/>
              <a:gd name="connsiteX181" fmla="*/ 4092575 w 4781550"/>
              <a:gd name="connsiteY181" fmla="*/ 533400 h 746449"/>
              <a:gd name="connsiteX182" fmla="*/ 4098925 w 4781550"/>
              <a:gd name="connsiteY182" fmla="*/ 546100 h 746449"/>
              <a:gd name="connsiteX183" fmla="*/ 4105275 w 4781550"/>
              <a:gd name="connsiteY183" fmla="*/ 555625 h 746449"/>
              <a:gd name="connsiteX184" fmla="*/ 4108450 w 4781550"/>
              <a:gd name="connsiteY184" fmla="*/ 565150 h 746449"/>
              <a:gd name="connsiteX185" fmla="*/ 4117975 w 4781550"/>
              <a:gd name="connsiteY185" fmla="*/ 558800 h 746449"/>
              <a:gd name="connsiteX186" fmla="*/ 4114800 w 4781550"/>
              <a:gd name="connsiteY186" fmla="*/ 571500 h 746449"/>
              <a:gd name="connsiteX187" fmla="*/ 4127500 w 4781550"/>
              <a:gd name="connsiteY187" fmla="*/ 603250 h 746449"/>
              <a:gd name="connsiteX188" fmla="*/ 4137025 w 4781550"/>
              <a:gd name="connsiteY188" fmla="*/ 606425 h 746449"/>
              <a:gd name="connsiteX189" fmla="*/ 4140200 w 4781550"/>
              <a:gd name="connsiteY189" fmla="*/ 615950 h 746449"/>
              <a:gd name="connsiteX190" fmla="*/ 4137024 w 4781550"/>
              <a:gd name="connsiteY190" fmla="*/ 619125 h 746449"/>
              <a:gd name="connsiteX191" fmla="*/ 4149725 w 4781550"/>
              <a:gd name="connsiteY191" fmla="*/ 615950 h 746449"/>
              <a:gd name="connsiteX192" fmla="*/ 4181475 w 4781550"/>
              <a:gd name="connsiteY192" fmla="*/ 628650 h 746449"/>
              <a:gd name="connsiteX193" fmla="*/ 4191000 w 4781550"/>
              <a:gd name="connsiteY193" fmla="*/ 625475 h 746449"/>
              <a:gd name="connsiteX194" fmla="*/ 4178301 w 4781550"/>
              <a:gd name="connsiteY194" fmla="*/ 619125 h 746449"/>
              <a:gd name="connsiteX195" fmla="*/ 4251324 w 4781550"/>
              <a:gd name="connsiteY195" fmla="*/ 625475 h 746449"/>
              <a:gd name="connsiteX196" fmla="*/ 4295775 w 4781550"/>
              <a:gd name="connsiteY196" fmla="*/ 622300 h 746449"/>
              <a:gd name="connsiteX197" fmla="*/ 4302125 w 4781550"/>
              <a:gd name="connsiteY197" fmla="*/ 622300 h 746449"/>
              <a:gd name="connsiteX198" fmla="*/ 4318000 w 4781550"/>
              <a:gd name="connsiteY198" fmla="*/ 622300 h 746449"/>
              <a:gd name="connsiteX199" fmla="*/ 4330700 w 4781550"/>
              <a:gd name="connsiteY199" fmla="*/ 628650 h 746449"/>
              <a:gd name="connsiteX200" fmla="*/ 4340225 w 4781550"/>
              <a:gd name="connsiteY200" fmla="*/ 625475 h 746449"/>
              <a:gd name="connsiteX201" fmla="*/ 4346574 w 4781550"/>
              <a:gd name="connsiteY201" fmla="*/ 619125 h 746449"/>
              <a:gd name="connsiteX202" fmla="*/ 4356099 w 4781550"/>
              <a:gd name="connsiteY202" fmla="*/ 635000 h 746449"/>
              <a:gd name="connsiteX203" fmla="*/ 4362450 w 4781550"/>
              <a:gd name="connsiteY203" fmla="*/ 625475 h 746449"/>
              <a:gd name="connsiteX204" fmla="*/ 4371974 w 4781550"/>
              <a:gd name="connsiteY204" fmla="*/ 628650 h 746449"/>
              <a:gd name="connsiteX205" fmla="*/ 4394200 w 4781550"/>
              <a:gd name="connsiteY205" fmla="*/ 635000 h 746449"/>
              <a:gd name="connsiteX206" fmla="*/ 4397375 w 4781550"/>
              <a:gd name="connsiteY206" fmla="*/ 660400 h 746449"/>
              <a:gd name="connsiteX207" fmla="*/ 4400550 w 4781550"/>
              <a:gd name="connsiteY207" fmla="*/ 682625 h 746449"/>
              <a:gd name="connsiteX208" fmla="*/ 4403725 w 4781550"/>
              <a:gd name="connsiteY208" fmla="*/ 711200 h 746449"/>
              <a:gd name="connsiteX209" fmla="*/ 4410076 w 4781550"/>
              <a:gd name="connsiteY209" fmla="*/ 742950 h 746449"/>
              <a:gd name="connsiteX210" fmla="*/ 4444484 w 4781550"/>
              <a:gd name="connsiteY210" fmla="*/ 745995 h 746449"/>
              <a:gd name="connsiteX211" fmla="*/ 4498972 w 4781550"/>
              <a:gd name="connsiteY211" fmla="*/ 746125 h 746449"/>
              <a:gd name="connsiteX212" fmla="*/ 4540249 w 4781550"/>
              <a:gd name="connsiteY212" fmla="*/ 739775 h 746449"/>
              <a:gd name="connsiteX213" fmla="*/ 4568825 w 4781550"/>
              <a:gd name="connsiteY213" fmla="*/ 746125 h 746449"/>
              <a:gd name="connsiteX214" fmla="*/ 4622800 w 4781550"/>
              <a:gd name="connsiteY214" fmla="*/ 742950 h 746449"/>
              <a:gd name="connsiteX215" fmla="*/ 4648200 w 4781550"/>
              <a:gd name="connsiteY215" fmla="*/ 742950 h 746449"/>
              <a:gd name="connsiteX216" fmla="*/ 4679950 w 4781550"/>
              <a:gd name="connsiteY216" fmla="*/ 742950 h 746449"/>
              <a:gd name="connsiteX217" fmla="*/ 4699000 w 4781550"/>
              <a:gd name="connsiteY217" fmla="*/ 739775 h 746449"/>
              <a:gd name="connsiteX218" fmla="*/ 4781550 w 4781550"/>
              <a:gd name="connsiteY218" fmla="*/ 736600 h 7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781550" h="746449">
                <a:moveTo>
                  <a:pt x="0" y="12700"/>
                </a:moveTo>
                <a:cubicBezTo>
                  <a:pt x="8467" y="11642"/>
                  <a:pt x="16891" y="10155"/>
                  <a:pt x="25400" y="9525"/>
                </a:cubicBezTo>
                <a:cubicBezTo>
                  <a:pt x="57566" y="7142"/>
                  <a:pt x="137408" y="4283"/>
                  <a:pt x="165100" y="3175"/>
                </a:cubicBezTo>
                <a:cubicBezTo>
                  <a:pt x="183243" y="9223"/>
                  <a:pt x="166007" y="5594"/>
                  <a:pt x="184150" y="3175"/>
                </a:cubicBezTo>
                <a:cubicBezTo>
                  <a:pt x="196782" y="1491"/>
                  <a:pt x="209550" y="1058"/>
                  <a:pt x="222250" y="0"/>
                </a:cubicBezTo>
                <a:cubicBezTo>
                  <a:pt x="231775" y="1058"/>
                  <a:pt x="241733" y="144"/>
                  <a:pt x="250825" y="3175"/>
                </a:cubicBezTo>
                <a:cubicBezTo>
                  <a:pt x="258065" y="5588"/>
                  <a:pt x="262471" y="14024"/>
                  <a:pt x="269875" y="15875"/>
                </a:cubicBezTo>
                <a:cubicBezTo>
                  <a:pt x="274108" y="16933"/>
                  <a:pt x="278296" y="18194"/>
                  <a:pt x="282575" y="19050"/>
                </a:cubicBezTo>
                <a:cubicBezTo>
                  <a:pt x="288888" y="20313"/>
                  <a:pt x="295380" y="20664"/>
                  <a:pt x="301625" y="22225"/>
                </a:cubicBezTo>
                <a:cubicBezTo>
                  <a:pt x="308119" y="23848"/>
                  <a:pt x="315106" y="24862"/>
                  <a:pt x="320675" y="28575"/>
                </a:cubicBezTo>
                <a:cubicBezTo>
                  <a:pt x="323850" y="30692"/>
                  <a:pt x="326614" y="33621"/>
                  <a:pt x="330200" y="34925"/>
                </a:cubicBezTo>
                <a:cubicBezTo>
                  <a:pt x="338402" y="37907"/>
                  <a:pt x="347321" y="38515"/>
                  <a:pt x="355600" y="41275"/>
                </a:cubicBezTo>
                <a:cubicBezTo>
                  <a:pt x="358775" y="42333"/>
                  <a:pt x="361843" y="43794"/>
                  <a:pt x="365125" y="44450"/>
                </a:cubicBezTo>
                <a:cubicBezTo>
                  <a:pt x="377750" y="46975"/>
                  <a:pt x="403225" y="50800"/>
                  <a:pt x="403225" y="50800"/>
                </a:cubicBezTo>
                <a:cubicBezTo>
                  <a:pt x="404283" y="55033"/>
                  <a:pt x="403979" y="59869"/>
                  <a:pt x="406400" y="63500"/>
                </a:cubicBezTo>
                <a:cubicBezTo>
                  <a:pt x="409917" y="68776"/>
                  <a:pt x="420017" y="71214"/>
                  <a:pt x="425450" y="73025"/>
                </a:cubicBezTo>
                <a:cubicBezTo>
                  <a:pt x="426508" y="76200"/>
                  <a:pt x="425840" y="80694"/>
                  <a:pt x="428625" y="82550"/>
                </a:cubicBezTo>
                <a:cubicBezTo>
                  <a:pt x="438394" y="89063"/>
                  <a:pt x="450606" y="84504"/>
                  <a:pt x="460375" y="82550"/>
                </a:cubicBezTo>
                <a:cubicBezTo>
                  <a:pt x="463550" y="84667"/>
                  <a:pt x="466487" y="87193"/>
                  <a:pt x="469900" y="88900"/>
                </a:cubicBezTo>
                <a:cubicBezTo>
                  <a:pt x="472893" y="90397"/>
                  <a:pt x="476640" y="90219"/>
                  <a:pt x="479425" y="92075"/>
                </a:cubicBezTo>
                <a:cubicBezTo>
                  <a:pt x="484691" y="95586"/>
                  <a:pt x="492372" y="105268"/>
                  <a:pt x="495300" y="111125"/>
                </a:cubicBezTo>
                <a:cubicBezTo>
                  <a:pt x="496797" y="114118"/>
                  <a:pt x="496978" y="117657"/>
                  <a:pt x="498475" y="120650"/>
                </a:cubicBezTo>
                <a:cubicBezTo>
                  <a:pt x="500182" y="124063"/>
                  <a:pt x="502708" y="127000"/>
                  <a:pt x="504825" y="130175"/>
                </a:cubicBezTo>
                <a:cubicBezTo>
                  <a:pt x="513292" y="129117"/>
                  <a:pt x="521692" y="127000"/>
                  <a:pt x="530225" y="127000"/>
                </a:cubicBezTo>
                <a:cubicBezTo>
                  <a:pt x="538758" y="127000"/>
                  <a:pt x="547230" y="128649"/>
                  <a:pt x="555625" y="130175"/>
                </a:cubicBezTo>
                <a:cubicBezTo>
                  <a:pt x="558918" y="130774"/>
                  <a:pt x="561822" y="133000"/>
                  <a:pt x="565150" y="133350"/>
                </a:cubicBezTo>
                <a:cubicBezTo>
                  <a:pt x="582023" y="135126"/>
                  <a:pt x="599017" y="135467"/>
                  <a:pt x="615950" y="136525"/>
                </a:cubicBezTo>
                <a:cubicBezTo>
                  <a:pt x="619125" y="135467"/>
                  <a:pt x="622300" y="132292"/>
                  <a:pt x="625475" y="133350"/>
                </a:cubicBezTo>
                <a:cubicBezTo>
                  <a:pt x="630714" y="135096"/>
                  <a:pt x="638445" y="148043"/>
                  <a:pt x="641350" y="152400"/>
                </a:cubicBezTo>
                <a:cubicBezTo>
                  <a:pt x="645583" y="151342"/>
                  <a:pt x="649854" y="150424"/>
                  <a:pt x="654050" y="149225"/>
                </a:cubicBezTo>
                <a:cubicBezTo>
                  <a:pt x="685934" y="140115"/>
                  <a:pt x="636573" y="152801"/>
                  <a:pt x="676275" y="142875"/>
                </a:cubicBezTo>
                <a:cubicBezTo>
                  <a:pt x="702689" y="151680"/>
                  <a:pt x="660597" y="138280"/>
                  <a:pt x="708025" y="149225"/>
                </a:cubicBezTo>
                <a:cubicBezTo>
                  <a:pt x="750811" y="159099"/>
                  <a:pt x="710038" y="150541"/>
                  <a:pt x="736600" y="161925"/>
                </a:cubicBezTo>
                <a:cubicBezTo>
                  <a:pt x="740611" y="163644"/>
                  <a:pt x="745067" y="164042"/>
                  <a:pt x="749300" y="165100"/>
                </a:cubicBezTo>
                <a:cubicBezTo>
                  <a:pt x="756857" y="187770"/>
                  <a:pt x="750081" y="180437"/>
                  <a:pt x="765175" y="190500"/>
                </a:cubicBezTo>
                <a:cubicBezTo>
                  <a:pt x="768350" y="188383"/>
                  <a:pt x="771127" y="185490"/>
                  <a:pt x="774700" y="184150"/>
                </a:cubicBezTo>
                <a:cubicBezTo>
                  <a:pt x="790874" y="178085"/>
                  <a:pt x="801369" y="182174"/>
                  <a:pt x="819150" y="184150"/>
                </a:cubicBezTo>
                <a:cubicBezTo>
                  <a:pt x="844263" y="192521"/>
                  <a:pt x="815043" y="183637"/>
                  <a:pt x="869950" y="190500"/>
                </a:cubicBezTo>
                <a:cubicBezTo>
                  <a:pt x="873271" y="190915"/>
                  <a:pt x="876300" y="192617"/>
                  <a:pt x="879475" y="193675"/>
                </a:cubicBezTo>
                <a:cubicBezTo>
                  <a:pt x="882650" y="196850"/>
                  <a:pt x="886243" y="199656"/>
                  <a:pt x="889000" y="203200"/>
                </a:cubicBezTo>
                <a:cubicBezTo>
                  <a:pt x="893685" y="209224"/>
                  <a:pt x="901700" y="222250"/>
                  <a:pt x="901700" y="222250"/>
                </a:cubicBezTo>
                <a:cubicBezTo>
                  <a:pt x="906992" y="221192"/>
                  <a:pt x="912307" y="220246"/>
                  <a:pt x="917575" y="219075"/>
                </a:cubicBezTo>
                <a:cubicBezTo>
                  <a:pt x="921835" y="218128"/>
                  <a:pt x="926079" y="214701"/>
                  <a:pt x="930275" y="215900"/>
                </a:cubicBezTo>
                <a:cubicBezTo>
                  <a:pt x="934592" y="217134"/>
                  <a:pt x="936625" y="222250"/>
                  <a:pt x="939800" y="225425"/>
                </a:cubicBezTo>
                <a:cubicBezTo>
                  <a:pt x="942975" y="224367"/>
                  <a:pt x="946150" y="221192"/>
                  <a:pt x="949325" y="222250"/>
                </a:cubicBezTo>
                <a:cubicBezTo>
                  <a:pt x="956565" y="224663"/>
                  <a:pt x="962025" y="230717"/>
                  <a:pt x="968375" y="234950"/>
                </a:cubicBezTo>
                <a:cubicBezTo>
                  <a:pt x="971550" y="237067"/>
                  <a:pt x="975202" y="238602"/>
                  <a:pt x="977900" y="241300"/>
                </a:cubicBezTo>
                <a:lnTo>
                  <a:pt x="996950" y="260350"/>
                </a:lnTo>
                <a:cubicBezTo>
                  <a:pt x="1000125" y="257175"/>
                  <a:pt x="1001985" y="250825"/>
                  <a:pt x="1006475" y="250825"/>
                </a:cubicBezTo>
                <a:cubicBezTo>
                  <a:pt x="1010965" y="250825"/>
                  <a:pt x="1012551" y="257475"/>
                  <a:pt x="1016000" y="260350"/>
                </a:cubicBezTo>
                <a:cubicBezTo>
                  <a:pt x="1018931" y="262793"/>
                  <a:pt x="1022112" y="264993"/>
                  <a:pt x="1025525" y="266700"/>
                </a:cubicBezTo>
                <a:cubicBezTo>
                  <a:pt x="1028518" y="268197"/>
                  <a:pt x="1032124" y="268250"/>
                  <a:pt x="1035050" y="269875"/>
                </a:cubicBezTo>
                <a:cubicBezTo>
                  <a:pt x="1041721" y="273581"/>
                  <a:pt x="1047274" y="279162"/>
                  <a:pt x="1054100" y="282575"/>
                </a:cubicBezTo>
                <a:lnTo>
                  <a:pt x="1066800" y="288925"/>
                </a:lnTo>
                <a:cubicBezTo>
                  <a:pt x="1073150" y="287867"/>
                  <a:pt x="1079412" y="285750"/>
                  <a:pt x="1085850" y="285750"/>
                </a:cubicBezTo>
                <a:cubicBezTo>
                  <a:pt x="1090214" y="285750"/>
                  <a:pt x="1094220" y="288384"/>
                  <a:pt x="1098550" y="288925"/>
                </a:cubicBezTo>
                <a:cubicBezTo>
                  <a:pt x="1111196" y="290506"/>
                  <a:pt x="1123950" y="291042"/>
                  <a:pt x="1136650" y="292100"/>
                </a:cubicBezTo>
                <a:cubicBezTo>
                  <a:pt x="1140883" y="293158"/>
                  <a:pt x="1144986" y="295275"/>
                  <a:pt x="1149350" y="295275"/>
                </a:cubicBezTo>
                <a:cubicBezTo>
                  <a:pt x="1153714" y="295275"/>
                  <a:pt x="1157720" y="291559"/>
                  <a:pt x="1162050" y="292100"/>
                </a:cubicBezTo>
                <a:cubicBezTo>
                  <a:pt x="1166746" y="292687"/>
                  <a:pt x="1170400" y="296586"/>
                  <a:pt x="1174750" y="298450"/>
                </a:cubicBezTo>
                <a:cubicBezTo>
                  <a:pt x="1177826" y="299768"/>
                  <a:pt x="1180967" y="301116"/>
                  <a:pt x="1184275" y="301625"/>
                </a:cubicBezTo>
                <a:cubicBezTo>
                  <a:pt x="1194787" y="303242"/>
                  <a:pt x="1205482" y="303394"/>
                  <a:pt x="1216025" y="304800"/>
                </a:cubicBezTo>
                <a:cubicBezTo>
                  <a:pt x="1221374" y="305513"/>
                  <a:pt x="1226608" y="306917"/>
                  <a:pt x="1231900" y="307975"/>
                </a:cubicBezTo>
                <a:cubicBezTo>
                  <a:pt x="1235075" y="310092"/>
                  <a:pt x="1237661" y="313698"/>
                  <a:pt x="1241425" y="314325"/>
                </a:cubicBezTo>
                <a:cubicBezTo>
                  <a:pt x="1256366" y="316815"/>
                  <a:pt x="1247650" y="301251"/>
                  <a:pt x="1254125" y="320675"/>
                </a:cubicBezTo>
                <a:cubicBezTo>
                  <a:pt x="1271753" y="314799"/>
                  <a:pt x="1270751" y="314325"/>
                  <a:pt x="1298575" y="314325"/>
                </a:cubicBezTo>
                <a:cubicBezTo>
                  <a:pt x="1301922" y="314325"/>
                  <a:pt x="1304925" y="316442"/>
                  <a:pt x="1308100" y="317500"/>
                </a:cubicBezTo>
                <a:cubicBezTo>
                  <a:pt x="1323975" y="316442"/>
                  <a:pt x="1339815" y="314325"/>
                  <a:pt x="1355725" y="314325"/>
                </a:cubicBezTo>
                <a:cubicBezTo>
                  <a:pt x="1414014" y="314325"/>
                  <a:pt x="1359185" y="321686"/>
                  <a:pt x="1403350" y="314325"/>
                </a:cubicBezTo>
                <a:cubicBezTo>
                  <a:pt x="1405467" y="317500"/>
                  <a:pt x="1406828" y="321337"/>
                  <a:pt x="1409700" y="323850"/>
                </a:cubicBezTo>
                <a:cubicBezTo>
                  <a:pt x="1415443" y="328876"/>
                  <a:pt x="1421346" y="334699"/>
                  <a:pt x="1428750" y="336550"/>
                </a:cubicBezTo>
                <a:cubicBezTo>
                  <a:pt x="1455861" y="343328"/>
                  <a:pt x="1437097" y="339414"/>
                  <a:pt x="1485900" y="342900"/>
                </a:cubicBezTo>
                <a:cubicBezTo>
                  <a:pt x="1489075" y="343958"/>
                  <a:pt x="1492519" y="344415"/>
                  <a:pt x="1495425" y="346075"/>
                </a:cubicBezTo>
                <a:cubicBezTo>
                  <a:pt x="1500019" y="348700"/>
                  <a:pt x="1503067" y="354044"/>
                  <a:pt x="1508125" y="355600"/>
                </a:cubicBezTo>
                <a:cubicBezTo>
                  <a:pt x="1517285" y="358418"/>
                  <a:pt x="1527175" y="357717"/>
                  <a:pt x="1536700" y="358775"/>
                </a:cubicBezTo>
                <a:cubicBezTo>
                  <a:pt x="1558473" y="366033"/>
                  <a:pt x="1531449" y="358775"/>
                  <a:pt x="1562100" y="358775"/>
                </a:cubicBezTo>
                <a:cubicBezTo>
                  <a:pt x="1570633" y="358775"/>
                  <a:pt x="1579007" y="361128"/>
                  <a:pt x="1587500" y="361950"/>
                </a:cubicBezTo>
                <a:lnTo>
                  <a:pt x="1660525" y="368300"/>
                </a:lnTo>
                <a:cubicBezTo>
                  <a:pt x="1665817" y="367242"/>
                  <a:pt x="1671045" y="364456"/>
                  <a:pt x="1676400" y="365125"/>
                </a:cubicBezTo>
                <a:cubicBezTo>
                  <a:pt x="1680186" y="365598"/>
                  <a:pt x="1682512" y="369768"/>
                  <a:pt x="1685925" y="371475"/>
                </a:cubicBezTo>
                <a:cubicBezTo>
                  <a:pt x="1688918" y="372972"/>
                  <a:pt x="1692275" y="373592"/>
                  <a:pt x="1695450" y="374650"/>
                </a:cubicBezTo>
                <a:cubicBezTo>
                  <a:pt x="1700742" y="373592"/>
                  <a:pt x="1705929" y="371475"/>
                  <a:pt x="1711325" y="371475"/>
                </a:cubicBezTo>
                <a:cubicBezTo>
                  <a:pt x="1784230" y="371475"/>
                  <a:pt x="1736601" y="372728"/>
                  <a:pt x="1774825" y="377825"/>
                </a:cubicBezTo>
                <a:cubicBezTo>
                  <a:pt x="1785368" y="379231"/>
                  <a:pt x="1795992" y="379942"/>
                  <a:pt x="1806575" y="381000"/>
                </a:cubicBezTo>
                <a:cubicBezTo>
                  <a:pt x="1810808" y="379942"/>
                  <a:pt x="1814920" y="377553"/>
                  <a:pt x="1819275" y="377825"/>
                </a:cubicBezTo>
                <a:cubicBezTo>
                  <a:pt x="1891563" y="382343"/>
                  <a:pt x="1834756" y="381916"/>
                  <a:pt x="1870075" y="387350"/>
                </a:cubicBezTo>
                <a:cubicBezTo>
                  <a:pt x="1879547" y="388807"/>
                  <a:pt x="1889125" y="389467"/>
                  <a:pt x="1898650" y="390525"/>
                </a:cubicBezTo>
                <a:cubicBezTo>
                  <a:pt x="1901825" y="391583"/>
                  <a:pt x="1905182" y="392203"/>
                  <a:pt x="1908175" y="393700"/>
                </a:cubicBezTo>
                <a:cubicBezTo>
                  <a:pt x="1911588" y="395407"/>
                  <a:pt x="1914193" y="398547"/>
                  <a:pt x="1917700" y="400050"/>
                </a:cubicBezTo>
                <a:cubicBezTo>
                  <a:pt x="1949603" y="413723"/>
                  <a:pt x="1906765" y="388233"/>
                  <a:pt x="1949450" y="409575"/>
                </a:cubicBezTo>
                <a:cubicBezTo>
                  <a:pt x="1966977" y="418338"/>
                  <a:pt x="1957509" y="414997"/>
                  <a:pt x="1978025" y="419100"/>
                </a:cubicBezTo>
                <a:cubicBezTo>
                  <a:pt x="1984375" y="418042"/>
                  <a:pt x="1990637" y="415925"/>
                  <a:pt x="1997075" y="415925"/>
                </a:cubicBezTo>
                <a:cubicBezTo>
                  <a:pt x="2028694" y="415925"/>
                  <a:pt x="2016654" y="427831"/>
                  <a:pt x="2028825" y="409575"/>
                </a:cubicBezTo>
                <a:cubicBezTo>
                  <a:pt x="2032000" y="410633"/>
                  <a:pt x="2035003" y="412750"/>
                  <a:pt x="2038350" y="412750"/>
                </a:cubicBezTo>
                <a:cubicBezTo>
                  <a:pt x="2066257" y="412750"/>
                  <a:pt x="2037737" y="405137"/>
                  <a:pt x="2060575" y="412750"/>
                </a:cubicBezTo>
                <a:cubicBezTo>
                  <a:pt x="2061633" y="415925"/>
                  <a:pt x="2060757" y="420778"/>
                  <a:pt x="2063750" y="422275"/>
                </a:cubicBezTo>
                <a:cubicBezTo>
                  <a:pt x="2066743" y="423772"/>
                  <a:pt x="2069928" y="419100"/>
                  <a:pt x="2073275" y="419100"/>
                </a:cubicBezTo>
                <a:cubicBezTo>
                  <a:pt x="2084451" y="419100"/>
                  <a:pt x="2092028" y="422176"/>
                  <a:pt x="2101850" y="425450"/>
                </a:cubicBezTo>
                <a:cubicBezTo>
                  <a:pt x="2113492" y="424392"/>
                  <a:pt x="2125085" y="422275"/>
                  <a:pt x="2136775" y="422275"/>
                </a:cubicBezTo>
                <a:cubicBezTo>
                  <a:pt x="2141139" y="422275"/>
                  <a:pt x="2145111" y="425450"/>
                  <a:pt x="2149475" y="425450"/>
                </a:cubicBezTo>
                <a:cubicBezTo>
                  <a:pt x="2157138" y="425450"/>
                  <a:pt x="2167359" y="421605"/>
                  <a:pt x="2174875" y="419100"/>
                </a:cubicBezTo>
                <a:cubicBezTo>
                  <a:pt x="2200275" y="427567"/>
                  <a:pt x="2178050" y="431800"/>
                  <a:pt x="2203450" y="431800"/>
                </a:cubicBezTo>
                <a:cubicBezTo>
                  <a:pt x="2215108" y="431800"/>
                  <a:pt x="2228708" y="423310"/>
                  <a:pt x="2241550" y="425450"/>
                </a:cubicBezTo>
                <a:cubicBezTo>
                  <a:pt x="2247900" y="424392"/>
                  <a:pt x="2254316" y="420878"/>
                  <a:pt x="2260600" y="422275"/>
                </a:cubicBezTo>
                <a:cubicBezTo>
                  <a:pt x="2264983" y="423249"/>
                  <a:pt x="2266226" y="429572"/>
                  <a:pt x="2270125" y="431800"/>
                </a:cubicBezTo>
                <a:cubicBezTo>
                  <a:pt x="2273914" y="433965"/>
                  <a:pt x="2278592" y="433917"/>
                  <a:pt x="2282825" y="434975"/>
                </a:cubicBezTo>
                <a:cubicBezTo>
                  <a:pt x="2287641" y="431764"/>
                  <a:pt x="2295302" y="425450"/>
                  <a:pt x="2301875" y="425450"/>
                </a:cubicBezTo>
                <a:cubicBezTo>
                  <a:pt x="2307271" y="425450"/>
                  <a:pt x="2312458" y="427567"/>
                  <a:pt x="2317750" y="428625"/>
                </a:cubicBezTo>
                <a:cubicBezTo>
                  <a:pt x="2323042" y="427567"/>
                  <a:pt x="2328229" y="425450"/>
                  <a:pt x="2333625" y="425450"/>
                </a:cubicBezTo>
                <a:cubicBezTo>
                  <a:pt x="2349437" y="425450"/>
                  <a:pt x="2352730" y="428652"/>
                  <a:pt x="2365375" y="434975"/>
                </a:cubicBezTo>
                <a:cubicBezTo>
                  <a:pt x="2370667" y="433917"/>
                  <a:pt x="2375854" y="431800"/>
                  <a:pt x="2381250" y="431800"/>
                </a:cubicBezTo>
                <a:cubicBezTo>
                  <a:pt x="2384597" y="431800"/>
                  <a:pt x="2387557" y="434056"/>
                  <a:pt x="2390775" y="434975"/>
                </a:cubicBezTo>
                <a:cubicBezTo>
                  <a:pt x="2394971" y="436174"/>
                  <a:pt x="2399242" y="437092"/>
                  <a:pt x="2403475" y="438150"/>
                </a:cubicBezTo>
                <a:cubicBezTo>
                  <a:pt x="2408767" y="437092"/>
                  <a:pt x="2413976" y="434486"/>
                  <a:pt x="2419350" y="434975"/>
                </a:cubicBezTo>
                <a:cubicBezTo>
                  <a:pt x="2426016" y="435581"/>
                  <a:pt x="2438400" y="441325"/>
                  <a:pt x="2438400" y="441325"/>
                </a:cubicBezTo>
                <a:cubicBezTo>
                  <a:pt x="2455032" y="435781"/>
                  <a:pt x="2458504" y="433210"/>
                  <a:pt x="2482850" y="441325"/>
                </a:cubicBezTo>
                <a:cubicBezTo>
                  <a:pt x="2486025" y="442383"/>
                  <a:pt x="2484967" y="447675"/>
                  <a:pt x="2486025" y="450850"/>
                </a:cubicBezTo>
                <a:cubicBezTo>
                  <a:pt x="2514548" y="443719"/>
                  <a:pt x="2501231" y="445703"/>
                  <a:pt x="2552700" y="450850"/>
                </a:cubicBezTo>
                <a:cubicBezTo>
                  <a:pt x="2556030" y="451183"/>
                  <a:pt x="2558897" y="453668"/>
                  <a:pt x="2562225" y="454025"/>
                </a:cubicBezTo>
                <a:cubicBezTo>
                  <a:pt x="2588617" y="456853"/>
                  <a:pt x="2641600" y="460375"/>
                  <a:pt x="2641600" y="460375"/>
                </a:cubicBezTo>
                <a:cubicBezTo>
                  <a:pt x="2740075" y="450527"/>
                  <a:pt x="2615407" y="459383"/>
                  <a:pt x="2698750" y="463550"/>
                </a:cubicBezTo>
                <a:lnTo>
                  <a:pt x="2762250" y="466725"/>
                </a:lnTo>
                <a:cubicBezTo>
                  <a:pt x="2767542" y="465667"/>
                  <a:pt x="2773363" y="463021"/>
                  <a:pt x="2778125" y="463550"/>
                </a:cubicBezTo>
                <a:cubicBezTo>
                  <a:pt x="2782888" y="464079"/>
                  <a:pt x="2790825" y="469900"/>
                  <a:pt x="2790825" y="469900"/>
                </a:cubicBezTo>
                <a:cubicBezTo>
                  <a:pt x="2791883" y="476250"/>
                  <a:pt x="2779712" y="465138"/>
                  <a:pt x="2787650" y="463550"/>
                </a:cubicBezTo>
                <a:cubicBezTo>
                  <a:pt x="2795588" y="461962"/>
                  <a:pt x="2821484" y="460375"/>
                  <a:pt x="2838450" y="460375"/>
                </a:cubicBezTo>
                <a:cubicBezTo>
                  <a:pt x="2841797" y="460375"/>
                  <a:pt x="2844800" y="462492"/>
                  <a:pt x="2847975" y="463550"/>
                </a:cubicBezTo>
                <a:cubicBezTo>
                  <a:pt x="2853267" y="462492"/>
                  <a:pt x="2867979" y="476250"/>
                  <a:pt x="2873375" y="476250"/>
                </a:cubicBezTo>
                <a:cubicBezTo>
                  <a:pt x="2907242" y="476250"/>
                  <a:pt x="2855383" y="468842"/>
                  <a:pt x="2889250" y="460375"/>
                </a:cubicBezTo>
                <a:cubicBezTo>
                  <a:pt x="2893742" y="461872"/>
                  <a:pt x="2907488" y="466725"/>
                  <a:pt x="2911475" y="466725"/>
                </a:cubicBezTo>
                <a:cubicBezTo>
                  <a:pt x="2922651" y="466725"/>
                  <a:pt x="2930228" y="463649"/>
                  <a:pt x="2940050" y="460375"/>
                </a:cubicBezTo>
                <a:cubicBezTo>
                  <a:pt x="2951692" y="461433"/>
                  <a:pt x="2963285" y="463550"/>
                  <a:pt x="2974975" y="463550"/>
                </a:cubicBezTo>
                <a:cubicBezTo>
                  <a:pt x="2979339" y="463550"/>
                  <a:pt x="2983311" y="460375"/>
                  <a:pt x="2987675" y="460375"/>
                </a:cubicBezTo>
                <a:cubicBezTo>
                  <a:pt x="3000419" y="460375"/>
                  <a:pt x="3013075" y="462492"/>
                  <a:pt x="3025775" y="463550"/>
                </a:cubicBezTo>
                <a:cubicBezTo>
                  <a:pt x="3030008" y="464608"/>
                  <a:pt x="3034844" y="464304"/>
                  <a:pt x="3038475" y="466725"/>
                </a:cubicBezTo>
                <a:cubicBezTo>
                  <a:pt x="3041650" y="468842"/>
                  <a:pt x="3041205" y="475043"/>
                  <a:pt x="3044825" y="476250"/>
                </a:cubicBezTo>
                <a:lnTo>
                  <a:pt x="3073400" y="466725"/>
                </a:lnTo>
                <a:cubicBezTo>
                  <a:pt x="3105184" y="474671"/>
                  <a:pt x="3072574" y="462724"/>
                  <a:pt x="3089275" y="479425"/>
                </a:cubicBezTo>
                <a:cubicBezTo>
                  <a:pt x="3091642" y="481792"/>
                  <a:pt x="3095553" y="481788"/>
                  <a:pt x="3098800" y="482600"/>
                </a:cubicBezTo>
                <a:cubicBezTo>
                  <a:pt x="3104035" y="483909"/>
                  <a:pt x="3109383" y="484717"/>
                  <a:pt x="3114675" y="485775"/>
                </a:cubicBezTo>
                <a:cubicBezTo>
                  <a:pt x="3142936" y="504616"/>
                  <a:pt x="3119089" y="491077"/>
                  <a:pt x="3190875" y="495300"/>
                </a:cubicBezTo>
                <a:cubicBezTo>
                  <a:pt x="3204650" y="496110"/>
                  <a:pt x="3218392" y="497417"/>
                  <a:pt x="3232150" y="498475"/>
                </a:cubicBezTo>
                <a:cubicBezTo>
                  <a:pt x="3285891" y="490798"/>
                  <a:pt x="3230712" y="494377"/>
                  <a:pt x="3267075" y="501650"/>
                </a:cubicBezTo>
                <a:cubicBezTo>
                  <a:pt x="3278538" y="503943"/>
                  <a:pt x="3290375" y="503601"/>
                  <a:pt x="3302000" y="504825"/>
                </a:cubicBezTo>
                <a:cubicBezTo>
                  <a:pt x="3317221" y="506427"/>
                  <a:pt x="3353621" y="511380"/>
                  <a:pt x="3365500" y="514350"/>
                </a:cubicBezTo>
                <a:lnTo>
                  <a:pt x="3378200" y="517525"/>
                </a:lnTo>
                <a:cubicBezTo>
                  <a:pt x="3382433" y="516467"/>
                  <a:pt x="3386621" y="515206"/>
                  <a:pt x="3390900" y="514350"/>
                </a:cubicBezTo>
                <a:cubicBezTo>
                  <a:pt x="3397213" y="513087"/>
                  <a:pt x="3403666" y="512572"/>
                  <a:pt x="3409950" y="511175"/>
                </a:cubicBezTo>
                <a:cubicBezTo>
                  <a:pt x="3413217" y="510449"/>
                  <a:pt x="3416300" y="509058"/>
                  <a:pt x="3419475" y="508000"/>
                </a:cubicBezTo>
                <a:cubicBezTo>
                  <a:pt x="3423708" y="509058"/>
                  <a:pt x="3427979" y="509976"/>
                  <a:pt x="3432175" y="511175"/>
                </a:cubicBezTo>
                <a:cubicBezTo>
                  <a:pt x="3435393" y="512094"/>
                  <a:pt x="3438353" y="514350"/>
                  <a:pt x="3441700" y="514350"/>
                </a:cubicBezTo>
                <a:cubicBezTo>
                  <a:pt x="3449184" y="514350"/>
                  <a:pt x="3456517" y="512233"/>
                  <a:pt x="3463925" y="511175"/>
                </a:cubicBezTo>
                <a:cubicBezTo>
                  <a:pt x="3484843" y="525120"/>
                  <a:pt x="3462057" y="514163"/>
                  <a:pt x="3482975" y="511175"/>
                </a:cubicBezTo>
                <a:cubicBezTo>
                  <a:pt x="3487295" y="510558"/>
                  <a:pt x="3491442" y="513292"/>
                  <a:pt x="3495675" y="514350"/>
                </a:cubicBezTo>
                <a:cubicBezTo>
                  <a:pt x="3498850" y="516467"/>
                  <a:pt x="3501436" y="520073"/>
                  <a:pt x="3505200" y="520700"/>
                </a:cubicBezTo>
                <a:cubicBezTo>
                  <a:pt x="3510458" y="521576"/>
                  <a:pt x="3520933" y="513386"/>
                  <a:pt x="3524250" y="511175"/>
                </a:cubicBezTo>
                <a:cubicBezTo>
                  <a:pt x="3529542" y="512233"/>
                  <a:pt x="3534729" y="514350"/>
                  <a:pt x="3540125" y="514350"/>
                </a:cubicBezTo>
                <a:cubicBezTo>
                  <a:pt x="3543472" y="514350"/>
                  <a:pt x="3546432" y="512094"/>
                  <a:pt x="3549650" y="511175"/>
                </a:cubicBezTo>
                <a:cubicBezTo>
                  <a:pt x="3553846" y="509976"/>
                  <a:pt x="3558117" y="509058"/>
                  <a:pt x="3562350" y="508000"/>
                </a:cubicBezTo>
                <a:cubicBezTo>
                  <a:pt x="3573992" y="509058"/>
                  <a:pt x="3585585" y="511175"/>
                  <a:pt x="3597275" y="511175"/>
                </a:cubicBezTo>
                <a:cubicBezTo>
                  <a:pt x="3616993" y="511175"/>
                  <a:pt x="3596522" y="501148"/>
                  <a:pt x="3616325" y="514350"/>
                </a:cubicBezTo>
                <a:cubicBezTo>
                  <a:pt x="3637838" y="512695"/>
                  <a:pt x="3664247" y="511133"/>
                  <a:pt x="3686175" y="508000"/>
                </a:cubicBezTo>
                <a:cubicBezTo>
                  <a:pt x="3691517" y="507237"/>
                  <a:pt x="3696758" y="505883"/>
                  <a:pt x="3702050" y="504825"/>
                </a:cubicBezTo>
                <a:cubicBezTo>
                  <a:pt x="3710517" y="505883"/>
                  <a:pt x="3719055" y="506474"/>
                  <a:pt x="3727450" y="508000"/>
                </a:cubicBezTo>
                <a:cubicBezTo>
                  <a:pt x="3730743" y="508599"/>
                  <a:pt x="3733628" y="511175"/>
                  <a:pt x="3736975" y="511175"/>
                </a:cubicBezTo>
                <a:cubicBezTo>
                  <a:pt x="3744851" y="511175"/>
                  <a:pt x="3766061" y="506628"/>
                  <a:pt x="3775075" y="504825"/>
                </a:cubicBezTo>
                <a:cubicBezTo>
                  <a:pt x="3778250" y="505883"/>
                  <a:pt x="3781299" y="508550"/>
                  <a:pt x="3784600" y="508000"/>
                </a:cubicBezTo>
                <a:cubicBezTo>
                  <a:pt x="3788364" y="507373"/>
                  <a:pt x="3790309" y="501650"/>
                  <a:pt x="3794125" y="501650"/>
                </a:cubicBezTo>
                <a:cubicBezTo>
                  <a:pt x="3798858" y="501650"/>
                  <a:pt x="3802592" y="505883"/>
                  <a:pt x="3806825" y="508000"/>
                </a:cubicBezTo>
                <a:cubicBezTo>
                  <a:pt x="3817809" y="504339"/>
                  <a:pt x="3821989" y="501295"/>
                  <a:pt x="3835400" y="508000"/>
                </a:cubicBezTo>
                <a:cubicBezTo>
                  <a:pt x="3838813" y="509707"/>
                  <a:pt x="3839633" y="514350"/>
                  <a:pt x="3841750" y="517525"/>
                </a:cubicBezTo>
                <a:cubicBezTo>
                  <a:pt x="3844830" y="516498"/>
                  <a:pt x="3861828" y="510562"/>
                  <a:pt x="3863975" y="511175"/>
                </a:cubicBezTo>
                <a:cubicBezTo>
                  <a:pt x="3868292" y="512409"/>
                  <a:pt x="3870325" y="517525"/>
                  <a:pt x="3873500" y="520700"/>
                </a:cubicBezTo>
                <a:cubicBezTo>
                  <a:pt x="3904971" y="504965"/>
                  <a:pt x="3874599" y="517525"/>
                  <a:pt x="3943350" y="517525"/>
                </a:cubicBezTo>
                <a:cubicBezTo>
                  <a:pt x="3947714" y="517525"/>
                  <a:pt x="3951730" y="514967"/>
                  <a:pt x="3956050" y="514350"/>
                </a:cubicBezTo>
                <a:cubicBezTo>
                  <a:pt x="3966579" y="512846"/>
                  <a:pt x="3977217" y="512233"/>
                  <a:pt x="3987800" y="511175"/>
                </a:cubicBezTo>
                <a:cubicBezTo>
                  <a:pt x="3995208" y="512233"/>
                  <a:pt x="4002541" y="514350"/>
                  <a:pt x="4010025" y="514350"/>
                </a:cubicBezTo>
                <a:cubicBezTo>
                  <a:pt x="4014012" y="514350"/>
                  <a:pt x="4027758" y="509497"/>
                  <a:pt x="4032250" y="508000"/>
                </a:cubicBezTo>
                <a:lnTo>
                  <a:pt x="4051300" y="514350"/>
                </a:lnTo>
                <a:lnTo>
                  <a:pt x="4060825" y="517525"/>
                </a:lnTo>
                <a:cubicBezTo>
                  <a:pt x="4062288" y="523376"/>
                  <a:pt x="4063797" y="538669"/>
                  <a:pt x="4073525" y="539750"/>
                </a:cubicBezTo>
                <a:cubicBezTo>
                  <a:pt x="4080178" y="540489"/>
                  <a:pt x="4092575" y="533400"/>
                  <a:pt x="4092575" y="533400"/>
                </a:cubicBezTo>
                <a:cubicBezTo>
                  <a:pt x="4094692" y="537633"/>
                  <a:pt x="4096577" y="541991"/>
                  <a:pt x="4098925" y="546100"/>
                </a:cubicBezTo>
                <a:cubicBezTo>
                  <a:pt x="4100818" y="549413"/>
                  <a:pt x="4103568" y="552212"/>
                  <a:pt x="4105275" y="555625"/>
                </a:cubicBezTo>
                <a:cubicBezTo>
                  <a:pt x="4106772" y="558618"/>
                  <a:pt x="4107392" y="561975"/>
                  <a:pt x="4108450" y="565150"/>
                </a:cubicBezTo>
                <a:cubicBezTo>
                  <a:pt x="4111625" y="563033"/>
                  <a:pt x="4115277" y="556102"/>
                  <a:pt x="4117975" y="558800"/>
                </a:cubicBezTo>
                <a:cubicBezTo>
                  <a:pt x="4121061" y="561886"/>
                  <a:pt x="4114800" y="567136"/>
                  <a:pt x="4114800" y="571500"/>
                </a:cubicBezTo>
                <a:cubicBezTo>
                  <a:pt x="4114800" y="592667"/>
                  <a:pt x="4112507" y="595754"/>
                  <a:pt x="4127500" y="603250"/>
                </a:cubicBezTo>
                <a:cubicBezTo>
                  <a:pt x="4130493" y="604747"/>
                  <a:pt x="4133850" y="605367"/>
                  <a:pt x="4137025" y="606425"/>
                </a:cubicBezTo>
                <a:cubicBezTo>
                  <a:pt x="4138083" y="609600"/>
                  <a:pt x="4140200" y="613833"/>
                  <a:pt x="4140200" y="615950"/>
                </a:cubicBezTo>
                <a:cubicBezTo>
                  <a:pt x="4140200" y="618067"/>
                  <a:pt x="4135437" y="619125"/>
                  <a:pt x="4137024" y="619125"/>
                </a:cubicBezTo>
                <a:cubicBezTo>
                  <a:pt x="4138611" y="619125"/>
                  <a:pt x="4146550" y="618067"/>
                  <a:pt x="4149725" y="615950"/>
                </a:cubicBezTo>
                <a:cubicBezTo>
                  <a:pt x="4159250" y="617008"/>
                  <a:pt x="4174596" y="627063"/>
                  <a:pt x="4181475" y="628650"/>
                </a:cubicBezTo>
                <a:cubicBezTo>
                  <a:pt x="4188354" y="630237"/>
                  <a:pt x="4191529" y="627062"/>
                  <a:pt x="4191000" y="625475"/>
                </a:cubicBezTo>
                <a:cubicBezTo>
                  <a:pt x="4190471" y="623888"/>
                  <a:pt x="4183593" y="618067"/>
                  <a:pt x="4178301" y="619125"/>
                </a:cubicBezTo>
                <a:cubicBezTo>
                  <a:pt x="4222448" y="623138"/>
                  <a:pt x="4231745" y="624946"/>
                  <a:pt x="4251324" y="625475"/>
                </a:cubicBezTo>
                <a:cubicBezTo>
                  <a:pt x="4270903" y="626004"/>
                  <a:pt x="4287308" y="622829"/>
                  <a:pt x="4295775" y="622300"/>
                </a:cubicBezTo>
                <a:cubicBezTo>
                  <a:pt x="4304242" y="621771"/>
                  <a:pt x="4298421" y="622300"/>
                  <a:pt x="4302125" y="622300"/>
                </a:cubicBezTo>
                <a:cubicBezTo>
                  <a:pt x="4305829" y="622300"/>
                  <a:pt x="4313238" y="621242"/>
                  <a:pt x="4318000" y="622300"/>
                </a:cubicBezTo>
                <a:cubicBezTo>
                  <a:pt x="4322762" y="623358"/>
                  <a:pt x="4326996" y="628121"/>
                  <a:pt x="4330700" y="628650"/>
                </a:cubicBezTo>
                <a:cubicBezTo>
                  <a:pt x="4334404" y="629179"/>
                  <a:pt x="4337050" y="626533"/>
                  <a:pt x="4340225" y="625475"/>
                </a:cubicBezTo>
                <a:cubicBezTo>
                  <a:pt x="4344458" y="626533"/>
                  <a:pt x="4343928" y="617538"/>
                  <a:pt x="4346574" y="619125"/>
                </a:cubicBezTo>
                <a:cubicBezTo>
                  <a:pt x="4349220" y="620713"/>
                  <a:pt x="4353453" y="633942"/>
                  <a:pt x="4356099" y="635000"/>
                </a:cubicBezTo>
                <a:cubicBezTo>
                  <a:pt x="4358745" y="636058"/>
                  <a:pt x="4359804" y="626533"/>
                  <a:pt x="4362450" y="625475"/>
                </a:cubicBezTo>
                <a:cubicBezTo>
                  <a:pt x="4365096" y="624417"/>
                  <a:pt x="4360988" y="632312"/>
                  <a:pt x="4371974" y="628650"/>
                </a:cubicBezTo>
                <a:cubicBezTo>
                  <a:pt x="4386041" y="633339"/>
                  <a:pt x="4389967" y="629708"/>
                  <a:pt x="4394200" y="635000"/>
                </a:cubicBezTo>
                <a:cubicBezTo>
                  <a:pt x="4398433" y="640292"/>
                  <a:pt x="4396247" y="651942"/>
                  <a:pt x="4397375" y="660400"/>
                </a:cubicBezTo>
                <a:cubicBezTo>
                  <a:pt x="4398364" y="667818"/>
                  <a:pt x="4399622" y="675199"/>
                  <a:pt x="4400550" y="682625"/>
                </a:cubicBezTo>
                <a:cubicBezTo>
                  <a:pt x="4401739" y="692135"/>
                  <a:pt x="4402137" y="701146"/>
                  <a:pt x="4403725" y="711200"/>
                </a:cubicBezTo>
                <a:cubicBezTo>
                  <a:pt x="4405313" y="721254"/>
                  <a:pt x="4403283" y="737151"/>
                  <a:pt x="4410076" y="742950"/>
                </a:cubicBezTo>
                <a:cubicBezTo>
                  <a:pt x="4416869" y="748749"/>
                  <a:pt x="4429668" y="745466"/>
                  <a:pt x="4444484" y="745995"/>
                </a:cubicBezTo>
                <a:cubicBezTo>
                  <a:pt x="4459300" y="746524"/>
                  <a:pt x="4465105" y="745067"/>
                  <a:pt x="4498972" y="746125"/>
                </a:cubicBezTo>
                <a:cubicBezTo>
                  <a:pt x="4508794" y="742851"/>
                  <a:pt x="4528607" y="739775"/>
                  <a:pt x="4540249" y="739775"/>
                </a:cubicBezTo>
                <a:cubicBezTo>
                  <a:pt x="4551891" y="739775"/>
                  <a:pt x="4564009" y="742914"/>
                  <a:pt x="4568825" y="746125"/>
                </a:cubicBezTo>
                <a:cubicBezTo>
                  <a:pt x="4586817" y="745067"/>
                  <a:pt x="4604851" y="744582"/>
                  <a:pt x="4622800" y="742950"/>
                </a:cubicBezTo>
                <a:cubicBezTo>
                  <a:pt x="4646883" y="740761"/>
                  <a:pt x="4630500" y="737050"/>
                  <a:pt x="4648200" y="742950"/>
                </a:cubicBezTo>
                <a:cubicBezTo>
                  <a:pt x="4713479" y="732070"/>
                  <a:pt x="4632587" y="742950"/>
                  <a:pt x="4679950" y="742950"/>
                </a:cubicBezTo>
                <a:cubicBezTo>
                  <a:pt x="4686388" y="742950"/>
                  <a:pt x="4692589" y="740358"/>
                  <a:pt x="4699000" y="739775"/>
                </a:cubicBezTo>
                <a:cubicBezTo>
                  <a:pt x="4741187" y="735940"/>
                  <a:pt x="4744795" y="736600"/>
                  <a:pt x="4781550" y="736600"/>
                </a:cubicBezTo>
              </a:path>
            </a:pathLst>
          </a:custGeom>
          <a:noFill/>
          <a:ln w="3175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755989" y="5512758"/>
            <a:ext cx="760144" cy="246221"/>
          </a:xfrm>
          <a:prstGeom prst="rect">
            <a:avLst/>
          </a:prstGeom>
          <a:noFill/>
        </p:spPr>
        <p:txBody>
          <a:bodyPr wrap="none" rtlCol="0">
            <a:spAutoFit/>
          </a:bodyPr>
          <a:lstStyle/>
          <a:p>
            <a:r>
              <a:rPr lang="ja-JP" sz="1000" b="0" i="0" dirty="0" smtClean="0">
                <a:solidFill>
                  <a:srgbClr val="000000"/>
                </a:solidFill>
                <a:ea typeface="MS UI Gothic" pitchFamily="18" charset="0"/>
              </a:rPr>
              <a:t>リスクに晒されていた患者数</a:t>
            </a:r>
          </a:p>
        </p:txBody>
      </p:sp>
    </p:spTree>
    <p:extLst>
      <p:ext uri="{BB962C8B-B14F-4D97-AF65-F5344CB8AC3E}">
        <p14:creationId xmlns:p14="http://schemas.microsoft.com/office/powerpoint/2010/main" xmlns="" val="2752605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主要な結果（続き）</a:t>
            </a:r>
          </a:p>
        </p:txBody>
      </p:sp>
      <p:sp>
        <p:nvSpPr>
          <p:cNvPr id="170"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a:t>
            </a:r>
          </a:p>
        </p:txBody>
      </p:sp>
      <p:sp>
        <p:nvSpPr>
          <p:cNvPr id="171" name="Text Placeholder 4"/>
          <p:cNvSpPr>
            <a:spLocks noGrp="1"/>
          </p:cNvSpPr>
          <p:nvPr>
            <p:ph type="body" sz="quarter" idx="11"/>
          </p:nvPr>
        </p:nvSpPr>
        <p:spPr>
          <a:xfrm>
            <a:off x="4648200" y="6096000"/>
            <a:ext cx="4130675" cy="487363"/>
          </a:xfrm>
        </p:spPr>
        <p:txBody>
          <a:bodyPr/>
          <a:lstStyle/>
          <a:p>
            <a:r>
              <a:rPr lang="en-US" dirty="0"/>
              <a:t>Yoshino T, et al. Ann </a:t>
            </a:r>
            <a:r>
              <a:rPr lang="en-US" dirty="0" err="1"/>
              <a:t>Oncol</a:t>
            </a:r>
            <a:r>
              <a:rPr lang="en-US" dirty="0"/>
              <a:t> 2017;28(</a:t>
            </a:r>
            <a:r>
              <a:rPr lang="en-US" dirty="0" err="1"/>
              <a:t>Suppl</a:t>
            </a:r>
            <a:r>
              <a:rPr lang="en-US" dirty="0"/>
              <a:t> 5):</a:t>
            </a:r>
            <a:r>
              <a:rPr lang="en-US" dirty="0" err="1"/>
              <a:t>Abstr</a:t>
            </a:r>
            <a:r>
              <a:rPr lang="en-US" dirty="0"/>
              <a:t> LBA24</a:t>
            </a:r>
          </a:p>
        </p:txBody>
      </p:sp>
      <p:sp>
        <p:nvSpPr>
          <p:cNvPr id="172" name="TextBox 171"/>
          <p:cNvSpPr txBox="1"/>
          <p:nvPr/>
        </p:nvSpPr>
        <p:spPr>
          <a:xfrm>
            <a:off x="2426532" y="1545171"/>
            <a:ext cx="4290937"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DFS (TおよびNステージ)（リスク別）</a:t>
            </a:r>
          </a:p>
        </p:txBody>
      </p:sp>
      <p:sp>
        <p:nvSpPr>
          <p:cNvPr id="173" name="TextBox 172"/>
          <p:cNvSpPr txBox="1"/>
          <p:nvPr/>
        </p:nvSpPr>
        <p:spPr>
          <a:xfrm>
            <a:off x="1195689" y="2091087"/>
            <a:ext cx="2785599" cy="338554"/>
          </a:xfrm>
          <a:prstGeom prst="rect">
            <a:avLst/>
          </a:prstGeom>
          <a:noFill/>
        </p:spPr>
        <p:txBody>
          <a:bodyPr wrap="square" rtlCol="0">
            <a:spAutoFit/>
          </a:bodyPr>
          <a:lstStyle/>
          <a:p>
            <a:pPr algn="ctr"/>
            <a:r>
              <a:rPr lang="ja-JP" sz="1600" b="1" i="0" dirty="0" smtClean="0">
                <a:solidFill>
                  <a:srgbClr val="000000"/>
                </a:solidFill>
                <a:ea typeface="MS UI Gothic" pitchFamily="18" charset="0"/>
              </a:rPr>
              <a:t>低リスク (T13 および N1)</a:t>
            </a:r>
          </a:p>
        </p:txBody>
      </p:sp>
      <p:sp>
        <p:nvSpPr>
          <p:cNvPr id="174" name="TextBox 173"/>
          <p:cNvSpPr txBox="1"/>
          <p:nvPr/>
        </p:nvSpPr>
        <p:spPr>
          <a:xfrm>
            <a:off x="1839502" y="2364099"/>
            <a:ext cx="1497973" cy="307777"/>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n=718 (56%)</a:t>
            </a:r>
          </a:p>
        </p:txBody>
      </p:sp>
      <p:sp>
        <p:nvSpPr>
          <p:cNvPr id="175" name="TextBox 174"/>
          <p:cNvSpPr txBox="1"/>
          <p:nvPr/>
        </p:nvSpPr>
        <p:spPr>
          <a:xfrm>
            <a:off x="5716679" y="2091087"/>
            <a:ext cx="2785599" cy="338554"/>
          </a:xfrm>
          <a:prstGeom prst="rect">
            <a:avLst/>
          </a:prstGeom>
          <a:noFill/>
        </p:spPr>
        <p:txBody>
          <a:bodyPr wrap="square" rtlCol="0">
            <a:spAutoFit/>
          </a:bodyPr>
          <a:lstStyle/>
          <a:p>
            <a:pPr algn="ctr"/>
            <a:r>
              <a:rPr lang="ja-JP" sz="1600" b="1" i="0" dirty="0" smtClean="0">
                <a:solidFill>
                  <a:srgbClr val="000000"/>
                </a:solidFill>
                <a:ea typeface="MS UI Gothic" pitchFamily="18" charset="0"/>
              </a:rPr>
              <a:t>高リスク (T4 または N2)</a:t>
            </a:r>
          </a:p>
        </p:txBody>
      </p:sp>
      <p:sp>
        <p:nvSpPr>
          <p:cNvPr id="176" name="TextBox 175"/>
          <p:cNvSpPr txBox="1"/>
          <p:nvPr/>
        </p:nvSpPr>
        <p:spPr>
          <a:xfrm>
            <a:off x="6360492" y="2364099"/>
            <a:ext cx="1497973" cy="307777"/>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n=573 (44%)</a:t>
            </a:r>
          </a:p>
        </p:txBody>
      </p:sp>
      <p:sp>
        <p:nvSpPr>
          <p:cNvPr id="177" name="TextBox 176"/>
          <p:cNvSpPr txBox="1"/>
          <p:nvPr/>
        </p:nvSpPr>
        <p:spPr>
          <a:xfrm>
            <a:off x="1563421" y="5507523"/>
            <a:ext cx="2164452" cy="246221"/>
          </a:xfrm>
          <a:prstGeom prst="rect">
            <a:avLst/>
          </a:prstGeom>
          <a:noFill/>
        </p:spPr>
        <p:txBody>
          <a:bodyPr wrap="square" rtlCol="0">
            <a:spAutoFit/>
          </a:bodyPr>
          <a:lstStyle/>
          <a:p>
            <a:pPr algn="ctr"/>
            <a:r>
              <a:rPr lang="ja-JP" sz="1000" b="0" i="0" dirty="0" smtClean="0">
                <a:solidFill>
                  <a:srgbClr val="000000"/>
                </a:solidFill>
                <a:ea typeface="MS UI Gothic" pitchFamily="18" charset="0"/>
              </a:rPr>
              <a:t>無作為化からの経過期間(ヶ月間) </a:t>
            </a:r>
          </a:p>
        </p:txBody>
      </p:sp>
      <p:grpSp>
        <p:nvGrpSpPr>
          <p:cNvPr id="178" name="Group 177"/>
          <p:cNvGrpSpPr/>
          <p:nvPr/>
        </p:nvGrpSpPr>
        <p:grpSpPr>
          <a:xfrm>
            <a:off x="495759" y="5241973"/>
            <a:ext cx="3812546" cy="400110"/>
            <a:chOff x="431463" y="5343690"/>
            <a:chExt cx="3812546" cy="400110"/>
          </a:xfrm>
        </p:grpSpPr>
        <p:sp>
          <p:nvSpPr>
            <p:cNvPr id="179" name="TextBox 178"/>
            <p:cNvSpPr txBox="1"/>
            <p:nvPr/>
          </p:nvSpPr>
          <p:spPr>
            <a:xfrm>
              <a:off x="431463" y="5343690"/>
              <a:ext cx="249020"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0	</a:t>
              </a:r>
            </a:p>
          </p:txBody>
        </p:sp>
        <p:sp>
          <p:nvSpPr>
            <p:cNvPr id="180" name="TextBox 179"/>
            <p:cNvSpPr txBox="1"/>
            <p:nvPr/>
          </p:nvSpPr>
          <p:spPr>
            <a:xfrm>
              <a:off x="1266581"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12	</a:t>
              </a:r>
            </a:p>
          </p:txBody>
        </p:sp>
        <p:sp>
          <p:nvSpPr>
            <p:cNvPr id="181" name="TextBox 180"/>
            <p:cNvSpPr txBox="1"/>
            <p:nvPr/>
          </p:nvSpPr>
          <p:spPr>
            <a:xfrm>
              <a:off x="2146445"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24	</a:t>
              </a:r>
            </a:p>
          </p:txBody>
        </p:sp>
        <p:sp>
          <p:nvSpPr>
            <p:cNvPr id="182" name="TextBox 181"/>
            <p:cNvSpPr txBox="1"/>
            <p:nvPr/>
          </p:nvSpPr>
          <p:spPr>
            <a:xfrm>
              <a:off x="3011248"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36	</a:t>
              </a:r>
            </a:p>
          </p:txBody>
        </p:sp>
        <p:sp>
          <p:nvSpPr>
            <p:cNvPr id="183" name="TextBox 182"/>
            <p:cNvSpPr txBox="1"/>
            <p:nvPr/>
          </p:nvSpPr>
          <p:spPr>
            <a:xfrm>
              <a:off x="3848342"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48	</a:t>
              </a:r>
            </a:p>
          </p:txBody>
        </p:sp>
      </p:grpSp>
      <p:grpSp>
        <p:nvGrpSpPr>
          <p:cNvPr id="184" name="Group 183"/>
          <p:cNvGrpSpPr/>
          <p:nvPr/>
        </p:nvGrpSpPr>
        <p:grpSpPr>
          <a:xfrm>
            <a:off x="221936" y="2699473"/>
            <a:ext cx="470462" cy="2757175"/>
            <a:chOff x="157640" y="2801190"/>
            <a:chExt cx="470462" cy="2757175"/>
          </a:xfrm>
        </p:grpSpPr>
        <p:sp>
          <p:nvSpPr>
            <p:cNvPr id="185" name="TextBox 184"/>
            <p:cNvSpPr txBox="1"/>
            <p:nvPr/>
          </p:nvSpPr>
          <p:spPr>
            <a:xfrm>
              <a:off x="195038" y="4547656"/>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25	</a:t>
              </a:r>
            </a:p>
          </p:txBody>
        </p:sp>
        <p:sp>
          <p:nvSpPr>
            <p:cNvPr id="186" name="TextBox 185"/>
            <p:cNvSpPr txBox="1"/>
            <p:nvPr/>
          </p:nvSpPr>
          <p:spPr>
            <a:xfrm>
              <a:off x="242802" y="5158255"/>
              <a:ext cx="249020"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0	</a:t>
              </a:r>
            </a:p>
          </p:txBody>
        </p:sp>
        <p:sp>
          <p:nvSpPr>
            <p:cNvPr id="187" name="TextBox 186"/>
            <p:cNvSpPr txBox="1"/>
            <p:nvPr/>
          </p:nvSpPr>
          <p:spPr>
            <a:xfrm>
              <a:off x="195038" y="3942676"/>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50	</a:t>
              </a:r>
            </a:p>
          </p:txBody>
        </p:sp>
        <p:sp>
          <p:nvSpPr>
            <p:cNvPr id="188" name="TextBox 187"/>
            <p:cNvSpPr txBox="1"/>
            <p:nvPr/>
          </p:nvSpPr>
          <p:spPr>
            <a:xfrm>
              <a:off x="195038" y="3390421"/>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75	</a:t>
              </a:r>
            </a:p>
          </p:txBody>
        </p:sp>
        <p:sp>
          <p:nvSpPr>
            <p:cNvPr id="189" name="TextBox 188"/>
            <p:cNvSpPr txBox="1"/>
            <p:nvPr/>
          </p:nvSpPr>
          <p:spPr>
            <a:xfrm>
              <a:off x="157640" y="2801190"/>
              <a:ext cx="470462"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100	</a:t>
              </a:r>
            </a:p>
          </p:txBody>
        </p:sp>
      </p:grpSp>
      <p:grpSp>
        <p:nvGrpSpPr>
          <p:cNvPr id="190" name="Group 189"/>
          <p:cNvGrpSpPr/>
          <p:nvPr/>
        </p:nvGrpSpPr>
        <p:grpSpPr>
          <a:xfrm>
            <a:off x="555238" y="2728289"/>
            <a:ext cx="4242789" cy="2503606"/>
            <a:chOff x="490942" y="2830006"/>
            <a:chExt cx="4242789" cy="2503606"/>
          </a:xfrm>
        </p:grpSpPr>
        <p:sp>
          <p:nvSpPr>
            <p:cNvPr id="191" name="Freeform 190"/>
            <p:cNvSpPr/>
            <p:nvPr/>
          </p:nvSpPr>
          <p:spPr>
            <a:xfrm>
              <a:off x="563698" y="2830006"/>
              <a:ext cx="4170033" cy="2435134"/>
            </a:xfrm>
            <a:custGeom>
              <a:avLst/>
              <a:gdLst>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5" fmla="*/ 4235450 w 4235450"/>
                <a:gd name="connsiteY5" fmla="*/ 1930400 h 1930400"/>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0" fmla="*/ 0 w 4235450"/>
                <a:gd name="connsiteY0" fmla="*/ 0 h 1873250"/>
                <a:gd name="connsiteX1" fmla="*/ 0 w 4235450"/>
                <a:gd name="connsiteY1" fmla="*/ 1873250 h 1873250"/>
                <a:gd name="connsiteX2" fmla="*/ 31750 w 4235450"/>
                <a:gd name="connsiteY2" fmla="*/ 1873250 h 1873250"/>
                <a:gd name="connsiteX3" fmla="*/ 4235450 w 4235450"/>
                <a:gd name="connsiteY3" fmla="*/ 1873250 h 1873250"/>
              </a:gdLst>
              <a:ahLst/>
              <a:cxnLst>
                <a:cxn ang="0">
                  <a:pos x="connsiteX0" y="connsiteY0"/>
                </a:cxn>
                <a:cxn ang="0">
                  <a:pos x="connsiteX1" y="connsiteY1"/>
                </a:cxn>
                <a:cxn ang="0">
                  <a:pos x="connsiteX2" y="connsiteY2"/>
                </a:cxn>
                <a:cxn ang="0">
                  <a:pos x="connsiteX3" y="connsiteY3"/>
                </a:cxn>
              </a:cxnLst>
              <a:rect l="l" t="t" r="r" b="b"/>
              <a:pathLst>
                <a:path w="4235450" h="1873250">
                  <a:moveTo>
                    <a:pt x="0" y="0"/>
                  </a:moveTo>
                  <a:lnTo>
                    <a:pt x="0" y="1873250"/>
                  </a:lnTo>
                  <a:lnTo>
                    <a:pt x="31750" y="1873250"/>
                  </a:lnTo>
                  <a:lnTo>
                    <a:pt x="4235450" y="1873250"/>
                  </a:lnTo>
                </a:path>
              </a:pathLst>
            </a:custGeom>
            <a:noFill/>
            <a:ln w="158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2" name="Straight Connector 191"/>
            <p:cNvCxnSpPr/>
            <p:nvPr/>
          </p:nvCxnSpPr>
          <p:spPr>
            <a:xfrm rot="5400000" flipH="1" flipV="1">
              <a:off x="524045" y="5232036"/>
              <a:ext cx="1121" cy="67327"/>
            </a:xfrm>
            <a:prstGeom prst="line">
              <a:avLst/>
            </a:prstGeom>
            <a:noFill/>
            <a:ln w="12700" cap="flat" cmpd="sng" algn="ctr">
              <a:solidFill>
                <a:srgbClr val="000000"/>
              </a:solidFill>
              <a:prstDash val="solid"/>
            </a:ln>
            <a:effectLst/>
          </p:spPr>
        </p:cxnSp>
        <p:cxnSp>
          <p:nvCxnSpPr>
            <p:cNvPr id="193" name="Straight Connector 192"/>
            <p:cNvCxnSpPr/>
            <p:nvPr/>
          </p:nvCxnSpPr>
          <p:spPr>
            <a:xfrm rot="5400000" flipH="1" flipV="1">
              <a:off x="524045" y="4624425"/>
              <a:ext cx="1121" cy="67327"/>
            </a:xfrm>
            <a:prstGeom prst="line">
              <a:avLst/>
            </a:prstGeom>
            <a:noFill/>
            <a:ln w="12700" cap="flat" cmpd="sng" algn="ctr">
              <a:solidFill>
                <a:srgbClr val="000000"/>
              </a:solidFill>
              <a:prstDash val="solid"/>
            </a:ln>
            <a:effectLst/>
          </p:spPr>
        </p:cxnSp>
        <p:cxnSp>
          <p:nvCxnSpPr>
            <p:cNvPr id="194" name="Straight Connector 193"/>
            <p:cNvCxnSpPr/>
            <p:nvPr/>
          </p:nvCxnSpPr>
          <p:spPr>
            <a:xfrm rot="5400000" flipH="1" flipV="1">
              <a:off x="524045" y="4025989"/>
              <a:ext cx="1121" cy="67327"/>
            </a:xfrm>
            <a:prstGeom prst="line">
              <a:avLst/>
            </a:prstGeom>
            <a:noFill/>
            <a:ln w="12700" cap="flat" cmpd="sng" algn="ctr">
              <a:solidFill>
                <a:srgbClr val="000000"/>
              </a:solidFill>
              <a:prstDash val="solid"/>
            </a:ln>
            <a:effectLst/>
          </p:spPr>
        </p:cxnSp>
        <p:cxnSp>
          <p:nvCxnSpPr>
            <p:cNvPr id="195" name="Straight Connector 194"/>
            <p:cNvCxnSpPr/>
            <p:nvPr/>
          </p:nvCxnSpPr>
          <p:spPr>
            <a:xfrm rot="5400000" flipH="1" flipV="1">
              <a:off x="524045" y="3458540"/>
              <a:ext cx="1121" cy="67327"/>
            </a:xfrm>
            <a:prstGeom prst="line">
              <a:avLst/>
            </a:prstGeom>
            <a:noFill/>
            <a:ln w="12700" cap="flat" cmpd="sng" algn="ctr">
              <a:solidFill>
                <a:srgbClr val="000000"/>
              </a:solidFill>
              <a:prstDash val="solid"/>
            </a:ln>
            <a:effectLst/>
          </p:spPr>
        </p:cxnSp>
        <p:cxnSp>
          <p:nvCxnSpPr>
            <p:cNvPr id="196" name="Straight Connector 195"/>
            <p:cNvCxnSpPr/>
            <p:nvPr/>
          </p:nvCxnSpPr>
          <p:spPr>
            <a:xfrm rot="5400000" flipH="1" flipV="1">
              <a:off x="524045" y="2875886"/>
              <a:ext cx="1121" cy="67327"/>
            </a:xfrm>
            <a:prstGeom prst="line">
              <a:avLst/>
            </a:prstGeom>
            <a:noFill/>
            <a:ln w="12700" cap="flat" cmpd="sng" algn="ctr">
              <a:solidFill>
                <a:srgbClr val="000000"/>
              </a:solidFill>
              <a:prstDash val="solid"/>
            </a:ln>
            <a:effectLst/>
          </p:spPr>
        </p:cxnSp>
        <p:cxnSp>
          <p:nvCxnSpPr>
            <p:cNvPr id="197" name="Straight Connector 196"/>
            <p:cNvCxnSpPr/>
            <p:nvPr/>
          </p:nvCxnSpPr>
          <p:spPr>
            <a:xfrm flipH="1" flipV="1">
              <a:off x="1432590" y="5266285"/>
              <a:ext cx="1121" cy="67327"/>
            </a:xfrm>
            <a:prstGeom prst="line">
              <a:avLst/>
            </a:prstGeom>
            <a:noFill/>
            <a:ln w="12700" cap="flat" cmpd="sng" algn="ctr">
              <a:solidFill>
                <a:srgbClr val="000000"/>
              </a:solidFill>
              <a:prstDash val="solid"/>
            </a:ln>
            <a:effectLst/>
          </p:spPr>
        </p:cxnSp>
        <p:cxnSp>
          <p:nvCxnSpPr>
            <p:cNvPr id="198" name="Straight Connector 197"/>
            <p:cNvCxnSpPr/>
            <p:nvPr/>
          </p:nvCxnSpPr>
          <p:spPr>
            <a:xfrm flipH="1" flipV="1">
              <a:off x="2312029" y="5266285"/>
              <a:ext cx="1121" cy="67327"/>
            </a:xfrm>
            <a:prstGeom prst="line">
              <a:avLst/>
            </a:prstGeom>
            <a:noFill/>
            <a:ln w="12700" cap="flat" cmpd="sng" algn="ctr">
              <a:solidFill>
                <a:srgbClr val="000000"/>
              </a:solidFill>
              <a:prstDash val="solid"/>
            </a:ln>
            <a:effectLst/>
          </p:spPr>
        </p:cxnSp>
        <p:cxnSp>
          <p:nvCxnSpPr>
            <p:cNvPr id="199" name="Straight Connector 198"/>
            <p:cNvCxnSpPr/>
            <p:nvPr/>
          </p:nvCxnSpPr>
          <p:spPr>
            <a:xfrm flipH="1" flipV="1">
              <a:off x="3172972" y="5266285"/>
              <a:ext cx="1121" cy="67327"/>
            </a:xfrm>
            <a:prstGeom prst="line">
              <a:avLst/>
            </a:prstGeom>
            <a:noFill/>
            <a:ln w="12700" cap="flat" cmpd="sng" algn="ctr">
              <a:solidFill>
                <a:srgbClr val="000000"/>
              </a:solidFill>
              <a:prstDash val="solid"/>
            </a:ln>
            <a:effectLst/>
          </p:spPr>
        </p:cxnSp>
        <p:cxnSp>
          <p:nvCxnSpPr>
            <p:cNvPr id="200" name="Straight Connector 199"/>
            <p:cNvCxnSpPr/>
            <p:nvPr/>
          </p:nvCxnSpPr>
          <p:spPr>
            <a:xfrm flipH="1" flipV="1">
              <a:off x="4021173" y="5266285"/>
              <a:ext cx="1121" cy="67327"/>
            </a:xfrm>
            <a:prstGeom prst="line">
              <a:avLst/>
            </a:prstGeom>
            <a:noFill/>
            <a:ln w="12700" cap="flat" cmpd="sng" algn="ctr">
              <a:solidFill>
                <a:srgbClr val="000000"/>
              </a:solidFill>
              <a:prstDash val="solid"/>
            </a:ln>
            <a:effectLst/>
          </p:spPr>
        </p:cxnSp>
        <p:cxnSp>
          <p:nvCxnSpPr>
            <p:cNvPr id="201" name="Straight Connector 200"/>
            <p:cNvCxnSpPr/>
            <p:nvPr/>
          </p:nvCxnSpPr>
          <p:spPr>
            <a:xfrm flipH="1" flipV="1">
              <a:off x="563698" y="5266285"/>
              <a:ext cx="1121" cy="67327"/>
            </a:xfrm>
            <a:prstGeom prst="line">
              <a:avLst/>
            </a:prstGeom>
            <a:noFill/>
            <a:ln w="12700" cap="flat" cmpd="sng" algn="ctr">
              <a:solidFill>
                <a:srgbClr val="000000"/>
              </a:solidFill>
              <a:prstDash val="solid"/>
            </a:ln>
            <a:effectLst/>
          </p:spPr>
        </p:cxnSp>
      </p:grpSp>
      <p:graphicFrame>
        <p:nvGraphicFramePr>
          <p:cNvPr id="202" name="Table 201"/>
          <p:cNvGraphicFramePr>
            <a:graphicFrameLocks noGrp="1"/>
          </p:cNvGraphicFramePr>
          <p:nvPr>
            <p:extLst>
              <p:ext uri="{D42A27DB-BD31-4B8C-83A1-F6EECF244321}">
                <p14:modId xmlns:p14="http://schemas.microsoft.com/office/powerpoint/2010/main" xmlns="" val="3086154735"/>
              </p:ext>
            </p:extLst>
          </p:nvPr>
        </p:nvGraphicFramePr>
        <p:xfrm>
          <a:off x="701613" y="4270041"/>
          <a:ext cx="2962027" cy="592169"/>
        </p:xfrm>
        <a:graphic>
          <a:graphicData uri="http://schemas.openxmlformats.org/drawingml/2006/table">
            <a:tbl>
              <a:tblPr/>
              <a:tblGrid>
                <a:gridCol w="569638"/>
                <a:gridCol w="501386"/>
                <a:gridCol w="1082989"/>
                <a:gridCol w="808014"/>
              </a:tblGrid>
              <a:tr h="1909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期間</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800" b="1" i="0" dirty="0" smtClean="0">
                          <a:solidFill>
                            <a:srgbClr val="000000"/>
                          </a:solidFill>
                          <a:ea typeface="MS UI Gothic" pitchFamily="18" charset="0"/>
                        </a:rPr>
                        <a:t>事象/N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800" b="1" i="0" dirty="0" smtClean="0">
                          <a:solidFill>
                            <a:srgbClr val="000000"/>
                          </a:solidFill>
                          <a:ea typeface="MS UI Gothic" pitchFamily="18" charset="0"/>
                        </a:rPr>
                        <a:t>3年DFS、% (95%Cl)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HR (95%CI)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800" b="1" i="0" dirty="0" smtClean="0">
                          <a:solidFill>
                            <a:srgbClr val="C00000"/>
                          </a:solidFill>
                          <a:ea typeface="MS UI Gothic" pitchFamily="18" charset="0"/>
                        </a:rPr>
                        <a:t>3カ月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40/365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90.5 (87.0, 93.1)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0.81 (0.53, 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800" b="1" i="0" dirty="0" smtClean="0">
                          <a:solidFill>
                            <a:srgbClr val="B2C0D8"/>
                          </a:solidFill>
                          <a:ea typeface="MS UI Gothic" pitchFamily="18" charset="0"/>
                        </a:rPr>
                        <a:t>6カ月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47/353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87.3 (83.3, 90.5)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203" name="Table 202"/>
          <p:cNvGraphicFramePr>
            <a:graphicFrameLocks noGrp="1"/>
          </p:cNvGraphicFramePr>
          <p:nvPr>
            <p:extLst>
              <p:ext uri="{D42A27DB-BD31-4B8C-83A1-F6EECF244321}">
                <p14:modId xmlns:p14="http://schemas.microsoft.com/office/powerpoint/2010/main" xmlns="" val="2693781353"/>
              </p:ext>
            </p:extLst>
          </p:nvPr>
        </p:nvGraphicFramePr>
        <p:xfrm>
          <a:off x="5211257" y="4270041"/>
          <a:ext cx="2962027" cy="592169"/>
        </p:xfrm>
        <a:graphic>
          <a:graphicData uri="http://schemas.openxmlformats.org/drawingml/2006/table">
            <a:tbl>
              <a:tblPr/>
              <a:tblGrid>
                <a:gridCol w="569638"/>
                <a:gridCol w="501386"/>
                <a:gridCol w="1107870"/>
                <a:gridCol w="783133"/>
              </a:tblGrid>
              <a:tr h="1909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期間</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800" b="1" i="0" dirty="0" smtClean="0">
                          <a:solidFill>
                            <a:srgbClr val="000000"/>
                          </a:solidFill>
                          <a:ea typeface="MS UI Gothic" pitchFamily="18" charset="0"/>
                        </a:rPr>
                        <a:t>事象/N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800" b="1" i="0" dirty="0" smtClean="0">
                          <a:solidFill>
                            <a:srgbClr val="000000"/>
                          </a:solidFill>
                          <a:ea typeface="MS UI Gothic" pitchFamily="18" charset="0"/>
                        </a:rPr>
                        <a:t>3年DFS、% (95%Cl)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HR (95%CI)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800" b="1" i="0" dirty="0" smtClean="0">
                          <a:solidFill>
                            <a:srgbClr val="C00000"/>
                          </a:solidFill>
                          <a:ea typeface="MS UI Gothic" pitchFamily="18" charset="0"/>
                        </a:rPr>
                        <a:t>3カ月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103/285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65.4 (59.6, 70.7)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1.07 (0.81, 1.40)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800" b="1" i="0" dirty="0" smtClean="0">
                          <a:solidFill>
                            <a:srgbClr val="B2C0D8"/>
                          </a:solidFill>
                          <a:ea typeface="MS UI Gothic" pitchFamily="18" charset="0"/>
                        </a:rPr>
                        <a:t>6カ月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101/288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66.5 (60.6, 71.7)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pSp>
        <p:nvGrpSpPr>
          <p:cNvPr id="204" name="Group 203"/>
          <p:cNvGrpSpPr/>
          <p:nvPr/>
        </p:nvGrpSpPr>
        <p:grpSpPr>
          <a:xfrm>
            <a:off x="4741471" y="2699473"/>
            <a:ext cx="470462" cy="2757175"/>
            <a:chOff x="157640" y="2801190"/>
            <a:chExt cx="470462" cy="2757175"/>
          </a:xfrm>
        </p:grpSpPr>
        <p:sp>
          <p:nvSpPr>
            <p:cNvPr id="205" name="TextBox 204"/>
            <p:cNvSpPr txBox="1"/>
            <p:nvPr/>
          </p:nvSpPr>
          <p:spPr>
            <a:xfrm>
              <a:off x="195038" y="4547656"/>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25	</a:t>
              </a:r>
            </a:p>
          </p:txBody>
        </p:sp>
        <p:sp>
          <p:nvSpPr>
            <p:cNvPr id="206" name="TextBox 205"/>
            <p:cNvSpPr txBox="1"/>
            <p:nvPr/>
          </p:nvSpPr>
          <p:spPr>
            <a:xfrm>
              <a:off x="242802" y="5158255"/>
              <a:ext cx="249020"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0	</a:t>
              </a:r>
            </a:p>
          </p:txBody>
        </p:sp>
        <p:sp>
          <p:nvSpPr>
            <p:cNvPr id="207" name="TextBox 206"/>
            <p:cNvSpPr txBox="1"/>
            <p:nvPr/>
          </p:nvSpPr>
          <p:spPr>
            <a:xfrm>
              <a:off x="195038" y="3942676"/>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50	</a:t>
              </a:r>
            </a:p>
          </p:txBody>
        </p:sp>
        <p:sp>
          <p:nvSpPr>
            <p:cNvPr id="208" name="TextBox 207"/>
            <p:cNvSpPr txBox="1"/>
            <p:nvPr/>
          </p:nvSpPr>
          <p:spPr>
            <a:xfrm>
              <a:off x="195038" y="3390421"/>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75	</a:t>
              </a:r>
            </a:p>
          </p:txBody>
        </p:sp>
        <p:sp>
          <p:nvSpPr>
            <p:cNvPr id="209" name="TextBox 208"/>
            <p:cNvSpPr txBox="1"/>
            <p:nvPr/>
          </p:nvSpPr>
          <p:spPr>
            <a:xfrm>
              <a:off x="157640" y="2801190"/>
              <a:ext cx="470462"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100	</a:t>
              </a:r>
            </a:p>
          </p:txBody>
        </p:sp>
      </p:grpSp>
      <p:grpSp>
        <p:nvGrpSpPr>
          <p:cNvPr id="210" name="Group 209"/>
          <p:cNvGrpSpPr/>
          <p:nvPr/>
        </p:nvGrpSpPr>
        <p:grpSpPr>
          <a:xfrm>
            <a:off x="5074773" y="2728289"/>
            <a:ext cx="3993769" cy="2503606"/>
            <a:chOff x="490942" y="2830006"/>
            <a:chExt cx="3993769" cy="2503606"/>
          </a:xfrm>
        </p:grpSpPr>
        <p:sp>
          <p:nvSpPr>
            <p:cNvPr id="211" name="Freeform 210"/>
            <p:cNvSpPr/>
            <p:nvPr/>
          </p:nvSpPr>
          <p:spPr>
            <a:xfrm>
              <a:off x="563698" y="2830006"/>
              <a:ext cx="3921013" cy="2435134"/>
            </a:xfrm>
            <a:custGeom>
              <a:avLst/>
              <a:gdLst>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5" fmla="*/ 4235450 w 4235450"/>
                <a:gd name="connsiteY5" fmla="*/ 1930400 h 1930400"/>
                <a:gd name="connsiteX0" fmla="*/ 0 w 4235450"/>
                <a:gd name="connsiteY0" fmla="*/ 0 h 1930400"/>
                <a:gd name="connsiteX1" fmla="*/ 0 w 4235450"/>
                <a:gd name="connsiteY1" fmla="*/ 1873250 h 1930400"/>
                <a:gd name="connsiteX2" fmla="*/ 31750 w 4235450"/>
                <a:gd name="connsiteY2" fmla="*/ 1873250 h 1930400"/>
                <a:gd name="connsiteX3" fmla="*/ 4235450 w 4235450"/>
                <a:gd name="connsiteY3" fmla="*/ 1873250 h 1930400"/>
                <a:gd name="connsiteX4" fmla="*/ 4235450 w 4235450"/>
                <a:gd name="connsiteY4" fmla="*/ 1930400 h 1930400"/>
                <a:gd name="connsiteX0" fmla="*/ 0 w 4235450"/>
                <a:gd name="connsiteY0" fmla="*/ 0 h 1873250"/>
                <a:gd name="connsiteX1" fmla="*/ 0 w 4235450"/>
                <a:gd name="connsiteY1" fmla="*/ 1873250 h 1873250"/>
                <a:gd name="connsiteX2" fmla="*/ 31750 w 4235450"/>
                <a:gd name="connsiteY2" fmla="*/ 1873250 h 1873250"/>
                <a:gd name="connsiteX3" fmla="*/ 4235450 w 4235450"/>
                <a:gd name="connsiteY3" fmla="*/ 1873250 h 1873250"/>
              </a:gdLst>
              <a:ahLst/>
              <a:cxnLst>
                <a:cxn ang="0">
                  <a:pos x="connsiteX0" y="connsiteY0"/>
                </a:cxn>
                <a:cxn ang="0">
                  <a:pos x="connsiteX1" y="connsiteY1"/>
                </a:cxn>
                <a:cxn ang="0">
                  <a:pos x="connsiteX2" y="connsiteY2"/>
                </a:cxn>
                <a:cxn ang="0">
                  <a:pos x="connsiteX3" y="connsiteY3"/>
                </a:cxn>
              </a:cxnLst>
              <a:rect l="l" t="t" r="r" b="b"/>
              <a:pathLst>
                <a:path w="4235450" h="1873250">
                  <a:moveTo>
                    <a:pt x="0" y="0"/>
                  </a:moveTo>
                  <a:lnTo>
                    <a:pt x="0" y="1873250"/>
                  </a:lnTo>
                  <a:lnTo>
                    <a:pt x="31750" y="1873250"/>
                  </a:lnTo>
                  <a:lnTo>
                    <a:pt x="4235450" y="1873250"/>
                  </a:lnTo>
                </a:path>
              </a:pathLst>
            </a:custGeom>
            <a:noFill/>
            <a:ln w="1587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12" name="Straight Connector 211"/>
            <p:cNvCxnSpPr/>
            <p:nvPr/>
          </p:nvCxnSpPr>
          <p:spPr>
            <a:xfrm rot="5400000" flipH="1" flipV="1">
              <a:off x="524045" y="5232036"/>
              <a:ext cx="1121" cy="67327"/>
            </a:xfrm>
            <a:prstGeom prst="line">
              <a:avLst/>
            </a:prstGeom>
            <a:noFill/>
            <a:ln w="12700" cap="flat" cmpd="sng" algn="ctr">
              <a:solidFill>
                <a:srgbClr val="000000"/>
              </a:solidFill>
              <a:prstDash val="solid"/>
            </a:ln>
            <a:effectLst/>
          </p:spPr>
        </p:cxnSp>
        <p:cxnSp>
          <p:nvCxnSpPr>
            <p:cNvPr id="213" name="Straight Connector 212"/>
            <p:cNvCxnSpPr/>
            <p:nvPr/>
          </p:nvCxnSpPr>
          <p:spPr>
            <a:xfrm rot="5400000" flipH="1" flipV="1">
              <a:off x="524045" y="4624425"/>
              <a:ext cx="1121" cy="67327"/>
            </a:xfrm>
            <a:prstGeom prst="line">
              <a:avLst/>
            </a:prstGeom>
            <a:noFill/>
            <a:ln w="12700" cap="flat" cmpd="sng" algn="ctr">
              <a:solidFill>
                <a:srgbClr val="000000"/>
              </a:solidFill>
              <a:prstDash val="solid"/>
            </a:ln>
            <a:effectLst/>
          </p:spPr>
        </p:cxnSp>
        <p:cxnSp>
          <p:nvCxnSpPr>
            <p:cNvPr id="214" name="Straight Connector 213"/>
            <p:cNvCxnSpPr/>
            <p:nvPr/>
          </p:nvCxnSpPr>
          <p:spPr>
            <a:xfrm rot="5400000" flipH="1" flipV="1">
              <a:off x="524045" y="4025989"/>
              <a:ext cx="1121" cy="67327"/>
            </a:xfrm>
            <a:prstGeom prst="line">
              <a:avLst/>
            </a:prstGeom>
            <a:noFill/>
            <a:ln w="12700" cap="flat" cmpd="sng" algn="ctr">
              <a:solidFill>
                <a:srgbClr val="000000"/>
              </a:solidFill>
              <a:prstDash val="solid"/>
            </a:ln>
            <a:effectLst/>
          </p:spPr>
        </p:cxnSp>
        <p:cxnSp>
          <p:nvCxnSpPr>
            <p:cNvPr id="215" name="Straight Connector 214"/>
            <p:cNvCxnSpPr/>
            <p:nvPr/>
          </p:nvCxnSpPr>
          <p:spPr>
            <a:xfrm rot="5400000" flipH="1" flipV="1">
              <a:off x="524045" y="3458540"/>
              <a:ext cx="1121" cy="67327"/>
            </a:xfrm>
            <a:prstGeom prst="line">
              <a:avLst/>
            </a:prstGeom>
            <a:noFill/>
            <a:ln w="12700" cap="flat" cmpd="sng" algn="ctr">
              <a:solidFill>
                <a:srgbClr val="000000"/>
              </a:solidFill>
              <a:prstDash val="solid"/>
            </a:ln>
            <a:effectLst/>
          </p:spPr>
        </p:cxnSp>
        <p:cxnSp>
          <p:nvCxnSpPr>
            <p:cNvPr id="216" name="Straight Connector 215"/>
            <p:cNvCxnSpPr/>
            <p:nvPr/>
          </p:nvCxnSpPr>
          <p:spPr>
            <a:xfrm rot="5400000" flipH="1" flipV="1">
              <a:off x="524045" y="2875886"/>
              <a:ext cx="1121" cy="67327"/>
            </a:xfrm>
            <a:prstGeom prst="line">
              <a:avLst/>
            </a:prstGeom>
            <a:noFill/>
            <a:ln w="12700" cap="flat" cmpd="sng" algn="ctr">
              <a:solidFill>
                <a:srgbClr val="000000"/>
              </a:solidFill>
              <a:prstDash val="solid"/>
            </a:ln>
            <a:effectLst/>
          </p:spPr>
        </p:cxnSp>
        <p:cxnSp>
          <p:nvCxnSpPr>
            <p:cNvPr id="217" name="Straight Connector 216"/>
            <p:cNvCxnSpPr/>
            <p:nvPr/>
          </p:nvCxnSpPr>
          <p:spPr>
            <a:xfrm flipH="1" flipV="1">
              <a:off x="1432590" y="5266285"/>
              <a:ext cx="1121" cy="67327"/>
            </a:xfrm>
            <a:prstGeom prst="line">
              <a:avLst/>
            </a:prstGeom>
            <a:noFill/>
            <a:ln w="12700" cap="flat" cmpd="sng" algn="ctr">
              <a:solidFill>
                <a:srgbClr val="000000"/>
              </a:solidFill>
              <a:prstDash val="solid"/>
            </a:ln>
            <a:effectLst/>
          </p:spPr>
        </p:cxnSp>
        <p:cxnSp>
          <p:nvCxnSpPr>
            <p:cNvPr id="218" name="Straight Connector 217"/>
            <p:cNvCxnSpPr/>
            <p:nvPr/>
          </p:nvCxnSpPr>
          <p:spPr>
            <a:xfrm flipH="1" flipV="1">
              <a:off x="2312029" y="5266285"/>
              <a:ext cx="1121" cy="67327"/>
            </a:xfrm>
            <a:prstGeom prst="line">
              <a:avLst/>
            </a:prstGeom>
            <a:noFill/>
            <a:ln w="12700" cap="flat" cmpd="sng" algn="ctr">
              <a:solidFill>
                <a:srgbClr val="000000"/>
              </a:solidFill>
              <a:prstDash val="solid"/>
            </a:ln>
            <a:effectLst/>
          </p:spPr>
        </p:cxnSp>
        <p:cxnSp>
          <p:nvCxnSpPr>
            <p:cNvPr id="219" name="Straight Connector 218"/>
            <p:cNvCxnSpPr/>
            <p:nvPr/>
          </p:nvCxnSpPr>
          <p:spPr>
            <a:xfrm flipH="1" flipV="1">
              <a:off x="3172972" y="5266285"/>
              <a:ext cx="1121" cy="67327"/>
            </a:xfrm>
            <a:prstGeom prst="line">
              <a:avLst/>
            </a:prstGeom>
            <a:noFill/>
            <a:ln w="12700" cap="flat" cmpd="sng" algn="ctr">
              <a:solidFill>
                <a:srgbClr val="000000"/>
              </a:solidFill>
              <a:prstDash val="solid"/>
            </a:ln>
            <a:effectLst/>
          </p:spPr>
        </p:cxnSp>
        <p:cxnSp>
          <p:nvCxnSpPr>
            <p:cNvPr id="220" name="Straight Connector 219"/>
            <p:cNvCxnSpPr/>
            <p:nvPr/>
          </p:nvCxnSpPr>
          <p:spPr>
            <a:xfrm flipH="1" flipV="1">
              <a:off x="4021173" y="5266285"/>
              <a:ext cx="1121" cy="67327"/>
            </a:xfrm>
            <a:prstGeom prst="line">
              <a:avLst/>
            </a:prstGeom>
            <a:noFill/>
            <a:ln w="12700" cap="flat" cmpd="sng" algn="ctr">
              <a:solidFill>
                <a:srgbClr val="000000"/>
              </a:solidFill>
              <a:prstDash val="solid"/>
            </a:ln>
            <a:effectLst/>
          </p:spPr>
        </p:cxnSp>
        <p:cxnSp>
          <p:nvCxnSpPr>
            <p:cNvPr id="221" name="Straight Connector 220"/>
            <p:cNvCxnSpPr/>
            <p:nvPr/>
          </p:nvCxnSpPr>
          <p:spPr>
            <a:xfrm flipH="1" flipV="1">
              <a:off x="563698" y="5266285"/>
              <a:ext cx="1121" cy="67327"/>
            </a:xfrm>
            <a:prstGeom prst="line">
              <a:avLst/>
            </a:prstGeom>
            <a:noFill/>
            <a:ln w="12700" cap="flat" cmpd="sng" algn="ctr">
              <a:solidFill>
                <a:srgbClr val="000000"/>
              </a:solidFill>
              <a:prstDash val="solid"/>
            </a:ln>
            <a:effectLst/>
          </p:spPr>
        </p:cxnSp>
      </p:grpSp>
      <p:grpSp>
        <p:nvGrpSpPr>
          <p:cNvPr id="222" name="Group 221"/>
          <p:cNvGrpSpPr/>
          <p:nvPr/>
        </p:nvGrpSpPr>
        <p:grpSpPr>
          <a:xfrm>
            <a:off x="5015294" y="5241973"/>
            <a:ext cx="3812546" cy="400110"/>
            <a:chOff x="431463" y="5343690"/>
            <a:chExt cx="3812546" cy="400110"/>
          </a:xfrm>
        </p:grpSpPr>
        <p:sp>
          <p:nvSpPr>
            <p:cNvPr id="223" name="TextBox 222"/>
            <p:cNvSpPr txBox="1"/>
            <p:nvPr/>
          </p:nvSpPr>
          <p:spPr>
            <a:xfrm>
              <a:off x="431463" y="5343690"/>
              <a:ext cx="249020"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0	</a:t>
              </a:r>
            </a:p>
          </p:txBody>
        </p:sp>
        <p:sp>
          <p:nvSpPr>
            <p:cNvPr id="224" name="TextBox 223"/>
            <p:cNvSpPr txBox="1"/>
            <p:nvPr/>
          </p:nvSpPr>
          <p:spPr>
            <a:xfrm>
              <a:off x="1266581"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12	</a:t>
              </a:r>
            </a:p>
          </p:txBody>
        </p:sp>
        <p:sp>
          <p:nvSpPr>
            <p:cNvPr id="225" name="TextBox 224"/>
            <p:cNvSpPr txBox="1"/>
            <p:nvPr/>
          </p:nvSpPr>
          <p:spPr>
            <a:xfrm>
              <a:off x="2146445"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24	</a:t>
              </a:r>
            </a:p>
          </p:txBody>
        </p:sp>
        <p:sp>
          <p:nvSpPr>
            <p:cNvPr id="226" name="TextBox 225"/>
            <p:cNvSpPr txBox="1"/>
            <p:nvPr/>
          </p:nvSpPr>
          <p:spPr>
            <a:xfrm>
              <a:off x="3011248"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36	</a:t>
              </a:r>
            </a:p>
          </p:txBody>
        </p:sp>
        <p:sp>
          <p:nvSpPr>
            <p:cNvPr id="227" name="TextBox 226"/>
            <p:cNvSpPr txBox="1"/>
            <p:nvPr/>
          </p:nvSpPr>
          <p:spPr>
            <a:xfrm>
              <a:off x="3848342" y="5343690"/>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48	</a:t>
              </a:r>
            </a:p>
          </p:txBody>
        </p:sp>
      </p:grpSp>
      <p:sp>
        <p:nvSpPr>
          <p:cNvPr id="228" name="TextBox 227"/>
          <p:cNvSpPr txBox="1"/>
          <p:nvPr/>
        </p:nvSpPr>
        <p:spPr>
          <a:xfrm rot="16200000">
            <a:off x="-646615" y="3767487"/>
            <a:ext cx="1627067" cy="246221"/>
          </a:xfrm>
          <a:prstGeom prst="rect">
            <a:avLst/>
          </a:prstGeom>
          <a:noFill/>
        </p:spPr>
        <p:txBody>
          <a:bodyPr wrap="square" rtlCol="0">
            <a:spAutoFit/>
          </a:bodyPr>
          <a:lstStyle/>
          <a:p>
            <a:pPr algn="ctr"/>
            <a:r>
              <a:rPr lang="ja-JP" sz="1000" b="0" i="0" dirty="0" smtClean="0">
                <a:solidFill>
                  <a:srgbClr val="000000"/>
                </a:solidFill>
                <a:ea typeface="MS UI Gothic" pitchFamily="18" charset="0"/>
              </a:rPr>
              <a:t>DFS率、%</a:t>
            </a:r>
          </a:p>
        </p:txBody>
      </p:sp>
      <p:sp>
        <p:nvSpPr>
          <p:cNvPr id="229" name="TextBox 228"/>
          <p:cNvSpPr txBox="1"/>
          <p:nvPr/>
        </p:nvSpPr>
        <p:spPr>
          <a:xfrm>
            <a:off x="6043717" y="5507523"/>
            <a:ext cx="2164452" cy="246221"/>
          </a:xfrm>
          <a:prstGeom prst="rect">
            <a:avLst/>
          </a:prstGeom>
          <a:noFill/>
        </p:spPr>
        <p:txBody>
          <a:bodyPr wrap="square" rtlCol="0">
            <a:spAutoFit/>
          </a:bodyPr>
          <a:lstStyle/>
          <a:p>
            <a:pPr algn="ctr"/>
            <a:r>
              <a:rPr lang="ja-JP" sz="1000" b="0" i="0" dirty="0" smtClean="0">
                <a:solidFill>
                  <a:srgbClr val="000000"/>
                </a:solidFill>
                <a:ea typeface="MS UI Gothic" pitchFamily="18" charset="0"/>
              </a:rPr>
              <a:t>無作為化からの経過期間(ヶ月間) </a:t>
            </a:r>
          </a:p>
        </p:txBody>
      </p:sp>
      <p:sp>
        <p:nvSpPr>
          <p:cNvPr id="230" name="Freeform 229"/>
          <p:cNvSpPr/>
          <p:nvPr/>
        </p:nvSpPr>
        <p:spPr>
          <a:xfrm>
            <a:off x="631763" y="2827194"/>
            <a:ext cx="4032414" cy="423149"/>
          </a:xfrm>
          <a:custGeom>
            <a:avLst/>
            <a:gdLst>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84748 w 4004532"/>
              <a:gd name="connsiteY104" fmla="*/ 349915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58966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58966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45762 w 4004532"/>
              <a:gd name="connsiteY148" fmla="*/ 419237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0707 w 4004532"/>
              <a:gd name="connsiteY146" fmla="*/ 409334 h 423076"/>
              <a:gd name="connsiteX147" fmla="*/ 3730223 w 4004532"/>
              <a:gd name="connsiteY147" fmla="*/ 415936 h 423076"/>
              <a:gd name="connsiteX148" fmla="*/ 3835859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02732 h 423076"/>
              <a:gd name="connsiteX145" fmla="*/ 3670804 w 4004532"/>
              <a:gd name="connsiteY145" fmla="*/ 412635 h 423076"/>
              <a:gd name="connsiteX146" fmla="*/ 3687309 w 4004532"/>
              <a:gd name="connsiteY146" fmla="*/ 409334 h 423076"/>
              <a:gd name="connsiteX147" fmla="*/ 3730223 w 4004532"/>
              <a:gd name="connsiteY147" fmla="*/ 415936 h 423076"/>
              <a:gd name="connsiteX148" fmla="*/ 3835859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4532"/>
              <a:gd name="connsiteY0" fmla="*/ 9903 h 423076"/>
              <a:gd name="connsiteX1" fmla="*/ 29709 w 4004532"/>
              <a:gd name="connsiteY1" fmla="*/ 23107 h 423076"/>
              <a:gd name="connsiteX2" fmla="*/ 46215 w 4004532"/>
              <a:gd name="connsiteY2" fmla="*/ 19806 h 423076"/>
              <a:gd name="connsiteX3" fmla="*/ 59419 w 4004532"/>
              <a:gd name="connsiteY3" fmla="*/ 16505 h 423076"/>
              <a:gd name="connsiteX4" fmla="*/ 69322 w 4004532"/>
              <a:gd name="connsiteY4" fmla="*/ 13204 h 423076"/>
              <a:gd name="connsiteX5" fmla="*/ 95731 w 4004532"/>
              <a:gd name="connsiteY5" fmla="*/ 9903 h 423076"/>
              <a:gd name="connsiteX6" fmla="*/ 108935 w 4004532"/>
              <a:gd name="connsiteY6" fmla="*/ 16505 h 423076"/>
              <a:gd name="connsiteX7" fmla="*/ 122140 w 4004532"/>
              <a:gd name="connsiteY7" fmla="*/ 13204 h 423076"/>
              <a:gd name="connsiteX8" fmla="*/ 132043 w 4004532"/>
              <a:gd name="connsiteY8" fmla="*/ 16505 h 423076"/>
              <a:gd name="connsiteX9" fmla="*/ 151849 w 4004532"/>
              <a:gd name="connsiteY9" fmla="*/ 16505 h 423076"/>
              <a:gd name="connsiteX10" fmla="*/ 194763 w 4004532"/>
              <a:gd name="connsiteY10" fmla="*/ 6602 h 423076"/>
              <a:gd name="connsiteX11" fmla="*/ 214570 w 4004532"/>
              <a:gd name="connsiteY11" fmla="*/ 0 h 423076"/>
              <a:gd name="connsiteX12" fmla="*/ 234376 w 4004532"/>
              <a:gd name="connsiteY12" fmla="*/ 3301 h 423076"/>
              <a:gd name="connsiteX13" fmla="*/ 250882 w 4004532"/>
              <a:gd name="connsiteY13" fmla="*/ 6602 h 423076"/>
              <a:gd name="connsiteX14" fmla="*/ 283893 w 4004532"/>
              <a:gd name="connsiteY14" fmla="*/ 6602 h 423076"/>
              <a:gd name="connsiteX15" fmla="*/ 307000 w 4004532"/>
              <a:gd name="connsiteY15" fmla="*/ 13204 h 423076"/>
              <a:gd name="connsiteX16" fmla="*/ 323506 w 4004532"/>
              <a:gd name="connsiteY16" fmla="*/ 19806 h 423076"/>
              <a:gd name="connsiteX17" fmla="*/ 349914 w 4004532"/>
              <a:gd name="connsiteY17" fmla="*/ 26408 h 423076"/>
              <a:gd name="connsiteX18" fmla="*/ 396129 w 4004532"/>
              <a:gd name="connsiteY18" fmla="*/ 36312 h 423076"/>
              <a:gd name="connsiteX19" fmla="*/ 399431 w 4004532"/>
              <a:gd name="connsiteY19" fmla="*/ 46215 h 423076"/>
              <a:gd name="connsiteX20" fmla="*/ 409334 w 4004532"/>
              <a:gd name="connsiteY20" fmla="*/ 69323 h 423076"/>
              <a:gd name="connsiteX21" fmla="*/ 445646 w 4004532"/>
              <a:gd name="connsiteY21" fmla="*/ 72624 h 423076"/>
              <a:gd name="connsiteX22" fmla="*/ 491861 w 4004532"/>
              <a:gd name="connsiteY22" fmla="*/ 72624 h 423076"/>
              <a:gd name="connsiteX23" fmla="*/ 501764 w 4004532"/>
              <a:gd name="connsiteY23" fmla="*/ 75925 h 423076"/>
              <a:gd name="connsiteX24" fmla="*/ 541377 w 4004532"/>
              <a:gd name="connsiteY24" fmla="*/ 79226 h 423076"/>
              <a:gd name="connsiteX25" fmla="*/ 580990 w 4004532"/>
              <a:gd name="connsiteY25" fmla="*/ 85828 h 423076"/>
              <a:gd name="connsiteX26" fmla="*/ 561184 w 4004532"/>
              <a:gd name="connsiteY26" fmla="*/ 82527 h 423076"/>
              <a:gd name="connsiteX27" fmla="*/ 597496 w 4004532"/>
              <a:gd name="connsiteY27" fmla="*/ 85828 h 423076"/>
              <a:gd name="connsiteX28" fmla="*/ 637109 w 4004532"/>
              <a:gd name="connsiteY28" fmla="*/ 92430 h 423076"/>
              <a:gd name="connsiteX29" fmla="*/ 653614 w 4004532"/>
              <a:gd name="connsiteY29" fmla="*/ 89129 h 423076"/>
              <a:gd name="connsiteX30" fmla="*/ 683324 w 4004532"/>
              <a:gd name="connsiteY30" fmla="*/ 99032 h 423076"/>
              <a:gd name="connsiteX31" fmla="*/ 693227 w 4004532"/>
              <a:gd name="connsiteY31" fmla="*/ 105634 h 423076"/>
              <a:gd name="connsiteX32" fmla="*/ 699829 w 4004532"/>
              <a:gd name="connsiteY32" fmla="*/ 112237 h 423076"/>
              <a:gd name="connsiteX33" fmla="*/ 709732 w 4004532"/>
              <a:gd name="connsiteY33" fmla="*/ 115538 h 423076"/>
              <a:gd name="connsiteX34" fmla="*/ 739442 w 4004532"/>
              <a:gd name="connsiteY34" fmla="*/ 99032 h 423076"/>
              <a:gd name="connsiteX35" fmla="*/ 775754 w 4004532"/>
              <a:gd name="connsiteY35" fmla="*/ 105634 h 423076"/>
              <a:gd name="connsiteX36" fmla="*/ 785657 w 4004532"/>
              <a:gd name="connsiteY36" fmla="*/ 108936 h 423076"/>
              <a:gd name="connsiteX37" fmla="*/ 798862 w 4004532"/>
              <a:gd name="connsiteY37" fmla="*/ 112237 h 423076"/>
              <a:gd name="connsiteX38" fmla="*/ 821969 w 4004532"/>
              <a:gd name="connsiteY38" fmla="*/ 122140 h 423076"/>
              <a:gd name="connsiteX39" fmla="*/ 831872 w 4004532"/>
              <a:gd name="connsiteY39" fmla="*/ 128742 h 423076"/>
              <a:gd name="connsiteX40" fmla="*/ 845077 w 4004532"/>
              <a:gd name="connsiteY40" fmla="*/ 132043 h 423076"/>
              <a:gd name="connsiteX41" fmla="*/ 854980 w 4004532"/>
              <a:gd name="connsiteY41" fmla="*/ 135344 h 423076"/>
              <a:gd name="connsiteX42" fmla="*/ 881389 w 4004532"/>
              <a:gd name="connsiteY42" fmla="*/ 148549 h 423076"/>
              <a:gd name="connsiteX43" fmla="*/ 891292 w 4004532"/>
              <a:gd name="connsiteY43" fmla="*/ 155151 h 423076"/>
              <a:gd name="connsiteX44" fmla="*/ 907797 w 4004532"/>
              <a:gd name="connsiteY44" fmla="*/ 158452 h 423076"/>
              <a:gd name="connsiteX45" fmla="*/ 917701 w 4004532"/>
              <a:gd name="connsiteY45" fmla="*/ 161753 h 423076"/>
              <a:gd name="connsiteX46" fmla="*/ 930905 w 4004532"/>
              <a:gd name="connsiteY46" fmla="*/ 165054 h 423076"/>
              <a:gd name="connsiteX47" fmla="*/ 954013 w 4004532"/>
              <a:gd name="connsiteY47" fmla="*/ 161753 h 423076"/>
              <a:gd name="connsiteX48" fmla="*/ 967217 w 4004532"/>
              <a:gd name="connsiteY48" fmla="*/ 158452 h 423076"/>
              <a:gd name="connsiteX49" fmla="*/ 977120 w 4004532"/>
              <a:gd name="connsiteY49" fmla="*/ 161753 h 423076"/>
              <a:gd name="connsiteX50" fmla="*/ 990324 w 4004532"/>
              <a:gd name="connsiteY50" fmla="*/ 165054 h 423076"/>
              <a:gd name="connsiteX51" fmla="*/ 1000228 w 4004532"/>
              <a:gd name="connsiteY51" fmla="*/ 168355 h 423076"/>
              <a:gd name="connsiteX52" fmla="*/ 1046443 w 4004532"/>
              <a:gd name="connsiteY52" fmla="*/ 171656 h 423076"/>
              <a:gd name="connsiteX53" fmla="*/ 1119067 w 4004532"/>
              <a:gd name="connsiteY53" fmla="*/ 171656 h 423076"/>
              <a:gd name="connsiteX54" fmla="*/ 1138873 w 4004532"/>
              <a:gd name="connsiteY54" fmla="*/ 178258 h 423076"/>
              <a:gd name="connsiteX55" fmla="*/ 1165282 w 4004532"/>
              <a:gd name="connsiteY55" fmla="*/ 174957 h 423076"/>
              <a:gd name="connsiteX56" fmla="*/ 1188389 w 4004532"/>
              <a:gd name="connsiteY56" fmla="*/ 171656 h 423076"/>
              <a:gd name="connsiteX57" fmla="*/ 1214798 w 4004532"/>
              <a:gd name="connsiteY57" fmla="*/ 178258 h 423076"/>
              <a:gd name="connsiteX58" fmla="*/ 1234605 w 4004532"/>
              <a:gd name="connsiteY58" fmla="*/ 181559 h 423076"/>
              <a:gd name="connsiteX59" fmla="*/ 1237906 w 4004532"/>
              <a:gd name="connsiteY59" fmla="*/ 191463 h 423076"/>
              <a:gd name="connsiteX60" fmla="*/ 1261013 w 4004532"/>
              <a:gd name="connsiteY60" fmla="*/ 198065 h 423076"/>
              <a:gd name="connsiteX61" fmla="*/ 1270916 w 4004532"/>
              <a:gd name="connsiteY61" fmla="*/ 204667 h 423076"/>
              <a:gd name="connsiteX62" fmla="*/ 1277519 w 4004532"/>
              <a:gd name="connsiteY62" fmla="*/ 211269 h 423076"/>
              <a:gd name="connsiteX63" fmla="*/ 1327035 w 4004532"/>
              <a:gd name="connsiteY63" fmla="*/ 214570 h 423076"/>
              <a:gd name="connsiteX64" fmla="*/ 1366648 w 4004532"/>
              <a:gd name="connsiteY64" fmla="*/ 217871 h 423076"/>
              <a:gd name="connsiteX65" fmla="*/ 1393057 w 4004532"/>
              <a:gd name="connsiteY65" fmla="*/ 217871 h 423076"/>
              <a:gd name="connsiteX66" fmla="*/ 1429368 w 4004532"/>
              <a:gd name="connsiteY66" fmla="*/ 221172 h 423076"/>
              <a:gd name="connsiteX67" fmla="*/ 1442573 w 4004532"/>
              <a:gd name="connsiteY67" fmla="*/ 224473 h 423076"/>
              <a:gd name="connsiteX68" fmla="*/ 1449175 w 4004532"/>
              <a:gd name="connsiteY68" fmla="*/ 231076 h 423076"/>
              <a:gd name="connsiteX69" fmla="*/ 1459078 w 4004532"/>
              <a:gd name="connsiteY69" fmla="*/ 234377 h 423076"/>
              <a:gd name="connsiteX70" fmla="*/ 1495390 w 4004532"/>
              <a:gd name="connsiteY70" fmla="*/ 231076 h 423076"/>
              <a:gd name="connsiteX71" fmla="*/ 1558111 w 4004532"/>
              <a:gd name="connsiteY71" fmla="*/ 231076 h 423076"/>
              <a:gd name="connsiteX72" fmla="*/ 1594423 w 4004532"/>
              <a:gd name="connsiteY72" fmla="*/ 240979 h 423076"/>
              <a:gd name="connsiteX73" fmla="*/ 1604326 w 4004532"/>
              <a:gd name="connsiteY73" fmla="*/ 237678 h 423076"/>
              <a:gd name="connsiteX74" fmla="*/ 1663745 w 4004532"/>
              <a:gd name="connsiteY74" fmla="*/ 244280 h 423076"/>
              <a:gd name="connsiteX75" fmla="*/ 1690154 w 4004532"/>
              <a:gd name="connsiteY75" fmla="*/ 240979 h 423076"/>
              <a:gd name="connsiteX76" fmla="*/ 1729767 w 4004532"/>
              <a:gd name="connsiteY76" fmla="*/ 247581 h 423076"/>
              <a:gd name="connsiteX77" fmla="*/ 1762778 w 4004532"/>
              <a:gd name="connsiteY77" fmla="*/ 250882 h 423076"/>
              <a:gd name="connsiteX78" fmla="*/ 1785885 w 4004532"/>
              <a:gd name="connsiteY78" fmla="*/ 254183 h 423076"/>
              <a:gd name="connsiteX79" fmla="*/ 1921230 w 4004532"/>
              <a:gd name="connsiteY79" fmla="*/ 257484 h 423076"/>
              <a:gd name="connsiteX80" fmla="*/ 1997155 w 4004532"/>
              <a:gd name="connsiteY80" fmla="*/ 267388 h 423076"/>
              <a:gd name="connsiteX81" fmla="*/ 2013660 w 4004532"/>
              <a:gd name="connsiteY81" fmla="*/ 270689 h 423076"/>
              <a:gd name="connsiteX82" fmla="*/ 2036768 w 4004532"/>
              <a:gd name="connsiteY82" fmla="*/ 273990 h 423076"/>
              <a:gd name="connsiteX83" fmla="*/ 2046671 w 4004532"/>
              <a:gd name="connsiteY83" fmla="*/ 280592 h 423076"/>
              <a:gd name="connsiteX84" fmla="*/ 2073080 w 4004532"/>
              <a:gd name="connsiteY84" fmla="*/ 287194 h 423076"/>
              <a:gd name="connsiteX85" fmla="*/ 2082983 w 4004532"/>
              <a:gd name="connsiteY85" fmla="*/ 293796 h 423076"/>
              <a:gd name="connsiteX86" fmla="*/ 2102789 w 4004532"/>
              <a:gd name="connsiteY86" fmla="*/ 300398 h 423076"/>
              <a:gd name="connsiteX87" fmla="*/ 2119295 w 4004532"/>
              <a:gd name="connsiteY87" fmla="*/ 297097 h 423076"/>
              <a:gd name="connsiteX88" fmla="*/ 2139101 w 4004532"/>
              <a:gd name="connsiteY88" fmla="*/ 303699 h 423076"/>
              <a:gd name="connsiteX89" fmla="*/ 2152306 w 4004532"/>
              <a:gd name="connsiteY89" fmla="*/ 307001 h 423076"/>
              <a:gd name="connsiteX90" fmla="*/ 2267844 w 4004532"/>
              <a:gd name="connsiteY90" fmla="*/ 313603 h 423076"/>
              <a:gd name="connsiteX91" fmla="*/ 2290951 w 4004532"/>
              <a:gd name="connsiteY91" fmla="*/ 316904 h 423076"/>
              <a:gd name="connsiteX92" fmla="*/ 2310758 w 4004532"/>
              <a:gd name="connsiteY92" fmla="*/ 323506 h 423076"/>
              <a:gd name="connsiteX93" fmla="*/ 2333865 w 4004532"/>
              <a:gd name="connsiteY93" fmla="*/ 313603 h 423076"/>
              <a:gd name="connsiteX94" fmla="*/ 2347070 w 4004532"/>
              <a:gd name="connsiteY94" fmla="*/ 316904 h 423076"/>
              <a:gd name="connsiteX95" fmla="*/ 2419693 w 4004532"/>
              <a:gd name="connsiteY95" fmla="*/ 320205 h 423076"/>
              <a:gd name="connsiteX96" fmla="*/ 2436199 w 4004532"/>
              <a:gd name="connsiteY96" fmla="*/ 323506 h 423076"/>
              <a:gd name="connsiteX97" fmla="*/ 2442801 w 4004532"/>
              <a:gd name="connsiteY97" fmla="*/ 333409 h 423076"/>
              <a:gd name="connsiteX98" fmla="*/ 2465909 w 4004532"/>
              <a:gd name="connsiteY98" fmla="*/ 343312 h 423076"/>
              <a:gd name="connsiteX99" fmla="*/ 2482414 w 4004532"/>
              <a:gd name="connsiteY99" fmla="*/ 349915 h 423076"/>
              <a:gd name="connsiteX100" fmla="*/ 2492317 w 4004532"/>
              <a:gd name="connsiteY100" fmla="*/ 356517 h 423076"/>
              <a:gd name="connsiteX101" fmla="*/ 2535231 w 4004532"/>
              <a:gd name="connsiteY101" fmla="*/ 353216 h 423076"/>
              <a:gd name="connsiteX102" fmla="*/ 2555038 w 4004532"/>
              <a:gd name="connsiteY102" fmla="*/ 369721 h 423076"/>
              <a:gd name="connsiteX103" fmla="*/ 2574844 w 4004532"/>
              <a:gd name="connsiteY103" fmla="*/ 356517 h 423076"/>
              <a:gd name="connsiteX104" fmla="*/ 2591351 w 4004532"/>
              <a:gd name="connsiteY104" fmla="*/ 366421 h 423076"/>
              <a:gd name="connsiteX105" fmla="*/ 2588049 w 4004532"/>
              <a:gd name="connsiteY105" fmla="*/ 363119 h 423076"/>
              <a:gd name="connsiteX106" fmla="*/ 2611156 w 4004532"/>
              <a:gd name="connsiteY106" fmla="*/ 376323 h 423076"/>
              <a:gd name="connsiteX107" fmla="*/ 2621059 w 4004532"/>
              <a:gd name="connsiteY107" fmla="*/ 373022 h 423076"/>
              <a:gd name="connsiteX108" fmla="*/ 2627662 w 4004532"/>
              <a:gd name="connsiteY108" fmla="*/ 366420 h 423076"/>
              <a:gd name="connsiteX109" fmla="*/ 2640866 w 4004532"/>
              <a:gd name="connsiteY109" fmla="*/ 373022 h 423076"/>
              <a:gd name="connsiteX110" fmla="*/ 2670576 w 4004532"/>
              <a:gd name="connsiteY110" fmla="*/ 382925 h 423076"/>
              <a:gd name="connsiteX111" fmla="*/ 2700285 w 4004532"/>
              <a:gd name="connsiteY111" fmla="*/ 369721 h 423076"/>
              <a:gd name="connsiteX112" fmla="*/ 2710189 w 4004532"/>
              <a:gd name="connsiteY112" fmla="*/ 373022 h 423076"/>
              <a:gd name="connsiteX113" fmla="*/ 2720092 w 4004532"/>
              <a:gd name="connsiteY113" fmla="*/ 379624 h 423076"/>
              <a:gd name="connsiteX114" fmla="*/ 2756404 w 4004532"/>
              <a:gd name="connsiteY114" fmla="*/ 386227 h 423076"/>
              <a:gd name="connsiteX115" fmla="*/ 2809221 w 4004532"/>
              <a:gd name="connsiteY115" fmla="*/ 382925 h 423076"/>
              <a:gd name="connsiteX116" fmla="*/ 2819124 w 4004532"/>
              <a:gd name="connsiteY116" fmla="*/ 379624 h 423076"/>
              <a:gd name="connsiteX117" fmla="*/ 2838931 w 4004532"/>
              <a:gd name="connsiteY117" fmla="*/ 386227 h 423076"/>
              <a:gd name="connsiteX118" fmla="*/ 2855436 w 4004532"/>
              <a:gd name="connsiteY118" fmla="*/ 389528 h 423076"/>
              <a:gd name="connsiteX119" fmla="*/ 2871942 w 4004532"/>
              <a:gd name="connsiteY119" fmla="*/ 386227 h 423076"/>
              <a:gd name="connsiteX120" fmla="*/ 2885146 w 4004532"/>
              <a:gd name="connsiteY120" fmla="*/ 382925 h 423076"/>
              <a:gd name="connsiteX121" fmla="*/ 2911555 w 4004532"/>
              <a:gd name="connsiteY121" fmla="*/ 389528 h 423076"/>
              <a:gd name="connsiteX122" fmla="*/ 2937963 w 4004532"/>
              <a:gd name="connsiteY122" fmla="*/ 392829 h 423076"/>
              <a:gd name="connsiteX123" fmla="*/ 2961071 w 4004532"/>
              <a:gd name="connsiteY123" fmla="*/ 399431 h 423076"/>
              <a:gd name="connsiteX124" fmla="*/ 2990781 w 4004532"/>
              <a:gd name="connsiteY124" fmla="*/ 396130 h 423076"/>
              <a:gd name="connsiteX125" fmla="*/ 3013888 w 4004532"/>
              <a:gd name="connsiteY125" fmla="*/ 399431 h 423076"/>
              <a:gd name="connsiteX126" fmla="*/ 3033695 w 4004532"/>
              <a:gd name="connsiteY126" fmla="*/ 406033 h 423076"/>
              <a:gd name="connsiteX127" fmla="*/ 3043598 w 4004532"/>
              <a:gd name="connsiteY127" fmla="*/ 402732 h 423076"/>
              <a:gd name="connsiteX128" fmla="*/ 3218555 w 4004532"/>
              <a:gd name="connsiteY128" fmla="*/ 396130 h 423076"/>
              <a:gd name="connsiteX129" fmla="*/ 3238362 w 4004532"/>
              <a:gd name="connsiteY129" fmla="*/ 392829 h 423076"/>
              <a:gd name="connsiteX130" fmla="*/ 3248265 w 4004532"/>
              <a:gd name="connsiteY130" fmla="*/ 399431 h 423076"/>
              <a:gd name="connsiteX131" fmla="*/ 3258168 w 4004532"/>
              <a:gd name="connsiteY131" fmla="*/ 402732 h 423076"/>
              <a:gd name="connsiteX132" fmla="*/ 3297781 w 4004532"/>
              <a:gd name="connsiteY132" fmla="*/ 406033 h 423076"/>
              <a:gd name="connsiteX133" fmla="*/ 3307685 w 4004532"/>
              <a:gd name="connsiteY133" fmla="*/ 409334 h 423076"/>
              <a:gd name="connsiteX134" fmla="*/ 3314287 w 4004532"/>
              <a:gd name="connsiteY134" fmla="*/ 399431 h 423076"/>
              <a:gd name="connsiteX135" fmla="*/ 3324190 w 4004532"/>
              <a:gd name="connsiteY135" fmla="*/ 396130 h 423076"/>
              <a:gd name="connsiteX136" fmla="*/ 3350599 w 4004532"/>
              <a:gd name="connsiteY136" fmla="*/ 399431 h 423076"/>
              <a:gd name="connsiteX137" fmla="*/ 3380309 w 4004532"/>
              <a:gd name="connsiteY137" fmla="*/ 402732 h 423076"/>
              <a:gd name="connsiteX138" fmla="*/ 3423223 w 4004532"/>
              <a:gd name="connsiteY138" fmla="*/ 402732 h 423076"/>
              <a:gd name="connsiteX139" fmla="*/ 3462836 w 4004532"/>
              <a:gd name="connsiteY139" fmla="*/ 406033 h 423076"/>
              <a:gd name="connsiteX140" fmla="*/ 3545363 w 4004532"/>
              <a:gd name="connsiteY140" fmla="*/ 409334 h 423076"/>
              <a:gd name="connsiteX141" fmla="*/ 3594879 w 4004532"/>
              <a:gd name="connsiteY141" fmla="*/ 402732 h 423076"/>
              <a:gd name="connsiteX142" fmla="*/ 3621288 w 4004532"/>
              <a:gd name="connsiteY142" fmla="*/ 406033 h 423076"/>
              <a:gd name="connsiteX143" fmla="*/ 3634492 w 4004532"/>
              <a:gd name="connsiteY143" fmla="*/ 409334 h 423076"/>
              <a:gd name="connsiteX144" fmla="*/ 3654298 w 4004532"/>
              <a:gd name="connsiteY144" fmla="*/ 415936 h 423076"/>
              <a:gd name="connsiteX145" fmla="*/ 3670804 w 4004532"/>
              <a:gd name="connsiteY145" fmla="*/ 412635 h 423076"/>
              <a:gd name="connsiteX146" fmla="*/ 3687309 w 4004532"/>
              <a:gd name="connsiteY146" fmla="*/ 409334 h 423076"/>
              <a:gd name="connsiteX147" fmla="*/ 3730223 w 4004532"/>
              <a:gd name="connsiteY147" fmla="*/ 415936 h 423076"/>
              <a:gd name="connsiteX148" fmla="*/ 3835859 w 4004532"/>
              <a:gd name="connsiteY148" fmla="*/ 409334 h 423076"/>
              <a:gd name="connsiteX149" fmla="*/ 3872170 w 4004532"/>
              <a:gd name="connsiteY149" fmla="*/ 412635 h 423076"/>
              <a:gd name="connsiteX150" fmla="*/ 3891976 w 4004532"/>
              <a:gd name="connsiteY150" fmla="*/ 419237 h 423076"/>
              <a:gd name="connsiteX151" fmla="*/ 3905181 w 4004532"/>
              <a:gd name="connsiteY151" fmla="*/ 415936 h 423076"/>
              <a:gd name="connsiteX152" fmla="*/ 3931589 w 4004532"/>
              <a:gd name="connsiteY152" fmla="*/ 415936 h 423076"/>
              <a:gd name="connsiteX153" fmla="*/ 3987708 w 4004532"/>
              <a:gd name="connsiteY153" fmla="*/ 419237 h 423076"/>
              <a:gd name="connsiteX154" fmla="*/ 4000912 w 4004532"/>
              <a:gd name="connsiteY154" fmla="*/ 419237 h 423076"/>
              <a:gd name="connsiteX0" fmla="*/ 0 w 4003500"/>
              <a:gd name="connsiteY0" fmla="*/ 9903 h 422733"/>
              <a:gd name="connsiteX1" fmla="*/ 29709 w 4003500"/>
              <a:gd name="connsiteY1" fmla="*/ 23107 h 422733"/>
              <a:gd name="connsiteX2" fmla="*/ 46215 w 4003500"/>
              <a:gd name="connsiteY2" fmla="*/ 19806 h 422733"/>
              <a:gd name="connsiteX3" fmla="*/ 59419 w 4003500"/>
              <a:gd name="connsiteY3" fmla="*/ 16505 h 422733"/>
              <a:gd name="connsiteX4" fmla="*/ 69322 w 4003500"/>
              <a:gd name="connsiteY4" fmla="*/ 13204 h 422733"/>
              <a:gd name="connsiteX5" fmla="*/ 95731 w 4003500"/>
              <a:gd name="connsiteY5" fmla="*/ 9903 h 422733"/>
              <a:gd name="connsiteX6" fmla="*/ 108935 w 4003500"/>
              <a:gd name="connsiteY6" fmla="*/ 16505 h 422733"/>
              <a:gd name="connsiteX7" fmla="*/ 122140 w 4003500"/>
              <a:gd name="connsiteY7" fmla="*/ 13204 h 422733"/>
              <a:gd name="connsiteX8" fmla="*/ 132043 w 4003500"/>
              <a:gd name="connsiteY8" fmla="*/ 16505 h 422733"/>
              <a:gd name="connsiteX9" fmla="*/ 151849 w 4003500"/>
              <a:gd name="connsiteY9" fmla="*/ 16505 h 422733"/>
              <a:gd name="connsiteX10" fmla="*/ 194763 w 4003500"/>
              <a:gd name="connsiteY10" fmla="*/ 6602 h 422733"/>
              <a:gd name="connsiteX11" fmla="*/ 214570 w 4003500"/>
              <a:gd name="connsiteY11" fmla="*/ 0 h 422733"/>
              <a:gd name="connsiteX12" fmla="*/ 234376 w 4003500"/>
              <a:gd name="connsiteY12" fmla="*/ 3301 h 422733"/>
              <a:gd name="connsiteX13" fmla="*/ 250882 w 4003500"/>
              <a:gd name="connsiteY13" fmla="*/ 6602 h 422733"/>
              <a:gd name="connsiteX14" fmla="*/ 283893 w 4003500"/>
              <a:gd name="connsiteY14" fmla="*/ 6602 h 422733"/>
              <a:gd name="connsiteX15" fmla="*/ 307000 w 4003500"/>
              <a:gd name="connsiteY15" fmla="*/ 13204 h 422733"/>
              <a:gd name="connsiteX16" fmla="*/ 323506 w 4003500"/>
              <a:gd name="connsiteY16" fmla="*/ 19806 h 422733"/>
              <a:gd name="connsiteX17" fmla="*/ 349914 w 4003500"/>
              <a:gd name="connsiteY17" fmla="*/ 26408 h 422733"/>
              <a:gd name="connsiteX18" fmla="*/ 396129 w 4003500"/>
              <a:gd name="connsiteY18" fmla="*/ 36312 h 422733"/>
              <a:gd name="connsiteX19" fmla="*/ 399431 w 4003500"/>
              <a:gd name="connsiteY19" fmla="*/ 46215 h 422733"/>
              <a:gd name="connsiteX20" fmla="*/ 409334 w 4003500"/>
              <a:gd name="connsiteY20" fmla="*/ 69323 h 422733"/>
              <a:gd name="connsiteX21" fmla="*/ 445646 w 4003500"/>
              <a:gd name="connsiteY21" fmla="*/ 72624 h 422733"/>
              <a:gd name="connsiteX22" fmla="*/ 491861 w 4003500"/>
              <a:gd name="connsiteY22" fmla="*/ 72624 h 422733"/>
              <a:gd name="connsiteX23" fmla="*/ 501764 w 4003500"/>
              <a:gd name="connsiteY23" fmla="*/ 75925 h 422733"/>
              <a:gd name="connsiteX24" fmla="*/ 541377 w 4003500"/>
              <a:gd name="connsiteY24" fmla="*/ 79226 h 422733"/>
              <a:gd name="connsiteX25" fmla="*/ 580990 w 4003500"/>
              <a:gd name="connsiteY25" fmla="*/ 85828 h 422733"/>
              <a:gd name="connsiteX26" fmla="*/ 561184 w 4003500"/>
              <a:gd name="connsiteY26" fmla="*/ 82527 h 422733"/>
              <a:gd name="connsiteX27" fmla="*/ 597496 w 4003500"/>
              <a:gd name="connsiteY27" fmla="*/ 85828 h 422733"/>
              <a:gd name="connsiteX28" fmla="*/ 637109 w 4003500"/>
              <a:gd name="connsiteY28" fmla="*/ 92430 h 422733"/>
              <a:gd name="connsiteX29" fmla="*/ 653614 w 4003500"/>
              <a:gd name="connsiteY29" fmla="*/ 89129 h 422733"/>
              <a:gd name="connsiteX30" fmla="*/ 683324 w 4003500"/>
              <a:gd name="connsiteY30" fmla="*/ 99032 h 422733"/>
              <a:gd name="connsiteX31" fmla="*/ 693227 w 4003500"/>
              <a:gd name="connsiteY31" fmla="*/ 105634 h 422733"/>
              <a:gd name="connsiteX32" fmla="*/ 699829 w 4003500"/>
              <a:gd name="connsiteY32" fmla="*/ 112237 h 422733"/>
              <a:gd name="connsiteX33" fmla="*/ 709732 w 4003500"/>
              <a:gd name="connsiteY33" fmla="*/ 115538 h 422733"/>
              <a:gd name="connsiteX34" fmla="*/ 739442 w 4003500"/>
              <a:gd name="connsiteY34" fmla="*/ 99032 h 422733"/>
              <a:gd name="connsiteX35" fmla="*/ 775754 w 4003500"/>
              <a:gd name="connsiteY35" fmla="*/ 105634 h 422733"/>
              <a:gd name="connsiteX36" fmla="*/ 785657 w 4003500"/>
              <a:gd name="connsiteY36" fmla="*/ 108936 h 422733"/>
              <a:gd name="connsiteX37" fmla="*/ 798862 w 4003500"/>
              <a:gd name="connsiteY37" fmla="*/ 112237 h 422733"/>
              <a:gd name="connsiteX38" fmla="*/ 821969 w 4003500"/>
              <a:gd name="connsiteY38" fmla="*/ 122140 h 422733"/>
              <a:gd name="connsiteX39" fmla="*/ 831872 w 4003500"/>
              <a:gd name="connsiteY39" fmla="*/ 128742 h 422733"/>
              <a:gd name="connsiteX40" fmla="*/ 845077 w 4003500"/>
              <a:gd name="connsiteY40" fmla="*/ 132043 h 422733"/>
              <a:gd name="connsiteX41" fmla="*/ 854980 w 4003500"/>
              <a:gd name="connsiteY41" fmla="*/ 135344 h 422733"/>
              <a:gd name="connsiteX42" fmla="*/ 881389 w 4003500"/>
              <a:gd name="connsiteY42" fmla="*/ 148549 h 422733"/>
              <a:gd name="connsiteX43" fmla="*/ 891292 w 4003500"/>
              <a:gd name="connsiteY43" fmla="*/ 155151 h 422733"/>
              <a:gd name="connsiteX44" fmla="*/ 907797 w 4003500"/>
              <a:gd name="connsiteY44" fmla="*/ 158452 h 422733"/>
              <a:gd name="connsiteX45" fmla="*/ 917701 w 4003500"/>
              <a:gd name="connsiteY45" fmla="*/ 161753 h 422733"/>
              <a:gd name="connsiteX46" fmla="*/ 930905 w 4003500"/>
              <a:gd name="connsiteY46" fmla="*/ 165054 h 422733"/>
              <a:gd name="connsiteX47" fmla="*/ 954013 w 4003500"/>
              <a:gd name="connsiteY47" fmla="*/ 161753 h 422733"/>
              <a:gd name="connsiteX48" fmla="*/ 967217 w 4003500"/>
              <a:gd name="connsiteY48" fmla="*/ 158452 h 422733"/>
              <a:gd name="connsiteX49" fmla="*/ 977120 w 4003500"/>
              <a:gd name="connsiteY49" fmla="*/ 161753 h 422733"/>
              <a:gd name="connsiteX50" fmla="*/ 990324 w 4003500"/>
              <a:gd name="connsiteY50" fmla="*/ 165054 h 422733"/>
              <a:gd name="connsiteX51" fmla="*/ 1000228 w 4003500"/>
              <a:gd name="connsiteY51" fmla="*/ 168355 h 422733"/>
              <a:gd name="connsiteX52" fmla="*/ 1046443 w 4003500"/>
              <a:gd name="connsiteY52" fmla="*/ 171656 h 422733"/>
              <a:gd name="connsiteX53" fmla="*/ 1119067 w 4003500"/>
              <a:gd name="connsiteY53" fmla="*/ 171656 h 422733"/>
              <a:gd name="connsiteX54" fmla="*/ 1138873 w 4003500"/>
              <a:gd name="connsiteY54" fmla="*/ 178258 h 422733"/>
              <a:gd name="connsiteX55" fmla="*/ 1165282 w 4003500"/>
              <a:gd name="connsiteY55" fmla="*/ 174957 h 422733"/>
              <a:gd name="connsiteX56" fmla="*/ 1188389 w 4003500"/>
              <a:gd name="connsiteY56" fmla="*/ 171656 h 422733"/>
              <a:gd name="connsiteX57" fmla="*/ 1214798 w 4003500"/>
              <a:gd name="connsiteY57" fmla="*/ 178258 h 422733"/>
              <a:gd name="connsiteX58" fmla="*/ 1234605 w 4003500"/>
              <a:gd name="connsiteY58" fmla="*/ 181559 h 422733"/>
              <a:gd name="connsiteX59" fmla="*/ 1237906 w 4003500"/>
              <a:gd name="connsiteY59" fmla="*/ 191463 h 422733"/>
              <a:gd name="connsiteX60" fmla="*/ 1261013 w 4003500"/>
              <a:gd name="connsiteY60" fmla="*/ 198065 h 422733"/>
              <a:gd name="connsiteX61" fmla="*/ 1270916 w 4003500"/>
              <a:gd name="connsiteY61" fmla="*/ 204667 h 422733"/>
              <a:gd name="connsiteX62" fmla="*/ 1277519 w 4003500"/>
              <a:gd name="connsiteY62" fmla="*/ 211269 h 422733"/>
              <a:gd name="connsiteX63" fmla="*/ 1327035 w 4003500"/>
              <a:gd name="connsiteY63" fmla="*/ 214570 h 422733"/>
              <a:gd name="connsiteX64" fmla="*/ 1366648 w 4003500"/>
              <a:gd name="connsiteY64" fmla="*/ 217871 h 422733"/>
              <a:gd name="connsiteX65" fmla="*/ 1393057 w 4003500"/>
              <a:gd name="connsiteY65" fmla="*/ 217871 h 422733"/>
              <a:gd name="connsiteX66" fmla="*/ 1429368 w 4003500"/>
              <a:gd name="connsiteY66" fmla="*/ 221172 h 422733"/>
              <a:gd name="connsiteX67" fmla="*/ 1442573 w 4003500"/>
              <a:gd name="connsiteY67" fmla="*/ 224473 h 422733"/>
              <a:gd name="connsiteX68" fmla="*/ 1449175 w 4003500"/>
              <a:gd name="connsiteY68" fmla="*/ 231076 h 422733"/>
              <a:gd name="connsiteX69" fmla="*/ 1459078 w 4003500"/>
              <a:gd name="connsiteY69" fmla="*/ 234377 h 422733"/>
              <a:gd name="connsiteX70" fmla="*/ 1495390 w 4003500"/>
              <a:gd name="connsiteY70" fmla="*/ 231076 h 422733"/>
              <a:gd name="connsiteX71" fmla="*/ 1558111 w 4003500"/>
              <a:gd name="connsiteY71" fmla="*/ 231076 h 422733"/>
              <a:gd name="connsiteX72" fmla="*/ 1594423 w 4003500"/>
              <a:gd name="connsiteY72" fmla="*/ 240979 h 422733"/>
              <a:gd name="connsiteX73" fmla="*/ 1604326 w 4003500"/>
              <a:gd name="connsiteY73" fmla="*/ 237678 h 422733"/>
              <a:gd name="connsiteX74" fmla="*/ 1663745 w 4003500"/>
              <a:gd name="connsiteY74" fmla="*/ 244280 h 422733"/>
              <a:gd name="connsiteX75" fmla="*/ 1690154 w 4003500"/>
              <a:gd name="connsiteY75" fmla="*/ 240979 h 422733"/>
              <a:gd name="connsiteX76" fmla="*/ 1729767 w 4003500"/>
              <a:gd name="connsiteY76" fmla="*/ 247581 h 422733"/>
              <a:gd name="connsiteX77" fmla="*/ 1762778 w 4003500"/>
              <a:gd name="connsiteY77" fmla="*/ 250882 h 422733"/>
              <a:gd name="connsiteX78" fmla="*/ 1785885 w 4003500"/>
              <a:gd name="connsiteY78" fmla="*/ 254183 h 422733"/>
              <a:gd name="connsiteX79" fmla="*/ 1921230 w 4003500"/>
              <a:gd name="connsiteY79" fmla="*/ 257484 h 422733"/>
              <a:gd name="connsiteX80" fmla="*/ 1997155 w 4003500"/>
              <a:gd name="connsiteY80" fmla="*/ 267388 h 422733"/>
              <a:gd name="connsiteX81" fmla="*/ 2013660 w 4003500"/>
              <a:gd name="connsiteY81" fmla="*/ 270689 h 422733"/>
              <a:gd name="connsiteX82" fmla="*/ 2036768 w 4003500"/>
              <a:gd name="connsiteY82" fmla="*/ 273990 h 422733"/>
              <a:gd name="connsiteX83" fmla="*/ 2046671 w 4003500"/>
              <a:gd name="connsiteY83" fmla="*/ 280592 h 422733"/>
              <a:gd name="connsiteX84" fmla="*/ 2073080 w 4003500"/>
              <a:gd name="connsiteY84" fmla="*/ 287194 h 422733"/>
              <a:gd name="connsiteX85" fmla="*/ 2082983 w 4003500"/>
              <a:gd name="connsiteY85" fmla="*/ 293796 h 422733"/>
              <a:gd name="connsiteX86" fmla="*/ 2102789 w 4003500"/>
              <a:gd name="connsiteY86" fmla="*/ 300398 h 422733"/>
              <a:gd name="connsiteX87" fmla="*/ 2119295 w 4003500"/>
              <a:gd name="connsiteY87" fmla="*/ 297097 h 422733"/>
              <a:gd name="connsiteX88" fmla="*/ 2139101 w 4003500"/>
              <a:gd name="connsiteY88" fmla="*/ 303699 h 422733"/>
              <a:gd name="connsiteX89" fmla="*/ 2152306 w 4003500"/>
              <a:gd name="connsiteY89" fmla="*/ 307001 h 422733"/>
              <a:gd name="connsiteX90" fmla="*/ 2267844 w 4003500"/>
              <a:gd name="connsiteY90" fmla="*/ 313603 h 422733"/>
              <a:gd name="connsiteX91" fmla="*/ 2290951 w 4003500"/>
              <a:gd name="connsiteY91" fmla="*/ 316904 h 422733"/>
              <a:gd name="connsiteX92" fmla="*/ 2310758 w 4003500"/>
              <a:gd name="connsiteY92" fmla="*/ 323506 h 422733"/>
              <a:gd name="connsiteX93" fmla="*/ 2333865 w 4003500"/>
              <a:gd name="connsiteY93" fmla="*/ 313603 h 422733"/>
              <a:gd name="connsiteX94" fmla="*/ 2347070 w 4003500"/>
              <a:gd name="connsiteY94" fmla="*/ 316904 h 422733"/>
              <a:gd name="connsiteX95" fmla="*/ 2419693 w 4003500"/>
              <a:gd name="connsiteY95" fmla="*/ 320205 h 422733"/>
              <a:gd name="connsiteX96" fmla="*/ 2436199 w 4003500"/>
              <a:gd name="connsiteY96" fmla="*/ 323506 h 422733"/>
              <a:gd name="connsiteX97" fmla="*/ 2442801 w 4003500"/>
              <a:gd name="connsiteY97" fmla="*/ 333409 h 422733"/>
              <a:gd name="connsiteX98" fmla="*/ 2465909 w 4003500"/>
              <a:gd name="connsiteY98" fmla="*/ 343312 h 422733"/>
              <a:gd name="connsiteX99" fmla="*/ 2482414 w 4003500"/>
              <a:gd name="connsiteY99" fmla="*/ 349915 h 422733"/>
              <a:gd name="connsiteX100" fmla="*/ 2492317 w 4003500"/>
              <a:gd name="connsiteY100" fmla="*/ 356517 h 422733"/>
              <a:gd name="connsiteX101" fmla="*/ 2535231 w 4003500"/>
              <a:gd name="connsiteY101" fmla="*/ 353216 h 422733"/>
              <a:gd name="connsiteX102" fmla="*/ 2555038 w 4003500"/>
              <a:gd name="connsiteY102" fmla="*/ 369721 h 422733"/>
              <a:gd name="connsiteX103" fmla="*/ 2574844 w 4003500"/>
              <a:gd name="connsiteY103" fmla="*/ 356517 h 422733"/>
              <a:gd name="connsiteX104" fmla="*/ 2591351 w 4003500"/>
              <a:gd name="connsiteY104" fmla="*/ 366421 h 422733"/>
              <a:gd name="connsiteX105" fmla="*/ 2588049 w 4003500"/>
              <a:gd name="connsiteY105" fmla="*/ 363119 h 422733"/>
              <a:gd name="connsiteX106" fmla="*/ 2611156 w 4003500"/>
              <a:gd name="connsiteY106" fmla="*/ 376323 h 422733"/>
              <a:gd name="connsiteX107" fmla="*/ 2621059 w 4003500"/>
              <a:gd name="connsiteY107" fmla="*/ 373022 h 422733"/>
              <a:gd name="connsiteX108" fmla="*/ 2627662 w 4003500"/>
              <a:gd name="connsiteY108" fmla="*/ 366420 h 422733"/>
              <a:gd name="connsiteX109" fmla="*/ 2640866 w 4003500"/>
              <a:gd name="connsiteY109" fmla="*/ 373022 h 422733"/>
              <a:gd name="connsiteX110" fmla="*/ 2670576 w 4003500"/>
              <a:gd name="connsiteY110" fmla="*/ 382925 h 422733"/>
              <a:gd name="connsiteX111" fmla="*/ 2700285 w 4003500"/>
              <a:gd name="connsiteY111" fmla="*/ 369721 h 422733"/>
              <a:gd name="connsiteX112" fmla="*/ 2710189 w 4003500"/>
              <a:gd name="connsiteY112" fmla="*/ 373022 h 422733"/>
              <a:gd name="connsiteX113" fmla="*/ 2720092 w 4003500"/>
              <a:gd name="connsiteY113" fmla="*/ 379624 h 422733"/>
              <a:gd name="connsiteX114" fmla="*/ 2756404 w 4003500"/>
              <a:gd name="connsiteY114" fmla="*/ 386227 h 422733"/>
              <a:gd name="connsiteX115" fmla="*/ 2809221 w 4003500"/>
              <a:gd name="connsiteY115" fmla="*/ 382925 h 422733"/>
              <a:gd name="connsiteX116" fmla="*/ 2819124 w 4003500"/>
              <a:gd name="connsiteY116" fmla="*/ 379624 h 422733"/>
              <a:gd name="connsiteX117" fmla="*/ 2838931 w 4003500"/>
              <a:gd name="connsiteY117" fmla="*/ 386227 h 422733"/>
              <a:gd name="connsiteX118" fmla="*/ 2855436 w 4003500"/>
              <a:gd name="connsiteY118" fmla="*/ 389528 h 422733"/>
              <a:gd name="connsiteX119" fmla="*/ 2871942 w 4003500"/>
              <a:gd name="connsiteY119" fmla="*/ 386227 h 422733"/>
              <a:gd name="connsiteX120" fmla="*/ 2885146 w 4003500"/>
              <a:gd name="connsiteY120" fmla="*/ 382925 h 422733"/>
              <a:gd name="connsiteX121" fmla="*/ 2911555 w 4003500"/>
              <a:gd name="connsiteY121" fmla="*/ 389528 h 422733"/>
              <a:gd name="connsiteX122" fmla="*/ 2937963 w 4003500"/>
              <a:gd name="connsiteY122" fmla="*/ 392829 h 422733"/>
              <a:gd name="connsiteX123" fmla="*/ 2961071 w 4003500"/>
              <a:gd name="connsiteY123" fmla="*/ 399431 h 422733"/>
              <a:gd name="connsiteX124" fmla="*/ 2990781 w 4003500"/>
              <a:gd name="connsiteY124" fmla="*/ 396130 h 422733"/>
              <a:gd name="connsiteX125" fmla="*/ 3013888 w 4003500"/>
              <a:gd name="connsiteY125" fmla="*/ 399431 h 422733"/>
              <a:gd name="connsiteX126" fmla="*/ 3033695 w 4003500"/>
              <a:gd name="connsiteY126" fmla="*/ 406033 h 422733"/>
              <a:gd name="connsiteX127" fmla="*/ 3043598 w 4003500"/>
              <a:gd name="connsiteY127" fmla="*/ 402732 h 422733"/>
              <a:gd name="connsiteX128" fmla="*/ 3218555 w 4003500"/>
              <a:gd name="connsiteY128" fmla="*/ 396130 h 422733"/>
              <a:gd name="connsiteX129" fmla="*/ 3238362 w 4003500"/>
              <a:gd name="connsiteY129" fmla="*/ 392829 h 422733"/>
              <a:gd name="connsiteX130" fmla="*/ 3248265 w 4003500"/>
              <a:gd name="connsiteY130" fmla="*/ 399431 h 422733"/>
              <a:gd name="connsiteX131" fmla="*/ 3258168 w 4003500"/>
              <a:gd name="connsiteY131" fmla="*/ 402732 h 422733"/>
              <a:gd name="connsiteX132" fmla="*/ 3297781 w 4003500"/>
              <a:gd name="connsiteY132" fmla="*/ 406033 h 422733"/>
              <a:gd name="connsiteX133" fmla="*/ 3307685 w 4003500"/>
              <a:gd name="connsiteY133" fmla="*/ 409334 h 422733"/>
              <a:gd name="connsiteX134" fmla="*/ 3314287 w 4003500"/>
              <a:gd name="connsiteY134" fmla="*/ 399431 h 422733"/>
              <a:gd name="connsiteX135" fmla="*/ 3324190 w 4003500"/>
              <a:gd name="connsiteY135" fmla="*/ 396130 h 422733"/>
              <a:gd name="connsiteX136" fmla="*/ 3350599 w 4003500"/>
              <a:gd name="connsiteY136" fmla="*/ 399431 h 422733"/>
              <a:gd name="connsiteX137" fmla="*/ 3380309 w 4003500"/>
              <a:gd name="connsiteY137" fmla="*/ 402732 h 422733"/>
              <a:gd name="connsiteX138" fmla="*/ 3423223 w 4003500"/>
              <a:gd name="connsiteY138" fmla="*/ 402732 h 422733"/>
              <a:gd name="connsiteX139" fmla="*/ 3462836 w 4003500"/>
              <a:gd name="connsiteY139" fmla="*/ 406033 h 422733"/>
              <a:gd name="connsiteX140" fmla="*/ 3545363 w 4003500"/>
              <a:gd name="connsiteY140" fmla="*/ 409334 h 422733"/>
              <a:gd name="connsiteX141" fmla="*/ 3594879 w 4003500"/>
              <a:gd name="connsiteY141" fmla="*/ 402732 h 422733"/>
              <a:gd name="connsiteX142" fmla="*/ 3621288 w 4003500"/>
              <a:gd name="connsiteY142" fmla="*/ 406033 h 422733"/>
              <a:gd name="connsiteX143" fmla="*/ 3634492 w 4003500"/>
              <a:gd name="connsiteY143" fmla="*/ 409334 h 422733"/>
              <a:gd name="connsiteX144" fmla="*/ 3654298 w 4003500"/>
              <a:gd name="connsiteY144" fmla="*/ 415936 h 422733"/>
              <a:gd name="connsiteX145" fmla="*/ 3670804 w 4003500"/>
              <a:gd name="connsiteY145" fmla="*/ 412635 h 422733"/>
              <a:gd name="connsiteX146" fmla="*/ 3687309 w 4003500"/>
              <a:gd name="connsiteY146" fmla="*/ 409334 h 422733"/>
              <a:gd name="connsiteX147" fmla="*/ 3730223 w 4003500"/>
              <a:gd name="connsiteY147" fmla="*/ 415936 h 422733"/>
              <a:gd name="connsiteX148" fmla="*/ 3835859 w 4003500"/>
              <a:gd name="connsiteY148" fmla="*/ 409334 h 422733"/>
              <a:gd name="connsiteX149" fmla="*/ 3872170 w 4003500"/>
              <a:gd name="connsiteY149" fmla="*/ 412635 h 422733"/>
              <a:gd name="connsiteX150" fmla="*/ 3891976 w 4003500"/>
              <a:gd name="connsiteY150" fmla="*/ 419237 h 422733"/>
              <a:gd name="connsiteX151" fmla="*/ 3905181 w 4003500"/>
              <a:gd name="connsiteY151" fmla="*/ 415936 h 422733"/>
              <a:gd name="connsiteX152" fmla="*/ 3944761 w 4003500"/>
              <a:gd name="connsiteY152" fmla="*/ 419237 h 422733"/>
              <a:gd name="connsiteX153" fmla="*/ 3987708 w 4003500"/>
              <a:gd name="connsiteY153" fmla="*/ 419237 h 422733"/>
              <a:gd name="connsiteX154" fmla="*/ 4000912 w 4003500"/>
              <a:gd name="connsiteY154" fmla="*/ 419237 h 422733"/>
              <a:gd name="connsiteX0" fmla="*/ 0 w 4003500"/>
              <a:gd name="connsiteY0" fmla="*/ 9903 h 423149"/>
              <a:gd name="connsiteX1" fmla="*/ 29709 w 4003500"/>
              <a:gd name="connsiteY1" fmla="*/ 23107 h 423149"/>
              <a:gd name="connsiteX2" fmla="*/ 46215 w 4003500"/>
              <a:gd name="connsiteY2" fmla="*/ 19806 h 423149"/>
              <a:gd name="connsiteX3" fmla="*/ 59419 w 4003500"/>
              <a:gd name="connsiteY3" fmla="*/ 16505 h 423149"/>
              <a:gd name="connsiteX4" fmla="*/ 69322 w 4003500"/>
              <a:gd name="connsiteY4" fmla="*/ 13204 h 423149"/>
              <a:gd name="connsiteX5" fmla="*/ 95731 w 4003500"/>
              <a:gd name="connsiteY5" fmla="*/ 9903 h 423149"/>
              <a:gd name="connsiteX6" fmla="*/ 108935 w 4003500"/>
              <a:gd name="connsiteY6" fmla="*/ 16505 h 423149"/>
              <a:gd name="connsiteX7" fmla="*/ 122140 w 4003500"/>
              <a:gd name="connsiteY7" fmla="*/ 13204 h 423149"/>
              <a:gd name="connsiteX8" fmla="*/ 132043 w 4003500"/>
              <a:gd name="connsiteY8" fmla="*/ 16505 h 423149"/>
              <a:gd name="connsiteX9" fmla="*/ 151849 w 4003500"/>
              <a:gd name="connsiteY9" fmla="*/ 16505 h 423149"/>
              <a:gd name="connsiteX10" fmla="*/ 194763 w 4003500"/>
              <a:gd name="connsiteY10" fmla="*/ 6602 h 423149"/>
              <a:gd name="connsiteX11" fmla="*/ 214570 w 4003500"/>
              <a:gd name="connsiteY11" fmla="*/ 0 h 423149"/>
              <a:gd name="connsiteX12" fmla="*/ 234376 w 4003500"/>
              <a:gd name="connsiteY12" fmla="*/ 3301 h 423149"/>
              <a:gd name="connsiteX13" fmla="*/ 250882 w 4003500"/>
              <a:gd name="connsiteY13" fmla="*/ 6602 h 423149"/>
              <a:gd name="connsiteX14" fmla="*/ 283893 w 4003500"/>
              <a:gd name="connsiteY14" fmla="*/ 6602 h 423149"/>
              <a:gd name="connsiteX15" fmla="*/ 307000 w 4003500"/>
              <a:gd name="connsiteY15" fmla="*/ 13204 h 423149"/>
              <a:gd name="connsiteX16" fmla="*/ 323506 w 4003500"/>
              <a:gd name="connsiteY16" fmla="*/ 19806 h 423149"/>
              <a:gd name="connsiteX17" fmla="*/ 349914 w 4003500"/>
              <a:gd name="connsiteY17" fmla="*/ 26408 h 423149"/>
              <a:gd name="connsiteX18" fmla="*/ 396129 w 4003500"/>
              <a:gd name="connsiteY18" fmla="*/ 36312 h 423149"/>
              <a:gd name="connsiteX19" fmla="*/ 399431 w 4003500"/>
              <a:gd name="connsiteY19" fmla="*/ 46215 h 423149"/>
              <a:gd name="connsiteX20" fmla="*/ 409334 w 4003500"/>
              <a:gd name="connsiteY20" fmla="*/ 69323 h 423149"/>
              <a:gd name="connsiteX21" fmla="*/ 445646 w 4003500"/>
              <a:gd name="connsiteY21" fmla="*/ 72624 h 423149"/>
              <a:gd name="connsiteX22" fmla="*/ 491861 w 4003500"/>
              <a:gd name="connsiteY22" fmla="*/ 72624 h 423149"/>
              <a:gd name="connsiteX23" fmla="*/ 501764 w 4003500"/>
              <a:gd name="connsiteY23" fmla="*/ 75925 h 423149"/>
              <a:gd name="connsiteX24" fmla="*/ 541377 w 4003500"/>
              <a:gd name="connsiteY24" fmla="*/ 79226 h 423149"/>
              <a:gd name="connsiteX25" fmla="*/ 580990 w 4003500"/>
              <a:gd name="connsiteY25" fmla="*/ 85828 h 423149"/>
              <a:gd name="connsiteX26" fmla="*/ 561184 w 4003500"/>
              <a:gd name="connsiteY26" fmla="*/ 82527 h 423149"/>
              <a:gd name="connsiteX27" fmla="*/ 597496 w 4003500"/>
              <a:gd name="connsiteY27" fmla="*/ 85828 h 423149"/>
              <a:gd name="connsiteX28" fmla="*/ 637109 w 4003500"/>
              <a:gd name="connsiteY28" fmla="*/ 92430 h 423149"/>
              <a:gd name="connsiteX29" fmla="*/ 653614 w 4003500"/>
              <a:gd name="connsiteY29" fmla="*/ 89129 h 423149"/>
              <a:gd name="connsiteX30" fmla="*/ 683324 w 4003500"/>
              <a:gd name="connsiteY30" fmla="*/ 99032 h 423149"/>
              <a:gd name="connsiteX31" fmla="*/ 693227 w 4003500"/>
              <a:gd name="connsiteY31" fmla="*/ 105634 h 423149"/>
              <a:gd name="connsiteX32" fmla="*/ 699829 w 4003500"/>
              <a:gd name="connsiteY32" fmla="*/ 112237 h 423149"/>
              <a:gd name="connsiteX33" fmla="*/ 709732 w 4003500"/>
              <a:gd name="connsiteY33" fmla="*/ 115538 h 423149"/>
              <a:gd name="connsiteX34" fmla="*/ 739442 w 4003500"/>
              <a:gd name="connsiteY34" fmla="*/ 99032 h 423149"/>
              <a:gd name="connsiteX35" fmla="*/ 775754 w 4003500"/>
              <a:gd name="connsiteY35" fmla="*/ 105634 h 423149"/>
              <a:gd name="connsiteX36" fmla="*/ 785657 w 4003500"/>
              <a:gd name="connsiteY36" fmla="*/ 108936 h 423149"/>
              <a:gd name="connsiteX37" fmla="*/ 798862 w 4003500"/>
              <a:gd name="connsiteY37" fmla="*/ 112237 h 423149"/>
              <a:gd name="connsiteX38" fmla="*/ 821969 w 4003500"/>
              <a:gd name="connsiteY38" fmla="*/ 122140 h 423149"/>
              <a:gd name="connsiteX39" fmla="*/ 831872 w 4003500"/>
              <a:gd name="connsiteY39" fmla="*/ 128742 h 423149"/>
              <a:gd name="connsiteX40" fmla="*/ 845077 w 4003500"/>
              <a:gd name="connsiteY40" fmla="*/ 132043 h 423149"/>
              <a:gd name="connsiteX41" fmla="*/ 854980 w 4003500"/>
              <a:gd name="connsiteY41" fmla="*/ 135344 h 423149"/>
              <a:gd name="connsiteX42" fmla="*/ 881389 w 4003500"/>
              <a:gd name="connsiteY42" fmla="*/ 148549 h 423149"/>
              <a:gd name="connsiteX43" fmla="*/ 891292 w 4003500"/>
              <a:gd name="connsiteY43" fmla="*/ 155151 h 423149"/>
              <a:gd name="connsiteX44" fmla="*/ 907797 w 4003500"/>
              <a:gd name="connsiteY44" fmla="*/ 158452 h 423149"/>
              <a:gd name="connsiteX45" fmla="*/ 917701 w 4003500"/>
              <a:gd name="connsiteY45" fmla="*/ 161753 h 423149"/>
              <a:gd name="connsiteX46" fmla="*/ 930905 w 4003500"/>
              <a:gd name="connsiteY46" fmla="*/ 165054 h 423149"/>
              <a:gd name="connsiteX47" fmla="*/ 954013 w 4003500"/>
              <a:gd name="connsiteY47" fmla="*/ 161753 h 423149"/>
              <a:gd name="connsiteX48" fmla="*/ 967217 w 4003500"/>
              <a:gd name="connsiteY48" fmla="*/ 158452 h 423149"/>
              <a:gd name="connsiteX49" fmla="*/ 977120 w 4003500"/>
              <a:gd name="connsiteY49" fmla="*/ 161753 h 423149"/>
              <a:gd name="connsiteX50" fmla="*/ 990324 w 4003500"/>
              <a:gd name="connsiteY50" fmla="*/ 165054 h 423149"/>
              <a:gd name="connsiteX51" fmla="*/ 1000228 w 4003500"/>
              <a:gd name="connsiteY51" fmla="*/ 168355 h 423149"/>
              <a:gd name="connsiteX52" fmla="*/ 1046443 w 4003500"/>
              <a:gd name="connsiteY52" fmla="*/ 171656 h 423149"/>
              <a:gd name="connsiteX53" fmla="*/ 1119067 w 4003500"/>
              <a:gd name="connsiteY53" fmla="*/ 171656 h 423149"/>
              <a:gd name="connsiteX54" fmla="*/ 1138873 w 4003500"/>
              <a:gd name="connsiteY54" fmla="*/ 178258 h 423149"/>
              <a:gd name="connsiteX55" fmla="*/ 1165282 w 4003500"/>
              <a:gd name="connsiteY55" fmla="*/ 174957 h 423149"/>
              <a:gd name="connsiteX56" fmla="*/ 1188389 w 4003500"/>
              <a:gd name="connsiteY56" fmla="*/ 171656 h 423149"/>
              <a:gd name="connsiteX57" fmla="*/ 1214798 w 4003500"/>
              <a:gd name="connsiteY57" fmla="*/ 178258 h 423149"/>
              <a:gd name="connsiteX58" fmla="*/ 1234605 w 4003500"/>
              <a:gd name="connsiteY58" fmla="*/ 181559 h 423149"/>
              <a:gd name="connsiteX59" fmla="*/ 1237906 w 4003500"/>
              <a:gd name="connsiteY59" fmla="*/ 191463 h 423149"/>
              <a:gd name="connsiteX60" fmla="*/ 1261013 w 4003500"/>
              <a:gd name="connsiteY60" fmla="*/ 198065 h 423149"/>
              <a:gd name="connsiteX61" fmla="*/ 1270916 w 4003500"/>
              <a:gd name="connsiteY61" fmla="*/ 204667 h 423149"/>
              <a:gd name="connsiteX62" fmla="*/ 1277519 w 4003500"/>
              <a:gd name="connsiteY62" fmla="*/ 211269 h 423149"/>
              <a:gd name="connsiteX63" fmla="*/ 1327035 w 4003500"/>
              <a:gd name="connsiteY63" fmla="*/ 214570 h 423149"/>
              <a:gd name="connsiteX64" fmla="*/ 1366648 w 4003500"/>
              <a:gd name="connsiteY64" fmla="*/ 217871 h 423149"/>
              <a:gd name="connsiteX65" fmla="*/ 1393057 w 4003500"/>
              <a:gd name="connsiteY65" fmla="*/ 217871 h 423149"/>
              <a:gd name="connsiteX66" fmla="*/ 1429368 w 4003500"/>
              <a:gd name="connsiteY66" fmla="*/ 221172 h 423149"/>
              <a:gd name="connsiteX67" fmla="*/ 1442573 w 4003500"/>
              <a:gd name="connsiteY67" fmla="*/ 224473 h 423149"/>
              <a:gd name="connsiteX68" fmla="*/ 1449175 w 4003500"/>
              <a:gd name="connsiteY68" fmla="*/ 231076 h 423149"/>
              <a:gd name="connsiteX69" fmla="*/ 1459078 w 4003500"/>
              <a:gd name="connsiteY69" fmla="*/ 234377 h 423149"/>
              <a:gd name="connsiteX70" fmla="*/ 1495390 w 4003500"/>
              <a:gd name="connsiteY70" fmla="*/ 231076 h 423149"/>
              <a:gd name="connsiteX71" fmla="*/ 1558111 w 4003500"/>
              <a:gd name="connsiteY71" fmla="*/ 231076 h 423149"/>
              <a:gd name="connsiteX72" fmla="*/ 1594423 w 4003500"/>
              <a:gd name="connsiteY72" fmla="*/ 240979 h 423149"/>
              <a:gd name="connsiteX73" fmla="*/ 1604326 w 4003500"/>
              <a:gd name="connsiteY73" fmla="*/ 237678 h 423149"/>
              <a:gd name="connsiteX74" fmla="*/ 1663745 w 4003500"/>
              <a:gd name="connsiteY74" fmla="*/ 244280 h 423149"/>
              <a:gd name="connsiteX75" fmla="*/ 1690154 w 4003500"/>
              <a:gd name="connsiteY75" fmla="*/ 240979 h 423149"/>
              <a:gd name="connsiteX76" fmla="*/ 1729767 w 4003500"/>
              <a:gd name="connsiteY76" fmla="*/ 247581 h 423149"/>
              <a:gd name="connsiteX77" fmla="*/ 1762778 w 4003500"/>
              <a:gd name="connsiteY77" fmla="*/ 250882 h 423149"/>
              <a:gd name="connsiteX78" fmla="*/ 1785885 w 4003500"/>
              <a:gd name="connsiteY78" fmla="*/ 254183 h 423149"/>
              <a:gd name="connsiteX79" fmla="*/ 1921230 w 4003500"/>
              <a:gd name="connsiteY79" fmla="*/ 257484 h 423149"/>
              <a:gd name="connsiteX80" fmla="*/ 1997155 w 4003500"/>
              <a:gd name="connsiteY80" fmla="*/ 267388 h 423149"/>
              <a:gd name="connsiteX81" fmla="*/ 2013660 w 4003500"/>
              <a:gd name="connsiteY81" fmla="*/ 270689 h 423149"/>
              <a:gd name="connsiteX82" fmla="*/ 2036768 w 4003500"/>
              <a:gd name="connsiteY82" fmla="*/ 273990 h 423149"/>
              <a:gd name="connsiteX83" fmla="*/ 2046671 w 4003500"/>
              <a:gd name="connsiteY83" fmla="*/ 280592 h 423149"/>
              <a:gd name="connsiteX84" fmla="*/ 2073080 w 4003500"/>
              <a:gd name="connsiteY84" fmla="*/ 287194 h 423149"/>
              <a:gd name="connsiteX85" fmla="*/ 2082983 w 4003500"/>
              <a:gd name="connsiteY85" fmla="*/ 293796 h 423149"/>
              <a:gd name="connsiteX86" fmla="*/ 2102789 w 4003500"/>
              <a:gd name="connsiteY86" fmla="*/ 300398 h 423149"/>
              <a:gd name="connsiteX87" fmla="*/ 2119295 w 4003500"/>
              <a:gd name="connsiteY87" fmla="*/ 297097 h 423149"/>
              <a:gd name="connsiteX88" fmla="*/ 2139101 w 4003500"/>
              <a:gd name="connsiteY88" fmla="*/ 303699 h 423149"/>
              <a:gd name="connsiteX89" fmla="*/ 2152306 w 4003500"/>
              <a:gd name="connsiteY89" fmla="*/ 307001 h 423149"/>
              <a:gd name="connsiteX90" fmla="*/ 2267844 w 4003500"/>
              <a:gd name="connsiteY90" fmla="*/ 313603 h 423149"/>
              <a:gd name="connsiteX91" fmla="*/ 2290951 w 4003500"/>
              <a:gd name="connsiteY91" fmla="*/ 316904 h 423149"/>
              <a:gd name="connsiteX92" fmla="*/ 2310758 w 4003500"/>
              <a:gd name="connsiteY92" fmla="*/ 323506 h 423149"/>
              <a:gd name="connsiteX93" fmla="*/ 2333865 w 4003500"/>
              <a:gd name="connsiteY93" fmla="*/ 313603 h 423149"/>
              <a:gd name="connsiteX94" fmla="*/ 2347070 w 4003500"/>
              <a:gd name="connsiteY94" fmla="*/ 316904 h 423149"/>
              <a:gd name="connsiteX95" fmla="*/ 2419693 w 4003500"/>
              <a:gd name="connsiteY95" fmla="*/ 320205 h 423149"/>
              <a:gd name="connsiteX96" fmla="*/ 2436199 w 4003500"/>
              <a:gd name="connsiteY96" fmla="*/ 323506 h 423149"/>
              <a:gd name="connsiteX97" fmla="*/ 2442801 w 4003500"/>
              <a:gd name="connsiteY97" fmla="*/ 333409 h 423149"/>
              <a:gd name="connsiteX98" fmla="*/ 2465909 w 4003500"/>
              <a:gd name="connsiteY98" fmla="*/ 343312 h 423149"/>
              <a:gd name="connsiteX99" fmla="*/ 2482414 w 4003500"/>
              <a:gd name="connsiteY99" fmla="*/ 349915 h 423149"/>
              <a:gd name="connsiteX100" fmla="*/ 2492317 w 4003500"/>
              <a:gd name="connsiteY100" fmla="*/ 356517 h 423149"/>
              <a:gd name="connsiteX101" fmla="*/ 2535231 w 4003500"/>
              <a:gd name="connsiteY101" fmla="*/ 353216 h 423149"/>
              <a:gd name="connsiteX102" fmla="*/ 2555038 w 4003500"/>
              <a:gd name="connsiteY102" fmla="*/ 369721 h 423149"/>
              <a:gd name="connsiteX103" fmla="*/ 2574844 w 4003500"/>
              <a:gd name="connsiteY103" fmla="*/ 356517 h 423149"/>
              <a:gd name="connsiteX104" fmla="*/ 2591351 w 4003500"/>
              <a:gd name="connsiteY104" fmla="*/ 366421 h 423149"/>
              <a:gd name="connsiteX105" fmla="*/ 2588049 w 4003500"/>
              <a:gd name="connsiteY105" fmla="*/ 363119 h 423149"/>
              <a:gd name="connsiteX106" fmla="*/ 2611156 w 4003500"/>
              <a:gd name="connsiteY106" fmla="*/ 376323 h 423149"/>
              <a:gd name="connsiteX107" fmla="*/ 2621059 w 4003500"/>
              <a:gd name="connsiteY107" fmla="*/ 373022 h 423149"/>
              <a:gd name="connsiteX108" fmla="*/ 2627662 w 4003500"/>
              <a:gd name="connsiteY108" fmla="*/ 366420 h 423149"/>
              <a:gd name="connsiteX109" fmla="*/ 2640866 w 4003500"/>
              <a:gd name="connsiteY109" fmla="*/ 373022 h 423149"/>
              <a:gd name="connsiteX110" fmla="*/ 2670576 w 4003500"/>
              <a:gd name="connsiteY110" fmla="*/ 382925 h 423149"/>
              <a:gd name="connsiteX111" fmla="*/ 2700285 w 4003500"/>
              <a:gd name="connsiteY111" fmla="*/ 369721 h 423149"/>
              <a:gd name="connsiteX112" fmla="*/ 2710189 w 4003500"/>
              <a:gd name="connsiteY112" fmla="*/ 373022 h 423149"/>
              <a:gd name="connsiteX113" fmla="*/ 2720092 w 4003500"/>
              <a:gd name="connsiteY113" fmla="*/ 379624 h 423149"/>
              <a:gd name="connsiteX114" fmla="*/ 2756404 w 4003500"/>
              <a:gd name="connsiteY114" fmla="*/ 386227 h 423149"/>
              <a:gd name="connsiteX115" fmla="*/ 2809221 w 4003500"/>
              <a:gd name="connsiteY115" fmla="*/ 382925 h 423149"/>
              <a:gd name="connsiteX116" fmla="*/ 2819124 w 4003500"/>
              <a:gd name="connsiteY116" fmla="*/ 379624 h 423149"/>
              <a:gd name="connsiteX117" fmla="*/ 2838931 w 4003500"/>
              <a:gd name="connsiteY117" fmla="*/ 386227 h 423149"/>
              <a:gd name="connsiteX118" fmla="*/ 2855436 w 4003500"/>
              <a:gd name="connsiteY118" fmla="*/ 389528 h 423149"/>
              <a:gd name="connsiteX119" fmla="*/ 2871942 w 4003500"/>
              <a:gd name="connsiteY119" fmla="*/ 386227 h 423149"/>
              <a:gd name="connsiteX120" fmla="*/ 2885146 w 4003500"/>
              <a:gd name="connsiteY120" fmla="*/ 382925 h 423149"/>
              <a:gd name="connsiteX121" fmla="*/ 2911555 w 4003500"/>
              <a:gd name="connsiteY121" fmla="*/ 389528 h 423149"/>
              <a:gd name="connsiteX122" fmla="*/ 2937963 w 4003500"/>
              <a:gd name="connsiteY122" fmla="*/ 392829 h 423149"/>
              <a:gd name="connsiteX123" fmla="*/ 2961071 w 4003500"/>
              <a:gd name="connsiteY123" fmla="*/ 399431 h 423149"/>
              <a:gd name="connsiteX124" fmla="*/ 2990781 w 4003500"/>
              <a:gd name="connsiteY124" fmla="*/ 396130 h 423149"/>
              <a:gd name="connsiteX125" fmla="*/ 3013888 w 4003500"/>
              <a:gd name="connsiteY125" fmla="*/ 399431 h 423149"/>
              <a:gd name="connsiteX126" fmla="*/ 3033695 w 4003500"/>
              <a:gd name="connsiteY126" fmla="*/ 406033 h 423149"/>
              <a:gd name="connsiteX127" fmla="*/ 3043598 w 4003500"/>
              <a:gd name="connsiteY127" fmla="*/ 402732 h 423149"/>
              <a:gd name="connsiteX128" fmla="*/ 3218555 w 4003500"/>
              <a:gd name="connsiteY128" fmla="*/ 396130 h 423149"/>
              <a:gd name="connsiteX129" fmla="*/ 3238362 w 4003500"/>
              <a:gd name="connsiteY129" fmla="*/ 392829 h 423149"/>
              <a:gd name="connsiteX130" fmla="*/ 3248265 w 4003500"/>
              <a:gd name="connsiteY130" fmla="*/ 399431 h 423149"/>
              <a:gd name="connsiteX131" fmla="*/ 3258168 w 4003500"/>
              <a:gd name="connsiteY131" fmla="*/ 402732 h 423149"/>
              <a:gd name="connsiteX132" fmla="*/ 3297781 w 4003500"/>
              <a:gd name="connsiteY132" fmla="*/ 406033 h 423149"/>
              <a:gd name="connsiteX133" fmla="*/ 3307685 w 4003500"/>
              <a:gd name="connsiteY133" fmla="*/ 409334 h 423149"/>
              <a:gd name="connsiteX134" fmla="*/ 3314287 w 4003500"/>
              <a:gd name="connsiteY134" fmla="*/ 399431 h 423149"/>
              <a:gd name="connsiteX135" fmla="*/ 3324190 w 4003500"/>
              <a:gd name="connsiteY135" fmla="*/ 396130 h 423149"/>
              <a:gd name="connsiteX136" fmla="*/ 3350599 w 4003500"/>
              <a:gd name="connsiteY136" fmla="*/ 399431 h 423149"/>
              <a:gd name="connsiteX137" fmla="*/ 3380309 w 4003500"/>
              <a:gd name="connsiteY137" fmla="*/ 402732 h 423149"/>
              <a:gd name="connsiteX138" fmla="*/ 3423223 w 4003500"/>
              <a:gd name="connsiteY138" fmla="*/ 402732 h 423149"/>
              <a:gd name="connsiteX139" fmla="*/ 3462836 w 4003500"/>
              <a:gd name="connsiteY139" fmla="*/ 406033 h 423149"/>
              <a:gd name="connsiteX140" fmla="*/ 3545363 w 4003500"/>
              <a:gd name="connsiteY140" fmla="*/ 409334 h 423149"/>
              <a:gd name="connsiteX141" fmla="*/ 3594879 w 4003500"/>
              <a:gd name="connsiteY141" fmla="*/ 402732 h 423149"/>
              <a:gd name="connsiteX142" fmla="*/ 3621288 w 4003500"/>
              <a:gd name="connsiteY142" fmla="*/ 406033 h 423149"/>
              <a:gd name="connsiteX143" fmla="*/ 3634492 w 4003500"/>
              <a:gd name="connsiteY143" fmla="*/ 409334 h 423149"/>
              <a:gd name="connsiteX144" fmla="*/ 3654298 w 4003500"/>
              <a:gd name="connsiteY144" fmla="*/ 415936 h 423149"/>
              <a:gd name="connsiteX145" fmla="*/ 3670804 w 4003500"/>
              <a:gd name="connsiteY145" fmla="*/ 412635 h 423149"/>
              <a:gd name="connsiteX146" fmla="*/ 3687309 w 4003500"/>
              <a:gd name="connsiteY146" fmla="*/ 409334 h 423149"/>
              <a:gd name="connsiteX147" fmla="*/ 3730223 w 4003500"/>
              <a:gd name="connsiteY147" fmla="*/ 415936 h 423149"/>
              <a:gd name="connsiteX148" fmla="*/ 3835859 w 4003500"/>
              <a:gd name="connsiteY148" fmla="*/ 409334 h 423149"/>
              <a:gd name="connsiteX149" fmla="*/ 3872170 w 4003500"/>
              <a:gd name="connsiteY149" fmla="*/ 412635 h 423149"/>
              <a:gd name="connsiteX150" fmla="*/ 3891976 w 4003500"/>
              <a:gd name="connsiteY150" fmla="*/ 419237 h 423149"/>
              <a:gd name="connsiteX151" fmla="*/ 3924938 w 4003500"/>
              <a:gd name="connsiteY151" fmla="*/ 419237 h 423149"/>
              <a:gd name="connsiteX152" fmla="*/ 3944761 w 4003500"/>
              <a:gd name="connsiteY152" fmla="*/ 419237 h 423149"/>
              <a:gd name="connsiteX153" fmla="*/ 3987708 w 4003500"/>
              <a:gd name="connsiteY153" fmla="*/ 419237 h 423149"/>
              <a:gd name="connsiteX154" fmla="*/ 4000912 w 4003500"/>
              <a:gd name="connsiteY154" fmla="*/ 419237 h 423149"/>
              <a:gd name="connsiteX0" fmla="*/ 0 w 4002061"/>
              <a:gd name="connsiteY0" fmla="*/ 9903 h 423149"/>
              <a:gd name="connsiteX1" fmla="*/ 29709 w 4002061"/>
              <a:gd name="connsiteY1" fmla="*/ 23107 h 423149"/>
              <a:gd name="connsiteX2" fmla="*/ 46215 w 4002061"/>
              <a:gd name="connsiteY2" fmla="*/ 19806 h 423149"/>
              <a:gd name="connsiteX3" fmla="*/ 59419 w 4002061"/>
              <a:gd name="connsiteY3" fmla="*/ 16505 h 423149"/>
              <a:gd name="connsiteX4" fmla="*/ 69322 w 4002061"/>
              <a:gd name="connsiteY4" fmla="*/ 13204 h 423149"/>
              <a:gd name="connsiteX5" fmla="*/ 95731 w 4002061"/>
              <a:gd name="connsiteY5" fmla="*/ 9903 h 423149"/>
              <a:gd name="connsiteX6" fmla="*/ 108935 w 4002061"/>
              <a:gd name="connsiteY6" fmla="*/ 16505 h 423149"/>
              <a:gd name="connsiteX7" fmla="*/ 122140 w 4002061"/>
              <a:gd name="connsiteY7" fmla="*/ 13204 h 423149"/>
              <a:gd name="connsiteX8" fmla="*/ 132043 w 4002061"/>
              <a:gd name="connsiteY8" fmla="*/ 16505 h 423149"/>
              <a:gd name="connsiteX9" fmla="*/ 151849 w 4002061"/>
              <a:gd name="connsiteY9" fmla="*/ 16505 h 423149"/>
              <a:gd name="connsiteX10" fmla="*/ 194763 w 4002061"/>
              <a:gd name="connsiteY10" fmla="*/ 6602 h 423149"/>
              <a:gd name="connsiteX11" fmla="*/ 214570 w 4002061"/>
              <a:gd name="connsiteY11" fmla="*/ 0 h 423149"/>
              <a:gd name="connsiteX12" fmla="*/ 234376 w 4002061"/>
              <a:gd name="connsiteY12" fmla="*/ 3301 h 423149"/>
              <a:gd name="connsiteX13" fmla="*/ 250882 w 4002061"/>
              <a:gd name="connsiteY13" fmla="*/ 6602 h 423149"/>
              <a:gd name="connsiteX14" fmla="*/ 283893 w 4002061"/>
              <a:gd name="connsiteY14" fmla="*/ 6602 h 423149"/>
              <a:gd name="connsiteX15" fmla="*/ 307000 w 4002061"/>
              <a:gd name="connsiteY15" fmla="*/ 13204 h 423149"/>
              <a:gd name="connsiteX16" fmla="*/ 323506 w 4002061"/>
              <a:gd name="connsiteY16" fmla="*/ 19806 h 423149"/>
              <a:gd name="connsiteX17" fmla="*/ 349914 w 4002061"/>
              <a:gd name="connsiteY17" fmla="*/ 26408 h 423149"/>
              <a:gd name="connsiteX18" fmla="*/ 396129 w 4002061"/>
              <a:gd name="connsiteY18" fmla="*/ 36312 h 423149"/>
              <a:gd name="connsiteX19" fmla="*/ 399431 w 4002061"/>
              <a:gd name="connsiteY19" fmla="*/ 46215 h 423149"/>
              <a:gd name="connsiteX20" fmla="*/ 409334 w 4002061"/>
              <a:gd name="connsiteY20" fmla="*/ 69323 h 423149"/>
              <a:gd name="connsiteX21" fmla="*/ 445646 w 4002061"/>
              <a:gd name="connsiteY21" fmla="*/ 72624 h 423149"/>
              <a:gd name="connsiteX22" fmla="*/ 491861 w 4002061"/>
              <a:gd name="connsiteY22" fmla="*/ 72624 h 423149"/>
              <a:gd name="connsiteX23" fmla="*/ 501764 w 4002061"/>
              <a:gd name="connsiteY23" fmla="*/ 75925 h 423149"/>
              <a:gd name="connsiteX24" fmla="*/ 541377 w 4002061"/>
              <a:gd name="connsiteY24" fmla="*/ 79226 h 423149"/>
              <a:gd name="connsiteX25" fmla="*/ 580990 w 4002061"/>
              <a:gd name="connsiteY25" fmla="*/ 85828 h 423149"/>
              <a:gd name="connsiteX26" fmla="*/ 561184 w 4002061"/>
              <a:gd name="connsiteY26" fmla="*/ 82527 h 423149"/>
              <a:gd name="connsiteX27" fmla="*/ 597496 w 4002061"/>
              <a:gd name="connsiteY27" fmla="*/ 85828 h 423149"/>
              <a:gd name="connsiteX28" fmla="*/ 637109 w 4002061"/>
              <a:gd name="connsiteY28" fmla="*/ 92430 h 423149"/>
              <a:gd name="connsiteX29" fmla="*/ 653614 w 4002061"/>
              <a:gd name="connsiteY29" fmla="*/ 89129 h 423149"/>
              <a:gd name="connsiteX30" fmla="*/ 683324 w 4002061"/>
              <a:gd name="connsiteY30" fmla="*/ 99032 h 423149"/>
              <a:gd name="connsiteX31" fmla="*/ 693227 w 4002061"/>
              <a:gd name="connsiteY31" fmla="*/ 105634 h 423149"/>
              <a:gd name="connsiteX32" fmla="*/ 699829 w 4002061"/>
              <a:gd name="connsiteY32" fmla="*/ 112237 h 423149"/>
              <a:gd name="connsiteX33" fmla="*/ 709732 w 4002061"/>
              <a:gd name="connsiteY33" fmla="*/ 115538 h 423149"/>
              <a:gd name="connsiteX34" fmla="*/ 739442 w 4002061"/>
              <a:gd name="connsiteY34" fmla="*/ 99032 h 423149"/>
              <a:gd name="connsiteX35" fmla="*/ 775754 w 4002061"/>
              <a:gd name="connsiteY35" fmla="*/ 105634 h 423149"/>
              <a:gd name="connsiteX36" fmla="*/ 785657 w 4002061"/>
              <a:gd name="connsiteY36" fmla="*/ 108936 h 423149"/>
              <a:gd name="connsiteX37" fmla="*/ 798862 w 4002061"/>
              <a:gd name="connsiteY37" fmla="*/ 112237 h 423149"/>
              <a:gd name="connsiteX38" fmla="*/ 821969 w 4002061"/>
              <a:gd name="connsiteY38" fmla="*/ 122140 h 423149"/>
              <a:gd name="connsiteX39" fmla="*/ 831872 w 4002061"/>
              <a:gd name="connsiteY39" fmla="*/ 128742 h 423149"/>
              <a:gd name="connsiteX40" fmla="*/ 845077 w 4002061"/>
              <a:gd name="connsiteY40" fmla="*/ 132043 h 423149"/>
              <a:gd name="connsiteX41" fmla="*/ 854980 w 4002061"/>
              <a:gd name="connsiteY41" fmla="*/ 135344 h 423149"/>
              <a:gd name="connsiteX42" fmla="*/ 881389 w 4002061"/>
              <a:gd name="connsiteY42" fmla="*/ 148549 h 423149"/>
              <a:gd name="connsiteX43" fmla="*/ 891292 w 4002061"/>
              <a:gd name="connsiteY43" fmla="*/ 155151 h 423149"/>
              <a:gd name="connsiteX44" fmla="*/ 907797 w 4002061"/>
              <a:gd name="connsiteY44" fmla="*/ 158452 h 423149"/>
              <a:gd name="connsiteX45" fmla="*/ 917701 w 4002061"/>
              <a:gd name="connsiteY45" fmla="*/ 161753 h 423149"/>
              <a:gd name="connsiteX46" fmla="*/ 930905 w 4002061"/>
              <a:gd name="connsiteY46" fmla="*/ 165054 h 423149"/>
              <a:gd name="connsiteX47" fmla="*/ 954013 w 4002061"/>
              <a:gd name="connsiteY47" fmla="*/ 161753 h 423149"/>
              <a:gd name="connsiteX48" fmla="*/ 967217 w 4002061"/>
              <a:gd name="connsiteY48" fmla="*/ 158452 h 423149"/>
              <a:gd name="connsiteX49" fmla="*/ 977120 w 4002061"/>
              <a:gd name="connsiteY49" fmla="*/ 161753 h 423149"/>
              <a:gd name="connsiteX50" fmla="*/ 990324 w 4002061"/>
              <a:gd name="connsiteY50" fmla="*/ 165054 h 423149"/>
              <a:gd name="connsiteX51" fmla="*/ 1000228 w 4002061"/>
              <a:gd name="connsiteY51" fmla="*/ 168355 h 423149"/>
              <a:gd name="connsiteX52" fmla="*/ 1046443 w 4002061"/>
              <a:gd name="connsiteY52" fmla="*/ 171656 h 423149"/>
              <a:gd name="connsiteX53" fmla="*/ 1119067 w 4002061"/>
              <a:gd name="connsiteY53" fmla="*/ 171656 h 423149"/>
              <a:gd name="connsiteX54" fmla="*/ 1138873 w 4002061"/>
              <a:gd name="connsiteY54" fmla="*/ 178258 h 423149"/>
              <a:gd name="connsiteX55" fmla="*/ 1165282 w 4002061"/>
              <a:gd name="connsiteY55" fmla="*/ 174957 h 423149"/>
              <a:gd name="connsiteX56" fmla="*/ 1188389 w 4002061"/>
              <a:gd name="connsiteY56" fmla="*/ 171656 h 423149"/>
              <a:gd name="connsiteX57" fmla="*/ 1214798 w 4002061"/>
              <a:gd name="connsiteY57" fmla="*/ 178258 h 423149"/>
              <a:gd name="connsiteX58" fmla="*/ 1234605 w 4002061"/>
              <a:gd name="connsiteY58" fmla="*/ 181559 h 423149"/>
              <a:gd name="connsiteX59" fmla="*/ 1237906 w 4002061"/>
              <a:gd name="connsiteY59" fmla="*/ 191463 h 423149"/>
              <a:gd name="connsiteX60" fmla="*/ 1261013 w 4002061"/>
              <a:gd name="connsiteY60" fmla="*/ 198065 h 423149"/>
              <a:gd name="connsiteX61" fmla="*/ 1270916 w 4002061"/>
              <a:gd name="connsiteY61" fmla="*/ 204667 h 423149"/>
              <a:gd name="connsiteX62" fmla="*/ 1277519 w 4002061"/>
              <a:gd name="connsiteY62" fmla="*/ 211269 h 423149"/>
              <a:gd name="connsiteX63" fmla="*/ 1327035 w 4002061"/>
              <a:gd name="connsiteY63" fmla="*/ 214570 h 423149"/>
              <a:gd name="connsiteX64" fmla="*/ 1366648 w 4002061"/>
              <a:gd name="connsiteY64" fmla="*/ 217871 h 423149"/>
              <a:gd name="connsiteX65" fmla="*/ 1393057 w 4002061"/>
              <a:gd name="connsiteY65" fmla="*/ 217871 h 423149"/>
              <a:gd name="connsiteX66" fmla="*/ 1429368 w 4002061"/>
              <a:gd name="connsiteY66" fmla="*/ 221172 h 423149"/>
              <a:gd name="connsiteX67" fmla="*/ 1442573 w 4002061"/>
              <a:gd name="connsiteY67" fmla="*/ 224473 h 423149"/>
              <a:gd name="connsiteX68" fmla="*/ 1449175 w 4002061"/>
              <a:gd name="connsiteY68" fmla="*/ 231076 h 423149"/>
              <a:gd name="connsiteX69" fmla="*/ 1459078 w 4002061"/>
              <a:gd name="connsiteY69" fmla="*/ 234377 h 423149"/>
              <a:gd name="connsiteX70" fmla="*/ 1495390 w 4002061"/>
              <a:gd name="connsiteY70" fmla="*/ 231076 h 423149"/>
              <a:gd name="connsiteX71" fmla="*/ 1558111 w 4002061"/>
              <a:gd name="connsiteY71" fmla="*/ 231076 h 423149"/>
              <a:gd name="connsiteX72" fmla="*/ 1594423 w 4002061"/>
              <a:gd name="connsiteY72" fmla="*/ 240979 h 423149"/>
              <a:gd name="connsiteX73" fmla="*/ 1604326 w 4002061"/>
              <a:gd name="connsiteY73" fmla="*/ 237678 h 423149"/>
              <a:gd name="connsiteX74" fmla="*/ 1663745 w 4002061"/>
              <a:gd name="connsiteY74" fmla="*/ 244280 h 423149"/>
              <a:gd name="connsiteX75" fmla="*/ 1690154 w 4002061"/>
              <a:gd name="connsiteY75" fmla="*/ 240979 h 423149"/>
              <a:gd name="connsiteX76" fmla="*/ 1729767 w 4002061"/>
              <a:gd name="connsiteY76" fmla="*/ 247581 h 423149"/>
              <a:gd name="connsiteX77" fmla="*/ 1762778 w 4002061"/>
              <a:gd name="connsiteY77" fmla="*/ 250882 h 423149"/>
              <a:gd name="connsiteX78" fmla="*/ 1785885 w 4002061"/>
              <a:gd name="connsiteY78" fmla="*/ 254183 h 423149"/>
              <a:gd name="connsiteX79" fmla="*/ 1921230 w 4002061"/>
              <a:gd name="connsiteY79" fmla="*/ 257484 h 423149"/>
              <a:gd name="connsiteX80" fmla="*/ 1997155 w 4002061"/>
              <a:gd name="connsiteY80" fmla="*/ 267388 h 423149"/>
              <a:gd name="connsiteX81" fmla="*/ 2013660 w 4002061"/>
              <a:gd name="connsiteY81" fmla="*/ 270689 h 423149"/>
              <a:gd name="connsiteX82" fmla="*/ 2036768 w 4002061"/>
              <a:gd name="connsiteY82" fmla="*/ 273990 h 423149"/>
              <a:gd name="connsiteX83" fmla="*/ 2046671 w 4002061"/>
              <a:gd name="connsiteY83" fmla="*/ 280592 h 423149"/>
              <a:gd name="connsiteX84" fmla="*/ 2073080 w 4002061"/>
              <a:gd name="connsiteY84" fmla="*/ 287194 h 423149"/>
              <a:gd name="connsiteX85" fmla="*/ 2082983 w 4002061"/>
              <a:gd name="connsiteY85" fmla="*/ 293796 h 423149"/>
              <a:gd name="connsiteX86" fmla="*/ 2102789 w 4002061"/>
              <a:gd name="connsiteY86" fmla="*/ 300398 h 423149"/>
              <a:gd name="connsiteX87" fmla="*/ 2119295 w 4002061"/>
              <a:gd name="connsiteY87" fmla="*/ 297097 h 423149"/>
              <a:gd name="connsiteX88" fmla="*/ 2139101 w 4002061"/>
              <a:gd name="connsiteY88" fmla="*/ 303699 h 423149"/>
              <a:gd name="connsiteX89" fmla="*/ 2152306 w 4002061"/>
              <a:gd name="connsiteY89" fmla="*/ 307001 h 423149"/>
              <a:gd name="connsiteX90" fmla="*/ 2267844 w 4002061"/>
              <a:gd name="connsiteY90" fmla="*/ 313603 h 423149"/>
              <a:gd name="connsiteX91" fmla="*/ 2290951 w 4002061"/>
              <a:gd name="connsiteY91" fmla="*/ 316904 h 423149"/>
              <a:gd name="connsiteX92" fmla="*/ 2310758 w 4002061"/>
              <a:gd name="connsiteY92" fmla="*/ 323506 h 423149"/>
              <a:gd name="connsiteX93" fmla="*/ 2333865 w 4002061"/>
              <a:gd name="connsiteY93" fmla="*/ 313603 h 423149"/>
              <a:gd name="connsiteX94" fmla="*/ 2347070 w 4002061"/>
              <a:gd name="connsiteY94" fmla="*/ 316904 h 423149"/>
              <a:gd name="connsiteX95" fmla="*/ 2419693 w 4002061"/>
              <a:gd name="connsiteY95" fmla="*/ 320205 h 423149"/>
              <a:gd name="connsiteX96" fmla="*/ 2436199 w 4002061"/>
              <a:gd name="connsiteY96" fmla="*/ 323506 h 423149"/>
              <a:gd name="connsiteX97" fmla="*/ 2442801 w 4002061"/>
              <a:gd name="connsiteY97" fmla="*/ 333409 h 423149"/>
              <a:gd name="connsiteX98" fmla="*/ 2465909 w 4002061"/>
              <a:gd name="connsiteY98" fmla="*/ 343312 h 423149"/>
              <a:gd name="connsiteX99" fmla="*/ 2482414 w 4002061"/>
              <a:gd name="connsiteY99" fmla="*/ 349915 h 423149"/>
              <a:gd name="connsiteX100" fmla="*/ 2492317 w 4002061"/>
              <a:gd name="connsiteY100" fmla="*/ 356517 h 423149"/>
              <a:gd name="connsiteX101" fmla="*/ 2535231 w 4002061"/>
              <a:gd name="connsiteY101" fmla="*/ 353216 h 423149"/>
              <a:gd name="connsiteX102" fmla="*/ 2555038 w 4002061"/>
              <a:gd name="connsiteY102" fmla="*/ 369721 h 423149"/>
              <a:gd name="connsiteX103" fmla="*/ 2574844 w 4002061"/>
              <a:gd name="connsiteY103" fmla="*/ 356517 h 423149"/>
              <a:gd name="connsiteX104" fmla="*/ 2591351 w 4002061"/>
              <a:gd name="connsiteY104" fmla="*/ 366421 h 423149"/>
              <a:gd name="connsiteX105" fmla="*/ 2588049 w 4002061"/>
              <a:gd name="connsiteY105" fmla="*/ 363119 h 423149"/>
              <a:gd name="connsiteX106" fmla="*/ 2611156 w 4002061"/>
              <a:gd name="connsiteY106" fmla="*/ 376323 h 423149"/>
              <a:gd name="connsiteX107" fmla="*/ 2621059 w 4002061"/>
              <a:gd name="connsiteY107" fmla="*/ 373022 h 423149"/>
              <a:gd name="connsiteX108" fmla="*/ 2627662 w 4002061"/>
              <a:gd name="connsiteY108" fmla="*/ 366420 h 423149"/>
              <a:gd name="connsiteX109" fmla="*/ 2640866 w 4002061"/>
              <a:gd name="connsiteY109" fmla="*/ 373022 h 423149"/>
              <a:gd name="connsiteX110" fmla="*/ 2670576 w 4002061"/>
              <a:gd name="connsiteY110" fmla="*/ 382925 h 423149"/>
              <a:gd name="connsiteX111" fmla="*/ 2700285 w 4002061"/>
              <a:gd name="connsiteY111" fmla="*/ 369721 h 423149"/>
              <a:gd name="connsiteX112" fmla="*/ 2710189 w 4002061"/>
              <a:gd name="connsiteY112" fmla="*/ 373022 h 423149"/>
              <a:gd name="connsiteX113" fmla="*/ 2720092 w 4002061"/>
              <a:gd name="connsiteY113" fmla="*/ 379624 h 423149"/>
              <a:gd name="connsiteX114" fmla="*/ 2756404 w 4002061"/>
              <a:gd name="connsiteY114" fmla="*/ 386227 h 423149"/>
              <a:gd name="connsiteX115" fmla="*/ 2809221 w 4002061"/>
              <a:gd name="connsiteY115" fmla="*/ 382925 h 423149"/>
              <a:gd name="connsiteX116" fmla="*/ 2819124 w 4002061"/>
              <a:gd name="connsiteY116" fmla="*/ 379624 h 423149"/>
              <a:gd name="connsiteX117" fmla="*/ 2838931 w 4002061"/>
              <a:gd name="connsiteY117" fmla="*/ 386227 h 423149"/>
              <a:gd name="connsiteX118" fmla="*/ 2855436 w 4002061"/>
              <a:gd name="connsiteY118" fmla="*/ 389528 h 423149"/>
              <a:gd name="connsiteX119" fmla="*/ 2871942 w 4002061"/>
              <a:gd name="connsiteY119" fmla="*/ 386227 h 423149"/>
              <a:gd name="connsiteX120" fmla="*/ 2885146 w 4002061"/>
              <a:gd name="connsiteY120" fmla="*/ 382925 h 423149"/>
              <a:gd name="connsiteX121" fmla="*/ 2911555 w 4002061"/>
              <a:gd name="connsiteY121" fmla="*/ 389528 h 423149"/>
              <a:gd name="connsiteX122" fmla="*/ 2937963 w 4002061"/>
              <a:gd name="connsiteY122" fmla="*/ 392829 h 423149"/>
              <a:gd name="connsiteX123" fmla="*/ 2961071 w 4002061"/>
              <a:gd name="connsiteY123" fmla="*/ 399431 h 423149"/>
              <a:gd name="connsiteX124" fmla="*/ 2990781 w 4002061"/>
              <a:gd name="connsiteY124" fmla="*/ 396130 h 423149"/>
              <a:gd name="connsiteX125" fmla="*/ 3013888 w 4002061"/>
              <a:gd name="connsiteY125" fmla="*/ 399431 h 423149"/>
              <a:gd name="connsiteX126" fmla="*/ 3033695 w 4002061"/>
              <a:gd name="connsiteY126" fmla="*/ 406033 h 423149"/>
              <a:gd name="connsiteX127" fmla="*/ 3043598 w 4002061"/>
              <a:gd name="connsiteY127" fmla="*/ 402732 h 423149"/>
              <a:gd name="connsiteX128" fmla="*/ 3218555 w 4002061"/>
              <a:gd name="connsiteY128" fmla="*/ 396130 h 423149"/>
              <a:gd name="connsiteX129" fmla="*/ 3238362 w 4002061"/>
              <a:gd name="connsiteY129" fmla="*/ 392829 h 423149"/>
              <a:gd name="connsiteX130" fmla="*/ 3248265 w 4002061"/>
              <a:gd name="connsiteY130" fmla="*/ 399431 h 423149"/>
              <a:gd name="connsiteX131" fmla="*/ 3258168 w 4002061"/>
              <a:gd name="connsiteY131" fmla="*/ 402732 h 423149"/>
              <a:gd name="connsiteX132" fmla="*/ 3297781 w 4002061"/>
              <a:gd name="connsiteY132" fmla="*/ 406033 h 423149"/>
              <a:gd name="connsiteX133" fmla="*/ 3307685 w 4002061"/>
              <a:gd name="connsiteY133" fmla="*/ 409334 h 423149"/>
              <a:gd name="connsiteX134" fmla="*/ 3314287 w 4002061"/>
              <a:gd name="connsiteY134" fmla="*/ 399431 h 423149"/>
              <a:gd name="connsiteX135" fmla="*/ 3324190 w 4002061"/>
              <a:gd name="connsiteY135" fmla="*/ 396130 h 423149"/>
              <a:gd name="connsiteX136" fmla="*/ 3350599 w 4002061"/>
              <a:gd name="connsiteY136" fmla="*/ 399431 h 423149"/>
              <a:gd name="connsiteX137" fmla="*/ 3380309 w 4002061"/>
              <a:gd name="connsiteY137" fmla="*/ 402732 h 423149"/>
              <a:gd name="connsiteX138" fmla="*/ 3423223 w 4002061"/>
              <a:gd name="connsiteY138" fmla="*/ 402732 h 423149"/>
              <a:gd name="connsiteX139" fmla="*/ 3462836 w 4002061"/>
              <a:gd name="connsiteY139" fmla="*/ 406033 h 423149"/>
              <a:gd name="connsiteX140" fmla="*/ 3545363 w 4002061"/>
              <a:gd name="connsiteY140" fmla="*/ 409334 h 423149"/>
              <a:gd name="connsiteX141" fmla="*/ 3594879 w 4002061"/>
              <a:gd name="connsiteY141" fmla="*/ 402732 h 423149"/>
              <a:gd name="connsiteX142" fmla="*/ 3621288 w 4002061"/>
              <a:gd name="connsiteY142" fmla="*/ 406033 h 423149"/>
              <a:gd name="connsiteX143" fmla="*/ 3634492 w 4002061"/>
              <a:gd name="connsiteY143" fmla="*/ 409334 h 423149"/>
              <a:gd name="connsiteX144" fmla="*/ 3654298 w 4002061"/>
              <a:gd name="connsiteY144" fmla="*/ 415936 h 423149"/>
              <a:gd name="connsiteX145" fmla="*/ 3670804 w 4002061"/>
              <a:gd name="connsiteY145" fmla="*/ 412635 h 423149"/>
              <a:gd name="connsiteX146" fmla="*/ 3687309 w 4002061"/>
              <a:gd name="connsiteY146" fmla="*/ 409334 h 423149"/>
              <a:gd name="connsiteX147" fmla="*/ 3730223 w 4002061"/>
              <a:gd name="connsiteY147" fmla="*/ 415936 h 423149"/>
              <a:gd name="connsiteX148" fmla="*/ 3835859 w 4002061"/>
              <a:gd name="connsiteY148" fmla="*/ 409334 h 423149"/>
              <a:gd name="connsiteX149" fmla="*/ 3872170 w 4002061"/>
              <a:gd name="connsiteY149" fmla="*/ 412635 h 423149"/>
              <a:gd name="connsiteX150" fmla="*/ 3891976 w 4002061"/>
              <a:gd name="connsiteY150" fmla="*/ 419237 h 423149"/>
              <a:gd name="connsiteX151" fmla="*/ 3924938 w 4002061"/>
              <a:gd name="connsiteY151" fmla="*/ 419237 h 423149"/>
              <a:gd name="connsiteX152" fmla="*/ 3944761 w 4002061"/>
              <a:gd name="connsiteY152" fmla="*/ 419237 h 423149"/>
              <a:gd name="connsiteX153" fmla="*/ 3964659 w 4002061"/>
              <a:gd name="connsiteY153" fmla="*/ 419237 h 423149"/>
              <a:gd name="connsiteX154" fmla="*/ 4000912 w 4002061"/>
              <a:gd name="connsiteY154" fmla="*/ 419237 h 423149"/>
              <a:gd name="connsiteX0" fmla="*/ 0 w 4002061"/>
              <a:gd name="connsiteY0" fmla="*/ 9903 h 423149"/>
              <a:gd name="connsiteX1" fmla="*/ 29709 w 4002061"/>
              <a:gd name="connsiteY1" fmla="*/ 23107 h 423149"/>
              <a:gd name="connsiteX2" fmla="*/ 46215 w 4002061"/>
              <a:gd name="connsiteY2" fmla="*/ 19806 h 423149"/>
              <a:gd name="connsiteX3" fmla="*/ 59419 w 4002061"/>
              <a:gd name="connsiteY3" fmla="*/ 16505 h 423149"/>
              <a:gd name="connsiteX4" fmla="*/ 69322 w 4002061"/>
              <a:gd name="connsiteY4" fmla="*/ 13204 h 423149"/>
              <a:gd name="connsiteX5" fmla="*/ 95731 w 4002061"/>
              <a:gd name="connsiteY5" fmla="*/ 9903 h 423149"/>
              <a:gd name="connsiteX6" fmla="*/ 108935 w 4002061"/>
              <a:gd name="connsiteY6" fmla="*/ 16505 h 423149"/>
              <a:gd name="connsiteX7" fmla="*/ 122140 w 4002061"/>
              <a:gd name="connsiteY7" fmla="*/ 13204 h 423149"/>
              <a:gd name="connsiteX8" fmla="*/ 132043 w 4002061"/>
              <a:gd name="connsiteY8" fmla="*/ 16505 h 423149"/>
              <a:gd name="connsiteX9" fmla="*/ 151849 w 4002061"/>
              <a:gd name="connsiteY9" fmla="*/ 16505 h 423149"/>
              <a:gd name="connsiteX10" fmla="*/ 194763 w 4002061"/>
              <a:gd name="connsiteY10" fmla="*/ 6602 h 423149"/>
              <a:gd name="connsiteX11" fmla="*/ 214570 w 4002061"/>
              <a:gd name="connsiteY11" fmla="*/ 0 h 423149"/>
              <a:gd name="connsiteX12" fmla="*/ 234376 w 4002061"/>
              <a:gd name="connsiteY12" fmla="*/ 3301 h 423149"/>
              <a:gd name="connsiteX13" fmla="*/ 250882 w 4002061"/>
              <a:gd name="connsiteY13" fmla="*/ 6602 h 423149"/>
              <a:gd name="connsiteX14" fmla="*/ 283893 w 4002061"/>
              <a:gd name="connsiteY14" fmla="*/ 6602 h 423149"/>
              <a:gd name="connsiteX15" fmla="*/ 307000 w 4002061"/>
              <a:gd name="connsiteY15" fmla="*/ 13204 h 423149"/>
              <a:gd name="connsiteX16" fmla="*/ 323506 w 4002061"/>
              <a:gd name="connsiteY16" fmla="*/ 19806 h 423149"/>
              <a:gd name="connsiteX17" fmla="*/ 349914 w 4002061"/>
              <a:gd name="connsiteY17" fmla="*/ 26408 h 423149"/>
              <a:gd name="connsiteX18" fmla="*/ 376373 w 4002061"/>
              <a:gd name="connsiteY18" fmla="*/ 39613 h 423149"/>
              <a:gd name="connsiteX19" fmla="*/ 399431 w 4002061"/>
              <a:gd name="connsiteY19" fmla="*/ 46215 h 423149"/>
              <a:gd name="connsiteX20" fmla="*/ 409334 w 4002061"/>
              <a:gd name="connsiteY20" fmla="*/ 69323 h 423149"/>
              <a:gd name="connsiteX21" fmla="*/ 445646 w 4002061"/>
              <a:gd name="connsiteY21" fmla="*/ 72624 h 423149"/>
              <a:gd name="connsiteX22" fmla="*/ 491861 w 4002061"/>
              <a:gd name="connsiteY22" fmla="*/ 72624 h 423149"/>
              <a:gd name="connsiteX23" fmla="*/ 501764 w 4002061"/>
              <a:gd name="connsiteY23" fmla="*/ 75925 h 423149"/>
              <a:gd name="connsiteX24" fmla="*/ 541377 w 4002061"/>
              <a:gd name="connsiteY24" fmla="*/ 79226 h 423149"/>
              <a:gd name="connsiteX25" fmla="*/ 580990 w 4002061"/>
              <a:gd name="connsiteY25" fmla="*/ 85828 h 423149"/>
              <a:gd name="connsiteX26" fmla="*/ 561184 w 4002061"/>
              <a:gd name="connsiteY26" fmla="*/ 82527 h 423149"/>
              <a:gd name="connsiteX27" fmla="*/ 597496 w 4002061"/>
              <a:gd name="connsiteY27" fmla="*/ 85828 h 423149"/>
              <a:gd name="connsiteX28" fmla="*/ 637109 w 4002061"/>
              <a:gd name="connsiteY28" fmla="*/ 92430 h 423149"/>
              <a:gd name="connsiteX29" fmla="*/ 653614 w 4002061"/>
              <a:gd name="connsiteY29" fmla="*/ 89129 h 423149"/>
              <a:gd name="connsiteX30" fmla="*/ 683324 w 4002061"/>
              <a:gd name="connsiteY30" fmla="*/ 99032 h 423149"/>
              <a:gd name="connsiteX31" fmla="*/ 693227 w 4002061"/>
              <a:gd name="connsiteY31" fmla="*/ 105634 h 423149"/>
              <a:gd name="connsiteX32" fmla="*/ 699829 w 4002061"/>
              <a:gd name="connsiteY32" fmla="*/ 112237 h 423149"/>
              <a:gd name="connsiteX33" fmla="*/ 709732 w 4002061"/>
              <a:gd name="connsiteY33" fmla="*/ 115538 h 423149"/>
              <a:gd name="connsiteX34" fmla="*/ 739442 w 4002061"/>
              <a:gd name="connsiteY34" fmla="*/ 99032 h 423149"/>
              <a:gd name="connsiteX35" fmla="*/ 775754 w 4002061"/>
              <a:gd name="connsiteY35" fmla="*/ 105634 h 423149"/>
              <a:gd name="connsiteX36" fmla="*/ 785657 w 4002061"/>
              <a:gd name="connsiteY36" fmla="*/ 108936 h 423149"/>
              <a:gd name="connsiteX37" fmla="*/ 798862 w 4002061"/>
              <a:gd name="connsiteY37" fmla="*/ 112237 h 423149"/>
              <a:gd name="connsiteX38" fmla="*/ 821969 w 4002061"/>
              <a:gd name="connsiteY38" fmla="*/ 122140 h 423149"/>
              <a:gd name="connsiteX39" fmla="*/ 831872 w 4002061"/>
              <a:gd name="connsiteY39" fmla="*/ 128742 h 423149"/>
              <a:gd name="connsiteX40" fmla="*/ 845077 w 4002061"/>
              <a:gd name="connsiteY40" fmla="*/ 132043 h 423149"/>
              <a:gd name="connsiteX41" fmla="*/ 854980 w 4002061"/>
              <a:gd name="connsiteY41" fmla="*/ 135344 h 423149"/>
              <a:gd name="connsiteX42" fmla="*/ 881389 w 4002061"/>
              <a:gd name="connsiteY42" fmla="*/ 148549 h 423149"/>
              <a:gd name="connsiteX43" fmla="*/ 891292 w 4002061"/>
              <a:gd name="connsiteY43" fmla="*/ 155151 h 423149"/>
              <a:gd name="connsiteX44" fmla="*/ 907797 w 4002061"/>
              <a:gd name="connsiteY44" fmla="*/ 158452 h 423149"/>
              <a:gd name="connsiteX45" fmla="*/ 917701 w 4002061"/>
              <a:gd name="connsiteY45" fmla="*/ 161753 h 423149"/>
              <a:gd name="connsiteX46" fmla="*/ 930905 w 4002061"/>
              <a:gd name="connsiteY46" fmla="*/ 165054 h 423149"/>
              <a:gd name="connsiteX47" fmla="*/ 954013 w 4002061"/>
              <a:gd name="connsiteY47" fmla="*/ 161753 h 423149"/>
              <a:gd name="connsiteX48" fmla="*/ 967217 w 4002061"/>
              <a:gd name="connsiteY48" fmla="*/ 158452 h 423149"/>
              <a:gd name="connsiteX49" fmla="*/ 977120 w 4002061"/>
              <a:gd name="connsiteY49" fmla="*/ 161753 h 423149"/>
              <a:gd name="connsiteX50" fmla="*/ 990324 w 4002061"/>
              <a:gd name="connsiteY50" fmla="*/ 165054 h 423149"/>
              <a:gd name="connsiteX51" fmla="*/ 1000228 w 4002061"/>
              <a:gd name="connsiteY51" fmla="*/ 168355 h 423149"/>
              <a:gd name="connsiteX52" fmla="*/ 1046443 w 4002061"/>
              <a:gd name="connsiteY52" fmla="*/ 171656 h 423149"/>
              <a:gd name="connsiteX53" fmla="*/ 1119067 w 4002061"/>
              <a:gd name="connsiteY53" fmla="*/ 171656 h 423149"/>
              <a:gd name="connsiteX54" fmla="*/ 1138873 w 4002061"/>
              <a:gd name="connsiteY54" fmla="*/ 178258 h 423149"/>
              <a:gd name="connsiteX55" fmla="*/ 1165282 w 4002061"/>
              <a:gd name="connsiteY55" fmla="*/ 174957 h 423149"/>
              <a:gd name="connsiteX56" fmla="*/ 1188389 w 4002061"/>
              <a:gd name="connsiteY56" fmla="*/ 171656 h 423149"/>
              <a:gd name="connsiteX57" fmla="*/ 1214798 w 4002061"/>
              <a:gd name="connsiteY57" fmla="*/ 178258 h 423149"/>
              <a:gd name="connsiteX58" fmla="*/ 1234605 w 4002061"/>
              <a:gd name="connsiteY58" fmla="*/ 181559 h 423149"/>
              <a:gd name="connsiteX59" fmla="*/ 1237906 w 4002061"/>
              <a:gd name="connsiteY59" fmla="*/ 191463 h 423149"/>
              <a:gd name="connsiteX60" fmla="*/ 1261013 w 4002061"/>
              <a:gd name="connsiteY60" fmla="*/ 198065 h 423149"/>
              <a:gd name="connsiteX61" fmla="*/ 1270916 w 4002061"/>
              <a:gd name="connsiteY61" fmla="*/ 204667 h 423149"/>
              <a:gd name="connsiteX62" fmla="*/ 1277519 w 4002061"/>
              <a:gd name="connsiteY62" fmla="*/ 211269 h 423149"/>
              <a:gd name="connsiteX63" fmla="*/ 1327035 w 4002061"/>
              <a:gd name="connsiteY63" fmla="*/ 214570 h 423149"/>
              <a:gd name="connsiteX64" fmla="*/ 1366648 w 4002061"/>
              <a:gd name="connsiteY64" fmla="*/ 217871 h 423149"/>
              <a:gd name="connsiteX65" fmla="*/ 1393057 w 4002061"/>
              <a:gd name="connsiteY65" fmla="*/ 217871 h 423149"/>
              <a:gd name="connsiteX66" fmla="*/ 1429368 w 4002061"/>
              <a:gd name="connsiteY66" fmla="*/ 221172 h 423149"/>
              <a:gd name="connsiteX67" fmla="*/ 1442573 w 4002061"/>
              <a:gd name="connsiteY67" fmla="*/ 224473 h 423149"/>
              <a:gd name="connsiteX68" fmla="*/ 1449175 w 4002061"/>
              <a:gd name="connsiteY68" fmla="*/ 231076 h 423149"/>
              <a:gd name="connsiteX69" fmla="*/ 1459078 w 4002061"/>
              <a:gd name="connsiteY69" fmla="*/ 234377 h 423149"/>
              <a:gd name="connsiteX70" fmla="*/ 1495390 w 4002061"/>
              <a:gd name="connsiteY70" fmla="*/ 231076 h 423149"/>
              <a:gd name="connsiteX71" fmla="*/ 1558111 w 4002061"/>
              <a:gd name="connsiteY71" fmla="*/ 231076 h 423149"/>
              <a:gd name="connsiteX72" fmla="*/ 1594423 w 4002061"/>
              <a:gd name="connsiteY72" fmla="*/ 240979 h 423149"/>
              <a:gd name="connsiteX73" fmla="*/ 1604326 w 4002061"/>
              <a:gd name="connsiteY73" fmla="*/ 237678 h 423149"/>
              <a:gd name="connsiteX74" fmla="*/ 1663745 w 4002061"/>
              <a:gd name="connsiteY74" fmla="*/ 244280 h 423149"/>
              <a:gd name="connsiteX75" fmla="*/ 1690154 w 4002061"/>
              <a:gd name="connsiteY75" fmla="*/ 240979 h 423149"/>
              <a:gd name="connsiteX76" fmla="*/ 1729767 w 4002061"/>
              <a:gd name="connsiteY76" fmla="*/ 247581 h 423149"/>
              <a:gd name="connsiteX77" fmla="*/ 1762778 w 4002061"/>
              <a:gd name="connsiteY77" fmla="*/ 250882 h 423149"/>
              <a:gd name="connsiteX78" fmla="*/ 1785885 w 4002061"/>
              <a:gd name="connsiteY78" fmla="*/ 254183 h 423149"/>
              <a:gd name="connsiteX79" fmla="*/ 1921230 w 4002061"/>
              <a:gd name="connsiteY79" fmla="*/ 257484 h 423149"/>
              <a:gd name="connsiteX80" fmla="*/ 1997155 w 4002061"/>
              <a:gd name="connsiteY80" fmla="*/ 267388 h 423149"/>
              <a:gd name="connsiteX81" fmla="*/ 2013660 w 4002061"/>
              <a:gd name="connsiteY81" fmla="*/ 270689 h 423149"/>
              <a:gd name="connsiteX82" fmla="*/ 2036768 w 4002061"/>
              <a:gd name="connsiteY82" fmla="*/ 273990 h 423149"/>
              <a:gd name="connsiteX83" fmla="*/ 2046671 w 4002061"/>
              <a:gd name="connsiteY83" fmla="*/ 280592 h 423149"/>
              <a:gd name="connsiteX84" fmla="*/ 2073080 w 4002061"/>
              <a:gd name="connsiteY84" fmla="*/ 287194 h 423149"/>
              <a:gd name="connsiteX85" fmla="*/ 2082983 w 4002061"/>
              <a:gd name="connsiteY85" fmla="*/ 293796 h 423149"/>
              <a:gd name="connsiteX86" fmla="*/ 2102789 w 4002061"/>
              <a:gd name="connsiteY86" fmla="*/ 300398 h 423149"/>
              <a:gd name="connsiteX87" fmla="*/ 2119295 w 4002061"/>
              <a:gd name="connsiteY87" fmla="*/ 297097 h 423149"/>
              <a:gd name="connsiteX88" fmla="*/ 2139101 w 4002061"/>
              <a:gd name="connsiteY88" fmla="*/ 303699 h 423149"/>
              <a:gd name="connsiteX89" fmla="*/ 2152306 w 4002061"/>
              <a:gd name="connsiteY89" fmla="*/ 307001 h 423149"/>
              <a:gd name="connsiteX90" fmla="*/ 2267844 w 4002061"/>
              <a:gd name="connsiteY90" fmla="*/ 313603 h 423149"/>
              <a:gd name="connsiteX91" fmla="*/ 2290951 w 4002061"/>
              <a:gd name="connsiteY91" fmla="*/ 316904 h 423149"/>
              <a:gd name="connsiteX92" fmla="*/ 2310758 w 4002061"/>
              <a:gd name="connsiteY92" fmla="*/ 323506 h 423149"/>
              <a:gd name="connsiteX93" fmla="*/ 2333865 w 4002061"/>
              <a:gd name="connsiteY93" fmla="*/ 313603 h 423149"/>
              <a:gd name="connsiteX94" fmla="*/ 2347070 w 4002061"/>
              <a:gd name="connsiteY94" fmla="*/ 316904 h 423149"/>
              <a:gd name="connsiteX95" fmla="*/ 2419693 w 4002061"/>
              <a:gd name="connsiteY95" fmla="*/ 320205 h 423149"/>
              <a:gd name="connsiteX96" fmla="*/ 2436199 w 4002061"/>
              <a:gd name="connsiteY96" fmla="*/ 323506 h 423149"/>
              <a:gd name="connsiteX97" fmla="*/ 2442801 w 4002061"/>
              <a:gd name="connsiteY97" fmla="*/ 333409 h 423149"/>
              <a:gd name="connsiteX98" fmla="*/ 2465909 w 4002061"/>
              <a:gd name="connsiteY98" fmla="*/ 343312 h 423149"/>
              <a:gd name="connsiteX99" fmla="*/ 2482414 w 4002061"/>
              <a:gd name="connsiteY99" fmla="*/ 349915 h 423149"/>
              <a:gd name="connsiteX100" fmla="*/ 2492317 w 4002061"/>
              <a:gd name="connsiteY100" fmla="*/ 356517 h 423149"/>
              <a:gd name="connsiteX101" fmla="*/ 2535231 w 4002061"/>
              <a:gd name="connsiteY101" fmla="*/ 353216 h 423149"/>
              <a:gd name="connsiteX102" fmla="*/ 2555038 w 4002061"/>
              <a:gd name="connsiteY102" fmla="*/ 369721 h 423149"/>
              <a:gd name="connsiteX103" fmla="*/ 2574844 w 4002061"/>
              <a:gd name="connsiteY103" fmla="*/ 356517 h 423149"/>
              <a:gd name="connsiteX104" fmla="*/ 2591351 w 4002061"/>
              <a:gd name="connsiteY104" fmla="*/ 366421 h 423149"/>
              <a:gd name="connsiteX105" fmla="*/ 2588049 w 4002061"/>
              <a:gd name="connsiteY105" fmla="*/ 363119 h 423149"/>
              <a:gd name="connsiteX106" fmla="*/ 2611156 w 4002061"/>
              <a:gd name="connsiteY106" fmla="*/ 376323 h 423149"/>
              <a:gd name="connsiteX107" fmla="*/ 2621059 w 4002061"/>
              <a:gd name="connsiteY107" fmla="*/ 373022 h 423149"/>
              <a:gd name="connsiteX108" fmla="*/ 2627662 w 4002061"/>
              <a:gd name="connsiteY108" fmla="*/ 366420 h 423149"/>
              <a:gd name="connsiteX109" fmla="*/ 2640866 w 4002061"/>
              <a:gd name="connsiteY109" fmla="*/ 373022 h 423149"/>
              <a:gd name="connsiteX110" fmla="*/ 2670576 w 4002061"/>
              <a:gd name="connsiteY110" fmla="*/ 382925 h 423149"/>
              <a:gd name="connsiteX111" fmla="*/ 2700285 w 4002061"/>
              <a:gd name="connsiteY111" fmla="*/ 369721 h 423149"/>
              <a:gd name="connsiteX112" fmla="*/ 2710189 w 4002061"/>
              <a:gd name="connsiteY112" fmla="*/ 373022 h 423149"/>
              <a:gd name="connsiteX113" fmla="*/ 2720092 w 4002061"/>
              <a:gd name="connsiteY113" fmla="*/ 379624 h 423149"/>
              <a:gd name="connsiteX114" fmla="*/ 2756404 w 4002061"/>
              <a:gd name="connsiteY114" fmla="*/ 386227 h 423149"/>
              <a:gd name="connsiteX115" fmla="*/ 2809221 w 4002061"/>
              <a:gd name="connsiteY115" fmla="*/ 382925 h 423149"/>
              <a:gd name="connsiteX116" fmla="*/ 2819124 w 4002061"/>
              <a:gd name="connsiteY116" fmla="*/ 379624 h 423149"/>
              <a:gd name="connsiteX117" fmla="*/ 2838931 w 4002061"/>
              <a:gd name="connsiteY117" fmla="*/ 386227 h 423149"/>
              <a:gd name="connsiteX118" fmla="*/ 2855436 w 4002061"/>
              <a:gd name="connsiteY118" fmla="*/ 389528 h 423149"/>
              <a:gd name="connsiteX119" fmla="*/ 2871942 w 4002061"/>
              <a:gd name="connsiteY119" fmla="*/ 386227 h 423149"/>
              <a:gd name="connsiteX120" fmla="*/ 2885146 w 4002061"/>
              <a:gd name="connsiteY120" fmla="*/ 382925 h 423149"/>
              <a:gd name="connsiteX121" fmla="*/ 2911555 w 4002061"/>
              <a:gd name="connsiteY121" fmla="*/ 389528 h 423149"/>
              <a:gd name="connsiteX122" fmla="*/ 2937963 w 4002061"/>
              <a:gd name="connsiteY122" fmla="*/ 392829 h 423149"/>
              <a:gd name="connsiteX123" fmla="*/ 2961071 w 4002061"/>
              <a:gd name="connsiteY123" fmla="*/ 399431 h 423149"/>
              <a:gd name="connsiteX124" fmla="*/ 2990781 w 4002061"/>
              <a:gd name="connsiteY124" fmla="*/ 396130 h 423149"/>
              <a:gd name="connsiteX125" fmla="*/ 3013888 w 4002061"/>
              <a:gd name="connsiteY125" fmla="*/ 399431 h 423149"/>
              <a:gd name="connsiteX126" fmla="*/ 3033695 w 4002061"/>
              <a:gd name="connsiteY126" fmla="*/ 406033 h 423149"/>
              <a:gd name="connsiteX127" fmla="*/ 3043598 w 4002061"/>
              <a:gd name="connsiteY127" fmla="*/ 402732 h 423149"/>
              <a:gd name="connsiteX128" fmla="*/ 3218555 w 4002061"/>
              <a:gd name="connsiteY128" fmla="*/ 396130 h 423149"/>
              <a:gd name="connsiteX129" fmla="*/ 3238362 w 4002061"/>
              <a:gd name="connsiteY129" fmla="*/ 392829 h 423149"/>
              <a:gd name="connsiteX130" fmla="*/ 3248265 w 4002061"/>
              <a:gd name="connsiteY130" fmla="*/ 399431 h 423149"/>
              <a:gd name="connsiteX131" fmla="*/ 3258168 w 4002061"/>
              <a:gd name="connsiteY131" fmla="*/ 402732 h 423149"/>
              <a:gd name="connsiteX132" fmla="*/ 3297781 w 4002061"/>
              <a:gd name="connsiteY132" fmla="*/ 406033 h 423149"/>
              <a:gd name="connsiteX133" fmla="*/ 3307685 w 4002061"/>
              <a:gd name="connsiteY133" fmla="*/ 409334 h 423149"/>
              <a:gd name="connsiteX134" fmla="*/ 3314287 w 4002061"/>
              <a:gd name="connsiteY134" fmla="*/ 399431 h 423149"/>
              <a:gd name="connsiteX135" fmla="*/ 3324190 w 4002061"/>
              <a:gd name="connsiteY135" fmla="*/ 396130 h 423149"/>
              <a:gd name="connsiteX136" fmla="*/ 3350599 w 4002061"/>
              <a:gd name="connsiteY136" fmla="*/ 399431 h 423149"/>
              <a:gd name="connsiteX137" fmla="*/ 3380309 w 4002061"/>
              <a:gd name="connsiteY137" fmla="*/ 402732 h 423149"/>
              <a:gd name="connsiteX138" fmla="*/ 3423223 w 4002061"/>
              <a:gd name="connsiteY138" fmla="*/ 402732 h 423149"/>
              <a:gd name="connsiteX139" fmla="*/ 3462836 w 4002061"/>
              <a:gd name="connsiteY139" fmla="*/ 406033 h 423149"/>
              <a:gd name="connsiteX140" fmla="*/ 3545363 w 4002061"/>
              <a:gd name="connsiteY140" fmla="*/ 409334 h 423149"/>
              <a:gd name="connsiteX141" fmla="*/ 3594879 w 4002061"/>
              <a:gd name="connsiteY141" fmla="*/ 402732 h 423149"/>
              <a:gd name="connsiteX142" fmla="*/ 3621288 w 4002061"/>
              <a:gd name="connsiteY142" fmla="*/ 406033 h 423149"/>
              <a:gd name="connsiteX143" fmla="*/ 3634492 w 4002061"/>
              <a:gd name="connsiteY143" fmla="*/ 409334 h 423149"/>
              <a:gd name="connsiteX144" fmla="*/ 3654298 w 4002061"/>
              <a:gd name="connsiteY144" fmla="*/ 415936 h 423149"/>
              <a:gd name="connsiteX145" fmla="*/ 3670804 w 4002061"/>
              <a:gd name="connsiteY145" fmla="*/ 412635 h 423149"/>
              <a:gd name="connsiteX146" fmla="*/ 3687309 w 4002061"/>
              <a:gd name="connsiteY146" fmla="*/ 409334 h 423149"/>
              <a:gd name="connsiteX147" fmla="*/ 3730223 w 4002061"/>
              <a:gd name="connsiteY147" fmla="*/ 415936 h 423149"/>
              <a:gd name="connsiteX148" fmla="*/ 3835859 w 4002061"/>
              <a:gd name="connsiteY148" fmla="*/ 409334 h 423149"/>
              <a:gd name="connsiteX149" fmla="*/ 3872170 w 4002061"/>
              <a:gd name="connsiteY149" fmla="*/ 412635 h 423149"/>
              <a:gd name="connsiteX150" fmla="*/ 3891976 w 4002061"/>
              <a:gd name="connsiteY150" fmla="*/ 419237 h 423149"/>
              <a:gd name="connsiteX151" fmla="*/ 3924938 w 4002061"/>
              <a:gd name="connsiteY151" fmla="*/ 419237 h 423149"/>
              <a:gd name="connsiteX152" fmla="*/ 3944761 w 4002061"/>
              <a:gd name="connsiteY152" fmla="*/ 419237 h 423149"/>
              <a:gd name="connsiteX153" fmla="*/ 3964659 w 4002061"/>
              <a:gd name="connsiteY153" fmla="*/ 419237 h 423149"/>
              <a:gd name="connsiteX154" fmla="*/ 4000912 w 4002061"/>
              <a:gd name="connsiteY154" fmla="*/ 419237 h 423149"/>
              <a:gd name="connsiteX0" fmla="*/ 0 w 4002061"/>
              <a:gd name="connsiteY0" fmla="*/ 9903 h 423149"/>
              <a:gd name="connsiteX1" fmla="*/ 29709 w 4002061"/>
              <a:gd name="connsiteY1" fmla="*/ 23107 h 423149"/>
              <a:gd name="connsiteX2" fmla="*/ 46215 w 4002061"/>
              <a:gd name="connsiteY2" fmla="*/ 19806 h 423149"/>
              <a:gd name="connsiteX3" fmla="*/ 59419 w 4002061"/>
              <a:gd name="connsiteY3" fmla="*/ 16505 h 423149"/>
              <a:gd name="connsiteX4" fmla="*/ 69322 w 4002061"/>
              <a:gd name="connsiteY4" fmla="*/ 13204 h 423149"/>
              <a:gd name="connsiteX5" fmla="*/ 95731 w 4002061"/>
              <a:gd name="connsiteY5" fmla="*/ 9903 h 423149"/>
              <a:gd name="connsiteX6" fmla="*/ 108935 w 4002061"/>
              <a:gd name="connsiteY6" fmla="*/ 16505 h 423149"/>
              <a:gd name="connsiteX7" fmla="*/ 122140 w 4002061"/>
              <a:gd name="connsiteY7" fmla="*/ 13204 h 423149"/>
              <a:gd name="connsiteX8" fmla="*/ 145168 w 4002061"/>
              <a:gd name="connsiteY8" fmla="*/ 19807 h 423149"/>
              <a:gd name="connsiteX9" fmla="*/ 151849 w 4002061"/>
              <a:gd name="connsiteY9" fmla="*/ 16505 h 423149"/>
              <a:gd name="connsiteX10" fmla="*/ 194763 w 4002061"/>
              <a:gd name="connsiteY10" fmla="*/ 6602 h 423149"/>
              <a:gd name="connsiteX11" fmla="*/ 214570 w 4002061"/>
              <a:gd name="connsiteY11" fmla="*/ 0 h 423149"/>
              <a:gd name="connsiteX12" fmla="*/ 234376 w 4002061"/>
              <a:gd name="connsiteY12" fmla="*/ 3301 h 423149"/>
              <a:gd name="connsiteX13" fmla="*/ 250882 w 4002061"/>
              <a:gd name="connsiteY13" fmla="*/ 6602 h 423149"/>
              <a:gd name="connsiteX14" fmla="*/ 283893 w 4002061"/>
              <a:gd name="connsiteY14" fmla="*/ 6602 h 423149"/>
              <a:gd name="connsiteX15" fmla="*/ 307000 w 4002061"/>
              <a:gd name="connsiteY15" fmla="*/ 13204 h 423149"/>
              <a:gd name="connsiteX16" fmla="*/ 323506 w 4002061"/>
              <a:gd name="connsiteY16" fmla="*/ 19806 h 423149"/>
              <a:gd name="connsiteX17" fmla="*/ 349914 w 4002061"/>
              <a:gd name="connsiteY17" fmla="*/ 26408 h 423149"/>
              <a:gd name="connsiteX18" fmla="*/ 376373 w 4002061"/>
              <a:gd name="connsiteY18" fmla="*/ 39613 h 423149"/>
              <a:gd name="connsiteX19" fmla="*/ 399431 w 4002061"/>
              <a:gd name="connsiteY19" fmla="*/ 46215 h 423149"/>
              <a:gd name="connsiteX20" fmla="*/ 409334 w 4002061"/>
              <a:gd name="connsiteY20" fmla="*/ 69323 h 423149"/>
              <a:gd name="connsiteX21" fmla="*/ 445646 w 4002061"/>
              <a:gd name="connsiteY21" fmla="*/ 72624 h 423149"/>
              <a:gd name="connsiteX22" fmla="*/ 491861 w 4002061"/>
              <a:gd name="connsiteY22" fmla="*/ 72624 h 423149"/>
              <a:gd name="connsiteX23" fmla="*/ 501764 w 4002061"/>
              <a:gd name="connsiteY23" fmla="*/ 75925 h 423149"/>
              <a:gd name="connsiteX24" fmla="*/ 541377 w 4002061"/>
              <a:gd name="connsiteY24" fmla="*/ 79226 h 423149"/>
              <a:gd name="connsiteX25" fmla="*/ 580990 w 4002061"/>
              <a:gd name="connsiteY25" fmla="*/ 85828 h 423149"/>
              <a:gd name="connsiteX26" fmla="*/ 561184 w 4002061"/>
              <a:gd name="connsiteY26" fmla="*/ 82527 h 423149"/>
              <a:gd name="connsiteX27" fmla="*/ 597496 w 4002061"/>
              <a:gd name="connsiteY27" fmla="*/ 85828 h 423149"/>
              <a:gd name="connsiteX28" fmla="*/ 637109 w 4002061"/>
              <a:gd name="connsiteY28" fmla="*/ 92430 h 423149"/>
              <a:gd name="connsiteX29" fmla="*/ 653614 w 4002061"/>
              <a:gd name="connsiteY29" fmla="*/ 89129 h 423149"/>
              <a:gd name="connsiteX30" fmla="*/ 683324 w 4002061"/>
              <a:gd name="connsiteY30" fmla="*/ 99032 h 423149"/>
              <a:gd name="connsiteX31" fmla="*/ 693227 w 4002061"/>
              <a:gd name="connsiteY31" fmla="*/ 105634 h 423149"/>
              <a:gd name="connsiteX32" fmla="*/ 699829 w 4002061"/>
              <a:gd name="connsiteY32" fmla="*/ 112237 h 423149"/>
              <a:gd name="connsiteX33" fmla="*/ 709732 w 4002061"/>
              <a:gd name="connsiteY33" fmla="*/ 115538 h 423149"/>
              <a:gd name="connsiteX34" fmla="*/ 739442 w 4002061"/>
              <a:gd name="connsiteY34" fmla="*/ 99032 h 423149"/>
              <a:gd name="connsiteX35" fmla="*/ 775754 w 4002061"/>
              <a:gd name="connsiteY35" fmla="*/ 105634 h 423149"/>
              <a:gd name="connsiteX36" fmla="*/ 785657 w 4002061"/>
              <a:gd name="connsiteY36" fmla="*/ 108936 h 423149"/>
              <a:gd name="connsiteX37" fmla="*/ 798862 w 4002061"/>
              <a:gd name="connsiteY37" fmla="*/ 112237 h 423149"/>
              <a:gd name="connsiteX38" fmla="*/ 821969 w 4002061"/>
              <a:gd name="connsiteY38" fmla="*/ 122140 h 423149"/>
              <a:gd name="connsiteX39" fmla="*/ 831872 w 4002061"/>
              <a:gd name="connsiteY39" fmla="*/ 128742 h 423149"/>
              <a:gd name="connsiteX40" fmla="*/ 845077 w 4002061"/>
              <a:gd name="connsiteY40" fmla="*/ 132043 h 423149"/>
              <a:gd name="connsiteX41" fmla="*/ 854980 w 4002061"/>
              <a:gd name="connsiteY41" fmla="*/ 135344 h 423149"/>
              <a:gd name="connsiteX42" fmla="*/ 881389 w 4002061"/>
              <a:gd name="connsiteY42" fmla="*/ 148549 h 423149"/>
              <a:gd name="connsiteX43" fmla="*/ 891292 w 4002061"/>
              <a:gd name="connsiteY43" fmla="*/ 155151 h 423149"/>
              <a:gd name="connsiteX44" fmla="*/ 907797 w 4002061"/>
              <a:gd name="connsiteY44" fmla="*/ 158452 h 423149"/>
              <a:gd name="connsiteX45" fmla="*/ 917701 w 4002061"/>
              <a:gd name="connsiteY45" fmla="*/ 161753 h 423149"/>
              <a:gd name="connsiteX46" fmla="*/ 930905 w 4002061"/>
              <a:gd name="connsiteY46" fmla="*/ 165054 h 423149"/>
              <a:gd name="connsiteX47" fmla="*/ 954013 w 4002061"/>
              <a:gd name="connsiteY47" fmla="*/ 161753 h 423149"/>
              <a:gd name="connsiteX48" fmla="*/ 967217 w 4002061"/>
              <a:gd name="connsiteY48" fmla="*/ 158452 h 423149"/>
              <a:gd name="connsiteX49" fmla="*/ 977120 w 4002061"/>
              <a:gd name="connsiteY49" fmla="*/ 161753 h 423149"/>
              <a:gd name="connsiteX50" fmla="*/ 990324 w 4002061"/>
              <a:gd name="connsiteY50" fmla="*/ 165054 h 423149"/>
              <a:gd name="connsiteX51" fmla="*/ 1000228 w 4002061"/>
              <a:gd name="connsiteY51" fmla="*/ 168355 h 423149"/>
              <a:gd name="connsiteX52" fmla="*/ 1046443 w 4002061"/>
              <a:gd name="connsiteY52" fmla="*/ 171656 h 423149"/>
              <a:gd name="connsiteX53" fmla="*/ 1119067 w 4002061"/>
              <a:gd name="connsiteY53" fmla="*/ 171656 h 423149"/>
              <a:gd name="connsiteX54" fmla="*/ 1138873 w 4002061"/>
              <a:gd name="connsiteY54" fmla="*/ 178258 h 423149"/>
              <a:gd name="connsiteX55" fmla="*/ 1165282 w 4002061"/>
              <a:gd name="connsiteY55" fmla="*/ 174957 h 423149"/>
              <a:gd name="connsiteX56" fmla="*/ 1188389 w 4002061"/>
              <a:gd name="connsiteY56" fmla="*/ 171656 h 423149"/>
              <a:gd name="connsiteX57" fmla="*/ 1214798 w 4002061"/>
              <a:gd name="connsiteY57" fmla="*/ 178258 h 423149"/>
              <a:gd name="connsiteX58" fmla="*/ 1234605 w 4002061"/>
              <a:gd name="connsiteY58" fmla="*/ 181559 h 423149"/>
              <a:gd name="connsiteX59" fmla="*/ 1237906 w 4002061"/>
              <a:gd name="connsiteY59" fmla="*/ 191463 h 423149"/>
              <a:gd name="connsiteX60" fmla="*/ 1261013 w 4002061"/>
              <a:gd name="connsiteY60" fmla="*/ 198065 h 423149"/>
              <a:gd name="connsiteX61" fmla="*/ 1270916 w 4002061"/>
              <a:gd name="connsiteY61" fmla="*/ 204667 h 423149"/>
              <a:gd name="connsiteX62" fmla="*/ 1277519 w 4002061"/>
              <a:gd name="connsiteY62" fmla="*/ 211269 h 423149"/>
              <a:gd name="connsiteX63" fmla="*/ 1327035 w 4002061"/>
              <a:gd name="connsiteY63" fmla="*/ 214570 h 423149"/>
              <a:gd name="connsiteX64" fmla="*/ 1366648 w 4002061"/>
              <a:gd name="connsiteY64" fmla="*/ 217871 h 423149"/>
              <a:gd name="connsiteX65" fmla="*/ 1393057 w 4002061"/>
              <a:gd name="connsiteY65" fmla="*/ 217871 h 423149"/>
              <a:gd name="connsiteX66" fmla="*/ 1429368 w 4002061"/>
              <a:gd name="connsiteY66" fmla="*/ 221172 h 423149"/>
              <a:gd name="connsiteX67" fmla="*/ 1442573 w 4002061"/>
              <a:gd name="connsiteY67" fmla="*/ 224473 h 423149"/>
              <a:gd name="connsiteX68" fmla="*/ 1449175 w 4002061"/>
              <a:gd name="connsiteY68" fmla="*/ 231076 h 423149"/>
              <a:gd name="connsiteX69" fmla="*/ 1459078 w 4002061"/>
              <a:gd name="connsiteY69" fmla="*/ 234377 h 423149"/>
              <a:gd name="connsiteX70" fmla="*/ 1495390 w 4002061"/>
              <a:gd name="connsiteY70" fmla="*/ 231076 h 423149"/>
              <a:gd name="connsiteX71" fmla="*/ 1558111 w 4002061"/>
              <a:gd name="connsiteY71" fmla="*/ 231076 h 423149"/>
              <a:gd name="connsiteX72" fmla="*/ 1594423 w 4002061"/>
              <a:gd name="connsiteY72" fmla="*/ 240979 h 423149"/>
              <a:gd name="connsiteX73" fmla="*/ 1604326 w 4002061"/>
              <a:gd name="connsiteY73" fmla="*/ 237678 h 423149"/>
              <a:gd name="connsiteX74" fmla="*/ 1663745 w 4002061"/>
              <a:gd name="connsiteY74" fmla="*/ 244280 h 423149"/>
              <a:gd name="connsiteX75" fmla="*/ 1690154 w 4002061"/>
              <a:gd name="connsiteY75" fmla="*/ 240979 h 423149"/>
              <a:gd name="connsiteX76" fmla="*/ 1729767 w 4002061"/>
              <a:gd name="connsiteY76" fmla="*/ 247581 h 423149"/>
              <a:gd name="connsiteX77" fmla="*/ 1762778 w 4002061"/>
              <a:gd name="connsiteY77" fmla="*/ 250882 h 423149"/>
              <a:gd name="connsiteX78" fmla="*/ 1785885 w 4002061"/>
              <a:gd name="connsiteY78" fmla="*/ 254183 h 423149"/>
              <a:gd name="connsiteX79" fmla="*/ 1921230 w 4002061"/>
              <a:gd name="connsiteY79" fmla="*/ 257484 h 423149"/>
              <a:gd name="connsiteX80" fmla="*/ 1997155 w 4002061"/>
              <a:gd name="connsiteY80" fmla="*/ 267388 h 423149"/>
              <a:gd name="connsiteX81" fmla="*/ 2013660 w 4002061"/>
              <a:gd name="connsiteY81" fmla="*/ 270689 h 423149"/>
              <a:gd name="connsiteX82" fmla="*/ 2036768 w 4002061"/>
              <a:gd name="connsiteY82" fmla="*/ 273990 h 423149"/>
              <a:gd name="connsiteX83" fmla="*/ 2046671 w 4002061"/>
              <a:gd name="connsiteY83" fmla="*/ 280592 h 423149"/>
              <a:gd name="connsiteX84" fmla="*/ 2073080 w 4002061"/>
              <a:gd name="connsiteY84" fmla="*/ 287194 h 423149"/>
              <a:gd name="connsiteX85" fmla="*/ 2082983 w 4002061"/>
              <a:gd name="connsiteY85" fmla="*/ 293796 h 423149"/>
              <a:gd name="connsiteX86" fmla="*/ 2102789 w 4002061"/>
              <a:gd name="connsiteY86" fmla="*/ 300398 h 423149"/>
              <a:gd name="connsiteX87" fmla="*/ 2119295 w 4002061"/>
              <a:gd name="connsiteY87" fmla="*/ 297097 h 423149"/>
              <a:gd name="connsiteX88" fmla="*/ 2139101 w 4002061"/>
              <a:gd name="connsiteY88" fmla="*/ 303699 h 423149"/>
              <a:gd name="connsiteX89" fmla="*/ 2152306 w 4002061"/>
              <a:gd name="connsiteY89" fmla="*/ 307001 h 423149"/>
              <a:gd name="connsiteX90" fmla="*/ 2267844 w 4002061"/>
              <a:gd name="connsiteY90" fmla="*/ 313603 h 423149"/>
              <a:gd name="connsiteX91" fmla="*/ 2290951 w 4002061"/>
              <a:gd name="connsiteY91" fmla="*/ 316904 h 423149"/>
              <a:gd name="connsiteX92" fmla="*/ 2310758 w 4002061"/>
              <a:gd name="connsiteY92" fmla="*/ 323506 h 423149"/>
              <a:gd name="connsiteX93" fmla="*/ 2333865 w 4002061"/>
              <a:gd name="connsiteY93" fmla="*/ 313603 h 423149"/>
              <a:gd name="connsiteX94" fmla="*/ 2347070 w 4002061"/>
              <a:gd name="connsiteY94" fmla="*/ 316904 h 423149"/>
              <a:gd name="connsiteX95" fmla="*/ 2419693 w 4002061"/>
              <a:gd name="connsiteY95" fmla="*/ 320205 h 423149"/>
              <a:gd name="connsiteX96" fmla="*/ 2436199 w 4002061"/>
              <a:gd name="connsiteY96" fmla="*/ 323506 h 423149"/>
              <a:gd name="connsiteX97" fmla="*/ 2442801 w 4002061"/>
              <a:gd name="connsiteY97" fmla="*/ 333409 h 423149"/>
              <a:gd name="connsiteX98" fmla="*/ 2465909 w 4002061"/>
              <a:gd name="connsiteY98" fmla="*/ 343312 h 423149"/>
              <a:gd name="connsiteX99" fmla="*/ 2482414 w 4002061"/>
              <a:gd name="connsiteY99" fmla="*/ 349915 h 423149"/>
              <a:gd name="connsiteX100" fmla="*/ 2492317 w 4002061"/>
              <a:gd name="connsiteY100" fmla="*/ 356517 h 423149"/>
              <a:gd name="connsiteX101" fmla="*/ 2535231 w 4002061"/>
              <a:gd name="connsiteY101" fmla="*/ 353216 h 423149"/>
              <a:gd name="connsiteX102" fmla="*/ 2555038 w 4002061"/>
              <a:gd name="connsiteY102" fmla="*/ 369721 h 423149"/>
              <a:gd name="connsiteX103" fmla="*/ 2574844 w 4002061"/>
              <a:gd name="connsiteY103" fmla="*/ 356517 h 423149"/>
              <a:gd name="connsiteX104" fmla="*/ 2591351 w 4002061"/>
              <a:gd name="connsiteY104" fmla="*/ 366421 h 423149"/>
              <a:gd name="connsiteX105" fmla="*/ 2588049 w 4002061"/>
              <a:gd name="connsiteY105" fmla="*/ 363119 h 423149"/>
              <a:gd name="connsiteX106" fmla="*/ 2611156 w 4002061"/>
              <a:gd name="connsiteY106" fmla="*/ 376323 h 423149"/>
              <a:gd name="connsiteX107" fmla="*/ 2621059 w 4002061"/>
              <a:gd name="connsiteY107" fmla="*/ 373022 h 423149"/>
              <a:gd name="connsiteX108" fmla="*/ 2627662 w 4002061"/>
              <a:gd name="connsiteY108" fmla="*/ 366420 h 423149"/>
              <a:gd name="connsiteX109" fmla="*/ 2640866 w 4002061"/>
              <a:gd name="connsiteY109" fmla="*/ 373022 h 423149"/>
              <a:gd name="connsiteX110" fmla="*/ 2670576 w 4002061"/>
              <a:gd name="connsiteY110" fmla="*/ 382925 h 423149"/>
              <a:gd name="connsiteX111" fmla="*/ 2700285 w 4002061"/>
              <a:gd name="connsiteY111" fmla="*/ 369721 h 423149"/>
              <a:gd name="connsiteX112" fmla="*/ 2710189 w 4002061"/>
              <a:gd name="connsiteY112" fmla="*/ 373022 h 423149"/>
              <a:gd name="connsiteX113" fmla="*/ 2720092 w 4002061"/>
              <a:gd name="connsiteY113" fmla="*/ 379624 h 423149"/>
              <a:gd name="connsiteX114" fmla="*/ 2756404 w 4002061"/>
              <a:gd name="connsiteY114" fmla="*/ 386227 h 423149"/>
              <a:gd name="connsiteX115" fmla="*/ 2809221 w 4002061"/>
              <a:gd name="connsiteY115" fmla="*/ 382925 h 423149"/>
              <a:gd name="connsiteX116" fmla="*/ 2819124 w 4002061"/>
              <a:gd name="connsiteY116" fmla="*/ 379624 h 423149"/>
              <a:gd name="connsiteX117" fmla="*/ 2838931 w 4002061"/>
              <a:gd name="connsiteY117" fmla="*/ 386227 h 423149"/>
              <a:gd name="connsiteX118" fmla="*/ 2855436 w 4002061"/>
              <a:gd name="connsiteY118" fmla="*/ 389528 h 423149"/>
              <a:gd name="connsiteX119" fmla="*/ 2871942 w 4002061"/>
              <a:gd name="connsiteY119" fmla="*/ 386227 h 423149"/>
              <a:gd name="connsiteX120" fmla="*/ 2885146 w 4002061"/>
              <a:gd name="connsiteY120" fmla="*/ 382925 h 423149"/>
              <a:gd name="connsiteX121" fmla="*/ 2911555 w 4002061"/>
              <a:gd name="connsiteY121" fmla="*/ 389528 h 423149"/>
              <a:gd name="connsiteX122" fmla="*/ 2937963 w 4002061"/>
              <a:gd name="connsiteY122" fmla="*/ 392829 h 423149"/>
              <a:gd name="connsiteX123" fmla="*/ 2961071 w 4002061"/>
              <a:gd name="connsiteY123" fmla="*/ 399431 h 423149"/>
              <a:gd name="connsiteX124" fmla="*/ 2990781 w 4002061"/>
              <a:gd name="connsiteY124" fmla="*/ 396130 h 423149"/>
              <a:gd name="connsiteX125" fmla="*/ 3013888 w 4002061"/>
              <a:gd name="connsiteY125" fmla="*/ 399431 h 423149"/>
              <a:gd name="connsiteX126" fmla="*/ 3033695 w 4002061"/>
              <a:gd name="connsiteY126" fmla="*/ 406033 h 423149"/>
              <a:gd name="connsiteX127" fmla="*/ 3043598 w 4002061"/>
              <a:gd name="connsiteY127" fmla="*/ 402732 h 423149"/>
              <a:gd name="connsiteX128" fmla="*/ 3218555 w 4002061"/>
              <a:gd name="connsiteY128" fmla="*/ 396130 h 423149"/>
              <a:gd name="connsiteX129" fmla="*/ 3238362 w 4002061"/>
              <a:gd name="connsiteY129" fmla="*/ 392829 h 423149"/>
              <a:gd name="connsiteX130" fmla="*/ 3248265 w 4002061"/>
              <a:gd name="connsiteY130" fmla="*/ 399431 h 423149"/>
              <a:gd name="connsiteX131" fmla="*/ 3258168 w 4002061"/>
              <a:gd name="connsiteY131" fmla="*/ 402732 h 423149"/>
              <a:gd name="connsiteX132" fmla="*/ 3297781 w 4002061"/>
              <a:gd name="connsiteY132" fmla="*/ 406033 h 423149"/>
              <a:gd name="connsiteX133" fmla="*/ 3307685 w 4002061"/>
              <a:gd name="connsiteY133" fmla="*/ 409334 h 423149"/>
              <a:gd name="connsiteX134" fmla="*/ 3314287 w 4002061"/>
              <a:gd name="connsiteY134" fmla="*/ 399431 h 423149"/>
              <a:gd name="connsiteX135" fmla="*/ 3324190 w 4002061"/>
              <a:gd name="connsiteY135" fmla="*/ 396130 h 423149"/>
              <a:gd name="connsiteX136" fmla="*/ 3350599 w 4002061"/>
              <a:gd name="connsiteY136" fmla="*/ 399431 h 423149"/>
              <a:gd name="connsiteX137" fmla="*/ 3380309 w 4002061"/>
              <a:gd name="connsiteY137" fmla="*/ 402732 h 423149"/>
              <a:gd name="connsiteX138" fmla="*/ 3423223 w 4002061"/>
              <a:gd name="connsiteY138" fmla="*/ 402732 h 423149"/>
              <a:gd name="connsiteX139" fmla="*/ 3462836 w 4002061"/>
              <a:gd name="connsiteY139" fmla="*/ 406033 h 423149"/>
              <a:gd name="connsiteX140" fmla="*/ 3545363 w 4002061"/>
              <a:gd name="connsiteY140" fmla="*/ 409334 h 423149"/>
              <a:gd name="connsiteX141" fmla="*/ 3594879 w 4002061"/>
              <a:gd name="connsiteY141" fmla="*/ 402732 h 423149"/>
              <a:gd name="connsiteX142" fmla="*/ 3621288 w 4002061"/>
              <a:gd name="connsiteY142" fmla="*/ 406033 h 423149"/>
              <a:gd name="connsiteX143" fmla="*/ 3634492 w 4002061"/>
              <a:gd name="connsiteY143" fmla="*/ 409334 h 423149"/>
              <a:gd name="connsiteX144" fmla="*/ 3654298 w 4002061"/>
              <a:gd name="connsiteY144" fmla="*/ 415936 h 423149"/>
              <a:gd name="connsiteX145" fmla="*/ 3670804 w 4002061"/>
              <a:gd name="connsiteY145" fmla="*/ 412635 h 423149"/>
              <a:gd name="connsiteX146" fmla="*/ 3687309 w 4002061"/>
              <a:gd name="connsiteY146" fmla="*/ 409334 h 423149"/>
              <a:gd name="connsiteX147" fmla="*/ 3730223 w 4002061"/>
              <a:gd name="connsiteY147" fmla="*/ 415936 h 423149"/>
              <a:gd name="connsiteX148" fmla="*/ 3835859 w 4002061"/>
              <a:gd name="connsiteY148" fmla="*/ 409334 h 423149"/>
              <a:gd name="connsiteX149" fmla="*/ 3872170 w 4002061"/>
              <a:gd name="connsiteY149" fmla="*/ 412635 h 423149"/>
              <a:gd name="connsiteX150" fmla="*/ 3891976 w 4002061"/>
              <a:gd name="connsiteY150" fmla="*/ 419237 h 423149"/>
              <a:gd name="connsiteX151" fmla="*/ 3924938 w 4002061"/>
              <a:gd name="connsiteY151" fmla="*/ 419237 h 423149"/>
              <a:gd name="connsiteX152" fmla="*/ 3944761 w 4002061"/>
              <a:gd name="connsiteY152" fmla="*/ 419237 h 423149"/>
              <a:gd name="connsiteX153" fmla="*/ 3964659 w 4002061"/>
              <a:gd name="connsiteY153" fmla="*/ 419237 h 423149"/>
              <a:gd name="connsiteX154" fmla="*/ 4000912 w 4002061"/>
              <a:gd name="connsiteY154" fmla="*/ 419237 h 423149"/>
              <a:gd name="connsiteX0" fmla="*/ 0 w 4003376"/>
              <a:gd name="connsiteY0" fmla="*/ 9903 h 423800"/>
              <a:gd name="connsiteX1" fmla="*/ 29709 w 4003376"/>
              <a:gd name="connsiteY1" fmla="*/ 23107 h 423800"/>
              <a:gd name="connsiteX2" fmla="*/ 46215 w 4003376"/>
              <a:gd name="connsiteY2" fmla="*/ 19806 h 423800"/>
              <a:gd name="connsiteX3" fmla="*/ 59419 w 4003376"/>
              <a:gd name="connsiteY3" fmla="*/ 16505 h 423800"/>
              <a:gd name="connsiteX4" fmla="*/ 69322 w 4003376"/>
              <a:gd name="connsiteY4" fmla="*/ 13204 h 423800"/>
              <a:gd name="connsiteX5" fmla="*/ 95731 w 4003376"/>
              <a:gd name="connsiteY5" fmla="*/ 9903 h 423800"/>
              <a:gd name="connsiteX6" fmla="*/ 108935 w 4003376"/>
              <a:gd name="connsiteY6" fmla="*/ 16505 h 423800"/>
              <a:gd name="connsiteX7" fmla="*/ 122140 w 4003376"/>
              <a:gd name="connsiteY7" fmla="*/ 13204 h 423800"/>
              <a:gd name="connsiteX8" fmla="*/ 145168 w 4003376"/>
              <a:gd name="connsiteY8" fmla="*/ 19807 h 423800"/>
              <a:gd name="connsiteX9" fmla="*/ 151849 w 4003376"/>
              <a:gd name="connsiteY9" fmla="*/ 16505 h 423800"/>
              <a:gd name="connsiteX10" fmla="*/ 194763 w 4003376"/>
              <a:gd name="connsiteY10" fmla="*/ 6602 h 423800"/>
              <a:gd name="connsiteX11" fmla="*/ 214570 w 4003376"/>
              <a:gd name="connsiteY11" fmla="*/ 0 h 423800"/>
              <a:gd name="connsiteX12" fmla="*/ 234376 w 4003376"/>
              <a:gd name="connsiteY12" fmla="*/ 3301 h 423800"/>
              <a:gd name="connsiteX13" fmla="*/ 250882 w 4003376"/>
              <a:gd name="connsiteY13" fmla="*/ 6602 h 423800"/>
              <a:gd name="connsiteX14" fmla="*/ 283893 w 4003376"/>
              <a:gd name="connsiteY14" fmla="*/ 6602 h 423800"/>
              <a:gd name="connsiteX15" fmla="*/ 307000 w 4003376"/>
              <a:gd name="connsiteY15" fmla="*/ 13204 h 423800"/>
              <a:gd name="connsiteX16" fmla="*/ 323506 w 4003376"/>
              <a:gd name="connsiteY16" fmla="*/ 19806 h 423800"/>
              <a:gd name="connsiteX17" fmla="*/ 349914 w 4003376"/>
              <a:gd name="connsiteY17" fmla="*/ 26408 h 423800"/>
              <a:gd name="connsiteX18" fmla="*/ 376373 w 4003376"/>
              <a:gd name="connsiteY18" fmla="*/ 39613 h 423800"/>
              <a:gd name="connsiteX19" fmla="*/ 399431 w 4003376"/>
              <a:gd name="connsiteY19" fmla="*/ 46215 h 423800"/>
              <a:gd name="connsiteX20" fmla="*/ 409334 w 4003376"/>
              <a:gd name="connsiteY20" fmla="*/ 69323 h 423800"/>
              <a:gd name="connsiteX21" fmla="*/ 445646 w 4003376"/>
              <a:gd name="connsiteY21" fmla="*/ 72624 h 423800"/>
              <a:gd name="connsiteX22" fmla="*/ 491861 w 4003376"/>
              <a:gd name="connsiteY22" fmla="*/ 72624 h 423800"/>
              <a:gd name="connsiteX23" fmla="*/ 501764 w 4003376"/>
              <a:gd name="connsiteY23" fmla="*/ 75925 h 423800"/>
              <a:gd name="connsiteX24" fmla="*/ 541377 w 4003376"/>
              <a:gd name="connsiteY24" fmla="*/ 79226 h 423800"/>
              <a:gd name="connsiteX25" fmla="*/ 580990 w 4003376"/>
              <a:gd name="connsiteY25" fmla="*/ 85828 h 423800"/>
              <a:gd name="connsiteX26" fmla="*/ 561184 w 4003376"/>
              <a:gd name="connsiteY26" fmla="*/ 82527 h 423800"/>
              <a:gd name="connsiteX27" fmla="*/ 597496 w 4003376"/>
              <a:gd name="connsiteY27" fmla="*/ 85828 h 423800"/>
              <a:gd name="connsiteX28" fmla="*/ 637109 w 4003376"/>
              <a:gd name="connsiteY28" fmla="*/ 92430 h 423800"/>
              <a:gd name="connsiteX29" fmla="*/ 653614 w 4003376"/>
              <a:gd name="connsiteY29" fmla="*/ 89129 h 423800"/>
              <a:gd name="connsiteX30" fmla="*/ 683324 w 4003376"/>
              <a:gd name="connsiteY30" fmla="*/ 99032 h 423800"/>
              <a:gd name="connsiteX31" fmla="*/ 693227 w 4003376"/>
              <a:gd name="connsiteY31" fmla="*/ 105634 h 423800"/>
              <a:gd name="connsiteX32" fmla="*/ 699829 w 4003376"/>
              <a:gd name="connsiteY32" fmla="*/ 112237 h 423800"/>
              <a:gd name="connsiteX33" fmla="*/ 709732 w 4003376"/>
              <a:gd name="connsiteY33" fmla="*/ 115538 h 423800"/>
              <a:gd name="connsiteX34" fmla="*/ 739442 w 4003376"/>
              <a:gd name="connsiteY34" fmla="*/ 99032 h 423800"/>
              <a:gd name="connsiteX35" fmla="*/ 775754 w 4003376"/>
              <a:gd name="connsiteY35" fmla="*/ 105634 h 423800"/>
              <a:gd name="connsiteX36" fmla="*/ 785657 w 4003376"/>
              <a:gd name="connsiteY36" fmla="*/ 108936 h 423800"/>
              <a:gd name="connsiteX37" fmla="*/ 798862 w 4003376"/>
              <a:gd name="connsiteY37" fmla="*/ 112237 h 423800"/>
              <a:gd name="connsiteX38" fmla="*/ 821969 w 4003376"/>
              <a:gd name="connsiteY38" fmla="*/ 122140 h 423800"/>
              <a:gd name="connsiteX39" fmla="*/ 831872 w 4003376"/>
              <a:gd name="connsiteY39" fmla="*/ 128742 h 423800"/>
              <a:gd name="connsiteX40" fmla="*/ 845077 w 4003376"/>
              <a:gd name="connsiteY40" fmla="*/ 132043 h 423800"/>
              <a:gd name="connsiteX41" fmla="*/ 854980 w 4003376"/>
              <a:gd name="connsiteY41" fmla="*/ 135344 h 423800"/>
              <a:gd name="connsiteX42" fmla="*/ 881389 w 4003376"/>
              <a:gd name="connsiteY42" fmla="*/ 148549 h 423800"/>
              <a:gd name="connsiteX43" fmla="*/ 891292 w 4003376"/>
              <a:gd name="connsiteY43" fmla="*/ 155151 h 423800"/>
              <a:gd name="connsiteX44" fmla="*/ 907797 w 4003376"/>
              <a:gd name="connsiteY44" fmla="*/ 158452 h 423800"/>
              <a:gd name="connsiteX45" fmla="*/ 917701 w 4003376"/>
              <a:gd name="connsiteY45" fmla="*/ 161753 h 423800"/>
              <a:gd name="connsiteX46" fmla="*/ 930905 w 4003376"/>
              <a:gd name="connsiteY46" fmla="*/ 165054 h 423800"/>
              <a:gd name="connsiteX47" fmla="*/ 954013 w 4003376"/>
              <a:gd name="connsiteY47" fmla="*/ 161753 h 423800"/>
              <a:gd name="connsiteX48" fmla="*/ 967217 w 4003376"/>
              <a:gd name="connsiteY48" fmla="*/ 158452 h 423800"/>
              <a:gd name="connsiteX49" fmla="*/ 977120 w 4003376"/>
              <a:gd name="connsiteY49" fmla="*/ 161753 h 423800"/>
              <a:gd name="connsiteX50" fmla="*/ 990324 w 4003376"/>
              <a:gd name="connsiteY50" fmla="*/ 165054 h 423800"/>
              <a:gd name="connsiteX51" fmla="*/ 1000228 w 4003376"/>
              <a:gd name="connsiteY51" fmla="*/ 168355 h 423800"/>
              <a:gd name="connsiteX52" fmla="*/ 1046443 w 4003376"/>
              <a:gd name="connsiteY52" fmla="*/ 171656 h 423800"/>
              <a:gd name="connsiteX53" fmla="*/ 1119067 w 4003376"/>
              <a:gd name="connsiteY53" fmla="*/ 171656 h 423800"/>
              <a:gd name="connsiteX54" fmla="*/ 1138873 w 4003376"/>
              <a:gd name="connsiteY54" fmla="*/ 178258 h 423800"/>
              <a:gd name="connsiteX55" fmla="*/ 1165282 w 4003376"/>
              <a:gd name="connsiteY55" fmla="*/ 174957 h 423800"/>
              <a:gd name="connsiteX56" fmla="*/ 1188389 w 4003376"/>
              <a:gd name="connsiteY56" fmla="*/ 171656 h 423800"/>
              <a:gd name="connsiteX57" fmla="*/ 1214798 w 4003376"/>
              <a:gd name="connsiteY57" fmla="*/ 178258 h 423800"/>
              <a:gd name="connsiteX58" fmla="*/ 1234605 w 4003376"/>
              <a:gd name="connsiteY58" fmla="*/ 181559 h 423800"/>
              <a:gd name="connsiteX59" fmla="*/ 1237906 w 4003376"/>
              <a:gd name="connsiteY59" fmla="*/ 191463 h 423800"/>
              <a:gd name="connsiteX60" fmla="*/ 1261013 w 4003376"/>
              <a:gd name="connsiteY60" fmla="*/ 198065 h 423800"/>
              <a:gd name="connsiteX61" fmla="*/ 1270916 w 4003376"/>
              <a:gd name="connsiteY61" fmla="*/ 204667 h 423800"/>
              <a:gd name="connsiteX62" fmla="*/ 1277519 w 4003376"/>
              <a:gd name="connsiteY62" fmla="*/ 211269 h 423800"/>
              <a:gd name="connsiteX63" fmla="*/ 1327035 w 4003376"/>
              <a:gd name="connsiteY63" fmla="*/ 214570 h 423800"/>
              <a:gd name="connsiteX64" fmla="*/ 1366648 w 4003376"/>
              <a:gd name="connsiteY64" fmla="*/ 217871 h 423800"/>
              <a:gd name="connsiteX65" fmla="*/ 1393057 w 4003376"/>
              <a:gd name="connsiteY65" fmla="*/ 217871 h 423800"/>
              <a:gd name="connsiteX66" fmla="*/ 1429368 w 4003376"/>
              <a:gd name="connsiteY66" fmla="*/ 221172 h 423800"/>
              <a:gd name="connsiteX67" fmla="*/ 1442573 w 4003376"/>
              <a:gd name="connsiteY67" fmla="*/ 224473 h 423800"/>
              <a:gd name="connsiteX68" fmla="*/ 1449175 w 4003376"/>
              <a:gd name="connsiteY68" fmla="*/ 231076 h 423800"/>
              <a:gd name="connsiteX69" fmla="*/ 1459078 w 4003376"/>
              <a:gd name="connsiteY69" fmla="*/ 234377 h 423800"/>
              <a:gd name="connsiteX70" fmla="*/ 1495390 w 4003376"/>
              <a:gd name="connsiteY70" fmla="*/ 231076 h 423800"/>
              <a:gd name="connsiteX71" fmla="*/ 1558111 w 4003376"/>
              <a:gd name="connsiteY71" fmla="*/ 231076 h 423800"/>
              <a:gd name="connsiteX72" fmla="*/ 1594423 w 4003376"/>
              <a:gd name="connsiteY72" fmla="*/ 240979 h 423800"/>
              <a:gd name="connsiteX73" fmla="*/ 1604326 w 4003376"/>
              <a:gd name="connsiteY73" fmla="*/ 237678 h 423800"/>
              <a:gd name="connsiteX74" fmla="*/ 1663745 w 4003376"/>
              <a:gd name="connsiteY74" fmla="*/ 244280 h 423800"/>
              <a:gd name="connsiteX75" fmla="*/ 1690154 w 4003376"/>
              <a:gd name="connsiteY75" fmla="*/ 240979 h 423800"/>
              <a:gd name="connsiteX76" fmla="*/ 1729767 w 4003376"/>
              <a:gd name="connsiteY76" fmla="*/ 247581 h 423800"/>
              <a:gd name="connsiteX77" fmla="*/ 1762778 w 4003376"/>
              <a:gd name="connsiteY77" fmla="*/ 250882 h 423800"/>
              <a:gd name="connsiteX78" fmla="*/ 1785885 w 4003376"/>
              <a:gd name="connsiteY78" fmla="*/ 254183 h 423800"/>
              <a:gd name="connsiteX79" fmla="*/ 1921230 w 4003376"/>
              <a:gd name="connsiteY79" fmla="*/ 257484 h 423800"/>
              <a:gd name="connsiteX80" fmla="*/ 1997155 w 4003376"/>
              <a:gd name="connsiteY80" fmla="*/ 267388 h 423800"/>
              <a:gd name="connsiteX81" fmla="*/ 2013660 w 4003376"/>
              <a:gd name="connsiteY81" fmla="*/ 270689 h 423800"/>
              <a:gd name="connsiteX82" fmla="*/ 2036768 w 4003376"/>
              <a:gd name="connsiteY82" fmla="*/ 273990 h 423800"/>
              <a:gd name="connsiteX83" fmla="*/ 2046671 w 4003376"/>
              <a:gd name="connsiteY83" fmla="*/ 280592 h 423800"/>
              <a:gd name="connsiteX84" fmla="*/ 2073080 w 4003376"/>
              <a:gd name="connsiteY84" fmla="*/ 287194 h 423800"/>
              <a:gd name="connsiteX85" fmla="*/ 2082983 w 4003376"/>
              <a:gd name="connsiteY85" fmla="*/ 293796 h 423800"/>
              <a:gd name="connsiteX86" fmla="*/ 2102789 w 4003376"/>
              <a:gd name="connsiteY86" fmla="*/ 300398 h 423800"/>
              <a:gd name="connsiteX87" fmla="*/ 2119295 w 4003376"/>
              <a:gd name="connsiteY87" fmla="*/ 297097 h 423800"/>
              <a:gd name="connsiteX88" fmla="*/ 2139101 w 4003376"/>
              <a:gd name="connsiteY88" fmla="*/ 303699 h 423800"/>
              <a:gd name="connsiteX89" fmla="*/ 2152306 w 4003376"/>
              <a:gd name="connsiteY89" fmla="*/ 307001 h 423800"/>
              <a:gd name="connsiteX90" fmla="*/ 2267844 w 4003376"/>
              <a:gd name="connsiteY90" fmla="*/ 313603 h 423800"/>
              <a:gd name="connsiteX91" fmla="*/ 2290951 w 4003376"/>
              <a:gd name="connsiteY91" fmla="*/ 316904 h 423800"/>
              <a:gd name="connsiteX92" fmla="*/ 2310758 w 4003376"/>
              <a:gd name="connsiteY92" fmla="*/ 323506 h 423800"/>
              <a:gd name="connsiteX93" fmla="*/ 2333865 w 4003376"/>
              <a:gd name="connsiteY93" fmla="*/ 313603 h 423800"/>
              <a:gd name="connsiteX94" fmla="*/ 2347070 w 4003376"/>
              <a:gd name="connsiteY94" fmla="*/ 316904 h 423800"/>
              <a:gd name="connsiteX95" fmla="*/ 2419693 w 4003376"/>
              <a:gd name="connsiteY95" fmla="*/ 320205 h 423800"/>
              <a:gd name="connsiteX96" fmla="*/ 2436199 w 4003376"/>
              <a:gd name="connsiteY96" fmla="*/ 323506 h 423800"/>
              <a:gd name="connsiteX97" fmla="*/ 2442801 w 4003376"/>
              <a:gd name="connsiteY97" fmla="*/ 333409 h 423800"/>
              <a:gd name="connsiteX98" fmla="*/ 2465909 w 4003376"/>
              <a:gd name="connsiteY98" fmla="*/ 343312 h 423800"/>
              <a:gd name="connsiteX99" fmla="*/ 2482414 w 4003376"/>
              <a:gd name="connsiteY99" fmla="*/ 349915 h 423800"/>
              <a:gd name="connsiteX100" fmla="*/ 2492317 w 4003376"/>
              <a:gd name="connsiteY100" fmla="*/ 356517 h 423800"/>
              <a:gd name="connsiteX101" fmla="*/ 2535231 w 4003376"/>
              <a:gd name="connsiteY101" fmla="*/ 353216 h 423800"/>
              <a:gd name="connsiteX102" fmla="*/ 2555038 w 4003376"/>
              <a:gd name="connsiteY102" fmla="*/ 369721 h 423800"/>
              <a:gd name="connsiteX103" fmla="*/ 2574844 w 4003376"/>
              <a:gd name="connsiteY103" fmla="*/ 356517 h 423800"/>
              <a:gd name="connsiteX104" fmla="*/ 2591351 w 4003376"/>
              <a:gd name="connsiteY104" fmla="*/ 366421 h 423800"/>
              <a:gd name="connsiteX105" fmla="*/ 2588049 w 4003376"/>
              <a:gd name="connsiteY105" fmla="*/ 363119 h 423800"/>
              <a:gd name="connsiteX106" fmla="*/ 2611156 w 4003376"/>
              <a:gd name="connsiteY106" fmla="*/ 376323 h 423800"/>
              <a:gd name="connsiteX107" fmla="*/ 2621059 w 4003376"/>
              <a:gd name="connsiteY107" fmla="*/ 373022 h 423800"/>
              <a:gd name="connsiteX108" fmla="*/ 2627662 w 4003376"/>
              <a:gd name="connsiteY108" fmla="*/ 366420 h 423800"/>
              <a:gd name="connsiteX109" fmla="*/ 2640866 w 4003376"/>
              <a:gd name="connsiteY109" fmla="*/ 373022 h 423800"/>
              <a:gd name="connsiteX110" fmla="*/ 2670576 w 4003376"/>
              <a:gd name="connsiteY110" fmla="*/ 382925 h 423800"/>
              <a:gd name="connsiteX111" fmla="*/ 2700285 w 4003376"/>
              <a:gd name="connsiteY111" fmla="*/ 369721 h 423800"/>
              <a:gd name="connsiteX112" fmla="*/ 2710189 w 4003376"/>
              <a:gd name="connsiteY112" fmla="*/ 373022 h 423800"/>
              <a:gd name="connsiteX113" fmla="*/ 2720092 w 4003376"/>
              <a:gd name="connsiteY113" fmla="*/ 379624 h 423800"/>
              <a:gd name="connsiteX114" fmla="*/ 2756404 w 4003376"/>
              <a:gd name="connsiteY114" fmla="*/ 386227 h 423800"/>
              <a:gd name="connsiteX115" fmla="*/ 2809221 w 4003376"/>
              <a:gd name="connsiteY115" fmla="*/ 382925 h 423800"/>
              <a:gd name="connsiteX116" fmla="*/ 2819124 w 4003376"/>
              <a:gd name="connsiteY116" fmla="*/ 379624 h 423800"/>
              <a:gd name="connsiteX117" fmla="*/ 2838931 w 4003376"/>
              <a:gd name="connsiteY117" fmla="*/ 386227 h 423800"/>
              <a:gd name="connsiteX118" fmla="*/ 2855436 w 4003376"/>
              <a:gd name="connsiteY118" fmla="*/ 389528 h 423800"/>
              <a:gd name="connsiteX119" fmla="*/ 2871942 w 4003376"/>
              <a:gd name="connsiteY119" fmla="*/ 386227 h 423800"/>
              <a:gd name="connsiteX120" fmla="*/ 2885146 w 4003376"/>
              <a:gd name="connsiteY120" fmla="*/ 382925 h 423800"/>
              <a:gd name="connsiteX121" fmla="*/ 2911555 w 4003376"/>
              <a:gd name="connsiteY121" fmla="*/ 389528 h 423800"/>
              <a:gd name="connsiteX122" fmla="*/ 2937963 w 4003376"/>
              <a:gd name="connsiteY122" fmla="*/ 392829 h 423800"/>
              <a:gd name="connsiteX123" fmla="*/ 2961071 w 4003376"/>
              <a:gd name="connsiteY123" fmla="*/ 399431 h 423800"/>
              <a:gd name="connsiteX124" fmla="*/ 2990781 w 4003376"/>
              <a:gd name="connsiteY124" fmla="*/ 396130 h 423800"/>
              <a:gd name="connsiteX125" fmla="*/ 3013888 w 4003376"/>
              <a:gd name="connsiteY125" fmla="*/ 399431 h 423800"/>
              <a:gd name="connsiteX126" fmla="*/ 3033695 w 4003376"/>
              <a:gd name="connsiteY126" fmla="*/ 406033 h 423800"/>
              <a:gd name="connsiteX127" fmla="*/ 3043598 w 4003376"/>
              <a:gd name="connsiteY127" fmla="*/ 402732 h 423800"/>
              <a:gd name="connsiteX128" fmla="*/ 3218555 w 4003376"/>
              <a:gd name="connsiteY128" fmla="*/ 396130 h 423800"/>
              <a:gd name="connsiteX129" fmla="*/ 3238362 w 4003376"/>
              <a:gd name="connsiteY129" fmla="*/ 392829 h 423800"/>
              <a:gd name="connsiteX130" fmla="*/ 3248265 w 4003376"/>
              <a:gd name="connsiteY130" fmla="*/ 399431 h 423800"/>
              <a:gd name="connsiteX131" fmla="*/ 3258168 w 4003376"/>
              <a:gd name="connsiteY131" fmla="*/ 402732 h 423800"/>
              <a:gd name="connsiteX132" fmla="*/ 3297781 w 4003376"/>
              <a:gd name="connsiteY132" fmla="*/ 406033 h 423800"/>
              <a:gd name="connsiteX133" fmla="*/ 3307685 w 4003376"/>
              <a:gd name="connsiteY133" fmla="*/ 409334 h 423800"/>
              <a:gd name="connsiteX134" fmla="*/ 3314287 w 4003376"/>
              <a:gd name="connsiteY134" fmla="*/ 399431 h 423800"/>
              <a:gd name="connsiteX135" fmla="*/ 3324190 w 4003376"/>
              <a:gd name="connsiteY135" fmla="*/ 396130 h 423800"/>
              <a:gd name="connsiteX136" fmla="*/ 3350599 w 4003376"/>
              <a:gd name="connsiteY136" fmla="*/ 399431 h 423800"/>
              <a:gd name="connsiteX137" fmla="*/ 3380309 w 4003376"/>
              <a:gd name="connsiteY137" fmla="*/ 402732 h 423800"/>
              <a:gd name="connsiteX138" fmla="*/ 3423223 w 4003376"/>
              <a:gd name="connsiteY138" fmla="*/ 402732 h 423800"/>
              <a:gd name="connsiteX139" fmla="*/ 3462836 w 4003376"/>
              <a:gd name="connsiteY139" fmla="*/ 406033 h 423800"/>
              <a:gd name="connsiteX140" fmla="*/ 3545363 w 4003376"/>
              <a:gd name="connsiteY140" fmla="*/ 409334 h 423800"/>
              <a:gd name="connsiteX141" fmla="*/ 3594879 w 4003376"/>
              <a:gd name="connsiteY141" fmla="*/ 402732 h 423800"/>
              <a:gd name="connsiteX142" fmla="*/ 3621288 w 4003376"/>
              <a:gd name="connsiteY142" fmla="*/ 406033 h 423800"/>
              <a:gd name="connsiteX143" fmla="*/ 3634492 w 4003376"/>
              <a:gd name="connsiteY143" fmla="*/ 409334 h 423800"/>
              <a:gd name="connsiteX144" fmla="*/ 3654298 w 4003376"/>
              <a:gd name="connsiteY144" fmla="*/ 415936 h 423800"/>
              <a:gd name="connsiteX145" fmla="*/ 3670804 w 4003376"/>
              <a:gd name="connsiteY145" fmla="*/ 412635 h 423800"/>
              <a:gd name="connsiteX146" fmla="*/ 3687309 w 4003376"/>
              <a:gd name="connsiteY146" fmla="*/ 409334 h 423800"/>
              <a:gd name="connsiteX147" fmla="*/ 3730223 w 4003376"/>
              <a:gd name="connsiteY147" fmla="*/ 415936 h 423800"/>
              <a:gd name="connsiteX148" fmla="*/ 3835859 w 4003376"/>
              <a:gd name="connsiteY148" fmla="*/ 409334 h 423800"/>
              <a:gd name="connsiteX149" fmla="*/ 3872170 w 4003376"/>
              <a:gd name="connsiteY149" fmla="*/ 412635 h 423800"/>
              <a:gd name="connsiteX150" fmla="*/ 3891976 w 4003376"/>
              <a:gd name="connsiteY150" fmla="*/ 419237 h 423800"/>
              <a:gd name="connsiteX151" fmla="*/ 3924938 w 4003376"/>
              <a:gd name="connsiteY151" fmla="*/ 419237 h 423800"/>
              <a:gd name="connsiteX152" fmla="*/ 3944761 w 4003376"/>
              <a:gd name="connsiteY152" fmla="*/ 419237 h 423800"/>
              <a:gd name="connsiteX153" fmla="*/ 3986751 w 4003376"/>
              <a:gd name="connsiteY153" fmla="*/ 422412 h 423800"/>
              <a:gd name="connsiteX154" fmla="*/ 4000912 w 4003376"/>
              <a:gd name="connsiteY154" fmla="*/ 419237 h 423800"/>
              <a:gd name="connsiteX0" fmla="*/ 0 w 3988337"/>
              <a:gd name="connsiteY0" fmla="*/ 9903 h 423149"/>
              <a:gd name="connsiteX1" fmla="*/ 29709 w 3988337"/>
              <a:gd name="connsiteY1" fmla="*/ 23107 h 423149"/>
              <a:gd name="connsiteX2" fmla="*/ 46215 w 3988337"/>
              <a:gd name="connsiteY2" fmla="*/ 19806 h 423149"/>
              <a:gd name="connsiteX3" fmla="*/ 59419 w 3988337"/>
              <a:gd name="connsiteY3" fmla="*/ 16505 h 423149"/>
              <a:gd name="connsiteX4" fmla="*/ 69322 w 3988337"/>
              <a:gd name="connsiteY4" fmla="*/ 13204 h 423149"/>
              <a:gd name="connsiteX5" fmla="*/ 95731 w 3988337"/>
              <a:gd name="connsiteY5" fmla="*/ 9903 h 423149"/>
              <a:gd name="connsiteX6" fmla="*/ 108935 w 3988337"/>
              <a:gd name="connsiteY6" fmla="*/ 16505 h 423149"/>
              <a:gd name="connsiteX7" fmla="*/ 122140 w 3988337"/>
              <a:gd name="connsiteY7" fmla="*/ 13204 h 423149"/>
              <a:gd name="connsiteX8" fmla="*/ 145168 w 3988337"/>
              <a:gd name="connsiteY8" fmla="*/ 19807 h 423149"/>
              <a:gd name="connsiteX9" fmla="*/ 151849 w 3988337"/>
              <a:gd name="connsiteY9" fmla="*/ 16505 h 423149"/>
              <a:gd name="connsiteX10" fmla="*/ 194763 w 3988337"/>
              <a:gd name="connsiteY10" fmla="*/ 6602 h 423149"/>
              <a:gd name="connsiteX11" fmla="*/ 214570 w 3988337"/>
              <a:gd name="connsiteY11" fmla="*/ 0 h 423149"/>
              <a:gd name="connsiteX12" fmla="*/ 234376 w 3988337"/>
              <a:gd name="connsiteY12" fmla="*/ 3301 h 423149"/>
              <a:gd name="connsiteX13" fmla="*/ 250882 w 3988337"/>
              <a:gd name="connsiteY13" fmla="*/ 6602 h 423149"/>
              <a:gd name="connsiteX14" fmla="*/ 283893 w 3988337"/>
              <a:gd name="connsiteY14" fmla="*/ 6602 h 423149"/>
              <a:gd name="connsiteX15" fmla="*/ 307000 w 3988337"/>
              <a:gd name="connsiteY15" fmla="*/ 13204 h 423149"/>
              <a:gd name="connsiteX16" fmla="*/ 323506 w 3988337"/>
              <a:gd name="connsiteY16" fmla="*/ 19806 h 423149"/>
              <a:gd name="connsiteX17" fmla="*/ 349914 w 3988337"/>
              <a:gd name="connsiteY17" fmla="*/ 26408 h 423149"/>
              <a:gd name="connsiteX18" fmla="*/ 376373 w 3988337"/>
              <a:gd name="connsiteY18" fmla="*/ 39613 h 423149"/>
              <a:gd name="connsiteX19" fmla="*/ 399431 w 3988337"/>
              <a:gd name="connsiteY19" fmla="*/ 46215 h 423149"/>
              <a:gd name="connsiteX20" fmla="*/ 409334 w 3988337"/>
              <a:gd name="connsiteY20" fmla="*/ 69323 h 423149"/>
              <a:gd name="connsiteX21" fmla="*/ 445646 w 3988337"/>
              <a:gd name="connsiteY21" fmla="*/ 72624 h 423149"/>
              <a:gd name="connsiteX22" fmla="*/ 491861 w 3988337"/>
              <a:gd name="connsiteY22" fmla="*/ 72624 h 423149"/>
              <a:gd name="connsiteX23" fmla="*/ 501764 w 3988337"/>
              <a:gd name="connsiteY23" fmla="*/ 75925 h 423149"/>
              <a:gd name="connsiteX24" fmla="*/ 541377 w 3988337"/>
              <a:gd name="connsiteY24" fmla="*/ 79226 h 423149"/>
              <a:gd name="connsiteX25" fmla="*/ 580990 w 3988337"/>
              <a:gd name="connsiteY25" fmla="*/ 85828 h 423149"/>
              <a:gd name="connsiteX26" fmla="*/ 561184 w 3988337"/>
              <a:gd name="connsiteY26" fmla="*/ 82527 h 423149"/>
              <a:gd name="connsiteX27" fmla="*/ 597496 w 3988337"/>
              <a:gd name="connsiteY27" fmla="*/ 85828 h 423149"/>
              <a:gd name="connsiteX28" fmla="*/ 637109 w 3988337"/>
              <a:gd name="connsiteY28" fmla="*/ 92430 h 423149"/>
              <a:gd name="connsiteX29" fmla="*/ 653614 w 3988337"/>
              <a:gd name="connsiteY29" fmla="*/ 89129 h 423149"/>
              <a:gd name="connsiteX30" fmla="*/ 683324 w 3988337"/>
              <a:gd name="connsiteY30" fmla="*/ 99032 h 423149"/>
              <a:gd name="connsiteX31" fmla="*/ 693227 w 3988337"/>
              <a:gd name="connsiteY31" fmla="*/ 105634 h 423149"/>
              <a:gd name="connsiteX32" fmla="*/ 699829 w 3988337"/>
              <a:gd name="connsiteY32" fmla="*/ 112237 h 423149"/>
              <a:gd name="connsiteX33" fmla="*/ 709732 w 3988337"/>
              <a:gd name="connsiteY33" fmla="*/ 115538 h 423149"/>
              <a:gd name="connsiteX34" fmla="*/ 739442 w 3988337"/>
              <a:gd name="connsiteY34" fmla="*/ 99032 h 423149"/>
              <a:gd name="connsiteX35" fmla="*/ 775754 w 3988337"/>
              <a:gd name="connsiteY35" fmla="*/ 105634 h 423149"/>
              <a:gd name="connsiteX36" fmla="*/ 785657 w 3988337"/>
              <a:gd name="connsiteY36" fmla="*/ 108936 h 423149"/>
              <a:gd name="connsiteX37" fmla="*/ 798862 w 3988337"/>
              <a:gd name="connsiteY37" fmla="*/ 112237 h 423149"/>
              <a:gd name="connsiteX38" fmla="*/ 821969 w 3988337"/>
              <a:gd name="connsiteY38" fmla="*/ 122140 h 423149"/>
              <a:gd name="connsiteX39" fmla="*/ 831872 w 3988337"/>
              <a:gd name="connsiteY39" fmla="*/ 128742 h 423149"/>
              <a:gd name="connsiteX40" fmla="*/ 845077 w 3988337"/>
              <a:gd name="connsiteY40" fmla="*/ 132043 h 423149"/>
              <a:gd name="connsiteX41" fmla="*/ 854980 w 3988337"/>
              <a:gd name="connsiteY41" fmla="*/ 135344 h 423149"/>
              <a:gd name="connsiteX42" fmla="*/ 881389 w 3988337"/>
              <a:gd name="connsiteY42" fmla="*/ 148549 h 423149"/>
              <a:gd name="connsiteX43" fmla="*/ 891292 w 3988337"/>
              <a:gd name="connsiteY43" fmla="*/ 155151 h 423149"/>
              <a:gd name="connsiteX44" fmla="*/ 907797 w 3988337"/>
              <a:gd name="connsiteY44" fmla="*/ 158452 h 423149"/>
              <a:gd name="connsiteX45" fmla="*/ 917701 w 3988337"/>
              <a:gd name="connsiteY45" fmla="*/ 161753 h 423149"/>
              <a:gd name="connsiteX46" fmla="*/ 930905 w 3988337"/>
              <a:gd name="connsiteY46" fmla="*/ 165054 h 423149"/>
              <a:gd name="connsiteX47" fmla="*/ 954013 w 3988337"/>
              <a:gd name="connsiteY47" fmla="*/ 161753 h 423149"/>
              <a:gd name="connsiteX48" fmla="*/ 967217 w 3988337"/>
              <a:gd name="connsiteY48" fmla="*/ 158452 h 423149"/>
              <a:gd name="connsiteX49" fmla="*/ 977120 w 3988337"/>
              <a:gd name="connsiteY49" fmla="*/ 161753 h 423149"/>
              <a:gd name="connsiteX50" fmla="*/ 990324 w 3988337"/>
              <a:gd name="connsiteY50" fmla="*/ 165054 h 423149"/>
              <a:gd name="connsiteX51" fmla="*/ 1000228 w 3988337"/>
              <a:gd name="connsiteY51" fmla="*/ 168355 h 423149"/>
              <a:gd name="connsiteX52" fmla="*/ 1046443 w 3988337"/>
              <a:gd name="connsiteY52" fmla="*/ 171656 h 423149"/>
              <a:gd name="connsiteX53" fmla="*/ 1119067 w 3988337"/>
              <a:gd name="connsiteY53" fmla="*/ 171656 h 423149"/>
              <a:gd name="connsiteX54" fmla="*/ 1138873 w 3988337"/>
              <a:gd name="connsiteY54" fmla="*/ 178258 h 423149"/>
              <a:gd name="connsiteX55" fmla="*/ 1165282 w 3988337"/>
              <a:gd name="connsiteY55" fmla="*/ 174957 h 423149"/>
              <a:gd name="connsiteX56" fmla="*/ 1188389 w 3988337"/>
              <a:gd name="connsiteY56" fmla="*/ 171656 h 423149"/>
              <a:gd name="connsiteX57" fmla="*/ 1214798 w 3988337"/>
              <a:gd name="connsiteY57" fmla="*/ 178258 h 423149"/>
              <a:gd name="connsiteX58" fmla="*/ 1234605 w 3988337"/>
              <a:gd name="connsiteY58" fmla="*/ 181559 h 423149"/>
              <a:gd name="connsiteX59" fmla="*/ 1237906 w 3988337"/>
              <a:gd name="connsiteY59" fmla="*/ 191463 h 423149"/>
              <a:gd name="connsiteX60" fmla="*/ 1261013 w 3988337"/>
              <a:gd name="connsiteY60" fmla="*/ 198065 h 423149"/>
              <a:gd name="connsiteX61" fmla="*/ 1270916 w 3988337"/>
              <a:gd name="connsiteY61" fmla="*/ 204667 h 423149"/>
              <a:gd name="connsiteX62" fmla="*/ 1277519 w 3988337"/>
              <a:gd name="connsiteY62" fmla="*/ 211269 h 423149"/>
              <a:gd name="connsiteX63" fmla="*/ 1327035 w 3988337"/>
              <a:gd name="connsiteY63" fmla="*/ 214570 h 423149"/>
              <a:gd name="connsiteX64" fmla="*/ 1366648 w 3988337"/>
              <a:gd name="connsiteY64" fmla="*/ 217871 h 423149"/>
              <a:gd name="connsiteX65" fmla="*/ 1393057 w 3988337"/>
              <a:gd name="connsiteY65" fmla="*/ 217871 h 423149"/>
              <a:gd name="connsiteX66" fmla="*/ 1429368 w 3988337"/>
              <a:gd name="connsiteY66" fmla="*/ 221172 h 423149"/>
              <a:gd name="connsiteX67" fmla="*/ 1442573 w 3988337"/>
              <a:gd name="connsiteY67" fmla="*/ 224473 h 423149"/>
              <a:gd name="connsiteX68" fmla="*/ 1449175 w 3988337"/>
              <a:gd name="connsiteY68" fmla="*/ 231076 h 423149"/>
              <a:gd name="connsiteX69" fmla="*/ 1459078 w 3988337"/>
              <a:gd name="connsiteY69" fmla="*/ 234377 h 423149"/>
              <a:gd name="connsiteX70" fmla="*/ 1495390 w 3988337"/>
              <a:gd name="connsiteY70" fmla="*/ 231076 h 423149"/>
              <a:gd name="connsiteX71" fmla="*/ 1558111 w 3988337"/>
              <a:gd name="connsiteY71" fmla="*/ 231076 h 423149"/>
              <a:gd name="connsiteX72" fmla="*/ 1594423 w 3988337"/>
              <a:gd name="connsiteY72" fmla="*/ 240979 h 423149"/>
              <a:gd name="connsiteX73" fmla="*/ 1604326 w 3988337"/>
              <a:gd name="connsiteY73" fmla="*/ 237678 h 423149"/>
              <a:gd name="connsiteX74" fmla="*/ 1663745 w 3988337"/>
              <a:gd name="connsiteY74" fmla="*/ 244280 h 423149"/>
              <a:gd name="connsiteX75" fmla="*/ 1690154 w 3988337"/>
              <a:gd name="connsiteY75" fmla="*/ 240979 h 423149"/>
              <a:gd name="connsiteX76" fmla="*/ 1729767 w 3988337"/>
              <a:gd name="connsiteY76" fmla="*/ 247581 h 423149"/>
              <a:gd name="connsiteX77" fmla="*/ 1762778 w 3988337"/>
              <a:gd name="connsiteY77" fmla="*/ 250882 h 423149"/>
              <a:gd name="connsiteX78" fmla="*/ 1785885 w 3988337"/>
              <a:gd name="connsiteY78" fmla="*/ 254183 h 423149"/>
              <a:gd name="connsiteX79" fmla="*/ 1921230 w 3988337"/>
              <a:gd name="connsiteY79" fmla="*/ 257484 h 423149"/>
              <a:gd name="connsiteX80" fmla="*/ 1997155 w 3988337"/>
              <a:gd name="connsiteY80" fmla="*/ 267388 h 423149"/>
              <a:gd name="connsiteX81" fmla="*/ 2013660 w 3988337"/>
              <a:gd name="connsiteY81" fmla="*/ 270689 h 423149"/>
              <a:gd name="connsiteX82" fmla="*/ 2036768 w 3988337"/>
              <a:gd name="connsiteY82" fmla="*/ 273990 h 423149"/>
              <a:gd name="connsiteX83" fmla="*/ 2046671 w 3988337"/>
              <a:gd name="connsiteY83" fmla="*/ 280592 h 423149"/>
              <a:gd name="connsiteX84" fmla="*/ 2073080 w 3988337"/>
              <a:gd name="connsiteY84" fmla="*/ 287194 h 423149"/>
              <a:gd name="connsiteX85" fmla="*/ 2082983 w 3988337"/>
              <a:gd name="connsiteY85" fmla="*/ 293796 h 423149"/>
              <a:gd name="connsiteX86" fmla="*/ 2102789 w 3988337"/>
              <a:gd name="connsiteY86" fmla="*/ 300398 h 423149"/>
              <a:gd name="connsiteX87" fmla="*/ 2119295 w 3988337"/>
              <a:gd name="connsiteY87" fmla="*/ 297097 h 423149"/>
              <a:gd name="connsiteX88" fmla="*/ 2139101 w 3988337"/>
              <a:gd name="connsiteY88" fmla="*/ 303699 h 423149"/>
              <a:gd name="connsiteX89" fmla="*/ 2152306 w 3988337"/>
              <a:gd name="connsiteY89" fmla="*/ 307001 h 423149"/>
              <a:gd name="connsiteX90" fmla="*/ 2267844 w 3988337"/>
              <a:gd name="connsiteY90" fmla="*/ 313603 h 423149"/>
              <a:gd name="connsiteX91" fmla="*/ 2290951 w 3988337"/>
              <a:gd name="connsiteY91" fmla="*/ 316904 h 423149"/>
              <a:gd name="connsiteX92" fmla="*/ 2310758 w 3988337"/>
              <a:gd name="connsiteY92" fmla="*/ 323506 h 423149"/>
              <a:gd name="connsiteX93" fmla="*/ 2333865 w 3988337"/>
              <a:gd name="connsiteY93" fmla="*/ 313603 h 423149"/>
              <a:gd name="connsiteX94" fmla="*/ 2347070 w 3988337"/>
              <a:gd name="connsiteY94" fmla="*/ 316904 h 423149"/>
              <a:gd name="connsiteX95" fmla="*/ 2419693 w 3988337"/>
              <a:gd name="connsiteY95" fmla="*/ 320205 h 423149"/>
              <a:gd name="connsiteX96" fmla="*/ 2436199 w 3988337"/>
              <a:gd name="connsiteY96" fmla="*/ 323506 h 423149"/>
              <a:gd name="connsiteX97" fmla="*/ 2442801 w 3988337"/>
              <a:gd name="connsiteY97" fmla="*/ 333409 h 423149"/>
              <a:gd name="connsiteX98" fmla="*/ 2465909 w 3988337"/>
              <a:gd name="connsiteY98" fmla="*/ 343312 h 423149"/>
              <a:gd name="connsiteX99" fmla="*/ 2482414 w 3988337"/>
              <a:gd name="connsiteY99" fmla="*/ 349915 h 423149"/>
              <a:gd name="connsiteX100" fmla="*/ 2492317 w 3988337"/>
              <a:gd name="connsiteY100" fmla="*/ 356517 h 423149"/>
              <a:gd name="connsiteX101" fmla="*/ 2535231 w 3988337"/>
              <a:gd name="connsiteY101" fmla="*/ 353216 h 423149"/>
              <a:gd name="connsiteX102" fmla="*/ 2555038 w 3988337"/>
              <a:gd name="connsiteY102" fmla="*/ 369721 h 423149"/>
              <a:gd name="connsiteX103" fmla="*/ 2574844 w 3988337"/>
              <a:gd name="connsiteY103" fmla="*/ 356517 h 423149"/>
              <a:gd name="connsiteX104" fmla="*/ 2591351 w 3988337"/>
              <a:gd name="connsiteY104" fmla="*/ 366421 h 423149"/>
              <a:gd name="connsiteX105" fmla="*/ 2588049 w 3988337"/>
              <a:gd name="connsiteY105" fmla="*/ 363119 h 423149"/>
              <a:gd name="connsiteX106" fmla="*/ 2611156 w 3988337"/>
              <a:gd name="connsiteY106" fmla="*/ 376323 h 423149"/>
              <a:gd name="connsiteX107" fmla="*/ 2621059 w 3988337"/>
              <a:gd name="connsiteY107" fmla="*/ 373022 h 423149"/>
              <a:gd name="connsiteX108" fmla="*/ 2627662 w 3988337"/>
              <a:gd name="connsiteY108" fmla="*/ 366420 h 423149"/>
              <a:gd name="connsiteX109" fmla="*/ 2640866 w 3988337"/>
              <a:gd name="connsiteY109" fmla="*/ 373022 h 423149"/>
              <a:gd name="connsiteX110" fmla="*/ 2670576 w 3988337"/>
              <a:gd name="connsiteY110" fmla="*/ 382925 h 423149"/>
              <a:gd name="connsiteX111" fmla="*/ 2700285 w 3988337"/>
              <a:gd name="connsiteY111" fmla="*/ 369721 h 423149"/>
              <a:gd name="connsiteX112" fmla="*/ 2710189 w 3988337"/>
              <a:gd name="connsiteY112" fmla="*/ 373022 h 423149"/>
              <a:gd name="connsiteX113" fmla="*/ 2720092 w 3988337"/>
              <a:gd name="connsiteY113" fmla="*/ 379624 h 423149"/>
              <a:gd name="connsiteX114" fmla="*/ 2756404 w 3988337"/>
              <a:gd name="connsiteY114" fmla="*/ 386227 h 423149"/>
              <a:gd name="connsiteX115" fmla="*/ 2809221 w 3988337"/>
              <a:gd name="connsiteY115" fmla="*/ 382925 h 423149"/>
              <a:gd name="connsiteX116" fmla="*/ 2819124 w 3988337"/>
              <a:gd name="connsiteY116" fmla="*/ 379624 h 423149"/>
              <a:gd name="connsiteX117" fmla="*/ 2838931 w 3988337"/>
              <a:gd name="connsiteY117" fmla="*/ 386227 h 423149"/>
              <a:gd name="connsiteX118" fmla="*/ 2855436 w 3988337"/>
              <a:gd name="connsiteY118" fmla="*/ 389528 h 423149"/>
              <a:gd name="connsiteX119" fmla="*/ 2871942 w 3988337"/>
              <a:gd name="connsiteY119" fmla="*/ 386227 h 423149"/>
              <a:gd name="connsiteX120" fmla="*/ 2885146 w 3988337"/>
              <a:gd name="connsiteY120" fmla="*/ 382925 h 423149"/>
              <a:gd name="connsiteX121" fmla="*/ 2911555 w 3988337"/>
              <a:gd name="connsiteY121" fmla="*/ 389528 h 423149"/>
              <a:gd name="connsiteX122" fmla="*/ 2937963 w 3988337"/>
              <a:gd name="connsiteY122" fmla="*/ 392829 h 423149"/>
              <a:gd name="connsiteX123" fmla="*/ 2961071 w 3988337"/>
              <a:gd name="connsiteY123" fmla="*/ 399431 h 423149"/>
              <a:gd name="connsiteX124" fmla="*/ 2990781 w 3988337"/>
              <a:gd name="connsiteY124" fmla="*/ 396130 h 423149"/>
              <a:gd name="connsiteX125" fmla="*/ 3013888 w 3988337"/>
              <a:gd name="connsiteY125" fmla="*/ 399431 h 423149"/>
              <a:gd name="connsiteX126" fmla="*/ 3033695 w 3988337"/>
              <a:gd name="connsiteY126" fmla="*/ 406033 h 423149"/>
              <a:gd name="connsiteX127" fmla="*/ 3043598 w 3988337"/>
              <a:gd name="connsiteY127" fmla="*/ 402732 h 423149"/>
              <a:gd name="connsiteX128" fmla="*/ 3218555 w 3988337"/>
              <a:gd name="connsiteY128" fmla="*/ 396130 h 423149"/>
              <a:gd name="connsiteX129" fmla="*/ 3238362 w 3988337"/>
              <a:gd name="connsiteY129" fmla="*/ 392829 h 423149"/>
              <a:gd name="connsiteX130" fmla="*/ 3248265 w 3988337"/>
              <a:gd name="connsiteY130" fmla="*/ 399431 h 423149"/>
              <a:gd name="connsiteX131" fmla="*/ 3258168 w 3988337"/>
              <a:gd name="connsiteY131" fmla="*/ 402732 h 423149"/>
              <a:gd name="connsiteX132" fmla="*/ 3297781 w 3988337"/>
              <a:gd name="connsiteY132" fmla="*/ 406033 h 423149"/>
              <a:gd name="connsiteX133" fmla="*/ 3307685 w 3988337"/>
              <a:gd name="connsiteY133" fmla="*/ 409334 h 423149"/>
              <a:gd name="connsiteX134" fmla="*/ 3314287 w 3988337"/>
              <a:gd name="connsiteY134" fmla="*/ 399431 h 423149"/>
              <a:gd name="connsiteX135" fmla="*/ 3324190 w 3988337"/>
              <a:gd name="connsiteY135" fmla="*/ 396130 h 423149"/>
              <a:gd name="connsiteX136" fmla="*/ 3350599 w 3988337"/>
              <a:gd name="connsiteY136" fmla="*/ 399431 h 423149"/>
              <a:gd name="connsiteX137" fmla="*/ 3380309 w 3988337"/>
              <a:gd name="connsiteY137" fmla="*/ 402732 h 423149"/>
              <a:gd name="connsiteX138" fmla="*/ 3423223 w 3988337"/>
              <a:gd name="connsiteY138" fmla="*/ 402732 h 423149"/>
              <a:gd name="connsiteX139" fmla="*/ 3462836 w 3988337"/>
              <a:gd name="connsiteY139" fmla="*/ 406033 h 423149"/>
              <a:gd name="connsiteX140" fmla="*/ 3545363 w 3988337"/>
              <a:gd name="connsiteY140" fmla="*/ 409334 h 423149"/>
              <a:gd name="connsiteX141" fmla="*/ 3594879 w 3988337"/>
              <a:gd name="connsiteY141" fmla="*/ 402732 h 423149"/>
              <a:gd name="connsiteX142" fmla="*/ 3621288 w 3988337"/>
              <a:gd name="connsiteY142" fmla="*/ 406033 h 423149"/>
              <a:gd name="connsiteX143" fmla="*/ 3634492 w 3988337"/>
              <a:gd name="connsiteY143" fmla="*/ 409334 h 423149"/>
              <a:gd name="connsiteX144" fmla="*/ 3654298 w 3988337"/>
              <a:gd name="connsiteY144" fmla="*/ 415936 h 423149"/>
              <a:gd name="connsiteX145" fmla="*/ 3670804 w 3988337"/>
              <a:gd name="connsiteY145" fmla="*/ 412635 h 423149"/>
              <a:gd name="connsiteX146" fmla="*/ 3687309 w 3988337"/>
              <a:gd name="connsiteY146" fmla="*/ 409334 h 423149"/>
              <a:gd name="connsiteX147" fmla="*/ 3730223 w 3988337"/>
              <a:gd name="connsiteY147" fmla="*/ 415936 h 423149"/>
              <a:gd name="connsiteX148" fmla="*/ 3835859 w 3988337"/>
              <a:gd name="connsiteY148" fmla="*/ 409334 h 423149"/>
              <a:gd name="connsiteX149" fmla="*/ 3872170 w 3988337"/>
              <a:gd name="connsiteY149" fmla="*/ 412635 h 423149"/>
              <a:gd name="connsiteX150" fmla="*/ 3891976 w 3988337"/>
              <a:gd name="connsiteY150" fmla="*/ 419237 h 423149"/>
              <a:gd name="connsiteX151" fmla="*/ 3924938 w 3988337"/>
              <a:gd name="connsiteY151" fmla="*/ 419237 h 423149"/>
              <a:gd name="connsiteX152" fmla="*/ 3944761 w 3988337"/>
              <a:gd name="connsiteY152" fmla="*/ 419237 h 423149"/>
              <a:gd name="connsiteX153" fmla="*/ 3986751 w 3988337"/>
              <a:gd name="connsiteY153" fmla="*/ 422412 h 423149"/>
              <a:gd name="connsiteX154" fmla="*/ 3975665 w 3988337"/>
              <a:gd name="connsiteY154" fmla="*/ 412887 h 423149"/>
              <a:gd name="connsiteX0" fmla="*/ 0 w 4012132"/>
              <a:gd name="connsiteY0" fmla="*/ 9903 h 423800"/>
              <a:gd name="connsiteX1" fmla="*/ 29709 w 4012132"/>
              <a:gd name="connsiteY1" fmla="*/ 23107 h 423800"/>
              <a:gd name="connsiteX2" fmla="*/ 46215 w 4012132"/>
              <a:gd name="connsiteY2" fmla="*/ 19806 h 423800"/>
              <a:gd name="connsiteX3" fmla="*/ 59419 w 4012132"/>
              <a:gd name="connsiteY3" fmla="*/ 16505 h 423800"/>
              <a:gd name="connsiteX4" fmla="*/ 69322 w 4012132"/>
              <a:gd name="connsiteY4" fmla="*/ 13204 h 423800"/>
              <a:gd name="connsiteX5" fmla="*/ 95731 w 4012132"/>
              <a:gd name="connsiteY5" fmla="*/ 9903 h 423800"/>
              <a:gd name="connsiteX6" fmla="*/ 108935 w 4012132"/>
              <a:gd name="connsiteY6" fmla="*/ 16505 h 423800"/>
              <a:gd name="connsiteX7" fmla="*/ 122140 w 4012132"/>
              <a:gd name="connsiteY7" fmla="*/ 13204 h 423800"/>
              <a:gd name="connsiteX8" fmla="*/ 145168 w 4012132"/>
              <a:gd name="connsiteY8" fmla="*/ 19807 h 423800"/>
              <a:gd name="connsiteX9" fmla="*/ 151849 w 4012132"/>
              <a:gd name="connsiteY9" fmla="*/ 16505 h 423800"/>
              <a:gd name="connsiteX10" fmla="*/ 194763 w 4012132"/>
              <a:gd name="connsiteY10" fmla="*/ 6602 h 423800"/>
              <a:gd name="connsiteX11" fmla="*/ 214570 w 4012132"/>
              <a:gd name="connsiteY11" fmla="*/ 0 h 423800"/>
              <a:gd name="connsiteX12" fmla="*/ 234376 w 4012132"/>
              <a:gd name="connsiteY12" fmla="*/ 3301 h 423800"/>
              <a:gd name="connsiteX13" fmla="*/ 250882 w 4012132"/>
              <a:gd name="connsiteY13" fmla="*/ 6602 h 423800"/>
              <a:gd name="connsiteX14" fmla="*/ 283893 w 4012132"/>
              <a:gd name="connsiteY14" fmla="*/ 6602 h 423800"/>
              <a:gd name="connsiteX15" fmla="*/ 307000 w 4012132"/>
              <a:gd name="connsiteY15" fmla="*/ 13204 h 423800"/>
              <a:gd name="connsiteX16" fmla="*/ 323506 w 4012132"/>
              <a:gd name="connsiteY16" fmla="*/ 19806 h 423800"/>
              <a:gd name="connsiteX17" fmla="*/ 349914 w 4012132"/>
              <a:gd name="connsiteY17" fmla="*/ 26408 h 423800"/>
              <a:gd name="connsiteX18" fmla="*/ 376373 w 4012132"/>
              <a:gd name="connsiteY18" fmla="*/ 39613 h 423800"/>
              <a:gd name="connsiteX19" fmla="*/ 399431 w 4012132"/>
              <a:gd name="connsiteY19" fmla="*/ 46215 h 423800"/>
              <a:gd name="connsiteX20" fmla="*/ 409334 w 4012132"/>
              <a:gd name="connsiteY20" fmla="*/ 69323 h 423800"/>
              <a:gd name="connsiteX21" fmla="*/ 445646 w 4012132"/>
              <a:gd name="connsiteY21" fmla="*/ 72624 h 423800"/>
              <a:gd name="connsiteX22" fmla="*/ 491861 w 4012132"/>
              <a:gd name="connsiteY22" fmla="*/ 72624 h 423800"/>
              <a:gd name="connsiteX23" fmla="*/ 501764 w 4012132"/>
              <a:gd name="connsiteY23" fmla="*/ 75925 h 423800"/>
              <a:gd name="connsiteX24" fmla="*/ 541377 w 4012132"/>
              <a:gd name="connsiteY24" fmla="*/ 79226 h 423800"/>
              <a:gd name="connsiteX25" fmla="*/ 580990 w 4012132"/>
              <a:gd name="connsiteY25" fmla="*/ 85828 h 423800"/>
              <a:gd name="connsiteX26" fmla="*/ 561184 w 4012132"/>
              <a:gd name="connsiteY26" fmla="*/ 82527 h 423800"/>
              <a:gd name="connsiteX27" fmla="*/ 597496 w 4012132"/>
              <a:gd name="connsiteY27" fmla="*/ 85828 h 423800"/>
              <a:gd name="connsiteX28" fmla="*/ 637109 w 4012132"/>
              <a:gd name="connsiteY28" fmla="*/ 92430 h 423800"/>
              <a:gd name="connsiteX29" fmla="*/ 653614 w 4012132"/>
              <a:gd name="connsiteY29" fmla="*/ 89129 h 423800"/>
              <a:gd name="connsiteX30" fmla="*/ 683324 w 4012132"/>
              <a:gd name="connsiteY30" fmla="*/ 99032 h 423800"/>
              <a:gd name="connsiteX31" fmla="*/ 693227 w 4012132"/>
              <a:gd name="connsiteY31" fmla="*/ 105634 h 423800"/>
              <a:gd name="connsiteX32" fmla="*/ 699829 w 4012132"/>
              <a:gd name="connsiteY32" fmla="*/ 112237 h 423800"/>
              <a:gd name="connsiteX33" fmla="*/ 709732 w 4012132"/>
              <a:gd name="connsiteY33" fmla="*/ 115538 h 423800"/>
              <a:gd name="connsiteX34" fmla="*/ 739442 w 4012132"/>
              <a:gd name="connsiteY34" fmla="*/ 99032 h 423800"/>
              <a:gd name="connsiteX35" fmla="*/ 775754 w 4012132"/>
              <a:gd name="connsiteY35" fmla="*/ 105634 h 423800"/>
              <a:gd name="connsiteX36" fmla="*/ 785657 w 4012132"/>
              <a:gd name="connsiteY36" fmla="*/ 108936 h 423800"/>
              <a:gd name="connsiteX37" fmla="*/ 798862 w 4012132"/>
              <a:gd name="connsiteY37" fmla="*/ 112237 h 423800"/>
              <a:gd name="connsiteX38" fmla="*/ 821969 w 4012132"/>
              <a:gd name="connsiteY38" fmla="*/ 122140 h 423800"/>
              <a:gd name="connsiteX39" fmla="*/ 831872 w 4012132"/>
              <a:gd name="connsiteY39" fmla="*/ 128742 h 423800"/>
              <a:gd name="connsiteX40" fmla="*/ 845077 w 4012132"/>
              <a:gd name="connsiteY40" fmla="*/ 132043 h 423800"/>
              <a:gd name="connsiteX41" fmla="*/ 854980 w 4012132"/>
              <a:gd name="connsiteY41" fmla="*/ 135344 h 423800"/>
              <a:gd name="connsiteX42" fmla="*/ 881389 w 4012132"/>
              <a:gd name="connsiteY42" fmla="*/ 148549 h 423800"/>
              <a:gd name="connsiteX43" fmla="*/ 891292 w 4012132"/>
              <a:gd name="connsiteY43" fmla="*/ 155151 h 423800"/>
              <a:gd name="connsiteX44" fmla="*/ 907797 w 4012132"/>
              <a:gd name="connsiteY44" fmla="*/ 158452 h 423800"/>
              <a:gd name="connsiteX45" fmla="*/ 917701 w 4012132"/>
              <a:gd name="connsiteY45" fmla="*/ 161753 h 423800"/>
              <a:gd name="connsiteX46" fmla="*/ 930905 w 4012132"/>
              <a:gd name="connsiteY46" fmla="*/ 165054 h 423800"/>
              <a:gd name="connsiteX47" fmla="*/ 954013 w 4012132"/>
              <a:gd name="connsiteY47" fmla="*/ 161753 h 423800"/>
              <a:gd name="connsiteX48" fmla="*/ 967217 w 4012132"/>
              <a:gd name="connsiteY48" fmla="*/ 158452 h 423800"/>
              <a:gd name="connsiteX49" fmla="*/ 977120 w 4012132"/>
              <a:gd name="connsiteY49" fmla="*/ 161753 h 423800"/>
              <a:gd name="connsiteX50" fmla="*/ 990324 w 4012132"/>
              <a:gd name="connsiteY50" fmla="*/ 165054 h 423800"/>
              <a:gd name="connsiteX51" fmla="*/ 1000228 w 4012132"/>
              <a:gd name="connsiteY51" fmla="*/ 168355 h 423800"/>
              <a:gd name="connsiteX52" fmla="*/ 1046443 w 4012132"/>
              <a:gd name="connsiteY52" fmla="*/ 171656 h 423800"/>
              <a:gd name="connsiteX53" fmla="*/ 1119067 w 4012132"/>
              <a:gd name="connsiteY53" fmla="*/ 171656 h 423800"/>
              <a:gd name="connsiteX54" fmla="*/ 1138873 w 4012132"/>
              <a:gd name="connsiteY54" fmla="*/ 178258 h 423800"/>
              <a:gd name="connsiteX55" fmla="*/ 1165282 w 4012132"/>
              <a:gd name="connsiteY55" fmla="*/ 174957 h 423800"/>
              <a:gd name="connsiteX56" fmla="*/ 1188389 w 4012132"/>
              <a:gd name="connsiteY56" fmla="*/ 171656 h 423800"/>
              <a:gd name="connsiteX57" fmla="*/ 1214798 w 4012132"/>
              <a:gd name="connsiteY57" fmla="*/ 178258 h 423800"/>
              <a:gd name="connsiteX58" fmla="*/ 1234605 w 4012132"/>
              <a:gd name="connsiteY58" fmla="*/ 181559 h 423800"/>
              <a:gd name="connsiteX59" fmla="*/ 1237906 w 4012132"/>
              <a:gd name="connsiteY59" fmla="*/ 191463 h 423800"/>
              <a:gd name="connsiteX60" fmla="*/ 1261013 w 4012132"/>
              <a:gd name="connsiteY60" fmla="*/ 198065 h 423800"/>
              <a:gd name="connsiteX61" fmla="*/ 1270916 w 4012132"/>
              <a:gd name="connsiteY61" fmla="*/ 204667 h 423800"/>
              <a:gd name="connsiteX62" fmla="*/ 1277519 w 4012132"/>
              <a:gd name="connsiteY62" fmla="*/ 211269 h 423800"/>
              <a:gd name="connsiteX63" fmla="*/ 1327035 w 4012132"/>
              <a:gd name="connsiteY63" fmla="*/ 214570 h 423800"/>
              <a:gd name="connsiteX64" fmla="*/ 1366648 w 4012132"/>
              <a:gd name="connsiteY64" fmla="*/ 217871 h 423800"/>
              <a:gd name="connsiteX65" fmla="*/ 1393057 w 4012132"/>
              <a:gd name="connsiteY65" fmla="*/ 217871 h 423800"/>
              <a:gd name="connsiteX66" fmla="*/ 1429368 w 4012132"/>
              <a:gd name="connsiteY66" fmla="*/ 221172 h 423800"/>
              <a:gd name="connsiteX67" fmla="*/ 1442573 w 4012132"/>
              <a:gd name="connsiteY67" fmla="*/ 224473 h 423800"/>
              <a:gd name="connsiteX68" fmla="*/ 1449175 w 4012132"/>
              <a:gd name="connsiteY68" fmla="*/ 231076 h 423800"/>
              <a:gd name="connsiteX69" fmla="*/ 1459078 w 4012132"/>
              <a:gd name="connsiteY69" fmla="*/ 234377 h 423800"/>
              <a:gd name="connsiteX70" fmla="*/ 1495390 w 4012132"/>
              <a:gd name="connsiteY70" fmla="*/ 231076 h 423800"/>
              <a:gd name="connsiteX71" fmla="*/ 1558111 w 4012132"/>
              <a:gd name="connsiteY71" fmla="*/ 231076 h 423800"/>
              <a:gd name="connsiteX72" fmla="*/ 1594423 w 4012132"/>
              <a:gd name="connsiteY72" fmla="*/ 240979 h 423800"/>
              <a:gd name="connsiteX73" fmla="*/ 1604326 w 4012132"/>
              <a:gd name="connsiteY73" fmla="*/ 237678 h 423800"/>
              <a:gd name="connsiteX74" fmla="*/ 1663745 w 4012132"/>
              <a:gd name="connsiteY74" fmla="*/ 244280 h 423800"/>
              <a:gd name="connsiteX75" fmla="*/ 1690154 w 4012132"/>
              <a:gd name="connsiteY75" fmla="*/ 240979 h 423800"/>
              <a:gd name="connsiteX76" fmla="*/ 1729767 w 4012132"/>
              <a:gd name="connsiteY76" fmla="*/ 247581 h 423800"/>
              <a:gd name="connsiteX77" fmla="*/ 1762778 w 4012132"/>
              <a:gd name="connsiteY77" fmla="*/ 250882 h 423800"/>
              <a:gd name="connsiteX78" fmla="*/ 1785885 w 4012132"/>
              <a:gd name="connsiteY78" fmla="*/ 254183 h 423800"/>
              <a:gd name="connsiteX79" fmla="*/ 1921230 w 4012132"/>
              <a:gd name="connsiteY79" fmla="*/ 257484 h 423800"/>
              <a:gd name="connsiteX80" fmla="*/ 1997155 w 4012132"/>
              <a:gd name="connsiteY80" fmla="*/ 267388 h 423800"/>
              <a:gd name="connsiteX81" fmla="*/ 2013660 w 4012132"/>
              <a:gd name="connsiteY81" fmla="*/ 270689 h 423800"/>
              <a:gd name="connsiteX82" fmla="*/ 2036768 w 4012132"/>
              <a:gd name="connsiteY82" fmla="*/ 273990 h 423800"/>
              <a:gd name="connsiteX83" fmla="*/ 2046671 w 4012132"/>
              <a:gd name="connsiteY83" fmla="*/ 280592 h 423800"/>
              <a:gd name="connsiteX84" fmla="*/ 2073080 w 4012132"/>
              <a:gd name="connsiteY84" fmla="*/ 287194 h 423800"/>
              <a:gd name="connsiteX85" fmla="*/ 2082983 w 4012132"/>
              <a:gd name="connsiteY85" fmla="*/ 293796 h 423800"/>
              <a:gd name="connsiteX86" fmla="*/ 2102789 w 4012132"/>
              <a:gd name="connsiteY86" fmla="*/ 300398 h 423800"/>
              <a:gd name="connsiteX87" fmla="*/ 2119295 w 4012132"/>
              <a:gd name="connsiteY87" fmla="*/ 297097 h 423800"/>
              <a:gd name="connsiteX88" fmla="*/ 2139101 w 4012132"/>
              <a:gd name="connsiteY88" fmla="*/ 303699 h 423800"/>
              <a:gd name="connsiteX89" fmla="*/ 2152306 w 4012132"/>
              <a:gd name="connsiteY89" fmla="*/ 307001 h 423800"/>
              <a:gd name="connsiteX90" fmla="*/ 2267844 w 4012132"/>
              <a:gd name="connsiteY90" fmla="*/ 313603 h 423800"/>
              <a:gd name="connsiteX91" fmla="*/ 2290951 w 4012132"/>
              <a:gd name="connsiteY91" fmla="*/ 316904 h 423800"/>
              <a:gd name="connsiteX92" fmla="*/ 2310758 w 4012132"/>
              <a:gd name="connsiteY92" fmla="*/ 323506 h 423800"/>
              <a:gd name="connsiteX93" fmla="*/ 2333865 w 4012132"/>
              <a:gd name="connsiteY93" fmla="*/ 313603 h 423800"/>
              <a:gd name="connsiteX94" fmla="*/ 2347070 w 4012132"/>
              <a:gd name="connsiteY94" fmla="*/ 316904 h 423800"/>
              <a:gd name="connsiteX95" fmla="*/ 2419693 w 4012132"/>
              <a:gd name="connsiteY95" fmla="*/ 320205 h 423800"/>
              <a:gd name="connsiteX96" fmla="*/ 2436199 w 4012132"/>
              <a:gd name="connsiteY96" fmla="*/ 323506 h 423800"/>
              <a:gd name="connsiteX97" fmla="*/ 2442801 w 4012132"/>
              <a:gd name="connsiteY97" fmla="*/ 333409 h 423800"/>
              <a:gd name="connsiteX98" fmla="*/ 2465909 w 4012132"/>
              <a:gd name="connsiteY98" fmla="*/ 343312 h 423800"/>
              <a:gd name="connsiteX99" fmla="*/ 2482414 w 4012132"/>
              <a:gd name="connsiteY99" fmla="*/ 349915 h 423800"/>
              <a:gd name="connsiteX100" fmla="*/ 2492317 w 4012132"/>
              <a:gd name="connsiteY100" fmla="*/ 356517 h 423800"/>
              <a:gd name="connsiteX101" fmla="*/ 2535231 w 4012132"/>
              <a:gd name="connsiteY101" fmla="*/ 353216 h 423800"/>
              <a:gd name="connsiteX102" fmla="*/ 2555038 w 4012132"/>
              <a:gd name="connsiteY102" fmla="*/ 369721 h 423800"/>
              <a:gd name="connsiteX103" fmla="*/ 2574844 w 4012132"/>
              <a:gd name="connsiteY103" fmla="*/ 356517 h 423800"/>
              <a:gd name="connsiteX104" fmla="*/ 2591351 w 4012132"/>
              <a:gd name="connsiteY104" fmla="*/ 366421 h 423800"/>
              <a:gd name="connsiteX105" fmla="*/ 2588049 w 4012132"/>
              <a:gd name="connsiteY105" fmla="*/ 363119 h 423800"/>
              <a:gd name="connsiteX106" fmla="*/ 2611156 w 4012132"/>
              <a:gd name="connsiteY106" fmla="*/ 376323 h 423800"/>
              <a:gd name="connsiteX107" fmla="*/ 2621059 w 4012132"/>
              <a:gd name="connsiteY107" fmla="*/ 373022 h 423800"/>
              <a:gd name="connsiteX108" fmla="*/ 2627662 w 4012132"/>
              <a:gd name="connsiteY108" fmla="*/ 366420 h 423800"/>
              <a:gd name="connsiteX109" fmla="*/ 2640866 w 4012132"/>
              <a:gd name="connsiteY109" fmla="*/ 373022 h 423800"/>
              <a:gd name="connsiteX110" fmla="*/ 2670576 w 4012132"/>
              <a:gd name="connsiteY110" fmla="*/ 382925 h 423800"/>
              <a:gd name="connsiteX111" fmla="*/ 2700285 w 4012132"/>
              <a:gd name="connsiteY111" fmla="*/ 369721 h 423800"/>
              <a:gd name="connsiteX112" fmla="*/ 2710189 w 4012132"/>
              <a:gd name="connsiteY112" fmla="*/ 373022 h 423800"/>
              <a:gd name="connsiteX113" fmla="*/ 2720092 w 4012132"/>
              <a:gd name="connsiteY113" fmla="*/ 379624 h 423800"/>
              <a:gd name="connsiteX114" fmla="*/ 2756404 w 4012132"/>
              <a:gd name="connsiteY114" fmla="*/ 386227 h 423800"/>
              <a:gd name="connsiteX115" fmla="*/ 2809221 w 4012132"/>
              <a:gd name="connsiteY115" fmla="*/ 382925 h 423800"/>
              <a:gd name="connsiteX116" fmla="*/ 2819124 w 4012132"/>
              <a:gd name="connsiteY116" fmla="*/ 379624 h 423800"/>
              <a:gd name="connsiteX117" fmla="*/ 2838931 w 4012132"/>
              <a:gd name="connsiteY117" fmla="*/ 386227 h 423800"/>
              <a:gd name="connsiteX118" fmla="*/ 2855436 w 4012132"/>
              <a:gd name="connsiteY118" fmla="*/ 389528 h 423800"/>
              <a:gd name="connsiteX119" fmla="*/ 2871942 w 4012132"/>
              <a:gd name="connsiteY119" fmla="*/ 386227 h 423800"/>
              <a:gd name="connsiteX120" fmla="*/ 2885146 w 4012132"/>
              <a:gd name="connsiteY120" fmla="*/ 382925 h 423800"/>
              <a:gd name="connsiteX121" fmla="*/ 2911555 w 4012132"/>
              <a:gd name="connsiteY121" fmla="*/ 389528 h 423800"/>
              <a:gd name="connsiteX122" fmla="*/ 2937963 w 4012132"/>
              <a:gd name="connsiteY122" fmla="*/ 392829 h 423800"/>
              <a:gd name="connsiteX123" fmla="*/ 2961071 w 4012132"/>
              <a:gd name="connsiteY123" fmla="*/ 399431 h 423800"/>
              <a:gd name="connsiteX124" fmla="*/ 2990781 w 4012132"/>
              <a:gd name="connsiteY124" fmla="*/ 396130 h 423800"/>
              <a:gd name="connsiteX125" fmla="*/ 3013888 w 4012132"/>
              <a:gd name="connsiteY125" fmla="*/ 399431 h 423800"/>
              <a:gd name="connsiteX126" fmla="*/ 3033695 w 4012132"/>
              <a:gd name="connsiteY126" fmla="*/ 406033 h 423800"/>
              <a:gd name="connsiteX127" fmla="*/ 3043598 w 4012132"/>
              <a:gd name="connsiteY127" fmla="*/ 402732 h 423800"/>
              <a:gd name="connsiteX128" fmla="*/ 3218555 w 4012132"/>
              <a:gd name="connsiteY128" fmla="*/ 396130 h 423800"/>
              <a:gd name="connsiteX129" fmla="*/ 3238362 w 4012132"/>
              <a:gd name="connsiteY129" fmla="*/ 392829 h 423800"/>
              <a:gd name="connsiteX130" fmla="*/ 3248265 w 4012132"/>
              <a:gd name="connsiteY130" fmla="*/ 399431 h 423800"/>
              <a:gd name="connsiteX131" fmla="*/ 3258168 w 4012132"/>
              <a:gd name="connsiteY131" fmla="*/ 402732 h 423800"/>
              <a:gd name="connsiteX132" fmla="*/ 3297781 w 4012132"/>
              <a:gd name="connsiteY132" fmla="*/ 406033 h 423800"/>
              <a:gd name="connsiteX133" fmla="*/ 3307685 w 4012132"/>
              <a:gd name="connsiteY133" fmla="*/ 409334 h 423800"/>
              <a:gd name="connsiteX134" fmla="*/ 3314287 w 4012132"/>
              <a:gd name="connsiteY134" fmla="*/ 399431 h 423800"/>
              <a:gd name="connsiteX135" fmla="*/ 3324190 w 4012132"/>
              <a:gd name="connsiteY135" fmla="*/ 396130 h 423800"/>
              <a:gd name="connsiteX136" fmla="*/ 3350599 w 4012132"/>
              <a:gd name="connsiteY136" fmla="*/ 399431 h 423800"/>
              <a:gd name="connsiteX137" fmla="*/ 3380309 w 4012132"/>
              <a:gd name="connsiteY137" fmla="*/ 402732 h 423800"/>
              <a:gd name="connsiteX138" fmla="*/ 3423223 w 4012132"/>
              <a:gd name="connsiteY138" fmla="*/ 402732 h 423800"/>
              <a:gd name="connsiteX139" fmla="*/ 3462836 w 4012132"/>
              <a:gd name="connsiteY139" fmla="*/ 406033 h 423800"/>
              <a:gd name="connsiteX140" fmla="*/ 3545363 w 4012132"/>
              <a:gd name="connsiteY140" fmla="*/ 409334 h 423800"/>
              <a:gd name="connsiteX141" fmla="*/ 3594879 w 4012132"/>
              <a:gd name="connsiteY141" fmla="*/ 402732 h 423800"/>
              <a:gd name="connsiteX142" fmla="*/ 3621288 w 4012132"/>
              <a:gd name="connsiteY142" fmla="*/ 406033 h 423800"/>
              <a:gd name="connsiteX143" fmla="*/ 3634492 w 4012132"/>
              <a:gd name="connsiteY143" fmla="*/ 409334 h 423800"/>
              <a:gd name="connsiteX144" fmla="*/ 3654298 w 4012132"/>
              <a:gd name="connsiteY144" fmla="*/ 415936 h 423800"/>
              <a:gd name="connsiteX145" fmla="*/ 3670804 w 4012132"/>
              <a:gd name="connsiteY145" fmla="*/ 412635 h 423800"/>
              <a:gd name="connsiteX146" fmla="*/ 3687309 w 4012132"/>
              <a:gd name="connsiteY146" fmla="*/ 409334 h 423800"/>
              <a:gd name="connsiteX147" fmla="*/ 3730223 w 4012132"/>
              <a:gd name="connsiteY147" fmla="*/ 415936 h 423800"/>
              <a:gd name="connsiteX148" fmla="*/ 3835859 w 4012132"/>
              <a:gd name="connsiteY148" fmla="*/ 409334 h 423800"/>
              <a:gd name="connsiteX149" fmla="*/ 3872170 w 4012132"/>
              <a:gd name="connsiteY149" fmla="*/ 412635 h 423800"/>
              <a:gd name="connsiteX150" fmla="*/ 3891976 w 4012132"/>
              <a:gd name="connsiteY150" fmla="*/ 419237 h 423800"/>
              <a:gd name="connsiteX151" fmla="*/ 3924938 w 4012132"/>
              <a:gd name="connsiteY151" fmla="*/ 419237 h 423800"/>
              <a:gd name="connsiteX152" fmla="*/ 3944761 w 4012132"/>
              <a:gd name="connsiteY152" fmla="*/ 419237 h 423800"/>
              <a:gd name="connsiteX153" fmla="*/ 3986751 w 4012132"/>
              <a:gd name="connsiteY153" fmla="*/ 422412 h 423800"/>
              <a:gd name="connsiteX154" fmla="*/ 4010381 w 4012132"/>
              <a:gd name="connsiteY154" fmla="*/ 419237 h 423800"/>
              <a:gd name="connsiteX0" fmla="*/ 0 w 4011574"/>
              <a:gd name="connsiteY0" fmla="*/ 9903 h 423149"/>
              <a:gd name="connsiteX1" fmla="*/ 29709 w 4011574"/>
              <a:gd name="connsiteY1" fmla="*/ 23107 h 423149"/>
              <a:gd name="connsiteX2" fmla="*/ 46215 w 4011574"/>
              <a:gd name="connsiteY2" fmla="*/ 19806 h 423149"/>
              <a:gd name="connsiteX3" fmla="*/ 59419 w 4011574"/>
              <a:gd name="connsiteY3" fmla="*/ 16505 h 423149"/>
              <a:gd name="connsiteX4" fmla="*/ 69322 w 4011574"/>
              <a:gd name="connsiteY4" fmla="*/ 13204 h 423149"/>
              <a:gd name="connsiteX5" fmla="*/ 95731 w 4011574"/>
              <a:gd name="connsiteY5" fmla="*/ 9903 h 423149"/>
              <a:gd name="connsiteX6" fmla="*/ 108935 w 4011574"/>
              <a:gd name="connsiteY6" fmla="*/ 16505 h 423149"/>
              <a:gd name="connsiteX7" fmla="*/ 122140 w 4011574"/>
              <a:gd name="connsiteY7" fmla="*/ 13204 h 423149"/>
              <a:gd name="connsiteX8" fmla="*/ 145168 w 4011574"/>
              <a:gd name="connsiteY8" fmla="*/ 19807 h 423149"/>
              <a:gd name="connsiteX9" fmla="*/ 151849 w 4011574"/>
              <a:gd name="connsiteY9" fmla="*/ 16505 h 423149"/>
              <a:gd name="connsiteX10" fmla="*/ 194763 w 4011574"/>
              <a:gd name="connsiteY10" fmla="*/ 6602 h 423149"/>
              <a:gd name="connsiteX11" fmla="*/ 214570 w 4011574"/>
              <a:gd name="connsiteY11" fmla="*/ 0 h 423149"/>
              <a:gd name="connsiteX12" fmla="*/ 234376 w 4011574"/>
              <a:gd name="connsiteY12" fmla="*/ 3301 h 423149"/>
              <a:gd name="connsiteX13" fmla="*/ 250882 w 4011574"/>
              <a:gd name="connsiteY13" fmla="*/ 6602 h 423149"/>
              <a:gd name="connsiteX14" fmla="*/ 283893 w 4011574"/>
              <a:gd name="connsiteY14" fmla="*/ 6602 h 423149"/>
              <a:gd name="connsiteX15" fmla="*/ 307000 w 4011574"/>
              <a:gd name="connsiteY15" fmla="*/ 13204 h 423149"/>
              <a:gd name="connsiteX16" fmla="*/ 323506 w 4011574"/>
              <a:gd name="connsiteY16" fmla="*/ 19806 h 423149"/>
              <a:gd name="connsiteX17" fmla="*/ 349914 w 4011574"/>
              <a:gd name="connsiteY17" fmla="*/ 26408 h 423149"/>
              <a:gd name="connsiteX18" fmla="*/ 376373 w 4011574"/>
              <a:gd name="connsiteY18" fmla="*/ 39613 h 423149"/>
              <a:gd name="connsiteX19" fmla="*/ 399431 w 4011574"/>
              <a:gd name="connsiteY19" fmla="*/ 46215 h 423149"/>
              <a:gd name="connsiteX20" fmla="*/ 409334 w 4011574"/>
              <a:gd name="connsiteY20" fmla="*/ 69323 h 423149"/>
              <a:gd name="connsiteX21" fmla="*/ 445646 w 4011574"/>
              <a:gd name="connsiteY21" fmla="*/ 72624 h 423149"/>
              <a:gd name="connsiteX22" fmla="*/ 491861 w 4011574"/>
              <a:gd name="connsiteY22" fmla="*/ 72624 h 423149"/>
              <a:gd name="connsiteX23" fmla="*/ 501764 w 4011574"/>
              <a:gd name="connsiteY23" fmla="*/ 75925 h 423149"/>
              <a:gd name="connsiteX24" fmla="*/ 541377 w 4011574"/>
              <a:gd name="connsiteY24" fmla="*/ 79226 h 423149"/>
              <a:gd name="connsiteX25" fmla="*/ 580990 w 4011574"/>
              <a:gd name="connsiteY25" fmla="*/ 85828 h 423149"/>
              <a:gd name="connsiteX26" fmla="*/ 561184 w 4011574"/>
              <a:gd name="connsiteY26" fmla="*/ 82527 h 423149"/>
              <a:gd name="connsiteX27" fmla="*/ 597496 w 4011574"/>
              <a:gd name="connsiteY27" fmla="*/ 85828 h 423149"/>
              <a:gd name="connsiteX28" fmla="*/ 637109 w 4011574"/>
              <a:gd name="connsiteY28" fmla="*/ 92430 h 423149"/>
              <a:gd name="connsiteX29" fmla="*/ 653614 w 4011574"/>
              <a:gd name="connsiteY29" fmla="*/ 89129 h 423149"/>
              <a:gd name="connsiteX30" fmla="*/ 683324 w 4011574"/>
              <a:gd name="connsiteY30" fmla="*/ 99032 h 423149"/>
              <a:gd name="connsiteX31" fmla="*/ 693227 w 4011574"/>
              <a:gd name="connsiteY31" fmla="*/ 105634 h 423149"/>
              <a:gd name="connsiteX32" fmla="*/ 699829 w 4011574"/>
              <a:gd name="connsiteY32" fmla="*/ 112237 h 423149"/>
              <a:gd name="connsiteX33" fmla="*/ 709732 w 4011574"/>
              <a:gd name="connsiteY33" fmla="*/ 115538 h 423149"/>
              <a:gd name="connsiteX34" fmla="*/ 739442 w 4011574"/>
              <a:gd name="connsiteY34" fmla="*/ 99032 h 423149"/>
              <a:gd name="connsiteX35" fmla="*/ 775754 w 4011574"/>
              <a:gd name="connsiteY35" fmla="*/ 105634 h 423149"/>
              <a:gd name="connsiteX36" fmla="*/ 785657 w 4011574"/>
              <a:gd name="connsiteY36" fmla="*/ 108936 h 423149"/>
              <a:gd name="connsiteX37" fmla="*/ 798862 w 4011574"/>
              <a:gd name="connsiteY37" fmla="*/ 112237 h 423149"/>
              <a:gd name="connsiteX38" fmla="*/ 821969 w 4011574"/>
              <a:gd name="connsiteY38" fmla="*/ 122140 h 423149"/>
              <a:gd name="connsiteX39" fmla="*/ 831872 w 4011574"/>
              <a:gd name="connsiteY39" fmla="*/ 128742 h 423149"/>
              <a:gd name="connsiteX40" fmla="*/ 845077 w 4011574"/>
              <a:gd name="connsiteY40" fmla="*/ 132043 h 423149"/>
              <a:gd name="connsiteX41" fmla="*/ 854980 w 4011574"/>
              <a:gd name="connsiteY41" fmla="*/ 135344 h 423149"/>
              <a:gd name="connsiteX42" fmla="*/ 881389 w 4011574"/>
              <a:gd name="connsiteY42" fmla="*/ 148549 h 423149"/>
              <a:gd name="connsiteX43" fmla="*/ 891292 w 4011574"/>
              <a:gd name="connsiteY43" fmla="*/ 155151 h 423149"/>
              <a:gd name="connsiteX44" fmla="*/ 907797 w 4011574"/>
              <a:gd name="connsiteY44" fmla="*/ 158452 h 423149"/>
              <a:gd name="connsiteX45" fmla="*/ 917701 w 4011574"/>
              <a:gd name="connsiteY45" fmla="*/ 161753 h 423149"/>
              <a:gd name="connsiteX46" fmla="*/ 930905 w 4011574"/>
              <a:gd name="connsiteY46" fmla="*/ 165054 h 423149"/>
              <a:gd name="connsiteX47" fmla="*/ 954013 w 4011574"/>
              <a:gd name="connsiteY47" fmla="*/ 161753 h 423149"/>
              <a:gd name="connsiteX48" fmla="*/ 967217 w 4011574"/>
              <a:gd name="connsiteY48" fmla="*/ 158452 h 423149"/>
              <a:gd name="connsiteX49" fmla="*/ 977120 w 4011574"/>
              <a:gd name="connsiteY49" fmla="*/ 161753 h 423149"/>
              <a:gd name="connsiteX50" fmla="*/ 990324 w 4011574"/>
              <a:gd name="connsiteY50" fmla="*/ 165054 h 423149"/>
              <a:gd name="connsiteX51" fmla="*/ 1000228 w 4011574"/>
              <a:gd name="connsiteY51" fmla="*/ 168355 h 423149"/>
              <a:gd name="connsiteX52" fmla="*/ 1046443 w 4011574"/>
              <a:gd name="connsiteY52" fmla="*/ 171656 h 423149"/>
              <a:gd name="connsiteX53" fmla="*/ 1119067 w 4011574"/>
              <a:gd name="connsiteY53" fmla="*/ 171656 h 423149"/>
              <a:gd name="connsiteX54" fmla="*/ 1138873 w 4011574"/>
              <a:gd name="connsiteY54" fmla="*/ 178258 h 423149"/>
              <a:gd name="connsiteX55" fmla="*/ 1165282 w 4011574"/>
              <a:gd name="connsiteY55" fmla="*/ 174957 h 423149"/>
              <a:gd name="connsiteX56" fmla="*/ 1188389 w 4011574"/>
              <a:gd name="connsiteY56" fmla="*/ 171656 h 423149"/>
              <a:gd name="connsiteX57" fmla="*/ 1214798 w 4011574"/>
              <a:gd name="connsiteY57" fmla="*/ 178258 h 423149"/>
              <a:gd name="connsiteX58" fmla="*/ 1234605 w 4011574"/>
              <a:gd name="connsiteY58" fmla="*/ 181559 h 423149"/>
              <a:gd name="connsiteX59" fmla="*/ 1237906 w 4011574"/>
              <a:gd name="connsiteY59" fmla="*/ 191463 h 423149"/>
              <a:gd name="connsiteX60" fmla="*/ 1261013 w 4011574"/>
              <a:gd name="connsiteY60" fmla="*/ 198065 h 423149"/>
              <a:gd name="connsiteX61" fmla="*/ 1270916 w 4011574"/>
              <a:gd name="connsiteY61" fmla="*/ 204667 h 423149"/>
              <a:gd name="connsiteX62" fmla="*/ 1277519 w 4011574"/>
              <a:gd name="connsiteY62" fmla="*/ 211269 h 423149"/>
              <a:gd name="connsiteX63" fmla="*/ 1327035 w 4011574"/>
              <a:gd name="connsiteY63" fmla="*/ 214570 h 423149"/>
              <a:gd name="connsiteX64" fmla="*/ 1366648 w 4011574"/>
              <a:gd name="connsiteY64" fmla="*/ 217871 h 423149"/>
              <a:gd name="connsiteX65" fmla="*/ 1393057 w 4011574"/>
              <a:gd name="connsiteY65" fmla="*/ 217871 h 423149"/>
              <a:gd name="connsiteX66" fmla="*/ 1429368 w 4011574"/>
              <a:gd name="connsiteY66" fmla="*/ 221172 h 423149"/>
              <a:gd name="connsiteX67" fmla="*/ 1442573 w 4011574"/>
              <a:gd name="connsiteY67" fmla="*/ 224473 h 423149"/>
              <a:gd name="connsiteX68" fmla="*/ 1449175 w 4011574"/>
              <a:gd name="connsiteY68" fmla="*/ 231076 h 423149"/>
              <a:gd name="connsiteX69" fmla="*/ 1459078 w 4011574"/>
              <a:gd name="connsiteY69" fmla="*/ 234377 h 423149"/>
              <a:gd name="connsiteX70" fmla="*/ 1495390 w 4011574"/>
              <a:gd name="connsiteY70" fmla="*/ 231076 h 423149"/>
              <a:gd name="connsiteX71" fmla="*/ 1558111 w 4011574"/>
              <a:gd name="connsiteY71" fmla="*/ 231076 h 423149"/>
              <a:gd name="connsiteX72" fmla="*/ 1594423 w 4011574"/>
              <a:gd name="connsiteY72" fmla="*/ 240979 h 423149"/>
              <a:gd name="connsiteX73" fmla="*/ 1604326 w 4011574"/>
              <a:gd name="connsiteY73" fmla="*/ 237678 h 423149"/>
              <a:gd name="connsiteX74" fmla="*/ 1663745 w 4011574"/>
              <a:gd name="connsiteY74" fmla="*/ 244280 h 423149"/>
              <a:gd name="connsiteX75" fmla="*/ 1690154 w 4011574"/>
              <a:gd name="connsiteY75" fmla="*/ 240979 h 423149"/>
              <a:gd name="connsiteX76" fmla="*/ 1729767 w 4011574"/>
              <a:gd name="connsiteY76" fmla="*/ 247581 h 423149"/>
              <a:gd name="connsiteX77" fmla="*/ 1762778 w 4011574"/>
              <a:gd name="connsiteY77" fmla="*/ 250882 h 423149"/>
              <a:gd name="connsiteX78" fmla="*/ 1785885 w 4011574"/>
              <a:gd name="connsiteY78" fmla="*/ 254183 h 423149"/>
              <a:gd name="connsiteX79" fmla="*/ 1921230 w 4011574"/>
              <a:gd name="connsiteY79" fmla="*/ 257484 h 423149"/>
              <a:gd name="connsiteX80" fmla="*/ 1997155 w 4011574"/>
              <a:gd name="connsiteY80" fmla="*/ 267388 h 423149"/>
              <a:gd name="connsiteX81" fmla="*/ 2013660 w 4011574"/>
              <a:gd name="connsiteY81" fmla="*/ 270689 h 423149"/>
              <a:gd name="connsiteX82" fmla="*/ 2036768 w 4011574"/>
              <a:gd name="connsiteY82" fmla="*/ 273990 h 423149"/>
              <a:gd name="connsiteX83" fmla="*/ 2046671 w 4011574"/>
              <a:gd name="connsiteY83" fmla="*/ 280592 h 423149"/>
              <a:gd name="connsiteX84" fmla="*/ 2073080 w 4011574"/>
              <a:gd name="connsiteY84" fmla="*/ 287194 h 423149"/>
              <a:gd name="connsiteX85" fmla="*/ 2082983 w 4011574"/>
              <a:gd name="connsiteY85" fmla="*/ 293796 h 423149"/>
              <a:gd name="connsiteX86" fmla="*/ 2102789 w 4011574"/>
              <a:gd name="connsiteY86" fmla="*/ 300398 h 423149"/>
              <a:gd name="connsiteX87" fmla="*/ 2119295 w 4011574"/>
              <a:gd name="connsiteY87" fmla="*/ 297097 h 423149"/>
              <a:gd name="connsiteX88" fmla="*/ 2139101 w 4011574"/>
              <a:gd name="connsiteY88" fmla="*/ 303699 h 423149"/>
              <a:gd name="connsiteX89" fmla="*/ 2152306 w 4011574"/>
              <a:gd name="connsiteY89" fmla="*/ 307001 h 423149"/>
              <a:gd name="connsiteX90" fmla="*/ 2267844 w 4011574"/>
              <a:gd name="connsiteY90" fmla="*/ 313603 h 423149"/>
              <a:gd name="connsiteX91" fmla="*/ 2290951 w 4011574"/>
              <a:gd name="connsiteY91" fmla="*/ 316904 h 423149"/>
              <a:gd name="connsiteX92" fmla="*/ 2310758 w 4011574"/>
              <a:gd name="connsiteY92" fmla="*/ 323506 h 423149"/>
              <a:gd name="connsiteX93" fmla="*/ 2333865 w 4011574"/>
              <a:gd name="connsiteY93" fmla="*/ 313603 h 423149"/>
              <a:gd name="connsiteX94" fmla="*/ 2347070 w 4011574"/>
              <a:gd name="connsiteY94" fmla="*/ 316904 h 423149"/>
              <a:gd name="connsiteX95" fmla="*/ 2419693 w 4011574"/>
              <a:gd name="connsiteY95" fmla="*/ 320205 h 423149"/>
              <a:gd name="connsiteX96" fmla="*/ 2436199 w 4011574"/>
              <a:gd name="connsiteY96" fmla="*/ 323506 h 423149"/>
              <a:gd name="connsiteX97" fmla="*/ 2442801 w 4011574"/>
              <a:gd name="connsiteY97" fmla="*/ 333409 h 423149"/>
              <a:gd name="connsiteX98" fmla="*/ 2465909 w 4011574"/>
              <a:gd name="connsiteY98" fmla="*/ 343312 h 423149"/>
              <a:gd name="connsiteX99" fmla="*/ 2482414 w 4011574"/>
              <a:gd name="connsiteY99" fmla="*/ 349915 h 423149"/>
              <a:gd name="connsiteX100" fmla="*/ 2492317 w 4011574"/>
              <a:gd name="connsiteY100" fmla="*/ 356517 h 423149"/>
              <a:gd name="connsiteX101" fmla="*/ 2535231 w 4011574"/>
              <a:gd name="connsiteY101" fmla="*/ 353216 h 423149"/>
              <a:gd name="connsiteX102" fmla="*/ 2555038 w 4011574"/>
              <a:gd name="connsiteY102" fmla="*/ 369721 h 423149"/>
              <a:gd name="connsiteX103" fmla="*/ 2574844 w 4011574"/>
              <a:gd name="connsiteY103" fmla="*/ 356517 h 423149"/>
              <a:gd name="connsiteX104" fmla="*/ 2591351 w 4011574"/>
              <a:gd name="connsiteY104" fmla="*/ 366421 h 423149"/>
              <a:gd name="connsiteX105" fmla="*/ 2588049 w 4011574"/>
              <a:gd name="connsiteY105" fmla="*/ 363119 h 423149"/>
              <a:gd name="connsiteX106" fmla="*/ 2611156 w 4011574"/>
              <a:gd name="connsiteY106" fmla="*/ 376323 h 423149"/>
              <a:gd name="connsiteX107" fmla="*/ 2621059 w 4011574"/>
              <a:gd name="connsiteY107" fmla="*/ 373022 h 423149"/>
              <a:gd name="connsiteX108" fmla="*/ 2627662 w 4011574"/>
              <a:gd name="connsiteY108" fmla="*/ 366420 h 423149"/>
              <a:gd name="connsiteX109" fmla="*/ 2640866 w 4011574"/>
              <a:gd name="connsiteY109" fmla="*/ 373022 h 423149"/>
              <a:gd name="connsiteX110" fmla="*/ 2670576 w 4011574"/>
              <a:gd name="connsiteY110" fmla="*/ 382925 h 423149"/>
              <a:gd name="connsiteX111" fmla="*/ 2700285 w 4011574"/>
              <a:gd name="connsiteY111" fmla="*/ 369721 h 423149"/>
              <a:gd name="connsiteX112" fmla="*/ 2710189 w 4011574"/>
              <a:gd name="connsiteY112" fmla="*/ 373022 h 423149"/>
              <a:gd name="connsiteX113" fmla="*/ 2720092 w 4011574"/>
              <a:gd name="connsiteY113" fmla="*/ 379624 h 423149"/>
              <a:gd name="connsiteX114" fmla="*/ 2756404 w 4011574"/>
              <a:gd name="connsiteY114" fmla="*/ 386227 h 423149"/>
              <a:gd name="connsiteX115" fmla="*/ 2809221 w 4011574"/>
              <a:gd name="connsiteY115" fmla="*/ 382925 h 423149"/>
              <a:gd name="connsiteX116" fmla="*/ 2819124 w 4011574"/>
              <a:gd name="connsiteY116" fmla="*/ 379624 h 423149"/>
              <a:gd name="connsiteX117" fmla="*/ 2838931 w 4011574"/>
              <a:gd name="connsiteY117" fmla="*/ 386227 h 423149"/>
              <a:gd name="connsiteX118" fmla="*/ 2855436 w 4011574"/>
              <a:gd name="connsiteY118" fmla="*/ 389528 h 423149"/>
              <a:gd name="connsiteX119" fmla="*/ 2871942 w 4011574"/>
              <a:gd name="connsiteY119" fmla="*/ 386227 h 423149"/>
              <a:gd name="connsiteX120" fmla="*/ 2885146 w 4011574"/>
              <a:gd name="connsiteY120" fmla="*/ 382925 h 423149"/>
              <a:gd name="connsiteX121" fmla="*/ 2911555 w 4011574"/>
              <a:gd name="connsiteY121" fmla="*/ 389528 h 423149"/>
              <a:gd name="connsiteX122" fmla="*/ 2937963 w 4011574"/>
              <a:gd name="connsiteY122" fmla="*/ 392829 h 423149"/>
              <a:gd name="connsiteX123" fmla="*/ 2961071 w 4011574"/>
              <a:gd name="connsiteY123" fmla="*/ 399431 h 423149"/>
              <a:gd name="connsiteX124" fmla="*/ 2990781 w 4011574"/>
              <a:gd name="connsiteY124" fmla="*/ 396130 h 423149"/>
              <a:gd name="connsiteX125" fmla="*/ 3013888 w 4011574"/>
              <a:gd name="connsiteY125" fmla="*/ 399431 h 423149"/>
              <a:gd name="connsiteX126" fmla="*/ 3033695 w 4011574"/>
              <a:gd name="connsiteY126" fmla="*/ 406033 h 423149"/>
              <a:gd name="connsiteX127" fmla="*/ 3043598 w 4011574"/>
              <a:gd name="connsiteY127" fmla="*/ 402732 h 423149"/>
              <a:gd name="connsiteX128" fmla="*/ 3218555 w 4011574"/>
              <a:gd name="connsiteY128" fmla="*/ 396130 h 423149"/>
              <a:gd name="connsiteX129" fmla="*/ 3238362 w 4011574"/>
              <a:gd name="connsiteY129" fmla="*/ 392829 h 423149"/>
              <a:gd name="connsiteX130" fmla="*/ 3248265 w 4011574"/>
              <a:gd name="connsiteY130" fmla="*/ 399431 h 423149"/>
              <a:gd name="connsiteX131" fmla="*/ 3258168 w 4011574"/>
              <a:gd name="connsiteY131" fmla="*/ 402732 h 423149"/>
              <a:gd name="connsiteX132" fmla="*/ 3297781 w 4011574"/>
              <a:gd name="connsiteY132" fmla="*/ 406033 h 423149"/>
              <a:gd name="connsiteX133" fmla="*/ 3307685 w 4011574"/>
              <a:gd name="connsiteY133" fmla="*/ 409334 h 423149"/>
              <a:gd name="connsiteX134" fmla="*/ 3314287 w 4011574"/>
              <a:gd name="connsiteY134" fmla="*/ 399431 h 423149"/>
              <a:gd name="connsiteX135" fmla="*/ 3324190 w 4011574"/>
              <a:gd name="connsiteY135" fmla="*/ 396130 h 423149"/>
              <a:gd name="connsiteX136" fmla="*/ 3350599 w 4011574"/>
              <a:gd name="connsiteY136" fmla="*/ 399431 h 423149"/>
              <a:gd name="connsiteX137" fmla="*/ 3380309 w 4011574"/>
              <a:gd name="connsiteY137" fmla="*/ 402732 h 423149"/>
              <a:gd name="connsiteX138" fmla="*/ 3423223 w 4011574"/>
              <a:gd name="connsiteY138" fmla="*/ 402732 h 423149"/>
              <a:gd name="connsiteX139" fmla="*/ 3462836 w 4011574"/>
              <a:gd name="connsiteY139" fmla="*/ 406033 h 423149"/>
              <a:gd name="connsiteX140" fmla="*/ 3545363 w 4011574"/>
              <a:gd name="connsiteY140" fmla="*/ 409334 h 423149"/>
              <a:gd name="connsiteX141" fmla="*/ 3594879 w 4011574"/>
              <a:gd name="connsiteY141" fmla="*/ 402732 h 423149"/>
              <a:gd name="connsiteX142" fmla="*/ 3621288 w 4011574"/>
              <a:gd name="connsiteY142" fmla="*/ 406033 h 423149"/>
              <a:gd name="connsiteX143" fmla="*/ 3634492 w 4011574"/>
              <a:gd name="connsiteY143" fmla="*/ 409334 h 423149"/>
              <a:gd name="connsiteX144" fmla="*/ 3654298 w 4011574"/>
              <a:gd name="connsiteY144" fmla="*/ 415936 h 423149"/>
              <a:gd name="connsiteX145" fmla="*/ 3670804 w 4011574"/>
              <a:gd name="connsiteY145" fmla="*/ 412635 h 423149"/>
              <a:gd name="connsiteX146" fmla="*/ 3687309 w 4011574"/>
              <a:gd name="connsiteY146" fmla="*/ 409334 h 423149"/>
              <a:gd name="connsiteX147" fmla="*/ 3730223 w 4011574"/>
              <a:gd name="connsiteY147" fmla="*/ 415936 h 423149"/>
              <a:gd name="connsiteX148" fmla="*/ 3835859 w 4011574"/>
              <a:gd name="connsiteY148" fmla="*/ 409334 h 423149"/>
              <a:gd name="connsiteX149" fmla="*/ 3872170 w 4011574"/>
              <a:gd name="connsiteY149" fmla="*/ 412635 h 423149"/>
              <a:gd name="connsiteX150" fmla="*/ 3891976 w 4011574"/>
              <a:gd name="connsiteY150" fmla="*/ 419237 h 423149"/>
              <a:gd name="connsiteX151" fmla="*/ 3924938 w 4011574"/>
              <a:gd name="connsiteY151" fmla="*/ 419237 h 423149"/>
              <a:gd name="connsiteX152" fmla="*/ 3944761 w 4011574"/>
              <a:gd name="connsiteY152" fmla="*/ 419237 h 423149"/>
              <a:gd name="connsiteX153" fmla="*/ 3974128 w 4011574"/>
              <a:gd name="connsiteY153" fmla="*/ 419237 h 423149"/>
              <a:gd name="connsiteX154" fmla="*/ 4010381 w 4011574"/>
              <a:gd name="connsiteY154" fmla="*/ 419237 h 423149"/>
              <a:gd name="connsiteX0" fmla="*/ 0 w 4012132"/>
              <a:gd name="connsiteY0" fmla="*/ 9903 h 423149"/>
              <a:gd name="connsiteX1" fmla="*/ 29709 w 4012132"/>
              <a:gd name="connsiteY1" fmla="*/ 23107 h 423149"/>
              <a:gd name="connsiteX2" fmla="*/ 46215 w 4012132"/>
              <a:gd name="connsiteY2" fmla="*/ 19806 h 423149"/>
              <a:gd name="connsiteX3" fmla="*/ 59419 w 4012132"/>
              <a:gd name="connsiteY3" fmla="*/ 16505 h 423149"/>
              <a:gd name="connsiteX4" fmla="*/ 69322 w 4012132"/>
              <a:gd name="connsiteY4" fmla="*/ 13204 h 423149"/>
              <a:gd name="connsiteX5" fmla="*/ 95731 w 4012132"/>
              <a:gd name="connsiteY5" fmla="*/ 9903 h 423149"/>
              <a:gd name="connsiteX6" fmla="*/ 108935 w 4012132"/>
              <a:gd name="connsiteY6" fmla="*/ 16505 h 423149"/>
              <a:gd name="connsiteX7" fmla="*/ 122140 w 4012132"/>
              <a:gd name="connsiteY7" fmla="*/ 13204 h 423149"/>
              <a:gd name="connsiteX8" fmla="*/ 145168 w 4012132"/>
              <a:gd name="connsiteY8" fmla="*/ 19807 h 423149"/>
              <a:gd name="connsiteX9" fmla="*/ 151849 w 4012132"/>
              <a:gd name="connsiteY9" fmla="*/ 16505 h 423149"/>
              <a:gd name="connsiteX10" fmla="*/ 194763 w 4012132"/>
              <a:gd name="connsiteY10" fmla="*/ 6602 h 423149"/>
              <a:gd name="connsiteX11" fmla="*/ 214570 w 4012132"/>
              <a:gd name="connsiteY11" fmla="*/ 0 h 423149"/>
              <a:gd name="connsiteX12" fmla="*/ 234376 w 4012132"/>
              <a:gd name="connsiteY12" fmla="*/ 3301 h 423149"/>
              <a:gd name="connsiteX13" fmla="*/ 250882 w 4012132"/>
              <a:gd name="connsiteY13" fmla="*/ 6602 h 423149"/>
              <a:gd name="connsiteX14" fmla="*/ 283893 w 4012132"/>
              <a:gd name="connsiteY14" fmla="*/ 6602 h 423149"/>
              <a:gd name="connsiteX15" fmla="*/ 307000 w 4012132"/>
              <a:gd name="connsiteY15" fmla="*/ 13204 h 423149"/>
              <a:gd name="connsiteX16" fmla="*/ 323506 w 4012132"/>
              <a:gd name="connsiteY16" fmla="*/ 19806 h 423149"/>
              <a:gd name="connsiteX17" fmla="*/ 349914 w 4012132"/>
              <a:gd name="connsiteY17" fmla="*/ 26408 h 423149"/>
              <a:gd name="connsiteX18" fmla="*/ 376373 w 4012132"/>
              <a:gd name="connsiteY18" fmla="*/ 39613 h 423149"/>
              <a:gd name="connsiteX19" fmla="*/ 399431 w 4012132"/>
              <a:gd name="connsiteY19" fmla="*/ 46215 h 423149"/>
              <a:gd name="connsiteX20" fmla="*/ 409334 w 4012132"/>
              <a:gd name="connsiteY20" fmla="*/ 69323 h 423149"/>
              <a:gd name="connsiteX21" fmla="*/ 445646 w 4012132"/>
              <a:gd name="connsiteY21" fmla="*/ 72624 h 423149"/>
              <a:gd name="connsiteX22" fmla="*/ 491861 w 4012132"/>
              <a:gd name="connsiteY22" fmla="*/ 72624 h 423149"/>
              <a:gd name="connsiteX23" fmla="*/ 501764 w 4012132"/>
              <a:gd name="connsiteY23" fmla="*/ 75925 h 423149"/>
              <a:gd name="connsiteX24" fmla="*/ 541377 w 4012132"/>
              <a:gd name="connsiteY24" fmla="*/ 79226 h 423149"/>
              <a:gd name="connsiteX25" fmla="*/ 580990 w 4012132"/>
              <a:gd name="connsiteY25" fmla="*/ 85828 h 423149"/>
              <a:gd name="connsiteX26" fmla="*/ 561184 w 4012132"/>
              <a:gd name="connsiteY26" fmla="*/ 82527 h 423149"/>
              <a:gd name="connsiteX27" fmla="*/ 597496 w 4012132"/>
              <a:gd name="connsiteY27" fmla="*/ 85828 h 423149"/>
              <a:gd name="connsiteX28" fmla="*/ 637109 w 4012132"/>
              <a:gd name="connsiteY28" fmla="*/ 92430 h 423149"/>
              <a:gd name="connsiteX29" fmla="*/ 653614 w 4012132"/>
              <a:gd name="connsiteY29" fmla="*/ 89129 h 423149"/>
              <a:gd name="connsiteX30" fmla="*/ 683324 w 4012132"/>
              <a:gd name="connsiteY30" fmla="*/ 99032 h 423149"/>
              <a:gd name="connsiteX31" fmla="*/ 693227 w 4012132"/>
              <a:gd name="connsiteY31" fmla="*/ 105634 h 423149"/>
              <a:gd name="connsiteX32" fmla="*/ 699829 w 4012132"/>
              <a:gd name="connsiteY32" fmla="*/ 112237 h 423149"/>
              <a:gd name="connsiteX33" fmla="*/ 709732 w 4012132"/>
              <a:gd name="connsiteY33" fmla="*/ 115538 h 423149"/>
              <a:gd name="connsiteX34" fmla="*/ 739442 w 4012132"/>
              <a:gd name="connsiteY34" fmla="*/ 99032 h 423149"/>
              <a:gd name="connsiteX35" fmla="*/ 775754 w 4012132"/>
              <a:gd name="connsiteY35" fmla="*/ 105634 h 423149"/>
              <a:gd name="connsiteX36" fmla="*/ 785657 w 4012132"/>
              <a:gd name="connsiteY36" fmla="*/ 108936 h 423149"/>
              <a:gd name="connsiteX37" fmla="*/ 798862 w 4012132"/>
              <a:gd name="connsiteY37" fmla="*/ 112237 h 423149"/>
              <a:gd name="connsiteX38" fmla="*/ 821969 w 4012132"/>
              <a:gd name="connsiteY38" fmla="*/ 122140 h 423149"/>
              <a:gd name="connsiteX39" fmla="*/ 831872 w 4012132"/>
              <a:gd name="connsiteY39" fmla="*/ 128742 h 423149"/>
              <a:gd name="connsiteX40" fmla="*/ 845077 w 4012132"/>
              <a:gd name="connsiteY40" fmla="*/ 132043 h 423149"/>
              <a:gd name="connsiteX41" fmla="*/ 854980 w 4012132"/>
              <a:gd name="connsiteY41" fmla="*/ 135344 h 423149"/>
              <a:gd name="connsiteX42" fmla="*/ 881389 w 4012132"/>
              <a:gd name="connsiteY42" fmla="*/ 148549 h 423149"/>
              <a:gd name="connsiteX43" fmla="*/ 891292 w 4012132"/>
              <a:gd name="connsiteY43" fmla="*/ 155151 h 423149"/>
              <a:gd name="connsiteX44" fmla="*/ 907797 w 4012132"/>
              <a:gd name="connsiteY44" fmla="*/ 158452 h 423149"/>
              <a:gd name="connsiteX45" fmla="*/ 917701 w 4012132"/>
              <a:gd name="connsiteY45" fmla="*/ 161753 h 423149"/>
              <a:gd name="connsiteX46" fmla="*/ 930905 w 4012132"/>
              <a:gd name="connsiteY46" fmla="*/ 165054 h 423149"/>
              <a:gd name="connsiteX47" fmla="*/ 954013 w 4012132"/>
              <a:gd name="connsiteY47" fmla="*/ 161753 h 423149"/>
              <a:gd name="connsiteX48" fmla="*/ 967217 w 4012132"/>
              <a:gd name="connsiteY48" fmla="*/ 158452 h 423149"/>
              <a:gd name="connsiteX49" fmla="*/ 977120 w 4012132"/>
              <a:gd name="connsiteY49" fmla="*/ 161753 h 423149"/>
              <a:gd name="connsiteX50" fmla="*/ 990324 w 4012132"/>
              <a:gd name="connsiteY50" fmla="*/ 165054 h 423149"/>
              <a:gd name="connsiteX51" fmla="*/ 1000228 w 4012132"/>
              <a:gd name="connsiteY51" fmla="*/ 168355 h 423149"/>
              <a:gd name="connsiteX52" fmla="*/ 1046443 w 4012132"/>
              <a:gd name="connsiteY52" fmla="*/ 171656 h 423149"/>
              <a:gd name="connsiteX53" fmla="*/ 1119067 w 4012132"/>
              <a:gd name="connsiteY53" fmla="*/ 171656 h 423149"/>
              <a:gd name="connsiteX54" fmla="*/ 1138873 w 4012132"/>
              <a:gd name="connsiteY54" fmla="*/ 178258 h 423149"/>
              <a:gd name="connsiteX55" fmla="*/ 1165282 w 4012132"/>
              <a:gd name="connsiteY55" fmla="*/ 174957 h 423149"/>
              <a:gd name="connsiteX56" fmla="*/ 1188389 w 4012132"/>
              <a:gd name="connsiteY56" fmla="*/ 171656 h 423149"/>
              <a:gd name="connsiteX57" fmla="*/ 1214798 w 4012132"/>
              <a:gd name="connsiteY57" fmla="*/ 178258 h 423149"/>
              <a:gd name="connsiteX58" fmla="*/ 1234605 w 4012132"/>
              <a:gd name="connsiteY58" fmla="*/ 181559 h 423149"/>
              <a:gd name="connsiteX59" fmla="*/ 1237906 w 4012132"/>
              <a:gd name="connsiteY59" fmla="*/ 191463 h 423149"/>
              <a:gd name="connsiteX60" fmla="*/ 1261013 w 4012132"/>
              <a:gd name="connsiteY60" fmla="*/ 198065 h 423149"/>
              <a:gd name="connsiteX61" fmla="*/ 1270916 w 4012132"/>
              <a:gd name="connsiteY61" fmla="*/ 204667 h 423149"/>
              <a:gd name="connsiteX62" fmla="*/ 1277519 w 4012132"/>
              <a:gd name="connsiteY62" fmla="*/ 211269 h 423149"/>
              <a:gd name="connsiteX63" fmla="*/ 1327035 w 4012132"/>
              <a:gd name="connsiteY63" fmla="*/ 214570 h 423149"/>
              <a:gd name="connsiteX64" fmla="*/ 1366648 w 4012132"/>
              <a:gd name="connsiteY64" fmla="*/ 217871 h 423149"/>
              <a:gd name="connsiteX65" fmla="*/ 1393057 w 4012132"/>
              <a:gd name="connsiteY65" fmla="*/ 217871 h 423149"/>
              <a:gd name="connsiteX66" fmla="*/ 1429368 w 4012132"/>
              <a:gd name="connsiteY66" fmla="*/ 221172 h 423149"/>
              <a:gd name="connsiteX67" fmla="*/ 1442573 w 4012132"/>
              <a:gd name="connsiteY67" fmla="*/ 224473 h 423149"/>
              <a:gd name="connsiteX68" fmla="*/ 1449175 w 4012132"/>
              <a:gd name="connsiteY68" fmla="*/ 231076 h 423149"/>
              <a:gd name="connsiteX69" fmla="*/ 1459078 w 4012132"/>
              <a:gd name="connsiteY69" fmla="*/ 234377 h 423149"/>
              <a:gd name="connsiteX70" fmla="*/ 1495390 w 4012132"/>
              <a:gd name="connsiteY70" fmla="*/ 231076 h 423149"/>
              <a:gd name="connsiteX71" fmla="*/ 1558111 w 4012132"/>
              <a:gd name="connsiteY71" fmla="*/ 231076 h 423149"/>
              <a:gd name="connsiteX72" fmla="*/ 1594423 w 4012132"/>
              <a:gd name="connsiteY72" fmla="*/ 240979 h 423149"/>
              <a:gd name="connsiteX73" fmla="*/ 1604326 w 4012132"/>
              <a:gd name="connsiteY73" fmla="*/ 237678 h 423149"/>
              <a:gd name="connsiteX74" fmla="*/ 1663745 w 4012132"/>
              <a:gd name="connsiteY74" fmla="*/ 244280 h 423149"/>
              <a:gd name="connsiteX75" fmla="*/ 1690154 w 4012132"/>
              <a:gd name="connsiteY75" fmla="*/ 240979 h 423149"/>
              <a:gd name="connsiteX76" fmla="*/ 1729767 w 4012132"/>
              <a:gd name="connsiteY76" fmla="*/ 247581 h 423149"/>
              <a:gd name="connsiteX77" fmla="*/ 1762778 w 4012132"/>
              <a:gd name="connsiteY77" fmla="*/ 250882 h 423149"/>
              <a:gd name="connsiteX78" fmla="*/ 1785885 w 4012132"/>
              <a:gd name="connsiteY78" fmla="*/ 254183 h 423149"/>
              <a:gd name="connsiteX79" fmla="*/ 1921230 w 4012132"/>
              <a:gd name="connsiteY79" fmla="*/ 257484 h 423149"/>
              <a:gd name="connsiteX80" fmla="*/ 1997155 w 4012132"/>
              <a:gd name="connsiteY80" fmla="*/ 267388 h 423149"/>
              <a:gd name="connsiteX81" fmla="*/ 2013660 w 4012132"/>
              <a:gd name="connsiteY81" fmla="*/ 270689 h 423149"/>
              <a:gd name="connsiteX82" fmla="*/ 2036768 w 4012132"/>
              <a:gd name="connsiteY82" fmla="*/ 273990 h 423149"/>
              <a:gd name="connsiteX83" fmla="*/ 2046671 w 4012132"/>
              <a:gd name="connsiteY83" fmla="*/ 280592 h 423149"/>
              <a:gd name="connsiteX84" fmla="*/ 2073080 w 4012132"/>
              <a:gd name="connsiteY84" fmla="*/ 287194 h 423149"/>
              <a:gd name="connsiteX85" fmla="*/ 2082983 w 4012132"/>
              <a:gd name="connsiteY85" fmla="*/ 293796 h 423149"/>
              <a:gd name="connsiteX86" fmla="*/ 2102789 w 4012132"/>
              <a:gd name="connsiteY86" fmla="*/ 300398 h 423149"/>
              <a:gd name="connsiteX87" fmla="*/ 2119295 w 4012132"/>
              <a:gd name="connsiteY87" fmla="*/ 297097 h 423149"/>
              <a:gd name="connsiteX88" fmla="*/ 2139101 w 4012132"/>
              <a:gd name="connsiteY88" fmla="*/ 303699 h 423149"/>
              <a:gd name="connsiteX89" fmla="*/ 2152306 w 4012132"/>
              <a:gd name="connsiteY89" fmla="*/ 307001 h 423149"/>
              <a:gd name="connsiteX90" fmla="*/ 2267844 w 4012132"/>
              <a:gd name="connsiteY90" fmla="*/ 313603 h 423149"/>
              <a:gd name="connsiteX91" fmla="*/ 2290951 w 4012132"/>
              <a:gd name="connsiteY91" fmla="*/ 316904 h 423149"/>
              <a:gd name="connsiteX92" fmla="*/ 2310758 w 4012132"/>
              <a:gd name="connsiteY92" fmla="*/ 323506 h 423149"/>
              <a:gd name="connsiteX93" fmla="*/ 2333865 w 4012132"/>
              <a:gd name="connsiteY93" fmla="*/ 313603 h 423149"/>
              <a:gd name="connsiteX94" fmla="*/ 2347070 w 4012132"/>
              <a:gd name="connsiteY94" fmla="*/ 316904 h 423149"/>
              <a:gd name="connsiteX95" fmla="*/ 2419693 w 4012132"/>
              <a:gd name="connsiteY95" fmla="*/ 320205 h 423149"/>
              <a:gd name="connsiteX96" fmla="*/ 2436199 w 4012132"/>
              <a:gd name="connsiteY96" fmla="*/ 323506 h 423149"/>
              <a:gd name="connsiteX97" fmla="*/ 2442801 w 4012132"/>
              <a:gd name="connsiteY97" fmla="*/ 333409 h 423149"/>
              <a:gd name="connsiteX98" fmla="*/ 2465909 w 4012132"/>
              <a:gd name="connsiteY98" fmla="*/ 343312 h 423149"/>
              <a:gd name="connsiteX99" fmla="*/ 2482414 w 4012132"/>
              <a:gd name="connsiteY99" fmla="*/ 349915 h 423149"/>
              <a:gd name="connsiteX100" fmla="*/ 2492317 w 4012132"/>
              <a:gd name="connsiteY100" fmla="*/ 356517 h 423149"/>
              <a:gd name="connsiteX101" fmla="*/ 2535231 w 4012132"/>
              <a:gd name="connsiteY101" fmla="*/ 353216 h 423149"/>
              <a:gd name="connsiteX102" fmla="*/ 2555038 w 4012132"/>
              <a:gd name="connsiteY102" fmla="*/ 369721 h 423149"/>
              <a:gd name="connsiteX103" fmla="*/ 2574844 w 4012132"/>
              <a:gd name="connsiteY103" fmla="*/ 356517 h 423149"/>
              <a:gd name="connsiteX104" fmla="*/ 2591351 w 4012132"/>
              <a:gd name="connsiteY104" fmla="*/ 366421 h 423149"/>
              <a:gd name="connsiteX105" fmla="*/ 2588049 w 4012132"/>
              <a:gd name="connsiteY105" fmla="*/ 363119 h 423149"/>
              <a:gd name="connsiteX106" fmla="*/ 2611156 w 4012132"/>
              <a:gd name="connsiteY106" fmla="*/ 376323 h 423149"/>
              <a:gd name="connsiteX107" fmla="*/ 2621059 w 4012132"/>
              <a:gd name="connsiteY107" fmla="*/ 373022 h 423149"/>
              <a:gd name="connsiteX108" fmla="*/ 2627662 w 4012132"/>
              <a:gd name="connsiteY108" fmla="*/ 366420 h 423149"/>
              <a:gd name="connsiteX109" fmla="*/ 2640866 w 4012132"/>
              <a:gd name="connsiteY109" fmla="*/ 373022 h 423149"/>
              <a:gd name="connsiteX110" fmla="*/ 2670576 w 4012132"/>
              <a:gd name="connsiteY110" fmla="*/ 382925 h 423149"/>
              <a:gd name="connsiteX111" fmla="*/ 2700285 w 4012132"/>
              <a:gd name="connsiteY111" fmla="*/ 369721 h 423149"/>
              <a:gd name="connsiteX112" fmla="*/ 2710189 w 4012132"/>
              <a:gd name="connsiteY112" fmla="*/ 373022 h 423149"/>
              <a:gd name="connsiteX113" fmla="*/ 2720092 w 4012132"/>
              <a:gd name="connsiteY113" fmla="*/ 379624 h 423149"/>
              <a:gd name="connsiteX114" fmla="*/ 2756404 w 4012132"/>
              <a:gd name="connsiteY114" fmla="*/ 386227 h 423149"/>
              <a:gd name="connsiteX115" fmla="*/ 2809221 w 4012132"/>
              <a:gd name="connsiteY115" fmla="*/ 382925 h 423149"/>
              <a:gd name="connsiteX116" fmla="*/ 2819124 w 4012132"/>
              <a:gd name="connsiteY116" fmla="*/ 379624 h 423149"/>
              <a:gd name="connsiteX117" fmla="*/ 2838931 w 4012132"/>
              <a:gd name="connsiteY117" fmla="*/ 386227 h 423149"/>
              <a:gd name="connsiteX118" fmla="*/ 2855436 w 4012132"/>
              <a:gd name="connsiteY118" fmla="*/ 389528 h 423149"/>
              <a:gd name="connsiteX119" fmla="*/ 2871942 w 4012132"/>
              <a:gd name="connsiteY119" fmla="*/ 386227 h 423149"/>
              <a:gd name="connsiteX120" fmla="*/ 2885146 w 4012132"/>
              <a:gd name="connsiteY120" fmla="*/ 382925 h 423149"/>
              <a:gd name="connsiteX121" fmla="*/ 2911555 w 4012132"/>
              <a:gd name="connsiteY121" fmla="*/ 389528 h 423149"/>
              <a:gd name="connsiteX122" fmla="*/ 2937963 w 4012132"/>
              <a:gd name="connsiteY122" fmla="*/ 392829 h 423149"/>
              <a:gd name="connsiteX123" fmla="*/ 2961071 w 4012132"/>
              <a:gd name="connsiteY123" fmla="*/ 399431 h 423149"/>
              <a:gd name="connsiteX124" fmla="*/ 2990781 w 4012132"/>
              <a:gd name="connsiteY124" fmla="*/ 396130 h 423149"/>
              <a:gd name="connsiteX125" fmla="*/ 3013888 w 4012132"/>
              <a:gd name="connsiteY125" fmla="*/ 399431 h 423149"/>
              <a:gd name="connsiteX126" fmla="*/ 3033695 w 4012132"/>
              <a:gd name="connsiteY126" fmla="*/ 406033 h 423149"/>
              <a:gd name="connsiteX127" fmla="*/ 3043598 w 4012132"/>
              <a:gd name="connsiteY127" fmla="*/ 402732 h 423149"/>
              <a:gd name="connsiteX128" fmla="*/ 3218555 w 4012132"/>
              <a:gd name="connsiteY128" fmla="*/ 396130 h 423149"/>
              <a:gd name="connsiteX129" fmla="*/ 3238362 w 4012132"/>
              <a:gd name="connsiteY129" fmla="*/ 392829 h 423149"/>
              <a:gd name="connsiteX130" fmla="*/ 3248265 w 4012132"/>
              <a:gd name="connsiteY130" fmla="*/ 399431 h 423149"/>
              <a:gd name="connsiteX131" fmla="*/ 3258168 w 4012132"/>
              <a:gd name="connsiteY131" fmla="*/ 402732 h 423149"/>
              <a:gd name="connsiteX132" fmla="*/ 3297781 w 4012132"/>
              <a:gd name="connsiteY132" fmla="*/ 406033 h 423149"/>
              <a:gd name="connsiteX133" fmla="*/ 3307685 w 4012132"/>
              <a:gd name="connsiteY133" fmla="*/ 409334 h 423149"/>
              <a:gd name="connsiteX134" fmla="*/ 3314287 w 4012132"/>
              <a:gd name="connsiteY134" fmla="*/ 399431 h 423149"/>
              <a:gd name="connsiteX135" fmla="*/ 3324190 w 4012132"/>
              <a:gd name="connsiteY135" fmla="*/ 396130 h 423149"/>
              <a:gd name="connsiteX136" fmla="*/ 3350599 w 4012132"/>
              <a:gd name="connsiteY136" fmla="*/ 399431 h 423149"/>
              <a:gd name="connsiteX137" fmla="*/ 3380309 w 4012132"/>
              <a:gd name="connsiteY137" fmla="*/ 402732 h 423149"/>
              <a:gd name="connsiteX138" fmla="*/ 3423223 w 4012132"/>
              <a:gd name="connsiteY138" fmla="*/ 402732 h 423149"/>
              <a:gd name="connsiteX139" fmla="*/ 3462836 w 4012132"/>
              <a:gd name="connsiteY139" fmla="*/ 406033 h 423149"/>
              <a:gd name="connsiteX140" fmla="*/ 3545363 w 4012132"/>
              <a:gd name="connsiteY140" fmla="*/ 409334 h 423149"/>
              <a:gd name="connsiteX141" fmla="*/ 3594879 w 4012132"/>
              <a:gd name="connsiteY141" fmla="*/ 402732 h 423149"/>
              <a:gd name="connsiteX142" fmla="*/ 3621288 w 4012132"/>
              <a:gd name="connsiteY142" fmla="*/ 406033 h 423149"/>
              <a:gd name="connsiteX143" fmla="*/ 3634492 w 4012132"/>
              <a:gd name="connsiteY143" fmla="*/ 409334 h 423149"/>
              <a:gd name="connsiteX144" fmla="*/ 3654298 w 4012132"/>
              <a:gd name="connsiteY144" fmla="*/ 415936 h 423149"/>
              <a:gd name="connsiteX145" fmla="*/ 3670804 w 4012132"/>
              <a:gd name="connsiteY145" fmla="*/ 412635 h 423149"/>
              <a:gd name="connsiteX146" fmla="*/ 3687309 w 4012132"/>
              <a:gd name="connsiteY146" fmla="*/ 409334 h 423149"/>
              <a:gd name="connsiteX147" fmla="*/ 3730223 w 4012132"/>
              <a:gd name="connsiteY147" fmla="*/ 415936 h 423149"/>
              <a:gd name="connsiteX148" fmla="*/ 3835859 w 4012132"/>
              <a:gd name="connsiteY148" fmla="*/ 409334 h 423149"/>
              <a:gd name="connsiteX149" fmla="*/ 3872170 w 4012132"/>
              <a:gd name="connsiteY149" fmla="*/ 412635 h 423149"/>
              <a:gd name="connsiteX150" fmla="*/ 3891976 w 4012132"/>
              <a:gd name="connsiteY150" fmla="*/ 419237 h 423149"/>
              <a:gd name="connsiteX151" fmla="*/ 3924938 w 4012132"/>
              <a:gd name="connsiteY151" fmla="*/ 419237 h 423149"/>
              <a:gd name="connsiteX152" fmla="*/ 3944761 w 4012132"/>
              <a:gd name="connsiteY152" fmla="*/ 419237 h 423149"/>
              <a:gd name="connsiteX153" fmla="*/ 3986752 w 4012132"/>
              <a:gd name="connsiteY153" fmla="*/ 419237 h 423149"/>
              <a:gd name="connsiteX154" fmla="*/ 4010381 w 4012132"/>
              <a:gd name="connsiteY154" fmla="*/ 419237 h 423149"/>
              <a:gd name="connsiteX0" fmla="*/ 0 w 4011284"/>
              <a:gd name="connsiteY0" fmla="*/ 9903 h 423149"/>
              <a:gd name="connsiteX1" fmla="*/ 29709 w 4011284"/>
              <a:gd name="connsiteY1" fmla="*/ 23107 h 423149"/>
              <a:gd name="connsiteX2" fmla="*/ 46215 w 4011284"/>
              <a:gd name="connsiteY2" fmla="*/ 19806 h 423149"/>
              <a:gd name="connsiteX3" fmla="*/ 59419 w 4011284"/>
              <a:gd name="connsiteY3" fmla="*/ 16505 h 423149"/>
              <a:gd name="connsiteX4" fmla="*/ 69322 w 4011284"/>
              <a:gd name="connsiteY4" fmla="*/ 13204 h 423149"/>
              <a:gd name="connsiteX5" fmla="*/ 95731 w 4011284"/>
              <a:gd name="connsiteY5" fmla="*/ 9903 h 423149"/>
              <a:gd name="connsiteX6" fmla="*/ 108935 w 4011284"/>
              <a:gd name="connsiteY6" fmla="*/ 16505 h 423149"/>
              <a:gd name="connsiteX7" fmla="*/ 122140 w 4011284"/>
              <a:gd name="connsiteY7" fmla="*/ 13204 h 423149"/>
              <a:gd name="connsiteX8" fmla="*/ 145168 w 4011284"/>
              <a:gd name="connsiteY8" fmla="*/ 19807 h 423149"/>
              <a:gd name="connsiteX9" fmla="*/ 151849 w 4011284"/>
              <a:gd name="connsiteY9" fmla="*/ 16505 h 423149"/>
              <a:gd name="connsiteX10" fmla="*/ 194763 w 4011284"/>
              <a:gd name="connsiteY10" fmla="*/ 6602 h 423149"/>
              <a:gd name="connsiteX11" fmla="*/ 214570 w 4011284"/>
              <a:gd name="connsiteY11" fmla="*/ 0 h 423149"/>
              <a:gd name="connsiteX12" fmla="*/ 234376 w 4011284"/>
              <a:gd name="connsiteY12" fmla="*/ 3301 h 423149"/>
              <a:gd name="connsiteX13" fmla="*/ 250882 w 4011284"/>
              <a:gd name="connsiteY13" fmla="*/ 6602 h 423149"/>
              <a:gd name="connsiteX14" fmla="*/ 283893 w 4011284"/>
              <a:gd name="connsiteY14" fmla="*/ 6602 h 423149"/>
              <a:gd name="connsiteX15" fmla="*/ 307000 w 4011284"/>
              <a:gd name="connsiteY15" fmla="*/ 13204 h 423149"/>
              <a:gd name="connsiteX16" fmla="*/ 323506 w 4011284"/>
              <a:gd name="connsiteY16" fmla="*/ 19806 h 423149"/>
              <a:gd name="connsiteX17" fmla="*/ 349914 w 4011284"/>
              <a:gd name="connsiteY17" fmla="*/ 26408 h 423149"/>
              <a:gd name="connsiteX18" fmla="*/ 376373 w 4011284"/>
              <a:gd name="connsiteY18" fmla="*/ 39613 h 423149"/>
              <a:gd name="connsiteX19" fmla="*/ 399431 w 4011284"/>
              <a:gd name="connsiteY19" fmla="*/ 46215 h 423149"/>
              <a:gd name="connsiteX20" fmla="*/ 409334 w 4011284"/>
              <a:gd name="connsiteY20" fmla="*/ 69323 h 423149"/>
              <a:gd name="connsiteX21" fmla="*/ 445646 w 4011284"/>
              <a:gd name="connsiteY21" fmla="*/ 72624 h 423149"/>
              <a:gd name="connsiteX22" fmla="*/ 491861 w 4011284"/>
              <a:gd name="connsiteY22" fmla="*/ 72624 h 423149"/>
              <a:gd name="connsiteX23" fmla="*/ 501764 w 4011284"/>
              <a:gd name="connsiteY23" fmla="*/ 75925 h 423149"/>
              <a:gd name="connsiteX24" fmla="*/ 541377 w 4011284"/>
              <a:gd name="connsiteY24" fmla="*/ 79226 h 423149"/>
              <a:gd name="connsiteX25" fmla="*/ 580990 w 4011284"/>
              <a:gd name="connsiteY25" fmla="*/ 85828 h 423149"/>
              <a:gd name="connsiteX26" fmla="*/ 561184 w 4011284"/>
              <a:gd name="connsiteY26" fmla="*/ 82527 h 423149"/>
              <a:gd name="connsiteX27" fmla="*/ 597496 w 4011284"/>
              <a:gd name="connsiteY27" fmla="*/ 85828 h 423149"/>
              <a:gd name="connsiteX28" fmla="*/ 637109 w 4011284"/>
              <a:gd name="connsiteY28" fmla="*/ 92430 h 423149"/>
              <a:gd name="connsiteX29" fmla="*/ 653614 w 4011284"/>
              <a:gd name="connsiteY29" fmla="*/ 89129 h 423149"/>
              <a:gd name="connsiteX30" fmla="*/ 683324 w 4011284"/>
              <a:gd name="connsiteY30" fmla="*/ 99032 h 423149"/>
              <a:gd name="connsiteX31" fmla="*/ 693227 w 4011284"/>
              <a:gd name="connsiteY31" fmla="*/ 105634 h 423149"/>
              <a:gd name="connsiteX32" fmla="*/ 699829 w 4011284"/>
              <a:gd name="connsiteY32" fmla="*/ 112237 h 423149"/>
              <a:gd name="connsiteX33" fmla="*/ 709732 w 4011284"/>
              <a:gd name="connsiteY33" fmla="*/ 115538 h 423149"/>
              <a:gd name="connsiteX34" fmla="*/ 739442 w 4011284"/>
              <a:gd name="connsiteY34" fmla="*/ 99032 h 423149"/>
              <a:gd name="connsiteX35" fmla="*/ 775754 w 4011284"/>
              <a:gd name="connsiteY35" fmla="*/ 105634 h 423149"/>
              <a:gd name="connsiteX36" fmla="*/ 785657 w 4011284"/>
              <a:gd name="connsiteY36" fmla="*/ 108936 h 423149"/>
              <a:gd name="connsiteX37" fmla="*/ 798862 w 4011284"/>
              <a:gd name="connsiteY37" fmla="*/ 112237 h 423149"/>
              <a:gd name="connsiteX38" fmla="*/ 821969 w 4011284"/>
              <a:gd name="connsiteY38" fmla="*/ 122140 h 423149"/>
              <a:gd name="connsiteX39" fmla="*/ 831872 w 4011284"/>
              <a:gd name="connsiteY39" fmla="*/ 128742 h 423149"/>
              <a:gd name="connsiteX40" fmla="*/ 845077 w 4011284"/>
              <a:gd name="connsiteY40" fmla="*/ 132043 h 423149"/>
              <a:gd name="connsiteX41" fmla="*/ 854980 w 4011284"/>
              <a:gd name="connsiteY41" fmla="*/ 135344 h 423149"/>
              <a:gd name="connsiteX42" fmla="*/ 881389 w 4011284"/>
              <a:gd name="connsiteY42" fmla="*/ 148549 h 423149"/>
              <a:gd name="connsiteX43" fmla="*/ 891292 w 4011284"/>
              <a:gd name="connsiteY43" fmla="*/ 155151 h 423149"/>
              <a:gd name="connsiteX44" fmla="*/ 907797 w 4011284"/>
              <a:gd name="connsiteY44" fmla="*/ 158452 h 423149"/>
              <a:gd name="connsiteX45" fmla="*/ 917701 w 4011284"/>
              <a:gd name="connsiteY45" fmla="*/ 161753 h 423149"/>
              <a:gd name="connsiteX46" fmla="*/ 930905 w 4011284"/>
              <a:gd name="connsiteY46" fmla="*/ 165054 h 423149"/>
              <a:gd name="connsiteX47" fmla="*/ 954013 w 4011284"/>
              <a:gd name="connsiteY47" fmla="*/ 161753 h 423149"/>
              <a:gd name="connsiteX48" fmla="*/ 967217 w 4011284"/>
              <a:gd name="connsiteY48" fmla="*/ 158452 h 423149"/>
              <a:gd name="connsiteX49" fmla="*/ 977120 w 4011284"/>
              <a:gd name="connsiteY49" fmla="*/ 161753 h 423149"/>
              <a:gd name="connsiteX50" fmla="*/ 990324 w 4011284"/>
              <a:gd name="connsiteY50" fmla="*/ 165054 h 423149"/>
              <a:gd name="connsiteX51" fmla="*/ 1000228 w 4011284"/>
              <a:gd name="connsiteY51" fmla="*/ 168355 h 423149"/>
              <a:gd name="connsiteX52" fmla="*/ 1046443 w 4011284"/>
              <a:gd name="connsiteY52" fmla="*/ 171656 h 423149"/>
              <a:gd name="connsiteX53" fmla="*/ 1119067 w 4011284"/>
              <a:gd name="connsiteY53" fmla="*/ 171656 h 423149"/>
              <a:gd name="connsiteX54" fmla="*/ 1138873 w 4011284"/>
              <a:gd name="connsiteY54" fmla="*/ 178258 h 423149"/>
              <a:gd name="connsiteX55" fmla="*/ 1165282 w 4011284"/>
              <a:gd name="connsiteY55" fmla="*/ 174957 h 423149"/>
              <a:gd name="connsiteX56" fmla="*/ 1188389 w 4011284"/>
              <a:gd name="connsiteY56" fmla="*/ 171656 h 423149"/>
              <a:gd name="connsiteX57" fmla="*/ 1214798 w 4011284"/>
              <a:gd name="connsiteY57" fmla="*/ 178258 h 423149"/>
              <a:gd name="connsiteX58" fmla="*/ 1234605 w 4011284"/>
              <a:gd name="connsiteY58" fmla="*/ 181559 h 423149"/>
              <a:gd name="connsiteX59" fmla="*/ 1237906 w 4011284"/>
              <a:gd name="connsiteY59" fmla="*/ 191463 h 423149"/>
              <a:gd name="connsiteX60" fmla="*/ 1261013 w 4011284"/>
              <a:gd name="connsiteY60" fmla="*/ 198065 h 423149"/>
              <a:gd name="connsiteX61" fmla="*/ 1270916 w 4011284"/>
              <a:gd name="connsiteY61" fmla="*/ 204667 h 423149"/>
              <a:gd name="connsiteX62" fmla="*/ 1277519 w 4011284"/>
              <a:gd name="connsiteY62" fmla="*/ 211269 h 423149"/>
              <a:gd name="connsiteX63" fmla="*/ 1327035 w 4011284"/>
              <a:gd name="connsiteY63" fmla="*/ 214570 h 423149"/>
              <a:gd name="connsiteX64" fmla="*/ 1366648 w 4011284"/>
              <a:gd name="connsiteY64" fmla="*/ 217871 h 423149"/>
              <a:gd name="connsiteX65" fmla="*/ 1393057 w 4011284"/>
              <a:gd name="connsiteY65" fmla="*/ 217871 h 423149"/>
              <a:gd name="connsiteX66" fmla="*/ 1429368 w 4011284"/>
              <a:gd name="connsiteY66" fmla="*/ 221172 h 423149"/>
              <a:gd name="connsiteX67" fmla="*/ 1442573 w 4011284"/>
              <a:gd name="connsiteY67" fmla="*/ 224473 h 423149"/>
              <a:gd name="connsiteX68" fmla="*/ 1449175 w 4011284"/>
              <a:gd name="connsiteY68" fmla="*/ 231076 h 423149"/>
              <a:gd name="connsiteX69" fmla="*/ 1459078 w 4011284"/>
              <a:gd name="connsiteY69" fmla="*/ 234377 h 423149"/>
              <a:gd name="connsiteX70" fmla="*/ 1495390 w 4011284"/>
              <a:gd name="connsiteY70" fmla="*/ 231076 h 423149"/>
              <a:gd name="connsiteX71" fmla="*/ 1558111 w 4011284"/>
              <a:gd name="connsiteY71" fmla="*/ 231076 h 423149"/>
              <a:gd name="connsiteX72" fmla="*/ 1594423 w 4011284"/>
              <a:gd name="connsiteY72" fmla="*/ 240979 h 423149"/>
              <a:gd name="connsiteX73" fmla="*/ 1604326 w 4011284"/>
              <a:gd name="connsiteY73" fmla="*/ 237678 h 423149"/>
              <a:gd name="connsiteX74" fmla="*/ 1663745 w 4011284"/>
              <a:gd name="connsiteY74" fmla="*/ 244280 h 423149"/>
              <a:gd name="connsiteX75" fmla="*/ 1690154 w 4011284"/>
              <a:gd name="connsiteY75" fmla="*/ 240979 h 423149"/>
              <a:gd name="connsiteX76" fmla="*/ 1729767 w 4011284"/>
              <a:gd name="connsiteY76" fmla="*/ 247581 h 423149"/>
              <a:gd name="connsiteX77" fmla="*/ 1762778 w 4011284"/>
              <a:gd name="connsiteY77" fmla="*/ 250882 h 423149"/>
              <a:gd name="connsiteX78" fmla="*/ 1785885 w 4011284"/>
              <a:gd name="connsiteY78" fmla="*/ 254183 h 423149"/>
              <a:gd name="connsiteX79" fmla="*/ 1921230 w 4011284"/>
              <a:gd name="connsiteY79" fmla="*/ 257484 h 423149"/>
              <a:gd name="connsiteX80" fmla="*/ 1997155 w 4011284"/>
              <a:gd name="connsiteY80" fmla="*/ 267388 h 423149"/>
              <a:gd name="connsiteX81" fmla="*/ 2013660 w 4011284"/>
              <a:gd name="connsiteY81" fmla="*/ 270689 h 423149"/>
              <a:gd name="connsiteX82" fmla="*/ 2036768 w 4011284"/>
              <a:gd name="connsiteY82" fmla="*/ 273990 h 423149"/>
              <a:gd name="connsiteX83" fmla="*/ 2046671 w 4011284"/>
              <a:gd name="connsiteY83" fmla="*/ 280592 h 423149"/>
              <a:gd name="connsiteX84" fmla="*/ 2073080 w 4011284"/>
              <a:gd name="connsiteY84" fmla="*/ 287194 h 423149"/>
              <a:gd name="connsiteX85" fmla="*/ 2082983 w 4011284"/>
              <a:gd name="connsiteY85" fmla="*/ 293796 h 423149"/>
              <a:gd name="connsiteX86" fmla="*/ 2102789 w 4011284"/>
              <a:gd name="connsiteY86" fmla="*/ 300398 h 423149"/>
              <a:gd name="connsiteX87" fmla="*/ 2119295 w 4011284"/>
              <a:gd name="connsiteY87" fmla="*/ 297097 h 423149"/>
              <a:gd name="connsiteX88" fmla="*/ 2139101 w 4011284"/>
              <a:gd name="connsiteY88" fmla="*/ 303699 h 423149"/>
              <a:gd name="connsiteX89" fmla="*/ 2152306 w 4011284"/>
              <a:gd name="connsiteY89" fmla="*/ 307001 h 423149"/>
              <a:gd name="connsiteX90" fmla="*/ 2267844 w 4011284"/>
              <a:gd name="connsiteY90" fmla="*/ 313603 h 423149"/>
              <a:gd name="connsiteX91" fmla="*/ 2290951 w 4011284"/>
              <a:gd name="connsiteY91" fmla="*/ 316904 h 423149"/>
              <a:gd name="connsiteX92" fmla="*/ 2310758 w 4011284"/>
              <a:gd name="connsiteY92" fmla="*/ 323506 h 423149"/>
              <a:gd name="connsiteX93" fmla="*/ 2333865 w 4011284"/>
              <a:gd name="connsiteY93" fmla="*/ 313603 h 423149"/>
              <a:gd name="connsiteX94" fmla="*/ 2347070 w 4011284"/>
              <a:gd name="connsiteY94" fmla="*/ 316904 h 423149"/>
              <a:gd name="connsiteX95" fmla="*/ 2419693 w 4011284"/>
              <a:gd name="connsiteY95" fmla="*/ 320205 h 423149"/>
              <a:gd name="connsiteX96" fmla="*/ 2436199 w 4011284"/>
              <a:gd name="connsiteY96" fmla="*/ 323506 h 423149"/>
              <a:gd name="connsiteX97" fmla="*/ 2442801 w 4011284"/>
              <a:gd name="connsiteY97" fmla="*/ 333409 h 423149"/>
              <a:gd name="connsiteX98" fmla="*/ 2465909 w 4011284"/>
              <a:gd name="connsiteY98" fmla="*/ 343312 h 423149"/>
              <a:gd name="connsiteX99" fmla="*/ 2482414 w 4011284"/>
              <a:gd name="connsiteY99" fmla="*/ 349915 h 423149"/>
              <a:gd name="connsiteX100" fmla="*/ 2492317 w 4011284"/>
              <a:gd name="connsiteY100" fmla="*/ 356517 h 423149"/>
              <a:gd name="connsiteX101" fmla="*/ 2535231 w 4011284"/>
              <a:gd name="connsiteY101" fmla="*/ 353216 h 423149"/>
              <a:gd name="connsiteX102" fmla="*/ 2555038 w 4011284"/>
              <a:gd name="connsiteY102" fmla="*/ 369721 h 423149"/>
              <a:gd name="connsiteX103" fmla="*/ 2574844 w 4011284"/>
              <a:gd name="connsiteY103" fmla="*/ 356517 h 423149"/>
              <a:gd name="connsiteX104" fmla="*/ 2591351 w 4011284"/>
              <a:gd name="connsiteY104" fmla="*/ 366421 h 423149"/>
              <a:gd name="connsiteX105" fmla="*/ 2588049 w 4011284"/>
              <a:gd name="connsiteY105" fmla="*/ 363119 h 423149"/>
              <a:gd name="connsiteX106" fmla="*/ 2611156 w 4011284"/>
              <a:gd name="connsiteY106" fmla="*/ 376323 h 423149"/>
              <a:gd name="connsiteX107" fmla="*/ 2621059 w 4011284"/>
              <a:gd name="connsiteY107" fmla="*/ 373022 h 423149"/>
              <a:gd name="connsiteX108" fmla="*/ 2627662 w 4011284"/>
              <a:gd name="connsiteY108" fmla="*/ 366420 h 423149"/>
              <a:gd name="connsiteX109" fmla="*/ 2640866 w 4011284"/>
              <a:gd name="connsiteY109" fmla="*/ 373022 h 423149"/>
              <a:gd name="connsiteX110" fmla="*/ 2670576 w 4011284"/>
              <a:gd name="connsiteY110" fmla="*/ 382925 h 423149"/>
              <a:gd name="connsiteX111" fmla="*/ 2700285 w 4011284"/>
              <a:gd name="connsiteY111" fmla="*/ 369721 h 423149"/>
              <a:gd name="connsiteX112" fmla="*/ 2710189 w 4011284"/>
              <a:gd name="connsiteY112" fmla="*/ 373022 h 423149"/>
              <a:gd name="connsiteX113" fmla="*/ 2720092 w 4011284"/>
              <a:gd name="connsiteY113" fmla="*/ 379624 h 423149"/>
              <a:gd name="connsiteX114" fmla="*/ 2756404 w 4011284"/>
              <a:gd name="connsiteY114" fmla="*/ 386227 h 423149"/>
              <a:gd name="connsiteX115" fmla="*/ 2809221 w 4011284"/>
              <a:gd name="connsiteY115" fmla="*/ 382925 h 423149"/>
              <a:gd name="connsiteX116" fmla="*/ 2819124 w 4011284"/>
              <a:gd name="connsiteY116" fmla="*/ 379624 h 423149"/>
              <a:gd name="connsiteX117" fmla="*/ 2838931 w 4011284"/>
              <a:gd name="connsiteY117" fmla="*/ 386227 h 423149"/>
              <a:gd name="connsiteX118" fmla="*/ 2855436 w 4011284"/>
              <a:gd name="connsiteY118" fmla="*/ 389528 h 423149"/>
              <a:gd name="connsiteX119" fmla="*/ 2871942 w 4011284"/>
              <a:gd name="connsiteY119" fmla="*/ 386227 h 423149"/>
              <a:gd name="connsiteX120" fmla="*/ 2885146 w 4011284"/>
              <a:gd name="connsiteY120" fmla="*/ 382925 h 423149"/>
              <a:gd name="connsiteX121" fmla="*/ 2911555 w 4011284"/>
              <a:gd name="connsiteY121" fmla="*/ 389528 h 423149"/>
              <a:gd name="connsiteX122" fmla="*/ 2937963 w 4011284"/>
              <a:gd name="connsiteY122" fmla="*/ 392829 h 423149"/>
              <a:gd name="connsiteX123" fmla="*/ 2961071 w 4011284"/>
              <a:gd name="connsiteY123" fmla="*/ 399431 h 423149"/>
              <a:gd name="connsiteX124" fmla="*/ 2990781 w 4011284"/>
              <a:gd name="connsiteY124" fmla="*/ 396130 h 423149"/>
              <a:gd name="connsiteX125" fmla="*/ 3013888 w 4011284"/>
              <a:gd name="connsiteY125" fmla="*/ 399431 h 423149"/>
              <a:gd name="connsiteX126" fmla="*/ 3033695 w 4011284"/>
              <a:gd name="connsiteY126" fmla="*/ 406033 h 423149"/>
              <a:gd name="connsiteX127" fmla="*/ 3043598 w 4011284"/>
              <a:gd name="connsiteY127" fmla="*/ 402732 h 423149"/>
              <a:gd name="connsiteX128" fmla="*/ 3218555 w 4011284"/>
              <a:gd name="connsiteY128" fmla="*/ 396130 h 423149"/>
              <a:gd name="connsiteX129" fmla="*/ 3238362 w 4011284"/>
              <a:gd name="connsiteY129" fmla="*/ 392829 h 423149"/>
              <a:gd name="connsiteX130" fmla="*/ 3248265 w 4011284"/>
              <a:gd name="connsiteY130" fmla="*/ 399431 h 423149"/>
              <a:gd name="connsiteX131" fmla="*/ 3258168 w 4011284"/>
              <a:gd name="connsiteY131" fmla="*/ 402732 h 423149"/>
              <a:gd name="connsiteX132" fmla="*/ 3297781 w 4011284"/>
              <a:gd name="connsiteY132" fmla="*/ 406033 h 423149"/>
              <a:gd name="connsiteX133" fmla="*/ 3307685 w 4011284"/>
              <a:gd name="connsiteY133" fmla="*/ 409334 h 423149"/>
              <a:gd name="connsiteX134" fmla="*/ 3314287 w 4011284"/>
              <a:gd name="connsiteY134" fmla="*/ 399431 h 423149"/>
              <a:gd name="connsiteX135" fmla="*/ 3324190 w 4011284"/>
              <a:gd name="connsiteY135" fmla="*/ 396130 h 423149"/>
              <a:gd name="connsiteX136" fmla="*/ 3350599 w 4011284"/>
              <a:gd name="connsiteY136" fmla="*/ 399431 h 423149"/>
              <a:gd name="connsiteX137" fmla="*/ 3380309 w 4011284"/>
              <a:gd name="connsiteY137" fmla="*/ 402732 h 423149"/>
              <a:gd name="connsiteX138" fmla="*/ 3423223 w 4011284"/>
              <a:gd name="connsiteY138" fmla="*/ 402732 h 423149"/>
              <a:gd name="connsiteX139" fmla="*/ 3462836 w 4011284"/>
              <a:gd name="connsiteY139" fmla="*/ 406033 h 423149"/>
              <a:gd name="connsiteX140" fmla="*/ 3545363 w 4011284"/>
              <a:gd name="connsiteY140" fmla="*/ 409334 h 423149"/>
              <a:gd name="connsiteX141" fmla="*/ 3594879 w 4011284"/>
              <a:gd name="connsiteY141" fmla="*/ 402732 h 423149"/>
              <a:gd name="connsiteX142" fmla="*/ 3621288 w 4011284"/>
              <a:gd name="connsiteY142" fmla="*/ 406033 h 423149"/>
              <a:gd name="connsiteX143" fmla="*/ 3634492 w 4011284"/>
              <a:gd name="connsiteY143" fmla="*/ 409334 h 423149"/>
              <a:gd name="connsiteX144" fmla="*/ 3654298 w 4011284"/>
              <a:gd name="connsiteY144" fmla="*/ 415936 h 423149"/>
              <a:gd name="connsiteX145" fmla="*/ 3670804 w 4011284"/>
              <a:gd name="connsiteY145" fmla="*/ 412635 h 423149"/>
              <a:gd name="connsiteX146" fmla="*/ 3687309 w 4011284"/>
              <a:gd name="connsiteY146" fmla="*/ 409334 h 423149"/>
              <a:gd name="connsiteX147" fmla="*/ 3730223 w 4011284"/>
              <a:gd name="connsiteY147" fmla="*/ 415936 h 423149"/>
              <a:gd name="connsiteX148" fmla="*/ 3835859 w 4011284"/>
              <a:gd name="connsiteY148" fmla="*/ 409334 h 423149"/>
              <a:gd name="connsiteX149" fmla="*/ 3872170 w 4011284"/>
              <a:gd name="connsiteY149" fmla="*/ 412635 h 423149"/>
              <a:gd name="connsiteX150" fmla="*/ 3891976 w 4011284"/>
              <a:gd name="connsiteY150" fmla="*/ 419237 h 423149"/>
              <a:gd name="connsiteX151" fmla="*/ 3924938 w 4011284"/>
              <a:gd name="connsiteY151" fmla="*/ 419237 h 423149"/>
              <a:gd name="connsiteX152" fmla="*/ 3944761 w 4011284"/>
              <a:gd name="connsiteY152" fmla="*/ 419237 h 423149"/>
              <a:gd name="connsiteX153" fmla="*/ 3961505 w 4011284"/>
              <a:gd name="connsiteY153" fmla="*/ 419237 h 423149"/>
              <a:gd name="connsiteX154" fmla="*/ 4010381 w 4011284"/>
              <a:gd name="connsiteY154" fmla="*/ 419237 h 423149"/>
              <a:gd name="connsiteX0" fmla="*/ 0 w 4008178"/>
              <a:gd name="connsiteY0" fmla="*/ 9903 h 423149"/>
              <a:gd name="connsiteX1" fmla="*/ 29709 w 4008178"/>
              <a:gd name="connsiteY1" fmla="*/ 23107 h 423149"/>
              <a:gd name="connsiteX2" fmla="*/ 46215 w 4008178"/>
              <a:gd name="connsiteY2" fmla="*/ 19806 h 423149"/>
              <a:gd name="connsiteX3" fmla="*/ 59419 w 4008178"/>
              <a:gd name="connsiteY3" fmla="*/ 16505 h 423149"/>
              <a:gd name="connsiteX4" fmla="*/ 69322 w 4008178"/>
              <a:gd name="connsiteY4" fmla="*/ 13204 h 423149"/>
              <a:gd name="connsiteX5" fmla="*/ 95731 w 4008178"/>
              <a:gd name="connsiteY5" fmla="*/ 9903 h 423149"/>
              <a:gd name="connsiteX6" fmla="*/ 108935 w 4008178"/>
              <a:gd name="connsiteY6" fmla="*/ 16505 h 423149"/>
              <a:gd name="connsiteX7" fmla="*/ 122140 w 4008178"/>
              <a:gd name="connsiteY7" fmla="*/ 13204 h 423149"/>
              <a:gd name="connsiteX8" fmla="*/ 145168 w 4008178"/>
              <a:gd name="connsiteY8" fmla="*/ 19807 h 423149"/>
              <a:gd name="connsiteX9" fmla="*/ 151849 w 4008178"/>
              <a:gd name="connsiteY9" fmla="*/ 16505 h 423149"/>
              <a:gd name="connsiteX10" fmla="*/ 194763 w 4008178"/>
              <a:gd name="connsiteY10" fmla="*/ 6602 h 423149"/>
              <a:gd name="connsiteX11" fmla="*/ 214570 w 4008178"/>
              <a:gd name="connsiteY11" fmla="*/ 0 h 423149"/>
              <a:gd name="connsiteX12" fmla="*/ 234376 w 4008178"/>
              <a:gd name="connsiteY12" fmla="*/ 3301 h 423149"/>
              <a:gd name="connsiteX13" fmla="*/ 250882 w 4008178"/>
              <a:gd name="connsiteY13" fmla="*/ 6602 h 423149"/>
              <a:gd name="connsiteX14" fmla="*/ 283893 w 4008178"/>
              <a:gd name="connsiteY14" fmla="*/ 6602 h 423149"/>
              <a:gd name="connsiteX15" fmla="*/ 307000 w 4008178"/>
              <a:gd name="connsiteY15" fmla="*/ 13204 h 423149"/>
              <a:gd name="connsiteX16" fmla="*/ 323506 w 4008178"/>
              <a:gd name="connsiteY16" fmla="*/ 19806 h 423149"/>
              <a:gd name="connsiteX17" fmla="*/ 349914 w 4008178"/>
              <a:gd name="connsiteY17" fmla="*/ 26408 h 423149"/>
              <a:gd name="connsiteX18" fmla="*/ 376373 w 4008178"/>
              <a:gd name="connsiteY18" fmla="*/ 39613 h 423149"/>
              <a:gd name="connsiteX19" fmla="*/ 399431 w 4008178"/>
              <a:gd name="connsiteY19" fmla="*/ 46215 h 423149"/>
              <a:gd name="connsiteX20" fmla="*/ 409334 w 4008178"/>
              <a:gd name="connsiteY20" fmla="*/ 69323 h 423149"/>
              <a:gd name="connsiteX21" fmla="*/ 445646 w 4008178"/>
              <a:gd name="connsiteY21" fmla="*/ 72624 h 423149"/>
              <a:gd name="connsiteX22" fmla="*/ 491861 w 4008178"/>
              <a:gd name="connsiteY22" fmla="*/ 72624 h 423149"/>
              <a:gd name="connsiteX23" fmla="*/ 501764 w 4008178"/>
              <a:gd name="connsiteY23" fmla="*/ 75925 h 423149"/>
              <a:gd name="connsiteX24" fmla="*/ 541377 w 4008178"/>
              <a:gd name="connsiteY24" fmla="*/ 79226 h 423149"/>
              <a:gd name="connsiteX25" fmla="*/ 580990 w 4008178"/>
              <a:gd name="connsiteY25" fmla="*/ 85828 h 423149"/>
              <a:gd name="connsiteX26" fmla="*/ 561184 w 4008178"/>
              <a:gd name="connsiteY26" fmla="*/ 82527 h 423149"/>
              <a:gd name="connsiteX27" fmla="*/ 597496 w 4008178"/>
              <a:gd name="connsiteY27" fmla="*/ 85828 h 423149"/>
              <a:gd name="connsiteX28" fmla="*/ 637109 w 4008178"/>
              <a:gd name="connsiteY28" fmla="*/ 92430 h 423149"/>
              <a:gd name="connsiteX29" fmla="*/ 653614 w 4008178"/>
              <a:gd name="connsiteY29" fmla="*/ 89129 h 423149"/>
              <a:gd name="connsiteX30" fmla="*/ 683324 w 4008178"/>
              <a:gd name="connsiteY30" fmla="*/ 99032 h 423149"/>
              <a:gd name="connsiteX31" fmla="*/ 693227 w 4008178"/>
              <a:gd name="connsiteY31" fmla="*/ 105634 h 423149"/>
              <a:gd name="connsiteX32" fmla="*/ 699829 w 4008178"/>
              <a:gd name="connsiteY32" fmla="*/ 112237 h 423149"/>
              <a:gd name="connsiteX33" fmla="*/ 709732 w 4008178"/>
              <a:gd name="connsiteY33" fmla="*/ 115538 h 423149"/>
              <a:gd name="connsiteX34" fmla="*/ 739442 w 4008178"/>
              <a:gd name="connsiteY34" fmla="*/ 99032 h 423149"/>
              <a:gd name="connsiteX35" fmla="*/ 775754 w 4008178"/>
              <a:gd name="connsiteY35" fmla="*/ 105634 h 423149"/>
              <a:gd name="connsiteX36" fmla="*/ 785657 w 4008178"/>
              <a:gd name="connsiteY36" fmla="*/ 108936 h 423149"/>
              <a:gd name="connsiteX37" fmla="*/ 798862 w 4008178"/>
              <a:gd name="connsiteY37" fmla="*/ 112237 h 423149"/>
              <a:gd name="connsiteX38" fmla="*/ 821969 w 4008178"/>
              <a:gd name="connsiteY38" fmla="*/ 122140 h 423149"/>
              <a:gd name="connsiteX39" fmla="*/ 831872 w 4008178"/>
              <a:gd name="connsiteY39" fmla="*/ 128742 h 423149"/>
              <a:gd name="connsiteX40" fmla="*/ 845077 w 4008178"/>
              <a:gd name="connsiteY40" fmla="*/ 132043 h 423149"/>
              <a:gd name="connsiteX41" fmla="*/ 854980 w 4008178"/>
              <a:gd name="connsiteY41" fmla="*/ 135344 h 423149"/>
              <a:gd name="connsiteX42" fmla="*/ 881389 w 4008178"/>
              <a:gd name="connsiteY42" fmla="*/ 148549 h 423149"/>
              <a:gd name="connsiteX43" fmla="*/ 891292 w 4008178"/>
              <a:gd name="connsiteY43" fmla="*/ 155151 h 423149"/>
              <a:gd name="connsiteX44" fmla="*/ 907797 w 4008178"/>
              <a:gd name="connsiteY44" fmla="*/ 158452 h 423149"/>
              <a:gd name="connsiteX45" fmla="*/ 917701 w 4008178"/>
              <a:gd name="connsiteY45" fmla="*/ 161753 h 423149"/>
              <a:gd name="connsiteX46" fmla="*/ 930905 w 4008178"/>
              <a:gd name="connsiteY46" fmla="*/ 165054 h 423149"/>
              <a:gd name="connsiteX47" fmla="*/ 954013 w 4008178"/>
              <a:gd name="connsiteY47" fmla="*/ 161753 h 423149"/>
              <a:gd name="connsiteX48" fmla="*/ 967217 w 4008178"/>
              <a:gd name="connsiteY48" fmla="*/ 158452 h 423149"/>
              <a:gd name="connsiteX49" fmla="*/ 977120 w 4008178"/>
              <a:gd name="connsiteY49" fmla="*/ 161753 h 423149"/>
              <a:gd name="connsiteX50" fmla="*/ 990324 w 4008178"/>
              <a:gd name="connsiteY50" fmla="*/ 165054 h 423149"/>
              <a:gd name="connsiteX51" fmla="*/ 1000228 w 4008178"/>
              <a:gd name="connsiteY51" fmla="*/ 168355 h 423149"/>
              <a:gd name="connsiteX52" fmla="*/ 1046443 w 4008178"/>
              <a:gd name="connsiteY52" fmla="*/ 171656 h 423149"/>
              <a:gd name="connsiteX53" fmla="*/ 1119067 w 4008178"/>
              <a:gd name="connsiteY53" fmla="*/ 171656 h 423149"/>
              <a:gd name="connsiteX54" fmla="*/ 1138873 w 4008178"/>
              <a:gd name="connsiteY54" fmla="*/ 178258 h 423149"/>
              <a:gd name="connsiteX55" fmla="*/ 1165282 w 4008178"/>
              <a:gd name="connsiteY55" fmla="*/ 174957 h 423149"/>
              <a:gd name="connsiteX56" fmla="*/ 1188389 w 4008178"/>
              <a:gd name="connsiteY56" fmla="*/ 171656 h 423149"/>
              <a:gd name="connsiteX57" fmla="*/ 1214798 w 4008178"/>
              <a:gd name="connsiteY57" fmla="*/ 178258 h 423149"/>
              <a:gd name="connsiteX58" fmla="*/ 1234605 w 4008178"/>
              <a:gd name="connsiteY58" fmla="*/ 181559 h 423149"/>
              <a:gd name="connsiteX59" fmla="*/ 1237906 w 4008178"/>
              <a:gd name="connsiteY59" fmla="*/ 191463 h 423149"/>
              <a:gd name="connsiteX60" fmla="*/ 1261013 w 4008178"/>
              <a:gd name="connsiteY60" fmla="*/ 198065 h 423149"/>
              <a:gd name="connsiteX61" fmla="*/ 1270916 w 4008178"/>
              <a:gd name="connsiteY61" fmla="*/ 204667 h 423149"/>
              <a:gd name="connsiteX62" fmla="*/ 1277519 w 4008178"/>
              <a:gd name="connsiteY62" fmla="*/ 211269 h 423149"/>
              <a:gd name="connsiteX63" fmla="*/ 1327035 w 4008178"/>
              <a:gd name="connsiteY63" fmla="*/ 214570 h 423149"/>
              <a:gd name="connsiteX64" fmla="*/ 1366648 w 4008178"/>
              <a:gd name="connsiteY64" fmla="*/ 217871 h 423149"/>
              <a:gd name="connsiteX65" fmla="*/ 1393057 w 4008178"/>
              <a:gd name="connsiteY65" fmla="*/ 217871 h 423149"/>
              <a:gd name="connsiteX66" fmla="*/ 1429368 w 4008178"/>
              <a:gd name="connsiteY66" fmla="*/ 221172 h 423149"/>
              <a:gd name="connsiteX67" fmla="*/ 1442573 w 4008178"/>
              <a:gd name="connsiteY67" fmla="*/ 224473 h 423149"/>
              <a:gd name="connsiteX68" fmla="*/ 1449175 w 4008178"/>
              <a:gd name="connsiteY68" fmla="*/ 231076 h 423149"/>
              <a:gd name="connsiteX69" fmla="*/ 1459078 w 4008178"/>
              <a:gd name="connsiteY69" fmla="*/ 234377 h 423149"/>
              <a:gd name="connsiteX70" fmla="*/ 1495390 w 4008178"/>
              <a:gd name="connsiteY70" fmla="*/ 231076 h 423149"/>
              <a:gd name="connsiteX71" fmla="*/ 1558111 w 4008178"/>
              <a:gd name="connsiteY71" fmla="*/ 231076 h 423149"/>
              <a:gd name="connsiteX72" fmla="*/ 1594423 w 4008178"/>
              <a:gd name="connsiteY72" fmla="*/ 240979 h 423149"/>
              <a:gd name="connsiteX73" fmla="*/ 1604326 w 4008178"/>
              <a:gd name="connsiteY73" fmla="*/ 237678 h 423149"/>
              <a:gd name="connsiteX74" fmla="*/ 1663745 w 4008178"/>
              <a:gd name="connsiteY74" fmla="*/ 244280 h 423149"/>
              <a:gd name="connsiteX75" fmla="*/ 1690154 w 4008178"/>
              <a:gd name="connsiteY75" fmla="*/ 240979 h 423149"/>
              <a:gd name="connsiteX76" fmla="*/ 1729767 w 4008178"/>
              <a:gd name="connsiteY76" fmla="*/ 247581 h 423149"/>
              <a:gd name="connsiteX77" fmla="*/ 1762778 w 4008178"/>
              <a:gd name="connsiteY77" fmla="*/ 250882 h 423149"/>
              <a:gd name="connsiteX78" fmla="*/ 1785885 w 4008178"/>
              <a:gd name="connsiteY78" fmla="*/ 254183 h 423149"/>
              <a:gd name="connsiteX79" fmla="*/ 1921230 w 4008178"/>
              <a:gd name="connsiteY79" fmla="*/ 257484 h 423149"/>
              <a:gd name="connsiteX80" fmla="*/ 1997155 w 4008178"/>
              <a:gd name="connsiteY80" fmla="*/ 267388 h 423149"/>
              <a:gd name="connsiteX81" fmla="*/ 2013660 w 4008178"/>
              <a:gd name="connsiteY81" fmla="*/ 270689 h 423149"/>
              <a:gd name="connsiteX82" fmla="*/ 2036768 w 4008178"/>
              <a:gd name="connsiteY82" fmla="*/ 273990 h 423149"/>
              <a:gd name="connsiteX83" fmla="*/ 2046671 w 4008178"/>
              <a:gd name="connsiteY83" fmla="*/ 280592 h 423149"/>
              <a:gd name="connsiteX84" fmla="*/ 2073080 w 4008178"/>
              <a:gd name="connsiteY84" fmla="*/ 287194 h 423149"/>
              <a:gd name="connsiteX85" fmla="*/ 2082983 w 4008178"/>
              <a:gd name="connsiteY85" fmla="*/ 293796 h 423149"/>
              <a:gd name="connsiteX86" fmla="*/ 2102789 w 4008178"/>
              <a:gd name="connsiteY86" fmla="*/ 300398 h 423149"/>
              <a:gd name="connsiteX87" fmla="*/ 2119295 w 4008178"/>
              <a:gd name="connsiteY87" fmla="*/ 297097 h 423149"/>
              <a:gd name="connsiteX88" fmla="*/ 2139101 w 4008178"/>
              <a:gd name="connsiteY88" fmla="*/ 303699 h 423149"/>
              <a:gd name="connsiteX89" fmla="*/ 2152306 w 4008178"/>
              <a:gd name="connsiteY89" fmla="*/ 307001 h 423149"/>
              <a:gd name="connsiteX90" fmla="*/ 2267844 w 4008178"/>
              <a:gd name="connsiteY90" fmla="*/ 313603 h 423149"/>
              <a:gd name="connsiteX91" fmla="*/ 2290951 w 4008178"/>
              <a:gd name="connsiteY91" fmla="*/ 316904 h 423149"/>
              <a:gd name="connsiteX92" fmla="*/ 2310758 w 4008178"/>
              <a:gd name="connsiteY92" fmla="*/ 323506 h 423149"/>
              <a:gd name="connsiteX93" fmla="*/ 2333865 w 4008178"/>
              <a:gd name="connsiteY93" fmla="*/ 313603 h 423149"/>
              <a:gd name="connsiteX94" fmla="*/ 2347070 w 4008178"/>
              <a:gd name="connsiteY94" fmla="*/ 316904 h 423149"/>
              <a:gd name="connsiteX95" fmla="*/ 2419693 w 4008178"/>
              <a:gd name="connsiteY95" fmla="*/ 320205 h 423149"/>
              <a:gd name="connsiteX96" fmla="*/ 2436199 w 4008178"/>
              <a:gd name="connsiteY96" fmla="*/ 323506 h 423149"/>
              <a:gd name="connsiteX97" fmla="*/ 2442801 w 4008178"/>
              <a:gd name="connsiteY97" fmla="*/ 333409 h 423149"/>
              <a:gd name="connsiteX98" fmla="*/ 2465909 w 4008178"/>
              <a:gd name="connsiteY98" fmla="*/ 343312 h 423149"/>
              <a:gd name="connsiteX99" fmla="*/ 2482414 w 4008178"/>
              <a:gd name="connsiteY99" fmla="*/ 349915 h 423149"/>
              <a:gd name="connsiteX100" fmla="*/ 2492317 w 4008178"/>
              <a:gd name="connsiteY100" fmla="*/ 356517 h 423149"/>
              <a:gd name="connsiteX101" fmla="*/ 2535231 w 4008178"/>
              <a:gd name="connsiteY101" fmla="*/ 353216 h 423149"/>
              <a:gd name="connsiteX102" fmla="*/ 2555038 w 4008178"/>
              <a:gd name="connsiteY102" fmla="*/ 369721 h 423149"/>
              <a:gd name="connsiteX103" fmla="*/ 2574844 w 4008178"/>
              <a:gd name="connsiteY103" fmla="*/ 356517 h 423149"/>
              <a:gd name="connsiteX104" fmla="*/ 2591351 w 4008178"/>
              <a:gd name="connsiteY104" fmla="*/ 366421 h 423149"/>
              <a:gd name="connsiteX105" fmla="*/ 2588049 w 4008178"/>
              <a:gd name="connsiteY105" fmla="*/ 363119 h 423149"/>
              <a:gd name="connsiteX106" fmla="*/ 2611156 w 4008178"/>
              <a:gd name="connsiteY106" fmla="*/ 376323 h 423149"/>
              <a:gd name="connsiteX107" fmla="*/ 2621059 w 4008178"/>
              <a:gd name="connsiteY107" fmla="*/ 373022 h 423149"/>
              <a:gd name="connsiteX108" fmla="*/ 2627662 w 4008178"/>
              <a:gd name="connsiteY108" fmla="*/ 366420 h 423149"/>
              <a:gd name="connsiteX109" fmla="*/ 2640866 w 4008178"/>
              <a:gd name="connsiteY109" fmla="*/ 373022 h 423149"/>
              <a:gd name="connsiteX110" fmla="*/ 2670576 w 4008178"/>
              <a:gd name="connsiteY110" fmla="*/ 382925 h 423149"/>
              <a:gd name="connsiteX111" fmla="*/ 2700285 w 4008178"/>
              <a:gd name="connsiteY111" fmla="*/ 369721 h 423149"/>
              <a:gd name="connsiteX112" fmla="*/ 2710189 w 4008178"/>
              <a:gd name="connsiteY112" fmla="*/ 373022 h 423149"/>
              <a:gd name="connsiteX113" fmla="*/ 2720092 w 4008178"/>
              <a:gd name="connsiteY113" fmla="*/ 379624 h 423149"/>
              <a:gd name="connsiteX114" fmla="*/ 2756404 w 4008178"/>
              <a:gd name="connsiteY114" fmla="*/ 386227 h 423149"/>
              <a:gd name="connsiteX115" fmla="*/ 2809221 w 4008178"/>
              <a:gd name="connsiteY115" fmla="*/ 382925 h 423149"/>
              <a:gd name="connsiteX116" fmla="*/ 2819124 w 4008178"/>
              <a:gd name="connsiteY116" fmla="*/ 379624 h 423149"/>
              <a:gd name="connsiteX117" fmla="*/ 2838931 w 4008178"/>
              <a:gd name="connsiteY117" fmla="*/ 386227 h 423149"/>
              <a:gd name="connsiteX118" fmla="*/ 2855436 w 4008178"/>
              <a:gd name="connsiteY118" fmla="*/ 389528 h 423149"/>
              <a:gd name="connsiteX119" fmla="*/ 2871942 w 4008178"/>
              <a:gd name="connsiteY119" fmla="*/ 386227 h 423149"/>
              <a:gd name="connsiteX120" fmla="*/ 2885146 w 4008178"/>
              <a:gd name="connsiteY120" fmla="*/ 382925 h 423149"/>
              <a:gd name="connsiteX121" fmla="*/ 2911555 w 4008178"/>
              <a:gd name="connsiteY121" fmla="*/ 389528 h 423149"/>
              <a:gd name="connsiteX122" fmla="*/ 2937963 w 4008178"/>
              <a:gd name="connsiteY122" fmla="*/ 392829 h 423149"/>
              <a:gd name="connsiteX123" fmla="*/ 2961071 w 4008178"/>
              <a:gd name="connsiteY123" fmla="*/ 399431 h 423149"/>
              <a:gd name="connsiteX124" fmla="*/ 2990781 w 4008178"/>
              <a:gd name="connsiteY124" fmla="*/ 396130 h 423149"/>
              <a:gd name="connsiteX125" fmla="*/ 3013888 w 4008178"/>
              <a:gd name="connsiteY125" fmla="*/ 399431 h 423149"/>
              <a:gd name="connsiteX126" fmla="*/ 3033695 w 4008178"/>
              <a:gd name="connsiteY126" fmla="*/ 406033 h 423149"/>
              <a:gd name="connsiteX127" fmla="*/ 3043598 w 4008178"/>
              <a:gd name="connsiteY127" fmla="*/ 402732 h 423149"/>
              <a:gd name="connsiteX128" fmla="*/ 3218555 w 4008178"/>
              <a:gd name="connsiteY128" fmla="*/ 396130 h 423149"/>
              <a:gd name="connsiteX129" fmla="*/ 3238362 w 4008178"/>
              <a:gd name="connsiteY129" fmla="*/ 392829 h 423149"/>
              <a:gd name="connsiteX130" fmla="*/ 3248265 w 4008178"/>
              <a:gd name="connsiteY130" fmla="*/ 399431 h 423149"/>
              <a:gd name="connsiteX131" fmla="*/ 3258168 w 4008178"/>
              <a:gd name="connsiteY131" fmla="*/ 402732 h 423149"/>
              <a:gd name="connsiteX132" fmla="*/ 3297781 w 4008178"/>
              <a:gd name="connsiteY132" fmla="*/ 406033 h 423149"/>
              <a:gd name="connsiteX133" fmla="*/ 3307685 w 4008178"/>
              <a:gd name="connsiteY133" fmla="*/ 409334 h 423149"/>
              <a:gd name="connsiteX134" fmla="*/ 3314287 w 4008178"/>
              <a:gd name="connsiteY134" fmla="*/ 399431 h 423149"/>
              <a:gd name="connsiteX135" fmla="*/ 3324190 w 4008178"/>
              <a:gd name="connsiteY135" fmla="*/ 396130 h 423149"/>
              <a:gd name="connsiteX136" fmla="*/ 3350599 w 4008178"/>
              <a:gd name="connsiteY136" fmla="*/ 399431 h 423149"/>
              <a:gd name="connsiteX137" fmla="*/ 3380309 w 4008178"/>
              <a:gd name="connsiteY137" fmla="*/ 402732 h 423149"/>
              <a:gd name="connsiteX138" fmla="*/ 3423223 w 4008178"/>
              <a:gd name="connsiteY138" fmla="*/ 402732 h 423149"/>
              <a:gd name="connsiteX139" fmla="*/ 3462836 w 4008178"/>
              <a:gd name="connsiteY139" fmla="*/ 406033 h 423149"/>
              <a:gd name="connsiteX140" fmla="*/ 3545363 w 4008178"/>
              <a:gd name="connsiteY140" fmla="*/ 409334 h 423149"/>
              <a:gd name="connsiteX141" fmla="*/ 3594879 w 4008178"/>
              <a:gd name="connsiteY141" fmla="*/ 402732 h 423149"/>
              <a:gd name="connsiteX142" fmla="*/ 3621288 w 4008178"/>
              <a:gd name="connsiteY142" fmla="*/ 406033 h 423149"/>
              <a:gd name="connsiteX143" fmla="*/ 3634492 w 4008178"/>
              <a:gd name="connsiteY143" fmla="*/ 409334 h 423149"/>
              <a:gd name="connsiteX144" fmla="*/ 3654298 w 4008178"/>
              <a:gd name="connsiteY144" fmla="*/ 415936 h 423149"/>
              <a:gd name="connsiteX145" fmla="*/ 3670804 w 4008178"/>
              <a:gd name="connsiteY145" fmla="*/ 412635 h 423149"/>
              <a:gd name="connsiteX146" fmla="*/ 3687309 w 4008178"/>
              <a:gd name="connsiteY146" fmla="*/ 409334 h 423149"/>
              <a:gd name="connsiteX147" fmla="*/ 3730223 w 4008178"/>
              <a:gd name="connsiteY147" fmla="*/ 415936 h 423149"/>
              <a:gd name="connsiteX148" fmla="*/ 3835859 w 4008178"/>
              <a:gd name="connsiteY148" fmla="*/ 409334 h 423149"/>
              <a:gd name="connsiteX149" fmla="*/ 3872170 w 4008178"/>
              <a:gd name="connsiteY149" fmla="*/ 412635 h 423149"/>
              <a:gd name="connsiteX150" fmla="*/ 3891976 w 4008178"/>
              <a:gd name="connsiteY150" fmla="*/ 419237 h 423149"/>
              <a:gd name="connsiteX151" fmla="*/ 3924938 w 4008178"/>
              <a:gd name="connsiteY151" fmla="*/ 419237 h 423149"/>
              <a:gd name="connsiteX152" fmla="*/ 3944761 w 4008178"/>
              <a:gd name="connsiteY152" fmla="*/ 419237 h 423149"/>
              <a:gd name="connsiteX153" fmla="*/ 3961505 w 4008178"/>
              <a:gd name="connsiteY153" fmla="*/ 419237 h 423149"/>
              <a:gd name="connsiteX154" fmla="*/ 4007226 w 4008178"/>
              <a:gd name="connsiteY154" fmla="*/ 419237 h 42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008178" h="423149">
                <a:moveTo>
                  <a:pt x="0" y="9903"/>
                </a:moveTo>
                <a:cubicBezTo>
                  <a:pt x="9903" y="14304"/>
                  <a:pt x="19113" y="20836"/>
                  <a:pt x="29709" y="23107"/>
                </a:cubicBezTo>
                <a:cubicBezTo>
                  <a:pt x="35195" y="24283"/>
                  <a:pt x="40738" y="21023"/>
                  <a:pt x="46215" y="19806"/>
                </a:cubicBezTo>
                <a:cubicBezTo>
                  <a:pt x="50644" y="18822"/>
                  <a:pt x="55057" y="17751"/>
                  <a:pt x="59419" y="16505"/>
                </a:cubicBezTo>
                <a:cubicBezTo>
                  <a:pt x="62765" y="15549"/>
                  <a:pt x="65899" y="13826"/>
                  <a:pt x="69322" y="13204"/>
                </a:cubicBezTo>
                <a:cubicBezTo>
                  <a:pt x="78050" y="11617"/>
                  <a:pt x="86928" y="11003"/>
                  <a:pt x="95731" y="9903"/>
                </a:cubicBezTo>
                <a:cubicBezTo>
                  <a:pt x="124540" y="300"/>
                  <a:pt x="88928" y="8503"/>
                  <a:pt x="108935" y="16505"/>
                </a:cubicBezTo>
                <a:cubicBezTo>
                  <a:pt x="113148" y="18190"/>
                  <a:pt x="117738" y="14304"/>
                  <a:pt x="122140" y="13204"/>
                </a:cubicBezTo>
                <a:cubicBezTo>
                  <a:pt x="125441" y="14304"/>
                  <a:pt x="141688" y="19807"/>
                  <a:pt x="145168" y="19807"/>
                </a:cubicBezTo>
                <a:cubicBezTo>
                  <a:pt x="171576" y="19807"/>
                  <a:pt x="125441" y="7702"/>
                  <a:pt x="151849" y="16505"/>
                </a:cubicBezTo>
                <a:cubicBezTo>
                  <a:pt x="164944" y="13886"/>
                  <a:pt x="182815" y="10584"/>
                  <a:pt x="194763" y="6602"/>
                </a:cubicBezTo>
                <a:lnTo>
                  <a:pt x="214570" y="0"/>
                </a:lnTo>
                <a:cubicBezTo>
                  <a:pt x="221172" y="1100"/>
                  <a:pt x="228109" y="951"/>
                  <a:pt x="234376" y="3301"/>
                </a:cubicBezTo>
                <a:cubicBezTo>
                  <a:pt x="251435" y="9698"/>
                  <a:pt x="229087" y="13867"/>
                  <a:pt x="250882" y="6602"/>
                </a:cubicBezTo>
                <a:cubicBezTo>
                  <a:pt x="273255" y="14060"/>
                  <a:pt x="245961" y="6602"/>
                  <a:pt x="283893" y="6602"/>
                </a:cubicBezTo>
                <a:cubicBezTo>
                  <a:pt x="288038" y="6602"/>
                  <a:pt x="302330" y="11647"/>
                  <a:pt x="307000" y="13204"/>
                </a:cubicBezTo>
                <a:cubicBezTo>
                  <a:pt x="325290" y="7108"/>
                  <a:pt x="309704" y="8764"/>
                  <a:pt x="323506" y="19806"/>
                </a:cubicBezTo>
                <a:cubicBezTo>
                  <a:pt x="326889" y="22513"/>
                  <a:pt x="349092" y="26244"/>
                  <a:pt x="349914" y="26408"/>
                </a:cubicBezTo>
                <a:cubicBezTo>
                  <a:pt x="379488" y="46125"/>
                  <a:pt x="306833" y="16434"/>
                  <a:pt x="376373" y="39613"/>
                </a:cubicBezTo>
                <a:cubicBezTo>
                  <a:pt x="379674" y="40713"/>
                  <a:pt x="393937" y="41263"/>
                  <a:pt x="399431" y="46215"/>
                </a:cubicBezTo>
                <a:cubicBezTo>
                  <a:pt x="404925" y="51167"/>
                  <a:pt x="400347" y="67249"/>
                  <a:pt x="409334" y="69323"/>
                </a:cubicBezTo>
                <a:cubicBezTo>
                  <a:pt x="421177" y="72056"/>
                  <a:pt x="433542" y="71524"/>
                  <a:pt x="445646" y="72624"/>
                </a:cubicBezTo>
                <a:cubicBezTo>
                  <a:pt x="467526" y="67154"/>
                  <a:pt x="459339" y="67621"/>
                  <a:pt x="491861" y="72624"/>
                </a:cubicBezTo>
                <a:cubicBezTo>
                  <a:pt x="495300" y="73153"/>
                  <a:pt x="498315" y="75465"/>
                  <a:pt x="501764" y="75925"/>
                </a:cubicBezTo>
                <a:cubicBezTo>
                  <a:pt x="514898" y="77676"/>
                  <a:pt x="528173" y="78126"/>
                  <a:pt x="541377" y="79226"/>
                </a:cubicBezTo>
                <a:cubicBezTo>
                  <a:pt x="550748" y="81100"/>
                  <a:pt x="572802" y="85828"/>
                  <a:pt x="580990" y="85828"/>
                </a:cubicBezTo>
                <a:cubicBezTo>
                  <a:pt x="587683" y="85828"/>
                  <a:pt x="554491" y="82527"/>
                  <a:pt x="561184" y="82527"/>
                </a:cubicBezTo>
                <a:cubicBezTo>
                  <a:pt x="573338" y="82527"/>
                  <a:pt x="585392" y="84728"/>
                  <a:pt x="597496" y="85828"/>
                </a:cubicBezTo>
                <a:cubicBezTo>
                  <a:pt x="606869" y="87703"/>
                  <a:pt x="628919" y="92430"/>
                  <a:pt x="637109" y="92430"/>
                </a:cubicBezTo>
                <a:cubicBezTo>
                  <a:pt x="642720" y="92430"/>
                  <a:pt x="648112" y="90229"/>
                  <a:pt x="653614" y="89129"/>
                </a:cubicBezTo>
                <a:cubicBezTo>
                  <a:pt x="670948" y="92596"/>
                  <a:pt x="668606" y="90622"/>
                  <a:pt x="683324" y="99032"/>
                </a:cubicBezTo>
                <a:cubicBezTo>
                  <a:pt x="686769" y="101000"/>
                  <a:pt x="690129" y="103156"/>
                  <a:pt x="693227" y="105634"/>
                </a:cubicBezTo>
                <a:cubicBezTo>
                  <a:pt x="695657" y="107578"/>
                  <a:pt x="697160" y="110636"/>
                  <a:pt x="699829" y="112237"/>
                </a:cubicBezTo>
                <a:cubicBezTo>
                  <a:pt x="702813" y="114027"/>
                  <a:pt x="706431" y="114438"/>
                  <a:pt x="709732" y="115538"/>
                </a:cubicBezTo>
                <a:cubicBezTo>
                  <a:pt x="732434" y="100403"/>
                  <a:pt x="722011" y="104842"/>
                  <a:pt x="739442" y="99032"/>
                </a:cubicBezTo>
                <a:cubicBezTo>
                  <a:pt x="748268" y="100503"/>
                  <a:pt x="766529" y="103328"/>
                  <a:pt x="775754" y="105634"/>
                </a:cubicBezTo>
                <a:cubicBezTo>
                  <a:pt x="779130" y="106478"/>
                  <a:pt x="782311" y="107980"/>
                  <a:pt x="785657" y="108936"/>
                </a:cubicBezTo>
                <a:cubicBezTo>
                  <a:pt x="790020" y="110183"/>
                  <a:pt x="794460" y="111137"/>
                  <a:pt x="798862" y="112237"/>
                </a:cubicBezTo>
                <a:cubicBezTo>
                  <a:pt x="823724" y="128812"/>
                  <a:pt x="792127" y="109350"/>
                  <a:pt x="821969" y="122140"/>
                </a:cubicBezTo>
                <a:cubicBezTo>
                  <a:pt x="825616" y="123703"/>
                  <a:pt x="828225" y="127179"/>
                  <a:pt x="831872" y="128742"/>
                </a:cubicBezTo>
                <a:cubicBezTo>
                  <a:pt x="836042" y="130529"/>
                  <a:pt x="840714" y="130797"/>
                  <a:pt x="845077" y="132043"/>
                </a:cubicBezTo>
                <a:cubicBezTo>
                  <a:pt x="848423" y="132999"/>
                  <a:pt x="851679" y="134244"/>
                  <a:pt x="854980" y="135344"/>
                </a:cubicBezTo>
                <a:cubicBezTo>
                  <a:pt x="884304" y="157337"/>
                  <a:pt x="852546" y="136187"/>
                  <a:pt x="881389" y="148549"/>
                </a:cubicBezTo>
                <a:cubicBezTo>
                  <a:pt x="885035" y="150112"/>
                  <a:pt x="887577" y="153758"/>
                  <a:pt x="891292" y="155151"/>
                </a:cubicBezTo>
                <a:cubicBezTo>
                  <a:pt x="896545" y="157121"/>
                  <a:pt x="902354" y="157091"/>
                  <a:pt x="907797" y="158452"/>
                </a:cubicBezTo>
                <a:cubicBezTo>
                  <a:pt x="911173" y="159296"/>
                  <a:pt x="914355" y="160797"/>
                  <a:pt x="917701" y="161753"/>
                </a:cubicBezTo>
                <a:cubicBezTo>
                  <a:pt x="922063" y="162999"/>
                  <a:pt x="926504" y="163954"/>
                  <a:pt x="930905" y="165054"/>
                </a:cubicBezTo>
                <a:cubicBezTo>
                  <a:pt x="938608" y="163954"/>
                  <a:pt x="946358" y="163145"/>
                  <a:pt x="954013" y="161753"/>
                </a:cubicBezTo>
                <a:cubicBezTo>
                  <a:pt x="958477" y="160941"/>
                  <a:pt x="962680" y="158452"/>
                  <a:pt x="967217" y="158452"/>
                </a:cubicBezTo>
                <a:cubicBezTo>
                  <a:pt x="970697" y="158452"/>
                  <a:pt x="973774" y="160797"/>
                  <a:pt x="977120" y="161753"/>
                </a:cubicBezTo>
                <a:cubicBezTo>
                  <a:pt x="981482" y="162999"/>
                  <a:pt x="985962" y="163808"/>
                  <a:pt x="990324" y="165054"/>
                </a:cubicBezTo>
                <a:cubicBezTo>
                  <a:pt x="993670" y="166010"/>
                  <a:pt x="996772" y="167948"/>
                  <a:pt x="1000228" y="168355"/>
                </a:cubicBezTo>
                <a:cubicBezTo>
                  <a:pt x="1015566" y="170159"/>
                  <a:pt x="1031038" y="170556"/>
                  <a:pt x="1046443" y="171656"/>
                </a:cubicBezTo>
                <a:cubicBezTo>
                  <a:pt x="1079682" y="182736"/>
                  <a:pt x="1031968" y="168172"/>
                  <a:pt x="1119067" y="171656"/>
                </a:cubicBezTo>
                <a:cubicBezTo>
                  <a:pt x="1126021" y="171934"/>
                  <a:pt x="1138873" y="178258"/>
                  <a:pt x="1138873" y="178258"/>
                </a:cubicBezTo>
                <a:lnTo>
                  <a:pt x="1165282" y="174957"/>
                </a:lnTo>
                <a:cubicBezTo>
                  <a:pt x="1172994" y="173929"/>
                  <a:pt x="1180608" y="171656"/>
                  <a:pt x="1188389" y="171656"/>
                </a:cubicBezTo>
                <a:cubicBezTo>
                  <a:pt x="1202659" y="171656"/>
                  <a:pt x="1203075" y="175653"/>
                  <a:pt x="1214798" y="178258"/>
                </a:cubicBezTo>
                <a:cubicBezTo>
                  <a:pt x="1221332" y="179710"/>
                  <a:pt x="1228003" y="180459"/>
                  <a:pt x="1234605" y="181559"/>
                </a:cubicBezTo>
                <a:cubicBezTo>
                  <a:pt x="1235705" y="184860"/>
                  <a:pt x="1235445" y="189002"/>
                  <a:pt x="1237906" y="191463"/>
                </a:cubicBezTo>
                <a:cubicBezTo>
                  <a:pt x="1239484" y="193042"/>
                  <a:pt x="1260899" y="198036"/>
                  <a:pt x="1261013" y="198065"/>
                </a:cubicBezTo>
                <a:cubicBezTo>
                  <a:pt x="1264314" y="200266"/>
                  <a:pt x="1267818" y="202189"/>
                  <a:pt x="1270916" y="204667"/>
                </a:cubicBezTo>
                <a:cubicBezTo>
                  <a:pt x="1273346" y="206611"/>
                  <a:pt x="1274454" y="210728"/>
                  <a:pt x="1277519" y="211269"/>
                </a:cubicBezTo>
                <a:cubicBezTo>
                  <a:pt x="1293809" y="214144"/>
                  <a:pt x="1310538" y="213348"/>
                  <a:pt x="1327035" y="214570"/>
                </a:cubicBezTo>
                <a:lnTo>
                  <a:pt x="1366648" y="217871"/>
                </a:lnTo>
                <a:cubicBezTo>
                  <a:pt x="1389285" y="225417"/>
                  <a:pt x="1361189" y="217871"/>
                  <a:pt x="1393057" y="217871"/>
                </a:cubicBezTo>
                <a:cubicBezTo>
                  <a:pt x="1405211" y="217871"/>
                  <a:pt x="1417264" y="220072"/>
                  <a:pt x="1429368" y="221172"/>
                </a:cubicBezTo>
                <a:cubicBezTo>
                  <a:pt x="1433770" y="222272"/>
                  <a:pt x="1438515" y="222444"/>
                  <a:pt x="1442573" y="224473"/>
                </a:cubicBezTo>
                <a:cubicBezTo>
                  <a:pt x="1445357" y="225865"/>
                  <a:pt x="1446506" y="229475"/>
                  <a:pt x="1449175" y="231076"/>
                </a:cubicBezTo>
                <a:cubicBezTo>
                  <a:pt x="1452159" y="232866"/>
                  <a:pt x="1455777" y="233277"/>
                  <a:pt x="1459078" y="234377"/>
                </a:cubicBezTo>
                <a:cubicBezTo>
                  <a:pt x="1471182" y="233277"/>
                  <a:pt x="1483236" y="231076"/>
                  <a:pt x="1495390" y="231076"/>
                </a:cubicBezTo>
                <a:cubicBezTo>
                  <a:pt x="1567865" y="231076"/>
                  <a:pt x="1513474" y="238515"/>
                  <a:pt x="1558111" y="231076"/>
                </a:cubicBezTo>
                <a:cubicBezTo>
                  <a:pt x="1587895" y="238522"/>
                  <a:pt x="1575911" y="234809"/>
                  <a:pt x="1594423" y="240979"/>
                </a:cubicBezTo>
                <a:cubicBezTo>
                  <a:pt x="1597724" y="239879"/>
                  <a:pt x="1600846" y="237678"/>
                  <a:pt x="1604326" y="237678"/>
                </a:cubicBezTo>
                <a:cubicBezTo>
                  <a:pt x="1646716" y="237678"/>
                  <a:pt x="1640378" y="236491"/>
                  <a:pt x="1663745" y="244280"/>
                </a:cubicBezTo>
                <a:cubicBezTo>
                  <a:pt x="1672548" y="243180"/>
                  <a:pt x="1681282" y="240979"/>
                  <a:pt x="1690154" y="240979"/>
                </a:cubicBezTo>
                <a:cubicBezTo>
                  <a:pt x="1704844" y="240979"/>
                  <a:pt x="1715708" y="245706"/>
                  <a:pt x="1729767" y="247581"/>
                </a:cubicBezTo>
                <a:cubicBezTo>
                  <a:pt x="1740729" y="249043"/>
                  <a:pt x="1751795" y="249590"/>
                  <a:pt x="1762778" y="250882"/>
                </a:cubicBezTo>
                <a:cubicBezTo>
                  <a:pt x="1770505" y="251791"/>
                  <a:pt x="1778111" y="253859"/>
                  <a:pt x="1785885" y="254183"/>
                </a:cubicBezTo>
                <a:cubicBezTo>
                  <a:pt x="1830974" y="256062"/>
                  <a:pt x="1876115" y="256384"/>
                  <a:pt x="1921230" y="257484"/>
                </a:cubicBezTo>
                <a:cubicBezTo>
                  <a:pt x="1950111" y="276738"/>
                  <a:pt x="1923592" y="261502"/>
                  <a:pt x="1997155" y="267388"/>
                </a:cubicBezTo>
                <a:cubicBezTo>
                  <a:pt x="2002748" y="267835"/>
                  <a:pt x="2008126" y="269767"/>
                  <a:pt x="2013660" y="270689"/>
                </a:cubicBezTo>
                <a:cubicBezTo>
                  <a:pt x="2021335" y="271968"/>
                  <a:pt x="2029065" y="272890"/>
                  <a:pt x="2036768" y="273990"/>
                </a:cubicBezTo>
                <a:cubicBezTo>
                  <a:pt x="2040069" y="276191"/>
                  <a:pt x="2043123" y="278818"/>
                  <a:pt x="2046671" y="280592"/>
                </a:cubicBezTo>
                <a:cubicBezTo>
                  <a:pt x="2053438" y="283976"/>
                  <a:pt x="2066802" y="285938"/>
                  <a:pt x="2073080" y="287194"/>
                </a:cubicBezTo>
                <a:cubicBezTo>
                  <a:pt x="2076381" y="289395"/>
                  <a:pt x="2079358" y="292185"/>
                  <a:pt x="2082983" y="293796"/>
                </a:cubicBezTo>
                <a:cubicBezTo>
                  <a:pt x="2089342" y="296622"/>
                  <a:pt x="2102789" y="300398"/>
                  <a:pt x="2102789" y="300398"/>
                </a:cubicBezTo>
                <a:cubicBezTo>
                  <a:pt x="2108291" y="299298"/>
                  <a:pt x="2113707" y="296589"/>
                  <a:pt x="2119295" y="297097"/>
                </a:cubicBezTo>
                <a:cubicBezTo>
                  <a:pt x="2126226" y="297727"/>
                  <a:pt x="2132350" y="302011"/>
                  <a:pt x="2139101" y="303699"/>
                </a:cubicBezTo>
                <a:cubicBezTo>
                  <a:pt x="2143503" y="304800"/>
                  <a:pt x="2147804" y="306438"/>
                  <a:pt x="2152306" y="307001"/>
                </a:cubicBezTo>
                <a:cubicBezTo>
                  <a:pt x="2184007" y="310964"/>
                  <a:pt x="2242071" y="312482"/>
                  <a:pt x="2267844" y="313603"/>
                </a:cubicBezTo>
                <a:cubicBezTo>
                  <a:pt x="2275546" y="314703"/>
                  <a:pt x="2283370" y="315155"/>
                  <a:pt x="2290951" y="316904"/>
                </a:cubicBezTo>
                <a:cubicBezTo>
                  <a:pt x="2297732" y="318469"/>
                  <a:pt x="2310758" y="323506"/>
                  <a:pt x="2310758" y="323506"/>
                </a:cubicBezTo>
                <a:cubicBezTo>
                  <a:pt x="2313336" y="322217"/>
                  <a:pt x="2329008" y="313603"/>
                  <a:pt x="2333865" y="313603"/>
                </a:cubicBezTo>
                <a:cubicBezTo>
                  <a:pt x="2338402" y="313603"/>
                  <a:pt x="2342546" y="316556"/>
                  <a:pt x="2347070" y="316904"/>
                </a:cubicBezTo>
                <a:cubicBezTo>
                  <a:pt x="2371231" y="318763"/>
                  <a:pt x="2395485" y="319105"/>
                  <a:pt x="2419693" y="320205"/>
                </a:cubicBezTo>
                <a:cubicBezTo>
                  <a:pt x="2425195" y="321305"/>
                  <a:pt x="2431327" y="320722"/>
                  <a:pt x="2436199" y="323506"/>
                </a:cubicBezTo>
                <a:cubicBezTo>
                  <a:pt x="2439644" y="325474"/>
                  <a:pt x="2439753" y="330869"/>
                  <a:pt x="2442801" y="333409"/>
                </a:cubicBezTo>
                <a:cubicBezTo>
                  <a:pt x="2448241" y="337942"/>
                  <a:pt x="2459028" y="341019"/>
                  <a:pt x="2465909" y="343312"/>
                </a:cubicBezTo>
                <a:cubicBezTo>
                  <a:pt x="2482801" y="332051"/>
                  <a:pt x="2470448" y="335555"/>
                  <a:pt x="2482414" y="349915"/>
                </a:cubicBezTo>
                <a:cubicBezTo>
                  <a:pt x="2484954" y="352963"/>
                  <a:pt x="2489016" y="354316"/>
                  <a:pt x="2492317" y="356517"/>
                </a:cubicBezTo>
                <a:cubicBezTo>
                  <a:pt x="2519505" y="347455"/>
                  <a:pt x="2505235" y="348931"/>
                  <a:pt x="2535231" y="353216"/>
                </a:cubicBezTo>
                <a:cubicBezTo>
                  <a:pt x="2536140" y="354125"/>
                  <a:pt x="2551279" y="370556"/>
                  <a:pt x="2555038" y="369721"/>
                </a:cubicBezTo>
                <a:cubicBezTo>
                  <a:pt x="2562784" y="368000"/>
                  <a:pt x="2568792" y="357067"/>
                  <a:pt x="2574844" y="356517"/>
                </a:cubicBezTo>
                <a:cubicBezTo>
                  <a:pt x="2580896" y="355967"/>
                  <a:pt x="2585849" y="363120"/>
                  <a:pt x="2591351" y="366421"/>
                </a:cubicBezTo>
                <a:cubicBezTo>
                  <a:pt x="2592451" y="370822"/>
                  <a:pt x="2584748" y="361469"/>
                  <a:pt x="2588049" y="363119"/>
                </a:cubicBezTo>
                <a:cubicBezTo>
                  <a:pt x="2591350" y="364769"/>
                  <a:pt x="2599794" y="373482"/>
                  <a:pt x="2611156" y="376323"/>
                </a:cubicBezTo>
                <a:cubicBezTo>
                  <a:pt x="2614457" y="375223"/>
                  <a:pt x="2618075" y="374812"/>
                  <a:pt x="2621059" y="373022"/>
                </a:cubicBezTo>
                <a:cubicBezTo>
                  <a:pt x="2623728" y="371421"/>
                  <a:pt x="2624550" y="366420"/>
                  <a:pt x="2627662" y="366420"/>
                </a:cubicBezTo>
                <a:cubicBezTo>
                  <a:pt x="2632583" y="366420"/>
                  <a:pt x="2636369" y="371023"/>
                  <a:pt x="2640866" y="373022"/>
                </a:cubicBezTo>
                <a:cubicBezTo>
                  <a:pt x="2656849" y="380125"/>
                  <a:pt x="2655248" y="379093"/>
                  <a:pt x="2670576" y="382925"/>
                </a:cubicBezTo>
                <a:cubicBezTo>
                  <a:pt x="2694146" y="375068"/>
                  <a:pt x="2684592" y="380183"/>
                  <a:pt x="2700285" y="369721"/>
                </a:cubicBezTo>
                <a:cubicBezTo>
                  <a:pt x="2703586" y="370821"/>
                  <a:pt x="2707076" y="371466"/>
                  <a:pt x="2710189" y="373022"/>
                </a:cubicBezTo>
                <a:cubicBezTo>
                  <a:pt x="2713738" y="374796"/>
                  <a:pt x="2716445" y="378061"/>
                  <a:pt x="2720092" y="379624"/>
                </a:cubicBezTo>
                <a:cubicBezTo>
                  <a:pt x="2727873" y="382959"/>
                  <a:pt x="2751053" y="385462"/>
                  <a:pt x="2756404" y="386227"/>
                </a:cubicBezTo>
                <a:cubicBezTo>
                  <a:pt x="2774010" y="385126"/>
                  <a:pt x="2791678" y="384772"/>
                  <a:pt x="2809221" y="382925"/>
                </a:cubicBezTo>
                <a:cubicBezTo>
                  <a:pt x="2812681" y="382561"/>
                  <a:pt x="2815666" y="379240"/>
                  <a:pt x="2819124" y="379624"/>
                </a:cubicBezTo>
                <a:cubicBezTo>
                  <a:pt x="2826041" y="380393"/>
                  <a:pt x="2832217" y="384396"/>
                  <a:pt x="2838931" y="386227"/>
                </a:cubicBezTo>
                <a:cubicBezTo>
                  <a:pt x="2844344" y="387703"/>
                  <a:pt x="2849934" y="388428"/>
                  <a:pt x="2855436" y="389528"/>
                </a:cubicBezTo>
                <a:cubicBezTo>
                  <a:pt x="2860938" y="388428"/>
                  <a:pt x="2866465" y="387444"/>
                  <a:pt x="2871942" y="386227"/>
                </a:cubicBezTo>
                <a:cubicBezTo>
                  <a:pt x="2876371" y="385243"/>
                  <a:pt x="2880609" y="382925"/>
                  <a:pt x="2885146" y="382925"/>
                </a:cubicBezTo>
                <a:cubicBezTo>
                  <a:pt x="2903610" y="382925"/>
                  <a:pt x="2897231" y="386924"/>
                  <a:pt x="2911555" y="389528"/>
                </a:cubicBezTo>
                <a:cubicBezTo>
                  <a:pt x="2920283" y="391115"/>
                  <a:pt x="2929160" y="391729"/>
                  <a:pt x="2937963" y="392829"/>
                </a:cubicBezTo>
                <a:cubicBezTo>
                  <a:pt x="2942632" y="394385"/>
                  <a:pt x="2956927" y="399431"/>
                  <a:pt x="2961071" y="399431"/>
                </a:cubicBezTo>
                <a:cubicBezTo>
                  <a:pt x="2971035" y="399431"/>
                  <a:pt x="2980878" y="397230"/>
                  <a:pt x="2990781" y="396130"/>
                </a:cubicBezTo>
                <a:cubicBezTo>
                  <a:pt x="2998483" y="397230"/>
                  <a:pt x="3006307" y="397682"/>
                  <a:pt x="3013888" y="399431"/>
                </a:cubicBezTo>
                <a:cubicBezTo>
                  <a:pt x="3020669" y="400996"/>
                  <a:pt x="3033695" y="406033"/>
                  <a:pt x="3033695" y="406033"/>
                </a:cubicBezTo>
                <a:cubicBezTo>
                  <a:pt x="3036996" y="404933"/>
                  <a:pt x="3040175" y="403354"/>
                  <a:pt x="3043598" y="402732"/>
                </a:cubicBezTo>
                <a:cubicBezTo>
                  <a:pt x="3092254" y="393886"/>
                  <a:pt x="3211311" y="396291"/>
                  <a:pt x="3218555" y="396130"/>
                </a:cubicBezTo>
                <a:cubicBezTo>
                  <a:pt x="3225157" y="395030"/>
                  <a:pt x="3231710" y="392090"/>
                  <a:pt x="3238362" y="392829"/>
                </a:cubicBezTo>
                <a:cubicBezTo>
                  <a:pt x="3242305" y="393267"/>
                  <a:pt x="3244717" y="397657"/>
                  <a:pt x="3248265" y="399431"/>
                </a:cubicBezTo>
                <a:cubicBezTo>
                  <a:pt x="3251377" y="400987"/>
                  <a:pt x="3254719" y="402272"/>
                  <a:pt x="3258168" y="402732"/>
                </a:cubicBezTo>
                <a:cubicBezTo>
                  <a:pt x="3271302" y="404483"/>
                  <a:pt x="3284577" y="404933"/>
                  <a:pt x="3297781" y="406033"/>
                </a:cubicBezTo>
                <a:cubicBezTo>
                  <a:pt x="3301082" y="407133"/>
                  <a:pt x="3304454" y="410626"/>
                  <a:pt x="3307685" y="409334"/>
                </a:cubicBezTo>
                <a:cubicBezTo>
                  <a:pt x="3311369" y="407861"/>
                  <a:pt x="3311189" y="401909"/>
                  <a:pt x="3314287" y="399431"/>
                </a:cubicBezTo>
                <a:cubicBezTo>
                  <a:pt x="3317004" y="397257"/>
                  <a:pt x="3320889" y="397230"/>
                  <a:pt x="3324190" y="396130"/>
                </a:cubicBezTo>
                <a:cubicBezTo>
                  <a:pt x="3343088" y="408729"/>
                  <a:pt x="3324084" y="399431"/>
                  <a:pt x="3350599" y="399431"/>
                </a:cubicBezTo>
                <a:cubicBezTo>
                  <a:pt x="3360563" y="399431"/>
                  <a:pt x="3370406" y="401632"/>
                  <a:pt x="3380309" y="402732"/>
                </a:cubicBezTo>
                <a:cubicBezTo>
                  <a:pt x="3410104" y="410181"/>
                  <a:pt x="3373796" y="402732"/>
                  <a:pt x="3423223" y="402732"/>
                </a:cubicBezTo>
                <a:cubicBezTo>
                  <a:pt x="3436473" y="402732"/>
                  <a:pt x="3449605" y="405318"/>
                  <a:pt x="3462836" y="406033"/>
                </a:cubicBezTo>
                <a:cubicBezTo>
                  <a:pt x="3490327" y="407519"/>
                  <a:pt x="3517854" y="408234"/>
                  <a:pt x="3545363" y="409334"/>
                </a:cubicBezTo>
                <a:cubicBezTo>
                  <a:pt x="3551062" y="408520"/>
                  <a:pt x="3590612" y="402732"/>
                  <a:pt x="3594879" y="402732"/>
                </a:cubicBezTo>
                <a:cubicBezTo>
                  <a:pt x="3603751" y="402732"/>
                  <a:pt x="3612485" y="404933"/>
                  <a:pt x="3621288" y="406033"/>
                </a:cubicBezTo>
                <a:cubicBezTo>
                  <a:pt x="3625689" y="407133"/>
                  <a:pt x="3628990" y="407684"/>
                  <a:pt x="3634492" y="409334"/>
                </a:cubicBezTo>
                <a:cubicBezTo>
                  <a:pt x="3639994" y="410984"/>
                  <a:pt x="3654298" y="415936"/>
                  <a:pt x="3654298" y="415936"/>
                </a:cubicBezTo>
                <a:cubicBezTo>
                  <a:pt x="3659528" y="421165"/>
                  <a:pt x="3665302" y="413735"/>
                  <a:pt x="3670804" y="412635"/>
                </a:cubicBezTo>
                <a:cubicBezTo>
                  <a:pt x="3676306" y="411535"/>
                  <a:pt x="3684008" y="410434"/>
                  <a:pt x="3687309" y="409334"/>
                </a:cubicBezTo>
                <a:cubicBezTo>
                  <a:pt x="3700659" y="411559"/>
                  <a:pt x="3705465" y="415936"/>
                  <a:pt x="3730223" y="415936"/>
                </a:cubicBezTo>
                <a:cubicBezTo>
                  <a:pt x="3754981" y="415936"/>
                  <a:pt x="3792957" y="412398"/>
                  <a:pt x="3835859" y="409334"/>
                </a:cubicBezTo>
                <a:cubicBezTo>
                  <a:pt x="3840260" y="410434"/>
                  <a:pt x="3862817" y="410985"/>
                  <a:pt x="3872170" y="412635"/>
                </a:cubicBezTo>
                <a:cubicBezTo>
                  <a:pt x="3881523" y="414285"/>
                  <a:pt x="3883181" y="418137"/>
                  <a:pt x="3891976" y="419237"/>
                </a:cubicBezTo>
                <a:cubicBezTo>
                  <a:pt x="3900771" y="420337"/>
                  <a:pt x="3916141" y="419237"/>
                  <a:pt x="3924938" y="419237"/>
                </a:cubicBezTo>
                <a:cubicBezTo>
                  <a:pt x="3933735" y="419237"/>
                  <a:pt x="3909550" y="428040"/>
                  <a:pt x="3944761" y="419237"/>
                </a:cubicBezTo>
                <a:cubicBezTo>
                  <a:pt x="3963467" y="420337"/>
                  <a:pt x="3951094" y="419237"/>
                  <a:pt x="3961505" y="419237"/>
                </a:cubicBezTo>
                <a:cubicBezTo>
                  <a:pt x="3971916" y="419237"/>
                  <a:pt x="4015094" y="427105"/>
                  <a:pt x="4007226" y="419237"/>
                </a:cubicBezTo>
              </a:path>
            </a:pathLst>
          </a:cu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31" name="Freeform 230"/>
          <p:cNvSpPr/>
          <p:nvPr/>
        </p:nvSpPr>
        <p:spPr>
          <a:xfrm>
            <a:off x="632461" y="2826344"/>
            <a:ext cx="3915084" cy="689926"/>
          </a:xfrm>
          <a:custGeom>
            <a:avLst/>
            <a:gdLst>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90212 w 3915084"/>
              <a:gd name="connsiteY120" fmla="*/ 336710 h 689926"/>
              <a:gd name="connsiteX121" fmla="*/ 3396814 w 3915084"/>
              <a:gd name="connsiteY121" fmla="*/ 346613 h 689926"/>
              <a:gd name="connsiteX122" fmla="*/ 3393513 w 3915084"/>
              <a:gd name="connsiteY122" fmla="*/ 356517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96814 w 3915084"/>
              <a:gd name="connsiteY121" fmla="*/ 346613 h 689926"/>
              <a:gd name="connsiteX122" fmla="*/ 3393513 w 3915084"/>
              <a:gd name="connsiteY122" fmla="*/ 356517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96814 w 3915084"/>
              <a:gd name="connsiteY121" fmla="*/ 346613 h 689926"/>
              <a:gd name="connsiteX122" fmla="*/ 3363803 w 3915084"/>
              <a:gd name="connsiteY122" fmla="*/ 359818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60502 w 3915084"/>
              <a:gd name="connsiteY121" fmla="*/ 349914 h 689926"/>
              <a:gd name="connsiteX122" fmla="*/ 3363803 w 3915084"/>
              <a:gd name="connsiteY122" fmla="*/ 359818 h 689926"/>
              <a:gd name="connsiteX123" fmla="*/ 3400115 w 3915084"/>
              <a:gd name="connsiteY123" fmla="*/ 376323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67104 w 3915084"/>
              <a:gd name="connsiteY120" fmla="*/ 340011 h 689926"/>
              <a:gd name="connsiteX121" fmla="*/ 3360502 w 3915084"/>
              <a:gd name="connsiteY121" fmla="*/ 349914 h 689926"/>
              <a:gd name="connsiteX122" fmla="*/ 3363803 w 3915084"/>
              <a:gd name="connsiteY122" fmla="*/ 359818 h 689926"/>
              <a:gd name="connsiteX123" fmla="*/ 3377008 w 3915084"/>
              <a:gd name="connsiteY123" fmla="*/ 382925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43997 w 3915084"/>
              <a:gd name="connsiteY120" fmla="*/ 340011 h 689926"/>
              <a:gd name="connsiteX121" fmla="*/ 3360502 w 3915084"/>
              <a:gd name="connsiteY121" fmla="*/ 349914 h 689926"/>
              <a:gd name="connsiteX122" fmla="*/ 3363803 w 3915084"/>
              <a:gd name="connsiteY122" fmla="*/ 359818 h 689926"/>
              <a:gd name="connsiteX123" fmla="*/ 3377008 w 3915084"/>
              <a:gd name="connsiteY123" fmla="*/ 382925 h 689926"/>
              <a:gd name="connsiteX124" fmla="*/ 3400115 w 3915084"/>
              <a:gd name="connsiteY124" fmla="*/ 458850 h 689926"/>
              <a:gd name="connsiteX125" fmla="*/ 3433126 w 3915084"/>
              <a:gd name="connsiteY125" fmla="*/ 468753 h 689926"/>
              <a:gd name="connsiteX126" fmla="*/ 3443029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 name="connsiteX0" fmla="*/ 0 w 3915084"/>
              <a:gd name="connsiteY0" fmla="*/ 3301 h 689926"/>
              <a:gd name="connsiteX1" fmla="*/ 13204 w 3915084"/>
              <a:gd name="connsiteY1" fmla="*/ 0 h 689926"/>
              <a:gd name="connsiteX2" fmla="*/ 33010 w 3915084"/>
              <a:gd name="connsiteY2" fmla="*/ 9903 h 689926"/>
              <a:gd name="connsiteX3" fmla="*/ 46215 w 3915084"/>
              <a:gd name="connsiteY3" fmla="*/ 13204 h 689926"/>
              <a:gd name="connsiteX4" fmla="*/ 69322 w 3915084"/>
              <a:gd name="connsiteY4" fmla="*/ 6602 h 689926"/>
              <a:gd name="connsiteX5" fmla="*/ 82527 w 3915084"/>
              <a:gd name="connsiteY5" fmla="*/ 3301 h 689926"/>
              <a:gd name="connsiteX6" fmla="*/ 92430 w 3915084"/>
              <a:gd name="connsiteY6" fmla="*/ 6602 h 689926"/>
              <a:gd name="connsiteX7" fmla="*/ 108935 w 3915084"/>
              <a:gd name="connsiteY7" fmla="*/ 3301 h 689926"/>
              <a:gd name="connsiteX8" fmla="*/ 138645 w 3915084"/>
              <a:gd name="connsiteY8" fmla="*/ 0 h 689926"/>
              <a:gd name="connsiteX9" fmla="*/ 171656 w 3915084"/>
              <a:gd name="connsiteY9" fmla="*/ 0 h 689926"/>
              <a:gd name="connsiteX10" fmla="*/ 194763 w 3915084"/>
              <a:gd name="connsiteY10" fmla="*/ 6602 h 689926"/>
              <a:gd name="connsiteX11" fmla="*/ 204667 w 3915084"/>
              <a:gd name="connsiteY11" fmla="*/ 3301 h 689926"/>
              <a:gd name="connsiteX12" fmla="*/ 234376 w 3915084"/>
              <a:gd name="connsiteY12" fmla="*/ 9903 h 689926"/>
              <a:gd name="connsiteX13" fmla="*/ 244280 w 3915084"/>
              <a:gd name="connsiteY13" fmla="*/ 6602 h 689926"/>
              <a:gd name="connsiteX14" fmla="*/ 254183 w 3915084"/>
              <a:gd name="connsiteY14" fmla="*/ 13204 h 689926"/>
              <a:gd name="connsiteX15" fmla="*/ 287194 w 3915084"/>
              <a:gd name="connsiteY15" fmla="*/ 19806 h 689926"/>
              <a:gd name="connsiteX16" fmla="*/ 333409 w 3915084"/>
              <a:gd name="connsiteY16" fmla="*/ 39613 h 689926"/>
              <a:gd name="connsiteX17" fmla="*/ 346613 w 3915084"/>
              <a:gd name="connsiteY17" fmla="*/ 42914 h 689926"/>
              <a:gd name="connsiteX18" fmla="*/ 359818 w 3915084"/>
              <a:gd name="connsiteY18" fmla="*/ 39613 h 689926"/>
              <a:gd name="connsiteX19" fmla="*/ 382925 w 3915084"/>
              <a:gd name="connsiteY19" fmla="*/ 49516 h 689926"/>
              <a:gd name="connsiteX20" fmla="*/ 386226 w 3915084"/>
              <a:gd name="connsiteY20" fmla="*/ 59419 h 689926"/>
              <a:gd name="connsiteX21" fmla="*/ 396129 w 3915084"/>
              <a:gd name="connsiteY21" fmla="*/ 62720 h 689926"/>
              <a:gd name="connsiteX22" fmla="*/ 455549 w 3915084"/>
              <a:gd name="connsiteY22" fmla="*/ 69322 h 689926"/>
              <a:gd name="connsiteX23" fmla="*/ 478657 w 3915084"/>
              <a:gd name="connsiteY23" fmla="*/ 69322 h 689926"/>
              <a:gd name="connsiteX24" fmla="*/ 505065 w 3915084"/>
              <a:gd name="connsiteY24" fmla="*/ 72623 h 689926"/>
              <a:gd name="connsiteX25" fmla="*/ 541377 w 3915084"/>
              <a:gd name="connsiteY25" fmla="*/ 69322 h 689926"/>
              <a:gd name="connsiteX26" fmla="*/ 574388 w 3915084"/>
              <a:gd name="connsiteY26" fmla="*/ 62720 h 689926"/>
              <a:gd name="connsiteX27" fmla="*/ 584291 w 3915084"/>
              <a:gd name="connsiteY27" fmla="*/ 69322 h 689926"/>
              <a:gd name="connsiteX28" fmla="*/ 600797 w 3915084"/>
              <a:gd name="connsiteY28" fmla="*/ 72623 h 689926"/>
              <a:gd name="connsiteX29" fmla="*/ 604098 w 3915084"/>
              <a:gd name="connsiteY29" fmla="*/ 85828 h 689926"/>
              <a:gd name="connsiteX30" fmla="*/ 643711 w 3915084"/>
              <a:gd name="connsiteY30" fmla="*/ 95731 h 689926"/>
              <a:gd name="connsiteX31" fmla="*/ 656915 w 3915084"/>
              <a:gd name="connsiteY31" fmla="*/ 99032 h 689926"/>
              <a:gd name="connsiteX32" fmla="*/ 686625 w 3915084"/>
              <a:gd name="connsiteY32" fmla="*/ 102333 h 689926"/>
              <a:gd name="connsiteX33" fmla="*/ 706431 w 3915084"/>
              <a:gd name="connsiteY33" fmla="*/ 108935 h 689926"/>
              <a:gd name="connsiteX34" fmla="*/ 762550 w 3915084"/>
              <a:gd name="connsiteY34" fmla="*/ 102333 h 689926"/>
              <a:gd name="connsiteX35" fmla="*/ 772453 w 3915084"/>
              <a:gd name="connsiteY35" fmla="*/ 105634 h 689926"/>
              <a:gd name="connsiteX36" fmla="*/ 831872 w 3915084"/>
              <a:gd name="connsiteY36" fmla="*/ 102333 h 689926"/>
              <a:gd name="connsiteX37" fmla="*/ 851679 w 3915084"/>
              <a:gd name="connsiteY37" fmla="*/ 115538 h 689926"/>
              <a:gd name="connsiteX38" fmla="*/ 871485 w 3915084"/>
              <a:gd name="connsiteY38" fmla="*/ 118839 h 689926"/>
              <a:gd name="connsiteX39" fmla="*/ 901195 w 3915084"/>
              <a:gd name="connsiteY39" fmla="*/ 128742 h 689926"/>
              <a:gd name="connsiteX40" fmla="*/ 911098 w 3915084"/>
              <a:gd name="connsiteY40" fmla="*/ 135344 h 689926"/>
              <a:gd name="connsiteX41" fmla="*/ 954013 w 3915084"/>
              <a:gd name="connsiteY41" fmla="*/ 138645 h 689926"/>
              <a:gd name="connsiteX42" fmla="*/ 977120 w 3915084"/>
              <a:gd name="connsiteY42" fmla="*/ 145247 h 689926"/>
              <a:gd name="connsiteX43" fmla="*/ 1026636 w 3915084"/>
              <a:gd name="connsiteY43" fmla="*/ 141946 h 689926"/>
              <a:gd name="connsiteX44" fmla="*/ 1046443 w 3915084"/>
              <a:gd name="connsiteY44" fmla="*/ 145247 h 689926"/>
              <a:gd name="connsiteX45" fmla="*/ 1056346 w 3915084"/>
              <a:gd name="connsiteY45" fmla="*/ 148548 h 689926"/>
              <a:gd name="connsiteX46" fmla="*/ 1109163 w 3915084"/>
              <a:gd name="connsiteY46" fmla="*/ 141946 h 689926"/>
              <a:gd name="connsiteX47" fmla="*/ 1125669 w 3915084"/>
              <a:gd name="connsiteY47" fmla="*/ 145247 h 689926"/>
              <a:gd name="connsiteX48" fmla="*/ 1138873 w 3915084"/>
              <a:gd name="connsiteY48" fmla="*/ 148548 h 689926"/>
              <a:gd name="connsiteX49" fmla="*/ 1178486 w 3915084"/>
              <a:gd name="connsiteY49" fmla="*/ 155151 h 689926"/>
              <a:gd name="connsiteX50" fmla="*/ 1188389 w 3915084"/>
              <a:gd name="connsiteY50" fmla="*/ 161753 h 689926"/>
              <a:gd name="connsiteX51" fmla="*/ 1257712 w 3915084"/>
              <a:gd name="connsiteY51" fmla="*/ 165054 h 689926"/>
              <a:gd name="connsiteX52" fmla="*/ 1294024 w 3915084"/>
              <a:gd name="connsiteY52" fmla="*/ 165054 h 689926"/>
              <a:gd name="connsiteX53" fmla="*/ 1303927 w 3915084"/>
              <a:gd name="connsiteY53" fmla="*/ 171656 h 689926"/>
              <a:gd name="connsiteX54" fmla="*/ 1317132 w 3915084"/>
              <a:gd name="connsiteY54" fmla="*/ 178258 h 689926"/>
              <a:gd name="connsiteX55" fmla="*/ 1343540 w 3915084"/>
              <a:gd name="connsiteY55" fmla="*/ 184860 h 689926"/>
              <a:gd name="connsiteX56" fmla="*/ 1373250 w 3915084"/>
              <a:gd name="connsiteY56" fmla="*/ 181559 h 689926"/>
              <a:gd name="connsiteX57" fmla="*/ 1383153 w 3915084"/>
              <a:gd name="connsiteY57" fmla="*/ 178258 h 689926"/>
              <a:gd name="connsiteX58" fmla="*/ 1396358 w 3915084"/>
              <a:gd name="connsiteY58" fmla="*/ 181559 h 689926"/>
              <a:gd name="connsiteX59" fmla="*/ 1416164 w 3915084"/>
              <a:gd name="connsiteY59" fmla="*/ 184860 h 689926"/>
              <a:gd name="connsiteX60" fmla="*/ 1426067 w 3915084"/>
              <a:gd name="connsiteY60" fmla="*/ 191462 h 689926"/>
              <a:gd name="connsiteX61" fmla="*/ 1439272 w 3915084"/>
              <a:gd name="connsiteY61" fmla="*/ 194764 h 689926"/>
              <a:gd name="connsiteX62" fmla="*/ 1501992 w 3915084"/>
              <a:gd name="connsiteY62" fmla="*/ 198065 h 689926"/>
              <a:gd name="connsiteX63" fmla="*/ 1577917 w 3915084"/>
              <a:gd name="connsiteY63" fmla="*/ 204667 h 689926"/>
              <a:gd name="connsiteX64" fmla="*/ 1601025 w 3915084"/>
              <a:gd name="connsiteY64" fmla="*/ 198065 h 689926"/>
              <a:gd name="connsiteX65" fmla="*/ 1610928 w 3915084"/>
              <a:gd name="connsiteY65" fmla="*/ 194764 h 689926"/>
              <a:gd name="connsiteX66" fmla="*/ 1643939 w 3915084"/>
              <a:gd name="connsiteY66" fmla="*/ 198065 h 689926"/>
              <a:gd name="connsiteX67" fmla="*/ 1683552 w 3915084"/>
              <a:gd name="connsiteY67" fmla="*/ 198065 h 689926"/>
              <a:gd name="connsiteX68" fmla="*/ 1706659 w 3915084"/>
              <a:gd name="connsiteY68" fmla="*/ 207968 h 689926"/>
              <a:gd name="connsiteX69" fmla="*/ 1736369 w 3915084"/>
              <a:gd name="connsiteY69" fmla="*/ 211269 h 689926"/>
              <a:gd name="connsiteX70" fmla="*/ 1746272 w 3915084"/>
              <a:gd name="connsiteY70" fmla="*/ 214570 h 689926"/>
              <a:gd name="connsiteX71" fmla="*/ 1752875 w 3915084"/>
              <a:gd name="connsiteY71" fmla="*/ 221172 h 689926"/>
              <a:gd name="connsiteX72" fmla="*/ 1772681 w 3915084"/>
              <a:gd name="connsiteY72" fmla="*/ 217871 h 689926"/>
              <a:gd name="connsiteX73" fmla="*/ 1845305 w 3915084"/>
              <a:gd name="connsiteY73" fmla="*/ 224473 h 689926"/>
              <a:gd name="connsiteX74" fmla="*/ 1861810 w 3915084"/>
              <a:gd name="connsiteY74" fmla="*/ 221172 h 689926"/>
              <a:gd name="connsiteX75" fmla="*/ 1884918 w 3915084"/>
              <a:gd name="connsiteY75" fmla="*/ 217871 h 689926"/>
              <a:gd name="connsiteX76" fmla="*/ 1891520 w 3915084"/>
              <a:gd name="connsiteY76" fmla="*/ 231075 h 689926"/>
              <a:gd name="connsiteX77" fmla="*/ 1911327 w 3915084"/>
              <a:gd name="connsiteY77" fmla="*/ 227774 h 689926"/>
              <a:gd name="connsiteX78" fmla="*/ 1931133 w 3915084"/>
              <a:gd name="connsiteY78" fmla="*/ 231075 h 689926"/>
              <a:gd name="connsiteX79" fmla="*/ 1947639 w 3915084"/>
              <a:gd name="connsiteY79" fmla="*/ 244280 h 689926"/>
              <a:gd name="connsiteX80" fmla="*/ 1957542 w 3915084"/>
              <a:gd name="connsiteY80" fmla="*/ 247581 h 689926"/>
              <a:gd name="connsiteX81" fmla="*/ 1970746 w 3915084"/>
              <a:gd name="connsiteY81" fmla="*/ 244280 h 689926"/>
              <a:gd name="connsiteX82" fmla="*/ 2040069 w 3915084"/>
              <a:gd name="connsiteY82" fmla="*/ 250882 h 689926"/>
              <a:gd name="connsiteX83" fmla="*/ 2063176 w 3915084"/>
              <a:gd name="connsiteY83" fmla="*/ 247581 h 689926"/>
              <a:gd name="connsiteX84" fmla="*/ 2082983 w 3915084"/>
              <a:gd name="connsiteY84" fmla="*/ 254183 h 689926"/>
              <a:gd name="connsiteX85" fmla="*/ 2099488 w 3915084"/>
              <a:gd name="connsiteY85" fmla="*/ 250882 h 689926"/>
              <a:gd name="connsiteX86" fmla="*/ 2112693 w 3915084"/>
              <a:gd name="connsiteY86" fmla="*/ 247581 h 689926"/>
              <a:gd name="connsiteX87" fmla="*/ 2129198 w 3915084"/>
              <a:gd name="connsiteY87" fmla="*/ 250882 h 689926"/>
              <a:gd name="connsiteX88" fmla="*/ 2155607 w 3915084"/>
              <a:gd name="connsiteY88" fmla="*/ 254183 h 689926"/>
              <a:gd name="connsiteX89" fmla="*/ 2168811 w 3915084"/>
              <a:gd name="connsiteY89" fmla="*/ 260785 h 689926"/>
              <a:gd name="connsiteX90" fmla="*/ 2231532 w 3915084"/>
              <a:gd name="connsiteY90" fmla="*/ 260785 h 689926"/>
              <a:gd name="connsiteX91" fmla="*/ 2251338 w 3915084"/>
              <a:gd name="connsiteY91" fmla="*/ 277291 h 689926"/>
              <a:gd name="connsiteX92" fmla="*/ 2277747 w 3915084"/>
              <a:gd name="connsiteY92" fmla="*/ 273990 h 689926"/>
              <a:gd name="connsiteX93" fmla="*/ 2366876 w 3915084"/>
              <a:gd name="connsiteY93" fmla="*/ 273990 h 689926"/>
              <a:gd name="connsiteX94" fmla="*/ 2376779 w 3915084"/>
              <a:gd name="connsiteY94" fmla="*/ 270688 h 689926"/>
              <a:gd name="connsiteX95" fmla="*/ 2396586 w 3915084"/>
              <a:gd name="connsiteY95" fmla="*/ 277291 h 689926"/>
              <a:gd name="connsiteX96" fmla="*/ 2439500 w 3915084"/>
              <a:gd name="connsiteY96" fmla="*/ 270688 h 689926"/>
              <a:gd name="connsiteX97" fmla="*/ 2574844 w 3915084"/>
              <a:gd name="connsiteY97" fmla="*/ 277291 h 689926"/>
              <a:gd name="connsiteX98" fmla="*/ 2597952 w 3915084"/>
              <a:gd name="connsiteY98" fmla="*/ 280592 h 689926"/>
              <a:gd name="connsiteX99" fmla="*/ 2607855 w 3915084"/>
              <a:gd name="connsiteY99" fmla="*/ 283893 h 689926"/>
              <a:gd name="connsiteX100" fmla="*/ 2627662 w 3915084"/>
              <a:gd name="connsiteY100" fmla="*/ 287194 h 689926"/>
              <a:gd name="connsiteX101" fmla="*/ 2637565 w 3915084"/>
              <a:gd name="connsiteY101" fmla="*/ 293796 h 689926"/>
              <a:gd name="connsiteX102" fmla="*/ 2710189 w 3915084"/>
              <a:gd name="connsiteY102" fmla="*/ 300398 h 689926"/>
              <a:gd name="connsiteX103" fmla="*/ 2772909 w 3915084"/>
              <a:gd name="connsiteY103" fmla="*/ 300398 h 689926"/>
              <a:gd name="connsiteX104" fmla="*/ 2792716 w 3915084"/>
              <a:gd name="connsiteY104" fmla="*/ 307000 h 689926"/>
              <a:gd name="connsiteX105" fmla="*/ 2799318 w 3915084"/>
              <a:gd name="connsiteY105" fmla="*/ 313603 h 689926"/>
              <a:gd name="connsiteX106" fmla="*/ 2885146 w 3915084"/>
              <a:gd name="connsiteY106" fmla="*/ 313603 h 689926"/>
              <a:gd name="connsiteX107" fmla="*/ 2901652 w 3915084"/>
              <a:gd name="connsiteY107" fmla="*/ 310301 h 689926"/>
              <a:gd name="connsiteX108" fmla="*/ 2921458 w 3915084"/>
              <a:gd name="connsiteY108" fmla="*/ 320205 h 689926"/>
              <a:gd name="connsiteX109" fmla="*/ 2987480 w 3915084"/>
              <a:gd name="connsiteY109" fmla="*/ 316904 h 689926"/>
              <a:gd name="connsiteX110" fmla="*/ 3020491 w 3915084"/>
              <a:gd name="connsiteY110" fmla="*/ 320205 h 689926"/>
              <a:gd name="connsiteX111" fmla="*/ 3040297 w 3915084"/>
              <a:gd name="connsiteY111" fmla="*/ 326807 h 689926"/>
              <a:gd name="connsiteX112" fmla="*/ 3099716 w 3915084"/>
              <a:gd name="connsiteY112" fmla="*/ 323506 h 689926"/>
              <a:gd name="connsiteX113" fmla="*/ 3109620 w 3915084"/>
              <a:gd name="connsiteY113" fmla="*/ 326807 h 689926"/>
              <a:gd name="connsiteX114" fmla="*/ 3129426 w 3915084"/>
              <a:gd name="connsiteY114" fmla="*/ 323506 h 689926"/>
              <a:gd name="connsiteX115" fmla="*/ 3155835 w 3915084"/>
              <a:gd name="connsiteY115" fmla="*/ 320205 h 689926"/>
              <a:gd name="connsiteX116" fmla="*/ 3182244 w 3915084"/>
              <a:gd name="connsiteY116" fmla="*/ 323506 h 689926"/>
              <a:gd name="connsiteX117" fmla="*/ 3241663 w 3915084"/>
              <a:gd name="connsiteY117" fmla="*/ 326807 h 689926"/>
              <a:gd name="connsiteX118" fmla="*/ 3261470 w 3915084"/>
              <a:gd name="connsiteY118" fmla="*/ 333409 h 689926"/>
              <a:gd name="connsiteX119" fmla="*/ 3271373 w 3915084"/>
              <a:gd name="connsiteY119" fmla="*/ 336710 h 689926"/>
              <a:gd name="connsiteX120" fmla="*/ 3343997 w 3915084"/>
              <a:gd name="connsiteY120" fmla="*/ 340011 h 689926"/>
              <a:gd name="connsiteX121" fmla="*/ 3360502 w 3915084"/>
              <a:gd name="connsiteY121" fmla="*/ 349914 h 689926"/>
              <a:gd name="connsiteX122" fmla="*/ 3363803 w 3915084"/>
              <a:gd name="connsiteY122" fmla="*/ 359818 h 689926"/>
              <a:gd name="connsiteX123" fmla="*/ 3377008 w 3915084"/>
              <a:gd name="connsiteY123" fmla="*/ 382925 h 689926"/>
              <a:gd name="connsiteX124" fmla="*/ 3400115 w 3915084"/>
              <a:gd name="connsiteY124" fmla="*/ 458850 h 689926"/>
              <a:gd name="connsiteX125" fmla="*/ 3433126 w 3915084"/>
              <a:gd name="connsiteY125" fmla="*/ 468753 h 689926"/>
              <a:gd name="connsiteX126" fmla="*/ 3459535 w 3915084"/>
              <a:gd name="connsiteY126" fmla="*/ 472055 h 689926"/>
              <a:gd name="connsiteX127" fmla="*/ 3551965 w 3915084"/>
              <a:gd name="connsiteY127" fmla="*/ 475356 h 689926"/>
              <a:gd name="connsiteX128" fmla="*/ 3601481 w 3915084"/>
              <a:gd name="connsiteY128" fmla="*/ 472055 h 689926"/>
              <a:gd name="connsiteX129" fmla="*/ 3614685 w 3915084"/>
              <a:gd name="connsiteY129" fmla="*/ 475356 h 689926"/>
              <a:gd name="connsiteX130" fmla="*/ 3611384 w 3915084"/>
              <a:gd name="connsiteY130" fmla="*/ 485259 h 689926"/>
              <a:gd name="connsiteX131" fmla="*/ 3617987 w 3915084"/>
              <a:gd name="connsiteY131" fmla="*/ 666818 h 689926"/>
              <a:gd name="connsiteX132" fmla="*/ 3621288 w 3915084"/>
              <a:gd name="connsiteY132" fmla="*/ 676722 h 689926"/>
              <a:gd name="connsiteX133" fmla="*/ 3641094 w 3915084"/>
              <a:gd name="connsiteY133" fmla="*/ 683324 h 689926"/>
              <a:gd name="connsiteX134" fmla="*/ 3684008 w 3915084"/>
              <a:gd name="connsiteY134" fmla="*/ 676722 h 689926"/>
              <a:gd name="connsiteX135" fmla="*/ 3707116 w 3915084"/>
              <a:gd name="connsiteY135" fmla="*/ 680023 h 689926"/>
              <a:gd name="connsiteX136" fmla="*/ 3726922 w 3915084"/>
              <a:gd name="connsiteY136" fmla="*/ 673421 h 689926"/>
              <a:gd name="connsiteX137" fmla="*/ 3746729 w 3915084"/>
              <a:gd name="connsiteY137" fmla="*/ 680023 h 689926"/>
              <a:gd name="connsiteX138" fmla="*/ 3789643 w 3915084"/>
              <a:gd name="connsiteY138" fmla="*/ 680023 h 689926"/>
              <a:gd name="connsiteX139" fmla="*/ 3799546 w 3915084"/>
              <a:gd name="connsiteY139" fmla="*/ 686625 h 689926"/>
              <a:gd name="connsiteX140" fmla="*/ 3888675 w 3915084"/>
              <a:gd name="connsiteY140" fmla="*/ 686625 h 689926"/>
              <a:gd name="connsiteX141" fmla="*/ 3898579 w 3915084"/>
              <a:gd name="connsiteY141" fmla="*/ 689926 h 689926"/>
              <a:gd name="connsiteX142" fmla="*/ 3915084 w 3915084"/>
              <a:gd name="connsiteY142" fmla="*/ 686625 h 68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915084" h="689926">
                <a:moveTo>
                  <a:pt x="0" y="3301"/>
                </a:moveTo>
                <a:cubicBezTo>
                  <a:pt x="4401" y="2201"/>
                  <a:pt x="8667" y="0"/>
                  <a:pt x="13204" y="0"/>
                </a:cubicBezTo>
                <a:cubicBezTo>
                  <a:pt x="22477" y="0"/>
                  <a:pt x="25221" y="6565"/>
                  <a:pt x="33010" y="9903"/>
                </a:cubicBezTo>
                <a:cubicBezTo>
                  <a:pt x="37180" y="11690"/>
                  <a:pt x="41813" y="12104"/>
                  <a:pt x="46215" y="13204"/>
                </a:cubicBezTo>
                <a:cubicBezTo>
                  <a:pt x="87508" y="2881"/>
                  <a:pt x="36161" y="16076"/>
                  <a:pt x="69322" y="6602"/>
                </a:cubicBezTo>
                <a:cubicBezTo>
                  <a:pt x="73685" y="5356"/>
                  <a:pt x="78125" y="4401"/>
                  <a:pt x="82527" y="3301"/>
                </a:cubicBezTo>
                <a:cubicBezTo>
                  <a:pt x="85828" y="4401"/>
                  <a:pt x="88950" y="6602"/>
                  <a:pt x="92430" y="6602"/>
                </a:cubicBezTo>
                <a:cubicBezTo>
                  <a:pt x="98041" y="6602"/>
                  <a:pt x="103381" y="4094"/>
                  <a:pt x="108935" y="3301"/>
                </a:cubicBezTo>
                <a:cubicBezTo>
                  <a:pt x="118799" y="1892"/>
                  <a:pt x="128742" y="1100"/>
                  <a:pt x="138645" y="0"/>
                </a:cubicBezTo>
                <a:cubicBezTo>
                  <a:pt x="169314" y="7667"/>
                  <a:pt x="131187" y="0"/>
                  <a:pt x="171656" y="0"/>
                </a:cubicBezTo>
                <a:cubicBezTo>
                  <a:pt x="175801" y="0"/>
                  <a:pt x="190093" y="5045"/>
                  <a:pt x="194763" y="6602"/>
                </a:cubicBezTo>
                <a:cubicBezTo>
                  <a:pt x="198064" y="5502"/>
                  <a:pt x="201187" y="3301"/>
                  <a:pt x="204667" y="3301"/>
                </a:cubicBezTo>
                <a:cubicBezTo>
                  <a:pt x="216286" y="3301"/>
                  <a:pt x="224164" y="6499"/>
                  <a:pt x="234376" y="9903"/>
                </a:cubicBezTo>
                <a:cubicBezTo>
                  <a:pt x="237677" y="8803"/>
                  <a:pt x="240847" y="6030"/>
                  <a:pt x="244280" y="6602"/>
                </a:cubicBezTo>
                <a:cubicBezTo>
                  <a:pt x="248193" y="7254"/>
                  <a:pt x="250635" y="11430"/>
                  <a:pt x="254183" y="13204"/>
                </a:cubicBezTo>
                <a:cubicBezTo>
                  <a:pt x="263402" y="17813"/>
                  <a:pt x="278678" y="18590"/>
                  <a:pt x="287194" y="19806"/>
                </a:cubicBezTo>
                <a:cubicBezTo>
                  <a:pt x="314549" y="38043"/>
                  <a:pt x="299303" y="31086"/>
                  <a:pt x="333409" y="39613"/>
                </a:cubicBezTo>
                <a:lnTo>
                  <a:pt x="346613" y="42914"/>
                </a:lnTo>
                <a:cubicBezTo>
                  <a:pt x="351015" y="41814"/>
                  <a:pt x="355281" y="39613"/>
                  <a:pt x="359818" y="39613"/>
                </a:cubicBezTo>
                <a:cubicBezTo>
                  <a:pt x="370476" y="39613"/>
                  <a:pt x="374839" y="44126"/>
                  <a:pt x="382925" y="49516"/>
                </a:cubicBezTo>
                <a:cubicBezTo>
                  <a:pt x="384025" y="52817"/>
                  <a:pt x="383766" y="56959"/>
                  <a:pt x="386226" y="59419"/>
                </a:cubicBezTo>
                <a:cubicBezTo>
                  <a:pt x="388686" y="61879"/>
                  <a:pt x="392717" y="62038"/>
                  <a:pt x="396129" y="62720"/>
                </a:cubicBezTo>
                <a:cubicBezTo>
                  <a:pt x="412862" y="66066"/>
                  <a:pt x="440241" y="67930"/>
                  <a:pt x="455549" y="69322"/>
                </a:cubicBezTo>
                <a:cubicBezTo>
                  <a:pt x="479292" y="77236"/>
                  <a:pt x="449642" y="69322"/>
                  <a:pt x="478657" y="69322"/>
                </a:cubicBezTo>
                <a:cubicBezTo>
                  <a:pt x="487528" y="69322"/>
                  <a:pt x="496262" y="71523"/>
                  <a:pt x="505065" y="72623"/>
                </a:cubicBezTo>
                <a:cubicBezTo>
                  <a:pt x="517169" y="71523"/>
                  <a:pt x="529306" y="70742"/>
                  <a:pt x="541377" y="69322"/>
                </a:cubicBezTo>
                <a:cubicBezTo>
                  <a:pt x="556667" y="67523"/>
                  <a:pt x="560785" y="66121"/>
                  <a:pt x="574388" y="62720"/>
                </a:cubicBezTo>
                <a:cubicBezTo>
                  <a:pt x="577689" y="64921"/>
                  <a:pt x="580576" y="67929"/>
                  <a:pt x="584291" y="69322"/>
                </a:cubicBezTo>
                <a:cubicBezTo>
                  <a:pt x="589545" y="71292"/>
                  <a:pt x="596487" y="69031"/>
                  <a:pt x="600797" y="72623"/>
                </a:cubicBezTo>
                <a:cubicBezTo>
                  <a:pt x="604282" y="75528"/>
                  <a:pt x="601581" y="82053"/>
                  <a:pt x="604098" y="85828"/>
                </a:cubicBezTo>
                <a:cubicBezTo>
                  <a:pt x="611375" y="96744"/>
                  <a:pt x="637476" y="95038"/>
                  <a:pt x="643711" y="95731"/>
                </a:cubicBezTo>
                <a:cubicBezTo>
                  <a:pt x="648112" y="96831"/>
                  <a:pt x="652431" y="98342"/>
                  <a:pt x="656915" y="99032"/>
                </a:cubicBezTo>
                <a:cubicBezTo>
                  <a:pt x="666763" y="100547"/>
                  <a:pt x="676854" y="100379"/>
                  <a:pt x="686625" y="102333"/>
                </a:cubicBezTo>
                <a:cubicBezTo>
                  <a:pt x="693449" y="103698"/>
                  <a:pt x="706431" y="108935"/>
                  <a:pt x="706431" y="108935"/>
                </a:cubicBezTo>
                <a:cubicBezTo>
                  <a:pt x="728588" y="101550"/>
                  <a:pt x="723512" y="102333"/>
                  <a:pt x="762550" y="102333"/>
                </a:cubicBezTo>
                <a:cubicBezTo>
                  <a:pt x="766030" y="102333"/>
                  <a:pt x="769152" y="104534"/>
                  <a:pt x="772453" y="105634"/>
                </a:cubicBezTo>
                <a:cubicBezTo>
                  <a:pt x="792259" y="104534"/>
                  <a:pt x="812035" y="102333"/>
                  <a:pt x="831872" y="102333"/>
                </a:cubicBezTo>
                <a:cubicBezTo>
                  <a:pt x="861256" y="102333"/>
                  <a:pt x="831778" y="105587"/>
                  <a:pt x="851679" y="115538"/>
                </a:cubicBezTo>
                <a:cubicBezTo>
                  <a:pt x="857665" y="118531"/>
                  <a:pt x="864883" y="117739"/>
                  <a:pt x="871485" y="118839"/>
                </a:cubicBezTo>
                <a:cubicBezTo>
                  <a:pt x="893990" y="133841"/>
                  <a:pt x="865613" y="116881"/>
                  <a:pt x="901195" y="128742"/>
                </a:cubicBezTo>
                <a:cubicBezTo>
                  <a:pt x="904959" y="129997"/>
                  <a:pt x="907199" y="134613"/>
                  <a:pt x="911098" y="135344"/>
                </a:cubicBezTo>
                <a:cubicBezTo>
                  <a:pt x="925200" y="137988"/>
                  <a:pt x="939708" y="137545"/>
                  <a:pt x="954013" y="138645"/>
                </a:cubicBezTo>
                <a:cubicBezTo>
                  <a:pt x="958683" y="140202"/>
                  <a:pt x="972975" y="145247"/>
                  <a:pt x="977120" y="145247"/>
                </a:cubicBezTo>
                <a:cubicBezTo>
                  <a:pt x="993662" y="145247"/>
                  <a:pt x="1010131" y="143046"/>
                  <a:pt x="1026636" y="141946"/>
                </a:cubicBezTo>
                <a:cubicBezTo>
                  <a:pt x="1033238" y="143046"/>
                  <a:pt x="1039909" y="143795"/>
                  <a:pt x="1046443" y="145247"/>
                </a:cubicBezTo>
                <a:cubicBezTo>
                  <a:pt x="1049840" y="146002"/>
                  <a:pt x="1052871" y="148731"/>
                  <a:pt x="1056346" y="148548"/>
                </a:cubicBezTo>
                <a:cubicBezTo>
                  <a:pt x="1074064" y="147615"/>
                  <a:pt x="1109163" y="141946"/>
                  <a:pt x="1109163" y="141946"/>
                </a:cubicBezTo>
                <a:cubicBezTo>
                  <a:pt x="1114665" y="143046"/>
                  <a:pt x="1120192" y="144030"/>
                  <a:pt x="1125669" y="145247"/>
                </a:cubicBezTo>
                <a:cubicBezTo>
                  <a:pt x="1130098" y="146231"/>
                  <a:pt x="1134414" y="147712"/>
                  <a:pt x="1138873" y="148548"/>
                </a:cubicBezTo>
                <a:cubicBezTo>
                  <a:pt x="1152030" y="151015"/>
                  <a:pt x="1178486" y="155151"/>
                  <a:pt x="1178486" y="155151"/>
                </a:cubicBezTo>
                <a:cubicBezTo>
                  <a:pt x="1181787" y="157352"/>
                  <a:pt x="1185291" y="159275"/>
                  <a:pt x="1188389" y="161753"/>
                </a:cubicBezTo>
                <a:cubicBezTo>
                  <a:pt x="1214816" y="182893"/>
                  <a:pt x="1158122" y="170295"/>
                  <a:pt x="1257712" y="165054"/>
                </a:cubicBezTo>
                <a:cubicBezTo>
                  <a:pt x="1273867" y="161015"/>
                  <a:pt x="1274310" y="159140"/>
                  <a:pt x="1294024" y="165054"/>
                </a:cubicBezTo>
                <a:cubicBezTo>
                  <a:pt x="1297824" y="166194"/>
                  <a:pt x="1300626" y="169455"/>
                  <a:pt x="1303927" y="171656"/>
                </a:cubicBezTo>
                <a:cubicBezTo>
                  <a:pt x="1329238" y="163220"/>
                  <a:pt x="1300626" y="169088"/>
                  <a:pt x="1317132" y="178258"/>
                </a:cubicBezTo>
                <a:cubicBezTo>
                  <a:pt x="1325064" y="182665"/>
                  <a:pt x="1343540" y="184860"/>
                  <a:pt x="1343540" y="184860"/>
                </a:cubicBezTo>
                <a:cubicBezTo>
                  <a:pt x="1353443" y="183760"/>
                  <a:pt x="1363421" y="183197"/>
                  <a:pt x="1373250" y="181559"/>
                </a:cubicBezTo>
                <a:cubicBezTo>
                  <a:pt x="1376682" y="180987"/>
                  <a:pt x="1379673" y="178258"/>
                  <a:pt x="1383153" y="178258"/>
                </a:cubicBezTo>
                <a:cubicBezTo>
                  <a:pt x="1387690" y="178258"/>
                  <a:pt x="1391909" y="180669"/>
                  <a:pt x="1396358" y="181559"/>
                </a:cubicBezTo>
                <a:cubicBezTo>
                  <a:pt x="1402921" y="182872"/>
                  <a:pt x="1409562" y="183760"/>
                  <a:pt x="1416164" y="184860"/>
                </a:cubicBezTo>
                <a:cubicBezTo>
                  <a:pt x="1419465" y="187061"/>
                  <a:pt x="1422421" y="189899"/>
                  <a:pt x="1426067" y="191462"/>
                </a:cubicBezTo>
                <a:cubicBezTo>
                  <a:pt x="1430237" y="193249"/>
                  <a:pt x="1434752" y="194371"/>
                  <a:pt x="1439272" y="194764"/>
                </a:cubicBezTo>
                <a:cubicBezTo>
                  <a:pt x="1460129" y="196578"/>
                  <a:pt x="1481095" y="196799"/>
                  <a:pt x="1501992" y="198065"/>
                </a:cubicBezTo>
                <a:cubicBezTo>
                  <a:pt x="1546113" y="200739"/>
                  <a:pt x="1540621" y="200523"/>
                  <a:pt x="1577917" y="204667"/>
                </a:cubicBezTo>
                <a:lnTo>
                  <a:pt x="1601025" y="198065"/>
                </a:lnTo>
                <a:cubicBezTo>
                  <a:pt x="1604358" y="197065"/>
                  <a:pt x="1607448" y="194764"/>
                  <a:pt x="1610928" y="194764"/>
                </a:cubicBezTo>
                <a:cubicBezTo>
                  <a:pt x="1621987" y="194764"/>
                  <a:pt x="1632935" y="196965"/>
                  <a:pt x="1643939" y="198065"/>
                </a:cubicBezTo>
                <a:cubicBezTo>
                  <a:pt x="1667156" y="205804"/>
                  <a:pt x="1639328" y="198065"/>
                  <a:pt x="1683552" y="198065"/>
                </a:cubicBezTo>
                <a:cubicBezTo>
                  <a:pt x="1690536" y="198065"/>
                  <a:pt x="1701073" y="206679"/>
                  <a:pt x="1706659" y="207968"/>
                </a:cubicBezTo>
                <a:cubicBezTo>
                  <a:pt x="1716368" y="210209"/>
                  <a:pt x="1726466" y="210169"/>
                  <a:pt x="1736369" y="211269"/>
                </a:cubicBezTo>
                <a:cubicBezTo>
                  <a:pt x="1739670" y="212369"/>
                  <a:pt x="1743288" y="212780"/>
                  <a:pt x="1746272" y="214570"/>
                </a:cubicBezTo>
                <a:cubicBezTo>
                  <a:pt x="1748941" y="216171"/>
                  <a:pt x="1749787" y="220786"/>
                  <a:pt x="1752875" y="221172"/>
                </a:cubicBezTo>
                <a:cubicBezTo>
                  <a:pt x="1759516" y="222002"/>
                  <a:pt x="1766079" y="218971"/>
                  <a:pt x="1772681" y="217871"/>
                </a:cubicBezTo>
                <a:cubicBezTo>
                  <a:pt x="1800709" y="227214"/>
                  <a:pt x="1789561" y="224473"/>
                  <a:pt x="1845305" y="224473"/>
                </a:cubicBezTo>
                <a:cubicBezTo>
                  <a:pt x="1850916" y="224473"/>
                  <a:pt x="1856276" y="222094"/>
                  <a:pt x="1861810" y="221172"/>
                </a:cubicBezTo>
                <a:cubicBezTo>
                  <a:pt x="1869485" y="219893"/>
                  <a:pt x="1877215" y="218971"/>
                  <a:pt x="1884918" y="217871"/>
                </a:cubicBezTo>
                <a:cubicBezTo>
                  <a:pt x="1887119" y="222272"/>
                  <a:pt x="1886912" y="229347"/>
                  <a:pt x="1891520" y="231075"/>
                </a:cubicBezTo>
                <a:cubicBezTo>
                  <a:pt x="1897787" y="233425"/>
                  <a:pt x="1904634" y="227774"/>
                  <a:pt x="1911327" y="227774"/>
                </a:cubicBezTo>
                <a:cubicBezTo>
                  <a:pt x="1918020" y="227774"/>
                  <a:pt x="1924531" y="229975"/>
                  <a:pt x="1931133" y="231075"/>
                </a:cubicBezTo>
                <a:cubicBezTo>
                  <a:pt x="1956027" y="239375"/>
                  <a:pt x="1926305" y="227214"/>
                  <a:pt x="1947639" y="244280"/>
                </a:cubicBezTo>
                <a:cubicBezTo>
                  <a:pt x="1950356" y="246454"/>
                  <a:pt x="1954241" y="246481"/>
                  <a:pt x="1957542" y="247581"/>
                </a:cubicBezTo>
                <a:cubicBezTo>
                  <a:pt x="1961943" y="246481"/>
                  <a:pt x="1966209" y="244280"/>
                  <a:pt x="1970746" y="244280"/>
                </a:cubicBezTo>
                <a:cubicBezTo>
                  <a:pt x="2023158" y="244280"/>
                  <a:pt x="2013185" y="241921"/>
                  <a:pt x="2040069" y="250882"/>
                </a:cubicBezTo>
                <a:cubicBezTo>
                  <a:pt x="2047771" y="249782"/>
                  <a:pt x="2055418" y="246984"/>
                  <a:pt x="2063176" y="247581"/>
                </a:cubicBezTo>
                <a:cubicBezTo>
                  <a:pt x="2070115" y="248115"/>
                  <a:pt x="2082983" y="254183"/>
                  <a:pt x="2082983" y="254183"/>
                </a:cubicBezTo>
                <a:cubicBezTo>
                  <a:pt x="2088485" y="253083"/>
                  <a:pt x="2094011" y="252099"/>
                  <a:pt x="2099488" y="250882"/>
                </a:cubicBezTo>
                <a:cubicBezTo>
                  <a:pt x="2103917" y="249898"/>
                  <a:pt x="2108156" y="247581"/>
                  <a:pt x="2112693" y="247581"/>
                </a:cubicBezTo>
                <a:cubicBezTo>
                  <a:pt x="2118304" y="247581"/>
                  <a:pt x="2123653" y="250029"/>
                  <a:pt x="2129198" y="250882"/>
                </a:cubicBezTo>
                <a:cubicBezTo>
                  <a:pt x="2137966" y="252231"/>
                  <a:pt x="2146804" y="253083"/>
                  <a:pt x="2155607" y="254183"/>
                </a:cubicBezTo>
                <a:cubicBezTo>
                  <a:pt x="2160008" y="256384"/>
                  <a:pt x="2164098" y="259371"/>
                  <a:pt x="2168811" y="260785"/>
                </a:cubicBezTo>
                <a:cubicBezTo>
                  <a:pt x="2190757" y="267369"/>
                  <a:pt x="2207693" y="262619"/>
                  <a:pt x="2231532" y="260785"/>
                </a:cubicBezTo>
                <a:cubicBezTo>
                  <a:pt x="2233965" y="263218"/>
                  <a:pt x="2246284" y="276831"/>
                  <a:pt x="2251338" y="277291"/>
                </a:cubicBezTo>
                <a:cubicBezTo>
                  <a:pt x="2260173" y="278094"/>
                  <a:pt x="2268944" y="275090"/>
                  <a:pt x="2277747" y="273990"/>
                </a:cubicBezTo>
                <a:cubicBezTo>
                  <a:pt x="2322450" y="276225"/>
                  <a:pt x="2332227" y="280921"/>
                  <a:pt x="2366876" y="273990"/>
                </a:cubicBezTo>
                <a:cubicBezTo>
                  <a:pt x="2370288" y="273308"/>
                  <a:pt x="2373478" y="271789"/>
                  <a:pt x="2376779" y="270688"/>
                </a:cubicBezTo>
                <a:cubicBezTo>
                  <a:pt x="2383381" y="272889"/>
                  <a:pt x="2389721" y="278435"/>
                  <a:pt x="2396586" y="277291"/>
                </a:cubicBezTo>
                <a:cubicBezTo>
                  <a:pt x="2424067" y="272711"/>
                  <a:pt x="2409766" y="274937"/>
                  <a:pt x="2439500" y="270688"/>
                </a:cubicBezTo>
                <a:cubicBezTo>
                  <a:pt x="2489756" y="287445"/>
                  <a:pt x="2437838" y="271202"/>
                  <a:pt x="2574844" y="277291"/>
                </a:cubicBezTo>
                <a:cubicBezTo>
                  <a:pt x="2582617" y="277636"/>
                  <a:pt x="2590249" y="279492"/>
                  <a:pt x="2597952" y="280592"/>
                </a:cubicBezTo>
                <a:cubicBezTo>
                  <a:pt x="2601253" y="281692"/>
                  <a:pt x="2604458" y="283138"/>
                  <a:pt x="2607855" y="283893"/>
                </a:cubicBezTo>
                <a:cubicBezTo>
                  <a:pt x="2614389" y="285345"/>
                  <a:pt x="2621312" y="285077"/>
                  <a:pt x="2627662" y="287194"/>
                </a:cubicBezTo>
                <a:cubicBezTo>
                  <a:pt x="2631426" y="288449"/>
                  <a:pt x="2633765" y="292656"/>
                  <a:pt x="2637565" y="293796"/>
                </a:cubicBezTo>
                <a:cubicBezTo>
                  <a:pt x="2650458" y="297664"/>
                  <a:pt x="2709443" y="300348"/>
                  <a:pt x="2710189" y="300398"/>
                </a:cubicBezTo>
                <a:cubicBezTo>
                  <a:pt x="2741223" y="298011"/>
                  <a:pt x="2747607" y="294073"/>
                  <a:pt x="2772909" y="300398"/>
                </a:cubicBezTo>
                <a:cubicBezTo>
                  <a:pt x="2779661" y="302086"/>
                  <a:pt x="2792716" y="307000"/>
                  <a:pt x="2792716" y="307000"/>
                </a:cubicBezTo>
                <a:cubicBezTo>
                  <a:pt x="2794917" y="309201"/>
                  <a:pt x="2796404" y="312510"/>
                  <a:pt x="2799318" y="313603"/>
                </a:cubicBezTo>
                <a:cubicBezTo>
                  <a:pt x="2820494" y="321545"/>
                  <a:pt x="2879485" y="313886"/>
                  <a:pt x="2885146" y="313603"/>
                </a:cubicBezTo>
                <a:cubicBezTo>
                  <a:pt x="2890648" y="312502"/>
                  <a:pt x="2896041" y="310301"/>
                  <a:pt x="2901652" y="310301"/>
                </a:cubicBezTo>
                <a:cubicBezTo>
                  <a:pt x="2908483" y="310301"/>
                  <a:pt x="2916453" y="316868"/>
                  <a:pt x="2921458" y="320205"/>
                </a:cubicBezTo>
                <a:cubicBezTo>
                  <a:pt x="2943465" y="319105"/>
                  <a:pt x="2965445" y="316904"/>
                  <a:pt x="2987480" y="316904"/>
                </a:cubicBezTo>
                <a:cubicBezTo>
                  <a:pt x="2998539" y="316904"/>
                  <a:pt x="3009622" y="318167"/>
                  <a:pt x="3020491" y="320205"/>
                </a:cubicBezTo>
                <a:cubicBezTo>
                  <a:pt x="3027331" y="321487"/>
                  <a:pt x="3040297" y="326807"/>
                  <a:pt x="3040297" y="326807"/>
                </a:cubicBezTo>
                <a:cubicBezTo>
                  <a:pt x="3060103" y="325707"/>
                  <a:pt x="3079879" y="323506"/>
                  <a:pt x="3099716" y="323506"/>
                </a:cubicBezTo>
                <a:cubicBezTo>
                  <a:pt x="3103196" y="323506"/>
                  <a:pt x="3106140" y="326807"/>
                  <a:pt x="3109620" y="326807"/>
                </a:cubicBezTo>
                <a:cubicBezTo>
                  <a:pt x="3116313" y="326807"/>
                  <a:pt x="3122800" y="324453"/>
                  <a:pt x="3129426" y="323506"/>
                </a:cubicBezTo>
                <a:cubicBezTo>
                  <a:pt x="3138208" y="322251"/>
                  <a:pt x="3147032" y="321305"/>
                  <a:pt x="3155835" y="320205"/>
                </a:cubicBezTo>
                <a:cubicBezTo>
                  <a:pt x="3164638" y="321305"/>
                  <a:pt x="3173399" y="322826"/>
                  <a:pt x="3182244" y="323506"/>
                </a:cubicBezTo>
                <a:cubicBezTo>
                  <a:pt x="3202022" y="325027"/>
                  <a:pt x="3221979" y="324347"/>
                  <a:pt x="3241663" y="326807"/>
                </a:cubicBezTo>
                <a:cubicBezTo>
                  <a:pt x="3248569" y="327670"/>
                  <a:pt x="3254868" y="331208"/>
                  <a:pt x="3261470" y="333409"/>
                </a:cubicBezTo>
                <a:cubicBezTo>
                  <a:pt x="3264771" y="334509"/>
                  <a:pt x="3257619" y="335610"/>
                  <a:pt x="3271373" y="336710"/>
                </a:cubicBezTo>
                <a:cubicBezTo>
                  <a:pt x="3285127" y="337810"/>
                  <a:pt x="3329142" y="337810"/>
                  <a:pt x="3343997" y="340011"/>
                </a:cubicBezTo>
                <a:cubicBezTo>
                  <a:pt x="3358852" y="342212"/>
                  <a:pt x="3358301" y="346613"/>
                  <a:pt x="3360502" y="349914"/>
                </a:cubicBezTo>
                <a:cubicBezTo>
                  <a:pt x="3359402" y="353215"/>
                  <a:pt x="3361052" y="354316"/>
                  <a:pt x="3363803" y="359818"/>
                </a:cubicBezTo>
                <a:cubicBezTo>
                  <a:pt x="3366554" y="365320"/>
                  <a:pt x="3370956" y="366420"/>
                  <a:pt x="3377008" y="382925"/>
                </a:cubicBezTo>
                <a:cubicBezTo>
                  <a:pt x="3383060" y="399430"/>
                  <a:pt x="3390762" y="444545"/>
                  <a:pt x="3400115" y="458850"/>
                </a:cubicBezTo>
                <a:cubicBezTo>
                  <a:pt x="3409468" y="473155"/>
                  <a:pt x="3423223" y="466552"/>
                  <a:pt x="3433126" y="468753"/>
                </a:cubicBezTo>
                <a:cubicBezTo>
                  <a:pt x="3443029" y="470954"/>
                  <a:pt x="3456061" y="471862"/>
                  <a:pt x="3459535" y="472055"/>
                </a:cubicBezTo>
                <a:cubicBezTo>
                  <a:pt x="3495808" y="474070"/>
                  <a:pt x="3515653" y="474256"/>
                  <a:pt x="3551965" y="475356"/>
                </a:cubicBezTo>
                <a:cubicBezTo>
                  <a:pt x="3568470" y="474256"/>
                  <a:pt x="3584939" y="472055"/>
                  <a:pt x="3601481" y="472055"/>
                </a:cubicBezTo>
                <a:cubicBezTo>
                  <a:pt x="3606018" y="472055"/>
                  <a:pt x="3611963" y="471727"/>
                  <a:pt x="3614685" y="475356"/>
                </a:cubicBezTo>
                <a:cubicBezTo>
                  <a:pt x="3616773" y="478140"/>
                  <a:pt x="3612484" y="481958"/>
                  <a:pt x="3611384" y="485259"/>
                </a:cubicBezTo>
                <a:cubicBezTo>
                  <a:pt x="3632987" y="550069"/>
                  <a:pt x="3611250" y="481580"/>
                  <a:pt x="3617987" y="666818"/>
                </a:cubicBezTo>
                <a:cubicBezTo>
                  <a:pt x="3618113" y="670296"/>
                  <a:pt x="3618456" y="674699"/>
                  <a:pt x="3621288" y="676722"/>
                </a:cubicBezTo>
                <a:cubicBezTo>
                  <a:pt x="3626951" y="680767"/>
                  <a:pt x="3641094" y="683324"/>
                  <a:pt x="3641094" y="683324"/>
                </a:cubicBezTo>
                <a:cubicBezTo>
                  <a:pt x="3657040" y="679337"/>
                  <a:pt x="3664997" y="676722"/>
                  <a:pt x="3684008" y="676722"/>
                </a:cubicBezTo>
                <a:cubicBezTo>
                  <a:pt x="3691789" y="676722"/>
                  <a:pt x="3699413" y="678923"/>
                  <a:pt x="3707116" y="680023"/>
                </a:cubicBezTo>
                <a:cubicBezTo>
                  <a:pt x="3713718" y="677822"/>
                  <a:pt x="3720320" y="671220"/>
                  <a:pt x="3726922" y="673421"/>
                </a:cubicBezTo>
                <a:lnTo>
                  <a:pt x="3746729" y="680023"/>
                </a:lnTo>
                <a:cubicBezTo>
                  <a:pt x="3765198" y="678176"/>
                  <a:pt x="3774914" y="672658"/>
                  <a:pt x="3789643" y="680023"/>
                </a:cubicBezTo>
                <a:cubicBezTo>
                  <a:pt x="3793191" y="681797"/>
                  <a:pt x="3796245" y="684424"/>
                  <a:pt x="3799546" y="686625"/>
                </a:cubicBezTo>
                <a:cubicBezTo>
                  <a:pt x="3844775" y="683610"/>
                  <a:pt x="3846601" y="681015"/>
                  <a:pt x="3888675" y="686625"/>
                </a:cubicBezTo>
                <a:cubicBezTo>
                  <a:pt x="3892124" y="687085"/>
                  <a:pt x="3895278" y="688826"/>
                  <a:pt x="3898579" y="689926"/>
                </a:cubicBezTo>
                <a:cubicBezTo>
                  <a:pt x="3912850" y="686358"/>
                  <a:pt x="3907246" y="686625"/>
                  <a:pt x="3915084" y="686625"/>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32" name="Freeform 231"/>
          <p:cNvSpPr/>
          <p:nvPr/>
        </p:nvSpPr>
        <p:spPr>
          <a:xfrm>
            <a:off x="5154566" y="2809537"/>
            <a:ext cx="3746729" cy="917233"/>
          </a:xfrm>
          <a:custGeom>
            <a:avLst/>
            <a:gdLst>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08367 w 3746729"/>
              <a:gd name="connsiteY24" fmla="*/ 221172 h 914400"/>
              <a:gd name="connsiteX25" fmla="*/ 518270 w 3746729"/>
              <a:gd name="connsiteY25" fmla="*/ 227774 h 914400"/>
              <a:gd name="connsiteX26" fmla="*/ 531474 w 3746729"/>
              <a:gd name="connsiteY26" fmla="*/ 221172 h 914400"/>
              <a:gd name="connsiteX27" fmla="*/ 538077 w 3746729"/>
              <a:gd name="connsiteY27" fmla="*/ 201366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08367 w 3746729"/>
              <a:gd name="connsiteY24" fmla="*/ 221172 h 914400"/>
              <a:gd name="connsiteX25" fmla="*/ 518270 w 3746729"/>
              <a:gd name="connsiteY25" fmla="*/ 204136 h 914400"/>
              <a:gd name="connsiteX26" fmla="*/ 531474 w 3746729"/>
              <a:gd name="connsiteY26" fmla="*/ 221172 h 914400"/>
              <a:gd name="connsiteX27" fmla="*/ 538077 w 3746729"/>
              <a:gd name="connsiteY27" fmla="*/ 201366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31474 w 3746729"/>
              <a:gd name="connsiteY26" fmla="*/ 221172 h 914400"/>
              <a:gd name="connsiteX27" fmla="*/ 538077 w 3746729"/>
              <a:gd name="connsiteY27" fmla="*/ 201366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31474 w 3746729"/>
              <a:gd name="connsiteY26" fmla="*/ 221172 h 914400"/>
              <a:gd name="connsiteX27" fmla="*/ 538077 w 3746729"/>
              <a:gd name="connsiteY27" fmla="*/ 167598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31474 w 3746729"/>
              <a:gd name="connsiteY26" fmla="*/ 221172 h 914400"/>
              <a:gd name="connsiteX27" fmla="*/ 538077 w 3746729"/>
              <a:gd name="connsiteY27" fmla="*/ 191235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28173 w 3746729"/>
              <a:gd name="connsiteY26" fmla="*/ 197535 h 914400"/>
              <a:gd name="connsiteX27" fmla="*/ 538077 w 3746729"/>
              <a:gd name="connsiteY27" fmla="*/ 191235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69609 w 3746729"/>
              <a:gd name="connsiteY120" fmla="*/ 82857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 name="connsiteX0" fmla="*/ 0 w 3746729"/>
              <a:gd name="connsiteY0" fmla="*/ 0 h 914400"/>
              <a:gd name="connsiteX1" fmla="*/ 36312 w 3746729"/>
              <a:gd name="connsiteY1" fmla="*/ 6602 h 914400"/>
              <a:gd name="connsiteX2" fmla="*/ 46215 w 3746729"/>
              <a:gd name="connsiteY2" fmla="*/ 13204 h 914400"/>
              <a:gd name="connsiteX3" fmla="*/ 66022 w 3746729"/>
              <a:gd name="connsiteY3" fmla="*/ 6602 h 914400"/>
              <a:gd name="connsiteX4" fmla="*/ 79226 w 3746729"/>
              <a:gd name="connsiteY4" fmla="*/ 3301 h 914400"/>
              <a:gd name="connsiteX5" fmla="*/ 99033 w 3746729"/>
              <a:gd name="connsiteY5" fmla="*/ 6602 h 914400"/>
              <a:gd name="connsiteX6" fmla="*/ 207968 w 3746729"/>
              <a:gd name="connsiteY6" fmla="*/ 13204 h 914400"/>
              <a:gd name="connsiteX7" fmla="*/ 221173 w 3746729"/>
              <a:gd name="connsiteY7" fmla="*/ 23107 h 914400"/>
              <a:gd name="connsiteX8" fmla="*/ 240979 w 3746729"/>
              <a:gd name="connsiteY8" fmla="*/ 29709 h 914400"/>
              <a:gd name="connsiteX9" fmla="*/ 260786 w 3746729"/>
              <a:gd name="connsiteY9" fmla="*/ 46215 h 914400"/>
              <a:gd name="connsiteX10" fmla="*/ 270689 w 3746729"/>
              <a:gd name="connsiteY10" fmla="*/ 49516 h 914400"/>
              <a:gd name="connsiteX11" fmla="*/ 300399 w 3746729"/>
              <a:gd name="connsiteY11" fmla="*/ 66021 h 914400"/>
              <a:gd name="connsiteX12" fmla="*/ 333409 w 3746729"/>
              <a:gd name="connsiteY12" fmla="*/ 69322 h 914400"/>
              <a:gd name="connsiteX13" fmla="*/ 343313 w 3746729"/>
              <a:gd name="connsiteY13" fmla="*/ 89129 h 914400"/>
              <a:gd name="connsiteX14" fmla="*/ 363119 w 3746729"/>
              <a:gd name="connsiteY14" fmla="*/ 95731 h 914400"/>
              <a:gd name="connsiteX15" fmla="*/ 373022 w 3746729"/>
              <a:gd name="connsiteY15" fmla="*/ 99032 h 914400"/>
              <a:gd name="connsiteX16" fmla="*/ 382926 w 3746729"/>
              <a:gd name="connsiteY16" fmla="*/ 105634 h 914400"/>
              <a:gd name="connsiteX17" fmla="*/ 392829 w 3746729"/>
              <a:gd name="connsiteY17" fmla="*/ 122140 h 914400"/>
              <a:gd name="connsiteX18" fmla="*/ 406033 w 3746729"/>
              <a:gd name="connsiteY18" fmla="*/ 138645 h 914400"/>
              <a:gd name="connsiteX19" fmla="*/ 409334 w 3746729"/>
              <a:gd name="connsiteY19" fmla="*/ 148548 h 914400"/>
              <a:gd name="connsiteX20" fmla="*/ 432442 w 3746729"/>
              <a:gd name="connsiteY20" fmla="*/ 155150 h 914400"/>
              <a:gd name="connsiteX21" fmla="*/ 445646 w 3746729"/>
              <a:gd name="connsiteY21" fmla="*/ 161753 h 914400"/>
              <a:gd name="connsiteX22" fmla="*/ 481958 w 3746729"/>
              <a:gd name="connsiteY22" fmla="*/ 168355 h 914400"/>
              <a:gd name="connsiteX23" fmla="*/ 495162 w 3746729"/>
              <a:gd name="connsiteY23" fmla="*/ 188161 h 914400"/>
              <a:gd name="connsiteX24" fmla="*/ 511668 w 3746729"/>
              <a:gd name="connsiteY24" fmla="*/ 190781 h 914400"/>
              <a:gd name="connsiteX25" fmla="*/ 518270 w 3746729"/>
              <a:gd name="connsiteY25" fmla="*/ 204136 h 914400"/>
              <a:gd name="connsiteX26" fmla="*/ 528173 w 3746729"/>
              <a:gd name="connsiteY26" fmla="*/ 197535 h 914400"/>
              <a:gd name="connsiteX27" fmla="*/ 538077 w 3746729"/>
              <a:gd name="connsiteY27" fmla="*/ 191235 h 914400"/>
              <a:gd name="connsiteX28" fmla="*/ 571087 w 3746729"/>
              <a:gd name="connsiteY28" fmla="*/ 221172 h 914400"/>
              <a:gd name="connsiteX29" fmla="*/ 577690 w 3746729"/>
              <a:gd name="connsiteY29" fmla="*/ 227774 h 914400"/>
              <a:gd name="connsiteX30" fmla="*/ 580991 w 3746729"/>
              <a:gd name="connsiteY30" fmla="*/ 237678 h 914400"/>
              <a:gd name="connsiteX31" fmla="*/ 590894 w 3746729"/>
              <a:gd name="connsiteY31" fmla="*/ 240979 h 914400"/>
              <a:gd name="connsiteX32" fmla="*/ 623905 w 3746729"/>
              <a:gd name="connsiteY32" fmla="*/ 244280 h 914400"/>
              <a:gd name="connsiteX33" fmla="*/ 637109 w 3746729"/>
              <a:gd name="connsiteY33" fmla="*/ 247581 h 914400"/>
              <a:gd name="connsiteX34" fmla="*/ 647012 w 3746729"/>
              <a:gd name="connsiteY34" fmla="*/ 254183 h 914400"/>
              <a:gd name="connsiteX35" fmla="*/ 656916 w 3746729"/>
              <a:gd name="connsiteY35" fmla="*/ 257484 h 914400"/>
              <a:gd name="connsiteX36" fmla="*/ 686625 w 3746729"/>
              <a:gd name="connsiteY36" fmla="*/ 254183 h 914400"/>
              <a:gd name="connsiteX37" fmla="*/ 706432 w 3746729"/>
              <a:gd name="connsiteY37" fmla="*/ 267387 h 914400"/>
              <a:gd name="connsiteX38" fmla="*/ 762550 w 3746729"/>
              <a:gd name="connsiteY38" fmla="*/ 273989 h 914400"/>
              <a:gd name="connsiteX39" fmla="*/ 782357 w 3746729"/>
              <a:gd name="connsiteY39" fmla="*/ 287194 h 914400"/>
              <a:gd name="connsiteX40" fmla="*/ 805464 w 3746729"/>
              <a:gd name="connsiteY40" fmla="*/ 297097 h 914400"/>
              <a:gd name="connsiteX41" fmla="*/ 821970 w 3746729"/>
              <a:gd name="connsiteY41" fmla="*/ 316904 h 914400"/>
              <a:gd name="connsiteX42" fmla="*/ 828572 w 3746729"/>
              <a:gd name="connsiteY42" fmla="*/ 336710 h 914400"/>
              <a:gd name="connsiteX43" fmla="*/ 831873 w 3746729"/>
              <a:gd name="connsiteY43" fmla="*/ 346613 h 914400"/>
              <a:gd name="connsiteX44" fmla="*/ 841776 w 3746729"/>
              <a:gd name="connsiteY44" fmla="*/ 353215 h 914400"/>
              <a:gd name="connsiteX45" fmla="*/ 864884 w 3746729"/>
              <a:gd name="connsiteY45" fmla="*/ 359818 h 914400"/>
              <a:gd name="connsiteX46" fmla="*/ 884690 w 3746729"/>
              <a:gd name="connsiteY46" fmla="*/ 366420 h 914400"/>
              <a:gd name="connsiteX47" fmla="*/ 914400 w 3746729"/>
              <a:gd name="connsiteY47" fmla="*/ 373022 h 914400"/>
              <a:gd name="connsiteX48" fmla="*/ 927604 w 3746729"/>
              <a:gd name="connsiteY48" fmla="*/ 376323 h 914400"/>
              <a:gd name="connsiteX49" fmla="*/ 947411 w 3746729"/>
              <a:gd name="connsiteY49" fmla="*/ 392828 h 914400"/>
              <a:gd name="connsiteX50" fmla="*/ 954013 w 3746729"/>
              <a:gd name="connsiteY50" fmla="*/ 402732 h 914400"/>
              <a:gd name="connsiteX51" fmla="*/ 987024 w 3746729"/>
              <a:gd name="connsiteY51" fmla="*/ 415936 h 914400"/>
              <a:gd name="connsiteX52" fmla="*/ 1033239 w 3746729"/>
              <a:gd name="connsiteY52" fmla="*/ 425839 h 914400"/>
              <a:gd name="connsiteX53" fmla="*/ 1076153 w 3746729"/>
              <a:gd name="connsiteY53" fmla="*/ 429140 h 914400"/>
              <a:gd name="connsiteX54" fmla="*/ 1082755 w 3746729"/>
              <a:gd name="connsiteY54" fmla="*/ 435743 h 914400"/>
              <a:gd name="connsiteX55" fmla="*/ 1122368 w 3746729"/>
              <a:gd name="connsiteY55" fmla="*/ 435743 h 914400"/>
              <a:gd name="connsiteX56" fmla="*/ 1152078 w 3746729"/>
              <a:gd name="connsiteY56" fmla="*/ 439044 h 914400"/>
              <a:gd name="connsiteX57" fmla="*/ 1171885 w 3746729"/>
              <a:gd name="connsiteY57" fmla="*/ 445646 h 914400"/>
              <a:gd name="connsiteX58" fmla="*/ 1181788 w 3746729"/>
              <a:gd name="connsiteY58" fmla="*/ 448947 h 914400"/>
              <a:gd name="connsiteX59" fmla="*/ 1188390 w 3746729"/>
              <a:gd name="connsiteY59" fmla="*/ 458850 h 914400"/>
              <a:gd name="connsiteX60" fmla="*/ 1198293 w 3746729"/>
              <a:gd name="connsiteY60" fmla="*/ 462151 h 914400"/>
              <a:gd name="connsiteX61" fmla="*/ 1208196 w 3746729"/>
              <a:gd name="connsiteY61" fmla="*/ 468753 h 914400"/>
              <a:gd name="connsiteX62" fmla="*/ 1214799 w 3746729"/>
              <a:gd name="connsiteY62" fmla="*/ 475356 h 914400"/>
              <a:gd name="connsiteX63" fmla="*/ 1237906 w 3746729"/>
              <a:gd name="connsiteY63" fmla="*/ 491861 h 914400"/>
              <a:gd name="connsiteX64" fmla="*/ 1270917 w 3746729"/>
              <a:gd name="connsiteY64" fmla="*/ 501764 h 914400"/>
              <a:gd name="connsiteX65" fmla="*/ 1287422 w 3746729"/>
              <a:gd name="connsiteY65" fmla="*/ 521571 h 914400"/>
              <a:gd name="connsiteX66" fmla="*/ 1294025 w 3746729"/>
              <a:gd name="connsiteY66" fmla="*/ 528173 h 914400"/>
              <a:gd name="connsiteX67" fmla="*/ 1307229 w 3746729"/>
              <a:gd name="connsiteY67" fmla="*/ 547979 h 914400"/>
              <a:gd name="connsiteX68" fmla="*/ 1343541 w 3746729"/>
              <a:gd name="connsiteY68" fmla="*/ 557883 h 914400"/>
              <a:gd name="connsiteX69" fmla="*/ 1353444 w 3746729"/>
              <a:gd name="connsiteY69" fmla="*/ 561184 h 914400"/>
              <a:gd name="connsiteX70" fmla="*/ 1366648 w 3746729"/>
              <a:gd name="connsiteY70" fmla="*/ 564485 h 914400"/>
              <a:gd name="connsiteX71" fmla="*/ 1386455 w 3746729"/>
              <a:gd name="connsiteY71" fmla="*/ 571087 h 914400"/>
              <a:gd name="connsiteX72" fmla="*/ 1429369 w 3746729"/>
              <a:gd name="connsiteY72" fmla="*/ 577689 h 914400"/>
              <a:gd name="connsiteX73" fmla="*/ 1442573 w 3746729"/>
              <a:gd name="connsiteY73" fmla="*/ 580990 h 914400"/>
              <a:gd name="connsiteX74" fmla="*/ 1452477 w 3746729"/>
              <a:gd name="connsiteY74" fmla="*/ 584291 h 914400"/>
              <a:gd name="connsiteX75" fmla="*/ 1508595 w 3746729"/>
              <a:gd name="connsiteY75" fmla="*/ 590893 h 914400"/>
              <a:gd name="connsiteX76" fmla="*/ 1528401 w 3746729"/>
              <a:gd name="connsiteY76" fmla="*/ 597496 h 914400"/>
              <a:gd name="connsiteX77" fmla="*/ 1548208 w 3746729"/>
              <a:gd name="connsiteY77" fmla="*/ 607399 h 914400"/>
              <a:gd name="connsiteX78" fmla="*/ 1594423 w 3746729"/>
              <a:gd name="connsiteY78" fmla="*/ 620603 h 914400"/>
              <a:gd name="connsiteX79" fmla="*/ 1614230 w 3746729"/>
              <a:gd name="connsiteY79" fmla="*/ 627205 h 914400"/>
              <a:gd name="connsiteX80" fmla="*/ 1650542 w 3746729"/>
              <a:gd name="connsiteY80" fmla="*/ 623904 h 914400"/>
              <a:gd name="connsiteX81" fmla="*/ 1680251 w 3746729"/>
              <a:gd name="connsiteY81" fmla="*/ 633808 h 914400"/>
              <a:gd name="connsiteX82" fmla="*/ 1690155 w 3746729"/>
              <a:gd name="connsiteY82" fmla="*/ 640410 h 914400"/>
              <a:gd name="connsiteX83" fmla="*/ 1700058 w 3746729"/>
              <a:gd name="connsiteY83" fmla="*/ 643711 h 914400"/>
              <a:gd name="connsiteX84" fmla="*/ 1703359 w 3746729"/>
              <a:gd name="connsiteY84" fmla="*/ 653614 h 914400"/>
              <a:gd name="connsiteX85" fmla="*/ 1756176 w 3746729"/>
              <a:gd name="connsiteY85" fmla="*/ 670119 h 914400"/>
              <a:gd name="connsiteX86" fmla="*/ 1795789 w 3746729"/>
              <a:gd name="connsiteY86" fmla="*/ 676722 h 914400"/>
              <a:gd name="connsiteX87" fmla="*/ 1805692 w 3746729"/>
              <a:gd name="connsiteY87" fmla="*/ 683324 h 914400"/>
              <a:gd name="connsiteX88" fmla="*/ 1808994 w 3746729"/>
              <a:gd name="connsiteY88" fmla="*/ 693227 h 914400"/>
              <a:gd name="connsiteX89" fmla="*/ 1855209 w 3746729"/>
              <a:gd name="connsiteY89" fmla="*/ 703130 h 914400"/>
              <a:gd name="connsiteX90" fmla="*/ 1878316 w 3746729"/>
              <a:gd name="connsiteY90" fmla="*/ 709732 h 914400"/>
              <a:gd name="connsiteX91" fmla="*/ 1891521 w 3746729"/>
              <a:gd name="connsiteY91" fmla="*/ 713034 h 914400"/>
              <a:gd name="connsiteX92" fmla="*/ 1901424 w 3746729"/>
              <a:gd name="connsiteY92" fmla="*/ 716335 h 914400"/>
              <a:gd name="connsiteX93" fmla="*/ 1924531 w 3746729"/>
              <a:gd name="connsiteY93" fmla="*/ 719636 h 914400"/>
              <a:gd name="connsiteX94" fmla="*/ 1960843 w 3746729"/>
              <a:gd name="connsiteY94" fmla="*/ 729539 h 914400"/>
              <a:gd name="connsiteX95" fmla="*/ 2010360 w 3746729"/>
              <a:gd name="connsiteY95" fmla="*/ 732840 h 914400"/>
              <a:gd name="connsiteX96" fmla="*/ 2046672 w 3746729"/>
              <a:gd name="connsiteY96" fmla="*/ 739442 h 914400"/>
              <a:gd name="connsiteX97" fmla="*/ 2056575 w 3746729"/>
              <a:gd name="connsiteY97" fmla="*/ 746044 h 914400"/>
              <a:gd name="connsiteX98" fmla="*/ 2066478 w 3746729"/>
              <a:gd name="connsiteY98" fmla="*/ 749345 h 914400"/>
              <a:gd name="connsiteX99" fmla="*/ 2115994 w 3746729"/>
              <a:gd name="connsiteY99" fmla="*/ 746044 h 914400"/>
              <a:gd name="connsiteX100" fmla="*/ 2139102 w 3746729"/>
              <a:gd name="connsiteY100" fmla="*/ 739442 h 914400"/>
              <a:gd name="connsiteX101" fmla="*/ 2158908 w 3746729"/>
              <a:gd name="connsiteY101" fmla="*/ 746044 h 914400"/>
              <a:gd name="connsiteX102" fmla="*/ 2168812 w 3746729"/>
              <a:gd name="connsiteY102" fmla="*/ 749345 h 914400"/>
              <a:gd name="connsiteX103" fmla="*/ 2188618 w 3746729"/>
              <a:gd name="connsiteY103" fmla="*/ 765851 h 914400"/>
              <a:gd name="connsiteX104" fmla="*/ 2198521 w 3746729"/>
              <a:gd name="connsiteY104" fmla="*/ 769152 h 914400"/>
              <a:gd name="connsiteX105" fmla="*/ 2218328 w 3746729"/>
              <a:gd name="connsiteY105" fmla="*/ 779055 h 914400"/>
              <a:gd name="connsiteX106" fmla="*/ 2294253 w 3746729"/>
              <a:gd name="connsiteY106" fmla="*/ 775754 h 914400"/>
              <a:gd name="connsiteX107" fmla="*/ 2310758 w 3746729"/>
              <a:gd name="connsiteY107" fmla="*/ 779055 h 914400"/>
              <a:gd name="connsiteX108" fmla="*/ 2389984 w 3746729"/>
              <a:gd name="connsiteY108" fmla="*/ 782356 h 914400"/>
              <a:gd name="connsiteX109" fmla="*/ 2416393 w 3746729"/>
              <a:gd name="connsiteY109" fmla="*/ 785657 h 914400"/>
              <a:gd name="connsiteX110" fmla="*/ 2426296 w 3746729"/>
              <a:gd name="connsiteY110" fmla="*/ 792259 h 914400"/>
              <a:gd name="connsiteX111" fmla="*/ 2485716 w 3746729"/>
              <a:gd name="connsiteY111" fmla="*/ 798862 h 914400"/>
              <a:gd name="connsiteX112" fmla="*/ 2498920 w 3746729"/>
              <a:gd name="connsiteY112" fmla="*/ 795561 h 914400"/>
              <a:gd name="connsiteX113" fmla="*/ 2558339 w 3746729"/>
              <a:gd name="connsiteY113" fmla="*/ 805464 h 914400"/>
              <a:gd name="connsiteX114" fmla="*/ 2571544 w 3746729"/>
              <a:gd name="connsiteY114" fmla="*/ 808765 h 914400"/>
              <a:gd name="connsiteX115" fmla="*/ 2581447 w 3746729"/>
              <a:gd name="connsiteY115" fmla="*/ 812066 h 914400"/>
              <a:gd name="connsiteX116" fmla="*/ 2667275 w 3746729"/>
              <a:gd name="connsiteY116" fmla="*/ 815367 h 914400"/>
              <a:gd name="connsiteX117" fmla="*/ 2687082 w 3746729"/>
              <a:gd name="connsiteY117" fmla="*/ 818668 h 914400"/>
              <a:gd name="connsiteX118" fmla="*/ 2696985 w 3746729"/>
              <a:gd name="connsiteY118" fmla="*/ 821969 h 914400"/>
              <a:gd name="connsiteX119" fmla="*/ 2739899 w 3746729"/>
              <a:gd name="connsiteY119" fmla="*/ 825270 h 914400"/>
              <a:gd name="connsiteX120" fmla="*/ 2786114 w 3746729"/>
              <a:gd name="connsiteY120" fmla="*/ 838701 h 914400"/>
              <a:gd name="connsiteX121" fmla="*/ 2792716 w 3746729"/>
              <a:gd name="connsiteY121" fmla="*/ 838475 h 914400"/>
              <a:gd name="connsiteX122" fmla="*/ 2812523 w 3746729"/>
              <a:gd name="connsiteY122" fmla="*/ 845077 h 914400"/>
              <a:gd name="connsiteX123" fmla="*/ 2822426 w 3746729"/>
              <a:gd name="connsiteY123" fmla="*/ 848378 h 914400"/>
              <a:gd name="connsiteX124" fmla="*/ 2908254 w 3746729"/>
              <a:gd name="connsiteY124" fmla="*/ 854980 h 914400"/>
              <a:gd name="connsiteX125" fmla="*/ 2918157 w 3746729"/>
              <a:gd name="connsiteY125" fmla="*/ 858281 h 914400"/>
              <a:gd name="connsiteX126" fmla="*/ 2934663 w 3746729"/>
              <a:gd name="connsiteY126" fmla="*/ 874787 h 914400"/>
              <a:gd name="connsiteX127" fmla="*/ 3132728 w 3746729"/>
              <a:gd name="connsiteY127" fmla="*/ 878088 h 914400"/>
              <a:gd name="connsiteX128" fmla="*/ 3136029 w 3746729"/>
              <a:gd name="connsiteY128" fmla="*/ 887991 h 914400"/>
              <a:gd name="connsiteX129" fmla="*/ 3155835 w 3746729"/>
              <a:gd name="connsiteY129" fmla="*/ 894593 h 914400"/>
              <a:gd name="connsiteX130" fmla="*/ 3175642 w 3746729"/>
              <a:gd name="connsiteY130" fmla="*/ 891292 h 914400"/>
              <a:gd name="connsiteX131" fmla="*/ 3277975 w 3746729"/>
              <a:gd name="connsiteY131" fmla="*/ 897894 h 914400"/>
              <a:gd name="connsiteX132" fmla="*/ 3297782 w 3746729"/>
              <a:gd name="connsiteY132" fmla="*/ 904496 h 914400"/>
              <a:gd name="connsiteX133" fmla="*/ 3324191 w 3746729"/>
              <a:gd name="connsiteY133" fmla="*/ 914400 h 914400"/>
              <a:gd name="connsiteX134" fmla="*/ 3350599 w 3746729"/>
              <a:gd name="connsiteY134" fmla="*/ 911098 h 914400"/>
              <a:gd name="connsiteX135" fmla="*/ 3360503 w 3746729"/>
              <a:gd name="connsiteY135" fmla="*/ 907797 h 914400"/>
              <a:gd name="connsiteX136" fmla="*/ 3413320 w 3746729"/>
              <a:gd name="connsiteY136" fmla="*/ 901195 h 914400"/>
              <a:gd name="connsiteX137" fmla="*/ 3439729 w 3746729"/>
              <a:gd name="connsiteY137" fmla="*/ 897894 h 914400"/>
              <a:gd name="connsiteX138" fmla="*/ 3621288 w 3746729"/>
              <a:gd name="connsiteY138" fmla="*/ 904496 h 914400"/>
              <a:gd name="connsiteX139" fmla="*/ 3677407 w 3746729"/>
              <a:gd name="connsiteY139" fmla="*/ 907797 h 914400"/>
              <a:gd name="connsiteX140" fmla="*/ 3746729 w 3746729"/>
              <a:gd name="connsiteY140" fmla="*/ 90449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46729" h="914400">
                <a:moveTo>
                  <a:pt x="0" y="0"/>
                </a:moveTo>
                <a:cubicBezTo>
                  <a:pt x="12104" y="2201"/>
                  <a:pt x="24483" y="3222"/>
                  <a:pt x="36312" y="6602"/>
                </a:cubicBezTo>
                <a:cubicBezTo>
                  <a:pt x="40127" y="7692"/>
                  <a:pt x="42248" y="13204"/>
                  <a:pt x="46215" y="13204"/>
                </a:cubicBezTo>
                <a:cubicBezTo>
                  <a:pt x="53174" y="13204"/>
                  <a:pt x="59270" y="8290"/>
                  <a:pt x="66022" y="6602"/>
                </a:cubicBezTo>
                <a:lnTo>
                  <a:pt x="79226" y="3301"/>
                </a:lnTo>
                <a:cubicBezTo>
                  <a:pt x="85828" y="4401"/>
                  <a:pt x="92350" y="6231"/>
                  <a:pt x="99033" y="6602"/>
                </a:cubicBezTo>
                <a:cubicBezTo>
                  <a:pt x="209743" y="12752"/>
                  <a:pt x="165867" y="-830"/>
                  <a:pt x="207968" y="13204"/>
                </a:cubicBezTo>
                <a:cubicBezTo>
                  <a:pt x="212370" y="16505"/>
                  <a:pt x="216252" y="20647"/>
                  <a:pt x="221173" y="23107"/>
                </a:cubicBezTo>
                <a:cubicBezTo>
                  <a:pt x="227397" y="26219"/>
                  <a:pt x="240979" y="29709"/>
                  <a:pt x="240979" y="29709"/>
                </a:cubicBezTo>
                <a:cubicBezTo>
                  <a:pt x="248282" y="37013"/>
                  <a:pt x="251591" y="41618"/>
                  <a:pt x="260786" y="46215"/>
                </a:cubicBezTo>
                <a:cubicBezTo>
                  <a:pt x="263898" y="47771"/>
                  <a:pt x="267647" y="47826"/>
                  <a:pt x="270689" y="49516"/>
                </a:cubicBezTo>
                <a:cubicBezTo>
                  <a:pt x="281914" y="55752"/>
                  <a:pt x="288001" y="64114"/>
                  <a:pt x="300399" y="66021"/>
                </a:cubicBezTo>
                <a:cubicBezTo>
                  <a:pt x="311329" y="67702"/>
                  <a:pt x="322406" y="68222"/>
                  <a:pt x="333409" y="69322"/>
                </a:cubicBezTo>
                <a:cubicBezTo>
                  <a:pt x="335208" y="74717"/>
                  <a:pt x="337925" y="85761"/>
                  <a:pt x="343313" y="89129"/>
                </a:cubicBezTo>
                <a:cubicBezTo>
                  <a:pt x="349214" y="92817"/>
                  <a:pt x="356517" y="93530"/>
                  <a:pt x="363119" y="95731"/>
                </a:cubicBezTo>
                <a:cubicBezTo>
                  <a:pt x="366420" y="96831"/>
                  <a:pt x="370127" y="97102"/>
                  <a:pt x="373022" y="99032"/>
                </a:cubicBezTo>
                <a:lnTo>
                  <a:pt x="382926" y="105634"/>
                </a:lnTo>
                <a:cubicBezTo>
                  <a:pt x="386227" y="111136"/>
                  <a:pt x="389150" y="116884"/>
                  <a:pt x="392829" y="122140"/>
                </a:cubicBezTo>
                <a:cubicBezTo>
                  <a:pt x="396869" y="127912"/>
                  <a:pt x="402299" y="132670"/>
                  <a:pt x="406033" y="138645"/>
                </a:cubicBezTo>
                <a:cubicBezTo>
                  <a:pt x="407877" y="141596"/>
                  <a:pt x="406873" y="146088"/>
                  <a:pt x="409334" y="148548"/>
                </a:cubicBezTo>
                <a:cubicBezTo>
                  <a:pt x="410912" y="150126"/>
                  <a:pt x="432328" y="155121"/>
                  <a:pt x="432442" y="155150"/>
                </a:cubicBezTo>
                <a:cubicBezTo>
                  <a:pt x="436843" y="157351"/>
                  <a:pt x="441038" y="160025"/>
                  <a:pt x="445646" y="161753"/>
                </a:cubicBezTo>
                <a:cubicBezTo>
                  <a:pt x="455222" y="165344"/>
                  <a:pt x="473527" y="167151"/>
                  <a:pt x="481958" y="168355"/>
                </a:cubicBezTo>
                <a:cubicBezTo>
                  <a:pt x="486359" y="174957"/>
                  <a:pt x="490210" y="184423"/>
                  <a:pt x="495162" y="188161"/>
                </a:cubicBezTo>
                <a:cubicBezTo>
                  <a:pt x="500114" y="191899"/>
                  <a:pt x="507817" y="188119"/>
                  <a:pt x="511668" y="190781"/>
                </a:cubicBezTo>
                <a:cubicBezTo>
                  <a:pt x="515519" y="193444"/>
                  <a:pt x="514969" y="201935"/>
                  <a:pt x="518270" y="204136"/>
                </a:cubicBezTo>
                <a:cubicBezTo>
                  <a:pt x="522671" y="201935"/>
                  <a:pt x="524872" y="199685"/>
                  <a:pt x="528173" y="197535"/>
                </a:cubicBezTo>
                <a:cubicBezTo>
                  <a:pt x="531474" y="195385"/>
                  <a:pt x="530925" y="187296"/>
                  <a:pt x="538077" y="191235"/>
                </a:cubicBezTo>
                <a:cubicBezTo>
                  <a:pt x="545229" y="195174"/>
                  <a:pt x="564485" y="215082"/>
                  <a:pt x="571087" y="221172"/>
                </a:cubicBezTo>
                <a:cubicBezTo>
                  <a:pt x="577689" y="227262"/>
                  <a:pt x="575489" y="225573"/>
                  <a:pt x="577690" y="227774"/>
                </a:cubicBezTo>
                <a:cubicBezTo>
                  <a:pt x="578790" y="231075"/>
                  <a:pt x="578530" y="235217"/>
                  <a:pt x="580991" y="237678"/>
                </a:cubicBezTo>
                <a:cubicBezTo>
                  <a:pt x="583451" y="240139"/>
                  <a:pt x="587455" y="240450"/>
                  <a:pt x="590894" y="240979"/>
                </a:cubicBezTo>
                <a:cubicBezTo>
                  <a:pt x="601824" y="242660"/>
                  <a:pt x="612901" y="243180"/>
                  <a:pt x="623905" y="244280"/>
                </a:cubicBezTo>
                <a:cubicBezTo>
                  <a:pt x="628306" y="245380"/>
                  <a:pt x="632939" y="245794"/>
                  <a:pt x="637109" y="247581"/>
                </a:cubicBezTo>
                <a:cubicBezTo>
                  <a:pt x="640756" y="249144"/>
                  <a:pt x="643463" y="252409"/>
                  <a:pt x="647012" y="254183"/>
                </a:cubicBezTo>
                <a:cubicBezTo>
                  <a:pt x="650125" y="255739"/>
                  <a:pt x="653615" y="256384"/>
                  <a:pt x="656916" y="257484"/>
                </a:cubicBezTo>
                <a:cubicBezTo>
                  <a:pt x="666819" y="256384"/>
                  <a:pt x="676855" y="252229"/>
                  <a:pt x="686625" y="254183"/>
                </a:cubicBezTo>
                <a:cubicBezTo>
                  <a:pt x="694406" y="255739"/>
                  <a:pt x="698734" y="265463"/>
                  <a:pt x="706432" y="267387"/>
                </a:cubicBezTo>
                <a:cubicBezTo>
                  <a:pt x="733555" y="274168"/>
                  <a:pt x="715113" y="270340"/>
                  <a:pt x="762550" y="273989"/>
                </a:cubicBezTo>
                <a:cubicBezTo>
                  <a:pt x="783794" y="281073"/>
                  <a:pt x="760718" y="271738"/>
                  <a:pt x="782357" y="287194"/>
                </a:cubicBezTo>
                <a:cubicBezTo>
                  <a:pt x="789496" y="292293"/>
                  <a:pt x="797382" y="294403"/>
                  <a:pt x="805464" y="297097"/>
                </a:cubicBezTo>
                <a:cubicBezTo>
                  <a:pt x="811686" y="303318"/>
                  <a:pt x="818292" y="308628"/>
                  <a:pt x="821970" y="316904"/>
                </a:cubicBezTo>
                <a:cubicBezTo>
                  <a:pt x="824796" y="323263"/>
                  <a:pt x="826371" y="330108"/>
                  <a:pt x="828572" y="336710"/>
                </a:cubicBezTo>
                <a:cubicBezTo>
                  <a:pt x="829672" y="340011"/>
                  <a:pt x="828978" y="344683"/>
                  <a:pt x="831873" y="346613"/>
                </a:cubicBezTo>
                <a:cubicBezTo>
                  <a:pt x="835174" y="348814"/>
                  <a:pt x="838228" y="351441"/>
                  <a:pt x="841776" y="353215"/>
                </a:cubicBezTo>
                <a:cubicBezTo>
                  <a:pt x="847330" y="355992"/>
                  <a:pt x="859586" y="358229"/>
                  <a:pt x="864884" y="359818"/>
                </a:cubicBezTo>
                <a:cubicBezTo>
                  <a:pt x="871550" y="361818"/>
                  <a:pt x="877939" y="364732"/>
                  <a:pt x="884690" y="366420"/>
                </a:cubicBezTo>
                <a:cubicBezTo>
                  <a:pt x="916903" y="374473"/>
                  <a:pt x="876671" y="364638"/>
                  <a:pt x="914400" y="373022"/>
                </a:cubicBezTo>
                <a:cubicBezTo>
                  <a:pt x="918829" y="374006"/>
                  <a:pt x="923203" y="375223"/>
                  <a:pt x="927604" y="376323"/>
                </a:cubicBezTo>
                <a:cubicBezTo>
                  <a:pt x="937342" y="382814"/>
                  <a:pt x="939468" y="383296"/>
                  <a:pt x="947411" y="392828"/>
                </a:cubicBezTo>
                <a:cubicBezTo>
                  <a:pt x="949951" y="395876"/>
                  <a:pt x="951208" y="399926"/>
                  <a:pt x="954013" y="402732"/>
                </a:cubicBezTo>
                <a:cubicBezTo>
                  <a:pt x="962421" y="411141"/>
                  <a:pt x="976094" y="413204"/>
                  <a:pt x="987024" y="415936"/>
                </a:cubicBezTo>
                <a:cubicBezTo>
                  <a:pt x="1006869" y="429166"/>
                  <a:pt x="993499" y="422527"/>
                  <a:pt x="1033239" y="425839"/>
                </a:cubicBezTo>
                <a:lnTo>
                  <a:pt x="1076153" y="429140"/>
                </a:lnTo>
                <a:cubicBezTo>
                  <a:pt x="1078354" y="431341"/>
                  <a:pt x="1080086" y="434142"/>
                  <a:pt x="1082755" y="435743"/>
                </a:cubicBezTo>
                <a:cubicBezTo>
                  <a:pt x="1094852" y="443001"/>
                  <a:pt x="1109988" y="437119"/>
                  <a:pt x="1122368" y="435743"/>
                </a:cubicBezTo>
                <a:cubicBezTo>
                  <a:pt x="1145476" y="443445"/>
                  <a:pt x="1135573" y="444546"/>
                  <a:pt x="1152078" y="439044"/>
                </a:cubicBezTo>
                <a:lnTo>
                  <a:pt x="1171885" y="445646"/>
                </a:lnTo>
                <a:lnTo>
                  <a:pt x="1181788" y="448947"/>
                </a:lnTo>
                <a:cubicBezTo>
                  <a:pt x="1183989" y="452248"/>
                  <a:pt x="1185292" y="456372"/>
                  <a:pt x="1188390" y="458850"/>
                </a:cubicBezTo>
                <a:cubicBezTo>
                  <a:pt x="1191107" y="461024"/>
                  <a:pt x="1195181" y="460595"/>
                  <a:pt x="1198293" y="462151"/>
                </a:cubicBezTo>
                <a:cubicBezTo>
                  <a:pt x="1201841" y="463925"/>
                  <a:pt x="1205098" y="466275"/>
                  <a:pt x="1208196" y="468753"/>
                </a:cubicBezTo>
                <a:cubicBezTo>
                  <a:pt x="1210627" y="470697"/>
                  <a:pt x="1212408" y="473363"/>
                  <a:pt x="1214799" y="475356"/>
                </a:cubicBezTo>
                <a:cubicBezTo>
                  <a:pt x="1216192" y="476517"/>
                  <a:pt x="1234231" y="490228"/>
                  <a:pt x="1237906" y="491861"/>
                </a:cubicBezTo>
                <a:cubicBezTo>
                  <a:pt x="1248238" y="496453"/>
                  <a:pt x="1259944" y="499021"/>
                  <a:pt x="1270917" y="501764"/>
                </a:cubicBezTo>
                <a:cubicBezTo>
                  <a:pt x="1288968" y="513798"/>
                  <a:pt x="1274018" y="501466"/>
                  <a:pt x="1287422" y="521571"/>
                </a:cubicBezTo>
                <a:cubicBezTo>
                  <a:pt x="1289149" y="524161"/>
                  <a:pt x="1292157" y="525683"/>
                  <a:pt x="1294025" y="528173"/>
                </a:cubicBezTo>
                <a:cubicBezTo>
                  <a:pt x="1298786" y="534521"/>
                  <a:pt x="1299702" y="545470"/>
                  <a:pt x="1307229" y="547979"/>
                </a:cubicBezTo>
                <a:cubicBezTo>
                  <a:pt x="1349708" y="562141"/>
                  <a:pt x="1306222" y="548554"/>
                  <a:pt x="1343541" y="557883"/>
                </a:cubicBezTo>
                <a:cubicBezTo>
                  <a:pt x="1346917" y="558727"/>
                  <a:pt x="1350098" y="560228"/>
                  <a:pt x="1353444" y="561184"/>
                </a:cubicBezTo>
                <a:cubicBezTo>
                  <a:pt x="1357806" y="562430"/>
                  <a:pt x="1362303" y="563181"/>
                  <a:pt x="1366648" y="564485"/>
                </a:cubicBezTo>
                <a:cubicBezTo>
                  <a:pt x="1373314" y="566485"/>
                  <a:pt x="1379631" y="569722"/>
                  <a:pt x="1386455" y="571087"/>
                </a:cubicBezTo>
                <a:cubicBezTo>
                  <a:pt x="1411659" y="576128"/>
                  <a:pt x="1397393" y="573692"/>
                  <a:pt x="1429369" y="577689"/>
                </a:cubicBezTo>
                <a:cubicBezTo>
                  <a:pt x="1433770" y="578789"/>
                  <a:pt x="1438211" y="579744"/>
                  <a:pt x="1442573" y="580990"/>
                </a:cubicBezTo>
                <a:cubicBezTo>
                  <a:pt x="1445919" y="581946"/>
                  <a:pt x="1449053" y="583669"/>
                  <a:pt x="1452477" y="584291"/>
                </a:cubicBezTo>
                <a:cubicBezTo>
                  <a:pt x="1459608" y="585588"/>
                  <a:pt x="1502825" y="590252"/>
                  <a:pt x="1508595" y="590893"/>
                </a:cubicBezTo>
                <a:cubicBezTo>
                  <a:pt x="1515197" y="593094"/>
                  <a:pt x="1523480" y="592575"/>
                  <a:pt x="1528401" y="597496"/>
                </a:cubicBezTo>
                <a:cubicBezTo>
                  <a:pt x="1538212" y="607306"/>
                  <a:pt x="1531984" y="603343"/>
                  <a:pt x="1548208" y="607399"/>
                </a:cubicBezTo>
                <a:cubicBezTo>
                  <a:pt x="1556366" y="631874"/>
                  <a:pt x="1546718" y="613071"/>
                  <a:pt x="1594423" y="620603"/>
                </a:cubicBezTo>
                <a:cubicBezTo>
                  <a:pt x="1601297" y="621688"/>
                  <a:pt x="1614230" y="627205"/>
                  <a:pt x="1614230" y="627205"/>
                </a:cubicBezTo>
                <a:cubicBezTo>
                  <a:pt x="1626334" y="626105"/>
                  <a:pt x="1638388" y="623904"/>
                  <a:pt x="1650542" y="623904"/>
                </a:cubicBezTo>
                <a:cubicBezTo>
                  <a:pt x="1661812" y="623904"/>
                  <a:pt x="1670853" y="628437"/>
                  <a:pt x="1680251" y="633808"/>
                </a:cubicBezTo>
                <a:cubicBezTo>
                  <a:pt x="1683696" y="635777"/>
                  <a:pt x="1686606" y="638636"/>
                  <a:pt x="1690155" y="640410"/>
                </a:cubicBezTo>
                <a:cubicBezTo>
                  <a:pt x="1693267" y="641966"/>
                  <a:pt x="1696757" y="642611"/>
                  <a:pt x="1700058" y="643711"/>
                </a:cubicBezTo>
                <a:cubicBezTo>
                  <a:pt x="1701158" y="647012"/>
                  <a:pt x="1700612" y="651478"/>
                  <a:pt x="1703359" y="653614"/>
                </a:cubicBezTo>
                <a:cubicBezTo>
                  <a:pt x="1723419" y="669216"/>
                  <a:pt x="1732877" y="667012"/>
                  <a:pt x="1756176" y="670119"/>
                </a:cubicBezTo>
                <a:cubicBezTo>
                  <a:pt x="1780734" y="673394"/>
                  <a:pt x="1774614" y="672487"/>
                  <a:pt x="1795789" y="676722"/>
                </a:cubicBezTo>
                <a:cubicBezTo>
                  <a:pt x="1799090" y="678923"/>
                  <a:pt x="1803214" y="680226"/>
                  <a:pt x="1805692" y="683324"/>
                </a:cubicBezTo>
                <a:cubicBezTo>
                  <a:pt x="1807866" y="686041"/>
                  <a:pt x="1806162" y="691205"/>
                  <a:pt x="1808994" y="693227"/>
                </a:cubicBezTo>
                <a:cubicBezTo>
                  <a:pt x="1818972" y="700354"/>
                  <a:pt x="1845152" y="701873"/>
                  <a:pt x="1855209" y="703130"/>
                </a:cubicBezTo>
                <a:cubicBezTo>
                  <a:pt x="1896449" y="713440"/>
                  <a:pt x="1845195" y="700268"/>
                  <a:pt x="1878316" y="709732"/>
                </a:cubicBezTo>
                <a:cubicBezTo>
                  <a:pt x="1882679" y="710979"/>
                  <a:pt x="1887158" y="711787"/>
                  <a:pt x="1891521" y="713034"/>
                </a:cubicBezTo>
                <a:cubicBezTo>
                  <a:pt x="1894867" y="713990"/>
                  <a:pt x="1898012" y="715653"/>
                  <a:pt x="1901424" y="716335"/>
                </a:cubicBezTo>
                <a:cubicBezTo>
                  <a:pt x="1909053" y="717861"/>
                  <a:pt x="1916829" y="718536"/>
                  <a:pt x="1924531" y="719636"/>
                </a:cubicBezTo>
                <a:cubicBezTo>
                  <a:pt x="1937258" y="723878"/>
                  <a:pt x="1947513" y="728206"/>
                  <a:pt x="1960843" y="729539"/>
                </a:cubicBezTo>
                <a:cubicBezTo>
                  <a:pt x="1977303" y="731185"/>
                  <a:pt x="1993854" y="731740"/>
                  <a:pt x="2010360" y="732840"/>
                </a:cubicBezTo>
                <a:cubicBezTo>
                  <a:pt x="2015714" y="733605"/>
                  <a:pt x="2038890" y="736107"/>
                  <a:pt x="2046672" y="739442"/>
                </a:cubicBezTo>
                <a:cubicBezTo>
                  <a:pt x="2050319" y="741005"/>
                  <a:pt x="2053027" y="744270"/>
                  <a:pt x="2056575" y="746044"/>
                </a:cubicBezTo>
                <a:cubicBezTo>
                  <a:pt x="2059687" y="747600"/>
                  <a:pt x="2063177" y="748245"/>
                  <a:pt x="2066478" y="749345"/>
                </a:cubicBezTo>
                <a:cubicBezTo>
                  <a:pt x="2082983" y="748245"/>
                  <a:pt x="2099543" y="747776"/>
                  <a:pt x="2115994" y="746044"/>
                </a:cubicBezTo>
                <a:cubicBezTo>
                  <a:pt x="2122054" y="745406"/>
                  <a:pt x="2132963" y="741488"/>
                  <a:pt x="2139102" y="739442"/>
                </a:cubicBezTo>
                <a:lnTo>
                  <a:pt x="2158908" y="746044"/>
                </a:lnTo>
                <a:lnTo>
                  <a:pt x="2168812" y="749345"/>
                </a:lnTo>
                <a:cubicBezTo>
                  <a:pt x="2175606" y="756140"/>
                  <a:pt x="2179461" y="760618"/>
                  <a:pt x="2188618" y="765851"/>
                </a:cubicBezTo>
                <a:cubicBezTo>
                  <a:pt x="2191639" y="767577"/>
                  <a:pt x="2195409" y="767596"/>
                  <a:pt x="2198521" y="769152"/>
                </a:cubicBezTo>
                <a:cubicBezTo>
                  <a:pt x="2224118" y="781950"/>
                  <a:pt x="2193437" y="770758"/>
                  <a:pt x="2218328" y="779055"/>
                </a:cubicBezTo>
                <a:cubicBezTo>
                  <a:pt x="2243636" y="777955"/>
                  <a:pt x="2268921" y="775754"/>
                  <a:pt x="2294253" y="775754"/>
                </a:cubicBezTo>
                <a:cubicBezTo>
                  <a:pt x="2299864" y="775754"/>
                  <a:pt x="2305161" y="778669"/>
                  <a:pt x="2310758" y="779055"/>
                </a:cubicBezTo>
                <a:cubicBezTo>
                  <a:pt x="2337127" y="780874"/>
                  <a:pt x="2363575" y="781256"/>
                  <a:pt x="2389984" y="782356"/>
                </a:cubicBezTo>
                <a:cubicBezTo>
                  <a:pt x="2398787" y="783456"/>
                  <a:pt x="2407834" y="783323"/>
                  <a:pt x="2416393" y="785657"/>
                </a:cubicBezTo>
                <a:cubicBezTo>
                  <a:pt x="2420221" y="786701"/>
                  <a:pt x="2422496" y="791119"/>
                  <a:pt x="2426296" y="792259"/>
                </a:cubicBezTo>
                <a:cubicBezTo>
                  <a:pt x="2435032" y="794880"/>
                  <a:pt x="2482898" y="798606"/>
                  <a:pt x="2485716" y="798862"/>
                </a:cubicBezTo>
                <a:cubicBezTo>
                  <a:pt x="2490117" y="797762"/>
                  <a:pt x="2494391" y="795295"/>
                  <a:pt x="2498920" y="795561"/>
                </a:cubicBezTo>
                <a:cubicBezTo>
                  <a:pt x="2508432" y="796121"/>
                  <a:pt x="2542740" y="801998"/>
                  <a:pt x="2558339" y="805464"/>
                </a:cubicBezTo>
                <a:cubicBezTo>
                  <a:pt x="2562768" y="806448"/>
                  <a:pt x="2567181" y="807519"/>
                  <a:pt x="2571544" y="808765"/>
                </a:cubicBezTo>
                <a:cubicBezTo>
                  <a:pt x="2574890" y="809721"/>
                  <a:pt x="2577976" y="811827"/>
                  <a:pt x="2581447" y="812066"/>
                </a:cubicBezTo>
                <a:cubicBezTo>
                  <a:pt x="2610010" y="814036"/>
                  <a:pt x="2638666" y="814267"/>
                  <a:pt x="2667275" y="815367"/>
                </a:cubicBezTo>
                <a:cubicBezTo>
                  <a:pt x="2673877" y="816467"/>
                  <a:pt x="2680548" y="817216"/>
                  <a:pt x="2687082" y="818668"/>
                </a:cubicBezTo>
                <a:cubicBezTo>
                  <a:pt x="2690479" y="819423"/>
                  <a:pt x="2693532" y="821537"/>
                  <a:pt x="2696985" y="821969"/>
                </a:cubicBezTo>
                <a:cubicBezTo>
                  <a:pt x="2711221" y="823748"/>
                  <a:pt x="2725044" y="822481"/>
                  <a:pt x="2739899" y="825270"/>
                </a:cubicBezTo>
                <a:cubicBezTo>
                  <a:pt x="2754754" y="828059"/>
                  <a:pt x="2776211" y="837601"/>
                  <a:pt x="2786114" y="838701"/>
                </a:cubicBezTo>
                <a:cubicBezTo>
                  <a:pt x="2817996" y="849328"/>
                  <a:pt x="2788315" y="837412"/>
                  <a:pt x="2792716" y="838475"/>
                </a:cubicBezTo>
                <a:cubicBezTo>
                  <a:pt x="2797117" y="839538"/>
                  <a:pt x="2805921" y="842876"/>
                  <a:pt x="2812523" y="845077"/>
                </a:cubicBezTo>
                <a:cubicBezTo>
                  <a:pt x="2815824" y="846177"/>
                  <a:pt x="2818964" y="848032"/>
                  <a:pt x="2822426" y="848378"/>
                </a:cubicBezTo>
                <a:cubicBezTo>
                  <a:pt x="2872989" y="853434"/>
                  <a:pt x="2844400" y="850989"/>
                  <a:pt x="2908254" y="854980"/>
                </a:cubicBezTo>
                <a:cubicBezTo>
                  <a:pt x="2911555" y="856080"/>
                  <a:pt x="2915440" y="856107"/>
                  <a:pt x="2918157" y="858281"/>
                </a:cubicBezTo>
                <a:cubicBezTo>
                  <a:pt x="2924284" y="863182"/>
                  <a:pt x="2924136" y="874286"/>
                  <a:pt x="2934663" y="874787"/>
                </a:cubicBezTo>
                <a:cubicBezTo>
                  <a:pt x="3000619" y="877928"/>
                  <a:pt x="3066706" y="876988"/>
                  <a:pt x="3132728" y="878088"/>
                </a:cubicBezTo>
                <a:cubicBezTo>
                  <a:pt x="3133828" y="881389"/>
                  <a:pt x="3133198" y="885969"/>
                  <a:pt x="3136029" y="887991"/>
                </a:cubicBezTo>
                <a:cubicBezTo>
                  <a:pt x="3141692" y="892036"/>
                  <a:pt x="3155835" y="894593"/>
                  <a:pt x="3155835" y="894593"/>
                </a:cubicBezTo>
                <a:cubicBezTo>
                  <a:pt x="3162437" y="893493"/>
                  <a:pt x="3168949" y="891292"/>
                  <a:pt x="3175642" y="891292"/>
                </a:cubicBezTo>
                <a:cubicBezTo>
                  <a:pt x="3196126" y="891292"/>
                  <a:pt x="3253802" y="896035"/>
                  <a:pt x="3277975" y="897894"/>
                </a:cubicBezTo>
                <a:cubicBezTo>
                  <a:pt x="3284577" y="900095"/>
                  <a:pt x="3291320" y="901911"/>
                  <a:pt x="3297782" y="904496"/>
                </a:cubicBezTo>
                <a:cubicBezTo>
                  <a:pt x="3317518" y="912390"/>
                  <a:pt x="3308666" y="909224"/>
                  <a:pt x="3324191" y="914400"/>
                </a:cubicBezTo>
                <a:cubicBezTo>
                  <a:pt x="3332994" y="913299"/>
                  <a:pt x="3341871" y="912685"/>
                  <a:pt x="3350599" y="911098"/>
                </a:cubicBezTo>
                <a:cubicBezTo>
                  <a:pt x="3354023" y="910475"/>
                  <a:pt x="3357066" y="908340"/>
                  <a:pt x="3360503" y="907797"/>
                </a:cubicBezTo>
                <a:cubicBezTo>
                  <a:pt x="3378029" y="905030"/>
                  <a:pt x="3395714" y="903396"/>
                  <a:pt x="3413320" y="901195"/>
                </a:cubicBezTo>
                <a:lnTo>
                  <a:pt x="3439729" y="897894"/>
                </a:lnTo>
                <a:cubicBezTo>
                  <a:pt x="3527301" y="906651"/>
                  <a:pt x="3438040" y="898585"/>
                  <a:pt x="3621288" y="904496"/>
                </a:cubicBezTo>
                <a:cubicBezTo>
                  <a:pt x="3640017" y="905100"/>
                  <a:pt x="3658701" y="906697"/>
                  <a:pt x="3677407" y="907797"/>
                </a:cubicBezTo>
                <a:cubicBezTo>
                  <a:pt x="3706100" y="898233"/>
                  <a:pt x="3683830" y="904496"/>
                  <a:pt x="3746729" y="904496"/>
                </a:cubicBezTo>
              </a:path>
            </a:pathLst>
          </a:cu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33" name="Freeform 232"/>
          <p:cNvSpPr/>
          <p:nvPr/>
        </p:nvSpPr>
        <p:spPr>
          <a:xfrm>
            <a:off x="5151265" y="2816440"/>
            <a:ext cx="3769837" cy="993729"/>
          </a:xfrm>
          <a:custGeom>
            <a:avLst/>
            <a:gdLst>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50541 w 3769837"/>
              <a:gd name="connsiteY99" fmla="*/ 6965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10360 w 3769837"/>
              <a:gd name="connsiteY116" fmla="*/ 742744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34207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50541 w 3769837"/>
              <a:gd name="connsiteY99" fmla="*/ 6965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34207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34207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92546 w 3769837"/>
              <a:gd name="connsiteY217" fmla="*/ 930906 h 993729"/>
              <a:gd name="connsiteX218" fmla="*/ 3502449 w 3769837"/>
              <a:gd name="connsiteY218" fmla="*/ 927605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89371 w 3769837"/>
              <a:gd name="connsiteY217" fmla="*/ 949956 h 993729"/>
              <a:gd name="connsiteX218" fmla="*/ 3502449 w 3769837"/>
              <a:gd name="connsiteY218" fmla="*/ 927605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6234 w 3769837"/>
              <a:gd name="connsiteY215" fmla="*/ 96721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8702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9032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10019 w 3769837"/>
              <a:gd name="connsiteY207" fmla="*/ 973820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3513 w 3769837"/>
              <a:gd name="connsiteY206" fmla="*/ 990325 h 993729"/>
              <a:gd name="connsiteX207" fmla="*/ 3406844 w 3769837"/>
              <a:gd name="connsiteY207" fmla="*/ 957945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60616 h 993729"/>
              <a:gd name="connsiteX206" fmla="*/ 3390338 w 3769837"/>
              <a:gd name="connsiteY206" fmla="*/ 977625 h 993729"/>
              <a:gd name="connsiteX207" fmla="*/ 3406844 w 3769837"/>
              <a:gd name="connsiteY207" fmla="*/ 957945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 name="connsiteX0" fmla="*/ 0 w 3769837"/>
              <a:gd name="connsiteY0" fmla="*/ 0 h 993729"/>
              <a:gd name="connsiteX1" fmla="*/ 56118 w 3769837"/>
              <a:gd name="connsiteY1" fmla="*/ 3301 h 993729"/>
              <a:gd name="connsiteX2" fmla="*/ 66022 w 3769837"/>
              <a:gd name="connsiteY2" fmla="*/ 6603 h 993729"/>
              <a:gd name="connsiteX3" fmla="*/ 82527 w 3769837"/>
              <a:gd name="connsiteY3" fmla="*/ 9904 h 993729"/>
              <a:gd name="connsiteX4" fmla="*/ 92430 w 3769837"/>
              <a:gd name="connsiteY4" fmla="*/ 6603 h 993729"/>
              <a:gd name="connsiteX5" fmla="*/ 108936 w 3769837"/>
              <a:gd name="connsiteY5" fmla="*/ 19807 h 993729"/>
              <a:gd name="connsiteX6" fmla="*/ 122140 w 3769837"/>
              <a:gd name="connsiteY6" fmla="*/ 6603 h 993729"/>
              <a:gd name="connsiteX7" fmla="*/ 141947 w 3769837"/>
              <a:gd name="connsiteY7" fmla="*/ 13205 h 993729"/>
              <a:gd name="connsiteX8" fmla="*/ 155151 w 3769837"/>
              <a:gd name="connsiteY8" fmla="*/ 9904 h 993729"/>
              <a:gd name="connsiteX9" fmla="*/ 165054 w 3769837"/>
              <a:gd name="connsiteY9" fmla="*/ 13205 h 993729"/>
              <a:gd name="connsiteX10" fmla="*/ 174957 w 3769837"/>
              <a:gd name="connsiteY10" fmla="*/ 6603 h 993729"/>
              <a:gd name="connsiteX11" fmla="*/ 191463 w 3769837"/>
              <a:gd name="connsiteY11" fmla="*/ 9904 h 993729"/>
              <a:gd name="connsiteX12" fmla="*/ 214570 w 3769837"/>
              <a:gd name="connsiteY12" fmla="*/ 13205 h 993729"/>
              <a:gd name="connsiteX13" fmla="*/ 217871 w 3769837"/>
              <a:gd name="connsiteY13" fmla="*/ 23108 h 993729"/>
              <a:gd name="connsiteX14" fmla="*/ 224474 w 3769837"/>
              <a:gd name="connsiteY14" fmla="*/ 29710 h 993729"/>
              <a:gd name="connsiteX15" fmla="*/ 240979 w 3769837"/>
              <a:gd name="connsiteY15" fmla="*/ 42914 h 993729"/>
              <a:gd name="connsiteX16" fmla="*/ 250882 w 3769837"/>
              <a:gd name="connsiteY16" fmla="*/ 39613 h 993729"/>
              <a:gd name="connsiteX17" fmla="*/ 273990 w 3769837"/>
              <a:gd name="connsiteY17" fmla="*/ 62721 h 993729"/>
              <a:gd name="connsiteX18" fmla="*/ 283893 w 3769837"/>
              <a:gd name="connsiteY18" fmla="*/ 66022 h 993729"/>
              <a:gd name="connsiteX19" fmla="*/ 313603 w 3769837"/>
              <a:gd name="connsiteY19" fmla="*/ 66022 h 993729"/>
              <a:gd name="connsiteX20" fmla="*/ 323506 w 3769837"/>
              <a:gd name="connsiteY20" fmla="*/ 69323 h 993729"/>
              <a:gd name="connsiteX21" fmla="*/ 340012 w 3769837"/>
              <a:gd name="connsiteY21" fmla="*/ 89130 h 993729"/>
              <a:gd name="connsiteX22" fmla="*/ 349915 w 3769837"/>
              <a:gd name="connsiteY22" fmla="*/ 99033 h 993729"/>
              <a:gd name="connsiteX23" fmla="*/ 382926 w 3769837"/>
              <a:gd name="connsiteY23" fmla="*/ 102334 h 993729"/>
              <a:gd name="connsiteX24" fmla="*/ 392829 w 3769837"/>
              <a:gd name="connsiteY24" fmla="*/ 108936 h 993729"/>
              <a:gd name="connsiteX25" fmla="*/ 402732 w 3769837"/>
              <a:gd name="connsiteY25" fmla="*/ 128743 h 993729"/>
              <a:gd name="connsiteX26" fmla="*/ 406033 w 3769837"/>
              <a:gd name="connsiteY26" fmla="*/ 145248 h 993729"/>
              <a:gd name="connsiteX27" fmla="*/ 425840 w 3769837"/>
              <a:gd name="connsiteY27" fmla="*/ 158452 h 993729"/>
              <a:gd name="connsiteX28" fmla="*/ 429141 w 3769837"/>
              <a:gd name="connsiteY28" fmla="*/ 168356 h 993729"/>
              <a:gd name="connsiteX29" fmla="*/ 435743 w 3769837"/>
              <a:gd name="connsiteY29" fmla="*/ 178259 h 993729"/>
              <a:gd name="connsiteX30" fmla="*/ 452248 w 3769837"/>
              <a:gd name="connsiteY30" fmla="*/ 214571 h 993729"/>
              <a:gd name="connsiteX31" fmla="*/ 462152 w 3769837"/>
              <a:gd name="connsiteY31" fmla="*/ 234377 h 993729"/>
              <a:gd name="connsiteX32" fmla="*/ 481958 w 3769837"/>
              <a:gd name="connsiteY32" fmla="*/ 227775 h 993729"/>
              <a:gd name="connsiteX33" fmla="*/ 491861 w 3769837"/>
              <a:gd name="connsiteY33" fmla="*/ 231076 h 993729"/>
              <a:gd name="connsiteX34" fmla="*/ 508367 w 3769837"/>
              <a:gd name="connsiteY34" fmla="*/ 244281 h 993729"/>
              <a:gd name="connsiteX35" fmla="*/ 551281 w 3769837"/>
              <a:gd name="connsiteY35" fmla="*/ 244281 h 993729"/>
              <a:gd name="connsiteX36" fmla="*/ 561184 w 3769837"/>
              <a:gd name="connsiteY36" fmla="*/ 254184 h 993729"/>
              <a:gd name="connsiteX37" fmla="*/ 587593 w 3769837"/>
              <a:gd name="connsiteY37" fmla="*/ 250883 h 993729"/>
              <a:gd name="connsiteX38" fmla="*/ 607399 w 3769837"/>
              <a:gd name="connsiteY38" fmla="*/ 244281 h 993729"/>
              <a:gd name="connsiteX39" fmla="*/ 640410 w 3769837"/>
              <a:gd name="connsiteY39" fmla="*/ 254184 h 993729"/>
              <a:gd name="connsiteX40" fmla="*/ 647012 w 3769837"/>
              <a:gd name="connsiteY40" fmla="*/ 264087 h 993729"/>
              <a:gd name="connsiteX41" fmla="*/ 699830 w 3769837"/>
              <a:gd name="connsiteY41" fmla="*/ 293797 h 993729"/>
              <a:gd name="connsiteX42" fmla="*/ 703131 w 3769837"/>
              <a:gd name="connsiteY42" fmla="*/ 303700 h 993729"/>
              <a:gd name="connsiteX43" fmla="*/ 719636 w 3769837"/>
              <a:gd name="connsiteY43" fmla="*/ 307001 h 993729"/>
              <a:gd name="connsiteX44" fmla="*/ 729539 w 3769837"/>
              <a:gd name="connsiteY44" fmla="*/ 310302 h 993729"/>
              <a:gd name="connsiteX45" fmla="*/ 736141 w 3769837"/>
              <a:gd name="connsiteY45" fmla="*/ 330109 h 993729"/>
              <a:gd name="connsiteX46" fmla="*/ 746045 w 3769837"/>
              <a:gd name="connsiteY46" fmla="*/ 333410 h 993729"/>
              <a:gd name="connsiteX47" fmla="*/ 772453 w 3769837"/>
              <a:gd name="connsiteY47" fmla="*/ 340012 h 993729"/>
              <a:gd name="connsiteX48" fmla="*/ 775754 w 3769837"/>
              <a:gd name="connsiteY48" fmla="*/ 369722 h 993729"/>
              <a:gd name="connsiteX49" fmla="*/ 792260 w 3769837"/>
              <a:gd name="connsiteY49" fmla="*/ 379625 h 993729"/>
              <a:gd name="connsiteX50" fmla="*/ 802163 w 3769837"/>
              <a:gd name="connsiteY50" fmla="*/ 386227 h 993729"/>
              <a:gd name="connsiteX51" fmla="*/ 812066 w 3769837"/>
              <a:gd name="connsiteY51" fmla="*/ 379625 h 993729"/>
              <a:gd name="connsiteX52" fmla="*/ 818669 w 3769837"/>
              <a:gd name="connsiteY52" fmla="*/ 389528 h 993729"/>
              <a:gd name="connsiteX53" fmla="*/ 828572 w 3769837"/>
              <a:gd name="connsiteY53" fmla="*/ 396130 h 993729"/>
              <a:gd name="connsiteX54" fmla="*/ 835174 w 3769837"/>
              <a:gd name="connsiteY54" fmla="*/ 415937 h 993729"/>
              <a:gd name="connsiteX55" fmla="*/ 841776 w 3769837"/>
              <a:gd name="connsiteY55" fmla="*/ 425840 h 993729"/>
              <a:gd name="connsiteX56" fmla="*/ 845077 w 3769837"/>
              <a:gd name="connsiteY56" fmla="*/ 435743 h 993729"/>
              <a:gd name="connsiteX57" fmla="*/ 861583 w 3769837"/>
              <a:gd name="connsiteY57" fmla="*/ 439044 h 993729"/>
              <a:gd name="connsiteX58" fmla="*/ 868185 w 3769837"/>
              <a:gd name="connsiteY58" fmla="*/ 448948 h 993729"/>
              <a:gd name="connsiteX59" fmla="*/ 878088 w 3769837"/>
              <a:gd name="connsiteY59" fmla="*/ 468754 h 993729"/>
              <a:gd name="connsiteX60" fmla="*/ 891292 w 3769837"/>
              <a:gd name="connsiteY60" fmla="*/ 472055 h 993729"/>
              <a:gd name="connsiteX61" fmla="*/ 911099 w 3769837"/>
              <a:gd name="connsiteY61" fmla="*/ 478657 h 993729"/>
              <a:gd name="connsiteX62" fmla="*/ 917701 w 3769837"/>
              <a:gd name="connsiteY62" fmla="*/ 485260 h 993729"/>
              <a:gd name="connsiteX63" fmla="*/ 930905 w 3769837"/>
              <a:gd name="connsiteY63" fmla="*/ 505066 h 993729"/>
              <a:gd name="connsiteX64" fmla="*/ 950712 w 3769837"/>
              <a:gd name="connsiteY64" fmla="*/ 511668 h 993729"/>
              <a:gd name="connsiteX65" fmla="*/ 957314 w 3769837"/>
              <a:gd name="connsiteY65" fmla="*/ 524873 h 993729"/>
              <a:gd name="connsiteX66" fmla="*/ 967217 w 3769837"/>
              <a:gd name="connsiteY66" fmla="*/ 521572 h 993729"/>
              <a:gd name="connsiteX67" fmla="*/ 977121 w 3769837"/>
              <a:gd name="connsiteY67" fmla="*/ 524873 h 993729"/>
              <a:gd name="connsiteX68" fmla="*/ 1013432 w 3769837"/>
              <a:gd name="connsiteY68" fmla="*/ 518270 h 993729"/>
              <a:gd name="connsiteX69" fmla="*/ 1023336 w 3769837"/>
              <a:gd name="connsiteY69" fmla="*/ 521572 h 993729"/>
              <a:gd name="connsiteX70" fmla="*/ 1039841 w 3769837"/>
              <a:gd name="connsiteY70" fmla="*/ 524873 h 993729"/>
              <a:gd name="connsiteX71" fmla="*/ 1049744 w 3769837"/>
              <a:gd name="connsiteY71" fmla="*/ 534776 h 993729"/>
              <a:gd name="connsiteX72" fmla="*/ 1082755 w 3769837"/>
              <a:gd name="connsiteY72" fmla="*/ 554582 h 993729"/>
              <a:gd name="connsiteX73" fmla="*/ 1109164 w 3769837"/>
              <a:gd name="connsiteY73" fmla="*/ 551281 h 993729"/>
              <a:gd name="connsiteX74" fmla="*/ 1119067 w 3769837"/>
              <a:gd name="connsiteY74" fmla="*/ 547980 h 993729"/>
              <a:gd name="connsiteX75" fmla="*/ 1152078 w 3769837"/>
              <a:gd name="connsiteY75" fmla="*/ 554582 h 993729"/>
              <a:gd name="connsiteX76" fmla="*/ 1168583 w 3769837"/>
              <a:gd name="connsiteY76" fmla="*/ 551281 h 993729"/>
              <a:gd name="connsiteX77" fmla="*/ 1201594 w 3769837"/>
              <a:gd name="connsiteY77" fmla="*/ 557883 h 993729"/>
              <a:gd name="connsiteX78" fmla="*/ 1218100 w 3769837"/>
              <a:gd name="connsiteY78" fmla="*/ 567787 h 993729"/>
              <a:gd name="connsiteX79" fmla="*/ 1228003 w 3769837"/>
              <a:gd name="connsiteY79" fmla="*/ 577690 h 993729"/>
              <a:gd name="connsiteX80" fmla="*/ 1247809 w 3769837"/>
              <a:gd name="connsiteY80" fmla="*/ 590894 h 993729"/>
              <a:gd name="connsiteX81" fmla="*/ 1257713 w 3769837"/>
              <a:gd name="connsiteY81" fmla="*/ 597496 h 993729"/>
              <a:gd name="connsiteX82" fmla="*/ 1336939 w 3769837"/>
              <a:gd name="connsiteY82" fmla="*/ 604099 h 993729"/>
              <a:gd name="connsiteX83" fmla="*/ 1346842 w 3769837"/>
              <a:gd name="connsiteY83" fmla="*/ 600798 h 993729"/>
              <a:gd name="connsiteX84" fmla="*/ 1363347 w 3769837"/>
              <a:gd name="connsiteY84" fmla="*/ 604099 h 993729"/>
              <a:gd name="connsiteX85" fmla="*/ 1383154 w 3769837"/>
              <a:gd name="connsiteY85" fmla="*/ 610701 h 993729"/>
              <a:gd name="connsiteX86" fmla="*/ 1393057 w 3769837"/>
              <a:gd name="connsiteY86" fmla="*/ 614002 h 993729"/>
              <a:gd name="connsiteX87" fmla="*/ 1416165 w 3769837"/>
              <a:gd name="connsiteY87" fmla="*/ 623905 h 993729"/>
              <a:gd name="connsiteX88" fmla="*/ 1426068 w 3769837"/>
              <a:gd name="connsiteY88" fmla="*/ 620604 h 993729"/>
              <a:gd name="connsiteX89" fmla="*/ 1465681 w 3769837"/>
              <a:gd name="connsiteY89" fmla="*/ 630507 h 993729"/>
              <a:gd name="connsiteX90" fmla="*/ 1475584 w 3769837"/>
              <a:gd name="connsiteY90" fmla="*/ 637109 h 993729"/>
              <a:gd name="connsiteX91" fmla="*/ 1505294 w 3769837"/>
              <a:gd name="connsiteY91" fmla="*/ 640411 h 993729"/>
              <a:gd name="connsiteX92" fmla="*/ 1515197 w 3769837"/>
              <a:gd name="connsiteY92" fmla="*/ 650314 h 993729"/>
              <a:gd name="connsiteX93" fmla="*/ 1551509 w 3769837"/>
              <a:gd name="connsiteY93" fmla="*/ 650314 h 993729"/>
              <a:gd name="connsiteX94" fmla="*/ 1561412 w 3769837"/>
              <a:gd name="connsiteY94" fmla="*/ 653615 h 993729"/>
              <a:gd name="connsiteX95" fmla="*/ 1594423 w 3769837"/>
              <a:gd name="connsiteY95" fmla="*/ 660217 h 993729"/>
              <a:gd name="connsiteX96" fmla="*/ 1604326 w 3769837"/>
              <a:gd name="connsiteY96" fmla="*/ 663518 h 993729"/>
              <a:gd name="connsiteX97" fmla="*/ 1624133 w 3769837"/>
              <a:gd name="connsiteY97" fmla="*/ 676722 h 993729"/>
              <a:gd name="connsiteX98" fmla="*/ 1640638 w 3769837"/>
              <a:gd name="connsiteY98" fmla="*/ 693228 h 993729"/>
              <a:gd name="connsiteX99" fmla="*/ 1663241 w 3769837"/>
              <a:gd name="connsiteY99" fmla="*/ 709229 h 993729"/>
              <a:gd name="connsiteX100" fmla="*/ 1663746 w 3769837"/>
              <a:gd name="connsiteY100" fmla="*/ 709733 h 993729"/>
              <a:gd name="connsiteX101" fmla="*/ 1686853 w 3769837"/>
              <a:gd name="connsiteY101" fmla="*/ 706432 h 993729"/>
              <a:gd name="connsiteX102" fmla="*/ 1696757 w 3769837"/>
              <a:gd name="connsiteY102" fmla="*/ 703131 h 993729"/>
              <a:gd name="connsiteX103" fmla="*/ 1706660 w 3769837"/>
              <a:gd name="connsiteY103" fmla="*/ 706432 h 993729"/>
              <a:gd name="connsiteX104" fmla="*/ 1726466 w 3769837"/>
              <a:gd name="connsiteY104" fmla="*/ 709733 h 993729"/>
              <a:gd name="connsiteX105" fmla="*/ 1742972 w 3769837"/>
              <a:gd name="connsiteY105" fmla="*/ 713034 h 993729"/>
              <a:gd name="connsiteX106" fmla="*/ 1762778 w 3769837"/>
              <a:gd name="connsiteY106" fmla="*/ 716335 h 993729"/>
              <a:gd name="connsiteX107" fmla="*/ 1818897 w 3769837"/>
              <a:gd name="connsiteY107" fmla="*/ 726239 h 993729"/>
              <a:gd name="connsiteX108" fmla="*/ 1858510 w 3769837"/>
              <a:gd name="connsiteY108" fmla="*/ 722938 h 993729"/>
              <a:gd name="connsiteX109" fmla="*/ 1878316 w 3769837"/>
              <a:gd name="connsiteY109" fmla="*/ 719637 h 993729"/>
              <a:gd name="connsiteX110" fmla="*/ 1888219 w 3769837"/>
              <a:gd name="connsiteY110" fmla="*/ 726239 h 993729"/>
              <a:gd name="connsiteX111" fmla="*/ 1908026 w 3769837"/>
              <a:gd name="connsiteY111" fmla="*/ 732841 h 993729"/>
              <a:gd name="connsiteX112" fmla="*/ 1924531 w 3769837"/>
              <a:gd name="connsiteY112" fmla="*/ 729540 h 993729"/>
              <a:gd name="connsiteX113" fmla="*/ 1927832 w 3769837"/>
              <a:gd name="connsiteY113" fmla="*/ 719637 h 993729"/>
              <a:gd name="connsiteX114" fmla="*/ 1947639 w 3769837"/>
              <a:gd name="connsiteY114" fmla="*/ 722938 h 993729"/>
              <a:gd name="connsiteX115" fmla="*/ 1983951 w 3769837"/>
              <a:gd name="connsiteY115" fmla="*/ 729540 h 993729"/>
              <a:gd name="connsiteX116" fmla="*/ 2029410 w 3769837"/>
              <a:gd name="connsiteY116" fmla="*/ 745919 h 993729"/>
              <a:gd name="connsiteX117" fmla="*/ 2030166 w 3769837"/>
              <a:gd name="connsiteY117" fmla="*/ 755948 h 993729"/>
              <a:gd name="connsiteX118" fmla="*/ 2059876 w 3769837"/>
              <a:gd name="connsiteY118" fmla="*/ 755948 h 993729"/>
              <a:gd name="connsiteX119" fmla="*/ 2066478 w 3769837"/>
              <a:gd name="connsiteY119" fmla="*/ 762551 h 993729"/>
              <a:gd name="connsiteX120" fmla="*/ 2073080 w 3769837"/>
              <a:gd name="connsiteY120" fmla="*/ 782357 h 993729"/>
              <a:gd name="connsiteX121" fmla="*/ 2076381 w 3769837"/>
              <a:gd name="connsiteY121" fmla="*/ 792260 h 993729"/>
              <a:gd name="connsiteX122" fmla="*/ 2096188 w 3769837"/>
              <a:gd name="connsiteY122" fmla="*/ 798862 h 993729"/>
              <a:gd name="connsiteX123" fmla="*/ 2115994 w 3769837"/>
              <a:gd name="connsiteY123" fmla="*/ 792260 h 993729"/>
              <a:gd name="connsiteX124" fmla="*/ 2125897 w 3769837"/>
              <a:gd name="connsiteY124" fmla="*/ 788959 h 993729"/>
              <a:gd name="connsiteX125" fmla="*/ 2145704 w 3769837"/>
              <a:gd name="connsiteY125" fmla="*/ 795561 h 993729"/>
              <a:gd name="connsiteX126" fmla="*/ 2182016 w 3769837"/>
              <a:gd name="connsiteY126" fmla="*/ 805465 h 993729"/>
              <a:gd name="connsiteX127" fmla="*/ 2205123 w 3769837"/>
              <a:gd name="connsiteY127" fmla="*/ 802164 h 993729"/>
              <a:gd name="connsiteX128" fmla="*/ 2231532 w 3769837"/>
              <a:gd name="connsiteY128" fmla="*/ 805465 h 993729"/>
              <a:gd name="connsiteX129" fmla="*/ 2271145 w 3769837"/>
              <a:gd name="connsiteY129" fmla="*/ 808766 h 993729"/>
              <a:gd name="connsiteX130" fmla="*/ 2327263 w 3769837"/>
              <a:gd name="connsiteY130" fmla="*/ 805465 h 993729"/>
              <a:gd name="connsiteX131" fmla="*/ 2396586 w 3769837"/>
              <a:gd name="connsiteY131" fmla="*/ 805465 h 993729"/>
              <a:gd name="connsiteX132" fmla="*/ 2406489 w 3769837"/>
              <a:gd name="connsiteY132" fmla="*/ 808766 h 993729"/>
              <a:gd name="connsiteX133" fmla="*/ 2419694 w 3769837"/>
              <a:gd name="connsiteY133" fmla="*/ 812067 h 993729"/>
              <a:gd name="connsiteX134" fmla="*/ 2439500 w 3769837"/>
              <a:gd name="connsiteY134" fmla="*/ 818669 h 993729"/>
              <a:gd name="connsiteX135" fmla="*/ 2452705 w 3769837"/>
              <a:gd name="connsiteY135" fmla="*/ 815368 h 993729"/>
              <a:gd name="connsiteX136" fmla="*/ 2479113 w 3769837"/>
              <a:gd name="connsiteY136" fmla="*/ 812067 h 993729"/>
              <a:gd name="connsiteX137" fmla="*/ 2498920 w 3769837"/>
              <a:gd name="connsiteY137" fmla="*/ 805465 h 993729"/>
              <a:gd name="connsiteX138" fmla="*/ 2508823 w 3769837"/>
              <a:gd name="connsiteY138" fmla="*/ 815368 h 993729"/>
              <a:gd name="connsiteX139" fmla="*/ 2518726 w 3769837"/>
              <a:gd name="connsiteY139" fmla="*/ 818669 h 993729"/>
              <a:gd name="connsiteX140" fmla="*/ 2538533 w 3769837"/>
              <a:gd name="connsiteY140" fmla="*/ 831873 h 993729"/>
              <a:gd name="connsiteX141" fmla="*/ 2548436 w 3769837"/>
              <a:gd name="connsiteY141" fmla="*/ 838475 h 993729"/>
              <a:gd name="connsiteX142" fmla="*/ 2558339 w 3769837"/>
              <a:gd name="connsiteY142" fmla="*/ 835174 h 993729"/>
              <a:gd name="connsiteX143" fmla="*/ 2564941 w 3769837"/>
              <a:gd name="connsiteY143" fmla="*/ 845078 h 993729"/>
              <a:gd name="connsiteX144" fmla="*/ 2571544 w 3769837"/>
              <a:gd name="connsiteY144" fmla="*/ 851680 h 993729"/>
              <a:gd name="connsiteX145" fmla="*/ 2578146 w 3769837"/>
              <a:gd name="connsiteY145" fmla="*/ 864884 h 993729"/>
              <a:gd name="connsiteX146" fmla="*/ 2591350 w 3769837"/>
              <a:gd name="connsiteY146" fmla="*/ 861583 h 993729"/>
              <a:gd name="connsiteX147" fmla="*/ 2617759 w 3769837"/>
              <a:gd name="connsiteY147" fmla="*/ 858282 h 993729"/>
              <a:gd name="connsiteX148" fmla="*/ 2624361 w 3769837"/>
              <a:gd name="connsiteY148" fmla="*/ 871486 h 993729"/>
              <a:gd name="connsiteX149" fmla="*/ 2634264 w 3769837"/>
              <a:gd name="connsiteY149" fmla="*/ 868185 h 993729"/>
              <a:gd name="connsiteX150" fmla="*/ 2644167 w 3769837"/>
              <a:gd name="connsiteY150" fmla="*/ 871486 h 993729"/>
              <a:gd name="connsiteX151" fmla="*/ 2667275 w 3769837"/>
              <a:gd name="connsiteY151" fmla="*/ 868185 h 993729"/>
              <a:gd name="connsiteX152" fmla="*/ 2687082 w 3769837"/>
              <a:gd name="connsiteY152" fmla="*/ 881390 h 993729"/>
              <a:gd name="connsiteX153" fmla="*/ 2706888 w 3769837"/>
              <a:gd name="connsiteY153" fmla="*/ 871486 h 993729"/>
              <a:gd name="connsiteX154" fmla="*/ 2716791 w 3769837"/>
              <a:gd name="connsiteY154" fmla="*/ 874787 h 993729"/>
              <a:gd name="connsiteX155" fmla="*/ 2733297 w 3769837"/>
              <a:gd name="connsiteY155" fmla="*/ 878088 h 993729"/>
              <a:gd name="connsiteX156" fmla="*/ 2746501 w 3769837"/>
              <a:gd name="connsiteY156" fmla="*/ 874787 h 993729"/>
              <a:gd name="connsiteX157" fmla="*/ 2753103 w 3769837"/>
              <a:gd name="connsiteY157" fmla="*/ 881390 h 993729"/>
              <a:gd name="connsiteX158" fmla="*/ 2763006 w 3769837"/>
              <a:gd name="connsiteY158" fmla="*/ 884691 h 993729"/>
              <a:gd name="connsiteX159" fmla="*/ 2766308 w 3769837"/>
              <a:gd name="connsiteY159" fmla="*/ 874787 h 993729"/>
              <a:gd name="connsiteX160" fmla="*/ 2772910 w 3769837"/>
              <a:gd name="connsiteY160" fmla="*/ 881390 h 993729"/>
              <a:gd name="connsiteX161" fmla="*/ 2786114 w 3769837"/>
              <a:gd name="connsiteY161" fmla="*/ 884691 h 993729"/>
              <a:gd name="connsiteX162" fmla="*/ 2796017 w 3769837"/>
              <a:gd name="connsiteY162" fmla="*/ 887992 h 993729"/>
              <a:gd name="connsiteX163" fmla="*/ 2815824 w 3769837"/>
              <a:gd name="connsiteY163" fmla="*/ 891293 h 993729"/>
              <a:gd name="connsiteX164" fmla="*/ 2845534 w 3769837"/>
              <a:gd name="connsiteY164" fmla="*/ 887992 h 993729"/>
              <a:gd name="connsiteX165" fmla="*/ 2855437 w 3769837"/>
              <a:gd name="connsiteY165" fmla="*/ 884691 h 993729"/>
              <a:gd name="connsiteX166" fmla="*/ 2858738 w 3769837"/>
              <a:gd name="connsiteY166" fmla="*/ 894594 h 993729"/>
              <a:gd name="connsiteX167" fmla="*/ 2862039 w 3769837"/>
              <a:gd name="connsiteY167" fmla="*/ 907798 h 993729"/>
              <a:gd name="connsiteX168" fmla="*/ 2871942 w 3769837"/>
              <a:gd name="connsiteY168" fmla="*/ 904497 h 993729"/>
              <a:gd name="connsiteX169" fmla="*/ 2885147 w 3769837"/>
              <a:gd name="connsiteY169" fmla="*/ 891293 h 993729"/>
              <a:gd name="connsiteX170" fmla="*/ 2895050 w 3769837"/>
              <a:gd name="connsiteY170" fmla="*/ 887992 h 993729"/>
              <a:gd name="connsiteX171" fmla="*/ 2914856 w 3769837"/>
              <a:gd name="connsiteY171" fmla="*/ 878088 h 993729"/>
              <a:gd name="connsiteX172" fmla="*/ 2924760 w 3769837"/>
              <a:gd name="connsiteY172" fmla="*/ 881390 h 993729"/>
              <a:gd name="connsiteX173" fmla="*/ 2934663 w 3769837"/>
              <a:gd name="connsiteY173" fmla="*/ 887992 h 993729"/>
              <a:gd name="connsiteX174" fmla="*/ 2944566 w 3769837"/>
              <a:gd name="connsiteY174" fmla="*/ 884691 h 993729"/>
              <a:gd name="connsiteX175" fmla="*/ 2961071 w 3769837"/>
              <a:gd name="connsiteY175" fmla="*/ 871486 h 993729"/>
              <a:gd name="connsiteX176" fmla="*/ 2970975 w 3769837"/>
              <a:gd name="connsiteY176" fmla="*/ 878088 h 993729"/>
              <a:gd name="connsiteX177" fmla="*/ 2987480 w 3769837"/>
              <a:gd name="connsiteY177" fmla="*/ 891293 h 993729"/>
              <a:gd name="connsiteX178" fmla="*/ 3000684 w 3769837"/>
              <a:gd name="connsiteY178" fmla="*/ 874787 h 993729"/>
              <a:gd name="connsiteX179" fmla="*/ 3023792 w 3769837"/>
              <a:gd name="connsiteY179" fmla="*/ 878088 h 993729"/>
              <a:gd name="connsiteX180" fmla="*/ 3056803 w 3769837"/>
              <a:gd name="connsiteY180" fmla="*/ 881390 h 993729"/>
              <a:gd name="connsiteX181" fmla="*/ 3086513 w 3769837"/>
              <a:gd name="connsiteY181" fmla="*/ 881390 h 993729"/>
              <a:gd name="connsiteX182" fmla="*/ 3106319 w 3769837"/>
              <a:gd name="connsiteY182" fmla="*/ 887992 h 993729"/>
              <a:gd name="connsiteX183" fmla="*/ 3136029 w 3769837"/>
              <a:gd name="connsiteY183" fmla="*/ 891293 h 993729"/>
              <a:gd name="connsiteX184" fmla="*/ 3145932 w 3769837"/>
              <a:gd name="connsiteY184" fmla="*/ 894594 h 993729"/>
              <a:gd name="connsiteX185" fmla="*/ 3152534 w 3769837"/>
              <a:gd name="connsiteY185" fmla="*/ 904497 h 993729"/>
              <a:gd name="connsiteX186" fmla="*/ 3159136 w 3769837"/>
              <a:gd name="connsiteY186" fmla="*/ 924304 h 993729"/>
              <a:gd name="connsiteX187" fmla="*/ 3169040 w 3769837"/>
              <a:gd name="connsiteY187" fmla="*/ 917701 h 993729"/>
              <a:gd name="connsiteX188" fmla="*/ 3175642 w 3769837"/>
              <a:gd name="connsiteY188" fmla="*/ 907798 h 993729"/>
              <a:gd name="connsiteX189" fmla="*/ 3182244 w 3769837"/>
              <a:gd name="connsiteY189" fmla="*/ 927605 h 993729"/>
              <a:gd name="connsiteX190" fmla="*/ 3198749 w 3769837"/>
              <a:gd name="connsiteY190" fmla="*/ 924304 h 993729"/>
              <a:gd name="connsiteX191" fmla="*/ 3211954 w 3769837"/>
              <a:gd name="connsiteY191" fmla="*/ 921003 h 993729"/>
              <a:gd name="connsiteX192" fmla="*/ 3225158 w 3769837"/>
              <a:gd name="connsiteY192" fmla="*/ 911099 h 993729"/>
              <a:gd name="connsiteX193" fmla="*/ 3235061 w 3769837"/>
              <a:gd name="connsiteY193" fmla="*/ 904497 h 993729"/>
              <a:gd name="connsiteX194" fmla="*/ 3244965 w 3769837"/>
              <a:gd name="connsiteY194" fmla="*/ 911099 h 993729"/>
              <a:gd name="connsiteX195" fmla="*/ 3254868 w 3769837"/>
              <a:gd name="connsiteY195" fmla="*/ 907798 h 993729"/>
              <a:gd name="connsiteX196" fmla="*/ 3268072 w 3769837"/>
              <a:gd name="connsiteY196" fmla="*/ 914400 h 993729"/>
              <a:gd name="connsiteX197" fmla="*/ 3281276 w 3769837"/>
              <a:gd name="connsiteY197" fmla="*/ 917701 h 993729"/>
              <a:gd name="connsiteX198" fmla="*/ 3297782 w 3769837"/>
              <a:gd name="connsiteY198" fmla="*/ 914400 h 993729"/>
              <a:gd name="connsiteX199" fmla="*/ 3310986 w 3769837"/>
              <a:gd name="connsiteY199" fmla="*/ 907798 h 993729"/>
              <a:gd name="connsiteX200" fmla="*/ 3337395 w 3769837"/>
              <a:gd name="connsiteY200" fmla="*/ 917701 h 993729"/>
              <a:gd name="connsiteX201" fmla="*/ 3340696 w 3769837"/>
              <a:gd name="connsiteY201" fmla="*/ 937508 h 993729"/>
              <a:gd name="connsiteX202" fmla="*/ 3350599 w 3769837"/>
              <a:gd name="connsiteY202" fmla="*/ 947411 h 993729"/>
              <a:gd name="connsiteX203" fmla="*/ 3357201 w 3769837"/>
              <a:gd name="connsiteY203" fmla="*/ 957314 h 993729"/>
              <a:gd name="connsiteX204" fmla="*/ 3373707 w 3769837"/>
              <a:gd name="connsiteY204" fmla="*/ 970519 h 993729"/>
              <a:gd name="connsiteX205" fmla="*/ 3380309 w 3769837"/>
              <a:gd name="connsiteY205" fmla="*/ 941566 h 993729"/>
              <a:gd name="connsiteX206" fmla="*/ 3390338 w 3769837"/>
              <a:gd name="connsiteY206" fmla="*/ 977625 h 993729"/>
              <a:gd name="connsiteX207" fmla="*/ 3406844 w 3769837"/>
              <a:gd name="connsiteY207" fmla="*/ 957945 h 993729"/>
              <a:gd name="connsiteX208" fmla="*/ 3413320 w 3769837"/>
              <a:gd name="connsiteY208" fmla="*/ 954013 h 993729"/>
              <a:gd name="connsiteX209" fmla="*/ 3416621 w 3769837"/>
              <a:gd name="connsiteY209" fmla="*/ 937508 h 993729"/>
              <a:gd name="connsiteX210" fmla="*/ 3423223 w 3769837"/>
              <a:gd name="connsiteY210" fmla="*/ 957314 h 993729"/>
              <a:gd name="connsiteX211" fmla="*/ 3426524 w 3769837"/>
              <a:gd name="connsiteY211" fmla="*/ 967218 h 993729"/>
              <a:gd name="connsiteX212" fmla="*/ 3429825 w 3769837"/>
              <a:gd name="connsiteY212" fmla="*/ 980422 h 993729"/>
              <a:gd name="connsiteX213" fmla="*/ 3436427 w 3769837"/>
              <a:gd name="connsiteY213" fmla="*/ 971275 h 993729"/>
              <a:gd name="connsiteX214" fmla="*/ 3446331 w 3769837"/>
              <a:gd name="connsiteY214" fmla="*/ 967974 h 993729"/>
              <a:gd name="connsiteX215" fmla="*/ 3453059 w 3769837"/>
              <a:gd name="connsiteY215" fmla="*/ 948168 h 993729"/>
              <a:gd name="connsiteX216" fmla="*/ 3462836 w 3769837"/>
              <a:gd name="connsiteY216" fmla="*/ 957314 h 993729"/>
              <a:gd name="connsiteX217" fmla="*/ 3489371 w 3769837"/>
              <a:gd name="connsiteY217" fmla="*/ 949956 h 993729"/>
              <a:gd name="connsiteX218" fmla="*/ 3499274 w 3769837"/>
              <a:gd name="connsiteY218" fmla="*/ 949830 h 993729"/>
              <a:gd name="connsiteX219" fmla="*/ 3512352 w 3769837"/>
              <a:gd name="connsiteY219" fmla="*/ 956432 h 993729"/>
              <a:gd name="connsiteX220" fmla="*/ 3522256 w 3769837"/>
              <a:gd name="connsiteY220" fmla="*/ 967218 h 993729"/>
              <a:gd name="connsiteX221" fmla="*/ 3532159 w 3769837"/>
              <a:gd name="connsiteY221" fmla="*/ 963917 h 993729"/>
              <a:gd name="connsiteX222" fmla="*/ 3542062 w 3769837"/>
              <a:gd name="connsiteY222" fmla="*/ 957314 h 993729"/>
              <a:gd name="connsiteX223" fmla="*/ 3548664 w 3769837"/>
              <a:gd name="connsiteY223" fmla="*/ 963917 h 993729"/>
              <a:gd name="connsiteX224" fmla="*/ 3571772 w 3769837"/>
              <a:gd name="connsiteY224" fmla="*/ 960616 h 993729"/>
              <a:gd name="connsiteX225" fmla="*/ 3594879 w 3769837"/>
              <a:gd name="connsiteY225" fmla="*/ 954013 h 993729"/>
              <a:gd name="connsiteX226" fmla="*/ 3637793 w 3769837"/>
              <a:gd name="connsiteY226" fmla="*/ 963917 h 993729"/>
              <a:gd name="connsiteX227" fmla="*/ 3647697 w 3769837"/>
              <a:gd name="connsiteY227" fmla="*/ 960616 h 993729"/>
              <a:gd name="connsiteX228" fmla="*/ 3660901 w 3769837"/>
              <a:gd name="connsiteY228" fmla="*/ 954013 h 993729"/>
              <a:gd name="connsiteX229" fmla="*/ 3670804 w 3769837"/>
              <a:gd name="connsiteY229" fmla="*/ 977121 h 993729"/>
              <a:gd name="connsiteX230" fmla="*/ 3693912 w 3769837"/>
              <a:gd name="connsiteY230" fmla="*/ 963917 h 993729"/>
              <a:gd name="connsiteX231" fmla="*/ 3707116 w 3769837"/>
              <a:gd name="connsiteY231" fmla="*/ 973820 h 993729"/>
              <a:gd name="connsiteX232" fmla="*/ 3720321 w 3769837"/>
              <a:gd name="connsiteY232" fmla="*/ 993626 h 993729"/>
              <a:gd name="connsiteX233" fmla="*/ 3730224 w 3769837"/>
              <a:gd name="connsiteY233" fmla="*/ 990325 h 993729"/>
              <a:gd name="connsiteX234" fmla="*/ 3740127 w 3769837"/>
              <a:gd name="connsiteY234" fmla="*/ 980422 h 993729"/>
              <a:gd name="connsiteX235" fmla="*/ 3753331 w 3769837"/>
              <a:gd name="connsiteY235" fmla="*/ 973820 h 993729"/>
              <a:gd name="connsiteX236" fmla="*/ 3759934 w 3769837"/>
              <a:gd name="connsiteY236" fmla="*/ 963917 h 993729"/>
              <a:gd name="connsiteX237" fmla="*/ 3769837 w 3769837"/>
              <a:gd name="connsiteY237" fmla="*/ 957314 h 99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3769837" h="993729">
                <a:moveTo>
                  <a:pt x="0" y="0"/>
                </a:moveTo>
                <a:cubicBezTo>
                  <a:pt x="18706" y="1100"/>
                  <a:pt x="37473" y="1436"/>
                  <a:pt x="56118" y="3301"/>
                </a:cubicBezTo>
                <a:cubicBezTo>
                  <a:pt x="59581" y="3647"/>
                  <a:pt x="62646" y="5759"/>
                  <a:pt x="66022" y="6603"/>
                </a:cubicBezTo>
                <a:cubicBezTo>
                  <a:pt x="71465" y="7964"/>
                  <a:pt x="77025" y="8804"/>
                  <a:pt x="82527" y="9904"/>
                </a:cubicBezTo>
                <a:cubicBezTo>
                  <a:pt x="85828" y="8804"/>
                  <a:pt x="88950" y="6603"/>
                  <a:pt x="92430" y="6603"/>
                </a:cubicBezTo>
                <a:cubicBezTo>
                  <a:pt x="103061" y="6603"/>
                  <a:pt x="103866" y="12202"/>
                  <a:pt x="108936" y="19807"/>
                </a:cubicBezTo>
                <a:cubicBezTo>
                  <a:pt x="111451" y="12262"/>
                  <a:pt x="110822" y="5346"/>
                  <a:pt x="122140" y="6603"/>
                </a:cubicBezTo>
                <a:cubicBezTo>
                  <a:pt x="129057" y="7372"/>
                  <a:pt x="141947" y="13205"/>
                  <a:pt x="141947" y="13205"/>
                </a:cubicBezTo>
                <a:cubicBezTo>
                  <a:pt x="146348" y="12105"/>
                  <a:pt x="150614" y="9904"/>
                  <a:pt x="155151" y="9904"/>
                </a:cubicBezTo>
                <a:cubicBezTo>
                  <a:pt x="158631" y="9904"/>
                  <a:pt x="161622" y="13777"/>
                  <a:pt x="165054" y="13205"/>
                </a:cubicBezTo>
                <a:cubicBezTo>
                  <a:pt x="168967" y="12553"/>
                  <a:pt x="171656" y="8804"/>
                  <a:pt x="174957" y="6603"/>
                </a:cubicBezTo>
                <a:cubicBezTo>
                  <a:pt x="180459" y="7703"/>
                  <a:pt x="185928" y="8982"/>
                  <a:pt x="191463" y="9904"/>
                </a:cubicBezTo>
                <a:cubicBezTo>
                  <a:pt x="199138" y="11183"/>
                  <a:pt x="207611" y="9725"/>
                  <a:pt x="214570" y="13205"/>
                </a:cubicBezTo>
                <a:cubicBezTo>
                  <a:pt x="217682" y="14761"/>
                  <a:pt x="216081" y="20124"/>
                  <a:pt x="217871" y="23108"/>
                </a:cubicBezTo>
                <a:cubicBezTo>
                  <a:pt x="219472" y="25777"/>
                  <a:pt x="222530" y="27280"/>
                  <a:pt x="224474" y="29710"/>
                </a:cubicBezTo>
                <a:cubicBezTo>
                  <a:pt x="235334" y="43284"/>
                  <a:pt x="225270" y="37678"/>
                  <a:pt x="240979" y="42914"/>
                </a:cubicBezTo>
                <a:cubicBezTo>
                  <a:pt x="244280" y="41814"/>
                  <a:pt x="247402" y="39613"/>
                  <a:pt x="250882" y="39613"/>
                </a:cubicBezTo>
                <a:cubicBezTo>
                  <a:pt x="274115" y="39613"/>
                  <a:pt x="245627" y="53267"/>
                  <a:pt x="273990" y="62721"/>
                </a:cubicBezTo>
                <a:lnTo>
                  <a:pt x="283893" y="66022"/>
                </a:lnTo>
                <a:cubicBezTo>
                  <a:pt x="312970" y="56330"/>
                  <a:pt x="294771" y="56606"/>
                  <a:pt x="313603" y="66022"/>
                </a:cubicBezTo>
                <a:cubicBezTo>
                  <a:pt x="316715" y="67578"/>
                  <a:pt x="320205" y="68223"/>
                  <a:pt x="323506" y="69323"/>
                </a:cubicBezTo>
                <a:cubicBezTo>
                  <a:pt x="352436" y="98253"/>
                  <a:pt x="317033" y="61555"/>
                  <a:pt x="340012" y="89130"/>
                </a:cubicBezTo>
                <a:cubicBezTo>
                  <a:pt x="343001" y="92716"/>
                  <a:pt x="345453" y="97660"/>
                  <a:pt x="349915" y="99033"/>
                </a:cubicBezTo>
                <a:cubicBezTo>
                  <a:pt x="360485" y="102285"/>
                  <a:pt x="371922" y="101234"/>
                  <a:pt x="382926" y="102334"/>
                </a:cubicBezTo>
                <a:cubicBezTo>
                  <a:pt x="386227" y="104535"/>
                  <a:pt x="390024" y="106131"/>
                  <a:pt x="392829" y="108936"/>
                </a:cubicBezTo>
                <a:cubicBezTo>
                  <a:pt x="398208" y="114315"/>
                  <a:pt x="400942" y="121583"/>
                  <a:pt x="402732" y="128743"/>
                </a:cubicBezTo>
                <a:cubicBezTo>
                  <a:pt x="404093" y="134186"/>
                  <a:pt x="402588" y="140819"/>
                  <a:pt x="406033" y="145248"/>
                </a:cubicBezTo>
                <a:cubicBezTo>
                  <a:pt x="410905" y="151511"/>
                  <a:pt x="425840" y="158452"/>
                  <a:pt x="425840" y="158452"/>
                </a:cubicBezTo>
                <a:cubicBezTo>
                  <a:pt x="426940" y="161753"/>
                  <a:pt x="427585" y="165243"/>
                  <a:pt x="429141" y="168356"/>
                </a:cubicBezTo>
                <a:cubicBezTo>
                  <a:pt x="430915" y="171905"/>
                  <a:pt x="434576" y="174467"/>
                  <a:pt x="435743" y="178259"/>
                </a:cubicBezTo>
                <a:cubicBezTo>
                  <a:pt x="447398" y="216139"/>
                  <a:pt x="430344" y="207270"/>
                  <a:pt x="452248" y="214571"/>
                </a:cubicBezTo>
                <a:cubicBezTo>
                  <a:pt x="452729" y="216496"/>
                  <a:pt x="454793" y="234377"/>
                  <a:pt x="462152" y="234377"/>
                </a:cubicBezTo>
                <a:cubicBezTo>
                  <a:pt x="469111" y="234377"/>
                  <a:pt x="481958" y="227775"/>
                  <a:pt x="481958" y="227775"/>
                </a:cubicBezTo>
                <a:cubicBezTo>
                  <a:pt x="485259" y="228875"/>
                  <a:pt x="488749" y="229520"/>
                  <a:pt x="491861" y="231076"/>
                </a:cubicBezTo>
                <a:cubicBezTo>
                  <a:pt x="500193" y="235242"/>
                  <a:pt x="502225" y="238138"/>
                  <a:pt x="508367" y="244281"/>
                </a:cubicBezTo>
                <a:cubicBezTo>
                  <a:pt x="516668" y="243451"/>
                  <a:pt x="539752" y="236594"/>
                  <a:pt x="551281" y="244281"/>
                </a:cubicBezTo>
                <a:cubicBezTo>
                  <a:pt x="555165" y="246871"/>
                  <a:pt x="557883" y="250883"/>
                  <a:pt x="561184" y="254184"/>
                </a:cubicBezTo>
                <a:cubicBezTo>
                  <a:pt x="569987" y="253084"/>
                  <a:pt x="578918" y="252742"/>
                  <a:pt x="587593" y="250883"/>
                </a:cubicBezTo>
                <a:cubicBezTo>
                  <a:pt x="594398" y="249425"/>
                  <a:pt x="607399" y="244281"/>
                  <a:pt x="607399" y="244281"/>
                </a:cubicBezTo>
                <a:cubicBezTo>
                  <a:pt x="631510" y="252318"/>
                  <a:pt x="620454" y="249195"/>
                  <a:pt x="640410" y="254184"/>
                </a:cubicBezTo>
                <a:cubicBezTo>
                  <a:pt x="642611" y="257485"/>
                  <a:pt x="645656" y="260359"/>
                  <a:pt x="647012" y="264087"/>
                </a:cubicBezTo>
                <a:cubicBezTo>
                  <a:pt x="662189" y="305824"/>
                  <a:pt x="636344" y="289262"/>
                  <a:pt x="699830" y="293797"/>
                </a:cubicBezTo>
                <a:cubicBezTo>
                  <a:pt x="700930" y="297098"/>
                  <a:pt x="700236" y="301770"/>
                  <a:pt x="703131" y="303700"/>
                </a:cubicBezTo>
                <a:cubicBezTo>
                  <a:pt x="707799" y="306812"/>
                  <a:pt x="714193" y="305640"/>
                  <a:pt x="719636" y="307001"/>
                </a:cubicBezTo>
                <a:cubicBezTo>
                  <a:pt x="723012" y="307845"/>
                  <a:pt x="726238" y="309202"/>
                  <a:pt x="729539" y="310302"/>
                </a:cubicBezTo>
                <a:cubicBezTo>
                  <a:pt x="731740" y="316904"/>
                  <a:pt x="729539" y="327908"/>
                  <a:pt x="736141" y="330109"/>
                </a:cubicBezTo>
                <a:cubicBezTo>
                  <a:pt x="739442" y="331209"/>
                  <a:pt x="742688" y="332494"/>
                  <a:pt x="746045" y="333410"/>
                </a:cubicBezTo>
                <a:cubicBezTo>
                  <a:pt x="754799" y="335797"/>
                  <a:pt x="772453" y="340012"/>
                  <a:pt x="772453" y="340012"/>
                </a:cubicBezTo>
                <a:cubicBezTo>
                  <a:pt x="773553" y="349915"/>
                  <a:pt x="773132" y="360109"/>
                  <a:pt x="775754" y="369722"/>
                </a:cubicBezTo>
                <a:cubicBezTo>
                  <a:pt x="777790" y="377187"/>
                  <a:pt x="787261" y="377125"/>
                  <a:pt x="792260" y="379625"/>
                </a:cubicBezTo>
                <a:cubicBezTo>
                  <a:pt x="795808" y="381399"/>
                  <a:pt x="798862" y="384026"/>
                  <a:pt x="802163" y="386227"/>
                </a:cubicBezTo>
                <a:cubicBezTo>
                  <a:pt x="805464" y="384026"/>
                  <a:pt x="808176" y="378847"/>
                  <a:pt x="812066" y="379625"/>
                </a:cubicBezTo>
                <a:cubicBezTo>
                  <a:pt x="815956" y="380403"/>
                  <a:pt x="815863" y="386723"/>
                  <a:pt x="818669" y="389528"/>
                </a:cubicBezTo>
                <a:cubicBezTo>
                  <a:pt x="821474" y="392333"/>
                  <a:pt x="825271" y="393929"/>
                  <a:pt x="828572" y="396130"/>
                </a:cubicBezTo>
                <a:cubicBezTo>
                  <a:pt x="830773" y="402732"/>
                  <a:pt x="831314" y="410146"/>
                  <a:pt x="835174" y="415937"/>
                </a:cubicBezTo>
                <a:cubicBezTo>
                  <a:pt x="837375" y="419238"/>
                  <a:pt x="840002" y="422292"/>
                  <a:pt x="841776" y="425840"/>
                </a:cubicBezTo>
                <a:cubicBezTo>
                  <a:pt x="843332" y="428952"/>
                  <a:pt x="842182" y="433813"/>
                  <a:pt x="845077" y="435743"/>
                </a:cubicBezTo>
                <a:cubicBezTo>
                  <a:pt x="849746" y="438855"/>
                  <a:pt x="856081" y="437944"/>
                  <a:pt x="861583" y="439044"/>
                </a:cubicBezTo>
                <a:cubicBezTo>
                  <a:pt x="863784" y="442345"/>
                  <a:pt x="866411" y="445399"/>
                  <a:pt x="868185" y="448948"/>
                </a:cubicBezTo>
                <a:cubicBezTo>
                  <a:pt x="871480" y="455538"/>
                  <a:pt x="870993" y="464024"/>
                  <a:pt x="878088" y="468754"/>
                </a:cubicBezTo>
                <a:cubicBezTo>
                  <a:pt x="881863" y="471271"/>
                  <a:pt x="886947" y="470751"/>
                  <a:pt x="891292" y="472055"/>
                </a:cubicBezTo>
                <a:cubicBezTo>
                  <a:pt x="897958" y="474055"/>
                  <a:pt x="911099" y="478657"/>
                  <a:pt x="911099" y="478657"/>
                </a:cubicBezTo>
                <a:cubicBezTo>
                  <a:pt x="913300" y="480858"/>
                  <a:pt x="915834" y="482770"/>
                  <a:pt x="917701" y="485260"/>
                </a:cubicBezTo>
                <a:cubicBezTo>
                  <a:pt x="922462" y="491608"/>
                  <a:pt x="923378" y="502557"/>
                  <a:pt x="930905" y="505066"/>
                </a:cubicBezTo>
                <a:lnTo>
                  <a:pt x="950712" y="511668"/>
                </a:lnTo>
                <a:cubicBezTo>
                  <a:pt x="952913" y="516070"/>
                  <a:pt x="953094" y="522341"/>
                  <a:pt x="957314" y="524873"/>
                </a:cubicBezTo>
                <a:cubicBezTo>
                  <a:pt x="960298" y="526663"/>
                  <a:pt x="963737" y="521572"/>
                  <a:pt x="967217" y="521572"/>
                </a:cubicBezTo>
                <a:cubicBezTo>
                  <a:pt x="970697" y="521572"/>
                  <a:pt x="973820" y="523773"/>
                  <a:pt x="977121" y="524873"/>
                </a:cubicBezTo>
                <a:cubicBezTo>
                  <a:pt x="991047" y="520231"/>
                  <a:pt x="994772" y="518270"/>
                  <a:pt x="1013432" y="518270"/>
                </a:cubicBezTo>
                <a:cubicBezTo>
                  <a:pt x="1016912" y="518270"/>
                  <a:pt x="1019960" y="520728"/>
                  <a:pt x="1023336" y="521572"/>
                </a:cubicBezTo>
                <a:cubicBezTo>
                  <a:pt x="1028779" y="522933"/>
                  <a:pt x="1034339" y="523773"/>
                  <a:pt x="1039841" y="524873"/>
                </a:cubicBezTo>
                <a:cubicBezTo>
                  <a:pt x="1043142" y="528174"/>
                  <a:pt x="1046059" y="531910"/>
                  <a:pt x="1049744" y="534776"/>
                </a:cubicBezTo>
                <a:cubicBezTo>
                  <a:pt x="1064083" y="545928"/>
                  <a:pt x="1068384" y="547396"/>
                  <a:pt x="1082755" y="554582"/>
                </a:cubicBezTo>
                <a:cubicBezTo>
                  <a:pt x="1091558" y="553482"/>
                  <a:pt x="1100436" y="552868"/>
                  <a:pt x="1109164" y="551281"/>
                </a:cubicBezTo>
                <a:cubicBezTo>
                  <a:pt x="1112587" y="550659"/>
                  <a:pt x="1115598" y="547713"/>
                  <a:pt x="1119067" y="547980"/>
                </a:cubicBezTo>
                <a:cubicBezTo>
                  <a:pt x="1130256" y="548841"/>
                  <a:pt x="1152078" y="554582"/>
                  <a:pt x="1152078" y="554582"/>
                </a:cubicBezTo>
                <a:cubicBezTo>
                  <a:pt x="1157580" y="553482"/>
                  <a:pt x="1162972" y="551281"/>
                  <a:pt x="1168583" y="551281"/>
                </a:cubicBezTo>
                <a:cubicBezTo>
                  <a:pt x="1183756" y="551281"/>
                  <a:pt x="1189398" y="553818"/>
                  <a:pt x="1201594" y="557883"/>
                </a:cubicBezTo>
                <a:cubicBezTo>
                  <a:pt x="1222149" y="578441"/>
                  <a:pt x="1192394" y="550650"/>
                  <a:pt x="1218100" y="567787"/>
                </a:cubicBezTo>
                <a:cubicBezTo>
                  <a:pt x="1221984" y="570376"/>
                  <a:pt x="1224318" y="574824"/>
                  <a:pt x="1228003" y="577690"/>
                </a:cubicBezTo>
                <a:cubicBezTo>
                  <a:pt x="1234266" y="582561"/>
                  <a:pt x="1241207" y="586493"/>
                  <a:pt x="1247809" y="590894"/>
                </a:cubicBezTo>
                <a:cubicBezTo>
                  <a:pt x="1251110" y="593095"/>
                  <a:pt x="1253949" y="596241"/>
                  <a:pt x="1257713" y="597496"/>
                </a:cubicBezTo>
                <a:cubicBezTo>
                  <a:pt x="1289562" y="608116"/>
                  <a:pt x="1264140" y="600632"/>
                  <a:pt x="1336939" y="604099"/>
                </a:cubicBezTo>
                <a:cubicBezTo>
                  <a:pt x="1340240" y="602999"/>
                  <a:pt x="1343362" y="600798"/>
                  <a:pt x="1346842" y="600798"/>
                </a:cubicBezTo>
                <a:cubicBezTo>
                  <a:pt x="1352453" y="600798"/>
                  <a:pt x="1357934" y="602623"/>
                  <a:pt x="1363347" y="604099"/>
                </a:cubicBezTo>
                <a:cubicBezTo>
                  <a:pt x="1370061" y="605930"/>
                  <a:pt x="1376552" y="608500"/>
                  <a:pt x="1383154" y="610701"/>
                </a:cubicBezTo>
                <a:cubicBezTo>
                  <a:pt x="1386455" y="611801"/>
                  <a:pt x="1389945" y="612446"/>
                  <a:pt x="1393057" y="614002"/>
                </a:cubicBezTo>
                <a:cubicBezTo>
                  <a:pt x="1409373" y="622160"/>
                  <a:pt x="1401593" y="619048"/>
                  <a:pt x="1416165" y="623905"/>
                </a:cubicBezTo>
                <a:cubicBezTo>
                  <a:pt x="1419466" y="622805"/>
                  <a:pt x="1422588" y="620604"/>
                  <a:pt x="1426068" y="620604"/>
                </a:cubicBezTo>
                <a:cubicBezTo>
                  <a:pt x="1433493" y="620604"/>
                  <a:pt x="1459536" y="626411"/>
                  <a:pt x="1465681" y="630507"/>
                </a:cubicBezTo>
                <a:cubicBezTo>
                  <a:pt x="1468982" y="632708"/>
                  <a:pt x="1471735" y="636147"/>
                  <a:pt x="1475584" y="637109"/>
                </a:cubicBezTo>
                <a:cubicBezTo>
                  <a:pt x="1485251" y="639526"/>
                  <a:pt x="1495391" y="639310"/>
                  <a:pt x="1505294" y="640411"/>
                </a:cubicBezTo>
                <a:cubicBezTo>
                  <a:pt x="1508595" y="643712"/>
                  <a:pt x="1511313" y="647724"/>
                  <a:pt x="1515197" y="650314"/>
                </a:cubicBezTo>
                <a:cubicBezTo>
                  <a:pt x="1525803" y="657385"/>
                  <a:pt x="1541313" y="651588"/>
                  <a:pt x="1551509" y="650314"/>
                </a:cubicBezTo>
                <a:cubicBezTo>
                  <a:pt x="1554810" y="651414"/>
                  <a:pt x="1558015" y="652860"/>
                  <a:pt x="1561412" y="653615"/>
                </a:cubicBezTo>
                <a:cubicBezTo>
                  <a:pt x="1590594" y="660100"/>
                  <a:pt x="1571404" y="653640"/>
                  <a:pt x="1594423" y="660217"/>
                </a:cubicBezTo>
                <a:cubicBezTo>
                  <a:pt x="1597769" y="661173"/>
                  <a:pt x="1601284" y="661828"/>
                  <a:pt x="1604326" y="663518"/>
                </a:cubicBezTo>
                <a:cubicBezTo>
                  <a:pt x="1611262" y="667371"/>
                  <a:pt x="1624133" y="676722"/>
                  <a:pt x="1624133" y="676722"/>
                </a:cubicBezTo>
                <a:cubicBezTo>
                  <a:pt x="1631835" y="699830"/>
                  <a:pt x="1624133" y="698730"/>
                  <a:pt x="1640638" y="693228"/>
                </a:cubicBezTo>
                <a:cubicBezTo>
                  <a:pt x="1643939" y="694328"/>
                  <a:pt x="1660780" y="706769"/>
                  <a:pt x="1663241" y="709229"/>
                </a:cubicBezTo>
                <a:cubicBezTo>
                  <a:pt x="1680848" y="726834"/>
                  <a:pt x="1637338" y="700930"/>
                  <a:pt x="1663746" y="709733"/>
                </a:cubicBezTo>
                <a:cubicBezTo>
                  <a:pt x="1671448" y="708633"/>
                  <a:pt x="1679224" y="707958"/>
                  <a:pt x="1686853" y="706432"/>
                </a:cubicBezTo>
                <a:cubicBezTo>
                  <a:pt x="1690265" y="705750"/>
                  <a:pt x="1693277" y="703131"/>
                  <a:pt x="1696757" y="703131"/>
                </a:cubicBezTo>
                <a:cubicBezTo>
                  <a:pt x="1700237" y="703131"/>
                  <a:pt x="1703263" y="705677"/>
                  <a:pt x="1706660" y="706432"/>
                </a:cubicBezTo>
                <a:cubicBezTo>
                  <a:pt x="1713194" y="707884"/>
                  <a:pt x="1719881" y="708536"/>
                  <a:pt x="1726466" y="709733"/>
                </a:cubicBezTo>
                <a:cubicBezTo>
                  <a:pt x="1731986" y="710737"/>
                  <a:pt x="1737452" y="712030"/>
                  <a:pt x="1742972" y="713034"/>
                </a:cubicBezTo>
                <a:cubicBezTo>
                  <a:pt x="1749557" y="714231"/>
                  <a:pt x="1756200" y="715101"/>
                  <a:pt x="1762778" y="716335"/>
                </a:cubicBezTo>
                <a:cubicBezTo>
                  <a:pt x="1814801" y="726090"/>
                  <a:pt x="1776788" y="720224"/>
                  <a:pt x="1818897" y="726239"/>
                </a:cubicBezTo>
                <a:cubicBezTo>
                  <a:pt x="1832101" y="725139"/>
                  <a:pt x="1845554" y="725714"/>
                  <a:pt x="1858510" y="722938"/>
                </a:cubicBezTo>
                <a:cubicBezTo>
                  <a:pt x="1884921" y="717278"/>
                  <a:pt x="1837894" y="709529"/>
                  <a:pt x="1878316" y="719637"/>
                </a:cubicBezTo>
                <a:cubicBezTo>
                  <a:pt x="1881617" y="721838"/>
                  <a:pt x="1884594" y="724628"/>
                  <a:pt x="1888219" y="726239"/>
                </a:cubicBezTo>
                <a:cubicBezTo>
                  <a:pt x="1894579" y="729065"/>
                  <a:pt x="1908026" y="732841"/>
                  <a:pt x="1908026" y="732841"/>
                </a:cubicBezTo>
                <a:cubicBezTo>
                  <a:pt x="1913528" y="731741"/>
                  <a:pt x="1919863" y="732652"/>
                  <a:pt x="1924531" y="729540"/>
                </a:cubicBezTo>
                <a:cubicBezTo>
                  <a:pt x="1927426" y="727610"/>
                  <a:pt x="1924486" y="720593"/>
                  <a:pt x="1927832" y="719637"/>
                </a:cubicBezTo>
                <a:cubicBezTo>
                  <a:pt x="1934268" y="717798"/>
                  <a:pt x="1941076" y="721625"/>
                  <a:pt x="1947639" y="722938"/>
                </a:cubicBezTo>
                <a:cubicBezTo>
                  <a:pt x="1986552" y="730720"/>
                  <a:pt x="1925205" y="721148"/>
                  <a:pt x="1983951" y="729540"/>
                </a:cubicBezTo>
                <a:cubicBezTo>
                  <a:pt x="2022163" y="742277"/>
                  <a:pt x="2010974" y="732093"/>
                  <a:pt x="2029410" y="745919"/>
                </a:cubicBezTo>
                <a:cubicBezTo>
                  <a:pt x="2035758" y="750680"/>
                  <a:pt x="2025088" y="754276"/>
                  <a:pt x="2030166" y="755948"/>
                </a:cubicBezTo>
                <a:cubicBezTo>
                  <a:pt x="2035244" y="757620"/>
                  <a:pt x="2047889" y="749954"/>
                  <a:pt x="2059876" y="755948"/>
                </a:cubicBezTo>
                <a:cubicBezTo>
                  <a:pt x="2062660" y="757340"/>
                  <a:pt x="2064277" y="760350"/>
                  <a:pt x="2066478" y="762551"/>
                </a:cubicBezTo>
                <a:lnTo>
                  <a:pt x="2073080" y="782357"/>
                </a:lnTo>
                <a:cubicBezTo>
                  <a:pt x="2074180" y="785658"/>
                  <a:pt x="2073080" y="791160"/>
                  <a:pt x="2076381" y="792260"/>
                </a:cubicBezTo>
                <a:lnTo>
                  <a:pt x="2096188" y="798862"/>
                </a:lnTo>
                <a:lnTo>
                  <a:pt x="2115994" y="792260"/>
                </a:lnTo>
                <a:lnTo>
                  <a:pt x="2125897" y="788959"/>
                </a:lnTo>
                <a:cubicBezTo>
                  <a:pt x="2132499" y="791160"/>
                  <a:pt x="2138952" y="793873"/>
                  <a:pt x="2145704" y="795561"/>
                </a:cubicBezTo>
                <a:cubicBezTo>
                  <a:pt x="2175489" y="803008"/>
                  <a:pt x="2163505" y="799295"/>
                  <a:pt x="2182016" y="805465"/>
                </a:cubicBezTo>
                <a:cubicBezTo>
                  <a:pt x="2189718" y="804365"/>
                  <a:pt x="2197342" y="802164"/>
                  <a:pt x="2205123" y="802164"/>
                </a:cubicBezTo>
                <a:cubicBezTo>
                  <a:pt x="2213995" y="802164"/>
                  <a:pt x="2222705" y="804582"/>
                  <a:pt x="2231532" y="805465"/>
                </a:cubicBezTo>
                <a:cubicBezTo>
                  <a:pt x="2244716" y="806783"/>
                  <a:pt x="2257941" y="807666"/>
                  <a:pt x="2271145" y="808766"/>
                </a:cubicBezTo>
                <a:cubicBezTo>
                  <a:pt x="2289851" y="807666"/>
                  <a:pt x="2308525" y="805465"/>
                  <a:pt x="2327263" y="805465"/>
                </a:cubicBezTo>
                <a:cubicBezTo>
                  <a:pt x="2413963" y="805465"/>
                  <a:pt x="2325764" y="813334"/>
                  <a:pt x="2396586" y="805465"/>
                </a:cubicBezTo>
                <a:cubicBezTo>
                  <a:pt x="2399887" y="806565"/>
                  <a:pt x="2403143" y="807810"/>
                  <a:pt x="2406489" y="808766"/>
                </a:cubicBezTo>
                <a:cubicBezTo>
                  <a:pt x="2410852" y="810012"/>
                  <a:pt x="2415348" y="810763"/>
                  <a:pt x="2419694" y="812067"/>
                </a:cubicBezTo>
                <a:cubicBezTo>
                  <a:pt x="2426360" y="814067"/>
                  <a:pt x="2439500" y="818669"/>
                  <a:pt x="2439500" y="818669"/>
                </a:cubicBezTo>
                <a:cubicBezTo>
                  <a:pt x="2443902" y="817569"/>
                  <a:pt x="2448230" y="816114"/>
                  <a:pt x="2452705" y="815368"/>
                </a:cubicBezTo>
                <a:cubicBezTo>
                  <a:pt x="2461455" y="813910"/>
                  <a:pt x="2470439" y="813926"/>
                  <a:pt x="2479113" y="812067"/>
                </a:cubicBezTo>
                <a:cubicBezTo>
                  <a:pt x="2485918" y="810609"/>
                  <a:pt x="2498920" y="805465"/>
                  <a:pt x="2498920" y="805465"/>
                </a:cubicBezTo>
                <a:cubicBezTo>
                  <a:pt x="2502221" y="808766"/>
                  <a:pt x="2504939" y="812778"/>
                  <a:pt x="2508823" y="815368"/>
                </a:cubicBezTo>
                <a:cubicBezTo>
                  <a:pt x="2511718" y="817298"/>
                  <a:pt x="2515684" y="816979"/>
                  <a:pt x="2518726" y="818669"/>
                </a:cubicBezTo>
                <a:cubicBezTo>
                  <a:pt x="2525662" y="822522"/>
                  <a:pt x="2531931" y="827472"/>
                  <a:pt x="2538533" y="831873"/>
                </a:cubicBezTo>
                <a:lnTo>
                  <a:pt x="2548436" y="838475"/>
                </a:lnTo>
                <a:cubicBezTo>
                  <a:pt x="2551737" y="837375"/>
                  <a:pt x="2555108" y="833882"/>
                  <a:pt x="2558339" y="835174"/>
                </a:cubicBezTo>
                <a:cubicBezTo>
                  <a:pt x="2562023" y="836648"/>
                  <a:pt x="2562462" y="841980"/>
                  <a:pt x="2564941" y="845078"/>
                </a:cubicBezTo>
                <a:cubicBezTo>
                  <a:pt x="2566885" y="847508"/>
                  <a:pt x="2569343" y="849479"/>
                  <a:pt x="2571544" y="851680"/>
                </a:cubicBezTo>
                <a:cubicBezTo>
                  <a:pt x="2573745" y="856081"/>
                  <a:pt x="2573745" y="862683"/>
                  <a:pt x="2578146" y="864884"/>
                </a:cubicBezTo>
                <a:cubicBezTo>
                  <a:pt x="2582204" y="866913"/>
                  <a:pt x="2586875" y="862329"/>
                  <a:pt x="2591350" y="861583"/>
                </a:cubicBezTo>
                <a:cubicBezTo>
                  <a:pt x="2600101" y="860125"/>
                  <a:pt x="2608956" y="859382"/>
                  <a:pt x="2617759" y="858282"/>
                </a:cubicBezTo>
                <a:cubicBezTo>
                  <a:pt x="2619960" y="862683"/>
                  <a:pt x="2620141" y="868954"/>
                  <a:pt x="2624361" y="871486"/>
                </a:cubicBezTo>
                <a:cubicBezTo>
                  <a:pt x="2627345" y="873276"/>
                  <a:pt x="2630784" y="868185"/>
                  <a:pt x="2634264" y="868185"/>
                </a:cubicBezTo>
                <a:cubicBezTo>
                  <a:pt x="2637744" y="868185"/>
                  <a:pt x="2640866" y="870386"/>
                  <a:pt x="2644167" y="871486"/>
                </a:cubicBezTo>
                <a:cubicBezTo>
                  <a:pt x="2652839" y="862816"/>
                  <a:pt x="2651141" y="860851"/>
                  <a:pt x="2667275" y="868185"/>
                </a:cubicBezTo>
                <a:cubicBezTo>
                  <a:pt x="2674499" y="871469"/>
                  <a:pt x="2687082" y="881390"/>
                  <a:pt x="2687082" y="881390"/>
                </a:cubicBezTo>
                <a:cubicBezTo>
                  <a:pt x="2692090" y="878051"/>
                  <a:pt x="2700054" y="871486"/>
                  <a:pt x="2706888" y="871486"/>
                </a:cubicBezTo>
                <a:cubicBezTo>
                  <a:pt x="2710368" y="871486"/>
                  <a:pt x="2713415" y="873943"/>
                  <a:pt x="2716791" y="874787"/>
                </a:cubicBezTo>
                <a:cubicBezTo>
                  <a:pt x="2722234" y="876148"/>
                  <a:pt x="2727795" y="876988"/>
                  <a:pt x="2733297" y="878088"/>
                </a:cubicBezTo>
                <a:cubicBezTo>
                  <a:pt x="2737698" y="876988"/>
                  <a:pt x="2742026" y="874041"/>
                  <a:pt x="2746501" y="874787"/>
                </a:cubicBezTo>
                <a:cubicBezTo>
                  <a:pt x="2749571" y="875299"/>
                  <a:pt x="2750434" y="879789"/>
                  <a:pt x="2753103" y="881390"/>
                </a:cubicBezTo>
                <a:cubicBezTo>
                  <a:pt x="2756087" y="883180"/>
                  <a:pt x="2759705" y="883591"/>
                  <a:pt x="2763006" y="884691"/>
                </a:cubicBezTo>
                <a:cubicBezTo>
                  <a:pt x="2764107" y="881390"/>
                  <a:pt x="2763007" y="875887"/>
                  <a:pt x="2766308" y="874787"/>
                </a:cubicBezTo>
                <a:cubicBezTo>
                  <a:pt x="2769261" y="873803"/>
                  <a:pt x="2770126" y="879998"/>
                  <a:pt x="2772910" y="881390"/>
                </a:cubicBezTo>
                <a:cubicBezTo>
                  <a:pt x="2776968" y="883419"/>
                  <a:pt x="2781752" y="883445"/>
                  <a:pt x="2786114" y="884691"/>
                </a:cubicBezTo>
                <a:cubicBezTo>
                  <a:pt x="2789460" y="885647"/>
                  <a:pt x="2792716" y="886892"/>
                  <a:pt x="2796017" y="887992"/>
                </a:cubicBezTo>
                <a:cubicBezTo>
                  <a:pt x="2825403" y="878198"/>
                  <a:pt x="2785106" y="888733"/>
                  <a:pt x="2815824" y="891293"/>
                </a:cubicBezTo>
                <a:cubicBezTo>
                  <a:pt x="2825754" y="892120"/>
                  <a:pt x="2835631" y="889092"/>
                  <a:pt x="2845534" y="887992"/>
                </a:cubicBezTo>
                <a:cubicBezTo>
                  <a:pt x="2848835" y="886892"/>
                  <a:pt x="2852325" y="883135"/>
                  <a:pt x="2855437" y="884691"/>
                </a:cubicBezTo>
                <a:cubicBezTo>
                  <a:pt x="2858549" y="886247"/>
                  <a:pt x="2857782" y="891248"/>
                  <a:pt x="2858738" y="894594"/>
                </a:cubicBezTo>
                <a:cubicBezTo>
                  <a:pt x="2859984" y="898956"/>
                  <a:pt x="2860939" y="903397"/>
                  <a:pt x="2862039" y="907798"/>
                </a:cubicBezTo>
                <a:cubicBezTo>
                  <a:pt x="2870415" y="882669"/>
                  <a:pt x="2867276" y="881168"/>
                  <a:pt x="2871942" y="904497"/>
                </a:cubicBezTo>
                <a:cubicBezTo>
                  <a:pt x="2879528" y="881738"/>
                  <a:pt x="2873623" y="879771"/>
                  <a:pt x="2885147" y="891293"/>
                </a:cubicBezTo>
                <a:cubicBezTo>
                  <a:pt x="2888448" y="890193"/>
                  <a:pt x="2891938" y="889548"/>
                  <a:pt x="2895050" y="887992"/>
                </a:cubicBezTo>
                <a:cubicBezTo>
                  <a:pt x="2920654" y="875190"/>
                  <a:pt x="2889957" y="886390"/>
                  <a:pt x="2914856" y="878088"/>
                </a:cubicBezTo>
                <a:cubicBezTo>
                  <a:pt x="2918157" y="879189"/>
                  <a:pt x="2921647" y="879834"/>
                  <a:pt x="2924760" y="881390"/>
                </a:cubicBezTo>
                <a:cubicBezTo>
                  <a:pt x="2928308" y="883164"/>
                  <a:pt x="2930750" y="887340"/>
                  <a:pt x="2934663" y="887992"/>
                </a:cubicBezTo>
                <a:cubicBezTo>
                  <a:pt x="2938095" y="888564"/>
                  <a:pt x="2941265" y="885791"/>
                  <a:pt x="2944566" y="884691"/>
                </a:cubicBezTo>
                <a:cubicBezTo>
                  <a:pt x="2947440" y="881816"/>
                  <a:pt x="2956906" y="871486"/>
                  <a:pt x="2961071" y="871486"/>
                </a:cubicBezTo>
                <a:cubicBezTo>
                  <a:pt x="2965039" y="871486"/>
                  <a:pt x="2967877" y="875609"/>
                  <a:pt x="2970975" y="878088"/>
                </a:cubicBezTo>
                <a:cubicBezTo>
                  <a:pt x="2994501" y="896909"/>
                  <a:pt x="2956990" y="870966"/>
                  <a:pt x="2987480" y="891293"/>
                </a:cubicBezTo>
                <a:cubicBezTo>
                  <a:pt x="2988133" y="890313"/>
                  <a:pt x="2997298" y="875163"/>
                  <a:pt x="3000684" y="874787"/>
                </a:cubicBezTo>
                <a:cubicBezTo>
                  <a:pt x="3008417" y="873928"/>
                  <a:pt x="3016064" y="877179"/>
                  <a:pt x="3023792" y="878088"/>
                </a:cubicBezTo>
                <a:cubicBezTo>
                  <a:pt x="3034775" y="879380"/>
                  <a:pt x="3045799" y="880289"/>
                  <a:pt x="3056803" y="881390"/>
                </a:cubicBezTo>
                <a:cubicBezTo>
                  <a:pt x="3085136" y="890834"/>
                  <a:pt x="3040036" y="877517"/>
                  <a:pt x="3086513" y="881390"/>
                </a:cubicBezTo>
                <a:cubicBezTo>
                  <a:pt x="3093448" y="881968"/>
                  <a:pt x="3106319" y="887992"/>
                  <a:pt x="3106319" y="887992"/>
                </a:cubicBezTo>
                <a:cubicBezTo>
                  <a:pt x="3137921" y="877458"/>
                  <a:pt x="3116263" y="878116"/>
                  <a:pt x="3136029" y="891293"/>
                </a:cubicBezTo>
                <a:cubicBezTo>
                  <a:pt x="3138924" y="893223"/>
                  <a:pt x="3142631" y="893494"/>
                  <a:pt x="3145932" y="894594"/>
                </a:cubicBezTo>
                <a:cubicBezTo>
                  <a:pt x="3148133" y="897895"/>
                  <a:pt x="3150923" y="900872"/>
                  <a:pt x="3152534" y="904497"/>
                </a:cubicBezTo>
                <a:cubicBezTo>
                  <a:pt x="3155360" y="910857"/>
                  <a:pt x="3159136" y="924304"/>
                  <a:pt x="3159136" y="924304"/>
                </a:cubicBezTo>
                <a:cubicBezTo>
                  <a:pt x="3162437" y="922103"/>
                  <a:pt x="3166234" y="920507"/>
                  <a:pt x="3169040" y="917701"/>
                </a:cubicBezTo>
                <a:cubicBezTo>
                  <a:pt x="3171845" y="914896"/>
                  <a:pt x="3172468" y="905417"/>
                  <a:pt x="3175642" y="907798"/>
                </a:cubicBezTo>
                <a:cubicBezTo>
                  <a:pt x="3181209" y="911974"/>
                  <a:pt x="3182244" y="927605"/>
                  <a:pt x="3182244" y="927605"/>
                </a:cubicBezTo>
                <a:cubicBezTo>
                  <a:pt x="3195257" y="908084"/>
                  <a:pt x="3181335" y="921816"/>
                  <a:pt x="3198749" y="924304"/>
                </a:cubicBezTo>
                <a:cubicBezTo>
                  <a:pt x="3203240" y="924946"/>
                  <a:pt x="3207552" y="922103"/>
                  <a:pt x="3211954" y="921003"/>
                </a:cubicBezTo>
                <a:cubicBezTo>
                  <a:pt x="3216355" y="917702"/>
                  <a:pt x="3220681" y="914297"/>
                  <a:pt x="3225158" y="911099"/>
                </a:cubicBezTo>
                <a:cubicBezTo>
                  <a:pt x="3228386" y="908793"/>
                  <a:pt x="3231094" y="904497"/>
                  <a:pt x="3235061" y="904497"/>
                </a:cubicBezTo>
                <a:cubicBezTo>
                  <a:pt x="3239029" y="904497"/>
                  <a:pt x="3241664" y="908898"/>
                  <a:pt x="3244965" y="911099"/>
                </a:cubicBezTo>
                <a:cubicBezTo>
                  <a:pt x="3248266" y="909999"/>
                  <a:pt x="3251423" y="907306"/>
                  <a:pt x="3254868" y="907798"/>
                </a:cubicBezTo>
                <a:cubicBezTo>
                  <a:pt x="3259739" y="908494"/>
                  <a:pt x="3263464" y="912672"/>
                  <a:pt x="3268072" y="914400"/>
                </a:cubicBezTo>
                <a:cubicBezTo>
                  <a:pt x="3272320" y="915993"/>
                  <a:pt x="3276875" y="916601"/>
                  <a:pt x="3281276" y="917701"/>
                </a:cubicBezTo>
                <a:cubicBezTo>
                  <a:pt x="3296729" y="902250"/>
                  <a:pt x="3277783" y="917257"/>
                  <a:pt x="3297782" y="914400"/>
                </a:cubicBezTo>
                <a:cubicBezTo>
                  <a:pt x="3302653" y="913704"/>
                  <a:pt x="3306585" y="909999"/>
                  <a:pt x="3310986" y="907798"/>
                </a:cubicBezTo>
                <a:cubicBezTo>
                  <a:pt x="3316117" y="908824"/>
                  <a:pt x="3333617" y="910145"/>
                  <a:pt x="3337395" y="917701"/>
                </a:cubicBezTo>
                <a:cubicBezTo>
                  <a:pt x="3340388" y="923688"/>
                  <a:pt x="3337978" y="931391"/>
                  <a:pt x="3340696" y="937508"/>
                </a:cubicBezTo>
                <a:cubicBezTo>
                  <a:pt x="3342592" y="941774"/>
                  <a:pt x="3347610" y="943825"/>
                  <a:pt x="3350599" y="947411"/>
                </a:cubicBezTo>
                <a:cubicBezTo>
                  <a:pt x="3353139" y="950459"/>
                  <a:pt x="3355000" y="954013"/>
                  <a:pt x="3357201" y="957314"/>
                </a:cubicBezTo>
                <a:cubicBezTo>
                  <a:pt x="3365059" y="980885"/>
                  <a:pt x="3358013" y="980981"/>
                  <a:pt x="3373707" y="970519"/>
                </a:cubicBezTo>
                <a:cubicBezTo>
                  <a:pt x="3375908" y="967218"/>
                  <a:pt x="3377537" y="940382"/>
                  <a:pt x="3380309" y="941566"/>
                </a:cubicBezTo>
                <a:cubicBezTo>
                  <a:pt x="3383081" y="942750"/>
                  <a:pt x="3389153" y="971701"/>
                  <a:pt x="3390338" y="977625"/>
                </a:cubicBezTo>
                <a:cubicBezTo>
                  <a:pt x="3405099" y="948105"/>
                  <a:pt x="3400431" y="938705"/>
                  <a:pt x="3406844" y="957945"/>
                </a:cubicBezTo>
                <a:cubicBezTo>
                  <a:pt x="3407944" y="951343"/>
                  <a:pt x="3411691" y="957419"/>
                  <a:pt x="3413320" y="954013"/>
                </a:cubicBezTo>
                <a:cubicBezTo>
                  <a:pt x="3414950" y="950607"/>
                  <a:pt x="3411298" y="935734"/>
                  <a:pt x="3416621" y="937508"/>
                </a:cubicBezTo>
                <a:cubicBezTo>
                  <a:pt x="3423223" y="939709"/>
                  <a:pt x="3421022" y="950712"/>
                  <a:pt x="3423223" y="957314"/>
                </a:cubicBezTo>
                <a:cubicBezTo>
                  <a:pt x="3424323" y="960615"/>
                  <a:pt x="3425680" y="963842"/>
                  <a:pt x="3426524" y="967218"/>
                </a:cubicBezTo>
                <a:cubicBezTo>
                  <a:pt x="3427624" y="971619"/>
                  <a:pt x="3428175" y="979746"/>
                  <a:pt x="3429825" y="980422"/>
                </a:cubicBezTo>
                <a:cubicBezTo>
                  <a:pt x="3431475" y="981098"/>
                  <a:pt x="3434226" y="967974"/>
                  <a:pt x="3436427" y="971275"/>
                </a:cubicBezTo>
                <a:cubicBezTo>
                  <a:pt x="3439728" y="970175"/>
                  <a:pt x="3443559" y="971825"/>
                  <a:pt x="3446331" y="967974"/>
                </a:cubicBezTo>
                <a:cubicBezTo>
                  <a:pt x="3449103" y="964123"/>
                  <a:pt x="3450308" y="949945"/>
                  <a:pt x="3453059" y="948168"/>
                </a:cubicBezTo>
                <a:cubicBezTo>
                  <a:pt x="3455810" y="946391"/>
                  <a:pt x="3456784" y="957016"/>
                  <a:pt x="3462836" y="957314"/>
                </a:cubicBezTo>
                <a:cubicBezTo>
                  <a:pt x="3468888" y="957612"/>
                  <a:pt x="3483298" y="951203"/>
                  <a:pt x="3489371" y="949956"/>
                </a:cubicBezTo>
                <a:cubicBezTo>
                  <a:pt x="3495444" y="948709"/>
                  <a:pt x="3495973" y="950930"/>
                  <a:pt x="3499274" y="949830"/>
                </a:cubicBezTo>
                <a:cubicBezTo>
                  <a:pt x="3502575" y="952031"/>
                  <a:pt x="3508522" y="953534"/>
                  <a:pt x="3512352" y="956432"/>
                </a:cubicBezTo>
                <a:cubicBezTo>
                  <a:pt x="3516182" y="959330"/>
                  <a:pt x="3520324" y="959490"/>
                  <a:pt x="3522256" y="967218"/>
                </a:cubicBezTo>
                <a:cubicBezTo>
                  <a:pt x="3525557" y="966118"/>
                  <a:pt x="3529047" y="965473"/>
                  <a:pt x="3532159" y="963917"/>
                </a:cubicBezTo>
                <a:cubicBezTo>
                  <a:pt x="3535708" y="962143"/>
                  <a:pt x="3538095" y="957314"/>
                  <a:pt x="3542062" y="957314"/>
                </a:cubicBezTo>
                <a:cubicBezTo>
                  <a:pt x="3545174" y="957314"/>
                  <a:pt x="3546463" y="961716"/>
                  <a:pt x="3548664" y="963917"/>
                </a:cubicBezTo>
                <a:cubicBezTo>
                  <a:pt x="3556367" y="962817"/>
                  <a:pt x="3564117" y="962008"/>
                  <a:pt x="3571772" y="960616"/>
                </a:cubicBezTo>
                <a:cubicBezTo>
                  <a:pt x="3580884" y="958959"/>
                  <a:pt x="3586399" y="956840"/>
                  <a:pt x="3594879" y="954013"/>
                </a:cubicBezTo>
                <a:cubicBezTo>
                  <a:pt x="3631302" y="961298"/>
                  <a:pt x="3617244" y="957067"/>
                  <a:pt x="3637793" y="963917"/>
                </a:cubicBezTo>
                <a:cubicBezTo>
                  <a:pt x="3641094" y="962817"/>
                  <a:pt x="3644499" y="961987"/>
                  <a:pt x="3647697" y="960616"/>
                </a:cubicBezTo>
                <a:cubicBezTo>
                  <a:pt x="3652220" y="958677"/>
                  <a:pt x="3656233" y="952457"/>
                  <a:pt x="3660901" y="954013"/>
                </a:cubicBezTo>
                <a:cubicBezTo>
                  <a:pt x="3663960" y="955033"/>
                  <a:pt x="3669552" y="973366"/>
                  <a:pt x="3670804" y="977121"/>
                </a:cubicBezTo>
                <a:cubicBezTo>
                  <a:pt x="3674138" y="974899"/>
                  <a:pt x="3690386" y="963476"/>
                  <a:pt x="3693912" y="963917"/>
                </a:cubicBezTo>
                <a:cubicBezTo>
                  <a:pt x="3699371" y="964599"/>
                  <a:pt x="3702715" y="970519"/>
                  <a:pt x="3707116" y="973820"/>
                </a:cubicBezTo>
                <a:cubicBezTo>
                  <a:pt x="3708026" y="975641"/>
                  <a:pt x="3714719" y="992506"/>
                  <a:pt x="3720321" y="993626"/>
                </a:cubicBezTo>
                <a:cubicBezTo>
                  <a:pt x="3723733" y="994308"/>
                  <a:pt x="3726923" y="991425"/>
                  <a:pt x="3730224" y="990325"/>
                </a:cubicBezTo>
                <a:cubicBezTo>
                  <a:pt x="3733525" y="987024"/>
                  <a:pt x="3736328" y="983135"/>
                  <a:pt x="3740127" y="980422"/>
                </a:cubicBezTo>
                <a:cubicBezTo>
                  <a:pt x="3744131" y="977562"/>
                  <a:pt x="3749551" y="976970"/>
                  <a:pt x="3753331" y="973820"/>
                </a:cubicBezTo>
                <a:cubicBezTo>
                  <a:pt x="3756379" y="971280"/>
                  <a:pt x="3757129" y="966722"/>
                  <a:pt x="3759934" y="963917"/>
                </a:cubicBezTo>
                <a:cubicBezTo>
                  <a:pt x="3762739" y="961112"/>
                  <a:pt x="3769837" y="957314"/>
                  <a:pt x="3769837" y="957314"/>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34" name="TextBox 233"/>
          <p:cNvSpPr txBox="1"/>
          <p:nvPr/>
        </p:nvSpPr>
        <p:spPr>
          <a:xfrm rot="16200000">
            <a:off x="3928570" y="3790006"/>
            <a:ext cx="1627067" cy="246221"/>
          </a:xfrm>
          <a:prstGeom prst="rect">
            <a:avLst/>
          </a:prstGeom>
          <a:noFill/>
        </p:spPr>
        <p:txBody>
          <a:bodyPr wrap="square" rtlCol="0">
            <a:spAutoFit/>
          </a:bodyPr>
          <a:lstStyle/>
          <a:p>
            <a:pPr algn="ctr"/>
            <a:r>
              <a:rPr lang="ja-JP" sz="1000" b="0" i="0" dirty="0" smtClean="0">
                <a:solidFill>
                  <a:srgbClr val="000000"/>
                </a:solidFill>
                <a:ea typeface="MS UI Gothic" pitchFamily="18" charset="0"/>
              </a:rPr>
              <a:t>DFS率、%</a:t>
            </a:r>
          </a:p>
        </p:txBody>
      </p:sp>
      <p:grpSp>
        <p:nvGrpSpPr>
          <p:cNvPr id="235" name="Group 234"/>
          <p:cNvGrpSpPr/>
          <p:nvPr/>
        </p:nvGrpSpPr>
        <p:grpSpPr>
          <a:xfrm>
            <a:off x="374990" y="5821691"/>
            <a:ext cx="4651453" cy="401870"/>
            <a:chOff x="1571749" y="5709303"/>
            <a:chExt cx="4651453" cy="401870"/>
          </a:xfrm>
        </p:grpSpPr>
        <p:sp>
          <p:nvSpPr>
            <p:cNvPr id="236" name="TextBox 235"/>
            <p:cNvSpPr txBox="1"/>
            <p:nvPr/>
          </p:nvSpPr>
          <p:spPr>
            <a:xfrm>
              <a:off x="1571749"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365</a:t>
              </a:r>
              <a:r>
                <a:rPr lang="ja-JP" sz="1000" b="1" i="0" dirty="0" smtClean="0">
                  <a:solidFill>
                    <a:srgbClr val="002060"/>
                  </a:solidFill>
                  <a:ea typeface="MS UI Gothic" pitchFamily="18" charset="0"/>
                </a:rPr>
                <a:t> </a:t>
              </a:r>
              <a:r>
                <a:rPr lang="ja-JP" sz="1000" b="1" i="0" dirty="0" smtClean="0">
                  <a:solidFill>
                    <a:srgbClr val="B2C0D8"/>
                  </a:solidFill>
                  <a:ea typeface="MS UI Gothic" pitchFamily="18" charset="0"/>
                </a:rPr>
                <a:t>353</a:t>
              </a:r>
            </a:p>
          </p:txBody>
        </p:sp>
        <p:sp>
          <p:nvSpPr>
            <p:cNvPr id="237" name="TextBox 236"/>
            <p:cNvSpPr txBox="1"/>
            <p:nvPr/>
          </p:nvSpPr>
          <p:spPr>
            <a:xfrm>
              <a:off x="2447191"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346 </a:t>
              </a:r>
              <a:r>
                <a:rPr lang="ja-JP" sz="1000" b="1" i="0" dirty="0" smtClean="0">
                  <a:solidFill>
                    <a:srgbClr val="B2C0D8"/>
                  </a:solidFill>
                  <a:ea typeface="MS UI Gothic" pitchFamily="18" charset="0"/>
                </a:rPr>
                <a:t>328</a:t>
              </a:r>
            </a:p>
          </p:txBody>
        </p:sp>
        <p:sp>
          <p:nvSpPr>
            <p:cNvPr id="238" name="TextBox 237"/>
            <p:cNvSpPr txBox="1"/>
            <p:nvPr/>
          </p:nvSpPr>
          <p:spPr>
            <a:xfrm>
              <a:off x="3326630"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328</a:t>
              </a:r>
            </a:p>
            <a:p>
              <a:pPr algn="ctr" defTabSz="365760"/>
              <a:r>
                <a:rPr lang="ja-JP" sz="1000" b="1" i="0" dirty="0" smtClean="0">
                  <a:solidFill>
                    <a:srgbClr val="B2C0D8"/>
                  </a:solidFill>
                  <a:ea typeface="MS UI Gothic" pitchFamily="18" charset="0"/>
                </a:rPr>
                <a:t>307</a:t>
              </a:r>
            </a:p>
          </p:txBody>
        </p:sp>
        <p:sp>
          <p:nvSpPr>
            <p:cNvPr id="239" name="TextBox 238"/>
            <p:cNvSpPr txBox="1"/>
            <p:nvPr/>
          </p:nvSpPr>
          <p:spPr>
            <a:xfrm>
              <a:off x="4187573"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235</a:t>
              </a:r>
              <a:r>
                <a:rPr lang="ja-JP" sz="1000" b="1" i="0" dirty="0" smtClean="0">
                  <a:solidFill>
                    <a:srgbClr val="002060"/>
                  </a:solidFill>
                  <a:ea typeface="MS UI Gothic" pitchFamily="18" charset="0"/>
                </a:rPr>
                <a:t> </a:t>
              </a:r>
            </a:p>
            <a:p>
              <a:pPr algn="ctr" defTabSz="365760"/>
              <a:r>
                <a:rPr lang="ja-JP" sz="1000" b="1" i="0" dirty="0" smtClean="0">
                  <a:solidFill>
                    <a:srgbClr val="B2C0D8"/>
                  </a:solidFill>
                  <a:ea typeface="MS UI Gothic" pitchFamily="18" charset="0"/>
                </a:rPr>
                <a:t>222</a:t>
              </a:r>
            </a:p>
          </p:txBody>
        </p:sp>
        <p:sp>
          <p:nvSpPr>
            <p:cNvPr id="240" name="TextBox 239"/>
            <p:cNvSpPr txBox="1"/>
            <p:nvPr/>
          </p:nvSpPr>
          <p:spPr>
            <a:xfrm>
              <a:off x="5050407"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63</a:t>
              </a:r>
              <a:r>
                <a:rPr lang="ja-JP" sz="1000" b="1" i="0" dirty="0" smtClean="0">
                  <a:solidFill>
                    <a:srgbClr val="002060"/>
                  </a:solidFill>
                  <a:ea typeface="MS UI Gothic" pitchFamily="18" charset="0"/>
                </a:rPr>
                <a:t> </a:t>
              </a:r>
            </a:p>
            <a:p>
              <a:pPr algn="ctr" defTabSz="365760"/>
              <a:r>
                <a:rPr lang="ja-JP" sz="1000" b="1" i="0" dirty="0" smtClean="0">
                  <a:solidFill>
                    <a:srgbClr val="B2C0D8"/>
                  </a:solidFill>
                  <a:ea typeface="MS UI Gothic" pitchFamily="18" charset="0"/>
                </a:rPr>
                <a:t>52</a:t>
              </a:r>
            </a:p>
          </p:txBody>
        </p:sp>
        <p:sp>
          <p:nvSpPr>
            <p:cNvPr id="241" name="TextBox 240"/>
            <p:cNvSpPr txBox="1"/>
            <p:nvPr/>
          </p:nvSpPr>
          <p:spPr>
            <a:xfrm>
              <a:off x="5728053" y="570930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0 </a:t>
              </a:r>
            </a:p>
            <a:p>
              <a:pPr algn="ctr" defTabSz="365760"/>
              <a:r>
                <a:rPr lang="ja-JP" sz="1000" b="1" i="0" dirty="0" smtClean="0">
                  <a:solidFill>
                    <a:srgbClr val="B2C0D8"/>
                  </a:solidFill>
                  <a:ea typeface="MS UI Gothic" pitchFamily="18" charset="0"/>
                </a:rPr>
                <a:t>0</a:t>
              </a:r>
            </a:p>
          </p:txBody>
        </p:sp>
      </p:grpSp>
      <p:sp>
        <p:nvSpPr>
          <p:cNvPr id="242" name="TextBox 241"/>
          <p:cNvSpPr txBox="1"/>
          <p:nvPr/>
        </p:nvSpPr>
        <p:spPr>
          <a:xfrm>
            <a:off x="4609376" y="5248827"/>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60	</a:t>
            </a:r>
          </a:p>
        </p:txBody>
      </p:sp>
      <p:cxnSp>
        <p:nvCxnSpPr>
          <p:cNvPr id="243" name="Straight Connector 242"/>
          <p:cNvCxnSpPr/>
          <p:nvPr/>
        </p:nvCxnSpPr>
        <p:spPr>
          <a:xfrm flipH="1" flipV="1">
            <a:off x="4775525" y="5164562"/>
            <a:ext cx="1121" cy="67327"/>
          </a:xfrm>
          <a:prstGeom prst="line">
            <a:avLst/>
          </a:prstGeom>
          <a:noFill/>
          <a:ln w="12700" cap="flat" cmpd="sng" algn="ctr">
            <a:solidFill>
              <a:srgbClr val="000000"/>
            </a:solidFill>
            <a:prstDash val="solid"/>
          </a:ln>
          <a:effectLst/>
        </p:spPr>
      </p:cxnSp>
      <p:cxnSp>
        <p:nvCxnSpPr>
          <p:cNvPr id="244" name="Straight Connector 243"/>
          <p:cNvCxnSpPr/>
          <p:nvPr/>
        </p:nvCxnSpPr>
        <p:spPr>
          <a:xfrm flipH="1" flipV="1">
            <a:off x="9028338" y="5163422"/>
            <a:ext cx="1121" cy="67327"/>
          </a:xfrm>
          <a:prstGeom prst="line">
            <a:avLst/>
          </a:prstGeom>
          <a:noFill/>
          <a:ln w="12700" cap="flat" cmpd="sng" algn="ctr">
            <a:solidFill>
              <a:srgbClr val="000000"/>
            </a:solidFill>
            <a:prstDash val="solid"/>
          </a:ln>
          <a:effectLst/>
        </p:spPr>
      </p:cxnSp>
      <p:sp>
        <p:nvSpPr>
          <p:cNvPr id="245" name="TextBox 244"/>
          <p:cNvSpPr txBox="1"/>
          <p:nvPr/>
        </p:nvSpPr>
        <p:spPr>
          <a:xfrm>
            <a:off x="8835546" y="5246206"/>
            <a:ext cx="395667" cy="400110"/>
          </a:xfrm>
          <a:prstGeom prst="rect">
            <a:avLst/>
          </a:prstGeom>
          <a:noFill/>
        </p:spPr>
        <p:txBody>
          <a:bodyPr wrap="square" rtlCol="0">
            <a:spAutoFit/>
          </a:bodyPr>
          <a:lstStyle/>
          <a:p>
            <a:pPr defTabSz="365760"/>
            <a:r>
              <a:rPr lang="ja-JP" sz="1000" b="0" i="0" dirty="0" smtClean="0">
                <a:solidFill>
                  <a:srgbClr val="000000"/>
                </a:solidFill>
                <a:ea typeface="MS UI Gothic" pitchFamily="18" charset="0"/>
              </a:rPr>
              <a:t>60	</a:t>
            </a:r>
          </a:p>
        </p:txBody>
      </p:sp>
      <p:grpSp>
        <p:nvGrpSpPr>
          <p:cNvPr id="246" name="Group 245"/>
          <p:cNvGrpSpPr/>
          <p:nvPr/>
        </p:nvGrpSpPr>
        <p:grpSpPr>
          <a:xfrm>
            <a:off x="4926961" y="5818171"/>
            <a:ext cx="3926738" cy="405171"/>
            <a:chOff x="1438910" y="5706002"/>
            <a:chExt cx="3926738" cy="405171"/>
          </a:xfrm>
        </p:grpSpPr>
        <p:sp>
          <p:nvSpPr>
            <p:cNvPr id="247" name="TextBox 246"/>
            <p:cNvSpPr txBox="1"/>
            <p:nvPr/>
          </p:nvSpPr>
          <p:spPr>
            <a:xfrm>
              <a:off x="1438910" y="5711063"/>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285</a:t>
              </a:r>
              <a:r>
                <a:rPr lang="ja-JP" sz="1000" b="1" i="0" dirty="0" smtClean="0">
                  <a:solidFill>
                    <a:srgbClr val="002060"/>
                  </a:solidFill>
                  <a:ea typeface="MS UI Gothic" pitchFamily="18" charset="0"/>
                </a:rPr>
                <a:t> </a:t>
              </a:r>
              <a:r>
                <a:rPr lang="ja-JP" sz="1000" b="1" i="0" dirty="0" smtClean="0">
                  <a:solidFill>
                    <a:srgbClr val="B2C0D8"/>
                  </a:solidFill>
                  <a:ea typeface="MS UI Gothic" pitchFamily="18" charset="0"/>
                </a:rPr>
                <a:t>288</a:t>
              </a:r>
            </a:p>
          </p:txBody>
        </p:sp>
        <p:sp>
          <p:nvSpPr>
            <p:cNvPr id="248" name="TextBox 247"/>
            <p:cNvSpPr txBox="1"/>
            <p:nvPr/>
          </p:nvSpPr>
          <p:spPr>
            <a:xfrm>
              <a:off x="2308091" y="5706002"/>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231</a:t>
              </a:r>
              <a:r>
                <a:rPr lang="ja-JP" sz="1000" b="1" i="0" dirty="0" smtClean="0">
                  <a:solidFill>
                    <a:srgbClr val="002060"/>
                  </a:solidFill>
                  <a:ea typeface="MS UI Gothic" pitchFamily="18" charset="0"/>
                </a:rPr>
                <a:t> </a:t>
              </a:r>
              <a:r>
                <a:rPr lang="ja-JP" sz="1000" b="1" i="0" dirty="0" smtClean="0">
                  <a:solidFill>
                    <a:srgbClr val="B2C0D8"/>
                  </a:solidFill>
                  <a:ea typeface="MS UI Gothic" pitchFamily="18" charset="0"/>
                </a:rPr>
                <a:t>245</a:t>
              </a:r>
            </a:p>
          </p:txBody>
        </p:sp>
        <p:sp>
          <p:nvSpPr>
            <p:cNvPr id="249" name="TextBox 248"/>
            <p:cNvSpPr txBox="1"/>
            <p:nvPr/>
          </p:nvSpPr>
          <p:spPr>
            <a:xfrm>
              <a:off x="3199020" y="5707762"/>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196</a:t>
              </a:r>
            </a:p>
            <a:p>
              <a:pPr algn="ctr" defTabSz="365760"/>
              <a:r>
                <a:rPr lang="ja-JP" sz="1000" b="1" i="0" dirty="0" smtClean="0">
                  <a:solidFill>
                    <a:srgbClr val="B2C0D8"/>
                  </a:solidFill>
                  <a:ea typeface="MS UI Gothic" pitchFamily="18" charset="0"/>
                </a:rPr>
                <a:t>205</a:t>
              </a:r>
            </a:p>
          </p:txBody>
        </p:sp>
        <p:sp>
          <p:nvSpPr>
            <p:cNvPr id="250" name="TextBox 249"/>
            <p:cNvSpPr txBox="1"/>
            <p:nvPr/>
          </p:nvSpPr>
          <p:spPr>
            <a:xfrm>
              <a:off x="4096774" y="5707762"/>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143</a:t>
              </a:r>
              <a:r>
                <a:rPr lang="ja-JP" sz="1000" b="1" i="0" dirty="0" smtClean="0">
                  <a:solidFill>
                    <a:srgbClr val="002060"/>
                  </a:solidFill>
                  <a:ea typeface="MS UI Gothic" pitchFamily="18" charset="0"/>
                </a:rPr>
                <a:t> </a:t>
              </a:r>
            </a:p>
            <a:p>
              <a:pPr algn="ctr" defTabSz="365760"/>
              <a:r>
                <a:rPr lang="ja-JP" sz="1000" b="1" i="0" dirty="0" smtClean="0">
                  <a:solidFill>
                    <a:srgbClr val="B2C0D8"/>
                  </a:solidFill>
                  <a:ea typeface="MS UI Gothic" pitchFamily="18" charset="0"/>
                </a:rPr>
                <a:t>146</a:t>
              </a:r>
            </a:p>
          </p:txBody>
        </p:sp>
        <p:sp>
          <p:nvSpPr>
            <p:cNvPr id="251" name="TextBox 250"/>
            <p:cNvSpPr txBox="1"/>
            <p:nvPr/>
          </p:nvSpPr>
          <p:spPr>
            <a:xfrm>
              <a:off x="4870499" y="5709522"/>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36 </a:t>
              </a:r>
            </a:p>
            <a:p>
              <a:pPr algn="ctr" defTabSz="365760"/>
              <a:r>
                <a:rPr lang="ja-JP" sz="1000" b="1" i="0" dirty="0" smtClean="0">
                  <a:solidFill>
                    <a:srgbClr val="B2C0D8"/>
                  </a:solidFill>
                  <a:ea typeface="MS UI Gothic" pitchFamily="18" charset="0"/>
                </a:rPr>
                <a:t>37</a:t>
              </a:r>
            </a:p>
          </p:txBody>
        </p:sp>
      </p:grpSp>
      <p:sp>
        <p:nvSpPr>
          <p:cNvPr id="252" name="TextBox 251"/>
          <p:cNvSpPr txBox="1"/>
          <p:nvPr/>
        </p:nvSpPr>
        <p:spPr>
          <a:xfrm>
            <a:off x="51536" y="5642083"/>
            <a:ext cx="760144" cy="246221"/>
          </a:xfrm>
          <a:prstGeom prst="rect">
            <a:avLst/>
          </a:prstGeom>
          <a:noFill/>
        </p:spPr>
        <p:txBody>
          <a:bodyPr wrap="none" rtlCol="0">
            <a:spAutoFit/>
          </a:bodyPr>
          <a:lstStyle/>
          <a:p>
            <a:r>
              <a:rPr lang="ja-JP" sz="1000" b="0" i="0" dirty="0" smtClean="0">
                <a:solidFill>
                  <a:srgbClr val="000000"/>
                </a:solidFill>
                <a:ea typeface="MS UI Gothic" pitchFamily="18" charset="0"/>
              </a:rPr>
              <a:t>リスクに晒されていた患者数</a:t>
            </a:r>
          </a:p>
        </p:txBody>
      </p:sp>
      <p:sp>
        <p:nvSpPr>
          <p:cNvPr id="253" name="TextBox 252"/>
          <p:cNvSpPr txBox="1"/>
          <p:nvPr/>
        </p:nvSpPr>
        <p:spPr>
          <a:xfrm>
            <a:off x="8785805" y="5819236"/>
            <a:ext cx="495149" cy="400110"/>
          </a:xfrm>
          <a:prstGeom prst="rect">
            <a:avLst/>
          </a:prstGeom>
          <a:noFill/>
        </p:spPr>
        <p:txBody>
          <a:bodyPr wrap="square" rtlCol="0">
            <a:spAutoFit/>
          </a:bodyPr>
          <a:lstStyle/>
          <a:p>
            <a:pPr algn="ctr" defTabSz="365760"/>
            <a:r>
              <a:rPr lang="ja-JP" sz="1000" b="1" i="0" dirty="0" smtClean="0">
                <a:solidFill>
                  <a:srgbClr val="C00000"/>
                </a:solidFill>
                <a:ea typeface="MS UI Gothic" pitchFamily="18" charset="0"/>
              </a:rPr>
              <a:t>0</a:t>
            </a:r>
            <a:r>
              <a:rPr lang="ja-JP" sz="1000" b="1" i="0" dirty="0" smtClean="0">
                <a:solidFill>
                  <a:srgbClr val="002060"/>
                </a:solidFill>
                <a:ea typeface="MS UI Gothic" pitchFamily="18" charset="0"/>
              </a:rPr>
              <a:t> </a:t>
            </a:r>
          </a:p>
          <a:p>
            <a:pPr algn="ctr" defTabSz="365760"/>
            <a:r>
              <a:rPr lang="ja-JP" sz="1000" b="1" i="0" dirty="0" smtClean="0">
                <a:solidFill>
                  <a:srgbClr val="B2C0D8"/>
                </a:solidFill>
                <a:ea typeface="MS UI Gothic" pitchFamily="18" charset="0"/>
              </a:rPr>
              <a:t>0</a:t>
            </a:r>
          </a:p>
        </p:txBody>
      </p:sp>
    </p:spTree>
    <p:extLst>
      <p:ext uri="{BB962C8B-B14F-4D97-AF65-F5344CB8AC3E}">
        <p14:creationId xmlns:p14="http://schemas.microsoft.com/office/powerpoint/2010/main" xmlns="" val="1486646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主要な結果（続き）</a:t>
            </a:r>
          </a:p>
        </p:txBody>
      </p:sp>
      <p:sp>
        <p:nvSpPr>
          <p:cNvPr id="170"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a:t>
            </a:r>
          </a:p>
        </p:txBody>
      </p:sp>
      <p:sp>
        <p:nvSpPr>
          <p:cNvPr id="171" name="Text Placeholder 4"/>
          <p:cNvSpPr>
            <a:spLocks noGrp="1"/>
          </p:cNvSpPr>
          <p:nvPr>
            <p:ph type="body" sz="quarter" idx="11"/>
          </p:nvPr>
        </p:nvSpPr>
        <p:spPr>
          <a:xfrm>
            <a:off x="4648200" y="6096000"/>
            <a:ext cx="4130675" cy="487363"/>
          </a:xfrm>
        </p:spPr>
        <p:txBody>
          <a:bodyPr/>
          <a:lstStyle/>
          <a:p>
            <a:r>
              <a:rPr lang="en-US" dirty="0"/>
              <a:t>Yoshino T, et al. Ann </a:t>
            </a:r>
            <a:r>
              <a:rPr lang="en-US" dirty="0" err="1"/>
              <a:t>Oncol</a:t>
            </a:r>
            <a:r>
              <a:rPr lang="en-US" dirty="0"/>
              <a:t> 2017;28(</a:t>
            </a:r>
            <a:r>
              <a:rPr lang="en-US" dirty="0" err="1"/>
              <a:t>Suppl</a:t>
            </a:r>
            <a:r>
              <a:rPr lang="en-US" dirty="0"/>
              <a:t> 5):</a:t>
            </a:r>
            <a:r>
              <a:rPr lang="en-US" dirty="0" err="1"/>
              <a:t>Abstr</a:t>
            </a:r>
            <a:r>
              <a:rPr lang="en-US" dirty="0"/>
              <a:t> LBA24</a:t>
            </a:r>
          </a:p>
        </p:txBody>
      </p:sp>
      <p:sp>
        <p:nvSpPr>
          <p:cNvPr id="172" name="Szabadkézi sokszög 16"/>
          <p:cNvSpPr/>
          <p:nvPr/>
        </p:nvSpPr>
        <p:spPr>
          <a:xfrm>
            <a:off x="901838" y="2889337"/>
            <a:ext cx="0" cy="1874545"/>
          </a:xfrm>
          <a:custGeom>
            <a:avLst/>
            <a:gdLst>
              <a:gd name="connsiteX0" fmla="*/ 0 w 0"/>
              <a:gd name="connsiteY0" fmla="*/ 0 h 1625600"/>
              <a:gd name="connsiteX1" fmla="*/ 0 w 0"/>
              <a:gd name="connsiteY1" fmla="*/ 1625600 h 1625600"/>
            </a:gdLst>
            <a:ahLst/>
            <a:cxnLst>
              <a:cxn ang="0">
                <a:pos x="connsiteX0" y="connsiteY0"/>
              </a:cxn>
              <a:cxn ang="0">
                <a:pos x="connsiteX1" y="connsiteY1"/>
              </a:cxn>
            </a:cxnLst>
            <a:rect l="l" t="t" r="r" b="b"/>
            <a:pathLst>
              <a:path h="1625600">
                <a:moveTo>
                  <a:pt x="0" y="0"/>
                </a:moveTo>
                <a:lnTo>
                  <a:pt x="0" y="162560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73" name="Szabadkézi sokszög 17"/>
          <p:cNvSpPr/>
          <p:nvPr/>
        </p:nvSpPr>
        <p:spPr>
          <a:xfrm>
            <a:off x="846920" y="4707130"/>
            <a:ext cx="3379308" cy="0"/>
          </a:xfrm>
          <a:custGeom>
            <a:avLst/>
            <a:gdLst>
              <a:gd name="connsiteX0" fmla="*/ 0 w 2930525"/>
              <a:gd name="connsiteY0" fmla="*/ 0 h 0"/>
              <a:gd name="connsiteX1" fmla="*/ 2930525 w 2930525"/>
              <a:gd name="connsiteY1" fmla="*/ 0 h 0"/>
            </a:gdLst>
            <a:ahLst/>
            <a:cxnLst>
              <a:cxn ang="0">
                <a:pos x="connsiteX0" y="connsiteY0"/>
              </a:cxn>
              <a:cxn ang="0">
                <a:pos x="connsiteX1" y="connsiteY1"/>
              </a:cxn>
            </a:cxnLst>
            <a:rect l="l" t="t" r="r" b="b"/>
            <a:pathLst>
              <a:path w="2930525">
                <a:moveTo>
                  <a:pt x="0" y="0"/>
                </a:moveTo>
                <a:lnTo>
                  <a:pt x="2930525" y="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174" name="Egyenes összekötő 18"/>
          <p:cNvCxnSpPr/>
          <p:nvPr/>
        </p:nvCxnSpPr>
        <p:spPr>
          <a:xfrm>
            <a:off x="846920" y="291561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Egyenes összekötő 19"/>
          <p:cNvCxnSpPr/>
          <p:nvPr/>
        </p:nvCxnSpPr>
        <p:spPr>
          <a:xfrm>
            <a:off x="846920" y="336349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Egyenes összekötő 20"/>
          <p:cNvCxnSpPr/>
          <p:nvPr/>
        </p:nvCxnSpPr>
        <p:spPr>
          <a:xfrm>
            <a:off x="846920" y="381137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Egyenes összekötő 21"/>
          <p:cNvCxnSpPr/>
          <p:nvPr/>
        </p:nvCxnSpPr>
        <p:spPr>
          <a:xfrm>
            <a:off x="846920" y="4259251"/>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Egyenes összekötő 22"/>
          <p:cNvCxnSpPr/>
          <p:nvPr/>
        </p:nvCxnSpPr>
        <p:spPr>
          <a:xfrm rot="5400000">
            <a:off x="1531681"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Egyenes összekötő 23"/>
          <p:cNvCxnSpPr/>
          <p:nvPr/>
        </p:nvCxnSpPr>
        <p:spPr>
          <a:xfrm rot="5400000">
            <a:off x="2188984"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Egyenes összekötő 24"/>
          <p:cNvCxnSpPr/>
          <p:nvPr/>
        </p:nvCxnSpPr>
        <p:spPr>
          <a:xfrm rot="5400000">
            <a:off x="2846287"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Egyenes összekötő 25"/>
          <p:cNvCxnSpPr/>
          <p:nvPr/>
        </p:nvCxnSpPr>
        <p:spPr>
          <a:xfrm rot="5400000">
            <a:off x="3503590"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Egyenes összekötő 26"/>
          <p:cNvCxnSpPr/>
          <p:nvPr/>
        </p:nvCxnSpPr>
        <p:spPr>
          <a:xfrm rot="5400000">
            <a:off x="4160891" y="4736423"/>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3" name="Szövegdoboz 27"/>
          <p:cNvSpPr txBox="1"/>
          <p:nvPr/>
        </p:nvSpPr>
        <p:spPr>
          <a:xfrm>
            <a:off x="694249" y="4750862"/>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0</a:t>
            </a:r>
          </a:p>
        </p:txBody>
      </p:sp>
      <p:sp>
        <p:nvSpPr>
          <p:cNvPr id="184" name="Szövegdoboz 28"/>
          <p:cNvSpPr txBox="1"/>
          <p:nvPr/>
        </p:nvSpPr>
        <p:spPr>
          <a:xfrm>
            <a:off x="1351551" y="4750862"/>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12</a:t>
            </a:r>
          </a:p>
        </p:txBody>
      </p:sp>
      <p:sp>
        <p:nvSpPr>
          <p:cNvPr id="185" name="Szövegdoboz 29"/>
          <p:cNvSpPr txBox="1"/>
          <p:nvPr/>
        </p:nvSpPr>
        <p:spPr>
          <a:xfrm>
            <a:off x="2008853" y="4750862"/>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24</a:t>
            </a:r>
          </a:p>
        </p:txBody>
      </p:sp>
      <p:sp>
        <p:nvSpPr>
          <p:cNvPr id="186" name="Szövegdoboz 30"/>
          <p:cNvSpPr txBox="1"/>
          <p:nvPr/>
        </p:nvSpPr>
        <p:spPr>
          <a:xfrm>
            <a:off x="2662549" y="4750862"/>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36</a:t>
            </a:r>
          </a:p>
        </p:txBody>
      </p:sp>
      <p:sp>
        <p:nvSpPr>
          <p:cNvPr id="187" name="Szövegdoboz 31"/>
          <p:cNvSpPr txBox="1"/>
          <p:nvPr/>
        </p:nvSpPr>
        <p:spPr>
          <a:xfrm>
            <a:off x="3329367" y="4750862"/>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48</a:t>
            </a:r>
          </a:p>
        </p:txBody>
      </p:sp>
      <p:sp>
        <p:nvSpPr>
          <p:cNvPr id="188" name="Szövegdoboz 32"/>
          <p:cNvSpPr txBox="1"/>
          <p:nvPr/>
        </p:nvSpPr>
        <p:spPr>
          <a:xfrm>
            <a:off x="3973546" y="4750862"/>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60</a:t>
            </a:r>
          </a:p>
        </p:txBody>
      </p:sp>
      <p:sp>
        <p:nvSpPr>
          <p:cNvPr id="189" name="Szövegdoboz 33"/>
          <p:cNvSpPr txBox="1"/>
          <p:nvPr/>
        </p:nvSpPr>
        <p:spPr>
          <a:xfrm>
            <a:off x="529371" y="4143904"/>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25</a:t>
            </a:r>
          </a:p>
        </p:txBody>
      </p:sp>
      <p:sp>
        <p:nvSpPr>
          <p:cNvPr id="190" name="Szövegdoboz 34"/>
          <p:cNvSpPr txBox="1"/>
          <p:nvPr/>
        </p:nvSpPr>
        <p:spPr>
          <a:xfrm>
            <a:off x="529371" y="3701229"/>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50</a:t>
            </a:r>
          </a:p>
        </p:txBody>
      </p:sp>
      <p:sp>
        <p:nvSpPr>
          <p:cNvPr id="191" name="Szövegdoboz 35"/>
          <p:cNvSpPr txBox="1"/>
          <p:nvPr/>
        </p:nvSpPr>
        <p:spPr>
          <a:xfrm>
            <a:off x="529371" y="3248145"/>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75</a:t>
            </a:r>
          </a:p>
        </p:txBody>
      </p:sp>
      <p:sp>
        <p:nvSpPr>
          <p:cNvPr id="192" name="Szövegdoboz 36"/>
          <p:cNvSpPr txBox="1"/>
          <p:nvPr/>
        </p:nvSpPr>
        <p:spPr>
          <a:xfrm>
            <a:off x="529371" y="2800264"/>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100</a:t>
            </a:r>
          </a:p>
        </p:txBody>
      </p:sp>
      <p:sp>
        <p:nvSpPr>
          <p:cNvPr id="193" name="Szövegdoboz 37"/>
          <p:cNvSpPr txBox="1"/>
          <p:nvPr/>
        </p:nvSpPr>
        <p:spPr>
          <a:xfrm>
            <a:off x="529371" y="4596988"/>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0</a:t>
            </a:r>
          </a:p>
        </p:txBody>
      </p:sp>
      <p:sp>
        <p:nvSpPr>
          <p:cNvPr id="194" name="Szabadkézi sokszög 55"/>
          <p:cNvSpPr/>
          <p:nvPr/>
        </p:nvSpPr>
        <p:spPr>
          <a:xfrm>
            <a:off x="934789" y="2902148"/>
            <a:ext cx="3170618" cy="501587"/>
          </a:xfrm>
          <a:custGeom>
            <a:avLst/>
            <a:gdLst>
              <a:gd name="connsiteX0" fmla="*/ 0 w 2749550"/>
              <a:gd name="connsiteY0" fmla="*/ 0 h 434975"/>
              <a:gd name="connsiteX1" fmla="*/ 95250 w 2749550"/>
              <a:gd name="connsiteY1" fmla="*/ 0 h 434975"/>
              <a:gd name="connsiteX2" fmla="*/ 95250 w 2749550"/>
              <a:gd name="connsiteY2" fmla="*/ 28575 h 434975"/>
              <a:gd name="connsiteX3" fmla="*/ 136525 w 2749550"/>
              <a:gd name="connsiteY3" fmla="*/ 28575 h 434975"/>
              <a:gd name="connsiteX4" fmla="*/ 212725 w 2749550"/>
              <a:gd name="connsiteY4" fmla="*/ 28575 h 434975"/>
              <a:gd name="connsiteX5" fmla="*/ 257175 w 2749550"/>
              <a:gd name="connsiteY5" fmla="*/ 73025 h 434975"/>
              <a:gd name="connsiteX6" fmla="*/ 292100 w 2749550"/>
              <a:gd name="connsiteY6" fmla="*/ 73025 h 434975"/>
              <a:gd name="connsiteX7" fmla="*/ 307975 w 2749550"/>
              <a:gd name="connsiteY7" fmla="*/ 88900 h 434975"/>
              <a:gd name="connsiteX8" fmla="*/ 333375 w 2749550"/>
              <a:gd name="connsiteY8" fmla="*/ 88900 h 434975"/>
              <a:gd name="connsiteX9" fmla="*/ 361950 w 2749550"/>
              <a:gd name="connsiteY9" fmla="*/ 88900 h 434975"/>
              <a:gd name="connsiteX10" fmla="*/ 390525 w 2749550"/>
              <a:gd name="connsiteY10" fmla="*/ 117475 h 434975"/>
              <a:gd name="connsiteX11" fmla="*/ 415925 w 2749550"/>
              <a:gd name="connsiteY11" fmla="*/ 117475 h 434975"/>
              <a:gd name="connsiteX12" fmla="*/ 463550 w 2749550"/>
              <a:gd name="connsiteY12" fmla="*/ 117475 h 434975"/>
              <a:gd name="connsiteX13" fmla="*/ 479425 w 2749550"/>
              <a:gd name="connsiteY13" fmla="*/ 133350 h 434975"/>
              <a:gd name="connsiteX14" fmla="*/ 514350 w 2749550"/>
              <a:gd name="connsiteY14" fmla="*/ 133350 h 434975"/>
              <a:gd name="connsiteX15" fmla="*/ 514350 w 2749550"/>
              <a:gd name="connsiteY15" fmla="*/ 158750 h 434975"/>
              <a:gd name="connsiteX16" fmla="*/ 542925 w 2749550"/>
              <a:gd name="connsiteY16" fmla="*/ 158750 h 434975"/>
              <a:gd name="connsiteX17" fmla="*/ 561975 w 2749550"/>
              <a:gd name="connsiteY17" fmla="*/ 177800 h 434975"/>
              <a:gd name="connsiteX18" fmla="*/ 571500 w 2749550"/>
              <a:gd name="connsiteY18" fmla="*/ 187325 h 434975"/>
              <a:gd name="connsiteX19" fmla="*/ 593725 w 2749550"/>
              <a:gd name="connsiteY19" fmla="*/ 209550 h 434975"/>
              <a:gd name="connsiteX20" fmla="*/ 647700 w 2749550"/>
              <a:gd name="connsiteY20" fmla="*/ 209550 h 434975"/>
              <a:gd name="connsiteX21" fmla="*/ 647700 w 2749550"/>
              <a:gd name="connsiteY21" fmla="*/ 225425 h 434975"/>
              <a:gd name="connsiteX22" fmla="*/ 685800 w 2749550"/>
              <a:gd name="connsiteY22" fmla="*/ 225425 h 434975"/>
              <a:gd name="connsiteX23" fmla="*/ 714375 w 2749550"/>
              <a:gd name="connsiteY23" fmla="*/ 225425 h 434975"/>
              <a:gd name="connsiteX24" fmla="*/ 762000 w 2749550"/>
              <a:gd name="connsiteY24" fmla="*/ 225425 h 434975"/>
              <a:gd name="connsiteX25" fmla="*/ 762000 w 2749550"/>
              <a:gd name="connsiteY25" fmla="*/ 225425 h 434975"/>
              <a:gd name="connsiteX26" fmla="*/ 790575 w 2749550"/>
              <a:gd name="connsiteY26" fmla="*/ 254000 h 434975"/>
              <a:gd name="connsiteX27" fmla="*/ 835025 w 2749550"/>
              <a:gd name="connsiteY27" fmla="*/ 254000 h 434975"/>
              <a:gd name="connsiteX28" fmla="*/ 850900 w 2749550"/>
              <a:gd name="connsiteY28" fmla="*/ 269875 h 434975"/>
              <a:gd name="connsiteX29" fmla="*/ 908050 w 2749550"/>
              <a:gd name="connsiteY29" fmla="*/ 269875 h 434975"/>
              <a:gd name="connsiteX30" fmla="*/ 936625 w 2749550"/>
              <a:gd name="connsiteY30" fmla="*/ 269875 h 434975"/>
              <a:gd name="connsiteX31" fmla="*/ 936625 w 2749550"/>
              <a:gd name="connsiteY31" fmla="*/ 269875 h 434975"/>
              <a:gd name="connsiteX32" fmla="*/ 984250 w 2749550"/>
              <a:gd name="connsiteY32" fmla="*/ 269875 h 434975"/>
              <a:gd name="connsiteX33" fmla="*/ 1009650 w 2749550"/>
              <a:gd name="connsiteY33" fmla="*/ 295275 h 434975"/>
              <a:gd name="connsiteX34" fmla="*/ 1063625 w 2749550"/>
              <a:gd name="connsiteY34" fmla="*/ 295275 h 434975"/>
              <a:gd name="connsiteX35" fmla="*/ 1063625 w 2749550"/>
              <a:gd name="connsiteY35" fmla="*/ 295275 h 434975"/>
              <a:gd name="connsiteX36" fmla="*/ 1098550 w 2749550"/>
              <a:gd name="connsiteY36" fmla="*/ 330200 h 434975"/>
              <a:gd name="connsiteX37" fmla="*/ 1146175 w 2749550"/>
              <a:gd name="connsiteY37" fmla="*/ 330200 h 434975"/>
              <a:gd name="connsiteX38" fmla="*/ 1146175 w 2749550"/>
              <a:gd name="connsiteY38" fmla="*/ 355600 h 434975"/>
              <a:gd name="connsiteX39" fmla="*/ 1260475 w 2749550"/>
              <a:gd name="connsiteY39" fmla="*/ 355600 h 434975"/>
              <a:gd name="connsiteX40" fmla="*/ 1320800 w 2749550"/>
              <a:gd name="connsiteY40" fmla="*/ 355600 h 434975"/>
              <a:gd name="connsiteX41" fmla="*/ 1346200 w 2749550"/>
              <a:gd name="connsiteY41" fmla="*/ 381000 h 434975"/>
              <a:gd name="connsiteX42" fmla="*/ 1431925 w 2749550"/>
              <a:gd name="connsiteY42" fmla="*/ 381000 h 434975"/>
              <a:gd name="connsiteX43" fmla="*/ 1476375 w 2749550"/>
              <a:gd name="connsiteY43" fmla="*/ 381000 h 434975"/>
              <a:gd name="connsiteX44" fmla="*/ 1527175 w 2749550"/>
              <a:gd name="connsiteY44" fmla="*/ 381000 h 434975"/>
              <a:gd name="connsiteX45" fmla="*/ 1609725 w 2749550"/>
              <a:gd name="connsiteY45" fmla="*/ 381000 h 434975"/>
              <a:gd name="connsiteX46" fmla="*/ 1647825 w 2749550"/>
              <a:gd name="connsiteY46" fmla="*/ 419100 h 434975"/>
              <a:gd name="connsiteX47" fmla="*/ 1663700 w 2749550"/>
              <a:gd name="connsiteY47" fmla="*/ 434975 h 434975"/>
              <a:gd name="connsiteX48" fmla="*/ 1711325 w 2749550"/>
              <a:gd name="connsiteY48" fmla="*/ 434975 h 434975"/>
              <a:gd name="connsiteX49" fmla="*/ 1743075 w 2749550"/>
              <a:gd name="connsiteY49" fmla="*/ 434975 h 434975"/>
              <a:gd name="connsiteX50" fmla="*/ 1835150 w 2749550"/>
              <a:gd name="connsiteY50" fmla="*/ 434975 h 434975"/>
              <a:gd name="connsiteX51" fmla="*/ 2749550 w 2749550"/>
              <a:gd name="connsiteY51" fmla="*/ 434975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9550" h="434975">
                <a:moveTo>
                  <a:pt x="0" y="0"/>
                </a:moveTo>
                <a:lnTo>
                  <a:pt x="95250" y="0"/>
                </a:lnTo>
                <a:lnTo>
                  <a:pt x="95250" y="28575"/>
                </a:lnTo>
                <a:lnTo>
                  <a:pt x="136525" y="28575"/>
                </a:lnTo>
                <a:lnTo>
                  <a:pt x="212725" y="28575"/>
                </a:lnTo>
                <a:lnTo>
                  <a:pt x="257175" y="73025"/>
                </a:lnTo>
                <a:lnTo>
                  <a:pt x="292100" y="73025"/>
                </a:lnTo>
                <a:lnTo>
                  <a:pt x="307975" y="88900"/>
                </a:lnTo>
                <a:lnTo>
                  <a:pt x="333375" y="88900"/>
                </a:lnTo>
                <a:lnTo>
                  <a:pt x="361950" y="88900"/>
                </a:lnTo>
                <a:lnTo>
                  <a:pt x="390525" y="117475"/>
                </a:lnTo>
                <a:lnTo>
                  <a:pt x="415925" y="117475"/>
                </a:lnTo>
                <a:lnTo>
                  <a:pt x="463550" y="117475"/>
                </a:lnTo>
                <a:lnTo>
                  <a:pt x="479425" y="133350"/>
                </a:lnTo>
                <a:lnTo>
                  <a:pt x="514350" y="133350"/>
                </a:lnTo>
                <a:lnTo>
                  <a:pt x="514350" y="158750"/>
                </a:lnTo>
                <a:lnTo>
                  <a:pt x="542925" y="158750"/>
                </a:lnTo>
                <a:lnTo>
                  <a:pt x="561975" y="177800"/>
                </a:lnTo>
                <a:lnTo>
                  <a:pt x="571500" y="187325"/>
                </a:lnTo>
                <a:lnTo>
                  <a:pt x="593725" y="209550"/>
                </a:lnTo>
                <a:lnTo>
                  <a:pt x="647700" y="209550"/>
                </a:lnTo>
                <a:lnTo>
                  <a:pt x="647700" y="225425"/>
                </a:lnTo>
                <a:lnTo>
                  <a:pt x="685800" y="225425"/>
                </a:lnTo>
                <a:lnTo>
                  <a:pt x="714375" y="225425"/>
                </a:lnTo>
                <a:lnTo>
                  <a:pt x="762000" y="225425"/>
                </a:lnTo>
                <a:lnTo>
                  <a:pt x="762000" y="225425"/>
                </a:lnTo>
                <a:lnTo>
                  <a:pt x="790575" y="254000"/>
                </a:lnTo>
                <a:lnTo>
                  <a:pt x="835025" y="254000"/>
                </a:lnTo>
                <a:lnTo>
                  <a:pt x="850900" y="269875"/>
                </a:lnTo>
                <a:lnTo>
                  <a:pt x="908050" y="269875"/>
                </a:lnTo>
                <a:lnTo>
                  <a:pt x="936625" y="269875"/>
                </a:lnTo>
                <a:lnTo>
                  <a:pt x="936625" y="269875"/>
                </a:lnTo>
                <a:lnTo>
                  <a:pt x="984250" y="269875"/>
                </a:lnTo>
                <a:lnTo>
                  <a:pt x="1009650" y="295275"/>
                </a:lnTo>
                <a:lnTo>
                  <a:pt x="1063625" y="295275"/>
                </a:lnTo>
                <a:lnTo>
                  <a:pt x="1063625" y="295275"/>
                </a:lnTo>
                <a:lnTo>
                  <a:pt x="1098550" y="330200"/>
                </a:lnTo>
                <a:lnTo>
                  <a:pt x="1146175" y="330200"/>
                </a:lnTo>
                <a:lnTo>
                  <a:pt x="1146175" y="355600"/>
                </a:lnTo>
                <a:lnTo>
                  <a:pt x="1260475" y="355600"/>
                </a:lnTo>
                <a:lnTo>
                  <a:pt x="1320800" y="355600"/>
                </a:lnTo>
                <a:lnTo>
                  <a:pt x="1346200" y="381000"/>
                </a:lnTo>
                <a:lnTo>
                  <a:pt x="1431925" y="381000"/>
                </a:lnTo>
                <a:lnTo>
                  <a:pt x="1476375" y="381000"/>
                </a:lnTo>
                <a:lnTo>
                  <a:pt x="1527175" y="381000"/>
                </a:lnTo>
                <a:lnTo>
                  <a:pt x="1609725" y="381000"/>
                </a:lnTo>
                <a:lnTo>
                  <a:pt x="1647825" y="419100"/>
                </a:lnTo>
                <a:lnTo>
                  <a:pt x="1663700" y="434975"/>
                </a:lnTo>
                <a:lnTo>
                  <a:pt x="1711325" y="434975"/>
                </a:lnTo>
                <a:lnTo>
                  <a:pt x="1743075" y="434975"/>
                </a:lnTo>
                <a:lnTo>
                  <a:pt x="1835150" y="434975"/>
                </a:lnTo>
                <a:lnTo>
                  <a:pt x="2749550" y="434975"/>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95" name="Szabadkézi sokszög 56"/>
          <p:cNvSpPr/>
          <p:nvPr/>
        </p:nvSpPr>
        <p:spPr>
          <a:xfrm>
            <a:off x="931128" y="2902148"/>
            <a:ext cx="3071765" cy="563828"/>
          </a:xfrm>
          <a:custGeom>
            <a:avLst/>
            <a:gdLst>
              <a:gd name="connsiteX0" fmla="*/ 0 w 2663825"/>
              <a:gd name="connsiteY0" fmla="*/ 0 h 488950"/>
              <a:gd name="connsiteX1" fmla="*/ 127000 w 2663825"/>
              <a:gd name="connsiteY1" fmla="*/ 0 h 488950"/>
              <a:gd name="connsiteX2" fmla="*/ 127000 w 2663825"/>
              <a:gd name="connsiteY2" fmla="*/ 22225 h 488950"/>
              <a:gd name="connsiteX3" fmla="*/ 165100 w 2663825"/>
              <a:gd name="connsiteY3" fmla="*/ 22225 h 488950"/>
              <a:gd name="connsiteX4" fmla="*/ 193675 w 2663825"/>
              <a:gd name="connsiteY4" fmla="*/ 50800 h 488950"/>
              <a:gd name="connsiteX5" fmla="*/ 209550 w 2663825"/>
              <a:gd name="connsiteY5" fmla="*/ 66675 h 488950"/>
              <a:gd name="connsiteX6" fmla="*/ 225425 w 2663825"/>
              <a:gd name="connsiteY6" fmla="*/ 82550 h 488950"/>
              <a:gd name="connsiteX7" fmla="*/ 238125 w 2663825"/>
              <a:gd name="connsiteY7" fmla="*/ 95250 h 488950"/>
              <a:gd name="connsiteX8" fmla="*/ 238125 w 2663825"/>
              <a:gd name="connsiteY8" fmla="*/ 117475 h 488950"/>
              <a:gd name="connsiteX9" fmla="*/ 260350 w 2663825"/>
              <a:gd name="connsiteY9" fmla="*/ 117475 h 488950"/>
              <a:gd name="connsiteX10" fmla="*/ 279400 w 2663825"/>
              <a:gd name="connsiteY10" fmla="*/ 136525 h 488950"/>
              <a:gd name="connsiteX11" fmla="*/ 317500 w 2663825"/>
              <a:gd name="connsiteY11" fmla="*/ 136525 h 488950"/>
              <a:gd name="connsiteX12" fmla="*/ 336550 w 2663825"/>
              <a:gd name="connsiteY12" fmla="*/ 136525 h 488950"/>
              <a:gd name="connsiteX13" fmla="*/ 346075 w 2663825"/>
              <a:gd name="connsiteY13" fmla="*/ 146050 h 488950"/>
              <a:gd name="connsiteX14" fmla="*/ 368300 w 2663825"/>
              <a:gd name="connsiteY14" fmla="*/ 146050 h 488950"/>
              <a:gd name="connsiteX15" fmla="*/ 390525 w 2663825"/>
              <a:gd name="connsiteY15" fmla="*/ 168275 h 488950"/>
              <a:gd name="connsiteX16" fmla="*/ 422275 w 2663825"/>
              <a:gd name="connsiteY16" fmla="*/ 168275 h 488950"/>
              <a:gd name="connsiteX17" fmla="*/ 434975 w 2663825"/>
              <a:gd name="connsiteY17" fmla="*/ 180975 h 488950"/>
              <a:gd name="connsiteX18" fmla="*/ 473075 w 2663825"/>
              <a:gd name="connsiteY18" fmla="*/ 180975 h 488950"/>
              <a:gd name="connsiteX19" fmla="*/ 482600 w 2663825"/>
              <a:gd name="connsiteY19" fmla="*/ 190500 h 488950"/>
              <a:gd name="connsiteX20" fmla="*/ 530225 w 2663825"/>
              <a:gd name="connsiteY20" fmla="*/ 190500 h 488950"/>
              <a:gd name="connsiteX21" fmla="*/ 546100 w 2663825"/>
              <a:gd name="connsiteY21" fmla="*/ 190500 h 488950"/>
              <a:gd name="connsiteX22" fmla="*/ 546100 w 2663825"/>
              <a:gd name="connsiteY22" fmla="*/ 212725 h 488950"/>
              <a:gd name="connsiteX23" fmla="*/ 571500 w 2663825"/>
              <a:gd name="connsiteY23" fmla="*/ 212725 h 488950"/>
              <a:gd name="connsiteX24" fmla="*/ 571500 w 2663825"/>
              <a:gd name="connsiteY24" fmla="*/ 231775 h 488950"/>
              <a:gd name="connsiteX25" fmla="*/ 587375 w 2663825"/>
              <a:gd name="connsiteY25" fmla="*/ 247650 h 488950"/>
              <a:gd name="connsiteX26" fmla="*/ 622300 w 2663825"/>
              <a:gd name="connsiteY26" fmla="*/ 247650 h 488950"/>
              <a:gd name="connsiteX27" fmla="*/ 631825 w 2663825"/>
              <a:gd name="connsiteY27" fmla="*/ 257175 h 488950"/>
              <a:gd name="connsiteX28" fmla="*/ 685800 w 2663825"/>
              <a:gd name="connsiteY28" fmla="*/ 257175 h 488950"/>
              <a:gd name="connsiteX29" fmla="*/ 717550 w 2663825"/>
              <a:gd name="connsiteY29" fmla="*/ 257175 h 488950"/>
              <a:gd name="connsiteX30" fmla="*/ 717550 w 2663825"/>
              <a:gd name="connsiteY30" fmla="*/ 279400 h 488950"/>
              <a:gd name="connsiteX31" fmla="*/ 777875 w 2663825"/>
              <a:gd name="connsiteY31" fmla="*/ 279400 h 488950"/>
              <a:gd name="connsiteX32" fmla="*/ 777875 w 2663825"/>
              <a:gd name="connsiteY32" fmla="*/ 295275 h 488950"/>
              <a:gd name="connsiteX33" fmla="*/ 812800 w 2663825"/>
              <a:gd name="connsiteY33" fmla="*/ 295275 h 488950"/>
              <a:gd name="connsiteX34" fmla="*/ 825500 w 2663825"/>
              <a:gd name="connsiteY34" fmla="*/ 307975 h 488950"/>
              <a:gd name="connsiteX35" fmla="*/ 850900 w 2663825"/>
              <a:gd name="connsiteY35" fmla="*/ 307975 h 488950"/>
              <a:gd name="connsiteX36" fmla="*/ 869950 w 2663825"/>
              <a:gd name="connsiteY36" fmla="*/ 307975 h 488950"/>
              <a:gd name="connsiteX37" fmla="*/ 892175 w 2663825"/>
              <a:gd name="connsiteY37" fmla="*/ 307975 h 488950"/>
              <a:gd name="connsiteX38" fmla="*/ 892175 w 2663825"/>
              <a:gd name="connsiteY38" fmla="*/ 330200 h 488950"/>
              <a:gd name="connsiteX39" fmla="*/ 1022350 w 2663825"/>
              <a:gd name="connsiteY39" fmla="*/ 330200 h 488950"/>
              <a:gd name="connsiteX40" fmla="*/ 1035050 w 2663825"/>
              <a:gd name="connsiteY40" fmla="*/ 342900 h 488950"/>
              <a:gd name="connsiteX41" fmla="*/ 1073150 w 2663825"/>
              <a:gd name="connsiteY41" fmla="*/ 342900 h 488950"/>
              <a:gd name="connsiteX42" fmla="*/ 1085850 w 2663825"/>
              <a:gd name="connsiteY42" fmla="*/ 355600 h 488950"/>
              <a:gd name="connsiteX43" fmla="*/ 1136650 w 2663825"/>
              <a:gd name="connsiteY43" fmla="*/ 355600 h 488950"/>
              <a:gd name="connsiteX44" fmla="*/ 1149350 w 2663825"/>
              <a:gd name="connsiteY44" fmla="*/ 368300 h 488950"/>
              <a:gd name="connsiteX45" fmla="*/ 1374775 w 2663825"/>
              <a:gd name="connsiteY45" fmla="*/ 368300 h 488950"/>
              <a:gd name="connsiteX46" fmla="*/ 1400175 w 2663825"/>
              <a:gd name="connsiteY46" fmla="*/ 393700 h 488950"/>
              <a:gd name="connsiteX47" fmla="*/ 1435100 w 2663825"/>
              <a:gd name="connsiteY47" fmla="*/ 393700 h 488950"/>
              <a:gd name="connsiteX48" fmla="*/ 1454150 w 2663825"/>
              <a:gd name="connsiteY48" fmla="*/ 393700 h 488950"/>
              <a:gd name="connsiteX49" fmla="*/ 1466850 w 2663825"/>
              <a:gd name="connsiteY49" fmla="*/ 393700 h 488950"/>
              <a:gd name="connsiteX50" fmla="*/ 1701800 w 2663825"/>
              <a:gd name="connsiteY50" fmla="*/ 393700 h 488950"/>
              <a:gd name="connsiteX51" fmla="*/ 1701800 w 2663825"/>
              <a:gd name="connsiteY51" fmla="*/ 409575 h 488950"/>
              <a:gd name="connsiteX52" fmla="*/ 1730375 w 2663825"/>
              <a:gd name="connsiteY52" fmla="*/ 409575 h 488950"/>
              <a:gd name="connsiteX53" fmla="*/ 1743075 w 2663825"/>
              <a:gd name="connsiteY53" fmla="*/ 422275 h 488950"/>
              <a:gd name="connsiteX54" fmla="*/ 1797050 w 2663825"/>
              <a:gd name="connsiteY54" fmla="*/ 422275 h 488950"/>
              <a:gd name="connsiteX55" fmla="*/ 1797050 w 2663825"/>
              <a:gd name="connsiteY55" fmla="*/ 454025 h 488950"/>
              <a:gd name="connsiteX56" fmla="*/ 1838325 w 2663825"/>
              <a:gd name="connsiteY56" fmla="*/ 454025 h 488950"/>
              <a:gd name="connsiteX57" fmla="*/ 1838325 w 2663825"/>
              <a:gd name="connsiteY57" fmla="*/ 476250 h 488950"/>
              <a:gd name="connsiteX58" fmla="*/ 1882775 w 2663825"/>
              <a:gd name="connsiteY58" fmla="*/ 476250 h 488950"/>
              <a:gd name="connsiteX59" fmla="*/ 1895475 w 2663825"/>
              <a:gd name="connsiteY59" fmla="*/ 488950 h 488950"/>
              <a:gd name="connsiteX60" fmla="*/ 2663825 w 2663825"/>
              <a:gd name="connsiteY60" fmla="*/ 48895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63825" h="488950">
                <a:moveTo>
                  <a:pt x="0" y="0"/>
                </a:moveTo>
                <a:lnTo>
                  <a:pt x="127000" y="0"/>
                </a:lnTo>
                <a:lnTo>
                  <a:pt x="127000" y="22225"/>
                </a:lnTo>
                <a:lnTo>
                  <a:pt x="165100" y="22225"/>
                </a:lnTo>
                <a:lnTo>
                  <a:pt x="193675" y="50800"/>
                </a:lnTo>
                <a:lnTo>
                  <a:pt x="209550" y="66675"/>
                </a:lnTo>
                <a:lnTo>
                  <a:pt x="225425" y="82550"/>
                </a:lnTo>
                <a:lnTo>
                  <a:pt x="238125" y="95250"/>
                </a:lnTo>
                <a:lnTo>
                  <a:pt x="238125" y="117475"/>
                </a:lnTo>
                <a:lnTo>
                  <a:pt x="260350" y="117475"/>
                </a:lnTo>
                <a:lnTo>
                  <a:pt x="279400" y="136525"/>
                </a:lnTo>
                <a:lnTo>
                  <a:pt x="317500" y="136525"/>
                </a:lnTo>
                <a:lnTo>
                  <a:pt x="336550" y="136525"/>
                </a:lnTo>
                <a:lnTo>
                  <a:pt x="346075" y="146050"/>
                </a:lnTo>
                <a:lnTo>
                  <a:pt x="368300" y="146050"/>
                </a:lnTo>
                <a:lnTo>
                  <a:pt x="390525" y="168275"/>
                </a:lnTo>
                <a:lnTo>
                  <a:pt x="422275" y="168275"/>
                </a:lnTo>
                <a:lnTo>
                  <a:pt x="434975" y="180975"/>
                </a:lnTo>
                <a:lnTo>
                  <a:pt x="473075" y="180975"/>
                </a:lnTo>
                <a:lnTo>
                  <a:pt x="482600" y="190500"/>
                </a:lnTo>
                <a:lnTo>
                  <a:pt x="530225" y="190500"/>
                </a:lnTo>
                <a:lnTo>
                  <a:pt x="546100" y="190500"/>
                </a:lnTo>
                <a:lnTo>
                  <a:pt x="546100" y="212725"/>
                </a:lnTo>
                <a:lnTo>
                  <a:pt x="571500" y="212725"/>
                </a:lnTo>
                <a:lnTo>
                  <a:pt x="571500" y="231775"/>
                </a:lnTo>
                <a:lnTo>
                  <a:pt x="587375" y="247650"/>
                </a:lnTo>
                <a:lnTo>
                  <a:pt x="622300" y="247650"/>
                </a:lnTo>
                <a:lnTo>
                  <a:pt x="631825" y="257175"/>
                </a:lnTo>
                <a:lnTo>
                  <a:pt x="685800" y="257175"/>
                </a:lnTo>
                <a:lnTo>
                  <a:pt x="717550" y="257175"/>
                </a:lnTo>
                <a:lnTo>
                  <a:pt x="717550" y="279400"/>
                </a:lnTo>
                <a:lnTo>
                  <a:pt x="777875" y="279400"/>
                </a:lnTo>
                <a:lnTo>
                  <a:pt x="777875" y="295275"/>
                </a:lnTo>
                <a:lnTo>
                  <a:pt x="812800" y="295275"/>
                </a:lnTo>
                <a:lnTo>
                  <a:pt x="825500" y="307975"/>
                </a:lnTo>
                <a:lnTo>
                  <a:pt x="850900" y="307975"/>
                </a:lnTo>
                <a:lnTo>
                  <a:pt x="869950" y="307975"/>
                </a:lnTo>
                <a:lnTo>
                  <a:pt x="892175" y="307975"/>
                </a:lnTo>
                <a:lnTo>
                  <a:pt x="892175" y="330200"/>
                </a:lnTo>
                <a:lnTo>
                  <a:pt x="1022350" y="330200"/>
                </a:lnTo>
                <a:lnTo>
                  <a:pt x="1035050" y="342900"/>
                </a:lnTo>
                <a:lnTo>
                  <a:pt x="1073150" y="342900"/>
                </a:lnTo>
                <a:lnTo>
                  <a:pt x="1085850" y="355600"/>
                </a:lnTo>
                <a:lnTo>
                  <a:pt x="1136650" y="355600"/>
                </a:lnTo>
                <a:lnTo>
                  <a:pt x="1149350" y="368300"/>
                </a:lnTo>
                <a:lnTo>
                  <a:pt x="1374775" y="368300"/>
                </a:lnTo>
                <a:lnTo>
                  <a:pt x="1400175" y="393700"/>
                </a:lnTo>
                <a:lnTo>
                  <a:pt x="1435100" y="393700"/>
                </a:lnTo>
                <a:lnTo>
                  <a:pt x="1454150" y="393700"/>
                </a:lnTo>
                <a:lnTo>
                  <a:pt x="1466850" y="393700"/>
                </a:lnTo>
                <a:lnTo>
                  <a:pt x="1701800" y="393700"/>
                </a:lnTo>
                <a:lnTo>
                  <a:pt x="1701800" y="409575"/>
                </a:lnTo>
                <a:lnTo>
                  <a:pt x="1730375" y="409575"/>
                </a:lnTo>
                <a:lnTo>
                  <a:pt x="1743075" y="422275"/>
                </a:lnTo>
                <a:lnTo>
                  <a:pt x="1797050" y="422275"/>
                </a:lnTo>
                <a:lnTo>
                  <a:pt x="1797050" y="454025"/>
                </a:lnTo>
                <a:lnTo>
                  <a:pt x="1838325" y="454025"/>
                </a:lnTo>
                <a:lnTo>
                  <a:pt x="1838325" y="476250"/>
                </a:lnTo>
                <a:lnTo>
                  <a:pt x="1882775" y="476250"/>
                </a:lnTo>
                <a:lnTo>
                  <a:pt x="1895475" y="488950"/>
                </a:lnTo>
                <a:lnTo>
                  <a:pt x="2663825" y="488950"/>
                </a:lnTo>
              </a:path>
            </a:pathLst>
          </a:custGeom>
          <a:noFill/>
          <a:ln w="1905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96" name="Szövegdoboz 57"/>
          <p:cNvSpPr txBox="1"/>
          <p:nvPr/>
        </p:nvSpPr>
        <p:spPr>
          <a:xfrm rot="16200000">
            <a:off x="-330864" y="3702457"/>
            <a:ext cx="1816063" cy="215444"/>
          </a:xfrm>
          <a:prstGeom prst="rect">
            <a:avLst/>
          </a:prstGeom>
          <a:noFill/>
          <a:effectLst/>
        </p:spPr>
        <p:txBody>
          <a:bodyPr wrap="square" rtlCol="0">
            <a:spAutoFit/>
          </a:bodyPr>
          <a:lstStyle/>
          <a:p>
            <a:pPr algn="ctr"/>
            <a:r>
              <a:rPr lang="ja-JP" sz="800" b="0" i="0" dirty="0" smtClean="0">
                <a:solidFill>
                  <a:srgbClr val="000000"/>
                </a:solidFill>
                <a:ea typeface="MS UI Gothic" pitchFamily="18" charset="0"/>
              </a:rPr>
              <a:t>DFS率、%</a:t>
            </a:r>
          </a:p>
        </p:txBody>
      </p:sp>
      <p:sp>
        <p:nvSpPr>
          <p:cNvPr id="197" name="Szövegdoboz 58"/>
          <p:cNvSpPr txBox="1"/>
          <p:nvPr/>
        </p:nvSpPr>
        <p:spPr>
          <a:xfrm>
            <a:off x="901838" y="4868537"/>
            <a:ext cx="3286513" cy="215444"/>
          </a:xfrm>
          <a:prstGeom prst="rect">
            <a:avLst/>
          </a:prstGeom>
          <a:noFill/>
          <a:effectLst/>
        </p:spPr>
        <p:txBody>
          <a:bodyPr wrap="square" rtlCol="0">
            <a:spAutoFit/>
          </a:bodyPr>
          <a:lstStyle/>
          <a:p>
            <a:pPr algn="ctr"/>
            <a:r>
              <a:rPr lang="ja-JP" sz="800" b="0" i="0" dirty="0" smtClean="0">
                <a:solidFill>
                  <a:srgbClr val="000000"/>
                </a:solidFill>
                <a:ea typeface="MS UI Gothic" pitchFamily="18" charset="0"/>
              </a:rPr>
              <a:t>無作為化からの経過月数</a:t>
            </a:r>
          </a:p>
        </p:txBody>
      </p:sp>
      <p:sp>
        <p:nvSpPr>
          <p:cNvPr id="198" name="Szabadkézi sokszög 60"/>
          <p:cNvSpPr/>
          <p:nvPr/>
        </p:nvSpPr>
        <p:spPr>
          <a:xfrm>
            <a:off x="4854300" y="2876442"/>
            <a:ext cx="0" cy="1874545"/>
          </a:xfrm>
          <a:custGeom>
            <a:avLst/>
            <a:gdLst>
              <a:gd name="connsiteX0" fmla="*/ 0 w 0"/>
              <a:gd name="connsiteY0" fmla="*/ 0 h 1625600"/>
              <a:gd name="connsiteX1" fmla="*/ 0 w 0"/>
              <a:gd name="connsiteY1" fmla="*/ 1625600 h 1625600"/>
            </a:gdLst>
            <a:ahLst/>
            <a:cxnLst>
              <a:cxn ang="0">
                <a:pos x="connsiteX0" y="connsiteY0"/>
              </a:cxn>
              <a:cxn ang="0">
                <a:pos x="connsiteX1" y="connsiteY1"/>
              </a:cxn>
            </a:cxnLst>
            <a:rect l="l" t="t" r="r" b="b"/>
            <a:pathLst>
              <a:path h="1625600">
                <a:moveTo>
                  <a:pt x="0" y="0"/>
                </a:moveTo>
                <a:lnTo>
                  <a:pt x="0" y="162560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99" name="Szabadkézi sokszög 61"/>
          <p:cNvSpPr/>
          <p:nvPr/>
        </p:nvSpPr>
        <p:spPr>
          <a:xfrm>
            <a:off x="4799382" y="4694236"/>
            <a:ext cx="3379308" cy="0"/>
          </a:xfrm>
          <a:custGeom>
            <a:avLst/>
            <a:gdLst>
              <a:gd name="connsiteX0" fmla="*/ 0 w 2930525"/>
              <a:gd name="connsiteY0" fmla="*/ 0 h 0"/>
              <a:gd name="connsiteX1" fmla="*/ 2930525 w 2930525"/>
              <a:gd name="connsiteY1" fmla="*/ 0 h 0"/>
            </a:gdLst>
            <a:ahLst/>
            <a:cxnLst>
              <a:cxn ang="0">
                <a:pos x="connsiteX0" y="connsiteY0"/>
              </a:cxn>
              <a:cxn ang="0">
                <a:pos x="connsiteX1" y="connsiteY1"/>
              </a:cxn>
            </a:cxnLst>
            <a:rect l="l" t="t" r="r" b="b"/>
            <a:pathLst>
              <a:path w="2930525">
                <a:moveTo>
                  <a:pt x="0" y="0"/>
                </a:moveTo>
                <a:lnTo>
                  <a:pt x="2930525" y="0"/>
                </a:lnTo>
              </a:path>
            </a:pathLst>
          </a:custGeom>
          <a:noFill/>
          <a:ln w="952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200" name="Egyenes összekötő 62"/>
          <p:cNvCxnSpPr/>
          <p:nvPr/>
        </p:nvCxnSpPr>
        <p:spPr>
          <a:xfrm>
            <a:off x="4799382" y="2902717"/>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Egyenes összekötő 63"/>
          <p:cNvCxnSpPr/>
          <p:nvPr/>
        </p:nvCxnSpPr>
        <p:spPr>
          <a:xfrm>
            <a:off x="4799382" y="3350596"/>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Egyenes összekötő 64"/>
          <p:cNvCxnSpPr/>
          <p:nvPr/>
        </p:nvCxnSpPr>
        <p:spPr>
          <a:xfrm>
            <a:off x="4799382" y="3798476"/>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3" name="Egyenes összekötő 65"/>
          <p:cNvCxnSpPr/>
          <p:nvPr/>
        </p:nvCxnSpPr>
        <p:spPr>
          <a:xfrm>
            <a:off x="4799382" y="4246356"/>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Egyenes összekötő 66"/>
          <p:cNvCxnSpPr/>
          <p:nvPr/>
        </p:nvCxnSpPr>
        <p:spPr>
          <a:xfrm rot="5400000">
            <a:off x="5484143"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Egyenes összekötő 67"/>
          <p:cNvCxnSpPr/>
          <p:nvPr/>
        </p:nvCxnSpPr>
        <p:spPr>
          <a:xfrm rot="5400000">
            <a:off x="6141446"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6" name="Egyenes összekötő 68"/>
          <p:cNvCxnSpPr/>
          <p:nvPr/>
        </p:nvCxnSpPr>
        <p:spPr>
          <a:xfrm rot="5400000">
            <a:off x="6798749"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7" name="Egyenes összekötő 69"/>
          <p:cNvCxnSpPr/>
          <p:nvPr/>
        </p:nvCxnSpPr>
        <p:spPr>
          <a:xfrm rot="5400000">
            <a:off x="7456052"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8" name="Egyenes összekötő 70"/>
          <p:cNvCxnSpPr/>
          <p:nvPr/>
        </p:nvCxnSpPr>
        <p:spPr>
          <a:xfrm rot="5400000">
            <a:off x="8113353" y="4723528"/>
            <a:ext cx="54918"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9" name="Szövegdoboz 71"/>
          <p:cNvSpPr txBox="1"/>
          <p:nvPr/>
        </p:nvSpPr>
        <p:spPr>
          <a:xfrm>
            <a:off x="4646712" y="4737967"/>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0</a:t>
            </a:r>
          </a:p>
        </p:txBody>
      </p:sp>
      <p:sp>
        <p:nvSpPr>
          <p:cNvPr id="210" name="Szövegdoboz 72"/>
          <p:cNvSpPr txBox="1"/>
          <p:nvPr/>
        </p:nvSpPr>
        <p:spPr>
          <a:xfrm>
            <a:off x="5304013" y="4737967"/>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12</a:t>
            </a:r>
          </a:p>
        </p:txBody>
      </p:sp>
      <p:sp>
        <p:nvSpPr>
          <p:cNvPr id="211" name="Szövegdoboz 73"/>
          <p:cNvSpPr txBox="1"/>
          <p:nvPr/>
        </p:nvSpPr>
        <p:spPr>
          <a:xfrm>
            <a:off x="5961315" y="4737967"/>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24</a:t>
            </a:r>
          </a:p>
        </p:txBody>
      </p:sp>
      <p:sp>
        <p:nvSpPr>
          <p:cNvPr id="212" name="Szövegdoboz 74"/>
          <p:cNvSpPr txBox="1"/>
          <p:nvPr/>
        </p:nvSpPr>
        <p:spPr>
          <a:xfrm>
            <a:off x="6615011" y="4737967"/>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36</a:t>
            </a:r>
          </a:p>
        </p:txBody>
      </p:sp>
      <p:sp>
        <p:nvSpPr>
          <p:cNvPr id="213" name="Szövegdoboz 75"/>
          <p:cNvSpPr txBox="1"/>
          <p:nvPr/>
        </p:nvSpPr>
        <p:spPr>
          <a:xfrm>
            <a:off x="7281829" y="4737967"/>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48</a:t>
            </a:r>
          </a:p>
        </p:txBody>
      </p:sp>
      <p:sp>
        <p:nvSpPr>
          <p:cNvPr id="214" name="Szövegdoboz 76"/>
          <p:cNvSpPr txBox="1"/>
          <p:nvPr/>
        </p:nvSpPr>
        <p:spPr>
          <a:xfrm>
            <a:off x="7926008" y="4737967"/>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60</a:t>
            </a:r>
          </a:p>
        </p:txBody>
      </p:sp>
      <p:sp>
        <p:nvSpPr>
          <p:cNvPr id="215" name="Szövegdoboz 77"/>
          <p:cNvSpPr txBox="1"/>
          <p:nvPr/>
        </p:nvSpPr>
        <p:spPr>
          <a:xfrm>
            <a:off x="4481833" y="4131009"/>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25</a:t>
            </a:r>
          </a:p>
        </p:txBody>
      </p:sp>
      <p:sp>
        <p:nvSpPr>
          <p:cNvPr id="216" name="Szövegdoboz 78"/>
          <p:cNvSpPr txBox="1"/>
          <p:nvPr/>
        </p:nvSpPr>
        <p:spPr>
          <a:xfrm>
            <a:off x="4481833" y="3688334"/>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50</a:t>
            </a:r>
          </a:p>
        </p:txBody>
      </p:sp>
      <p:sp>
        <p:nvSpPr>
          <p:cNvPr id="217" name="Szövegdoboz 79"/>
          <p:cNvSpPr txBox="1"/>
          <p:nvPr/>
        </p:nvSpPr>
        <p:spPr>
          <a:xfrm>
            <a:off x="4481833" y="3235250"/>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75</a:t>
            </a:r>
          </a:p>
        </p:txBody>
      </p:sp>
      <p:sp>
        <p:nvSpPr>
          <p:cNvPr id="218" name="Szövegdoboz 80"/>
          <p:cNvSpPr txBox="1"/>
          <p:nvPr/>
        </p:nvSpPr>
        <p:spPr>
          <a:xfrm>
            <a:off x="4481833" y="2787369"/>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100</a:t>
            </a:r>
          </a:p>
        </p:txBody>
      </p:sp>
      <p:sp>
        <p:nvSpPr>
          <p:cNvPr id="219" name="Szövegdoboz 81"/>
          <p:cNvSpPr txBox="1"/>
          <p:nvPr/>
        </p:nvSpPr>
        <p:spPr>
          <a:xfrm>
            <a:off x="4481833" y="4584093"/>
            <a:ext cx="415177" cy="230692"/>
          </a:xfrm>
          <a:prstGeom prst="rect">
            <a:avLst/>
          </a:prstGeom>
          <a:noFill/>
          <a:effectLst/>
        </p:spPr>
        <p:txBody>
          <a:bodyPr wrap="square" rtlCol="0">
            <a:spAutoFit/>
          </a:bodyPr>
          <a:lstStyle/>
          <a:p>
            <a:pPr algn="ctr"/>
            <a:r>
              <a:rPr lang="ja-JP" sz="700" b="0" i="0" dirty="0" smtClean="0">
                <a:solidFill>
                  <a:srgbClr val="000000"/>
                </a:solidFill>
                <a:ea typeface="MS UI Gothic" pitchFamily="18" charset="0"/>
              </a:rPr>
              <a:t>0</a:t>
            </a:r>
          </a:p>
        </p:txBody>
      </p:sp>
      <p:sp>
        <p:nvSpPr>
          <p:cNvPr id="220" name="Szövegdoboz 99"/>
          <p:cNvSpPr txBox="1"/>
          <p:nvPr/>
        </p:nvSpPr>
        <p:spPr>
          <a:xfrm rot="16200000">
            <a:off x="3621599" y="3689562"/>
            <a:ext cx="1816063" cy="215444"/>
          </a:xfrm>
          <a:prstGeom prst="rect">
            <a:avLst/>
          </a:prstGeom>
          <a:noFill/>
          <a:effectLst/>
        </p:spPr>
        <p:txBody>
          <a:bodyPr wrap="square" rtlCol="0">
            <a:spAutoFit/>
          </a:bodyPr>
          <a:lstStyle/>
          <a:p>
            <a:pPr algn="ctr"/>
            <a:r>
              <a:rPr lang="ja-JP" sz="800" b="0" i="0" dirty="0" smtClean="0">
                <a:solidFill>
                  <a:srgbClr val="000000"/>
                </a:solidFill>
                <a:ea typeface="MS UI Gothic" pitchFamily="18" charset="0"/>
              </a:rPr>
              <a:t>DFS率、%</a:t>
            </a:r>
          </a:p>
        </p:txBody>
      </p:sp>
      <p:sp>
        <p:nvSpPr>
          <p:cNvPr id="221" name="Szövegdoboz 100"/>
          <p:cNvSpPr txBox="1"/>
          <p:nvPr/>
        </p:nvSpPr>
        <p:spPr>
          <a:xfrm>
            <a:off x="4854300" y="4855642"/>
            <a:ext cx="3286513" cy="215444"/>
          </a:xfrm>
          <a:prstGeom prst="rect">
            <a:avLst/>
          </a:prstGeom>
          <a:noFill/>
          <a:effectLst/>
        </p:spPr>
        <p:txBody>
          <a:bodyPr wrap="square" rtlCol="0">
            <a:spAutoFit/>
          </a:bodyPr>
          <a:lstStyle/>
          <a:p>
            <a:pPr algn="ctr"/>
            <a:r>
              <a:rPr lang="ja-JP" sz="800" b="0" i="0" dirty="0" smtClean="0">
                <a:solidFill>
                  <a:srgbClr val="000000"/>
                </a:solidFill>
                <a:ea typeface="MS UI Gothic" pitchFamily="18" charset="0"/>
              </a:rPr>
              <a:t>無作為化からの経過月数</a:t>
            </a:r>
          </a:p>
        </p:txBody>
      </p:sp>
      <p:sp>
        <p:nvSpPr>
          <p:cNvPr id="222" name="Szabadkézi sokszög 101"/>
          <p:cNvSpPr/>
          <p:nvPr/>
        </p:nvSpPr>
        <p:spPr>
          <a:xfrm>
            <a:off x="4876094" y="2907569"/>
            <a:ext cx="3133090" cy="425617"/>
          </a:xfrm>
          <a:custGeom>
            <a:avLst/>
            <a:gdLst>
              <a:gd name="connsiteX0" fmla="*/ 0 w 2717006"/>
              <a:gd name="connsiteY0" fmla="*/ 0 h 369094"/>
              <a:gd name="connsiteX1" fmla="*/ 54768 w 2717006"/>
              <a:gd name="connsiteY1" fmla="*/ 11906 h 369094"/>
              <a:gd name="connsiteX2" fmla="*/ 159543 w 2717006"/>
              <a:gd name="connsiteY2" fmla="*/ 11906 h 369094"/>
              <a:gd name="connsiteX3" fmla="*/ 169068 w 2717006"/>
              <a:gd name="connsiteY3" fmla="*/ 23813 h 369094"/>
              <a:gd name="connsiteX4" fmla="*/ 211931 w 2717006"/>
              <a:gd name="connsiteY4" fmla="*/ 23813 h 369094"/>
              <a:gd name="connsiteX5" fmla="*/ 230981 w 2717006"/>
              <a:gd name="connsiteY5" fmla="*/ 38100 h 369094"/>
              <a:gd name="connsiteX6" fmla="*/ 257175 w 2717006"/>
              <a:gd name="connsiteY6" fmla="*/ 38100 h 369094"/>
              <a:gd name="connsiteX7" fmla="*/ 278606 w 2717006"/>
              <a:gd name="connsiteY7" fmla="*/ 71438 h 369094"/>
              <a:gd name="connsiteX8" fmla="*/ 323850 w 2717006"/>
              <a:gd name="connsiteY8" fmla="*/ 73819 h 369094"/>
              <a:gd name="connsiteX9" fmla="*/ 335756 w 2717006"/>
              <a:gd name="connsiteY9" fmla="*/ 85725 h 369094"/>
              <a:gd name="connsiteX10" fmla="*/ 404812 w 2717006"/>
              <a:gd name="connsiteY10" fmla="*/ 92869 h 369094"/>
              <a:gd name="connsiteX11" fmla="*/ 433387 w 2717006"/>
              <a:gd name="connsiteY11" fmla="*/ 107156 h 369094"/>
              <a:gd name="connsiteX12" fmla="*/ 507206 w 2717006"/>
              <a:gd name="connsiteY12" fmla="*/ 107156 h 369094"/>
              <a:gd name="connsiteX13" fmla="*/ 531018 w 2717006"/>
              <a:gd name="connsiteY13" fmla="*/ 119063 h 369094"/>
              <a:gd name="connsiteX14" fmla="*/ 583406 w 2717006"/>
              <a:gd name="connsiteY14" fmla="*/ 121444 h 369094"/>
              <a:gd name="connsiteX15" fmla="*/ 607218 w 2717006"/>
              <a:gd name="connsiteY15" fmla="*/ 145256 h 369094"/>
              <a:gd name="connsiteX16" fmla="*/ 659606 w 2717006"/>
              <a:gd name="connsiteY16" fmla="*/ 157163 h 369094"/>
              <a:gd name="connsiteX17" fmla="*/ 726281 w 2717006"/>
              <a:gd name="connsiteY17" fmla="*/ 161925 h 369094"/>
              <a:gd name="connsiteX18" fmla="*/ 759618 w 2717006"/>
              <a:gd name="connsiteY18" fmla="*/ 166688 h 369094"/>
              <a:gd name="connsiteX19" fmla="*/ 788193 w 2717006"/>
              <a:gd name="connsiteY19" fmla="*/ 185738 h 369094"/>
              <a:gd name="connsiteX20" fmla="*/ 831056 w 2717006"/>
              <a:gd name="connsiteY20" fmla="*/ 180975 h 369094"/>
              <a:gd name="connsiteX21" fmla="*/ 862012 w 2717006"/>
              <a:gd name="connsiteY21" fmla="*/ 192881 h 369094"/>
              <a:gd name="connsiteX22" fmla="*/ 892968 w 2717006"/>
              <a:gd name="connsiteY22" fmla="*/ 207169 h 369094"/>
              <a:gd name="connsiteX23" fmla="*/ 907256 w 2717006"/>
              <a:gd name="connsiteY23" fmla="*/ 223838 h 369094"/>
              <a:gd name="connsiteX24" fmla="*/ 940593 w 2717006"/>
              <a:gd name="connsiteY24" fmla="*/ 226219 h 369094"/>
              <a:gd name="connsiteX25" fmla="*/ 990600 w 2717006"/>
              <a:gd name="connsiteY25" fmla="*/ 233363 h 369094"/>
              <a:gd name="connsiteX26" fmla="*/ 1081087 w 2717006"/>
              <a:gd name="connsiteY26" fmla="*/ 235744 h 369094"/>
              <a:gd name="connsiteX27" fmla="*/ 1114425 w 2717006"/>
              <a:gd name="connsiteY27" fmla="*/ 245269 h 369094"/>
              <a:gd name="connsiteX28" fmla="*/ 1159668 w 2717006"/>
              <a:gd name="connsiteY28" fmla="*/ 252413 h 369094"/>
              <a:gd name="connsiteX29" fmla="*/ 1171575 w 2717006"/>
              <a:gd name="connsiteY29" fmla="*/ 261938 h 369094"/>
              <a:gd name="connsiteX30" fmla="*/ 1228725 w 2717006"/>
              <a:gd name="connsiteY30" fmla="*/ 259556 h 369094"/>
              <a:gd name="connsiteX31" fmla="*/ 1264443 w 2717006"/>
              <a:gd name="connsiteY31" fmla="*/ 264319 h 369094"/>
              <a:gd name="connsiteX32" fmla="*/ 1309687 w 2717006"/>
              <a:gd name="connsiteY32" fmla="*/ 264319 h 369094"/>
              <a:gd name="connsiteX33" fmla="*/ 1385887 w 2717006"/>
              <a:gd name="connsiteY33" fmla="*/ 273844 h 369094"/>
              <a:gd name="connsiteX34" fmla="*/ 1428750 w 2717006"/>
              <a:gd name="connsiteY34" fmla="*/ 276225 h 369094"/>
              <a:gd name="connsiteX35" fmla="*/ 1447800 w 2717006"/>
              <a:gd name="connsiteY35" fmla="*/ 285750 h 369094"/>
              <a:gd name="connsiteX36" fmla="*/ 1476375 w 2717006"/>
              <a:gd name="connsiteY36" fmla="*/ 285750 h 369094"/>
              <a:gd name="connsiteX37" fmla="*/ 1504950 w 2717006"/>
              <a:gd name="connsiteY37" fmla="*/ 295275 h 369094"/>
              <a:gd name="connsiteX38" fmla="*/ 1538287 w 2717006"/>
              <a:gd name="connsiteY38" fmla="*/ 295275 h 369094"/>
              <a:gd name="connsiteX39" fmla="*/ 1569243 w 2717006"/>
              <a:gd name="connsiteY39" fmla="*/ 300038 h 369094"/>
              <a:gd name="connsiteX40" fmla="*/ 1666875 w 2717006"/>
              <a:gd name="connsiteY40" fmla="*/ 297656 h 369094"/>
              <a:gd name="connsiteX41" fmla="*/ 1685925 w 2717006"/>
              <a:gd name="connsiteY41" fmla="*/ 311944 h 369094"/>
              <a:gd name="connsiteX42" fmla="*/ 1862137 w 2717006"/>
              <a:gd name="connsiteY42" fmla="*/ 316706 h 369094"/>
              <a:gd name="connsiteX43" fmla="*/ 1897856 w 2717006"/>
              <a:gd name="connsiteY43" fmla="*/ 323850 h 369094"/>
              <a:gd name="connsiteX44" fmla="*/ 1940718 w 2717006"/>
              <a:gd name="connsiteY44" fmla="*/ 323850 h 369094"/>
              <a:gd name="connsiteX45" fmla="*/ 1990725 w 2717006"/>
              <a:gd name="connsiteY45" fmla="*/ 338138 h 369094"/>
              <a:gd name="connsiteX46" fmla="*/ 2047875 w 2717006"/>
              <a:gd name="connsiteY46" fmla="*/ 338138 h 369094"/>
              <a:gd name="connsiteX47" fmla="*/ 2085975 w 2717006"/>
              <a:gd name="connsiteY47" fmla="*/ 347663 h 369094"/>
              <a:gd name="connsiteX48" fmla="*/ 2100262 w 2717006"/>
              <a:gd name="connsiteY48" fmla="*/ 354806 h 369094"/>
              <a:gd name="connsiteX49" fmla="*/ 2219325 w 2717006"/>
              <a:gd name="connsiteY49" fmla="*/ 361950 h 369094"/>
              <a:gd name="connsiteX50" fmla="*/ 2238375 w 2717006"/>
              <a:gd name="connsiteY50" fmla="*/ 369094 h 369094"/>
              <a:gd name="connsiteX51" fmla="*/ 2717006 w 2717006"/>
              <a:gd name="connsiteY51" fmla="*/ 369094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7006" h="369094">
                <a:moveTo>
                  <a:pt x="0" y="0"/>
                </a:moveTo>
                <a:lnTo>
                  <a:pt x="54768" y="11906"/>
                </a:lnTo>
                <a:lnTo>
                  <a:pt x="159543" y="11906"/>
                </a:lnTo>
                <a:lnTo>
                  <a:pt x="169068" y="23813"/>
                </a:lnTo>
                <a:lnTo>
                  <a:pt x="211931" y="23813"/>
                </a:lnTo>
                <a:lnTo>
                  <a:pt x="230981" y="38100"/>
                </a:lnTo>
                <a:lnTo>
                  <a:pt x="257175" y="38100"/>
                </a:lnTo>
                <a:lnTo>
                  <a:pt x="278606" y="71438"/>
                </a:lnTo>
                <a:lnTo>
                  <a:pt x="323850" y="73819"/>
                </a:lnTo>
                <a:lnTo>
                  <a:pt x="335756" y="85725"/>
                </a:lnTo>
                <a:lnTo>
                  <a:pt x="404812" y="92869"/>
                </a:lnTo>
                <a:lnTo>
                  <a:pt x="433387" y="107156"/>
                </a:lnTo>
                <a:lnTo>
                  <a:pt x="507206" y="107156"/>
                </a:lnTo>
                <a:lnTo>
                  <a:pt x="531018" y="119063"/>
                </a:lnTo>
                <a:lnTo>
                  <a:pt x="583406" y="121444"/>
                </a:lnTo>
                <a:lnTo>
                  <a:pt x="607218" y="145256"/>
                </a:lnTo>
                <a:lnTo>
                  <a:pt x="659606" y="157163"/>
                </a:lnTo>
                <a:lnTo>
                  <a:pt x="726281" y="161925"/>
                </a:lnTo>
                <a:lnTo>
                  <a:pt x="759618" y="166688"/>
                </a:lnTo>
                <a:lnTo>
                  <a:pt x="788193" y="185738"/>
                </a:lnTo>
                <a:lnTo>
                  <a:pt x="831056" y="180975"/>
                </a:lnTo>
                <a:lnTo>
                  <a:pt x="862012" y="192881"/>
                </a:lnTo>
                <a:lnTo>
                  <a:pt x="892968" y="207169"/>
                </a:lnTo>
                <a:lnTo>
                  <a:pt x="907256" y="223838"/>
                </a:lnTo>
                <a:lnTo>
                  <a:pt x="940593" y="226219"/>
                </a:lnTo>
                <a:lnTo>
                  <a:pt x="990600" y="233363"/>
                </a:lnTo>
                <a:lnTo>
                  <a:pt x="1081087" y="235744"/>
                </a:lnTo>
                <a:lnTo>
                  <a:pt x="1114425" y="245269"/>
                </a:lnTo>
                <a:lnTo>
                  <a:pt x="1159668" y="252413"/>
                </a:lnTo>
                <a:lnTo>
                  <a:pt x="1171575" y="261938"/>
                </a:lnTo>
                <a:lnTo>
                  <a:pt x="1228725" y="259556"/>
                </a:lnTo>
                <a:lnTo>
                  <a:pt x="1264443" y="264319"/>
                </a:lnTo>
                <a:lnTo>
                  <a:pt x="1309687" y="264319"/>
                </a:lnTo>
                <a:lnTo>
                  <a:pt x="1385887" y="273844"/>
                </a:lnTo>
                <a:lnTo>
                  <a:pt x="1428750" y="276225"/>
                </a:lnTo>
                <a:lnTo>
                  <a:pt x="1447800" y="285750"/>
                </a:lnTo>
                <a:lnTo>
                  <a:pt x="1476375" y="285750"/>
                </a:lnTo>
                <a:lnTo>
                  <a:pt x="1504950" y="295275"/>
                </a:lnTo>
                <a:lnTo>
                  <a:pt x="1538287" y="295275"/>
                </a:lnTo>
                <a:lnTo>
                  <a:pt x="1569243" y="300038"/>
                </a:lnTo>
                <a:lnTo>
                  <a:pt x="1666875" y="297656"/>
                </a:lnTo>
                <a:lnTo>
                  <a:pt x="1685925" y="311944"/>
                </a:lnTo>
                <a:lnTo>
                  <a:pt x="1862137" y="316706"/>
                </a:lnTo>
                <a:lnTo>
                  <a:pt x="1897856" y="323850"/>
                </a:lnTo>
                <a:lnTo>
                  <a:pt x="1940718" y="323850"/>
                </a:lnTo>
                <a:lnTo>
                  <a:pt x="1990725" y="338138"/>
                </a:lnTo>
                <a:lnTo>
                  <a:pt x="2047875" y="338138"/>
                </a:lnTo>
                <a:lnTo>
                  <a:pt x="2085975" y="347663"/>
                </a:lnTo>
                <a:lnTo>
                  <a:pt x="2100262" y="354806"/>
                </a:lnTo>
                <a:lnTo>
                  <a:pt x="2219325" y="361950"/>
                </a:lnTo>
                <a:lnTo>
                  <a:pt x="2238375" y="369094"/>
                </a:lnTo>
                <a:lnTo>
                  <a:pt x="2717006" y="369094"/>
                </a:lnTo>
              </a:path>
            </a:pathLst>
          </a:cu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223" name="Szabadkézi sokszög 102"/>
          <p:cNvSpPr/>
          <p:nvPr/>
        </p:nvSpPr>
        <p:spPr>
          <a:xfrm>
            <a:off x="4865111" y="2899331"/>
            <a:ext cx="3157803" cy="573897"/>
          </a:xfrm>
          <a:custGeom>
            <a:avLst/>
            <a:gdLst>
              <a:gd name="connsiteX0" fmla="*/ 0 w 2738437"/>
              <a:gd name="connsiteY0" fmla="*/ 0 h 497682"/>
              <a:gd name="connsiteX1" fmla="*/ 50006 w 2738437"/>
              <a:gd name="connsiteY1" fmla="*/ 0 h 497682"/>
              <a:gd name="connsiteX2" fmla="*/ 64293 w 2738437"/>
              <a:gd name="connsiteY2" fmla="*/ 14288 h 497682"/>
              <a:gd name="connsiteX3" fmla="*/ 164306 w 2738437"/>
              <a:gd name="connsiteY3" fmla="*/ 11907 h 497682"/>
              <a:gd name="connsiteX4" fmla="*/ 176212 w 2738437"/>
              <a:gd name="connsiteY4" fmla="*/ 23813 h 497682"/>
              <a:gd name="connsiteX5" fmla="*/ 226218 w 2738437"/>
              <a:gd name="connsiteY5" fmla="*/ 21432 h 497682"/>
              <a:gd name="connsiteX6" fmla="*/ 240506 w 2738437"/>
              <a:gd name="connsiteY6" fmla="*/ 35719 h 497682"/>
              <a:gd name="connsiteX7" fmla="*/ 276225 w 2738437"/>
              <a:gd name="connsiteY7" fmla="*/ 35719 h 497682"/>
              <a:gd name="connsiteX8" fmla="*/ 295275 w 2738437"/>
              <a:gd name="connsiteY8" fmla="*/ 69057 h 497682"/>
              <a:gd name="connsiteX9" fmla="*/ 335756 w 2738437"/>
              <a:gd name="connsiteY9" fmla="*/ 71438 h 497682"/>
              <a:gd name="connsiteX10" fmla="*/ 347662 w 2738437"/>
              <a:gd name="connsiteY10" fmla="*/ 83344 h 497682"/>
              <a:gd name="connsiteX11" fmla="*/ 411956 w 2738437"/>
              <a:gd name="connsiteY11" fmla="*/ 80963 h 497682"/>
              <a:gd name="connsiteX12" fmla="*/ 431006 w 2738437"/>
              <a:gd name="connsiteY12" fmla="*/ 90488 h 497682"/>
              <a:gd name="connsiteX13" fmla="*/ 457200 w 2738437"/>
              <a:gd name="connsiteY13" fmla="*/ 104775 h 497682"/>
              <a:gd name="connsiteX14" fmla="*/ 495300 w 2738437"/>
              <a:gd name="connsiteY14" fmla="*/ 107157 h 497682"/>
              <a:gd name="connsiteX15" fmla="*/ 538162 w 2738437"/>
              <a:gd name="connsiteY15" fmla="*/ 135732 h 497682"/>
              <a:gd name="connsiteX16" fmla="*/ 561975 w 2738437"/>
              <a:gd name="connsiteY16" fmla="*/ 135732 h 497682"/>
              <a:gd name="connsiteX17" fmla="*/ 602456 w 2738437"/>
              <a:gd name="connsiteY17" fmla="*/ 171450 h 497682"/>
              <a:gd name="connsiteX18" fmla="*/ 631031 w 2738437"/>
              <a:gd name="connsiteY18" fmla="*/ 171450 h 497682"/>
              <a:gd name="connsiteX19" fmla="*/ 647700 w 2738437"/>
              <a:gd name="connsiteY19" fmla="*/ 185738 h 497682"/>
              <a:gd name="connsiteX20" fmla="*/ 671512 w 2738437"/>
              <a:gd name="connsiteY20" fmla="*/ 185738 h 497682"/>
              <a:gd name="connsiteX21" fmla="*/ 702468 w 2738437"/>
              <a:gd name="connsiteY21" fmla="*/ 192882 h 497682"/>
              <a:gd name="connsiteX22" fmla="*/ 735806 w 2738437"/>
              <a:gd name="connsiteY22" fmla="*/ 192882 h 497682"/>
              <a:gd name="connsiteX23" fmla="*/ 795337 w 2738437"/>
              <a:gd name="connsiteY23" fmla="*/ 197644 h 497682"/>
              <a:gd name="connsiteX24" fmla="*/ 852487 w 2738437"/>
              <a:gd name="connsiteY24" fmla="*/ 202407 h 497682"/>
              <a:gd name="connsiteX25" fmla="*/ 871537 w 2738437"/>
              <a:gd name="connsiteY25" fmla="*/ 204788 h 497682"/>
              <a:gd name="connsiteX26" fmla="*/ 890587 w 2738437"/>
              <a:gd name="connsiteY26" fmla="*/ 214313 h 497682"/>
              <a:gd name="connsiteX27" fmla="*/ 928687 w 2738437"/>
              <a:gd name="connsiteY27" fmla="*/ 209550 h 497682"/>
              <a:gd name="connsiteX28" fmla="*/ 952500 w 2738437"/>
              <a:gd name="connsiteY28" fmla="*/ 209550 h 497682"/>
              <a:gd name="connsiteX29" fmla="*/ 976312 w 2738437"/>
              <a:gd name="connsiteY29" fmla="*/ 209550 h 497682"/>
              <a:gd name="connsiteX30" fmla="*/ 988218 w 2738437"/>
              <a:gd name="connsiteY30" fmla="*/ 223838 h 497682"/>
              <a:gd name="connsiteX31" fmla="*/ 1035843 w 2738437"/>
              <a:gd name="connsiteY31" fmla="*/ 216694 h 497682"/>
              <a:gd name="connsiteX32" fmla="*/ 1069181 w 2738437"/>
              <a:gd name="connsiteY32" fmla="*/ 228600 h 497682"/>
              <a:gd name="connsiteX33" fmla="*/ 1095375 w 2738437"/>
              <a:gd name="connsiteY33" fmla="*/ 221457 h 497682"/>
              <a:gd name="connsiteX34" fmla="*/ 1114425 w 2738437"/>
              <a:gd name="connsiteY34" fmla="*/ 226219 h 497682"/>
              <a:gd name="connsiteX35" fmla="*/ 1135856 w 2738437"/>
              <a:gd name="connsiteY35" fmla="*/ 233363 h 497682"/>
              <a:gd name="connsiteX36" fmla="*/ 1152525 w 2738437"/>
              <a:gd name="connsiteY36" fmla="*/ 247650 h 497682"/>
              <a:gd name="connsiteX37" fmla="*/ 1245393 w 2738437"/>
              <a:gd name="connsiteY37" fmla="*/ 250032 h 497682"/>
              <a:gd name="connsiteX38" fmla="*/ 1278731 w 2738437"/>
              <a:gd name="connsiteY38" fmla="*/ 259557 h 497682"/>
              <a:gd name="connsiteX39" fmla="*/ 1309687 w 2738437"/>
              <a:gd name="connsiteY39" fmla="*/ 259557 h 497682"/>
              <a:gd name="connsiteX40" fmla="*/ 1333500 w 2738437"/>
              <a:gd name="connsiteY40" fmla="*/ 261938 h 497682"/>
              <a:gd name="connsiteX41" fmla="*/ 1397793 w 2738437"/>
              <a:gd name="connsiteY41" fmla="*/ 266700 h 497682"/>
              <a:gd name="connsiteX42" fmla="*/ 1419225 w 2738437"/>
              <a:gd name="connsiteY42" fmla="*/ 271463 h 497682"/>
              <a:gd name="connsiteX43" fmla="*/ 1450181 w 2738437"/>
              <a:gd name="connsiteY43" fmla="*/ 273844 h 497682"/>
              <a:gd name="connsiteX44" fmla="*/ 1471612 w 2738437"/>
              <a:gd name="connsiteY44" fmla="*/ 278607 h 497682"/>
              <a:gd name="connsiteX45" fmla="*/ 1504950 w 2738437"/>
              <a:gd name="connsiteY45" fmla="*/ 276225 h 497682"/>
              <a:gd name="connsiteX46" fmla="*/ 1519237 w 2738437"/>
              <a:gd name="connsiteY46" fmla="*/ 285750 h 497682"/>
              <a:gd name="connsiteX47" fmla="*/ 1583531 w 2738437"/>
              <a:gd name="connsiteY47" fmla="*/ 288132 h 497682"/>
              <a:gd name="connsiteX48" fmla="*/ 1588293 w 2738437"/>
              <a:gd name="connsiteY48" fmla="*/ 292894 h 497682"/>
              <a:gd name="connsiteX49" fmla="*/ 1671637 w 2738437"/>
              <a:gd name="connsiteY49" fmla="*/ 290513 h 497682"/>
              <a:gd name="connsiteX50" fmla="*/ 1695450 w 2738437"/>
              <a:gd name="connsiteY50" fmla="*/ 297657 h 497682"/>
              <a:gd name="connsiteX51" fmla="*/ 1845468 w 2738437"/>
              <a:gd name="connsiteY51" fmla="*/ 300038 h 497682"/>
              <a:gd name="connsiteX52" fmla="*/ 1876425 w 2738437"/>
              <a:gd name="connsiteY52" fmla="*/ 304800 h 497682"/>
              <a:gd name="connsiteX53" fmla="*/ 2250281 w 2738437"/>
              <a:gd name="connsiteY53" fmla="*/ 300038 h 497682"/>
              <a:gd name="connsiteX54" fmla="*/ 2264568 w 2738437"/>
              <a:gd name="connsiteY54" fmla="*/ 311944 h 497682"/>
              <a:gd name="connsiteX55" fmla="*/ 2400300 w 2738437"/>
              <a:gd name="connsiteY55" fmla="*/ 316707 h 497682"/>
              <a:gd name="connsiteX56" fmla="*/ 2412206 w 2738437"/>
              <a:gd name="connsiteY56" fmla="*/ 328613 h 497682"/>
              <a:gd name="connsiteX57" fmla="*/ 2431256 w 2738437"/>
              <a:gd name="connsiteY57" fmla="*/ 333375 h 497682"/>
              <a:gd name="connsiteX58" fmla="*/ 2440781 w 2738437"/>
              <a:gd name="connsiteY58" fmla="*/ 378619 h 497682"/>
              <a:gd name="connsiteX59" fmla="*/ 2581275 w 2738437"/>
              <a:gd name="connsiteY59" fmla="*/ 383382 h 497682"/>
              <a:gd name="connsiteX60" fmla="*/ 2590800 w 2738437"/>
              <a:gd name="connsiteY60" fmla="*/ 400050 h 497682"/>
              <a:gd name="connsiteX61" fmla="*/ 2590800 w 2738437"/>
              <a:gd name="connsiteY61" fmla="*/ 497682 h 497682"/>
              <a:gd name="connsiteX62" fmla="*/ 2738437 w 2738437"/>
              <a:gd name="connsiteY62" fmla="*/ 4976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38437" h="497682">
                <a:moveTo>
                  <a:pt x="0" y="0"/>
                </a:moveTo>
                <a:lnTo>
                  <a:pt x="50006" y="0"/>
                </a:lnTo>
                <a:lnTo>
                  <a:pt x="64293" y="14288"/>
                </a:lnTo>
                <a:lnTo>
                  <a:pt x="164306" y="11907"/>
                </a:lnTo>
                <a:lnTo>
                  <a:pt x="176212" y="23813"/>
                </a:lnTo>
                <a:lnTo>
                  <a:pt x="226218" y="21432"/>
                </a:lnTo>
                <a:lnTo>
                  <a:pt x="240506" y="35719"/>
                </a:lnTo>
                <a:lnTo>
                  <a:pt x="276225" y="35719"/>
                </a:lnTo>
                <a:lnTo>
                  <a:pt x="295275" y="69057"/>
                </a:lnTo>
                <a:lnTo>
                  <a:pt x="335756" y="71438"/>
                </a:lnTo>
                <a:lnTo>
                  <a:pt x="347662" y="83344"/>
                </a:lnTo>
                <a:lnTo>
                  <a:pt x="411956" y="80963"/>
                </a:lnTo>
                <a:lnTo>
                  <a:pt x="431006" y="90488"/>
                </a:lnTo>
                <a:lnTo>
                  <a:pt x="457200" y="104775"/>
                </a:lnTo>
                <a:lnTo>
                  <a:pt x="495300" y="107157"/>
                </a:lnTo>
                <a:lnTo>
                  <a:pt x="538162" y="135732"/>
                </a:lnTo>
                <a:lnTo>
                  <a:pt x="561975" y="135732"/>
                </a:lnTo>
                <a:lnTo>
                  <a:pt x="602456" y="171450"/>
                </a:lnTo>
                <a:lnTo>
                  <a:pt x="631031" y="171450"/>
                </a:lnTo>
                <a:lnTo>
                  <a:pt x="647700" y="185738"/>
                </a:lnTo>
                <a:lnTo>
                  <a:pt x="671512" y="185738"/>
                </a:lnTo>
                <a:lnTo>
                  <a:pt x="702468" y="192882"/>
                </a:lnTo>
                <a:lnTo>
                  <a:pt x="735806" y="192882"/>
                </a:lnTo>
                <a:lnTo>
                  <a:pt x="795337" y="197644"/>
                </a:lnTo>
                <a:lnTo>
                  <a:pt x="852487" y="202407"/>
                </a:lnTo>
                <a:lnTo>
                  <a:pt x="871537" y="204788"/>
                </a:lnTo>
                <a:lnTo>
                  <a:pt x="890587" y="214313"/>
                </a:lnTo>
                <a:lnTo>
                  <a:pt x="928687" y="209550"/>
                </a:lnTo>
                <a:lnTo>
                  <a:pt x="952500" y="209550"/>
                </a:lnTo>
                <a:lnTo>
                  <a:pt x="976312" y="209550"/>
                </a:lnTo>
                <a:lnTo>
                  <a:pt x="988218" y="223838"/>
                </a:lnTo>
                <a:lnTo>
                  <a:pt x="1035843" y="216694"/>
                </a:lnTo>
                <a:lnTo>
                  <a:pt x="1069181" y="228600"/>
                </a:lnTo>
                <a:lnTo>
                  <a:pt x="1095375" y="221457"/>
                </a:lnTo>
                <a:lnTo>
                  <a:pt x="1114425" y="226219"/>
                </a:lnTo>
                <a:lnTo>
                  <a:pt x="1135856" y="233363"/>
                </a:lnTo>
                <a:lnTo>
                  <a:pt x="1152525" y="247650"/>
                </a:lnTo>
                <a:lnTo>
                  <a:pt x="1245393" y="250032"/>
                </a:lnTo>
                <a:lnTo>
                  <a:pt x="1278731" y="259557"/>
                </a:lnTo>
                <a:lnTo>
                  <a:pt x="1309687" y="259557"/>
                </a:lnTo>
                <a:lnTo>
                  <a:pt x="1333500" y="261938"/>
                </a:lnTo>
                <a:lnTo>
                  <a:pt x="1397793" y="266700"/>
                </a:lnTo>
                <a:lnTo>
                  <a:pt x="1419225" y="271463"/>
                </a:lnTo>
                <a:lnTo>
                  <a:pt x="1450181" y="273844"/>
                </a:lnTo>
                <a:lnTo>
                  <a:pt x="1471612" y="278607"/>
                </a:lnTo>
                <a:lnTo>
                  <a:pt x="1504950" y="276225"/>
                </a:lnTo>
                <a:lnTo>
                  <a:pt x="1519237" y="285750"/>
                </a:lnTo>
                <a:lnTo>
                  <a:pt x="1583531" y="288132"/>
                </a:lnTo>
                <a:lnTo>
                  <a:pt x="1588293" y="292894"/>
                </a:lnTo>
                <a:lnTo>
                  <a:pt x="1671637" y="290513"/>
                </a:lnTo>
                <a:lnTo>
                  <a:pt x="1695450" y="297657"/>
                </a:lnTo>
                <a:lnTo>
                  <a:pt x="1845468" y="300038"/>
                </a:lnTo>
                <a:lnTo>
                  <a:pt x="1876425" y="304800"/>
                </a:lnTo>
                <a:lnTo>
                  <a:pt x="2250281" y="300038"/>
                </a:lnTo>
                <a:lnTo>
                  <a:pt x="2264568" y="311944"/>
                </a:lnTo>
                <a:lnTo>
                  <a:pt x="2400300" y="316707"/>
                </a:lnTo>
                <a:lnTo>
                  <a:pt x="2412206" y="328613"/>
                </a:lnTo>
                <a:lnTo>
                  <a:pt x="2431256" y="333375"/>
                </a:lnTo>
                <a:lnTo>
                  <a:pt x="2440781" y="378619"/>
                </a:lnTo>
                <a:lnTo>
                  <a:pt x="2581275" y="383382"/>
                </a:lnTo>
                <a:lnTo>
                  <a:pt x="2590800" y="400050"/>
                </a:lnTo>
                <a:lnTo>
                  <a:pt x="2590800" y="497682"/>
                </a:lnTo>
                <a:lnTo>
                  <a:pt x="2738437" y="497682"/>
                </a:lnTo>
              </a:path>
            </a:pathLst>
          </a:custGeom>
          <a:noFill/>
          <a:ln w="19050">
            <a:solidFill>
              <a:srgbClr val="B60D2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224" name="Szövegdoboz 103"/>
          <p:cNvSpPr txBox="1"/>
          <p:nvPr/>
        </p:nvSpPr>
        <p:spPr>
          <a:xfrm>
            <a:off x="1360280" y="2354023"/>
            <a:ext cx="2296680" cy="438582"/>
          </a:xfrm>
          <a:prstGeom prst="rect">
            <a:avLst/>
          </a:prstGeom>
          <a:noFill/>
          <a:effectLst/>
        </p:spPr>
        <p:txBody>
          <a:bodyPr wrap="square" rtlCol="0">
            <a:spAutoFit/>
          </a:bodyPr>
          <a:lstStyle/>
          <a:p>
            <a:pPr algn="ctr"/>
            <a:r>
              <a:rPr lang="ja-JP" sz="1200" b="1" i="0" dirty="0" smtClean="0">
                <a:solidFill>
                  <a:srgbClr val="000000"/>
                </a:solidFill>
                <a:ea typeface="MS UI Gothic" pitchFamily="18" charset="0"/>
              </a:rPr>
              <a:t>mFOLFOX6</a:t>
            </a:r>
          </a:p>
          <a:p>
            <a:pPr algn="ctr"/>
            <a:r>
              <a:rPr lang="ja-JP" sz="1000" b="1" i="0" dirty="0" smtClean="0">
                <a:solidFill>
                  <a:srgbClr val="000000"/>
                </a:solidFill>
                <a:ea typeface="MS UI Gothic" pitchFamily="18" charset="0"/>
              </a:rPr>
              <a:t>n=322 (25%)</a:t>
            </a:r>
          </a:p>
        </p:txBody>
      </p:sp>
      <p:sp>
        <p:nvSpPr>
          <p:cNvPr id="225" name="Szövegdoboz 104"/>
          <p:cNvSpPr txBox="1"/>
          <p:nvPr/>
        </p:nvSpPr>
        <p:spPr>
          <a:xfrm>
            <a:off x="5253056" y="2377203"/>
            <a:ext cx="2296680" cy="438582"/>
          </a:xfrm>
          <a:prstGeom prst="rect">
            <a:avLst/>
          </a:prstGeom>
          <a:noFill/>
          <a:effectLst/>
        </p:spPr>
        <p:txBody>
          <a:bodyPr wrap="square" rtlCol="0">
            <a:spAutoFit/>
          </a:bodyPr>
          <a:lstStyle/>
          <a:p>
            <a:pPr algn="ctr"/>
            <a:r>
              <a:rPr lang="ja-JP" sz="1200" b="1" i="0" dirty="0" smtClean="0">
                <a:solidFill>
                  <a:srgbClr val="000000"/>
                </a:solidFill>
                <a:ea typeface="MS UI Gothic" pitchFamily="18" charset="0"/>
              </a:rPr>
              <a:t>CAPOX</a:t>
            </a:r>
          </a:p>
          <a:p>
            <a:pPr algn="ctr"/>
            <a:r>
              <a:rPr lang="ja-JP" sz="1000" b="1" i="0" dirty="0" smtClean="0">
                <a:solidFill>
                  <a:srgbClr val="000000"/>
                </a:solidFill>
                <a:ea typeface="MS UI Gothic" pitchFamily="18" charset="0"/>
              </a:rPr>
              <a:t>n=969 (75%)</a:t>
            </a:r>
          </a:p>
        </p:txBody>
      </p:sp>
      <p:sp>
        <p:nvSpPr>
          <p:cNvPr id="226" name="Szövegdoboz 105"/>
          <p:cNvSpPr txBox="1"/>
          <p:nvPr/>
        </p:nvSpPr>
        <p:spPr>
          <a:xfrm>
            <a:off x="3000080" y="1565168"/>
            <a:ext cx="3143841" cy="369332"/>
          </a:xfrm>
          <a:prstGeom prst="rect">
            <a:avLst/>
          </a:prstGeom>
          <a:noFill/>
          <a:effectLst/>
        </p:spPr>
        <p:txBody>
          <a:bodyPr wrap="square" rtlCol="0">
            <a:spAutoFit/>
          </a:bodyPr>
          <a:lstStyle/>
          <a:p>
            <a:pPr algn="ctr"/>
            <a:r>
              <a:rPr lang="ja-JP" b="1" i="0" dirty="0" smtClean="0">
                <a:solidFill>
                  <a:srgbClr val="000000"/>
                </a:solidFill>
                <a:ea typeface="MS UI Gothic" pitchFamily="18" charset="0"/>
              </a:rPr>
              <a:t>レジメン別DFS</a:t>
            </a:r>
          </a:p>
        </p:txBody>
      </p:sp>
      <p:sp>
        <p:nvSpPr>
          <p:cNvPr id="227" name="Szövegdoboz 106"/>
          <p:cNvSpPr txBox="1"/>
          <p:nvPr/>
        </p:nvSpPr>
        <p:spPr>
          <a:xfrm>
            <a:off x="666790" y="5291176"/>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159</a:t>
            </a:r>
          </a:p>
        </p:txBody>
      </p:sp>
      <p:sp>
        <p:nvSpPr>
          <p:cNvPr id="228" name="Szövegdoboz 107"/>
          <p:cNvSpPr txBox="1"/>
          <p:nvPr/>
        </p:nvSpPr>
        <p:spPr>
          <a:xfrm>
            <a:off x="1328577" y="5291176"/>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139</a:t>
            </a:r>
          </a:p>
        </p:txBody>
      </p:sp>
      <p:sp>
        <p:nvSpPr>
          <p:cNvPr id="229" name="Szövegdoboz 108"/>
          <p:cNvSpPr txBox="1"/>
          <p:nvPr/>
        </p:nvSpPr>
        <p:spPr>
          <a:xfrm>
            <a:off x="1990365" y="5291176"/>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122</a:t>
            </a:r>
          </a:p>
        </p:txBody>
      </p:sp>
      <p:sp>
        <p:nvSpPr>
          <p:cNvPr id="230" name="Szövegdoboz 109"/>
          <p:cNvSpPr txBox="1"/>
          <p:nvPr/>
        </p:nvSpPr>
        <p:spPr>
          <a:xfrm>
            <a:off x="2652152" y="5291176"/>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83</a:t>
            </a:r>
          </a:p>
        </p:txBody>
      </p:sp>
      <p:sp>
        <p:nvSpPr>
          <p:cNvPr id="231" name="Szövegdoboz 110"/>
          <p:cNvSpPr txBox="1"/>
          <p:nvPr/>
        </p:nvSpPr>
        <p:spPr>
          <a:xfrm>
            <a:off x="3313939" y="5291176"/>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20</a:t>
            </a:r>
          </a:p>
        </p:txBody>
      </p:sp>
      <p:sp>
        <p:nvSpPr>
          <p:cNvPr id="232" name="Szövegdoboz 111"/>
          <p:cNvSpPr txBox="1"/>
          <p:nvPr/>
        </p:nvSpPr>
        <p:spPr>
          <a:xfrm>
            <a:off x="3975729" y="5291176"/>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0</a:t>
            </a:r>
          </a:p>
        </p:txBody>
      </p:sp>
      <p:sp>
        <p:nvSpPr>
          <p:cNvPr id="233" name="Szövegdoboz 112"/>
          <p:cNvSpPr txBox="1"/>
          <p:nvPr/>
        </p:nvSpPr>
        <p:spPr>
          <a:xfrm>
            <a:off x="666790" y="5117825"/>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163</a:t>
            </a:r>
          </a:p>
        </p:txBody>
      </p:sp>
      <p:sp>
        <p:nvSpPr>
          <p:cNvPr id="234" name="Szövegdoboz 113"/>
          <p:cNvSpPr txBox="1"/>
          <p:nvPr/>
        </p:nvSpPr>
        <p:spPr>
          <a:xfrm>
            <a:off x="1328577" y="5117825"/>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140</a:t>
            </a:r>
          </a:p>
        </p:txBody>
      </p:sp>
      <p:sp>
        <p:nvSpPr>
          <p:cNvPr id="235" name="Szövegdoboz 114"/>
          <p:cNvSpPr txBox="1"/>
          <p:nvPr/>
        </p:nvSpPr>
        <p:spPr>
          <a:xfrm>
            <a:off x="1990365" y="5117825"/>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123</a:t>
            </a:r>
          </a:p>
        </p:txBody>
      </p:sp>
      <p:sp>
        <p:nvSpPr>
          <p:cNvPr id="236" name="Szövegdoboz 115"/>
          <p:cNvSpPr txBox="1"/>
          <p:nvPr/>
        </p:nvSpPr>
        <p:spPr>
          <a:xfrm>
            <a:off x="2652152" y="5117825"/>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95</a:t>
            </a:r>
          </a:p>
        </p:txBody>
      </p:sp>
      <p:sp>
        <p:nvSpPr>
          <p:cNvPr id="237" name="Szövegdoboz 116"/>
          <p:cNvSpPr txBox="1"/>
          <p:nvPr/>
        </p:nvSpPr>
        <p:spPr>
          <a:xfrm>
            <a:off x="3313939" y="5117825"/>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22</a:t>
            </a:r>
          </a:p>
        </p:txBody>
      </p:sp>
      <p:sp>
        <p:nvSpPr>
          <p:cNvPr id="238" name="Szövegdoboz 117"/>
          <p:cNvSpPr txBox="1"/>
          <p:nvPr/>
        </p:nvSpPr>
        <p:spPr>
          <a:xfrm>
            <a:off x="3975729" y="5117825"/>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0</a:t>
            </a:r>
          </a:p>
        </p:txBody>
      </p:sp>
      <p:sp>
        <p:nvSpPr>
          <p:cNvPr id="239" name="Szövegdoboz 118"/>
          <p:cNvSpPr txBox="1"/>
          <p:nvPr/>
        </p:nvSpPr>
        <p:spPr>
          <a:xfrm>
            <a:off x="4631112" y="5289504"/>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482</a:t>
            </a:r>
          </a:p>
        </p:txBody>
      </p:sp>
      <p:sp>
        <p:nvSpPr>
          <p:cNvPr id="240" name="Szövegdoboz 119"/>
          <p:cNvSpPr txBox="1"/>
          <p:nvPr/>
        </p:nvSpPr>
        <p:spPr>
          <a:xfrm>
            <a:off x="5292899" y="5289504"/>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434</a:t>
            </a:r>
          </a:p>
        </p:txBody>
      </p:sp>
      <p:sp>
        <p:nvSpPr>
          <p:cNvPr id="241" name="Szövegdoboz 120"/>
          <p:cNvSpPr txBox="1"/>
          <p:nvPr/>
        </p:nvSpPr>
        <p:spPr>
          <a:xfrm>
            <a:off x="5954687" y="5289504"/>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390</a:t>
            </a:r>
          </a:p>
        </p:txBody>
      </p:sp>
      <p:sp>
        <p:nvSpPr>
          <p:cNvPr id="242" name="Szövegdoboz 121"/>
          <p:cNvSpPr txBox="1"/>
          <p:nvPr/>
        </p:nvSpPr>
        <p:spPr>
          <a:xfrm>
            <a:off x="6616474" y="5289504"/>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285</a:t>
            </a:r>
          </a:p>
        </p:txBody>
      </p:sp>
      <p:sp>
        <p:nvSpPr>
          <p:cNvPr id="243" name="Szövegdoboz 122"/>
          <p:cNvSpPr txBox="1"/>
          <p:nvPr/>
        </p:nvSpPr>
        <p:spPr>
          <a:xfrm>
            <a:off x="7278262" y="5289504"/>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69</a:t>
            </a:r>
          </a:p>
        </p:txBody>
      </p:sp>
      <p:sp>
        <p:nvSpPr>
          <p:cNvPr id="244" name="Szövegdoboz 123"/>
          <p:cNvSpPr txBox="1"/>
          <p:nvPr/>
        </p:nvSpPr>
        <p:spPr>
          <a:xfrm>
            <a:off x="7940051" y="5289504"/>
            <a:ext cx="415177" cy="200055"/>
          </a:xfrm>
          <a:prstGeom prst="rect">
            <a:avLst/>
          </a:prstGeom>
          <a:noFill/>
          <a:effectLst/>
        </p:spPr>
        <p:txBody>
          <a:bodyPr wrap="square" rtlCol="0">
            <a:spAutoFit/>
          </a:bodyPr>
          <a:lstStyle/>
          <a:p>
            <a:pPr algn="ctr"/>
            <a:r>
              <a:rPr lang="ja-JP" sz="700" b="1" i="0" dirty="0" smtClean="0">
                <a:solidFill>
                  <a:srgbClr val="B2C0D8"/>
                </a:solidFill>
                <a:ea typeface="MS UI Gothic" pitchFamily="18" charset="0"/>
              </a:rPr>
              <a:t>0</a:t>
            </a:r>
          </a:p>
        </p:txBody>
      </p:sp>
      <p:sp>
        <p:nvSpPr>
          <p:cNvPr id="245" name="Szövegdoboz 124"/>
          <p:cNvSpPr txBox="1"/>
          <p:nvPr/>
        </p:nvSpPr>
        <p:spPr>
          <a:xfrm>
            <a:off x="4631112" y="5113101"/>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487</a:t>
            </a:r>
          </a:p>
        </p:txBody>
      </p:sp>
      <p:sp>
        <p:nvSpPr>
          <p:cNvPr id="246" name="Szövegdoboz 125"/>
          <p:cNvSpPr txBox="1"/>
          <p:nvPr/>
        </p:nvSpPr>
        <p:spPr>
          <a:xfrm>
            <a:off x="5292899" y="5113101"/>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437</a:t>
            </a:r>
          </a:p>
        </p:txBody>
      </p:sp>
      <p:sp>
        <p:nvSpPr>
          <p:cNvPr id="247" name="Szövegdoboz 126"/>
          <p:cNvSpPr txBox="1"/>
          <p:nvPr/>
        </p:nvSpPr>
        <p:spPr>
          <a:xfrm>
            <a:off x="5954687" y="5113101"/>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401</a:t>
            </a:r>
          </a:p>
        </p:txBody>
      </p:sp>
      <p:sp>
        <p:nvSpPr>
          <p:cNvPr id="248" name="Szövegdoboz 127"/>
          <p:cNvSpPr txBox="1"/>
          <p:nvPr/>
        </p:nvSpPr>
        <p:spPr>
          <a:xfrm>
            <a:off x="6616474" y="5113101"/>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283</a:t>
            </a:r>
          </a:p>
        </p:txBody>
      </p:sp>
      <p:sp>
        <p:nvSpPr>
          <p:cNvPr id="249" name="Szövegdoboz 128"/>
          <p:cNvSpPr txBox="1"/>
          <p:nvPr/>
        </p:nvSpPr>
        <p:spPr>
          <a:xfrm>
            <a:off x="7278262" y="5113101"/>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77</a:t>
            </a:r>
          </a:p>
        </p:txBody>
      </p:sp>
      <p:sp>
        <p:nvSpPr>
          <p:cNvPr id="250" name="Szövegdoboz 129"/>
          <p:cNvSpPr txBox="1"/>
          <p:nvPr/>
        </p:nvSpPr>
        <p:spPr>
          <a:xfrm>
            <a:off x="7940051" y="5113101"/>
            <a:ext cx="415177" cy="200055"/>
          </a:xfrm>
          <a:prstGeom prst="rect">
            <a:avLst/>
          </a:prstGeom>
          <a:noFill/>
          <a:effectLst/>
        </p:spPr>
        <p:txBody>
          <a:bodyPr wrap="square" rtlCol="0">
            <a:spAutoFit/>
          </a:bodyPr>
          <a:lstStyle/>
          <a:p>
            <a:pPr algn="ctr"/>
            <a:r>
              <a:rPr lang="ja-JP" sz="700" b="1" i="0" dirty="0" smtClean="0">
                <a:solidFill>
                  <a:srgbClr val="B60D27"/>
                </a:solidFill>
                <a:ea typeface="MS UI Gothic" pitchFamily="18" charset="0"/>
              </a:rPr>
              <a:t>0</a:t>
            </a:r>
          </a:p>
        </p:txBody>
      </p:sp>
      <p:graphicFrame>
        <p:nvGraphicFramePr>
          <p:cNvPr id="251" name="Table 250"/>
          <p:cNvGraphicFramePr>
            <a:graphicFrameLocks noGrp="1"/>
          </p:cNvGraphicFramePr>
          <p:nvPr>
            <p:extLst>
              <p:ext uri="{D42A27DB-BD31-4B8C-83A1-F6EECF244321}">
                <p14:modId xmlns:p14="http://schemas.microsoft.com/office/powerpoint/2010/main" xmlns="" val="2382129642"/>
              </p:ext>
            </p:extLst>
          </p:nvPr>
        </p:nvGraphicFramePr>
        <p:xfrm>
          <a:off x="1007260" y="4027729"/>
          <a:ext cx="2962027" cy="592169"/>
        </p:xfrm>
        <a:graphic>
          <a:graphicData uri="http://schemas.openxmlformats.org/drawingml/2006/table">
            <a:tbl>
              <a:tblPr>
                <a:tableStyleId>{5C22544A-7EE6-4342-B048-85BDC9FD1C3A}</a:tableStyleId>
              </a:tblPr>
              <a:tblGrid>
                <a:gridCol w="569638"/>
                <a:gridCol w="501386"/>
                <a:gridCol w="1122116"/>
                <a:gridCol w="768887"/>
              </a:tblGrid>
              <a:tr h="190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期間</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事象/N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3年DFS、% (95%Cl)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HR (95%CI)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p>
                      <a:r>
                        <a:rPr lang="ja-JP" sz="800" b="1" i="0" dirty="0" smtClean="0">
                          <a:solidFill>
                            <a:srgbClr val="B60D27"/>
                          </a:solidFill>
                          <a:ea typeface="MS UI Gothic" pitchFamily="18" charset="0"/>
                        </a:rPr>
                        <a:t>3カ月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48/163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73.9 (66.4, 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1.07 (0.71, 1.60)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p>
                      <a:r>
                        <a:rPr lang="ja-JP" sz="800" b="1" i="0" dirty="0" smtClean="0">
                          <a:solidFill>
                            <a:srgbClr val="B2C0D8"/>
                          </a:solidFill>
                          <a:ea typeface="MS UI Gothic" pitchFamily="18" charset="0"/>
                        </a:rPr>
                        <a:t>6カ月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44/159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72.3 (64.5, 78.7)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252" name="Table 251"/>
          <p:cNvGraphicFramePr>
            <a:graphicFrameLocks noGrp="1"/>
          </p:cNvGraphicFramePr>
          <p:nvPr>
            <p:extLst>
              <p:ext uri="{D42A27DB-BD31-4B8C-83A1-F6EECF244321}">
                <p14:modId xmlns:p14="http://schemas.microsoft.com/office/powerpoint/2010/main" xmlns="" val="3369561580"/>
              </p:ext>
            </p:extLst>
          </p:nvPr>
        </p:nvGraphicFramePr>
        <p:xfrm>
          <a:off x="4999226" y="4027729"/>
          <a:ext cx="2962027" cy="592169"/>
        </p:xfrm>
        <a:graphic>
          <a:graphicData uri="http://schemas.openxmlformats.org/drawingml/2006/table">
            <a:tbl>
              <a:tblPr>
                <a:tableStyleId>{5C22544A-7EE6-4342-B048-85BDC9FD1C3A}</a:tableStyleId>
              </a:tblPr>
              <a:tblGrid>
                <a:gridCol w="569638"/>
                <a:gridCol w="501386"/>
                <a:gridCol w="1102543"/>
                <a:gridCol w="788460"/>
              </a:tblGrid>
              <a:tr h="190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期間</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事象/N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dirty="0" smtClean="0">
                          <a:solidFill>
                            <a:srgbClr val="000000"/>
                          </a:solidFill>
                          <a:ea typeface="MS UI Gothic" pitchFamily="18" charset="0"/>
                        </a:rPr>
                        <a:t>3年DFS、% (95%Cl)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1" i="0" dirty="0" smtClean="0">
                          <a:solidFill>
                            <a:srgbClr val="000000"/>
                          </a:solidFill>
                          <a:ea typeface="MS UI Gothic" pitchFamily="18" charset="0"/>
                        </a:rPr>
                        <a:t>HR (95%CI)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1192">
                <a:tc>
                  <a:txBody>
                    <a:bodyPr/>
                    <a:lstStyle/>
                    <a:p>
                      <a:r>
                        <a:rPr lang="ja-JP" sz="800" b="1" i="0" dirty="0" smtClean="0">
                          <a:solidFill>
                            <a:srgbClr val="B60D27"/>
                          </a:solidFill>
                          <a:ea typeface="MS UI Gothic" pitchFamily="18" charset="0"/>
                        </a:rPr>
                        <a:t>3カ月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95/487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81.4 (77.6, 84.6)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0.90 (0.68, 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012">
                <a:tc>
                  <a:txBody>
                    <a:bodyPr/>
                    <a:lstStyle/>
                    <a:p>
                      <a:r>
                        <a:rPr lang="ja-JP" sz="800" b="1" i="0" dirty="0" smtClean="0">
                          <a:solidFill>
                            <a:srgbClr val="B2C0D8"/>
                          </a:solidFill>
                          <a:ea typeface="MS UI Gothic" pitchFamily="18" charset="0"/>
                        </a:rPr>
                        <a:t>6カ月</a:t>
                      </a:r>
                    </a:p>
                  </a:txBody>
                  <a:tcPr marL="64008"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103/482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sz="800" b="0" i="0" dirty="0" smtClean="0">
                          <a:solidFill>
                            <a:srgbClr val="000000"/>
                          </a:solidFill>
                          <a:ea typeface="MS UI Gothic" pitchFamily="18" charset="0"/>
                        </a:rPr>
                        <a:t>79.7 (75.8, 83.1)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spc="0" baseline="0" dirty="0" smtClean="0">
                        <a:ln/>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53" name="TextBox 252"/>
          <p:cNvSpPr txBox="1"/>
          <p:nvPr/>
        </p:nvSpPr>
        <p:spPr>
          <a:xfrm>
            <a:off x="96234" y="4946380"/>
            <a:ext cx="647934" cy="215444"/>
          </a:xfrm>
          <a:prstGeom prst="rect">
            <a:avLst/>
          </a:prstGeom>
          <a:noFill/>
        </p:spPr>
        <p:txBody>
          <a:bodyPr wrap="none" rtlCol="0">
            <a:spAutoFit/>
          </a:bodyPr>
          <a:lstStyle/>
          <a:p>
            <a:r>
              <a:rPr lang="ja-JP" sz="800" b="0" i="0" dirty="0" smtClean="0">
                <a:solidFill>
                  <a:srgbClr val="000000"/>
                </a:solidFill>
                <a:ea typeface="MS UI Gothic" pitchFamily="18" charset="0"/>
              </a:rPr>
              <a:t>リスクに晒されていた患者数</a:t>
            </a:r>
          </a:p>
        </p:txBody>
      </p:sp>
    </p:spTree>
    <p:extLst>
      <p:ext uri="{BB962C8B-B14F-4D97-AF65-F5344CB8AC3E}">
        <p14:creationId xmlns:p14="http://schemas.microsoft.com/office/powerpoint/2010/main" xmlns="" val="1486646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a:t>
            </a:r>
          </a:p>
        </p:txBody>
      </p:sp>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ACHIEVE試験はIDEA collaborationの6試験の1つであり、アジアでは唯一の試験である。</a:t>
            </a:r>
          </a:p>
          <a:p>
            <a:r>
              <a:rPr lang="ja-JP" sz="1600" b="1" i="0" dirty="0" smtClean="0">
                <a:solidFill>
                  <a:srgbClr val="4D4D4D"/>
                </a:solidFill>
                <a:ea typeface="MS UI Gothic" pitchFamily="18" charset="0"/>
              </a:rPr>
              <a:t>リスクおよびレジメン別の6カ月間治療を上回る3カ月間治療の相対的利益に関するデータは、その他のIDEA試験と一致していた。</a:t>
            </a:r>
          </a:p>
          <a:p>
            <a:r>
              <a:rPr lang="ja-JP" sz="1600" b="1" i="0" dirty="0" smtClean="0">
                <a:solidFill>
                  <a:srgbClr val="4D4D4D"/>
                </a:solidFill>
                <a:ea typeface="MS UI Gothic" pitchFamily="18" charset="0"/>
              </a:rPr>
              <a:t>低リスクの患者では3カ月間のCAPOX投与による治療で十分であるが、高リスク患者では</a:t>
            </a:r>
            <a:r>
              <a:rPr lang="en" sz="1600" dirty="0" smtClean="0"/>
              <a:t/>
            </a:r>
            <a:br>
              <a:rPr lang="en" sz="1600" dirty="0" smtClean="0"/>
            </a:br>
            <a:r>
              <a:rPr lang="ja-JP" sz="1600" b="1" i="0" dirty="0" smtClean="0">
                <a:solidFill>
                  <a:srgbClr val="4D4D4D"/>
                </a:solidFill>
                <a:ea typeface="MS UI Gothic" pitchFamily="18" charset="0"/>
              </a:rPr>
              <a:t>6カ月間の治療が必要となる可能性がある。</a:t>
            </a:r>
          </a:p>
        </p:txBody>
      </p:sp>
      <p:sp>
        <p:nvSpPr>
          <p:cNvPr id="7" name="Text Placeholder 6"/>
          <p:cNvSpPr>
            <a:spLocks noGrp="1"/>
          </p:cNvSpPr>
          <p:nvPr>
            <p:ph type="body" sz="quarter" idx="11"/>
          </p:nvPr>
        </p:nvSpPr>
        <p:spPr/>
        <p:txBody>
          <a:bodyPr/>
          <a:lstStyle/>
          <a:p>
            <a:r>
              <a:rPr lang="en-US" dirty="0"/>
              <a:t>Yoshino T, et al. Ann </a:t>
            </a:r>
            <a:r>
              <a:rPr lang="en-US" dirty="0" err="1"/>
              <a:t>Oncol</a:t>
            </a:r>
            <a:r>
              <a:rPr lang="en-US" dirty="0"/>
              <a:t> 2017;28(</a:t>
            </a:r>
            <a:r>
              <a:rPr lang="en-US" dirty="0" err="1"/>
              <a:t>Suppl</a:t>
            </a:r>
            <a:r>
              <a:rPr lang="en-US" dirty="0"/>
              <a:t> 5):</a:t>
            </a:r>
            <a:r>
              <a:rPr lang="en-US" dirty="0" err="1"/>
              <a:t>Abstr</a:t>
            </a:r>
            <a:r>
              <a:rPr lang="en-US" dirty="0"/>
              <a:t> LBA24</a:t>
            </a:r>
          </a:p>
        </p:txBody>
      </p:sp>
    </p:spTree>
    <p:extLst>
      <p:ext uri="{BB962C8B-B14F-4D97-AF65-F5344CB8AC3E}">
        <p14:creationId xmlns:p14="http://schemas.microsoft.com/office/powerpoint/2010/main" xmlns="" val="148664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転移を有する膵腺癌患者における第二選択治療として、EryaspaseとCTの併用療法を評価すること。 </a:t>
            </a:r>
          </a:p>
          <a:p>
            <a:endParaRPr lang="en-GB" dirty="0"/>
          </a:p>
        </p:txBody>
      </p:sp>
      <p:sp>
        <p:nvSpPr>
          <p:cNvPr id="30"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621PD：転移を有する膵腺癌患者において、第二選択治療としてeryaspaseとゲムシタビンまたはFOLFOXの併用療法を評価する第IIb相試験（NCT02195180）</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Hammel P, et al</a:t>
            </a:r>
          </a:p>
        </p:txBody>
      </p:sp>
      <p:sp>
        <p:nvSpPr>
          <p:cNvPr id="31" name="Text Placeholder 3"/>
          <p:cNvSpPr>
            <a:spLocks noGrp="1"/>
          </p:cNvSpPr>
          <p:nvPr>
            <p:ph type="body" sz="quarter" idx="10"/>
          </p:nvPr>
        </p:nvSpPr>
        <p:spPr>
          <a:xfrm>
            <a:off x="365125" y="6096000"/>
            <a:ext cx="4354586" cy="487363"/>
          </a:xfrm>
        </p:spPr>
        <p:txBody>
          <a:bodyPr/>
          <a:lstStyle/>
          <a:p>
            <a:r>
              <a:rPr lang="ja-JP" sz="1200" b="0" i="0" dirty="0" smtClean="0">
                <a:solidFill>
                  <a:srgbClr val="4D4D4D"/>
                </a:solidFill>
                <a:ea typeface="MS UI Gothic" pitchFamily="18" charset="0"/>
              </a:rPr>
              <a:t>*ゲムシタビン1000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、30分IV、D1, 8, 15、またはmFOLFOX6 （オキサリプラチン85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、IV、 D1, 15 + ロイコボリン200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、IV、D1,15 + 5FU 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、IV + 5FU 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15 CIV D1, 2 および D15, 16）</a:t>
            </a:r>
          </a:p>
        </p:txBody>
      </p:sp>
      <p:sp>
        <p:nvSpPr>
          <p:cNvPr id="32" name="Text Placeholder 4"/>
          <p:cNvSpPr>
            <a:spLocks noGrp="1"/>
          </p:cNvSpPr>
          <p:nvPr>
            <p:ph type="body" sz="quarter" idx="11"/>
          </p:nvPr>
        </p:nvSpPr>
        <p:spPr>
          <a:xfrm>
            <a:off x="4648200" y="6096000"/>
            <a:ext cx="4130675" cy="487363"/>
          </a:xfrm>
        </p:spPr>
        <p:txBody>
          <a:bodyPr/>
          <a:lstStyle/>
          <a:p>
            <a:r>
              <a:rPr lang="en-US" dirty="0" err="1"/>
              <a:t>Hammel</a:t>
            </a:r>
            <a:r>
              <a:rPr lang="en-US" dirty="0"/>
              <a:t> </a:t>
            </a:r>
            <a:r>
              <a:rPr lang="en-US" dirty="0" smtClean="0"/>
              <a:t>P, et al. </a:t>
            </a:r>
            <a:r>
              <a:rPr lang="fr-FR" dirty="0"/>
              <a:t>Ann Oncol 2017;28(Suppl 5):Abstr </a:t>
            </a:r>
            <a:r>
              <a:rPr lang="en-US" dirty="0"/>
              <a:t>621PD</a:t>
            </a:r>
          </a:p>
        </p:txBody>
      </p:sp>
      <p:sp>
        <p:nvSpPr>
          <p:cNvPr id="33" name="Oval 32"/>
          <p:cNvSpPr>
            <a:spLocks noChangeArrowheads="1"/>
          </p:cNvSpPr>
          <p:nvPr/>
        </p:nvSpPr>
        <p:spPr bwMode="auto">
          <a:xfrm>
            <a:off x="3941537" y="30518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34" name="AutoShape 15"/>
          <p:cNvCxnSpPr>
            <a:cxnSpLocks noChangeShapeType="1"/>
            <a:stCxn id="33" idx="0"/>
            <a:endCxn id="38" idx="1"/>
          </p:cNvCxnSpPr>
          <p:nvPr/>
        </p:nvCxnSpPr>
        <p:spPr bwMode="auto">
          <a:xfrm rot="5400000" flipH="1" flipV="1">
            <a:off x="4196182" y="2528401"/>
            <a:ext cx="560597" cy="486290"/>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222692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6" name="AutoShape 19"/>
          <p:cNvCxnSpPr>
            <a:cxnSpLocks noChangeShapeType="1"/>
            <a:stCxn id="40" idx="3"/>
            <a:endCxn id="33" idx="2"/>
          </p:cNvCxnSpPr>
          <p:nvPr/>
        </p:nvCxnSpPr>
        <p:spPr bwMode="auto">
          <a:xfrm flipV="1">
            <a:off x="3684814" y="3343944"/>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1"/>
          <p:cNvCxnSpPr>
            <a:cxnSpLocks noChangeShapeType="1"/>
            <a:stCxn id="38" idx="3"/>
            <a:endCxn id="35" idx="1"/>
          </p:cNvCxnSpPr>
          <p:nvPr/>
        </p:nvCxnSpPr>
        <p:spPr bwMode="auto">
          <a:xfrm>
            <a:off x="7823382" y="2491247"/>
            <a:ext cx="293053" cy="0"/>
          </a:xfrm>
          <a:prstGeom prst="straightConnector1">
            <a:avLst/>
          </a:prstGeom>
          <a:noFill/>
          <a:ln w="57150">
            <a:solidFill>
              <a:schemeClr val="bg2">
                <a:lumMod val="60000"/>
                <a:lumOff val="40000"/>
              </a:schemeClr>
            </a:solidFill>
            <a:round/>
            <a:headEnd/>
            <a:tailEnd type="triangle" w="med" len="med"/>
          </a:ln>
        </p:spPr>
      </p:cxnSp>
      <p:sp>
        <p:nvSpPr>
          <p:cNvPr id="38" name="AutoShape 8"/>
          <p:cNvSpPr>
            <a:spLocks noChangeArrowheads="1"/>
          </p:cNvSpPr>
          <p:nvPr/>
        </p:nvSpPr>
        <p:spPr bwMode="auto">
          <a:xfrm>
            <a:off x="4719625" y="2080878"/>
            <a:ext cx="310375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Eryaspase 100 U/kg、D3, 17 + CT*、q4w</a:t>
            </a:r>
          </a:p>
          <a:p>
            <a:pPr algn="ctr" defTabSz="892175" eaLnBrk="0" hangingPunct="0"/>
            <a:r>
              <a:rPr lang="ja-JP" b="0" i="0" dirty="0" smtClean="0">
                <a:solidFill>
                  <a:srgbClr val="FFFFFF"/>
                </a:solidFill>
                <a:ea typeface="MS UI Gothic" pitchFamily="18" charset="0"/>
              </a:rPr>
              <a:t>(n=95)</a:t>
            </a:r>
          </a:p>
        </p:txBody>
      </p:sp>
      <p:sp>
        <p:nvSpPr>
          <p:cNvPr id="40" name="AutoShape 9"/>
          <p:cNvSpPr>
            <a:spLocks noChangeArrowheads="1"/>
          </p:cNvSpPr>
          <p:nvPr/>
        </p:nvSpPr>
        <p:spPr bwMode="auto">
          <a:xfrm>
            <a:off x="365124" y="2440364"/>
            <a:ext cx="331969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転移を有する膵腺癌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第一選択治療が無効</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defTabSz="892175" eaLnBrk="0" hangingPunct="0">
              <a:spcAft>
                <a:spcPct val="30000"/>
              </a:spcAft>
            </a:pPr>
            <a:r>
              <a:rPr lang="ja-JP" b="0" i="0" dirty="0" smtClean="0">
                <a:solidFill>
                  <a:srgbClr val="FFFFFF"/>
                </a:solidFill>
                <a:ea typeface="MS UI Gothic" pitchFamily="18" charset="0"/>
              </a:rPr>
              <a:t>（n=141）</a:t>
            </a:r>
            <a:r>
              <a:rPr lang="en-GB" altLang="ja-JP" b="0" i="0" dirty="0" smtClean="0">
                <a:solidFill>
                  <a:srgbClr val="FFFFFF"/>
                </a:solidFill>
                <a:ea typeface="MS UI Gothic" pitchFamily="18" charset="0"/>
              </a:rPr>
              <a:t> </a:t>
            </a:r>
            <a:endParaRPr lang="ja-JP" b="0" i="0" dirty="0" smtClean="0">
              <a:solidFill>
                <a:srgbClr val="FFFFFF"/>
              </a:solidFill>
              <a:ea typeface="MS UI Gothic" pitchFamily="18" charset="0"/>
            </a:endParaRPr>
          </a:p>
        </p:txBody>
      </p:sp>
      <p:sp>
        <p:nvSpPr>
          <p:cNvPr id="41" name="Rectangle 9"/>
          <p:cNvSpPr txBox="1">
            <a:spLocks noChangeArrowheads="1"/>
          </p:cNvSpPr>
          <p:nvPr/>
        </p:nvSpPr>
        <p:spPr bwMode="auto">
          <a:xfrm>
            <a:off x="365124" y="464965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 + PFS[アスパラギンシンテターゼ（ASNS) 0/1</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]：有意性に関係なくHR &lt;0.85の場合に、ポジティブ・スタディとなる。</a:t>
            </a:r>
          </a:p>
        </p:txBody>
      </p:sp>
      <p:sp>
        <p:nvSpPr>
          <p:cNvPr id="42" name="Content Placeholder 26"/>
          <p:cNvSpPr txBox="1">
            <a:spLocks/>
          </p:cNvSpPr>
          <p:nvPr/>
        </p:nvSpPr>
        <p:spPr>
          <a:xfrm>
            <a:off x="4648200" y="464965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主要治療集団におけるOS + PFS</a:t>
            </a:r>
          </a:p>
          <a:p>
            <a:pPr>
              <a:buClr>
                <a:srgbClr val="043882"/>
              </a:buClr>
            </a:pPr>
            <a:r>
              <a:rPr lang="ja-JP" b="0" i="0" dirty="0" smtClean="0">
                <a:solidFill>
                  <a:srgbClr val="4D4D4D"/>
                </a:solidFill>
                <a:ea typeface="MS UI Gothic" pitchFamily="18" charset="0"/>
              </a:rPr>
              <a:t>ORR, 安全性, QoL</a:t>
            </a:r>
          </a:p>
        </p:txBody>
      </p:sp>
      <p:cxnSp>
        <p:nvCxnSpPr>
          <p:cNvPr id="43" name="AutoShape 16"/>
          <p:cNvCxnSpPr>
            <a:cxnSpLocks noChangeShapeType="1"/>
            <a:stCxn id="33" idx="4"/>
            <a:endCxn id="46" idx="1"/>
          </p:cNvCxnSpPr>
          <p:nvPr/>
        </p:nvCxnSpPr>
        <p:spPr bwMode="auto">
          <a:xfrm rot="16200000" flipH="1">
            <a:off x="4213698" y="3655681"/>
            <a:ext cx="525650" cy="486376"/>
          </a:xfrm>
          <a:prstGeom prst="bentConnector2">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116435" y="389737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5" name="AutoShape 20"/>
          <p:cNvCxnSpPr>
            <a:cxnSpLocks noChangeShapeType="1"/>
            <a:stCxn id="46" idx="3"/>
            <a:endCxn id="44" idx="1"/>
          </p:cNvCxnSpPr>
          <p:nvPr/>
        </p:nvCxnSpPr>
        <p:spPr bwMode="auto">
          <a:xfrm>
            <a:off x="7821637" y="4161694"/>
            <a:ext cx="294798" cy="0"/>
          </a:xfrm>
          <a:prstGeom prst="straightConnector1">
            <a:avLst/>
          </a:prstGeom>
          <a:noFill/>
          <a:ln w="57150">
            <a:solidFill>
              <a:schemeClr val="bg2">
                <a:lumMod val="60000"/>
                <a:lumOff val="40000"/>
              </a:schemeClr>
            </a:solidFill>
            <a:prstDash val="sysDot"/>
            <a:round/>
            <a:headEnd/>
            <a:tailEnd type="triangle" w="med" len="med"/>
          </a:ln>
        </p:spPr>
      </p:cxnSp>
      <p:sp>
        <p:nvSpPr>
          <p:cNvPr id="46" name="AutoShape 12"/>
          <p:cNvSpPr>
            <a:spLocks noChangeArrowheads="1"/>
          </p:cNvSpPr>
          <p:nvPr/>
        </p:nvSpPr>
        <p:spPr bwMode="auto">
          <a:xfrm>
            <a:off x="4719711" y="3751326"/>
            <a:ext cx="310192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CT*単独療法 x 6、q4w</a:t>
            </a:r>
          </a:p>
          <a:p>
            <a:pPr algn="ctr" defTabSz="892175" eaLnBrk="0" hangingPunct="0"/>
            <a:r>
              <a:rPr lang="ja-JP" b="0" i="0" dirty="0" smtClean="0">
                <a:solidFill>
                  <a:srgbClr val="4D4D4D"/>
                </a:solidFill>
                <a:ea typeface="MS UI Gothic" pitchFamily="18" charset="0"/>
              </a:rPr>
              <a:t>（n=46）</a:t>
            </a:r>
          </a:p>
        </p:txBody>
      </p:sp>
    </p:spTree>
    <p:extLst>
      <p:ext uri="{BB962C8B-B14F-4D97-AF65-F5344CB8AC3E}">
        <p14:creationId xmlns:p14="http://schemas.microsoft.com/office/powerpoint/2010/main" xmlns="" val="3413830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ステージIIIの結腸癌患者において、FOLFOXまたはCAPOX投与による治療期間3カ月および6カ月のDFSを比較すること。 </a:t>
            </a:r>
          </a:p>
          <a:p>
            <a:endParaRPr lang="en-GB" dirty="0"/>
          </a:p>
        </p:txBody>
      </p:sp>
      <p:sp>
        <p:nvSpPr>
          <p:cNvPr id="2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473O: ステージIIIの結腸癌患者におけるオキサリプラチンをベースとした術後補助化学療法の治療期間（3カ月間 対 6カ月間）：Per-protocol、サブグループおよび長期間にわたり継続する神経障害の結果 – Taieb J, et al</a:t>
            </a:r>
          </a:p>
        </p:txBody>
      </p:sp>
      <p:sp>
        <p:nvSpPr>
          <p:cNvPr id="24" name="Text Placeholder 4"/>
          <p:cNvSpPr>
            <a:spLocks noGrp="1"/>
          </p:cNvSpPr>
          <p:nvPr>
            <p:ph type="body" sz="quarter" idx="11"/>
          </p:nvPr>
        </p:nvSpPr>
        <p:spPr>
          <a:xfrm>
            <a:off x="4648200" y="6096000"/>
            <a:ext cx="4130675" cy="487363"/>
          </a:xfrm>
        </p:spPr>
        <p:txBody>
          <a:bodyPr/>
          <a:lstStyle/>
          <a:p>
            <a:r>
              <a:rPr lang="fr-FR" dirty="0"/>
              <a:t>Taieb J, et al. Ann Oncol 2017;28(Suppl 5):Abstr 473O</a:t>
            </a:r>
            <a:endParaRPr lang="en-US" dirty="0"/>
          </a:p>
        </p:txBody>
      </p:sp>
      <p:sp>
        <p:nvSpPr>
          <p:cNvPr id="25" name="Oval 14"/>
          <p:cNvSpPr>
            <a:spLocks noChangeArrowheads="1"/>
          </p:cNvSpPr>
          <p:nvPr/>
        </p:nvSpPr>
        <p:spPr bwMode="auto">
          <a:xfrm>
            <a:off x="3941537" y="33772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6" name="AutoShape 15"/>
          <p:cNvCxnSpPr>
            <a:cxnSpLocks noChangeShapeType="1"/>
            <a:stCxn id="25" idx="0"/>
            <a:endCxn id="30" idx="1"/>
          </p:cNvCxnSpPr>
          <p:nvPr/>
        </p:nvCxnSpPr>
        <p:spPr bwMode="auto">
          <a:xfrm rot="5400000" flipH="1" flipV="1">
            <a:off x="4217370" y="2729296"/>
            <a:ext cx="663905"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44901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8" name="AutoShape 19"/>
          <p:cNvCxnSpPr>
            <a:cxnSpLocks noChangeShapeType="1"/>
            <a:stCxn id="31" idx="3"/>
            <a:endCxn id="25" idx="2"/>
          </p:cNvCxnSpPr>
          <p:nvPr/>
        </p:nvCxnSpPr>
        <p:spPr bwMode="auto">
          <a:xfrm flipV="1">
            <a:off x="3684814" y="366933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713330"/>
            <a:ext cx="5726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30296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3カ月</a:t>
            </a:r>
          </a:p>
          <a:p>
            <a:pPr algn="ctr" defTabSz="892175" eaLnBrk="0" hangingPunct="0"/>
            <a:r>
              <a:rPr lang="ja-JP" b="0" i="0" dirty="0" smtClean="0">
                <a:solidFill>
                  <a:srgbClr val="FFFFFF"/>
                </a:solidFill>
                <a:ea typeface="MS UI Gothic" pitchFamily="18" charset="0"/>
              </a:rPr>
              <a:t>(n=1008)</a:t>
            </a:r>
          </a:p>
        </p:txBody>
      </p:sp>
      <p:sp>
        <p:nvSpPr>
          <p:cNvPr id="31" name="AutoShape 9"/>
          <p:cNvSpPr>
            <a:spLocks noChangeArrowheads="1"/>
          </p:cNvSpPr>
          <p:nvPr/>
        </p:nvSpPr>
        <p:spPr bwMode="auto">
          <a:xfrm>
            <a:off x="365124" y="3128477"/>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病期IIIの結腸癌</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(n=2022)</a:t>
            </a:r>
          </a:p>
        </p:txBody>
      </p:sp>
      <p:sp>
        <p:nvSpPr>
          <p:cNvPr id="32" name="Rectangle 9"/>
          <p:cNvSpPr txBox="1">
            <a:spLocks noChangeArrowheads="1"/>
          </p:cNvSpPr>
          <p:nvPr/>
        </p:nvSpPr>
        <p:spPr bwMode="auto">
          <a:xfrm>
            <a:off x="365124" y="5195385"/>
            <a:ext cx="4130676" cy="866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DFS</a:t>
            </a:r>
          </a:p>
          <a:p>
            <a:endParaRPr lang="en-GB" dirty="0"/>
          </a:p>
        </p:txBody>
      </p:sp>
      <p:sp>
        <p:nvSpPr>
          <p:cNvPr id="33" name="Content Placeholder 26"/>
          <p:cNvSpPr txBox="1">
            <a:spLocks/>
          </p:cNvSpPr>
          <p:nvPr/>
        </p:nvSpPr>
        <p:spPr>
          <a:xfrm>
            <a:off x="4648200" y="5195385"/>
            <a:ext cx="4130675" cy="866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安全性</a:t>
            </a:r>
          </a:p>
        </p:txBody>
      </p:sp>
      <p:cxnSp>
        <p:nvCxnSpPr>
          <p:cNvPr id="34" name="AutoShape 16"/>
          <p:cNvCxnSpPr>
            <a:cxnSpLocks noChangeShapeType="1"/>
            <a:stCxn id="25" idx="4"/>
            <a:endCxn id="37" idx="1"/>
          </p:cNvCxnSpPr>
          <p:nvPr/>
        </p:nvCxnSpPr>
        <p:spPr bwMode="auto">
          <a:xfrm rot="16200000" flipH="1">
            <a:off x="4215319" y="3979450"/>
            <a:ext cx="668006"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436512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6" name="AutoShape 20"/>
          <p:cNvCxnSpPr>
            <a:cxnSpLocks noChangeShapeType="1"/>
            <a:stCxn id="37" idx="3"/>
            <a:endCxn id="35" idx="1"/>
          </p:cNvCxnSpPr>
          <p:nvPr/>
        </p:nvCxnSpPr>
        <p:spPr bwMode="auto">
          <a:xfrm>
            <a:off x="7542220" y="462944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7" name="AutoShape 12"/>
          <p:cNvSpPr>
            <a:spLocks noChangeArrowheads="1"/>
          </p:cNvSpPr>
          <p:nvPr/>
        </p:nvSpPr>
        <p:spPr bwMode="auto">
          <a:xfrm>
            <a:off x="4865310" y="4219073"/>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6カ月</a:t>
            </a:r>
          </a:p>
          <a:p>
            <a:pPr algn="ctr" defTabSz="892175" eaLnBrk="0" hangingPunct="0"/>
            <a:r>
              <a:rPr lang="ja-JP" b="0" i="0" dirty="0" smtClean="0">
                <a:solidFill>
                  <a:srgbClr val="4D4D4D"/>
                </a:solidFill>
                <a:ea typeface="MS UI Gothic" pitchFamily="18" charset="0"/>
              </a:rPr>
              <a:t>(n=1014)</a:t>
            </a:r>
          </a:p>
        </p:txBody>
      </p:sp>
    </p:spTree>
    <p:extLst>
      <p:ext uri="{BB962C8B-B14F-4D97-AF65-F5344CB8AC3E}">
        <p14:creationId xmlns:p14="http://schemas.microsoft.com/office/powerpoint/2010/main" xmlns="" val="1363078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473O: ステージIIIの結腸癌患者におけるオキサリプラチンをベースとした術後補助化学療法の治療期間（3カ月間 対 6カ月間）：Per-protocol、サブグループおよび長期間にわたり継続する神経障害の結果 – Taieb J, et al</a:t>
            </a:r>
          </a:p>
        </p:txBody>
      </p:sp>
      <p:sp>
        <p:nvSpPr>
          <p:cNvPr id="12"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*実施した治療;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≧2.5カ月 (3カ月群) または ≧5カ月 (6カ月群)</a:t>
            </a:r>
          </a:p>
        </p:txBody>
      </p:sp>
      <p:sp>
        <p:nvSpPr>
          <p:cNvPr id="13" name="Text Placeholder 4"/>
          <p:cNvSpPr>
            <a:spLocks noGrp="1"/>
          </p:cNvSpPr>
          <p:nvPr>
            <p:ph type="body" sz="quarter" idx="11"/>
          </p:nvPr>
        </p:nvSpPr>
        <p:spPr>
          <a:xfrm>
            <a:off x="4648200" y="6096000"/>
            <a:ext cx="4130675" cy="487363"/>
          </a:xfrm>
        </p:spPr>
        <p:txBody>
          <a:bodyPr/>
          <a:lstStyle/>
          <a:p>
            <a:r>
              <a:rPr lang="fr-FR" dirty="0"/>
              <a:t>Taieb J, et al. Ann Oncol 2017;28(Suppl 5):Abstr 473O</a:t>
            </a:r>
            <a:endParaRPr lang="en-US" dirty="0"/>
          </a:p>
        </p:txBody>
      </p:sp>
      <p:graphicFrame>
        <p:nvGraphicFramePr>
          <p:cNvPr id="14" name="Group 88"/>
          <p:cNvGraphicFramePr>
            <a:graphicFrameLocks noGrp="1"/>
          </p:cNvGraphicFramePr>
          <p:nvPr>
            <p:extLst>
              <p:ext uri="{D42A27DB-BD31-4B8C-83A1-F6EECF244321}">
                <p14:modId xmlns:p14="http://schemas.microsoft.com/office/powerpoint/2010/main" xmlns="" val="3872499487"/>
              </p:ext>
            </p:extLst>
          </p:nvPr>
        </p:nvGraphicFramePr>
        <p:xfrm>
          <a:off x="361938" y="1655331"/>
          <a:ext cx="8448105" cy="3676127"/>
        </p:xfrm>
        <a:graphic>
          <a:graphicData uri="http://schemas.openxmlformats.org/drawingml/2006/table">
            <a:tbl>
              <a:tblPr firstRow="1" bandRow="1">
                <a:tableStyleId>{69012ECD-51FC-41F1-AA8D-1B2483CD663E}</a:tableStyleId>
              </a:tblPr>
              <a:tblGrid>
                <a:gridCol w="1689621">
                  <a:extLst>
                    <a:ext uri="{9D8B030D-6E8A-4147-A177-3AD203B41FA5}">
                      <a16:colId xmlns="" xmlns:a16="http://schemas.microsoft.com/office/drawing/2014/main" val="20000"/>
                    </a:ext>
                  </a:extLst>
                </a:gridCol>
                <a:gridCol w="1689621">
                  <a:extLst>
                    <a:ext uri="{9D8B030D-6E8A-4147-A177-3AD203B41FA5}">
                      <a16:colId xmlns="" xmlns:a16="http://schemas.microsoft.com/office/drawing/2014/main" val="20001"/>
                    </a:ext>
                  </a:extLst>
                </a:gridCol>
                <a:gridCol w="1689621">
                  <a:extLst>
                    <a:ext uri="{9D8B030D-6E8A-4147-A177-3AD203B41FA5}">
                      <a16:colId xmlns="" xmlns:a16="http://schemas.microsoft.com/office/drawing/2014/main" val="20002"/>
                    </a:ext>
                  </a:extLst>
                </a:gridCol>
                <a:gridCol w="1689621">
                  <a:extLst>
                    <a:ext uri="{9D8B030D-6E8A-4147-A177-3AD203B41FA5}">
                      <a16:colId xmlns="" xmlns:a16="http://schemas.microsoft.com/office/drawing/2014/main" val="20003"/>
                    </a:ext>
                  </a:extLst>
                </a:gridCol>
                <a:gridCol w="1689621"/>
              </a:tblGrid>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DFS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3カ月群, </a:t>
                      </a:r>
                      <a:r>
                        <a:rPr lang="en" sz="1400" dirty="0" smtClean="0"/>
                        <a:t/>
                      </a:r>
                      <a:br>
                        <a:rPr lang="en" sz="1400" dirty="0" smtClean="0"/>
                      </a:br>
                      <a:r>
                        <a:rPr lang="ja-JP" sz="1400" b="1" i="0" u="none" dirty="0" smtClean="0">
                          <a:solidFill>
                            <a:srgbClr val="FFFFFF"/>
                          </a:solidFill>
                          <a:ea typeface="MS UI Gothic" pitchFamily="18" charset="0"/>
                        </a:rPr>
                        <a:t>%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6カ月群, </a:t>
                      </a:r>
                      <a:r>
                        <a:rPr lang="en" sz="1400" dirty="0" smtClean="0"/>
                        <a:t/>
                      </a:r>
                      <a:br>
                        <a:rPr lang="en" sz="1400" dirty="0" smtClean="0"/>
                      </a:br>
                      <a:r>
                        <a:rPr lang="ja-JP" sz="1400" b="1" i="0" u="none" dirty="0" smtClean="0">
                          <a:solidFill>
                            <a:srgbClr val="FFFFFF"/>
                          </a:solidFill>
                          <a:ea typeface="MS UI Gothic" pitchFamily="18" charset="0"/>
                        </a:rPr>
                        <a:t>%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kern="1200" dirty="0" smtClean="0">
                          <a:solidFill>
                            <a:srgbClr val="000000"/>
                          </a:solidFill>
                          <a:latin typeface="+mn-lt"/>
                          <a:ea typeface="MS UI Gothic" pitchFamily="18" charset="0"/>
                          <a:cs typeface="+mn-cs"/>
                        </a:rPr>
                        <a:t>mITT*集団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72 (69,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76 (73,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1.24 (1.05,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mPP</a:t>
                      </a:r>
                      <a:r>
                        <a:rPr lang="ja-JP" sz="1400" b="0" i="0" baseline="30000" dirty="0" smtClean="0">
                          <a:solidFill>
                            <a:srgbClr val="000000"/>
                          </a:solidFill>
                          <a:ea typeface="MS UI Gothic" pitchFamily="18" charset="0"/>
                        </a:rPr>
                        <a:t>†</a:t>
                      </a:r>
                      <a:r>
                        <a:rPr lang="ja-JP" sz="1400" b="0" i="0" u="none" dirty="0" smtClean="0">
                          <a:solidFill>
                            <a:srgbClr val="000000"/>
                          </a:solidFill>
                          <a:ea typeface="MS UI Gothic" pitchFamily="18" charset="0"/>
                        </a:rPr>
                        <a:t>集団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72 (69,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78 (75,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1.36 (1.14, 1.63)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T1-3, 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80 (76, 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83 (79,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1.15 (0.91,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T4および/またはN2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59 (54,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65 (60,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1.38 (1.10,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FOLFOX </a:t>
                      </a:r>
                      <a:r>
                        <a:rPr lang="en" sz="1400" dirty="0" smtClean="0"/>
                        <a:t/>
                      </a:r>
                      <a:br>
                        <a:rPr lang="en" sz="1400" dirty="0" smtClean="0"/>
                      </a:br>
                      <a:r>
                        <a:rPr lang="ja-JP" sz="1400" b="0" i="0" u="none" dirty="0" smtClean="0">
                          <a:solidFill>
                            <a:srgbClr val="000000"/>
                          </a:solidFill>
                          <a:ea typeface="MS UI Gothic" pitchFamily="18" charset="0"/>
                        </a:rPr>
                        <a:t>(90%の患者)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72 (69,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76 (73,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1.24 (1.05,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52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CAPOX </a:t>
                      </a:r>
                      <a:r>
                        <a:rPr lang="en" sz="1400" dirty="0" smtClean="0"/>
                        <a:t/>
                      </a:r>
                      <a:br>
                        <a:rPr lang="en" sz="1400" dirty="0" smtClean="0"/>
                      </a:br>
                      <a:r>
                        <a:rPr lang="ja-JP" sz="1400" b="0" i="0" u="none" dirty="0" smtClean="0">
                          <a:solidFill>
                            <a:srgbClr val="000000"/>
                          </a:solidFill>
                          <a:ea typeface="MS UI Gothic" pitchFamily="18" charset="0"/>
                        </a:rPr>
                        <a:t>(10%の患者)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72 (63,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71 (60,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0.97 (0.59, 1.59)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4167474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473O: ステージIIIの結腸癌患者におけるオキサリプラチンをベースとした術後補助化学療法の治療期間（3カ月間 対 6カ月間）：Per-protocol、サブグループおよび長期間にわたり継続する神経障害の結果 – Taieb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ステージIIIの結腸癌患者では、6カ月間の術後補助化学療法は、3カ月間の術後補助化学療法に対して優越性を示した。</a:t>
            </a:r>
          </a:p>
          <a:p>
            <a:r>
              <a:rPr lang="ja-JP" sz="1600" b="1" i="0" dirty="0" smtClean="0">
                <a:solidFill>
                  <a:srgbClr val="4D4D4D"/>
                </a:solidFill>
                <a:ea typeface="MS UI Gothic" pitchFamily="18" charset="0"/>
              </a:rPr>
              <a:t>FOLFOX投与による治療を受けた患者：</a:t>
            </a:r>
          </a:p>
          <a:p>
            <a:pPr lvl="1"/>
            <a:r>
              <a:rPr lang="ja-JP" sz="1600" b="1" i="0" dirty="0" smtClean="0">
                <a:solidFill>
                  <a:srgbClr val="4D4D4D"/>
                </a:solidFill>
                <a:ea typeface="MS UI Gothic" pitchFamily="18" charset="0"/>
              </a:rPr>
              <a:t>T4および/またはN2: 6カ月間の術後補助化学療法は3カ月間の術後補助化学療法よりも優れている</a:t>
            </a:r>
          </a:p>
          <a:p>
            <a:pPr lvl="2"/>
            <a:r>
              <a:rPr lang="ja-JP" sz="1600" b="1" i="0" dirty="0" smtClean="0">
                <a:solidFill>
                  <a:srgbClr val="4D4D4D"/>
                </a:solidFill>
                <a:ea typeface="MS UI Gothic" pitchFamily="18" charset="0"/>
              </a:rPr>
              <a:t>mFOLFOX6を選択する場合、患者は6カ月間の治療を受ける必要がある。</a:t>
            </a:r>
          </a:p>
          <a:p>
            <a:pPr lvl="1"/>
            <a:r>
              <a:rPr lang="ja-JP" sz="1600" b="1" i="0" dirty="0" smtClean="0">
                <a:solidFill>
                  <a:srgbClr val="4D4D4D"/>
                </a:solidFill>
                <a:ea typeface="MS UI Gothic" pitchFamily="18" charset="0"/>
              </a:rPr>
              <a:t>T1-3 N1: 3カ月間の治療と6カ月間の治療では有意差なし。</a:t>
            </a:r>
          </a:p>
          <a:p>
            <a:pPr lvl="2"/>
            <a:r>
              <a:rPr lang="ja-JP" sz="1600" b="1" i="0" dirty="0" smtClean="0">
                <a:solidFill>
                  <a:srgbClr val="4D4D4D"/>
                </a:solidFill>
                <a:ea typeface="MS UI Gothic" pitchFamily="18" charset="0"/>
              </a:rPr>
              <a:t>治療期間は毒性によって調整する必要があり、3カ月間の治療も可能である。</a:t>
            </a:r>
          </a:p>
          <a:p>
            <a:r>
              <a:rPr lang="ja-JP" sz="1600" b="1" i="0" dirty="0" smtClean="0">
                <a:solidFill>
                  <a:srgbClr val="4D4D4D"/>
                </a:solidFill>
                <a:ea typeface="MS UI Gothic" pitchFamily="18" charset="0"/>
              </a:rPr>
              <a:t>患者数が少数のため、CAPOXのデータは限られている。</a:t>
            </a:r>
          </a:p>
          <a:p>
            <a:endParaRPr lang="en-US" dirty="0"/>
          </a:p>
        </p:txBody>
      </p:sp>
      <p:sp>
        <p:nvSpPr>
          <p:cNvPr id="5" name="Text Placeholder 4"/>
          <p:cNvSpPr>
            <a:spLocks noGrp="1"/>
          </p:cNvSpPr>
          <p:nvPr>
            <p:ph type="body" sz="quarter" idx="11"/>
          </p:nvPr>
        </p:nvSpPr>
        <p:spPr/>
        <p:txBody>
          <a:bodyPr/>
          <a:lstStyle/>
          <a:p>
            <a:r>
              <a:rPr lang="fr-FR" dirty="0"/>
              <a:t>Taieb J, et al. Ann Oncol 2017;28(Suppl 5):Abstr 473O</a:t>
            </a:r>
            <a:endParaRPr lang="en-US" dirty="0"/>
          </a:p>
        </p:txBody>
      </p:sp>
    </p:spTree>
    <p:extLst>
      <p:ext uri="{BB962C8B-B14F-4D97-AF65-F5344CB8AC3E}">
        <p14:creationId xmlns:p14="http://schemas.microsoft.com/office/powerpoint/2010/main" xmlns="" val="4167474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ステージIIIのCRC患者に対する術後補助療法として、DFSの観点から、S-1がカペシタビンに対して優越性を示すかどうかを検討すること。</a:t>
            </a:r>
          </a:p>
          <a:p>
            <a:endParaRPr lang="en-GB" dirty="0"/>
          </a:p>
        </p:txBody>
      </p:sp>
      <p:sp>
        <p:nvSpPr>
          <p:cNvPr id="25" name="Text Placeholder 3"/>
          <p:cNvSpPr>
            <a:spLocks noGrp="1"/>
          </p:cNvSpPr>
          <p:nvPr>
            <p:ph type="body" sz="quarter" idx="10"/>
          </p:nvPr>
        </p:nvSpPr>
        <p:spPr>
          <a:xfrm>
            <a:off x="365124" y="6104499"/>
            <a:ext cx="4130675" cy="487363"/>
          </a:xfrm>
        </p:spPr>
        <p:txBody>
          <a:bodyPr/>
          <a:lstStyle/>
          <a:p>
            <a:r>
              <a:rPr lang="ja-JP" sz="1200" b="0" i="0" dirty="0" smtClean="0">
                <a:solidFill>
                  <a:srgbClr val="4D4D4D"/>
                </a:solidFill>
                <a:ea typeface="MS UI Gothic" pitchFamily="18" charset="0"/>
              </a:rPr>
              <a:t>*1,250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、bid、D1-14、q3w;</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40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、bid、D1-28、q6w</a:t>
            </a:r>
          </a:p>
        </p:txBody>
      </p:sp>
      <p:sp>
        <p:nvSpPr>
          <p:cNvPr id="26" name="Text Placeholder 4"/>
          <p:cNvSpPr>
            <a:spLocks noGrp="1"/>
          </p:cNvSpPr>
          <p:nvPr>
            <p:ph type="body" sz="quarter" idx="11"/>
          </p:nvPr>
        </p:nvSpPr>
        <p:spPr>
          <a:xfrm>
            <a:off x="4525132" y="6096000"/>
            <a:ext cx="4253743" cy="487363"/>
          </a:xfrm>
        </p:spPr>
        <p:txBody>
          <a:bodyPr/>
          <a:lstStyle/>
          <a:p>
            <a:r>
              <a:rPr lang="fr-FR" dirty="0"/>
              <a:t>Hamaguchi T, et al. Ann Oncol 2017;28(Suppl 5):Abstr 485PD</a:t>
            </a:r>
            <a:endParaRPr lang="en-US" dirty="0"/>
          </a:p>
        </p:txBody>
      </p:sp>
      <p:sp>
        <p:nvSpPr>
          <p:cNvPr id="27" name="Oval 14"/>
          <p:cNvSpPr>
            <a:spLocks noChangeArrowheads="1"/>
          </p:cNvSpPr>
          <p:nvPr/>
        </p:nvSpPr>
        <p:spPr bwMode="auto">
          <a:xfrm>
            <a:off x="3941537" y="34873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8" name="AutoShape 15"/>
          <p:cNvCxnSpPr>
            <a:cxnSpLocks noChangeShapeType="1"/>
            <a:stCxn id="27" idx="0"/>
            <a:endCxn id="33" idx="1"/>
          </p:cNvCxnSpPr>
          <p:nvPr/>
        </p:nvCxnSpPr>
        <p:spPr bwMode="auto">
          <a:xfrm rot="5400000" flipH="1" flipV="1">
            <a:off x="4217370" y="2839367"/>
            <a:ext cx="663905"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5" y="255908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0" name="Content Placeholder 26"/>
          <p:cNvSpPr txBox="1">
            <a:spLocks/>
          </p:cNvSpPr>
          <p:nvPr/>
        </p:nvSpPr>
        <p:spPr bwMode="auto">
          <a:xfrm>
            <a:off x="4855937" y="3208354"/>
            <a:ext cx="4288064" cy="892175"/>
          </a:xfrm>
          <a:prstGeom prst="rect">
            <a:avLst/>
          </a:prstGeom>
          <a:noFill/>
          <a:ln w="9525">
            <a:noFill/>
            <a:miter lim="800000"/>
            <a:headEnd/>
            <a:tailEnd/>
          </a:ln>
        </p:spPr>
        <p:txBody>
          <a:bodyPr/>
          <a:lstStyle/>
          <a:p>
            <a:pPr marL="190500" indent="-190500">
              <a:spcBef>
                <a:spcPts val="0"/>
              </a:spcBef>
              <a:spcAft>
                <a:spcPts val="0"/>
              </a:spcAft>
              <a:defRPr/>
            </a:pPr>
            <a:r>
              <a:rPr lang="ja-JP" sz="14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腫瘍部位：結腸 対 直腸</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リンパ節転移の数：n＜3 対 4＜n</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術式：標準的手技 対 Non-touch isolation法</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治験実施施設</a:t>
            </a:r>
          </a:p>
        </p:txBody>
      </p:sp>
      <p:cxnSp>
        <p:nvCxnSpPr>
          <p:cNvPr id="31" name="AutoShape 19"/>
          <p:cNvCxnSpPr>
            <a:cxnSpLocks noChangeShapeType="1"/>
            <a:stCxn id="35" idx="3"/>
            <a:endCxn id="27" idx="2"/>
          </p:cNvCxnSpPr>
          <p:nvPr/>
        </p:nvCxnSpPr>
        <p:spPr bwMode="auto">
          <a:xfrm>
            <a:off x="3684814" y="3774763"/>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1"/>
          <p:cNvCxnSpPr>
            <a:cxnSpLocks noChangeShapeType="1"/>
            <a:stCxn id="33" idx="3"/>
            <a:endCxn id="29" idx="1"/>
          </p:cNvCxnSpPr>
          <p:nvPr/>
        </p:nvCxnSpPr>
        <p:spPr bwMode="auto">
          <a:xfrm>
            <a:off x="7543800" y="2823401"/>
            <a:ext cx="572635" cy="0"/>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4865310" y="241303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カペシタビン* </a:t>
            </a:r>
          </a:p>
          <a:p>
            <a:pPr algn="ctr" defTabSz="892175" eaLnBrk="0" hangingPunct="0"/>
            <a:r>
              <a:rPr lang="ja-JP" b="0" i="0" dirty="0" smtClean="0">
                <a:solidFill>
                  <a:srgbClr val="FFFFFF"/>
                </a:solidFill>
                <a:ea typeface="MS UI Gothic" pitchFamily="18" charset="0"/>
              </a:rPr>
              <a:t>(n=782)</a:t>
            </a:r>
          </a:p>
        </p:txBody>
      </p:sp>
      <p:sp>
        <p:nvSpPr>
          <p:cNvPr id="35" name="AutoShape 9"/>
          <p:cNvSpPr>
            <a:spLocks noChangeArrowheads="1"/>
          </p:cNvSpPr>
          <p:nvPr/>
        </p:nvSpPr>
        <p:spPr bwMode="auto">
          <a:xfrm>
            <a:off x="365124" y="2532763"/>
            <a:ext cx="3319690" cy="2484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ステージIIIのCRC［下部直腸癌患者（Rb）を除く］</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D2/3のリンパ節郭清を伴うR0</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CT/RT施行歴なし </a:t>
            </a:r>
          </a:p>
          <a:p>
            <a:pPr defTabSz="892175" eaLnBrk="0" hangingPunct="0">
              <a:spcAft>
                <a:spcPct val="30000"/>
              </a:spcAft>
            </a:pPr>
            <a:r>
              <a:rPr lang="ja-JP" b="0" i="0" dirty="0" smtClean="0">
                <a:solidFill>
                  <a:srgbClr val="FFFFFF"/>
                </a:solidFill>
                <a:ea typeface="MS UI Gothic" pitchFamily="18" charset="0"/>
              </a:rPr>
              <a:t>(n=1564)</a:t>
            </a:r>
          </a:p>
        </p:txBody>
      </p:sp>
      <p:sp>
        <p:nvSpPr>
          <p:cNvPr id="36"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DFS</a:t>
            </a:r>
          </a:p>
          <a:p>
            <a:endParaRPr lang="en-GB" dirty="0"/>
          </a:p>
        </p:txBody>
      </p:sp>
      <p:sp>
        <p:nvSpPr>
          <p:cNvPr id="37" name="Content Placeholder 26"/>
          <p:cNvSpPr txBox="1">
            <a:spLocks/>
          </p:cNvSpPr>
          <p:nvPr/>
        </p:nvSpPr>
        <p:spPr>
          <a:xfrm>
            <a:off x="4648200" y="530545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 RFS, 安全性</a:t>
            </a:r>
          </a:p>
        </p:txBody>
      </p:sp>
      <p:cxnSp>
        <p:nvCxnSpPr>
          <p:cNvPr id="38" name="AutoShape 16"/>
          <p:cNvCxnSpPr>
            <a:cxnSpLocks noChangeShapeType="1"/>
            <a:stCxn id="27" idx="4"/>
            <a:endCxn id="41" idx="1"/>
          </p:cNvCxnSpPr>
          <p:nvPr/>
        </p:nvCxnSpPr>
        <p:spPr bwMode="auto">
          <a:xfrm rot="16200000" flipH="1">
            <a:off x="4215319" y="4089521"/>
            <a:ext cx="668006" cy="631975"/>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5" y="447519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0" name="AutoShape 20"/>
          <p:cNvCxnSpPr>
            <a:cxnSpLocks noChangeShapeType="1"/>
            <a:stCxn id="41" idx="3"/>
            <a:endCxn id="39" idx="1"/>
          </p:cNvCxnSpPr>
          <p:nvPr/>
        </p:nvCxnSpPr>
        <p:spPr bwMode="auto">
          <a:xfrm>
            <a:off x="7542220" y="473951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865310" y="432914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S-1</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(n=782)</a:t>
            </a:r>
          </a:p>
        </p:txBody>
      </p:sp>
      <p:sp>
        <p:nvSpPr>
          <p:cNvPr id="4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485PD: ステージIIIの結腸癌(CC)患者における術後補助化学療法（S-1 対 カペシタビン）の無作為化第III相試験：日本臨床腫瘍グループ試験(JCOG0910)の最新結果 </a:t>
            </a:r>
            <a:r>
              <a:rPr lang="en" sz="1800" dirty="0" smtClean="0"/>
              <a:t/>
            </a:r>
            <a:br>
              <a:rPr lang="en" sz="1800" dirty="0" smtClean="0"/>
            </a:br>
            <a:r>
              <a:rPr lang="ja-JP" sz="1800" b="1" i="0" dirty="0" smtClean="0">
                <a:solidFill>
                  <a:srgbClr val="043882"/>
                </a:solidFill>
                <a:ea typeface="MS UI Gothic" pitchFamily="18" charset="0"/>
              </a:rPr>
              <a:t>– Hamaguchi T, et al</a:t>
            </a:r>
          </a:p>
        </p:txBody>
      </p:sp>
    </p:spTree>
    <p:extLst>
      <p:ext uri="{BB962C8B-B14F-4D97-AF65-F5344CB8AC3E}">
        <p14:creationId xmlns:p14="http://schemas.microsoft.com/office/powerpoint/2010/main" xmlns="" val="3559388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20"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485PD: ステージIIIの結腸癌(CC)患者における術後補助化学療法（S-1 対 カペシタビン）の無作為化第III相試験：日本臨床腫瘍グループ試験(JCOG0910)の最新結果 </a:t>
            </a:r>
            <a:r>
              <a:rPr lang="en" sz="1800" dirty="0" smtClean="0"/>
              <a:t/>
            </a:r>
            <a:br>
              <a:rPr lang="en" sz="1800" dirty="0" smtClean="0"/>
            </a:br>
            <a:r>
              <a:rPr lang="ja-JP" sz="1800" b="1" i="0" dirty="0" smtClean="0">
                <a:solidFill>
                  <a:srgbClr val="043882"/>
                </a:solidFill>
                <a:ea typeface="MS UI Gothic" pitchFamily="18" charset="0"/>
              </a:rPr>
              <a:t>– Hamaguchi T, et al</a:t>
            </a:r>
          </a:p>
        </p:txBody>
      </p:sp>
      <p:sp>
        <p:nvSpPr>
          <p:cNvPr id="121" name="Text Placeholder 4"/>
          <p:cNvSpPr>
            <a:spLocks noGrp="1"/>
          </p:cNvSpPr>
          <p:nvPr>
            <p:ph type="body" sz="quarter" idx="11"/>
          </p:nvPr>
        </p:nvSpPr>
        <p:spPr>
          <a:xfrm>
            <a:off x="4494512" y="6096000"/>
            <a:ext cx="4284363" cy="487363"/>
          </a:xfrm>
        </p:spPr>
        <p:txBody>
          <a:bodyPr/>
          <a:lstStyle/>
          <a:p>
            <a:r>
              <a:rPr lang="fr-FR" dirty="0"/>
              <a:t>Hamaguchi T, et al. Ann Oncol 2017;28(Suppl 5):Abstr 485PD</a:t>
            </a:r>
            <a:endParaRPr lang="en-US" dirty="0"/>
          </a:p>
        </p:txBody>
      </p:sp>
      <p:sp>
        <p:nvSpPr>
          <p:cNvPr id="123" name="TextBox 122"/>
          <p:cNvSpPr txBox="1"/>
          <p:nvPr/>
        </p:nvSpPr>
        <p:spPr>
          <a:xfrm>
            <a:off x="4449178" y="1404147"/>
            <a:ext cx="646331" cy="369332"/>
          </a:xfrm>
          <a:prstGeom prst="rect">
            <a:avLst/>
          </a:prstGeom>
          <a:noFill/>
        </p:spPr>
        <p:txBody>
          <a:bodyPr wrap="none" rtlCol="0">
            <a:spAutoFit/>
          </a:bodyPr>
          <a:lstStyle/>
          <a:p>
            <a:r>
              <a:rPr lang="ja-JP" b="1" i="0" dirty="0" smtClean="0">
                <a:solidFill>
                  <a:srgbClr val="4D4D4D"/>
                </a:solidFill>
                <a:ea typeface="MS UI Gothic" pitchFamily="18" charset="0"/>
              </a:rPr>
              <a:t>DFS</a:t>
            </a:r>
          </a:p>
        </p:txBody>
      </p:sp>
      <p:grpSp>
        <p:nvGrpSpPr>
          <p:cNvPr id="124" name="Group 123"/>
          <p:cNvGrpSpPr/>
          <p:nvPr/>
        </p:nvGrpSpPr>
        <p:grpSpPr>
          <a:xfrm>
            <a:off x="1596174" y="1712593"/>
            <a:ext cx="5844010" cy="4609981"/>
            <a:chOff x="2033568" y="2308357"/>
            <a:chExt cx="4626242" cy="2572707"/>
          </a:xfrm>
        </p:grpSpPr>
        <p:grpSp>
          <p:nvGrpSpPr>
            <p:cNvPr id="125" name="Group 124"/>
            <p:cNvGrpSpPr/>
            <p:nvPr/>
          </p:nvGrpSpPr>
          <p:grpSpPr>
            <a:xfrm>
              <a:off x="2614623" y="2396465"/>
              <a:ext cx="3936180" cy="2139897"/>
              <a:chOff x="836615" y="2448719"/>
              <a:chExt cx="3936180" cy="2139897"/>
            </a:xfrm>
          </p:grpSpPr>
          <p:sp>
            <p:nvSpPr>
              <p:cNvPr id="142" name="Freeform 141"/>
              <p:cNvSpPr>
                <a:spLocks/>
              </p:cNvSpPr>
              <p:nvPr/>
            </p:nvSpPr>
            <p:spPr bwMode="auto">
              <a:xfrm>
                <a:off x="925515" y="2448720"/>
                <a:ext cx="384728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49" name="Line 13"/>
              <p:cNvSpPr>
                <a:spLocks noChangeShapeType="1"/>
              </p:cNvSpPr>
              <p:nvPr/>
            </p:nvSpPr>
            <p:spPr bwMode="auto">
              <a:xfrm>
                <a:off x="3144682"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0" name="Line 14"/>
              <p:cNvSpPr>
                <a:spLocks noChangeShapeType="1"/>
              </p:cNvSpPr>
              <p:nvPr/>
            </p:nvSpPr>
            <p:spPr bwMode="auto">
              <a:xfrm>
                <a:off x="4241737"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1" name="Line 15"/>
              <p:cNvSpPr>
                <a:spLocks noChangeShapeType="1"/>
              </p:cNvSpPr>
              <p:nvPr/>
            </p:nvSpPr>
            <p:spPr bwMode="auto">
              <a:xfrm>
                <a:off x="3686749"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2" name="Line 17"/>
              <p:cNvSpPr>
                <a:spLocks noChangeShapeType="1"/>
              </p:cNvSpPr>
              <p:nvPr/>
            </p:nvSpPr>
            <p:spPr bwMode="auto">
              <a:xfrm>
                <a:off x="4766333"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3" name="Line 18"/>
              <p:cNvSpPr>
                <a:spLocks noChangeShapeType="1"/>
              </p:cNvSpPr>
              <p:nvPr/>
            </p:nvSpPr>
            <p:spPr bwMode="auto">
              <a:xfrm>
                <a:off x="2597649"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4" name="Line 19"/>
              <p:cNvSpPr>
                <a:spLocks noChangeShapeType="1"/>
              </p:cNvSpPr>
              <p:nvPr/>
            </p:nvSpPr>
            <p:spPr bwMode="auto">
              <a:xfrm>
                <a:off x="2043445"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5" name="Line 20"/>
              <p:cNvSpPr>
                <a:spLocks noChangeShapeType="1"/>
              </p:cNvSpPr>
              <p:nvPr/>
            </p:nvSpPr>
            <p:spPr bwMode="auto">
              <a:xfrm>
                <a:off x="1492435"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sp>
            <p:nvSpPr>
              <p:cNvPr id="156" name="Line 21"/>
              <p:cNvSpPr>
                <a:spLocks noChangeShapeType="1"/>
              </p:cNvSpPr>
              <p:nvPr/>
            </p:nvSpPr>
            <p:spPr bwMode="auto">
              <a:xfrm>
                <a:off x="925515" y="4528344"/>
                <a:ext cx="0" cy="6027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endParaRPr>
              </a:p>
            </p:txBody>
          </p:sp>
        </p:grpSp>
        <p:sp>
          <p:nvSpPr>
            <p:cNvPr id="126" name="TextBox 125"/>
            <p:cNvSpPr txBox="1"/>
            <p:nvPr/>
          </p:nvSpPr>
          <p:spPr>
            <a:xfrm rot="16200000">
              <a:off x="1759443" y="3320440"/>
              <a:ext cx="791894" cy="243643"/>
            </a:xfrm>
            <a:prstGeom prst="rect">
              <a:avLst/>
            </a:prstGeom>
            <a:noFill/>
          </p:spPr>
          <p:txBody>
            <a:bodyPr wrap="none" rtlCol="0">
              <a:spAutoFit/>
            </a:bodyPr>
            <a:lstStyle/>
            <a:p>
              <a:pPr algn="ctr"/>
              <a:r>
                <a:rPr lang="ja-JP" sz="1400" b="0" i="0" dirty="0" smtClean="0">
                  <a:solidFill>
                    <a:srgbClr val="000000"/>
                  </a:solidFill>
                  <a:ea typeface="MS UI Gothic" pitchFamily="18" charset="0"/>
                </a:rPr>
                <a:t>DFSの割合</a:t>
              </a:r>
            </a:p>
          </p:txBody>
        </p:sp>
        <p:sp>
          <p:nvSpPr>
            <p:cNvPr id="127" name="TextBox 126"/>
            <p:cNvSpPr txBox="1"/>
            <p:nvPr/>
          </p:nvSpPr>
          <p:spPr>
            <a:xfrm>
              <a:off x="3746611" y="4709302"/>
              <a:ext cx="1754886" cy="171762"/>
            </a:xfrm>
            <a:prstGeom prst="rect">
              <a:avLst/>
            </a:prstGeom>
            <a:noFill/>
          </p:spPr>
          <p:txBody>
            <a:bodyPr wrap="none" rtlCol="0">
              <a:spAutoFit/>
            </a:bodyPr>
            <a:lstStyle/>
            <a:p>
              <a:pPr algn="ctr"/>
              <a:r>
                <a:rPr lang="ja-JP" sz="1400" b="0" i="0" dirty="0" smtClean="0">
                  <a:solidFill>
                    <a:srgbClr val="000000"/>
                  </a:solidFill>
                  <a:ea typeface="MS UI Gothic" pitchFamily="18" charset="0"/>
                </a:rPr>
                <a:t>無作為化からの経過期間（年）</a:t>
              </a:r>
            </a:p>
          </p:txBody>
        </p:sp>
        <p:sp>
          <p:nvSpPr>
            <p:cNvPr id="128" name="TextBox 127"/>
            <p:cNvSpPr txBox="1"/>
            <p:nvPr/>
          </p:nvSpPr>
          <p:spPr>
            <a:xfrm>
              <a:off x="2294638" y="2308357"/>
              <a:ext cx="342876" cy="171762"/>
            </a:xfrm>
            <a:prstGeom prst="rect">
              <a:avLst/>
            </a:prstGeom>
            <a:noFill/>
          </p:spPr>
          <p:txBody>
            <a:bodyPr wrap="none" rtlCol="0" anchor="ctr" anchorCtr="0">
              <a:spAutoFit/>
            </a:bodyPr>
            <a:lstStyle/>
            <a:p>
              <a:pPr algn="r"/>
              <a:r>
                <a:rPr lang="ja-JP" sz="1400" b="0" i="0" dirty="0" smtClean="0">
                  <a:solidFill>
                    <a:srgbClr val="000000"/>
                  </a:solidFill>
                  <a:ea typeface="MS UI Gothic" pitchFamily="18" charset="0"/>
                </a:rPr>
                <a:t>1.0</a:t>
              </a:r>
            </a:p>
          </p:txBody>
        </p:sp>
        <p:sp>
          <p:nvSpPr>
            <p:cNvPr id="129" name="TextBox 128"/>
            <p:cNvSpPr txBox="1"/>
            <p:nvPr/>
          </p:nvSpPr>
          <p:spPr>
            <a:xfrm>
              <a:off x="2294638" y="2725837"/>
              <a:ext cx="342876" cy="171762"/>
            </a:xfrm>
            <a:prstGeom prst="rect">
              <a:avLst/>
            </a:prstGeom>
            <a:noFill/>
          </p:spPr>
          <p:txBody>
            <a:bodyPr wrap="none" rtlCol="0" anchor="ctr" anchorCtr="0">
              <a:spAutoFit/>
            </a:bodyPr>
            <a:lstStyle/>
            <a:p>
              <a:pPr algn="r"/>
              <a:r>
                <a:rPr lang="ja-JP" sz="1400" b="0" i="0" dirty="0" smtClean="0">
                  <a:solidFill>
                    <a:srgbClr val="000000"/>
                  </a:solidFill>
                  <a:ea typeface="MS UI Gothic" pitchFamily="18" charset="0"/>
                </a:rPr>
                <a:t>0.8</a:t>
              </a:r>
            </a:p>
          </p:txBody>
        </p:sp>
        <p:sp>
          <p:nvSpPr>
            <p:cNvPr id="130" name="TextBox 129"/>
            <p:cNvSpPr txBox="1"/>
            <p:nvPr/>
          </p:nvSpPr>
          <p:spPr>
            <a:xfrm>
              <a:off x="2294638" y="3141577"/>
              <a:ext cx="342876" cy="171762"/>
            </a:xfrm>
            <a:prstGeom prst="rect">
              <a:avLst/>
            </a:prstGeom>
            <a:noFill/>
          </p:spPr>
          <p:txBody>
            <a:bodyPr wrap="none" rtlCol="0" anchor="ctr" anchorCtr="0">
              <a:spAutoFit/>
            </a:bodyPr>
            <a:lstStyle/>
            <a:p>
              <a:pPr algn="r"/>
              <a:r>
                <a:rPr lang="ja-JP" sz="1400" b="0" i="0" dirty="0" smtClean="0">
                  <a:solidFill>
                    <a:srgbClr val="000000"/>
                  </a:solidFill>
                  <a:ea typeface="MS UI Gothic" pitchFamily="18" charset="0"/>
                </a:rPr>
                <a:t>0.6</a:t>
              </a:r>
            </a:p>
          </p:txBody>
        </p:sp>
        <p:sp>
          <p:nvSpPr>
            <p:cNvPr id="131" name="TextBox 130"/>
            <p:cNvSpPr txBox="1"/>
            <p:nvPr/>
          </p:nvSpPr>
          <p:spPr>
            <a:xfrm>
              <a:off x="2294638" y="3557317"/>
              <a:ext cx="342876" cy="171762"/>
            </a:xfrm>
            <a:prstGeom prst="rect">
              <a:avLst/>
            </a:prstGeom>
            <a:noFill/>
          </p:spPr>
          <p:txBody>
            <a:bodyPr wrap="none" rtlCol="0" anchor="ctr" anchorCtr="0">
              <a:spAutoFit/>
            </a:bodyPr>
            <a:lstStyle/>
            <a:p>
              <a:pPr algn="r"/>
              <a:r>
                <a:rPr lang="ja-JP" sz="1400" b="0" i="0" dirty="0" smtClean="0">
                  <a:solidFill>
                    <a:srgbClr val="000000"/>
                  </a:solidFill>
                  <a:ea typeface="MS UI Gothic" pitchFamily="18" charset="0"/>
                </a:rPr>
                <a:t>0.4</a:t>
              </a:r>
            </a:p>
          </p:txBody>
        </p:sp>
        <p:sp>
          <p:nvSpPr>
            <p:cNvPr id="132" name="TextBox 131"/>
            <p:cNvSpPr txBox="1"/>
            <p:nvPr/>
          </p:nvSpPr>
          <p:spPr>
            <a:xfrm>
              <a:off x="2294638" y="3973057"/>
              <a:ext cx="342876" cy="171762"/>
            </a:xfrm>
            <a:prstGeom prst="rect">
              <a:avLst/>
            </a:prstGeom>
            <a:noFill/>
          </p:spPr>
          <p:txBody>
            <a:bodyPr wrap="none" rtlCol="0" anchor="ctr" anchorCtr="0">
              <a:spAutoFit/>
            </a:bodyPr>
            <a:lstStyle/>
            <a:p>
              <a:pPr algn="r"/>
              <a:r>
                <a:rPr lang="ja-JP" sz="1400" b="0" i="0" dirty="0" smtClean="0">
                  <a:solidFill>
                    <a:srgbClr val="000000"/>
                  </a:solidFill>
                  <a:ea typeface="MS UI Gothic" pitchFamily="18" charset="0"/>
                </a:rPr>
                <a:t>0.2</a:t>
              </a:r>
            </a:p>
          </p:txBody>
        </p:sp>
        <p:sp>
          <p:nvSpPr>
            <p:cNvPr id="133" name="TextBox 132"/>
            <p:cNvSpPr txBox="1"/>
            <p:nvPr/>
          </p:nvSpPr>
          <p:spPr>
            <a:xfrm>
              <a:off x="2294638" y="4388797"/>
              <a:ext cx="342877" cy="171762"/>
            </a:xfrm>
            <a:prstGeom prst="rect">
              <a:avLst/>
            </a:prstGeom>
            <a:noFill/>
          </p:spPr>
          <p:txBody>
            <a:bodyPr wrap="none" rtlCol="0" anchor="ctr" anchorCtr="0">
              <a:spAutoFit/>
            </a:bodyPr>
            <a:lstStyle/>
            <a:p>
              <a:pPr algn="r"/>
              <a:r>
                <a:rPr lang="ja-JP" sz="1400" b="0" i="0" dirty="0" smtClean="0">
                  <a:solidFill>
                    <a:srgbClr val="000000"/>
                  </a:solidFill>
                  <a:ea typeface="MS UI Gothic" pitchFamily="18" charset="0"/>
                </a:rPr>
                <a:t>0.0</a:t>
              </a:r>
            </a:p>
          </p:txBody>
        </p:sp>
        <p:sp>
          <p:nvSpPr>
            <p:cNvPr id="134" name="TextBox 133"/>
            <p:cNvSpPr txBox="1"/>
            <p:nvPr/>
          </p:nvSpPr>
          <p:spPr>
            <a:xfrm>
              <a:off x="2595945"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0</a:t>
              </a:r>
            </a:p>
          </p:txBody>
        </p:sp>
        <p:sp>
          <p:nvSpPr>
            <p:cNvPr id="135" name="TextBox 134"/>
            <p:cNvSpPr txBox="1"/>
            <p:nvPr/>
          </p:nvSpPr>
          <p:spPr>
            <a:xfrm>
              <a:off x="3157698"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1</a:t>
              </a:r>
            </a:p>
          </p:txBody>
        </p:sp>
        <p:sp>
          <p:nvSpPr>
            <p:cNvPr id="136" name="TextBox 135"/>
            <p:cNvSpPr txBox="1"/>
            <p:nvPr/>
          </p:nvSpPr>
          <p:spPr>
            <a:xfrm>
              <a:off x="3710860"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2</a:t>
              </a:r>
            </a:p>
          </p:txBody>
        </p:sp>
        <p:sp>
          <p:nvSpPr>
            <p:cNvPr id="137" name="TextBox 136"/>
            <p:cNvSpPr txBox="1"/>
            <p:nvPr/>
          </p:nvSpPr>
          <p:spPr>
            <a:xfrm>
              <a:off x="4271974"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3</a:t>
              </a:r>
            </a:p>
          </p:txBody>
        </p:sp>
        <p:sp>
          <p:nvSpPr>
            <p:cNvPr id="138" name="TextBox 137"/>
            <p:cNvSpPr txBox="1"/>
            <p:nvPr/>
          </p:nvSpPr>
          <p:spPr>
            <a:xfrm>
              <a:off x="4806529"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4</a:t>
              </a:r>
            </a:p>
          </p:txBody>
        </p:sp>
        <p:sp>
          <p:nvSpPr>
            <p:cNvPr id="139" name="TextBox 138"/>
            <p:cNvSpPr txBox="1"/>
            <p:nvPr/>
          </p:nvSpPr>
          <p:spPr>
            <a:xfrm>
              <a:off x="5356071"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5</a:t>
              </a:r>
            </a:p>
          </p:txBody>
        </p:sp>
        <p:sp>
          <p:nvSpPr>
            <p:cNvPr id="140" name="TextBox 139"/>
            <p:cNvSpPr txBox="1"/>
            <p:nvPr/>
          </p:nvSpPr>
          <p:spPr>
            <a:xfrm>
              <a:off x="5905893"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6</a:t>
              </a:r>
            </a:p>
          </p:txBody>
        </p:sp>
        <p:sp>
          <p:nvSpPr>
            <p:cNvPr id="141" name="TextBox 140"/>
            <p:cNvSpPr txBox="1"/>
            <p:nvPr/>
          </p:nvSpPr>
          <p:spPr>
            <a:xfrm>
              <a:off x="6434949" y="4522748"/>
              <a:ext cx="224861" cy="171762"/>
            </a:xfrm>
            <a:prstGeom prst="rect">
              <a:avLst/>
            </a:prstGeom>
            <a:noFill/>
          </p:spPr>
          <p:txBody>
            <a:bodyPr wrap="none" rtlCol="0" anchor="t" anchorCtr="0">
              <a:spAutoFit/>
            </a:bodyPr>
            <a:lstStyle/>
            <a:p>
              <a:pPr algn="ctr"/>
              <a:r>
                <a:rPr lang="ja-JP" sz="1400" b="0" i="0" dirty="0" smtClean="0">
                  <a:solidFill>
                    <a:srgbClr val="000000"/>
                  </a:solidFill>
                  <a:ea typeface="MS UI Gothic" pitchFamily="18" charset="0"/>
                </a:rPr>
                <a:t>7</a:t>
              </a:r>
            </a:p>
          </p:txBody>
        </p:sp>
      </p:grpSp>
      <p:graphicFrame>
        <p:nvGraphicFramePr>
          <p:cNvPr id="157" name="Table 156"/>
          <p:cNvGraphicFramePr>
            <a:graphicFrameLocks noGrp="1"/>
          </p:cNvGraphicFramePr>
          <p:nvPr>
            <p:extLst>
              <p:ext uri="{D42A27DB-BD31-4B8C-83A1-F6EECF244321}">
                <p14:modId xmlns:p14="http://schemas.microsoft.com/office/powerpoint/2010/main" xmlns="" val="3418822835"/>
              </p:ext>
            </p:extLst>
          </p:nvPr>
        </p:nvGraphicFramePr>
        <p:xfrm>
          <a:off x="2944345" y="3513400"/>
          <a:ext cx="4148858" cy="1645920"/>
        </p:xfrm>
        <a:graphic>
          <a:graphicData uri="http://schemas.openxmlformats.org/drawingml/2006/table">
            <a:tbl>
              <a:tblPr firstRow="1" bandRow="1">
                <a:tableStyleId>{5C22544A-7EE6-4342-B048-85BDC9FD1C3A}</a:tableStyleId>
              </a:tblPr>
              <a:tblGrid>
                <a:gridCol w="1661522"/>
                <a:gridCol w="1243668"/>
                <a:gridCol w="1243668"/>
              </a:tblGrid>
              <a:tr h="0">
                <a:tc>
                  <a:txBody>
                    <a:bodyPr/>
                    <a:lstStyle/>
                    <a:p>
                      <a:endParaRPr lang="en-GB" sz="1200" dirty="0">
                        <a:solidFill>
                          <a:srgbClr val="000000"/>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カペシタビン</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S-1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ja-JP" sz="1200" b="0" i="0" dirty="0" smtClean="0">
                          <a:solidFill>
                            <a:srgbClr val="000000"/>
                          </a:solidFill>
                          <a:ea typeface="MS UI Gothic" pitchFamily="18" charset="0"/>
                        </a:rPr>
                        <a:t>3年DFS、% (95% CI)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81.7</a:t>
                      </a:r>
                      <a:r>
                        <a:rPr lang="en" sz="1200" dirty="0" smtClean="0"/>
                        <a:t/>
                      </a:r>
                      <a:br>
                        <a:rPr lang="en" sz="1200" dirty="0" smtClean="0"/>
                      </a:br>
                      <a:r>
                        <a:rPr lang="ja-JP" sz="1200" b="0" i="0" dirty="0" smtClean="0">
                          <a:solidFill>
                            <a:srgbClr val="000000"/>
                          </a:solidFill>
                          <a:ea typeface="MS UI Gothic" pitchFamily="18" charset="0"/>
                        </a:rPr>
                        <a:t>(78.8, 84.2)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000000"/>
                          </a:solidFill>
                          <a:ea typeface="MS UI Gothic" pitchFamily="18" charset="0"/>
                        </a:rPr>
                        <a:t>78.3</a:t>
                      </a:r>
                      <a:r>
                        <a:rPr lang="en" sz="1200" dirty="0" smtClean="0"/>
                        <a:t/>
                      </a:r>
                      <a:br>
                        <a:rPr lang="en" sz="1200" dirty="0" smtClean="0"/>
                      </a:br>
                      <a:r>
                        <a:rPr lang="ja-JP" sz="1200" b="0" i="0" dirty="0" smtClean="0">
                          <a:solidFill>
                            <a:srgbClr val="000000"/>
                          </a:solidFill>
                          <a:ea typeface="MS UI Gothic" pitchFamily="18" charset="0"/>
                        </a:rPr>
                        <a:t>(75.2, 81.0)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lang="ja-JP" sz="1200" b="0" i="0" dirty="0" smtClean="0">
                          <a:solidFill>
                            <a:srgbClr val="000000"/>
                          </a:solidFill>
                          <a:ea typeface="MS UI Gothic" pitchFamily="18" charset="0"/>
                        </a:rPr>
                        <a:t>5年DFS、%</a:t>
                      </a:r>
                      <a:r>
                        <a:rPr lang="en-GB" altLang="ja-JP" sz="1200" b="0" i="0" dirty="0" smtClean="0">
                          <a:solidFill>
                            <a:srgbClr val="000000"/>
                          </a:solidFill>
                          <a:ea typeface="MS UI Gothic" pitchFamily="18" charset="0"/>
                        </a:rPr>
                        <a:t> </a:t>
                      </a:r>
                      <a:r>
                        <a:rPr lang="ja-JP" sz="1200" b="0" i="0" dirty="0" smtClean="0">
                          <a:solidFill>
                            <a:srgbClr val="000000"/>
                          </a:solidFill>
                          <a:ea typeface="MS UI Gothic" pitchFamily="18" charset="0"/>
                        </a:rPr>
                        <a:t>（95%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000000"/>
                          </a:solidFill>
                          <a:ea typeface="MS UI Gothic" pitchFamily="18" charset="0"/>
                        </a:rPr>
                        <a:t>77.7</a:t>
                      </a:r>
                      <a:r>
                        <a:rPr lang="en" sz="1200" dirty="0" smtClean="0"/>
                        <a:t/>
                      </a:r>
                      <a:br>
                        <a:rPr lang="en" sz="1200" dirty="0" smtClean="0"/>
                      </a:br>
                      <a:r>
                        <a:rPr lang="ja-JP" sz="1200" b="0" i="0" dirty="0" smtClean="0">
                          <a:solidFill>
                            <a:srgbClr val="000000"/>
                          </a:solidFill>
                          <a:ea typeface="MS UI Gothic" pitchFamily="18" charset="0"/>
                        </a:rPr>
                        <a:t>(74.4, 80.6)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000000"/>
                          </a:solidFill>
                          <a:ea typeface="MS UI Gothic" pitchFamily="18" charset="0"/>
                        </a:rPr>
                        <a:t>73.4</a:t>
                      </a:r>
                      <a:r>
                        <a:rPr lang="en" sz="1200" dirty="0" smtClean="0"/>
                        <a:t/>
                      </a:r>
                      <a:br>
                        <a:rPr lang="en" sz="1200" dirty="0" smtClean="0"/>
                      </a:br>
                      <a:r>
                        <a:rPr lang="ja-JP" sz="1200" b="0" i="0" dirty="0" smtClean="0">
                          <a:solidFill>
                            <a:srgbClr val="000000"/>
                          </a:solidFill>
                          <a:ea typeface="MS UI Gothic" pitchFamily="18" charset="0"/>
                        </a:rPr>
                        <a:t>(70.0, 76.5)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ja-JP" sz="1200" b="0" i="0" dirty="0" smtClean="0">
                          <a:solidFill>
                            <a:srgbClr val="000000"/>
                          </a:solidFill>
                          <a:ea typeface="MS UI Gothic" pitchFamily="18" charset="0"/>
                        </a:rPr>
                        <a:t>HR (95%CI)</a:t>
                      </a:r>
                    </a:p>
                    <a:p>
                      <a:r>
                        <a:rPr lang="en-GB" altLang="ja-JP" sz="1200" b="0" i="0" dirty="0" smtClean="0">
                          <a:solidFill>
                            <a:srgbClr val="000000"/>
                          </a:solidFill>
                          <a:ea typeface="MS UI Gothic" pitchFamily="18" charset="0"/>
                        </a:rPr>
                        <a:t>p</a:t>
                      </a:r>
                      <a:r>
                        <a:rPr lang="ja-JP" sz="1200" b="0" i="0" dirty="0" smtClean="0">
                          <a:solidFill>
                            <a:srgbClr val="000000"/>
                          </a:solidFill>
                          <a:ea typeface="MS UI Gothic" pitchFamily="18" charset="0"/>
                        </a:rPr>
                        <a:t>値</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000000"/>
                          </a:solidFill>
                          <a:ea typeface="MS UI Gothic" pitchFamily="18" charset="0"/>
                        </a:rPr>
                        <a:t>1.22 (1.00, 1.50)</a:t>
                      </a:r>
                      <a:r>
                        <a:rPr lang="en" sz="1200" dirty="0" smtClean="0"/>
                        <a:t/>
                      </a:r>
                      <a:br>
                        <a:rPr lang="en" sz="1200" dirty="0" smtClean="0"/>
                      </a:br>
                      <a:r>
                        <a:rPr lang="ja-JP" sz="1200" b="0" i="0" dirty="0" smtClean="0">
                          <a:solidFill>
                            <a:srgbClr val="000000"/>
                          </a:solidFill>
                          <a:ea typeface="MS UI Gothic" pitchFamily="18" charset="0"/>
                        </a:rPr>
                        <a:t>0.448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pSp>
        <p:nvGrpSpPr>
          <p:cNvPr id="158" name="Group 157"/>
          <p:cNvGrpSpPr/>
          <p:nvPr/>
        </p:nvGrpSpPr>
        <p:grpSpPr>
          <a:xfrm>
            <a:off x="2448610" y="1779017"/>
            <a:ext cx="4496071" cy="1044000"/>
            <a:chOff x="-2739117" y="1734829"/>
            <a:chExt cx="3371850" cy="781050"/>
          </a:xfrm>
        </p:grpSpPr>
        <p:sp>
          <p:nvSpPr>
            <p:cNvPr id="159" name="Line 2"/>
            <p:cNvSpPr>
              <a:spLocks noChangeShapeType="1"/>
            </p:cNvSpPr>
            <p:nvPr/>
          </p:nvSpPr>
          <p:spPr bwMode="auto">
            <a:xfrm>
              <a:off x="-1300842" y="2182504"/>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0" name="Line 3"/>
            <p:cNvSpPr>
              <a:spLocks noChangeShapeType="1"/>
            </p:cNvSpPr>
            <p:nvPr/>
          </p:nvSpPr>
          <p:spPr bwMode="auto">
            <a:xfrm>
              <a:off x="-1605642" y="2182504"/>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1" name="Line 4"/>
            <p:cNvSpPr>
              <a:spLocks noChangeShapeType="1"/>
            </p:cNvSpPr>
            <p:nvPr/>
          </p:nvSpPr>
          <p:spPr bwMode="auto">
            <a:xfrm>
              <a:off x="-1377042" y="2192029"/>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2" name="Line 5"/>
            <p:cNvSpPr>
              <a:spLocks noChangeShapeType="1"/>
            </p:cNvSpPr>
            <p:nvPr/>
          </p:nvSpPr>
          <p:spPr bwMode="auto">
            <a:xfrm>
              <a:off x="-1253217" y="2220604"/>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3" name="Line 6"/>
            <p:cNvSpPr>
              <a:spLocks noChangeShapeType="1"/>
            </p:cNvSpPr>
            <p:nvPr/>
          </p:nvSpPr>
          <p:spPr bwMode="auto">
            <a:xfrm>
              <a:off x="-2015217" y="2030104"/>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4" name="Line 7"/>
            <p:cNvSpPr>
              <a:spLocks noChangeShapeType="1"/>
            </p:cNvSpPr>
            <p:nvPr/>
          </p:nvSpPr>
          <p:spPr bwMode="auto">
            <a:xfrm>
              <a:off x="-2720067" y="1734829"/>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5" name="Line 8"/>
            <p:cNvSpPr>
              <a:spLocks noChangeShapeType="1"/>
            </p:cNvSpPr>
            <p:nvPr/>
          </p:nvSpPr>
          <p:spPr bwMode="auto">
            <a:xfrm>
              <a:off x="-2129517" y="2020579"/>
              <a:ext cx="0" cy="47625"/>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6" name="Line 9"/>
            <p:cNvSpPr>
              <a:spLocks noChangeShapeType="1"/>
            </p:cNvSpPr>
            <p:nvPr/>
          </p:nvSpPr>
          <p:spPr bwMode="auto">
            <a:xfrm>
              <a:off x="-2081892" y="2030104"/>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7" name="Freeform 10"/>
            <p:cNvSpPr>
              <a:spLocks/>
            </p:cNvSpPr>
            <p:nvPr/>
          </p:nvSpPr>
          <p:spPr bwMode="auto">
            <a:xfrm>
              <a:off x="-2739117" y="1801504"/>
              <a:ext cx="3371850" cy="714375"/>
            </a:xfrm>
            <a:custGeom>
              <a:avLst/>
              <a:gdLst>
                <a:gd name="T0" fmla="*/ 330 w 354"/>
                <a:gd name="T1" fmla="*/ 75 h 75"/>
                <a:gd name="T2" fmla="*/ 273 w 354"/>
                <a:gd name="T3" fmla="*/ 67 h 75"/>
                <a:gd name="T4" fmla="*/ 266 w 354"/>
                <a:gd name="T5" fmla="*/ 65 h 75"/>
                <a:gd name="T6" fmla="*/ 255 w 354"/>
                <a:gd name="T7" fmla="*/ 62 h 75"/>
                <a:gd name="T8" fmla="*/ 230 w 354"/>
                <a:gd name="T9" fmla="*/ 59 h 75"/>
                <a:gd name="T10" fmla="*/ 214 w 354"/>
                <a:gd name="T11" fmla="*/ 59 h 75"/>
                <a:gd name="T12" fmla="*/ 204 w 354"/>
                <a:gd name="T13" fmla="*/ 57 h 75"/>
                <a:gd name="T14" fmla="*/ 188 w 354"/>
                <a:gd name="T15" fmla="*/ 57 h 75"/>
                <a:gd name="T16" fmla="*/ 177 w 354"/>
                <a:gd name="T17" fmla="*/ 56 h 75"/>
                <a:gd name="T18" fmla="*/ 159 w 354"/>
                <a:gd name="T19" fmla="*/ 54 h 75"/>
                <a:gd name="T20" fmla="*/ 154 w 354"/>
                <a:gd name="T21" fmla="*/ 52 h 75"/>
                <a:gd name="T22" fmla="*/ 150 w 354"/>
                <a:gd name="T23" fmla="*/ 50 h 75"/>
                <a:gd name="T24" fmla="*/ 138 w 354"/>
                <a:gd name="T25" fmla="*/ 47 h 75"/>
                <a:gd name="T26" fmla="*/ 117 w 354"/>
                <a:gd name="T27" fmla="*/ 45 h 75"/>
                <a:gd name="T28" fmla="*/ 110 w 354"/>
                <a:gd name="T29" fmla="*/ 42 h 75"/>
                <a:gd name="T30" fmla="*/ 106 w 354"/>
                <a:gd name="T31" fmla="*/ 41 h 75"/>
                <a:gd name="T32" fmla="*/ 102 w 354"/>
                <a:gd name="T33" fmla="*/ 39 h 75"/>
                <a:gd name="T34" fmla="*/ 93 w 354"/>
                <a:gd name="T35" fmla="*/ 38 h 75"/>
                <a:gd name="T36" fmla="*/ 86 w 354"/>
                <a:gd name="T37" fmla="*/ 36 h 75"/>
                <a:gd name="T38" fmla="*/ 81 w 354"/>
                <a:gd name="T39" fmla="*/ 33 h 75"/>
                <a:gd name="T40" fmla="*/ 77 w 354"/>
                <a:gd name="T41" fmla="*/ 31 h 75"/>
                <a:gd name="T42" fmla="*/ 69 w 354"/>
                <a:gd name="T43" fmla="*/ 29 h 75"/>
                <a:gd name="T44" fmla="*/ 60 w 354"/>
                <a:gd name="T45" fmla="*/ 27 h 75"/>
                <a:gd name="T46" fmla="*/ 56 w 354"/>
                <a:gd name="T47" fmla="*/ 25 h 75"/>
                <a:gd name="T48" fmla="*/ 54 w 354"/>
                <a:gd name="T49" fmla="*/ 21 h 75"/>
                <a:gd name="T50" fmla="*/ 50 w 354"/>
                <a:gd name="T51" fmla="*/ 19 h 75"/>
                <a:gd name="T52" fmla="*/ 49 w 354"/>
                <a:gd name="T53" fmla="*/ 15 h 75"/>
                <a:gd name="T54" fmla="*/ 44 w 354"/>
                <a:gd name="T55" fmla="*/ 13 h 75"/>
                <a:gd name="T56" fmla="*/ 40 w 354"/>
                <a:gd name="T57" fmla="*/ 10 h 75"/>
                <a:gd name="T58" fmla="*/ 36 w 354"/>
                <a:gd name="T59" fmla="*/ 9 h 75"/>
                <a:gd name="T60" fmla="*/ 29 w 354"/>
                <a:gd name="T61" fmla="*/ 6 h 75"/>
                <a:gd name="T62" fmla="*/ 24 w 354"/>
                <a:gd name="T63" fmla="*/ 4 h 75"/>
                <a:gd name="T64" fmla="*/ 22 w 354"/>
                <a:gd name="T65" fmla="*/ 2 h 75"/>
                <a:gd name="T66" fmla="*/ 15 w 354"/>
                <a:gd name="T67" fmla="*/ 2 h 75"/>
                <a:gd name="T68" fmla="*/ 6 w 354"/>
                <a:gd name="T6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75">
                  <a:moveTo>
                    <a:pt x="354" y="75"/>
                  </a:moveTo>
                  <a:lnTo>
                    <a:pt x="330" y="75"/>
                  </a:lnTo>
                  <a:lnTo>
                    <a:pt x="330" y="67"/>
                  </a:lnTo>
                  <a:lnTo>
                    <a:pt x="273" y="67"/>
                  </a:lnTo>
                  <a:lnTo>
                    <a:pt x="273" y="65"/>
                  </a:lnTo>
                  <a:lnTo>
                    <a:pt x="266" y="65"/>
                  </a:lnTo>
                  <a:lnTo>
                    <a:pt x="255" y="65"/>
                  </a:lnTo>
                  <a:lnTo>
                    <a:pt x="255" y="62"/>
                  </a:lnTo>
                  <a:lnTo>
                    <a:pt x="230" y="62"/>
                  </a:lnTo>
                  <a:lnTo>
                    <a:pt x="230" y="59"/>
                  </a:lnTo>
                  <a:lnTo>
                    <a:pt x="218" y="59"/>
                  </a:lnTo>
                  <a:lnTo>
                    <a:pt x="214" y="59"/>
                  </a:lnTo>
                  <a:lnTo>
                    <a:pt x="214" y="57"/>
                  </a:lnTo>
                  <a:lnTo>
                    <a:pt x="204" y="57"/>
                  </a:lnTo>
                  <a:lnTo>
                    <a:pt x="190" y="57"/>
                  </a:lnTo>
                  <a:lnTo>
                    <a:pt x="188" y="57"/>
                  </a:lnTo>
                  <a:lnTo>
                    <a:pt x="188" y="56"/>
                  </a:lnTo>
                  <a:lnTo>
                    <a:pt x="177" y="56"/>
                  </a:lnTo>
                  <a:lnTo>
                    <a:pt x="177" y="54"/>
                  </a:lnTo>
                  <a:lnTo>
                    <a:pt x="159" y="54"/>
                  </a:lnTo>
                  <a:lnTo>
                    <a:pt x="159" y="52"/>
                  </a:lnTo>
                  <a:lnTo>
                    <a:pt x="154" y="52"/>
                  </a:lnTo>
                  <a:lnTo>
                    <a:pt x="154" y="50"/>
                  </a:lnTo>
                  <a:lnTo>
                    <a:pt x="150" y="50"/>
                  </a:lnTo>
                  <a:lnTo>
                    <a:pt x="150" y="47"/>
                  </a:lnTo>
                  <a:lnTo>
                    <a:pt x="138" y="47"/>
                  </a:lnTo>
                  <a:lnTo>
                    <a:pt x="117" y="47"/>
                  </a:lnTo>
                  <a:lnTo>
                    <a:pt x="117" y="45"/>
                  </a:lnTo>
                  <a:lnTo>
                    <a:pt x="110" y="45"/>
                  </a:lnTo>
                  <a:lnTo>
                    <a:pt x="110" y="42"/>
                  </a:lnTo>
                  <a:lnTo>
                    <a:pt x="106" y="42"/>
                  </a:lnTo>
                  <a:lnTo>
                    <a:pt x="106" y="41"/>
                  </a:lnTo>
                  <a:lnTo>
                    <a:pt x="102" y="41"/>
                  </a:lnTo>
                  <a:lnTo>
                    <a:pt x="102" y="39"/>
                  </a:lnTo>
                  <a:lnTo>
                    <a:pt x="93" y="39"/>
                  </a:lnTo>
                  <a:lnTo>
                    <a:pt x="93" y="38"/>
                  </a:lnTo>
                  <a:lnTo>
                    <a:pt x="86" y="38"/>
                  </a:lnTo>
                  <a:lnTo>
                    <a:pt x="86" y="36"/>
                  </a:lnTo>
                  <a:lnTo>
                    <a:pt x="81" y="36"/>
                  </a:lnTo>
                  <a:lnTo>
                    <a:pt x="81" y="33"/>
                  </a:lnTo>
                  <a:lnTo>
                    <a:pt x="77" y="33"/>
                  </a:lnTo>
                  <a:lnTo>
                    <a:pt x="77" y="31"/>
                  </a:lnTo>
                  <a:lnTo>
                    <a:pt x="69" y="31"/>
                  </a:lnTo>
                  <a:lnTo>
                    <a:pt x="69" y="29"/>
                  </a:lnTo>
                  <a:lnTo>
                    <a:pt x="60" y="29"/>
                  </a:lnTo>
                  <a:lnTo>
                    <a:pt x="60" y="27"/>
                  </a:lnTo>
                  <a:lnTo>
                    <a:pt x="56" y="27"/>
                  </a:lnTo>
                  <a:lnTo>
                    <a:pt x="56" y="25"/>
                  </a:lnTo>
                  <a:lnTo>
                    <a:pt x="54" y="25"/>
                  </a:lnTo>
                  <a:lnTo>
                    <a:pt x="54" y="21"/>
                  </a:lnTo>
                  <a:lnTo>
                    <a:pt x="50" y="21"/>
                  </a:lnTo>
                  <a:lnTo>
                    <a:pt x="50" y="19"/>
                  </a:lnTo>
                  <a:lnTo>
                    <a:pt x="49" y="19"/>
                  </a:lnTo>
                  <a:lnTo>
                    <a:pt x="49" y="15"/>
                  </a:lnTo>
                  <a:lnTo>
                    <a:pt x="44" y="15"/>
                  </a:lnTo>
                  <a:lnTo>
                    <a:pt x="44" y="13"/>
                  </a:lnTo>
                  <a:lnTo>
                    <a:pt x="40" y="13"/>
                  </a:lnTo>
                  <a:lnTo>
                    <a:pt x="40" y="10"/>
                  </a:lnTo>
                  <a:lnTo>
                    <a:pt x="36" y="10"/>
                  </a:lnTo>
                  <a:lnTo>
                    <a:pt x="36" y="9"/>
                  </a:lnTo>
                  <a:lnTo>
                    <a:pt x="29" y="9"/>
                  </a:lnTo>
                  <a:lnTo>
                    <a:pt x="29" y="6"/>
                  </a:lnTo>
                  <a:lnTo>
                    <a:pt x="24" y="6"/>
                  </a:lnTo>
                  <a:lnTo>
                    <a:pt x="24" y="4"/>
                  </a:lnTo>
                  <a:lnTo>
                    <a:pt x="22" y="4"/>
                  </a:lnTo>
                  <a:lnTo>
                    <a:pt x="22" y="2"/>
                  </a:lnTo>
                  <a:lnTo>
                    <a:pt x="17" y="2"/>
                  </a:lnTo>
                  <a:lnTo>
                    <a:pt x="15" y="2"/>
                  </a:lnTo>
                  <a:lnTo>
                    <a:pt x="15" y="0"/>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8" name="Rectangle 11"/>
            <p:cNvSpPr>
              <a:spLocks noChangeArrowheads="1"/>
            </p:cNvSpPr>
            <p:nvPr/>
          </p:nvSpPr>
          <p:spPr bwMode="auto">
            <a:xfrm>
              <a:off x="-1215117" y="2258704"/>
              <a:ext cx="19050" cy="57150"/>
            </a:xfrm>
            <a:prstGeom prst="rect">
              <a:avLst/>
            </a:prstGeom>
            <a:solidFill>
              <a:srgbClr val="B2C0D8"/>
            </a:solidFill>
            <a:ln w="25400">
              <a:solidFill>
                <a:srgbClr val="B60D27"/>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9" name="Rectangle 12"/>
            <p:cNvSpPr>
              <a:spLocks noChangeArrowheads="1"/>
            </p:cNvSpPr>
            <p:nvPr/>
          </p:nvSpPr>
          <p:spPr bwMode="auto">
            <a:xfrm>
              <a:off x="-1196067" y="2258704"/>
              <a:ext cx="28575" cy="57150"/>
            </a:xfrm>
            <a:prstGeom prst="rect">
              <a:avLst/>
            </a:prstGeom>
            <a:solidFill>
              <a:srgbClr val="B2C0D8"/>
            </a:solidFill>
            <a:ln w="25400">
              <a:solidFill>
                <a:srgbClr val="B60D27"/>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70" name="Group 169"/>
          <p:cNvGrpSpPr/>
          <p:nvPr/>
        </p:nvGrpSpPr>
        <p:grpSpPr>
          <a:xfrm>
            <a:off x="4646789" y="2511844"/>
            <a:ext cx="2301067" cy="325317"/>
            <a:chOff x="-925512" y="2432034"/>
            <a:chExt cx="1800225" cy="257175"/>
          </a:xfrm>
          <a:solidFill>
            <a:srgbClr val="B60D27"/>
          </a:solidFill>
        </p:grpSpPr>
        <p:sp>
          <p:nvSpPr>
            <p:cNvPr id="171" name="Rectangle 13"/>
            <p:cNvSpPr>
              <a:spLocks noChangeArrowheads="1"/>
            </p:cNvSpPr>
            <p:nvPr/>
          </p:nvSpPr>
          <p:spPr bwMode="auto">
            <a:xfrm>
              <a:off x="-925512" y="2432034"/>
              <a:ext cx="28575"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2" name="Rectangle 14"/>
            <p:cNvSpPr>
              <a:spLocks noChangeArrowheads="1"/>
            </p:cNvSpPr>
            <p:nvPr/>
          </p:nvSpPr>
          <p:spPr bwMode="auto">
            <a:xfrm>
              <a:off x="-896937" y="2441559"/>
              <a:ext cx="2857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3" name="Rectangle 15"/>
            <p:cNvSpPr>
              <a:spLocks noChangeArrowheads="1"/>
            </p:cNvSpPr>
            <p:nvPr/>
          </p:nvSpPr>
          <p:spPr bwMode="auto">
            <a:xfrm>
              <a:off x="-696912" y="2470134"/>
              <a:ext cx="95250"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4" name="Rectangle 16"/>
            <p:cNvSpPr>
              <a:spLocks noChangeArrowheads="1"/>
            </p:cNvSpPr>
            <p:nvPr/>
          </p:nvSpPr>
          <p:spPr bwMode="auto">
            <a:xfrm>
              <a:off x="-858837" y="2441559"/>
              <a:ext cx="19050"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5" name="Rectangle 17"/>
            <p:cNvSpPr>
              <a:spLocks noChangeArrowheads="1"/>
            </p:cNvSpPr>
            <p:nvPr/>
          </p:nvSpPr>
          <p:spPr bwMode="auto">
            <a:xfrm>
              <a:off x="-820737" y="2451084"/>
              <a:ext cx="1333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6" name="Rectangle 18"/>
            <p:cNvSpPr>
              <a:spLocks noChangeArrowheads="1"/>
            </p:cNvSpPr>
            <p:nvPr/>
          </p:nvSpPr>
          <p:spPr bwMode="auto">
            <a:xfrm>
              <a:off x="-715962" y="2470134"/>
              <a:ext cx="2857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7" name="Rectangle 19"/>
            <p:cNvSpPr>
              <a:spLocks noChangeArrowheads="1"/>
            </p:cNvSpPr>
            <p:nvPr/>
          </p:nvSpPr>
          <p:spPr bwMode="auto">
            <a:xfrm>
              <a:off x="-592137" y="2470134"/>
              <a:ext cx="1238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8" name="Rectangle 20"/>
            <p:cNvSpPr>
              <a:spLocks noChangeArrowheads="1"/>
            </p:cNvSpPr>
            <p:nvPr/>
          </p:nvSpPr>
          <p:spPr bwMode="auto">
            <a:xfrm>
              <a:off x="-468312" y="2479659"/>
              <a:ext cx="15240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9" name="Rectangle 21"/>
            <p:cNvSpPr>
              <a:spLocks noChangeArrowheads="1"/>
            </p:cNvSpPr>
            <p:nvPr/>
          </p:nvSpPr>
          <p:spPr bwMode="auto">
            <a:xfrm>
              <a:off x="-315912" y="2508234"/>
              <a:ext cx="2381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0" name="Rectangle 22"/>
            <p:cNvSpPr>
              <a:spLocks noChangeArrowheads="1"/>
            </p:cNvSpPr>
            <p:nvPr/>
          </p:nvSpPr>
          <p:spPr bwMode="auto">
            <a:xfrm>
              <a:off x="-68262" y="2546334"/>
              <a:ext cx="171450"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1" name="Rectangle 23"/>
            <p:cNvSpPr>
              <a:spLocks noChangeArrowheads="1"/>
            </p:cNvSpPr>
            <p:nvPr/>
          </p:nvSpPr>
          <p:spPr bwMode="auto">
            <a:xfrm>
              <a:off x="93663" y="2565384"/>
              <a:ext cx="5429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2" name="Rectangle 24"/>
            <p:cNvSpPr>
              <a:spLocks noChangeArrowheads="1"/>
            </p:cNvSpPr>
            <p:nvPr/>
          </p:nvSpPr>
          <p:spPr bwMode="auto">
            <a:xfrm>
              <a:off x="646113" y="2632059"/>
              <a:ext cx="952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3" name="Rectangle 25"/>
            <p:cNvSpPr>
              <a:spLocks noChangeArrowheads="1"/>
            </p:cNvSpPr>
            <p:nvPr/>
          </p:nvSpPr>
          <p:spPr bwMode="auto">
            <a:xfrm>
              <a:off x="750888" y="2632059"/>
              <a:ext cx="9525"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4" name="Rectangle 26"/>
            <p:cNvSpPr>
              <a:spLocks noChangeArrowheads="1"/>
            </p:cNvSpPr>
            <p:nvPr/>
          </p:nvSpPr>
          <p:spPr bwMode="auto">
            <a:xfrm>
              <a:off x="788988" y="2632059"/>
              <a:ext cx="190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5" name="Rectangle 27"/>
            <p:cNvSpPr>
              <a:spLocks noChangeArrowheads="1"/>
            </p:cNvSpPr>
            <p:nvPr/>
          </p:nvSpPr>
          <p:spPr bwMode="auto">
            <a:xfrm>
              <a:off x="817563" y="2632059"/>
              <a:ext cx="190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6" name="Rectangle 28"/>
            <p:cNvSpPr>
              <a:spLocks noChangeArrowheads="1"/>
            </p:cNvSpPr>
            <p:nvPr/>
          </p:nvSpPr>
          <p:spPr bwMode="auto">
            <a:xfrm>
              <a:off x="855663" y="2632059"/>
              <a:ext cx="19050" cy="57150"/>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7" name="Rectangle 29"/>
            <p:cNvSpPr>
              <a:spLocks noChangeArrowheads="1"/>
            </p:cNvSpPr>
            <p:nvPr/>
          </p:nvSpPr>
          <p:spPr bwMode="auto">
            <a:xfrm>
              <a:off x="-839787" y="2441559"/>
              <a:ext cx="85725" cy="4762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88" name="Group 187"/>
          <p:cNvGrpSpPr/>
          <p:nvPr/>
        </p:nvGrpSpPr>
        <p:grpSpPr>
          <a:xfrm>
            <a:off x="2448610" y="1779017"/>
            <a:ext cx="4680000" cy="1129462"/>
            <a:chOff x="-2586491" y="2177489"/>
            <a:chExt cx="3486150" cy="838200"/>
          </a:xfrm>
        </p:grpSpPr>
        <p:sp>
          <p:nvSpPr>
            <p:cNvPr id="189" name="Freeform 30"/>
            <p:cNvSpPr>
              <a:spLocks/>
            </p:cNvSpPr>
            <p:nvPr/>
          </p:nvSpPr>
          <p:spPr bwMode="auto">
            <a:xfrm>
              <a:off x="-2586491" y="2234639"/>
              <a:ext cx="3476625" cy="781050"/>
            </a:xfrm>
            <a:custGeom>
              <a:avLst/>
              <a:gdLst>
                <a:gd name="T0" fmla="*/ 303 w 365"/>
                <a:gd name="T1" fmla="*/ 80 h 82"/>
                <a:gd name="T2" fmla="*/ 268 w 365"/>
                <a:gd name="T3" fmla="*/ 78 h 82"/>
                <a:gd name="T4" fmla="*/ 251 w 365"/>
                <a:gd name="T5" fmla="*/ 77 h 82"/>
                <a:gd name="T6" fmla="*/ 241 w 365"/>
                <a:gd name="T7" fmla="*/ 76 h 82"/>
                <a:gd name="T8" fmla="*/ 230 w 365"/>
                <a:gd name="T9" fmla="*/ 74 h 82"/>
                <a:gd name="T10" fmla="*/ 209 w 365"/>
                <a:gd name="T11" fmla="*/ 72 h 82"/>
                <a:gd name="T12" fmla="*/ 206 w 365"/>
                <a:gd name="T13" fmla="*/ 69 h 82"/>
                <a:gd name="T14" fmla="*/ 182 w 365"/>
                <a:gd name="T15" fmla="*/ 68 h 82"/>
                <a:gd name="T16" fmla="*/ 175 w 365"/>
                <a:gd name="T17" fmla="*/ 66 h 82"/>
                <a:gd name="T18" fmla="*/ 168 w 365"/>
                <a:gd name="T19" fmla="*/ 65 h 82"/>
                <a:gd name="T20" fmla="*/ 157 w 365"/>
                <a:gd name="T21" fmla="*/ 62 h 82"/>
                <a:gd name="T22" fmla="*/ 144 w 365"/>
                <a:gd name="T23" fmla="*/ 61 h 82"/>
                <a:gd name="T24" fmla="*/ 137 w 365"/>
                <a:gd name="T25" fmla="*/ 60 h 82"/>
                <a:gd name="T26" fmla="*/ 136 w 365"/>
                <a:gd name="T27" fmla="*/ 58 h 82"/>
                <a:gd name="T28" fmla="*/ 129 w 365"/>
                <a:gd name="T29" fmla="*/ 57 h 82"/>
                <a:gd name="T30" fmla="*/ 129 w 365"/>
                <a:gd name="T31" fmla="*/ 56 h 82"/>
                <a:gd name="T32" fmla="*/ 117 w 365"/>
                <a:gd name="T33" fmla="*/ 56 h 82"/>
                <a:gd name="T34" fmla="*/ 116 w 365"/>
                <a:gd name="T35" fmla="*/ 54 h 82"/>
                <a:gd name="T36" fmla="*/ 110 w 365"/>
                <a:gd name="T37" fmla="*/ 53 h 82"/>
                <a:gd name="T38" fmla="*/ 107 w 365"/>
                <a:gd name="T39" fmla="*/ 52 h 82"/>
                <a:gd name="T40" fmla="*/ 105 w 365"/>
                <a:gd name="T41" fmla="*/ 49 h 82"/>
                <a:gd name="T42" fmla="*/ 99 w 365"/>
                <a:gd name="T43" fmla="*/ 48 h 82"/>
                <a:gd name="T44" fmla="*/ 94 w 365"/>
                <a:gd name="T45" fmla="*/ 46 h 82"/>
                <a:gd name="T46" fmla="*/ 88 w 365"/>
                <a:gd name="T47" fmla="*/ 45 h 82"/>
                <a:gd name="T48" fmla="*/ 84 w 365"/>
                <a:gd name="T49" fmla="*/ 43 h 82"/>
                <a:gd name="T50" fmla="*/ 83 w 365"/>
                <a:gd name="T51" fmla="*/ 40 h 82"/>
                <a:gd name="T52" fmla="*/ 80 w 365"/>
                <a:gd name="T53" fmla="*/ 39 h 82"/>
                <a:gd name="T54" fmla="*/ 78 w 365"/>
                <a:gd name="T55" fmla="*/ 36 h 82"/>
                <a:gd name="T56" fmla="*/ 70 w 365"/>
                <a:gd name="T57" fmla="*/ 35 h 82"/>
                <a:gd name="T58" fmla="*/ 67 w 365"/>
                <a:gd name="T59" fmla="*/ 32 h 82"/>
                <a:gd name="T60" fmla="*/ 63 w 365"/>
                <a:gd name="T61" fmla="*/ 32 h 82"/>
                <a:gd name="T62" fmla="*/ 62 w 365"/>
                <a:gd name="T63" fmla="*/ 30 h 82"/>
                <a:gd name="T64" fmla="*/ 55 w 365"/>
                <a:gd name="T65" fmla="*/ 28 h 82"/>
                <a:gd name="T66" fmla="*/ 54 w 365"/>
                <a:gd name="T67" fmla="*/ 25 h 82"/>
                <a:gd name="T68" fmla="*/ 50 w 365"/>
                <a:gd name="T69" fmla="*/ 23 h 82"/>
                <a:gd name="T70" fmla="*/ 48 w 365"/>
                <a:gd name="T71" fmla="*/ 20 h 82"/>
                <a:gd name="T72" fmla="*/ 43 w 365"/>
                <a:gd name="T73" fmla="*/ 19 h 82"/>
                <a:gd name="T74" fmla="*/ 38 w 365"/>
                <a:gd name="T75" fmla="*/ 17 h 82"/>
                <a:gd name="T76" fmla="*/ 35 w 365"/>
                <a:gd name="T77" fmla="*/ 15 h 82"/>
                <a:gd name="T78" fmla="*/ 30 w 365"/>
                <a:gd name="T79" fmla="*/ 14 h 82"/>
                <a:gd name="T80" fmla="*/ 26 w 365"/>
                <a:gd name="T81" fmla="*/ 11 h 82"/>
                <a:gd name="T82" fmla="*/ 23 w 365"/>
                <a:gd name="T83" fmla="*/ 9 h 82"/>
                <a:gd name="T84" fmla="*/ 20 w 365"/>
                <a:gd name="T85" fmla="*/ 6 h 82"/>
                <a:gd name="T86" fmla="*/ 11 w 365"/>
                <a:gd name="T87" fmla="*/ 5 h 82"/>
                <a:gd name="T88" fmla="*/ 8 w 365"/>
                <a:gd name="T89" fmla="*/ 2 h 82"/>
                <a:gd name="T90" fmla="*/ 5 w 365"/>
                <a:gd name="T9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82">
                  <a:moveTo>
                    <a:pt x="365" y="82"/>
                  </a:moveTo>
                  <a:lnTo>
                    <a:pt x="303" y="82"/>
                  </a:lnTo>
                  <a:lnTo>
                    <a:pt x="303" y="80"/>
                  </a:lnTo>
                  <a:lnTo>
                    <a:pt x="296" y="80"/>
                  </a:lnTo>
                  <a:lnTo>
                    <a:pt x="296" y="78"/>
                  </a:lnTo>
                  <a:lnTo>
                    <a:pt x="268" y="78"/>
                  </a:lnTo>
                  <a:lnTo>
                    <a:pt x="268" y="78"/>
                  </a:lnTo>
                  <a:lnTo>
                    <a:pt x="251" y="78"/>
                  </a:lnTo>
                  <a:lnTo>
                    <a:pt x="251" y="77"/>
                  </a:lnTo>
                  <a:lnTo>
                    <a:pt x="246" y="77"/>
                  </a:lnTo>
                  <a:lnTo>
                    <a:pt x="246" y="76"/>
                  </a:lnTo>
                  <a:lnTo>
                    <a:pt x="241" y="76"/>
                  </a:lnTo>
                  <a:lnTo>
                    <a:pt x="241" y="75"/>
                  </a:lnTo>
                  <a:lnTo>
                    <a:pt x="230" y="75"/>
                  </a:lnTo>
                  <a:lnTo>
                    <a:pt x="230" y="74"/>
                  </a:lnTo>
                  <a:lnTo>
                    <a:pt x="216" y="74"/>
                  </a:lnTo>
                  <a:lnTo>
                    <a:pt x="216" y="72"/>
                  </a:lnTo>
                  <a:lnTo>
                    <a:pt x="209" y="72"/>
                  </a:lnTo>
                  <a:lnTo>
                    <a:pt x="209" y="71"/>
                  </a:lnTo>
                  <a:lnTo>
                    <a:pt x="206" y="71"/>
                  </a:lnTo>
                  <a:lnTo>
                    <a:pt x="206" y="69"/>
                  </a:lnTo>
                  <a:lnTo>
                    <a:pt x="201" y="69"/>
                  </a:lnTo>
                  <a:lnTo>
                    <a:pt x="201" y="68"/>
                  </a:lnTo>
                  <a:lnTo>
                    <a:pt x="182" y="68"/>
                  </a:lnTo>
                  <a:lnTo>
                    <a:pt x="182" y="67"/>
                  </a:lnTo>
                  <a:lnTo>
                    <a:pt x="175" y="67"/>
                  </a:lnTo>
                  <a:lnTo>
                    <a:pt x="175" y="66"/>
                  </a:lnTo>
                  <a:lnTo>
                    <a:pt x="174" y="66"/>
                  </a:lnTo>
                  <a:lnTo>
                    <a:pt x="174" y="65"/>
                  </a:lnTo>
                  <a:lnTo>
                    <a:pt x="168" y="65"/>
                  </a:lnTo>
                  <a:lnTo>
                    <a:pt x="168" y="63"/>
                  </a:lnTo>
                  <a:lnTo>
                    <a:pt x="157" y="63"/>
                  </a:lnTo>
                  <a:lnTo>
                    <a:pt x="157" y="62"/>
                  </a:lnTo>
                  <a:lnTo>
                    <a:pt x="150" y="62"/>
                  </a:lnTo>
                  <a:lnTo>
                    <a:pt x="144" y="62"/>
                  </a:lnTo>
                  <a:lnTo>
                    <a:pt x="144" y="61"/>
                  </a:lnTo>
                  <a:lnTo>
                    <a:pt x="140" y="61"/>
                  </a:lnTo>
                  <a:lnTo>
                    <a:pt x="140" y="60"/>
                  </a:lnTo>
                  <a:lnTo>
                    <a:pt x="137" y="60"/>
                  </a:lnTo>
                  <a:lnTo>
                    <a:pt x="137" y="60"/>
                  </a:lnTo>
                  <a:lnTo>
                    <a:pt x="136" y="60"/>
                  </a:lnTo>
                  <a:lnTo>
                    <a:pt x="136" y="58"/>
                  </a:lnTo>
                  <a:lnTo>
                    <a:pt x="133" y="58"/>
                  </a:lnTo>
                  <a:lnTo>
                    <a:pt x="133" y="57"/>
                  </a:lnTo>
                  <a:lnTo>
                    <a:pt x="129" y="57"/>
                  </a:lnTo>
                  <a:lnTo>
                    <a:pt x="129" y="57"/>
                  </a:lnTo>
                  <a:lnTo>
                    <a:pt x="129" y="57"/>
                  </a:lnTo>
                  <a:lnTo>
                    <a:pt x="129" y="56"/>
                  </a:lnTo>
                  <a:lnTo>
                    <a:pt x="119" y="56"/>
                  </a:lnTo>
                  <a:lnTo>
                    <a:pt x="119" y="56"/>
                  </a:lnTo>
                  <a:lnTo>
                    <a:pt x="117" y="56"/>
                  </a:lnTo>
                  <a:lnTo>
                    <a:pt x="117" y="55"/>
                  </a:lnTo>
                  <a:lnTo>
                    <a:pt x="116" y="55"/>
                  </a:lnTo>
                  <a:lnTo>
                    <a:pt x="116" y="54"/>
                  </a:lnTo>
                  <a:lnTo>
                    <a:pt x="111" y="54"/>
                  </a:lnTo>
                  <a:lnTo>
                    <a:pt x="111" y="53"/>
                  </a:lnTo>
                  <a:lnTo>
                    <a:pt x="110" y="53"/>
                  </a:lnTo>
                  <a:lnTo>
                    <a:pt x="110" y="52"/>
                  </a:lnTo>
                  <a:lnTo>
                    <a:pt x="109" y="52"/>
                  </a:lnTo>
                  <a:lnTo>
                    <a:pt x="107" y="52"/>
                  </a:lnTo>
                  <a:lnTo>
                    <a:pt x="107" y="51"/>
                  </a:lnTo>
                  <a:lnTo>
                    <a:pt x="105" y="51"/>
                  </a:lnTo>
                  <a:lnTo>
                    <a:pt x="105" y="49"/>
                  </a:lnTo>
                  <a:lnTo>
                    <a:pt x="102" y="49"/>
                  </a:lnTo>
                  <a:lnTo>
                    <a:pt x="102" y="48"/>
                  </a:lnTo>
                  <a:lnTo>
                    <a:pt x="99" y="48"/>
                  </a:lnTo>
                  <a:lnTo>
                    <a:pt x="99" y="47"/>
                  </a:lnTo>
                  <a:lnTo>
                    <a:pt x="94" y="47"/>
                  </a:lnTo>
                  <a:lnTo>
                    <a:pt x="94" y="46"/>
                  </a:lnTo>
                  <a:lnTo>
                    <a:pt x="91" y="46"/>
                  </a:lnTo>
                  <a:lnTo>
                    <a:pt x="91" y="45"/>
                  </a:lnTo>
                  <a:lnTo>
                    <a:pt x="88" y="45"/>
                  </a:lnTo>
                  <a:lnTo>
                    <a:pt x="88" y="43"/>
                  </a:lnTo>
                  <a:lnTo>
                    <a:pt x="86" y="43"/>
                  </a:lnTo>
                  <a:lnTo>
                    <a:pt x="84" y="43"/>
                  </a:lnTo>
                  <a:cubicBezTo>
                    <a:pt x="84" y="43"/>
                    <a:pt x="84" y="42"/>
                    <a:pt x="84" y="42"/>
                  </a:cubicBezTo>
                  <a:cubicBezTo>
                    <a:pt x="85" y="42"/>
                    <a:pt x="83" y="42"/>
                    <a:pt x="83" y="42"/>
                  </a:cubicBezTo>
                  <a:lnTo>
                    <a:pt x="83" y="40"/>
                  </a:lnTo>
                  <a:lnTo>
                    <a:pt x="81" y="40"/>
                  </a:lnTo>
                  <a:lnTo>
                    <a:pt x="81" y="39"/>
                  </a:lnTo>
                  <a:lnTo>
                    <a:pt x="80" y="39"/>
                  </a:lnTo>
                  <a:cubicBezTo>
                    <a:pt x="79" y="39"/>
                    <a:pt x="80" y="38"/>
                    <a:pt x="80" y="38"/>
                  </a:cubicBezTo>
                  <a:lnTo>
                    <a:pt x="78" y="38"/>
                  </a:lnTo>
                  <a:lnTo>
                    <a:pt x="78" y="36"/>
                  </a:lnTo>
                  <a:lnTo>
                    <a:pt x="75" y="36"/>
                  </a:lnTo>
                  <a:lnTo>
                    <a:pt x="75" y="35"/>
                  </a:lnTo>
                  <a:lnTo>
                    <a:pt x="70" y="35"/>
                  </a:lnTo>
                  <a:lnTo>
                    <a:pt x="70" y="33"/>
                  </a:lnTo>
                  <a:lnTo>
                    <a:pt x="67" y="33"/>
                  </a:lnTo>
                  <a:lnTo>
                    <a:pt x="67" y="32"/>
                  </a:lnTo>
                  <a:lnTo>
                    <a:pt x="66" y="32"/>
                  </a:lnTo>
                  <a:lnTo>
                    <a:pt x="66" y="32"/>
                  </a:lnTo>
                  <a:lnTo>
                    <a:pt x="63" y="32"/>
                  </a:lnTo>
                  <a:lnTo>
                    <a:pt x="63" y="30"/>
                  </a:lnTo>
                  <a:lnTo>
                    <a:pt x="62" y="30"/>
                  </a:lnTo>
                  <a:lnTo>
                    <a:pt x="62" y="30"/>
                  </a:lnTo>
                  <a:lnTo>
                    <a:pt x="61" y="30"/>
                  </a:lnTo>
                  <a:lnTo>
                    <a:pt x="61" y="28"/>
                  </a:lnTo>
                  <a:lnTo>
                    <a:pt x="55" y="28"/>
                  </a:lnTo>
                  <a:lnTo>
                    <a:pt x="55" y="26"/>
                  </a:lnTo>
                  <a:lnTo>
                    <a:pt x="54" y="26"/>
                  </a:lnTo>
                  <a:lnTo>
                    <a:pt x="54" y="25"/>
                  </a:lnTo>
                  <a:lnTo>
                    <a:pt x="51" y="25"/>
                  </a:lnTo>
                  <a:lnTo>
                    <a:pt x="51" y="23"/>
                  </a:lnTo>
                  <a:lnTo>
                    <a:pt x="50" y="23"/>
                  </a:lnTo>
                  <a:lnTo>
                    <a:pt x="50" y="21"/>
                  </a:lnTo>
                  <a:lnTo>
                    <a:pt x="48" y="21"/>
                  </a:lnTo>
                  <a:lnTo>
                    <a:pt x="48" y="20"/>
                  </a:lnTo>
                  <a:lnTo>
                    <a:pt x="46" y="20"/>
                  </a:lnTo>
                  <a:lnTo>
                    <a:pt x="46" y="19"/>
                  </a:lnTo>
                  <a:lnTo>
                    <a:pt x="43" y="19"/>
                  </a:lnTo>
                  <a:lnTo>
                    <a:pt x="39" y="19"/>
                  </a:lnTo>
                  <a:lnTo>
                    <a:pt x="39" y="17"/>
                  </a:lnTo>
                  <a:lnTo>
                    <a:pt x="38" y="17"/>
                  </a:lnTo>
                  <a:lnTo>
                    <a:pt x="38" y="16"/>
                  </a:lnTo>
                  <a:lnTo>
                    <a:pt x="35" y="16"/>
                  </a:lnTo>
                  <a:lnTo>
                    <a:pt x="35" y="15"/>
                  </a:lnTo>
                  <a:lnTo>
                    <a:pt x="34" y="15"/>
                  </a:lnTo>
                  <a:lnTo>
                    <a:pt x="34" y="14"/>
                  </a:lnTo>
                  <a:lnTo>
                    <a:pt x="30" y="14"/>
                  </a:lnTo>
                  <a:lnTo>
                    <a:pt x="30" y="12"/>
                  </a:lnTo>
                  <a:lnTo>
                    <a:pt x="26" y="12"/>
                  </a:lnTo>
                  <a:lnTo>
                    <a:pt x="26" y="11"/>
                  </a:lnTo>
                  <a:lnTo>
                    <a:pt x="25" y="11"/>
                  </a:lnTo>
                  <a:lnTo>
                    <a:pt x="25" y="9"/>
                  </a:lnTo>
                  <a:lnTo>
                    <a:pt x="23" y="9"/>
                  </a:lnTo>
                  <a:lnTo>
                    <a:pt x="23" y="8"/>
                  </a:lnTo>
                  <a:lnTo>
                    <a:pt x="20" y="8"/>
                  </a:lnTo>
                  <a:lnTo>
                    <a:pt x="20" y="6"/>
                  </a:lnTo>
                  <a:lnTo>
                    <a:pt x="17" y="6"/>
                  </a:lnTo>
                  <a:lnTo>
                    <a:pt x="17" y="5"/>
                  </a:lnTo>
                  <a:lnTo>
                    <a:pt x="11" y="5"/>
                  </a:lnTo>
                  <a:lnTo>
                    <a:pt x="11" y="4"/>
                  </a:lnTo>
                  <a:lnTo>
                    <a:pt x="8" y="4"/>
                  </a:lnTo>
                  <a:lnTo>
                    <a:pt x="8" y="2"/>
                  </a:lnTo>
                  <a:lnTo>
                    <a:pt x="7" y="2"/>
                  </a:lnTo>
                  <a:lnTo>
                    <a:pt x="7" y="1"/>
                  </a:lnTo>
                  <a:lnTo>
                    <a:pt x="5" y="1"/>
                  </a:lnTo>
                  <a:lnTo>
                    <a:pt x="5"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0" name="Line 31"/>
            <p:cNvSpPr>
              <a:spLocks noChangeShapeType="1"/>
            </p:cNvSpPr>
            <p:nvPr/>
          </p:nvSpPr>
          <p:spPr bwMode="auto">
            <a:xfrm>
              <a:off x="-1824491" y="2529914"/>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1" name="Line 33"/>
            <p:cNvSpPr>
              <a:spLocks noChangeShapeType="1"/>
            </p:cNvSpPr>
            <p:nvPr/>
          </p:nvSpPr>
          <p:spPr bwMode="auto">
            <a:xfrm>
              <a:off x="-1624466" y="2634689"/>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2" name="Line 34"/>
            <p:cNvSpPr>
              <a:spLocks noChangeShapeType="1"/>
            </p:cNvSpPr>
            <p:nvPr/>
          </p:nvSpPr>
          <p:spPr bwMode="auto">
            <a:xfrm>
              <a:off x="-1681616" y="2634689"/>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3" name="Line 35"/>
            <p:cNvSpPr>
              <a:spLocks noChangeShapeType="1"/>
            </p:cNvSpPr>
            <p:nvPr/>
          </p:nvSpPr>
          <p:spPr bwMode="auto">
            <a:xfrm>
              <a:off x="-2567441" y="2177489"/>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94" name="Group 193"/>
            <p:cNvGrpSpPr/>
            <p:nvPr/>
          </p:nvGrpSpPr>
          <p:grpSpPr>
            <a:xfrm>
              <a:off x="-1091066" y="2777564"/>
              <a:ext cx="1990725" cy="238125"/>
              <a:chOff x="-1091066" y="2777564"/>
              <a:chExt cx="1990725" cy="238125"/>
            </a:xfrm>
            <a:solidFill>
              <a:srgbClr val="B2C0D8"/>
            </a:solidFill>
          </p:grpSpPr>
          <p:sp>
            <p:nvSpPr>
              <p:cNvPr id="195" name="Line 32"/>
              <p:cNvSpPr>
                <a:spLocks noChangeShapeType="1"/>
              </p:cNvSpPr>
              <p:nvPr/>
            </p:nvSpPr>
            <p:spPr bwMode="auto">
              <a:xfrm>
                <a:off x="-1091066" y="2777564"/>
                <a:ext cx="0" cy="57150"/>
              </a:xfrm>
              <a:prstGeom prst="line">
                <a:avLst/>
              </a:prstGeom>
              <a:grpFill/>
              <a:ln w="0">
                <a:solidFill>
                  <a:srgbClr val="B2C0D8"/>
                </a:solidFill>
                <a:round/>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6" name="Rectangle 36"/>
              <p:cNvSpPr>
                <a:spLocks noChangeArrowheads="1"/>
              </p:cNvSpPr>
              <p:nvPr/>
            </p:nvSpPr>
            <p:spPr bwMode="auto">
              <a:xfrm>
                <a:off x="-1072016" y="277756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7" name="Rectangle 37"/>
              <p:cNvSpPr>
                <a:spLocks noChangeArrowheads="1"/>
              </p:cNvSpPr>
              <p:nvPr/>
            </p:nvSpPr>
            <p:spPr bwMode="auto">
              <a:xfrm>
                <a:off x="-1043441" y="2777564"/>
                <a:ext cx="28575"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8" name="Rectangle 38"/>
              <p:cNvSpPr>
                <a:spLocks noChangeArrowheads="1"/>
              </p:cNvSpPr>
              <p:nvPr/>
            </p:nvSpPr>
            <p:spPr bwMode="auto">
              <a:xfrm>
                <a:off x="-1024391" y="2787089"/>
                <a:ext cx="2857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9" name="Rectangle 39"/>
              <p:cNvSpPr>
                <a:spLocks noChangeArrowheads="1"/>
              </p:cNvSpPr>
              <p:nvPr/>
            </p:nvSpPr>
            <p:spPr bwMode="auto">
              <a:xfrm>
                <a:off x="-957716" y="2796614"/>
                <a:ext cx="3810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0" name="Rectangle 40"/>
              <p:cNvSpPr>
                <a:spLocks noChangeArrowheads="1"/>
              </p:cNvSpPr>
              <p:nvPr/>
            </p:nvSpPr>
            <p:spPr bwMode="auto">
              <a:xfrm>
                <a:off x="-671966" y="2844239"/>
                <a:ext cx="57150"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1" name="Rectangle 41"/>
              <p:cNvSpPr>
                <a:spLocks noChangeArrowheads="1"/>
              </p:cNvSpPr>
              <p:nvPr/>
            </p:nvSpPr>
            <p:spPr bwMode="auto">
              <a:xfrm>
                <a:off x="-910091" y="2815664"/>
                <a:ext cx="47625"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2" name="Rectangle 42"/>
              <p:cNvSpPr>
                <a:spLocks noChangeArrowheads="1"/>
              </p:cNvSpPr>
              <p:nvPr/>
            </p:nvSpPr>
            <p:spPr bwMode="auto">
              <a:xfrm>
                <a:off x="-786266" y="2834714"/>
                <a:ext cx="1238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3" name="Rectangle 43"/>
              <p:cNvSpPr>
                <a:spLocks noChangeArrowheads="1"/>
              </p:cNvSpPr>
              <p:nvPr/>
            </p:nvSpPr>
            <p:spPr bwMode="auto">
              <a:xfrm>
                <a:off x="-595766" y="2863289"/>
                <a:ext cx="66675"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4" name="Rectangle 44"/>
              <p:cNvSpPr>
                <a:spLocks noChangeArrowheads="1"/>
              </p:cNvSpPr>
              <p:nvPr/>
            </p:nvSpPr>
            <p:spPr bwMode="auto">
              <a:xfrm>
                <a:off x="-538616" y="2882339"/>
                <a:ext cx="10477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5" name="Rectangle 45"/>
              <p:cNvSpPr>
                <a:spLocks noChangeArrowheads="1"/>
              </p:cNvSpPr>
              <p:nvPr/>
            </p:nvSpPr>
            <p:spPr bwMode="auto">
              <a:xfrm>
                <a:off x="-329066" y="2891864"/>
                <a:ext cx="57150"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6" name="Rectangle 46"/>
              <p:cNvSpPr>
                <a:spLocks noChangeArrowheads="1"/>
              </p:cNvSpPr>
              <p:nvPr/>
            </p:nvSpPr>
            <p:spPr bwMode="auto">
              <a:xfrm>
                <a:off x="-271916" y="2901389"/>
                <a:ext cx="7620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7" name="Rectangle 47"/>
              <p:cNvSpPr>
                <a:spLocks noChangeArrowheads="1"/>
              </p:cNvSpPr>
              <p:nvPr/>
            </p:nvSpPr>
            <p:spPr bwMode="auto">
              <a:xfrm>
                <a:off x="-195716" y="2920439"/>
                <a:ext cx="1619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8" name="Rectangle 48"/>
              <p:cNvSpPr>
                <a:spLocks noChangeArrowheads="1"/>
              </p:cNvSpPr>
              <p:nvPr/>
            </p:nvSpPr>
            <p:spPr bwMode="auto">
              <a:xfrm>
                <a:off x="-43316" y="2920439"/>
                <a:ext cx="26670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9" name="Rectangle 49"/>
              <p:cNvSpPr>
                <a:spLocks noChangeArrowheads="1"/>
              </p:cNvSpPr>
              <p:nvPr/>
            </p:nvSpPr>
            <p:spPr bwMode="auto">
              <a:xfrm>
                <a:off x="-376691" y="2891864"/>
                <a:ext cx="95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0" name="Rectangle 50"/>
              <p:cNvSpPr>
                <a:spLocks noChangeArrowheads="1"/>
              </p:cNvSpPr>
              <p:nvPr/>
            </p:nvSpPr>
            <p:spPr bwMode="auto">
              <a:xfrm>
                <a:off x="-348116" y="2882339"/>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1" name="Rectangle 51"/>
              <p:cNvSpPr>
                <a:spLocks noChangeArrowheads="1"/>
              </p:cNvSpPr>
              <p:nvPr/>
            </p:nvSpPr>
            <p:spPr bwMode="auto">
              <a:xfrm>
                <a:off x="642484" y="2958539"/>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2" name="Rectangle 52"/>
              <p:cNvSpPr>
                <a:spLocks noChangeArrowheads="1"/>
              </p:cNvSpPr>
              <p:nvPr/>
            </p:nvSpPr>
            <p:spPr bwMode="auto">
              <a:xfrm>
                <a:off x="671059" y="2958539"/>
                <a:ext cx="19050"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3" name="Rectangle 53"/>
              <p:cNvSpPr>
                <a:spLocks noChangeArrowheads="1"/>
              </p:cNvSpPr>
              <p:nvPr/>
            </p:nvSpPr>
            <p:spPr bwMode="auto">
              <a:xfrm>
                <a:off x="880609" y="2958539"/>
                <a:ext cx="19050"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4" name="Rectangle 54"/>
              <p:cNvSpPr>
                <a:spLocks noChangeArrowheads="1"/>
              </p:cNvSpPr>
              <p:nvPr/>
            </p:nvSpPr>
            <p:spPr bwMode="auto">
              <a:xfrm>
                <a:off x="775834" y="2958539"/>
                <a:ext cx="2857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5" name="Rectangle 55"/>
              <p:cNvSpPr>
                <a:spLocks noChangeArrowheads="1"/>
              </p:cNvSpPr>
              <p:nvPr/>
            </p:nvSpPr>
            <p:spPr bwMode="auto">
              <a:xfrm>
                <a:off x="699634" y="2958539"/>
                <a:ext cx="476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6" name="Rectangle 56"/>
              <p:cNvSpPr>
                <a:spLocks noChangeArrowheads="1"/>
              </p:cNvSpPr>
              <p:nvPr/>
            </p:nvSpPr>
            <p:spPr bwMode="auto">
              <a:xfrm>
                <a:off x="232909" y="2939489"/>
                <a:ext cx="76200"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7" name="Rectangle 57"/>
              <p:cNvSpPr>
                <a:spLocks noChangeArrowheads="1"/>
              </p:cNvSpPr>
              <p:nvPr/>
            </p:nvSpPr>
            <p:spPr bwMode="auto">
              <a:xfrm>
                <a:off x="299584" y="2958539"/>
                <a:ext cx="85725"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8" name="Rectangle 58"/>
              <p:cNvSpPr>
                <a:spLocks noChangeArrowheads="1"/>
              </p:cNvSpPr>
              <p:nvPr/>
            </p:nvSpPr>
            <p:spPr bwMode="auto">
              <a:xfrm>
                <a:off x="394834" y="2958539"/>
                <a:ext cx="23812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9" name="Rectangle 59"/>
              <p:cNvSpPr>
                <a:spLocks noChangeArrowheads="1"/>
              </p:cNvSpPr>
              <p:nvPr/>
            </p:nvSpPr>
            <p:spPr bwMode="auto">
              <a:xfrm>
                <a:off x="-852941" y="2825189"/>
                <a:ext cx="952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0" name="Rectangle 60"/>
              <p:cNvSpPr>
                <a:spLocks noChangeArrowheads="1"/>
              </p:cNvSpPr>
              <p:nvPr/>
            </p:nvSpPr>
            <p:spPr bwMode="auto">
              <a:xfrm>
                <a:off x="-424316" y="2882339"/>
                <a:ext cx="28575" cy="476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221" name="TextBox 220"/>
          <p:cNvSpPr txBox="1"/>
          <p:nvPr/>
        </p:nvSpPr>
        <p:spPr>
          <a:xfrm>
            <a:off x="2934587" y="2750733"/>
            <a:ext cx="1010213" cy="430887"/>
          </a:xfrm>
          <a:prstGeom prst="rect">
            <a:avLst/>
          </a:prstGeom>
          <a:noFill/>
        </p:spPr>
        <p:txBody>
          <a:bodyPr wrap="none" rtlCol="0">
            <a:spAutoFit/>
          </a:bodyPr>
          <a:lstStyle/>
          <a:p>
            <a:r>
              <a:rPr lang="ja-JP" sz="1100" b="0" i="0" dirty="0" smtClean="0">
                <a:solidFill>
                  <a:srgbClr val="000000"/>
                </a:solidFill>
                <a:ea typeface="MS UI Gothic" pitchFamily="18" charset="0"/>
              </a:rPr>
              <a:t>カペシタビン</a:t>
            </a:r>
          </a:p>
          <a:p>
            <a:r>
              <a:rPr lang="ja-JP" sz="1100" b="0" i="0" dirty="0" smtClean="0">
                <a:solidFill>
                  <a:srgbClr val="000000"/>
                </a:solidFill>
                <a:ea typeface="MS UI Gothic" pitchFamily="18" charset="0"/>
              </a:rPr>
              <a:t>S-1</a:t>
            </a:r>
          </a:p>
        </p:txBody>
      </p:sp>
      <p:cxnSp>
        <p:nvCxnSpPr>
          <p:cNvPr id="222" name="Straight Connector 221"/>
          <p:cNvCxnSpPr/>
          <p:nvPr/>
        </p:nvCxnSpPr>
        <p:spPr>
          <a:xfrm>
            <a:off x="2697478" y="3058598"/>
            <a:ext cx="252000"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2697478" y="2888544"/>
            <a:ext cx="252000"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9557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58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ステージIIIのCRC患者では、DFSの観点から、S-1のカペシタビンに対する非劣性は証明されなかった。</a:t>
            </a:r>
          </a:p>
          <a:p>
            <a:r>
              <a:rPr lang="ja-JP" sz="1600" b="1" i="0" dirty="0" smtClean="0">
                <a:solidFill>
                  <a:srgbClr val="4D4D4D"/>
                </a:solidFill>
                <a:ea typeface="MS UI Gothic" pitchFamily="18" charset="0"/>
              </a:rPr>
              <a:t>ステージIIIのCRC患者に対する術後補助療法は、カペシタビンが依然として標準的治療であり、S-1による術後補助療法は考慮すべきでない。</a:t>
            </a:r>
          </a:p>
          <a:p>
            <a:endParaRPr lang="en-US" dirty="0"/>
          </a:p>
          <a:p>
            <a:endParaRPr lang="en-US" dirty="0"/>
          </a:p>
          <a:p>
            <a:endParaRPr lang="en-US" dirty="0"/>
          </a:p>
          <a:p>
            <a:endParaRPr lang="en-US" dirty="0"/>
          </a:p>
          <a:p>
            <a:pPr marL="0" indent="0">
              <a:buNone/>
            </a:pPr>
            <a:endParaRPr lang="en-US" dirty="0"/>
          </a:p>
          <a:p>
            <a:endParaRPr lang="en-GB" dirty="0"/>
          </a:p>
        </p:txBody>
      </p:sp>
      <p:sp>
        <p:nvSpPr>
          <p:cNvPr id="1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485PD: ステージIIIの結腸癌(CC)患者における術後補助化学療法（S-1 対 カペシタビン）の無作為化第III相試験：日本臨床腫瘍グループ試験(JCOG0910)の最新結果 </a:t>
            </a:r>
            <a:r>
              <a:rPr lang="en" sz="1800" dirty="0" smtClean="0"/>
              <a:t/>
            </a:r>
            <a:br>
              <a:rPr lang="en" sz="1800" dirty="0" smtClean="0"/>
            </a:br>
            <a:r>
              <a:rPr lang="ja-JP" sz="1800" b="1" i="0" dirty="0" smtClean="0">
                <a:solidFill>
                  <a:srgbClr val="043882"/>
                </a:solidFill>
                <a:ea typeface="MS UI Gothic" pitchFamily="18" charset="0"/>
              </a:rPr>
              <a:t>– Hamaguchi T, et al</a:t>
            </a:r>
          </a:p>
        </p:txBody>
      </p:sp>
      <p:sp>
        <p:nvSpPr>
          <p:cNvPr id="15" name="Text Placeholder 4"/>
          <p:cNvSpPr>
            <a:spLocks noGrp="1"/>
          </p:cNvSpPr>
          <p:nvPr>
            <p:ph type="body" sz="quarter" idx="11"/>
          </p:nvPr>
        </p:nvSpPr>
        <p:spPr>
          <a:xfrm>
            <a:off x="4555068" y="6096000"/>
            <a:ext cx="4223808" cy="487363"/>
          </a:xfrm>
        </p:spPr>
        <p:txBody>
          <a:bodyPr/>
          <a:lstStyle/>
          <a:p>
            <a:r>
              <a:rPr lang="fr-FR" dirty="0"/>
              <a:t>Hamaguchi T, et al. Ann Oncol 2017;28(Suppl 5):Abstr 485PD</a:t>
            </a:r>
            <a:endParaRPr lang="en-US" dirty="0"/>
          </a:p>
        </p:txBody>
      </p:sp>
      <p:graphicFrame>
        <p:nvGraphicFramePr>
          <p:cNvPr id="16" name="Group 88"/>
          <p:cNvGraphicFramePr>
            <a:graphicFrameLocks noGrp="1"/>
          </p:cNvGraphicFramePr>
          <p:nvPr>
            <p:extLst>
              <p:ext uri="{D42A27DB-BD31-4B8C-83A1-F6EECF244321}">
                <p14:modId xmlns:p14="http://schemas.microsoft.com/office/powerpoint/2010/main" xmlns="" val="337035377"/>
              </p:ext>
            </p:extLst>
          </p:nvPr>
        </p:nvGraphicFramePr>
        <p:xfrm>
          <a:off x="369888" y="1589782"/>
          <a:ext cx="8391975" cy="3141510"/>
        </p:xfrm>
        <a:graphic>
          <a:graphicData uri="http://schemas.openxmlformats.org/drawingml/2006/table">
            <a:tbl>
              <a:tblPr firstRow="1" bandRow="1">
                <a:tableStyleId>{69012ECD-51FC-41F1-AA8D-1B2483CD663E}</a:tableStyleId>
              </a:tblPr>
              <a:tblGrid>
                <a:gridCol w="2687211">
                  <a:extLst>
                    <a:ext uri="{9D8B030D-6E8A-4147-A177-3AD203B41FA5}">
                      <a16:colId xmlns="" xmlns:a16="http://schemas.microsoft.com/office/drawing/2014/main" val="20000"/>
                    </a:ext>
                  </a:extLst>
                </a:gridCol>
                <a:gridCol w="2852382">
                  <a:extLst>
                    <a:ext uri="{9D8B030D-6E8A-4147-A177-3AD203B41FA5}">
                      <a16:colId xmlns="" xmlns:a16="http://schemas.microsoft.com/office/drawing/2014/main" val="20001"/>
                    </a:ext>
                  </a:extLst>
                </a:gridCol>
                <a:gridCol w="2852382">
                  <a:extLst>
                    <a:ext uri="{9D8B030D-6E8A-4147-A177-3AD203B41FA5}">
                      <a16:colId xmlns="" xmlns:a16="http://schemas.microsoft.com/office/drawing/2014/main" val="20002"/>
                    </a:ext>
                  </a:extLst>
                </a:gridCol>
              </a:tblGrid>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カペシタビン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(n=782)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(n=782)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3年RFS,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84.6 (81.9, 87.0)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81.5 (78.6, 84.1)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5年RFS、%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81.9 (78.9, 84.6)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78.9 (75.8, 81.6)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430113">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1.21 (0.96,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3年OS、%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96.3 (94.7, 97.4)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95.4 (93.6, 96.6)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30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5年OS、%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92.4 (90.0, 94.2)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90.9 (88.3, 92.9)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r h="430113">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1.18 (0.83, 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966137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480O: オキサリプラチンをベースとした術後補助化学療法を行うステージIIIの結腸癌でのメチル化形質の予後値 – Gallois C, et al</a:t>
            </a:r>
          </a:p>
        </p:txBody>
      </p:sp>
      <p:sp>
        <p:nvSpPr>
          <p:cNvPr id="4" name="Text Placeholder 3"/>
          <p:cNvSpPr>
            <a:spLocks noGrp="1"/>
          </p:cNvSpPr>
          <p:nvPr>
            <p:ph type="body" sz="quarter" idx="11"/>
          </p:nvPr>
        </p:nvSpPr>
        <p:spPr/>
        <p:txBody>
          <a:bodyPr/>
          <a:lstStyle/>
          <a:p>
            <a:pPr lvl="0">
              <a:buClr>
                <a:srgbClr val="043882"/>
              </a:buClr>
            </a:pPr>
            <a:r>
              <a:rPr lang="en-GB" dirty="0"/>
              <a:t> </a:t>
            </a:r>
            <a:r>
              <a:rPr lang="en-GB" dirty="0" err="1"/>
              <a:t>Gallois</a:t>
            </a:r>
            <a:r>
              <a:rPr lang="en-GB" dirty="0"/>
              <a:t> C, et al. </a:t>
            </a:r>
            <a:r>
              <a:rPr lang="fr-FR" dirty="0"/>
              <a:t>Ann Oncol 2017;28(Suppl 5):Abstr</a:t>
            </a:r>
            <a:r>
              <a:rPr lang="en-US" dirty="0"/>
              <a:t> </a:t>
            </a:r>
            <a:r>
              <a:rPr lang="en-GB" dirty="0"/>
              <a:t>480O</a:t>
            </a:r>
          </a:p>
        </p:txBody>
      </p:sp>
      <p:sp>
        <p:nvSpPr>
          <p:cNvPr id="5" name="Rectangle 3"/>
          <p:cNvSpPr txBox="1">
            <a:spLocks noChangeArrowheads="1"/>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58738">
              <a:buClr>
                <a:srgbClr val="043882"/>
              </a:buClr>
              <a:buFontTx/>
              <a:buNone/>
            </a:pPr>
            <a:r>
              <a:rPr lang="ja-JP" b="1" i="0" dirty="0" smtClean="0">
                <a:solidFill>
                  <a:srgbClr val="4D4D4D"/>
                </a:solidFill>
                <a:ea typeface="MS UI Gothic" pitchFamily="18" charset="0"/>
              </a:rPr>
              <a:t>試験の目的</a:t>
            </a:r>
          </a:p>
          <a:p>
            <a:pPr marL="252000" indent="-252000">
              <a:buClr>
                <a:srgbClr val="043882"/>
              </a:buClr>
            </a:pPr>
            <a:r>
              <a:rPr lang="ja-JP" b="0" i="0" dirty="0" smtClean="0">
                <a:solidFill>
                  <a:srgbClr val="4D4D4D"/>
                </a:solidFill>
                <a:ea typeface="MS UI Gothic" pitchFamily="18" charset="0"/>
              </a:rPr>
              <a:t>ステージIIIの結腸癌におけるメチル化形質（CIMP</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）およびその予後値ならびにセツキシマブの有効性に関する予測能を評価すること。</a:t>
            </a:r>
          </a:p>
          <a:p>
            <a:pPr marL="0" indent="0">
              <a:buClr>
                <a:srgbClr val="043882"/>
              </a:buClr>
              <a:buFontTx/>
              <a:buNone/>
            </a:pPr>
            <a:r>
              <a:rPr lang="ja-JP" b="1" i="0" dirty="0" smtClean="0">
                <a:solidFill>
                  <a:srgbClr val="4D4D4D"/>
                </a:solidFill>
                <a:ea typeface="MS UI Gothic" pitchFamily="18" charset="0"/>
              </a:rPr>
              <a:t>データソース</a:t>
            </a:r>
          </a:p>
          <a:p>
            <a:pPr>
              <a:buClr>
                <a:srgbClr val="043882"/>
              </a:buClr>
            </a:pPr>
            <a:r>
              <a:rPr lang="ja-JP" b="0" i="0" dirty="0" smtClean="0">
                <a:solidFill>
                  <a:srgbClr val="4D4D4D"/>
                </a:solidFill>
                <a:ea typeface="MS UI Gothic" pitchFamily="18" charset="0"/>
              </a:rPr>
              <a:t>PETACC-8試験に含まれる患者から採取した腫瘍DNA1,907検体（FFPE）から収集したデータ </a:t>
            </a:r>
          </a:p>
          <a:p>
            <a:pPr marL="0" indent="0">
              <a:buClr>
                <a:srgbClr val="043882"/>
              </a:buClr>
              <a:buFontTx/>
              <a:buNone/>
            </a:pPr>
            <a:r>
              <a:rPr lang="ja-JP" b="1" i="0" dirty="0" smtClean="0">
                <a:solidFill>
                  <a:srgbClr val="4D4D4D"/>
                </a:solidFill>
                <a:ea typeface="MS UI Gothic" pitchFamily="18" charset="0"/>
              </a:rPr>
              <a:t>DNAメチル化の解析</a:t>
            </a:r>
          </a:p>
          <a:p>
            <a:pPr>
              <a:buClr>
                <a:srgbClr val="043882"/>
              </a:buClr>
            </a:pPr>
            <a:r>
              <a:rPr lang="ja-JP" b="0" i="0" dirty="0" smtClean="0">
                <a:solidFill>
                  <a:srgbClr val="4D4D4D"/>
                </a:solidFill>
                <a:ea typeface="MS UI Gothic" pitchFamily="18" charset="0"/>
              </a:rPr>
              <a:t>5種類の遺伝子パネル：</a:t>
            </a:r>
            <a:r>
              <a:rPr lang="ja-JP" b="0" i="1" dirty="0" smtClean="0">
                <a:solidFill>
                  <a:srgbClr val="4D4D4D"/>
                </a:solidFill>
                <a:ea typeface="MS UI Gothic" pitchFamily="18" charset="0"/>
              </a:rPr>
              <a:t>IGF2</a:t>
            </a:r>
            <a:r>
              <a:rPr lang="ja-JP" b="0" i="0" dirty="0" smtClean="0">
                <a:solidFill>
                  <a:srgbClr val="4D4D4D"/>
                </a:solidFill>
                <a:ea typeface="MS UI Gothic" pitchFamily="18" charset="0"/>
              </a:rPr>
              <a:t>, </a:t>
            </a:r>
            <a:r>
              <a:rPr lang="ja-JP" b="0" i="1" dirty="0" smtClean="0">
                <a:solidFill>
                  <a:srgbClr val="4D4D4D"/>
                </a:solidFill>
                <a:ea typeface="MS UI Gothic" pitchFamily="18" charset="0"/>
              </a:rPr>
              <a:t>CACNA1G</a:t>
            </a:r>
            <a:r>
              <a:rPr lang="ja-JP" b="0" i="0" dirty="0" smtClean="0">
                <a:solidFill>
                  <a:srgbClr val="4D4D4D"/>
                </a:solidFill>
                <a:ea typeface="MS UI Gothic" pitchFamily="18" charset="0"/>
              </a:rPr>
              <a:t>, </a:t>
            </a:r>
            <a:r>
              <a:rPr lang="ja-JP" b="0" i="1" dirty="0" smtClean="0">
                <a:solidFill>
                  <a:srgbClr val="4D4D4D"/>
                </a:solidFill>
                <a:ea typeface="MS UI Gothic" pitchFamily="18" charset="0"/>
              </a:rPr>
              <a:t>RUNX3</a:t>
            </a:r>
            <a:r>
              <a:rPr lang="ja-JP" b="0" i="0" dirty="0" smtClean="0">
                <a:solidFill>
                  <a:srgbClr val="4D4D4D"/>
                </a:solidFill>
                <a:ea typeface="MS UI Gothic" pitchFamily="18" charset="0"/>
              </a:rPr>
              <a:t>, </a:t>
            </a:r>
            <a:r>
              <a:rPr lang="ja-JP" b="0" i="1" dirty="0" smtClean="0">
                <a:solidFill>
                  <a:srgbClr val="4D4D4D"/>
                </a:solidFill>
                <a:ea typeface="MS UI Gothic" pitchFamily="18" charset="0"/>
              </a:rPr>
              <a:t>NEUROG1</a:t>
            </a:r>
            <a:r>
              <a:rPr lang="ja-JP" b="0" i="0" dirty="0" smtClean="0">
                <a:solidFill>
                  <a:srgbClr val="4D4D4D"/>
                </a:solidFill>
                <a:ea typeface="MS UI Gothic" pitchFamily="18" charset="0"/>
              </a:rPr>
              <a:t>および</a:t>
            </a:r>
            <a:r>
              <a:rPr lang="ja-JP" b="0" i="1" dirty="0" smtClean="0">
                <a:solidFill>
                  <a:srgbClr val="4D4D4D"/>
                </a:solidFill>
                <a:ea typeface="MS UI Gothic" pitchFamily="18" charset="0"/>
              </a:rPr>
              <a:t>SOCS1</a:t>
            </a:r>
          </a:p>
          <a:p>
            <a:pPr lvl="1">
              <a:buClr>
                <a:srgbClr val="043882"/>
              </a:buClr>
            </a:pPr>
            <a:r>
              <a:rPr lang="ja-JP" b="0" i="0" dirty="0" smtClean="0">
                <a:solidFill>
                  <a:srgbClr val="4D4D4D"/>
                </a:solidFill>
                <a:ea typeface="MS UI Gothic" pitchFamily="18" charset="0"/>
              </a:rPr>
              <a:t>CIMP+ = 5種類の標識遺伝子の内、3種類以上のメチル化</a:t>
            </a:r>
          </a:p>
          <a:p>
            <a:pPr>
              <a:buClr>
                <a:srgbClr val="043882"/>
              </a:buClr>
            </a:pPr>
            <a:r>
              <a:rPr lang="ja-JP" b="0" i="0" dirty="0" smtClean="0">
                <a:solidFill>
                  <a:srgbClr val="4D4D4D"/>
                </a:solidFill>
                <a:ea typeface="MS UI Gothic" pitchFamily="18" charset="0"/>
              </a:rPr>
              <a:t>ステップ1：</a:t>
            </a:r>
            <a:r>
              <a:rPr lang="ja-JP" b="0" i="1" dirty="0" smtClean="0">
                <a:solidFill>
                  <a:srgbClr val="4D4D4D"/>
                </a:solidFill>
                <a:ea typeface="MS UI Gothic" pitchFamily="18" charset="0"/>
              </a:rPr>
              <a:t>IGF2/CACNA1G/NEUROG1</a:t>
            </a:r>
            <a:r>
              <a:rPr lang="ja-JP" b="0" i="0" dirty="0" smtClean="0"/>
              <a:t>のマルチプレックスPCR</a:t>
            </a:r>
          </a:p>
          <a:p>
            <a:pPr>
              <a:buClr>
                <a:srgbClr val="043882"/>
              </a:buClr>
            </a:pPr>
            <a:r>
              <a:rPr lang="ja-JP" b="0" i="0" dirty="0" smtClean="0">
                <a:solidFill>
                  <a:srgbClr val="4D4D4D"/>
                </a:solidFill>
                <a:ea typeface="MS UI Gothic" pitchFamily="18" charset="0"/>
              </a:rPr>
              <a:t>ステップ2（ステップ1で半数の遺伝子が検出された場合） – </a:t>
            </a:r>
            <a:r>
              <a:rPr lang="ja-JP" b="0" i="1" dirty="0" smtClean="0">
                <a:solidFill>
                  <a:srgbClr val="4D4D4D"/>
                </a:solidFill>
                <a:ea typeface="MS UI Gothic" pitchFamily="18" charset="0"/>
              </a:rPr>
              <a:t>RUNX3</a:t>
            </a:r>
            <a:r>
              <a:rPr lang="ja-JP" b="0" i="0" dirty="0" smtClean="0">
                <a:solidFill>
                  <a:srgbClr val="4D4D4D"/>
                </a:solidFill>
                <a:ea typeface="MS UI Gothic" pitchFamily="18" charset="0"/>
              </a:rPr>
              <a:t>および</a:t>
            </a:r>
            <a:r>
              <a:rPr lang="ja-JP" b="0" i="1" dirty="0" smtClean="0">
                <a:solidFill>
                  <a:srgbClr val="4D4D4D"/>
                </a:solidFill>
                <a:ea typeface="MS UI Gothic" pitchFamily="18" charset="0"/>
              </a:rPr>
              <a:t>SOCS1</a:t>
            </a:r>
            <a:r>
              <a:rPr lang="ja-JP" b="0" i="0" dirty="0" smtClean="0"/>
              <a:t>の解析</a:t>
            </a:r>
          </a:p>
        </p:txBody>
      </p:sp>
    </p:spTree>
    <p:extLst>
      <p:ext uri="{BB962C8B-B14F-4D97-AF65-F5344CB8AC3E}">
        <p14:creationId xmlns:p14="http://schemas.microsoft.com/office/powerpoint/2010/main" xmlns="" val="590953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39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480O: オキサリプラチンをベースとした術後補助化学療法を行うステージIIIの結腸癌でのメチル化形質の予後値 – Gallois C, et al</a:t>
            </a:r>
          </a:p>
        </p:txBody>
      </p:sp>
      <p:grpSp>
        <p:nvGrpSpPr>
          <p:cNvPr id="1392" name="Group 1391"/>
          <p:cNvGrpSpPr/>
          <p:nvPr/>
        </p:nvGrpSpPr>
        <p:grpSpPr>
          <a:xfrm>
            <a:off x="65348" y="1559478"/>
            <a:ext cx="4268278" cy="2910139"/>
            <a:chOff x="65348" y="1594648"/>
            <a:chExt cx="4268278" cy="2910139"/>
          </a:xfrm>
        </p:grpSpPr>
        <p:grpSp>
          <p:nvGrpSpPr>
            <p:cNvPr id="1393" name="Group 1392"/>
            <p:cNvGrpSpPr/>
            <p:nvPr/>
          </p:nvGrpSpPr>
          <p:grpSpPr>
            <a:xfrm>
              <a:off x="65348" y="1594648"/>
              <a:ext cx="4268278" cy="2910139"/>
              <a:chOff x="1961969" y="2267381"/>
              <a:chExt cx="4554334" cy="2665503"/>
            </a:xfrm>
          </p:grpSpPr>
          <p:grpSp>
            <p:nvGrpSpPr>
              <p:cNvPr id="2477" name="Group 2476"/>
              <p:cNvGrpSpPr/>
              <p:nvPr/>
            </p:nvGrpSpPr>
            <p:grpSpPr>
              <a:xfrm>
                <a:off x="2614623" y="2396465"/>
                <a:ext cx="3901680" cy="2171700"/>
                <a:chOff x="836615" y="2448719"/>
                <a:chExt cx="3901680" cy="2171700"/>
              </a:xfrm>
            </p:grpSpPr>
            <p:sp>
              <p:nvSpPr>
                <p:cNvPr id="2492" name="Freeform 249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4"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5"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6"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7"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8"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499" name="Line 13"/>
                <p:cNvSpPr>
                  <a:spLocks noChangeShapeType="1"/>
                </p:cNvSpPr>
                <p:nvPr/>
              </p:nvSpPr>
              <p:spPr bwMode="auto">
                <a:xfrm>
                  <a:off x="28441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00" name="Line 14"/>
                <p:cNvSpPr>
                  <a:spLocks noChangeShapeType="1"/>
                </p:cNvSpPr>
                <p:nvPr/>
              </p:nvSpPr>
              <p:spPr bwMode="auto">
                <a:xfrm>
                  <a:off x="36988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01" name="Line 17"/>
                <p:cNvSpPr>
                  <a:spLocks noChangeShapeType="1"/>
                </p:cNvSpPr>
                <p:nvPr/>
              </p:nvSpPr>
              <p:spPr bwMode="auto">
                <a:xfrm>
                  <a:off x="4562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02" name="Line 19"/>
                <p:cNvSpPr>
                  <a:spLocks noChangeShapeType="1"/>
                </p:cNvSpPr>
                <p:nvPr/>
              </p:nvSpPr>
              <p:spPr bwMode="auto">
                <a:xfrm>
                  <a:off x="19746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03" name="Line 21"/>
                <p:cNvSpPr>
                  <a:spLocks noChangeShapeType="1"/>
                </p:cNvSpPr>
                <p:nvPr/>
              </p:nvSpPr>
              <p:spPr bwMode="auto">
                <a:xfrm>
                  <a:off x="110479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grpSp>
          <p:sp>
            <p:nvSpPr>
              <p:cNvPr id="2478" name="TextBox 2477"/>
              <p:cNvSpPr txBox="1"/>
              <p:nvPr/>
            </p:nvSpPr>
            <p:spPr>
              <a:xfrm rot="16200000">
                <a:off x="1583971" y="3294479"/>
                <a:ext cx="1051560" cy="295563"/>
              </a:xfrm>
              <a:prstGeom prst="rect">
                <a:avLst/>
              </a:prstGeom>
              <a:noFill/>
            </p:spPr>
            <p:txBody>
              <a:bodyPr wrap="none" rtlCol="0">
                <a:spAutoFit/>
              </a:bodyPr>
              <a:lstStyle/>
              <a:p>
                <a:pPr algn="ctr"/>
                <a:r>
                  <a:rPr lang="ja-JP" sz="1200" b="0" i="0" dirty="0" smtClean="0">
                    <a:solidFill>
                      <a:srgbClr val="000000"/>
                    </a:solidFill>
                    <a:ea typeface="MS UI Gothic" pitchFamily="18" charset="0"/>
                  </a:rPr>
                  <a:t>OSの確率</a:t>
                </a:r>
              </a:p>
            </p:txBody>
          </p:sp>
          <p:sp>
            <p:nvSpPr>
              <p:cNvPr id="2479" name="TextBox 2478"/>
              <p:cNvSpPr txBox="1"/>
              <p:nvPr/>
            </p:nvSpPr>
            <p:spPr>
              <a:xfrm>
                <a:off x="4271558" y="4679170"/>
                <a:ext cx="1047881" cy="253714"/>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経過期間、年</a:t>
                </a:r>
              </a:p>
            </p:txBody>
          </p:sp>
          <p:sp>
            <p:nvSpPr>
              <p:cNvPr id="2480" name="TextBox 2479"/>
              <p:cNvSpPr txBox="1"/>
              <p:nvPr/>
            </p:nvSpPr>
            <p:spPr>
              <a:xfrm>
                <a:off x="2165598" y="2267381"/>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1.00</a:t>
                </a:r>
              </a:p>
            </p:txBody>
          </p:sp>
          <p:sp>
            <p:nvSpPr>
              <p:cNvPr id="2481" name="TextBox 2480"/>
              <p:cNvSpPr txBox="1"/>
              <p:nvPr/>
            </p:nvSpPr>
            <p:spPr>
              <a:xfrm>
                <a:off x="2165600" y="2663257"/>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0.80</a:t>
                </a:r>
              </a:p>
            </p:txBody>
          </p:sp>
          <p:sp>
            <p:nvSpPr>
              <p:cNvPr id="2482" name="TextBox 2481"/>
              <p:cNvSpPr txBox="1"/>
              <p:nvPr/>
            </p:nvSpPr>
            <p:spPr>
              <a:xfrm>
                <a:off x="2165600" y="3048755"/>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0.60</a:t>
                </a:r>
              </a:p>
            </p:txBody>
          </p:sp>
          <p:sp>
            <p:nvSpPr>
              <p:cNvPr id="2483" name="TextBox 2482"/>
              <p:cNvSpPr txBox="1"/>
              <p:nvPr/>
            </p:nvSpPr>
            <p:spPr>
              <a:xfrm>
                <a:off x="2165600" y="3447212"/>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0.40</a:t>
                </a:r>
              </a:p>
            </p:txBody>
          </p:sp>
          <p:sp>
            <p:nvSpPr>
              <p:cNvPr id="2484" name="TextBox 2483"/>
              <p:cNvSpPr txBox="1"/>
              <p:nvPr/>
            </p:nvSpPr>
            <p:spPr>
              <a:xfrm>
                <a:off x="2165600" y="3837029"/>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0.20</a:t>
                </a:r>
              </a:p>
            </p:txBody>
          </p:sp>
          <p:sp>
            <p:nvSpPr>
              <p:cNvPr id="2485" name="TextBox 2484"/>
              <p:cNvSpPr txBox="1"/>
              <p:nvPr/>
            </p:nvSpPr>
            <p:spPr>
              <a:xfrm>
                <a:off x="2165606" y="4231167"/>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0.00</a:t>
                </a:r>
              </a:p>
            </p:txBody>
          </p:sp>
          <p:sp>
            <p:nvSpPr>
              <p:cNvPr id="2486" name="TextBox 2485"/>
              <p:cNvSpPr txBox="1"/>
              <p:nvPr/>
            </p:nvSpPr>
            <p:spPr>
              <a:xfrm>
                <a:off x="2738612" y="4522748"/>
                <a:ext cx="298081" cy="213328"/>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p:txBody>
          </p:sp>
          <p:sp>
            <p:nvSpPr>
              <p:cNvPr id="2487" name="TextBox 2486"/>
              <p:cNvSpPr txBox="1"/>
              <p:nvPr/>
            </p:nvSpPr>
            <p:spPr>
              <a:xfrm>
                <a:off x="3610606" y="4522748"/>
                <a:ext cx="287694"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a:t>
                </a:r>
              </a:p>
            </p:txBody>
          </p:sp>
          <p:sp>
            <p:nvSpPr>
              <p:cNvPr id="2488" name="TextBox 2487"/>
              <p:cNvSpPr txBox="1"/>
              <p:nvPr/>
            </p:nvSpPr>
            <p:spPr>
              <a:xfrm>
                <a:off x="4043672" y="4522748"/>
                <a:ext cx="204226" cy="213328"/>
              </a:xfrm>
              <a:prstGeom prst="rect">
                <a:avLst/>
              </a:prstGeom>
              <a:noFill/>
            </p:spPr>
            <p:txBody>
              <a:bodyPr wrap="none" rtlCol="0" anchor="t" anchorCtr="0">
                <a:spAutoFit/>
              </a:bodyPr>
              <a:lstStyle/>
              <a:p>
                <a:pPr algn="ctr" fontAlgn="auto">
                  <a:spcBef>
                    <a:spcPts val="0"/>
                  </a:spcBef>
                  <a:spcAft>
                    <a:spcPts val="0"/>
                  </a:spcAft>
                </a:pPr>
                <a:endParaRPr lang="en-GB" sz="1200" dirty="0">
                  <a:solidFill>
                    <a:srgbClr val="000000"/>
                  </a:solidFill>
                  <a:latin typeface="Arial"/>
                  <a:cs typeface="Arial"/>
                </a:endParaRPr>
              </a:p>
            </p:txBody>
          </p:sp>
          <p:sp>
            <p:nvSpPr>
              <p:cNvPr id="2489" name="TextBox 2488"/>
              <p:cNvSpPr txBox="1"/>
              <p:nvPr/>
            </p:nvSpPr>
            <p:spPr>
              <a:xfrm>
                <a:off x="4474612" y="4522748"/>
                <a:ext cx="287694"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4</a:t>
                </a:r>
              </a:p>
            </p:txBody>
          </p:sp>
          <p:sp>
            <p:nvSpPr>
              <p:cNvPr id="2490" name="TextBox 2489"/>
              <p:cNvSpPr txBox="1"/>
              <p:nvPr/>
            </p:nvSpPr>
            <p:spPr>
              <a:xfrm>
                <a:off x="5331637" y="4522748"/>
                <a:ext cx="287695"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a:t>
                </a:r>
              </a:p>
            </p:txBody>
          </p:sp>
          <p:sp>
            <p:nvSpPr>
              <p:cNvPr id="2491" name="TextBox 2490"/>
              <p:cNvSpPr txBox="1"/>
              <p:nvPr/>
            </p:nvSpPr>
            <p:spPr>
              <a:xfrm>
                <a:off x="6200064" y="4522748"/>
                <a:ext cx="287695"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8</a:t>
                </a:r>
              </a:p>
            </p:txBody>
          </p:sp>
        </p:grpSp>
        <p:sp>
          <p:nvSpPr>
            <p:cNvPr id="1394" name="TextBox 1393"/>
            <p:cNvSpPr txBox="1"/>
            <p:nvPr/>
          </p:nvSpPr>
          <p:spPr>
            <a:xfrm>
              <a:off x="994720" y="2847845"/>
              <a:ext cx="1231427" cy="246221"/>
            </a:xfrm>
            <a:prstGeom prst="rect">
              <a:avLst/>
            </a:prstGeom>
            <a:noFill/>
          </p:spPr>
          <p:txBody>
            <a:bodyPr wrap="none" rtlCol="0">
              <a:spAutoFit/>
            </a:bodyPr>
            <a:lstStyle/>
            <a:p>
              <a:pPr fontAlgn="auto">
                <a:spcBef>
                  <a:spcPts val="0"/>
                </a:spcBef>
                <a:spcAft>
                  <a:spcPts val="0"/>
                </a:spcAft>
              </a:pPr>
              <a:r>
                <a:rPr lang="ja-JP" sz="1000" b="0" i="0" dirty="0" smtClean="0">
                  <a:solidFill>
                    <a:srgbClr val="000000"/>
                  </a:solidFill>
                  <a:ea typeface="MS UI Gothic" pitchFamily="18" charset="0"/>
                </a:rPr>
                <a:t>p=0.019 (ログランク検定)</a:t>
              </a:r>
            </a:p>
          </p:txBody>
        </p:sp>
        <p:sp>
          <p:nvSpPr>
            <p:cNvPr id="1395" name="TextBox 1394"/>
            <p:cNvSpPr txBox="1"/>
            <p:nvPr/>
          </p:nvSpPr>
          <p:spPr>
            <a:xfrm>
              <a:off x="1052012" y="3534313"/>
              <a:ext cx="2185214" cy="400110"/>
            </a:xfrm>
            <a:prstGeom prst="rect">
              <a:avLst/>
            </a:prstGeom>
            <a:noFill/>
          </p:spPr>
          <p:txBody>
            <a:bodyPr wrap="none" rtlCol="0">
              <a:spAutoFit/>
            </a:bodyPr>
            <a:lstStyle/>
            <a:p>
              <a:pPr fontAlgn="auto">
                <a:spcBef>
                  <a:spcPts val="0"/>
                </a:spcBef>
                <a:spcAft>
                  <a:spcPts val="0"/>
                </a:spcAft>
              </a:pPr>
              <a:r>
                <a:rPr lang="ja-JP" sz="1000" b="0" i="0" dirty="0" smtClean="0">
                  <a:solidFill>
                    <a:srgbClr val="000000"/>
                  </a:solidFill>
                  <a:ea typeface="MS UI Gothic" pitchFamily="18" charset="0"/>
                </a:rPr>
                <a:t>HR</a:t>
              </a:r>
              <a:r>
                <a:rPr lang="ja-JP" sz="1000" b="0" i="0" baseline="-25000" dirty="0" smtClean="0">
                  <a:solidFill>
                    <a:srgbClr val="000000"/>
                  </a:solidFill>
                  <a:ea typeface="MS UI Gothic" pitchFamily="18" charset="0"/>
                </a:rPr>
                <a:t>adj </a:t>
              </a:r>
              <a:r>
                <a:rPr lang="ja-JP" sz="1000" b="0" i="0" dirty="0" smtClean="0">
                  <a:solidFill>
                    <a:srgbClr val="000000"/>
                  </a:solidFill>
                  <a:ea typeface="MS UI Gothic" pitchFamily="18" charset="0"/>
                </a:rPr>
                <a:t>1.4 (95%CI 1.02, 1.9); p=0.04</a:t>
              </a:r>
            </a:p>
            <a:p>
              <a:pPr fontAlgn="auto">
                <a:spcBef>
                  <a:spcPts val="0"/>
                </a:spcBef>
                <a:spcAft>
                  <a:spcPts val="0"/>
                </a:spcAft>
              </a:pPr>
              <a:r>
                <a:rPr lang="ja-JP" sz="1000" b="0" i="0" dirty="0" smtClean="0">
                  <a:solidFill>
                    <a:srgbClr val="000000"/>
                  </a:solidFill>
                  <a:ea typeface="MS UI Gothic" pitchFamily="18" charset="0"/>
                </a:rPr>
                <a:t>（多変量解析）</a:t>
              </a:r>
            </a:p>
          </p:txBody>
        </p:sp>
        <p:sp>
          <p:nvSpPr>
            <p:cNvPr id="1396" name="TextBox 1395"/>
            <p:cNvSpPr txBox="1"/>
            <p:nvPr/>
          </p:nvSpPr>
          <p:spPr>
            <a:xfrm>
              <a:off x="3358180" y="2559597"/>
              <a:ext cx="628698" cy="461665"/>
            </a:xfrm>
            <a:prstGeom prst="rect">
              <a:avLst/>
            </a:prstGeom>
            <a:noFill/>
          </p:spPr>
          <p:txBody>
            <a:bodyPr wrap="none" rtlCol="0">
              <a:spAutoFit/>
            </a:bodyPr>
            <a:lstStyle/>
            <a:p>
              <a:pPr fontAlgn="auto">
                <a:spcBef>
                  <a:spcPts val="0"/>
                </a:spcBef>
                <a:spcAft>
                  <a:spcPts val="0"/>
                </a:spcAft>
              </a:pPr>
              <a:r>
                <a:rPr lang="ja-JP" sz="1200" b="0" i="0" dirty="0" smtClean="0">
                  <a:solidFill>
                    <a:srgbClr val="000000"/>
                  </a:solidFill>
                  <a:ea typeface="MS UI Gothic" pitchFamily="18" charset="0"/>
                </a:rPr>
                <a:t>CIMP</a:t>
              </a:r>
              <a:r>
                <a:rPr lang="ja-JP" sz="1200" b="0" i="0" baseline="30000" dirty="0" smtClean="0">
                  <a:solidFill>
                    <a:srgbClr val="000000"/>
                  </a:solidFill>
                  <a:ea typeface="MS UI Gothic" pitchFamily="18" charset="0"/>
                </a:rPr>
                <a:t>−</a:t>
              </a:r>
            </a:p>
            <a:p>
              <a:pPr fontAlgn="auto">
                <a:spcBef>
                  <a:spcPts val="0"/>
                </a:spcBef>
                <a:spcAft>
                  <a:spcPts val="0"/>
                </a:spcAft>
              </a:pPr>
              <a:r>
                <a:rPr lang="ja-JP" sz="1200" b="0" i="0" dirty="0" smtClean="0">
                  <a:solidFill>
                    <a:srgbClr val="000000"/>
                  </a:solidFill>
                  <a:ea typeface="MS UI Gothic" pitchFamily="18" charset="0"/>
                </a:rPr>
                <a:t>CIMP</a:t>
              </a:r>
              <a:r>
                <a:rPr lang="ja-JP" sz="1200" b="0" i="0" baseline="30000" dirty="0" smtClean="0">
                  <a:solidFill>
                    <a:srgbClr val="000000"/>
                  </a:solidFill>
                  <a:ea typeface="MS UI Gothic" pitchFamily="18" charset="0"/>
                </a:rPr>
                <a:t>+</a:t>
              </a:r>
            </a:p>
          </p:txBody>
        </p:sp>
        <p:cxnSp>
          <p:nvCxnSpPr>
            <p:cNvPr id="1397" name="Straight Connector 1396"/>
            <p:cNvCxnSpPr/>
            <p:nvPr/>
          </p:nvCxnSpPr>
          <p:spPr>
            <a:xfrm>
              <a:off x="2946325" y="2711139"/>
              <a:ext cx="411855"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98" name="Straight Connector 1397"/>
            <p:cNvCxnSpPr/>
            <p:nvPr/>
          </p:nvCxnSpPr>
          <p:spPr>
            <a:xfrm>
              <a:off x="2946325" y="2889311"/>
              <a:ext cx="411855"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1399" name="Group 1398"/>
            <p:cNvGrpSpPr/>
            <p:nvPr/>
          </p:nvGrpSpPr>
          <p:grpSpPr>
            <a:xfrm>
              <a:off x="948586" y="1742403"/>
              <a:ext cx="3385040" cy="568277"/>
              <a:chOff x="3517900" y="3422650"/>
              <a:chExt cx="2533650" cy="438150"/>
            </a:xfrm>
          </p:grpSpPr>
          <p:grpSp>
            <p:nvGrpSpPr>
              <p:cNvPr id="1724" name="Group 2"/>
              <p:cNvGrpSpPr>
                <a:grpSpLocks/>
              </p:cNvGrpSpPr>
              <p:nvPr/>
            </p:nvGrpSpPr>
            <p:grpSpPr bwMode="auto">
              <a:xfrm>
                <a:off x="3517900" y="3422650"/>
                <a:ext cx="2476500" cy="438150"/>
                <a:chOff x="2080" y="2020"/>
                <a:chExt cx="1560" cy="276"/>
              </a:xfrm>
            </p:grpSpPr>
            <p:sp>
              <p:nvSpPr>
                <p:cNvPr id="2277" name="Line 3"/>
                <p:cNvSpPr>
                  <a:spLocks noChangeShapeType="1"/>
                </p:cNvSpPr>
                <p:nvPr/>
              </p:nvSpPr>
              <p:spPr bwMode="auto">
                <a:xfrm>
                  <a:off x="2290" y="203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8" name="Line 4"/>
                <p:cNvSpPr>
                  <a:spLocks noChangeShapeType="1"/>
                </p:cNvSpPr>
                <p:nvPr/>
              </p:nvSpPr>
              <p:spPr bwMode="auto">
                <a:xfrm>
                  <a:off x="2398" y="205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9" name="Line 5"/>
                <p:cNvSpPr>
                  <a:spLocks noChangeShapeType="1"/>
                </p:cNvSpPr>
                <p:nvPr/>
              </p:nvSpPr>
              <p:spPr bwMode="auto">
                <a:xfrm>
                  <a:off x="2278" y="203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0" name="Line 6"/>
                <p:cNvSpPr>
                  <a:spLocks noChangeShapeType="1"/>
                </p:cNvSpPr>
                <p:nvPr/>
              </p:nvSpPr>
              <p:spPr bwMode="auto">
                <a:xfrm>
                  <a:off x="2254" y="203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1" name="Line 7"/>
                <p:cNvSpPr>
                  <a:spLocks noChangeShapeType="1"/>
                </p:cNvSpPr>
                <p:nvPr/>
              </p:nvSpPr>
              <p:spPr bwMode="auto">
                <a:xfrm>
                  <a:off x="2272" y="203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2" name="Line 8"/>
                <p:cNvSpPr>
                  <a:spLocks noChangeShapeType="1"/>
                </p:cNvSpPr>
                <p:nvPr/>
              </p:nvSpPr>
              <p:spPr bwMode="auto">
                <a:xfrm>
                  <a:off x="2164" y="202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3" name="Line 9"/>
                <p:cNvSpPr>
                  <a:spLocks noChangeShapeType="1"/>
                </p:cNvSpPr>
                <p:nvPr/>
              </p:nvSpPr>
              <p:spPr bwMode="auto">
                <a:xfrm>
                  <a:off x="2152" y="202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4" name="Line 10"/>
                <p:cNvSpPr>
                  <a:spLocks noChangeShapeType="1"/>
                </p:cNvSpPr>
                <p:nvPr/>
              </p:nvSpPr>
              <p:spPr bwMode="auto">
                <a:xfrm>
                  <a:off x="2248" y="203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5" name="Line 11"/>
                <p:cNvSpPr>
                  <a:spLocks noChangeShapeType="1"/>
                </p:cNvSpPr>
                <p:nvPr/>
              </p:nvSpPr>
              <p:spPr bwMode="auto">
                <a:xfrm>
                  <a:off x="2092" y="20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6" name="Line 12"/>
                <p:cNvSpPr>
                  <a:spLocks noChangeShapeType="1"/>
                </p:cNvSpPr>
                <p:nvPr/>
              </p:nvSpPr>
              <p:spPr bwMode="auto">
                <a:xfrm>
                  <a:off x="2512" y="208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7" name="Line 13"/>
                <p:cNvSpPr>
                  <a:spLocks noChangeShapeType="1"/>
                </p:cNvSpPr>
                <p:nvPr/>
              </p:nvSpPr>
              <p:spPr bwMode="auto">
                <a:xfrm>
                  <a:off x="2566" y="2092"/>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8" name="Line 14"/>
                <p:cNvSpPr>
                  <a:spLocks noChangeShapeType="1"/>
                </p:cNvSpPr>
                <p:nvPr/>
              </p:nvSpPr>
              <p:spPr bwMode="auto">
                <a:xfrm>
                  <a:off x="2470" y="206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9" name="Line 15"/>
                <p:cNvSpPr>
                  <a:spLocks noChangeShapeType="1"/>
                </p:cNvSpPr>
                <p:nvPr/>
              </p:nvSpPr>
              <p:spPr bwMode="auto">
                <a:xfrm>
                  <a:off x="2446" y="206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0" name="Line 16"/>
                <p:cNvSpPr>
                  <a:spLocks noChangeShapeType="1"/>
                </p:cNvSpPr>
                <p:nvPr/>
              </p:nvSpPr>
              <p:spPr bwMode="auto">
                <a:xfrm>
                  <a:off x="2422" y="206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1" name="Line 17"/>
                <p:cNvSpPr>
                  <a:spLocks noChangeShapeType="1"/>
                </p:cNvSpPr>
                <p:nvPr/>
              </p:nvSpPr>
              <p:spPr bwMode="auto">
                <a:xfrm>
                  <a:off x="2080" y="202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2" name="Line 18"/>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3" name="Line 19"/>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4" name="Line 20"/>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5" name="Line 21"/>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6" name="Line 22"/>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7" name="Line 23"/>
                <p:cNvSpPr>
                  <a:spLocks noChangeShapeType="1"/>
                </p:cNvSpPr>
                <p:nvPr/>
              </p:nvSpPr>
              <p:spPr bwMode="auto">
                <a:xfrm>
                  <a:off x="269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8" name="Line 24"/>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9" name="Line 25"/>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0" name="Line 26"/>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1" name="Line 27"/>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2" name="Line 28"/>
                <p:cNvSpPr>
                  <a:spLocks noChangeShapeType="1"/>
                </p:cNvSpPr>
                <p:nvPr/>
              </p:nvSpPr>
              <p:spPr bwMode="auto">
                <a:xfrm>
                  <a:off x="273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3" name="Line 29"/>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4" name="Line 30"/>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5" name="Line 31"/>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6" name="Line 32"/>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7" name="Line 33"/>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8" name="Line 34"/>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9" name="Line 35"/>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0" name="Line 36"/>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1" name="Line 37"/>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2" name="Line 38"/>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3" name="Line 39"/>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4" name="Line 40"/>
                <p:cNvSpPr>
                  <a:spLocks noChangeShapeType="1"/>
                </p:cNvSpPr>
                <p:nvPr/>
              </p:nvSpPr>
              <p:spPr bwMode="auto">
                <a:xfrm>
                  <a:off x="317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5" name="Line 41"/>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6" name="Line 42"/>
                <p:cNvSpPr>
                  <a:spLocks noChangeShapeType="1"/>
                </p:cNvSpPr>
                <p:nvPr/>
              </p:nvSpPr>
              <p:spPr bwMode="auto">
                <a:xfrm>
                  <a:off x="325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7" name="Line 43"/>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8" name="Line 44"/>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9" name="Line 45"/>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0" name="Line 46"/>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1" name="Line 47"/>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2" name="Line 48"/>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3" name="Line 49"/>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4" name="Line 50"/>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5" name="Line 51"/>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6" name="Line 52"/>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7" name="Line 53"/>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8" name="Line 54"/>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9" name="Line 55"/>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0" name="Line 56"/>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1" name="Line 57"/>
                <p:cNvSpPr>
                  <a:spLocks noChangeShapeType="1"/>
                </p:cNvSpPr>
                <p:nvPr/>
              </p:nvSpPr>
              <p:spPr bwMode="auto">
                <a:xfrm>
                  <a:off x="269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2" name="Line 58"/>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3" name="Line 59"/>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4" name="Line 60"/>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5" name="Line 61"/>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6" name="Line 62"/>
                <p:cNvSpPr>
                  <a:spLocks noChangeShapeType="1"/>
                </p:cNvSpPr>
                <p:nvPr/>
              </p:nvSpPr>
              <p:spPr bwMode="auto">
                <a:xfrm>
                  <a:off x="273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7" name="Line 63"/>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8" name="Line 64"/>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9" name="Line 65"/>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0" name="Line 66"/>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1" name="Line 67"/>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2" name="Line 68"/>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3" name="Line 69"/>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4" name="Line 70"/>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5" name="Line 71"/>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6" name="Line 72"/>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7" name="Line 73"/>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8" name="Line 74"/>
                <p:cNvSpPr>
                  <a:spLocks noChangeShapeType="1"/>
                </p:cNvSpPr>
                <p:nvPr/>
              </p:nvSpPr>
              <p:spPr bwMode="auto">
                <a:xfrm>
                  <a:off x="317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9" name="Line 75"/>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0" name="Line 76"/>
                <p:cNvSpPr>
                  <a:spLocks noChangeShapeType="1"/>
                </p:cNvSpPr>
                <p:nvPr/>
              </p:nvSpPr>
              <p:spPr bwMode="auto">
                <a:xfrm>
                  <a:off x="325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1" name="Line 77"/>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2" name="Line 78"/>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3" name="Line 79"/>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4" name="Line 80"/>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5" name="Line 81"/>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6" name="Line 82"/>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7" name="Line 83"/>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8" name="Line 84"/>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9" name="Line 85"/>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0" name="Line 86"/>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1" name="Line 87"/>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2" name="Line 88"/>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3" name="Line 89"/>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4" name="Line 90"/>
                <p:cNvSpPr>
                  <a:spLocks noChangeShapeType="1"/>
                </p:cNvSpPr>
                <p:nvPr/>
              </p:nvSpPr>
              <p:spPr bwMode="auto">
                <a:xfrm>
                  <a:off x="293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5" name="Line 91"/>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6" name="Line 92"/>
                <p:cNvSpPr>
                  <a:spLocks noChangeShapeType="1"/>
                </p:cNvSpPr>
                <p:nvPr/>
              </p:nvSpPr>
              <p:spPr bwMode="auto">
                <a:xfrm>
                  <a:off x="301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7" name="Line 93"/>
                <p:cNvSpPr>
                  <a:spLocks noChangeShapeType="1"/>
                </p:cNvSpPr>
                <p:nvPr/>
              </p:nvSpPr>
              <p:spPr bwMode="auto">
                <a:xfrm>
                  <a:off x="302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8" name="Line 94"/>
                <p:cNvSpPr>
                  <a:spLocks noChangeShapeType="1"/>
                </p:cNvSpPr>
                <p:nvPr/>
              </p:nvSpPr>
              <p:spPr bwMode="auto">
                <a:xfrm>
                  <a:off x="3100"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9" name="Line 95"/>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0" name="Line 96"/>
                <p:cNvSpPr>
                  <a:spLocks noChangeShapeType="1"/>
                </p:cNvSpPr>
                <p:nvPr/>
              </p:nvSpPr>
              <p:spPr bwMode="auto">
                <a:xfrm>
                  <a:off x="3184"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1" name="Line 97"/>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2" name="Line 98"/>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3" name="Line 99"/>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4" name="Line 100"/>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5" name="Line 101"/>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6" name="Line 102"/>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7" name="Line 103"/>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8" name="Line 104"/>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9" name="Line 105"/>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0" name="Line 106"/>
                <p:cNvSpPr>
                  <a:spLocks noChangeShapeType="1"/>
                </p:cNvSpPr>
                <p:nvPr/>
              </p:nvSpPr>
              <p:spPr bwMode="auto">
                <a:xfrm>
                  <a:off x="361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1" name="Line 107"/>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2" name="Line 108"/>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3" name="Line 109"/>
                <p:cNvSpPr>
                  <a:spLocks noChangeShapeType="1"/>
                </p:cNvSpPr>
                <p:nvPr/>
              </p:nvSpPr>
              <p:spPr bwMode="auto">
                <a:xfrm>
                  <a:off x="272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4" name="Line 110"/>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5" name="Line 111"/>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6" name="Line 112"/>
                <p:cNvSpPr>
                  <a:spLocks noChangeShapeType="1"/>
                </p:cNvSpPr>
                <p:nvPr/>
              </p:nvSpPr>
              <p:spPr bwMode="auto">
                <a:xfrm>
                  <a:off x="274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7" name="Line 113"/>
                <p:cNvSpPr>
                  <a:spLocks noChangeShapeType="1"/>
                </p:cNvSpPr>
                <p:nvPr/>
              </p:nvSpPr>
              <p:spPr bwMode="auto">
                <a:xfrm>
                  <a:off x="275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8" name="Line 114"/>
                <p:cNvSpPr>
                  <a:spLocks noChangeShapeType="1"/>
                </p:cNvSpPr>
                <p:nvPr/>
              </p:nvSpPr>
              <p:spPr bwMode="auto">
                <a:xfrm>
                  <a:off x="282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9" name="Line 115"/>
                <p:cNvSpPr>
                  <a:spLocks noChangeShapeType="1"/>
                </p:cNvSpPr>
                <p:nvPr/>
              </p:nvSpPr>
              <p:spPr bwMode="auto">
                <a:xfrm>
                  <a:off x="283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0" name="Line 116"/>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1" name="Line 117"/>
                <p:cNvSpPr>
                  <a:spLocks noChangeShapeType="1"/>
                </p:cNvSpPr>
                <p:nvPr/>
              </p:nvSpPr>
              <p:spPr bwMode="auto">
                <a:xfrm>
                  <a:off x="292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2" name="Line 118"/>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3" name="Line 119"/>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4" name="Line 120"/>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5" name="Line 121"/>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6" name="Line 122"/>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7" name="Line 123"/>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8" name="Line 124"/>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9" name="Line 125"/>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0" name="Line 126"/>
                <p:cNvSpPr>
                  <a:spLocks noChangeShapeType="1"/>
                </p:cNvSpPr>
                <p:nvPr/>
              </p:nvSpPr>
              <p:spPr bwMode="auto">
                <a:xfrm>
                  <a:off x="333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1" name="Line 127"/>
                <p:cNvSpPr>
                  <a:spLocks noChangeShapeType="1"/>
                </p:cNvSpPr>
                <p:nvPr/>
              </p:nvSpPr>
              <p:spPr bwMode="auto">
                <a:xfrm>
                  <a:off x="334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2" name="Line 128"/>
                <p:cNvSpPr>
                  <a:spLocks noChangeShapeType="1"/>
                </p:cNvSpPr>
                <p:nvPr/>
              </p:nvSpPr>
              <p:spPr bwMode="auto">
                <a:xfrm>
                  <a:off x="341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3" name="Line 129"/>
                <p:cNvSpPr>
                  <a:spLocks noChangeShapeType="1"/>
                </p:cNvSpPr>
                <p:nvPr/>
              </p:nvSpPr>
              <p:spPr bwMode="auto">
                <a:xfrm>
                  <a:off x="343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4" name="Line 130"/>
                <p:cNvSpPr>
                  <a:spLocks noChangeShapeType="1"/>
                </p:cNvSpPr>
                <p:nvPr/>
              </p:nvSpPr>
              <p:spPr bwMode="auto">
                <a:xfrm>
                  <a:off x="350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5" name="Line 131"/>
                <p:cNvSpPr>
                  <a:spLocks noChangeShapeType="1"/>
                </p:cNvSpPr>
                <p:nvPr/>
              </p:nvSpPr>
              <p:spPr bwMode="auto">
                <a:xfrm>
                  <a:off x="351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6" name="Line 132"/>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7" name="Line 133"/>
                <p:cNvSpPr>
                  <a:spLocks noChangeShapeType="1"/>
                </p:cNvSpPr>
                <p:nvPr/>
              </p:nvSpPr>
              <p:spPr bwMode="auto">
                <a:xfrm>
                  <a:off x="359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8" name="Line 134"/>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9" name="Line 135"/>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0" name="Line 136"/>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1" name="Line 137"/>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2" name="Line 138"/>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3" name="Line 139"/>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4" name="Line 140"/>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5" name="Line 141"/>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6" name="Line 142"/>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7" name="Line 143"/>
                <p:cNvSpPr>
                  <a:spLocks noChangeShapeType="1"/>
                </p:cNvSpPr>
                <p:nvPr/>
              </p:nvSpPr>
              <p:spPr bwMode="auto">
                <a:xfrm>
                  <a:off x="310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8" name="Line 144"/>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19" name="Line 145"/>
                <p:cNvSpPr>
                  <a:spLocks noChangeShapeType="1"/>
                </p:cNvSpPr>
                <p:nvPr/>
              </p:nvSpPr>
              <p:spPr bwMode="auto">
                <a:xfrm>
                  <a:off x="319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0" name="Line 146"/>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1" name="Line 147"/>
                <p:cNvSpPr>
                  <a:spLocks noChangeShapeType="1"/>
                </p:cNvSpPr>
                <p:nvPr/>
              </p:nvSpPr>
              <p:spPr bwMode="auto">
                <a:xfrm>
                  <a:off x="327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2" name="Line 148"/>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3" name="Line 149"/>
                <p:cNvSpPr>
                  <a:spLocks noChangeShapeType="1"/>
                </p:cNvSpPr>
                <p:nvPr/>
              </p:nvSpPr>
              <p:spPr bwMode="auto">
                <a:xfrm>
                  <a:off x="335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4" name="Line 150"/>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5" name="Line 151"/>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6" name="Line 152"/>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7" name="Line 153"/>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8" name="Line 154"/>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9" name="Line 155"/>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0" name="Line 156"/>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1" name="Line 157"/>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2" name="Line 158"/>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3" name="Line 159"/>
                <p:cNvSpPr>
                  <a:spLocks noChangeShapeType="1"/>
                </p:cNvSpPr>
                <p:nvPr/>
              </p:nvSpPr>
              <p:spPr bwMode="auto">
                <a:xfrm>
                  <a:off x="286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4" name="Line 160"/>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5" name="Line 161"/>
                <p:cNvSpPr>
                  <a:spLocks noChangeShapeType="1"/>
                </p:cNvSpPr>
                <p:nvPr/>
              </p:nvSpPr>
              <p:spPr bwMode="auto">
                <a:xfrm>
                  <a:off x="295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6" name="Line 162"/>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7" name="Line 163"/>
                <p:cNvSpPr>
                  <a:spLocks noChangeShapeType="1"/>
                </p:cNvSpPr>
                <p:nvPr/>
              </p:nvSpPr>
              <p:spPr bwMode="auto">
                <a:xfrm>
                  <a:off x="303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8" name="Line 164"/>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9" name="Line 165"/>
                <p:cNvSpPr>
                  <a:spLocks noChangeShapeType="1"/>
                </p:cNvSpPr>
                <p:nvPr/>
              </p:nvSpPr>
              <p:spPr bwMode="auto">
                <a:xfrm>
                  <a:off x="311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0" name="Line 166"/>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1" name="Line 167"/>
                <p:cNvSpPr>
                  <a:spLocks noChangeShapeType="1"/>
                </p:cNvSpPr>
                <p:nvPr/>
              </p:nvSpPr>
              <p:spPr bwMode="auto">
                <a:xfrm>
                  <a:off x="320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2" name="Line 168"/>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3" name="Line 169"/>
                <p:cNvSpPr>
                  <a:spLocks noChangeShapeType="1"/>
                </p:cNvSpPr>
                <p:nvPr/>
              </p:nvSpPr>
              <p:spPr bwMode="auto">
                <a:xfrm>
                  <a:off x="328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4" name="Line 170"/>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5" name="Line 171"/>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6" name="Line 172"/>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7" name="Line 173"/>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8" name="Line 174"/>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9" name="Line 175"/>
                <p:cNvSpPr>
                  <a:spLocks noChangeShapeType="1"/>
                </p:cNvSpPr>
                <p:nvPr/>
              </p:nvSpPr>
              <p:spPr bwMode="auto">
                <a:xfrm>
                  <a:off x="354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0" name="Line 176"/>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1" name="Line 177"/>
                <p:cNvSpPr>
                  <a:spLocks noChangeShapeType="1"/>
                </p:cNvSpPr>
                <p:nvPr/>
              </p:nvSpPr>
              <p:spPr bwMode="auto">
                <a:xfrm>
                  <a:off x="362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2" name="Line 178"/>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3" name="Line 179"/>
                <p:cNvSpPr>
                  <a:spLocks noChangeShapeType="1"/>
                </p:cNvSpPr>
                <p:nvPr/>
              </p:nvSpPr>
              <p:spPr bwMode="auto">
                <a:xfrm>
                  <a:off x="279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4" name="Line 180"/>
                <p:cNvSpPr>
                  <a:spLocks noChangeShapeType="1"/>
                </p:cNvSpPr>
                <p:nvPr/>
              </p:nvSpPr>
              <p:spPr bwMode="auto">
                <a:xfrm>
                  <a:off x="287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5" name="Line 181"/>
                <p:cNvSpPr>
                  <a:spLocks noChangeShapeType="1"/>
                </p:cNvSpPr>
                <p:nvPr/>
              </p:nvSpPr>
              <p:spPr bwMode="auto">
                <a:xfrm>
                  <a:off x="287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6" name="Line 182"/>
                <p:cNvSpPr>
                  <a:spLocks noChangeShapeType="1"/>
                </p:cNvSpPr>
                <p:nvPr/>
              </p:nvSpPr>
              <p:spPr bwMode="auto">
                <a:xfrm>
                  <a:off x="295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7" name="Line 183"/>
                <p:cNvSpPr>
                  <a:spLocks noChangeShapeType="1"/>
                </p:cNvSpPr>
                <p:nvPr/>
              </p:nvSpPr>
              <p:spPr bwMode="auto">
                <a:xfrm>
                  <a:off x="296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8" name="Line 184"/>
                <p:cNvSpPr>
                  <a:spLocks noChangeShapeType="1"/>
                </p:cNvSpPr>
                <p:nvPr/>
              </p:nvSpPr>
              <p:spPr bwMode="auto">
                <a:xfrm>
                  <a:off x="304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9" name="Line 185"/>
                <p:cNvSpPr>
                  <a:spLocks noChangeShapeType="1"/>
                </p:cNvSpPr>
                <p:nvPr/>
              </p:nvSpPr>
              <p:spPr bwMode="auto">
                <a:xfrm>
                  <a:off x="304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0" name="Line 186"/>
                <p:cNvSpPr>
                  <a:spLocks noChangeShapeType="1"/>
                </p:cNvSpPr>
                <p:nvPr/>
              </p:nvSpPr>
              <p:spPr bwMode="auto">
                <a:xfrm>
                  <a:off x="312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1" name="Line 187"/>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2" name="Line 188"/>
                <p:cNvSpPr>
                  <a:spLocks noChangeShapeType="1"/>
                </p:cNvSpPr>
                <p:nvPr/>
              </p:nvSpPr>
              <p:spPr bwMode="auto">
                <a:xfrm>
                  <a:off x="320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3" name="Line 189"/>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4" name="Line 190"/>
                <p:cNvSpPr>
                  <a:spLocks noChangeShapeType="1"/>
                </p:cNvSpPr>
                <p:nvPr/>
              </p:nvSpPr>
              <p:spPr bwMode="auto">
                <a:xfrm>
                  <a:off x="329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5" name="Line 191"/>
                <p:cNvSpPr>
                  <a:spLocks noChangeShapeType="1"/>
                </p:cNvSpPr>
                <p:nvPr/>
              </p:nvSpPr>
              <p:spPr bwMode="auto">
                <a:xfrm>
                  <a:off x="330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6" name="Line 192"/>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7" name="Line 193"/>
                <p:cNvSpPr>
                  <a:spLocks noChangeShapeType="1"/>
                </p:cNvSpPr>
                <p:nvPr/>
              </p:nvSpPr>
              <p:spPr bwMode="auto">
                <a:xfrm>
                  <a:off x="338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8" name="Line 194"/>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9" name="Line 195"/>
                <p:cNvSpPr>
                  <a:spLocks noChangeShapeType="1"/>
                </p:cNvSpPr>
                <p:nvPr/>
              </p:nvSpPr>
              <p:spPr bwMode="auto">
                <a:xfrm>
                  <a:off x="347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0" name="Line 196"/>
                <p:cNvSpPr>
                  <a:spLocks noChangeShapeType="1"/>
                </p:cNvSpPr>
                <p:nvPr/>
              </p:nvSpPr>
              <p:spPr bwMode="auto">
                <a:xfrm>
                  <a:off x="355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1" name="Line 197"/>
                <p:cNvSpPr>
                  <a:spLocks noChangeShapeType="1"/>
                </p:cNvSpPr>
                <p:nvPr/>
              </p:nvSpPr>
              <p:spPr bwMode="auto">
                <a:xfrm>
                  <a:off x="355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2" name="Line 198"/>
                <p:cNvSpPr>
                  <a:spLocks noChangeShapeType="1"/>
                </p:cNvSpPr>
                <p:nvPr/>
              </p:nvSpPr>
              <p:spPr bwMode="auto">
                <a:xfrm>
                  <a:off x="363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3" name="Line 199"/>
                <p:cNvSpPr>
                  <a:spLocks noChangeShapeType="1"/>
                </p:cNvSpPr>
                <p:nvPr/>
              </p:nvSpPr>
              <p:spPr bwMode="auto">
                <a:xfrm>
                  <a:off x="364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4" name="Line 200"/>
                <p:cNvSpPr>
                  <a:spLocks noChangeShapeType="1"/>
                </p:cNvSpPr>
                <p:nvPr/>
              </p:nvSpPr>
              <p:spPr bwMode="auto">
                <a:xfrm>
                  <a:off x="280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5" name="Line 201"/>
                <p:cNvSpPr>
                  <a:spLocks noChangeShapeType="1"/>
                </p:cNvSpPr>
                <p:nvPr/>
              </p:nvSpPr>
              <p:spPr bwMode="auto">
                <a:xfrm>
                  <a:off x="280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6" name="Line 202"/>
                <p:cNvSpPr>
                  <a:spLocks noChangeShapeType="1"/>
                </p:cNvSpPr>
                <p:nvPr/>
              </p:nvSpPr>
              <p:spPr bwMode="auto">
                <a:xfrm>
                  <a:off x="288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725" name="Group 203"/>
              <p:cNvGrpSpPr>
                <a:grpSpLocks/>
              </p:cNvGrpSpPr>
              <p:nvPr/>
            </p:nvGrpSpPr>
            <p:grpSpPr bwMode="auto">
              <a:xfrm>
                <a:off x="4546600" y="3594100"/>
                <a:ext cx="1495425" cy="266700"/>
                <a:chOff x="2728" y="2128"/>
                <a:chExt cx="942" cy="168"/>
              </a:xfrm>
            </p:grpSpPr>
            <p:sp>
              <p:nvSpPr>
                <p:cNvPr id="2044" name="Line 204"/>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5" name="Line 205"/>
                <p:cNvSpPr>
                  <a:spLocks noChangeShapeType="1"/>
                </p:cNvSpPr>
                <p:nvPr/>
              </p:nvSpPr>
              <p:spPr bwMode="auto">
                <a:xfrm>
                  <a:off x="296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6" name="Line 206"/>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7" name="Line 207"/>
                <p:cNvSpPr>
                  <a:spLocks noChangeShapeType="1"/>
                </p:cNvSpPr>
                <p:nvPr/>
              </p:nvSpPr>
              <p:spPr bwMode="auto">
                <a:xfrm>
                  <a:off x="305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8" name="Line 208"/>
                <p:cNvSpPr>
                  <a:spLocks noChangeShapeType="1"/>
                </p:cNvSpPr>
                <p:nvPr/>
              </p:nvSpPr>
              <p:spPr bwMode="auto">
                <a:xfrm>
                  <a:off x="306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9" name="Line 209"/>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0" name="Line 210"/>
                <p:cNvSpPr>
                  <a:spLocks noChangeShapeType="1"/>
                </p:cNvSpPr>
                <p:nvPr/>
              </p:nvSpPr>
              <p:spPr bwMode="auto">
                <a:xfrm>
                  <a:off x="314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1" name="Line 211"/>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2" name="Line 212"/>
                <p:cNvSpPr>
                  <a:spLocks noChangeShapeType="1"/>
                </p:cNvSpPr>
                <p:nvPr/>
              </p:nvSpPr>
              <p:spPr bwMode="auto">
                <a:xfrm>
                  <a:off x="323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3" name="Line 213"/>
                <p:cNvSpPr>
                  <a:spLocks noChangeShapeType="1"/>
                </p:cNvSpPr>
                <p:nvPr/>
              </p:nvSpPr>
              <p:spPr bwMode="auto">
                <a:xfrm>
                  <a:off x="331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4" name="Line 214"/>
                <p:cNvSpPr>
                  <a:spLocks noChangeShapeType="1"/>
                </p:cNvSpPr>
                <p:nvPr/>
              </p:nvSpPr>
              <p:spPr bwMode="auto">
                <a:xfrm>
                  <a:off x="331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5" name="Line 215"/>
                <p:cNvSpPr>
                  <a:spLocks noChangeShapeType="1"/>
                </p:cNvSpPr>
                <p:nvPr/>
              </p:nvSpPr>
              <p:spPr bwMode="auto">
                <a:xfrm>
                  <a:off x="339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6" name="Line 216"/>
                <p:cNvSpPr>
                  <a:spLocks noChangeShapeType="1"/>
                </p:cNvSpPr>
                <p:nvPr/>
              </p:nvSpPr>
              <p:spPr bwMode="auto">
                <a:xfrm>
                  <a:off x="340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7" name="Line 217"/>
                <p:cNvSpPr>
                  <a:spLocks noChangeShapeType="1"/>
                </p:cNvSpPr>
                <p:nvPr/>
              </p:nvSpPr>
              <p:spPr bwMode="auto">
                <a:xfrm>
                  <a:off x="347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8" name="Line 218"/>
                <p:cNvSpPr>
                  <a:spLocks noChangeShapeType="1"/>
                </p:cNvSpPr>
                <p:nvPr/>
              </p:nvSpPr>
              <p:spPr bwMode="auto">
                <a:xfrm>
                  <a:off x="348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9" name="Line 219"/>
                <p:cNvSpPr>
                  <a:spLocks noChangeShapeType="1"/>
                </p:cNvSpPr>
                <p:nvPr/>
              </p:nvSpPr>
              <p:spPr bwMode="auto">
                <a:xfrm>
                  <a:off x="356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0" name="Line 220"/>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1" name="Line 221"/>
                <p:cNvSpPr>
                  <a:spLocks noChangeShapeType="1"/>
                </p:cNvSpPr>
                <p:nvPr/>
              </p:nvSpPr>
              <p:spPr bwMode="auto">
                <a:xfrm>
                  <a:off x="364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2" name="Line 222"/>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3" name="Line 223"/>
                <p:cNvSpPr>
                  <a:spLocks noChangeShapeType="1"/>
                </p:cNvSpPr>
                <p:nvPr/>
              </p:nvSpPr>
              <p:spPr bwMode="auto">
                <a:xfrm>
                  <a:off x="281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4" name="Line 224"/>
                <p:cNvSpPr>
                  <a:spLocks noChangeShapeType="1"/>
                </p:cNvSpPr>
                <p:nvPr/>
              </p:nvSpPr>
              <p:spPr bwMode="auto">
                <a:xfrm>
                  <a:off x="282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5" name="Line 225"/>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6" name="Line 226"/>
                <p:cNvSpPr>
                  <a:spLocks noChangeShapeType="1"/>
                </p:cNvSpPr>
                <p:nvPr/>
              </p:nvSpPr>
              <p:spPr bwMode="auto">
                <a:xfrm>
                  <a:off x="290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7" name="Line 227"/>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8" name="Line 228"/>
                <p:cNvSpPr>
                  <a:spLocks noChangeShapeType="1"/>
                </p:cNvSpPr>
                <p:nvPr/>
              </p:nvSpPr>
              <p:spPr bwMode="auto">
                <a:xfrm>
                  <a:off x="299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9" name="Line 229"/>
                <p:cNvSpPr>
                  <a:spLocks noChangeShapeType="1"/>
                </p:cNvSpPr>
                <p:nvPr/>
              </p:nvSpPr>
              <p:spPr bwMode="auto">
                <a:xfrm>
                  <a:off x="307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0" name="Line 230"/>
                <p:cNvSpPr>
                  <a:spLocks noChangeShapeType="1"/>
                </p:cNvSpPr>
                <p:nvPr/>
              </p:nvSpPr>
              <p:spPr bwMode="auto">
                <a:xfrm>
                  <a:off x="307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1" name="Line 231"/>
                <p:cNvSpPr>
                  <a:spLocks noChangeShapeType="1"/>
                </p:cNvSpPr>
                <p:nvPr/>
              </p:nvSpPr>
              <p:spPr bwMode="auto">
                <a:xfrm>
                  <a:off x="315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2" name="Line 232"/>
                <p:cNvSpPr>
                  <a:spLocks noChangeShapeType="1"/>
                </p:cNvSpPr>
                <p:nvPr/>
              </p:nvSpPr>
              <p:spPr bwMode="auto">
                <a:xfrm>
                  <a:off x="3160"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3" name="Line 233"/>
                <p:cNvSpPr>
                  <a:spLocks noChangeShapeType="1"/>
                </p:cNvSpPr>
                <p:nvPr/>
              </p:nvSpPr>
              <p:spPr bwMode="auto">
                <a:xfrm>
                  <a:off x="323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4" name="Line 234"/>
                <p:cNvSpPr>
                  <a:spLocks noChangeShapeType="1"/>
                </p:cNvSpPr>
                <p:nvPr/>
              </p:nvSpPr>
              <p:spPr bwMode="auto">
                <a:xfrm>
                  <a:off x="3244"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5" name="Line 235"/>
                <p:cNvSpPr>
                  <a:spLocks noChangeShapeType="1"/>
                </p:cNvSpPr>
                <p:nvPr/>
              </p:nvSpPr>
              <p:spPr bwMode="auto">
                <a:xfrm>
                  <a:off x="332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6" name="Line 236"/>
                <p:cNvSpPr>
                  <a:spLocks noChangeShapeType="1"/>
                </p:cNvSpPr>
                <p:nvPr/>
              </p:nvSpPr>
              <p:spPr bwMode="auto">
                <a:xfrm>
                  <a:off x="333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7" name="Line 237"/>
                <p:cNvSpPr>
                  <a:spLocks noChangeShapeType="1"/>
                </p:cNvSpPr>
                <p:nvPr/>
              </p:nvSpPr>
              <p:spPr bwMode="auto">
                <a:xfrm>
                  <a:off x="340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8" name="Line 238"/>
                <p:cNvSpPr>
                  <a:spLocks noChangeShapeType="1"/>
                </p:cNvSpPr>
                <p:nvPr/>
              </p:nvSpPr>
              <p:spPr bwMode="auto">
                <a:xfrm>
                  <a:off x="341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9" name="Line 239"/>
                <p:cNvSpPr>
                  <a:spLocks noChangeShapeType="1"/>
                </p:cNvSpPr>
                <p:nvPr/>
              </p:nvSpPr>
              <p:spPr bwMode="auto">
                <a:xfrm>
                  <a:off x="349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0" name="Line 240"/>
                <p:cNvSpPr>
                  <a:spLocks noChangeShapeType="1"/>
                </p:cNvSpPr>
                <p:nvPr/>
              </p:nvSpPr>
              <p:spPr bwMode="auto">
                <a:xfrm>
                  <a:off x="350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1" name="Line 241"/>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2" name="Line 242"/>
                <p:cNvSpPr>
                  <a:spLocks noChangeShapeType="1"/>
                </p:cNvSpPr>
                <p:nvPr/>
              </p:nvSpPr>
              <p:spPr bwMode="auto">
                <a:xfrm>
                  <a:off x="358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3" name="Line 243"/>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4" name="Line 244"/>
                <p:cNvSpPr>
                  <a:spLocks noChangeShapeType="1"/>
                </p:cNvSpPr>
                <p:nvPr/>
              </p:nvSpPr>
              <p:spPr bwMode="auto">
                <a:xfrm>
                  <a:off x="367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5" name="Line 245"/>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6" name="Line 246"/>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7" name="Line 247"/>
                <p:cNvSpPr>
                  <a:spLocks noChangeShapeType="1"/>
                </p:cNvSpPr>
                <p:nvPr/>
              </p:nvSpPr>
              <p:spPr bwMode="auto">
                <a:xfrm>
                  <a:off x="274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8" name="Line 248"/>
                <p:cNvSpPr>
                  <a:spLocks noChangeShapeType="1"/>
                </p:cNvSpPr>
                <p:nvPr/>
              </p:nvSpPr>
              <p:spPr bwMode="auto">
                <a:xfrm>
                  <a:off x="275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9" name="Line 249"/>
                <p:cNvSpPr>
                  <a:spLocks noChangeShapeType="1"/>
                </p:cNvSpPr>
                <p:nvPr/>
              </p:nvSpPr>
              <p:spPr bwMode="auto">
                <a:xfrm>
                  <a:off x="282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0" name="Line 250"/>
                <p:cNvSpPr>
                  <a:spLocks noChangeShapeType="1"/>
                </p:cNvSpPr>
                <p:nvPr/>
              </p:nvSpPr>
              <p:spPr bwMode="auto">
                <a:xfrm>
                  <a:off x="283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1" name="Line 251"/>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2" name="Line 252"/>
                <p:cNvSpPr>
                  <a:spLocks noChangeShapeType="1"/>
                </p:cNvSpPr>
                <p:nvPr/>
              </p:nvSpPr>
              <p:spPr bwMode="auto">
                <a:xfrm>
                  <a:off x="292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3" name="Line 253"/>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4" name="Line 254"/>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5" name="Line 255"/>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6" name="Line 256"/>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7" name="Line 257"/>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8" name="Line 258"/>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9" name="Line 259"/>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0" name="Line 260"/>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1" name="Line 261"/>
                <p:cNvSpPr>
                  <a:spLocks noChangeShapeType="1"/>
                </p:cNvSpPr>
                <p:nvPr/>
              </p:nvSpPr>
              <p:spPr bwMode="auto">
                <a:xfrm>
                  <a:off x="333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2" name="Line 262"/>
                <p:cNvSpPr>
                  <a:spLocks noChangeShapeType="1"/>
                </p:cNvSpPr>
                <p:nvPr/>
              </p:nvSpPr>
              <p:spPr bwMode="auto">
                <a:xfrm>
                  <a:off x="334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3" name="Line 263"/>
                <p:cNvSpPr>
                  <a:spLocks noChangeShapeType="1"/>
                </p:cNvSpPr>
                <p:nvPr/>
              </p:nvSpPr>
              <p:spPr bwMode="auto">
                <a:xfrm>
                  <a:off x="341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4" name="Line 264"/>
                <p:cNvSpPr>
                  <a:spLocks noChangeShapeType="1"/>
                </p:cNvSpPr>
                <p:nvPr/>
              </p:nvSpPr>
              <p:spPr bwMode="auto">
                <a:xfrm>
                  <a:off x="343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5" name="Line 265"/>
                <p:cNvSpPr>
                  <a:spLocks noChangeShapeType="1"/>
                </p:cNvSpPr>
                <p:nvPr/>
              </p:nvSpPr>
              <p:spPr bwMode="auto">
                <a:xfrm>
                  <a:off x="350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6" name="Line 266"/>
                <p:cNvSpPr>
                  <a:spLocks noChangeShapeType="1"/>
                </p:cNvSpPr>
                <p:nvPr/>
              </p:nvSpPr>
              <p:spPr bwMode="auto">
                <a:xfrm>
                  <a:off x="351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7" name="Line 267"/>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8" name="Line 268"/>
                <p:cNvSpPr>
                  <a:spLocks noChangeShapeType="1"/>
                </p:cNvSpPr>
                <p:nvPr/>
              </p:nvSpPr>
              <p:spPr bwMode="auto">
                <a:xfrm>
                  <a:off x="359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9" name="Line 269"/>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0" name="Line 270"/>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1" name="Line 271"/>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2" name="Line 272"/>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3" name="Line 273"/>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4" name="Line 274"/>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5" name="Line 275"/>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6" name="Line 276"/>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7" name="Line 277"/>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8" name="Line 278"/>
                <p:cNvSpPr>
                  <a:spLocks noChangeShapeType="1"/>
                </p:cNvSpPr>
                <p:nvPr/>
              </p:nvSpPr>
              <p:spPr bwMode="auto">
                <a:xfrm>
                  <a:off x="310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9" name="Line 279"/>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0" name="Line 280"/>
                <p:cNvSpPr>
                  <a:spLocks noChangeShapeType="1"/>
                </p:cNvSpPr>
                <p:nvPr/>
              </p:nvSpPr>
              <p:spPr bwMode="auto">
                <a:xfrm>
                  <a:off x="319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1" name="Line 281"/>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2" name="Line 282"/>
                <p:cNvSpPr>
                  <a:spLocks noChangeShapeType="1"/>
                </p:cNvSpPr>
                <p:nvPr/>
              </p:nvSpPr>
              <p:spPr bwMode="auto">
                <a:xfrm>
                  <a:off x="327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3" name="Line 283"/>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4" name="Line 284"/>
                <p:cNvSpPr>
                  <a:spLocks noChangeShapeType="1"/>
                </p:cNvSpPr>
                <p:nvPr/>
              </p:nvSpPr>
              <p:spPr bwMode="auto">
                <a:xfrm>
                  <a:off x="335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5" name="Line 285"/>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6" name="Line 286"/>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7" name="Line 287"/>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8" name="Line 288"/>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9" name="Line 289"/>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0" name="Line 290"/>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1" name="Line 291"/>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2" name="Line 292"/>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3" name="Line 293"/>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4" name="Line 294"/>
                <p:cNvSpPr>
                  <a:spLocks noChangeShapeType="1"/>
                </p:cNvSpPr>
                <p:nvPr/>
              </p:nvSpPr>
              <p:spPr bwMode="auto">
                <a:xfrm>
                  <a:off x="286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5" name="Line 295"/>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6" name="Line 296"/>
                <p:cNvSpPr>
                  <a:spLocks noChangeShapeType="1"/>
                </p:cNvSpPr>
                <p:nvPr/>
              </p:nvSpPr>
              <p:spPr bwMode="auto">
                <a:xfrm>
                  <a:off x="295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7" name="Line 297"/>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8" name="Line 298"/>
                <p:cNvSpPr>
                  <a:spLocks noChangeShapeType="1"/>
                </p:cNvSpPr>
                <p:nvPr/>
              </p:nvSpPr>
              <p:spPr bwMode="auto">
                <a:xfrm>
                  <a:off x="303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9" name="Line 299"/>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0" name="Line 300"/>
                <p:cNvSpPr>
                  <a:spLocks noChangeShapeType="1"/>
                </p:cNvSpPr>
                <p:nvPr/>
              </p:nvSpPr>
              <p:spPr bwMode="auto">
                <a:xfrm>
                  <a:off x="311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1" name="Line 301"/>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2" name="Line 302"/>
                <p:cNvSpPr>
                  <a:spLocks noChangeShapeType="1"/>
                </p:cNvSpPr>
                <p:nvPr/>
              </p:nvSpPr>
              <p:spPr bwMode="auto">
                <a:xfrm>
                  <a:off x="320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6" name="Line 303"/>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7" name="Line 304"/>
                <p:cNvSpPr>
                  <a:spLocks noChangeShapeType="1"/>
                </p:cNvSpPr>
                <p:nvPr/>
              </p:nvSpPr>
              <p:spPr bwMode="auto">
                <a:xfrm>
                  <a:off x="328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8" name="Line 305"/>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9" name="Line 306"/>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0" name="Line 307"/>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1" name="Line 308"/>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2" name="Line 309"/>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3" name="Line 310"/>
                <p:cNvSpPr>
                  <a:spLocks noChangeShapeType="1"/>
                </p:cNvSpPr>
                <p:nvPr/>
              </p:nvSpPr>
              <p:spPr bwMode="auto">
                <a:xfrm>
                  <a:off x="354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4" name="Line 311"/>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5" name="Line 312"/>
                <p:cNvSpPr>
                  <a:spLocks noChangeShapeType="1"/>
                </p:cNvSpPr>
                <p:nvPr/>
              </p:nvSpPr>
              <p:spPr bwMode="auto">
                <a:xfrm>
                  <a:off x="362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6" name="Line 313"/>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7" name="Line 314"/>
                <p:cNvSpPr>
                  <a:spLocks noChangeShapeType="1"/>
                </p:cNvSpPr>
                <p:nvPr/>
              </p:nvSpPr>
              <p:spPr bwMode="auto">
                <a:xfrm>
                  <a:off x="279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8" name="Line 315"/>
                <p:cNvSpPr>
                  <a:spLocks noChangeShapeType="1"/>
                </p:cNvSpPr>
                <p:nvPr/>
              </p:nvSpPr>
              <p:spPr bwMode="auto">
                <a:xfrm>
                  <a:off x="287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9" name="Line 316"/>
                <p:cNvSpPr>
                  <a:spLocks noChangeShapeType="1"/>
                </p:cNvSpPr>
                <p:nvPr/>
              </p:nvSpPr>
              <p:spPr bwMode="auto">
                <a:xfrm>
                  <a:off x="287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0" name="Line 317"/>
                <p:cNvSpPr>
                  <a:spLocks noChangeShapeType="1"/>
                </p:cNvSpPr>
                <p:nvPr/>
              </p:nvSpPr>
              <p:spPr bwMode="auto">
                <a:xfrm>
                  <a:off x="295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1" name="Line 318"/>
                <p:cNvSpPr>
                  <a:spLocks noChangeShapeType="1"/>
                </p:cNvSpPr>
                <p:nvPr/>
              </p:nvSpPr>
              <p:spPr bwMode="auto">
                <a:xfrm>
                  <a:off x="296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2" name="Line 319"/>
                <p:cNvSpPr>
                  <a:spLocks noChangeShapeType="1"/>
                </p:cNvSpPr>
                <p:nvPr/>
              </p:nvSpPr>
              <p:spPr bwMode="auto">
                <a:xfrm>
                  <a:off x="304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3" name="Line 320"/>
                <p:cNvSpPr>
                  <a:spLocks noChangeShapeType="1"/>
                </p:cNvSpPr>
                <p:nvPr/>
              </p:nvSpPr>
              <p:spPr bwMode="auto">
                <a:xfrm>
                  <a:off x="304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4" name="Line 321"/>
                <p:cNvSpPr>
                  <a:spLocks noChangeShapeType="1"/>
                </p:cNvSpPr>
                <p:nvPr/>
              </p:nvSpPr>
              <p:spPr bwMode="auto">
                <a:xfrm>
                  <a:off x="312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5" name="Line 322"/>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6" name="Line 323"/>
                <p:cNvSpPr>
                  <a:spLocks noChangeShapeType="1"/>
                </p:cNvSpPr>
                <p:nvPr/>
              </p:nvSpPr>
              <p:spPr bwMode="auto">
                <a:xfrm>
                  <a:off x="320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7" name="Line 324"/>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8" name="Line 325"/>
                <p:cNvSpPr>
                  <a:spLocks noChangeShapeType="1"/>
                </p:cNvSpPr>
                <p:nvPr/>
              </p:nvSpPr>
              <p:spPr bwMode="auto">
                <a:xfrm>
                  <a:off x="329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9" name="Line 326"/>
                <p:cNvSpPr>
                  <a:spLocks noChangeShapeType="1"/>
                </p:cNvSpPr>
                <p:nvPr/>
              </p:nvSpPr>
              <p:spPr bwMode="auto">
                <a:xfrm>
                  <a:off x="330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0" name="Line 327"/>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1" name="Line 328"/>
                <p:cNvSpPr>
                  <a:spLocks noChangeShapeType="1"/>
                </p:cNvSpPr>
                <p:nvPr/>
              </p:nvSpPr>
              <p:spPr bwMode="auto">
                <a:xfrm>
                  <a:off x="338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2" name="Line 329"/>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3" name="Line 330"/>
                <p:cNvSpPr>
                  <a:spLocks noChangeShapeType="1"/>
                </p:cNvSpPr>
                <p:nvPr/>
              </p:nvSpPr>
              <p:spPr bwMode="auto">
                <a:xfrm>
                  <a:off x="347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4" name="Line 331"/>
                <p:cNvSpPr>
                  <a:spLocks noChangeShapeType="1"/>
                </p:cNvSpPr>
                <p:nvPr/>
              </p:nvSpPr>
              <p:spPr bwMode="auto">
                <a:xfrm>
                  <a:off x="355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5" name="Line 332"/>
                <p:cNvSpPr>
                  <a:spLocks noChangeShapeType="1"/>
                </p:cNvSpPr>
                <p:nvPr/>
              </p:nvSpPr>
              <p:spPr bwMode="auto">
                <a:xfrm>
                  <a:off x="355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6" name="Line 333"/>
                <p:cNvSpPr>
                  <a:spLocks noChangeShapeType="1"/>
                </p:cNvSpPr>
                <p:nvPr/>
              </p:nvSpPr>
              <p:spPr bwMode="auto">
                <a:xfrm>
                  <a:off x="363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7" name="Line 334"/>
                <p:cNvSpPr>
                  <a:spLocks noChangeShapeType="1"/>
                </p:cNvSpPr>
                <p:nvPr/>
              </p:nvSpPr>
              <p:spPr bwMode="auto">
                <a:xfrm>
                  <a:off x="364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8" name="Line 335"/>
                <p:cNvSpPr>
                  <a:spLocks noChangeShapeType="1"/>
                </p:cNvSpPr>
                <p:nvPr/>
              </p:nvSpPr>
              <p:spPr bwMode="auto">
                <a:xfrm>
                  <a:off x="280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9" name="Line 336"/>
                <p:cNvSpPr>
                  <a:spLocks noChangeShapeType="1"/>
                </p:cNvSpPr>
                <p:nvPr/>
              </p:nvSpPr>
              <p:spPr bwMode="auto">
                <a:xfrm>
                  <a:off x="280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0" name="Line 337"/>
                <p:cNvSpPr>
                  <a:spLocks noChangeShapeType="1"/>
                </p:cNvSpPr>
                <p:nvPr/>
              </p:nvSpPr>
              <p:spPr bwMode="auto">
                <a:xfrm>
                  <a:off x="288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1" name="Line 338"/>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2" name="Line 339"/>
                <p:cNvSpPr>
                  <a:spLocks noChangeShapeType="1"/>
                </p:cNvSpPr>
                <p:nvPr/>
              </p:nvSpPr>
              <p:spPr bwMode="auto">
                <a:xfrm>
                  <a:off x="296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3" name="Line 340"/>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4" name="Line 341"/>
                <p:cNvSpPr>
                  <a:spLocks noChangeShapeType="1"/>
                </p:cNvSpPr>
                <p:nvPr/>
              </p:nvSpPr>
              <p:spPr bwMode="auto">
                <a:xfrm>
                  <a:off x="305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5" name="Line 342"/>
                <p:cNvSpPr>
                  <a:spLocks noChangeShapeType="1"/>
                </p:cNvSpPr>
                <p:nvPr/>
              </p:nvSpPr>
              <p:spPr bwMode="auto">
                <a:xfrm>
                  <a:off x="306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6" name="Line 343"/>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7" name="Line 344"/>
                <p:cNvSpPr>
                  <a:spLocks noChangeShapeType="1"/>
                </p:cNvSpPr>
                <p:nvPr/>
              </p:nvSpPr>
              <p:spPr bwMode="auto">
                <a:xfrm>
                  <a:off x="314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8" name="Line 345"/>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9" name="Line 346"/>
                <p:cNvSpPr>
                  <a:spLocks noChangeShapeType="1"/>
                </p:cNvSpPr>
                <p:nvPr/>
              </p:nvSpPr>
              <p:spPr bwMode="auto">
                <a:xfrm>
                  <a:off x="323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0" name="Line 347"/>
                <p:cNvSpPr>
                  <a:spLocks noChangeShapeType="1"/>
                </p:cNvSpPr>
                <p:nvPr/>
              </p:nvSpPr>
              <p:spPr bwMode="auto">
                <a:xfrm>
                  <a:off x="331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1" name="Line 348"/>
                <p:cNvSpPr>
                  <a:spLocks noChangeShapeType="1"/>
                </p:cNvSpPr>
                <p:nvPr/>
              </p:nvSpPr>
              <p:spPr bwMode="auto">
                <a:xfrm>
                  <a:off x="331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2" name="Line 349"/>
                <p:cNvSpPr>
                  <a:spLocks noChangeShapeType="1"/>
                </p:cNvSpPr>
                <p:nvPr/>
              </p:nvSpPr>
              <p:spPr bwMode="auto">
                <a:xfrm>
                  <a:off x="339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3" name="Line 350"/>
                <p:cNvSpPr>
                  <a:spLocks noChangeShapeType="1"/>
                </p:cNvSpPr>
                <p:nvPr/>
              </p:nvSpPr>
              <p:spPr bwMode="auto">
                <a:xfrm>
                  <a:off x="340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4" name="Line 351"/>
                <p:cNvSpPr>
                  <a:spLocks noChangeShapeType="1"/>
                </p:cNvSpPr>
                <p:nvPr/>
              </p:nvSpPr>
              <p:spPr bwMode="auto">
                <a:xfrm>
                  <a:off x="347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5" name="Line 352"/>
                <p:cNvSpPr>
                  <a:spLocks noChangeShapeType="1"/>
                </p:cNvSpPr>
                <p:nvPr/>
              </p:nvSpPr>
              <p:spPr bwMode="auto">
                <a:xfrm>
                  <a:off x="348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6" name="Line 353"/>
                <p:cNvSpPr>
                  <a:spLocks noChangeShapeType="1"/>
                </p:cNvSpPr>
                <p:nvPr/>
              </p:nvSpPr>
              <p:spPr bwMode="auto">
                <a:xfrm>
                  <a:off x="356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7" name="Line 354"/>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8" name="Line 355"/>
                <p:cNvSpPr>
                  <a:spLocks noChangeShapeType="1"/>
                </p:cNvSpPr>
                <p:nvPr/>
              </p:nvSpPr>
              <p:spPr bwMode="auto">
                <a:xfrm>
                  <a:off x="364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9" name="Line 356"/>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0" name="Line 357"/>
                <p:cNvSpPr>
                  <a:spLocks noChangeShapeType="1"/>
                </p:cNvSpPr>
                <p:nvPr/>
              </p:nvSpPr>
              <p:spPr bwMode="auto">
                <a:xfrm>
                  <a:off x="281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1" name="Line 358"/>
                <p:cNvSpPr>
                  <a:spLocks noChangeShapeType="1"/>
                </p:cNvSpPr>
                <p:nvPr/>
              </p:nvSpPr>
              <p:spPr bwMode="auto">
                <a:xfrm>
                  <a:off x="282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2" name="Line 359"/>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3" name="Line 360"/>
                <p:cNvSpPr>
                  <a:spLocks noChangeShapeType="1"/>
                </p:cNvSpPr>
                <p:nvPr/>
              </p:nvSpPr>
              <p:spPr bwMode="auto">
                <a:xfrm>
                  <a:off x="290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4" name="Line 361"/>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5" name="Line 362"/>
                <p:cNvSpPr>
                  <a:spLocks noChangeShapeType="1"/>
                </p:cNvSpPr>
                <p:nvPr/>
              </p:nvSpPr>
              <p:spPr bwMode="auto">
                <a:xfrm>
                  <a:off x="299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6" name="Line 363"/>
                <p:cNvSpPr>
                  <a:spLocks noChangeShapeType="1"/>
                </p:cNvSpPr>
                <p:nvPr/>
              </p:nvSpPr>
              <p:spPr bwMode="auto">
                <a:xfrm>
                  <a:off x="307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7" name="Line 364"/>
                <p:cNvSpPr>
                  <a:spLocks noChangeShapeType="1"/>
                </p:cNvSpPr>
                <p:nvPr/>
              </p:nvSpPr>
              <p:spPr bwMode="auto">
                <a:xfrm>
                  <a:off x="307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8" name="Line 365"/>
                <p:cNvSpPr>
                  <a:spLocks noChangeShapeType="1"/>
                </p:cNvSpPr>
                <p:nvPr/>
              </p:nvSpPr>
              <p:spPr bwMode="auto">
                <a:xfrm>
                  <a:off x="315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9" name="Line 366"/>
                <p:cNvSpPr>
                  <a:spLocks noChangeShapeType="1"/>
                </p:cNvSpPr>
                <p:nvPr/>
              </p:nvSpPr>
              <p:spPr bwMode="auto">
                <a:xfrm>
                  <a:off x="3160"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0" name="Line 367"/>
                <p:cNvSpPr>
                  <a:spLocks noChangeShapeType="1"/>
                </p:cNvSpPr>
                <p:nvPr/>
              </p:nvSpPr>
              <p:spPr bwMode="auto">
                <a:xfrm>
                  <a:off x="323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1" name="Line 368"/>
                <p:cNvSpPr>
                  <a:spLocks noChangeShapeType="1"/>
                </p:cNvSpPr>
                <p:nvPr/>
              </p:nvSpPr>
              <p:spPr bwMode="auto">
                <a:xfrm>
                  <a:off x="3244"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2" name="Line 369"/>
                <p:cNvSpPr>
                  <a:spLocks noChangeShapeType="1"/>
                </p:cNvSpPr>
                <p:nvPr/>
              </p:nvSpPr>
              <p:spPr bwMode="auto">
                <a:xfrm>
                  <a:off x="332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3" name="Line 370"/>
                <p:cNvSpPr>
                  <a:spLocks noChangeShapeType="1"/>
                </p:cNvSpPr>
                <p:nvPr/>
              </p:nvSpPr>
              <p:spPr bwMode="auto">
                <a:xfrm>
                  <a:off x="333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4" name="Line 371"/>
                <p:cNvSpPr>
                  <a:spLocks noChangeShapeType="1"/>
                </p:cNvSpPr>
                <p:nvPr/>
              </p:nvSpPr>
              <p:spPr bwMode="auto">
                <a:xfrm>
                  <a:off x="340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5" name="Line 372"/>
                <p:cNvSpPr>
                  <a:spLocks noChangeShapeType="1"/>
                </p:cNvSpPr>
                <p:nvPr/>
              </p:nvSpPr>
              <p:spPr bwMode="auto">
                <a:xfrm>
                  <a:off x="341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6" name="Line 373"/>
                <p:cNvSpPr>
                  <a:spLocks noChangeShapeType="1"/>
                </p:cNvSpPr>
                <p:nvPr/>
              </p:nvSpPr>
              <p:spPr bwMode="auto">
                <a:xfrm>
                  <a:off x="349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7" name="Line 374"/>
                <p:cNvSpPr>
                  <a:spLocks noChangeShapeType="1"/>
                </p:cNvSpPr>
                <p:nvPr/>
              </p:nvSpPr>
              <p:spPr bwMode="auto">
                <a:xfrm>
                  <a:off x="350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8" name="Line 375"/>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9" name="Line 376"/>
                <p:cNvSpPr>
                  <a:spLocks noChangeShapeType="1"/>
                </p:cNvSpPr>
                <p:nvPr/>
              </p:nvSpPr>
              <p:spPr bwMode="auto">
                <a:xfrm>
                  <a:off x="358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0" name="Line 377"/>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1" name="Line 378"/>
                <p:cNvSpPr>
                  <a:spLocks noChangeShapeType="1"/>
                </p:cNvSpPr>
                <p:nvPr/>
              </p:nvSpPr>
              <p:spPr bwMode="auto">
                <a:xfrm>
                  <a:off x="367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2" name="Line 379"/>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3" name="Line 380"/>
                <p:cNvSpPr>
                  <a:spLocks noChangeShapeType="1"/>
                </p:cNvSpPr>
                <p:nvPr/>
              </p:nvSpPr>
              <p:spPr bwMode="auto">
                <a:xfrm>
                  <a:off x="274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4" name="Line 381"/>
                <p:cNvSpPr>
                  <a:spLocks noChangeShapeType="1"/>
                </p:cNvSpPr>
                <p:nvPr/>
              </p:nvSpPr>
              <p:spPr bwMode="auto">
                <a:xfrm>
                  <a:off x="274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5" name="Line 382"/>
                <p:cNvSpPr>
                  <a:spLocks noChangeShapeType="1"/>
                </p:cNvSpPr>
                <p:nvPr/>
              </p:nvSpPr>
              <p:spPr bwMode="auto">
                <a:xfrm>
                  <a:off x="275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6" name="Line 383"/>
                <p:cNvSpPr>
                  <a:spLocks noChangeShapeType="1"/>
                </p:cNvSpPr>
                <p:nvPr/>
              </p:nvSpPr>
              <p:spPr bwMode="auto">
                <a:xfrm>
                  <a:off x="282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7" name="Line 384"/>
                <p:cNvSpPr>
                  <a:spLocks noChangeShapeType="1"/>
                </p:cNvSpPr>
                <p:nvPr/>
              </p:nvSpPr>
              <p:spPr bwMode="auto">
                <a:xfrm>
                  <a:off x="283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8" name="Line 385"/>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9" name="Line 386"/>
                <p:cNvSpPr>
                  <a:spLocks noChangeShapeType="1"/>
                </p:cNvSpPr>
                <p:nvPr/>
              </p:nvSpPr>
              <p:spPr bwMode="auto">
                <a:xfrm>
                  <a:off x="292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0" name="Line 387"/>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1" name="Line 388"/>
                <p:cNvSpPr>
                  <a:spLocks noChangeShapeType="1"/>
                </p:cNvSpPr>
                <p:nvPr/>
              </p:nvSpPr>
              <p:spPr bwMode="auto">
                <a:xfrm>
                  <a:off x="300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2" name="Line 389"/>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3" name="Line 390"/>
                <p:cNvSpPr>
                  <a:spLocks noChangeShapeType="1"/>
                </p:cNvSpPr>
                <p:nvPr/>
              </p:nvSpPr>
              <p:spPr bwMode="auto">
                <a:xfrm>
                  <a:off x="308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4" name="Line 391"/>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5" name="Line 392"/>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6" name="Line 393"/>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7" name="Line 394"/>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8" name="Line 395"/>
                <p:cNvSpPr>
                  <a:spLocks noChangeShapeType="1"/>
                </p:cNvSpPr>
                <p:nvPr/>
              </p:nvSpPr>
              <p:spPr bwMode="auto">
                <a:xfrm>
                  <a:off x="333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9" name="Line 396"/>
                <p:cNvSpPr>
                  <a:spLocks noChangeShapeType="1"/>
                </p:cNvSpPr>
                <p:nvPr/>
              </p:nvSpPr>
              <p:spPr bwMode="auto">
                <a:xfrm>
                  <a:off x="334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0" name="Line 397"/>
                <p:cNvSpPr>
                  <a:spLocks noChangeShapeType="1"/>
                </p:cNvSpPr>
                <p:nvPr/>
              </p:nvSpPr>
              <p:spPr bwMode="auto">
                <a:xfrm>
                  <a:off x="341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1" name="Line 398"/>
                <p:cNvSpPr>
                  <a:spLocks noChangeShapeType="1"/>
                </p:cNvSpPr>
                <p:nvPr/>
              </p:nvSpPr>
              <p:spPr bwMode="auto">
                <a:xfrm>
                  <a:off x="343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2" name="Line 399"/>
                <p:cNvSpPr>
                  <a:spLocks noChangeShapeType="1"/>
                </p:cNvSpPr>
                <p:nvPr/>
              </p:nvSpPr>
              <p:spPr bwMode="auto">
                <a:xfrm>
                  <a:off x="350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3" name="Line 400"/>
                <p:cNvSpPr>
                  <a:spLocks noChangeShapeType="1"/>
                </p:cNvSpPr>
                <p:nvPr/>
              </p:nvSpPr>
              <p:spPr bwMode="auto">
                <a:xfrm>
                  <a:off x="351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4" name="Line 401"/>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5" name="Line 402"/>
                <p:cNvSpPr>
                  <a:spLocks noChangeShapeType="1"/>
                </p:cNvSpPr>
                <p:nvPr/>
              </p:nvSpPr>
              <p:spPr bwMode="auto">
                <a:xfrm>
                  <a:off x="359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6" name="Line 403"/>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726" name="Group 404"/>
              <p:cNvGrpSpPr>
                <a:grpSpLocks/>
              </p:cNvGrpSpPr>
              <p:nvPr/>
            </p:nvGrpSpPr>
            <p:grpSpPr bwMode="auto">
              <a:xfrm>
                <a:off x="4308475" y="3546475"/>
                <a:ext cx="1733550" cy="314325"/>
                <a:chOff x="2578" y="2098"/>
                <a:chExt cx="1092" cy="198"/>
              </a:xfrm>
            </p:grpSpPr>
            <p:sp>
              <p:nvSpPr>
                <p:cNvPr id="1844" name="Line 405"/>
                <p:cNvSpPr>
                  <a:spLocks noChangeShapeType="1"/>
                </p:cNvSpPr>
                <p:nvPr/>
              </p:nvSpPr>
              <p:spPr bwMode="auto">
                <a:xfrm>
                  <a:off x="276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5" name="Line 406"/>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6" name="Line 407"/>
                <p:cNvSpPr>
                  <a:spLocks noChangeShapeType="1"/>
                </p:cNvSpPr>
                <p:nvPr/>
              </p:nvSpPr>
              <p:spPr bwMode="auto">
                <a:xfrm>
                  <a:off x="284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7" name="Line 408"/>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8" name="Line 409"/>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9" name="Line 410"/>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0" name="Line 411"/>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1" name="Line 412"/>
                <p:cNvSpPr>
                  <a:spLocks noChangeShapeType="1"/>
                </p:cNvSpPr>
                <p:nvPr/>
              </p:nvSpPr>
              <p:spPr bwMode="auto">
                <a:xfrm>
                  <a:off x="309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2" name="Line 413"/>
                <p:cNvSpPr>
                  <a:spLocks noChangeShapeType="1"/>
                </p:cNvSpPr>
                <p:nvPr/>
              </p:nvSpPr>
              <p:spPr bwMode="auto">
                <a:xfrm>
                  <a:off x="310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3" name="Line 414"/>
                <p:cNvSpPr>
                  <a:spLocks noChangeShapeType="1"/>
                </p:cNvSpPr>
                <p:nvPr/>
              </p:nvSpPr>
              <p:spPr bwMode="auto">
                <a:xfrm>
                  <a:off x="317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4" name="Line 415"/>
                <p:cNvSpPr>
                  <a:spLocks noChangeShapeType="1"/>
                </p:cNvSpPr>
                <p:nvPr/>
              </p:nvSpPr>
              <p:spPr bwMode="auto">
                <a:xfrm>
                  <a:off x="319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5" name="Line 416"/>
                <p:cNvSpPr>
                  <a:spLocks noChangeShapeType="1"/>
                </p:cNvSpPr>
                <p:nvPr/>
              </p:nvSpPr>
              <p:spPr bwMode="auto">
                <a:xfrm>
                  <a:off x="326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6" name="Line 417"/>
                <p:cNvSpPr>
                  <a:spLocks noChangeShapeType="1"/>
                </p:cNvSpPr>
                <p:nvPr/>
              </p:nvSpPr>
              <p:spPr bwMode="auto">
                <a:xfrm>
                  <a:off x="327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7" name="Line 418"/>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8" name="Line 419"/>
                <p:cNvSpPr>
                  <a:spLocks noChangeShapeType="1"/>
                </p:cNvSpPr>
                <p:nvPr/>
              </p:nvSpPr>
              <p:spPr bwMode="auto">
                <a:xfrm>
                  <a:off x="335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9" name="Line 420"/>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0" name="Line 421"/>
                <p:cNvSpPr>
                  <a:spLocks noChangeShapeType="1"/>
                </p:cNvSpPr>
                <p:nvPr/>
              </p:nvSpPr>
              <p:spPr bwMode="auto">
                <a:xfrm>
                  <a:off x="344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1" name="Line 422"/>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2" name="Line 423"/>
                <p:cNvSpPr>
                  <a:spLocks noChangeShapeType="1"/>
                </p:cNvSpPr>
                <p:nvPr/>
              </p:nvSpPr>
              <p:spPr bwMode="auto">
                <a:xfrm>
                  <a:off x="352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3" name="Line 424"/>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4" name="Line 425"/>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5" name="Line 426"/>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6" name="Line 427"/>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7" name="Line 428"/>
                <p:cNvSpPr>
                  <a:spLocks noChangeShapeType="1"/>
                </p:cNvSpPr>
                <p:nvPr/>
              </p:nvSpPr>
              <p:spPr bwMode="auto">
                <a:xfrm>
                  <a:off x="285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8" name="Line 429"/>
                <p:cNvSpPr>
                  <a:spLocks noChangeShapeType="1"/>
                </p:cNvSpPr>
                <p:nvPr/>
              </p:nvSpPr>
              <p:spPr bwMode="auto">
                <a:xfrm>
                  <a:off x="286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9" name="Line 430"/>
                <p:cNvSpPr>
                  <a:spLocks noChangeShapeType="1"/>
                </p:cNvSpPr>
                <p:nvPr/>
              </p:nvSpPr>
              <p:spPr bwMode="auto">
                <a:xfrm>
                  <a:off x="293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0" name="Line 431"/>
                <p:cNvSpPr>
                  <a:spLocks noChangeShapeType="1"/>
                </p:cNvSpPr>
                <p:nvPr/>
              </p:nvSpPr>
              <p:spPr bwMode="auto">
                <a:xfrm>
                  <a:off x="295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1" name="Line 432"/>
                <p:cNvSpPr>
                  <a:spLocks noChangeShapeType="1"/>
                </p:cNvSpPr>
                <p:nvPr/>
              </p:nvSpPr>
              <p:spPr bwMode="auto">
                <a:xfrm>
                  <a:off x="302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2" name="Line 433"/>
                <p:cNvSpPr>
                  <a:spLocks noChangeShapeType="1"/>
                </p:cNvSpPr>
                <p:nvPr/>
              </p:nvSpPr>
              <p:spPr bwMode="auto">
                <a:xfrm>
                  <a:off x="303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3" name="Line 434"/>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4" name="Line 435"/>
                <p:cNvSpPr>
                  <a:spLocks noChangeShapeType="1"/>
                </p:cNvSpPr>
                <p:nvPr/>
              </p:nvSpPr>
              <p:spPr bwMode="auto">
                <a:xfrm>
                  <a:off x="311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5" name="Line 436"/>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6" name="Line 437"/>
                <p:cNvSpPr>
                  <a:spLocks noChangeShapeType="1"/>
                </p:cNvSpPr>
                <p:nvPr/>
              </p:nvSpPr>
              <p:spPr bwMode="auto">
                <a:xfrm>
                  <a:off x="320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7" name="Line 438"/>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8" name="Line 439"/>
                <p:cNvSpPr>
                  <a:spLocks noChangeShapeType="1"/>
                </p:cNvSpPr>
                <p:nvPr/>
              </p:nvSpPr>
              <p:spPr bwMode="auto">
                <a:xfrm>
                  <a:off x="328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9" name="Line 440"/>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0" name="Line 441"/>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1" name="Line 442"/>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2" name="Line 443"/>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3" name="Line 444"/>
                <p:cNvSpPr>
                  <a:spLocks noChangeShapeType="1"/>
                </p:cNvSpPr>
                <p:nvPr/>
              </p:nvSpPr>
              <p:spPr bwMode="auto">
                <a:xfrm>
                  <a:off x="353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4" name="Line 445"/>
                <p:cNvSpPr>
                  <a:spLocks noChangeShapeType="1"/>
                </p:cNvSpPr>
                <p:nvPr/>
              </p:nvSpPr>
              <p:spPr bwMode="auto">
                <a:xfrm>
                  <a:off x="354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5" name="Line 446"/>
                <p:cNvSpPr>
                  <a:spLocks noChangeShapeType="1"/>
                </p:cNvSpPr>
                <p:nvPr/>
              </p:nvSpPr>
              <p:spPr bwMode="auto">
                <a:xfrm>
                  <a:off x="361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6" name="Line 447"/>
                <p:cNvSpPr>
                  <a:spLocks noChangeShapeType="1"/>
                </p:cNvSpPr>
                <p:nvPr/>
              </p:nvSpPr>
              <p:spPr bwMode="auto">
                <a:xfrm>
                  <a:off x="362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7" name="Line 448"/>
                <p:cNvSpPr>
                  <a:spLocks noChangeShapeType="1"/>
                </p:cNvSpPr>
                <p:nvPr/>
              </p:nvSpPr>
              <p:spPr bwMode="auto">
                <a:xfrm>
                  <a:off x="278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8" name="Line 449"/>
                <p:cNvSpPr>
                  <a:spLocks noChangeShapeType="1"/>
                </p:cNvSpPr>
                <p:nvPr/>
              </p:nvSpPr>
              <p:spPr bwMode="auto">
                <a:xfrm>
                  <a:off x="279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9" name="Line 450"/>
                <p:cNvSpPr>
                  <a:spLocks noChangeShapeType="1"/>
                </p:cNvSpPr>
                <p:nvPr/>
              </p:nvSpPr>
              <p:spPr bwMode="auto">
                <a:xfrm>
                  <a:off x="287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0" name="Line 451"/>
                <p:cNvSpPr>
                  <a:spLocks noChangeShapeType="1"/>
                </p:cNvSpPr>
                <p:nvPr/>
              </p:nvSpPr>
              <p:spPr bwMode="auto">
                <a:xfrm>
                  <a:off x="287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1" name="Line 452"/>
                <p:cNvSpPr>
                  <a:spLocks noChangeShapeType="1"/>
                </p:cNvSpPr>
                <p:nvPr/>
              </p:nvSpPr>
              <p:spPr bwMode="auto">
                <a:xfrm>
                  <a:off x="295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2" name="Line 453"/>
                <p:cNvSpPr>
                  <a:spLocks noChangeShapeType="1"/>
                </p:cNvSpPr>
                <p:nvPr/>
              </p:nvSpPr>
              <p:spPr bwMode="auto">
                <a:xfrm>
                  <a:off x="296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3" name="Line 454"/>
                <p:cNvSpPr>
                  <a:spLocks noChangeShapeType="1"/>
                </p:cNvSpPr>
                <p:nvPr/>
              </p:nvSpPr>
              <p:spPr bwMode="auto">
                <a:xfrm>
                  <a:off x="304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4" name="Line 455"/>
                <p:cNvSpPr>
                  <a:spLocks noChangeShapeType="1"/>
                </p:cNvSpPr>
                <p:nvPr/>
              </p:nvSpPr>
              <p:spPr bwMode="auto">
                <a:xfrm>
                  <a:off x="304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5" name="Line 456"/>
                <p:cNvSpPr>
                  <a:spLocks noChangeShapeType="1"/>
                </p:cNvSpPr>
                <p:nvPr/>
              </p:nvSpPr>
              <p:spPr bwMode="auto">
                <a:xfrm>
                  <a:off x="312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6" name="Line 457"/>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7" name="Line 458"/>
                <p:cNvSpPr>
                  <a:spLocks noChangeShapeType="1"/>
                </p:cNvSpPr>
                <p:nvPr/>
              </p:nvSpPr>
              <p:spPr bwMode="auto">
                <a:xfrm>
                  <a:off x="320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8" name="Line 459"/>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9" name="Line 460"/>
                <p:cNvSpPr>
                  <a:spLocks noChangeShapeType="1"/>
                </p:cNvSpPr>
                <p:nvPr/>
              </p:nvSpPr>
              <p:spPr bwMode="auto">
                <a:xfrm>
                  <a:off x="329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0" name="Line 461"/>
                <p:cNvSpPr>
                  <a:spLocks noChangeShapeType="1"/>
                </p:cNvSpPr>
                <p:nvPr/>
              </p:nvSpPr>
              <p:spPr bwMode="auto">
                <a:xfrm>
                  <a:off x="330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1" name="Line 462"/>
                <p:cNvSpPr>
                  <a:spLocks noChangeShapeType="1"/>
                </p:cNvSpPr>
                <p:nvPr/>
              </p:nvSpPr>
              <p:spPr bwMode="auto">
                <a:xfrm>
                  <a:off x="337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2" name="Line 463"/>
                <p:cNvSpPr>
                  <a:spLocks noChangeShapeType="1"/>
                </p:cNvSpPr>
                <p:nvPr/>
              </p:nvSpPr>
              <p:spPr bwMode="auto">
                <a:xfrm>
                  <a:off x="338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3" name="Line 464"/>
                <p:cNvSpPr>
                  <a:spLocks noChangeShapeType="1"/>
                </p:cNvSpPr>
                <p:nvPr/>
              </p:nvSpPr>
              <p:spPr bwMode="auto">
                <a:xfrm>
                  <a:off x="346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4" name="Line 465"/>
                <p:cNvSpPr>
                  <a:spLocks noChangeShapeType="1"/>
                </p:cNvSpPr>
                <p:nvPr/>
              </p:nvSpPr>
              <p:spPr bwMode="auto">
                <a:xfrm>
                  <a:off x="347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5" name="Line 466"/>
                <p:cNvSpPr>
                  <a:spLocks noChangeShapeType="1"/>
                </p:cNvSpPr>
                <p:nvPr/>
              </p:nvSpPr>
              <p:spPr bwMode="auto">
                <a:xfrm>
                  <a:off x="355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6" name="Line 467"/>
                <p:cNvSpPr>
                  <a:spLocks noChangeShapeType="1"/>
                </p:cNvSpPr>
                <p:nvPr/>
              </p:nvSpPr>
              <p:spPr bwMode="auto">
                <a:xfrm>
                  <a:off x="355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7" name="Line 468"/>
                <p:cNvSpPr>
                  <a:spLocks noChangeShapeType="1"/>
                </p:cNvSpPr>
                <p:nvPr/>
              </p:nvSpPr>
              <p:spPr bwMode="auto">
                <a:xfrm>
                  <a:off x="363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8" name="Line 469"/>
                <p:cNvSpPr>
                  <a:spLocks noChangeShapeType="1"/>
                </p:cNvSpPr>
                <p:nvPr/>
              </p:nvSpPr>
              <p:spPr bwMode="auto">
                <a:xfrm>
                  <a:off x="364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9" name="Line 470"/>
                <p:cNvSpPr>
                  <a:spLocks noChangeShapeType="1"/>
                </p:cNvSpPr>
                <p:nvPr/>
              </p:nvSpPr>
              <p:spPr bwMode="auto">
                <a:xfrm>
                  <a:off x="280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0" name="Line 471"/>
                <p:cNvSpPr>
                  <a:spLocks noChangeShapeType="1"/>
                </p:cNvSpPr>
                <p:nvPr/>
              </p:nvSpPr>
              <p:spPr bwMode="auto">
                <a:xfrm>
                  <a:off x="280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1" name="Line 472"/>
                <p:cNvSpPr>
                  <a:spLocks noChangeShapeType="1"/>
                </p:cNvSpPr>
                <p:nvPr/>
              </p:nvSpPr>
              <p:spPr bwMode="auto">
                <a:xfrm>
                  <a:off x="2884"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2" name="Line 473"/>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3" name="Line 474"/>
                <p:cNvSpPr>
                  <a:spLocks noChangeShapeType="1"/>
                </p:cNvSpPr>
                <p:nvPr/>
              </p:nvSpPr>
              <p:spPr bwMode="auto">
                <a:xfrm>
                  <a:off x="2968"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4" name="Line 475"/>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5" name="Line 476"/>
                <p:cNvSpPr>
                  <a:spLocks noChangeShapeType="1"/>
                </p:cNvSpPr>
                <p:nvPr/>
              </p:nvSpPr>
              <p:spPr bwMode="auto">
                <a:xfrm>
                  <a:off x="3052"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6" name="Line 477"/>
                <p:cNvSpPr>
                  <a:spLocks noChangeShapeType="1"/>
                </p:cNvSpPr>
                <p:nvPr/>
              </p:nvSpPr>
              <p:spPr bwMode="auto">
                <a:xfrm>
                  <a:off x="3064"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7" name="Line 478"/>
                <p:cNvSpPr>
                  <a:spLocks noChangeShapeType="1"/>
                </p:cNvSpPr>
                <p:nvPr/>
              </p:nvSpPr>
              <p:spPr bwMode="auto">
                <a:xfrm>
                  <a:off x="3136"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8" name="Line 479"/>
                <p:cNvSpPr>
                  <a:spLocks noChangeShapeType="1"/>
                </p:cNvSpPr>
                <p:nvPr/>
              </p:nvSpPr>
              <p:spPr bwMode="auto">
                <a:xfrm>
                  <a:off x="3148"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9" name="Line 480"/>
                <p:cNvSpPr>
                  <a:spLocks noChangeShapeType="1"/>
                </p:cNvSpPr>
                <p:nvPr/>
              </p:nvSpPr>
              <p:spPr bwMode="auto">
                <a:xfrm>
                  <a:off x="3220"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0" name="Line 481"/>
                <p:cNvSpPr>
                  <a:spLocks noChangeShapeType="1"/>
                </p:cNvSpPr>
                <p:nvPr/>
              </p:nvSpPr>
              <p:spPr bwMode="auto">
                <a:xfrm>
                  <a:off x="3232"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1" name="Line 482"/>
                <p:cNvSpPr>
                  <a:spLocks noChangeShapeType="1"/>
                </p:cNvSpPr>
                <p:nvPr/>
              </p:nvSpPr>
              <p:spPr bwMode="auto">
                <a:xfrm>
                  <a:off x="331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2" name="Line 483"/>
                <p:cNvSpPr>
                  <a:spLocks noChangeShapeType="1"/>
                </p:cNvSpPr>
                <p:nvPr/>
              </p:nvSpPr>
              <p:spPr bwMode="auto">
                <a:xfrm>
                  <a:off x="3316"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3" name="Line 484"/>
                <p:cNvSpPr>
                  <a:spLocks noChangeShapeType="1"/>
                </p:cNvSpPr>
                <p:nvPr/>
              </p:nvSpPr>
              <p:spPr bwMode="auto">
                <a:xfrm>
                  <a:off x="339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4" name="Line 485"/>
                <p:cNvSpPr>
                  <a:spLocks noChangeShapeType="1"/>
                </p:cNvSpPr>
                <p:nvPr/>
              </p:nvSpPr>
              <p:spPr bwMode="auto">
                <a:xfrm>
                  <a:off x="340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5" name="Line 486"/>
                <p:cNvSpPr>
                  <a:spLocks noChangeShapeType="1"/>
                </p:cNvSpPr>
                <p:nvPr/>
              </p:nvSpPr>
              <p:spPr bwMode="auto">
                <a:xfrm>
                  <a:off x="347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6" name="Line 487"/>
                <p:cNvSpPr>
                  <a:spLocks noChangeShapeType="1"/>
                </p:cNvSpPr>
                <p:nvPr/>
              </p:nvSpPr>
              <p:spPr bwMode="auto">
                <a:xfrm>
                  <a:off x="348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7" name="Line 488"/>
                <p:cNvSpPr>
                  <a:spLocks noChangeShapeType="1"/>
                </p:cNvSpPr>
                <p:nvPr/>
              </p:nvSpPr>
              <p:spPr bwMode="auto">
                <a:xfrm>
                  <a:off x="3562"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8" name="Line 489"/>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9" name="Line 490"/>
                <p:cNvSpPr>
                  <a:spLocks noChangeShapeType="1"/>
                </p:cNvSpPr>
                <p:nvPr/>
              </p:nvSpPr>
              <p:spPr bwMode="auto">
                <a:xfrm>
                  <a:off x="3646"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0" name="Line 491"/>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1" name="Line 492"/>
                <p:cNvSpPr>
                  <a:spLocks noChangeShapeType="1"/>
                </p:cNvSpPr>
                <p:nvPr/>
              </p:nvSpPr>
              <p:spPr bwMode="auto">
                <a:xfrm>
                  <a:off x="2812"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2" name="Line 493"/>
                <p:cNvSpPr>
                  <a:spLocks noChangeShapeType="1"/>
                </p:cNvSpPr>
                <p:nvPr/>
              </p:nvSpPr>
              <p:spPr bwMode="auto">
                <a:xfrm>
                  <a:off x="2824"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3" name="Line 494"/>
                <p:cNvSpPr>
                  <a:spLocks noChangeShapeType="1"/>
                </p:cNvSpPr>
                <p:nvPr/>
              </p:nvSpPr>
              <p:spPr bwMode="auto">
                <a:xfrm>
                  <a:off x="2896"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4" name="Line 495"/>
                <p:cNvSpPr>
                  <a:spLocks noChangeShapeType="1"/>
                </p:cNvSpPr>
                <p:nvPr/>
              </p:nvSpPr>
              <p:spPr bwMode="auto">
                <a:xfrm>
                  <a:off x="2908"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5" name="Line 496"/>
                <p:cNvSpPr>
                  <a:spLocks noChangeShapeType="1"/>
                </p:cNvSpPr>
                <p:nvPr/>
              </p:nvSpPr>
              <p:spPr bwMode="auto">
                <a:xfrm>
                  <a:off x="2980"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6" name="Line 497"/>
                <p:cNvSpPr>
                  <a:spLocks noChangeShapeType="1"/>
                </p:cNvSpPr>
                <p:nvPr/>
              </p:nvSpPr>
              <p:spPr bwMode="auto">
                <a:xfrm>
                  <a:off x="2992"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7" name="Line 498"/>
                <p:cNvSpPr>
                  <a:spLocks noChangeShapeType="1"/>
                </p:cNvSpPr>
                <p:nvPr/>
              </p:nvSpPr>
              <p:spPr bwMode="auto">
                <a:xfrm>
                  <a:off x="307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8" name="Line 499"/>
                <p:cNvSpPr>
                  <a:spLocks noChangeShapeType="1"/>
                </p:cNvSpPr>
                <p:nvPr/>
              </p:nvSpPr>
              <p:spPr bwMode="auto">
                <a:xfrm>
                  <a:off x="3076"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9" name="Line 500"/>
                <p:cNvSpPr>
                  <a:spLocks noChangeShapeType="1"/>
                </p:cNvSpPr>
                <p:nvPr/>
              </p:nvSpPr>
              <p:spPr bwMode="auto">
                <a:xfrm>
                  <a:off x="3154"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0" name="Line 501"/>
                <p:cNvSpPr>
                  <a:spLocks noChangeShapeType="1"/>
                </p:cNvSpPr>
                <p:nvPr/>
              </p:nvSpPr>
              <p:spPr bwMode="auto">
                <a:xfrm>
                  <a:off x="3160"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1" name="Line 502"/>
                <p:cNvSpPr>
                  <a:spLocks noChangeShapeType="1"/>
                </p:cNvSpPr>
                <p:nvPr/>
              </p:nvSpPr>
              <p:spPr bwMode="auto">
                <a:xfrm>
                  <a:off x="3238"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2" name="Line 503"/>
                <p:cNvSpPr>
                  <a:spLocks noChangeShapeType="1"/>
                </p:cNvSpPr>
                <p:nvPr/>
              </p:nvSpPr>
              <p:spPr bwMode="auto">
                <a:xfrm>
                  <a:off x="3244"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3" name="Line 504"/>
                <p:cNvSpPr>
                  <a:spLocks noChangeShapeType="1"/>
                </p:cNvSpPr>
                <p:nvPr/>
              </p:nvSpPr>
              <p:spPr bwMode="auto">
                <a:xfrm>
                  <a:off x="3322"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4" name="Line 505"/>
                <p:cNvSpPr>
                  <a:spLocks noChangeShapeType="1"/>
                </p:cNvSpPr>
                <p:nvPr/>
              </p:nvSpPr>
              <p:spPr bwMode="auto">
                <a:xfrm>
                  <a:off x="3334"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5" name="Line 506"/>
                <p:cNvSpPr>
                  <a:spLocks noChangeShapeType="1"/>
                </p:cNvSpPr>
                <p:nvPr/>
              </p:nvSpPr>
              <p:spPr bwMode="auto">
                <a:xfrm>
                  <a:off x="3406"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6" name="Line 507"/>
                <p:cNvSpPr>
                  <a:spLocks noChangeShapeType="1"/>
                </p:cNvSpPr>
                <p:nvPr/>
              </p:nvSpPr>
              <p:spPr bwMode="auto">
                <a:xfrm>
                  <a:off x="3418"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7" name="Line 508"/>
                <p:cNvSpPr>
                  <a:spLocks noChangeShapeType="1"/>
                </p:cNvSpPr>
                <p:nvPr/>
              </p:nvSpPr>
              <p:spPr bwMode="auto">
                <a:xfrm>
                  <a:off x="3490"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8" name="Line 509"/>
                <p:cNvSpPr>
                  <a:spLocks noChangeShapeType="1"/>
                </p:cNvSpPr>
                <p:nvPr/>
              </p:nvSpPr>
              <p:spPr bwMode="auto">
                <a:xfrm>
                  <a:off x="3502"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9" name="Line 510"/>
                <p:cNvSpPr>
                  <a:spLocks noChangeShapeType="1"/>
                </p:cNvSpPr>
                <p:nvPr/>
              </p:nvSpPr>
              <p:spPr bwMode="auto">
                <a:xfrm>
                  <a:off x="3574"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0" name="Line 511"/>
                <p:cNvSpPr>
                  <a:spLocks noChangeShapeType="1"/>
                </p:cNvSpPr>
                <p:nvPr/>
              </p:nvSpPr>
              <p:spPr bwMode="auto">
                <a:xfrm>
                  <a:off x="3586"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1" name="Line 512"/>
                <p:cNvSpPr>
                  <a:spLocks noChangeShapeType="1"/>
                </p:cNvSpPr>
                <p:nvPr/>
              </p:nvSpPr>
              <p:spPr bwMode="auto">
                <a:xfrm>
                  <a:off x="3658"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2" name="Line 513"/>
                <p:cNvSpPr>
                  <a:spLocks noChangeShapeType="1"/>
                </p:cNvSpPr>
                <p:nvPr/>
              </p:nvSpPr>
              <p:spPr bwMode="auto">
                <a:xfrm>
                  <a:off x="3670"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3" name="Line 514"/>
                <p:cNvSpPr>
                  <a:spLocks noChangeShapeType="1"/>
                </p:cNvSpPr>
                <p:nvPr/>
              </p:nvSpPr>
              <p:spPr bwMode="auto">
                <a:xfrm>
                  <a:off x="2608" y="210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4" name="Line 515"/>
                <p:cNvSpPr>
                  <a:spLocks noChangeShapeType="1"/>
                </p:cNvSpPr>
                <p:nvPr/>
              </p:nvSpPr>
              <p:spPr bwMode="auto">
                <a:xfrm>
                  <a:off x="2620" y="210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5" name="Line 516"/>
                <p:cNvSpPr>
                  <a:spLocks noChangeShapeType="1"/>
                </p:cNvSpPr>
                <p:nvPr/>
              </p:nvSpPr>
              <p:spPr bwMode="auto">
                <a:xfrm>
                  <a:off x="2626" y="210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6" name="Line 517"/>
                <p:cNvSpPr>
                  <a:spLocks noChangeShapeType="1"/>
                </p:cNvSpPr>
                <p:nvPr/>
              </p:nvSpPr>
              <p:spPr bwMode="auto">
                <a:xfrm>
                  <a:off x="2638" y="210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7" name="Line 518"/>
                <p:cNvSpPr>
                  <a:spLocks noChangeShapeType="1"/>
                </p:cNvSpPr>
                <p:nvPr/>
              </p:nvSpPr>
              <p:spPr bwMode="auto">
                <a:xfrm>
                  <a:off x="2644" y="211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8" name="Line 519"/>
                <p:cNvSpPr>
                  <a:spLocks noChangeShapeType="1"/>
                </p:cNvSpPr>
                <p:nvPr/>
              </p:nvSpPr>
              <p:spPr bwMode="auto">
                <a:xfrm>
                  <a:off x="2656" y="211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9" name="Line 520"/>
                <p:cNvSpPr>
                  <a:spLocks noChangeShapeType="1"/>
                </p:cNvSpPr>
                <p:nvPr/>
              </p:nvSpPr>
              <p:spPr bwMode="auto">
                <a:xfrm>
                  <a:off x="2578" y="209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0" name="Line 521"/>
                <p:cNvSpPr>
                  <a:spLocks noChangeShapeType="1"/>
                </p:cNvSpPr>
                <p:nvPr/>
              </p:nvSpPr>
              <p:spPr bwMode="auto">
                <a:xfrm>
                  <a:off x="2596" y="209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1" name="Line 522"/>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2" name="Line 523"/>
                <p:cNvSpPr>
                  <a:spLocks noChangeShapeType="1"/>
                </p:cNvSpPr>
                <p:nvPr/>
              </p:nvSpPr>
              <p:spPr bwMode="auto">
                <a:xfrm>
                  <a:off x="268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3" name="Line 524"/>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4" name="Line 525"/>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5" name="Line 526"/>
                <p:cNvSpPr>
                  <a:spLocks noChangeShapeType="1"/>
                </p:cNvSpPr>
                <p:nvPr/>
              </p:nvSpPr>
              <p:spPr bwMode="auto">
                <a:xfrm>
                  <a:off x="268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6" name="Line 527"/>
                <p:cNvSpPr>
                  <a:spLocks noChangeShapeType="1"/>
                </p:cNvSpPr>
                <p:nvPr/>
              </p:nvSpPr>
              <p:spPr bwMode="auto">
                <a:xfrm>
                  <a:off x="269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7" name="Line 528"/>
                <p:cNvSpPr>
                  <a:spLocks noChangeShapeType="1"/>
                </p:cNvSpPr>
                <p:nvPr/>
              </p:nvSpPr>
              <p:spPr bwMode="auto">
                <a:xfrm>
                  <a:off x="2710"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8" name="Line 529"/>
                <p:cNvSpPr>
                  <a:spLocks noChangeShapeType="1"/>
                </p:cNvSpPr>
                <p:nvPr/>
              </p:nvSpPr>
              <p:spPr bwMode="auto">
                <a:xfrm>
                  <a:off x="2656" y="211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9" name="Line 530"/>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0" name="Line 531"/>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1" name="Line 532"/>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2" name="Line 533"/>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3" name="Line 534"/>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4" name="Line 535"/>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5" name="Line 536"/>
                <p:cNvSpPr>
                  <a:spLocks noChangeShapeType="1"/>
                </p:cNvSpPr>
                <p:nvPr/>
              </p:nvSpPr>
              <p:spPr bwMode="auto">
                <a:xfrm>
                  <a:off x="2662"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6" name="Line 537"/>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7" name="Line 538"/>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8" name="Line 539"/>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9" name="Line 540"/>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0" name="Line 541"/>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1" name="Line 542"/>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2" name="Line 543"/>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3" name="Line 544"/>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4" name="Line 545"/>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5" name="Line 546"/>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6" name="Line 547"/>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7" name="Line 548"/>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8" name="Line 549"/>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9" name="Line 550"/>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0" name="Line 551"/>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1" name="Line 552"/>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2" name="Line 553"/>
                <p:cNvSpPr>
                  <a:spLocks noChangeShapeType="1"/>
                </p:cNvSpPr>
                <p:nvPr/>
              </p:nvSpPr>
              <p:spPr bwMode="auto">
                <a:xfrm>
                  <a:off x="2590" y="209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3" name="Line 554"/>
                <p:cNvSpPr>
                  <a:spLocks noChangeShapeType="1"/>
                </p:cNvSpPr>
                <p:nvPr/>
              </p:nvSpPr>
              <p:spPr bwMode="auto">
                <a:xfrm>
                  <a:off x="267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4" name="Line 555"/>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5" name="Line 556"/>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6" name="Line 557"/>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7" name="Line 558"/>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8" name="Line 559"/>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9" name="Line 560"/>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0" name="Line 561"/>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1" name="Line 562"/>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2" name="Line 563"/>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3" name="Line 564"/>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4" name="Line 565"/>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5" name="Line 566"/>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6" name="Line 567"/>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7" name="Line 568"/>
                <p:cNvSpPr>
                  <a:spLocks noChangeShapeType="1"/>
                </p:cNvSpPr>
                <p:nvPr/>
              </p:nvSpPr>
              <p:spPr bwMode="auto">
                <a:xfrm>
                  <a:off x="3508"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8" name="Line 569"/>
                <p:cNvSpPr>
                  <a:spLocks noChangeShapeType="1"/>
                </p:cNvSpPr>
                <p:nvPr/>
              </p:nvSpPr>
              <p:spPr bwMode="auto">
                <a:xfrm>
                  <a:off x="359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9" name="Line 570"/>
                <p:cNvSpPr>
                  <a:spLocks noChangeShapeType="1"/>
                </p:cNvSpPr>
                <p:nvPr/>
              </p:nvSpPr>
              <p:spPr bwMode="auto">
                <a:xfrm>
                  <a:off x="2758"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0" name="Line 571"/>
                <p:cNvSpPr>
                  <a:spLocks noChangeShapeType="1"/>
                </p:cNvSpPr>
                <p:nvPr/>
              </p:nvSpPr>
              <p:spPr bwMode="auto">
                <a:xfrm>
                  <a:off x="2842"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1" name="Line 572"/>
                <p:cNvSpPr>
                  <a:spLocks noChangeShapeType="1"/>
                </p:cNvSpPr>
                <p:nvPr/>
              </p:nvSpPr>
              <p:spPr bwMode="auto">
                <a:xfrm>
                  <a:off x="2926"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2" name="Line 573"/>
                <p:cNvSpPr>
                  <a:spLocks noChangeShapeType="1"/>
                </p:cNvSpPr>
                <p:nvPr/>
              </p:nvSpPr>
              <p:spPr bwMode="auto">
                <a:xfrm>
                  <a:off x="3010"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3" name="Line 574"/>
                <p:cNvSpPr>
                  <a:spLocks noChangeShapeType="1"/>
                </p:cNvSpPr>
                <p:nvPr/>
              </p:nvSpPr>
              <p:spPr bwMode="auto">
                <a:xfrm>
                  <a:off x="3100"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4" name="Line 575"/>
                <p:cNvSpPr>
                  <a:spLocks noChangeShapeType="1"/>
                </p:cNvSpPr>
                <p:nvPr/>
              </p:nvSpPr>
              <p:spPr bwMode="auto">
                <a:xfrm>
                  <a:off x="3184"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5" name="Line 576"/>
                <p:cNvSpPr>
                  <a:spLocks noChangeShapeType="1"/>
                </p:cNvSpPr>
                <p:nvPr/>
              </p:nvSpPr>
              <p:spPr bwMode="auto">
                <a:xfrm>
                  <a:off x="3268"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6" name="Line 577"/>
                <p:cNvSpPr>
                  <a:spLocks noChangeShapeType="1"/>
                </p:cNvSpPr>
                <p:nvPr/>
              </p:nvSpPr>
              <p:spPr bwMode="auto">
                <a:xfrm>
                  <a:off x="3352"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7" name="Line 578"/>
                <p:cNvSpPr>
                  <a:spLocks noChangeShapeType="1"/>
                </p:cNvSpPr>
                <p:nvPr/>
              </p:nvSpPr>
              <p:spPr bwMode="auto">
                <a:xfrm>
                  <a:off x="3436"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8" name="Line 579"/>
                <p:cNvSpPr>
                  <a:spLocks noChangeShapeType="1"/>
                </p:cNvSpPr>
                <p:nvPr/>
              </p:nvSpPr>
              <p:spPr bwMode="auto">
                <a:xfrm>
                  <a:off x="3520"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9" name="Line 580"/>
                <p:cNvSpPr>
                  <a:spLocks noChangeShapeType="1"/>
                </p:cNvSpPr>
                <p:nvPr/>
              </p:nvSpPr>
              <p:spPr bwMode="auto">
                <a:xfrm>
                  <a:off x="3604"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0" name="Line 581"/>
                <p:cNvSpPr>
                  <a:spLocks noChangeShapeType="1"/>
                </p:cNvSpPr>
                <p:nvPr/>
              </p:nvSpPr>
              <p:spPr bwMode="auto">
                <a:xfrm>
                  <a:off x="2770"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1" name="Line 582"/>
                <p:cNvSpPr>
                  <a:spLocks noChangeShapeType="1"/>
                </p:cNvSpPr>
                <p:nvPr/>
              </p:nvSpPr>
              <p:spPr bwMode="auto">
                <a:xfrm>
                  <a:off x="2860"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2" name="Line 583"/>
                <p:cNvSpPr>
                  <a:spLocks noChangeShapeType="1"/>
                </p:cNvSpPr>
                <p:nvPr/>
              </p:nvSpPr>
              <p:spPr bwMode="auto">
                <a:xfrm>
                  <a:off x="294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3" name="Line 584"/>
                <p:cNvSpPr>
                  <a:spLocks noChangeShapeType="1"/>
                </p:cNvSpPr>
                <p:nvPr/>
              </p:nvSpPr>
              <p:spPr bwMode="auto">
                <a:xfrm>
                  <a:off x="302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4" name="Line 585"/>
                <p:cNvSpPr>
                  <a:spLocks noChangeShapeType="1"/>
                </p:cNvSpPr>
                <p:nvPr/>
              </p:nvSpPr>
              <p:spPr bwMode="auto">
                <a:xfrm>
                  <a:off x="311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5" name="Line 586"/>
                <p:cNvSpPr>
                  <a:spLocks noChangeShapeType="1"/>
                </p:cNvSpPr>
                <p:nvPr/>
              </p:nvSpPr>
              <p:spPr bwMode="auto">
                <a:xfrm>
                  <a:off x="319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6" name="Line 587"/>
                <p:cNvSpPr>
                  <a:spLocks noChangeShapeType="1"/>
                </p:cNvSpPr>
                <p:nvPr/>
              </p:nvSpPr>
              <p:spPr bwMode="auto">
                <a:xfrm>
                  <a:off x="328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7" name="Line 588"/>
                <p:cNvSpPr>
                  <a:spLocks noChangeShapeType="1"/>
                </p:cNvSpPr>
                <p:nvPr/>
              </p:nvSpPr>
              <p:spPr bwMode="auto">
                <a:xfrm>
                  <a:off x="3364"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8" name="Line 589"/>
                <p:cNvSpPr>
                  <a:spLocks noChangeShapeType="1"/>
                </p:cNvSpPr>
                <p:nvPr/>
              </p:nvSpPr>
              <p:spPr bwMode="auto">
                <a:xfrm>
                  <a:off x="3448"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9" name="Line 590"/>
                <p:cNvSpPr>
                  <a:spLocks noChangeShapeType="1"/>
                </p:cNvSpPr>
                <p:nvPr/>
              </p:nvSpPr>
              <p:spPr bwMode="auto">
                <a:xfrm>
                  <a:off x="3538" y="22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0" name="Line 591"/>
                <p:cNvSpPr>
                  <a:spLocks noChangeShapeType="1"/>
                </p:cNvSpPr>
                <p:nvPr/>
              </p:nvSpPr>
              <p:spPr bwMode="auto">
                <a:xfrm>
                  <a:off x="3622" y="226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1" name="Line 592"/>
                <p:cNvSpPr>
                  <a:spLocks noChangeShapeType="1"/>
                </p:cNvSpPr>
                <p:nvPr/>
              </p:nvSpPr>
              <p:spPr bwMode="auto">
                <a:xfrm>
                  <a:off x="268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2" name="Line 593"/>
                <p:cNvSpPr>
                  <a:spLocks noChangeShapeType="1"/>
                </p:cNvSpPr>
                <p:nvPr/>
              </p:nvSpPr>
              <p:spPr bwMode="auto">
                <a:xfrm>
                  <a:off x="2704"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3" name="Line 594"/>
                <p:cNvSpPr>
                  <a:spLocks noChangeShapeType="1"/>
                </p:cNvSpPr>
                <p:nvPr/>
              </p:nvSpPr>
              <p:spPr bwMode="auto">
                <a:xfrm>
                  <a:off x="2716"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4" name="Line 595"/>
                <p:cNvSpPr>
                  <a:spLocks noChangeShapeType="1"/>
                </p:cNvSpPr>
                <p:nvPr/>
              </p:nvSpPr>
              <p:spPr bwMode="auto">
                <a:xfrm>
                  <a:off x="2728" y="212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5" name="Line 596"/>
                <p:cNvSpPr>
                  <a:spLocks noChangeShapeType="1"/>
                </p:cNvSpPr>
                <p:nvPr/>
              </p:nvSpPr>
              <p:spPr bwMode="auto">
                <a:xfrm>
                  <a:off x="2746" y="214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6" name="Line 597"/>
                <p:cNvSpPr>
                  <a:spLocks noChangeShapeType="1"/>
                </p:cNvSpPr>
                <p:nvPr/>
              </p:nvSpPr>
              <p:spPr bwMode="auto">
                <a:xfrm>
                  <a:off x="2830" y="2164"/>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7" name="Line 598"/>
                <p:cNvSpPr>
                  <a:spLocks noChangeShapeType="1"/>
                </p:cNvSpPr>
                <p:nvPr/>
              </p:nvSpPr>
              <p:spPr bwMode="auto">
                <a:xfrm>
                  <a:off x="2914" y="217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8" name="Line 599"/>
                <p:cNvSpPr>
                  <a:spLocks noChangeShapeType="1"/>
                </p:cNvSpPr>
                <p:nvPr/>
              </p:nvSpPr>
              <p:spPr bwMode="auto">
                <a:xfrm>
                  <a:off x="2998" y="218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9" name="Line 600"/>
                <p:cNvSpPr>
                  <a:spLocks noChangeShapeType="1"/>
                </p:cNvSpPr>
                <p:nvPr/>
              </p:nvSpPr>
              <p:spPr bwMode="auto">
                <a:xfrm>
                  <a:off x="3082" y="220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0" name="Line 601"/>
                <p:cNvSpPr>
                  <a:spLocks noChangeShapeType="1"/>
                </p:cNvSpPr>
                <p:nvPr/>
              </p:nvSpPr>
              <p:spPr bwMode="auto">
                <a:xfrm>
                  <a:off x="3166" y="221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1" name="Line 602"/>
                <p:cNvSpPr>
                  <a:spLocks noChangeShapeType="1"/>
                </p:cNvSpPr>
                <p:nvPr/>
              </p:nvSpPr>
              <p:spPr bwMode="auto">
                <a:xfrm>
                  <a:off x="3250" y="223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2" name="Line 603"/>
                <p:cNvSpPr>
                  <a:spLocks noChangeShapeType="1"/>
                </p:cNvSpPr>
                <p:nvPr/>
              </p:nvSpPr>
              <p:spPr bwMode="auto">
                <a:xfrm>
                  <a:off x="3340" y="223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3" name="Line 604"/>
                <p:cNvSpPr>
                  <a:spLocks noChangeShapeType="1"/>
                </p:cNvSpPr>
                <p:nvPr/>
              </p:nvSpPr>
              <p:spPr bwMode="auto">
                <a:xfrm>
                  <a:off x="3424" y="2248"/>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1727" name="Line 605"/>
              <p:cNvSpPr>
                <a:spLocks noChangeShapeType="1"/>
              </p:cNvSpPr>
              <p:nvPr/>
            </p:nvSpPr>
            <p:spPr bwMode="auto">
              <a:xfrm>
                <a:off x="5784850"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8" name="Line 606"/>
              <p:cNvSpPr>
                <a:spLocks noChangeShapeType="1"/>
              </p:cNvSpPr>
              <p:nvPr/>
            </p:nvSpPr>
            <p:spPr bwMode="auto">
              <a:xfrm>
                <a:off x="5918200"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9" name="Line 607"/>
              <p:cNvSpPr>
                <a:spLocks noChangeShapeType="1"/>
              </p:cNvSpPr>
              <p:nvPr/>
            </p:nvSpPr>
            <p:spPr bwMode="auto">
              <a:xfrm>
                <a:off x="4594225"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0" name="Line 608"/>
              <p:cNvSpPr>
                <a:spLocks noChangeShapeType="1"/>
              </p:cNvSpPr>
              <p:nvPr/>
            </p:nvSpPr>
            <p:spPr bwMode="auto">
              <a:xfrm>
                <a:off x="4727575"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1" name="Line 609"/>
              <p:cNvSpPr>
                <a:spLocks noChangeShapeType="1"/>
              </p:cNvSpPr>
              <p:nvPr/>
            </p:nvSpPr>
            <p:spPr bwMode="auto">
              <a:xfrm>
                <a:off x="4860925"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2" name="Line 610"/>
              <p:cNvSpPr>
                <a:spLocks noChangeShapeType="1"/>
              </p:cNvSpPr>
              <p:nvPr/>
            </p:nvSpPr>
            <p:spPr bwMode="auto">
              <a:xfrm>
                <a:off x="4994275"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3" name="Line 611"/>
              <p:cNvSpPr>
                <a:spLocks noChangeShapeType="1"/>
              </p:cNvSpPr>
              <p:nvPr/>
            </p:nvSpPr>
            <p:spPr bwMode="auto">
              <a:xfrm>
                <a:off x="5137150"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4" name="Line 612"/>
              <p:cNvSpPr>
                <a:spLocks noChangeShapeType="1"/>
              </p:cNvSpPr>
              <p:nvPr/>
            </p:nvSpPr>
            <p:spPr bwMode="auto">
              <a:xfrm>
                <a:off x="5270500"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5" name="Line 613"/>
              <p:cNvSpPr>
                <a:spLocks noChangeShapeType="1"/>
              </p:cNvSpPr>
              <p:nvPr/>
            </p:nvSpPr>
            <p:spPr bwMode="auto">
              <a:xfrm>
                <a:off x="5403850"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6" name="Line 614"/>
              <p:cNvSpPr>
                <a:spLocks noChangeShapeType="1"/>
              </p:cNvSpPr>
              <p:nvPr/>
            </p:nvSpPr>
            <p:spPr bwMode="auto">
              <a:xfrm>
                <a:off x="5537200"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7" name="Line 615"/>
              <p:cNvSpPr>
                <a:spLocks noChangeShapeType="1"/>
              </p:cNvSpPr>
              <p:nvPr/>
            </p:nvSpPr>
            <p:spPr bwMode="auto">
              <a:xfrm>
                <a:off x="5670550"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8" name="Line 616"/>
              <p:cNvSpPr>
                <a:spLocks noChangeShapeType="1"/>
              </p:cNvSpPr>
              <p:nvPr/>
            </p:nvSpPr>
            <p:spPr bwMode="auto">
              <a:xfrm>
                <a:off x="5803900"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9" name="Line 617"/>
              <p:cNvSpPr>
                <a:spLocks noChangeShapeType="1"/>
              </p:cNvSpPr>
              <p:nvPr/>
            </p:nvSpPr>
            <p:spPr bwMode="auto">
              <a:xfrm>
                <a:off x="5937250"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0" name="Line 618"/>
              <p:cNvSpPr>
                <a:spLocks noChangeShapeType="1"/>
              </p:cNvSpPr>
              <p:nvPr/>
            </p:nvSpPr>
            <p:spPr bwMode="auto">
              <a:xfrm>
                <a:off x="4613275"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1" name="Line 619"/>
              <p:cNvSpPr>
                <a:spLocks noChangeShapeType="1"/>
              </p:cNvSpPr>
              <p:nvPr/>
            </p:nvSpPr>
            <p:spPr bwMode="auto">
              <a:xfrm>
                <a:off x="4756150"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2" name="Line 620"/>
              <p:cNvSpPr>
                <a:spLocks noChangeShapeType="1"/>
              </p:cNvSpPr>
              <p:nvPr/>
            </p:nvSpPr>
            <p:spPr bwMode="auto">
              <a:xfrm>
                <a:off x="4889500"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3" name="Line 621"/>
              <p:cNvSpPr>
                <a:spLocks noChangeShapeType="1"/>
              </p:cNvSpPr>
              <p:nvPr/>
            </p:nvSpPr>
            <p:spPr bwMode="auto">
              <a:xfrm>
                <a:off x="5022850"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4" name="Line 622"/>
              <p:cNvSpPr>
                <a:spLocks noChangeShapeType="1"/>
              </p:cNvSpPr>
              <p:nvPr/>
            </p:nvSpPr>
            <p:spPr bwMode="auto">
              <a:xfrm>
                <a:off x="5156200"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5" name="Line 623"/>
              <p:cNvSpPr>
                <a:spLocks noChangeShapeType="1"/>
              </p:cNvSpPr>
              <p:nvPr/>
            </p:nvSpPr>
            <p:spPr bwMode="auto">
              <a:xfrm>
                <a:off x="5289550"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6" name="Line 624"/>
              <p:cNvSpPr>
                <a:spLocks noChangeShapeType="1"/>
              </p:cNvSpPr>
              <p:nvPr/>
            </p:nvSpPr>
            <p:spPr bwMode="auto">
              <a:xfrm>
                <a:off x="5422900"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7" name="Line 625"/>
              <p:cNvSpPr>
                <a:spLocks noChangeShapeType="1"/>
              </p:cNvSpPr>
              <p:nvPr/>
            </p:nvSpPr>
            <p:spPr bwMode="auto">
              <a:xfrm>
                <a:off x="5556250"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8" name="Line 626"/>
              <p:cNvSpPr>
                <a:spLocks noChangeShapeType="1"/>
              </p:cNvSpPr>
              <p:nvPr/>
            </p:nvSpPr>
            <p:spPr bwMode="auto">
              <a:xfrm>
                <a:off x="5689600"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9" name="Line 627"/>
              <p:cNvSpPr>
                <a:spLocks noChangeShapeType="1"/>
              </p:cNvSpPr>
              <p:nvPr/>
            </p:nvSpPr>
            <p:spPr bwMode="auto">
              <a:xfrm>
                <a:off x="5832475"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0" name="Line 628"/>
              <p:cNvSpPr>
                <a:spLocks noChangeShapeType="1"/>
              </p:cNvSpPr>
              <p:nvPr/>
            </p:nvSpPr>
            <p:spPr bwMode="auto">
              <a:xfrm>
                <a:off x="5965825"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1" name="Line 629"/>
              <p:cNvSpPr>
                <a:spLocks noChangeShapeType="1"/>
              </p:cNvSpPr>
              <p:nvPr/>
            </p:nvSpPr>
            <p:spPr bwMode="auto">
              <a:xfrm>
                <a:off x="4641850"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2" name="Line 630"/>
              <p:cNvSpPr>
                <a:spLocks noChangeShapeType="1"/>
              </p:cNvSpPr>
              <p:nvPr/>
            </p:nvSpPr>
            <p:spPr bwMode="auto">
              <a:xfrm>
                <a:off x="4775200"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3" name="Line 631"/>
              <p:cNvSpPr>
                <a:spLocks noChangeShapeType="1"/>
              </p:cNvSpPr>
              <p:nvPr/>
            </p:nvSpPr>
            <p:spPr bwMode="auto">
              <a:xfrm>
                <a:off x="4908550"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4" name="Line 632"/>
              <p:cNvSpPr>
                <a:spLocks noChangeShapeType="1"/>
              </p:cNvSpPr>
              <p:nvPr/>
            </p:nvSpPr>
            <p:spPr bwMode="auto">
              <a:xfrm>
                <a:off x="5041900"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5" name="Line 633"/>
              <p:cNvSpPr>
                <a:spLocks noChangeShapeType="1"/>
              </p:cNvSpPr>
              <p:nvPr/>
            </p:nvSpPr>
            <p:spPr bwMode="auto">
              <a:xfrm>
                <a:off x="5175250"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6" name="Line 634"/>
              <p:cNvSpPr>
                <a:spLocks noChangeShapeType="1"/>
              </p:cNvSpPr>
              <p:nvPr/>
            </p:nvSpPr>
            <p:spPr bwMode="auto">
              <a:xfrm>
                <a:off x="5308600"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7" name="Line 635"/>
              <p:cNvSpPr>
                <a:spLocks noChangeShapeType="1"/>
              </p:cNvSpPr>
              <p:nvPr/>
            </p:nvSpPr>
            <p:spPr bwMode="auto">
              <a:xfrm>
                <a:off x="5451475"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8" name="Line 636"/>
              <p:cNvSpPr>
                <a:spLocks noChangeShapeType="1"/>
              </p:cNvSpPr>
              <p:nvPr/>
            </p:nvSpPr>
            <p:spPr bwMode="auto">
              <a:xfrm>
                <a:off x="5584825"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9" name="Line 637"/>
              <p:cNvSpPr>
                <a:spLocks noChangeShapeType="1"/>
              </p:cNvSpPr>
              <p:nvPr/>
            </p:nvSpPr>
            <p:spPr bwMode="auto">
              <a:xfrm>
                <a:off x="5718175"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0" name="Line 638"/>
              <p:cNvSpPr>
                <a:spLocks noChangeShapeType="1"/>
              </p:cNvSpPr>
              <p:nvPr/>
            </p:nvSpPr>
            <p:spPr bwMode="auto">
              <a:xfrm>
                <a:off x="5851525"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1" name="Line 639"/>
              <p:cNvSpPr>
                <a:spLocks noChangeShapeType="1"/>
              </p:cNvSpPr>
              <p:nvPr/>
            </p:nvSpPr>
            <p:spPr bwMode="auto">
              <a:xfrm>
                <a:off x="5984875"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2" name="Line 640"/>
              <p:cNvSpPr>
                <a:spLocks noChangeShapeType="1"/>
              </p:cNvSpPr>
              <p:nvPr/>
            </p:nvSpPr>
            <p:spPr bwMode="auto">
              <a:xfrm>
                <a:off x="4546600" y="35941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3" name="Line 641"/>
              <p:cNvSpPr>
                <a:spLocks noChangeShapeType="1"/>
              </p:cNvSpPr>
              <p:nvPr/>
            </p:nvSpPr>
            <p:spPr bwMode="auto">
              <a:xfrm>
                <a:off x="4565650"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4" name="Line 642"/>
              <p:cNvSpPr>
                <a:spLocks noChangeShapeType="1"/>
              </p:cNvSpPr>
              <p:nvPr/>
            </p:nvSpPr>
            <p:spPr bwMode="auto">
              <a:xfrm>
                <a:off x="4699000"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5" name="Line 643"/>
              <p:cNvSpPr>
                <a:spLocks noChangeShapeType="1"/>
              </p:cNvSpPr>
              <p:nvPr/>
            </p:nvSpPr>
            <p:spPr bwMode="auto">
              <a:xfrm>
                <a:off x="4832350"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6" name="Line 644"/>
              <p:cNvSpPr>
                <a:spLocks noChangeShapeType="1"/>
              </p:cNvSpPr>
              <p:nvPr/>
            </p:nvSpPr>
            <p:spPr bwMode="auto">
              <a:xfrm>
                <a:off x="4965700"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7" name="Line 645"/>
              <p:cNvSpPr>
                <a:spLocks noChangeShapeType="1"/>
              </p:cNvSpPr>
              <p:nvPr/>
            </p:nvSpPr>
            <p:spPr bwMode="auto">
              <a:xfrm>
                <a:off x="5108575"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8" name="Line 646"/>
              <p:cNvSpPr>
                <a:spLocks noChangeShapeType="1"/>
              </p:cNvSpPr>
              <p:nvPr/>
            </p:nvSpPr>
            <p:spPr bwMode="auto">
              <a:xfrm>
                <a:off x="5241925"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9" name="Line 647"/>
              <p:cNvSpPr>
                <a:spLocks noChangeShapeType="1"/>
              </p:cNvSpPr>
              <p:nvPr/>
            </p:nvSpPr>
            <p:spPr bwMode="auto">
              <a:xfrm>
                <a:off x="5375275"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0" name="Line 648"/>
              <p:cNvSpPr>
                <a:spLocks noChangeShapeType="1"/>
              </p:cNvSpPr>
              <p:nvPr/>
            </p:nvSpPr>
            <p:spPr bwMode="auto">
              <a:xfrm>
                <a:off x="5508625"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1" name="Line 649"/>
              <p:cNvSpPr>
                <a:spLocks noChangeShapeType="1"/>
              </p:cNvSpPr>
              <p:nvPr/>
            </p:nvSpPr>
            <p:spPr bwMode="auto">
              <a:xfrm>
                <a:off x="5641975"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2" name="Line 650"/>
              <p:cNvSpPr>
                <a:spLocks noChangeShapeType="1"/>
              </p:cNvSpPr>
              <p:nvPr/>
            </p:nvSpPr>
            <p:spPr bwMode="auto">
              <a:xfrm>
                <a:off x="5775325"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3" name="Line 651"/>
              <p:cNvSpPr>
                <a:spLocks noChangeShapeType="1"/>
              </p:cNvSpPr>
              <p:nvPr/>
            </p:nvSpPr>
            <p:spPr bwMode="auto">
              <a:xfrm>
                <a:off x="5908675"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4" name="Line 652"/>
              <p:cNvSpPr>
                <a:spLocks noChangeShapeType="1"/>
              </p:cNvSpPr>
              <p:nvPr/>
            </p:nvSpPr>
            <p:spPr bwMode="auto">
              <a:xfrm>
                <a:off x="4584700"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5" name="Line 653"/>
              <p:cNvSpPr>
                <a:spLocks noChangeShapeType="1"/>
              </p:cNvSpPr>
              <p:nvPr/>
            </p:nvSpPr>
            <p:spPr bwMode="auto">
              <a:xfrm>
                <a:off x="4727575"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6" name="Line 654"/>
              <p:cNvSpPr>
                <a:spLocks noChangeShapeType="1"/>
              </p:cNvSpPr>
              <p:nvPr/>
            </p:nvSpPr>
            <p:spPr bwMode="auto">
              <a:xfrm>
                <a:off x="4860925"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7" name="Line 655"/>
              <p:cNvSpPr>
                <a:spLocks noChangeShapeType="1"/>
              </p:cNvSpPr>
              <p:nvPr/>
            </p:nvSpPr>
            <p:spPr bwMode="auto">
              <a:xfrm>
                <a:off x="4994275"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8" name="Line 656"/>
              <p:cNvSpPr>
                <a:spLocks noChangeShapeType="1"/>
              </p:cNvSpPr>
              <p:nvPr/>
            </p:nvSpPr>
            <p:spPr bwMode="auto">
              <a:xfrm>
                <a:off x="5127625"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9" name="Line 657"/>
              <p:cNvSpPr>
                <a:spLocks noChangeShapeType="1"/>
              </p:cNvSpPr>
              <p:nvPr/>
            </p:nvSpPr>
            <p:spPr bwMode="auto">
              <a:xfrm>
                <a:off x="5260975"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0" name="Line 658"/>
              <p:cNvSpPr>
                <a:spLocks noChangeShapeType="1"/>
              </p:cNvSpPr>
              <p:nvPr/>
            </p:nvSpPr>
            <p:spPr bwMode="auto">
              <a:xfrm>
                <a:off x="5394325"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1" name="Line 659"/>
              <p:cNvSpPr>
                <a:spLocks noChangeShapeType="1"/>
              </p:cNvSpPr>
              <p:nvPr/>
            </p:nvSpPr>
            <p:spPr bwMode="auto">
              <a:xfrm>
                <a:off x="5527675"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2" name="Line 660"/>
              <p:cNvSpPr>
                <a:spLocks noChangeShapeType="1"/>
              </p:cNvSpPr>
              <p:nvPr/>
            </p:nvSpPr>
            <p:spPr bwMode="auto">
              <a:xfrm>
                <a:off x="5661025"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3" name="Line 661"/>
              <p:cNvSpPr>
                <a:spLocks noChangeShapeType="1"/>
              </p:cNvSpPr>
              <p:nvPr/>
            </p:nvSpPr>
            <p:spPr bwMode="auto">
              <a:xfrm>
                <a:off x="5803900"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4" name="Line 662"/>
              <p:cNvSpPr>
                <a:spLocks noChangeShapeType="1"/>
              </p:cNvSpPr>
              <p:nvPr/>
            </p:nvSpPr>
            <p:spPr bwMode="auto">
              <a:xfrm>
                <a:off x="5937250"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5" name="Line 663"/>
              <p:cNvSpPr>
                <a:spLocks noChangeShapeType="1"/>
              </p:cNvSpPr>
              <p:nvPr/>
            </p:nvSpPr>
            <p:spPr bwMode="auto">
              <a:xfrm>
                <a:off x="4613275"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6" name="Line 664"/>
              <p:cNvSpPr>
                <a:spLocks noChangeShapeType="1"/>
              </p:cNvSpPr>
              <p:nvPr/>
            </p:nvSpPr>
            <p:spPr bwMode="auto">
              <a:xfrm>
                <a:off x="4746625"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7" name="Line 665"/>
              <p:cNvSpPr>
                <a:spLocks noChangeShapeType="1"/>
              </p:cNvSpPr>
              <p:nvPr/>
            </p:nvSpPr>
            <p:spPr bwMode="auto">
              <a:xfrm>
                <a:off x="4879975"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8" name="Line 666"/>
              <p:cNvSpPr>
                <a:spLocks noChangeShapeType="1"/>
              </p:cNvSpPr>
              <p:nvPr/>
            </p:nvSpPr>
            <p:spPr bwMode="auto">
              <a:xfrm>
                <a:off x="5013325"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9" name="Line 667"/>
              <p:cNvSpPr>
                <a:spLocks noChangeShapeType="1"/>
              </p:cNvSpPr>
              <p:nvPr/>
            </p:nvSpPr>
            <p:spPr bwMode="auto">
              <a:xfrm>
                <a:off x="5146675"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0" name="Line 668"/>
              <p:cNvSpPr>
                <a:spLocks noChangeShapeType="1"/>
              </p:cNvSpPr>
              <p:nvPr/>
            </p:nvSpPr>
            <p:spPr bwMode="auto">
              <a:xfrm>
                <a:off x="5280025"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1" name="Line 669"/>
              <p:cNvSpPr>
                <a:spLocks noChangeShapeType="1"/>
              </p:cNvSpPr>
              <p:nvPr/>
            </p:nvSpPr>
            <p:spPr bwMode="auto">
              <a:xfrm>
                <a:off x="5422900"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2" name="Line 670"/>
              <p:cNvSpPr>
                <a:spLocks noChangeShapeType="1"/>
              </p:cNvSpPr>
              <p:nvPr/>
            </p:nvSpPr>
            <p:spPr bwMode="auto">
              <a:xfrm>
                <a:off x="5556250"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3" name="Line 671"/>
              <p:cNvSpPr>
                <a:spLocks noChangeShapeType="1"/>
              </p:cNvSpPr>
              <p:nvPr/>
            </p:nvSpPr>
            <p:spPr bwMode="auto">
              <a:xfrm>
                <a:off x="5689600"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4" name="Line 672"/>
              <p:cNvSpPr>
                <a:spLocks noChangeShapeType="1"/>
              </p:cNvSpPr>
              <p:nvPr/>
            </p:nvSpPr>
            <p:spPr bwMode="auto">
              <a:xfrm>
                <a:off x="5822950"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5" name="Line 673"/>
              <p:cNvSpPr>
                <a:spLocks noChangeShapeType="1"/>
              </p:cNvSpPr>
              <p:nvPr/>
            </p:nvSpPr>
            <p:spPr bwMode="auto">
              <a:xfrm>
                <a:off x="5956300"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6" name="Line 674"/>
              <p:cNvSpPr>
                <a:spLocks noChangeShapeType="1"/>
              </p:cNvSpPr>
              <p:nvPr/>
            </p:nvSpPr>
            <p:spPr bwMode="auto">
              <a:xfrm>
                <a:off x="4632325"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7" name="Line 675"/>
              <p:cNvSpPr>
                <a:spLocks noChangeShapeType="1"/>
              </p:cNvSpPr>
              <p:nvPr/>
            </p:nvSpPr>
            <p:spPr bwMode="auto">
              <a:xfrm>
                <a:off x="4765675"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8" name="Line 676"/>
              <p:cNvSpPr>
                <a:spLocks noChangeShapeType="1"/>
              </p:cNvSpPr>
              <p:nvPr/>
            </p:nvSpPr>
            <p:spPr bwMode="auto">
              <a:xfrm>
                <a:off x="4899025"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9" name="Line 677"/>
              <p:cNvSpPr>
                <a:spLocks noChangeShapeType="1"/>
              </p:cNvSpPr>
              <p:nvPr/>
            </p:nvSpPr>
            <p:spPr bwMode="auto">
              <a:xfrm>
                <a:off x="5041900"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0" name="Line 678"/>
              <p:cNvSpPr>
                <a:spLocks noChangeShapeType="1"/>
              </p:cNvSpPr>
              <p:nvPr/>
            </p:nvSpPr>
            <p:spPr bwMode="auto">
              <a:xfrm>
                <a:off x="5175250"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1" name="Line 679"/>
              <p:cNvSpPr>
                <a:spLocks noChangeShapeType="1"/>
              </p:cNvSpPr>
              <p:nvPr/>
            </p:nvSpPr>
            <p:spPr bwMode="auto">
              <a:xfrm>
                <a:off x="5308600"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2" name="Line 680"/>
              <p:cNvSpPr>
                <a:spLocks noChangeShapeType="1"/>
              </p:cNvSpPr>
              <p:nvPr/>
            </p:nvSpPr>
            <p:spPr bwMode="auto">
              <a:xfrm>
                <a:off x="5441950"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3" name="Line 681"/>
              <p:cNvSpPr>
                <a:spLocks noChangeShapeType="1"/>
              </p:cNvSpPr>
              <p:nvPr/>
            </p:nvSpPr>
            <p:spPr bwMode="auto">
              <a:xfrm>
                <a:off x="5575300"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4" name="Line 682"/>
              <p:cNvSpPr>
                <a:spLocks noChangeShapeType="1"/>
              </p:cNvSpPr>
              <p:nvPr/>
            </p:nvSpPr>
            <p:spPr bwMode="auto">
              <a:xfrm>
                <a:off x="5708650"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5" name="Line 683"/>
              <p:cNvSpPr>
                <a:spLocks noChangeShapeType="1"/>
              </p:cNvSpPr>
              <p:nvPr/>
            </p:nvSpPr>
            <p:spPr bwMode="auto">
              <a:xfrm>
                <a:off x="5842000"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6" name="Line 684"/>
              <p:cNvSpPr>
                <a:spLocks noChangeShapeType="1"/>
              </p:cNvSpPr>
              <p:nvPr/>
            </p:nvSpPr>
            <p:spPr bwMode="auto">
              <a:xfrm>
                <a:off x="5975350"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7" name="Line 685"/>
              <p:cNvSpPr>
                <a:spLocks noChangeShapeType="1"/>
              </p:cNvSpPr>
              <p:nvPr/>
            </p:nvSpPr>
            <p:spPr bwMode="auto">
              <a:xfrm>
                <a:off x="4660900"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8" name="Line 686"/>
              <p:cNvSpPr>
                <a:spLocks noChangeShapeType="1"/>
              </p:cNvSpPr>
              <p:nvPr/>
            </p:nvSpPr>
            <p:spPr bwMode="auto">
              <a:xfrm>
                <a:off x="4794250"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9" name="Line 687"/>
              <p:cNvSpPr>
                <a:spLocks noChangeShapeType="1"/>
              </p:cNvSpPr>
              <p:nvPr/>
            </p:nvSpPr>
            <p:spPr bwMode="auto">
              <a:xfrm>
                <a:off x="4927600"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0" name="Line 688"/>
              <p:cNvSpPr>
                <a:spLocks noChangeShapeType="1"/>
              </p:cNvSpPr>
              <p:nvPr/>
            </p:nvSpPr>
            <p:spPr bwMode="auto">
              <a:xfrm>
                <a:off x="5060950"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1" name="Line 689"/>
              <p:cNvSpPr>
                <a:spLocks noChangeShapeType="1"/>
              </p:cNvSpPr>
              <p:nvPr/>
            </p:nvSpPr>
            <p:spPr bwMode="auto">
              <a:xfrm>
                <a:off x="5194300"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2" name="Line 690"/>
              <p:cNvSpPr>
                <a:spLocks noChangeShapeType="1"/>
              </p:cNvSpPr>
              <p:nvPr/>
            </p:nvSpPr>
            <p:spPr bwMode="auto">
              <a:xfrm>
                <a:off x="5327650"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3" name="Line 691"/>
              <p:cNvSpPr>
                <a:spLocks noChangeShapeType="1"/>
              </p:cNvSpPr>
              <p:nvPr/>
            </p:nvSpPr>
            <p:spPr bwMode="auto">
              <a:xfrm>
                <a:off x="5461000"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4" name="Line 692"/>
              <p:cNvSpPr>
                <a:spLocks noChangeShapeType="1"/>
              </p:cNvSpPr>
              <p:nvPr/>
            </p:nvSpPr>
            <p:spPr bwMode="auto">
              <a:xfrm>
                <a:off x="5594350"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5" name="Line 693"/>
              <p:cNvSpPr>
                <a:spLocks noChangeShapeType="1"/>
              </p:cNvSpPr>
              <p:nvPr/>
            </p:nvSpPr>
            <p:spPr bwMode="auto">
              <a:xfrm>
                <a:off x="5737225"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6" name="Line 694"/>
              <p:cNvSpPr>
                <a:spLocks noChangeShapeType="1"/>
              </p:cNvSpPr>
              <p:nvPr/>
            </p:nvSpPr>
            <p:spPr bwMode="auto">
              <a:xfrm>
                <a:off x="5870575"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7" name="Line 695"/>
              <p:cNvSpPr>
                <a:spLocks noChangeShapeType="1"/>
              </p:cNvSpPr>
              <p:nvPr/>
            </p:nvSpPr>
            <p:spPr bwMode="auto">
              <a:xfrm>
                <a:off x="6003925"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8" name="Line 696"/>
              <p:cNvSpPr>
                <a:spLocks noChangeShapeType="1"/>
              </p:cNvSpPr>
              <p:nvPr/>
            </p:nvSpPr>
            <p:spPr bwMode="auto">
              <a:xfrm>
                <a:off x="4679950"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9" name="Line 697"/>
              <p:cNvSpPr>
                <a:spLocks noChangeShapeType="1"/>
              </p:cNvSpPr>
              <p:nvPr/>
            </p:nvSpPr>
            <p:spPr bwMode="auto">
              <a:xfrm>
                <a:off x="4813300"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0" name="Line 698"/>
              <p:cNvSpPr>
                <a:spLocks noChangeShapeType="1"/>
              </p:cNvSpPr>
              <p:nvPr/>
            </p:nvSpPr>
            <p:spPr bwMode="auto">
              <a:xfrm>
                <a:off x="4946650"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1" name="Line 699"/>
              <p:cNvSpPr>
                <a:spLocks noChangeShapeType="1"/>
              </p:cNvSpPr>
              <p:nvPr/>
            </p:nvSpPr>
            <p:spPr bwMode="auto">
              <a:xfrm>
                <a:off x="5080000"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2" name="Line 700"/>
              <p:cNvSpPr>
                <a:spLocks noChangeShapeType="1"/>
              </p:cNvSpPr>
              <p:nvPr/>
            </p:nvSpPr>
            <p:spPr bwMode="auto">
              <a:xfrm>
                <a:off x="5213350"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3" name="Line 701"/>
              <p:cNvSpPr>
                <a:spLocks noChangeShapeType="1"/>
              </p:cNvSpPr>
              <p:nvPr/>
            </p:nvSpPr>
            <p:spPr bwMode="auto">
              <a:xfrm>
                <a:off x="5356225"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4" name="Line 702"/>
              <p:cNvSpPr>
                <a:spLocks noChangeShapeType="1"/>
              </p:cNvSpPr>
              <p:nvPr/>
            </p:nvSpPr>
            <p:spPr bwMode="auto">
              <a:xfrm>
                <a:off x="5489575"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5" name="Line 703"/>
              <p:cNvSpPr>
                <a:spLocks noChangeShapeType="1"/>
              </p:cNvSpPr>
              <p:nvPr/>
            </p:nvSpPr>
            <p:spPr bwMode="auto">
              <a:xfrm>
                <a:off x="5622925"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6" name="Line 704"/>
              <p:cNvSpPr>
                <a:spLocks noChangeShapeType="1"/>
              </p:cNvSpPr>
              <p:nvPr/>
            </p:nvSpPr>
            <p:spPr bwMode="auto">
              <a:xfrm>
                <a:off x="5756275"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7" name="Line 705"/>
              <p:cNvSpPr>
                <a:spLocks noChangeShapeType="1"/>
              </p:cNvSpPr>
              <p:nvPr/>
            </p:nvSpPr>
            <p:spPr bwMode="auto">
              <a:xfrm>
                <a:off x="5889625"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8" name="Line 706"/>
              <p:cNvSpPr>
                <a:spLocks noChangeShapeType="1"/>
              </p:cNvSpPr>
              <p:nvPr/>
            </p:nvSpPr>
            <p:spPr bwMode="auto">
              <a:xfrm>
                <a:off x="6022975"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9" name="Line 707"/>
              <p:cNvSpPr>
                <a:spLocks noChangeShapeType="1"/>
              </p:cNvSpPr>
              <p:nvPr/>
            </p:nvSpPr>
            <p:spPr bwMode="auto">
              <a:xfrm>
                <a:off x="4699000" y="362267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0" name="Line 708"/>
              <p:cNvSpPr>
                <a:spLocks noChangeShapeType="1"/>
              </p:cNvSpPr>
              <p:nvPr/>
            </p:nvSpPr>
            <p:spPr bwMode="auto">
              <a:xfrm>
                <a:off x="4832350" y="36512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1" name="Line 709"/>
              <p:cNvSpPr>
                <a:spLocks noChangeShapeType="1"/>
              </p:cNvSpPr>
              <p:nvPr/>
            </p:nvSpPr>
            <p:spPr bwMode="auto">
              <a:xfrm>
                <a:off x="4975225" y="367030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2" name="Line 710"/>
              <p:cNvSpPr>
                <a:spLocks noChangeShapeType="1"/>
              </p:cNvSpPr>
              <p:nvPr/>
            </p:nvSpPr>
            <p:spPr bwMode="auto">
              <a:xfrm>
                <a:off x="5108575" y="368935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3" name="Line 711"/>
              <p:cNvSpPr>
                <a:spLocks noChangeShapeType="1"/>
              </p:cNvSpPr>
              <p:nvPr/>
            </p:nvSpPr>
            <p:spPr bwMode="auto">
              <a:xfrm>
                <a:off x="5241925" y="37179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4" name="Line 712"/>
              <p:cNvSpPr>
                <a:spLocks noChangeShapeType="1"/>
              </p:cNvSpPr>
              <p:nvPr/>
            </p:nvSpPr>
            <p:spPr bwMode="auto">
              <a:xfrm>
                <a:off x="5375275" y="37274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5" name="Line 713"/>
              <p:cNvSpPr>
                <a:spLocks noChangeShapeType="1"/>
              </p:cNvSpPr>
              <p:nvPr/>
            </p:nvSpPr>
            <p:spPr bwMode="auto">
              <a:xfrm>
                <a:off x="5508625" y="3756025"/>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6" name="Line 714"/>
              <p:cNvSpPr>
                <a:spLocks noChangeShapeType="1"/>
              </p:cNvSpPr>
              <p:nvPr/>
            </p:nvSpPr>
            <p:spPr bwMode="auto">
              <a:xfrm>
                <a:off x="5641975" y="37655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7" name="Line 715"/>
              <p:cNvSpPr>
                <a:spLocks noChangeShapeType="1"/>
              </p:cNvSpPr>
              <p:nvPr/>
            </p:nvSpPr>
            <p:spPr bwMode="auto">
              <a:xfrm>
                <a:off x="5775325" y="37846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8" name="Line 716"/>
              <p:cNvSpPr>
                <a:spLocks noChangeShapeType="1"/>
              </p:cNvSpPr>
              <p:nvPr/>
            </p:nvSpPr>
            <p:spPr bwMode="auto">
              <a:xfrm>
                <a:off x="5908675" y="3794125"/>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9" name="Line 717"/>
              <p:cNvSpPr>
                <a:spLocks noChangeShapeType="1"/>
              </p:cNvSpPr>
              <p:nvPr/>
            </p:nvSpPr>
            <p:spPr bwMode="auto">
              <a:xfrm>
                <a:off x="6051550" y="3803650"/>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0" name="Line 718"/>
              <p:cNvSpPr>
                <a:spLocks noChangeShapeType="1"/>
              </p:cNvSpPr>
              <p:nvPr/>
            </p:nvSpPr>
            <p:spPr bwMode="auto">
              <a:xfrm>
                <a:off x="4346575" y="35560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1" name="Line 719"/>
              <p:cNvSpPr>
                <a:spLocks noChangeShapeType="1"/>
              </p:cNvSpPr>
              <p:nvPr/>
            </p:nvSpPr>
            <p:spPr bwMode="auto">
              <a:xfrm>
                <a:off x="4346575" y="35560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2" name="Line 720"/>
              <p:cNvSpPr>
                <a:spLocks noChangeShapeType="1"/>
              </p:cNvSpPr>
              <p:nvPr/>
            </p:nvSpPr>
            <p:spPr bwMode="auto">
              <a:xfrm>
                <a:off x="4375150" y="3556000"/>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3" name="Freeform 721"/>
              <p:cNvSpPr>
                <a:spLocks/>
              </p:cNvSpPr>
              <p:nvPr/>
            </p:nvSpPr>
            <p:spPr bwMode="auto">
              <a:xfrm>
                <a:off x="3527425" y="3451225"/>
                <a:ext cx="2524125" cy="371475"/>
              </a:xfrm>
              <a:custGeom>
                <a:avLst/>
                <a:gdLst>
                  <a:gd name="T0" fmla="*/ 265 w 265"/>
                  <a:gd name="T1" fmla="*/ 39 h 39"/>
                  <a:gd name="T2" fmla="*/ 236 w 265"/>
                  <a:gd name="T3" fmla="*/ 39 h 39"/>
                  <a:gd name="T4" fmla="*/ 236 w 265"/>
                  <a:gd name="T5" fmla="*/ 37 h 39"/>
                  <a:gd name="T6" fmla="*/ 217 w 265"/>
                  <a:gd name="T7" fmla="*/ 37 h 39"/>
                  <a:gd name="T8" fmla="*/ 217 w 265"/>
                  <a:gd name="T9" fmla="*/ 35 h 39"/>
                  <a:gd name="T10" fmla="*/ 198 w 265"/>
                  <a:gd name="T11" fmla="*/ 35 h 39"/>
                  <a:gd name="T12" fmla="*/ 198 w 265"/>
                  <a:gd name="T13" fmla="*/ 32 h 39"/>
                  <a:gd name="T14" fmla="*/ 176 w 265"/>
                  <a:gd name="T15" fmla="*/ 32 h 39"/>
                  <a:gd name="T16" fmla="*/ 176 w 265"/>
                  <a:gd name="T17" fmla="*/ 30 h 39"/>
                  <a:gd name="T18" fmla="*/ 168 w 265"/>
                  <a:gd name="T19" fmla="*/ 30 h 39"/>
                  <a:gd name="T20" fmla="*/ 168 w 265"/>
                  <a:gd name="T21" fmla="*/ 28 h 39"/>
                  <a:gd name="T22" fmla="*/ 150 w 265"/>
                  <a:gd name="T23" fmla="*/ 28 h 39"/>
                  <a:gd name="T24" fmla="*/ 146 w 265"/>
                  <a:gd name="T25" fmla="*/ 28 h 39"/>
                  <a:gd name="T26" fmla="*/ 146 w 265"/>
                  <a:gd name="T27" fmla="*/ 26 h 39"/>
                  <a:gd name="T28" fmla="*/ 138 w 265"/>
                  <a:gd name="T29" fmla="*/ 26 h 39"/>
                  <a:gd name="T30" fmla="*/ 138 w 265"/>
                  <a:gd name="T31" fmla="*/ 23 h 39"/>
                  <a:gd name="T32" fmla="*/ 124 w 265"/>
                  <a:gd name="T33" fmla="*/ 23 h 39"/>
                  <a:gd name="T34" fmla="*/ 124 w 265"/>
                  <a:gd name="T35" fmla="*/ 21 h 39"/>
                  <a:gd name="T36" fmla="*/ 111 w 265"/>
                  <a:gd name="T37" fmla="*/ 21 h 39"/>
                  <a:gd name="T38" fmla="*/ 111 w 265"/>
                  <a:gd name="T39" fmla="*/ 18 h 39"/>
                  <a:gd name="T40" fmla="*/ 96 w 265"/>
                  <a:gd name="T41" fmla="*/ 18 h 39"/>
                  <a:gd name="T42" fmla="*/ 96 w 265"/>
                  <a:gd name="T43" fmla="*/ 16 h 39"/>
                  <a:gd name="T44" fmla="*/ 91 w 265"/>
                  <a:gd name="T45" fmla="*/ 16 h 39"/>
                  <a:gd name="T46" fmla="*/ 91 w 265"/>
                  <a:gd name="T47" fmla="*/ 14 h 39"/>
                  <a:gd name="T48" fmla="*/ 84 w 265"/>
                  <a:gd name="T49" fmla="*/ 14 h 39"/>
                  <a:gd name="T50" fmla="*/ 84 w 265"/>
                  <a:gd name="T51" fmla="*/ 12 h 39"/>
                  <a:gd name="T52" fmla="*/ 77 w 265"/>
                  <a:gd name="T53" fmla="*/ 12 h 39"/>
                  <a:gd name="T54" fmla="*/ 77 w 265"/>
                  <a:gd name="T55" fmla="*/ 10 h 39"/>
                  <a:gd name="T56" fmla="*/ 67 w 265"/>
                  <a:gd name="T57" fmla="*/ 10 h 39"/>
                  <a:gd name="T58" fmla="*/ 67 w 265"/>
                  <a:gd name="T59" fmla="*/ 8 h 39"/>
                  <a:gd name="T60" fmla="*/ 59 w 265"/>
                  <a:gd name="T61" fmla="*/ 8 h 39"/>
                  <a:gd name="T62" fmla="*/ 59 w 265"/>
                  <a:gd name="T63" fmla="*/ 6 h 39"/>
                  <a:gd name="T64" fmla="*/ 50 w 265"/>
                  <a:gd name="T65" fmla="*/ 6 h 39"/>
                  <a:gd name="T66" fmla="*/ 50 w 265"/>
                  <a:gd name="T67" fmla="*/ 5 h 39"/>
                  <a:gd name="T68" fmla="*/ 39 w 265"/>
                  <a:gd name="T69" fmla="*/ 5 h 39"/>
                  <a:gd name="T70" fmla="*/ 39 w 265"/>
                  <a:gd name="T71" fmla="*/ 4 h 39"/>
                  <a:gd name="T72" fmla="*/ 22 w 265"/>
                  <a:gd name="T73" fmla="*/ 4 h 39"/>
                  <a:gd name="T74" fmla="*/ 22 w 265"/>
                  <a:gd name="T75" fmla="*/ 2 h 39"/>
                  <a:gd name="T76" fmla="*/ 12 w 265"/>
                  <a:gd name="T77" fmla="*/ 2 h 39"/>
                  <a:gd name="T78" fmla="*/ 12 w 265"/>
                  <a:gd name="T79" fmla="*/ 0 h 39"/>
                  <a:gd name="T80" fmla="*/ 0 w 265"/>
                  <a:gd name="T8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9">
                    <a:moveTo>
                      <a:pt x="265" y="39"/>
                    </a:moveTo>
                    <a:lnTo>
                      <a:pt x="236" y="39"/>
                    </a:lnTo>
                    <a:lnTo>
                      <a:pt x="236" y="37"/>
                    </a:lnTo>
                    <a:lnTo>
                      <a:pt x="217" y="37"/>
                    </a:lnTo>
                    <a:lnTo>
                      <a:pt x="217" y="35"/>
                    </a:lnTo>
                    <a:lnTo>
                      <a:pt x="198" y="35"/>
                    </a:lnTo>
                    <a:lnTo>
                      <a:pt x="198" y="32"/>
                    </a:lnTo>
                    <a:lnTo>
                      <a:pt x="176" y="32"/>
                    </a:lnTo>
                    <a:lnTo>
                      <a:pt x="176" y="30"/>
                    </a:lnTo>
                    <a:lnTo>
                      <a:pt x="168" y="30"/>
                    </a:lnTo>
                    <a:lnTo>
                      <a:pt x="168" y="28"/>
                    </a:lnTo>
                    <a:lnTo>
                      <a:pt x="150" y="28"/>
                    </a:lnTo>
                    <a:lnTo>
                      <a:pt x="146" y="28"/>
                    </a:lnTo>
                    <a:lnTo>
                      <a:pt x="146" y="26"/>
                    </a:lnTo>
                    <a:lnTo>
                      <a:pt x="138" y="26"/>
                    </a:lnTo>
                    <a:lnTo>
                      <a:pt x="138" y="23"/>
                    </a:lnTo>
                    <a:lnTo>
                      <a:pt x="124" y="23"/>
                    </a:lnTo>
                    <a:lnTo>
                      <a:pt x="124" y="21"/>
                    </a:lnTo>
                    <a:lnTo>
                      <a:pt x="111" y="21"/>
                    </a:lnTo>
                    <a:lnTo>
                      <a:pt x="111" y="18"/>
                    </a:lnTo>
                    <a:lnTo>
                      <a:pt x="96" y="18"/>
                    </a:lnTo>
                    <a:lnTo>
                      <a:pt x="96" y="16"/>
                    </a:lnTo>
                    <a:lnTo>
                      <a:pt x="91" y="16"/>
                    </a:lnTo>
                    <a:lnTo>
                      <a:pt x="91" y="14"/>
                    </a:lnTo>
                    <a:lnTo>
                      <a:pt x="84" y="14"/>
                    </a:lnTo>
                    <a:lnTo>
                      <a:pt x="84" y="12"/>
                    </a:lnTo>
                    <a:lnTo>
                      <a:pt x="77" y="12"/>
                    </a:lnTo>
                    <a:lnTo>
                      <a:pt x="77" y="10"/>
                    </a:lnTo>
                    <a:lnTo>
                      <a:pt x="67" y="10"/>
                    </a:lnTo>
                    <a:lnTo>
                      <a:pt x="67" y="8"/>
                    </a:lnTo>
                    <a:lnTo>
                      <a:pt x="59" y="8"/>
                    </a:lnTo>
                    <a:lnTo>
                      <a:pt x="59" y="6"/>
                    </a:lnTo>
                    <a:lnTo>
                      <a:pt x="50" y="6"/>
                    </a:lnTo>
                    <a:lnTo>
                      <a:pt x="50" y="5"/>
                    </a:lnTo>
                    <a:lnTo>
                      <a:pt x="39" y="5"/>
                    </a:lnTo>
                    <a:lnTo>
                      <a:pt x="39" y="4"/>
                    </a:lnTo>
                    <a:lnTo>
                      <a:pt x="22" y="4"/>
                    </a:lnTo>
                    <a:lnTo>
                      <a:pt x="22" y="2"/>
                    </a:lnTo>
                    <a:lnTo>
                      <a:pt x="12" y="2"/>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400" name="Group 1399"/>
            <p:cNvGrpSpPr/>
            <p:nvPr/>
          </p:nvGrpSpPr>
          <p:grpSpPr>
            <a:xfrm>
              <a:off x="948586" y="1742403"/>
              <a:ext cx="3385040" cy="761961"/>
              <a:chOff x="3508375" y="3379788"/>
              <a:chExt cx="2552700" cy="523875"/>
            </a:xfrm>
          </p:grpSpPr>
          <p:grpSp>
            <p:nvGrpSpPr>
              <p:cNvPr id="1401" name="Group 722"/>
              <p:cNvGrpSpPr>
                <a:grpSpLocks/>
              </p:cNvGrpSpPr>
              <p:nvPr/>
            </p:nvGrpSpPr>
            <p:grpSpPr bwMode="auto">
              <a:xfrm>
                <a:off x="4498975" y="3713163"/>
                <a:ext cx="1562100" cy="190500"/>
                <a:chOff x="2698" y="2203"/>
                <a:chExt cx="984" cy="120"/>
              </a:xfrm>
            </p:grpSpPr>
            <p:sp>
              <p:nvSpPr>
                <p:cNvPr id="1524" name="Line 723"/>
                <p:cNvSpPr>
                  <a:spLocks noChangeShapeType="1"/>
                </p:cNvSpPr>
                <p:nvPr/>
              </p:nvSpPr>
              <p:spPr bwMode="auto">
                <a:xfrm>
                  <a:off x="2698" y="220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5" name="Line 724"/>
                <p:cNvSpPr>
                  <a:spLocks noChangeShapeType="1"/>
                </p:cNvSpPr>
                <p:nvPr/>
              </p:nvSpPr>
              <p:spPr bwMode="auto">
                <a:xfrm>
                  <a:off x="2806" y="2215"/>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6" name="Line 725"/>
                <p:cNvSpPr>
                  <a:spLocks noChangeShapeType="1"/>
                </p:cNvSpPr>
                <p:nvPr/>
              </p:nvSpPr>
              <p:spPr bwMode="auto">
                <a:xfrm>
                  <a:off x="2770" y="2215"/>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7" name="Line 726"/>
                <p:cNvSpPr>
                  <a:spLocks noChangeShapeType="1"/>
                </p:cNvSpPr>
                <p:nvPr/>
              </p:nvSpPr>
              <p:spPr bwMode="auto">
                <a:xfrm>
                  <a:off x="2740" y="220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8" name="Line 727"/>
                <p:cNvSpPr>
                  <a:spLocks noChangeShapeType="1"/>
                </p:cNvSpPr>
                <p:nvPr/>
              </p:nvSpPr>
              <p:spPr bwMode="auto">
                <a:xfrm>
                  <a:off x="2722" y="220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9" name="Line 728"/>
                <p:cNvSpPr>
                  <a:spLocks noChangeShapeType="1"/>
                </p:cNvSpPr>
                <p:nvPr/>
              </p:nvSpPr>
              <p:spPr bwMode="auto">
                <a:xfrm>
                  <a:off x="333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0" name="Line 729"/>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1" name="Line 730"/>
                <p:cNvSpPr>
                  <a:spLocks noChangeShapeType="1"/>
                </p:cNvSpPr>
                <p:nvPr/>
              </p:nvSpPr>
              <p:spPr bwMode="auto">
                <a:xfrm>
                  <a:off x="341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2" name="Line 731"/>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3" name="Line 732"/>
                <p:cNvSpPr>
                  <a:spLocks noChangeShapeType="1"/>
                </p:cNvSpPr>
                <p:nvPr/>
              </p:nvSpPr>
              <p:spPr bwMode="auto">
                <a:xfrm>
                  <a:off x="354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4" name="Line 733"/>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5" name="Line 734"/>
                <p:cNvSpPr>
                  <a:spLocks noChangeShapeType="1"/>
                </p:cNvSpPr>
                <p:nvPr/>
              </p:nvSpPr>
              <p:spPr bwMode="auto">
                <a:xfrm>
                  <a:off x="350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6" name="Line 735"/>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7" name="Line 736"/>
                <p:cNvSpPr>
                  <a:spLocks noChangeShapeType="1"/>
                </p:cNvSpPr>
                <p:nvPr/>
              </p:nvSpPr>
              <p:spPr bwMode="auto">
                <a:xfrm>
                  <a:off x="362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8" name="Line 737"/>
                <p:cNvSpPr>
                  <a:spLocks noChangeShapeType="1"/>
                </p:cNvSpPr>
                <p:nvPr/>
              </p:nvSpPr>
              <p:spPr bwMode="auto">
                <a:xfrm>
                  <a:off x="364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9" name="Line 738"/>
                <p:cNvSpPr>
                  <a:spLocks noChangeShapeType="1"/>
                </p:cNvSpPr>
                <p:nvPr/>
              </p:nvSpPr>
              <p:spPr bwMode="auto">
                <a:xfrm>
                  <a:off x="322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0" name="Line 739"/>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1" name="Line 740"/>
                <p:cNvSpPr>
                  <a:spLocks noChangeShapeType="1"/>
                </p:cNvSpPr>
                <p:nvPr/>
              </p:nvSpPr>
              <p:spPr bwMode="auto">
                <a:xfrm>
                  <a:off x="333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2" name="Line 741"/>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3" name="Line 742"/>
                <p:cNvSpPr>
                  <a:spLocks noChangeShapeType="1"/>
                </p:cNvSpPr>
                <p:nvPr/>
              </p:nvSpPr>
              <p:spPr bwMode="auto">
                <a:xfrm>
                  <a:off x="341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4" name="Line 743"/>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5" name="Line 744"/>
                <p:cNvSpPr>
                  <a:spLocks noChangeShapeType="1"/>
                </p:cNvSpPr>
                <p:nvPr/>
              </p:nvSpPr>
              <p:spPr bwMode="auto">
                <a:xfrm>
                  <a:off x="354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6" name="Line 745"/>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7" name="Line 746"/>
                <p:cNvSpPr>
                  <a:spLocks noChangeShapeType="1"/>
                </p:cNvSpPr>
                <p:nvPr/>
              </p:nvSpPr>
              <p:spPr bwMode="auto">
                <a:xfrm>
                  <a:off x="350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8" name="Line 747"/>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9" name="Line 748"/>
                <p:cNvSpPr>
                  <a:spLocks noChangeShapeType="1"/>
                </p:cNvSpPr>
                <p:nvPr/>
              </p:nvSpPr>
              <p:spPr bwMode="auto">
                <a:xfrm>
                  <a:off x="362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0" name="Line 749"/>
                <p:cNvSpPr>
                  <a:spLocks noChangeShapeType="1"/>
                </p:cNvSpPr>
                <p:nvPr/>
              </p:nvSpPr>
              <p:spPr bwMode="auto">
                <a:xfrm>
                  <a:off x="364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1" name="Line 750"/>
                <p:cNvSpPr>
                  <a:spLocks noChangeShapeType="1"/>
                </p:cNvSpPr>
                <p:nvPr/>
              </p:nvSpPr>
              <p:spPr bwMode="auto">
                <a:xfrm>
                  <a:off x="322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2" name="Line 751"/>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3" name="Line 752"/>
                <p:cNvSpPr>
                  <a:spLocks noChangeShapeType="1"/>
                </p:cNvSpPr>
                <p:nvPr/>
              </p:nvSpPr>
              <p:spPr bwMode="auto">
                <a:xfrm>
                  <a:off x="3346"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4" name="Line 753"/>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5" name="Line 754"/>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6" name="Line 755"/>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7" name="Line 756"/>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8" name="Line 757"/>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9" name="Line 758"/>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0" name="Line 759"/>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1" name="Line 760"/>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2" name="Line 761"/>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3" name="Line 762"/>
                <p:cNvSpPr>
                  <a:spLocks noChangeShapeType="1"/>
                </p:cNvSpPr>
                <p:nvPr/>
              </p:nvSpPr>
              <p:spPr bwMode="auto">
                <a:xfrm>
                  <a:off x="332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4" name="Line 763"/>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5" name="Line 764"/>
                <p:cNvSpPr>
                  <a:spLocks noChangeShapeType="1"/>
                </p:cNvSpPr>
                <p:nvPr/>
              </p:nvSpPr>
              <p:spPr bwMode="auto">
                <a:xfrm>
                  <a:off x="341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6" name="Line 765"/>
                <p:cNvSpPr>
                  <a:spLocks noChangeShapeType="1"/>
                </p:cNvSpPr>
                <p:nvPr/>
              </p:nvSpPr>
              <p:spPr bwMode="auto">
                <a:xfrm>
                  <a:off x="342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7" name="Line 766"/>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8" name="Line 767"/>
                <p:cNvSpPr>
                  <a:spLocks noChangeShapeType="1"/>
                </p:cNvSpPr>
                <p:nvPr/>
              </p:nvSpPr>
              <p:spPr bwMode="auto">
                <a:xfrm>
                  <a:off x="355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9" name="Line 768"/>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0" name="Line 769"/>
                <p:cNvSpPr>
                  <a:spLocks noChangeShapeType="1"/>
                </p:cNvSpPr>
                <p:nvPr/>
              </p:nvSpPr>
              <p:spPr bwMode="auto">
                <a:xfrm>
                  <a:off x="350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1" name="Line 770"/>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2" name="Line 771"/>
                <p:cNvSpPr>
                  <a:spLocks noChangeShapeType="1"/>
                </p:cNvSpPr>
                <p:nvPr/>
              </p:nvSpPr>
              <p:spPr bwMode="auto">
                <a:xfrm>
                  <a:off x="363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3" name="Line 772"/>
                <p:cNvSpPr>
                  <a:spLocks noChangeShapeType="1"/>
                </p:cNvSpPr>
                <p:nvPr/>
              </p:nvSpPr>
              <p:spPr bwMode="auto">
                <a:xfrm>
                  <a:off x="320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4" name="Line 773"/>
                <p:cNvSpPr>
                  <a:spLocks noChangeShapeType="1"/>
                </p:cNvSpPr>
                <p:nvPr/>
              </p:nvSpPr>
              <p:spPr bwMode="auto">
                <a:xfrm>
                  <a:off x="323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5" name="Line 774"/>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6" name="Line 775"/>
                <p:cNvSpPr>
                  <a:spLocks noChangeShapeType="1"/>
                </p:cNvSpPr>
                <p:nvPr/>
              </p:nvSpPr>
              <p:spPr bwMode="auto">
                <a:xfrm>
                  <a:off x="335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7" name="Line 776"/>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8" name="Line 777"/>
                <p:cNvSpPr>
                  <a:spLocks noChangeShapeType="1"/>
                </p:cNvSpPr>
                <p:nvPr/>
              </p:nvSpPr>
              <p:spPr bwMode="auto">
                <a:xfrm>
                  <a:off x="343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9" name="Line 778"/>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0" name="Line 779"/>
                <p:cNvSpPr>
                  <a:spLocks noChangeShapeType="1"/>
                </p:cNvSpPr>
                <p:nvPr/>
              </p:nvSpPr>
              <p:spPr bwMode="auto">
                <a:xfrm>
                  <a:off x="356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1" name="Line 780"/>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2" name="Line 781"/>
                <p:cNvSpPr>
                  <a:spLocks noChangeShapeType="1"/>
                </p:cNvSpPr>
                <p:nvPr/>
              </p:nvSpPr>
              <p:spPr bwMode="auto">
                <a:xfrm>
                  <a:off x="352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3" name="Line 782"/>
                <p:cNvSpPr>
                  <a:spLocks noChangeShapeType="1"/>
                </p:cNvSpPr>
                <p:nvPr/>
              </p:nvSpPr>
              <p:spPr bwMode="auto">
                <a:xfrm>
                  <a:off x="3640"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4" name="Line 783"/>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5" name="Line 784"/>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6" name="Line 785"/>
                <p:cNvSpPr>
                  <a:spLocks noChangeShapeType="1"/>
                </p:cNvSpPr>
                <p:nvPr/>
              </p:nvSpPr>
              <p:spPr bwMode="auto">
                <a:xfrm>
                  <a:off x="328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7" name="Line 786"/>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8" name="Line 787"/>
                <p:cNvSpPr>
                  <a:spLocks noChangeShapeType="1"/>
                </p:cNvSpPr>
                <p:nvPr/>
              </p:nvSpPr>
              <p:spPr bwMode="auto">
                <a:xfrm>
                  <a:off x="336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9" name="Line 788"/>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0" name="Line 789"/>
                <p:cNvSpPr>
                  <a:spLocks noChangeShapeType="1"/>
                </p:cNvSpPr>
                <p:nvPr/>
              </p:nvSpPr>
              <p:spPr bwMode="auto">
                <a:xfrm>
                  <a:off x="344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1" name="Line 790"/>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2" name="Line 791"/>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3" name="Line 792"/>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4" name="Line 793"/>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5" name="Line 794"/>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6" name="Line 795"/>
                <p:cNvSpPr>
                  <a:spLocks noChangeShapeType="1"/>
                </p:cNvSpPr>
                <p:nvPr/>
              </p:nvSpPr>
              <p:spPr bwMode="auto">
                <a:xfrm>
                  <a:off x="3664"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7" name="Line 796"/>
                <p:cNvSpPr>
                  <a:spLocks noChangeShapeType="1"/>
                </p:cNvSpPr>
                <p:nvPr/>
              </p:nvSpPr>
              <p:spPr bwMode="auto">
                <a:xfrm>
                  <a:off x="3670" y="2287"/>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8" name="Line 797"/>
                <p:cNvSpPr>
                  <a:spLocks noChangeShapeType="1"/>
                </p:cNvSpPr>
                <p:nvPr/>
              </p:nvSpPr>
              <p:spPr bwMode="auto">
                <a:xfrm>
                  <a:off x="3682" y="2287"/>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9" name="Line 798"/>
                <p:cNvSpPr>
                  <a:spLocks noChangeShapeType="1"/>
                </p:cNvSpPr>
                <p:nvPr/>
              </p:nvSpPr>
              <p:spPr bwMode="auto">
                <a:xfrm>
                  <a:off x="337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0" name="Line 799"/>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1" name="Line 800"/>
                <p:cNvSpPr>
                  <a:spLocks noChangeShapeType="1"/>
                </p:cNvSpPr>
                <p:nvPr/>
              </p:nvSpPr>
              <p:spPr bwMode="auto">
                <a:xfrm>
                  <a:off x="345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2" name="Line 801"/>
                <p:cNvSpPr>
                  <a:spLocks noChangeShapeType="1"/>
                </p:cNvSpPr>
                <p:nvPr/>
              </p:nvSpPr>
              <p:spPr bwMode="auto">
                <a:xfrm>
                  <a:off x="346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3" name="Line 802"/>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4" name="Line 803"/>
                <p:cNvSpPr>
                  <a:spLocks noChangeShapeType="1"/>
                </p:cNvSpPr>
                <p:nvPr/>
              </p:nvSpPr>
              <p:spPr bwMode="auto">
                <a:xfrm>
                  <a:off x="359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5" name="Line 804"/>
                <p:cNvSpPr>
                  <a:spLocks noChangeShapeType="1"/>
                </p:cNvSpPr>
                <p:nvPr/>
              </p:nvSpPr>
              <p:spPr bwMode="auto">
                <a:xfrm>
                  <a:off x="3064"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6" name="Line 805"/>
                <p:cNvSpPr>
                  <a:spLocks noChangeShapeType="1"/>
                </p:cNvSpPr>
                <p:nvPr/>
              </p:nvSpPr>
              <p:spPr bwMode="auto">
                <a:xfrm>
                  <a:off x="3094"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7" name="Line 806"/>
                <p:cNvSpPr>
                  <a:spLocks noChangeShapeType="1"/>
                </p:cNvSpPr>
                <p:nvPr/>
              </p:nvSpPr>
              <p:spPr bwMode="auto">
                <a:xfrm>
                  <a:off x="329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8" name="Line 807"/>
                <p:cNvSpPr>
                  <a:spLocks noChangeShapeType="1"/>
                </p:cNvSpPr>
                <p:nvPr/>
              </p:nvSpPr>
              <p:spPr bwMode="auto">
                <a:xfrm>
                  <a:off x="331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9" name="Line 808"/>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0" name="Line 809"/>
                <p:cNvSpPr>
                  <a:spLocks noChangeShapeType="1"/>
                </p:cNvSpPr>
                <p:nvPr/>
              </p:nvSpPr>
              <p:spPr bwMode="auto">
                <a:xfrm>
                  <a:off x="339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1" name="Line 810"/>
                <p:cNvSpPr>
                  <a:spLocks noChangeShapeType="1"/>
                </p:cNvSpPr>
                <p:nvPr/>
              </p:nvSpPr>
              <p:spPr bwMode="auto">
                <a:xfrm>
                  <a:off x="347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2" name="Line 811"/>
                <p:cNvSpPr>
                  <a:spLocks noChangeShapeType="1"/>
                </p:cNvSpPr>
                <p:nvPr/>
              </p:nvSpPr>
              <p:spPr bwMode="auto">
                <a:xfrm>
                  <a:off x="347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3" name="Line 812"/>
                <p:cNvSpPr>
                  <a:spLocks noChangeShapeType="1"/>
                </p:cNvSpPr>
                <p:nvPr/>
              </p:nvSpPr>
              <p:spPr bwMode="auto">
                <a:xfrm>
                  <a:off x="359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4" name="Line 813"/>
                <p:cNvSpPr>
                  <a:spLocks noChangeShapeType="1"/>
                </p:cNvSpPr>
                <p:nvPr/>
              </p:nvSpPr>
              <p:spPr bwMode="auto">
                <a:xfrm>
                  <a:off x="360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5" name="Line 814"/>
                <p:cNvSpPr>
                  <a:spLocks noChangeShapeType="1"/>
                </p:cNvSpPr>
                <p:nvPr/>
              </p:nvSpPr>
              <p:spPr bwMode="auto">
                <a:xfrm>
                  <a:off x="311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6" name="Line 815"/>
                <p:cNvSpPr>
                  <a:spLocks noChangeShapeType="1"/>
                </p:cNvSpPr>
                <p:nvPr/>
              </p:nvSpPr>
              <p:spPr bwMode="auto">
                <a:xfrm>
                  <a:off x="314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7" name="Line 816"/>
                <p:cNvSpPr>
                  <a:spLocks noChangeShapeType="1"/>
                </p:cNvSpPr>
                <p:nvPr/>
              </p:nvSpPr>
              <p:spPr bwMode="auto">
                <a:xfrm>
                  <a:off x="3316"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8" name="Line 817"/>
                <p:cNvSpPr>
                  <a:spLocks noChangeShapeType="1"/>
                </p:cNvSpPr>
                <p:nvPr/>
              </p:nvSpPr>
              <p:spPr bwMode="auto">
                <a:xfrm>
                  <a:off x="332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9" name="Line 818"/>
                <p:cNvSpPr>
                  <a:spLocks noChangeShapeType="1"/>
                </p:cNvSpPr>
                <p:nvPr/>
              </p:nvSpPr>
              <p:spPr bwMode="auto">
                <a:xfrm>
                  <a:off x="340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0" name="Line 819"/>
                <p:cNvSpPr>
                  <a:spLocks noChangeShapeType="1"/>
                </p:cNvSpPr>
                <p:nvPr/>
              </p:nvSpPr>
              <p:spPr bwMode="auto">
                <a:xfrm>
                  <a:off x="3406"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1" name="Line 820"/>
                <p:cNvSpPr>
                  <a:spLocks noChangeShapeType="1"/>
                </p:cNvSpPr>
                <p:nvPr/>
              </p:nvSpPr>
              <p:spPr bwMode="auto">
                <a:xfrm>
                  <a:off x="348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2" name="Line 821"/>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3" name="Line 822"/>
                <p:cNvSpPr>
                  <a:spLocks noChangeShapeType="1"/>
                </p:cNvSpPr>
                <p:nvPr/>
              </p:nvSpPr>
              <p:spPr bwMode="auto">
                <a:xfrm>
                  <a:off x="361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4" name="Line 823"/>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5" name="Line 824"/>
                <p:cNvSpPr>
                  <a:spLocks noChangeShapeType="1"/>
                </p:cNvSpPr>
                <p:nvPr/>
              </p:nvSpPr>
              <p:spPr bwMode="auto">
                <a:xfrm>
                  <a:off x="316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6" name="Line 825"/>
                <p:cNvSpPr>
                  <a:spLocks noChangeShapeType="1"/>
                </p:cNvSpPr>
                <p:nvPr/>
              </p:nvSpPr>
              <p:spPr bwMode="auto">
                <a:xfrm>
                  <a:off x="319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7" name="Line 826"/>
                <p:cNvSpPr>
                  <a:spLocks noChangeShapeType="1"/>
                </p:cNvSpPr>
                <p:nvPr/>
              </p:nvSpPr>
              <p:spPr bwMode="auto">
                <a:xfrm>
                  <a:off x="332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8" name="Line 827"/>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9" name="Line 828"/>
                <p:cNvSpPr>
                  <a:spLocks noChangeShapeType="1"/>
                </p:cNvSpPr>
                <p:nvPr/>
              </p:nvSpPr>
              <p:spPr bwMode="auto">
                <a:xfrm>
                  <a:off x="341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0" name="Line 829"/>
                <p:cNvSpPr>
                  <a:spLocks noChangeShapeType="1"/>
                </p:cNvSpPr>
                <p:nvPr/>
              </p:nvSpPr>
              <p:spPr bwMode="auto">
                <a:xfrm>
                  <a:off x="342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1" name="Line 830"/>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2" name="Line 831"/>
                <p:cNvSpPr>
                  <a:spLocks noChangeShapeType="1"/>
                </p:cNvSpPr>
                <p:nvPr/>
              </p:nvSpPr>
              <p:spPr bwMode="auto">
                <a:xfrm>
                  <a:off x="355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3" name="Line 832"/>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4" name="Line 833"/>
                <p:cNvSpPr>
                  <a:spLocks noChangeShapeType="1"/>
                </p:cNvSpPr>
                <p:nvPr/>
              </p:nvSpPr>
              <p:spPr bwMode="auto">
                <a:xfrm>
                  <a:off x="350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5" name="Line 834"/>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6" name="Line 835"/>
                <p:cNvSpPr>
                  <a:spLocks noChangeShapeType="1"/>
                </p:cNvSpPr>
                <p:nvPr/>
              </p:nvSpPr>
              <p:spPr bwMode="auto">
                <a:xfrm>
                  <a:off x="363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7" name="Line 836"/>
                <p:cNvSpPr>
                  <a:spLocks noChangeShapeType="1"/>
                </p:cNvSpPr>
                <p:nvPr/>
              </p:nvSpPr>
              <p:spPr bwMode="auto">
                <a:xfrm>
                  <a:off x="320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8" name="Line 837"/>
                <p:cNvSpPr>
                  <a:spLocks noChangeShapeType="1"/>
                </p:cNvSpPr>
                <p:nvPr/>
              </p:nvSpPr>
              <p:spPr bwMode="auto">
                <a:xfrm>
                  <a:off x="323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9" name="Line 838"/>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0" name="Line 839"/>
                <p:cNvSpPr>
                  <a:spLocks noChangeShapeType="1"/>
                </p:cNvSpPr>
                <p:nvPr/>
              </p:nvSpPr>
              <p:spPr bwMode="auto">
                <a:xfrm>
                  <a:off x="335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1" name="Line 840"/>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2" name="Line 841"/>
                <p:cNvSpPr>
                  <a:spLocks noChangeShapeType="1"/>
                </p:cNvSpPr>
                <p:nvPr/>
              </p:nvSpPr>
              <p:spPr bwMode="auto">
                <a:xfrm>
                  <a:off x="343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3" name="Line 842"/>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4" name="Line 843"/>
                <p:cNvSpPr>
                  <a:spLocks noChangeShapeType="1"/>
                </p:cNvSpPr>
                <p:nvPr/>
              </p:nvSpPr>
              <p:spPr bwMode="auto">
                <a:xfrm>
                  <a:off x="356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5" name="Line 844"/>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6" name="Line 845"/>
                <p:cNvSpPr>
                  <a:spLocks noChangeShapeType="1"/>
                </p:cNvSpPr>
                <p:nvPr/>
              </p:nvSpPr>
              <p:spPr bwMode="auto">
                <a:xfrm>
                  <a:off x="352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7" name="Line 846"/>
                <p:cNvSpPr>
                  <a:spLocks noChangeShapeType="1"/>
                </p:cNvSpPr>
                <p:nvPr/>
              </p:nvSpPr>
              <p:spPr bwMode="auto">
                <a:xfrm>
                  <a:off x="3640"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8" name="Line 847"/>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9" name="Line 848"/>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0" name="Line 849"/>
                <p:cNvSpPr>
                  <a:spLocks noChangeShapeType="1"/>
                </p:cNvSpPr>
                <p:nvPr/>
              </p:nvSpPr>
              <p:spPr bwMode="auto">
                <a:xfrm>
                  <a:off x="328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1" name="Line 850"/>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2" name="Line 851"/>
                <p:cNvSpPr>
                  <a:spLocks noChangeShapeType="1"/>
                </p:cNvSpPr>
                <p:nvPr/>
              </p:nvSpPr>
              <p:spPr bwMode="auto">
                <a:xfrm>
                  <a:off x="336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3" name="Line 852"/>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4" name="Line 853"/>
                <p:cNvSpPr>
                  <a:spLocks noChangeShapeType="1"/>
                </p:cNvSpPr>
                <p:nvPr/>
              </p:nvSpPr>
              <p:spPr bwMode="auto">
                <a:xfrm>
                  <a:off x="344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5" name="Line 854"/>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6" name="Line 855"/>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7" name="Line 856"/>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8" name="Line 857"/>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9" name="Line 858"/>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0" name="Line 859"/>
                <p:cNvSpPr>
                  <a:spLocks noChangeShapeType="1"/>
                </p:cNvSpPr>
                <p:nvPr/>
              </p:nvSpPr>
              <p:spPr bwMode="auto">
                <a:xfrm>
                  <a:off x="3664"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1" name="Line 860"/>
                <p:cNvSpPr>
                  <a:spLocks noChangeShapeType="1"/>
                </p:cNvSpPr>
                <p:nvPr/>
              </p:nvSpPr>
              <p:spPr bwMode="auto">
                <a:xfrm>
                  <a:off x="3670" y="2287"/>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2" name="Line 861"/>
                <p:cNvSpPr>
                  <a:spLocks noChangeShapeType="1"/>
                </p:cNvSpPr>
                <p:nvPr/>
              </p:nvSpPr>
              <p:spPr bwMode="auto">
                <a:xfrm>
                  <a:off x="3682" y="2287"/>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3" name="Line 862"/>
                <p:cNvSpPr>
                  <a:spLocks noChangeShapeType="1"/>
                </p:cNvSpPr>
                <p:nvPr/>
              </p:nvSpPr>
              <p:spPr bwMode="auto">
                <a:xfrm>
                  <a:off x="337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4" name="Line 863"/>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5" name="Line 864"/>
                <p:cNvSpPr>
                  <a:spLocks noChangeShapeType="1"/>
                </p:cNvSpPr>
                <p:nvPr/>
              </p:nvSpPr>
              <p:spPr bwMode="auto">
                <a:xfrm>
                  <a:off x="345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6" name="Line 865"/>
                <p:cNvSpPr>
                  <a:spLocks noChangeShapeType="1"/>
                </p:cNvSpPr>
                <p:nvPr/>
              </p:nvSpPr>
              <p:spPr bwMode="auto">
                <a:xfrm>
                  <a:off x="346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7" name="Line 866"/>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8" name="Line 867"/>
                <p:cNvSpPr>
                  <a:spLocks noChangeShapeType="1"/>
                </p:cNvSpPr>
                <p:nvPr/>
              </p:nvSpPr>
              <p:spPr bwMode="auto">
                <a:xfrm>
                  <a:off x="359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9" name="Line 868"/>
                <p:cNvSpPr>
                  <a:spLocks noChangeShapeType="1"/>
                </p:cNvSpPr>
                <p:nvPr/>
              </p:nvSpPr>
              <p:spPr bwMode="auto">
                <a:xfrm>
                  <a:off x="3064"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0" name="Line 869"/>
                <p:cNvSpPr>
                  <a:spLocks noChangeShapeType="1"/>
                </p:cNvSpPr>
                <p:nvPr/>
              </p:nvSpPr>
              <p:spPr bwMode="auto">
                <a:xfrm>
                  <a:off x="3094"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1" name="Line 870"/>
                <p:cNvSpPr>
                  <a:spLocks noChangeShapeType="1"/>
                </p:cNvSpPr>
                <p:nvPr/>
              </p:nvSpPr>
              <p:spPr bwMode="auto">
                <a:xfrm>
                  <a:off x="329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2" name="Line 871"/>
                <p:cNvSpPr>
                  <a:spLocks noChangeShapeType="1"/>
                </p:cNvSpPr>
                <p:nvPr/>
              </p:nvSpPr>
              <p:spPr bwMode="auto">
                <a:xfrm>
                  <a:off x="331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3" name="Line 872"/>
                <p:cNvSpPr>
                  <a:spLocks noChangeShapeType="1"/>
                </p:cNvSpPr>
                <p:nvPr/>
              </p:nvSpPr>
              <p:spPr bwMode="auto">
                <a:xfrm>
                  <a:off x="338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4" name="Line 873"/>
                <p:cNvSpPr>
                  <a:spLocks noChangeShapeType="1"/>
                </p:cNvSpPr>
                <p:nvPr/>
              </p:nvSpPr>
              <p:spPr bwMode="auto">
                <a:xfrm>
                  <a:off x="339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5" name="Line 874"/>
                <p:cNvSpPr>
                  <a:spLocks noChangeShapeType="1"/>
                </p:cNvSpPr>
                <p:nvPr/>
              </p:nvSpPr>
              <p:spPr bwMode="auto">
                <a:xfrm>
                  <a:off x="347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6" name="Line 875"/>
                <p:cNvSpPr>
                  <a:spLocks noChangeShapeType="1"/>
                </p:cNvSpPr>
                <p:nvPr/>
              </p:nvSpPr>
              <p:spPr bwMode="auto">
                <a:xfrm>
                  <a:off x="347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7" name="Line 876"/>
                <p:cNvSpPr>
                  <a:spLocks noChangeShapeType="1"/>
                </p:cNvSpPr>
                <p:nvPr/>
              </p:nvSpPr>
              <p:spPr bwMode="auto">
                <a:xfrm>
                  <a:off x="359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8" name="Line 877"/>
                <p:cNvSpPr>
                  <a:spLocks noChangeShapeType="1"/>
                </p:cNvSpPr>
                <p:nvPr/>
              </p:nvSpPr>
              <p:spPr bwMode="auto">
                <a:xfrm>
                  <a:off x="360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9" name="Line 878"/>
                <p:cNvSpPr>
                  <a:spLocks noChangeShapeType="1"/>
                </p:cNvSpPr>
                <p:nvPr/>
              </p:nvSpPr>
              <p:spPr bwMode="auto">
                <a:xfrm>
                  <a:off x="311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0" name="Line 879"/>
                <p:cNvSpPr>
                  <a:spLocks noChangeShapeType="1"/>
                </p:cNvSpPr>
                <p:nvPr/>
              </p:nvSpPr>
              <p:spPr bwMode="auto">
                <a:xfrm>
                  <a:off x="314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1" name="Line 880"/>
                <p:cNvSpPr>
                  <a:spLocks noChangeShapeType="1"/>
                </p:cNvSpPr>
                <p:nvPr/>
              </p:nvSpPr>
              <p:spPr bwMode="auto">
                <a:xfrm>
                  <a:off x="3316"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2" name="Line 881"/>
                <p:cNvSpPr>
                  <a:spLocks noChangeShapeType="1"/>
                </p:cNvSpPr>
                <p:nvPr/>
              </p:nvSpPr>
              <p:spPr bwMode="auto">
                <a:xfrm>
                  <a:off x="332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3" name="Line 882"/>
                <p:cNvSpPr>
                  <a:spLocks noChangeShapeType="1"/>
                </p:cNvSpPr>
                <p:nvPr/>
              </p:nvSpPr>
              <p:spPr bwMode="auto">
                <a:xfrm>
                  <a:off x="340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4" name="Line 883"/>
                <p:cNvSpPr>
                  <a:spLocks noChangeShapeType="1"/>
                </p:cNvSpPr>
                <p:nvPr/>
              </p:nvSpPr>
              <p:spPr bwMode="auto">
                <a:xfrm>
                  <a:off x="3406"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5" name="Line 884"/>
                <p:cNvSpPr>
                  <a:spLocks noChangeShapeType="1"/>
                </p:cNvSpPr>
                <p:nvPr/>
              </p:nvSpPr>
              <p:spPr bwMode="auto">
                <a:xfrm>
                  <a:off x="348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6" name="Line 885"/>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7" name="Line 886"/>
                <p:cNvSpPr>
                  <a:spLocks noChangeShapeType="1"/>
                </p:cNvSpPr>
                <p:nvPr/>
              </p:nvSpPr>
              <p:spPr bwMode="auto">
                <a:xfrm>
                  <a:off x="361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8" name="Line 887"/>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9" name="Line 888"/>
                <p:cNvSpPr>
                  <a:spLocks noChangeShapeType="1"/>
                </p:cNvSpPr>
                <p:nvPr/>
              </p:nvSpPr>
              <p:spPr bwMode="auto">
                <a:xfrm>
                  <a:off x="316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0" name="Line 889"/>
                <p:cNvSpPr>
                  <a:spLocks noChangeShapeType="1"/>
                </p:cNvSpPr>
                <p:nvPr/>
              </p:nvSpPr>
              <p:spPr bwMode="auto">
                <a:xfrm>
                  <a:off x="319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1" name="Line 890"/>
                <p:cNvSpPr>
                  <a:spLocks noChangeShapeType="1"/>
                </p:cNvSpPr>
                <p:nvPr/>
              </p:nvSpPr>
              <p:spPr bwMode="auto">
                <a:xfrm>
                  <a:off x="332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2" name="Line 891"/>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3" name="Line 892"/>
                <p:cNvSpPr>
                  <a:spLocks noChangeShapeType="1"/>
                </p:cNvSpPr>
                <p:nvPr/>
              </p:nvSpPr>
              <p:spPr bwMode="auto">
                <a:xfrm>
                  <a:off x="341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4" name="Line 893"/>
                <p:cNvSpPr>
                  <a:spLocks noChangeShapeType="1"/>
                </p:cNvSpPr>
                <p:nvPr/>
              </p:nvSpPr>
              <p:spPr bwMode="auto">
                <a:xfrm>
                  <a:off x="342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5" name="Line 894"/>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6" name="Line 895"/>
                <p:cNvSpPr>
                  <a:spLocks noChangeShapeType="1"/>
                </p:cNvSpPr>
                <p:nvPr/>
              </p:nvSpPr>
              <p:spPr bwMode="auto">
                <a:xfrm>
                  <a:off x="355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7" name="Line 896"/>
                <p:cNvSpPr>
                  <a:spLocks noChangeShapeType="1"/>
                </p:cNvSpPr>
                <p:nvPr/>
              </p:nvSpPr>
              <p:spPr bwMode="auto">
                <a:xfrm>
                  <a:off x="349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8" name="Line 897"/>
                <p:cNvSpPr>
                  <a:spLocks noChangeShapeType="1"/>
                </p:cNvSpPr>
                <p:nvPr/>
              </p:nvSpPr>
              <p:spPr bwMode="auto">
                <a:xfrm>
                  <a:off x="350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9" name="Line 898"/>
                <p:cNvSpPr>
                  <a:spLocks noChangeShapeType="1"/>
                </p:cNvSpPr>
                <p:nvPr/>
              </p:nvSpPr>
              <p:spPr bwMode="auto">
                <a:xfrm>
                  <a:off x="362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0" name="Line 899"/>
                <p:cNvSpPr>
                  <a:spLocks noChangeShapeType="1"/>
                </p:cNvSpPr>
                <p:nvPr/>
              </p:nvSpPr>
              <p:spPr bwMode="auto">
                <a:xfrm>
                  <a:off x="363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1" name="Line 900"/>
                <p:cNvSpPr>
                  <a:spLocks noChangeShapeType="1"/>
                </p:cNvSpPr>
                <p:nvPr/>
              </p:nvSpPr>
              <p:spPr bwMode="auto">
                <a:xfrm>
                  <a:off x="320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2" name="Line 901"/>
                <p:cNvSpPr>
                  <a:spLocks noChangeShapeType="1"/>
                </p:cNvSpPr>
                <p:nvPr/>
              </p:nvSpPr>
              <p:spPr bwMode="auto">
                <a:xfrm>
                  <a:off x="3232"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3" name="Line 902"/>
                <p:cNvSpPr>
                  <a:spLocks noChangeShapeType="1"/>
                </p:cNvSpPr>
                <p:nvPr/>
              </p:nvSpPr>
              <p:spPr bwMode="auto">
                <a:xfrm>
                  <a:off x="3340"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4" name="Line 903"/>
                <p:cNvSpPr>
                  <a:spLocks noChangeShapeType="1"/>
                </p:cNvSpPr>
                <p:nvPr/>
              </p:nvSpPr>
              <p:spPr bwMode="auto">
                <a:xfrm>
                  <a:off x="3352"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5" name="Line 904"/>
                <p:cNvSpPr>
                  <a:spLocks noChangeShapeType="1"/>
                </p:cNvSpPr>
                <p:nvPr/>
              </p:nvSpPr>
              <p:spPr bwMode="auto">
                <a:xfrm>
                  <a:off x="343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6" name="Line 905"/>
                <p:cNvSpPr>
                  <a:spLocks noChangeShapeType="1"/>
                </p:cNvSpPr>
                <p:nvPr/>
              </p:nvSpPr>
              <p:spPr bwMode="auto">
                <a:xfrm>
                  <a:off x="343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7" name="Line 906"/>
                <p:cNvSpPr>
                  <a:spLocks noChangeShapeType="1"/>
                </p:cNvSpPr>
                <p:nvPr/>
              </p:nvSpPr>
              <p:spPr bwMode="auto">
                <a:xfrm>
                  <a:off x="355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8" name="Line 907"/>
                <p:cNvSpPr>
                  <a:spLocks noChangeShapeType="1"/>
                </p:cNvSpPr>
                <p:nvPr/>
              </p:nvSpPr>
              <p:spPr bwMode="auto">
                <a:xfrm>
                  <a:off x="356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9" name="Line 908"/>
                <p:cNvSpPr>
                  <a:spLocks noChangeShapeType="1"/>
                </p:cNvSpPr>
                <p:nvPr/>
              </p:nvSpPr>
              <p:spPr bwMode="auto">
                <a:xfrm>
                  <a:off x="3514"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0" name="Line 909"/>
                <p:cNvSpPr>
                  <a:spLocks noChangeShapeType="1"/>
                </p:cNvSpPr>
                <p:nvPr/>
              </p:nvSpPr>
              <p:spPr bwMode="auto">
                <a:xfrm>
                  <a:off x="352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1" name="Line 910"/>
                <p:cNvSpPr>
                  <a:spLocks noChangeShapeType="1"/>
                </p:cNvSpPr>
                <p:nvPr/>
              </p:nvSpPr>
              <p:spPr bwMode="auto">
                <a:xfrm>
                  <a:off x="3640"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2" name="Line 911"/>
                <p:cNvSpPr>
                  <a:spLocks noChangeShapeType="1"/>
                </p:cNvSpPr>
                <p:nvPr/>
              </p:nvSpPr>
              <p:spPr bwMode="auto">
                <a:xfrm>
                  <a:off x="3646"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3" name="Line 912"/>
                <p:cNvSpPr>
                  <a:spLocks noChangeShapeType="1"/>
                </p:cNvSpPr>
                <p:nvPr/>
              </p:nvSpPr>
              <p:spPr bwMode="auto">
                <a:xfrm>
                  <a:off x="325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4" name="Line 913"/>
                <p:cNvSpPr>
                  <a:spLocks noChangeShapeType="1"/>
                </p:cNvSpPr>
                <p:nvPr/>
              </p:nvSpPr>
              <p:spPr bwMode="auto">
                <a:xfrm>
                  <a:off x="3280" y="224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5" name="Line 914"/>
                <p:cNvSpPr>
                  <a:spLocks noChangeShapeType="1"/>
                </p:cNvSpPr>
                <p:nvPr/>
              </p:nvSpPr>
              <p:spPr bwMode="auto">
                <a:xfrm>
                  <a:off x="3358"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6" name="Line 915"/>
                <p:cNvSpPr>
                  <a:spLocks noChangeShapeType="1"/>
                </p:cNvSpPr>
                <p:nvPr/>
              </p:nvSpPr>
              <p:spPr bwMode="auto">
                <a:xfrm>
                  <a:off x="3364" y="2257"/>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7" name="Line 916"/>
                <p:cNvSpPr>
                  <a:spLocks noChangeShapeType="1"/>
                </p:cNvSpPr>
                <p:nvPr/>
              </p:nvSpPr>
              <p:spPr bwMode="auto">
                <a:xfrm>
                  <a:off x="3442"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8" name="Line 917"/>
                <p:cNvSpPr>
                  <a:spLocks noChangeShapeType="1"/>
                </p:cNvSpPr>
                <p:nvPr/>
              </p:nvSpPr>
              <p:spPr bwMode="auto">
                <a:xfrm>
                  <a:off x="344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9" name="Line 918"/>
                <p:cNvSpPr>
                  <a:spLocks noChangeShapeType="1"/>
                </p:cNvSpPr>
                <p:nvPr/>
              </p:nvSpPr>
              <p:spPr bwMode="auto">
                <a:xfrm>
                  <a:off x="356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0" name="Line 919"/>
                <p:cNvSpPr>
                  <a:spLocks noChangeShapeType="1"/>
                </p:cNvSpPr>
                <p:nvPr/>
              </p:nvSpPr>
              <p:spPr bwMode="auto">
                <a:xfrm>
                  <a:off x="3580"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1" name="Line 920"/>
                <p:cNvSpPr>
                  <a:spLocks noChangeShapeType="1"/>
                </p:cNvSpPr>
                <p:nvPr/>
              </p:nvSpPr>
              <p:spPr bwMode="auto">
                <a:xfrm>
                  <a:off x="3526"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2" name="Line 921"/>
                <p:cNvSpPr>
                  <a:spLocks noChangeShapeType="1"/>
                </p:cNvSpPr>
                <p:nvPr/>
              </p:nvSpPr>
              <p:spPr bwMode="auto">
                <a:xfrm>
                  <a:off x="3538" y="2263"/>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3" name="Line 922"/>
                <p:cNvSpPr>
                  <a:spLocks noChangeShapeType="1"/>
                </p:cNvSpPr>
                <p:nvPr/>
              </p:nvSpPr>
              <p:spPr bwMode="auto">
                <a:xfrm>
                  <a:off x="3652" y="226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1402" name="Line 923"/>
              <p:cNvSpPr>
                <a:spLocks noChangeShapeType="1"/>
              </p:cNvSpPr>
              <p:nvPr/>
            </p:nvSpPr>
            <p:spPr bwMode="auto">
              <a:xfrm>
                <a:off x="6032500"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3" name="Line 924"/>
              <p:cNvSpPr>
                <a:spLocks noChangeShapeType="1"/>
              </p:cNvSpPr>
              <p:nvPr/>
            </p:nvSpPr>
            <p:spPr bwMode="auto">
              <a:xfrm>
                <a:off x="6042025" y="38465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4" name="Line 925"/>
              <p:cNvSpPr>
                <a:spLocks noChangeShapeType="1"/>
              </p:cNvSpPr>
              <p:nvPr/>
            </p:nvSpPr>
            <p:spPr bwMode="auto">
              <a:xfrm>
                <a:off x="6061075" y="38465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5" name="Line 926"/>
              <p:cNvSpPr>
                <a:spLocks noChangeShapeType="1"/>
              </p:cNvSpPr>
              <p:nvPr/>
            </p:nvSpPr>
            <p:spPr bwMode="auto">
              <a:xfrm>
                <a:off x="55657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6" name="Line 927"/>
              <p:cNvSpPr>
                <a:spLocks noChangeShapeType="1"/>
              </p:cNvSpPr>
              <p:nvPr/>
            </p:nvSpPr>
            <p:spPr bwMode="auto">
              <a:xfrm>
                <a:off x="55848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7" name="Line 928"/>
              <p:cNvSpPr>
                <a:spLocks noChangeShapeType="1"/>
              </p:cNvSpPr>
              <p:nvPr/>
            </p:nvSpPr>
            <p:spPr bwMode="auto">
              <a:xfrm>
                <a:off x="56991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8" name="Line 929"/>
              <p:cNvSpPr>
                <a:spLocks noChangeShapeType="1"/>
              </p:cNvSpPr>
              <p:nvPr/>
            </p:nvSpPr>
            <p:spPr bwMode="auto">
              <a:xfrm>
                <a:off x="57181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9" name="Line 930"/>
              <p:cNvSpPr>
                <a:spLocks noChangeShapeType="1"/>
              </p:cNvSpPr>
              <p:nvPr/>
            </p:nvSpPr>
            <p:spPr bwMode="auto">
              <a:xfrm>
                <a:off x="58991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0" name="Line 931"/>
              <p:cNvSpPr>
                <a:spLocks noChangeShapeType="1"/>
              </p:cNvSpPr>
              <p:nvPr/>
            </p:nvSpPr>
            <p:spPr bwMode="auto">
              <a:xfrm>
                <a:off x="59182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1" name="Line 932"/>
              <p:cNvSpPr>
                <a:spLocks noChangeShapeType="1"/>
              </p:cNvSpPr>
              <p:nvPr/>
            </p:nvSpPr>
            <p:spPr bwMode="auto">
              <a:xfrm>
                <a:off x="50800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2" name="Line 933"/>
              <p:cNvSpPr>
                <a:spLocks noChangeShapeType="1"/>
              </p:cNvSpPr>
              <p:nvPr/>
            </p:nvSpPr>
            <p:spPr bwMode="auto">
              <a:xfrm>
                <a:off x="512762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3" name="Line 934"/>
              <p:cNvSpPr>
                <a:spLocks noChangeShapeType="1"/>
              </p:cNvSpPr>
              <p:nvPr/>
            </p:nvSpPr>
            <p:spPr bwMode="auto">
              <a:xfrm>
                <a:off x="54514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4" name="Line 935"/>
              <p:cNvSpPr>
                <a:spLocks noChangeShapeType="1"/>
              </p:cNvSpPr>
              <p:nvPr/>
            </p:nvSpPr>
            <p:spPr bwMode="auto">
              <a:xfrm>
                <a:off x="54705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5" name="Line 936"/>
              <p:cNvSpPr>
                <a:spLocks noChangeShapeType="1"/>
              </p:cNvSpPr>
              <p:nvPr/>
            </p:nvSpPr>
            <p:spPr bwMode="auto">
              <a:xfrm>
                <a:off x="55848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6" name="Line 937"/>
              <p:cNvSpPr>
                <a:spLocks noChangeShapeType="1"/>
              </p:cNvSpPr>
              <p:nvPr/>
            </p:nvSpPr>
            <p:spPr bwMode="auto">
              <a:xfrm>
                <a:off x="56038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7" name="Line 938"/>
              <p:cNvSpPr>
                <a:spLocks noChangeShapeType="1"/>
              </p:cNvSpPr>
              <p:nvPr/>
            </p:nvSpPr>
            <p:spPr bwMode="auto">
              <a:xfrm>
                <a:off x="57277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8" name="Line 939"/>
              <p:cNvSpPr>
                <a:spLocks noChangeShapeType="1"/>
              </p:cNvSpPr>
              <p:nvPr/>
            </p:nvSpPr>
            <p:spPr bwMode="auto">
              <a:xfrm>
                <a:off x="57372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9" name="Line 940"/>
              <p:cNvSpPr>
                <a:spLocks noChangeShapeType="1"/>
              </p:cNvSpPr>
              <p:nvPr/>
            </p:nvSpPr>
            <p:spPr bwMode="auto">
              <a:xfrm>
                <a:off x="59277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0" name="Line 941"/>
              <p:cNvSpPr>
                <a:spLocks noChangeShapeType="1"/>
              </p:cNvSpPr>
              <p:nvPr/>
            </p:nvSpPr>
            <p:spPr bwMode="auto">
              <a:xfrm>
                <a:off x="59372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1" name="Line 942"/>
              <p:cNvSpPr>
                <a:spLocks noChangeShapeType="1"/>
              </p:cNvSpPr>
              <p:nvPr/>
            </p:nvSpPr>
            <p:spPr bwMode="auto">
              <a:xfrm>
                <a:off x="51562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2" name="Line 943"/>
              <p:cNvSpPr>
                <a:spLocks noChangeShapeType="1"/>
              </p:cNvSpPr>
              <p:nvPr/>
            </p:nvSpPr>
            <p:spPr bwMode="auto">
              <a:xfrm>
                <a:off x="520382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3" name="Line 944"/>
              <p:cNvSpPr>
                <a:spLocks noChangeShapeType="1"/>
              </p:cNvSpPr>
              <p:nvPr/>
            </p:nvSpPr>
            <p:spPr bwMode="auto">
              <a:xfrm>
                <a:off x="548005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4" name="Line 945"/>
              <p:cNvSpPr>
                <a:spLocks noChangeShapeType="1"/>
              </p:cNvSpPr>
              <p:nvPr/>
            </p:nvSpPr>
            <p:spPr bwMode="auto">
              <a:xfrm>
                <a:off x="54895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5" name="Line 946"/>
              <p:cNvSpPr>
                <a:spLocks noChangeShapeType="1"/>
              </p:cNvSpPr>
              <p:nvPr/>
            </p:nvSpPr>
            <p:spPr bwMode="auto">
              <a:xfrm>
                <a:off x="56134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6" name="Line 947"/>
              <p:cNvSpPr>
                <a:spLocks noChangeShapeType="1"/>
              </p:cNvSpPr>
              <p:nvPr/>
            </p:nvSpPr>
            <p:spPr bwMode="auto">
              <a:xfrm>
                <a:off x="56229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7" name="Line 948"/>
              <p:cNvSpPr>
                <a:spLocks noChangeShapeType="1"/>
              </p:cNvSpPr>
              <p:nvPr/>
            </p:nvSpPr>
            <p:spPr bwMode="auto">
              <a:xfrm>
                <a:off x="57467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8" name="Line 949"/>
              <p:cNvSpPr>
                <a:spLocks noChangeShapeType="1"/>
              </p:cNvSpPr>
              <p:nvPr/>
            </p:nvSpPr>
            <p:spPr bwMode="auto">
              <a:xfrm>
                <a:off x="57658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9" name="Line 950"/>
              <p:cNvSpPr>
                <a:spLocks noChangeShapeType="1"/>
              </p:cNvSpPr>
              <p:nvPr/>
            </p:nvSpPr>
            <p:spPr bwMode="auto">
              <a:xfrm>
                <a:off x="59467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0" name="Line 951"/>
              <p:cNvSpPr>
                <a:spLocks noChangeShapeType="1"/>
              </p:cNvSpPr>
              <p:nvPr/>
            </p:nvSpPr>
            <p:spPr bwMode="auto">
              <a:xfrm>
                <a:off x="59658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1" name="Line 952"/>
              <p:cNvSpPr>
                <a:spLocks noChangeShapeType="1"/>
              </p:cNvSpPr>
              <p:nvPr/>
            </p:nvSpPr>
            <p:spPr bwMode="auto">
              <a:xfrm>
                <a:off x="52324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2" name="Line 953"/>
              <p:cNvSpPr>
                <a:spLocks noChangeShapeType="1"/>
              </p:cNvSpPr>
              <p:nvPr/>
            </p:nvSpPr>
            <p:spPr bwMode="auto">
              <a:xfrm>
                <a:off x="528002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3" name="Line 954"/>
              <p:cNvSpPr>
                <a:spLocks noChangeShapeType="1"/>
              </p:cNvSpPr>
              <p:nvPr/>
            </p:nvSpPr>
            <p:spPr bwMode="auto">
              <a:xfrm>
                <a:off x="4756150" y="3770313"/>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4" name="Line 955"/>
              <p:cNvSpPr>
                <a:spLocks noChangeShapeType="1"/>
              </p:cNvSpPr>
              <p:nvPr/>
            </p:nvSpPr>
            <p:spPr bwMode="auto">
              <a:xfrm>
                <a:off x="4775200" y="3770313"/>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5" name="Line 956"/>
              <p:cNvSpPr>
                <a:spLocks noChangeShapeType="1"/>
              </p:cNvSpPr>
              <p:nvPr/>
            </p:nvSpPr>
            <p:spPr bwMode="auto">
              <a:xfrm>
                <a:off x="4727575" y="37607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6" name="Line 957"/>
              <p:cNvSpPr>
                <a:spLocks noChangeShapeType="1"/>
              </p:cNvSpPr>
              <p:nvPr/>
            </p:nvSpPr>
            <p:spPr bwMode="auto">
              <a:xfrm>
                <a:off x="487045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7" name="Line 958"/>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8" name="Line 959"/>
              <p:cNvSpPr>
                <a:spLocks noChangeShapeType="1"/>
              </p:cNvSpPr>
              <p:nvPr/>
            </p:nvSpPr>
            <p:spPr bwMode="auto">
              <a:xfrm>
                <a:off x="56324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9" name="Line 960"/>
              <p:cNvSpPr>
                <a:spLocks noChangeShapeType="1"/>
              </p:cNvSpPr>
              <p:nvPr/>
            </p:nvSpPr>
            <p:spPr bwMode="auto">
              <a:xfrm>
                <a:off x="58420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0" name="Line 961"/>
              <p:cNvSpPr>
                <a:spLocks noChangeShapeType="1"/>
              </p:cNvSpPr>
              <p:nvPr/>
            </p:nvSpPr>
            <p:spPr bwMode="auto">
              <a:xfrm>
                <a:off x="57753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1" name="Line 962"/>
              <p:cNvSpPr>
                <a:spLocks noChangeShapeType="1"/>
              </p:cNvSpPr>
              <p:nvPr/>
            </p:nvSpPr>
            <p:spPr bwMode="auto">
              <a:xfrm>
                <a:off x="59753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2" name="Line 963"/>
              <p:cNvSpPr>
                <a:spLocks noChangeShapeType="1"/>
              </p:cNvSpPr>
              <p:nvPr/>
            </p:nvSpPr>
            <p:spPr bwMode="auto">
              <a:xfrm>
                <a:off x="53086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3" name="Line 964"/>
              <p:cNvSpPr>
                <a:spLocks noChangeShapeType="1"/>
              </p:cNvSpPr>
              <p:nvPr/>
            </p:nvSpPr>
            <p:spPr bwMode="auto">
              <a:xfrm>
                <a:off x="4832350" y="376078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4" name="Line 965"/>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5" name="Line 966"/>
              <p:cNvSpPr>
                <a:spLocks noChangeShapeType="1"/>
              </p:cNvSpPr>
              <p:nvPr/>
            </p:nvSpPr>
            <p:spPr bwMode="auto">
              <a:xfrm>
                <a:off x="56419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6" name="Line 967"/>
              <p:cNvSpPr>
                <a:spLocks noChangeShapeType="1"/>
              </p:cNvSpPr>
              <p:nvPr/>
            </p:nvSpPr>
            <p:spPr bwMode="auto">
              <a:xfrm>
                <a:off x="58420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7" name="Line 968"/>
              <p:cNvSpPr>
                <a:spLocks noChangeShapeType="1"/>
              </p:cNvSpPr>
              <p:nvPr/>
            </p:nvSpPr>
            <p:spPr bwMode="auto">
              <a:xfrm>
                <a:off x="57753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8" name="Line 969"/>
              <p:cNvSpPr>
                <a:spLocks noChangeShapeType="1"/>
              </p:cNvSpPr>
              <p:nvPr/>
            </p:nvSpPr>
            <p:spPr bwMode="auto">
              <a:xfrm>
                <a:off x="59753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9" name="Line 970"/>
              <p:cNvSpPr>
                <a:spLocks noChangeShapeType="1"/>
              </p:cNvSpPr>
              <p:nvPr/>
            </p:nvSpPr>
            <p:spPr bwMode="auto">
              <a:xfrm>
                <a:off x="53086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0" name="Line 971"/>
              <p:cNvSpPr>
                <a:spLocks noChangeShapeType="1"/>
              </p:cNvSpPr>
              <p:nvPr/>
            </p:nvSpPr>
            <p:spPr bwMode="auto">
              <a:xfrm>
                <a:off x="55276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1" name="Line 972"/>
              <p:cNvSpPr>
                <a:spLocks noChangeShapeType="1"/>
              </p:cNvSpPr>
              <p:nvPr/>
            </p:nvSpPr>
            <p:spPr bwMode="auto">
              <a:xfrm>
                <a:off x="56610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2" name="Line 973"/>
              <p:cNvSpPr>
                <a:spLocks noChangeShapeType="1"/>
              </p:cNvSpPr>
              <p:nvPr/>
            </p:nvSpPr>
            <p:spPr bwMode="auto">
              <a:xfrm>
                <a:off x="58610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3" name="Line 974"/>
              <p:cNvSpPr>
                <a:spLocks noChangeShapeType="1"/>
              </p:cNvSpPr>
              <p:nvPr/>
            </p:nvSpPr>
            <p:spPr bwMode="auto">
              <a:xfrm>
                <a:off x="57943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4" name="Line 975"/>
              <p:cNvSpPr>
                <a:spLocks noChangeShapeType="1"/>
              </p:cNvSpPr>
              <p:nvPr/>
            </p:nvSpPr>
            <p:spPr bwMode="auto">
              <a:xfrm>
                <a:off x="5994400"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5" name="Line 976"/>
              <p:cNvSpPr>
                <a:spLocks noChangeShapeType="1"/>
              </p:cNvSpPr>
              <p:nvPr/>
            </p:nvSpPr>
            <p:spPr bwMode="auto">
              <a:xfrm>
                <a:off x="53848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6" name="Line 977"/>
              <p:cNvSpPr>
                <a:spLocks noChangeShapeType="1"/>
              </p:cNvSpPr>
              <p:nvPr/>
            </p:nvSpPr>
            <p:spPr bwMode="auto">
              <a:xfrm>
                <a:off x="55467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7" name="Line 978"/>
              <p:cNvSpPr>
                <a:spLocks noChangeShapeType="1"/>
              </p:cNvSpPr>
              <p:nvPr/>
            </p:nvSpPr>
            <p:spPr bwMode="auto">
              <a:xfrm>
                <a:off x="56800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8" name="Line 979"/>
              <p:cNvSpPr>
                <a:spLocks noChangeShapeType="1"/>
              </p:cNvSpPr>
              <p:nvPr/>
            </p:nvSpPr>
            <p:spPr bwMode="auto">
              <a:xfrm>
                <a:off x="58801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9" name="Line 980"/>
              <p:cNvSpPr>
                <a:spLocks noChangeShapeType="1"/>
              </p:cNvSpPr>
              <p:nvPr/>
            </p:nvSpPr>
            <p:spPr bwMode="auto">
              <a:xfrm>
                <a:off x="58134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0" name="Line 981"/>
              <p:cNvSpPr>
                <a:spLocks noChangeShapeType="1"/>
              </p:cNvSpPr>
              <p:nvPr/>
            </p:nvSpPr>
            <p:spPr bwMode="auto">
              <a:xfrm>
                <a:off x="6013450"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1" name="Line 982"/>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2" name="Line 983"/>
              <p:cNvSpPr>
                <a:spLocks noChangeShapeType="1"/>
              </p:cNvSpPr>
              <p:nvPr/>
            </p:nvSpPr>
            <p:spPr bwMode="auto">
              <a:xfrm>
                <a:off x="56419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3" name="Line 984"/>
              <p:cNvSpPr>
                <a:spLocks noChangeShapeType="1"/>
              </p:cNvSpPr>
              <p:nvPr/>
            </p:nvSpPr>
            <p:spPr bwMode="auto">
              <a:xfrm>
                <a:off x="58420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4" name="Line 985"/>
              <p:cNvSpPr>
                <a:spLocks noChangeShapeType="1"/>
              </p:cNvSpPr>
              <p:nvPr/>
            </p:nvSpPr>
            <p:spPr bwMode="auto">
              <a:xfrm>
                <a:off x="57753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5" name="Line 986"/>
              <p:cNvSpPr>
                <a:spLocks noChangeShapeType="1"/>
              </p:cNvSpPr>
              <p:nvPr/>
            </p:nvSpPr>
            <p:spPr bwMode="auto">
              <a:xfrm>
                <a:off x="59753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6" name="Line 987"/>
              <p:cNvSpPr>
                <a:spLocks noChangeShapeType="1"/>
              </p:cNvSpPr>
              <p:nvPr/>
            </p:nvSpPr>
            <p:spPr bwMode="auto">
              <a:xfrm>
                <a:off x="53086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7" name="Line 988"/>
              <p:cNvSpPr>
                <a:spLocks noChangeShapeType="1"/>
              </p:cNvSpPr>
              <p:nvPr/>
            </p:nvSpPr>
            <p:spPr bwMode="auto">
              <a:xfrm>
                <a:off x="493712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8" name="Line 989"/>
              <p:cNvSpPr>
                <a:spLocks noChangeShapeType="1"/>
              </p:cNvSpPr>
              <p:nvPr/>
            </p:nvSpPr>
            <p:spPr bwMode="auto">
              <a:xfrm>
                <a:off x="55276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9" name="Line 990"/>
              <p:cNvSpPr>
                <a:spLocks noChangeShapeType="1"/>
              </p:cNvSpPr>
              <p:nvPr/>
            </p:nvSpPr>
            <p:spPr bwMode="auto">
              <a:xfrm>
                <a:off x="56610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0" name="Line 991"/>
              <p:cNvSpPr>
                <a:spLocks noChangeShapeType="1"/>
              </p:cNvSpPr>
              <p:nvPr/>
            </p:nvSpPr>
            <p:spPr bwMode="auto">
              <a:xfrm>
                <a:off x="58610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1" name="Line 992"/>
              <p:cNvSpPr>
                <a:spLocks noChangeShapeType="1"/>
              </p:cNvSpPr>
              <p:nvPr/>
            </p:nvSpPr>
            <p:spPr bwMode="auto">
              <a:xfrm>
                <a:off x="57943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2" name="Line 993"/>
              <p:cNvSpPr>
                <a:spLocks noChangeShapeType="1"/>
              </p:cNvSpPr>
              <p:nvPr/>
            </p:nvSpPr>
            <p:spPr bwMode="auto">
              <a:xfrm>
                <a:off x="5994400"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3" name="Line 994"/>
              <p:cNvSpPr>
                <a:spLocks noChangeShapeType="1"/>
              </p:cNvSpPr>
              <p:nvPr/>
            </p:nvSpPr>
            <p:spPr bwMode="auto">
              <a:xfrm>
                <a:off x="538480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4" name="Line 995"/>
              <p:cNvSpPr>
                <a:spLocks noChangeShapeType="1"/>
              </p:cNvSpPr>
              <p:nvPr/>
            </p:nvSpPr>
            <p:spPr bwMode="auto">
              <a:xfrm>
                <a:off x="55467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5" name="Line 996"/>
              <p:cNvSpPr>
                <a:spLocks noChangeShapeType="1"/>
              </p:cNvSpPr>
              <p:nvPr/>
            </p:nvSpPr>
            <p:spPr bwMode="auto">
              <a:xfrm>
                <a:off x="56800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6" name="Line 997"/>
              <p:cNvSpPr>
                <a:spLocks noChangeShapeType="1"/>
              </p:cNvSpPr>
              <p:nvPr/>
            </p:nvSpPr>
            <p:spPr bwMode="auto">
              <a:xfrm>
                <a:off x="58801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7" name="Line 998"/>
              <p:cNvSpPr>
                <a:spLocks noChangeShapeType="1"/>
              </p:cNvSpPr>
              <p:nvPr/>
            </p:nvSpPr>
            <p:spPr bwMode="auto">
              <a:xfrm>
                <a:off x="58134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8" name="Line 999"/>
              <p:cNvSpPr>
                <a:spLocks noChangeShapeType="1"/>
              </p:cNvSpPr>
              <p:nvPr/>
            </p:nvSpPr>
            <p:spPr bwMode="auto">
              <a:xfrm>
                <a:off x="6013450"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9" name="Line 1000"/>
              <p:cNvSpPr>
                <a:spLocks noChangeShapeType="1"/>
              </p:cNvSpPr>
              <p:nvPr/>
            </p:nvSpPr>
            <p:spPr bwMode="auto">
              <a:xfrm>
                <a:off x="6051550" y="38465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0" name="Line 1001"/>
              <p:cNvSpPr>
                <a:spLocks noChangeShapeType="1"/>
              </p:cNvSpPr>
              <p:nvPr/>
            </p:nvSpPr>
            <p:spPr bwMode="auto">
              <a:xfrm>
                <a:off x="55657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1" name="Line 1002"/>
              <p:cNvSpPr>
                <a:spLocks noChangeShapeType="1"/>
              </p:cNvSpPr>
              <p:nvPr/>
            </p:nvSpPr>
            <p:spPr bwMode="auto">
              <a:xfrm>
                <a:off x="57086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2" name="Line 1003"/>
              <p:cNvSpPr>
                <a:spLocks noChangeShapeType="1"/>
              </p:cNvSpPr>
              <p:nvPr/>
            </p:nvSpPr>
            <p:spPr bwMode="auto">
              <a:xfrm>
                <a:off x="59086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3" name="Line 1004"/>
              <p:cNvSpPr>
                <a:spLocks noChangeShapeType="1"/>
              </p:cNvSpPr>
              <p:nvPr/>
            </p:nvSpPr>
            <p:spPr bwMode="auto">
              <a:xfrm>
                <a:off x="508952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4" name="Line 1005"/>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5" name="Line 1006"/>
              <p:cNvSpPr>
                <a:spLocks noChangeShapeType="1"/>
              </p:cNvSpPr>
              <p:nvPr/>
            </p:nvSpPr>
            <p:spPr bwMode="auto">
              <a:xfrm>
                <a:off x="56324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6" name="Line 1007"/>
              <p:cNvSpPr>
                <a:spLocks noChangeShapeType="1"/>
              </p:cNvSpPr>
              <p:nvPr/>
            </p:nvSpPr>
            <p:spPr bwMode="auto">
              <a:xfrm>
                <a:off x="58324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7" name="Line 1008"/>
              <p:cNvSpPr>
                <a:spLocks noChangeShapeType="1"/>
              </p:cNvSpPr>
              <p:nvPr/>
            </p:nvSpPr>
            <p:spPr bwMode="auto">
              <a:xfrm>
                <a:off x="57658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8" name="Line 1009"/>
              <p:cNvSpPr>
                <a:spLocks noChangeShapeType="1"/>
              </p:cNvSpPr>
              <p:nvPr/>
            </p:nvSpPr>
            <p:spPr bwMode="auto">
              <a:xfrm>
                <a:off x="59658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9" name="Line 1010"/>
              <p:cNvSpPr>
                <a:spLocks noChangeShapeType="1"/>
              </p:cNvSpPr>
              <p:nvPr/>
            </p:nvSpPr>
            <p:spPr bwMode="auto">
              <a:xfrm>
                <a:off x="528955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0" name="Line 1011"/>
              <p:cNvSpPr>
                <a:spLocks noChangeShapeType="1"/>
              </p:cNvSpPr>
              <p:nvPr/>
            </p:nvSpPr>
            <p:spPr bwMode="auto">
              <a:xfrm>
                <a:off x="4975225" y="378936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1" name="Line 1012"/>
              <p:cNvSpPr>
                <a:spLocks noChangeShapeType="1"/>
              </p:cNvSpPr>
              <p:nvPr/>
            </p:nvSpPr>
            <p:spPr bwMode="auto">
              <a:xfrm>
                <a:off x="551815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2" name="Line 1013"/>
              <p:cNvSpPr>
                <a:spLocks noChangeShapeType="1"/>
              </p:cNvSpPr>
              <p:nvPr/>
            </p:nvSpPr>
            <p:spPr bwMode="auto">
              <a:xfrm>
                <a:off x="56515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3" name="Line 1014"/>
              <p:cNvSpPr>
                <a:spLocks noChangeShapeType="1"/>
              </p:cNvSpPr>
              <p:nvPr/>
            </p:nvSpPr>
            <p:spPr bwMode="auto">
              <a:xfrm>
                <a:off x="58515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4" name="Line 1015"/>
              <p:cNvSpPr>
                <a:spLocks noChangeShapeType="1"/>
              </p:cNvSpPr>
              <p:nvPr/>
            </p:nvSpPr>
            <p:spPr bwMode="auto">
              <a:xfrm>
                <a:off x="57848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5" name="Line 1016"/>
              <p:cNvSpPr>
                <a:spLocks noChangeShapeType="1"/>
              </p:cNvSpPr>
              <p:nvPr/>
            </p:nvSpPr>
            <p:spPr bwMode="auto">
              <a:xfrm>
                <a:off x="5984875"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6" name="Line 1017"/>
              <p:cNvSpPr>
                <a:spLocks noChangeShapeType="1"/>
              </p:cNvSpPr>
              <p:nvPr/>
            </p:nvSpPr>
            <p:spPr bwMode="auto">
              <a:xfrm>
                <a:off x="5365750"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7" name="Line 1018"/>
              <p:cNvSpPr>
                <a:spLocks noChangeShapeType="1"/>
              </p:cNvSpPr>
              <p:nvPr/>
            </p:nvSpPr>
            <p:spPr bwMode="auto">
              <a:xfrm>
                <a:off x="55372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8" name="Line 1019"/>
              <p:cNvSpPr>
                <a:spLocks noChangeShapeType="1"/>
              </p:cNvSpPr>
              <p:nvPr/>
            </p:nvSpPr>
            <p:spPr bwMode="auto">
              <a:xfrm>
                <a:off x="56800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9" name="Line 1020"/>
              <p:cNvSpPr>
                <a:spLocks noChangeShapeType="1"/>
              </p:cNvSpPr>
              <p:nvPr/>
            </p:nvSpPr>
            <p:spPr bwMode="auto">
              <a:xfrm>
                <a:off x="58801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0" name="Line 1021"/>
              <p:cNvSpPr>
                <a:spLocks noChangeShapeType="1"/>
              </p:cNvSpPr>
              <p:nvPr/>
            </p:nvSpPr>
            <p:spPr bwMode="auto">
              <a:xfrm>
                <a:off x="58134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1" name="Line 1022"/>
              <p:cNvSpPr>
                <a:spLocks noChangeShapeType="1"/>
              </p:cNvSpPr>
              <p:nvPr/>
            </p:nvSpPr>
            <p:spPr bwMode="auto">
              <a:xfrm>
                <a:off x="6013450" y="38179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2" name="Line 1023"/>
              <p:cNvSpPr>
                <a:spLocks noChangeShapeType="1"/>
              </p:cNvSpPr>
              <p:nvPr/>
            </p:nvSpPr>
            <p:spPr bwMode="auto">
              <a:xfrm>
                <a:off x="489902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3" name="Line 1024"/>
              <p:cNvSpPr>
                <a:spLocks noChangeShapeType="1"/>
              </p:cNvSpPr>
              <p:nvPr/>
            </p:nvSpPr>
            <p:spPr bwMode="auto">
              <a:xfrm>
                <a:off x="556577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4" name="Line 1025"/>
              <p:cNvSpPr>
                <a:spLocks noChangeShapeType="1"/>
              </p:cNvSpPr>
              <p:nvPr/>
            </p:nvSpPr>
            <p:spPr bwMode="auto">
              <a:xfrm>
                <a:off x="56991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5" name="Line 1026"/>
              <p:cNvSpPr>
                <a:spLocks noChangeShapeType="1"/>
              </p:cNvSpPr>
              <p:nvPr/>
            </p:nvSpPr>
            <p:spPr bwMode="auto">
              <a:xfrm>
                <a:off x="58991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6" name="Line 1027"/>
              <p:cNvSpPr>
                <a:spLocks noChangeShapeType="1"/>
              </p:cNvSpPr>
              <p:nvPr/>
            </p:nvSpPr>
            <p:spPr bwMode="auto">
              <a:xfrm>
                <a:off x="507047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7" name="Line 1028"/>
              <p:cNvSpPr>
                <a:spLocks noChangeShapeType="1"/>
              </p:cNvSpPr>
              <p:nvPr/>
            </p:nvSpPr>
            <p:spPr bwMode="auto">
              <a:xfrm>
                <a:off x="5003800" y="3789363"/>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8" name="Line 1029"/>
              <p:cNvSpPr>
                <a:spLocks noChangeShapeType="1"/>
              </p:cNvSpPr>
              <p:nvPr/>
            </p:nvSpPr>
            <p:spPr bwMode="auto">
              <a:xfrm>
                <a:off x="5584825"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9" name="Line 1030"/>
              <p:cNvSpPr>
                <a:spLocks noChangeShapeType="1"/>
              </p:cNvSpPr>
              <p:nvPr/>
            </p:nvSpPr>
            <p:spPr bwMode="auto">
              <a:xfrm>
                <a:off x="57181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0" name="Line 1031"/>
              <p:cNvSpPr>
                <a:spLocks noChangeShapeType="1"/>
              </p:cNvSpPr>
              <p:nvPr/>
            </p:nvSpPr>
            <p:spPr bwMode="auto">
              <a:xfrm>
                <a:off x="59182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1" name="Line 1032"/>
              <p:cNvSpPr>
                <a:spLocks noChangeShapeType="1"/>
              </p:cNvSpPr>
              <p:nvPr/>
            </p:nvSpPr>
            <p:spPr bwMode="auto">
              <a:xfrm>
                <a:off x="514667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2" name="Line 1033"/>
              <p:cNvSpPr>
                <a:spLocks noChangeShapeType="1"/>
              </p:cNvSpPr>
              <p:nvPr/>
            </p:nvSpPr>
            <p:spPr bwMode="auto">
              <a:xfrm>
                <a:off x="503237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3" name="Line 1034"/>
              <p:cNvSpPr>
                <a:spLocks noChangeShapeType="1"/>
              </p:cNvSpPr>
              <p:nvPr/>
            </p:nvSpPr>
            <p:spPr bwMode="auto">
              <a:xfrm>
                <a:off x="56134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4" name="Line 1035"/>
              <p:cNvSpPr>
                <a:spLocks noChangeShapeType="1"/>
              </p:cNvSpPr>
              <p:nvPr/>
            </p:nvSpPr>
            <p:spPr bwMode="auto">
              <a:xfrm>
                <a:off x="57467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5" name="Line 1036"/>
              <p:cNvSpPr>
                <a:spLocks noChangeShapeType="1"/>
              </p:cNvSpPr>
              <p:nvPr/>
            </p:nvSpPr>
            <p:spPr bwMode="auto">
              <a:xfrm>
                <a:off x="59467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6" name="Line 1037"/>
              <p:cNvSpPr>
                <a:spLocks noChangeShapeType="1"/>
              </p:cNvSpPr>
              <p:nvPr/>
            </p:nvSpPr>
            <p:spPr bwMode="auto">
              <a:xfrm>
                <a:off x="522287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7" name="Line 1038"/>
              <p:cNvSpPr>
                <a:spLocks noChangeShapeType="1"/>
              </p:cNvSpPr>
              <p:nvPr/>
            </p:nvSpPr>
            <p:spPr bwMode="auto">
              <a:xfrm>
                <a:off x="5499100" y="37988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8" name="Line 1039"/>
              <p:cNvSpPr>
                <a:spLocks noChangeShapeType="1"/>
              </p:cNvSpPr>
              <p:nvPr/>
            </p:nvSpPr>
            <p:spPr bwMode="auto">
              <a:xfrm>
                <a:off x="563245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9" name="Line 1040"/>
              <p:cNvSpPr>
                <a:spLocks noChangeShapeType="1"/>
              </p:cNvSpPr>
              <p:nvPr/>
            </p:nvSpPr>
            <p:spPr bwMode="auto">
              <a:xfrm>
                <a:off x="583247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0" name="Line 1041"/>
              <p:cNvSpPr>
                <a:spLocks noChangeShapeType="1"/>
              </p:cNvSpPr>
              <p:nvPr/>
            </p:nvSpPr>
            <p:spPr bwMode="auto">
              <a:xfrm>
                <a:off x="5765800"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1" name="Line 1042"/>
              <p:cNvSpPr>
                <a:spLocks noChangeShapeType="1"/>
              </p:cNvSpPr>
              <p:nvPr/>
            </p:nvSpPr>
            <p:spPr bwMode="auto">
              <a:xfrm>
                <a:off x="5965825" y="38084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2" name="Line 1043"/>
              <p:cNvSpPr>
                <a:spLocks noChangeShapeType="1"/>
              </p:cNvSpPr>
              <p:nvPr/>
            </p:nvSpPr>
            <p:spPr bwMode="auto">
              <a:xfrm>
                <a:off x="5299075" y="37798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3" name="Freeform 1044"/>
              <p:cNvSpPr>
                <a:spLocks/>
              </p:cNvSpPr>
              <p:nvPr/>
            </p:nvSpPr>
            <p:spPr bwMode="auto">
              <a:xfrm>
                <a:off x="3508375" y="3379788"/>
                <a:ext cx="2552700" cy="523875"/>
              </a:xfrm>
              <a:custGeom>
                <a:avLst/>
                <a:gdLst>
                  <a:gd name="T0" fmla="*/ 268 w 268"/>
                  <a:gd name="T1" fmla="*/ 55 h 55"/>
                  <a:gd name="T2" fmla="*/ 268 w 268"/>
                  <a:gd name="T3" fmla="*/ 52 h 55"/>
                  <a:gd name="T4" fmla="*/ 264 w 268"/>
                  <a:gd name="T5" fmla="*/ 52 h 55"/>
                  <a:gd name="T6" fmla="*/ 264 w 268"/>
                  <a:gd name="T7" fmla="*/ 50 h 55"/>
                  <a:gd name="T8" fmla="*/ 260 w 268"/>
                  <a:gd name="T9" fmla="*/ 50 h 55"/>
                  <a:gd name="T10" fmla="*/ 260 w 268"/>
                  <a:gd name="T11" fmla="*/ 48 h 55"/>
                  <a:gd name="T12" fmla="*/ 220 w 268"/>
                  <a:gd name="T13" fmla="*/ 48 h 55"/>
                  <a:gd name="T14" fmla="*/ 220 w 268"/>
                  <a:gd name="T15" fmla="*/ 47 h 55"/>
                  <a:gd name="T16" fmla="*/ 203 w 268"/>
                  <a:gd name="T17" fmla="*/ 47 h 55"/>
                  <a:gd name="T18" fmla="*/ 203 w 268"/>
                  <a:gd name="T19" fmla="*/ 45 h 55"/>
                  <a:gd name="T20" fmla="*/ 174 w 268"/>
                  <a:gd name="T21" fmla="*/ 45 h 55"/>
                  <a:gd name="T22" fmla="*/ 146 w 268"/>
                  <a:gd name="T23" fmla="*/ 45 h 55"/>
                  <a:gd name="T24" fmla="*/ 141 w 268"/>
                  <a:gd name="T25" fmla="*/ 45 h 55"/>
                  <a:gd name="T26" fmla="*/ 141 w 268"/>
                  <a:gd name="T27" fmla="*/ 43 h 55"/>
                  <a:gd name="T28" fmla="*/ 125 w 268"/>
                  <a:gd name="T29" fmla="*/ 43 h 55"/>
                  <a:gd name="T30" fmla="*/ 125 w 268"/>
                  <a:gd name="T31" fmla="*/ 40 h 55"/>
                  <a:gd name="T32" fmla="*/ 112 w 268"/>
                  <a:gd name="T33" fmla="*/ 40 h 55"/>
                  <a:gd name="T34" fmla="*/ 112 w 268"/>
                  <a:gd name="T35" fmla="*/ 38 h 55"/>
                  <a:gd name="T36" fmla="*/ 104 w 268"/>
                  <a:gd name="T37" fmla="*/ 38 h 55"/>
                  <a:gd name="T38" fmla="*/ 104 w 268"/>
                  <a:gd name="T39" fmla="*/ 37 h 55"/>
                  <a:gd name="T40" fmla="*/ 98 w 268"/>
                  <a:gd name="T41" fmla="*/ 37 h 55"/>
                  <a:gd name="T42" fmla="*/ 98 w 268"/>
                  <a:gd name="T43" fmla="*/ 34 h 55"/>
                  <a:gd name="T44" fmla="*/ 90 w 268"/>
                  <a:gd name="T45" fmla="*/ 34 h 55"/>
                  <a:gd name="T46" fmla="*/ 90 w 268"/>
                  <a:gd name="T47" fmla="*/ 32 h 55"/>
                  <a:gd name="T48" fmla="*/ 85 w 268"/>
                  <a:gd name="T49" fmla="*/ 32 h 55"/>
                  <a:gd name="T50" fmla="*/ 85 w 268"/>
                  <a:gd name="T51" fmla="*/ 30 h 55"/>
                  <a:gd name="T52" fmla="*/ 80 w 268"/>
                  <a:gd name="T53" fmla="*/ 30 h 55"/>
                  <a:gd name="T54" fmla="*/ 80 w 268"/>
                  <a:gd name="T55" fmla="*/ 28 h 55"/>
                  <a:gd name="T56" fmla="*/ 76 w 268"/>
                  <a:gd name="T57" fmla="*/ 28 h 55"/>
                  <a:gd name="T58" fmla="*/ 76 w 268"/>
                  <a:gd name="T59" fmla="*/ 25 h 55"/>
                  <a:gd name="T60" fmla="*/ 60 w 268"/>
                  <a:gd name="T61" fmla="*/ 25 h 55"/>
                  <a:gd name="T62" fmla="*/ 60 w 268"/>
                  <a:gd name="T63" fmla="*/ 22 h 55"/>
                  <a:gd name="T64" fmla="*/ 56 w 268"/>
                  <a:gd name="T65" fmla="*/ 22 h 55"/>
                  <a:gd name="T66" fmla="*/ 56 w 268"/>
                  <a:gd name="T67" fmla="*/ 19 h 55"/>
                  <a:gd name="T68" fmla="*/ 50 w 268"/>
                  <a:gd name="T69" fmla="*/ 19 h 55"/>
                  <a:gd name="T70" fmla="*/ 50 w 268"/>
                  <a:gd name="T71" fmla="*/ 17 h 55"/>
                  <a:gd name="T72" fmla="*/ 45 w 268"/>
                  <a:gd name="T73" fmla="*/ 17 h 55"/>
                  <a:gd name="T74" fmla="*/ 45 w 268"/>
                  <a:gd name="T75" fmla="*/ 14 h 55"/>
                  <a:gd name="T76" fmla="*/ 40 w 268"/>
                  <a:gd name="T77" fmla="*/ 14 h 55"/>
                  <a:gd name="T78" fmla="*/ 40 w 268"/>
                  <a:gd name="T79" fmla="*/ 12 h 55"/>
                  <a:gd name="T80" fmla="*/ 34 w 268"/>
                  <a:gd name="T81" fmla="*/ 12 h 55"/>
                  <a:gd name="T82" fmla="*/ 30 w 268"/>
                  <a:gd name="T83" fmla="*/ 12 h 55"/>
                  <a:gd name="T84" fmla="*/ 30 w 268"/>
                  <a:gd name="T85" fmla="*/ 9 h 55"/>
                  <a:gd name="T86" fmla="*/ 25 w 268"/>
                  <a:gd name="T87" fmla="*/ 9 h 55"/>
                  <a:gd name="T88" fmla="*/ 25 w 268"/>
                  <a:gd name="T89" fmla="*/ 7 h 55"/>
                  <a:gd name="T90" fmla="*/ 18 w 268"/>
                  <a:gd name="T91" fmla="*/ 7 h 55"/>
                  <a:gd name="T92" fmla="*/ 18 w 268"/>
                  <a:gd name="T93" fmla="*/ 5 h 55"/>
                  <a:gd name="T94" fmla="*/ 15 w 268"/>
                  <a:gd name="T95" fmla="*/ 5 h 55"/>
                  <a:gd name="T96" fmla="*/ 15 w 268"/>
                  <a:gd name="T97" fmla="*/ 4 h 55"/>
                  <a:gd name="T98" fmla="*/ 8 w 268"/>
                  <a:gd name="T99" fmla="*/ 4 h 55"/>
                  <a:gd name="T100" fmla="*/ 8 w 268"/>
                  <a:gd name="T101" fmla="*/ 3 h 55"/>
                  <a:gd name="T102" fmla="*/ 4 w 268"/>
                  <a:gd name="T103" fmla="*/ 3 h 55"/>
                  <a:gd name="T104" fmla="*/ 4 w 268"/>
                  <a:gd name="T105" fmla="*/ 0 h 55"/>
                  <a:gd name="T106" fmla="*/ 0 w 268"/>
                  <a:gd name="T10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55">
                    <a:moveTo>
                      <a:pt x="268" y="55"/>
                    </a:moveTo>
                    <a:lnTo>
                      <a:pt x="268" y="52"/>
                    </a:lnTo>
                    <a:lnTo>
                      <a:pt x="264" y="52"/>
                    </a:lnTo>
                    <a:lnTo>
                      <a:pt x="264" y="50"/>
                    </a:lnTo>
                    <a:lnTo>
                      <a:pt x="260" y="50"/>
                    </a:lnTo>
                    <a:lnTo>
                      <a:pt x="260" y="48"/>
                    </a:lnTo>
                    <a:lnTo>
                      <a:pt x="220" y="48"/>
                    </a:lnTo>
                    <a:lnTo>
                      <a:pt x="220" y="47"/>
                    </a:lnTo>
                    <a:lnTo>
                      <a:pt x="203" y="47"/>
                    </a:lnTo>
                    <a:lnTo>
                      <a:pt x="203" y="45"/>
                    </a:lnTo>
                    <a:lnTo>
                      <a:pt x="174" y="45"/>
                    </a:lnTo>
                    <a:lnTo>
                      <a:pt x="146" y="45"/>
                    </a:lnTo>
                    <a:lnTo>
                      <a:pt x="141" y="45"/>
                    </a:lnTo>
                    <a:lnTo>
                      <a:pt x="141" y="43"/>
                    </a:lnTo>
                    <a:lnTo>
                      <a:pt x="125" y="43"/>
                    </a:lnTo>
                    <a:cubicBezTo>
                      <a:pt x="125" y="43"/>
                      <a:pt x="126" y="40"/>
                      <a:pt x="125" y="40"/>
                    </a:cubicBezTo>
                    <a:cubicBezTo>
                      <a:pt x="124" y="40"/>
                      <a:pt x="112" y="40"/>
                      <a:pt x="112" y="40"/>
                    </a:cubicBezTo>
                    <a:lnTo>
                      <a:pt x="112" y="38"/>
                    </a:lnTo>
                    <a:lnTo>
                      <a:pt x="104" y="38"/>
                    </a:lnTo>
                    <a:lnTo>
                      <a:pt x="104" y="37"/>
                    </a:lnTo>
                    <a:lnTo>
                      <a:pt x="98" y="37"/>
                    </a:lnTo>
                    <a:lnTo>
                      <a:pt x="98" y="34"/>
                    </a:lnTo>
                    <a:lnTo>
                      <a:pt x="90" y="34"/>
                    </a:lnTo>
                    <a:lnTo>
                      <a:pt x="90" y="32"/>
                    </a:lnTo>
                    <a:lnTo>
                      <a:pt x="85" y="32"/>
                    </a:lnTo>
                    <a:lnTo>
                      <a:pt x="85" y="30"/>
                    </a:lnTo>
                    <a:lnTo>
                      <a:pt x="80" y="30"/>
                    </a:lnTo>
                    <a:lnTo>
                      <a:pt x="80" y="28"/>
                    </a:lnTo>
                    <a:lnTo>
                      <a:pt x="76" y="28"/>
                    </a:lnTo>
                    <a:lnTo>
                      <a:pt x="76" y="25"/>
                    </a:lnTo>
                    <a:lnTo>
                      <a:pt x="60" y="25"/>
                    </a:lnTo>
                    <a:lnTo>
                      <a:pt x="60" y="22"/>
                    </a:lnTo>
                    <a:lnTo>
                      <a:pt x="56" y="22"/>
                    </a:lnTo>
                    <a:lnTo>
                      <a:pt x="56" y="19"/>
                    </a:lnTo>
                    <a:lnTo>
                      <a:pt x="50" y="19"/>
                    </a:lnTo>
                    <a:lnTo>
                      <a:pt x="50" y="17"/>
                    </a:lnTo>
                    <a:lnTo>
                      <a:pt x="45" y="17"/>
                    </a:lnTo>
                    <a:lnTo>
                      <a:pt x="45" y="14"/>
                    </a:lnTo>
                    <a:lnTo>
                      <a:pt x="40" y="14"/>
                    </a:lnTo>
                    <a:lnTo>
                      <a:pt x="40" y="12"/>
                    </a:lnTo>
                    <a:lnTo>
                      <a:pt x="34" y="12"/>
                    </a:lnTo>
                    <a:lnTo>
                      <a:pt x="30" y="12"/>
                    </a:lnTo>
                    <a:lnTo>
                      <a:pt x="30" y="9"/>
                    </a:lnTo>
                    <a:lnTo>
                      <a:pt x="25" y="9"/>
                    </a:lnTo>
                    <a:lnTo>
                      <a:pt x="25" y="7"/>
                    </a:lnTo>
                    <a:lnTo>
                      <a:pt x="18" y="7"/>
                    </a:lnTo>
                    <a:lnTo>
                      <a:pt x="18" y="5"/>
                    </a:lnTo>
                    <a:lnTo>
                      <a:pt x="15" y="5"/>
                    </a:lnTo>
                    <a:lnTo>
                      <a:pt x="15" y="4"/>
                    </a:lnTo>
                    <a:lnTo>
                      <a:pt x="8" y="4"/>
                    </a:lnTo>
                    <a:lnTo>
                      <a:pt x="8" y="3"/>
                    </a:lnTo>
                    <a:lnTo>
                      <a:pt x="4" y="3"/>
                    </a:lnTo>
                    <a:lnTo>
                      <a:pt x="4"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grpSp>
        <p:nvGrpSpPr>
          <p:cNvPr id="2504" name="Group 2503"/>
          <p:cNvGrpSpPr/>
          <p:nvPr/>
        </p:nvGrpSpPr>
        <p:grpSpPr>
          <a:xfrm>
            <a:off x="4621876" y="1559478"/>
            <a:ext cx="4268276" cy="2910139"/>
            <a:chOff x="1961971" y="2267381"/>
            <a:chExt cx="4554332" cy="2665503"/>
          </a:xfrm>
        </p:grpSpPr>
        <p:grpSp>
          <p:nvGrpSpPr>
            <p:cNvPr id="2505" name="Group 2504"/>
            <p:cNvGrpSpPr/>
            <p:nvPr/>
          </p:nvGrpSpPr>
          <p:grpSpPr>
            <a:xfrm>
              <a:off x="2614623" y="2396465"/>
              <a:ext cx="3901680" cy="2171700"/>
              <a:chOff x="836615" y="2448719"/>
              <a:chExt cx="3901680" cy="2171700"/>
            </a:xfrm>
          </p:grpSpPr>
          <p:sp>
            <p:nvSpPr>
              <p:cNvPr id="2520" name="Freeform 251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7" name="Line 13"/>
              <p:cNvSpPr>
                <a:spLocks noChangeShapeType="1"/>
              </p:cNvSpPr>
              <p:nvPr/>
            </p:nvSpPr>
            <p:spPr bwMode="auto">
              <a:xfrm>
                <a:off x="28441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8" name="Line 14"/>
              <p:cNvSpPr>
                <a:spLocks noChangeShapeType="1"/>
              </p:cNvSpPr>
              <p:nvPr/>
            </p:nvSpPr>
            <p:spPr bwMode="auto">
              <a:xfrm>
                <a:off x="36988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29" name="Line 17"/>
              <p:cNvSpPr>
                <a:spLocks noChangeShapeType="1"/>
              </p:cNvSpPr>
              <p:nvPr/>
            </p:nvSpPr>
            <p:spPr bwMode="auto">
              <a:xfrm>
                <a:off x="4562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30" name="Line 19"/>
              <p:cNvSpPr>
                <a:spLocks noChangeShapeType="1"/>
              </p:cNvSpPr>
              <p:nvPr/>
            </p:nvSpPr>
            <p:spPr bwMode="auto">
              <a:xfrm>
                <a:off x="19746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531" name="Line 21"/>
              <p:cNvSpPr>
                <a:spLocks noChangeShapeType="1"/>
              </p:cNvSpPr>
              <p:nvPr/>
            </p:nvSpPr>
            <p:spPr bwMode="auto">
              <a:xfrm>
                <a:off x="110479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grpSp>
        <p:sp>
          <p:nvSpPr>
            <p:cNvPr id="2506" name="TextBox 2505"/>
            <p:cNvSpPr txBox="1"/>
            <p:nvPr/>
          </p:nvSpPr>
          <p:spPr>
            <a:xfrm rot="16200000">
              <a:off x="1541393" y="3294479"/>
              <a:ext cx="1136719" cy="295563"/>
            </a:xfrm>
            <a:prstGeom prst="rect">
              <a:avLst/>
            </a:prstGeom>
            <a:noFill/>
          </p:spPr>
          <p:txBody>
            <a:bodyPr wrap="none" rtlCol="0">
              <a:spAutoFit/>
            </a:bodyPr>
            <a:lstStyle/>
            <a:p>
              <a:pPr algn="ctr"/>
              <a:r>
                <a:rPr lang="ja-JP" sz="1200" b="0" i="0" dirty="0" smtClean="0">
                  <a:solidFill>
                    <a:srgbClr val="000000"/>
                  </a:solidFill>
                  <a:ea typeface="MS UI Gothic" pitchFamily="18" charset="0"/>
                </a:rPr>
                <a:t>SAR率</a:t>
              </a:r>
            </a:p>
          </p:txBody>
        </p:sp>
        <p:sp>
          <p:nvSpPr>
            <p:cNvPr id="2507" name="TextBox 2506"/>
            <p:cNvSpPr txBox="1"/>
            <p:nvPr/>
          </p:nvSpPr>
          <p:spPr>
            <a:xfrm>
              <a:off x="4271558" y="4679170"/>
              <a:ext cx="1047881" cy="253714"/>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経過期間、年</a:t>
              </a:r>
            </a:p>
          </p:txBody>
        </p:sp>
        <p:sp>
          <p:nvSpPr>
            <p:cNvPr id="2508" name="TextBox 2507"/>
            <p:cNvSpPr txBox="1"/>
            <p:nvPr/>
          </p:nvSpPr>
          <p:spPr>
            <a:xfrm>
              <a:off x="2165598" y="2267381"/>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1.00</a:t>
              </a:r>
            </a:p>
          </p:txBody>
        </p:sp>
        <p:sp>
          <p:nvSpPr>
            <p:cNvPr id="2509" name="TextBox 2508"/>
            <p:cNvSpPr txBox="1"/>
            <p:nvPr/>
          </p:nvSpPr>
          <p:spPr>
            <a:xfrm>
              <a:off x="2165600" y="2663257"/>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0.80</a:t>
              </a:r>
            </a:p>
          </p:txBody>
        </p:sp>
        <p:sp>
          <p:nvSpPr>
            <p:cNvPr id="2510" name="TextBox 2509"/>
            <p:cNvSpPr txBox="1"/>
            <p:nvPr/>
          </p:nvSpPr>
          <p:spPr>
            <a:xfrm>
              <a:off x="2165600" y="3048755"/>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0.60</a:t>
              </a:r>
            </a:p>
          </p:txBody>
        </p:sp>
        <p:sp>
          <p:nvSpPr>
            <p:cNvPr id="2511" name="TextBox 2510"/>
            <p:cNvSpPr txBox="1"/>
            <p:nvPr/>
          </p:nvSpPr>
          <p:spPr>
            <a:xfrm>
              <a:off x="2165600" y="3447212"/>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0.40</a:t>
              </a:r>
            </a:p>
          </p:txBody>
        </p:sp>
        <p:sp>
          <p:nvSpPr>
            <p:cNvPr id="2512" name="TextBox 2511"/>
            <p:cNvSpPr txBox="1"/>
            <p:nvPr/>
          </p:nvSpPr>
          <p:spPr>
            <a:xfrm>
              <a:off x="2165600" y="3837029"/>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0.20</a:t>
              </a:r>
            </a:p>
          </p:txBody>
        </p:sp>
        <p:sp>
          <p:nvSpPr>
            <p:cNvPr id="2513" name="TextBox 2512"/>
            <p:cNvSpPr txBox="1"/>
            <p:nvPr/>
          </p:nvSpPr>
          <p:spPr>
            <a:xfrm>
              <a:off x="2165606" y="4231167"/>
              <a:ext cx="515182" cy="25371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0.00</a:t>
              </a:r>
            </a:p>
          </p:txBody>
        </p:sp>
        <p:sp>
          <p:nvSpPr>
            <p:cNvPr id="2514" name="TextBox 2513"/>
            <p:cNvSpPr txBox="1"/>
            <p:nvPr/>
          </p:nvSpPr>
          <p:spPr>
            <a:xfrm>
              <a:off x="2738612" y="4522748"/>
              <a:ext cx="298081" cy="213328"/>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p:txBody>
        </p:sp>
        <p:sp>
          <p:nvSpPr>
            <p:cNvPr id="2515" name="TextBox 2514"/>
            <p:cNvSpPr txBox="1"/>
            <p:nvPr/>
          </p:nvSpPr>
          <p:spPr>
            <a:xfrm>
              <a:off x="3610606" y="4522748"/>
              <a:ext cx="287694"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a:t>
              </a:r>
            </a:p>
          </p:txBody>
        </p:sp>
        <p:sp>
          <p:nvSpPr>
            <p:cNvPr id="2516" name="TextBox 2515"/>
            <p:cNvSpPr txBox="1"/>
            <p:nvPr/>
          </p:nvSpPr>
          <p:spPr>
            <a:xfrm>
              <a:off x="4043672" y="4522748"/>
              <a:ext cx="204226" cy="213328"/>
            </a:xfrm>
            <a:prstGeom prst="rect">
              <a:avLst/>
            </a:prstGeom>
            <a:noFill/>
          </p:spPr>
          <p:txBody>
            <a:bodyPr wrap="none" rtlCol="0" anchor="t" anchorCtr="0">
              <a:spAutoFit/>
            </a:bodyPr>
            <a:lstStyle/>
            <a:p>
              <a:pPr algn="ctr" fontAlgn="auto">
                <a:spcBef>
                  <a:spcPts val="0"/>
                </a:spcBef>
                <a:spcAft>
                  <a:spcPts val="0"/>
                </a:spcAft>
              </a:pPr>
              <a:endParaRPr lang="en-GB" sz="1200" dirty="0">
                <a:solidFill>
                  <a:srgbClr val="000000"/>
                </a:solidFill>
                <a:latin typeface="Arial"/>
                <a:cs typeface="Arial"/>
              </a:endParaRPr>
            </a:p>
          </p:txBody>
        </p:sp>
        <p:sp>
          <p:nvSpPr>
            <p:cNvPr id="2517" name="TextBox 2516"/>
            <p:cNvSpPr txBox="1"/>
            <p:nvPr/>
          </p:nvSpPr>
          <p:spPr>
            <a:xfrm>
              <a:off x="4474612" y="4522748"/>
              <a:ext cx="287694"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4</a:t>
              </a:r>
            </a:p>
          </p:txBody>
        </p:sp>
        <p:sp>
          <p:nvSpPr>
            <p:cNvPr id="2518" name="TextBox 2517"/>
            <p:cNvSpPr txBox="1"/>
            <p:nvPr/>
          </p:nvSpPr>
          <p:spPr>
            <a:xfrm>
              <a:off x="5331637" y="4522748"/>
              <a:ext cx="287695"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a:t>
              </a:r>
            </a:p>
          </p:txBody>
        </p:sp>
        <p:sp>
          <p:nvSpPr>
            <p:cNvPr id="2519" name="TextBox 2518"/>
            <p:cNvSpPr txBox="1"/>
            <p:nvPr/>
          </p:nvSpPr>
          <p:spPr>
            <a:xfrm>
              <a:off x="6200064" y="4522748"/>
              <a:ext cx="287695" cy="25371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8</a:t>
              </a:r>
            </a:p>
          </p:txBody>
        </p:sp>
      </p:grpSp>
      <p:sp>
        <p:nvSpPr>
          <p:cNvPr id="2532" name="TextBox 2531"/>
          <p:cNvSpPr txBox="1"/>
          <p:nvPr/>
        </p:nvSpPr>
        <p:spPr>
          <a:xfrm>
            <a:off x="7193038" y="1605250"/>
            <a:ext cx="1561646" cy="246221"/>
          </a:xfrm>
          <a:prstGeom prst="rect">
            <a:avLst/>
          </a:prstGeom>
          <a:noFill/>
        </p:spPr>
        <p:txBody>
          <a:bodyPr wrap="none" rtlCol="0">
            <a:spAutoFit/>
          </a:bodyPr>
          <a:lstStyle/>
          <a:p>
            <a:pPr fontAlgn="auto">
              <a:spcBef>
                <a:spcPts val="0"/>
              </a:spcBef>
              <a:spcAft>
                <a:spcPts val="0"/>
              </a:spcAft>
            </a:pPr>
            <a:r>
              <a:rPr lang="ja-JP" sz="1000" b="0" i="0" dirty="0" smtClean="0">
                <a:solidFill>
                  <a:srgbClr val="000000"/>
                </a:solidFill>
                <a:ea typeface="MS UI Gothic" pitchFamily="18" charset="0"/>
              </a:rPr>
              <a:t>p</a:t>
            </a:r>
            <a:r>
              <a:rPr lang="en-US" altLang="ja-JP" sz="1000" dirty="0" smtClean="0">
                <a:solidFill>
                  <a:srgbClr val="000000"/>
                </a:solidFill>
                <a:ea typeface="MS UI Gothic" pitchFamily="18" charset="0"/>
              </a:rPr>
              <a:t>&lt;0.0001 </a:t>
            </a:r>
            <a:r>
              <a:rPr lang="ja-JP" sz="1000" b="0" i="0" dirty="0" smtClean="0">
                <a:solidFill>
                  <a:srgbClr val="000000"/>
                </a:solidFill>
                <a:ea typeface="MS UI Gothic" pitchFamily="18" charset="0"/>
              </a:rPr>
              <a:t>(ログランク検定)</a:t>
            </a:r>
          </a:p>
        </p:txBody>
      </p:sp>
      <p:sp>
        <p:nvSpPr>
          <p:cNvPr id="2533" name="TextBox 2532"/>
          <p:cNvSpPr txBox="1"/>
          <p:nvPr/>
        </p:nvSpPr>
        <p:spPr>
          <a:xfrm>
            <a:off x="6607369" y="2004239"/>
            <a:ext cx="2254143" cy="400110"/>
          </a:xfrm>
          <a:prstGeom prst="rect">
            <a:avLst/>
          </a:prstGeom>
          <a:noFill/>
        </p:spPr>
        <p:txBody>
          <a:bodyPr wrap="none" rtlCol="0">
            <a:spAutoFit/>
          </a:bodyPr>
          <a:lstStyle/>
          <a:p>
            <a:pPr fontAlgn="auto">
              <a:spcBef>
                <a:spcPts val="0"/>
              </a:spcBef>
              <a:spcAft>
                <a:spcPts val="0"/>
              </a:spcAft>
            </a:pPr>
            <a:r>
              <a:rPr lang="ja-JP" sz="1000" b="0" i="0" dirty="0" smtClean="0">
                <a:solidFill>
                  <a:srgbClr val="000000"/>
                </a:solidFill>
                <a:ea typeface="MS UI Gothic" pitchFamily="18" charset="0"/>
              </a:rPr>
              <a:t>HR</a:t>
            </a:r>
            <a:r>
              <a:rPr lang="ja-JP" sz="1000" b="0" i="0" baseline="-25000" dirty="0" smtClean="0">
                <a:solidFill>
                  <a:srgbClr val="000000"/>
                </a:solidFill>
                <a:ea typeface="MS UI Gothic" pitchFamily="18" charset="0"/>
              </a:rPr>
              <a:t>adj </a:t>
            </a:r>
            <a:r>
              <a:rPr lang="ja-JP" sz="1000" b="0" i="0" dirty="0" smtClean="0">
                <a:solidFill>
                  <a:srgbClr val="000000"/>
                </a:solidFill>
                <a:ea typeface="MS UI Gothic" pitchFamily="18" charset="0"/>
              </a:rPr>
              <a:t>1.8 (95%CI 1.2, 2.6); </a:t>
            </a:r>
            <a:r>
              <a:rPr lang="en-US" altLang="ja-JP" sz="1000" dirty="0" smtClean="0">
                <a:solidFill>
                  <a:srgbClr val="000000"/>
                </a:solidFill>
                <a:ea typeface="MS UI Gothic" pitchFamily="18" charset="0"/>
              </a:rPr>
              <a:t>p&lt;0.004</a:t>
            </a:r>
            <a:endParaRPr lang="ja-JP" sz="1000" b="0" i="0" dirty="0" smtClean="0">
              <a:solidFill>
                <a:srgbClr val="000000"/>
              </a:solidFill>
              <a:ea typeface="MS UI Gothic" pitchFamily="18" charset="0"/>
            </a:endParaRPr>
          </a:p>
          <a:p>
            <a:pPr fontAlgn="auto">
              <a:spcBef>
                <a:spcPts val="0"/>
              </a:spcBef>
              <a:spcAft>
                <a:spcPts val="0"/>
              </a:spcAft>
            </a:pPr>
            <a:r>
              <a:rPr lang="ja-JP" sz="1000" b="0" i="0" dirty="0" smtClean="0">
                <a:solidFill>
                  <a:srgbClr val="000000"/>
                </a:solidFill>
                <a:ea typeface="MS UI Gothic" pitchFamily="18" charset="0"/>
              </a:rPr>
              <a:t>（多変量解析）</a:t>
            </a:r>
          </a:p>
        </p:txBody>
      </p:sp>
      <p:sp>
        <p:nvSpPr>
          <p:cNvPr id="2534" name="TextBox 2533"/>
          <p:cNvSpPr txBox="1"/>
          <p:nvPr/>
        </p:nvSpPr>
        <p:spPr>
          <a:xfrm>
            <a:off x="7914706" y="2524427"/>
            <a:ext cx="683649" cy="461665"/>
          </a:xfrm>
          <a:prstGeom prst="rect">
            <a:avLst/>
          </a:prstGeom>
          <a:noFill/>
        </p:spPr>
        <p:txBody>
          <a:bodyPr wrap="none" rtlCol="0">
            <a:spAutoFit/>
          </a:bodyPr>
          <a:lstStyle/>
          <a:p>
            <a:pPr fontAlgn="auto">
              <a:spcBef>
                <a:spcPts val="0"/>
              </a:spcBef>
              <a:spcAft>
                <a:spcPts val="0"/>
              </a:spcAft>
            </a:pPr>
            <a:r>
              <a:rPr lang="ja-JP" sz="1200" b="0" i="0" dirty="0" smtClean="0">
                <a:solidFill>
                  <a:srgbClr val="000000"/>
                </a:solidFill>
                <a:ea typeface="MS UI Gothic" pitchFamily="18" charset="0"/>
              </a:rPr>
              <a:t>CIMP</a:t>
            </a:r>
            <a:r>
              <a:rPr lang="ja-JP" sz="1200" b="0" i="0" baseline="30000" dirty="0" smtClean="0">
                <a:solidFill>
                  <a:srgbClr val="000000"/>
                </a:solidFill>
                <a:ea typeface="MS UI Gothic" pitchFamily="18" charset="0"/>
              </a:rPr>
              <a:t>− </a:t>
            </a:r>
          </a:p>
          <a:p>
            <a:pPr fontAlgn="auto">
              <a:spcBef>
                <a:spcPts val="0"/>
              </a:spcBef>
              <a:spcAft>
                <a:spcPts val="0"/>
              </a:spcAft>
            </a:pPr>
            <a:r>
              <a:rPr lang="ja-JP" sz="1200" b="0" i="0" dirty="0" smtClean="0">
                <a:solidFill>
                  <a:srgbClr val="000000"/>
                </a:solidFill>
                <a:ea typeface="MS UI Gothic" pitchFamily="18" charset="0"/>
              </a:rPr>
              <a:t>CIMP</a:t>
            </a:r>
            <a:r>
              <a:rPr lang="ja-JP" sz="1200" b="0" i="0" baseline="30000" dirty="0" smtClean="0">
                <a:solidFill>
                  <a:srgbClr val="000000"/>
                </a:solidFill>
                <a:ea typeface="MS UI Gothic" pitchFamily="18" charset="0"/>
              </a:rPr>
              <a:t>+</a:t>
            </a:r>
          </a:p>
        </p:txBody>
      </p:sp>
      <p:cxnSp>
        <p:nvCxnSpPr>
          <p:cNvPr id="2535" name="Straight Connector 2534"/>
          <p:cNvCxnSpPr/>
          <p:nvPr/>
        </p:nvCxnSpPr>
        <p:spPr>
          <a:xfrm>
            <a:off x="7502851" y="2675969"/>
            <a:ext cx="411855"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536" name="Straight Connector 2535"/>
          <p:cNvCxnSpPr/>
          <p:nvPr/>
        </p:nvCxnSpPr>
        <p:spPr>
          <a:xfrm>
            <a:off x="7502851" y="2854141"/>
            <a:ext cx="411855"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2537" name="Group 2536"/>
          <p:cNvGrpSpPr/>
          <p:nvPr/>
        </p:nvGrpSpPr>
        <p:grpSpPr>
          <a:xfrm>
            <a:off x="5495925" y="1694644"/>
            <a:ext cx="3394227" cy="1699186"/>
            <a:chOff x="3667125" y="3154363"/>
            <a:chExt cx="2543175" cy="1285875"/>
          </a:xfrm>
        </p:grpSpPr>
        <p:grpSp>
          <p:nvGrpSpPr>
            <p:cNvPr id="2538" name="Group 1045"/>
            <p:cNvGrpSpPr>
              <a:grpSpLocks/>
            </p:cNvGrpSpPr>
            <p:nvPr/>
          </p:nvGrpSpPr>
          <p:grpSpPr bwMode="auto">
            <a:xfrm>
              <a:off x="3667125" y="3154363"/>
              <a:ext cx="2543175" cy="1285875"/>
              <a:chOff x="2078" y="1755"/>
              <a:chExt cx="1602" cy="810"/>
            </a:xfrm>
          </p:grpSpPr>
          <p:sp>
            <p:nvSpPr>
              <p:cNvPr id="2587" name="Line 1046"/>
              <p:cNvSpPr>
                <a:spLocks noChangeShapeType="1"/>
              </p:cNvSpPr>
              <p:nvPr/>
            </p:nvSpPr>
            <p:spPr bwMode="auto">
              <a:xfrm>
                <a:off x="2084" y="175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8" name="Line 1047"/>
              <p:cNvSpPr>
                <a:spLocks noChangeShapeType="1"/>
              </p:cNvSpPr>
              <p:nvPr/>
            </p:nvSpPr>
            <p:spPr bwMode="auto">
              <a:xfrm>
                <a:off x="2156" y="182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9" name="Line 1048"/>
              <p:cNvSpPr>
                <a:spLocks noChangeShapeType="1"/>
              </p:cNvSpPr>
              <p:nvPr/>
            </p:nvSpPr>
            <p:spPr bwMode="auto">
              <a:xfrm>
                <a:off x="2156" y="181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0" name="Line 1049"/>
              <p:cNvSpPr>
                <a:spLocks noChangeShapeType="1"/>
              </p:cNvSpPr>
              <p:nvPr/>
            </p:nvSpPr>
            <p:spPr bwMode="auto">
              <a:xfrm>
                <a:off x="2096" y="177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1" name="Line 1050"/>
              <p:cNvSpPr>
                <a:spLocks noChangeShapeType="1"/>
              </p:cNvSpPr>
              <p:nvPr/>
            </p:nvSpPr>
            <p:spPr bwMode="auto">
              <a:xfrm>
                <a:off x="2132" y="180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2" name="Line 1051"/>
              <p:cNvSpPr>
                <a:spLocks noChangeShapeType="1"/>
              </p:cNvSpPr>
              <p:nvPr/>
            </p:nvSpPr>
            <p:spPr bwMode="auto">
              <a:xfrm>
                <a:off x="2522" y="221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3" name="Line 1052"/>
              <p:cNvSpPr>
                <a:spLocks noChangeShapeType="1"/>
              </p:cNvSpPr>
              <p:nvPr/>
            </p:nvSpPr>
            <p:spPr bwMode="auto">
              <a:xfrm>
                <a:off x="2534" y="221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4" name="Line 1053"/>
              <p:cNvSpPr>
                <a:spLocks noChangeShapeType="1"/>
              </p:cNvSpPr>
              <p:nvPr/>
            </p:nvSpPr>
            <p:spPr bwMode="auto">
              <a:xfrm>
                <a:off x="2540" y="223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5" name="Line 1054"/>
              <p:cNvSpPr>
                <a:spLocks noChangeShapeType="1"/>
              </p:cNvSpPr>
              <p:nvPr/>
            </p:nvSpPr>
            <p:spPr bwMode="auto">
              <a:xfrm>
                <a:off x="2552" y="223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6" name="Line 1055"/>
              <p:cNvSpPr>
                <a:spLocks noChangeShapeType="1"/>
              </p:cNvSpPr>
              <p:nvPr/>
            </p:nvSpPr>
            <p:spPr bwMode="auto">
              <a:xfrm>
                <a:off x="2558" y="225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7" name="Line 1056"/>
              <p:cNvSpPr>
                <a:spLocks noChangeShapeType="1"/>
              </p:cNvSpPr>
              <p:nvPr/>
            </p:nvSpPr>
            <p:spPr bwMode="auto">
              <a:xfrm>
                <a:off x="2570" y="225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8" name="Line 1057"/>
              <p:cNvSpPr>
                <a:spLocks noChangeShapeType="1"/>
              </p:cNvSpPr>
              <p:nvPr/>
            </p:nvSpPr>
            <p:spPr bwMode="auto">
              <a:xfrm>
                <a:off x="2576" y="225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9" name="Line 1058"/>
              <p:cNvSpPr>
                <a:spLocks noChangeShapeType="1"/>
              </p:cNvSpPr>
              <p:nvPr/>
            </p:nvSpPr>
            <p:spPr bwMode="auto">
              <a:xfrm>
                <a:off x="2582" y="225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0" name="Line 1059"/>
              <p:cNvSpPr>
                <a:spLocks noChangeShapeType="1"/>
              </p:cNvSpPr>
              <p:nvPr/>
            </p:nvSpPr>
            <p:spPr bwMode="auto">
              <a:xfrm>
                <a:off x="2594" y="227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1" name="Line 1060"/>
              <p:cNvSpPr>
                <a:spLocks noChangeShapeType="1"/>
              </p:cNvSpPr>
              <p:nvPr/>
            </p:nvSpPr>
            <p:spPr bwMode="auto">
              <a:xfrm>
                <a:off x="2600" y="227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2" name="Line 1061"/>
              <p:cNvSpPr>
                <a:spLocks noChangeShapeType="1"/>
              </p:cNvSpPr>
              <p:nvPr/>
            </p:nvSpPr>
            <p:spPr bwMode="auto">
              <a:xfrm>
                <a:off x="2606" y="227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3" name="Line 1062"/>
              <p:cNvSpPr>
                <a:spLocks noChangeShapeType="1"/>
              </p:cNvSpPr>
              <p:nvPr/>
            </p:nvSpPr>
            <p:spPr bwMode="auto">
              <a:xfrm>
                <a:off x="2618" y="227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4" name="Line 1063"/>
              <p:cNvSpPr>
                <a:spLocks noChangeShapeType="1"/>
              </p:cNvSpPr>
              <p:nvPr/>
            </p:nvSpPr>
            <p:spPr bwMode="auto">
              <a:xfrm>
                <a:off x="2624" y="228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5" name="Line 1064"/>
              <p:cNvSpPr>
                <a:spLocks noChangeShapeType="1"/>
              </p:cNvSpPr>
              <p:nvPr/>
            </p:nvSpPr>
            <p:spPr bwMode="auto">
              <a:xfrm>
                <a:off x="2636" y="228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6" name="Line 1065"/>
              <p:cNvSpPr>
                <a:spLocks noChangeShapeType="1"/>
              </p:cNvSpPr>
              <p:nvPr/>
            </p:nvSpPr>
            <p:spPr bwMode="auto">
              <a:xfrm>
                <a:off x="2666" y="229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7" name="Line 1066"/>
              <p:cNvSpPr>
                <a:spLocks noChangeShapeType="1"/>
              </p:cNvSpPr>
              <p:nvPr/>
            </p:nvSpPr>
            <p:spPr bwMode="auto">
              <a:xfrm>
                <a:off x="2678" y="229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8" name="Line 1067"/>
              <p:cNvSpPr>
                <a:spLocks noChangeShapeType="1"/>
              </p:cNvSpPr>
              <p:nvPr/>
            </p:nvSpPr>
            <p:spPr bwMode="auto">
              <a:xfrm>
                <a:off x="2198" y="185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9" name="Line 1068"/>
              <p:cNvSpPr>
                <a:spLocks noChangeShapeType="1"/>
              </p:cNvSpPr>
              <p:nvPr/>
            </p:nvSpPr>
            <p:spPr bwMode="auto">
              <a:xfrm>
                <a:off x="2210" y="185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0" name="Line 1069"/>
              <p:cNvSpPr>
                <a:spLocks noChangeShapeType="1"/>
              </p:cNvSpPr>
              <p:nvPr/>
            </p:nvSpPr>
            <p:spPr bwMode="auto">
              <a:xfrm>
                <a:off x="2222" y="186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1" name="Line 1070"/>
              <p:cNvSpPr>
                <a:spLocks noChangeShapeType="1"/>
              </p:cNvSpPr>
              <p:nvPr/>
            </p:nvSpPr>
            <p:spPr bwMode="auto">
              <a:xfrm>
                <a:off x="2228" y="18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2" name="Line 1071"/>
              <p:cNvSpPr>
                <a:spLocks noChangeShapeType="1"/>
              </p:cNvSpPr>
              <p:nvPr/>
            </p:nvSpPr>
            <p:spPr bwMode="auto">
              <a:xfrm>
                <a:off x="2186" y="1845"/>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3" name="Line 1072"/>
              <p:cNvSpPr>
                <a:spLocks noChangeShapeType="1"/>
              </p:cNvSpPr>
              <p:nvPr/>
            </p:nvSpPr>
            <p:spPr bwMode="auto">
              <a:xfrm>
                <a:off x="2228" y="187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4" name="Line 1073"/>
              <p:cNvSpPr>
                <a:spLocks noChangeShapeType="1"/>
              </p:cNvSpPr>
              <p:nvPr/>
            </p:nvSpPr>
            <p:spPr bwMode="auto">
              <a:xfrm>
                <a:off x="2312" y="197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5" name="Line 1074"/>
              <p:cNvSpPr>
                <a:spLocks noChangeShapeType="1"/>
              </p:cNvSpPr>
              <p:nvPr/>
            </p:nvSpPr>
            <p:spPr bwMode="auto">
              <a:xfrm>
                <a:off x="2270" y="191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6" name="Line 1075"/>
              <p:cNvSpPr>
                <a:spLocks noChangeShapeType="1"/>
              </p:cNvSpPr>
              <p:nvPr/>
            </p:nvSpPr>
            <p:spPr bwMode="auto">
              <a:xfrm>
                <a:off x="2258" y="189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7" name="Line 1076"/>
              <p:cNvSpPr>
                <a:spLocks noChangeShapeType="1"/>
              </p:cNvSpPr>
              <p:nvPr/>
            </p:nvSpPr>
            <p:spPr bwMode="auto">
              <a:xfrm>
                <a:off x="2252" y="189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8" name="Line 1077"/>
              <p:cNvSpPr>
                <a:spLocks noChangeShapeType="1"/>
              </p:cNvSpPr>
              <p:nvPr/>
            </p:nvSpPr>
            <p:spPr bwMode="auto">
              <a:xfrm>
                <a:off x="2336" y="199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9" name="Freeform 1078"/>
              <p:cNvSpPr>
                <a:spLocks/>
              </p:cNvSpPr>
              <p:nvPr/>
            </p:nvSpPr>
            <p:spPr bwMode="auto">
              <a:xfrm>
                <a:off x="2078" y="1773"/>
                <a:ext cx="1602" cy="780"/>
              </a:xfrm>
              <a:custGeom>
                <a:avLst/>
                <a:gdLst>
                  <a:gd name="T0" fmla="*/ 223 w 267"/>
                  <a:gd name="T1" fmla="*/ 130 h 130"/>
                  <a:gd name="T2" fmla="*/ 205 w 267"/>
                  <a:gd name="T3" fmla="*/ 128 h 130"/>
                  <a:gd name="T4" fmla="*/ 196 w 267"/>
                  <a:gd name="T5" fmla="*/ 126 h 130"/>
                  <a:gd name="T6" fmla="*/ 182 w 267"/>
                  <a:gd name="T7" fmla="*/ 124 h 130"/>
                  <a:gd name="T8" fmla="*/ 177 w 267"/>
                  <a:gd name="T9" fmla="*/ 123 h 130"/>
                  <a:gd name="T10" fmla="*/ 172 w 267"/>
                  <a:gd name="T11" fmla="*/ 121 h 130"/>
                  <a:gd name="T12" fmla="*/ 165 w 267"/>
                  <a:gd name="T13" fmla="*/ 118 h 130"/>
                  <a:gd name="T14" fmla="*/ 155 w 267"/>
                  <a:gd name="T15" fmla="*/ 117 h 130"/>
                  <a:gd name="T16" fmla="*/ 146 w 267"/>
                  <a:gd name="T17" fmla="*/ 114 h 130"/>
                  <a:gd name="T18" fmla="*/ 141 w 267"/>
                  <a:gd name="T19" fmla="*/ 111 h 130"/>
                  <a:gd name="T20" fmla="*/ 135 w 267"/>
                  <a:gd name="T21" fmla="*/ 109 h 130"/>
                  <a:gd name="T22" fmla="*/ 129 w 267"/>
                  <a:gd name="T23" fmla="*/ 107 h 130"/>
                  <a:gd name="T24" fmla="*/ 125 w 267"/>
                  <a:gd name="T25" fmla="*/ 102 h 130"/>
                  <a:gd name="T26" fmla="*/ 122 w 267"/>
                  <a:gd name="T27" fmla="*/ 100 h 130"/>
                  <a:gd name="T28" fmla="*/ 112 w 267"/>
                  <a:gd name="T29" fmla="*/ 97 h 130"/>
                  <a:gd name="T30" fmla="*/ 103 w 267"/>
                  <a:gd name="T31" fmla="*/ 93 h 130"/>
                  <a:gd name="T32" fmla="*/ 92 w 267"/>
                  <a:gd name="T33" fmla="*/ 90 h 130"/>
                  <a:gd name="T34" fmla="*/ 87 w 267"/>
                  <a:gd name="T35" fmla="*/ 88 h 130"/>
                  <a:gd name="T36" fmla="*/ 83 w 267"/>
                  <a:gd name="T37" fmla="*/ 85 h 130"/>
                  <a:gd name="T38" fmla="*/ 80 w 267"/>
                  <a:gd name="T39" fmla="*/ 83 h 130"/>
                  <a:gd name="T40" fmla="*/ 77 w 267"/>
                  <a:gd name="T41" fmla="*/ 79 h 130"/>
                  <a:gd name="T42" fmla="*/ 73 w 267"/>
                  <a:gd name="T43" fmla="*/ 76 h 130"/>
                  <a:gd name="T44" fmla="*/ 69 w 267"/>
                  <a:gd name="T45" fmla="*/ 73 h 130"/>
                  <a:gd name="T46" fmla="*/ 65 w 267"/>
                  <a:gd name="T47" fmla="*/ 68 h 130"/>
                  <a:gd name="T48" fmla="*/ 62 w 267"/>
                  <a:gd name="T49" fmla="*/ 64 h 130"/>
                  <a:gd name="T50" fmla="*/ 60 w 267"/>
                  <a:gd name="T51" fmla="*/ 60 h 130"/>
                  <a:gd name="T52" fmla="*/ 58 w 267"/>
                  <a:gd name="T53" fmla="*/ 57 h 130"/>
                  <a:gd name="T54" fmla="*/ 57 w 267"/>
                  <a:gd name="T55" fmla="*/ 56 h 130"/>
                  <a:gd name="T56" fmla="*/ 54 w 267"/>
                  <a:gd name="T57" fmla="*/ 53 h 130"/>
                  <a:gd name="T58" fmla="*/ 51 w 267"/>
                  <a:gd name="T59" fmla="*/ 50 h 130"/>
                  <a:gd name="T60" fmla="*/ 48 w 267"/>
                  <a:gd name="T61" fmla="*/ 47 h 130"/>
                  <a:gd name="T62" fmla="*/ 46 w 267"/>
                  <a:gd name="T63" fmla="*/ 45 h 130"/>
                  <a:gd name="T64" fmla="*/ 44 w 267"/>
                  <a:gd name="T65" fmla="*/ 42 h 130"/>
                  <a:gd name="T66" fmla="*/ 41 w 267"/>
                  <a:gd name="T67" fmla="*/ 39 h 130"/>
                  <a:gd name="T68" fmla="*/ 38 w 267"/>
                  <a:gd name="T69" fmla="*/ 36 h 130"/>
                  <a:gd name="T70" fmla="*/ 35 w 267"/>
                  <a:gd name="T71" fmla="*/ 32 h 130"/>
                  <a:gd name="T72" fmla="*/ 33 w 267"/>
                  <a:gd name="T73" fmla="*/ 28 h 130"/>
                  <a:gd name="T74" fmla="*/ 30 w 267"/>
                  <a:gd name="T75" fmla="*/ 25 h 130"/>
                  <a:gd name="T76" fmla="*/ 28 w 267"/>
                  <a:gd name="T77" fmla="*/ 23 h 130"/>
                  <a:gd name="T78" fmla="*/ 24 w 267"/>
                  <a:gd name="T79" fmla="*/ 20 h 130"/>
                  <a:gd name="T80" fmla="*/ 22 w 267"/>
                  <a:gd name="T81" fmla="*/ 18 h 130"/>
                  <a:gd name="T82" fmla="*/ 17 w 267"/>
                  <a:gd name="T83" fmla="*/ 16 h 130"/>
                  <a:gd name="T84" fmla="*/ 15 w 267"/>
                  <a:gd name="T85" fmla="*/ 13 h 130"/>
                  <a:gd name="T86" fmla="*/ 12 w 267"/>
                  <a:gd name="T87" fmla="*/ 11 h 130"/>
                  <a:gd name="T88" fmla="*/ 6 w 267"/>
                  <a:gd name="T89" fmla="*/ 8 h 130"/>
                  <a:gd name="T90" fmla="*/ 4 w 267"/>
                  <a:gd name="T91" fmla="*/ 6 h 130"/>
                  <a:gd name="T92" fmla="*/ 3 w 267"/>
                  <a:gd name="T93" fmla="*/ 3 h 130"/>
                  <a:gd name="T94" fmla="*/ 0 w 267"/>
                  <a:gd name="T9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130">
                    <a:moveTo>
                      <a:pt x="267" y="130"/>
                    </a:moveTo>
                    <a:lnTo>
                      <a:pt x="223" y="130"/>
                    </a:lnTo>
                    <a:lnTo>
                      <a:pt x="223" y="128"/>
                    </a:lnTo>
                    <a:lnTo>
                      <a:pt x="205" y="128"/>
                    </a:lnTo>
                    <a:lnTo>
                      <a:pt x="205" y="126"/>
                    </a:lnTo>
                    <a:lnTo>
                      <a:pt x="196" y="126"/>
                    </a:lnTo>
                    <a:lnTo>
                      <a:pt x="196" y="124"/>
                    </a:lnTo>
                    <a:lnTo>
                      <a:pt x="182" y="124"/>
                    </a:lnTo>
                    <a:lnTo>
                      <a:pt x="182" y="123"/>
                    </a:lnTo>
                    <a:lnTo>
                      <a:pt x="177" y="123"/>
                    </a:lnTo>
                    <a:lnTo>
                      <a:pt x="177" y="121"/>
                    </a:lnTo>
                    <a:lnTo>
                      <a:pt x="172" y="121"/>
                    </a:lnTo>
                    <a:lnTo>
                      <a:pt x="172" y="118"/>
                    </a:lnTo>
                    <a:lnTo>
                      <a:pt x="165" y="118"/>
                    </a:lnTo>
                    <a:lnTo>
                      <a:pt x="165" y="117"/>
                    </a:lnTo>
                    <a:lnTo>
                      <a:pt x="155" y="117"/>
                    </a:lnTo>
                    <a:lnTo>
                      <a:pt x="155" y="114"/>
                    </a:lnTo>
                    <a:lnTo>
                      <a:pt x="146" y="114"/>
                    </a:lnTo>
                    <a:lnTo>
                      <a:pt x="146" y="111"/>
                    </a:lnTo>
                    <a:lnTo>
                      <a:pt x="141" y="111"/>
                    </a:lnTo>
                    <a:lnTo>
                      <a:pt x="141" y="109"/>
                    </a:lnTo>
                    <a:lnTo>
                      <a:pt x="135" y="109"/>
                    </a:lnTo>
                    <a:lnTo>
                      <a:pt x="135" y="107"/>
                    </a:lnTo>
                    <a:lnTo>
                      <a:pt x="129" y="107"/>
                    </a:lnTo>
                    <a:lnTo>
                      <a:pt x="129" y="102"/>
                    </a:lnTo>
                    <a:lnTo>
                      <a:pt x="125" y="102"/>
                    </a:lnTo>
                    <a:lnTo>
                      <a:pt x="125" y="100"/>
                    </a:lnTo>
                    <a:lnTo>
                      <a:pt x="122" y="100"/>
                    </a:lnTo>
                    <a:lnTo>
                      <a:pt x="122" y="97"/>
                    </a:lnTo>
                    <a:lnTo>
                      <a:pt x="112" y="97"/>
                    </a:lnTo>
                    <a:lnTo>
                      <a:pt x="112" y="93"/>
                    </a:lnTo>
                    <a:lnTo>
                      <a:pt x="103" y="93"/>
                    </a:lnTo>
                    <a:lnTo>
                      <a:pt x="103" y="90"/>
                    </a:lnTo>
                    <a:lnTo>
                      <a:pt x="92" y="90"/>
                    </a:lnTo>
                    <a:lnTo>
                      <a:pt x="92" y="88"/>
                    </a:lnTo>
                    <a:lnTo>
                      <a:pt x="87" y="88"/>
                    </a:lnTo>
                    <a:lnTo>
                      <a:pt x="87" y="85"/>
                    </a:lnTo>
                    <a:lnTo>
                      <a:pt x="83" y="85"/>
                    </a:lnTo>
                    <a:lnTo>
                      <a:pt x="83" y="83"/>
                    </a:lnTo>
                    <a:lnTo>
                      <a:pt x="80" y="83"/>
                    </a:lnTo>
                    <a:lnTo>
                      <a:pt x="80" y="79"/>
                    </a:lnTo>
                    <a:lnTo>
                      <a:pt x="77" y="79"/>
                    </a:lnTo>
                    <a:lnTo>
                      <a:pt x="77" y="76"/>
                    </a:lnTo>
                    <a:lnTo>
                      <a:pt x="73" y="76"/>
                    </a:lnTo>
                    <a:lnTo>
                      <a:pt x="73" y="73"/>
                    </a:lnTo>
                    <a:lnTo>
                      <a:pt x="69" y="73"/>
                    </a:lnTo>
                    <a:lnTo>
                      <a:pt x="69" y="68"/>
                    </a:lnTo>
                    <a:lnTo>
                      <a:pt x="65" y="68"/>
                    </a:lnTo>
                    <a:lnTo>
                      <a:pt x="65" y="64"/>
                    </a:lnTo>
                    <a:lnTo>
                      <a:pt x="62" y="64"/>
                    </a:lnTo>
                    <a:lnTo>
                      <a:pt x="62" y="60"/>
                    </a:lnTo>
                    <a:lnTo>
                      <a:pt x="60" y="60"/>
                    </a:lnTo>
                    <a:lnTo>
                      <a:pt x="60" y="57"/>
                    </a:lnTo>
                    <a:lnTo>
                      <a:pt x="58" y="57"/>
                    </a:lnTo>
                    <a:lnTo>
                      <a:pt x="58" y="56"/>
                    </a:lnTo>
                    <a:lnTo>
                      <a:pt x="57" y="56"/>
                    </a:lnTo>
                    <a:lnTo>
                      <a:pt x="57" y="53"/>
                    </a:lnTo>
                    <a:lnTo>
                      <a:pt x="54" y="53"/>
                    </a:lnTo>
                    <a:lnTo>
                      <a:pt x="54" y="50"/>
                    </a:lnTo>
                    <a:lnTo>
                      <a:pt x="51" y="50"/>
                    </a:lnTo>
                    <a:lnTo>
                      <a:pt x="51" y="47"/>
                    </a:lnTo>
                    <a:lnTo>
                      <a:pt x="48" y="47"/>
                    </a:lnTo>
                    <a:lnTo>
                      <a:pt x="48" y="45"/>
                    </a:lnTo>
                    <a:lnTo>
                      <a:pt x="46" y="45"/>
                    </a:lnTo>
                    <a:lnTo>
                      <a:pt x="46" y="42"/>
                    </a:lnTo>
                    <a:lnTo>
                      <a:pt x="44" y="42"/>
                    </a:lnTo>
                    <a:lnTo>
                      <a:pt x="44" y="39"/>
                    </a:lnTo>
                    <a:lnTo>
                      <a:pt x="41" y="39"/>
                    </a:lnTo>
                    <a:lnTo>
                      <a:pt x="41" y="36"/>
                    </a:lnTo>
                    <a:lnTo>
                      <a:pt x="38" y="36"/>
                    </a:lnTo>
                    <a:lnTo>
                      <a:pt x="38" y="32"/>
                    </a:lnTo>
                    <a:lnTo>
                      <a:pt x="35" y="32"/>
                    </a:lnTo>
                    <a:lnTo>
                      <a:pt x="35" y="28"/>
                    </a:lnTo>
                    <a:lnTo>
                      <a:pt x="33" y="28"/>
                    </a:lnTo>
                    <a:lnTo>
                      <a:pt x="33" y="25"/>
                    </a:lnTo>
                    <a:lnTo>
                      <a:pt x="30" y="25"/>
                    </a:lnTo>
                    <a:lnTo>
                      <a:pt x="30" y="23"/>
                    </a:lnTo>
                    <a:lnTo>
                      <a:pt x="28" y="23"/>
                    </a:lnTo>
                    <a:lnTo>
                      <a:pt x="28" y="20"/>
                    </a:lnTo>
                    <a:lnTo>
                      <a:pt x="24" y="20"/>
                    </a:lnTo>
                    <a:lnTo>
                      <a:pt x="24" y="18"/>
                    </a:lnTo>
                    <a:lnTo>
                      <a:pt x="22" y="18"/>
                    </a:lnTo>
                    <a:lnTo>
                      <a:pt x="22" y="16"/>
                    </a:lnTo>
                    <a:lnTo>
                      <a:pt x="17" y="16"/>
                    </a:lnTo>
                    <a:lnTo>
                      <a:pt x="17" y="13"/>
                    </a:lnTo>
                    <a:lnTo>
                      <a:pt x="15" y="13"/>
                    </a:lnTo>
                    <a:lnTo>
                      <a:pt x="15" y="11"/>
                    </a:lnTo>
                    <a:lnTo>
                      <a:pt x="12" y="11"/>
                    </a:lnTo>
                    <a:lnTo>
                      <a:pt x="12" y="8"/>
                    </a:lnTo>
                    <a:lnTo>
                      <a:pt x="6" y="8"/>
                    </a:lnTo>
                    <a:lnTo>
                      <a:pt x="6" y="6"/>
                    </a:lnTo>
                    <a:lnTo>
                      <a:pt x="4" y="6"/>
                    </a:lnTo>
                    <a:lnTo>
                      <a:pt x="4" y="3"/>
                    </a:lnTo>
                    <a:lnTo>
                      <a:pt x="3" y="3"/>
                    </a:lnTo>
                    <a:lnTo>
                      <a:pt x="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0" name="Line 1079"/>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1" name="Line 1080"/>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2" name="Line 1081"/>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3" name="Line 1082"/>
              <p:cNvSpPr>
                <a:spLocks noChangeShapeType="1"/>
              </p:cNvSpPr>
              <p:nvPr/>
            </p:nvSpPr>
            <p:spPr bwMode="auto">
              <a:xfrm>
                <a:off x="340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4" name="Line 1083"/>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5" name="Line 1084"/>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6" name="Line 1085"/>
              <p:cNvSpPr>
                <a:spLocks noChangeShapeType="1"/>
              </p:cNvSpPr>
              <p:nvPr/>
            </p:nvSpPr>
            <p:spPr bwMode="auto">
              <a:xfrm>
                <a:off x="354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7" name="Line 1086"/>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8" name="Line 1087"/>
              <p:cNvSpPr>
                <a:spLocks noChangeShapeType="1"/>
              </p:cNvSpPr>
              <p:nvPr/>
            </p:nvSpPr>
            <p:spPr bwMode="auto">
              <a:xfrm>
                <a:off x="3248" y="249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9" name="Line 1088"/>
              <p:cNvSpPr>
                <a:spLocks noChangeShapeType="1"/>
              </p:cNvSpPr>
              <p:nvPr/>
            </p:nvSpPr>
            <p:spPr bwMode="auto">
              <a:xfrm>
                <a:off x="3254" y="249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0" name="Line 1089"/>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1" name="Line 1090"/>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2" name="Line 1091"/>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3" name="Line 1092"/>
              <p:cNvSpPr>
                <a:spLocks noChangeShapeType="1"/>
              </p:cNvSpPr>
              <p:nvPr/>
            </p:nvSpPr>
            <p:spPr bwMode="auto">
              <a:xfrm>
                <a:off x="340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4" name="Line 1093"/>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5" name="Line 1094"/>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6" name="Line 1095"/>
              <p:cNvSpPr>
                <a:spLocks noChangeShapeType="1"/>
              </p:cNvSpPr>
              <p:nvPr/>
            </p:nvSpPr>
            <p:spPr bwMode="auto">
              <a:xfrm>
                <a:off x="354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7" name="Line 1096"/>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8" name="Line 1097"/>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9" name="Line 1098"/>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0" name="Line 1099"/>
              <p:cNvSpPr>
                <a:spLocks noChangeShapeType="1"/>
              </p:cNvSpPr>
              <p:nvPr/>
            </p:nvSpPr>
            <p:spPr bwMode="auto">
              <a:xfrm>
                <a:off x="344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1" name="Line 1100"/>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2" name="Line 1101"/>
              <p:cNvSpPr>
                <a:spLocks noChangeShapeType="1"/>
              </p:cNvSpPr>
              <p:nvPr/>
            </p:nvSpPr>
            <p:spPr bwMode="auto">
              <a:xfrm>
                <a:off x="335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3" name="Line 1102"/>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4" name="Line 1103"/>
              <p:cNvSpPr>
                <a:spLocks noChangeShapeType="1"/>
              </p:cNvSpPr>
              <p:nvPr/>
            </p:nvSpPr>
            <p:spPr bwMode="auto">
              <a:xfrm>
                <a:off x="356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5" name="Line 1104"/>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6" name="Line 1105"/>
              <p:cNvSpPr>
                <a:spLocks noChangeShapeType="1"/>
              </p:cNvSpPr>
              <p:nvPr/>
            </p:nvSpPr>
            <p:spPr bwMode="auto">
              <a:xfrm>
                <a:off x="323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7" name="Line 1106"/>
              <p:cNvSpPr>
                <a:spLocks noChangeShapeType="1"/>
              </p:cNvSpPr>
              <p:nvPr/>
            </p:nvSpPr>
            <p:spPr bwMode="auto">
              <a:xfrm>
                <a:off x="324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8" name="Line 1107"/>
              <p:cNvSpPr>
                <a:spLocks noChangeShapeType="1"/>
              </p:cNvSpPr>
              <p:nvPr/>
            </p:nvSpPr>
            <p:spPr bwMode="auto">
              <a:xfrm>
                <a:off x="338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9" name="Line 1108"/>
              <p:cNvSpPr>
                <a:spLocks noChangeShapeType="1"/>
              </p:cNvSpPr>
              <p:nvPr/>
            </p:nvSpPr>
            <p:spPr bwMode="auto">
              <a:xfrm>
                <a:off x="339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0" name="Line 1109"/>
              <p:cNvSpPr>
                <a:spLocks noChangeShapeType="1"/>
              </p:cNvSpPr>
              <p:nvPr/>
            </p:nvSpPr>
            <p:spPr bwMode="auto">
              <a:xfrm>
                <a:off x="333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1" name="Line 1110"/>
              <p:cNvSpPr>
                <a:spLocks noChangeShapeType="1"/>
              </p:cNvSpPr>
              <p:nvPr/>
            </p:nvSpPr>
            <p:spPr bwMode="auto">
              <a:xfrm>
                <a:off x="334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2" name="Line 1111"/>
              <p:cNvSpPr>
                <a:spLocks noChangeShapeType="1"/>
              </p:cNvSpPr>
              <p:nvPr/>
            </p:nvSpPr>
            <p:spPr bwMode="auto">
              <a:xfrm>
                <a:off x="353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3" name="Line 1112"/>
              <p:cNvSpPr>
                <a:spLocks noChangeShapeType="1"/>
              </p:cNvSpPr>
              <p:nvPr/>
            </p:nvSpPr>
            <p:spPr bwMode="auto">
              <a:xfrm>
                <a:off x="355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4" name="Line 1113"/>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5" name="Line 1114"/>
              <p:cNvSpPr>
                <a:spLocks noChangeShapeType="1"/>
              </p:cNvSpPr>
              <p:nvPr/>
            </p:nvSpPr>
            <p:spPr bwMode="auto">
              <a:xfrm>
                <a:off x="3254"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6" name="Line 1115"/>
              <p:cNvSpPr>
                <a:spLocks noChangeShapeType="1"/>
              </p:cNvSpPr>
              <p:nvPr/>
            </p:nvSpPr>
            <p:spPr bwMode="auto">
              <a:xfrm>
                <a:off x="344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7" name="Line 1116"/>
              <p:cNvSpPr>
                <a:spLocks noChangeShapeType="1"/>
              </p:cNvSpPr>
              <p:nvPr/>
            </p:nvSpPr>
            <p:spPr bwMode="auto">
              <a:xfrm>
                <a:off x="345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8" name="Line 1117"/>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9" name="Line 1118"/>
              <p:cNvSpPr>
                <a:spLocks noChangeShapeType="1"/>
              </p:cNvSpPr>
              <p:nvPr/>
            </p:nvSpPr>
            <p:spPr bwMode="auto">
              <a:xfrm>
                <a:off x="336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0" name="Line 1119"/>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1" name="Line 1120"/>
              <p:cNvSpPr>
                <a:spLocks noChangeShapeType="1"/>
              </p:cNvSpPr>
              <p:nvPr/>
            </p:nvSpPr>
            <p:spPr bwMode="auto">
              <a:xfrm>
                <a:off x="357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2" name="Line 1121"/>
              <p:cNvSpPr>
                <a:spLocks noChangeShapeType="1"/>
              </p:cNvSpPr>
              <p:nvPr/>
            </p:nvSpPr>
            <p:spPr bwMode="auto">
              <a:xfrm>
                <a:off x="3176" y="249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3" name="Line 1122"/>
              <p:cNvSpPr>
                <a:spLocks noChangeShapeType="1"/>
              </p:cNvSpPr>
              <p:nvPr/>
            </p:nvSpPr>
            <p:spPr bwMode="auto">
              <a:xfrm>
                <a:off x="3212" y="249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4" name="Line 1123"/>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5" name="Line 1124"/>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6" name="Line 1125"/>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7" name="Line 1126"/>
              <p:cNvSpPr>
                <a:spLocks noChangeShapeType="1"/>
              </p:cNvSpPr>
              <p:nvPr/>
            </p:nvSpPr>
            <p:spPr bwMode="auto">
              <a:xfrm>
                <a:off x="347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8" name="Line 1127"/>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9" name="Line 1128"/>
              <p:cNvSpPr>
                <a:spLocks noChangeShapeType="1"/>
              </p:cNvSpPr>
              <p:nvPr/>
            </p:nvSpPr>
            <p:spPr bwMode="auto">
              <a:xfrm>
                <a:off x="338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0" name="Line 1129"/>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1" name="Line 1130"/>
              <p:cNvSpPr>
                <a:spLocks noChangeShapeType="1"/>
              </p:cNvSpPr>
              <p:nvPr/>
            </p:nvSpPr>
            <p:spPr bwMode="auto">
              <a:xfrm>
                <a:off x="359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2" name="Line 1131"/>
              <p:cNvSpPr>
                <a:spLocks noChangeShapeType="1"/>
              </p:cNvSpPr>
              <p:nvPr/>
            </p:nvSpPr>
            <p:spPr bwMode="auto">
              <a:xfrm>
                <a:off x="360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3" name="Line 1132"/>
              <p:cNvSpPr>
                <a:spLocks noChangeShapeType="1"/>
              </p:cNvSpPr>
              <p:nvPr/>
            </p:nvSpPr>
            <p:spPr bwMode="auto">
              <a:xfrm>
                <a:off x="361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4" name="Line 1133"/>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5" name="Line 1134"/>
              <p:cNvSpPr>
                <a:spLocks noChangeShapeType="1"/>
              </p:cNvSpPr>
              <p:nvPr/>
            </p:nvSpPr>
            <p:spPr bwMode="auto">
              <a:xfrm>
                <a:off x="3284"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6" name="Line 1135"/>
              <p:cNvSpPr>
                <a:spLocks noChangeShapeType="1"/>
              </p:cNvSpPr>
              <p:nvPr/>
            </p:nvSpPr>
            <p:spPr bwMode="auto">
              <a:xfrm>
                <a:off x="348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7" name="Line 1136"/>
              <p:cNvSpPr>
                <a:spLocks noChangeShapeType="1"/>
              </p:cNvSpPr>
              <p:nvPr/>
            </p:nvSpPr>
            <p:spPr bwMode="auto">
              <a:xfrm>
                <a:off x="349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8" name="Line 1137"/>
              <p:cNvSpPr>
                <a:spLocks noChangeShapeType="1"/>
              </p:cNvSpPr>
              <p:nvPr/>
            </p:nvSpPr>
            <p:spPr bwMode="auto">
              <a:xfrm>
                <a:off x="3218" y="249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9" name="Line 1138"/>
              <p:cNvSpPr>
                <a:spLocks noChangeShapeType="1"/>
              </p:cNvSpPr>
              <p:nvPr/>
            </p:nvSpPr>
            <p:spPr bwMode="auto">
              <a:xfrm>
                <a:off x="3230" y="249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0" name="Line 1139"/>
              <p:cNvSpPr>
                <a:spLocks noChangeShapeType="1"/>
              </p:cNvSpPr>
              <p:nvPr/>
            </p:nvSpPr>
            <p:spPr bwMode="auto">
              <a:xfrm>
                <a:off x="329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1" name="Line 1140"/>
              <p:cNvSpPr>
                <a:spLocks noChangeShapeType="1"/>
              </p:cNvSpPr>
              <p:nvPr/>
            </p:nvSpPr>
            <p:spPr bwMode="auto">
              <a:xfrm>
                <a:off x="329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2" name="Line 1141"/>
              <p:cNvSpPr>
                <a:spLocks noChangeShapeType="1"/>
              </p:cNvSpPr>
              <p:nvPr/>
            </p:nvSpPr>
            <p:spPr bwMode="auto">
              <a:xfrm>
                <a:off x="350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3" name="Line 1142"/>
              <p:cNvSpPr>
                <a:spLocks noChangeShapeType="1"/>
              </p:cNvSpPr>
              <p:nvPr/>
            </p:nvSpPr>
            <p:spPr bwMode="auto">
              <a:xfrm>
                <a:off x="351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4" name="Line 1143"/>
              <p:cNvSpPr>
                <a:spLocks noChangeShapeType="1"/>
              </p:cNvSpPr>
              <p:nvPr/>
            </p:nvSpPr>
            <p:spPr bwMode="auto">
              <a:xfrm>
                <a:off x="331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5" name="Line 1144"/>
              <p:cNvSpPr>
                <a:spLocks noChangeShapeType="1"/>
              </p:cNvSpPr>
              <p:nvPr/>
            </p:nvSpPr>
            <p:spPr bwMode="auto">
              <a:xfrm>
                <a:off x="332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6" name="Line 1145"/>
              <p:cNvSpPr>
                <a:spLocks noChangeShapeType="1"/>
              </p:cNvSpPr>
              <p:nvPr/>
            </p:nvSpPr>
            <p:spPr bwMode="auto">
              <a:xfrm>
                <a:off x="351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7" name="Line 1146"/>
              <p:cNvSpPr>
                <a:spLocks noChangeShapeType="1"/>
              </p:cNvSpPr>
              <p:nvPr/>
            </p:nvSpPr>
            <p:spPr bwMode="auto">
              <a:xfrm>
                <a:off x="353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8" name="Line 1147"/>
              <p:cNvSpPr>
                <a:spLocks noChangeShapeType="1"/>
              </p:cNvSpPr>
              <p:nvPr/>
            </p:nvSpPr>
            <p:spPr bwMode="auto">
              <a:xfrm>
                <a:off x="323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9" name="Line 1148"/>
              <p:cNvSpPr>
                <a:spLocks noChangeShapeType="1"/>
              </p:cNvSpPr>
              <p:nvPr/>
            </p:nvSpPr>
            <p:spPr bwMode="auto">
              <a:xfrm>
                <a:off x="324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0" name="Line 1149"/>
              <p:cNvSpPr>
                <a:spLocks noChangeShapeType="1"/>
              </p:cNvSpPr>
              <p:nvPr/>
            </p:nvSpPr>
            <p:spPr bwMode="auto">
              <a:xfrm>
                <a:off x="338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1" name="Line 1150"/>
              <p:cNvSpPr>
                <a:spLocks noChangeShapeType="1"/>
              </p:cNvSpPr>
              <p:nvPr/>
            </p:nvSpPr>
            <p:spPr bwMode="auto">
              <a:xfrm>
                <a:off x="339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2" name="Line 1151"/>
              <p:cNvSpPr>
                <a:spLocks noChangeShapeType="1"/>
              </p:cNvSpPr>
              <p:nvPr/>
            </p:nvSpPr>
            <p:spPr bwMode="auto">
              <a:xfrm>
                <a:off x="333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3" name="Line 1152"/>
              <p:cNvSpPr>
                <a:spLocks noChangeShapeType="1"/>
              </p:cNvSpPr>
              <p:nvPr/>
            </p:nvSpPr>
            <p:spPr bwMode="auto">
              <a:xfrm>
                <a:off x="334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4" name="Line 1153"/>
              <p:cNvSpPr>
                <a:spLocks noChangeShapeType="1"/>
              </p:cNvSpPr>
              <p:nvPr/>
            </p:nvSpPr>
            <p:spPr bwMode="auto">
              <a:xfrm>
                <a:off x="353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5" name="Line 1154"/>
              <p:cNvSpPr>
                <a:spLocks noChangeShapeType="1"/>
              </p:cNvSpPr>
              <p:nvPr/>
            </p:nvSpPr>
            <p:spPr bwMode="auto">
              <a:xfrm>
                <a:off x="355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6" name="Line 1155"/>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7" name="Line 1156"/>
              <p:cNvSpPr>
                <a:spLocks noChangeShapeType="1"/>
              </p:cNvSpPr>
              <p:nvPr/>
            </p:nvSpPr>
            <p:spPr bwMode="auto">
              <a:xfrm>
                <a:off x="3254"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8" name="Line 1157"/>
              <p:cNvSpPr>
                <a:spLocks noChangeShapeType="1"/>
              </p:cNvSpPr>
              <p:nvPr/>
            </p:nvSpPr>
            <p:spPr bwMode="auto">
              <a:xfrm>
                <a:off x="344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9" name="Line 1158"/>
              <p:cNvSpPr>
                <a:spLocks noChangeShapeType="1"/>
              </p:cNvSpPr>
              <p:nvPr/>
            </p:nvSpPr>
            <p:spPr bwMode="auto">
              <a:xfrm>
                <a:off x="345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0" name="Line 1159"/>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1" name="Line 1160"/>
              <p:cNvSpPr>
                <a:spLocks noChangeShapeType="1"/>
              </p:cNvSpPr>
              <p:nvPr/>
            </p:nvSpPr>
            <p:spPr bwMode="auto">
              <a:xfrm>
                <a:off x="336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2" name="Line 1161"/>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3" name="Line 1162"/>
              <p:cNvSpPr>
                <a:spLocks noChangeShapeType="1"/>
              </p:cNvSpPr>
              <p:nvPr/>
            </p:nvSpPr>
            <p:spPr bwMode="auto">
              <a:xfrm>
                <a:off x="357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4" name="Line 1163"/>
              <p:cNvSpPr>
                <a:spLocks noChangeShapeType="1"/>
              </p:cNvSpPr>
              <p:nvPr/>
            </p:nvSpPr>
            <p:spPr bwMode="auto">
              <a:xfrm>
                <a:off x="2960" y="243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5" name="Line 1164"/>
              <p:cNvSpPr>
                <a:spLocks noChangeShapeType="1"/>
              </p:cNvSpPr>
              <p:nvPr/>
            </p:nvSpPr>
            <p:spPr bwMode="auto">
              <a:xfrm>
                <a:off x="2996" y="2439"/>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6" name="Line 1165"/>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7" name="Line 1166"/>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8" name="Line 1167"/>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9" name="Line 1168"/>
              <p:cNvSpPr>
                <a:spLocks noChangeShapeType="1"/>
              </p:cNvSpPr>
              <p:nvPr/>
            </p:nvSpPr>
            <p:spPr bwMode="auto">
              <a:xfrm>
                <a:off x="347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0" name="Line 1169"/>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1" name="Line 1170"/>
              <p:cNvSpPr>
                <a:spLocks noChangeShapeType="1"/>
              </p:cNvSpPr>
              <p:nvPr/>
            </p:nvSpPr>
            <p:spPr bwMode="auto">
              <a:xfrm>
                <a:off x="338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2" name="Line 1171"/>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3" name="Line 1172"/>
              <p:cNvSpPr>
                <a:spLocks noChangeShapeType="1"/>
              </p:cNvSpPr>
              <p:nvPr/>
            </p:nvSpPr>
            <p:spPr bwMode="auto">
              <a:xfrm>
                <a:off x="359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4" name="Line 1173"/>
              <p:cNvSpPr>
                <a:spLocks noChangeShapeType="1"/>
              </p:cNvSpPr>
              <p:nvPr/>
            </p:nvSpPr>
            <p:spPr bwMode="auto">
              <a:xfrm>
                <a:off x="360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5" name="Line 1174"/>
              <p:cNvSpPr>
                <a:spLocks noChangeShapeType="1"/>
              </p:cNvSpPr>
              <p:nvPr/>
            </p:nvSpPr>
            <p:spPr bwMode="auto">
              <a:xfrm>
                <a:off x="361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6" name="Line 1175"/>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7" name="Line 1176"/>
              <p:cNvSpPr>
                <a:spLocks noChangeShapeType="1"/>
              </p:cNvSpPr>
              <p:nvPr/>
            </p:nvSpPr>
            <p:spPr bwMode="auto">
              <a:xfrm>
                <a:off x="3284"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8" name="Line 1177"/>
              <p:cNvSpPr>
                <a:spLocks noChangeShapeType="1"/>
              </p:cNvSpPr>
              <p:nvPr/>
            </p:nvSpPr>
            <p:spPr bwMode="auto">
              <a:xfrm>
                <a:off x="348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9" name="Line 1178"/>
              <p:cNvSpPr>
                <a:spLocks noChangeShapeType="1"/>
              </p:cNvSpPr>
              <p:nvPr/>
            </p:nvSpPr>
            <p:spPr bwMode="auto">
              <a:xfrm>
                <a:off x="349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0" name="Line 1179"/>
              <p:cNvSpPr>
                <a:spLocks noChangeShapeType="1"/>
              </p:cNvSpPr>
              <p:nvPr/>
            </p:nvSpPr>
            <p:spPr bwMode="auto">
              <a:xfrm>
                <a:off x="3044" y="2457"/>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1" name="Line 1180"/>
              <p:cNvSpPr>
                <a:spLocks noChangeShapeType="1"/>
              </p:cNvSpPr>
              <p:nvPr/>
            </p:nvSpPr>
            <p:spPr bwMode="auto">
              <a:xfrm>
                <a:off x="3050" y="2457"/>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2" name="Line 1181"/>
              <p:cNvSpPr>
                <a:spLocks noChangeShapeType="1"/>
              </p:cNvSpPr>
              <p:nvPr/>
            </p:nvSpPr>
            <p:spPr bwMode="auto">
              <a:xfrm>
                <a:off x="329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3" name="Line 1182"/>
              <p:cNvSpPr>
                <a:spLocks noChangeShapeType="1"/>
              </p:cNvSpPr>
              <p:nvPr/>
            </p:nvSpPr>
            <p:spPr bwMode="auto">
              <a:xfrm>
                <a:off x="329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4" name="Line 1183"/>
              <p:cNvSpPr>
                <a:spLocks noChangeShapeType="1"/>
              </p:cNvSpPr>
              <p:nvPr/>
            </p:nvSpPr>
            <p:spPr bwMode="auto">
              <a:xfrm>
                <a:off x="350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5" name="Line 1184"/>
              <p:cNvSpPr>
                <a:spLocks noChangeShapeType="1"/>
              </p:cNvSpPr>
              <p:nvPr/>
            </p:nvSpPr>
            <p:spPr bwMode="auto">
              <a:xfrm>
                <a:off x="351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6" name="Line 1185"/>
              <p:cNvSpPr>
                <a:spLocks noChangeShapeType="1"/>
              </p:cNvSpPr>
              <p:nvPr/>
            </p:nvSpPr>
            <p:spPr bwMode="auto">
              <a:xfrm>
                <a:off x="363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7" name="Line 1186"/>
              <p:cNvSpPr>
                <a:spLocks noChangeShapeType="1"/>
              </p:cNvSpPr>
              <p:nvPr/>
            </p:nvSpPr>
            <p:spPr bwMode="auto">
              <a:xfrm>
                <a:off x="366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8" name="Line 1187"/>
              <p:cNvSpPr>
                <a:spLocks noChangeShapeType="1"/>
              </p:cNvSpPr>
              <p:nvPr/>
            </p:nvSpPr>
            <p:spPr bwMode="auto">
              <a:xfrm>
                <a:off x="331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9" name="Line 1188"/>
              <p:cNvSpPr>
                <a:spLocks noChangeShapeType="1"/>
              </p:cNvSpPr>
              <p:nvPr/>
            </p:nvSpPr>
            <p:spPr bwMode="auto">
              <a:xfrm>
                <a:off x="332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0" name="Line 1189"/>
              <p:cNvSpPr>
                <a:spLocks noChangeShapeType="1"/>
              </p:cNvSpPr>
              <p:nvPr/>
            </p:nvSpPr>
            <p:spPr bwMode="auto">
              <a:xfrm>
                <a:off x="351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1" name="Line 1190"/>
              <p:cNvSpPr>
                <a:spLocks noChangeShapeType="1"/>
              </p:cNvSpPr>
              <p:nvPr/>
            </p:nvSpPr>
            <p:spPr bwMode="auto">
              <a:xfrm>
                <a:off x="353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2" name="Line 1191"/>
              <p:cNvSpPr>
                <a:spLocks noChangeShapeType="1"/>
              </p:cNvSpPr>
              <p:nvPr/>
            </p:nvSpPr>
            <p:spPr bwMode="auto">
              <a:xfrm>
                <a:off x="323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3" name="Line 1192"/>
              <p:cNvSpPr>
                <a:spLocks noChangeShapeType="1"/>
              </p:cNvSpPr>
              <p:nvPr/>
            </p:nvSpPr>
            <p:spPr bwMode="auto">
              <a:xfrm>
                <a:off x="324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4" name="Line 1193"/>
              <p:cNvSpPr>
                <a:spLocks noChangeShapeType="1"/>
              </p:cNvSpPr>
              <p:nvPr/>
            </p:nvSpPr>
            <p:spPr bwMode="auto">
              <a:xfrm>
                <a:off x="338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5" name="Line 1194"/>
              <p:cNvSpPr>
                <a:spLocks noChangeShapeType="1"/>
              </p:cNvSpPr>
              <p:nvPr/>
            </p:nvSpPr>
            <p:spPr bwMode="auto">
              <a:xfrm>
                <a:off x="339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6" name="Line 1195"/>
              <p:cNvSpPr>
                <a:spLocks noChangeShapeType="1"/>
              </p:cNvSpPr>
              <p:nvPr/>
            </p:nvSpPr>
            <p:spPr bwMode="auto">
              <a:xfrm>
                <a:off x="333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7" name="Line 1196"/>
              <p:cNvSpPr>
                <a:spLocks noChangeShapeType="1"/>
              </p:cNvSpPr>
              <p:nvPr/>
            </p:nvSpPr>
            <p:spPr bwMode="auto">
              <a:xfrm>
                <a:off x="334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8" name="Line 1197"/>
              <p:cNvSpPr>
                <a:spLocks noChangeShapeType="1"/>
              </p:cNvSpPr>
              <p:nvPr/>
            </p:nvSpPr>
            <p:spPr bwMode="auto">
              <a:xfrm>
                <a:off x="353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9" name="Line 1198"/>
              <p:cNvSpPr>
                <a:spLocks noChangeShapeType="1"/>
              </p:cNvSpPr>
              <p:nvPr/>
            </p:nvSpPr>
            <p:spPr bwMode="auto">
              <a:xfrm>
                <a:off x="355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0" name="Line 1199"/>
              <p:cNvSpPr>
                <a:spLocks noChangeShapeType="1"/>
              </p:cNvSpPr>
              <p:nvPr/>
            </p:nvSpPr>
            <p:spPr bwMode="auto">
              <a:xfrm>
                <a:off x="3080" y="246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1" name="Line 1200"/>
              <p:cNvSpPr>
                <a:spLocks noChangeShapeType="1"/>
              </p:cNvSpPr>
              <p:nvPr/>
            </p:nvSpPr>
            <p:spPr bwMode="auto">
              <a:xfrm>
                <a:off x="3104" y="2463"/>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2" name="Line 1201"/>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3" name="Line 1202"/>
              <p:cNvSpPr>
                <a:spLocks noChangeShapeType="1"/>
              </p:cNvSpPr>
              <p:nvPr/>
            </p:nvSpPr>
            <p:spPr bwMode="auto">
              <a:xfrm>
                <a:off x="3254"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4" name="Line 1203"/>
              <p:cNvSpPr>
                <a:spLocks noChangeShapeType="1"/>
              </p:cNvSpPr>
              <p:nvPr/>
            </p:nvSpPr>
            <p:spPr bwMode="auto">
              <a:xfrm>
                <a:off x="344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5" name="Line 1204"/>
              <p:cNvSpPr>
                <a:spLocks noChangeShapeType="1"/>
              </p:cNvSpPr>
              <p:nvPr/>
            </p:nvSpPr>
            <p:spPr bwMode="auto">
              <a:xfrm>
                <a:off x="345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6" name="Line 1205"/>
              <p:cNvSpPr>
                <a:spLocks noChangeShapeType="1"/>
              </p:cNvSpPr>
              <p:nvPr/>
            </p:nvSpPr>
            <p:spPr bwMode="auto">
              <a:xfrm>
                <a:off x="335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7" name="Line 1206"/>
              <p:cNvSpPr>
                <a:spLocks noChangeShapeType="1"/>
              </p:cNvSpPr>
              <p:nvPr/>
            </p:nvSpPr>
            <p:spPr bwMode="auto">
              <a:xfrm>
                <a:off x="336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8" name="Line 1207"/>
              <p:cNvSpPr>
                <a:spLocks noChangeShapeType="1"/>
              </p:cNvSpPr>
              <p:nvPr/>
            </p:nvSpPr>
            <p:spPr bwMode="auto">
              <a:xfrm>
                <a:off x="356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9" name="Line 1208"/>
              <p:cNvSpPr>
                <a:spLocks noChangeShapeType="1"/>
              </p:cNvSpPr>
              <p:nvPr/>
            </p:nvSpPr>
            <p:spPr bwMode="auto">
              <a:xfrm>
                <a:off x="357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0" name="Line 1209"/>
              <p:cNvSpPr>
                <a:spLocks noChangeShapeType="1"/>
              </p:cNvSpPr>
              <p:nvPr/>
            </p:nvSpPr>
            <p:spPr bwMode="auto">
              <a:xfrm>
                <a:off x="2900" y="241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1" name="Line 1210"/>
              <p:cNvSpPr>
                <a:spLocks noChangeShapeType="1"/>
              </p:cNvSpPr>
              <p:nvPr/>
            </p:nvSpPr>
            <p:spPr bwMode="auto">
              <a:xfrm>
                <a:off x="2930" y="241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2" name="Line 1211"/>
              <p:cNvSpPr>
                <a:spLocks noChangeShapeType="1"/>
              </p:cNvSpPr>
              <p:nvPr/>
            </p:nvSpPr>
            <p:spPr bwMode="auto">
              <a:xfrm>
                <a:off x="326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3" name="Line 1212"/>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4" name="Line 1213"/>
              <p:cNvSpPr>
                <a:spLocks noChangeShapeType="1"/>
              </p:cNvSpPr>
              <p:nvPr/>
            </p:nvSpPr>
            <p:spPr bwMode="auto">
              <a:xfrm>
                <a:off x="346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5" name="Line 1214"/>
              <p:cNvSpPr>
                <a:spLocks noChangeShapeType="1"/>
              </p:cNvSpPr>
              <p:nvPr/>
            </p:nvSpPr>
            <p:spPr bwMode="auto">
              <a:xfrm>
                <a:off x="3476"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6" name="Line 1215"/>
              <p:cNvSpPr>
                <a:spLocks noChangeShapeType="1"/>
              </p:cNvSpPr>
              <p:nvPr/>
            </p:nvSpPr>
            <p:spPr bwMode="auto">
              <a:xfrm>
                <a:off x="336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7" name="Line 1216"/>
              <p:cNvSpPr>
                <a:spLocks noChangeShapeType="1"/>
              </p:cNvSpPr>
              <p:nvPr/>
            </p:nvSpPr>
            <p:spPr bwMode="auto">
              <a:xfrm>
                <a:off x="3380"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8" name="Line 1217"/>
              <p:cNvSpPr>
                <a:spLocks noChangeShapeType="1"/>
              </p:cNvSpPr>
              <p:nvPr/>
            </p:nvSpPr>
            <p:spPr bwMode="auto">
              <a:xfrm>
                <a:off x="357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9" name="Line 1218"/>
              <p:cNvSpPr>
                <a:spLocks noChangeShapeType="1"/>
              </p:cNvSpPr>
              <p:nvPr/>
            </p:nvSpPr>
            <p:spPr bwMode="auto">
              <a:xfrm>
                <a:off x="359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0" name="Line 1219"/>
              <p:cNvSpPr>
                <a:spLocks noChangeShapeType="1"/>
              </p:cNvSpPr>
              <p:nvPr/>
            </p:nvSpPr>
            <p:spPr bwMode="auto">
              <a:xfrm>
                <a:off x="360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1" name="Line 1220"/>
              <p:cNvSpPr>
                <a:spLocks noChangeShapeType="1"/>
              </p:cNvSpPr>
              <p:nvPr/>
            </p:nvSpPr>
            <p:spPr bwMode="auto">
              <a:xfrm>
                <a:off x="361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2" name="Line 1221"/>
              <p:cNvSpPr>
                <a:spLocks noChangeShapeType="1"/>
              </p:cNvSpPr>
              <p:nvPr/>
            </p:nvSpPr>
            <p:spPr bwMode="auto">
              <a:xfrm>
                <a:off x="3272"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3" name="Line 1222"/>
              <p:cNvSpPr>
                <a:spLocks noChangeShapeType="1"/>
              </p:cNvSpPr>
              <p:nvPr/>
            </p:nvSpPr>
            <p:spPr bwMode="auto">
              <a:xfrm>
                <a:off x="3284"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4" name="Line 1223"/>
              <p:cNvSpPr>
                <a:spLocks noChangeShapeType="1"/>
              </p:cNvSpPr>
              <p:nvPr/>
            </p:nvSpPr>
            <p:spPr bwMode="auto">
              <a:xfrm>
                <a:off x="348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5" name="Line 1224"/>
              <p:cNvSpPr>
                <a:spLocks noChangeShapeType="1"/>
              </p:cNvSpPr>
              <p:nvPr/>
            </p:nvSpPr>
            <p:spPr bwMode="auto">
              <a:xfrm>
                <a:off x="3494"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6" name="Line 1225"/>
              <p:cNvSpPr>
                <a:spLocks noChangeShapeType="1"/>
              </p:cNvSpPr>
              <p:nvPr/>
            </p:nvSpPr>
            <p:spPr bwMode="auto">
              <a:xfrm>
                <a:off x="3290"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7" name="Line 1226"/>
              <p:cNvSpPr>
                <a:spLocks noChangeShapeType="1"/>
              </p:cNvSpPr>
              <p:nvPr/>
            </p:nvSpPr>
            <p:spPr bwMode="auto">
              <a:xfrm>
                <a:off x="329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8" name="Line 1227"/>
              <p:cNvSpPr>
                <a:spLocks noChangeShapeType="1"/>
              </p:cNvSpPr>
              <p:nvPr/>
            </p:nvSpPr>
            <p:spPr bwMode="auto">
              <a:xfrm>
                <a:off x="350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9" name="Line 1228"/>
              <p:cNvSpPr>
                <a:spLocks noChangeShapeType="1"/>
              </p:cNvSpPr>
              <p:nvPr/>
            </p:nvSpPr>
            <p:spPr bwMode="auto">
              <a:xfrm>
                <a:off x="351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0" name="Line 1229"/>
              <p:cNvSpPr>
                <a:spLocks noChangeShapeType="1"/>
              </p:cNvSpPr>
              <p:nvPr/>
            </p:nvSpPr>
            <p:spPr bwMode="auto">
              <a:xfrm>
                <a:off x="3020" y="245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1" name="Line 1230"/>
              <p:cNvSpPr>
                <a:spLocks noChangeShapeType="1"/>
              </p:cNvSpPr>
              <p:nvPr/>
            </p:nvSpPr>
            <p:spPr bwMode="auto">
              <a:xfrm>
                <a:off x="3026" y="245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2" name="Line 1231"/>
              <p:cNvSpPr>
                <a:spLocks noChangeShapeType="1"/>
              </p:cNvSpPr>
              <p:nvPr/>
            </p:nvSpPr>
            <p:spPr bwMode="auto">
              <a:xfrm>
                <a:off x="3314"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3" name="Line 1232"/>
              <p:cNvSpPr>
                <a:spLocks noChangeShapeType="1"/>
              </p:cNvSpPr>
              <p:nvPr/>
            </p:nvSpPr>
            <p:spPr bwMode="auto">
              <a:xfrm>
                <a:off x="3326"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4" name="Line 1233"/>
              <p:cNvSpPr>
                <a:spLocks noChangeShapeType="1"/>
              </p:cNvSpPr>
              <p:nvPr/>
            </p:nvSpPr>
            <p:spPr bwMode="auto">
              <a:xfrm>
                <a:off x="3518"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5" name="Line 1234"/>
              <p:cNvSpPr>
                <a:spLocks noChangeShapeType="1"/>
              </p:cNvSpPr>
              <p:nvPr/>
            </p:nvSpPr>
            <p:spPr bwMode="auto">
              <a:xfrm>
                <a:off x="3530"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6" name="Line 1235"/>
              <p:cNvSpPr>
                <a:spLocks noChangeShapeType="1"/>
              </p:cNvSpPr>
              <p:nvPr/>
            </p:nvSpPr>
            <p:spPr bwMode="auto">
              <a:xfrm>
                <a:off x="2582" y="227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7" name="Line 1236"/>
              <p:cNvSpPr>
                <a:spLocks noChangeShapeType="1"/>
              </p:cNvSpPr>
              <p:nvPr/>
            </p:nvSpPr>
            <p:spPr bwMode="auto">
              <a:xfrm>
                <a:off x="2618" y="227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8" name="Line 1237"/>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9" name="Line 1238"/>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0" name="Line 1239"/>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1" name="Line 1240"/>
              <p:cNvSpPr>
                <a:spLocks noChangeShapeType="1"/>
              </p:cNvSpPr>
              <p:nvPr/>
            </p:nvSpPr>
            <p:spPr bwMode="auto">
              <a:xfrm>
                <a:off x="354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2" name="Line 1241"/>
              <p:cNvSpPr>
                <a:spLocks noChangeShapeType="1"/>
              </p:cNvSpPr>
              <p:nvPr/>
            </p:nvSpPr>
            <p:spPr bwMode="auto">
              <a:xfrm>
                <a:off x="3236"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3" name="Line 1242"/>
              <p:cNvSpPr>
                <a:spLocks noChangeShapeType="1"/>
              </p:cNvSpPr>
              <p:nvPr/>
            </p:nvSpPr>
            <p:spPr bwMode="auto">
              <a:xfrm>
                <a:off x="3392"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4" name="Line 1243"/>
              <p:cNvSpPr>
                <a:spLocks noChangeShapeType="1"/>
              </p:cNvSpPr>
              <p:nvPr/>
            </p:nvSpPr>
            <p:spPr bwMode="auto">
              <a:xfrm>
                <a:off x="3338" y="252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5" name="Line 1244"/>
              <p:cNvSpPr>
                <a:spLocks noChangeShapeType="1"/>
              </p:cNvSpPr>
              <p:nvPr/>
            </p:nvSpPr>
            <p:spPr bwMode="auto">
              <a:xfrm>
                <a:off x="3542" y="252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6" name="Line 1245"/>
              <p:cNvSpPr>
                <a:spLocks noChangeShapeType="1"/>
              </p:cNvSpPr>
              <p:nvPr/>
            </p:nvSpPr>
            <p:spPr bwMode="auto">
              <a:xfrm>
                <a:off x="3248" y="2511"/>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2539" name="Line 1246"/>
            <p:cNvSpPr>
              <a:spLocks noChangeShapeType="1"/>
            </p:cNvSpPr>
            <p:nvPr/>
          </p:nvSpPr>
          <p:spPr bwMode="auto">
            <a:xfrm>
              <a:off x="583882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0" name="Line 1247"/>
            <p:cNvSpPr>
              <a:spLocks noChangeShapeType="1"/>
            </p:cNvSpPr>
            <p:nvPr/>
          </p:nvSpPr>
          <p:spPr bwMode="auto">
            <a:xfrm>
              <a:off x="5695950"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1" name="Line 1248"/>
            <p:cNvSpPr>
              <a:spLocks noChangeShapeType="1"/>
            </p:cNvSpPr>
            <p:nvPr/>
          </p:nvSpPr>
          <p:spPr bwMode="auto">
            <a:xfrm>
              <a:off x="60198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2" name="Line 1249"/>
            <p:cNvSpPr>
              <a:spLocks noChangeShapeType="1"/>
            </p:cNvSpPr>
            <p:nvPr/>
          </p:nvSpPr>
          <p:spPr bwMode="auto">
            <a:xfrm>
              <a:off x="554355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3" name="Line 1250"/>
            <p:cNvSpPr>
              <a:spLocks noChangeShapeType="1"/>
            </p:cNvSpPr>
            <p:nvPr/>
          </p:nvSpPr>
          <p:spPr bwMode="auto">
            <a:xfrm>
              <a:off x="58674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4" name="Line 1251"/>
            <p:cNvSpPr>
              <a:spLocks noChangeShapeType="1"/>
            </p:cNvSpPr>
            <p:nvPr/>
          </p:nvSpPr>
          <p:spPr bwMode="auto">
            <a:xfrm>
              <a:off x="572452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5" name="Line 1252"/>
            <p:cNvSpPr>
              <a:spLocks noChangeShapeType="1"/>
            </p:cNvSpPr>
            <p:nvPr/>
          </p:nvSpPr>
          <p:spPr bwMode="auto">
            <a:xfrm>
              <a:off x="604837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6" name="Line 1253"/>
            <p:cNvSpPr>
              <a:spLocks noChangeShapeType="1"/>
            </p:cNvSpPr>
            <p:nvPr/>
          </p:nvSpPr>
          <p:spPr bwMode="auto">
            <a:xfrm>
              <a:off x="550545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7" name="Line 1254"/>
            <p:cNvSpPr>
              <a:spLocks noChangeShapeType="1"/>
            </p:cNvSpPr>
            <p:nvPr/>
          </p:nvSpPr>
          <p:spPr bwMode="auto">
            <a:xfrm>
              <a:off x="5753100"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8" name="Line 1255"/>
            <p:cNvSpPr>
              <a:spLocks noChangeShapeType="1"/>
            </p:cNvSpPr>
            <p:nvPr/>
          </p:nvSpPr>
          <p:spPr bwMode="auto">
            <a:xfrm>
              <a:off x="566737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49" name="Line 1256"/>
            <p:cNvSpPr>
              <a:spLocks noChangeShapeType="1"/>
            </p:cNvSpPr>
            <p:nvPr/>
          </p:nvSpPr>
          <p:spPr bwMode="auto">
            <a:xfrm>
              <a:off x="599122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0" name="Line 1257"/>
            <p:cNvSpPr>
              <a:spLocks noChangeShapeType="1"/>
            </p:cNvSpPr>
            <p:nvPr/>
          </p:nvSpPr>
          <p:spPr bwMode="auto">
            <a:xfrm>
              <a:off x="552450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1" name="Line 1258"/>
            <p:cNvSpPr>
              <a:spLocks noChangeShapeType="1"/>
            </p:cNvSpPr>
            <p:nvPr/>
          </p:nvSpPr>
          <p:spPr bwMode="auto">
            <a:xfrm>
              <a:off x="583882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2" name="Line 1259"/>
            <p:cNvSpPr>
              <a:spLocks noChangeShapeType="1"/>
            </p:cNvSpPr>
            <p:nvPr/>
          </p:nvSpPr>
          <p:spPr bwMode="auto">
            <a:xfrm>
              <a:off x="5695950"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3" name="Line 1260"/>
            <p:cNvSpPr>
              <a:spLocks noChangeShapeType="1"/>
            </p:cNvSpPr>
            <p:nvPr/>
          </p:nvSpPr>
          <p:spPr bwMode="auto">
            <a:xfrm>
              <a:off x="60198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4" name="Line 1261"/>
            <p:cNvSpPr>
              <a:spLocks noChangeShapeType="1"/>
            </p:cNvSpPr>
            <p:nvPr/>
          </p:nvSpPr>
          <p:spPr bwMode="auto">
            <a:xfrm>
              <a:off x="5372100" y="43164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5" name="Line 1262"/>
            <p:cNvSpPr>
              <a:spLocks noChangeShapeType="1"/>
            </p:cNvSpPr>
            <p:nvPr/>
          </p:nvSpPr>
          <p:spPr bwMode="auto">
            <a:xfrm>
              <a:off x="554355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6" name="Line 1263"/>
            <p:cNvSpPr>
              <a:spLocks noChangeShapeType="1"/>
            </p:cNvSpPr>
            <p:nvPr/>
          </p:nvSpPr>
          <p:spPr bwMode="auto">
            <a:xfrm>
              <a:off x="58674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7" name="Line 1264"/>
            <p:cNvSpPr>
              <a:spLocks noChangeShapeType="1"/>
            </p:cNvSpPr>
            <p:nvPr/>
          </p:nvSpPr>
          <p:spPr bwMode="auto">
            <a:xfrm>
              <a:off x="572452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8" name="Line 1265"/>
            <p:cNvSpPr>
              <a:spLocks noChangeShapeType="1"/>
            </p:cNvSpPr>
            <p:nvPr/>
          </p:nvSpPr>
          <p:spPr bwMode="auto">
            <a:xfrm>
              <a:off x="604837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59" name="Line 1266"/>
            <p:cNvSpPr>
              <a:spLocks noChangeShapeType="1"/>
            </p:cNvSpPr>
            <p:nvPr/>
          </p:nvSpPr>
          <p:spPr bwMode="auto">
            <a:xfrm>
              <a:off x="60960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0" name="Line 1267"/>
            <p:cNvSpPr>
              <a:spLocks noChangeShapeType="1"/>
            </p:cNvSpPr>
            <p:nvPr/>
          </p:nvSpPr>
          <p:spPr bwMode="auto">
            <a:xfrm>
              <a:off x="5572125"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1" name="Line 1268"/>
            <p:cNvSpPr>
              <a:spLocks noChangeShapeType="1"/>
            </p:cNvSpPr>
            <p:nvPr/>
          </p:nvSpPr>
          <p:spPr bwMode="auto">
            <a:xfrm>
              <a:off x="589597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2" name="Line 1269"/>
            <p:cNvSpPr>
              <a:spLocks noChangeShapeType="1"/>
            </p:cNvSpPr>
            <p:nvPr/>
          </p:nvSpPr>
          <p:spPr bwMode="auto">
            <a:xfrm>
              <a:off x="5495925"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3" name="Line 1270"/>
            <p:cNvSpPr>
              <a:spLocks noChangeShapeType="1"/>
            </p:cNvSpPr>
            <p:nvPr/>
          </p:nvSpPr>
          <p:spPr bwMode="auto">
            <a:xfrm>
              <a:off x="574357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4" name="Line 1271"/>
            <p:cNvSpPr>
              <a:spLocks noChangeShapeType="1"/>
            </p:cNvSpPr>
            <p:nvPr/>
          </p:nvSpPr>
          <p:spPr bwMode="auto">
            <a:xfrm>
              <a:off x="5657850"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5" name="Line 1272"/>
            <p:cNvSpPr>
              <a:spLocks noChangeShapeType="1"/>
            </p:cNvSpPr>
            <p:nvPr/>
          </p:nvSpPr>
          <p:spPr bwMode="auto">
            <a:xfrm>
              <a:off x="59817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6" name="Line 1273"/>
            <p:cNvSpPr>
              <a:spLocks noChangeShapeType="1"/>
            </p:cNvSpPr>
            <p:nvPr/>
          </p:nvSpPr>
          <p:spPr bwMode="auto">
            <a:xfrm>
              <a:off x="5514975"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7" name="Line 1274"/>
            <p:cNvSpPr>
              <a:spLocks noChangeShapeType="1"/>
            </p:cNvSpPr>
            <p:nvPr/>
          </p:nvSpPr>
          <p:spPr bwMode="auto">
            <a:xfrm>
              <a:off x="58293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8" name="Line 1275"/>
            <p:cNvSpPr>
              <a:spLocks noChangeShapeType="1"/>
            </p:cNvSpPr>
            <p:nvPr/>
          </p:nvSpPr>
          <p:spPr bwMode="auto">
            <a:xfrm>
              <a:off x="568642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9" name="Line 1276"/>
            <p:cNvSpPr>
              <a:spLocks noChangeShapeType="1"/>
            </p:cNvSpPr>
            <p:nvPr/>
          </p:nvSpPr>
          <p:spPr bwMode="auto">
            <a:xfrm>
              <a:off x="601027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0" name="Line 1277"/>
            <p:cNvSpPr>
              <a:spLocks noChangeShapeType="1"/>
            </p:cNvSpPr>
            <p:nvPr/>
          </p:nvSpPr>
          <p:spPr bwMode="auto">
            <a:xfrm>
              <a:off x="5334000" y="43164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1" name="Line 1278"/>
            <p:cNvSpPr>
              <a:spLocks noChangeShapeType="1"/>
            </p:cNvSpPr>
            <p:nvPr/>
          </p:nvSpPr>
          <p:spPr bwMode="auto">
            <a:xfrm>
              <a:off x="4714875" y="40401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2" name="Line 1279"/>
            <p:cNvSpPr>
              <a:spLocks noChangeShapeType="1"/>
            </p:cNvSpPr>
            <p:nvPr/>
          </p:nvSpPr>
          <p:spPr bwMode="auto">
            <a:xfrm>
              <a:off x="554355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3" name="Line 1280"/>
            <p:cNvSpPr>
              <a:spLocks noChangeShapeType="1"/>
            </p:cNvSpPr>
            <p:nvPr/>
          </p:nvSpPr>
          <p:spPr bwMode="auto">
            <a:xfrm>
              <a:off x="585787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4" name="Line 1281"/>
            <p:cNvSpPr>
              <a:spLocks noChangeShapeType="1"/>
            </p:cNvSpPr>
            <p:nvPr/>
          </p:nvSpPr>
          <p:spPr bwMode="auto">
            <a:xfrm>
              <a:off x="5715000"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5" name="Line 1282"/>
            <p:cNvSpPr>
              <a:spLocks noChangeShapeType="1"/>
            </p:cNvSpPr>
            <p:nvPr/>
          </p:nvSpPr>
          <p:spPr bwMode="auto">
            <a:xfrm>
              <a:off x="604837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6" name="Line 1283"/>
            <p:cNvSpPr>
              <a:spLocks noChangeShapeType="1"/>
            </p:cNvSpPr>
            <p:nvPr/>
          </p:nvSpPr>
          <p:spPr bwMode="auto">
            <a:xfrm>
              <a:off x="556260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7" name="Line 1284"/>
            <p:cNvSpPr>
              <a:spLocks noChangeShapeType="1"/>
            </p:cNvSpPr>
            <p:nvPr/>
          </p:nvSpPr>
          <p:spPr bwMode="auto">
            <a:xfrm>
              <a:off x="588645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8" name="Line 1285"/>
            <p:cNvSpPr>
              <a:spLocks noChangeShapeType="1"/>
            </p:cNvSpPr>
            <p:nvPr/>
          </p:nvSpPr>
          <p:spPr bwMode="auto">
            <a:xfrm>
              <a:off x="5581650"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9" name="Line 1286"/>
            <p:cNvSpPr>
              <a:spLocks noChangeShapeType="1"/>
            </p:cNvSpPr>
            <p:nvPr/>
          </p:nvSpPr>
          <p:spPr bwMode="auto">
            <a:xfrm>
              <a:off x="592455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0" name="Line 1287"/>
            <p:cNvSpPr>
              <a:spLocks noChangeShapeType="1"/>
            </p:cNvSpPr>
            <p:nvPr/>
          </p:nvSpPr>
          <p:spPr bwMode="auto">
            <a:xfrm>
              <a:off x="562927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1" name="Line 1288"/>
            <p:cNvSpPr>
              <a:spLocks noChangeShapeType="1"/>
            </p:cNvSpPr>
            <p:nvPr/>
          </p:nvSpPr>
          <p:spPr bwMode="auto">
            <a:xfrm>
              <a:off x="5953125"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2" name="Line 1289"/>
            <p:cNvSpPr>
              <a:spLocks noChangeShapeType="1"/>
            </p:cNvSpPr>
            <p:nvPr/>
          </p:nvSpPr>
          <p:spPr bwMode="auto">
            <a:xfrm>
              <a:off x="4876800" y="41163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3" name="Line 1290"/>
            <p:cNvSpPr>
              <a:spLocks noChangeShapeType="1"/>
            </p:cNvSpPr>
            <p:nvPr/>
          </p:nvSpPr>
          <p:spPr bwMode="auto">
            <a:xfrm>
              <a:off x="5495925" y="435451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4" name="Line 1291"/>
            <p:cNvSpPr>
              <a:spLocks noChangeShapeType="1"/>
            </p:cNvSpPr>
            <p:nvPr/>
          </p:nvSpPr>
          <p:spPr bwMode="auto">
            <a:xfrm>
              <a:off x="5743575"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5" name="Line 1292"/>
            <p:cNvSpPr>
              <a:spLocks noChangeShapeType="1"/>
            </p:cNvSpPr>
            <p:nvPr/>
          </p:nvSpPr>
          <p:spPr bwMode="auto">
            <a:xfrm>
              <a:off x="5657850" y="4373563"/>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6" name="Line 1293"/>
            <p:cNvSpPr>
              <a:spLocks noChangeShapeType="1"/>
            </p:cNvSpPr>
            <p:nvPr/>
          </p:nvSpPr>
          <p:spPr bwMode="auto">
            <a:xfrm>
              <a:off x="5981700" y="438308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2787" name="Group 2786"/>
          <p:cNvGrpSpPr/>
          <p:nvPr/>
        </p:nvGrpSpPr>
        <p:grpSpPr>
          <a:xfrm>
            <a:off x="5495925" y="1694644"/>
            <a:ext cx="3139978" cy="1908000"/>
            <a:chOff x="3390900" y="2716213"/>
            <a:chExt cx="2362200" cy="1419225"/>
          </a:xfrm>
        </p:grpSpPr>
        <p:sp>
          <p:nvSpPr>
            <p:cNvPr id="2788" name="Line 1294"/>
            <p:cNvSpPr>
              <a:spLocks noChangeShapeType="1"/>
            </p:cNvSpPr>
            <p:nvPr/>
          </p:nvSpPr>
          <p:spPr bwMode="auto">
            <a:xfrm>
              <a:off x="3800475" y="3459163"/>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9" name="Freeform 1295"/>
            <p:cNvSpPr>
              <a:spLocks/>
            </p:cNvSpPr>
            <p:nvPr/>
          </p:nvSpPr>
          <p:spPr bwMode="auto">
            <a:xfrm>
              <a:off x="3390900" y="2716213"/>
              <a:ext cx="2362200" cy="1400175"/>
            </a:xfrm>
            <a:custGeom>
              <a:avLst/>
              <a:gdLst>
                <a:gd name="T0" fmla="*/ 248 w 248"/>
                <a:gd name="T1" fmla="*/ 147 h 147"/>
                <a:gd name="T2" fmla="*/ 129 w 248"/>
                <a:gd name="T3" fmla="*/ 147 h 147"/>
                <a:gd name="T4" fmla="*/ 129 w 248"/>
                <a:gd name="T5" fmla="*/ 144 h 147"/>
                <a:gd name="T6" fmla="*/ 124 w 248"/>
                <a:gd name="T7" fmla="*/ 144 h 147"/>
                <a:gd name="T8" fmla="*/ 124 w 248"/>
                <a:gd name="T9" fmla="*/ 140 h 147"/>
                <a:gd name="T10" fmla="*/ 100 w 248"/>
                <a:gd name="T11" fmla="*/ 140 h 147"/>
                <a:gd name="T12" fmla="*/ 100 w 248"/>
                <a:gd name="T13" fmla="*/ 137 h 147"/>
                <a:gd name="T14" fmla="*/ 80 w 248"/>
                <a:gd name="T15" fmla="*/ 137 h 147"/>
                <a:gd name="T16" fmla="*/ 80 w 248"/>
                <a:gd name="T17" fmla="*/ 134 h 147"/>
                <a:gd name="T18" fmla="*/ 76 w 248"/>
                <a:gd name="T19" fmla="*/ 134 h 147"/>
                <a:gd name="T20" fmla="*/ 76 w 248"/>
                <a:gd name="T21" fmla="*/ 128 h 147"/>
                <a:gd name="T22" fmla="*/ 73 w 248"/>
                <a:gd name="T23" fmla="*/ 128 h 147"/>
                <a:gd name="T24" fmla="*/ 73 w 248"/>
                <a:gd name="T25" fmla="*/ 126 h 147"/>
                <a:gd name="T26" fmla="*/ 70 w 248"/>
                <a:gd name="T27" fmla="*/ 126 h 147"/>
                <a:gd name="T28" fmla="*/ 70 w 248"/>
                <a:gd name="T29" fmla="*/ 124 h 147"/>
                <a:gd name="T30" fmla="*/ 68 w 248"/>
                <a:gd name="T31" fmla="*/ 124 h 147"/>
                <a:gd name="T32" fmla="*/ 68 w 248"/>
                <a:gd name="T33" fmla="*/ 119 h 147"/>
                <a:gd name="T34" fmla="*/ 64 w 248"/>
                <a:gd name="T35" fmla="*/ 119 h 147"/>
                <a:gd name="T36" fmla="*/ 64 w 248"/>
                <a:gd name="T37" fmla="*/ 114 h 147"/>
                <a:gd name="T38" fmla="*/ 62 w 248"/>
                <a:gd name="T39" fmla="*/ 114 h 147"/>
                <a:gd name="T40" fmla="*/ 62 w 248"/>
                <a:gd name="T41" fmla="*/ 112 h 147"/>
                <a:gd name="T42" fmla="*/ 59 w 248"/>
                <a:gd name="T43" fmla="*/ 112 h 147"/>
                <a:gd name="T44" fmla="*/ 59 w 248"/>
                <a:gd name="T45" fmla="*/ 105 h 147"/>
                <a:gd name="T46" fmla="*/ 56 w 248"/>
                <a:gd name="T47" fmla="*/ 105 h 147"/>
                <a:gd name="T48" fmla="*/ 56 w 248"/>
                <a:gd name="T49" fmla="*/ 96 h 147"/>
                <a:gd name="T50" fmla="*/ 52 w 248"/>
                <a:gd name="T51" fmla="*/ 96 h 147"/>
                <a:gd name="T52" fmla="*/ 52 w 248"/>
                <a:gd name="T53" fmla="*/ 94 h 147"/>
                <a:gd name="T54" fmla="*/ 49 w 248"/>
                <a:gd name="T55" fmla="*/ 94 h 147"/>
                <a:gd name="T56" fmla="*/ 49 w 248"/>
                <a:gd name="T57" fmla="*/ 92 h 147"/>
                <a:gd name="T58" fmla="*/ 46 w 248"/>
                <a:gd name="T59" fmla="*/ 92 h 147"/>
                <a:gd name="T60" fmla="*/ 46 w 248"/>
                <a:gd name="T61" fmla="*/ 90 h 147"/>
                <a:gd name="T62" fmla="*/ 44 w 248"/>
                <a:gd name="T63" fmla="*/ 90 h 147"/>
                <a:gd name="T64" fmla="*/ 44 w 248"/>
                <a:gd name="T65" fmla="*/ 80 h 147"/>
                <a:gd name="T66" fmla="*/ 42 w 248"/>
                <a:gd name="T67" fmla="*/ 80 h 147"/>
                <a:gd name="T68" fmla="*/ 42 w 248"/>
                <a:gd name="T69" fmla="*/ 78 h 147"/>
                <a:gd name="T70" fmla="*/ 39 w 248"/>
                <a:gd name="T71" fmla="*/ 78 h 147"/>
                <a:gd name="T72" fmla="*/ 39 w 248"/>
                <a:gd name="T73" fmla="*/ 74 h 147"/>
                <a:gd name="T74" fmla="*/ 34 w 248"/>
                <a:gd name="T75" fmla="*/ 74 h 147"/>
                <a:gd name="T76" fmla="*/ 34 w 248"/>
                <a:gd name="T77" fmla="*/ 72 h 147"/>
                <a:gd name="T78" fmla="*/ 31 w 248"/>
                <a:gd name="T79" fmla="*/ 72 h 147"/>
                <a:gd name="T80" fmla="*/ 31 w 248"/>
                <a:gd name="T81" fmla="*/ 68 h 147"/>
                <a:gd name="T82" fmla="*/ 29 w 248"/>
                <a:gd name="T83" fmla="*/ 68 h 147"/>
                <a:gd name="T84" fmla="*/ 29 w 248"/>
                <a:gd name="T85" fmla="*/ 60 h 147"/>
                <a:gd name="T86" fmla="*/ 27 w 248"/>
                <a:gd name="T87" fmla="*/ 60 h 147"/>
                <a:gd name="T88" fmla="*/ 27 w 248"/>
                <a:gd name="T89" fmla="*/ 52 h 147"/>
                <a:gd name="T90" fmla="*/ 26 w 248"/>
                <a:gd name="T91" fmla="*/ 52 h 147"/>
                <a:gd name="T92" fmla="*/ 26 w 248"/>
                <a:gd name="T93" fmla="*/ 45 h 147"/>
                <a:gd name="T94" fmla="*/ 19 w 248"/>
                <a:gd name="T95" fmla="*/ 45 h 147"/>
                <a:gd name="T96" fmla="*/ 19 w 248"/>
                <a:gd name="T97" fmla="*/ 41 h 147"/>
                <a:gd name="T98" fmla="*/ 17 w 248"/>
                <a:gd name="T99" fmla="*/ 41 h 147"/>
                <a:gd name="T100" fmla="*/ 17 w 248"/>
                <a:gd name="T101" fmla="*/ 36 h 147"/>
                <a:gd name="T102" fmla="*/ 11 w 248"/>
                <a:gd name="T103" fmla="*/ 36 h 147"/>
                <a:gd name="T104" fmla="*/ 11 w 248"/>
                <a:gd name="T105" fmla="*/ 25 h 147"/>
                <a:gd name="T106" fmla="*/ 8 w 248"/>
                <a:gd name="T107" fmla="*/ 25 h 147"/>
                <a:gd name="T108" fmla="*/ 8 w 248"/>
                <a:gd name="T109" fmla="*/ 19 h 147"/>
                <a:gd name="T110" fmla="*/ 6 w 248"/>
                <a:gd name="T111" fmla="*/ 19 h 147"/>
                <a:gd name="T112" fmla="*/ 6 w 248"/>
                <a:gd name="T113" fmla="*/ 16 h 147"/>
                <a:gd name="T114" fmla="*/ 5 w 248"/>
                <a:gd name="T115" fmla="*/ 16 h 147"/>
                <a:gd name="T116" fmla="*/ 5 w 248"/>
                <a:gd name="T117" fmla="*/ 15 h 147"/>
                <a:gd name="T118" fmla="*/ 2 w 248"/>
                <a:gd name="T119" fmla="*/ 15 h 147"/>
                <a:gd name="T120" fmla="*/ 2 w 248"/>
                <a:gd name="T121" fmla="*/ 4 h 147"/>
                <a:gd name="T122" fmla="*/ 0 w 248"/>
                <a:gd name="T123" fmla="*/ 4 h 147"/>
                <a:gd name="T124" fmla="*/ 0 w 248"/>
                <a:gd name="T1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147">
                  <a:moveTo>
                    <a:pt x="248" y="147"/>
                  </a:moveTo>
                  <a:lnTo>
                    <a:pt x="129" y="147"/>
                  </a:lnTo>
                  <a:lnTo>
                    <a:pt x="129" y="144"/>
                  </a:lnTo>
                  <a:lnTo>
                    <a:pt x="124" y="144"/>
                  </a:lnTo>
                  <a:lnTo>
                    <a:pt x="124" y="140"/>
                  </a:lnTo>
                  <a:lnTo>
                    <a:pt x="100" y="140"/>
                  </a:lnTo>
                  <a:lnTo>
                    <a:pt x="100" y="137"/>
                  </a:lnTo>
                  <a:lnTo>
                    <a:pt x="80" y="137"/>
                  </a:lnTo>
                  <a:lnTo>
                    <a:pt x="80" y="134"/>
                  </a:lnTo>
                  <a:lnTo>
                    <a:pt x="76" y="134"/>
                  </a:lnTo>
                  <a:lnTo>
                    <a:pt x="76" y="128"/>
                  </a:lnTo>
                  <a:lnTo>
                    <a:pt x="73" y="128"/>
                  </a:lnTo>
                  <a:lnTo>
                    <a:pt x="73" y="126"/>
                  </a:lnTo>
                  <a:lnTo>
                    <a:pt x="70" y="126"/>
                  </a:lnTo>
                  <a:lnTo>
                    <a:pt x="70" y="124"/>
                  </a:lnTo>
                  <a:lnTo>
                    <a:pt x="68" y="124"/>
                  </a:lnTo>
                  <a:lnTo>
                    <a:pt x="68" y="119"/>
                  </a:lnTo>
                  <a:lnTo>
                    <a:pt x="64" y="119"/>
                  </a:lnTo>
                  <a:lnTo>
                    <a:pt x="64" y="114"/>
                  </a:lnTo>
                  <a:lnTo>
                    <a:pt x="62" y="114"/>
                  </a:lnTo>
                  <a:lnTo>
                    <a:pt x="62" y="112"/>
                  </a:lnTo>
                  <a:lnTo>
                    <a:pt x="59" y="112"/>
                  </a:lnTo>
                  <a:lnTo>
                    <a:pt x="59" y="105"/>
                  </a:lnTo>
                  <a:lnTo>
                    <a:pt x="56" y="105"/>
                  </a:lnTo>
                  <a:lnTo>
                    <a:pt x="56" y="96"/>
                  </a:lnTo>
                  <a:lnTo>
                    <a:pt x="52" y="96"/>
                  </a:lnTo>
                  <a:lnTo>
                    <a:pt x="52" y="94"/>
                  </a:lnTo>
                  <a:lnTo>
                    <a:pt x="49" y="94"/>
                  </a:lnTo>
                  <a:lnTo>
                    <a:pt x="49" y="92"/>
                  </a:lnTo>
                  <a:lnTo>
                    <a:pt x="46" y="92"/>
                  </a:lnTo>
                  <a:lnTo>
                    <a:pt x="46" y="90"/>
                  </a:lnTo>
                  <a:lnTo>
                    <a:pt x="44" y="90"/>
                  </a:lnTo>
                  <a:lnTo>
                    <a:pt x="44" y="80"/>
                  </a:lnTo>
                  <a:lnTo>
                    <a:pt x="42" y="80"/>
                  </a:lnTo>
                  <a:lnTo>
                    <a:pt x="42" y="78"/>
                  </a:lnTo>
                  <a:lnTo>
                    <a:pt x="39" y="78"/>
                  </a:lnTo>
                  <a:lnTo>
                    <a:pt x="39" y="74"/>
                  </a:lnTo>
                  <a:lnTo>
                    <a:pt x="34" y="74"/>
                  </a:lnTo>
                  <a:lnTo>
                    <a:pt x="34" y="72"/>
                  </a:lnTo>
                  <a:lnTo>
                    <a:pt x="31" y="72"/>
                  </a:lnTo>
                  <a:lnTo>
                    <a:pt x="31" y="68"/>
                  </a:lnTo>
                  <a:lnTo>
                    <a:pt x="29" y="68"/>
                  </a:lnTo>
                  <a:lnTo>
                    <a:pt x="29" y="60"/>
                  </a:lnTo>
                  <a:lnTo>
                    <a:pt x="27" y="60"/>
                  </a:lnTo>
                  <a:lnTo>
                    <a:pt x="27" y="52"/>
                  </a:lnTo>
                  <a:lnTo>
                    <a:pt x="26" y="52"/>
                  </a:lnTo>
                  <a:lnTo>
                    <a:pt x="26" y="45"/>
                  </a:lnTo>
                  <a:lnTo>
                    <a:pt x="19" y="45"/>
                  </a:lnTo>
                  <a:lnTo>
                    <a:pt x="19" y="41"/>
                  </a:lnTo>
                  <a:lnTo>
                    <a:pt x="17" y="41"/>
                  </a:lnTo>
                  <a:lnTo>
                    <a:pt x="17" y="36"/>
                  </a:lnTo>
                  <a:lnTo>
                    <a:pt x="11" y="36"/>
                  </a:lnTo>
                  <a:lnTo>
                    <a:pt x="11" y="25"/>
                  </a:lnTo>
                  <a:lnTo>
                    <a:pt x="8" y="25"/>
                  </a:lnTo>
                  <a:lnTo>
                    <a:pt x="8" y="19"/>
                  </a:lnTo>
                  <a:lnTo>
                    <a:pt x="6" y="19"/>
                  </a:lnTo>
                  <a:lnTo>
                    <a:pt x="6" y="16"/>
                  </a:lnTo>
                  <a:lnTo>
                    <a:pt x="5" y="16"/>
                  </a:lnTo>
                  <a:lnTo>
                    <a:pt x="5" y="15"/>
                  </a:lnTo>
                  <a:lnTo>
                    <a:pt x="2" y="15"/>
                  </a:lnTo>
                  <a:lnTo>
                    <a:pt x="2" y="4"/>
                  </a:lnTo>
                  <a:lnTo>
                    <a:pt x="0" y="4"/>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0" name="Line 1296"/>
            <p:cNvSpPr>
              <a:spLocks noChangeShapeType="1"/>
            </p:cNvSpPr>
            <p:nvPr/>
          </p:nvSpPr>
          <p:spPr bwMode="auto">
            <a:xfrm>
              <a:off x="5581650" y="407828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1" name="Line 1297"/>
            <p:cNvSpPr>
              <a:spLocks noChangeShapeType="1"/>
            </p:cNvSpPr>
            <p:nvPr/>
          </p:nvSpPr>
          <p:spPr bwMode="auto">
            <a:xfrm>
              <a:off x="5743575" y="407828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2" name="Line 1298"/>
            <p:cNvSpPr>
              <a:spLocks noChangeShapeType="1"/>
            </p:cNvSpPr>
            <p:nvPr/>
          </p:nvSpPr>
          <p:spPr bwMode="auto">
            <a:xfrm>
              <a:off x="3971925" y="37449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3" name="Line 1299"/>
            <p:cNvSpPr>
              <a:spLocks noChangeShapeType="1"/>
            </p:cNvSpPr>
            <p:nvPr/>
          </p:nvSpPr>
          <p:spPr bwMode="auto">
            <a:xfrm>
              <a:off x="3981450" y="3744913"/>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4" name="Line 1300"/>
            <p:cNvSpPr>
              <a:spLocks noChangeShapeType="1"/>
            </p:cNvSpPr>
            <p:nvPr/>
          </p:nvSpPr>
          <p:spPr bwMode="auto">
            <a:xfrm>
              <a:off x="5067300" y="40782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5" name="Line 1301"/>
            <p:cNvSpPr>
              <a:spLocks noChangeShapeType="1"/>
            </p:cNvSpPr>
            <p:nvPr/>
          </p:nvSpPr>
          <p:spPr bwMode="auto">
            <a:xfrm>
              <a:off x="5076825" y="40782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6" name="Line 1302"/>
            <p:cNvSpPr>
              <a:spLocks noChangeShapeType="1"/>
            </p:cNvSpPr>
            <p:nvPr/>
          </p:nvSpPr>
          <p:spPr bwMode="auto">
            <a:xfrm>
              <a:off x="5172075" y="407828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7" name="Line 1303"/>
            <p:cNvSpPr>
              <a:spLocks noChangeShapeType="1"/>
            </p:cNvSpPr>
            <p:nvPr/>
          </p:nvSpPr>
          <p:spPr bwMode="auto">
            <a:xfrm>
              <a:off x="5181600" y="407828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8" name="Line 1304"/>
            <p:cNvSpPr>
              <a:spLocks noChangeShapeType="1"/>
            </p:cNvSpPr>
            <p:nvPr/>
          </p:nvSpPr>
          <p:spPr bwMode="auto">
            <a:xfrm>
              <a:off x="5219700" y="40782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9" name="Line 1305"/>
            <p:cNvSpPr>
              <a:spLocks noChangeShapeType="1"/>
            </p:cNvSpPr>
            <p:nvPr/>
          </p:nvSpPr>
          <p:spPr bwMode="auto">
            <a:xfrm>
              <a:off x="5238750" y="407828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00" name="Line 1306"/>
            <p:cNvSpPr>
              <a:spLocks noChangeShapeType="1"/>
            </p:cNvSpPr>
            <p:nvPr/>
          </p:nvSpPr>
          <p:spPr bwMode="auto">
            <a:xfrm>
              <a:off x="4210050" y="39830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01" name="Line 1307"/>
            <p:cNvSpPr>
              <a:spLocks noChangeShapeType="1"/>
            </p:cNvSpPr>
            <p:nvPr/>
          </p:nvSpPr>
          <p:spPr bwMode="auto">
            <a:xfrm>
              <a:off x="4267200" y="3983038"/>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02" name="Line 1308"/>
            <p:cNvSpPr>
              <a:spLocks noChangeShapeType="1"/>
            </p:cNvSpPr>
            <p:nvPr/>
          </p:nvSpPr>
          <p:spPr bwMode="auto">
            <a:xfrm>
              <a:off x="4438650" y="4021138"/>
              <a:ext cx="0" cy="47625"/>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aphicFrame>
        <p:nvGraphicFramePr>
          <p:cNvPr id="2803" name="Group 88"/>
          <p:cNvGraphicFramePr>
            <a:graphicFrameLocks noGrp="1"/>
          </p:cNvGraphicFramePr>
          <p:nvPr>
            <p:extLst>
              <p:ext uri="{D42A27DB-BD31-4B8C-83A1-F6EECF244321}">
                <p14:modId xmlns:p14="http://schemas.microsoft.com/office/powerpoint/2010/main" xmlns="" val="3223560662"/>
              </p:ext>
            </p:extLst>
          </p:nvPr>
        </p:nvGraphicFramePr>
        <p:xfrm>
          <a:off x="1015676" y="4452427"/>
          <a:ext cx="6508652" cy="1920240"/>
        </p:xfrm>
        <a:graphic>
          <a:graphicData uri="http://schemas.openxmlformats.org/drawingml/2006/table">
            <a:tbl>
              <a:tblPr firstRow="1" bandRow="1">
                <a:tableStyleId>{69012ECD-51FC-41F1-AA8D-1B2483CD663E}</a:tableStyleId>
              </a:tblPr>
              <a:tblGrid>
                <a:gridCol w="739513"/>
                <a:gridCol w="1922736">
                  <a:extLst>
                    <a:ext uri="{9D8B030D-6E8A-4147-A177-3AD203B41FA5}">
                      <a16:colId xmlns="" xmlns:a16="http://schemas.microsoft.com/office/drawing/2014/main" val="20000"/>
                    </a:ext>
                  </a:extLst>
                </a:gridCol>
                <a:gridCol w="1830179">
                  <a:extLst>
                    <a:ext uri="{9D8B030D-6E8A-4147-A177-3AD203B41FA5}">
                      <a16:colId xmlns="" xmlns:a16="http://schemas.microsoft.com/office/drawing/2014/main" val="20001"/>
                    </a:ext>
                  </a:extLst>
                </a:gridCol>
                <a:gridCol w="2016224"/>
              </a:tblGrid>
              <a:tr h="2283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CIMP</a:t>
                      </a:r>
                      <a:r>
                        <a:rPr lang="ja-JP" sz="1200" b="1" i="0" u="none" baseline="30000" dirty="0" smtClean="0">
                          <a:solidFill>
                            <a:srgbClr val="FFFFFF"/>
                          </a:solidFill>
                          <a:ea typeface="MS UI Gothic" pitchFamily="18" charset="0"/>
                        </a:rPr>
                        <a:t>–</a:t>
                      </a:r>
                      <a:r>
                        <a:rPr lang="ja-JP" sz="1200" b="1" i="0" u="none" dirty="0" smtClean="0">
                          <a:solidFill>
                            <a:srgbClr val="FFFFFF"/>
                          </a:solidFill>
                          <a:ea typeface="MS UI Gothic" pitchFamily="18" charset="0"/>
                        </a:rPr>
                        <a:t> 対 CIMP</a:t>
                      </a:r>
                      <a:r>
                        <a:rPr lang="ja-JP" sz="1200" b="1" i="0" u="none" baseline="30000" dirty="0" smtClean="0">
                          <a:solidFill>
                            <a:srgbClr val="FFFFFF"/>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MSS腫瘍 (n=1560)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MSI腫瘍 (n=172)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734796">
                <a:tc>
                  <a:txBody>
                    <a:bodyPr/>
                    <a:lstStyle/>
                    <a:p>
                      <a:pPr marL="0" marR="0" lvl="0" indent="0" algn="l" defTabSz="914400" rtl="0" eaLnBrk="1" fontAlgn="base" latinLnBrk="0" hangingPunct="1">
                        <a:lnSpc>
                          <a:spcPct val="1000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 OS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ja-JP" sz="1200" b="0" i="0" dirty="0" smtClean="0">
                          <a:solidFill>
                            <a:srgbClr val="000000"/>
                          </a:solidFill>
                          <a:ea typeface="MS UI Gothic" pitchFamily="18" charset="0"/>
                        </a:rPr>
                        <a:t>HR</a:t>
                      </a:r>
                      <a:r>
                        <a:rPr lang="ja-JP" sz="1200" b="0" i="0" baseline="-25000" dirty="0" smtClean="0">
                          <a:solidFill>
                            <a:srgbClr val="000000"/>
                          </a:solidFill>
                          <a:ea typeface="MS UI Gothic" pitchFamily="18" charset="0"/>
                        </a:rPr>
                        <a:t>adj</a:t>
                      </a:r>
                    </a:p>
                    <a:p>
                      <a:r>
                        <a:rPr lang="ja-JP" sz="1200" b="0" i="0" dirty="0" smtClean="0">
                          <a:solidFill>
                            <a:srgbClr val="000000"/>
                          </a:solidFill>
                          <a:ea typeface="MS UI Gothic" pitchFamily="18" charset="0"/>
                        </a:rPr>
                        <a:t>95% CI</a:t>
                      </a:r>
                    </a:p>
                    <a:p>
                      <a:r>
                        <a:rPr lang="ja-JP" sz="1200" b="0" i="0" dirty="0" smtClean="0">
                          <a:solidFill>
                            <a:srgbClr val="000000"/>
                          </a:solidFill>
                          <a:ea typeface="MS UI Gothic" pitchFamily="18" charset="0"/>
                        </a:rPr>
                        <a:t>p値 (多変量解析)</a:t>
                      </a:r>
                    </a:p>
                    <a:p>
                      <a:r>
                        <a:rPr lang="ja-JP" sz="1200" b="0" i="0" dirty="0" smtClean="0">
                          <a:solidFill>
                            <a:srgbClr val="000000"/>
                          </a:solidFill>
                          <a:ea typeface="MS UI Gothic" pitchFamily="18" charset="0"/>
                        </a:rPr>
                        <a:t>p値（ログランク）</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000000"/>
                          </a:solidFill>
                          <a:ea typeface="MS UI Gothic" pitchFamily="18" charset="0"/>
                        </a:rPr>
                        <a:t>1.4</a:t>
                      </a:r>
                    </a:p>
                    <a:p>
                      <a:pPr algn="ctr"/>
                      <a:r>
                        <a:rPr lang="ja-JP" sz="1200" b="0" i="0" dirty="0" smtClean="0">
                          <a:solidFill>
                            <a:srgbClr val="000000"/>
                          </a:solidFill>
                          <a:ea typeface="MS UI Gothic" pitchFamily="18" charset="0"/>
                        </a:rPr>
                        <a:t>1.0, 2.0</a:t>
                      </a:r>
                    </a:p>
                    <a:p>
                      <a:pPr algn="ctr"/>
                      <a:r>
                        <a:rPr lang="ja-JP" sz="1200" b="0" i="0" dirty="0" smtClean="0">
                          <a:solidFill>
                            <a:srgbClr val="000000"/>
                          </a:solidFill>
                          <a:ea typeface="MS UI Gothic" pitchFamily="18" charset="0"/>
                        </a:rPr>
                        <a:t>0.049</a:t>
                      </a:r>
                    </a:p>
                    <a:p>
                      <a:pPr algn="ctr"/>
                      <a:r>
                        <a:rPr lang="ja-JP" sz="1200" b="0" i="0" dirty="0" smtClean="0">
                          <a:solidFill>
                            <a:srgbClr val="000000"/>
                          </a:solidFill>
                          <a:ea typeface="MS UI Gothic" pitchFamily="18" charset="0"/>
                        </a:rPr>
                        <a:t>&lt;0.0001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000000"/>
                          </a:solidFill>
                          <a:ea typeface="MS UI Gothic" pitchFamily="18" charset="0"/>
                        </a:rPr>
                        <a:t>2.8</a:t>
                      </a:r>
                    </a:p>
                    <a:p>
                      <a:pPr algn="ctr"/>
                      <a:r>
                        <a:rPr lang="ja-JP" sz="1200" b="0" i="0" dirty="0" smtClean="0">
                          <a:solidFill>
                            <a:srgbClr val="000000"/>
                          </a:solidFill>
                          <a:ea typeface="MS UI Gothic" pitchFamily="18" charset="0"/>
                        </a:rPr>
                        <a:t>0.9, 8.2</a:t>
                      </a:r>
                    </a:p>
                    <a:p>
                      <a:pPr algn="ctr"/>
                      <a:r>
                        <a:rPr lang="ja-JP" sz="1200" b="0" i="0" dirty="0" smtClean="0">
                          <a:solidFill>
                            <a:srgbClr val="000000"/>
                          </a:solidFill>
                          <a:ea typeface="MS UI Gothic" pitchFamily="18" charset="0"/>
                        </a:rPr>
                        <a:t>0.06</a:t>
                      </a:r>
                    </a:p>
                    <a:p>
                      <a:pPr algn="ctr"/>
                      <a:r>
                        <a:rPr lang="ja-JP" sz="1200" b="0" i="0" dirty="0" smtClean="0">
                          <a:solidFill>
                            <a:srgbClr val="000000"/>
                          </a:solidFill>
                          <a:ea typeface="MS UI Gothic" pitchFamily="18" charset="0"/>
                        </a:rPr>
                        <a:t>0.85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784032">
                <a:tc>
                  <a:txBody>
                    <a:bodyPr/>
                    <a:lstStyle/>
                    <a:p>
                      <a:pPr marL="0" marR="0" lvl="0" indent="0" algn="l" defTabSz="914400" rtl="0" eaLnBrk="1" fontAlgn="base" latinLnBrk="0" hangingPunct="1">
                        <a:lnSpc>
                          <a:spcPct val="100000"/>
                        </a:lnSpc>
                        <a:spcBef>
                          <a:spcPts val="288"/>
                        </a:spcBef>
                        <a:spcAft>
                          <a:spcPct val="0"/>
                        </a:spcAft>
                        <a:buClr>
                          <a:schemeClr val="tx2"/>
                        </a:buClr>
                        <a:buSzPct val="110000"/>
                        <a:buFontTx/>
                        <a:buNone/>
                        <a:tabLst/>
                      </a:pPr>
                      <a:r>
                        <a:rPr lang="ja-JP" sz="1200" b="0" i="0" u="none" dirty="0" smtClean="0">
                          <a:solidFill>
                            <a:srgbClr val="000000"/>
                          </a:solidFill>
                          <a:ea typeface="MS UI Gothic" pitchFamily="18" charset="0"/>
                        </a:rPr>
                        <a:t>SAR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r>
                        <a:rPr lang="ja-JP" sz="1200" b="0" i="0" dirty="0" smtClean="0">
                          <a:solidFill>
                            <a:srgbClr val="000000"/>
                          </a:solidFill>
                          <a:ea typeface="MS UI Gothic" pitchFamily="18" charset="0"/>
                        </a:rPr>
                        <a:t>HR</a:t>
                      </a:r>
                      <a:r>
                        <a:rPr lang="ja-JP" sz="1200" b="0" i="0" baseline="-25000" dirty="0" smtClean="0">
                          <a:solidFill>
                            <a:srgbClr val="000000"/>
                          </a:solidFill>
                          <a:ea typeface="MS UI Gothic" pitchFamily="18" charset="0"/>
                        </a:rPr>
                        <a:t>adj</a:t>
                      </a:r>
                    </a:p>
                    <a:p>
                      <a:r>
                        <a:rPr lang="ja-JP" sz="1200" b="0" i="0" dirty="0" smtClean="0">
                          <a:solidFill>
                            <a:srgbClr val="000000"/>
                          </a:solidFill>
                          <a:ea typeface="MS UI Gothic" pitchFamily="18" charset="0"/>
                        </a:rPr>
                        <a:t>95% CI</a:t>
                      </a:r>
                    </a:p>
                    <a:p>
                      <a:r>
                        <a:rPr lang="ja-JP" sz="1200" b="0" i="0" dirty="0" smtClean="0">
                          <a:solidFill>
                            <a:srgbClr val="000000"/>
                          </a:solidFill>
                          <a:ea typeface="MS UI Gothic" pitchFamily="18" charset="0"/>
                        </a:rPr>
                        <a:t>p値 (多変量解析)</a:t>
                      </a:r>
                    </a:p>
                    <a:p>
                      <a:r>
                        <a:rPr lang="ja-JP" sz="1200" b="0" i="0" dirty="0" smtClean="0">
                          <a:solidFill>
                            <a:srgbClr val="000000"/>
                          </a:solidFill>
                          <a:ea typeface="MS UI Gothic" pitchFamily="18" charset="0"/>
                        </a:rPr>
                        <a:t>p値（ログランク）</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algn="ctr"/>
                      <a:r>
                        <a:rPr lang="ja-JP" sz="1200" b="0" i="0" dirty="0" smtClean="0">
                          <a:solidFill>
                            <a:srgbClr val="000000"/>
                          </a:solidFill>
                          <a:ea typeface="MS UI Gothic" pitchFamily="18" charset="0"/>
                        </a:rPr>
                        <a:t>2</a:t>
                      </a:r>
                    </a:p>
                    <a:p>
                      <a:pPr algn="ctr"/>
                      <a:r>
                        <a:rPr lang="ja-JP" sz="1200" b="0" i="0" dirty="0" smtClean="0">
                          <a:solidFill>
                            <a:srgbClr val="000000"/>
                          </a:solidFill>
                          <a:ea typeface="MS UI Gothic" pitchFamily="18" charset="0"/>
                        </a:rPr>
                        <a:t>1.3, 2.9</a:t>
                      </a:r>
                    </a:p>
                    <a:p>
                      <a:pPr algn="ctr"/>
                      <a:r>
                        <a:rPr lang="en-US" altLang="ja-JP" sz="1200" b="0" i="0" dirty="0" smtClean="0">
                          <a:solidFill>
                            <a:srgbClr val="000000"/>
                          </a:solidFill>
                          <a:ea typeface="MS UI Gothic" pitchFamily="18" charset="0"/>
                        </a:rPr>
                        <a:t>&lt;</a:t>
                      </a:r>
                      <a:r>
                        <a:rPr lang="ja-JP" sz="1200" b="0" i="0" dirty="0" smtClean="0">
                          <a:solidFill>
                            <a:srgbClr val="000000"/>
                          </a:solidFill>
                          <a:ea typeface="MS UI Gothic" pitchFamily="18" charset="0"/>
                        </a:rPr>
                        <a:t>0.001</a:t>
                      </a:r>
                    </a:p>
                    <a:p>
                      <a:pPr algn="ctr"/>
                      <a:r>
                        <a:rPr lang="ja-JP" sz="1200" b="0" i="0" dirty="0" smtClean="0">
                          <a:solidFill>
                            <a:srgbClr val="000000"/>
                          </a:solidFill>
                          <a:ea typeface="MS UI Gothic" pitchFamily="18" charset="0"/>
                        </a:rPr>
                        <a:t>&lt;0.0001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algn="ctr"/>
                      <a:r>
                        <a:rPr lang="ja-JP" sz="1200" b="0" i="0" dirty="0" smtClean="0">
                          <a:solidFill>
                            <a:srgbClr val="000000"/>
                          </a:solidFill>
                          <a:ea typeface="MS UI Gothic" pitchFamily="18" charset="0"/>
                        </a:rPr>
                        <a:t>2.3</a:t>
                      </a:r>
                    </a:p>
                    <a:p>
                      <a:pPr algn="ctr"/>
                      <a:r>
                        <a:rPr lang="ja-JP" sz="1200" b="0" i="0" dirty="0" smtClean="0">
                          <a:solidFill>
                            <a:srgbClr val="000000"/>
                          </a:solidFill>
                          <a:ea typeface="MS UI Gothic" pitchFamily="18" charset="0"/>
                        </a:rPr>
                        <a:t>0.5, 9.7</a:t>
                      </a:r>
                    </a:p>
                    <a:p>
                      <a:pPr algn="ctr"/>
                      <a:r>
                        <a:rPr lang="ja-JP" sz="1200" b="0" i="0" dirty="0" smtClean="0">
                          <a:solidFill>
                            <a:srgbClr val="000000"/>
                          </a:solidFill>
                          <a:ea typeface="MS UI Gothic" pitchFamily="18" charset="0"/>
                        </a:rPr>
                        <a:t>0.26</a:t>
                      </a:r>
                    </a:p>
                    <a:p>
                      <a:pPr algn="ctr"/>
                      <a:r>
                        <a:rPr lang="ja-JP" sz="1200" b="0" i="0" dirty="0" smtClean="0">
                          <a:solidFill>
                            <a:srgbClr val="000000"/>
                          </a:solidFill>
                          <a:ea typeface="MS UI Gothic" pitchFamily="18" charset="0"/>
                        </a:rPr>
                        <a:t>0.91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
        <p:nvSpPr>
          <p:cNvPr id="2805" name="Text Placeholder 3"/>
          <p:cNvSpPr>
            <a:spLocks noGrp="1"/>
          </p:cNvSpPr>
          <p:nvPr>
            <p:ph type="body" sz="quarter" idx="11"/>
          </p:nvPr>
        </p:nvSpPr>
        <p:spPr>
          <a:xfrm>
            <a:off x="4648200" y="6096000"/>
            <a:ext cx="4130675" cy="487363"/>
          </a:xfrm>
        </p:spPr>
        <p:txBody>
          <a:bodyPr/>
          <a:lstStyle/>
          <a:p>
            <a:pPr lvl="0">
              <a:buClr>
                <a:srgbClr val="043882"/>
              </a:buClr>
            </a:pPr>
            <a:r>
              <a:rPr lang="en-GB" dirty="0"/>
              <a:t> </a:t>
            </a:r>
            <a:r>
              <a:rPr lang="en-GB" dirty="0" err="1"/>
              <a:t>Gallois</a:t>
            </a:r>
            <a:r>
              <a:rPr lang="en-GB" dirty="0"/>
              <a:t> C, et al. </a:t>
            </a:r>
            <a:r>
              <a:rPr lang="fr-FR" dirty="0"/>
              <a:t>Ann Oncol 2017;28(Suppl 5):Abstr</a:t>
            </a:r>
            <a:r>
              <a:rPr lang="en-US" dirty="0"/>
              <a:t> </a:t>
            </a:r>
            <a:r>
              <a:rPr lang="en-GB" dirty="0"/>
              <a:t>480O</a:t>
            </a:r>
          </a:p>
        </p:txBody>
      </p:sp>
      <p:sp>
        <p:nvSpPr>
          <p:cNvPr id="1385"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SAR：再発後の生存期間</a:t>
            </a:r>
          </a:p>
        </p:txBody>
      </p:sp>
    </p:spTree>
    <p:extLst>
      <p:ext uri="{BB962C8B-B14F-4D97-AF65-F5344CB8AC3E}">
        <p14:creationId xmlns:p14="http://schemas.microsoft.com/office/powerpoint/2010/main" xmlns="" val="311563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124" y="1254035"/>
            <a:ext cx="8521701" cy="4746172"/>
          </a:xfrm>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3400"/>
              </a:spcBef>
              <a:spcAft>
                <a:spcPts val="0"/>
              </a:spcAft>
              <a:buClr>
                <a:srgbClr val="043882"/>
              </a:buClr>
              <a:buNone/>
            </a:pPr>
            <a:r>
              <a:rPr lang="ja-JP" sz="1600" b="1" i="0" dirty="0" smtClean="0">
                <a:solidFill>
                  <a:srgbClr val="4D4D4D"/>
                </a:solidFill>
                <a:ea typeface="MS UI Gothic" pitchFamily="18" charset="0"/>
              </a:rPr>
              <a:t>結論</a:t>
            </a:r>
          </a:p>
          <a:p>
            <a:pPr>
              <a:spcAft>
                <a:spcPts val="0"/>
              </a:spcAft>
              <a:buClr>
                <a:srgbClr val="043882"/>
              </a:buClr>
            </a:pPr>
            <a:r>
              <a:rPr lang="ja-JP" sz="1600" b="1" i="0" dirty="0" smtClean="0">
                <a:solidFill>
                  <a:srgbClr val="4D4D4D"/>
                </a:solidFill>
                <a:ea typeface="MS UI Gothic" pitchFamily="18" charset="0"/>
              </a:rPr>
              <a:t>メチル化の解析方法は、速く、解釈も簡便で、効率的かつ信頼できるものである。</a:t>
            </a:r>
          </a:p>
          <a:p>
            <a:pPr>
              <a:spcAft>
                <a:spcPts val="0"/>
              </a:spcAft>
              <a:buClr>
                <a:srgbClr val="043882"/>
              </a:buClr>
            </a:pPr>
            <a:r>
              <a:rPr lang="ja-JP" sz="1600" b="1" i="0" dirty="0" smtClean="0">
                <a:solidFill>
                  <a:srgbClr val="4D4D4D"/>
                </a:solidFill>
                <a:ea typeface="MS UI Gothic" pitchFamily="18" charset="0"/>
              </a:rPr>
              <a:t>メチル化形質（CIMP</a:t>
            </a:r>
            <a:r>
              <a:rPr lang="ja-JP" sz="1600" b="1" i="0" baseline="30000" dirty="0" smtClean="0">
                <a:solidFill>
                  <a:srgbClr val="4D4D4D"/>
                </a:solidFill>
                <a:ea typeface="MS UI Gothic" pitchFamily="18" charset="0"/>
              </a:rPr>
              <a:t> +</a:t>
            </a:r>
            <a:r>
              <a:rPr lang="ja-JP" sz="1600" b="1" i="0" dirty="0" smtClean="0">
                <a:solidFill>
                  <a:srgbClr val="4D4D4D"/>
                </a:solidFill>
                <a:ea typeface="MS UI Gothic" pitchFamily="18" charset="0"/>
              </a:rPr>
              <a:t>）は予後不良と相関している。これは、ステージIIIの結腸癌におけるSARおよびOSの新たな予後マーカーである可能性がある。</a:t>
            </a:r>
          </a:p>
          <a:p>
            <a:endParaRPr lang="en-GB" dirty="0"/>
          </a:p>
        </p:txBody>
      </p:sp>
      <p:sp>
        <p:nvSpPr>
          <p:cNvPr id="970"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480O: オキサリプラチンをベースとした術後補助化学療法を行うステージIIIの結腸癌でのメチル化形質の予後値 – Gallois C, et al</a:t>
            </a:r>
          </a:p>
        </p:txBody>
      </p:sp>
      <p:grpSp>
        <p:nvGrpSpPr>
          <p:cNvPr id="971" name="Group 970"/>
          <p:cNvGrpSpPr/>
          <p:nvPr/>
        </p:nvGrpSpPr>
        <p:grpSpPr>
          <a:xfrm>
            <a:off x="2333175" y="1288734"/>
            <a:ext cx="4904351" cy="3269903"/>
            <a:chOff x="2020321" y="2283370"/>
            <a:chExt cx="4495982" cy="2617536"/>
          </a:xfrm>
        </p:grpSpPr>
        <p:grpSp>
          <p:nvGrpSpPr>
            <p:cNvPr id="972" name="Group 971"/>
            <p:cNvGrpSpPr/>
            <p:nvPr/>
          </p:nvGrpSpPr>
          <p:grpSpPr>
            <a:xfrm>
              <a:off x="2614623" y="2396465"/>
              <a:ext cx="3901680" cy="2171700"/>
              <a:chOff x="836615" y="2448719"/>
              <a:chExt cx="3901680" cy="2171700"/>
            </a:xfrm>
          </p:grpSpPr>
          <p:sp>
            <p:nvSpPr>
              <p:cNvPr id="987" name="Freeform 9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8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4" name="Line 13"/>
              <p:cNvSpPr>
                <a:spLocks noChangeShapeType="1"/>
              </p:cNvSpPr>
              <p:nvPr/>
            </p:nvSpPr>
            <p:spPr bwMode="auto">
              <a:xfrm>
                <a:off x="28441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5" name="Line 14"/>
              <p:cNvSpPr>
                <a:spLocks noChangeShapeType="1"/>
              </p:cNvSpPr>
              <p:nvPr/>
            </p:nvSpPr>
            <p:spPr bwMode="auto">
              <a:xfrm>
                <a:off x="36988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6" name="Line 17"/>
              <p:cNvSpPr>
                <a:spLocks noChangeShapeType="1"/>
              </p:cNvSpPr>
              <p:nvPr/>
            </p:nvSpPr>
            <p:spPr bwMode="auto">
              <a:xfrm>
                <a:off x="4562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7" name="Line 19"/>
              <p:cNvSpPr>
                <a:spLocks noChangeShapeType="1"/>
              </p:cNvSpPr>
              <p:nvPr/>
            </p:nvSpPr>
            <p:spPr bwMode="auto">
              <a:xfrm>
                <a:off x="19746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998" name="Line 21"/>
              <p:cNvSpPr>
                <a:spLocks noChangeShapeType="1"/>
              </p:cNvSpPr>
              <p:nvPr/>
            </p:nvSpPr>
            <p:spPr bwMode="auto">
              <a:xfrm>
                <a:off x="110479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grpSp>
        <p:sp>
          <p:nvSpPr>
            <p:cNvPr id="973" name="TextBox 972"/>
            <p:cNvSpPr txBox="1"/>
            <p:nvPr/>
          </p:nvSpPr>
          <p:spPr>
            <a:xfrm rot="16200000">
              <a:off x="1748086" y="3249744"/>
              <a:ext cx="798403" cy="253934"/>
            </a:xfrm>
            <a:prstGeom prst="rect">
              <a:avLst/>
            </a:prstGeom>
            <a:noFill/>
          </p:spPr>
          <p:txBody>
            <a:bodyPr wrap="none" rtlCol="0">
              <a:spAutoFit/>
            </a:bodyPr>
            <a:lstStyle/>
            <a:p>
              <a:pPr algn="ctr"/>
              <a:r>
                <a:rPr lang="ja-JP" sz="1200" b="0" i="0" dirty="0" smtClean="0">
                  <a:solidFill>
                    <a:srgbClr val="000000"/>
                  </a:solidFill>
                  <a:ea typeface="MS UI Gothic" pitchFamily="18" charset="0"/>
                </a:rPr>
                <a:t> 無病生存率</a:t>
              </a:r>
            </a:p>
          </p:txBody>
        </p:sp>
        <p:sp>
          <p:nvSpPr>
            <p:cNvPr id="974" name="TextBox 973"/>
            <p:cNvSpPr txBox="1"/>
            <p:nvPr/>
          </p:nvSpPr>
          <p:spPr>
            <a:xfrm>
              <a:off x="4345352" y="4679170"/>
              <a:ext cx="900291" cy="221736"/>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経過期間、年</a:t>
              </a:r>
            </a:p>
          </p:txBody>
        </p:sp>
        <p:sp>
          <p:nvSpPr>
            <p:cNvPr id="975" name="TextBox 974"/>
            <p:cNvSpPr txBox="1"/>
            <p:nvPr/>
          </p:nvSpPr>
          <p:spPr>
            <a:xfrm>
              <a:off x="2238159" y="2283370"/>
              <a:ext cx="442621" cy="221736"/>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1.00</a:t>
              </a:r>
            </a:p>
          </p:txBody>
        </p:sp>
        <p:sp>
          <p:nvSpPr>
            <p:cNvPr id="976" name="TextBox 975"/>
            <p:cNvSpPr txBox="1"/>
            <p:nvPr/>
          </p:nvSpPr>
          <p:spPr>
            <a:xfrm>
              <a:off x="2238162" y="2679246"/>
              <a:ext cx="442621" cy="221736"/>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0.80</a:t>
              </a:r>
            </a:p>
          </p:txBody>
        </p:sp>
        <p:sp>
          <p:nvSpPr>
            <p:cNvPr id="977" name="TextBox 976"/>
            <p:cNvSpPr txBox="1"/>
            <p:nvPr/>
          </p:nvSpPr>
          <p:spPr>
            <a:xfrm>
              <a:off x="2238162" y="3064744"/>
              <a:ext cx="442621" cy="221736"/>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0.60</a:t>
              </a:r>
            </a:p>
          </p:txBody>
        </p:sp>
        <p:sp>
          <p:nvSpPr>
            <p:cNvPr id="978" name="TextBox 977"/>
            <p:cNvSpPr txBox="1"/>
            <p:nvPr/>
          </p:nvSpPr>
          <p:spPr>
            <a:xfrm>
              <a:off x="2238162" y="3463201"/>
              <a:ext cx="442621" cy="221736"/>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0.40</a:t>
              </a:r>
            </a:p>
          </p:txBody>
        </p:sp>
        <p:sp>
          <p:nvSpPr>
            <p:cNvPr id="979" name="TextBox 978"/>
            <p:cNvSpPr txBox="1"/>
            <p:nvPr/>
          </p:nvSpPr>
          <p:spPr>
            <a:xfrm>
              <a:off x="2238162" y="3853018"/>
              <a:ext cx="442621" cy="221736"/>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0.20</a:t>
              </a:r>
            </a:p>
          </p:txBody>
        </p:sp>
        <p:sp>
          <p:nvSpPr>
            <p:cNvPr id="980" name="TextBox 979"/>
            <p:cNvSpPr txBox="1"/>
            <p:nvPr/>
          </p:nvSpPr>
          <p:spPr>
            <a:xfrm>
              <a:off x="2238167" y="4247156"/>
              <a:ext cx="442621" cy="221736"/>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0.00</a:t>
              </a:r>
            </a:p>
          </p:txBody>
        </p:sp>
        <p:sp>
          <p:nvSpPr>
            <p:cNvPr id="981" name="TextBox 980"/>
            <p:cNvSpPr txBox="1"/>
            <p:nvPr/>
          </p:nvSpPr>
          <p:spPr>
            <a:xfrm>
              <a:off x="2764065" y="4522748"/>
              <a:ext cx="247175" cy="22173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p:txBody>
        </p:sp>
        <p:sp>
          <p:nvSpPr>
            <p:cNvPr id="982" name="TextBox 981"/>
            <p:cNvSpPr txBox="1"/>
            <p:nvPr/>
          </p:nvSpPr>
          <p:spPr>
            <a:xfrm>
              <a:off x="3630865" y="4522748"/>
              <a:ext cx="247175" cy="22173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a:t>
              </a:r>
            </a:p>
          </p:txBody>
        </p:sp>
        <p:sp>
          <p:nvSpPr>
            <p:cNvPr id="983" name="TextBox 982"/>
            <p:cNvSpPr txBox="1"/>
            <p:nvPr/>
          </p:nvSpPr>
          <p:spPr>
            <a:xfrm>
              <a:off x="4061111" y="4522748"/>
              <a:ext cx="169348" cy="221736"/>
            </a:xfrm>
            <a:prstGeom prst="rect">
              <a:avLst/>
            </a:prstGeom>
            <a:noFill/>
          </p:spPr>
          <p:txBody>
            <a:bodyPr wrap="none" rtlCol="0" anchor="t" anchorCtr="0">
              <a:spAutoFit/>
            </a:bodyPr>
            <a:lstStyle/>
            <a:p>
              <a:pPr algn="ctr" fontAlgn="auto">
                <a:spcBef>
                  <a:spcPts val="0"/>
                </a:spcBef>
                <a:spcAft>
                  <a:spcPts val="0"/>
                </a:spcAft>
              </a:pPr>
              <a:endParaRPr lang="en-GB" sz="1200" dirty="0">
                <a:solidFill>
                  <a:srgbClr val="000000"/>
                </a:solidFill>
                <a:latin typeface="Arial"/>
                <a:cs typeface="Arial"/>
              </a:endParaRPr>
            </a:p>
          </p:txBody>
        </p:sp>
        <p:sp>
          <p:nvSpPr>
            <p:cNvPr id="984" name="TextBox 983"/>
            <p:cNvSpPr txBox="1"/>
            <p:nvPr/>
          </p:nvSpPr>
          <p:spPr>
            <a:xfrm>
              <a:off x="4494871" y="4522748"/>
              <a:ext cx="247175" cy="22173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4</a:t>
              </a:r>
            </a:p>
          </p:txBody>
        </p:sp>
        <p:sp>
          <p:nvSpPr>
            <p:cNvPr id="985" name="TextBox 984"/>
            <p:cNvSpPr txBox="1"/>
            <p:nvPr/>
          </p:nvSpPr>
          <p:spPr>
            <a:xfrm>
              <a:off x="5351897" y="4522748"/>
              <a:ext cx="247175" cy="22173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a:t>
              </a:r>
            </a:p>
          </p:txBody>
        </p:sp>
        <p:sp>
          <p:nvSpPr>
            <p:cNvPr id="986" name="TextBox 985"/>
            <p:cNvSpPr txBox="1"/>
            <p:nvPr/>
          </p:nvSpPr>
          <p:spPr>
            <a:xfrm>
              <a:off x="6220324" y="4522748"/>
              <a:ext cx="247175" cy="22173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8</a:t>
              </a:r>
            </a:p>
          </p:txBody>
        </p:sp>
      </p:grpSp>
      <p:sp>
        <p:nvSpPr>
          <p:cNvPr id="999" name="TextBox 998"/>
          <p:cNvSpPr txBox="1"/>
          <p:nvPr/>
        </p:nvSpPr>
        <p:spPr>
          <a:xfrm>
            <a:off x="3150274" y="3718743"/>
            <a:ext cx="1260281" cy="261610"/>
          </a:xfrm>
          <a:prstGeom prst="rect">
            <a:avLst/>
          </a:prstGeom>
          <a:noFill/>
        </p:spPr>
        <p:txBody>
          <a:bodyPr wrap="none" rtlCol="0">
            <a:spAutoFit/>
          </a:bodyPr>
          <a:lstStyle/>
          <a:p>
            <a:pPr fontAlgn="auto">
              <a:spcBef>
                <a:spcPts val="0"/>
              </a:spcBef>
              <a:spcAft>
                <a:spcPts val="0"/>
              </a:spcAft>
            </a:pPr>
            <a:r>
              <a:rPr lang="ja-JP" sz="1100" b="0" i="0" dirty="0" smtClean="0">
                <a:solidFill>
                  <a:srgbClr val="000000"/>
                </a:solidFill>
                <a:ea typeface="MS UI Gothic" pitchFamily="18" charset="0"/>
              </a:rPr>
              <a:t>p=0.15 (ログランク検定)</a:t>
            </a:r>
          </a:p>
        </p:txBody>
      </p:sp>
      <p:sp>
        <p:nvSpPr>
          <p:cNvPr id="1000" name="TextBox 999"/>
          <p:cNvSpPr txBox="1"/>
          <p:nvPr/>
        </p:nvSpPr>
        <p:spPr>
          <a:xfrm>
            <a:off x="3150274" y="3137277"/>
            <a:ext cx="4107287" cy="430887"/>
          </a:xfrm>
          <a:prstGeom prst="rect">
            <a:avLst/>
          </a:prstGeom>
          <a:noFill/>
        </p:spPr>
        <p:txBody>
          <a:bodyPr wrap="square" rtlCol="0">
            <a:spAutoFit/>
          </a:bodyPr>
          <a:lstStyle/>
          <a:p>
            <a:pPr fontAlgn="auto">
              <a:spcBef>
                <a:spcPts val="0"/>
              </a:spcBef>
              <a:spcAft>
                <a:spcPts val="0"/>
              </a:spcAft>
            </a:pPr>
            <a:r>
              <a:rPr lang="ja-JP" sz="1100" b="0" i="0" dirty="0" smtClean="0">
                <a:solidFill>
                  <a:srgbClr val="000000"/>
                </a:solidFill>
                <a:ea typeface="MS UI Gothic" pitchFamily="18" charset="0"/>
              </a:rPr>
              <a:t>HR</a:t>
            </a:r>
            <a:r>
              <a:rPr lang="ja-JP" sz="1100" b="0" i="0" baseline="-25000" dirty="0" smtClean="0">
                <a:solidFill>
                  <a:srgbClr val="000000"/>
                </a:solidFill>
                <a:ea typeface="MS UI Gothic" pitchFamily="18" charset="0"/>
              </a:rPr>
              <a:t>adj*</a:t>
            </a:r>
            <a:r>
              <a:rPr lang="ja-JP" sz="1100" b="0" i="0" dirty="0" smtClean="0">
                <a:solidFill>
                  <a:srgbClr val="000000"/>
                </a:solidFill>
                <a:ea typeface="MS UI Gothic" pitchFamily="18" charset="0"/>
              </a:rPr>
              <a:t>1.1 </a:t>
            </a:r>
          </a:p>
          <a:p>
            <a:pPr fontAlgn="auto">
              <a:spcBef>
                <a:spcPts val="0"/>
              </a:spcBef>
              <a:spcAft>
                <a:spcPts val="0"/>
              </a:spcAft>
            </a:pPr>
            <a:r>
              <a:rPr lang="ja-JP" sz="1100" b="0" i="0" dirty="0" smtClean="0">
                <a:solidFill>
                  <a:srgbClr val="000000"/>
                </a:solidFill>
                <a:ea typeface="MS UI Gothic" pitchFamily="18" charset="0"/>
              </a:rPr>
              <a:t>(95%CI 0.9, 1.5); p=0.34 (多変量解析)</a:t>
            </a:r>
          </a:p>
        </p:txBody>
      </p:sp>
      <p:sp>
        <p:nvSpPr>
          <p:cNvPr id="1001" name="TextBox 1000"/>
          <p:cNvSpPr txBox="1"/>
          <p:nvPr/>
        </p:nvSpPr>
        <p:spPr>
          <a:xfrm>
            <a:off x="6102170" y="2410969"/>
            <a:ext cx="683649" cy="461665"/>
          </a:xfrm>
          <a:prstGeom prst="rect">
            <a:avLst/>
          </a:prstGeom>
          <a:noFill/>
        </p:spPr>
        <p:txBody>
          <a:bodyPr wrap="none" rtlCol="0">
            <a:spAutoFit/>
          </a:bodyPr>
          <a:lstStyle/>
          <a:p>
            <a:pPr fontAlgn="auto">
              <a:spcBef>
                <a:spcPts val="0"/>
              </a:spcBef>
              <a:spcAft>
                <a:spcPts val="0"/>
              </a:spcAft>
            </a:pPr>
            <a:r>
              <a:rPr lang="ja-JP" sz="1200" b="0" i="0" dirty="0" smtClean="0">
                <a:solidFill>
                  <a:srgbClr val="000000"/>
                </a:solidFill>
                <a:ea typeface="MS UI Gothic" pitchFamily="18" charset="0"/>
              </a:rPr>
              <a:t>CIMP</a:t>
            </a:r>
            <a:r>
              <a:rPr lang="ja-JP" sz="1200" b="0" i="0" baseline="30000" dirty="0" smtClean="0">
                <a:solidFill>
                  <a:srgbClr val="000000"/>
                </a:solidFill>
                <a:ea typeface="MS UI Gothic" pitchFamily="18" charset="0"/>
              </a:rPr>
              <a:t>− </a:t>
            </a:r>
          </a:p>
          <a:p>
            <a:pPr fontAlgn="auto">
              <a:spcBef>
                <a:spcPts val="0"/>
              </a:spcBef>
              <a:spcAft>
                <a:spcPts val="0"/>
              </a:spcAft>
            </a:pPr>
            <a:r>
              <a:rPr lang="ja-JP" sz="1200" b="0" i="0" dirty="0" smtClean="0">
                <a:solidFill>
                  <a:srgbClr val="000000"/>
                </a:solidFill>
                <a:ea typeface="MS UI Gothic" pitchFamily="18" charset="0"/>
              </a:rPr>
              <a:t>CIMP</a:t>
            </a:r>
            <a:r>
              <a:rPr lang="ja-JP" sz="1200" b="0" i="0" baseline="30000" dirty="0" smtClean="0">
                <a:solidFill>
                  <a:srgbClr val="000000"/>
                </a:solidFill>
                <a:ea typeface="MS UI Gothic" pitchFamily="18" charset="0"/>
              </a:rPr>
              <a:t>+</a:t>
            </a:r>
          </a:p>
        </p:txBody>
      </p:sp>
      <p:cxnSp>
        <p:nvCxnSpPr>
          <p:cNvPr id="1002" name="Straight Connector 1001"/>
          <p:cNvCxnSpPr/>
          <p:nvPr/>
        </p:nvCxnSpPr>
        <p:spPr>
          <a:xfrm>
            <a:off x="5622797" y="2546266"/>
            <a:ext cx="479373"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03" name="Straight Connector 1002"/>
          <p:cNvCxnSpPr/>
          <p:nvPr/>
        </p:nvCxnSpPr>
        <p:spPr>
          <a:xfrm>
            <a:off x="5622797" y="2750133"/>
            <a:ext cx="479373"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1004" name="Group 2"/>
          <p:cNvGrpSpPr>
            <a:grpSpLocks/>
          </p:cNvGrpSpPr>
          <p:nvPr/>
        </p:nvGrpSpPr>
        <p:grpSpPr bwMode="auto">
          <a:xfrm>
            <a:off x="3366570" y="1439449"/>
            <a:ext cx="3846857" cy="805425"/>
            <a:chOff x="1951" y="1954"/>
            <a:chExt cx="1836" cy="408"/>
          </a:xfrm>
        </p:grpSpPr>
        <p:sp>
          <p:nvSpPr>
            <p:cNvPr id="1005" name="Line 3"/>
            <p:cNvSpPr>
              <a:spLocks noChangeShapeType="1"/>
            </p:cNvSpPr>
            <p:nvPr/>
          </p:nvSpPr>
          <p:spPr bwMode="auto">
            <a:xfrm>
              <a:off x="1951" y="195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6" name="Line 4"/>
            <p:cNvSpPr>
              <a:spLocks noChangeShapeType="1"/>
            </p:cNvSpPr>
            <p:nvPr/>
          </p:nvSpPr>
          <p:spPr bwMode="auto">
            <a:xfrm>
              <a:off x="2515" y="220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7" name="Line 5"/>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8" name="Line 6"/>
            <p:cNvSpPr>
              <a:spLocks noChangeShapeType="1"/>
            </p:cNvSpPr>
            <p:nvPr/>
          </p:nvSpPr>
          <p:spPr bwMode="auto">
            <a:xfrm>
              <a:off x="2071" y="199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9" name="Line 7"/>
            <p:cNvSpPr>
              <a:spLocks noChangeShapeType="1"/>
            </p:cNvSpPr>
            <p:nvPr/>
          </p:nvSpPr>
          <p:spPr bwMode="auto">
            <a:xfrm>
              <a:off x="1957" y="196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0" name="Line 8"/>
            <p:cNvSpPr>
              <a:spLocks noChangeShapeType="1"/>
            </p:cNvSpPr>
            <p:nvPr/>
          </p:nvSpPr>
          <p:spPr bwMode="auto">
            <a:xfrm>
              <a:off x="2041" y="197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1" name="Line 9"/>
            <p:cNvSpPr>
              <a:spLocks noChangeShapeType="1"/>
            </p:cNvSpPr>
            <p:nvPr/>
          </p:nvSpPr>
          <p:spPr bwMode="auto">
            <a:xfrm>
              <a:off x="324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2" name="Line 10"/>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3" name="Line 11"/>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4" name="Line 12"/>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5" name="Line 13"/>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6" name="Line 14"/>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7" name="Line 15"/>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8" name="Line 16"/>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9" name="Line 17"/>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0" name="Line 18"/>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1" name="Line 19"/>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2" name="Line 20"/>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3" name="Line 21"/>
            <p:cNvSpPr>
              <a:spLocks noChangeShapeType="1"/>
            </p:cNvSpPr>
            <p:nvPr/>
          </p:nvSpPr>
          <p:spPr bwMode="auto">
            <a:xfrm>
              <a:off x="334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4" name="Line 22"/>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5" name="Line 23"/>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6" name="Line 24"/>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7" name="Line 25"/>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8" name="Line 26"/>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9" name="Line 27"/>
            <p:cNvSpPr>
              <a:spLocks noChangeShapeType="1"/>
            </p:cNvSpPr>
            <p:nvPr/>
          </p:nvSpPr>
          <p:spPr bwMode="auto">
            <a:xfrm>
              <a:off x="319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0" name="Line 28"/>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1" name="Line 29"/>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2" name="Line 30"/>
            <p:cNvSpPr>
              <a:spLocks noChangeShapeType="1"/>
            </p:cNvSpPr>
            <p:nvPr/>
          </p:nvSpPr>
          <p:spPr bwMode="auto">
            <a:xfrm>
              <a:off x="328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3" name="Line 31"/>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4" name="Line 32"/>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5" name="Line 33"/>
            <p:cNvSpPr>
              <a:spLocks noChangeShapeType="1"/>
            </p:cNvSpPr>
            <p:nvPr/>
          </p:nvSpPr>
          <p:spPr bwMode="auto">
            <a:xfrm>
              <a:off x="352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6" name="Line 34"/>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7" name="Line 35"/>
            <p:cNvSpPr>
              <a:spLocks noChangeShapeType="1"/>
            </p:cNvSpPr>
            <p:nvPr/>
          </p:nvSpPr>
          <p:spPr bwMode="auto">
            <a:xfrm>
              <a:off x="356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8" name="Line 36"/>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9" name="Line 37"/>
            <p:cNvSpPr>
              <a:spLocks noChangeShapeType="1"/>
            </p:cNvSpPr>
            <p:nvPr/>
          </p:nvSpPr>
          <p:spPr bwMode="auto">
            <a:xfrm>
              <a:off x="360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0" name="Line 38"/>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1" name="Line 39"/>
            <p:cNvSpPr>
              <a:spLocks noChangeShapeType="1"/>
            </p:cNvSpPr>
            <p:nvPr/>
          </p:nvSpPr>
          <p:spPr bwMode="auto">
            <a:xfrm>
              <a:off x="364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2" name="Line 40"/>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3" name="Line 41"/>
            <p:cNvSpPr>
              <a:spLocks noChangeShapeType="1"/>
            </p:cNvSpPr>
            <p:nvPr/>
          </p:nvSpPr>
          <p:spPr bwMode="auto">
            <a:xfrm>
              <a:off x="369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4" name="Line 42"/>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5" name="Line 43"/>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6" name="Line 44"/>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7" name="Line 45"/>
            <p:cNvSpPr>
              <a:spLocks noChangeShapeType="1"/>
            </p:cNvSpPr>
            <p:nvPr/>
          </p:nvSpPr>
          <p:spPr bwMode="auto">
            <a:xfrm>
              <a:off x="324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8" name="Line 46"/>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9" name="Line 47"/>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0" name="Line 48"/>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1" name="Line 49"/>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2" name="Line 50"/>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3" name="Line 51"/>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4" name="Line 52"/>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5" name="Line 53"/>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6" name="Line 54"/>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7" name="Line 55"/>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8" name="Line 56"/>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9" name="Line 57"/>
            <p:cNvSpPr>
              <a:spLocks noChangeShapeType="1"/>
            </p:cNvSpPr>
            <p:nvPr/>
          </p:nvSpPr>
          <p:spPr bwMode="auto">
            <a:xfrm>
              <a:off x="334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0" name="Line 58"/>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1" name="Line 59"/>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2" name="Line 60"/>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3" name="Line 61"/>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4" name="Line 62"/>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5" name="Line 63"/>
            <p:cNvSpPr>
              <a:spLocks noChangeShapeType="1"/>
            </p:cNvSpPr>
            <p:nvPr/>
          </p:nvSpPr>
          <p:spPr bwMode="auto">
            <a:xfrm>
              <a:off x="319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6" name="Line 64"/>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7" name="Line 65"/>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8" name="Line 66"/>
            <p:cNvSpPr>
              <a:spLocks noChangeShapeType="1"/>
            </p:cNvSpPr>
            <p:nvPr/>
          </p:nvSpPr>
          <p:spPr bwMode="auto">
            <a:xfrm>
              <a:off x="328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9" name="Line 67"/>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0" name="Line 68"/>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1" name="Line 69"/>
            <p:cNvSpPr>
              <a:spLocks noChangeShapeType="1"/>
            </p:cNvSpPr>
            <p:nvPr/>
          </p:nvSpPr>
          <p:spPr bwMode="auto">
            <a:xfrm>
              <a:off x="352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2" name="Line 70"/>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3" name="Line 71"/>
            <p:cNvSpPr>
              <a:spLocks noChangeShapeType="1"/>
            </p:cNvSpPr>
            <p:nvPr/>
          </p:nvSpPr>
          <p:spPr bwMode="auto">
            <a:xfrm>
              <a:off x="356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4" name="Line 72"/>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5" name="Line 73"/>
            <p:cNvSpPr>
              <a:spLocks noChangeShapeType="1"/>
            </p:cNvSpPr>
            <p:nvPr/>
          </p:nvSpPr>
          <p:spPr bwMode="auto">
            <a:xfrm>
              <a:off x="360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6" name="Line 74"/>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7" name="Line 75"/>
            <p:cNvSpPr>
              <a:spLocks noChangeShapeType="1"/>
            </p:cNvSpPr>
            <p:nvPr/>
          </p:nvSpPr>
          <p:spPr bwMode="auto">
            <a:xfrm>
              <a:off x="364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8" name="Line 76"/>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9" name="Line 77"/>
            <p:cNvSpPr>
              <a:spLocks noChangeShapeType="1"/>
            </p:cNvSpPr>
            <p:nvPr/>
          </p:nvSpPr>
          <p:spPr bwMode="auto">
            <a:xfrm>
              <a:off x="369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0" name="Line 78"/>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1" name="Line 79"/>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2" name="Line 80"/>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3" name="Line 81"/>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4" name="Line 82"/>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5" name="Line 83"/>
            <p:cNvSpPr>
              <a:spLocks noChangeShapeType="1"/>
            </p:cNvSpPr>
            <p:nvPr/>
          </p:nvSpPr>
          <p:spPr bwMode="auto">
            <a:xfrm>
              <a:off x="293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6" name="Line 84"/>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7" name="Line 85"/>
            <p:cNvSpPr>
              <a:spLocks noChangeShapeType="1"/>
            </p:cNvSpPr>
            <p:nvPr/>
          </p:nvSpPr>
          <p:spPr bwMode="auto">
            <a:xfrm>
              <a:off x="3019"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8" name="Line 86"/>
            <p:cNvSpPr>
              <a:spLocks noChangeShapeType="1"/>
            </p:cNvSpPr>
            <p:nvPr/>
          </p:nvSpPr>
          <p:spPr bwMode="auto">
            <a:xfrm>
              <a:off x="303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9" name="Line 87"/>
            <p:cNvSpPr>
              <a:spLocks noChangeShapeType="1"/>
            </p:cNvSpPr>
            <p:nvPr/>
          </p:nvSpPr>
          <p:spPr bwMode="auto">
            <a:xfrm>
              <a:off x="312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0" name="Line 88"/>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1" name="Line 89"/>
            <p:cNvSpPr>
              <a:spLocks noChangeShapeType="1"/>
            </p:cNvSpPr>
            <p:nvPr/>
          </p:nvSpPr>
          <p:spPr bwMode="auto">
            <a:xfrm>
              <a:off x="320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2" name="Line 90"/>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3" name="Line 91"/>
            <p:cNvSpPr>
              <a:spLocks noChangeShapeType="1"/>
            </p:cNvSpPr>
            <p:nvPr/>
          </p:nvSpPr>
          <p:spPr bwMode="auto">
            <a:xfrm>
              <a:off x="329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4" name="Line 92"/>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5" name="Line 93"/>
            <p:cNvSpPr>
              <a:spLocks noChangeShapeType="1"/>
            </p:cNvSpPr>
            <p:nvPr/>
          </p:nvSpPr>
          <p:spPr bwMode="auto">
            <a:xfrm>
              <a:off x="340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6" name="Line 94"/>
            <p:cNvSpPr>
              <a:spLocks noChangeShapeType="1"/>
            </p:cNvSpPr>
            <p:nvPr/>
          </p:nvSpPr>
          <p:spPr bwMode="auto">
            <a:xfrm>
              <a:off x="342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7" name="Line 95"/>
            <p:cNvSpPr>
              <a:spLocks noChangeShapeType="1"/>
            </p:cNvSpPr>
            <p:nvPr/>
          </p:nvSpPr>
          <p:spPr bwMode="auto">
            <a:xfrm>
              <a:off x="353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8" name="Line 96"/>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9" name="Line 97"/>
            <p:cNvSpPr>
              <a:spLocks noChangeShapeType="1"/>
            </p:cNvSpPr>
            <p:nvPr/>
          </p:nvSpPr>
          <p:spPr bwMode="auto">
            <a:xfrm>
              <a:off x="357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0" name="Line 98"/>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1" name="Line 99"/>
            <p:cNvSpPr>
              <a:spLocks noChangeShapeType="1"/>
            </p:cNvSpPr>
            <p:nvPr/>
          </p:nvSpPr>
          <p:spPr bwMode="auto">
            <a:xfrm>
              <a:off x="361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2" name="Line 100"/>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3" name="Line 101"/>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4" name="Line 102"/>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5" name="Line 103"/>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6" name="Line 104"/>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7" name="Line 105"/>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8" name="Line 106"/>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9" name="Line 107"/>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0" name="Line 108"/>
            <p:cNvSpPr>
              <a:spLocks noChangeShapeType="1"/>
            </p:cNvSpPr>
            <p:nvPr/>
          </p:nvSpPr>
          <p:spPr bwMode="auto">
            <a:xfrm>
              <a:off x="331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1" name="Line 109"/>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2" name="Line 110"/>
            <p:cNvSpPr>
              <a:spLocks noChangeShapeType="1"/>
            </p:cNvSpPr>
            <p:nvPr/>
          </p:nvSpPr>
          <p:spPr bwMode="auto">
            <a:xfrm>
              <a:off x="333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3" name="Line 111"/>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4" name="Line 112"/>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5" name="Line 113"/>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6" name="Line 114"/>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7" name="Line 115"/>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8" name="Line 116"/>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9" name="Line 117"/>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0" name="Line 118"/>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1" name="Line 119"/>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2" name="Line 120"/>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3" name="Line 121"/>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4" name="Line 122"/>
            <p:cNvSpPr>
              <a:spLocks noChangeShapeType="1"/>
            </p:cNvSpPr>
            <p:nvPr/>
          </p:nvSpPr>
          <p:spPr bwMode="auto">
            <a:xfrm>
              <a:off x="339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5" name="Line 123"/>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6" name="Line 124"/>
            <p:cNvSpPr>
              <a:spLocks noChangeShapeType="1"/>
            </p:cNvSpPr>
            <p:nvPr/>
          </p:nvSpPr>
          <p:spPr bwMode="auto">
            <a:xfrm>
              <a:off x="351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7" name="Line 125"/>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8" name="Line 126"/>
            <p:cNvSpPr>
              <a:spLocks noChangeShapeType="1"/>
            </p:cNvSpPr>
            <p:nvPr/>
          </p:nvSpPr>
          <p:spPr bwMode="auto">
            <a:xfrm>
              <a:off x="337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9" name="Line 127"/>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0" name="Line 128"/>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1" name="Line 129"/>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2" name="Line 130"/>
            <p:cNvSpPr>
              <a:spLocks noChangeShapeType="1"/>
            </p:cNvSpPr>
            <p:nvPr/>
          </p:nvSpPr>
          <p:spPr bwMode="auto">
            <a:xfrm>
              <a:off x="312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3" name="Line 131"/>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4" name="Line 132"/>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5" name="Line 133"/>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6" name="Line 134"/>
            <p:cNvSpPr>
              <a:spLocks noChangeShapeType="1"/>
            </p:cNvSpPr>
            <p:nvPr/>
          </p:nvSpPr>
          <p:spPr bwMode="auto">
            <a:xfrm>
              <a:off x="329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7" name="Line 135"/>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8" name="Line 136"/>
            <p:cNvSpPr>
              <a:spLocks noChangeShapeType="1"/>
            </p:cNvSpPr>
            <p:nvPr/>
          </p:nvSpPr>
          <p:spPr bwMode="auto">
            <a:xfrm>
              <a:off x="341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9" name="Line 137"/>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0" name="Line 138"/>
            <p:cNvSpPr>
              <a:spLocks noChangeShapeType="1"/>
            </p:cNvSpPr>
            <p:nvPr/>
          </p:nvSpPr>
          <p:spPr bwMode="auto">
            <a:xfrm>
              <a:off x="354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1" name="Line 139"/>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2" name="Line 140"/>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3" name="Line 141"/>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4" name="Line 142"/>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5" name="Line 143"/>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6" name="Line 144"/>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7" name="Line 145"/>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8" name="Line 146"/>
            <p:cNvSpPr>
              <a:spLocks noChangeShapeType="1"/>
            </p:cNvSpPr>
            <p:nvPr/>
          </p:nvSpPr>
          <p:spPr bwMode="auto">
            <a:xfrm>
              <a:off x="370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9" name="Line 147"/>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0" name="Line 148"/>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1" name="Line 149"/>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2" name="Line 150"/>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3" name="Line 151"/>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4" name="Line 152"/>
            <p:cNvSpPr>
              <a:spLocks noChangeShapeType="1"/>
            </p:cNvSpPr>
            <p:nvPr/>
          </p:nvSpPr>
          <p:spPr bwMode="auto">
            <a:xfrm>
              <a:off x="295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5" name="Line 153"/>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6" name="Line 154"/>
            <p:cNvSpPr>
              <a:spLocks noChangeShapeType="1"/>
            </p:cNvSpPr>
            <p:nvPr/>
          </p:nvSpPr>
          <p:spPr bwMode="auto">
            <a:xfrm>
              <a:off x="303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7" name="Line 155"/>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8" name="Line 156"/>
            <p:cNvSpPr>
              <a:spLocks noChangeShapeType="1"/>
            </p:cNvSpPr>
            <p:nvPr/>
          </p:nvSpPr>
          <p:spPr bwMode="auto">
            <a:xfrm>
              <a:off x="313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9" name="Line 157"/>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0" name="Line 158"/>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1" name="Line 159"/>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2" name="Line 160"/>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3" name="Line 161"/>
            <p:cNvSpPr>
              <a:spLocks noChangeShapeType="1"/>
            </p:cNvSpPr>
            <p:nvPr/>
          </p:nvSpPr>
          <p:spPr bwMode="auto">
            <a:xfrm>
              <a:off x="342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4" name="Line 162"/>
            <p:cNvSpPr>
              <a:spLocks noChangeShapeType="1"/>
            </p:cNvSpPr>
            <p:nvPr/>
          </p:nvSpPr>
          <p:spPr bwMode="auto">
            <a:xfrm>
              <a:off x="343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5" name="Line 163"/>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6" name="Line 164"/>
            <p:cNvSpPr>
              <a:spLocks noChangeShapeType="1"/>
            </p:cNvSpPr>
            <p:nvPr/>
          </p:nvSpPr>
          <p:spPr bwMode="auto">
            <a:xfrm>
              <a:off x="355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7" name="Line 165"/>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8" name="Line 166"/>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9" name="Line 167"/>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0" name="Line 168"/>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1" name="Line 169"/>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2" name="Line 170"/>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3" name="Line 171"/>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4" name="Line 172"/>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5" name="Line 173"/>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6" name="Line 174"/>
            <p:cNvSpPr>
              <a:spLocks noChangeShapeType="1"/>
            </p:cNvSpPr>
            <p:nvPr/>
          </p:nvSpPr>
          <p:spPr bwMode="auto">
            <a:xfrm>
              <a:off x="377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7" name="Line 175"/>
            <p:cNvSpPr>
              <a:spLocks noChangeShapeType="1"/>
            </p:cNvSpPr>
            <p:nvPr/>
          </p:nvSpPr>
          <p:spPr bwMode="auto">
            <a:xfrm>
              <a:off x="2959"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8" name="Line 176"/>
            <p:cNvSpPr>
              <a:spLocks noChangeShapeType="1"/>
            </p:cNvSpPr>
            <p:nvPr/>
          </p:nvSpPr>
          <p:spPr bwMode="auto">
            <a:xfrm>
              <a:off x="296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9" name="Line 177"/>
            <p:cNvSpPr>
              <a:spLocks noChangeShapeType="1"/>
            </p:cNvSpPr>
            <p:nvPr/>
          </p:nvSpPr>
          <p:spPr bwMode="auto">
            <a:xfrm>
              <a:off x="306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0" name="Line 178"/>
            <p:cNvSpPr>
              <a:spLocks noChangeShapeType="1"/>
            </p:cNvSpPr>
            <p:nvPr/>
          </p:nvSpPr>
          <p:spPr bwMode="auto">
            <a:xfrm>
              <a:off x="306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1" name="Line 179"/>
            <p:cNvSpPr>
              <a:spLocks noChangeShapeType="1"/>
            </p:cNvSpPr>
            <p:nvPr/>
          </p:nvSpPr>
          <p:spPr bwMode="auto">
            <a:xfrm>
              <a:off x="314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2" name="Line 180"/>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3" name="Line 181"/>
            <p:cNvSpPr>
              <a:spLocks noChangeShapeType="1"/>
            </p:cNvSpPr>
            <p:nvPr/>
          </p:nvSpPr>
          <p:spPr bwMode="auto">
            <a:xfrm>
              <a:off x="322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4" name="Line 182"/>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5" name="Line 183"/>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6" name="Line 184"/>
            <p:cNvSpPr>
              <a:spLocks noChangeShapeType="1"/>
            </p:cNvSpPr>
            <p:nvPr/>
          </p:nvSpPr>
          <p:spPr bwMode="auto">
            <a:xfrm>
              <a:off x="333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7" name="Line 185"/>
            <p:cNvSpPr>
              <a:spLocks noChangeShapeType="1"/>
            </p:cNvSpPr>
            <p:nvPr/>
          </p:nvSpPr>
          <p:spPr bwMode="auto">
            <a:xfrm>
              <a:off x="344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8" name="Line 186"/>
            <p:cNvSpPr>
              <a:spLocks noChangeShapeType="1"/>
            </p:cNvSpPr>
            <p:nvPr/>
          </p:nvSpPr>
          <p:spPr bwMode="auto">
            <a:xfrm>
              <a:off x="345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9" name="Line 187"/>
            <p:cNvSpPr>
              <a:spLocks noChangeShapeType="1"/>
            </p:cNvSpPr>
            <p:nvPr/>
          </p:nvSpPr>
          <p:spPr bwMode="auto">
            <a:xfrm>
              <a:off x="355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0" name="Line 188"/>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1" name="Line 189"/>
            <p:cNvSpPr>
              <a:spLocks noChangeShapeType="1"/>
            </p:cNvSpPr>
            <p:nvPr/>
          </p:nvSpPr>
          <p:spPr bwMode="auto">
            <a:xfrm>
              <a:off x="360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2" name="Line 190"/>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3" name="Line 191"/>
            <p:cNvSpPr>
              <a:spLocks noChangeShapeType="1"/>
            </p:cNvSpPr>
            <p:nvPr/>
          </p:nvSpPr>
          <p:spPr bwMode="auto">
            <a:xfrm>
              <a:off x="364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4" name="Line 192"/>
            <p:cNvSpPr>
              <a:spLocks noChangeShapeType="1"/>
            </p:cNvSpPr>
            <p:nvPr/>
          </p:nvSpPr>
          <p:spPr bwMode="auto">
            <a:xfrm>
              <a:off x="365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5" name="Line 193"/>
            <p:cNvSpPr>
              <a:spLocks noChangeShapeType="1"/>
            </p:cNvSpPr>
            <p:nvPr/>
          </p:nvSpPr>
          <p:spPr bwMode="auto">
            <a:xfrm>
              <a:off x="368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6" name="Line 194"/>
            <p:cNvSpPr>
              <a:spLocks noChangeShapeType="1"/>
            </p:cNvSpPr>
            <p:nvPr/>
          </p:nvSpPr>
          <p:spPr bwMode="auto">
            <a:xfrm>
              <a:off x="369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7" name="Line 195"/>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8" name="Line 196"/>
            <p:cNvSpPr>
              <a:spLocks noChangeShapeType="1"/>
            </p:cNvSpPr>
            <p:nvPr/>
          </p:nvSpPr>
          <p:spPr bwMode="auto">
            <a:xfrm>
              <a:off x="373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9" name="Line 197"/>
            <p:cNvSpPr>
              <a:spLocks noChangeShapeType="1"/>
            </p:cNvSpPr>
            <p:nvPr/>
          </p:nvSpPr>
          <p:spPr bwMode="auto">
            <a:xfrm>
              <a:off x="378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0" name="Line 198"/>
            <p:cNvSpPr>
              <a:spLocks noChangeShapeType="1"/>
            </p:cNvSpPr>
            <p:nvPr/>
          </p:nvSpPr>
          <p:spPr bwMode="auto">
            <a:xfrm>
              <a:off x="378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1" name="Line 199"/>
            <p:cNvSpPr>
              <a:spLocks noChangeShapeType="1"/>
            </p:cNvSpPr>
            <p:nvPr/>
          </p:nvSpPr>
          <p:spPr bwMode="auto">
            <a:xfrm>
              <a:off x="297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2" name="Line 200"/>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3" name="Line 201"/>
            <p:cNvSpPr>
              <a:spLocks noChangeShapeType="1"/>
            </p:cNvSpPr>
            <p:nvPr/>
          </p:nvSpPr>
          <p:spPr bwMode="auto">
            <a:xfrm>
              <a:off x="307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4" name="Line 202"/>
            <p:cNvSpPr>
              <a:spLocks noChangeShapeType="1"/>
            </p:cNvSpPr>
            <p:nvPr/>
          </p:nvSpPr>
          <p:spPr bwMode="auto">
            <a:xfrm>
              <a:off x="308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205" name="Group 203"/>
          <p:cNvGrpSpPr>
            <a:grpSpLocks/>
          </p:cNvGrpSpPr>
          <p:nvPr/>
        </p:nvGrpSpPr>
        <p:grpSpPr bwMode="auto">
          <a:xfrm>
            <a:off x="5440856" y="2090896"/>
            <a:ext cx="1835429" cy="153978"/>
            <a:chOff x="2941" y="2284"/>
            <a:chExt cx="876" cy="78"/>
          </a:xfrm>
        </p:grpSpPr>
        <p:sp>
          <p:nvSpPr>
            <p:cNvPr id="1206" name="Line 204"/>
            <p:cNvSpPr>
              <a:spLocks noChangeShapeType="1"/>
            </p:cNvSpPr>
            <p:nvPr/>
          </p:nvSpPr>
          <p:spPr bwMode="auto">
            <a:xfrm>
              <a:off x="315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7" name="Line 205"/>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8" name="Line 206"/>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9" name="Line 207"/>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0" name="Line 208"/>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1" name="Line 209"/>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2" name="Line 210"/>
            <p:cNvSpPr>
              <a:spLocks noChangeShapeType="1"/>
            </p:cNvSpPr>
            <p:nvPr/>
          </p:nvSpPr>
          <p:spPr bwMode="auto">
            <a:xfrm>
              <a:off x="346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3" name="Line 211"/>
            <p:cNvSpPr>
              <a:spLocks noChangeShapeType="1"/>
            </p:cNvSpPr>
            <p:nvPr/>
          </p:nvSpPr>
          <p:spPr bwMode="auto">
            <a:xfrm>
              <a:off x="347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4" name="Line 212"/>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5" name="Line 213"/>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6" name="Line 214"/>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7" name="Line 215"/>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8" name="Line 216"/>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9" name="Line 217"/>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0" name="Line 218"/>
            <p:cNvSpPr>
              <a:spLocks noChangeShapeType="1"/>
            </p:cNvSpPr>
            <p:nvPr/>
          </p:nvSpPr>
          <p:spPr bwMode="auto">
            <a:xfrm>
              <a:off x="370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1" name="Line 219"/>
            <p:cNvSpPr>
              <a:spLocks noChangeShapeType="1"/>
            </p:cNvSpPr>
            <p:nvPr/>
          </p:nvSpPr>
          <p:spPr bwMode="auto">
            <a:xfrm>
              <a:off x="370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2" name="Line 220"/>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3" name="Line 221"/>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4" name="Line 222"/>
            <p:cNvSpPr>
              <a:spLocks noChangeShapeType="1"/>
            </p:cNvSpPr>
            <p:nvPr/>
          </p:nvSpPr>
          <p:spPr bwMode="auto">
            <a:xfrm>
              <a:off x="379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5" name="Line 223"/>
            <p:cNvSpPr>
              <a:spLocks noChangeShapeType="1"/>
            </p:cNvSpPr>
            <p:nvPr/>
          </p:nvSpPr>
          <p:spPr bwMode="auto">
            <a:xfrm>
              <a:off x="380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6" name="Line 224"/>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7" name="Line 225"/>
            <p:cNvSpPr>
              <a:spLocks noChangeShapeType="1"/>
            </p:cNvSpPr>
            <p:nvPr/>
          </p:nvSpPr>
          <p:spPr bwMode="auto">
            <a:xfrm>
              <a:off x="299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8" name="Line 226"/>
            <p:cNvSpPr>
              <a:spLocks noChangeShapeType="1"/>
            </p:cNvSpPr>
            <p:nvPr/>
          </p:nvSpPr>
          <p:spPr bwMode="auto">
            <a:xfrm>
              <a:off x="309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9" name="Line 227"/>
            <p:cNvSpPr>
              <a:spLocks noChangeShapeType="1"/>
            </p:cNvSpPr>
            <p:nvPr/>
          </p:nvSpPr>
          <p:spPr bwMode="auto">
            <a:xfrm>
              <a:off x="309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0" name="Line 228"/>
            <p:cNvSpPr>
              <a:spLocks noChangeShapeType="1"/>
            </p:cNvSpPr>
            <p:nvPr/>
          </p:nvSpPr>
          <p:spPr bwMode="auto">
            <a:xfrm>
              <a:off x="317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1" name="Line 229"/>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2" name="Line 230"/>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3" name="Line 231"/>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4" name="Line 232"/>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5" name="Line 233"/>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6" name="Line 234"/>
            <p:cNvSpPr>
              <a:spLocks noChangeShapeType="1"/>
            </p:cNvSpPr>
            <p:nvPr/>
          </p:nvSpPr>
          <p:spPr bwMode="auto">
            <a:xfrm>
              <a:off x="348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7" name="Line 235"/>
            <p:cNvSpPr>
              <a:spLocks noChangeShapeType="1"/>
            </p:cNvSpPr>
            <p:nvPr/>
          </p:nvSpPr>
          <p:spPr bwMode="auto">
            <a:xfrm>
              <a:off x="349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8" name="Line 236"/>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9" name="Line 237"/>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0" name="Line 238"/>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1" name="Line 239"/>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2" name="Line 240"/>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3" name="Line 241"/>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4" name="Line 242"/>
            <p:cNvSpPr>
              <a:spLocks noChangeShapeType="1"/>
            </p:cNvSpPr>
            <p:nvPr/>
          </p:nvSpPr>
          <p:spPr bwMode="auto">
            <a:xfrm>
              <a:off x="371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5" name="Line 243"/>
            <p:cNvSpPr>
              <a:spLocks noChangeShapeType="1"/>
            </p:cNvSpPr>
            <p:nvPr/>
          </p:nvSpPr>
          <p:spPr bwMode="auto">
            <a:xfrm>
              <a:off x="372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6" name="Line 244"/>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7" name="Line 245"/>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8" name="Line 246"/>
            <p:cNvSpPr>
              <a:spLocks noChangeShapeType="1"/>
            </p:cNvSpPr>
            <p:nvPr/>
          </p:nvSpPr>
          <p:spPr bwMode="auto">
            <a:xfrm>
              <a:off x="381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9" name="Line 247"/>
            <p:cNvSpPr>
              <a:spLocks noChangeShapeType="1"/>
            </p:cNvSpPr>
            <p:nvPr/>
          </p:nvSpPr>
          <p:spPr bwMode="auto">
            <a:xfrm>
              <a:off x="381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0" name="Line 248"/>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1" name="Line 249"/>
            <p:cNvSpPr>
              <a:spLocks noChangeShapeType="1"/>
            </p:cNvSpPr>
            <p:nvPr/>
          </p:nvSpPr>
          <p:spPr bwMode="auto">
            <a:xfrm>
              <a:off x="333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2" name="Line 250"/>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3" name="Line 251"/>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4" name="Line 252"/>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5" name="Line 253"/>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6" name="Line 254"/>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7" name="Line 255"/>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8" name="Line 256"/>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9" name="Line 257"/>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0" name="Line 258"/>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1" name="Line 259"/>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2" name="Line 260"/>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3" name="Line 261"/>
            <p:cNvSpPr>
              <a:spLocks noChangeShapeType="1"/>
            </p:cNvSpPr>
            <p:nvPr/>
          </p:nvSpPr>
          <p:spPr bwMode="auto">
            <a:xfrm>
              <a:off x="339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4" name="Line 262"/>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5" name="Line 263"/>
            <p:cNvSpPr>
              <a:spLocks noChangeShapeType="1"/>
            </p:cNvSpPr>
            <p:nvPr/>
          </p:nvSpPr>
          <p:spPr bwMode="auto">
            <a:xfrm>
              <a:off x="351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6" name="Line 264"/>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7" name="Line 265"/>
            <p:cNvSpPr>
              <a:spLocks noChangeShapeType="1"/>
            </p:cNvSpPr>
            <p:nvPr/>
          </p:nvSpPr>
          <p:spPr bwMode="auto">
            <a:xfrm>
              <a:off x="337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8" name="Line 266"/>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9" name="Line 267"/>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0" name="Line 268"/>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1" name="Line 269"/>
            <p:cNvSpPr>
              <a:spLocks noChangeShapeType="1"/>
            </p:cNvSpPr>
            <p:nvPr/>
          </p:nvSpPr>
          <p:spPr bwMode="auto">
            <a:xfrm>
              <a:off x="312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2" name="Line 270"/>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3" name="Line 271"/>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4" name="Line 272"/>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5" name="Line 273"/>
            <p:cNvSpPr>
              <a:spLocks noChangeShapeType="1"/>
            </p:cNvSpPr>
            <p:nvPr/>
          </p:nvSpPr>
          <p:spPr bwMode="auto">
            <a:xfrm>
              <a:off x="329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6" name="Line 274"/>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7" name="Line 275"/>
            <p:cNvSpPr>
              <a:spLocks noChangeShapeType="1"/>
            </p:cNvSpPr>
            <p:nvPr/>
          </p:nvSpPr>
          <p:spPr bwMode="auto">
            <a:xfrm>
              <a:off x="341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8" name="Line 276"/>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9" name="Line 277"/>
            <p:cNvSpPr>
              <a:spLocks noChangeShapeType="1"/>
            </p:cNvSpPr>
            <p:nvPr/>
          </p:nvSpPr>
          <p:spPr bwMode="auto">
            <a:xfrm>
              <a:off x="354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0" name="Line 278"/>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1" name="Line 279"/>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2" name="Line 280"/>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3" name="Line 281"/>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4" name="Line 282"/>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5" name="Line 283"/>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6" name="Line 284"/>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7" name="Line 285"/>
            <p:cNvSpPr>
              <a:spLocks noChangeShapeType="1"/>
            </p:cNvSpPr>
            <p:nvPr/>
          </p:nvSpPr>
          <p:spPr bwMode="auto">
            <a:xfrm>
              <a:off x="370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8" name="Line 286"/>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9" name="Line 287"/>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0" name="Line 288"/>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1" name="Line 289"/>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2" name="Line 290"/>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3" name="Line 291"/>
            <p:cNvSpPr>
              <a:spLocks noChangeShapeType="1"/>
            </p:cNvSpPr>
            <p:nvPr/>
          </p:nvSpPr>
          <p:spPr bwMode="auto">
            <a:xfrm>
              <a:off x="295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4" name="Line 292"/>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5" name="Line 293"/>
            <p:cNvSpPr>
              <a:spLocks noChangeShapeType="1"/>
            </p:cNvSpPr>
            <p:nvPr/>
          </p:nvSpPr>
          <p:spPr bwMode="auto">
            <a:xfrm>
              <a:off x="303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6" name="Line 294"/>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7" name="Line 295"/>
            <p:cNvSpPr>
              <a:spLocks noChangeShapeType="1"/>
            </p:cNvSpPr>
            <p:nvPr/>
          </p:nvSpPr>
          <p:spPr bwMode="auto">
            <a:xfrm>
              <a:off x="313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8" name="Line 296"/>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9" name="Line 297"/>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0" name="Line 298"/>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1" name="Line 299"/>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2" name="Line 300"/>
            <p:cNvSpPr>
              <a:spLocks noChangeShapeType="1"/>
            </p:cNvSpPr>
            <p:nvPr/>
          </p:nvSpPr>
          <p:spPr bwMode="auto">
            <a:xfrm>
              <a:off x="342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3" name="Line 301"/>
            <p:cNvSpPr>
              <a:spLocks noChangeShapeType="1"/>
            </p:cNvSpPr>
            <p:nvPr/>
          </p:nvSpPr>
          <p:spPr bwMode="auto">
            <a:xfrm>
              <a:off x="343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4" name="Line 302"/>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5" name="Line 303"/>
            <p:cNvSpPr>
              <a:spLocks noChangeShapeType="1"/>
            </p:cNvSpPr>
            <p:nvPr/>
          </p:nvSpPr>
          <p:spPr bwMode="auto">
            <a:xfrm>
              <a:off x="355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6" name="Line 304"/>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7" name="Line 305"/>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8" name="Line 306"/>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9" name="Line 307"/>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0" name="Line 308"/>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1" name="Line 309"/>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2" name="Line 310"/>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3" name="Line 311"/>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4" name="Line 312"/>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5" name="Line 313"/>
            <p:cNvSpPr>
              <a:spLocks noChangeShapeType="1"/>
            </p:cNvSpPr>
            <p:nvPr/>
          </p:nvSpPr>
          <p:spPr bwMode="auto">
            <a:xfrm>
              <a:off x="377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6" name="Line 314"/>
            <p:cNvSpPr>
              <a:spLocks noChangeShapeType="1"/>
            </p:cNvSpPr>
            <p:nvPr/>
          </p:nvSpPr>
          <p:spPr bwMode="auto">
            <a:xfrm>
              <a:off x="2959"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7" name="Line 315"/>
            <p:cNvSpPr>
              <a:spLocks noChangeShapeType="1"/>
            </p:cNvSpPr>
            <p:nvPr/>
          </p:nvSpPr>
          <p:spPr bwMode="auto">
            <a:xfrm>
              <a:off x="296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8" name="Line 316"/>
            <p:cNvSpPr>
              <a:spLocks noChangeShapeType="1"/>
            </p:cNvSpPr>
            <p:nvPr/>
          </p:nvSpPr>
          <p:spPr bwMode="auto">
            <a:xfrm>
              <a:off x="306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9" name="Line 317"/>
            <p:cNvSpPr>
              <a:spLocks noChangeShapeType="1"/>
            </p:cNvSpPr>
            <p:nvPr/>
          </p:nvSpPr>
          <p:spPr bwMode="auto">
            <a:xfrm>
              <a:off x="306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0" name="Line 318"/>
            <p:cNvSpPr>
              <a:spLocks noChangeShapeType="1"/>
            </p:cNvSpPr>
            <p:nvPr/>
          </p:nvSpPr>
          <p:spPr bwMode="auto">
            <a:xfrm>
              <a:off x="314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1" name="Line 319"/>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2" name="Line 320"/>
            <p:cNvSpPr>
              <a:spLocks noChangeShapeType="1"/>
            </p:cNvSpPr>
            <p:nvPr/>
          </p:nvSpPr>
          <p:spPr bwMode="auto">
            <a:xfrm>
              <a:off x="322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3" name="Line 321"/>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4" name="Line 322"/>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5" name="Line 323"/>
            <p:cNvSpPr>
              <a:spLocks noChangeShapeType="1"/>
            </p:cNvSpPr>
            <p:nvPr/>
          </p:nvSpPr>
          <p:spPr bwMode="auto">
            <a:xfrm>
              <a:off x="333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6" name="Line 324"/>
            <p:cNvSpPr>
              <a:spLocks noChangeShapeType="1"/>
            </p:cNvSpPr>
            <p:nvPr/>
          </p:nvSpPr>
          <p:spPr bwMode="auto">
            <a:xfrm>
              <a:off x="344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7" name="Line 325"/>
            <p:cNvSpPr>
              <a:spLocks noChangeShapeType="1"/>
            </p:cNvSpPr>
            <p:nvPr/>
          </p:nvSpPr>
          <p:spPr bwMode="auto">
            <a:xfrm>
              <a:off x="345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8" name="Line 326"/>
            <p:cNvSpPr>
              <a:spLocks noChangeShapeType="1"/>
            </p:cNvSpPr>
            <p:nvPr/>
          </p:nvSpPr>
          <p:spPr bwMode="auto">
            <a:xfrm>
              <a:off x="355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9" name="Line 327"/>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0" name="Line 328"/>
            <p:cNvSpPr>
              <a:spLocks noChangeShapeType="1"/>
            </p:cNvSpPr>
            <p:nvPr/>
          </p:nvSpPr>
          <p:spPr bwMode="auto">
            <a:xfrm>
              <a:off x="360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1" name="Line 329"/>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2" name="Line 330"/>
            <p:cNvSpPr>
              <a:spLocks noChangeShapeType="1"/>
            </p:cNvSpPr>
            <p:nvPr/>
          </p:nvSpPr>
          <p:spPr bwMode="auto">
            <a:xfrm>
              <a:off x="364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3" name="Line 331"/>
            <p:cNvSpPr>
              <a:spLocks noChangeShapeType="1"/>
            </p:cNvSpPr>
            <p:nvPr/>
          </p:nvSpPr>
          <p:spPr bwMode="auto">
            <a:xfrm>
              <a:off x="365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4" name="Line 332"/>
            <p:cNvSpPr>
              <a:spLocks noChangeShapeType="1"/>
            </p:cNvSpPr>
            <p:nvPr/>
          </p:nvSpPr>
          <p:spPr bwMode="auto">
            <a:xfrm>
              <a:off x="368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5" name="Line 333"/>
            <p:cNvSpPr>
              <a:spLocks noChangeShapeType="1"/>
            </p:cNvSpPr>
            <p:nvPr/>
          </p:nvSpPr>
          <p:spPr bwMode="auto">
            <a:xfrm>
              <a:off x="369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6" name="Line 334"/>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7" name="Line 335"/>
            <p:cNvSpPr>
              <a:spLocks noChangeShapeType="1"/>
            </p:cNvSpPr>
            <p:nvPr/>
          </p:nvSpPr>
          <p:spPr bwMode="auto">
            <a:xfrm>
              <a:off x="373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8" name="Line 336"/>
            <p:cNvSpPr>
              <a:spLocks noChangeShapeType="1"/>
            </p:cNvSpPr>
            <p:nvPr/>
          </p:nvSpPr>
          <p:spPr bwMode="auto">
            <a:xfrm>
              <a:off x="378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9" name="Line 337"/>
            <p:cNvSpPr>
              <a:spLocks noChangeShapeType="1"/>
            </p:cNvSpPr>
            <p:nvPr/>
          </p:nvSpPr>
          <p:spPr bwMode="auto">
            <a:xfrm>
              <a:off x="378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0" name="Line 338"/>
            <p:cNvSpPr>
              <a:spLocks noChangeShapeType="1"/>
            </p:cNvSpPr>
            <p:nvPr/>
          </p:nvSpPr>
          <p:spPr bwMode="auto">
            <a:xfrm>
              <a:off x="297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1" name="Line 339"/>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2" name="Line 340"/>
            <p:cNvSpPr>
              <a:spLocks noChangeShapeType="1"/>
            </p:cNvSpPr>
            <p:nvPr/>
          </p:nvSpPr>
          <p:spPr bwMode="auto">
            <a:xfrm>
              <a:off x="307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3" name="Line 341"/>
            <p:cNvSpPr>
              <a:spLocks noChangeShapeType="1"/>
            </p:cNvSpPr>
            <p:nvPr/>
          </p:nvSpPr>
          <p:spPr bwMode="auto">
            <a:xfrm>
              <a:off x="308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4" name="Line 342"/>
            <p:cNvSpPr>
              <a:spLocks noChangeShapeType="1"/>
            </p:cNvSpPr>
            <p:nvPr/>
          </p:nvSpPr>
          <p:spPr bwMode="auto">
            <a:xfrm>
              <a:off x="315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5" name="Line 343"/>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6" name="Line 344"/>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7" name="Line 345"/>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8" name="Line 346"/>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9" name="Line 347"/>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0" name="Line 348"/>
            <p:cNvSpPr>
              <a:spLocks noChangeShapeType="1"/>
            </p:cNvSpPr>
            <p:nvPr/>
          </p:nvSpPr>
          <p:spPr bwMode="auto">
            <a:xfrm>
              <a:off x="346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1" name="Line 349"/>
            <p:cNvSpPr>
              <a:spLocks noChangeShapeType="1"/>
            </p:cNvSpPr>
            <p:nvPr/>
          </p:nvSpPr>
          <p:spPr bwMode="auto">
            <a:xfrm>
              <a:off x="347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2" name="Line 350"/>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3" name="Line 351"/>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4" name="Line 352"/>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5" name="Line 353"/>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6" name="Line 354"/>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7" name="Line 355"/>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8" name="Line 356"/>
            <p:cNvSpPr>
              <a:spLocks noChangeShapeType="1"/>
            </p:cNvSpPr>
            <p:nvPr/>
          </p:nvSpPr>
          <p:spPr bwMode="auto">
            <a:xfrm>
              <a:off x="370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9" name="Line 357"/>
            <p:cNvSpPr>
              <a:spLocks noChangeShapeType="1"/>
            </p:cNvSpPr>
            <p:nvPr/>
          </p:nvSpPr>
          <p:spPr bwMode="auto">
            <a:xfrm>
              <a:off x="370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0" name="Line 358"/>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1" name="Line 359"/>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2" name="Line 360"/>
            <p:cNvSpPr>
              <a:spLocks noChangeShapeType="1"/>
            </p:cNvSpPr>
            <p:nvPr/>
          </p:nvSpPr>
          <p:spPr bwMode="auto">
            <a:xfrm>
              <a:off x="379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3" name="Line 361"/>
            <p:cNvSpPr>
              <a:spLocks noChangeShapeType="1"/>
            </p:cNvSpPr>
            <p:nvPr/>
          </p:nvSpPr>
          <p:spPr bwMode="auto">
            <a:xfrm>
              <a:off x="380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4" name="Line 362"/>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5" name="Line 363"/>
            <p:cNvSpPr>
              <a:spLocks noChangeShapeType="1"/>
            </p:cNvSpPr>
            <p:nvPr/>
          </p:nvSpPr>
          <p:spPr bwMode="auto">
            <a:xfrm>
              <a:off x="299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6" name="Line 364"/>
            <p:cNvSpPr>
              <a:spLocks noChangeShapeType="1"/>
            </p:cNvSpPr>
            <p:nvPr/>
          </p:nvSpPr>
          <p:spPr bwMode="auto">
            <a:xfrm>
              <a:off x="309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7" name="Line 365"/>
            <p:cNvSpPr>
              <a:spLocks noChangeShapeType="1"/>
            </p:cNvSpPr>
            <p:nvPr/>
          </p:nvSpPr>
          <p:spPr bwMode="auto">
            <a:xfrm>
              <a:off x="309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8" name="Line 366"/>
            <p:cNvSpPr>
              <a:spLocks noChangeShapeType="1"/>
            </p:cNvSpPr>
            <p:nvPr/>
          </p:nvSpPr>
          <p:spPr bwMode="auto">
            <a:xfrm>
              <a:off x="317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9" name="Line 367"/>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0" name="Line 368"/>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1" name="Line 369"/>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2" name="Line 370"/>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3" name="Line 371"/>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4" name="Line 372"/>
            <p:cNvSpPr>
              <a:spLocks noChangeShapeType="1"/>
            </p:cNvSpPr>
            <p:nvPr/>
          </p:nvSpPr>
          <p:spPr bwMode="auto">
            <a:xfrm>
              <a:off x="348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5" name="Line 373"/>
            <p:cNvSpPr>
              <a:spLocks noChangeShapeType="1"/>
            </p:cNvSpPr>
            <p:nvPr/>
          </p:nvSpPr>
          <p:spPr bwMode="auto">
            <a:xfrm>
              <a:off x="349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6" name="Line 374"/>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7" name="Line 375"/>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8" name="Line 376"/>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9" name="Line 377"/>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0" name="Line 378"/>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1" name="Line 379"/>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2" name="Line 380"/>
            <p:cNvSpPr>
              <a:spLocks noChangeShapeType="1"/>
            </p:cNvSpPr>
            <p:nvPr/>
          </p:nvSpPr>
          <p:spPr bwMode="auto">
            <a:xfrm>
              <a:off x="371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3" name="Line 381"/>
            <p:cNvSpPr>
              <a:spLocks noChangeShapeType="1"/>
            </p:cNvSpPr>
            <p:nvPr/>
          </p:nvSpPr>
          <p:spPr bwMode="auto">
            <a:xfrm>
              <a:off x="372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4" name="Line 382"/>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5" name="Line 383"/>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6" name="Line 384"/>
            <p:cNvSpPr>
              <a:spLocks noChangeShapeType="1"/>
            </p:cNvSpPr>
            <p:nvPr/>
          </p:nvSpPr>
          <p:spPr bwMode="auto">
            <a:xfrm>
              <a:off x="381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7" name="Line 385"/>
            <p:cNvSpPr>
              <a:spLocks noChangeShapeType="1"/>
            </p:cNvSpPr>
            <p:nvPr/>
          </p:nvSpPr>
          <p:spPr bwMode="auto">
            <a:xfrm>
              <a:off x="381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8" name="Line 386"/>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9" name="Line 387"/>
            <p:cNvSpPr>
              <a:spLocks noChangeShapeType="1"/>
            </p:cNvSpPr>
            <p:nvPr/>
          </p:nvSpPr>
          <p:spPr bwMode="auto">
            <a:xfrm>
              <a:off x="333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0" name="Line 388"/>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1" name="Line 389"/>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2" name="Line 390"/>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3" name="Line 391"/>
            <p:cNvSpPr>
              <a:spLocks noChangeShapeType="1"/>
            </p:cNvSpPr>
            <p:nvPr/>
          </p:nvSpPr>
          <p:spPr bwMode="auto">
            <a:xfrm>
              <a:off x="300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4" name="Line 392"/>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5" name="Line 393"/>
            <p:cNvSpPr>
              <a:spLocks noChangeShapeType="1"/>
            </p:cNvSpPr>
            <p:nvPr/>
          </p:nvSpPr>
          <p:spPr bwMode="auto">
            <a:xfrm>
              <a:off x="310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6" name="Line 394"/>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7" name="Line 395"/>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8" name="Line 396"/>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9" name="Line 397"/>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0" name="Line 398"/>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1" name="Line 399"/>
            <p:cNvSpPr>
              <a:spLocks noChangeShapeType="1"/>
            </p:cNvSpPr>
            <p:nvPr/>
          </p:nvSpPr>
          <p:spPr bwMode="auto">
            <a:xfrm>
              <a:off x="339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2" name="Line 400"/>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3" name="Line 401"/>
            <p:cNvSpPr>
              <a:spLocks noChangeShapeType="1"/>
            </p:cNvSpPr>
            <p:nvPr/>
          </p:nvSpPr>
          <p:spPr bwMode="auto">
            <a:xfrm>
              <a:off x="351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4" name="Line 402"/>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5" name="Line 403"/>
            <p:cNvSpPr>
              <a:spLocks noChangeShapeType="1"/>
            </p:cNvSpPr>
            <p:nvPr/>
          </p:nvSpPr>
          <p:spPr bwMode="auto">
            <a:xfrm>
              <a:off x="337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406" name="Group 404"/>
          <p:cNvGrpSpPr>
            <a:grpSpLocks/>
          </p:cNvGrpSpPr>
          <p:nvPr/>
        </p:nvGrpSpPr>
        <p:grpSpPr bwMode="auto">
          <a:xfrm>
            <a:off x="3630570" y="1522360"/>
            <a:ext cx="3645714" cy="722514"/>
            <a:chOff x="2077" y="1996"/>
            <a:chExt cx="1740" cy="366"/>
          </a:xfrm>
        </p:grpSpPr>
        <p:sp>
          <p:nvSpPr>
            <p:cNvPr id="1407" name="Line 405"/>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8" name="Line 406"/>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9" name="Line 407"/>
            <p:cNvSpPr>
              <a:spLocks noChangeShapeType="1"/>
            </p:cNvSpPr>
            <p:nvPr/>
          </p:nvSpPr>
          <p:spPr bwMode="auto">
            <a:xfrm>
              <a:off x="311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0" name="Line 408"/>
            <p:cNvSpPr>
              <a:spLocks noChangeShapeType="1"/>
            </p:cNvSpPr>
            <p:nvPr/>
          </p:nvSpPr>
          <p:spPr bwMode="auto">
            <a:xfrm>
              <a:off x="312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1" name="Line 409"/>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2" name="Line 410"/>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3" name="Line 411"/>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4" name="Line 412"/>
            <p:cNvSpPr>
              <a:spLocks noChangeShapeType="1"/>
            </p:cNvSpPr>
            <p:nvPr/>
          </p:nvSpPr>
          <p:spPr bwMode="auto">
            <a:xfrm>
              <a:off x="329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5" name="Line 413"/>
            <p:cNvSpPr>
              <a:spLocks noChangeShapeType="1"/>
            </p:cNvSpPr>
            <p:nvPr/>
          </p:nvSpPr>
          <p:spPr bwMode="auto">
            <a:xfrm>
              <a:off x="340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6" name="Line 414"/>
            <p:cNvSpPr>
              <a:spLocks noChangeShapeType="1"/>
            </p:cNvSpPr>
            <p:nvPr/>
          </p:nvSpPr>
          <p:spPr bwMode="auto">
            <a:xfrm>
              <a:off x="341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7" name="Line 415"/>
            <p:cNvSpPr>
              <a:spLocks noChangeShapeType="1"/>
            </p:cNvSpPr>
            <p:nvPr/>
          </p:nvSpPr>
          <p:spPr bwMode="auto">
            <a:xfrm>
              <a:off x="352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8" name="Line 416"/>
            <p:cNvSpPr>
              <a:spLocks noChangeShapeType="1"/>
            </p:cNvSpPr>
            <p:nvPr/>
          </p:nvSpPr>
          <p:spPr bwMode="auto">
            <a:xfrm>
              <a:off x="354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9" name="Line 417"/>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0" name="Line 418"/>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1" name="Line 419"/>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2" name="Line 420"/>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4" name="Line 421"/>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5" name="Line 422"/>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6" name="Line 423"/>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7" name="Line 424"/>
            <p:cNvSpPr>
              <a:spLocks noChangeShapeType="1"/>
            </p:cNvSpPr>
            <p:nvPr/>
          </p:nvSpPr>
          <p:spPr bwMode="auto">
            <a:xfrm>
              <a:off x="370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8" name="Line 425"/>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9" name="Line 426"/>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0" name="Line 427"/>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1" name="Line 428"/>
            <p:cNvSpPr>
              <a:spLocks noChangeShapeType="1"/>
            </p:cNvSpPr>
            <p:nvPr/>
          </p:nvSpPr>
          <p:spPr bwMode="auto">
            <a:xfrm>
              <a:off x="339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2" name="Line 429"/>
            <p:cNvSpPr>
              <a:spLocks noChangeShapeType="1"/>
            </p:cNvSpPr>
            <p:nvPr/>
          </p:nvSpPr>
          <p:spPr bwMode="auto">
            <a:xfrm>
              <a:off x="294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3" name="Line 430"/>
            <p:cNvSpPr>
              <a:spLocks noChangeShapeType="1"/>
            </p:cNvSpPr>
            <p:nvPr/>
          </p:nvSpPr>
          <p:spPr bwMode="auto">
            <a:xfrm>
              <a:off x="295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4" name="Line 431"/>
            <p:cNvSpPr>
              <a:spLocks noChangeShapeType="1"/>
            </p:cNvSpPr>
            <p:nvPr/>
          </p:nvSpPr>
          <p:spPr bwMode="auto">
            <a:xfrm>
              <a:off x="302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5" name="Line 432"/>
            <p:cNvSpPr>
              <a:spLocks noChangeShapeType="1"/>
            </p:cNvSpPr>
            <p:nvPr/>
          </p:nvSpPr>
          <p:spPr bwMode="auto">
            <a:xfrm>
              <a:off x="303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6" name="Line 433"/>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7" name="Line 434"/>
            <p:cNvSpPr>
              <a:spLocks noChangeShapeType="1"/>
            </p:cNvSpPr>
            <p:nvPr/>
          </p:nvSpPr>
          <p:spPr bwMode="auto">
            <a:xfrm>
              <a:off x="313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8" name="Line 435"/>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9" name="Line 436"/>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0" name="Line 437"/>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1" name="Line 438"/>
            <p:cNvSpPr>
              <a:spLocks noChangeShapeType="1"/>
            </p:cNvSpPr>
            <p:nvPr/>
          </p:nvSpPr>
          <p:spPr bwMode="auto">
            <a:xfrm>
              <a:off x="331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2" name="Line 439"/>
            <p:cNvSpPr>
              <a:spLocks noChangeShapeType="1"/>
            </p:cNvSpPr>
            <p:nvPr/>
          </p:nvSpPr>
          <p:spPr bwMode="auto">
            <a:xfrm>
              <a:off x="342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3" name="Line 440"/>
            <p:cNvSpPr>
              <a:spLocks noChangeShapeType="1"/>
            </p:cNvSpPr>
            <p:nvPr/>
          </p:nvSpPr>
          <p:spPr bwMode="auto">
            <a:xfrm>
              <a:off x="343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4" name="Line 441"/>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5" name="Line 442"/>
            <p:cNvSpPr>
              <a:spLocks noChangeShapeType="1"/>
            </p:cNvSpPr>
            <p:nvPr/>
          </p:nvSpPr>
          <p:spPr bwMode="auto">
            <a:xfrm>
              <a:off x="355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6" name="Line 443"/>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7" name="Line 444"/>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8" name="Line 445"/>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9" name="Line 446"/>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0" name="Line 447"/>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1" name="Line 448"/>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2" name="Line 449"/>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3" name="Line 450"/>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4" name="Line 451"/>
            <p:cNvSpPr>
              <a:spLocks noChangeShapeType="1"/>
            </p:cNvSpPr>
            <p:nvPr/>
          </p:nvSpPr>
          <p:spPr bwMode="auto">
            <a:xfrm>
              <a:off x="376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5" name="Line 452"/>
            <p:cNvSpPr>
              <a:spLocks noChangeShapeType="1"/>
            </p:cNvSpPr>
            <p:nvPr/>
          </p:nvSpPr>
          <p:spPr bwMode="auto">
            <a:xfrm>
              <a:off x="377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6" name="Line 453"/>
            <p:cNvSpPr>
              <a:spLocks noChangeShapeType="1"/>
            </p:cNvSpPr>
            <p:nvPr/>
          </p:nvSpPr>
          <p:spPr bwMode="auto">
            <a:xfrm>
              <a:off x="2959"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7" name="Line 454"/>
            <p:cNvSpPr>
              <a:spLocks noChangeShapeType="1"/>
            </p:cNvSpPr>
            <p:nvPr/>
          </p:nvSpPr>
          <p:spPr bwMode="auto">
            <a:xfrm>
              <a:off x="296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8" name="Line 455"/>
            <p:cNvSpPr>
              <a:spLocks noChangeShapeType="1"/>
            </p:cNvSpPr>
            <p:nvPr/>
          </p:nvSpPr>
          <p:spPr bwMode="auto">
            <a:xfrm>
              <a:off x="306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9" name="Line 456"/>
            <p:cNvSpPr>
              <a:spLocks noChangeShapeType="1"/>
            </p:cNvSpPr>
            <p:nvPr/>
          </p:nvSpPr>
          <p:spPr bwMode="auto">
            <a:xfrm>
              <a:off x="306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0" name="Line 457"/>
            <p:cNvSpPr>
              <a:spLocks noChangeShapeType="1"/>
            </p:cNvSpPr>
            <p:nvPr/>
          </p:nvSpPr>
          <p:spPr bwMode="auto">
            <a:xfrm>
              <a:off x="314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1" name="Line 458"/>
            <p:cNvSpPr>
              <a:spLocks noChangeShapeType="1"/>
            </p:cNvSpPr>
            <p:nvPr/>
          </p:nvSpPr>
          <p:spPr bwMode="auto">
            <a:xfrm>
              <a:off x="315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2" name="Line 459"/>
            <p:cNvSpPr>
              <a:spLocks noChangeShapeType="1"/>
            </p:cNvSpPr>
            <p:nvPr/>
          </p:nvSpPr>
          <p:spPr bwMode="auto">
            <a:xfrm>
              <a:off x="322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3" name="Line 460"/>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4" name="Line 461"/>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5" name="Line 462"/>
            <p:cNvSpPr>
              <a:spLocks noChangeShapeType="1"/>
            </p:cNvSpPr>
            <p:nvPr/>
          </p:nvSpPr>
          <p:spPr bwMode="auto">
            <a:xfrm>
              <a:off x="333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6" name="Line 463"/>
            <p:cNvSpPr>
              <a:spLocks noChangeShapeType="1"/>
            </p:cNvSpPr>
            <p:nvPr/>
          </p:nvSpPr>
          <p:spPr bwMode="auto">
            <a:xfrm>
              <a:off x="344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7" name="Line 464"/>
            <p:cNvSpPr>
              <a:spLocks noChangeShapeType="1"/>
            </p:cNvSpPr>
            <p:nvPr/>
          </p:nvSpPr>
          <p:spPr bwMode="auto">
            <a:xfrm>
              <a:off x="345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8" name="Line 465"/>
            <p:cNvSpPr>
              <a:spLocks noChangeShapeType="1"/>
            </p:cNvSpPr>
            <p:nvPr/>
          </p:nvSpPr>
          <p:spPr bwMode="auto">
            <a:xfrm>
              <a:off x="355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9" name="Line 466"/>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0" name="Line 467"/>
            <p:cNvSpPr>
              <a:spLocks noChangeShapeType="1"/>
            </p:cNvSpPr>
            <p:nvPr/>
          </p:nvSpPr>
          <p:spPr bwMode="auto">
            <a:xfrm>
              <a:off x="360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1" name="Line 468"/>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2" name="Line 469"/>
            <p:cNvSpPr>
              <a:spLocks noChangeShapeType="1"/>
            </p:cNvSpPr>
            <p:nvPr/>
          </p:nvSpPr>
          <p:spPr bwMode="auto">
            <a:xfrm>
              <a:off x="364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3" name="Line 470"/>
            <p:cNvSpPr>
              <a:spLocks noChangeShapeType="1"/>
            </p:cNvSpPr>
            <p:nvPr/>
          </p:nvSpPr>
          <p:spPr bwMode="auto">
            <a:xfrm>
              <a:off x="365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4" name="Line 471"/>
            <p:cNvSpPr>
              <a:spLocks noChangeShapeType="1"/>
            </p:cNvSpPr>
            <p:nvPr/>
          </p:nvSpPr>
          <p:spPr bwMode="auto">
            <a:xfrm>
              <a:off x="368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5" name="Line 472"/>
            <p:cNvSpPr>
              <a:spLocks noChangeShapeType="1"/>
            </p:cNvSpPr>
            <p:nvPr/>
          </p:nvSpPr>
          <p:spPr bwMode="auto">
            <a:xfrm>
              <a:off x="369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6" name="Line 473"/>
            <p:cNvSpPr>
              <a:spLocks noChangeShapeType="1"/>
            </p:cNvSpPr>
            <p:nvPr/>
          </p:nvSpPr>
          <p:spPr bwMode="auto">
            <a:xfrm>
              <a:off x="372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7" name="Line 474"/>
            <p:cNvSpPr>
              <a:spLocks noChangeShapeType="1"/>
            </p:cNvSpPr>
            <p:nvPr/>
          </p:nvSpPr>
          <p:spPr bwMode="auto">
            <a:xfrm>
              <a:off x="373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8" name="Line 475"/>
            <p:cNvSpPr>
              <a:spLocks noChangeShapeType="1"/>
            </p:cNvSpPr>
            <p:nvPr/>
          </p:nvSpPr>
          <p:spPr bwMode="auto">
            <a:xfrm>
              <a:off x="378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9" name="Line 476"/>
            <p:cNvSpPr>
              <a:spLocks noChangeShapeType="1"/>
            </p:cNvSpPr>
            <p:nvPr/>
          </p:nvSpPr>
          <p:spPr bwMode="auto">
            <a:xfrm>
              <a:off x="378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0" name="Line 477"/>
            <p:cNvSpPr>
              <a:spLocks noChangeShapeType="1"/>
            </p:cNvSpPr>
            <p:nvPr/>
          </p:nvSpPr>
          <p:spPr bwMode="auto">
            <a:xfrm>
              <a:off x="2629" y="224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1" name="Line 478"/>
            <p:cNvSpPr>
              <a:spLocks noChangeShapeType="1"/>
            </p:cNvSpPr>
            <p:nvPr/>
          </p:nvSpPr>
          <p:spPr bwMode="auto">
            <a:xfrm>
              <a:off x="2659" y="2242"/>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2" name="Line 479"/>
            <p:cNvSpPr>
              <a:spLocks noChangeShapeType="1"/>
            </p:cNvSpPr>
            <p:nvPr/>
          </p:nvSpPr>
          <p:spPr bwMode="auto">
            <a:xfrm>
              <a:off x="297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3" name="Line 480"/>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4" name="Line 481"/>
            <p:cNvSpPr>
              <a:spLocks noChangeShapeType="1"/>
            </p:cNvSpPr>
            <p:nvPr/>
          </p:nvSpPr>
          <p:spPr bwMode="auto">
            <a:xfrm>
              <a:off x="307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5" name="Line 482"/>
            <p:cNvSpPr>
              <a:spLocks noChangeShapeType="1"/>
            </p:cNvSpPr>
            <p:nvPr/>
          </p:nvSpPr>
          <p:spPr bwMode="auto">
            <a:xfrm>
              <a:off x="308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6" name="Line 483"/>
            <p:cNvSpPr>
              <a:spLocks noChangeShapeType="1"/>
            </p:cNvSpPr>
            <p:nvPr/>
          </p:nvSpPr>
          <p:spPr bwMode="auto">
            <a:xfrm>
              <a:off x="315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7" name="Line 484"/>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8" name="Line 485"/>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9" name="Line 486"/>
            <p:cNvSpPr>
              <a:spLocks noChangeShapeType="1"/>
            </p:cNvSpPr>
            <p:nvPr/>
          </p:nvSpPr>
          <p:spPr bwMode="auto">
            <a:xfrm>
              <a:off x="325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0" name="Line 487"/>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1" name="Line 488"/>
            <p:cNvSpPr>
              <a:spLocks noChangeShapeType="1"/>
            </p:cNvSpPr>
            <p:nvPr/>
          </p:nvSpPr>
          <p:spPr bwMode="auto">
            <a:xfrm>
              <a:off x="335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2" name="Line 489"/>
            <p:cNvSpPr>
              <a:spLocks noChangeShapeType="1"/>
            </p:cNvSpPr>
            <p:nvPr/>
          </p:nvSpPr>
          <p:spPr bwMode="auto">
            <a:xfrm>
              <a:off x="346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3" name="Line 490"/>
            <p:cNvSpPr>
              <a:spLocks noChangeShapeType="1"/>
            </p:cNvSpPr>
            <p:nvPr/>
          </p:nvSpPr>
          <p:spPr bwMode="auto">
            <a:xfrm>
              <a:off x="347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4" name="Line 491"/>
            <p:cNvSpPr>
              <a:spLocks noChangeShapeType="1"/>
            </p:cNvSpPr>
            <p:nvPr/>
          </p:nvSpPr>
          <p:spPr bwMode="auto">
            <a:xfrm>
              <a:off x="357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5" name="Line 492"/>
            <p:cNvSpPr>
              <a:spLocks noChangeShapeType="1"/>
            </p:cNvSpPr>
            <p:nvPr/>
          </p:nvSpPr>
          <p:spPr bwMode="auto">
            <a:xfrm>
              <a:off x="358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6" name="Line 493"/>
            <p:cNvSpPr>
              <a:spLocks noChangeShapeType="1"/>
            </p:cNvSpPr>
            <p:nvPr/>
          </p:nvSpPr>
          <p:spPr bwMode="auto">
            <a:xfrm>
              <a:off x="361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7" name="Line 494"/>
            <p:cNvSpPr>
              <a:spLocks noChangeShapeType="1"/>
            </p:cNvSpPr>
            <p:nvPr/>
          </p:nvSpPr>
          <p:spPr bwMode="auto">
            <a:xfrm>
              <a:off x="362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8" name="Line 495"/>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9" name="Line 496"/>
            <p:cNvSpPr>
              <a:spLocks noChangeShapeType="1"/>
            </p:cNvSpPr>
            <p:nvPr/>
          </p:nvSpPr>
          <p:spPr bwMode="auto">
            <a:xfrm>
              <a:off x="366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0" name="Line 497"/>
            <p:cNvSpPr>
              <a:spLocks noChangeShapeType="1"/>
            </p:cNvSpPr>
            <p:nvPr/>
          </p:nvSpPr>
          <p:spPr bwMode="auto">
            <a:xfrm>
              <a:off x="370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1" name="Line 498"/>
            <p:cNvSpPr>
              <a:spLocks noChangeShapeType="1"/>
            </p:cNvSpPr>
            <p:nvPr/>
          </p:nvSpPr>
          <p:spPr bwMode="auto">
            <a:xfrm>
              <a:off x="370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2" name="Line 499"/>
            <p:cNvSpPr>
              <a:spLocks noChangeShapeType="1"/>
            </p:cNvSpPr>
            <p:nvPr/>
          </p:nvSpPr>
          <p:spPr bwMode="auto">
            <a:xfrm>
              <a:off x="374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3" name="Line 500"/>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4" name="Line 501"/>
            <p:cNvSpPr>
              <a:spLocks noChangeShapeType="1"/>
            </p:cNvSpPr>
            <p:nvPr/>
          </p:nvSpPr>
          <p:spPr bwMode="auto">
            <a:xfrm>
              <a:off x="379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5" name="Line 502"/>
            <p:cNvSpPr>
              <a:spLocks noChangeShapeType="1"/>
            </p:cNvSpPr>
            <p:nvPr/>
          </p:nvSpPr>
          <p:spPr bwMode="auto">
            <a:xfrm>
              <a:off x="380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6" name="Line 503"/>
            <p:cNvSpPr>
              <a:spLocks noChangeShapeType="1"/>
            </p:cNvSpPr>
            <p:nvPr/>
          </p:nvSpPr>
          <p:spPr bwMode="auto">
            <a:xfrm>
              <a:off x="298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7" name="Line 504"/>
            <p:cNvSpPr>
              <a:spLocks noChangeShapeType="1"/>
            </p:cNvSpPr>
            <p:nvPr/>
          </p:nvSpPr>
          <p:spPr bwMode="auto">
            <a:xfrm>
              <a:off x="2995"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8" name="Line 505"/>
            <p:cNvSpPr>
              <a:spLocks noChangeShapeType="1"/>
            </p:cNvSpPr>
            <p:nvPr/>
          </p:nvSpPr>
          <p:spPr bwMode="auto">
            <a:xfrm>
              <a:off x="309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9" name="Line 506"/>
            <p:cNvSpPr>
              <a:spLocks noChangeShapeType="1"/>
            </p:cNvSpPr>
            <p:nvPr/>
          </p:nvSpPr>
          <p:spPr bwMode="auto">
            <a:xfrm>
              <a:off x="309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0" name="Line 507"/>
            <p:cNvSpPr>
              <a:spLocks noChangeShapeType="1"/>
            </p:cNvSpPr>
            <p:nvPr/>
          </p:nvSpPr>
          <p:spPr bwMode="auto">
            <a:xfrm>
              <a:off x="317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1" name="Line 508"/>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2" name="Line 509"/>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3" name="Line 510"/>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4" name="Line 511"/>
            <p:cNvSpPr>
              <a:spLocks noChangeShapeType="1"/>
            </p:cNvSpPr>
            <p:nvPr/>
          </p:nvSpPr>
          <p:spPr bwMode="auto">
            <a:xfrm>
              <a:off x="336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5" name="Line 512"/>
            <p:cNvSpPr>
              <a:spLocks noChangeShapeType="1"/>
            </p:cNvSpPr>
            <p:nvPr/>
          </p:nvSpPr>
          <p:spPr bwMode="auto">
            <a:xfrm>
              <a:off x="337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6" name="Line 513"/>
            <p:cNvSpPr>
              <a:spLocks noChangeShapeType="1"/>
            </p:cNvSpPr>
            <p:nvPr/>
          </p:nvSpPr>
          <p:spPr bwMode="auto">
            <a:xfrm>
              <a:off x="348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7" name="Line 514"/>
            <p:cNvSpPr>
              <a:spLocks noChangeShapeType="1"/>
            </p:cNvSpPr>
            <p:nvPr/>
          </p:nvSpPr>
          <p:spPr bwMode="auto">
            <a:xfrm>
              <a:off x="349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8" name="Line 515"/>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9" name="Line 516"/>
            <p:cNvSpPr>
              <a:spLocks noChangeShapeType="1"/>
            </p:cNvSpPr>
            <p:nvPr/>
          </p:nvSpPr>
          <p:spPr bwMode="auto">
            <a:xfrm>
              <a:off x="359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0" name="Line 517"/>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1" name="Line 518"/>
            <p:cNvSpPr>
              <a:spLocks noChangeShapeType="1"/>
            </p:cNvSpPr>
            <p:nvPr/>
          </p:nvSpPr>
          <p:spPr bwMode="auto">
            <a:xfrm>
              <a:off x="363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2" name="Line 519"/>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3" name="Line 520"/>
            <p:cNvSpPr>
              <a:spLocks noChangeShapeType="1"/>
            </p:cNvSpPr>
            <p:nvPr/>
          </p:nvSpPr>
          <p:spPr bwMode="auto">
            <a:xfrm>
              <a:off x="367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4" name="Line 521"/>
            <p:cNvSpPr>
              <a:spLocks noChangeShapeType="1"/>
            </p:cNvSpPr>
            <p:nvPr/>
          </p:nvSpPr>
          <p:spPr bwMode="auto">
            <a:xfrm>
              <a:off x="371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5" name="Line 522"/>
            <p:cNvSpPr>
              <a:spLocks noChangeShapeType="1"/>
            </p:cNvSpPr>
            <p:nvPr/>
          </p:nvSpPr>
          <p:spPr bwMode="auto">
            <a:xfrm>
              <a:off x="372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6" name="Line 523"/>
            <p:cNvSpPr>
              <a:spLocks noChangeShapeType="1"/>
            </p:cNvSpPr>
            <p:nvPr/>
          </p:nvSpPr>
          <p:spPr bwMode="auto">
            <a:xfrm>
              <a:off x="375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7" name="Line 524"/>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8" name="Line 525"/>
            <p:cNvSpPr>
              <a:spLocks noChangeShapeType="1"/>
            </p:cNvSpPr>
            <p:nvPr/>
          </p:nvSpPr>
          <p:spPr bwMode="auto">
            <a:xfrm>
              <a:off x="381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9" name="Line 526"/>
            <p:cNvSpPr>
              <a:spLocks noChangeShapeType="1"/>
            </p:cNvSpPr>
            <p:nvPr/>
          </p:nvSpPr>
          <p:spPr bwMode="auto">
            <a:xfrm>
              <a:off x="3817"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0" name="Line 527"/>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1" name="Line 528"/>
            <p:cNvSpPr>
              <a:spLocks noChangeShapeType="1"/>
            </p:cNvSpPr>
            <p:nvPr/>
          </p:nvSpPr>
          <p:spPr bwMode="auto">
            <a:xfrm>
              <a:off x="319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2" name="Line 529"/>
            <p:cNvSpPr>
              <a:spLocks noChangeShapeType="1"/>
            </p:cNvSpPr>
            <p:nvPr/>
          </p:nvSpPr>
          <p:spPr bwMode="auto">
            <a:xfrm>
              <a:off x="321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3" name="Line 530"/>
            <p:cNvSpPr>
              <a:spLocks noChangeShapeType="1"/>
            </p:cNvSpPr>
            <p:nvPr/>
          </p:nvSpPr>
          <p:spPr bwMode="auto">
            <a:xfrm>
              <a:off x="322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4" name="Line 531"/>
            <p:cNvSpPr>
              <a:spLocks noChangeShapeType="1"/>
            </p:cNvSpPr>
            <p:nvPr/>
          </p:nvSpPr>
          <p:spPr bwMode="auto">
            <a:xfrm>
              <a:off x="2149" y="205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5" name="Line 532"/>
            <p:cNvSpPr>
              <a:spLocks noChangeShapeType="1"/>
            </p:cNvSpPr>
            <p:nvPr/>
          </p:nvSpPr>
          <p:spPr bwMode="auto">
            <a:xfrm>
              <a:off x="2161" y="205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6" name="Line 533"/>
            <p:cNvSpPr>
              <a:spLocks noChangeShapeType="1"/>
            </p:cNvSpPr>
            <p:nvPr/>
          </p:nvSpPr>
          <p:spPr bwMode="auto">
            <a:xfrm>
              <a:off x="316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7" name="Line 534"/>
            <p:cNvSpPr>
              <a:spLocks noChangeShapeType="1"/>
            </p:cNvSpPr>
            <p:nvPr/>
          </p:nvSpPr>
          <p:spPr bwMode="auto">
            <a:xfrm>
              <a:off x="318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8" name="Line 535"/>
            <p:cNvSpPr>
              <a:spLocks noChangeShapeType="1"/>
            </p:cNvSpPr>
            <p:nvPr/>
          </p:nvSpPr>
          <p:spPr bwMode="auto">
            <a:xfrm>
              <a:off x="324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9" name="Line 536"/>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0" name="Line 537"/>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1" name="Line 538"/>
            <p:cNvSpPr>
              <a:spLocks noChangeShapeType="1"/>
            </p:cNvSpPr>
            <p:nvPr/>
          </p:nvSpPr>
          <p:spPr bwMode="auto">
            <a:xfrm>
              <a:off x="2491" y="220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2" name="Line 539"/>
            <p:cNvSpPr>
              <a:spLocks noChangeShapeType="1"/>
            </p:cNvSpPr>
            <p:nvPr/>
          </p:nvSpPr>
          <p:spPr bwMode="auto">
            <a:xfrm>
              <a:off x="326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3" name="Line 540"/>
            <p:cNvSpPr>
              <a:spLocks noChangeShapeType="1"/>
            </p:cNvSpPr>
            <p:nvPr/>
          </p:nvSpPr>
          <p:spPr bwMode="auto">
            <a:xfrm>
              <a:off x="327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4" name="Line 541"/>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5" name="Line 542"/>
            <p:cNvSpPr>
              <a:spLocks noChangeShapeType="1"/>
            </p:cNvSpPr>
            <p:nvPr/>
          </p:nvSpPr>
          <p:spPr bwMode="auto">
            <a:xfrm>
              <a:off x="323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6" name="Line 543"/>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7" name="Line 544"/>
            <p:cNvSpPr>
              <a:spLocks noChangeShapeType="1"/>
            </p:cNvSpPr>
            <p:nvPr/>
          </p:nvSpPr>
          <p:spPr bwMode="auto">
            <a:xfrm>
              <a:off x="325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8" name="Line 545"/>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9" name="Line 546"/>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0" name="Line 547"/>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1" name="Line 548"/>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2" name="Line 549"/>
            <p:cNvSpPr>
              <a:spLocks noChangeShapeType="1"/>
            </p:cNvSpPr>
            <p:nvPr/>
          </p:nvSpPr>
          <p:spPr bwMode="auto">
            <a:xfrm>
              <a:off x="324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3" name="Line 550"/>
            <p:cNvSpPr>
              <a:spLocks noChangeShapeType="1"/>
            </p:cNvSpPr>
            <p:nvPr/>
          </p:nvSpPr>
          <p:spPr bwMode="auto">
            <a:xfrm>
              <a:off x="2473" y="2200"/>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4" name="Line 551"/>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5" name="Line 552"/>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6" name="Line 553"/>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7" name="Line 554"/>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8" name="Line 555"/>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9" name="Line 556"/>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0" name="Line 557"/>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1" name="Line 558"/>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2" name="Line 559"/>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3" name="Line 560"/>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4" name="Line 561"/>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5" name="Line 562"/>
            <p:cNvSpPr>
              <a:spLocks noChangeShapeType="1"/>
            </p:cNvSpPr>
            <p:nvPr/>
          </p:nvSpPr>
          <p:spPr bwMode="auto">
            <a:xfrm>
              <a:off x="3169"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6" name="Line 563"/>
            <p:cNvSpPr>
              <a:spLocks noChangeShapeType="1"/>
            </p:cNvSpPr>
            <p:nvPr/>
          </p:nvSpPr>
          <p:spPr bwMode="auto">
            <a:xfrm>
              <a:off x="2077" y="1996"/>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7" name="Line 564"/>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8" name="Line 565"/>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9" name="Line 566"/>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0" name="Line 567"/>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1" name="Line 568"/>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2" name="Line 569"/>
            <p:cNvSpPr>
              <a:spLocks noChangeShapeType="1"/>
            </p:cNvSpPr>
            <p:nvPr/>
          </p:nvSpPr>
          <p:spPr bwMode="auto">
            <a:xfrm>
              <a:off x="300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3" name="Line 570"/>
            <p:cNvSpPr>
              <a:spLocks noChangeShapeType="1"/>
            </p:cNvSpPr>
            <p:nvPr/>
          </p:nvSpPr>
          <p:spPr bwMode="auto">
            <a:xfrm>
              <a:off x="310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4" name="Line 571"/>
            <p:cNvSpPr>
              <a:spLocks noChangeShapeType="1"/>
            </p:cNvSpPr>
            <p:nvPr/>
          </p:nvSpPr>
          <p:spPr bwMode="auto">
            <a:xfrm>
              <a:off x="318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5" name="Line 572"/>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6" name="Line 573"/>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7" name="Line 574"/>
            <p:cNvSpPr>
              <a:spLocks noChangeShapeType="1"/>
            </p:cNvSpPr>
            <p:nvPr/>
          </p:nvSpPr>
          <p:spPr bwMode="auto">
            <a:xfrm>
              <a:off x="350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8" name="Line 575"/>
            <p:cNvSpPr>
              <a:spLocks noChangeShapeType="1"/>
            </p:cNvSpPr>
            <p:nvPr/>
          </p:nvSpPr>
          <p:spPr bwMode="auto">
            <a:xfrm>
              <a:off x="336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9" name="Line 576"/>
            <p:cNvSpPr>
              <a:spLocks noChangeShapeType="1"/>
            </p:cNvSpPr>
            <p:nvPr/>
          </p:nvSpPr>
          <p:spPr bwMode="auto">
            <a:xfrm>
              <a:off x="3013"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0" name="Line 577"/>
            <p:cNvSpPr>
              <a:spLocks noChangeShapeType="1"/>
            </p:cNvSpPr>
            <p:nvPr/>
          </p:nvSpPr>
          <p:spPr bwMode="auto">
            <a:xfrm>
              <a:off x="312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1" name="Line 578"/>
            <p:cNvSpPr>
              <a:spLocks noChangeShapeType="1"/>
            </p:cNvSpPr>
            <p:nvPr/>
          </p:nvSpPr>
          <p:spPr bwMode="auto">
            <a:xfrm>
              <a:off x="3205"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2" name="Line 579"/>
            <p:cNvSpPr>
              <a:spLocks noChangeShapeType="1"/>
            </p:cNvSpPr>
            <p:nvPr/>
          </p:nvSpPr>
          <p:spPr bwMode="auto">
            <a:xfrm>
              <a:off x="328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3" name="Line 580"/>
            <p:cNvSpPr>
              <a:spLocks noChangeShapeType="1"/>
            </p:cNvSpPr>
            <p:nvPr/>
          </p:nvSpPr>
          <p:spPr bwMode="auto">
            <a:xfrm>
              <a:off x="3409"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4" name="Line 581"/>
            <p:cNvSpPr>
              <a:spLocks noChangeShapeType="1"/>
            </p:cNvSpPr>
            <p:nvPr/>
          </p:nvSpPr>
          <p:spPr bwMode="auto">
            <a:xfrm>
              <a:off x="3535"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5" name="Line 582"/>
            <p:cNvSpPr>
              <a:spLocks noChangeShapeType="1"/>
            </p:cNvSpPr>
            <p:nvPr/>
          </p:nvSpPr>
          <p:spPr bwMode="auto">
            <a:xfrm>
              <a:off x="357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6" name="Line 583"/>
            <p:cNvSpPr>
              <a:spLocks noChangeShapeType="1"/>
            </p:cNvSpPr>
            <p:nvPr/>
          </p:nvSpPr>
          <p:spPr bwMode="auto">
            <a:xfrm>
              <a:off x="361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7" name="Line 584"/>
            <p:cNvSpPr>
              <a:spLocks noChangeShapeType="1"/>
            </p:cNvSpPr>
            <p:nvPr/>
          </p:nvSpPr>
          <p:spPr bwMode="auto">
            <a:xfrm>
              <a:off x="366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8" name="Line 585"/>
            <p:cNvSpPr>
              <a:spLocks noChangeShapeType="1"/>
            </p:cNvSpPr>
            <p:nvPr/>
          </p:nvSpPr>
          <p:spPr bwMode="auto">
            <a:xfrm>
              <a:off x="3703"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9" name="Line 586"/>
            <p:cNvSpPr>
              <a:spLocks noChangeShapeType="1"/>
            </p:cNvSpPr>
            <p:nvPr/>
          </p:nvSpPr>
          <p:spPr bwMode="auto">
            <a:xfrm>
              <a:off x="3751"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0" name="Line 587"/>
            <p:cNvSpPr>
              <a:spLocks noChangeShapeType="1"/>
            </p:cNvSpPr>
            <p:nvPr/>
          </p:nvSpPr>
          <p:spPr bwMode="auto">
            <a:xfrm>
              <a:off x="338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1" name="Line 588"/>
            <p:cNvSpPr>
              <a:spLocks noChangeShapeType="1"/>
            </p:cNvSpPr>
            <p:nvPr/>
          </p:nvSpPr>
          <p:spPr bwMode="auto">
            <a:xfrm>
              <a:off x="2947"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2" name="Line 589"/>
            <p:cNvSpPr>
              <a:spLocks noChangeShapeType="1"/>
            </p:cNvSpPr>
            <p:nvPr/>
          </p:nvSpPr>
          <p:spPr bwMode="auto">
            <a:xfrm>
              <a:off x="3031" y="2284"/>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3" name="Line 590"/>
            <p:cNvSpPr>
              <a:spLocks noChangeShapeType="1"/>
            </p:cNvSpPr>
            <p:nvPr/>
          </p:nvSpPr>
          <p:spPr bwMode="auto">
            <a:xfrm>
              <a:off x="313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4" name="Line 591"/>
            <p:cNvSpPr>
              <a:spLocks noChangeShapeType="1"/>
            </p:cNvSpPr>
            <p:nvPr/>
          </p:nvSpPr>
          <p:spPr bwMode="auto">
            <a:xfrm>
              <a:off x="3217"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5" name="Line 592"/>
            <p:cNvSpPr>
              <a:spLocks noChangeShapeType="1"/>
            </p:cNvSpPr>
            <p:nvPr/>
          </p:nvSpPr>
          <p:spPr bwMode="auto">
            <a:xfrm>
              <a:off x="330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6" name="Line 593"/>
            <p:cNvSpPr>
              <a:spLocks noChangeShapeType="1"/>
            </p:cNvSpPr>
            <p:nvPr/>
          </p:nvSpPr>
          <p:spPr bwMode="auto">
            <a:xfrm>
              <a:off x="3427"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7" name="Line 594"/>
            <p:cNvSpPr>
              <a:spLocks noChangeShapeType="1"/>
            </p:cNvSpPr>
            <p:nvPr/>
          </p:nvSpPr>
          <p:spPr bwMode="auto">
            <a:xfrm>
              <a:off x="3547"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8" name="Line 595"/>
            <p:cNvSpPr>
              <a:spLocks noChangeShapeType="1"/>
            </p:cNvSpPr>
            <p:nvPr/>
          </p:nvSpPr>
          <p:spPr bwMode="auto">
            <a:xfrm>
              <a:off x="3589"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9" name="Line 596"/>
            <p:cNvSpPr>
              <a:spLocks noChangeShapeType="1"/>
            </p:cNvSpPr>
            <p:nvPr/>
          </p:nvSpPr>
          <p:spPr bwMode="auto">
            <a:xfrm>
              <a:off x="3631"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0" name="Line 597"/>
            <p:cNvSpPr>
              <a:spLocks noChangeShapeType="1"/>
            </p:cNvSpPr>
            <p:nvPr/>
          </p:nvSpPr>
          <p:spPr bwMode="auto">
            <a:xfrm>
              <a:off x="3673" y="232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1" name="Line 598"/>
            <p:cNvSpPr>
              <a:spLocks noChangeShapeType="1"/>
            </p:cNvSpPr>
            <p:nvPr/>
          </p:nvSpPr>
          <p:spPr bwMode="auto">
            <a:xfrm>
              <a:off x="3715"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2" name="Line 599"/>
            <p:cNvSpPr>
              <a:spLocks noChangeShapeType="1"/>
            </p:cNvSpPr>
            <p:nvPr/>
          </p:nvSpPr>
          <p:spPr bwMode="auto">
            <a:xfrm>
              <a:off x="3769" y="2326"/>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3" name="Line 600"/>
            <p:cNvSpPr>
              <a:spLocks noChangeShapeType="1"/>
            </p:cNvSpPr>
            <p:nvPr/>
          </p:nvSpPr>
          <p:spPr bwMode="auto">
            <a:xfrm>
              <a:off x="3271"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4" name="Line 601"/>
            <p:cNvSpPr>
              <a:spLocks noChangeShapeType="1"/>
            </p:cNvSpPr>
            <p:nvPr/>
          </p:nvSpPr>
          <p:spPr bwMode="auto">
            <a:xfrm>
              <a:off x="3283" y="2290"/>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5" name="Line 602"/>
            <p:cNvSpPr>
              <a:spLocks noChangeShapeType="1"/>
            </p:cNvSpPr>
            <p:nvPr/>
          </p:nvSpPr>
          <p:spPr bwMode="auto">
            <a:xfrm>
              <a:off x="3301"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6" name="Line 603"/>
            <p:cNvSpPr>
              <a:spLocks noChangeShapeType="1"/>
            </p:cNvSpPr>
            <p:nvPr/>
          </p:nvSpPr>
          <p:spPr bwMode="auto">
            <a:xfrm>
              <a:off x="3325"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7" name="Line 604"/>
            <p:cNvSpPr>
              <a:spLocks noChangeShapeType="1"/>
            </p:cNvSpPr>
            <p:nvPr/>
          </p:nvSpPr>
          <p:spPr bwMode="auto">
            <a:xfrm>
              <a:off x="3343" y="2308"/>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1608" name="Line 605"/>
          <p:cNvSpPr>
            <a:spLocks noChangeShapeType="1"/>
          </p:cNvSpPr>
          <p:nvPr/>
        </p:nvSpPr>
        <p:spPr bwMode="auto">
          <a:xfrm>
            <a:off x="5566570"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9" name="Line 606"/>
          <p:cNvSpPr>
            <a:spLocks noChangeShapeType="1"/>
          </p:cNvSpPr>
          <p:nvPr/>
        </p:nvSpPr>
        <p:spPr bwMode="auto">
          <a:xfrm>
            <a:off x="5780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0" name="Line 607"/>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1" name="Line 608"/>
          <p:cNvSpPr>
            <a:spLocks noChangeShapeType="1"/>
          </p:cNvSpPr>
          <p:nvPr/>
        </p:nvSpPr>
        <p:spPr bwMode="auto">
          <a:xfrm>
            <a:off x="6132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2" name="Line 609"/>
          <p:cNvSpPr>
            <a:spLocks noChangeShapeType="1"/>
          </p:cNvSpPr>
          <p:nvPr/>
        </p:nvSpPr>
        <p:spPr bwMode="auto">
          <a:xfrm>
            <a:off x="6371142"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3" name="Line 610"/>
          <p:cNvSpPr>
            <a:spLocks noChangeShapeType="1"/>
          </p:cNvSpPr>
          <p:nvPr/>
        </p:nvSpPr>
        <p:spPr bwMode="auto">
          <a:xfrm>
            <a:off x="6622570"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4" name="Line 611"/>
          <p:cNvSpPr>
            <a:spLocks noChangeShapeType="1"/>
          </p:cNvSpPr>
          <p:nvPr/>
        </p:nvSpPr>
        <p:spPr bwMode="auto">
          <a:xfrm>
            <a:off x="3844285" y="166449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5" name="Line 612"/>
          <p:cNvSpPr>
            <a:spLocks noChangeShapeType="1"/>
          </p:cNvSpPr>
          <p:nvPr/>
        </p:nvSpPr>
        <p:spPr bwMode="auto">
          <a:xfrm>
            <a:off x="5591713"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6" name="Line 613"/>
          <p:cNvSpPr>
            <a:spLocks noChangeShapeType="1"/>
          </p:cNvSpPr>
          <p:nvPr/>
        </p:nvSpPr>
        <p:spPr bwMode="auto">
          <a:xfrm>
            <a:off x="5817999"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7" name="Line 614"/>
          <p:cNvSpPr>
            <a:spLocks noChangeShapeType="1"/>
          </p:cNvSpPr>
          <p:nvPr/>
        </p:nvSpPr>
        <p:spPr bwMode="auto">
          <a:xfrm>
            <a:off x="5993999"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8" name="Line 615"/>
          <p:cNvSpPr>
            <a:spLocks noChangeShapeType="1"/>
          </p:cNvSpPr>
          <p:nvPr/>
        </p:nvSpPr>
        <p:spPr bwMode="auto">
          <a:xfrm>
            <a:off x="6169999"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9" name="Line 616"/>
          <p:cNvSpPr>
            <a:spLocks noChangeShapeType="1"/>
          </p:cNvSpPr>
          <p:nvPr/>
        </p:nvSpPr>
        <p:spPr bwMode="auto">
          <a:xfrm>
            <a:off x="6421427"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0" name="Line 617"/>
          <p:cNvSpPr>
            <a:spLocks noChangeShapeType="1"/>
          </p:cNvSpPr>
          <p:nvPr/>
        </p:nvSpPr>
        <p:spPr bwMode="auto">
          <a:xfrm>
            <a:off x="6685427"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1" name="Line 618"/>
          <p:cNvSpPr>
            <a:spLocks noChangeShapeType="1"/>
          </p:cNvSpPr>
          <p:nvPr/>
        </p:nvSpPr>
        <p:spPr bwMode="auto">
          <a:xfrm>
            <a:off x="6773427"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2" name="Line 619"/>
          <p:cNvSpPr>
            <a:spLocks noChangeShapeType="1"/>
          </p:cNvSpPr>
          <p:nvPr/>
        </p:nvSpPr>
        <p:spPr bwMode="auto">
          <a:xfrm>
            <a:off x="6861427"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3" name="Line 620"/>
          <p:cNvSpPr>
            <a:spLocks noChangeShapeType="1"/>
          </p:cNvSpPr>
          <p:nvPr/>
        </p:nvSpPr>
        <p:spPr bwMode="auto">
          <a:xfrm>
            <a:off x="6949427"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4" name="Line 621"/>
          <p:cNvSpPr>
            <a:spLocks noChangeShapeType="1"/>
          </p:cNvSpPr>
          <p:nvPr/>
        </p:nvSpPr>
        <p:spPr bwMode="auto">
          <a:xfrm>
            <a:off x="7037427"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5" name="Line 622"/>
          <p:cNvSpPr>
            <a:spLocks noChangeShapeType="1"/>
          </p:cNvSpPr>
          <p:nvPr/>
        </p:nvSpPr>
        <p:spPr bwMode="auto">
          <a:xfrm>
            <a:off x="7137999"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6" name="Line 623"/>
          <p:cNvSpPr>
            <a:spLocks noChangeShapeType="1"/>
          </p:cNvSpPr>
          <p:nvPr/>
        </p:nvSpPr>
        <p:spPr bwMode="auto">
          <a:xfrm>
            <a:off x="6371142"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7" name="Line 624"/>
          <p:cNvSpPr>
            <a:spLocks noChangeShapeType="1"/>
          </p:cNvSpPr>
          <p:nvPr/>
        </p:nvSpPr>
        <p:spPr bwMode="auto">
          <a:xfrm>
            <a:off x="5453427"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8" name="Line 625"/>
          <p:cNvSpPr>
            <a:spLocks noChangeShapeType="1"/>
          </p:cNvSpPr>
          <p:nvPr/>
        </p:nvSpPr>
        <p:spPr bwMode="auto">
          <a:xfrm>
            <a:off x="5629427"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9" name="Line 626"/>
          <p:cNvSpPr>
            <a:spLocks noChangeShapeType="1"/>
          </p:cNvSpPr>
          <p:nvPr/>
        </p:nvSpPr>
        <p:spPr bwMode="auto">
          <a:xfrm>
            <a:off x="5843142"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0" name="Line 627"/>
          <p:cNvSpPr>
            <a:spLocks noChangeShapeType="1"/>
          </p:cNvSpPr>
          <p:nvPr/>
        </p:nvSpPr>
        <p:spPr bwMode="auto">
          <a:xfrm>
            <a:off x="6019142"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1" name="Line 628"/>
          <p:cNvSpPr>
            <a:spLocks noChangeShapeType="1"/>
          </p:cNvSpPr>
          <p:nvPr/>
        </p:nvSpPr>
        <p:spPr bwMode="auto">
          <a:xfrm>
            <a:off x="6207713"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2" name="Line 629"/>
          <p:cNvSpPr>
            <a:spLocks noChangeShapeType="1"/>
          </p:cNvSpPr>
          <p:nvPr/>
        </p:nvSpPr>
        <p:spPr bwMode="auto">
          <a:xfrm>
            <a:off x="6459142"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3" name="Line 630"/>
          <p:cNvSpPr>
            <a:spLocks noChangeShapeType="1"/>
          </p:cNvSpPr>
          <p:nvPr/>
        </p:nvSpPr>
        <p:spPr bwMode="auto">
          <a:xfrm>
            <a:off x="6710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4" name="Line 631"/>
          <p:cNvSpPr>
            <a:spLocks noChangeShapeType="1"/>
          </p:cNvSpPr>
          <p:nvPr/>
        </p:nvSpPr>
        <p:spPr bwMode="auto">
          <a:xfrm>
            <a:off x="6798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5" name="Line 633"/>
          <p:cNvSpPr>
            <a:spLocks noChangeShapeType="1"/>
          </p:cNvSpPr>
          <p:nvPr/>
        </p:nvSpPr>
        <p:spPr bwMode="auto">
          <a:xfrm>
            <a:off x="6974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6" name="Line 634"/>
          <p:cNvSpPr>
            <a:spLocks noChangeShapeType="1"/>
          </p:cNvSpPr>
          <p:nvPr/>
        </p:nvSpPr>
        <p:spPr bwMode="auto">
          <a:xfrm>
            <a:off x="7062570"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7" name="Line 635"/>
          <p:cNvSpPr>
            <a:spLocks noChangeShapeType="1"/>
          </p:cNvSpPr>
          <p:nvPr/>
        </p:nvSpPr>
        <p:spPr bwMode="auto">
          <a:xfrm>
            <a:off x="7175713"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8" name="Line 636"/>
          <p:cNvSpPr>
            <a:spLocks noChangeShapeType="1"/>
          </p:cNvSpPr>
          <p:nvPr/>
        </p:nvSpPr>
        <p:spPr bwMode="auto">
          <a:xfrm>
            <a:off x="5478570"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9" name="Line 637"/>
          <p:cNvSpPr>
            <a:spLocks noChangeShapeType="1"/>
          </p:cNvSpPr>
          <p:nvPr/>
        </p:nvSpPr>
        <p:spPr bwMode="auto">
          <a:xfrm>
            <a:off x="5692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0" name="Line 638"/>
          <p:cNvSpPr>
            <a:spLocks noChangeShapeType="1"/>
          </p:cNvSpPr>
          <p:nvPr/>
        </p:nvSpPr>
        <p:spPr bwMode="auto">
          <a:xfrm>
            <a:off x="5868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1" name="Line 639"/>
          <p:cNvSpPr>
            <a:spLocks noChangeShapeType="1"/>
          </p:cNvSpPr>
          <p:nvPr/>
        </p:nvSpPr>
        <p:spPr bwMode="auto">
          <a:xfrm>
            <a:off x="6044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2" name="Line 640"/>
          <p:cNvSpPr>
            <a:spLocks noChangeShapeType="1"/>
          </p:cNvSpPr>
          <p:nvPr/>
        </p:nvSpPr>
        <p:spPr bwMode="auto">
          <a:xfrm>
            <a:off x="6245427"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3" name="Line 641"/>
          <p:cNvSpPr>
            <a:spLocks noChangeShapeType="1"/>
          </p:cNvSpPr>
          <p:nvPr/>
        </p:nvSpPr>
        <p:spPr bwMode="auto">
          <a:xfrm>
            <a:off x="6496856"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4" name="Line 642"/>
          <p:cNvSpPr>
            <a:spLocks noChangeShapeType="1"/>
          </p:cNvSpPr>
          <p:nvPr/>
        </p:nvSpPr>
        <p:spPr bwMode="auto">
          <a:xfrm>
            <a:off x="6735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5" name="Line 643"/>
          <p:cNvSpPr>
            <a:spLocks noChangeShapeType="1"/>
          </p:cNvSpPr>
          <p:nvPr/>
        </p:nvSpPr>
        <p:spPr bwMode="auto">
          <a:xfrm>
            <a:off x="6823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6" name="Line 645"/>
          <p:cNvSpPr>
            <a:spLocks noChangeShapeType="1"/>
          </p:cNvSpPr>
          <p:nvPr/>
        </p:nvSpPr>
        <p:spPr bwMode="auto">
          <a:xfrm>
            <a:off x="7012285"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7" name="Line 646"/>
          <p:cNvSpPr>
            <a:spLocks noChangeShapeType="1"/>
          </p:cNvSpPr>
          <p:nvPr/>
        </p:nvSpPr>
        <p:spPr bwMode="auto">
          <a:xfrm>
            <a:off x="7100285"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8" name="Line 647"/>
          <p:cNvSpPr>
            <a:spLocks noChangeShapeType="1"/>
          </p:cNvSpPr>
          <p:nvPr/>
        </p:nvSpPr>
        <p:spPr bwMode="auto">
          <a:xfrm>
            <a:off x="7200856"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9" name="Line 648"/>
          <p:cNvSpPr>
            <a:spLocks noChangeShapeType="1"/>
          </p:cNvSpPr>
          <p:nvPr/>
        </p:nvSpPr>
        <p:spPr bwMode="auto">
          <a:xfrm>
            <a:off x="6232856"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0" name="Line 649"/>
          <p:cNvSpPr>
            <a:spLocks noChangeShapeType="1"/>
          </p:cNvSpPr>
          <p:nvPr/>
        </p:nvSpPr>
        <p:spPr bwMode="auto">
          <a:xfrm>
            <a:off x="6270570"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1" name="Line 650"/>
          <p:cNvSpPr>
            <a:spLocks noChangeShapeType="1"/>
          </p:cNvSpPr>
          <p:nvPr/>
        </p:nvSpPr>
        <p:spPr bwMode="auto">
          <a:xfrm>
            <a:off x="5553999"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2" name="Line 651"/>
          <p:cNvSpPr>
            <a:spLocks noChangeShapeType="1"/>
          </p:cNvSpPr>
          <p:nvPr/>
        </p:nvSpPr>
        <p:spPr bwMode="auto">
          <a:xfrm>
            <a:off x="5780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3" name="Line 652"/>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4" name="Line 653"/>
          <p:cNvSpPr>
            <a:spLocks noChangeShapeType="1"/>
          </p:cNvSpPr>
          <p:nvPr/>
        </p:nvSpPr>
        <p:spPr bwMode="auto">
          <a:xfrm>
            <a:off x="6132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5" name="Line 654"/>
          <p:cNvSpPr>
            <a:spLocks noChangeShapeType="1"/>
          </p:cNvSpPr>
          <p:nvPr/>
        </p:nvSpPr>
        <p:spPr bwMode="auto">
          <a:xfrm>
            <a:off x="6358570"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6" name="Line 655"/>
          <p:cNvSpPr>
            <a:spLocks noChangeShapeType="1"/>
          </p:cNvSpPr>
          <p:nvPr/>
        </p:nvSpPr>
        <p:spPr bwMode="auto">
          <a:xfrm>
            <a:off x="6609999"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7" name="Line 656"/>
          <p:cNvSpPr>
            <a:spLocks noChangeShapeType="1"/>
          </p:cNvSpPr>
          <p:nvPr/>
        </p:nvSpPr>
        <p:spPr bwMode="auto">
          <a:xfrm>
            <a:off x="4259142" y="1889539"/>
            <a:ext cx="0" cy="59222"/>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8" name="Line 657"/>
          <p:cNvSpPr>
            <a:spLocks noChangeShapeType="1"/>
          </p:cNvSpPr>
          <p:nvPr/>
        </p:nvSpPr>
        <p:spPr bwMode="auto">
          <a:xfrm>
            <a:off x="5591713"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9" name="Line 658"/>
          <p:cNvSpPr>
            <a:spLocks noChangeShapeType="1"/>
          </p:cNvSpPr>
          <p:nvPr/>
        </p:nvSpPr>
        <p:spPr bwMode="auto">
          <a:xfrm>
            <a:off x="5805427"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0" name="Line 659"/>
          <p:cNvSpPr>
            <a:spLocks noChangeShapeType="1"/>
          </p:cNvSpPr>
          <p:nvPr/>
        </p:nvSpPr>
        <p:spPr bwMode="auto">
          <a:xfrm>
            <a:off x="5981427"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1" name="Line 660"/>
          <p:cNvSpPr>
            <a:spLocks noChangeShapeType="1"/>
          </p:cNvSpPr>
          <p:nvPr/>
        </p:nvSpPr>
        <p:spPr bwMode="auto">
          <a:xfrm>
            <a:off x="6157427"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2" name="Line 661"/>
          <p:cNvSpPr>
            <a:spLocks noChangeShapeType="1"/>
          </p:cNvSpPr>
          <p:nvPr/>
        </p:nvSpPr>
        <p:spPr bwMode="auto">
          <a:xfrm>
            <a:off x="6408856"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3" name="Line 662"/>
          <p:cNvSpPr>
            <a:spLocks noChangeShapeType="1"/>
          </p:cNvSpPr>
          <p:nvPr/>
        </p:nvSpPr>
        <p:spPr bwMode="auto">
          <a:xfrm>
            <a:off x="6672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4" name="Line 663"/>
          <p:cNvSpPr>
            <a:spLocks noChangeShapeType="1"/>
          </p:cNvSpPr>
          <p:nvPr/>
        </p:nvSpPr>
        <p:spPr bwMode="auto">
          <a:xfrm>
            <a:off x="6760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5" name="Line 664"/>
          <p:cNvSpPr>
            <a:spLocks noChangeShapeType="1"/>
          </p:cNvSpPr>
          <p:nvPr/>
        </p:nvSpPr>
        <p:spPr bwMode="auto">
          <a:xfrm>
            <a:off x="6848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6" name="Line 665"/>
          <p:cNvSpPr>
            <a:spLocks noChangeShapeType="1"/>
          </p:cNvSpPr>
          <p:nvPr/>
        </p:nvSpPr>
        <p:spPr bwMode="auto">
          <a:xfrm>
            <a:off x="6936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7" name="Line 666"/>
          <p:cNvSpPr>
            <a:spLocks noChangeShapeType="1"/>
          </p:cNvSpPr>
          <p:nvPr/>
        </p:nvSpPr>
        <p:spPr bwMode="auto">
          <a:xfrm>
            <a:off x="7024856"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8" name="Line 667"/>
          <p:cNvSpPr>
            <a:spLocks noChangeShapeType="1"/>
          </p:cNvSpPr>
          <p:nvPr/>
        </p:nvSpPr>
        <p:spPr bwMode="auto">
          <a:xfrm>
            <a:off x="7137999"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9" name="Line 668"/>
          <p:cNvSpPr>
            <a:spLocks noChangeShapeType="1"/>
          </p:cNvSpPr>
          <p:nvPr/>
        </p:nvSpPr>
        <p:spPr bwMode="auto">
          <a:xfrm>
            <a:off x="6358570"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0" name="Line 669"/>
          <p:cNvSpPr>
            <a:spLocks noChangeShapeType="1"/>
          </p:cNvSpPr>
          <p:nvPr/>
        </p:nvSpPr>
        <p:spPr bwMode="auto">
          <a:xfrm>
            <a:off x="5440856"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1" name="Line 670"/>
          <p:cNvSpPr>
            <a:spLocks noChangeShapeType="1"/>
          </p:cNvSpPr>
          <p:nvPr/>
        </p:nvSpPr>
        <p:spPr bwMode="auto">
          <a:xfrm>
            <a:off x="5616856"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2" name="Line 671"/>
          <p:cNvSpPr>
            <a:spLocks noChangeShapeType="1"/>
          </p:cNvSpPr>
          <p:nvPr/>
        </p:nvSpPr>
        <p:spPr bwMode="auto">
          <a:xfrm>
            <a:off x="5830570"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3" name="Line 672"/>
          <p:cNvSpPr>
            <a:spLocks noChangeShapeType="1"/>
          </p:cNvSpPr>
          <p:nvPr/>
        </p:nvSpPr>
        <p:spPr bwMode="auto">
          <a:xfrm>
            <a:off x="6006570"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4" name="Line 673"/>
          <p:cNvSpPr>
            <a:spLocks noChangeShapeType="1"/>
          </p:cNvSpPr>
          <p:nvPr/>
        </p:nvSpPr>
        <p:spPr bwMode="auto">
          <a:xfrm>
            <a:off x="6195142"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5" name="Line 674"/>
          <p:cNvSpPr>
            <a:spLocks noChangeShapeType="1"/>
          </p:cNvSpPr>
          <p:nvPr/>
        </p:nvSpPr>
        <p:spPr bwMode="auto">
          <a:xfrm>
            <a:off x="6446570"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6" name="Line 675"/>
          <p:cNvSpPr>
            <a:spLocks noChangeShapeType="1"/>
          </p:cNvSpPr>
          <p:nvPr/>
        </p:nvSpPr>
        <p:spPr bwMode="auto">
          <a:xfrm>
            <a:off x="6697999"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7" name="Line 676"/>
          <p:cNvSpPr>
            <a:spLocks noChangeShapeType="1"/>
          </p:cNvSpPr>
          <p:nvPr/>
        </p:nvSpPr>
        <p:spPr bwMode="auto">
          <a:xfrm>
            <a:off x="6785999"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8" name="Line 678"/>
          <p:cNvSpPr>
            <a:spLocks noChangeShapeType="1"/>
          </p:cNvSpPr>
          <p:nvPr/>
        </p:nvSpPr>
        <p:spPr bwMode="auto">
          <a:xfrm>
            <a:off x="6974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9" name="Line 679"/>
          <p:cNvSpPr>
            <a:spLocks noChangeShapeType="1"/>
          </p:cNvSpPr>
          <p:nvPr/>
        </p:nvSpPr>
        <p:spPr bwMode="auto">
          <a:xfrm>
            <a:off x="7062570"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0" name="Line 680"/>
          <p:cNvSpPr>
            <a:spLocks noChangeShapeType="1"/>
          </p:cNvSpPr>
          <p:nvPr/>
        </p:nvSpPr>
        <p:spPr bwMode="auto">
          <a:xfrm>
            <a:off x="7163142"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1" name="Line 681"/>
          <p:cNvSpPr>
            <a:spLocks noChangeShapeType="1"/>
          </p:cNvSpPr>
          <p:nvPr/>
        </p:nvSpPr>
        <p:spPr bwMode="auto">
          <a:xfrm>
            <a:off x="4321999" y="1913228"/>
            <a:ext cx="0" cy="59222"/>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2" name="Line 682"/>
          <p:cNvSpPr>
            <a:spLocks noChangeShapeType="1"/>
          </p:cNvSpPr>
          <p:nvPr/>
        </p:nvSpPr>
        <p:spPr bwMode="auto">
          <a:xfrm>
            <a:off x="5465999"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3" name="Line 683"/>
          <p:cNvSpPr>
            <a:spLocks noChangeShapeType="1"/>
          </p:cNvSpPr>
          <p:nvPr/>
        </p:nvSpPr>
        <p:spPr bwMode="auto">
          <a:xfrm>
            <a:off x="5692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4" name="Line 684"/>
          <p:cNvSpPr>
            <a:spLocks noChangeShapeType="1"/>
          </p:cNvSpPr>
          <p:nvPr/>
        </p:nvSpPr>
        <p:spPr bwMode="auto">
          <a:xfrm>
            <a:off x="5868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5" name="Line 685"/>
          <p:cNvSpPr>
            <a:spLocks noChangeShapeType="1"/>
          </p:cNvSpPr>
          <p:nvPr/>
        </p:nvSpPr>
        <p:spPr bwMode="auto">
          <a:xfrm>
            <a:off x="6044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6" name="Line 686"/>
          <p:cNvSpPr>
            <a:spLocks noChangeShapeType="1"/>
          </p:cNvSpPr>
          <p:nvPr/>
        </p:nvSpPr>
        <p:spPr bwMode="auto">
          <a:xfrm>
            <a:off x="6245427"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7" name="Line 687"/>
          <p:cNvSpPr>
            <a:spLocks noChangeShapeType="1"/>
          </p:cNvSpPr>
          <p:nvPr/>
        </p:nvSpPr>
        <p:spPr bwMode="auto">
          <a:xfrm>
            <a:off x="6484285"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8" name="Line 688"/>
          <p:cNvSpPr>
            <a:spLocks noChangeShapeType="1"/>
          </p:cNvSpPr>
          <p:nvPr/>
        </p:nvSpPr>
        <p:spPr bwMode="auto">
          <a:xfrm>
            <a:off x="6735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9" name="Line 689"/>
          <p:cNvSpPr>
            <a:spLocks noChangeShapeType="1"/>
          </p:cNvSpPr>
          <p:nvPr/>
        </p:nvSpPr>
        <p:spPr bwMode="auto">
          <a:xfrm>
            <a:off x="6823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0" name="Line 691"/>
          <p:cNvSpPr>
            <a:spLocks noChangeShapeType="1"/>
          </p:cNvSpPr>
          <p:nvPr/>
        </p:nvSpPr>
        <p:spPr bwMode="auto">
          <a:xfrm>
            <a:off x="6999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1" name="Line 692"/>
          <p:cNvSpPr>
            <a:spLocks noChangeShapeType="1"/>
          </p:cNvSpPr>
          <p:nvPr/>
        </p:nvSpPr>
        <p:spPr bwMode="auto">
          <a:xfrm>
            <a:off x="7087713"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2" name="Line 693"/>
          <p:cNvSpPr>
            <a:spLocks noChangeShapeType="1"/>
          </p:cNvSpPr>
          <p:nvPr/>
        </p:nvSpPr>
        <p:spPr bwMode="auto">
          <a:xfrm>
            <a:off x="7200856"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3" name="Line 694"/>
          <p:cNvSpPr>
            <a:spLocks noChangeShapeType="1"/>
          </p:cNvSpPr>
          <p:nvPr/>
        </p:nvSpPr>
        <p:spPr bwMode="auto">
          <a:xfrm>
            <a:off x="4409999" y="191322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4" name="Line 695"/>
          <p:cNvSpPr>
            <a:spLocks noChangeShapeType="1"/>
          </p:cNvSpPr>
          <p:nvPr/>
        </p:nvSpPr>
        <p:spPr bwMode="auto">
          <a:xfrm>
            <a:off x="5503713"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5" name="Line 696"/>
          <p:cNvSpPr>
            <a:spLocks noChangeShapeType="1"/>
          </p:cNvSpPr>
          <p:nvPr/>
        </p:nvSpPr>
        <p:spPr bwMode="auto">
          <a:xfrm>
            <a:off x="5717427"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6" name="Line 697"/>
          <p:cNvSpPr>
            <a:spLocks noChangeShapeType="1"/>
          </p:cNvSpPr>
          <p:nvPr/>
        </p:nvSpPr>
        <p:spPr bwMode="auto">
          <a:xfrm>
            <a:off x="5893427"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7" name="Line 698"/>
          <p:cNvSpPr>
            <a:spLocks noChangeShapeType="1"/>
          </p:cNvSpPr>
          <p:nvPr/>
        </p:nvSpPr>
        <p:spPr bwMode="auto">
          <a:xfrm>
            <a:off x="6069427"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8" name="Line 699"/>
          <p:cNvSpPr>
            <a:spLocks noChangeShapeType="1"/>
          </p:cNvSpPr>
          <p:nvPr/>
        </p:nvSpPr>
        <p:spPr bwMode="auto">
          <a:xfrm>
            <a:off x="6283142"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9" name="Line 700"/>
          <p:cNvSpPr>
            <a:spLocks noChangeShapeType="1"/>
          </p:cNvSpPr>
          <p:nvPr/>
        </p:nvSpPr>
        <p:spPr bwMode="auto">
          <a:xfrm>
            <a:off x="6534570"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0" name="Line 701"/>
          <p:cNvSpPr>
            <a:spLocks noChangeShapeType="1"/>
          </p:cNvSpPr>
          <p:nvPr/>
        </p:nvSpPr>
        <p:spPr bwMode="auto">
          <a:xfrm>
            <a:off x="6760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1" name="Line 702"/>
          <p:cNvSpPr>
            <a:spLocks noChangeShapeType="1"/>
          </p:cNvSpPr>
          <p:nvPr/>
        </p:nvSpPr>
        <p:spPr bwMode="auto">
          <a:xfrm>
            <a:off x="6848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2" name="Line 703"/>
          <p:cNvSpPr>
            <a:spLocks noChangeShapeType="1"/>
          </p:cNvSpPr>
          <p:nvPr/>
        </p:nvSpPr>
        <p:spPr bwMode="auto">
          <a:xfrm>
            <a:off x="6936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3" name="Line 704"/>
          <p:cNvSpPr>
            <a:spLocks noChangeShapeType="1"/>
          </p:cNvSpPr>
          <p:nvPr/>
        </p:nvSpPr>
        <p:spPr bwMode="auto">
          <a:xfrm>
            <a:off x="7024856"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4" name="Line 705"/>
          <p:cNvSpPr>
            <a:spLocks noChangeShapeType="1"/>
          </p:cNvSpPr>
          <p:nvPr/>
        </p:nvSpPr>
        <p:spPr bwMode="auto">
          <a:xfrm>
            <a:off x="7112856"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5" name="Line 706"/>
          <p:cNvSpPr>
            <a:spLocks noChangeShapeType="1"/>
          </p:cNvSpPr>
          <p:nvPr/>
        </p:nvSpPr>
        <p:spPr bwMode="auto">
          <a:xfrm>
            <a:off x="7225999"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6" name="Line 707"/>
          <p:cNvSpPr>
            <a:spLocks noChangeShapeType="1"/>
          </p:cNvSpPr>
          <p:nvPr/>
        </p:nvSpPr>
        <p:spPr bwMode="auto">
          <a:xfrm>
            <a:off x="4120856" y="181847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7" name="Line 708"/>
          <p:cNvSpPr>
            <a:spLocks noChangeShapeType="1"/>
          </p:cNvSpPr>
          <p:nvPr/>
        </p:nvSpPr>
        <p:spPr bwMode="auto">
          <a:xfrm>
            <a:off x="5528856"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8" name="Line 709"/>
          <p:cNvSpPr>
            <a:spLocks noChangeShapeType="1"/>
          </p:cNvSpPr>
          <p:nvPr/>
        </p:nvSpPr>
        <p:spPr bwMode="auto">
          <a:xfrm>
            <a:off x="5742570"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9" name="Line 710"/>
          <p:cNvSpPr>
            <a:spLocks noChangeShapeType="1"/>
          </p:cNvSpPr>
          <p:nvPr/>
        </p:nvSpPr>
        <p:spPr bwMode="auto">
          <a:xfrm>
            <a:off x="5918570"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0" name="Line 711"/>
          <p:cNvSpPr>
            <a:spLocks noChangeShapeType="1"/>
          </p:cNvSpPr>
          <p:nvPr/>
        </p:nvSpPr>
        <p:spPr bwMode="auto">
          <a:xfrm>
            <a:off x="6107142"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1" name="Line 712"/>
          <p:cNvSpPr>
            <a:spLocks noChangeShapeType="1"/>
          </p:cNvSpPr>
          <p:nvPr/>
        </p:nvSpPr>
        <p:spPr bwMode="auto">
          <a:xfrm>
            <a:off x="6320856"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2" name="Line 713"/>
          <p:cNvSpPr>
            <a:spLocks noChangeShapeType="1"/>
          </p:cNvSpPr>
          <p:nvPr/>
        </p:nvSpPr>
        <p:spPr bwMode="auto">
          <a:xfrm>
            <a:off x="6572285"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3" name="Line 714"/>
          <p:cNvSpPr>
            <a:spLocks noChangeShapeType="1"/>
          </p:cNvSpPr>
          <p:nvPr/>
        </p:nvSpPr>
        <p:spPr bwMode="auto">
          <a:xfrm>
            <a:off x="6798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4" name="Line 716"/>
          <p:cNvSpPr>
            <a:spLocks noChangeShapeType="1"/>
          </p:cNvSpPr>
          <p:nvPr/>
        </p:nvSpPr>
        <p:spPr bwMode="auto">
          <a:xfrm>
            <a:off x="6974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5" name="Line 717"/>
          <p:cNvSpPr>
            <a:spLocks noChangeShapeType="1"/>
          </p:cNvSpPr>
          <p:nvPr/>
        </p:nvSpPr>
        <p:spPr bwMode="auto">
          <a:xfrm>
            <a:off x="7062570"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6" name="Line 718"/>
          <p:cNvSpPr>
            <a:spLocks noChangeShapeType="1"/>
          </p:cNvSpPr>
          <p:nvPr/>
        </p:nvSpPr>
        <p:spPr bwMode="auto">
          <a:xfrm>
            <a:off x="7150570"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7" name="Line 719"/>
          <p:cNvSpPr>
            <a:spLocks noChangeShapeType="1"/>
          </p:cNvSpPr>
          <p:nvPr/>
        </p:nvSpPr>
        <p:spPr bwMode="auto">
          <a:xfrm>
            <a:off x="7251142"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8" name="Line 720"/>
          <p:cNvSpPr>
            <a:spLocks noChangeShapeType="1"/>
          </p:cNvSpPr>
          <p:nvPr/>
        </p:nvSpPr>
        <p:spPr bwMode="auto">
          <a:xfrm>
            <a:off x="5566570" y="2090896"/>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9" name="Line 721"/>
          <p:cNvSpPr>
            <a:spLocks noChangeShapeType="1"/>
          </p:cNvSpPr>
          <p:nvPr/>
        </p:nvSpPr>
        <p:spPr bwMode="auto">
          <a:xfrm>
            <a:off x="5780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0" name="Line 722"/>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1" name="Line 723"/>
          <p:cNvSpPr>
            <a:spLocks noChangeShapeType="1"/>
          </p:cNvSpPr>
          <p:nvPr/>
        </p:nvSpPr>
        <p:spPr bwMode="auto">
          <a:xfrm>
            <a:off x="6132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2" name="Line 724"/>
          <p:cNvSpPr>
            <a:spLocks noChangeShapeType="1"/>
          </p:cNvSpPr>
          <p:nvPr/>
        </p:nvSpPr>
        <p:spPr bwMode="auto">
          <a:xfrm>
            <a:off x="6371142"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3" name="Line 725"/>
          <p:cNvSpPr>
            <a:spLocks noChangeShapeType="1"/>
          </p:cNvSpPr>
          <p:nvPr/>
        </p:nvSpPr>
        <p:spPr bwMode="auto">
          <a:xfrm>
            <a:off x="6609999" y="2138274"/>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4" name="Line 726"/>
          <p:cNvSpPr>
            <a:spLocks noChangeShapeType="1"/>
          </p:cNvSpPr>
          <p:nvPr/>
        </p:nvSpPr>
        <p:spPr bwMode="auto">
          <a:xfrm>
            <a:off x="6823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5" name="Line 728"/>
          <p:cNvSpPr>
            <a:spLocks noChangeShapeType="1"/>
          </p:cNvSpPr>
          <p:nvPr/>
        </p:nvSpPr>
        <p:spPr bwMode="auto">
          <a:xfrm>
            <a:off x="6999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6" name="Line 729"/>
          <p:cNvSpPr>
            <a:spLocks noChangeShapeType="1"/>
          </p:cNvSpPr>
          <p:nvPr/>
        </p:nvSpPr>
        <p:spPr bwMode="auto">
          <a:xfrm>
            <a:off x="7087713" y="2161963"/>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7" name="Line 730"/>
          <p:cNvSpPr>
            <a:spLocks noChangeShapeType="1"/>
          </p:cNvSpPr>
          <p:nvPr/>
        </p:nvSpPr>
        <p:spPr bwMode="auto">
          <a:xfrm>
            <a:off x="7175713"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8" name="Line 731"/>
          <p:cNvSpPr>
            <a:spLocks noChangeShapeType="1"/>
          </p:cNvSpPr>
          <p:nvPr/>
        </p:nvSpPr>
        <p:spPr bwMode="auto">
          <a:xfrm>
            <a:off x="7288856" y="2173807"/>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9" name="Line 732"/>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0" name="Line 733"/>
          <p:cNvSpPr>
            <a:spLocks noChangeShapeType="1"/>
          </p:cNvSpPr>
          <p:nvPr/>
        </p:nvSpPr>
        <p:spPr bwMode="auto">
          <a:xfrm>
            <a:off x="5956285"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1" name="Line 734"/>
          <p:cNvSpPr>
            <a:spLocks noChangeShapeType="1"/>
          </p:cNvSpPr>
          <p:nvPr/>
        </p:nvSpPr>
        <p:spPr bwMode="auto">
          <a:xfrm>
            <a:off x="5993999" y="2102740"/>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2" name="Line 735"/>
          <p:cNvSpPr>
            <a:spLocks noChangeShapeType="1"/>
          </p:cNvSpPr>
          <p:nvPr/>
        </p:nvSpPr>
        <p:spPr bwMode="auto">
          <a:xfrm>
            <a:off x="5038570" y="204351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3" name="Line 736"/>
          <p:cNvSpPr>
            <a:spLocks noChangeShapeType="1"/>
          </p:cNvSpPr>
          <p:nvPr/>
        </p:nvSpPr>
        <p:spPr bwMode="auto">
          <a:xfrm>
            <a:off x="5063713" y="204351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4" name="Line 737"/>
          <p:cNvSpPr>
            <a:spLocks noChangeShapeType="1"/>
          </p:cNvSpPr>
          <p:nvPr/>
        </p:nvSpPr>
        <p:spPr bwMode="auto">
          <a:xfrm>
            <a:off x="4648856" y="1984295"/>
            <a:ext cx="0" cy="59222"/>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5" name="Line 738"/>
          <p:cNvSpPr>
            <a:spLocks noChangeShapeType="1"/>
          </p:cNvSpPr>
          <p:nvPr/>
        </p:nvSpPr>
        <p:spPr bwMode="auto">
          <a:xfrm>
            <a:off x="4686570" y="1984295"/>
            <a:ext cx="0" cy="59222"/>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6" name="Line 739"/>
          <p:cNvSpPr>
            <a:spLocks noChangeShapeType="1"/>
          </p:cNvSpPr>
          <p:nvPr/>
        </p:nvSpPr>
        <p:spPr bwMode="auto">
          <a:xfrm>
            <a:off x="4699142" y="1996140"/>
            <a:ext cx="0" cy="59222"/>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7" name="Line 740"/>
          <p:cNvSpPr>
            <a:spLocks noChangeShapeType="1"/>
          </p:cNvSpPr>
          <p:nvPr/>
        </p:nvSpPr>
        <p:spPr bwMode="auto">
          <a:xfrm>
            <a:off x="4724285" y="1996140"/>
            <a:ext cx="0" cy="59222"/>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8" name="Line 741"/>
          <p:cNvSpPr>
            <a:spLocks noChangeShapeType="1"/>
          </p:cNvSpPr>
          <p:nvPr/>
        </p:nvSpPr>
        <p:spPr bwMode="auto">
          <a:xfrm>
            <a:off x="4937999" y="204351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9" name="Line 742"/>
          <p:cNvSpPr>
            <a:spLocks noChangeShapeType="1"/>
          </p:cNvSpPr>
          <p:nvPr/>
        </p:nvSpPr>
        <p:spPr bwMode="auto">
          <a:xfrm>
            <a:off x="4975713" y="204351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0" name="Line 743"/>
          <p:cNvSpPr>
            <a:spLocks noChangeShapeType="1"/>
          </p:cNvSpPr>
          <p:nvPr/>
        </p:nvSpPr>
        <p:spPr bwMode="auto">
          <a:xfrm>
            <a:off x="5063713" y="204351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1" name="Line 744"/>
          <p:cNvSpPr>
            <a:spLocks noChangeShapeType="1"/>
          </p:cNvSpPr>
          <p:nvPr/>
        </p:nvSpPr>
        <p:spPr bwMode="auto">
          <a:xfrm>
            <a:off x="4975713" y="2043518"/>
            <a:ext cx="0" cy="71067"/>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2" name="Freeform 745"/>
          <p:cNvSpPr>
            <a:spLocks/>
          </p:cNvSpPr>
          <p:nvPr/>
        </p:nvSpPr>
        <p:spPr bwMode="auto">
          <a:xfrm>
            <a:off x="3328856" y="1486827"/>
            <a:ext cx="3960000" cy="734358"/>
          </a:xfrm>
          <a:custGeom>
            <a:avLst/>
            <a:gdLst>
              <a:gd name="T0" fmla="*/ 312 w 315"/>
              <a:gd name="T1" fmla="*/ 62 h 62"/>
              <a:gd name="T2" fmla="*/ 265 w 315"/>
              <a:gd name="T3" fmla="*/ 60 h 62"/>
              <a:gd name="T4" fmla="*/ 236 w 315"/>
              <a:gd name="T5" fmla="*/ 58 h 62"/>
              <a:gd name="T6" fmla="*/ 188 w 315"/>
              <a:gd name="T7" fmla="*/ 56 h 62"/>
              <a:gd name="T8" fmla="*/ 185 w 315"/>
              <a:gd name="T9" fmla="*/ 54 h 62"/>
              <a:gd name="T10" fmla="*/ 166 w 315"/>
              <a:gd name="T11" fmla="*/ 53 h 62"/>
              <a:gd name="T12" fmla="*/ 151 w 315"/>
              <a:gd name="T13" fmla="*/ 51 h 62"/>
              <a:gd name="T14" fmla="*/ 136 w 315"/>
              <a:gd name="T15" fmla="*/ 49 h 62"/>
              <a:gd name="T16" fmla="*/ 127 w 315"/>
              <a:gd name="T17" fmla="*/ 47 h 62"/>
              <a:gd name="T18" fmla="*/ 112 w 315"/>
              <a:gd name="T19" fmla="*/ 47 h 62"/>
              <a:gd name="T20" fmla="*/ 105 w 315"/>
              <a:gd name="T21" fmla="*/ 45 h 62"/>
              <a:gd name="T22" fmla="*/ 99 w 315"/>
              <a:gd name="T23" fmla="*/ 43 h 62"/>
              <a:gd name="T24" fmla="*/ 94 w 315"/>
              <a:gd name="T25" fmla="*/ 41 h 62"/>
              <a:gd name="T26" fmla="*/ 91 w 315"/>
              <a:gd name="T27" fmla="*/ 39 h 62"/>
              <a:gd name="T28" fmla="*/ 79 w 315"/>
              <a:gd name="T29" fmla="*/ 38 h 62"/>
              <a:gd name="T30" fmla="*/ 71 w 315"/>
              <a:gd name="T31" fmla="*/ 35 h 62"/>
              <a:gd name="T32" fmla="*/ 69 w 315"/>
              <a:gd name="T33" fmla="*/ 33 h 62"/>
              <a:gd name="T34" fmla="*/ 64 w 315"/>
              <a:gd name="T35" fmla="*/ 31 h 62"/>
              <a:gd name="T36" fmla="*/ 60 w 315"/>
              <a:gd name="T37" fmla="*/ 29 h 62"/>
              <a:gd name="T38" fmla="*/ 57 w 315"/>
              <a:gd name="T39" fmla="*/ 28 h 62"/>
              <a:gd name="T40" fmla="*/ 53 w 315"/>
              <a:gd name="T41" fmla="*/ 26 h 62"/>
              <a:gd name="T42" fmla="*/ 50 w 315"/>
              <a:gd name="T43" fmla="*/ 23 h 62"/>
              <a:gd name="T44" fmla="*/ 48 w 315"/>
              <a:gd name="T45" fmla="*/ 22 h 62"/>
              <a:gd name="T46" fmla="*/ 45 w 315"/>
              <a:gd name="T47" fmla="*/ 20 h 62"/>
              <a:gd name="T48" fmla="*/ 42 w 315"/>
              <a:gd name="T49" fmla="*/ 18 h 62"/>
              <a:gd name="T50" fmla="*/ 38 w 315"/>
              <a:gd name="T51" fmla="*/ 18 h 62"/>
              <a:gd name="T52" fmla="*/ 36 w 315"/>
              <a:gd name="T53" fmla="*/ 15 h 62"/>
              <a:gd name="T54" fmla="*/ 34 w 315"/>
              <a:gd name="T55" fmla="*/ 14 h 62"/>
              <a:gd name="T56" fmla="*/ 32 w 315"/>
              <a:gd name="T57" fmla="*/ 13 h 62"/>
              <a:gd name="T58" fmla="*/ 29 w 315"/>
              <a:gd name="T59" fmla="*/ 11 h 62"/>
              <a:gd name="T60" fmla="*/ 28 w 315"/>
              <a:gd name="T61" fmla="*/ 9 h 62"/>
              <a:gd name="T62" fmla="*/ 24 w 315"/>
              <a:gd name="T63" fmla="*/ 7 h 62"/>
              <a:gd name="T64" fmla="*/ 20 w 315"/>
              <a:gd name="T65" fmla="*/ 6 h 62"/>
              <a:gd name="T66" fmla="*/ 18 w 315"/>
              <a:gd name="T67" fmla="*/ 5 h 62"/>
              <a:gd name="T68" fmla="*/ 14 w 315"/>
              <a:gd name="T69" fmla="*/ 3 h 62"/>
              <a:gd name="T70" fmla="*/ 8 w 315"/>
              <a:gd name="T71" fmla="*/ 2 h 62"/>
              <a:gd name="T72" fmla="*/ 0 w 315"/>
              <a:gd name="T7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62">
                <a:moveTo>
                  <a:pt x="315" y="62"/>
                </a:moveTo>
                <a:lnTo>
                  <a:pt x="312" y="62"/>
                </a:lnTo>
                <a:lnTo>
                  <a:pt x="312" y="60"/>
                </a:lnTo>
                <a:lnTo>
                  <a:pt x="265" y="60"/>
                </a:lnTo>
                <a:lnTo>
                  <a:pt x="265" y="58"/>
                </a:lnTo>
                <a:lnTo>
                  <a:pt x="236" y="58"/>
                </a:lnTo>
                <a:lnTo>
                  <a:pt x="236" y="56"/>
                </a:lnTo>
                <a:lnTo>
                  <a:pt x="188" y="56"/>
                </a:lnTo>
                <a:lnTo>
                  <a:pt x="185" y="56"/>
                </a:lnTo>
                <a:lnTo>
                  <a:pt x="185" y="54"/>
                </a:lnTo>
                <a:lnTo>
                  <a:pt x="166" y="54"/>
                </a:lnTo>
                <a:lnTo>
                  <a:pt x="166" y="53"/>
                </a:lnTo>
                <a:lnTo>
                  <a:pt x="151" y="53"/>
                </a:lnTo>
                <a:lnTo>
                  <a:pt x="151" y="51"/>
                </a:lnTo>
                <a:lnTo>
                  <a:pt x="136" y="51"/>
                </a:lnTo>
                <a:lnTo>
                  <a:pt x="136" y="49"/>
                </a:lnTo>
                <a:lnTo>
                  <a:pt x="127" y="49"/>
                </a:lnTo>
                <a:lnTo>
                  <a:pt x="127" y="47"/>
                </a:lnTo>
                <a:lnTo>
                  <a:pt x="118" y="47"/>
                </a:lnTo>
                <a:lnTo>
                  <a:pt x="112" y="47"/>
                </a:lnTo>
                <a:lnTo>
                  <a:pt x="112" y="45"/>
                </a:lnTo>
                <a:lnTo>
                  <a:pt x="105" y="45"/>
                </a:lnTo>
                <a:lnTo>
                  <a:pt x="105" y="43"/>
                </a:lnTo>
                <a:lnTo>
                  <a:pt x="99" y="43"/>
                </a:lnTo>
                <a:lnTo>
                  <a:pt x="99" y="41"/>
                </a:lnTo>
                <a:lnTo>
                  <a:pt x="94" y="41"/>
                </a:lnTo>
                <a:lnTo>
                  <a:pt x="91" y="41"/>
                </a:lnTo>
                <a:lnTo>
                  <a:pt x="91" y="39"/>
                </a:lnTo>
                <a:lnTo>
                  <a:pt x="79" y="39"/>
                </a:lnTo>
                <a:lnTo>
                  <a:pt x="79" y="38"/>
                </a:lnTo>
                <a:lnTo>
                  <a:pt x="71" y="38"/>
                </a:lnTo>
                <a:lnTo>
                  <a:pt x="71" y="35"/>
                </a:lnTo>
                <a:lnTo>
                  <a:pt x="69" y="35"/>
                </a:lnTo>
                <a:lnTo>
                  <a:pt x="69" y="33"/>
                </a:lnTo>
                <a:lnTo>
                  <a:pt x="64" y="33"/>
                </a:lnTo>
                <a:lnTo>
                  <a:pt x="64" y="31"/>
                </a:lnTo>
                <a:lnTo>
                  <a:pt x="60" y="31"/>
                </a:lnTo>
                <a:lnTo>
                  <a:pt x="60" y="29"/>
                </a:lnTo>
                <a:lnTo>
                  <a:pt x="57" y="29"/>
                </a:lnTo>
                <a:lnTo>
                  <a:pt x="57" y="28"/>
                </a:lnTo>
                <a:lnTo>
                  <a:pt x="53" y="28"/>
                </a:lnTo>
                <a:lnTo>
                  <a:pt x="53" y="26"/>
                </a:lnTo>
                <a:lnTo>
                  <a:pt x="50" y="26"/>
                </a:lnTo>
                <a:lnTo>
                  <a:pt x="50" y="23"/>
                </a:lnTo>
                <a:lnTo>
                  <a:pt x="48" y="23"/>
                </a:lnTo>
                <a:lnTo>
                  <a:pt x="48" y="22"/>
                </a:lnTo>
                <a:lnTo>
                  <a:pt x="45" y="22"/>
                </a:lnTo>
                <a:lnTo>
                  <a:pt x="45" y="20"/>
                </a:lnTo>
                <a:lnTo>
                  <a:pt x="42" y="20"/>
                </a:lnTo>
                <a:lnTo>
                  <a:pt x="42" y="18"/>
                </a:lnTo>
                <a:lnTo>
                  <a:pt x="40" y="18"/>
                </a:lnTo>
                <a:lnTo>
                  <a:pt x="38" y="18"/>
                </a:lnTo>
                <a:lnTo>
                  <a:pt x="38" y="15"/>
                </a:lnTo>
                <a:lnTo>
                  <a:pt x="36" y="15"/>
                </a:lnTo>
                <a:lnTo>
                  <a:pt x="36" y="14"/>
                </a:lnTo>
                <a:lnTo>
                  <a:pt x="34" y="14"/>
                </a:lnTo>
                <a:lnTo>
                  <a:pt x="34" y="13"/>
                </a:lnTo>
                <a:lnTo>
                  <a:pt x="32" y="13"/>
                </a:lnTo>
                <a:lnTo>
                  <a:pt x="32" y="11"/>
                </a:lnTo>
                <a:lnTo>
                  <a:pt x="29" y="11"/>
                </a:lnTo>
                <a:lnTo>
                  <a:pt x="29" y="9"/>
                </a:lnTo>
                <a:lnTo>
                  <a:pt x="28" y="9"/>
                </a:lnTo>
                <a:lnTo>
                  <a:pt x="28" y="7"/>
                </a:lnTo>
                <a:lnTo>
                  <a:pt x="24" y="7"/>
                </a:lnTo>
                <a:lnTo>
                  <a:pt x="24" y="6"/>
                </a:lnTo>
                <a:lnTo>
                  <a:pt x="20" y="6"/>
                </a:lnTo>
                <a:lnTo>
                  <a:pt x="20" y="5"/>
                </a:lnTo>
                <a:lnTo>
                  <a:pt x="18" y="5"/>
                </a:lnTo>
                <a:lnTo>
                  <a:pt x="18" y="3"/>
                </a:lnTo>
                <a:lnTo>
                  <a:pt x="14" y="3"/>
                </a:lnTo>
                <a:lnTo>
                  <a:pt x="14" y="2"/>
                </a:lnTo>
                <a:lnTo>
                  <a:pt x="8" y="2"/>
                </a:lnTo>
                <a:lnTo>
                  <a:pt x="8"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3" name="Line 747"/>
          <p:cNvSpPr>
            <a:spLocks noChangeShapeType="1"/>
          </p:cNvSpPr>
          <p:nvPr/>
        </p:nvSpPr>
        <p:spPr bwMode="auto">
          <a:xfrm>
            <a:off x="5024876" y="2165116"/>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4" name="Line 748"/>
          <p:cNvSpPr>
            <a:spLocks noChangeShapeType="1"/>
          </p:cNvSpPr>
          <p:nvPr/>
        </p:nvSpPr>
        <p:spPr bwMode="auto">
          <a:xfrm>
            <a:off x="61412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5" name="Line 749"/>
          <p:cNvSpPr>
            <a:spLocks noChangeShapeType="1"/>
          </p:cNvSpPr>
          <p:nvPr/>
        </p:nvSpPr>
        <p:spPr bwMode="auto">
          <a:xfrm>
            <a:off x="5100990" y="217816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6" name="Line 750"/>
          <p:cNvSpPr>
            <a:spLocks noChangeShapeType="1"/>
          </p:cNvSpPr>
          <p:nvPr/>
        </p:nvSpPr>
        <p:spPr bwMode="auto">
          <a:xfrm>
            <a:off x="3857790" y="19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7" name="Line 753"/>
          <p:cNvSpPr>
            <a:spLocks noChangeShapeType="1"/>
          </p:cNvSpPr>
          <p:nvPr/>
        </p:nvSpPr>
        <p:spPr bwMode="auto">
          <a:xfrm>
            <a:off x="6826248"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8" name="Line 754"/>
          <p:cNvSpPr>
            <a:spLocks noChangeShapeType="1"/>
          </p:cNvSpPr>
          <p:nvPr/>
        </p:nvSpPr>
        <p:spPr bwMode="auto">
          <a:xfrm>
            <a:off x="68516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9" name="Line 756"/>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0" name="Line 757"/>
          <p:cNvSpPr>
            <a:spLocks noChangeShapeType="1"/>
          </p:cNvSpPr>
          <p:nvPr/>
        </p:nvSpPr>
        <p:spPr bwMode="auto">
          <a:xfrm>
            <a:off x="64456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1" name="Line 758"/>
          <p:cNvSpPr>
            <a:spLocks noChangeShapeType="1"/>
          </p:cNvSpPr>
          <p:nvPr/>
        </p:nvSpPr>
        <p:spPr bwMode="auto">
          <a:xfrm>
            <a:off x="6471047"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2" name="Line 759"/>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3" name="Line 760"/>
          <p:cNvSpPr>
            <a:spLocks noChangeShapeType="1"/>
          </p:cNvSpPr>
          <p:nvPr/>
        </p:nvSpPr>
        <p:spPr bwMode="auto">
          <a:xfrm>
            <a:off x="6559847"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4" name="Line 765"/>
          <p:cNvSpPr>
            <a:spLocks noChangeShapeType="1"/>
          </p:cNvSpPr>
          <p:nvPr/>
        </p:nvSpPr>
        <p:spPr bwMode="auto">
          <a:xfrm>
            <a:off x="6826248"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5" name="Line 766"/>
          <p:cNvSpPr>
            <a:spLocks noChangeShapeType="1"/>
          </p:cNvSpPr>
          <p:nvPr/>
        </p:nvSpPr>
        <p:spPr bwMode="auto">
          <a:xfrm>
            <a:off x="68516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6" name="Line 768"/>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7" name="Line 769"/>
          <p:cNvSpPr>
            <a:spLocks noChangeShapeType="1"/>
          </p:cNvSpPr>
          <p:nvPr/>
        </p:nvSpPr>
        <p:spPr bwMode="auto">
          <a:xfrm>
            <a:off x="64456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8" name="Line 770"/>
          <p:cNvSpPr>
            <a:spLocks noChangeShapeType="1"/>
          </p:cNvSpPr>
          <p:nvPr/>
        </p:nvSpPr>
        <p:spPr bwMode="auto">
          <a:xfrm>
            <a:off x="6471047"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9" name="Line 771"/>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0" name="Line 772"/>
          <p:cNvSpPr>
            <a:spLocks noChangeShapeType="1"/>
          </p:cNvSpPr>
          <p:nvPr/>
        </p:nvSpPr>
        <p:spPr bwMode="auto">
          <a:xfrm>
            <a:off x="6559847"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1" name="Line 775"/>
          <p:cNvSpPr>
            <a:spLocks noChangeShapeType="1"/>
          </p:cNvSpPr>
          <p:nvPr/>
        </p:nvSpPr>
        <p:spPr bwMode="auto">
          <a:xfrm>
            <a:off x="7206819" y="224337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2" name="Line 776"/>
          <p:cNvSpPr>
            <a:spLocks noChangeShapeType="1"/>
          </p:cNvSpPr>
          <p:nvPr/>
        </p:nvSpPr>
        <p:spPr bwMode="auto">
          <a:xfrm>
            <a:off x="7232190" y="224337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3" name="Line 778"/>
          <p:cNvSpPr>
            <a:spLocks noChangeShapeType="1"/>
          </p:cNvSpPr>
          <p:nvPr/>
        </p:nvSpPr>
        <p:spPr bwMode="auto">
          <a:xfrm>
            <a:off x="67881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4" name="Line 781"/>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5" name="Line 782"/>
          <p:cNvSpPr>
            <a:spLocks noChangeShapeType="1"/>
          </p:cNvSpPr>
          <p:nvPr/>
        </p:nvSpPr>
        <p:spPr bwMode="auto">
          <a:xfrm>
            <a:off x="69657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6" name="Line 785"/>
          <p:cNvSpPr>
            <a:spLocks noChangeShapeType="1"/>
          </p:cNvSpPr>
          <p:nvPr/>
        </p:nvSpPr>
        <p:spPr bwMode="auto">
          <a:xfrm>
            <a:off x="6572533"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7" name="Line 788"/>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8" name="Line 789"/>
          <p:cNvSpPr>
            <a:spLocks noChangeShapeType="1"/>
          </p:cNvSpPr>
          <p:nvPr/>
        </p:nvSpPr>
        <p:spPr bwMode="auto">
          <a:xfrm>
            <a:off x="71307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9" name="Line 790"/>
          <p:cNvSpPr>
            <a:spLocks noChangeShapeType="1"/>
          </p:cNvSpPr>
          <p:nvPr/>
        </p:nvSpPr>
        <p:spPr bwMode="auto">
          <a:xfrm>
            <a:off x="7156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0" name="Line 791"/>
          <p:cNvSpPr>
            <a:spLocks noChangeShapeType="1"/>
          </p:cNvSpPr>
          <p:nvPr/>
        </p:nvSpPr>
        <p:spPr bwMode="auto">
          <a:xfrm>
            <a:off x="7270248" y="226946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1" name="Line 792"/>
          <p:cNvSpPr>
            <a:spLocks noChangeShapeType="1"/>
          </p:cNvSpPr>
          <p:nvPr/>
        </p:nvSpPr>
        <p:spPr bwMode="auto">
          <a:xfrm>
            <a:off x="7295619" y="226946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2" name="Line 796"/>
          <p:cNvSpPr>
            <a:spLocks noChangeShapeType="1"/>
          </p:cNvSpPr>
          <p:nvPr/>
        </p:nvSpPr>
        <p:spPr bwMode="auto">
          <a:xfrm>
            <a:off x="68643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3" name="Line 797"/>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4" name="Line 804"/>
          <p:cNvSpPr>
            <a:spLocks noChangeShapeType="1"/>
          </p:cNvSpPr>
          <p:nvPr/>
        </p:nvSpPr>
        <p:spPr bwMode="auto">
          <a:xfrm>
            <a:off x="66867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5" name="Line 805"/>
          <p:cNvSpPr>
            <a:spLocks noChangeShapeType="1"/>
          </p:cNvSpPr>
          <p:nvPr/>
        </p:nvSpPr>
        <p:spPr bwMode="auto">
          <a:xfrm>
            <a:off x="7232190" y="224337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6" name="Line 806"/>
          <p:cNvSpPr>
            <a:spLocks noChangeShapeType="1"/>
          </p:cNvSpPr>
          <p:nvPr/>
        </p:nvSpPr>
        <p:spPr bwMode="auto">
          <a:xfrm>
            <a:off x="7257562" y="224337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7" name="Line 807"/>
          <p:cNvSpPr>
            <a:spLocks noChangeShapeType="1"/>
          </p:cNvSpPr>
          <p:nvPr/>
        </p:nvSpPr>
        <p:spPr bwMode="auto">
          <a:xfrm>
            <a:off x="67881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8" name="Line 814"/>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9" name="Line 816"/>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0" name="Line 817"/>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1" name="Line 818"/>
          <p:cNvSpPr>
            <a:spLocks noChangeShapeType="1"/>
          </p:cNvSpPr>
          <p:nvPr/>
        </p:nvSpPr>
        <p:spPr bwMode="auto">
          <a:xfrm>
            <a:off x="6712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2" name="Line 820"/>
          <p:cNvSpPr>
            <a:spLocks noChangeShapeType="1"/>
          </p:cNvSpPr>
          <p:nvPr/>
        </p:nvSpPr>
        <p:spPr bwMode="auto">
          <a:xfrm>
            <a:off x="70292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3" name="Line 825"/>
          <p:cNvSpPr>
            <a:spLocks noChangeShapeType="1"/>
          </p:cNvSpPr>
          <p:nvPr/>
        </p:nvSpPr>
        <p:spPr bwMode="auto">
          <a:xfrm>
            <a:off x="64329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4" name="Line 826"/>
          <p:cNvSpPr>
            <a:spLocks noChangeShapeType="1"/>
          </p:cNvSpPr>
          <p:nvPr/>
        </p:nvSpPr>
        <p:spPr bwMode="auto">
          <a:xfrm>
            <a:off x="64583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5" name="Line 827"/>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6" name="Line 829"/>
          <p:cNvSpPr>
            <a:spLocks noChangeShapeType="1"/>
          </p:cNvSpPr>
          <p:nvPr/>
        </p:nvSpPr>
        <p:spPr bwMode="auto">
          <a:xfrm>
            <a:off x="66232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7" name="Line 830"/>
          <p:cNvSpPr>
            <a:spLocks noChangeShapeType="1"/>
          </p:cNvSpPr>
          <p:nvPr/>
        </p:nvSpPr>
        <p:spPr bwMode="auto">
          <a:xfrm>
            <a:off x="66359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8" name="Line 831"/>
          <p:cNvSpPr>
            <a:spLocks noChangeShapeType="1"/>
          </p:cNvSpPr>
          <p:nvPr/>
        </p:nvSpPr>
        <p:spPr bwMode="auto">
          <a:xfrm>
            <a:off x="62300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9" name="Line 832"/>
          <p:cNvSpPr>
            <a:spLocks noChangeShapeType="1"/>
          </p:cNvSpPr>
          <p:nvPr/>
        </p:nvSpPr>
        <p:spPr bwMode="auto">
          <a:xfrm>
            <a:off x="6255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0" name="Line 833"/>
          <p:cNvSpPr>
            <a:spLocks noChangeShapeType="1"/>
          </p:cNvSpPr>
          <p:nvPr/>
        </p:nvSpPr>
        <p:spPr bwMode="auto">
          <a:xfrm>
            <a:off x="70419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1" name="Line 834"/>
          <p:cNvSpPr>
            <a:spLocks noChangeShapeType="1"/>
          </p:cNvSpPr>
          <p:nvPr/>
        </p:nvSpPr>
        <p:spPr bwMode="auto">
          <a:xfrm>
            <a:off x="70799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2" name="Line 836"/>
          <p:cNvSpPr>
            <a:spLocks noChangeShapeType="1"/>
          </p:cNvSpPr>
          <p:nvPr/>
        </p:nvSpPr>
        <p:spPr bwMode="auto">
          <a:xfrm>
            <a:off x="68643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3" name="Line 837"/>
          <p:cNvSpPr>
            <a:spLocks noChangeShapeType="1"/>
          </p:cNvSpPr>
          <p:nvPr/>
        </p:nvSpPr>
        <p:spPr bwMode="auto">
          <a:xfrm>
            <a:off x="69404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4" name="Line 845"/>
          <p:cNvSpPr>
            <a:spLocks noChangeShapeType="1"/>
          </p:cNvSpPr>
          <p:nvPr/>
        </p:nvSpPr>
        <p:spPr bwMode="auto">
          <a:xfrm>
            <a:off x="6268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5" name="Line 846"/>
          <p:cNvSpPr>
            <a:spLocks noChangeShapeType="1"/>
          </p:cNvSpPr>
          <p:nvPr/>
        </p:nvSpPr>
        <p:spPr bwMode="auto">
          <a:xfrm>
            <a:off x="62807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6" name="Line 847"/>
          <p:cNvSpPr>
            <a:spLocks noChangeShapeType="1"/>
          </p:cNvSpPr>
          <p:nvPr/>
        </p:nvSpPr>
        <p:spPr bwMode="auto">
          <a:xfrm>
            <a:off x="7092648"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7" name="Line 848"/>
          <p:cNvSpPr>
            <a:spLocks noChangeShapeType="1"/>
          </p:cNvSpPr>
          <p:nvPr/>
        </p:nvSpPr>
        <p:spPr bwMode="auto">
          <a:xfrm>
            <a:off x="71180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8" name="Line 854"/>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9" name="Line 856"/>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0" name="Line 858"/>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1" name="Line 859"/>
          <p:cNvSpPr>
            <a:spLocks noChangeShapeType="1"/>
          </p:cNvSpPr>
          <p:nvPr/>
        </p:nvSpPr>
        <p:spPr bwMode="auto">
          <a:xfrm>
            <a:off x="6293447"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2" name="Line 860"/>
          <p:cNvSpPr>
            <a:spLocks noChangeShapeType="1"/>
          </p:cNvSpPr>
          <p:nvPr/>
        </p:nvSpPr>
        <p:spPr bwMode="auto">
          <a:xfrm>
            <a:off x="6306133"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3" name="Line 861"/>
          <p:cNvSpPr>
            <a:spLocks noChangeShapeType="1"/>
          </p:cNvSpPr>
          <p:nvPr/>
        </p:nvSpPr>
        <p:spPr bwMode="auto">
          <a:xfrm>
            <a:off x="71307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4" name="Line 862"/>
          <p:cNvSpPr>
            <a:spLocks noChangeShapeType="1"/>
          </p:cNvSpPr>
          <p:nvPr/>
        </p:nvSpPr>
        <p:spPr bwMode="auto">
          <a:xfrm>
            <a:off x="7156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5" name="Line 863"/>
          <p:cNvSpPr>
            <a:spLocks noChangeShapeType="1"/>
          </p:cNvSpPr>
          <p:nvPr/>
        </p:nvSpPr>
        <p:spPr bwMode="auto">
          <a:xfrm>
            <a:off x="7270248" y="226946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6" name="Line 864"/>
          <p:cNvSpPr>
            <a:spLocks noChangeShapeType="1"/>
          </p:cNvSpPr>
          <p:nvPr/>
        </p:nvSpPr>
        <p:spPr bwMode="auto">
          <a:xfrm>
            <a:off x="7295619" y="226946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7" name="Line 868"/>
          <p:cNvSpPr>
            <a:spLocks noChangeShapeType="1"/>
          </p:cNvSpPr>
          <p:nvPr/>
        </p:nvSpPr>
        <p:spPr bwMode="auto">
          <a:xfrm>
            <a:off x="68643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8" name="Line 876"/>
          <p:cNvSpPr>
            <a:spLocks noChangeShapeType="1"/>
          </p:cNvSpPr>
          <p:nvPr/>
        </p:nvSpPr>
        <p:spPr bwMode="auto">
          <a:xfrm>
            <a:off x="66867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9" name="Line 877"/>
          <p:cNvSpPr>
            <a:spLocks noChangeShapeType="1"/>
          </p:cNvSpPr>
          <p:nvPr/>
        </p:nvSpPr>
        <p:spPr bwMode="auto">
          <a:xfrm>
            <a:off x="7232190" y="224337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0" name="Line 878"/>
          <p:cNvSpPr>
            <a:spLocks noChangeShapeType="1"/>
          </p:cNvSpPr>
          <p:nvPr/>
        </p:nvSpPr>
        <p:spPr bwMode="auto">
          <a:xfrm>
            <a:off x="7257562" y="224337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1" name="Line 886"/>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2" name="Line 888"/>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3" name="Line 889"/>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4" name="Line 890"/>
          <p:cNvSpPr>
            <a:spLocks noChangeShapeType="1"/>
          </p:cNvSpPr>
          <p:nvPr/>
        </p:nvSpPr>
        <p:spPr bwMode="auto">
          <a:xfrm>
            <a:off x="6712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5" name="Line 892"/>
          <p:cNvSpPr>
            <a:spLocks noChangeShapeType="1"/>
          </p:cNvSpPr>
          <p:nvPr/>
        </p:nvSpPr>
        <p:spPr bwMode="auto">
          <a:xfrm>
            <a:off x="70292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6" name="Line 897"/>
          <p:cNvSpPr>
            <a:spLocks noChangeShapeType="1"/>
          </p:cNvSpPr>
          <p:nvPr/>
        </p:nvSpPr>
        <p:spPr bwMode="auto">
          <a:xfrm>
            <a:off x="64329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7" name="Line 898"/>
          <p:cNvSpPr>
            <a:spLocks noChangeShapeType="1"/>
          </p:cNvSpPr>
          <p:nvPr/>
        </p:nvSpPr>
        <p:spPr bwMode="auto">
          <a:xfrm>
            <a:off x="64583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8" name="Line 899"/>
          <p:cNvSpPr>
            <a:spLocks noChangeShapeType="1"/>
          </p:cNvSpPr>
          <p:nvPr/>
        </p:nvSpPr>
        <p:spPr bwMode="auto">
          <a:xfrm>
            <a:off x="65344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9" name="Line 901"/>
          <p:cNvSpPr>
            <a:spLocks noChangeShapeType="1"/>
          </p:cNvSpPr>
          <p:nvPr/>
        </p:nvSpPr>
        <p:spPr bwMode="auto">
          <a:xfrm>
            <a:off x="66232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0" name="Line 902"/>
          <p:cNvSpPr>
            <a:spLocks noChangeShapeType="1"/>
          </p:cNvSpPr>
          <p:nvPr/>
        </p:nvSpPr>
        <p:spPr bwMode="auto">
          <a:xfrm>
            <a:off x="66359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1" name="Line 903"/>
          <p:cNvSpPr>
            <a:spLocks noChangeShapeType="1"/>
          </p:cNvSpPr>
          <p:nvPr/>
        </p:nvSpPr>
        <p:spPr bwMode="auto">
          <a:xfrm>
            <a:off x="62300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2" name="Line 904"/>
          <p:cNvSpPr>
            <a:spLocks noChangeShapeType="1"/>
          </p:cNvSpPr>
          <p:nvPr/>
        </p:nvSpPr>
        <p:spPr bwMode="auto">
          <a:xfrm>
            <a:off x="6255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3" name="Line 905"/>
          <p:cNvSpPr>
            <a:spLocks noChangeShapeType="1"/>
          </p:cNvSpPr>
          <p:nvPr/>
        </p:nvSpPr>
        <p:spPr bwMode="auto">
          <a:xfrm>
            <a:off x="70419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4" name="Line 906"/>
          <p:cNvSpPr>
            <a:spLocks noChangeShapeType="1"/>
          </p:cNvSpPr>
          <p:nvPr/>
        </p:nvSpPr>
        <p:spPr bwMode="auto">
          <a:xfrm>
            <a:off x="70799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5" name="Line 917"/>
          <p:cNvSpPr>
            <a:spLocks noChangeShapeType="1"/>
          </p:cNvSpPr>
          <p:nvPr/>
        </p:nvSpPr>
        <p:spPr bwMode="auto">
          <a:xfrm>
            <a:off x="6268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6" name="Line 918"/>
          <p:cNvSpPr>
            <a:spLocks noChangeShapeType="1"/>
          </p:cNvSpPr>
          <p:nvPr/>
        </p:nvSpPr>
        <p:spPr bwMode="auto">
          <a:xfrm>
            <a:off x="6280762"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7" name="Line 919"/>
          <p:cNvSpPr>
            <a:spLocks noChangeShapeType="1"/>
          </p:cNvSpPr>
          <p:nvPr/>
        </p:nvSpPr>
        <p:spPr bwMode="auto">
          <a:xfrm>
            <a:off x="7092648"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8" name="Line 920"/>
          <p:cNvSpPr>
            <a:spLocks noChangeShapeType="1"/>
          </p:cNvSpPr>
          <p:nvPr/>
        </p:nvSpPr>
        <p:spPr bwMode="auto">
          <a:xfrm>
            <a:off x="7118019"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9" name="Line 926"/>
          <p:cNvSpPr>
            <a:spLocks noChangeShapeType="1"/>
          </p:cNvSpPr>
          <p:nvPr/>
        </p:nvSpPr>
        <p:spPr bwMode="auto">
          <a:xfrm>
            <a:off x="65217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0" name="Line 928"/>
          <p:cNvSpPr>
            <a:spLocks noChangeShapeType="1"/>
          </p:cNvSpPr>
          <p:nvPr/>
        </p:nvSpPr>
        <p:spPr bwMode="auto">
          <a:xfrm>
            <a:off x="66105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1" name="Line 930"/>
          <p:cNvSpPr>
            <a:spLocks noChangeShapeType="1"/>
          </p:cNvSpPr>
          <p:nvPr/>
        </p:nvSpPr>
        <p:spPr bwMode="auto">
          <a:xfrm>
            <a:off x="6699390"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2" name="Line 931"/>
          <p:cNvSpPr>
            <a:spLocks noChangeShapeType="1"/>
          </p:cNvSpPr>
          <p:nvPr/>
        </p:nvSpPr>
        <p:spPr bwMode="auto">
          <a:xfrm>
            <a:off x="6293447"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3" name="Line 932"/>
          <p:cNvSpPr>
            <a:spLocks noChangeShapeType="1"/>
          </p:cNvSpPr>
          <p:nvPr/>
        </p:nvSpPr>
        <p:spPr bwMode="auto">
          <a:xfrm>
            <a:off x="6306133"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4" name="Line 933"/>
          <p:cNvSpPr>
            <a:spLocks noChangeShapeType="1"/>
          </p:cNvSpPr>
          <p:nvPr/>
        </p:nvSpPr>
        <p:spPr bwMode="auto">
          <a:xfrm>
            <a:off x="7130705"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5" name="Line 934"/>
          <p:cNvSpPr>
            <a:spLocks noChangeShapeType="1"/>
          </p:cNvSpPr>
          <p:nvPr/>
        </p:nvSpPr>
        <p:spPr bwMode="auto">
          <a:xfrm>
            <a:off x="7156076" y="2217290"/>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6" name="Line 935"/>
          <p:cNvSpPr>
            <a:spLocks noChangeShapeType="1"/>
          </p:cNvSpPr>
          <p:nvPr/>
        </p:nvSpPr>
        <p:spPr bwMode="auto">
          <a:xfrm>
            <a:off x="7270248" y="226946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7" name="Line 936"/>
          <p:cNvSpPr>
            <a:spLocks noChangeShapeType="1"/>
          </p:cNvSpPr>
          <p:nvPr/>
        </p:nvSpPr>
        <p:spPr bwMode="auto">
          <a:xfrm>
            <a:off x="7295619" y="226946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8" name="Line 948"/>
          <p:cNvSpPr>
            <a:spLocks noChangeShapeType="1"/>
          </p:cNvSpPr>
          <p:nvPr/>
        </p:nvSpPr>
        <p:spPr bwMode="auto">
          <a:xfrm>
            <a:off x="6686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9" name="Line 949"/>
          <p:cNvSpPr>
            <a:spLocks noChangeShapeType="1"/>
          </p:cNvSpPr>
          <p:nvPr/>
        </p:nvSpPr>
        <p:spPr bwMode="auto">
          <a:xfrm>
            <a:off x="7232190" y="2243377"/>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0" name="Line 950"/>
          <p:cNvSpPr>
            <a:spLocks noChangeShapeType="1"/>
          </p:cNvSpPr>
          <p:nvPr/>
        </p:nvSpPr>
        <p:spPr bwMode="auto">
          <a:xfrm>
            <a:off x="7257561" y="2243377"/>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1" name="Line 951"/>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2" name="Line 958"/>
          <p:cNvSpPr>
            <a:spLocks noChangeShapeType="1"/>
          </p:cNvSpPr>
          <p:nvPr/>
        </p:nvSpPr>
        <p:spPr bwMode="auto">
          <a:xfrm>
            <a:off x="65217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3" name="Line 960"/>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4" name="Line 961"/>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5" name="Line 962"/>
          <p:cNvSpPr>
            <a:spLocks noChangeShapeType="1"/>
          </p:cNvSpPr>
          <p:nvPr/>
        </p:nvSpPr>
        <p:spPr bwMode="auto">
          <a:xfrm>
            <a:off x="6712075"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6" name="Line 964"/>
          <p:cNvSpPr>
            <a:spLocks noChangeShapeType="1"/>
          </p:cNvSpPr>
          <p:nvPr/>
        </p:nvSpPr>
        <p:spPr bwMode="auto">
          <a:xfrm>
            <a:off x="7029218"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7" name="Line 969"/>
          <p:cNvSpPr>
            <a:spLocks noChangeShapeType="1"/>
          </p:cNvSpPr>
          <p:nvPr/>
        </p:nvSpPr>
        <p:spPr bwMode="auto">
          <a:xfrm>
            <a:off x="64329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8" name="Line 970"/>
          <p:cNvSpPr>
            <a:spLocks noChangeShapeType="1"/>
          </p:cNvSpPr>
          <p:nvPr/>
        </p:nvSpPr>
        <p:spPr bwMode="auto">
          <a:xfrm>
            <a:off x="6458361"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9" name="Line 971"/>
          <p:cNvSpPr>
            <a:spLocks noChangeShapeType="1"/>
          </p:cNvSpPr>
          <p:nvPr/>
        </p:nvSpPr>
        <p:spPr bwMode="auto">
          <a:xfrm>
            <a:off x="6534475"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0" name="Line 972"/>
          <p:cNvSpPr>
            <a:spLocks noChangeShapeType="1"/>
          </p:cNvSpPr>
          <p:nvPr/>
        </p:nvSpPr>
        <p:spPr bwMode="auto">
          <a:xfrm>
            <a:off x="6547161"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1" name="Line 973"/>
          <p:cNvSpPr>
            <a:spLocks noChangeShapeType="1"/>
          </p:cNvSpPr>
          <p:nvPr/>
        </p:nvSpPr>
        <p:spPr bwMode="auto">
          <a:xfrm>
            <a:off x="6623275"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2" name="Line 974"/>
          <p:cNvSpPr>
            <a:spLocks noChangeShapeType="1"/>
          </p:cNvSpPr>
          <p:nvPr/>
        </p:nvSpPr>
        <p:spPr bwMode="auto">
          <a:xfrm>
            <a:off x="6635961"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3" name="Line 975"/>
          <p:cNvSpPr>
            <a:spLocks noChangeShapeType="1"/>
          </p:cNvSpPr>
          <p:nvPr/>
        </p:nvSpPr>
        <p:spPr bwMode="auto">
          <a:xfrm>
            <a:off x="6230018"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4" name="Line 976"/>
          <p:cNvSpPr>
            <a:spLocks noChangeShapeType="1"/>
          </p:cNvSpPr>
          <p:nvPr/>
        </p:nvSpPr>
        <p:spPr bwMode="auto">
          <a:xfrm>
            <a:off x="6255390"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5" name="Line 977"/>
          <p:cNvSpPr>
            <a:spLocks noChangeShapeType="1"/>
          </p:cNvSpPr>
          <p:nvPr/>
        </p:nvSpPr>
        <p:spPr bwMode="auto">
          <a:xfrm>
            <a:off x="5215161"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6" name="Line 978"/>
          <p:cNvSpPr>
            <a:spLocks noChangeShapeType="1"/>
          </p:cNvSpPr>
          <p:nvPr/>
        </p:nvSpPr>
        <p:spPr bwMode="auto">
          <a:xfrm>
            <a:off x="5291275"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7" name="Line 979"/>
          <p:cNvSpPr>
            <a:spLocks noChangeShapeType="1"/>
          </p:cNvSpPr>
          <p:nvPr/>
        </p:nvSpPr>
        <p:spPr bwMode="auto">
          <a:xfrm>
            <a:off x="70419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8" name="Line 980"/>
          <p:cNvSpPr>
            <a:spLocks noChangeShapeType="1"/>
          </p:cNvSpPr>
          <p:nvPr/>
        </p:nvSpPr>
        <p:spPr bwMode="auto">
          <a:xfrm>
            <a:off x="7079961"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9" name="Line 985"/>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0" name="Line 991"/>
          <p:cNvSpPr>
            <a:spLocks noChangeShapeType="1"/>
          </p:cNvSpPr>
          <p:nvPr/>
        </p:nvSpPr>
        <p:spPr bwMode="auto">
          <a:xfrm>
            <a:off x="6268075"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1" name="Line 992"/>
          <p:cNvSpPr>
            <a:spLocks noChangeShapeType="1"/>
          </p:cNvSpPr>
          <p:nvPr/>
        </p:nvSpPr>
        <p:spPr bwMode="auto">
          <a:xfrm>
            <a:off x="6280761"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2" name="Line 993"/>
          <p:cNvSpPr>
            <a:spLocks noChangeShapeType="1"/>
          </p:cNvSpPr>
          <p:nvPr/>
        </p:nvSpPr>
        <p:spPr bwMode="auto">
          <a:xfrm>
            <a:off x="7092647"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3" name="Line 994"/>
          <p:cNvSpPr>
            <a:spLocks noChangeShapeType="1"/>
          </p:cNvSpPr>
          <p:nvPr/>
        </p:nvSpPr>
        <p:spPr bwMode="auto">
          <a:xfrm>
            <a:off x="7118018"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4" name="Line 1000"/>
          <p:cNvSpPr>
            <a:spLocks noChangeShapeType="1"/>
          </p:cNvSpPr>
          <p:nvPr/>
        </p:nvSpPr>
        <p:spPr bwMode="auto">
          <a:xfrm>
            <a:off x="65217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5" name="Line 1002"/>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6" name="Line 1004"/>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7" name="Line 1005"/>
          <p:cNvSpPr>
            <a:spLocks noChangeShapeType="1"/>
          </p:cNvSpPr>
          <p:nvPr/>
        </p:nvSpPr>
        <p:spPr bwMode="auto">
          <a:xfrm>
            <a:off x="6293447"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8" name="Line 1006"/>
          <p:cNvSpPr>
            <a:spLocks noChangeShapeType="1"/>
          </p:cNvSpPr>
          <p:nvPr/>
        </p:nvSpPr>
        <p:spPr bwMode="auto">
          <a:xfrm>
            <a:off x="6306133"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9" name="Line 1007"/>
          <p:cNvSpPr>
            <a:spLocks noChangeShapeType="1"/>
          </p:cNvSpPr>
          <p:nvPr/>
        </p:nvSpPr>
        <p:spPr bwMode="auto">
          <a:xfrm>
            <a:off x="4492075" y="2112942"/>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0" name="Line 1008"/>
          <p:cNvSpPr>
            <a:spLocks noChangeShapeType="1"/>
          </p:cNvSpPr>
          <p:nvPr/>
        </p:nvSpPr>
        <p:spPr bwMode="auto">
          <a:xfrm>
            <a:off x="4517447" y="2112942"/>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1" name="Line 1009"/>
          <p:cNvSpPr>
            <a:spLocks noChangeShapeType="1"/>
          </p:cNvSpPr>
          <p:nvPr/>
        </p:nvSpPr>
        <p:spPr bwMode="auto">
          <a:xfrm>
            <a:off x="5189790" y="2191203"/>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2" name="Line 1010"/>
          <p:cNvSpPr>
            <a:spLocks noChangeShapeType="1"/>
          </p:cNvSpPr>
          <p:nvPr/>
        </p:nvSpPr>
        <p:spPr bwMode="auto">
          <a:xfrm>
            <a:off x="6027047"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3" name="Line 1011"/>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4" name="Line 1012"/>
          <p:cNvSpPr>
            <a:spLocks noChangeShapeType="1"/>
          </p:cNvSpPr>
          <p:nvPr/>
        </p:nvSpPr>
        <p:spPr bwMode="auto">
          <a:xfrm>
            <a:off x="4948761" y="2165116"/>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5" name="Line 1013"/>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6" name="Line 1014"/>
          <p:cNvSpPr>
            <a:spLocks noChangeShapeType="1"/>
          </p:cNvSpPr>
          <p:nvPr/>
        </p:nvSpPr>
        <p:spPr bwMode="auto">
          <a:xfrm>
            <a:off x="7282933" y="2269464"/>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7" name="Line 1018"/>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8" name="Line 1021"/>
          <p:cNvSpPr>
            <a:spLocks noChangeShapeType="1"/>
          </p:cNvSpPr>
          <p:nvPr/>
        </p:nvSpPr>
        <p:spPr bwMode="auto">
          <a:xfrm>
            <a:off x="7244875" y="2243377"/>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9" name="Line 1022"/>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0" name="Line 1027"/>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1" name="Line 1028"/>
          <p:cNvSpPr>
            <a:spLocks noChangeShapeType="1"/>
          </p:cNvSpPr>
          <p:nvPr/>
        </p:nvSpPr>
        <p:spPr bwMode="auto">
          <a:xfrm>
            <a:off x="5773333" y="220424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2" name="Line 1029"/>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3" name="Line 1030"/>
          <p:cNvSpPr>
            <a:spLocks noChangeShapeType="1"/>
          </p:cNvSpPr>
          <p:nvPr/>
        </p:nvSpPr>
        <p:spPr bwMode="auto">
          <a:xfrm>
            <a:off x="3730933" y="1799899"/>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4" name="Line 1031"/>
          <p:cNvSpPr>
            <a:spLocks noChangeShapeType="1"/>
          </p:cNvSpPr>
          <p:nvPr/>
        </p:nvSpPr>
        <p:spPr bwMode="auto">
          <a:xfrm>
            <a:off x="7282933" y="2269464"/>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5" name="Line 1035"/>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6" name="Line 1038"/>
          <p:cNvSpPr>
            <a:spLocks noChangeShapeType="1"/>
          </p:cNvSpPr>
          <p:nvPr/>
        </p:nvSpPr>
        <p:spPr bwMode="auto">
          <a:xfrm>
            <a:off x="7244875" y="2243377"/>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7" name="Line 1039"/>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8" name="Line 1044"/>
          <p:cNvSpPr>
            <a:spLocks noChangeShapeType="1"/>
          </p:cNvSpPr>
          <p:nvPr/>
        </p:nvSpPr>
        <p:spPr bwMode="auto">
          <a:xfrm>
            <a:off x="66993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9" name="Line 1045"/>
          <p:cNvSpPr>
            <a:spLocks noChangeShapeType="1"/>
          </p:cNvSpPr>
          <p:nvPr/>
        </p:nvSpPr>
        <p:spPr bwMode="auto">
          <a:xfrm>
            <a:off x="7016533"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0" name="Line 1048"/>
          <p:cNvSpPr>
            <a:spLocks noChangeShapeType="1"/>
          </p:cNvSpPr>
          <p:nvPr/>
        </p:nvSpPr>
        <p:spPr bwMode="auto">
          <a:xfrm>
            <a:off x="6445675"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1" name="Line 1049"/>
          <p:cNvSpPr>
            <a:spLocks noChangeShapeType="1"/>
          </p:cNvSpPr>
          <p:nvPr/>
        </p:nvSpPr>
        <p:spPr bwMode="auto">
          <a:xfrm>
            <a:off x="6534475"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2" name="Line 1050"/>
          <p:cNvSpPr>
            <a:spLocks noChangeShapeType="1"/>
          </p:cNvSpPr>
          <p:nvPr/>
        </p:nvSpPr>
        <p:spPr bwMode="auto">
          <a:xfrm>
            <a:off x="6623275"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3" name="Line 1051"/>
          <p:cNvSpPr>
            <a:spLocks noChangeShapeType="1"/>
          </p:cNvSpPr>
          <p:nvPr/>
        </p:nvSpPr>
        <p:spPr bwMode="auto">
          <a:xfrm>
            <a:off x="6242704"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4" name="Line 1052"/>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5" name="Line 1053"/>
          <p:cNvSpPr>
            <a:spLocks noChangeShapeType="1"/>
          </p:cNvSpPr>
          <p:nvPr/>
        </p:nvSpPr>
        <p:spPr bwMode="auto">
          <a:xfrm>
            <a:off x="6103161"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6" name="Line 1054"/>
          <p:cNvSpPr>
            <a:spLocks noChangeShapeType="1"/>
          </p:cNvSpPr>
          <p:nvPr/>
        </p:nvSpPr>
        <p:spPr bwMode="auto">
          <a:xfrm>
            <a:off x="5608418"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7" name="Line 1055"/>
          <p:cNvSpPr>
            <a:spLocks noChangeShapeType="1"/>
          </p:cNvSpPr>
          <p:nvPr/>
        </p:nvSpPr>
        <p:spPr bwMode="auto">
          <a:xfrm>
            <a:off x="7270247" y="2269464"/>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8" name="Line 1059"/>
          <p:cNvSpPr>
            <a:spLocks noChangeShapeType="1"/>
          </p:cNvSpPr>
          <p:nvPr/>
        </p:nvSpPr>
        <p:spPr bwMode="auto">
          <a:xfrm>
            <a:off x="6471047"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9" name="Line 1062"/>
          <p:cNvSpPr>
            <a:spLocks noChangeShapeType="1"/>
          </p:cNvSpPr>
          <p:nvPr/>
        </p:nvSpPr>
        <p:spPr bwMode="auto">
          <a:xfrm>
            <a:off x="5798704" y="2230334"/>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0" name="Line 1063"/>
          <p:cNvSpPr>
            <a:spLocks noChangeShapeType="1"/>
          </p:cNvSpPr>
          <p:nvPr/>
        </p:nvSpPr>
        <p:spPr bwMode="auto">
          <a:xfrm>
            <a:off x="7232190" y="2243377"/>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1" name="Line 1064"/>
          <p:cNvSpPr>
            <a:spLocks noChangeShapeType="1"/>
          </p:cNvSpPr>
          <p:nvPr/>
        </p:nvSpPr>
        <p:spPr bwMode="auto">
          <a:xfrm>
            <a:off x="67881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2" name="Line 1069"/>
          <p:cNvSpPr>
            <a:spLocks noChangeShapeType="1"/>
          </p:cNvSpPr>
          <p:nvPr/>
        </p:nvSpPr>
        <p:spPr bwMode="auto">
          <a:xfrm>
            <a:off x="6686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3" name="Line 1070"/>
          <p:cNvSpPr>
            <a:spLocks noChangeShapeType="1"/>
          </p:cNvSpPr>
          <p:nvPr/>
        </p:nvSpPr>
        <p:spPr bwMode="auto">
          <a:xfrm>
            <a:off x="6052418"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4" name="Line 1071"/>
          <p:cNvSpPr>
            <a:spLocks noChangeShapeType="1"/>
          </p:cNvSpPr>
          <p:nvPr/>
        </p:nvSpPr>
        <p:spPr bwMode="auto">
          <a:xfrm>
            <a:off x="7270247" y="2243377"/>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5" name="Line 1074"/>
          <p:cNvSpPr>
            <a:spLocks noChangeShapeType="1"/>
          </p:cNvSpPr>
          <p:nvPr/>
        </p:nvSpPr>
        <p:spPr bwMode="auto">
          <a:xfrm>
            <a:off x="64329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6" name="Line 1076"/>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7" name="Line 1077"/>
          <p:cNvSpPr>
            <a:spLocks noChangeShapeType="1"/>
          </p:cNvSpPr>
          <p:nvPr/>
        </p:nvSpPr>
        <p:spPr bwMode="auto">
          <a:xfrm>
            <a:off x="6230018"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8" name="Line 1078"/>
          <p:cNvSpPr>
            <a:spLocks noChangeShapeType="1"/>
          </p:cNvSpPr>
          <p:nvPr/>
        </p:nvSpPr>
        <p:spPr bwMode="auto">
          <a:xfrm>
            <a:off x="6077790"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9" name="Line 1079"/>
          <p:cNvSpPr>
            <a:spLocks noChangeShapeType="1"/>
          </p:cNvSpPr>
          <p:nvPr/>
        </p:nvSpPr>
        <p:spPr bwMode="auto">
          <a:xfrm>
            <a:off x="5659161" y="220424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0" name="Line 1080"/>
          <p:cNvSpPr>
            <a:spLocks noChangeShapeType="1"/>
          </p:cNvSpPr>
          <p:nvPr/>
        </p:nvSpPr>
        <p:spPr bwMode="auto">
          <a:xfrm>
            <a:off x="70419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1" name="Line 1086"/>
          <p:cNvSpPr>
            <a:spLocks noChangeShapeType="1"/>
          </p:cNvSpPr>
          <p:nvPr/>
        </p:nvSpPr>
        <p:spPr bwMode="auto">
          <a:xfrm>
            <a:off x="6255390"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2" name="Line 1087"/>
          <p:cNvSpPr>
            <a:spLocks noChangeShapeType="1"/>
          </p:cNvSpPr>
          <p:nvPr/>
        </p:nvSpPr>
        <p:spPr bwMode="auto">
          <a:xfrm>
            <a:off x="4758475" y="2152073"/>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3" name="Line 1088"/>
          <p:cNvSpPr>
            <a:spLocks noChangeShapeType="1"/>
          </p:cNvSpPr>
          <p:nvPr/>
        </p:nvSpPr>
        <p:spPr bwMode="auto">
          <a:xfrm>
            <a:off x="7079961"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4" name="Line 1094"/>
          <p:cNvSpPr>
            <a:spLocks noChangeShapeType="1"/>
          </p:cNvSpPr>
          <p:nvPr/>
        </p:nvSpPr>
        <p:spPr bwMode="auto">
          <a:xfrm>
            <a:off x="6293447"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5" name="Line 1095"/>
          <p:cNvSpPr>
            <a:spLocks noChangeShapeType="1"/>
          </p:cNvSpPr>
          <p:nvPr/>
        </p:nvSpPr>
        <p:spPr bwMode="auto">
          <a:xfrm>
            <a:off x="5684533"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6" name="Line 1096"/>
          <p:cNvSpPr>
            <a:spLocks noChangeShapeType="1"/>
          </p:cNvSpPr>
          <p:nvPr/>
        </p:nvSpPr>
        <p:spPr bwMode="auto">
          <a:xfrm>
            <a:off x="7130704"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7" name="Line 1100"/>
          <p:cNvSpPr>
            <a:spLocks noChangeShapeType="1"/>
          </p:cNvSpPr>
          <p:nvPr/>
        </p:nvSpPr>
        <p:spPr bwMode="auto">
          <a:xfrm>
            <a:off x="6610590" y="2217290"/>
            <a:ext cx="0" cy="78261"/>
          </a:xfrm>
          <a:prstGeom prst="line">
            <a:avLst/>
          </a:prstGeom>
          <a:noFill/>
          <a:ln w="127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8" name="Line 1101"/>
          <p:cNvSpPr>
            <a:spLocks noChangeShapeType="1"/>
          </p:cNvSpPr>
          <p:nvPr/>
        </p:nvSpPr>
        <p:spPr bwMode="auto">
          <a:xfrm>
            <a:off x="6204647"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9" name="Line 1102"/>
          <p:cNvSpPr>
            <a:spLocks noChangeShapeType="1"/>
          </p:cNvSpPr>
          <p:nvPr/>
        </p:nvSpPr>
        <p:spPr bwMode="auto">
          <a:xfrm>
            <a:off x="6318818"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0" name="Line 1103"/>
          <p:cNvSpPr>
            <a:spLocks noChangeShapeType="1"/>
          </p:cNvSpPr>
          <p:nvPr/>
        </p:nvSpPr>
        <p:spPr bwMode="auto">
          <a:xfrm>
            <a:off x="5532304" y="220424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1" name="Line 1104"/>
          <p:cNvSpPr>
            <a:spLocks noChangeShapeType="1"/>
          </p:cNvSpPr>
          <p:nvPr/>
        </p:nvSpPr>
        <p:spPr bwMode="auto">
          <a:xfrm>
            <a:off x="5557675" y="2204247"/>
            <a:ext cx="0" cy="78261"/>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2" name="Line 1105"/>
          <p:cNvSpPr>
            <a:spLocks noChangeShapeType="1"/>
          </p:cNvSpPr>
          <p:nvPr/>
        </p:nvSpPr>
        <p:spPr bwMode="auto">
          <a:xfrm>
            <a:off x="5938247"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3" name="Line 1106"/>
          <p:cNvSpPr>
            <a:spLocks noChangeShapeType="1"/>
          </p:cNvSpPr>
          <p:nvPr/>
        </p:nvSpPr>
        <p:spPr bwMode="auto">
          <a:xfrm>
            <a:off x="5963618" y="2217290"/>
            <a:ext cx="0" cy="78261"/>
          </a:xfrm>
          <a:prstGeom prst="line">
            <a:avLst/>
          </a:prstGeom>
          <a:noFill/>
          <a:ln w="63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4" name="Line 1109"/>
          <p:cNvSpPr>
            <a:spLocks noChangeShapeType="1"/>
          </p:cNvSpPr>
          <p:nvPr/>
        </p:nvSpPr>
        <p:spPr bwMode="auto">
          <a:xfrm>
            <a:off x="5418133"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5" name="Line 1110"/>
          <p:cNvSpPr>
            <a:spLocks noChangeShapeType="1"/>
          </p:cNvSpPr>
          <p:nvPr/>
        </p:nvSpPr>
        <p:spPr bwMode="auto">
          <a:xfrm>
            <a:off x="5443504"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6" name="Line 1111"/>
          <p:cNvSpPr>
            <a:spLocks noChangeShapeType="1"/>
          </p:cNvSpPr>
          <p:nvPr/>
        </p:nvSpPr>
        <p:spPr bwMode="auto">
          <a:xfrm>
            <a:off x="5481561"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7" name="Line 1112"/>
          <p:cNvSpPr>
            <a:spLocks noChangeShapeType="1"/>
          </p:cNvSpPr>
          <p:nvPr/>
        </p:nvSpPr>
        <p:spPr bwMode="auto">
          <a:xfrm>
            <a:off x="5392761" y="2204247"/>
            <a:ext cx="0" cy="65217"/>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8" name="Freeform 1113"/>
          <p:cNvSpPr>
            <a:spLocks/>
          </p:cNvSpPr>
          <p:nvPr/>
        </p:nvSpPr>
        <p:spPr bwMode="auto">
          <a:xfrm>
            <a:off x="3312304" y="1447725"/>
            <a:ext cx="3996000" cy="886957"/>
          </a:xfrm>
          <a:custGeom>
            <a:avLst/>
            <a:gdLst>
              <a:gd name="T0" fmla="*/ 312 w 315"/>
              <a:gd name="T1" fmla="*/ 68 h 68"/>
              <a:gd name="T2" fmla="*/ 306 w 315"/>
              <a:gd name="T3" fmla="*/ 65 h 68"/>
              <a:gd name="T4" fmla="*/ 209 w 315"/>
              <a:gd name="T5" fmla="*/ 62 h 68"/>
              <a:gd name="T6" fmla="*/ 193 w 315"/>
              <a:gd name="T7" fmla="*/ 61 h 68"/>
              <a:gd name="T8" fmla="*/ 145 w 315"/>
              <a:gd name="T9" fmla="*/ 59 h 68"/>
              <a:gd name="T10" fmla="*/ 137 w 315"/>
              <a:gd name="T11" fmla="*/ 57 h 68"/>
              <a:gd name="T12" fmla="*/ 112 w 315"/>
              <a:gd name="T13" fmla="*/ 56 h 68"/>
              <a:gd name="T14" fmla="*/ 97 w 315"/>
              <a:gd name="T15" fmla="*/ 54 h 68"/>
              <a:gd name="T16" fmla="*/ 70 w 315"/>
              <a:gd name="T17" fmla="*/ 54 h 68"/>
              <a:gd name="T18" fmla="*/ 64 w 315"/>
              <a:gd name="T19" fmla="*/ 51 h 68"/>
              <a:gd name="T20" fmla="*/ 59 w 315"/>
              <a:gd name="T21" fmla="*/ 50 h 68"/>
              <a:gd name="T22" fmla="*/ 54 w 315"/>
              <a:gd name="T23" fmla="*/ 49 h 68"/>
              <a:gd name="T24" fmla="*/ 53 w 315"/>
              <a:gd name="T25" fmla="*/ 47 h 68"/>
              <a:gd name="T26" fmla="*/ 51 w 315"/>
              <a:gd name="T27" fmla="*/ 45 h 68"/>
              <a:gd name="T28" fmla="*/ 46 w 315"/>
              <a:gd name="T29" fmla="*/ 42 h 68"/>
              <a:gd name="T30" fmla="*/ 43 w 315"/>
              <a:gd name="T31" fmla="*/ 40 h 68"/>
              <a:gd name="T32" fmla="*/ 39 w 315"/>
              <a:gd name="T33" fmla="*/ 38 h 68"/>
              <a:gd name="T34" fmla="*/ 36 w 315"/>
              <a:gd name="T35" fmla="*/ 35 h 68"/>
              <a:gd name="T36" fmla="*/ 34 w 315"/>
              <a:gd name="T37" fmla="*/ 33 h 68"/>
              <a:gd name="T38" fmla="*/ 30 w 315"/>
              <a:gd name="T39" fmla="*/ 30 h 68"/>
              <a:gd name="T40" fmla="*/ 28 w 315"/>
              <a:gd name="T41" fmla="*/ 28 h 68"/>
              <a:gd name="T42" fmla="*/ 26 w 315"/>
              <a:gd name="T43" fmla="*/ 26 h 68"/>
              <a:gd name="T44" fmla="*/ 22 w 315"/>
              <a:gd name="T45" fmla="*/ 23 h 68"/>
              <a:gd name="T46" fmla="*/ 20 w 315"/>
              <a:gd name="T47" fmla="*/ 20 h 68"/>
              <a:gd name="T48" fmla="*/ 18 w 315"/>
              <a:gd name="T49" fmla="*/ 18 h 68"/>
              <a:gd name="T50" fmla="*/ 17 w 315"/>
              <a:gd name="T51" fmla="*/ 15 h 68"/>
              <a:gd name="T52" fmla="*/ 15 w 315"/>
              <a:gd name="T53" fmla="*/ 10 h 68"/>
              <a:gd name="T54" fmla="*/ 13 w 315"/>
              <a:gd name="T55" fmla="*/ 8 h 68"/>
              <a:gd name="T56" fmla="*/ 11 w 315"/>
              <a:gd name="T57" fmla="*/ 7 h 68"/>
              <a:gd name="T58" fmla="*/ 8 w 315"/>
              <a:gd name="T59" fmla="*/ 5 h 68"/>
              <a:gd name="T60" fmla="*/ 4 w 315"/>
              <a:gd name="T61" fmla="*/ 3 h 68"/>
              <a:gd name="T62" fmla="*/ 2 w 315"/>
              <a:gd name="T63" fmla="*/ 2 h 68"/>
              <a:gd name="T64" fmla="*/ 0 w 315"/>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68">
                <a:moveTo>
                  <a:pt x="315" y="68"/>
                </a:moveTo>
                <a:lnTo>
                  <a:pt x="312" y="68"/>
                </a:lnTo>
                <a:lnTo>
                  <a:pt x="312" y="65"/>
                </a:lnTo>
                <a:lnTo>
                  <a:pt x="306" y="65"/>
                </a:lnTo>
                <a:lnTo>
                  <a:pt x="306" y="62"/>
                </a:lnTo>
                <a:lnTo>
                  <a:pt x="209" y="62"/>
                </a:lnTo>
                <a:lnTo>
                  <a:pt x="193" y="62"/>
                </a:lnTo>
                <a:lnTo>
                  <a:pt x="193" y="61"/>
                </a:lnTo>
                <a:lnTo>
                  <a:pt x="145" y="61"/>
                </a:lnTo>
                <a:lnTo>
                  <a:pt x="145" y="59"/>
                </a:lnTo>
                <a:lnTo>
                  <a:pt x="137" y="59"/>
                </a:lnTo>
                <a:lnTo>
                  <a:pt x="137" y="57"/>
                </a:lnTo>
                <a:lnTo>
                  <a:pt x="112" y="57"/>
                </a:lnTo>
                <a:lnTo>
                  <a:pt x="112" y="56"/>
                </a:lnTo>
                <a:lnTo>
                  <a:pt x="97" y="56"/>
                </a:lnTo>
                <a:lnTo>
                  <a:pt x="97" y="54"/>
                </a:lnTo>
                <a:lnTo>
                  <a:pt x="75" y="54"/>
                </a:lnTo>
                <a:lnTo>
                  <a:pt x="70" y="54"/>
                </a:lnTo>
                <a:lnTo>
                  <a:pt x="70" y="51"/>
                </a:lnTo>
                <a:lnTo>
                  <a:pt x="64" y="51"/>
                </a:lnTo>
                <a:lnTo>
                  <a:pt x="64" y="50"/>
                </a:lnTo>
                <a:lnTo>
                  <a:pt x="59" y="50"/>
                </a:lnTo>
                <a:lnTo>
                  <a:pt x="59" y="49"/>
                </a:lnTo>
                <a:lnTo>
                  <a:pt x="54" y="49"/>
                </a:lnTo>
                <a:lnTo>
                  <a:pt x="54" y="47"/>
                </a:lnTo>
                <a:lnTo>
                  <a:pt x="53" y="47"/>
                </a:lnTo>
                <a:lnTo>
                  <a:pt x="53" y="45"/>
                </a:lnTo>
                <a:lnTo>
                  <a:pt x="51" y="45"/>
                </a:lnTo>
                <a:lnTo>
                  <a:pt x="51" y="42"/>
                </a:lnTo>
                <a:lnTo>
                  <a:pt x="46" y="42"/>
                </a:lnTo>
                <a:lnTo>
                  <a:pt x="46" y="40"/>
                </a:lnTo>
                <a:lnTo>
                  <a:pt x="43" y="40"/>
                </a:lnTo>
                <a:lnTo>
                  <a:pt x="43" y="38"/>
                </a:lnTo>
                <a:lnTo>
                  <a:pt x="39" y="38"/>
                </a:lnTo>
                <a:lnTo>
                  <a:pt x="39" y="35"/>
                </a:lnTo>
                <a:lnTo>
                  <a:pt x="36" y="35"/>
                </a:lnTo>
                <a:lnTo>
                  <a:pt x="36" y="33"/>
                </a:lnTo>
                <a:lnTo>
                  <a:pt x="34" y="33"/>
                </a:lnTo>
                <a:lnTo>
                  <a:pt x="34" y="30"/>
                </a:lnTo>
                <a:lnTo>
                  <a:pt x="30" y="30"/>
                </a:lnTo>
                <a:lnTo>
                  <a:pt x="30" y="28"/>
                </a:lnTo>
                <a:lnTo>
                  <a:pt x="28" y="28"/>
                </a:lnTo>
                <a:lnTo>
                  <a:pt x="28" y="26"/>
                </a:lnTo>
                <a:lnTo>
                  <a:pt x="26" y="26"/>
                </a:lnTo>
                <a:lnTo>
                  <a:pt x="26" y="23"/>
                </a:lnTo>
                <a:lnTo>
                  <a:pt x="22" y="23"/>
                </a:lnTo>
                <a:lnTo>
                  <a:pt x="22" y="20"/>
                </a:lnTo>
                <a:lnTo>
                  <a:pt x="20" y="20"/>
                </a:lnTo>
                <a:lnTo>
                  <a:pt x="20" y="18"/>
                </a:lnTo>
                <a:lnTo>
                  <a:pt x="18" y="18"/>
                </a:lnTo>
                <a:lnTo>
                  <a:pt x="18" y="15"/>
                </a:lnTo>
                <a:lnTo>
                  <a:pt x="17" y="15"/>
                </a:lnTo>
                <a:lnTo>
                  <a:pt x="17" y="10"/>
                </a:lnTo>
                <a:lnTo>
                  <a:pt x="15" y="10"/>
                </a:lnTo>
                <a:lnTo>
                  <a:pt x="15" y="8"/>
                </a:lnTo>
                <a:lnTo>
                  <a:pt x="13" y="8"/>
                </a:lnTo>
                <a:lnTo>
                  <a:pt x="13" y="7"/>
                </a:lnTo>
                <a:lnTo>
                  <a:pt x="11" y="7"/>
                </a:lnTo>
                <a:lnTo>
                  <a:pt x="11" y="5"/>
                </a:lnTo>
                <a:lnTo>
                  <a:pt x="8" y="5"/>
                </a:lnTo>
                <a:lnTo>
                  <a:pt x="8" y="3"/>
                </a:lnTo>
                <a:lnTo>
                  <a:pt x="4" y="3"/>
                </a:lnTo>
                <a:lnTo>
                  <a:pt x="4" y="2"/>
                </a:lnTo>
                <a:lnTo>
                  <a:pt x="2" y="2"/>
                </a:lnTo>
                <a:lnTo>
                  <a:pt x="2"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2" name="Text Placeholder 3"/>
          <p:cNvSpPr>
            <a:spLocks noGrp="1"/>
          </p:cNvSpPr>
          <p:nvPr>
            <p:ph type="body" sz="quarter" idx="11"/>
          </p:nvPr>
        </p:nvSpPr>
        <p:spPr>
          <a:xfrm>
            <a:off x="4648200" y="6096000"/>
            <a:ext cx="4130675" cy="487363"/>
          </a:xfrm>
        </p:spPr>
        <p:txBody>
          <a:bodyPr/>
          <a:lstStyle/>
          <a:p>
            <a:pPr lvl="0">
              <a:buClr>
                <a:srgbClr val="043882"/>
              </a:buClr>
            </a:pPr>
            <a:r>
              <a:rPr lang="en-GB" dirty="0"/>
              <a:t> </a:t>
            </a:r>
            <a:r>
              <a:rPr lang="en-GB" dirty="0" err="1"/>
              <a:t>Gallois</a:t>
            </a:r>
            <a:r>
              <a:rPr lang="en-GB" dirty="0"/>
              <a:t> C, et al. </a:t>
            </a:r>
            <a:r>
              <a:rPr lang="fr-FR" dirty="0"/>
              <a:t>Ann Oncol 2017;28(Suppl 5):Abstr</a:t>
            </a:r>
            <a:r>
              <a:rPr lang="en-US" dirty="0"/>
              <a:t> </a:t>
            </a:r>
            <a:r>
              <a:rPr lang="en-GB" dirty="0"/>
              <a:t>480O</a:t>
            </a:r>
          </a:p>
        </p:txBody>
      </p:sp>
    </p:spTree>
    <p:extLst>
      <p:ext uri="{BB962C8B-B14F-4D97-AF65-F5344CB8AC3E}">
        <p14:creationId xmlns:p14="http://schemas.microsoft.com/office/powerpoint/2010/main" xmlns="" val="2439166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481PD: 術後補助療法を受けているステージIII（ステージIIはあてはまらない）の結腸癌患者における病変側性の予後への影響：患者5234名を対象とした3つの無作為化試験結果に基づくGISCAD解析 – Cascinu S, et al</a:t>
            </a:r>
          </a:p>
        </p:txBody>
      </p:sp>
      <p:sp>
        <p:nvSpPr>
          <p:cNvPr id="3" name="Content Placeholder 2"/>
          <p:cNvSpPr>
            <a:spLocks noGrp="1"/>
          </p:cNvSpPr>
          <p:nvPr>
            <p:ph idx="1"/>
          </p:nvPr>
        </p:nvSpPr>
        <p:spPr/>
        <p:txBody>
          <a:bodyPr/>
          <a:lstStyle/>
          <a:p>
            <a:pPr marL="0" lvl="0" indent="0">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3つの大規模RCT*のデータを使用し、術後補助療法を受けているステージII/IIIの結腸癌患者において、病変の側性が予後へ及ぼす影響を評価すること。</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*SITAC-1, SMAC and TOSCA;</a:t>
            </a:r>
            <a:r>
              <a:rPr lang="ja-JP" sz="1200" b="0" i="0" dirty="0" smtClean="0">
                <a:solidFill>
                  <a:srgbClr val="000000"/>
                </a:solidFill>
                <a:ea typeface="MS UI Gothic" pitchFamily="18" charset="0"/>
              </a:rPr>
              <a:t> </a:t>
            </a:r>
            <a:r>
              <a:rPr lang="ja-JP" sz="1200" b="0" i="0" baseline="30000" dirty="0" smtClean="0">
                <a:solidFill>
                  <a:srgbClr val="000000"/>
                </a:solidFill>
                <a:ea typeface="MS UI Gothic" pitchFamily="18" charset="0"/>
              </a:rPr>
              <a:t>†</a:t>
            </a:r>
            <a:r>
              <a:rPr lang="ja-JP" sz="1200" b="0" i="0" dirty="0" smtClean="0">
                <a:solidFill>
                  <a:srgbClr val="4D4D4D"/>
                </a:solidFill>
                <a:ea typeface="MS UI Gothic" pitchFamily="18" charset="0"/>
              </a:rPr>
              <a:t>右側性の場合、盲腸から肝湾曲部。左側性の場合、脾湾曲部から直腸。横行の場合、肝湾曲部から脾湾曲部とした。</a:t>
            </a:r>
          </a:p>
        </p:txBody>
      </p:sp>
      <p:sp>
        <p:nvSpPr>
          <p:cNvPr id="5" name="Text Placeholder 4"/>
          <p:cNvSpPr>
            <a:spLocks noGrp="1"/>
          </p:cNvSpPr>
          <p:nvPr>
            <p:ph type="body" sz="quarter" idx="11"/>
          </p:nvPr>
        </p:nvSpPr>
        <p:spPr/>
        <p:txBody>
          <a:bodyPr/>
          <a:lstStyle/>
          <a:p>
            <a:r>
              <a:rPr lang="en-GB" dirty="0" err="1"/>
              <a:t>Cascinu</a:t>
            </a:r>
            <a:r>
              <a:rPr lang="en-GB" dirty="0"/>
              <a:t> S,</a:t>
            </a:r>
            <a:r>
              <a:rPr lang="fr-FR" dirty="0"/>
              <a:t> et al. Ann Oncol 2017;28(Suppl 5):Abstr 481PD</a:t>
            </a:r>
            <a:endParaRPr lang="en-US" dirty="0"/>
          </a:p>
        </p:txBody>
      </p:sp>
      <p:sp>
        <p:nvSpPr>
          <p:cNvPr id="7" name="Rectangle 9"/>
          <p:cNvSpPr txBox="1">
            <a:spLocks noChangeArrowheads="1"/>
          </p:cNvSpPr>
          <p:nvPr/>
        </p:nvSpPr>
        <p:spPr bwMode="auto">
          <a:xfrm>
            <a:off x="365124" y="4797436"/>
            <a:ext cx="4130676" cy="1027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エンドポイント</a:t>
            </a:r>
          </a:p>
          <a:p>
            <a:r>
              <a:rPr lang="ja-JP" b="0" i="0" dirty="0" smtClean="0">
                <a:solidFill>
                  <a:srgbClr val="4D4D4D"/>
                </a:solidFill>
                <a:ea typeface="MS UI Gothic" pitchFamily="18" charset="0"/>
              </a:rPr>
              <a:t>DFS, 進行後の生存期間 (PPS), </a:t>
            </a:r>
            <a:r>
              <a:rPr lang="en" dirty="0" smtClean="0"/>
              <a:t/>
            </a:r>
            <a:br>
              <a:rPr lang="en" dirty="0" smtClean="0"/>
            </a:br>
            <a:r>
              <a:rPr lang="ja-JP" b="0" i="0" dirty="0" smtClean="0">
                <a:solidFill>
                  <a:srgbClr val="4D4D4D"/>
                </a:solidFill>
                <a:ea typeface="MS UI Gothic" pitchFamily="18" charset="0"/>
              </a:rPr>
              <a:t>OS (全体および各試験ごと)</a:t>
            </a:r>
          </a:p>
        </p:txBody>
      </p:sp>
      <p:sp>
        <p:nvSpPr>
          <p:cNvPr id="9" name="AutoShape 12"/>
          <p:cNvSpPr>
            <a:spLocks noChangeArrowheads="1"/>
          </p:cNvSpPr>
          <p:nvPr/>
        </p:nvSpPr>
        <p:spPr bwMode="auto">
          <a:xfrm>
            <a:off x="4741072" y="2784735"/>
            <a:ext cx="3894993" cy="1296000"/>
          </a:xfrm>
          <a:prstGeom prst="roundRect">
            <a:avLst>
              <a:gd name="adj" fmla="val 0"/>
            </a:avLst>
          </a:prstGeom>
          <a:solidFill>
            <a:schemeClr val="accent3"/>
          </a:solidFill>
          <a:ln w="9525" algn="ctr">
            <a:noFill/>
            <a:round/>
            <a:headEnd/>
            <a:tailEnd/>
          </a:ln>
        </p:spPr>
        <p:txBody>
          <a:bodyPr lIns="90488" tIns="0" rIns="90488" bIns="0" anchor="ctr"/>
          <a:lstStyle/>
          <a:p>
            <a:pPr defTabSz="892175" eaLnBrk="0" hangingPunct="0"/>
            <a:r>
              <a:rPr lang="ja-JP" sz="1700" b="0" i="0" dirty="0" smtClean="0">
                <a:solidFill>
                  <a:srgbClr val="FFFFFF"/>
                </a:solidFill>
                <a:ea typeface="MS UI Gothic" pitchFamily="18" charset="0"/>
              </a:rPr>
              <a:t>データは腫瘍の側性に基づいて解析した。</a:t>
            </a:r>
            <a:r>
              <a:rPr lang="ja-JP" sz="1700" b="0" i="0" baseline="30000" dirty="0" smtClean="0">
                <a:solidFill>
                  <a:srgbClr val="FFFFFF"/>
                </a:solidFill>
                <a:ea typeface="MS UI Gothic" pitchFamily="18" charset="0"/>
              </a:rPr>
              <a:t>†</a:t>
            </a:r>
            <a:r>
              <a:rPr lang="ja-JP" sz="1700" b="0" i="0" dirty="0" smtClean="0">
                <a:solidFill>
                  <a:srgbClr val="FFFFFF"/>
                </a:solidFill>
                <a:ea typeface="MS UI Gothic" pitchFamily="18" charset="0"/>
              </a:rPr>
              <a:t>:</a:t>
            </a:r>
          </a:p>
          <a:p>
            <a:pPr marL="285750" indent="-285750" defTabSz="892175" eaLnBrk="0" hangingPunct="0">
              <a:buFont typeface="Arial" pitchFamily="34" charset="0"/>
              <a:buChar char="•"/>
            </a:pPr>
            <a:r>
              <a:rPr lang="ja-JP" sz="1700" b="0" i="0" dirty="0" smtClean="0">
                <a:solidFill>
                  <a:srgbClr val="FFFFFF"/>
                </a:solidFill>
                <a:ea typeface="MS UI Gothic" pitchFamily="18" charset="0"/>
              </a:rPr>
              <a:t>右側</a:t>
            </a:r>
          </a:p>
          <a:p>
            <a:pPr marL="285750" indent="-285750" defTabSz="892175" eaLnBrk="0" hangingPunct="0">
              <a:buFont typeface="Arial" pitchFamily="34" charset="0"/>
              <a:buChar char="•"/>
            </a:pPr>
            <a:r>
              <a:rPr lang="ja-JP" sz="1700" b="0" i="0" dirty="0" smtClean="0">
                <a:solidFill>
                  <a:srgbClr val="FFFFFF"/>
                </a:solidFill>
                <a:ea typeface="MS UI Gothic" pitchFamily="18" charset="0"/>
              </a:rPr>
              <a:t>横行</a:t>
            </a:r>
          </a:p>
          <a:p>
            <a:pPr marL="285750" indent="-285750" defTabSz="892175" eaLnBrk="0" hangingPunct="0">
              <a:buFont typeface="Arial" pitchFamily="34" charset="0"/>
              <a:buChar char="•"/>
            </a:pPr>
            <a:r>
              <a:rPr lang="ja-JP" sz="1700" b="0" i="0" dirty="0" smtClean="0">
                <a:solidFill>
                  <a:srgbClr val="FFFFFF"/>
                </a:solidFill>
                <a:ea typeface="MS UI Gothic" pitchFamily="18" charset="0"/>
              </a:rPr>
              <a:t>左側</a:t>
            </a:r>
          </a:p>
        </p:txBody>
      </p:sp>
      <p:cxnSp>
        <p:nvCxnSpPr>
          <p:cNvPr id="10" name="AutoShape 19"/>
          <p:cNvCxnSpPr>
            <a:cxnSpLocks noChangeShapeType="1"/>
            <a:stCxn id="13" idx="3"/>
            <a:endCxn id="9" idx="1"/>
          </p:cNvCxnSpPr>
          <p:nvPr/>
        </p:nvCxnSpPr>
        <p:spPr bwMode="auto">
          <a:xfrm flipV="1">
            <a:off x="4053387" y="3432735"/>
            <a:ext cx="687685" cy="1487"/>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487955" y="2467547"/>
            <a:ext cx="3565432" cy="193335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ステージII/III結腸癌患者を対象とした3つのRCT*からのデータ：</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5FU 対 対照群 (n=821)</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5FU 対 5FU全身化学療法 (n=990)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FOLFOX 対 XELOX (n=3513)</a:t>
            </a:r>
          </a:p>
          <a:p>
            <a:pPr defTabSz="892175" eaLnBrk="0" hangingPunct="0">
              <a:spcAft>
                <a:spcPct val="30000"/>
              </a:spcAft>
            </a:pPr>
            <a:r>
              <a:rPr lang="ja-JP" sz="1600" b="0" i="0" dirty="0" smtClean="0">
                <a:solidFill>
                  <a:srgbClr val="FFFFFF"/>
                </a:solidFill>
                <a:ea typeface="MS UI Gothic" pitchFamily="18" charset="0"/>
              </a:rPr>
              <a:t>(n=5324)</a:t>
            </a:r>
          </a:p>
        </p:txBody>
      </p:sp>
    </p:spTree>
    <p:extLst>
      <p:ext uri="{BB962C8B-B14F-4D97-AF65-F5344CB8AC3E}">
        <p14:creationId xmlns:p14="http://schemas.microsoft.com/office/powerpoint/2010/main" xmlns="" val="296466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Placeholder 97"/>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01"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621PD：転移を有する膵腺癌患者において、第二選択治療としてeryaspaseとゲムシタビンまたはFOLFOXの併用療法を評価する第IIb相試験（NCT02195180）</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Hammel P, et al</a:t>
            </a:r>
          </a:p>
        </p:txBody>
      </p:sp>
      <p:sp>
        <p:nvSpPr>
          <p:cNvPr id="102" name="Text Placeholder 3"/>
          <p:cNvSpPr>
            <a:spLocks noGrp="1"/>
          </p:cNvSpPr>
          <p:nvPr>
            <p:ph type="body" sz="quarter" idx="10"/>
          </p:nvPr>
        </p:nvSpPr>
        <p:spPr>
          <a:xfrm>
            <a:off x="365125" y="6096000"/>
            <a:ext cx="4130675" cy="487363"/>
          </a:xfrm>
        </p:spPr>
        <p:txBody>
          <a:bodyPr/>
          <a:lstStyle/>
          <a:p>
            <a:r>
              <a:rPr lang="en-US" dirty="0" smtClean="0"/>
              <a:t> </a:t>
            </a:r>
            <a:endParaRPr lang="en-US" dirty="0"/>
          </a:p>
        </p:txBody>
      </p:sp>
      <p:sp>
        <p:nvSpPr>
          <p:cNvPr id="103" name="Text Placeholder 4"/>
          <p:cNvSpPr>
            <a:spLocks noGrp="1"/>
          </p:cNvSpPr>
          <p:nvPr>
            <p:ph type="body" sz="quarter" idx="11"/>
          </p:nvPr>
        </p:nvSpPr>
        <p:spPr>
          <a:xfrm>
            <a:off x="4648200" y="6096000"/>
            <a:ext cx="4130675" cy="487363"/>
          </a:xfrm>
        </p:spPr>
        <p:txBody>
          <a:bodyPr/>
          <a:lstStyle/>
          <a:p>
            <a:r>
              <a:rPr lang="en-US" dirty="0" err="1"/>
              <a:t>Hammel</a:t>
            </a:r>
            <a:r>
              <a:rPr lang="en-US" dirty="0"/>
              <a:t> P, et al. </a:t>
            </a:r>
            <a:r>
              <a:rPr lang="fr-FR" dirty="0"/>
              <a:t>Ann Oncol 2017;28(Suppl 5):Abstr </a:t>
            </a:r>
            <a:r>
              <a:rPr lang="en-US" dirty="0"/>
              <a:t>621PD</a:t>
            </a:r>
          </a:p>
        </p:txBody>
      </p:sp>
      <p:graphicFrame>
        <p:nvGraphicFramePr>
          <p:cNvPr id="104" name="Group 88"/>
          <p:cNvGraphicFramePr>
            <a:graphicFrameLocks noGrp="1"/>
          </p:cNvGraphicFramePr>
          <p:nvPr>
            <p:extLst>
              <p:ext uri="{D42A27DB-BD31-4B8C-83A1-F6EECF244321}">
                <p14:modId xmlns:p14="http://schemas.microsoft.com/office/powerpoint/2010/main" xmlns="" val="1051820523"/>
              </p:ext>
            </p:extLst>
          </p:nvPr>
        </p:nvGraphicFramePr>
        <p:xfrm>
          <a:off x="367506" y="5427056"/>
          <a:ext cx="8408988" cy="914400"/>
        </p:xfrm>
        <a:graphic>
          <a:graphicData uri="http://schemas.openxmlformats.org/drawingml/2006/table">
            <a:tbl>
              <a:tblPr firstRow="1" bandRow="1">
                <a:tableStyleId>{69012ECD-51FC-41F1-AA8D-1B2483CD663E}</a:tableStyleId>
              </a:tblPr>
              <a:tblGrid>
                <a:gridCol w="1981799">
                  <a:extLst>
                    <a:ext uri="{9D8B030D-6E8A-4147-A177-3AD203B41FA5}">
                      <a16:colId xmlns="" xmlns:a16="http://schemas.microsoft.com/office/drawing/2014/main" val="20000"/>
                    </a:ext>
                  </a:extLst>
                </a:gridCol>
                <a:gridCol w="1903055">
                  <a:extLst>
                    <a:ext uri="{9D8B030D-6E8A-4147-A177-3AD203B41FA5}">
                      <a16:colId xmlns="" xmlns:a16="http://schemas.microsoft.com/office/drawing/2014/main" val="20001"/>
                    </a:ext>
                  </a:extLst>
                </a:gridCol>
                <a:gridCol w="2262067">
                  <a:extLst>
                    <a:ext uri="{9D8B030D-6E8A-4147-A177-3AD203B41FA5}">
                      <a16:colId xmlns="" xmlns:a16="http://schemas.microsoft.com/office/drawing/2014/main" val="20002"/>
                    </a:ext>
                  </a:extLst>
                </a:gridCol>
                <a:gridCol w="2262067">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chemeClr val="tx2"/>
                          </a:solidFill>
                        </a:rPr>
                        <a:t>mOS, 週間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Eryaspase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CT単独療法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ea typeface="MS UI Gothic" pitchFamily="18" charset="0"/>
                        </a:rPr>
                        <a:t>ASNS 0/1</a:t>
                      </a:r>
                      <a:r>
                        <a:rPr lang="ja-JP" sz="1400" b="0" i="0" baseline="30000" dirty="0" smtClean="0">
                          <a:solidFill>
                            <a:srgbClr val="000000"/>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27.0 (22.3, 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21.7 (13.0, 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0.65 (0.40, 1.05); 0.0766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ea typeface="MS UI Gothic" pitchFamily="18" charset="0"/>
                        </a:rPr>
                        <a:t>ASNS 2</a:t>
                      </a:r>
                      <a:r>
                        <a:rPr lang="ja-JP" sz="1400" b="0" i="0" baseline="30000" dirty="0" smtClean="0">
                          <a:solidFill>
                            <a:srgbClr val="000000"/>
                          </a:solidFill>
                          <a:ea typeface="MS UI Gothic" pitchFamily="18" charset="0"/>
                        </a:rPr>
                        <a:t>+</a:t>
                      </a:r>
                      <a:r>
                        <a:rPr lang="ja-JP" sz="1400" b="0" i="0" dirty="0" smtClean="0">
                          <a:solidFill>
                            <a:srgbClr val="000000"/>
                          </a:solidFill>
                          <a:ea typeface="MS UI Gothic" pitchFamily="18" charset="0"/>
                        </a:rPr>
                        <a:t>/3</a:t>
                      </a:r>
                      <a:r>
                        <a:rPr lang="ja-JP" sz="1400" b="0" i="0" baseline="30000" dirty="0" smtClean="0">
                          <a:solidFill>
                            <a:srgbClr val="000000"/>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21.0 (14.9, 29.4)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11.9 (6.9, 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0.45 (0.22, 0.95); 0.0361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05" name="TextBox 104"/>
          <p:cNvSpPr txBox="1"/>
          <p:nvPr/>
        </p:nvSpPr>
        <p:spPr>
          <a:xfrm>
            <a:off x="3152633" y="1347172"/>
            <a:ext cx="2326278" cy="369332"/>
          </a:xfrm>
          <a:prstGeom prst="rect">
            <a:avLst/>
          </a:prstGeom>
          <a:noFill/>
        </p:spPr>
        <p:txBody>
          <a:bodyPr wrap="none" rtlCol="0">
            <a:spAutoFit/>
          </a:bodyPr>
          <a:lstStyle/>
          <a:p>
            <a:r>
              <a:rPr lang="ja-JP" b="1" i="0" dirty="0" smtClean="0">
                <a:solidFill>
                  <a:srgbClr val="4D4D4D"/>
                </a:solidFill>
                <a:ea typeface="MS UI Gothic" pitchFamily="18" charset="0"/>
              </a:rPr>
              <a:t>OS（ITT解析対象集団）</a:t>
            </a:r>
          </a:p>
        </p:txBody>
      </p:sp>
      <p:sp>
        <p:nvSpPr>
          <p:cNvPr id="106" name="Freeform 105"/>
          <p:cNvSpPr>
            <a:spLocks/>
          </p:cNvSpPr>
          <p:nvPr/>
        </p:nvSpPr>
        <p:spPr bwMode="auto">
          <a:xfrm>
            <a:off x="1538755" y="1625661"/>
            <a:ext cx="6004331" cy="29022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6"/>
          <p:cNvSpPr>
            <a:spLocks noChangeShapeType="1"/>
          </p:cNvSpPr>
          <p:nvPr/>
        </p:nvSpPr>
        <p:spPr bwMode="auto">
          <a:xfrm>
            <a:off x="1398754" y="1625660"/>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Line 7"/>
          <p:cNvSpPr>
            <a:spLocks noChangeShapeType="1"/>
          </p:cNvSpPr>
          <p:nvPr/>
        </p:nvSpPr>
        <p:spPr bwMode="auto">
          <a:xfrm>
            <a:off x="1398754" y="2176062"/>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Line 8"/>
          <p:cNvSpPr>
            <a:spLocks noChangeShapeType="1"/>
          </p:cNvSpPr>
          <p:nvPr/>
        </p:nvSpPr>
        <p:spPr bwMode="auto">
          <a:xfrm>
            <a:off x="1398754" y="2714404"/>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9"/>
          <p:cNvSpPr>
            <a:spLocks noChangeShapeType="1"/>
          </p:cNvSpPr>
          <p:nvPr/>
        </p:nvSpPr>
        <p:spPr bwMode="auto">
          <a:xfrm>
            <a:off x="1398754" y="3270836"/>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10"/>
          <p:cNvSpPr>
            <a:spLocks noChangeShapeType="1"/>
          </p:cNvSpPr>
          <p:nvPr/>
        </p:nvSpPr>
        <p:spPr bwMode="auto">
          <a:xfrm>
            <a:off x="1398754" y="3815210"/>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11"/>
          <p:cNvSpPr>
            <a:spLocks noChangeShapeType="1"/>
          </p:cNvSpPr>
          <p:nvPr/>
        </p:nvSpPr>
        <p:spPr bwMode="auto">
          <a:xfrm>
            <a:off x="1398754" y="4365613"/>
            <a:ext cx="139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17"/>
          <p:cNvSpPr>
            <a:spLocks noChangeShapeType="1"/>
          </p:cNvSpPr>
          <p:nvPr/>
        </p:nvSpPr>
        <p:spPr bwMode="auto">
          <a:xfrm>
            <a:off x="7551051" y="452843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TextBox 113"/>
          <p:cNvSpPr txBox="1"/>
          <p:nvPr/>
        </p:nvSpPr>
        <p:spPr>
          <a:xfrm rot="16200000">
            <a:off x="114637" y="2946901"/>
            <a:ext cx="1732974" cy="276999"/>
          </a:xfrm>
          <a:prstGeom prst="rect">
            <a:avLst/>
          </a:prstGeom>
          <a:noFill/>
        </p:spPr>
        <p:txBody>
          <a:bodyPr wrap="none" rtlCol="0">
            <a:spAutoFit/>
          </a:bodyPr>
          <a:lstStyle/>
          <a:p>
            <a:pPr algn="ctr"/>
            <a:r>
              <a:rPr lang="ja-JP" sz="1200" b="0" i="0" dirty="0" smtClean="0">
                <a:solidFill>
                  <a:srgbClr val="000000"/>
                </a:solidFill>
                <a:ea typeface="MS UI Gothic" pitchFamily="18" charset="0"/>
              </a:rPr>
              <a:t>生存率、%</a:t>
            </a:r>
          </a:p>
        </p:txBody>
      </p:sp>
      <p:sp>
        <p:nvSpPr>
          <p:cNvPr id="115" name="TextBox 114"/>
          <p:cNvSpPr txBox="1"/>
          <p:nvPr/>
        </p:nvSpPr>
        <p:spPr>
          <a:xfrm>
            <a:off x="4100790" y="4758113"/>
            <a:ext cx="1041375" cy="276999"/>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経過時間、週間</a:t>
            </a:r>
          </a:p>
        </p:txBody>
      </p:sp>
      <p:sp>
        <p:nvSpPr>
          <p:cNvPr id="116" name="TextBox 115"/>
          <p:cNvSpPr txBox="1"/>
          <p:nvPr/>
        </p:nvSpPr>
        <p:spPr>
          <a:xfrm>
            <a:off x="701741" y="1473668"/>
            <a:ext cx="765243" cy="297767"/>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100</a:t>
            </a:r>
          </a:p>
        </p:txBody>
      </p:sp>
      <p:sp>
        <p:nvSpPr>
          <p:cNvPr id="117" name="TextBox 116"/>
          <p:cNvSpPr txBox="1"/>
          <p:nvPr/>
        </p:nvSpPr>
        <p:spPr>
          <a:xfrm>
            <a:off x="849655" y="2026239"/>
            <a:ext cx="617329" cy="297767"/>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80</a:t>
            </a:r>
          </a:p>
        </p:txBody>
      </p:sp>
      <p:sp>
        <p:nvSpPr>
          <p:cNvPr id="118" name="TextBox 117"/>
          <p:cNvSpPr txBox="1"/>
          <p:nvPr/>
        </p:nvSpPr>
        <p:spPr>
          <a:xfrm>
            <a:off x="849655" y="2564323"/>
            <a:ext cx="617329" cy="297767"/>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60</a:t>
            </a:r>
          </a:p>
        </p:txBody>
      </p:sp>
      <p:sp>
        <p:nvSpPr>
          <p:cNvPr id="119" name="TextBox 118"/>
          <p:cNvSpPr txBox="1"/>
          <p:nvPr/>
        </p:nvSpPr>
        <p:spPr>
          <a:xfrm>
            <a:off x="849655" y="3120498"/>
            <a:ext cx="617329" cy="297767"/>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40</a:t>
            </a:r>
          </a:p>
        </p:txBody>
      </p:sp>
      <p:sp>
        <p:nvSpPr>
          <p:cNvPr id="120" name="TextBox 119"/>
          <p:cNvSpPr txBox="1"/>
          <p:nvPr/>
        </p:nvSpPr>
        <p:spPr>
          <a:xfrm>
            <a:off x="849655" y="3664612"/>
            <a:ext cx="617329" cy="297767"/>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20</a:t>
            </a:r>
          </a:p>
        </p:txBody>
      </p:sp>
      <p:sp>
        <p:nvSpPr>
          <p:cNvPr id="121" name="TextBox 120"/>
          <p:cNvSpPr txBox="1"/>
          <p:nvPr/>
        </p:nvSpPr>
        <p:spPr>
          <a:xfrm>
            <a:off x="997567" y="4214756"/>
            <a:ext cx="469417" cy="297767"/>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122" name="TextBox 121"/>
          <p:cNvSpPr txBox="1"/>
          <p:nvPr/>
        </p:nvSpPr>
        <p:spPr>
          <a:xfrm>
            <a:off x="3649208" y="4593565"/>
            <a:ext cx="321613" cy="297767"/>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7341774" y="4593565"/>
            <a:ext cx="428131"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0</a:t>
            </a:r>
          </a:p>
        </p:txBody>
      </p:sp>
      <p:sp>
        <p:nvSpPr>
          <p:cNvPr id="124" name="Line 17"/>
          <p:cNvSpPr>
            <a:spLocks noChangeShapeType="1"/>
          </p:cNvSpPr>
          <p:nvPr/>
        </p:nvSpPr>
        <p:spPr bwMode="auto">
          <a:xfrm>
            <a:off x="7288325" y="452843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TextBox 124"/>
          <p:cNvSpPr txBox="1"/>
          <p:nvPr/>
        </p:nvSpPr>
        <p:spPr>
          <a:xfrm>
            <a:off x="7073341" y="4593565"/>
            <a:ext cx="439543"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105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1</a:t>
            </a:r>
          </a:p>
        </p:txBody>
      </p:sp>
      <p:sp>
        <p:nvSpPr>
          <p:cNvPr id="126" name="Line 17"/>
          <p:cNvSpPr>
            <a:spLocks noChangeShapeType="1"/>
          </p:cNvSpPr>
          <p:nvPr/>
        </p:nvSpPr>
        <p:spPr bwMode="auto">
          <a:xfrm>
            <a:off x="7013320" y="4527610"/>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TextBox 126"/>
          <p:cNvSpPr txBox="1"/>
          <p:nvPr/>
        </p:nvSpPr>
        <p:spPr>
          <a:xfrm>
            <a:off x="6798336" y="4592736"/>
            <a:ext cx="439543"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100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1</a:t>
            </a:r>
          </a:p>
        </p:txBody>
      </p:sp>
      <p:sp>
        <p:nvSpPr>
          <p:cNvPr id="128" name="TextBox 127"/>
          <p:cNvSpPr txBox="1"/>
          <p:nvPr/>
        </p:nvSpPr>
        <p:spPr>
          <a:xfrm>
            <a:off x="5380549" y="1706363"/>
            <a:ext cx="1308371" cy="461665"/>
          </a:xfrm>
          <a:prstGeom prst="rect">
            <a:avLst/>
          </a:prstGeom>
          <a:noFill/>
        </p:spPr>
        <p:txBody>
          <a:bodyPr wrap="none" rtlCol="0">
            <a:spAutoFit/>
          </a:bodyPr>
          <a:lstStyle/>
          <a:p>
            <a:r>
              <a:rPr lang="ja-JP" sz="1200" b="0" i="0" dirty="0" smtClean="0">
                <a:solidFill>
                  <a:srgbClr val="4D4D4D"/>
                </a:solidFill>
                <a:ea typeface="MS UI Gothic" pitchFamily="18" charset="0"/>
              </a:rPr>
              <a:t>Eryaspase + CT</a:t>
            </a:r>
          </a:p>
          <a:p>
            <a:r>
              <a:rPr lang="ja-JP" sz="1200" b="0" i="0" dirty="0" smtClean="0">
                <a:solidFill>
                  <a:srgbClr val="4D4D4D"/>
                </a:solidFill>
                <a:ea typeface="MS UI Gothic" pitchFamily="18" charset="0"/>
              </a:rPr>
              <a:t>CT単独療法</a:t>
            </a:r>
          </a:p>
        </p:txBody>
      </p:sp>
      <p:sp>
        <p:nvSpPr>
          <p:cNvPr id="129" name="TextBox 128"/>
          <p:cNvSpPr txBox="1"/>
          <p:nvPr/>
        </p:nvSpPr>
        <p:spPr>
          <a:xfrm>
            <a:off x="143219" y="4778231"/>
            <a:ext cx="2196271" cy="646331"/>
          </a:xfrm>
          <a:prstGeom prst="rect">
            <a:avLst/>
          </a:prstGeom>
          <a:noFill/>
        </p:spPr>
        <p:txBody>
          <a:bodyPr wrap="square" rtlCol="0">
            <a:spAutoFit/>
          </a:bodyPr>
          <a:lstStyle/>
          <a:p>
            <a:r>
              <a:rPr lang="en-GB" altLang="ja-JP" sz="1200" b="0" i="0" dirty="0" smtClean="0">
                <a:solidFill>
                  <a:srgbClr val="000000"/>
                </a:solidFill>
                <a:ea typeface="MS UI Gothic" pitchFamily="18" charset="0"/>
              </a:rPr>
              <a:t> </a:t>
            </a:r>
            <a:r>
              <a:rPr lang="ja-JP" sz="1200" b="0" i="0" dirty="0" smtClean="0">
                <a:solidFill>
                  <a:srgbClr val="000000"/>
                </a:solidFill>
                <a:ea typeface="MS UI Gothic" pitchFamily="18" charset="0"/>
              </a:rPr>
              <a:t>リスクに晒されていた患者数</a:t>
            </a:r>
          </a:p>
          <a:p>
            <a:r>
              <a:rPr lang="en-GB" altLang="ja-JP" sz="1200" b="0" i="0" dirty="0" smtClean="0">
                <a:solidFill>
                  <a:srgbClr val="B60D27"/>
                </a:solidFill>
                <a:ea typeface="MS UI Gothic" pitchFamily="18" charset="0"/>
              </a:rPr>
              <a:t>    </a:t>
            </a:r>
            <a:r>
              <a:rPr lang="ja-JP" sz="1200" b="0" i="0" dirty="0" smtClean="0">
                <a:solidFill>
                  <a:srgbClr val="B60D27"/>
                </a:solidFill>
                <a:ea typeface="MS UI Gothic" pitchFamily="18" charset="0"/>
              </a:rPr>
              <a:t>Eryaspase + CT</a:t>
            </a:r>
          </a:p>
          <a:p>
            <a:r>
              <a:rPr lang="en-GB" altLang="ja-JP" sz="1200" b="0" i="0" dirty="0" smtClean="0">
                <a:solidFill>
                  <a:srgbClr val="B2C0D8"/>
                </a:solidFill>
                <a:ea typeface="MS UI Gothic" pitchFamily="18" charset="0"/>
              </a:rPr>
              <a:t>          </a:t>
            </a:r>
            <a:r>
              <a:rPr lang="ja-JP" sz="1200" b="0" i="0" dirty="0" smtClean="0">
                <a:solidFill>
                  <a:srgbClr val="B2C0D8"/>
                </a:solidFill>
                <a:ea typeface="MS UI Gothic" pitchFamily="18" charset="0"/>
              </a:rPr>
              <a:t>CT単独療法</a:t>
            </a:r>
          </a:p>
        </p:txBody>
      </p:sp>
      <p:cxnSp>
        <p:nvCxnSpPr>
          <p:cNvPr id="130" name="Straight Connector 129"/>
          <p:cNvCxnSpPr/>
          <p:nvPr/>
        </p:nvCxnSpPr>
        <p:spPr>
          <a:xfrm>
            <a:off x="4910277" y="2038424"/>
            <a:ext cx="349624"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910277" y="1860654"/>
            <a:ext cx="349624"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graphicFrame>
        <p:nvGraphicFramePr>
          <p:cNvPr id="132" name="Table 131"/>
          <p:cNvGraphicFramePr>
            <a:graphicFrameLocks noGrp="1"/>
          </p:cNvGraphicFramePr>
          <p:nvPr>
            <p:extLst>
              <p:ext uri="{D42A27DB-BD31-4B8C-83A1-F6EECF244321}">
                <p14:modId xmlns:p14="http://schemas.microsoft.com/office/powerpoint/2010/main" xmlns="" val="2580519974"/>
              </p:ext>
            </p:extLst>
          </p:nvPr>
        </p:nvGraphicFramePr>
        <p:xfrm>
          <a:off x="4852208" y="2222025"/>
          <a:ext cx="4014703" cy="1795780"/>
        </p:xfrm>
        <a:graphic>
          <a:graphicData uri="http://schemas.openxmlformats.org/drawingml/2006/table">
            <a:tbl>
              <a:tblPr firstRow="1" bandRow="1">
                <a:tableStyleId>{5C22544A-7EE6-4342-B048-85BDC9FD1C3A}</a:tableStyleId>
              </a:tblPr>
              <a:tblGrid>
                <a:gridCol w="1595205"/>
                <a:gridCol w="1342933"/>
                <a:gridCol w="1076565"/>
              </a:tblGrid>
              <a:tr h="254065">
                <a:tc>
                  <a:txBody>
                    <a:bodyPr/>
                    <a:lstStyle/>
                    <a:p>
                      <a:pPr>
                        <a:lnSpc>
                          <a:spcPts val="1300"/>
                        </a:lnSpc>
                      </a:pPr>
                      <a:endParaRPr lang="en-GB" sz="1200" dirty="0">
                        <a:solidFill>
                          <a:srgbClr val="000000"/>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r>
                        <a:rPr lang="ja-JP" sz="1200" b="1" i="0" dirty="0" smtClean="0">
                          <a:solidFill>
                            <a:srgbClr val="000000"/>
                          </a:solidFill>
                          <a:ea typeface="MS UI Gothic" pitchFamily="18" charset="0"/>
                        </a:rPr>
                        <a:t>Eryaspase + CT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r>
                        <a:rPr lang="ja-JP" sz="1200" b="1" i="0" dirty="0" smtClean="0">
                          <a:solidFill>
                            <a:srgbClr val="000000"/>
                          </a:solidFill>
                          <a:ea typeface="MS UI Gothic" pitchFamily="18" charset="0"/>
                        </a:rPr>
                        <a:t>CT単独療法</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65">
                <a:tc>
                  <a:txBody>
                    <a:bodyPr/>
                    <a:lstStyle/>
                    <a:p>
                      <a:pPr>
                        <a:lnSpc>
                          <a:spcPts val="1300"/>
                        </a:lnSpc>
                      </a:pPr>
                      <a:r>
                        <a:rPr lang="ja-JP" sz="1200" b="0" i="0" dirty="0" smtClean="0">
                          <a:solidFill>
                            <a:srgbClr val="000000"/>
                          </a:solidFill>
                          <a:ea typeface="MS UI Gothic" pitchFamily="18" charset="0"/>
                        </a:rPr>
                        <a:t>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95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46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ja-JP" sz="1200" b="0" i="0" dirty="0" smtClean="0">
                          <a:solidFill>
                            <a:srgbClr val="000000"/>
                          </a:solidFill>
                          <a:ea typeface="MS UI Gothic" pitchFamily="18" charset="0"/>
                        </a:rPr>
                        <a:t>イベント、n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79 (83.2)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40 (87.0)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ja-JP" sz="1200" b="0" i="0" dirty="0" smtClean="0">
                          <a:solidFill>
                            <a:srgbClr val="000000"/>
                          </a:solidFill>
                          <a:ea typeface="MS UI Gothic" pitchFamily="18" charset="0"/>
                        </a:rPr>
                        <a:t>打ち切り症例、n（%）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16 (16.8)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6 (13.0)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ja-JP" sz="1200" b="0" i="0" dirty="0" smtClean="0">
                          <a:solidFill>
                            <a:srgbClr val="000000"/>
                          </a:solidFill>
                          <a:ea typeface="MS UI Gothic" pitchFamily="18" charset="0"/>
                        </a:rPr>
                        <a:t>OS中央値、週間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26.1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19.0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altLang="ja-JP" sz="1200" b="0" i="0" dirty="0" smtClean="0">
                          <a:solidFill>
                            <a:srgbClr val="000000"/>
                          </a:solidFill>
                          <a:ea typeface="MS UI Gothic" pitchFamily="18" charset="0"/>
                        </a:rPr>
                        <a:t>p</a:t>
                      </a:r>
                      <a:r>
                        <a:rPr lang="ja-JP" sz="1200" b="0" i="0" dirty="0" smtClean="0">
                          <a:solidFill>
                            <a:srgbClr val="000000"/>
                          </a:solidFill>
                          <a:ea typeface="MS UI Gothic" pitchFamily="18" charset="0"/>
                        </a:rPr>
                        <a:t>値</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endParaRPr lang="en-GB" sz="1200"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0.0094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4065">
                <a:tc>
                  <a:txBody>
                    <a:bodyPr/>
                    <a:lstStyle/>
                    <a:p>
                      <a:pPr>
                        <a:lnSpc>
                          <a:spcPts val="1300"/>
                        </a:lnSpc>
                      </a:pPr>
                      <a:r>
                        <a:rPr lang="ja-JP" sz="1200" b="0" i="0" dirty="0" smtClean="0">
                          <a:solidFill>
                            <a:srgbClr val="000000"/>
                          </a:solidFill>
                          <a:ea typeface="MS UI Gothic" pitchFamily="18" charset="0"/>
                        </a:rPr>
                        <a:t>HR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endParaRPr lang="en-GB" sz="1200" dirty="0">
                        <a:solidFill>
                          <a:srgbClr val="00000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pPr>
                      <a:r>
                        <a:rPr lang="ja-JP" sz="1200" b="0" i="0" dirty="0" smtClean="0">
                          <a:solidFill>
                            <a:srgbClr val="000000"/>
                          </a:solidFill>
                          <a:ea typeface="MS UI Gothic" pitchFamily="18" charset="0"/>
                        </a:rPr>
                        <a:t>0.597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3" name="Group 132"/>
          <p:cNvGrpSpPr/>
          <p:nvPr/>
        </p:nvGrpSpPr>
        <p:grpSpPr>
          <a:xfrm>
            <a:off x="1498988" y="1583056"/>
            <a:ext cx="5901576" cy="3841506"/>
            <a:chOff x="1498988" y="1413716"/>
            <a:chExt cx="5901576" cy="3841506"/>
          </a:xfrm>
        </p:grpSpPr>
        <p:sp>
          <p:nvSpPr>
            <p:cNvPr id="161" name="TextBox 160"/>
            <p:cNvSpPr txBox="1"/>
            <p:nvPr/>
          </p:nvSpPr>
          <p:spPr>
            <a:xfrm>
              <a:off x="4699107"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6</a:t>
              </a:r>
            </a:p>
            <a:p>
              <a:pPr algn="ctr"/>
              <a:r>
                <a:rPr lang="ja-JP" sz="1200" b="0" i="0" dirty="0" smtClean="0">
                  <a:solidFill>
                    <a:srgbClr val="B2C0D8"/>
                  </a:solidFill>
                  <a:ea typeface="MS UI Gothic" pitchFamily="18" charset="0"/>
                </a:rPr>
                <a:t>1</a:t>
              </a:r>
            </a:p>
          </p:txBody>
        </p:sp>
        <p:sp>
          <p:nvSpPr>
            <p:cNvPr id="159" name="TextBox 158"/>
            <p:cNvSpPr txBox="1"/>
            <p:nvPr/>
          </p:nvSpPr>
          <p:spPr>
            <a:xfrm>
              <a:off x="4167612"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50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ja-JP" sz="1200" b="0" i="0" dirty="0" smtClean="0">
                  <a:solidFill>
                    <a:srgbClr val="B60D27"/>
                  </a:solidFill>
                  <a:ea typeface="MS UI Gothic" pitchFamily="18" charset="0"/>
                </a:rPr>
                <a:t>12</a:t>
              </a:r>
            </a:p>
            <a:p>
              <a:pPr algn="r"/>
              <a:r>
                <a:rPr lang="ja-JP" sz="1200" b="0" i="0" dirty="0" smtClean="0">
                  <a:solidFill>
                    <a:srgbClr val="B2C0D8"/>
                  </a:solidFill>
                  <a:ea typeface="MS UI Gothic" pitchFamily="18" charset="0"/>
                </a:rPr>
                <a:t>2</a:t>
              </a:r>
            </a:p>
          </p:txBody>
        </p:sp>
        <p:sp>
          <p:nvSpPr>
            <p:cNvPr id="160" name="TextBox 159"/>
            <p:cNvSpPr txBox="1"/>
            <p:nvPr/>
          </p:nvSpPr>
          <p:spPr>
            <a:xfrm>
              <a:off x="4426447"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55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8</a:t>
              </a:r>
            </a:p>
            <a:p>
              <a:pPr algn="ctr"/>
              <a:r>
                <a:rPr lang="ja-JP" sz="1200" b="0" i="0" dirty="0" smtClean="0">
                  <a:solidFill>
                    <a:srgbClr val="B2C0D8"/>
                  </a:solidFill>
                  <a:ea typeface="MS UI Gothic" pitchFamily="18" charset="0"/>
                </a:rPr>
                <a:t>1</a:t>
              </a:r>
            </a:p>
          </p:txBody>
        </p:sp>
        <p:sp>
          <p:nvSpPr>
            <p:cNvPr id="153" name="TextBox 152"/>
            <p:cNvSpPr txBox="1"/>
            <p:nvPr/>
          </p:nvSpPr>
          <p:spPr>
            <a:xfrm>
              <a:off x="3896069"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45</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ja-JP" sz="1200" b="0" i="0" dirty="0" smtClean="0">
                  <a:solidFill>
                    <a:srgbClr val="B60D27"/>
                  </a:solidFill>
                  <a:ea typeface="MS UI Gothic" pitchFamily="18" charset="0"/>
                </a:rPr>
                <a:t>19</a:t>
              </a:r>
            </a:p>
            <a:p>
              <a:pPr algn="r"/>
              <a:r>
                <a:rPr lang="ja-JP" sz="1200" b="0" i="0" dirty="0" smtClean="0">
                  <a:solidFill>
                    <a:srgbClr val="B2C0D8"/>
                  </a:solidFill>
                  <a:ea typeface="MS UI Gothic" pitchFamily="18" charset="0"/>
                </a:rPr>
                <a:t>4</a:t>
              </a:r>
            </a:p>
          </p:txBody>
        </p:sp>
        <p:sp>
          <p:nvSpPr>
            <p:cNvPr id="162" name="TextBox 161"/>
            <p:cNvSpPr txBox="1"/>
            <p:nvPr/>
          </p:nvSpPr>
          <p:spPr>
            <a:xfrm>
              <a:off x="4967592"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4</a:t>
              </a:r>
            </a:p>
          </p:txBody>
        </p:sp>
        <p:sp>
          <p:nvSpPr>
            <p:cNvPr id="134" name="Line 12"/>
            <p:cNvSpPr>
              <a:spLocks noChangeShapeType="1"/>
            </p:cNvSpPr>
            <p:nvPr/>
          </p:nvSpPr>
          <p:spPr bwMode="auto">
            <a:xfrm>
              <a:off x="246722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5" name="Line 13"/>
            <p:cNvSpPr>
              <a:spLocks noChangeShapeType="1"/>
            </p:cNvSpPr>
            <p:nvPr/>
          </p:nvSpPr>
          <p:spPr bwMode="auto">
            <a:xfrm>
              <a:off x="2207775"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Line 14"/>
            <p:cNvSpPr>
              <a:spLocks noChangeShapeType="1"/>
            </p:cNvSpPr>
            <p:nvPr/>
          </p:nvSpPr>
          <p:spPr bwMode="auto">
            <a:xfrm>
              <a:off x="273848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7" name="Line 19"/>
            <p:cNvSpPr>
              <a:spLocks noChangeShapeType="1"/>
            </p:cNvSpPr>
            <p:nvPr/>
          </p:nvSpPr>
          <p:spPr bwMode="auto">
            <a:xfrm>
              <a:off x="1935115"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8" name="Line 21"/>
            <p:cNvSpPr>
              <a:spLocks noChangeShapeType="1"/>
            </p:cNvSpPr>
            <p:nvPr/>
          </p:nvSpPr>
          <p:spPr bwMode="auto">
            <a:xfrm>
              <a:off x="1668643"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39" name="TextBox 138"/>
            <p:cNvSpPr txBox="1"/>
            <p:nvPr/>
          </p:nvSpPr>
          <p:spPr>
            <a:xfrm>
              <a:off x="1498988"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95</a:t>
              </a:r>
            </a:p>
            <a:p>
              <a:pPr algn="ctr"/>
              <a:r>
                <a:rPr lang="ja-JP" sz="1200" b="0" i="0" dirty="0" smtClean="0">
                  <a:solidFill>
                    <a:srgbClr val="B2C0D8"/>
                  </a:solidFill>
                  <a:ea typeface="MS UI Gothic" pitchFamily="18" charset="0"/>
                </a:rPr>
                <a:t>46</a:t>
              </a:r>
            </a:p>
          </p:txBody>
        </p:sp>
        <p:sp>
          <p:nvSpPr>
            <p:cNvPr id="140" name="TextBox 139"/>
            <p:cNvSpPr txBox="1"/>
            <p:nvPr/>
          </p:nvSpPr>
          <p:spPr>
            <a:xfrm>
              <a:off x="1757823"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89</a:t>
              </a:r>
            </a:p>
            <a:p>
              <a:pPr algn="ctr"/>
              <a:r>
                <a:rPr lang="ja-JP" sz="1200" b="0" i="0" dirty="0" smtClean="0">
                  <a:solidFill>
                    <a:srgbClr val="B2C0D8"/>
                  </a:solidFill>
                  <a:ea typeface="MS UI Gothic" pitchFamily="18" charset="0"/>
                </a:rPr>
                <a:t>40</a:t>
              </a:r>
            </a:p>
          </p:txBody>
        </p:sp>
        <p:sp>
          <p:nvSpPr>
            <p:cNvPr id="141" name="TextBox 140"/>
            <p:cNvSpPr txBox="1"/>
            <p:nvPr/>
          </p:nvSpPr>
          <p:spPr>
            <a:xfrm>
              <a:off x="2030483"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82</a:t>
              </a:r>
            </a:p>
            <a:p>
              <a:pPr algn="ctr"/>
              <a:r>
                <a:rPr lang="ja-JP" sz="1200" b="0" i="0" dirty="0" smtClean="0">
                  <a:solidFill>
                    <a:srgbClr val="B2C0D8"/>
                  </a:solidFill>
                  <a:ea typeface="MS UI Gothic" pitchFamily="18" charset="0"/>
                </a:rPr>
                <a:t>34</a:t>
              </a:r>
            </a:p>
          </p:txBody>
        </p:sp>
        <p:sp>
          <p:nvSpPr>
            <p:cNvPr id="142" name="TextBox 141"/>
            <p:cNvSpPr txBox="1"/>
            <p:nvPr/>
          </p:nvSpPr>
          <p:spPr>
            <a:xfrm>
              <a:off x="2298968"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71</a:t>
              </a:r>
            </a:p>
            <a:p>
              <a:pPr algn="ctr"/>
              <a:r>
                <a:rPr lang="ja-JP" sz="1200" b="0" i="0" dirty="0" smtClean="0">
                  <a:solidFill>
                    <a:srgbClr val="B2C0D8"/>
                  </a:solidFill>
                  <a:ea typeface="MS UI Gothic" pitchFamily="18" charset="0"/>
                </a:rPr>
                <a:t>25</a:t>
              </a:r>
            </a:p>
          </p:txBody>
        </p:sp>
        <p:sp>
          <p:nvSpPr>
            <p:cNvPr id="143" name="TextBox 142"/>
            <p:cNvSpPr txBox="1"/>
            <p:nvPr/>
          </p:nvSpPr>
          <p:spPr>
            <a:xfrm>
              <a:off x="2558951"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58</a:t>
              </a:r>
            </a:p>
            <a:p>
              <a:pPr algn="ctr"/>
              <a:r>
                <a:rPr lang="ja-JP" sz="1200" b="0" i="0" dirty="0" smtClean="0">
                  <a:solidFill>
                    <a:srgbClr val="B2C0D8"/>
                  </a:solidFill>
                  <a:ea typeface="MS UI Gothic" pitchFamily="18" charset="0"/>
                </a:rPr>
                <a:t>19</a:t>
              </a:r>
            </a:p>
          </p:txBody>
        </p:sp>
        <p:sp>
          <p:nvSpPr>
            <p:cNvPr id="144" name="Line 12"/>
            <p:cNvSpPr>
              <a:spLocks noChangeShapeType="1"/>
            </p:cNvSpPr>
            <p:nvPr/>
          </p:nvSpPr>
          <p:spPr bwMode="auto">
            <a:xfrm>
              <a:off x="380434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5" name="Line 13"/>
            <p:cNvSpPr>
              <a:spLocks noChangeShapeType="1"/>
            </p:cNvSpPr>
            <p:nvPr/>
          </p:nvSpPr>
          <p:spPr bwMode="auto">
            <a:xfrm>
              <a:off x="3544892"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6" name="Line 14"/>
            <p:cNvSpPr>
              <a:spLocks noChangeShapeType="1"/>
            </p:cNvSpPr>
            <p:nvPr/>
          </p:nvSpPr>
          <p:spPr bwMode="auto">
            <a:xfrm>
              <a:off x="407560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7" name="Line 19"/>
            <p:cNvSpPr>
              <a:spLocks noChangeShapeType="1"/>
            </p:cNvSpPr>
            <p:nvPr/>
          </p:nvSpPr>
          <p:spPr bwMode="auto">
            <a:xfrm>
              <a:off x="3272232"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8" name="Line 21"/>
            <p:cNvSpPr>
              <a:spLocks noChangeShapeType="1"/>
            </p:cNvSpPr>
            <p:nvPr/>
          </p:nvSpPr>
          <p:spPr bwMode="auto">
            <a:xfrm>
              <a:off x="3005760"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49" name="TextBox 148"/>
            <p:cNvSpPr txBox="1"/>
            <p:nvPr/>
          </p:nvSpPr>
          <p:spPr>
            <a:xfrm>
              <a:off x="2836105"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46</a:t>
              </a:r>
            </a:p>
            <a:p>
              <a:pPr algn="ctr"/>
              <a:r>
                <a:rPr lang="ja-JP" sz="1200" b="0" i="0" dirty="0" smtClean="0">
                  <a:solidFill>
                    <a:srgbClr val="B2C0D8"/>
                  </a:solidFill>
                  <a:ea typeface="MS UI Gothic" pitchFamily="18" charset="0"/>
                </a:rPr>
                <a:t>15</a:t>
              </a:r>
            </a:p>
          </p:txBody>
        </p:sp>
        <p:sp>
          <p:nvSpPr>
            <p:cNvPr id="150" name="TextBox 149"/>
            <p:cNvSpPr txBox="1"/>
            <p:nvPr/>
          </p:nvSpPr>
          <p:spPr>
            <a:xfrm>
              <a:off x="3094940"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32</a:t>
              </a:r>
            </a:p>
            <a:p>
              <a:pPr algn="ctr"/>
              <a:r>
                <a:rPr lang="ja-JP" sz="1200" b="0" i="0" dirty="0" smtClean="0">
                  <a:solidFill>
                    <a:srgbClr val="B2C0D8"/>
                  </a:solidFill>
                  <a:ea typeface="MS UI Gothic" pitchFamily="18" charset="0"/>
                </a:rPr>
                <a:t>10</a:t>
              </a:r>
            </a:p>
          </p:txBody>
        </p:sp>
        <p:sp>
          <p:nvSpPr>
            <p:cNvPr id="151" name="TextBox 150"/>
            <p:cNvSpPr txBox="1"/>
            <p:nvPr/>
          </p:nvSpPr>
          <p:spPr>
            <a:xfrm>
              <a:off x="3367601"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35</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ja-JP" sz="1200" b="0" i="0" dirty="0" smtClean="0">
                  <a:solidFill>
                    <a:srgbClr val="B60D27"/>
                  </a:solidFill>
                  <a:ea typeface="MS UI Gothic" pitchFamily="18" charset="0"/>
                </a:rPr>
                <a:t>25</a:t>
              </a:r>
            </a:p>
            <a:p>
              <a:pPr algn="r"/>
              <a:r>
                <a:rPr lang="ja-JP" sz="1200" b="0" i="0" dirty="0" smtClean="0">
                  <a:solidFill>
                    <a:srgbClr val="B2C0D8"/>
                  </a:solidFill>
                  <a:ea typeface="MS UI Gothic" pitchFamily="18" charset="0"/>
                </a:rPr>
                <a:t>6</a:t>
              </a:r>
            </a:p>
          </p:txBody>
        </p:sp>
        <p:sp>
          <p:nvSpPr>
            <p:cNvPr id="152" name="TextBox 151"/>
            <p:cNvSpPr txBox="1"/>
            <p:nvPr/>
          </p:nvSpPr>
          <p:spPr>
            <a:xfrm>
              <a:off x="3636086" y="4424225"/>
              <a:ext cx="354584" cy="830997"/>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40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ja-JP" sz="1200" b="0" i="0" dirty="0" smtClean="0">
                  <a:solidFill>
                    <a:srgbClr val="B60D27"/>
                  </a:solidFill>
                  <a:ea typeface="MS UI Gothic" pitchFamily="18" charset="0"/>
                </a:rPr>
                <a:t>22</a:t>
              </a:r>
            </a:p>
            <a:p>
              <a:pPr algn="r"/>
              <a:r>
                <a:rPr lang="ja-JP" sz="1200" b="0" i="0" dirty="0" smtClean="0">
                  <a:solidFill>
                    <a:srgbClr val="B2C0D8"/>
                  </a:solidFill>
                  <a:ea typeface="MS UI Gothic" pitchFamily="18" charset="0"/>
                </a:rPr>
                <a:t>5</a:t>
              </a:r>
            </a:p>
          </p:txBody>
        </p:sp>
        <p:sp>
          <p:nvSpPr>
            <p:cNvPr id="154" name="Line 12"/>
            <p:cNvSpPr>
              <a:spLocks noChangeShapeType="1"/>
            </p:cNvSpPr>
            <p:nvPr/>
          </p:nvSpPr>
          <p:spPr bwMode="auto">
            <a:xfrm>
              <a:off x="5135853"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5" name="Line 13"/>
            <p:cNvSpPr>
              <a:spLocks noChangeShapeType="1"/>
            </p:cNvSpPr>
            <p:nvPr/>
          </p:nvSpPr>
          <p:spPr bwMode="auto">
            <a:xfrm>
              <a:off x="487639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6" name="Line 14"/>
            <p:cNvSpPr>
              <a:spLocks noChangeShapeType="1"/>
            </p:cNvSpPr>
            <p:nvPr/>
          </p:nvSpPr>
          <p:spPr bwMode="auto">
            <a:xfrm>
              <a:off x="5407113"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7" name="Line 19"/>
            <p:cNvSpPr>
              <a:spLocks noChangeShapeType="1"/>
            </p:cNvSpPr>
            <p:nvPr/>
          </p:nvSpPr>
          <p:spPr bwMode="auto">
            <a:xfrm>
              <a:off x="4603739"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8" name="Line 21"/>
            <p:cNvSpPr>
              <a:spLocks noChangeShapeType="1"/>
            </p:cNvSpPr>
            <p:nvPr/>
          </p:nvSpPr>
          <p:spPr bwMode="auto">
            <a:xfrm>
              <a:off x="4337267"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63" name="TextBox 162"/>
            <p:cNvSpPr txBox="1"/>
            <p:nvPr/>
          </p:nvSpPr>
          <p:spPr>
            <a:xfrm>
              <a:off x="5227575"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70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2</a:t>
              </a:r>
            </a:p>
          </p:txBody>
        </p:sp>
        <p:sp>
          <p:nvSpPr>
            <p:cNvPr id="164" name="Line 12"/>
            <p:cNvSpPr>
              <a:spLocks noChangeShapeType="1"/>
            </p:cNvSpPr>
            <p:nvPr/>
          </p:nvSpPr>
          <p:spPr bwMode="auto">
            <a:xfrm>
              <a:off x="6478580"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5" name="Line 13"/>
            <p:cNvSpPr>
              <a:spLocks noChangeShapeType="1"/>
            </p:cNvSpPr>
            <p:nvPr/>
          </p:nvSpPr>
          <p:spPr bwMode="auto">
            <a:xfrm>
              <a:off x="621912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6" name="Line 14"/>
            <p:cNvSpPr>
              <a:spLocks noChangeShapeType="1"/>
            </p:cNvSpPr>
            <p:nvPr/>
          </p:nvSpPr>
          <p:spPr bwMode="auto">
            <a:xfrm>
              <a:off x="6749840"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7" name="Line 19"/>
            <p:cNvSpPr>
              <a:spLocks noChangeShapeType="1"/>
            </p:cNvSpPr>
            <p:nvPr/>
          </p:nvSpPr>
          <p:spPr bwMode="auto">
            <a:xfrm>
              <a:off x="5946466"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8" name="Line 21"/>
            <p:cNvSpPr>
              <a:spLocks noChangeShapeType="1"/>
            </p:cNvSpPr>
            <p:nvPr/>
          </p:nvSpPr>
          <p:spPr bwMode="auto">
            <a:xfrm>
              <a:off x="5679994" y="4359099"/>
              <a:ext cx="0" cy="7200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69" name="TextBox 168"/>
            <p:cNvSpPr txBox="1"/>
            <p:nvPr/>
          </p:nvSpPr>
          <p:spPr>
            <a:xfrm>
              <a:off x="5510339"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75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2</a:t>
              </a:r>
            </a:p>
          </p:txBody>
        </p:sp>
        <p:sp>
          <p:nvSpPr>
            <p:cNvPr id="170" name="TextBox 169"/>
            <p:cNvSpPr txBox="1"/>
            <p:nvPr/>
          </p:nvSpPr>
          <p:spPr>
            <a:xfrm>
              <a:off x="5769174"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80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2</a:t>
              </a:r>
            </a:p>
          </p:txBody>
        </p:sp>
        <p:sp>
          <p:nvSpPr>
            <p:cNvPr id="171" name="TextBox 170"/>
            <p:cNvSpPr txBox="1"/>
            <p:nvPr/>
          </p:nvSpPr>
          <p:spPr>
            <a:xfrm>
              <a:off x="6041835"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85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1</a:t>
              </a:r>
            </a:p>
          </p:txBody>
        </p:sp>
        <p:sp>
          <p:nvSpPr>
            <p:cNvPr id="172" name="TextBox 171"/>
            <p:cNvSpPr txBox="1"/>
            <p:nvPr/>
          </p:nvSpPr>
          <p:spPr>
            <a:xfrm>
              <a:off x="6310320"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90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1</a:t>
              </a:r>
            </a:p>
          </p:txBody>
        </p:sp>
        <p:sp>
          <p:nvSpPr>
            <p:cNvPr id="173" name="TextBox 172"/>
            <p:cNvSpPr txBox="1"/>
            <p:nvPr/>
          </p:nvSpPr>
          <p:spPr>
            <a:xfrm>
              <a:off x="6570303" y="4424225"/>
              <a:ext cx="354584" cy="646331"/>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95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B60D27"/>
                  </a:solidFill>
                  <a:ea typeface="MS UI Gothic" pitchFamily="18" charset="0"/>
                </a:rPr>
                <a:t>1</a:t>
              </a:r>
            </a:p>
          </p:txBody>
        </p:sp>
        <p:sp>
          <p:nvSpPr>
            <p:cNvPr id="174" name="Line 2"/>
            <p:cNvSpPr>
              <a:spLocks noChangeShapeType="1"/>
            </p:cNvSpPr>
            <p:nvPr/>
          </p:nvSpPr>
          <p:spPr bwMode="auto">
            <a:xfrm>
              <a:off x="3175639" y="3452654"/>
              <a:ext cx="76119"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3"/>
            <p:cNvSpPr>
              <a:spLocks noChangeShapeType="1"/>
            </p:cNvSpPr>
            <p:nvPr/>
          </p:nvSpPr>
          <p:spPr bwMode="auto">
            <a:xfrm>
              <a:off x="1665937" y="1413716"/>
              <a:ext cx="0" cy="7646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4"/>
            <p:cNvSpPr>
              <a:spLocks noChangeShapeType="1"/>
            </p:cNvSpPr>
            <p:nvPr/>
          </p:nvSpPr>
          <p:spPr bwMode="auto">
            <a:xfrm>
              <a:off x="2617430" y="2802743"/>
              <a:ext cx="0" cy="63717"/>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
            <p:cNvSpPr>
              <a:spLocks noChangeShapeType="1"/>
            </p:cNvSpPr>
            <p:nvPr/>
          </p:nvSpPr>
          <p:spPr bwMode="auto">
            <a:xfrm>
              <a:off x="1703997" y="1413716"/>
              <a:ext cx="0" cy="7646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6"/>
            <p:cNvSpPr>
              <a:spLocks noChangeShapeType="1"/>
            </p:cNvSpPr>
            <p:nvPr/>
          </p:nvSpPr>
          <p:spPr bwMode="auto">
            <a:xfrm>
              <a:off x="1881609" y="1541150"/>
              <a:ext cx="0" cy="7646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Freeform 7"/>
            <p:cNvSpPr>
              <a:spLocks/>
            </p:cNvSpPr>
            <p:nvPr/>
          </p:nvSpPr>
          <p:spPr bwMode="auto">
            <a:xfrm>
              <a:off x="1640564" y="1451946"/>
              <a:ext cx="3222388" cy="2841770"/>
            </a:xfrm>
            <a:custGeom>
              <a:avLst/>
              <a:gdLst>
                <a:gd name="T0" fmla="*/ 254 w 254"/>
                <a:gd name="T1" fmla="*/ 216 h 223"/>
                <a:gd name="T2" fmla="*/ 216 w 254"/>
                <a:gd name="T3" fmla="*/ 210 h 223"/>
                <a:gd name="T4" fmla="*/ 203 w 254"/>
                <a:gd name="T5" fmla="*/ 203 h 223"/>
                <a:gd name="T6" fmla="*/ 198 w 254"/>
                <a:gd name="T7" fmla="*/ 195 h 223"/>
                <a:gd name="T8" fmla="*/ 179 w 254"/>
                <a:gd name="T9" fmla="*/ 190 h 223"/>
                <a:gd name="T10" fmla="*/ 149 w 254"/>
                <a:gd name="T11" fmla="*/ 183 h 223"/>
                <a:gd name="T12" fmla="*/ 139 w 254"/>
                <a:gd name="T13" fmla="*/ 175 h 223"/>
                <a:gd name="T14" fmla="*/ 136 w 254"/>
                <a:gd name="T15" fmla="*/ 169 h 223"/>
                <a:gd name="T16" fmla="*/ 131 w 254"/>
                <a:gd name="T17" fmla="*/ 164 h 223"/>
                <a:gd name="T18" fmla="*/ 124 w 254"/>
                <a:gd name="T19" fmla="*/ 152 h 223"/>
                <a:gd name="T20" fmla="*/ 119 w 254"/>
                <a:gd name="T21" fmla="*/ 147 h 223"/>
                <a:gd name="T22" fmla="*/ 111 w 254"/>
                <a:gd name="T23" fmla="*/ 142 h 223"/>
                <a:gd name="T24" fmla="*/ 93 w 254"/>
                <a:gd name="T25" fmla="*/ 136 h 223"/>
                <a:gd name="T26" fmla="*/ 91 w 254"/>
                <a:gd name="T27" fmla="*/ 125 h 223"/>
                <a:gd name="T28" fmla="*/ 86 w 254"/>
                <a:gd name="T29" fmla="*/ 120 h 223"/>
                <a:gd name="T30" fmla="*/ 85 w 254"/>
                <a:gd name="T31" fmla="*/ 114 h 223"/>
                <a:gd name="T32" fmla="*/ 81 w 254"/>
                <a:gd name="T33" fmla="*/ 109 h 223"/>
                <a:gd name="T34" fmla="*/ 73 w 254"/>
                <a:gd name="T35" fmla="*/ 104 h 223"/>
                <a:gd name="T36" fmla="*/ 66 w 254"/>
                <a:gd name="T37" fmla="*/ 99 h 223"/>
                <a:gd name="T38" fmla="*/ 64 w 254"/>
                <a:gd name="T39" fmla="*/ 94 h 223"/>
                <a:gd name="T40" fmla="*/ 59 w 254"/>
                <a:gd name="T41" fmla="*/ 88 h 223"/>
                <a:gd name="T42" fmla="*/ 57 w 254"/>
                <a:gd name="T43" fmla="*/ 78 h 223"/>
                <a:gd name="T44" fmla="*/ 53 w 254"/>
                <a:gd name="T45" fmla="*/ 68 h 223"/>
                <a:gd name="T46" fmla="*/ 50 w 254"/>
                <a:gd name="T47" fmla="*/ 61 h 223"/>
                <a:gd name="T48" fmla="*/ 48 w 254"/>
                <a:gd name="T49" fmla="*/ 52 h 223"/>
                <a:gd name="T50" fmla="*/ 45 w 254"/>
                <a:gd name="T51" fmla="*/ 46 h 223"/>
                <a:gd name="T52" fmla="*/ 38 w 254"/>
                <a:gd name="T53" fmla="*/ 42 h 223"/>
                <a:gd name="T54" fmla="*/ 35 w 254"/>
                <a:gd name="T55" fmla="*/ 37 h 223"/>
                <a:gd name="T56" fmla="*/ 31 w 254"/>
                <a:gd name="T57" fmla="*/ 31 h 223"/>
                <a:gd name="T58" fmla="*/ 29 w 254"/>
                <a:gd name="T59" fmla="*/ 25 h 223"/>
                <a:gd name="T60" fmla="*/ 27 w 254"/>
                <a:gd name="T61" fmla="*/ 20 h 223"/>
                <a:gd name="T62" fmla="*/ 23 w 254"/>
                <a:gd name="T63" fmla="*/ 15 h 223"/>
                <a:gd name="T64" fmla="*/ 21 w 254"/>
                <a:gd name="T65" fmla="*/ 9 h 223"/>
                <a:gd name="T66" fmla="*/ 17 w 254"/>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223">
                  <a:moveTo>
                    <a:pt x="254" y="223"/>
                  </a:moveTo>
                  <a:lnTo>
                    <a:pt x="254" y="216"/>
                  </a:lnTo>
                  <a:lnTo>
                    <a:pt x="216" y="216"/>
                  </a:lnTo>
                  <a:lnTo>
                    <a:pt x="216" y="210"/>
                  </a:lnTo>
                  <a:lnTo>
                    <a:pt x="203" y="210"/>
                  </a:lnTo>
                  <a:lnTo>
                    <a:pt x="203" y="203"/>
                  </a:lnTo>
                  <a:lnTo>
                    <a:pt x="198" y="203"/>
                  </a:lnTo>
                  <a:lnTo>
                    <a:pt x="198" y="195"/>
                  </a:lnTo>
                  <a:lnTo>
                    <a:pt x="179" y="195"/>
                  </a:lnTo>
                  <a:lnTo>
                    <a:pt x="179" y="190"/>
                  </a:lnTo>
                  <a:lnTo>
                    <a:pt x="149" y="190"/>
                  </a:lnTo>
                  <a:lnTo>
                    <a:pt x="149" y="183"/>
                  </a:lnTo>
                  <a:lnTo>
                    <a:pt x="139" y="183"/>
                  </a:lnTo>
                  <a:lnTo>
                    <a:pt x="139" y="175"/>
                  </a:lnTo>
                  <a:lnTo>
                    <a:pt x="136" y="175"/>
                  </a:lnTo>
                  <a:lnTo>
                    <a:pt x="136" y="169"/>
                  </a:lnTo>
                  <a:lnTo>
                    <a:pt x="131" y="169"/>
                  </a:lnTo>
                  <a:lnTo>
                    <a:pt x="131" y="164"/>
                  </a:lnTo>
                  <a:lnTo>
                    <a:pt x="124" y="164"/>
                  </a:lnTo>
                  <a:lnTo>
                    <a:pt x="124" y="152"/>
                  </a:lnTo>
                  <a:lnTo>
                    <a:pt x="119" y="152"/>
                  </a:lnTo>
                  <a:lnTo>
                    <a:pt x="119" y="147"/>
                  </a:lnTo>
                  <a:lnTo>
                    <a:pt x="111" y="147"/>
                  </a:lnTo>
                  <a:lnTo>
                    <a:pt x="111" y="142"/>
                  </a:lnTo>
                  <a:lnTo>
                    <a:pt x="93" y="142"/>
                  </a:lnTo>
                  <a:lnTo>
                    <a:pt x="93" y="136"/>
                  </a:lnTo>
                  <a:lnTo>
                    <a:pt x="91" y="136"/>
                  </a:lnTo>
                  <a:lnTo>
                    <a:pt x="91" y="125"/>
                  </a:lnTo>
                  <a:lnTo>
                    <a:pt x="86" y="125"/>
                  </a:lnTo>
                  <a:lnTo>
                    <a:pt x="86" y="120"/>
                  </a:lnTo>
                  <a:lnTo>
                    <a:pt x="85" y="120"/>
                  </a:lnTo>
                  <a:lnTo>
                    <a:pt x="85" y="114"/>
                  </a:lnTo>
                  <a:lnTo>
                    <a:pt x="81" y="114"/>
                  </a:lnTo>
                  <a:lnTo>
                    <a:pt x="81" y="109"/>
                  </a:lnTo>
                  <a:lnTo>
                    <a:pt x="73" y="109"/>
                  </a:lnTo>
                  <a:lnTo>
                    <a:pt x="73" y="104"/>
                  </a:lnTo>
                  <a:lnTo>
                    <a:pt x="66" y="104"/>
                  </a:lnTo>
                  <a:lnTo>
                    <a:pt x="66" y="99"/>
                  </a:lnTo>
                  <a:lnTo>
                    <a:pt x="64" y="99"/>
                  </a:lnTo>
                  <a:lnTo>
                    <a:pt x="64" y="94"/>
                  </a:lnTo>
                  <a:lnTo>
                    <a:pt x="59" y="94"/>
                  </a:lnTo>
                  <a:lnTo>
                    <a:pt x="59" y="88"/>
                  </a:lnTo>
                  <a:lnTo>
                    <a:pt x="57" y="88"/>
                  </a:lnTo>
                  <a:lnTo>
                    <a:pt x="57" y="78"/>
                  </a:lnTo>
                  <a:lnTo>
                    <a:pt x="53" y="78"/>
                  </a:lnTo>
                  <a:lnTo>
                    <a:pt x="53" y="68"/>
                  </a:lnTo>
                  <a:lnTo>
                    <a:pt x="50" y="68"/>
                  </a:lnTo>
                  <a:lnTo>
                    <a:pt x="50" y="61"/>
                  </a:lnTo>
                  <a:lnTo>
                    <a:pt x="48" y="61"/>
                  </a:lnTo>
                  <a:lnTo>
                    <a:pt x="48" y="52"/>
                  </a:lnTo>
                  <a:lnTo>
                    <a:pt x="45" y="52"/>
                  </a:lnTo>
                  <a:lnTo>
                    <a:pt x="45" y="46"/>
                  </a:lnTo>
                  <a:lnTo>
                    <a:pt x="38" y="46"/>
                  </a:lnTo>
                  <a:lnTo>
                    <a:pt x="38" y="42"/>
                  </a:lnTo>
                  <a:lnTo>
                    <a:pt x="35" y="42"/>
                  </a:lnTo>
                  <a:lnTo>
                    <a:pt x="35" y="37"/>
                  </a:lnTo>
                  <a:lnTo>
                    <a:pt x="31" y="37"/>
                  </a:lnTo>
                  <a:lnTo>
                    <a:pt x="31" y="31"/>
                  </a:lnTo>
                  <a:lnTo>
                    <a:pt x="29" y="31"/>
                  </a:lnTo>
                  <a:lnTo>
                    <a:pt x="29" y="25"/>
                  </a:lnTo>
                  <a:lnTo>
                    <a:pt x="27" y="25"/>
                  </a:lnTo>
                  <a:lnTo>
                    <a:pt x="27" y="20"/>
                  </a:lnTo>
                  <a:lnTo>
                    <a:pt x="23" y="20"/>
                  </a:lnTo>
                  <a:lnTo>
                    <a:pt x="23" y="15"/>
                  </a:lnTo>
                  <a:lnTo>
                    <a:pt x="21" y="15"/>
                  </a:lnTo>
                  <a:lnTo>
                    <a:pt x="21" y="9"/>
                  </a:lnTo>
                  <a:lnTo>
                    <a:pt x="17" y="9"/>
                  </a:lnTo>
                  <a:lnTo>
                    <a:pt x="17"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8"/>
            <p:cNvSpPr>
              <a:spLocks noChangeShapeType="1"/>
            </p:cNvSpPr>
            <p:nvPr/>
          </p:nvSpPr>
          <p:spPr bwMode="auto">
            <a:xfrm>
              <a:off x="3446127" y="332510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
            <p:cNvSpPr>
              <a:spLocks noChangeShapeType="1"/>
            </p:cNvSpPr>
            <p:nvPr/>
          </p:nvSpPr>
          <p:spPr bwMode="auto">
            <a:xfrm>
              <a:off x="1920299" y="1452460"/>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0"/>
            <p:cNvSpPr>
              <a:spLocks noChangeShapeType="1"/>
            </p:cNvSpPr>
            <p:nvPr/>
          </p:nvSpPr>
          <p:spPr bwMode="auto">
            <a:xfrm>
              <a:off x="4641359" y="394501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1"/>
            <p:cNvSpPr>
              <a:spLocks noChangeShapeType="1"/>
            </p:cNvSpPr>
            <p:nvPr/>
          </p:nvSpPr>
          <p:spPr bwMode="auto">
            <a:xfrm>
              <a:off x="4679504" y="394501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2"/>
            <p:cNvSpPr>
              <a:spLocks noChangeShapeType="1"/>
            </p:cNvSpPr>
            <p:nvPr/>
          </p:nvSpPr>
          <p:spPr bwMode="auto">
            <a:xfrm>
              <a:off x="3242683" y="3195958"/>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3"/>
            <p:cNvSpPr>
              <a:spLocks noChangeShapeType="1"/>
            </p:cNvSpPr>
            <p:nvPr/>
          </p:nvSpPr>
          <p:spPr bwMode="auto">
            <a:xfrm>
              <a:off x="3064670" y="3028066"/>
              <a:ext cx="76291"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4"/>
            <p:cNvSpPr>
              <a:spLocks noChangeShapeType="1"/>
            </p:cNvSpPr>
            <p:nvPr/>
          </p:nvSpPr>
          <p:spPr bwMode="auto">
            <a:xfrm>
              <a:off x="4946524" y="3945016"/>
              <a:ext cx="0" cy="6457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15"/>
            <p:cNvSpPr>
              <a:spLocks noChangeShapeType="1"/>
            </p:cNvSpPr>
            <p:nvPr/>
          </p:nvSpPr>
          <p:spPr bwMode="auto">
            <a:xfrm>
              <a:off x="4895663" y="3945016"/>
              <a:ext cx="0" cy="6457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16"/>
            <p:cNvSpPr>
              <a:spLocks noChangeShapeType="1"/>
            </p:cNvSpPr>
            <p:nvPr/>
          </p:nvSpPr>
          <p:spPr bwMode="auto">
            <a:xfrm>
              <a:off x="3598710" y="332510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7"/>
            <p:cNvSpPr>
              <a:spLocks noChangeShapeType="1"/>
            </p:cNvSpPr>
            <p:nvPr/>
          </p:nvSpPr>
          <p:spPr bwMode="auto">
            <a:xfrm>
              <a:off x="3484273" y="3325106"/>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8"/>
            <p:cNvSpPr>
              <a:spLocks noChangeShapeType="1"/>
            </p:cNvSpPr>
            <p:nvPr/>
          </p:nvSpPr>
          <p:spPr bwMode="auto">
            <a:xfrm>
              <a:off x="5976458" y="4099994"/>
              <a:ext cx="0" cy="77489"/>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Freeform 19"/>
            <p:cNvSpPr>
              <a:spLocks/>
            </p:cNvSpPr>
            <p:nvPr/>
          </p:nvSpPr>
          <p:spPr bwMode="auto">
            <a:xfrm>
              <a:off x="1640564" y="1413716"/>
              <a:ext cx="5760000" cy="2880000"/>
            </a:xfrm>
            <a:custGeom>
              <a:avLst/>
              <a:gdLst>
                <a:gd name="T0" fmla="*/ 453 w 453"/>
                <a:gd name="T1" fmla="*/ 211 h 223"/>
                <a:gd name="T2" fmla="*/ 290 w 453"/>
                <a:gd name="T3" fmla="*/ 205 h 223"/>
                <a:gd name="T4" fmla="*/ 284 w 453"/>
                <a:gd name="T5" fmla="*/ 199 h 223"/>
                <a:gd name="T6" fmla="*/ 227 w 453"/>
                <a:gd name="T7" fmla="*/ 196 h 223"/>
                <a:gd name="T8" fmla="*/ 224 w 453"/>
                <a:gd name="T9" fmla="*/ 193 h 223"/>
                <a:gd name="T10" fmla="*/ 222 w 453"/>
                <a:gd name="T11" fmla="*/ 190 h 223"/>
                <a:gd name="T12" fmla="*/ 219 w 453"/>
                <a:gd name="T13" fmla="*/ 187 h 223"/>
                <a:gd name="T14" fmla="*/ 204 w 453"/>
                <a:gd name="T15" fmla="*/ 180 h 223"/>
                <a:gd name="T16" fmla="*/ 203 w 453"/>
                <a:gd name="T17" fmla="*/ 177 h 223"/>
                <a:gd name="T18" fmla="*/ 201 w 453"/>
                <a:gd name="T19" fmla="*/ 175 h 223"/>
                <a:gd name="T20" fmla="*/ 199 w 453"/>
                <a:gd name="T21" fmla="*/ 170 h 223"/>
                <a:gd name="T22" fmla="*/ 189 w 453"/>
                <a:gd name="T23" fmla="*/ 167 h 223"/>
                <a:gd name="T24" fmla="*/ 183 w 453"/>
                <a:gd name="T25" fmla="*/ 164 h 223"/>
                <a:gd name="T26" fmla="*/ 172 w 453"/>
                <a:gd name="T27" fmla="*/ 157 h 223"/>
                <a:gd name="T28" fmla="*/ 161 w 453"/>
                <a:gd name="T29" fmla="*/ 152 h 223"/>
                <a:gd name="T30" fmla="*/ 141 w 453"/>
                <a:gd name="T31" fmla="*/ 148 h 223"/>
                <a:gd name="T32" fmla="*/ 139 w 453"/>
                <a:gd name="T33" fmla="*/ 146 h 223"/>
                <a:gd name="T34" fmla="*/ 136 w 453"/>
                <a:gd name="T35" fmla="*/ 143 h 223"/>
                <a:gd name="T36" fmla="*/ 131 w 453"/>
                <a:gd name="T37" fmla="*/ 140 h 223"/>
                <a:gd name="T38" fmla="*/ 124 w 453"/>
                <a:gd name="T39" fmla="*/ 138 h 223"/>
                <a:gd name="T40" fmla="*/ 122 w 453"/>
                <a:gd name="T41" fmla="*/ 136 h 223"/>
                <a:gd name="T42" fmla="*/ 119 w 453"/>
                <a:gd name="T43" fmla="*/ 131 h 223"/>
                <a:gd name="T44" fmla="*/ 117 w 453"/>
                <a:gd name="T45" fmla="*/ 128 h 223"/>
                <a:gd name="T46" fmla="*/ 115 w 453"/>
                <a:gd name="T47" fmla="*/ 122 h 223"/>
                <a:gd name="T48" fmla="*/ 113 w 453"/>
                <a:gd name="T49" fmla="*/ 117 h 223"/>
                <a:gd name="T50" fmla="*/ 111 w 453"/>
                <a:gd name="T51" fmla="*/ 110 h 223"/>
                <a:gd name="T52" fmla="*/ 106 w 453"/>
                <a:gd name="T53" fmla="*/ 106 h 223"/>
                <a:gd name="T54" fmla="*/ 103 w 453"/>
                <a:gd name="T55" fmla="*/ 97 h 223"/>
                <a:gd name="T56" fmla="*/ 100 w 453"/>
                <a:gd name="T57" fmla="*/ 95 h 223"/>
                <a:gd name="T58" fmla="*/ 94 w 453"/>
                <a:gd name="T59" fmla="*/ 91 h 223"/>
                <a:gd name="T60" fmla="*/ 91 w 453"/>
                <a:gd name="T61" fmla="*/ 87 h 223"/>
                <a:gd name="T62" fmla="*/ 89 w 453"/>
                <a:gd name="T63" fmla="*/ 83 h 223"/>
                <a:gd name="T64" fmla="*/ 85 w 453"/>
                <a:gd name="T65" fmla="*/ 78 h 223"/>
                <a:gd name="T66" fmla="*/ 82 w 453"/>
                <a:gd name="T67" fmla="*/ 74 h 223"/>
                <a:gd name="T68" fmla="*/ 80 w 453"/>
                <a:gd name="T69" fmla="*/ 70 h 223"/>
                <a:gd name="T70" fmla="*/ 77 w 453"/>
                <a:gd name="T71" fmla="*/ 61 h 223"/>
                <a:gd name="T72" fmla="*/ 75 w 453"/>
                <a:gd name="T73" fmla="*/ 53 h 223"/>
                <a:gd name="T74" fmla="*/ 72 w 453"/>
                <a:gd name="T75" fmla="*/ 50 h 223"/>
                <a:gd name="T76" fmla="*/ 67 w 453"/>
                <a:gd name="T77" fmla="*/ 45 h 223"/>
                <a:gd name="T78" fmla="*/ 63 w 453"/>
                <a:gd name="T79" fmla="*/ 43 h 223"/>
                <a:gd name="T80" fmla="*/ 59 w 453"/>
                <a:gd name="T81" fmla="*/ 40 h 223"/>
                <a:gd name="T82" fmla="*/ 57 w 453"/>
                <a:gd name="T83" fmla="*/ 38 h 223"/>
                <a:gd name="T84" fmla="*/ 54 w 453"/>
                <a:gd name="T85" fmla="*/ 35 h 223"/>
                <a:gd name="T86" fmla="*/ 52 w 453"/>
                <a:gd name="T87" fmla="*/ 32 h 223"/>
                <a:gd name="T88" fmla="*/ 51 w 453"/>
                <a:gd name="T89" fmla="*/ 30 h 223"/>
                <a:gd name="T90" fmla="*/ 49 w 453"/>
                <a:gd name="T91" fmla="*/ 25 h 223"/>
                <a:gd name="T92" fmla="*/ 46 w 453"/>
                <a:gd name="T93" fmla="*/ 23 h 223"/>
                <a:gd name="T94" fmla="*/ 44 w 453"/>
                <a:gd name="T95" fmla="*/ 18 h 223"/>
                <a:gd name="T96" fmla="*/ 37 w 453"/>
                <a:gd name="T97" fmla="*/ 13 h 223"/>
                <a:gd name="T98" fmla="*/ 33 w 453"/>
                <a:gd name="T99" fmla="*/ 11 h 223"/>
                <a:gd name="T100" fmla="*/ 29 w 453"/>
                <a:gd name="T101" fmla="*/ 8 h 223"/>
                <a:gd name="T102" fmla="*/ 23 w 453"/>
                <a:gd name="T103" fmla="*/ 5 h 223"/>
                <a:gd name="T104" fmla="*/ 13 w 453"/>
                <a:gd name="T10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223">
                  <a:moveTo>
                    <a:pt x="453" y="223"/>
                  </a:moveTo>
                  <a:lnTo>
                    <a:pt x="453" y="211"/>
                  </a:lnTo>
                  <a:lnTo>
                    <a:pt x="290" y="211"/>
                  </a:lnTo>
                  <a:lnTo>
                    <a:pt x="290" y="205"/>
                  </a:lnTo>
                  <a:lnTo>
                    <a:pt x="284" y="205"/>
                  </a:lnTo>
                  <a:lnTo>
                    <a:pt x="284" y="199"/>
                  </a:lnTo>
                  <a:lnTo>
                    <a:pt x="227" y="199"/>
                  </a:lnTo>
                  <a:lnTo>
                    <a:pt x="227" y="196"/>
                  </a:lnTo>
                  <a:lnTo>
                    <a:pt x="224" y="196"/>
                  </a:lnTo>
                  <a:lnTo>
                    <a:pt x="224" y="193"/>
                  </a:lnTo>
                  <a:lnTo>
                    <a:pt x="222" y="193"/>
                  </a:lnTo>
                  <a:lnTo>
                    <a:pt x="222" y="190"/>
                  </a:lnTo>
                  <a:lnTo>
                    <a:pt x="219" y="190"/>
                  </a:lnTo>
                  <a:lnTo>
                    <a:pt x="219" y="187"/>
                  </a:lnTo>
                  <a:lnTo>
                    <a:pt x="204" y="187"/>
                  </a:lnTo>
                  <a:lnTo>
                    <a:pt x="204" y="180"/>
                  </a:lnTo>
                  <a:lnTo>
                    <a:pt x="203" y="180"/>
                  </a:lnTo>
                  <a:lnTo>
                    <a:pt x="203" y="177"/>
                  </a:lnTo>
                  <a:lnTo>
                    <a:pt x="201" y="177"/>
                  </a:lnTo>
                  <a:lnTo>
                    <a:pt x="201" y="175"/>
                  </a:lnTo>
                  <a:lnTo>
                    <a:pt x="199" y="175"/>
                  </a:lnTo>
                  <a:lnTo>
                    <a:pt x="199" y="170"/>
                  </a:lnTo>
                  <a:lnTo>
                    <a:pt x="189" y="170"/>
                  </a:lnTo>
                  <a:lnTo>
                    <a:pt x="189" y="167"/>
                  </a:lnTo>
                  <a:lnTo>
                    <a:pt x="183" y="167"/>
                  </a:lnTo>
                  <a:lnTo>
                    <a:pt x="183" y="164"/>
                  </a:lnTo>
                  <a:lnTo>
                    <a:pt x="172" y="164"/>
                  </a:lnTo>
                  <a:lnTo>
                    <a:pt x="172" y="157"/>
                  </a:lnTo>
                  <a:lnTo>
                    <a:pt x="161" y="157"/>
                  </a:lnTo>
                  <a:lnTo>
                    <a:pt x="161" y="152"/>
                  </a:lnTo>
                  <a:lnTo>
                    <a:pt x="141" y="152"/>
                  </a:lnTo>
                  <a:lnTo>
                    <a:pt x="141" y="148"/>
                  </a:lnTo>
                  <a:lnTo>
                    <a:pt x="139" y="148"/>
                  </a:lnTo>
                  <a:lnTo>
                    <a:pt x="139" y="146"/>
                  </a:lnTo>
                  <a:lnTo>
                    <a:pt x="136" y="146"/>
                  </a:lnTo>
                  <a:lnTo>
                    <a:pt x="136" y="143"/>
                  </a:lnTo>
                  <a:lnTo>
                    <a:pt x="131" y="143"/>
                  </a:lnTo>
                  <a:lnTo>
                    <a:pt x="131" y="140"/>
                  </a:lnTo>
                  <a:lnTo>
                    <a:pt x="124" y="140"/>
                  </a:lnTo>
                  <a:lnTo>
                    <a:pt x="124" y="138"/>
                  </a:lnTo>
                  <a:lnTo>
                    <a:pt x="122" y="138"/>
                  </a:lnTo>
                  <a:lnTo>
                    <a:pt x="122" y="136"/>
                  </a:lnTo>
                  <a:lnTo>
                    <a:pt x="119" y="136"/>
                  </a:lnTo>
                  <a:lnTo>
                    <a:pt x="119" y="131"/>
                  </a:lnTo>
                  <a:lnTo>
                    <a:pt x="117" y="131"/>
                  </a:lnTo>
                  <a:lnTo>
                    <a:pt x="117" y="128"/>
                  </a:lnTo>
                  <a:lnTo>
                    <a:pt x="115" y="128"/>
                  </a:lnTo>
                  <a:lnTo>
                    <a:pt x="115" y="122"/>
                  </a:lnTo>
                  <a:lnTo>
                    <a:pt x="113" y="122"/>
                  </a:lnTo>
                  <a:lnTo>
                    <a:pt x="113" y="117"/>
                  </a:lnTo>
                  <a:lnTo>
                    <a:pt x="111" y="117"/>
                  </a:lnTo>
                  <a:lnTo>
                    <a:pt x="111" y="110"/>
                  </a:lnTo>
                  <a:lnTo>
                    <a:pt x="106" y="110"/>
                  </a:lnTo>
                  <a:lnTo>
                    <a:pt x="106" y="106"/>
                  </a:lnTo>
                  <a:lnTo>
                    <a:pt x="103" y="106"/>
                  </a:lnTo>
                  <a:lnTo>
                    <a:pt x="103" y="97"/>
                  </a:lnTo>
                  <a:lnTo>
                    <a:pt x="100" y="97"/>
                  </a:lnTo>
                  <a:lnTo>
                    <a:pt x="100" y="95"/>
                  </a:lnTo>
                  <a:lnTo>
                    <a:pt x="94" y="95"/>
                  </a:lnTo>
                  <a:lnTo>
                    <a:pt x="94" y="91"/>
                  </a:lnTo>
                  <a:lnTo>
                    <a:pt x="91" y="91"/>
                  </a:lnTo>
                  <a:lnTo>
                    <a:pt x="91" y="87"/>
                  </a:lnTo>
                  <a:lnTo>
                    <a:pt x="89" y="87"/>
                  </a:lnTo>
                  <a:lnTo>
                    <a:pt x="89" y="83"/>
                  </a:lnTo>
                  <a:lnTo>
                    <a:pt x="85" y="83"/>
                  </a:lnTo>
                  <a:lnTo>
                    <a:pt x="85" y="78"/>
                  </a:lnTo>
                  <a:lnTo>
                    <a:pt x="82" y="78"/>
                  </a:lnTo>
                  <a:lnTo>
                    <a:pt x="82" y="74"/>
                  </a:lnTo>
                  <a:lnTo>
                    <a:pt x="80" y="74"/>
                  </a:lnTo>
                  <a:lnTo>
                    <a:pt x="80" y="70"/>
                  </a:lnTo>
                  <a:lnTo>
                    <a:pt x="77" y="70"/>
                  </a:lnTo>
                  <a:lnTo>
                    <a:pt x="77" y="61"/>
                  </a:lnTo>
                  <a:lnTo>
                    <a:pt x="75" y="61"/>
                  </a:lnTo>
                  <a:lnTo>
                    <a:pt x="75" y="53"/>
                  </a:lnTo>
                  <a:lnTo>
                    <a:pt x="72" y="53"/>
                  </a:lnTo>
                  <a:lnTo>
                    <a:pt x="72" y="50"/>
                  </a:lnTo>
                  <a:lnTo>
                    <a:pt x="67" y="50"/>
                  </a:lnTo>
                  <a:lnTo>
                    <a:pt x="67" y="45"/>
                  </a:lnTo>
                  <a:lnTo>
                    <a:pt x="63" y="45"/>
                  </a:lnTo>
                  <a:lnTo>
                    <a:pt x="63" y="43"/>
                  </a:lnTo>
                  <a:lnTo>
                    <a:pt x="59" y="43"/>
                  </a:lnTo>
                  <a:lnTo>
                    <a:pt x="59" y="40"/>
                  </a:lnTo>
                  <a:lnTo>
                    <a:pt x="57" y="40"/>
                  </a:lnTo>
                  <a:lnTo>
                    <a:pt x="57" y="38"/>
                  </a:lnTo>
                  <a:lnTo>
                    <a:pt x="54" y="38"/>
                  </a:lnTo>
                  <a:lnTo>
                    <a:pt x="54" y="35"/>
                  </a:lnTo>
                  <a:lnTo>
                    <a:pt x="52" y="35"/>
                  </a:lnTo>
                  <a:lnTo>
                    <a:pt x="52" y="32"/>
                  </a:lnTo>
                  <a:lnTo>
                    <a:pt x="51" y="32"/>
                  </a:lnTo>
                  <a:lnTo>
                    <a:pt x="51" y="30"/>
                  </a:lnTo>
                  <a:lnTo>
                    <a:pt x="49" y="30"/>
                  </a:lnTo>
                  <a:lnTo>
                    <a:pt x="49" y="25"/>
                  </a:lnTo>
                  <a:lnTo>
                    <a:pt x="46" y="25"/>
                  </a:lnTo>
                  <a:lnTo>
                    <a:pt x="46" y="23"/>
                  </a:lnTo>
                  <a:lnTo>
                    <a:pt x="44" y="23"/>
                  </a:lnTo>
                  <a:lnTo>
                    <a:pt x="44" y="18"/>
                  </a:lnTo>
                  <a:lnTo>
                    <a:pt x="37" y="18"/>
                  </a:lnTo>
                  <a:lnTo>
                    <a:pt x="37" y="13"/>
                  </a:lnTo>
                  <a:lnTo>
                    <a:pt x="33" y="13"/>
                  </a:lnTo>
                  <a:lnTo>
                    <a:pt x="33" y="11"/>
                  </a:lnTo>
                  <a:lnTo>
                    <a:pt x="29" y="11"/>
                  </a:lnTo>
                  <a:lnTo>
                    <a:pt x="29" y="8"/>
                  </a:lnTo>
                  <a:lnTo>
                    <a:pt x="23" y="8"/>
                  </a:lnTo>
                  <a:lnTo>
                    <a:pt x="23" y="5"/>
                  </a:lnTo>
                  <a:lnTo>
                    <a:pt x="13" y="5"/>
                  </a:lnTo>
                  <a:lnTo>
                    <a:pt x="13"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xmlns="" val="1200028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47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481PD: 術後補助療法を受けているステージIII（ステージIIはあてはまらない）の結腸癌患者における病変側性の予後への影響：患者5234名を対象とした3つの無作為化試験結果に基づくGISCAD解析 – Cascinu S, et al</a:t>
            </a:r>
          </a:p>
        </p:txBody>
      </p:sp>
      <p:sp>
        <p:nvSpPr>
          <p:cNvPr id="1473" name="Text Placeholder 4"/>
          <p:cNvSpPr>
            <a:spLocks noGrp="1"/>
          </p:cNvSpPr>
          <p:nvPr>
            <p:ph type="body" sz="quarter" idx="11"/>
          </p:nvPr>
        </p:nvSpPr>
        <p:spPr>
          <a:xfrm>
            <a:off x="4648200" y="6096000"/>
            <a:ext cx="4130675" cy="487363"/>
          </a:xfrm>
        </p:spPr>
        <p:txBody>
          <a:bodyPr/>
          <a:lstStyle/>
          <a:p>
            <a:r>
              <a:rPr lang="en-GB" dirty="0" err="1"/>
              <a:t>Cascinu</a:t>
            </a:r>
            <a:r>
              <a:rPr lang="en-GB" dirty="0"/>
              <a:t> S,</a:t>
            </a:r>
            <a:r>
              <a:rPr lang="fr-FR" dirty="0"/>
              <a:t> et al. Ann Oncol 2017;28(Suppl 5):Abstr 481PD</a:t>
            </a:r>
            <a:endParaRPr lang="en-US" dirty="0"/>
          </a:p>
        </p:txBody>
      </p:sp>
      <p:grpSp>
        <p:nvGrpSpPr>
          <p:cNvPr id="1474" name="Group 1473"/>
          <p:cNvGrpSpPr/>
          <p:nvPr/>
        </p:nvGrpSpPr>
        <p:grpSpPr>
          <a:xfrm>
            <a:off x="23668" y="1902561"/>
            <a:ext cx="9041732" cy="3066837"/>
            <a:chOff x="23668" y="1248409"/>
            <a:chExt cx="9041732" cy="3066837"/>
          </a:xfrm>
        </p:grpSpPr>
        <p:sp>
          <p:nvSpPr>
            <p:cNvPr id="1475" name="TextBox 1474"/>
            <p:cNvSpPr txBox="1"/>
            <p:nvPr/>
          </p:nvSpPr>
          <p:spPr>
            <a:xfrm>
              <a:off x="6708240" y="3386628"/>
              <a:ext cx="44114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48</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876</a:t>
              </a:r>
            </a:p>
            <a:p>
              <a:pPr algn="r"/>
              <a:r>
                <a:rPr lang="ja-JP" sz="900" b="0" i="0" dirty="0" smtClean="0">
                  <a:solidFill>
                    <a:srgbClr val="B60D27"/>
                  </a:solidFill>
                  <a:ea typeface="MS UI Gothic" pitchFamily="18" charset="0"/>
                </a:rPr>
                <a:t>475</a:t>
              </a:r>
            </a:p>
            <a:p>
              <a:pPr algn="r"/>
              <a:r>
                <a:rPr lang="ja-JP" sz="900" b="0" i="0" dirty="0" smtClean="0">
                  <a:solidFill>
                    <a:srgbClr val="4D4D4D"/>
                  </a:solidFill>
                  <a:ea typeface="MS UI Gothic" pitchFamily="18" charset="0"/>
                </a:rPr>
                <a:t>1718</a:t>
              </a:r>
            </a:p>
          </p:txBody>
        </p:sp>
        <p:sp>
          <p:nvSpPr>
            <p:cNvPr id="1476" name="TextBox 1475"/>
            <p:cNvSpPr txBox="1"/>
            <p:nvPr/>
          </p:nvSpPr>
          <p:spPr>
            <a:xfrm>
              <a:off x="6161490" y="1248409"/>
              <a:ext cx="1313180"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OS（部位別）</a:t>
              </a:r>
            </a:p>
          </p:txBody>
        </p:sp>
        <p:grpSp>
          <p:nvGrpSpPr>
            <p:cNvPr id="1477" name="Group 1476"/>
            <p:cNvGrpSpPr/>
            <p:nvPr/>
          </p:nvGrpSpPr>
          <p:grpSpPr>
            <a:xfrm>
              <a:off x="23668" y="1274489"/>
              <a:ext cx="4446537" cy="3040757"/>
              <a:chOff x="23668" y="1274489"/>
              <a:chExt cx="4446537" cy="3040757"/>
            </a:xfrm>
          </p:grpSpPr>
          <p:sp>
            <p:nvSpPr>
              <p:cNvPr id="2404" name="TextBox 2403"/>
              <p:cNvSpPr txBox="1"/>
              <p:nvPr/>
            </p:nvSpPr>
            <p:spPr>
              <a:xfrm>
                <a:off x="2302320" y="3386628"/>
                <a:ext cx="44121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48</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810</a:t>
                </a:r>
              </a:p>
              <a:p>
                <a:pPr algn="r"/>
                <a:r>
                  <a:rPr lang="ja-JP" sz="900" b="0" i="0" dirty="0" smtClean="0">
                    <a:solidFill>
                      <a:srgbClr val="B60D27"/>
                    </a:solidFill>
                    <a:ea typeface="MS UI Gothic" pitchFamily="18" charset="0"/>
                  </a:rPr>
                  <a:t>427</a:t>
                </a:r>
              </a:p>
              <a:p>
                <a:pPr algn="r"/>
                <a:r>
                  <a:rPr lang="ja-JP" sz="900" b="0" i="0" dirty="0" smtClean="0">
                    <a:solidFill>
                      <a:srgbClr val="4D4D4D"/>
                    </a:solidFill>
                    <a:ea typeface="MS UI Gothic" pitchFamily="18" charset="0"/>
                  </a:rPr>
                  <a:t>1508</a:t>
                </a:r>
              </a:p>
            </p:txBody>
          </p:sp>
          <p:sp>
            <p:nvSpPr>
              <p:cNvPr id="2405" name="TextBox 2404"/>
              <p:cNvSpPr txBox="1"/>
              <p:nvPr/>
            </p:nvSpPr>
            <p:spPr>
              <a:xfrm>
                <a:off x="1779225" y="1274489"/>
                <a:ext cx="1441420"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DFS（部位別）</a:t>
                </a:r>
              </a:p>
            </p:txBody>
          </p:sp>
          <p:sp>
            <p:nvSpPr>
              <p:cNvPr id="2406" name="TextBox 2405"/>
              <p:cNvSpPr txBox="1"/>
              <p:nvPr/>
            </p:nvSpPr>
            <p:spPr>
              <a:xfrm rot="16200000">
                <a:off x="-437358" y="2464863"/>
                <a:ext cx="1152883"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000000"/>
                    </a:solidFill>
                    <a:ea typeface="MS UI Gothic" pitchFamily="18" charset="0"/>
                  </a:rPr>
                  <a:t>生存率</a:t>
                </a:r>
              </a:p>
            </p:txBody>
          </p:sp>
          <p:sp>
            <p:nvSpPr>
              <p:cNvPr id="2407" name="TextBox 2406"/>
              <p:cNvSpPr txBox="1"/>
              <p:nvPr/>
            </p:nvSpPr>
            <p:spPr>
              <a:xfrm>
                <a:off x="168115" y="1682744"/>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1.0</a:t>
                </a:r>
              </a:p>
            </p:txBody>
          </p:sp>
          <p:sp>
            <p:nvSpPr>
              <p:cNvPr id="2408" name="TextBox 2407"/>
              <p:cNvSpPr txBox="1"/>
              <p:nvPr/>
            </p:nvSpPr>
            <p:spPr>
              <a:xfrm>
                <a:off x="168117" y="1978179"/>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0.8</a:t>
                </a:r>
              </a:p>
            </p:txBody>
          </p:sp>
          <p:sp>
            <p:nvSpPr>
              <p:cNvPr id="2409" name="TextBox 2408"/>
              <p:cNvSpPr txBox="1"/>
              <p:nvPr/>
            </p:nvSpPr>
            <p:spPr>
              <a:xfrm>
                <a:off x="168117" y="2265868"/>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0.6</a:t>
                </a:r>
              </a:p>
            </p:txBody>
          </p:sp>
          <p:sp>
            <p:nvSpPr>
              <p:cNvPr id="2410" name="TextBox 2409"/>
              <p:cNvSpPr txBox="1"/>
              <p:nvPr/>
            </p:nvSpPr>
            <p:spPr>
              <a:xfrm>
                <a:off x="168117" y="2563230"/>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0.4</a:t>
                </a:r>
              </a:p>
            </p:txBody>
          </p:sp>
          <p:sp>
            <p:nvSpPr>
              <p:cNvPr id="2411" name="TextBox 2410"/>
              <p:cNvSpPr txBox="1"/>
              <p:nvPr/>
            </p:nvSpPr>
            <p:spPr>
              <a:xfrm>
                <a:off x="168117" y="2854142"/>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0.2</a:t>
                </a:r>
              </a:p>
            </p:txBody>
          </p:sp>
          <p:sp>
            <p:nvSpPr>
              <p:cNvPr id="2412" name="TextBox 2411"/>
              <p:cNvSpPr txBox="1"/>
              <p:nvPr/>
            </p:nvSpPr>
            <p:spPr>
              <a:xfrm>
                <a:off x="168119" y="3148279"/>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0.0</a:t>
                </a:r>
              </a:p>
            </p:txBody>
          </p:sp>
          <p:grpSp>
            <p:nvGrpSpPr>
              <p:cNvPr id="2413" name="Group 2412"/>
              <p:cNvGrpSpPr/>
              <p:nvPr/>
            </p:nvGrpSpPr>
            <p:grpSpPr>
              <a:xfrm>
                <a:off x="438776" y="1799822"/>
                <a:ext cx="3871449" cy="1625980"/>
                <a:chOff x="836615" y="2448719"/>
                <a:chExt cx="3906738" cy="2178777"/>
              </a:xfrm>
            </p:grpSpPr>
            <p:sp>
              <p:nvSpPr>
                <p:cNvPr id="2910" name="Freeform 290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2"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3"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4"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5"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7" name="Line 12"/>
                <p:cNvSpPr>
                  <a:spLocks noChangeShapeType="1"/>
                </p:cNvSpPr>
                <p:nvPr/>
              </p:nvSpPr>
              <p:spPr bwMode="auto">
                <a:xfrm>
                  <a:off x="338207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8" name="Line 13"/>
                <p:cNvSpPr>
                  <a:spLocks noChangeShapeType="1"/>
                </p:cNvSpPr>
                <p:nvPr/>
              </p:nvSpPr>
              <p:spPr bwMode="auto">
                <a:xfrm>
                  <a:off x="24940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19" name="Line 14"/>
                <p:cNvSpPr>
                  <a:spLocks noChangeShapeType="1"/>
                </p:cNvSpPr>
                <p:nvPr/>
              </p:nvSpPr>
              <p:spPr bwMode="auto">
                <a:xfrm>
                  <a:off x="430450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2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21" name="Line 19"/>
                <p:cNvSpPr>
                  <a:spLocks noChangeShapeType="1"/>
                </p:cNvSpPr>
                <p:nvPr/>
              </p:nvSpPr>
              <p:spPr bwMode="auto">
                <a:xfrm>
                  <a:off x="20247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22" name="Line 21"/>
                <p:cNvSpPr>
                  <a:spLocks noChangeShapeType="1"/>
                </p:cNvSpPr>
                <p:nvPr/>
              </p:nvSpPr>
              <p:spPr bwMode="auto">
                <a:xfrm>
                  <a:off x="11210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cs typeface="Arial" panose="020B0604020202020204" pitchFamily="34" charset="0"/>
                  </a:endParaRPr>
                </a:p>
              </p:txBody>
            </p:sp>
            <p:sp>
              <p:nvSpPr>
                <p:cNvPr id="2923" name="Line 21"/>
                <p:cNvSpPr>
                  <a:spLocks noChangeShapeType="1"/>
                </p:cNvSpPr>
                <p:nvPr/>
              </p:nvSpPr>
              <p:spPr bwMode="auto">
                <a:xfrm>
                  <a:off x="1575780" y="453542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cs typeface="Arial" panose="020B0604020202020204" pitchFamily="34" charset="0"/>
                  </a:endParaRPr>
                </a:p>
              </p:txBody>
            </p:sp>
            <p:sp>
              <p:nvSpPr>
                <p:cNvPr id="2924" name="Line 12"/>
                <p:cNvSpPr>
                  <a:spLocks noChangeShapeType="1"/>
                </p:cNvSpPr>
                <p:nvPr/>
              </p:nvSpPr>
              <p:spPr bwMode="auto">
                <a:xfrm>
                  <a:off x="2934026" y="452476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925" name="Line 14"/>
                <p:cNvSpPr>
                  <a:spLocks noChangeShapeType="1"/>
                </p:cNvSpPr>
                <p:nvPr/>
              </p:nvSpPr>
              <p:spPr bwMode="auto">
                <a:xfrm>
                  <a:off x="3852444" y="452476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grpSp>
          <p:sp>
            <p:nvSpPr>
              <p:cNvPr id="2414" name="TextBox 2413"/>
              <p:cNvSpPr txBox="1"/>
              <p:nvPr/>
            </p:nvSpPr>
            <p:spPr>
              <a:xfrm>
                <a:off x="2301365" y="3570695"/>
                <a:ext cx="441147"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000000"/>
                    </a:solidFill>
                    <a:ea typeface="MS UI Gothic" pitchFamily="18" charset="0"/>
                  </a:rPr>
                  <a:t>期間</a:t>
                </a:r>
              </a:p>
            </p:txBody>
          </p:sp>
          <p:sp>
            <p:nvSpPr>
              <p:cNvPr id="2415" name="TextBox 2414"/>
              <p:cNvSpPr txBox="1"/>
              <p:nvPr/>
            </p:nvSpPr>
            <p:spPr>
              <a:xfrm>
                <a:off x="504866" y="3386627"/>
                <a:ext cx="44121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0</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1573</a:t>
                </a:r>
              </a:p>
              <a:p>
                <a:pPr algn="r"/>
                <a:r>
                  <a:rPr lang="ja-JP" sz="900" b="0" i="0" dirty="0" smtClean="0">
                    <a:solidFill>
                      <a:srgbClr val="B60D27"/>
                    </a:solidFill>
                    <a:ea typeface="MS UI Gothic" pitchFamily="18" charset="0"/>
                  </a:rPr>
                  <a:t>821</a:t>
                </a:r>
              </a:p>
              <a:p>
                <a:pPr algn="r"/>
                <a:r>
                  <a:rPr lang="ja-JP" sz="900" b="0" i="0" dirty="0" smtClean="0">
                    <a:solidFill>
                      <a:srgbClr val="4D4D4D"/>
                    </a:solidFill>
                    <a:ea typeface="MS UI Gothic" pitchFamily="18" charset="0"/>
                  </a:rPr>
                  <a:t>2929</a:t>
                </a:r>
              </a:p>
            </p:txBody>
          </p:sp>
          <p:sp>
            <p:nvSpPr>
              <p:cNvPr id="2416" name="TextBox 2415"/>
              <p:cNvSpPr txBox="1"/>
              <p:nvPr/>
            </p:nvSpPr>
            <p:spPr>
              <a:xfrm>
                <a:off x="1397438" y="3386627"/>
                <a:ext cx="44121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24</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1182</a:t>
                </a:r>
              </a:p>
              <a:p>
                <a:pPr algn="r"/>
                <a:r>
                  <a:rPr lang="ja-JP" sz="900" b="0" i="0" dirty="0" smtClean="0">
                    <a:solidFill>
                      <a:srgbClr val="B60D27"/>
                    </a:solidFill>
                    <a:ea typeface="MS UI Gothic" pitchFamily="18" charset="0"/>
                  </a:rPr>
                  <a:t>616</a:t>
                </a:r>
              </a:p>
              <a:p>
                <a:pPr algn="r"/>
                <a:r>
                  <a:rPr lang="ja-JP" sz="900" b="0" i="0" dirty="0" smtClean="0">
                    <a:solidFill>
                      <a:srgbClr val="4D4D4D"/>
                    </a:solidFill>
                    <a:ea typeface="MS UI Gothic" pitchFamily="18" charset="0"/>
                  </a:rPr>
                  <a:t>2228</a:t>
                </a:r>
              </a:p>
            </p:txBody>
          </p:sp>
          <p:sp>
            <p:nvSpPr>
              <p:cNvPr id="2417" name="TextBox 2416"/>
              <p:cNvSpPr txBox="1"/>
              <p:nvPr/>
            </p:nvSpPr>
            <p:spPr>
              <a:xfrm>
                <a:off x="1856965" y="3386627"/>
                <a:ext cx="44121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36</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1027</a:t>
                </a:r>
              </a:p>
              <a:p>
                <a:pPr algn="r"/>
                <a:r>
                  <a:rPr lang="ja-JP" sz="900" b="0" i="0" dirty="0" smtClean="0">
                    <a:solidFill>
                      <a:srgbClr val="B60D27"/>
                    </a:solidFill>
                    <a:ea typeface="MS UI Gothic" pitchFamily="18" charset="0"/>
                  </a:rPr>
                  <a:t>544</a:t>
                </a:r>
              </a:p>
              <a:p>
                <a:pPr algn="r"/>
                <a:r>
                  <a:rPr lang="ja-JP" sz="900" b="0" i="0" dirty="0" smtClean="0">
                    <a:solidFill>
                      <a:srgbClr val="4D4D4D"/>
                    </a:solidFill>
                    <a:ea typeface="MS UI Gothic" pitchFamily="18" charset="0"/>
                  </a:rPr>
                  <a:t>1924</a:t>
                </a:r>
              </a:p>
            </p:txBody>
          </p:sp>
          <p:sp>
            <p:nvSpPr>
              <p:cNvPr id="2418" name="TextBox 2417"/>
              <p:cNvSpPr txBox="1"/>
              <p:nvPr/>
            </p:nvSpPr>
            <p:spPr>
              <a:xfrm>
                <a:off x="2746320" y="3386628"/>
                <a:ext cx="44121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60</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512</a:t>
                </a:r>
              </a:p>
              <a:p>
                <a:pPr algn="r"/>
                <a:r>
                  <a:rPr lang="ja-JP" sz="900" b="0" i="0" dirty="0" smtClean="0">
                    <a:solidFill>
                      <a:srgbClr val="B60D27"/>
                    </a:solidFill>
                    <a:ea typeface="MS UI Gothic" pitchFamily="18" charset="0"/>
                  </a:rPr>
                  <a:t>294</a:t>
                </a:r>
              </a:p>
              <a:p>
                <a:pPr algn="r"/>
                <a:r>
                  <a:rPr lang="ja-JP" sz="900" b="0" i="0" dirty="0" smtClean="0">
                    <a:solidFill>
                      <a:srgbClr val="4D4D4D"/>
                    </a:solidFill>
                    <a:ea typeface="MS UI Gothic" pitchFamily="18" charset="0"/>
                  </a:rPr>
                  <a:t>1000</a:t>
                </a:r>
              </a:p>
            </p:txBody>
          </p:sp>
          <p:sp>
            <p:nvSpPr>
              <p:cNvPr id="2419" name="TextBox 2418"/>
              <p:cNvSpPr txBox="1"/>
              <p:nvPr/>
            </p:nvSpPr>
            <p:spPr>
              <a:xfrm>
                <a:off x="3685388" y="3386627"/>
                <a:ext cx="37709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84</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114</a:t>
                </a:r>
              </a:p>
              <a:p>
                <a:pPr algn="r"/>
                <a:r>
                  <a:rPr lang="ja-JP" sz="900" b="0" i="0" dirty="0" smtClean="0">
                    <a:solidFill>
                      <a:srgbClr val="B60D27"/>
                    </a:solidFill>
                    <a:ea typeface="MS UI Gothic" pitchFamily="18" charset="0"/>
                  </a:rPr>
                  <a:t>56</a:t>
                </a:r>
              </a:p>
              <a:p>
                <a:pPr algn="r"/>
                <a:r>
                  <a:rPr lang="ja-JP" sz="900" b="0" i="0" dirty="0" smtClean="0">
                    <a:solidFill>
                      <a:srgbClr val="4D4D4D"/>
                    </a:solidFill>
                    <a:ea typeface="MS UI Gothic" pitchFamily="18" charset="0"/>
                  </a:rPr>
                  <a:t>248</a:t>
                </a:r>
              </a:p>
            </p:txBody>
          </p:sp>
          <p:sp>
            <p:nvSpPr>
              <p:cNvPr id="2420" name="TextBox 2419"/>
              <p:cNvSpPr txBox="1"/>
              <p:nvPr/>
            </p:nvSpPr>
            <p:spPr>
              <a:xfrm>
                <a:off x="4156273" y="3386627"/>
                <a:ext cx="313932"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96</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24</a:t>
                </a:r>
              </a:p>
              <a:p>
                <a:pPr algn="r"/>
                <a:r>
                  <a:rPr lang="ja-JP" sz="900" b="0" i="0" dirty="0" smtClean="0">
                    <a:solidFill>
                      <a:srgbClr val="B60D27"/>
                    </a:solidFill>
                    <a:ea typeface="MS UI Gothic" pitchFamily="18" charset="0"/>
                  </a:rPr>
                  <a:t>12</a:t>
                </a:r>
              </a:p>
              <a:p>
                <a:pPr algn="r"/>
                <a:r>
                  <a:rPr lang="ja-JP" sz="900" b="0" i="0" dirty="0" smtClean="0">
                    <a:solidFill>
                      <a:srgbClr val="4D4D4D"/>
                    </a:solidFill>
                    <a:ea typeface="MS UI Gothic" pitchFamily="18" charset="0"/>
                  </a:rPr>
                  <a:t>49</a:t>
                </a:r>
              </a:p>
            </p:txBody>
          </p:sp>
          <p:sp>
            <p:nvSpPr>
              <p:cNvPr id="2421" name="TextBox 2420"/>
              <p:cNvSpPr txBox="1"/>
              <p:nvPr/>
            </p:nvSpPr>
            <p:spPr>
              <a:xfrm>
                <a:off x="955468" y="3391916"/>
                <a:ext cx="44121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12</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1340</a:t>
                </a:r>
              </a:p>
              <a:p>
                <a:pPr algn="r"/>
                <a:r>
                  <a:rPr lang="ja-JP" sz="900" b="0" i="0" dirty="0" smtClean="0">
                    <a:solidFill>
                      <a:srgbClr val="B60D27"/>
                    </a:solidFill>
                    <a:ea typeface="MS UI Gothic" pitchFamily="18" charset="0"/>
                  </a:rPr>
                  <a:t>708</a:t>
                </a:r>
              </a:p>
              <a:p>
                <a:pPr algn="r"/>
                <a:r>
                  <a:rPr lang="ja-JP" sz="900" b="0" i="0" dirty="0" smtClean="0">
                    <a:solidFill>
                      <a:srgbClr val="4D4D4D"/>
                    </a:solidFill>
                    <a:ea typeface="MS UI Gothic" pitchFamily="18" charset="0"/>
                  </a:rPr>
                  <a:t>2532</a:t>
                </a:r>
              </a:p>
            </p:txBody>
          </p:sp>
          <p:sp>
            <p:nvSpPr>
              <p:cNvPr id="2422" name="TextBox 2421"/>
              <p:cNvSpPr txBox="1"/>
              <p:nvPr/>
            </p:nvSpPr>
            <p:spPr>
              <a:xfrm>
                <a:off x="3237411" y="3383961"/>
                <a:ext cx="377091"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72</a:t>
                </a:r>
              </a:p>
              <a:p>
                <a:pPr algn="ctr"/>
                <a:endParaRPr lang="en-GB" sz="900" dirty="0">
                  <a:solidFill>
                    <a:srgbClr val="000000"/>
                  </a:solidFill>
                  <a:cs typeface="Arial" panose="020B0604020202020204" pitchFamily="34" charset="0"/>
                </a:endParaRPr>
              </a:p>
              <a:p>
                <a:pPr algn="r"/>
                <a:endParaRPr lang="en-GB" sz="900" dirty="0" smtClean="0">
                  <a:solidFill>
                    <a:srgbClr val="043882"/>
                  </a:solidFill>
                  <a:cs typeface="Arial" panose="020B0604020202020204" pitchFamily="34" charset="0"/>
                </a:endParaRPr>
              </a:p>
              <a:p>
                <a:pPr algn="r"/>
                <a:r>
                  <a:rPr lang="ja-JP" sz="900" b="0" i="0" dirty="0" smtClean="0">
                    <a:solidFill>
                      <a:srgbClr val="043882"/>
                    </a:solidFill>
                    <a:ea typeface="MS UI Gothic" pitchFamily="18" charset="0"/>
                  </a:rPr>
                  <a:t>285</a:t>
                </a:r>
              </a:p>
              <a:p>
                <a:pPr algn="r"/>
                <a:r>
                  <a:rPr lang="ja-JP" sz="900" b="0" i="0" dirty="0" smtClean="0">
                    <a:solidFill>
                      <a:srgbClr val="B60D27"/>
                    </a:solidFill>
                    <a:ea typeface="MS UI Gothic" pitchFamily="18" charset="0"/>
                  </a:rPr>
                  <a:t>149</a:t>
                </a:r>
              </a:p>
              <a:p>
                <a:pPr algn="r"/>
                <a:r>
                  <a:rPr lang="ja-JP" sz="900" b="0" i="0" dirty="0" smtClean="0">
                    <a:solidFill>
                      <a:srgbClr val="4D4D4D"/>
                    </a:solidFill>
                    <a:ea typeface="MS UI Gothic" pitchFamily="18" charset="0"/>
                  </a:rPr>
                  <a:t>552</a:t>
                </a:r>
              </a:p>
            </p:txBody>
          </p:sp>
          <p:sp>
            <p:nvSpPr>
              <p:cNvPr id="2423" name="TextBox 2422"/>
              <p:cNvSpPr txBox="1"/>
              <p:nvPr/>
            </p:nvSpPr>
            <p:spPr>
              <a:xfrm>
                <a:off x="637274" y="3045332"/>
                <a:ext cx="1553630" cy="230832"/>
              </a:xfrm>
              <a:prstGeom prst="rect">
                <a:avLst/>
              </a:prstGeom>
              <a:noFill/>
            </p:spPr>
            <p:txBody>
              <a:bodyPr wrap="none" rtlCol="0">
                <a:spAutoFit/>
              </a:bodyPr>
              <a:lstStyle/>
              <a:p>
                <a:r>
                  <a:rPr lang="ja-JP" sz="900" b="0" i="0" dirty="0" smtClean="0">
                    <a:solidFill>
                      <a:srgbClr val="000000"/>
                    </a:solidFill>
                    <a:ea typeface="MS UI Gothic" pitchFamily="18" charset="0"/>
                  </a:rPr>
                  <a:t>傾向：ログランク検定においてp=0.8599</a:t>
                </a:r>
              </a:p>
            </p:txBody>
          </p:sp>
          <p:cxnSp>
            <p:nvCxnSpPr>
              <p:cNvPr id="2424" name="Straight Connector 2423"/>
              <p:cNvCxnSpPr/>
              <p:nvPr/>
            </p:nvCxnSpPr>
            <p:spPr>
              <a:xfrm>
                <a:off x="777096" y="2910177"/>
                <a:ext cx="0" cy="56035"/>
              </a:xfrm>
              <a:prstGeom prst="line">
                <a:avLst/>
              </a:prstGeom>
            </p:spPr>
            <p:style>
              <a:lnRef idx="1">
                <a:schemeClr val="accent1"/>
              </a:lnRef>
              <a:fillRef idx="0">
                <a:schemeClr val="accent1"/>
              </a:fillRef>
              <a:effectRef idx="0">
                <a:schemeClr val="accent1"/>
              </a:effectRef>
              <a:fontRef idx="minor">
                <a:schemeClr val="tx1"/>
              </a:fontRef>
            </p:style>
          </p:cxnSp>
          <p:sp>
            <p:nvSpPr>
              <p:cNvPr id="2425" name="TextBox 2424"/>
              <p:cNvSpPr txBox="1"/>
              <p:nvPr/>
            </p:nvSpPr>
            <p:spPr>
              <a:xfrm>
                <a:off x="833671" y="2408521"/>
                <a:ext cx="1441420" cy="646331"/>
              </a:xfrm>
              <a:prstGeom prst="rect">
                <a:avLst/>
              </a:prstGeom>
              <a:noFill/>
            </p:spPr>
            <p:txBody>
              <a:bodyPr wrap="none" rtlCol="0">
                <a:spAutoFit/>
              </a:bodyPr>
              <a:lstStyle/>
              <a:p>
                <a:r>
                  <a:rPr lang="ja-JP" sz="900" b="0" i="0" dirty="0" smtClean="0">
                    <a:solidFill>
                      <a:srgbClr val="000000"/>
                    </a:solidFill>
                    <a:ea typeface="MS UI Gothic" pitchFamily="18" charset="0"/>
                  </a:rPr>
                  <a:t>1. 右側</a:t>
                </a:r>
              </a:p>
              <a:p>
                <a:r>
                  <a:rPr lang="ja-JP" sz="900" b="0" i="0" dirty="0" smtClean="0">
                    <a:solidFill>
                      <a:srgbClr val="000000"/>
                    </a:solidFill>
                    <a:ea typeface="MS UI Gothic" pitchFamily="18" charset="0"/>
                  </a:rPr>
                  <a:t>2. 横行（flessure）</a:t>
                </a:r>
              </a:p>
              <a:p>
                <a:r>
                  <a:rPr lang="ja-JP" sz="900" b="0" i="0" dirty="0" smtClean="0">
                    <a:solidFill>
                      <a:srgbClr val="000000"/>
                    </a:solidFill>
                    <a:ea typeface="MS UI Gothic" pitchFamily="18" charset="0"/>
                  </a:rPr>
                  <a:t>3：左側</a:t>
                </a:r>
              </a:p>
              <a:p>
                <a:r>
                  <a:rPr lang="ja-JP" sz="900" b="0" i="0" dirty="0" smtClean="0">
                    <a:solidFill>
                      <a:srgbClr val="000000"/>
                    </a:solidFill>
                    <a:ea typeface="MS UI Gothic" pitchFamily="18" charset="0"/>
                  </a:rPr>
                  <a:t>打ち切り時点</a:t>
                </a:r>
              </a:p>
            </p:txBody>
          </p:sp>
          <p:cxnSp>
            <p:nvCxnSpPr>
              <p:cNvPr id="2426" name="Straight Connector 2425"/>
              <p:cNvCxnSpPr/>
              <p:nvPr/>
            </p:nvCxnSpPr>
            <p:spPr>
              <a:xfrm>
                <a:off x="664322" y="2527039"/>
                <a:ext cx="17907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427" name="Straight Connector 2426"/>
              <p:cNvCxnSpPr/>
              <p:nvPr/>
            </p:nvCxnSpPr>
            <p:spPr>
              <a:xfrm>
                <a:off x="664322" y="2666437"/>
                <a:ext cx="1790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28" name="Straight Connector 2427"/>
              <p:cNvCxnSpPr/>
              <p:nvPr/>
            </p:nvCxnSpPr>
            <p:spPr>
              <a:xfrm>
                <a:off x="664322" y="2805835"/>
                <a:ext cx="17907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429" name="TextBox 2428"/>
              <p:cNvSpPr txBox="1"/>
              <p:nvPr/>
            </p:nvSpPr>
            <p:spPr>
              <a:xfrm>
                <a:off x="216205" y="3660960"/>
                <a:ext cx="248786" cy="646331"/>
              </a:xfrm>
              <a:prstGeom prst="rect">
                <a:avLst/>
              </a:prstGeom>
              <a:noFill/>
            </p:spPr>
            <p:txBody>
              <a:bodyPr wrap="none" rtlCol="0">
                <a:spAutoFit/>
              </a:bodyPr>
              <a:lstStyle/>
              <a:p>
                <a:endParaRPr lang="en-GB" sz="900" dirty="0" smtClean="0">
                  <a:solidFill>
                    <a:srgbClr val="043882"/>
                  </a:solidFill>
                </a:endParaRPr>
              </a:p>
              <a:p>
                <a:r>
                  <a:rPr lang="ja-JP" sz="900" b="0" i="0" dirty="0" smtClean="0">
                    <a:solidFill>
                      <a:srgbClr val="043882"/>
                    </a:solidFill>
                    <a:ea typeface="MS UI Gothic" pitchFamily="18" charset="0"/>
                  </a:rPr>
                  <a:t>1</a:t>
                </a:r>
              </a:p>
              <a:p>
                <a:r>
                  <a:rPr lang="ja-JP" sz="900" b="0" i="0" dirty="0" smtClean="0">
                    <a:solidFill>
                      <a:srgbClr val="B60D27"/>
                    </a:solidFill>
                    <a:ea typeface="MS UI Gothic" pitchFamily="18" charset="0"/>
                  </a:rPr>
                  <a:t>2</a:t>
                </a:r>
              </a:p>
              <a:p>
                <a:r>
                  <a:rPr lang="ja-JP" sz="900" b="0" i="0" dirty="0" smtClean="0">
                    <a:solidFill>
                      <a:srgbClr val="4D4D4D"/>
                    </a:solidFill>
                    <a:ea typeface="MS UI Gothic" pitchFamily="18" charset="0"/>
                  </a:rPr>
                  <a:t>3</a:t>
                </a:r>
              </a:p>
            </p:txBody>
          </p:sp>
          <p:grpSp>
            <p:nvGrpSpPr>
              <p:cNvPr id="2430" name="Group 2429"/>
              <p:cNvGrpSpPr/>
              <p:nvPr/>
            </p:nvGrpSpPr>
            <p:grpSpPr>
              <a:xfrm>
                <a:off x="703391" y="1805415"/>
                <a:ext cx="3696899" cy="495066"/>
                <a:chOff x="3187700" y="3236913"/>
                <a:chExt cx="2762250" cy="381000"/>
              </a:xfrm>
            </p:grpSpPr>
            <p:sp>
              <p:nvSpPr>
                <p:cNvPr id="2751" name="Line 2"/>
                <p:cNvSpPr>
                  <a:spLocks noChangeShapeType="1"/>
                </p:cNvSpPr>
                <p:nvPr/>
              </p:nvSpPr>
              <p:spPr bwMode="auto">
                <a:xfrm>
                  <a:off x="3502025" y="3322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2" name="Line 3"/>
                <p:cNvSpPr>
                  <a:spLocks noChangeShapeType="1"/>
                </p:cNvSpPr>
                <p:nvPr/>
              </p:nvSpPr>
              <p:spPr bwMode="auto">
                <a:xfrm>
                  <a:off x="3530600" y="33416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3" name="Line 4"/>
                <p:cNvSpPr>
                  <a:spLocks noChangeShapeType="1"/>
                </p:cNvSpPr>
                <p:nvPr/>
              </p:nvSpPr>
              <p:spPr bwMode="auto">
                <a:xfrm>
                  <a:off x="45783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4" name="Line 5"/>
                <p:cNvSpPr>
                  <a:spLocks noChangeShapeType="1"/>
                </p:cNvSpPr>
                <p:nvPr/>
              </p:nvSpPr>
              <p:spPr bwMode="auto">
                <a:xfrm>
                  <a:off x="46069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5" name="Line 6"/>
                <p:cNvSpPr>
                  <a:spLocks noChangeShapeType="1"/>
                </p:cNvSpPr>
                <p:nvPr/>
              </p:nvSpPr>
              <p:spPr bwMode="auto">
                <a:xfrm>
                  <a:off x="4025900"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6" name="Line 7"/>
                <p:cNvSpPr>
                  <a:spLocks noChangeShapeType="1"/>
                </p:cNvSpPr>
                <p:nvPr/>
              </p:nvSpPr>
              <p:spPr bwMode="auto">
                <a:xfrm>
                  <a:off x="405447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7" name="Line 8"/>
                <p:cNvSpPr>
                  <a:spLocks noChangeShapeType="1"/>
                </p:cNvSpPr>
                <p:nvPr/>
              </p:nvSpPr>
              <p:spPr bwMode="auto">
                <a:xfrm>
                  <a:off x="3987800"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8" name="Line 9"/>
                <p:cNvSpPr>
                  <a:spLocks noChangeShapeType="1"/>
                </p:cNvSpPr>
                <p:nvPr/>
              </p:nvSpPr>
              <p:spPr bwMode="auto">
                <a:xfrm>
                  <a:off x="3225800" y="3246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9" name="Line 10"/>
                <p:cNvSpPr>
                  <a:spLocks noChangeShapeType="1"/>
                </p:cNvSpPr>
                <p:nvPr/>
              </p:nvSpPr>
              <p:spPr bwMode="auto">
                <a:xfrm>
                  <a:off x="3206750" y="3236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0" name="Line 11"/>
                <p:cNvSpPr>
                  <a:spLocks noChangeShapeType="1"/>
                </p:cNvSpPr>
                <p:nvPr/>
              </p:nvSpPr>
              <p:spPr bwMode="auto">
                <a:xfrm>
                  <a:off x="3244850" y="3246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1" name="Line 12"/>
                <p:cNvSpPr>
                  <a:spLocks noChangeShapeType="1"/>
                </p:cNvSpPr>
                <p:nvPr/>
              </p:nvSpPr>
              <p:spPr bwMode="auto">
                <a:xfrm>
                  <a:off x="3235325" y="3246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2" name="Line 13"/>
                <p:cNvSpPr>
                  <a:spLocks noChangeShapeType="1"/>
                </p:cNvSpPr>
                <p:nvPr/>
              </p:nvSpPr>
              <p:spPr bwMode="auto">
                <a:xfrm>
                  <a:off x="3873500" y="34274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3" name="Line 14"/>
                <p:cNvSpPr>
                  <a:spLocks noChangeShapeType="1"/>
                </p:cNvSpPr>
                <p:nvPr/>
              </p:nvSpPr>
              <p:spPr bwMode="auto">
                <a:xfrm>
                  <a:off x="3263900" y="3246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4" name="Line 15"/>
                <p:cNvSpPr>
                  <a:spLocks noChangeShapeType="1"/>
                </p:cNvSpPr>
                <p:nvPr/>
              </p:nvSpPr>
              <p:spPr bwMode="auto">
                <a:xfrm>
                  <a:off x="3635375" y="33702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5" name="Line 16"/>
                <p:cNvSpPr>
                  <a:spLocks noChangeShapeType="1"/>
                </p:cNvSpPr>
                <p:nvPr/>
              </p:nvSpPr>
              <p:spPr bwMode="auto">
                <a:xfrm>
                  <a:off x="442595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6" name="Line 17"/>
                <p:cNvSpPr>
                  <a:spLocks noChangeShapeType="1"/>
                </p:cNvSpPr>
                <p:nvPr/>
              </p:nvSpPr>
              <p:spPr bwMode="auto">
                <a:xfrm>
                  <a:off x="44545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7" name="Line 18"/>
                <p:cNvSpPr>
                  <a:spLocks noChangeShapeType="1"/>
                </p:cNvSpPr>
                <p:nvPr/>
              </p:nvSpPr>
              <p:spPr bwMode="auto">
                <a:xfrm>
                  <a:off x="4645025" y="3503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8" name="Line 19"/>
                <p:cNvSpPr>
                  <a:spLocks noChangeShapeType="1"/>
                </p:cNvSpPr>
                <p:nvPr/>
              </p:nvSpPr>
              <p:spPr bwMode="auto">
                <a:xfrm>
                  <a:off x="5235575" y="35512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9" name="Line 20"/>
                <p:cNvSpPr>
                  <a:spLocks noChangeShapeType="1"/>
                </p:cNvSpPr>
                <p:nvPr/>
              </p:nvSpPr>
              <p:spPr bwMode="auto">
                <a:xfrm>
                  <a:off x="3216275" y="3236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0" name="Line 21"/>
                <p:cNvSpPr>
                  <a:spLocks noChangeShapeType="1"/>
                </p:cNvSpPr>
                <p:nvPr/>
              </p:nvSpPr>
              <p:spPr bwMode="auto">
                <a:xfrm>
                  <a:off x="3663950" y="33702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1" name="Line 22"/>
                <p:cNvSpPr>
                  <a:spLocks noChangeShapeType="1"/>
                </p:cNvSpPr>
                <p:nvPr/>
              </p:nvSpPr>
              <p:spPr bwMode="auto">
                <a:xfrm>
                  <a:off x="45402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2" name="Line 23"/>
                <p:cNvSpPr>
                  <a:spLocks noChangeShapeType="1"/>
                </p:cNvSpPr>
                <p:nvPr/>
              </p:nvSpPr>
              <p:spPr bwMode="auto">
                <a:xfrm>
                  <a:off x="455930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3" name="Line 24"/>
                <p:cNvSpPr>
                  <a:spLocks noChangeShapeType="1"/>
                </p:cNvSpPr>
                <p:nvPr/>
              </p:nvSpPr>
              <p:spPr bwMode="auto">
                <a:xfrm>
                  <a:off x="4244975"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4" name="Line 25"/>
                <p:cNvSpPr>
                  <a:spLocks noChangeShapeType="1"/>
                </p:cNvSpPr>
                <p:nvPr/>
              </p:nvSpPr>
              <p:spPr bwMode="auto">
                <a:xfrm>
                  <a:off x="427355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5" name="Line 26"/>
                <p:cNvSpPr>
                  <a:spLocks noChangeShapeType="1"/>
                </p:cNvSpPr>
                <p:nvPr/>
              </p:nvSpPr>
              <p:spPr bwMode="auto">
                <a:xfrm>
                  <a:off x="44640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6" name="Line 27"/>
                <p:cNvSpPr>
                  <a:spLocks noChangeShapeType="1"/>
                </p:cNvSpPr>
                <p:nvPr/>
              </p:nvSpPr>
              <p:spPr bwMode="auto">
                <a:xfrm>
                  <a:off x="44926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7" name="Line 28"/>
                <p:cNvSpPr>
                  <a:spLocks noChangeShapeType="1"/>
                </p:cNvSpPr>
                <p:nvPr/>
              </p:nvSpPr>
              <p:spPr bwMode="auto">
                <a:xfrm>
                  <a:off x="392112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8" name="Line 29"/>
                <p:cNvSpPr>
                  <a:spLocks noChangeShapeType="1"/>
                </p:cNvSpPr>
                <p:nvPr/>
              </p:nvSpPr>
              <p:spPr bwMode="auto">
                <a:xfrm>
                  <a:off x="3949700"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9" name="Line 30"/>
                <p:cNvSpPr>
                  <a:spLocks noChangeShapeType="1"/>
                </p:cNvSpPr>
                <p:nvPr/>
              </p:nvSpPr>
              <p:spPr bwMode="auto">
                <a:xfrm>
                  <a:off x="419735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0" name="Line 31"/>
                <p:cNvSpPr>
                  <a:spLocks noChangeShapeType="1"/>
                </p:cNvSpPr>
                <p:nvPr/>
              </p:nvSpPr>
              <p:spPr bwMode="auto">
                <a:xfrm>
                  <a:off x="4225925"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1" name="Line 32"/>
                <p:cNvSpPr>
                  <a:spLocks noChangeShapeType="1"/>
                </p:cNvSpPr>
                <p:nvPr/>
              </p:nvSpPr>
              <p:spPr bwMode="auto">
                <a:xfrm>
                  <a:off x="44735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2" name="Line 33"/>
                <p:cNvSpPr>
                  <a:spLocks noChangeShapeType="1"/>
                </p:cNvSpPr>
                <p:nvPr/>
              </p:nvSpPr>
              <p:spPr bwMode="auto">
                <a:xfrm>
                  <a:off x="44926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3" name="Line 34"/>
                <p:cNvSpPr>
                  <a:spLocks noChangeShapeType="1"/>
                </p:cNvSpPr>
                <p:nvPr/>
              </p:nvSpPr>
              <p:spPr bwMode="auto">
                <a:xfrm>
                  <a:off x="3273425" y="32559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4" name="Line 35"/>
                <p:cNvSpPr>
                  <a:spLocks noChangeShapeType="1"/>
                </p:cNvSpPr>
                <p:nvPr/>
              </p:nvSpPr>
              <p:spPr bwMode="auto">
                <a:xfrm>
                  <a:off x="3397250" y="32845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5" name="Line 36"/>
                <p:cNvSpPr>
                  <a:spLocks noChangeShapeType="1"/>
                </p:cNvSpPr>
                <p:nvPr/>
              </p:nvSpPr>
              <p:spPr bwMode="auto">
                <a:xfrm>
                  <a:off x="448310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6" name="Line 37"/>
                <p:cNvSpPr>
                  <a:spLocks noChangeShapeType="1"/>
                </p:cNvSpPr>
                <p:nvPr/>
              </p:nvSpPr>
              <p:spPr bwMode="auto">
                <a:xfrm>
                  <a:off x="45116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7" name="Line 38"/>
                <p:cNvSpPr>
                  <a:spLocks noChangeShapeType="1"/>
                </p:cNvSpPr>
                <p:nvPr/>
              </p:nvSpPr>
              <p:spPr bwMode="auto">
                <a:xfrm>
                  <a:off x="429260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8" name="Line 39"/>
                <p:cNvSpPr>
                  <a:spLocks noChangeShapeType="1"/>
                </p:cNvSpPr>
                <p:nvPr/>
              </p:nvSpPr>
              <p:spPr bwMode="auto">
                <a:xfrm>
                  <a:off x="4321175"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9" name="Line 40"/>
                <p:cNvSpPr>
                  <a:spLocks noChangeShapeType="1"/>
                </p:cNvSpPr>
                <p:nvPr/>
              </p:nvSpPr>
              <p:spPr bwMode="auto">
                <a:xfrm>
                  <a:off x="434975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0" name="Line 41"/>
                <p:cNvSpPr>
                  <a:spLocks noChangeShapeType="1"/>
                </p:cNvSpPr>
                <p:nvPr/>
              </p:nvSpPr>
              <p:spPr bwMode="auto">
                <a:xfrm>
                  <a:off x="4378325"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1" name="Line 42"/>
                <p:cNvSpPr>
                  <a:spLocks noChangeShapeType="1"/>
                </p:cNvSpPr>
                <p:nvPr/>
              </p:nvSpPr>
              <p:spPr bwMode="auto">
                <a:xfrm>
                  <a:off x="436880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2" name="Line 43"/>
                <p:cNvSpPr>
                  <a:spLocks noChangeShapeType="1"/>
                </p:cNvSpPr>
                <p:nvPr/>
              </p:nvSpPr>
              <p:spPr bwMode="auto">
                <a:xfrm>
                  <a:off x="4397375"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3" name="Line 44"/>
                <p:cNvSpPr>
                  <a:spLocks noChangeShapeType="1"/>
                </p:cNvSpPr>
                <p:nvPr/>
              </p:nvSpPr>
              <p:spPr bwMode="auto">
                <a:xfrm>
                  <a:off x="4378325"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4" name="Line 45"/>
                <p:cNvSpPr>
                  <a:spLocks noChangeShapeType="1"/>
                </p:cNvSpPr>
                <p:nvPr/>
              </p:nvSpPr>
              <p:spPr bwMode="auto">
                <a:xfrm>
                  <a:off x="4406900" y="34750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5" name="Line 46"/>
                <p:cNvSpPr>
                  <a:spLocks noChangeShapeType="1"/>
                </p:cNvSpPr>
                <p:nvPr/>
              </p:nvSpPr>
              <p:spPr bwMode="auto">
                <a:xfrm>
                  <a:off x="45021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6" name="Line 47"/>
                <p:cNvSpPr>
                  <a:spLocks noChangeShapeType="1"/>
                </p:cNvSpPr>
                <p:nvPr/>
              </p:nvSpPr>
              <p:spPr bwMode="auto">
                <a:xfrm>
                  <a:off x="45307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7" name="Line 48"/>
                <p:cNvSpPr>
                  <a:spLocks noChangeShapeType="1"/>
                </p:cNvSpPr>
                <p:nvPr/>
              </p:nvSpPr>
              <p:spPr bwMode="auto">
                <a:xfrm>
                  <a:off x="3302000" y="32559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8" name="Line 49"/>
                <p:cNvSpPr>
                  <a:spLocks noChangeShapeType="1"/>
                </p:cNvSpPr>
                <p:nvPr/>
              </p:nvSpPr>
              <p:spPr bwMode="auto">
                <a:xfrm>
                  <a:off x="3359150" y="3275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9" name="Line 50"/>
                <p:cNvSpPr>
                  <a:spLocks noChangeShapeType="1"/>
                </p:cNvSpPr>
                <p:nvPr/>
              </p:nvSpPr>
              <p:spPr bwMode="auto">
                <a:xfrm>
                  <a:off x="45402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0" name="Line 51"/>
                <p:cNvSpPr>
                  <a:spLocks noChangeShapeType="1"/>
                </p:cNvSpPr>
                <p:nvPr/>
              </p:nvSpPr>
              <p:spPr bwMode="auto">
                <a:xfrm>
                  <a:off x="456882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1" name="Line 52"/>
                <p:cNvSpPr>
                  <a:spLocks noChangeShapeType="1"/>
                </p:cNvSpPr>
                <p:nvPr/>
              </p:nvSpPr>
              <p:spPr bwMode="auto">
                <a:xfrm>
                  <a:off x="3406775" y="32940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2" name="Line 53"/>
                <p:cNvSpPr>
                  <a:spLocks noChangeShapeType="1"/>
                </p:cNvSpPr>
                <p:nvPr/>
              </p:nvSpPr>
              <p:spPr bwMode="auto">
                <a:xfrm>
                  <a:off x="3454400" y="33035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3" name="Line 54"/>
                <p:cNvSpPr>
                  <a:spLocks noChangeShapeType="1"/>
                </p:cNvSpPr>
                <p:nvPr/>
              </p:nvSpPr>
              <p:spPr bwMode="auto">
                <a:xfrm>
                  <a:off x="3654425" y="33797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4" name="Line 55"/>
                <p:cNvSpPr>
                  <a:spLocks noChangeShapeType="1"/>
                </p:cNvSpPr>
                <p:nvPr/>
              </p:nvSpPr>
              <p:spPr bwMode="auto">
                <a:xfrm>
                  <a:off x="3587750" y="3351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5" name="Line 56"/>
                <p:cNvSpPr>
                  <a:spLocks noChangeShapeType="1"/>
                </p:cNvSpPr>
                <p:nvPr/>
              </p:nvSpPr>
              <p:spPr bwMode="auto">
                <a:xfrm>
                  <a:off x="405447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6" name="Line 57"/>
                <p:cNvSpPr>
                  <a:spLocks noChangeShapeType="1"/>
                </p:cNvSpPr>
                <p:nvPr/>
              </p:nvSpPr>
              <p:spPr bwMode="auto">
                <a:xfrm>
                  <a:off x="4073525" y="34559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7" name="Line 58"/>
                <p:cNvSpPr>
                  <a:spLocks noChangeShapeType="1"/>
                </p:cNvSpPr>
                <p:nvPr/>
              </p:nvSpPr>
              <p:spPr bwMode="auto">
                <a:xfrm>
                  <a:off x="50641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8" name="Line 59"/>
                <p:cNvSpPr>
                  <a:spLocks noChangeShapeType="1"/>
                </p:cNvSpPr>
                <p:nvPr/>
              </p:nvSpPr>
              <p:spPr bwMode="auto">
                <a:xfrm>
                  <a:off x="508317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9" name="Line 60"/>
                <p:cNvSpPr>
                  <a:spLocks noChangeShapeType="1"/>
                </p:cNvSpPr>
                <p:nvPr/>
              </p:nvSpPr>
              <p:spPr bwMode="auto">
                <a:xfrm>
                  <a:off x="45497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0" name="Line 61"/>
                <p:cNvSpPr>
                  <a:spLocks noChangeShapeType="1"/>
                </p:cNvSpPr>
                <p:nvPr/>
              </p:nvSpPr>
              <p:spPr bwMode="auto">
                <a:xfrm>
                  <a:off x="4578350"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1" name="Line 62"/>
                <p:cNvSpPr>
                  <a:spLocks noChangeShapeType="1"/>
                </p:cNvSpPr>
                <p:nvPr/>
              </p:nvSpPr>
              <p:spPr bwMode="auto">
                <a:xfrm>
                  <a:off x="51117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2" name="Line 63"/>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3" name="Line 64"/>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4" name="Line 65"/>
                <p:cNvSpPr>
                  <a:spLocks noChangeShapeType="1"/>
                </p:cNvSpPr>
                <p:nvPr/>
              </p:nvSpPr>
              <p:spPr bwMode="auto">
                <a:xfrm>
                  <a:off x="51498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5" name="Line 66"/>
                <p:cNvSpPr>
                  <a:spLocks noChangeShapeType="1"/>
                </p:cNvSpPr>
                <p:nvPr/>
              </p:nvSpPr>
              <p:spPr bwMode="auto">
                <a:xfrm>
                  <a:off x="51879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6" name="Line 67"/>
                <p:cNvSpPr>
                  <a:spLocks noChangeShapeType="1"/>
                </p:cNvSpPr>
                <p:nvPr/>
              </p:nvSpPr>
              <p:spPr bwMode="auto">
                <a:xfrm>
                  <a:off x="52165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7" name="Line 68"/>
                <p:cNvSpPr>
                  <a:spLocks noChangeShapeType="1"/>
                </p:cNvSpPr>
                <p:nvPr/>
              </p:nvSpPr>
              <p:spPr bwMode="auto">
                <a:xfrm>
                  <a:off x="56356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8" name="Line 69"/>
                <p:cNvSpPr>
                  <a:spLocks noChangeShapeType="1"/>
                </p:cNvSpPr>
                <p:nvPr/>
              </p:nvSpPr>
              <p:spPr bwMode="auto">
                <a:xfrm>
                  <a:off x="56546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9" name="Line 70"/>
                <p:cNvSpPr>
                  <a:spLocks noChangeShapeType="1"/>
                </p:cNvSpPr>
                <p:nvPr/>
              </p:nvSpPr>
              <p:spPr bwMode="auto">
                <a:xfrm>
                  <a:off x="56642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0" name="Line 71"/>
                <p:cNvSpPr>
                  <a:spLocks noChangeShapeType="1"/>
                </p:cNvSpPr>
                <p:nvPr/>
              </p:nvSpPr>
              <p:spPr bwMode="auto">
                <a:xfrm>
                  <a:off x="56832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1" name="Line 72"/>
                <p:cNvSpPr>
                  <a:spLocks noChangeShapeType="1"/>
                </p:cNvSpPr>
                <p:nvPr/>
              </p:nvSpPr>
              <p:spPr bwMode="auto">
                <a:xfrm>
                  <a:off x="57118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2" name="Line 73"/>
                <p:cNvSpPr>
                  <a:spLocks noChangeShapeType="1"/>
                </p:cNvSpPr>
                <p:nvPr/>
              </p:nvSpPr>
              <p:spPr bwMode="auto">
                <a:xfrm>
                  <a:off x="57213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3" name="Line 74"/>
                <p:cNvSpPr>
                  <a:spLocks noChangeShapeType="1"/>
                </p:cNvSpPr>
                <p:nvPr/>
              </p:nvSpPr>
              <p:spPr bwMode="auto">
                <a:xfrm>
                  <a:off x="57308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4" name="Line 75"/>
                <p:cNvSpPr>
                  <a:spLocks noChangeShapeType="1"/>
                </p:cNvSpPr>
                <p:nvPr/>
              </p:nvSpPr>
              <p:spPr bwMode="auto">
                <a:xfrm>
                  <a:off x="57499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5" name="Line 76"/>
                <p:cNvSpPr>
                  <a:spLocks noChangeShapeType="1"/>
                </p:cNvSpPr>
                <p:nvPr/>
              </p:nvSpPr>
              <p:spPr bwMode="auto">
                <a:xfrm>
                  <a:off x="49022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6" name="Line 77"/>
                <p:cNvSpPr>
                  <a:spLocks noChangeShapeType="1"/>
                </p:cNvSpPr>
                <p:nvPr/>
              </p:nvSpPr>
              <p:spPr bwMode="auto">
                <a:xfrm>
                  <a:off x="49212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7" name="Line 78"/>
                <p:cNvSpPr>
                  <a:spLocks noChangeShapeType="1"/>
                </p:cNvSpPr>
                <p:nvPr/>
              </p:nvSpPr>
              <p:spPr bwMode="auto">
                <a:xfrm>
                  <a:off x="49307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8" name="Line 79"/>
                <p:cNvSpPr>
                  <a:spLocks noChangeShapeType="1"/>
                </p:cNvSpPr>
                <p:nvPr/>
              </p:nvSpPr>
              <p:spPr bwMode="auto">
                <a:xfrm>
                  <a:off x="49498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9" name="Line 80"/>
                <p:cNvSpPr>
                  <a:spLocks noChangeShapeType="1"/>
                </p:cNvSpPr>
                <p:nvPr/>
              </p:nvSpPr>
              <p:spPr bwMode="auto">
                <a:xfrm>
                  <a:off x="57880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0" name="Line 81"/>
                <p:cNvSpPr>
                  <a:spLocks noChangeShapeType="1"/>
                </p:cNvSpPr>
                <p:nvPr/>
              </p:nvSpPr>
              <p:spPr bwMode="auto">
                <a:xfrm>
                  <a:off x="58070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1" name="Line 82"/>
                <p:cNvSpPr>
                  <a:spLocks noChangeShapeType="1"/>
                </p:cNvSpPr>
                <p:nvPr/>
              </p:nvSpPr>
              <p:spPr bwMode="auto">
                <a:xfrm>
                  <a:off x="58166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2" name="Line 83"/>
                <p:cNvSpPr>
                  <a:spLocks noChangeShapeType="1"/>
                </p:cNvSpPr>
                <p:nvPr/>
              </p:nvSpPr>
              <p:spPr bwMode="auto">
                <a:xfrm>
                  <a:off x="58356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3" name="Line 84"/>
                <p:cNvSpPr>
                  <a:spLocks noChangeShapeType="1"/>
                </p:cNvSpPr>
                <p:nvPr/>
              </p:nvSpPr>
              <p:spPr bwMode="auto">
                <a:xfrm>
                  <a:off x="58451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4" name="Line 85"/>
                <p:cNvSpPr>
                  <a:spLocks noChangeShapeType="1"/>
                </p:cNvSpPr>
                <p:nvPr/>
              </p:nvSpPr>
              <p:spPr bwMode="auto">
                <a:xfrm>
                  <a:off x="58642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5" name="Line 86"/>
                <p:cNvSpPr>
                  <a:spLocks noChangeShapeType="1"/>
                </p:cNvSpPr>
                <p:nvPr/>
              </p:nvSpPr>
              <p:spPr bwMode="auto">
                <a:xfrm>
                  <a:off x="58737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6" name="Line 87"/>
                <p:cNvSpPr>
                  <a:spLocks noChangeShapeType="1"/>
                </p:cNvSpPr>
                <p:nvPr/>
              </p:nvSpPr>
              <p:spPr bwMode="auto">
                <a:xfrm>
                  <a:off x="58928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7" name="Line 88"/>
                <p:cNvSpPr>
                  <a:spLocks noChangeShapeType="1"/>
                </p:cNvSpPr>
                <p:nvPr/>
              </p:nvSpPr>
              <p:spPr bwMode="auto">
                <a:xfrm>
                  <a:off x="48736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8" name="Line 89"/>
                <p:cNvSpPr>
                  <a:spLocks noChangeShapeType="1"/>
                </p:cNvSpPr>
                <p:nvPr/>
              </p:nvSpPr>
              <p:spPr bwMode="auto">
                <a:xfrm>
                  <a:off x="49022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9" name="Line 90"/>
                <p:cNvSpPr>
                  <a:spLocks noChangeShapeType="1"/>
                </p:cNvSpPr>
                <p:nvPr/>
              </p:nvSpPr>
              <p:spPr bwMode="auto">
                <a:xfrm>
                  <a:off x="49974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0" name="Line 91"/>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1" name="Line 92"/>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2" name="Line 93"/>
                <p:cNvSpPr>
                  <a:spLocks noChangeShapeType="1"/>
                </p:cNvSpPr>
                <p:nvPr/>
              </p:nvSpPr>
              <p:spPr bwMode="auto">
                <a:xfrm>
                  <a:off x="51498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3" name="Line 94"/>
                <p:cNvSpPr>
                  <a:spLocks noChangeShapeType="1"/>
                </p:cNvSpPr>
                <p:nvPr/>
              </p:nvSpPr>
              <p:spPr bwMode="auto">
                <a:xfrm>
                  <a:off x="475932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4" name="Line 95"/>
                <p:cNvSpPr>
                  <a:spLocks noChangeShapeType="1"/>
                </p:cNvSpPr>
                <p:nvPr/>
              </p:nvSpPr>
              <p:spPr bwMode="auto">
                <a:xfrm>
                  <a:off x="478790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5" name="Line 96"/>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6" name="Line 97"/>
                <p:cNvSpPr>
                  <a:spLocks noChangeShapeType="1"/>
                </p:cNvSpPr>
                <p:nvPr/>
              </p:nvSpPr>
              <p:spPr bwMode="auto">
                <a:xfrm>
                  <a:off x="50450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7" name="Line 98"/>
                <p:cNvSpPr>
                  <a:spLocks noChangeShapeType="1"/>
                </p:cNvSpPr>
                <p:nvPr/>
              </p:nvSpPr>
              <p:spPr bwMode="auto">
                <a:xfrm>
                  <a:off x="49974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8" name="Line 99"/>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9" name="Line 100"/>
                <p:cNvSpPr>
                  <a:spLocks noChangeShapeType="1"/>
                </p:cNvSpPr>
                <p:nvPr/>
              </p:nvSpPr>
              <p:spPr bwMode="auto">
                <a:xfrm>
                  <a:off x="55308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0" name="Line 101"/>
                <p:cNvSpPr>
                  <a:spLocks noChangeShapeType="1"/>
                </p:cNvSpPr>
                <p:nvPr/>
              </p:nvSpPr>
              <p:spPr bwMode="auto">
                <a:xfrm>
                  <a:off x="55594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1" name="Line 102"/>
                <p:cNvSpPr>
                  <a:spLocks noChangeShapeType="1"/>
                </p:cNvSpPr>
                <p:nvPr/>
              </p:nvSpPr>
              <p:spPr bwMode="auto">
                <a:xfrm>
                  <a:off x="54356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2" name="Line 103"/>
                <p:cNvSpPr>
                  <a:spLocks noChangeShapeType="1"/>
                </p:cNvSpPr>
                <p:nvPr/>
              </p:nvSpPr>
              <p:spPr bwMode="auto">
                <a:xfrm>
                  <a:off x="54641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3" name="Line 104"/>
                <p:cNvSpPr>
                  <a:spLocks noChangeShapeType="1"/>
                </p:cNvSpPr>
                <p:nvPr/>
              </p:nvSpPr>
              <p:spPr bwMode="auto">
                <a:xfrm>
                  <a:off x="55784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4" name="Line 105"/>
                <p:cNvSpPr>
                  <a:spLocks noChangeShapeType="1"/>
                </p:cNvSpPr>
                <p:nvPr/>
              </p:nvSpPr>
              <p:spPr bwMode="auto">
                <a:xfrm>
                  <a:off x="56070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5" name="Line 106"/>
                <p:cNvSpPr>
                  <a:spLocks noChangeShapeType="1"/>
                </p:cNvSpPr>
                <p:nvPr/>
              </p:nvSpPr>
              <p:spPr bwMode="auto">
                <a:xfrm>
                  <a:off x="59213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6" name="Line 107"/>
                <p:cNvSpPr>
                  <a:spLocks noChangeShapeType="1"/>
                </p:cNvSpPr>
                <p:nvPr/>
              </p:nvSpPr>
              <p:spPr bwMode="auto">
                <a:xfrm>
                  <a:off x="59499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7" name="Line 108"/>
                <p:cNvSpPr>
                  <a:spLocks noChangeShapeType="1"/>
                </p:cNvSpPr>
                <p:nvPr/>
              </p:nvSpPr>
              <p:spPr bwMode="auto">
                <a:xfrm>
                  <a:off x="50641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8" name="Line 109"/>
                <p:cNvSpPr>
                  <a:spLocks noChangeShapeType="1"/>
                </p:cNvSpPr>
                <p:nvPr/>
              </p:nvSpPr>
              <p:spPr bwMode="auto">
                <a:xfrm>
                  <a:off x="508317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9" name="Line 110"/>
                <p:cNvSpPr>
                  <a:spLocks noChangeShapeType="1"/>
                </p:cNvSpPr>
                <p:nvPr/>
              </p:nvSpPr>
              <p:spPr bwMode="auto">
                <a:xfrm>
                  <a:off x="50927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0" name="Line 111"/>
                <p:cNvSpPr>
                  <a:spLocks noChangeShapeType="1"/>
                </p:cNvSpPr>
                <p:nvPr/>
              </p:nvSpPr>
              <p:spPr bwMode="auto">
                <a:xfrm>
                  <a:off x="51022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1" name="Line 112"/>
                <p:cNvSpPr>
                  <a:spLocks noChangeShapeType="1"/>
                </p:cNvSpPr>
                <p:nvPr/>
              </p:nvSpPr>
              <p:spPr bwMode="auto">
                <a:xfrm>
                  <a:off x="50927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2" name="Line 113"/>
                <p:cNvSpPr>
                  <a:spLocks noChangeShapeType="1"/>
                </p:cNvSpPr>
                <p:nvPr/>
              </p:nvSpPr>
              <p:spPr bwMode="auto">
                <a:xfrm>
                  <a:off x="511175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3" name="Line 114"/>
                <p:cNvSpPr>
                  <a:spLocks noChangeShapeType="1"/>
                </p:cNvSpPr>
                <p:nvPr/>
              </p:nvSpPr>
              <p:spPr bwMode="auto">
                <a:xfrm>
                  <a:off x="512127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4" name="Line 115"/>
                <p:cNvSpPr>
                  <a:spLocks noChangeShapeType="1"/>
                </p:cNvSpPr>
                <p:nvPr/>
              </p:nvSpPr>
              <p:spPr bwMode="auto">
                <a:xfrm>
                  <a:off x="5130800"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5" name="Line 116"/>
                <p:cNvSpPr>
                  <a:spLocks noChangeShapeType="1"/>
                </p:cNvSpPr>
                <p:nvPr/>
              </p:nvSpPr>
              <p:spPr bwMode="auto">
                <a:xfrm>
                  <a:off x="49022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6" name="Line 117"/>
                <p:cNvSpPr>
                  <a:spLocks noChangeShapeType="1"/>
                </p:cNvSpPr>
                <p:nvPr/>
              </p:nvSpPr>
              <p:spPr bwMode="auto">
                <a:xfrm>
                  <a:off x="49212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7" name="Line 118"/>
                <p:cNvSpPr>
                  <a:spLocks noChangeShapeType="1"/>
                </p:cNvSpPr>
                <p:nvPr/>
              </p:nvSpPr>
              <p:spPr bwMode="auto">
                <a:xfrm>
                  <a:off x="53975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8" name="Line 119"/>
                <p:cNvSpPr>
                  <a:spLocks noChangeShapeType="1"/>
                </p:cNvSpPr>
                <p:nvPr/>
              </p:nvSpPr>
              <p:spPr bwMode="auto">
                <a:xfrm>
                  <a:off x="54260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9" name="Line 120"/>
                <p:cNvSpPr>
                  <a:spLocks noChangeShapeType="1"/>
                </p:cNvSpPr>
                <p:nvPr/>
              </p:nvSpPr>
              <p:spPr bwMode="auto">
                <a:xfrm>
                  <a:off x="499745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0" name="Line 121"/>
                <p:cNvSpPr>
                  <a:spLocks noChangeShapeType="1"/>
                </p:cNvSpPr>
                <p:nvPr/>
              </p:nvSpPr>
              <p:spPr bwMode="auto">
                <a:xfrm>
                  <a:off x="50260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1" name="Line 122"/>
                <p:cNvSpPr>
                  <a:spLocks noChangeShapeType="1"/>
                </p:cNvSpPr>
                <p:nvPr/>
              </p:nvSpPr>
              <p:spPr bwMode="auto">
                <a:xfrm>
                  <a:off x="4864100"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2" name="Line 123"/>
                <p:cNvSpPr>
                  <a:spLocks noChangeShapeType="1"/>
                </p:cNvSpPr>
                <p:nvPr/>
              </p:nvSpPr>
              <p:spPr bwMode="auto">
                <a:xfrm>
                  <a:off x="48926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3" name="Line 124"/>
                <p:cNvSpPr>
                  <a:spLocks noChangeShapeType="1"/>
                </p:cNvSpPr>
                <p:nvPr/>
              </p:nvSpPr>
              <p:spPr bwMode="auto">
                <a:xfrm>
                  <a:off x="56356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4" name="Line 125"/>
                <p:cNvSpPr>
                  <a:spLocks noChangeShapeType="1"/>
                </p:cNvSpPr>
                <p:nvPr/>
              </p:nvSpPr>
              <p:spPr bwMode="auto">
                <a:xfrm>
                  <a:off x="56546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5" name="Line 126"/>
                <p:cNvSpPr>
                  <a:spLocks noChangeShapeType="1"/>
                </p:cNvSpPr>
                <p:nvPr/>
              </p:nvSpPr>
              <p:spPr bwMode="auto">
                <a:xfrm>
                  <a:off x="472122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6" name="Line 127"/>
                <p:cNvSpPr>
                  <a:spLocks noChangeShapeType="1"/>
                </p:cNvSpPr>
                <p:nvPr/>
              </p:nvSpPr>
              <p:spPr bwMode="auto">
                <a:xfrm>
                  <a:off x="474027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7" name="Line 128"/>
                <p:cNvSpPr>
                  <a:spLocks noChangeShapeType="1"/>
                </p:cNvSpPr>
                <p:nvPr/>
              </p:nvSpPr>
              <p:spPr bwMode="auto">
                <a:xfrm>
                  <a:off x="4664075" y="3503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8" name="Line 129"/>
                <p:cNvSpPr>
                  <a:spLocks noChangeShapeType="1"/>
                </p:cNvSpPr>
                <p:nvPr/>
              </p:nvSpPr>
              <p:spPr bwMode="auto">
                <a:xfrm>
                  <a:off x="4683125" y="3503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9" name="Line 130"/>
                <p:cNvSpPr>
                  <a:spLocks noChangeShapeType="1"/>
                </p:cNvSpPr>
                <p:nvPr/>
              </p:nvSpPr>
              <p:spPr bwMode="auto">
                <a:xfrm>
                  <a:off x="483552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0" name="Line 131"/>
                <p:cNvSpPr>
                  <a:spLocks noChangeShapeType="1"/>
                </p:cNvSpPr>
                <p:nvPr/>
              </p:nvSpPr>
              <p:spPr bwMode="auto">
                <a:xfrm>
                  <a:off x="4854575" y="35226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1" name="Line 132"/>
                <p:cNvSpPr>
                  <a:spLocks noChangeShapeType="1"/>
                </p:cNvSpPr>
                <p:nvPr/>
              </p:nvSpPr>
              <p:spPr bwMode="auto">
                <a:xfrm>
                  <a:off x="478790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2" name="Line 133"/>
                <p:cNvSpPr>
                  <a:spLocks noChangeShapeType="1"/>
                </p:cNvSpPr>
                <p:nvPr/>
              </p:nvSpPr>
              <p:spPr bwMode="auto">
                <a:xfrm>
                  <a:off x="481647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3" name="Line 134"/>
                <p:cNvSpPr>
                  <a:spLocks noChangeShapeType="1"/>
                </p:cNvSpPr>
                <p:nvPr/>
              </p:nvSpPr>
              <p:spPr bwMode="auto">
                <a:xfrm>
                  <a:off x="53498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4" name="Line 135"/>
                <p:cNvSpPr>
                  <a:spLocks noChangeShapeType="1"/>
                </p:cNvSpPr>
                <p:nvPr/>
              </p:nvSpPr>
              <p:spPr bwMode="auto">
                <a:xfrm>
                  <a:off x="53784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5" name="Line 136"/>
                <p:cNvSpPr>
                  <a:spLocks noChangeShapeType="1"/>
                </p:cNvSpPr>
                <p:nvPr/>
              </p:nvSpPr>
              <p:spPr bwMode="auto">
                <a:xfrm>
                  <a:off x="3768725" y="34083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6" name="Line 137"/>
                <p:cNvSpPr>
                  <a:spLocks noChangeShapeType="1"/>
                </p:cNvSpPr>
                <p:nvPr/>
              </p:nvSpPr>
              <p:spPr bwMode="auto">
                <a:xfrm>
                  <a:off x="3787775" y="34083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7" name="Line 138"/>
                <p:cNvSpPr>
                  <a:spLocks noChangeShapeType="1"/>
                </p:cNvSpPr>
                <p:nvPr/>
              </p:nvSpPr>
              <p:spPr bwMode="auto">
                <a:xfrm>
                  <a:off x="4740275"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8" name="Line 139"/>
                <p:cNvSpPr>
                  <a:spLocks noChangeShapeType="1"/>
                </p:cNvSpPr>
                <p:nvPr/>
              </p:nvSpPr>
              <p:spPr bwMode="auto">
                <a:xfrm>
                  <a:off x="476885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9" name="Line 140"/>
                <p:cNvSpPr>
                  <a:spLocks noChangeShapeType="1"/>
                </p:cNvSpPr>
                <p:nvPr/>
              </p:nvSpPr>
              <p:spPr bwMode="auto">
                <a:xfrm>
                  <a:off x="5254625" y="35512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0" name="Line 141"/>
                <p:cNvSpPr>
                  <a:spLocks noChangeShapeType="1"/>
                </p:cNvSpPr>
                <p:nvPr/>
              </p:nvSpPr>
              <p:spPr bwMode="auto">
                <a:xfrm>
                  <a:off x="52832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1" name="Line 142"/>
                <p:cNvSpPr>
                  <a:spLocks noChangeShapeType="1"/>
                </p:cNvSpPr>
                <p:nvPr/>
              </p:nvSpPr>
              <p:spPr bwMode="auto">
                <a:xfrm>
                  <a:off x="55118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2" name="Line 143"/>
                <p:cNvSpPr>
                  <a:spLocks noChangeShapeType="1"/>
                </p:cNvSpPr>
                <p:nvPr/>
              </p:nvSpPr>
              <p:spPr bwMode="auto">
                <a:xfrm>
                  <a:off x="55403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3" name="Line 144"/>
                <p:cNvSpPr>
                  <a:spLocks noChangeShapeType="1"/>
                </p:cNvSpPr>
                <p:nvPr/>
              </p:nvSpPr>
              <p:spPr bwMode="auto">
                <a:xfrm>
                  <a:off x="3902075" y="34369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4" name="Line 145"/>
                <p:cNvSpPr>
                  <a:spLocks noChangeShapeType="1"/>
                </p:cNvSpPr>
                <p:nvPr/>
              </p:nvSpPr>
              <p:spPr bwMode="auto">
                <a:xfrm>
                  <a:off x="4625975" y="35036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5" name="Line 146"/>
                <p:cNvSpPr>
                  <a:spLocks noChangeShapeType="1"/>
                </p:cNvSpPr>
                <p:nvPr/>
              </p:nvSpPr>
              <p:spPr bwMode="auto">
                <a:xfrm>
                  <a:off x="529272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6" name="Line 147"/>
                <p:cNvSpPr>
                  <a:spLocks noChangeShapeType="1"/>
                </p:cNvSpPr>
                <p:nvPr/>
              </p:nvSpPr>
              <p:spPr bwMode="auto">
                <a:xfrm>
                  <a:off x="532130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7" name="Line 148"/>
                <p:cNvSpPr>
                  <a:spLocks noChangeShapeType="1"/>
                </p:cNvSpPr>
                <p:nvPr/>
              </p:nvSpPr>
              <p:spPr bwMode="auto">
                <a:xfrm>
                  <a:off x="4083050" y="34655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8" name="Line 149"/>
                <p:cNvSpPr>
                  <a:spLocks noChangeShapeType="1"/>
                </p:cNvSpPr>
                <p:nvPr/>
              </p:nvSpPr>
              <p:spPr bwMode="auto">
                <a:xfrm>
                  <a:off x="4978400" y="3513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9" name="Line 150"/>
                <p:cNvSpPr>
                  <a:spLocks noChangeShapeType="1"/>
                </p:cNvSpPr>
                <p:nvPr/>
              </p:nvSpPr>
              <p:spPr bwMode="auto">
                <a:xfrm>
                  <a:off x="3825875" y="34369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0" name="Line 151"/>
                <p:cNvSpPr>
                  <a:spLocks noChangeShapeType="1"/>
                </p:cNvSpPr>
                <p:nvPr/>
              </p:nvSpPr>
              <p:spPr bwMode="auto">
                <a:xfrm>
                  <a:off x="3844925" y="34369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1" name="Line 152"/>
                <p:cNvSpPr>
                  <a:spLocks noChangeShapeType="1"/>
                </p:cNvSpPr>
                <p:nvPr/>
              </p:nvSpPr>
              <p:spPr bwMode="auto">
                <a:xfrm>
                  <a:off x="5426075"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2" name="Line 153"/>
                <p:cNvSpPr>
                  <a:spLocks noChangeShapeType="1"/>
                </p:cNvSpPr>
                <p:nvPr/>
              </p:nvSpPr>
              <p:spPr bwMode="auto">
                <a:xfrm>
                  <a:off x="5454650" y="35607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3" name="Line 154"/>
                <p:cNvSpPr>
                  <a:spLocks noChangeShapeType="1"/>
                </p:cNvSpPr>
                <p:nvPr/>
              </p:nvSpPr>
              <p:spPr bwMode="auto">
                <a:xfrm>
                  <a:off x="476885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4" name="Line 155"/>
                <p:cNvSpPr>
                  <a:spLocks noChangeShapeType="1"/>
                </p:cNvSpPr>
                <p:nvPr/>
              </p:nvSpPr>
              <p:spPr bwMode="auto">
                <a:xfrm>
                  <a:off x="4787900" y="35131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5" name="Line 156"/>
                <p:cNvSpPr>
                  <a:spLocks noChangeShapeType="1"/>
                </p:cNvSpPr>
                <p:nvPr/>
              </p:nvSpPr>
              <p:spPr bwMode="auto">
                <a:xfrm>
                  <a:off x="4168775" y="34655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6" name="Line 157"/>
                <p:cNvSpPr>
                  <a:spLocks noChangeShapeType="1"/>
                </p:cNvSpPr>
                <p:nvPr/>
              </p:nvSpPr>
              <p:spPr bwMode="auto">
                <a:xfrm>
                  <a:off x="4330700" y="34655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7" name="Line 158"/>
                <p:cNvSpPr>
                  <a:spLocks noChangeShapeType="1"/>
                </p:cNvSpPr>
                <p:nvPr/>
              </p:nvSpPr>
              <p:spPr bwMode="auto">
                <a:xfrm>
                  <a:off x="3711575" y="33893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8" name="Line 159"/>
                <p:cNvSpPr>
                  <a:spLocks noChangeShapeType="1"/>
                </p:cNvSpPr>
                <p:nvPr/>
              </p:nvSpPr>
              <p:spPr bwMode="auto">
                <a:xfrm>
                  <a:off x="4445000" y="34750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9" name="Freeform 160"/>
                <p:cNvSpPr>
                  <a:spLocks/>
                </p:cNvSpPr>
                <p:nvPr/>
              </p:nvSpPr>
              <p:spPr bwMode="auto">
                <a:xfrm>
                  <a:off x="3187700" y="3255963"/>
                  <a:ext cx="2762250" cy="333375"/>
                </a:xfrm>
                <a:custGeom>
                  <a:avLst/>
                  <a:gdLst>
                    <a:gd name="T0" fmla="*/ 290 w 290"/>
                    <a:gd name="T1" fmla="*/ 35 h 35"/>
                    <a:gd name="T2" fmla="*/ 227 w 290"/>
                    <a:gd name="T3" fmla="*/ 35 h 35"/>
                    <a:gd name="T4" fmla="*/ 227 w 290"/>
                    <a:gd name="T5" fmla="*/ 33 h 35"/>
                    <a:gd name="T6" fmla="*/ 221 w 290"/>
                    <a:gd name="T7" fmla="*/ 33 h 35"/>
                    <a:gd name="T8" fmla="*/ 221 w 290"/>
                    <a:gd name="T9" fmla="*/ 32 h 35"/>
                    <a:gd name="T10" fmla="*/ 194 w 290"/>
                    <a:gd name="T11" fmla="*/ 32 h 35"/>
                    <a:gd name="T12" fmla="*/ 194 w 290"/>
                    <a:gd name="T13" fmla="*/ 30 h 35"/>
                    <a:gd name="T14" fmla="*/ 176 w 290"/>
                    <a:gd name="T15" fmla="*/ 30 h 35"/>
                    <a:gd name="T16" fmla="*/ 176 w 290"/>
                    <a:gd name="T17" fmla="*/ 29 h 35"/>
                    <a:gd name="T18" fmla="*/ 154 w 290"/>
                    <a:gd name="T19" fmla="*/ 29 h 35"/>
                    <a:gd name="T20" fmla="*/ 154 w 290"/>
                    <a:gd name="T21" fmla="*/ 28 h 35"/>
                    <a:gd name="T22" fmla="*/ 125 w 290"/>
                    <a:gd name="T23" fmla="*/ 28 h 35"/>
                    <a:gd name="T24" fmla="*/ 125 w 290"/>
                    <a:gd name="T25" fmla="*/ 27 h 35"/>
                    <a:gd name="T26" fmla="*/ 115 w 290"/>
                    <a:gd name="T27" fmla="*/ 27 h 35"/>
                    <a:gd name="T28" fmla="*/ 106 w 290"/>
                    <a:gd name="T29" fmla="*/ 27 h 35"/>
                    <a:gd name="T30" fmla="*/ 106 w 290"/>
                    <a:gd name="T31" fmla="*/ 25 h 35"/>
                    <a:gd name="T32" fmla="*/ 95 w 290"/>
                    <a:gd name="T33" fmla="*/ 25 h 35"/>
                    <a:gd name="T34" fmla="*/ 95 w 290"/>
                    <a:gd name="T35" fmla="*/ 24 h 35"/>
                    <a:gd name="T36" fmla="*/ 88 w 290"/>
                    <a:gd name="T37" fmla="*/ 24 h 35"/>
                    <a:gd name="T38" fmla="*/ 88 w 290"/>
                    <a:gd name="T39" fmla="*/ 23 h 35"/>
                    <a:gd name="T40" fmla="*/ 78 w 290"/>
                    <a:gd name="T41" fmla="*/ 23 h 35"/>
                    <a:gd name="T42" fmla="*/ 78 w 290"/>
                    <a:gd name="T43" fmla="*/ 21 h 35"/>
                    <a:gd name="T44" fmla="*/ 69 w 290"/>
                    <a:gd name="T45" fmla="*/ 21 h 35"/>
                    <a:gd name="T46" fmla="*/ 65 w 290"/>
                    <a:gd name="T47" fmla="*/ 21 h 35"/>
                    <a:gd name="T48" fmla="*/ 65 w 290"/>
                    <a:gd name="T49" fmla="*/ 19 h 35"/>
                    <a:gd name="T50" fmla="*/ 59 w 290"/>
                    <a:gd name="T51" fmla="*/ 19 h 35"/>
                    <a:gd name="T52" fmla="*/ 59 w 290"/>
                    <a:gd name="T53" fmla="*/ 18 h 35"/>
                    <a:gd name="T54" fmla="*/ 52 w 290"/>
                    <a:gd name="T55" fmla="*/ 18 h 35"/>
                    <a:gd name="T56" fmla="*/ 52 w 290"/>
                    <a:gd name="T57" fmla="*/ 16 h 35"/>
                    <a:gd name="T58" fmla="*/ 48 w 290"/>
                    <a:gd name="T59" fmla="*/ 16 h 35"/>
                    <a:gd name="T60" fmla="*/ 48 w 290"/>
                    <a:gd name="T61" fmla="*/ 14 h 35"/>
                    <a:gd name="T62" fmla="*/ 42 w 290"/>
                    <a:gd name="T63" fmla="*/ 14 h 35"/>
                    <a:gd name="T64" fmla="*/ 40 w 290"/>
                    <a:gd name="T65" fmla="*/ 14 h 35"/>
                    <a:gd name="T66" fmla="*/ 40 w 290"/>
                    <a:gd name="T67" fmla="*/ 11 h 35"/>
                    <a:gd name="T68" fmla="*/ 34 w 290"/>
                    <a:gd name="T69" fmla="*/ 11 h 35"/>
                    <a:gd name="T70" fmla="*/ 34 w 290"/>
                    <a:gd name="T71" fmla="*/ 9 h 35"/>
                    <a:gd name="T72" fmla="*/ 29 w 290"/>
                    <a:gd name="T73" fmla="*/ 9 h 35"/>
                    <a:gd name="T74" fmla="*/ 29 w 290"/>
                    <a:gd name="T75" fmla="*/ 8 h 35"/>
                    <a:gd name="T76" fmla="*/ 24 w 290"/>
                    <a:gd name="T77" fmla="*/ 8 h 35"/>
                    <a:gd name="T78" fmla="*/ 22 w 290"/>
                    <a:gd name="T79" fmla="*/ 8 h 35"/>
                    <a:gd name="T80" fmla="*/ 22 w 290"/>
                    <a:gd name="T81" fmla="*/ 5 h 35"/>
                    <a:gd name="T82" fmla="*/ 17 w 290"/>
                    <a:gd name="T83" fmla="*/ 5 h 35"/>
                    <a:gd name="T84" fmla="*/ 17 w 290"/>
                    <a:gd name="T85" fmla="*/ 3 h 35"/>
                    <a:gd name="T86" fmla="*/ 11 w 290"/>
                    <a:gd name="T87" fmla="*/ 3 h 35"/>
                    <a:gd name="T88" fmla="*/ 11 w 290"/>
                    <a:gd name="T89" fmla="*/ 2 h 35"/>
                    <a:gd name="T90" fmla="*/ 2 w 290"/>
                    <a:gd name="T91" fmla="*/ 2 h 35"/>
                    <a:gd name="T92" fmla="*/ 2 w 290"/>
                    <a:gd name="T93" fmla="*/ 0 h 35"/>
                    <a:gd name="T94" fmla="*/ 0 w 290"/>
                    <a:gd name="T9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 h="35">
                      <a:moveTo>
                        <a:pt x="290" y="35"/>
                      </a:moveTo>
                      <a:lnTo>
                        <a:pt x="227" y="35"/>
                      </a:lnTo>
                      <a:lnTo>
                        <a:pt x="227" y="33"/>
                      </a:lnTo>
                      <a:lnTo>
                        <a:pt x="221" y="33"/>
                      </a:lnTo>
                      <a:lnTo>
                        <a:pt x="221" y="32"/>
                      </a:lnTo>
                      <a:lnTo>
                        <a:pt x="194" y="32"/>
                      </a:lnTo>
                      <a:lnTo>
                        <a:pt x="194" y="30"/>
                      </a:lnTo>
                      <a:lnTo>
                        <a:pt x="176" y="30"/>
                      </a:lnTo>
                      <a:lnTo>
                        <a:pt x="176" y="29"/>
                      </a:lnTo>
                      <a:lnTo>
                        <a:pt x="154" y="29"/>
                      </a:lnTo>
                      <a:lnTo>
                        <a:pt x="154" y="28"/>
                      </a:lnTo>
                      <a:lnTo>
                        <a:pt x="125" y="28"/>
                      </a:lnTo>
                      <a:lnTo>
                        <a:pt x="125" y="27"/>
                      </a:lnTo>
                      <a:lnTo>
                        <a:pt x="115" y="27"/>
                      </a:lnTo>
                      <a:lnTo>
                        <a:pt x="106" y="27"/>
                      </a:lnTo>
                      <a:lnTo>
                        <a:pt x="106" y="25"/>
                      </a:lnTo>
                      <a:lnTo>
                        <a:pt x="95" y="25"/>
                      </a:lnTo>
                      <a:lnTo>
                        <a:pt x="95" y="24"/>
                      </a:lnTo>
                      <a:lnTo>
                        <a:pt x="88" y="24"/>
                      </a:lnTo>
                      <a:lnTo>
                        <a:pt x="88" y="23"/>
                      </a:lnTo>
                      <a:lnTo>
                        <a:pt x="78" y="23"/>
                      </a:lnTo>
                      <a:lnTo>
                        <a:pt x="78" y="21"/>
                      </a:lnTo>
                      <a:lnTo>
                        <a:pt x="69" y="21"/>
                      </a:lnTo>
                      <a:lnTo>
                        <a:pt x="65" y="21"/>
                      </a:lnTo>
                      <a:lnTo>
                        <a:pt x="65" y="19"/>
                      </a:lnTo>
                      <a:lnTo>
                        <a:pt x="59" y="19"/>
                      </a:lnTo>
                      <a:lnTo>
                        <a:pt x="59" y="18"/>
                      </a:lnTo>
                      <a:lnTo>
                        <a:pt x="52" y="18"/>
                      </a:lnTo>
                      <a:lnTo>
                        <a:pt x="52" y="16"/>
                      </a:lnTo>
                      <a:lnTo>
                        <a:pt x="48" y="16"/>
                      </a:lnTo>
                      <a:lnTo>
                        <a:pt x="48" y="14"/>
                      </a:lnTo>
                      <a:lnTo>
                        <a:pt x="42" y="14"/>
                      </a:lnTo>
                      <a:lnTo>
                        <a:pt x="40" y="14"/>
                      </a:lnTo>
                      <a:lnTo>
                        <a:pt x="40" y="11"/>
                      </a:lnTo>
                      <a:lnTo>
                        <a:pt x="34" y="11"/>
                      </a:lnTo>
                      <a:lnTo>
                        <a:pt x="34" y="9"/>
                      </a:lnTo>
                      <a:lnTo>
                        <a:pt x="29" y="9"/>
                      </a:lnTo>
                      <a:lnTo>
                        <a:pt x="29" y="8"/>
                      </a:lnTo>
                      <a:lnTo>
                        <a:pt x="24" y="8"/>
                      </a:lnTo>
                      <a:lnTo>
                        <a:pt x="22" y="8"/>
                      </a:lnTo>
                      <a:lnTo>
                        <a:pt x="22" y="5"/>
                      </a:lnTo>
                      <a:lnTo>
                        <a:pt x="17" y="5"/>
                      </a:lnTo>
                      <a:lnTo>
                        <a:pt x="17" y="3"/>
                      </a:lnTo>
                      <a:lnTo>
                        <a:pt x="11" y="3"/>
                      </a:lnTo>
                      <a:lnTo>
                        <a:pt x="11" y="2"/>
                      </a:lnTo>
                      <a:lnTo>
                        <a:pt x="2" y="2"/>
                      </a:lnTo>
                      <a:lnTo>
                        <a:pt x="2"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431" name="Group 2430"/>
              <p:cNvGrpSpPr/>
              <p:nvPr/>
            </p:nvGrpSpPr>
            <p:grpSpPr>
              <a:xfrm>
                <a:off x="703391" y="1805415"/>
                <a:ext cx="3696899" cy="603106"/>
                <a:chOff x="3190875" y="3203575"/>
                <a:chExt cx="2752725" cy="447675"/>
              </a:xfrm>
            </p:grpSpPr>
            <p:sp>
              <p:nvSpPr>
                <p:cNvPr id="2592" name="Line 320"/>
                <p:cNvSpPr>
                  <a:spLocks noChangeShapeType="1"/>
                </p:cNvSpPr>
                <p:nvPr/>
              </p:nvSpPr>
              <p:spPr bwMode="auto">
                <a:xfrm>
                  <a:off x="3495675" y="32797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3" name="Line 321"/>
                <p:cNvSpPr>
                  <a:spLocks noChangeShapeType="1"/>
                </p:cNvSpPr>
                <p:nvPr/>
              </p:nvSpPr>
              <p:spPr bwMode="auto">
                <a:xfrm>
                  <a:off x="3524250" y="32893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4" name="Line 322"/>
                <p:cNvSpPr>
                  <a:spLocks noChangeShapeType="1"/>
                </p:cNvSpPr>
                <p:nvPr/>
              </p:nvSpPr>
              <p:spPr bwMode="auto">
                <a:xfrm>
                  <a:off x="4572000"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5" name="Line 323"/>
                <p:cNvSpPr>
                  <a:spLocks noChangeShapeType="1"/>
                </p:cNvSpPr>
                <p:nvPr/>
              </p:nvSpPr>
              <p:spPr bwMode="auto">
                <a:xfrm>
                  <a:off x="46005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6" name="Line 324"/>
                <p:cNvSpPr>
                  <a:spLocks noChangeShapeType="1"/>
                </p:cNvSpPr>
                <p:nvPr/>
              </p:nvSpPr>
              <p:spPr bwMode="auto">
                <a:xfrm>
                  <a:off x="4019550"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7" name="Line 325"/>
                <p:cNvSpPr>
                  <a:spLocks noChangeShapeType="1"/>
                </p:cNvSpPr>
                <p:nvPr/>
              </p:nvSpPr>
              <p:spPr bwMode="auto">
                <a:xfrm>
                  <a:off x="4048125" y="34131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8" name="Line 326"/>
                <p:cNvSpPr>
                  <a:spLocks noChangeShapeType="1"/>
                </p:cNvSpPr>
                <p:nvPr/>
              </p:nvSpPr>
              <p:spPr bwMode="auto">
                <a:xfrm>
                  <a:off x="3981450" y="34036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9" name="Line 327"/>
                <p:cNvSpPr>
                  <a:spLocks noChangeShapeType="1"/>
                </p:cNvSpPr>
                <p:nvPr/>
              </p:nvSpPr>
              <p:spPr bwMode="auto">
                <a:xfrm>
                  <a:off x="3219450" y="32131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0" name="Line 328"/>
                <p:cNvSpPr>
                  <a:spLocks noChangeShapeType="1"/>
                </p:cNvSpPr>
                <p:nvPr/>
              </p:nvSpPr>
              <p:spPr bwMode="auto">
                <a:xfrm>
                  <a:off x="3200400" y="32035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1" name="Line 329"/>
                <p:cNvSpPr>
                  <a:spLocks noChangeShapeType="1"/>
                </p:cNvSpPr>
                <p:nvPr/>
              </p:nvSpPr>
              <p:spPr bwMode="auto">
                <a:xfrm>
                  <a:off x="3238500"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2" name="Line 330"/>
                <p:cNvSpPr>
                  <a:spLocks noChangeShapeType="1"/>
                </p:cNvSpPr>
                <p:nvPr/>
              </p:nvSpPr>
              <p:spPr bwMode="auto">
                <a:xfrm>
                  <a:off x="3228975" y="32131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3" name="Line 331"/>
                <p:cNvSpPr>
                  <a:spLocks noChangeShapeType="1"/>
                </p:cNvSpPr>
                <p:nvPr/>
              </p:nvSpPr>
              <p:spPr bwMode="auto">
                <a:xfrm>
                  <a:off x="3867150"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4" name="Line 332"/>
                <p:cNvSpPr>
                  <a:spLocks noChangeShapeType="1"/>
                </p:cNvSpPr>
                <p:nvPr/>
              </p:nvSpPr>
              <p:spPr bwMode="auto">
                <a:xfrm>
                  <a:off x="3248025"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5" name="Line 333"/>
                <p:cNvSpPr>
                  <a:spLocks noChangeShapeType="1"/>
                </p:cNvSpPr>
                <p:nvPr/>
              </p:nvSpPr>
              <p:spPr bwMode="auto">
                <a:xfrm>
                  <a:off x="3629025" y="33274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6" name="Line 334"/>
                <p:cNvSpPr>
                  <a:spLocks noChangeShapeType="1"/>
                </p:cNvSpPr>
                <p:nvPr/>
              </p:nvSpPr>
              <p:spPr bwMode="auto">
                <a:xfrm>
                  <a:off x="441960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7" name="Line 335"/>
                <p:cNvSpPr>
                  <a:spLocks noChangeShapeType="1"/>
                </p:cNvSpPr>
                <p:nvPr/>
              </p:nvSpPr>
              <p:spPr bwMode="auto">
                <a:xfrm>
                  <a:off x="44577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8" name="Line 336"/>
                <p:cNvSpPr>
                  <a:spLocks noChangeShapeType="1"/>
                </p:cNvSpPr>
                <p:nvPr/>
              </p:nvSpPr>
              <p:spPr bwMode="auto">
                <a:xfrm>
                  <a:off x="4638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9" name="Line 337"/>
                <p:cNvSpPr>
                  <a:spLocks noChangeShapeType="1"/>
                </p:cNvSpPr>
                <p:nvPr/>
              </p:nvSpPr>
              <p:spPr bwMode="auto">
                <a:xfrm>
                  <a:off x="522922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0" name="Line 338"/>
                <p:cNvSpPr>
                  <a:spLocks noChangeShapeType="1"/>
                </p:cNvSpPr>
                <p:nvPr/>
              </p:nvSpPr>
              <p:spPr bwMode="auto">
                <a:xfrm>
                  <a:off x="3209925" y="32035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1" name="Line 339"/>
                <p:cNvSpPr>
                  <a:spLocks noChangeShapeType="1"/>
                </p:cNvSpPr>
                <p:nvPr/>
              </p:nvSpPr>
              <p:spPr bwMode="auto">
                <a:xfrm>
                  <a:off x="3657600" y="33274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2" name="Line 340"/>
                <p:cNvSpPr>
                  <a:spLocks noChangeShapeType="1"/>
                </p:cNvSpPr>
                <p:nvPr/>
              </p:nvSpPr>
              <p:spPr bwMode="auto">
                <a:xfrm>
                  <a:off x="45339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3" name="Line 341"/>
                <p:cNvSpPr>
                  <a:spLocks noChangeShapeType="1"/>
                </p:cNvSpPr>
                <p:nvPr/>
              </p:nvSpPr>
              <p:spPr bwMode="auto">
                <a:xfrm>
                  <a:off x="4562475"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4" name="Line 342"/>
                <p:cNvSpPr>
                  <a:spLocks noChangeShapeType="1"/>
                </p:cNvSpPr>
                <p:nvPr/>
              </p:nvSpPr>
              <p:spPr bwMode="auto">
                <a:xfrm>
                  <a:off x="424815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5" name="Line 343"/>
                <p:cNvSpPr>
                  <a:spLocks noChangeShapeType="1"/>
                </p:cNvSpPr>
                <p:nvPr/>
              </p:nvSpPr>
              <p:spPr bwMode="auto">
                <a:xfrm>
                  <a:off x="426720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6" name="Line 344"/>
                <p:cNvSpPr>
                  <a:spLocks noChangeShapeType="1"/>
                </p:cNvSpPr>
                <p:nvPr/>
              </p:nvSpPr>
              <p:spPr bwMode="auto">
                <a:xfrm>
                  <a:off x="44577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7" name="Line 345"/>
                <p:cNvSpPr>
                  <a:spLocks noChangeShapeType="1"/>
                </p:cNvSpPr>
                <p:nvPr/>
              </p:nvSpPr>
              <p:spPr bwMode="auto">
                <a:xfrm>
                  <a:off x="448627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8" name="Line 346"/>
                <p:cNvSpPr>
                  <a:spLocks noChangeShapeType="1"/>
                </p:cNvSpPr>
                <p:nvPr/>
              </p:nvSpPr>
              <p:spPr bwMode="auto">
                <a:xfrm>
                  <a:off x="3914775"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9" name="Line 347"/>
                <p:cNvSpPr>
                  <a:spLocks noChangeShapeType="1"/>
                </p:cNvSpPr>
                <p:nvPr/>
              </p:nvSpPr>
              <p:spPr bwMode="auto">
                <a:xfrm>
                  <a:off x="3943350"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0" name="Line 348"/>
                <p:cNvSpPr>
                  <a:spLocks noChangeShapeType="1"/>
                </p:cNvSpPr>
                <p:nvPr/>
              </p:nvSpPr>
              <p:spPr bwMode="auto">
                <a:xfrm>
                  <a:off x="4200525"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1" name="Line 349"/>
                <p:cNvSpPr>
                  <a:spLocks noChangeShapeType="1"/>
                </p:cNvSpPr>
                <p:nvPr/>
              </p:nvSpPr>
              <p:spPr bwMode="auto">
                <a:xfrm>
                  <a:off x="422910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2" name="Line 350"/>
                <p:cNvSpPr>
                  <a:spLocks noChangeShapeType="1"/>
                </p:cNvSpPr>
                <p:nvPr/>
              </p:nvSpPr>
              <p:spPr bwMode="auto">
                <a:xfrm>
                  <a:off x="446722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3" name="Line 351"/>
                <p:cNvSpPr>
                  <a:spLocks noChangeShapeType="1"/>
                </p:cNvSpPr>
                <p:nvPr/>
              </p:nvSpPr>
              <p:spPr bwMode="auto">
                <a:xfrm>
                  <a:off x="44958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4" name="Line 352"/>
                <p:cNvSpPr>
                  <a:spLocks noChangeShapeType="1"/>
                </p:cNvSpPr>
                <p:nvPr/>
              </p:nvSpPr>
              <p:spPr bwMode="auto">
                <a:xfrm>
                  <a:off x="3267075"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5" name="Line 353"/>
                <p:cNvSpPr>
                  <a:spLocks noChangeShapeType="1"/>
                </p:cNvSpPr>
                <p:nvPr/>
              </p:nvSpPr>
              <p:spPr bwMode="auto">
                <a:xfrm>
                  <a:off x="3390900" y="32416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6" name="Line 354"/>
                <p:cNvSpPr>
                  <a:spLocks noChangeShapeType="1"/>
                </p:cNvSpPr>
                <p:nvPr/>
              </p:nvSpPr>
              <p:spPr bwMode="auto">
                <a:xfrm>
                  <a:off x="447675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7" name="Line 355"/>
                <p:cNvSpPr>
                  <a:spLocks noChangeShapeType="1"/>
                </p:cNvSpPr>
                <p:nvPr/>
              </p:nvSpPr>
              <p:spPr bwMode="auto">
                <a:xfrm>
                  <a:off x="450532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8" name="Line 356"/>
                <p:cNvSpPr>
                  <a:spLocks noChangeShapeType="1"/>
                </p:cNvSpPr>
                <p:nvPr/>
              </p:nvSpPr>
              <p:spPr bwMode="auto">
                <a:xfrm>
                  <a:off x="4286250" y="34226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9" name="Line 357"/>
                <p:cNvSpPr>
                  <a:spLocks noChangeShapeType="1"/>
                </p:cNvSpPr>
                <p:nvPr/>
              </p:nvSpPr>
              <p:spPr bwMode="auto">
                <a:xfrm>
                  <a:off x="4314825" y="34321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0" name="Line 358"/>
                <p:cNvSpPr>
                  <a:spLocks noChangeShapeType="1"/>
                </p:cNvSpPr>
                <p:nvPr/>
              </p:nvSpPr>
              <p:spPr bwMode="auto">
                <a:xfrm>
                  <a:off x="4352925"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1" name="Line 359"/>
                <p:cNvSpPr>
                  <a:spLocks noChangeShapeType="1"/>
                </p:cNvSpPr>
                <p:nvPr/>
              </p:nvSpPr>
              <p:spPr bwMode="auto">
                <a:xfrm>
                  <a:off x="438150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2" name="Line 360"/>
                <p:cNvSpPr>
                  <a:spLocks noChangeShapeType="1"/>
                </p:cNvSpPr>
                <p:nvPr/>
              </p:nvSpPr>
              <p:spPr bwMode="auto">
                <a:xfrm>
                  <a:off x="436245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3" name="Line 361"/>
                <p:cNvSpPr>
                  <a:spLocks noChangeShapeType="1"/>
                </p:cNvSpPr>
                <p:nvPr/>
              </p:nvSpPr>
              <p:spPr bwMode="auto">
                <a:xfrm>
                  <a:off x="4391025" y="34417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4" name="Line 362"/>
                <p:cNvSpPr>
                  <a:spLocks noChangeShapeType="1"/>
                </p:cNvSpPr>
                <p:nvPr/>
              </p:nvSpPr>
              <p:spPr bwMode="auto">
                <a:xfrm>
                  <a:off x="4371975"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5" name="Line 363"/>
                <p:cNvSpPr>
                  <a:spLocks noChangeShapeType="1"/>
                </p:cNvSpPr>
                <p:nvPr/>
              </p:nvSpPr>
              <p:spPr bwMode="auto">
                <a:xfrm>
                  <a:off x="440055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6" name="Line 364"/>
                <p:cNvSpPr>
                  <a:spLocks noChangeShapeType="1"/>
                </p:cNvSpPr>
                <p:nvPr/>
              </p:nvSpPr>
              <p:spPr bwMode="auto">
                <a:xfrm>
                  <a:off x="4495800"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7" name="Line 365"/>
                <p:cNvSpPr>
                  <a:spLocks noChangeShapeType="1"/>
                </p:cNvSpPr>
                <p:nvPr/>
              </p:nvSpPr>
              <p:spPr bwMode="auto">
                <a:xfrm>
                  <a:off x="452437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8" name="Line 366"/>
                <p:cNvSpPr>
                  <a:spLocks noChangeShapeType="1"/>
                </p:cNvSpPr>
                <p:nvPr/>
              </p:nvSpPr>
              <p:spPr bwMode="auto">
                <a:xfrm>
                  <a:off x="3286125" y="3213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9" name="Line 367"/>
                <p:cNvSpPr>
                  <a:spLocks noChangeShapeType="1"/>
                </p:cNvSpPr>
                <p:nvPr/>
              </p:nvSpPr>
              <p:spPr bwMode="auto">
                <a:xfrm>
                  <a:off x="3352800" y="32321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0" name="Line 368"/>
                <p:cNvSpPr>
                  <a:spLocks noChangeShapeType="1"/>
                </p:cNvSpPr>
                <p:nvPr/>
              </p:nvSpPr>
              <p:spPr bwMode="auto">
                <a:xfrm>
                  <a:off x="4543425" y="3460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1" name="Line 369"/>
                <p:cNvSpPr>
                  <a:spLocks noChangeShapeType="1"/>
                </p:cNvSpPr>
                <p:nvPr/>
              </p:nvSpPr>
              <p:spPr bwMode="auto">
                <a:xfrm>
                  <a:off x="4572000"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2" name="Line 370"/>
                <p:cNvSpPr>
                  <a:spLocks noChangeShapeType="1"/>
                </p:cNvSpPr>
                <p:nvPr/>
              </p:nvSpPr>
              <p:spPr bwMode="auto">
                <a:xfrm>
                  <a:off x="3400425" y="32512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3" name="Line 371"/>
                <p:cNvSpPr>
                  <a:spLocks noChangeShapeType="1"/>
                </p:cNvSpPr>
                <p:nvPr/>
              </p:nvSpPr>
              <p:spPr bwMode="auto">
                <a:xfrm>
                  <a:off x="3448050" y="32607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4" name="Line 372"/>
                <p:cNvSpPr>
                  <a:spLocks noChangeShapeType="1"/>
                </p:cNvSpPr>
                <p:nvPr/>
              </p:nvSpPr>
              <p:spPr bwMode="auto">
                <a:xfrm>
                  <a:off x="3648075" y="33369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5" name="Line 373"/>
                <p:cNvSpPr>
                  <a:spLocks noChangeShapeType="1"/>
                </p:cNvSpPr>
                <p:nvPr/>
              </p:nvSpPr>
              <p:spPr bwMode="auto">
                <a:xfrm>
                  <a:off x="3581400" y="330835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6" name="Line 374"/>
                <p:cNvSpPr>
                  <a:spLocks noChangeShapeType="1"/>
                </p:cNvSpPr>
                <p:nvPr/>
              </p:nvSpPr>
              <p:spPr bwMode="auto">
                <a:xfrm>
                  <a:off x="4048125" y="34131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7" name="Line 375"/>
                <p:cNvSpPr>
                  <a:spLocks noChangeShapeType="1"/>
                </p:cNvSpPr>
                <p:nvPr/>
              </p:nvSpPr>
              <p:spPr bwMode="auto">
                <a:xfrm>
                  <a:off x="4076700" y="3413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8" name="Line 376"/>
                <p:cNvSpPr>
                  <a:spLocks noChangeShapeType="1"/>
                </p:cNvSpPr>
                <p:nvPr/>
              </p:nvSpPr>
              <p:spPr bwMode="auto">
                <a:xfrm>
                  <a:off x="50577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9" name="Line 377"/>
                <p:cNvSpPr>
                  <a:spLocks noChangeShapeType="1"/>
                </p:cNvSpPr>
                <p:nvPr/>
              </p:nvSpPr>
              <p:spPr bwMode="auto">
                <a:xfrm>
                  <a:off x="50863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0" name="Line 378"/>
                <p:cNvSpPr>
                  <a:spLocks noChangeShapeType="1"/>
                </p:cNvSpPr>
                <p:nvPr/>
              </p:nvSpPr>
              <p:spPr bwMode="auto">
                <a:xfrm>
                  <a:off x="4543425" y="34702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1" name="Line 379"/>
                <p:cNvSpPr>
                  <a:spLocks noChangeShapeType="1"/>
                </p:cNvSpPr>
                <p:nvPr/>
              </p:nvSpPr>
              <p:spPr bwMode="auto">
                <a:xfrm>
                  <a:off x="4572000" y="3479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2" name="Line 380"/>
                <p:cNvSpPr>
                  <a:spLocks noChangeShapeType="1"/>
                </p:cNvSpPr>
                <p:nvPr/>
              </p:nvSpPr>
              <p:spPr bwMode="auto">
                <a:xfrm>
                  <a:off x="51054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3" name="Line 381"/>
                <p:cNvSpPr>
                  <a:spLocks noChangeShapeType="1"/>
                </p:cNvSpPr>
                <p:nvPr/>
              </p:nvSpPr>
              <p:spPr bwMode="auto">
                <a:xfrm>
                  <a:off x="51244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4" name="Line 382"/>
                <p:cNvSpPr>
                  <a:spLocks noChangeShapeType="1"/>
                </p:cNvSpPr>
                <p:nvPr/>
              </p:nvSpPr>
              <p:spPr bwMode="auto">
                <a:xfrm>
                  <a:off x="51339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5" name="Line 383"/>
                <p:cNvSpPr>
                  <a:spLocks noChangeShapeType="1"/>
                </p:cNvSpPr>
                <p:nvPr/>
              </p:nvSpPr>
              <p:spPr bwMode="auto">
                <a:xfrm>
                  <a:off x="51530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6" name="Line 384"/>
                <p:cNvSpPr>
                  <a:spLocks noChangeShapeType="1"/>
                </p:cNvSpPr>
                <p:nvPr/>
              </p:nvSpPr>
              <p:spPr bwMode="auto">
                <a:xfrm>
                  <a:off x="518160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7" name="Line 385"/>
                <p:cNvSpPr>
                  <a:spLocks noChangeShapeType="1"/>
                </p:cNvSpPr>
                <p:nvPr/>
              </p:nvSpPr>
              <p:spPr bwMode="auto">
                <a:xfrm>
                  <a:off x="521017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8" name="Line 386"/>
                <p:cNvSpPr>
                  <a:spLocks noChangeShapeType="1"/>
                </p:cNvSpPr>
                <p:nvPr/>
              </p:nvSpPr>
              <p:spPr bwMode="auto">
                <a:xfrm>
                  <a:off x="56388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9" name="Line 387"/>
                <p:cNvSpPr>
                  <a:spLocks noChangeShapeType="1"/>
                </p:cNvSpPr>
                <p:nvPr/>
              </p:nvSpPr>
              <p:spPr bwMode="auto">
                <a:xfrm>
                  <a:off x="56483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0" name="Line 388"/>
                <p:cNvSpPr>
                  <a:spLocks noChangeShapeType="1"/>
                </p:cNvSpPr>
                <p:nvPr/>
              </p:nvSpPr>
              <p:spPr bwMode="auto">
                <a:xfrm>
                  <a:off x="565785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1" name="Line 389"/>
                <p:cNvSpPr>
                  <a:spLocks noChangeShapeType="1"/>
                </p:cNvSpPr>
                <p:nvPr/>
              </p:nvSpPr>
              <p:spPr bwMode="auto">
                <a:xfrm>
                  <a:off x="56769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2" name="Line 390"/>
                <p:cNvSpPr>
                  <a:spLocks noChangeShapeType="1"/>
                </p:cNvSpPr>
                <p:nvPr/>
              </p:nvSpPr>
              <p:spPr bwMode="auto">
                <a:xfrm>
                  <a:off x="5705475"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3" name="Line 391"/>
                <p:cNvSpPr>
                  <a:spLocks noChangeShapeType="1"/>
                </p:cNvSpPr>
                <p:nvPr/>
              </p:nvSpPr>
              <p:spPr bwMode="auto">
                <a:xfrm>
                  <a:off x="5724525"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4" name="Line 392"/>
                <p:cNvSpPr>
                  <a:spLocks noChangeShapeType="1"/>
                </p:cNvSpPr>
                <p:nvPr/>
              </p:nvSpPr>
              <p:spPr bwMode="auto">
                <a:xfrm>
                  <a:off x="5734050"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5" name="Line 393"/>
                <p:cNvSpPr>
                  <a:spLocks noChangeShapeType="1"/>
                </p:cNvSpPr>
                <p:nvPr/>
              </p:nvSpPr>
              <p:spPr bwMode="auto">
                <a:xfrm>
                  <a:off x="5753100" y="35464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6" name="Line 394"/>
                <p:cNvSpPr>
                  <a:spLocks noChangeShapeType="1"/>
                </p:cNvSpPr>
                <p:nvPr/>
              </p:nvSpPr>
              <p:spPr bwMode="auto">
                <a:xfrm>
                  <a:off x="490537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7" name="Line 395"/>
                <p:cNvSpPr>
                  <a:spLocks noChangeShapeType="1"/>
                </p:cNvSpPr>
                <p:nvPr/>
              </p:nvSpPr>
              <p:spPr bwMode="auto">
                <a:xfrm>
                  <a:off x="49244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8" name="Line 396"/>
                <p:cNvSpPr>
                  <a:spLocks noChangeShapeType="1"/>
                </p:cNvSpPr>
                <p:nvPr/>
              </p:nvSpPr>
              <p:spPr bwMode="auto">
                <a:xfrm>
                  <a:off x="49339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9" name="Line 397"/>
                <p:cNvSpPr>
                  <a:spLocks noChangeShapeType="1"/>
                </p:cNvSpPr>
                <p:nvPr/>
              </p:nvSpPr>
              <p:spPr bwMode="auto">
                <a:xfrm>
                  <a:off x="494347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0" name="Line 398"/>
                <p:cNvSpPr>
                  <a:spLocks noChangeShapeType="1"/>
                </p:cNvSpPr>
                <p:nvPr/>
              </p:nvSpPr>
              <p:spPr bwMode="auto">
                <a:xfrm>
                  <a:off x="5781675"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1" name="Line 399"/>
                <p:cNvSpPr>
                  <a:spLocks noChangeShapeType="1"/>
                </p:cNvSpPr>
                <p:nvPr/>
              </p:nvSpPr>
              <p:spPr bwMode="auto">
                <a:xfrm>
                  <a:off x="5800725"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2" name="Line 400"/>
                <p:cNvSpPr>
                  <a:spLocks noChangeShapeType="1"/>
                </p:cNvSpPr>
                <p:nvPr/>
              </p:nvSpPr>
              <p:spPr bwMode="auto">
                <a:xfrm>
                  <a:off x="5810250"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3" name="Line 401"/>
                <p:cNvSpPr>
                  <a:spLocks noChangeShapeType="1"/>
                </p:cNvSpPr>
                <p:nvPr/>
              </p:nvSpPr>
              <p:spPr bwMode="auto">
                <a:xfrm>
                  <a:off x="5829300" y="35560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4" name="Line 402"/>
                <p:cNvSpPr>
                  <a:spLocks noChangeShapeType="1"/>
                </p:cNvSpPr>
                <p:nvPr/>
              </p:nvSpPr>
              <p:spPr bwMode="auto">
                <a:xfrm>
                  <a:off x="5838825"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5" name="Line 403"/>
                <p:cNvSpPr>
                  <a:spLocks noChangeShapeType="1"/>
                </p:cNvSpPr>
                <p:nvPr/>
              </p:nvSpPr>
              <p:spPr bwMode="auto">
                <a:xfrm>
                  <a:off x="5857875"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6" name="Line 404"/>
                <p:cNvSpPr>
                  <a:spLocks noChangeShapeType="1"/>
                </p:cNvSpPr>
                <p:nvPr/>
              </p:nvSpPr>
              <p:spPr bwMode="auto">
                <a:xfrm>
                  <a:off x="5867400"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7" name="Line 405"/>
                <p:cNvSpPr>
                  <a:spLocks noChangeShapeType="1"/>
                </p:cNvSpPr>
                <p:nvPr/>
              </p:nvSpPr>
              <p:spPr bwMode="auto">
                <a:xfrm>
                  <a:off x="5886450"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8" name="Line 406"/>
                <p:cNvSpPr>
                  <a:spLocks noChangeShapeType="1"/>
                </p:cNvSpPr>
                <p:nvPr/>
              </p:nvSpPr>
              <p:spPr bwMode="auto">
                <a:xfrm>
                  <a:off x="487680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9" name="Line 407"/>
                <p:cNvSpPr>
                  <a:spLocks noChangeShapeType="1"/>
                </p:cNvSpPr>
                <p:nvPr/>
              </p:nvSpPr>
              <p:spPr bwMode="auto">
                <a:xfrm>
                  <a:off x="490537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0" name="Line 408"/>
                <p:cNvSpPr>
                  <a:spLocks noChangeShapeType="1"/>
                </p:cNvSpPr>
                <p:nvPr/>
              </p:nvSpPr>
              <p:spPr bwMode="auto">
                <a:xfrm>
                  <a:off x="499110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1" name="Line 409"/>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2" name="Line 410"/>
                <p:cNvSpPr>
                  <a:spLocks noChangeShapeType="1"/>
                </p:cNvSpPr>
                <p:nvPr/>
              </p:nvSpPr>
              <p:spPr bwMode="auto">
                <a:xfrm>
                  <a:off x="51244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3" name="Line 411"/>
                <p:cNvSpPr>
                  <a:spLocks noChangeShapeType="1"/>
                </p:cNvSpPr>
                <p:nvPr/>
              </p:nvSpPr>
              <p:spPr bwMode="auto">
                <a:xfrm>
                  <a:off x="51530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4" name="Line 412"/>
                <p:cNvSpPr>
                  <a:spLocks noChangeShapeType="1"/>
                </p:cNvSpPr>
                <p:nvPr/>
              </p:nvSpPr>
              <p:spPr bwMode="auto">
                <a:xfrm>
                  <a:off x="47529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5" name="Line 413"/>
                <p:cNvSpPr>
                  <a:spLocks noChangeShapeType="1"/>
                </p:cNvSpPr>
                <p:nvPr/>
              </p:nvSpPr>
              <p:spPr bwMode="auto">
                <a:xfrm>
                  <a:off x="47815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6" name="Line 414"/>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7" name="Line 415"/>
                <p:cNvSpPr>
                  <a:spLocks noChangeShapeType="1"/>
                </p:cNvSpPr>
                <p:nvPr/>
              </p:nvSpPr>
              <p:spPr bwMode="auto">
                <a:xfrm>
                  <a:off x="50482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8" name="Line 416"/>
                <p:cNvSpPr>
                  <a:spLocks noChangeShapeType="1"/>
                </p:cNvSpPr>
                <p:nvPr/>
              </p:nvSpPr>
              <p:spPr bwMode="auto">
                <a:xfrm>
                  <a:off x="499110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9" name="Line 417"/>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0" name="Line 418"/>
                <p:cNvSpPr>
                  <a:spLocks noChangeShapeType="1"/>
                </p:cNvSpPr>
                <p:nvPr/>
              </p:nvSpPr>
              <p:spPr bwMode="auto">
                <a:xfrm>
                  <a:off x="55340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1" name="Line 419"/>
                <p:cNvSpPr>
                  <a:spLocks noChangeShapeType="1"/>
                </p:cNvSpPr>
                <p:nvPr/>
              </p:nvSpPr>
              <p:spPr bwMode="auto">
                <a:xfrm>
                  <a:off x="55626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2" name="Line 420"/>
                <p:cNvSpPr>
                  <a:spLocks noChangeShapeType="1"/>
                </p:cNvSpPr>
                <p:nvPr/>
              </p:nvSpPr>
              <p:spPr bwMode="auto">
                <a:xfrm>
                  <a:off x="543877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3" name="Line 421"/>
                <p:cNvSpPr>
                  <a:spLocks noChangeShapeType="1"/>
                </p:cNvSpPr>
                <p:nvPr/>
              </p:nvSpPr>
              <p:spPr bwMode="auto">
                <a:xfrm>
                  <a:off x="5467350"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4" name="Line 422"/>
                <p:cNvSpPr>
                  <a:spLocks noChangeShapeType="1"/>
                </p:cNvSpPr>
                <p:nvPr/>
              </p:nvSpPr>
              <p:spPr bwMode="auto">
                <a:xfrm>
                  <a:off x="55721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5" name="Line 423"/>
                <p:cNvSpPr>
                  <a:spLocks noChangeShapeType="1"/>
                </p:cNvSpPr>
                <p:nvPr/>
              </p:nvSpPr>
              <p:spPr bwMode="auto">
                <a:xfrm>
                  <a:off x="560070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6" name="Line 424"/>
                <p:cNvSpPr>
                  <a:spLocks noChangeShapeType="1"/>
                </p:cNvSpPr>
                <p:nvPr/>
              </p:nvSpPr>
              <p:spPr bwMode="auto">
                <a:xfrm>
                  <a:off x="5915025"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7" name="Line 425"/>
                <p:cNvSpPr>
                  <a:spLocks noChangeShapeType="1"/>
                </p:cNvSpPr>
                <p:nvPr/>
              </p:nvSpPr>
              <p:spPr bwMode="auto">
                <a:xfrm>
                  <a:off x="5943600" y="35941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8" name="Line 426"/>
                <p:cNvSpPr>
                  <a:spLocks noChangeShapeType="1"/>
                </p:cNvSpPr>
                <p:nvPr/>
              </p:nvSpPr>
              <p:spPr bwMode="auto">
                <a:xfrm>
                  <a:off x="50673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9" name="Line 427"/>
                <p:cNvSpPr>
                  <a:spLocks noChangeShapeType="1"/>
                </p:cNvSpPr>
                <p:nvPr/>
              </p:nvSpPr>
              <p:spPr bwMode="auto">
                <a:xfrm>
                  <a:off x="50768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0" name="Line 428"/>
                <p:cNvSpPr>
                  <a:spLocks noChangeShapeType="1"/>
                </p:cNvSpPr>
                <p:nvPr/>
              </p:nvSpPr>
              <p:spPr bwMode="auto">
                <a:xfrm>
                  <a:off x="508635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1" name="Line 429"/>
                <p:cNvSpPr>
                  <a:spLocks noChangeShapeType="1"/>
                </p:cNvSpPr>
                <p:nvPr/>
              </p:nvSpPr>
              <p:spPr bwMode="auto">
                <a:xfrm>
                  <a:off x="51054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2" name="Line 430"/>
                <p:cNvSpPr>
                  <a:spLocks noChangeShapeType="1"/>
                </p:cNvSpPr>
                <p:nvPr/>
              </p:nvSpPr>
              <p:spPr bwMode="auto">
                <a:xfrm>
                  <a:off x="50958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3" name="Line 431"/>
                <p:cNvSpPr>
                  <a:spLocks noChangeShapeType="1"/>
                </p:cNvSpPr>
                <p:nvPr/>
              </p:nvSpPr>
              <p:spPr bwMode="auto">
                <a:xfrm>
                  <a:off x="5105400"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4" name="Line 432"/>
                <p:cNvSpPr>
                  <a:spLocks noChangeShapeType="1"/>
                </p:cNvSpPr>
                <p:nvPr/>
              </p:nvSpPr>
              <p:spPr bwMode="auto">
                <a:xfrm>
                  <a:off x="511492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5" name="Line 433"/>
                <p:cNvSpPr>
                  <a:spLocks noChangeShapeType="1"/>
                </p:cNvSpPr>
                <p:nvPr/>
              </p:nvSpPr>
              <p:spPr bwMode="auto">
                <a:xfrm>
                  <a:off x="5133975" y="35083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6" name="Line 434"/>
                <p:cNvSpPr>
                  <a:spLocks noChangeShapeType="1"/>
                </p:cNvSpPr>
                <p:nvPr/>
              </p:nvSpPr>
              <p:spPr bwMode="auto">
                <a:xfrm>
                  <a:off x="48958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7" name="Line 435"/>
                <p:cNvSpPr>
                  <a:spLocks noChangeShapeType="1"/>
                </p:cNvSpPr>
                <p:nvPr/>
              </p:nvSpPr>
              <p:spPr bwMode="auto">
                <a:xfrm>
                  <a:off x="49244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8" name="Line 436"/>
                <p:cNvSpPr>
                  <a:spLocks noChangeShapeType="1"/>
                </p:cNvSpPr>
                <p:nvPr/>
              </p:nvSpPr>
              <p:spPr bwMode="auto">
                <a:xfrm>
                  <a:off x="540067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9" name="Line 437"/>
                <p:cNvSpPr>
                  <a:spLocks noChangeShapeType="1"/>
                </p:cNvSpPr>
                <p:nvPr/>
              </p:nvSpPr>
              <p:spPr bwMode="auto">
                <a:xfrm>
                  <a:off x="541972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0" name="Line 438"/>
                <p:cNvSpPr>
                  <a:spLocks noChangeShapeType="1"/>
                </p:cNvSpPr>
                <p:nvPr/>
              </p:nvSpPr>
              <p:spPr bwMode="auto">
                <a:xfrm>
                  <a:off x="50006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1" name="Line 439"/>
                <p:cNvSpPr>
                  <a:spLocks noChangeShapeType="1"/>
                </p:cNvSpPr>
                <p:nvPr/>
              </p:nvSpPr>
              <p:spPr bwMode="auto">
                <a:xfrm>
                  <a:off x="50196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2" name="Line 440"/>
                <p:cNvSpPr>
                  <a:spLocks noChangeShapeType="1"/>
                </p:cNvSpPr>
                <p:nvPr/>
              </p:nvSpPr>
              <p:spPr bwMode="auto">
                <a:xfrm>
                  <a:off x="48577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3" name="Line 441"/>
                <p:cNvSpPr>
                  <a:spLocks noChangeShapeType="1"/>
                </p:cNvSpPr>
                <p:nvPr/>
              </p:nvSpPr>
              <p:spPr bwMode="auto">
                <a:xfrm>
                  <a:off x="4886325"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4" name="Line 442"/>
                <p:cNvSpPr>
                  <a:spLocks noChangeShapeType="1"/>
                </p:cNvSpPr>
                <p:nvPr/>
              </p:nvSpPr>
              <p:spPr bwMode="auto">
                <a:xfrm>
                  <a:off x="562927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5" name="Line 443"/>
                <p:cNvSpPr>
                  <a:spLocks noChangeShapeType="1"/>
                </p:cNvSpPr>
                <p:nvPr/>
              </p:nvSpPr>
              <p:spPr bwMode="auto">
                <a:xfrm>
                  <a:off x="5657850"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6" name="Line 444"/>
                <p:cNvSpPr>
                  <a:spLocks noChangeShapeType="1"/>
                </p:cNvSpPr>
                <p:nvPr/>
              </p:nvSpPr>
              <p:spPr bwMode="auto">
                <a:xfrm>
                  <a:off x="47148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7" name="Line 445"/>
                <p:cNvSpPr>
                  <a:spLocks noChangeShapeType="1"/>
                </p:cNvSpPr>
                <p:nvPr/>
              </p:nvSpPr>
              <p:spPr bwMode="auto">
                <a:xfrm>
                  <a:off x="47434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8" name="Line 446"/>
                <p:cNvSpPr>
                  <a:spLocks noChangeShapeType="1"/>
                </p:cNvSpPr>
                <p:nvPr/>
              </p:nvSpPr>
              <p:spPr bwMode="auto">
                <a:xfrm>
                  <a:off x="465772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9" name="Line 447"/>
                <p:cNvSpPr>
                  <a:spLocks noChangeShapeType="1"/>
                </p:cNvSpPr>
                <p:nvPr/>
              </p:nvSpPr>
              <p:spPr bwMode="auto">
                <a:xfrm>
                  <a:off x="468630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0" name="Line 448"/>
                <p:cNvSpPr>
                  <a:spLocks noChangeShapeType="1"/>
                </p:cNvSpPr>
                <p:nvPr/>
              </p:nvSpPr>
              <p:spPr bwMode="auto">
                <a:xfrm>
                  <a:off x="48291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1" name="Line 449"/>
                <p:cNvSpPr>
                  <a:spLocks noChangeShapeType="1"/>
                </p:cNvSpPr>
                <p:nvPr/>
              </p:nvSpPr>
              <p:spPr bwMode="auto">
                <a:xfrm>
                  <a:off x="48577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2" name="Line 450"/>
                <p:cNvSpPr>
                  <a:spLocks noChangeShapeType="1"/>
                </p:cNvSpPr>
                <p:nvPr/>
              </p:nvSpPr>
              <p:spPr bwMode="auto">
                <a:xfrm>
                  <a:off x="47910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3" name="Line 451"/>
                <p:cNvSpPr>
                  <a:spLocks noChangeShapeType="1"/>
                </p:cNvSpPr>
                <p:nvPr/>
              </p:nvSpPr>
              <p:spPr bwMode="auto">
                <a:xfrm>
                  <a:off x="481012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4" name="Line 452"/>
                <p:cNvSpPr>
                  <a:spLocks noChangeShapeType="1"/>
                </p:cNvSpPr>
                <p:nvPr/>
              </p:nvSpPr>
              <p:spPr bwMode="auto">
                <a:xfrm>
                  <a:off x="535305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5" name="Line 453"/>
                <p:cNvSpPr>
                  <a:spLocks noChangeShapeType="1"/>
                </p:cNvSpPr>
                <p:nvPr/>
              </p:nvSpPr>
              <p:spPr bwMode="auto">
                <a:xfrm>
                  <a:off x="5381625"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6" name="Line 454"/>
                <p:cNvSpPr>
                  <a:spLocks noChangeShapeType="1"/>
                </p:cNvSpPr>
                <p:nvPr/>
              </p:nvSpPr>
              <p:spPr bwMode="auto">
                <a:xfrm>
                  <a:off x="3752850" y="33559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7" name="Line 455"/>
                <p:cNvSpPr>
                  <a:spLocks noChangeShapeType="1"/>
                </p:cNvSpPr>
                <p:nvPr/>
              </p:nvSpPr>
              <p:spPr bwMode="auto">
                <a:xfrm>
                  <a:off x="3781425" y="33559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8" name="Line 456"/>
                <p:cNvSpPr>
                  <a:spLocks noChangeShapeType="1"/>
                </p:cNvSpPr>
                <p:nvPr/>
              </p:nvSpPr>
              <p:spPr bwMode="auto">
                <a:xfrm>
                  <a:off x="474345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9" name="Line 457"/>
                <p:cNvSpPr>
                  <a:spLocks noChangeShapeType="1"/>
                </p:cNvSpPr>
                <p:nvPr/>
              </p:nvSpPr>
              <p:spPr bwMode="auto">
                <a:xfrm>
                  <a:off x="476250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0" name="Line 458"/>
                <p:cNvSpPr>
                  <a:spLocks noChangeShapeType="1"/>
                </p:cNvSpPr>
                <p:nvPr/>
              </p:nvSpPr>
              <p:spPr bwMode="auto">
                <a:xfrm>
                  <a:off x="524827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1" name="Line 459"/>
                <p:cNvSpPr>
                  <a:spLocks noChangeShapeType="1"/>
                </p:cNvSpPr>
                <p:nvPr/>
              </p:nvSpPr>
              <p:spPr bwMode="auto">
                <a:xfrm>
                  <a:off x="527685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2" name="Line 460"/>
                <p:cNvSpPr>
                  <a:spLocks noChangeShapeType="1"/>
                </p:cNvSpPr>
                <p:nvPr/>
              </p:nvSpPr>
              <p:spPr bwMode="auto">
                <a:xfrm>
                  <a:off x="551497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3" name="Line 461"/>
                <p:cNvSpPr>
                  <a:spLocks noChangeShapeType="1"/>
                </p:cNvSpPr>
                <p:nvPr/>
              </p:nvSpPr>
              <p:spPr bwMode="auto">
                <a:xfrm>
                  <a:off x="5534025" y="35369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4" name="Line 462"/>
                <p:cNvSpPr>
                  <a:spLocks noChangeShapeType="1"/>
                </p:cNvSpPr>
                <p:nvPr/>
              </p:nvSpPr>
              <p:spPr bwMode="auto">
                <a:xfrm>
                  <a:off x="3895725"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5" name="Line 463"/>
                <p:cNvSpPr>
                  <a:spLocks noChangeShapeType="1"/>
                </p:cNvSpPr>
                <p:nvPr/>
              </p:nvSpPr>
              <p:spPr bwMode="auto">
                <a:xfrm>
                  <a:off x="461962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6" name="Line 464"/>
                <p:cNvSpPr>
                  <a:spLocks noChangeShapeType="1"/>
                </p:cNvSpPr>
                <p:nvPr/>
              </p:nvSpPr>
              <p:spPr bwMode="auto">
                <a:xfrm>
                  <a:off x="5286375"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7" name="Line 465"/>
                <p:cNvSpPr>
                  <a:spLocks noChangeShapeType="1"/>
                </p:cNvSpPr>
                <p:nvPr/>
              </p:nvSpPr>
              <p:spPr bwMode="auto">
                <a:xfrm>
                  <a:off x="5314950" y="35179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8" name="Line 466"/>
                <p:cNvSpPr>
                  <a:spLocks noChangeShapeType="1"/>
                </p:cNvSpPr>
                <p:nvPr/>
              </p:nvSpPr>
              <p:spPr bwMode="auto">
                <a:xfrm>
                  <a:off x="4086225" y="34131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9" name="Line 467"/>
                <p:cNvSpPr>
                  <a:spLocks noChangeShapeType="1"/>
                </p:cNvSpPr>
                <p:nvPr/>
              </p:nvSpPr>
              <p:spPr bwMode="auto">
                <a:xfrm>
                  <a:off x="4972050" y="3489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0" name="Line 468"/>
                <p:cNvSpPr>
                  <a:spLocks noChangeShapeType="1"/>
                </p:cNvSpPr>
                <p:nvPr/>
              </p:nvSpPr>
              <p:spPr bwMode="auto">
                <a:xfrm>
                  <a:off x="3810000"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1" name="Line 469"/>
                <p:cNvSpPr>
                  <a:spLocks noChangeShapeType="1"/>
                </p:cNvSpPr>
                <p:nvPr/>
              </p:nvSpPr>
              <p:spPr bwMode="auto">
                <a:xfrm>
                  <a:off x="3838575" y="3384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2" name="Line 470"/>
                <p:cNvSpPr>
                  <a:spLocks noChangeShapeType="1"/>
                </p:cNvSpPr>
                <p:nvPr/>
              </p:nvSpPr>
              <p:spPr bwMode="auto">
                <a:xfrm>
                  <a:off x="5429250"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3" name="Line 471"/>
                <p:cNvSpPr>
                  <a:spLocks noChangeShapeType="1"/>
                </p:cNvSpPr>
                <p:nvPr/>
              </p:nvSpPr>
              <p:spPr bwMode="auto">
                <a:xfrm>
                  <a:off x="5448300" y="3527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4" name="Line 472"/>
                <p:cNvSpPr>
                  <a:spLocks noChangeShapeType="1"/>
                </p:cNvSpPr>
                <p:nvPr/>
              </p:nvSpPr>
              <p:spPr bwMode="auto">
                <a:xfrm>
                  <a:off x="4762500"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5" name="Line 473"/>
                <p:cNvSpPr>
                  <a:spLocks noChangeShapeType="1"/>
                </p:cNvSpPr>
                <p:nvPr/>
              </p:nvSpPr>
              <p:spPr bwMode="auto">
                <a:xfrm>
                  <a:off x="4791075" y="34893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6" name="Line 474"/>
                <p:cNvSpPr>
                  <a:spLocks noChangeShapeType="1"/>
                </p:cNvSpPr>
                <p:nvPr/>
              </p:nvSpPr>
              <p:spPr bwMode="auto">
                <a:xfrm>
                  <a:off x="4162425" y="342265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7" name="Line 475"/>
                <p:cNvSpPr>
                  <a:spLocks noChangeShapeType="1"/>
                </p:cNvSpPr>
                <p:nvPr/>
              </p:nvSpPr>
              <p:spPr bwMode="auto">
                <a:xfrm>
                  <a:off x="4333875"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8" name="Line 476"/>
                <p:cNvSpPr>
                  <a:spLocks noChangeShapeType="1"/>
                </p:cNvSpPr>
                <p:nvPr/>
              </p:nvSpPr>
              <p:spPr bwMode="auto">
                <a:xfrm>
                  <a:off x="3705225" y="33369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9" name="Line 477"/>
                <p:cNvSpPr>
                  <a:spLocks noChangeShapeType="1"/>
                </p:cNvSpPr>
                <p:nvPr/>
              </p:nvSpPr>
              <p:spPr bwMode="auto">
                <a:xfrm>
                  <a:off x="4438650" y="34512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0" name="Freeform 478"/>
                <p:cNvSpPr>
                  <a:spLocks/>
                </p:cNvSpPr>
                <p:nvPr/>
              </p:nvSpPr>
              <p:spPr bwMode="auto">
                <a:xfrm>
                  <a:off x="3190875" y="3222625"/>
                  <a:ext cx="2752725" cy="400050"/>
                </a:xfrm>
                <a:custGeom>
                  <a:avLst/>
                  <a:gdLst>
                    <a:gd name="T0" fmla="*/ 289 w 289"/>
                    <a:gd name="T1" fmla="*/ 42 h 42"/>
                    <a:gd name="T2" fmla="*/ 278 w 289"/>
                    <a:gd name="T3" fmla="*/ 42 h 42"/>
                    <a:gd name="T4" fmla="*/ 278 w 289"/>
                    <a:gd name="T5" fmla="*/ 38 h 42"/>
                    <a:gd name="T6" fmla="*/ 261 w 289"/>
                    <a:gd name="T7" fmla="*/ 38 h 42"/>
                    <a:gd name="T8" fmla="*/ 261 w 289"/>
                    <a:gd name="T9" fmla="*/ 35 h 42"/>
                    <a:gd name="T10" fmla="*/ 235 w 289"/>
                    <a:gd name="T11" fmla="*/ 35 h 42"/>
                    <a:gd name="T12" fmla="*/ 235 w 289"/>
                    <a:gd name="T13" fmla="*/ 33 h 42"/>
                    <a:gd name="T14" fmla="*/ 193 w 289"/>
                    <a:gd name="T15" fmla="*/ 33 h 42"/>
                    <a:gd name="T16" fmla="*/ 193 w 289"/>
                    <a:gd name="T17" fmla="*/ 31 h 42"/>
                    <a:gd name="T18" fmla="*/ 171 w 289"/>
                    <a:gd name="T19" fmla="*/ 31 h 42"/>
                    <a:gd name="T20" fmla="*/ 160 w 289"/>
                    <a:gd name="T21" fmla="*/ 31 h 42"/>
                    <a:gd name="T22" fmla="*/ 160 w 289"/>
                    <a:gd name="T23" fmla="*/ 29 h 42"/>
                    <a:gd name="T24" fmla="*/ 147 w 289"/>
                    <a:gd name="T25" fmla="*/ 29 h 42"/>
                    <a:gd name="T26" fmla="*/ 147 w 289"/>
                    <a:gd name="T27" fmla="*/ 27 h 42"/>
                    <a:gd name="T28" fmla="*/ 129 w 289"/>
                    <a:gd name="T29" fmla="*/ 27 h 42"/>
                    <a:gd name="T30" fmla="*/ 124 w 289"/>
                    <a:gd name="T31" fmla="*/ 27 h 42"/>
                    <a:gd name="T32" fmla="*/ 124 w 289"/>
                    <a:gd name="T33" fmla="*/ 25 h 42"/>
                    <a:gd name="T34" fmla="*/ 106 w 289"/>
                    <a:gd name="T35" fmla="*/ 25 h 42"/>
                    <a:gd name="T36" fmla="*/ 106 w 289"/>
                    <a:gd name="T37" fmla="*/ 24 h 42"/>
                    <a:gd name="T38" fmla="*/ 89 w 289"/>
                    <a:gd name="T39" fmla="*/ 24 h 42"/>
                    <a:gd name="T40" fmla="*/ 82 w 289"/>
                    <a:gd name="T41" fmla="*/ 24 h 42"/>
                    <a:gd name="T42" fmla="*/ 82 w 289"/>
                    <a:gd name="T43" fmla="*/ 21 h 42"/>
                    <a:gd name="T44" fmla="*/ 77 w 289"/>
                    <a:gd name="T45" fmla="*/ 21 h 42"/>
                    <a:gd name="T46" fmla="*/ 70 w 289"/>
                    <a:gd name="T47" fmla="*/ 21 h 42"/>
                    <a:gd name="T48" fmla="*/ 70 w 289"/>
                    <a:gd name="T49" fmla="*/ 20 h 42"/>
                    <a:gd name="T50" fmla="*/ 65 w 289"/>
                    <a:gd name="T51" fmla="*/ 20 h 42"/>
                    <a:gd name="T52" fmla="*/ 65 w 289"/>
                    <a:gd name="T53" fmla="*/ 18 h 42"/>
                    <a:gd name="T54" fmla="*/ 59 w 289"/>
                    <a:gd name="T55" fmla="*/ 18 h 42"/>
                    <a:gd name="T56" fmla="*/ 59 w 289"/>
                    <a:gd name="T57" fmla="*/ 17 h 42"/>
                    <a:gd name="T58" fmla="*/ 49 w 289"/>
                    <a:gd name="T59" fmla="*/ 17 h 42"/>
                    <a:gd name="T60" fmla="*/ 49 w 289"/>
                    <a:gd name="T61" fmla="*/ 14 h 42"/>
                    <a:gd name="T62" fmla="*/ 42 w 289"/>
                    <a:gd name="T63" fmla="*/ 14 h 42"/>
                    <a:gd name="T64" fmla="*/ 42 w 289"/>
                    <a:gd name="T65" fmla="*/ 12 h 42"/>
                    <a:gd name="T66" fmla="*/ 36 w 289"/>
                    <a:gd name="T67" fmla="*/ 12 h 42"/>
                    <a:gd name="T68" fmla="*/ 36 w 289"/>
                    <a:gd name="T69" fmla="*/ 10 h 42"/>
                    <a:gd name="T70" fmla="*/ 29 w 289"/>
                    <a:gd name="T71" fmla="*/ 10 h 42"/>
                    <a:gd name="T72" fmla="*/ 29 w 289"/>
                    <a:gd name="T73" fmla="*/ 9 h 42"/>
                    <a:gd name="T74" fmla="*/ 26 w 289"/>
                    <a:gd name="T75" fmla="*/ 9 h 42"/>
                    <a:gd name="T76" fmla="*/ 26 w 289"/>
                    <a:gd name="T77" fmla="*/ 7 h 42"/>
                    <a:gd name="T78" fmla="*/ 21 w 289"/>
                    <a:gd name="T79" fmla="*/ 7 h 42"/>
                    <a:gd name="T80" fmla="*/ 21 w 289"/>
                    <a:gd name="T81" fmla="*/ 6 h 42"/>
                    <a:gd name="T82" fmla="*/ 16 w 289"/>
                    <a:gd name="T83" fmla="*/ 6 h 42"/>
                    <a:gd name="T84" fmla="*/ 16 w 289"/>
                    <a:gd name="T85" fmla="*/ 3 h 42"/>
                    <a:gd name="T86" fmla="*/ 9 w 289"/>
                    <a:gd name="T87" fmla="*/ 3 h 42"/>
                    <a:gd name="T88" fmla="*/ 9 w 289"/>
                    <a:gd name="T89" fmla="*/ 2 h 42"/>
                    <a:gd name="T90" fmla="*/ 3 w 289"/>
                    <a:gd name="T91" fmla="*/ 2 h 42"/>
                    <a:gd name="T92" fmla="*/ 3 w 289"/>
                    <a:gd name="T93" fmla="*/ 0 h 42"/>
                    <a:gd name="T94" fmla="*/ 0 w 289"/>
                    <a:gd name="T9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42">
                      <a:moveTo>
                        <a:pt x="289" y="42"/>
                      </a:moveTo>
                      <a:lnTo>
                        <a:pt x="278" y="42"/>
                      </a:lnTo>
                      <a:lnTo>
                        <a:pt x="278" y="38"/>
                      </a:lnTo>
                      <a:lnTo>
                        <a:pt x="261" y="38"/>
                      </a:lnTo>
                      <a:lnTo>
                        <a:pt x="261" y="35"/>
                      </a:lnTo>
                      <a:lnTo>
                        <a:pt x="235" y="35"/>
                      </a:lnTo>
                      <a:lnTo>
                        <a:pt x="235" y="33"/>
                      </a:lnTo>
                      <a:lnTo>
                        <a:pt x="193" y="33"/>
                      </a:lnTo>
                      <a:lnTo>
                        <a:pt x="193" y="31"/>
                      </a:lnTo>
                      <a:lnTo>
                        <a:pt x="171" y="31"/>
                      </a:lnTo>
                      <a:lnTo>
                        <a:pt x="160" y="31"/>
                      </a:lnTo>
                      <a:lnTo>
                        <a:pt x="160" y="29"/>
                      </a:lnTo>
                      <a:lnTo>
                        <a:pt x="147" y="29"/>
                      </a:lnTo>
                      <a:lnTo>
                        <a:pt x="147" y="27"/>
                      </a:lnTo>
                      <a:lnTo>
                        <a:pt x="129" y="27"/>
                      </a:lnTo>
                      <a:lnTo>
                        <a:pt x="124" y="27"/>
                      </a:lnTo>
                      <a:lnTo>
                        <a:pt x="124" y="25"/>
                      </a:lnTo>
                      <a:lnTo>
                        <a:pt x="106" y="25"/>
                      </a:lnTo>
                      <a:lnTo>
                        <a:pt x="106" y="24"/>
                      </a:lnTo>
                      <a:lnTo>
                        <a:pt x="89" y="24"/>
                      </a:lnTo>
                      <a:lnTo>
                        <a:pt x="82" y="24"/>
                      </a:lnTo>
                      <a:lnTo>
                        <a:pt x="82" y="21"/>
                      </a:lnTo>
                      <a:lnTo>
                        <a:pt x="77" y="21"/>
                      </a:lnTo>
                      <a:lnTo>
                        <a:pt x="70" y="21"/>
                      </a:lnTo>
                      <a:lnTo>
                        <a:pt x="70" y="20"/>
                      </a:lnTo>
                      <a:lnTo>
                        <a:pt x="65" y="20"/>
                      </a:lnTo>
                      <a:lnTo>
                        <a:pt x="65" y="18"/>
                      </a:lnTo>
                      <a:lnTo>
                        <a:pt x="59" y="18"/>
                      </a:lnTo>
                      <a:lnTo>
                        <a:pt x="59" y="17"/>
                      </a:lnTo>
                      <a:lnTo>
                        <a:pt x="49" y="17"/>
                      </a:lnTo>
                      <a:lnTo>
                        <a:pt x="49" y="14"/>
                      </a:lnTo>
                      <a:lnTo>
                        <a:pt x="42" y="14"/>
                      </a:lnTo>
                      <a:lnTo>
                        <a:pt x="42" y="12"/>
                      </a:lnTo>
                      <a:lnTo>
                        <a:pt x="36" y="12"/>
                      </a:lnTo>
                      <a:lnTo>
                        <a:pt x="36" y="10"/>
                      </a:lnTo>
                      <a:lnTo>
                        <a:pt x="29" y="10"/>
                      </a:lnTo>
                      <a:lnTo>
                        <a:pt x="29" y="9"/>
                      </a:lnTo>
                      <a:cubicBezTo>
                        <a:pt x="29" y="9"/>
                        <a:pt x="26" y="10"/>
                        <a:pt x="26" y="9"/>
                      </a:cubicBezTo>
                      <a:cubicBezTo>
                        <a:pt x="26" y="8"/>
                        <a:pt x="26" y="7"/>
                        <a:pt x="26" y="7"/>
                      </a:cubicBezTo>
                      <a:lnTo>
                        <a:pt x="21" y="7"/>
                      </a:lnTo>
                      <a:lnTo>
                        <a:pt x="21" y="6"/>
                      </a:lnTo>
                      <a:lnTo>
                        <a:pt x="16" y="6"/>
                      </a:lnTo>
                      <a:lnTo>
                        <a:pt x="16" y="3"/>
                      </a:lnTo>
                      <a:lnTo>
                        <a:pt x="9" y="3"/>
                      </a:lnTo>
                      <a:lnTo>
                        <a:pt x="9" y="2"/>
                      </a:lnTo>
                      <a:lnTo>
                        <a:pt x="3" y="2"/>
                      </a:lnTo>
                      <a:lnTo>
                        <a:pt x="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432" name="Group 2431"/>
              <p:cNvGrpSpPr/>
              <p:nvPr/>
            </p:nvGrpSpPr>
            <p:grpSpPr>
              <a:xfrm>
                <a:off x="703391" y="1805415"/>
                <a:ext cx="3696899" cy="544717"/>
                <a:chOff x="3182938" y="3214688"/>
                <a:chExt cx="2771775" cy="428625"/>
              </a:xfrm>
            </p:grpSpPr>
            <p:sp>
              <p:nvSpPr>
                <p:cNvPr id="2433" name="Line 161"/>
                <p:cNvSpPr>
                  <a:spLocks noChangeShapeType="1"/>
                </p:cNvSpPr>
                <p:nvPr/>
              </p:nvSpPr>
              <p:spPr bwMode="auto">
                <a:xfrm>
                  <a:off x="3497263" y="32908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4" name="Line 162"/>
                <p:cNvSpPr>
                  <a:spLocks noChangeShapeType="1"/>
                </p:cNvSpPr>
                <p:nvPr/>
              </p:nvSpPr>
              <p:spPr bwMode="auto">
                <a:xfrm>
                  <a:off x="3535363" y="3300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5" name="Line 163"/>
                <p:cNvSpPr>
                  <a:spLocks noChangeShapeType="1"/>
                </p:cNvSpPr>
                <p:nvPr/>
              </p:nvSpPr>
              <p:spPr bwMode="auto">
                <a:xfrm>
                  <a:off x="45831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6" name="Line 164"/>
                <p:cNvSpPr>
                  <a:spLocks noChangeShapeType="1"/>
                </p:cNvSpPr>
                <p:nvPr/>
              </p:nvSpPr>
              <p:spPr bwMode="auto">
                <a:xfrm>
                  <a:off x="46021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7" name="Line 165"/>
                <p:cNvSpPr>
                  <a:spLocks noChangeShapeType="1"/>
                </p:cNvSpPr>
                <p:nvPr/>
              </p:nvSpPr>
              <p:spPr bwMode="auto">
                <a:xfrm>
                  <a:off x="402113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8" name="Line 166"/>
                <p:cNvSpPr>
                  <a:spLocks noChangeShapeType="1"/>
                </p:cNvSpPr>
                <p:nvPr/>
              </p:nvSpPr>
              <p:spPr bwMode="auto">
                <a:xfrm>
                  <a:off x="4049713"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9" name="Line 167"/>
                <p:cNvSpPr>
                  <a:spLocks noChangeShapeType="1"/>
                </p:cNvSpPr>
                <p:nvPr/>
              </p:nvSpPr>
              <p:spPr bwMode="auto">
                <a:xfrm>
                  <a:off x="398303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0" name="Line 168"/>
                <p:cNvSpPr>
                  <a:spLocks noChangeShapeType="1"/>
                </p:cNvSpPr>
                <p:nvPr/>
              </p:nvSpPr>
              <p:spPr bwMode="auto">
                <a:xfrm>
                  <a:off x="3230563" y="32242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1" name="Line 169"/>
                <p:cNvSpPr>
                  <a:spLocks noChangeShapeType="1"/>
                </p:cNvSpPr>
                <p:nvPr/>
              </p:nvSpPr>
              <p:spPr bwMode="auto">
                <a:xfrm>
                  <a:off x="3201988" y="3214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2" name="Line 170"/>
                <p:cNvSpPr>
                  <a:spLocks noChangeShapeType="1"/>
                </p:cNvSpPr>
                <p:nvPr/>
              </p:nvSpPr>
              <p:spPr bwMode="auto">
                <a:xfrm>
                  <a:off x="324008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3" name="Line 171"/>
                <p:cNvSpPr>
                  <a:spLocks noChangeShapeType="1"/>
                </p:cNvSpPr>
                <p:nvPr/>
              </p:nvSpPr>
              <p:spPr bwMode="auto">
                <a:xfrm>
                  <a:off x="3230563" y="32242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4" name="Line 172"/>
                <p:cNvSpPr>
                  <a:spLocks noChangeShapeType="1"/>
                </p:cNvSpPr>
                <p:nvPr/>
              </p:nvSpPr>
              <p:spPr bwMode="auto">
                <a:xfrm>
                  <a:off x="3878263" y="34051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5" name="Line 173"/>
                <p:cNvSpPr>
                  <a:spLocks noChangeShapeType="1"/>
                </p:cNvSpPr>
                <p:nvPr/>
              </p:nvSpPr>
              <p:spPr bwMode="auto">
                <a:xfrm>
                  <a:off x="325913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6" name="Line 174"/>
                <p:cNvSpPr>
                  <a:spLocks noChangeShapeType="1"/>
                </p:cNvSpPr>
                <p:nvPr/>
              </p:nvSpPr>
              <p:spPr bwMode="auto">
                <a:xfrm>
                  <a:off x="3640138" y="3348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7" name="Line 175"/>
                <p:cNvSpPr>
                  <a:spLocks noChangeShapeType="1"/>
                </p:cNvSpPr>
                <p:nvPr/>
              </p:nvSpPr>
              <p:spPr bwMode="auto">
                <a:xfrm>
                  <a:off x="442118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8" name="Line 176"/>
                <p:cNvSpPr>
                  <a:spLocks noChangeShapeType="1"/>
                </p:cNvSpPr>
                <p:nvPr/>
              </p:nvSpPr>
              <p:spPr bwMode="auto">
                <a:xfrm>
                  <a:off x="445928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9" name="Line 177"/>
                <p:cNvSpPr>
                  <a:spLocks noChangeShapeType="1"/>
                </p:cNvSpPr>
                <p:nvPr/>
              </p:nvSpPr>
              <p:spPr bwMode="auto">
                <a:xfrm>
                  <a:off x="46402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0" name="Line 178"/>
                <p:cNvSpPr>
                  <a:spLocks noChangeShapeType="1"/>
                </p:cNvSpPr>
                <p:nvPr/>
              </p:nvSpPr>
              <p:spPr bwMode="auto">
                <a:xfrm>
                  <a:off x="52308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1" name="Line 179"/>
                <p:cNvSpPr>
                  <a:spLocks noChangeShapeType="1"/>
                </p:cNvSpPr>
                <p:nvPr/>
              </p:nvSpPr>
              <p:spPr bwMode="auto">
                <a:xfrm>
                  <a:off x="3221038" y="3214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2" name="Line 180"/>
                <p:cNvSpPr>
                  <a:spLocks noChangeShapeType="1"/>
                </p:cNvSpPr>
                <p:nvPr/>
              </p:nvSpPr>
              <p:spPr bwMode="auto">
                <a:xfrm>
                  <a:off x="3659188" y="3348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3" name="Line 181"/>
                <p:cNvSpPr>
                  <a:spLocks noChangeShapeType="1"/>
                </p:cNvSpPr>
                <p:nvPr/>
              </p:nvSpPr>
              <p:spPr bwMode="auto">
                <a:xfrm>
                  <a:off x="453548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4" name="Line 182"/>
                <p:cNvSpPr>
                  <a:spLocks noChangeShapeType="1"/>
                </p:cNvSpPr>
                <p:nvPr/>
              </p:nvSpPr>
              <p:spPr bwMode="auto">
                <a:xfrm>
                  <a:off x="45640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5" name="Line 183"/>
                <p:cNvSpPr>
                  <a:spLocks noChangeShapeType="1"/>
                </p:cNvSpPr>
                <p:nvPr/>
              </p:nvSpPr>
              <p:spPr bwMode="auto">
                <a:xfrm>
                  <a:off x="4249738"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6" name="Line 184"/>
                <p:cNvSpPr>
                  <a:spLocks noChangeShapeType="1"/>
                </p:cNvSpPr>
                <p:nvPr/>
              </p:nvSpPr>
              <p:spPr bwMode="auto">
                <a:xfrm>
                  <a:off x="4278313"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7" name="Line 185"/>
                <p:cNvSpPr>
                  <a:spLocks noChangeShapeType="1"/>
                </p:cNvSpPr>
                <p:nvPr/>
              </p:nvSpPr>
              <p:spPr bwMode="auto">
                <a:xfrm>
                  <a:off x="44688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8" name="Line 186"/>
                <p:cNvSpPr>
                  <a:spLocks noChangeShapeType="1"/>
                </p:cNvSpPr>
                <p:nvPr/>
              </p:nvSpPr>
              <p:spPr bwMode="auto">
                <a:xfrm>
                  <a:off x="448786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9" name="Line 187"/>
                <p:cNvSpPr>
                  <a:spLocks noChangeShapeType="1"/>
                </p:cNvSpPr>
                <p:nvPr/>
              </p:nvSpPr>
              <p:spPr bwMode="auto">
                <a:xfrm>
                  <a:off x="392588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0" name="Line 188"/>
                <p:cNvSpPr>
                  <a:spLocks noChangeShapeType="1"/>
                </p:cNvSpPr>
                <p:nvPr/>
              </p:nvSpPr>
              <p:spPr bwMode="auto">
                <a:xfrm>
                  <a:off x="394493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1" name="Line 189"/>
                <p:cNvSpPr>
                  <a:spLocks noChangeShapeType="1"/>
                </p:cNvSpPr>
                <p:nvPr/>
              </p:nvSpPr>
              <p:spPr bwMode="auto">
                <a:xfrm>
                  <a:off x="4202113"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2" name="Line 190"/>
                <p:cNvSpPr>
                  <a:spLocks noChangeShapeType="1"/>
                </p:cNvSpPr>
                <p:nvPr/>
              </p:nvSpPr>
              <p:spPr bwMode="auto">
                <a:xfrm>
                  <a:off x="4230688"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3" name="Line 191"/>
                <p:cNvSpPr>
                  <a:spLocks noChangeShapeType="1"/>
                </p:cNvSpPr>
                <p:nvPr/>
              </p:nvSpPr>
              <p:spPr bwMode="auto">
                <a:xfrm>
                  <a:off x="44688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4" name="Line 192"/>
                <p:cNvSpPr>
                  <a:spLocks noChangeShapeType="1"/>
                </p:cNvSpPr>
                <p:nvPr/>
              </p:nvSpPr>
              <p:spPr bwMode="auto">
                <a:xfrm>
                  <a:off x="449738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5" name="Line 193"/>
                <p:cNvSpPr>
                  <a:spLocks noChangeShapeType="1"/>
                </p:cNvSpPr>
                <p:nvPr/>
              </p:nvSpPr>
              <p:spPr bwMode="auto">
                <a:xfrm>
                  <a:off x="327818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6" name="Line 194"/>
                <p:cNvSpPr>
                  <a:spLocks noChangeShapeType="1"/>
                </p:cNvSpPr>
                <p:nvPr/>
              </p:nvSpPr>
              <p:spPr bwMode="auto">
                <a:xfrm>
                  <a:off x="3392488" y="3252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7" name="Line 195"/>
                <p:cNvSpPr>
                  <a:spLocks noChangeShapeType="1"/>
                </p:cNvSpPr>
                <p:nvPr/>
              </p:nvSpPr>
              <p:spPr bwMode="auto">
                <a:xfrm>
                  <a:off x="4478338"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8" name="Line 196"/>
                <p:cNvSpPr>
                  <a:spLocks noChangeShapeType="1"/>
                </p:cNvSpPr>
                <p:nvPr/>
              </p:nvSpPr>
              <p:spPr bwMode="auto">
                <a:xfrm>
                  <a:off x="45069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9" name="Line 197"/>
                <p:cNvSpPr>
                  <a:spLocks noChangeShapeType="1"/>
                </p:cNvSpPr>
                <p:nvPr/>
              </p:nvSpPr>
              <p:spPr bwMode="auto">
                <a:xfrm>
                  <a:off x="4287838" y="3443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0" name="Line 198"/>
                <p:cNvSpPr>
                  <a:spLocks noChangeShapeType="1"/>
                </p:cNvSpPr>
                <p:nvPr/>
              </p:nvSpPr>
              <p:spPr bwMode="auto">
                <a:xfrm>
                  <a:off x="4316413" y="3452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1" name="Line 199"/>
                <p:cNvSpPr>
                  <a:spLocks noChangeShapeType="1"/>
                </p:cNvSpPr>
                <p:nvPr/>
              </p:nvSpPr>
              <p:spPr bwMode="auto">
                <a:xfrm>
                  <a:off x="4354513"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2" name="Line 200"/>
                <p:cNvSpPr>
                  <a:spLocks noChangeShapeType="1"/>
                </p:cNvSpPr>
                <p:nvPr/>
              </p:nvSpPr>
              <p:spPr bwMode="auto">
                <a:xfrm>
                  <a:off x="438308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3" name="Line 201"/>
                <p:cNvSpPr>
                  <a:spLocks noChangeShapeType="1"/>
                </p:cNvSpPr>
                <p:nvPr/>
              </p:nvSpPr>
              <p:spPr bwMode="auto">
                <a:xfrm>
                  <a:off x="436403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4" name="Line 202"/>
                <p:cNvSpPr>
                  <a:spLocks noChangeShapeType="1"/>
                </p:cNvSpPr>
                <p:nvPr/>
              </p:nvSpPr>
              <p:spPr bwMode="auto">
                <a:xfrm>
                  <a:off x="4392613"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5" name="Line 203"/>
                <p:cNvSpPr>
                  <a:spLocks noChangeShapeType="1"/>
                </p:cNvSpPr>
                <p:nvPr/>
              </p:nvSpPr>
              <p:spPr bwMode="auto">
                <a:xfrm>
                  <a:off x="438308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6" name="Line 204"/>
                <p:cNvSpPr>
                  <a:spLocks noChangeShapeType="1"/>
                </p:cNvSpPr>
                <p:nvPr/>
              </p:nvSpPr>
              <p:spPr bwMode="auto">
                <a:xfrm>
                  <a:off x="440213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7" name="Line 205"/>
                <p:cNvSpPr>
                  <a:spLocks noChangeShapeType="1"/>
                </p:cNvSpPr>
                <p:nvPr/>
              </p:nvSpPr>
              <p:spPr bwMode="auto">
                <a:xfrm>
                  <a:off x="45069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8" name="Line 206"/>
                <p:cNvSpPr>
                  <a:spLocks noChangeShapeType="1"/>
                </p:cNvSpPr>
                <p:nvPr/>
              </p:nvSpPr>
              <p:spPr bwMode="auto">
                <a:xfrm>
                  <a:off x="452596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9" name="Line 207"/>
                <p:cNvSpPr>
                  <a:spLocks noChangeShapeType="1"/>
                </p:cNvSpPr>
                <p:nvPr/>
              </p:nvSpPr>
              <p:spPr bwMode="auto">
                <a:xfrm>
                  <a:off x="3297238" y="32242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0" name="Line 208"/>
                <p:cNvSpPr>
                  <a:spLocks noChangeShapeType="1"/>
                </p:cNvSpPr>
                <p:nvPr/>
              </p:nvSpPr>
              <p:spPr bwMode="auto">
                <a:xfrm>
                  <a:off x="3363913" y="32432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1" name="Line 209"/>
                <p:cNvSpPr>
                  <a:spLocks noChangeShapeType="1"/>
                </p:cNvSpPr>
                <p:nvPr/>
              </p:nvSpPr>
              <p:spPr bwMode="auto">
                <a:xfrm>
                  <a:off x="45450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2" name="Line 210"/>
                <p:cNvSpPr>
                  <a:spLocks noChangeShapeType="1"/>
                </p:cNvSpPr>
                <p:nvPr/>
              </p:nvSpPr>
              <p:spPr bwMode="auto">
                <a:xfrm>
                  <a:off x="45735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3" name="Line 211"/>
                <p:cNvSpPr>
                  <a:spLocks noChangeShapeType="1"/>
                </p:cNvSpPr>
                <p:nvPr/>
              </p:nvSpPr>
              <p:spPr bwMode="auto">
                <a:xfrm>
                  <a:off x="3411538" y="32623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4" name="Line 212"/>
                <p:cNvSpPr>
                  <a:spLocks noChangeShapeType="1"/>
                </p:cNvSpPr>
                <p:nvPr/>
              </p:nvSpPr>
              <p:spPr bwMode="auto">
                <a:xfrm>
                  <a:off x="3459163" y="32813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5" name="Line 213"/>
                <p:cNvSpPr>
                  <a:spLocks noChangeShapeType="1"/>
                </p:cNvSpPr>
                <p:nvPr/>
              </p:nvSpPr>
              <p:spPr bwMode="auto">
                <a:xfrm>
                  <a:off x="3649663" y="33480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6" name="Line 214"/>
                <p:cNvSpPr>
                  <a:spLocks noChangeShapeType="1"/>
                </p:cNvSpPr>
                <p:nvPr/>
              </p:nvSpPr>
              <p:spPr bwMode="auto">
                <a:xfrm>
                  <a:off x="3592513" y="3319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7" name="Line 215"/>
                <p:cNvSpPr>
                  <a:spLocks noChangeShapeType="1"/>
                </p:cNvSpPr>
                <p:nvPr/>
              </p:nvSpPr>
              <p:spPr bwMode="auto">
                <a:xfrm>
                  <a:off x="4049713"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8" name="Line 216"/>
                <p:cNvSpPr>
                  <a:spLocks noChangeShapeType="1"/>
                </p:cNvSpPr>
                <p:nvPr/>
              </p:nvSpPr>
              <p:spPr bwMode="auto">
                <a:xfrm>
                  <a:off x="4078288" y="34242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9" name="Line 217"/>
                <p:cNvSpPr>
                  <a:spLocks noChangeShapeType="1"/>
                </p:cNvSpPr>
                <p:nvPr/>
              </p:nvSpPr>
              <p:spPr bwMode="auto">
                <a:xfrm>
                  <a:off x="50593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0" name="Line 218"/>
                <p:cNvSpPr>
                  <a:spLocks noChangeShapeType="1"/>
                </p:cNvSpPr>
                <p:nvPr/>
              </p:nvSpPr>
              <p:spPr bwMode="auto">
                <a:xfrm>
                  <a:off x="50879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1" name="Line 219"/>
                <p:cNvSpPr>
                  <a:spLocks noChangeShapeType="1"/>
                </p:cNvSpPr>
                <p:nvPr/>
              </p:nvSpPr>
              <p:spPr bwMode="auto">
                <a:xfrm>
                  <a:off x="4545013" y="34813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2" name="Line 220"/>
                <p:cNvSpPr>
                  <a:spLocks noChangeShapeType="1"/>
                </p:cNvSpPr>
                <p:nvPr/>
              </p:nvSpPr>
              <p:spPr bwMode="auto">
                <a:xfrm>
                  <a:off x="45735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3" name="Line 221"/>
                <p:cNvSpPr>
                  <a:spLocks noChangeShapeType="1"/>
                </p:cNvSpPr>
                <p:nvPr/>
              </p:nvSpPr>
              <p:spPr bwMode="auto">
                <a:xfrm>
                  <a:off x="51069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4" name="Line 222"/>
                <p:cNvSpPr>
                  <a:spLocks noChangeShapeType="1"/>
                </p:cNvSpPr>
                <p:nvPr/>
              </p:nvSpPr>
              <p:spPr bwMode="auto">
                <a:xfrm>
                  <a:off x="51260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5" name="Line 223"/>
                <p:cNvSpPr>
                  <a:spLocks noChangeShapeType="1"/>
                </p:cNvSpPr>
                <p:nvPr/>
              </p:nvSpPr>
              <p:spPr bwMode="auto">
                <a:xfrm>
                  <a:off x="51355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6" name="Line 224"/>
                <p:cNvSpPr>
                  <a:spLocks noChangeShapeType="1"/>
                </p:cNvSpPr>
                <p:nvPr/>
              </p:nvSpPr>
              <p:spPr bwMode="auto">
                <a:xfrm>
                  <a:off x="51546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7" name="Line 225"/>
                <p:cNvSpPr>
                  <a:spLocks noChangeShapeType="1"/>
                </p:cNvSpPr>
                <p:nvPr/>
              </p:nvSpPr>
              <p:spPr bwMode="auto">
                <a:xfrm>
                  <a:off x="51831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8" name="Line 226"/>
                <p:cNvSpPr>
                  <a:spLocks noChangeShapeType="1"/>
                </p:cNvSpPr>
                <p:nvPr/>
              </p:nvSpPr>
              <p:spPr bwMode="auto">
                <a:xfrm>
                  <a:off x="52117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9" name="Line 227"/>
                <p:cNvSpPr>
                  <a:spLocks noChangeShapeType="1"/>
                </p:cNvSpPr>
                <p:nvPr/>
              </p:nvSpPr>
              <p:spPr bwMode="auto">
                <a:xfrm>
                  <a:off x="56403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0" name="Line 228"/>
                <p:cNvSpPr>
                  <a:spLocks noChangeShapeType="1"/>
                </p:cNvSpPr>
                <p:nvPr/>
              </p:nvSpPr>
              <p:spPr bwMode="auto">
                <a:xfrm>
                  <a:off x="56594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1" name="Line 229"/>
                <p:cNvSpPr>
                  <a:spLocks noChangeShapeType="1"/>
                </p:cNvSpPr>
                <p:nvPr/>
              </p:nvSpPr>
              <p:spPr bwMode="auto">
                <a:xfrm>
                  <a:off x="566896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2" name="Line 230"/>
                <p:cNvSpPr>
                  <a:spLocks noChangeShapeType="1"/>
                </p:cNvSpPr>
                <p:nvPr/>
              </p:nvSpPr>
              <p:spPr bwMode="auto">
                <a:xfrm>
                  <a:off x="56784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3" name="Line 231"/>
                <p:cNvSpPr>
                  <a:spLocks noChangeShapeType="1"/>
                </p:cNvSpPr>
                <p:nvPr/>
              </p:nvSpPr>
              <p:spPr bwMode="auto">
                <a:xfrm>
                  <a:off x="570706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4" name="Line 232"/>
                <p:cNvSpPr>
                  <a:spLocks noChangeShapeType="1"/>
                </p:cNvSpPr>
                <p:nvPr/>
              </p:nvSpPr>
              <p:spPr bwMode="auto">
                <a:xfrm>
                  <a:off x="572611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5" name="Line 233"/>
                <p:cNvSpPr>
                  <a:spLocks noChangeShapeType="1"/>
                </p:cNvSpPr>
                <p:nvPr/>
              </p:nvSpPr>
              <p:spPr bwMode="auto">
                <a:xfrm>
                  <a:off x="57356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6" name="Line 234"/>
                <p:cNvSpPr>
                  <a:spLocks noChangeShapeType="1"/>
                </p:cNvSpPr>
                <p:nvPr/>
              </p:nvSpPr>
              <p:spPr bwMode="auto">
                <a:xfrm>
                  <a:off x="57546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7" name="Line 235"/>
                <p:cNvSpPr>
                  <a:spLocks noChangeShapeType="1"/>
                </p:cNvSpPr>
                <p:nvPr/>
              </p:nvSpPr>
              <p:spPr bwMode="auto">
                <a:xfrm>
                  <a:off x="49069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8" name="Line 236"/>
                <p:cNvSpPr>
                  <a:spLocks noChangeShapeType="1"/>
                </p:cNvSpPr>
                <p:nvPr/>
              </p:nvSpPr>
              <p:spPr bwMode="auto">
                <a:xfrm>
                  <a:off x="49260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9" name="Line 237"/>
                <p:cNvSpPr>
                  <a:spLocks noChangeShapeType="1"/>
                </p:cNvSpPr>
                <p:nvPr/>
              </p:nvSpPr>
              <p:spPr bwMode="auto">
                <a:xfrm>
                  <a:off x="49355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0" name="Line 238"/>
                <p:cNvSpPr>
                  <a:spLocks noChangeShapeType="1"/>
                </p:cNvSpPr>
                <p:nvPr/>
              </p:nvSpPr>
              <p:spPr bwMode="auto">
                <a:xfrm>
                  <a:off x="49545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1" name="Line 239"/>
                <p:cNvSpPr>
                  <a:spLocks noChangeShapeType="1"/>
                </p:cNvSpPr>
                <p:nvPr/>
              </p:nvSpPr>
              <p:spPr bwMode="auto">
                <a:xfrm>
                  <a:off x="57927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2" name="Line 240"/>
                <p:cNvSpPr>
                  <a:spLocks noChangeShapeType="1"/>
                </p:cNvSpPr>
                <p:nvPr/>
              </p:nvSpPr>
              <p:spPr bwMode="auto">
                <a:xfrm>
                  <a:off x="581183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3" name="Line 241"/>
                <p:cNvSpPr>
                  <a:spLocks noChangeShapeType="1"/>
                </p:cNvSpPr>
                <p:nvPr/>
              </p:nvSpPr>
              <p:spPr bwMode="auto">
                <a:xfrm>
                  <a:off x="5821363"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4" name="Line 242"/>
                <p:cNvSpPr>
                  <a:spLocks noChangeShapeType="1"/>
                </p:cNvSpPr>
                <p:nvPr/>
              </p:nvSpPr>
              <p:spPr bwMode="auto">
                <a:xfrm>
                  <a:off x="58308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5" name="Line 243"/>
                <p:cNvSpPr>
                  <a:spLocks noChangeShapeType="1"/>
                </p:cNvSpPr>
                <p:nvPr/>
              </p:nvSpPr>
              <p:spPr bwMode="auto">
                <a:xfrm>
                  <a:off x="584993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6" name="Line 244"/>
                <p:cNvSpPr>
                  <a:spLocks noChangeShapeType="1"/>
                </p:cNvSpPr>
                <p:nvPr/>
              </p:nvSpPr>
              <p:spPr bwMode="auto">
                <a:xfrm>
                  <a:off x="58689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7" name="Line 245"/>
                <p:cNvSpPr>
                  <a:spLocks noChangeShapeType="1"/>
                </p:cNvSpPr>
                <p:nvPr/>
              </p:nvSpPr>
              <p:spPr bwMode="auto">
                <a:xfrm>
                  <a:off x="5878513"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8" name="Line 246"/>
                <p:cNvSpPr>
                  <a:spLocks noChangeShapeType="1"/>
                </p:cNvSpPr>
                <p:nvPr/>
              </p:nvSpPr>
              <p:spPr bwMode="auto">
                <a:xfrm>
                  <a:off x="588803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9" name="Line 247"/>
                <p:cNvSpPr>
                  <a:spLocks noChangeShapeType="1"/>
                </p:cNvSpPr>
                <p:nvPr/>
              </p:nvSpPr>
              <p:spPr bwMode="auto">
                <a:xfrm>
                  <a:off x="48783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0" name="Line 248"/>
                <p:cNvSpPr>
                  <a:spLocks noChangeShapeType="1"/>
                </p:cNvSpPr>
                <p:nvPr/>
              </p:nvSpPr>
              <p:spPr bwMode="auto">
                <a:xfrm>
                  <a:off x="49069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1" name="Line 249"/>
                <p:cNvSpPr>
                  <a:spLocks noChangeShapeType="1"/>
                </p:cNvSpPr>
                <p:nvPr/>
              </p:nvSpPr>
              <p:spPr bwMode="auto">
                <a:xfrm>
                  <a:off x="49926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2" name="Line 250"/>
                <p:cNvSpPr>
                  <a:spLocks noChangeShapeType="1"/>
                </p:cNvSpPr>
                <p:nvPr/>
              </p:nvSpPr>
              <p:spPr bwMode="auto">
                <a:xfrm>
                  <a:off x="50212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3" name="Line 251"/>
                <p:cNvSpPr>
                  <a:spLocks noChangeShapeType="1"/>
                </p:cNvSpPr>
                <p:nvPr/>
              </p:nvSpPr>
              <p:spPr bwMode="auto">
                <a:xfrm>
                  <a:off x="51260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4" name="Line 252"/>
                <p:cNvSpPr>
                  <a:spLocks noChangeShapeType="1"/>
                </p:cNvSpPr>
                <p:nvPr/>
              </p:nvSpPr>
              <p:spPr bwMode="auto">
                <a:xfrm>
                  <a:off x="51546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5" name="Line 253"/>
                <p:cNvSpPr>
                  <a:spLocks noChangeShapeType="1"/>
                </p:cNvSpPr>
                <p:nvPr/>
              </p:nvSpPr>
              <p:spPr bwMode="auto">
                <a:xfrm>
                  <a:off x="47545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6" name="Line 254"/>
                <p:cNvSpPr>
                  <a:spLocks noChangeShapeType="1"/>
                </p:cNvSpPr>
                <p:nvPr/>
              </p:nvSpPr>
              <p:spPr bwMode="auto">
                <a:xfrm>
                  <a:off x="47831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7" name="Line 255"/>
                <p:cNvSpPr>
                  <a:spLocks noChangeShapeType="1"/>
                </p:cNvSpPr>
                <p:nvPr/>
              </p:nvSpPr>
              <p:spPr bwMode="auto">
                <a:xfrm>
                  <a:off x="50212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8" name="Line 256"/>
                <p:cNvSpPr>
                  <a:spLocks noChangeShapeType="1"/>
                </p:cNvSpPr>
                <p:nvPr/>
              </p:nvSpPr>
              <p:spPr bwMode="auto">
                <a:xfrm>
                  <a:off x="50498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9" name="Line 257"/>
                <p:cNvSpPr>
                  <a:spLocks noChangeShapeType="1"/>
                </p:cNvSpPr>
                <p:nvPr/>
              </p:nvSpPr>
              <p:spPr bwMode="auto">
                <a:xfrm>
                  <a:off x="50022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0" name="Line 258"/>
                <p:cNvSpPr>
                  <a:spLocks noChangeShapeType="1"/>
                </p:cNvSpPr>
                <p:nvPr/>
              </p:nvSpPr>
              <p:spPr bwMode="auto">
                <a:xfrm>
                  <a:off x="502126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1" name="Line 259"/>
                <p:cNvSpPr>
                  <a:spLocks noChangeShapeType="1"/>
                </p:cNvSpPr>
                <p:nvPr/>
              </p:nvSpPr>
              <p:spPr bwMode="auto">
                <a:xfrm>
                  <a:off x="553561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2" name="Line 260"/>
                <p:cNvSpPr>
                  <a:spLocks noChangeShapeType="1"/>
                </p:cNvSpPr>
                <p:nvPr/>
              </p:nvSpPr>
              <p:spPr bwMode="auto">
                <a:xfrm>
                  <a:off x="55641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3" name="Line 261"/>
                <p:cNvSpPr>
                  <a:spLocks noChangeShapeType="1"/>
                </p:cNvSpPr>
                <p:nvPr/>
              </p:nvSpPr>
              <p:spPr bwMode="auto">
                <a:xfrm>
                  <a:off x="544036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4" name="Line 262"/>
                <p:cNvSpPr>
                  <a:spLocks noChangeShapeType="1"/>
                </p:cNvSpPr>
                <p:nvPr/>
              </p:nvSpPr>
              <p:spPr bwMode="auto">
                <a:xfrm>
                  <a:off x="5468938"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5" name="Line 263"/>
                <p:cNvSpPr>
                  <a:spLocks noChangeShapeType="1"/>
                </p:cNvSpPr>
                <p:nvPr/>
              </p:nvSpPr>
              <p:spPr bwMode="auto">
                <a:xfrm>
                  <a:off x="557371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6" name="Line 264"/>
                <p:cNvSpPr>
                  <a:spLocks noChangeShapeType="1"/>
                </p:cNvSpPr>
                <p:nvPr/>
              </p:nvSpPr>
              <p:spPr bwMode="auto">
                <a:xfrm>
                  <a:off x="560228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7" name="Line 265"/>
                <p:cNvSpPr>
                  <a:spLocks noChangeShapeType="1"/>
                </p:cNvSpPr>
                <p:nvPr/>
              </p:nvSpPr>
              <p:spPr bwMode="auto">
                <a:xfrm>
                  <a:off x="5916613"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8" name="Line 266"/>
                <p:cNvSpPr>
                  <a:spLocks noChangeShapeType="1"/>
                </p:cNvSpPr>
                <p:nvPr/>
              </p:nvSpPr>
              <p:spPr bwMode="auto">
                <a:xfrm>
                  <a:off x="5945188" y="3586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9" name="Line 267"/>
                <p:cNvSpPr>
                  <a:spLocks noChangeShapeType="1"/>
                </p:cNvSpPr>
                <p:nvPr/>
              </p:nvSpPr>
              <p:spPr bwMode="auto">
                <a:xfrm>
                  <a:off x="50688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0" name="Line 268"/>
                <p:cNvSpPr>
                  <a:spLocks noChangeShapeType="1"/>
                </p:cNvSpPr>
                <p:nvPr/>
              </p:nvSpPr>
              <p:spPr bwMode="auto">
                <a:xfrm>
                  <a:off x="50784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1" name="Line 269"/>
                <p:cNvSpPr>
                  <a:spLocks noChangeShapeType="1"/>
                </p:cNvSpPr>
                <p:nvPr/>
              </p:nvSpPr>
              <p:spPr bwMode="auto">
                <a:xfrm>
                  <a:off x="50974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2" name="Line 270"/>
                <p:cNvSpPr>
                  <a:spLocks noChangeShapeType="1"/>
                </p:cNvSpPr>
                <p:nvPr/>
              </p:nvSpPr>
              <p:spPr bwMode="auto">
                <a:xfrm>
                  <a:off x="51069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3" name="Line 271"/>
                <p:cNvSpPr>
                  <a:spLocks noChangeShapeType="1"/>
                </p:cNvSpPr>
                <p:nvPr/>
              </p:nvSpPr>
              <p:spPr bwMode="auto">
                <a:xfrm>
                  <a:off x="50974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4" name="Line 272"/>
                <p:cNvSpPr>
                  <a:spLocks noChangeShapeType="1"/>
                </p:cNvSpPr>
                <p:nvPr/>
              </p:nvSpPr>
              <p:spPr bwMode="auto">
                <a:xfrm>
                  <a:off x="510698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5" name="Line 273"/>
                <p:cNvSpPr>
                  <a:spLocks noChangeShapeType="1"/>
                </p:cNvSpPr>
                <p:nvPr/>
              </p:nvSpPr>
              <p:spPr bwMode="auto">
                <a:xfrm>
                  <a:off x="511651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6" name="Line 274"/>
                <p:cNvSpPr>
                  <a:spLocks noChangeShapeType="1"/>
                </p:cNvSpPr>
                <p:nvPr/>
              </p:nvSpPr>
              <p:spPr bwMode="auto">
                <a:xfrm>
                  <a:off x="51355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7" name="Line 275"/>
                <p:cNvSpPr>
                  <a:spLocks noChangeShapeType="1"/>
                </p:cNvSpPr>
                <p:nvPr/>
              </p:nvSpPr>
              <p:spPr bwMode="auto">
                <a:xfrm>
                  <a:off x="48974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8" name="Line 276"/>
                <p:cNvSpPr>
                  <a:spLocks noChangeShapeType="1"/>
                </p:cNvSpPr>
                <p:nvPr/>
              </p:nvSpPr>
              <p:spPr bwMode="auto">
                <a:xfrm>
                  <a:off x="49260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9" name="Line 277"/>
                <p:cNvSpPr>
                  <a:spLocks noChangeShapeType="1"/>
                </p:cNvSpPr>
                <p:nvPr/>
              </p:nvSpPr>
              <p:spPr bwMode="auto">
                <a:xfrm>
                  <a:off x="540226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0" name="Line 278"/>
                <p:cNvSpPr>
                  <a:spLocks noChangeShapeType="1"/>
                </p:cNvSpPr>
                <p:nvPr/>
              </p:nvSpPr>
              <p:spPr bwMode="auto">
                <a:xfrm>
                  <a:off x="5430838"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1" name="Line 279"/>
                <p:cNvSpPr>
                  <a:spLocks noChangeShapeType="1"/>
                </p:cNvSpPr>
                <p:nvPr/>
              </p:nvSpPr>
              <p:spPr bwMode="auto">
                <a:xfrm>
                  <a:off x="50022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2" name="Line 280"/>
                <p:cNvSpPr>
                  <a:spLocks noChangeShapeType="1"/>
                </p:cNvSpPr>
                <p:nvPr/>
              </p:nvSpPr>
              <p:spPr bwMode="auto">
                <a:xfrm>
                  <a:off x="503078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3" name="Line 281"/>
                <p:cNvSpPr>
                  <a:spLocks noChangeShapeType="1"/>
                </p:cNvSpPr>
                <p:nvPr/>
              </p:nvSpPr>
              <p:spPr bwMode="auto">
                <a:xfrm>
                  <a:off x="48593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4" name="Line 282"/>
                <p:cNvSpPr>
                  <a:spLocks noChangeShapeType="1"/>
                </p:cNvSpPr>
                <p:nvPr/>
              </p:nvSpPr>
              <p:spPr bwMode="auto">
                <a:xfrm>
                  <a:off x="4887913"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5" name="Line 283"/>
                <p:cNvSpPr>
                  <a:spLocks noChangeShapeType="1"/>
                </p:cNvSpPr>
                <p:nvPr/>
              </p:nvSpPr>
              <p:spPr bwMode="auto">
                <a:xfrm>
                  <a:off x="5630863"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6" name="Line 284"/>
                <p:cNvSpPr>
                  <a:spLocks noChangeShapeType="1"/>
                </p:cNvSpPr>
                <p:nvPr/>
              </p:nvSpPr>
              <p:spPr bwMode="auto">
                <a:xfrm>
                  <a:off x="56594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7" name="Line 285"/>
                <p:cNvSpPr>
                  <a:spLocks noChangeShapeType="1"/>
                </p:cNvSpPr>
                <p:nvPr/>
              </p:nvSpPr>
              <p:spPr bwMode="auto">
                <a:xfrm>
                  <a:off x="47164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8" name="Line 286"/>
                <p:cNvSpPr>
                  <a:spLocks noChangeShapeType="1"/>
                </p:cNvSpPr>
                <p:nvPr/>
              </p:nvSpPr>
              <p:spPr bwMode="auto">
                <a:xfrm>
                  <a:off x="47450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9" name="Line 287"/>
                <p:cNvSpPr>
                  <a:spLocks noChangeShapeType="1"/>
                </p:cNvSpPr>
                <p:nvPr/>
              </p:nvSpPr>
              <p:spPr bwMode="auto">
                <a:xfrm>
                  <a:off x="46593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0" name="Line 288"/>
                <p:cNvSpPr>
                  <a:spLocks noChangeShapeType="1"/>
                </p:cNvSpPr>
                <p:nvPr/>
              </p:nvSpPr>
              <p:spPr bwMode="auto">
                <a:xfrm>
                  <a:off x="46878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1" name="Line 289"/>
                <p:cNvSpPr>
                  <a:spLocks noChangeShapeType="1"/>
                </p:cNvSpPr>
                <p:nvPr/>
              </p:nvSpPr>
              <p:spPr bwMode="auto">
                <a:xfrm>
                  <a:off x="48307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2" name="Line 290"/>
                <p:cNvSpPr>
                  <a:spLocks noChangeShapeType="1"/>
                </p:cNvSpPr>
                <p:nvPr/>
              </p:nvSpPr>
              <p:spPr bwMode="auto">
                <a:xfrm>
                  <a:off x="4859338" y="3500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3" name="Line 291"/>
                <p:cNvSpPr>
                  <a:spLocks noChangeShapeType="1"/>
                </p:cNvSpPr>
                <p:nvPr/>
              </p:nvSpPr>
              <p:spPr bwMode="auto">
                <a:xfrm>
                  <a:off x="47926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4" name="Line 292"/>
                <p:cNvSpPr>
                  <a:spLocks noChangeShapeType="1"/>
                </p:cNvSpPr>
                <p:nvPr/>
              </p:nvSpPr>
              <p:spPr bwMode="auto">
                <a:xfrm>
                  <a:off x="48212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5" name="Line 293"/>
                <p:cNvSpPr>
                  <a:spLocks noChangeShapeType="1"/>
                </p:cNvSpPr>
                <p:nvPr/>
              </p:nvSpPr>
              <p:spPr bwMode="auto">
                <a:xfrm>
                  <a:off x="53546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6" name="Line 294"/>
                <p:cNvSpPr>
                  <a:spLocks noChangeShapeType="1"/>
                </p:cNvSpPr>
                <p:nvPr/>
              </p:nvSpPr>
              <p:spPr bwMode="auto">
                <a:xfrm>
                  <a:off x="538321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7" name="Line 295"/>
                <p:cNvSpPr>
                  <a:spLocks noChangeShapeType="1"/>
                </p:cNvSpPr>
                <p:nvPr/>
              </p:nvSpPr>
              <p:spPr bwMode="auto">
                <a:xfrm>
                  <a:off x="3763963" y="33766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8" name="Line 296"/>
                <p:cNvSpPr>
                  <a:spLocks noChangeShapeType="1"/>
                </p:cNvSpPr>
                <p:nvPr/>
              </p:nvSpPr>
              <p:spPr bwMode="auto">
                <a:xfrm>
                  <a:off x="3792538" y="33766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9" name="Line 297"/>
                <p:cNvSpPr>
                  <a:spLocks noChangeShapeType="1"/>
                </p:cNvSpPr>
                <p:nvPr/>
              </p:nvSpPr>
              <p:spPr bwMode="auto">
                <a:xfrm>
                  <a:off x="47450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0" name="Line 298"/>
                <p:cNvSpPr>
                  <a:spLocks noChangeShapeType="1"/>
                </p:cNvSpPr>
                <p:nvPr/>
              </p:nvSpPr>
              <p:spPr bwMode="auto">
                <a:xfrm>
                  <a:off x="47736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1" name="Line 299"/>
                <p:cNvSpPr>
                  <a:spLocks noChangeShapeType="1"/>
                </p:cNvSpPr>
                <p:nvPr/>
              </p:nvSpPr>
              <p:spPr bwMode="auto">
                <a:xfrm>
                  <a:off x="52498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2" name="Line 300"/>
                <p:cNvSpPr>
                  <a:spLocks noChangeShapeType="1"/>
                </p:cNvSpPr>
                <p:nvPr/>
              </p:nvSpPr>
              <p:spPr bwMode="auto">
                <a:xfrm>
                  <a:off x="52784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3" name="Line 301"/>
                <p:cNvSpPr>
                  <a:spLocks noChangeShapeType="1"/>
                </p:cNvSpPr>
                <p:nvPr/>
              </p:nvSpPr>
              <p:spPr bwMode="auto">
                <a:xfrm>
                  <a:off x="551656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4" name="Line 302"/>
                <p:cNvSpPr>
                  <a:spLocks noChangeShapeType="1"/>
                </p:cNvSpPr>
                <p:nvPr/>
              </p:nvSpPr>
              <p:spPr bwMode="auto">
                <a:xfrm>
                  <a:off x="5545138" y="3548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5" name="Line 303"/>
                <p:cNvSpPr>
                  <a:spLocks noChangeShapeType="1"/>
                </p:cNvSpPr>
                <p:nvPr/>
              </p:nvSpPr>
              <p:spPr bwMode="auto">
                <a:xfrm>
                  <a:off x="3897313" y="3405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6" name="Line 304"/>
                <p:cNvSpPr>
                  <a:spLocks noChangeShapeType="1"/>
                </p:cNvSpPr>
                <p:nvPr/>
              </p:nvSpPr>
              <p:spPr bwMode="auto">
                <a:xfrm>
                  <a:off x="462121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7" name="Line 305"/>
                <p:cNvSpPr>
                  <a:spLocks noChangeShapeType="1"/>
                </p:cNvSpPr>
                <p:nvPr/>
              </p:nvSpPr>
              <p:spPr bwMode="auto">
                <a:xfrm>
                  <a:off x="5287963"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8" name="Line 306"/>
                <p:cNvSpPr>
                  <a:spLocks noChangeShapeType="1"/>
                </p:cNvSpPr>
                <p:nvPr/>
              </p:nvSpPr>
              <p:spPr bwMode="auto">
                <a:xfrm>
                  <a:off x="5316538" y="3529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9" name="Line 307"/>
                <p:cNvSpPr>
                  <a:spLocks noChangeShapeType="1"/>
                </p:cNvSpPr>
                <p:nvPr/>
              </p:nvSpPr>
              <p:spPr bwMode="auto">
                <a:xfrm>
                  <a:off x="4087813" y="34337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0" name="Line 308"/>
                <p:cNvSpPr>
                  <a:spLocks noChangeShapeType="1"/>
                </p:cNvSpPr>
                <p:nvPr/>
              </p:nvSpPr>
              <p:spPr bwMode="auto">
                <a:xfrm>
                  <a:off x="497363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1" name="Line 309"/>
                <p:cNvSpPr>
                  <a:spLocks noChangeShapeType="1"/>
                </p:cNvSpPr>
                <p:nvPr/>
              </p:nvSpPr>
              <p:spPr bwMode="auto">
                <a:xfrm>
                  <a:off x="3821113" y="3405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2" name="Line 310"/>
                <p:cNvSpPr>
                  <a:spLocks noChangeShapeType="1"/>
                </p:cNvSpPr>
                <p:nvPr/>
              </p:nvSpPr>
              <p:spPr bwMode="auto">
                <a:xfrm>
                  <a:off x="3849688" y="3405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3" name="Line 311"/>
                <p:cNvSpPr>
                  <a:spLocks noChangeShapeType="1"/>
                </p:cNvSpPr>
                <p:nvPr/>
              </p:nvSpPr>
              <p:spPr bwMode="auto">
                <a:xfrm>
                  <a:off x="5430838"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4" name="Line 312"/>
                <p:cNvSpPr>
                  <a:spLocks noChangeShapeType="1"/>
                </p:cNvSpPr>
                <p:nvPr/>
              </p:nvSpPr>
              <p:spPr bwMode="auto">
                <a:xfrm>
                  <a:off x="5459413" y="35385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5" name="Line 313"/>
                <p:cNvSpPr>
                  <a:spLocks noChangeShapeType="1"/>
                </p:cNvSpPr>
                <p:nvPr/>
              </p:nvSpPr>
              <p:spPr bwMode="auto">
                <a:xfrm>
                  <a:off x="4764088"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6" name="Line 314"/>
                <p:cNvSpPr>
                  <a:spLocks noChangeShapeType="1"/>
                </p:cNvSpPr>
                <p:nvPr/>
              </p:nvSpPr>
              <p:spPr bwMode="auto">
                <a:xfrm>
                  <a:off x="4792663" y="3490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7" name="Line 315"/>
                <p:cNvSpPr>
                  <a:spLocks noChangeShapeType="1"/>
                </p:cNvSpPr>
                <p:nvPr/>
              </p:nvSpPr>
              <p:spPr bwMode="auto">
                <a:xfrm>
                  <a:off x="4164013" y="34337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8" name="Line 316"/>
                <p:cNvSpPr>
                  <a:spLocks noChangeShapeType="1"/>
                </p:cNvSpPr>
                <p:nvPr/>
              </p:nvSpPr>
              <p:spPr bwMode="auto">
                <a:xfrm>
                  <a:off x="4335463"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9" name="Line 317"/>
                <p:cNvSpPr>
                  <a:spLocks noChangeShapeType="1"/>
                </p:cNvSpPr>
                <p:nvPr/>
              </p:nvSpPr>
              <p:spPr bwMode="auto">
                <a:xfrm>
                  <a:off x="3716338" y="33575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0" name="Line 318"/>
                <p:cNvSpPr>
                  <a:spLocks noChangeShapeType="1"/>
                </p:cNvSpPr>
                <p:nvPr/>
              </p:nvSpPr>
              <p:spPr bwMode="auto">
                <a:xfrm>
                  <a:off x="4440238" y="3462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1" name="Freeform 319"/>
                <p:cNvSpPr>
                  <a:spLocks/>
                </p:cNvSpPr>
                <p:nvPr/>
              </p:nvSpPr>
              <p:spPr bwMode="auto">
                <a:xfrm>
                  <a:off x="3182938" y="3243263"/>
                  <a:ext cx="2771775" cy="371475"/>
                </a:xfrm>
                <a:custGeom>
                  <a:avLst/>
                  <a:gdLst>
                    <a:gd name="T0" fmla="*/ 291 w 291"/>
                    <a:gd name="T1" fmla="*/ 39 h 39"/>
                    <a:gd name="T2" fmla="*/ 274 w 291"/>
                    <a:gd name="T3" fmla="*/ 39 h 39"/>
                    <a:gd name="T4" fmla="*/ 274 w 291"/>
                    <a:gd name="T5" fmla="*/ 37 h 39"/>
                    <a:gd name="T6" fmla="*/ 268 w 291"/>
                    <a:gd name="T7" fmla="*/ 37 h 39"/>
                    <a:gd name="T8" fmla="*/ 268 w 291"/>
                    <a:gd name="T9" fmla="*/ 35 h 39"/>
                    <a:gd name="T10" fmla="*/ 256 w 291"/>
                    <a:gd name="T11" fmla="*/ 35 h 39"/>
                    <a:gd name="T12" fmla="*/ 256 w 291"/>
                    <a:gd name="T13" fmla="*/ 34 h 39"/>
                    <a:gd name="T14" fmla="*/ 236 w 291"/>
                    <a:gd name="T15" fmla="*/ 34 h 39"/>
                    <a:gd name="T16" fmla="*/ 226 w 291"/>
                    <a:gd name="T17" fmla="*/ 34 h 39"/>
                    <a:gd name="T18" fmla="*/ 220 w 291"/>
                    <a:gd name="T19" fmla="*/ 34 h 39"/>
                    <a:gd name="T20" fmla="*/ 214 w 291"/>
                    <a:gd name="T21" fmla="*/ 34 h 39"/>
                    <a:gd name="T22" fmla="*/ 214 w 291"/>
                    <a:gd name="T23" fmla="*/ 31 h 39"/>
                    <a:gd name="T24" fmla="*/ 193 w 291"/>
                    <a:gd name="T25" fmla="*/ 31 h 39"/>
                    <a:gd name="T26" fmla="*/ 193 w 291"/>
                    <a:gd name="T27" fmla="*/ 30 h 39"/>
                    <a:gd name="T28" fmla="*/ 173 w 291"/>
                    <a:gd name="T29" fmla="*/ 30 h 39"/>
                    <a:gd name="T30" fmla="*/ 163 w 291"/>
                    <a:gd name="T31" fmla="*/ 30 h 39"/>
                    <a:gd name="T32" fmla="*/ 163 w 291"/>
                    <a:gd name="T33" fmla="*/ 28 h 39"/>
                    <a:gd name="T34" fmla="*/ 146 w 291"/>
                    <a:gd name="T35" fmla="*/ 28 h 39"/>
                    <a:gd name="T36" fmla="*/ 141 w 291"/>
                    <a:gd name="T37" fmla="*/ 28 h 39"/>
                    <a:gd name="T38" fmla="*/ 141 w 291"/>
                    <a:gd name="T39" fmla="*/ 26 h 39"/>
                    <a:gd name="T40" fmla="*/ 126 w 291"/>
                    <a:gd name="T41" fmla="*/ 26 h 39"/>
                    <a:gd name="T42" fmla="*/ 114 w 291"/>
                    <a:gd name="T43" fmla="*/ 26 h 39"/>
                    <a:gd name="T44" fmla="*/ 114 w 291"/>
                    <a:gd name="T45" fmla="*/ 24 h 39"/>
                    <a:gd name="T46" fmla="*/ 104 w 291"/>
                    <a:gd name="T47" fmla="*/ 24 h 39"/>
                    <a:gd name="T48" fmla="*/ 104 w 291"/>
                    <a:gd name="T49" fmla="*/ 23 h 39"/>
                    <a:gd name="T50" fmla="*/ 96 w 291"/>
                    <a:gd name="T51" fmla="*/ 23 h 39"/>
                    <a:gd name="T52" fmla="*/ 96 w 291"/>
                    <a:gd name="T53" fmla="*/ 21 h 39"/>
                    <a:gd name="T54" fmla="*/ 85 w 291"/>
                    <a:gd name="T55" fmla="*/ 21 h 39"/>
                    <a:gd name="T56" fmla="*/ 85 w 291"/>
                    <a:gd name="T57" fmla="*/ 20 h 39"/>
                    <a:gd name="T58" fmla="*/ 78 w 291"/>
                    <a:gd name="T59" fmla="*/ 20 h 39"/>
                    <a:gd name="T60" fmla="*/ 78 w 291"/>
                    <a:gd name="T61" fmla="*/ 18 h 39"/>
                    <a:gd name="T62" fmla="*/ 72 w 291"/>
                    <a:gd name="T63" fmla="*/ 18 h 39"/>
                    <a:gd name="T64" fmla="*/ 70 w 291"/>
                    <a:gd name="T65" fmla="*/ 18 h 39"/>
                    <a:gd name="T66" fmla="*/ 70 w 291"/>
                    <a:gd name="T67" fmla="*/ 17 h 39"/>
                    <a:gd name="T68" fmla="*/ 65 w 291"/>
                    <a:gd name="T69" fmla="*/ 17 h 39"/>
                    <a:gd name="T70" fmla="*/ 65 w 291"/>
                    <a:gd name="T71" fmla="*/ 15 h 39"/>
                    <a:gd name="T72" fmla="*/ 59 w 291"/>
                    <a:gd name="T73" fmla="*/ 15 h 39"/>
                    <a:gd name="T74" fmla="*/ 59 w 291"/>
                    <a:gd name="T75" fmla="*/ 14 h 39"/>
                    <a:gd name="T76" fmla="*/ 52 w 291"/>
                    <a:gd name="T77" fmla="*/ 14 h 39"/>
                    <a:gd name="T78" fmla="*/ 52 w 291"/>
                    <a:gd name="T79" fmla="*/ 13 h 39"/>
                    <a:gd name="T80" fmla="*/ 48 w 291"/>
                    <a:gd name="T81" fmla="*/ 13 h 39"/>
                    <a:gd name="T82" fmla="*/ 48 w 291"/>
                    <a:gd name="T83" fmla="*/ 11 h 39"/>
                    <a:gd name="T84" fmla="*/ 41 w 291"/>
                    <a:gd name="T85" fmla="*/ 11 h 39"/>
                    <a:gd name="T86" fmla="*/ 41 w 291"/>
                    <a:gd name="T87" fmla="*/ 10 h 39"/>
                    <a:gd name="T88" fmla="*/ 35 w 291"/>
                    <a:gd name="T89" fmla="*/ 10 h 39"/>
                    <a:gd name="T90" fmla="*/ 35 w 291"/>
                    <a:gd name="T91" fmla="*/ 8 h 39"/>
                    <a:gd name="T92" fmla="*/ 30 w 291"/>
                    <a:gd name="T93" fmla="*/ 8 h 39"/>
                    <a:gd name="T94" fmla="*/ 30 w 291"/>
                    <a:gd name="T95" fmla="*/ 6 h 39"/>
                    <a:gd name="T96" fmla="*/ 24 w 291"/>
                    <a:gd name="T97" fmla="*/ 6 h 39"/>
                    <a:gd name="T98" fmla="*/ 24 w 291"/>
                    <a:gd name="T99" fmla="*/ 4 h 39"/>
                    <a:gd name="T100" fmla="*/ 18 w 291"/>
                    <a:gd name="T101" fmla="*/ 4 h 39"/>
                    <a:gd name="T102" fmla="*/ 18 w 291"/>
                    <a:gd name="T103" fmla="*/ 3 h 39"/>
                    <a:gd name="T104" fmla="*/ 14 w 291"/>
                    <a:gd name="T105" fmla="*/ 3 h 39"/>
                    <a:gd name="T106" fmla="*/ 13 w 291"/>
                    <a:gd name="T107" fmla="*/ 3 h 39"/>
                    <a:gd name="T108" fmla="*/ 13 w 291"/>
                    <a:gd name="T109" fmla="*/ 2 h 39"/>
                    <a:gd name="T110" fmla="*/ 7 w 291"/>
                    <a:gd name="T111" fmla="*/ 2 h 39"/>
                    <a:gd name="T112" fmla="*/ 7 w 291"/>
                    <a:gd name="T113" fmla="*/ 0 h 39"/>
                    <a:gd name="T114" fmla="*/ 0 w 291"/>
                    <a:gd name="T11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1" h="39">
                      <a:moveTo>
                        <a:pt x="291" y="39"/>
                      </a:moveTo>
                      <a:lnTo>
                        <a:pt x="274" y="39"/>
                      </a:lnTo>
                      <a:lnTo>
                        <a:pt x="274" y="37"/>
                      </a:lnTo>
                      <a:lnTo>
                        <a:pt x="268" y="37"/>
                      </a:lnTo>
                      <a:lnTo>
                        <a:pt x="268" y="35"/>
                      </a:lnTo>
                      <a:lnTo>
                        <a:pt x="256" y="35"/>
                      </a:lnTo>
                      <a:lnTo>
                        <a:pt x="256" y="34"/>
                      </a:lnTo>
                      <a:lnTo>
                        <a:pt x="236" y="34"/>
                      </a:lnTo>
                      <a:lnTo>
                        <a:pt x="226" y="34"/>
                      </a:lnTo>
                      <a:lnTo>
                        <a:pt x="220" y="34"/>
                      </a:lnTo>
                      <a:lnTo>
                        <a:pt x="214" y="34"/>
                      </a:lnTo>
                      <a:lnTo>
                        <a:pt x="214" y="31"/>
                      </a:lnTo>
                      <a:lnTo>
                        <a:pt x="193" y="31"/>
                      </a:lnTo>
                      <a:lnTo>
                        <a:pt x="193" y="30"/>
                      </a:lnTo>
                      <a:lnTo>
                        <a:pt x="173" y="30"/>
                      </a:lnTo>
                      <a:lnTo>
                        <a:pt x="163" y="30"/>
                      </a:lnTo>
                      <a:lnTo>
                        <a:pt x="163" y="28"/>
                      </a:lnTo>
                      <a:lnTo>
                        <a:pt x="146" y="28"/>
                      </a:lnTo>
                      <a:lnTo>
                        <a:pt x="141" y="28"/>
                      </a:lnTo>
                      <a:lnTo>
                        <a:pt x="141" y="26"/>
                      </a:lnTo>
                      <a:lnTo>
                        <a:pt x="126" y="26"/>
                      </a:lnTo>
                      <a:lnTo>
                        <a:pt x="114" y="26"/>
                      </a:lnTo>
                      <a:lnTo>
                        <a:pt x="114" y="24"/>
                      </a:lnTo>
                      <a:lnTo>
                        <a:pt x="104" y="24"/>
                      </a:lnTo>
                      <a:lnTo>
                        <a:pt x="104" y="23"/>
                      </a:lnTo>
                      <a:lnTo>
                        <a:pt x="96" y="23"/>
                      </a:lnTo>
                      <a:lnTo>
                        <a:pt x="96" y="21"/>
                      </a:lnTo>
                      <a:lnTo>
                        <a:pt x="85" y="21"/>
                      </a:lnTo>
                      <a:lnTo>
                        <a:pt x="85" y="20"/>
                      </a:lnTo>
                      <a:lnTo>
                        <a:pt x="78" y="20"/>
                      </a:lnTo>
                      <a:lnTo>
                        <a:pt x="78" y="18"/>
                      </a:lnTo>
                      <a:lnTo>
                        <a:pt x="72" y="18"/>
                      </a:lnTo>
                      <a:lnTo>
                        <a:pt x="70" y="18"/>
                      </a:lnTo>
                      <a:lnTo>
                        <a:pt x="70" y="17"/>
                      </a:lnTo>
                      <a:lnTo>
                        <a:pt x="65" y="17"/>
                      </a:lnTo>
                      <a:lnTo>
                        <a:pt x="65" y="15"/>
                      </a:lnTo>
                      <a:lnTo>
                        <a:pt x="59" y="15"/>
                      </a:lnTo>
                      <a:lnTo>
                        <a:pt x="59" y="14"/>
                      </a:lnTo>
                      <a:lnTo>
                        <a:pt x="52" y="14"/>
                      </a:lnTo>
                      <a:lnTo>
                        <a:pt x="52" y="13"/>
                      </a:lnTo>
                      <a:lnTo>
                        <a:pt x="48" y="13"/>
                      </a:lnTo>
                      <a:lnTo>
                        <a:pt x="48" y="11"/>
                      </a:lnTo>
                      <a:lnTo>
                        <a:pt x="41" y="11"/>
                      </a:lnTo>
                      <a:lnTo>
                        <a:pt x="41" y="10"/>
                      </a:lnTo>
                      <a:lnTo>
                        <a:pt x="35" y="10"/>
                      </a:lnTo>
                      <a:lnTo>
                        <a:pt x="35" y="8"/>
                      </a:lnTo>
                      <a:lnTo>
                        <a:pt x="30" y="8"/>
                      </a:lnTo>
                      <a:lnTo>
                        <a:pt x="30" y="6"/>
                      </a:lnTo>
                      <a:lnTo>
                        <a:pt x="24" y="6"/>
                      </a:lnTo>
                      <a:lnTo>
                        <a:pt x="24" y="4"/>
                      </a:lnTo>
                      <a:lnTo>
                        <a:pt x="18" y="4"/>
                      </a:lnTo>
                      <a:lnTo>
                        <a:pt x="18" y="3"/>
                      </a:lnTo>
                      <a:lnTo>
                        <a:pt x="14" y="3"/>
                      </a:lnTo>
                      <a:lnTo>
                        <a:pt x="13" y="3"/>
                      </a:lnTo>
                      <a:lnTo>
                        <a:pt x="13" y="2"/>
                      </a:lnTo>
                      <a:lnTo>
                        <a:pt x="7" y="2"/>
                      </a:lnTo>
                      <a:lnTo>
                        <a:pt x="7"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478" name="Group 1477"/>
            <p:cNvGrpSpPr/>
            <p:nvPr/>
          </p:nvGrpSpPr>
          <p:grpSpPr>
            <a:xfrm>
              <a:off x="4844663" y="1799822"/>
              <a:ext cx="3871449" cy="1625980"/>
              <a:chOff x="836615" y="2448719"/>
              <a:chExt cx="3906738" cy="2178777"/>
            </a:xfrm>
          </p:grpSpPr>
          <p:sp>
            <p:nvSpPr>
              <p:cNvPr id="2388" name="Freeform 238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8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5" name="Line 12"/>
              <p:cNvSpPr>
                <a:spLocks noChangeShapeType="1"/>
              </p:cNvSpPr>
              <p:nvPr/>
            </p:nvSpPr>
            <p:spPr bwMode="auto">
              <a:xfrm>
                <a:off x="338207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6" name="Line 13"/>
              <p:cNvSpPr>
                <a:spLocks noChangeShapeType="1"/>
              </p:cNvSpPr>
              <p:nvPr/>
            </p:nvSpPr>
            <p:spPr bwMode="auto">
              <a:xfrm>
                <a:off x="24940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7" name="Line 14"/>
              <p:cNvSpPr>
                <a:spLocks noChangeShapeType="1"/>
              </p:cNvSpPr>
              <p:nvPr/>
            </p:nvSpPr>
            <p:spPr bwMode="auto">
              <a:xfrm>
                <a:off x="430450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99" name="Line 19"/>
              <p:cNvSpPr>
                <a:spLocks noChangeShapeType="1"/>
              </p:cNvSpPr>
              <p:nvPr/>
            </p:nvSpPr>
            <p:spPr bwMode="auto">
              <a:xfrm>
                <a:off x="20247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400" name="Line 21"/>
              <p:cNvSpPr>
                <a:spLocks noChangeShapeType="1"/>
              </p:cNvSpPr>
              <p:nvPr/>
            </p:nvSpPr>
            <p:spPr bwMode="auto">
              <a:xfrm>
                <a:off x="11210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cs typeface="Arial" panose="020B0604020202020204" pitchFamily="34" charset="0"/>
                </a:endParaRPr>
              </a:p>
            </p:txBody>
          </p:sp>
          <p:sp>
            <p:nvSpPr>
              <p:cNvPr id="2401" name="Line 21"/>
              <p:cNvSpPr>
                <a:spLocks noChangeShapeType="1"/>
              </p:cNvSpPr>
              <p:nvPr/>
            </p:nvSpPr>
            <p:spPr bwMode="auto">
              <a:xfrm>
                <a:off x="1575780" y="453542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cs typeface="Arial" panose="020B0604020202020204" pitchFamily="34" charset="0"/>
                </a:endParaRPr>
              </a:p>
            </p:txBody>
          </p:sp>
          <p:sp>
            <p:nvSpPr>
              <p:cNvPr id="2402" name="Line 12"/>
              <p:cNvSpPr>
                <a:spLocks noChangeShapeType="1"/>
              </p:cNvSpPr>
              <p:nvPr/>
            </p:nvSpPr>
            <p:spPr bwMode="auto">
              <a:xfrm>
                <a:off x="2934026" y="452476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403" name="Line 14"/>
              <p:cNvSpPr>
                <a:spLocks noChangeShapeType="1"/>
              </p:cNvSpPr>
              <p:nvPr/>
            </p:nvSpPr>
            <p:spPr bwMode="auto">
              <a:xfrm>
                <a:off x="3852444" y="452476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grpSp>
        <p:sp>
          <p:nvSpPr>
            <p:cNvPr id="1479" name="TextBox 1478"/>
            <p:cNvSpPr txBox="1"/>
            <p:nvPr/>
          </p:nvSpPr>
          <p:spPr>
            <a:xfrm>
              <a:off x="6707253" y="3573262"/>
              <a:ext cx="441147"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000000"/>
                  </a:solidFill>
                  <a:ea typeface="MS UI Gothic" pitchFamily="18" charset="0"/>
                </a:rPr>
                <a:t>期間</a:t>
              </a:r>
            </a:p>
          </p:txBody>
        </p:sp>
        <p:sp>
          <p:nvSpPr>
            <p:cNvPr id="1480" name="TextBox 1479"/>
            <p:cNvSpPr txBox="1"/>
            <p:nvPr/>
          </p:nvSpPr>
          <p:spPr>
            <a:xfrm>
              <a:off x="4910785" y="3386627"/>
              <a:ext cx="44114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0</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1573</a:t>
              </a:r>
            </a:p>
            <a:p>
              <a:pPr algn="r"/>
              <a:r>
                <a:rPr lang="ja-JP" sz="900" b="0" i="0" dirty="0" smtClean="0">
                  <a:solidFill>
                    <a:srgbClr val="B60D27"/>
                  </a:solidFill>
                  <a:ea typeface="MS UI Gothic" pitchFamily="18" charset="0"/>
                </a:rPr>
                <a:t>822</a:t>
              </a:r>
            </a:p>
            <a:p>
              <a:pPr algn="r"/>
              <a:r>
                <a:rPr lang="ja-JP" sz="900" b="0" i="0" dirty="0" smtClean="0">
                  <a:solidFill>
                    <a:srgbClr val="4D4D4D"/>
                  </a:solidFill>
                  <a:ea typeface="MS UI Gothic" pitchFamily="18" charset="0"/>
                </a:rPr>
                <a:t>2929</a:t>
              </a:r>
            </a:p>
          </p:txBody>
        </p:sp>
        <p:sp>
          <p:nvSpPr>
            <p:cNvPr id="1481" name="TextBox 1480"/>
            <p:cNvSpPr txBox="1"/>
            <p:nvPr/>
          </p:nvSpPr>
          <p:spPr>
            <a:xfrm>
              <a:off x="5803357" y="3386627"/>
              <a:ext cx="44114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24</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1324</a:t>
              </a:r>
            </a:p>
            <a:p>
              <a:pPr algn="r"/>
              <a:r>
                <a:rPr lang="ja-JP" sz="900" b="0" i="0" dirty="0" smtClean="0">
                  <a:solidFill>
                    <a:srgbClr val="B60D27"/>
                  </a:solidFill>
                  <a:ea typeface="MS UI Gothic" pitchFamily="18" charset="0"/>
                </a:rPr>
                <a:t>689</a:t>
              </a:r>
            </a:p>
            <a:p>
              <a:pPr algn="r"/>
              <a:r>
                <a:rPr lang="ja-JP" sz="900" b="0" i="0" dirty="0" smtClean="0">
                  <a:solidFill>
                    <a:srgbClr val="4D4D4D"/>
                  </a:solidFill>
                  <a:ea typeface="MS UI Gothic" pitchFamily="18" charset="0"/>
                </a:rPr>
                <a:t>2513</a:t>
              </a:r>
            </a:p>
          </p:txBody>
        </p:sp>
        <p:sp>
          <p:nvSpPr>
            <p:cNvPr id="1482" name="TextBox 1481"/>
            <p:cNvSpPr txBox="1"/>
            <p:nvPr/>
          </p:nvSpPr>
          <p:spPr>
            <a:xfrm>
              <a:off x="6269628" y="3386627"/>
              <a:ext cx="184731" cy="230833"/>
            </a:xfrm>
            <a:prstGeom prst="rect">
              <a:avLst/>
            </a:prstGeom>
            <a:noFill/>
          </p:spPr>
          <p:txBody>
            <a:bodyPr wrap="none" rtlCol="0" anchor="t" anchorCtr="0">
              <a:spAutoFit/>
            </a:bodyPr>
            <a:lstStyle/>
            <a:p>
              <a:pPr algn="ctr"/>
              <a:endParaRPr lang="en-GB" sz="900" dirty="0">
                <a:solidFill>
                  <a:srgbClr val="000000"/>
                </a:solidFill>
                <a:cs typeface="Arial" panose="020B0604020202020204" pitchFamily="34" charset="0"/>
              </a:endParaRPr>
            </a:p>
          </p:txBody>
        </p:sp>
        <p:sp>
          <p:nvSpPr>
            <p:cNvPr id="1483" name="TextBox 1482"/>
            <p:cNvSpPr txBox="1"/>
            <p:nvPr/>
          </p:nvSpPr>
          <p:spPr>
            <a:xfrm>
              <a:off x="6262884" y="3386627"/>
              <a:ext cx="44114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36</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1142</a:t>
              </a:r>
            </a:p>
            <a:p>
              <a:pPr algn="r"/>
              <a:r>
                <a:rPr lang="ja-JP" sz="900" b="0" i="0" dirty="0" smtClean="0">
                  <a:solidFill>
                    <a:srgbClr val="B60D27"/>
                  </a:solidFill>
                  <a:ea typeface="MS UI Gothic" pitchFamily="18" charset="0"/>
                </a:rPr>
                <a:t>607</a:t>
              </a:r>
            </a:p>
            <a:p>
              <a:pPr algn="r"/>
              <a:r>
                <a:rPr lang="ja-JP" sz="900" b="0" i="0" dirty="0" smtClean="0">
                  <a:solidFill>
                    <a:srgbClr val="4D4D4D"/>
                  </a:solidFill>
                  <a:ea typeface="MS UI Gothic" pitchFamily="18" charset="0"/>
                </a:rPr>
                <a:t>2216</a:t>
              </a:r>
            </a:p>
          </p:txBody>
        </p:sp>
        <p:sp>
          <p:nvSpPr>
            <p:cNvPr id="1484" name="TextBox 1483"/>
            <p:cNvSpPr txBox="1"/>
            <p:nvPr/>
          </p:nvSpPr>
          <p:spPr>
            <a:xfrm>
              <a:off x="7152240" y="3386628"/>
              <a:ext cx="44114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60</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549</a:t>
              </a:r>
            </a:p>
            <a:p>
              <a:pPr algn="r"/>
              <a:r>
                <a:rPr lang="ja-JP" sz="900" b="0" i="0" dirty="0" smtClean="0">
                  <a:solidFill>
                    <a:srgbClr val="B60D27"/>
                  </a:solidFill>
                  <a:ea typeface="MS UI Gothic" pitchFamily="18" charset="0"/>
                </a:rPr>
                <a:t>326</a:t>
              </a:r>
            </a:p>
            <a:p>
              <a:pPr algn="r"/>
              <a:r>
                <a:rPr lang="ja-JP" sz="900" b="0" i="0" dirty="0" smtClean="0">
                  <a:solidFill>
                    <a:srgbClr val="4D4D4D"/>
                  </a:solidFill>
                  <a:ea typeface="MS UI Gothic" pitchFamily="18" charset="0"/>
                </a:rPr>
                <a:t>1129</a:t>
              </a:r>
            </a:p>
          </p:txBody>
        </p:sp>
        <p:sp>
          <p:nvSpPr>
            <p:cNvPr id="1485" name="TextBox 1484"/>
            <p:cNvSpPr txBox="1"/>
            <p:nvPr/>
          </p:nvSpPr>
          <p:spPr>
            <a:xfrm>
              <a:off x="8091307" y="3386627"/>
              <a:ext cx="37702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84</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119</a:t>
              </a:r>
            </a:p>
            <a:p>
              <a:pPr algn="r"/>
              <a:r>
                <a:rPr lang="ja-JP" sz="900" b="0" i="0" dirty="0" smtClean="0">
                  <a:solidFill>
                    <a:srgbClr val="B60D27"/>
                  </a:solidFill>
                  <a:ea typeface="MS UI Gothic" pitchFamily="18" charset="0"/>
                </a:rPr>
                <a:t>62</a:t>
              </a:r>
            </a:p>
            <a:p>
              <a:pPr algn="r"/>
              <a:r>
                <a:rPr lang="ja-JP" sz="900" b="0" i="0" dirty="0" smtClean="0">
                  <a:solidFill>
                    <a:srgbClr val="4D4D4D"/>
                  </a:solidFill>
                  <a:ea typeface="MS UI Gothic" pitchFamily="18" charset="0"/>
                </a:rPr>
                <a:t>278</a:t>
              </a:r>
            </a:p>
          </p:txBody>
        </p:sp>
        <p:sp>
          <p:nvSpPr>
            <p:cNvPr id="1486" name="TextBox 1485"/>
            <p:cNvSpPr txBox="1"/>
            <p:nvPr/>
          </p:nvSpPr>
          <p:spPr>
            <a:xfrm>
              <a:off x="8562193" y="3386627"/>
              <a:ext cx="313867"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96</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26</a:t>
              </a:r>
            </a:p>
            <a:p>
              <a:pPr algn="r"/>
              <a:r>
                <a:rPr lang="ja-JP" sz="900" b="0" i="0" dirty="0" smtClean="0">
                  <a:solidFill>
                    <a:srgbClr val="B60D27"/>
                  </a:solidFill>
                  <a:ea typeface="MS UI Gothic" pitchFamily="18" charset="0"/>
                </a:rPr>
                <a:t>14</a:t>
              </a:r>
            </a:p>
            <a:p>
              <a:pPr algn="r"/>
              <a:r>
                <a:rPr lang="ja-JP" sz="900" b="0" i="0" dirty="0" smtClean="0">
                  <a:solidFill>
                    <a:srgbClr val="4D4D4D"/>
                  </a:solidFill>
                  <a:ea typeface="MS UI Gothic" pitchFamily="18" charset="0"/>
                </a:rPr>
                <a:t>53</a:t>
              </a:r>
            </a:p>
          </p:txBody>
        </p:sp>
        <p:sp>
          <p:nvSpPr>
            <p:cNvPr id="1487" name="TextBox 1486"/>
            <p:cNvSpPr txBox="1"/>
            <p:nvPr/>
          </p:nvSpPr>
          <p:spPr>
            <a:xfrm>
              <a:off x="5361387" y="3391916"/>
              <a:ext cx="44114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12</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1454</a:t>
              </a:r>
            </a:p>
            <a:p>
              <a:pPr algn="r"/>
              <a:r>
                <a:rPr lang="ja-JP" sz="900" b="0" i="0" dirty="0" smtClean="0">
                  <a:solidFill>
                    <a:srgbClr val="B60D27"/>
                  </a:solidFill>
                  <a:ea typeface="MS UI Gothic" pitchFamily="18" charset="0"/>
                </a:rPr>
                <a:t>764</a:t>
              </a:r>
            </a:p>
            <a:p>
              <a:pPr algn="r"/>
              <a:r>
                <a:rPr lang="ja-JP" sz="900" b="0" i="0" dirty="0" smtClean="0">
                  <a:solidFill>
                    <a:srgbClr val="4D4D4D"/>
                  </a:solidFill>
                  <a:ea typeface="MS UI Gothic" pitchFamily="18" charset="0"/>
                </a:rPr>
                <a:t>2709</a:t>
              </a:r>
            </a:p>
          </p:txBody>
        </p:sp>
        <p:sp>
          <p:nvSpPr>
            <p:cNvPr id="1488" name="TextBox 1487"/>
            <p:cNvSpPr txBox="1"/>
            <p:nvPr/>
          </p:nvSpPr>
          <p:spPr>
            <a:xfrm>
              <a:off x="7643330" y="3383961"/>
              <a:ext cx="377026" cy="9233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72</a:t>
              </a:r>
            </a:p>
            <a:p>
              <a:pPr algn="ctr"/>
              <a:endParaRPr lang="en-GB" sz="900" dirty="0" smtClean="0">
                <a:solidFill>
                  <a:srgbClr val="000000"/>
                </a:solidFill>
                <a:cs typeface="Arial" panose="020B0604020202020204" pitchFamily="34" charset="0"/>
              </a:endParaRP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299</a:t>
              </a:r>
            </a:p>
            <a:p>
              <a:pPr algn="r"/>
              <a:r>
                <a:rPr lang="ja-JP" sz="900" b="0" i="0" dirty="0" smtClean="0">
                  <a:solidFill>
                    <a:srgbClr val="B60D27"/>
                  </a:solidFill>
                  <a:ea typeface="MS UI Gothic" pitchFamily="18" charset="0"/>
                </a:rPr>
                <a:t>164</a:t>
              </a:r>
            </a:p>
            <a:p>
              <a:pPr algn="r"/>
              <a:r>
                <a:rPr lang="ja-JP" sz="900" b="0" i="0" dirty="0" smtClean="0">
                  <a:solidFill>
                    <a:srgbClr val="4D4D4D"/>
                  </a:solidFill>
                  <a:ea typeface="MS UI Gothic" pitchFamily="18" charset="0"/>
                </a:rPr>
                <a:t>613</a:t>
              </a:r>
            </a:p>
          </p:txBody>
        </p:sp>
        <p:sp>
          <p:nvSpPr>
            <p:cNvPr id="1489" name="TextBox 1488"/>
            <p:cNvSpPr txBox="1"/>
            <p:nvPr/>
          </p:nvSpPr>
          <p:spPr>
            <a:xfrm>
              <a:off x="5043161" y="3045332"/>
              <a:ext cx="1553630" cy="230832"/>
            </a:xfrm>
            <a:prstGeom prst="rect">
              <a:avLst/>
            </a:prstGeom>
            <a:noFill/>
          </p:spPr>
          <p:txBody>
            <a:bodyPr wrap="none" rtlCol="0">
              <a:spAutoFit/>
            </a:bodyPr>
            <a:lstStyle/>
            <a:p>
              <a:r>
                <a:rPr lang="ja-JP" sz="900" b="0" i="0" dirty="0" smtClean="0">
                  <a:solidFill>
                    <a:srgbClr val="000000"/>
                  </a:solidFill>
                  <a:ea typeface="MS UI Gothic" pitchFamily="18" charset="0"/>
                </a:rPr>
                <a:t>傾向：ログランク検定においてp=0.0144</a:t>
              </a:r>
            </a:p>
          </p:txBody>
        </p:sp>
        <p:cxnSp>
          <p:nvCxnSpPr>
            <p:cNvPr id="1490" name="Straight Connector 1489"/>
            <p:cNvCxnSpPr/>
            <p:nvPr/>
          </p:nvCxnSpPr>
          <p:spPr>
            <a:xfrm>
              <a:off x="5182983" y="2910177"/>
              <a:ext cx="0" cy="56035"/>
            </a:xfrm>
            <a:prstGeom prst="line">
              <a:avLst/>
            </a:prstGeom>
          </p:spPr>
          <p:style>
            <a:lnRef idx="1">
              <a:schemeClr val="accent1"/>
            </a:lnRef>
            <a:fillRef idx="0">
              <a:schemeClr val="accent1"/>
            </a:fillRef>
            <a:effectRef idx="0">
              <a:schemeClr val="accent1"/>
            </a:effectRef>
            <a:fontRef idx="minor">
              <a:schemeClr val="tx1"/>
            </a:fontRef>
          </p:style>
        </p:cxnSp>
        <p:sp>
          <p:nvSpPr>
            <p:cNvPr id="1491" name="TextBox 1490"/>
            <p:cNvSpPr txBox="1"/>
            <p:nvPr/>
          </p:nvSpPr>
          <p:spPr>
            <a:xfrm>
              <a:off x="5239558" y="2408521"/>
              <a:ext cx="1441420" cy="646331"/>
            </a:xfrm>
            <a:prstGeom prst="rect">
              <a:avLst/>
            </a:prstGeom>
            <a:noFill/>
          </p:spPr>
          <p:txBody>
            <a:bodyPr wrap="none" rtlCol="0">
              <a:spAutoFit/>
            </a:bodyPr>
            <a:lstStyle/>
            <a:p>
              <a:r>
                <a:rPr lang="ja-JP" sz="900" b="0" i="0" dirty="0" smtClean="0">
                  <a:solidFill>
                    <a:srgbClr val="000000"/>
                  </a:solidFill>
                  <a:ea typeface="MS UI Gothic" pitchFamily="18" charset="0"/>
                </a:rPr>
                <a:t>1. 右側</a:t>
              </a:r>
            </a:p>
            <a:p>
              <a:r>
                <a:rPr lang="ja-JP" sz="900" b="0" i="0" dirty="0" smtClean="0">
                  <a:solidFill>
                    <a:srgbClr val="000000"/>
                  </a:solidFill>
                  <a:ea typeface="MS UI Gothic" pitchFamily="18" charset="0"/>
                </a:rPr>
                <a:t>2. 横行（flessure）</a:t>
              </a:r>
            </a:p>
            <a:p>
              <a:r>
                <a:rPr lang="ja-JP" sz="900" b="0" i="0" dirty="0" smtClean="0">
                  <a:solidFill>
                    <a:srgbClr val="000000"/>
                  </a:solidFill>
                  <a:ea typeface="MS UI Gothic" pitchFamily="18" charset="0"/>
                </a:rPr>
                <a:t>3：左側</a:t>
              </a:r>
            </a:p>
            <a:p>
              <a:r>
                <a:rPr lang="ja-JP" sz="900" b="0" i="0" dirty="0" smtClean="0">
                  <a:solidFill>
                    <a:srgbClr val="000000"/>
                  </a:solidFill>
                  <a:ea typeface="MS UI Gothic" pitchFamily="18" charset="0"/>
                </a:rPr>
                <a:t>打ち切り時点</a:t>
              </a:r>
            </a:p>
          </p:txBody>
        </p:sp>
        <p:cxnSp>
          <p:nvCxnSpPr>
            <p:cNvPr id="1492" name="Straight Connector 1491"/>
            <p:cNvCxnSpPr/>
            <p:nvPr/>
          </p:nvCxnSpPr>
          <p:spPr>
            <a:xfrm>
              <a:off x="5070209" y="2527039"/>
              <a:ext cx="17907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a:off x="5070209" y="2666437"/>
              <a:ext cx="1790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494" name="Straight Connector 1493"/>
            <p:cNvCxnSpPr/>
            <p:nvPr/>
          </p:nvCxnSpPr>
          <p:spPr>
            <a:xfrm>
              <a:off x="5070209" y="2805835"/>
              <a:ext cx="17907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1495" name="TextBox 1494"/>
            <p:cNvSpPr txBox="1"/>
            <p:nvPr/>
          </p:nvSpPr>
          <p:spPr>
            <a:xfrm>
              <a:off x="4622092" y="3660960"/>
              <a:ext cx="248786" cy="646331"/>
            </a:xfrm>
            <a:prstGeom prst="rect">
              <a:avLst/>
            </a:prstGeom>
            <a:noFill/>
          </p:spPr>
          <p:txBody>
            <a:bodyPr wrap="none" rtlCol="0">
              <a:spAutoFit/>
            </a:bodyPr>
            <a:lstStyle/>
            <a:p>
              <a:endParaRPr lang="en-GB" sz="900" dirty="0" smtClean="0">
                <a:solidFill>
                  <a:srgbClr val="043882"/>
                </a:solidFill>
              </a:endParaRPr>
            </a:p>
            <a:p>
              <a:r>
                <a:rPr lang="ja-JP" sz="900" b="0" i="0" dirty="0" smtClean="0">
                  <a:solidFill>
                    <a:srgbClr val="043882"/>
                  </a:solidFill>
                  <a:ea typeface="MS UI Gothic" pitchFamily="18" charset="0"/>
                </a:rPr>
                <a:t>1</a:t>
              </a:r>
            </a:p>
            <a:p>
              <a:r>
                <a:rPr lang="ja-JP" sz="900" b="0" i="0" dirty="0" smtClean="0">
                  <a:solidFill>
                    <a:srgbClr val="B60D27"/>
                  </a:solidFill>
                  <a:ea typeface="MS UI Gothic" pitchFamily="18" charset="0"/>
                </a:rPr>
                <a:t>2</a:t>
              </a:r>
            </a:p>
            <a:p>
              <a:r>
                <a:rPr lang="ja-JP" sz="900" b="0" i="0" dirty="0" smtClean="0">
                  <a:solidFill>
                    <a:srgbClr val="4D4D4D"/>
                  </a:solidFill>
                  <a:ea typeface="MS UI Gothic" pitchFamily="18" charset="0"/>
                </a:rPr>
                <a:t>3</a:t>
              </a:r>
            </a:p>
          </p:txBody>
        </p:sp>
        <p:grpSp>
          <p:nvGrpSpPr>
            <p:cNvPr id="1496" name="Group 1495"/>
            <p:cNvGrpSpPr/>
            <p:nvPr/>
          </p:nvGrpSpPr>
          <p:grpSpPr>
            <a:xfrm>
              <a:off x="5105400" y="1793347"/>
              <a:ext cx="3957398" cy="494757"/>
              <a:chOff x="3090863" y="3249613"/>
              <a:chExt cx="2962275" cy="352425"/>
            </a:xfrm>
          </p:grpSpPr>
          <p:sp>
            <p:nvSpPr>
              <p:cNvPr id="2193" name="Line 479"/>
              <p:cNvSpPr>
                <a:spLocks noChangeShapeType="1"/>
              </p:cNvSpPr>
              <p:nvPr/>
            </p:nvSpPr>
            <p:spPr bwMode="auto">
              <a:xfrm>
                <a:off x="3376613" y="3259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4" name="Line 480"/>
              <p:cNvSpPr>
                <a:spLocks noChangeShapeType="1"/>
              </p:cNvSpPr>
              <p:nvPr/>
            </p:nvSpPr>
            <p:spPr bwMode="auto">
              <a:xfrm>
                <a:off x="3414713" y="3259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5" name="Line 481"/>
              <p:cNvSpPr>
                <a:spLocks noChangeShapeType="1"/>
              </p:cNvSpPr>
              <p:nvPr/>
            </p:nvSpPr>
            <p:spPr bwMode="auto">
              <a:xfrm>
                <a:off x="43291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6" name="Line 482"/>
              <p:cNvSpPr>
                <a:spLocks noChangeShapeType="1"/>
              </p:cNvSpPr>
              <p:nvPr/>
            </p:nvSpPr>
            <p:spPr bwMode="auto">
              <a:xfrm>
                <a:off x="43576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7" name="Line 483"/>
              <p:cNvSpPr>
                <a:spLocks noChangeShapeType="1"/>
              </p:cNvSpPr>
              <p:nvPr/>
            </p:nvSpPr>
            <p:spPr bwMode="auto">
              <a:xfrm>
                <a:off x="3843338" y="33258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8" name="Line 484"/>
              <p:cNvSpPr>
                <a:spLocks noChangeShapeType="1"/>
              </p:cNvSpPr>
              <p:nvPr/>
            </p:nvSpPr>
            <p:spPr bwMode="auto">
              <a:xfrm>
                <a:off x="3871913"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9" name="Line 485"/>
              <p:cNvSpPr>
                <a:spLocks noChangeShapeType="1"/>
              </p:cNvSpPr>
              <p:nvPr/>
            </p:nvSpPr>
            <p:spPr bwMode="auto">
              <a:xfrm>
                <a:off x="3805238" y="33258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0" name="Line 486"/>
              <p:cNvSpPr>
                <a:spLocks noChangeShapeType="1"/>
              </p:cNvSpPr>
              <p:nvPr/>
            </p:nvSpPr>
            <p:spPr bwMode="auto">
              <a:xfrm>
                <a:off x="3138488"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1" name="Line 487"/>
              <p:cNvSpPr>
                <a:spLocks noChangeShapeType="1"/>
              </p:cNvSpPr>
              <p:nvPr/>
            </p:nvSpPr>
            <p:spPr bwMode="auto">
              <a:xfrm>
                <a:off x="31099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2" name="Line 488"/>
              <p:cNvSpPr>
                <a:spLocks noChangeShapeType="1"/>
              </p:cNvSpPr>
              <p:nvPr/>
            </p:nvSpPr>
            <p:spPr bwMode="auto">
              <a:xfrm>
                <a:off x="31480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3" name="Line 489"/>
              <p:cNvSpPr>
                <a:spLocks noChangeShapeType="1"/>
              </p:cNvSpPr>
              <p:nvPr/>
            </p:nvSpPr>
            <p:spPr bwMode="auto">
              <a:xfrm>
                <a:off x="3138488"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4" name="Line 490"/>
              <p:cNvSpPr>
                <a:spLocks noChangeShapeType="1"/>
              </p:cNvSpPr>
              <p:nvPr/>
            </p:nvSpPr>
            <p:spPr bwMode="auto">
              <a:xfrm>
                <a:off x="371951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5" name="Line 491"/>
              <p:cNvSpPr>
                <a:spLocks noChangeShapeType="1"/>
              </p:cNvSpPr>
              <p:nvPr/>
            </p:nvSpPr>
            <p:spPr bwMode="auto">
              <a:xfrm>
                <a:off x="31670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6" name="Line 492"/>
              <p:cNvSpPr>
                <a:spLocks noChangeShapeType="1"/>
              </p:cNvSpPr>
              <p:nvPr/>
            </p:nvSpPr>
            <p:spPr bwMode="auto">
              <a:xfrm>
                <a:off x="3519488"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7" name="Line 493"/>
              <p:cNvSpPr>
                <a:spLocks noChangeShapeType="1"/>
              </p:cNvSpPr>
              <p:nvPr/>
            </p:nvSpPr>
            <p:spPr bwMode="auto">
              <a:xfrm>
                <a:off x="418623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8" name="Line 494"/>
              <p:cNvSpPr>
                <a:spLocks noChangeShapeType="1"/>
              </p:cNvSpPr>
              <p:nvPr/>
            </p:nvSpPr>
            <p:spPr bwMode="auto">
              <a:xfrm>
                <a:off x="422433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9" name="Line 495"/>
              <p:cNvSpPr>
                <a:spLocks noChangeShapeType="1"/>
              </p:cNvSpPr>
              <p:nvPr/>
            </p:nvSpPr>
            <p:spPr bwMode="auto">
              <a:xfrm>
                <a:off x="43957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0" name="Line 496"/>
              <p:cNvSpPr>
                <a:spLocks noChangeShapeType="1"/>
              </p:cNvSpPr>
              <p:nvPr/>
            </p:nvSpPr>
            <p:spPr bwMode="auto">
              <a:xfrm>
                <a:off x="494823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1" name="Line 497"/>
              <p:cNvSpPr>
                <a:spLocks noChangeShapeType="1"/>
              </p:cNvSpPr>
              <p:nvPr/>
            </p:nvSpPr>
            <p:spPr bwMode="auto">
              <a:xfrm>
                <a:off x="31289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2" name="Line 498"/>
              <p:cNvSpPr>
                <a:spLocks noChangeShapeType="1"/>
              </p:cNvSpPr>
              <p:nvPr/>
            </p:nvSpPr>
            <p:spPr bwMode="auto">
              <a:xfrm>
                <a:off x="3538538"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3" name="Line 499"/>
              <p:cNvSpPr>
                <a:spLocks noChangeShapeType="1"/>
              </p:cNvSpPr>
              <p:nvPr/>
            </p:nvSpPr>
            <p:spPr bwMode="auto">
              <a:xfrm>
                <a:off x="42910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4" name="Line 500"/>
              <p:cNvSpPr>
                <a:spLocks noChangeShapeType="1"/>
              </p:cNvSpPr>
              <p:nvPr/>
            </p:nvSpPr>
            <p:spPr bwMode="auto">
              <a:xfrm>
                <a:off x="43195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5" name="Line 501"/>
              <p:cNvSpPr>
                <a:spLocks noChangeShapeType="1"/>
              </p:cNvSpPr>
              <p:nvPr/>
            </p:nvSpPr>
            <p:spPr bwMode="auto">
              <a:xfrm>
                <a:off x="4014788"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6" name="Line 502"/>
              <p:cNvSpPr>
                <a:spLocks noChangeShapeType="1"/>
              </p:cNvSpPr>
              <p:nvPr/>
            </p:nvSpPr>
            <p:spPr bwMode="auto">
              <a:xfrm>
                <a:off x="4033838"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7" name="Line 503"/>
              <p:cNvSpPr>
                <a:spLocks noChangeShapeType="1"/>
              </p:cNvSpPr>
              <p:nvPr/>
            </p:nvSpPr>
            <p:spPr bwMode="auto">
              <a:xfrm>
                <a:off x="422433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8" name="Line 504"/>
              <p:cNvSpPr>
                <a:spLocks noChangeShapeType="1"/>
              </p:cNvSpPr>
              <p:nvPr/>
            </p:nvSpPr>
            <p:spPr bwMode="auto">
              <a:xfrm>
                <a:off x="42433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9" name="Line 505"/>
              <p:cNvSpPr>
                <a:spLocks noChangeShapeType="1"/>
              </p:cNvSpPr>
              <p:nvPr/>
            </p:nvSpPr>
            <p:spPr bwMode="auto">
              <a:xfrm>
                <a:off x="376713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0" name="Line 506"/>
              <p:cNvSpPr>
                <a:spLocks noChangeShapeType="1"/>
              </p:cNvSpPr>
              <p:nvPr/>
            </p:nvSpPr>
            <p:spPr bwMode="auto">
              <a:xfrm>
                <a:off x="378618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1" name="Line 507"/>
              <p:cNvSpPr>
                <a:spLocks noChangeShapeType="1"/>
              </p:cNvSpPr>
              <p:nvPr/>
            </p:nvSpPr>
            <p:spPr bwMode="auto">
              <a:xfrm>
                <a:off x="3967163" y="33543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2" name="Line 508"/>
              <p:cNvSpPr>
                <a:spLocks noChangeShapeType="1"/>
              </p:cNvSpPr>
              <p:nvPr/>
            </p:nvSpPr>
            <p:spPr bwMode="auto">
              <a:xfrm>
                <a:off x="3986213" y="33543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3" name="Line 509"/>
              <p:cNvSpPr>
                <a:spLocks noChangeShapeType="1"/>
              </p:cNvSpPr>
              <p:nvPr/>
            </p:nvSpPr>
            <p:spPr bwMode="auto">
              <a:xfrm>
                <a:off x="4233863"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4" name="Line 510"/>
              <p:cNvSpPr>
                <a:spLocks noChangeShapeType="1"/>
              </p:cNvSpPr>
              <p:nvPr/>
            </p:nvSpPr>
            <p:spPr bwMode="auto">
              <a:xfrm>
                <a:off x="42529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5" name="Line 511"/>
              <p:cNvSpPr>
                <a:spLocks noChangeShapeType="1"/>
              </p:cNvSpPr>
              <p:nvPr/>
            </p:nvSpPr>
            <p:spPr bwMode="auto">
              <a:xfrm>
                <a:off x="31861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6" name="Line 512"/>
              <p:cNvSpPr>
                <a:spLocks noChangeShapeType="1"/>
              </p:cNvSpPr>
              <p:nvPr/>
            </p:nvSpPr>
            <p:spPr bwMode="auto">
              <a:xfrm>
                <a:off x="330041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7" name="Line 513"/>
              <p:cNvSpPr>
                <a:spLocks noChangeShapeType="1"/>
              </p:cNvSpPr>
              <p:nvPr/>
            </p:nvSpPr>
            <p:spPr bwMode="auto">
              <a:xfrm>
                <a:off x="424338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8" name="Line 514"/>
              <p:cNvSpPr>
                <a:spLocks noChangeShapeType="1"/>
              </p:cNvSpPr>
              <p:nvPr/>
            </p:nvSpPr>
            <p:spPr bwMode="auto">
              <a:xfrm>
                <a:off x="42624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9" name="Line 515"/>
              <p:cNvSpPr>
                <a:spLocks noChangeShapeType="1"/>
              </p:cNvSpPr>
              <p:nvPr/>
            </p:nvSpPr>
            <p:spPr bwMode="auto">
              <a:xfrm>
                <a:off x="4052888"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0" name="Line 516"/>
              <p:cNvSpPr>
                <a:spLocks noChangeShapeType="1"/>
              </p:cNvSpPr>
              <p:nvPr/>
            </p:nvSpPr>
            <p:spPr bwMode="auto">
              <a:xfrm>
                <a:off x="4081463"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1" name="Line 517"/>
              <p:cNvSpPr>
                <a:spLocks noChangeShapeType="1"/>
              </p:cNvSpPr>
              <p:nvPr/>
            </p:nvSpPr>
            <p:spPr bwMode="auto">
              <a:xfrm>
                <a:off x="4110038"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2" name="Line 518"/>
              <p:cNvSpPr>
                <a:spLocks noChangeShapeType="1"/>
              </p:cNvSpPr>
              <p:nvPr/>
            </p:nvSpPr>
            <p:spPr bwMode="auto">
              <a:xfrm>
                <a:off x="4138613"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3" name="Line 519"/>
              <p:cNvSpPr>
                <a:spLocks noChangeShapeType="1"/>
              </p:cNvSpPr>
              <p:nvPr/>
            </p:nvSpPr>
            <p:spPr bwMode="auto">
              <a:xfrm>
                <a:off x="4129088"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4" name="Line 520"/>
              <p:cNvSpPr>
                <a:spLocks noChangeShapeType="1"/>
              </p:cNvSpPr>
              <p:nvPr/>
            </p:nvSpPr>
            <p:spPr bwMode="auto">
              <a:xfrm>
                <a:off x="4157663"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5" name="Line 521"/>
              <p:cNvSpPr>
                <a:spLocks noChangeShapeType="1"/>
              </p:cNvSpPr>
              <p:nvPr/>
            </p:nvSpPr>
            <p:spPr bwMode="auto">
              <a:xfrm>
                <a:off x="4138613" y="33734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6" name="Line 522"/>
              <p:cNvSpPr>
                <a:spLocks noChangeShapeType="1"/>
              </p:cNvSpPr>
              <p:nvPr/>
            </p:nvSpPr>
            <p:spPr bwMode="auto">
              <a:xfrm>
                <a:off x="416718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7" name="Line 523"/>
              <p:cNvSpPr>
                <a:spLocks noChangeShapeType="1"/>
              </p:cNvSpPr>
              <p:nvPr/>
            </p:nvSpPr>
            <p:spPr bwMode="auto">
              <a:xfrm>
                <a:off x="42529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8" name="Line 524"/>
              <p:cNvSpPr>
                <a:spLocks noChangeShapeType="1"/>
              </p:cNvSpPr>
              <p:nvPr/>
            </p:nvSpPr>
            <p:spPr bwMode="auto">
              <a:xfrm>
                <a:off x="42814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9" name="Line 525"/>
              <p:cNvSpPr>
                <a:spLocks noChangeShapeType="1"/>
              </p:cNvSpPr>
              <p:nvPr/>
            </p:nvSpPr>
            <p:spPr bwMode="auto">
              <a:xfrm>
                <a:off x="32051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0" name="Line 526"/>
              <p:cNvSpPr>
                <a:spLocks noChangeShapeType="1"/>
              </p:cNvSpPr>
              <p:nvPr/>
            </p:nvSpPr>
            <p:spPr bwMode="auto">
              <a:xfrm>
                <a:off x="3271838"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1" name="Line 527"/>
              <p:cNvSpPr>
                <a:spLocks noChangeShapeType="1"/>
              </p:cNvSpPr>
              <p:nvPr/>
            </p:nvSpPr>
            <p:spPr bwMode="auto">
              <a:xfrm>
                <a:off x="43005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2" name="Line 528"/>
              <p:cNvSpPr>
                <a:spLocks noChangeShapeType="1"/>
              </p:cNvSpPr>
              <p:nvPr/>
            </p:nvSpPr>
            <p:spPr bwMode="auto">
              <a:xfrm>
                <a:off x="431958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3" name="Line 529"/>
              <p:cNvSpPr>
                <a:spLocks noChangeShapeType="1"/>
              </p:cNvSpPr>
              <p:nvPr/>
            </p:nvSpPr>
            <p:spPr bwMode="auto">
              <a:xfrm>
                <a:off x="3319463" y="32496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4" name="Line 530"/>
              <p:cNvSpPr>
                <a:spLocks noChangeShapeType="1"/>
              </p:cNvSpPr>
              <p:nvPr/>
            </p:nvSpPr>
            <p:spPr bwMode="auto">
              <a:xfrm>
                <a:off x="3338513" y="32591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5" name="Line 531"/>
              <p:cNvSpPr>
                <a:spLocks noChangeShapeType="1"/>
              </p:cNvSpPr>
              <p:nvPr/>
            </p:nvSpPr>
            <p:spPr bwMode="auto">
              <a:xfrm>
                <a:off x="3529013"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6" name="Line 532"/>
              <p:cNvSpPr>
                <a:spLocks noChangeShapeType="1"/>
              </p:cNvSpPr>
              <p:nvPr/>
            </p:nvSpPr>
            <p:spPr bwMode="auto">
              <a:xfrm>
                <a:off x="3471863" y="32686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7" name="Line 533"/>
              <p:cNvSpPr>
                <a:spLocks noChangeShapeType="1"/>
              </p:cNvSpPr>
              <p:nvPr/>
            </p:nvSpPr>
            <p:spPr bwMode="auto">
              <a:xfrm>
                <a:off x="3871913"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8" name="Line 534"/>
              <p:cNvSpPr>
                <a:spLocks noChangeShapeType="1"/>
              </p:cNvSpPr>
              <p:nvPr/>
            </p:nvSpPr>
            <p:spPr bwMode="auto">
              <a:xfrm>
                <a:off x="3900488"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9" name="Line 535"/>
              <p:cNvSpPr>
                <a:spLocks noChangeShapeType="1"/>
              </p:cNvSpPr>
              <p:nvPr/>
            </p:nvSpPr>
            <p:spPr bwMode="auto">
              <a:xfrm>
                <a:off x="479583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0" name="Line 536"/>
              <p:cNvSpPr>
                <a:spLocks noChangeShapeType="1"/>
              </p:cNvSpPr>
              <p:nvPr/>
            </p:nvSpPr>
            <p:spPr bwMode="auto">
              <a:xfrm>
                <a:off x="48244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1" name="Line 537"/>
              <p:cNvSpPr>
                <a:spLocks noChangeShapeType="1"/>
              </p:cNvSpPr>
              <p:nvPr/>
            </p:nvSpPr>
            <p:spPr bwMode="auto">
              <a:xfrm>
                <a:off x="43005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2" name="Line 538"/>
              <p:cNvSpPr>
                <a:spLocks noChangeShapeType="1"/>
              </p:cNvSpPr>
              <p:nvPr/>
            </p:nvSpPr>
            <p:spPr bwMode="auto">
              <a:xfrm>
                <a:off x="43291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3" name="Line 539"/>
              <p:cNvSpPr>
                <a:spLocks noChangeShapeType="1"/>
              </p:cNvSpPr>
              <p:nvPr/>
            </p:nvSpPr>
            <p:spPr bwMode="auto">
              <a:xfrm>
                <a:off x="484346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4" name="Line 540"/>
              <p:cNvSpPr>
                <a:spLocks noChangeShapeType="1"/>
              </p:cNvSpPr>
              <p:nvPr/>
            </p:nvSpPr>
            <p:spPr bwMode="auto">
              <a:xfrm>
                <a:off x="48625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5" name="Line 541"/>
              <p:cNvSpPr>
                <a:spLocks noChangeShapeType="1"/>
              </p:cNvSpPr>
              <p:nvPr/>
            </p:nvSpPr>
            <p:spPr bwMode="auto">
              <a:xfrm>
                <a:off x="487203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6" name="Line 542"/>
              <p:cNvSpPr>
                <a:spLocks noChangeShapeType="1"/>
              </p:cNvSpPr>
              <p:nvPr/>
            </p:nvSpPr>
            <p:spPr bwMode="auto">
              <a:xfrm>
                <a:off x="489108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7" name="Line 543"/>
              <p:cNvSpPr>
                <a:spLocks noChangeShapeType="1"/>
              </p:cNvSpPr>
              <p:nvPr/>
            </p:nvSpPr>
            <p:spPr bwMode="auto">
              <a:xfrm>
                <a:off x="4900613"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8" name="Line 544"/>
              <p:cNvSpPr>
                <a:spLocks noChangeShapeType="1"/>
              </p:cNvSpPr>
              <p:nvPr/>
            </p:nvSpPr>
            <p:spPr bwMode="auto">
              <a:xfrm>
                <a:off x="492918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9" name="Line 545"/>
              <p:cNvSpPr>
                <a:spLocks noChangeShapeType="1"/>
              </p:cNvSpPr>
              <p:nvPr/>
            </p:nvSpPr>
            <p:spPr bwMode="auto">
              <a:xfrm>
                <a:off x="54340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0" name="Line 546"/>
              <p:cNvSpPr>
                <a:spLocks noChangeShapeType="1"/>
              </p:cNvSpPr>
              <p:nvPr/>
            </p:nvSpPr>
            <p:spPr bwMode="auto">
              <a:xfrm>
                <a:off x="54530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1" name="Line 547"/>
              <p:cNvSpPr>
                <a:spLocks noChangeShapeType="1"/>
              </p:cNvSpPr>
              <p:nvPr/>
            </p:nvSpPr>
            <p:spPr bwMode="auto">
              <a:xfrm>
                <a:off x="55673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2" name="Line 548"/>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3" name="Line 549"/>
              <p:cNvSpPr>
                <a:spLocks noChangeShapeType="1"/>
              </p:cNvSpPr>
              <p:nvPr/>
            </p:nvSpPr>
            <p:spPr bwMode="auto">
              <a:xfrm>
                <a:off x="546258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4" name="Line 550"/>
              <p:cNvSpPr>
                <a:spLocks noChangeShapeType="1"/>
              </p:cNvSpPr>
              <p:nvPr/>
            </p:nvSpPr>
            <p:spPr bwMode="auto">
              <a:xfrm>
                <a:off x="548163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5" name="Line 551"/>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6" name="Line 552"/>
              <p:cNvSpPr>
                <a:spLocks noChangeShapeType="1"/>
              </p:cNvSpPr>
              <p:nvPr/>
            </p:nvSpPr>
            <p:spPr bwMode="auto">
              <a:xfrm>
                <a:off x="56054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7" name="Line 553"/>
              <p:cNvSpPr>
                <a:spLocks noChangeShapeType="1"/>
              </p:cNvSpPr>
              <p:nvPr/>
            </p:nvSpPr>
            <p:spPr bwMode="auto">
              <a:xfrm>
                <a:off x="550068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8" name="Line 554"/>
              <p:cNvSpPr>
                <a:spLocks noChangeShapeType="1"/>
              </p:cNvSpPr>
              <p:nvPr/>
            </p:nvSpPr>
            <p:spPr bwMode="auto">
              <a:xfrm>
                <a:off x="551973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9" name="Line 555"/>
              <p:cNvSpPr>
                <a:spLocks noChangeShapeType="1"/>
              </p:cNvSpPr>
              <p:nvPr/>
            </p:nvSpPr>
            <p:spPr bwMode="auto">
              <a:xfrm>
                <a:off x="56911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0" name="Line 556"/>
              <p:cNvSpPr>
                <a:spLocks noChangeShapeType="1"/>
              </p:cNvSpPr>
              <p:nvPr/>
            </p:nvSpPr>
            <p:spPr bwMode="auto">
              <a:xfrm>
                <a:off x="57102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1" name="Line 557"/>
              <p:cNvSpPr>
                <a:spLocks noChangeShapeType="1"/>
              </p:cNvSpPr>
              <p:nvPr/>
            </p:nvSpPr>
            <p:spPr bwMode="auto">
              <a:xfrm>
                <a:off x="55292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2" name="Line 558"/>
              <p:cNvSpPr>
                <a:spLocks noChangeShapeType="1"/>
              </p:cNvSpPr>
              <p:nvPr/>
            </p:nvSpPr>
            <p:spPr bwMode="auto">
              <a:xfrm>
                <a:off x="55483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3" name="Line 559"/>
              <p:cNvSpPr>
                <a:spLocks noChangeShapeType="1"/>
              </p:cNvSpPr>
              <p:nvPr/>
            </p:nvSpPr>
            <p:spPr bwMode="auto">
              <a:xfrm>
                <a:off x="57197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4" name="Line 560"/>
              <p:cNvSpPr>
                <a:spLocks noChangeShapeType="1"/>
              </p:cNvSpPr>
              <p:nvPr/>
            </p:nvSpPr>
            <p:spPr bwMode="auto">
              <a:xfrm>
                <a:off x="57292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5" name="Line 561"/>
              <p:cNvSpPr>
                <a:spLocks noChangeShapeType="1"/>
              </p:cNvSpPr>
              <p:nvPr/>
            </p:nvSpPr>
            <p:spPr bwMode="auto">
              <a:xfrm>
                <a:off x="46339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6" name="Line 562"/>
              <p:cNvSpPr>
                <a:spLocks noChangeShapeType="1"/>
              </p:cNvSpPr>
              <p:nvPr/>
            </p:nvSpPr>
            <p:spPr bwMode="auto">
              <a:xfrm>
                <a:off x="46529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7" name="Line 563"/>
              <p:cNvSpPr>
                <a:spLocks noChangeShapeType="1"/>
              </p:cNvSpPr>
              <p:nvPr/>
            </p:nvSpPr>
            <p:spPr bwMode="auto">
              <a:xfrm>
                <a:off x="466248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8" name="Line 564"/>
              <p:cNvSpPr>
                <a:spLocks noChangeShapeType="1"/>
              </p:cNvSpPr>
              <p:nvPr/>
            </p:nvSpPr>
            <p:spPr bwMode="auto">
              <a:xfrm>
                <a:off x="46815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9" name="Line 565"/>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0" name="Line 566"/>
              <p:cNvSpPr>
                <a:spLocks noChangeShapeType="1"/>
              </p:cNvSpPr>
              <p:nvPr/>
            </p:nvSpPr>
            <p:spPr bwMode="auto">
              <a:xfrm>
                <a:off x="560546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1" name="Line 567"/>
              <p:cNvSpPr>
                <a:spLocks noChangeShapeType="1"/>
              </p:cNvSpPr>
              <p:nvPr/>
            </p:nvSpPr>
            <p:spPr bwMode="auto">
              <a:xfrm>
                <a:off x="57673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2" name="Line 568"/>
              <p:cNvSpPr>
                <a:spLocks noChangeShapeType="1"/>
              </p:cNvSpPr>
              <p:nvPr/>
            </p:nvSpPr>
            <p:spPr bwMode="auto">
              <a:xfrm>
                <a:off x="57864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3" name="Line 569"/>
              <p:cNvSpPr>
                <a:spLocks noChangeShapeType="1"/>
              </p:cNvSpPr>
              <p:nvPr/>
            </p:nvSpPr>
            <p:spPr bwMode="auto">
              <a:xfrm>
                <a:off x="561498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4" name="Line 570"/>
              <p:cNvSpPr>
                <a:spLocks noChangeShapeType="1"/>
              </p:cNvSpPr>
              <p:nvPr/>
            </p:nvSpPr>
            <p:spPr bwMode="auto">
              <a:xfrm>
                <a:off x="56245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5" name="Line 571"/>
              <p:cNvSpPr>
                <a:spLocks noChangeShapeType="1"/>
              </p:cNvSpPr>
              <p:nvPr/>
            </p:nvSpPr>
            <p:spPr bwMode="auto">
              <a:xfrm>
                <a:off x="57959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6" name="Line 572"/>
              <p:cNvSpPr>
                <a:spLocks noChangeShapeType="1"/>
              </p:cNvSpPr>
              <p:nvPr/>
            </p:nvSpPr>
            <p:spPr bwMode="auto">
              <a:xfrm>
                <a:off x="58150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7" name="Line 573"/>
              <p:cNvSpPr>
                <a:spLocks noChangeShapeType="1"/>
              </p:cNvSpPr>
              <p:nvPr/>
            </p:nvSpPr>
            <p:spPr bwMode="auto">
              <a:xfrm>
                <a:off x="57007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8" name="Line 574"/>
              <p:cNvSpPr>
                <a:spLocks noChangeShapeType="1"/>
              </p:cNvSpPr>
              <p:nvPr/>
            </p:nvSpPr>
            <p:spPr bwMode="auto">
              <a:xfrm>
                <a:off x="57102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9" name="Line 575"/>
              <p:cNvSpPr>
                <a:spLocks noChangeShapeType="1"/>
              </p:cNvSpPr>
              <p:nvPr/>
            </p:nvSpPr>
            <p:spPr bwMode="auto">
              <a:xfrm>
                <a:off x="58435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0" name="Line 576"/>
              <p:cNvSpPr>
                <a:spLocks noChangeShapeType="1"/>
              </p:cNvSpPr>
              <p:nvPr/>
            </p:nvSpPr>
            <p:spPr bwMode="auto">
              <a:xfrm>
                <a:off x="58626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1" name="Line 577"/>
              <p:cNvSpPr>
                <a:spLocks noChangeShapeType="1"/>
              </p:cNvSpPr>
              <p:nvPr/>
            </p:nvSpPr>
            <p:spPr bwMode="auto">
              <a:xfrm>
                <a:off x="58721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2" name="Line 578"/>
              <p:cNvSpPr>
                <a:spLocks noChangeShapeType="1"/>
              </p:cNvSpPr>
              <p:nvPr/>
            </p:nvSpPr>
            <p:spPr bwMode="auto">
              <a:xfrm>
                <a:off x="58912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3" name="Line 579"/>
              <p:cNvSpPr>
                <a:spLocks noChangeShapeType="1"/>
              </p:cNvSpPr>
              <p:nvPr/>
            </p:nvSpPr>
            <p:spPr bwMode="auto">
              <a:xfrm>
                <a:off x="59007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4" name="Line 580"/>
              <p:cNvSpPr>
                <a:spLocks noChangeShapeType="1"/>
              </p:cNvSpPr>
              <p:nvPr/>
            </p:nvSpPr>
            <p:spPr bwMode="auto">
              <a:xfrm>
                <a:off x="59197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5" name="Line 581"/>
              <p:cNvSpPr>
                <a:spLocks noChangeShapeType="1"/>
              </p:cNvSpPr>
              <p:nvPr/>
            </p:nvSpPr>
            <p:spPr bwMode="auto">
              <a:xfrm>
                <a:off x="57197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6" name="Line 582"/>
              <p:cNvSpPr>
                <a:spLocks noChangeShapeType="1"/>
              </p:cNvSpPr>
              <p:nvPr/>
            </p:nvSpPr>
            <p:spPr bwMode="auto">
              <a:xfrm>
                <a:off x="57388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7" name="Line 583"/>
              <p:cNvSpPr>
                <a:spLocks noChangeShapeType="1"/>
              </p:cNvSpPr>
              <p:nvPr/>
            </p:nvSpPr>
            <p:spPr bwMode="auto">
              <a:xfrm>
                <a:off x="58721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8" name="Line 584"/>
              <p:cNvSpPr>
                <a:spLocks noChangeShapeType="1"/>
              </p:cNvSpPr>
              <p:nvPr/>
            </p:nvSpPr>
            <p:spPr bwMode="auto">
              <a:xfrm>
                <a:off x="58912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9" name="Line 585"/>
              <p:cNvSpPr>
                <a:spLocks noChangeShapeType="1"/>
              </p:cNvSpPr>
              <p:nvPr/>
            </p:nvSpPr>
            <p:spPr bwMode="auto">
              <a:xfrm>
                <a:off x="59007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0" name="Line 586"/>
              <p:cNvSpPr>
                <a:spLocks noChangeShapeType="1"/>
              </p:cNvSpPr>
              <p:nvPr/>
            </p:nvSpPr>
            <p:spPr bwMode="auto">
              <a:xfrm>
                <a:off x="59197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1" name="Line 587"/>
              <p:cNvSpPr>
                <a:spLocks noChangeShapeType="1"/>
              </p:cNvSpPr>
              <p:nvPr/>
            </p:nvSpPr>
            <p:spPr bwMode="auto">
              <a:xfrm>
                <a:off x="59293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2" name="Line 588"/>
              <p:cNvSpPr>
                <a:spLocks noChangeShapeType="1"/>
              </p:cNvSpPr>
              <p:nvPr/>
            </p:nvSpPr>
            <p:spPr bwMode="auto">
              <a:xfrm>
                <a:off x="59483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3" name="Line 589"/>
              <p:cNvSpPr>
                <a:spLocks noChangeShapeType="1"/>
              </p:cNvSpPr>
              <p:nvPr/>
            </p:nvSpPr>
            <p:spPr bwMode="auto">
              <a:xfrm>
                <a:off x="46148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4" name="Line 590"/>
              <p:cNvSpPr>
                <a:spLocks noChangeShapeType="1"/>
              </p:cNvSpPr>
              <p:nvPr/>
            </p:nvSpPr>
            <p:spPr bwMode="auto">
              <a:xfrm>
                <a:off x="46339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5" name="Line 591"/>
              <p:cNvSpPr>
                <a:spLocks noChangeShapeType="1"/>
              </p:cNvSpPr>
              <p:nvPr/>
            </p:nvSpPr>
            <p:spPr bwMode="auto">
              <a:xfrm>
                <a:off x="47291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6" name="Line 592"/>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7" name="Line 593"/>
              <p:cNvSpPr>
                <a:spLocks noChangeShapeType="1"/>
              </p:cNvSpPr>
              <p:nvPr/>
            </p:nvSpPr>
            <p:spPr bwMode="auto">
              <a:xfrm>
                <a:off x="48625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8" name="Line 594"/>
              <p:cNvSpPr>
                <a:spLocks noChangeShapeType="1"/>
              </p:cNvSpPr>
              <p:nvPr/>
            </p:nvSpPr>
            <p:spPr bwMode="auto">
              <a:xfrm>
                <a:off x="4891088"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9" name="Line 595"/>
              <p:cNvSpPr>
                <a:spLocks noChangeShapeType="1"/>
              </p:cNvSpPr>
              <p:nvPr/>
            </p:nvSpPr>
            <p:spPr bwMode="auto">
              <a:xfrm>
                <a:off x="45100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0" name="Line 596"/>
              <p:cNvSpPr>
                <a:spLocks noChangeShapeType="1"/>
              </p:cNvSpPr>
              <p:nvPr/>
            </p:nvSpPr>
            <p:spPr bwMode="auto">
              <a:xfrm>
                <a:off x="453866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1" name="Line 597"/>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2" name="Line 598"/>
              <p:cNvSpPr>
                <a:spLocks noChangeShapeType="1"/>
              </p:cNvSpPr>
              <p:nvPr/>
            </p:nvSpPr>
            <p:spPr bwMode="auto">
              <a:xfrm>
                <a:off x="4786313"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3" name="Line 599"/>
              <p:cNvSpPr>
                <a:spLocks noChangeShapeType="1"/>
              </p:cNvSpPr>
              <p:nvPr/>
            </p:nvSpPr>
            <p:spPr bwMode="auto">
              <a:xfrm>
                <a:off x="47291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4" name="Line 600"/>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5" name="Line 601"/>
              <p:cNvSpPr>
                <a:spLocks noChangeShapeType="1"/>
              </p:cNvSpPr>
              <p:nvPr/>
            </p:nvSpPr>
            <p:spPr bwMode="auto">
              <a:xfrm>
                <a:off x="5291138"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6" name="Line 602"/>
              <p:cNvSpPr>
                <a:spLocks noChangeShapeType="1"/>
              </p:cNvSpPr>
              <p:nvPr/>
            </p:nvSpPr>
            <p:spPr bwMode="auto">
              <a:xfrm>
                <a:off x="531971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7" name="Line 603"/>
              <p:cNvSpPr>
                <a:spLocks noChangeShapeType="1"/>
              </p:cNvSpPr>
              <p:nvPr/>
            </p:nvSpPr>
            <p:spPr bwMode="auto">
              <a:xfrm>
                <a:off x="5157788"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8" name="Line 604"/>
              <p:cNvSpPr>
                <a:spLocks noChangeShapeType="1"/>
              </p:cNvSpPr>
              <p:nvPr/>
            </p:nvSpPr>
            <p:spPr bwMode="auto">
              <a:xfrm>
                <a:off x="522446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9" name="Line 605"/>
              <p:cNvSpPr>
                <a:spLocks noChangeShapeType="1"/>
              </p:cNvSpPr>
              <p:nvPr/>
            </p:nvSpPr>
            <p:spPr bwMode="auto">
              <a:xfrm>
                <a:off x="533876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0" name="Line 606"/>
              <p:cNvSpPr>
                <a:spLocks noChangeShapeType="1"/>
              </p:cNvSpPr>
              <p:nvPr/>
            </p:nvSpPr>
            <p:spPr bwMode="auto">
              <a:xfrm>
                <a:off x="535781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1" name="Line 607"/>
              <p:cNvSpPr>
                <a:spLocks noChangeShapeType="1"/>
              </p:cNvSpPr>
              <p:nvPr/>
            </p:nvSpPr>
            <p:spPr bwMode="auto">
              <a:xfrm>
                <a:off x="57673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2" name="Line 608"/>
              <p:cNvSpPr>
                <a:spLocks noChangeShapeType="1"/>
              </p:cNvSpPr>
              <p:nvPr/>
            </p:nvSpPr>
            <p:spPr bwMode="auto">
              <a:xfrm>
                <a:off x="59197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3" name="Line 609"/>
              <p:cNvSpPr>
                <a:spLocks noChangeShapeType="1"/>
              </p:cNvSpPr>
              <p:nvPr/>
            </p:nvSpPr>
            <p:spPr bwMode="auto">
              <a:xfrm>
                <a:off x="59483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4" name="Line 610"/>
              <p:cNvSpPr>
                <a:spLocks noChangeShapeType="1"/>
              </p:cNvSpPr>
              <p:nvPr/>
            </p:nvSpPr>
            <p:spPr bwMode="auto">
              <a:xfrm>
                <a:off x="59674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5" name="Line 611"/>
              <p:cNvSpPr>
                <a:spLocks noChangeShapeType="1"/>
              </p:cNvSpPr>
              <p:nvPr/>
            </p:nvSpPr>
            <p:spPr bwMode="auto">
              <a:xfrm>
                <a:off x="59959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6" name="Line 612"/>
              <p:cNvSpPr>
                <a:spLocks noChangeShapeType="1"/>
              </p:cNvSpPr>
              <p:nvPr/>
            </p:nvSpPr>
            <p:spPr bwMode="auto">
              <a:xfrm>
                <a:off x="57959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7" name="Line 613"/>
              <p:cNvSpPr>
                <a:spLocks noChangeShapeType="1"/>
              </p:cNvSpPr>
              <p:nvPr/>
            </p:nvSpPr>
            <p:spPr bwMode="auto">
              <a:xfrm>
                <a:off x="59483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8" name="Line 614"/>
              <p:cNvSpPr>
                <a:spLocks noChangeShapeType="1"/>
              </p:cNvSpPr>
              <p:nvPr/>
            </p:nvSpPr>
            <p:spPr bwMode="auto">
              <a:xfrm>
                <a:off x="596741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9" name="Line 615"/>
              <p:cNvSpPr>
                <a:spLocks noChangeShapeType="1"/>
              </p:cNvSpPr>
              <p:nvPr/>
            </p:nvSpPr>
            <p:spPr bwMode="auto">
              <a:xfrm>
                <a:off x="59959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0" name="Line 616"/>
              <p:cNvSpPr>
                <a:spLocks noChangeShapeType="1"/>
              </p:cNvSpPr>
              <p:nvPr/>
            </p:nvSpPr>
            <p:spPr bwMode="auto">
              <a:xfrm>
                <a:off x="599598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1" name="Line 617"/>
              <p:cNvSpPr>
                <a:spLocks noChangeShapeType="1"/>
              </p:cNvSpPr>
              <p:nvPr/>
            </p:nvSpPr>
            <p:spPr bwMode="auto">
              <a:xfrm>
                <a:off x="6024563"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2" name="Line 618"/>
              <p:cNvSpPr>
                <a:spLocks noChangeShapeType="1"/>
              </p:cNvSpPr>
              <p:nvPr/>
            </p:nvSpPr>
            <p:spPr bwMode="auto">
              <a:xfrm>
                <a:off x="6053138" y="35448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3" name="Line 619"/>
              <p:cNvSpPr>
                <a:spLocks noChangeShapeType="1"/>
              </p:cNvSpPr>
              <p:nvPr/>
            </p:nvSpPr>
            <p:spPr bwMode="auto">
              <a:xfrm>
                <a:off x="4805363"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4" name="Line 620"/>
              <p:cNvSpPr>
                <a:spLocks noChangeShapeType="1"/>
              </p:cNvSpPr>
              <p:nvPr/>
            </p:nvSpPr>
            <p:spPr bwMode="auto">
              <a:xfrm>
                <a:off x="4814888"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5" name="Line 621"/>
              <p:cNvSpPr>
                <a:spLocks noChangeShapeType="1"/>
              </p:cNvSpPr>
              <p:nvPr/>
            </p:nvSpPr>
            <p:spPr bwMode="auto">
              <a:xfrm>
                <a:off x="48244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6" name="Line 622"/>
              <p:cNvSpPr>
                <a:spLocks noChangeShapeType="1"/>
              </p:cNvSpPr>
              <p:nvPr/>
            </p:nvSpPr>
            <p:spPr bwMode="auto">
              <a:xfrm>
                <a:off x="484346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7" name="Line 623"/>
              <p:cNvSpPr>
                <a:spLocks noChangeShapeType="1"/>
              </p:cNvSpPr>
              <p:nvPr/>
            </p:nvSpPr>
            <p:spPr bwMode="auto">
              <a:xfrm>
                <a:off x="482441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8" name="Line 624"/>
              <p:cNvSpPr>
                <a:spLocks noChangeShapeType="1"/>
              </p:cNvSpPr>
              <p:nvPr/>
            </p:nvSpPr>
            <p:spPr bwMode="auto">
              <a:xfrm>
                <a:off x="4843463" y="34496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9" name="Line 625"/>
              <p:cNvSpPr>
                <a:spLocks noChangeShapeType="1"/>
              </p:cNvSpPr>
              <p:nvPr/>
            </p:nvSpPr>
            <p:spPr bwMode="auto">
              <a:xfrm>
                <a:off x="4852988" y="346975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0" name="Line 626"/>
              <p:cNvSpPr>
                <a:spLocks noChangeShapeType="1"/>
              </p:cNvSpPr>
              <p:nvPr/>
            </p:nvSpPr>
            <p:spPr bwMode="auto">
              <a:xfrm>
                <a:off x="4862513" y="3474789"/>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1" name="Line 627"/>
              <p:cNvSpPr>
                <a:spLocks noChangeShapeType="1"/>
              </p:cNvSpPr>
              <p:nvPr/>
            </p:nvSpPr>
            <p:spPr bwMode="auto">
              <a:xfrm>
                <a:off x="46339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2" name="Line 628"/>
              <p:cNvSpPr>
                <a:spLocks noChangeShapeType="1"/>
              </p:cNvSpPr>
              <p:nvPr/>
            </p:nvSpPr>
            <p:spPr bwMode="auto">
              <a:xfrm>
                <a:off x="466248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3" name="Line 629"/>
              <p:cNvSpPr>
                <a:spLocks noChangeShapeType="1"/>
              </p:cNvSpPr>
              <p:nvPr/>
            </p:nvSpPr>
            <p:spPr bwMode="auto">
              <a:xfrm>
                <a:off x="511016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4" name="Line 630"/>
              <p:cNvSpPr>
                <a:spLocks noChangeShapeType="1"/>
              </p:cNvSpPr>
              <p:nvPr/>
            </p:nvSpPr>
            <p:spPr bwMode="auto">
              <a:xfrm>
                <a:off x="5138738"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5" name="Line 631"/>
              <p:cNvSpPr>
                <a:spLocks noChangeShapeType="1"/>
              </p:cNvSpPr>
              <p:nvPr/>
            </p:nvSpPr>
            <p:spPr bwMode="auto">
              <a:xfrm>
                <a:off x="472916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6" name="Line 632"/>
              <p:cNvSpPr>
                <a:spLocks noChangeShapeType="1"/>
              </p:cNvSpPr>
              <p:nvPr/>
            </p:nvSpPr>
            <p:spPr bwMode="auto">
              <a:xfrm>
                <a:off x="475773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7" name="Line 633"/>
              <p:cNvSpPr>
                <a:spLocks noChangeShapeType="1"/>
              </p:cNvSpPr>
              <p:nvPr/>
            </p:nvSpPr>
            <p:spPr bwMode="auto">
              <a:xfrm>
                <a:off x="45958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8" name="Line 634"/>
              <p:cNvSpPr>
                <a:spLocks noChangeShapeType="1"/>
              </p:cNvSpPr>
              <p:nvPr/>
            </p:nvSpPr>
            <p:spPr bwMode="auto">
              <a:xfrm>
                <a:off x="4624388"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9" name="Line 635"/>
              <p:cNvSpPr>
                <a:spLocks noChangeShapeType="1"/>
              </p:cNvSpPr>
              <p:nvPr/>
            </p:nvSpPr>
            <p:spPr bwMode="auto">
              <a:xfrm>
                <a:off x="5376863" y="35258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0" name="Line 636"/>
              <p:cNvSpPr>
                <a:spLocks noChangeShapeType="1"/>
              </p:cNvSpPr>
              <p:nvPr/>
            </p:nvSpPr>
            <p:spPr bwMode="auto">
              <a:xfrm>
                <a:off x="5557838"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1" name="Line 637"/>
              <p:cNvSpPr>
                <a:spLocks noChangeShapeType="1"/>
              </p:cNvSpPr>
              <p:nvPr/>
            </p:nvSpPr>
            <p:spPr bwMode="auto">
              <a:xfrm>
                <a:off x="5405438" y="353536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2" name="Line 638"/>
              <p:cNvSpPr>
                <a:spLocks noChangeShapeType="1"/>
              </p:cNvSpPr>
              <p:nvPr/>
            </p:nvSpPr>
            <p:spPr bwMode="auto">
              <a:xfrm>
                <a:off x="5586413" y="354488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3" name="Line 639"/>
              <p:cNvSpPr>
                <a:spLocks noChangeShapeType="1"/>
              </p:cNvSpPr>
              <p:nvPr/>
            </p:nvSpPr>
            <p:spPr bwMode="auto">
              <a:xfrm>
                <a:off x="44719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4" name="Line 640"/>
              <p:cNvSpPr>
                <a:spLocks noChangeShapeType="1"/>
              </p:cNvSpPr>
              <p:nvPr/>
            </p:nvSpPr>
            <p:spPr bwMode="auto">
              <a:xfrm>
                <a:off x="450056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5" name="Line 641"/>
              <p:cNvSpPr>
                <a:spLocks noChangeShapeType="1"/>
              </p:cNvSpPr>
              <p:nvPr/>
            </p:nvSpPr>
            <p:spPr bwMode="auto">
              <a:xfrm>
                <a:off x="44148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6" name="Line 642"/>
              <p:cNvSpPr>
                <a:spLocks noChangeShapeType="1"/>
              </p:cNvSpPr>
              <p:nvPr/>
            </p:nvSpPr>
            <p:spPr bwMode="auto">
              <a:xfrm>
                <a:off x="4443413"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7" name="Line 643"/>
              <p:cNvSpPr>
                <a:spLocks noChangeShapeType="1"/>
              </p:cNvSpPr>
              <p:nvPr/>
            </p:nvSpPr>
            <p:spPr bwMode="auto">
              <a:xfrm>
                <a:off x="45862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8" name="Line 644"/>
              <p:cNvSpPr>
                <a:spLocks noChangeShapeType="1"/>
              </p:cNvSpPr>
              <p:nvPr/>
            </p:nvSpPr>
            <p:spPr bwMode="auto">
              <a:xfrm>
                <a:off x="45958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9" name="Line 645"/>
              <p:cNvSpPr>
                <a:spLocks noChangeShapeType="1"/>
              </p:cNvSpPr>
              <p:nvPr/>
            </p:nvSpPr>
            <p:spPr bwMode="auto">
              <a:xfrm>
                <a:off x="453866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0" name="Line 646"/>
              <p:cNvSpPr>
                <a:spLocks noChangeShapeType="1"/>
              </p:cNvSpPr>
              <p:nvPr/>
            </p:nvSpPr>
            <p:spPr bwMode="auto">
              <a:xfrm>
                <a:off x="456723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1" name="Line 647"/>
              <p:cNvSpPr>
                <a:spLocks noChangeShapeType="1"/>
              </p:cNvSpPr>
              <p:nvPr/>
            </p:nvSpPr>
            <p:spPr bwMode="auto">
              <a:xfrm>
                <a:off x="507206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2" name="Line 648"/>
              <p:cNvSpPr>
                <a:spLocks noChangeShapeType="1"/>
              </p:cNvSpPr>
              <p:nvPr/>
            </p:nvSpPr>
            <p:spPr bwMode="auto">
              <a:xfrm>
                <a:off x="509111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3" name="Line 649"/>
              <p:cNvSpPr>
                <a:spLocks noChangeShapeType="1"/>
              </p:cNvSpPr>
              <p:nvPr/>
            </p:nvSpPr>
            <p:spPr bwMode="auto">
              <a:xfrm>
                <a:off x="360521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4" name="Line 650"/>
              <p:cNvSpPr>
                <a:spLocks noChangeShapeType="1"/>
              </p:cNvSpPr>
              <p:nvPr/>
            </p:nvSpPr>
            <p:spPr bwMode="auto">
              <a:xfrm>
                <a:off x="363378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5" name="Line 651"/>
              <p:cNvSpPr>
                <a:spLocks noChangeShapeType="1"/>
              </p:cNvSpPr>
              <p:nvPr/>
            </p:nvSpPr>
            <p:spPr bwMode="auto">
              <a:xfrm>
                <a:off x="449103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6" name="Line 652"/>
              <p:cNvSpPr>
                <a:spLocks noChangeShapeType="1"/>
              </p:cNvSpPr>
              <p:nvPr/>
            </p:nvSpPr>
            <p:spPr bwMode="auto">
              <a:xfrm>
                <a:off x="451961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7" name="Line 653"/>
              <p:cNvSpPr>
                <a:spLocks noChangeShapeType="1"/>
              </p:cNvSpPr>
              <p:nvPr/>
            </p:nvSpPr>
            <p:spPr bwMode="auto">
              <a:xfrm>
                <a:off x="496728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8" name="Line 654"/>
              <p:cNvSpPr>
                <a:spLocks noChangeShapeType="1"/>
              </p:cNvSpPr>
              <p:nvPr/>
            </p:nvSpPr>
            <p:spPr bwMode="auto">
              <a:xfrm>
                <a:off x="4995863"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9" name="Line 655"/>
              <p:cNvSpPr>
                <a:spLocks noChangeShapeType="1"/>
              </p:cNvSpPr>
              <p:nvPr/>
            </p:nvSpPr>
            <p:spPr bwMode="auto">
              <a:xfrm>
                <a:off x="5272088"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0" name="Line 656"/>
              <p:cNvSpPr>
                <a:spLocks noChangeShapeType="1"/>
              </p:cNvSpPr>
              <p:nvPr/>
            </p:nvSpPr>
            <p:spPr bwMode="auto">
              <a:xfrm>
                <a:off x="5300663" y="34972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1" name="Line 657"/>
              <p:cNvSpPr>
                <a:spLocks noChangeShapeType="1"/>
              </p:cNvSpPr>
              <p:nvPr/>
            </p:nvSpPr>
            <p:spPr bwMode="auto">
              <a:xfrm>
                <a:off x="373856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2" name="Line 658"/>
              <p:cNvSpPr>
                <a:spLocks noChangeShapeType="1"/>
              </p:cNvSpPr>
              <p:nvPr/>
            </p:nvSpPr>
            <p:spPr bwMode="auto">
              <a:xfrm>
                <a:off x="4376738" y="33924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3" name="Line 659"/>
              <p:cNvSpPr>
                <a:spLocks noChangeShapeType="1"/>
              </p:cNvSpPr>
              <p:nvPr/>
            </p:nvSpPr>
            <p:spPr bwMode="auto">
              <a:xfrm>
                <a:off x="5005388"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4" name="Line 660"/>
              <p:cNvSpPr>
                <a:spLocks noChangeShapeType="1"/>
              </p:cNvSpPr>
              <p:nvPr/>
            </p:nvSpPr>
            <p:spPr bwMode="auto">
              <a:xfrm>
                <a:off x="5033963" y="34782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5" name="Line 661"/>
              <p:cNvSpPr>
                <a:spLocks noChangeShapeType="1"/>
              </p:cNvSpPr>
              <p:nvPr/>
            </p:nvSpPr>
            <p:spPr bwMode="auto">
              <a:xfrm>
                <a:off x="3910013" y="3335338"/>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6" name="Line 662"/>
              <p:cNvSpPr>
                <a:spLocks noChangeShapeType="1"/>
              </p:cNvSpPr>
              <p:nvPr/>
            </p:nvSpPr>
            <p:spPr bwMode="auto">
              <a:xfrm>
                <a:off x="4710113" y="344011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7" name="Line 663"/>
              <p:cNvSpPr>
                <a:spLocks noChangeShapeType="1"/>
              </p:cNvSpPr>
              <p:nvPr/>
            </p:nvSpPr>
            <p:spPr bwMode="auto">
              <a:xfrm>
                <a:off x="3662363"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8" name="Line 664"/>
              <p:cNvSpPr>
                <a:spLocks noChangeShapeType="1"/>
              </p:cNvSpPr>
              <p:nvPr/>
            </p:nvSpPr>
            <p:spPr bwMode="auto">
              <a:xfrm>
                <a:off x="369093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9" name="Line 665"/>
              <p:cNvSpPr>
                <a:spLocks noChangeShapeType="1"/>
              </p:cNvSpPr>
              <p:nvPr/>
            </p:nvSpPr>
            <p:spPr bwMode="auto">
              <a:xfrm>
                <a:off x="5138738"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0" name="Line 666"/>
              <p:cNvSpPr>
                <a:spLocks noChangeShapeType="1"/>
              </p:cNvSpPr>
              <p:nvPr/>
            </p:nvSpPr>
            <p:spPr bwMode="auto">
              <a:xfrm>
                <a:off x="5167313" y="34782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1" name="Line 667"/>
              <p:cNvSpPr>
                <a:spLocks noChangeShapeType="1"/>
              </p:cNvSpPr>
              <p:nvPr/>
            </p:nvSpPr>
            <p:spPr bwMode="auto">
              <a:xfrm>
                <a:off x="4519613"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2" name="Line 668"/>
              <p:cNvSpPr>
                <a:spLocks noChangeShapeType="1"/>
              </p:cNvSpPr>
              <p:nvPr/>
            </p:nvSpPr>
            <p:spPr bwMode="auto">
              <a:xfrm>
                <a:off x="4548188" y="34020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3" name="Line 669"/>
              <p:cNvSpPr>
                <a:spLocks noChangeShapeType="1"/>
              </p:cNvSpPr>
              <p:nvPr/>
            </p:nvSpPr>
            <p:spPr bwMode="auto">
              <a:xfrm>
                <a:off x="3929063" y="335438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4" name="Line 670"/>
              <p:cNvSpPr>
                <a:spLocks noChangeShapeType="1"/>
              </p:cNvSpPr>
              <p:nvPr/>
            </p:nvSpPr>
            <p:spPr bwMode="auto">
              <a:xfrm>
                <a:off x="4100513" y="3363913"/>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5" name="Line 671"/>
              <p:cNvSpPr>
                <a:spLocks noChangeShapeType="1"/>
              </p:cNvSpPr>
              <p:nvPr/>
            </p:nvSpPr>
            <p:spPr bwMode="auto">
              <a:xfrm>
                <a:off x="3557588" y="3306763"/>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6" name="Line 672"/>
              <p:cNvSpPr>
                <a:spLocks noChangeShapeType="1"/>
              </p:cNvSpPr>
              <p:nvPr/>
            </p:nvSpPr>
            <p:spPr bwMode="auto">
              <a:xfrm>
                <a:off x="4205288" y="3373438"/>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7" name="Freeform 673"/>
              <p:cNvSpPr>
                <a:spLocks/>
              </p:cNvSpPr>
              <p:nvPr/>
            </p:nvSpPr>
            <p:spPr bwMode="auto">
              <a:xfrm>
                <a:off x="3090863" y="3278188"/>
                <a:ext cx="2962275" cy="295275"/>
              </a:xfrm>
              <a:custGeom>
                <a:avLst/>
                <a:gdLst>
                  <a:gd name="T0" fmla="*/ 311 w 311"/>
                  <a:gd name="T1" fmla="*/ 31 h 31"/>
                  <a:gd name="T2" fmla="*/ 243 w 311"/>
                  <a:gd name="T3" fmla="*/ 31 h 31"/>
                  <a:gd name="T4" fmla="*/ 243 w 311"/>
                  <a:gd name="T5" fmla="*/ 28 h 31"/>
                  <a:gd name="T6" fmla="*/ 239 w 311"/>
                  <a:gd name="T7" fmla="*/ 28 h 31"/>
                  <a:gd name="T8" fmla="*/ 239 w 311"/>
                  <a:gd name="T9" fmla="*/ 26 h 31"/>
                  <a:gd name="T10" fmla="*/ 232 w 311"/>
                  <a:gd name="T11" fmla="*/ 26 h 31"/>
                  <a:gd name="T12" fmla="*/ 222 w 311"/>
                  <a:gd name="T13" fmla="*/ 26 h 31"/>
                  <a:gd name="T14" fmla="*/ 216 w 311"/>
                  <a:gd name="T15" fmla="*/ 26 h 31"/>
                  <a:gd name="T16" fmla="*/ 216 w 311"/>
                  <a:gd name="T17" fmla="*/ 25 h 31"/>
                  <a:gd name="T18" fmla="*/ 206 w 311"/>
                  <a:gd name="T19" fmla="*/ 25 h 31"/>
                  <a:gd name="T20" fmla="*/ 206 w 311"/>
                  <a:gd name="T21" fmla="*/ 23 h 31"/>
                  <a:gd name="T22" fmla="*/ 174 w 311"/>
                  <a:gd name="T23" fmla="*/ 23 h 31"/>
                  <a:gd name="T24" fmla="*/ 174 w 311"/>
                  <a:gd name="T25" fmla="*/ 20 h 31"/>
                  <a:gd name="T26" fmla="*/ 163 w 311"/>
                  <a:gd name="T27" fmla="*/ 20 h 31"/>
                  <a:gd name="T28" fmla="*/ 156 w 311"/>
                  <a:gd name="T29" fmla="*/ 20 h 31"/>
                  <a:gd name="T30" fmla="*/ 156 w 311"/>
                  <a:gd name="T31" fmla="*/ 18 h 31"/>
                  <a:gd name="T32" fmla="*/ 139 w 311"/>
                  <a:gd name="T33" fmla="*/ 18 h 31"/>
                  <a:gd name="T34" fmla="*/ 139 w 311"/>
                  <a:gd name="T35" fmla="*/ 17 h 31"/>
                  <a:gd name="T36" fmla="*/ 131 w 311"/>
                  <a:gd name="T37" fmla="*/ 17 h 31"/>
                  <a:gd name="T38" fmla="*/ 131 w 311"/>
                  <a:gd name="T39" fmla="*/ 15 h 31"/>
                  <a:gd name="T40" fmla="*/ 123 w 311"/>
                  <a:gd name="T41" fmla="*/ 15 h 31"/>
                  <a:gd name="T42" fmla="*/ 123 w 311"/>
                  <a:gd name="T43" fmla="*/ 14 h 31"/>
                  <a:gd name="T44" fmla="*/ 115 w 311"/>
                  <a:gd name="T45" fmla="*/ 14 h 31"/>
                  <a:gd name="T46" fmla="*/ 115 w 311"/>
                  <a:gd name="T47" fmla="*/ 13 h 31"/>
                  <a:gd name="T48" fmla="*/ 108 w 311"/>
                  <a:gd name="T49" fmla="*/ 13 h 31"/>
                  <a:gd name="T50" fmla="*/ 108 w 311"/>
                  <a:gd name="T51" fmla="*/ 12 h 31"/>
                  <a:gd name="T52" fmla="*/ 98 w 311"/>
                  <a:gd name="T53" fmla="*/ 12 h 31"/>
                  <a:gd name="T54" fmla="*/ 98 w 311"/>
                  <a:gd name="T55" fmla="*/ 11 h 31"/>
                  <a:gd name="T56" fmla="*/ 96 w 311"/>
                  <a:gd name="T57" fmla="*/ 11 h 31"/>
                  <a:gd name="T58" fmla="*/ 89 w 311"/>
                  <a:gd name="T59" fmla="*/ 11 h 31"/>
                  <a:gd name="T60" fmla="*/ 89 w 311"/>
                  <a:gd name="T61" fmla="*/ 10 h 31"/>
                  <a:gd name="T62" fmla="*/ 83 w 311"/>
                  <a:gd name="T63" fmla="*/ 10 h 31"/>
                  <a:gd name="T64" fmla="*/ 83 w 311"/>
                  <a:gd name="T65" fmla="*/ 9 h 31"/>
                  <a:gd name="T66" fmla="*/ 79 w 311"/>
                  <a:gd name="T67" fmla="*/ 9 h 31"/>
                  <a:gd name="T68" fmla="*/ 79 w 311"/>
                  <a:gd name="T69" fmla="*/ 7 h 31"/>
                  <a:gd name="T70" fmla="*/ 68 w 311"/>
                  <a:gd name="T71" fmla="*/ 7 h 31"/>
                  <a:gd name="T72" fmla="*/ 68 w 311"/>
                  <a:gd name="T73" fmla="*/ 6 h 31"/>
                  <a:gd name="T74" fmla="*/ 62 w 311"/>
                  <a:gd name="T75" fmla="*/ 6 h 31"/>
                  <a:gd name="T76" fmla="*/ 55 w 311"/>
                  <a:gd name="T77" fmla="*/ 6 h 31"/>
                  <a:gd name="T78" fmla="*/ 55 w 311"/>
                  <a:gd name="T79" fmla="*/ 4 h 31"/>
                  <a:gd name="T80" fmla="*/ 51 w 311"/>
                  <a:gd name="T81" fmla="*/ 4 h 31"/>
                  <a:gd name="T82" fmla="*/ 45 w 311"/>
                  <a:gd name="T83" fmla="*/ 4 h 31"/>
                  <a:gd name="T84" fmla="*/ 44 w 311"/>
                  <a:gd name="T85" fmla="*/ 4 h 31"/>
                  <a:gd name="T86" fmla="*/ 44 w 311"/>
                  <a:gd name="T87" fmla="*/ 3 h 31"/>
                  <a:gd name="T88" fmla="*/ 37 w 311"/>
                  <a:gd name="T89" fmla="*/ 3 h 31"/>
                  <a:gd name="T90" fmla="*/ 37 w 311"/>
                  <a:gd name="T91" fmla="*/ 1 h 31"/>
                  <a:gd name="T92" fmla="*/ 27 w 311"/>
                  <a:gd name="T93" fmla="*/ 1 h 31"/>
                  <a:gd name="T94" fmla="*/ 27 w 311"/>
                  <a:gd name="T95" fmla="*/ 0 h 31"/>
                  <a:gd name="T96" fmla="*/ 9 w 311"/>
                  <a:gd name="T97" fmla="*/ 0 h 31"/>
                  <a:gd name="T98" fmla="*/ 0 w 311"/>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31">
                    <a:moveTo>
                      <a:pt x="311" y="31"/>
                    </a:moveTo>
                    <a:lnTo>
                      <a:pt x="243" y="31"/>
                    </a:lnTo>
                    <a:lnTo>
                      <a:pt x="243" y="28"/>
                    </a:lnTo>
                    <a:lnTo>
                      <a:pt x="239" y="28"/>
                    </a:lnTo>
                    <a:lnTo>
                      <a:pt x="239" y="26"/>
                    </a:lnTo>
                    <a:lnTo>
                      <a:pt x="232" y="26"/>
                    </a:lnTo>
                    <a:lnTo>
                      <a:pt x="222" y="26"/>
                    </a:lnTo>
                    <a:lnTo>
                      <a:pt x="216" y="26"/>
                    </a:lnTo>
                    <a:lnTo>
                      <a:pt x="216" y="25"/>
                    </a:lnTo>
                    <a:lnTo>
                      <a:pt x="206" y="25"/>
                    </a:lnTo>
                    <a:lnTo>
                      <a:pt x="206" y="23"/>
                    </a:lnTo>
                    <a:lnTo>
                      <a:pt x="174" y="23"/>
                    </a:lnTo>
                    <a:lnTo>
                      <a:pt x="174" y="20"/>
                    </a:lnTo>
                    <a:lnTo>
                      <a:pt x="163" y="20"/>
                    </a:lnTo>
                    <a:lnTo>
                      <a:pt x="156" y="20"/>
                    </a:lnTo>
                    <a:lnTo>
                      <a:pt x="156" y="18"/>
                    </a:lnTo>
                    <a:lnTo>
                      <a:pt x="139" y="18"/>
                    </a:lnTo>
                    <a:lnTo>
                      <a:pt x="139" y="17"/>
                    </a:lnTo>
                    <a:lnTo>
                      <a:pt x="131" y="17"/>
                    </a:lnTo>
                    <a:lnTo>
                      <a:pt x="131" y="15"/>
                    </a:lnTo>
                    <a:lnTo>
                      <a:pt x="123" y="15"/>
                    </a:lnTo>
                    <a:lnTo>
                      <a:pt x="123" y="14"/>
                    </a:lnTo>
                    <a:lnTo>
                      <a:pt x="115" y="14"/>
                    </a:lnTo>
                    <a:lnTo>
                      <a:pt x="115" y="13"/>
                    </a:lnTo>
                    <a:lnTo>
                      <a:pt x="108" y="13"/>
                    </a:lnTo>
                    <a:lnTo>
                      <a:pt x="108" y="12"/>
                    </a:lnTo>
                    <a:lnTo>
                      <a:pt x="98" y="12"/>
                    </a:lnTo>
                    <a:lnTo>
                      <a:pt x="98" y="11"/>
                    </a:lnTo>
                    <a:lnTo>
                      <a:pt x="96" y="11"/>
                    </a:lnTo>
                    <a:lnTo>
                      <a:pt x="89" y="11"/>
                    </a:lnTo>
                    <a:lnTo>
                      <a:pt x="89" y="10"/>
                    </a:lnTo>
                    <a:lnTo>
                      <a:pt x="83" y="10"/>
                    </a:lnTo>
                    <a:lnTo>
                      <a:pt x="83" y="9"/>
                    </a:lnTo>
                    <a:lnTo>
                      <a:pt x="79" y="9"/>
                    </a:lnTo>
                    <a:lnTo>
                      <a:pt x="79" y="7"/>
                    </a:lnTo>
                    <a:lnTo>
                      <a:pt x="68" y="7"/>
                    </a:lnTo>
                    <a:lnTo>
                      <a:pt x="68" y="6"/>
                    </a:lnTo>
                    <a:lnTo>
                      <a:pt x="62" y="6"/>
                    </a:lnTo>
                    <a:lnTo>
                      <a:pt x="55" y="6"/>
                    </a:lnTo>
                    <a:lnTo>
                      <a:pt x="55" y="4"/>
                    </a:lnTo>
                    <a:lnTo>
                      <a:pt x="51" y="4"/>
                    </a:lnTo>
                    <a:lnTo>
                      <a:pt x="45" y="4"/>
                    </a:lnTo>
                    <a:lnTo>
                      <a:pt x="44" y="4"/>
                    </a:lnTo>
                    <a:lnTo>
                      <a:pt x="44" y="3"/>
                    </a:lnTo>
                    <a:lnTo>
                      <a:pt x="37" y="3"/>
                    </a:lnTo>
                    <a:lnTo>
                      <a:pt x="37" y="1"/>
                    </a:lnTo>
                    <a:lnTo>
                      <a:pt x="27" y="1"/>
                    </a:lnTo>
                    <a:lnTo>
                      <a:pt x="27" y="0"/>
                    </a:lnTo>
                    <a:lnTo>
                      <a:pt x="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497" name="Group 1496"/>
            <p:cNvGrpSpPr/>
            <p:nvPr/>
          </p:nvGrpSpPr>
          <p:grpSpPr>
            <a:xfrm>
              <a:off x="5105400" y="1793347"/>
              <a:ext cx="3960000" cy="521914"/>
              <a:chOff x="3306763" y="3455988"/>
              <a:chExt cx="2952750" cy="371475"/>
            </a:xfrm>
          </p:grpSpPr>
          <p:grpSp>
            <p:nvGrpSpPr>
              <p:cNvPr id="1885" name="Group 674"/>
              <p:cNvGrpSpPr>
                <a:grpSpLocks/>
              </p:cNvGrpSpPr>
              <p:nvPr/>
            </p:nvGrpSpPr>
            <p:grpSpPr bwMode="auto">
              <a:xfrm>
                <a:off x="3325813" y="3455988"/>
                <a:ext cx="2914650" cy="371475"/>
                <a:chOff x="1959" y="2041"/>
                <a:chExt cx="1836" cy="234"/>
              </a:xfrm>
            </p:grpSpPr>
            <p:sp>
              <p:nvSpPr>
                <p:cNvPr id="1993" name="Line 675"/>
                <p:cNvSpPr>
                  <a:spLocks noChangeShapeType="1"/>
                </p:cNvSpPr>
                <p:nvPr/>
              </p:nvSpPr>
              <p:spPr bwMode="auto">
                <a:xfrm>
                  <a:off x="2073"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4" name="Line 676"/>
                <p:cNvSpPr>
                  <a:spLocks noChangeShapeType="1"/>
                </p:cNvSpPr>
                <p:nvPr/>
              </p:nvSpPr>
              <p:spPr bwMode="auto">
                <a:xfrm>
                  <a:off x="209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5" name="Line 677"/>
                <p:cNvSpPr>
                  <a:spLocks noChangeShapeType="1"/>
                </p:cNvSpPr>
                <p:nvPr/>
              </p:nvSpPr>
              <p:spPr bwMode="auto">
                <a:xfrm>
                  <a:off x="210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6" name="Line 678"/>
                <p:cNvSpPr>
                  <a:spLocks noChangeShapeType="1"/>
                </p:cNvSpPr>
                <p:nvPr/>
              </p:nvSpPr>
              <p:spPr bwMode="auto">
                <a:xfrm>
                  <a:off x="2097"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7" name="Line 679"/>
                <p:cNvSpPr>
                  <a:spLocks noChangeShapeType="1"/>
                </p:cNvSpPr>
                <p:nvPr/>
              </p:nvSpPr>
              <p:spPr bwMode="auto">
                <a:xfrm>
                  <a:off x="210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8" name="Line 680"/>
                <p:cNvSpPr>
                  <a:spLocks noChangeShapeType="1"/>
                </p:cNvSpPr>
                <p:nvPr/>
              </p:nvSpPr>
              <p:spPr bwMode="auto">
                <a:xfrm>
                  <a:off x="212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9" name="Line 681"/>
                <p:cNvSpPr>
                  <a:spLocks noChangeShapeType="1"/>
                </p:cNvSpPr>
                <p:nvPr/>
              </p:nvSpPr>
              <p:spPr bwMode="auto">
                <a:xfrm>
                  <a:off x="2601"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0" name="Line 682"/>
                <p:cNvSpPr>
                  <a:spLocks noChangeShapeType="1"/>
                </p:cNvSpPr>
                <p:nvPr/>
              </p:nvSpPr>
              <p:spPr bwMode="auto">
                <a:xfrm>
                  <a:off x="2619" y="2101"/>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1" name="Line 683"/>
                <p:cNvSpPr>
                  <a:spLocks noChangeShapeType="1"/>
                </p:cNvSpPr>
                <p:nvPr/>
              </p:nvSpPr>
              <p:spPr bwMode="auto">
                <a:xfrm>
                  <a:off x="2337"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2" name="Line 684"/>
                <p:cNvSpPr>
                  <a:spLocks noChangeShapeType="1"/>
                </p:cNvSpPr>
                <p:nvPr/>
              </p:nvSpPr>
              <p:spPr bwMode="auto">
                <a:xfrm>
                  <a:off x="2331"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3" name="Line 685"/>
                <p:cNvSpPr>
                  <a:spLocks noChangeShapeType="1"/>
                </p:cNvSpPr>
                <p:nvPr/>
              </p:nvSpPr>
              <p:spPr bwMode="auto">
                <a:xfrm>
                  <a:off x="2313"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4" name="Line 686"/>
                <p:cNvSpPr>
                  <a:spLocks noChangeShapeType="1"/>
                </p:cNvSpPr>
                <p:nvPr/>
              </p:nvSpPr>
              <p:spPr bwMode="auto">
                <a:xfrm>
                  <a:off x="1971"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5" name="Line 687"/>
                <p:cNvSpPr>
                  <a:spLocks noChangeShapeType="1"/>
                </p:cNvSpPr>
                <p:nvPr/>
              </p:nvSpPr>
              <p:spPr bwMode="auto">
                <a:xfrm>
                  <a:off x="195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6" name="Line 688"/>
                <p:cNvSpPr>
                  <a:spLocks noChangeShapeType="1"/>
                </p:cNvSpPr>
                <p:nvPr/>
              </p:nvSpPr>
              <p:spPr bwMode="auto">
                <a:xfrm>
                  <a:off x="1983"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7" name="Line 689"/>
                <p:cNvSpPr>
                  <a:spLocks noChangeShapeType="1"/>
                </p:cNvSpPr>
                <p:nvPr/>
              </p:nvSpPr>
              <p:spPr bwMode="auto">
                <a:xfrm>
                  <a:off x="1977"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8" name="Line 690"/>
                <p:cNvSpPr>
                  <a:spLocks noChangeShapeType="1"/>
                </p:cNvSpPr>
                <p:nvPr/>
              </p:nvSpPr>
              <p:spPr bwMode="auto">
                <a:xfrm>
                  <a:off x="2265"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9" name="Line 691"/>
                <p:cNvSpPr>
                  <a:spLocks noChangeShapeType="1"/>
                </p:cNvSpPr>
                <p:nvPr/>
              </p:nvSpPr>
              <p:spPr bwMode="auto">
                <a:xfrm>
                  <a:off x="198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0" name="Line 692"/>
                <p:cNvSpPr>
                  <a:spLocks noChangeShapeType="1"/>
                </p:cNvSpPr>
                <p:nvPr/>
              </p:nvSpPr>
              <p:spPr bwMode="auto">
                <a:xfrm>
                  <a:off x="215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1" name="Line 693"/>
                <p:cNvSpPr>
                  <a:spLocks noChangeShapeType="1"/>
                </p:cNvSpPr>
                <p:nvPr/>
              </p:nvSpPr>
              <p:spPr bwMode="auto">
                <a:xfrm>
                  <a:off x="2517"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2" name="Line 694"/>
                <p:cNvSpPr>
                  <a:spLocks noChangeShapeType="1"/>
                </p:cNvSpPr>
                <p:nvPr/>
              </p:nvSpPr>
              <p:spPr bwMode="auto">
                <a:xfrm>
                  <a:off x="2535"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3" name="Line 695"/>
                <p:cNvSpPr>
                  <a:spLocks noChangeShapeType="1"/>
                </p:cNvSpPr>
                <p:nvPr/>
              </p:nvSpPr>
              <p:spPr bwMode="auto">
                <a:xfrm>
                  <a:off x="2637" y="2101"/>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4" name="Line 696"/>
                <p:cNvSpPr>
                  <a:spLocks noChangeShapeType="1"/>
                </p:cNvSpPr>
                <p:nvPr/>
              </p:nvSpPr>
              <p:spPr bwMode="auto">
                <a:xfrm>
                  <a:off x="3105" y="216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5" name="Line 697"/>
                <p:cNvSpPr>
                  <a:spLocks noChangeShapeType="1"/>
                </p:cNvSpPr>
                <p:nvPr/>
              </p:nvSpPr>
              <p:spPr bwMode="auto">
                <a:xfrm>
                  <a:off x="1965"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6" name="Line 698"/>
                <p:cNvSpPr>
                  <a:spLocks noChangeShapeType="1"/>
                </p:cNvSpPr>
                <p:nvPr/>
              </p:nvSpPr>
              <p:spPr bwMode="auto">
                <a:xfrm>
                  <a:off x="216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7" name="Line 699"/>
                <p:cNvSpPr>
                  <a:spLocks noChangeShapeType="1"/>
                </p:cNvSpPr>
                <p:nvPr/>
              </p:nvSpPr>
              <p:spPr bwMode="auto">
                <a:xfrm>
                  <a:off x="2571"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8" name="Line 700"/>
                <p:cNvSpPr>
                  <a:spLocks noChangeShapeType="1"/>
                </p:cNvSpPr>
                <p:nvPr/>
              </p:nvSpPr>
              <p:spPr bwMode="auto">
                <a:xfrm>
                  <a:off x="2589"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9" name="Line 701"/>
                <p:cNvSpPr>
                  <a:spLocks noChangeShapeType="1"/>
                </p:cNvSpPr>
                <p:nvPr/>
              </p:nvSpPr>
              <p:spPr bwMode="auto">
                <a:xfrm>
                  <a:off x="2409"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0" name="Line 702"/>
                <p:cNvSpPr>
                  <a:spLocks noChangeShapeType="1"/>
                </p:cNvSpPr>
                <p:nvPr/>
              </p:nvSpPr>
              <p:spPr bwMode="auto">
                <a:xfrm>
                  <a:off x="242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1" name="Line 703"/>
                <p:cNvSpPr>
                  <a:spLocks noChangeShapeType="1"/>
                </p:cNvSpPr>
                <p:nvPr/>
              </p:nvSpPr>
              <p:spPr bwMode="auto">
                <a:xfrm>
                  <a:off x="254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2" name="Line 704"/>
                <p:cNvSpPr>
                  <a:spLocks noChangeShapeType="1"/>
                </p:cNvSpPr>
                <p:nvPr/>
              </p:nvSpPr>
              <p:spPr bwMode="auto">
                <a:xfrm>
                  <a:off x="2553"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3" name="Line 705"/>
                <p:cNvSpPr>
                  <a:spLocks noChangeShapeType="1"/>
                </p:cNvSpPr>
                <p:nvPr/>
              </p:nvSpPr>
              <p:spPr bwMode="auto">
                <a:xfrm>
                  <a:off x="2289"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4" name="Line 706"/>
                <p:cNvSpPr>
                  <a:spLocks noChangeShapeType="1"/>
                </p:cNvSpPr>
                <p:nvPr/>
              </p:nvSpPr>
              <p:spPr bwMode="auto">
                <a:xfrm>
                  <a:off x="2301" y="205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5" name="Line 707"/>
                <p:cNvSpPr>
                  <a:spLocks noChangeShapeType="1"/>
                </p:cNvSpPr>
                <p:nvPr/>
              </p:nvSpPr>
              <p:spPr bwMode="auto">
                <a:xfrm>
                  <a:off x="2385"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6" name="Line 708"/>
                <p:cNvSpPr>
                  <a:spLocks noChangeShapeType="1"/>
                </p:cNvSpPr>
                <p:nvPr/>
              </p:nvSpPr>
              <p:spPr bwMode="auto">
                <a:xfrm>
                  <a:off x="2403"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7" name="Line 709"/>
                <p:cNvSpPr>
                  <a:spLocks noChangeShapeType="1"/>
                </p:cNvSpPr>
                <p:nvPr/>
              </p:nvSpPr>
              <p:spPr bwMode="auto">
                <a:xfrm>
                  <a:off x="2541"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8" name="Line 710"/>
                <p:cNvSpPr>
                  <a:spLocks noChangeShapeType="1"/>
                </p:cNvSpPr>
                <p:nvPr/>
              </p:nvSpPr>
              <p:spPr bwMode="auto">
                <a:xfrm>
                  <a:off x="2553"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9" name="Line 711"/>
                <p:cNvSpPr>
                  <a:spLocks noChangeShapeType="1"/>
                </p:cNvSpPr>
                <p:nvPr/>
              </p:nvSpPr>
              <p:spPr bwMode="auto">
                <a:xfrm>
                  <a:off x="2001"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0" name="Line 712"/>
                <p:cNvSpPr>
                  <a:spLocks noChangeShapeType="1"/>
                </p:cNvSpPr>
                <p:nvPr/>
              </p:nvSpPr>
              <p:spPr bwMode="auto">
                <a:xfrm>
                  <a:off x="2043"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1" name="Line 713"/>
                <p:cNvSpPr>
                  <a:spLocks noChangeShapeType="1"/>
                </p:cNvSpPr>
                <p:nvPr/>
              </p:nvSpPr>
              <p:spPr bwMode="auto">
                <a:xfrm>
                  <a:off x="2553"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2" name="Line 714"/>
                <p:cNvSpPr>
                  <a:spLocks noChangeShapeType="1"/>
                </p:cNvSpPr>
                <p:nvPr/>
              </p:nvSpPr>
              <p:spPr bwMode="auto">
                <a:xfrm>
                  <a:off x="2559"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3" name="Line 715"/>
                <p:cNvSpPr>
                  <a:spLocks noChangeShapeType="1"/>
                </p:cNvSpPr>
                <p:nvPr/>
              </p:nvSpPr>
              <p:spPr bwMode="auto">
                <a:xfrm>
                  <a:off x="2433"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4" name="Line 716"/>
                <p:cNvSpPr>
                  <a:spLocks noChangeShapeType="1"/>
                </p:cNvSpPr>
                <p:nvPr/>
              </p:nvSpPr>
              <p:spPr bwMode="auto">
                <a:xfrm>
                  <a:off x="245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5" name="Line 717"/>
                <p:cNvSpPr>
                  <a:spLocks noChangeShapeType="1"/>
                </p:cNvSpPr>
                <p:nvPr/>
              </p:nvSpPr>
              <p:spPr bwMode="auto">
                <a:xfrm>
                  <a:off x="2475"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6" name="Line 718"/>
                <p:cNvSpPr>
                  <a:spLocks noChangeShapeType="1"/>
                </p:cNvSpPr>
                <p:nvPr/>
              </p:nvSpPr>
              <p:spPr bwMode="auto">
                <a:xfrm>
                  <a:off x="2487"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7" name="Line 719"/>
                <p:cNvSpPr>
                  <a:spLocks noChangeShapeType="1"/>
                </p:cNvSpPr>
                <p:nvPr/>
              </p:nvSpPr>
              <p:spPr bwMode="auto">
                <a:xfrm>
                  <a:off x="2481"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8" name="Line 720"/>
                <p:cNvSpPr>
                  <a:spLocks noChangeShapeType="1"/>
                </p:cNvSpPr>
                <p:nvPr/>
              </p:nvSpPr>
              <p:spPr bwMode="auto">
                <a:xfrm>
                  <a:off x="2493"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9" name="Line 721"/>
                <p:cNvSpPr>
                  <a:spLocks noChangeShapeType="1"/>
                </p:cNvSpPr>
                <p:nvPr/>
              </p:nvSpPr>
              <p:spPr bwMode="auto">
                <a:xfrm>
                  <a:off x="2487"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0" name="Line 722"/>
                <p:cNvSpPr>
                  <a:spLocks noChangeShapeType="1"/>
                </p:cNvSpPr>
                <p:nvPr/>
              </p:nvSpPr>
              <p:spPr bwMode="auto">
                <a:xfrm>
                  <a:off x="2505" y="208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1" name="Line 723"/>
                <p:cNvSpPr>
                  <a:spLocks noChangeShapeType="1"/>
                </p:cNvSpPr>
                <p:nvPr/>
              </p:nvSpPr>
              <p:spPr bwMode="auto">
                <a:xfrm>
                  <a:off x="2559" y="208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2" name="Line 724"/>
                <p:cNvSpPr>
                  <a:spLocks noChangeShapeType="1"/>
                </p:cNvSpPr>
                <p:nvPr/>
              </p:nvSpPr>
              <p:spPr bwMode="auto">
                <a:xfrm>
                  <a:off x="2571"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3" name="Line 725"/>
                <p:cNvSpPr>
                  <a:spLocks noChangeShapeType="1"/>
                </p:cNvSpPr>
                <p:nvPr/>
              </p:nvSpPr>
              <p:spPr bwMode="auto">
                <a:xfrm>
                  <a:off x="2013"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4" name="Line 726"/>
                <p:cNvSpPr>
                  <a:spLocks noChangeShapeType="1"/>
                </p:cNvSpPr>
                <p:nvPr/>
              </p:nvSpPr>
              <p:spPr bwMode="auto">
                <a:xfrm>
                  <a:off x="201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5" name="Line 727"/>
                <p:cNvSpPr>
                  <a:spLocks noChangeShapeType="1"/>
                </p:cNvSpPr>
                <p:nvPr/>
              </p:nvSpPr>
              <p:spPr bwMode="auto">
                <a:xfrm>
                  <a:off x="2577"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6" name="Line 728"/>
                <p:cNvSpPr>
                  <a:spLocks noChangeShapeType="1"/>
                </p:cNvSpPr>
                <p:nvPr/>
              </p:nvSpPr>
              <p:spPr bwMode="auto">
                <a:xfrm>
                  <a:off x="2595"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7" name="Line 729"/>
                <p:cNvSpPr>
                  <a:spLocks noChangeShapeType="1"/>
                </p:cNvSpPr>
                <p:nvPr/>
              </p:nvSpPr>
              <p:spPr bwMode="auto">
                <a:xfrm>
                  <a:off x="2049"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8" name="Line 730"/>
                <p:cNvSpPr>
                  <a:spLocks noChangeShapeType="1"/>
                </p:cNvSpPr>
                <p:nvPr/>
              </p:nvSpPr>
              <p:spPr bwMode="auto">
                <a:xfrm>
                  <a:off x="2061" y="204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9" name="Line 731"/>
                <p:cNvSpPr>
                  <a:spLocks noChangeShapeType="1"/>
                </p:cNvSpPr>
                <p:nvPr/>
              </p:nvSpPr>
              <p:spPr bwMode="auto">
                <a:xfrm>
                  <a:off x="2163"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0" name="Line 732"/>
                <p:cNvSpPr>
                  <a:spLocks noChangeShapeType="1"/>
                </p:cNvSpPr>
                <p:nvPr/>
              </p:nvSpPr>
              <p:spPr bwMode="auto">
                <a:xfrm>
                  <a:off x="2121"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1" name="Line 733"/>
                <p:cNvSpPr>
                  <a:spLocks noChangeShapeType="1"/>
                </p:cNvSpPr>
                <p:nvPr/>
              </p:nvSpPr>
              <p:spPr bwMode="auto">
                <a:xfrm>
                  <a:off x="2139"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2" name="Line 734"/>
                <p:cNvSpPr>
                  <a:spLocks noChangeShapeType="1"/>
                </p:cNvSpPr>
                <p:nvPr/>
              </p:nvSpPr>
              <p:spPr bwMode="auto">
                <a:xfrm>
                  <a:off x="2157" y="2047"/>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3" name="Line 735"/>
                <p:cNvSpPr>
                  <a:spLocks noChangeShapeType="1"/>
                </p:cNvSpPr>
                <p:nvPr/>
              </p:nvSpPr>
              <p:spPr bwMode="auto">
                <a:xfrm>
                  <a:off x="2331"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4" name="Line 736"/>
                <p:cNvSpPr>
                  <a:spLocks noChangeShapeType="1"/>
                </p:cNvSpPr>
                <p:nvPr/>
              </p:nvSpPr>
              <p:spPr bwMode="auto">
                <a:xfrm>
                  <a:off x="2349" y="2065"/>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5" name="Line 737"/>
                <p:cNvSpPr>
                  <a:spLocks noChangeShapeType="1"/>
                </p:cNvSpPr>
                <p:nvPr/>
              </p:nvSpPr>
              <p:spPr bwMode="auto">
                <a:xfrm>
                  <a:off x="300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6" name="Line 738"/>
                <p:cNvSpPr>
                  <a:spLocks noChangeShapeType="1"/>
                </p:cNvSpPr>
                <p:nvPr/>
              </p:nvSpPr>
              <p:spPr bwMode="auto">
                <a:xfrm>
                  <a:off x="3021"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7" name="Line 739"/>
                <p:cNvSpPr>
                  <a:spLocks noChangeShapeType="1"/>
                </p:cNvSpPr>
                <p:nvPr/>
              </p:nvSpPr>
              <p:spPr bwMode="auto">
                <a:xfrm>
                  <a:off x="2583"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8" name="Line 740"/>
                <p:cNvSpPr>
                  <a:spLocks noChangeShapeType="1"/>
                </p:cNvSpPr>
                <p:nvPr/>
              </p:nvSpPr>
              <p:spPr bwMode="auto">
                <a:xfrm>
                  <a:off x="2595" y="208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9" name="Line 741"/>
                <p:cNvSpPr>
                  <a:spLocks noChangeShapeType="1"/>
                </p:cNvSpPr>
                <p:nvPr/>
              </p:nvSpPr>
              <p:spPr bwMode="auto">
                <a:xfrm>
                  <a:off x="303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0" name="Line 742"/>
                <p:cNvSpPr>
                  <a:spLocks noChangeShapeType="1"/>
                </p:cNvSpPr>
                <p:nvPr/>
              </p:nvSpPr>
              <p:spPr bwMode="auto">
                <a:xfrm>
                  <a:off x="3051"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1" name="Line 743"/>
                <p:cNvSpPr>
                  <a:spLocks noChangeShapeType="1"/>
                </p:cNvSpPr>
                <p:nvPr/>
              </p:nvSpPr>
              <p:spPr bwMode="auto">
                <a:xfrm>
                  <a:off x="305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2" name="Line 744"/>
                <p:cNvSpPr>
                  <a:spLocks noChangeShapeType="1"/>
                </p:cNvSpPr>
                <p:nvPr/>
              </p:nvSpPr>
              <p:spPr bwMode="auto">
                <a:xfrm>
                  <a:off x="3063"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3" name="Line 745"/>
                <p:cNvSpPr>
                  <a:spLocks noChangeShapeType="1"/>
                </p:cNvSpPr>
                <p:nvPr/>
              </p:nvSpPr>
              <p:spPr bwMode="auto">
                <a:xfrm>
                  <a:off x="3075" y="216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4" name="Line 746"/>
                <p:cNvSpPr>
                  <a:spLocks noChangeShapeType="1"/>
                </p:cNvSpPr>
                <p:nvPr/>
              </p:nvSpPr>
              <p:spPr bwMode="auto">
                <a:xfrm>
                  <a:off x="3087" y="216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5" name="Line 747"/>
                <p:cNvSpPr>
                  <a:spLocks noChangeShapeType="1"/>
                </p:cNvSpPr>
                <p:nvPr/>
              </p:nvSpPr>
              <p:spPr bwMode="auto">
                <a:xfrm>
                  <a:off x="3381"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6" name="Line 748"/>
                <p:cNvSpPr>
                  <a:spLocks noChangeShapeType="1"/>
                </p:cNvSpPr>
                <p:nvPr/>
              </p:nvSpPr>
              <p:spPr bwMode="auto">
                <a:xfrm>
                  <a:off x="3393"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7" name="Line 749"/>
                <p:cNvSpPr>
                  <a:spLocks noChangeShapeType="1"/>
                </p:cNvSpPr>
                <p:nvPr/>
              </p:nvSpPr>
              <p:spPr bwMode="auto">
                <a:xfrm>
                  <a:off x="3237"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8" name="Line 750"/>
                <p:cNvSpPr>
                  <a:spLocks noChangeShapeType="1"/>
                </p:cNvSpPr>
                <p:nvPr/>
              </p:nvSpPr>
              <p:spPr bwMode="auto">
                <a:xfrm>
                  <a:off x="3249"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9" name="Line 751"/>
                <p:cNvSpPr>
                  <a:spLocks noChangeShapeType="1"/>
                </p:cNvSpPr>
                <p:nvPr/>
              </p:nvSpPr>
              <p:spPr bwMode="auto">
                <a:xfrm>
                  <a:off x="3399"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0" name="Line 752"/>
                <p:cNvSpPr>
                  <a:spLocks noChangeShapeType="1"/>
                </p:cNvSpPr>
                <p:nvPr/>
              </p:nvSpPr>
              <p:spPr bwMode="auto">
                <a:xfrm>
                  <a:off x="3411" y="220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1" name="Line 753"/>
                <p:cNvSpPr>
                  <a:spLocks noChangeShapeType="1"/>
                </p:cNvSpPr>
                <p:nvPr/>
              </p:nvSpPr>
              <p:spPr bwMode="auto">
                <a:xfrm>
                  <a:off x="3255"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2" name="Line 754"/>
                <p:cNvSpPr>
                  <a:spLocks noChangeShapeType="1"/>
                </p:cNvSpPr>
                <p:nvPr/>
              </p:nvSpPr>
              <p:spPr bwMode="auto">
                <a:xfrm>
                  <a:off x="3261"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3" name="Line 755"/>
                <p:cNvSpPr>
                  <a:spLocks noChangeShapeType="1"/>
                </p:cNvSpPr>
                <p:nvPr/>
              </p:nvSpPr>
              <p:spPr bwMode="auto">
                <a:xfrm>
                  <a:off x="3693"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4" name="Line 756"/>
                <p:cNvSpPr>
                  <a:spLocks noChangeShapeType="1"/>
                </p:cNvSpPr>
                <p:nvPr/>
              </p:nvSpPr>
              <p:spPr bwMode="auto">
                <a:xfrm>
                  <a:off x="3705"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5" name="Line 757"/>
                <p:cNvSpPr>
                  <a:spLocks noChangeShapeType="1"/>
                </p:cNvSpPr>
                <p:nvPr/>
              </p:nvSpPr>
              <p:spPr bwMode="auto">
                <a:xfrm>
                  <a:off x="374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6" name="Line 758"/>
                <p:cNvSpPr>
                  <a:spLocks noChangeShapeType="1"/>
                </p:cNvSpPr>
                <p:nvPr/>
              </p:nvSpPr>
              <p:spPr bwMode="auto">
                <a:xfrm>
                  <a:off x="3753"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7" name="Line 759"/>
                <p:cNvSpPr>
                  <a:spLocks noChangeShapeType="1"/>
                </p:cNvSpPr>
                <p:nvPr/>
              </p:nvSpPr>
              <p:spPr bwMode="auto">
                <a:xfrm>
                  <a:off x="3717"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8" name="Line 760"/>
                <p:cNvSpPr>
                  <a:spLocks noChangeShapeType="1"/>
                </p:cNvSpPr>
                <p:nvPr/>
              </p:nvSpPr>
              <p:spPr bwMode="auto">
                <a:xfrm>
                  <a:off x="3729"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9" name="Line 761"/>
                <p:cNvSpPr>
                  <a:spLocks noChangeShapeType="1"/>
                </p:cNvSpPr>
                <p:nvPr/>
              </p:nvSpPr>
              <p:spPr bwMode="auto">
                <a:xfrm>
                  <a:off x="377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0" name="Line 762"/>
                <p:cNvSpPr>
                  <a:spLocks noChangeShapeType="1"/>
                </p:cNvSpPr>
                <p:nvPr/>
              </p:nvSpPr>
              <p:spPr bwMode="auto">
                <a:xfrm>
                  <a:off x="3777"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1" name="Line 763"/>
                <p:cNvSpPr>
                  <a:spLocks noChangeShapeType="1"/>
                </p:cNvSpPr>
                <p:nvPr/>
              </p:nvSpPr>
              <p:spPr bwMode="auto">
                <a:xfrm>
                  <a:off x="341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2" name="Line 764"/>
                <p:cNvSpPr>
                  <a:spLocks noChangeShapeType="1"/>
                </p:cNvSpPr>
                <p:nvPr/>
              </p:nvSpPr>
              <p:spPr bwMode="auto">
                <a:xfrm>
                  <a:off x="3429"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3" name="Line 765"/>
                <p:cNvSpPr>
                  <a:spLocks noChangeShapeType="1"/>
                </p:cNvSpPr>
                <p:nvPr/>
              </p:nvSpPr>
              <p:spPr bwMode="auto">
                <a:xfrm>
                  <a:off x="371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4" name="Line 766"/>
                <p:cNvSpPr>
                  <a:spLocks noChangeShapeType="1"/>
                </p:cNvSpPr>
                <p:nvPr/>
              </p:nvSpPr>
              <p:spPr bwMode="auto">
                <a:xfrm>
                  <a:off x="3723"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5" name="Line 767"/>
                <p:cNvSpPr>
                  <a:spLocks noChangeShapeType="1"/>
                </p:cNvSpPr>
                <p:nvPr/>
              </p:nvSpPr>
              <p:spPr bwMode="auto">
                <a:xfrm>
                  <a:off x="3759"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6" name="Line 768"/>
                <p:cNvSpPr>
                  <a:spLocks noChangeShapeType="1"/>
                </p:cNvSpPr>
                <p:nvPr/>
              </p:nvSpPr>
              <p:spPr bwMode="auto">
                <a:xfrm>
                  <a:off x="3771"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7" name="Line 769"/>
                <p:cNvSpPr>
                  <a:spLocks noChangeShapeType="1"/>
                </p:cNvSpPr>
                <p:nvPr/>
              </p:nvSpPr>
              <p:spPr bwMode="auto">
                <a:xfrm>
                  <a:off x="3735"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8" name="Line 770"/>
                <p:cNvSpPr>
                  <a:spLocks noChangeShapeType="1"/>
                </p:cNvSpPr>
                <p:nvPr/>
              </p:nvSpPr>
              <p:spPr bwMode="auto">
                <a:xfrm>
                  <a:off x="3747"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9" name="Line 771"/>
                <p:cNvSpPr>
                  <a:spLocks noChangeShapeType="1"/>
                </p:cNvSpPr>
                <p:nvPr/>
              </p:nvSpPr>
              <p:spPr bwMode="auto">
                <a:xfrm>
                  <a:off x="3783"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0" name="Line 772"/>
                <p:cNvSpPr>
                  <a:spLocks noChangeShapeType="1"/>
                </p:cNvSpPr>
                <p:nvPr/>
              </p:nvSpPr>
              <p:spPr bwMode="auto">
                <a:xfrm>
                  <a:off x="3795" y="223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1" name="Line 773"/>
                <p:cNvSpPr>
                  <a:spLocks noChangeShapeType="1"/>
                </p:cNvSpPr>
                <p:nvPr/>
              </p:nvSpPr>
              <p:spPr bwMode="auto">
                <a:xfrm>
                  <a:off x="343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2" name="Line 774"/>
                <p:cNvSpPr>
                  <a:spLocks noChangeShapeType="1"/>
                </p:cNvSpPr>
                <p:nvPr/>
              </p:nvSpPr>
              <p:spPr bwMode="auto">
                <a:xfrm>
                  <a:off x="344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3" name="Line 775"/>
                <p:cNvSpPr>
                  <a:spLocks noChangeShapeType="1"/>
                </p:cNvSpPr>
                <p:nvPr/>
              </p:nvSpPr>
              <p:spPr bwMode="auto">
                <a:xfrm>
                  <a:off x="2919"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4" name="Line 776"/>
                <p:cNvSpPr>
                  <a:spLocks noChangeShapeType="1"/>
                </p:cNvSpPr>
                <p:nvPr/>
              </p:nvSpPr>
              <p:spPr bwMode="auto">
                <a:xfrm>
                  <a:off x="2931"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5" name="Line 777"/>
                <p:cNvSpPr>
                  <a:spLocks noChangeShapeType="1"/>
                </p:cNvSpPr>
                <p:nvPr/>
              </p:nvSpPr>
              <p:spPr bwMode="auto">
                <a:xfrm>
                  <a:off x="2781"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6" name="Line 778"/>
                <p:cNvSpPr>
                  <a:spLocks noChangeShapeType="1"/>
                </p:cNvSpPr>
                <p:nvPr/>
              </p:nvSpPr>
              <p:spPr bwMode="auto">
                <a:xfrm>
                  <a:off x="2793"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7" name="Line 779"/>
                <p:cNvSpPr>
                  <a:spLocks noChangeShapeType="1"/>
                </p:cNvSpPr>
                <p:nvPr/>
              </p:nvSpPr>
              <p:spPr bwMode="auto">
                <a:xfrm>
                  <a:off x="2937" y="214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8" name="Line 780"/>
                <p:cNvSpPr>
                  <a:spLocks noChangeShapeType="1"/>
                </p:cNvSpPr>
                <p:nvPr/>
              </p:nvSpPr>
              <p:spPr bwMode="auto">
                <a:xfrm>
                  <a:off x="2949" y="214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9" name="Line 781"/>
                <p:cNvSpPr>
                  <a:spLocks noChangeShapeType="1"/>
                </p:cNvSpPr>
                <p:nvPr/>
              </p:nvSpPr>
              <p:spPr bwMode="auto">
                <a:xfrm>
                  <a:off x="2805"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0" name="Line 782"/>
                <p:cNvSpPr>
                  <a:spLocks noChangeShapeType="1"/>
                </p:cNvSpPr>
                <p:nvPr/>
              </p:nvSpPr>
              <p:spPr bwMode="auto">
                <a:xfrm>
                  <a:off x="2817"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1" name="Line 783"/>
                <p:cNvSpPr>
                  <a:spLocks noChangeShapeType="1"/>
                </p:cNvSpPr>
                <p:nvPr/>
              </p:nvSpPr>
              <p:spPr bwMode="auto">
                <a:xfrm>
                  <a:off x="3249"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2" name="Line 784"/>
                <p:cNvSpPr>
                  <a:spLocks noChangeShapeType="1"/>
                </p:cNvSpPr>
                <p:nvPr/>
              </p:nvSpPr>
              <p:spPr bwMode="auto">
                <a:xfrm>
                  <a:off x="3261"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3" name="Line 785"/>
                <p:cNvSpPr>
                  <a:spLocks noChangeShapeType="1"/>
                </p:cNvSpPr>
                <p:nvPr/>
              </p:nvSpPr>
              <p:spPr bwMode="auto">
                <a:xfrm>
                  <a:off x="348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4" name="Line 786"/>
                <p:cNvSpPr>
                  <a:spLocks noChangeShapeType="1"/>
                </p:cNvSpPr>
                <p:nvPr/>
              </p:nvSpPr>
              <p:spPr bwMode="auto">
                <a:xfrm>
                  <a:off x="349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5" name="Line 787"/>
                <p:cNvSpPr>
                  <a:spLocks noChangeShapeType="1"/>
                </p:cNvSpPr>
                <p:nvPr/>
              </p:nvSpPr>
              <p:spPr bwMode="auto">
                <a:xfrm>
                  <a:off x="346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6" name="Line 788"/>
                <p:cNvSpPr>
                  <a:spLocks noChangeShapeType="1"/>
                </p:cNvSpPr>
                <p:nvPr/>
              </p:nvSpPr>
              <p:spPr bwMode="auto">
                <a:xfrm>
                  <a:off x="347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7" name="Line 789"/>
                <p:cNvSpPr>
                  <a:spLocks noChangeShapeType="1"/>
                </p:cNvSpPr>
                <p:nvPr/>
              </p:nvSpPr>
              <p:spPr bwMode="auto">
                <a:xfrm>
                  <a:off x="3267"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8" name="Line 790"/>
                <p:cNvSpPr>
                  <a:spLocks noChangeShapeType="1"/>
                </p:cNvSpPr>
                <p:nvPr/>
              </p:nvSpPr>
              <p:spPr bwMode="auto">
                <a:xfrm>
                  <a:off x="3279" y="217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9" name="Line 791"/>
                <p:cNvSpPr>
                  <a:spLocks noChangeShapeType="1"/>
                </p:cNvSpPr>
                <p:nvPr/>
              </p:nvSpPr>
              <p:spPr bwMode="auto">
                <a:xfrm>
                  <a:off x="3501"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0" name="Line 792"/>
                <p:cNvSpPr>
                  <a:spLocks noChangeShapeType="1"/>
                </p:cNvSpPr>
                <p:nvPr/>
              </p:nvSpPr>
              <p:spPr bwMode="auto">
                <a:xfrm>
                  <a:off x="351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1" name="Line 793"/>
                <p:cNvSpPr>
                  <a:spLocks noChangeShapeType="1"/>
                </p:cNvSpPr>
                <p:nvPr/>
              </p:nvSpPr>
              <p:spPr bwMode="auto">
                <a:xfrm>
                  <a:off x="348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2" name="Line 794"/>
                <p:cNvSpPr>
                  <a:spLocks noChangeShapeType="1"/>
                </p:cNvSpPr>
                <p:nvPr/>
              </p:nvSpPr>
              <p:spPr bwMode="auto">
                <a:xfrm>
                  <a:off x="349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3" name="Line 795"/>
                <p:cNvSpPr>
                  <a:spLocks noChangeShapeType="1"/>
                </p:cNvSpPr>
                <p:nvPr/>
              </p:nvSpPr>
              <p:spPr bwMode="auto">
                <a:xfrm>
                  <a:off x="3423"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4" name="Line 796"/>
                <p:cNvSpPr>
                  <a:spLocks noChangeShapeType="1"/>
                </p:cNvSpPr>
                <p:nvPr/>
              </p:nvSpPr>
              <p:spPr bwMode="auto">
                <a:xfrm>
                  <a:off x="343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5" name="Line 797"/>
                <p:cNvSpPr>
                  <a:spLocks noChangeShapeType="1"/>
                </p:cNvSpPr>
                <p:nvPr/>
              </p:nvSpPr>
              <p:spPr bwMode="auto">
                <a:xfrm>
                  <a:off x="3555"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6" name="Line 798"/>
                <p:cNvSpPr>
                  <a:spLocks noChangeShapeType="1"/>
                </p:cNvSpPr>
                <p:nvPr/>
              </p:nvSpPr>
              <p:spPr bwMode="auto">
                <a:xfrm>
                  <a:off x="356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7" name="Line 799"/>
                <p:cNvSpPr>
                  <a:spLocks noChangeShapeType="1"/>
                </p:cNvSpPr>
                <p:nvPr/>
              </p:nvSpPr>
              <p:spPr bwMode="auto">
                <a:xfrm>
                  <a:off x="353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8" name="Line 800"/>
                <p:cNvSpPr>
                  <a:spLocks noChangeShapeType="1"/>
                </p:cNvSpPr>
                <p:nvPr/>
              </p:nvSpPr>
              <p:spPr bwMode="auto">
                <a:xfrm>
                  <a:off x="3543"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9" name="Line 801"/>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0" name="Line 802"/>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1" name="Line 803"/>
                <p:cNvSpPr>
                  <a:spLocks noChangeShapeType="1"/>
                </p:cNvSpPr>
                <p:nvPr/>
              </p:nvSpPr>
              <p:spPr bwMode="auto">
                <a:xfrm>
                  <a:off x="354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2" name="Line 804"/>
                <p:cNvSpPr>
                  <a:spLocks noChangeShapeType="1"/>
                </p:cNvSpPr>
                <p:nvPr/>
              </p:nvSpPr>
              <p:spPr bwMode="auto">
                <a:xfrm>
                  <a:off x="356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3" name="Line 805"/>
                <p:cNvSpPr>
                  <a:spLocks noChangeShapeType="1"/>
                </p:cNvSpPr>
                <p:nvPr/>
              </p:nvSpPr>
              <p:spPr bwMode="auto">
                <a:xfrm>
                  <a:off x="3597"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4" name="Line 806"/>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5" name="Line 807"/>
                <p:cNvSpPr>
                  <a:spLocks noChangeShapeType="1"/>
                </p:cNvSpPr>
                <p:nvPr/>
              </p:nvSpPr>
              <p:spPr bwMode="auto">
                <a:xfrm>
                  <a:off x="362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6" name="Line 808"/>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7" name="Line 809"/>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8" name="Line 810"/>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9" name="Line 811"/>
                <p:cNvSpPr>
                  <a:spLocks noChangeShapeType="1"/>
                </p:cNvSpPr>
                <p:nvPr/>
              </p:nvSpPr>
              <p:spPr bwMode="auto">
                <a:xfrm>
                  <a:off x="3435"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0" name="Line 812"/>
                <p:cNvSpPr>
                  <a:spLocks noChangeShapeType="1"/>
                </p:cNvSpPr>
                <p:nvPr/>
              </p:nvSpPr>
              <p:spPr bwMode="auto">
                <a:xfrm>
                  <a:off x="3447"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1" name="Line 813"/>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2" name="Line 814"/>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3" name="Line 815"/>
                <p:cNvSpPr>
                  <a:spLocks noChangeShapeType="1"/>
                </p:cNvSpPr>
                <p:nvPr/>
              </p:nvSpPr>
              <p:spPr bwMode="auto">
                <a:xfrm>
                  <a:off x="354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4" name="Line 816"/>
                <p:cNvSpPr>
                  <a:spLocks noChangeShapeType="1"/>
                </p:cNvSpPr>
                <p:nvPr/>
              </p:nvSpPr>
              <p:spPr bwMode="auto">
                <a:xfrm>
                  <a:off x="3561"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5" name="Line 817"/>
                <p:cNvSpPr>
                  <a:spLocks noChangeShapeType="1"/>
                </p:cNvSpPr>
                <p:nvPr/>
              </p:nvSpPr>
              <p:spPr bwMode="auto">
                <a:xfrm>
                  <a:off x="3597"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6" name="Line 818"/>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7" name="Line 819"/>
                <p:cNvSpPr>
                  <a:spLocks noChangeShapeType="1"/>
                </p:cNvSpPr>
                <p:nvPr/>
              </p:nvSpPr>
              <p:spPr bwMode="auto">
                <a:xfrm>
                  <a:off x="362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8" name="Line 820"/>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9" name="Line 821"/>
                <p:cNvSpPr>
                  <a:spLocks noChangeShapeType="1"/>
                </p:cNvSpPr>
                <p:nvPr/>
              </p:nvSpPr>
              <p:spPr bwMode="auto">
                <a:xfrm>
                  <a:off x="3567"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0" name="Line 822"/>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1" name="Line 823"/>
                <p:cNvSpPr>
                  <a:spLocks noChangeShapeType="1"/>
                </p:cNvSpPr>
                <p:nvPr/>
              </p:nvSpPr>
              <p:spPr bwMode="auto">
                <a:xfrm>
                  <a:off x="362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2" name="Line 824"/>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3" name="Line 825"/>
                <p:cNvSpPr>
                  <a:spLocks noChangeShapeType="1"/>
                </p:cNvSpPr>
                <p:nvPr/>
              </p:nvSpPr>
              <p:spPr bwMode="auto">
                <a:xfrm>
                  <a:off x="3591"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4" name="Line 826"/>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5" name="Line 827"/>
                <p:cNvSpPr>
                  <a:spLocks noChangeShapeType="1"/>
                </p:cNvSpPr>
                <p:nvPr/>
              </p:nvSpPr>
              <p:spPr bwMode="auto">
                <a:xfrm>
                  <a:off x="3615"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6" name="Line 828"/>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7" name="Line 829"/>
                <p:cNvSpPr>
                  <a:spLocks noChangeShapeType="1"/>
                </p:cNvSpPr>
                <p:nvPr/>
              </p:nvSpPr>
              <p:spPr bwMode="auto">
                <a:xfrm>
                  <a:off x="2901"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8" name="Line 830"/>
                <p:cNvSpPr>
                  <a:spLocks noChangeShapeType="1"/>
                </p:cNvSpPr>
                <p:nvPr/>
              </p:nvSpPr>
              <p:spPr bwMode="auto">
                <a:xfrm>
                  <a:off x="2763"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9" name="Line 831"/>
                <p:cNvSpPr>
                  <a:spLocks noChangeShapeType="1"/>
                </p:cNvSpPr>
                <p:nvPr/>
              </p:nvSpPr>
              <p:spPr bwMode="auto">
                <a:xfrm>
                  <a:off x="2919" y="2137"/>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0" name="Line 832"/>
                <p:cNvSpPr>
                  <a:spLocks noChangeShapeType="1"/>
                </p:cNvSpPr>
                <p:nvPr/>
              </p:nvSpPr>
              <p:spPr bwMode="auto">
                <a:xfrm>
                  <a:off x="2781"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1" name="Line 833"/>
                <p:cNvSpPr>
                  <a:spLocks noChangeShapeType="1"/>
                </p:cNvSpPr>
                <p:nvPr/>
              </p:nvSpPr>
              <p:spPr bwMode="auto">
                <a:xfrm>
                  <a:off x="297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2" name="Line 834"/>
                <p:cNvSpPr>
                  <a:spLocks noChangeShapeType="1"/>
                </p:cNvSpPr>
                <p:nvPr/>
              </p:nvSpPr>
              <p:spPr bwMode="auto">
                <a:xfrm>
                  <a:off x="2847"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3" name="Line 835"/>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4" name="Line 836"/>
                <p:cNvSpPr>
                  <a:spLocks noChangeShapeType="1"/>
                </p:cNvSpPr>
                <p:nvPr/>
              </p:nvSpPr>
              <p:spPr bwMode="auto">
                <a:xfrm>
                  <a:off x="3051"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5" name="Line 837"/>
                <p:cNvSpPr>
                  <a:spLocks noChangeShapeType="1"/>
                </p:cNvSpPr>
                <p:nvPr/>
              </p:nvSpPr>
              <p:spPr bwMode="auto">
                <a:xfrm>
                  <a:off x="3063"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6" name="Line 838"/>
                <p:cNvSpPr>
                  <a:spLocks noChangeShapeType="1"/>
                </p:cNvSpPr>
                <p:nvPr/>
              </p:nvSpPr>
              <p:spPr bwMode="auto">
                <a:xfrm>
                  <a:off x="2835"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7" name="Line 839"/>
                <p:cNvSpPr>
                  <a:spLocks noChangeShapeType="1"/>
                </p:cNvSpPr>
                <p:nvPr/>
              </p:nvSpPr>
              <p:spPr bwMode="auto">
                <a:xfrm>
                  <a:off x="2703" y="211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8" name="Line 840"/>
                <p:cNvSpPr>
                  <a:spLocks noChangeShapeType="1"/>
                </p:cNvSpPr>
                <p:nvPr/>
              </p:nvSpPr>
              <p:spPr bwMode="auto">
                <a:xfrm>
                  <a:off x="2847" y="2131"/>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9" name="Line 841"/>
                <p:cNvSpPr>
                  <a:spLocks noChangeShapeType="1"/>
                </p:cNvSpPr>
                <p:nvPr/>
              </p:nvSpPr>
              <p:spPr bwMode="auto">
                <a:xfrm>
                  <a:off x="2721" y="211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0" name="Line 842"/>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1" name="Line 843"/>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2" name="Line 844"/>
                <p:cNvSpPr>
                  <a:spLocks noChangeShapeType="1"/>
                </p:cNvSpPr>
                <p:nvPr/>
              </p:nvSpPr>
              <p:spPr bwMode="auto">
                <a:xfrm>
                  <a:off x="2979"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3" name="Line 845"/>
                <p:cNvSpPr>
                  <a:spLocks noChangeShapeType="1"/>
                </p:cNvSpPr>
                <p:nvPr/>
              </p:nvSpPr>
              <p:spPr bwMode="auto">
                <a:xfrm>
                  <a:off x="2847" y="2119"/>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4" name="Line 846"/>
                <p:cNvSpPr>
                  <a:spLocks noChangeShapeType="1"/>
                </p:cNvSpPr>
                <p:nvPr/>
              </p:nvSpPr>
              <p:spPr bwMode="auto">
                <a:xfrm>
                  <a:off x="2997" y="215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5" name="Line 847"/>
                <p:cNvSpPr>
                  <a:spLocks noChangeShapeType="1"/>
                </p:cNvSpPr>
                <p:nvPr/>
              </p:nvSpPr>
              <p:spPr bwMode="auto">
                <a:xfrm>
                  <a:off x="3303"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6" name="Line 848"/>
                <p:cNvSpPr>
                  <a:spLocks noChangeShapeType="1"/>
                </p:cNvSpPr>
                <p:nvPr/>
              </p:nvSpPr>
              <p:spPr bwMode="auto">
                <a:xfrm>
                  <a:off x="3315"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7" name="Line 849"/>
                <p:cNvSpPr>
                  <a:spLocks noChangeShapeType="1"/>
                </p:cNvSpPr>
                <p:nvPr/>
              </p:nvSpPr>
              <p:spPr bwMode="auto">
                <a:xfrm>
                  <a:off x="3219" y="2179"/>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8" name="Line 850"/>
                <p:cNvSpPr>
                  <a:spLocks noChangeShapeType="1"/>
                </p:cNvSpPr>
                <p:nvPr/>
              </p:nvSpPr>
              <p:spPr bwMode="auto">
                <a:xfrm>
                  <a:off x="3327"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9" name="Line 851"/>
                <p:cNvSpPr>
                  <a:spLocks noChangeShapeType="1"/>
                </p:cNvSpPr>
                <p:nvPr/>
              </p:nvSpPr>
              <p:spPr bwMode="auto">
                <a:xfrm>
                  <a:off x="3345" y="219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0" name="Line 852"/>
                <p:cNvSpPr>
                  <a:spLocks noChangeShapeType="1"/>
                </p:cNvSpPr>
                <p:nvPr/>
              </p:nvSpPr>
              <p:spPr bwMode="auto">
                <a:xfrm>
                  <a:off x="3459" y="220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1" name="Line 853"/>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2" name="Line 854"/>
                <p:cNvSpPr>
                  <a:spLocks noChangeShapeType="1"/>
                </p:cNvSpPr>
                <p:nvPr/>
              </p:nvSpPr>
              <p:spPr bwMode="auto">
                <a:xfrm>
                  <a:off x="3633"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3" name="Line 855"/>
                <p:cNvSpPr>
                  <a:spLocks noChangeShapeType="1"/>
                </p:cNvSpPr>
                <p:nvPr/>
              </p:nvSpPr>
              <p:spPr bwMode="auto">
                <a:xfrm>
                  <a:off x="3579" y="2215"/>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4" name="Line 856"/>
                <p:cNvSpPr>
                  <a:spLocks noChangeShapeType="1"/>
                </p:cNvSpPr>
                <p:nvPr/>
              </p:nvSpPr>
              <p:spPr bwMode="auto">
                <a:xfrm>
                  <a:off x="3633"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5" name="Line 857"/>
                <p:cNvSpPr>
                  <a:spLocks noChangeShapeType="1"/>
                </p:cNvSpPr>
                <p:nvPr/>
              </p:nvSpPr>
              <p:spPr bwMode="auto">
                <a:xfrm>
                  <a:off x="3651"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6" name="Line 858"/>
                <p:cNvSpPr>
                  <a:spLocks noChangeShapeType="1"/>
                </p:cNvSpPr>
                <p:nvPr/>
              </p:nvSpPr>
              <p:spPr bwMode="auto">
                <a:xfrm>
                  <a:off x="3669"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7" name="Line 859"/>
                <p:cNvSpPr>
                  <a:spLocks noChangeShapeType="1"/>
                </p:cNvSpPr>
                <p:nvPr/>
              </p:nvSpPr>
              <p:spPr bwMode="auto">
                <a:xfrm>
                  <a:off x="368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8" name="Line 860"/>
                <p:cNvSpPr>
                  <a:spLocks noChangeShapeType="1"/>
                </p:cNvSpPr>
                <p:nvPr/>
              </p:nvSpPr>
              <p:spPr bwMode="auto">
                <a:xfrm>
                  <a:off x="3609"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9" name="Line 861"/>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0" name="Line 862"/>
                <p:cNvSpPr>
                  <a:spLocks noChangeShapeType="1"/>
                </p:cNvSpPr>
                <p:nvPr/>
              </p:nvSpPr>
              <p:spPr bwMode="auto">
                <a:xfrm>
                  <a:off x="3651"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1" name="Line 863"/>
                <p:cNvSpPr>
                  <a:spLocks noChangeShapeType="1"/>
                </p:cNvSpPr>
                <p:nvPr/>
              </p:nvSpPr>
              <p:spPr bwMode="auto">
                <a:xfrm>
                  <a:off x="3669"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2" name="Line 864"/>
                <p:cNvSpPr>
                  <a:spLocks noChangeShapeType="1"/>
                </p:cNvSpPr>
                <p:nvPr/>
              </p:nvSpPr>
              <p:spPr bwMode="auto">
                <a:xfrm>
                  <a:off x="368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3" name="Line 865"/>
                <p:cNvSpPr>
                  <a:spLocks noChangeShapeType="1"/>
                </p:cNvSpPr>
                <p:nvPr/>
              </p:nvSpPr>
              <p:spPr bwMode="auto">
                <a:xfrm>
                  <a:off x="365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4" name="Line 866"/>
                <p:cNvSpPr>
                  <a:spLocks noChangeShapeType="1"/>
                </p:cNvSpPr>
                <p:nvPr/>
              </p:nvSpPr>
              <p:spPr bwMode="auto">
                <a:xfrm>
                  <a:off x="3633" y="2221"/>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5" name="Line 867"/>
                <p:cNvSpPr>
                  <a:spLocks noChangeShapeType="1"/>
                </p:cNvSpPr>
                <p:nvPr/>
              </p:nvSpPr>
              <p:spPr bwMode="auto">
                <a:xfrm>
                  <a:off x="3645"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6" name="Line 868"/>
                <p:cNvSpPr>
                  <a:spLocks noChangeShapeType="1"/>
                </p:cNvSpPr>
                <p:nvPr/>
              </p:nvSpPr>
              <p:spPr bwMode="auto">
                <a:xfrm>
                  <a:off x="3663"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7" name="Line 869"/>
                <p:cNvSpPr>
                  <a:spLocks noChangeShapeType="1"/>
                </p:cNvSpPr>
                <p:nvPr/>
              </p:nvSpPr>
              <p:spPr bwMode="auto">
                <a:xfrm>
                  <a:off x="3681"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8" name="Line 870"/>
                <p:cNvSpPr>
                  <a:spLocks noChangeShapeType="1"/>
                </p:cNvSpPr>
                <p:nvPr/>
              </p:nvSpPr>
              <p:spPr bwMode="auto">
                <a:xfrm>
                  <a:off x="3657"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9" name="Line 871"/>
                <p:cNvSpPr>
                  <a:spLocks noChangeShapeType="1"/>
                </p:cNvSpPr>
                <p:nvPr/>
              </p:nvSpPr>
              <p:spPr bwMode="auto">
                <a:xfrm>
                  <a:off x="3681"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0" name="Line 872"/>
                <p:cNvSpPr>
                  <a:spLocks noChangeShapeType="1"/>
                </p:cNvSpPr>
                <p:nvPr/>
              </p:nvSpPr>
              <p:spPr bwMode="auto">
                <a:xfrm>
                  <a:off x="3645" y="2233"/>
                  <a:ext cx="0" cy="3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1" name="Line 873"/>
                <p:cNvSpPr>
                  <a:spLocks noChangeShapeType="1"/>
                </p:cNvSpPr>
                <p:nvPr/>
              </p:nvSpPr>
              <p:spPr bwMode="auto">
                <a:xfrm>
                  <a:off x="3663"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2" name="Line 874"/>
                <p:cNvSpPr>
                  <a:spLocks noChangeShapeType="1"/>
                </p:cNvSpPr>
                <p:nvPr/>
              </p:nvSpPr>
              <p:spPr bwMode="auto">
                <a:xfrm>
                  <a:off x="3681" y="2233"/>
                  <a:ext cx="0" cy="3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886" name="Line 875"/>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7" name="Line 876"/>
              <p:cNvSpPr>
                <a:spLocks noChangeShapeType="1"/>
              </p:cNvSpPr>
              <p:nvPr/>
            </p:nvSpPr>
            <p:spPr bwMode="auto">
              <a:xfrm>
                <a:off x="5773738" y="3713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8" name="Line 877"/>
              <p:cNvSpPr>
                <a:spLocks noChangeShapeType="1"/>
              </p:cNvSpPr>
              <p:nvPr/>
            </p:nvSpPr>
            <p:spPr bwMode="auto">
              <a:xfrm>
                <a:off x="5735638" y="3713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9" name="Line 878"/>
              <p:cNvSpPr>
                <a:spLocks noChangeShapeType="1"/>
              </p:cNvSpPr>
              <p:nvPr/>
            </p:nvSpPr>
            <p:spPr bwMode="auto">
              <a:xfrm>
                <a:off x="598328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0" name="Line 879"/>
              <p:cNvSpPr>
                <a:spLocks noChangeShapeType="1"/>
              </p:cNvSpPr>
              <p:nvPr/>
            </p:nvSpPr>
            <p:spPr bwMode="auto">
              <a:xfrm>
                <a:off x="6011863"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1" name="Line 880"/>
              <p:cNvSpPr>
                <a:spLocks noChangeShapeType="1"/>
              </p:cNvSpPr>
              <p:nvPr/>
            </p:nvSpPr>
            <p:spPr bwMode="auto">
              <a:xfrm>
                <a:off x="604043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2" name="Line 881"/>
              <p:cNvSpPr>
                <a:spLocks noChangeShapeType="1"/>
              </p:cNvSpPr>
              <p:nvPr/>
            </p:nvSpPr>
            <p:spPr bwMode="auto">
              <a:xfrm>
                <a:off x="60690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3" name="Line 882"/>
              <p:cNvSpPr>
                <a:spLocks noChangeShapeType="1"/>
              </p:cNvSpPr>
              <p:nvPr/>
            </p:nvSpPr>
            <p:spPr bwMode="auto">
              <a:xfrm>
                <a:off x="5945188"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4" name="Line 883"/>
              <p:cNvSpPr>
                <a:spLocks noChangeShapeType="1"/>
              </p:cNvSpPr>
              <p:nvPr/>
            </p:nvSpPr>
            <p:spPr bwMode="auto">
              <a:xfrm>
                <a:off x="5983288"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5" name="Line 884"/>
              <p:cNvSpPr>
                <a:spLocks noChangeShapeType="1"/>
              </p:cNvSpPr>
              <p:nvPr/>
            </p:nvSpPr>
            <p:spPr bwMode="auto">
              <a:xfrm>
                <a:off x="6011863"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6" name="Line 885"/>
              <p:cNvSpPr>
                <a:spLocks noChangeShapeType="1"/>
              </p:cNvSpPr>
              <p:nvPr/>
            </p:nvSpPr>
            <p:spPr bwMode="auto">
              <a:xfrm>
                <a:off x="604043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7" name="Line 886"/>
              <p:cNvSpPr>
                <a:spLocks noChangeShapeType="1"/>
              </p:cNvSpPr>
              <p:nvPr/>
            </p:nvSpPr>
            <p:spPr bwMode="auto">
              <a:xfrm>
                <a:off x="60690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8" name="Line 887"/>
              <p:cNvSpPr>
                <a:spLocks noChangeShapeType="1"/>
              </p:cNvSpPr>
              <p:nvPr/>
            </p:nvSpPr>
            <p:spPr bwMode="auto">
              <a:xfrm>
                <a:off x="60213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9" name="Line 888"/>
              <p:cNvSpPr>
                <a:spLocks noChangeShapeType="1"/>
              </p:cNvSpPr>
              <p:nvPr/>
            </p:nvSpPr>
            <p:spPr bwMode="auto">
              <a:xfrm>
                <a:off x="5983288"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0" name="Line 889"/>
              <p:cNvSpPr>
                <a:spLocks noChangeShapeType="1"/>
              </p:cNvSpPr>
              <p:nvPr/>
            </p:nvSpPr>
            <p:spPr bwMode="auto">
              <a:xfrm>
                <a:off x="600233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1" name="Line 890"/>
              <p:cNvSpPr>
                <a:spLocks noChangeShapeType="1"/>
              </p:cNvSpPr>
              <p:nvPr/>
            </p:nvSpPr>
            <p:spPr bwMode="auto">
              <a:xfrm>
                <a:off x="60309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2" name="Line 891"/>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3" name="Line 892"/>
              <p:cNvSpPr>
                <a:spLocks noChangeShapeType="1"/>
              </p:cNvSpPr>
              <p:nvPr/>
            </p:nvSpPr>
            <p:spPr bwMode="auto">
              <a:xfrm>
                <a:off x="60213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4" name="Line 893"/>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5" name="Line 894"/>
              <p:cNvSpPr>
                <a:spLocks noChangeShapeType="1"/>
              </p:cNvSpPr>
              <p:nvPr/>
            </p:nvSpPr>
            <p:spPr bwMode="auto">
              <a:xfrm>
                <a:off x="600233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6" name="Line 895"/>
              <p:cNvSpPr>
                <a:spLocks noChangeShapeType="1"/>
              </p:cNvSpPr>
              <p:nvPr/>
            </p:nvSpPr>
            <p:spPr bwMode="auto">
              <a:xfrm>
                <a:off x="60309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7" name="Line 896"/>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8" name="Line 897"/>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9" name="Line 898"/>
              <p:cNvSpPr>
                <a:spLocks noChangeShapeType="1"/>
              </p:cNvSpPr>
              <p:nvPr/>
            </p:nvSpPr>
            <p:spPr bwMode="auto">
              <a:xfrm>
                <a:off x="60213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0" name="Line 899"/>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1" name="Line 900"/>
              <p:cNvSpPr>
                <a:spLocks noChangeShapeType="1"/>
              </p:cNvSpPr>
              <p:nvPr/>
            </p:nvSpPr>
            <p:spPr bwMode="auto">
              <a:xfrm>
                <a:off x="6002338" y="37607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2" name="Line 901"/>
              <p:cNvSpPr>
                <a:spLocks noChangeShapeType="1"/>
              </p:cNvSpPr>
              <p:nvPr/>
            </p:nvSpPr>
            <p:spPr bwMode="auto">
              <a:xfrm>
                <a:off x="603091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3" name="Line 902"/>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4" name="Line 903"/>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5" name="Line 904"/>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6" name="Line 905"/>
              <p:cNvSpPr>
                <a:spLocks noChangeShapeType="1"/>
              </p:cNvSpPr>
              <p:nvPr/>
            </p:nvSpPr>
            <p:spPr bwMode="auto">
              <a:xfrm>
                <a:off x="6011863"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7" name="Line 906"/>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8" name="Line 907"/>
              <p:cNvSpPr>
                <a:spLocks noChangeShapeType="1"/>
              </p:cNvSpPr>
              <p:nvPr/>
            </p:nvSpPr>
            <p:spPr bwMode="auto">
              <a:xfrm>
                <a:off x="6059488" y="37607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9" name="Line 908"/>
              <p:cNvSpPr>
                <a:spLocks noChangeShapeType="1"/>
              </p:cNvSpPr>
              <p:nvPr/>
            </p:nvSpPr>
            <p:spPr bwMode="auto">
              <a:xfrm>
                <a:off x="500221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0" name="Line 909"/>
              <p:cNvSpPr>
                <a:spLocks noChangeShapeType="1"/>
              </p:cNvSpPr>
              <p:nvPr/>
            </p:nvSpPr>
            <p:spPr bwMode="auto">
              <a:xfrm>
                <a:off x="5011738"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1" name="Line 910"/>
              <p:cNvSpPr>
                <a:spLocks noChangeShapeType="1"/>
              </p:cNvSpPr>
              <p:nvPr/>
            </p:nvSpPr>
            <p:spPr bwMode="auto">
              <a:xfrm>
                <a:off x="50212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2" name="Line 911"/>
              <p:cNvSpPr>
                <a:spLocks noChangeShapeType="1"/>
              </p:cNvSpPr>
              <p:nvPr/>
            </p:nvSpPr>
            <p:spPr bwMode="auto">
              <a:xfrm>
                <a:off x="504031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3" name="Line 912"/>
              <p:cNvSpPr>
                <a:spLocks noChangeShapeType="1"/>
              </p:cNvSpPr>
              <p:nvPr/>
            </p:nvSpPr>
            <p:spPr bwMode="auto">
              <a:xfrm>
                <a:off x="50212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4" name="Line 913"/>
              <p:cNvSpPr>
                <a:spLocks noChangeShapeType="1"/>
              </p:cNvSpPr>
              <p:nvPr/>
            </p:nvSpPr>
            <p:spPr bwMode="auto">
              <a:xfrm>
                <a:off x="504031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5" name="Line 914"/>
              <p:cNvSpPr>
                <a:spLocks noChangeShapeType="1"/>
              </p:cNvSpPr>
              <p:nvPr/>
            </p:nvSpPr>
            <p:spPr bwMode="auto">
              <a:xfrm>
                <a:off x="5049838"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6" name="Line 915"/>
              <p:cNvSpPr>
                <a:spLocks noChangeShapeType="1"/>
              </p:cNvSpPr>
              <p:nvPr/>
            </p:nvSpPr>
            <p:spPr bwMode="auto">
              <a:xfrm>
                <a:off x="50593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7" name="Line 916"/>
              <p:cNvSpPr>
                <a:spLocks noChangeShapeType="1"/>
              </p:cNvSpPr>
              <p:nvPr/>
            </p:nvSpPr>
            <p:spPr bwMode="auto">
              <a:xfrm>
                <a:off x="4840288"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8" name="Line 917"/>
              <p:cNvSpPr>
                <a:spLocks noChangeShapeType="1"/>
              </p:cNvSpPr>
              <p:nvPr/>
            </p:nvSpPr>
            <p:spPr bwMode="auto">
              <a:xfrm>
                <a:off x="462121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9" name="Line 918"/>
              <p:cNvSpPr>
                <a:spLocks noChangeShapeType="1"/>
              </p:cNvSpPr>
              <p:nvPr/>
            </p:nvSpPr>
            <p:spPr bwMode="auto">
              <a:xfrm>
                <a:off x="4868863"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0" name="Line 919"/>
              <p:cNvSpPr>
                <a:spLocks noChangeShapeType="1"/>
              </p:cNvSpPr>
              <p:nvPr/>
            </p:nvSpPr>
            <p:spPr bwMode="auto">
              <a:xfrm>
                <a:off x="46497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1" name="Line 920"/>
              <p:cNvSpPr>
                <a:spLocks noChangeShapeType="1"/>
              </p:cNvSpPr>
              <p:nvPr/>
            </p:nvSpPr>
            <p:spPr bwMode="auto">
              <a:xfrm>
                <a:off x="5287963"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2" name="Line 921"/>
              <p:cNvSpPr>
                <a:spLocks noChangeShapeType="1"/>
              </p:cNvSpPr>
              <p:nvPr/>
            </p:nvSpPr>
            <p:spPr bwMode="auto">
              <a:xfrm>
                <a:off x="5316538"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3" name="Line 922"/>
              <p:cNvSpPr>
                <a:spLocks noChangeShapeType="1"/>
              </p:cNvSpPr>
              <p:nvPr/>
            </p:nvSpPr>
            <p:spPr bwMode="auto">
              <a:xfrm>
                <a:off x="4945063"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4" name="Line 923"/>
              <p:cNvSpPr>
                <a:spLocks noChangeShapeType="1"/>
              </p:cNvSpPr>
              <p:nvPr/>
            </p:nvSpPr>
            <p:spPr bwMode="auto">
              <a:xfrm>
                <a:off x="473551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5" name="Line 924"/>
              <p:cNvSpPr>
                <a:spLocks noChangeShapeType="1"/>
              </p:cNvSpPr>
              <p:nvPr/>
            </p:nvSpPr>
            <p:spPr bwMode="auto">
              <a:xfrm>
                <a:off x="4973638" y="36369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6" name="Line 925"/>
              <p:cNvSpPr>
                <a:spLocks noChangeShapeType="1"/>
              </p:cNvSpPr>
              <p:nvPr/>
            </p:nvSpPr>
            <p:spPr bwMode="auto">
              <a:xfrm>
                <a:off x="4802188"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7" name="Line 926"/>
              <p:cNvSpPr>
                <a:spLocks noChangeShapeType="1"/>
              </p:cNvSpPr>
              <p:nvPr/>
            </p:nvSpPr>
            <p:spPr bwMode="auto">
              <a:xfrm>
                <a:off x="459263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8" name="Line 927"/>
              <p:cNvSpPr>
                <a:spLocks noChangeShapeType="1"/>
              </p:cNvSpPr>
              <p:nvPr/>
            </p:nvSpPr>
            <p:spPr bwMode="auto">
              <a:xfrm>
                <a:off x="4830763"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9" name="Line 928"/>
              <p:cNvSpPr>
                <a:spLocks noChangeShapeType="1"/>
              </p:cNvSpPr>
              <p:nvPr/>
            </p:nvSpPr>
            <p:spPr bwMode="auto">
              <a:xfrm>
                <a:off x="46116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0" name="Line 929"/>
              <p:cNvSpPr>
                <a:spLocks noChangeShapeType="1"/>
              </p:cNvSpPr>
              <p:nvPr/>
            </p:nvSpPr>
            <p:spPr bwMode="auto">
              <a:xfrm>
                <a:off x="5545138"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1" name="Line 930"/>
              <p:cNvSpPr>
                <a:spLocks noChangeShapeType="1"/>
              </p:cNvSpPr>
              <p:nvPr/>
            </p:nvSpPr>
            <p:spPr bwMode="auto">
              <a:xfrm>
                <a:off x="5345113" y="3675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2" name="Line 931"/>
              <p:cNvSpPr>
                <a:spLocks noChangeShapeType="1"/>
              </p:cNvSpPr>
              <p:nvPr/>
            </p:nvSpPr>
            <p:spPr bwMode="auto">
              <a:xfrm>
                <a:off x="5564188"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3" name="Line 932"/>
              <p:cNvSpPr>
                <a:spLocks noChangeShapeType="1"/>
              </p:cNvSpPr>
              <p:nvPr/>
            </p:nvSpPr>
            <p:spPr bwMode="auto">
              <a:xfrm>
                <a:off x="5373688" y="36750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4" name="Line 933"/>
              <p:cNvSpPr>
                <a:spLocks noChangeShapeType="1"/>
              </p:cNvSpPr>
              <p:nvPr/>
            </p:nvSpPr>
            <p:spPr bwMode="auto">
              <a:xfrm>
                <a:off x="466883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5" name="Line 934"/>
              <p:cNvSpPr>
                <a:spLocks noChangeShapeType="1"/>
              </p:cNvSpPr>
              <p:nvPr/>
            </p:nvSpPr>
            <p:spPr bwMode="auto">
              <a:xfrm>
                <a:off x="4468813"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6" name="Line 935"/>
              <p:cNvSpPr>
                <a:spLocks noChangeShapeType="1"/>
              </p:cNvSpPr>
              <p:nvPr/>
            </p:nvSpPr>
            <p:spPr bwMode="auto">
              <a:xfrm>
                <a:off x="469741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7" name="Line 936"/>
              <p:cNvSpPr>
                <a:spLocks noChangeShapeType="1"/>
              </p:cNvSpPr>
              <p:nvPr/>
            </p:nvSpPr>
            <p:spPr bwMode="auto">
              <a:xfrm>
                <a:off x="449738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8" name="Line 937"/>
              <p:cNvSpPr>
                <a:spLocks noChangeShapeType="1"/>
              </p:cNvSpPr>
              <p:nvPr/>
            </p:nvSpPr>
            <p:spPr bwMode="auto">
              <a:xfrm>
                <a:off x="4421188"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9" name="Line 938"/>
              <p:cNvSpPr>
                <a:spLocks noChangeShapeType="1"/>
              </p:cNvSpPr>
              <p:nvPr/>
            </p:nvSpPr>
            <p:spPr bwMode="auto">
              <a:xfrm>
                <a:off x="463073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0" name="Line 939"/>
              <p:cNvSpPr>
                <a:spLocks noChangeShapeType="1"/>
              </p:cNvSpPr>
              <p:nvPr/>
            </p:nvSpPr>
            <p:spPr bwMode="auto">
              <a:xfrm>
                <a:off x="444023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1" name="Line 940"/>
              <p:cNvSpPr>
                <a:spLocks noChangeShapeType="1"/>
              </p:cNvSpPr>
              <p:nvPr/>
            </p:nvSpPr>
            <p:spPr bwMode="auto">
              <a:xfrm>
                <a:off x="4783138"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2" name="Line 941"/>
              <p:cNvSpPr>
                <a:spLocks noChangeShapeType="1"/>
              </p:cNvSpPr>
              <p:nvPr/>
            </p:nvSpPr>
            <p:spPr bwMode="auto">
              <a:xfrm>
                <a:off x="45735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3" name="Line 942"/>
              <p:cNvSpPr>
                <a:spLocks noChangeShapeType="1"/>
              </p:cNvSpPr>
              <p:nvPr/>
            </p:nvSpPr>
            <p:spPr bwMode="auto">
              <a:xfrm>
                <a:off x="4802188" y="3608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4" name="Line 943"/>
              <p:cNvSpPr>
                <a:spLocks noChangeShapeType="1"/>
              </p:cNvSpPr>
              <p:nvPr/>
            </p:nvSpPr>
            <p:spPr bwMode="auto">
              <a:xfrm>
                <a:off x="458311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5" name="Line 944"/>
              <p:cNvSpPr>
                <a:spLocks noChangeShapeType="1"/>
              </p:cNvSpPr>
              <p:nvPr/>
            </p:nvSpPr>
            <p:spPr bwMode="auto">
              <a:xfrm>
                <a:off x="4745038"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6" name="Line 945"/>
              <p:cNvSpPr>
                <a:spLocks noChangeShapeType="1"/>
              </p:cNvSpPr>
              <p:nvPr/>
            </p:nvSpPr>
            <p:spPr bwMode="auto">
              <a:xfrm>
                <a:off x="45354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7" name="Line 946"/>
              <p:cNvSpPr>
                <a:spLocks noChangeShapeType="1"/>
              </p:cNvSpPr>
              <p:nvPr/>
            </p:nvSpPr>
            <p:spPr bwMode="auto">
              <a:xfrm>
                <a:off x="4773613"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8" name="Line 947"/>
              <p:cNvSpPr>
                <a:spLocks noChangeShapeType="1"/>
              </p:cNvSpPr>
              <p:nvPr/>
            </p:nvSpPr>
            <p:spPr bwMode="auto">
              <a:xfrm>
                <a:off x="456406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9" name="Line 948"/>
              <p:cNvSpPr>
                <a:spLocks noChangeShapeType="1"/>
              </p:cNvSpPr>
              <p:nvPr/>
            </p:nvSpPr>
            <p:spPr bwMode="auto">
              <a:xfrm>
                <a:off x="5240338"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0" name="Line 949"/>
              <p:cNvSpPr>
                <a:spLocks noChangeShapeType="1"/>
              </p:cNvSpPr>
              <p:nvPr/>
            </p:nvSpPr>
            <p:spPr bwMode="auto">
              <a:xfrm>
                <a:off x="5268913"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1" name="Line 950"/>
              <p:cNvSpPr>
                <a:spLocks noChangeShapeType="1"/>
              </p:cNvSpPr>
              <p:nvPr/>
            </p:nvSpPr>
            <p:spPr bwMode="auto">
              <a:xfrm>
                <a:off x="3716338"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2" name="Line 951"/>
              <p:cNvSpPr>
                <a:spLocks noChangeShapeType="1"/>
              </p:cNvSpPr>
              <p:nvPr/>
            </p:nvSpPr>
            <p:spPr bwMode="auto">
              <a:xfrm>
                <a:off x="374491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3" name="Line 952"/>
              <p:cNvSpPr>
                <a:spLocks noChangeShapeType="1"/>
              </p:cNvSpPr>
              <p:nvPr/>
            </p:nvSpPr>
            <p:spPr bwMode="auto">
              <a:xfrm>
                <a:off x="469741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4" name="Line 953"/>
              <p:cNvSpPr>
                <a:spLocks noChangeShapeType="1"/>
              </p:cNvSpPr>
              <p:nvPr/>
            </p:nvSpPr>
            <p:spPr bwMode="auto">
              <a:xfrm>
                <a:off x="449738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5" name="Line 954"/>
              <p:cNvSpPr>
                <a:spLocks noChangeShapeType="1"/>
              </p:cNvSpPr>
              <p:nvPr/>
            </p:nvSpPr>
            <p:spPr bwMode="auto">
              <a:xfrm>
                <a:off x="472598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6" name="Line 955"/>
              <p:cNvSpPr>
                <a:spLocks noChangeShapeType="1"/>
              </p:cNvSpPr>
              <p:nvPr/>
            </p:nvSpPr>
            <p:spPr bwMode="auto">
              <a:xfrm>
                <a:off x="451643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7" name="Line 956"/>
              <p:cNvSpPr>
                <a:spLocks noChangeShapeType="1"/>
              </p:cNvSpPr>
              <p:nvPr/>
            </p:nvSpPr>
            <p:spPr bwMode="auto">
              <a:xfrm>
                <a:off x="5164138" y="36464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8" name="Line 957"/>
              <p:cNvSpPr>
                <a:spLocks noChangeShapeType="1"/>
              </p:cNvSpPr>
              <p:nvPr/>
            </p:nvSpPr>
            <p:spPr bwMode="auto">
              <a:xfrm>
                <a:off x="5183188" y="3656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9" name="Line 958"/>
              <p:cNvSpPr>
                <a:spLocks noChangeShapeType="1"/>
              </p:cNvSpPr>
              <p:nvPr/>
            </p:nvSpPr>
            <p:spPr bwMode="auto">
              <a:xfrm>
                <a:off x="5430838"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0" name="Line 959"/>
              <p:cNvSpPr>
                <a:spLocks noChangeShapeType="1"/>
              </p:cNvSpPr>
              <p:nvPr/>
            </p:nvSpPr>
            <p:spPr bwMode="auto">
              <a:xfrm>
                <a:off x="5459413"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1" name="Line 960"/>
              <p:cNvSpPr>
                <a:spLocks noChangeShapeType="1"/>
              </p:cNvSpPr>
              <p:nvPr/>
            </p:nvSpPr>
            <p:spPr bwMode="auto">
              <a:xfrm>
                <a:off x="3821113" y="34845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2" name="Line 961"/>
              <p:cNvSpPr>
                <a:spLocks noChangeShapeType="1"/>
              </p:cNvSpPr>
              <p:nvPr/>
            </p:nvSpPr>
            <p:spPr bwMode="auto">
              <a:xfrm>
                <a:off x="4383088"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3" name="Line 962"/>
              <p:cNvSpPr>
                <a:spLocks noChangeShapeType="1"/>
              </p:cNvSpPr>
              <p:nvPr/>
            </p:nvSpPr>
            <p:spPr bwMode="auto">
              <a:xfrm>
                <a:off x="5192713" y="3656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4" name="Line 963"/>
              <p:cNvSpPr>
                <a:spLocks noChangeShapeType="1"/>
              </p:cNvSpPr>
              <p:nvPr/>
            </p:nvSpPr>
            <p:spPr bwMode="auto">
              <a:xfrm>
                <a:off x="5221288" y="36560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5" name="Line 964"/>
              <p:cNvSpPr>
                <a:spLocks noChangeShapeType="1"/>
              </p:cNvSpPr>
              <p:nvPr/>
            </p:nvSpPr>
            <p:spPr bwMode="auto">
              <a:xfrm>
                <a:off x="3944938" y="34940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6" name="Line 965"/>
              <p:cNvSpPr>
                <a:spLocks noChangeShapeType="1"/>
              </p:cNvSpPr>
              <p:nvPr/>
            </p:nvSpPr>
            <p:spPr bwMode="auto">
              <a:xfrm>
                <a:off x="4926013" y="36274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7" name="Line 966"/>
              <p:cNvSpPr>
                <a:spLocks noChangeShapeType="1"/>
              </p:cNvSpPr>
              <p:nvPr/>
            </p:nvSpPr>
            <p:spPr bwMode="auto">
              <a:xfrm>
                <a:off x="4706938"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8" name="Line 967"/>
              <p:cNvSpPr>
                <a:spLocks noChangeShapeType="1"/>
              </p:cNvSpPr>
              <p:nvPr/>
            </p:nvSpPr>
            <p:spPr bwMode="auto">
              <a:xfrm>
                <a:off x="3773488"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9" name="Line 968"/>
              <p:cNvSpPr>
                <a:spLocks noChangeShapeType="1"/>
              </p:cNvSpPr>
              <p:nvPr/>
            </p:nvSpPr>
            <p:spPr bwMode="auto">
              <a:xfrm>
                <a:off x="3783013" y="34845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0" name="Line 969"/>
              <p:cNvSpPr>
                <a:spLocks noChangeShapeType="1"/>
              </p:cNvSpPr>
              <p:nvPr/>
            </p:nvSpPr>
            <p:spPr bwMode="auto">
              <a:xfrm>
                <a:off x="5316538" y="36750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1" name="Line 970"/>
              <p:cNvSpPr>
                <a:spLocks noChangeShapeType="1"/>
              </p:cNvSpPr>
              <p:nvPr/>
            </p:nvSpPr>
            <p:spPr bwMode="auto">
              <a:xfrm>
                <a:off x="4716463" y="35798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2" name="Line 971"/>
              <p:cNvSpPr>
                <a:spLocks noChangeShapeType="1"/>
              </p:cNvSpPr>
              <p:nvPr/>
            </p:nvSpPr>
            <p:spPr bwMode="auto">
              <a:xfrm>
                <a:off x="4516438" y="35702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3" name="Line 972"/>
              <p:cNvSpPr>
                <a:spLocks noChangeShapeType="1"/>
              </p:cNvSpPr>
              <p:nvPr/>
            </p:nvSpPr>
            <p:spPr bwMode="auto">
              <a:xfrm>
                <a:off x="4745038" y="35988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4" name="Line 973"/>
              <p:cNvSpPr>
                <a:spLocks noChangeShapeType="1"/>
              </p:cNvSpPr>
              <p:nvPr/>
            </p:nvSpPr>
            <p:spPr bwMode="auto">
              <a:xfrm>
                <a:off x="4535488"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5" name="Line 974"/>
              <p:cNvSpPr>
                <a:spLocks noChangeShapeType="1"/>
              </p:cNvSpPr>
              <p:nvPr/>
            </p:nvSpPr>
            <p:spPr bwMode="auto">
              <a:xfrm>
                <a:off x="3963988" y="34940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6" name="Line 975"/>
              <p:cNvSpPr>
                <a:spLocks noChangeShapeType="1"/>
              </p:cNvSpPr>
              <p:nvPr/>
            </p:nvSpPr>
            <p:spPr bwMode="auto">
              <a:xfrm>
                <a:off x="4125913"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7" name="Line 976"/>
              <p:cNvSpPr>
                <a:spLocks noChangeShapeType="1"/>
              </p:cNvSpPr>
              <p:nvPr/>
            </p:nvSpPr>
            <p:spPr bwMode="auto">
              <a:xfrm>
                <a:off x="366871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8" name="Line 977"/>
              <p:cNvSpPr>
                <a:spLocks noChangeShapeType="1"/>
              </p:cNvSpPr>
              <p:nvPr/>
            </p:nvSpPr>
            <p:spPr bwMode="auto">
              <a:xfrm>
                <a:off x="3697288"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9" name="Line 978"/>
              <p:cNvSpPr>
                <a:spLocks noChangeShapeType="1"/>
              </p:cNvSpPr>
              <p:nvPr/>
            </p:nvSpPr>
            <p:spPr bwMode="auto">
              <a:xfrm>
                <a:off x="372586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0" name="Line 979"/>
              <p:cNvSpPr>
                <a:spLocks noChangeShapeType="1"/>
              </p:cNvSpPr>
              <p:nvPr/>
            </p:nvSpPr>
            <p:spPr bwMode="auto">
              <a:xfrm>
                <a:off x="3744913" y="34750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1" name="Line 980"/>
              <p:cNvSpPr>
                <a:spLocks noChangeShapeType="1"/>
              </p:cNvSpPr>
              <p:nvPr/>
            </p:nvSpPr>
            <p:spPr bwMode="auto">
              <a:xfrm>
                <a:off x="4230688"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2" name="Freeform 981"/>
              <p:cNvSpPr>
                <a:spLocks/>
              </p:cNvSpPr>
              <p:nvPr/>
            </p:nvSpPr>
            <p:spPr bwMode="auto">
              <a:xfrm>
                <a:off x="3306763" y="3475038"/>
                <a:ext cx="2952750" cy="333375"/>
              </a:xfrm>
              <a:custGeom>
                <a:avLst/>
                <a:gdLst>
                  <a:gd name="T0" fmla="*/ 310 w 310"/>
                  <a:gd name="T1" fmla="*/ 35 h 35"/>
                  <a:gd name="T2" fmla="*/ 291 w 310"/>
                  <a:gd name="T3" fmla="*/ 35 h 35"/>
                  <a:gd name="T4" fmla="*/ 291 w 310"/>
                  <a:gd name="T5" fmla="*/ 33 h 35"/>
                  <a:gd name="T6" fmla="*/ 285 w 310"/>
                  <a:gd name="T7" fmla="*/ 33 h 35"/>
                  <a:gd name="T8" fmla="*/ 285 w 310"/>
                  <a:gd name="T9" fmla="*/ 32 h 35"/>
                  <a:gd name="T10" fmla="*/ 275 w 310"/>
                  <a:gd name="T11" fmla="*/ 32 h 35"/>
                  <a:gd name="T12" fmla="*/ 271 w 310"/>
                  <a:gd name="T13" fmla="*/ 32 h 35"/>
                  <a:gd name="T14" fmla="*/ 271 w 310"/>
                  <a:gd name="T15" fmla="*/ 30 h 35"/>
                  <a:gd name="T16" fmla="*/ 265 w 310"/>
                  <a:gd name="T17" fmla="*/ 30 h 35"/>
                  <a:gd name="T18" fmla="*/ 265 w 310"/>
                  <a:gd name="T19" fmla="*/ 29 h 35"/>
                  <a:gd name="T20" fmla="*/ 259 w 310"/>
                  <a:gd name="T21" fmla="*/ 29 h 35"/>
                  <a:gd name="T22" fmla="*/ 259 w 310"/>
                  <a:gd name="T23" fmla="*/ 28 h 35"/>
                  <a:gd name="T24" fmla="*/ 238 w 310"/>
                  <a:gd name="T25" fmla="*/ 28 h 35"/>
                  <a:gd name="T26" fmla="*/ 236 w 310"/>
                  <a:gd name="T27" fmla="*/ 28 h 35"/>
                  <a:gd name="T28" fmla="*/ 236 w 310"/>
                  <a:gd name="T29" fmla="*/ 27 h 35"/>
                  <a:gd name="T30" fmla="*/ 227 w 310"/>
                  <a:gd name="T31" fmla="*/ 27 h 35"/>
                  <a:gd name="T32" fmla="*/ 227 w 310"/>
                  <a:gd name="T33" fmla="*/ 25 h 35"/>
                  <a:gd name="T34" fmla="*/ 215 w 310"/>
                  <a:gd name="T35" fmla="*/ 25 h 35"/>
                  <a:gd name="T36" fmla="*/ 215 w 310"/>
                  <a:gd name="T37" fmla="*/ 23 h 35"/>
                  <a:gd name="T38" fmla="*/ 205 w 310"/>
                  <a:gd name="T39" fmla="*/ 23 h 35"/>
                  <a:gd name="T40" fmla="*/ 205 w 310"/>
                  <a:gd name="T41" fmla="*/ 22 h 35"/>
                  <a:gd name="T42" fmla="*/ 194 w 310"/>
                  <a:gd name="T43" fmla="*/ 22 h 35"/>
                  <a:gd name="T44" fmla="*/ 194 w 310"/>
                  <a:gd name="T45" fmla="*/ 21 h 35"/>
                  <a:gd name="T46" fmla="*/ 183 w 310"/>
                  <a:gd name="T47" fmla="*/ 21 h 35"/>
                  <a:gd name="T48" fmla="*/ 183 w 310"/>
                  <a:gd name="T49" fmla="*/ 20 h 35"/>
                  <a:gd name="T50" fmla="*/ 172 w 310"/>
                  <a:gd name="T51" fmla="*/ 20 h 35"/>
                  <a:gd name="T52" fmla="*/ 172 w 310"/>
                  <a:gd name="T53" fmla="*/ 18 h 35"/>
                  <a:gd name="T54" fmla="*/ 159 w 310"/>
                  <a:gd name="T55" fmla="*/ 18 h 35"/>
                  <a:gd name="T56" fmla="*/ 159 w 310"/>
                  <a:gd name="T57" fmla="*/ 17 h 35"/>
                  <a:gd name="T58" fmla="*/ 149 w 310"/>
                  <a:gd name="T59" fmla="*/ 17 h 35"/>
                  <a:gd name="T60" fmla="*/ 149 w 310"/>
                  <a:gd name="T61" fmla="*/ 15 h 35"/>
                  <a:gd name="T62" fmla="*/ 134 w 310"/>
                  <a:gd name="T63" fmla="*/ 15 h 35"/>
                  <a:gd name="T64" fmla="*/ 134 w 310"/>
                  <a:gd name="T65" fmla="*/ 13 h 35"/>
                  <a:gd name="T66" fmla="*/ 124 w 310"/>
                  <a:gd name="T67" fmla="*/ 13 h 35"/>
                  <a:gd name="T68" fmla="*/ 124 w 310"/>
                  <a:gd name="T69" fmla="*/ 12 h 35"/>
                  <a:gd name="T70" fmla="*/ 115 w 310"/>
                  <a:gd name="T71" fmla="*/ 12 h 35"/>
                  <a:gd name="T72" fmla="*/ 115 w 310"/>
                  <a:gd name="T73" fmla="*/ 11 h 35"/>
                  <a:gd name="T74" fmla="*/ 108 w 310"/>
                  <a:gd name="T75" fmla="*/ 11 h 35"/>
                  <a:gd name="T76" fmla="*/ 108 w 310"/>
                  <a:gd name="T77" fmla="*/ 9 h 35"/>
                  <a:gd name="T78" fmla="*/ 99 w 310"/>
                  <a:gd name="T79" fmla="*/ 9 h 35"/>
                  <a:gd name="T80" fmla="*/ 99 w 310"/>
                  <a:gd name="T81" fmla="*/ 8 h 35"/>
                  <a:gd name="T82" fmla="*/ 83 w 310"/>
                  <a:gd name="T83" fmla="*/ 8 h 35"/>
                  <a:gd name="T84" fmla="*/ 79 w 310"/>
                  <a:gd name="T85" fmla="*/ 8 h 35"/>
                  <a:gd name="T86" fmla="*/ 79 w 310"/>
                  <a:gd name="T87" fmla="*/ 6 h 35"/>
                  <a:gd name="T88" fmla="*/ 73 w 310"/>
                  <a:gd name="T89" fmla="*/ 6 h 35"/>
                  <a:gd name="T90" fmla="*/ 73 w 310"/>
                  <a:gd name="T91" fmla="*/ 5 h 35"/>
                  <a:gd name="T92" fmla="*/ 65 w 310"/>
                  <a:gd name="T93" fmla="*/ 5 h 35"/>
                  <a:gd name="T94" fmla="*/ 59 w 310"/>
                  <a:gd name="T95" fmla="*/ 5 h 35"/>
                  <a:gd name="T96" fmla="*/ 56 w 310"/>
                  <a:gd name="T97" fmla="*/ 5 h 35"/>
                  <a:gd name="T98" fmla="*/ 56 w 310"/>
                  <a:gd name="T99" fmla="*/ 4 h 35"/>
                  <a:gd name="T100" fmla="*/ 44 w 310"/>
                  <a:gd name="T101" fmla="*/ 4 h 35"/>
                  <a:gd name="T102" fmla="*/ 44 w 310"/>
                  <a:gd name="T103" fmla="*/ 3 h 35"/>
                  <a:gd name="T104" fmla="*/ 34 w 310"/>
                  <a:gd name="T105" fmla="*/ 3 h 35"/>
                  <a:gd name="T106" fmla="*/ 34 w 310"/>
                  <a:gd name="T107" fmla="*/ 2 h 35"/>
                  <a:gd name="T108" fmla="*/ 25 w 310"/>
                  <a:gd name="T109" fmla="*/ 2 h 35"/>
                  <a:gd name="T110" fmla="*/ 22 w 310"/>
                  <a:gd name="T111" fmla="*/ 2 h 35"/>
                  <a:gd name="T112" fmla="*/ 18 w 310"/>
                  <a:gd name="T113" fmla="*/ 2 h 35"/>
                  <a:gd name="T114" fmla="*/ 14 w 310"/>
                  <a:gd name="T115" fmla="*/ 2 h 35"/>
                  <a:gd name="T116" fmla="*/ 14 w 310"/>
                  <a:gd name="T117" fmla="*/ 0 h 35"/>
                  <a:gd name="T118" fmla="*/ 0 w 310"/>
                  <a:gd name="T1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 h="35">
                    <a:moveTo>
                      <a:pt x="310" y="35"/>
                    </a:moveTo>
                    <a:lnTo>
                      <a:pt x="291" y="35"/>
                    </a:lnTo>
                    <a:lnTo>
                      <a:pt x="291" y="33"/>
                    </a:lnTo>
                    <a:lnTo>
                      <a:pt x="285" y="33"/>
                    </a:lnTo>
                    <a:lnTo>
                      <a:pt x="285" y="32"/>
                    </a:lnTo>
                    <a:lnTo>
                      <a:pt x="275" y="32"/>
                    </a:lnTo>
                    <a:lnTo>
                      <a:pt x="271" y="32"/>
                    </a:lnTo>
                    <a:lnTo>
                      <a:pt x="271" y="30"/>
                    </a:lnTo>
                    <a:lnTo>
                      <a:pt x="265" y="30"/>
                    </a:lnTo>
                    <a:lnTo>
                      <a:pt x="265" y="29"/>
                    </a:lnTo>
                    <a:lnTo>
                      <a:pt x="259" y="29"/>
                    </a:lnTo>
                    <a:lnTo>
                      <a:pt x="259" y="28"/>
                    </a:lnTo>
                    <a:lnTo>
                      <a:pt x="238" y="28"/>
                    </a:lnTo>
                    <a:lnTo>
                      <a:pt x="236" y="28"/>
                    </a:lnTo>
                    <a:lnTo>
                      <a:pt x="236" y="27"/>
                    </a:lnTo>
                    <a:lnTo>
                      <a:pt x="227" y="27"/>
                    </a:lnTo>
                    <a:lnTo>
                      <a:pt x="227" y="25"/>
                    </a:lnTo>
                    <a:lnTo>
                      <a:pt x="215" y="25"/>
                    </a:lnTo>
                    <a:lnTo>
                      <a:pt x="215" y="23"/>
                    </a:lnTo>
                    <a:lnTo>
                      <a:pt x="205" y="23"/>
                    </a:lnTo>
                    <a:lnTo>
                      <a:pt x="205" y="22"/>
                    </a:lnTo>
                    <a:lnTo>
                      <a:pt x="194" y="22"/>
                    </a:lnTo>
                    <a:lnTo>
                      <a:pt x="194" y="21"/>
                    </a:lnTo>
                    <a:lnTo>
                      <a:pt x="183" y="21"/>
                    </a:lnTo>
                    <a:lnTo>
                      <a:pt x="183" y="20"/>
                    </a:lnTo>
                    <a:lnTo>
                      <a:pt x="172" y="20"/>
                    </a:lnTo>
                    <a:lnTo>
                      <a:pt x="172" y="18"/>
                    </a:lnTo>
                    <a:lnTo>
                      <a:pt x="159" y="18"/>
                    </a:lnTo>
                    <a:lnTo>
                      <a:pt x="159" y="17"/>
                    </a:lnTo>
                    <a:lnTo>
                      <a:pt x="149" y="17"/>
                    </a:lnTo>
                    <a:lnTo>
                      <a:pt x="149" y="15"/>
                    </a:lnTo>
                    <a:lnTo>
                      <a:pt x="134" y="15"/>
                    </a:lnTo>
                    <a:lnTo>
                      <a:pt x="134" y="13"/>
                    </a:lnTo>
                    <a:lnTo>
                      <a:pt x="124" y="13"/>
                    </a:lnTo>
                    <a:lnTo>
                      <a:pt x="124" y="12"/>
                    </a:lnTo>
                    <a:lnTo>
                      <a:pt x="115" y="12"/>
                    </a:lnTo>
                    <a:lnTo>
                      <a:pt x="115" y="11"/>
                    </a:lnTo>
                    <a:lnTo>
                      <a:pt x="108" y="11"/>
                    </a:lnTo>
                    <a:lnTo>
                      <a:pt x="108" y="9"/>
                    </a:lnTo>
                    <a:lnTo>
                      <a:pt x="99" y="9"/>
                    </a:lnTo>
                    <a:lnTo>
                      <a:pt x="99" y="8"/>
                    </a:lnTo>
                    <a:lnTo>
                      <a:pt x="83" y="8"/>
                    </a:lnTo>
                    <a:lnTo>
                      <a:pt x="79" y="8"/>
                    </a:lnTo>
                    <a:lnTo>
                      <a:pt x="79" y="6"/>
                    </a:lnTo>
                    <a:lnTo>
                      <a:pt x="73" y="6"/>
                    </a:lnTo>
                    <a:lnTo>
                      <a:pt x="73" y="5"/>
                    </a:lnTo>
                    <a:lnTo>
                      <a:pt x="65" y="5"/>
                    </a:lnTo>
                    <a:lnTo>
                      <a:pt x="59" y="5"/>
                    </a:lnTo>
                    <a:lnTo>
                      <a:pt x="56" y="5"/>
                    </a:lnTo>
                    <a:lnTo>
                      <a:pt x="56" y="4"/>
                    </a:lnTo>
                    <a:lnTo>
                      <a:pt x="44" y="4"/>
                    </a:lnTo>
                    <a:lnTo>
                      <a:pt x="44" y="3"/>
                    </a:lnTo>
                    <a:lnTo>
                      <a:pt x="34" y="3"/>
                    </a:lnTo>
                    <a:lnTo>
                      <a:pt x="34" y="2"/>
                    </a:lnTo>
                    <a:lnTo>
                      <a:pt x="25" y="2"/>
                    </a:lnTo>
                    <a:lnTo>
                      <a:pt x="22" y="2"/>
                    </a:lnTo>
                    <a:lnTo>
                      <a:pt x="18" y="2"/>
                    </a:lnTo>
                    <a:lnTo>
                      <a:pt x="14" y="2"/>
                    </a:lnTo>
                    <a:lnTo>
                      <a:pt x="14"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498" name="Group 1497"/>
            <p:cNvGrpSpPr/>
            <p:nvPr/>
          </p:nvGrpSpPr>
          <p:grpSpPr>
            <a:xfrm>
              <a:off x="5105400" y="1793347"/>
              <a:ext cx="3957398" cy="615174"/>
              <a:chOff x="3913732" y="4912099"/>
              <a:chExt cx="2952750" cy="447675"/>
            </a:xfrm>
          </p:grpSpPr>
          <p:grpSp>
            <p:nvGrpSpPr>
              <p:cNvPr id="1499" name="Group 982"/>
              <p:cNvGrpSpPr>
                <a:grpSpLocks/>
              </p:cNvGrpSpPr>
              <p:nvPr/>
            </p:nvGrpSpPr>
            <p:grpSpPr bwMode="auto">
              <a:xfrm>
                <a:off x="3923257" y="4912099"/>
                <a:ext cx="2924175" cy="447675"/>
                <a:chOff x="1954" y="2018"/>
                <a:chExt cx="1842" cy="282"/>
              </a:xfrm>
            </p:grpSpPr>
            <p:sp>
              <p:nvSpPr>
                <p:cNvPr id="1685" name="Line 983"/>
                <p:cNvSpPr>
                  <a:spLocks noChangeShapeType="1"/>
                </p:cNvSpPr>
                <p:nvPr/>
              </p:nvSpPr>
              <p:spPr bwMode="auto">
                <a:xfrm>
                  <a:off x="2062"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6" name="Line 984"/>
                <p:cNvSpPr>
                  <a:spLocks noChangeShapeType="1"/>
                </p:cNvSpPr>
                <p:nvPr/>
              </p:nvSpPr>
              <p:spPr bwMode="auto">
                <a:xfrm>
                  <a:off x="2092"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7" name="Line 985"/>
                <p:cNvSpPr>
                  <a:spLocks noChangeShapeType="1"/>
                </p:cNvSpPr>
                <p:nvPr/>
              </p:nvSpPr>
              <p:spPr bwMode="auto">
                <a:xfrm>
                  <a:off x="2068"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8" name="Line 986"/>
                <p:cNvSpPr>
                  <a:spLocks noChangeShapeType="1"/>
                </p:cNvSpPr>
                <p:nvPr/>
              </p:nvSpPr>
              <p:spPr bwMode="auto">
                <a:xfrm>
                  <a:off x="2092"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9" name="Line 987"/>
                <p:cNvSpPr>
                  <a:spLocks noChangeShapeType="1"/>
                </p:cNvSpPr>
                <p:nvPr/>
              </p:nvSpPr>
              <p:spPr bwMode="auto">
                <a:xfrm>
                  <a:off x="2068"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0" name="Line 988"/>
                <p:cNvSpPr>
                  <a:spLocks noChangeShapeType="1"/>
                </p:cNvSpPr>
                <p:nvPr/>
              </p:nvSpPr>
              <p:spPr bwMode="auto">
                <a:xfrm>
                  <a:off x="2080"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1" name="Line 989"/>
                <p:cNvSpPr>
                  <a:spLocks noChangeShapeType="1"/>
                </p:cNvSpPr>
                <p:nvPr/>
              </p:nvSpPr>
              <p:spPr bwMode="auto">
                <a:xfrm>
                  <a:off x="241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2" name="Line 990"/>
                <p:cNvSpPr>
                  <a:spLocks noChangeShapeType="1"/>
                </p:cNvSpPr>
                <p:nvPr/>
              </p:nvSpPr>
              <p:spPr bwMode="auto">
                <a:xfrm>
                  <a:off x="2488"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3" name="Line 991"/>
                <p:cNvSpPr>
                  <a:spLocks noChangeShapeType="1"/>
                </p:cNvSpPr>
                <p:nvPr/>
              </p:nvSpPr>
              <p:spPr bwMode="auto">
                <a:xfrm>
                  <a:off x="2434"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4" name="Line 992"/>
                <p:cNvSpPr>
                  <a:spLocks noChangeShapeType="1"/>
                </p:cNvSpPr>
                <p:nvPr/>
              </p:nvSpPr>
              <p:spPr bwMode="auto">
                <a:xfrm>
                  <a:off x="2506"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5" name="Line 993"/>
                <p:cNvSpPr>
                  <a:spLocks noChangeShapeType="1"/>
                </p:cNvSpPr>
                <p:nvPr/>
              </p:nvSpPr>
              <p:spPr bwMode="auto">
                <a:xfrm>
                  <a:off x="2290" y="205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6" name="Line 994"/>
                <p:cNvSpPr>
                  <a:spLocks noChangeShapeType="1"/>
                </p:cNvSpPr>
                <p:nvPr/>
              </p:nvSpPr>
              <p:spPr bwMode="auto">
                <a:xfrm>
                  <a:off x="2278"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7" name="Line 995"/>
                <p:cNvSpPr>
                  <a:spLocks noChangeShapeType="1"/>
                </p:cNvSpPr>
                <p:nvPr/>
              </p:nvSpPr>
              <p:spPr bwMode="auto">
                <a:xfrm>
                  <a:off x="2266"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8" name="Line 996"/>
                <p:cNvSpPr>
                  <a:spLocks noChangeShapeType="1"/>
                </p:cNvSpPr>
                <p:nvPr/>
              </p:nvSpPr>
              <p:spPr bwMode="auto">
                <a:xfrm>
                  <a:off x="1966"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9" name="Line 997"/>
                <p:cNvSpPr>
                  <a:spLocks noChangeShapeType="1"/>
                </p:cNvSpPr>
                <p:nvPr/>
              </p:nvSpPr>
              <p:spPr bwMode="auto">
                <a:xfrm>
                  <a:off x="1954"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0" name="Line 998"/>
                <p:cNvSpPr>
                  <a:spLocks noChangeShapeType="1"/>
                </p:cNvSpPr>
                <p:nvPr/>
              </p:nvSpPr>
              <p:spPr bwMode="auto">
                <a:xfrm>
                  <a:off x="1978"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1" name="Line 999"/>
                <p:cNvSpPr>
                  <a:spLocks noChangeShapeType="1"/>
                </p:cNvSpPr>
                <p:nvPr/>
              </p:nvSpPr>
              <p:spPr bwMode="auto">
                <a:xfrm>
                  <a:off x="1972"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2" name="Line 1000"/>
                <p:cNvSpPr>
                  <a:spLocks noChangeShapeType="1"/>
                </p:cNvSpPr>
                <p:nvPr/>
              </p:nvSpPr>
              <p:spPr bwMode="auto">
                <a:xfrm>
                  <a:off x="2218"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3" name="Line 1001"/>
                <p:cNvSpPr>
                  <a:spLocks noChangeShapeType="1"/>
                </p:cNvSpPr>
                <p:nvPr/>
              </p:nvSpPr>
              <p:spPr bwMode="auto">
                <a:xfrm>
                  <a:off x="1990"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4" name="Line 1002"/>
                <p:cNvSpPr>
                  <a:spLocks noChangeShapeType="1"/>
                </p:cNvSpPr>
                <p:nvPr/>
              </p:nvSpPr>
              <p:spPr bwMode="auto">
                <a:xfrm>
                  <a:off x="2104"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5" name="Line 1003"/>
                <p:cNvSpPr>
                  <a:spLocks noChangeShapeType="1"/>
                </p:cNvSpPr>
                <p:nvPr/>
              </p:nvSpPr>
              <p:spPr bwMode="auto">
                <a:xfrm>
                  <a:off x="2356" y="206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6" name="Line 1004"/>
                <p:cNvSpPr>
                  <a:spLocks noChangeShapeType="1"/>
                </p:cNvSpPr>
                <p:nvPr/>
              </p:nvSpPr>
              <p:spPr bwMode="auto">
                <a:xfrm>
                  <a:off x="235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7" name="Line 1005"/>
                <p:cNvSpPr>
                  <a:spLocks noChangeShapeType="1"/>
                </p:cNvSpPr>
                <p:nvPr/>
              </p:nvSpPr>
              <p:spPr bwMode="auto">
                <a:xfrm>
                  <a:off x="2422"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8" name="Line 1006"/>
                <p:cNvSpPr>
                  <a:spLocks noChangeShapeType="1"/>
                </p:cNvSpPr>
                <p:nvPr/>
              </p:nvSpPr>
              <p:spPr bwMode="auto">
                <a:xfrm>
                  <a:off x="2506" y="209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9" name="Line 1007"/>
                <p:cNvSpPr>
                  <a:spLocks noChangeShapeType="1"/>
                </p:cNvSpPr>
                <p:nvPr/>
              </p:nvSpPr>
              <p:spPr bwMode="auto">
                <a:xfrm>
                  <a:off x="2854" y="213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0" name="Line 1008"/>
                <p:cNvSpPr>
                  <a:spLocks noChangeShapeType="1"/>
                </p:cNvSpPr>
                <p:nvPr/>
              </p:nvSpPr>
              <p:spPr bwMode="auto">
                <a:xfrm>
                  <a:off x="2872" y="213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1" name="Line 1009"/>
                <p:cNvSpPr>
                  <a:spLocks noChangeShapeType="1"/>
                </p:cNvSpPr>
                <p:nvPr/>
              </p:nvSpPr>
              <p:spPr bwMode="auto">
                <a:xfrm>
                  <a:off x="1960"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2" name="Line 1010"/>
                <p:cNvSpPr>
                  <a:spLocks noChangeShapeType="1"/>
                </p:cNvSpPr>
                <p:nvPr/>
              </p:nvSpPr>
              <p:spPr bwMode="auto">
                <a:xfrm>
                  <a:off x="2122"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3" name="Line 1011"/>
                <p:cNvSpPr>
                  <a:spLocks noChangeShapeType="1"/>
                </p:cNvSpPr>
                <p:nvPr/>
              </p:nvSpPr>
              <p:spPr bwMode="auto">
                <a:xfrm>
                  <a:off x="2392"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4" name="Line 1012"/>
                <p:cNvSpPr>
                  <a:spLocks noChangeShapeType="1"/>
                </p:cNvSpPr>
                <p:nvPr/>
              </p:nvSpPr>
              <p:spPr bwMode="auto">
                <a:xfrm>
                  <a:off x="2464"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5" name="Line 1013"/>
                <p:cNvSpPr>
                  <a:spLocks noChangeShapeType="1"/>
                </p:cNvSpPr>
                <p:nvPr/>
              </p:nvSpPr>
              <p:spPr bwMode="auto">
                <a:xfrm>
                  <a:off x="2410"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6" name="Line 1014"/>
                <p:cNvSpPr>
                  <a:spLocks noChangeShapeType="1"/>
                </p:cNvSpPr>
                <p:nvPr/>
              </p:nvSpPr>
              <p:spPr bwMode="auto">
                <a:xfrm>
                  <a:off x="2476"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7" name="Line 1015"/>
                <p:cNvSpPr>
                  <a:spLocks noChangeShapeType="1"/>
                </p:cNvSpPr>
                <p:nvPr/>
              </p:nvSpPr>
              <p:spPr bwMode="auto">
                <a:xfrm>
                  <a:off x="235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8" name="Line 1016"/>
                <p:cNvSpPr>
                  <a:spLocks noChangeShapeType="1"/>
                </p:cNvSpPr>
                <p:nvPr/>
              </p:nvSpPr>
              <p:spPr bwMode="auto">
                <a:xfrm>
                  <a:off x="2428"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9" name="Line 1017"/>
                <p:cNvSpPr>
                  <a:spLocks noChangeShapeType="1"/>
                </p:cNvSpPr>
                <p:nvPr/>
              </p:nvSpPr>
              <p:spPr bwMode="auto">
                <a:xfrm>
                  <a:off x="236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0" name="Line 1018"/>
                <p:cNvSpPr>
                  <a:spLocks noChangeShapeType="1"/>
                </p:cNvSpPr>
                <p:nvPr/>
              </p:nvSpPr>
              <p:spPr bwMode="auto">
                <a:xfrm>
                  <a:off x="244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1" name="Line 1019"/>
                <p:cNvSpPr>
                  <a:spLocks noChangeShapeType="1"/>
                </p:cNvSpPr>
                <p:nvPr/>
              </p:nvSpPr>
              <p:spPr bwMode="auto">
                <a:xfrm>
                  <a:off x="2236"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2" name="Line 1020"/>
                <p:cNvSpPr>
                  <a:spLocks noChangeShapeType="1"/>
                </p:cNvSpPr>
                <p:nvPr/>
              </p:nvSpPr>
              <p:spPr bwMode="auto">
                <a:xfrm>
                  <a:off x="2254"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3" name="Line 1021"/>
                <p:cNvSpPr>
                  <a:spLocks noChangeShapeType="1"/>
                </p:cNvSpPr>
                <p:nvPr/>
              </p:nvSpPr>
              <p:spPr bwMode="auto">
                <a:xfrm>
                  <a:off x="2362"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4" name="Line 1022"/>
                <p:cNvSpPr>
                  <a:spLocks noChangeShapeType="1"/>
                </p:cNvSpPr>
                <p:nvPr/>
              </p:nvSpPr>
              <p:spPr bwMode="auto">
                <a:xfrm>
                  <a:off x="2434"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5" name="Line 1023"/>
                <p:cNvSpPr>
                  <a:spLocks noChangeShapeType="1"/>
                </p:cNvSpPr>
                <p:nvPr/>
              </p:nvSpPr>
              <p:spPr bwMode="auto">
                <a:xfrm>
                  <a:off x="2374"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6" name="Line 1024"/>
                <p:cNvSpPr>
                  <a:spLocks noChangeShapeType="1"/>
                </p:cNvSpPr>
                <p:nvPr/>
              </p:nvSpPr>
              <p:spPr bwMode="auto">
                <a:xfrm>
                  <a:off x="244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7" name="Line 1025"/>
                <p:cNvSpPr>
                  <a:spLocks noChangeShapeType="1"/>
                </p:cNvSpPr>
                <p:nvPr/>
              </p:nvSpPr>
              <p:spPr bwMode="auto">
                <a:xfrm>
                  <a:off x="1996" y="201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8" name="Line 1026"/>
                <p:cNvSpPr>
                  <a:spLocks noChangeShapeType="1"/>
                </p:cNvSpPr>
                <p:nvPr/>
              </p:nvSpPr>
              <p:spPr bwMode="auto">
                <a:xfrm>
                  <a:off x="2026"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9" name="Line 1027"/>
                <p:cNvSpPr>
                  <a:spLocks noChangeShapeType="1"/>
                </p:cNvSpPr>
                <p:nvPr/>
              </p:nvSpPr>
              <p:spPr bwMode="auto">
                <a:xfrm>
                  <a:off x="236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0" name="Line 1028"/>
                <p:cNvSpPr>
                  <a:spLocks noChangeShapeType="1"/>
                </p:cNvSpPr>
                <p:nvPr/>
              </p:nvSpPr>
              <p:spPr bwMode="auto">
                <a:xfrm>
                  <a:off x="244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1" name="Line 1029"/>
                <p:cNvSpPr>
                  <a:spLocks noChangeShapeType="1"/>
                </p:cNvSpPr>
                <p:nvPr/>
              </p:nvSpPr>
              <p:spPr bwMode="auto">
                <a:xfrm>
                  <a:off x="2380"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2" name="Line 1030"/>
                <p:cNvSpPr>
                  <a:spLocks noChangeShapeType="1"/>
                </p:cNvSpPr>
                <p:nvPr/>
              </p:nvSpPr>
              <p:spPr bwMode="auto">
                <a:xfrm>
                  <a:off x="2452"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3" name="Line 1031"/>
                <p:cNvSpPr>
                  <a:spLocks noChangeShapeType="1"/>
                </p:cNvSpPr>
                <p:nvPr/>
              </p:nvSpPr>
              <p:spPr bwMode="auto">
                <a:xfrm>
                  <a:off x="2308"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4" name="Line 1032"/>
                <p:cNvSpPr>
                  <a:spLocks noChangeShapeType="1"/>
                </p:cNvSpPr>
                <p:nvPr/>
              </p:nvSpPr>
              <p:spPr bwMode="auto">
                <a:xfrm>
                  <a:off x="2326"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5" name="Line 1033"/>
                <p:cNvSpPr>
                  <a:spLocks noChangeShapeType="1"/>
                </p:cNvSpPr>
                <p:nvPr/>
              </p:nvSpPr>
              <p:spPr bwMode="auto">
                <a:xfrm>
                  <a:off x="2314"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6" name="Line 1034"/>
                <p:cNvSpPr>
                  <a:spLocks noChangeShapeType="1"/>
                </p:cNvSpPr>
                <p:nvPr/>
              </p:nvSpPr>
              <p:spPr bwMode="auto">
                <a:xfrm>
                  <a:off x="2332"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7" name="Line 1035"/>
                <p:cNvSpPr>
                  <a:spLocks noChangeShapeType="1"/>
                </p:cNvSpPr>
                <p:nvPr/>
              </p:nvSpPr>
              <p:spPr bwMode="auto">
                <a:xfrm>
                  <a:off x="2326" y="206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8" name="Line 1036"/>
                <p:cNvSpPr>
                  <a:spLocks noChangeShapeType="1"/>
                </p:cNvSpPr>
                <p:nvPr/>
              </p:nvSpPr>
              <p:spPr bwMode="auto">
                <a:xfrm>
                  <a:off x="2344" y="206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9" name="Line 1037"/>
                <p:cNvSpPr>
                  <a:spLocks noChangeShapeType="1"/>
                </p:cNvSpPr>
                <p:nvPr/>
              </p:nvSpPr>
              <p:spPr bwMode="auto">
                <a:xfrm>
                  <a:off x="2374"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0" name="Line 1038"/>
                <p:cNvSpPr>
                  <a:spLocks noChangeShapeType="1"/>
                </p:cNvSpPr>
                <p:nvPr/>
              </p:nvSpPr>
              <p:spPr bwMode="auto">
                <a:xfrm>
                  <a:off x="2446"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1" name="Line 1039"/>
                <p:cNvSpPr>
                  <a:spLocks noChangeShapeType="1"/>
                </p:cNvSpPr>
                <p:nvPr/>
              </p:nvSpPr>
              <p:spPr bwMode="auto">
                <a:xfrm>
                  <a:off x="238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2" name="Line 1040"/>
                <p:cNvSpPr>
                  <a:spLocks noChangeShapeType="1"/>
                </p:cNvSpPr>
                <p:nvPr/>
              </p:nvSpPr>
              <p:spPr bwMode="auto">
                <a:xfrm>
                  <a:off x="2458"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3" name="Line 1041"/>
                <p:cNvSpPr>
                  <a:spLocks noChangeShapeType="1"/>
                </p:cNvSpPr>
                <p:nvPr/>
              </p:nvSpPr>
              <p:spPr bwMode="auto">
                <a:xfrm>
                  <a:off x="2008"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4" name="Line 1042"/>
                <p:cNvSpPr>
                  <a:spLocks noChangeShapeType="1"/>
                </p:cNvSpPr>
                <p:nvPr/>
              </p:nvSpPr>
              <p:spPr bwMode="auto">
                <a:xfrm>
                  <a:off x="2020"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5" name="Line 1043"/>
                <p:cNvSpPr>
                  <a:spLocks noChangeShapeType="1"/>
                </p:cNvSpPr>
                <p:nvPr/>
              </p:nvSpPr>
              <p:spPr bwMode="auto">
                <a:xfrm>
                  <a:off x="239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6" name="Line 1044"/>
                <p:cNvSpPr>
                  <a:spLocks noChangeShapeType="1"/>
                </p:cNvSpPr>
                <p:nvPr/>
              </p:nvSpPr>
              <p:spPr bwMode="auto">
                <a:xfrm>
                  <a:off x="2464"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7" name="Line 1045"/>
                <p:cNvSpPr>
                  <a:spLocks noChangeShapeType="1"/>
                </p:cNvSpPr>
                <p:nvPr/>
              </p:nvSpPr>
              <p:spPr bwMode="auto">
                <a:xfrm>
                  <a:off x="2410"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8" name="Line 1046"/>
                <p:cNvSpPr>
                  <a:spLocks noChangeShapeType="1"/>
                </p:cNvSpPr>
                <p:nvPr/>
              </p:nvSpPr>
              <p:spPr bwMode="auto">
                <a:xfrm>
                  <a:off x="2482"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9" name="Line 1047"/>
                <p:cNvSpPr>
                  <a:spLocks noChangeShapeType="1"/>
                </p:cNvSpPr>
                <p:nvPr/>
              </p:nvSpPr>
              <p:spPr bwMode="auto">
                <a:xfrm>
                  <a:off x="2038"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0" name="Line 1048"/>
                <p:cNvSpPr>
                  <a:spLocks noChangeShapeType="1"/>
                </p:cNvSpPr>
                <p:nvPr/>
              </p:nvSpPr>
              <p:spPr bwMode="auto">
                <a:xfrm>
                  <a:off x="2050" y="202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1" name="Line 1049"/>
                <p:cNvSpPr>
                  <a:spLocks noChangeShapeType="1"/>
                </p:cNvSpPr>
                <p:nvPr/>
              </p:nvSpPr>
              <p:spPr bwMode="auto">
                <a:xfrm>
                  <a:off x="2116"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2" name="Line 1050"/>
                <p:cNvSpPr>
                  <a:spLocks noChangeShapeType="1"/>
                </p:cNvSpPr>
                <p:nvPr/>
              </p:nvSpPr>
              <p:spPr bwMode="auto">
                <a:xfrm>
                  <a:off x="2080" y="202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3" name="Line 1051"/>
                <p:cNvSpPr>
                  <a:spLocks noChangeShapeType="1"/>
                </p:cNvSpPr>
                <p:nvPr/>
              </p:nvSpPr>
              <p:spPr bwMode="auto">
                <a:xfrm>
                  <a:off x="2110" y="2030"/>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4" name="Line 1052"/>
                <p:cNvSpPr>
                  <a:spLocks noChangeShapeType="1"/>
                </p:cNvSpPr>
                <p:nvPr/>
              </p:nvSpPr>
              <p:spPr bwMode="auto">
                <a:xfrm>
                  <a:off x="2278" y="204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5" name="Line 1053"/>
                <p:cNvSpPr>
                  <a:spLocks noChangeShapeType="1"/>
                </p:cNvSpPr>
                <p:nvPr/>
              </p:nvSpPr>
              <p:spPr bwMode="auto">
                <a:xfrm>
                  <a:off x="2296" y="2054"/>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6" name="Line 1054"/>
                <p:cNvSpPr>
                  <a:spLocks noChangeShapeType="1"/>
                </p:cNvSpPr>
                <p:nvPr/>
              </p:nvSpPr>
              <p:spPr bwMode="auto">
                <a:xfrm>
                  <a:off x="2782" y="212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7" name="Line 1055"/>
                <p:cNvSpPr>
                  <a:spLocks noChangeShapeType="1"/>
                </p:cNvSpPr>
                <p:nvPr/>
              </p:nvSpPr>
              <p:spPr bwMode="auto">
                <a:xfrm>
                  <a:off x="2800" y="212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8" name="Line 1056"/>
                <p:cNvSpPr>
                  <a:spLocks noChangeShapeType="1"/>
                </p:cNvSpPr>
                <p:nvPr/>
              </p:nvSpPr>
              <p:spPr bwMode="auto">
                <a:xfrm>
                  <a:off x="2398"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9" name="Line 1057"/>
                <p:cNvSpPr>
                  <a:spLocks noChangeShapeType="1"/>
                </p:cNvSpPr>
                <p:nvPr/>
              </p:nvSpPr>
              <p:spPr bwMode="auto">
                <a:xfrm>
                  <a:off x="2470" y="207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0" name="Line 1058"/>
                <p:cNvSpPr>
                  <a:spLocks noChangeShapeType="1"/>
                </p:cNvSpPr>
                <p:nvPr/>
              </p:nvSpPr>
              <p:spPr bwMode="auto">
                <a:xfrm>
                  <a:off x="2416" y="207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1" name="Line 1059"/>
                <p:cNvSpPr>
                  <a:spLocks noChangeShapeType="1"/>
                </p:cNvSpPr>
                <p:nvPr/>
              </p:nvSpPr>
              <p:spPr bwMode="auto">
                <a:xfrm>
                  <a:off x="2488" y="208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2" name="Line 1060"/>
                <p:cNvSpPr>
                  <a:spLocks noChangeShapeType="1"/>
                </p:cNvSpPr>
                <p:nvPr/>
              </p:nvSpPr>
              <p:spPr bwMode="auto">
                <a:xfrm>
                  <a:off x="2818"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3" name="Line 1061"/>
                <p:cNvSpPr>
                  <a:spLocks noChangeShapeType="1"/>
                </p:cNvSpPr>
                <p:nvPr/>
              </p:nvSpPr>
              <p:spPr bwMode="auto">
                <a:xfrm>
                  <a:off x="2824"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4" name="Line 1062"/>
                <p:cNvSpPr>
                  <a:spLocks noChangeShapeType="1"/>
                </p:cNvSpPr>
                <p:nvPr/>
              </p:nvSpPr>
              <p:spPr bwMode="auto">
                <a:xfrm>
                  <a:off x="2818"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5" name="Line 1063"/>
                <p:cNvSpPr>
                  <a:spLocks noChangeShapeType="1"/>
                </p:cNvSpPr>
                <p:nvPr/>
              </p:nvSpPr>
              <p:spPr bwMode="auto">
                <a:xfrm>
                  <a:off x="2830"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6" name="Line 1064"/>
                <p:cNvSpPr>
                  <a:spLocks noChangeShapeType="1"/>
                </p:cNvSpPr>
                <p:nvPr/>
              </p:nvSpPr>
              <p:spPr bwMode="auto">
                <a:xfrm>
                  <a:off x="2836"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7" name="Line 1065"/>
                <p:cNvSpPr>
                  <a:spLocks noChangeShapeType="1"/>
                </p:cNvSpPr>
                <p:nvPr/>
              </p:nvSpPr>
              <p:spPr bwMode="auto">
                <a:xfrm>
                  <a:off x="2848"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8" name="Line 1066"/>
                <p:cNvSpPr>
                  <a:spLocks noChangeShapeType="1"/>
                </p:cNvSpPr>
                <p:nvPr/>
              </p:nvSpPr>
              <p:spPr bwMode="auto">
                <a:xfrm>
                  <a:off x="2836"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9" name="Line 1067"/>
                <p:cNvSpPr>
                  <a:spLocks noChangeShapeType="1"/>
                </p:cNvSpPr>
                <p:nvPr/>
              </p:nvSpPr>
              <p:spPr bwMode="auto">
                <a:xfrm>
                  <a:off x="2854"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0" name="Line 1068"/>
                <p:cNvSpPr>
                  <a:spLocks noChangeShapeType="1"/>
                </p:cNvSpPr>
                <p:nvPr/>
              </p:nvSpPr>
              <p:spPr bwMode="auto">
                <a:xfrm>
                  <a:off x="2854" y="212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1" name="Line 1069"/>
                <p:cNvSpPr>
                  <a:spLocks noChangeShapeType="1"/>
                </p:cNvSpPr>
                <p:nvPr/>
              </p:nvSpPr>
              <p:spPr bwMode="auto">
                <a:xfrm>
                  <a:off x="2860" y="213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2" name="Line 1070"/>
                <p:cNvSpPr>
                  <a:spLocks noChangeShapeType="1"/>
                </p:cNvSpPr>
                <p:nvPr/>
              </p:nvSpPr>
              <p:spPr bwMode="auto">
                <a:xfrm>
                  <a:off x="3130" y="216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3" name="Line 1071"/>
                <p:cNvSpPr>
                  <a:spLocks noChangeShapeType="1"/>
                </p:cNvSpPr>
                <p:nvPr/>
              </p:nvSpPr>
              <p:spPr bwMode="auto">
                <a:xfrm>
                  <a:off x="3142" y="216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4" name="Line 1072"/>
                <p:cNvSpPr>
                  <a:spLocks noChangeShapeType="1"/>
                </p:cNvSpPr>
                <p:nvPr/>
              </p:nvSpPr>
              <p:spPr bwMode="auto">
                <a:xfrm>
                  <a:off x="313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5" name="Line 1073"/>
                <p:cNvSpPr>
                  <a:spLocks noChangeShapeType="1"/>
                </p:cNvSpPr>
                <p:nvPr/>
              </p:nvSpPr>
              <p:spPr bwMode="auto">
                <a:xfrm>
                  <a:off x="314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6" name="Line 1074"/>
                <p:cNvSpPr>
                  <a:spLocks noChangeShapeType="1"/>
                </p:cNvSpPr>
                <p:nvPr/>
              </p:nvSpPr>
              <p:spPr bwMode="auto">
                <a:xfrm>
                  <a:off x="2980"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7" name="Line 1075"/>
                <p:cNvSpPr>
                  <a:spLocks noChangeShapeType="1"/>
                </p:cNvSpPr>
                <p:nvPr/>
              </p:nvSpPr>
              <p:spPr bwMode="auto">
                <a:xfrm>
                  <a:off x="2986"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8" name="Line 1076"/>
                <p:cNvSpPr>
                  <a:spLocks noChangeShapeType="1"/>
                </p:cNvSpPr>
                <p:nvPr/>
              </p:nvSpPr>
              <p:spPr bwMode="auto">
                <a:xfrm>
                  <a:off x="313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9" name="Line 1077"/>
                <p:cNvSpPr>
                  <a:spLocks noChangeShapeType="1"/>
                </p:cNvSpPr>
                <p:nvPr/>
              </p:nvSpPr>
              <p:spPr bwMode="auto">
                <a:xfrm>
                  <a:off x="314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0" name="Line 1078"/>
                <p:cNvSpPr>
                  <a:spLocks noChangeShapeType="1"/>
                </p:cNvSpPr>
                <p:nvPr/>
              </p:nvSpPr>
              <p:spPr bwMode="auto">
                <a:xfrm>
                  <a:off x="3148"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1" name="Line 1079"/>
                <p:cNvSpPr>
                  <a:spLocks noChangeShapeType="1"/>
                </p:cNvSpPr>
                <p:nvPr/>
              </p:nvSpPr>
              <p:spPr bwMode="auto">
                <a:xfrm>
                  <a:off x="316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2" name="Line 1080"/>
                <p:cNvSpPr>
                  <a:spLocks noChangeShapeType="1"/>
                </p:cNvSpPr>
                <p:nvPr/>
              </p:nvSpPr>
              <p:spPr bwMode="auto">
                <a:xfrm>
                  <a:off x="3004"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3" name="Line 1081"/>
                <p:cNvSpPr>
                  <a:spLocks noChangeShapeType="1"/>
                </p:cNvSpPr>
                <p:nvPr/>
              </p:nvSpPr>
              <p:spPr bwMode="auto">
                <a:xfrm>
                  <a:off x="3010"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4" name="Line 1082"/>
                <p:cNvSpPr>
                  <a:spLocks noChangeShapeType="1"/>
                </p:cNvSpPr>
                <p:nvPr/>
              </p:nvSpPr>
              <p:spPr bwMode="auto">
                <a:xfrm>
                  <a:off x="3676"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5" name="Line 1083"/>
                <p:cNvSpPr>
                  <a:spLocks noChangeShapeType="1"/>
                </p:cNvSpPr>
                <p:nvPr/>
              </p:nvSpPr>
              <p:spPr bwMode="auto">
                <a:xfrm>
                  <a:off x="3688"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6" name="Line 1084"/>
                <p:cNvSpPr>
                  <a:spLocks noChangeShapeType="1"/>
                </p:cNvSpPr>
                <p:nvPr/>
              </p:nvSpPr>
              <p:spPr bwMode="auto">
                <a:xfrm>
                  <a:off x="343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7" name="Line 1085"/>
                <p:cNvSpPr>
                  <a:spLocks noChangeShapeType="1"/>
                </p:cNvSpPr>
                <p:nvPr/>
              </p:nvSpPr>
              <p:spPr bwMode="auto">
                <a:xfrm>
                  <a:off x="344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8" name="Line 1086"/>
                <p:cNvSpPr>
                  <a:spLocks noChangeShapeType="1"/>
                </p:cNvSpPr>
                <p:nvPr/>
              </p:nvSpPr>
              <p:spPr bwMode="auto">
                <a:xfrm>
                  <a:off x="3514"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9" name="Line 1087"/>
                <p:cNvSpPr>
                  <a:spLocks noChangeShapeType="1"/>
                </p:cNvSpPr>
                <p:nvPr/>
              </p:nvSpPr>
              <p:spPr bwMode="auto">
                <a:xfrm>
                  <a:off x="3526"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0" name="Line 1088"/>
                <p:cNvSpPr>
                  <a:spLocks noChangeShapeType="1"/>
                </p:cNvSpPr>
                <p:nvPr/>
              </p:nvSpPr>
              <p:spPr bwMode="auto">
                <a:xfrm>
                  <a:off x="3652" y="221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1" name="Line 1089"/>
                <p:cNvSpPr>
                  <a:spLocks noChangeShapeType="1"/>
                </p:cNvSpPr>
                <p:nvPr/>
              </p:nvSpPr>
              <p:spPr bwMode="auto">
                <a:xfrm>
                  <a:off x="3664" y="221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2" name="Line 1090"/>
                <p:cNvSpPr>
                  <a:spLocks noChangeShapeType="1"/>
                </p:cNvSpPr>
                <p:nvPr/>
              </p:nvSpPr>
              <p:spPr bwMode="auto">
                <a:xfrm>
                  <a:off x="3454"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3" name="Line 1091"/>
                <p:cNvSpPr>
                  <a:spLocks noChangeShapeType="1"/>
                </p:cNvSpPr>
                <p:nvPr/>
              </p:nvSpPr>
              <p:spPr bwMode="auto">
                <a:xfrm>
                  <a:off x="3460"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4" name="Line 1092"/>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5" name="Line 1093"/>
                <p:cNvSpPr>
                  <a:spLocks noChangeShapeType="1"/>
                </p:cNvSpPr>
                <p:nvPr/>
              </p:nvSpPr>
              <p:spPr bwMode="auto">
                <a:xfrm>
                  <a:off x="3610"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6" name="Line 1094"/>
                <p:cNvSpPr>
                  <a:spLocks noChangeShapeType="1"/>
                </p:cNvSpPr>
                <p:nvPr/>
              </p:nvSpPr>
              <p:spPr bwMode="auto">
                <a:xfrm>
                  <a:off x="3544"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7" name="Line 1095"/>
                <p:cNvSpPr>
                  <a:spLocks noChangeShapeType="1"/>
                </p:cNvSpPr>
                <p:nvPr/>
              </p:nvSpPr>
              <p:spPr bwMode="auto">
                <a:xfrm>
                  <a:off x="3550"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8" name="Line 1096"/>
                <p:cNvSpPr>
                  <a:spLocks noChangeShapeType="1"/>
                </p:cNvSpPr>
                <p:nvPr/>
              </p:nvSpPr>
              <p:spPr bwMode="auto">
                <a:xfrm>
                  <a:off x="3670"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9" name="Line 1097"/>
                <p:cNvSpPr>
                  <a:spLocks noChangeShapeType="1"/>
                </p:cNvSpPr>
                <p:nvPr/>
              </p:nvSpPr>
              <p:spPr bwMode="auto">
                <a:xfrm>
                  <a:off x="3682" y="2222"/>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0" name="Line 1098"/>
                <p:cNvSpPr>
                  <a:spLocks noChangeShapeType="1"/>
                </p:cNvSpPr>
                <p:nvPr/>
              </p:nvSpPr>
              <p:spPr bwMode="auto">
                <a:xfrm>
                  <a:off x="3478"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1" name="Line 1099"/>
                <p:cNvSpPr>
                  <a:spLocks noChangeShapeType="1"/>
                </p:cNvSpPr>
                <p:nvPr/>
              </p:nvSpPr>
              <p:spPr bwMode="auto">
                <a:xfrm>
                  <a:off x="3490"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2" name="Line 1100"/>
                <p:cNvSpPr>
                  <a:spLocks noChangeShapeType="1"/>
                </p:cNvSpPr>
                <p:nvPr/>
              </p:nvSpPr>
              <p:spPr bwMode="auto">
                <a:xfrm>
                  <a:off x="315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3" name="Line 1101"/>
                <p:cNvSpPr>
                  <a:spLocks noChangeShapeType="1"/>
                </p:cNvSpPr>
                <p:nvPr/>
              </p:nvSpPr>
              <p:spPr bwMode="auto">
                <a:xfrm>
                  <a:off x="316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4" name="Line 1102"/>
                <p:cNvSpPr>
                  <a:spLocks noChangeShapeType="1"/>
                </p:cNvSpPr>
                <p:nvPr/>
              </p:nvSpPr>
              <p:spPr bwMode="auto">
                <a:xfrm>
                  <a:off x="316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5" name="Line 1103"/>
                <p:cNvSpPr>
                  <a:spLocks noChangeShapeType="1"/>
                </p:cNvSpPr>
                <p:nvPr/>
              </p:nvSpPr>
              <p:spPr bwMode="auto">
                <a:xfrm>
                  <a:off x="3178"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6" name="Line 1104"/>
                <p:cNvSpPr>
                  <a:spLocks noChangeShapeType="1"/>
                </p:cNvSpPr>
                <p:nvPr/>
              </p:nvSpPr>
              <p:spPr bwMode="auto">
                <a:xfrm>
                  <a:off x="3592"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7" name="Line 1105"/>
                <p:cNvSpPr>
                  <a:spLocks noChangeShapeType="1"/>
                </p:cNvSpPr>
                <p:nvPr/>
              </p:nvSpPr>
              <p:spPr bwMode="auto">
                <a:xfrm>
                  <a:off x="3604"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8" name="Line 1106"/>
                <p:cNvSpPr>
                  <a:spLocks noChangeShapeType="1"/>
                </p:cNvSpPr>
                <p:nvPr/>
              </p:nvSpPr>
              <p:spPr bwMode="auto">
                <a:xfrm>
                  <a:off x="3532"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9" name="Line 1107"/>
                <p:cNvSpPr>
                  <a:spLocks noChangeShapeType="1"/>
                </p:cNvSpPr>
                <p:nvPr/>
              </p:nvSpPr>
              <p:spPr bwMode="auto">
                <a:xfrm>
                  <a:off x="3544" y="2186"/>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0" name="Line 1108"/>
                <p:cNvSpPr>
                  <a:spLocks noChangeShapeType="1"/>
                </p:cNvSpPr>
                <p:nvPr/>
              </p:nvSpPr>
              <p:spPr bwMode="auto">
                <a:xfrm>
                  <a:off x="3784" y="226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1" name="Line 1109"/>
                <p:cNvSpPr>
                  <a:spLocks noChangeShapeType="1"/>
                </p:cNvSpPr>
                <p:nvPr/>
              </p:nvSpPr>
              <p:spPr bwMode="auto">
                <a:xfrm>
                  <a:off x="3796" y="226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2" name="Line 1110"/>
                <p:cNvSpPr>
                  <a:spLocks noChangeShapeType="1"/>
                </p:cNvSpPr>
                <p:nvPr/>
              </p:nvSpPr>
              <p:spPr bwMode="auto">
                <a:xfrm>
                  <a:off x="3466"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3" name="Line 1111"/>
                <p:cNvSpPr>
                  <a:spLocks noChangeShapeType="1"/>
                </p:cNvSpPr>
                <p:nvPr/>
              </p:nvSpPr>
              <p:spPr bwMode="auto">
                <a:xfrm>
                  <a:off x="3478"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4" name="Line 1112"/>
                <p:cNvSpPr>
                  <a:spLocks noChangeShapeType="1"/>
                </p:cNvSpPr>
                <p:nvPr/>
              </p:nvSpPr>
              <p:spPr bwMode="auto">
                <a:xfrm>
                  <a:off x="361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5" name="Line 1113"/>
                <p:cNvSpPr>
                  <a:spLocks noChangeShapeType="1"/>
                </p:cNvSpPr>
                <p:nvPr/>
              </p:nvSpPr>
              <p:spPr bwMode="auto">
                <a:xfrm>
                  <a:off x="362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6" name="Line 1114"/>
                <p:cNvSpPr>
                  <a:spLocks noChangeShapeType="1"/>
                </p:cNvSpPr>
                <p:nvPr/>
              </p:nvSpPr>
              <p:spPr bwMode="auto">
                <a:xfrm>
                  <a:off x="3556"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7" name="Line 1115"/>
                <p:cNvSpPr>
                  <a:spLocks noChangeShapeType="1"/>
                </p:cNvSpPr>
                <p:nvPr/>
              </p:nvSpPr>
              <p:spPr bwMode="auto">
                <a:xfrm>
                  <a:off x="3568" y="2198"/>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8" name="Line 1116"/>
                <p:cNvSpPr>
                  <a:spLocks noChangeShapeType="1"/>
                </p:cNvSpPr>
                <p:nvPr/>
              </p:nvSpPr>
              <p:spPr bwMode="auto">
                <a:xfrm>
                  <a:off x="358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9" name="Line 1117"/>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0" name="Line 1118"/>
                <p:cNvSpPr>
                  <a:spLocks noChangeShapeType="1"/>
                </p:cNvSpPr>
                <p:nvPr/>
              </p:nvSpPr>
              <p:spPr bwMode="auto">
                <a:xfrm>
                  <a:off x="3496"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1" name="Line 1119"/>
                <p:cNvSpPr>
                  <a:spLocks noChangeShapeType="1"/>
                </p:cNvSpPr>
                <p:nvPr/>
              </p:nvSpPr>
              <p:spPr bwMode="auto">
                <a:xfrm>
                  <a:off x="3508" y="218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2" name="Line 1120"/>
                <p:cNvSpPr>
                  <a:spLocks noChangeShapeType="1"/>
                </p:cNvSpPr>
                <p:nvPr/>
              </p:nvSpPr>
              <p:spPr bwMode="auto">
                <a:xfrm>
                  <a:off x="316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3" name="Line 1121"/>
                <p:cNvSpPr>
                  <a:spLocks noChangeShapeType="1"/>
                </p:cNvSpPr>
                <p:nvPr/>
              </p:nvSpPr>
              <p:spPr bwMode="auto">
                <a:xfrm>
                  <a:off x="3178"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4" name="Line 1122"/>
                <p:cNvSpPr>
                  <a:spLocks noChangeShapeType="1"/>
                </p:cNvSpPr>
                <p:nvPr/>
              </p:nvSpPr>
              <p:spPr bwMode="auto">
                <a:xfrm>
                  <a:off x="318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5" name="Line 1123"/>
                <p:cNvSpPr>
                  <a:spLocks noChangeShapeType="1"/>
                </p:cNvSpPr>
                <p:nvPr/>
              </p:nvSpPr>
              <p:spPr bwMode="auto">
                <a:xfrm>
                  <a:off x="319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6" name="Line 1124"/>
                <p:cNvSpPr>
                  <a:spLocks noChangeShapeType="1"/>
                </p:cNvSpPr>
                <p:nvPr/>
              </p:nvSpPr>
              <p:spPr bwMode="auto">
                <a:xfrm>
                  <a:off x="2752"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7" name="Line 1125"/>
                <p:cNvSpPr>
                  <a:spLocks noChangeShapeType="1"/>
                </p:cNvSpPr>
                <p:nvPr/>
              </p:nvSpPr>
              <p:spPr bwMode="auto">
                <a:xfrm>
                  <a:off x="2764"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8" name="Line 1126"/>
                <p:cNvSpPr>
                  <a:spLocks noChangeShapeType="1"/>
                </p:cNvSpPr>
                <p:nvPr/>
              </p:nvSpPr>
              <p:spPr bwMode="auto">
                <a:xfrm>
                  <a:off x="2626"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9" name="Line 1127"/>
                <p:cNvSpPr>
                  <a:spLocks noChangeShapeType="1"/>
                </p:cNvSpPr>
                <p:nvPr/>
              </p:nvSpPr>
              <p:spPr bwMode="auto">
                <a:xfrm>
                  <a:off x="2638"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0" name="Line 1128"/>
                <p:cNvSpPr>
                  <a:spLocks noChangeShapeType="1"/>
                </p:cNvSpPr>
                <p:nvPr/>
              </p:nvSpPr>
              <p:spPr bwMode="auto">
                <a:xfrm>
                  <a:off x="2770"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1" name="Line 1129"/>
                <p:cNvSpPr>
                  <a:spLocks noChangeShapeType="1"/>
                </p:cNvSpPr>
                <p:nvPr/>
              </p:nvSpPr>
              <p:spPr bwMode="auto">
                <a:xfrm>
                  <a:off x="2782" y="211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2" name="Line 1130"/>
                <p:cNvSpPr>
                  <a:spLocks noChangeShapeType="1"/>
                </p:cNvSpPr>
                <p:nvPr/>
              </p:nvSpPr>
              <p:spPr bwMode="auto">
                <a:xfrm>
                  <a:off x="2650"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3" name="Line 1131"/>
                <p:cNvSpPr>
                  <a:spLocks noChangeShapeType="1"/>
                </p:cNvSpPr>
                <p:nvPr/>
              </p:nvSpPr>
              <p:spPr bwMode="auto">
                <a:xfrm>
                  <a:off x="2662" y="210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4" name="Line 1132"/>
                <p:cNvSpPr>
                  <a:spLocks noChangeShapeType="1"/>
                </p:cNvSpPr>
                <p:nvPr/>
              </p:nvSpPr>
              <p:spPr bwMode="auto">
                <a:xfrm>
                  <a:off x="2998"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5" name="Line 1133"/>
                <p:cNvSpPr>
                  <a:spLocks noChangeShapeType="1"/>
                </p:cNvSpPr>
                <p:nvPr/>
              </p:nvSpPr>
              <p:spPr bwMode="auto">
                <a:xfrm>
                  <a:off x="3010" y="2156"/>
                  <a:ext cx="0" cy="3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6" name="Line 1134"/>
                <p:cNvSpPr>
                  <a:spLocks noChangeShapeType="1"/>
                </p:cNvSpPr>
                <p:nvPr/>
              </p:nvSpPr>
              <p:spPr bwMode="auto">
                <a:xfrm>
                  <a:off x="3244"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7" name="Line 1135"/>
                <p:cNvSpPr>
                  <a:spLocks noChangeShapeType="1"/>
                </p:cNvSpPr>
                <p:nvPr/>
              </p:nvSpPr>
              <p:spPr bwMode="auto">
                <a:xfrm>
                  <a:off x="3256"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8" name="Line 1136"/>
                <p:cNvSpPr>
                  <a:spLocks noChangeShapeType="1"/>
                </p:cNvSpPr>
                <p:nvPr/>
              </p:nvSpPr>
              <p:spPr bwMode="auto">
                <a:xfrm>
                  <a:off x="3226"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9" name="Line 1137"/>
                <p:cNvSpPr>
                  <a:spLocks noChangeShapeType="1"/>
                </p:cNvSpPr>
                <p:nvPr/>
              </p:nvSpPr>
              <p:spPr bwMode="auto">
                <a:xfrm>
                  <a:off x="3238"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0" name="Line 1138"/>
                <p:cNvSpPr>
                  <a:spLocks noChangeShapeType="1"/>
                </p:cNvSpPr>
                <p:nvPr/>
              </p:nvSpPr>
              <p:spPr bwMode="auto">
                <a:xfrm>
                  <a:off x="3022"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1" name="Line 1139"/>
                <p:cNvSpPr>
                  <a:spLocks noChangeShapeType="1"/>
                </p:cNvSpPr>
                <p:nvPr/>
              </p:nvSpPr>
              <p:spPr bwMode="auto">
                <a:xfrm>
                  <a:off x="3034" y="2150"/>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2" name="Line 1140"/>
                <p:cNvSpPr>
                  <a:spLocks noChangeShapeType="1"/>
                </p:cNvSpPr>
                <p:nvPr/>
              </p:nvSpPr>
              <p:spPr bwMode="auto">
                <a:xfrm>
                  <a:off x="3262"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3" name="Line 1141"/>
                <p:cNvSpPr>
                  <a:spLocks noChangeShapeType="1"/>
                </p:cNvSpPr>
                <p:nvPr/>
              </p:nvSpPr>
              <p:spPr bwMode="auto">
                <a:xfrm>
                  <a:off x="3274"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4" name="Line 1142"/>
                <p:cNvSpPr>
                  <a:spLocks noChangeShapeType="1"/>
                </p:cNvSpPr>
                <p:nvPr/>
              </p:nvSpPr>
              <p:spPr bwMode="auto">
                <a:xfrm>
                  <a:off x="3244"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5" name="Line 1143"/>
                <p:cNvSpPr>
                  <a:spLocks noChangeShapeType="1"/>
                </p:cNvSpPr>
                <p:nvPr/>
              </p:nvSpPr>
              <p:spPr bwMode="auto">
                <a:xfrm>
                  <a:off x="3250" y="2168"/>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6" name="Line 1144"/>
                <p:cNvSpPr>
                  <a:spLocks noChangeShapeType="1"/>
                </p:cNvSpPr>
                <p:nvPr/>
              </p:nvSpPr>
              <p:spPr bwMode="auto">
                <a:xfrm>
                  <a:off x="315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7" name="Line 1145"/>
                <p:cNvSpPr>
                  <a:spLocks noChangeShapeType="1"/>
                </p:cNvSpPr>
                <p:nvPr/>
              </p:nvSpPr>
              <p:spPr bwMode="auto">
                <a:xfrm>
                  <a:off x="3166"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8" name="Line 1146"/>
                <p:cNvSpPr>
                  <a:spLocks noChangeShapeType="1"/>
                </p:cNvSpPr>
                <p:nvPr/>
              </p:nvSpPr>
              <p:spPr bwMode="auto">
                <a:xfrm>
                  <a:off x="317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9" name="Line 1147"/>
                <p:cNvSpPr>
                  <a:spLocks noChangeShapeType="1"/>
                </p:cNvSpPr>
                <p:nvPr/>
              </p:nvSpPr>
              <p:spPr bwMode="auto">
                <a:xfrm>
                  <a:off x="318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0" name="Line 1148"/>
                <p:cNvSpPr>
                  <a:spLocks noChangeShapeType="1"/>
                </p:cNvSpPr>
                <p:nvPr/>
              </p:nvSpPr>
              <p:spPr bwMode="auto">
                <a:xfrm>
                  <a:off x="330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1" name="Line 1149"/>
                <p:cNvSpPr>
                  <a:spLocks noChangeShapeType="1"/>
                </p:cNvSpPr>
                <p:nvPr/>
              </p:nvSpPr>
              <p:spPr bwMode="auto">
                <a:xfrm>
                  <a:off x="331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2" name="Line 1150"/>
                <p:cNvSpPr>
                  <a:spLocks noChangeShapeType="1"/>
                </p:cNvSpPr>
                <p:nvPr/>
              </p:nvSpPr>
              <p:spPr bwMode="auto">
                <a:xfrm>
                  <a:off x="328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3" name="Line 1151"/>
                <p:cNvSpPr>
                  <a:spLocks noChangeShapeType="1"/>
                </p:cNvSpPr>
                <p:nvPr/>
              </p:nvSpPr>
              <p:spPr bwMode="auto">
                <a:xfrm>
                  <a:off x="329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4" name="Line 1152"/>
                <p:cNvSpPr>
                  <a:spLocks noChangeShapeType="1"/>
                </p:cNvSpPr>
                <p:nvPr/>
              </p:nvSpPr>
              <p:spPr bwMode="auto">
                <a:xfrm>
                  <a:off x="332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5" name="Line 1153"/>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6" name="Line 1154"/>
                <p:cNvSpPr>
                  <a:spLocks noChangeShapeType="1"/>
                </p:cNvSpPr>
                <p:nvPr/>
              </p:nvSpPr>
              <p:spPr bwMode="auto">
                <a:xfrm>
                  <a:off x="330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7" name="Line 1155"/>
                <p:cNvSpPr>
                  <a:spLocks noChangeShapeType="1"/>
                </p:cNvSpPr>
                <p:nvPr/>
              </p:nvSpPr>
              <p:spPr bwMode="auto">
                <a:xfrm>
                  <a:off x="3310"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8" name="Line 1156"/>
                <p:cNvSpPr>
                  <a:spLocks noChangeShapeType="1"/>
                </p:cNvSpPr>
                <p:nvPr/>
              </p:nvSpPr>
              <p:spPr bwMode="auto">
                <a:xfrm>
                  <a:off x="341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9" name="Line 1157"/>
                <p:cNvSpPr>
                  <a:spLocks noChangeShapeType="1"/>
                </p:cNvSpPr>
                <p:nvPr/>
              </p:nvSpPr>
              <p:spPr bwMode="auto">
                <a:xfrm>
                  <a:off x="343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0" name="Line 1158"/>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1" name="Line 1159"/>
                <p:cNvSpPr>
                  <a:spLocks noChangeShapeType="1"/>
                </p:cNvSpPr>
                <p:nvPr/>
              </p:nvSpPr>
              <p:spPr bwMode="auto">
                <a:xfrm>
                  <a:off x="335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2" name="Line 1160"/>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3" name="Line 1161"/>
                <p:cNvSpPr>
                  <a:spLocks noChangeShapeType="1"/>
                </p:cNvSpPr>
                <p:nvPr/>
              </p:nvSpPr>
              <p:spPr bwMode="auto">
                <a:xfrm>
                  <a:off x="361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4" name="Line 1162"/>
                <p:cNvSpPr>
                  <a:spLocks noChangeShapeType="1"/>
                </p:cNvSpPr>
                <p:nvPr/>
              </p:nvSpPr>
              <p:spPr bwMode="auto">
                <a:xfrm>
                  <a:off x="335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5" name="Line 1163"/>
                <p:cNvSpPr>
                  <a:spLocks noChangeShapeType="1"/>
                </p:cNvSpPr>
                <p:nvPr/>
              </p:nvSpPr>
              <p:spPr bwMode="auto">
                <a:xfrm>
                  <a:off x="337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6" name="Line 1164"/>
                <p:cNvSpPr>
                  <a:spLocks noChangeShapeType="1"/>
                </p:cNvSpPr>
                <p:nvPr/>
              </p:nvSpPr>
              <p:spPr bwMode="auto">
                <a:xfrm>
                  <a:off x="331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7" name="Line 1165"/>
                <p:cNvSpPr>
                  <a:spLocks noChangeShapeType="1"/>
                </p:cNvSpPr>
                <p:nvPr/>
              </p:nvSpPr>
              <p:spPr bwMode="auto">
                <a:xfrm>
                  <a:off x="332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8" name="Line 1166"/>
                <p:cNvSpPr>
                  <a:spLocks noChangeShapeType="1"/>
                </p:cNvSpPr>
                <p:nvPr/>
              </p:nvSpPr>
              <p:spPr bwMode="auto">
                <a:xfrm>
                  <a:off x="317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9" name="Line 1167"/>
                <p:cNvSpPr>
                  <a:spLocks noChangeShapeType="1"/>
                </p:cNvSpPr>
                <p:nvPr/>
              </p:nvSpPr>
              <p:spPr bwMode="auto">
                <a:xfrm>
                  <a:off x="3184"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0" name="Line 1168"/>
                <p:cNvSpPr>
                  <a:spLocks noChangeShapeType="1"/>
                </p:cNvSpPr>
                <p:nvPr/>
              </p:nvSpPr>
              <p:spPr bwMode="auto">
                <a:xfrm>
                  <a:off x="3190"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1" name="Line 1169"/>
                <p:cNvSpPr>
                  <a:spLocks noChangeShapeType="1"/>
                </p:cNvSpPr>
                <p:nvPr/>
              </p:nvSpPr>
              <p:spPr bwMode="auto">
                <a:xfrm>
                  <a:off x="3202" y="2162"/>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2" name="Line 1170"/>
                <p:cNvSpPr>
                  <a:spLocks noChangeShapeType="1"/>
                </p:cNvSpPr>
                <p:nvPr/>
              </p:nvSpPr>
              <p:spPr bwMode="auto">
                <a:xfrm>
                  <a:off x="332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3" name="Line 1171"/>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4" name="Line 1172"/>
                <p:cNvSpPr>
                  <a:spLocks noChangeShapeType="1"/>
                </p:cNvSpPr>
                <p:nvPr/>
              </p:nvSpPr>
              <p:spPr bwMode="auto">
                <a:xfrm>
                  <a:off x="330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5" name="Line 1173"/>
                <p:cNvSpPr>
                  <a:spLocks noChangeShapeType="1"/>
                </p:cNvSpPr>
                <p:nvPr/>
              </p:nvSpPr>
              <p:spPr bwMode="auto">
                <a:xfrm>
                  <a:off x="3310"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6" name="Line 1174"/>
                <p:cNvSpPr>
                  <a:spLocks noChangeShapeType="1"/>
                </p:cNvSpPr>
                <p:nvPr/>
              </p:nvSpPr>
              <p:spPr bwMode="auto">
                <a:xfrm>
                  <a:off x="341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7" name="Line 1175"/>
                <p:cNvSpPr>
                  <a:spLocks noChangeShapeType="1"/>
                </p:cNvSpPr>
                <p:nvPr/>
              </p:nvSpPr>
              <p:spPr bwMode="auto">
                <a:xfrm>
                  <a:off x="343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8" name="Line 1176"/>
                <p:cNvSpPr>
                  <a:spLocks noChangeShapeType="1"/>
                </p:cNvSpPr>
                <p:nvPr/>
              </p:nvSpPr>
              <p:spPr bwMode="auto">
                <a:xfrm>
                  <a:off x="3334"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9" name="Line 1177"/>
                <p:cNvSpPr>
                  <a:spLocks noChangeShapeType="1"/>
                </p:cNvSpPr>
                <p:nvPr/>
              </p:nvSpPr>
              <p:spPr bwMode="auto">
                <a:xfrm>
                  <a:off x="3352"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0" name="Line 1178"/>
                <p:cNvSpPr>
                  <a:spLocks noChangeShapeType="1"/>
                </p:cNvSpPr>
                <p:nvPr/>
              </p:nvSpPr>
              <p:spPr bwMode="auto">
                <a:xfrm>
                  <a:off x="3598"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1" name="Line 1179"/>
                <p:cNvSpPr>
                  <a:spLocks noChangeShapeType="1"/>
                </p:cNvSpPr>
                <p:nvPr/>
              </p:nvSpPr>
              <p:spPr bwMode="auto">
                <a:xfrm>
                  <a:off x="3616" y="220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2" name="Line 1180"/>
                <p:cNvSpPr>
                  <a:spLocks noChangeShapeType="1"/>
                </p:cNvSpPr>
                <p:nvPr/>
              </p:nvSpPr>
              <p:spPr bwMode="auto">
                <a:xfrm>
                  <a:off x="3358"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3" name="Line 1181"/>
                <p:cNvSpPr>
                  <a:spLocks noChangeShapeType="1"/>
                </p:cNvSpPr>
                <p:nvPr/>
              </p:nvSpPr>
              <p:spPr bwMode="auto">
                <a:xfrm>
                  <a:off x="337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4" name="Line 1182"/>
                <p:cNvSpPr>
                  <a:spLocks noChangeShapeType="1"/>
                </p:cNvSpPr>
                <p:nvPr/>
              </p:nvSpPr>
              <p:spPr bwMode="auto">
                <a:xfrm>
                  <a:off x="3316" y="2174"/>
                  <a:ext cx="0" cy="36"/>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500" name="Line 1183"/>
              <p:cNvSpPr>
                <a:spLocks noChangeShapeType="1"/>
              </p:cNvSpPr>
              <p:nvPr/>
            </p:nvSpPr>
            <p:spPr bwMode="auto">
              <a:xfrm>
                <a:off x="61044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1" name="Line 1184"/>
              <p:cNvSpPr>
                <a:spLocks noChangeShapeType="1"/>
              </p:cNvSpPr>
              <p:nvPr/>
            </p:nvSpPr>
            <p:spPr bwMode="auto">
              <a:xfrm>
                <a:off x="61521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2" name="Line 1185"/>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3" name="Line 1186"/>
              <p:cNvSpPr>
                <a:spLocks noChangeShapeType="1"/>
              </p:cNvSpPr>
              <p:nvPr/>
            </p:nvSpPr>
            <p:spPr bwMode="auto">
              <a:xfrm>
                <a:off x="6761707" y="53026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4" name="Line 1187"/>
              <p:cNvSpPr>
                <a:spLocks noChangeShapeType="1"/>
              </p:cNvSpPr>
              <p:nvPr/>
            </p:nvSpPr>
            <p:spPr bwMode="auto">
              <a:xfrm>
                <a:off x="6790282" y="53026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5" name="Line 1188"/>
              <p:cNvSpPr>
                <a:spLocks noChangeShapeType="1"/>
              </p:cNvSpPr>
              <p:nvPr/>
            </p:nvSpPr>
            <p:spPr bwMode="auto">
              <a:xfrm>
                <a:off x="62378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6" name="Line 1189"/>
              <p:cNvSpPr>
                <a:spLocks noChangeShapeType="1"/>
              </p:cNvSpPr>
              <p:nvPr/>
            </p:nvSpPr>
            <p:spPr bwMode="auto">
              <a:xfrm>
                <a:off x="62664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7" name="Line 1190"/>
              <p:cNvSpPr>
                <a:spLocks noChangeShapeType="1"/>
              </p:cNvSpPr>
              <p:nvPr/>
            </p:nvSpPr>
            <p:spPr bwMode="auto">
              <a:xfrm>
                <a:off x="6523582"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8" name="Line 1191"/>
              <p:cNvSpPr>
                <a:spLocks noChangeShapeType="1"/>
              </p:cNvSpPr>
              <p:nvPr/>
            </p:nvSpPr>
            <p:spPr bwMode="auto">
              <a:xfrm>
                <a:off x="6552157"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9" name="Line 1192"/>
              <p:cNvSpPr>
                <a:spLocks noChangeShapeType="1"/>
              </p:cNvSpPr>
              <p:nvPr/>
            </p:nvSpPr>
            <p:spPr bwMode="auto">
              <a:xfrm>
                <a:off x="61425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0" name="Line 1193"/>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1" name="Line 1194"/>
              <p:cNvSpPr>
                <a:spLocks noChangeShapeType="1"/>
              </p:cNvSpPr>
              <p:nvPr/>
            </p:nvSpPr>
            <p:spPr bwMode="auto">
              <a:xfrm>
                <a:off x="660930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2" name="Line 1195"/>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3" name="Line 1196"/>
              <p:cNvSpPr>
                <a:spLocks noChangeShapeType="1"/>
              </p:cNvSpPr>
              <p:nvPr/>
            </p:nvSpPr>
            <p:spPr bwMode="auto">
              <a:xfrm>
                <a:off x="51424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4" name="Line 1197"/>
              <p:cNvSpPr>
                <a:spLocks noChangeShapeType="1"/>
              </p:cNvSpPr>
              <p:nvPr/>
            </p:nvSpPr>
            <p:spPr bwMode="auto">
              <a:xfrm>
                <a:off x="49519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5" name="Line 1198"/>
              <p:cNvSpPr>
                <a:spLocks noChangeShapeType="1"/>
              </p:cNvSpPr>
              <p:nvPr/>
            </p:nvSpPr>
            <p:spPr bwMode="auto">
              <a:xfrm>
                <a:off x="51710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6" name="Line 1199"/>
              <p:cNvSpPr>
                <a:spLocks noChangeShapeType="1"/>
              </p:cNvSpPr>
              <p:nvPr/>
            </p:nvSpPr>
            <p:spPr bwMode="auto">
              <a:xfrm>
                <a:off x="49805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7" name="Line 1200"/>
              <p:cNvSpPr>
                <a:spLocks noChangeShapeType="1"/>
              </p:cNvSpPr>
              <p:nvPr/>
            </p:nvSpPr>
            <p:spPr bwMode="auto">
              <a:xfrm>
                <a:off x="50948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8" name="Line 1201"/>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9" name="Line 1202"/>
              <p:cNvSpPr>
                <a:spLocks noChangeShapeType="1"/>
              </p:cNvSpPr>
              <p:nvPr/>
            </p:nvSpPr>
            <p:spPr bwMode="auto">
              <a:xfrm>
                <a:off x="5304382" y="50835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0" name="Line 1203"/>
              <p:cNvSpPr>
                <a:spLocks noChangeShapeType="1"/>
              </p:cNvSpPr>
              <p:nvPr/>
            </p:nvSpPr>
            <p:spPr bwMode="auto">
              <a:xfrm>
                <a:off x="5313907" y="50835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1" name="Line 1204"/>
              <p:cNvSpPr>
                <a:spLocks noChangeShapeType="1"/>
              </p:cNvSpPr>
              <p:nvPr/>
            </p:nvSpPr>
            <p:spPr bwMode="auto">
              <a:xfrm>
                <a:off x="5342482" y="50835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2" name="Line 1205"/>
              <p:cNvSpPr>
                <a:spLocks noChangeShapeType="1"/>
              </p:cNvSpPr>
              <p:nvPr/>
            </p:nvSpPr>
            <p:spPr bwMode="auto">
              <a:xfrm>
                <a:off x="50757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3" name="Line 1206"/>
              <p:cNvSpPr>
                <a:spLocks noChangeShapeType="1"/>
              </p:cNvSpPr>
              <p:nvPr/>
            </p:nvSpPr>
            <p:spPr bwMode="auto">
              <a:xfrm>
                <a:off x="48852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4" name="Line 1207"/>
              <p:cNvSpPr>
                <a:spLocks noChangeShapeType="1"/>
              </p:cNvSpPr>
              <p:nvPr/>
            </p:nvSpPr>
            <p:spPr bwMode="auto">
              <a:xfrm>
                <a:off x="51043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5" name="Line 1208"/>
              <p:cNvSpPr>
                <a:spLocks noChangeShapeType="1"/>
              </p:cNvSpPr>
              <p:nvPr/>
            </p:nvSpPr>
            <p:spPr bwMode="auto">
              <a:xfrm>
                <a:off x="49043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6" name="Line 1209"/>
              <p:cNvSpPr>
                <a:spLocks noChangeShapeType="1"/>
              </p:cNvSpPr>
              <p:nvPr/>
            </p:nvSpPr>
            <p:spPr bwMode="auto">
              <a:xfrm>
                <a:off x="521865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7" name="Line 1210"/>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8" name="Line 1211"/>
              <p:cNvSpPr>
                <a:spLocks noChangeShapeType="1"/>
              </p:cNvSpPr>
              <p:nvPr/>
            </p:nvSpPr>
            <p:spPr bwMode="auto">
              <a:xfrm>
                <a:off x="50948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9" name="Line 1212"/>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0" name="Line 1213"/>
              <p:cNvSpPr>
                <a:spLocks noChangeShapeType="1"/>
              </p:cNvSpPr>
              <p:nvPr/>
            </p:nvSpPr>
            <p:spPr bwMode="auto">
              <a:xfrm>
                <a:off x="5675857" y="51216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1" name="Line 1214"/>
              <p:cNvSpPr>
                <a:spLocks noChangeShapeType="1"/>
              </p:cNvSpPr>
              <p:nvPr/>
            </p:nvSpPr>
            <p:spPr bwMode="auto">
              <a:xfrm>
                <a:off x="5704432"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2" name="Line 1215"/>
              <p:cNvSpPr>
                <a:spLocks noChangeShapeType="1"/>
              </p:cNvSpPr>
              <p:nvPr/>
            </p:nvSpPr>
            <p:spPr bwMode="auto">
              <a:xfrm>
                <a:off x="573300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3" name="Line 1216"/>
              <p:cNvSpPr>
                <a:spLocks noChangeShapeType="1"/>
              </p:cNvSpPr>
              <p:nvPr/>
            </p:nvSpPr>
            <p:spPr bwMode="auto">
              <a:xfrm>
                <a:off x="553298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4" name="Line 1217"/>
              <p:cNvSpPr>
                <a:spLocks noChangeShapeType="1"/>
              </p:cNvSpPr>
              <p:nvPr/>
            </p:nvSpPr>
            <p:spPr bwMode="auto">
              <a:xfrm>
                <a:off x="5723482"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5" name="Line 1218"/>
              <p:cNvSpPr>
                <a:spLocks noChangeShapeType="1"/>
              </p:cNvSpPr>
              <p:nvPr/>
            </p:nvSpPr>
            <p:spPr bwMode="auto">
              <a:xfrm>
                <a:off x="575205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6" name="Line 1219"/>
              <p:cNvSpPr>
                <a:spLocks noChangeShapeType="1"/>
              </p:cNvSpPr>
              <p:nvPr/>
            </p:nvSpPr>
            <p:spPr bwMode="auto">
              <a:xfrm>
                <a:off x="575205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7" name="Line 1220"/>
              <p:cNvSpPr>
                <a:spLocks noChangeShapeType="1"/>
              </p:cNvSpPr>
              <p:nvPr/>
            </p:nvSpPr>
            <p:spPr bwMode="auto">
              <a:xfrm>
                <a:off x="5780632"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8" name="Line 1221"/>
              <p:cNvSpPr>
                <a:spLocks noChangeShapeType="1"/>
              </p:cNvSpPr>
              <p:nvPr/>
            </p:nvSpPr>
            <p:spPr bwMode="auto">
              <a:xfrm>
                <a:off x="5885407" y="51406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9" name="Line 1222"/>
              <p:cNvSpPr>
                <a:spLocks noChangeShapeType="1"/>
              </p:cNvSpPr>
              <p:nvPr/>
            </p:nvSpPr>
            <p:spPr bwMode="auto">
              <a:xfrm>
                <a:off x="5952082" y="51502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0" name="Line 1223"/>
              <p:cNvSpPr>
                <a:spLocks noChangeShapeType="1"/>
              </p:cNvSpPr>
              <p:nvPr/>
            </p:nvSpPr>
            <p:spPr bwMode="auto">
              <a:xfrm>
                <a:off x="62759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1" name="Line 1224"/>
              <p:cNvSpPr>
                <a:spLocks noChangeShapeType="1"/>
              </p:cNvSpPr>
              <p:nvPr/>
            </p:nvSpPr>
            <p:spPr bwMode="auto">
              <a:xfrm>
                <a:off x="61235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2" name="Line 1225"/>
              <p:cNvSpPr>
                <a:spLocks noChangeShapeType="1"/>
              </p:cNvSpPr>
              <p:nvPr/>
            </p:nvSpPr>
            <p:spPr bwMode="auto">
              <a:xfrm>
                <a:off x="6561682"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3" name="Line 1226"/>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4" name="Line 1227"/>
              <p:cNvSpPr>
                <a:spLocks noChangeShapeType="1"/>
              </p:cNvSpPr>
              <p:nvPr/>
            </p:nvSpPr>
            <p:spPr bwMode="auto">
              <a:xfrm>
                <a:off x="61044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5" name="Line 1228"/>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6" name="Line 1229"/>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7" name="Line 1230"/>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8" name="Line 1231"/>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9" name="Line 1232"/>
              <p:cNvSpPr>
                <a:spLocks noChangeShapeType="1"/>
              </p:cNvSpPr>
              <p:nvPr/>
            </p:nvSpPr>
            <p:spPr bwMode="auto">
              <a:xfrm>
                <a:off x="62664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0" name="Line 1233"/>
              <p:cNvSpPr>
                <a:spLocks noChangeShapeType="1"/>
              </p:cNvSpPr>
              <p:nvPr/>
            </p:nvSpPr>
            <p:spPr bwMode="auto">
              <a:xfrm>
                <a:off x="61235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1" name="Line 1234"/>
              <p:cNvSpPr>
                <a:spLocks noChangeShapeType="1"/>
              </p:cNvSpPr>
              <p:nvPr/>
            </p:nvSpPr>
            <p:spPr bwMode="auto">
              <a:xfrm>
                <a:off x="6552157"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2" name="Line 1235"/>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3" name="Line 1236"/>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4" name="Line 1237"/>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5" name="Line 1238"/>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6" name="Line 1239"/>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7" name="Line 1240"/>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8" name="Line 1241"/>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9" name="Line 1242"/>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0" name="Line 1243"/>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1" name="Line 1244"/>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2" name="Line 1245"/>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3" name="Line 1246"/>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4" name="Line 1247"/>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5" name="Line 1248"/>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6" name="Line 1249"/>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7" name="Line 1250"/>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8" name="Line 1251"/>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9" name="Line 1252"/>
              <p:cNvSpPr>
                <a:spLocks noChangeShapeType="1"/>
              </p:cNvSpPr>
              <p:nvPr/>
            </p:nvSpPr>
            <p:spPr bwMode="auto">
              <a:xfrm>
                <a:off x="5999707" y="51502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0" name="Line 1253"/>
              <p:cNvSpPr>
                <a:spLocks noChangeShapeType="1"/>
              </p:cNvSpPr>
              <p:nvPr/>
            </p:nvSpPr>
            <p:spPr bwMode="auto">
              <a:xfrm>
                <a:off x="5961607" y="51502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1" name="Line 1254"/>
              <p:cNvSpPr>
                <a:spLocks noChangeShapeType="1"/>
              </p:cNvSpPr>
              <p:nvPr/>
            </p:nvSpPr>
            <p:spPr bwMode="auto">
              <a:xfrm>
                <a:off x="61806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2" name="Line 1255"/>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3" name="Line 1256"/>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4" name="Line 1257"/>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5" name="Line 1258"/>
              <p:cNvSpPr>
                <a:spLocks noChangeShapeType="1"/>
              </p:cNvSpPr>
              <p:nvPr/>
            </p:nvSpPr>
            <p:spPr bwMode="auto">
              <a:xfrm>
                <a:off x="62664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6" name="Line 1259"/>
              <p:cNvSpPr>
                <a:spLocks noChangeShapeType="1"/>
              </p:cNvSpPr>
              <p:nvPr/>
            </p:nvSpPr>
            <p:spPr bwMode="auto">
              <a:xfrm>
                <a:off x="61235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7" name="Line 1260"/>
              <p:cNvSpPr>
                <a:spLocks noChangeShapeType="1"/>
              </p:cNvSpPr>
              <p:nvPr/>
            </p:nvSpPr>
            <p:spPr bwMode="auto">
              <a:xfrm>
                <a:off x="6552157" y="52073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8" name="Line 1261"/>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9" name="Line 1262"/>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0" name="Line 1263"/>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1" name="Line 1264"/>
              <p:cNvSpPr>
                <a:spLocks noChangeShapeType="1"/>
              </p:cNvSpPr>
              <p:nvPr/>
            </p:nvSpPr>
            <p:spPr bwMode="auto">
              <a:xfrm>
                <a:off x="6799807" y="53026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2" name="Line 1265"/>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3" name="Line 1266"/>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4" name="Line 1267"/>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5" name="Line 1268"/>
              <p:cNvSpPr>
                <a:spLocks noChangeShapeType="1"/>
              </p:cNvSpPr>
              <p:nvPr/>
            </p:nvSpPr>
            <p:spPr bwMode="auto">
              <a:xfrm>
                <a:off x="61711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6" name="Line 1269"/>
              <p:cNvSpPr>
                <a:spLocks noChangeShapeType="1"/>
              </p:cNvSpPr>
              <p:nvPr/>
            </p:nvSpPr>
            <p:spPr bwMode="auto">
              <a:xfrm>
                <a:off x="6628357" y="52264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7" name="Line 1270"/>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8" name="Line 1271"/>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9" name="Line 1272"/>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0" name="Line 1273"/>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1" name="Line 1274"/>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2" name="Line 1275"/>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3" name="Line 1276"/>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4" name="Line 1277"/>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5" name="Line 1278"/>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6" name="Line 1279"/>
              <p:cNvSpPr>
                <a:spLocks noChangeShapeType="1"/>
              </p:cNvSpPr>
              <p:nvPr/>
            </p:nvSpPr>
            <p:spPr bwMode="auto">
              <a:xfrm>
                <a:off x="62187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7" name="Line 1280"/>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8" name="Line 1281"/>
              <p:cNvSpPr>
                <a:spLocks noChangeShapeType="1"/>
              </p:cNvSpPr>
              <p:nvPr/>
            </p:nvSpPr>
            <p:spPr bwMode="auto">
              <a:xfrm>
                <a:off x="619973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9" name="Line 1282"/>
              <p:cNvSpPr>
                <a:spLocks noChangeShapeType="1"/>
              </p:cNvSpPr>
              <p:nvPr/>
            </p:nvSpPr>
            <p:spPr bwMode="auto">
              <a:xfrm>
                <a:off x="622830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0" name="Line 1283"/>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1" name="Line 1284"/>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2" name="Line 1285"/>
              <p:cNvSpPr>
                <a:spLocks noChangeShapeType="1"/>
              </p:cNvSpPr>
              <p:nvPr/>
            </p:nvSpPr>
            <p:spPr bwMode="auto">
              <a:xfrm>
                <a:off x="6256882"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3" name="Line 1286"/>
              <p:cNvSpPr>
                <a:spLocks noChangeShapeType="1"/>
              </p:cNvSpPr>
              <p:nvPr/>
            </p:nvSpPr>
            <p:spPr bwMode="auto">
              <a:xfrm>
                <a:off x="62092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4" name="Line 1287"/>
              <p:cNvSpPr>
                <a:spLocks noChangeShapeType="1"/>
              </p:cNvSpPr>
              <p:nvPr/>
            </p:nvSpPr>
            <p:spPr bwMode="auto">
              <a:xfrm>
                <a:off x="62473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5" name="Line 1288"/>
              <p:cNvSpPr>
                <a:spLocks noChangeShapeType="1"/>
              </p:cNvSpPr>
              <p:nvPr/>
            </p:nvSpPr>
            <p:spPr bwMode="auto">
              <a:xfrm>
                <a:off x="6247357" y="51597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6" name="Line 1289"/>
              <p:cNvSpPr>
                <a:spLocks noChangeShapeType="1"/>
              </p:cNvSpPr>
              <p:nvPr/>
            </p:nvSpPr>
            <p:spPr bwMode="auto">
              <a:xfrm>
                <a:off x="524723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7" name="Line 1290"/>
              <p:cNvSpPr>
                <a:spLocks noChangeShapeType="1"/>
              </p:cNvSpPr>
              <p:nvPr/>
            </p:nvSpPr>
            <p:spPr bwMode="auto">
              <a:xfrm>
                <a:off x="52662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8" name="Line 1291"/>
              <p:cNvSpPr>
                <a:spLocks noChangeShapeType="1"/>
              </p:cNvSpPr>
              <p:nvPr/>
            </p:nvSpPr>
            <p:spPr bwMode="auto">
              <a:xfrm>
                <a:off x="527580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9" name="Line 1292"/>
              <p:cNvSpPr>
                <a:spLocks noChangeShapeType="1"/>
              </p:cNvSpPr>
              <p:nvPr/>
            </p:nvSpPr>
            <p:spPr bwMode="auto">
              <a:xfrm>
                <a:off x="528533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0" name="Line 1293"/>
              <p:cNvSpPr>
                <a:spLocks noChangeShapeType="1"/>
              </p:cNvSpPr>
              <p:nvPr/>
            </p:nvSpPr>
            <p:spPr bwMode="auto">
              <a:xfrm>
                <a:off x="527580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1" name="Line 1294"/>
              <p:cNvSpPr>
                <a:spLocks noChangeShapeType="1"/>
              </p:cNvSpPr>
              <p:nvPr/>
            </p:nvSpPr>
            <p:spPr bwMode="auto">
              <a:xfrm>
                <a:off x="529485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2" name="Line 1295"/>
              <p:cNvSpPr>
                <a:spLocks noChangeShapeType="1"/>
              </p:cNvSpPr>
              <p:nvPr/>
            </p:nvSpPr>
            <p:spPr bwMode="auto">
              <a:xfrm>
                <a:off x="53043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3" name="Line 1296"/>
              <p:cNvSpPr>
                <a:spLocks noChangeShapeType="1"/>
              </p:cNvSpPr>
              <p:nvPr/>
            </p:nvSpPr>
            <p:spPr bwMode="auto">
              <a:xfrm>
                <a:off x="5313907"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4" name="Line 1297"/>
              <p:cNvSpPr>
                <a:spLocks noChangeShapeType="1"/>
              </p:cNvSpPr>
              <p:nvPr/>
            </p:nvSpPr>
            <p:spPr bwMode="auto">
              <a:xfrm>
                <a:off x="516150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5" name="Line 1298"/>
              <p:cNvSpPr>
                <a:spLocks noChangeShapeType="1"/>
              </p:cNvSpPr>
              <p:nvPr/>
            </p:nvSpPr>
            <p:spPr bwMode="auto">
              <a:xfrm>
                <a:off x="49710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6" name="Line 1299"/>
              <p:cNvSpPr>
                <a:spLocks noChangeShapeType="1"/>
              </p:cNvSpPr>
              <p:nvPr/>
            </p:nvSpPr>
            <p:spPr bwMode="auto">
              <a:xfrm>
                <a:off x="5209132" y="50644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7" name="Line 1300"/>
              <p:cNvSpPr>
                <a:spLocks noChangeShapeType="1"/>
              </p:cNvSpPr>
              <p:nvPr/>
            </p:nvSpPr>
            <p:spPr bwMode="auto">
              <a:xfrm>
                <a:off x="5009107" y="50454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8" name="Line 1301"/>
              <p:cNvSpPr>
                <a:spLocks noChangeShapeType="1"/>
              </p:cNvSpPr>
              <p:nvPr/>
            </p:nvSpPr>
            <p:spPr bwMode="auto">
              <a:xfrm>
                <a:off x="549488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9" name="Line 1302"/>
              <p:cNvSpPr>
                <a:spLocks noChangeShapeType="1"/>
              </p:cNvSpPr>
              <p:nvPr/>
            </p:nvSpPr>
            <p:spPr bwMode="auto">
              <a:xfrm>
                <a:off x="55139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0" name="Line 1303"/>
              <p:cNvSpPr>
                <a:spLocks noChangeShapeType="1"/>
              </p:cNvSpPr>
              <p:nvPr/>
            </p:nvSpPr>
            <p:spPr bwMode="auto">
              <a:xfrm>
                <a:off x="55139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1" name="Line 1304"/>
              <p:cNvSpPr>
                <a:spLocks noChangeShapeType="1"/>
              </p:cNvSpPr>
              <p:nvPr/>
            </p:nvSpPr>
            <p:spPr bwMode="auto">
              <a:xfrm>
                <a:off x="50948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2" name="Line 1305"/>
              <p:cNvSpPr>
                <a:spLocks noChangeShapeType="1"/>
              </p:cNvSpPr>
              <p:nvPr/>
            </p:nvSpPr>
            <p:spPr bwMode="auto">
              <a:xfrm>
                <a:off x="5228182" y="507402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3" name="Line 1306"/>
              <p:cNvSpPr>
                <a:spLocks noChangeShapeType="1"/>
              </p:cNvSpPr>
              <p:nvPr/>
            </p:nvSpPr>
            <p:spPr bwMode="auto">
              <a:xfrm>
                <a:off x="51329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4" name="Line 1307"/>
              <p:cNvSpPr>
                <a:spLocks noChangeShapeType="1"/>
              </p:cNvSpPr>
              <p:nvPr/>
            </p:nvSpPr>
            <p:spPr bwMode="auto">
              <a:xfrm>
                <a:off x="49329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5" name="Line 1308"/>
              <p:cNvSpPr>
                <a:spLocks noChangeShapeType="1"/>
              </p:cNvSpPr>
              <p:nvPr/>
            </p:nvSpPr>
            <p:spPr bwMode="auto">
              <a:xfrm>
                <a:off x="51519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6" name="Line 1309"/>
              <p:cNvSpPr>
                <a:spLocks noChangeShapeType="1"/>
              </p:cNvSpPr>
              <p:nvPr/>
            </p:nvSpPr>
            <p:spPr bwMode="auto">
              <a:xfrm>
                <a:off x="49614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7" name="Line 1310"/>
              <p:cNvSpPr>
                <a:spLocks noChangeShapeType="1"/>
              </p:cNvSpPr>
              <p:nvPr/>
            </p:nvSpPr>
            <p:spPr bwMode="auto">
              <a:xfrm>
                <a:off x="5771107"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8" name="Line 1311"/>
              <p:cNvSpPr>
                <a:spLocks noChangeShapeType="1"/>
              </p:cNvSpPr>
              <p:nvPr/>
            </p:nvSpPr>
            <p:spPr bwMode="auto">
              <a:xfrm>
                <a:off x="5790157"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9" name="Line 1312"/>
              <p:cNvSpPr>
                <a:spLocks noChangeShapeType="1"/>
              </p:cNvSpPr>
              <p:nvPr/>
            </p:nvSpPr>
            <p:spPr bwMode="auto">
              <a:xfrm>
                <a:off x="55520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0" name="Line 1313"/>
              <p:cNvSpPr>
                <a:spLocks noChangeShapeType="1"/>
              </p:cNvSpPr>
              <p:nvPr/>
            </p:nvSpPr>
            <p:spPr bwMode="auto">
              <a:xfrm>
                <a:off x="5790157" y="51406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1" name="Line 1314"/>
              <p:cNvSpPr>
                <a:spLocks noChangeShapeType="1"/>
              </p:cNvSpPr>
              <p:nvPr/>
            </p:nvSpPr>
            <p:spPr bwMode="auto">
              <a:xfrm>
                <a:off x="5799682" y="51502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2" name="Line 1315"/>
              <p:cNvSpPr>
                <a:spLocks noChangeShapeType="1"/>
              </p:cNvSpPr>
              <p:nvPr/>
            </p:nvSpPr>
            <p:spPr bwMode="auto">
              <a:xfrm>
                <a:off x="5571082" y="51216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3" name="Line 1316"/>
              <p:cNvSpPr>
                <a:spLocks noChangeShapeType="1"/>
              </p:cNvSpPr>
              <p:nvPr/>
            </p:nvSpPr>
            <p:spPr bwMode="auto">
              <a:xfrm>
                <a:off x="5028157" y="50454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4" name="Line 1317"/>
              <p:cNvSpPr>
                <a:spLocks noChangeShapeType="1"/>
              </p:cNvSpPr>
              <p:nvPr/>
            </p:nvSpPr>
            <p:spPr bwMode="auto">
              <a:xfrm>
                <a:off x="48471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5" name="Line 1318"/>
              <p:cNvSpPr>
                <a:spLocks noChangeShapeType="1"/>
              </p:cNvSpPr>
              <p:nvPr/>
            </p:nvSpPr>
            <p:spPr bwMode="auto">
              <a:xfrm>
                <a:off x="50567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6" name="Line 1319"/>
              <p:cNvSpPr>
                <a:spLocks noChangeShapeType="1"/>
              </p:cNvSpPr>
              <p:nvPr/>
            </p:nvSpPr>
            <p:spPr bwMode="auto">
              <a:xfrm>
                <a:off x="48757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7" name="Line 1320"/>
              <p:cNvSpPr>
                <a:spLocks noChangeShapeType="1"/>
              </p:cNvSpPr>
              <p:nvPr/>
            </p:nvSpPr>
            <p:spPr bwMode="auto">
              <a:xfrm>
                <a:off x="48186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8" name="Line 1321"/>
              <p:cNvSpPr>
                <a:spLocks noChangeShapeType="1"/>
              </p:cNvSpPr>
              <p:nvPr/>
            </p:nvSpPr>
            <p:spPr bwMode="auto">
              <a:xfrm>
                <a:off x="49805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9" name="Line 1322"/>
              <p:cNvSpPr>
                <a:spLocks noChangeShapeType="1"/>
              </p:cNvSpPr>
              <p:nvPr/>
            </p:nvSpPr>
            <p:spPr bwMode="auto">
              <a:xfrm>
                <a:off x="48281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0" name="Line 1323"/>
              <p:cNvSpPr>
                <a:spLocks noChangeShapeType="1"/>
              </p:cNvSpPr>
              <p:nvPr/>
            </p:nvSpPr>
            <p:spPr bwMode="auto">
              <a:xfrm>
                <a:off x="51138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1" name="Line 1324"/>
              <p:cNvSpPr>
                <a:spLocks noChangeShapeType="1"/>
              </p:cNvSpPr>
              <p:nvPr/>
            </p:nvSpPr>
            <p:spPr bwMode="auto">
              <a:xfrm>
                <a:off x="492338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2" name="Line 1325"/>
              <p:cNvSpPr>
                <a:spLocks noChangeShapeType="1"/>
              </p:cNvSpPr>
              <p:nvPr/>
            </p:nvSpPr>
            <p:spPr bwMode="auto">
              <a:xfrm>
                <a:off x="512340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3" name="Line 1326"/>
              <p:cNvSpPr>
                <a:spLocks noChangeShapeType="1"/>
              </p:cNvSpPr>
              <p:nvPr/>
            </p:nvSpPr>
            <p:spPr bwMode="auto">
              <a:xfrm>
                <a:off x="49329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4" name="Line 1327"/>
              <p:cNvSpPr>
                <a:spLocks noChangeShapeType="1"/>
              </p:cNvSpPr>
              <p:nvPr/>
            </p:nvSpPr>
            <p:spPr bwMode="auto">
              <a:xfrm>
                <a:off x="51043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5" name="Line 1328"/>
              <p:cNvSpPr>
                <a:spLocks noChangeShapeType="1"/>
              </p:cNvSpPr>
              <p:nvPr/>
            </p:nvSpPr>
            <p:spPr bwMode="auto">
              <a:xfrm>
                <a:off x="49138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6" name="Line 1329"/>
              <p:cNvSpPr>
                <a:spLocks noChangeShapeType="1"/>
              </p:cNvSpPr>
              <p:nvPr/>
            </p:nvSpPr>
            <p:spPr bwMode="auto">
              <a:xfrm>
                <a:off x="49424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7" name="Line 1330"/>
              <p:cNvSpPr>
                <a:spLocks noChangeShapeType="1"/>
              </p:cNvSpPr>
              <p:nvPr/>
            </p:nvSpPr>
            <p:spPr bwMode="auto">
              <a:xfrm>
                <a:off x="545678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8" name="Line 1331"/>
              <p:cNvSpPr>
                <a:spLocks noChangeShapeType="1"/>
              </p:cNvSpPr>
              <p:nvPr/>
            </p:nvSpPr>
            <p:spPr bwMode="auto">
              <a:xfrm>
                <a:off x="54758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9" name="Line 1332"/>
              <p:cNvSpPr>
                <a:spLocks noChangeShapeType="1"/>
              </p:cNvSpPr>
              <p:nvPr/>
            </p:nvSpPr>
            <p:spPr bwMode="auto">
              <a:xfrm>
                <a:off x="547583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0" name="Line 1333"/>
              <p:cNvSpPr>
                <a:spLocks noChangeShapeType="1"/>
              </p:cNvSpPr>
              <p:nvPr/>
            </p:nvSpPr>
            <p:spPr bwMode="auto">
              <a:xfrm>
                <a:off x="5494882"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1" name="Line 1334"/>
              <p:cNvSpPr>
                <a:spLocks noChangeShapeType="1"/>
              </p:cNvSpPr>
              <p:nvPr/>
            </p:nvSpPr>
            <p:spPr bwMode="auto">
              <a:xfrm>
                <a:off x="424710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2" name="Line 1335"/>
              <p:cNvSpPr>
                <a:spLocks noChangeShapeType="1"/>
              </p:cNvSpPr>
              <p:nvPr/>
            </p:nvSpPr>
            <p:spPr bwMode="auto">
              <a:xfrm>
                <a:off x="4275682"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3" name="Line 1336"/>
              <p:cNvSpPr>
                <a:spLocks noChangeShapeType="1"/>
              </p:cNvSpPr>
              <p:nvPr/>
            </p:nvSpPr>
            <p:spPr bwMode="auto">
              <a:xfrm>
                <a:off x="505673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4" name="Line 1337"/>
              <p:cNvSpPr>
                <a:spLocks noChangeShapeType="1"/>
              </p:cNvSpPr>
              <p:nvPr/>
            </p:nvSpPr>
            <p:spPr bwMode="auto">
              <a:xfrm>
                <a:off x="4866232"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5" name="Line 1338"/>
              <p:cNvSpPr>
                <a:spLocks noChangeShapeType="1"/>
              </p:cNvSpPr>
              <p:nvPr/>
            </p:nvSpPr>
            <p:spPr bwMode="auto">
              <a:xfrm>
                <a:off x="508530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6" name="Line 1339"/>
              <p:cNvSpPr>
                <a:spLocks noChangeShapeType="1"/>
              </p:cNvSpPr>
              <p:nvPr/>
            </p:nvSpPr>
            <p:spPr bwMode="auto">
              <a:xfrm>
                <a:off x="48948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7" name="Line 1340"/>
              <p:cNvSpPr>
                <a:spLocks noChangeShapeType="1"/>
              </p:cNvSpPr>
              <p:nvPr/>
            </p:nvSpPr>
            <p:spPr bwMode="auto">
              <a:xfrm>
                <a:off x="537105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8" name="Line 1341"/>
              <p:cNvSpPr>
                <a:spLocks noChangeShapeType="1"/>
              </p:cNvSpPr>
              <p:nvPr/>
            </p:nvSpPr>
            <p:spPr bwMode="auto">
              <a:xfrm>
                <a:off x="539963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9" name="Line 1342"/>
              <p:cNvSpPr>
                <a:spLocks noChangeShapeType="1"/>
              </p:cNvSpPr>
              <p:nvPr/>
            </p:nvSpPr>
            <p:spPr bwMode="auto">
              <a:xfrm>
                <a:off x="539010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0" name="Line 1343"/>
              <p:cNvSpPr>
                <a:spLocks noChangeShapeType="1"/>
              </p:cNvSpPr>
              <p:nvPr/>
            </p:nvSpPr>
            <p:spPr bwMode="auto">
              <a:xfrm>
                <a:off x="541868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1" name="Line 1344"/>
              <p:cNvSpPr>
                <a:spLocks noChangeShapeType="1"/>
              </p:cNvSpPr>
              <p:nvPr/>
            </p:nvSpPr>
            <p:spPr bwMode="auto">
              <a:xfrm>
                <a:off x="5656807" y="51216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2" name="Line 1345"/>
              <p:cNvSpPr>
                <a:spLocks noChangeShapeType="1"/>
              </p:cNvSpPr>
              <p:nvPr/>
            </p:nvSpPr>
            <p:spPr bwMode="auto">
              <a:xfrm>
                <a:off x="5685382"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3" name="Line 1346"/>
              <p:cNvSpPr>
                <a:spLocks noChangeShapeType="1"/>
              </p:cNvSpPr>
              <p:nvPr/>
            </p:nvSpPr>
            <p:spPr bwMode="auto">
              <a:xfrm>
                <a:off x="5713957" y="513117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4" name="Line 1347"/>
              <p:cNvSpPr>
                <a:spLocks noChangeShapeType="1"/>
              </p:cNvSpPr>
              <p:nvPr/>
            </p:nvSpPr>
            <p:spPr bwMode="auto">
              <a:xfrm>
                <a:off x="4351882" y="49501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5" name="Line 1348"/>
              <p:cNvSpPr>
                <a:spLocks noChangeShapeType="1"/>
              </p:cNvSpPr>
              <p:nvPr/>
            </p:nvSpPr>
            <p:spPr bwMode="auto">
              <a:xfrm>
                <a:off x="47805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6" name="Line 1349"/>
              <p:cNvSpPr>
                <a:spLocks noChangeShapeType="1"/>
              </p:cNvSpPr>
              <p:nvPr/>
            </p:nvSpPr>
            <p:spPr bwMode="auto">
              <a:xfrm>
                <a:off x="5399632"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7" name="Line 1350"/>
              <p:cNvSpPr>
                <a:spLocks noChangeShapeType="1"/>
              </p:cNvSpPr>
              <p:nvPr/>
            </p:nvSpPr>
            <p:spPr bwMode="auto">
              <a:xfrm>
                <a:off x="542820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8" name="Line 1351"/>
              <p:cNvSpPr>
                <a:spLocks noChangeShapeType="1"/>
              </p:cNvSpPr>
              <p:nvPr/>
            </p:nvSpPr>
            <p:spPr bwMode="auto">
              <a:xfrm>
                <a:off x="5428207" y="510259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9" name="Line 1352"/>
              <p:cNvSpPr>
                <a:spLocks noChangeShapeType="1"/>
              </p:cNvSpPr>
              <p:nvPr/>
            </p:nvSpPr>
            <p:spPr bwMode="auto">
              <a:xfrm>
                <a:off x="5447257"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0" name="Line 1353"/>
              <p:cNvSpPr>
                <a:spLocks noChangeShapeType="1"/>
              </p:cNvSpPr>
              <p:nvPr/>
            </p:nvSpPr>
            <p:spPr bwMode="auto">
              <a:xfrm>
                <a:off x="4475707" y="49692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1" name="Line 1354"/>
              <p:cNvSpPr>
                <a:spLocks noChangeShapeType="1"/>
              </p:cNvSpPr>
              <p:nvPr/>
            </p:nvSpPr>
            <p:spPr bwMode="auto">
              <a:xfrm>
                <a:off x="5266282" y="506449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2" name="Line 1355"/>
              <p:cNvSpPr>
                <a:spLocks noChangeShapeType="1"/>
              </p:cNvSpPr>
              <p:nvPr/>
            </p:nvSpPr>
            <p:spPr bwMode="auto">
              <a:xfrm>
                <a:off x="50662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3" name="Line 1356"/>
              <p:cNvSpPr>
                <a:spLocks noChangeShapeType="1"/>
              </p:cNvSpPr>
              <p:nvPr/>
            </p:nvSpPr>
            <p:spPr bwMode="auto">
              <a:xfrm>
                <a:off x="430425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4" name="Line 1357"/>
              <p:cNvSpPr>
                <a:spLocks noChangeShapeType="1"/>
              </p:cNvSpPr>
              <p:nvPr/>
            </p:nvSpPr>
            <p:spPr bwMode="auto">
              <a:xfrm>
                <a:off x="432330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5" name="Line 1358"/>
              <p:cNvSpPr>
                <a:spLocks noChangeShapeType="1"/>
              </p:cNvSpPr>
              <p:nvPr/>
            </p:nvSpPr>
            <p:spPr bwMode="auto">
              <a:xfrm>
                <a:off x="5523457" y="51121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6" name="Line 1359"/>
              <p:cNvSpPr>
                <a:spLocks noChangeShapeType="1"/>
              </p:cNvSpPr>
              <p:nvPr/>
            </p:nvSpPr>
            <p:spPr bwMode="auto">
              <a:xfrm>
                <a:off x="5075782"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7" name="Line 1360"/>
              <p:cNvSpPr>
                <a:spLocks noChangeShapeType="1"/>
              </p:cNvSpPr>
              <p:nvPr/>
            </p:nvSpPr>
            <p:spPr bwMode="auto">
              <a:xfrm>
                <a:off x="489480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8" name="Line 1361"/>
              <p:cNvSpPr>
                <a:spLocks noChangeShapeType="1"/>
              </p:cNvSpPr>
              <p:nvPr/>
            </p:nvSpPr>
            <p:spPr bwMode="auto">
              <a:xfrm>
                <a:off x="5104357" y="5054974"/>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9" name="Line 1362"/>
              <p:cNvSpPr>
                <a:spLocks noChangeShapeType="1"/>
              </p:cNvSpPr>
              <p:nvPr/>
            </p:nvSpPr>
            <p:spPr bwMode="auto">
              <a:xfrm>
                <a:off x="4913857" y="5035924"/>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0" name="Line 1363"/>
              <p:cNvSpPr>
                <a:spLocks noChangeShapeType="1"/>
              </p:cNvSpPr>
              <p:nvPr/>
            </p:nvSpPr>
            <p:spPr bwMode="auto">
              <a:xfrm>
                <a:off x="4199482" y="49311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1" name="Line 1364"/>
              <p:cNvSpPr>
                <a:spLocks noChangeShapeType="1"/>
              </p:cNvSpPr>
              <p:nvPr/>
            </p:nvSpPr>
            <p:spPr bwMode="auto">
              <a:xfrm>
                <a:off x="4228057" y="4931149"/>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2" name="Line 1365"/>
              <p:cNvSpPr>
                <a:spLocks noChangeShapeType="1"/>
              </p:cNvSpPr>
              <p:nvPr/>
            </p:nvSpPr>
            <p:spPr bwMode="auto">
              <a:xfrm>
                <a:off x="4256632"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3" name="Line 1366"/>
              <p:cNvSpPr>
                <a:spLocks noChangeShapeType="1"/>
              </p:cNvSpPr>
              <p:nvPr/>
            </p:nvSpPr>
            <p:spPr bwMode="auto">
              <a:xfrm>
                <a:off x="4285207" y="4931149"/>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4" name="Freeform 1367"/>
              <p:cNvSpPr>
                <a:spLocks/>
              </p:cNvSpPr>
              <p:nvPr/>
            </p:nvSpPr>
            <p:spPr bwMode="auto">
              <a:xfrm>
                <a:off x="3913732" y="4931149"/>
                <a:ext cx="2952750" cy="400050"/>
              </a:xfrm>
              <a:custGeom>
                <a:avLst/>
                <a:gdLst>
                  <a:gd name="T0" fmla="*/ 310 w 310"/>
                  <a:gd name="T1" fmla="*/ 42 h 42"/>
                  <a:gd name="T2" fmla="*/ 297 w 310"/>
                  <a:gd name="T3" fmla="*/ 42 h 42"/>
                  <a:gd name="T4" fmla="*/ 297 w 310"/>
                  <a:gd name="T5" fmla="*/ 38 h 42"/>
                  <a:gd name="T6" fmla="*/ 296 w 310"/>
                  <a:gd name="T7" fmla="*/ 38 h 42"/>
                  <a:gd name="T8" fmla="*/ 296 w 310"/>
                  <a:gd name="T9" fmla="*/ 35 h 42"/>
                  <a:gd name="T10" fmla="*/ 279 w 310"/>
                  <a:gd name="T11" fmla="*/ 35 h 42"/>
                  <a:gd name="T12" fmla="*/ 279 w 310"/>
                  <a:gd name="T13" fmla="*/ 33 h 42"/>
                  <a:gd name="T14" fmla="*/ 272 w 310"/>
                  <a:gd name="T15" fmla="*/ 33 h 42"/>
                  <a:gd name="T16" fmla="*/ 272 w 310"/>
                  <a:gd name="T17" fmla="*/ 32 h 42"/>
                  <a:gd name="T18" fmla="*/ 268 w 310"/>
                  <a:gd name="T19" fmla="*/ 32 h 42"/>
                  <a:gd name="T20" fmla="*/ 268 w 310"/>
                  <a:gd name="T21" fmla="*/ 29 h 42"/>
                  <a:gd name="T22" fmla="*/ 260 w 310"/>
                  <a:gd name="T23" fmla="*/ 29 h 42"/>
                  <a:gd name="T24" fmla="*/ 252 w 310"/>
                  <a:gd name="T25" fmla="*/ 29 h 42"/>
                  <a:gd name="T26" fmla="*/ 252 w 310"/>
                  <a:gd name="T27" fmla="*/ 28 h 42"/>
                  <a:gd name="T28" fmla="*/ 228 w 310"/>
                  <a:gd name="T29" fmla="*/ 28 h 42"/>
                  <a:gd name="T30" fmla="*/ 228 w 310"/>
                  <a:gd name="T31" fmla="*/ 26 h 42"/>
                  <a:gd name="T32" fmla="*/ 211 w 310"/>
                  <a:gd name="T33" fmla="*/ 26 h 42"/>
                  <a:gd name="T34" fmla="*/ 211 w 310"/>
                  <a:gd name="T35" fmla="*/ 25 h 42"/>
                  <a:gd name="T36" fmla="*/ 194 w 310"/>
                  <a:gd name="T37" fmla="*/ 25 h 42"/>
                  <a:gd name="T38" fmla="*/ 194 w 310"/>
                  <a:gd name="T39" fmla="*/ 23 h 42"/>
                  <a:gd name="T40" fmla="*/ 177 w 310"/>
                  <a:gd name="T41" fmla="*/ 23 h 42"/>
                  <a:gd name="T42" fmla="*/ 171 w 310"/>
                  <a:gd name="T43" fmla="*/ 23 h 42"/>
                  <a:gd name="T44" fmla="*/ 171 w 310"/>
                  <a:gd name="T45" fmla="*/ 21 h 42"/>
                  <a:gd name="T46" fmla="*/ 166 w 310"/>
                  <a:gd name="T47" fmla="*/ 21 h 42"/>
                  <a:gd name="T48" fmla="*/ 160 w 310"/>
                  <a:gd name="T49" fmla="*/ 21 h 42"/>
                  <a:gd name="T50" fmla="*/ 160 w 310"/>
                  <a:gd name="T51" fmla="*/ 20 h 42"/>
                  <a:gd name="T52" fmla="*/ 153 w 310"/>
                  <a:gd name="T53" fmla="*/ 20 h 42"/>
                  <a:gd name="T54" fmla="*/ 153 w 310"/>
                  <a:gd name="T55" fmla="*/ 19 h 42"/>
                  <a:gd name="T56" fmla="*/ 144 w 310"/>
                  <a:gd name="T57" fmla="*/ 19 h 42"/>
                  <a:gd name="T58" fmla="*/ 144 w 310"/>
                  <a:gd name="T59" fmla="*/ 17 h 42"/>
                  <a:gd name="T60" fmla="*/ 135 w 310"/>
                  <a:gd name="T61" fmla="*/ 17 h 42"/>
                  <a:gd name="T62" fmla="*/ 135 w 310"/>
                  <a:gd name="T63" fmla="*/ 16 h 42"/>
                  <a:gd name="T64" fmla="*/ 121 w 310"/>
                  <a:gd name="T65" fmla="*/ 16 h 42"/>
                  <a:gd name="T66" fmla="*/ 121 w 310"/>
                  <a:gd name="T67" fmla="*/ 15 h 42"/>
                  <a:gd name="T68" fmla="*/ 110 w 310"/>
                  <a:gd name="T69" fmla="*/ 15 h 42"/>
                  <a:gd name="T70" fmla="*/ 110 w 310"/>
                  <a:gd name="T71" fmla="*/ 13 h 42"/>
                  <a:gd name="T72" fmla="*/ 96 w 310"/>
                  <a:gd name="T73" fmla="*/ 13 h 42"/>
                  <a:gd name="T74" fmla="*/ 88 w 310"/>
                  <a:gd name="T75" fmla="*/ 13 h 42"/>
                  <a:gd name="T76" fmla="*/ 88 w 310"/>
                  <a:gd name="T77" fmla="*/ 11 h 42"/>
                  <a:gd name="T78" fmla="*/ 81 w 310"/>
                  <a:gd name="T79" fmla="*/ 11 h 42"/>
                  <a:gd name="T80" fmla="*/ 81 w 310"/>
                  <a:gd name="T81" fmla="*/ 10 h 42"/>
                  <a:gd name="T82" fmla="*/ 75 w 310"/>
                  <a:gd name="T83" fmla="*/ 10 h 42"/>
                  <a:gd name="T84" fmla="*/ 75 w 310"/>
                  <a:gd name="T85" fmla="*/ 9 h 42"/>
                  <a:gd name="T86" fmla="*/ 66 w 310"/>
                  <a:gd name="T87" fmla="*/ 9 h 42"/>
                  <a:gd name="T88" fmla="*/ 66 w 310"/>
                  <a:gd name="T89" fmla="*/ 8 h 42"/>
                  <a:gd name="T90" fmla="*/ 58 w 310"/>
                  <a:gd name="T91" fmla="*/ 8 h 42"/>
                  <a:gd name="T92" fmla="*/ 55 w 310"/>
                  <a:gd name="T93" fmla="*/ 8 h 42"/>
                  <a:gd name="T94" fmla="*/ 55 w 310"/>
                  <a:gd name="T95" fmla="*/ 5 h 42"/>
                  <a:gd name="T96" fmla="*/ 48 w 310"/>
                  <a:gd name="T97" fmla="*/ 5 h 42"/>
                  <a:gd name="T98" fmla="*/ 48 w 310"/>
                  <a:gd name="T99" fmla="*/ 5 h 42"/>
                  <a:gd name="T100" fmla="*/ 41 w 310"/>
                  <a:gd name="T101" fmla="*/ 5 h 42"/>
                  <a:gd name="T102" fmla="*/ 41 w 310"/>
                  <a:gd name="T103" fmla="*/ 3 h 42"/>
                  <a:gd name="T104" fmla="*/ 30 w 310"/>
                  <a:gd name="T105" fmla="*/ 3 h 42"/>
                  <a:gd name="T106" fmla="*/ 30 w 310"/>
                  <a:gd name="T107" fmla="*/ 2 h 42"/>
                  <a:gd name="T108" fmla="*/ 18 w 310"/>
                  <a:gd name="T109" fmla="*/ 2 h 42"/>
                  <a:gd name="T110" fmla="*/ 18 w 310"/>
                  <a:gd name="T111" fmla="*/ 1 h 42"/>
                  <a:gd name="T112" fmla="*/ 4 w 310"/>
                  <a:gd name="T113" fmla="*/ 1 h 42"/>
                  <a:gd name="T114" fmla="*/ 4 w 310"/>
                  <a:gd name="T115" fmla="*/ 0 h 42"/>
                  <a:gd name="T116" fmla="*/ 0 w 310"/>
                  <a:gd name="T1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42">
                    <a:moveTo>
                      <a:pt x="310" y="42"/>
                    </a:moveTo>
                    <a:lnTo>
                      <a:pt x="297" y="42"/>
                    </a:lnTo>
                    <a:lnTo>
                      <a:pt x="297" y="38"/>
                    </a:lnTo>
                    <a:lnTo>
                      <a:pt x="296" y="38"/>
                    </a:lnTo>
                    <a:lnTo>
                      <a:pt x="296" y="35"/>
                    </a:lnTo>
                    <a:lnTo>
                      <a:pt x="279" y="35"/>
                    </a:lnTo>
                    <a:lnTo>
                      <a:pt x="279" y="33"/>
                    </a:lnTo>
                    <a:lnTo>
                      <a:pt x="272" y="33"/>
                    </a:lnTo>
                    <a:lnTo>
                      <a:pt x="272" y="32"/>
                    </a:lnTo>
                    <a:lnTo>
                      <a:pt x="268" y="32"/>
                    </a:lnTo>
                    <a:lnTo>
                      <a:pt x="268" y="29"/>
                    </a:lnTo>
                    <a:lnTo>
                      <a:pt x="260" y="29"/>
                    </a:lnTo>
                    <a:lnTo>
                      <a:pt x="252" y="29"/>
                    </a:lnTo>
                    <a:lnTo>
                      <a:pt x="252" y="28"/>
                    </a:lnTo>
                    <a:lnTo>
                      <a:pt x="228" y="28"/>
                    </a:lnTo>
                    <a:lnTo>
                      <a:pt x="228" y="26"/>
                    </a:lnTo>
                    <a:lnTo>
                      <a:pt x="211" y="26"/>
                    </a:lnTo>
                    <a:lnTo>
                      <a:pt x="211" y="25"/>
                    </a:lnTo>
                    <a:lnTo>
                      <a:pt x="194" y="25"/>
                    </a:lnTo>
                    <a:lnTo>
                      <a:pt x="194" y="23"/>
                    </a:lnTo>
                    <a:lnTo>
                      <a:pt x="177" y="23"/>
                    </a:lnTo>
                    <a:lnTo>
                      <a:pt x="171" y="23"/>
                    </a:lnTo>
                    <a:lnTo>
                      <a:pt x="171" y="21"/>
                    </a:lnTo>
                    <a:lnTo>
                      <a:pt x="166" y="21"/>
                    </a:lnTo>
                    <a:lnTo>
                      <a:pt x="160" y="21"/>
                    </a:lnTo>
                    <a:lnTo>
                      <a:pt x="160" y="20"/>
                    </a:lnTo>
                    <a:lnTo>
                      <a:pt x="153" y="20"/>
                    </a:lnTo>
                    <a:lnTo>
                      <a:pt x="153" y="19"/>
                    </a:lnTo>
                    <a:lnTo>
                      <a:pt x="144" y="19"/>
                    </a:lnTo>
                    <a:lnTo>
                      <a:pt x="144" y="17"/>
                    </a:lnTo>
                    <a:lnTo>
                      <a:pt x="135" y="17"/>
                    </a:lnTo>
                    <a:lnTo>
                      <a:pt x="135" y="16"/>
                    </a:lnTo>
                    <a:lnTo>
                      <a:pt x="121" y="16"/>
                    </a:lnTo>
                    <a:lnTo>
                      <a:pt x="121" y="15"/>
                    </a:lnTo>
                    <a:lnTo>
                      <a:pt x="110" y="15"/>
                    </a:lnTo>
                    <a:lnTo>
                      <a:pt x="110" y="13"/>
                    </a:lnTo>
                    <a:lnTo>
                      <a:pt x="96" y="13"/>
                    </a:lnTo>
                    <a:lnTo>
                      <a:pt x="88" y="13"/>
                    </a:lnTo>
                    <a:lnTo>
                      <a:pt x="88" y="11"/>
                    </a:lnTo>
                    <a:lnTo>
                      <a:pt x="81" y="11"/>
                    </a:lnTo>
                    <a:lnTo>
                      <a:pt x="81" y="10"/>
                    </a:lnTo>
                    <a:lnTo>
                      <a:pt x="75" y="10"/>
                    </a:lnTo>
                    <a:lnTo>
                      <a:pt x="75" y="9"/>
                    </a:lnTo>
                    <a:lnTo>
                      <a:pt x="66" y="9"/>
                    </a:lnTo>
                    <a:lnTo>
                      <a:pt x="66" y="8"/>
                    </a:lnTo>
                    <a:lnTo>
                      <a:pt x="58" y="8"/>
                    </a:lnTo>
                    <a:lnTo>
                      <a:pt x="55" y="8"/>
                    </a:lnTo>
                    <a:lnTo>
                      <a:pt x="55" y="5"/>
                    </a:lnTo>
                    <a:lnTo>
                      <a:pt x="48" y="5"/>
                    </a:lnTo>
                    <a:lnTo>
                      <a:pt x="48" y="5"/>
                    </a:lnTo>
                    <a:lnTo>
                      <a:pt x="41" y="5"/>
                    </a:lnTo>
                    <a:lnTo>
                      <a:pt x="41" y="3"/>
                    </a:lnTo>
                    <a:lnTo>
                      <a:pt x="30" y="3"/>
                    </a:lnTo>
                    <a:lnTo>
                      <a:pt x="30" y="2"/>
                    </a:lnTo>
                    <a:lnTo>
                      <a:pt x="18" y="2"/>
                    </a:lnTo>
                    <a:lnTo>
                      <a:pt x="18" y="1"/>
                    </a:lnTo>
                    <a:lnTo>
                      <a:pt x="4" y="1"/>
                    </a:lnTo>
                    <a:lnTo>
                      <a:pt x="4"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
        <p:nvSpPr>
          <p:cNvPr id="2926" name="TextBox 2925"/>
          <p:cNvSpPr txBox="1"/>
          <p:nvPr/>
        </p:nvSpPr>
        <p:spPr>
          <a:xfrm rot="16200000">
            <a:off x="3982242" y="3119015"/>
            <a:ext cx="1152883"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000000"/>
                </a:solidFill>
                <a:ea typeface="MS UI Gothic" pitchFamily="18" charset="0"/>
              </a:rPr>
              <a:t>生存率</a:t>
            </a:r>
          </a:p>
        </p:txBody>
      </p:sp>
      <p:sp>
        <p:nvSpPr>
          <p:cNvPr id="2927" name="TextBox 2926"/>
          <p:cNvSpPr txBox="1"/>
          <p:nvPr/>
        </p:nvSpPr>
        <p:spPr>
          <a:xfrm>
            <a:off x="4587715" y="2336896"/>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1.0</a:t>
            </a:r>
          </a:p>
        </p:txBody>
      </p:sp>
      <p:sp>
        <p:nvSpPr>
          <p:cNvPr id="2928" name="TextBox 2927"/>
          <p:cNvSpPr txBox="1"/>
          <p:nvPr/>
        </p:nvSpPr>
        <p:spPr>
          <a:xfrm>
            <a:off x="4587717" y="2632331"/>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0.8</a:t>
            </a:r>
          </a:p>
        </p:txBody>
      </p:sp>
      <p:sp>
        <p:nvSpPr>
          <p:cNvPr id="2929" name="TextBox 2928"/>
          <p:cNvSpPr txBox="1"/>
          <p:nvPr/>
        </p:nvSpPr>
        <p:spPr>
          <a:xfrm>
            <a:off x="4587717" y="2920020"/>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0.6</a:t>
            </a:r>
          </a:p>
        </p:txBody>
      </p:sp>
      <p:sp>
        <p:nvSpPr>
          <p:cNvPr id="2930" name="TextBox 2929"/>
          <p:cNvSpPr txBox="1"/>
          <p:nvPr/>
        </p:nvSpPr>
        <p:spPr>
          <a:xfrm>
            <a:off x="4587717" y="3217382"/>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0.4</a:t>
            </a:r>
          </a:p>
        </p:txBody>
      </p:sp>
      <p:sp>
        <p:nvSpPr>
          <p:cNvPr id="2931" name="TextBox 2930"/>
          <p:cNvSpPr txBox="1"/>
          <p:nvPr/>
        </p:nvSpPr>
        <p:spPr>
          <a:xfrm>
            <a:off x="4587717" y="3508294"/>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0.2</a:t>
            </a:r>
          </a:p>
        </p:txBody>
      </p:sp>
      <p:sp>
        <p:nvSpPr>
          <p:cNvPr id="2932" name="TextBox 2931"/>
          <p:cNvSpPr txBox="1"/>
          <p:nvPr/>
        </p:nvSpPr>
        <p:spPr>
          <a:xfrm>
            <a:off x="4587719" y="3802431"/>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0.0</a:t>
            </a:r>
          </a:p>
        </p:txBody>
      </p:sp>
    </p:spTree>
    <p:extLst>
      <p:ext uri="{BB962C8B-B14F-4D97-AF65-F5344CB8AC3E}">
        <p14:creationId xmlns:p14="http://schemas.microsoft.com/office/powerpoint/2010/main" xmlns="" val="13617274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16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ステージII/IIIの結腸癌患者において、腫瘍が右側性腫瘍よりも左側性腫瘍の場合に、PPSおよびOSでより大きな改善が見られた。</a:t>
            </a:r>
          </a:p>
          <a:p>
            <a:pPr lvl="1"/>
            <a:r>
              <a:rPr lang="ja-JP" sz="1600" b="1" i="0" dirty="0" smtClean="0">
                <a:solidFill>
                  <a:srgbClr val="4D4D4D"/>
                </a:solidFill>
                <a:ea typeface="MS UI Gothic" pitchFamily="18" charset="0"/>
              </a:rPr>
              <a:t>これは、左側性腫瘍ではKRAS/BRAFの変異が少なく、抗EGFR剤によるより多くの治療が可能であることが要因である可能性がある。</a:t>
            </a:r>
          </a:p>
          <a:p>
            <a:r>
              <a:rPr lang="ja-JP" sz="1600" b="1" i="0" dirty="0" smtClean="0">
                <a:solidFill>
                  <a:srgbClr val="4D4D4D"/>
                </a:solidFill>
                <a:ea typeface="MS UI Gothic" pitchFamily="18" charset="0"/>
              </a:rPr>
              <a:t>原発腫瘍側性が横行の場合には、原発腫瘍が右側性または左側性の場合に見られた予後の中間が示された。しかし、臨床的に左側性腫瘍よりも右側性腫瘍により近似していた。</a:t>
            </a:r>
          </a:p>
          <a:p>
            <a:pPr marL="0" indent="0">
              <a:buNone/>
            </a:pPr>
            <a:endParaRPr lang="en-US" dirty="0"/>
          </a:p>
          <a:p>
            <a:pPr marL="0" indent="0">
              <a:buNone/>
            </a:pPr>
            <a:endParaRPr lang="en-GB" dirty="0"/>
          </a:p>
        </p:txBody>
      </p:sp>
      <p:sp>
        <p:nvSpPr>
          <p:cNvPr id="176"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481PD: 術後補助療法を受けているステージIII（ステージIIはあてはまらない）の結腸癌患者における病変側性の予後への影響：患者5234名を対象とした3つの無作為化試験結果に基づくGISCAD解析 – Cascinu S, et al</a:t>
            </a:r>
          </a:p>
        </p:txBody>
      </p:sp>
      <p:sp>
        <p:nvSpPr>
          <p:cNvPr id="178"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*統計学的に有意：</a:t>
            </a:r>
            <a:r>
              <a:rPr lang="ja-JP" sz="1200" b="0" i="0" baseline="30000" dirty="0" smtClean="0">
                <a:solidFill>
                  <a:srgbClr val="000000"/>
                </a:solidFill>
                <a:ea typeface="MS UI Gothic" pitchFamily="18" charset="0"/>
              </a:rPr>
              <a:t>†</a:t>
            </a:r>
            <a:r>
              <a:rPr lang="ja-JP" sz="1200" b="0" i="0" dirty="0" smtClean="0">
                <a:solidFill>
                  <a:srgbClr val="4D4D4D"/>
                </a:solidFill>
                <a:ea typeface="MS UI Gothic" pitchFamily="18" charset="0"/>
              </a:rPr>
              <a:t>利益をもたらす傾向</a:t>
            </a:r>
          </a:p>
        </p:txBody>
      </p:sp>
      <p:sp>
        <p:nvSpPr>
          <p:cNvPr id="179" name="Text Placeholder 4"/>
          <p:cNvSpPr>
            <a:spLocks noGrp="1"/>
          </p:cNvSpPr>
          <p:nvPr>
            <p:ph type="body" sz="quarter" idx="11"/>
          </p:nvPr>
        </p:nvSpPr>
        <p:spPr>
          <a:xfrm>
            <a:off x="4648200" y="6096000"/>
            <a:ext cx="4130675" cy="487363"/>
          </a:xfrm>
        </p:spPr>
        <p:txBody>
          <a:bodyPr/>
          <a:lstStyle/>
          <a:p>
            <a:r>
              <a:rPr lang="en-GB" dirty="0" err="1"/>
              <a:t>Cascinu</a:t>
            </a:r>
            <a:r>
              <a:rPr lang="en-GB" dirty="0"/>
              <a:t> S,</a:t>
            </a:r>
            <a:r>
              <a:rPr lang="fr-FR" dirty="0"/>
              <a:t> et al. Ann Oncol 2017;28(Suppl 5):Abstr 481PD</a:t>
            </a:r>
            <a:endParaRPr lang="en-US" dirty="0"/>
          </a:p>
        </p:txBody>
      </p:sp>
      <p:graphicFrame>
        <p:nvGraphicFramePr>
          <p:cNvPr id="180" name="Group 88"/>
          <p:cNvGraphicFramePr>
            <a:graphicFrameLocks noGrp="1"/>
          </p:cNvGraphicFramePr>
          <p:nvPr>
            <p:extLst>
              <p:ext uri="{D42A27DB-BD31-4B8C-83A1-F6EECF244321}">
                <p14:modId xmlns:p14="http://schemas.microsoft.com/office/powerpoint/2010/main" xmlns="" val="1793718844"/>
              </p:ext>
            </p:extLst>
          </p:nvPr>
        </p:nvGraphicFramePr>
        <p:xfrm>
          <a:off x="5036025" y="1612537"/>
          <a:ext cx="3835021" cy="1907032"/>
        </p:xfrm>
        <a:graphic>
          <a:graphicData uri="http://schemas.openxmlformats.org/drawingml/2006/table">
            <a:tbl>
              <a:tblPr firstRow="1" bandRow="1">
                <a:tableStyleId>{69012ECD-51FC-41F1-AA8D-1B2483CD663E}</a:tableStyleId>
              </a:tblPr>
              <a:tblGrid>
                <a:gridCol w="873456">
                  <a:extLst>
                    <a:ext uri="{9D8B030D-6E8A-4147-A177-3AD203B41FA5}">
                      <a16:colId xmlns="" xmlns:a16="http://schemas.microsoft.com/office/drawing/2014/main" val="20000"/>
                    </a:ext>
                  </a:extLst>
                </a:gridCol>
                <a:gridCol w="898279">
                  <a:extLst>
                    <a:ext uri="{9D8B030D-6E8A-4147-A177-3AD203B41FA5}">
                      <a16:colId xmlns="" xmlns:a16="http://schemas.microsoft.com/office/drawing/2014/main" val="20001"/>
                    </a:ext>
                  </a:extLst>
                </a:gridCol>
                <a:gridCol w="1031643">
                  <a:extLst>
                    <a:ext uri="{9D8B030D-6E8A-4147-A177-3AD203B41FA5}">
                      <a16:colId xmlns="" xmlns:a16="http://schemas.microsoft.com/office/drawing/2014/main" val="20002"/>
                    </a:ext>
                  </a:extLst>
                </a:gridCol>
                <a:gridCol w="1031643">
                  <a:extLst>
                    <a:ext uri="{9D8B030D-6E8A-4147-A177-3AD203B41FA5}">
                      <a16:colId xmlns="" xmlns:a16="http://schemas.microsoft.com/office/drawing/2014/main" val="20003"/>
                    </a:ext>
                  </a:extLst>
                </a:gridCol>
              </a:tblGrid>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PPS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全グレード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ステージIII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35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ステージII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r>
                        <a:rPr lang="ja-JP" sz="1400" b="0" i="0" u="none" baseline="30000" dirty="0" smtClean="0">
                          <a:solidFill>
                            <a:srgbClr val="000000"/>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左=右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grpSp>
        <p:nvGrpSpPr>
          <p:cNvPr id="181" name="Group 180"/>
          <p:cNvGrpSpPr/>
          <p:nvPr/>
        </p:nvGrpSpPr>
        <p:grpSpPr>
          <a:xfrm>
            <a:off x="185593" y="1516861"/>
            <a:ext cx="4446024" cy="2730807"/>
            <a:chOff x="185593" y="1245914"/>
            <a:chExt cx="4446024" cy="2730807"/>
          </a:xfrm>
        </p:grpSpPr>
        <p:grpSp>
          <p:nvGrpSpPr>
            <p:cNvPr id="182" name="Group 181"/>
            <p:cNvGrpSpPr/>
            <p:nvPr/>
          </p:nvGrpSpPr>
          <p:grpSpPr>
            <a:xfrm>
              <a:off x="185593" y="1245914"/>
              <a:ext cx="4446024" cy="2730807"/>
              <a:chOff x="23668" y="1445939"/>
              <a:chExt cx="4446024" cy="2730807"/>
            </a:xfrm>
          </p:grpSpPr>
          <p:sp>
            <p:nvSpPr>
              <p:cNvPr id="303" name="TextBox 302"/>
              <p:cNvSpPr txBox="1"/>
              <p:nvPr/>
            </p:nvSpPr>
            <p:spPr>
              <a:xfrm>
                <a:off x="2349160" y="3383964"/>
                <a:ext cx="347531"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48</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26</a:t>
                </a:r>
              </a:p>
              <a:p>
                <a:pPr algn="r"/>
                <a:r>
                  <a:rPr lang="ja-JP" sz="900" b="0" i="0" dirty="0" smtClean="0">
                    <a:solidFill>
                      <a:srgbClr val="B60D27"/>
                    </a:solidFill>
                    <a:ea typeface="MS UI Gothic" pitchFamily="18" charset="0"/>
                  </a:rPr>
                  <a:t>24</a:t>
                </a:r>
              </a:p>
              <a:p>
                <a:pPr algn="r"/>
                <a:r>
                  <a:rPr lang="ja-JP" sz="900" b="0" i="0" dirty="0" smtClean="0">
                    <a:solidFill>
                      <a:srgbClr val="4D4D4D"/>
                    </a:solidFill>
                    <a:ea typeface="MS UI Gothic" pitchFamily="18" charset="0"/>
                  </a:rPr>
                  <a:t>64</a:t>
                </a:r>
              </a:p>
            </p:txBody>
          </p:sp>
          <p:sp>
            <p:nvSpPr>
              <p:cNvPr id="304" name="TextBox 303"/>
              <p:cNvSpPr txBox="1"/>
              <p:nvPr/>
            </p:nvSpPr>
            <p:spPr>
              <a:xfrm>
                <a:off x="1779225" y="1445939"/>
                <a:ext cx="1441420"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PPS（部位別）</a:t>
                </a:r>
              </a:p>
            </p:txBody>
          </p:sp>
          <p:sp>
            <p:nvSpPr>
              <p:cNvPr id="305" name="TextBox 304"/>
              <p:cNvSpPr txBox="1"/>
              <p:nvPr/>
            </p:nvSpPr>
            <p:spPr>
              <a:xfrm rot="16200000">
                <a:off x="-437358" y="2464863"/>
                <a:ext cx="1152883"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000000"/>
                    </a:solidFill>
                    <a:ea typeface="MS UI Gothic" pitchFamily="18" charset="0"/>
                  </a:rPr>
                  <a:t>生存率</a:t>
                </a:r>
              </a:p>
            </p:txBody>
          </p:sp>
          <p:sp>
            <p:nvSpPr>
              <p:cNvPr id="306" name="TextBox 305"/>
              <p:cNvSpPr txBox="1"/>
              <p:nvPr/>
            </p:nvSpPr>
            <p:spPr>
              <a:xfrm>
                <a:off x="168115" y="1682744"/>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1.0</a:t>
                </a:r>
              </a:p>
            </p:txBody>
          </p:sp>
          <p:sp>
            <p:nvSpPr>
              <p:cNvPr id="307" name="TextBox 306"/>
              <p:cNvSpPr txBox="1"/>
              <p:nvPr/>
            </p:nvSpPr>
            <p:spPr>
              <a:xfrm>
                <a:off x="168117" y="1978179"/>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0.8</a:t>
                </a:r>
              </a:p>
            </p:txBody>
          </p:sp>
          <p:sp>
            <p:nvSpPr>
              <p:cNvPr id="308" name="TextBox 307"/>
              <p:cNvSpPr txBox="1"/>
              <p:nvPr/>
            </p:nvSpPr>
            <p:spPr>
              <a:xfrm>
                <a:off x="168117" y="2265868"/>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0.6</a:t>
                </a:r>
              </a:p>
            </p:txBody>
          </p:sp>
          <p:sp>
            <p:nvSpPr>
              <p:cNvPr id="309" name="TextBox 308"/>
              <p:cNvSpPr txBox="1"/>
              <p:nvPr/>
            </p:nvSpPr>
            <p:spPr>
              <a:xfrm>
                <a:off x="168117" y="2563230"/>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0.4</a:t>
                </a:r>
              </a:p>
            </p:txBody>
          </p:sp>
          <p:sp>
            <p:nvSpPr>
              <p:cNvPr id="310" name="TextBox 309"/>
              <p:cNvSpPr txBox="1"/>
              <p:nvPr/>
            </p:nvSpPr>
            <p:spPr>
              <a:xfrm>
                <a:off x="168117" y="2854142"/>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0.2</a:t>
                </a:r>
              </a:p>
            </p:txBody>
          </p:sp>
          <p:sp>
            <p:nvSpPr>
              <p:cNvPr id="311" name="TextBox 310"/>
              <p:cNvSpPr txBox="1"/>
              <p:nvPr/>
            </p:nvSpPr>
            <p:spPr>
              <a:xfrm>
                <a:off x="168119" y="3148279"/>
                <a:ext cx="344967" cy="230833"/>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0.0</a:t>
                </a:r>
              </a:p>
            </p:txBody>
          </p:sp>
          <p:grpSp>
            <p:nvGrpSpPr>
              <p:cNvPr id="312" name="Group 311"/>
              <p:cNvGrpSpPr/>
              <p:nvPr/>
            </p:nvGrpSpPr>
            <p:grpSpPr>
              <a:xfrm>
                <a:off x="438776" y="1799822"/>
                <a:ext cx="3871449" cy="1625980"/>
                <a:chOff x="836615" y="2448719"/>
                <a:chExt cx="3906738" cy="2178777"/>
              </a:xfrm>
            </p:grpSpPr>
            <p:sp>
              <p:nvSpPr>
                <p:cNvPr id="329" name="Freeform 3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6" name="Line 12"/>
                <p:cNvSpPr>
                  <a:spLocks noChangeShapeType="1"/>
                </p:cNvSpPr>
                <p:nvPr/>
              </p:nvSpPr>
              <p:spPr bwMode="auto">
                <a:xfrm>
                  <a:off x="338207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7" name="Line 13"/>
                <p:cNvSpPr>
                  <a:spLocks noChangeShapeType="1"/>
                </p:cNvSpPr>
                <p:nvPr/>
              </p:nvSpPr>
              <p:spPr bwMode="auto">
                <a:xfrm>
                  <a:off x="24940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8" name="Line 14"/>
                <p:cNvSpPr>
                  <a:spLocks noChangeShapeType="1"/>
                </p:cNvSpPr>
                <p:nvPr/>
              </p:nvSpPr>
              <p:spPr bwMode="auto">
                <a:xfrm>
                  <a:off x="430450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3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40" name="Line 19"/>
                <p:cNvSpPr>
                  <a:spLocks noChangeShapeType="1"/>
                </p:cNvSpPr>
                <p:nvPr/>
              </p:nvSpPr>
              <p:spPr bwMode="auto">
                <a:xfrm>
                  <a:off x="20247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41" name="Line 21"/>
                <p:cNvSpPr>
                  <a:spLocks noChangeShapeType="1"/>
                </p:cNvSpPr>
                <p:nvPr/>
              </p:nvSpPr>
              <p:spPr bwMode="auto">
                <a:xfrm>
                  <a:off x="11210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cs typeface="Arial" panose="020B0604020202020204" pitchFamily="34" charset="0"/>
                  </a:endParaRPr>
                </a:p>
              </p:txBody>
            </p:sp>
            <p:sp>
              <p:nvSpPr>
                <p:cNvPr id="342" name="Line 21"/>
                <p:cNvSpPr>
                  <a:spLocks noChangeShapeType="1"/>
                </p:cNvSpPr>
                <p:nvPr/>
              </p:nvSpPr>
              <p:spPr bwMode="auto">
                <a:xfrm>
                  <a:off x="1575780" y="453542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cs typeface="Arial" panose="020B0604020202020204" pitchFamily="34" charset="0"/>
                  </a:endParaRPr>
                </a:p>
              </p:txBody>
            </p:sp>
            <p:sp>
              <p:nvSpPr>
                <p:cNvPr id="343" name="Line 12"/>
                <p:cNvSpPr>
                  <a:spLocks noChangeShapeType="1"/>
                </p:cNvSpPr>
                <p:nvPr/>
              </p:nvSpPr>
              <p:spPr bwMode="auto">
                <a:xfrm>
                  <a:off x="2934026" y="452476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344" name="Line 14"/>
                <p:cNvSpPr>
                  <a:spLocks noChangeShapeType="1"/>
                </p:cNvSpPr>
                <p:nvPr/>
              </p:nvSpPr>
              <p:spPr bwMode="auto">
                <a:xfrm>
                  <a:off x="3852444" y="452476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grpSp>
          <p:sp>
            <p:nvSpPr>
              <p:cNvPr id="313" name="TextBox 312"/>
              <p:cNvSpPr txBox="1"/>
              <p:nvPr/>
            </p:nvSpPr>
            <p:spPr>
              <a:xfrm>
                <a:off x="2301365" y="3490359"/>
                <a:ext cx="441146" cy="230832"/>
              </a:xfrm>
              <a:prstGeom prst="rect">
                <a:avLst/>
              </a:prstGeom>
              <a:noFill/>
            </p:spPr>
            <p:txBody>
              <a:bodyPr wrap="none" rtlCol="0">
                <a:spAutoFit/>
              </a:bodyPr>
              <a:lstStyle/>
              <a:p>
                <a:pPr algn="ctr" fontAlgn="base">
                  <a:spcBef>
                    <a:spcPct val="0"/>
                  </a:spcBef>
                  <a:spcAft>
                    <a:spcPct val="0"/>
                  </a:spcAft>
                </a:pPr>
                <a:r>
                  <a:rPr lang="ja-JP" sz="900" b="0" i="0" dirty="0" smtClean="0">
                    <a:solidFill>
                      <a:srgbClr val="000000"/>
                    </a:solidFill>
                    <a:ea typeface="MS UI Gothic" pitchFamily="18" charset="0"/>
                  </a:rPr>
                  <a:t>期間</a:t>
                </a:r>
              </a:p>
            </p:txBody>
          </p:sp>
          <p:sp>
            <p:nvSpPr>
              <p:cNvPr id="314" name="TextBox 313"/>
              <p:cNvSpPr txBox="1"/>
              <p:nvPr/>
            </p:nvSpPr>
            <p:spPr>
              <a:xfrm>
                <a:off x="536958" y="3386627"/>
                <a:ext cx="377026"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0</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306</a:t>
                </a:r>
              </a:p>
              <a:p>
                <a:pPr algn="r"/>
                <a:r>
                  <a:rPr lang="ja-JP" sz="900" b="0" i="0" dirty="0" smtClean="0">
                    <a:solidFill>
                      <a:srgbClr val="B60D27"/>
                    </a:solidFill>
                    <a:ea typeface="MS UI Gothic" pitchFamily="18" charset="0"/>
                  </a:rPr>
                  <a:t>165</a:t>
                </a:r>
              </a:p>
              <a:p>
                <a:pPr algn="r"/>
                <a:r>
                  <a:rPr lang="ja-JP" sz="900" b="0" i="0" dirty="0" smtClean="0">
                    <a:solidFill>
                      <a:srgbClr val="4D4D4D"/>
                    </a:solidFill>
                    <a:ea typeface="MS UI Gothic" pitchFamily="18" charset="0"/>
                  </a:rPr>
                  <a:t>607</a:t>
                </a:r>
              </a:p>
            </p:txBody>
          </p:sp>
          <p:sp>
            <p:nvSpPr>
              <p:cNvPr id="315" name="TextBox 314"/>
              <p:cNvSpPr txBox="1"/>
              <p:nvPr/>
            </p:nvSpPr>
            <p:spPr>
              <a:xfrm>
                <a:off x="1428728" y="3386627"/>
                <a:ext cx="378629"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24</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101</a:t>
                </a:r>
              </a:p>
              <a:p>
                <a:pPr algn="r"/>
                <a:r>
                  <a:rPr lang="ja-JP" sz="900" b="0" i="0" dirty="0" smtClean="0">
                    <a:solidFill>
                      <a:srgbClr val="B60D27"/>
                    </a:solidFill>
                    <a:ea typeface="MS UI Gothic" pitchFamily="18" charset="0"/>
                  </a:rPr>
                  <a:t>56</a:t>
                </a:r>
              </a:p>
              <a:p>
                <a:pPr algn="r"/>
                <a:r>
                  <a:rPr lang="ja-JP" sz="900" b="0" i="0" dirty="0" smtClean="0">
                    <a:solidFill>
                      <a:srgbClr val="4D4D4D"/>
                    </a:solidFill>
                    <a:ea typeface="MS UI Gothic" pitchFamily="18" charset="0"/>
                  </a:rPr>
                  <a:t>259</a:t>
                </a:r>
              </a:p>
            </p:txBody>
          </p:sp>
          <p:sp>
            <p:nvSpPr>
              <p:cNvPr id="316" name="TextBox 315"/>
              <p:cNvSpPr txBox="1"/>
              <p:nvPr/>
            </p:nvSpPr>
            <p:spPr>
              <a:xfrm>
                <a:off x="1889057" y="3386627"/>
                <a:ext cx="377026"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36</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48</a:t>
                </a:r>
              </a:p>
              <a:p>
                <a:pPr algn="r"/>
                <a:r>
                  <a:rPr lang="ja-JP" sz="900" b="0" i="0" dirty="0" smtClean="0">
                    <a:solidFill>
                      <a:srgbClr val="B60D27"/>
                    </a:solidFill>
                    <a:ea typeface="MS UI Gothic" pitchFamily="18" charset="0"/>
                  </a:rPr>
                  <a:t>37</a:t>
                </a:r>
              </a:p>
              <a:p>
                <a:pPr algn="r"/>
                <a:r>
                  <a:rPr lang="ja-JP" sz="900" b="0" i="0" dirty="0" smtClean="0">
                    <a:solidFill>
                      <a:srgbClr val="4D4D4D"/>
                    </a:solidFill>
                    <a:ea typeface="MS UI Gothic" pitchFamily="18" charset="0"/>
                  </a:rPr>
                  <a:t>142</a:t>
                </a:r>
              </a:p>
            </p:txBody>
          </p:sp>
          <p:sp>
            <p:nvSpPr>
              <p:cNvPr id="317" name="TextBox 316"/>
              <p:cNvSpPr txBox="1"/>
              <p:nvPr/>
            </p:nvSpPr>
            <p:spPr>
              <a:xfrm>
                <a:off x="2793160" y="3386628"/>
                <a:ext cx="347531"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60</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8</a:t>
                </a:r>
              </a:p>
              <a:p>
                <a:pPr algn="r"/>
                <a:r>
                  <a:rPr lang="ja-JP" sz="900" b="0" i="0" dirty="0" smtClean="0">
                    <a:solidFill>
                      <a:srgbClr val="B60D27"/>
                    </a:solidFill>
                    <a:ea typeface="MS UI Gothic" pitchFamily="18" charset="0"/>
                  </a:rPr>
                  <a:t>7</a:t>
                </a:r>
              </a:p>
              <a:p>
                <a:pPr algn="r"/>
                <a:r>
                  <a:rPr lang="ja-JP" sz="900" b="0" i="0" dirty="0" smtClean="0">
                    <a:solidFill>
                      <a:srgbClr val="4D4D4D"/>
                    </a:solidFill>
                    <a:ea typeface="MS UI Gothic" pitchFamily="18" charset="0"/>
                  </a:rPr>
                  <a:t>33</a:t>
                </a:r>
              </a:p>
            </p:txBody>
          </p:sp>
          <p:sp>
            <p:nvSpPr>
              <p:cNvPr id="318" name="TextBox 317"/>
              <p:cNvSpPr txBox="1"/>
              <p:nvPr/>
            </p:nvSpPr>
            <p:spPr>
              <a:xfrm>
                <a:off x="3700648" y="3386627"/>
                <a:ext cx="346569"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84</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0</a:t>
                </a:r>
              </a:p>
              <a:p>
                <a:pPr algn="r"/>
                <a:r>
                  <a:rPr lang="ja-JP" sz="900" b="0" i="0" dirty="0" smtClean="0">
                    <a:solidFill>
                      <a:srgbClr val="B60D27"/>
                    </a:solidFill>
                    <a:ea typeface="MS UI Gothic" pitchFamily="18" charset="0"/>
                  </a:rPr>
                  <a:t>2</a:t>
                </a:r>
              </a:p>
              <a:p>
                <a:pPr algn="r"/>
                <a:r>
                  <a:rPr lang="ja-JP" sz="900" b="0" i="0" dirty="0" smtClean="0">
                    <a:solidFill>
                      <a:srgbClr val="4D4D4D"/>
                    </a:solidFill>
                    <a:ea typeface="MS UI Gothic" pitchFamily="18" charset="0"/>
                  </a:rPr>
                  <a:t>4</a:t>
                </a:r>
              </a:p>
            </p:txBody>
          </p:sp>
          <p:sp>
            <p:nvSpPr>
              <p:cNvPr id="319" name="TextBox 318"/>
              <p:cNvSpPr txBox="1"/>
              <p:nvPr/>
            </p:nvSpPr>
            <p:spPr>
              <a:xfrm>
                <a:off x="4156786" y="3386627"/>
                <a:ext cx="312906"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96</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0</a:t>
                </a:r>
              </a:p>
              <a:p>
                <a:pPr algn="r"/>
                <a:r>
                  <a:rPr lang="ja-JP" sz="900" b="0" i="0" dirty="0" smtClean="0">
                    <a:solidFill>
                      <a:srgbClr val="B60D27"/>
                    </a:solidFill>
                    <a:ea typeface="MS UI Gothic" pitchFamily="18" charset="0"/>
                  </a:rPr>
                  <a:t>1</a:t>
                </a:r>
              </a:p>
              <a:p>
                <a:pPr algn="r"/>
                <a:r>
                  <a:rPr lang="ja-JP" sz="900" b="0" i="0" dirty="0" smtClean="0">
                    <a:solidFill>
                      <a:srgbClr val="4D4D4D"/>
                    </a:solidFill>
                    <a:ea typeface="MS UI Gothic" pitchFamily="18" charset="0"/>
                  </a:rPr>
                  <a:t>0</a:t>
                </a:r>
              </a:p>
            </p:txBody>
          </p:sp>
          <p:sp>
            <p:nvSpPr>
              <p:cNvPr id="320" name="TextBox 319"/>
              <p:cNvSpPr txBox="1"/>
              <p:nvPr/>
            </p:nvSpPr>
            <p:spPr>
              <a:xfrm>
                <a:off x="986758" y="3391916"/>
                <a:ext cx="378629"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12</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177</a:t>
                </a:r>
              </a:p>
              <a:p>
                <a:pPr algn="r"/>
                <a:r>
                  <a:rPr lang="ja-JP" sz="900" b="0" i="0" dirty="0" smtClean="0">
                    <a:solidFill>
                      <a:srgbClr val="B60D27"/>
                    </a:solidFill>
                    <a:ea typeface="MS UI Gothic" pitchFamily="18" charset="0"/>
                  </a:rPr>
                  <a:t>93</a:t>
                </a:r>
              </a:p>
              <a:p>
                <a:pPr algn="r"/>
                <a:r>
                  <a:rPr lang="ja-JP" sz="900" b="0" i="0" dirty="0" smtClean="0">
                    <a:solidFill>
                      <a:srgbClr val="4D4D4D"/>
                    </a:solidFill>
                    <a:ea typeface="MS UI Gothic" pitchFamily="18" charset="0"/>
                  </a:rPr>
                  <a:t>394</a:t>
                </a:r>
              </a:p>
            </p:txBody>
          </p:sp>
          <p:sp>
            <p:nvSpPr>
              <p:cNvPr id="321" name="TextBox 320"/>
              <p:cNvSpPr txBox="1"/>
              <p:nvPr/>
            </p:nvSpPr>
            <p:spPr>
              <a:xfrm>
                <a:off x="3260205" y="3383961"/>
                <a:ext cx="331501" cy="784830"/>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72</a:t>
                </a:r>
              </a:p>
              <a:p>
                <a:pPr algn="ctr"/>
                <a:endParaRPr lang="en-GB" sz="900" dirty="0">
                  <a:solidFill>
                    <a:srgbClr val="000000"/>
                  </a:solidFill>
                  <a:cs typeface="Arial" panose="020B0604020202020204" pitchFamily="34" charset="0"/>
                </a:endParaRPr>
              </a:p>
              <a:p>
                <a:pPr algn="r"/>
                <a:r>
                  <a:rPr lang="ja-JP" sz="900" b="0" i="0" dirty="0" smtClean="0">
                    <a:solidFill>
                      <a:srgbClr val="043882"/>
                    </a:solidFill>
                    <a:ea typeface="MS UI Gothic" pitchFamily="18" charset="0"/>
                  </a:rPr>
                  <a:t>1</a:t>
                </a:r>
              </a:p>
              <a:p>
                <a:pPr algn="r"/>
                <a:r>
                  <a:rPr lang="ja-JP" sz="900" b="0" i="0" dirty="0" smtClean="0">
                    <a:solidFill>
                      <a:srgbClr val="B60D27"/>
                    </a:solidFill>
                    <a:ea typeface="MS UI Gothic" pitchFamily="18" charset="0"/>
                  </a:rPr>
                  <a:t>2</a:t>
                </a:r>
              </a:p>
              <a:p>
                <a:pPr algn="r"/>
                <a:r>
                  <a:rPr lang="ja-JP" sz="900" b="0" i="0" dirty="0" smtClean="0">
                    <a:solidFill>
                      <a:srgbClr val="4D4D4D"/>
                    </a:solidFill>
                    <a:ea typeface="MS UI Gothic" pitchFamily="18" charset="0"/>
                  </a:rPr>
                  <a:t>16</a:t>
                </a:r>
              </a:p>
            </p:txBody>
          </p:sp>
          <p:sp>
            <p:nvSpPr>
              <p:cNvPr id="322" name="TextBox 321"/>
              <p:cNvSpPr txBox="1"/>
              <p:nvPr/>
            </p:nvSpPr>
            <p:spPr>
              <a:xfrm>
                <a:off x="1683640" y="3152623"/>
                <a:ext cx="1553630" cy="230832"/>
              </a:xfrm>
              <a:prstGeom prst="rect">
                <a:avLst/>
              </a:prstGeom>
              <a:noFill/>
            </p:spPr>
            <p:txBody>
              <a:bodyPr wrap="none" rtlCol="0">
                <a:spAutoFit/>
              </a:bodyPr>
              <a:lstStyle/>
              <a:p>
                <a:r>
                  <a:rPr lang="ja-JP" sz="900" b="0" i="0" dirty="0" smtClean="0">
                    <a:solidFill>
                      <a:srgbClr val="000000"/>
                    </a:solidFill>
                    <a:ea typeface="MS UI Gothic" pitchFamily="18" charset="0"/>
                  </a:rPr>
                  <a:t>傾向：ログランク検定においてp＜0.0001</a:t>
                </a:r>
              </a:p>
            </p:txBody>
          </p:sp>
          <p:cxnSp>
            <p:nvCxnSpPr>
              <p:cNvPr id="323" name="Straight Connector 322"/>
              <p:cNvCxnSpPr/>
              <p:nvPr/>
            </p:nvCxnSpPr>
            <p:spPr>
              <a:xfrm>
                <a:off x="691688" y="3241761"/>
                <a:ext cx="0" cy="56035"/>
              </a:xfrm>
              <a:prstGeom prst="line">
                <a:avLst/>
              </a:prstGeom>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748263" y="2740105"/>
                <a:ext cx="1402948" cy="646331"/>
              </a:xfrm>
              <a:prstGeom prst="rect">
                <a:avLst/>
              </a:prstGeom>
              <a:noFill/>
            </p:spPr>
            <p:txBody>
              <a:bodyPr wrap="none" rtlCol="0">
                <a:spAutoFit/>
              </a:bodyPr>
              <a:lstStyle/>
              <a:p>
                <a:r>
                  <a:rPr lang="ja-JP" sz="900" b="0" i="0" dirty="0" smtClean="0">
                    <a:solidFill>
                      <a:srgbClr val="000000"/>
                    </a:solidFill>
                    <a:ea typeface="MS UI Gothic" pitchFamily="18" charset="0"/>
                  </a:rPr>
                  <a:t>1.右側</a:t>
                </a:r>
              </a:p>
              <a:p>
                <a:r>
                  <a:rPr lang="ja-JP" sz="900" b="0" i="0" dirty="0" smtClean="0">
                    <a:solidFill>
                      <a:srgbClr val="000000"/>
                    </a:solidFill>
                    <a:ea typeface="MS UI Gothic" pitchFamily="18" charset="0"/>
                  </a:rPr>
                  <a:t>2.横行 (flessure)</a:t>
                </a:r>
              </a:p>
              <a:p>
                <a:r>
                  <a:rPr lang="ja-JP" sz="900" b="0" i="0" dirty="0" smtClean="0">
                    <a:solidFill>
                      <a:srgbClr val="000000"/>
                    </a:solidFill>
                    <a:ea typeface="MS UI Gothic" pitchFamily="18" charset="0"/>
                  </a:rPr>
                  <a:t>3.左側</a:t>
                </a:r>
              </a:p>
              <a:p>
                <a:r>
                  <a:rPr lang="ja-JP" sz="900" b="0" i="0" dirty="0" smtClean="0">
                    <a:solidFill>
                      <a:srgbClr val="000000"/>
                    </a:solidFill>
                    <a:ea typeface="MS UI Gothic" pitchFamily="18" charset="0"/>
                  </a:rPr>
                  <a:t>打ち切り時点</a:t>
                </a:r>
              </a:p>
            </p:txBody>
          </p:sp>
          <p:cxnSp>
            <p:nvCxnSpPr>
              <p:cNvPr id="325" name="Straight Connector 324"/>
              <p:cNvCxnSpPr/>
              <p:nvPr/>
            </p:nvCxnSpPr>
            <p:spPr>
              <a:xfrm>
                <a:off x="578914" y="2858623"/>
                <a:ext cx="179078"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578914" y="2998021"/>
                <a:ext cx="1790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578914" y="3137419"/>
                <a:ext cx="17907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216205" y="3660960"/>
                <a:ext cx="248786" cy="507831"/>
              </a:xfrm>
              <a:prstGeom prst="rect">
                <a:avLst/>
              </a:prstGeom>
              <a:noFill/>
            </p:spPr>
            <p:txBody>
              <a:bodyPr wrap="none" rtlCol="0">
                <a:spAutoFit/>
              </a:bodyPr>
              <a:lstStyle/>
              <a:p>
                <a:r>
                  <a:rPr lang="ja-JP" sz="900" b="0" i="0" dirty="0" smtClean="0">
                    <a:solidFill>
                      <a:srgbClr val="043882"/>
                    </a:solidFill>
                    <a:ea typeface="MS UI Gothic" pitchFamily="18" charset="0"/>
                  </a:rPr>
                  <a:t>1</a:t>
                </a:r>
              </a:p>
              <a:p>
                <a:r>
                  <a:rPr lang="ja-JP" sz="900" b="0" i="0" dirty="0" smtClean="0">
                    <a:solidFill>
                      <a:srgbClr val="B60D27"/>
                    </a:solidFill>
                    <a:ea typeface="MS UI Gothic" pitchFamily="18" charset="0"/>
                  </a:rPr>
                  <a:t>2</a:t>
                </a:r>
              </a:p>
              <a:p>
                <a:r>
                  <a:rPr lang="ja-JP" sz="900" b="0" i="0" dirty="0" smtClean="0">
                    <a:solidFill>
                      <a:srgbClr val="4D4D4D"/>
                    </a:solidFill>
                    <a:ea typeface="MS UI Gothic" pitchFamily="18" charset="0"/>
                  </a:rPr>
                  <a:t>3</a:t>
                </a:r>
              </a:p>
            </p:txBody>
          </p:sp>
        </p:grpSp>
        <p:grpSp>
          <p:nvGrpSpPr>
            <p:cNvPr id="183" name="Group 182"/>
            <p:cNvGrpSpPr/>
            <p:nvPr/>
          </p:nvGrpSpPr>
          <p:grpSpPr>
            <a:xfrm>
              <a:off x="826247" y="1598134"/>
              <a:ext cx="3073665" cy="1427361"/>
              <a:chOff x="3414713" y="2892425"/>
              <a:chExt cx="2314575" cy="1066800"/>
            </a:xfrm>
          </p:grpSpPr>
          <p:sp>
            <p:nvSpPr>
              <p:cNvPr id="259" name="Line 2"/>
              <p:cNvSpPr>
                <a:spLocks noChangeShapeType="1"/>
              </p:cNvSpPr>
              <p:nvPr/>
            </p:nvSpPr>
            <p:spPr bwMode="auto">
              <a:xfrm>
                <a:off x="4338638" y="36449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3"/>
              <p:cNvSpPr>
                <a:spLocks noChangeShapeType="1"/>
              </p:cNvSpPr>
              <p:nvPr/>
            </p:nvSpPr>
            <p:spPr bwMode="auto">
              <a:xfrm>
                <a:off x="4767263" y="375920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4"/>
              <p:cNvSpPr>
                <a:spLocks noChangeShapeType="1"/>
              </p:cNvSpPr>
              <p:nvPr/>
            </p:nvSpPr>
            <p:spPr bwMode="auto">
              <a:xfrm>
                <a:off x="4405313" y="36734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Line 5"/>
              <p:cNvSpPr>
                <a:spLocks noChangeShapeType="1"/>
              </p:cNvSpPr>
              <p:nvPr/>
            </p:nvSpPr>
            <p:spPr bwMode="auto">
              <a:xfrm>
                <a:off x="4424363" y="36734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 name="Line 6"/>
              <p:cNvSpPr>
                <a:spLocks noChangeShapeType="1"/>
              </p:cNvSpPr>
              <p:nvPr/>
            </p:nvSpPr>
            <p:spPr bwMode="auto">
              <a:xfrm>
                <a:off x="4805363" y="3749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 name="Line 7"/>
              <p:cNvSpPr>
                <a:spLocks noChangeShapeType="1"/>
              </p:cNvSpPr>
              <p:nvPr/>
            </p:nvSpPr>
            <p:spPr bwMode="auto">
              <a:xfrm>
                <a:off x="4824413" y="3749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8"/>
              <p:cNvSpPr>
                <a:spLocks noChangeShapeType="1"/>
              </p:cNvSpPr>
              <p:nvPr/>
            </p:nvSpPr>
            <p:spPr bwMode="auto">
              <a:xfrm>
                <a:off x="4443413" y="369252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9"/>
              <p:cNvSpPr>
                <a:spLocks noChangeShapeType="1"/>
              </p:cNvSpPr>
              <p:nvPr/>
            </p:nvSpPr>
            <p:spPr bwMode="auto">
              <a:xfrm>
                <a:off x="4519613" y="37020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10"/>
              <p:cNvSpPr>
                <a:spLocks noChangeShapeType="1"/>
              </p:cNvSpPr>
              <p:nvPr/>
            </p:nvSpPr>
            <p:spPr bwMode="auto">
              <a:xfrm>
                <a:off x="4757738" y="37306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11"/>
              <p:cNvSpPr>
                <a:spLocks noChangeShapeType="1"/>
              </p:cNvSpPr>
              <p:nvPr/>
            </p:nvSpPr>
            <p:spPr bwMode="auto">
              <a:xfrm>
                <a:off x="5043488" y="37973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12"/>
              <p:cNvSpPr>
                <a:spLocks noChangeShapeType="1"/>
              </p:cNvSpPr>
              <p:nvPr/>
            </p:nvSpPr>
            <p:spPr bwMode="auto">
              <a:xfrm>
                <a:off x="5719763" y="39020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13"/>
              <p:cNvSpPr>
                <a:spLocks noChangeShapeType="1"/>
              </p:cNvSpPr>
              <p:nvPr/>
            </p:nvSpPr>
            <p:spPr bwMode="auto">
              <a:xfrm>
                <a:off x="5005388" y="37782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14"/>
              <p:cNvSpPr>
                <a:spLocks noChangeShapeType="1"/>
              </p:cNvSpPr>
              <p:nvPr/>
            </p:nvSpPr>
            <p:spPr bwMode="auto">
              <a:xfrm>
                <a:off x="5053013" y="37973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15"/>
              <p:cNvSpPr>
                <a:spLocks noChangeShapeType="1"/>
              </p:cNvSpPr>
              <p:nvPr/>
            </p:nvSpPr>
            <p:spPr bwMode="auto">
              <a:xfrm>
                <a:off x="5462588" y="39020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16"/>
              <p:cNvSpPr>
                <a:spLocks noChangeShapeType="1"/>
              </p:cNvSpPr>
              <p:nvPr/>
            </p:nvSpPr>
            <p:spPr bwMode="auto">
              <a:xfrm>
                <a:off x="5386388" y="38735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17"/>
              <p:cNvSpPr>
                <a:spLocks noChangeShapeType="1"/>
              </p:cNvSpPr>
              <p:nvPr/>
            </p:nvSpPr>
            <p:spPr bwMode="auto">
              <a:xfrm>
                <a:off x="4462463" y="36830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18"/>
              <p:cNvSpPr>
                <a:spLocks noChangeShapeType="1"/>
              </p:cNvSpPr>
              <p:nvPr/>
            </p:nvSpPr>
            <p:spPr bwMode="auto">
              <a:xfrm>
                <a:off x="4662488" y="37211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19"/>
              <p:cNvSpPr>
                <a:spLocks noChangeShapeType="1"/>
              </p:cNvSpPr>
              <p:nvPr/>
            </p:nvSpPr>
            <p:spPr bwMode="auto">
              <a:xfrm>
                <a:off x="4986338" y="377825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20"/>
              <p:cNvSpPr>
                <a:spLocks noChangeShapeType="1"/>
              </p:cNvSpPr>
              <p:nvPr/>
            </p:nvSpPr>
            <p:spPr bwMode="auto">
              <a:xfrm>
                <a:off x="4500563" y="36925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21"/>
              <p:cNvSpPr>
                <a:spLocks noChangeShapeType="1"/>
              </p:cNvSpPr>
              <p:nvPr/>
            </p:nvSpPr>
            <p:spPr bwMode="auto">
              <a:xfrm>
                <a:off x="4910138" y="37877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22"/>
              <p:cNvSpPr>
                <a:spLocks noChangeShapeType="1"/>
              </p:cNvSpPr>
              <p:nvPr/>
            </p:nvSpPr>
            <p:spPr bwMode="auto">
              <a:xfrm>
                <a:off x="4167188" y="35401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23"/>
              <p:cNvSpPr>
                <a:spLocks noChangeShapeType="1"/>
              </p:cNvSpPr>
              <p:nvPr/>
            </p:nvSpPr>
            <p:spPr bwMode="auto">
              <a:xfrm>
                <a:off x="4281488" y="36068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24"/>
              <p:cNvSpPr>
                <a:spLocks noChangeShapeType="1"/>
              </p:cNvSpPr>
              <p:nvPr/>
            </p:nvSpPr>
            <p:spPr bwMode="auto">
              <a:xfrm>
                <a:off x="4348163" y="36449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25"/>
              <p:cNvSpPr>
                <a:spLocks noChangeShapeType="1"/>
              </p:cNvSpPr>
              <p:nvPr/>
            </p:nvSpPr>
            <p:spPr bwMode="auto">
              <a:xfrm>
                <a:off x="4624388" y="37115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26"/>
              <p:cNvSpPr>
                <a:spLocks noChangeShapeType="1"/>
              </p:cNvSpPr>
              <p:nvPr/>
            </p:nvSpPr>
            <p:spPr bwMode="auto">
              <a:xfrm>
                <a:off x="4605338" y="372110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27"/>
              <p:cNvSpPr>
                <a:spLocks noChangeShapeType="1"/>
              </p:cNvSpPr>
              <p:nvPr/>
            </p:nvSpPr>
            <p:spPr bwMode="auto">
              <a:xfrm>
                <a:off x="3862388" y="3368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 name="Line 28"/>
              <p:cNvSpPr>
                <a:spLocks noChangeShapeType="1"/>
              </p:cNvSpPr>
              <p:nvPr/>
            </p:nvSpPr>
            <p:spPr bwMode="auto">
              <a:xfrm>
                <a:off x="3976688" y="34448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29"/>
              <p:cNvSpPr>
                <a:spLocks noChangeShapeType="1"/>
              </p:cNvSpPr>
              <p:nvPr/>
            </p:nvSpPr>
            <p:spPr bwMode="auto">
              <a:xfrm>
                <a:off x="4529138" y="37115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30"/>
              <p:cNvSpPr>
                <a:spLocks noChangeShapeType="1"/>
              </p:cNvSpPr>
              <p:nvPr/>
            </p:nvSpPr>
            <p:spPr bwMode="auto">
              <a:xfrm>
                <a:off x="5214938" y="385445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31"/>
              <p:cNvSpPr>
                <a:spLocks noChangeShapeType="1"/>
              </p:cNvSpPr>
              <p:nvPr/>
            </p:nvSpPr>
            <p:spPr bwMode="auto">
              <a:xfrm>
                <a:off x="5329238" y="38639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32"/>
              <p:cNvSpPr>
                <a:spLocks noChangeShapeType="1"/>
              </p:cNvSpPr>
              <p:nvPr/>
            </p:nvSpPr>
            <p:spPr bwMode="auto">
              <a:xfrm>
                <a:off x="4043363" y="34639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33"/>
              <p:cNvSpPr>
                <a:spLocks noChangeShapeType="1"/>
              </p:cNvSpPr>
              <p:nvPr/>
            </p:nvSpPr>
            <p:spPr bwMode="auto">
              <a:xfrm>
                <a:off x="4081463" y="350202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34"/>
              <p:cNvSpPr>
                <a:spLocks noChangeShapeType="1"/>
              </p:cNvSpPr>
              <p:nvPr/>
            </p:nvSpPr>
            <p:spPr bwMode="auto">
              <a:xfrm>
                <a:off x="4586288" y="37115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35"/>
              <p:cNvSpPr>
                <a:spLocks noChangeShapeType="1"/>
              </p:cNvSpPr>
              <p:nvPr/>
            </p:nvSpPr>
            <p:spPr bwMode="auto">
              <a:xfrm>
                <a:off x="4014788" y="34544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36"/>
              <p:cNvSpPr>
                <a:spLocks noChangeShapeType="1"/>
              </p:cNvSpPr>
              <p:nvPr/>
            </p:nvSpPr>
            <p:spPr bwMode="auto">
              <a:xfrm>
                <a:off x="4262438" y="35972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37"/>
              <p:cNvSpPr>
                <a:spLocks noChangeShapeType="1"/>
              </p:cNvSpPr>
              <p:nvPr/>
            </p:nvSpPr>
            <p:spPr bwMode="auto">
              <a:xfrm>
                <a:off x="3567113" y="3035300"/>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38"/>
              <p:cNvSpPr>
                <a:spLocks noChangeShapeType="1"/>
              </p:cNvSpPr>
              <p:nvPr/>
            </p:nvSpPr>
            <p:spPr bwMode="auto">
              <a:xfrm>
                <a:off x="3529013" y="2987675"/>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Line 39"/>
              <p:cNvSpPr>
                <a:spLocks noChangeShapeType="1"/>
              </p:cNvSpPr>
              <p:nvPr/>
            </p:nvSpPr>
            <p:spPr bwMode="auto">
              <a:xfrm>
                <a:off x="4967288" y="378777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40"/>
              <p:cNvSpPr>
                <a:spLocks noChangeShapeType="1"/>
              </p:cNvSpPr>
              <p:nvPr/>
            </p:nvSpPr>
            <p:spPr bwMode="auto">
              <a:xfrm>
                <a:off x="5081588" y="38354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41"/>
              <p:cNvSpPr>
                <a:spLocks noChangeShapeType="1"/>
              </p:cNvSpPr>
              <p:nvPr/>
            </p:nvSpPr>
            <p:spPr bwMode="auto">
              <a:xfrm>
                <a:off x="4300538" y="360680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42"/>
              <p:cNvSpPr>
                <a:spLocks noChangeShapeType="1"/>
              </p:cNvSpPr>
              <p:nvPr/>
            </p:nvSpPr>
            <p:spPr bwMode="auto">
              <a:xfrm>
                <a:off x="4100513" y="35115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43"/>
              <p:cNvSpPr>
                <a:spLocks noChangeShapeType="1"/>
              </p:cNvSpPr>
              <p:nvPr/>
            </p:nvSpPr>
            <p:spPr bwMode="auto">
              <a:xfrm>
                <a:off x="4062413" y="3502025"/>
                <a:ext cx="0" cy="47625"/>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44"/>
              <p:cNvSpPr>
                <a:spLocks noChangeShapeType="1"/>
              </p:cNvSpPr>
              <p:nvPr/>
            </p:nvSpPr>
            <p:spPr bwMode="auto">
              <a:xfrm>
                <a:off x="4243388" y="3587750"/>
                <a:ext cx="0" cy="5715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Freeform 45"/>
              <p:cNvSpPr>
                <a:spLocks/>
              </p:cNvSpPr>
              <p:nvPr/>
            </p:nvSpPr>
            <p:spPr bwMode="auto">
              <a:xfrm>
                <a:off x="3414713" y="2892425"/>
                <a:ext cx="2314575" cy="1038225"/>
              </a:xfrm>
              <a:custGeom>
                <a:avLst/>
                <a:gdLst>
                  <a:gd name="T0" fmla="*/ 212 w 243"/>
                  <a:gd name="T1" fmla="*/ 105 h 109"/>
                  <a:gd name="T2" fmla="*/ 184 w 243"/>
                  <a:gd name="T3" fmla="*/ 103 h 109"/>
                  <a:gd name="T4" fmla="*/ 173 w 243"/>
                  <a:gd name="T5" fmla="*/ 99 h 109"/>
                  <a:gd name="T6" fmla="*/ 167 w 243"/>
                  <a:gd name="T7" fmla="*/ 98 h 109"/>
                  <a:gd name="T8" fmla="*/ 155 w 243"/>
                  <a:gd name="T9" fmla="*/ 95 h 109"/>
                  <a:gd name="T10" fmla="*/ 149 w 243"/>
                  <a:gd name="T11" fmla="*/ 94 h 109"/>
                  <a:gd name="T12" fmla="*/ 141 w 243"/>
                  <a:gd name="T13" fmla="*/ 93 h 109"/>
                  <a:gd name="T14" fmla="*/ 135 w 243"/>
                  <a:gd name="T15" fmla="*/ 91 h 109"/>
                  <a:gd name="T16" fmla="*/ 124 w 243"/>
                  <a:gd name="T17" fmla="*/ 89 h 109"/>
                  <a:gd name="T18" fmla="*/ 119 w 243"/>
                  <a:gd name="T19" fmla="*/ 88 h 109"/>
                  <a:gd name="T20" fmla="*/ 112 w 243"/>
                  <a:gd name="T21" fmla="*/ 86 h 109"/>
                  <a:gd name="T22" fmla="*/ 102 w 243"/>
                  <a:gd name="T23" fmla="*/ 84 h 109"/>
                  <a:gd name="T24" fmla="*/ 98 w 243"/>
                  <a:gd name="T25" fmla="*/ 81 h 109"/>
                  <a:gd name="T26" fmla="*/ 94 w 243"/>
                  <a:gd name="T27" fmla="*/ 80 h 109"/>
                  <a:gd name="T28" fmla="*/ 91 w 243"/>
                  <a:gd name="T29" fmla="*/ 77 h 109"/>
                  <a:gd name="T30" fmla="*/ 85 w 243"/>
                  <a:gd name="T31" fmla="*/ 76 h 109"/>
                  <a:gd name="T32" fmla="*/ 83 w 243"/>
                  <a:gd name="T33" fmla="*/ 73 h 109"/>
                  <a:gd name="T34" fmla="*/ 79 w 243"/>
                  <a:gd name="T35" fmla="*/ 71 h 109"/>
                  <a:gd name="T36" fmla="*/ 77 w 243"/>
                  <a:gd name="T37" fmla="*/ 69 h 109"/>
                  <a:gd name="T38" fmla="*/ 71 w 243"/>
                  <a:gd name="T39" fmla="*/ 68 h 109"/>
                  <a:gd name="T40" fmla="*/ 68 w 243"/>
                  <a:gd name="T41" fmla="*/ 66 h 109"/>
                  <a:gd name="T42" fmla="*/ 65 w 243"/>
                  <a:gd name="T43" fmla="*/ 62 h 109"/>
                  <a:gd name="T44" fmla="*/ 57 w 243"/>
                  <a:gd name="T45" fmla="*/ 60 h 109"/>
                  <a:gd name="T46" fmla="*/ 54 w 243"/>
                  <a:gd name="T47" fmla="*/ 56 h 109"/>
                  <a:gd name="T48" fmla="*/ 49 w 243"/>
                  <a:gd name="T49" fmla="*/ 54 h 109"/>
                  <a:gd name="T50" fmla="*/ 46 w 243"/>
                  <a:gd name="T51" fmla="*/ 50 h 109"/>
                  <a:gd name="T52" fmla="*/ 43 w 243"/>
                  <a:gd name="T53" fmla="*/ 48 h 109"/>
                  <a:gd name="T54" fmla="*/ 39 w 243"/>
                  <a:gd name="T55" fmla="*/ 42 h 109"/>
                  <a:gd name="T56" fmla="*/ 37 w 243"/>
                  <a:gd name="T57" fmla="*/ 40 h 109"/>
                  <a:gd name="T58" fmla="*/ 35 w 243"/>
                  <a:gd name="T59" fmla="*/ 37 h 109"/>
                  <a:gd name="T60" fmla="*/ 30 w 243"/>
                  <a:gd name="T61" fmla="*/ 35 h 109"/>
                  <a:gd name="T62" fmla="*/ 28 w 243"/>
                  <a:gd name="T63" fmla="*/ 32 h 109"/>
                  <a:gd name="T64" fmla="*/ 23 w 243"/>
                  <a:gd name="T65" fmla="*/ 30 h 109"/>
                  <a:gd name="T66" fmla="*/ 22 w 243"/>
                  <a:gd name="T67" fmla="*/ 27 h 109"/>
                  <a:gd name="T68" fmla="*/ 20 w 243"/>
                  <a:gd name="T69" fmla="*/ 23 h 109"/>
                  <a:gd name="T70" fmla="*/ 18 w 243"/>
                  <a:gd name="T71" fmla="*/ 20 h 109"/>
                  <a:gd name="T72" fmla="*/ 17 w 243"/>
                  <a:gd name="T73" fmla="*/ 16 h 109"/>
                  <a:gd name="T74" fmla="*/ 13 w 243"/>
                  <a:gd name="T75" fmla="*/ 14 h 109"/>
                  <a:gd name="T76" fmla="*/ 12 w 243"/>
                  <a:gd name="T77" fmla="*/ 12 h 109"/>
                  <a:gd name="T78" fmla="*/ 7 w 243"/>
                  <a:gd name="T79" fmla="*/ 11 h 109"/>
                  <a:gd name="T80" fmla="*/ 6 w 243"/>
                  <a:gd name="T81" fmla="*/ 6 h 109"/>
                  <a:gd name="T82" fmla="*/ 4 w 243"/>
                  <a:gd name="T83" fmla="*/ 4 h 109"/>
                  <a:gd name="T84" fmla="*/ 3 w 243"/>
                  <a:gd name="T8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09">
                    <a:moveTo>
                      <a:pt x="243" y="109"/>
                    </a:moveTo>
                    <a:lnTo>
                      <a:pt x="212" y="109"/>
                    </a:lnTo>
                    <a:lnTo>
                      <a:pt x="212" y="105"/>
                    </a:lnTo>
                    <a:lnTo>
                      <a:pt x="200" y="105"/>
                    </a:lnTo>
                    <a:lnTo>
                      <a:pt x="200" y="103"/>
                    </a:lnTo>
                    <a:lnTo>
                      <a:pt x="184" y="103"/>
                    </a:lnTo>
                    <a:lnTo>
                      <a:pt x="184" y="101"/>
                    </a:lnTo>
                    <a:lnTo>
                      <a:pt x="173" y="101"/>
                    </a:lnTo>
                    <a:lnTo>
                      <a:pt x="173" y="99"/>
                    </a:lnTo>
                    <a:lnTo>
                      <a:pt x="168" y="99"/>
                    </a:lnTo>
                    <a:lnTo>
                      <a:pt x="168" y="98"/>
                    </a:lnTo>
                    <a:lnTo>
                      <a:pt x="167" y="98"/>
                    </a:lnTo>
                    <a:lnTo>
                      <a:pt x="167" y="96"/>
                    </a:lnTo>
                    <a:lnTo>
                      <a:pt x="155" y="96"/>
                    </a:lnTo>
                    <a:lnTo>
                      <a:pt x="155" y="95"/>
                    </a:lnTo>
                    <a:lnTo>
                      <a:pt x="151" y="95"/>
                    </a:lnTo>
                    <a:lnTo>
                      <a:pt x="151" y="94"/>
                    </a:lnTo>
                    <a:lnTo>
                      <a:pt x="149" y="94"/>
                    </a:lnTo>
                    <a:lnTo>
                      <a:pt x="149" y="93"/>
                    </a:lnTo>
                    <a:lnTo>
                      <a:pt x="145" y="93"/>
                    </a:lnTo>
                    <a:lnTo>
                      <a:pt x="141" y="93"/>
                    </a:lnTo>
                    <a:lnTo>
                      <a:pt x="141" y="92"/>
                    </a:lnTo>
                    <a:lnTo>
                      <a:pt x="135" y="92"/>
                    </a:lnTo>
                    <a:lnTo>
                      <a:pt x="135" y="91"/>
                    </a:lnTo>
                    <a:lnTo>
                      <a:pt x="132" y="91"/>
                    </a:lnTo>
                    <a:lnTo>
                      <a:pt x="132" y="89"/>
                    </a:lnTo>
                    <a:lnTo>
                      <a:pt x="124" y="89"/>
                    </a:lnTo>
                    <a:lnTo>
                      <a:pt x="124" y="89"/>
                    </a:lnTo>
                    <a:lnTo>
                      <a:pt x="119" y="89"/>
                    </a:lnTo>
                    <a:lnTo>
                      <a:pt x="119" y="88"/>
                    </a:lnTo>
                    <a:lnTo>
                      <a:pt x="114" y="88"/>
                    </a:lnTo>
                    <a:lnTo>
                      <a:pt x="112" y="88"/>
                    </a:lnTo>
                    <a:lnTo>
                      <a:pt x="112" y="86"/>
                    </a:lnTo>
                    <a:lnTo>
                      <a:pt x="107" y="86"/>
                    </a:lnTo>
                    <a:lnTo>
                      <a:pt x="107" y="84"/>
                    </a:lnTo>
                    <a:lnTo>
                      <a:pt x="102" y="84"/>
                    </a:lnTo>
                    <a:lnTo>
                      <a:pt x="102" y="82"/>
                    </a:lnTo>
                    <a:lnTo>
                      <a:pt x="98" y="82"/>
                    </a:lnTo>
                    <a:lnTo>
                      <a:pt x="98" y="81"/>
                    </a:lnTo>
                    <a:lnTo>
                      <a:pt x="95" y="81"/>
                    </a:lnTo>
                    <a:lnTo>
                      <a:pt x="95" y="80"/>
                    </a:lnTo>
                    <a:lnTo>
                      <a:pt x="94" y="80"/>
                    </a:lnTo>
                    <a:lnTo>
                      <a:pt x="94" y="78"/>
                    </a:lnTo>
                    <a:lnTo>
                      <a:pt x="91" y="78"/>
                    </a:lnTo>
                    <a:lnTo>
                      <a:pt x="91" y="77"/>
                    </a:lnTo>
                    <a:lnTo>
                      <a:pt x="90" y="77"/>
                    </a:lnTo>
                    <a:lnTo>
                      <a:pt x="90" y="76"/>
                    </a:lnTo>
                    <a:lnTo>
                      <a:pt x="85" y="76"/>
                    </a:lnTo>
                    <a:lnTo>
                      <a:pt x="85" y="75"/>
                    </a:lnTo>
                    <a:lnTo>
                      <a:pt x="83" y="75"/>
                    </a:lnTo>
                    <a:lnTo>
                      <a:pt x="83" y="73"/>
                    </a:lnTo>
                    <a:lnTo>
                      <a:pt x="81" y="73"/>
                    </a:lnTo>
                    <a:lnTo>
                      <a:pt x="81" y="71"/>
                    </a:lnTo>
                    <a:lnTo>
                      <a:pt x="79" y="71"/>
                    </a:lnTo>
                    <a:lnTo>
                      <a:pt x="79" y="70"/>
                    </a:lnTo>
                    <a:lnTo>
                      <a:pt x="77" y="70"/>
                    </a:lnTo>
                    <a:lnTo>
                      <a:pt x="77" y="69"/>
                    </a:lnTo>
                    <a:lnTo>
                      <a:pt x="75" y="69"/>
                    </a:lnTo>
                    <a:lnTo>
                      <a:pt x="75" y="68"/>
                    </a:lnTo>
                    <a:lnTo>
                      <a:pt x="71" y="68"/>
                    </a:lnTo>
                    <a:lnTo>
                      <a:pt x="70" y="68"/>
                    </a:lnTo>
                    <a:lnTo>
                      <a:pt x="70" y="66"/>
                    </a:lnTo>
                    <a:lnTo>
                      <a:pt x="68" y="66"/>
                    </a:lnTo>
                    <a:lnTo>
                      <a:pt x="68" y="64"/>
                    </a:lnTo>
                    <a:lnTo>
                      <a:pt x="65" y="64"/>
                    </a:lnTo>
                    <a:lnTo>
                      <a:pt x="65" y="62"/>
                    </a:lnTo>
                    <a:lnTo>
                      <a:pt x="60" y="62"/>
                    </a:lnTo>
                    <a:lnTo>
                      <a:pt x="60" y="60"/>
                    </a:lnTo>
                    <a:lnTo>
                      <a:pt x="57" y="60"/>
                    </a:lnTo>
                    <a:lnTo>
                      <a:pt x="57" y="58"/>
                    </a:lnTo>
                    <a:lnTo>
                      <a:pt x="54" y="58"/>
                    </a:lnTo>
                    <a:lnTo>
                      <a:pt x="54" y="56"/>
                    </a:lnTo>
                    <a:lnTo>
                      <a:pt x="51" y="56"/>
                    </a:lnTo>
                    <a:lnTo>
                      <a:pt x="51" y="54"/>
                    </a:lnTo>
                    <a:lnTo>
                      <a:pt x="49" y="54"/>
                    </a:lnTo>
                    <a:lnTo>
                      <a:pt x="49" y="52"/>
                    </a:lnTo>
                    <a:lnTo>
                      <a:pt x="46" y="52"/>
                    </a:lnTo>
                    <a:lnTo>
                      <a:pt x="46" y="50"/>
                    </a:lnTo>
                    <a:lnTo>
                      <a:pt x="44" y="50"/>
                    </a:lnTo>
                    <a:lnTo>
                      <a:pt x="44" y="48"/>
                    </a:lnTo>
                    <a:lnTo>
                      <a:pt x="43" y="48"/>
                    </a:lnTo>
                    <a:lnTo>
                      <a:pt x="43" y="44"/>
                    </a:lnTo>
                    <a:lnTo>
                      <a:pt x="39" y="44"/>
                    </a:lnTo>
                    <a:lnTo>
                      <a:pt x="39" y="42"/>
                    </a:lnTo>
                    <a:lnTo>
                      <a:pt x="38" y="42"/>
                    </a:lnTo>
                    <a:lnTo>
                      <a:pt x="38" y="40"/>
                    </a:lnTo>
                    <a:lnTo>
                      <a:pt x="37" y="40"/>
                    </a:lnTo>
                    <a:lnTo>
                      <a:pt x="37" y="39"/>
                    </a:lnTo>
                    <a:lnTo>
                      <a:pt x="35" y="39"/>
                    </a:lnTo>
                    <a:lnTo>
                      <a:pt x="35" y="37"/>
                    </a:lnTo>
                    <a:lnTo>
                      <a:pt x="32" y="37"/>
                    </a:lnTo>
                    <a:lnTo>
                      <a:pt x="32" y="35"/>
                    </a:lnTo>
                    <a:lnTo>
                      <a:pt x="30" y="35"/>
                    </a:lnTo>
                    <a:lnTo>
                      <a:pt x="30" y="33"/>
                    </a:lnTo>
                    <a:lnTo>
                      <a:pt x="28" y="33"/>
                    </a:lnTo>
                    <a:lnTo>
                      <a:pt x="28" y="32"/>
                    </a:lnTo>
                    <a:lnTo>
                      <a:pt x="27" y="32"/>
                    </a:lnTo>
                    <a:lnTo>
                      <a:pt x="27" y="30"/>
                    </a:lnTo>
                    <a:lnTo>
                      <a:pt x="23" y="30"/>
                    </a:lnTo>
                    <a:lnTo>
                      <a:pt x="23" y="28"/>
                    </a:lnTo>
                    <a:lnTo>
                      <a:pt x="23" y="27"/>
                    </a:lnTo>
                    <a:lnTo>
                      <a:pt x="22" y="27"/>
                    </a:lnTo>
                    <a:lnTo>
                      <a:pt x="22" y="24"/>
                    </a:lnTo>
                    <a:lnTo>
                      <a:pt x="20" y="24"/>
                    </a:lnTo>
                    <a:lnTo>
                      <a:pt x="20" y="23"/>
                    </a:lnTo>
                    <a:lnTo>
                      <a:pt x="18" y="23"/>
                    </a:lnTo>
                    <a:lnTo>
                      <a:pt x="18" y="20"/>
                    </a:lnTo>
                    <a:lnTo>
                      <a:pt x="18" y="20"/>
                    </a:lnTo>
                    <a:lnTo>
                      <a:pt x="18" y="17"/>
                    </a:lnTo>
                    <a:lnTo>
                      <a:pt x="17" y="17"/>
                    </a:lnTo>
                    <a:lnTo>
                      <a:pt x="17" y="16"/>
                    </a:lnTo>
                    <a:lnTo>
                      <a:pt x="15" y="16"/>
                    </a:lnTo>
                    <a:lnTo>
                      <a:pt x="15" y="14"/>
                    </a:lnTo>
                    <a:lnTo>
                      <a:pt x="13" y="14"/>
                    </a:lnTo>
                    <a:lnTo>
                      <a:pt x="13" y="13"/>
                    </a:lnTo>
                    <a:lnTo>
                      <a:pt x="12" y="13"/>
                    </a:lnTo>
                    <a:lnTo>
                      <a:pt x="12" y="12"/>
                    </a:lnTo>
                    <a:lnTo>
                      <a:pt x="10" y="12"/>
                    </a:lnTo>
                    <a:lnTo>
                      <a:pt x="10" y="11"/>
                    </a:lnTo>
                    <a:lnTo>
                      <a:pt x="7" y="11"/>
                    </a:lnTo>
                    <a:lnTo>
                      <a:pt x="7" y="8"/>
                    </a:lnTo>
                    <a:lnTo>
                      <a:pt x="6" y="8"/>
                    </a:lnTo>
                    <a:lnTo>
                      <a:pt x="6" y="6"/>
                    </a:lnTo>
                    <a:lnTo>
                      <a:pt x="5" y="6"/>
                    </a:lnTo>
                    <a:lnTo>
                      <a:pt x="5" y="4"/>
                    </a:lnTo>
                    <a:lnTo>
                      <a:pt x="4" y="4"/>
                    </a:lnTo>
                    <a:lnTo>
                      <a:pt x="4" y="2"/>
                    </a:lnTo>
                    <a:lnTo>
                      <a:pt x="3" y="2"/>
                    </a:lnTo>
                    <a:lnTo>
                      <a:pt x="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84" name="Group 183"/>
            <p:cNvGrpSpPr/>
            <p:nvPr/>
          </p:nvGrpSpPr>
          <p:grpSpPr>
            <a:xfrm>
              <a:off x="826246" y="1598134"/>
              <a:ext cx="3767001" cy="1339260"/>
              <a:chOff x="3160713" y="2924175"/>
              <a:chExt cx="2819400" cy="1009650"/>
            </a:xfrm>
          </p:grpSpPr>
          <p:sp>
            <p:nvSpPr>
              <p:cNvPr id="230" name="Line 46"/>
              <p:cNvSpPr>
                <a:spLocks noChangeShapeType="1"/>
              </p:cNvSpPr>
              <p:nvPr/>
            </p:nvSpPr>
            <p:spPr bwMode="auto">
              <a:xfrm>
                <a:off x="4437063"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47"/>
              <p:cNvSpPr>
                <a:spLocks noChangeShapeType="1"/>
              </p:cNvSpPr>
              <p:nvPr/>
            </p:nvSpPr>
            <p:spPr bwMode="auto">
              <a:xfrm>
                <a:off x="5113338" y="38766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48"/>
              <p:cNvSpPr>
                <a:spLocks noChangeShapeType="1"/>
              </p:cNvSpPr>
              <p:nvPr/>
            </p:nvSpPr>
            <p:spPr bwMode="auto">
              <a:xfrm>
                <a:off x="4627563" y="37147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49"/>
              <p:cNvSpPr>
                <a:spLocks noChangeShapeType="1"/>
              </p:cNvSpPr>
              <p:nvPr/>
            </p:nvSpPr>
            <p:spPr bwMode="auto">
              <a:xfrm>
                <a:off x="4113213" y="36385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50"/>
              <p:cNvSpPr>
                <a:spLocks noChangeShapeType="1"/>
              </p:cNvSpPr>
              <p:nvPr/>
            </p:nvSpPr>
            <p:spPr bwMode="auto">
              <a:xfrm>
                <a:off x="4837113" y="3819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51"/>
              <p:cNvSpPr>
                <a:spLocks noChangeShapeType="1"/>
              </p:cNvSpPr>
              <p:nvPr/>
            </p:nvSpPr>
            <p:spPr bwMode="auto">
              <a:xfrm>
                <a:off x="4646613" y="373380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52"/>
              <p:cNvSpPr>
                <a:spLocks noChangeShapeType="1"/>
              </p:cNvSpPr>
              <p:nvPr/>
            </p:nvSpPr>
            <p:spPr bwMode="auto">
              <a:xfrm>
                <a:off x="3636963" y="33623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53"/>
              <p:cNvSpPr>
                <a:spLocks noChangeShapeType="1"/>
              </p:cNvSpPr>
              <p:nvPr/>
            </p:nvSpPr>
            <p:spPr bwMode="auto">
              <a:xfrm>
                <a:off x="4370388"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54"/>
              <p:cNvSpPr>
                <a:spLocks noChangeShapeType="1"/>
              </p:cNvSpPr>
              <p:nvPr/>
            </p:nvSpPr>
            <p:spPr bwMode="auto">
              <a:xfrm>
                <a:off x="3560763" y="33432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55"/>
              <p:cNvSpPr>
                <a:spLocks noChangeShapeType="1"/>
              </p:cNvSpPr>
              <p:nvPr/>
            </p:nvSpPr>
            <p:spPr bwMode="auto">
              <a:xfrm>
                <a:off x="4189413" y="36480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56"/>
              <p:cNvSpPr>
                <a:spLocks noChangeShapeType="1"/>
              </p:cNvSpPr>
              <p:nvPr/>
            </p:nvSpPr>
            <p:spPr bwMode="auto">
              <a:xfrm>
                <a:off x="5722938" y="38766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57"/>
              <p:cNvSpPr>
                <a:spLocks noChangeShapeType="1"/>
              </p:cNvSpPr>
              <p:nvPr/>
            </p:nvSpPr>
            <p:spPr bwMode="auto">
              <a:xfrm>
                <a:off x="3846513" y="35052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58"/>
              <p:cNvSpPr>
                <a:spLocks noChangeShapeType="1"/>
              </p:cNvSpPr>
              <p:nvPr/>
            </p:nvSpPr>
            <p:spPr bwMode="auto">
              <a:xfrm>
                <a:off x="4875213" y="3819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59"/>
              <p:cNvSpPr>
                <a:spLocks noChangeShapeType="1"/>
              </p:cNvSpPr>
              <p:nvPr/>
            </p:nvSpPr>
            <p:spPr bwMode="auto">
              <a:xfrm>
                <a:off x="3960813" y="35814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60"/>
              <p:cNvSpPr>
                <a:spLocks noChangeShapeType="1"/>
              </p:cNvSpPr>
              <p:nvPr/>
            </p:nvSpPr>
            <p:spPr bwMode="auto">
              <a:xfrm>
                <a:off x="4322763"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61"/>
              <p:cNvSpPr>
                <a:spLocks noChangeShapeType="1"/>
              </p:cNvSpPr>
              <p:nvPr/>
            </p:nvSpPr>
            <p:spPr bwMode="auto">
              <a:xfrm>
                <a:off x="3808413" y="3486150"/>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62"/>
              <p:cNvSpPr>
                <a:spLocks noChangeShapeType="1"/>
              </p:cNvSpPr>
              <p:nvPr/>
            </p:nvSpPr>
            <p:spPr bwMode="auto">
              <a:xfrm>
                <a:off x="4579938" y="37052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Line 63"/>
              <p:cNvSpPr>
                <a:spLocks noChangeShapeType="1"/>
              </p:cNvSpPr>
              <p:nvPr/>
            </p:nvSpPr>
            <p:spPr bwMode="auto">
              <a:xfrm>
                <a:off x="4408488"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64"/>
              <p:cNvSpPr>
                <a:spLocks noChangeShapeType="1"/>
              </p:cNvSpPr>
              <p:nvPr/>
            </p:nvSpPr>
            <p:spPr bwMode="auto">
              <a:xfrm>
                <a:off x="3760788" y="34575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65"/>
              <p:cNvSpPr>
                <a:spLocks noChangeShapeType="1"/>
              </p:cNvSpPr>
              <p:nvPr/>
            </p:nvSpPr>
            <p:spPr bwMode="auto">
              <a:xfrm>
                <a:off x="3427413" y="31908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66"/>
              <p:cNvSpPr>
                <a:spLocks noChangeShapeType="1"/>
              </p:cNvSpPr>
              <p:nvPr/>
            </p:nvSpPr>
            <p:spPr bwMode="auto">
              <a:xfrm>
                <a:off x="3741738" y="3438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67"/>
              <p:cNvSpPr>
                <a:spLocks noChangeShapeType="1"/>
              </p:cNvSpPr>
              <p:nvPr/>
            </p:nvSpPr>
            <p:spPr bwMode="auto">
              <a:xfrm>
                <a:off x="3275013" y="304800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68"/>
              <p:cNvSpPr>
                <a:spLocks noChangeShapeType="1"/>
              </p:cNvSpPr>
              <p:nvPr/>
            </p:nvSpPr>
            <p:spPr bwMode="auto">
              <a:xfrm>
                <a:off x="5027613" y="381952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69"/>
              <p:cNvSpPr>
                <a:spLocks noChangeShapeType="1"/>
              </p:cNvSpPr>
              <p:nvPr/>
            </p:nvSpPr>
            <p:spPr bwMode="auto">
              <a:xfrm>
                <a:off x="3979863" y="3600450"/>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70"/>
              <p:cNvSpPr>
                <a:spLocks noChangeShapeType="1"/>
              </p:cNvSpPr>
              <p:nvPr/>
            </p:nvSpPr>
            <p:spPr bwMode="auto">
              <a:xfrm>
                <a:off x="4713288" y="37814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71"/>
              <p:cNvSpPr>
                <a:spLocks noChangeShapeType="1"/>
              </p:cNvSpPr>
              <p:nvPr/>
            </p:nvSpPr>
            <p:spPr bwMode="auto">
              <a:xfrm>
                <a:off x="3875088" y="3533775"/>
                <a:ext cx="0" cy="5715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72"/>
              <p:cNvSpPr>
                <a:spLocks noChangeShapeType="1"/>
              </p:cNvSpPr>
              <p:nvPr/>
            </p:nvSpPr>
            <p:spPr bwMode="auto">
              <a:xfrm>
                <a:off x="4475163" y="368617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73"/>
              <p:cNvSpPr>
                <a:spLocks noChangeShapeType="1"/>
              </p:cNvSpPr>
              <p:nvPr/>
            </p:nvSpPr>
            <p:spPr bwMode="auto">
              <a:xfrm>
                <a:off x="4303713" y="3667125"/>
                <a:ext cx="0" cy="47625"/>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Freeform 74"/>
              <p:cNvSpPr>
                <a:spLocks/>
              </p:cNvSpPr>
              <p:nvPr/>
            </p:nvSpPr>
            <p:spPr bwMode="auto">
              <a:xfrm>
                <a:off x="3160713" y="2924175"/>
                <a:ext cx="2819400" cy="981075"/>
              </a:xfrm>
              <a:custGeom>
                <a:avLst/>
                <a:gdLst>
                  <a:gd name="T0" fmla="*/ 204 w 296"/>
                  <a:gd name="T1" fmla="*/ 103 h 103"/>
                  <a:gd name="T2" fmla="*/ 197 w 296"/>
                  <a:gd name="T3" fmla="*/ 100 h 103"/>
                  <a:gd name="T4" fmla="*/ 170 w 296"/>
                  <a:gd name="T5" fmla="*/ 97 h 103"/>
                  <a:gd name="T6" fmla="*/ 163 w 296"/>
                  <a:gd name="T7" fmla="*/ 95 h 103"/>
                  <a:gd name="T8" fmla="*/ 161 w 296"/>
                  <a:gd name="T9" fmla="*/ 93 h 103"/>
                  <a:gd name="T10" fmla="*/ 159 w 296"/>
                  <a:gd name="T11" fmla="*/ 91 h 103"/>
                  <a:gd name="T12" fmla="*/ 155 w 296"/>
                  <a:gd name="T13" fmla="*/ 88 h 103"/>
                  <a:gd name="T14" fmla="*/ 151 w 296"/>
                  <a:gd name="T15" fmla="*/ 86 h 103"/>
                  <a:gd name="T16" fmla="*/ 142 w 296"/>
                  <a:gd name="T17" fmla="*/ 85 h 103"/>
                  <a:gd name="T18" fmla="*/ 138 w 296"/>
                  <a:gd name="T19" fmla="*/ 85 h 103"/>
                  <a:gd name="T20" fmla="*/ 135 w 296"/>
                  <a:gd name="T21" fmla="*/ 82 h 103"/>
                  <a:gd name="T22" fmla="*/ 119 w 296"/>
                  <a:gd name="T23" fmla="*/ 79 h 103"/>
                  <a:gd name="T24" fmla="*/ 105 w 296"/>
                  <a:gd name="T25" fmla="*/ 78 h 103"/>
                  <a:gd name="T26" fmla="*/ 96 w 296"/>
                  <a:gd name="T27" fmla="*/ 77 h 103"/>
                  <a:gd name="T28" fmla="*/ 89 w 296"/>
                  <a:gd name="T29" fmla="*/ 74 h 103"/>
                  <a:gd name="T30" fmla="*/ 88 w 296"/>
                  <a:gd name="T31" fmla="*/ 72 h 103"/>
                  <a:gd name="T32" fmla="*/ 81 w 296"/>
                  <a:gd name="T33" fmla="*/ 71 h 103"/>
                  <a:gd name="T34" fmla="*/ 80 w 296"/>
                  <a:gd name="T35" fmla="*/ 68 h 103"/>
                  <a:gd name="T36" fmla="*/ 77 w 296"/>
                  <a:gd name="T37" fmla="*/ 67 h 103"/>
                  <a:gd name="T38" fmla="*/ 73 w 296"/>
                  <a:gd name="T39" fmla="*/ 64 h 103"/>
                  <a:gd name="T40" fmla="*/ 70 w 296"/>
                  <a:gd name="T41" fmla="*/ 62 h 103"/>
                  <a:gd name="T42" fmla="*/ 66 w 296"/>
                  <a:gd name="T43" fmla="*/ 60 h 103"/>
                  <a:gd name="T44" fmla="*/ 64 w 296"/>
                  <a:gd name="T45" fmla="*/ 59 h 103"/>
                  <a:gd name="T46" fmla="*/ 60 w 296"/>
                  <a:gd name="T47" fmla="*/ 56 h 103"/>
                  <a:gd name="T48" fmla="*/ 59 w 296"/>
                  <a:gd name="T49" fmla="*/ 55 h 103"/>
                  <a:gd name="T50" fmla="*/ 56 w 296"/>
                  <a:gd name="T51" fmla="*/ 53 h 103"/>
                  <a:gd name="T52" fmla="*/ 54 w 296"/>
                  <a:gd name="T53" fmla="*/ 51 h 103"/>
                  <a:gd name="T54" fmla="*/ 52 w 296"/>
                  <a:gd name="T55" fmla="*/ 49 h 103"/>
                  <a:gd name="T56" fmla="*/ 47 w 296"/>
                  <a:gd name="T57" fmla="*/ 48 h 103"/>
                  <a:gd name="T58" fmla="*/ 45 w 296"/>
                  <a:gd name="T59" fmla="*/ 46 h 103"/>
                  <a:gd name="T60" fmla="*/ 40 w 296"/>
                  <a:gd name="T61" fmla="*/ 44 h 103"/>
                  <a:gd name="T62" fmla="*/ 39 w 296"/>
                  <a:gd name="T63" fmla="*/ 41 h 103"/>
                  <a:gd name="T64" fmla="*/ 37 w 296"/>
                  <a:gd name="T65" fmla="*/ 40 h 103"/>
                  <a:gd name="T66" fmla="*/ 35 w 296"/>
                  <a:gd name="T67" fmla="*/ 39 h 103"/>
                  <a:gd name="T68" fmla="*/ 33 w 296"/>
                  <a:gd name="T69" fmla="*/ 37 h 103"/>
                  <a:gd name="T70" fmla="*/ 31 w 296"/>
                  <a:gd name="T71" fmla="*/ 35 h 103"/>
                  <a:gd name="T72" fmla="*/ 29 w 296"/>
                  <a:gd name="T73" fmla="*/ 31 h 103"/>
                  <a:gd name="T74" fmla="*/ 27 w 296"/>
                  <a:gd name="T75" fmla="*/ 29 h 103"/>
                  <a:gd name="T76" fmla="*/ 26 w 296"/>
                  <a:gd name="T77" fmla="*/ 28 h 103"/>
                  <a:gd name="T78" fmla="*/ 24 w 296"/>
                  <a:gd name="T79" fmla="*/ 26 h 103"/>
                  <a:gd name="T80" fmla="*/ 23 w 296"/>
                  <a:gd name="T81" fmla="*/ 25 h 103"/>
                  <a:gd name="T82" fmla="*/ 17 w 296"/>
                  <a:gd name="T83" fmla="*/ 22 h 103"/>
                  <a:gd name="T84" fmla="*/ 16 w 296"/>
                  <a:gd name="T85" fmla="*/ 19 h 103"/>
                  <a:gd name="T86" fmla="*/ 14 w 296"/>
                  <a:gd name="T87" fmla="*/ 19 h 103"/>
                  <a:gd name="T88" fmla="*/ 12 w 296"/>
                  <a:gd name="T89" fmla="*/ 16 h 103"/>
                  <a:gd name="T90" fmla="*/ 9 w 296"/>
                  <a:gd name="T91" fmla="*/ 13 h 103"/>
                  <a:gd name="T92" fmla="*/ 8 w 296"/>
                  <a:gd name="T93" fmla="*/ 11 h 103"/>
                  <a:gd name="T94" fmla="*/ 7 w 296"/>
                  <a:gd name="T95" fmla="*/ 10 h 103"/>
                  <a:gd name="T96" fmla="*/ 5 w 296"/>
                  <a:gd name="T97" fmla="*/ 7 h 103"/>
                  <a:gd name="T98" fmla="*/ 4 w 296"/>
                  <a:gd name="T99" fmla="*/ 3 h 103"/>
                  <a:gd name="T100" fmla="*/ 2 w 296"/>
                  <a:gd name="T101" fmla="*/ 2 h 103"/>
                  <a:gd name="T102" fmla="*/ 0 w 296"/>
                  <a:gd name="T10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103">
                    <a:moveTo>
                      <a:pt x="296" y="103"/>
                    </a:moveTo>
                    <a:lnTo>
                      <a:pt x="204" y="103"/>
                    </a:lnTo>
                    <a:lnTo>
                      <a:pt x="204" y="100"/>
                    </a:lnTo>
                    <a:lnTo>
                      <a:pt x="197" y="100"/>
                    </a:lnTo>
                    <a:lnTo>
                      <a:pt x="197" y="97"/>
                    </a:lnTo>
                    <a:lnTo>
                      <a:pt x="170" y="97"/>
                    </a:lnTo>
                    <a:lnTo>
                      <a:pt x="170" y="95"/>
                    </a:lnTo>
                    <a:lnTo>
                      <a:pt x="163" y="95"/>
                    </a:lnTo>
                    <a:lnTo>
                      <a:pt x="163" y="93"/>
                    </a:lnTo>
                    <a:lnTo>
                      <a:pt x="161" y="93"/>
                    </a:lnTo>
                    <a:lnTo>
                      <a:pt x="161" y="91"/>
                    </a:lnTo>
                    <a:lnTo>
                      <a:pt x="159" y="91"/>
                    </a:lnTo>
                    <a:lnTo>
                      <a:pt x="159" y="88"/>
                    </a:lnTo>
                    <a:lnTo>
                      <a:pt x="155" y="88"/>
                    </a:lnTo>
                    <a:lnTo>
                      <a:pt x="155" y="86"/>
                    </a:lnTo>
                    <a:lnTo>
                      <a:pt x="151" y="86"/>
                    </a:lnTo>
                    <a:lnTo>
                      <a:pt x="151" y="85"/>
                    </a:lnTo>
                    <a:lnTo>
                      <a:pt x="142" y="85"/>
                    </a:lnTo>
                    <a:lnTo>
                      <a:pt x="150" y="85"/>
                    </a:lnTo>
                    <a:lnTo>
                      <a:pt x="138" y="85"/>
                    </a:lnTo>
                    <a:lnTo>
                      <a:pt x="138" y="82"/>
                    </a:lnTo>
                    <a:lnTo>
                      <a:pt x="135" y="82"/>
                    </a:lnTo>
                    <a:lnTo>
                      <a:pt x="135" y="79"/>
                    </a:lnTo>
                    <a:lnTo>
                      <a:pt x="119" y="79"/>
                    </a:lnTo>
                    <a:lnTo>
                      <a:pt x="105" y="79"/>
                    </a:lnTo>
                    <a:lnTo>
                      <a:pt x="105" y="78"/>
                    </a:lnTo>
                    <a:lnTo>
                      <a:pt x="96" y="78"/>
                    </a:lnTo>
                    <a:lnTo>
                      <a:pt x="96" y="77"/>
                    </a:lnTo>
                    <a:lnTo>
                      <a:pt x="89" y="77"/>
                    </a:lnTo>
                    <a:lnTo>
                      <a:pt x="89" y="74"/>
                    </a:lnTo>
                    <a:lnTo>
                      <a:pt x="88" y="74"/>
                    </a:lnTo>
                    <a:lnTo>
                      <a:pt x="88" y="72"/>
                    </a:lnTo>
                    <a:lnTo>
                      <a:pt x="81" y="72"/>
                    </a:lnTo>
                    <a:lnTo>
                      <a:pt x="81" y="71"/>
                    </a:lnTo>
                    <a:lnTo>
                      <a:pt x="80" y="71"/>
                    </a:lnTo>
                    <a:lnTo>
                      <a:pt x="80" y="68"/>
                    </a:lnTo>
                    <a:lnTo>
                      <a:pt x="77" y="68"/>
                    </a:lnTo>
                    <a:lnTo>
                      <a:pt x="77" y="67"/>
                    </a:lnTo>
                    <a:lnTo>
                      <a:pt x="73" y="67"/>
                    </a:lnTo>
                    <a:lnTo>
                      <a:pt x="73" y="64"/>
                    </a:lnTo>
                    <a:lnTo>
                      <a:pt x="70" y="64"/>
                    </a:lnTo>
                    <a:lnTo>
                      <a:pt x="70" y="62"/>
                    </a:lnTo>
                    <a:lnTo>
                      <a:pt x="66" y="62"/>
                    </a:lnTo>
                    <a:lnTo>
                      <a:pt x="66" y="60"/>
                    </a:lnTo>
                    <a:lnTo>
                      <a:pt x="64" y="60"/>
                    </a:lnTo>
                    <a:lnTo>
                      <a:pt x="64" y="59"/>
                    </a:lnTo>
                    <a:lnTo>
                      <a:pt x="60" y="59"/>
                    </a:lnTo>
                    <a:lnTo>
                      <a:pt x="60" y="56"/>
                    </a:lnTo>
                    <a:lnTo>
                      <a:pt x="59" y="56"/>
                    </a:lnTo>
                    <a:lnTo>
                      <a:pt x="59" y="55"/>
                    </a:lnTo>
                    <a:lnTo>
                      <a:pt x="56" y="55"/>
                    </a:lnTo>
                    <a:lnTo>
                      <a:pt x="56" y="53"/>
                    </a:lnTo>
                    <a:lnTo>
                      <a:pt x="54" y="53"/>
                    </a:lnTo>
                    <a:lnTo>
                      <a:pt x="54" y="51"/>
                    </a:lnTo>
                    <a:lnTo>
                      <a:pt x="52" y="51"/>
                    </a:lnTo>
                    <a:lnTo>
                      <a:pt x="52" y="49"/>
                    </a:lnTo>
                    <a:lnTo>
                      <a:pt x="47" y="49"/>
                    </a:lnTo>
                    <a:lnTo>
                      <a:pt x="47" y="48"/>
                    </a:lnTo>
                    <a:lnTo>
                      <a:pt x="45" y="48"/>
                    </a:lnTo>
                    <a:lnTo>
                      <a:pt x="45" y="46"/>
                    </a:lnTo>
                    <a:lnTo>
                      <a:pt x="40" y="46"/>
                    </a:lnTo>
                    <a:lnTo>
                      <a:pt x="40" y="44"/>
                    </a:lnTo>
                    <a:lnTo>
                      <a:pt x="39" y="44"/>
                    </a:lnTo>
                    <a:lnTo>
                      <a:pt x="39" y="41"/>
                    </a:lnTo>
                    <a:lnTo>
                      <a:pt x="37" y="41"/>
                    </a:lnTo>
                    <a:lnTo>
                      <a:pt x="37" y="40"/>
                    </a:lnTo>
                    <a:lnTo>
                      <a:pt x="35" y="40"/>
                    </a:lnTo>
                    <a:lnTo>
                      <a:pt x="35" y="39"/>
                    </a:lnTo>
                    <a:lnTo>
                      <a:pt x="33" y="39"/>
                    </a:lnTo>
                    <a:lnTo>
                      <a:pt x="33" y="37"/>
                    </a:lnTo>
                    <a:lnTo>
                      <a:pt x="31" y="37"/>
                    </a:lnTo>
                    <a:lnTo>
                      <a:pt x="31" y="35"/>
                    </a:lnTo>
                    <a:lnTo>
                      <a:pt x="29" y="35"/>
                    </a:lnTo>
                    <a:lnTo>
                      <a:pt x="29" y="31"/>
                    </a:lnTo>
                    <a:lnTo>
                      <a:pt x="27" y="31"/>
                    </a:lnTo>
                    <a:lnTo>
                      <a:pt x="27" y="29"/>
                    </a:lnTo>
                    <a:lnTo>
                      <a:pt x="26" y="29"/>
                    </a:lnTo>
                    <a:lnTo>
                      <a:pt x="26" y="28"/>
                    </a:lnTo>
                    <a:lnTo>
                      <a:pt x="24" y="28"/>
                    </a:lnTo>
                    <a:lnTo>
                      <a:pt x="24" y="26"/>
                    </a:lnTo>
                    <a:lnTo>
                      <a:pt x="23" y="26"/>
                    </a:lnTo>
                    <a:lnTo>
                      <a:pt x="23" y="25"/>
                    </a:lnTo>
                    <a:lnTo>
                      <a:pt x="17" y="25"/>
                    </a:lnTo>
                    <a:cubicBezTo>
                      <a:pt x="17" y="25"/>
                      <a:pt x="18" y="22"/>
                      <a:pt x="17" y="22"/>
                    </a:cubicBezTo>
                    <a:cubicBezTo>
                      <a:pt x="17" y="22"/>
                      <a:pt x="16" y="22"/>
                      <a:pt x="16" y="22"/>
                    </a:cubicBezTo>
                    <a:lnTo>
                      <a:pt x="16" y="19"/>
                    </a:lnTo>
                    <a:lnTo>
                      <a:pt x="15" y="19"/>
                    </a:lnTo>
                    <a:lnTo>
                      <a:pt x="14" y="19"/>
                    </a:lnTo>
                    <a:lnTo>
                      <a:pt x="14" y="16"/>
                    </a:lnTo>
                    <a:lnTo>
                      <a:pt x="12" y="16"/>
                    </a:lnTo>
                    <a:lnTo>
                      <a:pt x="12" y="13"/>
                    </a:lnTo>
                    <a:lnTo>
                      <a:pt x="9" y="13"/>
                    </a:lnTo>
                    <a:lnTo>
                      <a:pt x="9" y="11"/>
                    </a:lnTo>
                    <a:lnTo>
                      <a:pt x="8" y="11"/>
                    </a:lnTo>
                    <a:lnTo>
                      <a:pt x="8" y="10"/>
                    </a:lnTo>
                    <a:lnTo>
                      <a:pt x="7" y="10"/>
                    </a:lnTo>
                    <a:lnTo>
                      <a:pt x="7" y="7"/>
                    </a:lnTo>
                    <a:lnTo>
                      <a:pt x="5" y="7"/>
                    </a:lnTo>
                    <a:lnTo>
                      <a:pt x="5" y="3"/>
                    </a:lnTo>
                    <a:lnTo>
                      <a:pt x="4" y="3"/>
                    </a:lnTo>
                    <a:lnTo>
                      <a:pt x="4" y="2"/>
                    </a:lnTo>
                    <a:lnTo>
                      <a:pt x="2" y="2"/>
                    </a:lnTo>
                    <a:lnTo>
                      <a:pt x="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85" name="Group 184"/>
            <p:cNvGrpSpPr/>
            <p:nvPr/>
          </p:nvGrpSpPr>
          <p:grpSpPr>
            <a:xfrm>
              <a:off x="826246" y="1598133"/>
              <a:ext cx="3423389" cy="1499637"/>
              <a:chOff x="3281363" y="2874963"/>
              <a:chExt cx="2581275" cy="1104900"/>
            </a:xfrm>
          </p:grpSpPr>
          <p:sp>
            <p:nvSpPr>
              <p:cNvPr id="186" name="Line 75"/>
              <p:cNvSpPr>
                <a:spLocks noChangeShapeType="1"/>
              </p:cNvSpPr>
              <p:nvPr/>
            </p:nvSpPr>
            <p:spPr bwMode="auto">
              <a:xfrm>
                <a:off x="5414963" y="3808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Line 76"/>
              <p:cNvSpPr>
                <a:spLocks noChangeShapeType="1"/>
              </p:cNvSpPr>
              <p:nvPr/>
            </p:nvSpPr>
            <p:spPr bwMode="auto">
              <a:xfrm>
                <a:off x="4424363" y="35702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 name="Line 77"/>
              <p:cNvSpPr>
                <a:spLocks noChangeShapeType="1"/>
              </p:cNvSpPr>
              <p:nvPr/>
            </p:nvSpPr>
            <p:spPr bwMode="auto">
              <a:xfrm>
                <a:off x="5338763"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 name="Line 78"/>
              <p:cNvSpPr>
                <a:spLocks noChangeShapeType="1"/>
              </p:cNvSpPr>
              <p:nvPr/>
            </p:nvSpPr>
            <p:spPr bwMode="auto">
              <a:xfrm>
                <a:off x="560546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 name="Line 79"/>
              <p:cNvSpPr>
                <a:spLocks noChangeShapeType="1"/>
              </p:cNvSpPr>
              <p:nvPr/>
            </p:nvSpPr>
            <p:spPr bwMode="auto">
              <a:xfrm>
                <a:off x="562451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 name="Line 80"/>
              <p:cNvSpPr>
                <a:spLocks noChangeShapeType="1"/>
              </p:cNvSpPr>
              <p:nvPr/>
            </p:nvSpPr>
            <p:spPr bwMode="auto">
              <a:xfrm>
                <a:off x="5148263" y="3722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 name="Line 81"/>
              <p:cNvSpPr>
                <a:spLocks noChangeShapeType="1"/>
              </p:cNvSpPr>
              <p:nvPr/>
            </p:nvSpPr>
            <p:spPr bwMode="auto">
              <a:xfrm>
                <a:off x="5281613" y="37512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 name="Line 82"/>
              <p:cNvSpPr>
                <a:spLocks noChangeShapeType="1"/>
              </p:cNvSpPr>
              <p:nvPr/>
            </p:nvSpPr>
            <p:spPr bwMode="auto">
              <a:xfrm>
                <a:off x="4281488"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Line 83"/>
              <p:cNvSpPr>
                <a:spLocks noChangeShapeType="1"/>
              </p:cNvSpPr>
              <p:nvPr/>
            </p:nvSpPr>
            <p:spPr bwMode="auto">
              <a:xfrm>
                <a:off x="5091113" y="37131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 name="Line 84"/>
              <p:cNvSpPr>
                <a:spLocks noChangeShapeType="1"/>
              </p:cNvSpPr>
              <p:nvPr/>
            </p:nvSpPr>
            <p:spPr bwMode="auto">
              <a:xfrm>
                <a:off x="4976813"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 name="Line 85"/>
              <p:cNvSpPr>
                <a:spLocks noChangeShapeType="1"/>
              </p:cNvSpPr>
              <p:nvPr/>
            </p:nvSpPr>
            <p:spPr bwMode="auto">
              <a:xfrm>
                <a:off x="4252913" y="35131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86"/>
              <p:cNvSpPr>
                <a:spLocks noChangeShapeType="1"/>
              </p:cNvSpPr>
              <p:nvPr/>
            </p:nvSpPr>
            <p:spPr bwMode="auto">
              <a:xfrm>
                <a:off x="4957763" y="36941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87"/>
              <p:cNvSpPr>
                <a:spLocks noChangeShapeType="1"/>
              </p:cNvSpPr>
              <p:nvPr/>
            </p:nvSpPr>
            <p:spPr bwMode="auto">
              <a:xfrm>
                <a:off x="554831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88"/>
              <p:cNvSpPr>
                <a:spLocks noChangeShapeType="1"/>
              </p:cNvSpPr>
              <p:nvPr/>
            </p:nvSpPr>
            <p:spPr bwMode="auto">
              <a:xfrm>
                <a:off x="5386388" y="3808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89"/>
              <p:cNvSpPr>
                <a:spLocks noChangeShapeType="1"/>
              </p:cNvSpPr>
              <p:nvPr/>
            </p:nvSpPr>
            <p:spPr bwMode="auto">
              <a:xfrm>
                <a:off x="5738813" y="38274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90"/>
              <p:cNvSpPr>
                <a:spLocks noChangeShapeType="1"/>
              </p:cNvSpPr>
              <p:nvPr/>
            </p:nvSpPr>
            <p:spPr bwMode="auto">
              <a:xfrm>
                <a:off x="3643313" y="31321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91"/>
              <p:cNvSpPr>
                <a:spLocks noChangeShapeType="1"/>
              </p:cNvSpPr>
              <p:nvPr/>
            </p:nvSpPr>
            <p:spPr bwMode="auto">
              <a:xfrm>
                <a:off x="4386263"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92"/>
              <p:cNvSpPr>
                <a:spLocks noChangeShapeType="1"/>
              </p:cNvSpPr>
              <p:nvPr/>
            </p:nvSpPr>
            <p:spPr bwMode="auto">
              <a:xfrm>
                <a:off x="3595688" y="30940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93"/>
              <p:cNvSpPr>
                <a:spLocks noChangeShapeType="1"/>
              </p:cNvSpPr>
              <p:nvPr/>
            </p:nvSpPr>
            <p:spPr bwMode="auto">
              <a:xfrm>
                <a:off x="4995863" y="37036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94"/>
              <p:cNvSpPr>
                <a:spLocks noChangeShapeType="1"/>
              </p:cNvSpPr>
              <p:nvPr/>
            </p:nvSpPr>
            <p:spPr bwMode="auto">
              <a:xfrm>
                <a:off x="4300538" y="35226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95"/>
              <p:cNvSpPr>
                <a:spLocks noChangeShapeType="1"/>
              </p:cNvSpPr>
              <p:nvPr/>
            </p:nvSpPr>
            <p:spPr bwMode="auto">
              <a:xfrm>
                <a:off x="5014913" y="37036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96"/>
              <p:cNvSpPr>
                <a:spLocks noChangeShapeType="1"/>
              </p:cNvSpPr>
              <p:nvPr/>
            </p:nvSpPr>
            <p:spPr bwMode="auto">
              <a:xfrm>
                <a:off x="4338638" y="35417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97"/>
              <p:cNvSpPr>
                <a:spLocks noChangeShapeType="1"/>
              </p:cNvSpPr>
              <p:nvPr/>
            </p:nvSpPr>
            <p:spPr bwMode="auto">
              <a:xfrm>
                <a:off x="5795963" y="386556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98"/>
              <p:cNvSpPr>
                <a:spLocks noChangeShapeType="1"/>
              </p:cNvSpPr>
              <p:nvPr/>
            </p:nvSpPr>
            <p:spPr bwMode="auto">
              <a:xfrm>
                <a:off x="4529138" y="36179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99"/>
              <p:cNvSpPr>
                <a:spLocks noChangeShapeType="1"/>
              </p:cNvSpPr>
              <p:nvPr/>
            </p:nvSpPr>
            <p:spPr bwMode="auto">
              <a:xfrm>
                <a:off x="3662363" y="31607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100"/>
              <p:cNvSpPr>
                <a:spLocks noChangeShapeType="1"/>
              </p:cNvSpPr>
              <p:nvPr/>
            </p:nvSpPr>
            <p:spPr bwMode="auto">
              <a:xfrm>
                <a:off x="3519488" y="30368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101"/>
              <p:cNvSpPr>
                <a:spLocks noChangeShapeType="1"/>
              </p:cNvSpPr>
              <p:nvPr/>
            </p:nvSpPr>
            <p:spPr bwMode="auto">
              <a:xfrm>
                <a:off x="4348163" y="3532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102"/>
              <p:cNvSpPr>
                <a:spLocks noChangeShapeType="1"/>
              </p:cNvSpPr>
              <p:nvPr/>
            </p:nvSpPr>
            <p:spPr bwMode="auto">
              <a:xfrm>
                <a:off x="3652838" y="31511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103"/>
              <p:cNvSpPr>
                <a:spLocks noChangeShapeType="1"/>
              </p:cNvSpPr>
              <p:nvPr/>
            </p:nvSpPr>
            <p:spPr bwMode="auto">
              <a:xfrm>
                <a:off x="5186363" y="3722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104"/>
              <p:cNvSpPr>
                <a:spLocks noChangeShapeType="1"/>
              </p:cNvSpPr>
              <p:nvPr/>
            </p:nvSpPr>
            <p:spPr bwMode="auto">
              <a:xfrm>
                <a:off x="4395788" y="35512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105"/>
              <p:cNvSpPr>
                <a:spLocks noChangeShapeType="1"/>
              </p:cNvSpPr>
              <p:nvPr/>
            </p:nvSpPr>
            <p:spPr bwMode="auto">
              <a:xfrm>
                <a:off x="3500438" y="30178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106"/>
              <p:cNvSpPr>
                <a:spLocks noChangeShapeType="1"/>
              </p:cNvSpPr>
              <p:nvPr/>
            </p:nvSpPr>
            <p:spPr bwMode="auto">
              <a:xfrm>
                <a:off x="3757613" y="322738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107"/>
              <p:cNvSpPr>
                <a:spLocks noChangeShapeType="1"/>
              </p:cNvSpPr>
              <p:nvPr/>
            </p:nvSpPr>
            <p:spPr bwMode="auto">
              <a:xfrm>
                <a:off x="4138613" y="34274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108"/>
              <p:cNvSpPr>
                <a:spLocks noChangeShapeType="1"/>
              </p:cNvSpPr>
              <p:nvPr/>
            </p:nvSpPr>
            <p:spPr bwMode="auto">
              <a:xfrm>
                <a:off x="4186238" y="3465513"/>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109"/>
              <p:cNvSpPr>
                <a:spLocks noChangeShapeType="1"/>
              </p:cNvSpPr>
              <p:nvPr/>
            </p:nvSpPr>
            <p:spPr bwMode="auto">
              <a:xfrm>
                <a:off x="5262563"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10"/>
              <p:cNvSpPr>
                <a:spLocks noChangeShapeType="1"/>
              </p:cNvSpPr>
              <p:nvPr/>
            </p:nvSpPr>
            <p:spPr bwMode="auto">
              <a:xfrm>
                <a:off x="4548188" y="3627438"/>
                <a:ext cx="0" cy="4762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11"/>
              <p:cNvSpPr>
                <a:spLocks noChangeShapeType="1"/>
              </p:cNvSpPr>
              <p:nvPr/>
            </p:nvSpPr>
            <p:spPr bwMode="auto">
              <a:xfrm>
                <a:off x="4224338" y="348456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12"/>
              <p:cNvSpPr>
                <a:spLocks noChangeShapeType="1"/>
              </p:cNvSpPr>
              <p:nvPr/>
            </p:nvSpPr>
            <p:spPr bwMode="auto">
              <a:xfrm>
                <a:off x="5224463" y="37417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13"/>
              <p:cNvSpPr>
                <a:spLocks noChangeShapeType="1"/>
              </p:cNvSpPr>
              <p:nvPr/>
            </p:nvSpPr>
            <p:spPr bwMode="auto">
              <a:xfrm>
                <a:off x="3490913" y="3008313"/>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14"/>
              <p:cNvSpPr>
                <a:spLocks noChangeShapeType="1"/>
              </p:cNvSpPr>
              <p:nvPr/>
            </p:nvSpPr>
            <p:spPr bwMode="auto">
              <a:xfrm>
                <a:off x="5195888" y="372268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15"/>
              <p:cNvSpPr>
                <a:spLocks noChangeShapeType="1"/>
              </p:cNvSpPr>
              <p:nvPr/>
            </p:nvSpPr>
            <p:spPr bwMode="auto">
              <a:xfrm>
                <a:off x="4586288" y="36274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16"/>
              <p:cNvSpPr>
                <a:spLocks noChangeShapeType="1"/>
              </p:cNvSpPr>
              <p:nvPr/>
            </p:nvSpPr>
            <p:spPr bwMode="auto">
              <a:xfrm>
                <a:off x="4462463" y="35893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17"/>
              <p:cNvSpPr>
                <a:spLocks noChangeShapeType="1"/>
              </p:cNvSpPr>
              <p:nvPr/>
            </p:nvSpPr>
            <p:spPr bwMode="auto">
              <a:xfrm>
                <a:off x="4262438" y="3513138"/>
                <a:ext cx="0" cy="571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Freeform 118"/>
              <p:cNvSpPr>
                <a:spLocks/>
              </p:cNvSpPr>
              <p:nvPr/>
            </p:nvSpPr>
            <p:spPr bwMode="auto">
              <a:xfrm>
                <a:off x="3281363" y="2874963"/>
                <a:ext cx="2581275" cy="1104900"/>
              </a:xfrm>
              <a:custGeom>
                <a:avLst/>
                <a:gdLst>
                  <a:gd name="T0" fmla="*/ 271 w 271"/>
                  <a:gd name="T1" fmla="*/ 107 h 116"/>
                  <a:gd name="T2" fmla="*/ 262 w 271"/>
                  <a:gd name="T3" fmla="*/ 102 h 116"/>
                  <a:gd name="T4" fmla="*/ 227 w 271"/>
                  <a:gd name="T5" fmla="*/ 100 h 116"/>
                  <a:gd name="T6" fmla="*/ 220 w 271"/>
                  <a:gd name="T7" fmla="*/ 98 h 116"/>
                  <a:gd name="T8" fmla="*/ 218 w 271"/>
                  <a:gd name="T9" fmla="*/ 95 h 116"/>
                  <a:gd name="T10" fmla="*/ 209 w 271"/>
                  <a:gd name="T11" fmla="*/ 94 h 116"/>
                  <a:gd name="T12" fmla="*/ 202 w 271"/>
                  <a:gd name="T13" fmla="*/ 92 h 116"/>
                  <a:gd name="T14" fmla="*/ 194 w 271"/>
                  <a:gd name="T15" fmla="*/ 92 h 116"/>
                  <a:gd name="T16" fmla="*/ 183 w 271"/>
                  <a:gd name="T17" fmla="*/ 90 h 116"/>
                  <a:gd name="T18" fmla="*/ 170 w 271"/>
                  <a:gd name="T19" fmla="*/ 87 h 116"/>
                  <a:gd name="T20" fmla="*/ 166 w 271"/>
                  <a:gd name="T21" fmla="*/ 86 h 116"/>
                  <a:gd name="T22" fmla="*/ 161 w 271"/>
                  <a:gd name="T23" fmla="*/ 85 h 116"/>
                  <a:gd name="T24" fmla="*/ 141 w 271"/>
                  <a:gd name="T25" fmla="*/ 85 h 116"/>
                  <a:gd name="T26" fmla="*/ 135 w 271"/>
                  <a:gd name="T27" fmla="*/ 82 h 116"/>
                  <a:gd name="T28" fmla="*/ 130 w 271"/>
                  <a:gd name="T29" fmla="*/ 80 h 116"/>
                  <a:gd name="T30" fmla="*/ 123 w 271"/>
                  <a:gd name="T31" fmla="*/ 78 h 116"/>
                  <a:gd name="T32" fmla="*/ 119 w 271"/>
                  <a:gd name="T33" fmla="*/ 76 h 116"/>
                  <a:gd name="T34" fmla="*/ 114 w 271"/>
                  <a:gd name="T35" fmla="*/ 74 h 116"/>
                  <a:gd name="T36" fmla="*/ 109 w 271"/>
                  <a:gd name="T37" fmla="*/ 72 h 116"/>
                  <a:gd name="T38" fmla="*/ 102 w 271"/>
                  <a:gd name="T39" fmla="*/ 70 h 116"/>
                  <a:gd name="T40" fmla="*/ 100 w 271"/>
                  <a:gd name="T41" fmla="*/ 69 h 116"/>
                  <a:gd name="T42" fmla="*/ 97 w 271"/>
                  <a:gd name="T43" fmla="*/ 67 h 116"/>
                  <a:gd name="T44" fmla="*/ 92 w 271"/>
                  <a:gd name="T45" fmla="*/ 65 h 116"/>
                  <a:gd name="T46" fmla="*/ 92 w 271"/>
                  <a:gd name="T47" fmla="*/ 61 h 116"/>
                  <a:gd name="T48" fmla="*/ 89 w 271"/>
                  <a:gd name="T49" fmla="*/ 60 h 116"/>
                  <a:gd name="T50" fmla="*/ 86 w 271"/>
                  <a:gd name="T51" fmla="*/ 57 h 116"/>
                  <a:gd name="T52" fmla="*/ 81 w 271"/>
                  <a:gd name="T53" fmla="*/ 55 h 116"/>
                  <a:gd name="T54" fmla="*/ 76 w 271"/>
                  <a:gd name="T55" fmla="*/ 53 h 116"/>
                  <a:gd name="T56" fmla="*/ 71 w 271"/>
                  <a:gd name="T57" fmla="*/ 50 h 116"/>
                  <a:gd name="T58" fmla="*/ 68 w 271"/>
                  <a:gd name="T59" fmla="*/ 48 h 116"/>
                  <a:gd name="T60" fmla="*/ 64 w 271"/>
                  <a:gd name="T61" fmla="*/ 46 h 116"/>
                  <a:gd name="T62" fmla="*/ 60 w 271"/>
                  <a:gd name="T63" fmla="*/ 44 h 116"/>
                  <a:gd name="T64" fmla="*/ 56 w 271"/>
                  <a:gd name="T65" fmla="*/ 41 h 116"/>
                  <a:gd name="T66" fmla="*/ 53 w 271"/>
                  <a:gd name="T67" fmla="*/ 39 h 116"/>
                  <a:gd name="T68" fmla="*/ 49 w 271"/>
                  <a:gd name="T69" fmla="*/ 38 h 116"/>
                  <a:gd name="T70" fmla="*/ 46 w 271"/>
                  <a:gd name="T71" fmla="*/ 35 h 116"/>
                  <a:gd name="T72" fmla="*/ 42 w 271"/>
                  <a:gd name="T73" fmla="*/ 33 h 116"/>
                  <a:gd name="T74" fmla="*/ 40 w 271"/>
                  <a:gd name="T75" fmla="*/ 31 h 116"/>
                  <a:gd name="T76" fmla="*/ 37 w 271"/>
                  <a:gd name="T77" fmla="*/ 29 h 116"/>
                  <a:gd name="T78" fmla="*/ 35 w 271"/>
                  <a:gd name="T79" fmla="*/ 28 h 116"/>
                  <a:gd name="T80" fmla="*/ 33 w 271"/>
                  <a:gd name="T81" fmla="*/ 26 h 116"/>
                  <a:gd name="T82" fmla="*/ 31 w 271"/>
                  <a:gd name="T83" fmla="*/ 24 h 116"/>
                  <a:gd name="T84" fmla="*/ 30 w 271"/>
                  <a:gd name="T85" fmla="*/ 22 h 116"/>
                  <a:gd name="T86" fmla="*/ 26 w 271"/>
                  <a:gd name="T87" fmla="*/ 20 h 116"/>
                  <a:gd name="T88" fmla="*/ 24 w 271"/>
                  <a:gd name="T89" fmla="*/ 17 h 116"/>
                  <a:gd name="T90" fmla="*/ 21 w 271"/>
                  <a:gd name="T91" fmla="*/ 15 h 116"/>
                  <a:gd name="T92" fmla="*/ 18 w 271"/>
                  <a:gd name="T93" fmla="*/ 13 h 116"/>
                  <a:gd name="T94" fmla="*/ 17 w 271"/>
                  <a:gd name="T95" fmla="*/ 11 h 116"/>
                  <a:gd name="T96" fmla="*/ 14 w 271"/>
                  <a:gd name="T97" fmla="*/ 9 h 116"/>
                  <a:gd name="T98" fmla="*/ 11 w 271"/>
                  <a:gd name="T99" fmla="*/ 6 h 116"/>
                  <a:gd name="T100" fmla="*/ 8 w 271"/>
                  <a:gd name="T101" fmla="*/ 4 h 116"/>
                  <a:gd name="T102" fmla="*/ 4 w 271"/>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1" h="116">
                    <a:moveTo>
                      <a:pt x="271" y="116"/>
                    </a:moveTo>
                    <a:lnTo>
                      <a:pt x="271" y="107"/>
                    </a:lnTo>
                    <a:lnTo>
                      <a:pt x="262" y="107"/>
                    </a:lnTo>
                    <a:lnTo>
                      <a:pt x="262" y="102"/>
                    </a:lnTo>
                    <a:lnTo>
                      <a:pt x="227" y="102"/>
                    </a:lnTo>
                    <a:lnTo>
                      <a:pt x="227" y="100"/>
                    </a:lnTo>
                    <a:lnTo>
                      <a:pt x="220" y="100"/>
                    </a:lnTo>
                    <a:lnTo>
                      <a:pt x="220" y="98"/>
                    </a:lnTo>
                    <a:lnTo>
                      <a:pt x="218" y="98"/>
                    </a:lnTo>
                    <a:lnTo>
                      <a:pt x="218" y="95"/>
                    </a:lnTo>
                    <a:lnTo>
                      <a:pt x="209" y="95"/>
                    </a:lnTo>
                    <a:lnTo>
                      <a:pt x="209" y="94"/>
                    </a:lnTo>
                    <a:lnTo>
                      <a:pt x="202" y="94"/>
                    </a:lnTo>
                    <a:lnTo>
                      <a:pt x="202" y="92"/>
                    </a:lnTo>
                    <a:lnTo>
                      <a:pt x="194" y="92"/>
                    </a:lnTo>
                    <a:lnTo>
                      <a:pt x="194" y="92"/>
                    </a:lnTo>
                    <a:lnTo>
                      <a:pt x="183" y="92"/>
                    </a:lnTo>
                    <a:lnTo>
                      <a:pt x="183" y="90"/>
                    </a:lnTo>
                    <a:lnTo>
                      <a:pt x="170" y="90"/>
                    </a:lnTo>
                    <a:lnTo>
                      <a:pt x="170" y="87"/>
                    </a:lnTo>
                    <a:lnTo>
                      <a:pt x="166" y="87"/>
                    </a:lnTo>
                    <a:lnTo>
                      <a:pt x="166" y="86"/>
                    </a:lnTo>
                    <a:lnTo>
                      <a:pt x="161" y="86"/>
                    </a:lnTo>
                    <a:lnTo>
                      <a:pt x="161" y="85"/>
                    </a:lnTo>
                    <a:lnTo>
                      <a:pt x="148" y="85"/>
                    </a:lnTo>
                    <a:lnTo>
                      <a:pt x="141" y="85"/>
                    </a:lnTo>
                    <a:lnTo>
                      <a:pt x="141" y="82"/>
                    </a:lnTo>
                    <a:lnTo>
                      <a:pt x="135" y="82"/>
                    </a:lnTo>
                    <a:lnTo>
                      <a:pt x="135" y="80"/>
                    </a:lnTo>
                    <a:lnTo>
                      <a:pt x="130" y="80"/>
                    </a:lnTo>
                    <a:lnTo>
                      <a:pt x="130" y="78"/>
                    </a:lnTo>
                    <a:lnTo>
                      <a:pt x="123" y="78"/>
                    </a:lnTo>
                    <a:lnTo>
                      <a:pt x="123" y="76"/>
                    </a:lnTo>
                    <a:lnTo>
                      <a:pt x="119" y="76"/>
                    </a:lnTo>
                    <a:lnTo>
                      <a:pt x="119" y="74"/>
                    </a:lnTo>
                    <a:lnTo>
                      <a:pt x="114" y="74"/>
                    </a:lnTo>
                    <a:lnTo>
                      <a:pt x="114" y="72"/>
                    </a:lnTo>
                    <a:lnTo>
                      <a:pt x="109" y="72"/>
                    </a:lnTo>
                    <a:lnTo>
                      <a:pt x="109" y="70"/>
                    </a:lnTo>
                    <a:lnTo>
                      <a:pt x="102" y="70"/>
                    </a:lnTo>
                    <a:lnTo>
                      <a:pt x="102" y="69"/>
                    </a:lnTo>
                    <a:lnTo>
                      <a:pt x="100" y="69"/>
                    </a:lnTo>
                    <a:lnTo>
                      <a:pt x="100" y="67"/>
                    </a:lnTo>
                    <a:lnTo>
                      <a:pt x="97" y="67"/>
                    </a:lnTo>
                    <a:lnTo>
                      <a:pt x="97" y="65"/>
                    </a:lnTo>
                    <a:lnTo>
                      <a:pt x="92" y="65"/>
                    </a:lnTo>
                    <a:lnTo>
                      <a:pt x="92" y="63"/>
                    </a:lnTo>
                    <a:cubicBezTo>
                      <a:pt x="91" y="63"/>
                      <a:pt x="92" y="61"/>
                      <a:pt x="92" y="61"/>
                    </a:cubicBezTo>
                    <a:lnTo>
                      <a:pt x="89" y="61"/>
                    </a:lnTo>
                    <a:lnTo>
                      <a:pt x="89" y="60"/>
                    </a:lnTo>
                    <a:lnTo>
                      <a:pt x="86" y="60"/>
                    </a:lnTo>
                    <a:lnTo>
                      <a:pt x="86" y="57"/>
                    </a:lnTo>
                    <a:lnTo>
                      <a:pt x="81" y="57"/>
                    </a:lnTo>
                    <a:lnTo>
                      <a:pt x="81" y="55"/>
                    </a:lnTo>
                    <a:lnTo>
                      <a:pt x="76" y="55"/>
                    </a:lnTo>
                    <a:lnTo>
                      <a:pt x="76" y="53"/>
                    </a:lnTo>
                    <a:lnTo>
                      <a:pt x="71" y="53"/>
                    </a:lnTo>
                    <a:lnTo>
                      <a:pt x="71" y="50"/>
                    </a:lnTo>
                    <a:lnTo>
                      <a:pt x="68" y="50"/>
                    </a:lnTo>
                    <a:lnTo>
                      <a:pt x="68" y="48"/>
                    </a:lnTo>
                    <a:lnTo>
                      <a:pt x="64" y="48"/>
                    </a:lnTo>
                    <a:lnTo>
                      <a:pt x="64" y="46"/>
                    </a:lnTo>
                    <a:lnTo>
                      <a:pt x="60" y="46"/>
                    </a:lnTo>
                    <a:lnTo>
                      <a:pt x="60" y="44"/>
                    </a:lnTo>
                    <a:lnTo>
                      <a:pt x="56" y="44"/>
                    </a:lnTo>
                    <a:lnTo>
                      <a:pt x="56" y="41"/>
                    </a:lnTo>
                    <a:lnTo>
                      <a:pt x="53" y="41"/>
                    </a:lnTo>
                    <a:lnTo>
                      <a:pt x="53" y="39"/>
                    </a:lnTo>
                    <a:lnTo>
                      <a:pt x="49" y="39"/>
                    </a:lnTo>
                    <a:lnTo>
                      <a:pt x="49" y="38"/>
                    </a:lnTo>
                    <a:lnTo>
                      <a:pt x="46" y="38"/>
                    </a:lnTo>
                    <a:lnTo>
                      <a:pt x="46" y="35"/>
                    </a:lnTo>
                    <a:lnTo>
                      <a:pt x="42" y="35"/>
                    </a:lnTo>
                    <a:lnTo>
                      <a:pt x="42" y="33"/>
                    </a:lnTo>
                    <a:lnTo>
                      <a:pt x="40" y="33"/>
                    </a:lnTo>
                    <a:lnTo>
                      <a:pt x="40" y="31"/>
                    </a:lnTo>
                    <a:lnTo>
                      <a:pt x="37" y="31"/>
                    </a:lnTo>
                    <a:lnTo>
                      <a:pt x="37" y="29"/>
                    </a:lnTo>
                    <a:lnTo>
                      <a:pt x="35" y="29"/>
                    </a:lnTo>
                    <a:lnTo>
                      <a:pt x="35" y="28"/>
                    </a:lnTo>
                    <a:lnTo>
                      <a:pt x="33" y="28"/>
                    </a:lnTo>
                    <a:lnTo>
                      <a:pt x="33" y="26"/>
                    </a:lnTo>
                    <a:lnTo>
                      <a:pt x="31" y="26"/>
                    </a:lnTo>
                    <a:lnTo>
                      <a:pt x="31" y="24"/>
                    </a:lnTo>
                    <a:lnTo>
                      <a:pt x="30" y="24"/>
                    </a:lnTo>
                    <a:lnTo>
                      <a:pt x="30" y="22"/>
                    </a:lnTo>
                    <a:lnTo>
                      <a:pt x="26" y="22"/>
                    </a:lnTo>
                    <a:lnTo>
                      <a:pt x="26" y="20"/>
                    </a:lnTo>
                    <a:lnTo>
                      <a:pt x="24" y="20"/>
                    </a:lnTo>
                    <a:lnTo>
                      <a:pt x="24" y="17"/>
                    </a:lnTo>
                    <a:lnTo>
                      <a:pt x="21" y="17"/>
                    </a:lnTo>
                    <a:lnTo>
                      <a:pt x="21" y="15"/>
                    </a:lnTo>
                    <a:lnTo>
                      <a:pt x="18" y="15"/>
                    </a:lnTo>
                    <a:lnTo>
                      <a:pt x="18" y="13"/>
                    </a:lnTo>
                    <a:lnTo>
                      <a:pt x="17" y="13"/>
                    </a:lnTo>
                    <a:lnTo>
                      <a:pt x="17" y="11"/>
                    </a:lnTo>
                    <a:lnTo>
                      <a:pt x="14" y="11"/>
                    </a:lnTo>
                    <a:lnTo>
                      <a:pt x="14" y="9"/>
                    </a:lnTo>
                    <a:lnTo>
                      <a:pt x="11" y="9"/>
                    </a:lnTo>
                    <a:lnTo>
                      <a:pt x="11" y="6"/>
                    </a:lnTo>
                    <a:lnTo>
                      <a:pt x="8" y="6"/>
                    </a:lnTo>
                    <a:lnTo>
                      <a:pt x="8" y="4"/>
                    </a:lnTo>
                    <a:lnTo>
                      <a:pt x="4" y="4"/>
                    </a:lnTo>
                    <a:lnTo>
                      <a:pt x="4" y="0"/>
                    </a:lnTo>
                    <a:lnTo>
                      <a:pt x="0" y="0"/>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xmlns="" val="19516630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切除可能な大腸癌肝転移を有する患者において、周術期CT+セツキシマブおよび周術期CT単独療法の生存率を比較すること。</a:t>
            </a:r>
          </a:p>
          <a:p>
            <a:endParaRPr lang="en-GB" dirty="0"/>
          </a:p>
        </p:txBody>
      </p:sp>
      <p:sp>
        <p:nvSpPr>
          <p:cNvPr id="23"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483PD: 切除可能な大腸癌肝転移（CRLM）を有する患者におけるセツキシマブ併用/非併用下での周術期化学療法：新EPOC無作為化比較対照試験における全生存率（OS）の完全解析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Bridgewater J, et al</a:t>
            </a:r>
          </a:p>
        </p:txBody>
      </p:sp>
      <p:sp>
        <p:nvSpPr>
          <p:cNvPr id="24" name="Text Placeholder 4"/>
          <p:cNvSpPr>
            <a:spLocks noGrp="1"/>
          </p:cNvSpPr>
          <p:nvPr>
            <p:ph type="body" sz="quarter" idx="11"/>
          </p:nvPr>
        </p:nvSpPr>
        <p:spPr>
          <a:xfrm>
            <a:off x="4525132" y="6096000"/>
            <a:ext cx="4253743" cy="487363"/>
          </a:xfrm>
        </p:spPr>
        <p:txBody>
          <a:bodyPr/>
          <a:lstStyle/>
          <a:p>
            <a:r>
              <a:rPr lang="en-GB" dirty="0"/>
              <a:t>Bridgewater J, et al. Ann </a:t>
            </a:r>
            <a:r>
              <a:rPr lang="en-GB" dirty="0" err="1"/>
              <a:t>Oncol</a:t>
            </a:r>
            <a:r>
              <a:rPr lang="en-GB" dirty="0"/>
              <a:t> 2017;28(</a:t>
            </a:r>
            <a:r>
              <a:rPr lang="en-GB" dirty="0" err="1"/>
              <a:t>Suppl</a:t>
            </a:r>
            <a:r>
              <a:rPr lang="en-GB" dirty="0"/>
              <a:t> 5):</a:t>
            </a:r>
            <a:r>
              <a:rPr lang="en-GB" dirty="0" err="1"/>
              <a:t>Abstr</a:t>
            </a:r>
            <a:r>
              <a:rPr lang="en-GB" dirty="0"/>
              <a:t> 483PD</a:t>
            </a:r>
          </a:p>
        </p:txBody>
      </p:sp>
      <p:sp>
        <p:nvSpPr>
          <p:cNvPr id="25" name="Oval 14"/>
          <p:cNvSpPr>
            <a:spLocks noChangeArrowheads="1"/>
          </p:cNvSpPr>
          <p:nvPr/>
        </p:nvSpPr>
        <p:spPr bwMode="auto">
          <a:xfrm>
            <a:off x="3941537" y="35145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6" name="AutoShape 15"/>
          <p:cNvCxnSpPr>
            <a:cxnSpLocks noChangeShapeType="1"/>
            <a:stCxn id="25" idx="0"/>
            <a:endCxn id="30" idx="1"/>
          </p:cNvCxnSpPr>
          <p:nvPr/>
        </p:nvCxnSpPr>
        <p:spPr bwMode="auto">
          <a:xfrm rot="5400000" flipH="1" flipV="1">
            <a:off x="4159043" y="2897693"/>
            <a:ext cx="691178" cy="542594"/>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55908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8" name="AutoShape 19"/>
          <p:cNvCxnSpPr>
            <a:cxnSpLocks noChangeShapeType="1"/>
            <a:stCxn id="32" idx="3"/>
            <a:endCxn id="25" idx="2"/>
          </p:cNvCxnSpPr>
          <p:nvPr/>
        </p:nvCxnSpPr>
        <p:spPr bwMode="auto">
          <a:xfrm flipV="1">
            <a:off x="3684814" y="3806679"/>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763932" y="2823401"/>
            <a:ext cx="352503"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775929" y="2413032"/>
            <a:ext cx="2988003"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700" b="0" i="0" dirty="0" smtClean="0">
                <a:solidFill>
                  <a:srgbClr val="FFFFFF"/>
                </a:solidFill>
                <a:ea typeface="MS UI Gothic" pitchFamily="18" charset="0"/>
              </a:rPr>
              <a:t>セツキシマブ + CT12週間, 肝切除, CT + セツキシマブ12週間 (n=129)</a:t>
            </a:r>
          </a:p>
        </p:txBody>
      </p:sp>
      <p:sp>
        <p:nvSpPr>
          <p:cNvPr id="32" name="AutoShape 9"/>
          <p:cNvSpPr>
            <a:spLocks noChangeArrowheads="1"/>
          </p:cNvSpPr>
          <p:nvPr/>
        </p:nvSpPr>
        <p:spPr bwMode="auto">
          <a:xfrm>
            <a:off x="365124" y="3124698"/>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KRAS野生型の切除可能または準至適の大腸癌肝転移</a:t>
            </a:r>
          </a:p>
          <a:p>
            <a:pPr defTabSz="892175" eaLnBrk="0" hangingPunct="0">
              <a:spcAft>
                <a:spcPct val="30000"/>
              </a:spcAft>
            </a:pPr>
            <a:r>
              <a:rPr lang="ja-JP" b="0" i="0" dirty="0" smtClean="0">
                <a:solidFill>
                  <a:srgbClr val="FFFFFF"/>
                </a:solidFill>
                <a:ea typeface="MS UI Gothic" pitchFamily="18" charset="0"/>
              </a:rPr>
              <a:t>（n=257）</a:t>
            </a:r>
            <a:r>
              <a:rPr lang="en-GB" altLang="ja-JP" b="0" i="0" dirty="0" smtClean="0">
                <a:solidFill>
                  <a:srgbClr val="FFFFFF"/>
                </a:solidFill>
                <a:ea typeface="MS UI Gothic" pitchFamily="18" charset="0"/>
              </a:rPr>
              <a:t> </a:t>
            </a:r>
            <a:endParaRPr lang="ja-JP" b="0" i="0" dirty="0" smtClean="0">
              <a:solidFill>
                <a:srgbClr val="FFFFFF"/>
              </a:solidFill>
              <a:ea typeface="MS UI Gothic" pitchFamily="18" charset="0"/>
            </a:endParaRPr>
          </a:p>
        </p:txBody>
      </p:sp>
      <p:sp>
        <p:nvSpPr>
          <p:cNvPr id="33"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a:p>
            <a:pPr>
              <a:buClr>
                <a:srgbClr val="043882"/>
              </a:buClr>
            </a:pPr>
            <a:endParaRPr lang="en-GB" dirty="0"/>
          </a:p>
        </p:txBody>
      </p:sp>
      <p:sp>
        <p:nvSpPr>
          <p:cNvPr id="34" name="Content Placeholder 26"/>
          <p:cNvSpPr txBox="1">
            <a:spLocks/>
          </p:cNvSpPr>
          <p:nvPr/>
        </p:nvSpPr>
        <p:spPr>
          <a:xfrm>
            <a:off x="4648200" y="530545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OS、毒性</a:t>
            </a:r>
          </a:p>
        </p:txBody>
      </p:sp>
      <p:cxnSp>
        <p:nvCxnSpPr>
          <p:cNvPr id="35" name="AutoShape 16"/>
          <p:cNvCxnSpPr>
            <a:cxnSpLocks noChangeShapeType="1"/>
            <a:stCxn id="25" idx="4"/>
            <a:endCxn id="38" idx="1"/>
          </p:cNvCxnSpPr>
          <p:nvPr/>
        </p:nvCxnSpPr>
        <p:spPr bwMode="auto">
          <a:xfrm rot="16200000" flipH="1">
            <a:off x="4184293" y="4147821"/>
            <a:ext cx="640733" cy="542648"/>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116435" y="447519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7" name="AutoShape 20"/>
          <p:cNvCxnSpPr>
            <a:cxnSpLocks noChangeShapeType="1"/>
            <a:stCxn id="38" idx="3"/>
            <a:endCxn id="36" idx="1"/>
          </p:cNvCxnSpPr>
          <p:nvPr/>
        </p:nvCxnSpPr>
        <p:spPr bwMode="auto">
          <a:xfrm>
            <a:off x="7762223" y="4739512"/>
            <a:ext cx="354212" cy="0"/>
          </a:xfrm>
          <a:prstGeom prst="straightConnector1">
            <a:avLst/>
          </a:prstGeom>
          <a:noFill/>
          <a:ln w="57150">
            <a:solidFill>
              <a:schemeClr val="bg2">
                <a:lumMod val="60000"/>
                <a:lumOff val="40000"/>
              </a:schemeClr>
            </a:solidFill>
            <a:prstDash val="sysDot"/>
            <a:round/>
            <a:headEnd/>
            <a:tailEnd type="triangle" w="med" len="med"/>
          </a:ln>
        </p:spPr>
      </p:cxnSp>
      <p:sp>
        <p:nvSpPr>
          <p:cNvPr id="38" name="AutoShape 12"/>
          <p:cNvSpPr>
            <a:spLocks noChangeArrowheads="1"/>
          </p:cNvSpPr>
          <p:nvPr/>
        </p:nvSpPr>
        <p:spPr bwMode="auto">
          <a:xfrm>
            <a:off x="4775983" y="4329144"/>
            <a:ext cx="298624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700" b="0" i="0" dirty="0" smtClean="0">
                <a:solidFill>
                  <a:srgbClr val="4D4D4D"/>
                </a:solidFill>
                <a:ea typeface="MS UI Gothic" pitchFamily="18" charset="0"/>
              </a:rPr>
              <a:t>CT12週間, 肝切除, </a:t>
            </a:r>
            <a:r>
              <a:rPr lang="en-GB" altLang="ja-JP" sz="1700" b="0" i="0" dirty="0" smtClean="0">
                <a:solidFill>
                  <a:srgbClr val="4D4D4D"/>
                </a:solidFill>
                <a:ea typeface="MS UI Gothic" pitchFamily="18" charset="0"/>
              </a:rPr>
              <a:t/>
            </a:r>
            <a:br>
              <a:rPr lang="en-GB" altLang="ja-JP" sz="1700" b="0" i="0" dirty="0" smtClean="0">
                <a:solidFill>
                  <a:srgbClr val="4D4D4D"/>
                </a:solidFill>
                <a:ea typeface="MS UI Gothic" pitchFamily="18" charset="0"/>
              </a:rPr>
            </a:br>
            <a:r>
              <a:rPr lang="ja-JP" sz="1700" b="0" i="0" dirty="0" smtClean="0">
                <a:solidFill>
                  <a:srgbClr val="4D4D4D"/>
                </a:solidFill>
                <a:ea typeface="MS UI Gothic" pitchFamily="18" charset="0"/>
              </a:rPr>
              <a:t>CT12週間</a:t>
            </a:r>
          </a:p>
          <a:p>
            <a:pPr algn="ctr" defTabSz="892175" eaLnBrk="0" hangingPunct="0"/>
            <a:r>
              <a:rPr lang="ja-JP" sz="1700" b="0" i="0" dirty="0" smtClean="0">
                <a:solidFill>
                  <a:srgbClr val="4D4D4D"/>
                </a:solidFill>
                <a:ea typeface="MS UI Gothic" pitchFamily="18" charset="0"/>
              </a:rPr>
              <a:t>(n=128)</a:t>
            </a:r>
          </a:p>
        </p:txBody>
      </p:sp>
    </p:spTree>
    <p:extLst>
      <p:ext uri="{BB962C8B-B14F-4D97-AF65-F5344CB8AC3E}">
        <p14:creationId xmlns:p14="http://schemas.microsoft.com/office/powerpoint/2010/main" xmlns="" val="25367650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84"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483PD: 切除可能な大腸癌肝転移（CRLM）を有する患者におけるセツキシマブ併用/非併用下での周術期化学療法：新EPOC無作為化比較対照試験における全生存率（OS）の完全解析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Bridgewater J, et al</a:t>
            </a:r>
          </a:p>
        </p:txBody>
      </p:sp>
      <p:sp>
        <p:nvSpPr>
          <p:cNvPr id="185" name="Text Placeholder 4"/>
          <p:cNvSpPr>
            <a:spLocks noGrp="1"/>
          </p:cNvSpPr>
          <p:nvPr>
            <p:ph type="body" sz="quarter" idx="11"/>
          </p:nvPr>
        </p:nvSpPr>
        <p:spPr>
          <a:xfrm>
            <a:off x="4462566" y="6096000"/>
            <a:ext cx="4316309" cy="487363"/>
          </a:xfrm>
        </p:spPr>
        <p:txBody>
          <a:bodyPr/>
          <a:lstStyle/>
          <a:p>
            <a:r>
              <a:rPr lang="en-GB" dirty="0"/>
              <a:t>Bridgewater J, et al. Ann </a:t>
            </a:r>
            <a:r>
              <a:rPr lang="en-GB" dirty="0" err="1"/>
              <a:t>Oncol</a:t>
            </a:r>
            <a:r>
              <a:rPr lang="en-GB" dirty="0"/>
              <a:t> 2017;28(</a:t>
            </a:r>
            <a:r>
              <a:rPr lang="en-GB" dirty="0" err="1"/>
              <a:t>Suppl</a:t>
            </a:r>
            <a:r>
              <a:rPr lang="en-GB" dirty="0"/>
              <a:t> 5):</a:t>
            </a:r>
            <a:r>
              <a:rPr lang="en-GB" dirty="0" err="1"/>
              <a:t>Abstr</a:t>
            </a:r>
            <a:r>
              <a:rPr lang="en-GB" dirty="0"/>
              <a:t> 483PD</a:t>
            </a:r>
          </a:p>
        </p:txBody>
      </p:sp>
      <p:graphicFrame>
        <p:nvGraphicFramePr>
          <p:cNvPr id="186" name="Group 88"/>
          <p:cNvGraphicFramePr>
            <a:graphicFrameLocks noGrp="1"/>
          </p:cNvGraphicFramePr>
          <p:nvPr>
            <p:extLst>
              <p:ext uri="{D42A27DB-BD31-4B8C-83A1-F6EECF244321}">
                <p14:modId xmlns:p14="http://schemas.microsoft.com/office/powerpoint/2010/main" xmlns="" val="2201629778"/>
              </p:ext>
            </p:extLst>
          </p:nvPr>
        </p:nvGraphicFramePr>
        <p:xfrm>
          <a:off x="302154" y="4953052"/>
          <a:ext cx="8401579" cy="914400"/>
        </p:xfrm>
        <a:graphic>
          <a:graphicData uri="http://schemas.openxmlformats.org/drawingml/2006/table">
            <a:tbl>
              <a:tblPr firstRow="1" bandRow="1">
                <a:tableStyleId>{69012ECD-51FC-41F1-AA8D-1B2483CD663E}</a:tableStyleId>
              </a:tblPr>
              <a:tblGrid>
                <a:gridCol w="2497317">
                  <a:extLst>
                    <a:ext uri="{9D8B030D-6E8A-4147-A177-3AD203B41FA5}">
                      <a16:colId xmlns="" xmlns:a16="http://schemas.microsoft.com/office/drawing/2014/main" val="20000"/>
                    </a:ext>
                  </a:extLst>
                </a:gridCol>
                <a:gridCol w="2890129">
                  <a:extLst>
                    <a:ext uri="{9D8B030D-6E8A-4147-A177-3AD203B41FA5}">
                      <a16:colId xmlns="" xmlns:a16="http://schemas.microsoft.com/office/drawing/2014/main" val="20001"/>
                    </a:ext>
                  </a:extLst>
                </a:gridCol>
                <a:gridCol w="3014133">
                  <a:extLst>
                    <a:ext uri="{9D8B030D-6E8A-4147-A177-3AD203B41FA5}">
                      <a16:colId xmlns=""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進行後生存期間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 + 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CT単独療法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中央値、カ月間(95%CI)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23.5 (15.9, 22.1)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35.4 (25.0, 44.8)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1.60 (1.10, 2.33); 0.014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187" name="Group 186"/>
          <p:cNvGrpSpPr/>
          <p:nvPr/>
        </p:nvGrpSpPr>
        <p:grpSpPr>
          <a:xfrm>
            <a:off x="-64223" y="1445420"/>
            <a:ext cx="9175619" cy="3098428"/>
            <a:chOff x="-174294" y="1244113"/>
            <a:chExt cx="9175619" cy="3098428"/>
          </a:xfrm>
        </p:grpSpPr>
        <p:sp>
          <p:nvSpPr>
            <p:cNvPr id="188" name="TextBox 187"/>
            <p:cNvSpPr txBox="1"/>
            <p:nvPr/>
          </p:nvSpPr>
          <p:spPr>
            <a:xfrm>
              <a:off x="6976533" y="1244113"/>
              <a:ext cx="633507" cy="369332"/>
            </a:xfrm>
            <a:prstGeom prst="rect">
              <a:avLst/>
            </a:prstGeom>
            <a:noFill/>
          </p:spPr>
          <p:txBody>
            <a:bodyPr wrap="none" rtlCol="0">
              <a:spAutoFit/>
            </a:bodyPr>
            <a:lstStyle/>
            <a:p>
              <a:r>
                <a:rPr lang="ja-JP" b="1" i="0" dirty="0" smtClean="0">
                  <a:solidFill>
                    <a:srgbClr val="000000"/>
                  </a:solidFill>
                  <a:ea typeface="MS UI Gothic" pitchFamily="18" charset="0"/>
                </a:rPr>
                <a:t>PFS</a:t>
              </a:r>
            </a:p>
          </p:txBody>
        </p:sp>
        <p:sp>
          <p:nvSpPr>
            <p:cNvPr id="189" name="TextBox 188"/>
            <p:cNvSpPr txBox="1"/>
            <p:nvPr/>
          </p:nvSpPr>
          <p:spPr>
            <a:xfrm>
              <a:off x="2353733" y="1244113"/>
              <a:ext cx="518091" cy="369332"/>
            </a:xfrm>
            <a:prstGeom prst="rect">
              <a:avLst/>
            </a:prstGeom>
            <a:noFill/>
          </p:spPr>
          <p:txBody>
            <a:bodyPr wrap="none" rtlCol="0">
              <a:spAutoFit/>
            </a:bodyPr>
            <a:lstStyle/>
            <a:p>
              <a:r>
                <a:rPr lang="ja-JP" b="1" i="0" dirty="0" smtClean="0">
                  <a:solidFill>
                    <a:srgbClr val="000000"/>
                  </a:solidFill>
                  <a:ea typeface="MS UI Gothic" pitchFamily="18" charset="0"/>
                </a:rPr>
                <a:t>OS</a:t>
              </a:r>
            </a:p>
          </p:txBody>
        </p:sp>
        <p:grpSp>
          <p:nvGrpSpPr>
            <p:cNvPr id="190" name="Group 189"/>
            <p:cNvGrpSpPr/>
            <p:nvPr/>
          </p:nvGrpSpPr>
          <p:grpSpPr>
            <a:xfrm>
              <a:off x="897619" y="1895424"/>
              <a:ext cx="3238181" cy="1711656"/>
              <a:chOff x="836615" y="2448719"/>
              <a:chExt cx="3906738" cy="2172871"/>
            </a:xfrm>
          </p:grpSpPr>
          <p:sp>
            <p:nvSpPr>
              <p:cNvPr id="261" name="Freeform 26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3" name="Line 7"/>
              <p:cNvSpPr>
                <a:spLocks noChangeShapeType="1"/>
              </p:cNvSpPr>
              <p:nvPr/>
            </p:nvSpPr>
            <p:spPr bwMode="auto">
              <a:xfrm>
                <a:off x="836615" y="295698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4" name="Line 8"/>
              <p:cNvSpPr>
                <a:spLocks noChangeShapeType="1"/>
              </p:cNvSpPr>
              <p:nvPr/>
            </p:nvSpPr>
            <p:spPr bwMode="auto">
              <a:xfrm>
                <a:off x="836615" y="344949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5" name="Line 10"/>
              <p:cNvSpPr>
                <a:spLocks noChangeShapeType="1"/>
              </p:cNvSpPr>
              <p:nvPr/>
            </p:nvSpPr>
            <p:spPr bwMode="auto">
              <a:xfrm>
                <a:off x="836615" y="392478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6"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7" name="Line 12"/>
              <p:cNvSpPr>
                <a:spLocks noChangeShapeType="1"/>
              </p:cNvSpPr>
              <p:nvPr/>
            </p:nvSpPr>
            <p:spPr bwMode="auto">
              <a:xfrm>
                <a:off x="288471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8" name="Line 13"/>
              <p:cNvSpPr>
                <a:spLocks noChangeShapeType="1"/>
              </p:cNvSpPr>
              <p:nvPr/>
            </p:nvSpPr>
            <p:spPr bwMode="auto">
              <a:xfrm>
                <a:off x="22654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69" name="Line 14"/>
              <p:cNvSpPr>
                <a:spLocks noChangeShapeType="1"/>
              </p:cNvSpPr>
              <p:nvPr/>
            </p:nvSpPr>
            <p:spPr bwMode="auto">
              <a:xfrm>
                <a:off x="351051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7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71" name="Line 19"/>
              <p:cNvSpPr>
                <a:spLocks noChangeShapeType="1"/>
              </p:cNvSpPr>
              <p:nvPr/>
            </p:nvSpPr>
            <p:spPr bwMode="auto">
              <a:xfrm>
                <a:off x="16474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72" name="Line 21"/>
              <p:cNvSpPr>
                <a:spLocks noChangeShapeType="1"/>
              </p:cNvSpPr>
              <p:nvPr/>
            </p:nvSpPr>
            <p:spPr bwMode="auto">
              <a:xfrm>
                <a:off x="101906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latin typeface="Arial" panose="020B0604020202020204" pitchFamily="34" charset="0"/>
                  <a:cs typeface="Arial" panose="020B0604020202020204" pitchFamily="34" charset="0"/>
                </a:endParaRPr>
              </a:p>
            </p:txBody>
          </p:sp>
          <p:sp>
            <p:nvSpPr>
              <p:cNvPr id="273" name="Line 14"/>
              <p:cNvSpPr>
                <a:spLocks noChangeShapeType="1"/>
              </p:cNvSpPr>
              <p:nvPr/>
            </p:nvSpPr>
            <p:spPr bwMode="auto">
              <a:xfrm>
                <a:off x="4127549" y="452951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grpSp>
        <p:sp>
          <p:nvSpPr>
            <p:cNvPr id="191" name="TextBox 190"/>
            <p:cNvSpPr txBox="1"/>
            <p:nvPr/>
          </p:nvSpPr>
          <p:spPr>
            <a:xfrm rot="16200000">
              <a:off x="-170371" y="2563033"/>
              <a:ext cx="1077539"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OS率</a:t>
              </a:r>
            </a:p>
          </p:txBody>
        </p:sp>
        <p:sp>
          <p:nvSpPr>
            <p:cNvPr id="192" name="TextBox 191"/>
            <p:cNvSpPr txBox="1"/>
            <p:nvPr/>
          </p:nvSpPr>
          <p:spPr>
            <a:xfrm>
              <a:off x="1702471" y="3707669"/>
              <a:ext cx="1792478"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無作為化からの経過月数</a:t>
              </a:r>
            </a:p>
          </p:txBody>
        </p:sp>
        <p:sp>
          <p:nvSpPr>
            <p:cNvPr id="193" name="TextBox 192"/>
            <p:cNvSpPr txBox="1"/>
            <p:nvPr/>
          </p:nvSpPr>
          <p:spPr>
            <a:xfrm>
              <a:off x="439359" y="1762864"/>
              <a:ext cx="458778" cy="261610"/>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1.00</a:t>
              </a:r>
            </a:p>
          </p:txBody>
        </p:sp>
        <p:sp>
          <p:nvSpPr>
            <p:cNvPr id="194" name="TextBox 193"/>
            <p:cNvSpPr txBox="1"/>
            <p:nvPr/>
          </p:nvSpPr>
          <p:spPr>
            <a:xfrm>
              <a:off x="439361" y="2164473"/>
              <a:ext cx="458778" cy="261610"/>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0.75</a:t>
              </a:r>
            </a:p>
          </p:txBody>
        </p:sp>
        <p:sp>
          <p:nvSpPr>
            <p:cNvPr id="195" name="TextBox 194"/>
            <p:cNvSpPr txBox="1"/>
            <p:nvPr/>
          </p:nvSpPr>
          <p:spPr>
            <a:xfrm>
              <a:off x="439361" y="2552292"/>
              <a:ext cx="458778" cy="261610"/>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0.50</a:t>
              </a:r>
            </a:p>
          </p:txBody>
        </p:sp>
        <p:sp>
          <p:nvSpPr>
            <p:cNvPr id="196" name="TextBox 195"/>
            <p:cNvSpPr txBox="1"/>
            <p:nvPr/>
          </p:nvSpPr>
          <p:spPr>
            <a:xfrm>
              <a:off x="439361" y="2926408"/>
              <a:ext cx="458778" cy="261610"/>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0.25</a:t>
              </a:r>
            </a:p>
          </p:txBody>
        </p:sp>
        <p:sp>
          <p:nvSpPr>
            <p:cNvPr id="197" name="TextBox 196"/>
            <p:cNvSpPr txBox="1"/>
            <p:nvPr/>
          </p:nvSpPr>
          <p:spPr>
            <a:xfrm>
              <a:off x="596459" y="3309815"/>
              <a:ext cx="301684" cy="261610"/>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 </a:t>
              </a:r>
            </a:p>
          </p:txBody>
        </p:sp>
        <p:sp>
          <p:nvSpPr>
            <p:cNvPr id="198" name="TextBox 197"/>
            <p:cNvSpPr txBox="1"/>
            <p:nvPr/>
          </p:nvSpPr>
          <p:spPr>
            <a:xfrm>
              <a:off x="842712" y="3570380"/>
              <a:ext cx="420306"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128</a:t>
              </a:r>
            </a:p>
            <a:p>
              <a:pPr algn="ctr"/>
              <a:r>
                <a:rPr lang="ja-JP" sz="1100" b="0" i="0" dirty="0" smtClean="0">
                  <a:solidFill>
                    <a:srgbClr val="000000"/>
                  </a:solidFill>
                  <a:ea typeface="MS UI Gothic" pitchFamily="18" charset="0"/>
                </a:rPr>
                <a:t>128</a:t>
              </a:r>
            </a:p>
          </p:txBody>
        </p:sp>
        <p:sp>
          <p:nvSpPr>
            <p:cNvPr id="199" name="TextBox 198"/>
            <p:cNvSpPr txBox="1"/>
            <p:nvPr/>
          </p:nvSpPr>
          <p:spPr>
            <a:xfrm>
              <a:off x="1361088" y="3570381"/>
              <a:ext cx="420306"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10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125</a:t>
              </a:r>
            </a:p>
            <a:p>
              <a:pPr algn="ctr"/>
              <a:r>
                <a:rPr lang="ja-JP" sz="1100" b="0" i="0" dirty="0" smtClean="0">
                  <a:solidFill>
                    <a:srgbClr val="000000"/>
                  </a:solidFill>
                  <a:ea typeface="MS UI Gothic" pitchFamily="18" charset="0"/>
                </a:rPr>
                <a:t>117</a:t>
              </a:r>
            </a:p>
          </p:txBody>
        </p:sp>
        <p:sp>
          <p:nvSpPr>
            <p:cNvPr id="200" name="TextBox 199"/>
            <p:cNvSpPr txBox="1"/>
            <p:nvPr/>
          </p:nvSpPr>
          <p:spPr>
            <a:xfrm>
              <a:off x="2074388" y="3570381"/>
              <a:ext cx="184730" cy="261610"/>
            </a:xfrm>
            <a:prstGeom prst="rect">
              <a:avLst/>
            </a:prstGeom>
            <a:noFill/>
          </p:spPr>
          <p:txBody>
            <a:bodyPr wrap="none" rtlCol="0" anchor="t" anchorCtr="0">
              <a:spAutoFit/>
            </a:bodyPr>
            <a:lstStyle/>
            <a:p>
              <a:pPr algn="ctr"/>
              <a:endParaRPr lang="en-GB" sz="1100" dirty="0">
                <a:solidFill>
                  <a:srgbClr val="000000"/>
                </a:solidFill>
                <a:latin typeface="Arial" panose="020B0604020202020204" pitchFamily="34" charset="0"/>
                <a:cs typeface="Arial" panose="020B0604020202020204" pitchFamily="34" charset="0"/>
              </a:endParaRPr>
            </a:p>
          </p:txBody>
        </p:sp>
        <p:sp>
          <p:nvSpPr>
            <p:cNvPr id="201" name="TextBox 200"/>
            <p:cNvSpPr txBox="1"/>
            <p:nvPr/>
          </p:nvSpPr>
          <p:spPr>
            <a:xfrm>
              <a:off x="1868731" y="3570381"/>
              <a:ext cx="420306"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20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112</a:t>
              </a:r>
            </a:p>
            <a:p>
              <a:pPr algn="ctr"/>
              <a:r>
                <a:rPr lang="ja-JP" sz="1100" b="0" i="0" dirty="0" smtClean="0">
                  <a:solidFill>
                    <a:srgbClr val="000000"/>
                  </a:solidFill>
                  <a:ea typeface="MS UI Gothic" pitchFamily="18" charset="0"/>
                </a:rPr>
                <a:t>103</a:t>
              </a:r>
            </a:p>
          </p:txBody>
        </p:sp>
        <p:sp>
          <p:nvSpPr>
            <p:cNvPr id="202" name="TextBox 201"/>
            <p:cNvSpPr txBox="1"/>
            <p:nvPr/>
          </p:nvSpPr>
          <p:spPr>
            <a:xfrm>
              <a:off x="2389827" y="3570381"/>
              <a:ext cx="420306"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30</a:t>
              </a:r>
            </a:p>
            <a:p>
              <a:pPr algn="ctr"/>
              <a:endParaRPr lang="en-GB" sz="1100" dirty="0">
                <a:solidFill>
                  <a:srgbClr val="000000"/>
                </a:solidFill>
                <a:latin typeface="Arial" panose="020B0604020202020204" pitchFamily="34" charset="0"/>
                <a:cs typeface="Arial" panose="020B0604020202020204" pitchFamily="34" charset="0"/>
              </a:endParaRPr>
            </a:p>
            <a:p>
              <a:pPr algn="r"/>
              <a:r>
                <a:rPr lang="ja-JP" sz="1100" b="0" i="0" dirty="0" smtClean="0">
                  <a:solidFill>
                    <a:srgbClr val="000000"/>
                  </a:solidFill>
                  <a:ea typeface="MS UI Gothic" pitchFamily="18" charset="0"/>
                </a:rPr>
                <a:t>104</a:t>
              </a:r>
            </a:p>
            <a:p>
              <a:pPr algn="r"/>
              <a:r>
                <a:rPr lang="ja-JP" sz="1100" b="0" i="0" dirty="0" smtClean="0">
                  <a:solidFill>
                    <a:srgbClr val="000000"/>
                  </a:solidFill>
                  <a:ea typeface="MS UI Gothic" pitchFamily="18" charset="0"/>
                </a:rPr>
                <a:t>90</a:t>
              </a:r>
            </a:p>
          </p:txBody>
        </p:sp>
        <p:sp>
          <p:nvSpPr>
            <p:cNvPr id="203" name="TextBox 202"/>
            <p:cNvSpPr txBox="1"/>
            <p:nvPr/>
          </p:nvSpPr>
          <p:spPr>
            <a:xfrm>
              <a:off x="2941883" y="3570381"/>
              <a:ext cx="341759"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40</a:t>
              </a:r>
            </a:p>
            <a:p>
              <a:pPr algn="ctr"/>
              <a:endParaRPr lang="en-GB" sz="1100" dirty="0" smtClean="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95</a:t>
              </a:r>
            </a:p>
            <a:p>
              <a:pPr algn="ctr"/>
              <a:r>
                <a:rPr lang="ja-JP" sz="1100" b="0" i="0" dirty="0" smtClean="0">
                  <a:solidFill>
                    <a:srgbClr val="000000"/>
                  </a:solidFill>
                  <a:ea typeface="MS UI Gothic" pitchFamily="18" charset="0"/>
                </a:rPr>
                <a:t>80</a:t>
              </a:r>
            </a:p>
          </p:txBody>
        </p:sp>
        <p:sp>
          <p:nvSpPr>
            <p:cNvPr id="204" name="TextBox 203"/>
            <p:cNvSpPr txBox="1"/>
            <p:nvPr/>
          </p:nvSpPr>
          <p:spPr>
            <a:xfrm>
              <a:off x="3967441" y="3570381"/>
              <a:ext cx="341759"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60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55</a:t>
              </a:r>
            </a:p>
            <a:p>
              <a:pPr algn="ctr"/>
              <a:r>
                <a:rPr lang="ja-JP" sz="1100" b="0" i="0" dirty="0" smtClean="0">
                  <a:solidFill>
                    <a:srgbClr val="000000"/>
                  </a:solidFill>
                  <a:ea typeface="MS UI Gothic" pitchFamily="18" charset="0"/>
                </a:rPr>
                <a:t>40</a:t>
              </a:r>
            </a:p>
          </p:txBody>
        </p:sp>
        <p:sp>
          <p:nvSpPr>
            <p:cNvPr id="205" name="TextBox 204"/>
            <p:cNvSpPr txBox="1"/>
            <p:nvPr/>
          </p:nvSpPr>
          <p:spPr>
            <a:xfrm>
              <a:off x="3453322" y="3571310"/>
              <a:ext cx="341759"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50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85</a:t>
              </a:r>
            </a:p>
            <a:p>
              <a:pPr algn="ctr"/>
              <a:r>
                <a:rPr lang="ja-JP" sz="1100" b="0" i="0" dirty="0" smtClean="0">
                  <a:solidFill>
                    <a:srgbClr val="000000"/>
                  </a:solidFill>
                  <a:ea typeface="MS UI Gothic" pitchFamily="18" charset="0"/>
                </a:rPr>
                <a:t>65</a:t>
              </a:r>
            </a:p>
          </p:txBody>
        </p:sp>
        <p:sp>
          <p:nvSpPr>
            <p:cNvPr id="206" name="TextBox 205"/>
            <p:cNvSpPr txBox="1"/>
            <p:nvPr/>
          </p:nvSpPr>
          <p:spPr>
            <a:xfrm>
              <a:off x="-174294" y="3750071"/>
              <a:ext cx="1414603" cy="592470"/>
            </a:xfrm>
            <a:prstGeom prst="rect">
              <a:avLst/>
            </a:prstGeom>
            <a:noFill/>
          </p:spPr>
          <p:txBody>
            <a:bodyPr wrap="square" rtlCol="0">
              <a:spAutoFit/>
            </a:bodyPr>
            <a:lstStyle/>
            <a:p>
              <a:pPr>
                <a:lnSpc>
                  <a:spcPts val="1300"/>
                </a:lnSpc>
              </a:pPr>
              <a:r>
                <a:rPr lang="en-GB" altLang="ja-JP" sz="800" b="0" i="0" dirty="0" smtClean="0">
                  <a:solidFill>
                    <a:srgbClr val="000000"/>
                  </a:solidFill>
                  <a:ea typeface="MS UI Gothic" pitchFamily="18" charset="0"/>
                </a:rPr>
                <a:t>    </a:t>
              </a:r>
              <a:r>
                <a:rPr lang="ja-JP" sz="800" b="0" i="0" dirty="0" smtClean="0">
                  <a:solidFill>
                    <a:srgbClr val="000000"/>
                  </a:solidFill>
                  <a:ea typeface="MS UI Gothic" pitchFamily="18" charset="0"/>
                </a:rPr>
                <a:t>リスクに晒されていた患者数</a:t>
              </a:r>
            </a:p>
            <a:p>
              <a:pPr>
                <a:lnSpc>
                  <a:spcPts val="1300"/>
                </a:lnSpc>
              </a:pPr>
              <a:r>
                <a:rPr lang="en-GB" altLang="ja-JP" sz="1100" b="0" i="0" dirty="0" smtClean="0">
                  <a:solidFill>
                    <a:srgbClr val="000000"/>
                  </a:solidFill>
                  <a:ea typeface="MS UI Gothic" pitchFamily="18" charset="0"/>
                </a:rPr>
                <a:t>                     </a:t>
              </a:r>
              <a:r>
                <a:rPr lang="ja-JP" sz="1100" b="0" i="0" dirty="0" smtClean="0">
                  <a:solidFill>
                    <a:srgbClr val="000000"/>
                  </a:solidFill>
                  <a:ea typeface="MS UI Gothic" pitchFamily="18" charset="0"/>
                </a:rPr>
                <a:t>CT</a:t>
              </a:r>
            </a:p>
            <a:p>
              <a:pPr>
                <a:lnSpc>
                  <a:spcPts val="1300"/>
                </a:lnSpc>
              </a:pPr>
              <a:r>
                <a:rPr lang="en-GB" altLang="ja-JP" sz="1050" b="0" i="0" dirty="0" smtClean="0">
                  <a:solidFill>
                    <a:srgbClr val="000000"/>
                  </a:solidFill>
                  <a:ea typeface="MS UI Gothic" pitchFamily="18" charset="0"/>
                </a:rPr>
                <a:t> </a:t>
              </a:r>
              <a:r>
                <a:rPr lang="ja-JP" sz="1050" b="0" i="0" dirty="0" smtClean="0">
                  <a:solidFill>
                    <a:srgbClr val="000000"/>
                  </a:solidFill>
                  <a:ea typeface="MS UI Gothic" pitchFamily="18" charset="0"/>
                </a:rPr>
                <a:t>CT + セツキシマブ</a:t>
              </a:r>
            </a:p>
          </p:txBody>
        </p:sp>
        <p:sp>
          <p:nvSpPr>
            <p:cNvPr id="207" name="TextBox 206"/>
            <p:cNvSpPr txBox="1"/>
            <p:nvPr/>
          </p:nvSpPr>
          <p:spPr>
            <a:xfrm>
              <a:off x="2893354" y="1898895"/>
              <a:ext cx="1284326" cy="261610"/>
            </a:xfrm>
            <a:prstGeom prst="rect">
              <a:avLst/>
            </a:prstGeom>
            <a:noFill/>
          </p:spPr>
          <p:txBody>
            <a:bodyPr wrap="none" rtlCol="0">
              <a:spAutoFit/>
            </a:bodyPr>
            <a:lstStyle/>
            <a:p>
              <a:r>
                <a:rPr lang="ja-JP" sz="1100" b="0" i="0" dirty="0" smtClean="0">
                  <a:solidFill>
                    <a:srgbClr val="000000"/>
                  </a:solidFill>
                  <a:ea typeface="MS UI Gothic" pitchFamily="18" charset="0"/>
                </a:rPr>
                <a:t>ログランク検定においてp=0.035</a:t>
              </a:r>
            </a:p>
          </p:txBody>
        </p:sp>
        <p:sp>
          <p:nvSpPr>
            <p:cNvPr id="208" name="TextBox 207"/>
            <p:cNvSpPr txBox="1"/>
            <p:nvPr/>
          </p:nvSpPr>
          <p:spPr>
            <a:xfrm>
              <a:off x="1566936" y="1697171"/>
              <a:ext cx="3145565" cy="261610"/>
            </a:xfrm>
            <a:prstGeom prst="rect">
              <a:avLst/>
            </a:prstGeom>
            <a:noFill/>
          </p:spPr>
          <p:txBody>
            <a:bodyPr wrap="square" rtlCol="0">
              <a:spAutoFit/>
            </a:bodyPr>
            <a:lstStyle/>
            <a:p>
              <a:pPr algn="ctr"/>
              <a:r>
                <a:rPr lang="ja-JP" sz="1100" b="0" i="0" dirty="0" smtClean="0">
                  <a:solidFill>
                    <a:srgbClr val="000000"/>
                  </a:solidFill>
                  <a:ea typeface="MS UI Gothic" pitchFamily="18" charset="0"/>
                </a:rPr>
                <a:t>HR 1.45 (95%CI 1.02, 2.05)</a:t>
              </a:r>
            </a:p>
          </p:txBody>
        </p:sp>
        <p:sp>
          <p:nvSpPr>
            <p:cNvPr id="209" name="TextBox 208"/>
            <p:cNvSpPr txBox="1"/>
            <p:nvPr/>
          </p:nvSpPr>
          <p:spPr>
            <a:xfrm>
              <a:off x="1388146" y="2773613"/>
              <a:ext cx="1731564" cy="261610"/>
            </a:xfrm>
            <a:prstGeom prst="rect">
              <a:avLst/>
            </a:prstGeom>
            <a:noFill/>
          </p:spPr>
          <p:txBody>
            <a:bodyPr wrap="none" rtlCol="0">
              <a:spAutoFit/>
            </a:bodyPr>
            <a:lstStyle/>
            <a:p>
              <a:r>
                <a:rPr lang="ja-JP" sz="1100" b="1" i="0" dirty="0" smtClean="0">
                  <a:solidFill>
                    <a:srgbClr val="000000"/>
                  </a:solidFill>
                  <a:ea typeface="MS UI Gothic" pitchFamily="18" charset="0"/>
                </a:rPr>
                <a:t>mOS、カ月（95%CI） </a:t>
              </a:r>
            </a:p>
          </p:txBody>
        </p:sp>
        <p:sp>
          <p:nvSpPr>
            <p:cNvPr id="210" name="TextBox 209"/>
            <p:cNvSpPr txBox="1"/>
            <p:nvPr/>
          </p:nvSpPr>
          <p:spPr>
            <a:xfrm>
              <a:off x="1351419" y="3027672"/>
              <a:ext cx="2031325" cy="430887"/>
            </a:xfrm>
            <a:prstGeom prst="rect">
              <a:avLst/>
            </a:prstGeom>
            <a:noFill/>
          </p:spPr>
          <p:txBody>
            <a:bodyPr wrap="none" rtlCol="0">
              <a:spAutoFit/>
            </a:bodyPr>
            <a:lstStyle/>
            <a:p>
              <a:r>
                <a:rPr lang="ja-JP" sz="1100" b="0" i="0" dirty="0" smtClean="0">
                  <a:solidFill>
                    <a:srgbClr val="000000"/>
                  </a:solidFill>
                  <a:ea typeface="MS UI Gothic" pitchFamily="18" charset="0"/>
                </a:rPr>
                <a:t>CT単独療法</a:t>
              </a:r>
            </a:p>
            <a:p>
              <a:r>
                <a:rPr lang="ja-JP" sz="1100" b="0" i="0" dirty="0" smtClean="0">
                  <a:solidFill>
                    <a:srgbClr val="000000"/>
                  </a:solidFill>
                  <a:ea typeface="MS UI Gothic" pitchFamily="18" charset="0"/>
                </a:rPr>
                <a:t>CT + セツキシマブ 	</a:t>
              </a:r>
            </a:p>
          </p:txBody>
        </p:sp>
        <p:sp>
          <p:nvSpPr>
            <p:cNvPr id="211" name="TextBox 210"/>
            <p:cNvSpPr txBox="1"/>
            <p:nvPr/>
          </p:nvSpPr>
          <p:spPr>
            <a:xfrm>
              <a:off x="2422637" y="3048938"/>
              <a:ext cx="1205779" cy="430887"/>
            </a:xfrm>
            <a:prstGeom prst="rect">
              <a:avLst/>
            </a:prstGeom>
            <a:noFill/>
          </p:spPr>
          <p:txBody>
            <a:bodyPr wrap="none" rtlCol="0">
              <a:spAutoFit/>
            </a:bodyPr>
            <a:lstStyle/>
            <a:p>
              <a:r>
                <a:rPr lang="ja-JP" sz="1100" b="0" i="0" dirty="0" smtClean="0">
                  <a:solidFill>
                    <a:srgbClr val="000000"/>
                  </a:solidFill>
                  <a:ea typeface="MS UI Gothic" pitchFamily="18" charset="0"/>
                </a:rPr>
                <a:t>81.0 (59.6, NR)</a:t>
              </a:r>
            </a:p>
            <a:p>
              <a:r>
                <a:rPr lang="ja-JP" sz="1100" b="0" i="0" dirty="0" smtClean="0">
                  <a:solidFill>
                    <a:srgbClr val="000000"/>
                  </a:solidFill>
                  <a:ea typeface="MS UI Gothic" pitchFamily="18" charset="0"/>
                </a:rPr>
                <a:t>55.4 (43.5, 71.5)</a:t>
              </a:r>
            </a:p>
          </p:txBody>
        </p:sp>
        <p:cxnSp>
          <p:nvCxnSpPr>
            <p:cNvPr id="212" name="Straight Connector 211"/>
            <p:cNvCxnSpPr/>
            <p:nvPr/>
          </p:nvCxnSpPr>
          <p:spPr>
            <a:xfrm>
              <a:off x="1114310" y="3335537"/>
              <a:ext cx="252000"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14310" y="3178183"/>
              <a:ext cx="252000" cy="0"/>
            </a:xfrm>
            <a:prstGeom prst="line">
              <a:avLst/>
            </a:prstGeom>
            <a:ln w="19050">
              <a:solidFill>
                <a:srgbClr val="B2C0D8"/>
              </a:solidFill>
            </a:ln>
            <a:effectLst/>
          </p:spPr>
          <p:style>
            <a:lnRef idx="1">
              <a:schemeClr val="accent1"/>
            </a:lnRef>
            <a:fillRef idx="0">
              <a:schemeClr val="accent1"/>
            </a:fillRef>
            <a:effectRef idx="0">
              <a:schemeClr val="accent1"/>
            </a:effectRef>
            <a:fontRef idx="minor">
              <a:schemeClr val="tx1"/>
            </a:fontRef>
          </p:style>
        </p:cxnSp>
        <p:sp>
          <p:nvSpPr>
            <p:cNvPr id="214" name="Freeform 2"/>
            <p:cNvSpPr>
              <a:spLocks/>
            </p:cNvSpPr>
            <p:nvPr/>
          </p:nvSpPr>
          <p:spPr bwMode="auto">
            <a:xfrm>
              <a:off x="1048852" y="1893668"/>
              <a:ext cx="3060000" cy="684000"/>
            </a:xfrm>
            <a:custGeom>
              <a:avLst/>
              <a:gdLst>
                <a:gd name="T0" fmla="*/ 242 w 242"/>
                <a:gd name="T1" fmla="*/ 50 h 52"/>
                <a:gd name="T2" fmla="*/ 240 w 242"/>
                <a:gd name="T3" fmla="*/ 49 h 52"/>
                <a:gd name="T4" fmla="*/ 229 w 242"/>
                <a:gd name="T5" fmla="*/ 47 h 52"/>
                <a:gd name="T6" fmla="*/ 228 w 242"/>
                <a:gd name="T7" fmla="*/ 46 h 52"/>
                <a:gd name="T8" fmla="*/ 224 w 242"/>
                <a:gd name="T9" fmla="*/ 45 h 52"/>
                <a:gd name="T10" fmla="*/ 221 w 242"/>
                <a:gd name="T11" fmla="*/ 44 h 52"/>
                <a:gd name="T12" fmla="*/ 212 w 242"/>
                <a:gd name="T13" fmla="*/ 42 h 52"/>
                <a:gd name="T14" fmla="*/ 204 w 242"/>
                <a:gd name="T15" fmla="*/ 41 h 52"/>
                <a:gd name="T16" fmla="*/ 200 w 242"/>
                <a:gd name="T17" fmla="*/ 40 h 52"/>
                <a:gd name="T18" fmla="*/ 197 w 242"/>
                <a:gd name="T19" fmla="*/ 39 h 52"/>
                <a:gd name="T20" fmla="*/ 193 w 242"/>
                <a:gd name="T21" fmla="*/ 38 h 52"/>
                <a:gd name="T22" fmla="*/ 188 w 242"/>
                <a:gd name="T23" fmla="*/ 36 h 52"/>
                <a:gd name="T24" fmla="*/ 180 w 242"/>
                <a:gd name="T25" fmla="*/ 34 h 52"/>
                <a:gd name="T26" fmla="*/ 179 w 242"/>
                <a:gd name="T27" fmla="*/ 33 h 52"/>
                <a:gd name="T28" fmla="*/ 165 w 242"/>
                <a:gd name="T29" fmla="*/ 31 h 52"/>
                <a:gd name="T30" fmla="*/ 155 w 242"/>
                <a:gd name="T31" fmla="*/ 30 h 52"/>
                <a:gd name="T32" fmla="*/ 152 w 242"/>
                <a:gd name="T33" fmla="*/ 29 h 52"/>
                <a:gd name="T34" fmla="*/ 147 w 242"/>
                <a:gd name="T35" fmla="*/ 28 h 52"/>
                <a:gd name="T36" fmla="*/ 144 w 242"/>
                <a:gd name="T37" fmla="*/ 26 h 52"/>
                <a:gd name="T38" fmla="*/ 132 w 242"/>
                <a:gd name="T39" fmla="*/ 25 h 52"/>
                <a:gd name="T40" fmla="*/ 130 w 242"/>
                <a:gd name="T41" fmla="*/ 24 h 52"/>
                <a:gd name="T42" fmla="*/ 125 w 242"/>
                <a:gd name="T43" fmla="*/ 22 h 52"/>
                <a:gd name="T44" fmla="*/ 120 w 242"/>
                <a:gd name="T45" fmla="*/ 21 h 52"/>
                <a:gd name="T46" fmla="*/ 117 w 242"/>
                <a:gd name="T47" fmla="*/ 20 h 52"/>
                <a:gd name="T48" fmla="*/ 106 w 242"/>
                <a:gd name="T49" fmla="*/ 19 h 52"/>
                <a:gd name="T50" fmla="*/ 101 w 242"/>
                <a:gd name="T51" fmla="*/ 18 h 52"/>
                <a:gd name="T52" fmla="*/ 97 w 242"/>
                <a:gd name="T53" fmla="*/ 16 h 52"/>
                <a:gd name="T54" fmla="*/ 93 w 242"/>
                <a:gd name="T55" fmla="*/ 15 h 52"/>
                <a:gd name="T56" fmla="*/ 81 w 242"/>
                <a:gd name="T57" fmla="*/ 14 h 52"/>
                <a:gd name="T58" fmla="*/ 77 w 242"/>
                <a:gd name="T59" fmla="*/ 13 h 52"/>
                <a:gd name="T60" fmla="*/ 73 w 242"/>
                <a:gd name="T61" fmla="*/ 11 h 52"/>
                <a:gd name="T62" fmla="*/ 69 w 242"/>
                <a:gd name="T63" fmla="*/ 9 h 52"/>
                <a:gd name="T64" fmla="*/ 62 w 242"/>
                <a:gd name="T65" fmla="*/ 8 h 52"/>
                <a:gd name="T66" fmla="*/ 56 w 242"/>
                <a:gd name="T67" fmla="*/ 6 h 52"/>
                <a:gd name="T68" fmla="*/ 54 w 242"/>
                <a:gd name="T69" fmla="*/ 5 h 52"/>
                <a:gd name="T70" fmla="*/ 47 w 242"/>
                <a:gd name="T71" fmla="*/ 4 h 52"/>
                <a:gd name="T72" fmla="*/ 43 w 242"/>
                <a:gd name="T73" fmla="*/ 2 h 52"/>
                <a:gd name="T74" fmla="*/ 39 w 242"/>
                <a:gd name="T75" fmla="*/ 1 h 52"/>
                <a:gd name="T76" fmla="*/ 37 w 242"/>
                <a:gd name="T77" fmla="*/ 0 h 52"/>
                <a:gd name="T78" fmla="*/ 0 w 242"/>
                <a:gd name="T7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2" h="52">
                  <a:moveTo>
                    <a:pt x="242" y="52"/>
                  </a:moveTo>
                  <a:lnTo>
                    <a:pt x="242" y="50"/>
                  </a:lnTo>
                  <a:lnTo>
                    <a:pt x="240" y="50"/>
                  </a:lnTo>
                  <a:lnTo>
                    <a:pt x="240" y="49"/>
                  </a:lnTo>
                  <a:lnTo>
                    <a:pt x="229" y="49"/>
                  </a:lnTo>
                  <a:lnTo>
                    <a:pt x="229" y="47"/>
                  </a:lnTo>
                  <a:lnTo>
                    <a:pt x="228" y="47"/>
                  </a:lnTo>
                  <a:lnTo>
                    <a:pt x="228" y="46"/>
                  </a:lnTo>
                  <a:lnTo>
                    <a:pt x="224" y="46"/>
                  </a:lnTo>
                  <a:lnTo>
                    <a:pt x="224" y="45"/>
                  </a:lnTo>
                  <a:lnTo>
                    <a:pt x="221" y="45"/>
                  </a:lnTo>
                  <a:lnTo>
                    <a:pt x="221" y="44"/>
                  </a:lnTo>
                  <a:lnTo>
                    <a:pt x="212" y="44"/>
                  </a:lnTo>
                  <a:lnTo>
                    <a:pt x="212" y="42"/>
                  </a:lnTo>
                  <a:lnTo>
                    <a:pt x="204" y="42"/>
                  </a:lnTo>
                  <a:lnTo>
                    <a:pt x="204" y="41"/>
                  </a:lnTo>
                  <a:lnTo>
                    <a:pt x="200" y="41"/>
                  </a:lnTo>
                  <a:lnTo>
                    <a:pt x="200" y="40"/>
                  </a:lnTo>
                  <a:lnTo>
                    <a:pt x="197" y="40"/>
                  </a:lnTo>
                  <a:lnTo>
                    <a:pt x="197" y="39"/>
                  </a:lnTo>
                  <a:lnTo>
                    <a:pt x="193" y="39"/>
                  </a:lnTo>
                  <a:lnTo>
                    <a:pt x="193" y="38"/>
                  </a:lnTo>
                  <a:lnTo>
                    <a:pt x="188" y="38"/>
                  </a:lnTo>
                  <a:lnTo>
                    <a:pt x="188" y="36"/>
                  </a:lnTo>
                  <a:lnTo>
                    <a:pt x="180" y="36"/>
                  </a:lnTo>
                  <a:lnTo>
                    <a:pt x="180" y="34"/>
                  </a:lnTo>
                  <a:lnTo>
                    <a:pt x="179" y="34"/>
                  </a:lnTo>
                  <a:lnTo>
                    <a:pt x="179" y="33"/>
                  </a:lnTo>
                  <a:lnTo>
                    <a:pt x="165" y="33"/>
                  </a:lnTo>
                  <a:lnTo>
                    <a:pt x="165" y="31"/>
                  </a:lnTo>
                  <a:lnTo>
                    <a:pt x="155" y="31"/>
                  </a:lnTo>
                  <a:lnTo>
                    <a:pt x="155" y="30"/>
                  </a:lnTo>
                  <a:lnTo>
                    <a:pt x="152" y="30"/>
                  </a:lnTo>
                  <a:lnTo>
                    <a:pt x="152" y="29"/>
                  </a:lnTo>
                  <a:lnTo>
                    <a:pt x="147" y="29"/>
                  </a:lnTo>
                  <a:lnTo>
                    <a:pt x="147" y="28"/>
                  </a:lnTo>
                  <a:lnTo>
                    <a:pt x="144" y="28"/>
                  </a:lnTo>
                  <a:lnTo>
                    <a:pt x="144" y="26"/>
                  </a:lnTo>
                  <a:lnTo>
                    <a:pt x="132" y="26"/>
                  </a:lnTo>
                  <a:lnTo>
                    <a:pt x="132" y="25"/>
                  </a:lnTo>
                  <a:lnTo>
                    <a:pt x="130" y="25"/>
                  </a:lnTo>
                  <a:lnTo>
                    <a:pt x="130" y="24"/>
                  </a:lnTo>
                  <a:lnTo>
                    <a:pt x="125" y="24"/>
                  </a:lnTo>
                  <a:lnTo>
                    <a:pt x="125" y="22"/>
                  </a:lnTo>
                  <a:lnTo>
                    <a:pt x="120" y="22"/>
                  </a:lnTo>
                  <a:lnTo>
                    <a:pt x="120" y="21"/>
                  </a:lnTo>
                  <a:lnTo>
                    <a:pt x="117" y="21"/>
                  </a:lnTo>
                  <a:lnTo>
                    <a:pt x="117" y="20"/>
                  </a:lnTo>
                  <a:lnTo>
                    <a:pt x="106" y="20"/>
                  </a:lnTo>
                  <a:lnTo>
                    <a:pt x="106" y="19"/>
                  </a:lnTo>
                  <a:lnTo>
                    <a:pt x="101" y="19"/>
                  </a:lnTo>
                  <a:lnTo>
                    <a:pt x="101" y="18"/>
                  </a:lnTo>
                  <a:lnTo>
                    <a:pt x="97" y="18"/>
                  </a:lnTo>
                  <a:lnTo>
                    <a:pt x="97" y="16"/>
                  </a:lnTo>
                  <a:lnTo>
                    <a:pt x="93" y="16"/>
                  </a:lnTo>
                  <a:lnTo>
                    <a:pt x="93" y="15"/>
                  </a:lnTo>
                  <a:lnTo>
                    <a:pt x="81" y="15"/>
                  </a:lnTo>
                  <a:lnTo>
                    <a:pt x="81" y="14"/>
                  </a:lnTo>
                  <a:lnTo>
                    <a:pt x="77" y="14"/>
                  </a:lnTo>
                  <a:lnTo>
                    <a:pt x="77" y="13"/>
                  </a:lnTo>
                  <a:lnTo>
                    <a:pt x="73" y="13"/>
                  </a:lnTo>
                  <a:lnTo>
                    <a:pt x="73" y="11"/>
                  </a:lnTo>
                  <a:lnTo>
                    <a:pt x="69" y="11"/>
                  </a:lnTo>
                  <a:lnTo>
                    <a:pt x="69" y="9"/>
                  </a:lnTo>
                  <a:lnTo>
                    <a:pt x="62" y="9"/>
                  </a:lnTo>
                  <a:lnTo>
                    <a:pt x="62" y="8"/>
                  </a:lnTo>
                  <a:lnTo>
                    <a:pt x="56" y="8"/>
                  </a:lnTo>
                  <a:lnTo>
                    <a:pt x="56" y="6"/>
                  </a:lnTo>
                  <a:lnTo>
                    <a:pt x="54" y="6"/>
                  </a:lnTo>
                  <a:lnTo>
                    <a:pt x="54" y="5"/>
                  </a:lnTo>
                  <a:lnTo>
                    <a:pt x="47" y="5"/>
                  </a:lnTo>
                  <a:lnTo>
                    <a:pt x="47" y="4"/>
                  </a:lnTo>
                  <a:lnTo>
                    <a:pt x="43" y="4"/>
                  </a:lnTo>
                  <a:lnTo>
                    <a:pt x="43" y="2"/>
                  </a:lnTo>
                  <a:lnTo>
                    <a:pt x="39" y="2"/>
                  </a:lnTo>
                  <a:lnTo>
                    <a:pt x="39" y="1"/>
                  </a:lnTo>
                  <a:lnTo>
                    <a:pt x="37" y="1"/>
                  </a:lnTo>
                  <a:lnTo>
                    <a:pt x="37" y="0"/>
                  </a:lnTo>
                  <a:lnTo>
                    <a:pt x="5" y="0"/>
                  </a:lnTo>
                  <a:lnTo>
                    <a:pt x="0" y="0"/>
                  </a:lnTo>
                </a:path>
              </a:pathLst>
            </a:custGeom>
            <a:ln w="1905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5" name="Freeform 3"/>
            <p:cNvSpPr>
              <a:spLocks/>
            </p:cNvSpPr>
            <p:nvPr/>
          </p:nvSpPr>
          <p:spPr bwMode="auto">
            <a:xfrm>
              <a:off x="1048852" y="1893668"/>
              <a:ext cx="3060000" cy="864000"/>
            </a:xfrm>
            <a:custGeom>
              <a:avLst/>
              <a:gdLst>
                <a:gd name="T0" fmla="*/ 237 w 239"/>
                <a:gd name="T1" fmla="*/ 67 h 67"/>
                <a:gd name="T2" fmla="*/ 234 w 239"/>
                <a:gd name="T3" fmla="*/ 65 h 67"/>
                <a:gd name="T4" fmla="*/ 227 w 239"/>
                <a:gd name="T5" fmla="*/ 62 h 67"/>
                <a:gd name="T6" fmla="*/ 224 w 239"/>
                <a:gd name="T7" fmla="*/ 61 h 67"/>
                <a:gd name="T8" fmla="*/ 218 w 239"/>
                <a:gd name="T9" fmla="*/ 59 h 67"/>
                <a:gd name="T10" fmla="*/ 209 w 239"/>
                <a:gd name="T11" fmla="*/ 58 h 67"/>
                <a:gd name="T12" fmla="*/ 199 w 239"/>
                <a:gd name="T13" fmla="*/ 57 h 67"/>
                <a:gd name="T14" fmla="*/ 187 w 239"/>
                <a:gd name="T15" fmla="*/ 55 h 67"/>
                <a:gd name="T16" fmla="*/ 184 w 239"/>
                <a:gd name="T17" fmla="*/ 53 h 67"/>
                <a:gd name="T18" fmla="*/ 177 w 239"/>
                <a:gd name="T19" fmla="*/ 51 h 67"/>
                <a:gd name="T20" fmla="*/ 168 w 239"/>
                <a:gd name="T21" fmla="*/ 49 h 67"/>
                <a:gd name="T22" fmla="*/ 162 w 239"/>
                <a:gd name="T23" fmla="*/ 47 h 67"/>
                <a:gd name="T24" fmla="*/ 157 w 239"/>
                <a:gd name="T25" fmla="*/ 45 h 67"/>
                <a:gd name="T26" fmla="*/ 153 w 239"/>
                <a:gd name="T27" fmla="*/ 42 h 67"/>
                <a:gd name="T28" fmla="*/ 139 w 239"/>
                <a:gd name="T29" fmla="*/ 40 h 67"/>
                <a:gd name="T30" fmla="*/ 131 w 239"/>
                <a:gd name="T31" fmla="*/ 38 h 67"/>
                <a:gd name="T32" fmla="*/ 120 w 239"/>
                <a:gd name="T33" fmla="*/ 36 h 67"/>
                <a:gd name="T34" fmla="*/ 114 w 239"/>
                <a:gd name="T35" fmla="*/ 34 h 67"/>
                <a:gd name="T36" fmla="*/ 105 w 239"/>
                <a:gd name="T37" fmla="*/ 32 h 67"/>
                <a:gd name="T38" fmla="*/ 103 w 239"/>
                <a:gd name="T39" fmla="*/ 29 h 67"/>
                <a:gd name="T40" fmla="*/ 96 w 239"/>
                <a:gd name="T41" fmla="*/ 27 h 67"/>
                <a:gd name="T42" fmla="*/ 83 w 239"/>
                <a:gd name="T43" fmla="*/ 25 h 67"/>
                <a:gd name="T44" fmla="*/ 77 w 239"/>
                <a:gd name="T45" fmla="*/ 23 h 67"/>
                <a:gd name="T46" fmla="*/ 73 w 239"/>
                <a:gd name="T47" fmla="*/ 21 h 67"/>
                <a:gd name="T48" fmla="*/ 69 w 239"/>
                <a:gd name="T49" fmla="*/ 17 h 67"/>
                <a:gd name="T50" fmla="*/ 64 w 239"/>
                <a:gd name="T51" fmla="*/ 16 h 67"/>
                <a:gd name="T52" fmla="*/ 59 w 239"/>
                <a:gd name="T53" fmla="*/ 14 h 67"/>
                <a:gd name="T54" fmla="*/ 49 w 239"/>
                <a:gd name="T55" fmla="*/ 12 h 67"/>
                <a:gd name="T56" fmla="*/ 40 w 239"/>
                <a:gd name="T57" fmla="*/ 10 h 67"/>
                <a:gd name="T58" fmla="*/ 35 w 239"/>
                <a:gd name="T59" fmla="*/ 9 h 67"/>
                <a:gd name="T60" fmla="*/ 28 w 239"/>
                <a:gd name="T61" fmla="*/ 7 h 67"/>
                <a:gd name="T62" fmla="*/ 22 w 239"/>
                <a:gd name="T63" fmla="*/ 5 h 67"/>
                <a:gd name="T64" fmla="*/ 18 w 239"/>
                <a:gd name="T65" fmla="*/ 2 h 67"/>
                <a:gd name="T66" fmla="*/ 6 w 239"/>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67">
                  <a:moveTo>
                    <a:pt x="239" y="67"/>
                  </a:moveTo>
                  <a:lnTo>
                    <a:pt x="237" y="67"/>
                  </a:lnTo>
                  <a:lnTo>
                    <a:pt x="237" y="65"/>
                  </a:lnTo>
                  <a:lnTo>
                    <a:pt x="234" y="65"/>
                  </a:lnTo>
                  <a:lnTo>
                    <a:pt x="234" y="62"/>
                  </a:lnTo>
                  <a:lnTo>
                    <a:pt x="227" y="62"/>
                  </a:lnTo>
                  <a:lnTo>
                    <a:pt x="227" y="61"/>
                  </a:lnTo>
                  <a:lnTo>
                    <a:pt x="224" y="61"/>
                  </a:lnTo>
                  <a:lnTo>
                    <a:pt x="224" y="59"/>
                  </a:lnTo>
                  <a:lnTo>
                    <a:pt x="218" y="59"/>
                  </a:lnTo>
                  <a:lnTo>
                    <a:pt x="218" y="58"/>
                  </a:lnTo>
                  <a:lnTo>
                    <a:pt x="209" y="58"/>
                  </a:lnTo>
                  <a:lnTo>
                    <a:pt x="209" y="57"/>
                  </a:lnTo>
                  <a:lnTo>
                    <a:pt x="199" y="57"/>
                  </a:lnTo>
                  <a:lnTo>
                    <a:pt x="199" y="55"/>
                  </a:lnTo>
                  <a:lnTo>
                    <a:pt x="187" y="55"/>
                  </a:lnTo>
                  <a:lnTo>
                    <a:pt x="187" y="53"/>
                  </a:lnTo>
                  <a:lnTo>
                    <a:pt x="184" y="53"/>
                  </a:lnTo>
                  <a:lnTo>
                    <a:pt x="184" y="51"/>
                  </a:lnTo>
                  <a:lnTo>
                    <a:pt x="177" y="51"/>
                  </a:lnTo>
                  <a:lnTo>
                    <a:pt x="177" y="49"/>
                  </a:lnTo>
                  <a:lnTo>
                    <a:pt x="168" y="49"/>
                  </a:lnTo>
                  <a:lnTo>
                    <a:pt x="168" y="47"/>
                  </a:lnTo>
                  <a:lnTo>
                    <a:pt x="162" y="47"/>
                  </a:lnTo>
                  <a:lnTo>
                    <a:pt x="162" y="45"/>
                  </a:lnTo>
                  <a:lnTo>
                    <a:pt x="157" y="45"/>
                  </a:lnTo>
                  <a:lnTo>
                    <a:pt x="157" y="42"/>
                  </a:lnTo>
                  <a:lnTo>
                    <a:pt x="153" y="42"/>
                  </a:lnTo>
                  <a:lnTo>
                    <a:pt x="153" y="40"/>
                  </a:lnTo>
                  <a:lnTo>
                    <a:pt x="139" y="40"/>
                  </a:lnTo>
                  <a:lnTo>
                    <a:pt x="139" y="38"/>
                  </a:lnTo>
                  <a:lnTo>
                    <a:pt x="131" y="38"/>
                  </a:lnTo>
                  <a:lnTo>
                    <a:pt x="131" y="36"/>
                  </a:lnTo>
                  <a:lnTo>
                    <a:pt x="120" y="36"/>
                  </a:lnTo>
                  <a:lnTo>
                    <a:pt x="120" y="34"/>
                  </a:lnTo>
                  <a:lnTo>
                    <a:pt x="114" y="34"/>
                  </a:lnTo>
                  <a:lnTo>
                    <a:pt x="114" y="32"/>
                  </a:lnTo>
                  <a:lnTo>
                    <a:pt x="105" y="32"/>
                  </a:lnTo>
                  <a:lnTo>
                    <a:pt x="105" y="29"/>
                  </a:lnTo>
                  <a:lnTo>
                    <a:pt x="103" y="29"/>
                  </a:lnTo>
                  <a:lnTo>
                    <a:pt x="103" y="27"/>
                  </a:lnTo>
                  <a:lnTo>
                    <a:pt x="96" y="27"/>
                  </a:lnTo>
                  <a:lnTo>
                    <a:pt x="96" y="25"/>
                  </a:lnTo>
                  <a:lnTo>
                    <a:pt x="83" y="25"/>
                  </a:lnTo>
                  <a:lnTo>
                    <a:pt x="83" y="23"/>
                  </a:lnTo>
                  <a:lnTo>
                    <a:pt x="77" y="23"/>
                  </a:lnTo>
                  <a:lnTo>
                    <a:pt x="77" y="21"/>
                  </a:lnTo>
                  <a:lnTo>
                    <a:pt x="73" y="21"/>
                  </a:lnTo>
                  <a:lnTo>
                    <a:pt x="73" y="17"/>
                  </a:lnTo>
                  <a:lnTo>
                    <a:pt x="69" y="17"/>
                  </a:lnTo>
                  <a:lnTo>
                    <a:pt x="69" y="16"/>
                  </a:lnTo>
                  <a:lnTo>
                    <a:pt x="64" y="16"/>
                  </a:lnTo>
                  <a:lnTo>
                    <a:pt x="64" y="14"/>
                  </a:lnTo>
                  <a:lnTo>
                    <a:pt x="59" y="14"/>
                  </a:lnTo>
                  <a:lnTo>
                    <a:pt x="59" y="12"/>
                  </a:lnTo>
                  <a:lnTo>
                    <a:pt x="49" y="12"/>
                  </a:lnTo>
                  <a:lnTo>
                    <a:pt x="49" y="10"/>
                  </a:lnTo>
                  <a:lnTo>
                    <a:pt x="40" y="10"/>
                  </a:lnTo>
                  <a:lnTo>
                    <a:pt x="40" y="9"/>
                  </a:lnTo>
                  <a:lnTo>
                    <a:pt x="35" y="9"/>
                  </a:lnTo>
                  <a:lnTo>
                    <a:pt x="35" y="7"/>
                  </a:lnTo>
                  <a:lnTo>
                    <a:pt x="28" y="7"/>
                  </a:lnTo>
                  <a:lnTo>
                    <a:pt x="28" y="5"/>
                  </a:lnTo>
                  <a:lnTo>
                    <a:pt x="22" y="5"/>
                  </a:lnTo>
                  <a:lnTo>
                    <a:pt x="22" y="2"/>
                  </a:lnTo>
                  <a:lnTo>
                    <a:pt x="18" y="2"/>
                  </a:lnTo>
                  <a:lnTo>
                    <a:pt x="18" y="0"/>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6" name="Freeform 215"/>
            <p:cNvSpPr>
              <a:spLocks/>
            </p:cNvSpPr>
            <p:nvPr/>
          </p:nvSpPr>
          <p:spPr bwMode="auto">
            <a:xfrm>
              <a:off x="5608663" y="1895424"/>
              <a:ext cx="3160325" cy="16379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17" name="Line 6"/>
            <p:cNvSpPr>
              <a:spLocks noChangeShapeType="1"/>
            </p:cNvSpPr>
            <p:nvPr/>
          </p:nvSpPr>
          <p:spPr bwMode="auto">
            <a:xfrm>
              <a:off x="5534975" y="1895423"/>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18" name="Line 7"/>
            <p:cNvSpPr>
              <a:spLocks noChangeShapeType="1"/>
            </p:cNvSpPr>
            <p:nvPr/>
          </p:nvSpPr>
          <p:spPr bwMode="auto">
            <a:xfrm>
              <a:off x="5534975" y="2295805"/>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19" name="Line 8"/>
            <p:cNvSpPr>
              <a:spLocks noChangeShapeType="1"/>
            </p:cNvSpPr>
            <p:nvPr/>
          </p:nvSpPr>
          <p:spPr bwMode="auto">
            <a:xfrm>
              <a:off x="5534975" y="2683770"/>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0" name="Line 10"/>
            <p:cNvSpPr>
              <a:spLocks noChangeShapeType="1"/>
            </p:cNvSpPr>
            <p:nvPr/>
          </p:nvSpPr>
          <p:spPr bwMode="auto">
            <a:xfrm>
              <a:off x="5534975" y="3058173"/>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1" name="Line 11"/>
            <p:cNvSpPr>
              <a:spLocks noChangeShapeType="1"/>
            </p:cNvSpPr>
            <p:nvPr/>
          </p:nvSpPr>
          <p:spPr bwMode="auto">
            <a:xfrm>
              <a:off x="5534975" y="3441726"/>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2" name="Line 12"/>
            <p:cNvSpPr>
              <a:spLocks noChangeShapeType="1"/>
            </p:cNvSpPr>
            <p:nvPr/>
          </p:nvSpPr>
          <p:spPr bwMode="auto">
            <a:xfrm>
              <a:off x="6621447"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3" name="Line 13"/>
            <p:cNvSpPr>
              <a:spLocks noChangeShapeType="1"/>
            </p:cNvSpPr>
            <p:nvPr/>
          </p:nvSpPr>
          <p:spPr bwMode="auto">
            <a:xfrm>
              <a:off x="6316435"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4" name="Line 14"/>
            <p:cNvSpPr>
              <a:spLocks noChangeShapeType="1"/>
            </p:cNvSpPr>
            <p:nvPr/>
          </p:nvSpPr>
          <p:spPr bwMode="auto">
            <a:xfrm>
              <a:off x="6931922"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5" name="Line 17"/>
            <p:cNvSpPr>
              <a:spLocks noChangeShapeType="1"/>
            </p:cNvSpPr>
            <p:nvPr/>
          </p:nvSpPr>
          <p:spPr bwMode="auto">
            <a:xfrm>
              <a:off x="7555417"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6" name="Line 19"/>
            <p:cNvSpPr>
              <a:spLocks noChangeShapeType="1"/>
            </p:cNvSpPr>
            <p:nvPr/>
          </p:nvSpPr>
          <p:spPr bwMode="auto">
            <a:xfrm>
              <a:off x="5998838"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7" name="Line 21"/>
            <p:cNvSpPr>
              <a:spLocks noChangeShapeType="1"/>
            </p:cNvSpPr>
            <p:nvPr/>
          </p:nvSpPr>
          <p:spPr bwMode="auto">
            <a:xfrm>
              <a:off x="5686201"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latin typeface="Arial" panose="020B0604020202020204" pitchFamily="34" charset="0"/>
                <a:cs typeface="Arial" panose="020B0604020202020204" pitchFamily="34" charset="0"/>
              </a:endParaRPr>
            </a:p>
          </p:txBody>
        </p:sp>
        <p:sp>
          <p:nvSpPr>
            <p:cNvPr id="228" name="Line 14"/>
            <p:cNvSpPr>
              <a:spLocks noChangeShapeType="1"/>
            </p:cNvSpPr>
            <p:nvPr/>
          </p:nvSpPr>
          <p:spPr bwMode="auto">
            <a:xfrm>
              <a:off x="7239649"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29" name="Line 17"/>
            <p:cNvSpPr>
              <a:spLocks noChangeShapeType="1"/>
            </p:cNvSpPr>
            <p:nvPr/>
          </p:nvSpPr>
          <p:spPr bwMode="auto">
            <a:xfrm>
              <a:off x="7858076"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30" name="Line 17"/>
            <p:cNvSpPr>
              <a:spLocks noChangeShapeType="1"/>
            </p:cNvSpPr>
            <p:nvPr/>
          </p:nvSpPr>
          <p:spPr bwMode="auto">
            <a:xfrm>
              <a:off x="8168270"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31" name="Line 17"/>
            <p:cNvSpPr>
              <a:spLocks noChangeShapeType="1"/>
            </p:cNvSpPr>
            <p:nvPr/>
          </p:nvSpPr>
          <p:spPr bwMode="auto">
            <a:xfrm>
              <a:off x="8478464"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32" name="Line 17"/>
            <p:cNvSpPr>
              <a:spLocks noChangeShapeType="1"/>
            </p:cNvSpPr>
            <p:nvPr/>
          </p:nvSpPr>
          <p:spPr bwMode="auto">
            <a:xfrm>
              <a:off x="8775958" y="3533617"/>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100">
                <a:solidFill>
                  <a:srgbClr val="000000"/>
                </a:solidFill>
              </a:endParaRPr>
            </a:p>
          </p:txBody>
        </p:sp>
        <p:sp>
          <p:nvSpPr>
            <p:cNvPr id="233" name="TextBox 232"/>
            <p:cNvSpPr txBox="1"/>
            <p:nvPr/>
          </p:nvSpPr>
          <p:spPr>
            <a:xfrm rot="16200000">
              <a:off x="4462734" y="2530107"/>
              <a:ext cx="1149674"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PFS率</a:t>
              </a:r>
            </a:p>
          </p:txBody>
        </p:sp>
        <p:sp>
          <p:nvSpPr>
            <p:cNvPr id="234" name="TextBox 233"/>
            <p:cNvSpPr txBox="1"/>
            <p:nvPr/>
          </p:nvSpPr>
          <p:spPr>
            <a:xfrm>
              <a:off x="6347809" y="3693591"/>
              <a:ext cx="1792478" cy="261610"/>
            </a:xfrm>
            <a:prstGeom prst="rect">
              <a:avLst/>
            </a:prstGeom>
            <a:noFill/>
          </p:spPr>
          <p:txBody>
            <a:bodyPr wrap="none" rtlCol="0">
              <a:spAutoFit/>
            </a:bodyPr>
            <a:lstStyle/>
            <a:p>
              <a:pPr algn="ctr"/>
              <a:r>
                <a:rPr lang="ja-JP" sz="1100" b="0" i="0" dirty="0" smtClean="0">
                  <a:solidFill>
                    <a:srgbClr val="000000"/>
                  </a:solidFill>
                  <a:ea typeface="MS UI Gothic" pitchFamily="18" charset="0"/>
                </a:rPr>
                <a:t>無作為化からの経過月数</a:t>
              </a:r>
            </a:p>
          </p:txBody>
        </p:sp>
        <p:sp>
          <p:nvSpPr>
            <p:cNvPr id="235" name="TextBox 234"/>
            <p:cNvSpPr txBox="1"/>
            <p:nvPr/>
          </p:nvSpPr>
          <p:spPr>
            <a:xfrm>
              <a:off x="5076711" y="1762864"/>
              <a:ext cx="458782" cy="261609"/>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1.00</a:t>
              </a:r>
            </a:p>
          </p:txBody>
        </p:sp>
        <p:sp>
          <p:nvSpPr>
            <p:cNvPr id="236" name="TextBox 235"/>
            <p:cNvSpPr txBox="1"/>
            <p:nvPr/>
          </p:nvSpPr>
          <p:spPr>
            <a:xfrm>
              <a:off x="5076714" y="2164470"/>
              <a:ext cx="458782" cy="261609"/>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0.75</a:t>
              </a:r>
            </a:p>
          </p:txBody>
        </p:sp>
        <p:sp>
          <p:nvSpPr>
            <p:cNvPr id="237" name="TextBox 236"/>
            <p:cNvSpPr txBox="1"/>
            <p:nvPr/>
          </p:nvSpPr>
          <p:spPr>
            <a:xfrm>
              <a:off x="5076714" y="2552288"/>
              <a:ext cx="458782" cy="261609"/>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0.50</a:t>
              </a:r>
            </a:p>
          </p:txBody>
        </p:sp>
        <p:sp>
          <p:nvSpPr>
            <p:cNvPr id="238" name="TextBox 237"/>
            <p:cNvSpPr txBox="1"/>
            <p:nvPr/>
          </p:nvSpPr>
          <p:spPr>
            <a:xfrm>
              <a:off x="5076714" y="2926402"/>
              <a:ext cx="458782" cy="261609"/>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0.25</a:t>
              </a:r>
            </a:p>
          </p:txBody>
        </p:sp>
        <p:sp>
          <p:nvSpPr>
            <p:cNvPr id="239" name="TextBox 238"/>
            <p:cNvSpPr txBox="1"/>
            <p:nvPr/>
          </p:nvSpPr>
          <p:spPr>
            <a:xfrm>
              <a:off x="5233813" y="3309807"/>
              <a:ext cx="301686" cy="261609"/>
            </a:xfrm>
            <a:prstGeom prst="rect">
              <a:avLst/>
            </a:prstGeom>
            <a:noFill/>
          </p:spPr>
          <p:txBody>
            <a:bodyPr wrap="none" rtlCol="0" anchor="ctr" anchorCtr="0">
              <a:spAutoFit/>
            </a:bodyPr>
            <a:lstStyle/>
            <a:p>
              <a:pPr algn="r"/>
              <a:r>
                <a:rPr lang="ja-JP" sz="1100" b="0" i="0" dirty="0" smtClean="0">
                  <a:solidFill>
                    <a:srgbClr val="000000"/>
                  </a:solidFill>
                  <a:ea typeface="MS UI Gothic" pitchFamily="18" charset="0"/>
                </a:rPr>
                <a:t>0. </a:t>
              </a:r>
            </a:p>
          </p:txBody>
        </p:sp>
        <p:sp>
          <p:nvSpPr>
            <p:cNvPr id="240" name="TextBox 239"/>
            <p:cNvSpPr txBox="1"/>
            <p:nvPr/>
          </p:nvSpPr>
          <p:spPr>
            <a:xfrm>
              <a:off x="5480069" y="3570371"/>
              <a:ext cx="420308"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126</a:t>
              </a:r>
            </a:p>
            <a:p>
              <a:pPr algn="ctr"/>
              <a:r>
                <a:rPr lang="ja-JP" sz="1100" b="0" i="0" dirty="0" smtClean="0">
                  <a:solidFill>
                    <a:srgbClr val="000000"/>
                  </a:solidFill>
                  <a:ea typeface="MS UI Gothic" pitchFamily="18" charset="0"/>
                </a:rPr>
                <a:t>127</a:t>
              </a:r>
            </a:p>
          </p:txBody>
        </p:sp>
        <p:sp>
          <p:nvSpPr>
            <p:cNvPr id="241" name="TextBox 240"/>
            <p:cNvSpPr txBox="1"/>
            <p:nvPr/>
          </p:nvSpPr>
          <p:spPr>
            <a:xfrm>
              <a:off x="5790205" y="3570372"/>
              <a:ext cx="420307"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10</a:t>
              </a:r>
            </a:p>
            <a:p>
              <a:pPr algn="ctr"/>
              <a:endParaRPr lang="en-GB" sz="1100" dirty="0">
                <a:solidFill>
                  <a:srgbClr val="000000"/>
                </a:solidFill>
                <a:latin typeface="Arial" panose="020B0604020202020204" pitchFamily="34" charset="0"/>
                <a:cs typeface="Arial" panose="020B0604020202020204" pitchFamily="34" charset="0"/>
              </a:endParaRPr>
            </a:p>
            <a:p>
              <a:pPr algn="r"/>
              <a:r>
                <a:rPr lang="ja-JP" sz="1100" b="0" i="0" dirty="0" smtClean="0">
                  <a:solidFill>
                    <a:srgbClr val="000000"/>
                  </a:solidFill>
                  <a:ea typeface="MS UI Gothic" pitchFamily="18" charset="0"/>
                </a:rPr>
                <a:t>102</a:t>
              </a:r>
            </a:p>
            <a:p>
              <a:pPr algn="r"/>
              <a:r>
                <a:rPr lang="ja-JP" sz="1100" b="0" i="0" dirty="0" smtClean="0">
                  <a:solidFill>
                    <a:srgbClr val="000000"/>
                  </a:solidFill>
                  <a:ea typeface="MS UI Gothic" pitchFamily="18" charset="0"/>
                </a:rPr>
                <a:t>98</a:t>
              </a:r>
            </a:p>
          </p:txBody>
        </p:sp>
        <p:sp>
          <p:nvSpPr>
            <p:cNvPr id="242" name="TextBox 241"/>
            <p:cNvSpPr txBox="1"/>
            <p:nvPr/>
          </p:nvSpPr>
          <p:spPr>
            <a:xfrm>
              <a:off x="6711753" y="3570372"/>
              <a:ext cx="184732" cy="261609"/>
            </a:xfrm>
            <a:prstGeom prst="rect">
              <a:avLst/>
            </a:prstGeom>
            <a:noFill/>
          </p:spPr>
          <p:txBody>
            <a:bodyPr wrap="none" rtlCol="0" anchor="t" anchorCtr="0">
              <a:spAutoFit/>
            </a:bodyPr>
            <a:lstStyle/>
            <a:p>
              <a:pPr algn="ctr"/>
              <a:endParaRPr lang="en-GB" sz="1100" dirty="0">
                <a:solidFill>
                  <a:srgbClr val="000000"/>
                </a:solidFill>
                <a:latin typeface="Arial" panose="020B0604020202020204" pitchFamily="34" charset="0"/>
                <a:cs typeface="Arial" panose="020B0604020202020204" pitchFamily="34" charset="0"/>
              </a:endParaRPr>
            </a:p>
          </p:txBody>
        </p:sp>
        <p:sp>
          <p:nvSpPr>
            <p:cNvPr id="243" name="TextBox 242"/>
            <p:cNvSpPr txBox="1"/>
            <p:nvPr/>
          </p:nvSpPr>
          <p:spPr>
            <a:xfrm>
              <a:off x="6142464" y="3570372"/>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20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69</a:t>
              </a:r>
            </a:p>
            <a:p>
              <a:pPr algn="ctr"/>
              <a:r>
                <a:rPr lang="ja-JP" sz="1100" b="0" i="0" dirty="0" smtClean="0">
                  <a:solidFill>
                    <a:srgbClr val="000000"/>
                  </a:solidFill>
                  <a:ea typeface="MS UI Gothic" pitchFamily="18" charset="0"/>
                </a:rPr>
                <a:t>52</a:t>
              </a:r>
            </a:p>
          </p:txBody>
        </p:sp>
        <p:sp>
          <p:nvSpPr>
            <p:cNvPr id="244" name="TextBox 243"/>
            <p:cNvSpPr txBox="1"/>
            <p:nvPr/>
          </p:nvSpPr>
          <p:spPr>
            <a:xfrm>
              <a:off x="6449197" y="3570372"/>
              <a:ext cx="354008"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30</a:t>
              </a:r>
            </a:p>
            <a:p>
              <a:pPr algn="ctr"/>
              <a:endParaRPr lang="en-GB" sz="1100" dirty="0">
                <a:solidFill>
                  <a:srgbClr val="000000"/>
                </a:solidFill>
                <a:latin typeface="Arial" panose="020B0604020202020204" pitchFamily="34" charset="0"/>
                <a:cs typeface="Arial" panose="020B0604020202020204" pitchFamily="34" charset="0"/>
              </a:endParaRPr>
            </a:p>
            <a:p>
              <a:pPr algn="r"/>
              <a:r>
                <a:rPr lang="ja-JP" sz="1100" b="0" i="0" dirty="0" smtClean="0">
                  <a:solidFill>
                    <a:srgbClr val="000000"/>
                  </a:solidFill>
                  <a:ea typeface="MS UI Gothic" pitchFamily="18" charset="0"/>
                </a:rPr>
                <a:t>50</a:t>
              </a:r>
            </a:p>
            <a:p>
              <a:pPr algn="r"/>
              <a:r>
                <a:rPr lang="ja-JP" sz="1100" b="0" i="0" dirty="0" smtClean="0">
                  <a:solidFill>
                    <a:srgbClr val="000000"/>
                  </a:solidFill>
                  <a:ea typeface="MS UI Gothic" pitchFamily="18" charset="0"/>
                </a:rPr>
                <a:t>40</a:t>
              </a:r>
            </a:p>
          </p:txBody>
        </p:sp>
        <p:sp>
          <p:nvSpPr>
            <p:cNvPr id="245" name="TextBox 244"/>
            <p:cNvSpPr txBox="1"/>
            <p:nvPr/>
          </p:nvSpPr>
          <p:spPr>
            <a:xfrm>
              <a:off x="6759865" y="3570372"/>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40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44</a:t>
              </a:r>
            </a:p>
            <a:p>
              <a:pPr algn="ctr"/>
              <a:r>
                <a:rPr lang="ja-JP" sz="1100" b="0" i="0" dirty="0" smtClean="0">
                  <a:solidFill>
                    <a:srgbClr val="000000"/>
                  </a:solidFill>
                  <a:ea typeface="MS UI Gothic" pitchFamily="18" charset="0"/>
                </a:rPr>
                <a:t>36</a:t>
              </a:r>
            </a:p>
          </p:txBody>
        </p:sp>
        <p:sp>
          <p:nvSpPr>
            <p:cNvPr id="246" name="TextBox 245"/>
            <p:cNvSpPr txBox="1"/>
            <p:nvPr/>
          </p:nvSpPr>
          <p:spPr>
            <a:xfrm>
              <a:off x="7387050" y="3571301"/>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60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20</a:t>
              </a:r>
            </a:p>
            <a:p>
              <a:pPr algn="ctr"/>
              <a:r>
                <a:rPr lang="ja-JP" sz="1100" b="0" i="0" dirty="0" smtClean="0">
                  <a:solidFill>
                    <a:srgbClr val="000000"/>
                  </a:solidFill>
                  <a:ea typeface="MS UI Gothic" pitchFamily="18" charset="0"/>
                </a:rPr>
                <a:t>14</a:t>
              </a:r>
            </a:p>
          </p:txBody>
        </p:sp>
        <p:sp>
          <p:nvSpPr>
            <p:cNvPr id="247" name="TextBox 246"/>
            <p:cNvSpPr txBox="1"/>
            <p:nvPr/>
          </p:nvSpPr>
          <p:spPr>
            <a:xfrm>
              <a:off x="7067593" y="3571301"/>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50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34</a:t>
              </a:r>
            </a:p>
            <a:p>
              <a:pPr algn="ctr"/>
              <a:r>
                <a:rPr lang="ja-JP" sz="1100" b="0" i="0" dirty="0" smtClean="0">
                  <a:solidFill>
                    <a:srgbClr val="000000"/>
                  </a:solidFill>
                  <a:ea typeface="MS UI Gothic" pitchFamily="18" charset="0"/>
                </a:rPr>
                <a:t>30</a:t>
              </a:r>
            </a:p>
          </p:txBody>
        </p:sp>
        <p:sp>
          <p:nvSpPr>
            <p:cNvPr id="248" name="TextBox 247"/>
            <p:cNvSpPr txBox="1"/>
            <p:nvPr/>
          </p:nvSpPr>
          <p:spPr>
            <a:xfrm>
              <a:off x="7689709" y="3571301"/>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70</a:t>
              </a:r>
            </a:p>
            <a:p>
              <a:pPr algn="ctr"/>
              <a:endParaRPr lang="en-GB" sz="1100" dirty="0" smtClean="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6</a:t>
              </a:r>
            </a:p>
            <a:p>
              <a:pPr algn="ctr"/>
              <a:r>
                <a:rPr lang="ja-JP" sz="1100" b="0" i="0" dirty="0" smtClean="0">
                  <a:solidFill>
                    <a:srgbClr val="000000"/>
                  </a:solidFill>
                  <a:ea typeface="MS UI Gothic" pitchFamily="18" charset="0"/>
                </a:rPr>
                <a:t>2</a:t>
              </a:r>
            </a:p>
          </p:txBody>
        </p:sp>
        <p:sp>
          <p:nvSpPr>
            <p:cNvPr id="249" name="TextBox 248"/>
            <p:cNvSpPr txBox="1"/>
            <p:nvPr/>
          </p:nvSpPr>
          <p:spPr>
            <a:xfrm>
              <a:off x="7999903" y="3571301"/>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80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1</a:t>
              </a:r>
            </a:p>
            <a:p>
              <a:pPr algn="ctr"/>
              <a:r>
                <a:rPr lang="ja-JP" sz="1100" b="0" i="0" dirty="0" smtClean="0">
                  <a:solidFill>
                    <a:srgbClr val="000000"/>
                  </a:solidFill>
                  <a:ea typeface="MS UI Gothic" pitchFamily="18" charset="0"/>
                </a:rPr>
                <a:t>0</a:t>
              </a:r>
            </a:p>
          </p:txBody>
        </p:sp>
        <p:sp>
          <p:nvSpPr>
            <p:cNvPr id="250" name="TextBox 249"/>
            <p:cNvSpPr txBox="1"/>
            <p:nvPr/>
          </p:nvSpPr>
          <p:spPr>
            <a:xfrm>
              <a:off x="8310097" y="3571301"/>
              <a:ext cx="341760"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90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0</a:t>
              </a:r>
            </a:p>
            <a:p>
              <a:pPr algn="ctr"/>
              <a:r>
                <a:rPr lang="ja-JP" sz="1100" b="0" i="0" dirty="0" smtClean="0">
                  <a:solidFill>
                    <a:srgbClr val="000000"/>
                  </a:solidFill>
                  <a:ea typeface="MS UI Gothic" pitchFamily="18" charset="0"/>
                </a:rPr>
                <a:t>0</a:t>
              </a:r>
            </a:p>
          </p:txBody>
        </p:sp>
        <p:sp>
          <p:nvSpPr>
            <p:cNvPr id="251" name="TextBox 250"/>
            <p:cNvSpPr txBox="1"/>
            <p:nvPr/>
          </p:nvSpPr>
          <p:spPr>
            <a:xfrm>
              <a:off x="8581018" y="3571301"/>
              <a:ext cx="420307" cy="769441"/>
            </a:xfrm>
            <a:prstGeom prst="rect">
              <a:avLst/>
            </a:prstGeom>
            <a:noFill/>
          </p:spPr>
          <p:txBody>
            <a:bodyPr wrap="none" rtlCol="0" anchor="t" anchorCtr="0">
              <a:spAutoFit/>
            </a:bodyPr>
            <a:lstStyle/>
            <a:p>
              <a:pPr algn="ctr"/>
              <a:r>
                <a:rPr lang="ja-JP" sz="1100" b="0" i="0" dirty="0" smtClean="0">
                  <a:solidFill>
                    <a:srgbClr val="000000"/>
                  </a:solidFill>
                  <a:ea typeface="MS UI Gothic" pitchFamily="18" charset="0"/>
                </a:rPr>
                <a:t>100</a:t>
              </a:r>
            </a:p>
            <a:p>
              <a:pPr algn="ctr"/>
              <a:endParaRPr lang="en-GB" sz="1100" dirty="0">
                <a:solidFill>
                  <a:srgbClr val="000000"/>
                </a:solidFill>
                <a:latin typeface="Arial" panose="020B0604020202020204" pitchFamily="34" charset="0"/>
                <a:cs typeface="Arial" panose="020B0604020202020204" pitchFamily="34" charset="0"/>
              </a:endParaRPr>
            </a:p>
            <a:p>
              <a:pPr algn="ctr"/>
              <a:r>
                <a:rPr lang="ja-JP" sz="1100" b="0" i="0" dirty="0" smtClean="0">
                  <a:solidFill>
                    <a:srgbClr val="000000"/>
                  </a:solidFill>
                  <a:ea typeface="MS UI Gothic" pitchFamily="18" charset="0"/>
                </a:rPr>
                <a:t>0</a:t>
              </a:r>
            </a:p>
            <a:p>
              <a:pPr algn="ctr"/>
              <a:r>
                <a:rPr lang="ja-JP" sz="1100" b="0" i="0" dirty="0" smtClean="0">
                  <a:solidFill>
                    <a:srgbClr val="000000"/>
                  </a:solidFill>
                  <a:ea typeface="MS UI Gothic" pitchFamily="18" charset="0"/>
                </a:rPr>
                <a:t>0</a:t>
              </a:r>
            </a:p>
          </p:txBody>
        </p:sp>
        <p:sp>
          <p:nvSpPr>
            <p:cNvPr id="252" name="TextBox 251"/>
            <p:cNvSpPr txBox="1"/>
            <p:nvPr/>
          </p:nvSpPr>
          <p:spPr>
            <a:xfrm>
              <a:off x="3929302" y="3740547"/>
              <a:ext cx="1860903" cy="592470"/>
            </a:xfrm>
            <a:prstGeom prst="rect">
              <a:avLst/>
            </a:prstGeom>
            <a:noFill/>
          </p:spPr>
          <p:txBody>
            <a:bodyPr wrap="square" rtlCol="0">
              <a:spAutoFit/>
            </a:bodyPr>
            <a:lstStyle/>
            <a:p>
              <a:r>
                <a:rPr lang="en-GB" altLang="ja-JP" sz="1050" b="0" i="0" dirty="0" smtClean="0">
                  <a:solidFill>
                    <a:srgbClr val="000000"/>
                  </a:solidFill>
                  <a:ea typeface="MS UI Gothic" pitchFamily="18" charset="0"/>
                </a:rPr>
                <a:t>      </a:t>
              </a:r>
              <a:r>
                <a:rPr lang="ja-JP" sz="1050" b="0" i="0" dirty="0" smtClean="0">
                  <a:solidFill>
                    <a:srgbClr val="000000"/>
                  </a:solidFill>
                  <a:ea typeface="MS UI Gothic" pitchFamily="18" charset="0"/>
                </a:rPr>
                <a:t>リスクに晒されていた患者数</a:t>
              </a:r>
            </a:p>
            <a:p>
              <a:r>
                <a:rPr lang="en-GB" altLang="ja-JP" sz="1100" b="0" i="0" dirty="0" smtClean="0">
                  <a:solidFill>
                    <a:srgbClr val="000000"/>
                  </a:solidFill>
                  <a:ea typeface="MS UI Gothic" pitchFamily="18" charset="0"/>
                </a:rPr>
                <a:t>                                   </a:t>
              </a:r>
              <a:r>
                <a:rPr lang="ja-JP" sz="1100" b="0" i="0" dirty="0" smtClean="0">
                  <a:solidFill>
                    <a:srgbClr val="000000"/>
                  </a:solidFill>
                  <a:ea typeface="MS UI Gothic" pitchFamily="18" charset="0"/>
                </a:rPr>
                <a:t>CT</a:t>
              </a:r>
            </a:p>
            <a:p>
              <a:r>
                <a:rPr lang="en-GB" altLang="ja-JP" sz="1100" b="0" i="0" dirty="0" smtClean="0">
                  <a:solidFill>
                    <a:srgbClr val="000000"/>
                  </a:solidFill>
                  <a:ea typeface="MS UI Gothic" pitchFamily="18" charset="0"/>
                </a:rPr>
                <a:t>             </a:t>
              </a:r>
              <a:r>
                <a:rPr lang="ja-JP" sz="1100" b="0" i="0" dirty="0" smtClean="0">
                  <a:solidFill>
                    <a:srgbClr val="000000"/>
                  </a:solidFill>
                  <a:ea typeface="MS UI Gothic" pitchFamily="18" charset="0"/>
                </a:rPr>
                <a:t>CT + セツキシマブ</a:t>
              </a:r>
            </a:p>
          </p:txBody>
        </p:sp>
        <p:sp>
          <p:nvSpPr>
            <p:cNvPr id="253" name="TextBox 252"/>
            <p:cNvSpPr txBox="1"/>
            <p:nvPr/>
          </p:nvSpPr>
          <p:spPr>
            <a:xfrm>
              <a:off x="6033981" y="1665272"/>
              <a:ext cx="2422807" cy="430887"/>
            </a:xfrm>
            <a:prstGeom prst="rect">
              <a:avLst/>
            </a:prstGeom>
            <a:noFill/>
          </p:spPr>
          <p:txBody>
            <a:bodyPr wrap="square" rtlCol="0">
              <a:spAutoFit/>
            </a:bodyPr>
            <a:lstStyle/>
            <a:p>
              <a:r>
                <a:rPr lang="ja-JP" sz="1100" b="0" i="0" dirty="0" smtClean="0">
                  <a:solidFill>
                    <a:srgbClr val="000000"/>
                  </a:solidFill>
                  <a:ea typeface="MS UI Gothic" pitchFamily="18" charset="0"/>
                </a:rPr>
                <a:t>HR 1.16 (95%CI 0.87, 1.56)</a:t>
              </a:r>
            </a:p>
            <a:p>
              <a:r>
                <a:rPr lang="ja-JP" sz="1100" b="0" i="0" dirty="0" smtClean="0">
                  <a:solidFill>
                    <a:srgbClr val="000000"/>
                  </a:solidFill>
                  <a:ea typeface="MS UI Gothic" pitchFamily="18" charset="0"/>
                </a:rPr>
                <a:t>ログランク検定においてp=0.312</a:t>
              </a:r>
            </a:p>
          </p:txBody>
        </p:sp>
        <p:sp>
          <p:nvSpPr>
            <p:cNvPr id="254" name="TextBox 253"/>
            <p:cNvSpPr txBox="1"/>
            <p:nvPr/>
          </p:nvSpPr>
          <p:spPr>
            <a:xfrm>
              <a:off x="6749508" y="2101962"/>
              <a:ext cx="1731564" cy="261610"/>
            </a:xfrm>
            <a:prstGeom prst="rect">
              <a:avLst/>
            </a:prstGeom>
            <a:noFill/>
          </p:spPr>
          <p:txBody>
            <a:bodyPr wrap="none" rtlCol="0">
              <a:spAutoFit/>
            </a:bodyPr>
            <a:lstStyle/>
            <a:p>
              <a:r>
                <a:rPr lang="ja-JP" sz="1100" b="1" i="0" dirty="0" smtClean="0">
                  <a:solidFill>
                    <a:srgbClr val="000000"/>
                  </a:solidFill>
                  <a:ea typeface="MS UI Gothic" pitchFamily="18" charset="0"/>
                </a:rPr>
                <a:t>mOS、カ月（95%CI） </a:t>
              </a:r>
            </a:p>
          </p:txBody>
        </p:sp>
        <p:sp>
          <p:nvSpPr>
            <p:cNvPr id="255" name="TextBox 254"/>
            <p:cNvSpPr txBox="1"/>
            <p:nvPr/>
          </p:nvSpPr>
          <p:spPr>
            <a:xfrm>
              <a:off x="6715144" y="2334755"/>
              <a:ext cx="1213794" cy="430887"/>
            </a:xfrm>
            <a:prstGeom prst="rect">
              <a:avLst/>
            </a:prstGeom>
            <a:noFill/>
          </p:spPr>
          <p:txBody>
            <a:bodyPr wrap="none" rtlCol="0">
              <a:spAutoFit/>
            </a:bodyPr>
            <a:lstStyle/>
            <a:p>
              <a:r>
                <a:rPr lang="ja-JP" sz="1100" b="0" i="0" dirty="0" smtClean="0">
                  <a:solidFill>
                    <a:srgbClr val="000000"/>
                  </a:solidFill>
                  <a:ea typeface="MS UI Gothic" pitchFamily="18" charset="0"/>
                </a:rPr>
                <a:t>CT単独療法</a:t>
              </a:r>
            </a:p>
            <a:p>
              <a:r>
                <a:rPr lang="ja-JP" sz="1100" b="0" i="0" dirty="0" smtClean="0">
                  <a:solidFill>
                    <a:srgbClr val="000000"/>
                  </a:solidFill>
                  <a:ea typeface="MS UI Gothic" pitchFamily="18" charset="0"/>
                </a:rPr>
                <a:t>CT + セツキシマブ</a:t>
              </a:r>
            </a:p>
          </p:txBody>
        </p:sp>
        <p:sp>
          <p:nvSpPr>
            <p:cNvPr id="256" name="TextBox 255"/>
            <p:cNvSpPr txBox="1"/>
            <p:nvPr/>
          </p:nvSpPr>
          <p:spPr>
            <a:xfrm>
              <a:off x="7744224" y="2345388"/>
              <a:ext cx="1208985" cy="430887"/>
            </a:xfrm>
            <a:prstGeom prst="rect">
              <a:avLst/>
            </a:prstGeom>
            <a:noFill/>
          </p:spPr>
          <p:txBody>
            <a:bodyPr wrap="none" rtlCol="0">
              <a:spAutoFit/>
            </a:bodyPr>
            <a:lstStyle/>
            <a:p>
              <a:r>
                <a:rPr lang="ja-JP" sz="1100" b="0" i="0" dirty="0" smtClean="0">
                  <a:solidFill>
                    <a:srgbClr val="000000"/>
                  </a:solidFill>
                  <a:ea typeface="MS UI Gothic" pitchFamily="18" charset="0"/>
                </a:rPr>
                <a:t>22.2 (19.1, 33.7)</a:t>
              </a:r>
            </a:p>
            <a:p>
              <a:r>
                <a:rPr lang="ja-JP" sz="1100" b="0" i="0" dirty="0" smtClean="0">
                  <a:solidFill>
                    <a:srgbClr val="000000"/>
                  </a:solidFill>
                  <a:ea typeface="MS UI Gothic" pitchFamily="18" charset="0"/>
                </a:rPr>
                <a:t>15.5 (13.8, 20.3)</a:t>
              </a:r>
            </a:p>
          </p:txBody>
        </p:sp>
        <p:cxnSp>
          <p:nvCxnSpPr>
            <p:cNvPr id="257" name="Straight Connector 256"/>
            <p:cNvCxnSpPr/>
            <p:nvPr/>
          </p:nvCxnSpPr>
          <p:spPr>
            <a:xfrm>
              <a:off x="6443773" y="2642620"/>
              <a:ext cx="252000" cy="0"/>
            </a:xfrm>
            <a:prstGeom prst="line">
              <a:avLst/>
            </a:prstGeom>
            <a:ln w="19050">
              <a:solidFill>
                <a:srgbClr val="B60D27"/>
              </a:solidFill>
            </a:ln>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6443773" y="2485266"/>
              <a:ext cx="252000" cy="0"/>
            </a:xfrm>
            <a:prstGeom prst="line">
              <a:avLst/>
            </a:prstGeom>
            <a:ln w="19050">
              <a:solidFill>
                <a:srgbClr val="B2C0D8"/>
              </a:solidFill>
            </a:ln>
            <a:effectLst/>
          </p:spPr>
          <p:style>
            <a:lnRef idx="1">
              <a:schemeClr val="accent1"/>
            </a:lnRef>
            <a:fillRef idx="0">
              <a:schemeClr val="accent1"/>
            </a:fillRef>
            <a:effectRef idx="0">
              <a:schemeClr val="accent1"/>
            </a:effectRef>
            <a:fontRef idx="minor">
              <a:schemeClr val="tx1"/>
            </a:fontRef>
          </p:style>
        </p:cxnSp>
        <p:sp>
          <p:nvSpPr>
            <p:cNvPr id="259" name="Freeform 4"/>
            <p:cNvSpPr>
              <a:spLocks/>
            </p:cNvSpPr>
            <p:nvPr/>
          </p:nvSpPr>
          <p:spPr bwMode="auto">
            <a:xfrm>
              <a:off x="5682257" y="1895425"/>
              <a:ext cx="2250773" cy="1161788"/>
            </a:xfrm>
            <a:custGeom>
              <a:avLst/>
              <a:gdLst>
                <a:gd name="T0" fmla="*/ 181 w 181"/>
                <a:gd name="T1" fmla="*/ 91 h 91"/>
                <a:gd name="T2" fmla="*/ 125 w 181"/>
                <a:gd name="T3" fmla="*/ 91 h 91"/>
                <a:gd name="T4" fmla="*/ 125 w 181"/>
                <a:gd name="T5" fmla="*/ 90 h 91"/>
                <a:gd name="T6" fmla="*/ 115 w 181"/>
                <a:gd name="T7" fmla="*/ 90 h 91"/>
                <a:gd name="T8" fmla="*/ 115 w 181"/>
                <a:gd name="T9" fmla="*/ 88 h 91"/>
                <a:gd name="T10" fmla="*/ 110 w 181"/>
                <a:gd name="T11" fmla="*/ 88 h 91"/>
                <a:gd name="T12" fmla="*/ 110 w 181"/>
                <a:gd name="T13" fmla="*/ 87 h 91"/>
                <a:gd name="T14" fmla="*/ 83 w 181"/>
                <a:gd name="T15" fmla="*/ 87 h 91"/>
                <a:gd name="T16" fmla="*/ 83 w 181"/>
                <a:gd name="T17" fmla="*/ 84 h 91"/>
                <a:gd name="T18" fmla="*/ 70 w 181"/>
                <a:gd name="T19" fmla="*/ 84 h 91"/>
                <a:gd name="T20" fmla="*/ 70 w 181"/>
                <a:gd name="T21" fmla="*/ 82 h 91"/>
                <a:gd name="T22" fmla="*/ 65 w 181"/>
                <a:gd name="T23" fmla="*/ 82 h 91"/>
                <a:gd name="T24" fmla="*/ 65 w 181"/>
                <a:gd name="T25" fmla="*/ 80 h 91"/>
                <a:gd name="T26" fmla="*/ 59 w 181"/>
                <a:gd name="T27" fmla="*/ 80 h 91"/>
                <a:gd name="T28" fmla="*/ 59 w 181"/>
                <a:gd name="T29" fmla="*/ 78 h 91"/>
                <a:gd name="T30" fmla="*/ 54 w 181"/>
                <a:gd name="T31" fmla="*/ 78 h 91"/>
                <a:gd name="T32" fmla="*/ 54 w 181"/>
                <a:gd name="T33" fmla="*/ 75 h 91"/>
                <a:gd name="T34" fmla="*/ 50 w 181"/>
                <a:gd name="T35" fmla="*/ 75 h 91"/>
                <a:gd name="T36" fmla="*/ 50 w 181"/>
                <a:gd name="T37" fmla="*/ 73 h 91"/>
                <a:gd name="T38" fmla="*/ 45 w 181"/>
                <a:gd name="T39" fmla="*/ 73 h 91"/>
                <a:gd name="T40" fmla="*/ 45 w 181"/>
                <a:gd name="T41" fmla="*/ 71 h 91"/>
                <a:gd name="T42" fmla="*/ 41 w 181"/>
                <a:gd name="T43" fmla="*/ 71 h 91"/>
                <a:gd name="T44" fmla="*/ 41 w 181"/>
                <a:gd name="T45" fmla="*/ 65 h 91"/>
                <a:gd name="T46" fmla="*/ 38 w 181"/>
                <a:gd name="T47" fmla="*/ 65 h 91"/>
                <a:gd name="T48" fmla="*/ 38 w 181"/>
                <a:gd name="T49" fmla="*/ 59 h 91"/>
                <a:gd name="T50" fmla="*/ 36 w 181"/>
                <a:gd name="T51" fmla="*/ 59 h 91"/>
                <a:gd name="T52" fmla="*/ 36 w 181"/>
                <a:gd name="T53" fmla="*/ 53 h 91"/>
                <a:gd name="T54" fmla="*/ 34 w 181"/>
                <a:gd name="T55" fmla="*/ 53 h 91"/>
                <a:gd name="T56" fmla="*/ 34 w 181"/>
                <a:gd name="T57" fmla="*/ 47 h 91"/>
                <a:gd name="T58" fmla="*/ 30 w 181"/>
                <a:gd name="T59" fmla="*/ 47 h 91"/>
                <a:gd name="T60" fmla="*/ 30 w 181"/>
                <a:gd name="T61" fmla="*/ 38 h 91"/>
                <a:gd name="T62" fmla="*/ 28 w 181"/>
                <a:gd name="T63" fmla="*/ 38 h 91"/>
                <a:gd name="T64" fmla="*/ 28 w 181"/>
                <a:gd name="T65" fmla="*/ 32 h 91"/>
                <a:gd name="T66" fmla="*/ 28 w 181"/>
                <a:gd name="T67" fmla="*/ 30 h 91"/>
                <a:gd name="T68" fmla="*/ 26 w 181"/>
                <a:gd name="T69" fmla="*/ 30 h 91"/>
                <a:gd name="T70" fmla="*/ 26 w 181"/>
                <a:gd name="T71" fmla="*/ 27 h 91"/>
                <a:gd name="T72" fmla="*/ 23 w 181"/>
                <a:gd name="T73" fmla="*/ 27 h 91"/>
                <a:gd name="T74" fmla="*/ 23 w 181"/>
                <a:gd name="T75" fmla="*/ 24 h 91"/>
                <a:gd name="T76" fmla="*/ 21 w 181"/>
                <a:gd name="T77" fmla="*/ 24 h 91"/>
                <a:gd name="T78" fmla="*/ 21 w 181"/>
                <a:gd name="T79" fmla="*/ 20 h 91"/>
                <a:gd name="T80" fmla="*/ 19 w 181"/>
                <a:gd name="T81" fmla="*/ 20 h 91"/>
                <a:gd name="T82" fmla="*/ 19 w 181"/>
                <a:gd name="T83" fmla="*/ 16 h 91"/>
                <a:gd name="T84" fmla="*/ 17 w 181"/>
                <a:gd name="T85" fmla="*/ 16 h 91"/>
                <a:gd name="T86" fmla="*/ 17 w 181"/>
                <a:gd name="T87" fmla="*/ 12 h 91"/>
                <a:gd name="T88" fmla="*/ 15 w 181"/>
                <a:gd name="T89" fmla="*/ 12 h 91"/>
                <a:gd name="T90" fmla="*/ 15 w 181"/>
                <a:gd name="T91" fmla="*/ 10 h 91"/>
                <a:gd name="T92" fmla="*/ 10 w 181"/>
                <a:gd name="T93" fmla="*/ 10 h 91"/>
                <a:gd name="T94" fmla="*/ 10 w 181"/>
                <a:gd name="T95" fmla="*/ 7 h 91"/>
                <a:gd name="T96" fmla="*/ 8 w 181"/>
                <a:gd name="T97" fmla="*/ 7 h 91"/>
                <a:gd name="T98" fmla="*/ 8 w 181"/>
                <a:gd name="T99" fmla="*/ 3 h 91"/>
                <a:gd name="T100" fmla="*/ 6 w 181"/>
                <a:gd name="T101" fmla="*/ 3 h 91"/>
                <a:gd name="T102" fmla="*/ 6 w 181"/>
                <a:gd name="T103" fmla="*/ 0 h 91"/>
                <a:gd name="T104" fmla="*/ 0 w 181"/>
                <a:gd name="T10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91">
                  <a:moveTo>
                    <a:pt x="181" y="91"/>
                  </a:moveTo>
                  <a:lnTo>
                    <a:pt x="125" y="91"/>
                  </a:lnTo>
                  <a:lnTo>
                    <a:pt x="125" y="90"/>
                  </a:lnTo>
                  <a:lnTo>
                    <a:pt x="115" y="90"/>
                  </a:lnTo>
                  <a:lnTo>
                    <a:pt x="115" y="88"/>
                  </a:lnTo>
                  <a:lnTo>
                    <a:pt x="110" y="88"/>
                  </a:lnTo>
                  <a:lnTo>
                    <a:pt x="110" y="87"/>
                  </a:lnTo>
                  <a:lnTo>
                    <a:pt x="83" y="87"/>
                  </a:lnTo>
                  <a:lnTo>
                    <a:pt x="83" y="84"/>
                  </a:lnTo>
                  <a:lnTo>
                    <a:pt x="70" y="84"/>
                  </a:lnTo>
                  <a:lnTo>
                    <a:pt x="70" y="82"/>
                  </a:lnTo>
                  <a:lnTo>
                    <a:pt x="65" y="82"/>
                  </a:lnTo>
                  <a:lnTo>
                    <a:pt x="65" y="80"/>
                  </a:lnTo>
                  <a:lnTo>
                    <a:pt x="59" y="80"/>
                  </a:lnTo>
                  <a:lnTo>
                    <a:pt x="59" y="78"/>
                  </a:lnTo>
                  <a:lnTo>
                    <a:pt x="54" y="78"/>
                  </a:lnTo>
                  <a:lnTo>
                    <a:pt x="54" y="75"/>
                  </a:lnTo>
                  <a:lnTo>
                    <a:pt x="50" y="75"/>
                  </a:lnTo>
                  <a:lnTo>
                    <a:pt x="50" y="73"/>
                  </a:lnTo>
                  <a:lnTo>
                    <a:pt x="45" y="73"/>
                  </a:lnTo>
                  <a:lnTo>
                    <a:pt x="45" y="71"/>
                  </a:lnTo>
                  <a:lnTo>
                    <a:pt x="41" y="71"/>
                  </a:lnTo>
                  <a:lnTo>
                    <a:pt x="41" y="65"/>
                  </a:lnTo>
                  <a:lnTo>
                    <a:pt x="38" y="65"/>
                  </a:lnTo>
                  <a:lnTo>
                    <a:pt x="38" y="59"/>
                  </a:lnTo>
                  <a:lnTo>
                    <a:pt x="36" y="59"/>
                  </a:lnTo>
                  <a:lnTo>
                    <a:pt x="36" y="53"/>
                  </a:lnTo>
                  <a:lnTo>
                    <a:pt x="34" y="53"/>
                  </a:lnTo>
                  <a:lnTo>
                    <a:pt x="34" y="47"/>
                  </a:lnTo>
                  <a:lnTo>
                    <a:pt x="30" y="47"/>
                  </a:lnTo>
                  <a:lnTo>
                    <a:pt x="30" y="38"/>
                  </a:lnTo>
                  <a:lnTo>
                    <a:pt x="28" y="38"/>
                  </a:lnTo>
                  <a:lnTo>
                    <a:pt x="28" y="32"/>
                  </a:lnTo>
                  <a:lnTo>
                    <a:pt x="28" y="30"/>
                  </a:lnTo>
                  <a:lnTo>
                    <a:pt x="26" y="30"/>
                  </a:lnTo>
                  <a:lnTo>
                    <a:pt x="26" y="27"/>
                  </a:lnTo>
                  <a:lnTo>
                    <a:pt x="23" y="27"/>
                  </a:lnTo>
                  <a:lnTo>
                    <a:pt x="23" y="24"/>
                  </a:lnTo>
                  <a:lnTo>
                    <a:pt x="21" y="24"/>
                  </a:lnTo>
                  <a:lnTo>
                    <a:pt x="21" y="20"/>
                  </a:lnTo>
                  <a:lnTo>
                    <a:pt x="19" y="20"/>
                  </a:lnTo>
                  <a:lnTo>
                    <a:pt x="19" y="16"/>
                  </a:lnTo>
                  <a:lnTo>
                    <a:pt x="17" y="16"/>
                  </a:lnTo>
                  <a:lnTo>
                    <a:pt x="17" y="12"/>
                  </a:lnTo>
                  <a:lnTo>
                    <a:pt x="15" y="12"/>
                  </a:lnTo>
                  <a:lnTo>
                    <a:pt x="15" y="10"/>
                  </a:lnTo>
                  <a:lnTo>
                    <a:pt x="10" y="10"/>
                  </a:lnTo>
                  <a:lnTo>
                    <a:pt x="10" y="7"/>
                  </a:lnTo>
                  <a:lnTo>
                    <a:pt x="8" y="7"/>
                  </a:lnTo>
                  <a:lnTo>
                    <a:pt x="8" y="3"/>
                  </a:lnTo>
                  <a:lnTo>
                    <a:pt x="6" y="3"/>
                  </a:lnTo>
                  <a:lnTo>
                    <a:pt x="6" y="0"/>
                  </a:lnTo>
                  <a:lnTo>
                    <a:pt x="0" y="0"/>
                  </a:lnTo>
                </a:path>
              </a:pathLst>
            </a:custGeom>
            <a:ln w="1905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0" name="Freeform 5"/>
            <p:cNvSpPr>
              <a:spLocks/>
            </p:cNvSpPr>
            <p:nvPr/>
          </p:nvSpPr>
          <p:spPr bwMode="auto">
            <a:xfrm>
              <a:off x="5682257" y="1895425"/>
              <a:ext cx="2484000" cy="1116000"/>
            </a:xfrm>
            <a:custGeom>
              <a:avLst/>
              <a:gdLst>
                <a:gd name="T0" fmla="*/ 126 w 204"/>
                <a:gd name="T1" fmla="*/ 90 h 90"/>
                <a:gd name="T2" fmla="*/ 122 w 204"/>
                <a:gd name="T3" fmla="*/ 88 h 90"/>
                <a:gd name="T4" fmla="*/ 121 w 204"/>
                <a:gd name="T5" fmla="*/ 86 h 90"/>
                <a:gd name="T6" fmla="*/ 110 w 204"/>
                <a:gd name="T7" fmla="*/ 84 h 90"/>
                <a:gd name="T8" fmla="*/ 104 w 204"/>
                <a:gd name="T9" fmla="*/ 84 h 90"/>
                <a:gd name="T10" fmla="*/ 103 w 204"/>
                <a:gd name="T11" fmla="*/ 83 h 90"/>
                <a:gd name="T12" fmla="*/ 99 w 204"/>
                <a:gd name="T13" fmla="*/ 81 h 90"/>
                <a:gd name="T14" fmla="*/ 86 w 204"/>
                <a:gd name="T15" fmla="*/ 79 h 90"/>
                <a:gd name="T16" fmla="*/ 82 w 204"/>
                <a:gd name="T17" fmla="*/ 78 h 90"/>
                <a:gd name="T18" fmla="*/ 80 w 204"/>
                <a:gd name="T19" fmla="*/ 76 h 90"/>
                <a:gd name="T20" fmla="*/ 68 w 204"/>
                <a:gd name="T21" fmla="*/ 74 h 90"/>
                <a:gd name="T22" fmla="*/ 65 w 204"/>
                <a:gd name="T23" fmla="*/ 73 h 90"/>
                <a:gd name="T24" fmla="*/ 64 w 204"/>
                <a:gd name="T25" fmla="*/ 72 h 90"/>
                <a:gd name="T26" fmla="*/ 60 w 204"/>
                <a:gd name="T27" fmla="*/ 70 h 90"/>
                <a:gd name="T28" fmla="*/ 57 w 204"/>
                <a:gd name="T29" fmla="*/ 66 h 90"/>
                <a:gd name="T30" fmla="*/ 54 w 204"/>
                <a:gd name="T31" fmla="*/ 62 h 90"/>
                <a:gd name="T32" fmla="*/ 51 w 204"/>
                <a:gd name="T33" fmla="*/ 59 h 90"/>
                <a:gd name="T34" fmla="*/ 49 w 204"/>
                <a:gd name="T35" fmla="*/ 59 h 90"/>
                <a:gd name="T36" fmla="*/ 47 w 204"/>
                <a:gd name="T37" fmla="*/ 57 h 90"/>
                <a:gd name="T38" fmla="*/ 45 w 204"/>
                <a:gd name="T39" fmla="*/ 53 h 90"/>
                <a:gd name="T40" fmla="*/ 42 w 204"/>
                <a:gd name="T41" fmla="*/ 51 h 90"/>
                <a:gd name="T42" fmla="*/ 40 w 204"/>
                <a:gd name="T43" fmla="*/ 48 h 90"/>
                <a:gd name="T44" fmla="*/ 38 w 204"/>
                <a:gd name="T45" fmla="*/ 45 h 90"/>
                <a:gd name="T46" fmla="*/ 35 w 204"/>
                <a:gd name="T47" fmla="*/ 44 h 90"/>
                <a:gd name="T48" fmla="*/ 32 w 204"/>
                <a:gd name="T49" fmla="*/ 40 h 90"/>
                <a:gd name="T50" fmla="*/ 31 w 204"/>
                <a:gd name="T51" fmla="*/ 39 h 90"/>
                <a:gd name="T52" fmla="*/ 28 w 204"/>
                <a:gd name="T53" fmla="*/ 35 h 90"/>
                <a:gd name="T54" fmla="*/ 28 w 204"/>
                <a:gd name="T55" fmla="*/ 27 h 90"/>
                <a:gd name="T56" fmla="*/ 26 w 204"/>
                <a:gd name="T57" fmla="*/ 24 h 90"/>
                <a:gd name="T58" fmla="*/ 23 w 204"/>
                <a:gd name="T59" fmla="*/ 22 h 90"/>
                <a:gd name="T60" fmla="*/ 21 w 204"/>
                <a:gd name="T61" fmla="*/ 20 h 90"/>
                <a:gd name="T62" fmla="*/ 19 w 204"/>
                <a:gd name="T63" fmla="*/ 17 h 90"/>
                <a:gd name="T64" fmla="*/ 16 w 204"/>
                <a:gd name="T65" fmla="*/ 14 h 90"/>
                <a:gd name="T66" fmla="*/ 14 w 204"/>
                <a:gd name="T67" fmla="*/ 12 h 90"/>
                <a:gd name="T68" fmla="*/ 13 w 204"/>
                <a:gd name="T69" fmla="*/ 10 h 90"/>
                <a:gd name="T70" fmla="*/ 9 w 204"/>
                <a:gd name="T71" fmla="*/ 8 h 90"/>
                <a:gd name="T72" fmla="*/ 7 w 204"/>
                <a:gd name="T73" fmla="*/ 6 h 90"/>
                <a:gd name="T74" fmla="*/ 6 w 204"/>
                <a:gd name="T75" fmla="*/ 4 h 90"/>
                <a:gd name="T76" fmla="*/ 4 w 204"/>
                <a:gd name="T77" fmla="*/ 2 h 90"/>
                <a:gd name="T78" fmla="*/ 0 w 204"/>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90">
                  <a:moveTo>
                    <a:pt x="204" y="90"/>
                  </a:moveTo>
                  <a:lnTo>
                    <a:pt x="126" y="90"/>
                  </a:lnTo>
                  <a:lnTo>
                    <a:pt x="126" y="88"/>
                  </a:lnTo>
                  <a:lnTo>
                    <a:pt x="122" y="88"/>
                  </a:lnTo>
                  <a:lnTo>
                    <a:pt x="122" y="86"/>
                  </a:lnTo>
                  <a:lnTo>
                    <a:pt x="121" y="86"/>
                  </a:lnTo>
                  <a:lnTo>
                    <a:pt x="121" y="84"/>
                  </a:lnTo>
                  <a:lnTo>
                    <a:pt x="110" y="84"/>
                  </a:lnTo>
                  <a:lnTo>
                    <a:pt x="110" y="84"/>
                  </a:lnTo>
                  <a:lnTo>
                    <a:pt x="104" y="84"/>
                  </a:lnTo>
                  <a:lnTo>
                    <a:pt x="104" y="83"/>
                  </a:lnTo>
                  <a:lnTo>
                    <a:pt x="103" y="83"/>
                  </a:lnTo>
                  <a:lnTo>
                    <a:pt x="103" y="81"/>
                  </a:lnTo>
                  <a:lnTo>
                    <a:pt x="99" y="81"/>
                  </a:lnTo>
                  <a:lnTo>
                    <a:pt x="99" y="79"/>
                  </a:lnTo>
                  <a:lnTo>
                    <a:pt x="86" y="79"/>
                  </a:lnTo>
                  <a:lnTo>
                    <a:pt x="86" y="78"/>
                  </a:lnTo>
                  <a:lnTo>
                    <a:pt x="82" y="78"/>
                  </a:lnTo>
                  <a:lnTo>
                    <a:pt x="82" y="76"/>
                  </a:lnTo>
                  <a:lnTo>
                    <a:pt x="80" y="76"/>
                  </a:lnTo>
                  <a:lnTo>
                    <a:pt x="80" y="74"/>
                  </a:lnTo>
                  <a:lnTo>
                    <a:pt x="68" y="74"/>
                  </a:lnTo>
                  <a:lnTo>
                    <a:pt x="68" y="73"/>
                  </a:lnTo>
                  <a:lnTo>
                    <a:pt x="65" y="73"/>
                  </a:lnTo>
                  <a:lnTo>
                    <a:pt x="65" y="72"/>
                  </a:lnTo>
                  <a:lnTo>
                    <a:pt x="64" y="72"/>
                  </a:lnTo>
                  <a:lnTo>
                    <a:pt x="64" y="70"/>
                  </a:lnTo>
                  <a:lnTo>
                    <a:pt x="60" y="70"/>
                  </a:lnTo>
                  <a:lnTo>
                    <a:pt x="60" y="66"/>
                  </a:lnTo>
                  <a:lnTo>
                    <a:pt x="57" y="66"/>
                  </a:lnTo>
                  <a:lnTo>
                    <a:pt x="57" y="62"/>
                  </a:lnTo>
                  <a:lnTo>
                    <a:pt x="54" y="62"/>
                  </a:lnTo>
                  <a:lnTo>
                    <a:pt x="54" y="59"/>
                  </a:lnTo>
                  <a:lnTo>
                    <a:pt x="51" y="59"/>
                  </a:lnTo>
                  <a:lnTo>
                    <a:pt x="51" y="59"/>
                  </a:lnTo>
                  <a:lnTo>
                    <a:pt x="49" y="59"/>
                  </a:lnTo>
                  <a:lnTo>
                    <a:pt x="49" y="57"/>
                  </a:lnTo>
                  <a:lnTo>
                    <a:pt x="47" y="57"/>
                  </a:lnTo>
                  <a:lnTo>
                    <a:pt x="47" y="53"/>
                  </a:lnTo>
                  <a:lnTo>
                    <a:pt x="45" y="53"/>
                  </a:lnTo>
                  <a:lnTo>
                    <a:pt x="45" y="51"/>
                  </a:lnTo>
                  <a:lnTo>
                    <a:pt x="42" y="51"/>
                  </a:lnTo>
                  <a:lnTo>
                    <a:pt x="42" y="48"/>
                  </a:lnTo>
                  <a:lnTo>
                    <a:pt x="40" y="48"/>
                  </a:lnTo>
                  <a:lnTo>
                    <a:pt x="40" y="45"/>
                  </a:lnTo>
                  <a:lnTo>
                    <a:pt x="38" y="45"/>
                  </a:lnTo>
                  <a:lnTo>
                    <a:pt x="38" y="44"/>
                  </a:lnTo>
                  <a:lnTo>
                    <a:pt x="35" y="44"/>
                  </a:lnTo>
                  <a:lnTo>
                    <a:pt x="35" y="40"/>
                  </a:lnTo>
                  <a:lnTo>
                    <a:pt x="32" y="40"/>
                  </a:lnTo>
                  <a:lnTo>
                    <a:pt x="32" y="39"/>
                  </a:lnTo>
                  <a:lnTo>
                    <a:pt x="31" y="39"/>
                  </a:lnTo>
                  <a:lnTo>
                    <a:pt x="31" y="35"/>
                  </a:lnTo>
                  <a:lnTo>
                    <a:pt x="28" y="35"/>
                  </a:lnTo>
                  <a:lnTo>
                    <a:pt x="28" y="31"/>
                  </a:lnTo>
                  <a:lnTo>
                    <a:pt x="28" y="27"/>
                  </a:lnTo>
                  <a:lnTo>
                    <a:pt x="26" y="27"/>
                  </a:lnTo>
                  <a:lnTo>
                    <a:pt x="26" y="24"/>
                  </a:lnTo>
                  <a:lnTo>
                    <a:pt x="23" y="24"/>
                  </a:lnTo>
                  <a:lnTo>
                    <a:pt x="23" y="22"/>
                  </a:lnTo>
                  <a:lnTo>
                    <a:pt x="21" y="22"/>
                  </a:lnTo>
                  <a:lnTo>
                    <a:pt x="21" y="20"/>
                  </a:lnTo>
                  <a:lnTo>
                    <a:pt x="19" y="20"/>
                  </a:lnTo>
                  <a:lnTo>
                    <a:pt x="19" y="17"/>
                  </a:lnTo>
                  <a:lnTo>
                    <a:pt x="19" y="14"/>
                  </a:lnTo>
                  <a:lnTo>
                    <a:pt x="16" y="14"/>
                  </a:lnTo>
                  <a:lnTo>
                    <a:pt x="16" y="12"/>
                  </a:lnTo>
                  <a:lnTo>
                    <a:pt x="14" y="12"/>
                  </a:lnTo>
                  <a:lnTo>
                    <a:pt x="14" y="10"/>
                  </a:lnTo>
                  <a:lnTo>
                    <a:pt x="13" y="10"/>
                  </a:lnTo>
                  <a:lnTo>
                    <a:pt x="13" y="8"/>
                  </a:lnTo>
                  <a:lnTo>
                    <a:pt x="9" y="8"/>
                  </a:lnTo>
                  <a:lnTo>
                    <a:pt x="9" y="6"/>
                  </a:lnTo>
                  <a:lnTo>
                    <a:pt x="7" y="6"/>
                  </a:lnTo>
                  <a:lnTo>
                    <a:pt x="7" y="4"/>
                  </a:lnTo>
                  <a:lnTo>
                    <a:pt x="6" y="4"/>
                  </a:lnTo>
                  <a:lnTo>
                    <a:pt x="6" y="2"/>
                  </a:lnTo>
                  <a:lnTo>
                    <a:pt x="4" y="2"/>
                  </a:lnTo>
                  <a:lnTo>
                    <a:pt x="4" y="0"/>
                  </a:lnTo>
                  <a:lnTo>
                    <a:pt x="0" y="0"/>
                  </a:lnTo>
                </a:path>
              </a:pathLst>
            </a:custGeom>
            <a:ln w="1905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xmlns="" val="18414056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86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切除可能な大腸癌肝転移を有する患者のOSおよびPFSは、周術期CT単独療法に比べ、周術期CT+セツキシマブでより短かった。</a:t>
            </a:r>
          </a:p>
          <a:p>
            <a:r>
              <a:rPr lang="ja-JP" sz="1600" b="1" i="0" dirty="0" smtClean="0">
                <a:solidFill>
                  <a:srgbClr val="4D4D4D"/>
                </a:solidFill>
                <a:ea typeface="MS UI Gothic" pitchFamily="18" charset="0"/>
              </a:rPr>
              <a:t>これらの改善は、従来から良好な予後特性を有する患者において主に見られた。</a:t>
            </a:r>
          </a:p>
          <a:p>
            <a:r>
              <a:rPr lang="ja-JP" sz="1600" b="1" i="0" dirty="0" smtClean="0">
                <a:solidFill>
                  <a:srgbClr val="4D4D4D"/>
                </a:solidFill>
                <a:ea typeface="MS UI Gothic" pitchFamily="18" charset="0"/>
              </a:rPr>
              <a:t>OSは、CTが奏効した（RECIST基準に基づく）患者であっても、奏効が見られなかった患者と比べ、改善が見られなかった。このことから、全身療法から得られる利益が、放射線学的に評価可能な病変の縮小ではなく、微小転移病変の除去であったことが示唆される。</a:t>
            </a:r>
          </a:p>
          <a:p>
            <a:pPr marL="0" indent="0">
              <a:buFontTx/>
              <a:buNone/>
            </a:pPr>
            <a:endParaRPr lang="en-GB" dirty="0" smtClean="0"/>
          </a:p>
          <a:p>
            <a:endParaRPr lang="en-GB" dirty="0" smtClean="0"/>
          </a:p>
          <a:p>
            <a:pPr marL="0" indent="0">
              <a:buNone/>
            </a:pPr>
            <a:endParaRPr lang="en-GB" dirty="0" smtClean="0"/>
          </a:p>
          <a:p>
            <a:endParaRPr lang="en-GB" dirty="0"/>
          </a:p>
        </p:txBody>
      </p:sp>
      <p:sp>
        <p:nvSpPr>
          <p:cNvPr id="13"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483PD: 切除可能な大腸癌肝転移（CRLM）を有する患者におけるセツキシマブ併用/非併用下での周術期化学療法：新EPOC無作為化比較対照試験における全生存率（OS）の完全解析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Bridgewater J, et al</a:t>
            </a:r>
          </a:p>
        </p:txBody>
      </p:sp>
      <p:sp>
        <p:nvSpPr>
          <p:cNvPr id="15"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*転移：≧4、原発腫瘍：N2, 低分化型</a:t>
            </a:r>
          </a:p>
        </p:txBody>
      </p:sp>
      <p:sp>
        <p:nvSpPr>
          <p:cNvPr id="16" name="Text Placeholder 4"/>
          <p:cNvSpPr>
            <a:spLocks noGrp="1"/>
          </p:cNvSpPr>
          <p:nvPr>
            <p:ph type="body" sz="quarter" idx="11"/>
          </p:nvPr>
        </p:nvSpPr>
        <p:spPr>
          <a:xfrm>
            <a:off x="4478867" y="6096000"/>
            <a:ext cx="4300009" cy="487363"/>
          </a:xfrm>
        </p:spPr>
        <p:txBody>
          <a:bodyPr/>
          <a:lstStyle/>
          <a:p>
            <a:r>
              <a:rPr lang="en-GB" dirty="0"/>
              <a:t>Bridgewater J, et al. Ann </a:t>
            </a:r>
            <a:r>
              <a:rPr lang="en-GB" dirty="0" err="1"/>
              <a:t>Oncol</a:t>
            </a:r>
            <a:r>
              <a:rPr lang="en-GB" dirty="0"/>
              <a:t> 2017;28(</a:t>
            </a:r>
            <a:r>
              <a:rPr lang="en-GB" dirty="0" err="1"/>
              <a:t>Suppl</a:t>
            </a:r>
            <a:r>
              <a:rPr lang="en-GB" dirty="0"/>
              <a:t> 5):</a:t>
            </a:r>
            <a:r>
              <a:rPr lang="en-GB" dirty="0" err="1"/>
              <a:t>Abstr</a:t>
            </a:r>
            <a:r>
              <a:rPr lang="en-GB" dirty="0"/>
              <a:t> 483PD</a:t>
            </a:r>
          </a:p>
        </p:txBody>
      </p:sp>
      <p:graphicFrame>
        <p:nvGraphicFramePr>
          <p:cNvPr id="17" name="Group 88"/>
          <p:cNvGraphicFramePr>
            <a:graphicFrameLocks noGrp="1"/>
          </p:cNvGraphicFramePr>
          <p:nvPr>
            <p:extLst>
              <p:ext uri="{D42A27DB-BD31-4B8C-83A1-F6EECF244321}">
                <p14:modId xmlns:p14="http://schemas.microsoft.com/office/powerpoint/2010/main" xmlns="" val="263106694"/>
              </p:ext>
            </p:extLst>
          </p:nvPr>
        </p:nvGraphicFramePr>
        <p:xfrm>
          <a:off x="369888" y="1599120"/>
          <a:ext cx="8274579" cy="2133600"/>
        </p:xfrm>
        <a:graphic>
          <a:graphicData uri="http://schemas.openxmlformats.org/drawingml/2006/table">
            <a:tbl>
              <a:tblPr firstRow="1" bandRow="1">
                <a:tableStyleId>{69012ECD-51FC-41F1-AA8D-1B2483CD663E}</a:tableStyleId>
              </a:tblPr>
              <a:tblGrid>
                <a:gridCol w="3660245">
                  <a:extLst>
                    <a:ext uri="{9D8B030D-6E8A-4147-A177-3AD203B41FA5}">
                      <a16:colId xmlns="" xmlns:a16="http://schemas.microsoft.com/office/drawing/2014/main" val="20000"/>
                    </a:ext>
                  </a:extLst>
                </a:gridCol>
                <a:gridCol w="2307167">
                  <a:extLst>
                    <a:ext uri="{9D8B030D-6E8A-4147-A177-3AD203B41FA5}">
                      <a16:colId xmlns="" xmlns:a16="http://schemas.microsoft.com/office/drawing/2014/main" val="20002"/>
                    </a:ext>
                  </a:extLst>
                </a:gridCol>
                <a:gridCol w="2307167">
                  <a:extLst>
                    <a:ext uri="{9D8B030D-6E8A-4147-A177-3AD203B41FA5}">
                      <a16:colId xmlns="" xmlns:a16="http://schemas.microsoft.com/office/drawing/2014/main" val="20003"/>
                    </a:ext>
                  </a:extLst>
                </a:gridCol>
              </a:tblGrid>
              <a:tr h="2231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OS、ヵ月間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 + 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CT単独療法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1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OS（予後マーカーの有無別）*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45.8 (28.2, 71.5)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NR (78.9,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あり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58.3 (45.0,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59.2 (44.4,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231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OS（術前奏効）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CR/PR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60.7 (48.0,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81.1 (65.7,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23132">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SD/PD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34.5 (19.4, 58.2)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79.9 (50.2,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40919356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365124" y="1254035"/>
            <a:ext cx="8413751" cy="1035455"/>
          </a:xfrm>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3つのRCT*のデータを活用し、第一選択治療としてCT ± SIRTの治療を受けているCRLM患者おいてKRASの変異状態および原発腫瘍部位がOSに及ぼす影響を評価すること。</a:t>
            </a:r>
          </a:p>
          <a:p>
            <a:endParaRPr lang="en-GB" dirty="0"/>
          </a:p>
        </p:txBody>
      </p:sp>
      <p:sp>
        <p:nvSpPr>
          <p:cNvPr id="26"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LBA26: 肝転移を有する大腸癌患者における第一選択治療としての選択的内部放射線療法（SIRT）関する無作為化前向き試験（FOXFIRE-SIRFLOX-FOXFIREグローバル試験）：RAS変異および腫瘍部位に関する解析 – Wasan H, et al</a:t>
            </a:r>
          </a:p>
        </p:txBody>
      </p:sp>
      <p:sp>
        <p:nvSpPr>
          <p:cNvPr id="27" name="Text Placeholder 3"/>
          <p:cNvSpPr>
            <a:spLocks noGrp="1"/>
          </p:cNvSpPr>
          <p:nvPr>
            <p:ph type="body" sz="quarter" idx="10"/>
          </p:nvPr>
        </p:nvSpPr>
        <p:spPr>
          <a:xfrm>
            <a:off x="365125" y="6096000"/>
            <a:ext cx="4425950" cy="487363"/>
          </a:xfrm>
        </p:spPr>
        <p:txBody>
          <a:bodyPr/>
          <a:lstStyle/>
          <a:p>
            <a:r>
              <a:rPr lang="ja-JP" sz="1200" b="0" i="0" dirty="0" smtClean="0">
                <a:solidFill>
                  <a:srgbClr val="4D4D4D"/>
                </a:solidFill>
                <a:ea typeface="MS UI Gothic" pitchFamily="18" charset="0"/>
              </a:rPr>
              <a:t>*FOXFIRE, SIRFLOXおよびFOXFIREグローバル試験;</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mFOLFOX6またはOxMdG ± ベバシズマブまたはセツキシマブ（治験医師の裁量による）;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サイクル1または2でCT併用下でのSIRT単回治療</a:t>
            </a:r>
          </a:p>
        </p:txBody>
      </p:sp>
      <p:sp>
        <p:nvSpPr>
          <p:cNvPr id="28" name="Text Placeholder 4"/>
          <p:cNvSpPr>
            <a:spLocks noGrp="1"/>
          </p:cNvSpPr>
          <p:nvPr>
            <p:ph type="body" sz="quarter" idx="11"/>
          </p:nvPr>
        </p:nvSpPr>
        <p:spPr>
          <a:xfrm>
            <a:off x="4648200" y="6096000"/>
            <a:ext cx="4130675" cy="487363"/>
          </a:xfrm>
        </p:spPr>
        <p:txBody>
          <a:bodyPr/>
          <a:lstStyle/>
          <a:p>
            <a:r>
              <a:rPr lang="en-GB" dirty="0" err="1"/>
              <a:t>Wasan</a:t>
            </a:r>
            <a:r>
              <a:rPr lang="en-GB" dirty="0"/>
              <a:t> H, et al. Ann </a:t>
            </a:r>
            <a:r>
              <a:rPr lang="en-GB" dirty="0" err="1"/>
              <a:t>Oncol</a:t>
            </a:r>
            <a:r>
              <a:rPr lang="en-GB" dirty="0"/>
              <a:t> 2017;28(</a:t>
            </a:r>
            <a:r>
              <a:rPr lang="en-GB" dirty="0" err="1"/>
              <a:t>Suppl</a:t>
            </a:r>
            <a:r>
              <a:rPr lang="en-GB" dirty="0"/>
              <a:t> 5):</a:t>
            </a:r>
            <a:r>
              <a:rPr lang="en-GB" dirty="0" err="1"/>
              <a:t>Abstr</a:t>
            </a:r>
            <a:r>
              <a:rPr lang="en-GB" dirty="0"/>
              <a:t> LBA26</a:t>
            </a:r>
          </a:p>
        </p:txBody>
      </p:sp>
      <p:sp>
        <p:nvSpPr>
          <p:cNvPr id="29" name="Oval 14"/>
          <p:cNvSpPr>
            <a:spLocks noChangeArrowheads="1"/>
          </p:cNvSpPr>
          <p:nvPr/>
        </p:nvSpPr>
        <p:spPr bwMode="auto">
          <a:xfrm>
            <a:off x="3941536" y="350708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30" name="AutoShape 15"/>
          <p:cNvCxnSpPr>
            <a:cxnSpLocks noChangeShapeType="1"/>
            <a:stCxn id="29" idx="0"/>
            <a:endCxn id="34" idx="1"/>
          </p:cNvCxnSpPr>
          <p:nvPr/>
        </p:nvCxnSpPr>
        <p:spPr bwMode="auto">
          <a:xfrm rot="5400000" flipH="1" flipV="1">
            <a:off x="4212620" y="2854390"/>
            <a:ext cx="673405" cy="631976"/>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5" y="256935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2" name="AutoShape 19"/>
          <p:cNvCxnSpPr>
            <a:cxnSpLocks noChangeShapeType="1"/>
            <a:stCxn id="36" idx="3"/>
            <a:endCxn id="29" idx="2"/>
          </p:cNvCxnSpPr>
          <p:nvPr/>
        </p:nvCxnSpPr>
        <p:spPr bwMode="auto">
          <a:xfrm>
            <a:off x="3684814" y="3799180"/>
            <a:ext cx="256722" cy="0"/>
          </a:xfrm>
          <a:prstGeom prst="straightConnector1">
            <a:avLst/>
          </a:prstGeom>
          <a:noFill/>
          <a:ln w="57150">
            <a:solidFill>
              <a:schemeClr val="bg2">
                <a:lumMod val="60000"/>
                <a:lumOff val="40000"/>
              </a:schemeClr>
            </a:solidFill>
            <a:round/>
            <a:headEnd type="none" w="med" len="med"/>
            <a:tailEnd type="none" w="med" len="med"/>
          </a:ln>
        </p:spPr>
      </p:cxnSp>
      <p:cxnSp>
        <p:nvCxnSpPr>
          <p:cNvPr id="33" name="AutoShape 21"/>
          <p:cNvCxnSpPr>
            <a:cxnSpLocks noChangeShapeType="1"/>
            <a:stCxn id="34" idx="3"/>
            <a:endCxn id="31" idx="1"/>
          </p:cNvCxnSpPr>
          <p:nvPr/>
        </p:nvCxnSpPr>
        <p:spPr bwMode="auto">
          <a:xfrm>
            <a:off x="7543800" y="2833675"/>
            <a:ext cx="572635"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865310" y="24233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CT</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単独</a:t>
            </a:r>
          </a:p>
          <a:p>
            <a:pPr algn="ctr" defTabSz="892175" eaLnBrk="0" hangingPunct="0"/>
            <a:r>
              <a:rPr lang="ja-JP" b="0" i="0" dirty="0" smtClean="0">
                <a:solidFill>
                  <a:srgbClr val="FFFFFF"/>
                </a:solidFill>
                <a:ea typeface="MS UI Gothic" pitchFamily="18" charset="0"/>
              </a:rPr>
              <a:t>（n=549）</a:t>
            </a:r>
          </a:p>
        </p:txBody>
      </p:sp>
      <p:sp>
        <p:nvSpPr>
          <p:cNvPr id="36" name="AutoShape 9"/>
          <p:cNvSpPr>
            <a:spLocks noChangeArrowheads="1"/>
          </p:cNvSpPr>
          <p:nvPr/>
        </p:nvSpPr>
        <p:spPr bwMode="auto">
          <a:xfrm>
            <a:off x="265814" y="2569356"/>
            <a:ext cx="3419000" cy="245964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肝転移を伴うmCRC; 切除または摘出不能</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第一選択治療として全身CTに適格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WHO PSスコア 0～1</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原発腫瘍がその場にとどまっている および/または限定された肝外転移</a:t>
            </a:r>
          </a:p>
          <a:p>
            <a:pPr defTabSz="892175" eaLnBrk="0" hangingPunct="0">
              <a:spcAft>
                <a:spcPct val="30000"/>
              </a:spcAft>
            </a:pPr>
            <a:r>
              <a:rPr lang="ja-JP" sz="1600" b="0" i="0" dirty="0" smtClean="0">
                <a:solidFill>
                  <a:srgbClr val="FFFFFF"/>
                </a:solidFill>
                <a:ea typeface="MS UI Gothic" pitchFamily="18" charset="0"/>
              </a:rPr>
              <a:t>(n=1103)</a:t>
            </a:r>
          </a:p>
        </p:txBody>
      </p:sp>
      <p:sp>
        <p:nvSpPr>
          <p:cNvPr id="37" name="Rectangle 9"/>
          <p:cNvSpPr txBox="1">
            <a:spLocks noChangeArrowheads="1"/>
          </p:cNvSpPr>
          <p:nvPr/>
        </p:nvSpPr>
        <p:spPr bwMode="auto">
          <a:xfrm>
            <a:off x="365124" y="5305456"/>
            <a:ext cx="4130676" cy="659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dirty="0"/>
          </a:p>
        </p:txBody>
      </p:sp>
      <p:sp>
        <p:nvSpPr>
          <p:cNvPr id="38" name="Content Placeholder 26"/>
          <p:cNvSpPr txBox="1">
            <a:spLocks/>
          </p:cNvSpPr>
          <p:nvPr/>
        </p:nvSpPr>
        <p:spPr>
          <a:xfrm>
            <a:off x="4648200" y="530545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 PFS, 肝臓PFS, 安全性</a:t>
            </a:r>
          </a:p>
        </p:txBody>
      </p:sp>
      <p:cxnSp>
        <p:nvCxnSpPr>
          <p:cNvPr id="39" name="AutoShape 16"/>
          <p:cNvCxnSpPr>
            <a:cxnSpLocks noChangeShapeType="1"/>
            <a:stCxn id="29" idx="4"/>
            <a:endCxn id="42" idx="1"/>
          </p:cNvCxnSpPr>
          <p:nvPr/>
        </p:nvCxnSpPr>
        <p:spPr bwMode="auto">
          <a:xfrm rot="16200000" flipH="1">
            <a:off x="4220069" y="4104545"/>
            <a:ext cx="658506" cy="631976"/>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16435" y="448546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1" name="AutoShape 20"/>
          <p:cNvCxnSpPr>
            <a:cxnSpLocks noChangeShapeType="1"/>
            <a:stCxn id="42" idx="3"/>
            <a:endCxn id="40" idx="1"/>
          </p:cNvCxnSpPr>
          <p:nvPr/>
        </p:nvCxnSpPr>
        <p:spPr bwMode="auto">
          <a:xfrm>
            <a:off x="7542220" y="474978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33941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CT</a:t>
            </a:r>
            <a:r>
              <a:rPr lang="ja-JP" b="0" i="0" baseline="30000" dirty="0" smtClean="0">
                <a:solidFill>
                  <a:srgbClr val="4D4D4D"/>
                </a:solidFill>
                <a:ea typeface="MS UI Gothic" pitchFamily="18" charset="0"/>
              </a:rPr>
              <a:t>†</a:t>
            </a:r>
            <a:r>
              <a:rPr lang="ja-JP" b="0" i="0" baseline="30000" dirty="0" smtClean="0">
                <a:solidFill>
                  <a:srgbClr val="FFFFFF"/>
                </a:solidFill>
                <a:ea typeface="MS UI Gothic" pitchFamily="18" charset="0"/>
              </a:rPr>
              <a:t> </a:t>
            </a:r>
            <a:r>
              <a:rPr lang="ja-JP" b="0" i="0" dirty="0" smtClean="0">
                <a:solidFill>
                  <a:srgbClr val="4D4D4D"/>
                </a:solidFill>
                <a:ea typeface="MS UI Gothic" pitchFamily="18" charset="0"/>
              </a:rPr>
              <a:t>+ SIRT</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（n=554）</a:t>
            </a:r>
          </a:p>
        </p:txBody>
      </p:sp>
    </p:spTree>
    <p:extLst>
      <p:ext uri="{BB962C8B-B14F-4D97-AF65-F5344CB8AC3E}">
        <p14:creationId xmlns:p14="http://schemas.microsoft.com/office/powerpoint/2010/main" xmlns="" val="9440809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ontent Placeholder 79"/>
          <p:cNvSpPr>
            <a:spLocks noGrp="1"/>
          </p:cNvSpPr>
          <p:nvPr>
            <p:ph idx="1"/>
          </p:nvPr>
        </p:nvSpPr>
        <p:spPr>
          <a:xfrm>
            <a:off x="365124" y="1254036"/>
            <a:ext cx="8413751" cy="354632"/>
          </a:xfrm>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83"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LBA26: 肝転移を有する大腸癌患者における第一選択治療としての選択的内部放射線療法（SIRT）関する無作為化前向き試験（FOXFIRE-SIRFLOX-FOXFIREグローバル試験）：RAS変異および腫瘍部位に関する解析 – Wasan H, et al</a:t>
            </a:r>
          </a:p>
        </p:txBody>
      </p:sp>
      <p:sp>
        <p:nvSpPr>
          <p:cNvPr id="85" name="Text Placeholder 4"/>
          <p:cNvSpPr>
            <a:spLocks noGrp="1"/>
          </p:cNvSpPr>
          <p:nvPr>
            <p:ph type="body" sz="quarter" idx="11"/>
          </p:nvPr>
        </p:nvSpPr>
        <p:spPr>
          <a:xfrm>
            <a:off x="4648200" y="6096000"/>
            <a:ext cx="4130675" cy="487363"/>
          </a:xfrm>
        </p:spPr>
        <p:txBody>
          <a:bodyPr/>
          <a:lstStyle/>
          <a:p>
            <a:r>
              <a:rPr lang="en-GB" dirty="0" err="1"/>
              <a:t>Wasan</a:t>
            </a:r>
            <a:r>
              <a:rPr lang="en-GB" dirty="0"/>
              <a:t> H, et al. Ann </a:t>
            </a:r>
            <a:r>
              <a:rPr lang="en-GB" dirty="0" err="1"/>
              <a:t>Oncol</a:t>
            </a:r>
            <a:r>
              <a:rPr lang="en-GB" dirty="0"/>
              <a:t> 2017;28(</a:t>
            </a:r>
            <a:r>
              <a:rPr lang="en-GB" dirty="0" err="1"/>
              <a:t>Suppl</a:t>
            </a:r>
            <a:r>
              <a:rPr lang="en-GB" dirty="0"/>
              <a:t> 5):</a:t>
            </a:r>
            <a:r>
              <a:rPr lang="en-GB" dirty="0" err="1"/>
              <a:t>Abstr</a:t>
            </a:r>
            <a:r>
              <a:rPr lang="en-GB" dirty="0"/>
              <a:t> LBA26</a:t>
            </a:r>
          </a:p>
        </p:txBody>
      </p:sp>
      <p:grpSp>
        <p:nvGrpSpPr>
          <p:cNvPr id="87" name="Group 86">
            <a:extLst>
              <a:ext uri="{FF2B5EF4-FFF2-40B4-BE49-F238E27FC236}">
                <a16:creationId xmlns="" xmlns:a16="http://schemas.microsoft.com/office/drawing/2014/main" id="{09552517-9D9F-44E6-B932-C598C2EE899F}"/>
              </a:ext>
            </a:extLst>
          </p:cNvPr>
          <p:cNvGrpSpPr/>
          <p:nvPr/>
        </p:nvGrpSpPr>
        <p:grpSpPr>
          <a:xfrm>
            <a:off x="263780" y="1371597"/>
            <a:ext cx="8547865" cy="3184416"/>
            <a:chOff x="263780" y="1371597"/>
            <a:chExt cx="8547865" cy="3184416"/>
          </a:xfrm>
        </p:grpSpPr>
        <p:sp>
          <p:nvSpPr>
            <p:cNvPr id="88" name="TextBox 87"/>
            <p:cNvSpPr txBox="1"/>
            <p:nvPr/>
          </p:nvSpPr>
          <p:spPr>
            <a:xfrm>
              <a:off x="2966484" y="1371597"/>
              <a:ext cx="3391785" cy="338554"/>
            </a:xfrm>
            <a:prstGeom prst="rect">
              <a:avLst/>
            </a:prstGeom>
            <a:noFill/>
          </p:spPr>
          <p:txBody>
            <a:bodyPr wrap="square" rtlCol="0">
              <a:spAutoFit/>
            </a:bodyPr>
            <a:lstStyle/>
            <a:p>
              <a:pPr algn="ctr"/>
              <a:r>
                <a:rPr lang="ja-JP" sz="1600" b="1" i="0" dirty="0" smtClean="0">
                  <a:solidFill>
                    <a:srgbClr val="000000"/>
                  </a:solidFill>
                  <a:ea typeface="MS UI Gothic" pitchFamily="18" charset="0"/>
                </a:rPr>
                <a:t>OS</a:t>
              </a:r>
            </a:p>
          </p:txBody>
        </p:sp>
        <p:sp>
          <p:nvSpPr>
            <p:cNvPr id="89" name="TextBox 88">
              <a:extLst>
                <a:ext uri="{FF2B5EF4-FFF2-40B4-BE49-F238E27FC236}">
                  <a16:creationId xmlns="" xmlns:a16="http://schemas.microsoft.com/office/drawing/2014/main" id="{664DD5AD-E93D-4383-A520-CB0FD64399F6}"/>
                </a:ext>
              </a:extLst>
            </p:cNvPr>
            <p:cNvSpPr txBox="1"/>
            <p:nvPr/>
          </p:nvSpPr>
          <p:spPr>
            <a:xfrm>
              <a:off x="6696773" y="2365898"/>
              <a:ext cx="1967453" cy="442035"/>
            </a:xfrm>
            <a:prstGeom prst="rect">
              <a:avLst/>
            </a:prstGeom>
            <a:noFill/>
          </p:spPr>
          <p:txBody>
            <a:bodyPr wrap="none" lIns="36000" tIns="36000" rIns="36000" bIns="36000" rtlCol="0" anchor="t" anchorCtr="0">
              <a:spAutoFit/>
            </a:bodyPr>
            <a:lstStyle/>
            <a:p>
              <a:r>
                <a:rPr lang="ja-JP" sz="1200" b="0" i="0" dirty="0" smtClean="0">
                  <a:solidFill>
                    <a:srgbClr val="000000"/>
                  </a:solidFill>
                  <a:ea typeface="MS UI Gothic" pitchFamily="18" charset="0"/>
                </a:rPr>
                <a:t>HR 1.04 (95%CI 0.90, 1.19)</a:t>
              </a:r>
              <a:r>
                <a:rPr lang="en" sz="1200" dirty="0" smtClean="0"/>
                <a:t/>
              </a:r>
              <a:br>
                <a:rPr lang="en" sz="1200" dirty="0" smtClean="0"/>
              </a:br>
              <a:r>
                <a:rPr lang="ja-JP" sz="1200" b="0" i="0" dirty="0" smtClean="0">
                  <a:solidFill>
                    <a:srgbClr val="000000"/>
                  </a:solidFill>
                  <a:ea typeface="MS UI Gothic" pitchFamily="18" charset="0"/>
                </a:rPr>
                <a:t>p=0.609</a:t>
              </a:r>
            </a:p>
          </p:txBody>
        </p:sp>
        <p:sp>
          <p:nvSpPr>
            <p:cNvPr id="90" name="TextBox 89">
              <a:extLst>
                <a:ext uri="{FF2B5EF4-FFF2-40B4-BE49-F238E27FC236}">
                  <a16:creationId xmlns="" xmlns:a16="http://schemas.microsoft.com/office/drawing/2014/main" id="{B9CB8CC7-1DE3-404E-873F-D49B0D9596FF}"/>
                </a:ext>
              </a:extLst>
            </p:cNvPr>
            <p:cNvSpPr txBox="1"/>
            <p:nvPr/>
          </p:nvSpPr>
          <p:spPr>
            <a:xfrm>
              <a:off x="5912650" y="1941986"/>
              <a:ext cx="799762" cy="442035"/>
            </a:xfrm>
            <a:prstGeom prst="rect">
              <a:avLst/>
            </a:prstGeom>
            <a:noFill/>
          </p:spPr>
          <p:txBody>
            <a:bodyPr wrap="none" lIns="36000" tIns="36000" rIns="36000" bIns="36000" rtlCol="0" anchor="t" anchorCtr="0">
              <a:spAutoFit/>
            </a:bodyPr>
            <a:lstStyle/>
            <a:p>
              <a:r>
                <a:rPr lang="ja-JP" sz="1200" b="0" i="0" dirty="0" smtClean="0">
                  <a:solidFill>
                    <a:srgbClr val="000000"/>
                  </a:solidFill>
                  <a:ea typeface="MS UI Gothic" pitchFamily="18" charset="0"/>
                </a:rPr>
                <a:t>CT単独</a:t>
              </a:r>
              <a:r>
                <a:rPr lang="en" sz="1200" dirty="0" smtClean="0"/>
                <a:t/>
              </a:r>
              <a:br>
                <a:rPr lang="en" sz="1200" dirty="0" smtClean="0"/>
              </a:br>
              <a:r>
                <a:rPr lang="ja-JP" sz="1200" b="0" i="0" dirty="0" smtClean="0">
                  <a:solidFill>
                    <a:srgbClr val="000000"/>
                  </a:solidFill>
                  <a:ea typeface="MS UI Gothic" pitchFamily="18" charset="0"/>
                </a:rPr>
                <a:t>CT + SIRT</a:t>
              </a:r>
            </a:p>
          </p:txBody>
        </p:sp>
        <p:sp>
          <p:nvSpPr>
            <p:cNvPr id="91" name="TextBox 90">
              <a:extLst>
                <a:ext uri="{FF2B5EF4-FFF2-40B4-BE49-F238E27FC236}">
                  <a16:creationId xmlns="" xmlns:a16="http://schemas.microsoft.com/office/drawing/2014/main" id="{88E3D44E-2FDB-49F3-847C-8DE0F8C2CC93}"/>
                </a:ext>
              </a:extLst>
            </p:cNvPr>
            <p:cNvSpPr txBox="1"/>
            <p:nvPr/>
          </p:nvSpPr>
          <p:spPr>
            <a:xfrm>
              <a:off x="6785588" y="1757320"/>
              <a:ext cx="327581" cy="626701"/>
            </a:xfrm>
            <a:prstGeom prst="rect">
              <a:avLst/>
            </a:prstGeom>
            <a:noFill/>
          </p:spPr>
          <p:txBody>
            <a:bodyPr wrap="none" lIns="36000" tIns="36000" rIns="36000" bIns="36000" rtlCol="0" anchor="t" anchorCtr="0">
              <a:spAutoFit/>
            </a:bodyPr>
            <a:lstStyle/>
            <a:p>
              <a:pPr algn="ctr"/>
              <a:r>
                <a:rPr lang="ja-JP" sz="1200" b="1" i="0" dirty="0" smtClean="0">
                  <a:solidFill>
                    <a:srgbClr val="000000"/>
                  </a:solidFill>
                  <a:ea typeface="MS UI Gothic" pitchFamily="18" charset="0"/>
                </a:rPr>
                <a:t>n</a:t>
              </a:r>
            </a:p>
            <a:p>
              <a:pPr algn="ctr"/>
              <a:r>
                <a:rPr lang="ja-JP" sz="1200" b="0" i="0" dirty="0" smtClean="0">
                  <a:solidFill>
                    <a:srgbClr val="000000"/>
                  </a:solidFill>
                  <a:ea typeface="MS UI Gothic" pitchFamily="18" charset="0"/>
                </a:rPr>
                <a:t>549</a:t>
              </a:r>
            </a:p>
            <a:p>
              <a:pPr algn="ctr"/>
              <a:r>
                <a:rPr lang="ja-JP" sz="1200" b="0" i="0" dirty="0" smtClean="0">
                  <a:solidFill>
                    <a:srgbClr val="000000"/>
                  </a:solidFill>
                  <a:ea typeface="MS UI Gothic" pitchFamily="18" charset="0"/>
                </a:rPr>
                <a:t>554</a:t>
              </a:r>
            </a:p>
          </p:txBody>
        </p:sp>
        <p:cxnSp>
          <p:nvCxnSpPr>
            <p:cNvPr id="92" name="Straight Connector 91">
              <a:extLst>
                <a:ext uri="{FF2B5EF4-FFF2-40B4-BE49-F238E27FC236}">
                  <a16:creationId xmlns="" xmlns:a16="http://schemas.microsoft.com/office/drawing/2014/main" id="{2E8812CD-B2AE-42B4-B12E-9DA251B18B5D}"/>
                </a:ext>
              </a:extLst>
            </p:cNvPr>
            <p:cNvCxnSpPr/>
            <p:nvPr/>
          </p:nvCxnSpPr>
          <p:spPr>
            <a:xfrm>
              <a:off x="5685830" y="2070446"/>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B8CA0766-A17D-4D0B-AD3D-1749F5013D4E}"/>
                </a:ext>
              </a:extLst>
            </p:cNvPr>
            <p:cNvCxnSpPr/>
            <p:nvPr/>
          </p:nvCxnSpPr>
          <p:spPr>
            <a:xfrm>
              <a:off x="5685830" y="2254596"/>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 xmlns:a16="http://schemas.microsoft.com/office/drawing/2014/main" id="{DBACBDB7-B909-4F50-98DC-AB9064600843}"/>
                </a:ext>
              </a:extLst>
            </p:cNvPr>
            <p:cNvSpPr txBox="1"/>
            <p:nvPr/>
          </p:nvSpPr>
          <p:spPr>
            <a:xfrm>
              <a:off x="7164288" y="1757320"/>
              <a:ext cx="576046" cy="626701"/>
            </a:xfrm>
            <a:prstGeom prst="rect">
              <a:avLst/>
            </a:prstGeom>
            <a:noFill/>
          </p:spPr>
          <p:txBody>
            <a:bodyPr wrap="none" lIns="36000" tIns="36000" rIns="36000" bIns="36000" rtlCol="0" anchor="t" anchorCtr="0">
              <a:spAutoFit/>
            </a:bodyPr>
            <a:lstStyle/>
            <a:p>
              <a:pPr algn="ctr"/>
              <a:r>
                <a:rPr lang="ja-JP" sz="1200" b="1" i="0" dirty="0" smtClean="0">
                  <a:solidFill>
                    <a:srgbClr val="000000"/>
                  </a:solidFill>
                  <a:ea typeface="MS UI Gothic" pitchFamily="18" charset="0"/>
                </a:rPr>
                <a:t>イベント</a:t>
              </a:r>
            </a:p>
            <a:p>
              <a:pPr algn="ctr"/>
              <a:r>
                <a:rPr lang="ja-JP" sz="1200" b="0" i="0" dirty="0" smtClean="0">
                  <a:solidFill>
                    <a:srgbClr val="000000"/>
                  </a:solidFill>
                  <a:ea typeface="MS UI Gothic" pitchFamily="18" charset="0"/>
                </a:rPr>
                <a:t>411</a:t>
              </a:r>
            </a:p>
            <a:p>
              <a:pPr algn="ctr"/>
              <a:r>
                <a:rPr lang="ja-JP" sz="1200" b="0" i="0" dirty="0" smtClean="0">
                  <a:solidFill>
                    <a:srgbClr val="000000"/>
                  </a:solidFill>
                  <a:ea typeface="MS UI Gothic" pitchFamily="18" charset="0"/>
                </a:rPr>
                <a:t>433</a:t>
              </a:r>
            </a:p>
          </p:txBody>
        </p:sp>
        <p:sp>
          <p:nvSpPr>
            <p:cNvPr id="95" name="TextBox 94">
              <a:extLst>
                <a:ext uri="{FF2B5EF4-FFF2-40B4-BE49-F238E27FC236}">
                  <a16:creationId xmlns="" xmlns:a16="http://schemas.microsoft.com/office/drawing/2014/main" id="{5B51C1D8-90BE-4BBC-AC9A-2AB38AB16124}"/>
                </a:ext>
              </a:extLst>
            </p:cNvPr>
            <p:cNvSpPr txBox="1"/>
            <p:nvPr/>
          </p:nvSpPr>
          <p:spPr>
            <a:xfrm>
              <a:off x="7812360" y="1757320"/>
              <a:ext cx="917486" cy="626701"/>
            </a:xfrm>
            <a:prstGeom prst="rect">
              <a:avLst/>
            </a:prstGeom>
            <a:noFill/>
          </p:spPr>
          <p:txBody>
            <a:bodyPr wrap="none" lIns="36000" tIns="36000" rIns="36000" bIns="36000" rtlCol="0" anchor="t" anchorCtr="0">
              <a:spAutoFit/>
            </a:bodyPr>
            <a:lstStyle/>
            <a:p>
              <a:pPr algn="ctr"/>
              <a:r>
                <a:rPr lang="ja-JP" sz="1200" b="1" i="0" dirty="0" smtClean="0">
                  <a:solidFill>
                    <a:srgbClr val="000000"/>
                  </a:solidFill>
                  <a:ea typeface="MS UI Gothic" pitchFamily="18" charset="0"/>
                </a:rPr>
                <a:t>mOS</a:t>
              </a:r>
            </a:p>
            <a:p>
              <a:pPr algn="ctr"/>
              <a:r>
                <a:rPr lang="ja-JP" sz="1200" b="0" i="0" dirty="0" smtClean="0">
                  <a:solidFill>
                    <a:srgbClr val="000000"/>
                  </a:solidFill>
                  <a:ea typeface="MS UI Gothic" pitchFamily="18" charset="0"/>
                </a:rPr>
                <a:t>23.3カ月</a:t>
              </a:r>
            </a:p>
            <a:p>
              <a:pPr algn="ctr"/>
              <a:r>
                <a:rPr lang="ja-JP" sz="1200" b="0" i="0" dirty="0" smtClean="0">
                  <a:solidFill>
                    <a:srgbClr val="000000"/>
                  </a:solidFill>
                  <a:ea typeface="MS UI Gothic" pitchFamily="18" charset="0"/>
                </a:rPr>
                <a:t>22.6カ月</a:t>
              </a:r>
            </a:p>
          </p:txBody>
        </p:sp>
        <p:grpSp>
          <p:nvGrpSpPr>
            <p:cNvPr id="96" name="Group 95">
              <a:extLst>
                <a:ext uri="{FF2B5EF4-FFF2-40B4-BE49-F238E27FC236}">
                  <a16:creationId xmlns="" xmlns:a16="http://schemas.microsoft.com/office/drawing/2014/main" id="{9B309DDE-CFBC-4C13-A5D3-C1C60D425B0E}"/>
                </a:ext>
              </a:extLst>
            </p:cNvPr>
            <p:cNvGrpSpPr/>
            <p:nvPr/>
          </p:nvGrpSpPr>
          <p:grpSpPr>
            <a:xfrm>
              <a:off x="263780" y="1716197"/>
              <a:ext cx="8547865" cy="2839816"/>
              <a:chOff x="263780" y="1716197"/>
              <a:chExt cx="8547865" cy="2839816"/>
            </a:xfrm>
          </p:grpSpPr>
          <p:sp>
            <p:nvSpPr>
              <p:cNvPr id="97" name="Freeform: Shape 9">
                <a:extLst>
                  <a:ext uri="{FF2B5EF4-FFF2-40B4-BE49-F238E27FC236}">
                    <a16:creationId xmlns="" xmlns:a16="http://schemas.microsoft.com/office/drawing/2014/main" id="{65350061-D961-458A-8AC0-5A29EEC86512}"/>
                  </a:ext>
                </a:extLst>
              </p:cNvPr>
              <p:cNvSpPr/>
              <p:nvPr/>
            </p:nvSpPr>
            <p:spPr>
              <a:xfrm>
                <a:off x="1306830" y="1844888"/>
                <a:ext cx="7396300" cy="165612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dirty="0">
                  <a:solidFill>
                    <a:srgbClr val="000000"/>
                  </a:solidFill>
                </a:endParaRPr>
              </a:p>
            </p:txBody>
          </p:sp>
          <p:sp>
            <p:nvSpPr>
              <p:cNvPr id="98" name="TextBox 97">
                <a:extLst>
                  <a:ext uri="{FF2B5EF4-FFF2-40B4-BE49-F238E27FC236}">
                    <a16:creationId xmlns="" xmlns:a16="http://schemas.microsoft.com/office/drawing/2014/main" id="{F7E1BD32-4D82-4B50-A22E-A828DD632DEC}"/>
                  </a:ext>
                </a:extLst>
              </p:cNvPr>
              <p:cNvSpPr txBox="1"/>
              <p:nvPr/>
            </p:nvSpPr>
            <p:spPr>
              <a:xfrm>
                <a:off x="899728" y="1716197"/>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1.0</a:t>
                </a:r>
              </a:p>
            </p:txBody>
          </p:sp>
          <p:sp>
            <p:nvSpPr>
              <p:cNvPr id="99" name="TextBox 98">
                <a:extLst>
                  <a:ext uri="{FF2B5EF4-FFF2-40B4-BE49-F238E27FC236}">
                    <a16:creationId xmlns="" xmlns:a16="http://schemas.microsoft.com/office/drawing/2014/main" id="{C6466E74-D7B0-484B-8841-A96FFFDFFE28}"/>
                  </a:ext>
                </a:extLst>
              </p:cNvPr>
              <p:cNvSpPr txBox="1"/>
              <p:nvPr/>
            </p:nvSpPr>
            <p:spPr>
              <a:xfrm>
                <a:off x="899728" y="2046716"/>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0.8</a:t>
                </a:r>
              </a:p>
            </p:txBody>
          </p:sp>
          <p:sp>
            <p:nvSpPr>
              <p:cNvPr id="100" name="TextBox 99">
                <a:extLst>
                  <a:ext uri="{FF2B5EF4-FFF2-40B4-BE49-F238E27FC236}">
                    <a16:creationId xmlns="" xmlns:a16="http://schemas.microsoft.com/office/drawing/2014/main" id="{28B6F7E0-3697-4A2B-929A-8DC0C0B79DCF}"/>
                  </a:ext>
                </a:extLst>
              </p:cNvPr>
              <p:cNvSpPr txBox="1"/>
              <p:nvPr/>
            </p:nvSpPr>
            <p:spPr>
              <a:xfrm>
                <a:off x="899728" y="2707754"/>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0.4</a:t>
                </a:r>
              </a:p>
            </p:txBody>
          </p:sp>
          <p:sp>
            <p:nvSpPr>
              <p:cNvPr id="101" name="TextBox 100">
                <a:extLst>
                  <a:ext uri="{FF2B5EF4-FFF2-40B4-BE49-F238E27FC236}">
                    <a16:creationId xmlns="" xmlns:a16="http://schemas.microsoft.com/office/drawing/2014/main" id="{E4002B4F-D6F4-4794-A960-91A7FE582DBD}"/>
                  </a:ext>
                </a:extLst>
              </p:cNvPr>
              <p:cNvSpPr txBox="1"/>
              <p:nvPr/>
            </p:nvSpPr>
            <p:spPr>
              <a:xfrm>
                <a:off x="899728" y="3038273"/>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0.2</a:t>
                </a:r>
              </a:p>
            </p:txBody>
          </p:sp>
          <p:sp>
            <p:nvSpPr>
              <p:cNvPr id="102" name="TextBox 101">
                <a:extLst>
                  <a:ext uri="{FF2B5EF4-FFF2-40B4-BE49-F238E27FC236}">
                    <a16:creationId xmlns="" xmlns:a16="http://schemas.microsoft.com/office/drawing/2014/main" id="{23096FDA-1F34-4BF4-B498-8116A367E6D3}"/>
                  </a:ext>
                </a:extLst>
              </p:cNvPr>
              <p:cNvSpPr txBox="1"/>
              <p:nvPr/>
            </p:nvSpPr>
            <p:spPr>
              <a:xfrm>
                <a:off x="899728" y="2377235"/>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0.6</a:t>
                </a:r>
              </a:p>
            </p:txBody>
          </p:sp>
          <p:sp>
            <p:nvSpPr>
              <p:cNvPr id="103" name="TextBox 102">
                <a:extLst>
                  <a:ext uri="{FF2B5EF4-FFF2-40B4-BE49-F238E27FC236}">
                    <a16:creationId xmlns="" xmlns:a16="http://schemas.microsoft.com/office/drawing/2014/main" id="{228F7F8B-AD02-4257-9F1E-91EE89CAA54F}"/>
                  </a:ext>
                </a:extLst>
              </p:cNvPr>
              <p:cNvSpPr txBox="1"/>
              <p:nvPr/>
            </p:nvSpPr>
            <p:spPr>
              <a:xfrm>
                <a:off x="899728" y="3368793"/>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0.0</a:t>
                </a:r>
              </a:p>
            </p:txBody>
          </p:sp>
          <p:cxnSp>
            <p:nvCxnSpPr>
              <p:cNvPr id="104" name="Straight Connector 103">
                <a:extLst>
                  <a:ext uri="{FF2B5EF4-FFF2-40B4-BE49-F238E27FC236}">
                    <a16:creationId xmlns="" xmlns:a16="http://schemas.microsoft.com/office/drawing/2014/main" id="{C554A1EC-6578-462A-991E-24CD4F13CB92}"/>
                  </a:ext>
                </a:extLst>
              </p:cNvPr>
              <p:cNvCxnSpPr>
                <a:cxnSpLocks/>
              </p:cNvCxnSpPr>
              <p:nvPr/>
            </p:nvCxnSpPr>
            <p:spPr>
              <a:xfrm rot="5400000">
                <a:off x="1261830"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 xmlns:a16="http://schemas.microsoft.com/office/drawing/2014/main" id="{DDCA0EBD-C83B-4541-A143-C08D8E567128}"/>
                  </a:ext>
                </a:extLst>
              </p:cNvPr>
              <p:cNvSpPr txBox="1"/>
              <p:nvPr/>
            </p:nvSpPr>
            <p:spPr>
              <a:xfrm>
                <a:off x="1227998" y="3571926"/>
                <a:ext cx="15766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p:txBody>
          </p:sp>
          <p:cxnSp>
            <p:nvCxnSpPr>
              <p:cNvPr id="106" name="Straight Connector 105">
                <a:extLst>
                  <a:ext uri="{FF2B5EF4-FFF2-40B4-BE49-F238E27FC236}">
                    <a16:creationId xmlns="" xmlns:a16="http://schemas.microsoft.com/office/drawing/2014/main" id="{72AAF3FC-34B3-462A-93F9-23BDD790FAFD}"/>
                  </a:ext>
                </a:extLst>
              </p:cNvPr>
              <p:cNvCxnSpPr>
                <a:cxnSpLocks/>
              </p:cNvCxnSpPr>
              <p:nvPr/>
            </p:nvCxnSpPr>
            <p:spPr>
              <a:xfrm rot="5400000">
                <a:off x="2738531"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 xmlns:a16="http://schemas.microsoft.com/office/drawing/2014/main" id="{62BD6F2F-0191-493B-B0BA-550E50286ED8}"/>
                  </a:ext>
                </a:extLst>
              </p:cNvPr>
              <p:cNvSpPr txBox="1"/>
              <p:nvPr/>
            </p:nvSpPr>
            <p:spPr>
              <a:xfrm>
                <a:off x="2663821"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12</a:t>
                </a:r>
              </a:p>
            </p:txBody>
          </p:sp>
          <p:cxnSp>
            <p:nvCxnSpPr>
              <p:cNvPr id="108" name="Straight Connector 107">
                <a:extLst>
                  <a:ext uri="{FF2B5EF4-FFF2-40B4-BE49-F238E27FC236}">
                    <a16:creationId xmlns="" xmlns:a16="http://schemas.microsoft.com/office/drawing/2014/main" id="{8B261D58-8513-4FFC-88AC-E1C53F954D89}"/>
                  </a:ext>
                </a:extLst>
              </p:cNvPr>
              <p:cNvCxnSpPr>
                <a:cxnSpLocks/>
              </p:cNvCxnSpPr>
              <p:nvPr/>
            </p:nvCxnSpPr>
            <p:spPr>
              <a:xfrm rot="5400000">
                <a:off x="4215232"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 xmlns:a16="http://schemas.microsoft.com/office/drawing/2014/main" id="{045E18CC-1C54-424D-9ACB-83D014C44D9A}"/>
                  </a:ext>
                </a:extLst>
              </p:cNvPr>
              <p:cNvSpPr txBox="1"/>
              <p:nvPr/>
            </p:nvSpPr>
            <p:spPr>
              <a:xfrm>
                <a:off x="4139889"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a:t>
                </a:r>
              </a:p>
            </p:txBody>
          </p:sp>
          <p:cxnSp>
            <p:nvCxnSpPr>
              <p:cNvPr id="110" name="Straight Connector 109">
                <a:extLst>
                  <a:ext uri="{FF2B5EF4-FFF2-40B4-BE49-F238E27FC236}">
                    <a16:creationId xmlns="" xmlns:a16="http://schemas.microsoft.com/office/drawing/2014/main" id="{74D767A5-D91E-49A1-A91D-5735E4621291}"/>
                  </a:ext>
                </a:extLst>
              </p:cNvPr>
              <p:cNvCxnSpPr>
                <a:cxnSpLocks/>
              </p:cNvCxnSpPr>
              <p:nvPr/>
            </p:nvCxnSpPr>
            <p:spPr>
              <a:xfrm rot="5400000">
                <a:off x="5691933"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 xmlns:a16="http://schemas.microsoft.com/office/drawing/2014/main" id="{39E3DBCB-66E4-4998-BF17-B8D91DC32994}"/>
                  </a:ext>
                </a:extLst>
              </p:cNvPr>
              <p:cNvSpPr txBox="1"/>
              <p:nvPr/>
            </p:nvSpPr>
            <p:spPr>
              <a:xfrm>
                <a:off x="5621325"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36</a:t>
                </a:r>
              </a:p>
            </p:txBody>
          </p:sp>
          <p:cxnSp>
            <p:nvCxnSpPr>
              <p:cNvPr id="112" name="Straight Connector 111">
                <a:extLst>
                  <a:ext uri="{FF2B5EF4-FFF2-40B4-BE49-F238E27FC236}">
                    <a16:creationId xmlns="" xmlns:a16="http://schemas.microsoft.com/office/drawing/2014/main" id="{430503E1-31E2-4021-A48A-0DDAA5537B43}"/>
                  </a:ext>
                </a:extLst>
              </p:cNvPr>
              <p:cNvCxnSpPr>
                <a:cxnSpLocks/>
              </p:cNvCxnSpPr>
              <p:nvPr/>
            </p:nvCxnSpPr>
            <p:spPr>
              <a:xfrm rot="5400000">
                <a:off x="7168634"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 xmlns:a16="http://schemas.microsoft.com/office/drawing/2014/main" id="{0F5DC319-40D3-4F23-A72C-78A03D6EA519}"/>
                  </a:ext>
                </a:extLst>
              </p:cNvPr>
              <p:cNvSpPr txBox="1"/>
              <p:nvPr/>
            </p:nvSpPr>
            <p:spPr>
              <a:xfrm>
                <a:off x="7098568"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48</a:t>
                </a:r>
              </a:p>
            </p:txBody>
          </p:sp>
          <p:cxnSp>
            <p:nvCxnSpPr>
              <p:cNvPr id="114" name="Straight Connector 113">
                <a:extLst>
                  <a:ext uri="{FF2B5EF4-FFF2-40B4-BE49-F238E27FC236}">
                    <a16:creationId xmlns="" xmlns:a16="http://schemas.microsoft.com/office/drawing/2014/main" id="{F4D75845-9A69-4E9A-A65C-4AED76368618}"/>
                  </a:ext>
                </a:extLst>
              </p:cNvPr>
              <p:cNvCxnSpPr>
                <a:cxnSpLocks/>
              </p:cNvCxnSpPr>
              <p:nvPr/>
            </p:nvCxnSpPr>
            <p:spPr>
              <a:xfrm rot="5400000">
                <a:off x="8645334"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 xmlns:a16="http://schemas.microsoft.com/office/drawing/2014/main" id="{F9B11DF0-5820-4EEB-9781-E603F860412D}"/>
                  </a:ext>
                </a:extLst>
              </p:cNvPr>
              <p:cNvSpPr txBox="1"/>
              <p:nvPr/>
            </p:nvSpPr>
            <p:spPr>
              <a:xfrm>
                <a:off x="8569024"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60</a:t>
                </a:r>
              </a:p>
            </p:txBody>
          </p:sp>
          <p:sp>
            <p:nvSpPr>
              <p:cNvPr id="116" name="TextBox 115">
                <a:extLst>
                  <a:ext uri="{FF2B5EF4-FFF2-40B4-BE49-F238E27FC236}">
                    <a16:creationId xmlns="" xmlns:a16="http://schemas.microsoft.com/office/drawing/2014/main" id="{80C32BEA-6AEB-4DA8-91E6-B1949EDEF46D}"/>
                  </a:ext>
                </a:extLst>
              </p:cNvPr>
              <p:cNvSpPr txBox="1"/>
              <p:nvPr/>
            </p:nvSpPr>
            <p:spPr>
              <a:xfrm>
                <a:off x="1143039" y="4113978"/>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549</a:t>
                </a:r>
              </a:p>
              <a:p>
                <a:pPr algn="ctr"/>
                <a:r>
                  <a:rPr lang="ja-JP" sz="1200" b="0" i="0" dirty="0" smtClean="0">
                    <a:solidFill>
                      <a:srgbClr val="000000"/>
                    </a:solidFill>
                    <a:ea typeface="MS UI Gothic" pitchFamily="18" charset="0"/>
                  </a:rPr>
                  <a:t>554</a:t>
                </a:r>
              </a:p>
            </p:txBody>
          </p:sp>
          <p:sp>
            <p:nvSpPr>
              <p:cNvPr id="117" name="TextBox 116">
                <a:extLst>
                  <a:ext uri="{FF2B5EF4-FFF2-40B4-BE49-F238E27FC236}">
                    <a16:creationId xmlns="" xmlns:a16="http://schemas.microsoft.com/office/drawing/2014/main" id="{8676AD21-ADF8-4F5B-86D6-C8D9BC5639CF}"/>
                  </a:ext>
                </a:extLst>
              </p:cNvPr>
              <p:cNvSpPr txBox="1"/>
              <p:nvPr/>
            </p:nvSpPr>
            <p:spPr>
              <a:xfrm>
                <a:off x="2621341" y="4113978"/>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419</a:t>
                </a:r>
              </a:p>
              <a:p>
                <a:pPr algn="ctr"/>
                <a:r>
                  <a:rPr lang="ja-JP" sz="1200" b="0" i="0" dirty="0" smtClean="0">
                    <a:solidFill>
                      <a:srgbClr val="000000"/>
                    </a:solidFill>
                    <a:ea typeface="MS UI Gothic" pitchFamily="18" charset="0"/>
                  </a:rPr>
                  <a:t>417</a:t>
                </a:r>
              </a:p>
            </p:txBody>
          </p:sp>
          <p:sp>
            <p:nvSpPr>
              <p:cNvPr id="118" name="TextBox 117">
                <a:extLst>
                  <a:ext uri="{FF2B5EF4-FFF2-40B4-BE49-F238E27FC236}">
                    <a16:creationId xmlns="" xmlns:a16="http://schemas.microsoft.com/office/drawing/2014/main" id="{140AEAD4-6CC2-4D00-89E6-3043A1351B9F}"/>
                  </a:ext>
                </a:extLst>
              </p:cNvPr>
              <p:cNvSpPr txBox="1"/>
              <p:nvPr/>
            </p:nvSpPr>
            <p:spPr>
              <a:xfrm>
                <a:off x="4097409" y="4113978"/>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242</a:t>
                </a:r>
              </a:p>
              <a:p>
                <a:pPr algn="ctr"/>
                <a:r>
                  <a:rPr lang="ja-JP" sz="1200" b="0" i="0" dirty="0" smtClean="0">
                    <a:solidFill>
                      <a:srgbClr val="000000"/>
                    </a:solidFill>
                    <a:ea typeface="MS UI Gothic" pitchFamily="18" charset="0"/>
                  </a:rPr>
                  <a:t>247</a:t>
                </a:r>
              </a:p>
            </p:txBody>
          </p:sp>
          <p:sp>
            <p:nvSpPr>
              <p:cNvPr id="119" name="TextBox 118">
                <a:extLst>
                  <a:ext uri="{FF2B5EF4-FFF2-40B4-BE49-F238E27FC236}">
                    <a16:creationId xmlns="" xmlns:a16="http://schemas.microsoft.com/office/drawing/2014/main" id="{D4FAD155-60F7-4672-A1F9-23B72B9B3709}"/>
                  </a:ext>
                </a:extLst>
              </p:cNvPr>
              <p:cNvSpPr txBox="1"/>
              <p:nvPr/>
            </p:nvSpPr>
            <p:spPr>
              <a:xfrm>
                <a:off x="5621325"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88</a:t>
                </a:r>
              </a:p>
              <a:p>
                <a:pPr algn="ctr"/>
                <a:r>
                  <a:rPr lang="ja-JP" sz="1200" b="0" i="0" dirty="0" smtClean="0">
                    <a:solidFill>
                      <a:srgbClr val="000000"/>
                    </a:solidFill>
                    <a:ea typeface="MS UI Gothic" pitchFamily="18" charset="0"/>
                  </a:rPr>
                  <a:t>91</a:t>
                </a:r>
              </a:p>
            </p:txBody>
          </p:sp>
          <p:sp>
            <p:nvSpPr>
              <p:cNvPr id="120" name="TextBox 119">
                <a:extLst>
                  <a:ext uri="{FF2B5EF4-FFF2-40B4-BE49-F238E27FC236}">
                    <a16:creationId xmlns="" xmlns:a16="http://schemas.microsoft.com/office/drawing/2014/main" id="{69297E77-1BBF-4095-BC7A-21F68ECC1558}"/>
                  </a:ext>
                </a:extLst>
              </p:cNvPr>
              <p:cNvSpPr txBox="1"/>
              <p:nvPr/>
            </p:nvSpPr>
            <p:spPr>
              <a:xfrm>
                <a:off x="7098568"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33</a:t>
                </a:r>
              </a:p>
              <a:p>
                <a:pPr algn="ctr"/>
                <a:r>
                  <a:rPr lang="ja-JP" sz="1200" b="0" i="0" dirty="0" smtClean="0">
                    <a:solidFill>
                      <a:srgbClr val="000000"/>
                    </a:solidFill>
                    <a:ea typeface="MS UI Gothic" pitchFamily="18" charset="0"/>
                  </a:rPr>
                  <a:t>35</a:t>
                </a:r>
              </a:p>
            </p:txBody>
          </p:sp>
          <p:sp>
            <p:nvSpPr>
              <p:cNvPr id="121" name="TextBox 120">
                <a:extLst>
                  <a:ext uri="{FF2B5EF4-FFF2-40B4-BE49-F238E27FC236}">
                    <a16:creationId xmlns="" xmlns:a16="http://schemas.microsoft.com/office/drawing/2014/main" id="{A712E6D0-E04F-4556-A1F6-A91734E5D2F4}"/>
                  </a:ext>
                </a:extLst>
              </p:cNvPr>
              <p:cNvSpPr txBox="1"/>
              <p:nvPr/>
            </p:nvSpPr>
            <p:spPr>
              <a:xfrm>
                <a:off x="8569024"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12</a:t>
                </a:r>
              </a:p>
              <a:p>
                <a:pPr algn="ctr"/>
                <a:r>
                  <a:rPr lang="ja-JP" sz="1200" b="0" i="0" dirty="0" smtClean="0">
                    <a:solidFill>
                      <a:srgbClr val="000000"/>
                    </a:solidFill>
                    <a:ea typeface="MS UI Gothic" pitchFamily="18" charset="0"/>
                  </a:rPr>
                  <a:t>17</a:t>
                </a:r>
              </a:p>
            </p:txBody>
          </p:sp>
          <p:sp>
            <p:nvSpPr>
              <p:cNvPr id="122" name="TextBox 121">
                <a:extLst>
                  <a:ext uri="{FF2B5EF4-FFF2-40B4-BE49-F238E27FC236}">
                    <a16:creationId xmlns="" xmlns:a16="http://schemas.microsoft.com/office/drawing/2014/main" id="{CAA1DF90-7FEB-4B46-A9CD-8F799989B070}"/>
                  </a:ext>
                </a:extLst>
              </p:cNvPr>
              <p:cNvSpPr txBox="1"/>
              <p:nvPr/>
            </p:nvSpPr>
            <p:spPr>
              <a:xfrm>
                <a:off x="263780" y="3952395"/>
                <a:ext cx="1920619" cy="580534"/>
              </a:xfrm>
              <a:prstGeom prst="rect">
                <a:avLst/>
              </a:prstGeom>
              <a:noFill/>
            </p:spPr>
            <p:txBody>
              <a:bodyPr wrap="square" lIns="36000" tIns="36000" rIns="36000" bIns="36000" rtlCol="0" anchor="ctr" anchorCtr="0">
                <a:spAutoFit/>
              </a:bodyPr>
              <a:lstStyle/>
              <a:p>
                <a:r>
                  <a:rPr lang="ja-JP" sz="1100" b="0" i="0" dirty="0" smtClean="0">
                    <a:solidFill>
                      <a:srgbClr val="000000"/>
                    </a:solidFill>
                    <a:ea typeface="MS UI Gothic" pitchFamily="18" charset="0"/>
                  </a:rPr>
                  <a:t>リスクに晒されていた患者数</a:t>
                </a:r>
              </a:p>
              <a:p>
                <a:r>
                  <a:rPr lang="en-GB" altLang="ja-JP" sz="1100" b="0" i="0" dirty="0" smtClean="0">
                    <a:solidFill>
                      <a:srgbClr val="000000"/>
                    </a:solidFill>
                    <a:ea typeface="MS UI Gothic" pitchFamily="18" charset="0"/>
                  </a:rPr>
                  <a:t>         </a:t>
                </a:r>
                <a:r>
                  <a:rPr lang="ja-JP" sz="1100" b="0" i="0" dirty="0" smtClean="0">
                    <a:solidFill>
                      <a:srgbClr val="000000"/>
                    </a:solidFill>
                    <a:ea typeface="MS UI Gothic" pitchFamily="18" charset="0"/>
                  </a:rPr>
                  <a:t>CT単独</a:t>
                </a:r>
                <a:r>
                  <a:rPr lang="en" sz="1100" dirty="0" smtClean="0"/>
                  <a:t/>
                </a:r>
                <a:br>
                  <a:rPr lang="en" sz="1100" dirty="0" smtClean="0"/>
                </a:br>
                <a:r>
                  <a:rPr lang="en" sz="1100" dirty="0" smtClean="0"/>
                  <a:t>    </a:t>
                </a:r>
                <a:r>
                  <a:rPr lang="ja-JP" sz="1100" b="0" i="0" dirty="0" smtClean="0">
                    <a:solidFill>
                      <a:srgbClr val="000000"/>
                    </a:solidFill>
                    <a:ea typeface="MS UI Gothic" pitchFamily="18" charset="0"/>
                  </a:rPr>
                  <a:t>CT + SIRT</a:t>
                </a:r>
              </a:p>
            </p:txBody>
          </p:sp>
          <p:sp>
            <p:nvSpPr>
              <p:cNvPr id="123" name="TextBox 122">
                <a:extLst>
                  <a:ext uri="{FF2B5EF4-FFF2-40B4-BE49-F238E27FC236}">
                    <a16:creationId xmlns="" xmlns:a16="http://schemas.microsoft.com/office/drawing/2014/main" id="{4466AD69-B3A1-4986-9985-A02BA6C02CD5}"/>
                  </a:ext>
                </a:extLst>
              </p:cNvPr>
              <p:cNvSpPr txBox="1"/>
              <p:nvPr/>
            </p:nvSpPr>
            <p:spPr>
              <a:xfrm>
                <a:off x="3830463" y="3816401"/>
                <a:ext cx="235448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無作為化からの経過期間、カ月</a:t>
                </a:r>
              </a:p>
            </p:txBody>
          </p:sp>
          <p:sp>
            <p:nvSpPr>
              <p:cNvPr id="124" name="TextBox 123">
                <a:extLst>
                  <a:ext uri="{FF2B5EF4-FFF2-40B4-BE49-F238E27FC236}">
                    <a16:creationId xmlns="" xmlns:a16="http://schemas.microsoft.com/office/drawing/2014/main" id="{21980828-BF59-4100-B730-57BCE7FF7138}"/>
                  </a:ext>
                </a:extLst>
              </p:cNvPr>
              <p:cNvSpPr txBox="1"/>
              <p:nvPr/>
            </p:nvSpPr>
            <p:spPr>
              <a:xfrm rot="16200000">
                <a:off x="46936" y="2505776"/>
                <a:ext cx="1137097"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生存率</a:t>
                </a:r>
              </a:p>
            </p:txBody>
          </p:sp>
          <p:cxnSp>
            <p:nvCxnSpPr>
              <p:cNvPr id="125" name="Straight Connector 124">
                <a:extLst>
                  <a:ext uri="{FF2B5EF4-FFF2-40B4-BE49-F238E27FC236}">
                    <a16:creationId xmlns="" xmlns:a16="http://schemas.microsoft.com/office/drawing/2014/main" id="{A4010A02-ABC8-46E7-A26A-AA58A539CFC9}"/>
                  </a:ext>
                </a:extLst>
              </p:cNvPr>
              <p:cNvCxnSpPr/>
              <p:nvPr/>
            </p:nvCxnSpPr>
            <p:spPr>
              <a:xfrm>
                <a:off x="1225172"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 xmlns:a16="http://schemas.microsoft.com/office/drawing/2014/main" id="{3E339B60-8AC1-4ED2-A783-7A2C96E54E4F}"/>
                  </a:ext>
                </a:extLst>
              </p:cNvPr>
              <p:cNvCxnSpPr/>
              <p:nvPr/>
            </p:nvCxnSpPr>
            <p:spPr>
              <a:xfrm>
                <a:off x="1225172" y="21758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id="{F60CABC6-C55F-45EA-8E3C-4E13E8D44651}"/>
                  </a:ext>
                </a:extLst>
              </p:cNvPr>
              <p:cNvCxnSpPr/>
              <p:nvPr/>
            </p:nvCxnSpPr>
            <p:spPr>
              <a:xfrm>
                <a:off x="1225172" y="283841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 xmlns:a16="http://schemas.microsoft.com/office/drawing/2014/main" id="{F25A9D9D-FBB8-4EED-9472-BD25A52C146C}"/>
                  </a:ext>
                </a:extLst>
              </p:cNvPr>
              <p:cNvCxnSpPr/>
              <p:nvPr/>
            </p:nvCxnSpPr>
            <p:spPr>
              <a:xfrm>
                <a:off x="1225172" y="31697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 xmlns:a16="http://schemas.microsoft.com/office/drawing/2014/main" id="{066A28A7-42B5-4DCF-ADB9-80595F8470B2}"/>
                  </a:ext>
                </a:extLst>
              </p:cNvPr>
              <p:cNvCxnSpPr/>
              <p:nvPr/>
            </p:nvCxnSpPr>
            <p:spPr>
              <a:xfrm>
                <a:off x="1225172" y="250711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E1FE5234-975F-4DC4-A586-48F51208A4D1}"/>
                  </a:ext>
                </a:extLst>
              </p:cNvPr>
              <p:cNvCxnSpPr/>
              <p:nvPr/>
            </p:nvCxnSpPr>
            <p:spPr>
              <a:xfrm>
                <a:off x="1225172" y="35010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grpSp>
            <p:nvGrpSpPr>
              <p:cNvPr id="131" name="Group 4">
                <a:extLst>
                  <a:ext uri="{FF2B5EF4-FFF2-40B4-BE49-F238E27FC236}">
                    <a16:creationId xmlns="" xmlns:a16="http://schemas.microsoft.com/office/drawing/2014/main" id="{79A45515-C54A-4C32-BA25-831E0D4EF3E1}"/>
                  </a:ext>
                </a:extLst>
              </p:cNvPr>
              <p:cNvGrpSpPr>
                <a:grpSpLocks noChangeAspect="1"/>
              </p:cNvGrpSpPr>
              <p:nvPr/>
            </p:nvGrpSpPr>
            <p:grpSpPr bwMode="auto">
              <a:xfrm>
                <a:off x="1278097" y="1844824"/>
                <a:ext cx="7433196" cy="1488960"/>
                <a:chOff x="7" y="1583"/>
                <a:chExt cx="5752" cy="1156"/>
              </a:xfrm>
            </p:grpSpPr>
            <p:sp>
              <p:nvSpPr>
                <p:cNvPr id="132" name="Freeform 5">
                  <a:extLst>
                    <a:ext uri="{FF2B5EF4-FFF2-40B4-BE49-F238E27FC236}">
                      <a16:creationId xmlns="" xmlns:a16="http://schemas.microsoft.com/office/drawing/2014/main" id="{24749971-8B5E-4931-9074-F2E7D9328E61}"/>
                    </a:ext>
                  </a:extLst>
                </p:cNvPr>
                <p:cNvSpPr>
                  <a:spLocks/>
                </p:cNvSpPr>
                <p:nvPr/>
              </p:nvSpPr>
              <p:spPr bwMode="auto">
                <a:xfrm>
                  <a:off x="12" y="1583"/>
                  <a:ext cx="5747" cy="1156"/>
                </a:xfrm>
                <a:custGeom>
                  <a:avLst/>
                  <a:gdLst>
                    <a:gd name="T0" fmla="*/ 0 w 4106"/>
                    <a:gd name="T1" fmla="*/ 0 h 822"/>
                    <a:gd name="T2" fmla="*/ 75 w 4106"/>
                    <a:gd name="T3" fmla="*/ 0 h 822"/>
                    <a:gd name="T4" fmla="*/ 188 w 4106"/>
                    <a:gd name="T5" fmla="*/ 35 h 822"/>
                    <a:gd name="T6" fmla="*/ 273 w 4106"/>
                    <a:gd name="T7" fmla="*/ 44 h 822"/>
                    <a:gd name="T8" fmla="*/ 315 w 4106"/>
                    <a:gd name="T9" fmla="*/ 54 h 822"/>
                    <a:gd name="T10" fmla="*/ 447 w 4106"/>
                    <a:gd name="T11" fmla="*/ 98 h 822"/>
                    <a:gd name="T12" fmla="*/ 512 w 4106"/>
                    <a:gd name="T13" fmla="*/ 107 h 822"/>
                    <a:gd name="T14" fmla="*/ 587 w 4106"/>
                    <a:gd name="T15" fmla="*/ 137 h 822"/>
                    <a:gd name="T16" fmla="*/ 638 w 4106"/>
                    <a:gd name="T17" fmla="*/ 147 h 822"/>
                    <a:gd name="T18" fmla="*/ 676 w 4106"/>
                    <a:gd name="T19" fmla="*/ 177 h 822"/>
                    <a:gd name="T20" fmla="*/ 813 w 4106"/>
                    <a:gd name="T21" fmla="*/ 206 h 822"/>
                    <a:gd name="T22" fmla="*/ 909 w 4106"/>
                    <a:gd name="T23" fmla="*/ 239 h 822"/>
                    <a:gd name="T24" fmla="*/ 977 w 4106"/>
                    <a:gd name="T25" fmla="*/ 256 h 822"/>
                    <a:gd name="T26" fmla="*/ 1029 w 4106"/>
                    <a:gd name="T27" fmla="*/ 288 h 822"/>
                    <a:gd name="T28" fmla="*/ 1092 w 4106"/>
                    <a:gd name="T29" fmla="*/ 305 h 822"/>
                    <a:gd name="T30" fmla="*/ 1116 w 4106"/>
                    <a:gd name="T31" fmla="*/ 320 h 822"/>
                    <a:gd name="T32" fmla="*/ 1195 w 4106"/>
                    <a:gd name="T33" fmla="*/ 334 h 822"/>
                    <a:gd name="T34" fmla="*/ 1258 w 4106"/>
                    <a:gd name="T35" fmla="*/ 363 h 822"/>
                    <a:gd name="T36" fmla="*/ 1334 w 4106"/>
                    <a:gd name="T37" fmla="*/ 385 h 822"/>
                    <a:gd name="T38" fmla="*/ 1408 w 4106"/>
                    <a:gd name="T39" fmla="*/ 410 h 822"/>
                    <a:gd name="T40" fmla="*/ 1501 w 4106"/>
                    <a:gd name="T41" fmla="*/ 440 h 822"/>
                    <a:gd name="T42" fmla="*/ 1512 w 4106"/>
                    <a:gd name="T43" fmla="*/ 451 h 822"/>
                    <a:gd name="T44" fmla="*/ 1590 w 4106"/>
                    <a:gd name="T45" fmla="*/ 465 h 822"/>
                    <a:gd name="T46" fmla="*/ 1595 w 4106"/>
                    <a:gd name="T47" fmla="*/ 478 h 822"/>
                    <a:gd name="T48" fmla="*/ 1659 w 4106"/>
                    <a:gd name="T49" fmla="*/ 487 h 822"/>
                    <a:gd name="T50" fmla="*/ 1765 w 4106"/>
                    <a:gd name="T51" fmla="*/ 529 h 822"/>
                    <a:gd name="T52" fmla="*/ 1894 w 4106"/>
                    <a:gd name="T53" fmla="*/ 591 h 822"/>
                    <a:gd name="T54" fmla="*/ 1949 w 4106"/>
                    <a:gd name="T55" fmla="*/ 606 h 822"/>
                    <a:gd name="T56" fmla="*/ 2006 w 4106"/>
                    <a:gd name="T57" fmla="*/ 622 h 822"/>
                    <a:gd name="T58" fmla="*/ 2081 w 4106"/>
                    <a:gd name="T59" fmla="*/ 628 h 822"/>
                    <a:gd name="T60" fmla="*/ 2165 w 4106"/>
                    <a:gd name="T61" fmla="*/ 660 h 822"/>
                    <a:gd name="T62" fmla="*/ 2302 w 4106"/>
                    <a:gd name="T63" fmla="*/ 664 h 822"/>
                    <a:gd name="T64" fmla="*/ 2445 w 4106"/>
                    <a:gd name="T65" fmla="*/ 687 h 822"/>
                    <a:gd name="T66" fmla="*/ 2616 w 4106"/>
                    <a:gd name="T67" fmla="*/ 720 h 822"/>
                    <a:gd name="T68" fmla="*/ 2946 w 4106"/>
                    <a:gd name="T69" fmla="*/ 730 h 822"/>
                    <a:gd name="T70" fmla="*/ 3061 w 4106"/>
                    <a:gd name="T71" fmla="*/ 763 h 822"/>
                    <a:gd name="T72" fmla="*/ 3265 w 4106"/>
                    <a:gd name="T73" fmla="*/ 774 h 822"/>
                    <a:gd name="T74" fmla="*/ 3301 w 4106"/>
                    <a:gd name="T75" fmla="*/ 784 h 822"/>
                    <a:gd name="T76" fmla="*/ 3619 w 4106"/>
                    <a:gd name="T77" fmla="*/ 784 h 822"/>
                    <a:gd name="T78" fmla="*/ 3619 w 4106"/>
                    <a:gd name="T79" fmla="*/ 793 h 822"/>
                    <a:gd name="T80" fmla="*/ 3751 w 4106"/>
                    <a:gd name="T81" fmla="*/ 793 h 822"/>
                    <a:gd name="T82" fmla="*/ 3751 w 4106"/>
                    <a:gd name="T83" fmla="*/ 801 h 822"/>
                    <a:gd name="T84" fmla="*/ 3877 w 4106"/>
                    <a:gd name="T85" fmla="*/ 801 h 822"/>
                    <a:gd name="T86" fmla="*/ 3877 w 4106"/>
                    <a:gd name="T87" fmla="*/ 808 h 822"/>
                    <a:gd name="T88" fmla="*/ 3995 w 4106"/>
                    <a:gd name="T89" fmla="*/ 808 h 822"/>
                    <a:gd name="T90" fmla="*/ 3995 w 4106"/>
                    <a:gd name="T91" fmla="*/ 816 h 822"/>
                    <a:gd name="T92" fmla="*/ 4091 w 4106"/>
                    <a:gd name="T93" fmla="*/ 816 h 822"/>
                    <a:gd name="T94" fmla="*/ 4091 w 4106"/>
                    <a:gd name="T95" fmla="*/ 822 h 822"/>
                    <a:gd name="T96" fmla="*/ 4106 w 4106"/>
                    <a:gd name="T97"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6" h="822">
                      <a:moveTo>
                        <a:pt x="0" y="0"/>
                      </a:moveTo>
                      <a:cubicBezTo>
                        <a:pt x="75" y="0"/>
                        <a:pt x="75" y="0"/>
                        <a:pt x="75" y="0"/>
                      </a:cubicBezTo>
                      <a:cubicBezTo>
                        <a:pt x="75" y="0"/>
                        <a:pt x="177" y="35"/>
                        <a:pt x="188" y="35"/>
                      </a:cubicBezTo>
                      <a:cubicBezTo>
                        <a:pt x="199" y="36"/>
                        <a:pt x="263" y="43"/>
                        <a:pt x="273" y="44"/>
                      </a:cubicBezTo>
                      <a:cubicBezTo>
                        <a:pt x="283" y="45"/>
                        <a:pt x="300" y="49"/>
                        <a:pt x="315" y="54"/>
                      </a:cubicBezTo>
                      <a:cubicBezTo>
                        <a:pt x="330" y="59"/>
                        <a:pt x="434" y="97"/>
                        <a:pt x="447" y="98"/>
                      </a:cubicBezTo>
                      <a:cubicBezTo>
                        <a:pt x="460" y="99"/>
                        <a:pt x="502" y="104"/>
                        <a:pt x="512" y="107"/>
                      </a:cubicBezTo>
                      <a:cubicBezTo>
                        <a:pt x="521" y="110"/>
                        <a:pt x="578" y="135"/>
                        <a:pt x="587" y="137"/>
                      </a:cubicBezTo>
                      <a:cubicBezTo>
                        <a:pt x="595" y="139"/>
                        <a:pt x="629" y="142"/>
                        <a:pt x="638" y="147"/>
                      </a:cubicBezTo>
                      <a:cubicBezTo>
                        <a:pt x="647" y="152"/>
                        <a:pt x="666" y="171"/>
                        <a:pt x="676" y="177"/>
                      </a:cubicBezTo>
                      <a:cubicBezTo>
                        <a:pt x="686" y="183"/>
                        <a:pt x="799" y="202"/>
                        <a:pt x="813" y="206"/>
                      </a:cubicBezTo>
                      <a:cubicBezTo>
                        <a:pt x="827" y="211"/>
                        <a:pt x="903" y="239"/>
                        <a:pt x="909" y="239"/>
                      </a:cubicBezTo>
                      <a:cubicBezTo>
                        <a:pt x="915" y="239"/>
                        <a:pt x="967" y="253"/>
                        <a:pt x="977" y="256"/>
                      </a:cubicBezTo>
                      <a:cubicBezTo>
                        <a:pt x="987" y="260"/>
                        <a:pt x="1022" y="285"/>
                        <a:pt x="1029" y="288"/>
                      </a:cubicBezTo>
                      <a:cubicBezTo>
                        <a:pt x="1037" y="291"/>
                        <a:pt x="1089" y="303"/>
                        <a:pt x="1092" y="305"/>
                      </a:cubicBezTo>
                      <a:cubicBezTo>
                        <a:pt x="1095" y="308"/>
                        <a:pt x="1105" y="317"/>
                        <a:pt x="1116" y="320"/>
                      </a:cubicBezTo>
                      <a:cubicBezTo>
                        <a:pt x="1127" y="324"/>
                        <a:pt x="1175" y="328"/>
                        <a:pt x="1195" y="334"/>
                      </a:cubicBezTo>
                      <a:cubicBezTo>
                        <a:pt x="1215" y="341"/>
                        <a:pt x="1249" y="358"/>
                        <a:pt x="1258" y="363"/>
                      </a:cubicBezTo>
                      <a:cubicBezTo>
                        <a:pt x="1266" y="367"/>
                        <a:pt x="1315" y="381"/>
                        <a:pt x="1334" y="385"/>
                      </a:cubicBezTo>
                      <a:cubicBezTo>
                        <a:pt x="1354" y="388"/>
                        <a:pt x="1400" y="407"/>
                        <a:pt x="1408" y="410"/>
                      </a:cubicBezTo>
                      <a:cubicBezTo>
                        <a:pt x="1417" y="413"/>
                        <a:pt x="1495" y="436"/>
                        <a:pt x="1501" y="440"/>
                      </a:cubicBezTo>
                      <a:cubicBezTo>
                        <a:pt x="1507" y="443"/>
                        <a:pt x="1509" y="450"/>
                        <a:pt x="1512" y="451"/>
                      </a:cubicBezTo>
                      <a:cubicBezTo>
                        <a:pt x="1514" y="452"/>
                        <a:pt x="1589" y="464"/>
                        <a:pt x="1590" y="465"/>
                      </a:cubicBezTo>
                      <a:cubicBezTo>
                        <a:pt x="1591" y="466"/>
                        <a:pt x="1590" y="475"/>
                        <a:pt x="1595" y="478"/>
                      </a:cubicBezTo>
                      <a:cubicBezTo>
                        <a:pt x="1601" y="480"/>
                        <a:pt x="1653" y="484"/>
                        <a:pt x="1659" y="487"/>
                      </a:cubicBezTo>
                      <a:cubicBezTo>
                        <a:pt x="1664" y="491"/>
                        <a:pt x="1756" y="525"/>
                        <a:pt x="1765" y="529"/>
                      </a:cubicBezTo>
                      <a:cubicBezTo>
                        <a:pt x="1773" y="534"/>
                        <a:pt x="1884" y="587"/>
                        <a:pt x="1894" y="591"/>
                      </a:cubicBezTo>
                      <a:cubicBezTo>
                        <a:pt x="1903" y="595"/>
                        <a:pt x="1937" y="603"/>
                        <a:pt x="1949" y="606"/>
                      </a:cubicBezTo>
                      <a:cubicBezTo>
                        <a:pt x="1960" y="608"/>
                        <a:pt x="1998" y="621"/>
                        <a:pt x="2006" y="622"/>
                      </a:cubicBezTo>
                      <a:cubicBezTo>
                        <a:pt x="2013" y="623"/>
                        <a:pt x="2076" y="625"/>
                        <a:pt x="2081" y="628"/>
                      </a:cubicBezTo>
                      <a:cubicBezTo>
                        <a:pt x="2086" y="631"/>
                        <a:pt x="2155" y="660"/>
                        <a:pt x="2165" y="660"/>
                      </a:cubicBezTo>
                      <a:cubicBezTo>
                        <a:pt x="2174" y="660"/>
                        <a:pt x="2290" y="662"/>
                        <a:pt x="2302" y="664"/>
                      </a:cubicBezTo>
                      <a:cubicBezTo>
                        <a:pt x="2314" y="666"/>
                        <a:pt x="2424" y="685"/>
                        <a:pt x="2445" y="687"/>
                      </a:cubicBezTo>
                      <a:cubicBezTo>
                        <a:pt x="2466" y="689"/>
                        <a:pt x="2598" y="717"/>
                        <a:pt x="2616" y="720"/>
                      </a:cubicBezTo>
                      <a:cubicBezTo>
                        <a:pt x="2634" y="722"/>
                        <a:pt x="2927" y="727"/>
                        <a:pt x="2946" y="730"/>
                      </a:cubicBezTo>
                      <a:cubicBezTo>
                        <a:pt x="2964" y="733"/>
                        <a:pt x="3048" y="761"/>
                        <a:pt x="3061" y="763"/>
                      </a:cubicBezTo>
                      <a:cubicBezTo>
                        <a:pt x="3074" y="765"/>
                        <a:pt x="3252" y="770"/>
                        <a:pt x="3265" y="774"/>
                      </a:cubicBezTo>
                      <a:cubicBezTo>
                        <a:pt x="3277" y="777"/>
                        <a:pt x="3287" y="782"/>
                        <a:pt x="3301" y="784"/>
                      </a:cubicBezTo>
                      <a:cubicBezTo>
                        <a:pt x="3314" y="785"/>
                        <a:pt x="3619" y="784"/>
                        <a:pt x="3619" y="784"/>
                      </a:cubicBezTo>
                      <a:cubicBezTo>
                        <a:pt x="3619" y="793"/>
                        <a:pt x="3619" y="793"/>
                        <a:pt x="3619" y="793"/>
                      </a:cubicBezTo>
                      <a:cubicBezTo>
                        <a:pt x="3751" y="793"/>
                        <a:pt x="3751" y="793"/>
                        <a:pt x="3751" y="793"/>
                      </a:cubicBezTo>
                      <a:cubicBezTo>
                        <a:pt x="3751" y="801"/>
                        <a:pt x="3751" y="801"/>
                        <a:pt x="3751" y="801"/>
                      </a:cubicBezTo>
                      <a:cubicBezTo>
                        <a:pt x="3877" y="801"/>
                        <a:pt x="3877" y="801"/>
                        <a:pt x="3877" y="801"/>
                      </a:cubicBezTo>
                      <a:cubicBezTo>
                        <a:pt x="3877" y="808"/>
                        <a:pt x="3877" y="808"/>
                        <a:pt x="3877" y="808"/>
                      </a:cubicBezTo>
                      <a:cubicBezTo>
                        <a:pt x="3995" y="808"/>
                        <a:pt x="3995" y="808"/>
                        <a:pt x="3995" y="808"/>
                      </a:cubicBezTo>
                      <a:cubicBezTo>
                        <a:pt x="3995" y="816"/>
                        <a:pt x="3995" y="816"/>
                        <a:pt x="3995" y="816"/>
                      </a:cubicBezTo>
                      <a:cubicBezTo>
                        <a:pt x="4091" y="816"/>
                        <a:pt x="4091" y="816"/>
                        <a:pt x="4091" y="816"/>
                      </a:cubicBezTo>
                      <a:cubicBezTo>
                        <a:pt x="4091" y="822"/>
                        <a:pt x="4091" y="822"/>
                        <a:pt x="4091" y="822"/>
                      </a:cubicBezTo>
                      <a:cubicBezTo>
                        <a:pt x="4106" y="822"/>
                        <a:pt x="4106" y="822"/>
                        <a:pt x="4106" y="822"/>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3" name="Freeform 6">
                  <a:extLst>
                    <a:ext uri="{FF2B5EF4-FFF2-40B4-BE49-F238E27FC236}">
                      <a16:creationId xmlns="" xmlns:a16="http://schemas.microsoft.com/office/drawing/2014/main" id="{0CBB9068-089A-49F1-AC0E-437CF51186EB}"/>
                    </a:ext>
                  </a:extLst>
                </p:cNvPr>
                <p:cNvSpPr>
                  <a:spLocks/>
                </p:cNvSpPr>
                <p:nvPr/>
              </p:nvSpPr>
              <p:spPr bwMode="auto">
                <a:xfrm>
                  <a:off x="7" y="1583"/>
                  <a:ext cx="5752" cy="1151"/>
                </a:xfrm>
                <a:custGeom>
                  <a:avLst/>
                  <a:gdLst>
                    <a:gd name="T0" fmla="*/ 0 w 4101"/>
                    <a:gd name="T1" fmla="*/ 0 h 819"/>
                    <a:gd name="T2" fmla="*/ 90 w 4101"/>
                    <a:gd name="T3" fmla="*/ 0 h 819"/>
                    <a:gd name="T4" fmla="*/ 124 w 4101"/>
                    <a:gd name="T5" fmla="*/ 12 h 819"/>
                    <a:gd name="T6" fmla="*/ 176 w 4101"/>
                    <a:gd name="T7" fmla="*/ 12 h 819"/>
                    <a:gd name="T8" fmla="*/ 282 w 4101"/>
                    <a:gd name="T9" fmla="*/ 46 h 819"/>
                    <a:gd name="T10" fmla="*/ 373 w 4101"/>
                    <a:gd name="T11" fmla="*/ 46 h 819"/>
                    <a:gd name="T12" fmla="*/ 437 w 4101"/>
                    <a:gd name="T13" fmla="*/ 57 h 819"/>
                    <a:gd name="T14" fmla="*/ 503 w 4101"/>
                    <a:gd name="T15" fmla="*/ 86 h 819"/>
                    <a:gd name="T16" fmla="*/ 557 w 4101"/>
                    <a:gd name="T17" fmla="*/ 89 h 819"/>
                    <a:gd name="T18" fmla="*/ 693 w 4101"/>
                    <a:gd name="T19" fmla="*/ 135 h 819"/>
                    <a:gd name="T20" fmla="*/ 832 w 4101"/>
                    <a:gd name="T21" fmla="*/ 175 h 819"/>
                    <a:gd name="T22" fmla="*/ 854 w 4101"/>
                    <a:gd name="T23" fmla="*/ 195 h 819"/>
                    <a:gd name="T24" fmla="*/ 1065 w 4101"/>
                    <a:gd name="T25" fmla="*/ 268 h 819"/>
                    <a:gd name="T26" fmla="*/ 1154 w 4101"/>
                    <a:gd name="T27" fmla="*/ 295 h 819"/>
                    <a:gd name="T28" fmla="*/ 1229 w 4101"/>
                    <a:gd name="T29" fmla="*/ 322 h 819"/>
                    <a:gd name="T30" fmla="*/ 1283 w 4101"/>
                    <a:gd name="T31" fmla="*/ 346 h 819"/>
                    <a:gd name="T32" fmla="*/ 1336 w 4101"/>
                    <a:gd name="T33" fmla="*/ 351 h 819"/>
                    <a:gd name="T34" fmla="*/ 1369 w 4101"/>
                    <a:gd name="T35" fmla="*/ 366 h 819"/>
                    <a:gd name="T36" fmla="*/ 1375 w 4101"/>
                    <a:gd name="T37" fmla="*/ 383 h 819"/>
                    <a:gd name="T38" fmla="*/ 1431 w 4101"/>
                    <a:gd name="T39" fmla="*/ 400 h 819"/>
                    <a:gd name="T40" fmla="*/ 1486 w 4101"/>
                    <a:gd name="T41" fmla="*/ 418 h 819"/>
                    <a:gd name="T42" fmla="*/ 1513 w 4101"/>
                    <a:gd name="T43" fmla="*/ 436 h 819"/>
                    <a:gd name="T44" fmla="*/ 1594 w 4101"/>
                    <a:gd name="T45" fmla="*/ 459 h 819"/>
                    <a:gd name="T46" fmla="*/ 1654 w 4101"/>
                    <a:gd name="T47" fmla="*/ 477 h 819"/>
                    <a:gd name="T48" fmla="*/ 1689 w 4101"/>
                    <a:gd name="T49" fmla="*/ 498 h 819"/>
                    <a:gd name="T50" fmla="*/ 1723 w 4101"/>
                    <a:gd name="T51" fmla="*/ 514 h 819"/>
                    <a:gd name="T52" fmla="*/ 1773 w 4101"/>
                    <a:gd name="T53" fmla="*/ 517 h 819"/>
                    <a:gd name="T54" fmla="*/ 1859 w 4101"/>
                    <a:gd name="T55" fmla="*/ 547 h 819"/>
                    <a:gd name="T56" fmla="*/ 1874 w 4101"/>
                    <a:gd name="T57" fmla="*/ 565 h 819"/>
                    <a:gd name="T58" fmla="*/ 1975 w 4101"/>
                    <a:gd name="T59" fmla="*/ 599 h 819"/>
                    <a:gd name="T60" fmla="*/ 2053 w 4101"/>
                    <a:gd name="T61" fmla="*/ 602 h 819"/>
                    <a:gd name="T62" fmla="*/ 2091 w 4101"/>
                    <a:gd name="T63" fmla="*/ 610 h 819"/>
                    <a:gd name="T64" fmla="*/ 2121 w 4101"/>
                    <a:gd name="T65" fmla="*/ 616 h 819"/>
                    <a:gd name="T66" fmla="*/ 2176 w 4101"/>
                    <a:gd name="T67" fmla="*/ 622 h 819"/>
                    <a:gd name="T68" fmla="*/ 2219 w 4101"/>
                    <a:gd name="T69" fmla="*/ 633 h 819"/>
                    <a:gd name="T70" fmla="*/ 2219 w 4101"/>
                    <a:gd name="T71" fmla="*/ 661 h 819"/>
                    <a:gd name="T72" fmla="*/ 2304 w 4101"/>
                    <a:gd name="T73" fmla="*/ 665 h 819"/>
                    <a:gd name="T74" fmla="*/ 2399 w 4101"/>
                    <a:gd name="T75" fmla="*/ 686 h 819"/>
                    <a:gd name="T76" fmla="*/ 2448 w 4101"/>
                    <a:gd name="T77" fmla="*/ 703 h 819"/>
                    <a:gd name="T78" fmla="*/ 2562 w 4101"/>
                    <a:gd name="T79" fmla="*/ 710 h 819"/>
                    <a:gd name="T80" fmla="*/ 2662 w 4101"/>
                    <a:gd name="T81" fmla="*/ 731 h 819"/>
                    <a:gd name="T82" fmla="*/ 2772 w 4101"/>
                    <a:gd name="T83" fmla="*/ 736 h 819"/>
                    <a:gd name="T84" fmla="*/ 2807 w 4101"/>
                    <a:gd name="T85" fmla="*/ 749 h 819"/>
                    <a:gd name="T86" fmla="*/ 2866 w 4101"/>
                    <a:gd name="T87" fmla="*/ 753 h 819"/>
                    <a:gd name="T88" fmla="*/ 2890 w 4101"/>
                    <a:gd name="T89" fmla="*/ 764 h 819"/>
                    <a:gd name="T90" fmla="*/ 3081 w 4101"/>
                    <a:gd name="T91" fmla="*/ 764 h 819"/>
                    <a:gd name="T92" fmla="*/ 3124 w 4101"/>
                    <a:gd name="T93" fmla="*/ 775 h 819"/>
                    <a:gd name="T94" fmla="*/ 3257 w 4101"/>
                    <a:gd name="T95" fmla="*/ 778 h 819"/>
                    <a:gd name="T96" fmla="*/ 3290 w 4101"/>
                    <a:gd name="T97" fmla="*/ 793 h 819"/>
                    <a:gd name="T98" fmla="*/ 3461 w 4101"/>
                    <a:gd name="T99" fmla="*/ 797 h 819"/>
                    <a:gd name="T100" fmla="*/ 3494 w 4101"/>
                    <a:gd name="T101" fmla="*/ 803 h 819"/>
                    <a:gd name="T102" fmla="*/ 3637 w 4101"/>
                    <a:gd name="T103" fmla="*/ 803 h 819"/>
                    <a:gd name="T104" fmla="*/ 3637 w 4101"/>
                    <a:gd name="T105" fmla="*/ 810 h 819"/>
                    <a:gd name="T106" fmla="*/ 3881 w 4101"/>
                    <a:gd name="T107" fmla="*/ 810 h 819"/>
                    <a:gd name="T108" fmla="*/ 3881 w 4101"/>
                    <a:gd name="T109" fmla="*/ 819 h 819"/>
                    <a:gd name="T110" fmla="*/ 4101 w 4101"/>
                    <a:gd name="T11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01" h="819">
                      <a:moveTo>
                        <a:pt x="0" y="0"/>
                      </a:moveTo>
                      <a:cubicBezTo>
                        <a:pt x="90" y="0"/>
                        <a:pt x="90" y="0"/>
                        <a:pt x="90" y="0"/>
                      </a:cubicBezTo>
                      <a:cubicBezTo>
                        <a:pt x="90" y="0"/>
                        <a:pt x="114" y="12"/>
                        <a:pt x="124" y="12"/>
                      </a:cubicBezTo>
                      <a:cubicBezTo>
                        <a:pt x="134" y="11"/>
                        <a:pt x="176" y="12"/>
                        <a:pt x="176" y="12"/>
                      </a:cubicBezTo>
                      <a:cubicBezTo>
                        <a:pt x="176" y="12"/>
                        <a:pt x="273" y="47"/>
                        <a:pt x="282" y="46"/>
                      </a:cubicBezTo>
                      <a:cubicBezTo>
                        <a:pt x="290" y="46"/>
                        <a:pt x="373" y="46"/>
                        <a:pt x="373" y="46"/>
                      </a:cubicBezTo>
                      <a:cubicBezTo>
                        <a:pt x="373" y="46"/>
                        <a:pt x="424" y="54"/>
                        <a:pt x="437" y="57"/>
                      </a:cubicBezTo>
                      <a:cubicBezTo>
                        <a:pt x="451" y="60"/>
                        <a:pt x="498" y="86"/>
                        <a:pt x="503" y="86"/>
                      </a:cubicBezTo>
                      <a:cubicBezTo>
                        <a:pt x="508" y="85"/>
                        <a:pt x="545" y="87"/>
                        <a:pt x="557" y="89"/>
                      </a:cubicBezTo>
                      <a:cubicBezTo>
                        <a:pt x="568" y="90"/>
                        <a:pt x="610" y="117"/>
                        <a:pt x="693" y="135"/>
                      </a:cubicBezTo>
                      <a:cubicBezTo>
                        <a:pt x="777" y="152"/>
                        <a:pt x="822" y="170"/>
                        <a:pt x="832" y="175"/>
                      </a:cubicBezTo>
                      <a:cubicBezTo>
                        <a:pt x="842" y="181"/>
                        <a:pt x="844" y="191"/>
                        <a:pt x="854" y="195"/>
                      </a:cubicBezTo>
                      <a:cubicBezTo>
                        <a:pt x="864" y="200"/>
                        <a:pt x="1051" y="264"/>
                        <a:pt x="1065" y="268"/>
                      </a:cubicBezTo>
                      <a:cubicBezTo>
                        <a:pt x="1079" y="271"/>
                        <a:pt x="1140" y="289"/>
                        <a:pt x="1154" y="295"/>
                      </a:cubicBezTo>
                      <a:cubicBezTo>
                        <a:pt x="1167" y="301"/>
                        <a:pt x="1208" y="314"/>
                        <a:pt x="1229" y="322"/>
                      </a:cubicBezTo>
                      <a:cubicBezTo>
                        <a:pt x="1249" y="330"/>
                        <a:pt x="1272" y="344"/>
                        <a:pt x="1283" y="346"/>
                      </a:cubicBezTo>
                      <a:cubicBezTo>
                        <a:pt x="1294" y="349"/>
                        <a:pt x="1323" y="346"/>
                        <a:pt x="1336" y="351"/>
                      </a:cubicBezTo>
                      <a:cubicBezTo>
                        <a:pt x="1348" y="357"/>
                        <a:pt x="1366" y="363"/>
                        <a:pt x="1369" y="366"/>
                      </a:cubicBezTo>
                      <a:cubicBezTo>
                        <a:pt x="1372" y="368"/>
                        <a:pt x="1370" y="383"/>
                        <a:pt x="1375" y="383"/>
                      </a:cubicBezTo>
                      <a:cubicBezTo>
                        <a:pt x="1380" y="384"/>
                        <a:pt x="1419" y="397"/>
                        <a:pt x="1431" y="400"/>
                      </a:cubicBezTo>
                      <a:cubicBezTo>
                        <a:pt x="1442" y="402"/>
                        <a:pt x="1475" y="411"/>
                        <a:pt x="1486" y="418"/>
                      </a:cubicBezTo>
                      <a:cubicBezTo>
                        <a:pt x="1497" y="424"/>
                        <a:pt x="1506" y="433"/>
                        <a:pt x="1513" y="436"/>
                      </a:cubicBezTo>
                      <a:cubicBezTo>
                        <a:pt x="1521" y="439"/>
                        <a:pt x="1578" y="455"/>
                        <a:pt x="1594" y="459"/>
                      </a:cubicBezTo>
                      <a:cubicBezTo>
                        <a:pt x="1609" y="463"/>
                        <a:pt x="1644" y="473"/>
                        <a:pt x="1654" y="477"/>
                      </a:cubicBezTo>
                      <a:cubicBezTo>
                        <a:pt x="1664" y="481"/>
                        <a:pt x="1681" y="492"/>
                        <a:pt x="1689" y="498"/>
                      </a:cubicBezTo>
                      <a:cubicBezTo>
                        <a:pt x="1697" y="504"/>
                        <a:pt x="1709" y="513"/>
                        <a:pt x="1723" y="514"/>
                      </a:cubicBezTo>
                      <a:cubicBezTo>
                        <a:pt x="1736" y="515"/>
                        <a:pt x="1767" y="514"/>
                        <a:pt x="1773" y="517"/>
                      </a:cubicBezTo>
                      <a:cubicBezTo>
                        <a:pt x="1778" y="520"/>
                        <a:pt x="1855" y="544"/>
                        <a:pt x="1859" y="547"/>
                      </a:cubicBezTo>
                      <a:cubicBezTo>
                        <a:pt x="1862" y="550"/>
                        <a:pt x="1861" y="561"/>
                        <a:pt x="1874" y="565"/>
                      </a:cubicBezTo>
                      <a:cubicBezTo>
                        <a:pt x="1886" y="569"/>
                        <a:pt x="1965" y="598"/>
                        <a:pt x="1975" y="599"/>
                      </a:cubicBezTo>
                      <a:cubicBezTo>
                        <a:pt x="1985" y="600"/>
                        <a:pt x="2042" y="597"/>
                        <a:pt x="2053" y="602"/>
                      </a:cubicBezTo>
                      <a:cubicBezTo>
                        <a:pt x="2063" y="607"/>
                        <a:pt x="2073" y="610"/>
                        <a:pt x="2091" y="610"/>
                      </a:cubicBezTo>
                      <a:cubicBezTo>
                        <a:pt x="2110" y="610"/>
                        <a:pt x="2113" y="613"/>
                        <a:pt x="2121" y="616"/>
                      </a:cubicBezTo>
                      <a:cubicBezTo>
                        <a:pt x="2130" y="619"/>
                        <a:pt x="2161" y="622"/>
                        <a:pt x="2176" y="622"/>
                      </a:cubicBezTo>
                      <a:cubicBezTo>
                        <a:pt x="2190" y="622"/>
                        <a:pt x="2219" y="628"/>
                        <a:pt x="2219" y="633"/>
                      </a:cubicBezTo>
                      <a:cubicBezTo>
                        <a:pt x="2219" y="637"/>
                        <a:pt x="2219" y="661"/>
                        <a:pt x="2219" y="661"/>
                      </a:cubicBezTo>
                      <a:cubicBezTo>
                        <a:pt x="2219" y="661"/>
                        <a:pt x="2282" y="661"/>
                        <a:pt x="2304" y="665"/>
                      </a:cubicBezTo>
                      <a:cubicBezTo>
                        <a:pt x="2325" y="668"/>
                        <a:pt x="2373" y="675"/>
                        <a:pt x="2399" y="686"/>
                      </a:cubicBezTo>
                      <a:cubicBezTo>
                        <a:pt x="2425" y="697"/>
                        <a:pt x="2430" y="700"/>
                        <a:pt x="2448" y="703"/>
                      </a:cubicBezTo>
                      <a:cubicBezTo>
                        <a:pt x="2466" y="706"/>
                        <a:pt x="2549" y="707"/>
                        <a:pt x="2562" y="710"/>
                      </a:cubicBezTo>
                      <a:cubicBezTo>
                        <a:pt x="2576" y="713"/>
                        <a:pt x="2644" y="729"/>
                        <a:pt x="2662" y="731"/>
                      </a:cubicBezTo>
                      <a:cubicBezTo>
                        <a:pt x="2680" y="732"/>
                        <a:pt x="2762" y="731"/>
                        <a:pt x="2772" y="736"/>
                      </a:cubicBezTo>
                      <a:cubicBezTo>
                        <a:pt x="2781" y="741"/>
                        <a:pt x="2793" y="748"/>
                        <a:pt x="2807" y="749"/>
                      </a:cubicBezTo>
                      <a:cubicBezTo>
                        <a:pt x="2821" y="750"/>
                        <a:pt x="2855" y="748"/>
                        <a:pt x="2866" y="753"/>
                      </a:cubicBezTo>
                      <a:cubicBezTo>
                        <a:pt x="2876" y="758"/>
                        <a:pt x="2882" y="764"/>
                        <a:pt x="2890" y="764"/>
                      </a:cubicBezTo>
                      <a:cubicBezTo>
                        <a:pt x="2898" y="764"/>
                        <a:pt x="3071" y="764"/>
                        <a:pt x="3081" y="764"/>
                      </a:cubicBezTo>
                      <a:cubicBezTo>
                        <a:pt x="3091" y="765"/>
                        <a:pt x="3114" y="774"/>
                        <a:pt x="3124" y="775"/>
                      </a:cubicBezTo>
                      <a:cubicBezTo>
                        <a:pt x="3134" y="775"/>
                        <a:pt x="3247" y="773"/>
                        <a:pt x="3257" y="778"/>
                      </a:cubicBezTo>
                      <a:cubicBezTo>
                        <a:pt x="3266" y="783"/>
                        <a:pt x="3282" y="791"/>
                        <a:pt x="3290" y="793"/>
                      </a:cubicBezTo>
                      <a:cubicBezTo>
                        <a:pt x="3298" y="795"/>
                        <a:pt x="3436" y="790"/>
                        <a:pt x="3461" y="797"/>
                      </a:cubicBezTo>
                      <a:cubicBezTo>
                        <a:pt x="3486" y="803"/>
                        <a:pt x="3479" y="802"/>
                        <a:pt x="3494" y="803"/>
                      </a:cubicBezTo>
                      <a:cubicBezTo>
                        <a:pt x="3509" y="804"/>
                        <a:pt x="3637" y="803"/>
                        <a:pt x="3637" y="803"/>
                      </a:cubicBezTo>
                      <a:cubicBezTo>
                        <a:pt x="3637" y="810"/>
                        <a:pt x="3637" y="810"/>
                        <a:pt x="3637" y="810"/>
                      </a:cubicBezTo>
                      <a:cubicBezTo>
                        <a:pt x="3881" y="810"/>
                        <a:pt x="3881" y="810"/>
                        <a:pt x="3881" y="810"/>
                      </a:cubicBezTo>
                      <a:cubicBezTo>
                        <a:pt x="3881" y="819"/>
                        <a:pt x="3881" y="819"/>
                        <a:pt x="3881" y="819"/>
                      </a:cubicBezTo>
                      <a:cubicBezTo>
                        <a:pt x="4101" y="819"/>
                        <a:pt x="4101" y="819"/>
                        <a:pt x="4101" y="819"/>
                      </a:cubicBez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grpSp>
      <p:grpSp>
        <p:nvGrpSpPr>
          <p:cNvPr id="134" name="Group 133">
            <a:extLst>
              <a:ext uri="{FF2B5EF4-FFF2-40B4-BE49-F238E27FC236}">
                <a16:creationId xmlns="" xmlns:a16="http://schemas.microsoft.com/office/drawing/2014/main" id="{30E1B2CC-8EAB-4D32-98A9-1B732A1EDD14}"/>
              </a:ext>
            </a:extLst>
          </p:cNvPr>
          <p:cNvGrpSpPr/>
          <p:nvPr/>
        </p:nvGrpSpPr>
        <p:grpSpPr>
          <a:xfrm>
            <a:off x="523663" y="4681385"/>
            <a:ext cx="8205938" cy="1627935"/>
            <a:chOff x="523663" y="4681385"/>
            <a:chExt cx="8205938" cy="1627935"/>
          </a:xfrm>
        </p:grpSpPr>
        <p:sp>
          <p:nvSpPr>
            <p:cNvPr id="135" name="TextBox 134">
              <a:extLst>
                <a:ext uri="{FF2B5EF4-FFF2-40B4-BE49-F238E27FC236}">
                  <a16:creationId xmlns="" xmlns:a16="http://schemas.microsoft.com/office/drawing/2014/main" id="{CAE1E026-2016-4BBD-BE83-8B02407CC118}"/>
                </a:ext>
              </a:extLst>
            </p:cNvPr>
            <p:cNvSpPr txBox="1"/>
            <p:nvPr/>
          </p:nvSpPr>
          <p:spPr>
            <a:xfrm>
              <a:off x="523663" y="4681385"/>
              <a:ext cx="2435529" cy="1072977"/>
            </a:xfrm>
            <a:prstGeom prst="rect">
              <a:avLst/>
            </a:prstGeom>
            <a:noFill/>
          </p:spPr>
          <p:txBody>
            <a:bodyPr wrap="none" lIns="36000" tIns="36000" rIns="36000" bIns="36000" rtlCol="0" anchor="ctr" anchorCtr="0">
              <a:spAutoFit/>
            </a:bodyPr>
            <a:lstStyle/>
            <a:p>
              <a:pPr>
                <a:spcAft>
                  <a:spcPts val="600"/>
                </a:spcAft>
              </a:pPr>
              <a:r>
                <a:rPr lang="ja-JP" sz="1200" b="1" i="0" dirty="0" smtClean="0">
                  <a:solidFill>
                    <a:srgbClr val="000000"/>
                  </a:solidFill>
                  <a:ea typeface="MS UI Gothic" pitchFamily="18" charset="0"/>
                </a:rPr>
                <a:t>試験</a:t>
              </a:r>
            </a:p>
            <a:p>
              <a:r>
                <a:rPr lang="ja-JP" sz="1200" b="0" i="0" dirty="0" smtClean="0">
                  <a:solidFill>
                    <a:srgbClr val="000000"/>
                  </a:solidFill>
                  <a:ea typeface="MS UI Gothic" pitchFamily="18" charset="0"/>
                </a:rPr>
                <a:t>FOXFIRE</a:t>
              </a:r>
            </a:p>
            <a:p>
              <a:r>
                <a:rPr lang="ja-JP" sz="1200" b="0" i="0" dirty="0" smtClean="0">
                  <a:solidFill>
                    <a:srgbClr val="000000"/>
                  </a:solidFill>
                  <a:ea typeface="MS UI Gothic" pitchFamily="18" charset="0"/>
                </a:rPr>
                <a:t>SIRFLOX</a:t>
              </a:r>
            </a:p>
            <a:p>
              <a:r>
                <a:rPr lang="ja-JP" sz="1200" b="0" i="0" dirty="0" smtClean="0">
                  <a:solidFill>
                    <a:srgbClr val="000000"/>
                  </a:solidFill>
                  <a:ea typeface="MS UI Gothic" pitchFamily="18" charset="0"/>
                </a:rPr>
                <a:t>FOXFIRE-グローバル</a:t>
              </a:r>
            </a:p>
            <a:p>
              <a:r>
                <a:rPr lang="ja-JP" sz="1200" b="0" i="0" dirty="0" smtClean="0">
                  <a:solidFill>
                    <a:srgbClr val="000000"/>
                  </a:solidFill>
                  <a:ea typeface="MS UI Gothic" pitchFamily="18" charset="0"/>
                </a:rPr>
                <a:t>全体 (I-squared=0.0%, p=0.880)</a:t>
              </a:r>
            </a:p>
          </p:txBody>
        </p:sp>
        <p:sp>
          <p:nvSpPr>
            <p:cNvPr id="136" name="TextBox 135">
              <a:extLst>
                <a:ext uri="{FF2B5EF4-FFF2-40B4-BE49-F238E27FC236}">
                  <a16:creationId xmlns="" xmlns:a16="http://schemas.microsoft.com/office/drawing/2014/main" id="{BDC50648-8DDA-4876-B87F-1A06FDD7E520}"/>
                </a:ext>
              </a:extLst>
            </p:cNvPr>
            <p:cNvSpPr txBox="1"/>
            <p:nvPr/>
          </p:nvSpPr>
          <p:spPr>
            <a:xfrm>
              <a:off x="6800124" y="4681385"/>
              <a:ext cx="1198011" cy="1072977"/>
            </a:xfrm>
            <a:prstGeom prst="rect">
              <a:avLst/>
            </a:prstGeom>
            <a:noFill/>
          </p:spPr>
          <p:txBody>
            <a:bodyPr wrap="none" lIns="36000" tIns="36000" rIns="36000" bIns="36000" rtlCol="0" anchor="ctr" anchorCtr="0">
              <a:spAutoFit/>
            </a:bodyPr>
            <a:lstStyle/>
            <a:p>
              <a:pPr algn="ctr">
                <a:spcAft>
                  <a:spcPts val="600"/>
                </a:spcAft>
              </a:pPr>
              <a:r>
                <a:rPr lang="ja-JP" sz="1200" b="1" i="0" dirty="0" smtClean="0">
                  <a:solidFill>
                    <a:srgbClr val="000000"/>
                  </a:solidFill>
                  <a:ea typeface="MS UI Gothic" pitchFamily="18" charset="0"/>
                </a:rPr>
                <a:t>HR (95%CI)</a:t>
              </a:r>
            </a:p>
            <a:p>
              <a:pPr algn="ctr"/>
              <a:r>
                <a:rPr lang="ja-JP" sz="1200" b="0" i="0" dirty="0" smtClean="0">
                  <a:solidFill>
                    <a:srgbClr val="000000"/>
                  </a:solidFill>
                  <a:ea typeface="MS UI Gothic" pitchFamily="18" charset="0"/>
                </a:rPr>
                <a:t>1.04 (0.83, 1.31)</a:t>
              </a:r>
            </a:p>
            <a:p>
              <a:pPr algn="ctr"/>
              <a:r>
                <a:rPr lang="ja-JP" sz="1200" b="0" i="0" dirty="0" smtClean="0">
                  <a:solidFill>
                    <a:srgbClr val="000000"/>
                  </a:solidFill>
                  <a:ea typeface="MS UI Gothic" pitchFamily="18" charset="0"/>
                </a:rPr>
                <a:t>1.06 (0.87, 1.28)</a:t>
              </a:r>
            </a:p>
            <a:p>
              <a:pPr algn="ctr"/>
              <a:r>
                <a:rPr lang="ja-JP" sz="1200" b="0" i="0" dirty="0" smtClean="0">
                  <a:solidFill>
                    <a:srgbClr val="000000"/>
                  </a:solidFill>
                  <a:ea typeface="MS UI Gothic" pitchFamily="18" charset="0"/>
                </a:rPr>
                <a:t>0.95 (0.67, 1.36)</a:t>
              </a:r>
            </a:p>
            <a:p>
              <a:pPr algn="ctr"/>
              <a:r>
                <a:rPr lang="ja-JP" sz="1200" b="0" i="0" dirty="0" smtClean="0">
                  <a:solidFill>
                    <a:srgbClr val="000000"/>
                  </a:solidFill>
                  <a:ea typeface="MS UI Gothic" pitchFamily="18" charset="0"/>
                </a:rPr>
                <a:t>1.04 (0.90, 1.19)</a:t>
              </a:r>
            </a:p>
          </p:txBody>
        </p:sp>
        <p:sp>
          <p:nvSpPr>
            <p:cNvPr id="137" name="TextBox 136">
              <a:extLst>
                <a:ext uri="{FF2B5EF4-FFF2-40B4-BE49-F238E27FC236}">
                  <a16:creationId xmlns="" xmlns:a16="http://schemas.microsoft.com/office/drawing/2014/main" id="{3C4410BC-2DD5-4061-B021-ADDC8BD1EDAC}"/>
                </a:ext>
              </a:extLst>
            </p:cNvPr>
            <p:cNvSpPr txBox="1"/>
            <p:nvPr/>
          </p:nvSpPr>
          <p:spPr>
            <a:xfrm>
              <a:off x="7911677" y="4681385"/>
              <a:ext cx="817924" cy="1072977"/>
            </a:xfrm>
            <a:prstGeom prst="rect">
              <a:avLst/>
            </a:prstGeom>
            <a:noFill/>
          </p:spPr>
          <p:txBody>
            <a:bodyPr wrap="none" lIns="36000" tIns="36000" rIns="36000" bIns="36000" rtlCol="0" anchor="ctr" anchorCtr="0">
              <a:spAutoFit/>
            </a:bodyPr>
            <a:lstStyle/>
            <a:p>
              <a:pPr algn="ctr">
                <a:spcAft>
                  <a:spcPts val="600"/>
                </a:spcAft>
              </a:pPr>
              <a:r>
                <a:rPr lang="ja-JP" sz="1200" b="1" i="0" dirty="0" smtClean="0">
                  <a:solidFill>
                    <a:srgbClr val="000000"/>
                  </a:solidFill>
                  <a:ea typeface="MS UI Gothic" pitchFamily="18" charset="0"/>
                </a:rPr>
                <a:t>重み, %</a:t>
              </a:r>
            </a:p>
            <a:p>
              <a:pPr algn="ctr"/>
              <a:r>
                <a:rPr lang="ja-JP" sz="1200" b="0" i="0" dirty="0" smtClean="0">
                  <a:solidFill>
                    <a:srgbClr val="000000"/>
                  </a:solidFill>
                  <a:ea typeface="MS UI Gothic" pitchFamily="18" charset="0"/>
                </a:rPr>
                <a:t>35.18</a:t>
              </a:r>
            </a:p>
            <a:p>
              <a:pPr algn="ctr"/>
              <a:r>
                <a:rPr lang="ja-JP" sz="1200" b="0" i="0" dirty="0" smtClean="0">
                  <a:solidFill>
                    <a:srgbClr val="000000"/>
                  </a:solidFill>
                  <a:ea typeface="MS UI Gothic" pitchFamily="18" charset="0"/>
                </a:rPr>
                <a:t>50.20</a:t>
              </a:r>
            </a:p>
            <a:p>
              <a:pPr algn="ctr"/>
              <a:r>
                <a:rPr lang="ja-JP" sz="1200" b="0" i="0" dirty="0" smtClean="0">
                  <a:solidFill>
                    <a:srgbClr val="000000"/>
                  </a:solidFill>
                  <a:ea typeface="MS UI Gothic" pitchFamily="18" charset="0"/>
                </a:rPr>
                <a:t>14.62</a:t>
              </a:r>
            </a:p>
            <a:p>
              <a:pPr algn="ctr"/>
              <a:r>
                <a:rPr lang="ja-JP" sz="1200" b="0" i="0" dirty="0" smtClean="0">
                  <a:solidFill>
                    <a:srgbClr val="000000"/>
                  </a:solidFill>
                  <a:ea typeface="MS UI Gothic" pitchFamily="18" charset="0"/>
                </a:rPr>
                <a:t>100.00</a:t>
              </a:r>
            </a:p>
          </p:txBody>
        </p:sp>
        <p:cxnSp>
          <p:nvCxnSpPr>
            <p:cNvPr id="138" name="Straight Connector 137">
              <a:extLst>
                <a:ext uri="{FF2B5EF4-FFF2-40B4-BE49-F238E27FC236}">
                  <a16:creationId xmlns="" xmlns:a16="http://schemas.microsoft.com/office/drawing/2014/main" id="{D943961E-29E2-4D20-B7B0-F027FB80300D}"/>
                </a:ext>
              </a:extLst>
            </p:cNvPr>
            <p:cNvCxnSpPr>
              <a:cxnSpLocks/>
            </p:cNvCxnSpPr>
            <p:nvPr/>
          </p:nvCxnSpPr>
          <p:spPr>
            <a:xfrm flipH="1">
              <a:off x="539552" y="4941168"/>
              <a:ext cx="8163578"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 xmlns:a16="http://schemas.microsoft.com/office/drawing/2014/main" id="{B5773B3D-8ECE-457B-947C-89AC9EACE5BD}"/>
                </a:ext>
              </a:extLst>
            </p:cNvPr>
            <p:cNvSpPr txBox="1"/>
            <p:nvPr/>
          </p:nvSpPr>
          <p:spPr>
            <a:xfrm>
              <a:off x="3059832" y="5833839"/>
              <a:ext cx="285903" cy="257369"/>
            </a:xfrm>
            <a:prstGeom prst="rect">
              <a:avLst/>
            </a:prstGeom>
            <a:noFill/>
          </p:spPr>
          <p:txBody>
            <a:bodyPr wrap="none" lIns="36000" tIns="36000" rIns="36000" bIns="36000" rtlCol="0" anchor="ctr" anchorCtr="0">
              <a:spAutoFit/>
            </a:bodyPr>
            <a:lstStyle/>
            <a:p>
              <a:pPr algn="ctr">
                <a:spcAft>
                  <a:spcPts val="600"/>
                </a:spcAft>
              </a:pPr>
              <a:r>
                <a:rPr lang="ja-JP" sz="1200" b="0" i="0" dirty="0" smtClean="0">
                  <a:solidFill>
                    <a:srgbClr val="000000"/>
                  </a:solidFill>
                  <a:ea typeface="MS UI Gothic" pitchFamily="18" charset="0"/>
                </a:rPr>
                <a:t>0.5</a:t>
              </a:r>
            </a:p>
          </p:txBody>
        </p:sp>
        <p:cxnSp>
          <p:nvCxnSpPr>
            <p:cNvPr id="140" name="Straight Connector 139">
              <a:extLst>
                <a:ext uri="{FF2B5EF4-FFF2-40B4-BE49-F238E27FC236}">
                  <a16:creationId xmlns="" xmlns:a16="http://schemas.microsoft.com/office/drawing/2014/main" id="{A4CE4FC7-52B8-4854-90B1-1DA6F3EC398D}"/>
                </a:ext>
              </a:extLst>
            </p:cNvPr>
            <p:cNvCxnSpPr>
              <a:cxnSpLocks/>
            </p:cNvCxnSpPr>
            <p:nvPr/>
          </p:nvCxnSpPr>
          <p:spPr>
            <a:xfrm flipH="1">
              <a:off x="539552" y="5764853"/>
              <a:ext cx="8163578"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 xmlns:a16="http://schemas.microsoft.com/office/drawing/2014/main" id="{5FA98B5E-81D9-4FC5-BF45-4A7A8E6BE273}"/>
                </a:ext>
              </a:extLst>
            </p:cNvPr>
            <p:cNvCxnSpPr>
              <a:cxnSpLocks/>
            </p:cNvCxnSpPr>
            <p:nvPr/>
          </p:nvCxnSpPr>
          <p:spPr>
            <a:xfrm rot="5400000">
              <a:off x="3157783" y="581425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 xmlns:a16="http://schemas.microsoft.com/office/drawing/2014/main" id="{ACC760FF-E7A4-47F4-8F18-1D3C8E595B13}"/>
                </a:ext>
              </a:extLst>
            </p:cNvPr>
            <p:cNvSpPr txBox="1"/>
            <p:nvPr/>
          </p:nvSpPr>
          <p:spPr>
            <a:xfrm>
              <a:off x="5175743" y="5833839"/>
              <a:ext cx="285903" cy="257369"/>
            </a:xfrm>
            <a:prstGeom prst="rect">
              <a:avLst/>
            </a:prstGeom>
            <a:noFill/>
          </p:spPr>
          <p:txBody>
            <a:bodyPr wrap="none" lIns="36000" tIns="36000" rIns="36000" bIns="36000" rtlCol="0" anchor="ctr" anchorCtr="0">
              <a:spAutoFit/>
            </a:bodyPr>
            <a:lstStyle/>
            <a:p>
              <a:pPr algn="ctr">
                <a:spcAft>
                  <a:spcPts val="600"/>
                </a:spcAft>
              </a:pPr>
              <a:r>
                <a:rPr lang="ja-JP" sz="1200" b="0" i="0" dirty="0" smtClean="0">
                  <a:solidFill>
                    <a:srgbClr val="000000"/>
                  </a:solidFill>
                  <a:ea typeface="MS UI Gothic" pitchFamily="18" charset="0"/>
                </a:rPr>
                <a:t>1.0</a:t>
              </a:r>
            </a:p>
          </p:txBody>
        </p:sp>
        <p:cxnSp>
          <p:nvCxnSpPr>
            <p:cNvPr id="143" name="Straight Connector 142">
              <a:extLst>
                <a:ext uri="{FF2B5EF4-FFF2-40B4-BE49-F238E27FC236}">
                  <a16:creationId xmlns="" xmlns:a16="http://schemas.microsoft.com/office/drawing/2014/main" id="{2F05D608-6A9A-499B-ABFB-C0A6856EFA7A}"/>
                </a:ext>
              </a:extLst>
            </p:cNvPr>
            <p:cNvCxnSpPr>
              <a:cxnSpLocks/>
            </p:cNvCxnSpPr>
            <p:nvPr/>
          </p:nvCxnSpPr>
          <p:spPr>
            <a:xfrm rot="5400000">
              <a:off x="5273694" y="581425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 xmlns:a16="http://schemas.microsoft.com/office/drawing/2014/main" id="{8803CF26-80D6-451A-9BAB-A0DEC84B7CDD}"/>
                </a:ext>
              </a:extLst>
            </p:cNvPr>
            <p:cNvSpPr txBox="1"/>
            <p:nvPr/>
          </p:nvSpPr>
          <p:spPr>
            <a:xfrm>
              <a:off x="6377254" y="5833839"/>
              <a:ext cx="285903" cy="257369"/>
            </a:xfrm>
            <a:prstGeom prst="rect">
              <a:avLst/>
            </a:prstGeom>
            <a:noFill/>
          </p:spPr>
          <p:txBody>
            <a:bodyPr wrap="none" lIns="36000" tIns="36000" rIns="36000" bIns="36000" rtlCol="0" anchor="ctr" anchorCtr="0">
              <a:spAutoFit/>
            </a:bodyPr>
            <a:lstStyle/>
            <a:p>
              <a:pPr algn="ctr">
                <a:spcAft>
                  <a:spcPts val="600"/>
                </a:spcAft>
              </a:pPr>
              <a:r>
                <a:rPr lang="ja-JP" sz="1200" b="0" i="0" dirty="0" smtClean="0">
                  <a:solidFill>
                    <a:srgbClr val="000000"/>
                  </a:solidFill>
                  <a:ea typeface="MS UI Gothic" pitchFamily="18" charset="0"/>
                </a:rPr>
                <a:t>1.5</a:t>
              </a:r>
            </a:p>
          </p:txBody>
        </p:sp>
        <p:cxnSp>
          <p:nvCxnSpPr>
            <p:cNvPr id="145" name="Straight Connector 144">
              <a:extLst>
                <a:ext uri="{FF2B5EF4-FFF2-40B4-BE49-F238E27FC236}">
                  <a16:creationId xmlns="" xmlns:a16="http://schemas.microsoft.com/office/drawing/2014/main" id="{BCC086C3-32AB-4F63-B00E-4BD80D35D29F}"/>
                </a:ext>
              </a:extLst>
            </p:cNvPr>
            <p:cNvCxnSpPr>
              <a:cxnSpLocks/>
            </p:cNvCxnSpPr>
            <p:nvPr/>
          </p:nvCxnSpPr>
          <p:spPr>
            <a:xfrm rot="5400000">
              <a:off x="6475205" y="581425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 xmlns:a16="http://schemas.microsoft.com/office/drawing/2014/main" id="{2D71963D-F0BD-4D33-A5D1-18BF7990EC64}"/>
                </a:ext>
              </a:extLst>
            </p:cNvPr>
            <p:cNvCxnSpPr>
              <a:cxnSpLocks/>
            </p:cNvCxnSpPr>
            <p:nvPr/>
          </p:nvCxnSpPr>
          <p:spPr>
            <a:xfrm>
              <a:off x="5318694" y="4941168"/>
              <a:ext cx="0" cy="828278"/>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 xmlns:a16="http://schemas.microsoft.com/office/drawing/2014/main" id="{95B5D748-6730-48A0-9E36-D305FB2B2945}"/>
                </a:ext>
              </a:extLst>
            </p:cNvPr>
            <p:cNvSpPr txBox="1"/>
            <p:nvPr/>
          </p:nvSpPr>
          <p:spPr>
            <a:xfrm>
              <a:off x="3823702" y="6051951"/>
              <a:ext cx="1397681" cy="257369"/>
            </a:xfrm>
            <a:prstGeom prst="rect">
              <a:avLst/>
            </a:prstGeom>
            <a:noFill/>
          </p:spPr>
          <p:txBody>
            <a:bodyPr wrap="none" lIns="36000" tIns="36000" rIns="36000" bIns="36000" rtlCol="0" anchor="ctr" anchorCtr="0">
              <a:spAutoFit/>
            </a:bodyPr>
            <a:lstStyle/>
            <a:p>
              <a:pPr algn="r">
                <a:spcAft>
                  <a:spcPts val="600"/>
                </a:spcAft>
              </a:pPr>
              <a:r>
                <a:rPr lang="ja-JP" sz="1200" b="0" i="0" dirty="0" smtClean="0">
                  <a:solidFill>
                    <a:srgbClr val="B2C0D8"/>
                  </a:solidFill>
                  <a:ea typeface="MS UI Gothic" pitchFamily="18" charset="0"/>
                </a:rPr>
                <a:t>CT + SIRTの方がリスクが小</a:t>
              </a:r>
            </a:p>
          </p:txBody>
        </p:sp>
        <p:sp>
          <p:nvSpPr>
            <p:cNvPr id="148" name="TextBox 147">
              <a:extLst>
                <a:ext uri="{FF2B5EF4-FFF2-40B4-BE49-F238E27FC236}">
                  <a16:creationId xmlns="" xmlns:a16="http://schemas.microsoft.com/office/drawing/2014/main" id="{4171D81A-E691-4EA3-9EF8-71F727678DC0}"/>
                </a:ext>
              </a:extLst>
            </p:cNvPr>
            <p:cNvSpPr txBox="1"/>
            <p:nvPr/>
          </p:nvSpPr>
          <p:spPr>
            <a:xfrm>
              <a:off x="5436096" y="6051951"/>
              <a:ext cx="1289831" cy="257369"/>
            </a:xfrm>
            <a:prstGeom prst="rect">
              <a:avLst/>
            </a:prstGeom>
            <a:noFill/>
          </p:spPr>
          <p:txBody>
            <a:bodyPr wrap="none" lIns="36000" tIns="36000" rIns="36000" bIns="36000" rtlCol="0" anchor="ctr" anchorCtr="0">
              <a:spAutoFit/>
            </a:bodyPr>
            <a:lstStyle/>
            <a:p>
              <a:pPr>
                <a:spcAft>
                  <a:spcPts val="600"/>
                </a:spcAft>
              </a:pPr>
              <a:r>
                <a:rPr lang="ja-JP" sz="1200" b="0" i="0" dirty="0" smtClean="0">
                  <a:solidFill>
                    <a:srgbClr val="B60D27"/>
                  </a:solidFill>
                  <a:ea typeface="MS UI Gothic" pitchFamily="18" charset="0"/>
                </a:rPr>
                <a:t>CT単独の方がリスクが小</a:t>
              </a:r>
            </a:p>
          </p:txBody>
        </p:sp>
        <p:cxnSp>
          <p:nvCxnSpPr>
            <p:cNvPr id="149" name="Straight Connector 148">
              <a:extLst>
                <a:ext uri="{FF2B5EF4-FFF2-40B4-BE49-F238E27FC236}">
                  <a16:creationId xmlns="" xmlns:a16="http://schemas.microsoft.com/office/drawing/2014/main" id="{E5B0B288-60AC-4231-9BB5-E62FAFCAD1FD}"/>
                </a:ext>
              </a:extLst>
            </p:cNvPr>
            <p:cNvCxnSpPr/>
            <p:nvPr/>
          </p:nvCxnSpPr>
          <p:spPr>
            <a:xfrm>
              <a:off x="4788024" y="5075540"/>
              <a:ext cx="136240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 xmlns:a16="http://schemas.microsoft.com/office/drawing/2014/main" id="{B5B0776D-619A-48DC-B67D-42A9661DF096}"/>
                </a:ext>
              </a:extLst>
            </p:cNvPr>
            <p:cNvSpPr/>
            <p:nvPr/>
          </p:nvSpPr>
          <p:spPr>
            <a:xfrm>
              <a:off x="5406118" y="5023909"/>
              <a:ext cx="103262" cy="10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51" name="Straight Connector 150">
              <a:extLst>
                <a:ext uri="{FF2B5EF4-FFF2-40B4-BE49-F238E27FC236}">
                  <a16:creationId xmlns="" xmlns:a16="http://schemas.microsoft.com/office/drawing/2014/main" id="{5D4C6D80-F090-4FB6-A919-807D54455499}"/>
                </a:ext>
              </a:extLst>
            </p:cNvPr>
            <p:cNvCxnSpPr>
              <a:cxnSpLocks/>
            </p:cNvCxnSpPr>
            <p:nvPr/>
          </p:nvCxnSpPr>
          <p:spPr>
            <a:xfrm>
              <a:off x="4925786" y="5245630"/>
              <a:ext cx="11566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 xmlns:a16="http://schemas.microsoft.com/office/drawing/2014/main" id="{841B9CDF-C6C7-44BE-8282-89B1361D8F80}"/>
                </a:ext>
              </a:extLst>
            </p:cNvPr>
            <p:cNvSpPr/>
            <p:nvPr/>
          </p:nvSpPr>
          <p:spPr>
            <a:xfrm>
              <a:off x="5435902" y="5180240"/>
              <a:ext cx="130780" cy="1307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53" name="Straight Connector 152">
              <a:extLst>
                <a:ext uri="{FF2B5EF4-FFF2-40B4-BE49-F238E27FC236}">
                  <a16:creationId xmlns="" xmlns:a16="http://schemas.microsoft.com/office/drawing/2014/main" id="{13439186-1DBD-400C-99E8-08FECBE43FC7}"/>
                </a:ext>
              </a:extLst>
            </p:cNvPr>
            <p:cNvCxnSpPr>
              <a:cxnSpLocks/>
            </p:cNvCxnSpPr>
            <p:nvPr/>
          </p:nvCxnSpPr>
          <p:spPr>
            <a:xfrm>
              <a:off x="4097111" y="5415719"/>
              <a:ext cx="21798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 xmlns:a16="http://schemas.microsoft.com/office/drawing/2014/main" id="{CFFB2AD4-8A01-4FF6-B8C9-E0ADDA978F69}"/>
                </a:ext>
              </a:extLst>
            </p:cNvPr>
            <p:cNvSpPr/>
            <p:nvPr/>
          </p:nvSpPr>
          <p:spPr>
            <a:xfrm>
              <a:off x="5135183" y="5377543"/>
              <a:ext cx="76352" cy="7635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155" name="Diamond 154">
              <a:extLst>
                <a:ext uri="{FF2B5EF4-FFF2-40B4-BE49-F238E27FC236}">
                  <a16:creationId xmlns="" xmlns:a16="http://schemas.microsoft.com/office/drawing/2014/main" id="{8DFB4305-4AFD-4F7C-915C-A8808819C8CC}"/>
                </a:ext>
              </a:extLst>
            </p:cNvPr>
            <p:cNvSpPr/>
            <p:nvPr/>
          </p:nvSpPr>
          <p:spPr>
            <a:xfrm>
              <a:off x="5024967" y="5532663"/>
              <a:ext cx="802972" cy="120901"/>
            </a:xfrm>
            <a:prstGeom prst="diamond">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156" name="Straight Connector 155">
              <a:extLst>
                <a:ext uri="{FF2B5EF4-FFF2-40B4-BE49-F238E27FC236}">
                  <a16:creationId xmlns="" xmlns:a16="http://schemas.microsoft.com/office/drawing/2014/main" id="{E3732914-AFF4-4F06-8D2D-E8450514C237}"/>
                </a:ext>
              </a:extLst>
            </p:cNvPr>
            <p:cNvCxnSpPr>
              <a:cxnSpLocks/>
            </p:cNvCxnSpPr>
            <p:nvPr/>
          </p:nvCxnSpPr>
          <p:spPr>
            <a:xfrm>
              <a:off x="5422108" y="4941168"/>
              <a:ext cx="0" cy="828278"/>
            </a:xfrm>
            <a:prstGeom prst="line">
              <a:avLst/>
            </a:prstGeom>
            <a:ln w="26035" cap="flat">
              <a:solidFill>
                <a:srgbClr val="000000"/>
              </a:solidFill>
              <a:prstDash val="dash"/>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7633909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dirty="0"/>
          </a:p>
        </p:txBody>
      </p:sp>
      <p:sp>
        <p:nvSpPr>
          <p:cNvPr id="181"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LBA26: 肝転移を有する大腸癌患者における第一選択治療としての選択的内部放射線療法（SIRT）関する無作為化前向き試験（FOXFIRE-SIRFLOX-FOXFIREグローバル試験）：RAS変異および腫瘍部位に関する解析 – Wasan H, et al</a:t>
            </a:r>
          </a:p>
        </p:txBody>
      </p:sp>
      <p:sp>
        <p:nvSpPr>
          <p:cNvPr id="183" name="Text Placeholder 4"/>
          <p:cNvSpPr>
            <a:spLocks noGrp="1"/>
          </p:cNvSpPr>
          <p:nvPr>
            <p:ph type="body" sz="quarter" idx="11"/>
          </p:nvPr>
        </p:nvSpPr>
        <p:spPr>
          <a:xfrm>
            <a:off x="4648200" y="6096000"/>
            <a:ext cx="4130675" cy="487363"/>
          </a:xfrm>
        </p:spPr>
        <p:txBody>
          <a:bodyPr/>
          <a:lstStyle/>
          <a:p>
            <a:r>
              <a:rPr lang="en-GB" dirty="0" err="1"/>
              <a:t>Wasan</a:t>
            </a:r>
            <a:r>
              <a:rPr lang="en-GB" dirty="0"/>
              <a:t> H, et al. Ann </a:t>
            </a:r>
            <a:r>
              <a:rPr lang="en-GB" dirty="0" err="1"/>
              <a:t>Oncol</a:t>
            </a:r>
            <a:r>
              <a:rPr lang="en-GB" dirty="0"/>
              <a:t> 2017;28(</a:t>
            </a:r>
            <a:r>
              <a:rPr lang="en-GB" dirty="0" err="1"/>
              <a:t>Suppl</a:t>
            </a:r>
            <a:r>
              <a:rPr lang="en-GB" dirty="0"/>
              <a:t> 5):</a:t>
            </a:r>
            <a:r>
              <a:rPr lang="en-GB" dirty="0" err="1"/>
              <a:t>Abstr</a:t>
            </a:r>
            <a:r>
              <a:rPr lang="en-GB" dirty="0"/>
              <a:t> LBA26</a:t>
            </a:r>
          </a:p>
        </p:txBody>
      </p:sp>
      <p:graphicFrame>
        <p:nvGraphicFramePr>
          <p:cNvPr id="185" name="Group 88"/>
          <p:cNvGraphicFramePr>
            <a:graphicFrameLocks noGrp="1"/>
          </p:cNvGraphicFramePr>
          <p:nvPr>
            <p:extLst>
              <p:ext uri="{D42A27DB-BD31-4B8C-83A1-F6EECF244321}">
                <p14:modId xmlns:p14="http://schemas.microsoft.com/office/powerpoint/2010/main" xmlns="" val="2309159091"/>
              </p:ext>
            </p:extLst>
          </p:nvPr>
        </p:nvGraphicFramePr>
        <p:xfrm>
          <a:off x="369888" y="4809794"/>
          <a:ext cx="8408991" cy="1426464"/>
        </p:xfrm>
        <a:graphic>
          <a:graphicData uri="http://schemas.openxmlformats.org/drawingml/2006/table">
            <a:tbl>
              <a:tblPr firstRow="1" bandRow="1">
                <a:tableStyleId>{69012ECD-51FC-41F1-AA8D-1B2483CD663E}</a:tableStyleId>
              </a:tblPr>
              <a:tblGrid>
                <a:gridCol w="1354137">
                  <a:extLst>
                    <a:ext uri="{9D8B030D-6E8A-4147-A177-3AD203B41FA5}">
                      <a16:colId xmlns="" xmlns:a16="http://schemas.microsoft.com/office/drawing/2014/main" val="20000"/>
                    </a:ext>
                  </a:extLst>
                </a:gridCol>
                <a:gridCol w="1175809">
                  <a:extLst>
                    <a:ext uri="{9D8B030D-6E8A-4147-A177-3AD203B41FA5}">
                      <a16:colId xmlns="" xmlns:a16="http://schemas.microsoft.com/office/drawing/2014/main" val="20001"/>
                    </a:ext>
                  </a:extLst>
                </a:gridCol>
                <a:gridCol w="1175809"/>
                <a:gridCol w="1175809">
                  <a:extLst>
                    <a:ext uri="{9D8B030D-6E8A-4147-A177-3AD203B41FA5}">
                      <a16:colId xmlns="" xmlns:a16="http://schemas.microsoft.com/office/drawing/2014/main" val="20002"/>
                    </a:ext>
                  </a:extLst>
                </a:gridCol>
                <a:gridCol w="1175809"/>
                <a:gridCol w="1175809">
                  <a:extLst>
                    <a:ext uri="{9D8B030D-6E8A-4147-A177-3AD203B41FA5}">
                      <a16:colId xmlns="" xmlns:a16="http://schemas.microsoft.com/office/drawing/2014/main" val="20003"/>
                    </a:ext>
                  </a:extLst>
                </a:gridCol>
                <a:gridCol w="1175809"/>
              </a:tblGrid>
              <a:tr h="1710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KRAS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KRAS変異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KRAS変異の有無不明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146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 + SIRT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 + SIRT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(n=307)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 + SIRT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(n=335)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46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mOS (95%CI)</a:t>
                      </a:r>
                      <a:r>
                        <a:rPr lang="en" sz="1400" dirty="0" smtClean="0"/>
                        <a:t/>
                      </a:r>
                      <a:br>
                        <a:rPr lang="en" sz="1400" dirty="0" smtClean="0"/>
                      </a:br>
                      <a:endParaRPr lang="en" sz="1400" dirty="0" smtClean="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28.3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(24.3, 32.5)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(21.0, 27.5)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(16.9, 21.3)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(14.4, 23.4)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23.1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(21.0, 25.0)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(20.2, 25.1)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grpSp>
        <p:nvGrpSpPr>
          <p:cNvPr id="186" name="Group 185">
            <a:extLst>
              <a:ext uri="{FF2B5EF4-FFF2-40B4-BE49-F238E27FC236}">
                <a16:creationId xmlns="" xmlns:a16="http://schemas.microsoft.com/office/drawing/2014/main" id="{5A1D7AC9-924A-40B3-8DA4-32B264BDC4AA}"/>
              </a:ext>
            </a:extLst>
          </p:cNvPr>
          <p:cNvGrpSpPr/>
          <p:nvPr/>
        </p:nvGrpSpPr>
        <p:grpSpPr>
          <a:xfrm>
            <a:off x="263781" y="1616061"/>
            <a:ext cx="4198462" cy="2999221"/>
            <a:chOff x="263781" y="1556792"/>
            <a:chExt cx="4198462" cy="2999221"/>
          </a:xfrm>
        </p:grpSpPr>
        <p:sp>
          <p:nvSpPr>
            <p:cNvPr id="187" name="TextBox 186"/>
            <p:cNvSpPr txBox="1"/>
            <p:nvPr/>
          </p:nvSpPr>
          <p:spPr>
            <a:xfrm>
              <a:off x="1928221" y="1556792"/>
              <a:ext cx="1481496" cy="307777"/>
            </a:xfrm>
            <a:prstGeom prst="rect">
              <a:avLst/>
            </a:prstGeom>
            <a:noFill/>
          </p:spPr>
          <p:txBody>
            <a:bodyPr wrap="none" rtlCol="0">
              <a:spAutoFit/>
            </a:bodyPr>
            <a:lstStyle/>
            <a:p>
              <a:pPr algn="ctr"/>
              <a:r>
                <a:rPr lang="ja-JP" sz="1400" b="1" i="0" dirty="0" smtClean="0">
                  <a:solidFill>
                    <a:srgbClr val="000000"/>
                  </a:solidFill>
                  <a:ea typeface="MS UI Gothic" pitchFamily="18" charset="0"/>
                </a:rPr>
                <a:t>OS – KRAS野生型</a:t>
              </a:r>
            </a:p>
          </p:txBody>
        </p:sp>
        <p:sp>
          <p:nvSpPr>
            <p:cNvPr id="188" name="Freeform: Shape 12">
              <a:extLst>
                <a:ext uri="{FF2B5EF4-FFF2-40B4-BE49-F238E27FC236}">
                  <a16:creationId xmlns="" xmlns:a16="http://schemas.microsoft.com/office/drawing/2014/main" id="{7FB39F5A-1BD5-4C33-881E-4C446E06F087}"/>
                </a:ext>
              </a:extLst>
            </p:cNvPr>
            <p:cNvSpPr/>
            <p:nvPr/>
          </p:nvSpPr>
          <p:spPr>
            <a:xfrm>
              <a:off x="1306830" y="1844888"/>
              <a:ext cx="3049146" cy="165612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000000"/>
                </a:solidFill>
              </a:endParaRPr>
            </a:p>
          </p:txBody>
        </p:sp>
        <p:sp>
          <p:nvSpPr>
            <p:cNvPr id="189" name="TextBox 188">
              <a:extLst>
                <a:ext uri="{FF2B5EF4-FFF2-40B4-BE49-F238E27FC236}">
                  <a16:creationId xmlns="" xmlns:a16="http://schemas.microsoft.com/office/drawing/2014/main" id="{CC7E0F33-503D-40C1-B857-130DAD2BB752}"/>
                </a:ext>
              </a:extLst>
            </p:cNvPr>
            <p:cNvSpPr txBox="1"/>
            <p:nvPr/>
          </p:nvSpPr>
          <p:spPr>
            <a:xfrm>
              <a:off x="899728" y="1716197"/>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1.0</a:t>
              </a:r>
            </a:p>
          </p:txBody>
        </p:sp>
        <p:sp>
          <p:nvSpPr>
            <p:cNvPr id="190" name="TextBox 189">
              <a:extLst>
                <a:ext uri="{FF2B5EF4-FFF2-40B4-BE49-F238E27FC236}">
                  <a16:creationId xmlns="" xmlns:a16="http://schemas.microsoft.com/office/drawing/2014/main" id="{3D5405F9-0637-494F-9D76-6DAEB8504330}"/>
                </a:ext>
              </a:extLst>
            </p:cNvPr>
            <p:cNvSpPr txBox="1"/>
            <p:nvPr/>
          </p:nvSpPr>
          <p:spPr>
            <a:xfrm>
              <a:off x="899728" y="2046716"/>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0.8</a:t>
              </a:r>
            </a:p>
          </p:txBody>
        </p:sp>
        <p:sp>
          <p:nvSpPr>
            <p:cNvPr id="191" name="TextBox 190">
              <a:extLst>
                <a:ext uri="{FF2B5EF4-FFF2-40B4-BE49-F238E27FC236}">
                  <a16:creationId xmlns="" xmlns:a16="http://schemas.microsoft.com/office/drawing/2014/main" id="{A29C4AF8-DE06-4CFC-9665-C6050BC1C867}"/>
                </a:ext>
              </a:extLst>
            </p:cNvPr>
            <p:cNvSpPr txBox="1"/>
            <p:nvPr/>
          </p:nvSpPr>
          <p:spPr>
            <a:xfrm>
              <a:off x="899728" y="2707754"/>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0.4</a:t>
              </a:r>
            </a:p>
          </p:txBody>
        </p:sp>
        <p:sp>
          <p:nvSpPr>
            <p:cNvPr id="192" name="TextBox 191">
              <a:extLst>
                <a:ext uri="{FF2B5EF4-FFF2-40B4-BE49-F238E27FC236}">
                  <a16:creationId xmlns="" xmlns:a16="http://schemas.microsoft.com/office/drawing/2014/main" id="{28F48F26-AD47-4CEA-8D60-43DCE47AB2B0}"/>
                </a:ext>
              </a:extLst>
            </p:cNvPr>
            <p:cNvSpPr txBox="1"/>
            <p:nvPr/>
          </p:nvSpPr>
          <p:spPr>
            <a:xfrm>
              <a:off x="899728" y="3038273"/>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0.2</a:t>
              </a:r>
            </a:p>
          </p:txBody>
        </p:sp>
        <p:sp>
          <p:nvSpPr>
            <p:cNvPr id="193" name="TextBox 192">
              <a:extLst>
                <a:ext uri="{FF2B5EF4-FFF2-40B4-BE49-F238E27FC236}">
                  <a16:creationId xmlns="" xmlns:a16="http://schemas.microsoft.com/office/drawing/2014/main" id="{C24EDAF4-86B7-441E-8383-ECF79E5D9EC1}"/>
                </a:ext>
              </a:extLst>
            </p:cNvPr>
            <p:cNvSpPr txBox="1"/>
            <p:nvPr/>
          </p:nvSpPr>
          <p:spPr>
            <a:xfrm>
              <a:off x="899728" y="2377235"/>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0.6</a:t>
              </a:r>
            </a:p>
          </p:txBody>
        </p:sp>
        <p:sp>
          <p:nvSpPr>
            <p:cNvPr id="194" name="TextBox 193">
              <a:extLst>
                <a:ext uri="{FF2B5EF4-FFF2-40B4-BE49-F238E27FC236}">
                  <a16:creationId xmlns="" xmlns:a16="http://schemas.microsoft.com/office/drawing/2014/main" id="{F862BC91-4F61-425E-8F67-28FF296DD868}"/>
                </a:ext>
              </a:extLst>
            </p:cNvPr>
            <p:cNvSpPr txBox="1"/>
            <p:nvPr/>
          </p:nvSpPr>
          <p:spPr>
            <a:xfrm>
              <a:off x="899728" y="3368793"/>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0.0</a:t>
              </a:r>
            </a:p>
          </p:txBody>
        </p:sp>
        <p:cxnSp>
          <p:nvCxnSpPr>
            <p:cNvPr id="195" name="Straight Connector 194">
              <a:extLst>
                <a:ext uri="{FF2B5EF4-FFF2-40B4-BE49-F238E27FC236}">
                  <a16:creationId xmlns="" xmlns:a16="http://schemas.microsoft.com/office/drawing/2014/main" id="{CD7D2DF0-11E1-4F8F-907D-B6B3BF8F2033}"/>
                </a:ext>
              </a:extLst>
            </p:cNvPr>
            <p:cNvCxnSpPr>
              <a:cxnSpLocks/>
            </p:cNvCxnSpPr>
            <p:nvPr/>
          </p:nvCxnSpPr>
          <p:spPr>
            <a:xfrm rot="5400000">
              <a:off x="1261830"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 xmlns:a16="http://schemas.microsoft.com/office/drawing/2014/main" id="{E1CA077F-C15A-4AE7-B865-F757FF3878FE}"/>
                </a:ext>
              </a:extLst>
            </p:cNvPr>
            <p:cNvSpPr txBox="1"/>
            <p:nvPr/>
          </p:nvSpPr>
          <p:spPr>
            <a:xfrm>
              <a:off x="1227998" y="3571926"/>
              <a:ext cx="15766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p:txBody>
        </p:sp>
        <p:cxnSp>
          <p:nvCxnSpPr>
            <p:cNvPr id="197" name="Straight Connector 196">
              <a:extLst>
                <a:ext uri="{FF2B5EF4-FFF2-40B4-BE49-F238E27FC236}">
                  <a16:creationId xmlns="" xmlns:a16="http://schemas.microsoft.com/office/drawing/2014/main" id="{780DA9A7-B585-4969-A0C2-8227909D0B50}"/>
                </a:ext>
              </a:extLst>
            </p:cNvPr>
            <p:cNvCxnSpPr>
              <a:cxnSpLocks/>
            </p:cNvCxnSpPr>
            <p:nvPr/>
          </p:nvCxnSpPr>
          <p:spPr>
            <a:xfrm rot="5400000">
              <a:off x="1868378"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 xmlns:a16="http://schemas.microsoft.com/office/drawing/2014/main" id="{D6C118E8-ACC3-4411-A6BE-CD4CA13A0D04}"/>
                </a:ext>
              </a:extLst>
            </p:cNvPr>
            <p:cNvSpPr txBox="1"/>
            <p:nvPr/>
          </p:nvSpPr>
          <p:spPr>
            <a:xfrm>
              <a:off x="1792964"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12</a:t>
              </a:r>
            </a:p>
          </p:txBody>
        </p:sp>
        <p:cxnSp>
          <p:nvCxnSpPr>
            <p:cNvPr id="199" name="Straight Connector 198">
              <a:extLst>
                <a:ext uri="{FF2B5EF4-FFF2-40B4-BE49-F238E27FC236}">
                  <a16:creationId xmlns="" xmlns:a16="http://schemas.microsoft.com/office/drawing/2014/main" id="{F0697956-1431-450A-BDEA-14177B7330FB}"/>
                </a:ext>
              </a:extLst>
            </p:cNvPr>
            <p:cNvCxnSpPr>
              <a:cxnSpLocks/>
            </p:cNvCxnSpPr>
            <p:nvPr/>
          </p:nvCxnSpPr>
          <p:spPr>
            <a:xfrm rot="5400000">
              <a:off x="2474926"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 xmlns:a16="http://schemas.microsoft.com/office/drawing/2014/main" id="{7CBC0ABE-1BC8-4CE8-9795-8E632C5EB225}"/>
                </a:ext>
              </a:extLst>
            </p:cNvPr>
            <p:cNvSpPr txBox="1"/>
            <p:nvPr/>
          </p:nvSpPr>
          <p:spPr>
            <a:xfrm>
              <a:off x="2400350"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a:t>
              </a:r>
            </a:p>
          </p:txBody>
        </p:sp>
        <p:cxnSp>
          <p:nvCxnSpPr>
            <p:cNvPr id="201" name="Straight Connector 200">
              <a:extLst>
                <a:ext uri="{FF2B5EF4-FFF2-40B4-BE49-F238E27FC236}">
                  <a16:creationId xmlns="" xmlns:a16="http://schemas.microsoft.com/office/drawing/2014/main" id="{4C5933C0-1D04-4ED6-8A70-C9668C7C64E1}"/>
                </a:ext>
              </a:extLst>
            </p:cNvPr>
            <p:cNvCxnSpPr>
              <a:cxnSpLocks/>
            </p:cNvCxnSpPr>
            <p:nvPr/>
          </p:nvCxnSpPr>
          <p:spPr>
            <a:xfrm rot="5400000">
              <a:off x="3081474"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 xmlns:a16="http://schemas.microsoft.com/office/drawing/2014/main" id="{6DF65441-C227-4EBD-8ED7-CB5BE321B36C}"/>
                </a:ext>
              </a:extLst>
            </p:cNvPr>
            <p:cNvSpPr txBox="1"/>
            <p:nvPr/>
          </p:nvSpPr>
          <p:spPr>
            <a:xfrm>
              <a:off x="3005994"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36</a:t>
              </a:r>
            </a:p>
          </p:txBody>
        </p:sp>
        <p:cxnSp>
          <p:nvCxnSpPr>
            <p:cNvPr id="203" name="Straight Connector 202">
              <a:extLst>
                <a:ext uri="{FF2B5EF4-FFF2-40B4-BE49-F238E27FC236}">
                  <a16:creationId xmlns="" xmlns:a16="http://schemas.microsoft.com/office/drawing/2014/main" id="{6B0404C6-FA93-429A-965F-409A9E91B20A}"/>
                </a:ext>
              </a:extLst>
            </p:cNvPr>
            <p:cNvCxnSpPr>
              <a:cxnSpLocks/>
            </p:cNvCxnSpPr>
            <p:nvPr/>
          </p:nvCxnSpPr>
          <p:spPr>
            <a:xfrm rot="5400000">
              <a:off x="3688022"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 xmlns:a16="http://schemas.microsoft.com/office/drawing/2014/main" id="{FBB6935D-34B6-43AD-84C5-0C5252730345}"/>
                </a:ext>
              </a:extLst>
            </p:cNvPr>
            <p:cNvSpPr txBox="1"/>
            <p:nvPr/>
          </p:nvSpPr>
          <p:spPr>
            <a:xfrm>
              <a:off x="3612776"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48</a:t>
              </a:r>
            </a:p>
          </p:txBody>
        </p:sp>
        <p:cxnSp>
          <p:nvCxnSpPr>
            <p:cNvPr id="205" name="Straight Connector 204">
              <a:extLst>
                <a:ext uri="{FF2B5EF4-FFF2-40B4-BE49-F238E27FC236}">
                  <a16:creationId xmlns="" xmlns:a16="http://schemas.microsoft.com/office/drawing/2014/main" id="{4261C6F1-670C-47C5-AD6F-09A2298995C5}"/>
                </a:ext>
              </a:extLst>
            </p:cNvPr>
            <p:cNvCxnSpPr>
              <a:cxnSpLocks/>
            </p:cNvCxnSpPr>
            <p:nvPr/>
          </p:nvCxnSpPr>
          <p:spPr>
            <a:xfrm rot="5400000">
              <a:off x="4295932"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 xmlns:a16="http://schemas.microsoft.com/office/drawing/2014/main" id="{DB408531-61DE-4C0B-989B-C0AD4C113B11}"/>
                </a:ext>
              </a:extLst>
            </p:cNvPr>
            <p:cNvSpPr txBox="1"/>
            <p:nvPr/>
          </p:nvSpPr>
          <p:spPr>
            <a:xfrm>
              <a:off x="4219622"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60</a:t>
              </a:r>
            </a:p>
          </p:txBody>
        </p:sp>
        <p:sp>
          <p:nvSpPr>
            <p:cNvPr id="207" name="TextBox 206">
              <a:extLst>
                <a:ext uri="{FF2B5EF4-FFF2-40B4-BE49-F238E27FC236}">
                  <a16:creationId xmlns="" xmlns:a16="http://schemas.microsoft.com/office/drawing/2014/main" id="{CFE22821-75A3-4163-944B-D01A5A036D3B}"/>
                </a:ext>
              </a:extLst>
            </p:cNvPr>
            <p:cNvSpPr txBox="1"/>
            <p:nvPr/>
          </p:nvSpPr>
          <p:spPr>
            <a:xfrm>
              <a:off x="1143039" y="4113978"/>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142</a:t>
              </a:r>
            </a:p>
            <a:p>
              <a:pPr algn="ctr"/>
              <a:r>
                <a:rPr lang="ja-JP" sz="1200" b="0" i="0" dirty="0" smtClean="0">
                  <a:solidFill>
                    <a:srgbClr val="000000"/>
                  </a:solidFill>
                  <a:ea typeface="MS UI Gothic" pitchFamily="18" charset="0"/>
                </a:rPr>
                <a:t>137</a:t>
              </a:r>
            </a:p>
          </p:txBody>
        </p:sp>
        <p:sp>
          <p:nvSpPr>
            <p:cNvPr id="208" name="TextBox 207">
              <a:extLst>
                <a:ext uri="{FF2B5EF4-FFF2-40B4-BE49-F238E27FC236}">
                  <a16:creationId xmlns="" xmlns:a16="http://schemas.microsoft.com/office/drawing/2014/main" id="{DB21DA6F-48CE-4617-8950-76BDBD6B3701}"/>
                </a:ext>
              </a:extLst>
            </p:cNvPr>
            <p:cNvSpPr txBox="1"/>
            <p:nvPr/>
          </p:nvSpPr>
          <p:spPr>
            <a:xfrm>
              <a:off x="1750485" y="4113978"/>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112</a:t>
              </a:r>
            </a:p>
            <a:p>
              <a:pPr algn="ctr"/>
              <a:r>
                <a:rPr lang="ja-JP" sz="1200" b="0" i="0" dirty="0" smtClean="0">
                  <a:solidFill>
                    <a:srgbClr val="000000"/>
                  </a:solidFill>
                  <a:ea typeface="MS UI Gothic" pitchFamily="18" charset="0"/>
                </a:rPr>
                <a:t>106</a:t>
              </a:r>
            </a:p>
          </p:txBody>
        </p:sp>
        <p:sp>
          <p:nvSpPr>
            <p:cNvPr id="209" name="TextBox 208">
              <a:extLst>
                <a:ext uri="{FF2B5EF4-FFF2-40B4-BE49-F238E27FC236}">
                  <a16:creationId xmlns="" xmlns:a16="http://schemas.microsoft.com/office/drawing/2014/main" id="{1C314AD2-5642-47A1-832A-76EF4663E9CE}"/>
                </a:ext>
              </a:extLst>
            </p:cNvPr>
            <p:cNvSpPr txBox="1"/>
            <p:nvPr/>
          </p:nvSpPr>
          <p:spPr>
            <a:xfrm>
              <a:off x="2400350"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76</a:t>
              </a:r>
            </a:p>
            <a:p>
              <a:pPr algn="ctr"/>
              <a:r>
                <a:rPr lang="ja-JP" sz="1200" b="0" i="0" dirty="0" smtClean="0">
                  <a:solidFill>
                    <a:srgbClr val="000000"/>
                  </a:solidFill>
                  <a:ea typeface="MS UI Gothic" pitchFamily="18" charset="0"/>
                </a:rPr>
                <a:t>65</a:t>
              </a:r>
            </a:p>
          </p:txBody>
        </p:sp>
        <p:sp>
          <p:nvSpPr>
            <p:cNvPr id="210" name="TextBox 209">
              <a:extLst>
                <a:ext uri="{FF2B5EF4-FFF2-40B4-BE49-F238E27FC236}">
                  <a16:creationId xmlns="" xmlns:a16="http://schemas.microsoft.com/office/drawing/2014/main" id="{7701347F-651C-4DCD-B367-4EA7FFB3156D}"/>
                </a:ext>
              </a:extLst>
            </p:cNvPr>
            <p:cNvSpPr txBox="1"/>
            <p:nvPr/>
          </p:nvSpPr>
          <p:spPr>
            <a:xfrm>
              <a:off x="3005994"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a:t>
              </a:r>
            </a:p>
            <a:p>
              <a:pPr algn="ctr"/>
              <a:r>
                <a:rPr lang="ja-JP" sz="1200" b="0" i="0" dirty="0" smtClean="0">
                  <a:solidFill>
                    <a:srgbClr val="000000"/>
                  </a:solidFill>
                  <a:ea typeface="MS UI Gothic" pitchFamily="18" charset="0"/>
                </a:rPr>
                <a:t>29</a:t>
              </a:r>
            </a:p>
          </p:txBody>
        </p:sp>
        <p:sp>
          <p:nvSpPr>
            <p:cNvPr id="211" name="TextBox 210">
              <a:extLst>
                <a:ext uri="{FF2B5EF4-FFF2-40B4-BE49-F238E27FC236}">
                  <a16:creationId xmlns="" xmlns:a16="http://schemas.microsoft.com/office/drawing/2014/main" id="{A2BAD6DC-7C6B-4A28-AF0F-9F5483D85F08}"/>
                </a:ext>
              </a:extLst>
            </p:cNvPr>
            <p:cNvSpPr txBox="1"/>
            <p:nvPr/>
          </p:nvSpPr>
          <p:spPr>
            <a:xfrm>
              <a:off x="3612149" y="4113978"/>
              <a:ext cx="243874"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7</a:t>
              </a:r>
            </a:p>
            <a:p>
              <a:pPr algn="ctr"/>
              <a:r>
                <a:rPr lang="ja-JP" sz="1200" b="0" i="0" dirty="0" smtClean="0">
                  <a:solidFill>
                    <a:srgbClr val="000000"/>
                  </a:solidFill>
                  <a:ea typeface="MS UI Gothic" pitchFamily="18" charset="0"/>
                </a:rPr>
                <a:t>10</a:t>
              </a:r>
            </a:p>
          </p:txBody>
        </p:sp>
        <p:sp>
          <p:nvSpPr>
            <p:cNvPr id="212" name="TextBox 211">
              <a:extLst>
                <a:ext uri="{FF2B5EF4-FFF2-40B4-BE49-F238E27FC236}">
                  <a16:creationId xmlns="" xmlns:a16="http://schemas.microsoft.com/office/drawing/2014/main" id="{B1469008-EE83-47F2-9FDE-70B3190B8A11}"/>
                </a:ext>
              </a:extLst>
            </p:cNvPr>
            <p:cNvSpPr txBox="1"/>
            <p:nvPr/>
          </p:nvSpPr>
          <p:spPr>
            <a:xfrm>
              <a:off x="4262101" y="4113978"/>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a:t>
              </a:r>
            </a:p>
            <a:p>
              <a:pPr algn="ctr"/>
              <a:r>
                <a:rPr lang="ja-JP" sz="1200" b="0" i="0" dirty="0" smtClean="0">
                  <a:solidFill>
                    <a:srgbClr val="000000"/>
                  </a:solidFill>
                  <a:ea typeface="MS UI Gothic" pitchFamily="18" charset="0"/>
                </a:rPr>
                <a:t>1</a:t>
              </a:r>
            </a:p>
          </p:txBody>
        </p:sp>
        <p:sp>
          <p:nvSpPr>
            <p:cNvPr id="213" name="TextBox 212">
              <a:extLst>
                <a:ext uri="{FF2B5EF4-FFF2-40B4-BE49-F238E27FC236}">
                  <a16:creationId xmlns="" xmlns:a16="http://schemas.microsoft.com/office/drawing/2014/main" id="{BB6965EF-E5A2-4DF9-84CB-6E63E564BC39}"/>
                </a:ext>
              </a:extLst>
            </p:cNvPr>
            <p:cNvSpPr txBox="1"/>
            <p:nvPr/>
          </p:nvSpPr>
          <p:spPr>
            <a:xfrm>
              <a:off x="1654162" y="3816401"/>
              <a:ext cx="235448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無作為化からの経過期間、カ月</a:t>
              </a:r>
            </a:p>
          </p:txBody>
        </p:sp>
        <p:sp>
          <p:nvSpPr>
            <p:cNvPr id="214" name="TextBox 213">
              <a:extLst>
                <a:ext uri="{FF2B5EF4-FFF2-40B4-BE49-F238E27FC236}">
                  <a16:creationId xmlns="" xmlns:a16="http://schemas.microsoft.com/office/drawing/2014/main" id="{676CF091-85CE-45BE-9AA1-E07914C4B387}"/>
                </a:ext>
              </a:extLst>
            </p:cNvPr>
            <p:cNvSpPr txBox="1"/>
            <p:nvPr/>
          </p:nvSpPr>
          <p:spPr>
            <a:xfrm rot="16200000">
              <a:off x="46936" y="2505776"/>
              <a:ext cx="1137097"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生存率</a:t>
              </a:r>
            </a:p>
          </p:txBody>
        </p:sp>
        <p:sp>
          <p:nvSpPr>
            <p:cNvPr id="215" name="TextBox 214">
              <a:extLst>
                <a:ext uri="{FF2B5EF4-FFF2-40B4-BE49-F238E27FC236}">
                  <a16:creationId xmlns="" xmlns:a16="http://schemas.microsoft.com/office/drawing/2014/main" id="{2B15A063-1EF1-4786-AA61-F938D2D7F9A0}"/>
                </a:ext>
              </a:extLst>
            </p:cNvPr>
            <p:cNvSpPr txBox="1"/>
            <p:nvPr/>
          </p:nvSpPr>
          <p:spPr>
            <a:xfrm>
              <a:off x="1721869" y="2992457"/>
              <a:ext cx="799762" cy="442035"/>
            </a:xfrm>
            <a:prstGeom prst="rect">
              <a:avLst/>
            </a:prstGeom>
            <a:noFill/>
          </p:spPr>
          <p:txBody>
            <a:bodyPr wrap="none" lIns="36000" tIns="36000" rIns="36000" bIns="36000" rtlCol="0" anchor="t" anchorCtr="0">
              <a:spAutoFit/>
            </a:bodyPr>
            <a:lstStyle/>
            <a:p>
              <a:r>
                <a:rPr lang="ja-JP" sz="1200" b="0" i="0" dirty="0" smtClean="0">
                  <a:solidFill>
                    <a:srgbClr val="000000"/>
                  </a:solidFill>
                  <a:ea typeface="MS UI Gothic" pitchFamily="18" charset="0"/>
                </a:rPr>
                <a:t>CT単独</a:t>
              </a:r>
              <a:r>
                <a:rPr lang="en" sz="1200" dirty="0" smtClean="0"/>
                <a:t/>
              </a:r>
              <a:br>
                <a:rPr lang="en" sz="1200" dirty="0" smtClean="0"/>
              </a:br>
              <a:r>
                <a:rPr lang="ja-JP" sz="1200" b="0" i="0" dirty="0" smtClean="0">
                  <a:solidFill>
                    <a:srgbClr val="000000"/>
                  </a:solidFill>
                  <a:ea typeface="MS UI Gothic" pitchFamily="18" charset="0"/>
                </a:rPr>
                <a:t>CT + SIRT</a:t>
              </a:r>
            </a:p>
          </p:txBody>
        </p:sp>
        <p:cxnSp>
          <p:nvCxnSpPr>
            <p:cNvPr id="216" name="Straight Connector 215">
              <a:extLst>
                <a:ext uri="{FF2B5EF4-FFF2-40B4-BE49-F238E27FC236}">
                  <a16:creationId xmlns="" xmlns:a16="http://schemas.microsoft.com/office/drawing/2014/main" id="{43625AD1-7559-4DF6-906E-9104F24A9D21}"/>
                </a:ext>
              </a:extLst>
            </p:cNvPr>
            <p:cNvCxnSpPr/>
            <p:nvPr/>
          </p:nvCxnSpPr>
          <p:spPr>
            <a:xfrm>
              <a:off x="1495049" y="312091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 xmlns:a16="http://schemas.microsoft.com/office/drawing/2014/main" id="{38B3051D-A537-416A-9A5B-C4C130DB2DFD}"/>
                </a:ext>
              </a:extLst>
            </p:cNvPr>
            <p:cNvCxnSpPr/>
            <p:nvPr/>
          </p:nvCxnSpPr>
          <p:spPr>
            <a:xfrm>
              <a:off x="1495049" y="3305067"/>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 xmlns:a16="http://schemas.microsoft.com/office/drawing/2014/main" id="{9CB9F6A1-5C69-4223-98C6-22C4B7BC0871}"/>
                </a:ext>
              </a:extLst>
            </p:cNvPr>
            <p:cNvCxnSpPr/>
            <p:nvPr/>
          </p:nvCxnSpPr>
          <p:spPr>
            <a:xfrm>
              <a:off x="1225172"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 xmlns:a16="http://schemas.microsoft.com/office/drawing/2014/main" id="{EEACEC5C-B166-48B1-8B4C-D86AA9BADB58}"/>
                </a:ext>
              </a:extLst>
            </p:cNvPr>
            <p:cNvCxnSpPr/>
            <p:nvPr/>
          </p:nvCxnSpPr>
          <p:spPr>
            <a:xfrm>
              <a:off x="1225172" y="21758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 xmlns:a16="http://schemas.microsoft.com/office/drawing/2014/main" id="{A3F05C3E-6206-45F3-9D4A-FB36EE257731}"/>
                </a:ext>
              </a:extLst>
            </p:cNvPr>
            <p:cNvCxnSpPr/>
            <p:nvPr/>
          </p:nvCxnSpPr>
          <p:spPr>
            <a:xfrm>
              <a:off x="1225172" y="283841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 xmlns:a16="http://schemas.microsoft.com/office/drawing/2014/main" id="{14EFE8F4-DA0E-4C09-B599-BD17128B24EE}"/>
                </a:ext>
              </a:extLst>
            </p:cNvPr>
            <p:cNvCxnSpPr/>
            <p:nvPr/>
          </p:nvCxnSpPr>
          <p:spPr>
            <a:xfrm>
              <a:off x="1225172" y="31697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 xmlns:a16="http://schemas.microsoft.com/office/drawing/2014/main" id="{E24004BE-4B90-4C4F-9B68-6EEBF7138D19}"/>
                </a:ext>
              </a:extLst>
            </p:cNvPr>
            <p:cNvCxnSpPr/>
            <p:nvPr/>
          </p:nvCxnSpPr>
          <p:spPr>
            <a:xfrm>
              <a:off x="1225172" y="250711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 xmlns:a16="http://schemas.microsoft.com/office/drawing/2014/main" id="{208C4E51-C7E4-40EE-8E27-CAA72AFADE88}"/>
                </a:ext>
              </a:extLst>
            </p:cNvPr>
            <p:cNvCxnSpPr/>
            <p:nvPr/>
          </p:nvCxnSpPr>
          <p:spPr>
            <a:xfrm>
              <a:off x="1225172" y="35010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grpSp>
          <p:nvGrpSpPr>
            <p:cNvPr id="224" name="Group 4">
              <a:extLst>
                <a:ext uri="{FF2B5EF4-FFF2-40B4-BE49-F238E27FC236}">
                  <a16:creationId xmlns="" xmlns:a16="http://schemas.microsoft.com/office/drawing/2014/main" id="{382DFE8F-07EF-4C87-834C-E8C3EBE64BA8}"/>
                </a:ext>
              </a:extLst>
            </p:cNvPr>
            <p:cNvGrpSpPr>
              <a:grpSpLocks noChangeAspect="1"/>
            </p:cNvGrpSpPr>
            <p:nvPr/>
          </p:nvGrpSpPr>
          <p:grpSpPr bwMode="auto">
            <a:xfrm>
              <a:off x="1299077" y="1849455"/>
              <a:ext cx="3048405" cy="1580453"/>
              <a:chOff x="1198" y="1289"/>
              <a:chExt cx="3360" cy="1742"/>
            </a:xfrm>
          </p:grpSpPr>
          <p:sp>
            <p:nvSpPr>
              <p:cNvPr id="226" name="Freeform 5">
                <a:extLst>
                  <a:ext uri="{FF2B5EF4-FFF2-40B4-BE49-F238E27FC236}">
                    <a16:creationId xmlns="" xmlns:a16="http://schemas.microsoft.com/office/drawing/2014/main" id="{DDDE42BE-EF06-4B17-9F96-2681E8D75444}"/>
                  </a:ext>
                </a:extLst>
              </p:cNvPr>
              <p:cNvSpPr>
                <a:spLocks/>
              </p:cNvSpPr>
              <p:nvPr/>
            </p:nvSpPr>
            <p:spPr bwMode="auto">
              <a:xfrm>
                <a:off x="1198" y="1289"/>
                <a:ext cx="3360" cy="1561"/>
              </a:xfrm>
              <a:custGeom>
                <a:avLst/>
                <a:gdLst>
                  <a:gd name="T0" fmla="*/ 2865 w 3360"/>
                  <a:gd name="T1" fmla="*/ 1497 h 1561"/>
                  <a:gd name="T2" fmla="*/ 2274 w 3360"/>
                  <a:gd name="T3" fmla="*/ 1471 h 1561"/>
                  <a:gd name="T4" fmla="*/ 2210 w 3360"/>
                  <a:gd name="T5" fmla="*/ 1419 h 1561"/>
                  <a:gd name="T6" fmla="*/ 2142 w 3360"/>
                  <a:gd name="T7" fmla="*/ 1401 h 1561"/>
                  <a:gd name="T8" fmla="*/ 2074 w 3360"/>
                  <a:gd name="T9" fmla="*/ 1351 h 1561"/>
                  <a:gd name="T10" fmla="*/ 2052 w 3360"/>
                  <a:gd name="T11" fmla="*/ 1326 h 1561"/>
                  <a:gd name="T12" fmla="*/ 2001 w 3360"/>
                  <a:gd name="T13" fmla="*/ 1284 h 1561"/>
                  <a:gd name="T14" fmla="*/ 1963 w 3360"/>
                  <a:gd name="T15" fmla="*/ 1238 h 1561"/>
                  <a:gd name="T16" fmla="*/ 1953 w 3360"/>
                  <a:gd name="T17" fmla="*/ 1200 h 1561"/>
                  <a:gd name="T18" fmla="*/ 1867 w 3360"/>
                  <a:gd name="T19" fmla="*/ 1186 h 1561"/>
                  <a:gd name="T20" fmla="*/ 1851 w 3360"/>
                  <a:gd name="T21" fmla="*/ 1138 h 1561"/>
                  <a:gd name="T22" fmla="*/ 1827 w 3360"/>
                  <a:gd name="T23" fmla="*/ 1106 h 1561"/>
                  <a:gd name="T24" fmla="*/ 1819 w 3360"/>
                  <a:gd name="T25" fmla="*/ 1044 h 1561"/>
                  <a:gd name="T26" fmla="*/ 1801 w 3360"/>
                  <a:gd name="T27" fmla="*/ 1023 h 1561"/>
                  <a:gd name="T28" fmla="*/ 1645 w 3360"/>
                  <a:gd name="T29" fmla="*/ 989 h 1561"/>
                  <a:gd name="T30" fmla="*/ 1619 w 3360"/>
                  <a:gd name="T31" fmla="*/ 967 h 1561"/>
                  <a:gd name="T32" fmla="*/ 1611 w 3360"/>
                  <a:gd name="T33" fmla="*/ 935 h 1561"/>
                  <a:gd name="T34" fmla="*/ 1573 w 3360"/>
                  <a:gd name="T35" fmla="*/ 903 h 1561"/>
                  <a:gd name="T36" fmla="*/ 1557 w 3360"/>
                  <a:gd name="T37" fmla="*/ 865 h 1561"/>
                  <a:gd name="T38" fmla="*/ 1493 w 3360"/>
                  <a:gd name="T39" fmla="*/ 849 h 1561"/>
                  <a:gd name="T40" fmla="*/ 1485 w 3360"/>
                  <a:gd name="T41" fmla="*/ 819 h 1561"/>
                  <a:gd name="T42" fmla="*/ 1459 w 3360"/>
                  <a:gd name="T43" fmla="*/ 813 h 1561"/>
                  <a:gd name="T44" fmla="*/ 1396 w 3360"/>
                  <a:gd name="T45" fmla="*/ 783 h 1561"/>
                  <a:gd name="T46" fmla="*/ 1350 w 3360"/>
                  <a:gd name="T47" fmla="*/ 743 h 1561"/>
                  <a:gd name="T48" fmla="*/ 1308 w 3360"/>
                  <a:gd name="T49" fmla="*/ 684 h 1561"/>
                  <a:gd name="T50" fmla="*/ 1240 w 3360"/>
                  <a:gd name="T51" fmla="*/ 654 h 1561"/>
                  <a:gd name="T52" fmla="*/ 1224 w 3360"/>
                  <a:gd name="T53" fmla="*/ 616 h 1561"/>
                  <a:gd name="T54" fmla="*/ 1208 w 3360"/>
                  <a:gd name="T55" fmla="*/ 608 h 1561"/>
                  <a:gd name="T56" fmla="*/ 1154 w 3360"/>
                  <a:gd name="T57" fmla="*/ 580 h 1561"/>
                  <a:gd name="T58" fmla="*/ 1134 w 3360"/>
                  <a:gd name="T59" fmla="*/ 552 h 1561"/>
                  <a:gd name="T60" fmla="*/ 1126 w 3360"/>
                  <a:gd name="T61" fmla="*/ 510 h 1561"/>
                  <a:gd name="T62" fmla="*/ 1014 w 3360"/>
                  <a:gd name="T63" fmla="*/ 498 h 1561"/>
                  <a:gd name="T64" fmla="*/ 934 w 3360"/>
                  <a:gd name="T65" fmla="*/ 468 h 1561"/>
                  <a:gd name="T66" fmla="*/ 910 w 3360"/>
                  <a:gd name="T67" fmla="*/ 437 h 1561"/>
                  <a:gd name="T68" fmla="*/ 886 w 3360"/>
                  <a:gd name="T69" fmla="*/ 419 h 1561"/>
                  <a:gd name="T70" fmla="*/ 823 w 3360"/>
                  <a:gd name="T71" fmla="*/ 397 h 1561"/>
                  <a:gd name="T72" fmla="*/ 791 w 3360"/>
                  <a:gd name="T73" fmla="*/ 369 h 1561"/>
                  <a:gd name="T74" fmla="*/ 751 w 3360"/>
                  <a:gd name="T75" fmla="*/ 351 h 1561"/>
                  <a:gd name="T76" fmla="*/ 727 w 3360"/>
                  <a:gd name="T77" fmla="*/ 319 h 1561"/>
                  <a:gd name="T78" fmla="*/ 679 w 3360"/>
                  <a:gd name="T79" fmla="*/ 297 h 1561"/>
                  <a:gd name="T80" fmla="*/ 569 w 3360"/>
                  <a:gd name="T81" fmla="*/ 263 h 1561"/>
                  <a:gd name="T82" fmla="*/ 489 w 3360"/>
                  <a:gd name="T83" fmla="*/ 237 h 1561"/>
                  <a:gd name="T84" fmla="*/ 481 w 3360"/>
                  <a:gd name="T85" fmla="*/ 177 h 1561"/>
                  <a:gd name="T86" fmla="*/ 379 w 3360"/>
                  <a:gd name="T87" fmla="*/ 165 h 1561"/>
                  <a:gd name="T88" fmla="*/ 371 w 3360"/>
                  <a:gd name="T89" fmla="*/ 140 h 1561"/>
                  <a:gd name="T90" fmla="*/ 329 w 3360"/>
                  <a:gd name="T91" fmla="*/ 132 h 1561"/>
                  <a:gd name="T92" fmla="*/ 297 w 3360"/>
                  <a:gd name="T93" fmla="*/ 110 h 1561"/>
                  <a:gd name="T94" fmla="*/ 230 w 3360"/>
                  <a:gd name="T95" fmla="*/ 100 h 1561"/>
                  <a:gd name="T96" fmla="*/ 210 w 3360"/>
                  <a:gd name="T97" fmla="*/ 64 h 1561"/>
                  <a:gd name="T98" fmla="*/ 142 w 3360"/>
                  <a:gd name="T99" fmla="*/ 42 h 1561"/>
                  <a:gd name="T100" fmla="*/ 104 w 3360"/>
                  <a:gd name="T101" fmla="*/ 18 h 1561"/>
                  <a:gd name="T102" fmla="*/ 0 w 3360"/>
                  <a:gd name="T103" fmla="*/ 0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0" h="1561">
                    <a:moveTo>
                      <a:pt x="3360" y="1561"/>
                    </a:moveTo>
                    <a:lnTo>
                      <a:pt x="2865" y="1561"/>
                    </a:lnTo>
                    <a:lnTo>
                      <a:pt x="2865" y="1497"/>
                    </a:lnTo>
                    <a:lnTo>
                      <a:pt x="2376" y="1497"/>
                    </a:lnTo>
                    <a:lnTo>
                      <a:pt x="2376" y="1471"/>
                    </a:lnTo>
                    <a:lnTo>
                      <a:pt x="2274" y="1471"/>
                    </a:lnTo>
                    <a:lnTo>
                      <a:pt x="2274" y="1445"/>
                    </a:lnTo>
                    <a:lnTo>
                      <a:pt x="2210" y="1445"/>
                    </a:lnTo>
                    <a:lnTo>
                      <a:pt x="2210" y="1419"/>
                    </a:lnTo>
                    <a:lnTo>
                      <a:pt x="2192" y="1419"/>
                    </a:lnTo>
                    <a:lnTo>
                      <a:pt x="2192" y="1401"/>
                    </a:lnTo>
                    <a:lnTo>
                      <a:pt x="2142" y="1401"/>
                    </a:lnTo>
                    <a:lnTo>
                      <a:pt x="2142" y="1377"/>
                    </a:lnTo>
                    <a:lnTo>
                      <a:pt x="2074" y="1377"/>
                    </a:lnTo>
                    <a:lnTo>
                      <a:pt x="2074" y="1351"/>
                    </a:lnTo>
                    <a:lnTo>
                      <a:pt x="2066" y="1351"/>
                    </a:lnTo>
                    <a:lnTo>
                      <a:pt x="2066" y="1326"/>
                    </a:lnTo>
                    <a:lnTo>
                      <a:pt x="2052" y="1326"/>
                    </a:lnTo>
                    <a:lnTo>
                      <a:pt x="2052" y="1310"/>
                    </a:lnTo>
                    <a:lnTo>
                      <a:pt x="2001" y="1310"/>
                    </a:lnTo>
                    <a:lnTo>
                      <a:pt x="2001" y="1284"/>
                    </a:lnTo>
                    <a:lnTo>
                      <a:pt x="1971" y="1284"/>
                    </a:lnTo>
                    <a:lnTo>
                      <a:pt x="1971" y="1238"/>
                    </a:lnTo>
                    <a:lnTo>
                      <a:pt x="1963" y="1238"/>
                    </a:lnTo>
                    <a:lnTo>
                      <a:pt x="1963" y="1216"/>
                    </a:lnTo>
                    <a:lnTo>
                      <a:pt x="1953" y="1216"/>
                    </a:lnTo>
                    <a:lnTo>
                      <a:pt x="1953" y="1200"/>
                    </a:lnTo>
                    <a:lnTo>
                      <a:pt x="1949" y="1200"/>
                    </a:lnTo>
                    <a:lnTo>
                      <a:pt x="1949" y="1186"/>
                    </a:lnTo>
                    <a:lnTo>
                      <a:pt x="1867" y="1186"/>
                    </a:lnTo>
                    <a:lnTo>
                      <a:pt x="1867" y="1160"/>
                    </a:lnTo>
                    <a:lnTo>
                      <a:pt x="1851" y="1160"/>
                    </a:lnTo>
                    <a:lnTo>
                      <a:pt x="1851" y="1138"/>
                    </a:lnTo>
                    <a:lnTo>
                      <a:pt x="1843" y="1138"/>
                    </a:lnTo>
                    <a:lnTo>
                      <a:pt x="1843" y="1106"/>
                    </a:lnTo>
                    <a:lnTo>
                      <a:pt x="1827" y="1106"/>
                    </a:lnTo>
                    <a:lnTo>
                      <a:pt x="1827" y="1078"/>
                    </a:lnTo>
                    <a:lnTo>
                      <a:pt x="1819" y="1078"/>
                    </a:lnTo>
                    <a:lnTo>
                      <a:pt x="1819" y="1044"/>
                    </a:lnTo>
                    <a:lnTo>
                      <a:pt x="1809" y="1044"/>
                    </a:lnTo>
                    <a:lnTo>
                      <a:pt x="1809" y="1023"/>
                    </a:lnTo>
                    <a:lnTo>
                      <a:pt x="1801" y="1023"/>
                    </a:lnTo>
                    <a:lnTo>
                      <a:pt x="1801" y="1007"/>
                    </a:lnTo>
                    <a:lnTo>
                      <a:pt x="1645" y="1007"/>
                    </a:lnTo>
                    <a:lnTo>
                      <a:pt x="1645" y="989"/>
                    </a:lnTo>
                    <a:lnTo>
                      <a:pt x="1627" y="989"/>
                    </a:lnTo>
                    <a:lnTo>
                      <a:pt x="1627" y="967"/>
                    </a:lnTo>
                    <a:lnTo>
                      <a:pt x="1619" y="967"/>
                    </a:lnTo>
                    <a:lnTo>
                      <a:pt x="1619" y="945"/>
                    </a:lnTo>
                    <a:lnTo>
                      <a:pt x="1611" y="945"/>
                    </a:lnTo>
                    <a:lnTo>
                      <a:pt x="1611" y="935"/>
                    </a:lnTo>
                    <a:lnTo>
                      <a:pt x="1587" y="935"/>
                    </a:lnTo>
                    <a:lnTo>
                      <a:pt x="1587" y="903"/>
                    </a:lnTo>
                    <a:lnTo>
                      <a:pt x="1573" y="903"/>
                    </a:lnTo>
                    <a:lnTo>
                      <a:pt x="1573" y="881"/>
                    </a:lnTo>
                    <a:lnTo>
                      <a:pt x="1557" y="881"/>
                    </a:lnTo>
                    <a:lnTo>
                      <a:pt x="1557" y="865"/>
                    </a:lnTo>
                    <a:lnTo>
                      <a:pt x="1527" y="865"/>
                    </a:lnTo>
                    <a:lnTo>
                      <a:pt x="1527" y="849"/>
                    </a:lnTo>
                    <a:lnTo>
                      <a:pt x="1493" y="849"/>
                    </a:lnTo>
                    <a:lnTo>
                      <a:pt x="1493" y="833"/>
                    </a:lnTo>
                    <a:lnTo>
                      <a:pt x="1485" y="833"/>
                    </a:lnTo>
                    <a:lnTo>
                      <a:pt x="1485" y="819"/>
                    </a:lnTo>
                    <a:lnTo>
                      <a:pt x="1471" y="819"/>
                    </a:lnTo>
                    <a:lnTo>
                      <a:pt x="1471" y="813"/>
                    </a:lnTo>
                    <a:lnTo>
                      <a:pt x="1459" y="813"/>
                    </a:lnTo>
                    <a:lnTo>
                      <a:pt x="1459" y="803"/>
                    </a:lnTo>
                    <a:lnTo>
                      <a:pt x="1396" y="803"/>
                    </a:lnTo>
                    <a:lnTo>
                      <a:pt x="1396" y="783"/>
                    </a:lnTo>
                    <a:lnTo>
                      <a:pt x="1366" y="783"/>
                    </a:lnTo>
                    <a:lnTo>
                      <a:pt x="1366" y="743"/>
                    </a:lnTo>
                    <a:lnTo>
                      <a:pt x="1350" y="743"/>
                    </a:lnTo>
                    <a:lnTo>
                      <a:pt x="1350" y="720"/>
                    </a:lnTo>
                    <a:lnTo>
                      <a:pt x="1308" y="720"/>
                    </a:lnTo>
                    <a:lnTo>
                      <a:pt x="1308" y="684"/>
                    </a:lnTo>
                    <a:lnTo>
                      <a:pt x="1292" y="684"/>
                    </a:lnTo>
                    <a:lnTo>
                      <a:pt x="1292" y="654"/>
                    </a:lnTo>
                    <a:lnTo>
                      <a:pt x="1240" y="654"/>
                    </a:lnTo>
                    <a:lnTo>
                      <a:pt x="1240" y="626"/>
                    </a:lnTo>
                    <a:lnTo>
                      <a:pt x="1224" y="626"/>
                    </a:lnTo>
                    <a:lnTo>
                      <a:pt x="1224" y="616"/>
                    </a:lnTo>
                    <a:lnTo>
                      <a:pt x="1214" y="616"/>
                    </a:lnTo>
                    <a:lnTo>
                      <a:pt x="1214" y="608"/>
                    </a:lnTo>
                    <a:lnTo>
                      <a:pt x="1208" y="608"/>
                    </a:lnTo>
                    <a:lnTo>
                      <a:pt x="1208" y="588"/>
                    </a:lnTo>
                    <a:lnTo>
                      <a:pt x="1154" y="588"/>
                    </a:lnTo>
                    <a:lnTo>
                      <a:pt x="1154" y="580"/>
                    </a:lnTo>
                    <a:lnTo>
                      <a:pt x="1148" y="580"/>
                    </a:lnTo>
                    <a:lnTo>
                      <a:pt x="1148" y="552"/>
                    </a:lnTo>
                    <a:lnTo>
                      <a:pt x="1134" y="552"/>
                    </a:lnTo>
                    <a:lnTo>
                      <a:pt x="1134" y="534"/>
                    </a:lnTo>
                    <a:lnTo>
                      <a:pt x="1126" y="534"/>
                    </a:lnTo>
                    <a:lnTo>
                      <a:pt x="1126" y="510"/>
                    </a:lnTo>
                    <a:lnTo>
                      <a:pt x="1118" y="510"/>
                    </a:lnTo>
                    <a:lnTo>
                      <a:pt x="1118" y="498"/>
                    </a:lnTo>
                    <a:lnTo>
                      <a:pt x="1014" y="498"/>
                    </a:lnTo>
                    <a:lnTo>
                      <a:pt x="1014" y="480"/>
                    </a:lnTo>
                    <a:lnTo>
                      <a:pt x="934" y="480"/>
                    </a:lnTo>
                    <a:lnTo>
                      <a:pt x="934" y="468"/>
                    </a:lnTo>
                    <a:lnTo>
                      <a:pt x="920" y="468"/>
                    </a:lnTo>
                    <a:lnTo>
                      <a:pt x="920" y="437"/>
                    </a:lnTo>
                    <a:lnTo>
                      <a:pt x="910" y="437"/>
                    </a:lnTo>
                    <a:lnTo>
                      <a:pt x="910" y="427"/>
                    </a:lnTo>
                    <a:lnTo>
                      <a:pt x="886" y="427"/>
                    </a:lnTo>
                    <a:lnTo>
                      <a:pt x="886" y="419"/>
                    </a:lnTo>
                    <a:lnTo>
                      <a:pt x="847" y="419"/>
                    </a:lnTo>
                    <a:lnTo>
                      <a:pt x="847" y="397"/>
                    </a:lnTo>
                    <a:lnTo>
                      <a:pt x="823" y="397"/>
                    </a:lnTo>
                    <a:lnTo>
                      <a:pt x="823" y="379"/>
                    </a:lnTo>
                    <a:lnTo>
                      <a:pt x="791" y="379"/>
                    </a:lnTo>
                    <a:lnTo>
                      <a:pt x="791" y="369"/>
                    </a:lnTo>
                    <a:lnTo>
                      <a:pt x="757" y="369"/>
                    </a:lnTo>
                    <a:lnTo>
                      <a:pt x="757" y="351"/>
                    </a:lnTo>
                    <a:lnTo>
                      <a:pt x="751" y="351"/>
                    </a:lnTo>
                    <a:lnTo>
                      <a:pt x="751" y="333"/>
                    </a:lnTo>
                    <a:lnTo>
                      <a:pt x="727" y="333"/>
                    </a:lnTo>
                    <a:lnTo>
                      <a:pt x="727" y="319"/>
                    </a:lnTo>
                    <a:lnTo>
                      <a:pt x="687" y="319"/>
                    </a:lnTo>
                    <a:lnTo>
                      <a:pt x="687" y="297"/>
                    </a:lnTo>
                    <a:lnTo>
                      <a:pt x="679" y="297"/>
                    </a:lnTo>
                    <a:lnTo>
                      <a:pt x="679" y="273"/>
                    </a:lnTo>
                    <a:lnTo>
                      <a:pt x="569" y="273"/>
                    </a:lnTo>
                    <a:lnTo>
                      <a:pt x="569" y="263"/>
                    </a:lnTo>
                    <a:lnTo>
                      <a:pt x="545" y="263"/>
                    </a:lnTo>
                    <a:lnTo>
                      <a:pt x="545" y="237"/>
                    </a:lnTo>
                    <a:lnTo>
                      <a:pt x="489" y="237"/>
                    </a:lnTo>
                    <a:lnTo>
                      <a:pt x="489" y="183"/>
                    </a:lnTo>
                    <a:lnTo>
                      <a:pt x="481" y="183"/>
                    </a:lnTo>
                    <a:lnTo>
                      <a:pt x="481" y="177"/>
                    </a:lnTo>
                    <a:lnTo>
                      <a:pt x="425" y="177"/>
                    </a:lnTo>
                    <a:lnTo>
                      <a:pt x="425" y="165"/>
                    </a:lnTo>
                    <a:lnTo>
                      <a:pt x="379" y="165"/>
                    </a:lnTo>
                    <a:lnTo>
                      <a:pt x="379" y="157"/>
                    </a:lnTo>
                    <a:lnTo>
                      <a:pt x="371" y="157"/>
                    </a:lnTo>
                    <a:lnTo>
                      <a:pt x="371" y="140"/>
                    </a:lnTo>
                    <a:lnTo>
                      <a:pt x="331" y="140"/>
                    </a:lnTo>
                    <a:lnTo>
                      <a:pt x="331" y="132"/>
                    </a:lnTo>
                    <a:lnTo>
                      <a:pt x="329" y="132"/>
                    </a:lnTo>
                    <a:lnTo>
                      <a:pt x="329" y="122"/>
                    </a:lnTo>
                    <a:lnTo>
                      <a:pt x="297" y="122"/>
                    </a:lnTo>
                    <a:lnTo>
                      <a:pt x="297" y="110"/>
                    </a:lnTo>
                    <a:lnTo>
                      <a:pt x="284" y="110"/>
                    </a:lnTo>
                    <a:lnTo>
                      <a:pt x="284" y="100"/>
                    </a:lnTo>
                    <a:lnTo>
                      <a:pt x="230" y="100"/>
                    </a:lnTo>
                    <a:lnTo>
                      <a:pt x="230" y="86"/>
                    </a:lnTo>
                    <a:lnTo>
                      <a:pt x="210" y="86"/>
                    </a:lnTo>
                    <a:lnTo>
                      <a:pt x="210" y="64"/>
                    </a:lnTo>
                    <a:lnTo>
                      <a:pt x="160" y="64"/>
                    </a:lnTo>
                    <a:lnTo>
                      <a:pt x="160" y="42"/>
                    </a:lnTo>
                    <a:lnTo>
                      <a:pt x="142" y="42"/>
                    </a:lnTo>
                    <a:lnTo>
                      <a:pt x="142" y="30"/>
                    </a:lnTo>
                    <a:lnTo>
                      <a:pt x="104" y="30"/>
                    </a:lnTo>
                    <a:lnTo>
                      <a:pt x="104" y="18"/>
                    </a:lnTo>
                    <a:lnTo>
                      <a:pt x="72" y="18"/>
                    </a:lnTo>
                    <a:lnTo>
                      <a:pt x="72"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7" name="Freeform 6">
                <a:extLst>
                  <a:ext uri="{FF2B5EF4-FFF2-40B4-BE49-F238E27FC236}">
                    <a16:creationId xmlns="" xmlns:a16="http://schemas.microsoft.com/office/drawing/2014/main" id="{3995B628-9EA2-4C71-A072-B8C8039D9DD9}"/>
                  </a:ext>
                </a:extLst>
              </p:cNvPr>
              <p:cNvSpPr>
                <a:spLocks/>
              </p:cNvSpPr>
              <p:nvPr/>
            </p:nvSpPr>
            <p:spPr bwMode="auto">
              <a:xfrm>
                <a:off x="1198" y="1289"/>
                <a:ext cx="3360" cy="1742"/>
              </a:xfrm>
              <a:custGeom>
                <a:avLst/>
                <a:gdLst>
                  <a:gd name="T0" fmla="*/ 3340 w 3360"/>
                  <a:gd name="T1" fmla="*/ 1650 h 1742"/>
                  <a:gd name="T2" fmla="*/ 2965 w 3360"/>
                  <a:gd name="T3" fmla="*/ 1561 h 1742"/>
                  <a:gd name="T4" fmla="*/ 2709 w 3360"/>
                  <a:gd name="T5" fmla="*/ 1455 h 1742"/>
                  <a:gd name="T6" fmla="*/ 2454 w 3360"/>
                  <a:gd name="T7" fmla="*/ 1419 h 1742"/>
                  <a:gd name="T8" fmla="*/ 2320 w 3360"/>
                  <a:gd name="T9" fmla="*/ 1367 h 1742"/>
                  <a:gd name="T10" fmla="*/ 2232 w 3360"/>
                  <a:gd name="T11" fmla="*/ 1347 h 1742"/>
                  <a:gd name="T12" fmla="*/ 2154 w 3360"/>
                  <a:gd name="T13" fmla="*/ 1302 h 1742"/>
                  <a:gd name="T14" fmla="*/ 2116 w 3360"/>
                  <a:gd name="T15" fmla="*/ 1278 h 1742"/>
                  <a:gd name="T16" fmla="*/ 2064 w 3360"/>
                  <a:gd name="T17" fmla="*/ 1232 h 1742"/>
                  <a:gd name="T18" fmla="*/ 1873 w 3360"/>
                  <a:gd name="T19" fmla="*/ 1210 h 1742"/>
                  <a:gd name="T20" fmla="*/ 1747 w 3360"/>
                  <a:gd name="T21" fmla="*/ 1142 h 1742"/>
                  <a:gd name="T22" fmla="*/ 1649 w 3360"/>
                  <a:gd name="T23" fmla="*/ 1112 h 1742"/>
                  <a:gd name="T24" fmla="*/ 1611 w 3360"/>
                  <a:gd name="T25" fmla="*/ 1082 h 1742"/>
                  <a:gd name="T26" fmla="*/ 1539 w 3360"/>
                  <a:gd name="T27" fmla="*/ 1070 h 1742"/>
                  <a:gd name="T28" fmla="*/ 1509 w 3360"/>
                  <a:gd name="T29" fmla="*/ 1033 h 1742"/>
                  <a:gd name="T30" fmla="*/ 1445 w 3360"/>
                  <a:gd name="T31" fmla="*/ 1025 h 1742"/>
                  <a:gd name="T32" fmla="*/ 1421 w 3360"/>
                  <a:gd name="T33" fmla="*/ 999 h 1742"/>
                  <a:gd name="T34" fmla="*/ 1402 w 3360"/>
                  <a:gd name="T35" fmla="*/ 989 h 1742"/>
                  <a:gd name="T36" fmla="*/ 1372 w 3360"/>
                  <a:gd name="T37" fmla="*/ 949 h 1742"/>
                  <a:gd name="T38" fmla="*/ 1356 w 3360"/>
                  <a:gd name="T39" fmla="*/ 939 h 1742"/>
                  <a:gd name="T40" fmla="*/ 1298 w 3360"/>
                  <a:gd name="T41" fmla="*/ 887 h 1742"/>
                  <a:gd name="T42" fmla="*/ 1286 w 3360"/>
                  <a:gd name="T43" fmla="*/ 875 h 1742"/>
                  <a:gd name="T44" fmla="*/ 1278 w 3360"/>
                  <a:gd name="T45" fmla="*/ 853 h 1742"/>
                  <a:gd name="T46" fmla="*/ 1236 w 3360"/>
                  <a:gd name="T47" fmla="*/ 839 h 1742"/>
                  <a:gd name="T48" fmla="*/ 1230 w 3360"/>
                  <a:gd name="T49" fmla="*/ 801 h 1742"/>
                  <a:gd name="T50" fmla="*/ 1204 w 3360"/>
                  <a:gd name="T51" fmla="*/ 795 h 1742"/>
                  <a:gd name="T52" fmla="*/ 1198 w 3360"/>
                  <a:gd name="T53" fmla="*/ 769 h 1742"/>
                  <a:gd name="T54" fmla="*/ 1182 w 3360"/>
                  <a:gd name="T55" fmla="*/ 757 h 1742"/>
                  <a:gd name="T56" fmla="*/ 1176 w 3360"/>
                  <a:gd name="T57" fmla="*/ 732 h 1742"/>
                  <a:gd name="T58" fmla="*/ 1160 w 3360"/>
                  <a:gd name="T59" fmla="*/ 726 h 1742"/>
                  <a:gd name="T60" fmla="*/ 1150 w 3360"/>
                  <a:gd name="T61" fmla="*/ 688 h 1742"/>
                  <a:gd name="T62" fmla="*/ 1068 w 3360"/>
                  <a:gd name="T63" fmla="*/ 672 h 1742"/>
                  <a:gd name="T64" fmla="*/ 1060 w 3360"/>
                  <a:gd name="T65" fmla="*/ 658 h 1742"/>
                  <a:gd name="T66" fmla="*/ 1024 w 3360"/>
                  <a:gd name="T67" fmla="*/ 618 h 1742"/>
                  <a:gd name="T68" fmla="*/ 1016 w 3360"/>
                  <a:gd name="T69" fmla="*/ 586 h 1742"/>
                  <a:gd name="T70" fmla="*/ 982 w 3360"/>
                  <a:gd name="T71" fmla="*/ 578 h 1742"/>
                  <a:gd name="T72" fmla="*/ 974 w 3360"/>
                  <a:gd name="T73" fmla="*/ 562 h 1742"/>
                  <a:gd name="T74" fmla="*/ 906 w 3360"/>
                  <a:gd name="T75" fmla="*/ 548 h 1742"/>
                  <a:gd name="T76" fmla="*/ 825 w 3360"/>
                  <a:gd name="T77" fmla="*/ 492 h 1742"/>
                  <a:gd name="T78" fmla="*/ 807 w 3360"/>
                  <a:gd name="T79" fmla="*/ 486 h 1742"/>
                  <a:gd name="T80" fmla="*/ 771 w 3360"/>
                  <a:gd name="T81" fmla="*/ 454 h 1742"/>
                  <a:gd name="T82" fmla="*/ 745 w 3360"/>
                  <a:gd name="T83" fmla="*/ 439 h 1742"/>
                  <a:gd name="T84" fmla="*/ 735 w 3360"/>
                  <a:gd name="T85" fmla="*/ 427 h 1742"/>
                  <a:gd name="T86" fmla="*/ 707 w 3360"/>
                  <a:gd name="T87" fmla="*/ 413 h 1742"/>
                  <a:gd name="T88" fmla="*/ 697 w 3360"/>
                  <a:gd name="T89" fmla="*/ 381 h 1742"/>
                  <a:gd name="T90" fmla="*/ 631 w 3360"/>
                  <a:gd name="T91" fmla="*/ 371 h 1742"/>
                  <a:gd name="T92" fmla="*/ 555 w 3360"/>
                  <a:gd name="T93" fmla="*/ 315 h 1742"/>
                  <a:gd name="T94" fmla="*/ 467 w 3360"/>
                  <a:gd name="T95" fmla="*/ 305 h 1742"/>
                  <a:gd name="T96" fmla="*/ 431 w 3360"/>
                  <a:gd name="T97" fmla="*/ 273 h 1742"/>
                  <a:gd name="T98" fmla="*/ 385 w 3360"/>
                  <a:gd name="T99" fmla="*/ 259 h 1742"/>
                  <a:gd name="T100" fmla="*/ 369 w 3360"/>
                  <a:gd name="T101" fmla="*/ 223 h 1742"/>
                  <a:gd name="T102" fmla="*/ 349 w 3360"/>
                  <a:gd name="T103" fmla="*/ 207 h 1742"/>
                  <a:gd name="T104" fmla="*/ 327 w 3360"/>
                  <a:gd name="T105" fmla="*/ 189 h 1742"/>
                  <a:gd name="T106" fmla="*/ 299 w 3360"/>
                  <a:gd name="T107" fmla="*/ 177 h 1742"/>
                  <a:gd name="T108" fmla="*/ 284 w 3360"/>
                  <a:gd name="T109" fmla="*/ 136 h 1742"/>
                  <a:gd name="T110" fmla="*/ 228 w 3360"/>
                  <a:gd name="T111" fmla="*/ 124 h 1742"/>
                  <a:gd name="T112" fmla="*/ 162 w 3360"/>
                  <a:gd name="T113" fmla="*/ 68 h 1742"/>
                  <a:gd name="T114" fmla="*/ 132 w 3360"/>
                  <a:gd name="T115" fmla="*/ 58 h 1742"/>
                  <a:gd name="T116" fmla="*/ 122 w 3360"/>
                  <a:gd name="T117" fmla="*/ 32 h 1742"/>
                  <a:gd name="T118" fmla="*/ 42 w 3360"/>
                  <a:gd name="T119" fmla="*/ 14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0" h="1742">
                    <a:moveTo>
                      <a:pt x="3360" y="1742"/>
                    </a:moveTo>
                    <a:lnTo>
                      <a:pt x="3340" y="1742"/>
                    </a:lnTo>
                    <a:lnTo>
                      <a:pt x="3340" y="1650"/>
                    </a:lnTo>
                    <a:lnTo>
                      <a:pt x="3272" y="1650"/>
                    </a:lnTo>
                    <a:lnTo>
                      <a:pt x="3272" y="1561"/>
                    </a:lnTo>
                    <a:lnTo>
                      <a:pt x="2965" y="1561"/>
                    </a:lnTo>
                    <a:lnTo>
                      <a:pt x="2965" y="1489"/>
                    </a:lnTo>
                    <a:lnTo>
                      <a:pt x="2709" y="1489"/>
                    </a:lnTo>
                    <a:lnTo>
                      <a:pt x="2709" y="1455"/>
                    </a:lnTo>
                    <a:lnTo>
                      <a:pt x="2518" y="1455"/>
                    </a:lnTo>
                    <a:lnTo>
                      <a:pt x="2518" y="1419"/>
                    </a:lnTo>
                    <a:lnTo>
                      <a:pt x="2454" y="1419"/>
                    </a:lnTo>
                    <a:lnTo>
                      <a:pt x="2454" y="1391"/>
                    </a:lnTo>
                    <a:lnTo>
                      <a:pt x="2320" y="1391"/>
                    </a:lnTo>
                    <a:lnTo>
                      <a:pt x="2320" y="1367"/>
                    </a:lnTo>
                    <a:lnTo>
                      <a:pt x="2314" y="1367"/>
                    </a:lnTo>
                    <a:lnTo>
                      <a:pt x="2314" y="1347"/>
                    </a:lnTo>
                    <a:lnTo>
                      <a:pt x="2232" y="1347"/>
                    </a:lnTo>
                    <a:lnTo>
                      <a:pt x="2232" y="1322"/>
                    </a:lnTo>
                    <a:lnTo>
                      <a:pt x="2154" y="1322"/>
                    </a:lnTo>
                    <a:lnTo>
                      <a:pt x="2154" y="1302"/>
                    </a:lnTo>
                    <a:lnTo>
                      <a:pt x="2130" y="1302"/>
                    </a:lnTo>
                    <a:lnTo>
                      <a:pt x="2130" y="1278"/>
                    </a:lnTo>
                    <a:lnTo>
                      <a:pt x="2116" y="1278"/>
                    </a:lnTo>
                    <a:lnTo>
                      <a:pt x="2116" y="1258"/>
                    </a:lnTo>
                    <a:lnTo>
                      <a:pt x="2064" y="1258"/>
                    </a:lnTo>
                    <a:lnTo>
                      <a:pt x="2064" y="1232"/>
                    </a:lnTo>
                    <a:lnTo>
                      <a:pt x="1953" y="1232"/>
                    </a:lnTo>
                    <a:lnTo>
                      <a:pt x="1953" y="1210"/>
                    </a:lnTo>
                    <a:lnTo>
                      <a:pt x="1873" y="1210"/>
                    </a:lnTo>
                    <a:lnTo>
                      <a:pt x="1873" y="1194"/>
                    </a:lnTo>
                    <a:lnTo>
                      <a:pt x="1747" y="1194"/>
                    </a:lnTo>
                    <a:lnTo>
                      <a:pt x="1747" y="1142"/>
                    </a:lnTo>
                    <a:lnTo>
                      <a:pt x="1691" y="1142"/>
                    </a:lnTo>
                    <a:lnTo>
                      <a:pt x="1691" y="1112"/>
                    </a:lnTo>
                    <a:lnTo>
                      <a:pt x="1649" y="1112"/>
                    </a:lnTo>
                    <a:lnTo>
                      <a:pt x="1649" y="1096"/>
                    </a:lnTo>
                    <a:lnTo>
                      <a:pt x="1611" y="1096"/>
                    </a:lnTo>
                    <a:lnTo>
                      <a:pt x="1611" y="1082"/>
                    </a:lnTo>
                    <a:lnTo>
                      <a:pt x="1603" y="1082"/>
                    </a:lnTo>
                    <a:lnTo>
                      <a:pt x="1603" y="1070"/>
                    </a:lnTo>
                    <a:lnTo>
                      <a:pt x="1539" y="1070"/>
                    </a:lnTo>
                    <a:lnTo>
                      <a:pt x="1539" y="1050"/>
                    </a:lnTo>
                    <a:lnTo>
                      <a:pt x="1509" y="1050"/>
                    </a:lnTo>
                    <a:lnTo>
                      <a:pt x="1509" y="1033"/>
                    </a:lnTo>
                    <a:lnTo>
                      <a:pt x="1463" y="1033"/>
                    </a:lnTo>
                    <a:lnTo>
                      <a:pt x="1463" y="1025"/>
                    </a:lnTo>
                    <a:lnTo>
                      <a:pt x="1445" y="1025"/>
                    </a:lnTo>
                    <a:lnTo>
                      <a:pt x="1445" y="1009"/>
                    </a:lnTo>
                    <a:lnTo>
                      <a:pt x="1421" y="1009"/>
                    </a:lnTo>
                    <a:lnTo>
                      <a:pt x="1421" y="999"/>
                    </a:lnTo>
                    <a:lnTo>
                      <a:pt x="1412" y="999"/>
                    </a:lnTo>
                    <a:lnTo>
                      <a:pt x="1412" y="989"/>
                    </a:lnTo>
                    <a:lnTo>
                      <a:pt x="1402" y="989"/>
                    </a:lnTo>
                    <a:lnTo>
                      <a:pt x="1402" y="963"/>
                    </a:lnTo>
                    <a:lnTo>
                      <a:pt x="1372" y="963"/>
                    </a:lnTo>
                    <a:lnTo>
                      <a:pt x="1372" y="949"/>
                    </a:lnTo>
                    <a:lnTo>
                      <a:pt x="1366" y="949"/>
                    </a:lnTo>
                    <a:lnTo>
                      <a:pt x="1366" y="939"/>
                    </a:lnTo>
                    <a:lnTo>
                      <a:pt x="1356" y="939"/>
                    </a:lnTo>
                    <a:lnTo>
                      <a:pt x="1356" y="909"/>
                    </a:lnTo>
                    <a:lnTo>
                      <a:pt x="1298" y="909"/>
                    </a:lnTo>
                    <a:lnTo>
                      <a:pt x="1298" y="887"/>
                    </a:lnTo>
                    <a:lnTo>
                      <a:pt x="1290" y="887"/>
                    </a:lnTo>
                    <a:lnTo>
                      <a:pt x="1290" y="875"/>
                    </a:lnTo>
                    <a:lnTo>
                      <a:pt x="1286" y="875"/>
                    </a:lnTo>
                    <a:lnTo>
                      <a:pt x="1286" y="867"/>
                    </a:lnTo>
                    <a:lnTo>
                      <a:pt x="1278" y="867"/>
                    </a:lnTo>
                    <a:lnTo>
                      <a:pt x="1278" y="853"/>
                    </a:lnTo>
                    <a:lnTo>
                      <a:pt x="1268" y="853"/>
                    </a:lnTo>
                    <a:lnTo>
                      <a:pt x="1268" y="839"/>
                    </a:lnTo>
                    <a:lnTo>
                      <a:pt x="1236" y="839"/>
                    </a:lnTo>
                    <a:lnTo>
                      <a:pt x="1236" y="827"/>
                    </a:lnTo>
                    <a:lnTo>
                      <a:pt x="1230" y="827"/>
                    </a:lnTo>
                    <a:lnTo>
                      <a:pt x="1230" y="801"/>
                    </a:lnTo>
                    <a:lnTo>
                      <a:pt x="1210" y="801"/>
                    </a:lnTo>
                    <a:lnTo>
                      <a:pt x="1210" y="795"/>
                    </a:lnTo>
                    <a:lnTo>
                      <a:pt x="1204" y="795"/>
                    </a:lnTo>
                    <a:lnTo>
                      <a:pt x="1204" y="775"/>
                    </a:lnTo>
                    <a:lnTo>
                      <a:pt x="1198" y="775"/>
                    </a:lnTo>
                    <a:lnTo>
                      <a:pt x="1198" y="769"/>
                    </a:lnTo>
                    <a:lnTo>
                      <a:pt x="1190" y="769"/>
                    </a:lnTo>
                    <a:lnTo>
                      <a:pt x="1190" y="757"/>
                    </a:lnTo>
                    <a:lnTo>
                      <a:pt x="1182" y="757"/>
                    </a:lnTo>
                    <a:lnTo>
                      <a:pt x="1182" y="745"/>
                    </a:lnTo>
                    <a:lnTo>
                      <a:pt x="1176" y="745"/>
                    </a:lnTo>
                    <a:lnTo>
                      <a:pt x="1176" y="732"/>
                    </a:lnTo>
                    <a:lnTo>
                      <a:pt x="1170" y="732"/>
                    </a:lnTo>
                    <a:lnTo>
                      <a:pt x="1170" y="726"/>
                    </a:lnTo>
                    <a:lnTo>
                      <a:pt x="1160" y="726"/>
                    </a:lnTo>
                    <a:lnTo>
                      <a:pt x="1160" y="718"/>
                    </a:lnTo>
                    <a:lnTo>
                      <a:pt x="1150" y="718"/>
                    </a:lnTo>
                    <a:lnTo>
                      <a:pt x="1150" y="688"/>
                    </a:lnTo>
                    <a:lnTo>
                      <a:pt x="1142" y="688"/>
                    </a:lnTo>
                    <a:lnTo>
                      <a:pt x="1142" y="672"/>
                    </a:lnTo>
                    <a:lnTo>
                      <a:pt x="1068" y="672"/>
                    </a:lnTo>
                    <a:lnTo>
                      <a:pt x="1068" y="664"/>
                    </a:lnTo>
                    <a:lnTo>
                      <a:pt x="1060" y="664"/>
                    </a:lnTo>
                    <a:lnTo>
                      <a:pt x="1060" y="658"/>
                    </a:lnTo>
                    <a:lnTo>
                      <a:pt x="1030" y="658"/>
                    </a:lnTo>
                    <a:lnTo>
                      <a:pt x="1030" y="618"/>
                    </a:lnTo>
                    <a:lnTo>
                      <a:pt x="1024" y="618"/>
                    </a:lnTo>
                    <a:lnTo>
                      <a:pt x="1024" y="608"/>
                    </a:lnTo>
                    <a:lnTo>
                      <a:pt x="1016" y="608"/>
                    </a:lnTo>
                    <a:lnTo>
                      <a:pt x="1016" y="586"/>
                    </a:lnTo>
                    <a:lnTo>
                      <a:pt x="998" y="586"/>
                    </a:lnTo>
                    <a:lnTo>
                      <a:pt x="998" y="578"/>
                    </a:lnTo>
                    <a:lnTo>
                      <a:pt x="982" y="578"/>
                    </a:lnTo>
                    <a:lnTo>
                      <a:pt x="982" y="572"/>
                    </a:lnTo>
                    <a:lnTo>
                      <a:pt x="974" y="572"/>
                    </a:lnTo>
                    <a:lnTo>
                      <a:pt x="974" y="562"/>
                    </a:lnTo>
                    <a:lnTo>
                      <a:pt x="968" y="562"/>
                    </a:lnTo>
                    <a:lnTo>
                      <a:pt x="968" y="548"/>
                    </a:lnTo>
                    <a:lnTo>
                      <a:pt x="906" y="548"/>
                    </a:lnTo>
                    <a:lnTo>
                      <a:pt x="906" y="518"/>
                    </a:lnTo>
                    <a:lnTo>
                      <a:pt x="825" y="518"/>
                    </a:lnTo>
                    <a:lnTo>
                      <a:pt x="825" y="492"/>
                    </a:lnTo>
                    <a:lnTo>
                      <a:pt x="817" y="492"/>
                    </a:lnTo>
                    <a:lnTo>
                      <a:pt x="817" y="486"/>
                    </a:lnTo>
                    <a:lnTo>
                      <a:pt x="807" y="486"/>
                    </a:lnTo>
                    <a:lnTo>
                      <a:pt x="807" y="462"/>
                    </a:lnTo>
                    <a:lnTo>
                      <a:pt x="771" y="462"/>
                    </a:lnTo>
                    <a:lnTo>
                      <a:pt x="771" y="454"/>
                    </a:lnTo>
                    <a:lnTo>
                      <a:pt x="753" y="454"/>
                    </a:lnTo>
                    <a:lnTo>
                      <a:pt x="753" y="439"/>
                    </a:lnTo>
                    <a:lnTo>
                      <a:pt x="745" y="439"/>
                    </a:lnTo>
                    <a:lnTo>
                      <a:pt x="745" y="433"/>
                    </a:lnTo>
                    <a:lnTo>
                      <a:pt x="735" y="433"/>
                    </a:lnTo>
                    <a:lnTo>
                      <a:pt x="735" y="427"/>
                    </a:lnTo>
                    <a:lnTo>
                      <a:pt x="711" y="427"/>
                    </a:lnTo>
                    <a:lnTo>
                      <a:pt x="711" y="413"/>
                    </a:lnTo>
                    <a:lnTo>
                      <a:pt x="707" y="413"/>
                    </a:lnTo>
                    <a:lnTo>
                      <a:pt x="707" y="405"/>
                    </a:lnTo>
                    <a:lnTo>
                      <a:pt x="697" y="405"/>
                    </a:lnTo>
                    <a:lnTo>
                      <a:pt x="697" y="381"/>
                    </a:lnTo>
                    <a:lnTo>
                      <a:pt x="663" y="381"/>
                    </a:lnTo>
                    <a:lnTo>
                      <a:pt x="663" y="371"/>
                    </a:lnTo>
                    <a:lnTo>
                      <a:pt x="631" y="371"/>
                    </a:lnTo>
                    <a:lnTo>
                      <a:pt x="631" y="329"/>
                    </a:lnTo>
                    <a:lnTo>
                      <a:pt x="555" y="329"/>
                    </a:lnTo>
                    <a:lnTo>
                      <a:pt x="555" y="315"/>
                    </a:lnTo>
                    <a:lnTo>
                      <a:pt x="515" y="315"/>
                    </a:lnTo>
                    <a:lnTo>
                      <a:pt x="515" y="305"/>
                    </a:lnTo>
                    <a:lnTo>
                      <a:pt x="467" y="305"/>
                    </a:lnTo>
                    <a:lnTo>
                      <a:pt x="467" y="285"/>
                    </a:lnTo>
                    <a:lnTo>
                      <a:pt x="431" y="285"/>
                    </a:lnTo>
                    <a:lnTo>
                      <a:pt x="431" y="273"/>
                    </a:lnTo>
                    <a:lnTo>
                      <a:pt x="425" y="273"/>
                    </a:lnTo>
                    <a:lnTo>
                      <a:pt x="425" y="259"/>
                    </a:lnTo>
                    <a:lnTo>
                      <a:pt x="385" y="259"/>
                    </a:lnTo>
                    <a:lnTo>
                      <a:pt x="385" y="247"/>
                    </a:lnTo>
                    <a:lnTo>
                      <a:pt x="369" y="247"/>
                    </a:lnTo>
                    <a:lnTo>
                      <a:pt x="369" y="223"/>
                    </a:lnTo>
                    <a:lnTo>
                      <a:pt x="357" y="223"/>
                    </a:lnTo>
                    <a:lnTo>
                      <a:pt x="357" y="207"/>
                    </a:lnTo>
                    <a:lnTo>
                      <a:pt x="349" y="207"/>
                    </a:lnTo>
                    <a:lnTo>
                      <a:pt x="349" y="195"/>
                    </a:lnTo>
                    <a:lnTo>
                      <a:pt x="327" y="195"/>
                    </a:lnTo>
                    <a:lnTo>
                      <a:pt x="327" y="189"/>
                    </a:lnTo>
                    <a:lnTo>
                      <a:pt x="321" y="189"/>
                    </a:lnTo>
                    <a:lnTo>
                      <a:pt x="321" y="177"/>
                    </a:lnTo>
                    <a:lnTo>
                      <a:pt x="299" y="177"/>
                    </a:lnTo>
                    <a:lnTo>
                      <a:pt x="299" y="148"/>
                    </a:lnTo>
                    <a:lnTo>
                      <a:pt x="284" y="148"/>
                    </a:lnTo>
                    <a:lnTo>
                      <a:pt x="284" y="136"/>
                    </a:lnTo>
                    <a:lnTo>
                      <a:pt x="242" y="136"/>
                    </a:lnTo>
                    <a:lnTo>
                      <a:pt x="242" y="124"/>
                    </a:lnTo>
                    <a:lnTo>
                      <a:pt x="228" y="124"/>
                    </a:lnTo>
                    <a:lnTo>
                      <a:pt x="228" y="86"/>
                    </a:lnTo>
                    <a:lnTo>
                      <a:pt x="162" y="86"/>
                    </a:lnTo>
                    <a:lnTo>
                      <a:pt x="162" y="68"/>
                    </a:lnTo>
                    <a:lnTo>
                      <a:pt x="136" y="68"/>
                    </a:lnTo>
                    <a:lnTo>
                      <a:pt x="136" y="58"/>
                    </a:lnTo>
                    <a:lnTo>
                      <a:pt x="132" y="58"/>
                    </a:lnTo>
                    <a:lnTo>
                      <a:pt x="132" y="44"/>
                    </a:lnTo>
                    <a:lnTo>
                      <a:pt x="122" y="44"/>
                    </a:lnTo>
                    <a:lnTo>
                      <a:pt x="122" y="32"/>
                    </a:lnTo>
                    <a:lnTo>
                      <a:pt x="116" y="32"/>
                    </a:lnTo>
                    <a:lnTo>
                      <a:pt x="116" y="14"/>
                    </a:lnTo>
                    <a:lnTo>
                      <a:pt x="42" y="14"/>
                    </a:lnTo>
                    <a:lnTo>
                      <a:pt x="4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25" name="TextBox 224">
              <a:extLst>
                <a:ext uri="{FF2B5EF4-FFF2-40B4-BE49-F238E27FC236}">
                  <a16:creationId xmlns="" xmlns:a16="http://schemas.microsoft.com/office/drawing/2014/main" id="{1A0BF6B3-43DF-4816-8C4D-8A61F412CE33}"/>
                </a:ext>
              </a:extLst>
            </p:cNvPr>
            <p:cNvSpPr txBox="1"/>
            <p:nvPr/>
          </p:nvSpPr>
          <p:spPr>
            <a:xfrm>
              <a:off x="263781" y="3952395"/>
              <a:ext cx="1771804" cy="580534"/>
            </a:xfrm>
            <a:prstGeom prst="rect">
              <a:avLst/>
            </a:prstGeom>
            <a:noFill/>
          </p:spPr>
          <p:txBody>
            <a:bodyPr wrap="square" lIns="36000" tIns="36000" rIns="36000" bIns="36000" rtlCol="0" anchor="ctr" anchorCtr="0">
              <a:spAutoFit/>
            </a:bodyPr>
            <a:lstStyle/>
            <a:p>
              <a:r>
                <a:rPr lang="ja-JP" sz="1100" b="0" i="0" dirty="0" smtClean="0">
                  <a:solidFill>
                    <a:srgbClr val="000000"/>
                  </a:solidFill>
                  <a:ea typeface="MS UI Gothic" pitchFamily="18" charset="0"/>
                </a:rPr>
                <a:t>リスクに晒されていた患者数</a:t>
              </a:r>
            </a:p>
            <a:p>
              <a:r>
                <a:rPr lang="en-GB" altLang="ja-JP" sz="1100" b="0" i="0" dirty="0" smtClean="0">
                  <a:solidFill>
                    <a:srgbClr val="000000"/>
                  </a:solidFill>
                  <a:ea typeface="MS UI Gothic" pitchFamily="18" charset="0"/>
                </a:rPr>
                <a:t>          </a:t>
              </a:r>
              <a:r>
                <a:rPr lang="ja-JP" sz="1100" b="0" i="0" dirty="0" smtClean="0">
                  <a:solidFill>
                    <a:srgbClr val="000000"/>
                  </a:solidFill>
                  <a:ea typeface="MS UI Gothic" pitchFamily="18" charset="0"/>
                </a:rPr>
                <a:t>CT単独</a:t>
              </a:r>
              <a:r>
                <a:rPr lang="en" sz="1100" dirty="0" smtClean="0"/>
                <a:t/>
              </a:r>
              <a:br>
                <a:rPr lang="en" sz="1100" dirty="0" smtClean="0"/>
              </a:br>
              <a:r>
                <a:rPr lang="en" sz="1100" dirty="0" smtClean="0"/>
                <a:t>     </a:t>
              </a:r>
              <a:r>
                <a:rPr lang="ja-JP" sz="1100" b="0" i="0" dirty="0" smtClean="0">
                  <a:solidFill>
                    <a:srgbClr val="000000"/>
                  </a:solidFill>
                  <a:ea typeface="MS UI Gothic" pitchFamily="18" charset="0"/>
                </a:rPr>
                <a:t>CT + SIRT</a:t>
              </a:r>
            </a:p>
          </p:txBody>
        </p:sp>
      </p:grpSp>
      <p:grpSp>
        <p:nvGrpSpPr>
          <p:cNvPr id="228" name="Group 227">
            <a:extLst>
              <a:ext uri="{FF2B5EF4-FFF2-40B4-BE49-F238E27FC236}">
                <a16:creationId xmlns="" xmlns:a16="http://schemas.microsoft.com/office/drawing/2014/main" id="{61E09D9F-F03E-40DC-A6CB-A7A6630DC49E}"/>
              </a:ext>
            </a:extLst>
          </p:cNvPr>
          <p:cNvGrpSpPr/>
          <p:nvPr/>
        </p:nvGrpSpPr>
        <p:grpSpPr>
          <a:xfrm>
            <a:off x="4097867" y="1616061"/>
            <a:ext cx="4729547" cy="2999221"/>
            <a:chOff x="4097867" y="1556792"/>
            <a:chExt cx="4729547" cy="2999221"/>
          </a:xfrm>
        </p:grpSpPr>
        <p:sp>
          <p:nvSpPr>
            <p:cNvPr id="229" name="TextBox 228"/>
            <p:cNvSpPr txBox="1"/>
            <p:nvPr/>
          </p:nvSpPr>
          <p:spPr>
            <a:xfrm>
              <a:off x="6372200" y="1556792"/>
              <a:ext cx="1590499" cy="307777"/>
            </a:xfrm>
            <a:prstGeom prst="rect">
              <a:avLst/>
            </a:prstGeom>
            <a:noFill/>
          </p:spPr>
          <p:txBody>
            <a:bodyPr wrap="none" rtlCol="0">
              <a:spAutoFit/>
            </a:bodyPr>
            <a:lstStyle/>
            <a:p>
              <a:pPr algn="ctr"/>
              <a:r>
                <a:rPr lang="ja-JP" sz="1400" b="1" i="0" dirty="0" smtClean="0">
                  <a:solidFill>
                    <a:srgbClr val="000000"/>
                  </a:solidFill>
                  <a:ea typeface="MS UI Gothic" pitchFamily="18" charset="0"/>
                </a:rPr>
                <a:t>OS – KRAS変異</a:t>
              </a:r>
            </a:p>
          </p:txBody>
        </p:sp>
        <p:sp>
          <p:nvSpPr>
            <p:cNvPr id="230" name="Freeform: Shape 58">
              <a:extLst>
                <a:ext uri="{FF2B5EF4-FFF2-40B4-BE49-F238E27FC236}">
                  <a16:creationId xmlns="" xmlns:a16="http://schemas.microsoft.com/office/drawing/2014/main" id="{93957E7D-95AE-436B-955B-4768F473599A}"/>
                </a:ext>
              </a:extLst>
            </p:cNvPr>
            <p:cNvSpPr/>
            <p:nvPr/>
          </p:nvSpPr>
          <p:spPr>
            <a:xfrm>
              <a:off x="5672001" y="1844888"/>
              <a:ext cx="3049146" cy="165612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000000"/>
                </a:solidFill>
              </a:endParaRPr>
            </a:p>
          </p:txBody>
        </p:sp>
        <p:sp>
          <p:nvSpPr>
            <p:cNvPr id="231" name="TextBox 230">
              <a:extLst>
                <a:ext uri="{FF2B5EF4-FFF2-40B4-BE49-F238E27FC236}">
                  <a16:creationId xmlns="" xmlns:a16="http://schemas.microsoft.com/office/drawing/2014/main" id="{B40D308E-CE86-4A3C-B265-8F7CAB9845ED}"/>
                </a:ext>
              </a:extLst>
            </p:cNvPr>
            <p:cNvSpPr txBox="1"/>
            <p:nvPr/>
          </p:nvSpPr>
          <p:spPr>
            <a:xfrm>
              <a:off x="5264899" y="1716197"/>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1.0</a:t>
              </a:r>
            </a:p>
          </p:txBody>
        </p:sp>
        <p:sp>
          <p:nvSpPr>
            <p:cNvPr id="232" name="TextBox 231">
              <a:extLst>
                <a:ext uri="{FF2B5EF4-FFF2-40B4-BE49-F238E27FC236}">
                  <a16:creationId xmlns="" xmlns:a16="http://schemas.microsoft.com/office/drawing/2014/main" id="{657D5818-7EE4-4664-93D5-7EE6B871612A}"/>
                </a:ext>
              </a:extLst>
            </p:cNvPr>
            <p:cNvSpPr txBox="1"/>
            <p:nvPr/>
          </p:nvSpPr>
          <p:spPr>
            <a:xfrm>
              <a:off x="5264899" y="2046716"/>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0.8</a:t>
              </a:r>
            </a:p>
          </p:txBody>
        </p:sp>
        <p:sp>
          <p:nvSpPr>
            <p:cNvPr id="233" name="TextBox 232">
              <a:extLst>
                <a:ext uri="{FF2B5EF4-FFF2-40B4-BE49-F238E27FC236}">
                  <a16:creationId xmlns="" xmlns:a16="http://schemas.microsoft.com/office/drawing/2014/main" id="{B3B9D78B-FA04-41F2-9526-49AFEB8CD5E1}"/>
                </a:ext>
              </a:extLst>
            </p:cNvPr>
            <p:cNvSpPr txBox="1"/>
            <p:nvPr/>
          </p:nvSpPr>
          <p:spPr>
            <a:xfrm>
              <a:off x="5264899" y="2707754"/>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0.4</a:t>
              </a:r>
            </a:p>
          </p:txBody>
        </p:sp>
        <p:sp>
          <p:nvSpPr>
            <p:cNvPr id="234" name="TextBox 233">
              <a:extLst>
                <a:ext uri="{FF2B5EF4-FFF2-40B4-BE49-F238E27FC236}">
                  <a16:creationId xmlns="" xmlns:a16="http://schemas.microsoft.com/office/drawing/2014/main" id="{1734BC09-682A-4C6D-887D-0FC036C1D20E}"/>
                </a:ext>
              </a:extLst>
            </p:cNvPr>
            <p:cNvSpPr txBox="1"/>
            <p:nvPr/>
          </p:nvSpPr>
          <p:spPr>
            <a:xfrm>
              <a:off x="5264899" y="3038273"/>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0.2</a:t>
              </a:r>
            </a:p>
          </p:txBody>
        </p:sp>
        <p:sp>
          <p:nvSpPr>
            <p:cNvPr id="235" name="TextBox 234">
              <a:extLst>
                <a:ext uri="{FF2B5EF4-FFF2-40B4-BE49-F238E27FC236}">
                  <a16:creationId xmlns="" xmlns:a16="http://schemas.microsoft.com/office/drawing/2014/main" id="{0741CC8F-6199-4D0F-869A-FB4F9B852E48}"/>
                </a:ext>
              </a:extLst>
            </p:cNvPr>
            <p:cNvSpPr txBox="1"/>
            <p:nvPr/>
          </p:nvSpPr>
          <p:spPr>
            <a:xfrm>
              <a:off x="5264899" y="2377235"/>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0.6</a:t>
              </a:r>
            </a:p>
          </p:txBody>
        </p:sp>
        <p:sp>
          <p:nvSpPr>
            <p:cNvPr id="236" name="TextBox 235">
              <a:extLst>
                <a:ext uri="{FF2B5EF4-FFF2-40B4-BE49-F238E27FC236}">
                  <a16:creationId xmlns="" xmlns:a16="http://schemas.microsoft.com/office/drawing/2014/main" id="{FC812690-2FBA-441D-A024-AE701B6E7A37}"/>
                </a:ext>
              </a:extLst>
            </p:cNvPr>
            <p:cNvSpPr txBox="1"/>
            <p:nvPr/>
          </p:nvSpPr>
          <p:spPr>
            <a:xfrm>
              <a:off x="5264899" y="3368793"/>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0.0</a:t>
              </a:r>
            </a:p>
          </p:txBody>
        </p:sp>
        <p:cxnSp>
          <p:nvCxnSpPr>
            <p:cNvPr id="237" name="Straight Connector 236">
              <a:extLst>
                <a:ext uri="{FF2B5EF4-FFF2-40B4-BE49-F238E27FC236}">
                  <a16:creationId xmlns="" xmlns:a16="http://schemas.microsoft.com/office/drawing/2014/main" id="{6DEC2DAA-059E-4D29-BD0A-577F7D73FD80}"/>
                </a:ext>
              </a:extLst>
            </p:cNvPr>
            <p:cNvCxnSpPr>
              <a:cxnSpLocks/>
            </p:cNvCxnSpPr>
            <p:nvPr/>
          </p:nvCxnSpPr>
          <p:spPr>
            <a:xfrm rot="5400000">
              <a:off x="5627001"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 xmlns:a16="http://schemas.microsoft.com/office/drawing/2014/main" id="{84072C2A-95B4-438A-B5AC-D560EDB4B724}"/>
                </a:ext>
              </a:extLst>
            </p:cNvPr>
            <p:cNvSpPr txBox="1"/>
            <p:nvPr/>
          </p:nvSpPr>
          <p:spPr>
            <a:xfrm>
              <a:off x="5593169" y="3571926"/>
              <a:ext cx="15766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p:txBody>
        </p:sp>
        <p:cxnSp>
          <p:nvCxnSpPr>
            <p:cNvPr id="239" name="Straight Connector 238">
              <a:extLst>
                <a:ext uri="{FF2B5EF4-FFF2-40B4-BE49-F238E27FC236}">
                  <a16:creationId xmlns="" xmlns:a16="http://schemas.microsoft.com/office/drawing/2014/main" id="{2C6BD98B-EBF8-4C96-B758-AEB1D2DFB7E0}"/>
                </a:ext>
              </a:extLst>
            </p:cNvPr>
            <p:cNvCxnSpPr>
              <a:cxnSpLocks/>
            </p:cNvCxnSpPr>
            <p:nvPr/>
          </p:nvCxnSpPr>
          <p:spPr>
            <a:xfrm rot="5400000">
              <a:off x="6233549"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 xmlns:a16="http://schemas.microsoft.com/office/drawing/2014/main" id="{CDEB5F25-8AED-4F2E-B100-2F8F085DFFBA}"/>
                </a:ext>
              </a:extLst>
            </p:cNvPr>
            <p:cNvSpPr txBox="1"/>
            <p:nvPr/>
          </p:nvSpPr>
          <p:spPr>
            <a:xfrm>
              <a:off x="6158135"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12</a:t>
              </a:r>
            </a:p>
          </p:txBody>
        </p:sp>
        <p:cxnSp>
          <p:nvCxnSpPr>
            <p:cNvPr id="241" name="Straight Connector 240">
              <a:extLst>
                <a:ext uri="{FF2B5EF4-FFF2-40B4-BE49-F238E27FC236}">
                  <a16:creationId xmlns="" xmlns:a16="http://schemas.microsoft.com/office/drawing/2014/main" id="{7CCC4F11-8707-4805-B4FA-231DB69150B4}"/>
                </a:ext>
              </a:extLst>
            </p:cNvPr>
            <p:cNvCxnSpPr>
              <a:cxnSpLocks/>
            </p:cNvCxnSpPr>
            <p:nvPr/>
          </p:nvCxnSpPr>
          <p:spPr>
            <a:xfrm rot="5400000">
              <a:off x="6840097"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 xmlns:a16="http://schemas.microsoft.com/office/drawing/2014/main" id="{F53EC830-A3F9-4B61-A81C-FDC696E2963A}"/>
                </a:ext>
              </a:extLst>
            </p:cNvPr>
            <p:cNvSpPr txBox="1"/>
            <p:nvPr/>
          </p:nvSpPr>
          <p:spPr>
            <a:xfrm>
              <a:off x="6765521"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a:t>
              </a:r>
            </a:p>
          </p:txBody>
        </p:sp>
        <p:cxnSp>
          <p:nvCxnSpPr>
            <p:cNvPr id="243" name="Straight Connector 242">
              <a:extLst>
                <a:ext uri="{FF2B5EF4-FFF2-40B4-BE49-F238E27FC236}">
                  <a16:creationId xmlns="" xmlns:a16="http://schemas.microsoft.com/office/drawing/2014/main" id="{BA3D5017-9812-4449-982B-8337A8678BCF}"/>
                </a:ext>
              </a:extLst>
            </p:cNvPr>
            <p:cNvCxnSpPr>
              <a:cxnSpLocks/>
            </p:cNvCxnSpPr>
            <p:nvPr/>
          </p:nvCxnSpPr>
          <p:spPr>
            <a:xfrm rot="5400000">
              <a:off x="7446645"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 xmlns:a16="http://schemas.microsoft.com/office/drawing/2014/main" id="{7C20DC96-E990-49AB-A9CF-701BF299941F}"/>
                </a:ext>
              </a:extLst>
            </p:cNvPr>
            <p:cNvSpPr txBox="1"/>
            <p:nvPr/>
          </p:nvSpPr>
          <p:spPr>
            <a:xfrm>
              <a:off x="7371165"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36</a:t>
              </a:r>
            </a:p>
          </p:txBody>
        </p:sp>
        <p:cxnSp>
          <p:nvCxnSpPr>
            <p:cNvPr id="245" name="Straight Connector 244">
              <a:extLst>
                <a:ext uri="{FF2B5EF4-FFF2-40B4-BE49-F238E27FC236}">
                  <a16:creationId xmlns="" xmlns:a16="http://schemas.microsoft.com/office/drawing/2014/main" id="{1309D55E-4690-49C1-8E68-A0F84D9575F5}"/>
                </a:ext>
              </a:extLst>
            </p:cNvPr>
            <p:cNvCxnSpPr>
              <a:cxnSpLocks/>
            </p:cNvCxnSpPr>
            <p:nvPr/>
          </p:nvCxnSpPr>
          <p:spPr>
            <a:xfrm rot="5400000">
              <a:off x="8053193"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 xmlns:a16="http://schemas.microsoft.com/office/drawing/2014/main" id="{A35FA014-9995-4B4E-8AC6-3F312D10C2F8}"/>
                </a:ext>
              </a:extLst>
            </p:cNvPr>
            <p:cNvSpPr txBox="1"/>
            <p:nvPr/>
          </p:nvSpPr>
          <p:spPr>
            <a:xfrm>
              <a:off x="7977947"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48</a:t>
              </a:r>
            </a:p>
          </p:txBody>
        </p:sp>
        <p:cxnSp>
          <p:nvCxnSpPr>
            <p:cNvPr id="247" name="Straight Connector 246">
              <a:extLst>
                <a:ext uri="{FF2B5EF4-FFF2-40B4-BE49-F238E27FC236}">
                  <a16:creationId xmlns="" xmlns:a16="http://schemas.microsoft.com/office/drawing/2014/main" id="{35CC9A32-ACB4-4EC6-9DB3-BF8884106D5C}"/>
                </a:ext>
              </a:extLst>
            </p:cNvPr>
            <p:cNvCxnSpPr>
              <a:cxnSpLocks/>
            </p:cNvCxnSpPr>
            <p:nvPr/>
          </p:nvCxnSpPr>
          <p:spPr>
            <a:xfrm rot="5400000">
              <a:off x="8661103" y="355245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 xmlns:a16="http://schemas.microsoft.com/office/drawing/2014/main" id="{6265DEBE-1725-4842-845E-EFA3915BB2FB}"/>
                </a:ext>
              </a:extLst>
            </p:cNvPr>
            <p:cNvSpPr txBox="1"/>
            <p:nvPr/>
          </p:nvSpPr>
          <p:spPr>
            <a:xfrm>
              <a:off x="8584793" y="3571926"/>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60</a:t>
              </a:r>
            </a:p>
          </p:txBody>
        </p:sp>
        <p:sp>
          <p:nvSpPr>
            <p:cNvPr id="249" name="TextBox 248">
              <a:extLst>
                <a:ext uri="{FF2B5EF4-FFF2-40B4-BE49-F238E27FC236}">
                  <a16:creationId xmlns="" xmlns:a16="http://schemas.microsoft.com/office/drawing/2014/main" id="{A9B1DB71-4E13-4828-BDE9-DE6A9DB65BE3}"/>
                </a:ext>
              </a:extLst>
            </p:cNvPr>
            <p:cNvSpPr txBox="1"/>
            <p:nvPr/>
          </p:nvSpPr>
          <p:spPr>
            <a:xfrm>
              <a:off x="5508210" y="4113978"/>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100</a:t>
              </a:r>
            </a:p>
            <a:p>
              <a:pPr algn="ctr"/>
              <a:r>
                <a:rPr lang="ja-JP" sz="1200" b="0" i="0" dirty="0" smtClean="0">
                  <a:solidFill>
                    <a:srgbClr val="000000"/>
                  </a:solidFill>
                  <a:ea typeface="MS UI Gothic" pitchFamily="18" charset="0"/>
                </a:rPr>
                <a:t>82</a:t>
              </a:r>
            </a:p>
          </p:txBody>
        </p:sp>
        <p:sp>
          <p:nvSpPr>
            <p:cNvPr id="250" name="TextBox 249">
              <a:extLst>
                <a:ext uri="{FF2B5EF4-FFF2-40B4-BE49-F238E27FC236}">
                  <a16:creationId xmlns="" xmlns:a16="http://schemas.microsoft.com/office/drawing/2014/main" id="{26AC3476-182C-4D60-A186-2F4DB4BF2DA4}"/>
                </a:ext>
              </a:extLst>
            </p:cNvPr>
            <p:cNvSpPr txBox="1"/>
            <p:nvPr/>
          </p:nvSpPr>
          <p:spPr>
            <a:xfrm>
              <a:off x="6158136"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75</a:t>
              </a:r>
            </a:p>
            <a:p>
              <a:pPr algn="ctr"/>
              <a:r>
                <a:rPr lang="ja-JP" sz="1200" b="0" i="0" dirty="0" smtClean="0">
                  <a:solidFill>
                    <a:srgbClr val="000000"/>
                  </a:solidFill>
                  <a:ea typeface="MS UI Gothic" pitchFamily="18" charset="0"/>
                </a:rPr>
                <a:t>56</a:t>
              </a:r>
            </a:p>
          </p:txBody>
        </p:sp>
        <p:sp>
          <p:nvSpPr>
            <p:cNvPr id="251" name="TextBox 250">
              <a:extLst>
                <a:ext uri="{FF2B5EF4-FFF2-40B4-BE49-F238E27FC236}">
                  <a16:creationId xmlns="" xmlns:a16="http://schemas.microsoft.com/office/drawing/2014/main" id="{F0F384C4-8341-48A3-BCB7-CCED480FA1C7}"/>
                </a:ext>
              </a:extLst>
            </p:cNvPr>
            <p:cNvSpPr txBox="1"/>
            <p:nvPr/>
          </p:nvSpPr>
          <p:spPr>
            <a:xfrm>
              <a:off x="6765521"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29</a:t>
              </a:r>
            </a:p>
            <a:p>
              <a:pPr algn="ctr"/>
              <a:r>
                <a:rPr lang="ja-JP" sz="1200" b="0" i="0" dirty="0" smtClean="0">
                  <a:solidFill>
                    <a:srgbClr val="000000"/>
                  </a:solidFill>
                  <a:ea typeface="MS UI Gothic" pitchFamily="18" charset="0"/>
                </a:rPr>
                <a:t>32</a:t>
              </a:r>
            </a:p>
          </p:txBody>
        </p:sp>
        <p:sp>
          <p:nvSpPr>
            <p:cNvPr id="252" name="TextBox 251">
              <a:extLst>
                <a:ext uri="{FF2B5EF4-FFF2-40B4-BE49-F238E27FC236}">
                  <a16:creationId xmlns="" xmlns:a16="http://schemas.microsoft.com/office/drawing/2014/main" id="{49D617E4-6021-4B84-ABA5-91BF1515B2CB}"/>
                </a:ext>
              </a:extLst>
            </p:cNvPr>
            <p:cNvSpPr txBox="1"/>
            <p:nvPr/>
          </p:nvSpPr>
          <p:spPr>
            <a:xfrm>
              <a:off x="7371165" y="4113978"/>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10</a:t>
              </a:r>
            </a:p>
            <a:p>
              <a:pPr algn="ctr"/>
              <a:r>
                <a:rPr lang="ja-JP" sz="1200" b="0" i="0" dirty="0" smtClean="0">
                  <a:solidFill>
                    <a:srgbClr val="000000"/>
                  </a:solidFill>
                  <a:ea typeface="MS UI Gothic" pitchFamily="18" charset="0"/>
                </a:rPr>
                <a:t>12</a:t>
              </a:r>
            </a:p>
          </p:txBody>
        </p:sp>
        <p:sp>
          <p:nvSpPr>
            <p:cNvPr id="253" name="TextBox 252">
              <a:extLst>
                <a:ext uri="{FF2B5EF4-FFF2-40B4-BE49-F238E27FC236}">
                  <a16:creationId xmlns="" xmlns:a16="http://schemas.microsoft.com/office/drawing/2014/main" id="{D905FF56-ADF4-406A-B42C-BDD61B99EB6D}"/>
                </a:ext>
              </a:extLst>
            </p:cNvPr>
            <p:cNvSpPr txBox="1"/>
            <p:nvPr/>
          </p:nvSpPr>
          <p:spPr>
            <a:xfrm>
              <a:off x="8020426" y="4113978"/>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a:t>
              </a:r>
            </a:p>
            <a:p>
              <a:pPr algn="ctr"/>
              <a:r>
                <a:rPr lang="ja-JP" sz="1200" b="0" i="0" dirty="0" smtClean="0">
                  <a:solidFill>
                    <a:srgbClr val="000000"/>
                  </a:solidFill>
                  <a:ea typeface="MS UI Gothic" pitchFamily="18" charset="0"/>
                </a:rPr>
                <a:t>3</a:t>
              </a:r>
            </a:p>
          </p:txBody>
        </p:sp>
        <p:sp>
          <p:nvSpPr>
            <p:cNvPr id="254" name="TextBox 253">
              <a:extLst>
                <a:ext uri="{FF2B5EF4-FFF2-40B4-BE49-F238E27FC236}">
                  <a16:creationId xmlns="" xmlns:a16="http://schemas.microsoft.com/office/drawing/2014/main" id="{9ACA9649-AD9B-4D3C-B571-421B24D5D0B5}"/>
                </a:ext>
              </a:extLst>
            </p:cNvPr>
            <p:cNvSpPr txBox="1"/>
            <p:nvPr/>
          </p:nvSpPr>
          <p:spPr>
            <a:xfrm>
              <a:off x="8627272" y="4113978"/>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a:p>
              <a:pPr algn="ctr"/>
              <a:r>
                <a:rPr lang="ja-JP" sz="1200" b="0" i="0" dirty="0" smtClean="0">
                  <a:solidFill>
                    <a:srgbClr val="000000"/>
                  </a:solidFill>
                  <a:ea typeface="MS UI Gothic" pitchFamily="18" charset="0"/>
                </a:rPr>
                <a:t>1</a:t>
              </a:r>
            </a:p>
          </p:txBody>
        </p:sp>
        <p:sp>
          <p:nvSpPr>
            <p:cNvPr id="255" name="TextBox 254">
              <a:extLst>
                <a:ext uri="{FF2B5EF4-FFF2-40B4-BE49-F238E27FC236}">
                  <a16:creationId xmlns="" xmlns:a16="http://schemas.microsoft.com/office/drawing/2014/main" id="{3D7A04B4-09BD-4895-BE51-02C4DCE6E7C2}"/>
                </a:ext>
              </a:extLst>
            </p:cNvPr>
            <p:cNvSpPr txBox="1"/>
            <p:nvPr/>
          </p:nvSpPr>
          <p:spPr>
            <a:xfrm>
              <a:off x="6019333" y="3816401"/>
              <a:ext cx="235448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無作為化からの経過期間、カ月</a:t>
              </a:r>
            </a:p>
          </p:txBody>
        </p:sp>
        <p:sp>
          <p:nvSpPr>
            <p:cNvPr id="256" name="TextBox 255">
              <a:extLst>
                <a:ext uri="{FF2B5EF4-FFF2-40B4-BE49-F238E27FC236}">
                  <a16:creationId xmlns="" xmlns:a16="http://schemas.microsoft.com/office/drawing/2014/main" id="{96088057-3FBB-4CAB-A6FD-F09D5888C59D}"/>
                </a:ext>
              </a:extLst>
            </p:cNvPr>
            <p:cNvSpPr txBox="1"/>
            <p:nvPr/>
          </p:nvSpPr>
          <p:spPr>
            <a:xfrm rot="16200000">
              <a:off x="4412107" y="2505776"/>
              <a:ext cx="1137097"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生存率</a:t>
              </a:r>
            </a:p>
          </p:txBody>
        </p:sp>
        <p:sp>
          <p:nvSpPr>
            <p:cNvPr id="257" name="TextBox 256">
              <a:extLst>
                <a:ext uri="{FF2B5EF4-FFF2-40B4-BE49-F238E27FC236}">
                  <a16:creationId xmlns="" xmlns:a16="http://schemas.microsoft.com/office/drawing/2014/main" id="{8122E7BF-DAA4-45C7-AD8E-85923114A7DF}"/>
                </a:ext>
              </a:extLst>
            </p:cNvPr>
            <p:cNvSpPr txBox="1"/>
            <p:nvPr/>
          </p:nvSpPr>
          <p:spPr>
            <a:xfrm>
              <a:off x="6087040" y="2992457"/>
              <a:ext cx="799762" cy="442035"/>
            </a:xfrm>
            <a:prstGeom prst="rect">
              <a:avLst/>
            </a:prstGeom>
            <a:noFill/>
          </p:spPr>
          <p:txBody>
            <a:bodyPr wrap="none" lIns="36000" tIns="36000" rIns="36000" bIns="36000" rtlCol="0" anchor="t" anchorCtr="0">
              <a:spAutoFit/>
            </a:bodyPr>
            <a:lstStyle/>
            <a:p>
              <a:r>
                <a:rPr lang="ja-JP" sz="1200" b="0" i="0" dirty="0" smtClean="0">
                  <a:solidFill>
                    <a:srgbClr val="000000"/>
                  </a:solidFill>
                  <a:ea typeface="MS UI Gothic" pitchFamily="18" charset="0"/>
                </a:rPr>
                <a:t>CT単独</a:t>
              </a:r>
              <a:r>
                <a:rPr lang="en" sz="1200" dirty="0" smtClean="0"/>
                <a:t/>
              </a:r>
              <a:br>
                <a:rPr lang="en" sz="1200" dirty="0" smtClean="0"/>
              </a:br>
              <a:r>
                <a:rPr lang="ja-JP" sz="1200" b="0" i="0" dirty="0" smtClean="0">
                  <a:solidFill>
                    <a:srgbClr val="000000"/>
                  </a:solidFill>
                  <a:ea typeface="MS UI Gothic" pitchFamily="18" charset="0"/>
                </a:rPr>
                <a:t>CT + SIRT</a:t>
              </a:r>
            </a:p>
          </p:txBody>
        </p:sp>
        <p:cxnSp>
          <p:nvCxnSpPr>
            <p:cNvPr id="258" name="Straight Connector 257">
              <a:extLst>
                <a:ext uri="{FF2B5EF4-FFF2-40B4-BE49-F238E27FC236}">
                  <a16:creationId xmlns="" xmlns:a16="http://schemas.microsoft.com/office/drawing/2014/main" id="{82952E1C-374C-4927-9FD5-8CED62C747B1}"/>
                </a:ext>
              </a:extLst>
            </p:cNvPr>
            <p:cNvCxnSpPr/>
            <p:nvPr/>
          </p:nvCxnSpPr>
          <p:spPr>
            <a:xfrm>
              <a:off x="5860220" y="312091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 xmlns:a16="http://schemas.microsoft.com/office/drawing/2014/main" id="{2D4C7C4A-DBFB-4411-8ED4-1001C1531E41}"/>
                </a:ext>
              </a:extLst>
            </p:cNvPr>
            <p:cNvCxnSpPr/>
            <p:nvPr/>
          </p:nvCxnSpPr>
          <p:spPr>
            <a:xfrm>
              <a:off x="5860220" y="3305067"/>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 xmlns:a16="http://schemas.microsoft.com/office/drawing/2014/main" id="{B179D86C-376E-4718-AB73-152B3290D6E9}"/>
                </a:ext>
              </a:extLst>
            </p:cNvPr>
            <p:cNvCxnSpPr/>
            <p:nvPr/>
          </p:nvCxnSpPr>
          <p:spPr>
            <a:xfrm>
              <a:off x="5590343" y="184451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 xmlns:a16="http://schemas.microsoft.com/office/drawing/2014/main" id="{E40C24C3-6353-4079-981B-1D0D867A6798}"/>
                </a:ext>
              </a:extLst>
            </p:cNvPr>
            <p:cNvCxnSpPr/>
            <p:nvPr/>
          </p:nvCxnSpPr>
          <p:spPr>
            <a:xfrm>
              <a:off x="5590343" y="21758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 xmlns:a16="http://schemas.microsoft.com/office/drawing/2014/main" id="{F2859790-FFF8-414A-943B-D267AA8092C9}"/>
                </a:ext>
              </a:extLst>
            </p:cNvPr>
            <p:cNvCxnSpPr/>
            <p:nvPr/>
          </p:nvCxnSpPr>
          <p:spPr>
            <a:xfrm>
              <a:off x="5590343" y="283841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683563C3-84A2-40AB-B6F0-3ECA37A42F59}"/>
                </a:ext>
              </a:extLst>
            </p:cNvPr>
            <p:cNvCxnSpPr/>
            <p:nvPr/>
          </p:nvCxnSpPr>
          <p:spPr>
            <a:xfrm>
              <a:off x="5590343" y="31697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 xmlns:a16="http://schemas.microsoft.com/office/drawing/2014/main" id="{A8D9091C-5227-40E5-B3E8-7B12B7192E93}"/>
                </a:ext>
              </a:extLst>
            </p:cNvPr>
            <p:cNvCxnSpPr/>
            <p:nvPr/>
          </p:nvCxnSpPr>
          <p:spPr>
            <a:xfrm>
              <a:off x="5590343" y="250711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 xmlns:a16="http://schemas.microsoft.com/office/drawing/2014/main" id="{9ED5BADE-B7F3-40AD-8F60-FEF8D45640BC}"/>
                </a:ext>
              </a:extLst>
            </p:cNvPr>
            <p:cNvCxnSpPr/>
            <p:nvPr/>
          </p:nvCxnSpPr>
          <p:spPr>
            <a:xfrm>
              <a:off x="5590343" y="350100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grpSp>
          <p:nvGrpSpPr>
            <p:cNvPr id="266" name="Group 9">
              <a:extLst>
                <a:ext uri="{FF2B5EF4-FFF2-40B4-BE49-F238E27FC236}">
                  <a16:creationId xmlns="" xmlns:a16="http://schemas.microsoft.com/office/drawing/2014/main" id="{ED34E802-7D49-41A2-8169-F2BCBB831430}"/>
                </a:ext>
              </a:extLst>
            </p:cNvPr>
            <p:cNvGrpSpPr>
              <a:grpSpLocks noChangeAspect="1"/>
            </p:cNvGrpSpPr>
            <p:nvPr/>
          </p:nvGrpSpPr>
          <p:grpSpPr bwMode="auto">
            <a:xfrm>
              <a:off x="5669808" y="1843463"/>
              <a:ext cx="3036043" cy="1478263"/>
              <a:chOff x="1198" y="1340"/>
              <a:chExt cx="3360" cy="1636"/>
            </a:xfrm>
          </p:grpSpPr>
          <p:sp>
            <p:nvSpPr>
              <p:cNvPr id="268" name="Freeform 10">
                <a:extLst>
                  <a:ext uri="{FF2B5EF4-FFF2-40B4-BE49-F238E27FC236}">
                    <a16:creationId xmlns="" xmlns:a16="http://schemas.microsoft.com/office/drawing/2014/main" id="{69B741F5-B810-4A56-B355-04EDF73D9872}"/>
                  </a:ext>
                </a:extLst>
              </p:cNvPr>
              <p:cNvSpPr>
                <a:spLocks/>
              </p:cNvSpPr>
              <p:nvPr/>
            </p:nvSpPr>
            <p:spPr bwMode="auto">
              <a:xfrm>
                <a:off x="1198" y="1340"/>
                <a:ext cx="3130" cy="1538"/>
              </a:xfrm>
              <a:custGeom>
                <a:avLst/>
                <a:gdLst>
                  <a:gd name="T0" fmla="*/ 2086 w 3130"/>
                  <a:gd name="T1" fmla="*/ 1495 h 1538"/>
                  <a:gd name="T2" fmla="*/ 1747 w 3130"/>
                  <a:gd name="T3" fmla="*/ 1465 h 1538"/>
                  <a:gd name="T4" fmla="*/ 1685 w 3130"/>
                  <a:gd name="T5" fmla="*/ 1411 h 1538"/>
                  <a:gd name="T6" fmla="*/ 1549 w 3130"/>
                  <a:gd name="T7" fmla="*/ 1383 h 1538"/>
                  <a:gd name="T8" fmla="*/ 1535 w 3130"/>
                  <a:gd name="T9" fmla="*/ 1329 h 1538"/>
                  <a:gd name="T10" fmla="*/ 1388 w 3130"/>
                  <a:gd name="T11" fmla="*/ 1311 h 1538"/>
                  <a:gd name="T12" fmla="*/ 1366 w 3130"/>
                  <a:gd name="T13" fmla="*/ 1263 h 1538"/>
                  <a:gd name="T14" fmla="*/ 1340 w 3130"/>
                  <a:gd name="T15" fmla="*/ 1239 h 1538"/>
                  <a:gd name="T16" fmla="*/ 1288 w 3130"/>
                  <a:gd name="T17" fmla="*/ 1202 h 1538"/>
                  <a:gd name="T18" fmla="*/ 1246 w 3130"/>
                  <a:gd name="T19" fmla="*/ 1178 h 1538"/>
                  <a:gd name="T20" fmla="*/ 1228 w 3130"/>
                  <a:gd name="T21" fmla="*/ 1136 h 1538"/>
                  <a:gd name="T22" fmla="*/ 1200 w 3130"/>
                  <a:gd name="T23" fmla="*/ 1114 h 1538"/>
                  <a:gd name="T24" fmla="*/ 1176 w 3130"/>
                  <a:gd name="T25" fmla="*/ 1060 h 1538"/>
                  <a:gd name="T26" fmla="*/ 1118 w 3130"/>
                  <a:gd name="T27" fmla="*/ 1036 h 1538"/>
                  <a:gd name="T28" fmla="*/ 1112 w 3130"/>
                  <a:gd name="T29" fmla="*/ 1000 h 1538"/>
                  <a:gd name="T30" fmla="*/ 1094 w 3130"/>
                  <a:gd name="T31" fmla="*/ 990 h 1538"/>
                  <a:gd name="T32" fmla="*/ 1074 w 3130"/>
                  <a:gd name="T33" fmla="*/ 917 h 1538"/>
                  <a:gd name="T34" fmla="*/ 1040 w 3130"/>
                  <a:gd name="T35" fmla="*/ 901 h 1538"/>
                  <a:gd name="T36" fmla="*/ 1032 w 3130"/>
                  <a:gd name="T37" fmla="*/ 853 h 1538"/>
                  <a:gd name="T38" fmla="*/ 992 w 3130"/>
                  <a:gd name="T39" fmla="*/ 817 h 1538"/>
                  <a:gd name="T40" fmla="*/ 976 w 3130"/>
                  <a:gd name="T41" fmla="*/ 779 h 1538"/>
                  <a:gd name="T42" fmla="*/ 952 w 3130"/>
                  <a:gd name="T43" fmla="*/ 773 h 1538"/>
                  <a:gd name="T44" fmla="*/ 944 w 3130"/>
                  <a:gd name="T45" fmla="*/ 709 h 1538"/>
                  <a:gd name="T46" fmla="*/ 902 w 3130"/>
                  <a:gd name="T47" fmla="*/ 699 h 1538"/>
                  <a:gd name="T48" fmla="*/ 896 w 3130"/>
                  <a:gd name="T49" fmla="*/ 674 h 1538"/>
                  <a:gd name="T50" fmla="*/ 874 w 3130"/>
                  <a:gd name="T51" fmla="*/ 656 h 1538"/>
                  <a:gd name="T52" fmla="*/ 866 w 3130"/>
                  <a:gd name="T53" fmla="*/ 620 h 1538"/>
                  <a:gd name="T54" fmla="*/ 815 w 3130"/>
                  <a:gd name="T55" fmla="*/ 604 h 1538"/>
                  <a:gd name="T56" fmla="*/ 807 w 3130"/>
                  <a:gd name="T57" fmla="*/ 560 h 1538"/>
                  <a:gd name="T58" fmla="*/ 793 w 3130"/>
                  <a:gd name="T59" fmla="*/ 542 h 1538"/>
                  <a:gd name="T60" fmla="*/ 773 w 3130"/>
                  <a:gd name="T61" fmla="*/ 514 h 1538"/>
                  <a:gd name="T62" fmla="*/ 745 w 3130"/>
                  <a:gd name="T63" fmla="*/ 484 h 1538"/>
                  <a:gd name="T64" fmla="*/ 737 w 3130"/>
                  <a:gd name="T65" fmla="*/ 440 h 1538"/>
                  <a:gd name="T66" fmla="*/ 715 w 3130"/>
                  <a:gd name="T67" fmla="*/ 422 h 1538"/>
                  <a:gd name="T68" fmla="*/ 699 w 3130"/>
                  <a:gd name="T69" fmla="*/ 383 h 1538"/>
                  <a:gd name="T70" fmla="*/ 631 w 3130"/>
                  <a:gd name="T71" fmla="*/ 347 h 1538"/>
                  <a:gd name="T72" fmla="*/ 593 w 3130"/>
                  <a:gd name="T73" fmla="*/ 289 h 1538"/>
                  <a:gd name="T74" fmla="*/ 553 w 3130"/>
                  <a:gd name="T75" fmla="*/ 271 h 1538"/>
                  <a:gd name="T76" fmla="*/ 545 w 3130"/>
                  <a:gd name="T77" fmla="*/ 239 h 1538"/>
                  <a:gd name="T78" fmla="*/ 527 w 3130"/>
                  <a:gd name="T79" fmla="*/ 229 h 1538"/>
                  <a:gd name="T80" fmla="*/ 521 w 3130"/>
                  <a:gd name="T81" fmla="*/ 197 h 1538"/>
                  <a:gd name="T82" fmla="*/ 487 w 3130"/>
                  <a:gd name="T83" fmla="*/ 169 h 1538"/>
                  <a:gd name="T84" fmla="*/ 473 w 3130"/>
                  <a:gd name="T85" fmla="*/ 134 h 1538"/>
                  <a:gd name="T86" fmla="*/ 393 w 3130"/>
                  <a:gd name="T87" fmla="*/ 116 h 1538"/>
                  <a:gd name="T88" fmla="*/ 363 w 3130"/>
                  <a:gd name="T89" fmla="*/ 78 h 1538"/>
                  <a:gd name="T90" fmla="*/ 267 w 3130"/>
                  <a:gd name="T91" fmla="*/ 62 h 1538"/>
                  <a:gd name="T92" fmla="*/ 248 w 3130"/>
                  <a:gd name="T93" fmla="*/ 26 h 1538"/>
                  <a:gd name="T94" fmla="*/ 0 w 3130"/>
                  <a:gd name="T95"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0" h="1538">
                    <a:moveTo>
                      <a:pt x="3130" y="1538"/>
                    </a:moveTo>
                    <a:lnTo>
                      <a:pt x="2086" y="1538"/>
                    </a:lnTo>
                    <a:lnTo>
                      <a:pt x="2086" y="1495"/>
                    </a:lnTo>
                    <a:lnTo>
                      <a:pt x="1777" y="1495"/>
                    </a:lnTo>
                    <a:lnTo>
                      <a:pt x="1777" y="1465"/>
                    </a:lnTo>
                    <a:lnTo>
                      <a:pt x="1747" y="1465"/>
                    </a:lnTo>
                    <a:lnTo>
                      <a:pt x="1747" y="1437"/>
                    </a:lnTo>
                    <a:lnTo>
                      <a:pt x="1685" y="1437"/>
                    </a:lnTo>
                    <a:lnTo>
                      <a:pt x="1685" y="1411"/>
                    </a:lnTo>
                    <a:lnTo>
                      <a:pt x="1597" y="1411"/>
                    </a:lnTo>
                    <a:lnTo>
                      <a:pt x="1597" y="1383"/>
                    </a:lnTo>
                    <a:lnTo>
                      <a:pt x="1549" y="1383"/>
                    </a:lnTo>
                    <a:lnTo>
                      <a:pt x="1549" y="1357"/>
                    </a:lnTo>
                    <a:lnTo>
                      <a:pt x="1535" y="1357"/>
                    </a:lnTo>
                    <a:lnTo>
                      <a:pt x="1535" y="1329"/>
                    </a:lnTo>
                    <a:lnTo>
                      <a:pt x="1413" y="1329"/>
                    </a:lnTo>
                    <a:lnTo>
                      <a:pt x="1413" y="1311"/>
                    </a:lnTo>
                    <a:lnTo>
                      <a:pt x="1388" y="1311"/>
                    </a:lnTo>
                    <a:lnTo>
                      <a:pt x="1388" y="1287"/>
                    </a:lnTo>
                    <a:lnTo>
                      <a:pt x="1366" y="1287"/>
                    </a:lnTo>
                    <a:lnTo>
                      <a:pt x="1366" y="1263"/>
                    </a:lnTo>
                    <a:lnTo>
                      <a:pt x="1358" y="1263"/>
                    </a:lnTo>
                    <a:lnTo>
                      <a:pt x="1358" y="1239"/>
                    </a:lnTo>
                    <a:lnTo>
                      <a:pt x="1340" y="1239"/>
                    </a:lnTo>
                    <a:lnTo>
                      <a:pt x="1340" y="1224"/>
                    </a:lnTo>
                    <a:lnTo>
                      <a:pt x="1288" y="1224"/>
                    </a:lnTo>
                    <a:lnTo>
                      <a:pt x="1288" y="1202"/>
                    </a:lnTo>
                    <a:lnTo>
                      <a:pt x="1278" y="1202"/>
                    </a:lnTo>
                    <a:lnTo>
                      <a:pt x="1278" y="1178"/>
                    </a:lnTo>
                    <a:lnTo>
                      <a:pt x="1246" y="1178"/>
                    </a:lnTo>
                    <a:lnTo>
                      <a:pt x="1246" y="1160"/>
                    </a:lnTo>
                    <a:lnTo>
                      <a:pt x="1228" y="1160"/>
                    </a:lnTo>
                    <a:lnTo>
                      <a:pt x="1228" y="1136"/>
                    </a:lnTo>
                    <a:lnTo>
                      <a:pt x="1220" y="1136"/>
                    </a:lnTo>
                    <a:lnTo>
                      <a:pt x="1220" y="1114"/>
                    </a:lnTo>
                    <a:lnTo>
                      <a:pt x="1200" y="1114"/>
                    </a:lnTo>
                    <a:lnTo>
                      <a:pt x="1200" y="1098"/>
                    </a:lnTo>
                    <a:lnTo>
                      <a:pt x="1176" y="1098"/>
                    </a:lnTo>
                    <a:lnTo>
                      <a:pt x="1176" y="1060"/>
                    </a:lnTo>
                    <a:lnTo>
                      <a:pt x="1130" y="1060"/>
                    </a:lnTo>
                    <a:lnTo>
                      <a:pt x="1130" y="1036"/>
                    </a:lnTo>
                    <a:lnTo>
                      <a:pt x="1118" y="1036"/>
                    </a:lnTo>
                    <a:lnTo>
                      <a:pt x="1118" y="1018"/>
                    </a:lnTo>
                    <a:lnTo>
                      <a:pt x="1112" y="1018"/>
                    </a:lnTo>
                    <a:lnTo>
                      <a:pt x="1112" y="1000"/>
                    </a:lnTo>
                    <a:lnTo>
                      <a:pt x="1102" y="1000"/>
                    </a:lnTo>
                    <a:lnTo>
                      <a:pt x="1102" y="990"/>
                    </a:lnTo>
                    <a:lnTo>
                      <a:pt x="1094" y="990"/>
                    </a:lnTo>
                    <a:lnTo>
                      <a:pt x="1094" y="933"/>
                    </a:lnTo>
                    <a:lnTo>
                      <a:pt x="1074" y="933"/>
                    </a:lnTo>
                    <a:lnTo>
                      <a:pt x="1074" y="917"/>
                    </a:lnTo>
                    <a:lnTo>
                      <a:pt x="1054" y="917"/>
                    </a:lnTo>
                    <a:lnTo>
                      <a:pt x="1054" y="901"/>
                    </a:lnTo>
                    <a:lnTo>
                      <a:pt x="1040" y="901"/>
                    </a:lnTo>
                    <a:lnTo>
                      <a:pt x="1040" y="889"/>
                    </a:lnTo>
                    <a:lnTo>
                      <a:pt x="1032" y="889"/>
                    </a:lnTo>
                    <a:lnTo>
                      <a:pt x="1032" y="853"/>
                    </a:lnTo>
                    <a:lnTo>
                      <a:pt x="1010" y="853"/>
                    </a:lnTo>
                    <a:lnTo>
                      <a:pt x="1010" y="817"/>
                    </a:lnTo>
                    <a:lnTo>
                      <a:pt x="992" y="817"/>
                    </a:lnTo>
                    <a:lnTo>
                      <a:pt x="992" y="801"/>
                    </a:lnTo>
                    <a:lnTo>
                      <a:pt x="976" y="801"/>
                    </a:lnTo>
                    <a:lnTo>
                      <a:pt x="976" y="779"/>
                    </a:lnTo>
                    <a:lnTo>
                      <a:pt x="964" y="779"/>
                    </a:lnTo>
                    <a:lnTo>
                      <a:pt x="964" y="773"/>
                    </a:lnTo>
                    <a:lnTo>
                      <a:pt x="952" y="773"/>
                    </a:lnTo>
                    <a:lnTo>
                      <a:pt x="952" y="721"/>
                    </a:lnTo>
                    <a:lnTo>
                      <a:pt x="944" y="721"/>
                    </a:lnTo>
                    <a:lnTo>
                      <a:pt x="944" y="709"/>
                    </a:lnTo>
                    <a:lnTo>
                      <a:pt x="936" y="709"/>
                    </a:lnTo>
                    <a:lnTo>
                      <a:pt x="936" y="699"/>
                    </a:lnTo>
                    <a:lnTo>
                      <a:pt x="902" y="699"/>
                    </a:lnTo>
                    <a:lnTo>
                      <a:pt x="902" y="691"/>
                    </a:lnTo>
                    <a:lnTo>
                      <a:pt x="896" y="691"/>
                    </a:lnTo>
                    <a:lnTo>
                      <a:pt x="896" y="674"/>
                    </a:lnTo>
                    <a:lnTo>
                      <a:pt x="890" y="674"/>
                    </a:lnTo>
                    <a:lnTo>
                      <a:pt x="890" y="656"/>
                    </a:lnTo>
                    <a:lnTo>
                      <a:pt x="874" y="656"/>
                    </a:lnTo>
                    <a:lnTo>
                      <a:pt x="874" y="642"/>
                    </a:lnTo>
                    <a:lnTo>
                      <a:pt x="866" y="642"/>
                    </a:lnTo>
                    <a:lnTo>
                      <a:pt x="866" y="620"/>
                    </a:lnTo>
                    <a:lnTo>
                      <a:pt x="827" y="620"/>
                    </a:lnTo>
                    <a:lnTo>
                      <a:pt x="827" y="604"/>
                    </a:lnTo>
                    <a:lnTo>
                      <a:pt x="815" y="604"/>
                    </a:lnTo>
                    <a:lnTo>
                      <a:pt x="815" y="594"/>
                    </a:lnTo>
                    <a:lnTo>
                      <a:pt x="807" y="594"/>
                    </a:lnTo>
                    <a:lnTo>
                      <a:pt x="807" y="560"/>
                    </a:lnTo>
                    <a:lnTo>
                      <a:pt x="799" y="560"/>
                    </a:lnTo>
                    <a:lnTo>
                      <a:pt x="799" y="542"/>
                    </a:lnTo>
                    <a:lnTo>
                      <a:pt x="793" y="542"/>
                    </a:lnTo>
                    <a:lnTo>
                      <a:pt x="793" y="520"/>
                    </a:lnTo>
                    <a:lnTo>
                      <a:pt x="773" y="520"/>
                    </a:lnTo>
                    <a:lnTo>
                      <a:pt x="773" y="514"/>
                    </a:lnTo>
                    <a:lnTo>
                      <a:pt x="765" y="514"/>
                    </a:lnTo>
                    <a:lnTo>
                      <a:pt x="765" y="484"/>
                    </a:lnTo>
                    <a:lnTo>
                      <a:pt x="745" y="484"/>
                    </a:lnTo>
                    <a:lnTo>
                      <a:pt x="745" y="460"/>
                    </a:lnTo>
                    <a:lnTo>
                      <a:pt x="737" y="460"/>
                    </a:lnTo>
                    <a:lnTo>
                      <a:pt x="737" y="440"/>
                    </a:lnTo>
                    <a:lnTo>
                      <a:pt x="729" y="440"/>
                    </a:lnTo>
                    <a:lnTo>
                      <a:pt x="729" y="422"/>
                    </a:lnTo>
                    <a:lnTo>
                      <a:pt x="715" y="422"/>
                    </a:lnTo>
                    <a:lnTo>
                      <a:pt x="715" y="405"/>
                    </a:lnTo>
                    <a:lnTo>
                      <a:pt x="699" y="405"/>
                    </a:lnTo>
                    <a:lnTo>
                      <a:pt x="699" y="383"/>
                    </a:lnTo>
                    <a:lnTo>
                      <a:pt x="649" y="383"/>
                    </a:lnTo>
                    <a:lnTo>
                      <a:pt x="649" y="347"/>
                    </a:lnTo>
                    <a:lnTo>
                      <a:pt x="631" y="347"/>
                    </a:lnTo>
                    <a:lnTo>
                      <a:pt x="631" y="329"/>
                    </a:lnTo>
                    <a:lnTo>
                      <a:pt x="593" y="329"/>
                    </a:lnTo>
                    <a:lnTo>
                      <a:pt x="593" y="289"/>
                    </a:lnTo>
                    <a:lnTo>
                      <a:pt x="579" y="289"/>
                    </a:lnTo>
                    <a:lnTo>
                      <a:pt x="579" y="271"/>
                    </a:lnTo>
                    <a:lnTo>
                      <a:pt x="553" y="271"/>
                    </a:lnTo>
                    <a:lnTo>
                      <a:pt x="553" y="249"/>
                    </a:lnTo>
                    <a:lnTo>
                      <a:pt x="545" y="249"/>
                    </a:lnTo>
                    <a:lnTo>
                      <a:pt x="545" y="239"/>
                    </a:lnTo>
                    <a:lnTo>
                      <a:pt x="537" y="239"/>
                    </a:lnTo>
                    <a:lnTo>
                      <a:pt x="537" y="229"/>
                    </a:lnTo>
                    <a:lnTo>
                      <a:pt x="527" y="229"/>
                    </a:lnTo>
                    <a:lnTo>
                      <a:pt x="527" y="215"/>
                    </a:lnTo>
                    <a:lnTo>
                      <a:pt x="521" y="215"/>
                    </a:lnTo>
                    <a:lnTo>
                      <a:pt x="521" y="197"/>
                    </a:lnTo>
                    <a:lnTo>
                      <a:pt x="493" y="197"/>
                    </a:lnTo>
                    <a:lnTo>
                      <a:pt x="493" y="169"/>
                    </a:lnTo>
                    <a:lnTo>
                      <a:pt x="487" y="169"/>
                    </a:lnTo>
                    <a:lnTo>
                      <a:pt x="487" y="151"/>
                    </a:lnTo>
                    <a:lnTo>
                      <a:pt x="473" y="151"/>
                    </a:lnTo>
                    <a:lnTo>
                      <a:pt x="473" y="134"/>
                    </a:lnTo>
                    <a:lnTo>
                      <a:pt x="459" y="134"/>
                    </a:lnTo>
                    <a:lnTo>
                      <a:pt x="459" y="116"/>
                    </a:lnTo>
                    <a:lnTo>
                      <a:pt x="393" y="116"/>
                    </a:lnTo>
                    <a:lnTo>
                      <a:pt x="393" y="98"/>
                    </a:lnTo>
                    <a:lnTo>
                      <a:pt x="363" y="98"/>
                    </a:lnTo>
                    <a:lnTo>
                      <a:pt x="363" y="78"/>
                    </a:lnTo>
                    <a:lnTo>
                      <a:pt x="299" y="78"/>
                    </a:lnTo>
                    <a:lnTo>
                      <a:pt x="299" y="62"/>
                    </a:lnTo>
                    <a:lnTo>
                      <a:pt x="267" y="62"/>
                    </a:lnTo>
                    <a:lnTo>
                      <a:pt x="267" y="44"/>
                    </a:lnTo>
                    <a:lnTo>
                      <a:pt x="248" y="44"/>
                    </a:lnTo>
                    <a:lnTo>
                      <a:pt x="248" y="26"/>
                    </a:lnTo>
                    <a:lnTo>
                      <a:pt x="82" y="26"/>
                    </a:lnTo>
                    <a:lnTo>
                      <a:pt x="82"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9" name="Freeform 11">
                <a:extLst>
                  <a:ext uri="{FF2B5EF4-FFF2-40B4-BE49-F238E27FC236}">
                    <a16:creationId xmlns="" xmlns:a16="http://schemas.microsoft.com/office/drawing/2014/main" id="{06BA1ADD-9700-4F82-BC6B-92BAF05A8983}"/>
                  </a:ext>
                </a:extLst>
              </p:cNvPr>
              <p:cNvSpPr>
                <a:spLocks/>
              </p:cNvSpPr>
              <p:nvPr/>
            </p:nvSpPr>
            <p:spPr bwMode="auto">
              <a:xfrm>
                <a:off x="1198" y="1340"/>
                <a:ext cx="3360" cy="1636"/>
              </a:xfrm>
              <a:custGeom>
                <a:avLst/>
                <a:gdLst>
                  <a:gd name="T0" fmla="*/ 2484 w 3360"/>
                  <a:gd name="T1" fmla="*/ 1636 h 1636"/>
                  <a:gd name="T2" fmla="*/ 2424 w 3360"/>
                  <a:gd name="T3" fmla="*/ 1582 h 1636"/>
                  <a:gd name="T4" fmla="*/ 2086 w 3360"/>
                  <a:gd name="T5" fmla="*/ 1538 h 1636"/>
                  <a:gd name="T6" fmla="*/ 2042 w 3360"/>
                  <a:gd name="T7" fmla="*/ 1510 h 1636"/>
                  <a:gd name="T8" fmla="*/ 2018 w 3360"/>
                  <a:gd name="T9" fmla="*/ 1473 h 1636"/>
                  <a:gd name="T10" fmla="*/ 1803 w 3360"/>
                  <a:gd name="T11" fmla="*/ 1447 h 1636"/>
                  <a:gd name="T12" fmla="*/ 1715 w 3360"/>
                  <a:gd name="T13" fmla="*/ 1419 h 1636"/>
                  <a:gd name="T14" fmla="*/ 1699 w 3360"/>
                  <a:gd name="T15" fmla="*/ 1391 h 1636"/>
                  <a:gd name="T16" fmla="*/ 1621 w 3360"/>
                  <a:gd name="T17" fmla="*/ 1369 h 1636"/>
                  <a:gd name="T18" fmla="*/ 1565 w 3360"/>
                  <a:gd name="T19" fmla="*/ 1351 h 1636"/>
                  <a:gd name="T20" fmla="*/ 1549 w 3360"/>
                  <a:gd name="T21" fmla="*/ 1321 h 1636"/>
                  <a:gd name="T22" fmla="*/ 1541 w 3360"/>
                  <a:gd name="T23" fmla="*/ 1301 h 1636"/>
                  <a:gd name="T24" fmla="*/ 1493 w 3360"/>
                  <a:gd name="T25" fmla="*/ 1277 h 1636"/>
                  <a:gd name="T26" fmla="*/ 1483 w 3360"/>
                  <a:gd name="T27" fmla="*/ 1253 h 1636"/>
                  <a:gd name="T28" fmla="*/ 1439 w 3360"/>
                  <a:gd name="T29" fmla="*/ 1206 h 1636"/>
                  <a:gd name="T30" fmla="*/ 1407 w 3360"/>
                  <a:gd name="T31" fmla="*/ 1184 h 1636"/>
                  <a:gd name="T32" fmla="*/ 1399 w 3360"/>
                  <a:gd name="T33" fmla="*/ 1154 h 1636"/>
                  <a:gd name="T34" fmla="*/ 1364 w 3360"/>
                  <a:gd name="T35" fmla="*/ 1138 h 1636"/>
                  <a:gd name="T36" fmla="*/ 1318 w 3360"/>
                  <a:gd name="T37" fmla="*/ 1114 h 1636"/>
                  <a:gd name="T38" fmla="*/ 1300 w 3360"/>
                  <a:gd name="T39" fmla="*/ 1070 h 1636"/>
                  <a:gd name="T40" fmla="*/ 1270 w 3360"/>
                  <a:gd name="T41" fmla="*/ 1050 h 1636"/>
                  <a:gd name="T42" fmla="*/ 1218 w 3360"/>
                  <a:gd name="T43" fmla="*/ 1026 h 1636"/>
                  <a:gd name="T44" fmla="*/ 1126 w 3360"/>
                  <a:gd name="T45" fmla="*/ 1000 h 1636"/>
                  <a:gd name="T46" fmla="*/ 1112 w 3360"/>
                  <a:gd name="T47" fmla="*/ 980 h 1636"/>
                  <a:gd name="T48" fmla="*/ 1054 w 3360"/>
                  <a:gd name="T49" fmla="*/ 951 h 1636"/>
                  <a:gd name="T50" fmla="*/ 1048 w 3360"/>
                  <a:gd name="T51" fmla="*/ 935 h 1636"/>
                  <a:gd name="T52" fmla="*/ 1000 w 3360"/>
                  <a:gd name="T53" fmla="*/ 909 h 1636"/>
                  <a:gd name="T54" fmla="*/ 918 w 3360"/>
                  <a:gd name="T55" fmla="*/ 887 h 1636"/>
                  <a:gd name="T56" fmla="*/ 910 w 3360"/>
                  <a:gd name="T57" fmla="*/ 865 h 1636"/>
                  <a:gd name="T58" fmla="*/ 886 w 3360"/>
                  <a:gd name="T59" fmla="*/ 847 h 1636"/>
                  <a:gd name="T60" fmla="*/ 872 w 3360"/>
                  <a:gd name="T61" fmla="*/ 817 h 1636"/>
                  <a:gd name="T62" fmla="*/ 856 w 3360"/>
                  <a:gd name="T63" fmla="*/ 799 h 1636"/>
                  <a:gd name="T64" fmla="*/ 848 w 3360"/>
                  <a:gd name="T65" fmla="*/ 787 h 1636"/>
                  <a:gd name="T66" fmla="*/ 807 w 3360"/>
                  <a:gd name="T67" fmla="*/ 727 h 1636"/>
                  <a:gd name="T68" fmla="*/ 799 w 3360"/>
                  <a:gd name="T69" fmla="*/ 711 h 1636"/>
                  <a:gd name="T70" fmla="*/ 791 w 3360"/>
                  <a:gd name="T71" fmla="*/ 689 h 1636"/>
                  <a:gd name="T72" fmla="*/ 733 w 3360"/>
                  <a:gd name="T73" fmla="*/ 664 h 1636"/>
                  <a:gd name="T74" fmla="*/ 727 w 3360"/>
                  <a:gd name="T75" fmla="*/ 638 h 1636"/>
                  <a:gd name="T76" fmla="*/ 719 w 3360"/>
                  <a:gd name="T77" fmla="*/ 612 h 1636"/>
                  <a:gd name="T78" fmla="*/ 671 w 3360"/>
                  <a:gd name="T79" fmla="*/ 572 h 1636"/>
                  <a:gd name="T80" fmla="*/ 657 w 3360"/>
                  <a:gd name="T81" fmla="*/ 550 h 1636"/>
                  <a:gd name="T82" fmla="*/ 631 w 3360"/>
                  <a:gd name="T83" fmla="*/ 528 h 1636"/>
                  <a:gd name="T84" fmla="*/ 613 w 3360"/>
                  <a:gd name="T85" fmla="*/ 484 h 1636"/>
                  <a:gd name="T86" fmla="*/ 595 w 3360"/>
                  <a:gd name="T87" fmla="*/ 460 h 1636"/>
                  <a:gd name="T88" fmla="*/ 569 w 3360"/>
                  <a:gd name="T89" fmla="*/ 430 h 1636"/>
                  <a:gd name="T90" fmla="*/ 557 w 3360"/>
                  <a:gd name="T91" fmla="*/ 416 h 1636"/>
                  <a:gd name="T92" fmla="*/ 551 w 3360"/>
                  <a:gd name="T93" fmla="*/ 401 h 1636"/>
                  <a:gd name="T94" fmla="*/ 537 w 3360"/>
                  <a:gd name="T95" fmla="*/ 387 h 1636"/>
                  <a:gd name="T96" fmla="*/ 531 w 3360"/>
                  <a:gd name="T97" fmla="*/ 359 h 1636"/>
                  <a:gd name="T98" fmla="*/ 515 w 3360"/>
                  <a:gd name="T99" fmla="*/ 297 h 1636"/>
                  <a:gd name="T100" fmla="*/ 507 w 3360"/>
                  <a:gd name="T101" fmla="*/ 275 h 1636"/>
                  <a:gd name="T102" fmla="*/ 483 w 3360"/>
                  <a:gd name="T103" fmla="*/ 251 h 1636"/>
                  <a:gd name="T104" fmla="*/ 475 w 3360"/>
                  <a:gd name="T105" fmla="*/ 233 h 1636"/>
                  <a:gd name="T106" fmla="*/ 441 w 3360"/>
                  <a:gd name="T107" fmla="*/ 207 h 1636"/>
                  <a:gd name="T108" fmla="*/ 321 w 3360"/>
                  <a:gd name="T109" fmla="*/ 189 h 1636"/>
                  <a:gd name="T110" fmla="*/ 307 w 3360"/>
                  <a:gd name="T111" fmla="*/ 159 h 1636"/>
                  <a:gd name="T112" fmla="*/ 299 w 3360"/>
                  <a:gd name="T113" fmla="*/ 149 h 1636"/>
                  <a:gd name="T114" fmla="*/ 242 w 3360"/>
                  <a:gd name="T115" fmla="*/ 141 h 1636"/>
                  <a:gd name="T116" fmla="*/ 196 w 3360"/>
                  <a:gd name="T117" fmla="*/ 116 h 1636"/>
                  <a:gd name="T118" fmla="*/ 154 w 3360"/>
                  <a:gd name="T119" fmla="*/ 96 h 1636"/>
                  <a:gd name="T120" fmla="*/ 102 w 3360"/>
                  <a:gd name="T121" fmla="*/ 52 h 1636"/>
                  <a:gd name="T122" fmla="*/ 50 w 3360"/>
                  <a:gd name="T123" fmla="*/ 26 h 1636"/>
                  <a:gd name="T124" fmla="*/ 0 w 3360"/>
                  <a:gd name="T125"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1636">
                    <a:moveTo>
                      <a:pt x="3360" y="1636"/>
                    </a:moveTo>
                    <a:lnTo>
                      <a:pt x="2484" y="1636"/>
                    </a:lnTo>
                    <a:lnTo>
                      <a:pt x="2484" y="1582"/>
                    </a:lnTo>
                    <a:lnTo>
                      <a:pt x="2424" y="1582"/>
                    </a:lnTo>
                    <a:lnTo>
                      <a:pt x="2424" y="1538"/>
                    </a:lnTo>
                    <a:lnTo>
                      <a:pt x="2086" y="1538"/>
                    </a:lnTo>
                    <a:lnTo>
                      <a:pt x="2086" y="1510"/>
                    </a:lnTo>
                    <a:lnTo>
                      <a:pt x="2042" y="1510"/>
                    </a:lnTo>
                    <a:lnTo>
                      <a:pt x="2042" y="1473"/>
                    </a:lnTo>
                    <a:lnTo>
                      <a:pt x="2018" y="1473"/>
                    </a:lnTo>
                    <a:lnTo>
                      <a:pt x="2018" y="1447"/>
                    </a:lnTo>
                    <a:lnTo>
                      <a:pt x="1803" y="1447"/>
                    </a:lnTo>
                    <a:lnTo>
                      <a:pt x="1803" y="1419"/>
                    </a:lnTo>
                    <a:lnTo>
                      <a:pt x="1715" y="1419"/>
                    </a:lnTo>
                    <a:lnTo>
                      <a:pt x="1715" y="1391"/>
                    </a:lnTo>
                    <a:lnTo>
                      <a:pt x="1699" y="1391"/>
                    </a:lnTo>
                    <a:lnTo>
                      <a:pt x="1699" y="1369"/>
                    </a:lnTo>
                    <a:lnTo>
                      <a:pt x="1621" y="1369"/>
                    </a:lnTo>
                    <a:lnTo>
                      <a:pt x="1621" y="1351"/>
                    </a:lnTo>
                    <a:lnTo>
                      <a:pt x="1565" y="1351"/>
                    </a:lnTo>
                    <a:lnTo>
                      <a:pt x="1565" y="1321"/>
                    </a:lnTo>
                    <a:lnTo>
                      <a:pt x="1549" y="1321"/>
                    </a:lnTo>
                    <a:lnTo>
                      <a:pt x="1549" y="1301"/>
                    </a:lnTo>
                    <a:lnTo>
                      <a:pt x="1541" y="1301"/>
                    </a:lnTo>
                    <a:lnTo>
                      <a:pt x="1541" y="1277"/>
                    </a:lnTo>
                    <a:lnTo>
                      <a:pt x="1493" y="1277"/>
                    </a:lnTo>
                    <a:lnTo>
                      <a:pt x="1493" y="1253"/>
                    </a:lnTo>
                    <a:lnTo>
                      <a:pt x="1483" y="1253"/>
                    </a:lnTo>
                    <a:lnTo>
                      <a:pt x="1483" y="1206"/>
                    </a:lnTo>
                    <a:lnTo>
                      <a:pt x="1439" y="1206"/>
                    </a:lnTo>
                    <a:lnTo>
                      <a:pt x="1439" y="1184"/>
                    </a:lnTo>
                    <a:lnTo>
                      <a:pt x="1407" y="1184"/>
                    </a:lnTo>
                    <a:lnTo>
                      <a:pt x="1407" y="1154"/>
                    </a:lnTo>
                    <a:lnTo>
                      <a:pt x="1399" y="1154"/>
                    </a:lnTo>
                    <a:lnTo>
                      <a:pt x="1399" y="1138"/>
                    </a:lnTo>
                    <a:lnTo>
                      <a:pt x="1364" y="1138"/>
                    </a:lnTo>
                    <a:lnTo>
                      <a:pt x="1364" y="1114"/>
                    </a:lnTo>
                    <a:lnTo>
                      <a:pt x="1318" y="1114"/>
                    </a:lnTo>
                    <a:lnTo>
                      <a:pt x="1318" y="1070"/>
                    </a:lnTo>
                    <a:lnTo>
                      <a:pt x="1300" y="1070"/>
                    </a:lnTo>
                    <a:lnTo>
                      <a:pt x="1300" y="1050"/>
                    </a:lnTo>
                    <a:lnTo>
                      <a:pt x="1270" y="1050"/>
                    </a:lnTo>
                    <a:lnTo>
                      <a:pt x="1270" y="1026"/>
                    </a:lnTo>
                    <a:lnTo>
                      <a:pt x="1218" y="1026"/>
                    </a:lnTo>
                    <a:lnTo>
                      <a:pt x="1218" y="1000"/>
                    </a:lnTo>
                    <a:lnTo>
                      <a:pt x="1126" y="1000"/>
                    </a:lnTo>
                    <a:lnTo>
                      <a:pt x="1126" y="980"/>
                    </a:lnTo>
                    <a:lnTo>
                      <a:pt x="1112" y="980"/>
                    </a:lnTo>
                    <a:lnTo>
                      <a:pt x="1112" y="951"/>
                    </a:lnTo>
                    <a:lnTo>
                      <a:pt x="1054" y="951"/>
                    </a:lnTo>
                    <a:lnTo>
                      <a:pt x="1054" y="935"/>
                    </a:lnTo>
                    <a:lnTo>
                      <a:pt x="1048" y="935"/>
                    </a:lnTo>
                    <a:lnTo>
                      <a:pt x="1048" y="909"/>
                    </a:lnTo>
                    <a:lnTo>
                      <a:pt x="1000" y="909"/>
                    </a:lnTo>
                    <a:lnTo>
                      <a:pt x="1000" y="887"/>
                    </a:lnTo>
                    <a:lnTo>
                      <a:pt x="918" y="887"/>
                    </a:lnTo>
                    <a:lnTo>
                      <a:pt x="918" y="865"/>
                    </a:lnTo>
                    <a:lnTo>
                      <a:pt x="910" y="865"/>
                    </a:lnTo>
                    <a:lnTo>
                      <a:pt x="910" y="847"/>
                    </a:lnTo>
                    <a:lnTo>
                      <a:pt x="886" y="847"/>
                    </a:lnTo>
                    <a:lnTo>
                      <a:pt x="886" y="817"/>
                    </a:lnTo>
                    <a:lnTo>
                      <a:pt x="872" y="817"/>
                    </a:lnTo>
                    <a:lnTo>
                      <a:pt x="872" y="799"/>
                    </a:lnTo>
                    <a:lnTo>
                      <a:pt x="856" y="799"/>
                    </a:lnTo>
                    <a:lnTo>
                      <a:pt x="856" y="787"/>
                    </a:lnTo>
                    <a:lnTo>
                      <a:pt x="848" y="787"/>
                    </a:lnTo>
                    <a:lnTo>
                      <a:pt x="848" y="727"/>
                    </a:lnTo>
                    <a:lnTo>
                      <a:pt x="807" y="727"/>
                    </a:lnTo>
                    <a:lnTo>
                      <a:pt x="807" y="711"/>
                    </a:lnTo>
                    <a:lnTo>
                      <a:pt x="799" y="711"/>
                    </a:lnTo>
                    <a:lnTo>
                      <a:pt x="799" y="689"/>
                    </a:lnTo>
                    <a:lnTo>
                      <a:pt x="791" y="689"/>
                    </a:lnTo>
                    <a:lnTo>
                      <a:pt x="791" y="664"/>
                    </a:lnTo>
                    <a:lnTo>
                      <a:pt x="733" y="664"/>
                    </a:lnTo>
                    <a:lnTo>
                      <a:pt x="733" y="638"/>
                    </a:lnTo>
                    <a:lnTo>
                      <a:pt x="727" y="638"/>
                    </a:lnTo>
                    <a:lnTo>
                      <a:pt x="727" y="612"/>
                    </a:lnTo>
                    <a:lnTo>
                      <a:pt x="719" y="612"/>
                    </a:lnTo>
                    <a:lnTo>
                      <a:pt x="719" y="572"/>
                    </a:lnTo>
                    <a:lnTo>
                      <a:pt x="671" y="572"/>
                    </a:lnTo>
                    <a:lnTo>
                      <a:pt x="671" y="550"/>
                    </a:lnTo>
                    <a:lnTo>
                      <a:pt x="657" y="550"/>
                    </a:lnTo>
                    <a:lnTo>
                      <a:pt x="657" y="528"/>
                    </a:lnTo>
                    <a:lnTo>
                      <a:pt x="631" y="528"/>
                    </a:lnTo>
                    <a:lnTo>
                      <a:pt x="631" y="484"/>
                    </a:lnTo>
                    <a:lnTo>
                      <a:pt x="613" y="484"/>
                    </a:lnTo>
                    <a:lnTo>
                      <a:pt x="613" y="460"/>
                    </a:lnTo>
                    <a:lnTo>
                      <a:pt x="595" y="460"/>
                    </a:lnTo>
                    <a:lnTo>
                      <a:pt x="595" y="430"/>
                    </a:lnTo>
                    <a:lnTo>
                      <a:pt x="569" y="430"/>
                    </a:lnTo>
                    <a:lnTo>
                      <a:pt x="569" y="416"/>
                    </a:lnTo>
                    <a:lnTo>
                      <a:pt x="557" y="416"/>
                    </a:lnTo>
                    <a:lnTo>
                      <a:pt x="557" y="401"/>
                    </a:lnTo>
                    <a:lnTo>
                      <a:pt x="551" y="401"/>
                    </a:lnTo>
                    <a:lnTo>
                      <a:pt x="551" y="387"/>
                    </a:lnTo>
                    <a:lnTo>
                      <a:pt x="537" y="387"/>
                    </a:lnTo>
                    <a:lnTo>
                      <a:pt x="537" y="359"/>
                    </a:lnTo>
                    <a:lnTo>
                      <a:pt x="531" y="359"/>
                    </a:lnTo>
                    <a:lnTo>
                      <a:pt x="531" y="297"/>
                    </a:lnTo>
                    <a:lnTo>
                      <a:pt x="515" y="297"/>
                    </a:lnTo>
                    <a:lnTo>
                      <a:pt x="515" y="275"/>
                    </a:lnTo>
                    <a:lnTo>
                      <a:pt x="507" y="275"/>
                    </a:lnTo>
                    <a:lnTo>
                      <a:pt x="507" y="251"/>
                    </a:lnTo>
                    <a:lnTo>
                      <a:pt x="483" y="251"/>
                    </a:lnTo>
                    <a:lnTo>
                      <a:pt x="483" y="233"/>
                    </a:lnTo>
                    <a:lnTo>
                      <a:pt x="475" y="233"/>
                    </a:lnTo>
                    <a:lnTo>
                      <a:pt x="475" y="207"/>
                    </a:lnTo>
                    <a:lnTo>
                      <a:pt x="441" y="207"/>
                    </a:lnTo>
                    <a:lnTo>
                      <a:pt x="441" y="189"/>
                    </a:lnTo>
                    <a:lnTo>
                      <a:pt x="321" y="189"/>
                    </a:lnTo>
                    <a:lnTo>
                      <a:pt x="321" y="159"/>
                    </a:lnTo>
                    <a:lnTo>
                      <a:pt x="307" y="159"/>
                    </a:lnTo>
                    <a:lnTo>
                      <a:pt x="307" y="149"/>
                    </a:lnTo>
                    <a:lnTo>
                      <a:pt x="299" y="149"/>
                    </a:lnTo>
                    <a:lnTo>
                      <a:pt x="299" y="141"/>
                    </a:lnTo>
                    <a:lnTo>
                      <a:pt x="242" y="141"/>
                    </a:lnTo>
                    <a:lnTo>
                      <a:pt x="242" y="116"/>
                    </a:lnTo>
                    <a:lnTo>
                      <a:pt x="196" y="116"/>
                    </a:lnTo>
                    <a:lnTo>
                      <a:pt x="196" y="96"/>
                    </a:lnTo>
                    <a:lnTo>
                      <a:pt x="154" y="96"/>
                    </a:lnTo>
                    <a:lnTo>
                      <a:pt x="154" y="52"/>
                    </a:lnTo>
                    <a:lnTo>
                      <a:pt x="102" y="52"/>
                    </a:lnTo>
                    <a:lnTo>
                      <a:pt x="102" y="26"/>
                    </a:lnTo>
                    <a:lnTo>
                      <a:pt x="50" y="26"/>
                    </a:lnTo>
                    <a:lnTo>
                      <a:pt x="50"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7" name="TextBox 266">
              <a:extLst>
                <a:ext uri="{FF2B5EF4-FFF2-40B4-BE49-F238E27FC236}">
                  <a16:creationId xmlns="" xmlns:a16="http://schemas.microsoft.com/office/drawing/2014/main" id="{6268645F-22E0-46C4-895D-427CCCC6AFEE}"/>
                </a:ext>
              </a:extLst>
            </p:cNvPr>
            <p:cNvSpPr txBox="1"/>
            <p:nvPr/>
          </p:nvSpPr>
          <p:spPr>
            <a:xfrm>
              <a:off x="4097867" y="3929312"/>
              <a:ext cx="2060269" cy="626701"/>
            </a:xfrm>
            <a:prstGeom prst="rect">
              <a:avLst/>
            </a:prstGeom>
            <a:noFill/>
          </p:spPr>
          <p:txBody>
            <a:bodyPr wrap="square" lIns="36000" tIns="36000" rIns="36000" bIns="36000" rtlCol="0" anchor="ctr" anchorCtr="0">
              <a:spAutoFit/>
            </a:bodyPr>
            <a:lstStyle/>
            <a:p>
              <a:r>
                <a:rPr lang="en-GB" altLang="ja-JP" sz="1200" b="0" i="0" dirty="0" smtClean="0">
                  <a:solidFill>
                    <a:srgbClr val="000000"/>
                  </a:solidFill>
                  <a:ea typeface="MS UI Gothic" pitchFamily="18" charset="0"/>
                </a:rPr>
                <a:t>        </a:t>
              </a:r>
              <a:r>
                <a:rPr lang="ja-JP" sz="1200" b="0" i="0" dirty="0" smtClean="0">
                  <a:solidFill>
                    <a:srgbClr val="000000"/>
                  </a:solidFill>
                  <a:ea typeface="MS UI Gothic" pitchFamily="18" charset="0"/>
                </a:rPr>
                <a:t>リスクに晒されていた患者数</a:t>
              </a:r>
            </a:p>
            <a:p>
              <a:r>
                <a:rPr lang="en-GB" altLang="ja-JP" sz="1200" b="0" i="0" dirty="0" smtClean="0">
                  <a:solidFill>
                    <a:srgbClr val="000000"/>
                  </a:solidFill>
                  <a:ea typeface="MS UI Gothic" pitchFamily="18" charset="0"/>
                </a:rPr>
                <a:t>                    </a:t>
              </a:r>
              <a:r>
                <a:rPr lang="ja-JP" sz="1200" b="0" i="0" dirty="0" smtClean="0">
                  <a:solidFill>
                    <a:srgbClr val="000000"/>
                  </a:solidFill>
                  <a:ea typeface="MS UI Gothic" pitchFamily="18" charset="0"/>
                </a:rPr>
                <a:t>CT単独</a:t>
              </a:r>
              <a:r>
                <a:rPr lang="en" sz="1200" dirty="0" smtClean="0"/>
                <a:t/>
              </a:r>
              <a:br>
                <a:rPr lang="en" sz="1200" dirty="0" smtClean="0"/>
              </a:br>
              <a:r>
                <a:rPr lang="en" sz="1200" dirty="0" smtClean="0"/>
                <a:t>               </a:t>
              </a:r>
              <a:r>
                <a:rPr lang="ja-JP" sz="1200" b="0" i="0" dirty="0" smtClean="0">
                  <a:solidFill>
                    <a:srgbClr val="000000"/>
                  </a:solidFill>
                  <a:ea typeface="MS UI Gothic" pitchFamily="18" charset="0"/>
                </a:rPr>
                <a:t>CT + SIRT</a:t>
              </a:r>
            </a:p>
          </p:txBody>
        </p:sp>
      </p:grpSp>
    </p:spTree>
    <p:extLst>
      <p:ext uri="{BB962C8B-B14F-4D97-AF65-F5344CB8AC3E}">
        <p14:creationId xmlns:p14="http://schemas.microsoft.com/office/powerpoint/2010/main" xmlns="" val="35629681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226"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LBA26: 肝転移を有する大腸癌患者における第一選択治療としての選択的内部放射線療法（SIRT）関する無作為化前向き試験（FOXFIRE-SIRFLOX-FOXFIREグローバル試験）：RAS変異および腫瘍部位に関する解析 – Wasan H, et al</a:t>
            </a:r>
          </a:p>
        </p:txBody>
      </p:sp>
      <p:sp>
        <p:nvSpPr>
          <p:cNvPr id="227"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SIRFLOXおよびFOXFIRE-グローバル試験のみのデータに基づく</a:t>
            </a:r>
          </a:p>
        </p:txBody>
      </p:sp>
      <p:sp>
        <p:nvSpPr>
          <p:cNvPr id="228" name="Text Placeholder 4"/>
          <p:cNvSpPr>
            <a:spLocks noGrp="1"/>
          </p:cNvSpPr>
          <p:nvPr>
            <p:ph type="body" sz="quarter" idx="11"/>
          </p:nvPr>
        </p:nvSpPr>
        <p:spPr>
          <a:xfrm>
            <a:off x="4648200" y="6096000"/>
            <a:ext cx="4130675" cy="487363"/>
          </a:xfrm>
        </p:spPr>
        <p:txBody>
          <a:bodyPr/>
          <a:lstStyle/>
          <a:p>
            <a:r>
              <a:rPr lang="en-GB" dirty="0" err="1"/>
              <a:t>Wasan</a:t>
            </a:r>
            <a:r>
              <a:rPr lang="en-GB" dirty="0"/>
              <a:t> H, et al. Ann </a:t>
            </a:r>
            <a:r>
              <a:rPr lang="en-GB" dirty="0" err="1"/>
              <a:t>Oncol</a:t>
            </a:r>
            <a:r>
              <a:rPr lang="en-GB" dirty="0"/>
              <a:t> 2017;28(</a:t>
            </a:r>
            <a:r>
              <a:rPr lang="en-GB" dirty="0" err="1"/>
              <a:t>Suppl</a:t>
            </a:r>
            <a:r>
              <a:rPr lang="en-GB" dirty="0"/>
              <a:t> 5):</a:t>
            </a:r>
            <a:r>
              <a:rPr lang="en-GB" dirty="0" err="1"/>
              <a:t>Abstr</a:t>
            </a:r>
            <a:r>
              <a:rPr lang="en-GB" dirty="0"/>
              <a:t> LBA26</a:t>
            </a:r>
          </a:p>
        </p:txBody>
      </p:sp>
      <p:grpSp>
        <p:nvGrpSpPr>
          <p:cNvPr id="230" name="Group 229">
            <a:extLst>
              <a:ext uri="{FF2B5EF4-FFF2-40B4-BE49-F238E27FC236}">
                <a16:creationId xmlns="" xmlns:a16="http://schemas.microsoft.com/office/drawing/2014/main" id="{6A4D67A9-089D-4B83-8A73-E4D421A918DA}"/>
              </a:ext>
            </a:extLst>
          </p:cNvPr>
          <p:cNvGrpSpPr/>
          <p:nvPr/>
        </p:nvGrpSpPr>
        <p:grpSpPr>
          <a:xfrm>
            <a:off x="4185558" y="1683066"/>
            <a:ext cx="4827160" cy="4347904"/>
            <a:chOff x="4185558" y="1683066"/>
            <a:chExt cx="4827160" cy="4347904"/>
          </a:xfrm>
        </p:grpSpPr>
        <p:sp>
          <p:nvSpPr>
            <p:cNvPr id="231" name="TextBox 230">
              <a:extLst>
                <a:ext uri="{FF2B5EF4-FFF2-40B4-BE49-F238E27FC236}">
                  <a16:creationId xmlns="" xmlns:a16="http://schemas.microsoft.com/office/drawing/2014/main" id="{12D685AD-5772-4D0E-B14A-E7E14EB547B4}"/>
                </a:ext>
              </a:extLst>
            </p:cNvPr>
            <p:cNvSpPr txBox="1"/>
            <p:nvPr/>
          </p:nvSpPr>
          <p:spPr>
            <a:xfrm>
              <a:off x="5676496" y="1683066"/>
              <a:ext cx="2981907" cy="307777"/>
            </a:xfrm>
            <a:prstGeom prst="rect">
              <a:avLst/>
            </a:prstGeom>
            <a:noFill/>
          </p:spPr>
          <p:txBody>
            <a:bodyPr wrap="none" rtlCol="0">
              <a:spAutoFit/>
            </a:bodyPr>
            <a:lstStyle/>
            <a:p>
              <a:pPr algn="ctr"/>
              <a:r>
                <a:rPr lang="ja-JP" sz="1400" b="1" i="0" dirty="0" smtClean="0">
                  <a:solidFill>
                    <a:srgbClr val="000000"/>
                  </a:solidFill>
                  <a:ea typeface="MS UI Gothic" pitchFamily="18" charset="0"/>
                </a:rPr>
                <a:t>OS* – 左側性原発腫瘍</a:t>
              </a:r>
            </a:p>
          </p:txBody>
        </p:sp>
        <p:sp>
          <p:nvSpPr>
            <p:cNvPr id="232" name="Freeform: Shape 55">
              <a:extLst>
                <a:ext uri="{FF2B5EF4-FFF2-40B4-BE49-F238E27FC236}">
                  <a16:creationId xmlns="" xmlns:a16="http://schemas.microsoft.com/office/drawing/2014/main" id="{AF7BE4B8-D949-48B3-9C91-FD4C1D7F7624}"/>
                </a:ext>
              </a:extLst>
            </p:cNvPr>
            <p:cNvSpPr/>
            <p:nvPr/>
          </p:nvSpPr>
          <p:spPr>
            <a:xfrm>
              <a:off x="5672001" y="2285048"/>
              <a:ext cx="3049146" cy="2508038"/>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dirty="0">
                <a:solidFill>
                  <a:srgbClr val="000000"/>
                </a:solidFill>
              </a:endParaRPr>
            </a:p>
          </p:txBody>
        </p:sp>
        <p:sp>
          <p:nvSpPr>
            <p:cNvPr id="233" name="TextBox 232">
              <a:extLst>
                <a:ext uri="{FF2B5EF4-FFF2-40B4-BE49-F238E27FC236}">
                  <a16:creationId xmlns="" xmlns:a16="http://schemas.microsoft.com/office/drawing/2014/main" id="{2E0CEAE4-1496-4D31-A3FF-FC7D82A755D2}"/>
                </a:ext>
              </a:extLst>
            </p:cNvPr>
            <p:cNvSpPr txBox="1"/>
            <p:nvPr/>
          </p:nvSpPr>
          <p:spPr>
            <a:xfrm>
              <a:off x="5264899" y="2155980"/>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1.0</a:t>
              </a:r>
            </a:p>
          </p:txBody>
        </p:sp>
        <p:sp>
          <p:nvSpPr>
            <p:cNvPr id="234" name="TextBox 233">
              <a:extLst>
                <a:ext uri="{FF2B5EF4-FFF2-40B4-BE49-F238E27FC236}">
                  <a16:creationId xmlns="" xmlns:a16="http://schemas.microsoft.com/office/drawing/2014/main" id="{A54394A7-AA99-4AD0-9490-1D0D7FF7C048}"/>
                </a:ext>
              </a:extLst>
            </p:cNvPr>
            <p:cNvSpPr txBox="1"/>
            <p:nvPr/>
          </p:nvSpPr>
          <p:spPr>
            <a:xfrm>
              <a:off x="5264899" y="2656958"/>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0.8</a:t>
              </a:r>
            </a:p>
          </p:txBody>
        </p:sp>
        <p:sp>
          <p:nvSpPr>
            <p:cNvPr id="235" name="TextBox 234">
              <a:extLst>
                <a:ext uri="{FF2B5EF4-FFF2-40B4-BE49-F238E27FC236}">
                  <a16:creationId xmlns="" xmlns:a16="http://schemas.microsoft.com/office/drawing/2014/main" id="{00727CD3-8CD4-4522-B9E5-8619EC49084F}"/>
                </a:ext>
              </a:extLst>
            </p:cNvPr>
            <p:cNvSpPr txBox="1"/>
            <p:nvPr/>
          </p:nvSpPr>
          <p:spPr>
            <a:xfrm>
              <a:off x="5264899" y="3658914"/>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0.4</a:t>
              </a:r>
            </a:p>
          </p:txBody>
        </p:sp>
        <p:sp>
          <p:nvSpPr>
            <p:cNvPr id="236" name="TextBox 235">
              <a:extLst>
                <a:ext uri="{FF2B5EF4-FFF2-40B4-BE49-F238E27FC236}">
                  <a16:creationId xmlns="" xmlns:a16="http://schemas.microsoft.com/office/drawing/2014/main" id="{CF239D22-B718-4042-BAD0-A95DC638C315}"/>
                </a:ext>
              </a:extLst>
            </p:cNvPr>
            <p:cNvSpPr txBox="1"/>
            <p:nvPr/>
          </p:nvSpPr>
          <p:spPr>
            <a:xfrm>
              <a:off x="5264899" y="4159892"/>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0.2</a:t>
              </a:r>
            </a:p>
          </p:txBody>
        </p:sp>
        <p:sp>
          <p:nvSpPr>
            <p:cNvPr id="237" name="TextBox 236">
              <a:extLst>
                <a:ext uri="{FF2B5EF4-FFF2-40B4-BE49-F238E27FC236}">
                  <a16:creationId xmlns="" xmlns:a16="http://schemas.microsoft.com/office/drawing/2014/main" id="{0D80C898-15C3-406E-A744-95C32C1E0B9B}"/>
                </a:ext>
              </a:extLst>
            </p:cNvPr>
            <p:cNvSpPr txBox="1"/>
            <p:nvPr/>
          </p:nvSpPr>
          <p:spPr>
            <a:xfrm>
              <a:off x="5264899" y="3157936"/>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0.6</a:t>
              </a:r>
            </a:p>
          </p:txBody>
        </p:sp>
        <p:sp>
          <p:nvSpPr>
            <p:cNvPr id="238" name="TextBox 237">
              <a:extLst>
                <a:ext uri="{FF2B5EF4-FFF2-40B4-BE49-F238E27FC236}">
                  <a16:creationId xmlns="" xmlns:a16="http://schemas.microsoft.com/office/drawing/2014/main" id="{8654C8CE-B2BA-440F-8247-6D951CA6A75C}"/>
                </a:ext>
              </a:extLst>
            </p:cNvPr>
            <p:cNvSpPr txBox="1"/>
            <p:nvPr/>
          </p:nvSpPr>
          <p:spPr>
            <a:xfrm>
              <a:off x="5264899" y="4660871"/>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0.0</a:t>
              </a:r>
            </a:p>
          </p:txBody>
        </p:sp>
        <p:cxnSp>
          <p:nvCxnSpPr>
            <p:cNvPr id="239" name="Straight Connector 238">
              <a:extLst>
                <a:ext uri="{FF2B5EF4-FFF2-40B4-BE49-F238E27FC236}">
                  <a16:creationId xmlns="" xmlns:a16="http://schemas.microsoft.com/office/drawing/2014/main" id="{51C68DE0-1C68-4068-8B54-35D62C8C804F}"/>
                </a:ext>
              </a:extLst>
            </p:cNvPr>
            <p:cNvCxnSpPr>
              <a:cxnSpLocks/>
            </p:cNvCxnSpPr>
            <p:nvPr/>
          </p:nvCxnSpPr>
          <p:spPr>
            <a:xfrm rot="5400000">
              <a:off x="5627001"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 xmlns:a16="http://schemas.microsoft.com/office/drawing/2014/main" id="{64A1E062-8C5A-46BC-A668-72275DD77386}"/>
                </a:ext>
              </a:extLst>
            </p:cNvPr>
            <p:cNvSpPr txBox="1"/>
            <p:nvPr/>
          </p:nvSpPr>
          <p:spPr>
            <a:xfrm>
              <a:off x="5593169" y="4864004"/>
              <a:ext cx="15766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p:txBody>
        </p:sp>
        <p:cxnSp>
          <p:nvCxnSpPr>
            <p:cNvPr id="241" name="Straight Connector 240">
              <a:extLst>
                <a:ext uri="{FF2B5EF4-FFF2-40B4-BE49-F238E27FC236}">
                  <a16:creationId xmlns="" xmlns:a16="http://schemas.microsoft.com/office/drawing/2014/main" id="{B6920B9C-6087-4E16-8085-64304665D62E}"/>
                </a:ext>
              </a:extLst>
            </p:cNvPr>
            <p:cNvCxnSpPr>
              <a:cxnSpLocks/>
            </p:cNvCxnSpPr>
            <p:nvPr/>
          </p:nvCxnSpPr>
          <p:spPr>
            <a:xfrm rot="5400000">
              <a:off x="6006264"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 xmlns:a16="http://schemas.microsoft.com/office/drawing/2014/main" id="{F23FB778-FD55-4B1E-9173-FABB76A6EB1E}"/>
                </a:ext>
              </a:extLst>
            </p:cNvPr>
            <p:cNvSpPr txBox="1"/>
            <p:nvPr/>
          </p:nvSpPr>
          <p:spPr>
            <a:xfrm>
              <a:off x="5930986"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12</a:t>
              </a:r>
            </a:p>
          </p:txBody>
        </p:sp>
        <p:cxnSp>
          <p:nvCxnSpPr>
            <p:cNvPr id="243" name="Straight Connector 242">
              <a:extLst>
                <a:ext uri="{FF2B5EF4-FFF2-40B4-BE49-F238E27FC236}">
                  <a16:creationId xmlns="" xmlns:a16="http://schemas.microsoft.com/office/drawing/2014/main" id="{21F198A1-568C-436A-8DAE-4974A8B6D343}"/>
                </a:ext>
              </a:extLst>
            </p:cNvPr>
            <p:cNvCxnSpPr>
              <a:cxnSpLocks/>
            </p:cNvCxnSpPr>
            <p:nvPr/>
          </p:nvCxnSpPr>
          <p:spPr>
            <a:xfrm rot="5400000">
              <a:off x="6385527"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 xmlns:a16="http://schemas.microsoft.com/office/drawing/2014/main" id="{CCFE26CE-0193-4827-928E-B4EABC1AA0C1}"/>
                </a:ext>
              </a:extLst>
            </p:cNvPr>
            <p:cNvSpPr txBox="1"/>
            <p:nvPr/>
          </p:nvSpPr>
          <p:spPr>
            <a:xfrm>
              <a:off x="6308320"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a:t>
              </a:r>
            </a:p>
          </p:txBody>
        </p:sp>
        <p:cxnSp>
          <p:nvCxnSpPr>
            <p:cNvPr id="245" name="Straight Connector 244">
              <a:extLst>
                <a:ext uri="{FF2B5EF4-FFF2-40B4-BE49-F238E27FC236}">
                  <a16:creationId xmlns="" xmlns:a16="http://schemas.microsoft.com/office/drawing/2014/main" id="{FF25226A-F116-41FF-B62A-98D80251592E}"/>
                </a:ext>
              </a:extLst>
            </p:cNvPr>
            <p:cNvCxnSpPr>
              <a:cxnSpLocks/>
            </p:cNvCxnSpPr>
            <p:nvPr/>
          </p:nvCxnSpPr>
          <p:spPr>
            <a:xfrm rot="5400000">
              <a:off x="7144053"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 xmlns:a16="http://schemas.microsoft.com/office/drawing/2014/main" id="{ADC66089-8A1A-46D3-AD23-01B2343DE1E1}"/>
                </a:ext>
              </a:extLst>
            </p:cNvPr>
            <p:cNvSpPr txBox="1"/>
            <p:nvPr/>
          </p:nvSpPr>
          <p:spPr>
            <a:xfrm>
              <a:off x="7068180"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48</a:t>
              </a:r>
            </a:p>
          </p:txBody>
        </p:sp>
        <p:cxnSp>
          <p:nvCxnSpPr>
            <p:cNvPr id="247" name="Straight Connector 246">
              <a:extLst>
                <a:ext uri="{FF2B5EF4-FFF2-40B4-BE49-F238E27FC236}">
                  <a16:creationId xmlns="" xmlns:a16="http://schemas.microsoft.com/office/drawing/2014/main" id="{A023E8BF-A44C-47B9-93E5-53275D66BF0F}"/>
                </a:ext>
              </a:extLst>
            </p:cNvPr>
            <p:cNvCxnSpPr>
              <a:cxnSpLocks/>
            </p:cNvCxnSpPr>
            <p:nvPr/>
          </p:nvCxnSpPr>
          <p:spPr>
            <a:xfrm rot="5400000">
              <a:off x="7902579"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 xmlns:a16="http://schemas.microsoft.com/office/drawing/2014/main" id="{6598A784-64DB-4DD4-BAA9-C60140778A1A}"/>
                </a:ext>
              </a:extLst>
            </p:cNvPr>
            <p:cNvSpPr txBox="1"/>
            <p:nvPr/>
          </p:nvSpPr>
          <p:spPr>
            <a:xfrm>
              <a:off x="7827361"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72</a:t>
              </a:r>
            </a:p>
          </p:txBody>
        </p:sp>
        <p:cxnSp>
          <p:nvCxnSpPr>
            <p:cNvPr id="249" name="Straight Connector 248">
              <a:extLst>
                <a:ext uri="{FF2B5EF4-FFF2-40B4-BE49-F238E27FC236}">
                  <a16:creationId xmlns="" xmlns:a16="http://schemas.microsoft.com/office/drawing/2014/main" id="{0A3FDE3D-6B55-4EA7-8BC7-1D163F701731}"/>
                </a:ext>
              </a:extLst>
            </p:cNvPr>
            <p:cNvCxnSpPr>
              <a:cxnSpLocks/>
            </p:cNvCxnSpPr>
            <p:nvPr/>
          </p:nvCxnSpPr>
          <p:spPr>
            <a:xfrm rot="5400000">
              <a:off x="8661103"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 xmlns:a16="http://schemas.microsoft.com/office/drawing/2014/main" id="{A6EC1395-D6AC-462E-8444-5F0A42D06642}"/>
                </a:ext>
              </a:extLst>
            </p:cNvPr>
            <p:cNvSpPr txBox="1"/>
            <p:nvPr/>
          </p:nvSpPr>
          <p:spPr>
            <a:xfrm>
              <a:off x="8584793"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96</a:t>
              </a:r>
            </a:p>
          </p:txBody>
        </p:sp>
        <p:sp>
          <p:nvSpPr>
            <p:cNvPr id="251" name="TextBox 250">
              <a:extLst>
                <a:ext uri="{FF2B5EF4-FFF2-40B4-BE49-F238E27FC236}">
                  <a16:creationId xmlns="" xmlns:a16="http://schemas.microsoft.com/office/drawing/2014/main" id="{90586489-AABB-4DE4-BE68-F430821C339D}"/>
                </a:ext>
              </a:extLst>
            </p:cNvPr>
            <p:cNvSpPr txBox="1"/>
            <p:nvPr/>
          </p:nvSpPr>
          <p:spPr>
            <a:xfrm>
              <a:off x="5508210" y="5588935"/>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275</a:t>
              </a:r>
            </a:p>
            <a:p>
              <a:pPr algn="ctr"/>
              <a:r>
                <a:rPr lang="ja-JP" sz="1200" b="0" i="0" dirty="0" smtClean="0">
                  <a:solidFill>
                    <a:srgbClr val="000000"/>
                  </a:solidFill>
                  <a:ea typeface="MS UI Gothic" pitchFamily="18" charset="0"/>
                </a:rPr>
                <a:t>265</a:t>
              </a:r>
            </a:p>
          </p:txBody>
        </p:sp>
        <p:sp>
          <p:nvSpPr>
            <p:cNvPr id="252" name="TextBox 251">
              <a:extLst>
                <a:ext uri="{FF2B5EF4-FFF2-40B4-BE49-F238E27FC236}">
                  <a16:creationId xmlns="" xmlns:a16="http://schemas.microsoft.com/office/drawing/2014/main" id="{9E990E35-DF37-4D55-98F7-39C107A280EE}"/>
                </a:ext>
              </a:extLst>
            </p:cNvPr>
            <p:cNvSpPr txBox="1"/>
            <p:nvPr/>
          </p:nvSpPr>
          <p:spPr>
            <a:xfrm>
              <a:off x="5888507" y="5588935"/>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222</a:t>
              </a:r>
            </a:p>
            <a:p>
              <a:pPr algn="ctr"/>
              <a:r>
                <a:rPr lang="ja-JP" sz="1200" b="0" i="0" dirty="0" smtClean="0">
                  <a:solidFill>
                    <a:srgbClr val="000000"/>
                  </a:solidFill>
                  <a:ea typeface="MS UI Gothic" pitchFamily="18" charset="0"/>
                </a:rPr>
                <a:t>199</a:t>
              </a:r>
            </a:p>
          </p:txBody>
        </p:sp>
        <p:sp>
          <p:nvSpPr>
            <p:cNvPr id="253" name="TextBox 252">
              <a:extLst>
                <a:ext uri="{FF2B5EF4-FFF2-40B4-BE49-F238E27FC236}">
                  <a16:creationId xmlns="" xmlns:a16="http://schemas.microsoft.com/office/drawing/2014/main" id="{B83CB45A-CCDD-4ED0-B909-5F860ECF988B}"/>
                </a:ext>
              </a:extLst>
            </p:cNvPr>
            <p:cNvSpPr txBox="1"/>
            <p:nvPr/>
          </p:nvSpPr>
          <p:spPr>
            <a:xfrm>
              <a:off x="6265840" y="5588935"/>
              <a:ext cx="32758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150</a:t>
              </a:r>
            </a:p>
            <a:p>
              <a:pPr algn="ctr"/>
              <a:r>
                <a:rPr lang="ja-JP" sz="1200" b="0" i="0" dirty="0" smtClean="0">
                  <a:solidFill>
                    <a:srgbClr val="000000"/>
                  </a:solidFill>
                  <a:ea typeface="MS UI Gothic" pitchFamily="18" charset="0"/>
                </a:rPr>
                <a:t>130</a:t>
              </a:r>
            </a:p>
          </p:txBody>
        </p:sp>
        <p:sp>
          <p:nvSpPr>
            <p:cNvPr id="254" name="TextBox 253">
              <a:extLst>
                <a:ext uri="{FF2B5EF4-FFF2-40B4-BE49-F238E27FC236}">
                  <a16:creationId xmlns="" xmlns:a16="http://schemas.microsoft.com/office/drawing/2014/main" id="{5BB3892E-761B-4B0C-814C-C2C1A0D6F9BA}"/>
                </a:ext>
              </a:extLst>
            </p:cNvPr>
            <p:cNvSpPr txBox="1"/>
            <p:nvPr/>
          </p:nvSpPr>
          <p:spPr>
            <a:xfrm>
              <a:off x="7068180"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22</a:t>
              </a:r>
            </a:p>
            <a:p>
              <a:pPr algn="ctr"/>
              <a:r>
                <a:rPr lang="ja-JP" sz="1200" b="0" i="0" dirty="0" smtClean="0">
                  <a:solidFill>
                    <a:srgbClr val="000000"/>
                  </a:solidFill>
                  <a:ea typeface="MS UI Gothic" pitchFamily="18" charset="0"/>
                </a:rPr>
                <a:t>20</a:t>
              </a:r>
            </a:p>
          </p:txBody>
        </p:sp>
        <p:sp>
          <p:nvSpPr>
            <p:cNvPr id="255" name="TextBox 254">
              <a:extLst>
                <a:ext uri="{FF2B5EF4-FFF2-40B4-BE49-F238E27FC236}">
                  <a16:creationId xmlns="" xmlns:a16="http://schemas.microsoft.com/office/drawing/2014/main" id="{C413C9EB-DE7B-493D-AFB0-8796CCD83E4C}"/>
                </a:ext>
              </a:extLst>
            </p:cNvPr>
            <p:cNvSpPr txBox="1"/>
            <p:nvPr/>
          </p:nvSpPr>
          <p:spPr>
            <a:xfrm>
              <a:off x="7869840" y="5588935"/>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a:t>
              </a:r>
            </a:p>
            <a:p>
              <a:pPr algn="ctr"/>
              <a:r>
                <a:rPr lang="ja-JP" sz="1200" b="0" i="0" dirty="0" smtClean="0">
                  <a:solidFill>
                    <a:srgbClr val="000000"/>
                  </a:solidFill>
                  <a:ea typeface="MS UI Gothic" pitchFamily="18" charset="0"/>
                </a:rPr>
                <a:t>2</a:t>
              </a:r>
            </a:p>
          </p:txBody>
        </p:sp>
        <p:sp>
          <p:nvSpPr>
            <p:cNvPr id="256" name="TextBox 255">
              <a:extLst>
                <a:ext uri="{FF2B5EF4-FFF2-40B4-BE49-F238E27FC236}">
                  <a16:creationId xmlns="" xmlns:a16="http://schemas.microsoft.com/office/drawing/2014/main" id="{1B0F3DC3-5836-4883-850C-8C368BA43E47}"/>
                </a:ext>
              </a:extLst>
            </p:cNvPr>
            <p:cNvSpPr txBox="1"/>
            <p:nvPr/>
          </p:nvSpPr>
          <p:spPr>
            <a:xfrm>
              <a:off x="8627272" y="5588935"/>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000000"/>
                </a:solidFill>
              </a:endParaRPr>
            </a:p>
          </p:txBody>
        </p:sp>
        <p:sp>
          <p:nvSpPr>
            <p:cNvPr id="257" name="TextBox 256">
              <a:extLst>
                <a:ext uri="{FF2B5EF4-FFF2-40B4-BE49-F238E27FC236}">
                  <a16:creationId xmlns="" xmlns:a16="http://schemas.microsoft.com/office/drawing/2014/main" id="{E5520A56-7635-458E-B238-B79C8D324894}"/>
                </a:ext>
              </a:extLst>
            </p:cNvPr>
            <p:cNvSpPr txBox="1"/>
            <p:nvPr/>
          </p:nvSpPr>
          <p:spPr>
            <a:xfrm>
              <a:off x="6019333" y="5156376"/>
              <a:ext cx="235448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無作為化からの経過期間、カ月</a:t>
              </a:r>
            </a:p>
          </p:txBody>
        </p:sp>
        <p:sp>
          <p:nvSpPr>
            <p:cNvPr id="258" name="TextBox 257">
              <a:extLst>
                <a:ext uri="{FF2B5EF4-FFF2-40B4-BE49-F238E27FC236}">
                  <a16:creationId xmlns="" xmlns:a16="http://schemas.microsoft.com/office/drawing/2014/main" id="{85BF5483-9A95-4015-AC82-8CEBC46315BA}"/>
                </a:ext>
              </a:extLst>
            </p:cNvPr>
            <p:cNvSpPr txBox="1"/>
            <p:nvPr/>
          </p:nvSpPr>
          <p:spPr>
            <a:xfrm rot="16200000">
              <a:off x="4301501" y="3408425"/>
              <a:ext cx="135831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生存率</a:t>
              </a:r>
            </a:p>
          </p:txBody>
        </p:sp>
        <p:cxnSp>
          <p:nvCxnSpPr>
            <p:cNvPr id="259" name="Straight Connector 258">
              <a:extLst>
                <a:ext uri="{FF2B5EF4-FFF2-40B4-BE49-F238E27FC236}">
                  <a16:creationId xmlns="" xmlns:a16="http://schemas.microsoft.com/office/drawing/2014/main" id="{943755C6-460D-4DD1-86B4-94DDFC503621}"/>
                </a:ext>
              </a:extLst>
            </p:cNvPr>
            <p:cNvCxnSpPr/>
            <p:nvPr/>
          </p:nvCxnSpPr>
          <p:spPr>
            <a:xfrm>
              <a:off x="5590343" y="228429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 xmlns:a16="http://schemas.microsoft.com/office/drawing/2014/main" id="{3A8F81A5-DD6B-448B-9857-136AF990EED9}"/>
                </a:ext>
              </a:extLst>
            </p:cNvPr>
            <p:cNvCxnSpPr/>
            <p:nvPr/>
          </p:nvCxnSpPr>
          <p:spPr>
            <a:xfrm>
              <a:off x="5590343" y="278605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 xmlns:a16="http://schemas.microsoft.com/office/drawing/2014/main" id="{F03FCEC6-485B-48D3-B55D-F24B440BF183}"/>
                </a:ext>
              </a:extLst>
            </p:cNvPr>
            <p:cNvCxnSpPr/>
            <p:nvPr/>
          </p:nvCxnSpPr>
          <p:spPr>
            <a:xfrm>
              <a:off x="5590343" y="378957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 xmlns:a16="http://schemas.microsoft.com/office/drawing/2014/main" id="{A316C5C4-AE18-4B5E-9415-36AC355A88A8}"/>
                </a:ext>
              </a:extLst>
            </p:cNvPr>
            <p:cNvCxnSpPr/>
            <p:nvPr/>
          </p:nvCxnSpPr>
          <p:spPr>
            <a:xfrm>
              <a:off x="5590343" y="42913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2EEBD72C-361E-4DE4-ADC3-B8FF254F3764}"/>
                </a:ext>
              </a:extLst>
            </p:cNvPr>
            <p:cNvCxnSpPr/>
            <p:nvPr/>
          </p:nvCxnSpPr>
          <p:spPr>
            <a:xfrm>
              <a:off x="5590343" y="328781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 xmlns:a16="http://schemas.microsoft.com/office/drawing/2014/main" id="{D863EF7E-73A7-44C8-B426-786EB6D6382B}"/>
                </a:ext>
              </a:extLst>
            </p:cNvPr>
            <p:cNvCxnSpPr/>
            <p:nvPr/>
          </p:nvCxnSpPr>
          <p:spPr>
            <a:xfrm>
              <a:off x="5590343" y="479308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 xmlns:a16="http://schemas.microsoft.com/office/drawing/2014/main" id="{5A1902CD-1505-4105-8FCE-1BF5D24D55D7}"/>
                </a:ext>
              </a:extLst>
            </p:cNvPr>
            <p:cNvSpPr txBox="1"/>
            <p:nvPr/>
          </p:nvSpPr>
          <p:spPr>
            <a:xfrm>
              <a:off x="4185558" y="5404269"/>
              <a:ext cx="2428662" cy="626701"/>
            </a:xfrm>
            <a:prstGeom prst="rect">
              <a:avLst/>
            </a:prstGeom>
            <a:noFill/>
          </p:spPr>
          <p:txBody>
            <a:bodyPr wrap="square" lIns="36000" tIns="36000" rIns="36000" bIns="36000" rtlCol="0" anchor="ctr" anchorCtr="0">
              <a:spAutoFit/>
            </a:bodyPr>
            <a:lstStyle/>
            <a:p>
              <a:r>
                <a:rPr lang="ja-JP" sz="1200" b="0" i="0" dirty="0" smtClean="0">
                  <a:solidFill>
                    <a:srgbClr val="000000"/>
                  </a:solidFill>
                  <a:ea typeface="MS UI Gothic" pitchFamily="18" charset="0"/>
                </a:rPr>
                <a:t>リスクに晒されていた患者数</a:t>
              </a:r>
            </a:p>
            <a:p>
              <a:r>
                <a:rPr lang="en-GB" altLang="ja-JP" sz="1200" b="0" i="0" dirty="0" smtClean="0">
                  <a:solidFill>
                    <a:srgbClr val="000000"/>
                  </a:solidFill>
                  <a:ea typeface="MS UI Gothic" pitchFamily="18" charset="0"/>
                </a:rPr>
                <a:t>                 </a:t>
              </a:r>
              <a:r>
                <a:rPr lang="ja-JP" sz="1200" b="0" i="0" dirty="0" smtClean="0">
                  <a:solidFill>
                    <a:srgbClr val="000000"/>
                  </a:solidFill>
                  <a:ea typeface="MS UI Gothic" pitchFamily="18" charset="0"/>
                </a:rPr>
                <a:t>CT単独</a:t>
              </a:r>
              <a:r>
                <a:rPr lang="en" sz="1200" dirty="0" smtClean="0"/>
                <a:t/>
              </a:r>
              <a:br>
                <a:rPr lang="en" sz="1200" dirty="0" smtClean="0"/>
              </a:br>
              <a:r>
                <a:rPr lang="en" sz="1200" dirty="0" smtClean="0"/>
                <a:t>            </a:t>
              </a:r>
              <a:r>
                <a:rPr lang="ja-JP" sz="1200" b="0" i="0" dirty="0" smtClean="0">
                  <a:solidFill>
                    <a:srgbClr val="000000"/>
                  </a:solidFill>
                  <a:ea typeface="MS UI Gothic" pitchFamily="18" charset="0"/>
                </a:rPr>
                <a:t>CT + SIRT</a:t>
              </a:r>
            </a:p>
          </p:txBody>
        </p:sp>
        <p:cxnSp>
          <p:nvCxnSpPr>
            <p:cNvPr id="266" name="Straight Connector 265">
              <a:extLst>
                <a:ext uri="{FF2B5EF4-FFF2-40B4-BE49-F238E27FC236}">
                  <a16:creationId xmlns="" xmlns:a16="http://schemas.microsoft.com/office/drawing/2014/main" id="{56768C33-6D1C-476A-A672-0C11A00F80D8}"/>
                </a:ext>
              </a:extLst>
            </p:cNvPr>
            <p:cNvCxnSpPr>
              <a:cxnSpLocks/>
            </p:cNvCxnSpPr>
            <p:nvPr/>
          </p:nvCxnSpPr>
          <p:spPr>
            <a:xfrm rot="5400000">
              <a:off x="6764790"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 xmlns:a16="http://schemas.microsoft.com/office/drawing/2014/main" id="{199A78C2-045F-4FA3-9317-1361310FC2B5}"/>
                </a:ext>
              </a:extLst>
            </p:cNvPr>
            <p:cNvSpPr txBox="1"/>
            <p:nvPr/>
          </p:nvSpPr>
          <p:spPr>
            <a:xfrm>
              <a:off x="6687904"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36</a:t>
              </a:r>
            </a:p>
          </p:txBody>
        </p:sp>
        <p:cxnSp>
          <p:nvCxnSpPr>
            <p:cNvPr id="268" name="Straight Connector 267">
              <a:extLst>
                <a:ext uri="{FF2B5EF4-FFF2-40B4-BE49-F238E27FC236}">
                  <a16:creationId xmlns="" xmlns:a16="http://schemas.microsoft.com/office/drawing/2014/main" id="{0508CEC3-AF9A-404D-A3EA-D7943129DE43}"/>
                </a:ext>
              </a:extLst>
            </p:cNvPr>
            <p:cNvCxnSpPr>
              <a:cxnSpLocks/>
            </p:cNvCxnSpPr>
            <p:nvPr/>
          </p:nvCxnSpPr>
          <p:spPr>
            <a:xfrm rot="5400000">
              <a:off x="7523316"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 xmlns:a16="http://schemas.microsoft.com/office/drawing/2014/main" id="{34B98633-0972-4661-AA3F-58FE5017DA8D}"/>
                </a:ext>
              </a:extLst>
            </p:cNvPr>
            <p:cNvSpPr txBox="1"/>
            <p:nvPr/>
          </p:nvSpPr>
          <p:spPr>
            <a:xfrm>
              <a:off x="7448902"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60</a:t>
              </a:r>
            </a:p>
          </p:txBody>
        </p:sp>
        <p:cxnSp>
          <p:nvCxnSpPr>
            <p:cNvPr id="270" name="Straight Connector 269">
              <a:extLst>
                <a:ext uri="{FF2B5EF4-FFF2-40B4-BE49-F238E27FC236}">
                  <a16:creationId xmlns="" xmlns:a16="http://schemas.microsoft.com/office/drawing/2014/main" id="{044A2EBA-EFB3-413A-A85D-7EA7FC963038}"/>
                </a:ext>
              </a:extLst>
            </p:cNvPr>
            <p:cNvCxnSpPr>
              <a:cxnSpLocks/>
            </p:cNvCxnSpPr>
            <p:nvPr/>
          </p:nvCxnSpPr>
          <p:spPr>
            <a:xfrm rot="5400000">
              <a:off x="8281842"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 xmlns:a16="http://schemas.microsoft.com/office/drawing/2014/main" id="{CADA8A26-F1B5-49F2-B38B-11DBB91DD20A}"/>
                </a:ext>
              </a:extLst>
            </p:cNvPr>
            <p:cNvSpPr txBox="1"/>
            <p:nvPr/>
          </p:nvSpPr>
          <p:spPr>
            <a:xfrm>
              <a:off x="8204517"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84</a:t>
              </a:r>
            </a:p>
          </p:txBody>
        </p:sp>
        <p:sp>
          <p:nvSpPr>
            <p:cNvPr id="272" name="TextBox 271">
              <a:extLst>
                <a:ext uri="{FF2B5EF4-FFF2-40B4-BE49-F238E27FC236}">
                  <a16:creationId xmlns="" xmlns:a16="http://schemas.microsoft.com/office/drawing/2014/main" id="{5C8909A3-7AC9-48B4-9DA3-786A62A20FD5}"/>
                </a:ext>
              </a:extLst>
            </p:cNvPr>
            <p:cNvSpPr txBox="1"/>
            <p:nvPr/>
          </p:nvSpPr>
          <p:spPr>
            <a:xfrm>
              <a:off x="6687904"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54</a:t>
              </a:r>
            </a:p>
            <a:p>
              <a:pPr algn="ctr"/>
              <a:r>
                <a:rPr lang="ja-JP" sz="1200" b="0" i="0" dirty="0" smtClean="0">
                  <a:solidFill>
                    <a:srgbClr val="000000"/>
                  </a:solidFill>
                  <a:ea typeface="MS UI Gothic" pitchFamily="18" charset="0"/>
                </a:rPr>
                <a:t>47</a:t>
              </a:r>
            </a:p>
          </p:txBody>
        </p:sp>
        <p:sp>
          <p:nvSpPr>
            <p:cNvPr id="273" name="TextBox 272">
              <a:extLst>
                <a:ext uri="{FF2B5EF4-FFF2-40B4-BE49-F238E27FC236}">
                  <a16:creationId xmlns="" xmlns:a16="http://schemas.microsoft.com/office/drawing/2014/main" id="{D69307C5-9CD5-4406-9BA4-5AD054877D48}"/>
                </a:ext>
              </a:extLst>
            </p:cNvPr>
            <p:cNvSpPr txBox="1"/>
            <p:nvPr/>
          </p:nvSpPr>
          <p:spPr>
            <a:xfrm>
              <a:off x="7448902"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7</a:t>
              </a:r>
            </a:p>
            <a:p>
              <a:pPr algn="ctr"/>
              <a:r>
                <a:rPr lang="ja-JP" sz="1200" b="0" i="0" dirty="0" smtClean="0">
                  <a:solidFill>
                    <a:srgbClr val="000000"/>
                  </a:solidFill>
                  <a:ea typeface="MS UI Gothic" pitchFamily="18" charset="0"/>
                </a:rPr>
                <a:t>12</a:t>
              </a:r>
            </a:p>
          </p:txBody>
        </p:sp>
        <p:sp>
          <p:nvSpPr>
            <p:cNvPr id="274" name="TextBox 273">
              <a:extLst>
                <a:ext uri="{FF2B5EF4-FFF2-40B4-BE49-F238E27FC236}">
                  <a16:creationId xmlns="" xmlns:a16="http://schemas.microsoft.com/office/drawing/2014/main" id="{2E524E7B-4044-4835-A1AE-3DE78092C675}"/>
                </a:ext>
              </a:extLst>
            </p:cNvPr>
            <p:cNvSpPr txBox="1"/>
            <p:nvPr/>
          </p:nvSpPr>
          <p:spPr>
            <a:xfrm>
              <a:off x="8246996" y="5588935"/>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a:t>
              </a:r>
            </a:p>
            <a:p>
              <a:pPr algn="ctr"/>
              <a:r>
                <a:rPr lang="ja-JP" sz="1200" b="0" i="0" dirty="0" smtClean="0">
                  <a:solidFill>
                    <a:srgbClr val="000000"/>
                  </a:solidFill>
                  <a:ea typeface="MS UI Gothic" pitchFamily="18" charset="0"/>
                </a:rPr>
                <a:t>0</a:t>
              </a:r>
            </a:p>
          </p:txBody>
        </p:sp>
        <p:grpSp>
          <p:nvGrpSpPr>
            <p:cNvPr id="275" name="Group 274">
              <a:extLst>
                <a:ext uri="{FF2B5EF4-FFF2-40B4-BE49-F238E27FC236}">
                  <a16:creationId xmlns="" xmlns:a16="http://schemas.microsoft.com/office/drawing/2014/main" id="{A7FF7B18-04E1-40E4-99B4-99D919BA1119}"/>
                </a:ext>
              </a:extLst>
            </p:cNvPr>
            <p:cNvGrpSpPr/>
            <p:nvPr/>
          </p:nvGrpSpPr>
          <p:grpSpPr>
            <a:xfrm>
              <a:off x="5665423" y="2247246"/>
              <a:ext cx="2799581" cy="2536885"/>
              <a:chOff x="5413413" y="-2903077"/>
              <a:chExt cx="2588900" cy="2345973"/>
            </a:xfrm>
          </p:grpSpPr>
          <p:sp>
            <p:nvSpPr>
              <p:cNvPr id="322" name="Oval 32">
                <a:extLst>
                  <a:ext uri="{FF2B5EF4-FFF2-40B4-BE49-F238E27FC236}">
                    <a16:creationId xmlns="" xmlns:a16="http://schemas.microsoft.com/office/drawing/2014/main" id="{2A8C7781-5444-44DD-A603-C5B3CF53CF4C}"/>
                  </a:ext>
                </a:extLst>
              </p:cNvPr>
              <p:cNvSpPr>
                <a:spLocks noChangeArrowheads="1"/>
              </p:cNvSpPr>
              <p:nvPr/>
            </p:nvSpPr>
            <p:spPr bwMode="auto">
              <a:xfrm>
                <a:off x="7563890" y="-779207"/>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3" name="Oval 33">
                <a:extLst>
                  <a:ext uri="{FF2B5EF4-FFF2-40B4-BE49-F238E27FC236}">
                    <a16:creationId xmlns="" xmlns:a16="http://schemas.microsoft.com/office/drawing/2014/main" id="{699AD470-1D6E-466E-AFD8-87E30F9BD645}"/>
                  </a:ext>
                </a:extLst>
              </p:cNvPr>
              <p:cNvSpPr>
                <a:spLocks noChangeArrowheads="1"/>
              </p:cNvSpPr>
              <p:nvPr/>
            </p:nvSpPr>
            <p:spPr bwMode="auto">
              <a:xfrm>
                <a:off x="7457465" y="-779207"/>
                <a:ext cx="40488"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4" name="Oval 34">
                <a:extLst>
                  <a:ext uri="{FF2B5EF4-FFF2-40B4-BE49-F238E27FC236}">
                    <a16:creationId xmlns="" xmlns:a16="http://schemas.microsoft.com/office/drawing/2014/main" id="{D9C40113-6FDC-4619-882E-FDEAB49E5871}"/>
                  </a:ext>
                </a:extLst>
              </p:cNvPr>
              <p:cNvSpPr>
                <a:spLocks noChangeArrowheads="1"/>
              </p:cNvSpPr>
              <p:nvPr/>
            </p:nvSpPr>
            <p:spPr bwMode="auto">
              <a:xfrm>
                <a:off x="7396155" y="-779207"/>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5" name="Oval 35">
                <a:extLst>
                  <a:ext uri="{FF2B5EF4-FFF2-40B4-BE49-F238E27FC236}">
                    <a16:creationId xmlns="" xmlns:a16="http://schemas.microsoft.com/office/drawing/2014/main" id="{07ECDBB2-889D-4C73-9A90-957CD253A23C}"/>
                  </a:ext>
                </a:extLst>
              </p:cNvPr>
              <p:cNvSpPr>
                <a:spLocks noChangeArrowheads="1"/>
              </p:cNvSpPr>
              <p:nvPr/>
            </p:nvSpPr>
            <p:spPr bwMode="auto">
              <a:xfrm>
                <a:off x="7183305" y="-875220"/>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6" name="Oval 36">
                <a:extLst>
                  <a:ext uri="{FF2B5EF4-FFF2-40B4-BE49-F238E27FC236}">
                    <a16:creationId xmlns="" xmlns:a16="http://schemas.microsoft.com/office/drawing/2014/main" id="{FCD5068C-7A2E-4F20-BD65-C244DE1AB3F8}"/>
                  </a:ext>
                </a:extLst>
              </p:cNvPr>
              <p:cNvSpPr>
                <a:spLocks noChangeArrowheads="1"/>
              </p:cNvSpPr>
              <p:nvPr/>
            </p:nvSpPr>
            <p:spPr bwMode="auto">
              <a:xfrm>
                <a:off x="7117369" y="-875220"/>
                <a:ext cx="39331"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7" name="Oval 37">
                <a:extLst>
                  <a:ext uri="{FF2B5EF4-FFF2-40B4-BE49-F238E27FC236}">
                    <a16:creationId xmlns="" xmlns:a16="http://schemas.microsoft.com/office/drawing/2014/main" id="{14FAFC6C-21FA-4195-814B-03826DCAAE7B}"/>
                  </a:ext>
                </a:extLst>
              </p:cNvPr>
              <p:cNvSpPr>
                <a:spLocks noChangeArrowheads="1"/>
              </p:cNvSpPr>
              <p:nvPr/>
            </p:nvSpPr>
            <p:spPr bwMode="auto">
              <a:xfrm>
                <a:off x="6927655" y="-970078"/>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8" name="Oval 38">
                <a:extLst>
                  <a:ext uri="{FF2B5EF4-FFF2-40B4-BE49-F238E27FC236}">
                    <a16:creationId xmlns="" xmlns:a16="http://schemas.microsoft.com/office/drawing/2014/main" id="{CA430596-9955-4DEE-9AF6-C8F61B79BAFF}"/>
                  </a:ext>
                </a:extLst>
              </p:cNvPr>
              <p:cNvSpPr>
                <a:spLocks noChangeArrowheads="1"/>
              </p:cNvSpPr>
              <p:nvPr/>
            </p:nvSpPr>
            <p:spPr bwMode="auto">
              <a:xfrm>
                <a:off x="6785369" y="-1042955"/>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9" name="Oval 39">
                <a:extLst>
                  <a:ext uri="{FF2B5EF4-FFF2-40B4-BE49-F238E27FC236}">
                    <a16:creationId xmlns="" xmlns:a16="http://schemas.microsoft.com/office/drawing/2014/main" id="{7FED07AF-941B-4624-8E25-D458267B0091}"/>
                  </a:ext>
                </a:extLst>
              </p:cNvPr>
              <p:cNvSpPr>
                <a:spLocks noChangeArrowheads="1"/>
              </p:cNvSpPr>
              <p:nvPr/>
            </p:nvSpPr>
            <p:spPr bwMode="auto">
              <a:xfrm>
                <a:off x="6828171" y="-1007094"/>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0" name="Oval 40">
                <a:extLst>
                  <a:ext uri="{FF2B5EF4-FFF2-40B4-BE49-F238E27FC236}">
                    <a16:creationId xmlns="" xmlns:a16="http://schemas.microsoft.com/office/drawing/2014/main" id="{B1026253-EA59-4628-88AE-ED73F073CB6E}"/>
                  </a:ext>
                </a:extLst>
              </p:cNvPr>
              <p:cNvSpPr>
                <a:spLocks noChangeArrowheads="1"/>
              </p:cNvSpPr>
              <p:nvPr/>
            </p:nvSpPr>
            <p:spPr bwMode="auto">
              <a:xfrm>
                <a:off x="6865188" y="-971234"/>
                <a:ext cx="38175"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1" name="Oval 41">
                <a:extLst>
                  <a:ext uri="{FF2B5EF4-FFF2-40B4-BE49-F238E27FC236}">
                    <a16:creationId xmlns="" xmlns:a16="http://schemas.microsoft.com/office/drawing/2014/main" id="{EA5FD28F-6D74-415A-9FE1-58DD91D69914}"/>
                  </a:ext>
                </a:extLst>
              </p:cNvPr>
              <p:cNvSpPr>
                <a:spLocks noChangeArrowheads="1"/>
              </p:cNvSpPr>
              <p:nvPr/>
            </p:nvSpPr>
            <p:spPr bwMode="auto">
              <a:xfrm>
                <a:off x="6714805" y="-1073033"/>
                <a:ext cx="39331"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2" name="Oval 42">
                <a:extLst>
                  <a:ext uri="{FF2B5EF4-FFF2-40B4-BE49-F238E27FC236}">
                    <a16:creationId xmlns="" xmlns:a16="http://schemas.microsoft.com/office/drawing/2014/main" id="{47BC669E-8333-4E31-86DB-832EA2CE2453}"/>
                  </a:ext>
                </a:extLst>
              </p:cNvPr>
              <p:cNvSpPr>
                <a:spLocks noChangeArrowheads="1"/>
              </p:cNvSpPr>
              <p:nvPr/>
            </p:nvSpPr>
            <p:spPr bwMode="auto">
              <a:xfrm>
                <a:off x="6630360" y="-1136655"/>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3" name="Oval 43">
                <a:extLst>
                  <a:ext uri="{FF2B5EF4-FFF2-40B4-BE49-F238E27FC236}">
                    <a16:creationId xmlns="" xmlns:a16="http://schemas.microsoft.com/office/drawing/2014/main" id="{E2751248-C747-448C-99C9-88550A5A1561}"/>
                  </a:ext>
                </a:extLst>
              </p:cNvPr>
              <p:cNvSpPr>
                <a:spLocks noChangeArrowheads="1"/>
              </p:cNvSpPr>
              <p:nvPr/>
            </p:nvSpPr>
            <p:spPr bwMode="auto">
              <a:xfrm>
                <a:off x="6589872" y="-1187555"/>
                <a:ext cx="40488"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4" name="Oval 44">
                <a:extLst>
                  <a:ext uri="{FF2B5EF4-FFF2-40B4-BE49-F238E27FC236}">
                    <a16:creationId xmlns="" xmlns:a16="http://schemas.microsoft.com/office/drawing/2014/main" id="{00E2F4B8-7BB0-422C-84CE-A6F110CC93F7}"/>
                  </a:ext>
                </a:extLst>
              </p:cNvPr>
              <p:cNvSpPr>
                <a:spLocks noChangeArrowheads="1"/>
              </p:cNvSpPr>
              <p:nvPr/>
            </p:nvSpPr>
            <p:spPr bwMode="auto">
              <a:xfrm>
                <a:off x="6551697" y="-1208376"/>
                <a:ext cx="38175"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5" name="Oval 45">
                <a:extLst>
                  <a:ext uri="{FF2B5EF4-FFF2-40B4-BE49-F238E27FC236}">
                    <a16:creationId xmlns="" xmlns:a16="http://schemas.microsoft.com/office/drawing/2014/main" id="{2E974086-2E03-4C00-A1BC-A607D71F6C5D}"/>
                  </a:ext>
                </a:extLst>
              </p:cNvPr>
              <p:cNvSpPr>
                <a:spLocks noChangeArrowheads="1"/>
              </p:cNvSpPr>
              <p:nvPr/>
            </p:nvSpPr>
            <p:spPr bwMode="auto">
              <a:xfrm>
                <a:off x="6505425" y="-1208376"/>
                <a:ext cx="39331"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6" name="Oval 46">
                <a:extLst>
                  <a:ext uri="{FF2B5EF4-FFF2-40B4-BE49-F238E27FC236}">
                    <a16:creationId xmlns="" xmlns:a16="http://schemas.microsoft.com/office/drawing/2014/main" id="{BC6F9A0A-C80E-42F4-8F8B-C726E101EC56}"/>
                  </a:ext>
                </a:extLst>
              </p:cNvPr>
              <p:cNvSpPr>
                <a:spLocks noChangeArrowheads="1"/>
              </p:cNvSpPr>
              <p:nvPr/>
            </p:nvSpPr>
            <p:spPr bwMode="auto">
              <a:xfrm>
                <a:off x="6464938" y="-1273156"/>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7" name="Oval 47">
                <a:extLst>
                  <a:ext uri="{FF2B5EF4-FFF2-40B4-BE49-F238E27FC236}">
                    <a16:creationId xmlns="" xmlns:a16="http://schemas.microsoft.com/office/drawing/2014/main" id="{15AF6C2F-7300-4C2A-AD5D-6ED1DC6F5C7B}"/>
                  </a:ext>
                </a:extLst>
              </p:cNvPr>
              <p:cNvSpPr>
                <a:spLocks noChangeArrowheads="1"/>
              </p:cNvSpPr>
              <p:nvPr/>
            </p:nvSpPr>
            <p:spPr bwMode="auto">
              <a:xfrm>
                <a:off x="6418666" y="-1312487"/>
                <a:ext cx="40488"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8" name="Oval 48">
                <a:extLst>
                  <a:ext uri="{FF2B5EF4-FFF2-40B4-BE49-F238E27FC236}">
                    <a16:creationId xmlns="" xmlns:a16="http://schemas.microsoft.com/office/drawing/2014/main" id="{8B6AD722-E340-4AB7-9309-D996CC016C93}"/>
                  </a:ext>
                </a:extLst>
              </p:cNvPr>
              <p:cNvSpPr>
                <a:spLocks noChangeArrowheads="1"/>
              </p:cNvSpPr>
              <p:nvPr/>
            </p:nvSpPr>
            <p:spPr bwMode="auto">
              <a:xfrm>
                <a:off x="6400158" y="-1398091"/>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39" name="Oval 49">
                <a:extLst>
                  <a:ext uri="{FF2B5EF4-FFF2-40B4-BE49-F238E27FC236}">
                    <a16:creationId xmlns="" xmlns:a16="http://schemas.microsoft.com/office/drawing/2014/main" id="{9147037C-C816-4A1D-A5B5-7A29D2B1F502}"/>
                  </a:ext>
                </a:extLst>
              </p:cNvPr>
              <p:cNvSpPr>
                <a:spLocks noChangeArrowheads="1"/>
              </p:cNvSpPr>
              <p:nvPr/>
            </p:nvSpPr>
            <p:spPr bwMode="auto">
              <a:xfrm>
                <a:off x="6367768" y="-1398091"/>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0" name="Oval 50">
                <a:extLst>
                  <a:ext uri="{FF2B5EF4-FFF2-40B4-BE49-F238E27FC236}">
                    <a16:creationId xmlns="" xmlns:a16="http://schemas.microsoft.com/office/drawing/2014/main" id="{5E5E2274-A8A5-4C26-8D7A-27875D994430}"/>
                  </a:ext>
                </a:extLst>
              </p:cNvPr>
              <p:cNvSpPr>
                <a:spLocks noChangeArrowheads="1"/>
              </p:cNvSpPr>
              <p:nvPr/>
            </p:nvSpPr>
            <p:spPr bwMode="auto">
              <a:xfrm>
                <a:off x="6350415" y="-1521867"/>
                <a:ext cx="39331"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1" name="Oval 51">
                <a:extLst>
                  <a:ext uri="{FF2B5EF4-FFF2-40B4-BE49-F238E27FC236}">
                    <a16:creationId xmlns="" xmlns:a16="http://schemas.microsoft.com/office/drawing/2014/main" id="{204271F6-B5CC-4123-B7F5-0CFD237497DF}"/>
                  </a:ext>
                </a:extLst>
              </p:cNvPr>
              <p:cNvSpPr>
                <a:spLocks noChangeArrowheads="1"/>
              </p:cNvSpPr>
              <p:nvPr/>
            </p:nvSpPr>
            <p:spPr bwMode="auto">
              <a:xfrm>
                <a:off x="6309929" y="-1569295"/>
                <a:ext cx="40488"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2" name="Oval 52">
                <a:extLst>
                  <a:ext uri="{FF2B5EF4-FFF2-40B4-BE49-F238E27FC236}">
                    <a16:creationId xmlns="" xmlns:a16="http://schemas.microsoft.com/office/drawing/2014/main" id="{0F05244D-2292-48E4-81DB-7943BF2BBAD3}"/>
                  </a:ext>
                </a:extLst>
              </p:cNvPr>
              <p:cNvSpPr>
                <a:spLocks noChangeArrowheads="1"/>
              </p:cNvSpPr>
              <p:nvPr/>
            </p:nvSpPr>
            <p:spPr bwMode="auto">
              <a:xfrm>
                <a:off x="6282166" y="-1614410"/>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3" name="Oval 53">
                <a:extLst>
                  <a:ext uri="{FF2B5EF4-FFF2-40B4-BE49-F238E27FC236}">
                    <a16:creationId xmlns="" xmlns:a16="http://schemas.microsoft.com/office/drawing/2014/main" id="{E77750FE-8D5E-4766-A6ED-131A662F6160}"/>
                  </a:ext>
                </a:extLst>
              </p:cNvPr>
              <p:cNvSpPr>
                <a:spLocks noChangeArrowheads="1"/>
              </p:cNvSpPr>
              <p:nvPr/>
            </p:nvSpPr>
            <p:spPr bwMode="auto">
              <a:xfrm>
                <a:off x="6241678" y="-1661839"/>
                <a:ext cx="40488"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4" name="Oval 54">
                <a:extLst>
                  <a:ext uri="{FF2B5EF4-FFF2-40B4-BE49-F238E27FC236}">
                    <a16:creationId xmlns="" xmlns:a16="http://schemas.microsoft.com/office/drawing/2014/main" id="{5013A65E-1ABE-48CD-88A1-786E129C201E}"/>
                  </a:ext>
                </a:extLst>
              </p:cNvPr>
              <p:cNvSpPr>
                <a:spLocks noChangeArrowheads="1"/>
              </p:cNvSpPr>
              <p:nvPr/>
            </p:nvSpPr>
            <p:spPr bwMode="auto">
              <a:xfrm>
                <a:off x="6208130" y="-1709267"/>
                <a:ext cx="39331"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5" name="Oval 55">
                <a:extLst>
                  <a:ext uri="{FF2B5EF4-FFF2-40B4-BE49-F238E27FC236}">
                    <a16:creationId xmlns="" xmlns:a16="http://schemas.microsoft.com/office/drawing/2014/main" id="{2E8959C1-DE4B-4D73-AB8C-7310CE631ED7}"/>
                  </a:ext>
                </a:extLst>
              </p:cNvPr>
              <p:cNvSpPr>
                <a:spLocks noChangeArrowheads="1"/>
              </p:cNvSpPr>
              <p:nvPr/>
            </p:nvSpPr>
            <p:spPr bwMode="auto">
              <a:xfrm>
                <a:off x="6146821" y="-1868905"/>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6" name="Oval 56">
                <a:extLst>
                  <a:ext uri="{FF2B5EF4-FFF2-40B4-BE49-F238E27FC236}">
                    <a16:creationId xmlns="" xmlns:a16="http://schemas.microsoft.com/office/drawing/2014/main" id="{30B00059-73A5-4326-A310-8ABDFFF186BC}"/>
                  </a:ext>
                </a:extLst>
              </p:cNvPr>
              <p:cNvSpPr>
                <a:spLocks noChangeArrowheads="1"/>
              </p:cNvSpPr>
              <p:nvPr/>
            </p:nvSpPr>
            <p:spPr bwMode="auto">
              <a:xfrm>
                <a:off x="6123684" y="-1941782"/>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7" name="Oval 57">
                <a:extLst>
                  <a:ext uri="{FF2B5EF4-FFF2-40B4-BE49-F238E27FC236}">
                    <a16:creationId xmlns="" xmlns:a16="http://schemas.microsoft.com/office/drawing/2014/main" id="{6E582EC7-6B3E-4376-AD51-BD54582821A5}"/>
                  </a:ext>
                </a:extLst>
              </p:cNvPr>
              <p:cNvSpPr>
                <a:spLocks noChangeArrowheads="1"/>
              </p:cNvSpPr>
              <p:nvPr/>
            </p:nvSpPr>
            <p:spPr bwMode="auto">
              <a:xfrm>
                <a:off x="6105175" y="-2004249"/>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8" name="Oval 58">
                <a:extLst>
                  <a:ext uri="{FF2B5EF4-FFF2-40B4-BE49-F238E27FC236}">
                    <a16:creationId xmlns="" xmlns:a16="http://schemas.microsoft.com/office/drawing/2014/main" id="{E2527C72-4E84-442B-8C4B-B6547DF79A0E}"/>
                  </a:ext>
                </a:extLst>
              </p:cNvPr>
              <p:cNvSpPr>
                <a:spLocks noChangeArrowheads="1"/>
              </p:cNvSpPr>
              <p:nvPr/>
            </p:nvSpPr>
            <p:spPr bwMode="auto">
              <a:xfrm>
                <a:off x="6083197" y="-2048207"/>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49" name="Oval 59">
                <a:extLst>
                  <a:ext uri="{FF2B5EF4-FFF2-40B4-BE49-F238E27FC236}">
                    <a16:creationId xmlns="" xmlns:a16="http://schemas.microsoft.com/office/drawing/2014/main" id="{00872650-4EB3-4F4C-8338-C3CD25810F83}"/>
                  </a:ext>
                </a:extLst>
              </p:cNvPr>
              <p:cNvSpPr>
                <a:spLocks noChangeArrowheads="1"/>
              </p:cNvSpPr>
              <p:nvPr/>
            </p:nvSpPr>
            <p:spPr bwMode="auto">
              <a:xfrm>
                <a:off x="6032299" y="-2159259"/>
                <a:ext cx="39331"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0" name="Oval 60">
                <a:extLst>
                  <a:ext uri="{FF2B5EF4-FFF2-40B4-BE49-F238E27FC236}">
                    <a16:creationId xmlns="" xmlns:a16="http://schemas.microsoft.com/office/drawing/2014/main" id="{C99E8D54-2386-4472-AB38-B3B88CBCB56F}"/>
                  </a:ext>
                </a:extLst>
              </p:cNvPr>
              <p:cNvSpPr>
                <a:spLocks noChangeArrowheads="1"/>
              </p:cNvSpPr>
              <p:nvPr/>
            </p:nvSpPr>
            <p:spPr bwMode="auto">
              <a:xfrm>
                <a:off x="5940912" y="-2338562"/>
                <a:ext cx="39331"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1" name="Oval 61">
                <a:extLst>
                  <a:ext uri="{FF2B5EF4-FFF2-40B4-BE49-F238E27FC236}">
                    <a16:creationId xmlns="" xmlns:a16="http://schemas.microsoft.com/office/drawing/2014/main" id="{37494D0D-5C67-49F0-AB33-0649399A6BE9}"/>
                  </a:ext>
                </a:extLst>
              </p:cNvPr>
              <p:cNvSpPr>
                <a:spLocks noChangeArrowheads="1"/>
              </p:cNvSpPr>
              <p:nvPr/>
            </p:nvSpPr>
            <p:spPr bwMode="auto">
              <a:xfrm>
                <a:off x="5910834" y="-2362855"/>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2" name="Oval 62">
                <a:extLst>
                  <a:ext uri="{FF2B5EF4-FFF2-40B4-BE49-F238E27FC236}">
                    <a16:creationId xmlns="" xmlns:a16="http://schemas.microsoft.com/office/drawing/2014/main" id="{AA15A9EC-FA6E-406A-A32B-D9D126E6C9D1}"/>
                  </a:ext>
                </a:extLst>
              </p:cNvPr>
              <p:cNvSpPr>
                <a:spLocks noChangeArrowheads="1"/>
              </p:cNvSpPr>
              <p:nvPr/>
            </p:nvSpPr>
            <p:spPr bwMode="auto">
              <a:xfrm>
                <a:off x="5870348" y="-2399872"/>
                <a:ext cx="40488"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3" name="Oval 63">
                <a:extLst>
                  <a:ext uri="{FF2B5EF4-FFF2-40B4-BE49-F238E27FC236}">
                    <a16:creationId xmlns="" xmlns:a16="http://schemas.microsoft.com/office/drawing/2014/main" id="{8AE9968A-1303-4BC5-84B9-6CF596248CE4}"/>
                  </a:ext>
                </a:extLst>
              </p:cNvPr>
              <p:cNvSpPr>
                <a:spLocks noChangeArrowheads="1"/>
              </p:cNvSpPr>
              <p:nvPr/>
            </p:nvSpPr>
            <p:spPr bwMode="auto">
              <a:xfrm>
                <a:off x="5843741" y="-2454242"/>
                <a:ext cx="38175"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4" name="Oval 64">
                <a:extLst>
                  <a:ext uri="{FF2B5EF4-FFF2-40B4-BE49-F238E27FC236}">
                    <a16:creationId xmlns="" xmlns:a16="http://schemas.microsoft.com/office/drawing/2014/main" id="{3172E3F7-EEE2-4EE7-8A15-B4C0A52D9DA5}"/>
                  </a:ext>
                </a:extLst>
              </p:cNvPr>
              <p:cNvSpPr>
                <a:spLocks noChangeArrowheads="1"/>
              </p:cNvSpPr>
              <p:nvPr/>
            </p:nvSpPr>
            <p:spPr bwMode="auto">
              <a:xfrm>
                <a:off x="5773177" y="-2552568"/>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5" name="Oval 65">
                <a:extLst>
                  <a:ext uri="{FF2B5EF4-FFF2-40B4-BE49-F238E27FC236}">
                    <a16:creationId xmlns="" xmlns:a16="http://schemas.microsoft.com/office/drawing/2014/main" id="{1BA8C684-029C-4FEB-A4BA-884E166752AE}"/>
                  </a:ext>
                </a:extLst>
              </p:cNvPr>
              <p:cNvSpPr>
                <a:spLocks noChangeArrowheads="1"/>
              </p:cNvSpPr>
              <p:nvPr/>
            </p:nvSpPr>
            <p:spPr bwMode="auto">
              <a:xfrm>
                <a:off x="5680633" y="-2677502"/>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6" name="Oval 66">
                <a:extLst>
                  <a:ext uri="{FF2B5EF4-FFF2-40B4-BE49-F238E27FC236}">
                    <a16:creationId xmlns="" xmlns:a16="http://schemas.microsoft.com/office/drawing/2014/main" id="{0A6C01C3-7E32-4032-978E-F0EAE3927D21}"/>
                  </a:ext>
                </a:extLst>
              </p:cNvPr>
              <p:cNvSpPr>
                <a:spLocks noChangeArrowheads="1"/>
              </p:cNvSpPr>
              <p:nvPr/>
            </p:nvSpPr>
            <p:spPr bwMode="auto">
              <a:xfrm>
                <a:off x="5604284" y="-2752694"/>
                <a:ext cx="40488"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7" name="Oval 67">
                <a:extLst>
                  <a:ext uri="{FF2B5EF4-FFF2-40B4-BE49-F238E27FC236}">
                    <a16:creationId xmlns="" xmlns:a16="http://schemas.microsoft.com/office/drawing/2014/main" id="{F12866E4-382B-4835-9516-C28FDB23E145}"/>
                  </a:ext>
                </a:extLst>
              </p:cNvPr>
              <p:cNvSpPr>
                <a:spLocks noChangeArrowheads="1"/>
              </p:cNvSpPr>
              <p:nvPr/>
            </p:nvSpPr>
            <p:spPr bwMode="auto">
              <a:xfrm>
                <a:off x="5568425" y="-2804749"/>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8" name="Oval 68">
                <a:extLst>
                  <a:ext uri="{FF2B5EF4-FFF2-40B4-BE49-F238E27FC236}">
                    <a16:creationId xmlns="" xmlns:a16="http://schemas.microsoft.com/office/drawing/2014/main" id="{5E36065D-008B-4A75-8718-0750E6624BA6}"/>
                  </a:ext>
                </a:extLst>
              </p:cNvPr>
              <p:cNvSpPr>
                <a:spLocks noChangeArrowheads="1"/>
              </p:cNvSpPr>
              <p:nvPr/>
            </p:nvSpPr>
            <p:spPr bwMode="auto">
              <a:xfrm>
                <a:off x="5468939" y="-2883411"/>
                <a:ext cx="39331"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9" name="Freeform 70">
                <a:extLst>
                  <a:ext uri="{FF2B5EF4-FFF2-40B4-BE49-F238E27FC236}">
                    <a16:creationId xmlns="" xmlns:a16="http://schemas.microsoft.com/office/drawing/2014/main" id="{1DDED275-C182-4482-A4A0-7B91C83B572E}"/>
                  </a:ext>
                </a:extLst>
              </p:cNvPr>
              <p:cNvSpPr>
                <a:spLocks/>
              </p:cNvSpPr>
              <p:nvPr/>
            </p:nvSpPr>
            <p:spPr bwMode="auto">
              <a:xfrm>
                <a:off x="5413413" y="-2903077"/>
                <a:ext cx="2588900" cy="2345973"/>
              </a:xfrm>
              <a:custGeom>
                <a:avLst/>
                <a:gdLst>
                  <a:gd name="T0" fmla="*/ 2238 w 2238"/>
                  <a:gd name="T1" fmla="*/ 1852 h 2028"/>
                  <a:gd name="T2" fmla="*/ 1636 w 2238"/>
                  <a:gd name="T3" fmla="*/ 1814 h 2028"/>
                  <a:gd name="T4" fmla="*/ 1614 w 2238"/>
                  <a:gd name="T5" fmla="*/ 1788 h 2028"/>
                  <a:gd name="T6" fmla="*/ 1552 w 2238"/>
                  <a:gd name="T7" fmla="*/ 1770 h 2028"/>
                  <a:gd name="T8" fmla="*/ 1448 w 2238"/>
                  <a:gd name="T9" fmla="*/ 1742 h 2028"/>
                  <a:gd name="T10" fmla="*/ 1362 w 2238"/>
                  <a:gd name="T11" fmla="*/ 1703 h 2028"/>
                  <a:gd name="T12" fmla="*/ 1250 w 2238"/>
                  <a:gd name="T13" fmla="*/ 1674 h 2028"/>
                  <a:gd name="T14" fmla="*/ 1226 w 2238"/>
                  <a:gd name="T15" fmla="*/ 1642 h 2028"/>
                  <a:gd name="T16" fmla="*/ 1161 w 2238"/>
                  <a:gd name="T17" fmla="*/ 1617 h 2028"/>
                  <a:gd name="T18" fmla="*/ 1124 w 2238"/>
                  <a:gd name="T19" fmla="*/ 1598 h 2028"/>
                  <a:gd name="T20" fmla="*/ 1094 w 2238"/>
                  <a:gd name="T21" fmla="*/ 1556 h 2028"/>
                  <a:gd name="T22" fmla="*/ 1068 w 2238"/>
                  <a:gd name="T23" fmla="*/ 1515 h 2028"/>
                  <a:gd name="T24" fmla="*/ 1001 w 2238"/>
                  <a:gd name="T25" fmla="*/ 1477 h 2028"/>
                  <a:gd name="T26" fmla="*/ 962 w 2238"/>
                  <a:gd name="T27" fmla="*/ 1444 h 2028"/>
                  <a:gd name="T28" fmla="*/ 901 w 2238"/>
                  <a:gd name="T29" fmla="*/ 1391 h 2028"/>
                  <a:gd name="T30" fmla="*/ 870 w 2238"/>
                  <a:gd name="T31" fmla="*/ 1317 h 2028"/>
                  <a:gd name="T32" fmla="*/ 831 w 2238"/>
                  <a:gd name="T33" fmla="*/ 1258 h 2028"/>
                  <a:gd name="T34" fmla="*/ 821 w 2238"/>
                  <a:gd name="T35" fmla="*/ 1204 h 2028"/>
                  <a:gd name="T36" fmla="*/ 799 w 2238"/>
                  <a:gd name="T37" fmla="*/ 1183 h 2028"/>
                  <a:gd name="T38" fmla="*/ 774 w 2238"/>
                  <a:gd name="T39" fmla="*/ 1150 h 2028"/>
                  <a:gd name="T40" fmla="*/ 748 w 2238"/>
                  <a:gd name="T41" fmla="*/ 1111 h 2028"/>
                  <a:gd name="T42" fmla="*/ 721 w 2238"/>
                  <a:gd name="T43" fmla="*/ 1088 h 2028"/>
                  <a:gd name="T44" fmla="*/ 697 w 2238"/>
                  <a:gd name="T45" fmla="*/ 1037 h 2028"/>
                  <a:gd name="T46" fmla="*/ 678 w 2238"/>
                  <a:gd name="T47" fmla="*/ 957 h 2028"/>
                  <a:gd name="T48" fmla="*/ 657 w 2238"/>
                  <a:gd name="T49" fmla="*/ 903 h 2028"/>
                  <a:gd name="T50" fmla="*/ 638 w 2238"/>
                  <a:gd name="T51" fmla="*/ 825 h 2028"/>
                  <a:gd name="T52" fmla="*/ 627 w 2238"/>
                  <a:gd name="T53" fmla="*/ 782 h 2028"/>
                  <a:gd name="T54" fmla="*/ 586 w 2238"/>
                  <a:gd name="T55" fmla="*/ 720 h 2028"/>
                  <a:gd name="T56" fmla="*/ 567 w 2238"/>
                  <a:gd name="T57" fmla="*/ 677 h 2028"/>
                  <a:gd name="T58" fmla="*/ 541 w 2238"/>
                  <a:gd name="T59" fmla="*/ 626 h 2028"/>
                  <a:gd name="T60" fmla="*/ 519 w 2238"/>
                  <a:gd name="T61" fmla="*/ 576 h 2028"/>
                  <a:gd name="T62" fmla="*/ 504 w 2238"/>
                  <a:gd name="T63" fmla="*/ 519 h 2028"/>
                  <a:gd name="T64" fmla="*/ 461 w 2238"/>
                  <a:gd name="T65" fmla="*/ 483 h 2028"/>
                  <a:gd name="T66" fmla="*/ 427 w 2238"/>
                  <a:gd name="T67" fmla="*/ 436 h 2028"/>
                  <a:gd name="T68" fmla="*/ 397 w 2238"/>
                  <a:gd name="T69" fmla="*/ 381 h 2028"/>
                  <a:gd name="T70" fmla="*/ 362 w 2238"/>
                  <a:gd name="T71" fmla="*/ 343 h 2028"/>
                  <a:gd name="T72" fmla="*/ 340 w 2238"/>
                  <a:gd name="T73" fmla="*/ 300 h 2028"/>
                  <a:gd name="T74" fmla="*/ 314 w 2238"/>
                  <a:gd name="T75" fmla="*/ 271 h 2028"/>
                  <a:gd name="T76" fmla="*/ 282 w 2238"/>
                  <a:gd name="T77" fmla="*/ 233 h 2028"/>
                  <a:gd name="T78" fmla="*/ 255 w 2238"/>
                  <a:gd name="T79" fmla="*/ 211 h 2028"/>
                  <a:gd name="T80" fmla="*/ 226 w 2238"/>
                  <a:gd name="T81" fmla="*/ 185 h 2028"/>
                  <a:gd name="T82" fmla="*/ 196 w 2238"/>
                  <a:gd name="T83" fmla="*/ 163 h 2028"/>
                  <a:gd name="T84" fmla="*/ 164 w 2238"/>
                  <a:gd name="T85" fmla="*/ 118 h 2028"/>
                  <a:gd name="T86" fmla="*/ 133 w 2238"/>
                  <a:gd name="T87" fmla="*/ 73 h 2028"/>
                  <a:gd name="T88" fmla="*/ 79 w 2238"/>
                  <a:gd name="T89" fmla="*/ 35 h 2028"/>
                  <a:gd name="T90" fmla="*/ 50 w 2238"/>
                  <a:gd name="T91"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8" h="2028">
                    <a:moveTo>
                      <a:pt x="2238" y="2028"/>
                    </a:moveTo>
                    <a:lnTo>
                      <a:pt x="2238" y="1852"/>
                    </a:lnTo>
                    <a:lnTo>
                      <a:pt x="1636" y="1852"/>
                    </a:lnTo>
                    <a:lnTo>
                      <a:pt x="1636" y="1814"/>
                    </a:lnTo>
                    <a:lnTo>
                      <a:pt x="1614" y="1814"/>
                    </a:lnTo>
                    <a:lnTo>
                      <a:pt x="1614" y="1788"/>
                    </a:lnTo>
                    <a:lnTo>
                      <a:pt x="1552" y="1788"/>
                    </a:lnTo>
                    <a:lnTo>
                      <a:pt x="1552" y="1770"/>
                    </a:lnTo>
                    <a:lnTo>
                      <a:pt x="1448" y="1770"/>
                    </a:lnTo>
                    <a:lnTo>
                      <a:pt x="1448" y="1742"/>
                    </a:lnTo>
                    <a:lnTo>
                      <a:pt x="1362" y="1742"/>
                    </a:lnTo>
                    <a:lnTo>
                      <a:pt x="1362" y="1703"/>
                    </a:lnTo>
                    <a:lnTo>
                      <a:pt x="1250" y="1703"/>
                    </a:lnTo>
                    <a:lnTo>
                      <a:pt x="1250" y="1674"/>
                    </a:lnTo>
                    <a:lnTo>
                      <a:pt x="1226" y="1674"/>
                    </a:lnTo>
                    <a:lnTo>
                      <a:pt x="1226" y="1642"/>
                    </a:lnTo>
                    <a:lnTo>
                      <a:pt x="1161" y="1642"/>
                    </a:lnTo>
                    <a:lnTo>
                      <a:pt x="1161" y="1617"/>
                    </a:lnTo>
                    <a:lnTo>
                      <a:pt x="1124" y="1617"/>
                    </a:lnTo>
                    <a:lnTo>
                      <a:pt x="1124" y="1598"/>
                    </a:lnTo>
                    <a:lnTo>
                      <a:pt x="1094" y="1598"/>
                    </a:lnTo>
                    <a:lnTo>
                      <a:pt x="1094" y="1556"/>
                    </a:lnTo>
                    <a:lnTo>
                      <a:pt x="1068" y="1556"/>
                    </a:lnTo>
                    <a:lnTo>
                      <a:pt x="1068" y="1515"/>
                    </a:lnTo>
                    <a:lnTo>
                      <a:pt x="1001" y="1515"/>
                    </a:lnTo>
                    <a:lnTo>
                      <a:pt x="1001" y="1477"/>
                    </a:lnTo>
                    <a:lnTo>
                      <a:pt x="962" y="1477"/>
                    </a:lnTo>
                    <a:lnTo>
                      <a:pt x="962" y="1444"/>
                    </a:lnTo>
                    <a:lnTo>
                      <a:pt x="901" y="1444"/>
                    </a:lnTo>
                    <a:lnTo>
                      <a:pt x="901" y="1391"/>
                    </a:lnTo>
                    <a:lnTo>
                      <a:pt x="870" y="1391"/>
                    </a:lnTo>
                    <a:lnTo>
                      <a:pt x="870" y="1317"/>
                    </a:lnTo>
                    <a:lnTo>
                      <a:pt x="831" y="1317"/>
                    </a:lnTo>
                    <a:lnTo>
                      <a:pt x="831" y="1258"/>
                    </a:lnTo>
                    <a:lnTo>
                      <a:pt x="821" y="1258"/>
                    </a:lnTo>
                    <a:lnTo>
                      <a:pt x="821" y="1204"/>
                    </a:lnTo>
                    <a:lnTo>
                      <a:pt x="799" y="1204"/>
                    </a:lnTo>
                    <a:lnTo>
                      <a:pt x="799" y="1183"/>
                    </a:lnTo>
                    <a:lnTo>
                      <a:pt x="774" y="1183"/>
                    </a:lnTo>
                    <a:lnTo>
                      <a:pt x="774" y="1150"/>
                    </a:lnTo>
                    <a:lnTo>
                      <a:pt x="748" y="1150"/>
                    </a:lnTo>
                    <a:lnTo>
                      <a:pt x="748" y="1111"/>
                    </a:lnTo>
                    <a:lnTo>
                      <a:pt x="721" y="1111"/>
                    </a:lnTo>
                    <a:lnTo>
                      <a:pt x="721" y="1088"/>
                    </a:lnTo>
                    <a:lnTo>
                      <a:pt x="697" y="1088"/>
                    </a:lnTo>
                    <a:lnTo>
                      <a:pt x="697" y="1037"/>
                    </a:lnTo>
                    <a:lnTo>
                      <a:pt x="678" y="1037"/>
                    </a:lnTo>
                    <a:lnTo>
                      <a:pt x="678" y="957"/>
                    </a:lnTo>
                    <a:lnTo>
                      <a:pt x="657" y="957"/>
                    </a:lnTo>
                    <a:lnTo>
                      <a:pt x="657" y="903"/>
                    </a:lnTo>
                    <a:lnTo>
                      <a:pt x="638" y="903"/>
                    </a:lnTo>
                    <a:lnTo>
                      <a:pt x="638" y="825"/>
                    </a:lnTo>
                    <a:lnTo>
                      <a:pt x="627" y="825"/>
                    </a:lnTo>
                    <a:lnTo>
                      <a:pt x="627" y="782"/>
                    </a:lnTo>
                    <a:lnTo>
                      <a:pt x="586" y="782"/>
                    </a:lnTo>
                    <a:lnTo>
                      <a:pt x="586" y="720"/>
                    </a:lnTo>
                    <a:lnTo>
                      <a:pt x="567" y="720"/>
                    </a:lnTo>
                    <a:lnTo>
                      <a:pt x="567" y="677"/>
                    </a:lnTo>
                    <a:lnTo>
                      <a:pt x="541" y="677"/>
                    </a:lnTo>
                    <a:lnTo>
                      <a:pt x="541" y="626"/>
                    </a:lnTo>
                    <a:lnTo>
                      <a:pt x="519" y="626"/>
                    </a:lnTo>
                    <a:lnTo>
                      <a:pt x="519" y="576"/>
                    </a:lnTo>
                    <a:lnTo>
                      <a:pt x="504" y="576"/>
                    </a:lnTo>
                    <a:lnTo>
                      <a:pt x="504" y="519"/>
                    </a:lnTo>
                    <a:lnTo>
                      <a:pt x="461" y="519"/>
                    </a:lnTo>
                    <a:lnTo>
                      <a:pt x="461" y="483"/>
                    </a:lnTo>
                    <a:lnTo>
                      <a:pt x="427" y="483"/>
                    </a:lnTo>
                    <a:lnTo>
                      <a:pt x="427" y="436"/>
                    </a:lnTo>
                    <a:lnTo>
                      <a:pt x="397" y="436"/>
                    </a:lnTo>
                    <a:lnTo>
                      <a:pt x="397" y="381"/>
                    </a:lnTo>
                    <a:lnTo>
                      <a:pt x="362" y="381"/>
                    </a:lnTo>
                    <a:lnTo>
                      <a:pt x="362" y="343"/>
                    </a:lnTo>
                    <a:lnTo>
                      <a:pt x="340" y="343"/>
                    </a:lnTo>
                    <a:lnTo>
                      <a:pt x="340" y="300"/>
                    </a:lnTo>
                    <a:lnTo>
                      <a:pt x="314" y="300"/>
                    </a:lnTo>
                    <a:lnTo>
                      <a:pt x="314" y="271"/>
                    </a:lnTo>
                    <a:lnTo>
                      <a:pt x="282" y="271"/>
                    </a:lnTo>
                    <a:lnTo>
                      <a:pt x="282" y="233"/>
                    </a:lnTo>
                    <a:lnTo>
                      <a:pt x="255" y="233"/>
                    </a:lnTo>
                    <a:lnTo>
                      <a:pt x="255" y="211"/>
                    </a:lnTo>
                    <a:lnTo>
                      <a:pt x="226" y="211"/>
                    </a:lnTo>
                    <a:lnTo>
                      <a:pt x="226" y="185"/>
                    </a:lnTo>
                    <a:lnTo>
                      <a:pt x="196" y="185"/>
                    </a:lnTo>
                    <a:lnTo>
                      <a:pt x="196" y="163"/>
                    </a:lnTo>
                    <a:lnTo>
                      <a:pt x="164" y="163"/>
                    </a:lnTo>
                    <a:lnTo>
                      <a:pt x="164" y="118"/>
                    </a:lnTo>
                    <a:lnTo>
                      <a:pt x="133" y="118"/>
                    </a:lnTo>
                    <a:lnTo>
                      <a:pt x="133" y="73"/>
                    </a:lnTo>
                    <a:lnTo>
                      <a:pt x="79" y="73"/>
                    </a:lnTo>
                    <a:lnTo>
                      <a:pt x="79" y="35"/>
                    </a:lnTo>
                    <a:lnTo>
                      <a:pt x="50" y="35"/>
                    </a:lnTo>
                    <a:lnTo>
                      <a:pt x="50"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276" name="Group 275">
              <a:extLst>
                <a:ext uri="{FF2B5EF4-FFF2-40B4-BE49-F238E27FC236}">
                  <a16:creationId xmlns="" xmlns:a16="http://schemas.microsoft.com/office/drawing/2014/main" id="{A6C52513-0CFD-49B9-9C63-6E8B052C3597}"/>
                </a:ext>
              </a:extLst>
            </p:cNvPr>
            <p:cNvGrpSpPr/>
            <p:nvPr/>
          </p:nvGrpSpPr>
          <p:grpSpPr>
            <a:xfrm>
              <a:off x="5666015" y="2225663"/>
              <a:ext cx="2660729" cy="2498107"/>
              <a:chOff x="5365605" y="-3164903"/>
              <a:chExt cx="2460498" cy="2310114"/>
            </a:xfrm>
          </p:grpSpPr>
          <p:sp>
            <p:nvSpPr>
              <p:cNvPr id="285" name="Oval 71">
                <a:extLst>
                  <a:ext uri="{FF2B5EF4-FFF2-40B4-BE49-F238E27FC236}">
                    <a16:creationId xmlns="" xmlns:a16="http://schemas.microsoft.com/office/drawing/2014/main" id="{C46CF833-6FBB-41D7-9326-1B456199BDE1}"/>
                  </a:ext>
                </a:extLst>
              </p:cNvPr>
              <p:cNvSpPr>
                <a:spLocks noChangeArrowheads="1"/>
              </p:cNvSpPr>
              <p:nvPr/>
            </p:nvSpPr>
            <p:spPr bwMode="auto">
              <a:xfrm>
                <a:off x="7787928" y="-894120"/>
                <a:ext cx="38175"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86" name="Oval 72">
                <a:extLst>
                  <a:ext uri="{FF2B5EF4-FFF2-40B4-BE49-F238E27FC236}">
                    <a16:creationId xmlns="" xmlns:a16="http://schemas.microsoft.com/office/drawing/2014/main" id="{A9D02E4F-EE61-48E9-A1AB-734A9F2F3779}"/>
                  </a:ext>
                </a:extLst>
              </p:cNvPr>
              <p:cNvSpPr>
                <a:spLocks noChangeArrowheads="1"/>
              </p:cNvSpPr>
              <p:nvPr/>
            </p:nvSpPr>
            <p:spPr bwMode="auto">
              <a:xfrm>
                <a:off x="7376111" y="-945019"/>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87" name="Oval 73">
                <a:extLst>
                  <a:ext uri="{FF2B5EF4-FFF2-40B4-BE49-F238E27FC236}">
                    <a16:creationId xmlns="" xmlns:a16="http://schemas.microsoft.com/office/drawing/2014/main" id="{E5A8F7ED-0130-4EBA-9C29-CA6A3DE97BAB}"/>
                  </a:ext>
                </a:extLst>
              </p:cNvPr>
              <p:cNvSpPr>
                <a:spLocks noChangeArrowheads="1"/>
              </p:cNvSpPr>
              <p:nvPr/>
            </p:nvSpPr>
            <p:spPr bwMode="auto">
              <a:xfrm>
                <a:off x="7283567" y="-1086147"/>
                <a:ext cx="39331"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88" name="Oval 74">
                <a:extLst>
                  <a:ext uri="{FF2B5EF4-FFF2-40B4-BE49-F238E27FC236}">
                    <a16:creationId xmlns="" xmlns:a16="http://schemas.microsoft.com/office/drawing/2014/main" id="{C4DD4588-5AB8-412C-A276-50D0D2D0E89D}"/>
                  </a:ext>
                </a:extLst>
              </p:cNvPr>
              <p:cNvSpPr>
                <a:spLocks noChangeArrowheads="1"/>
              </p:cNvSpPr>
              <p:nvPr/>
            </p:nvSpPr>
            <p:spPr bwMode="auto">
              <a:xfrm>
                <a:off x="7175986" y="-1119695"/>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89" name="Oval 75">
                <a:extLst>
                  <a:ext uri="{FF2B5EF4-FFF2-40B4-BE49-F238E27FC236}">
                    <a16:creationId xmlns="" xmlns:a16="http://schemas.microsoft.com/office/drawing/2014/main" id="{A45433A5-EEFC-42C6-AAF4-B916551EBDB5}"/>
                  </a:ext>
                </a:extLst>
              </p:cNvPr>
              <p:cNvSpPr>
                <a:spLocks noChangeArrowheads="1"/>
              </p:cNvSpPr>
              <p:nvPr/>
            </p:nvSpPr>
            <p:spPr bwMode="auto">
              <a:xfrm>
                <a:off x="7155164" y="-1155555"/>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0" name="Oval 76">
                <a:extLst>
                  <a:ext uri="{FF2B5EF4-FFF2-40B4-BE49-F238E27FC236}">
                    <a16:creationId xmlns="" xmlns:a16="http://schemas.microsoft.com/office/drawing/2014/main" id="{9A1EF099-2051-4189-A5CA-2F6FF099630D}"/>
                  </a:ext>
                </a:extLst>
              </p:cNvPr>
              <p:cNvSpPr>
                <a:spLocks noChangeArrowheads="1"/>
              </p:cNvSpPr>
              <p:nvPr/>
            </p:nvSpPr>
            <p:spPr bwMode="auto">
              <a:xfrm>
                <a:off x="7049895" y="-1200670"/>
                <a:ext cx="40488"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1" name="Oval 77">
                <a:extLst>
                  <a:ext uri="{FF2B5EF4-FFF2-40B4-BE49-F238E27FC236}">
                    <a16:creationId xmlns="" xmlns:a16="http://schemas.microsoft.com/office/drawing/2014/main" id="{A0BCAB16-44E2-4627-85D8-720730F5CE04}"/>
                  </a:ext>
                </a:extLst>
              </p:cNvPr>
              <p:cNvSpPr>
                <a:spLocks noChangeArrowheads="1"/>
              </p:cNvSpPr>
              <p:nvPr/>
            </p:nvSpPr>
            <p:spPr bwMode="auto">
              <a:xfrm>
                <a:off x="6970077" y="-1218022"/>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2" name="Oval 78">
                <a:extLst>
                  <a:ext uri="{FF2B5EF4-FFF2-40B4-BE49-F238E27FC236}">
                    <a16:creationId xmlns="" xmlns:a16="http://schemas.microsoft.com/office/drawing/2014/main" id="{EA16692E-6668-4168-BAC7-EA9360A39295}"/>
                  </a:ext>
                </a:extLst>
              </p:cNvPr>
              <p:cNvSpPr>
                <a:spLocks noChangeArrowheads="1"/>
              </p:cNvSpPr>
              <p:nvPr/>
            </p:nvSpPr>
            <p:spPr bwMode="auto">
              <a:xfrm>
                <a:off x="6872906" y="-1243471"/>
                <a:ext cx="38175"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3" name="Oval 79">
                <a:extLst>
                  <a:ext uri="{FF2B5EF4-FFF2-40B4-BE49-F238E27FC236}">
                    <a16:creationId xmlns="" xmlns:a16="http://schemas.microsoft.com/office/drawing/2014/main" id="{26E925E1-23C0-43CA-B44B-D8EA161C724A}"/>
                  </a:ext>
                </a:extLst>
              </p:cNvPr>
              <p:cNvSpPr>
                <a:spLocks noChangeArrowheads="1"/>
              </p:cNvSpPr>
              <p:nvPr/>
            </p:nvSpPr>
            <p:spPr bwMode="auto">
              <a:xfrm>
                <a:off x="6818537" y="-1243471"/>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4" name="Oval 80">
                <a:extLst>
                  <a:ext uri="{FF2B5EF4-FFF2-40B4-BE49-F238E27FC236}">
                    <a16:creationId xmlns="" xmlns:a16="http://schemas.microsoft.com/office/drawing/2014/main" id="{21FB6F10-D037-477B-A067-92733E58E72D}"/>
                  </a:ext>
                </a:extLst>
              </p:cNvPr>
              <p:cNvSpPr>
                <a:spLocks noChangeArrowheads="1"/>
              </p:cNvSpPr>
              <p:nvPr/>
            </p:nvSpPr>
            <p:spPr bwMode="auto">
              <a:xfrm>
                <a:off x="6673938" y="-1325604"/>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5" name="Oval 81">
                <a:extLst>
                  <a:ext uri="{FF2B5EF4-FFF2-40B4-BE49-F238E27FC236}">
                    <a16:creationId xmlns="" xmlns:a16="http://schemas.microsoft.com/office/drawing/2014/main" id="{D4A842C1-3500-4983-B645-7DF9C2189874}"/>
                  </a:ext>
                </a:extLst>
              </p:cNvPr>
              <p:cNvSpPr>
                <a:spLocks noChangeArrowheads="1"/>
              </p:cNvSpPr>
              <p:nvPr/>
            </p:nvSpPr>
            <p:spPr bwMode="auto">
              <a:xfrm>
                <a:off x="6634607" y="-1364935"/>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6" name="Oval 82">
                <a:extLst>
                  <a:ext uri="{FF2B5EF4-FFF2-40B4-BE49-F238E27FC236}">
                    <a16:creationId xmlns="" xmlns:a16="http://schemas.microsoft.com/office/drawing/2014/main" id="{73735A0C-2566-4D4C-8122-D448FAD59CDC}"/>
                  </a:ext>
                </a:extLst>
              </p:cNvPr>
              <p:cNvSpPr>
                <a:spLocks noChangeArrowheads="1"/>
              </p:cNvSpPr>
              <p:nvPr/>
            </p:nvSpPr>
            <p:spPr bwMode="auto">
              <a:xfrm>
                <a:off x="6522398" y="-1440126"/>
                <a:ext cx="40488"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7" name="Oval 83">
                <a:extLst>
                  <a:ext uri="{FF2B5EF4-FFF2-40B4-BE49-F238E27FC236}">
                    <a16:creationId xmlns="" xmlns:a16="http://schemas.microsoft.com/office/drawing/2014/main" id="{BE5325C7-D026-490A-A4BA-23DF6FFFBB78}"/>
                  </a:ext>
                </a:extLst>
              </p:cNvPr>
              <p:cNvSpPr>
                <a:spLocks noChangeArrowheads="1"/>
              </p:cNvSpPr>
              <p:nvPr/>
            </p:nvSpPr>
            <p:spPr bwMode="auto">
              <a:xfrm>
                <a:off x="6433325" y="-1482927"/>
                <a:ext cx="39331"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8" name="Oval 84">
                <a:extLst>
                  <a:ext uri="{FF2B5EF4-FFF2-40B4-BE49-F238E27FC236}">
                    <a16:creationId xmlns="" xmlns:a16="http://schemas.microsoft.com/office/drawing/2014/main" id="{CA3DFA89-790D-4FD2-B840-98C7DFB6CE5F}"/>
                  </a:ext>
                </a:extLst>
              </p:cNvPr>
              <p:cNvSpPr>
                <a:spLocks noChangeArrowheads="1"/>
              </p:cNvSpPr>
              <p:nvPr/>
            </p:nvSpPr>
            <p:spPr bwMode="auto">
              <a:xfrm>
                <a:off x="6328057" y="-1558119"/>
                <a:ext cx="39331"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9" name="Oval 85">
                <a:extLst>
                  <a:ext uri="{FF2B5EF4-FFF2-40B4-BE49-F238E27FC236}">
                    <a16:creationId xmlns="" xmlns:a16="http://schemas.microsoft.com/office/drawing/2014/main" id="{C74B6DE7-71E5-46C4-A91A-3F509E800C6D}"/>
                  </a:ext>
                </a:extLst>
              </p:cNvPr>
              <p:cNvSpPr>
                <a:spLocks noChangeArrowheads="1"/>
              </p:cNvSpPr>
              <p:nvPr/>
            </p:nvSpPr>
            <p:spPr bwMode="auto">
              <a:xfrm>
                <a:off x="6363918" y="-1545394"/>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0" name="Oval 86">
                <a:extLst>
                  <a:ext uri="{FF2B5EF4-FFF2-40B4-BE49-F238E27FC236}">
                    <a16:creationId xmlns="" xmlns:a16="http://schemas.microsoft.com/office/drawing/2014/main" id="{06CD35CD-E346-4BD9-9EAD-5EB0E064741A}"/>
                  </a:ext>
                </a:extLst>
              </p:cNvPr>
              <p:cNvSpPr>
                <a:spLocks noChangeArrowheads="1"/>
              </p:cNvSpPr>
              <p:nvPr/>
            </p:nvSpPr>
            <p:spPr bwMode="auto">
              <a:xfrm>
                <a:off x="6287570" y="-1604390"/>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1" name="Oval 87">
                <a:extLst>
                  <a:ext uri="{FF2B5EF4-FFF2-40B4-BE49-F238E27FC236}">
                    <a16:creationId xmlns="" xmlns:a16="http://schemas.microsoft.com/office/drawing/2014/main" id="{BA3BE56B-6EF4-4FCC-B613-7B27B3BDD9D9}"/>
                  </a:ext>
                </a:extLst>
              </p:cNvPr>
              <p:cNvSpPr>
                <a:spLocks noChangeArrowheads="1"/>
              </p:cNvSpPr>
              <p:nvPr/>
            </p:nvSpPr>
            <p:spPr bwMode="auto">
              <a:xfrm>
                <a:off x="6242454" y="-1674955"/>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2" name="Oval 88">
                <a:extLst>
                  <a:ext uri="{FF2B5EF4-FFF2-40B4-BE49-F238E27FC236}">
                    <a16:creationId xmlns="" xmlns:a16="http://schemas.microsoft.com/office/drawing/2014/main" id="{975C3568-CEA2-42F3-B2FD-BD3F7F1CC7C6}"/>
                  </a:ext>
                </a:extLst>
              </p:cNvPr>
              <p:cNvSpPr>
                <a:spLocks noChangeArrowheads="1"/>
              </p:cNvSpPr>
              <p:nvPr/>
            </p:nvSpPr>
            <p:spPr bwMode="auto">
              <a:xfrm>
                <a:off x="6213535" y="-1698091"/>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3" name="Oval 89">
                <a:extLst>
                  <a:ext uri="{FF2B5EF4-FFF2-40B4-BE49-F238E27FC236}">
                    <a16:creationId xmlns="" xmlns:a16="http://schemas.microsoft.com/office/drawing/2014/main" id="{6E43B9E4-F5C7-4D92-A07C-FEA1EA152155}"/>
                  </a:ext>
                </a:extLst>
              </p:cNvPr>
              <p:cNvSpPr>
                <a:spLocks noChangeArrowheads="1"/>
              </p:cNvSpPr>
              <p:nvPr/>
            </p:nvSpPr>
            <p:spPr bwMode="auto">
              <a:xfrm>
                <a:off x="6179987" y="-1755930"/>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4" name="Oval 90">
                <a:extLst>
                  <a:ext uri="{FF2B5EF4-FFF2-40B4-BE49-F238E27FC236}">
                    <a16:creationId xmlns="" xmlns:a16="http://schemas.microsoft.com/office/drawing/2014/main" id="{CFF0ED0E-14D5-4A48-A656-35491E37A7E5}"/>
                  </a:ext>
                </a:extLst>
              </p:cNvPr>
              <p:cNvSpPr>
                <a:spLocks noChangeArrowheads="1"/>
              </p:cNvSpPr>
              <p:nvPr/>
            </p:nvSpPr>
            <p:spPr bwMode="auto">
              <a:xfrm>
                <a:off x="6151068" y="-1792948"/>
                <a:ext cx="39331"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5" name="Oval 91">
                <a:extLst>
                  <a:ext uri="{FF2B5EF4-FFF2-40B4-BE49-F238E27FC236}">
                    <a16:creationId xmlns="" xmlns:a16="http://schemas.microsoft.com/office/drawing/2014/main" id="{52055F8B-51DC-4346-B4D6-872AF3C873BF}"/>
                  </a:ext>
                </a:extLst>
              </p:cNvPr>
              <p:cNvSpPr>
                <a:spLocks noChangeArrowheads="1"/>
              </p:cNvSpPr>
              <p:nvPr/>
            </p:nvSpPr>
            <p:spPr bwMode="auto">
              <a:xfrm>
                <a:off x="6134873" y="-1863512"/>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6" name="Oval 92">
                <a:extLst>
                  <a:ext uri="{FF2B5EF4-FFF2-40B4-BE49-F238E27FC236}">
                    <a16:creationId xmlns="" xmlns:a16="http://schemas.microsoft.com/office/drawing/2014/main" id="{83B1E324-1128-4A5F-B355-8DF2F2DFB995}"/>
                  </a:ext>
                </a:extLst>
              </p:cNvPr>
              <p:cNvSpPr>
                <a:spLocks noChangeArrowheads="1"/>
              </p:cNvSpPr>
              <p:nvPr/>
            </p:nvSpPr>
            <p:spPr bwMode="auto">
              <a:xfrm>
                <a:off x="6105953" y="-1919038"/>
                <a:ext cx="38175"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7" name="Oval 93">
                <a:extLst>
                  <a:ext uri="{FF2B5EF4-FFF2-40B4-BE49-F238E27FC236}">
                    <a16:creationId xmlns="" xmlns:a16="http://schemas.microsoft.com/office/drawing/2014/main" id="{07E7B91D-1080-42F4-BE6B-0E7C03310026}"/>
                  </a:ext>
                </a:extLst>
              </p:cNvPr>
              <p:cNvSpPr>
                <a:spLocks noChangeArrowheads="1"/>
              </p:cNvSpPr>
              <p:nvPr/>
            </p:nvSpPr>
            <p:spPr bwMode="auto">
              <a:xfrm>
                <a:off x="6080503" y="-1969936"/>
                <a:ext cx="39331"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 name="Oval 94">
                <a:extLst>
                  <a:ext uri="{FF2B5EF4-FFF2-40B4-BE49-F238E27FC236}">
                    <a16:creationId xmlns="" xmlns:a16="http://schemas.microsoft.com/office/drawing/2014/main" id="{AEC56407-551F-498C-8274-6868EAA7501B}"/>
                  </a:ext>
                </a:extLst>
              </p:cNvPr>
              <p:cNvSpPr>
                <a:spLocks noChangeArrowheads="1"/>
              </p:cNvSpPr>
              <p:nvPr/>
            </p:nvSpPr>
            <p:spPr bwMode="auto">
              <a:xfrm>
                <a:off x="6073563" y="-2000013"/>
                <a:ext cx="40488"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 name="Oval 95">
                <a:extLst>
                  <a:ext uri="{FF2B5EF4-FFF2-40B4-BE49-F238E27FC236}">
                    <a16:creationId xmlns="" xmlns:a16="http://schemas.microsoft.com/office/drawing/2014/main" id="{75B68574-D9AF-438D-B2F0-D71F9FE44BBA}"/>
                  </a:ext>
                </a:extLst>
              </p:cNvPr>
              <p:cNvSpPr>
                <a:spLocks noChangeArrowheads="1"/>
              </p:cNvSpPr>
              <p:nvPr/>
            </p:nvSpPr>
            <p:spPr bwMode="auto">
              <a:xfrm>
                <a:off x="6065465" y="-2028933"/>
                <a:ext cx="40488"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0" name="Oval 96">
                <a:extLst>
                  <a:ext uri="{FF2B5EF4-FFF2-40B4-BE49-F238E27FC236}">
                    <a16:creationId xmlns="" xmlns:a16="http://schemas.microsoft.com/office/drawing/2014/main" id="{69D8BF40-2512-49F6-ACFB-1A194168E6B3}"/>
                  </a:ext>
                </a:extLst>
              </p:cNvPr>
              <p:cNvSpPr>
                <a:spLocks noChangeArrowheads="1"/>
              </p:cNvSpPr>
              <p:nvPr/>
            </p:nvSpPr>
            <p:spPr bwMode="auto">
              <a:xfrm>
                <a:off x="6040016" y="-2064793"/>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1" name="Oval 97">
                <a:extLst>
                  <a:ext uri="{FF2B5EF4-FFF2-40B4-BE49-F238E27FC236}">
                    <a16:creationId xmlns="" xmlns:a16="http://schemas.microsoft.com/office/drawing/2014/main" id="{186C6509-6621-4F4E-9F50-2FD19DD1551B}"/>
                  </a:ext>
                </a:extLst>
              </p:cNvPr>
              <p:cNvSpPr>
                <a:spLocks noChangeArrowheads="1"/>
              </p:cNvSpPr>
              <p:nvPr/>
            </p:nvSpPr>
            <p:spPr bwMode="auto">
              <a:xfrm>
                <a:off x="6036545" y="-2094870"/>
                <a:ext cx="39331"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2" name="Oval 98">
                <a:extLst>
                  <a:ext uri="{FF2B5EF4-FFF2-40B4-BE49-F238E27FC236}">
                    <a16:creationId xmlns="" xmlns:a16="http://schemas.microsoft.com/office/drawing/2014/main" id="{5CC30987-BC6D-4BBD-8727-B81E920E399E}"/>
                  </a:ext>
                </a:extLst>
              </p:cNvPr>
              <p:cNvSpPr>
                <a:spLocks noChangeArrowheads="1"/>
              </p:cNvSpPr>
              <p:nvPr/>
            </p:nvSpPr>
            <p:spPr bwMode="auto">
              <a:xfrm>
                <a:off x="5972922" y="-2230215"/>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3" name="Oval 99">
                <a:extLst>
                  <a:ext uri="{FF2B5EF4-FFF2-40B4-BE49-F238E27FC236}">
                    <a16:creationId xmlns="" xmlns:a16="http://schemas.microsoft.com/office/drawing/2014/main" id="{7992B434-4696-41C0-AC53-87122D760DEF}"/>
                  </a:ext>
                </a:extLst>
              </p:cNvPr>
              <p:cNvSpPr>
                <a:spLocks noChangeArrowheads="1"/>
              </p:cNvSpPr>
              <p:nvPr/>
            </p:nvSpPr>
            <p:spPr bwMode="auto">
              <a:xfrm>
                <a:off x="5795933" y="-2507845"/>
                <a:ext cx="38175"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4" name="Oval 100">
                <a:extLst>
                  <a:ext uri="{FF2B5EF4-FFF2-40B4-BE49-F238E27FC236}">
                    <a16:creationId xmlns="" xmlns:a16="http://schemas.microsoft.com/office/drawing/2014/main" id="{1C01A693-1CCE-4AE1-B1C3-99ABDA7B3701}"/>
                  </a:ext>
                </a:extLst>
              </p:cNvPr>
              <p:cNvSpPr>
                <a:spLocks noChangeArrowheads="1"/>
              </p:cNvSpPr>
              <p:nvPr/>
            </p:nvSpPr>
            <p:spPr bwMode="auto">
              <a:xfrm>
                <a:off x="5751974" y="-2584193"/>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5" name="Oval 101">
                <a:extLst>
                  <a:ext uri="{FF2B5EF4-FFF2-40B4-BE49-F238E27FC236}">
                    <a16:creationId xmlns="" xmlns:a16="http://schemas.microsoft.com/office/drawing/2014/main" id="{32315DA2-D3A5-40BB-B506-62D4E0D1B93F}"/>
                  </a:ext>
                </a:extLst>
              </p:cNvPr>
              <p:cNvSpPr>
                <a:spLocks noChangeArrowheads="1"/>
              </p:cNvSpPr>
              <p:nvPr/>
            </p:nvSpPr>
            <p:spPr bwMode="auto">
              <a:xfrm>
                <a:off x="5714957" y="-2665169"/>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6" name="Oval 102">
                <a:extLst>
                  <a:ext uri="{FF2B5EF4-FFF2-40B4-BE49-F238E27FC236}">
                    <a16:creationId xmlns="" xmlns:a16="http://schemas.microsoft.com/office/drawing/2014/main" id="{8E25B9A5-C57E-4C26-9936-C02C72465022}"/>
                  </a:ext>
                </a:extLst>
              </p:cNvPr>
              <p:cNvSpPr>
                <a:spLocks noChangeArrowheads="1"/>
              </p:cNvSpPr>
              <p:nvPr/>
            </p:nvSpPr>
            <p:spPr bwMode="auto">
              <a:xfrm>
                <a:off x="5666372" y="-2735733"/>
                <a:ext cx="38175"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7" name="Oval 103">
                <a:extLst>
                  <a:ext uri="{FF2B5EF4-FFF2-40B4-BE49-F238E27FC236}">
                    <a16:creationId xmlns="" xmlns:a16="http://schemas.microsoft.com/office/drawing/2014/main" id="{75ACCFAE-7EF8-420E-875B-DF1121F5B014}"/>
                  </a:ext>
                </a:extLst>
              </p:cNvPr>
              <p:cNvSpPr>
                <a:spLocks noChangeArrowheads="1"/>
              </p:cNvSpPr>
              <p:nvPr/>
            </p:nvSpPr>
            <p:spPr bwMode="auto">
              <a:xfrm>
                <a:off x="5598121" y="-2856039"/>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8" name="Oval 104">
                <a:extLst>
                  <a:ext uri="{FF2B5EF4-FFF2-40B4-BE49-F238E27FC236}">
                    <a16:creationId xmlns="" xmlns:a16="http://schemas.microsoft.com/office/drawing/2014/main" id="{0411C068-F550-4CDF-A789-CF9623F7CEC4}"/>
                  </a:ext>
                </a:extLst>
              </p:cNvPr>
              <p:cNvSpPr>
                <a:spLocks noChangeArrowheads="1"/>
              </p:cNvSpPr>
              <p:nvPr/>
            </p:nvSpPr>
            <p:spPr bwMode="auto">
              <a:xfrm>
                <a:off x="5522930" y="-2963621"/>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9" name="Oval 105">
                <a:extLst>
                  <a:ext uri="{FF2B5EF4-FFF2-40B4-BE49-F238E27FC236}">
                    <a16:creationId xmlns="" xmlns:a16="http://schemas.microsoft.com/office/drawing/2014/main" id="{F2637517-85AC-4120-B453-34822930F13E}"/>
                  </a:ext>
                </a:extLst>
              </p:cNvPr>
              <p:cNvSpPr>
                <a:spLocks noChangeArrowheads="1"/>
              </p:cNvSpPr>
              <p:nvPr/>
            </p:nvSpPr>
            <p:spPr bwMode="auto">
              <a:xfrm>
                <a:off x="5365606" y="-3164903"/>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0" name="Oval 106">
                <a:extLst>
                  <a:ext uri="{FF2B5EF4-FFF2-40B4-BE49-F238E27FC236}">
                    <a16:creationId xmlns="" xmlns:a16="http://schemas.microsoft.com/office/drawing/2014/main" id="{7CEAEF7A-F548-4B56-9767-3F379EC48036}"/>
                  </a:ext>
                </a:extLst>
              </p:cNvPr>
              <p:cNvSpPr>
                <a:spLocks noChangeArrowheads="1"/>
              </p:cNvSpPr>
              <p:nvPr/>
            </p:nvSpPr>
            <p:spPr bwMode="auto">
              <a:xfrm>
                <a:off x="5421132" y="-3129042"/>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21" name="Freeform 107">
                <a:extLst>
                  <a:ext uri="{FF2B5EF4-FFF2-40B4-BE49-F238E27FC236}">
                    <a16:creationId xmlns="" xmlns:a16="http://schemas.microsoft.com/office/drawing/2014/main" id="{3C34729C-989A-4027-B38D-B68078575031}"/>
                  </a:ext>
                </a:extLst>
              </p:cNvPr>
              <p:cNvSpPr>
                <a:spLocks/>
              </p:cNvSpPr>
              <p:nvPr/>
            </p:nvSpPr>
            <p:spPr bwMode="auto">
              <a:xfrm>
                <a:off x="5365605" y="-3144081"/>
                <a:ext cx="2440831" cy="2268469"/>
              </a:xfrm>
              <a:custGeom>
                <a:avLst/>
                <a:gdLst>
                  <a:gd name="T0" fmla="*/ 1850 w 2110"/>
                  <a:gd name="T1" fmla="*/ 1961 h 1961"/>
                  <a:gd name="T2" fmla="*/ 1737 w 2110"/>
                  <a:gd name="T3" fmla="*/ 1917 h 1961"/>
                  <a:gd name="T4" fmla="*/ 1718 w 2110"/>
                  <a:gd name="T5" fmla="*/ 1852 h 1961"/>
                  <a:gd name="T6" fmla="*/ 1658 w 2110"/>
                  <a:gd name="T7" fmla="*/ 1814 h 1961"/>
                  <a:gd name="T8" fmla="*/ 1547 w 2110"/>
                  <a:gd name="T9" fmla="*/ 1753 h 1961"/>
                  <a:gd name="T10" fmla="*/ 1457 w 2110"/>
                  <a:gd name="T11" fmla="*/ 1712 h 1961"/>
                  <a:gd name="T12" fmla="*/ 1309 w 2110"/>
                  <a:gd name="T13" fmla="*/ 1684 h 1961"/>
                  <a:gd name="T14" fmla="*/ 1212 w 2110"/>
                  <a:gd name="T15" fmla="*/ 1667 h 1961"/>
                  <a:gd name="T16" fmla="*/ 1154 w 2110"/>
                  <a:gd name="T17" fmla="*/ 1643 h 1961"/>
                  <a:gd name="T18" fmla="*/ 1138 w 2110"/>
                  <a:gd name="T19" fmla="*/ 1624 h 1961"/>
                  <a:gd name="T20" fmla="*/ 1128 w 2110"/>
                  <a:gd name="T21" fmla="*/ 1602 h 1961"/>
                  <a:gd name="T22" fmla="*/ 1099 w 2110"/>
                  <a:gd name="T23" fmla="*/ 1569 h 1961"/>
                  <a:gd name="T24" fmla="*/ 1046 w 2110"/>
                  <a:gd name="T25" fmla="*/ 1547 h 1961"/>
                  <a:gd name="T26" fmla="*/ 1006 w 2110"/>
                  <a:gd name="T27" fmla="*/ 1524 h 1961"/>
                  <a:gd name="T28" fmla="*/ 934 w 2110"/>
                  <a:gd name="T29" fmla="*/ 1493 h 1961"/>
                  <a:gd name="T30" fmla="*/ 908 w 2110"/>
                  <a:gd name="T31" fmla="*/ 1465 h 1961"/>
                  <a:gd name="T32" fmla="*/ 872 w 2110"/>
                  <a:gd name="T33" fmla="*/ 1436 h 1961"/>
                  <a:gd name="T34" fmla="*/ 799 w 2110"/>
                  <a:gd name="T35" fmla="*/ 1375 h 1961"/>
                  <a:gd name="T36" fmla="*/ 775 w 2110"/>
                  <a:gd name="T37" fmla="*/ 1312 h 1961"/>
                  <a:gd name="T38" fmla="*/ 751 w 2110"/>
                  <a:gd name="T39" fmla="*/ 1287 h 1961"/>
                  <a:gd name="T40" fmla="*/ 721 w 2110"/>
                  <a:gd name="T41" fmla="*/ 1266 h 1961"/>
                  <a:gd name="T42" fmla="*/ 695 w 2110"/>
                  <a:gd name="T43" fmla="*/ 1216 h 1961"/>
                  <a:gd name="T44" fmla="*/ 671 w 2110"/>
                  <a:gd name="T45" fmla="*/ 1150 h 1961"/>
                  <a:gd name="T46" fmla="*/ 644 w 2110"/>
                  <a:gd name="T47" fmla="*/ 1098 h 1961"/>
                  <a:gd name="T48" fmla="*/ 630 w 2110"/>
                  <a:gd name="T49" fmla="*/ 1038 h 1961"/>
                  <a:gd name="T50" fmla="*/ 617 w 2110"/>
                  <a:gd name="T51" fmla="*/ 993 h 1961"/>
                  <a:gd name="T52" fmla="*/ 605 w 2110"/>
                  <a:gd name="T53" fmla="*/ 965 h 1961"/>
                  <a:gd name="T54" fmla="*/ 589 w 2110"/>
                  <a:gd name="T55" fmla="*/ 946 h 1961"/>
                  <a:gd name="T56" fmla="*/ 577 w 2110"/>
                  <a:gd name="T57" fmla="*/ 916 h 1961"/>
                  <a:gd name="T58" fmla="*/ 566 w 2110"/>
                  <a:gd name="T59" fmla="*/ 897 h 1961"/>
                  <a:gd name="T60" fmla="*/ 553 w 2110"/>
                  <a:gd name="T61" fmla="*/ 870 h 1961"/>
                  <a:gd name="T62" fmla="*/ 519 w 2110"/>
                  <a:gd name="T63" fmla="*/ 803 h 1961"/>
                  <a:gd name="T64" fmla="*/ 506 w 2110"/>
                  <a:gd name="T65" fmla="*/ 773 h 1961"/>
                  <a:gd name="T66" fmla="*/ 493 w 2110"/>
                  <a:gd name="T67" fmla="*/ 745 h 1961"/>
                  <a:gd name="T68" fmla="*/ 472 w 2110"/>
                  <a:gd name="T69" fmla="*/ 720 h 1961"/>
                  <a:gd name="T70" fmla="*/ 456 w 2110"/>
                  <a:gd name="T71" fmla="*/ 679 h 1961"/>
                  <a:gd name="T72" fmla="*/ 430 w 2110"/>
                  <a:gd name="T73" fmla="*/ 653 h 1961"/>
                  <a:gd name="T74" fmla="*/ 410 w 2110"/>
                  <a:gd name="T75" fmla="*/ 626 h 1961"/>
                  <a:gd name="T76" fmla="*/ 391 w 2110"/>
                  <a:gd name="T77" fmla="*/ 588 h 1961"/>
                  <a:gd name="T78" fmla="*/ 373 w 2110"/>
                  <a:gd name="T79" fmla="*/ 566 h 1961"/>
                  <a:gd name="T80" fmla="*/ 351 w 2110"/>
                  <a:gd name="T81" fmla="*/ 532 h 1961"/>
                  <a:gd name="T82" fmla="*/ 325 w 2110"/>
                  <a:gd name="T83" fmla="*/ 484 h 1961"/>
                  <a:gd name="T84" fmla="*/ 289 w 2110"/>
                  <a:gd name="T85" fmla="*/ 429 h 1961"/>
                  <a:gd name="T86" fmla="*/ 273 w 2110"/>
                  <a:gd name="T87" fmla="*/ 398 h 1961"/>
                  <a:gd name="T88" fmla="*/ 236 w 2110"/>
                  <a:gd name="T89" fmla="*/ 356 h 1961"/>
                  <a:gd name="T90" fmla="*/ 206 w 2110"/>
                  <a:gd name="T91" fmla="*/ 295 h 1961"/>
                  <a:gd name="T92" fmla="*/ 191 w 2110"/>
                  <a:gd name="T93" fmla="*/ 254 h 1961"/>
                  <a:gd name="T94" fmla="*/ 165 w 2110"/>
                  <a:gd name="T95" fmla="*/ 217 h 1961"/>
                  <a:gd name="T96" fmla="*/ 146 w 2110"/>
                  <a:gd name="T97" fmla="*/ 198 h 1961"/>
                  <a:gd name="T98" fmla="*/ 124 w 2110"/>
                  <a:gd name="T99" fmla="*/ 149 h 1961"/>
                  <a:gd name="T100" fmla="*/ 101 w 2110"/>
                  <a:gd name="T101" fmla="*/ 90 h 1961"/>
                  <a:gd name="T102" fmla="*/ 86 w 2110"/>
                  <a:gd name="T103" fmla="*/ 73 h 1961"/>
                  <a:gd name="T104" fmla="*/ 53 w 2110"/>
                  <a:gd name="T105" fmla="*/ 67 h 1961"/>
                  <a:gd name="T106" fmla="*/ 32 w 2110"/>
                  <a:gd name="T107" fmla="*/ 15 h 1961"/>
                  <a:gd name="T108" fmla="*/ 0 w 2110"/>
                  <a:gd name="T109" fmla="*/ 0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0" h="1961">
                    <a:moveTo>
                      <a:pt x="2110" y="1961"/>
                    </a:moveTo>
                    <a:lnTo>
                      <a:pt x="1850" y="1961"/>
                    </a:lnTo>
                    <a:lnTo>
                      <a:pt x="1850" y="1917"/>
                    </a:lnTo>
                    <a:lnTo>
                      <a:pt x="1737" y="1917"/>
                    </a:lnTo>
                    <a:lnTo>
                      <a:pt x="1737" y="1852"/>
                    </a:lnTo>
                    <a:lnTo>
                      <a:pt x="1718" y="1852"/>
                    </a:lnTo>
                    <a:lnTo>
                      <a:pt x="1718" y="1814"/>
                    </a:lnTo>
                    <a:lnTo>
                      <a:pt x="1658" y="1814"/>
                    </a:lnTo>
                    <a:lnTo>
                      <a:pt x="1658" y="1753"/>
                    </a:lnTo>
                    <a:lnTo>
                      <a:pt x="1547" y="1753"/>
                    </a:lnTo>
                    <a:lnTo>
                      <a:pt x="1547" y="1712"/>
                    </a:lnTo>
                    <a:lnTo>
                      <a:pt x="1457" y="1712"/>
                    </a:lnTo>
                    <a:lnTo>
                      <a:pt x="1457" y="1684"/>
                    </a:lnTo>
                    <a:lnTo>
                      <a:pt x="1309" y="1684"/>
                    </a:lnTo>
                    <a:lnTo>
                      <a:pt x="1309" y="1667"/>
                    </a:lnTo>
                    <a:lnTo>
                      <a:pt x="1212" y="1667"/>
                    </a:lnTo>
                    <a:lnTo>
                      <a:pt x="1212" y="1643"/>
                    </a:lnTo>
                    <a:lnTo>
                      <a:pt x="1154" y="1643"/>
                    </a:lnTo>
                    <a:lnTo>
                      <a:pt x="1154" y="1624"/>
                    </a:lnTo>
                    <a:lnTo>
                      <a:pt x="1138" y="1624"/>
                    </a:lnTo>
                    <a:lnTo>
                      <a:pt x="1138" y="1602"/>
                    </a:lnTo>
                    <a:lnTo>
                      <a:pt x="1128" y="1602"/>
                    </a:lnTo>
                    <a:lnTo>
                      <a:pt x="1128" y="1569"/>
                    </a:lnTo>
                    <a:lnTo>
                      <a:pt x="1099" y="1569"/>
                    </a:lnTo>
                    <a:lnTo>
                      <a:pt x="1099" y="1547"/>
                    </a:lnTo>
                    <a:lnTo>
                      <a:pt x="1046" y="1547"/>
                    </a:lnTo>
                    <a:lnTo>
                      <a:pt x="1046" y="1524"/>
                    </a:lnTo>
                    <a:lnTo>
                      <a:pt x="1006" y="1524"/>
                    </a:lnTo>
                    <a:lnTo>
                      <a:pt x="1006" y="1493"/>
                    </a:lnTo>
                    <a:lnTo>
                      <a:pt x="934" y="1493"/>
                    </a:lnTo>
                    <a:lnTo>
                      <a:pt x="934" y="1465"/>
                    </a:lnTo>
                    <a:lnTo>
                      <a:pt x="908" y="1465"/>
                    </a:lnTo>
                    <a:lnTo>
                      <a:pt x="908" y="1436"/>
                    </a:lnTo>
                    <a:lnTo>
                      <a:pt x="872" y="1436"/>
                    </a:lnTo>
                    <a:lnTo>
                      <a:pt x="872" y="1375"/>
                    </a:lnTo>
                    <a:lnTo>
                      <a:pt x="799" y="1375"/>
                    </a:lnTo>
                    <a:lnTo>
                      <a:pt x="799" y="1312"/>
                    </a:lnTo>
                    <a:lnTo>
                      <a:pt x="775" y="1312"/>
                    </a:lnTo>
                    <a:lnTo>
                      <a:pt x="775" y="1287"/>
                    </a:lnTo>
                    <a:lnTo>
                      <a:pt x="751" y="1287"/>
                    </a:lnTo>
                    <a:lnTo>
                      <a:pt x="751" y="1266"/>
                    </a:lnTo>
                    <a:lnTo>
                      <a:pt x="721" y="1266"/>
                    </a:lnTo>
                    <a:lnTo>
                      <a:pt x="721" y="1216"/>
                    </a:lnTo>
                    <a:lnTo>
                      <a:pt x="695" y="1216"/>
                    </a:lnTo>
                    <a:lnTo>
                      <a:pt x="695" y="1150"/>
                    </a:lnTo>
                    <a:lnTo>
                      <a:pt x="671" y="1150"/>
                    </a:lnTo>
                    <a:lnTo>
                      <a:pt x="671" y="1098"/>
                    </a:lnTo>
                    <a:lnTo>
                      <a:pt x="644" y="1098"/>
                    </a:lnTo>
                    <a:lnTo>
                      <a:pt x="644" y="1038"/>
                    </a:lnTo>
                    <a:lnTo>
                      <a:pt x="630" y="1038"/>
                    </a:lnTo>
                    <a:lnTo>
                      <a:pt x="630" y="993"/>
                    </a:lnTo>
                    <a:lnTo>
                      <a:pt x="617" y="993"/>
                    </a:lnTo>
                    <a:lnTo>
                      <a:pt x="617" y="965"/>
                    </a:lnTo>
                    <a:lnTo>
                      <a:pt x="605" y="965"/>
                    </a:lnTo>
                    <a:lnTo>
                      <a:pt x="605" y="946"/>
                    </a:lnTo>
                    <a:lnTo>
                      <a:pt x="589" y="946"/>
                    </a:lnTo>
                    <a:lnTo>
                      <a:pt x="589" y="916"/>
                    </a:lnTo>
                    <a:lnTo>
                      <a:pt x="577" y="916"/>
                    </a:lnTo>
                    <a:lnTo>
                      <a:pt x="577" y="897"/>
                    </a:lnTo>
                    <a:lnTo>
                      <a:pt x="566" y="897"/>
                    </a:lnTo>
                    <a:lnTo>
                      <a:pt x="566" y="870"/>
                    </a:lnTo>
                    <a:lnTo>
                      <a:pt x="553" y="870"/>
                    </a:lnTo>
                    <a:lnTo>
                      <a:pt x="553" y="803"/>
                    </a:lnTo>
                    <a:lnTo>
                      <a:pt x="519" y="803"/>
                    </a:lnTo>
                    <a:lnTo>
                      <a:pt x="519" y="773"/>
                    </a:lnTo>
                    <a:lnTo>
                      <a:pt x="506" y="773"/>
                    </a:lnTo>
                    <a:lnTo>
                      <a:pt x="506" y="745"/>
                    </a:lnTo>
                    <a:lnTo>
                      <a:pt x="493" y="745"/>
                    </a:lnTo>
                    <a:lnTo>
                      <a:pt x="493" y="720"/>
                    </a:lnTo>
                    <a:lnTo>
                      <a:pt x="472" y="720"/>
                    </a:lnTo>
                    <a:lnTo>
                      <a:pt x="472" y="679"/>
                    </a:lnTo>
                    <a:lnTo>
                      <a:pt x="456" y="679"/>
                    </a:lnTo>
                    <a:lnTo>
                      <a:pt x="456" y="653"/>
                    </a:lnTo>
                    <a:lnTo>
                      <a:pt x="430" y="653"/>
                    </a:lnTo>
                    <a:lnTo>
                      <a:pt x="430" y="626"/>
                    </a:lnTo>
                    <a:lnTo>
                      <a:pt x="410" y="626"/>
                    </a:lnTo>
                    <a:lnTo>
                      <a:pt x="410" y="588"/>
                    </a:lnTo>
                    <a:lnTo>
                      <a:pt x="391" y="588"/>
                    </a:lnTo>
                    <a:lnTo>
                      <a:pt x="391" y="566"/>
                    </a:lnTo>
                    <a:lnTo>
                      <a:pt x="373" y="566"/>
                    </a:lnTo>
                    <a:lnTo>
                      <a:pt x="373" y="532"/>
                    </a:lnTo>
                    <a:lnTo>
                      <a:pt x="351" y="532"/>
                    </a:lnTo>
                    <a:lnTo>
                      <a:pt x="351" y="484"/>
                    </a:lnTo>
                    <a:lnTo>
                      <a:pt x="325" y="484"/>
                    </a:lnTo>
                    <a:lnTo>
                      <a:pt x="325" y="429"/>
                    </a:lnTo>
                    <a:lnTo>
                      <a:pt x="289" y="429"/>
                    </a:lnTo>
                    <a:lnTo>
                      <a:pt x="289" y="398"/>
                    </a:lnTo>
                    <a:lnTo>
                      <a:pt x="273" y="398"/>
                    </a:lnTo>
                    <a:lnTo>
                      <a:pt x="273" y="356"/>
                    </a:lnTo>
                    <a:lnTo>
                      <a:pt x="236" y="356"/>
                    </a:lnTo>
                    <a:lnTo>
                      <a:pt x="236" y="295"/>
                    </a:lnTo>
                    <a:lnTo>
                      <a:pt x="206" y="295"/>
                    </a:lnTo>
                    <a:lnTo>
                      <a:pt x="206" y="254"/>
                    </a:lnTo>
                    <a:lnTo>
                      <a:pt x="191" y="254"/>
                    </a:lnTo>
                    <a:lnTo>
                      <a:pt x="191" y="217"/>
                    </a:lnTo>
                    <a:lnTo>
                      <a:pt x="165" y="217"/>
                    </a:lnTo>
                    <a:lnTo>
                      <a:pt x="165" y="198"/>
                    </a:lnTo>
                    <a:lnTo>
                      <a:pt x="146" y="198"/>
                    </a:lnTo>
                    <a:lnTo>
                      <a:pt x="146" y="149"/>
                    </a:lnTo>
                    <a:lnTo>
                      <a:pt x="124" y="149"/>
                    </a:lnTo>
                    <a:lnTo>
                      <a:pt x="124" y="90"/>
                    </a:lnTo>
                    <a:lnTo>
                      <a:pt x="101" y="90"/>
                    </a:lnTo>
                    <a:lnTo>
                      <a:pt x="101" y="73"/>
                    </a:lnTo>
                    <a:lnTo>
                      <a:pt x="86" y="73"/>
                    </a:lnTo>
                    <a:lnTo>
                      <a:pt x="86" y="67"/>
                    </a:lnTo>
                    <a:lnTo>
                      <a:pt x="53" y="67"/>
                    </a:lnTo>
                    <a:lnTo>
                      <a:pt x="53" y="15"/>
                    </a:lnTo>
                    <a:lnTo>
                      <a:pt x="32" y="15"/>
                    </a:lnTo>
                    <a:lnTo>
                      <a:pt x="3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77" name="TextBox 276">
              <a:extLst>
                <a:ext uri="{FF2B5EF4-FFF2-40B4-BE49-F238E27FC236}">
                  <a16:creationId xmlns="" xmlns:a16="http://schemas.microsoft.com/office/drawing/2014/main" id="{A9C12C6F-F32C-4B43-8457-DE897A4963F8}"/>
                </a:ext>
              </a:extLst>
            </p:cNvPr>
            <p:cNvSpPr txBox="1"/>
            <p:nvPr/>
          </p:nvSpPr>
          <p:spPr>
            <a:xfrm>
              <a:off x="7750587" y="2531530"/>
              <a:ext cx="1262131" cy="380480"/>
            </a:xfrm>
            <a:prstGeom prst="rect">
              <a:avLst/>
            </a:prstGeom>
            <a:noFill/>
          </p:spPr>
          <p:txBody>
            <a:bodyPr wrap="none" lIns="36000" tIns="36000" rIns="36000" bIns="36000" rtlCol="0" anchor="t" anchorCtr="0">
              <a:spAutoFit/>
            </a:bodyPr>
            <a:lstStyle/>
            <a:p>
              <a:r>
                <a:rPr lang="ja-JP" sz="1000" b="0" i="0" dirty="0" smtClean="0">
                  <a:solidFill>
                    <a:srgbClr val="000000"/>
                  </a:solidFill>
                  <a:ea typeface="MS UI Gothic" pitchFamily="18" charset="0"/>
                </a:rPr>
                <a:t>HR 1.12 (0.92, 1.36)</a:t>
              </a:r>
              <a:r>
                <a:rPr lang="en" sz="1000" dirty="0" smtClean="0"/>
                <a:t/>
              </a:r>
              <a:br>
                <a:rPr lang="en" sz="1000" dirty="0" smtClean="0"/>
              </a:br>
              <a:r>
                <a:rPr lang="ja-JP" sz="1000" b="0" i="0" dirty="0" smtClean="0">
                  <a:solidFill>
                    <a:srgbClr val="000000"/>
                  </a:solidFill>
                  <a:ea typeface="MS UI Gothic" pitchFamily="18" charset="0"/>
                </a:rPr>
                <a:t>p=0.279</a:t>
              </a:r>
            </a:p>
          </p:txBody>
        </p:sp>
        <p:sp>
          <p:nvSpPr>
            <p:cNvPr id="278" name="TextBox 277">
              <a:extLst>
                <a:ext uri="{FF2B5EF4-FFF2-40B4-BE49-F238E27FC236}">
                  <a16:creationId xmlns="" xmlns:a16="http://schemas.microsoft.com/office/drawing/2014/main" id="{6A0BCCE8-008A-46DA-9BC2-37495F947EC1}"/>
                </a:ext>
              </a:extLst>
            </p:cNvPr>
            <p:cNvSpPr txBox="1"/>
            <p:nvPr/>
          </p:nvSpPr>
          <p:spPr>
            <a:xfrm>
              <a:off x="6424597" y="2178440"/>
              <a:ext cx="681844" cy="380480"/>
            </a:xfrm>
            <a:prstGeom prst="rect">
              <a:avLst/>
            </a:prstGeom>
            <a:noFill/>
          </p:spPr>
          <p:txBody>
            <a:bodyPr wrap="none" lIns="36000" tIns="36000" rIns="36000" bIns="36000" rtlCol="0" anchor="t" anchorCtr="0">
              <a:spAutoFit/>
            </a:bodyPr>
            <a:lstStyle/>
            <a:p>
              <a:r>
                <a:rPr lang="ja-JP" sz="1000" b="0" i="0" dirty="0" smtClean="0">
                  <a:solidFill>
                    <a:srgbClr val="000000"/>
                  </a:solidFill>
                  <a:ea typeface="MS UI Gothic" pitchFamily="18" charset="0"/>
                </a:rPr>
                <a:t>CT単独</a:t>
              </a:r>
              <a:r>
                <a:rPr lang="en" sz="1000" dirty="0" smtClean="0"/>
                <a:t/>
              </a:r>
              <a:br>
                <a:rPr lang="en" sz="1000" dirty="0" smtClean="0"/>
              </a:br>
              <a:r>
                <a:rPr lang="ja-JP" sz="1000" b="0" i="0" dirty="0" smtClean="0">
                  <a:solidFill>
                    <a:srgbClr val="000000"/>
                  </a:solidFill>
                  <a:ea typeface="MS UI Gothic" pitchFamily="18" charset="0"/>
                </a:rPr>
                <a:t>CT + SIRT</a:t>
              </a:r>
            </a:p>
          </p:txBody>
        </p:sp>
        <p:sp>
          <p:nvSpPr>
            <p:cNvPr id="279" name="TextBox 278">
              <a:extLst>
                <a:ext uri="{FF2B5EF4-FFF2-40B4-BE49-F238E27FC236}">
                  <a16:creationId xmlns="" xmlns:a16="http://schemas.microsoft.com/office/drawing/2014/main" id="{76B3FFE2-E88A-4CD1-B590-659EBA987156}"/>
                </a:ext>
              </a:extLst>
            </p:cNvPr>
            <p:cNvSpPr txBox="1"/>
            <p:nvPr/>
          </p:nvSpPr>
          <p:spPr>
            <a:xfrm>
              <a:off x="7156001" y="2024552"/>
              <a:ext cx="284300" cy="534368"/>
            </a:xfrm>
            <a:prstGeom prst="rect">
              <a:avLst/>
            </a:prstGeom>
            <a:noFill/>
          </p:spPr>
          <p:txBody>
            <a:bodyPr wrap="none" lIns="36000" tIns="36000" rIns="36000" bIns="36000" rtlCol="0" anchor="t" anchorCtr="0">
              <a:spAutoFit/>
            </a:bodyPr>
            <a:lstStyle/>
            <a:p>
              <a:pPr algn="ctr"/>
              <a:r>
                <a:rPr lang="ja-JP" sz="1000" b="1" i="0" dirty="0" smtClean="0">
                  <a:solidFill>
                    <a:srgbClr val="000000"/>
                  </a:solidFill>
                  <a:ea typeface="MS UI Gothic" pitchFamily="18" charset="0"/>
                </a:rPr>
                <a:t>n</a:t>
              </a:r>
            </a:p>
            <a:p>
              <a:pPr algn="ctr"/>
              <a:r>
                <a:rPr lang="ja-JP" sz="1000" b="0" i="0" dirty="0" smtClean="0">
                  <a:solidFill>
                    <a:srgbClr val="000000"/>
                  </a:solidFill>
                  <a:ea typeface="MS UI Gothic" pitchFamily="18" charset="0"/>
                </a:rPr>
                <a:t>265</a:t>
              </a:r>
            </a:p>
            <a:p>
              <a:pPr algn="ctr"/>
              <a:r>
                <a:rPr lang="ja-JP" sz="1000" b="0" i="0" dirty="0" smtClean="0">
                  <a:solidFill>
                    <a:srgbClr val="000000"/>
                  </a:solidFill>
                  <a:ea typeface="MS UI Gothic" pitchFamily="18" charset="0"/>
                </a:rPr>
                <a:t>275</a:t>
              </a:r>
            </a:p>
          </p:txBody>
        </p:sp>
        <p:cxnSp>
          <p:nvCxnSpPr>
            <p:cNvPr id="280" name="Straight Connector 279">
              <a:extLst>
                <a:ext uri="{FF2B5EF4-FFF2-40B4-BE49-F238E27FC236}">
                  <a16:creationId xmlns="" xmlns:a16="http://schemas.microsoft.com/office/drawing/2014/main" id="{8F0D17A0-254E-4189-AEB3-F47AB6F10AC6}"/>
                </a:ext>
              </a:extLst>
            </p:cNvPr>
            <p:cNvCxnSpPr/>
            <p:nvPr/>
          </p:nvCxnSpPr>
          <p:spPr>
            <a:xfrm>
              <a:off x="6197777" y="2288416"/>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 xmlns:a16="http://schemas.microsoft.com/office/drawing/2014/main" id="{0B99D345-0900-48AE-8515-75A4ADB3E616}"/>
                </a:ext>
              </a:extLst>
            </p:cNvPr>
            <p:cNvCxnSpPr/>
            <p:nvPr/>
          </p:nvCxnSpPr>
          <p:spPr>
            <a:xfrm>
              <a:off x="6197777" y="2441780"/>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 xmlns:a16="http://schemas.microsoft.com/office/drawing/2014/main" id="{354433B4-7612-4644-A528-E8693FF2482C}"/>
                </a:ext>
              </a:extLst>
            </p:cNvPr>
            <p:cNvSpPr txBox="1"/>
            <p:nvPr/>
          </p:nvSpPr>
          <p:spPr>
            <a:xfrm>
              <a:off x="7542325" y="2024552"/>
              <a:ext cx="1459300" cy="534368"/>
            </a:xfrm>
            <a:prstGeom prst="rect">
              <a:avLst/>
            </a:prstGeom>
            <a:noFill/>
          </p:spPr>
          <p:txBody>
            <a:bodyPr wrap="none" lIns="36000" tIns="36000" rIns="36000" bIns="36000" rtlCol="0" anchor="t" anchorCtr="0">
              <a:spAutoFit/>
            </a:bodyPr>
            <a:lstStyle/>
            <a:p>
              <a:pPr algn="ctr"/>
              <a:r>
                <a:rPr lang="ja-JP" sz="1000" b="1" i="0" dirty="0" smtClean="0">
                  <a:solidFill>
                    <a:srgbClr val="000000"/>
                  </a:solidFill>
                  <a:ea typeface="MS UI Gothic" pitchFamily="18" charset="0"/>
                </a:rPr>
                <a:t>mOS、カ月（95%CI）</a:t>
              </a:r>
            </a:p>
            <a:p>
              <a:pPr algn="ctr"/>
              <a:r>
                <a:rPr lang="ja-JP" sz="1000" b="0" i="0" dirty="0" smtClean="0">
                  <a:solidFill>
                    <a:srgbClr val="000000"/>
                  </a:solidFill>
                  <a:ea typeface="MS UI Gothic" pitchFamily="18" charset="0"/>
                </a:rPr>
                <a:t>24.6 (22.3, 26.7)</a:t>
              </a:r>
            </a:p>
            <a:p>
              <a:pPr algn="ctr"/>
              <a:r>
                <a:rPr lang="ja-JP" sz="1000" b="0" i="0" dirty="0" smtClean="0">
                  <a:solidFill>
                    <a:srgbClr val="000000"/>
                  </a:solidFill>
                  <a:ea typeface="MS UI Gothic" pitchFamily="18" charset="0"/>
                </a:rPr>
                <a:t>26.6 (24.8, 29.9)</a:t>
              </a:r>
            </a:p>
          </p:txBody>
        </p:sp>
        <p:sp>
          <p:nvSpPr>
            <p:cNvPr id="283" name="TextBox 282">
              <a:extLst>
                <a:ext uri="{FF2B5EF4-FFF2-40B4-BE49-F238E27FC236}">
                  <a16:creationId xmlns="" xmlns:a16="http://schemas.microsoft.com/office/drawing/2014/main" id="{6D46DF7B-080D-4191-A435-D78729C8DE5C}"/>
                </a:ext>
              </a:extLst>
            </p:cNvPr>
            <p:cNvSpPr txBox="1"/>
            <p:nvPr/>
          </p:nvSpPr>
          <p:spPr>
            <a:xfrm>
              <a:off x="7874463" y="2892960"/>
              <a:ext cx="625740" cy="226591"/>
            </a:xfrm>
            <a:prstGeom prst="rect">
              <a:avLst/>
            </a:prstGeom>
            <a:noFill/>
          </p:spPr>
          <p:txBody>
            <a:bodyPr wrap="none" lIns="36000" tIns="36000" rIns="36000" bIns="36000" rtlCol="0" anchor="t" anchorCtr="0">
              <a:spAutoFit/>
            </a:bodyPr>
            <a:lstStyle/>
            <a:p>
              <a:r>
                <a:rPr lang="ja-JP" sz="1000" b="0" i="0" dirty="0" smtClean="0">
                  <a:solidFill>
                    <a:srgbClr val="000000"/>
                  </a:solidFill>
                  <a:ea typeface="MS UI Gothic" pitchFamily="18" charset="0"/>
                </a:rPr>
                <a:t>打ち切り時点</a:t>
              </a:r>
            </a:p>
          </p:txBody>
        </p:sp>
        <p:sp>
          <p:nvSpPr>
            <p:cNvPr id="284" name="Oval 51">
              <a:extLst>
                <a:ext uri="{FF2B5EF4-FFF2-40B4-BE49-F238E27FC236}">
                  <a16:creationId xmlns="" xmlns:a16="http://schemas.microsoft.com/office/drawing/2014/main" id="{9DD0F960-9D3D-4F93-A067-36EC30292A4B}"/>
                </a:ext>
              </a:extLst>
            </p:cNvPr>
            <p:cNvSpPr>
              <a:spLocks noChangeArrowheads="1"/>
            </p:cNvSpPr>
            <p:nvPr/>
          </p:nvSpPr>
          <p:spPr bwMode="auto">
            <a:xfrm>
              <a:off x="7800045" y="2991303"/>
              <a:ext cx="43783" cy="42532"/>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360" name="Group 359">
            <a:extLst>
              <a:ext uri="{FF2B5EF4-FFF2-40B4-BE49-F238E27FC236}">
                <a16:creationId xmlns="" xmlns:a16="http://schemas.microsoft.com/office/drawing/2014/main" id="{EC41FA83-78FE-400C-B898-0341A208BFA6}"/>
              </a:ext>
            </a:extLst>
          </p:cNvPr>
          <p:cNvGrpSpPr/>
          <p:nvPr/>
        </p:nvGrpSpPr>
        <p:grpSpPr>
          <a:xfrm>
            <a:off x="143933" y="1683066"/>
            <a:ext cx="4510145" cy="4347904"/>
            <a:chOff x="143933" y="1683066"/>
            <a:chExt cx="4510145" cy="4347904"/>
          </a:xfrm>
        </p:grpSpPr>
        <p:sp>
          <p:nvSpPr>
            <p:cNvPr id="361" name="TextBox 360">
              <a:extLst>
                <a:ext uri="{FF2B5EF4-FFF2-40B4-BE49-F238E27FC236}">
                  <a16:creationId xmlns="" xmlns:a16="http://schemas.microsoft.com/office/drawing/2014/main" id="{6A6CF479-CC7E-4D23-A6D1-3169B7D9EAF5}"/>
                </a:ext>
              </a:extLst>
            </p:cNvPr>
            <p:cNvSpPr txBox="1"/>
            <p:nvPr/>
          </p:nvSpPr>
          <p:spPr>
            <a:xfrm>
              <a:off x="1083439" y="1683066"/>
              <a:ext cx="3171061" cy="307777"/>
            </a:xfrm>
            <a:prstGeom prst="rect">
              <a:avLst/>
            </a:prstGeom>
            <a:noFill/>
          </p:spPr>
          <p:txBody>
            <a:bodyPr wrap="none" rtlCol="0">
              <a:spAutoFit/>
            </a:bodyPr>
            <a:lstStyle/>
            <a:p>
              <a:pPr algn="ctr"/>
              <a:r>
                <a:rPr lang="ja-JP" sz="1400" b="1" i="0" dirty="0" smtClean="0">
                  <a:solidFill>
                    <a:srgbClr val="000000"/>
                  </a:solidFill>
                  <a:ea typeface="MS UI Gothic" pitchFamily="18" charset="0"/>
                </a:rPr>
                <a:t>OS* – 右側性原発腫瘍</a:t>
              </a:r>
            </a:p>
          </p:txBody>
        </p:sp>
        <p:sp>
          <p:nvSpPr>
            <p:cNvPr id="362" name="Freeform: Shape 13">
              <a:extLst>
                <a:ext uri="{FF2B5EF4-FFF2-40B4-BE49-F238E27FC236}">
                  <a16:creationId xmlns="" xmlns:a16="http://schemas.microsoft.com/office/drawing/2014/main" id="{75A2334C-CC39-4A3B-BA63-38740F6BB307}"/>
                </a:ext>
              </a:extLst>
            </p:cNvPr>
            <p:cNvSpPr/>
            <p:nvPr/>
          </p:nvSpPr>
          <p:spPr>
            <a:xfrm>
              <a:off x="1306830" y="2285048"/>
              <a:ext cx="3049146" cy="2508038"/>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dirty="0">
                <a:solidFill>
                  <a:srgbClr val="000000"/>
                </a:solidFill>
              </a:endParaRPr>
            </a:p>
          </p:txBody>
        </p:sp>
        <p:sp>
          <p:nvSpPr>
            <p:cNvPr id="363" name="TextBox 362">
              <a:extLst>
                <a:ext uri="{FF2B5EF4-FFF2-40B4-BE49-F238E27FC236}">
                  <a16:creationId xmlns="" xmlns:a16="http://schemas.microsoft.com/office/drawing/2014/main" id="{2759D2A6-C3ED-4B1A-8D6E-1F60D635FE72}"/>
                </a:ext>
              </a:extLst>
            </p:cNvPr>
            <p:cNvSpPr txBox="1"/>
            <p:nvPr/>
          </p:nvSpPr>
          <p:spPr>
            <a:xfrm>
              <a:off x="899728" y="2155980"/>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1.0</a:t>
              </a:r>
            </a:p>
          </p:txBody>
        </p:sp>
        <p:sp>
          <p:nvSpPr>
            <p:cNvPr id="364" name="TextBox 363">
              <a:extLst>
                <a:ext uri="{FF2B5EF4-FFF2-40B4-BE49-F238E27FC236}">
                  <a16:creationId xmlns="" xmlns:a16="http://schemas.microsoft.com/office/drawing/2014/main" id="{C4C62F07-0EAC-4364-B52C-5D2A89E8FDDE}"/>
                </a:ext>
              </a:extLst>
            </p:cNvPr>
            <p:cNvSpPr txBox="1"/>
            <p:nvPr/>
          </p:nvSpPr>
          <p:spPr>
            <a:xfrm>
              <a:off x="899728" y="2656958"/>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0.8</a:t>
              </a:r>
            </a:p>
          </p:txBody>
        </p:sp>
        <p:sp>
          <p:nvSpPr>
            <p:cNvPr id="365" name="TextBox 364">
              <a:extLst>
                <a:ext uri="{FF2B5EF4-FFF2-40B4-BE49-F238E27FC236}">
                  <a16:creationId xmlns="" xmlns:a16="http://schemas.microsoft.com/office/drawing/2014/main" id="{B67C770A-7787-419C-B99F-C3B890D39F85}"/>
                </a:ext>
              </a:extLst>
            </p:cNvPr>
            <p:cNvSpPr txBox="1"/>
            <p:nvPr/>
          </p:nvSpPr>
          <p:spPr>
            <a:xfrm>
              <a:off x="899728" y="3658914"/>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0.4</a:t>
              </a:r>
            </a:p>
          </p:txBody>
        </p:sp>
        <p:sp>
          <p:nvSpPr>
            <p:cNvPr id="366" name="TextBox 365">
              <a:extLst>
                <a:ext uri="{FF2B5EF4-FFF2-40B4-BE49-F238E27FC236}">
                  <a16:creationId xmlns="" xmlns:a16="http://schemas.microsoft.com/office/drawing/2014/main" id="{BBA2D2EB-78E0-4FF0-B462-AC09F8B80B35}"/>
                </a:ext>
              </a:extLst>
            </p:cNvPr>
            <p:cNvSpPr txBox="1"/>
            <p:nvPr/>
          </p:nvSpPr>
          <p:spPr>
            <a:xfrm>
              <a:off x="899728" y="4159892"/>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0.2</a:t>
              </a:r>
            </a:p>
          </p:txBody>
        </p:sp>
        <p:sp>
          <p:nvSpPr>
            <p:cNvPr id="367" name="TextBox 366">
              <a:extLst>
                <a:ext uri="{FF2B5EF4-FFF2-40B4-BE49-F238E27FC236}">
                  <a16:creationId xmlns="" xmlns:a16="http://schemas.microsoft.com/office/drawing/2014/main" id="{4BB23701-F89F-4D9E-9255-9A84B90EB81A}"/>
                </a:ext>
              </a:extLst>
            </p:cNvPr>
            <p:cNvSpPr txBox="1"/>
            <p:nvPr/>
          </p:nvSpPr>
          <p:spPr>
            <a:xfrm>
              <a:off x="899728" y="3157936"/>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0.6</a:t>
              </a:r>
            </a:p>
          </p:txBody>
        </p:sp>
        <p:sp>
          <p:nvSpPr>
            <p:cNvPr id="368" name="TextBox 367">
              <a:extLst>
                <a:ext uri="{FF2B5EF4-FFF2-40B4-BE49-F238E27FC236}">
                  <a16:creationId xmlns="" xmlns:a16="http://schemas.microsoft.com/office/drawing/2014/main" id="{DF61FBEC-B7D9-4D43-B83D-32EB392801B9}"/>
                </a:ext>
              </a:extLst>
            </p:cNvPr>
            <p:cNvSpPr txBox="1"/>
            <p:nvPr/>
          </p:nvSpPr>
          <p:spPr>
            <a:xfrm>
              <a:off x="899728" y="4660871"/>
              <a:ext cx="285902" cy="257369"/>
            </a:xfrm>
            <a:prstGeom prst="rect">
              <a:avLst/>
            </a:prstGeom>
            <a:noFill/>
          </p:spPr>
          <p:txBody>
            <a:bodyPr wrap="none" lIns="36000" tIns="36000" rIns="36000" bIns="36000" rtlCol="0" anchor="ctr" anchorCtr="0">
              <a:spAutoFit/>
            </a:bodyPr>
            <a:lstStyle/>
            <a:p>
              <a:pPr algn="r"/>
              <a:r>
                <a:rPr lang="ja-JP" sz="1200" b="0" i="0" dirty="0" smtClean="0">
                  <a:solidFill>
                    <a:srgbClr val="000000"/>
                  </a:solidFill>
                  <a:ea typeface="MS UI Gothic" pitchFamily="18" charset="0"/>
                </a:rPr>
                <a:t>0.0</a:t>
              </a:r>
            </a:p>
          </p:txBody>
        </p:sp>
        <p:cxnSp>
          <p:nvCxnSpPr>
            <p:cNvPr id="369" name="Straight Connector 368">
              <a:extLst>
                <a:ext uri="{FF2B5EF4-FFF2-40B4-BE49-F238E27FC236}">
                  <a16:creationId xmlns="" xmlns:a16="http://schemas.microsoft.com/office/drawing/2014/main" id="{10E8E3B1-C877-4145-A63B-78F3A5BFFBE4}"/>
                </a:ext>
              </a:extLst>
            </p:cNvPr>
            <p:cNvCxnSpPr>
              <a:cxnSpLocks/>
            </p:cNvCxnSpPr>
            <p:nvPr/>
          </p:nvCxnSpPr>
          <p:spPr>
            <a:xfrm rot="5400000">
              <a:off x="1261830"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 xmlns:a16="http://schemas.microsoft.com/office/drawing/2014/main" id="{2B436F99-80A3-4F55-9141-FC0BF1471DF2}"/>
                </a:ext>
              </a:extLst>
            </p:cNvPr>
            <p:cNvSpPr txBox="1"/>
            <p:nvPr/>
          </p:nvSpPr>
          <p:spPr>
            <a:xfrm>
              <a:off x="1227998" y="4864004"/>
              <a:ext cx="157662"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p:txBody>
        </p:sp>
        <p:cxnSp>
          <p:nvCxnSpPr>
            <p:cNvPr id="371" name="Straight Connector 370">
              <a:extLst>
                <a:ext uri="{FF2B5EF4-FFF2-40B4-BE49-F238E27FC236}">
                  <a16:creationId xmlns="" xmlns:a16="http://schemas.microsoft.com/office/drawing/2014/main" id="{9DFCE1D8-FD7B-4EB5-AEAB-5A077DDB1FD3}"/>
                </a:ext>
              </a:extLst>
            </p:cNvPr>
            <p:cNvCxnSpPr>
              <a:cxnSpLocks/>
            </p:cNvCxnSpPr>
            <p:nvPr/>
          </p:nvCxnSpPr>
          <p:spPr>
            <a:xfrm rot="5400000">
              <a:off x="1641093"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 xmlns:a16="http://schemas.microsoft.com/office/drawing/2014/main" id="{C0E76EC8-DE34-4E2A-94E0-E517A46DDAFC}"/>
                </a:ext>
              </a:extLst>
            </p:cNvPr>
            <p:cNvSpPr txBox="1"/>
            <p:nvPr/>
          </p:nvSpPr>
          <p:spPr>
            <a:xfrm>
              <a:off x="1565815"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12</a:t>
              </a:r>
            </a:p>
          </p:txBody>
        </p:sp>
        <p:cxnSp>
          <p:nvCxnSpPr>
            <p:cNvPr id="373" name="Straight Connector 372">
              <a:extLst>
                <a:ext uri="{FF2B5EF4-FFF2-40B4-BE49-F238E27FC236}">
                  <a16:creationId xmlns="" xmlns:a16="http://schemas.microsoft.com/office/drawing/2014/main" id="{C99A7E87-560F-4A0C-8EB2-77C6BE4DE739}"/>
                </a:ext>
              </a:extLst>
            </p:cNvPr>
            <p:cNvCxnSpPr>
              <a:cxnSpLocks/>
            </p:cNvCxnSpPr>
            <p:nvPr/>
          </p:nvCxnSpPr>
          <p:spPr>
            <a:xfrm rot="5400000">
              <a:off x="2020356"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4" name="TextBox 373">
              <a:extLst>
                <a:ext uri="{FF2B5EF4-FFF2-40B4-BE49-F238E27FC236}">
                  <a16:creationId xmlns="" xmlns:a16="http://schemas.microsoft.com/office/drawing/2014/main" id="{77B36D1A-A14A-4440-AED2-64511C1ACF04}"/>
                </a:ext>
              </a:extLst>
            </p:cNvPr>
            <p:cNvSpPr txBox="1"/>
            <p:nvPr/>
          </p:nvSpPr>
          <p:spPr>
            <a:xfrm>
              <a:off x="1943149"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24</a:t>
              </a:r>
            </a:p>
          </p:txBody>
        </p:sp>
        <p:cxnSp>
          <p:nvCxnSpPr>
            <p:cNvPr id="375" name="Straight Connector 374">
              <a:extLst>
                <a:ext uri="{FF2B5EF4-FFF2-40B4-BE49-F238E27FC236}">
                  <a16:creationId xmlns="" xmlns:a16="http://schemas.microsoft.com/office/drawing/2014/main" id="{B816F3E3-4DEF-4D4C-8CA7-0264DA90A04A}"/>
                </a:ext>
              </a:extLst>
            </p:cNvPr>
            <p:cNvCxnSpPr>
              <a:cxnSpLocks/>
            </p:cNvCxnSpPr>
            <p:nvPr/>
          </p:nvCxnSpPr>
          <p:spPr>
            <a:xfrm rot="5400000">
              <a:off x="2778882"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6" name="TextBox 375">
              <a:extLst>
                <a:ext uri="{FF2B5EF4-FFF2-40B4-BE49-F238E27FC236}">
                  <a16:creationId xmlns="" xmlns:a16="http://schemas.microsoft.com/office/drawing/2014/main" id="{E42FDC1B-9DC1-4577-93F3-3E881376F3FB}"/>
                </a:ext>
              </a:extLst>
            </p:cNvPr>
            <p:cNvSpPr txBox="1"/>
            <p:nvPr/>
          </p:nvSpPr>
          <p:spPr>
            <a:xfrm>
              <a:off x="2703009"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48</a:t>
              </a:r>
            </a:p>
          </p:txBody>
        </p:sp>
        <p:cxnSp>
          <p:nvCxnSpPr>
            <p:cNvPr id="377" name="Straight Connector 376">
              <a:extLst>
                <a:ext uri="{FF2B5EF4-FFF2-40B4-BE49-F238E27FC236}">
                  <a16:creationId xmlns="" xmlns:a16="http://schemas.microsoft.com/office/drawing/2014/main" id="{880746F3-46A6-4EFD-8B68-6BA26A20321A}"/>
                </a:ext>
              </a:extLst>
            </p:cNvPr>
            <p:cNvCxnSpPr>
              <a:cxnSpLocks/>
            </p:cNvCxnSpPr>
            <p:nvPr/>
          </p:nvCxnSpPr>
          <p:spPr>
            <a:xfrm rot="5400000">
              <a:off x="3537408"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 xmlns:a16="http://schemas.microsoft.com/office/drawing/2014/main" id="{B8F60637-F5CE-4D13-A91E-3EC9B10EF568}"/>
                </a:ext>
              </a:extLst>
            </p:cNvPr>
            <p:cNvSpPr txBox="1"/>
            <p:nvPr/>
          </p:nvSpPr>
          <p:spPr>
            <a:xfrm>
              <a:off x="3462190"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72</a:t>
              </a:r>
            </a:p>
          </p:txBody>
        </p:sp>
        <p:cxnSp>
          <p:nvCxnSpPr>
            <p:cNvPr id="379" name="Straight Connector 378">
              <a:extLst>
                <a:ext uri="{FF2B5EF4-FFF2-40B4-BE49-F238E27FC236}">
                  <a16:creationId xmlns="" xmlns:a16="http://schemas.microsoft.com/office/drawing/2014/main" id="{0A9269D7-E563-4C9F-AA94-461E057465CB}"/>
                </a:ext>
              </a:extLst>
            </p:cNvPr>
            <p:cNvCxnSpPr>
              <a:cxnSpLocks/>
            </p:cNvCxnSpPr>
            <p:nvPr/>
          </p:nvCxnSpPr>
          <p:spPr>
            <a:xfrm rot="5400000">
              <a:off x="4295932"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80" name="TextBox 379">
              <a:extLst>
                <a:ext uri="{FF2B5EF4-FFF2-40B4-BE49-F238E27FC236}">
                  <a16:creationId xmlns="" xmlns:a16="http://schemas.microsoft.com/office/drawing/2014/main" id="{2F07BD63-3F94-4A5F-8345-7C395FC2AA2E}"/>
                </a:ext>
              </a:extLst>
            </p:cNvPr>
            <p:cNvSpPr txBox="1"/>
            <p:nvPr/>
          </p:nvSpPr>
          <p:spPr>
            <a:xfrm>
              <a:off x="4219622"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96</a:t>
              </a:r>
            </a:p>
          </p:txBody>
        </p:sp>
        <p:sp>
          <p:nvSpPr>
            <p:cNvPr id="381" name="TextBox 380">
              <a:extLst>
                <a:ext uri="{FF2B5EF4-FFF2-40B4-BE49-F238E27FC236}">
                  <a16:creationId xmlns="" xmlns:a16="http://schemas.microsoft.com/office/drawing/2014/main" id="{761FDDAD-838D-477B-A36F-A3E0EAD685F1}"/>
                </a:ext>
              </a:extLst>
            </p:cNvPr>
            <p:cNvSpPr txBox="1"/>
            <p:nvPr/>
          </p:nvSpPr>
          <p:spPr>
            <a:xfrm>
              <a:off x="1185519"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80</a:t>
              </a:r>
            </a:p>
            <a:p>
              <a:pPr algn="ctr"/>
              <a:r>
                <a:rPr lang="ja-JP" sz="1200" b="0" i="0" dirty="0" smtClean="0">
                  <a:solidFill>
                    <a:srgbClr val="000000"/>
                  </a:solidFill>
                  <a:ea typeface="MS UI Gothic" pitchFamily="18" charset="0"/>
                </a:rPr>
                <a:t>98</a:t>
              </a:r>
            </a:p>
          </p:txBody>
        </p:sp>
        <p:sp>
          <p:nvSpPr>
            <p:cNvPr id="382" name="TextBox 381">
              <a:extLst>
                <a:ext uri="{FF2B5EF4-FFF2-40B4-BE49-F238E27FC236}">
                  <a16:creationId xmlns="" xmlns:a16="http://schemas.microsoft.com/office/drawing/2014/main" id="{B4362963-2744-448E-964C-8E89713B66B7}"/>
                </a:ext>
              </a:extLst>
            </p:cNvPr>
            <p:cNvSpPr txBox="1"/>
            <p:nvPr/>
          </p:nvSpPr>
          <p:spPr>
            <a:xfrm>
              <a:off x="1565816"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50</a:t>
              </a:r>
            </a:p>
            <a:p>
              <a:pPr algn="ctr"/>
              <a:r>
                <a:rPr lang="ja-JP" sz="1200" b="0" i="0" dirty="0" smtClean="0">
                  <a:solidFill>
                    <a:srgbClr val="000000"/>
                  </a:solidFill>
                  <a:ea typeface="MS UI Gothic" pitchFamily="18" charset="0"/>
                </a:rPr>
                <a:t>78</a:t>
              </a:r>
            </a:p>
          </p:txBody>
        </p:sp>
        <p:sp>
          <p:nvSpPr>
            <p:cNvPr id="383" name="TextBox 382">
              <a:extLst>
                <a:ext uri="{FF2B5EF4-FFF2-40B4-BE49-F238E27FC236}">
                  <a16:creationId xmlns="" xmlns:a16="http://schemas.microsoft.com/office/drawing/2014/main" id="{570ACC0F-BD6D-4AFC-B4D1-B592CAD33DC3}"/>
                </a:ext>
              </a:extLst>
            </p:cNvPr>
            <p:cNvSpPr txBox="1"/>
            <p:nvPr/>
          </p:nvSpPr>
          <p:spPr>
            <a:xfrm>
              <a:off x="1943149"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15</a:t>
              </a:r>
            </a:p>
            <a:p>
              <a:pPr algn="ctr"/>
              <a:r>
                <a:rPr lang="ja-JP" sz="1200" b="0" i="0" dirty="0" smtClean="0">
                  <a:solidFill>
                    <a:srgbClr val="000000"/>
                  </a:solidFill>
                  <a:ea typeface="MS UI Gothic" pitchFamily="18" charset="0"/>
                </a:rPr>
                <a:t>43</a:t>
              </a:r>
            </a:p>
          </p:txBody>
        </p:sp>
        <p:sp>
          <p:nvSpPr>
            <p:cNvPr id="384" name="TextBox 383">
              <a:extLst>
                <a:ext uri="{FF2B5EF4-FFF2-40B4-BE49-F238E27FC236}">
                  <a16:creationId xmlns="" xmlns:a16="http://schemas.microsoft.com/office/drawing/2014/main" id="{B303E80E-403D-47A6-B9E6-79C6B45AB280}"/>
                </a:ext>
              </a:extLst>
            </p:cNvPr>
            <p:cNvSpPr txBox="1"/>
            <p:nvPr/>
          </p:nvSpPr>
          <p:spPr>
            <a:xfrm>
              <a:off x="2745488" y="5588935"/>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2</a:t>
              </a:r>
            </a:p>
            <a:p>
              <a:pPr algn="ctr"/>
              <a:r>
                <a:rPr lang="ja-JP" sz="1200" b="0" i="0" dirty="0" smtClean="0">
                  <a:solidFill>
                    <a:srgbClr val="000000"/>
                  </a:solidFill>
                  <a:ea typeface="MS UI Gothic" pitchFamily="18" charset="0"/>
                </a:rPr>
                <a:t>5</a:t>
              </a:r>
            </a:p>
          </p:txBody>
        </p:sp>
        <p:sp>
          <p:nvSpPr>
            <p:cNvPr id="385" name="TextBox 384">
              <a:extLst>
                <a:ext uri="{FF2B5EF4-FFF2-40B4-BE49-F238E27FC236}">
                  <a16:creationId xmlns="" xmlns:a16="http://schemas.microsoft.com/office/drawing/2014/main" id="{F8A32B5E-4E59-4C11-A0CB-6F0C7546B9BF}"/>
                </a:ext>
              </a:extLst>
            </p:cNvPr>
            <p:cNvSpPr txBox="1"/>
            <p:nvPr/>
          </p:nvSpPr>
          <p:spPr>
            <a:xfrm>
              <a:off x="3504669" y="5588935"/>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0</a:t>
              </a:r>
            </a:p>
            <a:p>
              <a:pPr algn="ctr"/>
              <a:r>
                <a:rPr lang="ja-JP" sz="1200" b="0" i="0" dirty="0" smtClean="0">
                  <a:solidFill>
                    <a:srgbClr val="000000"/>
                  </a:solidFill>
                  <a:ea typeface="MS UI Gothic" pitchFamily="18" charset="0"/>
                </a:rPr>
                <a:t>1</a:t>
              </a:r>
            </a:p>
          </p:txBody>
        </p:sp>
        <p:sp>
          <p:nvSpPr>
            <p:cNvPr id="386" name="TextBox 385">
              <a:extLst>
                <a:ext uri="{FF2B5EF4-FFF2-40B4-BE49-F238E27FC236}">
                  <a16:creationId xmlns="" xmlns:a16="http://schemas.microsoft.com/office/drawing/2014/main" id="{086E99D8-8F05-446B-9153-CC380A25E206}"/>
                </a:ext>
              </a:extLst>
            </p:cNvPr>
            <p:cNvSpPr txBox="1"/>
            <p:nvPr/>
          </p:nvSpPr>
          <p:spPr>
            <a:xfrm>
              <a:off x="4262101" y="5588935"/>
              <a:ext cx="157663" cy="442035"/>
            </a:xfrm>
            <a:prstGeom prst="rect">
              <a:avLst/>
            </a:prstGeom>
            <a:noFill/>
          </p:spPr>
          <p:txBody>
            <a:bodyPr wrap="none" lIns="36000" tIns="36000" rIns="36000" bIns="36000" rtlCol="0" anchor="ctr" anchorCtr="0">
              <a:spAutoFit/>
            </a:bodyPr>
            <a:lstStyle/>
            <a:p>
              <a:pPr algn="ctr"/>
              <a:endParaRPr lang="en-GB" sz="1200" dirty="0" smtClean="0">
                <a:solidFill>
                  <a:srgbClr val="000000"/>
                </a:solidFill>
              </a:endParaRPr>
            </a:p>
            <a:p>
              <a:pPr algn="ctr"/>
              <a:r>
                <a:rPr lang="ja-JP" sz="1200" b="0" i="0" dirty="0" smtClean="0">
                  <a:solidFill>
                    <a:srgbClr val="000000"/>
                  </a:solidFill>
                  <a:ea typeface="MS UI Gothic" pitchFamily="18" charset="0"/>
                </a:rPr>
                <a:t>0</a:t>
              </a:r>
            </a:p>
          </p:txBody>
        </p:sp>
        <p:sp>
          <p:nvSpPr>
            <p:cNvPr id="387" name="TextBox 386">
              <a:extLst>
                <a:ext uri="{FF2B5EF4-FFF2-40B4-BE49-F238E27FC236}">
                  <a16:creationId xmlns="" xmlns:a16="http://schemas.microsoft.com/office/drawing/2014/main" id="{C78F4F76-AA2C-49BF-AEA6-8B830DD07891}"/>
                </a:ext>
              </a:extLst>
            </p:cNvPr>
            <p:cNvSpPr txBox="1"/>
            <p:nvPr/>
          </p:nvSpPr>
          <p:spPr>
            <a:xfrm>
              <a:off x="1628514" y="5156376"/>
              <a:ext cx="2405778"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無作為化からの経過期間、カ月</a:t>
              </a:r>
            </a:p>
          </p:txBody>
        </p:sp>
        <p:sp>
          <p:nvSpPr>
            <p:cNvPr id="388" name="TextBox 387">
              <a:extLst>
                <a:ext uri="{FF2B5EF4-FFF2-40B4-BE49-F238E27FC236}">
                  <a16:creationId xmlns="" xmlns:a16="http://schemas.microsoft.com/office/drawing/2014/main" id="{93C6F2A5-C960-4DE5-802C-71BB08481755}"/>
                </a:ext>
              </a:extLst>
            </p:cNvPr>
            <p:cNvSpPr txBox="1"/>
            <p:nvPr/>
          </p:nvSpPr>
          <p:spPr>
            <a:xfrm rot="16200000">
              <a:off x="-63666" y="3408425"/>
              <a:ext cx="135831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生存率</a:t>
              </a:r>
            </a:p>
          </p:txBody>
        </p:sp>
        <p:cxnSp>
          <p:nvCxnSpPr>
            <p:cNvPr id="389" name="Straight Connector 388">
              <a:extLst>
                <a:ext uri="{FF2B5EF4-FFF2-40B4-BE49-F238E27FC236}">
                  <a16:creationId xmlns="" xmlns:a16="http://schemas.microsoft.com/office/drawing/2014/main" id="{9A211DD9-4DDE-4A06-A7CD-70EE259CB881}"/>
                </a:ext>
              </a:extLst>
            </p:cNvPr>
            <p:cNvCxnSpPr/>
            <p:nvPr/>
          </p:nvCxnSpPr>
          <p:spPr>
            <a:xfrm>
              <a:off x="1225172" y="228429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 xmlns:a16="http://schemas.microsoft.com/office/drawing/2014/main" id="{9BFF9081-DF6D-4FE2-8FA9-3E8B872F6C26}"/>
                </a:ext>
              </a:extLst>
            </p:cNvPr>
            <p:cNvCxnSpPr/>
            <p:nvPr/>
          </p:nvCxnSpPr>
          <p:spPr>
            <a:xfrm>
              <a:off x="1225172" y="278605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 xmlns:a16="http://schemas.microsoft.com/office/drawing/2014/main" id="{4F68F1D0-75EF-4F7B-A0AA-A00332D5CA90}"/>
                </a:ext>
              </a:extLst>
            </p:cNvPr>
            <p:cNvCxnSpPr/>
            <p:nvPr/>
          </p:nvCxnSpPr>
          <p:spPr>
            <a:xfrm>
              <a:off x="1225172" y="378957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 xmlns:a16="http://schemas.microsoft.com/office/drawing/2014/main" id="{FEB902ED-EB9C-4DDB-BDA3-8BC353576667}"/>
                </a:ext>
              </a:extLst>
            </p:cNvPr>
            <p:cNvCxnSpPr/>
            <p:nvPr/>
          </p:nvCxnSpPr>
          <p:spPr>
            <a:xfrm>
              <a:off x="1225172" y="42913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 xmlns:a16="http://schemas.microsoft.com/office/drawing/2014/main" id="{822D9436-E9A1-43E2-9F72-BBF5B20A055D}"/>
                </a:ext>
              </a:extLst>
            </p:cNvPr>
            <p:cNvCxnSpPr/>
            <p:nvPr/>
          </p:nvCxnSpPr>
          <p:spPr>
            <a:xfrm>
              <a:off x="1225172" y="3287813"/>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 xmlns:a16="http://schemas.microsoft.com/office/drawing/2014/main" id="{3726FFC3-2CF2-4733-89BC-C96ABC5F45E2}"/>
                </a:ext>
              </a:extLst>
            </p:cNvPr>
            <p:cNvCxnSpPr/>
            <p:nvPr/>
          </p:nvCxnSpPr>
          <p:spPr>
            <a:xfrm>
              <a:off x="1225172" y="479308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95" name="TextBox 394">
              <a:extLst>
                <a:ext uri="{FF2B5EF4-FFF2-40B4-BE49-F238E27FC236}">
                  <a16:creationId xmlns="" xmlns:a16="http://schemas.microsoft.com/office/drawing/2014/main" id="{CD2AD598-A676-4CB1-9D7F-668C89A78508}"/>
                </a:ext>
              </a:extLst>
            </p:cNvPr>
            <p:cNvSpPr txBox="1"/>
            <p:nvPr/>
          </p:nvSpPr>
          <p:spPr>
            <a:xfrm>
              <a:off x="143933" y="5404269"/>
              <a:ext cx="1782463" cy="626701"/>
            </a:xfrm>
            <a:prstGeom prst="rect">
              <a:avLst/>
            </a:prstGeom>
            <a:noFill/>
          </p:spPr>
          <p:txBody>
            <a:bodyPr wrap="square" lIns="36000" tIns="36000" rIns="36000" bIns="36000" rtlCol="0" anchor="ctr" anchorCtr="0">
              <a:spAutoFit/>
            </a:bodyPr>
            <a:lstStyle/>
            <a:p>
              <a:r>
                <a:rPr lang="ja-JP" sz="1200" b="0" i="0" dirty="0" smtClean="0">
                  <a:solidFill>
                    <a:srgbClr val="000000"/>
                  </a:solidFill>
                  <a:ea typeface="MS UI Gothic" pitchFamily="18" charset="0"/>
                </a:rPr>
                <a:t>リスクに晒されていた患者数</a:t>
              </a:r>
            </a:p>
            <a:p>
              <a:r>
                <a:rPr lang="en-GB" altLang="ja-JP" sz="1200" b="0" i="0" dirty="0" smtClean="0">
                  <a:solidFill>
                    <a:srgbClr val="000000"/>
                  </a:solidFill>
                  <a:ea typeface="MS UI Gothic" pitchFamily="18" charset="0"/>
                </a:rPr>
                <a:t>          </a:t>
              </a:r>
              <a:r>
                <a:rPr lang="ja-JP" sz="1200" b="0" i="0" dirty="0" smtClean="0">
                  <a:solidFill>
                    <a:srgbClr val="000000"/>
                  </a:solidFill>
                  <a:ea typeface="MS UI Gothic" pitchFamily="18" charset="0"/>
                </a:rPr>
                <a:t>CT単独</a:t>
              </a:r>
              <a:r>
                <a:rPr lang="en" sz="1200" dirty="0" smtClean="0"/>
                <a:t/>
              </a:r>
              <a:br>
                <a:rPr lang="en" sz="1200" dirty="0" smtClean="0"/>
              </a:br>
              <a:r>
                <a:rPr lang="en" sz="1200" dirty="0" smtClean="0"/>
                <a:t>     </a:t>
              </a:r>
              <a:r>
                <a:rPr lang="ja-JP" sz="1200" b="0" i="0" dirty="0" smtClean="0">
                  <a:solidFill>
                    <a:srgbClr val="000000"/>
                  </a:solidFill>
                  <a:ea typeface="MS UI Gothic" pitchFamily="18" charset="0"/>
                </a:rPr>
                <a:t>CT + SIRT</a:t>
              </a:r>
            </a:p>
          </p:txBody>
        </p:sp>
        <p:cxnSp>
          <p:nvCxnSpPr>
            <p:cNvPr id="396" name="Straight Connector 395">
              <a:extLst>
                <a:ext uri="{FF2B5EF4-FFF2-40B4-BE49-F238E27FC236}">
                  <a16:creationId xmlns="" xmlns:a16="http://schemas.microsoft.com/office/drawing/2014/main" id="{BEE1E722-33E6-49AC-8729-0981B8F0CD30}"/>
                </a:ext>
              </a:extLst>
            </p:cNvPr>
            <p:cNvCxnSpPr>
              <a:cxnSpLocks/>
            </p:cNvCxnSpPr>
            <p:nvPr/>
          </p:nvCxnSpPr>
          <p:spPr>
            <a:xfrm rot="5400000">
              <a:off x="2399619"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97" name="TextBox 396">
              <a:extLst>
                <a:ext uri="{FF2B5EF4-FFF2-40B4-BE49-F238E27FC236}">
                  <a16:creationId xmlns="" xmlns:a16="http://schemas.microsoft.com/office/drawing/2014/main" id="{8072638B-6143-45F1-95D7-B4F6AE53FAD8}"/>
                </a:ext>
              </a:extLst>
            </p:cNvPr>
            <p:cNvSpPr txBox="1"/>
            <p:nvPr/>
          </p:nvSpPr>
          <p:spPr>
            <a:xfrm>
              <a:off x="2322733"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36</a:t>
              </a:r>
            </a:p>
          </p:txBody>
        </p:sp>
        <p:cxnSp>
          <p:nvCxnSpPr>
            <p:cNvPr id="398" name="Straight Connector 397">
              <a:extLst>
                <a:ext uri="{FF2B5EF4-FFF2-40B4-BE49-F238E27FC236}">
                  <a16:creationId xmlns="" xmlns:a16="http://schemas.microsoft.com/office/drawing/2014/main" id="{C0E2737D-7407-45EF-97C9-50B2143A1FD5}"/>
                </a:ext>
              </a:extLst>
            </p:cNvPr>
            <p:cNvCxnSpPr>
              <a:cxnSpLocks/>
            </p:cNvCxnSpPr>
            <p:nvPr/>
          </p:nvCxnSpPr>
          <p:spPr>
            <a:xfrm rot="5400000">
              <a:off x="3158145"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99" name="TextBox 398">
              <a:extLst>
                <a:ext uri="{FF2B5EF4-FFF2-40B4-BE49-F238E27FC236}">
                  <a16:creationId xmlns="" xmlns:a16="http://schemas.microsoft.com/office/drawing/2014/main" id="{BC2F97A3-2743-4F4F-8D2B-D03EAEBE7849}"/>
                </a:ext>
              </a:extLst>
            </p:cNvPr>
            <p:cNvSpPr txBox="1"/>
            <p:nvPr/>
          </p:nvSpPr>
          <p:spPr>
            <a:xfrm>
              <a:off x="3083731"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60</a:t>
              </a:r>
            </a:p>
          </p:txBody>
        </p:sp>
        <p:cxnSp>
          <p:nvCxnSpPr>
            <p:cNvPr id="400" name="Straight Connector 399">
              <a:extLst>
                <a:ext uri="{FF2B5EF4-FFF2-40B4-BE49-F238E27FC236}">
                  <a16:creationId xmlns="" xmlns:a16="http://schemas.microsoft.com/office/drawing/2014/main" id="{584AF507-025C-4F10-8CA0-F98DE43DDAB2}"/>
                </a:ext>
              </a:extLst>
            </p:cNvPr>
            <p:cNvCxnSpPr>
              <a:cxnSpLocks/>
            </p:cNvCxnSpPr>
            <p:nvPr/>
          </p:nvCxnSpPr>
          <p:spPr>
            <a:xfrm rot="5400000">
              <a:off x="3916671" y="484453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 xmlns:a16="http://schemas.microsoft.com/office/drawing/2014/main" id="{4B8FEC4C-5F00-42B1-A97D-4856070EE5D2}"/>
                </a:ext>
              </a:extLst>
            </p:cNvPr>
            <p:cNvSpPr txBox="1"/>
            <p:nvPr/>
          </p:nvSpPr>
          <p:spPr>
            <a:xfrm>
              <a:off x="3839346" y="4864004"/>
              <a:ext cx="242621" cy="257369"/>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84</a:t>
              </a:r>
            </a:p>
          </p:txBody>
        </p:sp>
        <p:sp>
          <p:nvSpPr>
            <p:cNvPr id="402" name="TextBox 401">
              <a:extLst>
                <a:ext uri="{FF2B5EF4-FFF2-40B4-BE49-F238E27FC236}">
                  <a16:creationId xmlns="" xmlns:a16="http://schemas.microsoft.com/office/drawing/2014/main" id="{76EF7201-4434-40CD-A4B0-1B165FEC51CA}"/>
                </a:ext>
              </a:extLst>
            </p:cNvPr>
            <p:cNvSpPr txBox="1"/>
            <p:nvPr/>
          </p:nvSpPr>
          <p:spPr>
            <a:xfrm>
              <a:off x="2322733" y="5588935"/>
              <a:ext cx="242621"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6</a:t>
              </a:r>
            </a:p>
            <a:p>
              <a:pPr algn="ctr"/>
              <a:r>
                <a:rPr lang="ja-JP" sz="1200" b="0" i="0" dirty="0" smtClean="0">
                  <a:solidFill>
                    <a:srgbClr val="000000"/>
                  </a:solidFill>
                  <a:ea typeface="MS UI Gothic" pitchFamily="18" charset="0"/>
                </a:rPr>
                <a:t>14</a:t>
              </a:r>
            </a:p>
          </p:txBody>
        </p:sp>
        <p:sp>
          <p:nvSpPr>
            <p:cNvPr id="403" name="TextBox 402">
              <a:extLst>
                <a:ext uri="{FF2B5EF4-FFF2-40B4-BE49-F238E27FC236}">
                  <a16:creationId xmlns="" xmlns:a16="http://schemas.microsoft.com/office/drawing/2014/main" id="{4F0C27AA-4D49-4ED7-B3A6-82D1CC06447B}"/>
                </a:ext>
              </a:extLst>
            </p:cNvPr>
            <p:cNvSpPr txBox="1"/>
            <p:nvPr/>
          </p:nvSpPr>
          <p:spPr>
            <a:xfrm>
              <a:off x="3126210" y="5588935"/>
              <a:ext cx="157663" cy="442035"/>
            </a:xfrm>
            <a:prstGeom prst="rect">
              <a:avLst/>
            </a:prstGeom>
            <a:noFill/>
          </p:spPr>
          <p:txBody>
            <a:bodyPr wrap="none" lIns="36000" tIns="36000" rIns="36000" bIns="36000" rtlCol="0" anchor="ctr" anchorCtr="0">
              <a:spAutoFit/>
            </a:bodyPr>
            <a:lstStyle/>
            <a:p>
              <a:pPr algn="ctr"/>
              <a:r>
                <a:rPr lang="ja-JP" sz="1200" b="0" i="0" dirty="0" smtClean="0">
                  <a:solidFill>
                    <a:srgbClr val="000000"/>
                  </a:solidFill>
                  <a:ea typeface="MS UI Gothic" pitchFamily="18" charset="0"/>
                </a:rPr>
                <a:t>1</a:t>
              </a:r>
            </a:p>
            <a:p>
              <a:pPr algn="ctr"/>
              <a:r>
                <a:rPr lang="ja-JP" sz="1200" b="0" i="0" dirty="0" smtClean="0">
                  <a:solidFill>
                    <a:srgbClr val="000000"/>
                  </a:solidFill>
                  <a:ea typeface="MS UI Gothic" pitchFamily="18" charset="0"/>
                </a:rPr>
                <a:t>3</a:t>
              </a:r>
            </a:p>
          </p:txBody>
        </p:sp>
        <p:sp>
          <p:nvSpPr>
            <p:cNvPr id="404" name="TextBox 403">
              <a:extLst>
                <a:ext uri="{FF2B5EF4-FFF2-40B4-BE49-F238E27FC236}">
                  <a16:creationId xmlns="" xmlns:a16="http://schemas.microsoft.com/office/drawing/2014/main" id="{F6BFE333-06EA-4235-83DA-165967B7292D}"/>
                </a:ext>
              </a:extLst>
            </p:cNvPr>
            <p:cNvSpPr txBox="1"/>
            <p:nvPr/>
          </p:nvSpPr>
          <p:spPr>
            <a:xfrm>
              <a:off x="3881825" y="5588935"/>
              <a:ext cx="157663" cy="442035"/>
            </a:xfrm>
            <a:prstGeom prst="rect">
              <a:avLst/>
            </a:prstGeom>
            <a:noFill/>
          </p:spPr>
          <p:txBody>
            <a:bodyPr wrap="none" lIns="36000" tIns="36000" rIns="36000" bIns="36000" rtlCol="0" anchor="ctr" anchorCtr="0">
              <a:spAutoFit/>
            </a:bodyPr>
            <a:lstStyle/>
            <a:p>
              <a:pPr algn="ctr"/>
              <a:endParaRPr lang="en-GB" sz="1200" dirty="0" smtClean="0">
                <a:solidFill>
                  <a:srgbClr val="000000"/>
                </a:solidFill>
              </a:endParaRPr>
            </a:p>
            <a:p>
              <a:pPr algn="ctr"/>
              <a:r>
                <a:rPr lang="ja-JP" sz="1200" b="0" i="0" dirty="0" smtClean="0">
                  <a:solidFill>
                    <a:srgbClr val="000000"/>
                  </a:solidFill>
                  <a:ea typeface="MS UI Gothic" pitchFamily="18" charset="0"/>
                </a:rPr>
                <a:t>1</a:t>
              </a:r>
            </a:p>
          </p:txBody>
        </p:sp>
        <p:sp>
          <p:nvSpPr>
            <p:cNvPr id="405" name="TextBox 404">
              <a:extLst>
                <a:ext uri="{FF2B5EF4-FFF2-40B4-BE49-F238E27FC236}">
                  <a16:creationId xmlns="" xmlns:a16="http://schemas.microsoft.com/office/drawing/2014/main" id="{3A1B393E-D203-47B0-B700-0596D46E721E}"/>
                </a:ext>
              </a:extLst>
            </p:cNvPr>
            <p:cNvSpPr txBox="1"/>
            <p:nvPr/>
          </p:nvSpPr>
          <p:spPr>
            <a:xfrm>
              <a:off x="3391947" y="2531530"/>
              <a:ext cx="1262131" cy="380480"/>
            </a:xfrm>
            <a:prstGeom prst="rect">
              <a:avLst/>
            </a:prstGeom>
            <a:noFill/>
          </p:spPr>
          <p:txBody>
            <a:bodyPr wrap="none" lIns="36000" tIns="36000" rIns="36000" bIns="36000" rtlCol="0" anchor="t" anchorCtr="0">
              <a:spAutoFit/>
            </a:bodyPr>
            <a:lstStyle/>
            <a:p>
              <a:r>
                <a:rPr lang="ja-JP" sz="1000" b="0" i="0" dirty="0" smtClean="0">
                  <a:solidFill>
                    <a:srgbClr val="000000"/>
                  </a:solidFill>
                  <a:ea typeface="MS UI Gothic" pitchFamily="18" charset="0"/>
                </a:rPr>
                <a:t>HR 0.64 (0.46, 0.89)</a:t>
              </a:r>
              <a:r>
                <a:rPr lang="en" sz="1000" dirty="0" smtClean="0"/>
                <a:t/>
              </a:r>
              <a:br>
                <a:rPr lang="en" sz="1000" dirty="0" smtClean="0"/>
              </a:br>
              <a:r>
                <a:rPr lang="ja-JP" sz="1000" b="0" i="0" dirty="0" smtClean="0">
                  <a:solidFill>
                    <a:srgbClr val="000000"/>
                  </a:solidFill>
                  <a:ea typeface="MS UI Gothic" pitchFamily="18" charset="0"/>
                </a:rPr>
                <a:t>p=0.007</a:t>
              </a:r>
            </a:p>
          </p:txBody>
        </p:sp>
        <p:sp>
          <p:nvSpPr>
            <p:cNvPr id="406" name="TextBox 405">
              <a:extLst>
                <a:ext uri="{FF2B5EF4-FFF2-40B4-BE49-F238E27FC236}">
                  <a16:creationId xmlns="" xmlns:a16="http://schemas.microsoft.com/office/drawing/2014/main" id="{5B6969ED-16C5-4379-83A8-3B8336323A36}"/>
                </a:ext>
              </a:extLst>
            </p:cNvPr>
            <p:cNvSpPr txBox="1"/>
            <p:nvPr/>
          </p:nvSpPr>
          <p:spPr>
            <a:xfrm>
              <a:off x="2065957" y="2178440"/>
              <a:ext cx="681844" cy="380480"/>
            </a:xfrm>
            <a:prstGeom prst="rect">
              <a:avLst/>
            </a:prstGeom>
            <a:noFill/>
          </p:spPr>
          <p:txBody>
            <a:bodyPr wrap="none" lIns="36000" tIns="36000" rIns="36000" bIns="36000" rtlCol="0" anchor="t" anchorCtr="0">
              <a:spAutoFit/>
            </a:bodyPr>
            <a:lstStyle/>
            <a:p>
              <a:r>
                <a:rPr lang="ja-JP" sz="1000" b="0" i="0" dirty="0" smtClean="0">
                  <a:solidFill>
                    <a:srgbClr val="000000"/>
                  </a:solidFill>
                  <a:ea typeface="MS UI Gothic" pitchFamily="18" charset="0"/>
                </a:rPr>
                <a:t>CT単独</a:t>
              </a:r>
              <a:r>
                <a:rPr lang="en" sz="1000" dirty="0" smtClean="0"/>
                <a:t/>
              </a:r>
              <a:br>
                <a:rPr lang="en" sz="1000" dirty="0" smtClean="0"/>
              </a:br>
              <a:r>
                <a:rPr lang="ja-JP" sz="1000" b="0" i="0" dirty="0" smtClean="0">
                  <a:solidFill>
                    <a:srgbClr val="000000"/>
                  </a:solidFill>
                  <a:ea typeface="MS UI Gothic" pitchFamily="18" charset="0"/>
                </a:rPr>
                <a:t>CT + SIRT</a:t>
              </a:r>
            </a:p>
          </p:txBody>
        </p:sp>
        <p:sp>
          <p:nvSpPr>
            <p:cNvPr id="407" name="TextBox 406">
              <a:extLst>
                <a:ext uri="{FF2B5EF4-FFF2-40B4-BE49-F238E27FC236}">
                  <a16:creationId xmlns="" xmlns:a16="http://schemas.microsoft.com/office/drawing/2014/main" id="{541FF519-3A53-4ADC-A79D-9387363C1473}"/>
                </a:ext>
              </a:extLst>
            </p:cNvPr>
            <p:cNvSpPr txBox="1"/>
            <p:nvPr/>
          </p:nvSpPr>
          <p:spPr>
            <a:xfrm>
              <a:off x="2832627" y="2024552"/>
              <a:ext cx="213767" cy="534368"/>
            </a:xfrm>
            <a:prstGeom prst="rect">
              <a:avLst/>
            </a:prstGeom>
            <a:noFill/>
          </p:spPr>
          <p:txBody>
            <a:bodyPr wrap="none" lIns="36000" tIns="36000" rIns="36000" bIns="36000" rtlCol="0" anchor="t" anchorCtr="0">
              <a:spAutoFit/>
            </a:bodyPr>
            <a:lstStyle/>
            <a:p>
              <a:pPr algn="ctr"/>
              <a:r>
                <a:rPr lang="ja-JP" sz="1000" b="1" i="0" dirty="0" smtClean="0">
                  <a:solidFill>
                    <a:srgbClr val="000000"/>
                  </a:solidFill>
                  <a:ea typeface="MS UI Gothic" pitchFamily="18" charset="0"/>
                </a:rPr>
                <a:t>n</a:t>
              </a:r>
            </a:p>
            <a:p>
              <a:pPr algn="ctr"/>
              <a:r>
                <a:rPr lang="ja-JP" sz="1000" b="0" i="0" dirty="0" smtClean="0">
                  <a:solidFill>
                    <a:srgbClr val="000000"/>
                  </a:solidFill>
                  <a:ea typeface="MS UI Gothic" pitchFamily="18" charset="0"/>
                </a:rPr>
                <a:t>98</a:t>
              </a:r>
            </a:p>
            <a:p>
              <a:pPr algn="ctr"/>
              <a:r>
                <a:rPr lang="ja-JP" sz="1000" b="0" i="0" dirty="0" smtClean="0">
                  <a:solidFill>
                    <a:srgbClr val="000000"/>
                  </a:solidFill>
                  <a:ea typeface="MS UI Gothic" pitchFamily="18" charset="0"/>
                </a:rPr>
                <a:t>81</a:t>
              </a:r>
            </a:p>
          </p:txBody>
        </p:sp>
        <p:cxnSp>
          <p:nvCxnSpPr>
            <p:cNvPr id="408" name="Straight Connector 407">
              <a:extLst>
                <a:ext uri="{FF2B5EF4-FFF2-40B4-BE49-F238E27FC236}">
                  <a16:creationId xmlns="" xmlns:a16="http://schemas.microsoft.com/office/drawing/2014/main" id="{4A25A302-79DC-467D-85A2-005443856A42}"/>
                </a:ext>
              </a:extLst>
            </p:cNvPr>
            <p:cNvCxnSpPr/>
            <p:nvPr/>
          </p:nvCxnSpPr>
          <p:spPr>
            <a:xfrm>
              <a:off x="1839137" y="2288416"/>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 xmlns:a16="http://schemas.microsoft.com/office/drawing/2014/main" id="{A120551A-F2D7-4BB7-8778-40E4F2C8D52A}"/>
                </a:ext>
              </a:extLst>
            </p:cNvPr>
            <p:cNvCxnSpPr/>
            <p:nvPr/>
          </p:nvCxnSpPr>
          <p:spPr>
            <a:xfrm>
              <a:off x="1839137" y="2441780"/>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 xmlns:a16="http://schemas.microsoft.com/office/drawing/2014/main" id="{29F55C48-CE4D-4FC6-A605-6A93F755842C}"/>
                </a:ext>
              </a:extLst>
            </p:cNvPr>
            <p:cNvSpPr txBox="1"/>
            <p:nvPr/>
          </p:nvSpPr>
          <p:spPr>
            <a:xfrm>
              <a:off x="3183685" y="2024552"/>
              <a:ext cx="1459300" cy="534368"/>
            </a:xfrm>
            <a:prstGeom prst="rect">
              <a:avLst/>
            </a:prstGeom>
            <a:noFill/>
          </p:spPr>
          <p:txBody>
            <a:bodyPr wrap="none" lIns="36000" tIns="36000" rIns="36000" bIns="36000" rtlCol="0" anchor="t" anchorCtr="0">
              <a:spAutoFit/>
            </a:bodyPr>
            <a:lstStyle/>
            <a:p>
              <a:pPr algn="ctr"/>
              <a:r>
                <a:rPr lang="ja-JP" sz="1000" b="1" i="0" dirty="0" smtClean="0">
                  <a:solidFill>
                    <a:srgbClr val="000000"/>
                  </a:solidFill>
                  <a:ea typeface="MS UI Gothic" pitchFamily="18" charset="0"/>
                </a:rPr>
                <a:t>mOS、カ月（95%CI）</a:t>
              </a:r>
            </a:p>
            <a:p>
              <a:pPr algn="ctr"/>
              <a:r>
                <a:rPr lang="ja-JP" sz="1000" b="0" i="0" dirty="0" smtClean="0">
                  <a:solidFill>
                    <a:srgbClr val="000000"/>
                  </a:solidFill>
                  <a:ea typeface="MS UI Gothic" pitchFamily="18" charset="0"/>
                </a:rPr>
                <a:t>22.0 (18.9, 25.6)</a:t>
              </a:r>
            </a:p>
            <a:p>
              <a:pPr algn="ctr"/>
              <a:r>
                <a:rPr lang="ja-JP" sz="1000" b="0" i="0" dirty="0" smtClean="0">
                  <a:solidFill>
                    <a:srgbClr val="000000"/>
                  </a:solidFill>
                  <a:ea typeface="MS UI Gothic" pitchFamily="18" charset="0"/>
                </a:rPr>
                <a:t>17.1 (13.9, 19.8)</a:t>
              </a:r>
            </a:p>
          </p:txBody>
        </p:sp>
        <p:grpSp>
          <p:nvGrpSpPr>
            <p:cNvPr id="411" name="Group 410">
              <a:extLst>
                <a:ext uri="{FF2B5EF4-FFF2-40B4-BE49-F238E27FC236}">
                  <a16:creationId xmlns="" xmlns:a16="http://schemas.microsoft.com/office/drawing/2014/main" id="{1E68C67F-44ED-4629-AF10-9CAE8C7945F5}"/>
                </a:ext>
              </a:extLst>
            </p:cNvPr>
            <p:cNvGrpSpPr/>
            <p:nvPr/>
          </p:nvGrpSpPr>
          <p:grpSpPr>
            <a:xfrm>
              <a:off x="1286670" y="2254775"/>
              <a:ext cx="1940377" cy="2545185"/>
              <a:chOff x="1343819" y="-2907704"/>
              <a:chExt cx="1799969" cy="2361012"/>
            </a:xfrm>
          </p:grpSpPr>
          <p:sp>
            <p:nvSpPr>
              <p:cNvPr id="431" name="Freeform 5">
                <a:extLst>
                  <a:ext uri="{FF2B5EF4-FFF2-40B4-BE49-F238E27FC236}">
                    <a16:creationId xmlns="" xmlns:a16="http://schemas.microsoft.com/office/drawing/2014/main" id="{6B01E113-4F4E-42B8-97C1-997091F15D8D}"/>
                  </a:ext>
                </a:extLst>
              </p:cNvPr>
              <p:cNvSpPr>
                <a:spLocks/>
              </p:cNvSpPr>
              <p:nvPr/>
            </p:nvSpPr>
            <p:spPr bwMode="auto">
              <a:xfrm>
                <a:off x="1347290" y="-2888038"/>
                <a:ext cx="1796498" cy="2341346"/>
              </a:xfrm>
              <a:custGeom>
                <a:avLst/>
                <a:gdLst>
                  <a:gd name="T0" fmla="*/ 1553 w 1553"/>
                  <a:gd name="T1" fmla="*/ 1932 h 2024"/>
                  <a:gd name="T2" fmla="*/ 1214 w 1553"/>
                  <a:gd name="T3" fmla="*/ 1885 h 2024"/>
                  <a:gd name="T4" fmla="*/ 1043 w 1553"/>
                  <a:gd name="T5" fmla="*/ 1843 h 2024"/>
                  <a:gd name="T6" fmla="*/ 946 w 1553"/>
                  <a:gd name="T7" fmla="*/ 1810 h 2024"/>
                  <a:gd name="T8" fmla="*/ 876 w 1553"/>
                  <a:gd name="T9" fmla="*/ 1762 h 2024"/>
                  <a:gd name="T10" fmla="*/ 842 w 1553"/>
                  <a:gd name="T11" fmla="*/ 1743 h 2024"/>
                  <a:gd name="T12" fmla="*/ 755 w 1553"/>
                  <a:gd name="T13" fmla="*/ 1689 h 2024"/>
                  <a:gd name="T14" fmla="*/ 716 w 1553"/>
                  <a:gd name="T15" fmla="*/ 1651 h 2024"/>
                  <a:gd name="T16" fmla="*/ 641 w 1553"/>
                  <a:gd name="T17" fmla="*/ 1560 h 2024"/>
                  <a:gd name="T18" fmla="*/ 606 w 1553"/>
                  <a:gd name="T19" fmla="*/ 1528 h 2024"/>
                  <a:gd name="T20" fmla="*/ 566 w 1553"/>
                  <a:gd name="T21" fmla="*/ 1464 h 2024"/>
                  <a:gd name="T22" fmla="*/ 557 w 1553"/>
                  <a:gd name="T23" fmla="*/ 1388 h 2024"/>
                  <a:gd name="T24" fmla="*/ 551 w 1553"/>
                  <a:gd name="T25" fmla="*/ 1378 h 2024"/>
                  <a:gd name="T26" fmla="*/ 545 w 1553"/>
                  <a:gd name="T27" fmla="*/ 1355 h 2024"/>
                  <a:gd name="T28" fmla="*/ 528 w 1553"/>
                  <a:gd name="T29" fmla="*/ 1299 h 2024"/>
                  <a:gd name="T30" fmla="*/ 516 w 1553"/>
                  <a:gd name="T31" fmla="*/ 1216 h 2024"/>
                  <a:gd name="T32" fmla="*/ 478 w 1553"/>
                  <a:gd name="T33" fmla="*/ 1177 h 2024"/>
                  <a:gd name="T34" fmla="*/ 462 w 1553"/>
                  <a:gd name="T35" fmla="*/ 1063 h 2024"/>
                  <a:gd name="T36" fmla="*/ 437 w 1553"/>
                  <a:gd name="T37" fmla="*/ 1015 h 2024"/>
                  <a:gd name="T38" fmla="*/ 424 w 1553"/>
                  <a:gd name="T39" fmla="*/ 920 h 2024"/>
                  <a:gd name="T40" fmla="*/ 405 w 1553"/>
                  <a:gd name="T41" fmla="*/ 876 h 2024"/>
                  <a:gd name="T42" fmla="*/ 386 w 1553"/>
                  <a:gd name="T43" fmla="*/ 840 h 2024"/>
                  <a:gd name="T44" fmla="*/ 369 w 1553"/>
                  <a:gd name="T45" fmla="*/ 792 h 2024"/>
                  <a:gd name="T46" fmla="*/ 350 w 1553"/>
                  <a:gd name="T47" fmla="*/ 687 h 2024"/>
                  <a:gd name="T48" fmla="*/ 334 w 1553"/>
                  <a:gd name="T49" fmla="*/ 672 h 2024"/>
                  <a:gd name="T50" fmla="*/ 324 w 1553"/>
                  <a:gd name="T51" fmla="*/ 652 h 2024"/>
                  <a:gd name="T52" fmla="*/ 302 w 1553"/>
                  <a:gd name="T53" fmla="*/ 567 h 2024"/>
                  <a:gd name="T54" fmla="*/ 290 w 1553"/>
                  <a:gd name="T55" fmla="*/ 531 h 2024"/>
                  <a:gd name="T56" fmla="*/ 261 w 1553"/>
                  <a:gd name="T57" fmla="*/ 499 h 2024"/>
                  <a:gd name="T58" fmla="*/ 238 w 1553"/>
                  <a:gd name="T59" fmla="*/ 452 h 2024"/>
                  <a:gd name="T60" fmla="*/ 220 w 1553"/>
                  <a:gd name="T61" fmla="*/ 366 h 2024"/>
                  <a:gd name="T62" fmla="*/ 215 w 1553"/>
                  <a:gd name="T63" fmla="*/ 356 h 2024"/>
                  <a:gd name="T64" fmla="*/ 209 w 1553"/>
                  <a:gd name="T65" fmla="*/ 337 h 2024"/>
                  <a:gd name="T66" fmla="*/ 203 w 1553"/>
                  <a:gd name="T67" fmla="*/ 328 h 2024"/>
                  <a:gd name="T68" fmla="*/ 196 w 1553"/>
                  <a:gd name="T69" fmla="*/ 299 h 2024"/>
                  <a:gd name="T70" fmla="*/ 171 w 1553"/>
                  <a:gd name="T71" fmla="*/ 206 h 2024"/>
                  <a:gd name="T72" fmla="*/ 156 w 1553"/>
                  <a:gd name="T73" fmla="*/ 166 h 2024"/>
                  <a:gd name="T74" fmla="*/ 131 w 1553"/>
                  <a:gd name="T75" fmla="*/ 139 h 2024"/>
                  <a:gd name="T76" fmla="*/ 104 w 1553"/>
                  <a:gd name="T77" fmla="*/ 98 h 2024"/>
                  <a:gd name="T78" fmla="*/ 86 w 1553"/>
                  <a:gd name="T79" fmla="*/ 61 h 2024"/>
                  <a:gd name="T80" fmla="*/ 76 w 1553"/>
                  <a:gd name="T81" fmla="*/ 39 h 2024"/>
                  <a:gd name="T82" fmla="*/ 47 w 1553"/>
                  <a:gd name="T83" fmla="*/ 29 h 2024"/>
                  <a:gd name="T84" fmla="*/ 35 w 1553"/>
                  <a:gd name="T85" fmla="*/ 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3" h="2024">
                    <a:moveTo>
                      <a:pt x="1553" y="2024"/>
                    </a:moveTo>
                    <a:lnTo>
                      <a:pt x="1553" y="1932"/>
                    </a:lnTo>
                    <a:lnTo>
                      <a:pt x="1214" y="1932"/>
                    </a:lnTo>
                    <a:lnTo>
                      <a:pt x="1214" y="1885"/>
                    </a:lnTo>
                    <a:lnTo>
                      <a:pt x="1043" y="1885"/>
                    </a:lnTo>
                    <a:lnTo>
                      <a:pt x="1043" y="1843"/>
                    </a:lnTo>
                    <a:lnTo>
                      <a:pt x="946" y="1843"/>
                    </a:lnTo>
                    <a:lnTo>
                      <a:pt x="946" y="1810"/>
                    </a:lnTo>
                    <a:lnTo>
                      <a:pt x="876" y="1810"/>
                    </a:lnTo>
                    <a:lnTo>
                      <a:pt x="876" y="1762"/>
                    </a:lnTo>
                    <a:lnTo>
                      <a:pt x="842" y="1762"/>
                    </a:lnTo>
                    <a:lnTo>
                      <a:pt x="842" y="1743"/>
                    </a:lnTo>
                    <a:lnTo>
                      <a:pt x="755" y="1743"/>
                    </a:lnTo>
                    <a:lnTo>
                      <a:pt x="755" y="1689"/>
                    </a:lnTo>
                    <a:lnTo>
                      <a:pt x="716" y="1689"/>
                    </a:lnTo>
                    <a:lnTo>
                      <a:pt x="716" y="1651"/>
                    </a:lnTo>
                    <a:lnTo>
                      <a:pt x="641" y="1651"/>
                    </a:lnTo>
                    <a:lnTo>
                      <a:pt x="641" y="1560"/>
                    </a:lnTo>
                    <a:lnTo>
                      <a:pt x="606" y="1560"/>
                    </a:lnTo>
                    <a:lnTo>
                      <a:pt x="606" y="1528"/>
                    </a:lnTo>
                    <a:lnTo>
                      <a:pt x="566" y="1528"/>
                    </a:lnTo>
                    <a:lnTo>
                      <a:pt x="566" y="1464"/>
                    </a:lnTo>
                    <a:lnTo>
                      <a:pt x="557" y="1464"/>
                    </a:lnTo>
                    <a:lnTo>
                      <a:pt x="557" y="1388"/>
                    </a:lnTo>
                    <a:lnTo>
                      <a:pt x="551" y="1388"/>
                    </a:lnTo>
                    <a:lnTo>
                      <a:pt x="551" y="1378"/>
                    </a:lnTo>
                    <a:lnTo>
                      <a:pt x="545" y="1378"/>
                    </a:lnTo>
                    <a:lnTo>
                      <a:pt x="545" y="1355"/>
                    </a:lnTo>
                    <a:lnTo>
                      <a:pt x="528" y="1355"/>
                    </a:lnTo>
                    <a:lnTo>
                      <a:pt x="528" y="1299"/>
                    </a:lnTo>
                    <a:lnTo>
                      <a:pt x="516" y="1299"/>
                    </a:lnTo>
                    <a:lnTo>
                      <a:pt x="516" y="1216"/>
                    </a:lnTo>
                    <a:lnTo>
                      <a:pt x="478" y="1216"/>
                    </a:lnTo>
                    <a:lnTo>
                      <a:pt x="478" y="1177"/>
                    </a:lnTo>
                    <a:lnTo>
                      <a:pt x="462" y="1177"/>
                    </a:lnTo>
                    <a:lnTo>
                      <a:pt x="462" y="1063"/>
                    </a:lnTo>
                    <a:lnTo>
                      <a:pt x="437" y="1063"/>
                    </a:lnTo>
                    <a:lnTo>
                      <a:pt x="437" y="1015"/>
                    </a:lnTo>
                    <a:lnTo>
                      <a:pt x="424" y="1015"/>
                    </a:lnTo>
                    <a:lnTo>
                      <a:pt x="424" y="920"/>
                    </a:lnTo>
                    <a:lnTo>
                      <a:pt x="405" y="920"/>
                    </a:lnTo>
                    <a:lnTo>
                      <a:pt x="405" y="876"/>
                    </a:lnTo>
                    <a:lnTo>
                      <a:pt x="386" y="876"/>
                    </a:lnTo>
                    <a:lnTo>
                      <a:pt x="386" y="840"/>
                    </a:lnTo>
                    <a:lnTo>
                      <a:pt x="369" y="840"/>
                    </a:lnTo>
                    <a:lnTo>
                      <a:pt x="369" y="792"/>
                    </a:lnTo>
                    <a:lnTo>
                      <a:pt x="350" y="792"/>
                    </a:lnTo>
                    <a:lnTo>
                      <a:pt x="350" y="687"/>
                    </a:lnTo>
                    <a:lnTo>
                      <a:pt x="334" y="687"/>
                    </a:lnTo>
                    <a:lnTo>
                      <a:pt x="334" y="672"/>
                    </a:lnTo>
                    <a:lnTo>
                      <a:pt x="324" y="672"/>
                    </a:lnTo>
                    <a:lnTo>
                      <a:pt x="324" y="652"/>
                    </a:lnTo>
                    <a:lnTo>
                      <a:pt x="302" y="652"/>
                    </a:lnTo>
                    <a:lnTo>
                      <a:pt x="302" y="567"/>
                    </a:lnTo>
                    <a:lnTo>
                      <a:pt x="290" y="567"/>
                    </a:lnTo>
                    <a:lnTo>
                      <a:pt x="290" y="531"/>
                    </a:lnTo>
                    <a:lnTo>
                      <a:pt x="261" y="531"/>
                    </a:lnTo>
                    <a:lnTo>
                      <a:pt x="261" y="499"/>
                    </a:lnTo>
                    <a:lnTo>
                      <a:pt x="238" y="499"/>
                    </a:lnTo>
                    <a:lnTo>
                      <a:pt x="238" y="452"/>
                    </a:lnTo>
                    <a:lnTo>
                      <a:pt x="220" y="452"/>
                    </a:lnTo>
                    <a:lnTo>
                      <a:pt x="220" y="366"/>
                    </a:lnTo>
                    <a:lnTo>
                      <a:pt x="215" y="366"/>
                    </a:lnTo>
                    <a:lnTo>
                      <a:pt x="215" y="356"/>
                    </a:lnTo>
                    <a:lnTo>
                      <a:pt x="209" y="356"/>
                    </a:lnTo>
                    <a:lnTo>
                      <a:pt x="209" y="337"/>
                    </a:lnTo>
                    <a:lnTo>
                      <a:pt x="203" y="337"/>
                    </a:lnTo>
                    <a:lnTo>
                      <a:pt x="203" y="328"/>
                    </a:lnTo>
                    <a:lnTo>
                      <a:pt x="196" y="328"/>
                    </a:lnTo>
                    <a:lnTo>
                      <a:pt x="196" y="299"/>
                    </a:lnTo>
                    <a:lnTo>
                      <a:pt x="171" y="299"/>
                    </a:lnTo>
                    <a:lnTo>
                      <a:pt x="171" y="206"/>
                    </a:lnTo>
                    <a:lnTo>
                      <a:pt x="156" y="206"/>
                    </a:lnTo>
                    <a:lnTo>
                      <a:pt x="156" y="166"/>
                    </a:lnTo>
                    <a:lnTo>
                      <a:pt x="131" y="166"/>
                    </a:lnTo>
                    <a:lnTo>
                      <a:pt x="131" y="139"/>
                    </a:lnTo>
                    <a:lnTo>
                      <a:pt x="104" y="139"/>
                    </a:lnTo>
                    <a:lnTo>
                      <a:pt x="104" y="98"/>
                    </a:lnTo>
                    <a:lnTo>
                      <a:pt x="86" y="98"/>
                    </a:lnTo>
                    <a:lnTo>
                      <a:pt x="86" y="61"/>
                    </a:lnTo>
                    <a:lnTo>
                      <a:pt x="76" y="61"/>
                    </a:lnTo>
                    <a:lnTo>
                      <a:pt x="76" y="39"/>
                    </a:lnTo>
                    <a:lnTo>
                      <a:pt x="47" y="39"/>
                    </a:lnTo>
                    <a:lnTo>
                      <a:pt x="47" y="29"/>
                    </a:lnTo>
                    <a:lnTo>
                      <a:pt x="35" y="29"/>
                    </a:lnTo>
                    <a:lnTo>
                      <a:pt x="35"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2" name="Oval 6">
                <a:extLst>
                  <a:ext uri="{FF2B5EF4-FFF2-40B4-BE49-F238E27FC236}">
                    <a16:creationId xmlns="" xmlns:a16="http://schemas.microsoft.com/office/drawing/2014/main" id="{AD3598A2-1188-49F7-913A-2F6E9354CB23}"/>
                  </a:ext>
                </a:extLst>
              </p:cNvPr>
              <p:cNvSpPr>
                <a:spLocks noChangeArrowheads="1"/>
              </p:cNvSpPr>
              <p:nvPr/>
            </p:nvSpPr>
            <p:spPr bwMode="auto">
              <a:xfrm>
                <a:off x="1343819" y="-2907704"/>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3" name="Oval 22">
                <a:extLst>
                  <a:ext uri="{FF2B5EF4-FFF2-40B4-BE49-F238E27FC236}">
                    <a16:creationId xmlns="" xmlns:a16="http://schemas.microsoft.com/office/drawing/2014/main" id="{42934DE0-5981-4117-85C1-38D376EA4393}"/>
                  </a:ext>
                </a:extLst>
              </p:cNvPr>
              <p:cNvSpPr>
                <a:spLocks noChangeArrowheads="1"/>
              </p:cNvSpPr>
              <p:nvPr/>
            </p:nvSpPr>
            <p:spPr bwMode="auto">
              <a:xfrm>
                <a:off x="1457185" y="-2798966"/>
                <a:ext cx="40488" cy="39331"/>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4" name="Oval 23">
                <a:extLst>
                  <a:ext uri="{FF2B5EF4-FFF2-40B4-BE49-F238E27FC236}">
                    <a16:creationId xmlns="" xmlns:a16="http://schemas.microsoft.com/office/drawing/2014/main" id="{D4CE3681-0741-4EAF-A29C-ACDF6DF01287}"/>
                  </a:ext>
                </a:extLst>
              </p:cNvPr>
              <p:cNvSpPr>
                <a:spLocks noChangeArrowheads="1"/>
              </p:cNvSpPr>
              <p:nvPr/>
            </p:nvSpPr>
            <p:spPr bwMode="auto">
              <a:xfrm>
                <a:off x="1505771" y="-2737655"/>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5" name="Oval 24">
                <a:extLst>
                  <a:ext uri="{FF2B5EF4-FFF2-40B4-BE49-F238E27FC236}">
                    <a16:creationId xmlns="" xmlns:a16="http://schemas.microsoft.com/office/drawing/2014/main" id="{37C3A925-0D03-4241-BA32-5A32258117C1}"/>
                  </a:ext>
                </a:extLst>
              </p:cNvPr>
              <p:cNvSpPr>
                <a:spLocks noChangeArrowheads="1"/>
              </p:cNvSpPr>
              <p:nvPr/>
            </p:nvSpPr>
            <p:spPr bwMode="auto">
              <a:xfrm>
                <a:off x="1570551" y="-2509768"/>
                <a:ext cx="38175"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6" name="Oval 25">
                <a:extLst>
                  <a:ext uri="{FF2B5EF4-FFF2-40B4-BE49-F238E27FC236}">
                    <a16:creationId xmlns="" xmlns:a16="http://schemas.microsoft.com/office/drawing/2014/main" id="{7D6A7205-3B32-4C1C-AAA2-D8000D9ED74C}"/>
                  </a:ext>
                </a:extLst>
              </p:cNvPr>
              <p:cNvSpPr>
                <a:spLocks noChangeArrowheads="1"/>
              </p:cNvSpPr>
              <p:nvPr/>
            </p:nvSpPr>
            <p:spPr bwMode="auto">
              <a:xfrm>
                <a:off x="1785715" y="-1871218"/>
                <a:ext cx="39331"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7" name="Oval 26">
                <a:extLst>
                  <a:ext uri="{FF2B5EF4-FFF2-40B4-BE49-F238E27FC236}">
                    <a16:creationId xmlns="" xmlns:a16="http://schemas.microsoft.com/office/drawing/2014/main" id="{D9EA0A6A-4845-4833-81C9-16D77BF99C0D}"/>
                  </a:ext>
                </a:extLst>
              </p:cNvPr>
              <p:cNvSpPr>
                <a:spLocks noChangeArrowheads="1"/>
              </p:cNvSpPr>
              <p:nvPr/>
            </p:nvSpPr>
            <p:spPr bwMode="auto">
              <a:xfrm>
                <a:off x="1937255" y="-1368013"/>
                <a:ext cx="39331" cy="3817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8" name="Oval 27">
                <a:extLst>
                  <a:ext uri="{FF2B5EF4-FFF2-40B4-BE49-F238E27FC236}">
                    <a16:creationId xmlns="" xmlns:a16="http://schemas.microsoft.com/office/drawing/2014/main" id="{FEE6A935-000C-462D-A412-DA756D3AACA6}"/>
                  </a:ext>
                </a:extLst>
              </p:cNvPr>
              <p:cNvSpPr>
                <a:spLocks noChangeArrowheads="1"/>
              </p:cNvSpPr>
              <p:nvPr/>
            </p:nvSpPr>
            <p:spPr bwMode="auto">
              <a:xfrm>
                <a:off x="2017073" y="-1140126"/>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9" name="Oval 28">
                <a:extLst>
                  <a:ext uri="{FF2B5EF4-FFF2-40B4-BE49-F238E27FC236}">
                    <a16:creationId xmlns="" xmlns:a16="http://schemas.microsoft.com/office/drawing/2014/main" id="{AF7E568A-57EF-4509-85D2-E5A64C3B9108}"/>
                  </a:ext>
                </a:extLst>
              </p:cNvPr>
              <p:cNvSpPr>
                <a:spLocks noChangeArrowheads="1"/>
              </p:cNvSpPr>
              <p:nvPr/>
            </p:nvSpPr>
            <p:spPr bwMode="auto">
              <a:xfrm>
                <a:off x="2054091" y="-1068405"/>
                <a:ext cx="38175"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40" name="Oval 29">
                <a:extLst>
                  <a:ext uri="{FF2B5EF4-FFF2-40B4-BE49-F238E27FC236}">
                    <a16:creationId xmlns="" xmlns:a16="http://schemas.microsoft.com/office/drawing/2014/main" id="{B1CC31EB-11B6-461C-9BEB-2ABB916A69CB}"/>
                  </a:ext>
                </a:extLst>
              </p:cNvPr>
              <p:cNvSpPr>
                <a:spLocks noChangeArrowheads="1"/>
              </p:cNvSpPr>
              <p:nvPr/>
            </p:nvSpPr>
            <p:spPr bwMode="auto">
              <a:xfrm>
                <a:off x="2175555" y="-955039"/>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41" name="Oval 30">
                <a:extLst>
                  <a:ext uri="{FF2B5EF4-FFF2-40B4-BE49-F238E27FC236}">
                    <a16:creationId xmlns="" xmlns:a16="http://schemas.microsoft.com/office/drawing/2014/main" id="{6BE998ED-A494-42D5-BF18-6BC5CB81B207}"/>
                  </a:ext>
                </a:extLst>
              </p:cNvPr>
              <p:cNvSpPr>
                <a:spLocks noChangeArrowheads="1"/>
              </p:cNvSpPr>
              <p:nvPr/>
            </p:nvSpPr>
            <p:spPr bwMode="auto">
              <a:xfrm>
                <a:off x="2435832" y="-793088"/>
                <a:ext cx="40488"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42" name="Oval 31">
                <a:extLst>
                  <a:ext uri="{FF2B5EF4-FFF2-40B4-BE49-F238E27FC236}">
                    <a16:creationId xmlns="" xmlns:a16="http://schemas.microsoft.com/office/drawing/2014/main" id="{FEB4F46E-9AFA-427E-81F4-B54118881B24}"/>
                  </a:ext>
                </a:extLst>
              </p:cNvPr>
              <p:cNvSpPr>
                <a:spLocks noChangeArrowheads="1"/>
              </p:cNvSpPr>
              <p:nvPr/>
            </p:nvSpPr>
            <p:spPr bwMode="auto">
              <a:xfrm>
                <a:off x="2973740" y="-672783"/>
                <a:ext cx="39331" cy="4048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412" name="Group 411">
              <a:extLst>
                <a:ext uri="{FF2B5EF4-FFF2-40B4-BE49-F238E27FC236}">
                  <a16:creationId xmlns="" xmlns:a16="http://schemas.microsoft.com/office/drawing/2014/main" id="{FAAC2492-1866-4E10-BC4F-97D3A465A2FA}"/>
                </a:ext>
              </a:extLst>
            </p:cNvPr>
            <p:cNvGrpSpPr/>
            <p:nvPr/>
          </p:nvGrpSpPr>
          <p:grpSpPr>
            <a:xfrm>
              <a:off x="1289957" y="2279507"/>
              <a:ext cx="2895600" cy="2336931"/>
              <a:chOff x="1299482" y="-3129042"/>
              <a:chExt cx="2686071" cy="2167828"/>
            </a:xfrm>
          </p:grpSpPr>
          <p:sp>
            <p:nvSpPr>
              <p:cNvPr id="415" name="Oval 7">
                <a:extLst>
                  <a:ext uri="{FF2B5EF4-FFF2-40B4-BE49-F238E27FC236}">
                    <a16:creationId xmlns="" xmlns:a16="http://schemas.microsoft.com/office/drawing/2014/main" id="{88C569EC-2B56-4B0D-92A1-CFAEBF62A04F}"/>
                  </a:ext>
                </a:extLst>
              </p:cNvPr>
              <p:cNvSpPr>
                <a:spLocks noChangeArrowheads="1"/>
              </p:cNvSpPr>
              <p:nvPr/>
            </p:nvSpPr>
            <p:spPr bwMode="auto">
              <a:xfrm>
                <a:off x="1513488" y="-2890743"/>
                <a:ext cx="39331"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16" name="Oval 8">
                <a:extLst>
                  <a:ext uri="{FF2B5EF4-FFF2-40B4-BE49-F238E27FC236}">
                    <a16:creationId xmlns="" xmlns:a16="http://schemas.microsoft.com/office/drawing/2014/main" id="{B06B388F-81E1-44B6-AF5D-EDC5C031B7AC}"/>
                  </a:ext>
                </a:extLst>
              </p:cNvPr>
              <p:cNvSpPr>
                <a:spLocks noChangeArrowheads="1"/>
              </p:cNvSpPr>
              <p:nvPr/>
            </p:nvSpPr>
            <p:spPr bwMode="auto">
              <a:xfrm>
                <a:off x="1749474" y="-2349364"/>
                <a:ext cx="40488"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17" name="Oval 9">
                <a:extLst>
                  <a:ext uri="{FF2B5EF4-FFF2-40B4-BE49-F238E27FC236}">
                    <a16:creationId xmlns="" xmlns:a16="http://schemas.microsoft.com/office/drawing/2014/main" id="{568151AC-A2F9-42CA-9FC0-E559E6E23358}"/>
                  </a:ext>
                </a:extLst>
              </p:cNvPr>
              <p:cNvSpPr>
                <a:spLocks noChangeArrowheads="1"/>
              </p:cNvSpPr>
              <p:nvPr/>
            </p:nvSpPr>
            <p:spPr bwMode="auto">
              <a:xfrm>
                <a:off x="1938031" y="-1932919"/>
                <a:ext cx="39331"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18" name="Oval 10">
                <a:extLst>
                  <a:ext uri="{FF2B5EF4-FFF2-40B4-BE49-F238E27FC236}">
                    <a16:creationId xmlns="" xmlns:a16="http://schemas.microsoft.com/office/drawing/2014/main" id="{7C8C8F46-3C7B-45F2-9E15-5BDA653BA724}"/>
                  </a:ext>
                </a:extLst>
              </p:cNvPr>
              <p:cNvSpPr>
                <a:spLocks noChangeArrowheads="1"/>
              </p:cNvSpPr>
              <p:nvPr/>
            </p:nvSpPr>
            <p:spPr bwMode="auto">
              <a:xfrm>
                <a:off x="2000498" y="-1885491"/>
                <a:ext cx="39331"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19" name="Oval 11">
                <a:extLst>
                  <a:ext uri="{FF2B5EF4-FFF2-40B4-BE49-F238E27FC236}">
                    <a16:creationId xmlns="" xmlns:a16="http://schemas.microsoft.com/office/drawing/2014/main" id="{AB00F647-AF5D-4B7A-AA24-5513078018A4}"/>
                  </a:ext>
                </a:extLst>
              </p:cNvPr>
              <p:cNvSpPr>
                <a:spLocks noChangeArrowheads="1"/>
              </p:cNvSpPr>
              <p:nvPr/>
            </p:nvSpPr>
            <p:spPr bwMode="auto">
              <a:xfrm>
                <a:off x="2058338" y="-1686523"/>
                <a:ext cx="38175" cy="3817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0" name="Oval 12">
                <a:extLst>
                  <a:ext uri="{FF2B5EF4-FFF2-40B4-BE49-F238E27FC236}">
                    <a16:creationId xmlns="" xmlns:a16="http://schemas.microsoft.com/office/drawing/2014/main" id="{18A765E4-EE74-4EB6-B822-C7992C978BFB}"/>
                  </a:ext>
                </a:extLst>
              </p:cNvPr>
              <p:cNvSpPr>
                <a:spLocks noChangeArrowheads="1"/>
              </p:cNvSpPr>
              <p:nvPr/>
            </p:nvSpPr>
            <p:spPr bwMode="auto">
              <a:xfrm>
                <a:off x="2099982" y="-1534983"/>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1" name="Oval 13">
                <a:extLst>
                  <a:ext uri="{FF2B5EF4-FFF2-40B4-BE49-F238E27FC236}">
                    <a16:creationId xmlns="" xmlns:a16="http://schemas.microsoft.com/office/drawing/2014/main" id="{13595A10-70E1-4EAB-8764-F9692E1428C7}"/>
                  </a:ext>
                </a:extLst>
              </p:cNvPr>
              <p:cNvSpPr>
                <a:spLocks noChangeArrowheads="1"/>
              </p:cNvSpPr>
              <p:nvPr/>
            </p:nvSpPr>
            <p:spPr bwMode="auto">
              <a:xfrm>
                <a:off x="2250365" y="-1371875"/>
                <a:ext cx="38175"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2" name="Oval 14">
                <a:extLst>
                  <a:ext uri="{FF2B5EF4-FFF2-40B4-BE49-F238E27FC236}">
                    <a16:creationId xmlns="" xmlns:a16="http://schemas.microsoft.com/office/drawing/2014/main" id="{7178D776-3FBF-4810-A9E7-95BD356DEF96}"/>
                  </a:ext>
                </a:extLst>
              </p:cNvPr>
              <p:cNvSpPr>
                <a:spLocks noChangeArrowheads="1"/>
              </p:cNvSpPr>
              <p:nvPr/>
            </p:nvSpPr>
            <p:spPr bwMode="auto">
              <a:xfrm>
                <a:off x="2312832" y="-1371875"/>
                <a:ext cx="38175"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3" name="Oval 15">
                <a:extLst>
                  <a:ext uri="{FF2B5EF4-FFF2-40B4-BE49-F238E27FC236}">
                    <a16:creationId xmlns="" xmlns:a16="http://schemas.microsoft.com/office/drawing/2014/main" id="{8532628F-1CDA-4EC0-9E03-89B38A403B17}"/>
                  </a:ext>
                </a:extLst>
              </p:cNvPr>
              <p:cNvSpPr>
                <a:spLocks noChangeArrowheads="1"/>
              </p:cNvSpPr>
              <p:nvPr/>
            </p:nvSpPr>
            <p:spPr bwMode="auto">
              <a:xfrm>
                <a:off x="2391494" y="-1196043"/>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4" name="Oval 16">
                <a:extLst>
                  <a:ext uri="{FF2B5EF4-FFF2-40B4-BE49-F238E27FC236}">
                    <a16:creationId xmlns="" xmlns:a16="http://schemas.microsoft.com/office/drawing/2014/main" id="{184DF957-EABC-43E1-B695-F4D125DB5405}"/>
                  </a:ext>
                </a:extLst>
              </p:cNvPr>
              <p:cNvSpPr>
                <a:spLocks noChangeArrowheads="1"/>
              </p:cNvSpPr>
              <p:nvPr/>
            </p:nvSpPr>
            <p:spPr bwMode="auto">
              <a:xfrm>
                <a:off x="2443549" y="-1196043"/>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5" name="Oval 17">
                <a:extLst>
                  <a:ext uri="{FF2B5EF4-FFF2-40B4-BE49-F238E27FC236}">
                    <a16:creationId xmlns="" xmlns:a16="http://schemas.microsoft.com/office/drawing/2014/main" id="{F35ADC73-6A9C-4D3E-8666-D828ABDB949E}"/>
                  </a:ext>
                </a:extLst>
              </p:cNvPr>
              <p:cNvSpPr>
                <a:spLocks noChangeArrowheads="1"/>
              </p:cNvSpPr>
              <p:nvPr/>
            </p:nvSpPr>
            <p:spPr bwMode="auto">
              <a:xfrm>
                <a:off x="2497919" y="-1196043"/>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6" name="Oval 18">
                <a:extLst>
                  <a:ext uri="{FF2B5EF4-FFF2-40B4-BE49-F238E27FC236}">
                    <a16:creationId xmlns="" xmlns:a16="http://schemas.microsoft.com/office/drawing/2014/main" id="{D1F21346-CCF9-4D91-9EA1-104E80DDF02D}"/>
                  </a:ext>
                </a:extLst>
              </p:cNvPr>
              <p:cNvSpPr>
                <a:spLocks noChangeArrowheads="1"/>
              </p:cNvSpPr>
              <p:nvPr/>
            </p:nvSpPr>
            <p:spPr bwMode="auto">
              <a:xfrm>
                <a:off x="2826448" y="-1079207"/>
                <a:ext cx="40488" cy="4048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7" name="Oval 19">
                <a:extLst>
                  <a:ext uri="{FF2B5EF4-FFF2-40B4-BE49-F238E27FC236}">
                    <a16:creationId xmlns="" xmlns:a16="http://schemas.microsoft.com/office/drawing/2014/main" id="{85494D55-7F93-4813-9ADC-4A331D63D876}"/>
                  </a:ext>
                </a:extLst>
              </p:cNvPr>
              <p:cNvSpPr>
                <a:spLocks noChangeArrowheads="1"/>
              </p:cNvSpPr>
              <p:nvPr/>
            </p:nvSpPr>
            <p:spPr bwMode="auto">
              <a:xfrm>
                <a:off x="3173485" y="-1000545"/>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8" name="Oval 20">
                <a:extLst>
                  <a:ext uri="{FF2B5EF4-FFF2-40B4-BE49-F238E27FC236}">
                    <a16:creationId xmlns="" xmlns:a16="http://schemas.microsoft.com/office/drawing/2014/main" id="{2D8AB407-594B-4F1C-B425-BB79481EA1B8}"/>
                  </a:ext>
                </a:extLst>
              </p:cNvPr>
              <p:cNvSpPr>
                <a:spLocks noChangeArrowheads="1"/>
              </p:cNvSpPr>
              <p:nvPr/>
            </p:nvSpPr>
            <p:spPr bwMode="auto">
              <a:xfrm>
                <a:off x="3377081" y="-1000545"/>
                <a:ext cx="39331"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29" name="Oval 21">
                <a:extLst>
                  <a:ext uri="{FF2B5EF4-FFF2-40B4-BE49-F238E27FC236}">
                    <a16:creationId xmlns="" xmlns:a16="http://schemas.microsoft.com/office/drawing/2014/main" id="{5A6E0A66-2189-4CBD-A011-5D57549C9A8E}"/>
                  </a:ext>
                </a:extLst>
              </p:cNvPr>
              <p:cNvSpPr>
                <a:spLocks noChangeArrowheads="1"/>
              </p:cNvSpPr>
              <p:nvPr/>
            </p:nvSpPr>
            <p:spPr bwMode="auto">
              <a:xfrm>
                <a:off x="3945065" y="-1000545"/>
                <a:ext cx="40488" cy="39331"/>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30" name="Freeform 69">
                <a:extLst>
                  <a:ext uri="{FF2B5EF4-FFF2-40B4-BE49-F238E27FC236}">
                    <a16:creationId xmlns="" xmlns:a16="http://schemas.microsoft.com/office/drawing/2014/main" id="{94BC529D-6067-4707-9309-D769B3647ED5}"/>
                  </a:ext>
                </a:extLst>
              </p:cNvPr>
              <p:cNvSpPr>
                <a:spLocks/>
              </p:cNvSpPr>
              <p:nvPr/>
            </p:nvSpPr>
            <p:spPr bwMode="auto">
              <a:xfrm>
                <a:off x="1299482" y="-3129042"/>
                <a:ext cx="2671033" cy="2147006"/>
              </a:xfrm>
              <a:custGeom>
                <a:avLst/>
                <a:gdLst>
                  <a:gd name="T0" fmla="*/ 1377 w 2309"/>
                  <a:gd name="T1" fmla="*/ 1856 h 1856"/>
                  <a:gd name="T2" fmla="*/ 1193 w 2309"/>
                  <a:gd name="T3" fmla="*/ 1789 h 1856"/>
                  <a:gd name="T4" fmla="*/ 1124 w 2309"/>
                  <a:gd name="T5" fmla="*/ 1751 h 1856"/>
                  <a:gd name="T6" fmla="*/ 947 w 2309"/>
                  <a:gd name="T7" fmla="*/ 1690 h 1856"/>
                  <a:gd name="T8" fmla="*/ 939 w 2309"/>
                  <a:gd name="T9" fmla="*/ 1655 h 1856"/>
                  <a:gd name="T10" fmla="*/ 924 w 2309"/>
                  <a:gd name="T11" fmla="*/ 1617 h 1856"/>
                  <a:gd name="T12" fmla="*/ 909 w 2309"/>
                  <a:gd name="T13" fmla="*/ 1598 h 1856"/>
                  <a:gd name="T14" fmla="*/ 905 w 2309"/>
                  <a:gd name="T15" fmla="*/ 1589 h 1856"/>
                  <a:gd name="T16" fmla="*/ 893 w 2309"/>
                  <a:gd name="T17" fmla="*/ 1560 h 1856"/>
                  <a:gd name="T18" fmla="*/ 822 w 2309"/>
                  <a:gd name="T19" fmla="*/ 1537 h 1856"/>
                  <a:gd name="T20" fmla="*/ 794 w 2309"/>
                  <a:gd name="T21" fmla="*/ 1509 h 1856"/>
                  <a:gd name="T22" fmla="*/ 781 w 2309"/>
                  <a:gd name="T23" fmla="*/ 1489 h 1856"/>
                  <a:gd name="T24" fmla="*/ 736 w 2309"/>
                  <a:gd name="T25" fmla="*/ 1461 h 1856"/>
                  <a:gd name="T26" fmla="*/ 694 w 2309"/>
                  <a:gd name="T27" fmla="*/ 1413 h 1856"/>
                  <a:gd name="T28" fmla="*/ 681 w 2309"/>
                  <a:gd name="T29" fmla="*/ 1336 h 1856"/>
                  <a:gd name="T30" fmla="*/ 662 w 2309"/>
                  <a:gd name="T31" fmla="*/ 1226 h 1856"/>
                  <a:gd name="T32" fmla="*/ 650 w 2309"/>
                  <a:gd name="T33" fmla="*/ 1188 h 1856"/>
                  <a:gd name="T34" fmla="*/ 646 w 2309"/>
                  <a:gd name="T35" fmla="*/ 1137 h 1856"/>
                  <a:gd name="T36" fmla="*/ 638 w 2309"/>
                  <a:gd name="T37" fmla="*/ 1132 h 1856"/>
                  <a:gd name="T38" fmla="*/ 596 w 2309"/>
                  <a:gd name="T39" fmla="*/ 1092 h 1856"/>
                  <a:gd name="T40" fmla="*/ 574 w 2309"/>
                  <a:gd name="T41" fmla="*/ 1063 h 1856"/>
                  <a:gd name="T42" fmla="*/ 557 w 2309"/>
                  <a:gd name="T43" fmla="*/ 1008 h 1856"/>
                  <a:gd name="T44" fmla="*/ 551 w 2309"/>
                  <a:gd name="T45" fmla="*/ 968 h 1856"/>
                  <a:gd name="T46" fmla="*/ 534 w 2309"/>
                  <a:gd name="T47" fmla="*/ 941 h 1856"/>
                  <a:gd name="T48" fmla="*/ 513 w 2309"/>
                  <a:gd name="T49" fmla="*/ 901 h 1856"/>
                  <a:gd name="T50" fmla="*/ 504 w 2309"/>
                  <a:gd name="T51" fmla="*/ 860 h 1856"/>
                  <a:gd name="T52" fmla="*/ 491 w 2309"/>
                  <a:gd name="T53" fmla="*/ 834 h 1856"/>
                  <a:gd name="T54" fmla="*/ 474 w 2309"/>
                  <a:gd name="T55" fmla="*/ 795 h 1856"/>
                  <a:gd name="T56" fmla="*/ 450 w 2309"/>
                  <a:gd name="T57" fmla="*/ 764 h 1856"/>
                  <a:gd name="T58" fmla="*/ 432 w 2309"/>
                  <a:gd name="T59" fmla="*/ 735 h 1856"/>
                  <a:gd name="T60" fmla="*/ 417 w 2309"/>
                  <a:gd name="T61" fmla="*/ 699 h 1856"/>
                  <a:gd name="T62" fmla="*/ 391 w 2309"/>
                  <a:gd name="T63" fmla="*/ 661 h 1856"/>
                  <a:gd name="T64" fmla="*/ 375 w 2309"/>
                  <a:gd name="T65" fmla="*/ 621 h 1856"/>
                  <a:gd name="T66" fmla="*/ 363 w 2309"/>
                  <a:gd name="T67" fmla="*/ 582 h 1856"/>
                  <a:gd name="T68" fmla="*/ 351 w 2309"/>
                  <a:gd name="T69" fmla="*/ 534 h 1856"/>
                  <a:gd name="T70" fmla="*/ 340 w 2309"/>
                  <a:gd name="T71" fmla="*/ 490 h 1856"/>
                  <a:gd name="T72" fmla="*/ 328 w 2309"/>
                  <a:gd name="T73" fmla="*/ 448 h 1856"/>
                  <a:gd name="T74" fmla="*/ 312 w 2309"/>
                  <a:gd name="T75" fmla="*/ 414 h 1856"/>
                  <a:gd name="T76" fmla="*/ 252 w 2309"/>
                  <a:gd name="T77" fmla="*/ 385 h 1856"/>
                  <a:gd name="T78" fmla="*/ 236 w 2309"/>
                  <a:gd name="T79" fmla="*/ 331 h 1856"/>
                  <a:gd name="T80" fmla="*/ 220 w 2309"/>
                  <a:gd name="T81" fmla="*/ 274 h 1856"/>
                  <a:gd name="T82" fmla="*/ 203 w 2309"/>
                  <a:gd name="T83" fmla="*/ 249 h 1856"/>
                  <a:gd name="T84" fmla="*/ 174 w 2309"/>
                  <a:gd name="T85" fmla="*/ 191 h 1856"/>
                  <a:gd name="T86" fmla="*/ 145 w 2309"/>
                  <a:gd name="T87" fmla="*/ 158 h 1856"/>
                  <a:gd name="T88" fmla="*/ 140 w 2309"/>
                  <a:gd name="T89" fmla="*/ 118 h 1856"/>
                  <a:gd name="T90" fmla="*/ 111 w 2309"/>
                  <a:gd name="T91" fmla="*/ 108 h 1856"/>
                  <a:gd name="T92" fmla="*/ 86 w 2309"/>
                  <a:gd name="T93" fmla="*/ 77 h 1856"/>
                  <a:gd name="T94" fmla="*/ 62 w 2309"/>
                  <a:gd name="T95" fmla="*/ 69 h 1856"/>
                  <a:gd name="T96" fmla="*/ 47 w 2309"/>
                  <a:gd name="T97" fmla="*/ 48 h 1856"/>
                  <a:gd name="T98" fmla="*/ 35 w 2309"/>
                  <a:gd name="T99" fmla="*/ 29 h 1856"/>
                  <a:gd name="T100" fmla="*/ 0 w 2309"/>
                  <a:gd name="T101"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1856">
                    <a:moveTo>
                      <a:pt x="2309" y="1856"/>
                    </a:moveTo>
                    <a:lnTo>
                      <a:pt x="1377" y="1856"/>
                    </a:lnTo>
                    <a:lnTo>
                      <a:pt x="1377" y="1789"/>
                    </a:lnTo>
                    <a:lnTo>
                      <a:pt x="1193" y="1789"/>
                    </a:lnTo>
                    <a:lnTo>
                      <a:pt x="1193" y="1751"/>
                    </a:lnTo>
                    <a:lnTo>
                      <a:pt x="1124" y="1751"/>
                    </a:lnTo>
                    <a:lnTo>
                      <a:pt x="1124" y="1690"/>
                    </a:lnTo>
                    <a:lnTo>
                      <a:pt x="947" y="1690"/>
                    </a:lnTo>
                    <a:lnTo>
                      <a:pt x="947" y="1655"/>
                    </a:lnTo>
                    <a:lnTo>
                      <a:pt x="939" y="1655"/>
                    </a:lnTo>
                    <a:lnTo>
                      <a:pt x="939" y="1617"/>
                    </a:lnTo>
                    <a:lnTo>
                      <a:pt x="924" y="1617"/>
                    </a:lnTo>
                    <a:lnTo>
                      <a:pt x="924" y="1598"/>
                    </a:lnTo>
                    <a:lnTo>
                      <a:pt x="909" y="1598"/>
                    </a:lnTo>
                    <a:lnTo>
                      <a:pt x="909" y="1589"/>
                    </a:lnTo>
                    <a:lnTo>
                      <a:pt x="905" y="1589"/>
                    </a:lnTo>
                    <a:lnTo>
                      <a:pt x="905" y="1560"/>
                    </a:lnTo>
                    <a:lnTo>
                      <a:pt x="893" y="1560"/>
                    </a:lnTo>
                    <a:lnTo>
                      <a:pt x="893" y="1537"/>
                    </a:lnTo>
                    <a:lnTo>
                      <a:pt x="822" y="1537"/>
                    </a:lnTo>
                    <a:lnTo>
                      <a:pt x="822" y="1509"/>
                    </a:lnTo>
                    <a:lnTo>
                      <a:pt x="794" y="1509"/>
                    </a:lnTo>
                    <a:lnTo>
                      <a:pt x="794" y="1489"/>
                    </a:lnTo>
                    <a:lnTo>
                      <a:pt x="781" y="1489"/>
                    </a:lnTo>
                    <a:lnTo>
                      <a:pt x="781" y="1461"/>
                    </a:lnTo>
                    <a:lnTo>
                      <a:pt x="736" y="1461"/>
                    </a:lnTo>
                    <a:lnTo>
                      <a:pt x="736" y="1413"/>
                    </a:lnTo>
                    <a:lnTo>
                      <a:pt x="694" y="1413"/>
                    </a:lnTo>
                    <a:lnTo>
                      <a:pt x="694" y="1336"/>
                    </a:lnTo>
                    <a:lnTo>
                      <a:pt x="681" y="1336"/>
                    </a:lnTo>
                    <a:lnTo>
                      <a:pt x="681" y="1226"/>
                    </a:lnTo>
                    <a:lnTo>
                      <a:pt x="662" y="1226"/>
                    </a:lnTo>
                    <a:lnTo>
                      <a:pt x="662" y="1188"/>
                    </a:lnTo>
                    <a:lnTo>
                      <a:pt x="650" y="1188"/>
                    </a:lnTo>
                    <a:lnTo>
                      <a:pt x="650" y="1137"/>
                    </a:lnTo>
                    <a:lnTo>
                      <a:pt x="646" y="1137"/>
                    </a:lnTo>
                    <a:lnTo>
                      <a:pt x="646" y="1132"/>
                    </a:lnTo>
                    <a:lnTo>
                      <a:pt x="638" y="1132"/>
                    </a:lnTo>
                    <a:lnTo>
                      <a:pt x="638" y="1092"/>
                    </a:lnTo>
                    <a:lnTo>
                      <a:pt x="596" y="1092"/>
                    </a:lnTo>
                    <a:lnTo>
                      <a:pt x="596" y="1063"/>
                    </a:lnTo>
                    <a:lnTo>
                      <a:pt x="574" y="1063"/>
                    </a:lnTo>
                    <a:lnTo>
                      <a:pt x="574" y="1008"/>
                    </a:lnTo>
                    <a:lnTo>
                      <a:pt x="557" y="1008"/>
                    </a:lnTo>
                    <a:lnTo>
                      <a:pt x="557" y="968"/>
                    </a:lnTo>
                    <a:lnTo>
                      <a:pt x="551" y="968"/>
                    </a:lnTo>
                    <a:lnTo>
                      <a:pt x="551" y="941"/>
                    </a:lnTo>
                    <a:lnTo>
                      <a:pt x="534" y="941"/>
                    </a:lnTo>
                    <a:lnTo>
                      <a:pt x="534" y="901"/>
                    </a:lnTo>
                    <a:lnTo>
                      <a:pt x="513" y="901"/>
                    </a:lnTo>
                    <a:lnTo>
                      <a:pt x="513" y="860"/>
                    </a:lnTo>
                    <a:lnTo>
                      <a:pt x="504" y="860"/>
                    </a:lnTo>
                    <a:lnTo>
                      <a:pt x="504" y="834"/>
                    </a:lnTo>
                    <a:lnTo>
                      <a:pt x="491" y="834"/>
                    </a:lnTo>
                    <a:lnTo>
                      <a:pt x="491" y="795"/>
                    </a:lnTo>
                    <a:lnTo>
                      <a:pt x="474" y="795"/>
                    </a:lnTo>
                    <a:lnTo>
                      <a:pt x="474" y="764"/>
                    </a:lnTo>
                    <a:lnTo>
                      <a:pt x="450" y="764"/>
                    </a:lnTo>
                    <a:lnTo>
                      <a:pt x="450" y="735"/>
                    </a:lnTo>
                    <a:lnTo>
                      <a:pt x="432" y="735"/>
                    </a:lnTo>
                    <a:lnTo>
                      <a:pt x="432" y="699"/>
                    </a:lnTo>
                    <a:lnTo>
                      <a:pt x="417" y="699"/>
                    </a:lnTo>
                    <a:lnTo>
                      <a:pt x="417" y="661"/>
                    </a:lnTo>
                    <a:lnTo>
                      <a:pt x="391" y="661"/>
                    </a:lnTo>
                    <a:lnTo>
                      <a:pt x="391" y="621"/>
                    </a:lnTo>
                    <a:lnTo>
                      <a:pt x="375" y="621"/>
                    </a:lnTo>
                    <a:lnTo>
                      <a:pt x="375" y="582"/>
                    </a:lnTo>
                    <a:lnTo>
                      <a:pt x="363" y="582"/>
                    </a:lnTo>
                    <a:lnTo>
                      <a:pt x="363" y="534"/>
                    </a:lnTo>
                    <a:lnTo>
                      <a:pt x="351" y="534"/>
                    </a:lnTo>
                    <a:lnTo>
                      <a:pt x="351" y="490"/>
                    </a:lnTo>
                    <a:lnTo>
                      <a:pt x="340" y="490"/>
                    </a:lnTo>
                    <a:lnTo>
                      <a:pt x="340" y="448"/>
                    </a:lnTo>
                    <a:lnTo>
                      <a:pt x="328" y="448"/>
                    </a:lnTo>
                    <a:lnTo>
                      <a:pt x="328" y="414"/>
                    </a:lnTo>
                    <a:lnTo>
                      <a:pt x="312" y="414"/>
                    </a:lnTo>
                    <a:lnTo>
                      <a:pt x="312" y="385"/>
                    </a:lnTo>
                    <a:lnTo>
                      <a:pt x="252" y="385"/>
                    </a:lnTo>
                    <a:lnTo>
                      <a:pt x="252" y="331"/>
                    </a:lnTo>
                    <a:lnTo>
                      <a:pt x="236" y="331"/>
                    </a:lnTo>
                    <a:lnTo>
                      <a:pt x="236" y="274"/>
                    </a:lnTo>
                    <a:lnTo>
                      <a:pt x="220" y="274"/>
                    </a:lnTo>
                    <a:lnTo>
                      <a:pt x="220" y="249"/>
                    </a:lnTo>
                    <a:lnTo>
                      <a:pt x="203" y="249"/>
                    </a:lnTo>
                    <a:lnTo>
                      <a:pt x="203" y="191"/>
                    </a:lnTo>
                    <a:lnTo>
                      <a:pt x="174" y="191"/>
                    </a:lnTo>
                    <a:lnTo>
                      <a:pt x="174" y="158"/>
                    </a:lnTo>
                    <a:lnTo>
                      <a:pt x="145" y="158"/>
                    </a:lnTo>
                    <a:lnTo>
                      <a:pt x="145" y="118"/>
                    </a:lnTo>
                    <a:lnTo>
                      <a:pt x="140" y="118"/>
                    </a:lnTo>
                    <a:lnTo>
                      <a:pt x="140" y="108"/>
                    </a:lnTo>
                    <a:lnTo>
                      <a:pt x="111" y="108"/>
                    </a:lnTo>
                    <a:lnTo>
                      <a:pt x="111" y="77"/>
                    </a:lnTo>
                    <a:lnTo>
                      <a:pt x="86" y="77"/>
                    </a:lnTo>
                    <a:lnTo>
                      <a:pt x="86" y="69"/>
                    </a:lnTo>
                    <a:lnTo>
                      <a:pt x="62" y="69"/>
                    </a:lnTo>
                    <a:lnTo>
                      <a:pt x="62" y="48"/>
                    </a:lnTo>
                    <a:lnTo>
                      <a:pt x="47" y="48"/>
                    </a:lnTo>
                    <a:lnTo>
                      <a:pt x="47" y="29"/>
                    </a:lnTo>
                    <a:lnTo>
                      <a:pt x="35" y="29"/>
                    </a:lnTo>
                    <a:lnTo>
                      <a:pt x="35"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413" name="TextBox 412">
              <a:extLst>
                <a:ext uri="{FF2B5EF4-FFF2-40B4-BE49-F238E27FC236}">
                  <a16:creationId xmlns="" xmlns:a16="http://schemas.microsoft.com/office/drawing/2014/main" id="{3FBFA21B-F9DC-49CB-BB84-FE92F4C81AD0}"/>
                </a:ext>
              </a:extLst>
            </p:cNvPr>
            <p:cNvSpPr txBox="1"/>
            <p:nvPr/>
          </p:nvSpPr>
          <p:spPr>
            <a:xfrm>
              <a:off x="3515823" y="2892960"/>
              <a:ext cx="625740" cy="226591"/>
            </a:xfrm>
            <a:prstGeom prst="rect">
              <a:avLst/>
            </a:prstGeom>
            <a:noFill/>
          </p:spPr>
          <p:txBody>
            <a:bodyPr wrap="none" lIns="36000" tIns="36000" rIns="36000" bIns="36000" rtlCol="0" anchor="t" anchorCtr="0">
              <a:spAutoFit/>
            </a:bodyPr>
            <a:lstStyle/>
            <a:p>
              <a:r>
                <a:rPr lang="ja-JP" sz="1000" b="0" i="0" dirty="0" smtClean="0">
                  <a:solidFill>
                    <a:srgbClr val="000000"/>
                  </a:solidFill>
                  <a:ea typeface="MS UI Gothic" pitchFamily="18" charset="0"/>
                </a:rPr>
                <a:t>打ち切り時点</a:t>
              </a:r>
            </a:p>
          </p:txBody>
        </p:sp>
        <p:sp>
          <p:nvSpPr>
            <p:cNvPr id="414" name="Oval 51">
              <a:extLst>
                <a:ext uri="{FF2B5EF4-FFF2-40B4-BE49-F238E27FC236}">
                  <a16:creationId xmlns="" xmlns:a16="http://schemas.microsoft.com/office/drawing/2014/main" id="{4FBEC10D-E2D8-4BFC-A3AB-6B7111451C99}"/>
                </a:ext>
              </a:extLst>
            </p:cNvPr>
            <p:cNvSpPr>
              <a:spLocks noChangeArrowheads="1"/>
            </p:cNvSpPr>
            <p:nvPr/>
          </p:nvSpPr>
          <p:spPr bwMode="auto">
            <a:xfrm>
              <a:off x="3444091" y="2991303"/>
              <a:ext cx="43783" cy="42532"/>
            </a:xfrm>
            <a:prstGeom prst="ellipse">
              <a:avLst/>
            </a:prstGeom>
            <a:noFill/>
            <a:ln w="127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xmlns="" val="28929361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LBA26: 肝転移を有する大腸癌患者における第一選択治療としての選択的内部放射線療法（SIRT）関する無作為化前向き試験（FOXFIRE-SIRFLOX-FOXFIREグローバル試験）：RAS変異および腫瘍部位に関する解析 – Wasan H, et al</a:t>
            </a:r>
          </a:p>
        </p:txBody>
      </p:sp>
      <p:sp>
        <p:nvSpPr>
          <p:cNvPr id="4" name="Text Placeholder 3"/>
          <p:cNvSpPr>
            <a:spLocks noGrp="1"/>
          </p:cNvSpPr>
          <p:nvPr>
            <p:ph type="body" sz="quarter" idx="10"/>
          </p:nvPr>
        </p:nvSpPr>
        <p:spPr/>
        <p:txBody>
          <a:bodyPr/>
          <a:lstStyle/>
          <a:p>
            <a:r>
              <a:rPr lang="en-US" dirty="0" smtClean="0"/>
              <a:t> </a:t>
            </a:r>
            <a:endParaRPr lang="en-US" dirty="0"/>
          </a:p>
        </p:txBody>
      </p:sp>
      <p:sp>
        <p:nvSpPr>
          <p:cNvPr id="5" name="Text Placeholder 4"/>
          <p:cNvSpPr>
            <a:spLocks noGrp="1"/>
          </p:cNvSpPr>
          <p:nvPr>
            <p:ph type="body" sz="quarter" idx="11"/>
          </p:nvPr>
        </p:nvSpPr>
        <p:spPr/>
        <p:txBody>
          <a:bodyPr/>
          <a:lstStyle/>
          <a:p>
            <a:r>
              <a:rPr lang="en-GB" dirty="0" err="1"/>
              <a:t>Wasan</a:t>
            </a:r>
            <a:r>
              <a:rPr lang="en-GB" dirty="0"/>
              <a:t> H, et al. Ann </a:t>
            </a:r>
            <a:r>
              <a:rPr lang="en-GB" dirty="0" err="1"/>
              <a:t>Oncol</a:t>
            </a:r>
            <a:r>
              <a:rPr lang="en-GB" dirty="0"/>
              <a:t> 2017;28(</a:t>
            </a:r>
            <a:r>
              <a:rPr lang="en-GB" dirty="0" err="1"/>
              <a:t>Suppl</a:t>
            </a:r>
            <a:r>
              <a:rPr lang="en-GB" dirty="0"/>
              <a:t> 5):</a:t>
            </a:r>
            <a:r>
              <a:rPr lang="en-GB" dirty="0" err="1"/>
              <a:t>Abstr</a:t>
            </a:r>
            <a:r>
              <a:rPr lang="en-GB" dirty="0"/>
              <a:t> LBA26</a:t>
            </a:r>
          </a:p>
        </p:txBody>
      </p:sp>
      <p:sp>
        <p:nvSpPr>
          <p:cNvPr id="7" name="Content Placeholder 2"/>
          <p:cNvSpPr txBox="1">
            <a:spLocks/>
          </p:cNvSpPr>
          <p:nvPr/>
        </p:nvSpPr>
        <p:spPr bwMode="auto">
          <a:xfrm>
            <a:off x="365124" y="1254034"/>
            <a:ext cx="8413751" cy="4861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主要な結果（続き）</a:t>
            </a:r>
          </a:p>
          <a:p>
            <a:pPr>
              <a:buClr>
                <a:srgbClr val="043882"/>
              </a:buClr>
            </a:pPr>
            <a:endParaRPr lang="en-US" dirty="0" smtClean="0"/>
          </a:p>
          <a:p>
            <a:pPr>
              <a:buClr>
                <a:srgbClr val="043882"/>
              </a:buClr>
            </a:pPr>
            <a:endParaRPr lang="en-US" dirty="0"/>
          </a:p>
          <a:p>
            <a:pPr marL="0" indent="0">
              <a:buClr>
                <a:srgbClr val="043882"/>
              </a:buClr>
              <a:buFontTx/>
              <a:buNone/>
            </a:pPr>
            <a:endParaRPr lang="en-US" dirty="0"/>
          </a:p>
          <a:p>
            <a:pPr marL="0" indent="0">
              <a:buClr>
                <a:srgbClr val="043882"/>
              </a:buClr>
              <a:buFontTx/>
              <a:buNone/>
            </a:pPr>
            <a:endParaRPr lang="en-US" dirty="0" smtClean="0"/>
          </a:p>
          <a:p>
            <a:pPr>
              <a:buClr>
                <a:srgbClr val="043882"/>
              </a:buClr>
            </a:pPr>
            <a:endParaRPr lang="en-US" dirty="0"/>
          </a:p>
          <a:p>
            <a:pPr marL="0" indent="0">
              <a:buClr>
                <a:srgbClr val="043882"/>
              </a:buClr>
              <a:buFontTx/>
              <a:buNone/>
            </a:pPr>
            <a:endParaRPr lang="en-GB" altLang="ja-JP" b="1" i="0" dirty="0" smtClean="0">
              <a:solidFill>
                <a:srgbClr val="4D4D4D"/>
              </a:solidFill>
              <a:ea typeface="MS UI Gothic" pitchFamily="18" charset="0"/>
            </a:endParaRPr>
          </a:p>
          <a:p>
            <a:pPr marL="0" indent="0">
              <a:buClr>
                <a:srgbClr val="043882"/>
              </a:buClr>
              <a:buFontTx/>
              <a:buNone/>
            </a:pPr>
            <a:r>
              <a:rPr lang="ja-JP" b="1" i="0" dirty="0" smtClean="0">
                <a:solidFill>
                  <a:srgbClr val="4D4D4D"/>
                </a:solidFill>
                <a:ea typeface="MS UI Gothic" pitchFamily="18" charset="0"/>
              </a:rPr>
              <a:t>結論</a:t>
            </a:r>
          </a:p>
          <a:p>
            <a:pPr>
              <a:buClr>
                <a:srgbClr val="043882"/>
              </a:buClr>
            </a:pPr>
            <a:r>
              <a:rPr lang="ja-JP" b="1" i="0" dirty="0" smtClean="0">
                <a:solidFill>
                  <a:srgbClr val="4D4D4D"/>
                </a:solidFill>
                <a:ea typeface="MS UI Gothic" pitchFamily="18" charset="0"/>
              </a:rPr>
              <a:t>KRAS変異の有無に関わらず、第一選択治療としてのCTにSIRTを追加で行っても、CT単独療法に比べ、CRLM患者のOSは改善しなかった。</a:t>
            </a:r>
          </a:p>
          <a:p>
            <a:pPr>
              <a:buClr>
                <a:srgbClr val="043882"/>
              </a:buClr>
            </a:pPr>
            <a:r>
              <a:rPr lang="ja-JP" b="1" i="0" dirty="0" smtClean="0">
                <a:solidFill>
                  <a:srgbClr val="4D4D4D"/>
                </a:solidFill>
                <a:ea typeface="MS UI Gothic" pitchFamily="18" charset="0"/>
              </a:rPr>
              <a:t>しかし、SIRTの施行により有意に高い腫瘍縮小率が達成された。</a:t>
            </a:r>
          </a:p>
          <a:p>
            <a:pPr>
              <a:buClr>
                <a:srgbClr val="043882"/>
              </a:buClr>
            </a:pPr>
            <a:r>
              <a:rPr lang="ja-JP" b="1" i="0" dirty="0" smtClean="0">
                <a:solidFill>
                  <a:srgbClr val="4D4D4D"/>
                </a:solidFill>
                <a:ea typeface="MS UI Gothic" pitchFamily="18" charset="0"/>
              </a:rPr>
              <a:t>第一選択治療としてのCTにSIRTを追加することは、CT単独療法に比べ、右側性原発腫瘍を有する患者において有意なOSの改善と相関していたが、同様の傾向は左側性原発腫瘍を有する患者では見られなかった。</a:t>
            </a:r>
          </a:p>
          <a:p>
            <a:pPr lvl="1">
              <a:buClr>
                <a:srgbClr val="043882"/>
              </a:buClr>
            </a:pPr>
            <a:r>
              <a:rPr lang="ja-JP" b="1" i="0" dirty="0" smtClean="0">
                <a:solidFill>
                  <a:srgbClr val="4D4D4D"/>
                </a:solidFill>
                <a:ea typeface="MS UI Gothic" pitchFamily="18" charset="0"/>
              </a:rPr>
              <a:t>これらのデータから、KRAS変異の有無ではなく、原発腫瘍部位によってSIRTによる潜在的な治療への影響を予測でき得ることが示唆される。</a:t>
            </a:r>
          </a:p>
          <a:p>
            <a:pPr lvl="1">
              <a:buClr>
                <a:srgbClr val="043882"/>
              </a:buClr>
            </a:pPr>
            <a:r>
              <a:rPr lang="ja-JP" b="1" i="0" dirty="0" smtClean="0">
                <a:solidFill>
                  <a:srgbClr val="4D4D4D"/>
                </a:solidFill>
                <a:ea typeface="MS UI Gothic" pitchFamily="18" charset="0"/>
              </a:rPr>
              <a:t>この解析結果は、SIRTを実施する患者選択への側性に基づいたアプローチをサポートする可能性がある。</a:t>
            </a:r>
          </a:p>
        </p:txBody>
      </p:sp>
      <p:graphicFrame>
        <p:nvGraphicFramePr>
          <p:cNvPr id="8" name="Group 88"/>
          <p:cNvGraphicFramePr>
            <a:graphicFrameLocks noGrp="1"/>
          </p:cNvGraphicFramePr>
          <p:nvPr>
            <p:extLst>
              <p:ext uri="{D42A27DB-BD31-4B8C-83A1-F6EECF244321}">
                <p14:modId xmlns:p14="http://schemas.microsoft.com/office/powerpoint/2010/main" xmlns="" val="2073366949"/>
              </p:ext>
            </p:extLst>
          </p:nvPr>
        </p:nvGraphicFramePr>
        <p:xfrm>
          <a:off x="369888" y="1695119"/>
          <a:ext cx="8143344" cy="1383792"/>
        </p:xfrm>
        <a:graphic>
          <a:graphicData uri="http://schemas.openxmlformats.org/drawingml/2006/table">
            <a:tbl>
              <a:tblPr firstRow="1" bandRow="1">
                <a:tableStyleId>{69012ECD-51FC-41F1-AA8D-1B2483CD663E}</a:tableStyleId>
              </a:tblPr>
              <a:tblGrid>
                <a:gridCol w="1733232">
                  <a:extLst>
                    <a:ext uri="{9D8B030D-6E8A-4147-A177-3AD203B41FA5}">
                      <a16:colId xmlns="" xmlns:a16="http://schemas.microsoft.com/office/drawing/2014/main" val="20000"/>
                    </a:ext>
                  </a:extLst>
                </a:gridCol>
                <a:gridCol w="2028898">
                  <a:extLst>
                    <a:ext uri="{9D8B030D-6E8A-4147-A177-3AD203B41FA5}">
                      <a16:colId xmlns="" xmlns:a16="http://schemas.microsoft.com/office/drawing/2014/main" val="20001"/>
                    </a:ext>
                  </a:extLst>
                </a:gridCol>
                <a:gridCol w="2190607">
                  <a:extLst>
                    <a:ext uri="{9D8B030D-6E8A-4147-A177-3AD203B41FA5}">
                      <a16:colId xmlns="" xmlns:a16="http://schemas.microsoft.com/office/drawing/2014/main" val="20002"/>
                    </a:ext>
                  </a:extLst>
                </a:gridCol>
                <a:gridCol w="2190607"/>
              </a:tblGrid>
              <a:tr h="1683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グレード3以上のAE、%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 + SIRT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683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全てのAE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683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血液学的</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2336460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92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転移を有する膵腺癌患者の内、ASNSの発現が低い（ASNS 0/1</a:t>
            </a:r>
            <a:r>
              <a:rPr lang="ja-JP" sz="1600" b="1" i="0" baseline="30000" dirty="0" smtClean="0">
                <a:solidFill>
                  <a:srgbClr val="4D4D4D"/>
                </a:solidFill>
                <a:ea typeface="MS UI Gothic" pitchFamily="18" charset="0"/>
              </a:rPr>
              <a:t>+</a:t>
            </a:r>
            <a:r>
              <a:rPr lang="ja-JP" sz="1600" b="1" i="0" dirty="0" smtClean="0">
                <a:solidFill>
                  <a:srgbClr val="4D4D4D"/>
                </a:solidFill>
                <a:ea typeface="MS UI Gothic" pitchFamily="18" charset="0"/>
              </a:rPr>
              <a:t>）腫瘍を有する転患者において、eryaspaseとCTの併用療法はOS + PFS*改善の傾向を示した。</a:t>
            </a:r>
          </a:p>
          <a:p>
            <a:r>
              <a:rPr lang="ja-JP" sz="1600" b="1" i="0" dirty="0" smtClean="0">
                <a:solidFill>
                  <a:srgbClr val="4D4D4D"/>
                </a:solidFill>
                <a:ea typeface="MS UI Gothic" pitchFamily="18" charset="0"/>
              </a:rPr>
              <a:t>ITT解析対象集団では、eryaspaseとCTの併用療法により、OSおよびPFSが延長し、DCRの改善が見られた。</a:t>
            </a:r>
          </a:p>
          <a:p>
            <a:r>
              <a:rPr lang="ja-JP" sz="1600" b="1" i="0" dirty="0" smtClean="0">
                <a:solidFill>
                  <a:srgbClr val="4D4D4D"/>
                </a:solidFill>
                <a:ea typeface="MS UI Gothic" pitchFamily="18" charset="0"/>
              </a:rPr>
              <a:t>EryaspaseとCTの併用療法における安全性*プロファイルは、個々のCTにおいてこれまでに明らかとなっている安全性プロファイルと同様であった。</a:t>
            </a:r>
          </a:p>
          <a:p>
            <a:r>
              <a:rPr lang="ja-JP" sz="1600" b="1" i="0" dirty="0" smtClean="0">
                <a:solidFill>
                  <a:srgbClr val="4D4D4D"/>
                </a:solidFill>
                <a:ea typeface="MS UI Gothic" pitchFamily="18" charset="0"/>
              </a:rPr>
              <a:t>グローバル第III相試験が現在計画されている。</a:t>
            </a:r>
          </a:p>
          <a:p>
            <a:endParaRPr lang="en-US" dirty="0"/>
          </a:p>
          <a:p>
            <a:pPr marL="0" indent="0">
              <a:buNone/>
            </a:pPr>
            <a:endParaRPr lang="en-GB" b="1" dirty="0"/>
          </a:p>
        </p:txBody>
      </p:sp>
      <p:sp>
        <p:nvSpPr>
          <p:cNvPr id="12"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621PD：転移を有する膵腺癌患者において、第二選択治療としてeryaspaseとゲムシタビンまたはFOLFOXの併用療法を評価する第IIb相試験（NCT02195180）</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Hammel P, et al</a:t>
            </a:r>
          </a:p>
        </p:txBody>
      </p:sp>
      <p:sp>
        <p:nvSpPr>
          <p:cNvPr id="14"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*データには示されていない。</a:t>
            </a:r>
          </a:p>
        </p:txBody>
      </p:sp>
      <p:sp>
        <p:nvSpPr>
          <p:cNvPr id="15" name="Text Placeholder 4"/>
          <p:cNvSpPr>
            <a:spLocks noGrp="1"/>
          </p:cNvSpPr>
          <p:nvPr>
            <p:ph type="body" sz="quarter" idx="11"/>
          </p:nvPr>
        </p:nvSpPr>
        <p:spPr>
          <a:xfrm>
            <a:off x="4648200" y="6096000"/>
            <a:ext cx="4130675" cy="487363"/>
          </a:xfrm>
        </p:spPr>
        <p:txBody>
          <a:bodyPr/>
          <a:lstStyle/>
          <a:p>
            <a:r>
              <a:rPr lang="en-US" dirty="0" err="1"/>
              <a:t>Hammel</a:t>
            </a:r>
            <a:r>
              <a:rPr lang="en-US" dirty="0"/>
              <a:t> P, et al. </a:t>
            </a:r>
            <a:r>
              <a:rPr lang="fr-FR" dirty="0"/>
              <a:t>Ann Oncol 2017;28(Suppl 5):Abstr </a:t>
            </a:r>
            <a:r>
              <a:rPr lang="en-US" dirty="0"/>
              <a:t>621PD</a:t>
            </a:r>
          </a:p>
        </p:txBody>
      </p:sp>
      <p:graphicFrame>
        <p:nvGraphicFramePr>
          <p:cNvPr id="16" name="Group 88"/>
          <p:cNvGraphicFramePr>
            <a:graphicFrameLocks noGrp="1"/>
          </p:cNvGraphicFramePr>
          <p:nvPr>
            <p:extLst>
              <p:ext uri="{D42A27DB-BD31-4B8C-83A1-F6EECF244321}">
                <p14:modId xmlns:p14="http://schemas.microsoft.com/office/powerpoint/2010/main" xmlns="" val="2028827464"/>
              </p:ext>
            </p:extLst>
          </p:nvPr>
        </p:nvGraphicFramePr>
        <p:xfrm>
          <a:off x="369888" y="1644335"/>
          <a:ext cx="8408988" cy="2243393"/>
        </p:xfrm>
        <a:graphic>
          <a:graphicData uri="http://schemas.openxmlformats.org/drawingml/2006/table">
            <a:tbl>
              <a:tblPr firstRow="1" bandRow="1">
                <a:tableStyleId>{69012ECD-51FC-41F1-AA8D-1B2483CD663E}</a:tableStyleId>
              </a:tblPr>
              <a:tblGrid>
                <a:gridCol w="2070857">
                  <a:extLst>
                    <a:ext uri="{9D8B030D-6E8A-4147-A177-3AD203B41FA5}">
                      <a16:colId xmlns="" xmlns:a16="http://schemas.microsoft.com/office/drawing/2014/main" val="20000"/>
                    </a:ext>
                  </a:extLst>
                </a:gridCol>
                <a:gridCol w="1878037">
                  <a:extLst>
                    <a:ext uri="{9D8B030D-6E8A-4147-A177-3AD203B41FA5}">
                      <a16:colId xmlns="" xmlns:a16="http://schemas.microsoft.com/office/drawing/2014/main" val="20001"/>
                    </a:ext>
                  </a:extLst>
                </a:gridCol>
                <a:gridCol w="2198027">
                  <a:extLst>
                    <a:ext uri="{9D8B030D-6E8A-4147-A177-3AD203B41FA5}">
                      <a16:colId xmlns="" xmlns:a16="http://schemas.microsoft.com/office/drawing/2014/main" val="20002"/>
                    </a:ext>
                  </a:extLst>
                </a:gridCol>
                <a:gridCol w="2262067">
                  <a:extLst>
                    <a:ext uri="{9D8B030D-6E8A-4147-A177-3AD203B41FA5}">
                      <a16:colId xmlns="" xmlns:a16="http://schemas.microsoft.com/office/drawing/2014/main" val="20003"/>
                    </a:ext>
                  </a:extLst>
                </a:gridCol>
              </a:tblGrid>
              <a:tr h="4203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FFFFFF"/>
                          </a:solidFill>
                          <a:ea typeface="MS UI Gothic" pitchFamily="18" charset="0"/>
                        </a:rPr>
                        <a:t>Eryaspase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(n=95)</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CT単独療法</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p値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2156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000000"/>
                          </a:solidFill>
                        </a:rPr>
                        <a:t>mPFS、週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8.6 (7.6,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7.0 (6.1,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0.59 (0.40, 0.89); 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203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24週PFS,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r>
              <a:tr h="4203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ORR,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11 (11.6) [5.9, 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 (6.5) [1.4, 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 xmlns:a16="http://schemas.microsoft.com/office/drawing/2014/main" val="10002"/>
                  </a:ext>
                </a:extLst>
              </a:tr>
              <a:tr h="4203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000000"/>
                          </a:solidFill>
                          <a:ea typeface="MS UI Gothic" pitchFamily="18" charset="0"/>
                        </a:rPr>
                        <a:t>DCR,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45 (47.4) [37.0, 57.9]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11 (23.9) [12.6, 38.8]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0962718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マイクロサテライト安定性（MSS）のmCRC患者において、FDG-PET検査を使用し、アテゾリズマブ併用下でのCEA-TCB*の早期薬力学的反応を検証すること。</a:t>
            </a:r>
          </a:p>
          <a:p>
            <a:endParaRPr lang="en-GB" dirty="0"/>
          </a:p>
        </p:txBody>
      </p:sp>
      <p:sp>
        <p:nvSpPr>
          <p:cNvPr id="17"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367PD: マイクロサテライト安定性（MSS）のmCRC患者に対するCEA-CD3 T細胞二重特異性抗体＋アテゾリズマブにおいて、早期FDG-PETでの反応は、用量および臨床的有効性と相関する – Sandoval F, et al</a:t>
            </a:r>
          </a:p>
        </p:txBody>
      </p:sp>
      <p:sp>
        <p:nvSpPr>
          <p:cNvPr id="19"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*腫瘍細胞のCEAおよびT細胞のCD3を標的とした新規のT細胞二重特異性抗体</a:t>
            </a:r>
          </a:p>
        </p:txBody>
      </p:sp>
      <p:sp>
        <p:nvSpPr>
          <p:cNvPr id="20" name="Text Placeholder 4"/>
          <p:cNvSpPr>
            <a:spLocks noGrp="1"/>
          </p:cNvSpPr>
          <p:nvPr>
            <p:ph type="body" sz="quarter" idx="11"/>
          </p:nvPr>
        </p:nvSpPr>
        <p:spPr>
          <a:xfrm>
            <a:off x="4572000" y="6096000"/>
            <a:ext cx="4206875" cy="487363"/>
          </a:xfrm>
        </p:spPr>
        <p:txBody>
          <a:bodyPr/>
          <a:lstStyle/>
          <a:p>
            <a:r>
              <a:rPr lang="en-US" dirty="0">
                <a:solidFill>
                  <a:schemeClr val="tx1"/>
                </a:solidFill>
              </a:rPr>
              <a:t>Sandoval F, et al</a:t>
            </a:r>
            <a:r>
              <a:rPr lang="en-US" dirty="0">
                <a:solidFill>
                  <a:schemeClr val="tx1"/>
                </a:solidFill>
                <a:latin typeface="Arial" panose="020B0604020202020204" pitchFamily="34" charset="0"/>
                <a:cs typeface="Arial" panose="020B0604020202020204" pitchFamily="34" charset="0"/>
              </a:rPr>
              <a:t>.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367PD</a:t>
            </a:r>
            <a:endParaRPr lang="en-US" dirty="0">
              <a:solidFill>
                <a:schemeClr val="tx1"/>
              </a:solidFill>
            </a:endParaRPr>
          </a:p>
        </p:txBody>
      </p:sp>
      <p:sp>
        <p:nvSpPr>
          <p:cNvPr id="21" name="Rectangle 9"/>
          <p:cNvSpPr txBox="1">
            <a:spLocks noChangeArrowheads="1"/>
          </p:cNvSpPr>
          <p:nvPr/>
        </p:nvSpPr>
        <p:spPr bwMode="auto">
          <a:xfrm>
            <a:off x="365124" y="4941375"/>
            <a:ext cx="4130676" cy="1027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安全性／忍容性</a:t>
            </a:r>
          </a:p>
          <a:p>
            <a:pPr>
              <a:buClr>
                <a:srgbClr val="043882"/>
              </a:buClr>
            </a:pPr>
            <a:endParaRPr lang="en-GB" dirty="0"/>
          </a:p>
        </p:txBody>
      </p:sp>
      <p:sp>
        <p:nvSpPr>
          <p:cNvPr id="22" name="Content Placeholder 26"/>
          <p:cNvSpPr txBox="1">
            <a:spLocks/>
          </p:cNvSpPr>
          <p:nvPr/>
        </p:nvSpPr>
        <p:spPr>
          <a:xfrm>
            <a:off x="4467225" y="4941375"/>
            <a:ext cx="4400550" cy="10276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抗腫瘍活性、ORR, DoR, DCR, PFS, 薬物動態</a:t>
            </a:r>
          </a:p>
        </p:txBody>
      </p:sp>
      <p:cxnSp>
        <p:nvCxnSpPr>
          <p:cNvPr id="23" name="AutoShape 19"/>
          <p:cNvCxnSpPr>
            <a:cxnSpLocks noChangeShapeType="1"/>
          </p:cNvCxnSpPr>
          <p:nvPr/>
        </p:nvCxnSpPr>
        <p:spPr bwMode="auto">
          <a:xfrm>
            <a:off x="3845687" y="3559264"/>
            <a:ext cx="933427"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7179408" y="3559264"/>
            <a:ext cx="933427" cy="1"/>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12835" y="329494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6" name="AutoShape 9"/>
          <p:cNvSpPr>
            <a:spLocks noChangeArrowheads="1"/>
          </p:cNvSpPr>
          <p:nvPr/>
        </p:nvSpPr>
        <p:spPr bwMode="auto">
          <a:xfrm>
            <a:off x="365123" y="2447937"/>
            <a:ext cx="3665010" cy="2232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CEA</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固形腫瘍を有するmCRC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生検が可能な1つ以上の腫瘍病変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PDまたは標準CTに不耐</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 </a:t>
            </a:r>
          </a:p>
          <a:p>
            <a:pPr defTabSz="892175" eaLnBrk="0" hangingPunct="0">
              <a:spcAft>
                <a:spcPct val="30000"/>
              </a:spcAft>
            </a:pPr>
            <a:r>
              <a:rPr lang="ja-JP" b="0" i="0" dirty="0" smtClean="0">
                <a:solidFill>
                  <a:srgbClr val="FFFFFF"/>
                </a:solidFill>
                <a:ea typeface="MS UI Gothic" pitchFamily="18" charset="0"/>
              </a:rPr>
              <a:t>(n=25)</a:t>
            </a:r>
          </a:p>
        </p:txBody>
      </p:sp>
      <p:sp>
        <p:nvSpPr>
          <p:cNvPr id="27" name="AutoShape 12"/>
          <p:cNvSpPr>
            <a:spLocks noChangeArrowheads="1"/>
          </p:cNvSpPr>
          <p:nvPr/>
        </p:nvSpPr>
        <p:spPr bwMode="auto">
          <a:xfrm>
            <a:off x="4779114" y="297506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CEA-TCB </a:t>
            </a:r>
            <a:r>
              <a:rPr lang="en" dirty="0" smtClean="0"/>
              <a:t/>
            </a:r>
            <a:br>
              <a:rPr lang="en" dirty="0" smtClean="0"/>
            </a:br>
            <a:r>
              <a:rPr lang="ja-JP" b="0" i="0" dirty="0" smtClean="0">
                <a:solidFill>
                  <a:srgbClr val="FFFFFF"/>
                </a:solidFill>
                <a:ea typeface="MS UI Gothic" pitchFamily="18" charset="0"/>
              </a:rPr>
              <a:t>5</a:t>
            </a:r>
            <a:r>
              <a:rPr lang="en-GB" altLang="ja-JP" b="0" i="0" dirty="0" smtClean="0">
                <a:solidFill>
                  <a:srgbClr val="FFFFFF"/>
                </a:solidFill>
                <a:ea typeface="MS UI Gothic" pitchFamily="18" charset="0"/>
              </a:rPr>
              <a:t>–</a:t>
            </a:r>
            <a:r>
              <a:rPr lang="ja-JP" b="0" i="0" dirty="0" smtClean="0">
                <a:solidFill>
                  <a:srgbClr val="FFFFFF"/>
                </a:solidFill>
                <a:ea typeface="MS UI Gothic" pitchFamily="18" charset="0"/>
              </a:rPr>
              <a:t>300 mg、IV、qw + </a:t>
            </a:r>
            <a:r>
              <a:rPr lang="en-GB" altLang="ja-JP" b="0" i="0" dirty="0" smtClean="0">
                <a:solidFill>
                  <a:srgbClr val="FFFFFF"/>
                </a:solidFill>
                <a:ea typeface="MS UI Gothic" pitchFamily="18" charset="0"/>
              </a:rPr>
              <a:t/>
            </a:r>
            <a:br>
              <a:rPr lang="en-GB" altLang="ja-JP" b="0" i="0" dirty="0" smtClean="0">
                <a:solidFill>
                  <a:srgbClr val="FFFFFF"/>
                </a:solidFill>
                <a:ea typeface="MS UI Gothic" pitchFamily="18" charset="0"/>
              </a:rPr>
            </a:br>
            <a:r>
              <a:rPr lang="ja-JP" b="0" i="0" dirty="0" smtClean="0">
                <a:solidFill>
                  <a:srgbClr val="FFFFFF"/>
                </a:solidFill>
                <a:ea typeface="MS UI Gothic" pitchFamily="18" charset="0"/>
              </a:rPr>
              <a:t>アテゾリズマブ1200 mg、q3w</a:t>
            </a:r>
          </a:p>
        </p:txBody>
      </p:sp>
    </p:spTree>
    <p:extLst>
      <p:ext uri="{BB962C8B-B14F-4D97-AF65-F5344CB8AC3E}">
        <p14:creationId xmlns:p14="http://schemas.microsoft.com/office/powerpoint/2010/main" xmlns="" val="31479218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30"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367PD: マイクロサテライト安定性（MSS）のmCRC患者に対するCEA-CD3 T細胞二重特異性抗体＋アテゾリズマブにおいて、早期FDG-PETでの反応は、用量および臨床的有効性と相関する – Sandoval F, et al</a:t>
            </a:r>
          </a:p>
        </p:txBody>
      </p:sp>
      <p:sp>
        <p:nvSpPr>
          <p:cNvPr id="132" name="Text Placeholder 4"/>
          <p:cNvSpPr>
            <a:spLocks noGrp="1"/>
          </p:cNvSpPr>
          <p:nvPr>
            <p:ph type="body" sz="quarter" idx="11"/>
          </p:nvPr>
        </p:nvSpPr>
        <p:spPr>
          <a:xfrm>
            <a:off x="4524804" y="6096000"/>
            <a:ext cx="4254072" cy="487363"/>
          </a:xfrm>
        </p:spPr>
        <p:txBody>
          <a:bodyPr/>
          <a:lstStyle/>
          <a:p>
            <a:r>
              <a:rPr lang="en-US" dirty="0">
                <a:solidFill>
                  <a:schemeClr val="tx1"/>
                </a:solidFill>
              </a:rPr>
              <a:t>Sandoval F, et al</a:t>
            </a:r>
            <a:r>
              <a:rPr lang="en-US" dirty="0">
                <a:solidFill>
                  <a:schemeClr val="tx1"/>
                </a:solidFill>
                <a:latin typeface="Arial" panose="020B0604020202020204" pitchFamily="34" charset="0"/>
                <a:cs typeface="Arial" panose="020B0604020202020204" pitchFamily="34" charset="0"/>
              </a:rPr>
              <a:t>.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367PD</a:t>
            </a:r>
            <a:endParaRPr lang="en-US" dirty="0">
              <a:solidFill>
                <a:schemeClr val="tx1"/>
              </a:solidFill>
            </a:endParaRPr>
          </a:p>
        </p:txBody>
      </p:sp>
      <p:graphicFrame>
        <p:nvGraphicFramePr>
          <p:cNvPr id="133" name="Group 88"/>
          <p:cNvGraphicFramePr>
            <a:graphicFrameLocks noGrp="1"/>
          </p:cNvGraphicFramePr>
          <p:nvPr>
            <p:extLst>
              <p:ext uri="{D42A27DB-BD31-4B8C-83A1-F6EECF244321}">
                <p14:modId xmlns:p14="http://schemas.microsoft.com/office/powerpoint/2010/main" xmlns="" val="1836336280"/>
              </p:ext>
            </p:extLst>
          </p:nvPr>
        </p:nvGraphicFramePr>
        <p:xfrm>
          <a:off x="389662" y="4708071"/>
          <a:ext cx="8408988" cy="1371600"/>
        </p:xfrm>
        <a:graphic>
          <a:graphicData uri="http://schemas.openxmlformats.org/drawingml/2006/table">
            <a:tbl>
              <a:tblPr firstRow="1" bandRow="1">
                <a:tableStyleId>{69012ECD-51FC-41F1-AA8D-1B2483CD663E}</a:tableStyleId>
              </a:tblPr>
              <a:tblGrid>
                <a:gridCol w="1010179">
                  <a:extLst>
                    <a:ext uri="{9D8B030D-6E8A-4147-A177-3AD203B41FA5}">
                      <a16:colId xmlns="" xmlns:a16="http://schemas.microsoft.com/office/drawing/2014/main" val="20000"/>
                    </a:ext>
                  </a:extLst>
                </a:gridCol>
                <a:gridCol w="2874675">
                  <a:extLst>
                    <a:ext uri="{9D8B030D-6E8A-4147-A177-3AD203B41FA5}">
                      <a16:colId xmlns="" xmlns:a16="http://schemas.microsoft.com/office/drawing/2014/main" val="20001"/>
                    </a:ext>
                  </a:extLst>
                </a:gridCol>
                <a:gridCol w="2262067">
                  <a:extLst>
                    <a:ext uri="{9D8B030D-6E8A-4147-A177-3AD203B41FA5}">
                      <a16:colId xmlns="" xmlns:a16="http://schemas.microsoft.com/office/drawing/2014/main" val="20002"/>
                    </a:ext>
                  </a:extLst>
                </a:gridCol>
                <a:gridCol w="2262067">
                  <a:extLst>
                    <a:ext uri="{9D8B030D-6E8A-4147-A177-3AD203B41FA5}">
                      <a16:colId xmlns="" xmlns:a16="http://schemas.microsoft.com/office/drawing/2014/main" val="20003"/>
                    </a:ext>
                  </a:extLst>
                </a:gridCol>
              </a:tblGrid>
              <a:tr h="142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latin typeface="+mj-lt"/>
                          <a:ea typeface="MS UI Gothic" pitchFamily="18" charset="0"/>
                        </a:rPr>
                        <a:t>FDG-PETでの反応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latin typeface="+mj-lt"/>
                          <a:ea typeface="MS UI Gothic" pitchFamily="18" charset="0"/>
                        </a:rPr>
                        <a:t>全患者 (n=25)</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chemeClr val="tx2"/>
                          </a:solidFill>
                          <a:latin typeface="+mj-lt"/>
                        </a:rPr>
                        <a:t>CEA-TCB（＜80 mg、qw）による治療を受けた患者 (n=10)</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dirty="0" smtClean="0">
                          <a:solidFill>
                            <a:schemeClr val="tx2"/>
                          </a:solidFill>
                          <a:latin typeface="+mj-lt"/>
                        </a:rPr>
                        <a:t>CEA-TCB（≧80 mg、qw）による治療を受けた患者 (n=15)</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429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42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42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grpSp>
        <p:nvGrpSpPr>
          <p:cNvPr id="134" name="Group 133"/>
          <p:cNvGrpSpPr/>
          <p:nvPr/>
        </p:nvGrpSpPr>
        <p:grpSpPr>
          <a:xfrm>
            <a:off x="63070" y="1605525"/>
            <a:ext cx="9019717" cy="2865479"/>
            <a:chOff x="63070" y="1256209"/>
            <a:chExt cx="9019717" cy="2865479"/>
          </a:xfrm>
        </p:grpSpPr>
        <p:sp>
          <p:nvSpPr>
            <p:cNvPr id="135" name="Rectangle 134"/>
            <p:cNvSpPr/>
            <p:nvPr/>
          </p:nvSpPr>
          <p:spPr>
            <a:xfrm>
              <a:off x="129635" y="1256209"/>
              <a:ext cx="4809067" cy="523220"/>
            </a:xfrm>
            <a:prstGeom prst="rect">
              <a:avLst/>
            </a:prstGeom>
          </p:spPr>
          <p:txBody>
            <a:bodyPr wrap="square">
              <a:spAutoFit/>
            </a:bodyPr>
            <a:lstStyle/>
            <a:p>
              <a:pPr algn="ctr"/>
              <a:r>
                <a:rPr lang="ja-JP" sz="1400" b="1" i="0" dirty="0" smtClean="0">
                  <a:solidFill>
                    <a:srgbClr val="4D4D4D"/>
                  </a:solidFill>
                  <a:ea typeface="MS UI Gothic" pitchFamily="18" charset="0"/>
                </a:rPr>
                <a:t>ベースラインからのFDG-PETにおける</a:t>
              </a:r>
              <a:r>
                <a:rPr lang="en" sz="1400" dirty="0" smtClean="0"/>
                <a:t/>
              </a:r>
              <a:br>
                <a:rPr lang="en" sz="1400" dirty="0" smtClean="0"/>
              </a:br>
              <a:r>
                <a:rPr lang="ja-JP" sz="1400" b="1" i="0" dirty="0" smtClean="0">
                  <a:solidFill>
                    <a:srgbClr val="4D4D4D"/>
                  </a:solidFill>
                  <a:ea typeface="MS UI Gothic" pitchFamily="18" charset="0"/>
                </a:rPr>
                <a:t>SUV</a:t>
              </a:r>
              <a:r>
                <a:rPr lang="ja-JP" sz="1400" b="1" i="0" baseline="-25000" dirty="0" smtClean="0">
                  <a:solidFill>
                    <a:srgbClr val="4D4D4D"/>
                  </a:solidFill>
                  <a:ea typeface="MS UI Gothic" pitchFamily="18" charset="0"/>
                </a:rPr>
                <a:t>max</a:t>
              </a:r>
              <a:r>
                <a:rPr lang="ja-JP" sz="1400" b="1" i="0" dirty="0" smtClean="0">
                  <a:solidFill>
                    <a:srgbClr val="4D4D4D"/>
                  </a:solidFill>
                  <a:ea typeface="MS UI Gothic" pitchFamily="18" charset="0"/>
                </a:rPr>
                <a:t>の変化（CEA-TCBの用量別）</a:t>
              </a:r>
            </a:p>
          </p:txBody>
        </p:sp>
        <p:sp>
          <p:nvSpPr>
            <p:cNvPr id="136" name="Rectangle 135"/>
            <p:cNvSpPr/>
            <p:nvPr/>
          </p:nvSpPr>
          <p:spPr>
            <a:xfrm>
              <a:off x="4790191" y="1256209"/>
              <a:ext cx="4292596" cy="523220"/>
            </a:xfrm>
            <a:prstGeom prst="rect">
              <a:avLst/>
            </a:prstGeom>
          </p:spPr>
          <p:txBody>
            <a:bodyPr wrap="square">
              <a:spAutoFit/>
            </a:bodyPr>
            <a:lstStyle/>
            <a:p>
              <a:pPr algn="ctr"/>
              <a:r>
                <a:rPr lang="ja-JP" sz="1400" b="1" i="0" dirty="0" smtClean="0">
                  <a:solidFill>
                    <a:srgbClr val="4D4D4D"/>
                  </a:solidFill>
                  <a:ea typeface="MS UI Gothic" pitchFamily="18" charset="0"/>
                </a:rPr>
                <a:t>ベースラインからのFDG-PETにおけるSUV</a:t>
              </a:r>
              <a:r>
                <a:rPr lang="ja-JP" sz="1400" b="1" i="0" baseline="-25000" dirty="0" smtClean="0">
                  <a:solidFill>
                    <a:srgbClr val="4D4D4D"/>
                  </a:solidFill>
                  <a:ea typeface="MS UI Gothic" pitchFamily="18" charset="0"/>
                </a:rPr>
                <a:t>max</a:t>
              </a:r>
              <a:r>
                <a:rPr lang="ja-JP" sz="1400" b="1" i="0" dirty="0" smtClean="0">
                  <a:solidFill>
                    <a:srgbClr val="4D4D4D"/>
                  </a:solidFill>
                  <a:ea typeface="MS UI Gothic" pitchFamily="18" charset="0"/>
                </a:rPr>
                <a:t>の変化と最良腫瘍サイズの変化の相関性</a:t>
              </a:r>
            </a:p>
          </p:txBody>
        </p:sp>
        <p:sp>
          <p:nvSpPr>
            <p:cNvPr id="137" name="Rectangle 136"/>
            <p:cNvSpPr/>
            <p:nvPr/>
          </p:nvSpPr>
          <p:spPr>
            <a:xfrm>
              <a:off x="2791570" y="2041773"/>
              <a:ext cx="105711" cy="109024"/>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Rectangle 137"/>
            <p:cNvSpPr/>
            <p:nvPr/>
          </p:nvSpPr>
          <p:spPr>
            <a:xfrm>
              <a:off x="2791570" y="2194173"/>
              <a:ext cx="105711" cy="109024"/>
            </a:xfrm>
            <a:prstGeom prst="rect">
              <a:avLst/>
            </a:prstGeom>
            <a:solidFill>
              <a:srgbClr val="B2B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Rectangle 138"/>
            <p:cNvSpPr/>
            <p:nvPr/>
          </p:nvSpPr>
          <p:spPr>
            <a:xfrm>
              <a:off x="2791570" y="2346573"/>
              <a:ext cx="105711" cy="109024"/>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Rectangle 139"/>
            <p:cNvSpPr/>
            <p:nvPr/>
          </p:nvSpPr>
          <p:spPr>
            <a:xfrm>
              <a:off x="3423679" y="2041773"/>
              <a:ext cx="105711" cy="10902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Rectangle 140"/>
            <p:cNvSpPr/>
            <p:nvPr/>
          </p:nvSpPr>
          <p:spPr>
            <a:xfrm>
              <a:off x="2791570" y="2498973"/>
              <a:ext cx="105711" cy="109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Rectangle 141"/>
            <p:cNvSpPr/>
            <p:nvPr/>
          </p:nvSpPr>
          <p:spPr>
            <a:xfrm>
              <a:off x="3423679" y="2194173"/>
              <a:ext cx="105711" cy="109024"/>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Rectangle 142"/>
            <p:cNvSpPr/>
            <p:nvPr/>
          </p:nvSpPr>
          <p:spPr>
            <a:xfrm>
              <a:off x="3423679" y="2346573"/>
              <a:ext cx="105711" cy="109024"/>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TextBox 143"/>
            <p:cNvSpPr txBox="1"/>
            <p:nvPr/>
          </p:nvSpPr>
          <p:spPr>
            <a:xfrm>
              <a:off x="2865020" y="1970977"/>
              <a:ext cx="538930" cy="707886"/>
            </a:xfrm>
            <a:prstGeom prst="rect">
              <a:avLst/>
            </a:prstGeom>
            <a:noFill/>
          </p:spPr>
          <p:txBody>
            <a:bodyPr wrap="none" rtlCol="0">
              <a:spAutoFit/>
            </a:bodyPr>
            <a:lstStyle/>
            <a:p>
              <a:r>
                <a:rPr lang="ja-JP" sz="1000" b="0" i="0" dirty="0" smtClean="0">
                  <a:solidFill>
                    <a:srgbClr val="4D4D4D"/>
                  </a:solidFill>
                  <a:ea typeface="MS UI Gothic" pitchFamily="18" charset="0"/>
                </a:rPr>
                <a:t>5 mg</a:t>
              </a:r>
            </a:p>
            <a:p>
              <a:r>
                <a:rPr lang="ja-JP" sz="1000" b="0" i="0" dirty="0" smtClean="0">
                  <a:solidFill>
                    <a:srgbClr val="4D4D4D"/>
                  </a:solidFill>
                  <a:ea typeface="MS UI Gothic" pitchFamily="18" charset="0"/>
                </a:rPr>
                <a:t>10 mg</a:t>
              </a:r>
            </a:p>
            <a:p>
              <a:r>
                <a:rPr lang="ja-JP" sz="1000" b="0" i="0" dirty="0" smtClean="0">
                  <a:solidFill>
                    <a:srgbClr val="4D4D4D"/>
                  </a:solidFill>
                  <a:ea typeface="MS UI Gothic" pitchFamily="18" charset="0"/>
                </a:rPr>
                <a:t>20 mg</a:t>
              </a:r>
            </a:p>
            <a:p>
              <a:r>
                <a:rPr lang="ja-JP" sz="1000" b="0" i="0" dirty="0" smtClean="0">
                  <a:solidFill>
                    <a:srgbClr val="4D4D4D"/>
                  </a:solidFill>
                  <a:ea typeface="MS UI Gothic" pitchFamily="18" charset="0"/>
                </a:rPr>
                <a:t>40 mg</a:t>
              </a:r>
            </a:p>
          </p:txBody>
        </p:sp>
        <p:sp>
          <p:nvSpPr>
            <p:cNvPr id="145" name="TextBox 144"/>
            <p:cNvSpPr txBox="1"/>
            <p:nvPr/>
          </p:nvSpPr>
          <p:spPr>
            <a:xfrm>
              <a:off x="3612504" y="1970977"/>
              <a:ext cx="609462" cy="553998"/>
            </a:xfrm>
            <a:prstGeom prst="rect">
              <a:avLst/>
            </a:prstGeom>
            <a:noFill/>
          </p:spPr>
          <p:txBody>
            <a:bodyPr wrap="none" rtlCol="0">
              <a:spAutoFit/>
            </a:bodyPr>
            <a:lstStyle/>
            <a:p>
              <a:r>
                <a:rPr lang="ja-JP" sz="1000" b="0" i="0" dirty="0" smtClean="0">
                  <a:solidFill>
                    <a:srgbClr val="4D4D4D"/>
                  </a:solidFill>
                  <a:ea typeface="MS UI Gothic" pitchFamily="18" charset="0"/>
                </a:rPr>
                <a:t>80 mg</a:t>
              </a:r>
            </a:p>
            <a:p>
              <a:r>
                <a:rPr lang="ja-JP" sz="1000" b="0" i="0" dirty="0" smtClean="0">
                  <a:solidFill>
                    <a:srgbClr val="4D4D4D"/>
                  </a:solidFill>
                  <a:ea typeface="MS UI Gothic" pitchFamily="18" charset="0"/>
                </a:rPr>
                <a:t>160 mg</a:t>
              </a:r>
            </a:p>
            <a:p>
              <a:r>
                <a:rPr lang="ja-JP" sz="1000" b="0" i="0" dirty="0" smtClean="0">
                  <a:solidFill>
                    <a:srgbClr val="4D4D4D"/>
                  </a:solidFill>
                  <a:ea typeface="MS UI Gothic" pitchFamily="18" charset="0"/>
                </a:rPr>
                <a:t>300 mg</a:t>
              </a:r>
            </a:p>
          </p:txBody>
        </p:sp>
        <p:sp>
          <p:nvSpPr>
            <p:cNvPr id="146" name="TextBox 145"/>
            <p:cNvSpPr txBox="1"/>
            <p:nvPr/>
          </p:nvSpPr>
          <p:spPr>
            <a:xfrm>
              <a:off x="2696513" y="1805090"/>
              <a:ext cx="1560042" cy="246221"/>
            </a:xfrm>
            <a:prstGeom prst="rect">
              <a:avLst/>
            </a:prstGeom>
            <a:noFill/>
          </p:spPr>
          <p:txBody>
            <a:bodyPr wrap="none" rtlCol="0">
              <a:spAutoFit/>
            </a:bodyPr>
            <a:lstStyle/>
            <a:p>
              <a:r>
                <a:rPr lang="ja-JP" sz="1000" b="0" i="0" dirty="0" smtClean="0">
                  <a:solidFill>
                    <a:srgbClr val="4D4D4D"/>
                  </a:solidFill>
                  <a:ea typeface="MS UI Gothic" pitchFamily="18" charset="0"/>
                </a:rPr>
                <a:t>CEA-TCB予定用量</a:t>
              </a:r>
            </a:p>
          </p:txBody>
        </p:sp>
        <p:sp>
          <p:nvSpPr>
            <p:cNvPr id="147" name="Rectangle 146"/>
            <p:cNvSpPr/>
            <p:nvPr/>
          </p:nvSpPr>
          <p:spPr>
            <a:xfrm rot="10800000">
              <a:off x="595531" y="2174322"/>
              <a:ext cx="105711" cy="75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Rectangle 147"/>
            <p:cNvSpPr/>
            <p:nvPr/>
          </p:nvSpPr>
          <p:spPr>
            <a:xfrm>
              <a:off x="3878506" y="2940614"/>
              <a:ext cx="105711" cy="43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Rectangle 148"/>
            <p:cNvSpPr/>
            <p:nvPr/>
          </p:nvSpPr>
          <p:spPr>
            <a:xfrm>
              <a:off x="2092646" y="2940614"/>
              <a:ext cx="105711" cy="72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Rectangle 149"/>
            <p:cNvSpPr/>
            <p:nvPr/>
          </p:nvSpPr>
          <p:spPr>
            <a:xfrm>
              <a:off x="2232779" y="2940614"/>
              <a:ext cx="105711" cy="72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Rectangle 150"/>
            <p:cNvSpPr/>
            <p:nvPr/>
          </p:nvSpPr>
          <p:spPr>
            <a:xfrm rot="10800000">
              <a:off x="750104" y="2246322"/>
              <a:ext cx="105711"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Rectangle 151"/>
            <p:cNvSpPr/>
            <p:nvPr/>
          </p:nvSpPr>
          <p:spPr>
            <a:xfrm rot="10800000">
              <a:off x="892797" y="2426322"/>
              <a:ext cx="105711"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Rectangle 152"/>
            <p:cNvSpPr/>
            <p:nvPr/>
          </p:nvSpPr>
          <p:spPr>
            <a:xfrm rot="10800000">
              <a:off x="1341625" y="2750322"/>
              <a:ext cx="105711"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Rectangle 153"/>
            <p:cNvSpPr/>
            <p:nvPr/>
          </p:nvSpPr>
          <p:spPr>
            <a:xfrm>
              <a:off x="1943987" y="2940614"/>
              <a:ext cx="105711"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Rectangle 154"/>
            <p:cNvSpPr/>
            <p:nvPr/>
          </p:nvSpPr>
          <p:spPr>
            <a:xfrm>
              <a:off x="2681997" y="2940614"/>
              <a:ext cx="105711"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Rectangle 155"/>
            <p:cNvSpPr/>
            <p:nvPr/>
          </p:nvSpPr>
          <p:spPr>
            <a:xfrm rot="10800000">
              <a:off x="1045404" y="2498322"/>
              <a:ext cx="105711" cy="432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Rectangle 156"/>
            <p:cNvSpPr/>
            <p:nvPr/>
          </p:nvSpPr>
          <p:spPr>
            <a:xfrm rot="10800000">
              <a:off x="1193404" y="2534322"/>
              <a:ext cx="105711" cy="39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Rectangle 157"/>
            <p:cNvSpPr/>
            <p:nvPr/>
          </p:nvSpPr>
          <p:spPr>
            <a:xfrm rot="10800000">
              <a:off x="1497148" y="2822322"/>
              <a:ext cx="105711" cy="108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Rectangle 158"/>
            <p:cNvSpPr/>
            <p:nvPr/>
          </p:nvSpPr>
          <p:spPr>
            <a:xfrm>
              <a:off x="2544216" y="2940614"/>
              <a:ext cx="105711" cy="180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Rectangle 159"/>
            <p:cNvSpPr/>
            <p:nvPr/>
          </p:nvSpPr>
          <p:spPr>
            <a:xfrm>
              <a:off x="2837684" y="2940614"/>
              <a:ext cx="105711" cy="21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Rectangle 160"/>
            <p:cNvSpPr/>
            <p:nvPr/>
          </p:nvSpPr>
          <p:spPr>
            <a:xfrm>
              <a:off x="3286896" y="2940614"/>
              <a:ext cx="105711" cy="288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Rectangle 161"/>
            <p:cNvSpPr/>
            <p:nvPr/>
          </p:nvSpPr>
          <p:spPr>
            <a:xfrm>
              <a:off x="3721036" y="2940614"/>
              <a:ext cx="105711" cy="360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Rectangle 162"/>
            <p:cNvSpPr/>
            <p:nvPr/>
          </p:nvSpPr>
          <p:spPr>
            <a:xfrm>
              <a:off x="4029576" y="2940614"/>
              <a:ext cx="105711" cy="57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Rectangle 163"/>
            <p:cNvSpPr/>
            <p:nvPr/>
          </p:nvSpPr>
          <p:spPr>
            <a:xfrm>
              <a:off x="4177348" y="2940614"/>
              <a:ext cx="105711" cy="7560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Rectangle 164"/>
            <p:cNvSpPr/>
            <p:nvPr/>
          </p:nvSpPr>
          <p:spPr>
            <a:xfrm>
              <a:off x="2393170" y="2940614"/>
              <a:ext cx="105711"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Rectangle 165"/>
            <p:cNvSpPr/>
            <p:nvPr/>
          </p:nvSpPr>
          <p:spPr>
            <a:xfrm>
              <a:off x="2981757" y="2940614"/>
              <a:ext cx="105711"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Rectangle 166"/>
            <p:cNvSpPr/>
            <p:nvPr/>
          </p:nvSpPr>
          <p:spPr>
            <a:xfrm>
              <a:off x="3133256" y="2940614"/>
              <a:ext cx="105711"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8" name="Rectangle 167"/>
            <p:cNvSpPr/>
            <p:nvPr/>
          </p:nvSpPr>
          <p:spPr>
            <a:xfrm>
              <a:off x="3430451" y="2940614"/>
              <a:ext cx="105711" cy="32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Rectangle 168"/>
            <p:cNvSpPr/>
            <p:nvPr/>
          </p:nvSpPr>
          <p:spPr>
            <a:xfrm>
              <a:off x="3581064" y="2940614"/>
              <a:ext cx="105711"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Rectangle 169"/>
            <p:cNvSpPr/>
            <p:nvPr/>
          </p:nvSpPr>
          <p:spPr>
            <a:xfrm rot="10800000">
              <a:off x="1641399" y="2822322"/>
              <a:ext cx="105711" cy="108000"/>
            </a:xfrm>
            <a:prstGeom prst="rect">
              <a:avLst/>
            </a:prstGeom>
            <a:solidFill>
              <a:srgbClr val="B2B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Rectangle 170"/>
            <p:cNvSpPr/>
            <p:nvPr/>
          </p:nvSpPr>
          <p:spPr>
            <a:xfrm>
              <a:off x="1792123" y="2940614"/>
              <a:ext cx="105711" cy="36000"/>
            </a:xfrm>
            <a:prstGeom prst="rect">
              <a:avLst/>
            </a:prstGeom>
            <a:solidFill>
              <a:srgbClr val="B2B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72" name="Group 171"/>
            <p:cNvGrpSpPr/>
            <p:nvPr/>
          </p:nvGrpSpPr>
          <p:grpSpPr>
            <a:xfrm>
              <a:off x="63070" y="1745688"/>
              <a:ext cx="4436161" cy="2376000"/>
              <a:chOff x="2537100" y="2220168"/>
              <a:chExt cx="4436161" cy="2290860"/>
            </a:xfrm>
          </p:grpSpPr>
          <p:grpSp>
            <p:nvGrpSpPr>
              <p:cNvPr id="229" name="Group 228"/>
              <p:cNvGrpSpPr/>
              <p:nvPr/>
            </p:nvGrpSpPr>
            <p:grpSpPr>
              <a:xfrm>
                <a:off x="2972561" y="2333162"/>
                <a:ext cx="4000700" cy="2072210"/>
                <a:chOff x="2291341" y="1973094"/>
                <a:chExt cx="5075065" cy="3926658"/>
              </a:xfrm>
            </p:grpSpPr>
            <p:cxnSp>
              <p:nvCxnSpPr>
                <p:cNvPr id="240" name="Straight Connector 239"/>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30" name="TextBox 229"/>
              <p:cNvSpPr txBox="1"/>
              <p:nvPr/>
            </p:nvSpPr>
            <p:spPr>
              <a:xfrm rot="16200000">
                <a:off x="1680203" y="3255650"/>
                <a:ext cx="1944626" cy="230832"/>
              </a:xfrm>
              <a:prstGeom prst="rect">
                <a:avLst/>
              </a:prstGeom>
              <a:noFill/>
            </p:spPr>
            <p:txBody>
              <a:bodyPr wrap="none" rtlCol="0">
                <a:spAutoFit/>
              </a:bodyPr>
              <a:lstStyle/>
              <a:p>
                <a:pPr algn="ctr"/>
                <a:r>
                  <a:rPr lang="ja-JP" sz="900" b="0" i="0" dirty="0" smtClean="0">
                    <a:solidFill>
                      <a:srgbClr val="000000"/>
                    </a:solidFill>
                    <a:ea typeface="MS UI Gothic" pitchFamily="18" charset="0"/>
                  </a:rPr>
                  <a:t>ベースラインからのSUV</a:t>
                </a:r>
                <a:r>
                  <a:rPr lang="ja-JP" sz="900" b="0" i="0" baseline="-25000" dirty="0" smtClean="0">
                    <a:solidFill>
                      <a:srgbClr val="000000"/>
                    </a:solidFill>
                    <a:ea typeface="MS UI Gothic" pitchFamily="18" charset="0"/>
                  </a:rPr>
                  <a:t>max</a:t>
                </a:r>
                <a:r>
                  <a:rPr lang="ja-JP" sz="900" b="0" i="0" dirty="0" smtClean="0">
                    <a:solidFill>
                      <a:srgbClr val="000000"/>
                    </a:solidFill>
                    <a:ea typeface="MS UI Gothic" pitchFamily="18" charset="0"/>
                  </a:rPr>
                  <a:t>の変化, %</a:t>
                </a:r>
              </a:p>
            </p:txBody>
          </p:sp>
          <p:sp>
            <p:nvSpPr>
              <p:cNvPr id="231" name="TextBox 230"/>
              <p:cNvSpPr txBox="1"/>
              <p:nvPr/>
            </p:nvSpPr>
            <p:spPr>
              <a:xfrm>
                <a:off x="2678691" y="2220168"/>
                <a:ext cx="37702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100</a:t>
                </a:r>
              </a:p>
            </p:txBody>
          </p:sp>
          <p:sp>
            <p:nvSpPr>
              <p:cNvPr id="232" name="TextBox 231"/>
              <p:cNvSpPr txBox="1"/>
              <p:nvPr/>
            </p:nvSpPr>
            <p:spPr>
              <a:xfrm>
                <a:off x="2742811" y="2480892"/>
                <a:ext cx="31290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75</a:t>
                </a:r>
              </a:p>
            </p:txBody>
          </p:sp>
          <p:sp>
            <p:nvSpPr>
              <p:cNvPr id="233" name="TextBox 232"/>
              <p:cNvSpPr txBox="1"/>
              <p:nvPr/>
            </p:nvSpPr>
            <p:spPr>
              <a:xfrm>
                <a:off x="2742811" y="2728775"/>
                <a:ext cx="31290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50</a:t>
                </a:r>
              </a:p>
            </p:txBody>
          </p:sp>
          <p:sp>
            <p:nvSpPr>
              <p:cNvPr id="234" name="TextBox 233"/>
              <p:cNvSpPr txBox="1"/>
              <p:nvPr/>
            </p:nvSpPr>
            <p:spPr>
              <a:xfrm>
                <a:off x="2742811" y="2986737"/>
                <a:ext cx="31290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25</a:t>
                </a:r>
              </a:p>
            </p:txBody>
          </p:sp>
          <p:sp>
            <p:nvSpPr>
              <p:cNvPr id="235" name="TextBox 234"/>
              <p:cNvSpPr txBox="1"/>
              <p:nvPr/>
            </p:nvSpPr>
            <p:spPr>
              <a:xfrm>
                <a:off x="2806931" y="3253801"/>
                <a:ext cx="24878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0</a:t>
                </a:r>
              </a:p>
            </p:txBody>
          </p:sp>
          <p:sp>
            <p:nvSpPr>
              <p:cNvPr id="236" name="TextBox 235"/>
              <p:cNvSpPr txBox="1"/>
              <p:nvPr/>
            </p:nvSpPr>
            <p:spPr>
              <a:xfrm>
                <a:off x="2678691" y="3510681"/>
                <a:ext cx="37702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–25</a:t>
                </a:r>
              </a:p>
            </p:txBody>
          </p:sp>
          <p:sp>
            <p:nvSpPr>
              <p:cNvPr id="237" name="TextBox 236"/>
              <p:cNvSpPr txBox="1"/>
              <p:nvPr/>
            </p:nvSpPr>
            <p:spPr>
              <a:xfrm>
                <a:off x="2678691" y="3771738"/>
                <a:ext cx="37702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–50</a:t>
                </a:r>
              </a:p>
            </p:txBody>
          </p:sp>
          <p:sp>
            <p:nvSpPr>
              <p:cNvPr id="238" name="TextBox 237"/>
              <p:cNvSpPr txBox="1"/>
              <p:nvPr/>
            </p:nvSpPr>
            <p:spPr>
              <a:xfrm>
                <a:off x="2678691" y="4037348"/>
                <a:ext cx="37702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–75</a:t>
                </a:r>
              </a:p>
            </p:txBody>
          </p:sp>
          <p:sp>
            <p:nvSpPr>
              <p:cNvPr id="239" name="TextBox 238"/>
              <p:cNvSpPr txBox="1"/>
              <p:nvPr/>
            </p:nvSpPr>
            <p:spPr>
              <a:xfrm>
                <a:off x="2614571" y="4280196"/>
                <a:ext cx="441146" cy="230832"/>
              </a:xfrm>
              <a:prstGeom prst="rect">
                <a:avLst/>
              </a:prstGeom>
              <a:noFill/>
            </p:spPr>
            <p:txBody>
              <a:bodyPr wrap="none" rtlCol="0" anchor="ctr" anchorCtr="0">
                <a:spAutoFit/>
              </a:bodyPr>
              <a:lstStyle/>
              <a:p>
                <a:pPr algn="r"/>
                <a:r>
                  <a:rPr lang="ja-JP" sz="900" b="0" i="0" dirty="0" smtClean="0">
                    <a:solidFill>
                      <a:srgbClr val="000000"/>
                    </a:solidFill>
                    <a:ea typeface="MS UI Gothic" pitchFamily="18" charset="0"/>
                  </a:rPr>
                  <a:t>–100</a:t>
                </a:r>
              </a:p>
            </p:txBody>
          </p:sp>
        </p:grpSp>
        <p:grpSp>
          <p:nvGrpSpPr>
            <p:cNvPr id="173" name="Group 172"/>
            <p:cNvGrpSpPr/>
            <p:nvPr/>
          </p:nvGrpSpPr>
          <p:grpSpPr>
            <a:xfrm>
              <a:off x="4510872" y="1907653"/>
              <a:ext cx="4517781" cy="1859970"/>
              <a:chOff x="2044977" y="1923257"/>
              <a:chExt cx="5309739" cy="3142462"/>
            </a:xfrm>
          </p:grpSpPr>
          <p:sp>
            <p:nvSpPr>
              <p:cNvPr id="203" name="Line 4"/>
              <p:cNvSpPr>
                <a:spLocks noChangeShapeType="1"/>
              </p:cNvSpPr>
              <p:nvPr/>
            </p:nvSpPr>
            <p:spPr bwMode="auto">
              <a:xfrm>
                <a:off x="2676946" y="2435456"/>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04" name="Line 5"/>
              <p:cNvSpPr>
                <a:spLocks noChangeShapeType="1"/>
              </p:cNvSpPr>
              <p:nvPr/>
            </p:nvSpPr>
            <p:spPr bwMode="auto">
              <a:xfrm>
                <a:off x="2676946" y="3097587"/>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05" name="Line 6"/>
              <p:cNvSpPr>
                <a:spLocks noChangeShapeType="1"/>
              </p:cNvSpPr>
              <p:nvPr/>
            </p:nvSpPr>
            <p:spPr bwMode="auto">
              <a:xfrm>
                <a:off x="2676946" y="3720696"/>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06" name="Line 7"/>
              <p:cNvSpPr>
                <a:spLocks noChangeShapeType="1"/>
              </p:cNvSpPr>
              <p:nvPr/>
            </p:nvSpPr>
            <p:spPr bwMode="auto">
              <a:xfrm>
                <a:off x="2676946" y="4327693"/>
                <a:ext cx="63272" cy="0"/>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07" name="Line 9"/>
              <p:cNvSpPr>
                <a:spLocks noChangeShapeType="1"/>
              </p:cNvSpPr>
              <p:nvPr/>
            </p:nvSpPr>
            <p:spPr bwMode="auto">
              <a:xfrm flipV="1">
                <a:off x="2997233" y="4327693"/>
                <a:ext cx="0" cy="76029"/>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08" name="Line 10"/>
              <p:cNvSpPr>
                <a:spLocks noChangeShapeType="1"/>
              </p:cNvSpPr>
              <p:nvPr/>
            </p:nvSpPr>
            <p:spPr bwMode="auto">
              <a:xfrm flipV="1">
                <a:off x="4792095" y="4327693"/>
                <a:ext cx="0" cy="76029"/>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09" name="Line 11"/>
              <p:cNvSpPr>
                <a:spLocks noChangeShapeType="1"/>
              </p:cNvSpPr>
              <p:nvPr/>
            </p:nvSpPr>
            <p:spPr bwMode="auto">
              <a:xfrm flipV="1">
                <a:off x="3598114" y="4327693"/>
                <a:ext cx="0" cy="76029"/>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0" name="Line 12"/>
              <p:cNvSpPr>
                <a:spLocks noChangeShapeType="1"/>
              </p:cNvSpPr>
              <p:nvPr/>
            </p:nvSpPr>
            <p:spPr bwMode="auto">
              <a:xfrm flipV="1">
                <a:off x="5392103" y="4327693"/>
                <a:ext cx="0" cy="63357"/>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1" name="Line 13"/>
              <p:cNvSpPr>
                <a:spLocks noChangeShapeType="1"/>
              </p:cNvSpPr>
              <p:nvPr/>
            </p:nvSpPr>
            <p:spPr bwMode="auto">
              <a:xfrm flipV="1">
                <a:off x="4204160" y="4327693"/>
                <a:ext cx="0" cy="63357"/>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2" name="Line 14"/>
              <p:cNvSpPr>
                <a:spLocks noChangeShapeType="1"/>
              </p:cNvSpPr>
              <p:nvPr/>
            </p:nvSpPr>
            <p:spPr bwMode="auto">
              <a:xfrm flipV="1">
                <a:off x="5993478" y="4327693"/>
                <a:ext cx="0" cy="76029"/>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3" name="Line 15"/>
              <p:cNvSpPr>
                <a:spLocks noChangeShapeType="1"/>
              </p:cNvSpPr>
              <p:nvPr/>
            </p:nvSpPr>
            <p:spPr bwMode="auto">
              <a:xfrm flipV="1">
                <a:off x="6603412" y="4327693"/>
                <a:ext cx="0" cy="76028"/>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4" name="Line 16"/>
              <p:cNvSpPr>
                <a:spLocks noChangeShapeType="1"/>
              </p:cNvSpPr>
              <p:nvPr/>
            </p:nvSpPr>
            <p:spPr bwMode="auto">
              <a:xfrm flipV="1">
                <a:off x="7169506" y="4327693"/>
                <a:ext cx="0" cy="63357"/>
              </a:xfrm>
              <a:prstGeom prst="line">
                <a:avLst/>
              </a:prstGeom>
              <a:noFill/>
              <a:ln w="19050">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5"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900">
                  <a:solidFill>
                    <a:srgbClr val="363636"/>
                  </a:solidFill>
                </a:endParaRPr>
              </a:p>
            </p:txBody>
          </p:sp>
          <p:sp>
            <p:nvSpPr>
              <p:cNvPr id="216" name="TextBox 215"/>
              <p:cNvSpPr txBox="1"/>
              <p:nvPr/>
            </p:nvSpPr>
            <p:spPr>
              <a:xfrm rot="16200000">
                <a:off x="980713" y="2987521"/>
                <a:ext cx="2562604" cy="434075"/>
              </a:xfrm>
              <a:prstGeom prst="rect">
                <a:avLst/>
              </a:prstGeom>
              <a:noFill/>
            </p:spPr>
            <p:txBody>
              <a:bodyPr wrap="none" rtlCol="0">
                <a:spAutoFit/>
              </a:bodyPr>
              <a:lstStyle/>
              <a:p>
                <a:pPr algn="ctr"/>
                <a:r>
                  <a:rPr lang="ja-JP" sz="900" b="0" i="0" dirty="0" smtClean="0">
                    <a:solidFill>
                      <a:srgbClr val="363636"/>
                    </a:solidFill>
                    <a:ea typeface="MS UI Gothic" pitchFamily="18" charset="0"/>
                  </a:rPr>
                  <a:t>ベースラインからのFDG-PETにおけるSUV</a:t>
                </a:r>
                <a:r>
                  <a:rPr lang="ja-JP" sz="900" b="0" i="0" baseline="-25000" dirty="0" smtClean="0">
                    <a:solidFill>
                      <a:srgbClr val="363636"/>
                    </a:solidFill>
                    <a:ea typeface="MS UI Gothic" pitchFamily="18" charset="0"/>
                  </a:rPr>
                  <a:t>max</a:t>
                </a:r>
                <a:r>
                  <a:rPr lang="ja-JP" sz="900" b="0" i="0" dirty="0" smtClean="0">
                    <a:solidFill>
                      <a:srgbClr val="363636"/>
                    </a:solidFill>
                    <a:ea typeface="MS UI Gothic" pitchFamily="18" charset="0"/>
                  </a:rPr>
                  <a:t>の変化, %</a:t>
                </a:r>
                <a:r>
                  <a:rPr lang="en" sz="900" dirty="0" smtClean="0"/>
                  <a:t/>
                </a:r>
                <a:br>
                  <a:rPr lang="en" sz="900" dirty="0" smtClean="0"/>
                </a:br>
                <a:endParaRPr lang="en" sz="900" dirty="0" smtClean="0"/>
              </a:p>
            </p:txBody>
          </p:sp>
          <p:sp>
            <p:nvSpPr>
              <p:cNvPr id="217" name="TextBox 216"/>
              <p:cNvSpPr txBox="1"/>
              <p:nvPr/>
            </p:nvSpPr>
            <p:spPr>
              <a:xfrm>
                <a:off x="2427412" y="2243237"/>
                <a:ext cx="340017" cy="389996"/>
              </a:xfrm>
              <a:prstGeom prst="rect">
                <a:avLst/>
              </a:prstGeom>
              <a:noFill/>
            </p:spPr>
            <p:txBody>
              <a:bodyPr wrap="none" rtlCol="0">
                <a:spAutoFit/>
              </a:bodyPr>
              <a:lstStyle/>
              <a:p>
                <a:pPr algn="r"/>
                <a:r>
                  <a:rPr lang="ja-JP" sz="900" b="0" i="0" dirty="0" smtClean="0">
                    <a:solidFill>
                      <a:srgbClr val="363636"/>
                    </a:solidFill>
                    <a:ea typeface="MS UI Gothic" pitchFamily="18" charset="0"/>
                  </a:rPr>
                  <a:t>50</a:t>
                </a:r>
              </a:p>
            </p:txBody>
          </p:sp>
          <p:sp>
            <p:nvSpPr>
              <p:cNvPr id="218" name="TextBox 217"/>
              <p:cNvSpPr txBox="1"/>
              <p:nvPr/>
            </p:nvSpPr>
            <p:spPr>
              <a:xfrm>
                <a:off x="2484388" y="2898858"/>
                <a:ext cx="270341" cy="389996"/>
              </a:xfrm>
              <a:prstGeom prst="rect">
                <a:avLst/>
              </a:prstGeom>
              <a:noFill/>
            </p:spPr>
            <p:txBody>
              <a:bodyPr wrap="none" rtlCol="0">
                <a:spAutoFit/>
              </a:bodyPr>
              <a:lstStyle/>
              <a:p>
                <a:pPr algn="r"/>
                <a:r>
                  <a:rPr lang="ja-JP" sz="900" b="0" i="0" dirty="0" smtClean="0">
                    <a:solidFill>
                      <a:srgbClr val="363636"/>
                    </a:solidFill>
                    <a:ea typeface="MS UI Gothic" pitchFamily="18" charset="0"/>
                  </a:rPr>
                  <a:t>0</a:t>
                </a:r>
              </a:p>
            </p:txBody>
          </p:sp>
          <p:sp>
            <p:nvSpPr>
              <p:cNvPr id="219" name="TextBox 218"/>
              <p:cNvSpPr txBox="1"/>
              <p:nvPr/>
            </p:nvSpPr>
            <p:spPr>
              <a:xfrm>
                <a:off x="2345037" y="3527755"/>
                <a:ext cx="409693" cy="389996"/>
              </a:xfrm>
              <a:prstGeom prst="rect">
                <a:avLst/>
              </a:prstGeom>
              <a:noFill/>
            </p:spPr>
            <p:txBody>
              <a:bodyPr wrap="none" rtlCol="0">
                <a:spAutoFit/>
              </a:bodyPr>
              <a:lstStyle/>
              <a:p>
                <a:pPr algn="r"/>
                <a:r>
                  <a:rPr lang="ja-JP" sz="900" b="0" i="0" dirty="0" smtClean="0">
                    <a:solidFill>
                      <a:srgbClr val="363636"/>
                    </a:solidFill>
                    <a:ea typeface="MS UI Gothic" pitchFamily="18" charset="0"/>
                  </a:rPr>
                  <a:t>–50</a:t>
                </a:r>
              </a:p>
            </p:txBody>
          </p:sp>
          <p:sp>
            <p:nvSpPr>
              <p:cNvPr id="220" name="TextBox 219"/>
              <p:cNvSpPr txBox="1"/>
              <p:nvPr/>
            </p:nvSpPr>
            <p:spPr>
              <a:xfrm>
                <a:off x="2784387" y="4387536"/>
                <a:ext cx="443119"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–80</a:t>
                </a:r>
              </a:p>
            </p:txBody>
          </p:sp>
          <p:sp>
            <p:nvSpPr>
              <p:cNvPr id="221" name="TextBox 220"/>
              <p:cNvSpPr txBox="1"/>
              <p:nvPr/>
            </p:nvSpPr>
            <p:spPr>
              <a:xfrm>
                <a:off x="3380205" y="4387536"/>
                <a:ext cx="443119" cy="623995"/>
              </a:xfrm>
              <a:prstGeom prst="rect">
                <a:avLst/>
              </a:prstGeom>
              <a:noFill/>
            </p:spPr>
            <p:txBody>
              <a:bodyPr wrap="none" rtlCol="0">
                <a:spAutoFit/>
              </a:bodyPr>
              <a:lstStyle/>
              <a:p>
                <a:pPr algn="ctr"/>
                <a:r>
                  <a:rPr lang="ja-JP" sz="900" b="0" i="0" dirty="0" smtClean="0">
                    <a:solidFill>
                      <a:srgbClr val="363636"/>
                    </a:solidFill>
                    <a:ea typeface="MS UI Gothic" pitchFamily="18" charset="0"/>
                  </a:rPr>
                  <a:t>–60</a:t>
                </a:r>
                <a:r>
                  <a:rPr lang="en" sz="900" dirty="0" smtClean="0"/>
                  <a:t/>
                </a:r>
                <a:br>
                  <a:rPr lang="en" sz="900" dirty="0" smtClean="0"/>
                </a:br>
                <a:endParaRPr lang="en" sz="900" dirty="0" smtClean="0"/>
              </a:p>
            </p:txBody>
          </p:sp>
          <p:sp>
            <p:nvSpPr>
              <p:cNvPr id="222" name="TextBox 221"/>
              <p:cNvSpPr txBox="1"/>
              <p:nvPr/>
            </p:nvSpPr>
            <p:spPr>
              <a:xfrm>
                <a:off x="3986748" y="4387536"/>
                <a:ext cx="443119"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–40</a:t>
                </a:r>
              </a:p>
            </p:txBody>
          </p:sp>
          <p:sp>
            <p:nvSpPr>
              <p:cNvPr id="223" name="TextBox 222"/>
              <p:cNvSpPr txBox="1"/>
              <p:nvPr/>
            </p:nvSpPr>
            <p:spPr>
              <a:xfrm>
                <a:off x="4573788" y="4387536"/>
                <a:ext cx="443119"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–20</a:t>
                </a:r>
              </a:p>
            </p:txBody>
          </p:sp>
          <p:sp>
            <p:nvSpPr>
              <p:cNvPr id="224" name="TextBox 223"/>
              <p:cNvSpPr txBox="1"/>
              <p:nvPr/>
            </p:nvSpPr>
            <p:spPr>
              <a:xfrm>
                <a:off x="5244312" y="4387536"/>
                <a:ext cx="292398"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0</a:t>
                </a:r>
              </a:p>
            </p:txBody>
          </p:sp>
          <p:sp>
            <p:nvSpPr>
              <p:cNvPr id="225" name="TextBox 224"/>
              <p:cNvSpPr txBox="1"/>
              <p:nvPr/>
            </p:nvSpPr>
            <p:spPr>
              <a:xfrm>
                <a:off x="5815816" y="4387536"/>
                <a:ext cx="367758"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20</a:t>
                </a:r>
              </a:p>
            </p:txBody>
          </p:sp>
          <p:sp>
            <p:nvSpPr>
              <p:cNvPr id="226" name="TextBox 225"/>
              <p:cNvSpPr txBox="1"/>
              <p:nvPr/>
            </p:nvSpPr>
            <p:spPr>
              <a:xfrm>
                <a:off x="6419516" y="4387536"/>
                <a:ext cx="367759"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40</a:t>
                </a:r>
              </a:p>
            </p:txBody>
          </p:sp>
          <p:sp>
            <p:nvSpPr>
              <p:cNvPr id="227" name="TextBox 226"/>
              <p:cNvSpPr txBox="1"/>
              <p:nvPr/>
            </p:nvSpPr>
            <p:spPr>
              <a:xfrm>
                <a:off x="6986957" y="4387536"/>
                <a:ext cx="367759"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60</a:t>
                </a:r>
              </a:p>
            </p:txBody>
          </p:sp>
          <p:sp>
            <p:nvSpPr>
              <p:cNvPr id="228" name="TextBox 227"/>
              <p:cNvSpPr txBox="1"/>
              <p:nvPr/>
            </p:nvSpPr>
            <p:spPr>
              <a:xfrm>
                <a:off x="3127177" y="4675723"/>
                <a:ext cx="3623322" cy="389996"/>
              </a:xfrm>
              <a:prstGeom prst="rect">
                <a:avLst/>
              </a:prstGeom>
              <a:noFill/>
            </p:spPr>
            <p:txBody>
              <a:bodyPr wrap="none" rtlCol="0">
                <a:spAutoFit/>
              </a:bodyPr>
              <a:lstStyle/>
              <a:p>
                <a:pPr algn="ctr"/>
                <a:r>
                  <a:rPr lang="ja-JP" sz="900" b="0" i="0" dirty="0" smtClean="0">
                    <a:solidFill>
                      <a:srgbClr val="363636"/>
                    </a:solidFill>
                    <a:ea typeface="MS UI Gothic" pitchFamily="18" charset="0"/>
                  </a:rPr>
                  <a:t>ベースラインからの腫瘍サイズの最良変化（RECIST規準 v1.1に基づく）</a:t>
                </a:r>
              </a:p>
            </p:txBody>
          </p:sp>
        </p:grpSp>
        <p:sp>
          <p:nvSpPr>
            <p:cNvPr id="174" name="TextBox 173"/>
            <p:cNvSpPr txBox="1"/>
            <p:nvPr/>
          </p:nvSpPr>
          <p:spPr>
            <a:xfrm>
              <a:off x="5173684" y="1994482"/>
              <a:ext cx="788999" cy="246221"/>
            </a:xfrm>
            <a:prstGeom prst="rect">
              <a:avLst/>
            </a:prstGeom>
            <a:noFill/>
          </p:spPr>
          <p:txBody>
            <a:bodyPr wrap="none" rtlCol="0">
              <a:spAutoFit/>
            </a:bodyPr>
            <a:lstStyle/>
            <a:p>
              <a:r>
                <a:rPr lang="ja-JP" sz="1000" b="0" i="0" dirty="0" smtClean="0">
                  <a:solidFill>
                    <a:srgbClr val="4D4D4D"/>
                  </a:solidFill>
                  <a:ea typeface="MS UI Gothic" pitchFamily="18" charset="0"/>
                </a:rPr>
                <a:t>p=0.00016</a:t>
              </a:r>
            </a:p>
          </p:txBody>
        </p:sp>
        <p:grpSp>
          <p:nvGrpSpPr>
            <p:cNvPr id="175" name="Group 174"/>
            <p:cNvGrpSpPr/>
            <p:nvPr/>
          </p:nvGrpSpPr>
          <p:grpSpPr>
            <a:xfrm>
              <a:off x="5233103" y="2035537"/>
              <a:ext cx="3586163" cy="1254125"/>
              <a:chOff x="3003550" y="2663825"/>
              <a:chExt cx="3586163" cy="1254125"/>
            </a:xfrm>
          </p:grpSpPr>
          <p:sp>
            <p:nvSpPr>
              <p:cNvPr id="176" name="Freeform 2"/>
              <p:cNvSpPr>
                <a:spLocks/>
              </p:cNvSpPr>
              <p:nvPr/>
            </p:nvSpPr>
            <p:spPr bwMode="auto">
              <a:xfrm>
                <a:off x="3025775" y="2813050"/>
                <a:ext cx="3533775" cy="676275"/>
              </a:xfrm>
              <a:custGeom>
                <a:avLst/>
                <a:gdLst>
                  <a:gd name="T0" fmla="*/ 0 w 2226"/>
                  <a:gd name="T1" fmla="*/ 426 h 426"/>
                  <a:gd name="T2" fmla="*/ 1196 w 2226"/>
                  <a:gd name="T3" fmla="*/ 258 h 426"/>
                  <a:gd name="T4" fmla="*/ 2226 w 2226"/>
                  <a:gd name="T5" fmla="*/ 0 h 426"/>
                </a:gdLst>
                <a:ahLst/>
                <a:cxnLst>
                  <a:cxn ang="0">
                    <a:pos x="T0" y="T1"/>
                  </a:cxn>
                  <a:cxn ang="0">
                    <a:pos x="T2" y="T3"/>
                  </a:cxn>
                  <a:cxn ang="0">
                    <a:pos x="T4" y="T5"/>
                  </a:cxn>
                </a:cxnLst>
                <a:rect l="0" t="0" r="r" b="b"/>
                <a:pathLst>
                  <a:path w="2226" h="426">
                    <a:moveTo>
                      <a:pt x="0" y="426"/>
                    </a:moveTo>
                    <a:cubicBezTo>
                      <a:pt x="199" y="398"/>
                      <a:pt x="825" y="329"/>
                      <a:pt x="1196" y="258"/>
                    </a:cubicBezTo>
                    <a:cubicBezTo>
                      <a:pt x="1567" y="187"/>
                      <a:pt x="2012" y="54"/>
                      <a:pt x="2226" y="0"/>
                    </a:cubicBezTo>
                  </a:path>
                </a:pathLst>
              </a:custGeom>
              <a:noFill/>
              <a:ln w="9525">
                <a:solidFill>
                  <a:schemeClr val="tx1"/>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Freeform 3"/>
              <p:cNvSpPr>
                <a:spLocks/>
              </p:cNvSpPr>
              <p:nvPr/>
            </p:nvSpPr>
            <p:spPr bwMode="auto">
              <a:xfrm>
                <a:off x="3032125" y="3108325"/>
                <a:ext cx="3540125" cy="809625"/>
              </a:xfrm>
              <a:custGeom>
                <a:avLst/>
                <a:gdLst>
                  <a:gd name="T0" fmla="*/ 0 w 2230"/>
                  <a:gd name="T1" fmla="*/ 510 h 510"/>
                  <a:gd name="T2" fmla="*/ 1216 w 2230"/>
                  <a:gd name="T3" fmla="*/ 172 h 510"/>
                  <a:gd name="T4" fmla="*/ 2230 w 2230"/>
                  <a:gd name="T5" fmla="*/ 0 h 510"/>
                </a:gdLst>
                <a:ahLst/>
                <a:cxnLst>
                  <a:cxn ang="0">
                    <a:pos x="T0" y="T1"/>
                  </a:cxn>
                  <a:cxn ang="0">
                    <a:pos x="T2" y="T3"/>
                  </a:cxn>
                  <a:cxn ang="0">
                    <a:pos x="T4" y="T5"/>
                  </a:cxn>
                </a:cxnLst>
                <a:rect l="0" t="0" r="r" b="b"/>
                <a:pathLst>
                  <a:path w="2230" h="510">
                    <a:moveTo>
                      <a:pt x="0" y="510"/>
                    </a:moveTo>
                    <a:cubicBezTo>
                      <a:pt x="203" y="454"/>
                      <a:pt x="844" y="257"/>
                      <a:pt x="1216" y="172"/>
                    </a:cubicBezTo>
                    <a:cubicBezTo>
                      <a:pt x="1588" y="87"/>
                      <a:pt x="2019" y="36"/>
                      <a:pt x="2230" y="0"/>
                    </a:cubicBezTo>
                  </a:path>
                </a:pathLst>
              </a:custGeom>
              <a:noFill/>
              <a:ln w="9525">
                <a:solidFill>
                  <a:schemeClr val="tx1"/>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4"/>
              <p:cNvSpPr>
                <a:spLocks noChangeShapeType="1"/>
              </p:cNvSpPr>
              <p:nvPr/>
            </p:nvSpPr>
            <p:spPr bwMode="auto">
              <a:xfrm flipV="1">
                <a:off x="3035300" y="2955925"/>
                <a:ext cx="3536950" cy="7461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Oval 5"/>
              <p:cNvSpPr>
                <a:spLocks noChangeAspect="1" noChangeArrowheads="1"/>
              </p:cNvSpPr>
              <p:nvPr/>
            </p:nvSpPr>
            <p:spPr bwMode="auto">
              <a:xfrm>
                <a:off x="3003550" y="3705225"/>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0" name="Oval 6"/>
              <p:cNvSpPr>
                <a:spLocks noChangeAspect="1" noChangeArrowheads="1"/>
              </p:cNvSpPr>
              <p:nvPr/>
            </p:nvSpPr>
            <p:spPr bwMode="auto">
              <a:xfrm>
                <a:off x="3498850" y="360680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1" name="Oval 7"/>
              <p:cNvSpPr>
                <a:spLocks noChangeAspect="1" noChangeArrowheads="1"/>
              </p:cNvSpPr>
              <p:nvPr/>
            </p:nvSpPr>
            <p:spPr bwMode="auto">
              <a:xfrm>
                <a:off x="4149725" y="332105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2" name="Oval 8"/>
              <p:cNvSpPr>
                <a:spLocks noChangeAspect="1" noChangeArrowheads="1"/>
              </p:cNvSpPr>
              <p:nvPr/>
            </p:nvSpPr>
            <p:spPr bwMode="auto">
              <a:xfrm>
                <a:off x="4387850" y="342900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3" name="Oval 9"/>
              <p:cNvSpPr>
                <a:spLocks noChangeAspect="1" noChangeArrowheads="1"/>
              </p:cNvSpPr>
              <p:nvPr/>
            </p:nvSpPr>
            <p:spPr bwMode="auto">
              <a:xfrm>
                <a:off x="4503738" y="3360738"/>
                <a:ext cx="39687" cy="39687"/>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4" name="Oval 10"/>
              <p:cNvSpPr>
                <a:spLocks noChangeAspect="1" noChangeArrowheads="1"/>
              </p:cNvSpPr>
              <p:nvPr/>
            </p:nvSpPr>
            <p:spPr bwMode="auto">
              <a:xfrm>
                <a:off x="4460875" y="3343275"/>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5" name="Oval 11"/>
              <p:cNvSpPr>
                <a:spLocks noChangeAspect="1" noChangeArrowheads="1"/>
              </p:cNvSpPr>
              <p:nvPr/>
            </p:nvSpPr>
            <p:spPr bwMode="auto">
              <a:xfrm>
                <a:off x="4681538" y="3429000"/>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6" name="Oval 12"/>
              <p:cNvSpPr>
                <a:spLocks noChangeAspect="1" noChangeArrowheads="1"/>
              </p:cNvSpPr>
              <p:nvPr/>
            </p:nvSpPr>
            <p:spPr bwMode="auto">
              <a:xfrm>
                <a:off x="4841875" y="3389313"/>
                <a:ext cx="39688" cy="39687"/>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7" name="Oval 13"/>
              <p:cNvSpPr>
                <a:spLocks noChangeAspect="1" noChangeArrowheads="1"/>
              </p:cNvSpPr>
              <p:nvPr/>
            </p:nvSpPr>
            <p:spPr bwMode="auto">
              <a:xfrm>
                <a:off x="4868863" y="3244850"/>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8" name="Oval 14"/>
              <p:cNvSpPr>
                <a:spLocks noChangeAspect="1" noChangeArrowheads="1"/>
              </p:cNvSpPr>
              <p:nvPr/>
            </p:nvSpPr>
            <p:spPr bwMode="auto">
              <a:xfrm>
                <a:off x="5118100" y="342900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9" name="Oval 15"/>
              <p:cNvSpPr>
                <a:spLocks noChangeAspect="1" noChangeArrowheads="1"/>
              </p:cNvSpPr>
              <p:nvPr/>
            </p:nvSpPr>
            <p:spPr bwMode="auto">
              <a:xfrm>
                <a:off x="5148263" y="3343275"/>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0" name="Oval 16"/>
              <p:cNvSpPr>
                <a:spLocks noChangeAspect="1" noChangeArrowheads="1"/>
              </p:cNvSpPr>
              <p:nvPr/>
            </p:nvSpPr>
            <p:spPr bwMode="auto">
              <a:xfrm>
                <a:off x="5270500" y="332740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1" name="Oval 17"/>
              <p:cNvSpPr>
                <a:spLocks noChangeAspect="1" noChangeArrowheads="1"/>
              </p:cNvSpPr>
              <p:nvPr/>
            </p:nvSpPr>
            <p:spPr bwMode="auto">
              <a:xfrm>
                <a:off x="5218113" y="3108325"/>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2" name="Oval 18"/>
              <p:cNvSpPr>
                <a:spLocks noChangeAspect="1" noChangeArrowheads="1"/>
              </p:cNvSpPr>
              <p:nvPr/>
            </p:nvSpPr>
            <p:spPr bwMode="auto">
              <a:xfrm>
                <a:off x="5835650" y="3502025"/>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3" name="Oval 19"/>
              <p:cNvSpPr>
                <a:spLocks noChangeAspect="1" noChangeArrowheads="1"/>
              </p:cNvSpPr>
              <p:nvPr/>
            </p:nvSpPr>
            <p:spPr bwMode="auto">
              <a:xfrm>
                <a:off x="5535613" y="3244850"/>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4" name="Oval 20"/>
              <p:cNvSpPr>
                <a:spLocks noChangeAspect="1" noChangeArrowheads="1"/>
              </p:cNvSpPr>
              <p:nvPr/>
            </p:nvSpPr>
            <p:spPr bwMode="auto">
              <a:xfrm>
                <a:off x="5435600" y="3121025"/>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5" name="Oval 21"/>
              <p:cNvSpPr>
                <a:spLocks noChangeAspect="1" noChangeArrowheads="1"/>
              </p:cNvSpPr>
              <p:nvPr/>
            </p:nvSpPr>
            <p:spPr bwMode="auto">
              <a:xfrm>
                <a:off x="5497513" y="2882900"/>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6" name="Oval 22"/>
              <p:cNvSpPr>
                <a:spLocks noChangeAspect="1" noChangeArrowheads="1"/>
              </p:cNvSpPr>
              <p:nvPr/>
            </p:nvSpPr>
            <p:spPr bwMode="auto">
              <a:xfrm>
                <a:off x="5391150" y="2663825"/>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7" name="Oval 23"/>
              <p:cNvSpPr>
                <a:spLocks noChangeAspect="1" noChangeArrowheads="1"/>
              </p:cNvSpPr>
              <p:nvPr/>
            </p:nvSpPr>
            <p:spPr bwMode="auto">
              <a:xfrm>
                <a:off x="5745163" y="2838450"/>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8" name="Oval 24"/>
              <p:cNvSpPr>
                <a:spLocks noChangeAspect="1" noChangeArrowheads="1"/>
              </p:cNvSpPr>
              <p:nvPr/>
            </p:nvSpPr>
            <p:spPr bwMode="auto">
              <a:xfrm>
                <a:off x="5915025" y="3063875"/>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99" name="Oval 25"/>
              <p:cNvSpPr>
                <a:spLocks noChangeAspect="1" noChangeArrowheads="1"/>
              </p:cNvSpPr>
              <p:nvPr/>
            </p:nvSpPr>
            <p:spPr bwMode="auto">
              <a:xfrm>
                <a:off x="5903913" y="3235325"/>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00" name="Oval 26"/>
              <p:cNvSpPr>
                <a:spLocks noChangeAspect="1" noChangeArrowheads="1"/>
              </p:cNvSpPr>
              <p:nvPr/>
            </p:nvSpPr>
            <p:spPr bwMode="auto">
              <a:xfrm>
                <a:off x="6537325" y="321310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01" name="Oval 27"/>
              <p:cNvSpPr>
                <a:spLocks noChangeAspect="1" noChangeArrowheads="1"/>
              </p:cNvSpPr>
              <p:nvPr/>
            </p:nvSpPr>
            <p:spPr bwMode="auto">
              <a:xfrm>
                <a:off x="6367463" y="2927350"/>
                <a:ext cx="39687"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02" name="Oval 28"/>
              <p:cNvSpPr>
                <a:spLocks noChangeAspect="1" noChangeArrowheads="1"/>
              </p:cNvSpPr>
              <p:nvPr/>
            </p:nvSpPr>
            <p:spPr bwMode="auto">
              <a:xfrm>
                <a:off x="6550025" y="2730500"/>
                <a:ext cx="39688" cy="39688"/>
              </a:xfrm>
              <a:prstGeom prst="ellipse">
                <a:avLst/>
              </a:prstGeom>
              <a:solidFill>
                <a:srgbClr val="04388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grpSp>
    </p:spTree>
    <p:extLst>
      <p:ext uri="{BB962C8B-B14F-4D97-AF65-F5344CB8AC3E}">
        <p14:creationId xmlns:p14="http://schemas.microsoft.com/office/powerpoint/2010/main" xmlns="" val="15318531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28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MSSのmCRC患者において、CEA-TCB＋アテゾリズマブによる治療後のSUV</a:t>
            </a:r>
            <a:r>
              <a:rPr lang="ja-JP" sz="1600" b="1" i="0" baseline="-25000" dirty="0" smtClean="0">
                <a:solidFill>
                  <a:srgbClr val="4D4D4D"/>
                </a:solidFill>
                <a:ea typeface="MS UI Gothic" pitchFamily="18" charset="0"/>
              </a:rPr>
              <a:t>max</a:t>
            </a:r>
            <a:r>
              <a:rPr lang="ja-JP" sz="1600" b="1" i="0" dirty="0" smtClean="0">
                <a:solidFill>
                  <a:srgbClr val="4D4D4D"/>
                </a:solidFill>
                <a:ea typeface="MS UI Gothic" pitchFamily="18" charset="0"/>
              </a:rPr>
              <a:t>の減少は、CEA-TCBの用量の増加と相関していた。</a:t>
            </a:r>
          </a:p>
          <a:p>
            <a:r>
              <a:rPr lang="ja-JP" sz="1600" b="1" i="0" dirty="0" smtClean="0">
                <a:solidFill>
                  <a:srgbClr val="4D4D4D"/>
                </a:solidFill>
                <a:ea typeface="MS UI Gothic" pitchFamily="18" charset="0"/>
              </a:rPr>
              <a:t>SUV</a:t>
            </a:r>
            <a:r>
              <a:rPr lang="ja-JP" sz="1600" b="1" i="0" baseline="-25000" dirty="0" smtClean="0">
                <a:solidFill>
                  <a:srgbClr val="4D4D4D"/>
                </a:solidFill>
                <a:ea typeface="MS UI Gothic" pitchFamily="18" charset="0"/>
              </a:rPr>
              <a:t>max</a:t>
            </a:r>
            <a:r>
              <a:rPr lang="ja-JP" sz="1600" b="1" i="0" dirty="0" smtClean="0">
                <a:solidFill>
                  <a:srgbClr val="4D4D4D"/>
                </a:solidFill>
                <a:ea typeface="MS UI Gothic" pitchFamily="18" charset="0"/>
              </a:rPr>
              <a:t>の減少は、腫瘍縮小およびPFSの改善と相関していると考えられた。</a:t>
            </a:r>
          </a:p>
          <a:p>
            <a:r>
              <a:rPr lang="ja-JP" sz="1600" b="1" i="0" dirty="0" smtClean="0">
                <a:solidFill>
                  <a:srgbClr val="4D4D4D"/>
                </a:solidFill>
                <a:ea typeface="MS UI Gothic" pitchFamily="18" charset="0"/>
              </a:rPr>
              <a:t>FDG-PETにおける治療中の早期変化は、治療の有効性に関連する薬力学的バイオマーカーの役割を持つ可能性があり、適切な用量選択に導く可能性を持っている。</a:t>
            </a:r>
          </a:p>
          <a:p>
            <a:pPr marL="0" indent="0">
              <a:buNone/>
            </a:pPr>
            <a:endParaRPr lang="en-GB" b="1" dirty="0"/>
          </a:p>
          <a:p>
            <a:pPr marL="0" indent="0">
              <a:buNone/>
            </a:pPr>
            <a:endParaRPr lang="en-GB" dirty="0"/>
          </a:p>
        </p:txBody>
      </p:sp>
      <p:sp>
        <p:nvSpPr>
          <p:cNvPr id="58"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367PD: マイクロサテライト安定性（MSS）のmCRC患者に対するCEA-CD3 T細胞二重特異性抗体＋アテゾリズマブにおいて、早期FDG-PETでの反応は、用量および臨床的有効性と相関する – Sandoval F, et al</a:t>
            </a:r>
          </a:p>
        </p:txBody>
      </p:sp>
      <p:sp>
        <p:nvSpPr>
          <p:cNvPr id="60" name="Text Placeholder 4"/>
          <p:cNvSpPr>
            <a:spLocks noGrp="1"/>
          </p:cNvSpPr>
          <p:nvPr>
            <p:ph type="body" sz="quarter" idx="11"/>
          </p:nvPr>
        </p:nvSpPr>
        <p:spPr>
          <a:xfrm>
            <a:off x="4490204" y="6096000"/>
            <a:ext cx="4288671" cy="487363"/>
          </a:xfrm>
        </p:spPr>
        <p:txBody>
          <a:bodyPr/>
          <a:lstStyle/>
          <a:p>
            <a:r>
              <a:rPr lang="en-US" dirty="0">
                <a:solidFill>
                  <a:schemeClr val="tx1"/>
                </a:solidFill>
              </a:rPr>
              <a:t>Sandoval F, et al</a:t>
            </a:r>
            <a:r>
              <a:rPr lang="en-US" dirty="0">
                <a:solidFill>
                  <a:schemeClr val="tx1"/>
                </a:solidFill>
                <a:latin typeface="Arial" panose="020B0604020202020204" pitchFamily="34" charset="0"/>
                <a:cs typeface="Arial" panose="020B0604020202020204" pitchFamily="34" charset="0"/>
              </a:rPr>
              <a:t>.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367PD</a:t>
            </a:r>
            <a:endParaRPr lang="en-US" dirty="0">
              <a:solidFill>
                <a:schemeClr val="tx1"/>
              </a:solidFill>
            </a:endParaRPr>
          </a:p>
        </p:txBody>
      </p:sp>
      <p:grpSp>
        <p:nvGrpSpPr>
          <p:cNvPr id="61" name="Group 60"/>
          <p:cNvGrpSpPr/>
          <p:nvPr/>
        </p:nvGrpSpPr>
        <p:grpSpPr>
          <a:xfrm>
            <a:off x="795574" y="1370053"/>
            <a:ext cx="7382888" cy="2942019"/>
            <a:chOff x="795574" y="1185121"/>
            <a:chExt cx="7382888" cy="2942019"/>
          </a:xfrm>
        </p:grpSpPr>
        <p:sp>
          <p:nvSpPr>
            <p:cNvPr id="62" name="TextBox 61"/>
            <p:cNvSpPr txBox="1"/>
            <p:nvPr/>
          </p:nvSpPr>
          <p:spPr>
            <a:xfrm>
              <a:off x="4252692" y="1185121"/>
              <a:ext cx="633507" cy="369332"/>
            </a:xfrm>
            <a:prstGeom prst="rect">
              <a:avLst/>
            </a:prstGeom>
            <a:noFill/>
          </p:spPr>
          <p:txBody>
            <a:bodyPr wrap="none" rtlCol="0">
              <a:spAutoFit/>
            </a:bodyPr>
            <a:lstStyle/>
            <a:p>
              <a:r>
                <a:rPr lang="ja-JP" b="1" i="0" dirty="0" smtClean="0">
                  <a:solidFill>
                    <a:srgbClr val="000000"/>
                  </a:solidFill>
                  <a:ea typeface="MS UI Gothic" pitchFamily="18" charset="0"/>
                </a:rPr>
                <a:t>PFS</a:t>
              </a:r>
            </a:p>
          </p:txBody>
        </p:sp>
        <p:sp>
          <p:nvSpPr>
            <p:cNvPr id="63" name="Freeform 62"/>
            <p:cNvSpPr>
              <a:spLocks/>
            </p:cNvSpPr>
            <p:nvPr/>
          </p:nvSpPr>
          <p:spPr bwMode="auto">
            <a:xfrm>
              <a:off x="3334225" y="1744299"/>
              <a:ext cx="2811782" cy="16379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64" name="Line 6"/>
            <p:cNvSpPr>
              <a:spLocks noChangeShapeType="1"/>
            </p:cNvSpPr>
            <p:nvPr/>
          </p:nvSpPr>
          <p:spPr bwMode="auto">
            <a:xfrm>
              <a:off x="3268664" y="1744298"/>
              <a:ext cx="655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65" name="Line 7"/>
            <p:cNvSpPr>
              <a:spLocks noChangeShapeType="1"/>
            </p:cNvSpPr>
            <p:nvPr/>
          </p:nvSpPr>
          <p:spPr bwMode="auto">
            <a:xfrm>
              <a:off x="3268664" y="2029315"/>
              <a:ext cx="655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66" name="Line 8"/>
            <p:cNvSpPr>
              <a:spLocks noChangeShapeType="1"/>
            </p:cNvSpPr>
            <p:nvPr/>
          </p:nvSpPr>
          <p:spPr bwMode="auto">
            <a:xfrm>
              <a:off x="3268664" y="2314841"/>
              <a:ext cx="655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67" name="Line 9"/>
            <p:cNvSpPr>
              <a:spLocks noChangeShapeType="1"/>
            </p:cNvSpPr>
            <p:nvPr/>
          </p:nvSpPr>
          <p:spPr bwMode="auto">
            <a:xfrm>
              <a:off x="3268664" y="2610577"/>
              <a:ext cx="655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68" name="Line 10"/>
            <p:cNvSpPr>
              <a:spLocks noChangeShapeType="1"/>
            </p:cNvSpPr>
            <p:nvPr/>
          </p:nvSpPr>
          <p:spPr bwMode="auto">
            <a:xfrm>
              <a:off x="3268664" y="2895849"/>
              <a:ext cx="655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69" name="Line 11"/>
            <p:cNvSpPr>
              <a:spLocks noChangeShapeType="1"/>
            </p:cNvSpPr>
            <p:nvPr/>
          </p:nvSpPr>
          <p:spPr bwMode="auto">
            <a:xfrm>
              <a:off x="3268664" y="3184525"/>
              <a:ext cx="6556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70" name="Line 12"/>
            <p:cNvSpPr>
              <a:spLocks noChangeShapeType="1"/>
            </p:cNvSpPr>
            <p:nvPr/>
          </p:nvSpPr>
          <p:spPr bwMode="auto">
            <a:xfrm>
              <a:off x="5266770" y="3382499"/>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71" name="Line 13"/>
            <p:cNvSpPr>
              <a:spLocks noChangeShapeType="1"/>
            </p:cNvSpPr>
            <p:nvPr/>
          </p:nvSpPr>
          <p:spPr bwMode="auto">
            <a:xfrm>
              <a:off x="4382751" y="3382499"/>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72" name="Line 17"/>
            <p:cNvSpPr>
              <a:spLocks noChangeShapeType="1"/>
            </p:cNvSpPr>
            <p:nvPr/>
          </p:nvSpPr>
          <p:spPr bwMode="auto">
            <a:xfrm>
              <a:off x="6149737" y="3382499"/>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73" name="Line 21"/>
            <p:cNvSpPr>
              <a:spLocks noChangeShapeType="1"/>
            </p:cNvSpPr>
            <p:nvPr/>
          </p:nvSpPr>
          <p:spPr bwMode="auto">
            <a:xfrm>
              <a:off x="3508029" y="3382499"/>
              <a:ext cx="0" cy="7253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cs typeface="Arial" panose="020B0604020202020204" pitchFamily="34" charset="0"/>
              </a:endParaRPr>
            </a:p>
          </p:txBody>
        </p:sp>
        <p:sp>
          <p:nvSpPr>
            <p:cNvPr id="74" name="TextBox 73"/>
            <p:cNvSpPr txBox="1"/>
            <p:nvPr/>
          </p:nvSpPr>
          <p:spPr>
            <a:xfrm rot="16200000">
              <a:off x="2583288" y="2341639"/>
              <a:ext cx="617478"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PFS、%</a:t>
              </a:r>
            </a:p>
          </p:txBody>
        </p:sp>
        <p:sp>
          <p:nvSpPr>
            <p:cNvPr id="75" name="TextBox 74"/>
            <p:cNvSpPr txBox="1"/>
            <p:nvPr/>
          </p:nvSpPr>
          <p:spPr>
            <a:xfrm>
              <a:off x="4472060" y="3542474"/>
              <a:ext cx="809837" cy="246221"/>
            </a:xfrm>
            <a:prstGeom prst="rect">
              <a:avLst/>
            </a:prstGeom>
            <a:noFill/>
          </p:spPr>
          <p:txBody>
            <a:bodyPr wrap="none" rtlCol="0">
              <a:spAutoFit/>
            </a:bodyPr>
            <a:lstStyle/>
            <a:p>
              <a:pPr algn="ctr"/>
              <a:r>
                <a:rPr lang="ja-JP" sz="1000" b="0" i="0" dirty="0" smtClean="0">
                  <a:solidFill>
                    <a:srgbClr val="000000"/>
                  </a:solidFill>
                  <a:ea typeface="MS UI Gothic" pitchFamily="18" charset="0"/>
                </a:rPr>
                <a:t>経過日数</a:t>
              </a:r>
            </a:p>
          </p:txBody>
        </p:sp>
        <p:sp>
          <p:nvSpPr>
            <p:cNvPr id="76" name="TextBox 75"/>
            <p:cNvSpPr txBox="1"/>
            <p:nvPr/>
          </p:nvSpPr>
          <p:spPr>
            <a:xfrm>
              <a:off x="2872862" y="1619434"/>
              <a:ext cx="396262" cy="246221"/>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100</a:t>
              </a:r>
            </a:p>
          </p:txBody>
        </p:sp>
        <p:sp>
          <p:nvSpPr>
            <p:cNvPr id="77" name="TextBox 76"/>
            <p:cNvSpPr txBox="1"/>
            <p:nvPr/>
          </p:nvSpPr>
          <p:spPr>
            <a:xfrm>
              <a:off x="2943396" y="1905675"/>
              <a:ext cx="325730" cy="246221"/>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80</a:t>
              </a:r>
            </a:p>
          </p:txBody>
        </p:sp>
        <p:sp>
          <p:nvSpPr>
            <p:cNvPr id="78" name="TextBox 77"/>
            <p:cNvSpPr txBox="1"/>
            <p:nvPr/>
          </p:nvSpPr>
          <p:spPr>
            <a:xfrm>
              <a:off x="2943396" y="2191056"/>
              <a:ext cx="325730" cy="246221"/>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60</a:t>
              </a:r>
            </a:p>
          </p:txBody>
        </p:sp>
        <p:sp>
          <p:nvSpPr>
            <p:cNvPr id="79" name="TextBox 78"/>
            <p:cNvSpPr txBox="1"/>
            <p:nvPr/>
          </p:nvSpPr>
          <p:spPr>
            <a:xfrm>
              <a:off x="2943396" y="2486647"/>
              <a:ext cx="325730" cy="246221"/>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40</a:t>
              </a:r>
            </a:p>
          </p:txBody>
        </p:sp>
        <p:sp>
          <p:nvSpPr>
            <p:cNvPr id="80" name="TextBox 79"/>
            <p:cNvSpPr txBox="1"/>
            <p:nvPr/>
          </p:nvSpPr>
          <p:spPr>
            <a:xfrm>
              <a:off x="2943396" y="2771773"/>
              <a:ext cx="325730" cy="246221"/>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20</a:t>
              </a:r>
            </a:p>
          </p:txBody>
        </p:sp>
        <p:sp>
          <p:nvSpPr>
            <p:cNvPr id="81" name="TextBox 80"/>
            <p:cNvSpPr txBox="1"/>
            <p:nvPr/>
          </p:nvSpPr>
          <p:spPr>
            <a:xfrm>
              <a:off x="3013932" y="3060302"/>
              <a:ext cx="255198" cy="246221"/>
            </a:xfrm>
            <a:prstGeom prst="rect">
              <a:avLst/>
            </a:prstGeom>
            <a:noFill/>
          </p:spPr>
          <p:txBody>
            <a:bodyPr wrap="none" rtlCol="0" anchor="ctr" anchorCtr="0">
              <a:spAutoFit/>
            </a:bodyPr>
            <a:lstStyle/>
            <a:p>
              <a:pPr algn="r"/>
              <a:r>
                <a:rPr lang="ja-JP" sz="1000" b="0" i="0" dirty="0" smtClean="0">
                  <a:solidFill>
                    <a:srgbClr val="000000"/>
                  </a:solidFill>
                  <a:ea typeface="MS UI Gothic" pitchFamily="18" charset="0"/>
                </a:rPr>
                <a:t>0</a:t>
              </a:r>
            </a:p>
          </p:txBody>
        </p:sp>
        <p:sp>
          <p:nvSpPr>
            <p:cNvPr id="82" name="TextBox 81"/>
            <p:cNvSpPr txBox="1"/>
            <p:nvPr/>
          </p:nvSpPr>
          <p:spPr>
            <a:xfrm>
              <a:off x="3348743" y="3419254"/>
              <a:ext cx="325730" cy="707886"/>
            </a:xfrm>
            <a:prstGeom prst="rect">
              <a:avLst/>
            </a:prstGeom>
            <a:noFill/>
          </p:spPr>
          <p:txBody>
            <a:bodyPr wrap="none" rtlCol="0" anchor="t" anchorCtr="0">
              <a:spAutoFit/>
            </a:bodyPr>
            <a:lstStyle/>
            <a:p>
              <a:pPr algn="ctr"/>
              <a:r>
                <a:rPr lang="ja-JP" sz="1000" b="0" i="0" dirty="0" smtClean="0">
                  <a:solidFill>
                    <a:srgbClr val="000000"/>
                  </a:solidFill>
                  <a:ea typeface="MS UI Gothic" pitchFamily="18" charset="0"/>
                </a:rPr>
                <a:t>0</a:t>
              </a:r>
            </a:p>
            <a:p>
              <a:pPr algn="ctr"/>
              <a:endParaRPr lang="en-GB" sz="1000" dirty="0">
                <a:solidFill>
                  <a:srgbClr val="000000"/>
                </a:solidFill>
                <a:cs typeface="Arial" panose="020B0604020202020204" pitchFamily="34" charset="0"/>
              </a:endParaRPr>
            </a:p>
            <a:p>
              <a:pPr algn="ctr"/>
              <a:r>
                <a:rPr lang="ja-JP" sz="1000" b="0" i="0" dirty="0" smtClean="0">
                  <a:solidFill>
                    <a:srgbClr val="000000"/>
                  </a:solidFill>
                  <a:ea typeface="MS UI Gothic" pitchFamily="18" charset="0"/>
                </a:rPr>
                <a:t>12</a:t>
              </a:r>
            </a:p>
            <a:p>
              <a:pPr algn="ctr"/>
              <a:r>
                <a:rPr lang="ja-JP" sz="1000" b="0" i="0" dirty="0" smtClean="0">
                  <a:solidFill>
                    <a:srgbClr val="000000"/>
                  </a:solidFill>
                  <a:ea typeface="MS UI Gothic" pitchFamily="18" charset="0"/>
                </a:rPr>
                <a:t>12</a:t>
              </a:r>
            </a:p>
          </p:txBody>
        </p:sp>
        <p:sp>
          <p:nvSpPr>
            <p:cNvPr id="83" name="TextBox 82"/>
            <p:cNvSpPr txBox="1"/>
            <p:nvPr/>
          </p:nvSpPr>
          <p:spPr>
            <a:xfrm>
              <a:off x="4305474" y="3419254"/>
              <a:ext cx="184730" cy="246221"/>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84" name="TextBox 83"/>
            <p:cNvSpPr txBox="1"/>
            <p:nvPr/>
          </p:nvSpPr>
          <p:spPr>
            <a:xfrm>
              <a:off x="4181870" y="3419254"/>
              <a:ext cx="396262" cy="707886"/>
            </a:xfrm>
            <a:prstGeom prst="rect">
              <a:avLst/>
            </a:prstGeom>
            <a:noFill/>
          </p:spPr>
          <p:txBody>
            <a:bodyPr wrap="none" rtlCol="0" anchor="t" anchorCtr="0">
              <a:spAutoFit/>
            </a:bodyPr>
            <a:lstStyle/>
            <a:p>
              <a:pPr algn="ctr"/>
              <a:r>
                <a:rPr lang="ja-JP" sz="1000" b="0" i="0" dirty="0" smtClean="0">
                  <a:solidFill>
                    <a:srgbClr val="000000"/>
                  </a:solidFill>
                  <a:ea typeface="MS UI Gothic" pitchFamily="18" charset="0"/>
                </a:rPr>
                <a:t>100</a:t>
              </a:r>
            </a:p>
            <a:p>
              <a:pPr algn="ctr"/>
              <a:endParaRPr lang="en-GB" sz="1000" dirty="0">
                <a:solidFill>
                  <a:srgbClr val="000000"/>
                </a:solidFill>
                <a:cs typeface="Arial" panose="020B0604020202020204" pitchFamily="34" charset="0"/>
              </a:endParaRPr>
            </a:p>
            <a:p>
              <a:pPr algn="ctr"/>
              <a:r>
                <a:rPr lang="ja-JP" sz="1000" b="0" i="0" dirty="0" smtClean="0">
                  <a:solidFill>
                    <a:srgbClr val="000000"/>
                  </a:solidFill>
                  <a:ea typeface="MS UI Gothic" pitchFamily="18" charset="0"/>
                </a:rPr>
                <a:t>4</a:t>
              </a:r>
            </a:p>
            <a:p>
              <a:pPr algn="ctr"/>
              <a:r>
                <a:rPr lang="ja-JP" sz="1000" b="0" i="0" dirty="0" smtClean="0">
                  <a:solidFill>
                    <a:srgbClr val="000000"/>
                  </a:solidFill>
                  <a:ea typeface="MS UI Gothic" pitchFamily="18" charset="0"/>
                </a:rPr>
                <a:t>0</a:t>
              </a:r>
            </a:p>
          </p:txBody>
        </p:sp>
        <p:sp>
          <p:nvSpPr>
            <p:cNvPr id="85" name="TextBox 84"/>
            <p:cNvSpPr txBox="1"/>
            <p:nvPr/>
          </p:nvSpPr>
          <p:spPr>
            <a:xfrm>
              <a:off x="5072870" y="3419254"/>
              <a:ext cx="396262" cy="553998"/>
            </a:xfrm>
            <a:prstGeom prst="rect">
              <a:avLst/>
            </a:prstGeom>
            <a:noFill/>
          </p:spPr>
          <p:txBody>
            <a:bodyPr wrap="none" rtlCol="0" anchor="t" anchorCtr="0">
              <a:spAutoFit/>
            </a:bodyPr>
            <a:lstStyle/>
            <a:p>
              <a:pPr algn="ctr"/>
              <a:r>
                <a:rPr lang="ja-JP" sz="1000" b="0" i="0" dirty="0" smtClean="0">
                  <a:solidFill>
                    <a:srgbClr val="000000"/>
                  </a:solidFill>
                  <a:ea typeface="MS UI Gothic" pitchFamily="18" charset="0"/>
                </a:rPr>
                <a:t>200</a:t>
              </a:r>
            </a:p>
            <a:p>
              <a:pPr algn="ctr"/>
              <a:endParaRPr lang="en-GB" sz="1000" dirty="0">
                <a:solidFill>
                  <a:srgbClr val="000000"/>
                </a:solidFill>
                <a:cs typeface="Arial" panose="020B0604020202020204" pitchFamily="34" charset="0"/>
              </a:endParaRPr>
            </a:p>
            <a:p>
              <a:pPr algn="ctr"/>
              <a:r>
                <a:rPr lang="ja-JP" sz="1000" b="0" i="0" dirty="0" smtClean="0">
                  <a:solidFill>
                    <a:srgbClr val="000000"/>
                  </a:solidFill>
                  <a:ea typeface="MS UI Gothic" pitchFamily="18" charset="0"/>
                </a:rPr>
                <a:t>1</a:t>
              </a:r>
            </a:p>
          </p:txBody>
        </p:sp>
        <p:sp>
          <p:nvSpPr>
            <p:cNvPr id="86" name="TextBox 85"/>
            <p:cNvSpPr txBox="1"/>
            <p:nvPr/>
          </p:nvSpPr>
          <p:spPr>
            <a:xfrm>
              <a:off x="5953849" y="3419254"/>
              <a:ext cx="396262" cy="553998"/>
            </a:xfrm>
            <a:prstGeom prst="rect">
              <a:avLst/>
            </a:prstGeom>
            <a:noFill/>
          </p:spPr>
          <p:txBody>
            <a:bodyPr wrap="none" rtlCol="0" anchor="t" anchorCtr="0">
              <a:spAutoFit/>
            </a:bodyPr>
            <a:lstStyle/>
            <a:p>
              <a:pPr algn="ctr"/>
              <a:r>
                <a:rPr lang="ja-JP" sz="1000" b="0" i="0" dirty="0" smtClean="0">
                  <a:solidFill>
                    <a:srgbClr val="000000"/>
                  </a:solidFill>
                  <a:ea typeface="MS UI Gothic" pitchFamily="18" charset="0"/>
                </a:rPr>
                <a:t>300</a:t>
              </a:r>
            </a:p>
            <a:p>
              <a:pPr algn="ctr"/>
              <a:endParaRPr lang="en-GB" sz="1000" dirty="0">
                <a:solidFill>
                  <a:srgbClr val="000000"/>
                </a:solidFill>
                <a:cs typeface="Arial" panose="020B0604020202020204" pitchFamily="34" charset="0"/>
              </a:endParaRPr>
            </a:p>
            <a:p>
              <a:pPr algn="ctr"/>
              <a:r>
                <a:rPr lang="ja-JP" sz="1000" b="0" i="0" dirty="0" smtClean="0">
                  <a:solidFill>
                    <a:srgbClr val="000000"/>
                  </a:solidFill>
                  <a:ea typeface="MS UI Gothic" pitchFamily="18" charset="0"/>
                </a:rPr>
                <a:t>1</a:t>
              </a:r>
            </a:p>
          </p:txBody>
        </p:sp>
        <p:sp>
          <p:nvSpPr>
            <p:cNvPr id="87" name="TextBox 86"/>
            <p:cNvSpPr txBox="1"/>
            <p:nvPr/>
          </p:nvSpPr>
          <p:spPr>
            <a:xfrm>
              <a:off x="5751194" y="1510911"/>
              <a:ext cx="2427268" cy="553998"/>
            </a:xfrm>
            <a:prstGeom prst="rect">
              <a:avLst/>
            </a:prstGeom>
            <a:noFill/>
          </p:spPr>
          <p:txBody>
            <a:bodyPr wrap="none" rtlCol="0">
              <a:spAutoFit/>
            </a:bodyPr>
            <a:lstStyle/>
            <a:p>
              <a:r>
                <a:rPr lang="ja-JP" sz="1000" b="0" i="0" dirty="0" smtClean="0">
                  <a:solidFill>
                    <a:srgbClr val="000000"/>
                  </a:solidFill>
                  <a:ea typeface="MS UI Gothic" pitchFamily="18" charset="0"/>
                </a:rPr>
                <a:t>ベースラインからのSUV</a:t>
              </a:r>
              <a:r>
                <a:rPr lang="ja-JP" sz="1000" b="0" i="0" baseline="-25000" dirty="0" smtClean="0">
                  <a:solidFill>
                    <a:srgbClr val="000000"/>
                  </a:solidFill>
                  <a:ea typeface="MS UI Gothic" pitchFamily="18" charset="0"/>
                </a:rPr>
                <a:t>max</a:t>
              </a:r>
              <a:r>
                <a:rPr lang="ja-JP" sz="1000" b="0" i="0" dirty="0" smtClean="0">
                  <a:solidFill>
                    <a:srgbClr val="000000"/>
                  </a:solidFill>
                  <a:ea typeface="MS UI Gothic" pitchFamily="18" charset="0"/>
                </a:rPr>
                <a:t>の変化 ＜ 中央値</a:t>
              </a:r>
            </a:p>
            <a:p>
              <a:r>
                <a:rPr lang="ja-JP" sz="1000" b="0" i="0" dirty="0" smtClean="0">
                  <a:solidFill>
                    <a:srgbClr val="000000"/>
                  </a:solidFill>
                  <a:ea typeface="MS UI Gothic" pitchFamily="18" charset="0"/>
                </a:rPr>
                <a:t>ベースラインからのSUV</a:t>
              </a:r>
              <a:r>
                <a:rPr lang="ja-JP" sz="1000" b="0" i="0" baseline="-25000" dirty="0" smtClean="0">
                  <a:solidFill>
                    <a:srgbClr val="000000"/>
                  </a:solidFill>
                  <a:ea typeface="MS UI Gothic" pitchFamily="18" charset="0"/>
                </a:rPr>
                <a:t>max</a:t>
              </a:r>
              <a:r>
                <a:rPr lang="ja-JP" sz="1000" b="0" i="0" dirty="0" smtClean="0">
                  <a:solidFill>
                    <a:srgbClr val="000000"/>
                  </a:solidFill>
                  <a:ea typeface="MS UI Gothic" pitchFamily="18" charset="0"/>
                </a:rPr>
                <a:t>の変化 ≧ 中央値</a:t>
              </a:r>
            </a:p>
            <a:p>
              <a:r>
                <a:rPr lang="ja-JP" sz="1000" b="0" i="0" dirty="0" smtClean="0">
                  <a:solidFill>
                    <a:srgbClr val="000000"/>
                  </a:solidFill>
                  <a:ea typeface="MS UI Gothic" pitchFamily="18" charset="0"/>
                </a:rPr>
                <a:t>打ち切り時点</a:t>
              </a:r>
            </a:p>
          </p:txBody>
        </p:sp>
        <p:cxnSp>
          <p:nvCxnSpPr>
            <p:cNvPr id="88" name="Straight Connector 87"/>
            <p:cNvCxnSpPr/>
            <p:nvPr/>
          </p:nvCxnSpPr>
          <p:spPr>
            <a:xfrm>
              <a:off x="5470517" y="1642069"/>
              <a:ext cx="278443" cy="0"/>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470517" y="1794469"/>
              <a:ext cx="27844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555738" y="1939340"/>
              <a:ext cx="108000" cy="0"/>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751194" y="2013620"/>
              <a:ext cx="1968809" cy="400110"/>
            </a:xfrm>
            <a:prstGeom prst="rect">
              <a:avLst/>
            </a:prstGeom>
            <a:noFill/>
          </p:spPr>
          <p:txBody>
            <a:bodyPr wrap="none" rtlCol="0">
              <a:spAutoFit/>
            </a:bodyPr>
            <a:lstStyle/>
            <a:p>
              <a:r>
                <a:rPr lang="ja-JP" sz="1000" b="0" i="0" dirty="0" smtClean="0">
                  <a:solidFill>
                    <a:srgbClr val="000000"/>
                  </a:solidFill>
                  <a:ea typeface="MS UI Gothic" pitchFamily="18" charset="0"/>
                </a:rPr>
                <a:t>HR 0.075 (95%CI 0.016, 0.347)</a:t>
              </a:r>
            </a:p>
            <a:p>
              <a:r>
                <a:rPr lang="ja-JP" sz="1000" b="0" i="0" dirty="0" smtClean="0">
                  <a:solidFill>
                    <a:srgbClr val="000000"/>
                  </a:solidFill>
                  <a:ea typeface="MS UI Gothic" pitchFamily="18" charset="0"/>
                </a:rPr>
                <a:t>ログランク p値；＜0.0001</a:t>
              </a:r>
            </a:p>
          </p:txBody>
        </p:sp>
        <p:sp>
          <p:nvSpPr>
            <p:cNvPr id="92" name="Line 3"/>
            <p:cNvSpPr>
              <a:spLocks noChangeShapeType="1"/>
            </p:cNvSpPr>
            <p:nvPr/>
          </p:nvSpPr>
          <p:spPr bwMode="auto">
            <a:xfrm>
              <a:off x="4227478" y="2022022"/>
              <a:ext cx="0" cy="63119"/>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Freeform 4"/>
            <p:cNvSpPr>
              <a:spLocks/>
            </p:cNvSpPr>
            <p:nvPr/>
          </p:nvSpPr>
          <p:spPr bwMode="auto">
            <a:xfrm>
              <a:off x="3508029" y="1744298"/>
              <a:ext cx="2637979" cy="1439113"/>
            </a:xfrm>
            <a:custGeom>
              <a:avLst/>
              <a:gdLst>
                <a:gd name="T0" fmla="*/ 209 w 209"/>
                <a:gd name="T1" fmla="*/ 114 h 114"/>
                <a:gd name="T2" fmla="*/ 209 w 209"/>
                <a:gd name="T3" fmla="*/ 96 h 114"/>
                <a:gd name="T4" fmla="*/ 131 w 209"/>
                <a:gd name="T5" fmla="*/ 96 h 114"/>
                <a:gd name="T6" fmla="*/ 131 w 209"/>
                <a:gd name="T7" fmla="*/ 78 h 114"/>
                <a:gd name="T8" fmla="*/ 126 w 209"/>
                <a:gd name="T9" fmla="*/ 78 h 114"/>
                <a:gd name="T10" fmla="*/ 126 w 209"/>
                <a:gd name="T11" fmla="*/ 60 h 114"/>
                <a:gd name="T12" fmla="*/ 100 w 209"/>
                <a:gd name="T13" fmla="*/ 60 h 114"/>
                <a:gd name="T14" fmla="*/ 100 w 209"/>
                <a:gd name="T15" fmla="*/ 42 h 114"/>
                <a:gd name="T16" fmla="*/ 59 w 209"/>
                <a:gd name="T17" fmla="*/ 42 h 114"/>
                <a:gd name="T18" fmla="*/ 59 w 209"/>
                <a:gd name="T19" fmla="*/ 24 h 114"/>
                <a:gd name="T20" fmla="*/ 54 w 209"/>
                <a:gd name="T21" fmla="*/ 24 h 114"/>
                <a:gd name="T22" fmla="*/ 54 w 209"/>
                <a:gd name="T23" fmla="*/ 10 h 114"/>
                <a:gd name="T24" fmla="*/ 6 w 209"/>
                <a:gd name="T25" fmla="*/ 10 h 114"/>
                <a:gd name="T26" fmla="*/ 6 w 209"/>
                <a:gd name="T27" fmla="*/ 0 h 114"/>
                <a:gd name="T28" fmla="*/ 0 w 209"/>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114">
                  <a:moveTo>
                    <a:pt x="209" y="114"/>
                  </a:moveTo>
                  <a:lnTo>
                    <a:pt x="209" y="96"/>
                  </a:lnTo>
                  <a:lnTo>
                    <a:pt x="131" y="96"/>
                  </a:lnTo>
                  <a:lnTo>
                    <a:pt x="131" y="78"/>
                  </a:lnTo>
                  <a:lnTo>
                    <a:pt x="126" y="78"/>
                  </a:lnTo>
                  <a:lnTo>
                    <a:pt x="126" y="60"/>
                  </a:lnTo>
                  <a:lnTo>
                    <a:pt x="100" y="60"/>
                  </a:lnTo>
                  <a:lnTo>
                    <a:pt x="100" y="42"/>
                  </a:lnTo>
                  <a:lnTo>
                    <a:pt x="59" y="42"/>
                  </a:lnTo>
                  <a:lnTo>
                    <a:pt x="59" y="24"/>
                  </a:lnTo>
                  <a:lnTo>
                    <a:pt x="54" y="24"/>
                  </a:lnTo>
                  <a:lnTo>
                    <a:pt x="54" y="10"/>
                  </a:lnTo>
                  <a:lnTo>
                    <a:pt x="6" y="10"/>
                  </a:lnTo>
                  <a:lnTo>
                    <a:pt x="6" y="0"/>
                  </a:lnTo>
                  <a:lnTo>
                    <a:pt x="0" y="0"/>
                  </a:lnTo>
                </a:path>
              </a:pathLst>
            </a:cu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Line 5"/>
            <p:cNvSpPr>
              <a:spLocks noChangeShapeType="1"/>
            </p:cNvSpPr>
            <p:nvPr/>
          </p:nvSpPr>
          <p:spPr bwMode="auto">
            <a:xfrm>
              <a:off x="3810955"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6"/>
            <p:cNvSpPr>
              <a:spLocks noChangeShapeType="1"/>
            </p:cNvSpPr>
            <p:nvPr/>
          </p:nvSpPr>
          <p:spPr bwMode="auto">
            <a:xfrm>
              <a:off x="4101259"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7"/>
            <p:cNvSpPr>
              <a:spLocks noChangeShapeType="1"/>
            </p:cNvSpPr>
            <p:nvPr/>
          </p:nvSpPr>
          <p:spPr bwMode="auto">
            <a:xfrm>
              <a:off x="3697358"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8"/>
            <p:cNvSpPr>
              <a:spLocks noChangeShapeType="1"/>
            </p:cNvSpPr>
            <p:nvPr/>
          </p:nvSpPr>
          <p:spPr bwMode="auto">
            <a:xfrm>
              <a:off x="3874064" y="1832665"/>
              <a:ext cx="0" cy="75743"/>
            </a:xfrm>
            <a:prstGeom prst="line">
              <a:avLst/>
            </a:prstGeom>
            <a:ln w="25400">
              <a:solidFill>
                <a:srgbClr val="0136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10"/>
            <p:cNvSpPr>
              <a:spLocks/>
            </p:cNvSpPr>
            <p:nvPr/>
          </p:nvSpPr>
          <p:spPr bwMode="auto">
            <a:xfrm>
              <a:off x="3508028" y="1744298"/>
              <a:ext cx="719449" cy="1439113"/>
            </a:xfrm>
            <a:custGeom>
              <a:avLst/>
              <a:gdLst>
                <a:gd name="T0" fmla="*/ 58 w 58"/>
                <a:gd name="T1" fmla="*/ 113 h 113"/>
                <a:gd name="T2" fmla="*/ 58 w 58"/>
                <a:gd name="T3" fmla="*/ 103 h 113"/>
                <a:gd name="T4" fmla="*/ 35 w 58"/>
                <a:gd name="T5" fmla="*/ 103 h 113"/>
                <a:gd name="T6" fmla="*/ 35 w 58"/>
                <a:gd name="T7" fmla="*/ 94 h 113"/>
                <a:gd name="T8" fmla="*/ 22 w 58"/>
                <a:gd name="T9" fmla="*/ 94 h 113"/>
                <a:gd name="T10" fmla="*/ 22 w 58"/>
                <a:gd name="T11" fmla="*/ 75 h 113"/>
                <a:gd name="T12" fmla="*/ 20 w 58"/>
                <a:gd name="T13" fmla="*/ 75 h 113"/>
                <a:gd name="T14" fmla="*/ 20 w 58"/>
                <a:gd name="T15" fmla="*/ 65 h 113"/>
                <a:gd name="T16" fmla="*/ 15 w 58"/>
                <a:gd name="T17" fmla="*/ 65 h 113"/>
                <a:gd name="T18" fmla="*/ 15 w 58"/>
                <a:gd name="T19" fmla="*/ 56 h 113"/>
                <a:gd name="T20" fmla="*/ 14 w 58"/>
                <a:gd name="T21" fmla="*/ 56 h 113"/>
                <a:gd name="T22" fmla="*/ 14 w 58"/>
                <a:gd name="T23" fmla="*/ 46 h 113"/>
                <a:gd name="T24" fmla="*/ 11 w 58"/>
                <a:gd name="T25" fmla="*/ 46 h 113"/>
                <a:gd name="T26" fmla="*/ 11 w 58"/>
                <a:gd name="T27" fmla="*/ 38 h 113"/>
                <a:gd name="T28" fmla="*/ 7 w 58"/>
                <a:gd name="T29" fmla="*/ 38 h 113"/>
                <a:gd name="T30" fmla="*/ 7 w 58"/>
                <a:gd name="T31" fmla="*/ 28 h 113"/>
                <a:gd name="T32" fmla="*/ 5 w 58"/>
                <a:gd name="T33" fmla="*/ 28 h 113"/>
                <a:gd name="T34" fmla="*/ 5 w 58"/>
                <a:gd name="T35" fmla="*/ 19 h 113"/>
                <a:gd name="T36" fmla="*/ 4 w 58"/>
                <a:gd name="T37" fmla="*/ 19 h 113"/>
                <a:gd name="T38" fmla="*/ 4 w 58"/>
                <a:gd name="T39" fmla="*/ 10 h 113"/>
                <a:gd name="T40" fmla="*/ 0 w 58"/>
                <a:gd name="T41" fmla="*/ 10 h 113"/>
                <a:gd name="T42" fmla="*/ 0 w 58"/>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13">
                  <a:moveTo>
                    <a:pt x="58" y="113"/>
                  </a:moveTo>
                  <a:lnTo>
                    <a:pt x="58" y="103"/>
                  </a:lnTo>
                  <a:lnTo>
                    <a:pt x="35" y="103"/>
                  </a:lnTo>
                  <a:lnTo>
                    <a:pt x="35" y="94"/>
                  </a:lnTo>
                  <a:lnTo>
                    <a:pt x="22" y="94"/>
                  </a:lnTo>
                  <a:lnTo>
                    <a:pt x="22" y="75"/>
                  </a:lnTo>
                  <a:lnTo>
                    <a:pt x="20" y="75"/>
                  </a:lnTo>
                  <a:lnTo>
                    <a:pt x="20" y="65"/>
                  </a:lnTo>
                  <a:lnTo>
                    <a:pt x="15" y="65"/>
                  </a:lnTo>
                  <a:lnTo>
                    <a:pt x="15" y="56"/>
                  </a:lnTo>
                  <a:lnTo>
                    <a:pt x="14" y="56"/>
                  </a:lnTo>
                  <a:lnTo>
                    <a:pt x="14" y="46"/>
                  </a:lnTo>
                  <a:lnTo>
                    <a:pt x="11" y="46"/>
                  </a:lnTo>
                  <a:lnTo>
                    <a:pt x="11" y="38"/>
                  </a:lnTo>
                  <a:lnTo>
                    <a:pt x="7" y="38"/>
                  </a:lnTo>
                  <a:lnTo>
                    <a:pt x="7" y="28"/>
                  </a:lnTo>
                  <a:lnTo>
                    <a:pt x="5" y="28"/>
                  </a:lnTo>
                  <a:lnTo>
                    <a:pt x="5" y="19"/>
                  </a:lnTo>
                  <a:lnTo>
                    <a:pt x="4" y="19"/>
                  </a:lnTo>
                  <a:lnTo>
                    <a:pt x="4" y="10"/>
                  </a:lnTo>
                  <a:lnTo>
                    <a:pt x="0" y="1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TextBox 98"/>
            <p:cNvSpPr txBox="1"/>
            <p:nvPr/>
          </p:nvSpPr>
          <p:spPr>
            <a:xfrm>
              <a:off x="795574" y="3573142"/>
              <a:ext cx="2427268" cy="553998"/>
            </a:xfrm>
            <a:prstGeom prst="rect">
              <a:avLst/>
            </a:prstGeom>
            <a:noFill/>
          </p:spPr>
          <p:txBody>
            <a:bodyPr wrap="none" rtlCol="0">
              <a:spAutoFit/>
            </a:bodyPr>
            <a:lstStyle/>
            <a:p>
              <a:pPr algn="r"/>
              <a:r>
                <a:rPr lang="ja-JP" sz="1000" b="0" i="0" dirty="0" smtClean="0">
                  <a:solidFill>
                    <a:srgbClr val="000000"/>
                  </a:solidFill>
                  <a:ea typeface="MS UI Gothic" pitchFamily="18" charset="0"/>
                </a:rPr>
                <a:t>リスクに晒されていた患者数</a:t>
              </a:r>
            </a:p>
            <a:p>
              <a:pPr algn="r"/>
              <a:r>
                <a:rPr lang="ja-JP" sz="1000" b="0" i="0" dirty="0" smtClean="0">
                  <a:solidFill>
                    <a:srgbClr val="000000"/>
                  </a:solidFill>
                  <a:ea typeface="MS UI Gothic" pitchFamily="18" charset="0"/>
                </a:rPr>
                <a:t>ベースラインからのSUV</a:t>
              </a:r>
              <a:r>
                <a:rPr lang="ja-JP" sz="1000" b="0" i="0" baseline="-25000" dirty="0" smtClean="0">
                  <a:solidFill>
                    <a:srgbClr val="000000"/>
                  </a:solidFill>
                  <a:ea typeface="MS UI Gothic" pitchFamily="18" charset="0"/>
                </a:rPr>
                <a:t>max</a:t>
              </a:r>
              <a:r>
                <a:rPr lang="ja-JP" sz="1000" b="0" i="0" dirty="0" smtClean="0">
                  <a:solidFill>
                    <a:srgbClr val="000000"/>
                  </a:solidFill>
                  <a:ea typeface="MS UI Gothic" pitchFamily="18" charset="0"/>
                </a:rPr>
                <a:t>の変化 ＜ 中央値</a:t>
              </a:r>
            </a:p>
            <a:p>
              <a:pPr algn="r"/>
              <a:r>
                <a:rPr lang="ja-JP" sz="1000" b="0" i="0" dirty="0" smtClean="0">
                  <a:solidFill>
                    <a:srgbClr val="000000"/>
                  </a:solidFill>
                  <a:ea typeface="MS UI Gothic" pitchFamily="18" charset="0"/>
                </a:rPr>
                <a:t>ベースラインからのSUV</a:t>
              </a:r>
              <a:r>
                <a:rPr lang="ja-JP" sz="1000" b="0" i="0" baseline="-25000" dirty="0" smtClean="0">
                  <a:solidFill>
                    <a:srgbClr val="000000"/>
                  </a:solidFill>
                  <a:ea typeface="MS UI Gothic" pitchFamily="18" charset="0"/>
                </a:rPr>
                <a:t>max</a:t>
              </a:r>
              <a:r>
                <a:rPr lang="ja-JP" sz="1000" b="0" i="0" dirty="0" smtClean="0">
                  <a:solidFill>
                    <a:srgbClr val="000000"/>
                  </a:solidFill>
                  <a:ea typeface="MS UI Gothic" pitchFamily="18" charset="0"/>
                </a:rPr>
                <a:t>の変化 ≧ 中央値</a:t>
              </a:r>
            </a:p>
          </p:txBody>
        </p:sp>
        <p:sp>
          <p:nvSpPr>
            <p:cNvPr id="100" name="TextBox 99"/>
            <p:cNvSpPr txBox="1"/>
            <p:nvPr/>
          </p:nvSpPr>
          <p:spPr>
            <a:xfrm>
              <a:off x="3810955" y="3727030"/>
              <a:ext cx="255263" cy="400110"/>
            </a:xfrm>
            <a:prstGeom prst="rect">
              <a:avLst/>
            </a:prstGeom>
            <a:noFill/>
          </p:spPr>
          <p:txBody>
            <a:bodyPr wrap="none" rtlCol="0">
              <a:spAutoFit/>
            </a:bodyPr>
            <a:lstStyle/>
            <a:p>
              <a:pPr algn="r"/>
              <a:r>
                <a:rPr lang="ja-JP" sz="1000" b="0" i="0" dirty="0" smtClean="0">
                  <a:solidFill>
                    <a:srgbClr val="000000"/>
                  </a:solidFill>
                  <a:ea typeface="MS UI Gothic" pitchFamily="18" charset="0"/>
                </a:rPr>
                <a:t>8</a:t>
              </a:r>
            </a:p>
            <a:p>
              <a:pPr algn="r"/>
              <a:r>
                <a:rPr lang="ja-JP" sz="1000" b="0" i="0" dirty="0" smtClean="0">
                  <a:solidFill>
                    <a:srgbClr val="000000"/>
                  </a:solidFill>
                  <a:ea typeface="MS UI Gothic" pitchFamily="18" charset="0"/>
                </a:rPr>
                <a:t>2</a:t>
              </a:r>
            </a:p>
          </p:txBody>
        </p:sp>
        <p:sp>
          <p:nvSpPr>
            <p:cNvPr id="101" name="TextBox 100"/>
            <p:cNvSpPr txBox="1"/>
            <p:nvPr/>
          </p:nvSpPr>
          <p:spPr>
            <a:xfrm>
              <a:off x="4709171" y="3727030"/>
              <a:ext cx="255198" cy="246221"/>
            </a:xfrm>
            <a:prstGeom prst="rect">
              <a:avLst/>
            </a:prstGeom>
            <a:noFill/>
          </p:spPr>
          <p:txBody>
            <a:bodyPr wrap="none" rtlCol="0">
              <a:spAutoFit/>
            </a:bodyPr>
            <a:lstStyle/>
            <a:p>
              <a:pPr algn="r"/>
              <a:r>
                <a:rPr lang="ja-JP" sz="1000" b="0" i="0" dirty="0" smtClean="0">
                  <a:solidFill>
                    <a:srgbClr val="000000"/>
                  </a:solidFill>
                  <a:ea typeface="MS UI Gothic" pitchFamily="18" charset="0"/>
                </a:rPr>
                <a:t>3</a:t>
              </a:r>
            </a:p>
          </p:txBody>
        </p:sp>
        <p:sp>
          <p:nvSpPr>
            <p:cNvPr id="102" name="TextBox 101"/>
            <p:cNvSpPr txBox="1"/>
            <p:nvPr/>
          </p:nvSpPr>
          <p:spPr>
            <a:xfrm>
              <a:off x="5587291" y="3727030"/>
              <a:ext cx="255198" cy="246221"/>
            </a:xfrm>
            <a:prstGeom prst="rect">
              <a:avLst/>
            </a:prstGeom>
            <a:noFill/>
          </p:spPr>
          <p:txBody>
            <a:bodyPr wrap="none" rtlCol="0">
              <a:spAutoFit/>
            </a:bodyPr>
            <a:lstStyle/>
            <a:p>
              <a:pPr algn="r"/>
              <a:r>
                <a:rPr lang="ja-JP" sz="1000" b="0" i="0" dirty="0" smtClean="0">
                  <a:solidFill>
                    <a:srgbClr val="000000"/>
                  </a:solidFill>
                  <a:ea typeface="MS UI Gothic" pitchFamily="18" charset="0"/>
                </a:rPr>
                <a:t>1</a:t>
              </a:r>
            </a:p>
          </p:txBody>
        </p:sp>
        <p:sp>
          <p:nvSpPr>
            <p:cNvPr id="103" name="TextBox 102"/>
            <p:cNvSpPr txBox="1"/>
            <p:nvPr/>
          </p:nvSpPr>
          <p:spPr>
            <a:xfrm>
              <a:off x="6465411" y="3727030"/>
              <a:ext cx="255198" cy="246221"/>
            </a:xfrm>
            <a:prstGeom prst="rect">
              <a:avLst/>
            </a:prstGeom>
            <a:noFill/>
          </p:spPr>
          <p:txBody>
            <a:bodyPr wrap="none" rtlCol="0">
              <a:spAutoFit/>
            </a:bodyPr>
            <a:lstStyle/>
            <a:p>
              <a:pPr algn="r"/>
              <a:r>
                <a:rPr lang="ja-JP" sz="1000" b="0" i="0" dirty="0" smtClean="0">
                  <a:solidFill>
                    <a:srgbClr val="000000"/>
                  </a:solidFill>
                  <a:ea typeface="MS UI Gothic" pitchFamily="18" charset="0"/>
                </a:rPr>
                <a:t>0</a:t>
              </a:r>
            </a:p>
          </p:txBody>
        </p:sp>
      </p:grpSp>
    </p:spTree>
    <p:extLst>
      <p:ext uri="{BB962C8B-B14F-4D97-AF65-F5344CB8AC3E}">
        <p14:creationId xmlns:p14="http://schemas.microsoft.com/office/powerpoint/2010/main" xmlns="" val="38156360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lvl="0" indent="0">
              <a:buNone/>
            </a:pPr>
            <a:r>
              <a:rPr lang="ja-JP" sz="1600" b="1" i="0" dirty="0" smtClean="0">
                <a:solidFill>
                  <a:srgbClr val="4D4D4D"/>
                </a:solidFill>
                <a:ea typeface="MS UI Gothic" pitchFamily="18" charset="0"/>
              </a:rPr>
              <a:t>試験の目的</a:t>
            </a:r>
          </a:p>
          <a:p>
            <a:pPr marL="285750" lvl="0" indent="-285750">
              <a:buFont typeface="Arial" pitchFamily="34" charset="0"/>
              <a:buChar char="•"/>
            </a:pPr>
            <a:r>
              <a:rPr lang="ja-JP" sz="1600" b="0" i="0" dirty="0" smtClean="0">
                <a:solidFill>
                  <a:srgbClr val="4D4D4D"/>
                </a:solidFill>
                <a:ea typeface="MS UI Gothic" pitchFamily="18" charset="0"/>
              </a:rPr>
              <a:t>RAS野生型のmCRC患者における第一選択治療として、mFOLFOXIRI + パニツムマブの有効性および安全性をFOLFOXIRI単独療法と比較すること。</a:t>
            </a:r>
          </a:p>
          <a:p>
            <a:endParaRPr lang="en-GB" dirty="0"/>
          </a:p>
        </p:txBody>
      </p:sp>
      <p:sp>
        <p:nvSpPr>
          <p:cNvPr id="24"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475O: RAS野生型mCRC患者における第一選択治療としてのmFOLFOXIRI + パニツムマブ 対 FOLFOXIRI：無作為化第Ⅱ相試験（AIO-KRK-0109/VOLFI試験）</a:t>
            </a:r>
            <a:r>
              <a:rPr lang="en" sz="1800" dirty="0" smtClean="0"/>
              <a:t/>
            </a:r>
            <a:br>
              <a:rPr lang="en" sz="1800" dirty="0" smtClean="0"/>
            </a:br>
            <a:r>
              <a:rPr lang="ja-JP" sz="1800" b="1" i="0" dirty="0" smtClean="0">
                <a:solidFill>
                  <a:srgbClr val="043882"/>
                </a:solidFill>
                <a:ea typeface="MS UI Gothic" pitchFamily="18" charset="0"/>
              </a:rPr>
              <a:t>– Geissler M, et al</a:t>
            </a:r>
          </a:p>
        </p:txBody>
      </p:sp>
      <p:sp>
        <p:nvSpPr>
          <p:cNvPr id="25"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*IRI 150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 LV 200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+ 5FU 3000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、CIV; </a:t>
            </a:r>
            <a:r>
              <a:rPr lang="ja-JP" sz="1200" b="0" i="0" baseline="30000" dirty="0" smtClean="0">
                <a:solidFill>
                  <a:srgbClr val="000000"/>
                </a:solidFill>
                <a:ea typeface="MS UI Gothic" pitchFamily="18" charset="0"/>
              </a:rPr>
              <a:t>†</a:t>
            </a:r>
            <a:r>
              <a:rPr lang="ja-JP" sz="1200" b="0" i="0" dirty="0" smtClean="0">
                <a:solidFill>
                  <a:srgbClr val="4D4D4D"/>
                </a:solidFill>
                <a:ea typeface="MS UI Gothic" pitchFamily="18" charset="0"/>
              </a:rPr>
              <a:t>6 mg/kg、q2w;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 IRI 165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5FU 3200mg/m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48時間持続静注, LV 200 mg/m</a:t>
            </a:r>
            <a:r>
              <a:rPr lang="ja-JP" sz="1200" b="0" i="0" baseline="30000" dirty="0" smtClean="0">
                <a:solidFill>
                  <a:srgbClr val="4D4D4D"/>
                </a:solidFill>
                <a:ea typeface="MS UI Gothic" pitchFamily="18" charset="0"/>
              </a:rPr>
              <a:t>2</a:t>
            </a:r>
          </a:p>
        </p:txBody>
      </p:sp>
      <p:sp>
        <p:nvSpPr>
          <p:cNvPr id="26" name="Oval 14"/>
          <p:cNvSpPr>
            <a:spLocks noChangeArrowheads="1"/>
          </p:cNvSpPr>
          <p:nvPr/>
        </p:nvSpPr>
        <p:spPr bwMode="auto">
          <a:xfrm>
            <a:off x="3941537" y="34026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27" name="AutoShape 15"/>
          <p:cNvCxnSpPr>
            <a:cxnSpLocks noChangeShapeType="1"/>
            <a:stCxn id="26" idx="0"/>
            <a:endCxn id="32" idx="1"/>
          </p:cNvCxnSpPr>
          <p:nvPr/>
        </p:nvCxnSpPr>
        <p:spPr bwMode="auto">
          <a:xfrm rot="5400000" flipH="1" flipV="1">
            <a:off x="4217370" y="2754697"/>
            <a:ext cx="663905"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116435" y="247441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9" name="Content Placeholder 26"/>
          <p:cNvSpPr txBox="1">
            <a:spLocks/>
          </p:cNvSpPr>
          <p:nvPr/>
        </p:nvSpPr>
        <p:spPr bwMode="auto">
          <a:xfrm>
            <a:off x="4855936" y="3232868"/>
            <a:ext cx="4211864"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1" i="0" dirty="0" smtClean="0">
                <a:solidFill>
                  <a:srgbClr val="4D4D4D"/>
                </a:solidFill>
                <a:ea typeface="MS UI Gothic" pitchFamily="18" charset="0"/>
              </a:rPr>
              <a:t>コホート1</a:t>
            </a:r>
            <a:r>
              <a:rPr lang="ja-JP" sz="1600" b="0" i="0" dirty="0" smtClean="0">
                <a:solidFill>
                  <a:srgbClr val="4D4D4D"/>
                </a:solidFill>
                <a:ea typeface="MS UI Gothic" pitchFamily="18" charset="0"/>
              </a:rPr>
              <a:t>: 手術不能または切除不能</a:t>
            </a:r>
          </a:p>
          <a:p>
            <a:pPr marL="203200" indent="-203200">
              <a:spcBef>
                <a:spcPts val="0"/>
              </a:spcBef>
              <a:spcAft>
                <a:spcPts val="400"/>
              </a:spcAft>
              <a:buFont typeface="Arial" pitchFamily="34" charset="0"/>
              <a:buChar char="•"/>
              <a:defRPr/>
            </a:pPr>
            <a:r>
              <a:rPr lang="ja-JP" sz="1600" b="1" i="0" dirty="0" smtClean="0">
                <a:solidFill>
                  <a:srgbClr val="4D4D4D"/>
                </a:solidFill>
                <a:ea typeface="MS UI Gothic" pitchFamily="18" charset="0"/>
              </a:rPr>
              <a:t>コホート2</a:t>
            </a:r>
            <a:r>
              <a:rPr lang="ja-JP" sz="1600" b="0" i="0" dirty="0" smtClean="0">
                <a:solidFill>
                  <a:srgbClr val="4D4D4D"/>
                </a:solidFill>
                <a:ea typeface="MS UI Gothic" pitchFamily="18" charset="0"/>
              </a:rPr>
              <a:t>: 二次切除率</a:t>
            </a:r>
          </a:p>
        </p:txBody>
      </p:sp>
      <p:cxnSp>
        <p:nvCxnSpPr>
          <p:cNvPr id="30" name="AutoShape 19"/>
          <p:cNvCxnSpPr>
            <a:cxnSpLocks noChangeShapeType="1"/>
            <a:stCxn id="34" idx="3"/>
            <a:endCxn id="26" idx="2"/>
          </p:cNvCxnSpPr>
          <p:nvPr/>
        </p:nvCxnSpPr>
        <p:spPr bwMode="auto">
          <a:xfrm>
            <a:off x="3684814" y="3693378"/>
            <a:ext cx="256723" cy="1358"/>
          </a:xfrm>
          <a:prstGeom prst="straightConnector1">
            <a:avLst/>
          </a:prstGeom>
          <a:noFill/>
          <a:ln w="57150">
            <a:solidFill>
              <a:schemeClr val="bg2">
                <a:lumMod val="60000"/>
                <a:lumOff val="40000"/>
              </a:schemeClr>
            </a:solidFill>
            <a:round/>
            <a:headEnd type="none" w="med" len="med"/>
            <a:tailEnd type="none" w="med" len="med"/>
          </a:ln>
        </p:spPr>
      </p:cxnSp>
      <p:cxnSp>
        <p:nvCxnSpPr>
          <p:cNvPr id="31" name="AutoShape 21"/>
          <p:cNvCxnSpPr>
            <a:cxnSpLocks noChangeShapeType="1"/>
            <a:stCxn id="32" idx="3"/>
            <a:endCxn id="28" idx="1"/>
          </p:cNvCxnSpPr>
          <p:nvPr/>
        </p:nvCxnSpPr>
        <p:spPr bwMode="auto">
          <a:xfrm>
            <a:off x="7543800" y="2738731"/>
            <a:ext cx="572635"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865310" y="232836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mFOLFOXIRI* q2w + パニツムマブ</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(n=63)</a:t>
            </a:r>
          </a:p>
        </p:txBody>
      </p:sp>
      <p:sp>
        <p:nvSpPr>
          <p:cNvPr id="34" name="AutoShape 9"/>
          <p:cNvSpPr>
            <a:spLocks noChangeArrowheads="1"/>
          </p:cNvSpPr>
          <p:nvPr/>
        </p:nvSpPr>
        <p:spPr bwMode="auto">
          <a:xfrm>
            <a:off x="365124" y="2789797"/>
            <a:ext cx="331969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切除不能なmCRC</a:t>
            </a:r>
            <a:r>
              <a:rPr lang="ja-JP" b="0" i="1" dirty="0" smtClean="0">
                <a:solidFill>
                  <a:srgbClr val="FFFFFF"/>
                </a:solidFill>
                <a:ea typeface="MS UI Gothic" pitchFamily="18" charset="0"/>
              </a:rPr>
              <a:t>; </a:t>
            </a:r>
            <a:r>
              <a:rPr lang="ja-JP" b="0" i="0" dirty="0" smtClean="0">
                <a:solidFill>
                  <a:srgbClr val="FFFFFF"/>
                </a:solidFill>
                <a:ea typeface="MS UI Gothic" pitchFamily="18" charset="0"/>
              </a:rPr>
              <a:t>1L</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RAS野生型</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 </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(n=96)</a:t>
            </a:r>
          </a:p>
        </p:txBody>
      </p:sp>
      <p:sp>
        <p:nvSpPr>
          <p:cNvPr id="35" name="Rectangle 9"/>
          <p:cNvSpPr txBox="1">
            <a:spLocks noChangeArrowheads="1"/>
          </p:cNvSpPr>
          <p:nvPr/>
        </p:nvSpPr>
        <p:spPr bwMode="auto">
          <a:xfrm>
            <a:off x="365124" y="513611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a:t>
            </a:r>
          </a:p>
          <a:p>
            <a:pPr>
              <a:buClr>
                <a:srgbClr val="043882"/>
              </a:buClr>
            </a:pPr>
            <a:endParaRPr lang="en-GB" dirty="0"/>
          </a:p>
        </p:txBody>
      </p:sp>
      <p:sp>
        <p:nvSpPr>
          <p:cNvPr id="36" name="Content Placeholder 26"/>
          <p:cNvSpPr txBox="1">
            <a:spLocks/>
          </p:cNvSpPr>
          <p:nvPr/>
        </p:nvSpPr>
        <p:spPr>
          <a:xfrm>
            <a:off x="4402656" y="5136116"/>
            <a:ext cx="4665143"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二次切除率、再発までの期間、PFS、OS；病理学的奏効、毒性, QoL</a:t>
            </a:r>
          </a:p>
        </p:txBody>
      </p:sp>
      <p:cxnSp>
        <p:nvCxnSpPr>
          <p:cNvPr id="37" name="AutoShape 16"/>
          <p:cNvCxnSpPr>
            <a:cxnSpLocks noChangeShapeType="1"/>
            <a:stCxn id="26" idx="4"/>
            <a:endCxn id="40" idx="1"/>
          </p:cNvCxnSpPr>
          <p:nvPr/>
        </p:nvCxnSpPr>
        <p:spPr bwMode="auto">
          <a:xfrm rot="16200000" flipH="1">
            <a:off x="4215319" y="4004851"/>
            <a:ext cx="668006" cy="631975"/>
          </a:xfrm>
          <a:prstGeom prst="bentConnector2">
            <a:avLst/>
          </a:prstGeom>
          <a:noFill/>
          <a:ln w="57150">
            <a:solidFill>
              <a:schemeClr val="bg2">
                <a:lumMod val="60000"/>
                <a:lumOff val="40000"/>
              </a:schemeClr>
            </a:solidFill>
            <a:round/>
            <a:headEnd/>
            <a:tailEnd type="triangle" w="med" len="med"/>
          </a:ln>
        </p:spPr>
      </p:cxnSp>
      <p:sp>
        <p:nvSpPr>
          <p:cNvPr id="38" name="AutoShape 12"/>
          <p:cNvSpPr>
            <a:spLocks noChangeArrowheads="1"/>
          </p:cNvSpPr>
          <p:nvPr/>
        </p:nvSpPr>
        <p:spPr bwMode="auto">
          <a:xfrm>
            <a:off x="8116435" y="439052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9" name="AutoShape 20"/>
          <p:cNvCxnSpPr>
            <a:cxnSpLocks noChangeShapeType="1"/>
            <a:stCxn id="40" idx="3"/>
            <a:endCxn id="38" idx="1"/>
          </p:cNvCxnSpPr>
          <p:nvPr/>
        </p:nvCxnSpPr>
        <p:spPr bwMode="auto">
          <a:xfrm>
            <a:off x="7542220" y="465484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0" name="AutoShape 12"/>
          <p:cNvSpPr>
            <a:spLocks noChangeArrowheads="1"/>
          </p:cNvSpPr>
          <p:nvPr/>
        </p:nvSpPr>
        <p:spPr bwMode="auto">
          <a:xfrm>
            <a:off x="4865310" y="424447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FOLFOXIRI</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q2w</a:t>
            </a:r>
          </a:p>
          <a:p>
            <a:pPr algn="ctr" defTabSz="892175" eaLnBrk="0" hangingPunct="0"/>
            <a:r>
              <a:rPr lang="ja-JP" b="0" i="0" dirty="0" smtClean="0">
                <a:solidFill>
                  <a:srgbClr val="4D4D4D"/>
                </a:solidFill>
                <a:ea typeface="MS UI Gothic" pitchFamily="18" charset="0"/>
              </a:rPr>
              <a:t>（n=33）</a:t>
            </a:r>
          </a:p>
        </p:txBody>
      </p:sp>
      <p:sp>
        <p:nvSpPr>
          <p:cNvPr id="41"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Geissler M, et al. Ann Oncol 2017;28(Suppl 5):Abstr 475O</a:t>
            </a:r>
          </a:p>
        </p:txBody>
      </p:sp>
    </p:spTree>
    <p:extLst>
      <p:ext uri="{BB962C8B-B14F-4D97-AF65-F5344CB8AC3E}">
        <p14:creationId xmlns:p14="http://schemas.microsoft.com/office/powerpoint/2010/main" xmlns="" val="24001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2"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475O: RAS野生型mCRC患者における第一選択治療としてのmFOLFOXIRI + パニツムマブ 対 FOLFOXIRI：無作為化第Ⅱ相試験（AIO-KRK-0109/VOLFI試験）</a:t>
            </a:r>
            <a:r>
              <a:rPr lang="en" sz="1800" dirty="0" smtClean="0"/>
              <a:t/>
            </a:r>
            <a:br>
              <a:rPr lang="en" sz="1800" dirty="0" smtClean="0"/>
            </a:br>
            <a:r>
              <a:rPr lang="ja-JP" sz="1800" b="1" i="0" dirty="0" smtClean="0">
                <a:solidFill>
                  <a:srgbClr val="043882"/>
                </a:solidFill>
                <a:ea typeface="MS UI Gothic" pitchFamily="18" charset="0"/>
              </a:rPr>
              <a:t>– Geissler M, et al</a:t>
            </a:r>
          </a:p>
        </p:txBody>
      </p:sp>
      <p:sp>
        <p:nvSpPr>
          <p:cNvPr id="13"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Geissler M, et al. Ann Oncol 2017;28(Suppl 5):Abstr 475O</a:t>
            </a:r>
          </a:p>
        </p:txBody>
      </p:sp>
      <p:graphicFrame>
        <p:nvGraphicFramePr>
          <p:cNvPr id="14" name="Group 88"/>
          <p:cNvGraphicFramePr>
            <a:graphicFrameLocks noGrp="1"/>
          </p:cNvGraphicFramePr>
          <p:nvPr>
            <p:extLst>
              <p:ext uri="{D42A27DB-BD31-4B8C-83A1-F6EECF244321}">
                <p14:modId xmlns:p14="http://schemas.microsoft.com/office/powerpoint/2010/main" xmlns="" val="3643562401"/>
              </p:ext>
            </p:extLst>
          </p:nvPr>
        </p:nvGraphicFramePr>
        <p:xfrm>
          <a:off x="302154" y="1691986"/>
          <a:ext cx="8460846" cy="4177260"/>
        </p:xfrm>
        <a:graphic>
          <a:graphicData uri="http://schemas.openxmlformats.org/drawingml/2006/table">
            <a:tbl>
              <a:tblPr firstRow="1" bandRow="1" bandCol="1">
                <a:tableStyleId>{69012ECD-51FC-41F1-AA8D-1B2483CD663E}</a:tableStyleId>
              </a:tblPr>
              <a:tblGrid>
                <a:gridCol w="2695046">
                  <a:extLst>
                    <a:ext uri="{9D8B030D-6E8A-4147-A177-3AD203B41FA5}">
                      <a16:colId xmlns="" xmlns:a16="http://schemas.microsoft.com/office/drawing/2014/main" val="20000"/>
                    </a:ext>
                  </a:extLst>
                </a:gridCol>
                <a:gridCol w="2882900">
                  <a:extLst>
                    <a:ext uri="{9D8B030D-6E8A-4147-A177-3AD203B41FA5}">
                      <a16:colId xmlns="" xmlns:a16="http://schemas.microsoft.com/office/drawing/2014/main" val="20001"/>
                    </a:ext>
                  </a:extLst>
                </a:gridCol>
                <a:gridCol w="2882900">
                  <a:extLst>
                    <a:ext uri="{9D8B030D-6E8A-4147-A177-3AD203B41FA5}">
                      <a16:colId xmlns="" xmlns:a16="http://schemas.microsoft.com/office/drawing/2014/main" val="20002"/>
                    </a:ext>
                  </a:extLst>
                </a:gridCol>
              </a:tblGrid>
              <a:tr h="3984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chemeClr val="tx2"/>
                          </a:solidFill>
                          <a:latin typeface="+mj-ea"/>
                          <a:ea typeface="+mj-ea"/>
                        </a:rPr>
                        <a:t>mFOLFOXIRI + 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1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ORR</a:t>
                      </a:r>
                      <a:r>
                        <a:rPr lang="ja-JP" sz="1400" b="0" i="0" u="none" dirty="0" smtClean="0">
                          <a:solidFill>
                            <a:srgbClr val="000000"/>
                          </a:solidFill>
                          <a:ea typeface="MS UI Gothic" pitchFamily="18" charset="0"/>
                        </a:rPr>
                        <a:t>,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85.7 (74.6, 93.3)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60.6 (42.1, 77.1)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1490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OR (95% 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3.90 (1.44, 10.52); 0.0096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4900">
                <a:tc>
                  <a:txBody>
                    <a:bodyPr/>
                    <a:lstStyle/>
                    <a:p>
                      <a:r>
                        <a:rPr lang="ja-JP" sz="1400" b="1" i="0" dirty="0" smtClean="0">
                          <a:solidFill>
                            <a:srgbClr val="000000"/>
                          </a:solidFill>
                          <a:ea typeface="MS UI Gothic" pitchFamily="18" charset="0"/>
                        </a:rPr>
                        <a:t>ORR、左側性</a:t>
                      </a:r>
                      <a:r>
                        <a:rPr lang="ja-JP" sz="1400" b="0" i="0" dirty="0" smtClean="0">
                          <a:solidFill>
                            <a:srgbClr val="000000"/>
                          </a:solidFill>
                          <a:ea typeface="MS UI Gothic" pitchFamily="18" charset="0"/>
                        </a:rPr>
                        <a:t>,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000000"/>
                          </a:solidFill>
                          <a:ea typeface="MS UI Gothic" pitchFamily="18" charset="0"/>
                        </a:rPr>
                        <a:t>90.6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1490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OR (95% 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000000"/>
                          </a:solidFill>
                          <a:ea typeface="MS UI Gothic" pitchFamily="18" charset="0"/>
                        </a:rPr>
                        <a:t>4.518 (1.29, 15.71); 0.0210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rgbClr val="000000"/>
                          </a:solidFill>
                          <a:ea typeface="MS UI Gothic" pitchFamily="18" charset="0"/>
                        </a:rPr>
                        <a:t>ORR、右側性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1490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OR (95% 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2.500 (0.37, 16.88); 0.6372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ORR、スーパー野生型*</a:t>
                      </a:r>
                      <a:r>
                        <a:rPr lang="ja-JP" sz="1400" b="0" i="0" u="none" dirty="0" smtClean="0">
                          <a:solidFill>
                            <a:srgbClr val="000000"/>
                          </a:solidFill>
                          <a:ea typeface="MS UI Gothic" pitchFamily="18"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14900">
                <a:tc>
                  <a:txBody>
                    <a:bodyPr/>
                    <a:lstStyle/>
                    <a:p>
                      <a:pPr marL="9207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lang="ja-JP" sz="1400" b="0" i="0" u="none" dirty="0" smtClean="0">
                          <a:solidFill>
                            <a:srgbClr val="000000"/>
                          </a:solidFill>
                          <a:ea typeface="MS UI Gothic" pitchFamily="18" charset="0"/>
                        </a:rPr>
                        <a:t>OR (95% 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3.364 (0.90, 12.54); 0.0806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4900">
                <a:tc>
                  <a:txBody>
                    <a:bodyPr/>
                    <a:lstStyle/>
                    <a:p>
                      <a:r>
                        <a:rPr lang="ja-JP" sz="1400" b="1" i="0" dirty="0" smtClean="0">
                          <a:solidFill>
                            <a:srgbClr val="000000"/>
                          </a:solidFill>
                          <a:ea typeface="MS UI Gothic" pitchFamily="18" charset="0"/>
                        </a:rPr>
                        <a:t>ORR、BRAF変異</a:t>
                      </a:r>
                      <a:r>
                        <a:rPr lang="ja-JP" sz="1400" b="0" i="0" u="none" dirty="0" smtClean="0">
                          <a:solidFill>
                            <a:srgbClr val="000000"/>
                          </a:solidFill>
                          <a:ea typeface="MS UI Gothic" pitchFamily="18"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71.4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1490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000000"/>
                          </a:solidFill>
                          <a:ea typeface="MS UI Gothic" pitchFamily="18" charset="0"/>
                        </a:rPr>
                        <a:t>OR (95% 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000000"/>
                          </a:solidFill>
                          <a:ea typeface="MS UI Gothic" pitchFamily="18" charset="0"/>
                        </a:rPr>
                        <a:t>8.750 (0.9, 84.80) 0.1262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4900">
                <a:tc>
                  <a:txBody>
                    <a:bodyPr/>
                    <a:lstStyle/>
                    <a:p>
                      <a:r>
                        <a:rPr lang="ja-JP" sz="1400" b="1" i="0" dirty="0" smtClean="0">
                          <a:solidFill>
                            <a:srgbClr val="000000"/>
                          </a:solidFill>
                          <a:ea typeface="MS UI Gothic" pitchFamily="18" charset="0"/>
                        </a:rPr>
                        <a:t>mPFS</a:t>
                      </a:r>
                      <a:r>
                        <a:rPr lang="ja-JP" sz="1400" b="0" i="0" dirty="0" smtClean="0">
                          <a:solidFill>
                            <a:srgbClr val="000000"/>
                          </a:solidFill>
                          <a:ea typeface="MS UI Gothic" pitchFamily="18" charset="0"/>
                        </a:rPr>
                        <a:t>, カ月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algn="ctr"/>
                      <a:r>
                        <a:rPr lang="ja-JP" sz="1400" b="0" i="0" dirty="0" smtClean="0">
                          <a:solidFill>
                            <a:srgbClr val="000000"/>
                          </a:solidFill>
                          <a:ea typeface="MS UI Gothic" pitchFamily="18" charset="0"/>
                        </a:rPr>
                        <a:t>10.5 (8.7, 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10.8 (8.7, 11.5)</a:t>
                      </a:r>
                    </a:p>
                  </a:txBody>
                  <a:tcPr anchor="ctr" horzOverflow="overflow">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314900">
                <a:tc>
                  <a:txBody>
                    <a:bodyPr/>
                    <a:lstStyle/>
                    <a:p>
                      <a:pPr marL="92075" indent="0"/>
                      <a:r>
                        <a:rPr lang="ja-JP" sz="1400" b="0" i="0" dirty="0" smtClean="0">
                          <a:solidFill>
                            <a:srgbClr val="000000"/>
                          </a:solidFill>
                          <a:ea typeface="MS UI Gothic" pitchFamily="18" charset="0"/>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gridSpan="2">
                  <a:txBody>
                    <a:bodyPr/>
                    <a:lstStyle/>
                    <a:p>
                      <a:pPr algn="ctr"/>
                      <a:r>
                        <a:rPr lang="ja-JP" sz="1400" b="0" i="0" dirty="0" smtClean="0">
                          <a:solidFill>
                            <a:srgbClr val="000000"/>
                          </a:solidFill>
                          <a:ea typeface="MS UI Gothic" pitchFamily="18" charset="0"/>
                        </a:rPr>
                        <a:t>1.107 (0.69, 1.75); 0.6634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tc>
              </a:tr>
            </a:tbl>
          </a:graphicData>
        </a:graphic>
      </p:graphicFrame>
      <p:sp>
        <p:nvSpPr>
          <p:cNvPr id="6"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*RAS + 全BRAF</a:t>
            </a:r>
          </a:p>
        </p:txBody>
      </p:sp>
    </p:spTree>
    <p:extLst>
      <p:ext uri="{BB962C8B-B14F-4D97-AF65-F5344CB8AC3E}">
        <p14:creationId xmlns:p14="http://schemas.microsoft.com/office/powerpoint/2010/main" xmlns="" val="23789205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86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RAS野生型のmCRC患者では、FOLFOXIRIに比べ、mFOLFOXIRI + パニツムマブによる第一選択治療でORRの有意な改善が達成された。</a:t>
            </a:r>
          </a:p>
          <a:p>
            <a:r>
              <a:rPr lang="ja-JP" sz="1600" b="1" i="0" dirty="0" smtClean="0">
                <a:solidFill>
                  <a:srgbClr val="4D4D4D"/>
                </a:solidFill>
                <a:ea typeface="MS UI Gothic" pitchFamily="18" charset="0"/>
              </a:rPr>
              <a:t>高い奏効率は、mFOLFOXIRI + パニツムマブの治療対象の、原発腫瘍が左側性/右側性、BRAF変異を有するmCRCで観察された。</a:t>
            </a:r>
          </a:p>
          <a:p>
            <a:r>
              <a:rPr lang="ja-JP" sz="1600" b="1" i="0" dirty="0" smtClean="0">
                <a:solidFill>
                  <a:srgbClr val="4D4D4D"/>
                </a:solidFill>
                <a:ea typeface="MS UI Gothic" pitchFamily="18" charset="0"/>
              </a:rPr>
              <a:t>PFSに治療群間差は見られなかった。</a:t>
            </a:r>
          </a:p>
          <a:p>
            <a:r>
              <a:rPr lang="ja-JP" sz="1600" b="1" i="0" dirty="0" smtClean="0">
                <a:solidFill>
                  <a:srgbClr val="4D4D4D"/>
                </a:solidFill>
                <a:ea typeface="MS UI Gothic" pitchFamily="18" charset="0"/>
              </a:rPr>
              <a:t>mFOLFOXIRI + パニツムマブによる治療では関連する血液学的およびGI毒性が発生した。管理可能であったが、mFOLFOXIRI + パニツムマブによる治療は、ECOGのPSスコアが0～1のみの患者に推奨される。</a:t>
            </a:r>
          </a:p>
        </p:txBody>
      </p:sp>
      <p:sp>
        <p:nvSpPr>
          <p:cNvPr id="13"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475O: RAS野生型mCRC患者における第一選択治療としてのmFOLFOXIRI + パニツムマブ 対 FOLFOXIRI：無作為化第Ⅱ相試験（AIO-KRK-0109/VOLFI試験）</a:t>
            </a:r>
            <a:r>
              <a:rPr lang="en" sz="1800" dirty="0" smtClean="0"/>
              <a:t/>
            </a:r>
            <a:br>
              <a:rPr lang="en" sz="1800" dirty="0" smtClean="0"/>
            </a:br>
            <a:r>
              <a:rPr lang="ja-JP" sz="1800" b="1" i="0" dirty="0" smtClean="0">
                <a:solidFill>
                  <a:srgbClr val="043882"/>
                </a:solidFill>
                <a:ea typeface="MS UI Gothic" pitchFamily="18" charset="0"/>
              </a:rPr>
              <a:t>– Geissler M, et al</a:t>
            </a:r>
          </a:p>
        </p:txBody>
      </p:sp>
      <p:sp>
        <p:nvSpPr>
          <p:cNvPr id="16"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Geissler M, et al. Ann Oncol 2017;28(Suppl 5):Abstr 475O</a:t>
            </a:r>
          </a:p>
        </p:txBody>
      </p:sp>
      <p:graphicFrame>
        <p:nvGraphicFramePr>
          <p:cNvPr id="17" name="Group 88"/>
          <p:cNvGraphicFramePr>
            <a:graphicFrameLocks noGrp="1"/>
          </p:cNvGraphicFramePr>
          <p:nvPr>
            <p:extLst>
              <p:ext uri="{D42A27DB-BD31-4B8C-83A1-F6EECF244321}">
                <p14:modId xmlns:p14="http://schemas.microsoft.com/office/powerpoint/2010/main" xmlns="" val="1580311825"/>
              </p:ext>
            </p:extLst>
          </p:nvPr>
        </p:nvGraphicFramePr>
        <p:xfrm>
          <a:off x="369888" y="1627693"/>
          <a:ext cx="8408988" cy="2125222"/>
        </p:xfrm>
        <a:graphic>
          <a:graphicData uri="http://schemas.openxmlformats.org/drawingml/2006/table">
            <a:tbl>
              <a:tblPr firstRow="1" bandRow="1">
                <a:tableStyleId>{69012ECD-51FC-41F1-AA8D-1B2483CD663E}</a:tableStyleId>
              </a:tblPr>
              <a:tblGrid>
                <a:gridCol w="2295940">
                  <a:extLst>
                    <a:ext uri="{9D8B030D-6E8A-4147-A177-3AD203B41FA5}">
                      <a16:colId xmlns="" xmlns:a16="http://schemas.microsoft.com/office/drawing/2014/main" val="20000"/>
                    </a:ext>
                  </a:extLst>
                </a:gridCol>
                <a:gridCol w="2795172">
                  <a:extLst>
                    <a:ext uri="{9D8B030D-6E8A-4147-A177-3AD203B41FA5}">
                      <a16:colId xmlns="" xmlns:a16="http://schemas.microsoft.com/office/drawing/2014/main" val="20001"/>
                    </a:ext>
                  </a:extLst>
                </a:gridCol>
                <a:gridCol w="2480733">
                  <a:extLst>
                    <a:ext uri="{9D8B030D-6E8A-4147-A177-3AD203B41FA5}">
                      <a16:colId xmlns="" xmlns:a16="http://schemas.microsoft.com/office/drawing/2014/main" val="20002"/>
                    </a:ext>
                  </a:extLst>
                </a:gridCol>
                <a:gridCol w="837143">
                  <a:extLst>
                    <a:ext uri="{9D8B030D-6E8A-4147-A177-3AD203B41FA5}">
                      <a16:colId xmlns="" xmlns:a16="http://schemas.microsoft.com/office/drawing/2014/main" val="20003"/>
                    </a:ext>
                  </a:extLst>
                </a:gridCol>
              </a:tblGrid>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患者のSAE,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dirty="0" smtClean="0">
                          <a:solidFill>
                            <a:schemeClr val="tx2"/>
                          </a:solidFill>
                          <a:latin typeface="+mj-lt"/>
                        </a:rPr>
                        <a:t>mFOLFOXIRI + パニツムマブ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治療関連SAE (≧1件）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26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 (18.2)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0.0393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633838">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lang="ja-JP" sz="1400" b="0" i="0" u="none" dirty="0" smtClean="0">
                          <a:solidFill>
                            <a:srgbClr val="000000"/>
                          </a:solidFill>
                          <a:ea typeface="MS UI Gothic" pitchFamily="18" charset="0"/>
                        </a:rPr>
                        <a:t>グレード3～5の治療関連SAE (≧1件）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 (32.8)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0.0297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グレード3～5の血液学的AE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0.2662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728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グレード3～5のGI系のAE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16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0.0093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0788307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65124" y="179614"/>
            <a:ext cx="8408989" cy="807720"/>
          </a:xfrm>
        </p:spPr>
        <p:txBody>
          <a:bodyPr/>
          <a:lstStyle/>
          <a:p>
            <a:pPr>
              <a:lnSpc>
                <a:spcPct val="90000"/>
              </a:lnSpc>
            </a:pPr>
            <a:r>
              <a:rPr lang="ja-JP" sz="1800" b="1" i="0" dirty="0" smtClean="0">
                <a:solidFill>
                  <a:srgbClr val="043882"/>
                </a:solidFill>
                <a:ea typeface="MS UI Gothic" pitchFamily="18" charset="0"/>
              </a:rPr>
              <a:t>477O: KRAS野生型（WT）のmCRC患者におけるベバシズマブ+化学療法でのPD後のベバシズマブ（Bev）またはセツキシマブ（Cet）+化学療法：フランスでの無作為化多施設共同第II相試験（PRODIGE18試験）の最終解析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Bennouna J, et al	</a:t>
            </a:r>
          </a:p>
        </p:txBody>
      </p:sp>
      <p:sp>
        <p:nvSpPr>
          <p:cNvPr id="55" name="Content Placeholder 27"/>
          <p:cNvSpPr>
            <a:spLocks noGrp="1"/>
          </p:cNvSpPr>
          <p:nvPr>
            <p:ph idx="1"/>
          </p:nvPr>
        </p:nvSpPr>
        <p:spPr>
          <a:xfrm>
            <a:off x="365124" y="1254035"/>
            <a:ext cx="8413751" cy="4746172"/>
          </a:xfrm>
        </p:spPr>
        <p:txBody>
          <a:bodyPr/>
          <a:lstStyle/>
          <a:p>
            <a:pPr marL="0" lvl="0" indent="0">
              <a:buNone/>
            </a:pPr>
            <a:r>
              <a:rPr lang="ja-JP" sz="1600" b="1" i="0" dirty="0" smtClean="0">
                <a:solidFill>
                  <a:srgbClr val="4D4D4D"/>
                </a:solidFill>
                <a:ea typeface="MS UI Gothic" pitchFamily="18" charset="0"/>
              </a:rPr>
              <a:t>試験の目的</a:t>
            </a:r>
          </a:p>
          <a:p>
            <a:pPr marL="285750" lvl="0" indent="-285750">
              <a:buFont typeface="Arial" pitchFamily="34" charset="0"/>
              <a:buChar char="•"/>
            </a:pPr>
            <a:r>
              <a:rPr lang="ja-JP" sz="1600" b="0" i="0" dirty="0" smtClean="0">
                <a:solidFill>
                  <a:srgbClr val="4D4D4D"/>
                </a:solidFill>
                <a:ea typeface="MS UI Gothic" pitchFamily="18" charset="0"/>
              </a:rPr>
              <a:t>KRAS野生型のmCRC患者において、BEV + 5FUの治療でPDが認められた後にベバシズマブ+CTまたはセツキシマブ+CTによる治療を行った場合の4カ月時点でのPFSを評価すること。</a:t>
            </a:r>
          </a:p>
          <a:p>
            <a:endParaRPr lang="en-GB" dirty="0"/>
          </a:p>
        </p:txBody>
      </p:sp>
      <p:sp>
        <p:nvSpPr>
          <p:cNvPr id="57"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Bennouna</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477O</a:t>
            </a:r>
          </a:p>
        </p:txBody>
      </p:sp>
      <p:sp>
        <p:nvSpPr>
          <p:cNvPr id="58" name="Oval 14"/>
          <p:cNvSpPr>
            <a:spLocks noChangeArrowheads="1"/>
          </p:cNvSpPr>
          <p:nvPr/>
        </p:nvSpPr>
        <p:spPr bwMode="auto">
          <a:xfrm>
            <a:off x="3941537" y="357197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59" name="AutoShape 15"/>
          <p:cNvCxnSpPr>
            <a:cxnSpLocks noChangeShapeType="1"/>
            <a:stCxn id="58" idx="0"/>
            <a:endCxn id="64" idx="1"/>
          </p:cNvCxnSpPr>
          <p:nvPr/>
        </p:nvCxnSpPr>
        <p:spPr bwMode="auto">
          <a:xfrm rot="5400000" flipH="1" flipV="1">
            <a:off x="4217370" y="2924037"/>
            <a:ext cx="663905" cy="631975"/>
          </a:xfrm>
          <a:prstGeom prst="bentConnector2">
            <a:avLst/>
          </a:prstGeom>
          <a:noFill/>
          <a:ln w="57150">
            <a:solidFill>
              <a:schemeClr val="bg2">
                <a:lumMod val="60000"/>
                <a:lumOff val="40000"/>
              </a:schemeClr>
            </a:solidFill>
            <a:round/>
            <a:headEnd/>
            <a:tailEnd type="triangle" w="med" len="med"/>
          </a:ln>
        </p:spPr>
      </p:cxnSp>
      <p:sp>
        <p:nvSpPr>
          <p:cNvPr id="60" name="AutoShape 12"/>
          <p:cNvSpPr>
            <a:spLocks noChangeArrowheads="1"/>
          </p:cNvSpPr>
          <p:nvPr/>
        </p:nvSpPr>
        <p:spPr bwMode="auto">
          <a:xfrm>
            <a:off x="8116435" y="264375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61" name="Content Placeholder 26"/>
          <p:cNvSpPr txBox="1">
            <a:spLocks/>
          </p:cNvSpPr>
          <p:nvPr/>
        </p:nvSpPr>
        <p:spPr bwMode="auto">
          <a:xfrm>
            <a:off x="4855936" y="3497458"/>
            <a:ext cx="4101797" cy="892175"/>
          </a:xfrm>
          <a:prstGeom prst="rect">
            <a:avLst/>
          </a:prstGeom>
          <a:noFill/>
          <a:ln w="9525">
            <a:noFill/>
            <a:miter lim="800000"/>
            <a:headEnd/>
            <a:tailEnd/>
          </a:ln>
        </p:spPr>
        <p:txBody>
          <a:bodyPr/>
          <a:lstStyle/>
          <a:p>
            <a:pPr marL="190500" indent="-190500">
              <a:spcBef>
                <a:spcPts val="0"/>
              </a:spcBef>
              <a:spcAft>
                <a:spcPts val="400"/>
              </a:spcAft>
              <a:defRPr/>
            </a:pPr>
            <a:r>
              <a:rPr lang="ja-JP" sz="12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第一選択治療でのCTの種類（IRI 対 オキサリプラチン）</a:t>
            </a:r>
          </a:p>
          <a:p>
            <a:pPr marL="203200" indent="-203200">
              <a:spcBef>
                <a:spcPts val="0"/>
              </a:spcBef>
              <a:spcAft>
                <a:spcPts val="400"/>
              </a:spcAft>
              <a:buFont typeface="Arial" pitchFamily="34" charset="0"/>
              <a:buChar char="•"/>
              <a:defRPr/>
            </a:pPr>
            <a:r>
              <a:rPr lang="ja-JP" sz="1200" b="0" i="0" dirty="0" smtClean="0">
                <a:solidFill>
                  <a:srgbClr val="4D4D4D"/>
                </a:solidFill>
                <a:ea typeface="MS UI Gothic" pitchFamily="18" charset="0"/>
              </a:rPr>
              <a:t>第一選択治療でのPFS ≦9カ月 対 ＞9カ月</a:t>
            </a:r>
          </a:p>
        </p:txBody>
      </p:sp>
      <p:cxnSp>
        <p:nvCxnSpPr>
          <p:cNvPr id="62" name="AutoShape 19"/>
          <p:cNvCxnSpPr>
            <a:cxnSpLocks noChangeShapeType="1"/>
            <a:stCxn id="65" idx="3"/>
            <a:endCxn id="58" idx="2"/>
          </p:cNvCxnSpPr>
          <p:nvPr/>
        </p:nvCxnSpPr>
        <p:spPr bwMode="auto">
          <a:xfrm>
            <a:off x="3684814" y="3864076"/>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63" name="AutoShape 21"/>
          <p:cNvCxnSpPr>
            <a:cxnSpLocks noChangeShapeType="1"/>
            <a:stCxn id="64" idx="3"/>
            <a:endCxn id="60" idx="1"/>
          </p:cNvCxnSpPr>
          <p:nvPr/>
        </p:nvCxnSpPr>
        <p:spPr bwMode="auto">
          <a:xfrm>
            <a:off x="7543800" y="2908071"/>
            <a:ext cx="572635" cy="0"/>
          </a:xfrm>
          <a:prstGeom prst="straightConnector1">
            <a:avLst/>
          </a:prstGeom>
          <a:noFill/>
          <a:ln w="57150">
            <a:solidFill>
              <a:schemeClr val="bg2">
                <a:lumMod val="60000"/>
                <a:lumOff val="40000"/>
              </a:schemeClr>
            </a:solidFill>
            <a:round/>
            <a:headEnd/>
            <a:tailEnd type="triangle" w="med" len="med"/>
          </a:ln>
        </p:spPr>
      </p:cxnSp>
      <p:sp>
        <p:nvSpPr>
          <p:cNvPr id="64" name="AutoShape 8"/>
          <p:cNvSpPr>
            <a:spLocks noChangeArrowheads="1"/>
          </p:cNvSpPr>
          <p:nvPr/>
        </p:nvSpPr>
        <p:spPr bwMode="auto">
          <a:xfrm>
            <a:off x="4865310" y="249770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FOLFIRIまたはmFOLFOX6 + ベバシズマブ</a:t>
            </a:r>
          </a:p>
          <a:p>
            <a:pPr algn="ctr" defTabSz="892175" eaLnBrk="0" hangingPunct="0"/>
            <a:r>
              <a:rPr lang="ja-JP" sz="1600" b="0" i="0" dirty="0" smtClean="0">
                <a:solidFill>
                  <a:srgbClr val="FFFFFF"/>
                </a:solidFill>
                <a:ea typeface="MS UI Gothic" pitchFamily="18" charset="0"/>
              </a:rPr>
              <a:t>(n=65)</a:t>
            </a:r>
          </a:p>
        </p:txBody>
      </p:sp>
      <p:sp>
        <p:nvSpPr>
          <p:cNvPr id="65" name="AutoShape 9"/>
          <p:cNvSpPr>
            <a:spLocks noChangeArrowheads="1"/>
          </p:cNvSpPr>
          <p:nvPr/>
        </p:nvSpPr>
        <p:spPr bwMode="auto">
          <a:xfrm>
            <a:off x="365124" y="3077450"/>
            <a:ext cx="3319690" cy="157325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KRASエクソン2野生型のmCRC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ベバシズマブ+5FU（IRIまたはオキサリプラチン）後のPD</a:t>
            </a:r>
          </a:p>
          <a:p>
            <a:pPr defTabSz="892175" eaLnBrk="0" hangingPunct="0">
              <a:spcAft>
                <a:spcPct val="30000"/>
              </a:spcAft>
            </a:pPr>
            <a:r>
              <a:rPr lang="ja-JP" sz="1600" b="0" i="0" dirty="0" smtClean="0">
                <a:solidFill>
                  <a:srgbClr val="FFFFFF"/>
                </a:solidFill>
                <a:ea typeface="MS UI Gothic" pitchFamily="18" charset="0"/>
              </a:rPr>
              <a:t>（n=133）</a:t>
            </a:r>
          </a:p>
        </p:txBody>
      </p:sp>
      <p:sp>
        <p:nvSpPr>
          <p:cNvPr id="66" name="Rectangle 9"/>
          <p:cNvSpPr txBox="1">
            <a:spLocks noChangeArrowheads="1"/>
          </p:cNvSpPr>
          <p:nvPr/>
        </p:nvSpPr>
        <p:spPr bwMode="auto">
          <a:xfrm>
            <a:off x="365124" y="540706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4カ月PFS率</a:t>
            </a:r>
          </a:p>
        </p:txBody>
      </p:sp>
      <p:sp>
        <p:nvSpPr>
          <p:cNvPr id="67" name="Content Placeholder 26"/>
          <p:cNvSpPr txBox="1">
            <a:spLocks/>
          </p:cNvSpPr>
          <p:nvPr/>
        </p:nvSpPr>
        <p:spPr>
          <a:xfrm>
            <a:off x="4343400" y="5407060"/>
            <a:ext cx="44354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ORR、OS、PFS、 第一選択治療開始からのOS、安全性、QoL</a:t>
            </a:r>
          </a:p>
        </p:txBody>
      </p:sp>
      <p:cxnSp>
        <p:nvCxnSpPr>
          <p:cNvPr id="68" name="AutoShape 16"/>
          <p:cNvCxnSpPr>
            <a:cxnSpLocks noChangeShapeType="1"/>
            <a:stCxn id="58" idx="4"/>
            <a:endCxn id="71" idx="1"/>
          </p:cNvCxnSpPr>
          <p:nvPr/>
        </p:nvCxnSpPr>
        <p:spPr bwMode="auto">
          <a:xfrm rot="16200000" flipH="1">
            <a:off x="4215319" y="4174191"/>
            <a:ext cx="668006" cy="631975"/>
          </a:xfrm>
          <a:prstGeom prst="bentConnector2">
            <a:avLst/>
          </a:prstGeom>
          <a:noFill/>
          <a:ln w="57150">
            <a:solidFill>
              <a:schemeClr val="bg2">
                <a:lumMod val="60000"/>
                <a:lumOff val="40000"/>
              </a:schemeClr>
            </a:solidFill>
            <a:round/>
            <a:headEnd/>
            <a:tailEnd type="triangle" w="med" len="med"/>
          </a:ln>
        </p:spPr>
      </p:cxnSp>
      <p:sp>
        <p:nvSpPr>
          <p:cNvPr id="69" name="AutoShape 12"/>
          <p:cNvSpPr>
            <a:spLocks noChangeArrowheads="1"/>
          </p:cNvSpPr>
          <p:nvPr/>
        </p:nvSpPr>
        <p:spPr bwMode="auto">
          <a:xfrm>
            <a:off x="8116435" y="455986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70" name="AutoShape 20"/>
          <p:cNvCxnSpPr>
            <a:cxnSpLocks noChangeShapeType="1"/>
            <a:stCxn id="71" idx="3"/>
            <a:endCxn id="69" idx="1"/>
          </p:cNvCxnSpPr>
          <p:nvPr/>
        </p:nvCxnSpPr>
        <p:spPr bwMode="auto">
          <a:xfrm>
            <a:off x="7542220" y="482418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71" name="AutoShape 12"/>
          <p:cNvSpPr>
            <a:spLocks noChangeArrowheads="1"/>
          </p:cNvSpPr>
          <p:nvPr/>
        </p:nvSpPr>
        <p:spPr bwMode="auto">
          <a:xfrm>
            <a:off x="4865310" y="441381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FOLFIRI または mFOLFOX6 + セツキシマブ</a:t>
            </a:r>
          </a:p>
          <a:p>
            <a:pPr algn="ctr" defTabSz="892175" eaLnBrk="0" hangingPunct="0"/>
            <a:r>
              <a:rPr lang="ja-JP" sz="1600" b="0" i="0" dirty="0" smtClean="0">
                <a:solidFill>
                  <a:srgbClr val="4D4D4D"/>
                </a:solidFill>
                <a:ea typeface="MS UI Gothic" pitchFamily="18" charset="0"/>
              </a:rPr>
              <a:t>（n=67）</a:t>
            </a:r>
          </a:p>
        </p:txBody>
      </p:sp>
      <p:sp>
        <p:nvSpPr>
          <p:cNvPr id="72" name="TextBox 71"/>
          <p:cNvSpPr txBox="1"/>
          <p:nvPr/>
        </p:nvSpPr>
        <p:spPr>
          <a:xfrm>
            <a:off x="4208808" y="2177416"/>
            <a:ext cx="3948345" cy="307777"/>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CTの第一選択治療から第二選択治療への移行</a:t>
            </a:r>
          </a:p>
        </p:txBody>
      </p:sp>
    </p:spTree>
    <p:extLst>
      <p:ext uri="{BB962C8B-B14F-4D97-AF65-F5344CB8AC3E}">
        <p14:creationId xmlns:p14="http://schemas.microsoft.com/office/powerpoint/2010/main" xmlns="" val="15445001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Title 1"/>
          <p:cNvSpPr>
            <a:spLocks noGrp="1"/>
          </p:cNvSpPr>
          <p:nvPr>
            <p:ph type="title"/>
          </p:nvPr>
        </p:nvSpPr>
        <p:spPr>
          <a:xfrm>
            <a:off x="365124" y="179614"/>
            <a:ext cx="8457921" cy="807720"/>
          </a:xfrm>
        </p:spPr>
        <p:txBody>
          <a:bodyPr/>
          <a:lstStyle/>
          <a:p>
            <a:pPr>
              <a:lnSpc>
                <a:spcPct val="90000"/>
              </a:lnSpc>
            </a:pPr>
            <a:r>
              <a:rPr lang="ja-JP" sz="1800" b="1" i="0" dirty="0" smtClean="0">
                <a:solidFill>
                  <a:srgbClr val="043882"/>
                </a:solidFill>
                <a:ea typeface="MS UI Gothic" pitchFamily="18" charset="0"/>
              </a:rPr>
              <a:t>477O: KRAS野生型（WT）のmCRC患者におけるベバシズマブ+化学療法でのPD後のベバシズマブ（Bev）またはセツキシマブ（Cet）+化学療法：フランスでの無作為化多施設共同第II相試験（PRODIGE18試験）の最終解析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Bennouna J, et al	</a:t>
            </a:r>
          </a:p>
        </p:txBody>
      </p:sp>
      <p:sp>
        <p:nvSpPr>
          <p:cNvPr id="416" name="Content Placeholder 8"/>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p:txBody>
      </p:sp>
      <p:sp>
        <p:nvSpPr>
          <p:cNvPr id="417"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Bennouna</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477O</a:t>
            </a:r>
          </a:p>
        </p:txBody>
      </p:sp>
      <p:graphicFrame>
        <p:nvGraphicFramePr>
          <p:cNvPr id="418" name="Group 88"/>
          <p:cNvGraphicFramePr>
            <a:graphicFrameLocks noGrp="1"/>
          </p:cNvGraphicFramePr>
          <p:nvPr>
            <p:extLst>
              <p:ext uri="{D42A27DB-BD31-4B8C-83A1-F6EECF244321}">
                <p14:modId xmlns:p14="http://schemas.microsoft.com/office/powerpoint/2010/main" xmlns="" val="249952536"/>
              </p:ext>
            </p:extLst>
          </p:nvPr>
        </p:nvGraphicFramePr>
        <p:xfrm>
          <a:off x="369888" y="1589262"/>
          <a:ext cx="8386581" cy="1026160"/>
        </p:xfrm>
        <a:graphic>
          <a:graphicData uri="http://schemas.openxmlformats.org/drawingml/2006/table">
            <a:tbl>
              <a:tblPr firstRow="1" bandRow="1">
                <a:tableStyleId>{69012ECD-51FC-41F1-AA8D-1B2483CD663E}</a:tableStyleId>
              </a:tblPr>
              <a:tblGrid>
                <a:gridCol w="4083579">
                  <a:extLst>
                    <a:ext uri="{9D8B030D-6E8A-4147-A177-3AD203B41FA5}">
                      <a16:colId xmlns="" xmlns:a16="http://schemas.microsoft.com/office/drawing/2014/main" val="20000"/>
                    </a:ext>
                  </a:extLst>
                </a:gridCol>
                <a:gridCol w="2151501">
                  <a:extLst>
                    <a:ext uri="{9D8B030D-6E8A-4147-A177-3AD203B41FA5}">
                      <a16:colId xmlns="" xmlns:a16="http://schemas.microsoft.com/office/drawing/2014/main" val="20001"/>
                    </a:ext>
                  </a:extLst>
                </a:gridCol>
                <a:gridCol w="2151501">
                  <a:extLst>
                    <a:ext uri="{9D8B030D-6E8A-4147-A177-3AD203B41FA5}">
                      <a16:colId xmlns="" xmlns:a16="http://schemas.microsoft.com/office/drawing/2014/main" val="20002"/>
                    </a:ext>
                  </a:extLst>
                </a:gridCol>
              </a:tblGrid>
              <a:tr h="256540">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4カ月PFS率、%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0" i="0" dirty="0" smtClean="0">
                          <a:solidFill>
                            <a:schemeClr val="tx2"/>
                          </a:solidFill>
                          <a:latin typeface="+mj-lt"/>
                        </a:rPr>
                        <a:t>ベバシズマブ + CT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1" i="0" u="none" dirty="0" smtClean="0">
                          <a:solidFill>
                            <a:srgbClr val="FFFFFF"/>
                          </a:solidFill>
                          <a:ea typeface="MS UI Gothic" pitchFamily="18" charset="0"/>
                        </a:rPr>
                        <a:t>セツキシマブ + CT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6540">
                <a:tc>
                  <a:txBody>
                    <a:bodyPr/>
                    <a:lstStyle/>
                    <a:p>
                      <a:pPr marL="0" indent="0">
                        <a:lnSpc>
                          <a:spcPts val="1300"/>
                        </a:lnSpc>
                      </a:pPr>
                      <a:r>
                        <a:rPr lang="ja-JP" sz="1400" b="0" i="0" dirty="0" smtClean="0">
                          <a:solidFill>
                            <a:srgbClr val="000000"/>
                          </a:solidFill>
                          <a:ea typeface="MS UI Gothic" pitchFamily="18" charset="0"/>
                        </a:rPr>
                        <a:t>KRASエクソン2野生型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300"/>
                        </a:lnSpc>
                      </a:pPr>
                      <a:r>
                        <a:rPr lang="ja-JP" sz="1400" b="0" i="0" dirty="0" smtClean="0">
                          <a:solidFill>
                            <a:srgbClr val="000000"/>
                          </a:solidFill>
                          <a:ea typeface="MS UI Gothic" pitchFamily="18" charset="0"/>
                        </a:rPr>
                        <a:t>80.3 (68.0, 88.3)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300"/>
                        </a:lnSpc>
                      </a:pPr>
                      <a:r>
                        <a:rPr lang="ja-JP" sz="1400" b="0" i="0" dirty="0" smtClean="0">
                          <a:solidFill>
                            <a:srgbClr val="000000"/>
                          </a:solidFill>
                          <a:ea typeface="MS UI Gothic" pitchFamily="18" charset="0"/>
                        </a:rPr>
                        <a:t>66.6 (53.6, 76.8)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56540">
                <a:tc>
                  <a:txBody>
                    <a:bodyPr/>
                    <a:lstStyle/>
                    <a:p>
                      <a:pPr>
                        <a:lnSpc>
                          <a:spcPts val="1300"/>
                        </a:lnSpc>
                      </a:pPr>
                      <a:r>
                        <a:rPr lang="ja-JP" sz="1400" b="0" i="0" dirty="0" smtClean="0">
                          <a:solidFill>
                            <a:srgbClr val="000000"/>
                          </a:solidFill>
                          <a:ea typeface="MS UI Gothic" pitchFamily="18" charset="0"/>
                        </a:rPr>
                        <a:t>KRAS野生型 + NRASエクソン2,3,4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algn="ctr" defTabSz="457200" rtl="0" eaLnBrk="1" latinLnBrk="0" hangingPunct="1">
                        <a:lnSpc>
                          <a:spcPts val="1300"/>
                        </a:lnSpc>
                      </a:pPr>
                      <a:r>
                        <a:rPr lang="ja-JP" sz="1400" b="0" i="0" dirty="0" smtClean="0">
                          <a:solidFill>
                            <a:srgbClr val="000000"/>
                          </a:solidFill>
                          <a:ea typeface="MS UI Gothic" pitchFamily="18" charset="0"/>
                        </a:rPr>
                        <a:t>88.8 (71.2, 94.3)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0" i="0" dirty="0" smtClean="0">
                          <a:solidFill>
                            <a:srgbClr val="000000"/>
                          </a:solidFill>
                          <a:ea typeface="MS UI Gothic" pitchFamily="18" charset="0"/>
                        </a:rPr>
                        <a:t>65.7 (48.5, 78.5)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10000"/>
                      </a:schemeClr>
                    </a:solidFill>
                  </a:tcPr>
                </a:tc>
                <a:extLst>
                  <a:ext uri="{0D108BD9-81ED-4DB2-BD59-A6C34878D82A}">
                    <a16:rowId xmlns="" xmlns:a16="http://schemas.microsoft.com/office/drawing/2014/main" val="10004"/>
                  </a:ext>
                </a:extLst>
              </a:tr>
              <a:tr h="256540">
                <a:tc>
                  <a:txBody>
                    <a:bodyPr/>
                    <a:lstStyle/>
                    <a:p>
                      <a:pPr marL="0" indent="0">
                        <a:lnSpc>
                          <a:spcPts val="1300"/>
                        </a:lnSpc>
                      </a:pPr>
                      <a:r>
                        <a:rPr lang="ja-JP" sz="1400" b="0" i="0" dirty="0" smtClean="0">
                          <a:solidFill>
                            <a:srgbClr val="000000"/>
                          </a:solidFill>
                          <a:ea typeface="MS UI Gothic" pitchFamily="18" charset="0"/>
                        </a:rPr>
                        <a:t>KRAS野生型 + NRASエクソン2,3,4 + BRAF野生型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0" i="0" dirty="0" smtClean="0">
                          <a:solidFill>
                            <a:srgbClr val="000000"/>
                          </a:solidFill>
                          <a:ea typeface="MS UI Gothic" pitchFamily="18" charset="0"/>
                        </a:rPr>
                        <a:t>90.9 (74.4, 97.0)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0" i="0" dirty="0" smtClean="0">
                          <a:solidFill>
                            <a:srgbClr val="000000"/>
                          </a:solidFill>
                          <a:ea typeface="MS UI Gothic" pitchFamily="18" charset="0"/>
                        </a:rPr>
                        <a:t>68.6 (50.5, 81.2)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419" name="TextBox 418">
            <a:extLst>
              <a:ext uri="{FF2B5EF4-FFF2-40B4-BE49-F238E27FC236}">
                <a16:creationId xmlns="" xmlns:a16="http://schemas.microsoft.com/office/drawing/2014/main" id="{B7A2301C-814E-4ADD-BD63-7F807E73DC49}"/>
              </a:ext>
            </a:extLst>
          </p:cNvPr>
          <p:cNvSpPr txBox="1"/>
          <p:nvPr/>
        </p:nvSpPr>
        <p:spPr>
          <a:xfrm>
            <a:off x="4845795" y="2728151"/>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1.0</a:t>
            </a:r>
          </a:p>
        </p:txBody>
      </p:sp>
      <p:sp>
        <p:nvSpPr>
          <p:cNvPr id="420" name="TextBox 419">
            <a:extLst>
              <a:ext uri="{FF2B5EF4-FFF2-40B4-BE49-F238E27FC236}">
                <a16:creationId xmlns="" xmlns:a16="http://schemas.microsoft.com/office/drawing/2014/main" id="{3836E17A-9C66-4EA6-BE95-8F768F4C950B}"/>
              </a:ext>
            </a:extLst>
          </p:cNvPr>
          <p:cNvSpPr txBox="1"/>
          <p:nvPr/>
        </p:nvSpPr>
        <p:spPr>
          <a:xfrm>
            <a:off x="4845795" y="3325439"/>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0.8</a:t>
            </a:r>
          </a:p>
        </p:txBody>
      </p:sp>
      <p:sp>
        <p:nvSpPr>
          <p:cNvPr id="421" name="TextBox 420">
            <a:extLst>
              <a:ext uri="{FF2B5EF4-FFF2-40B4-BE49-F238E27FC236}">
                <a16:creationId xmlns="" xmlns:a16="http://schemas.microsoft.com/office/drawing/2014/main" id="{942D1B2C-CB72-4711-849B-C528BB11F11D}"/>
              </a:ext>
            </a:extLst>
          </p:cNvPr>
          <p:cNvSpPr txBox="1"/>
          <p:nvPr/>
        </p:nvSpPr>
        <p:spPr>
          <a:xfrm>
            <a:off x="4845795" y="3922728"/>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0.6</a:t>
            </a:r>
          </a:p>
        </p:txBody>
      </p:sp>
      <p:sp>
        <p:nvSpPr>
          <p:cNvPr id="422" name="TextBox 421">
            <a:extLst>
              <a:ext uri="{FF2B5EF4-FFF2-40B4-BE49-F238E27FC236}">
                <a16:creationId xmlns="" xmlns:a16="http://schemas.microsoft.com/office/drawing/2014/main" id="{84A41E42-88CE-405B-9835-8FADA8C60C47}"/>
              </a:ext>
            </a:extLst>
          </p:cNvPr>
          <p:cNvSpPr txBox="1"/>
          <p:nvPr/>
        </p:nvSpPr>
        <p:spPr>
          <a:xfrm>
            <a:off x="4845795" y="4520016"/>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0.4</a:t>
            </a:r>
          </a:p>
        </p:txBody>
      </p:sp>
      <p:sp>
        <p:nvSpPr>
          <p:cNvPr id="423" name="TextBox 422">
            <a:extLst>
              <a:ext uri="{FF2B5EF4-FFF2-40B4-BE49-F238E27FC236}">
                <a16:creationId xmlns="" xmlns:a16="http://schemas.microsoft.com/office/drawing/2014/main" id="{5025867A-A5D3-47A7-AF76-40AFD7ADBEF1}"/>
              </a:ext>
            </a:extLst>
          </p:cNvPr>
          <p:cNvSpPr txBox="1"/>
          <p:nvPr/>
        </p:nvSpPr>
        <p:spPr>
          <a:xfrm>
            <a:off x="4845795" y="5117305"/>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0.2</a:t>
            </a:r>
          </a:p>
        </p:txBody>
      </p:sp>
      <p:sp>
        <p:nvSpPr>
          <p:cNvPr id="424" name="TextBox 423">
            <a:extLst>
              <a:ext uri="{FF2B5EF4-FFF2-40B4-BE49-F238E27FC236}">
                <a16:creationId xmlns="" xmlns:a16="http://schemas.microsoft.com/office/drawing/2014/main" id="{3DB6655E-B1E4-439F-9327-BB6FAED940B0}"/>
              </a:ext>
            </a:extLst>
          </p:cNvPr>
          <p:cNvSpPr txBox="1"/>
          <p:nvPr/>
        </p:nvSpPr>
        <p:spPr>
          <a:xfrm>
            <a:off x="4845795" y="5733639"/>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0.0</a:t>
            </a:r>
          </a:p>
        </p:txBody>
      </p:sp>
      <p:sp>
        <p:nvSpPr>
          <p:cNvPr id="425" name="Freeform: Shape 15">
            <a:extLst>
              <a:ext uri="{FF2B5EF4-FFF2-40B4-BE49-F238E27FC236}">
                <a16:creationId xmlns="" xmlns:a16="http://schemas.microsoft.com/office/drawing/2014/main" id="{772F387B-CBF5-4F51-AAF8-928BED1ABECB}"/>
              </a:ext>
            </a:extLst>
          </p:cNvPr>
          <p:cNvSpPr/>
          <p:nvPr/>
        </p:nvSpPr>
        <p:spPr>
          <a:xfrm>
            <a:off x="5195742" y="2819975"/>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en-GB" sz="1200" kern="0">
              <a:solidFill>
                <a:srgbClr val="D52B1E"/>
              </a:solidFill>
              <a:latin typeface="Arial" panose="020B0604020202020204" pitchFamily="34" charset="0"/>
              <a:cs typeface="Arial" panose="020B0604020202020204" pitchFamily="34" charset="0"/>
            </a:endParaRPr>
          </a:p>
        </p:txBody>
      </p:sp>
      <p:cxnSp>
        <p:nvCxnSpPr>
          <p:cNvPr id="426" name="Straight Connector 425">
            <a:extLst>
              <a:ext uri="{FF2B5EF4-FFF2-40B4-BE49-F238E27FC236}">
                <a16:creationId xmlns="" xmlns:a16="http://schemas.microsoft.com/office/drawing/2014/main" id="{CB97602E-DFBD-498A-A4FF-F8EE43A90535}"/>
              </a:ext>
            </a:extLst>
          </p:cNvPr>
          <p:cNvCxnSpPr/>
          <p:nvPr/>
        </p:nvCxnSpPr>
        <p:spPr>
          <a:xfrm>
            <a:off x="5119564" y="2820482"/>
            <a:ext cx="72000" cy="0"/>
          </a:xfrm>
          <a:prstGeom prst="line">
            <a:avLst/>
          </a:prstGeom>
          <a:noFill/>
          <a:ln w="19050" cap="sq" cmpd="sng" algn="ctr">
            <a:solidFill>
              <a:srgbClr val="000000"/>
            </a:solidFill>
            <a:prstDash val="solid"/>
            <a:miter lim="800000"/>
          </a:ln>
          <a:effectLst/>
        </p:spPr>
      </p:cxnSp>
      <p:cxnSp>
        <p:nvCxnSpPr>
          <p:cNvPr id="427" name="Straight Connector 426">
            <a:extLst>
              <a:ext uri="{FF2B5EF4-FFF2-40B4-BE49-F238E27FC236}">
                <a16:creationId xmlns="" xmlns:a16="http://schemas.microsoft.com/office/drawing/2014/main" id="{CE05E29D-BA9A-4632-AA42-6735D2F8D2CE}"/>
              </a:ext>
            </a:extLst>
          </p:cNvPr>
          <p:cNvCxnSpPr/>
          <p:nvPr/>
        </p:nvCxnSpPr>
        <p:spPr>
          <a:xfrm>
            <a:off x="5119564" y="3421434"/>
            <a:ext cx="72000" cy="0"/>
          </a:xfrm>
          <a:prstGeom prst="line">
            <a:avLst/>
          </a:prstGeom>
          <a:noFill/>
          <a:ln w="19050" cap="sq" cmpd="sng" algn="ctr">
            <a:solidFill>
              <a:srgbClr val="000000"/>
            </a:solidFill>
            <a:prstDash val="solid"/>
            <a:miter lim="800000"/>
          </a:ln>
          <a:effectLst/>
        </p:spPr>
      </p:cxnSp>
      <p:cxnSp>
        <p:nvCxnSpPr>
          <p:cNvPr id="428" name="Straight Connector 427">
            <a:extLst>
              <a:ext uri="{FF2B5EF4-FFF2-40B4-BE49-F238E27FC236}">
                <a16:creationId xmlns="" xmlns:a16="http://schemas.microsoft.com/office/drawing/2014/main" id="{03DB4361-9EA5-49E1-8690-883430063992}"/>
              </a:ext>
            </a:extLst>
          </p:cNvPr>
          <p:cNvCxnSpPr/>
          <p:nvPr/>
        </p:nvCxnSpPr>
        <p:spPr>
          <a:xfrm>
            <a:off x="5119564" y="4022386"/>
            <a:ext cx="72000" cy="0"/>
          </a:xfrm>
          <a:prstGeom prst="line">
            <a:avLst/>
          </a:prstGeom>
          <a:noFill/>
          <a:ln w="19050" cap="sq" cmpd="sng" algn="ctr">
            <a:solidFill>
              <a:srgbClr val="000000"/>
            </a:solidFill>
            <a:prstDash val="solid"/>
            <a:miter lim="800000"/>
          </a:ln>
          <a:effectLst/>
        </p:spPr>
      </p:cxnSp>
      <p:cxnSp>
        <p:nvCxnSpPr>
          <p:cNvPr id="429" name="Straight Connector 428">
            <a:extLst>
              <a:ext uri="{FF2B5EF4-FFF2-40B4-BE49-F238E27FC236}">
                <a16:creationId xmlns="" xmlns:a16="http://schemas.microsoft.com/office/drawing/2014/main" id="{D9D97DE7-3755-4CDB-B0CE-9F3982197065}"/>
              </a:ext>
            </a:extLst>
          </p:cNvPr>
          <p:cNvCxnSpPr/>
          <p:nvPr/>
        </p:nvCxnSpPr>
        <p:spPr>
          <a:xfrm>
            <a:off x="5119564" y="4623338"/>
            <a:ext cx="72000" cy="0"/>
          </a:xfrm>
          <a:prstGeom prst="line">
            <a:avLst/>
          </a:prstGeom>
          <a:noFill/>
          <a:ln w="19050" cap="sq" cmpd="sng" algn="ctr">
            <a:solidFill>
              <a:srgbClr val="000000"/>
            </a:solidFill>
            <a:prstDash val="solid"/>
            <a:miter lim="800000"/>
          </a:ln>
          <a:effectLst/>
        </p:spPr>
      </p:cxnSp>
      <p:cxnSp>
        <p:nvCxnSpPr>
          <p:cNvPr id="430" name="Straight Connector 429">
            <a:extLst>
              <a:ext uri="{FF2B5EF4-FFF2-40B4-BE49-F238E27FC236}">
                <a16:creationId xmlns="" xmlns:a16="http://schemas.microsoft.com/office/drawing/2014/main" id="{64542AD4-4CC6-439C-AA67-9B506933964A}"/>
              </a:ext>
            </a:extLst>
          </p:cNvPr>
          <p:cNvCxnSpPr/>
          <p:nvPr/>
        </p:nvCxnSpPr>
        <p:spPr>
          <a:xfrm>
            <a:off x="5119564" y="5224290"/>
            <a:ext cx="72000" cy="0"/>
          </a:xfrm>
          <a:prstGeom prst="line">
            <a:avLst/>
          </a:prstGeom>
          <a:noFill/>
          <a:ln w="19050" cap="sq" cmpd="sng" algn="ctr">
            <a:solidFill>
              <a:srgbClr val="000000"/>
            </a:solidFill>
            <a:prstDash val="solid"/>
            <a:miter lim="800000"/>
          </a:ln>
          <a:effectLst/>
        </p:spPr>
      </p:cxnSp>
      <p:cxnSp>
        <p:nvCxnSpPr>
          <p:cNvPr id="431" name="Straight Connector 430">
            <a:extLst>
              <a:ext uri="{FF2B5EF4-FFF2-40B4-BE49-F238E27FC236}">
                <a16:creationId xmlns="" xmlns:a16="http://schemas.microsoft.com/office/drawing/2014/main" id="{C52324B6-0CDB-42F2-80DB-AA58B3F7BB47}"/>
              </a:ext>
            </a:extLst>
          </p:cNvPr>
          <p:cNvCxnSpPr/>
          <p:nvPr/>
        </p:nvCxnSpPr>
        <p:spPr>
          <a:xfrm>
            <a:off x="5119564" y="5825243"/>
            <a:ext cx="72000" cy="0"/>
          </a:xfrm>
          <a:prstGeom prst="line">
            <a:avLst/>
          </a:prstGeom>
          <a:noFill/>
          <a:ln w="19050" cap="sq" cmpd="sng" algn="ctr">
            <a:solidFill>
              <a:srgbClr val="000000"/>
            </a:solidFill>
            <a:prstDash val="solid"/>
            <a:miter lim="800000"/>
          </a:ln>
          <a:effectLst/>
        </p:spPr>
      </p:cxnSp>
      <p:cxnSp>
        <p:nvCxnSpPr>
          <p:cNvPr id="432" name="Straight Connector 431">
            <a:extLst>
              <a:ext uri="{FF2B5EF4-FFF2-40B4-BE49-F238E27FC236}">
                <a16:creationId xmlns="" xmlns:a16="http://schemas.microsoft.com/office/drawing/2014/main" id="{C0BA8F6F-C066-4819-9668-12C2C1108933}"/>
              </a:ext>
            </a:extLst>
          </p:cNvPr>
          <p:cNvCxnSpPr>
            <a:cxnSpLocks/>
          </p:cNvCxnSpPr>
          <p:nvPr/>
        </p:nvCxnSpPr>
        <p:spPr>
          <a:xfrm rot="5400000">
            <a:off x="5159742" y="5861190"/>
            <a:ext cx="72000" cy="0"/>
          </a:xfrm>
          <a:prstGeom prst="line">
            <a:avLst/>
          </a:prstGeom>
          <a:noFill/>
          <a:ln w="19050" cap="sq" cmpd="sng" algn="ctr">
            <a:solidFill>
              <a:srgbClr val="000000"/>
            </a:solidFill>
            <a:prstDash val="solid"/>
            <a:miter lim="800000"/>
          </a:ln>
          <a:effectLst/>
        </p:spPr>
      </p:cxnSp>
      <p:sp>
        <p:nvSpPr>
          <p:cNvPr id="433" name="TextBox 432">
            <a:extLst>
              <a:ext uri="{FF2B5EF4-FFF2-40B4-BE49-F238E27FC236}">
                <a16:creationId xmlns="" xmlns:a16="http://schemas.microsoft.com/office/drawing/2014/main" id="{385EC7D1-E1AF-4C39-9DEC-2CD17D3AE45F}"/>
              </a:ext>
            </a:extLst>
          </p:cNvPr>
          <p:cNvSpPr txBox="1"/>
          <p:nvPr/>
        </p:nvSpPr>
        <p:spPr>
          <a:xfrm>
            <a:off x="5153262" y="5941958"/>
            <a:ext cx="84959"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0</a:t>
            </a:r>
          </a:p>
        </p:txBody>
      </p:sp>
      <p:cxnSp>
        <p:nvCxnSpPr>
          <p:cNvPr id="434" name="Straight Connector 433">
            <a:extLst>
              <a:ext uri="{FF2B5EF4-FFF2-40B4-BE49-F238E27FC236}">
                <a16:creationId xmlns="" xmlns:a16="http://schemas.microsoft.com/office/drawing/2014/main" id="{1E147F3F-BDD1-4114-B6BB-AF401B957E19}"/>
              </a:ext>
            </a:extLst>
          </p:cNvPr>
          <p:cNvCxnSpPr>
            <a:cxnSpLocks/>
          </p:cNvCxnSpPr>
          <p:nvPr/>
        </p:nvCxnSpPr>
        <p:spPr>
          <a:xfrm rot="5400000">
            <a:off x="5489197" y="5861190"/>
            <a:ext cx="72000" cy="0"/>
          </a:xfrm>
          <a:prstGeom prst="line">
            <a:avLst/>
          </a:prstGeom>
          <a:noFill/>
          <a:ln w="19050" cap="sq" cmpd="sng" algn="ctr">
            <a:solidFill>
              <a:srgbClr val="000000"/>
            </a:solidFill>
            <a:prstDash val="solid"/>
            <a:miter lim="800000"/>
          </a:ln>
          <a:effectLst/>
        </p:spPr>
      </p:cxnSp>
      <p:sp>
        <p:nvSpPr>
          <p:cNvPr id="435" name="TextBox 434">
            <a:extLst>
              <a:ext uri="{FF2B5EF4-FFF2-40B4-BE49-F238E27FC236}">
                <a16:creationId xmlns="" xmlns:a16="http://schemas.microsoft.com/office/drawing/2014/main" id="{EA26C86F-714F-4CE1-9091-4C7C8E42B576}"/>
              </a:ext>
            </a:extLst>
          </p:cNvPr>
          <p:cNvSpPr txBox="1"/>
          <p:nvPr/>
        </p:nvSpPr>
        <p:spPr>
          <a:xfrm>
            <a:off x="5482717" y="5941958"/>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5</a:t>
            </a:r>
          </a:p>
        </p:txBody>
      </p:sp>
      <p:cxnSp>
        <p:nvCxnSpPr>
          <p:cNvPr id="436" name="Straight Connector 435">
            <a:extLst>
              <a:ext uri="{FF2B5EF4-FFF2-40B4-BE49-F238E27FC236}">
                <a16:creationId xmlns="" xmlns:a16="http://schemas.microsoft.com/office/drawing/2014/main" id="{95669797-BFA6-4F40-B550-F01EED2D3182}"/>
              </a:ext>
            </a:extLst>
          </p:cNvPr>
          <p:cNvCxnSpPr>
            <a:cxnSpLocks/>
          </p:cNvCxnSpPr>
          <p:nvPr/>
        </p:nvCxnSpPr>
        <p:spPr>
          <a:xfrm rot="5400000">
            <a:off x="5818652" y="5861190"/>
            <a:ext cx="72000" cy="0"/>
          </a:xfrm>
          <a:prstGeom prst="line">
            <a:avLst/>
          </a:prstGeom>
          <a:noFill/>
          <a:ln w="19050" cap="sq" cmpd="sng" algn="ctr">
            <a:solidFill>
              <a:srgbClr val="000000"/>
            </a:solidFill>
            <a:prstDash val="solid"/>
            <a:miter lim="800000"/>
          </a:ln>
          <a:effectLst/>
        </p:spPr>
      </p:cxnSp>
      <p:sp>
        <p:nvSpPr>
          <p:cNvPr id="437" name="TextBox 436">
            <a:extLst>
              <a:ext uri="{FF2B5EF4-FFF2-40B4-BE49-F238E27FC236}">
                <a16:creationId xmlns="" xmlns:a16="http://schemas.microsoft.com/office/drawing/2014/main" id="{5B02562B-4E99-484A-8586-4CD7E771A7BD}"/>
              </a:ext>
            </a:extLst>
          </p:cNvPr>
          <p:cNvSpPr txBox="1"/>
          <p:nvPr/>
        </p:nvSpPr>
        <p:spPr>
          <a:xfrm>
            <a:off x="5771507"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10</a:t>
            </a:r>
          </a:p>
        </p:txBody>
      </p:sp>
      <p:cxnSp>
        <p:nvCxnSpPr>
          <p:cNvPr id="438" name="Straight Connector 437">
            <a:extLst>
              <a:ext uri="{FF2B5EF4-FFF2-40B4-BE49-F238E27FC236}">
                <a16:creationId xmlns="" xmlns:a16="http://schemas.microsoft.com/office/drawing/2014/main" id="{FD19DC89-9111-4140-869E-9366712FB0F3}"/>
              </a:ext>
            </a:extLst>
          </p:cNvPr>
          <p:cNvCxnSpPr>
            <a:cxnSpLocks/>
          </p:cNvCxnSpPr>
          <p:nvPr/>
        </p:nvCxnSpPr>
        <p:spPr>
          <a:xfrm rot="5400000">
            <a:off x="6148107" y="5861190"/>
            <a:ext cx="72000" cy="0"/>
          </a:xfrm>
          <a:prstGeom prst="line">
            <a:avLst/>
          </a:prstGeom>
          <a:noFill/>
          <a:ln w="19050" cap="sq" cmpd="sng" algn="ctr">
            <a:solidFill>
              <a:srgbClr val="000000"/>
            </a:solidFill>
            <a:prstDash val="solid"/>
            <a:miter lim="800000"/>
          </a:ln>
          <a:effectLst/>
        </p:spPr>
      </p:cxnSp>
      <p:sp>
        <p:nvSpPr>
          <p:cNvPr id="439" name="TextBox 438">
            <a:extLst>
              <a:ext uri="{FF2B5EF4-FFF2-40B4-BE49-F238E27FC236}">
                <a16:creationId xmlns="" xmlns:a16="http://schemas.microsoft.com/office/drawing/2014/main" id="{7F1F0102-07DE-496C-8FE6-C1A635978FCD}"/>
              </a:ext>
            </a:extLst>
          </p:cNvPr>
          <p:cNvSpPr txBox="1"/>
          <p:nvPr/>
        </p:nvSpPr>
        <p:spPr>
          <a:xfrm>
            <a:off x="6100962"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15</a:t>
            </a:r>
          </a:p>
        </p:txBody>
      </p:sp>
      <p:cxnSp>
        <p:nvCxnSpPr>
          <p:cNvPr id="440" name="Straight Connector 439">
            <a:extLst>
              <a:ext uri="{FF2B5EF4-FFF2-40B4-BE49-F238E27FC236}">
                <a16:creationId xmlns="" xmlns:a16="http://schemas.microsoft.com/office/drawing/2014/main" id="{51A3F973-FBF9-40D6-A71B-79FA8E94F4AE}"/>
              </a:ext>
            </a:extLst>
          </p:cNvPr>
          <p:cNvCxnSpPr>
            <a:cxnSpLocks/>
          </p:cNvCxnSpPr>
          <p:nvPr/>
        </p:nvCxnSpPr>
        <p:spPr>
          <a:xfrm rot="5400000">
            <a:off x="8454296" y="5861190"/>
            <a:ext cx="72000" cy="0"/>
          </a:xfrm>
          <a:prstGeom prst="line">
            <a:avLst/>
          </a:prstGeom>
          <a:noFill/>
          <a:ln w="19050" cap="sq" cmpd="sng" algn="ctr">
            <a:solidFill>
              <a:srgbClr val="000000"/>
            </a:solidFill>
            <a:prstDash val="solid"/>
            <a:miter lim="800000"/>
          </a:ln>
          <a:effectLst/>
        </p:spPr>
      </p:cxnSp>
      <p:sp>
        <p:nvSpPr>
          <p:cNvPr id="441" name="TextBox 440">
            <a:extLst>
              <a:ext uri="{FF2B5EF4-FFF2-40B4-BE49-F238E27FC236}">
                <a16:creationId xmlns="" xmlns:a16="http://schemas.microsoft.com/office/drawing/2014/main" id="{7D4FA433-EEA5-4DF6-961E-226FEE4F469B}"/>
              </a:ext>
            </a:extLst>
          </p:cNvPr>
          <p:cNvSpPr txBox="1"/>
          <p:nvPr/>
        </p:nvSpPr>
        <p:spPr>
          <a:xfrm>
            <a:off x="8405337"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50</a:t>
            </a:r>
          </a:p>
        </p:txBody>
      </p:sp>
      <p:sp>
        <p:nvSpPr>
          <p:cNvPr id="442" name="TextBox 441">
            <a:extLst>
              <a:ext uri="{FF2B5EF4-FFF2-40B4-BE49-F238E27FC236}">
                <a16:creationId xmlns="" xmlns:a16="http://schemas.microsoft.com/office/drawing/2014/main" id="{9EA94DFF-5CEA-4FB8-BF8D-220B20B29490}"/>
              </a:ext>
            </a:extLst>
          </p:cNvPr>
          <p:cNvSpPr txBox="1"/>
          <p:nvPr/>
        </p:nvSpPr>
        <p:spPr>
          <a:xfrm>
            <a:off x="6380205" y="6152077"/>
            <a:ext cx="92563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経過期間、カ月</a:t>
            </a:r>
          </a:p>
        </p:txBody>
      </p:sp>
      <p:sp>
        <p:nvSpPr>
          <p:cNvPr id="443" name="TextBox 442">
            <a:extLst>
              <a:ext uri="{FF2B5EF4-FFF2-40B4-BE49-F238E27FC236}">
                <a16:creationId xmlns="" xmlns:a16="http://schemas.microsoft.com/office/drawing/2014/main" id="{D6FC3901-0EDE-4AD7-ACC8-77B52F4C8D52}"/>
              </a:ext>
            </a:extLst>
          </p:cNvPr>
          <p:cNvSpPr txBox="1"/>
          <p:nvPr/>
        </p:nvSpPr>
        <p:spPr>
          <a:xfrm rot="16200000">
            <a:off x="4000085" y="4230895"/>
            <a:ext cx="128560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生存率</a:t>
            </a:r>
          </a:p>
        </p:txBody>
      </p:sp>
      <p:cxnSp>
        <p:nvCxnSpPr>
          <p:cNvPr id="444" name="Straight Connector 443">
            <a:extLst>
              <a:ext uri="{FF2B5EF4-FFF2-40B4-BE49-F238E27FC236}">
                <a16:creationId xmlns="" xmlns:a16="http://schemas.microsoft.com/office/drawing/2014/main" id="{9660442B-2028-455E-9CD8-B545A8D5F309}"/>
              </a:ext>
            </a:extLst>
          </p:cNvPr>
          <p:cNvCxnSpPr>
            <a:cxnSpLocks/>
          </p:cNvCxnSpPr>
          <p:nvPr/>
        </p:nvCxnSpPr>
        <p:spPr>
          <a:xfrm rot="5400000">
            <a:off x="6477562" y="5861190"/>
            <a:ext cx="72000" cy="0"/>
          </a:xfrm>
          <a:prstGeom prst="line">
            <a:avLst/>
          </a:prstGeom>
          <a:noFill/>
          <a:ln w="19050" cap="sq" cmpd="sng" algn="ctr">
            <a:solidFill>
              <a:srgbClr val="000000"/>
            </a:solidFill>
            <a:prstDash val="solid"/>
            <a:miter lim="800000"/>
          </a:ln>
          <a:effectLst/>
        </p:spPr>
      </p:cxnSp>
      <p:sp>
        <p:nvSpPr>
          <p:cNvPr id="445" name="TextBox 444">
            <a:extLst>
              <a:ext uri="{FF2B5EF4-FFF2-40B4-BE49-F238E27FC236}">
                <a16:creationId xmlns="" xmlns:a16="http://schemas.microsoft.com/office/drawing/2014/main" id="{A4DB552F-3968-4CF9-9972-3DFAFFCD3F10}"/>
              </a:ext>
            </a:extLst>
          </p:cNvPr>
          <p:cNvSpPr txBox="1"/>
          <p:nvPr/>
        </p:nvSpPr>
        <p:spPr>
          <a:xfrm>
            <a:off x="6428603"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20</a:t>
            </a:r>
          </a:p>
        </p:txBody>
      </p:sp>
      <p:cxnSp>
        <p:nvCxnSpPr>
          <p:cNvPr id="446" name="Straight Connector 445">
            <a:extLst>
              <a:ext uri="{FF2B5EF4-FFF2-40B4-BE49-F238E27FC236}">
                <a16:creationId xmlns="" xmlns:a16="http://schemas.microsoft.com/office/drawing/2014/main" id="{DB9845FE-2BCE-4E05-BBDF-ABD72F942FF6}"/>
              </a:ext>
            </a:extLst>
          </p:cNvPr>
          <p:cNvCxnSpPr>
            <a:cxnSpLocks/>
          </p:cNvCxnSpPr>
          <p:nvPr/>
        </p:nvCxnSpPr>
        <p:spPr>
          <a:xfrm rot="5400000">
            <a:off x="7136472" y="5861190"/>
            <a:ext cx="72000" cy="0"/>
          </a:xfrm>
          <a:prstGeom prst="line">
            <a:avLst/>
          </a:prstGeom>
          <a:noFill/>
          <a:ln w="19050" cap="sq" cmpd="sng" algn="ctr">
            <a:solidFill>
              <a:srgbClr val="000000"/>
            </a:solidFill>
            <a:prstDash val="solid"/>
            <a:miter lim="800000"/>
          </a:ln>
          <a:effectLst/>
        </p:spPr>
      </p:cxnSp>
      <p:sp>
        <p:nvSpPr>
          <p:cNvPr id="447" name="TextBox 446">
            <a:extLst>
              <a:ext uri="{FF2B5EF4-FFF2-40B4-BE49-F238E27FC236}">
                <a16:creationId xmlns="" xmlns:a16="http://schemas.microsoft.com/office/drawing/2014/main" id="{4F5F2DEC-C29E-452C-99F0-942B5214C9D8}"/>
              </a:ext>
            </a:extLst>
          </p:cNvPr>
          <p:cNvSpPr txBox="1"/>
          <p:nvPr/>
        </p:nvSpPr>
        <p:spPr>
          <a:xfrm>
            <a:off x="7087513"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30</a:t>
            </a:r>
          </a:p>
        </p:txBody>
      </p:sp>
      <p:cxnSp>
        <p:nvCxnSpPr>
          <p:cNvPr id="448" name="Straight Connector 447">
            <a:extLst>
              <a:ext uri="{FF2B5EF4-FFF2-40B4-BE49-F238E27FC236}">
                <a16:creationId xmlns="" xmlns:a16="http://schemas.microsoft.com/office/drawing/2014/main" id="{EE76E9EA-832C-4ED9-A629-1E1EB384B6E1}"/>
              </a:ext>
            </a:extLst>
          </p:cNvPr>
          <p:cNvCxnSpPr>
            <a:cxnSpLocks/>
          </p:cNvCxnSpPr>
          <p:nvPr/>
        </p:nvCxnSpPr>
        <p:spPr>
          <a:xfrm rot="5400000">
            <a:off x="7795382" y="5861190"/>
            <a:ext cx="72000" cy="0"/>
          </a:xfrm>
          <a:prstGeom prst="line">
            <a:avLst/>
          </a:prstGeom>
          <a:noFill/>
          <a:ln w="19050" cap="sq" cmpd="sng" algn="ctr">
            <a:solidFill>
              <a:srgbClr val="000000"/>
            </a:solidFill>
            <a:prstDash val="solid"/>
            <a:miter lim="800000"/>
          </a:ln>
          <a:effectLst/>
        </p:spPr>
      </p:cxnSp>
      <p:sp>
        <p:nvSpPr>
          <p:cNvPr id="449" name="TextBox 448">
            <a:extLst>
              <a:ext uri="{FF2B5EF4-FFF2-40B4-BE49-F238E27FC236}">
                <a16:creationId xmlns="" xmlns:a16="http://schemas.microsoft.com/office/drawing/2014/main" id="{B2BF8271-FD01-4BD5-83D1-DB1DB0B56B39}"/>
              </a:ext>
            </a:extLst>
          </p:cNvPr>
          <p:cNvSpPr txBox="1"/>
          <p:nvPr/>
        </p:nvSpPr>
        <p:spPr>
          <a:xfrm>
            <a:off x="7748238"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40</a:t>
            </a:r>
          </a:p>
        </p:txBody>
      </p:sp>
      <p:sp>
        <p:nvSpPr>
          <p:cNvPr id="450" name="TextBox 449">
            <a:extLst>
              <a:ext uri="{FF2B5EF4-FFF2-40B4-BE49-F238E27FC236}">
                <a16:creationId xmlns="" xmlns:a16="http://schemas.microsoft.com/office/drawing/2014/main" id="{0481E790-320A-4655-9B05-EF3AE522DF59}"/>
              </a:ext>
            </a:extLst>
          </p:cNvPr>
          <p:cNvSpPr txBox="1"/>
          <p:nvPr/>
        </p:nvSpPr>
        <p:spPr>
          <a:xfrm>
            <a:off x="6607695" y="3236101"/>
            <a:ext cx="2215350" cy="1097736"/>
          </a:xfrm>
          <a:prstGeom prst="rect">
            <a:avLst/>
          </a:prstGeom>
          <a:noFill/>
        </p:spPr>
        <p:txBody>
          <a:bodyPr wrap="none" lIns="0" tIns="0" rIns="0" bIns="0" rtlCol="0" anchor="t" anchorCtr="0">
            <a:spAutoFit/>
          </a:bodyPr>
          <a:lstStyle/>
          <a:p>
            <a:pPr>
              <a:spcAft>
                <a:spcPts val="200"/>
              </a:spcAft>
            </a:pPr>
            <a:r>
              <a:rPr lang="ja-JP" sz="1000" b="0" i="0" dirty="0" smtClean="0">
                <a:solidFill>
                  <a:srgbClr val="000000"/>
                </a:solidFill>
                <a:ea typeface="MS UI Gothic" pitchFamily="18" charset="0"/>
              </a:rPr>
              <a:t>ベバシズマブ (n=65)</a:t>
            </a:r>
            <a:r>
              <a:rPr lang="en" sz="1000" dirty="0" smtClean="0"/>
              <a:t/>
            </a:r>
            <a:br>
              <a:rPr lang="en" sz="1000" dirty="0" smtClean="0"/>
            </a:br>
            <a:r>
              <a:rPr lang="ja-JP" sz="1000" b="0" i="0" dirty="0" smtClean="0">
                <a:solidFill>
                  <a:srgbClr val="000000"/>
                </a:solidFill>
                <a:ea typeface="MS UI Gothic" pitchFamily="18" charset="0"/>
              </a:rPr>
              <a:t>mOS 15.8カ月 (95%CI 9.5, 22.3)</a:t>
            </a:r>
          </a:p>
          <a:p>
            <a:pPr>
              <a:spcAft>
                <a:spcPts val="200"/>
              </a:spcAft>
            </a:pPr>
            <a:r>
              <a:rPr lang="ja-JP" sz="1000" b="0" i="0" dirty="0" smtClean="0">
                <a:solidFill>
                  <a:srgbClr val="000000"/>
                </a:solidFill>
                <a:ea typeface="MS UI Gothic" pitchFamily="18" charset="0"/>
              </a:rPr>
              <a:t>セツキシマブ (n=67)</a:t>
            </a:r>
            <a:r>
              <a:rPr lang="en" sz="1000" dirty="0" smtClean="0"/>
              <a:t/>
            </a:r>
            <a:br>
              <a:rPr lang="en" sz="1000" dirty="0" smtClean="0"/>
            </a:br>
            <a:r>
              <a:rPr lang="ja-JP" sz="1000" b="0" i="0" dirty="0" smtClean="0">
                <a:solidFill>
                  <a:srgbClr val="000000"/>
                </a:solidFill>
                <a:ea typeface="MS UI Gothic" pitchFamily="18" charset="0"/>
              </a:rPr>
              <a:t>mOS 10.4カ月 (95%CI 7.0, 16.2)</a:t>
            </a:r>
          </a:p>
          <a:p>
            <a:pPr>
              <a:spcBef>
                <a:spcPts val="600"/>
              </a:spcBef>
              <a:spcAft>
                <a:spcPts val="200"/>
              </a:spcAft>
            </a:pPr>
            <a:r>
              <a:rPr lang="ja-JP" sz="1000" b="0" i="0" dirty="0" smtClean="0">
                <a:solidFill>
                  <a:srgbClr val="000000"/>
                </a:solidFill>
                <a:ea typeface="MS UI Gothic" pitchFamily="18" charset="0"/>
              </a:rPr>
              <a:t>HR 0.688 (95%CI 0.456, 1.038)</a:t>
            </a:r>
            <a:r>
              <a:rPr lang="en" sz="1000" dirty="0" smtClean="0"/>
              <a:t/>
            </a:r>
            <a:br>
              <a:rPr lang="en" sz="1000" dirty="0" smtClean="0"/>
            </a:br>
            <a:r>
              <a:rPr lang="ja-JP" sz="1000" b="0" i="0" dirty="0" smtClean="0">
                <a:solidFill>
                  <a:srgbClr val="000000"/>
                </a:solidFill>
                <a:ea typeface="MS UI Gothic" pitchFamily="18" charset="0"/>
              </a:rPr>
              <a:t>p=0.0750</a:t>
            </a:r>
          </a:p>
        </p:txBody>
      </p:sp>
      <p:cxnSp>
        <p:nvCxnSpPr>
          <p:cNvPr id="451" name="Straight Connector 450">
            <a:extLst>
              <a:ext uri="{FF2B5EF4-FFF2-40B4-BE49-F238E27FC236}">
                <a16:creationId xmlns="" xmlns:a16="http://schemas.microsoft.com/office/drawing/2014/main" id="{632B5792-3ED7-4BED-BDDF-1E67045C4952}"/>
              </a:ext>
            </a:extLst>
          </p:cNvPr>
          <p:cNvCxnSpPr/>
          <p:nvPr/>
        </p:nvCxnSpPr>
        <p:spPr>
          <a:xfrm flipH="1">
            <a:off x="6328210" y="3315544"/>
            <a:ext cx="228858" cy="0"/>
          </a:xfrm>
          <a:prstGeom prst="line">
            <a:avLst/>
          </a:prstGeom>
          <a:noFill/>
          <a:ln w="28575" cap="flat" cmpd="sng" algn="ctr">
            <a:solidFill>
              <a:schemeClr val="accent3"/>
            </a:solidFill>
            <a:prstDash val="solid"/>
          </a:ln>
          <a:effectLst/>
        </p:spPr>
      </p:cxnSp>
      <p:cxnSp>
        <p:nvCxnSpPr>
          <p:cNvPr id="452" name="Straight Connector 451">
            <a:extLst>
              <a:ext uri="{FF2B5EF4-FFF2-40B4-BE49-F238E27FC236}">
                <a16:creationId xmlns="" xmlns:a16="http://schemas.microsoft.com/office/drawing/2014/main" id="{2213C327-FB45-4515-9FF8-003242FFC1A1}"/>
              </a:ext>
            </a:extLst>
          </p:cNvPr>
          <p:cNvCxnSpPr/>
          <p:nvPr/>
        </p:nvCxnSpPr>
        <p:spPr>
          <a:xfrm flipH="1">
            <a:off x="6328210" y="3666385"/>
            <a:ext cx="228858" cy="0"/>
          </a:xfrm>
          <a:prstGeom prst="line">
            <a:avLst/>
          </a:prstGeom>
          <a:noFill/>
          <a:ln w="28575" cap="flat" cmpd="sng" algn="ctr">
            <a:solidFill>
              <a:schemeClr val="accent2"/>
            </a:solidFill>
            <a:prstDash val="solid"/>
          </a:ln>
          <a:effectLst/>
        </p:spPr>
      </p:cxnSp>
      <p:sp>
        <p:nvSpPr>
          <p:cNvPr id="453" name="TextBox 452">
            <a:extLst>
              <a:ext uri="{FF2B5EF4-FFF2-40B4-BE49-F238E27FC236}">
                <a16:creationId xmlns="" xmlns:a16="http://schemas.microsoft.com/office/drawing/2014/main" id="{232DF971-D5F9-4EA1-B268-DEE5B18425A2}"/>
              </a:ext>
            </a:extLst>
          </p:cNvPr>
          <p:cNvSpPr txBox="1"/>
          <p:nvPr/>
        </p:nvSpPr>
        <p:spPr>
          <a:xfrm>
            <a:off x="1826462" y="2753668"/>
            <a:ext cx="1971695" cy="215444"/>
          </a:xfrm>
          <a:prstGeom prst="rect">
            <a:avLst/>
          </a:prstGeom>
          <a:noFill/>
        </p:spPr>
        <p:txBody>
          <a:bodyPr wrap="none" lIns="0" tIns="0" rIns="0" bIns="0" rtlCol="0" anchor="t" anchorCtr="0">
            <a:spAutoFit/>
          </a:bodyPr>
          <a:lstStyle/>
          <a:p>
            <a:pPr algn="ctr"/>
            <a:r>
              <a:rPr lang="ja-JP" sz="1400" b="1" i="0" dirty="0" smtClean="0">
                <a:solidFill>
                  <a:srgbClr val="000000"/>
                </a:solidFill>
                <a:ea typeface="MS UI Gothic" pitchFamily="18" charset="0"/>
              </a:rPr>
              <a:t>PFS (KRASエクソン2野生型)</a:t>
            </a:r>
          </a:p>
        </p:txBody>
      </p:sp>
      <p:sp>
        <p:nvSpPr>
          <p:cNvPr id="454" name="TextBox 453">
            <a:extLst>
              <a:ext uri="{FF2B5EF4-FFF2-40B4-BE49-F238E27FC236}">
                <a16:creationId xmlns="" xmlns:a16="http://schemas.microsoft.com/office/drawing/2014/main" id="{CDF940BB-1CB6-4181-8B22-021D048F4BF5}"/>
              </a:ext>
            </a:extLst>
          </p:cNvPr>
          <p:cNvSpPr txBox="1"/>
          <p:nvPr/>
        </p:nvSpPr>
        <p:spPr>
          <a:xfrm>
            <a:off x="6118672" y="2735167"/>
            <a:ext cx="1881925" cy="215444"/>
          </a:xfrm>
          <a:prstGeom prst="rect">
            <a:avLst/>
          </a:prstGeom>
          <a:noFill/>
        </p:spPr>
        <p:txBody>
          <a:bodyPr wrap="none" lIns="0" tIns="0" rIns="0" bIns="0" rtlCol="0" anchor="t" anchorCtr="0">
            <a:spAutoFit/>
          </a:bodyPr>
          <a:lstStyle/>
          <a:p>
            <a:pPr algn="ctr"/>
            <a:r>
              <a:rPr lang="ja-JP" sz="1400" b="1" i="0" dirty="0" smtClean="0">
                <a:solidFill>
                  <a:srgbClr val="000000"/>
                </a:solidFill>
                <a:ea typeface="MS UI Gothic" pitchFamily="18" charset="0"/>
              </a:rPr>
              <a:t>OS (KRASエクソン2野生型)</a:t>
            </a:r>
          </a:p>
        </p:txBody>
      </p:sp>
      <p:sp>
        <p:nvSpPr>
          <p:cNvPr id="455" name="TextBox 454">
            <a:extLst>
              <a:ext uri="{FF2B5EF4-FFF2-40B4-BE49-F238E27FC236}">
                <a16:creationId xmlns="" xmlns:a16="http://schemas.microsoft.com/office/drawing/2014/main" id="{AE8CE6BE-DC26-4EF8-904F-96EC1215A941}"/>
              </a:ext>
            </a:extLst>
          </p:cNvPr>
          <p:cNvSpPr txBox="1"/>
          <p:nvPr/>
        </p:nvSpPr>
        <p:spPr>
          <a:xfrm>
            <a:off x="640354" y="2728151"/>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1.0</a:t>
            </a:r>
          </a:p>
        </p:txBody>
      </p:sp>
      <p:sp>
        <p:nvSpPr>
          <p:cNvPr id="456" name="TextBox 455">
            <a:extLst>
              <a:ext uri="{FF2B5EF4-FFF2-40B4-BE49-F238E27FC236}">
                <a16:creationId xmlns="" xmlns:a16="http://schemas.microsoft.com/office/drawing/2014/main" id="{49024D08-3EF4-448C-AF2B-026DA0FF000C}"/>
              </a:ext>
            </a:extLst>
          </p:cNvPr>
          <p:cNvSpPr txBox="1"/>
          <p:nvPr/>
        </p:nvSpPr>
        <p:spPr>
          <a:xfrm>
            <a:off x="640354" y="3325439"/>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0.8</a:t>
            </a:r>
          </a:p>
        </p:txBody>
      </p:sp>
      <p:sp>
        <p:nvSpPr>
          <p:cNvPr id="457" name="TextBox 456">
            <a:extLst>
              <a:ext uri="{FF2B5EF4-FFF2-40B4-BE49-F238E27FC236}">
                <a16:creationId xmlns="" xmlns:a16="http://schemas.microsoft.com/office/drawing/2014/main" id="{48B4A714-832C-42D5-93AC-BCC0879C21FE}"/>
              </a:ext>
            </a:extLst>
          </p:cNvPr>
          <p:cNvSpPr txBox="1"/>
          <p:nvPr/>
        </p:nvSpPr>
        <p:spPr>
          <a:xfrm>
            <a:off x="640354" y="3922728"/>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0.6</a:t>
            </a:r>
          </a:p>
        </p:txBody>
      </p:sp>
      <p:sp>
        <p:nvSpPr>
          <p:cNvPr id="458" name="TextBox 457">
            <a:extLst>
              <a:ext uri="{FF2B5EF4-FFF2-40B4-BE49-F238E27FC236}">
                <a16:creationId xmlns="" xmlns:a16="http://schemas.microsoft.com/office/drawing/2014/main" id="{65284B37-8088-437E-8D31-D09A69A9EED5}"/>
              </a:ext>
            </a:extLst>
          </p:cNvPr>
          <p:cNvSpPr txBox="1"/>
          <p:nvPr/>
        </p:nvSpPr>
        <p:spPr>
          <a:xfrm>
            <a:off x="640354" y="4520016"/>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0.4</a:t>
            </a:r>
          </a:p>
        </p:txBody>
      </p:sp>
      <p:sp>
        <p:nvSpPr>
          <p:cNvPr id="459" name="TextBox 458">
            <a:extLst>
              <a:ext uri="{FF2B5EF4-FFF2-40B4-BE49-F238E27FC236}">
                <a16:creationId xmlns="" xmlns:a16="http://schemas.microsoft.com/office/drawing/2014/main" id="{34CE7C8A-BFFD-4F74-AA3C-4A789835DB3D}"/>
              </a:ext>
            </a:extLst>
          </p:cNvPr>
          <p:cNvSpPr txBox="1"/>
          <p:nvPr/>
        </p:nvSpPr>
        <p:spPr>
          <a:xfrm>
            <a:off x="640354" y="5117305"/>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0.2</a:t>
            </a:r>
          </a:p>
        </p:txBody>
      </p:sp>
      <p:sp>
        <p:nvSpPr>
          <p:cNvPr id="460" name="TextBox 459">
            <a:extLst>
              <a:ext uri="{FF2B5EF4-FFF2-40B4-BE49-F238E27FC236}">
                <a16:creationId xmlns="" xmlns:a16="http://schemas.microsoft.com/office/drawing/2014/main" id="{71EC6D86-EBA0-413C-A8C9-6E78034C514B}"/>
              </a:ext>
            </a:extLst>
          </p:cNvPr>
          <p:cNvSpPr txBox="1"/>
          <p:nvPr/>
        </p:nvSpPr>
        <p:spPr>
          <a:xfrm>
            <a:off x="640354" y="5733639"/>
            <a:ext cx="213199" cy="184666"/>
          </a:xfrm>
          <a:prstGeom prst="rect">
            <a:avLst/>
          </a:prstGeom>
          <a:noFill/>
        </p:spPr>
        <p:txBody>
          <a:bodyPr wrap="none" lIns="0" tIns="0" rIns="0" bIns="0" rtlCol="0" anchor="ctr" anchorCtr="0">
            <a:spAutoFit/>
          </a:bodyPr>
          <a:lstStyle/>
          <a:p>
            <a:pPr algn="r"/>
            <a:r>
              <a:rPr lang="ja-JP" sz="1200" b="0" i="0" dirty="0" smtClean="0">
                <a:solidFill>
                  <a:srgbClr val="000000"/>
                </a:solidFill>
                <a:ea typeface="MS UI Gothic" pitchFamily="18" charset="0"/>
              </a:rPr>
              <a:t>0.0</a:t>
            </a:r>
          </a:p>
        </p:txBody>
      </p:sp>
      <p:sp>
        <p:nvSpPr>
          <p:cNvPr id="461" name="Freeform: Shape 51">
            <a:extLst>
              <a:ext uri="{FF2B5EF4-FFF2-40B4-BE49-F238E27FC236}">
                <a16:creationId xmlns="" xmlns:a16="http://schemas.microsoft.com/office/drawing/2014/main" id="{306C13C8-7EEA-46B3-932B-AEC11EE9D801}"/>
              </a:ext>
            </a:extLst>
          </p:cNvPr>
          <p:cNvSpPr/>
          <p:nvPr/>
        </p:nvSpPr>
        <p:spPr>
          <a:xfrm>
            <a:off x="990301" y="2819975"/>
            <a:ext cx="3294554" cy="3004761"/>
          </a:xfrm>
          <a:custGeom>
            <a:avLst/>
            <a:gdLst>
              <a:gd name="connsiteX0" fmla="*/ 0 w 2959100"/>
              <a:gd name="connsiteY0" fmla="*/ 0 h 2343150"/>
              <a:gd name="connsiteX1" fmla="*/ 0 w 2959100"/>
              <a:gd name="connsiteY1" fmla="*/ 2343150 h 2343150"/>
              <a:gd name="connsiteX2" fmla="*/ 2959100 w 2959100"/>
              <a:gd name="connsiteY2" fmla="*/ 2343150 h 2343150"/>
            </a:gdLst>
            <a:ahLst/>
            <a:cxnLst>
              <a:cxn ang="0">
                <a:pos x="connsiteX0" y="connsiteY0"/>
              </a:cxn>
              <a:cxn ang="0">
                <a:pos x="connsiteX1" y="connsiteY1"/>
              </a:cxn>
              <a:cxn ang="0">
                <a:pos x="connsiteX2" y="connsiteY2"/>
              </a:cxn>
            </a:cxnLst>
            <a:rect l="l" t="t" r="r" b="b"/>
            <a:pathLst>
              <a:path w="2959100" h="2343150">
                <a:moveTo>
                  <a:pt x="0" y="0"/>
                </a:moveTo>
                <a:lnTo>
                  <a:pt x="0" y="2343150"/>
                </a:lnTo>
                <a:lnTo>
                  <a:pt x="2959100" y="2343150"/>
                </a:lnTo>
              </a:path>
            </a:pathLst>
          </a:custGeom>
          <a:noFill/>
          <a:ln w="19050" cap="sq" cmpd="sng" algn="ctr">
            <a:solidFill>
              <a:srgbClr val="000000"/>
            </a:solidFill>
            <a:prstDash val="solid"/>
            <a:miter lim="800000"/>
          </a:ln>
          <a:effectLst/>
        </p:spPr>
        <p:txBody>
          <a:bodyPr wrap="none" rtlCol="0" anchor="ctr"/>
          <a:lstStyle/>
          <a:p>
            <a:pPr algn="ctr" fontAlgn="auto">
              <a:spcBef>
                <a:spcPts val="0"/>
              </a:spcBef>
              <a:spcAft>
                <a:spcPts val="0"/>
              </a:spcAft>
              <a:defRPr/>
            </a:pPr>
            <a:endParaRPr lang="en-GB" sz="1200" kern="0">
              <a:solidFill>
                <a:srgbClr val="D52B1E"/>
              </a:solidFill>
              <a:latin typeface="Arial" panose="020B0604020202020204" pitchFamily="34" charset="0"/>
              <a:cs typeface="Arial" panose="020B0604020202020204" pitchFamily="34" charset="0"/>
            </a:endParaRPr>
          </a:p>
        </p:txBody>
      </p:sp>
      <p:cxnSp>
        <p:nvCxnSpPr>
          <p:cNvPr id="462" name="Straight Connector 461">
            <a:extLst>
              <a:ext uri="{FF2B5EF4-FFF2-40B4-BE49-F238E27FC236}">
                <a16:creationId xmlns="" xmlns:a16="http://schemas.microsoft.com/office/drawing/2014/main" id="{8DE41DF7-79A6-4722-8CED-5896F4E04F05}"/>
              </a:ext>
            </a:extLst>
          </p:cNvPr>
          <p:cNvCxnSpPr/>
          <p:nvPr/>
        </p:nvCxnSpPr>
        <p:spPr>
          <a:xfrm>
            <a:off x="914123" y="2820482"/>
            <a:ext cx="72000" cy="0"/>
          </a:xfrm>
          <a:prstGeom prst="line">
            <a:avLst/>
          </a:prstGeom>
          <a:noFill/>
          <a:ln w="19050" cap="sq" cmpd="sng" algn="ctr">
            <a:solidFill>
              <a:srgbClr val="000000"/>
            </a:solidFill>
            <a:prstDash val="solid"/>
            <a:miter lim="800000"/>
          </a:ln>
          <a:effectLst/>
        </p:spPr>
      </p:cxnSp>
      <p:cxnSp>
        <p:nvCxnSpPr>
          <p:cNvPr id="463" name="Straight Connector 462">
            <a:extLst>
              <a:ext uri="{FF2B5EF4-FFF2-40B4-BE49-F238E27FC236}">
                <a16:creationId xmlns="" xmlns:a16="http://schemas.microsoft.com/office/drawing/2014/main" id="{0DB765A3-3852-4858-A627-6F984D7C927D}"/>
              </a:ext>
            </a:extLst>
          </p:cNvPr>
          <p:cNvCxnSpPr/>
          <p:nvPr/>
        </p:nvCxnSpPr>
        <p:spPr>
          <a:xfrm>
            <a:off x="914123" y="3421434"/>
            <a:ext cx="72000" cy="0"/>
          </a:xfrm>
          <a:prstGeom prst="line">
            <a:avLst/>
          </a:prstGeom>
          <a:noFill/>
          <a:ln w="19050" cap="sq" cmpd="sng" algn="ctr">
            <a:solidFill>
              <a:srgbClr val="000000"/>
            </a:solidFill>
            <a:prstDash val="solid"/>
            <a:miter lim="800000"/>
          </a:ln>
          <a:effectLst/>
        </p:spPr>
      </p:cxnSp>
      <p:cxnSp>
        <p:nvCxnSpPr>
          <p:cNvPr id="464" name="Straight Connector 463">
            <a:extLst>
              <a:ext uri="{FF2B5EF4-FFF2-40B4-BE49-F238E27FC236}">
                <a16:creationId xmlns="" xmlns:a16="http://schemas.microsoft.com/office/drawing/2014/main" id="{49707C10-38B4-4DDD-A097-D7CCE2C46BD9}"/>
              </a:ext>
            </a:extLst>
          </p:cNvPr>
          <p:cNvCxnSpPr/>
          <p:nvPr/>
        </p:nvCxnSpPr>
        <p:spPr>
          <a:xfrm>
            <a:off x="914123" y="4022386"/>
            <a:ext cx="72000" cy="0"/>
          </a:xfrm>
          <a:prstGeom prst="line">
            <a:avLst/>
          </a:prstGeom>
          <a:noFill/>
          <a:ln w="19050" cap="sq" cmpd="sng" algn="ctr">
            <a:solidFill>
              <a:srgbClr val="000000"/>
            </a:solidFill>
            <a:prstDash val="solid"/>
            <a:miter lim="800000"/>
          </a:ln>
          <a:effectLst/>
        </p:spPr>
      </p:cxnSp>
      <p:cxnSp>
        <p:nvCxnSpPr>
          <p:cNvPr id="465" name="Straight Connector 464">
            <a:extLst>
              <a:ext uri="{FF2B5EF4-FFF2-40B4-BE49-F238E27FC236}">
                <a16:creationId xmlns="" xmlns:a16="http://schemas.microsoft.com/office/drawing/2014/main" id="{4B0F276D-B0FE-4D66-BCC2-86ADEAE17816}"/>
              </a:ext>
            </a:extLst>
          </p:cNvPr>
          <p:cNvCxnSpPr/>
          <p:nvPr/>
        </p:nvCxnSpPr>
        <p:spPr>
          <a:xfrm>
            <a:off x="914123" y="4623338"/>
            <a:ext cx="72000" cy="0"/>
          </a:xfrm>
          <a:prstGeom prst="line">
            <a:avLst/>
          </a:prstGeom>
          <a:noFill/>
          <a:ln w="19050" cap="sq" cmpd="sng" algn="ctr">
            <a:solidFill>
              <a:srgbClr val="000000"/>
            </a:solidFill>
            <a:prstDash val="solid"/>
            <a:miter lim="800000"/>
          </a:ln>
          <a:effectLst/>
        </p:spPr>
      </p:cxnSp>
      <p:cxnSp>
        <p:nvCxnSpPr>
          <p:cNvPr id="466" name="Straight Connector 465">
            <a:extLst>
              <a:ext uri="{FF2B5EF4-FFF2-40B4-BE49-F238E27FC236}">
                <a16:creationId xmlns="" xmlns:a16="http://schemas.microsoft.com/office/drawing/2014/main" id="{2EF58C8C-34B8-4AFD-8918-4E7FADB8B064}"/>
              </a:ext>
            </a:extLst>
          </p:cNvPr>
          <p:cNvCxnSpPr/>
          <p:nvPr/>
        </p:nvCxnSpPr>
        <p:spPr>
          <a:xfrm>
            <a:off x="914123" y="5224290"/>
            <a:ext cx="72000" cy="0"/>
          </a:xfrm>
          <a:prstGeom prst="line">
            <a:avLst/>
          </a:prstGeom>
          <a:noFill/>
          <a:ln w="19050" cap="sq" cmpd="sng" algn="ctr">
            <a:solidFill>
              <a:srgbClr val="000000"/>
            </a:solidFill>
            <a:prstDash val="solid"/>
            <a:miter lim="800000"/>
          </a:ln>
          <a:effectLst/>
        </p:spPr>
      </p:cxnSp>
      <p:cxnSp>
        <p:nvCxnSpPr>
          <p:cNvPr id="467" name="Straight Connector 466">
            <a:extLst>
              <a:ext uri="{FF2B5EF4-FFF2-40B4-BE49-F238E27FC236}">
                <a16:creationId xmlns="" xmlns:a16="http://schemas.microsoft.com/office/drawing/2014/main" id="{0ADBB105-D27C-47DF-BB8B-C0D61C405645}"/>
              </a:ext>
            </a:extLst>
          </p:cNvPr>
          <p:cNvCxnSpPr/>
          <p:nvPr/>
        </p:nvCxnSpPr>
        <p:spPr>
          <a:xfrm>
            <a:off x="914123" y="5825243"/>
            <a:ext cx="72000" cy="0"/>
          </a:xfrm>
          <a:prstGeom prst="line">
            <a:avLst/>
          </a:prstGeom>
          <a:noFill/>
          <a:ln w="19050" cap="sq" cmpd="sng" algn="ctr">
            <a:solidFill>
              <a:srgbClr val="000000"/>
            </a:solidFill>
            <a:prstDash val="solid"/>
            <a:miter lim="800000"/>
          </a:ln>
          <a:effectLst/>
        </p:spPr>
      </p:cxnSp>
      <p:cxnSp>
        <p:nvCxnSpPr>
          <p:cNvPr id="468" name="Straight Connector 467">
            <a:extLst>
              <a:ext uri="{FF2B5EF4-FFF2-40B4-BE49-F238E27FC236}">
                <a16:creationId xmlns="" xmlns:a16="http://schemas.microsoft.com/office/drawing/2014/main" id="{6FC0D21F-3B9D-4A99-8363-72D97CDBB425}"/>
              </a:ext>
            </a:extLst>
          </p:cNvPr>
          <p:cNvCxnSpPr>
            <a:cxnSpLocks/>
          </p:cNvCxnSpPr>
          <p:nvPr/>
        </p:nvCxnSpPr>
        <p:spPr>
          <a:xfrm rot="5400000">
            <a:off x="954301" y="5861190"/>
            <a:ext cx="72000" cy="0"/>
          </a:xfrm>
          <a:prstGeom prst="line">
            <a:avLst/>
          </a:prstGeom>
          <a:noFill/>
          <a:ln w="19050" cap="sq" cmpd="sng" algn="ctr">
            <a:solidFill>
              <a:srgbClr val="000000"/>
            </a:solidFill>
            <a:prstDash val="solid"/>
            <a:miter lim="800000"/>
          </a:ln>
          <a:effectLst/>
        </p:spPr>
      </p:cxnSp>
      <p:sp>
        <p:nvSpPr>
          <p:cNvPr id="469" name="TextBox 468">
            <a:extLst>
              <a:ext uri="{FF2B5EF4-FFF2-40B4-BE49-F238E27FC236}">
                <a16:creationId xmlns="" xmlns:a16="http://schemas.microsoft.com/office/drawing/2014/main" id="{3E99DA00-2EBE-4826-9C4D-D371B9202515}"/>
              </a:ext>
            </a:extLst>
          </p:cNvPr>
          <p:cNvSpPr txBox="1"/>
          <p:nvPr/>
        </p:nvSpPr>
        <p:spPr>
          <a:xfrm>
            <a:off x="947821" y="5941958"/>
            <a:ext cx="84959"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0</a:t>
            </a:r>
          </a:p>
        </p:txBody>
      </p:sp>
      <p:cxnSp>
        <p:nvCxnSpPr>
          <p:cNvPr id="470" name="Straight Connector 469">
            <a:extLst>
              <a:ext uri="{FF2B5EF4-FFF2-40B4-BE49-F238E27FC236}">
                <a16:creationId xmlns="" xmlns:a16="http://schemas.microsoft.com/office/drawing/2014/main" id="{0C0D48EF-8EF7-4C70-BAA0-EFAC88913269}"/>
              </a:ext>
            </a:extLst>
          </p:cNvPr>
          <p:cNvCxnSpPr>
            <a:cxnSpLocks/>
          </p:cNvCxnSpPr>
          <p:nvPr/>
        </p:nvCxnSpPr>
        <p:spPr>
          <a:xfrm rot="5400000">
            <a:off x="1424952" y="5861190"/>
            <a:ext cx="72000" cy="0"/>
          </a:xfrm>
          <a:prstGeom prst="line">
            <a:avLst/>
          </a:prstGeom>
          <a:noFill/>
          <a:ln w="19050" cap="sq" cmpd="sng" algn="ctr">
            <a:solidFill>
              <a:srgbClr val="000000"/>
            </a:solidFill>
            <a:prstDash val="solid"/>
            <a:miter lim="800000"/>
          </a:ln>
          <a:effectLst/>
        </p:spPr>
      </p:cxnSp>
      <p:sp>
        <p:nvSpPr>
          <p:cNvPr id="471" name="TextBox 470">
            <a:extLst>
              <a:ext uri="{FF2B5EF4-FFF2-40B4-BE49-F238E27FC236}">
                <a16:creationId xmlns="" xmlns:a16="http://schemas.microsoft.com/office/drawing/2014/main" id="{F06B9DB0-6B43-454D-A919-4BC940A997F2}"/>
              </a:ext>
            </a:extLst>
          </p:cNvPr>
          <p:cNvSpPr txBox="1"/>
          <p:nvPr/>
        </p:nvSpPr>
        <p:spPr>
          <a:xfrm>
            <a:off x="1418472" y="5941958"/>
            <a:ext cx="84960"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5</a:t>
            </a:r>
          </a:p>
        </p:txBody>
      </p:sp>
      <p:cxnSp>
        <p:nvCxnSpPr>
          <p:cNvPr id="472" name="Straight Connector 471">
            <a:extLst>
              <a:ext uri="{FF2B5EF4-FFF2-40B4-BE49-F238E27FC236}">
                <a16:creationId xmlns="" xmlns:a16="http://schemas.microsoft.com/office/drawing/2014/main" id="{29716BE4-2BEB-49AC-860E-DA5327C80873}"/>
              </a:ext>
            </a:extLst>
          </p:cNvPr>
          <p:cNvCxnSpPr>
            <a:cxnSpLocks/>
          </p:cNvCxnSpPr>
          <p:nvPr/>
        </p:nvCxnSpPr>
        <p:spPr>
          <a:xfrm rot="5400000">
            <a:off x="1895603" y="5861190"/>
            <a:ext cx="72000" cy="0"/>
          </a:xfrm>
          <a:prstGeom prst="line">
            <a:avLst/>
          </a:prstGeom>
          <a:noFill/>
          <a:ln w="19050" cap="sq" cmpd="sng" algn="ctr">
            <a:solidFill>
              <a:srgbClr val="000000"/>
            </a:solidFill>
            <a:prstDash val="solid"/>
            <a:miter lim="800000"/>
          </a:ln>
          <a:effectLst/>
        </p:spPr>
      </p:cxnSp>
      <p:sp>
        <p:nvSpPr>
          <p:cNvPr id="473" name="TextBox 472">
            <a:extLst>
              <a:ext uri="{FF2B5EF4-FFF2-40B4-BE49-F238E27FC236}">
                <a16:creationId xmlns="" xmlns:a16="http://schemas.microsoft.com/office/drawing/2014/main" id="{90B5D421-964C-4CA1-8700-69BD32D55446}"/>
              </a:ext>
            </a:extLst>
          </p:cNvPr>
          <p:cNvSpPr txBox="1"/>
          <p:nvPr/>
        </p:nvSpPr>
        <p:spPr>
          <a:xfrm>
            <a:off x="1847272"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10</a:t>
            </a:r>
          </a:p>
        </p:txBody>
      </p:sp>
      <p:cxnSp>
        <p:nvCxnSpPr>
          <p:cNvPr id="474" name="Straight Connector 473">
            <a:extLst>
              <a:ext uri="{FF2B5EF4-FFF2-40B4-BE49-F238E27FC236}">
                <a16:creationId xmlns="" xmlns:a16="http://schemas.microsoft.com/office/drawing/2014/main" id="{A7C84B9E-1433-43AC-A061-00D73B4CFD5B}"/>
              </a:ext>
            </a:extLst>
          </p:cNvPr>
          <p:cNvCxnSpPr>
            <a:cxnSpLocks/>
          </p:cNvCxnSpPr>
          <p:nvPr/>
        </p:nvCxnSpPr>
        <p:spPr>
          <a:xfrm rot="5400000">
            <a:off x="2366254" y="5861190"/>
            <a:ext cx="72000" cy="0"/>
          </a:xfrm>
          <a:prstGeom prst="line">
            <a:avLst/>
          </a:prstGeom>
          <a:noFill/>
          <a:ln w="19050" cap="sq" cmpd="sng" algn="ctr">
            <a:solidFill>
              <a:srgbClr val="000000"/>
            </a:solidFill>
            <a:prstDash val="solid"/>
            <a:miter lim="800000"/>
          </a:ln>
          <a:effectLst/>
        </p:spPr>
      </p:cxnSp>
      <p:sp>
        <p:nvSpPr>
          <p:cNvPr id="475" name="TextBox 474">
            <a:extLst>
              <a:ext uri="{FF2B5EF4-FFF2-40B4-BE49-F238E27FC236}">
                <a16:creationId xmlns="" xmlns:a16="http://schemas.microsoft.com/office/drawing/2014/main" id="{42255492-C6E9-4103-BA5B-01111E61D6DB}"/>
              </a:ext>
            </a:extLst>
          </p:cNvPr>
          <p:cNvSpPr txBox="1"/>
          <p:nvPr/>
        </p:nvSpPr>
        <p:spPr>
          <a:xfrm>
            <a:off x="2317295"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15</a:t>
            </a:r>
          </a:p>
        </p:txBody>
      </p:sp>
      <p:cxnSp>
        <p:nvCxnSpPr>
          <p:cNvPr id="476" name="Straight Connector 475">
            <a:extLst>
              <a:ext uri="{FF2B5EF4-FFF2-40B4-BE49-F238E27FC236}">
                <a16:creationId xmlns="" xmlns:a16="http://schemas.microsoft.com/office/drawing/2014/main" id="{8827BF07-0112-4336-A08B-D85A72557D40}"/>
              </a:ext>
            </a:extLst>
          </p:cNvPr>
          <p:cNvCxnSpPr>
            <a:cxnSpLocks/>
          </p:cNvCxnSpPr>
          <p:nvPr/>
        </p:nvCxnSpPr>
        <p:spPr>
          <a:xfrm rot="5400000">
            <a:off x="4248855" y="5861190"/>
            <a:ext cx="72000" cy="0"/>
          </a:xfrm>
          <a:prstGeom prst="line">
            <a:avLst/>
          </a:prstGeom>
          <a:noFill/>
          <a:ln w="19050" cap="sq" cmpd="sng" algn="ctr">
            <a:solidFill>
              <a:srgbClr val="000000"/>
            </a:solidFill>
            <a:prstDash val="solid"/>
            <a:miter lim="800000"/>
          </a:ln>
          <a:effectLst/>
        </p:spPr>
      </p:cxnSp>
      <p:sp>
        <p:nvSpPr>
          <p:cNvPr id="477" name="TextBox 476">
            <a:extLst>
              <a:ext uri="{FF2B5EF4-FFF2-40B4-BE49-F238E27FC236}">
                <a16:creationId xmlns="" xmlns:a16="http://schemas.microsoft.com/office/drawing/2014/main" id="{1DB854A5-CE4C-47EB-BA68-69F5409684C2}"/>
              </a:ext>
            </a:extLst>
          </p:cNvPr>
          <p:cNvSpPr txBox="1"/>
          <p:nvPr/>
        </p:nvSpPr>
        <p:spPr>
          <a:xfrm>
            <a:off x="4199896"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35</a:t>
            </a:r>
          </a:p>
        </p:txBody>
      </p:sp>
      <p:sp>
        <p:nvSpPr>
          <p:cNvPr id="478" name="TextBox 477">
            <a:extLst>
              <a:ext uri="{FF2B5EF4-FFF2-40B4-BE49-F238E27FC236}">
                <a16:creationId xmlns="" xmlns:a16="http://schemas.microsoft.com/office/drawing/2014/main" id="{8878663A-DB2B-4715-95FE-A1F7C3365C24}"/>
              </a:ext>
            </a:extLst>
          </p:cNvPr>
          <p:cNvSpPr txBox="1"/>
          <p:nvPr/>
        </p:nvSpPr>
        <p:spPr>
          <a:xfrm>
            <a:off x="2174764" y="6152077"/>
            <a:ext cx="92563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経過期間、カ月</a:t>
            </a:r>
          </a:p>
        </p:txBody>
      </p:sp>
      <p:sp>
        <p:nvSpPr>
          <p:cNvPr id="479" name="TextBox 478">
            <a:extLst>
              <a:ext uri="{FF2B5EF4-FFF2-40B4-BE49-F238E27FC236}">
                <a16:creationId xmlns="" xmlns:a16="http://schemas.microsoft.com/office/drawing/2014/main" id="{AFE46381-E60F-4704-906F-88D021285910}"/>
              </a:ext>
            </a:extLst>
          </p:cNvPr>
          <p:cNvSpPr txBox="1"/>
          <p:nvPr/>
        </p:nvSpPr>
        <p:spPr>
          <a:xfrm rot="16200000">
            <a:off x="-205356" y="4230895"/>
            <a:ext cx="128560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生存率</a:t>
            </a:r>
          </a:p>
        </p:txBody>
      </p:sp>
      <p:cxnSp>
        <p:nvCxnSpPr>
          <p:cNvPr id="480" name="Straight Connector 479">
            <a:extLst>
              <a:ext uri="{FF2B5EF4-FFF2-40B4-BE49-F238E27FC236}">
                <a16:creationId xmlns="" xmlns:a16="http://schemas.microsoft.com/office/drawing/2014/main" id="{08D24201-E78C-4D96-A767-CC73A4B99881}"/>
              </a:ext>
            </a:extLst>
          </p:cNvPr>
          <p:cNvCxnSpPr>
            <a:cxnSpLocks/>
          </p:cNvCxnSpPr>
          <p:nvPr/>
        </p:nvCxnSpPr>
        <p:spPr>
          <a:xfrm rot="5400000">
            <a:off x="2836905" y="5861190"/>
            <a:ext cx="72000" cy="0"/>
          </a:xfrm>
          <a:prstGeom prst="line">
            <a:avLst/>
          </a:prstGeom>
          <a:noFill/>
          <a:ln w="19050" cap="sq" cmpd="sng" algn="ctr">
            <a:solidFill>
              <a:srgbClr val="000000"/>
            </a:solidFill>
            <a:prstDash val="solid"/>
            <a:miter lim="800000"/>
          </a:ln>
          <a:effectLst/>
        </p:spPr>
      </p:cxnSp>
      <p:sp>
        <p:nvSpPr>
          <p:cNvPr id="481" name="TextBox 480">
            <a:extLst>
              <a:ext uri="{FF2B5EF4-FFF2-40B4-BE49-F238E27FC236}">
                <a16:creationId xmlns="" xmlns:a16="http://schemas.microsoft.com/office/drawing/2014/main" id="{8E4546B9-1838-40D7-950D-F11ACA083341}"/>
              </a:ext>
            </a:extLst>
          </p:cNvPr>
          <p:cNvSpPr txBox="1"/>
          <p:nvPr/>
        </p:nvSpPr>
        <p:spPr>
          <a:xfrm>
            <a:off x="2787946"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20</a:t>
            </a:r>
          </a:p>
        </p:txBody>
      </p:sp>
      <p:cxnSp>
        <p:nvCxnSpPr>
          <p:cNvPr id="482" name="Straight Connector 481">
            <a:extLst>
              <a:ext uri="{FF2B5EF4-FFF2-40B4-BE49-F238E27FC236}">
                <a16:creationId xmlns="" xmlns:a16="http://schemas.microsoft.com/office/drawing/2014/main" id="{562EF792-B987-41AE-B21A-AC7F8CF1D8C7}"/>
              </a:ext>
            </a:extLst>
          </p:cNvPr>
          <p:cNvCxnSpPr>
            <a:cxnSpLocks/>
          </p:cNvCxnSpPr>
          <p:nvPr/>
        </p:nvCxnSpPr>
        <p:spPr>
          <a:xfrm rot="5400000">
            <a:off x="3307556" y="5861190"/>
            <a:ext cx="72000" cy="0"/>
          </a:xfrm>
          <a:prstGeom prst="line">
            <a:avLst/>
          </a:prstGeom>
          <a:noFill/>
          <a:ln w="19050" cap="sq" cmpd="sng" algn="ctr">
            <a:solidFill>
              <a:srgbClr val="000000"/>
            </a:solidFill>
            <a:prstDash val="solid"/>
            <a:miter lim="800000"/>
          </a:ln>
          <a:effectLst/>
        </p:spPr>
      </p:cxnSp>
      <p:sp>
        <p:nvSpPr>
          <p:cNvPr id="483" name="TextBox 482">
            <a:extLst>
              <a:ext uri="{FF2B5EF4-FFF2-40B4-BE49-F238E27FC236}">
                <a16:creationId xmlns="" xmlns:a16="http://schemas.microsoft.com/office/drawing/2014/main" id="{197213EC-F4F3-42D6-B654-5967C51D3EF9}"/>
              </a:ext>
            </a:extLst>
          </p:cNvPr>
          <p:cNvSpPr txBox="1"/>
          <p:nvPr/>
        </p:nvSpPr>
        <p:spPr>
          <a:xfrm>
            <a:off x="3260411"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25</a:t>
            </a:r>
          </a:p>
        </p:txBody>
      </p:sp>
      <p:cxnSp>
        <p:nvCxnSpPr>
          <p:cNvPr id="484" name="Straight Connector 483">
            <a:extLst>
              <a:ext uri="{FF2B5EF4-FFF2-40B4-BE49-F238E27FC236}">
                <a16:creationId xmlns="" xmlns:a16="http://schemas.microsoft.com/office/drawing/2014/main" id="{BD5F3B15-5E8A-4FB7-B9D7-CF72571D2714}"/>
              </a:ext>
            </a:extLst>
          </p:cNvPr>
          <p:cNvCxnSpPr>
            <a:cxnSpLocks/>
          </p:cNvCxnSpPr>
          <p:nvPr/>
        </p:nvCxnSpPr>
        <p:spPr>
          <a:xfrm rot="5400000">
            <a:off x="3778207" y="5861190"/>
            <a:ext cx="72000" cy="0"/>
          </a:xfrm>
          <a:prstGeom prst="line">
            <a:avLst/>
          </a:prstGeom>
          <a:noFill/>
          <a:ln w="19050" cap="sq" cmpd="sng" algn="ctr">
            <a:solidFill>
              <a:srgbClr val="000000"/>
            </a:solidFill>
            <a:prstDash val="solid"/>
            <a:miter lim="800000"/>
          </a:ln>
          <a:effectLst/>
        </p:spPr>
      </p:cxnSp>
      <p:sp>
        <p:nvSpPr>
          <p:cNvPr id="485" name="TextBox 484">
            <a:extLst>
              <a:ext uri="{FF2B5EF4-FFF2-40B4-BE49-F238E27FC236}">
                <a16:creationId xmlns="" xmlns:a16="http://schemas.microsoft.com/office/drawing/2014/main" id="{41E6CA61-09BB-49FA-809D-24AE83F3FDE6}"/>
              </a:ext>
            </a:extLst>
          </p:cNvPr>
          <p:cNvSpPr txBox="1"/>
          <p:nvPr/>
        </p:nvSpPr>
        <p:spPr>
          <a:xfrm>
            <a:off x="3729903"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30</a:t>
            </a:r>
          </a:p>
        </p:txBody>
      </p:sp>
      <p:sp>
        <p:nvSpPr>
          <p:cNvPr id="486" name="TextBox 485">
            <a:extLst>
              <a:ext uri="{FF2B5EF4-FFF2-40B4-BE49-F238E27FC236}">
                <a16:creationId xmlns="" xmlns:a16="http://schemas.microsoft.com/office/drawing/2014/main" id="{3D00BA73-7C9A-40C8-A01C-A0179AB9FB0F}"/>
              </a:ext>
            </a:extLst>
          </p:cNvPr>
          <p:cNvSpPr txBox="1"/>
          <p:nvPr/>
        </p:nvSpPr>
        <p:spPr>
          <a:xfrm>
            <a:off x="2275249" y="3235041"/>
            <a:ext cx="2131994" cy="1097736"/>
          </a:xfrm>
          <a:prstGeom prst="rect">
            <a:avLst/>
          </a:prstGeom>
          <a:noFill/>
        </p:spPr>
        <p:txBody>
          <a:bodyPr wrap="none" lIns="0" tIns="0" rIns="0" bIns="0" rtlCol="0" anchor="t" anchorCtr="0">
            <a:spAutoFit/>
          </a:bodyPr>
          <a:lstStyle/>
          <a:p>
            <a:pPr>
              <a:spcAft>
                <a:spcPts val="200"/>
              </a:spcAft>
            </a:pPr>
            <a:r>
              <a:rPr lang="ja-JP" sz="1000" b="0" i="0" dirty="0" smtClean="0">
                <a:solidFill>
                  <a:srgbClr val="000000"/>
                </a:solidFill>
                <a:ea typeface="MS UI Gothic" pitchFamily="18" charset="0"/>
              </a:rPr>
              <a:t>ベバシズマブ (n=65)</a:t>
            </a:r>
            <a:r>
              <a:rPr lang="en" sz="1000" dirty="0" smtClean="0"/>
              <a:t/>
            </a:r>
            <a:br>
              <a:rPr lang="en" sz="1000" dirty="0" smtClean="0"/>
            </a:br>
            <a:r>
              <a:rPr lang="ja-JP" sz="1000" b="0" i="0" dirty="0" smtClean="0">
                <a:solidFill>
                  <a:srgbClr val="000000"/>
                </a:solidFill>
                <a:ea typeface="MS UI Gothic" pitchFamily="18" charset="0"/>
              </a:rPr>
              <a:t>mPFS 7.1カ月 (95%CI 5.7, 8.2)</a:t>
            </a:r>
          </a:p>
          <a:p>
            <a:pPr>
              <a:spcAft>
                <a:spcPts val="200"/>
              </a:spcAft>
            </a:pPr>
            <a:r>
              <a:rPr lang="ja-JP" sz="1000" b="0" i="0" dirty="0" smtClean="0">
                <a:solidFill>
                  <a:srgbClr val="000000"/>
                </a:solidFill>
                <a:ea typeface="MS UI Gothic" pitchFamily="18" charset="0"/>
              </a:rPr>
              <a:t>セツキシマブ (n=67)</a:t>
            </a:r>
            <a:r>
              <a:rPr lang="en" sz="1000" dirty="0" smtClean="0"/>
              <a:t/>
            </a:r>
            <a:br>
              <a:rPr lang="en" sz="1000" dirty="0" smtClean="0"/>
            </a:br>
            <a:r>
              <a:rPr lang="ja-JP" sz="1000" b="0" i="0" dirty="0" smtClean="0">
                <a:solidFill>
                  <a:srgbClr val="000000"/>
                </a:solidFill>
                <a:ea typeface="MS UI Gothic" pitchFamily="18" charset="0"/>
              </a:rPr>
              <a:t>mPFS 5.6カ月 (95%CI 4.2, 6.5)</a:t>
            </a:r>
          </a:p>
          <a:p>
            <a:pPr>
              <a:spcBef>
                <a:spcPts val="600"/>
              </a:spcBef>
              <a:spcAft>
                <a:spcPts val="200"/>
              </a:spcAft>
            </a:pPr>
            <a:r>
              <a:rPr lang="ja-JP" sz="1000" b="0" i="0" dirty="0" smtClean="0">
                <a:solidFill>
                  <a:srgbClr val="000000"/>
                </a:solidFill>
                <a:ea typeface="MS UI Gothic" pitchFamily="18" charset="0"/>
              </a:rPr>
              <a:t>HR 0.710 (95%CI 0.495, 1.018)</a:t>
            </a:r>
            <a:r>
              <a:rPr lang="en" sz="1000" dirty="0" smtClean="0"/>
              <a:t/>
            </a:r>
            <a:br>
              <a:rPr lang="en" sz="1000" dirty="0" smtClean="0"/>
            </a:br>
            <a:r>
              <a:rPr lang="ja-JP" sz="1000" b="0" i="0" dirty="0" smtClean="0">
                <a:solidFill>
                  <a:srgbClr val="000000"/>
                </a:solidFill>
                <a:ea typeface="MS UI Gothic" pitchFamily="18" charset="0"/>
              </a:rPr>
              <a:t>p=0.0622</a:t>
            </a:r>
          </a:p>
        </p:txBody>
      </p:sp>
      <p:cxnSp>
        <p:nvCxnSpPr>
          <p:cNvPr id="487" name="Straight Connector 486">
            <a:extLst>
              <a:ext uri="{FF2B5EF4-FFF2-40B4-BE49-F238E27FC236}">
                <a16:creationId xmlns="" xmlns:a16="http://schemas.microsoft.com/office/drawing/2014/main" id="{08B1F2CE-256E-4DE3-994C-B049EBB06364}"/>
              </a:ext>
            </a:extLst>
          </p:cNvPr>
          <p:cNvCxnSpPr/>
          <p:nvPr/>
        </p:nvCxnSpPr>
        <p:spPr>
          <a:xfrm flipH="1">
            <a:off x="1995764" y="3314484"/>
            <a:ext cx="228858" cy="0"/>
          </a:xfrm>
          <a:prstGeom prst="line">
            <a:avLst/>
          </a:prstGeom>
          <a:noFill/>
          <a:ln w="28575" cap="flat" cmpd="sng" algn="ctr">
            <a:solidFill>
              <a:schemeClr val="accent3"/>
            </a:solidFill>
            <a:prstDash val="solid"/>
          </a:ln>
          <a:effectLst/>
        </p:spPr>
      </p:cxnSp>
      <p:cxnSp>
        <p:nvCxnSpPr>
          <p:cNvPr id="488" name="Straight Connector 487">
            <a:extLst>
              <a:ext uri="{FF2B5EF4-FFF2-40B4-BE49-F238E27FC236}">
                <a16:creationId xmlns="" xmlns:a16="http://schemas.microsoft.com/office/drawing/2014/main" id="{E2996825-5A95-4F03-90BE-E650770F3C95}"/>
              </a:ext>
            </a:extLst>
          </p:cNvPr>
          <p:cNvCxnSpPr/>
          <p:nvPr/>
        </p:nvCxnSpPr>
        <p:spPr>
          <a:xfrm flipH="1">
            <a:off x="1995764" y="3665325"/>
            <a:ext cx="228858" cy="0"/>
          </a:xfrm>
          <a:prstGeom prst="line">
            <a:avLst/>
          </a:prstGeom>
          <a:noFill/>
          <a:ln w="28575" cap="flat" cmpd="sng" algn="ctr">
            <a:solidFill>
              <a:schemeClr val="accent2"/>
            </a:solidFill>
            <a:prstDash val="solid"/>
          </a:ln>
          <a:effectLst/>
        </p:spPr>
      </p:cxnSp>
      <p:cxnSp>
        <p:nvCxnSpPr>
          <p:cNvPr id="489" name="Straight Connector 488">
            <a:extLst>
              <a:ext uri="{FF2B5EF4-FFF2-40B4-BE49-F238E27FC236}">
                <a16:creationId xmlns="" xmlns:a16="http://schemas.microsoft.com/office/drawing/2014/main" id="{28CB92ED-0227-4DCD-A99F-5B7BF7A9CC41}"/>
              </a:ext>
            </a:extLst>
          </p:cNvPr>
          <p:cNvCxnSpPr>
            <a:cxnSpLocks/>
          </p:cNvCxnSpPr>
          <p:nvPr/>
        </p:nvCxnSpPr>
        <p:spPr>
          <a:xfrm rot="5400000">
            <a:off x="6807017" y="5861190"/>
            <a:ext cx="72000" cy="0"/>
          </a:xfrm>
          <a:prstGeom prst="line">
            <a:avLst/>
          </a:prstGeom>
          <a:noFill/>
          <a:ln w="19050" cap="sq" cmpd="sng" algn="ctr">
            <a:solidFill>
              <a:srgbClr val="000000"/>
            </a:solidFill>
            <a:prstDash val="solid"/>
            <a:miter lim="800000"/>
          </a:ln>
          <a:effectLst/>
        </p:spPr>
      </p:cxnSp>
      <p:sp>
        <p:nvSpPr>
          <p:cNvPr id="490" name="TextBox 489">
            <a:extLst>
              <a:ext uri="{FF2B5EF4-FFF2-40B4-BE49-F238E27FC236}">
                <a16:creationId xmlns="" xmlns:a16="http://schemas.microsoft.com/office/drawing/2014/main" id="{4C22B34A-30CF-4DC7-84DD-B40F48C24EEA}"/>
              </a:ext>
            </a:extLst>
          </p:cNvPr>
          <p:cNvSpPr txBox="1"/>
          <p:nvPr/>
        </p:nvSpPr>
        <p:spPr>
          <a:xfrm>
            <a:off x="6759872"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25</a:t>
            </a:r>
          </a:p>
        </p:txBody>
      </p:sp>
      <p:cxnSp>
        <p:nvCxnSpPr>
          <p:cNvPr id="491" name="Straight Connector 490">
            <a:extLst>
              <a:ext uri="{FF2B5EF4-FFF2-40B4-BE49-F238E27FC236}">
                <a16:creationId xmlns="" xmlns:a16="http://schemas.microsoft.com/office/drawing/2014/main" id="{F9174D4B-9812-4549-ABF0-0EB403DC5A14}"/>
              </a:ext>
            </a:extLst>
          </p:cNvPr>
          <p:cNvCxnSpPr>
            <a:cxnSpLocks/>
          </p:cNvCxnSpPr>
          <p:nvPr/>
        </p:nvCxnSpPr>
        <p:spPr>
          <a:xfrm rot="5400000">
            <a:off x="7465927" y="5861190"/>
            <a:ext cx="72000" cy="0"/>
          </a:xfrm>
          <a:prstGeom prst="line">
            <a:avLst/>
          </a:prstGeom>
          <a:noFill/>
          <a:ln w="19050" cap="sq" cmpd="sng" algn="ctr">
            <a:solidFill>
              <a:srgbClr val="000000"/>
            </a:solidFill>
            <a:prstDash val="solid"/>
            <a:miter lim="800000"/>
          </a:ln>
          <a:effectLst/>
        </p:spPr>
      </p:cxnSp>
      <p:sp>
        <p:nvSpPr>
          <p:cNvPr id="492" name="TextBox 491">
            <a:extLst>
              <a:ext uri="{FF2B5EF4-FFF2-40B4-BE49-F238E27FC236}">
                <a16:creationId xmlns="" xmlns:a16="http://schemas.microsoft.com/office/drawing/2014/main" id="{E3F6605A-10B3-4FE4-B9E3-3985F10F0987}"/>
              </a:ext>
            </a:extLst>
          </p:cNvPr>
          <p:cNvSpPr txBox="1"/>
          <p:nvPr/>
        </p:nvSpPr>
        <p:spPr>
          <a:xfrm>
            <a:off x="7418782"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35</a:t>
            </a:r>
          </a:p>
        </p:txBody>
      </p:sp>
      <p:cxnSp>
        <p:nvCxnSpPr>
          <p:cNvPr id="493" name="Straight Connector 492">
            <a:extLst>
              <a:ext uri="{FF2B5EF4-FFF2-40B4-BE49-F238E27FC236}">
                <a16:creationId xmlns="" xmlns:a16="http://schemas.microsoft.com/office/drawing/2014/main" id="{F9702A33-D8F4-4916-A73A-9E7CCB161BEA}"/>
              </a:ext>
            </a:extLst>
          </p:cNvPr>
          <p:cNvCxnSpPr>
            <a:cxnSpLocks/>
          </p:cNvCxnSpPr>
          <p:nvPr/>
        </p:nvCxnSpPr>
        <p:spPr>
          <a:xfrm rot="5400000">
            <a:off x="8124837" y="5861190"/>
            <a:ext cx="72000" cy="0"/>
          </a:xfrm>
          <a:prstGeom prst="line">
            <a:avLst/>
          </a:prstGeom>
          <a:noFill/>
          <a:ln w="19050" cap="sq" cmpd="sng" algn="ctr">
            <a:solidFill>
              <a:srgbClr val="000000"/>
            </a:solidFill>
            <a:prstDash val="solid"/>
            <a:miter lim="800000"/>
          </a:ln>
          <a:effectLst/>
        </p:spPr>
      </p:cxnSp>
      <p:sp>
        <p:nvSpPr>
          <p:cNvPr id="494" name="TextBox 493">
            <a:extLst>
              <a:ext uri="{FF2B5EF4-FFF2-40B4-BE49-F238E27FC236}">
                <a16:creationId xmlns="" xmlns:a16="http://schemas.microsoft.com/office/drawing/2014/main" id="{70312B2E-E1DD-4EFF-BB64-4371FF60D376}"/>
              </a:ext>
            </a:extLst>
          </p:cNvPr>
          <p:cNvSpPr txBox="1"/>
          <p:nvPr/>
        </p:nvSpPr>
        <p:spPr>
          <a:xfrm>
            <a:off x="8077171" y="5941958"/>
            <a:ext cx="169918" cy="184666"/>
          </a:xfrm>
          <a:prstGeom prst="rect">
            <a:avLst/>
          </a:prstGeom>
          <a:noFill/>
        </p:spPr>
        <p:txBody>
          <a:bodyPr wrap="none" lIns="0" tIns="0" rIns="0" bIns="0" rtlCol="0" anchor="t" anchorCtr="0">
            <a:spAutoFit/>
          </a:bodyPr>
          <a:lstStyle/>
          <a:p>
            <a:pPr algn="ctr"/>
            <a:r>
              <a:rPr lang="ja-JP" sz="1200" b="0" i="0" dirty="0" smtClean="0">
                <a:solidFill>
                  <a:srgbClr val="000000"/>
                </a:solidFill>
                <a:ea typeface="MS UI Gothic" pitchFamily="18" charset="0"/>
              </a:rPr>
              <a:t>45</a:t>
            </a:r>
          </a:p>
        </p:txBody>
      </p:sp>
      <p:sp>
        <p:nvSpPr>
          <p:cNvPr id="495" name="Freeform: Shape 89">
            <a:extLst>
              <a:ext uri="{FF2B5EF4-FFF2-40B4-BE49-F238E27FC236}">
                <a16:creationId xmlns="" xmlns:a16="http://schemas.microsoft.com/office/drawing/2014/main" id="{BCA66952-B2B2-4F3E-AE60-5C9661C6E2F4}"/>
              </a:ext>
            </a:extLst>
          </p:cNvPr>
          <p:cNvSpPr/>
          <p:nvPr/>
        </p:nvSpPr>
        <p:spPr>
          <a:xfrm>
            <a:off x="5195488" y="4334028"/>
            <a:ext cx="1033861" cy="1491343"/>
          </a:xfrm>
          <a:custGeom>
            <a:avLst/>
            <a:gdLst>
              <a:gd name="connsiteX0" fmla="*/ 0 w 661307"/>
              <a:gd name="connsiteY0" fmla="*/ 0 h 1472293"/>
              <a:gd name="connsiteX1" fmla="*/ 661307 w 661307"/>
              <a:gd name="connsiteY1" fmla="*/ 0 h 1472293"/>
              <a:gd name="connsiteX2" fmla="*/ 661307 w 661307"/>
              <a:gd name="connsiteY2" fmla="*/ 1472293 h 1472293"/>
            </a:gdLst>
            <a:ahLst/>
            <a:cxnLst>
              <a:cxn ang="0">
                <a:pos x="connsiteX0" y="connsiteY0"/>
              </a:cxn>
              <a:cxn ang="0">
                <a:pos x="connsiteX1" y="connsiteY1"/>
              </a:cxn>
              <a:cxn ang="0">
                <a:pos x="connsiteX2" y="connsiteY2"/>
              </a:cxn>
            </a:cxnLst>
            <a:rect l="l" t="t" r="r" b="b"/>
            <a:pathLst>
              <a:path w="661307" h="1472293">
                <a:moveTo>
                  <a:pt x="0" y="0"/>
                </a:moveTo>
                <a:lnTo>
                  <a:pt x="661307" y="0"/>
                </a:lnTo>
                <a:lnTo>
                  <a:pt x="661307" y="1472293"/>
                </a:lnTo>
              </a:path>
            </a:pathLst>
          </a:custGeom>
          <a:noFill/>
          <a:ln w="19050" cap="flat" cmpd="sng" algn="ctr">
            <a:solidFill>
              <a:srgbClr val="000000"/>
            </a:solidFill>
            <a:prstDash val="sysDash"/>
          </a:ln>
          <a:effectLst/>
        </p:spPr>
        <p:txBody>
          <a:bodyPr rtlCol="0" anchor="ctr"/>
          <a:lstStyle/>
          <a:p>
            <a:pPr algn="ctr" fontAlgn="auto">
              <a:spcBef>
                <a:spcPts val="0"/>
              </a:spcBef>
              <a:spcAft>
                <a:spcPts val="0"/>
              </a:spcAft>
              <a:defRPr/>
            </a:pPr>
            <a:endParaRPr lang="en-GB" kern="0">
              <a:solidFill>
                <a:srgbClr val="FFFFFF"/>
              </a:solidFill>
              <a:latin typeface="Calibri"/>
              <a:cs typeface="Arial"/>
            </a:endParaRPr>
          </a:p>
        </p:txBody>
      </p:sp>
      <p:cxnSp>
        <p:nvCxnSpPr>
          <p:cNvPr id="496" name="Straight Connector 495">
            <a:extLst>
              <a:ext uri="{FF2B5EF4-FFF2-40B4-BE49-F238E27FC236}">
                <a16:creationId xmlns="" xmlns:a16="http://schemas.microsoft.com/office/drawing/2014/main" id="{9F8F3473-931F-44AE-959E-531734AF0BB0}"/>
              </a:ext>
            </a:extLst>
          </p:cNvPr>
          <p:cNvCxnSpPr/>
          <p:nvPr/>
        </p:nvCxnSpPr>
        <p:spPr>
          <a:xfrm>
            <a:off x="5884590" y="4334028"/>
            <a:ext cx="0" cy="1491343"/>
          </a:xfrm>
          <a:prstGeom prst="line">
            <a:avLst/>
          </a:prstGeom>
          <a:noFill/>
          <a:ln w="19050" cap="flat" cmpd="sng" algn="ctr">
            <a:solidFill>
              <a:srgbClr val="000000"/>
            </a:solidFill>
            <a:prstDash val="sysDash"/>
          </a:ln>
          <a:effectLst/>
        </p:spPr>
      </p:cxnSp>
      <p:grpSp>
        <p:nvGrpSpPr>
          <p:cNvPr id="497" name="Group 496">
            <a:extLst>
              <a:ext uri="{FF2B5EF4-FFF2-40B4-BE49-F238E27FC236}">
                <a16:creationId xmlns="" xmlns:a16="http://schemas.microsoft.com/office/drawing/2014/main" id="{7161EC6A-B256-43E4-9789-36D6A5CC5E79}"/>
              </a:ext>
            </a:extLst>
          </p:cNvPr>
          <p:cNvGrpSpPr/>
          <p:nvPr/>
        </p:nvGrpSpPr>
        <p:grpSpPr>
          <a:xfrm>
            <a:off x="1009650" y="2828398"/>
            <a:ext cx="3019425" cy="2936875"/>
            <a:chOff x="1009650" y="2138363"/>
            <a:chExt cx="3019425" cy="2936875"/>
          </a:xfrm>
        </p:grpSpPr>
        <p:sp>
          <p:nvSpPr>
            <p:cNvPr id="498" name="Freeform 6">
              <a:extLst>
                <a:ext uri="{FF2B5EF4-FFF2-40B4-BE49-F238E27FC236}">
                  <a16:creationId xmlns="" xmlns:a16="http://schemas.microsoft.com/office/drawing/2014/main" id="{E3B574C7-1510-4664-B3CA-14CEF3AB08B7}"/>
                </a:ext>
              </a:extLst>
            </p:cNvPr>
            <p:cNvSpPr>
              <a:spLocks/>
            </p:cNvSpPr>
            <p:nvPr/>
          </p:nvSpPr>
          <p:spPr bwMode="auto">
            <a:xfrm>
              <a:off x="1009650" y="2138363"/>
              <a:ext cx="3019425" cy="2930525"/>
            </a:xfrm>
            <a:custGeom>
              <a:avLst/>
              <a:gdLst>
                <a:gd name="T0" fmla="*/ 44 w 1902"/>
                <a:gd name="T1" fmla="*/ 22 h 1846"/>
                <a:gd name="T2" fmla="*/ 62 w 1902"/>
                <a:gd name="T3" fmla="*/ 32 h 1846"/>
                <a:gd name="T4" fmla="*/ 66 w 1902"/>
                <a:gd name="T5" fmla="*/ 90 h 1846"/>
                <a:gd name="T6" fmla="*/ 116 w 1902"/>
                <a:gd name="T7" fmla="*/ 102 h 1846"/>
                <a:gd name="T8" fmla="*/ 120 w 1902"/>
                <a:gd name="T9" fmla="*/ 126 h 1846"/>
                <a:gd name="T10" fmla="*/ 130 w 1902"/>
                <a:gd name="T11" fmla="*/ 144 h 1846"/>
                <a:gd name="T12" fmla="*/ 154 w 1902"/>
                <a:gd name="T13" fmla="*/ 204 h 1846"/>
                <a:gd name="T14" fmla="*/ 164 w 1902"/>
                <a:gd name="T15" fmla="*/ 216 h 1846"/>
                <a:gd name="T16" fmla="*/ 170 w 1902"/>
                <a:gd name="T17" fmla="*/ 250 h 1846"/>
                <a:gd name="T18" fmla="*/ 198 w 1902"/>
                <a:gd name="T19" fmla="*/ 274 h 1846"/>
                <a:gd name="T20" fmla="*/ 204 w 1902"/>
                <a:gd name="T21" fmla="*/ 342 h 1846"/>
                <a:gd name="T22" fmla="*/ 216 w 1902"/>
                <a:gd name="T23" fmla="*/ 372 h 1846"/>
                <a:gd name="T24" fmla="*/ 226 w 1902"/>
                <a:gd name="T25" fmla="*/ 463 h 1846"/>
                <a:gd name="T26" fmla="*/ 242 w 1902"/>
                <a:gd name="T27" fmla="*/ 471 h 1846"/>
                <a:gd name="T28" fmla="*/ 244 w 1902"/>
                <a:gd name="T29" fmla="*/ 499 h 1846"/>
                <a:gd name="T30" fmla="*/ 270 w 1902"/>
                <a:gd name="T31" fmla="*/ 527 h 1846"/>
                <a:gd name="T32" fmla="*/ 274 w 1902"/>
                <a:gd name="T33" fmla="*/ 547 h 1846"/>
                <a:gd name="T34" fmla="*/ 284 w 1902"/>
                <a:gd name="T35" fmla="*/ 555 h 1846"/>
                <a:gd name="T36" fmla="*/ 308 w 1902"/>
                <a:gd name="T37" fmla="*/ 651 h 1846"/>
                <a:gd name="T38" fmla="*/ 320 w 1902"/>
                <a:gd name="T39" fmla="*/ 657 h 1846"/>
                <a:gd name="T40" fmla="*/ 326 w 1902"/>
                <a:gd name="T41" fmla="*/ 725 h 1846"/>
                <a:gd name="T42" fmla="*/ 370 w 1902"/>
                <a:gd name="T43" fmla="*/ 777 h 1846"/>
                <a:gd name="T44" fmla="*/ 374 w 1902"/>
                <a:gd name="T45" fmla="*/ 803 h 1846"/>
                <a:gd name="T46" fmla="*/ 382 w 1902"/>
                <a:gd name="T47" fmla="*/ 865 h 1846"/>
                <a:gd name="T48" fmla="*/ 388 w 1902"/>
                <a:gd name="T49" fmla="*/ 897 h 1846"/>
                <a:gd name="T50" fmla="*/ 398 w 1902"/>
                <a:gd name="T51" fmla="*/ 903 h 1846"/>
                <a:gd name="T52" fmla="*/ 400 w 1902"/>
                <a:gd name="T53" fmla="*/ 971 h 1846"/>
                <a:gd name="T54" fmla="*/ 410 w 1902"/>
                <a:gd name="T55" fmla="*/ 999 h 1846"/>
                <a:gd name="T56" fmla="*/ 412 w 1902"/>
                <a:gd name="T57" fmla="*/ 1051 h 1846"/>
                <a:gd name="T58" fmla="*/ 434 w 1902"/>
                <a:gd name="T59" fmla="*/ 1057 h 1846"/>
                <a:gd name="T60" fmla="*/ 438 w 1902"/>
                <a:gd name="T61" fmla="*/ 1085 h 1846"/>
                <a:gd name="T62" fmla="*/ 464 w 1902"/>
                <a:gd name="T63" fmla="*/ 1123 h 1846"/>
                <a:gd name="T64" fmla="*/ 474 w 1902"/>
                <a:gd name="T65" fmla="*/ 1209 h 1846"/>
                <a:gd name="T66" fmla="*/ 482 w 1902"/>
                <a:gd name="T67" fmla="*/ 1211 h 1846"/>
                <a:gd name="T68" fmla="*/ 488 w 1902"/>
                <a:gd name="T69" fmla="*/ 1297 h 1846"/>
                <a:gd name="T70" fmla="*/ 520 w 1902"/>
                <a:gd name="T71" fmla="*/ 1329 h 1846"/>
                <a:gd name="T72" fmla="*/ 526 w 1902"/>
                <a:gd name="T73" fmla="*/ 1362 h 1846"/>
                <a:gd name="T74" fmla="*/ 542 w 1902"/>
                <a:gd name="T75" fmla="*/ 1376 h 1846"/>
                <a:gd name="T76" fmla="*/ 568 w 1902"/>
                <a:gd name="T77" fmla="*/ 1404 h 1846"/>
                <a:gd name="T78" fmla="*/ 576 w 1902"/>
                <a:gd name="T79" fmla="*/ 1408 h 1846"/>
                <a:gd name="T80" fmla="*/ 580 w 1902"/>
                <a:gd name="T81" fmla="*/ 1426 h 1846"/>
                <a:gd name="T82" fmla="*/ 624 w 1902"/>
                <a:gd name="T83" fmla="*/ 1452 h 1846"/>
                <a:gd name="T84" fmla="*/ 628 w 1902"/>
                <a:gd name="T85" fmla="*/ 1482 h 1846"/>
                <a:gd name="T86" fmla="*/ 700 w 1902"/>
                <a:gd name="T87" fmla="*/ 1514 h 1846"/>
                <a:gd name="T88" fmla="*/ 704 w 1902"/>
                <a:gd name="T89" fmla="*/ 1542 h 1846"/>
                <a:gd name="T90" fmla="*/ 716 w 1902"/>
                <a:gd name="T91" fmla="*/ 1552 h 1846"/>
                <a:gd name="T92" fmla="*/ 720 w 1902"/>
                <a:gd name="T93" fmla="*/ 1568 h 1846"/>
                <a:gd name="T94" fmla="*/ 730 w 1902"/>
                <a:gd name="T95" fmla="*/ 1578 h 1846"/>
                <a:gd name="T96" fmla="*/ 734 w 1902"/>
                <a:gd name="T97" fmla="*/ 1604 h 1846"/>
                <a:gd name="T98" fmla="*/ 812 w 1902"/>
                <a:gd name="T99" fmla="*/ 1652 h 1846"/>
                <a:gd name="T100" fmla="*/ 814 w 1902"/>
                <a:gd name="T101" fmla="*/ 1668 h 1846"/>
                <a:gd name="T102" fmla="*/ 858 w 1902"/>
                <a:gd name="T103" fmla="*/ 1692 h 1846"/>
                <a:gd name="T104" fmla="*/ 862 w 1902"/>
                <a:gd name="T105" fmla="*/ 1702 h 1846"/>
                <a:gd name="T106" fmla="*/ 982 w 1902"/>
                <a:gd name="T107" fmla="*/ 1716 h 1846"/>
                <a:gd name="T108" fmla="*/ 986 w 1902"/>
                <a:gd name="T109" fmla="*/ 1726 h 1846"/>
                <a:gd name="T110" fmla="*/ 1010 w 1902"/>
                <a:gd name="T111" fmla="*/ 1746 h 1846"/>
                <a:gd name="T112" fmla="*/ 1014 w 1902"/>
                <a:gd name="T113" fmla="*/ 1764 h 1846"/>
                <a:gd name="T114" fmla="*/ 1126 w 1902"/>
                <a:gd name="T115" fmla="*/ 1804 h 1846"/>
                <a:gd name="T116" fmla="*/ 1494 w 1902"/>
                <a:gd name="T117" fmla="*/ 1826 h 1846"/>
                <a:gd name="T118" fmla="*/ 1704 w 1902"/>
                <a:gd name="T119" fmla="*/ 1830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2" h="1846">
                  <a:moveTo>
                    <a:pt x="0" y="0"/>
                  </a:moveTo>
                  <a:lnTo>
                    <a:pt x="44" y="0"/>
                  </a:lnTo>
                  <a:lnTo>
                    <a:pt x="44" y="22"/>
                  </a:lnTo>
                  <a:lnTo>
                    <a:pt x="50" y="22"/>
                  </a:lnTo>
                  <a:lnTo>
                    <a:pt x="50" y="32"/>
                  </a:lnTo>
                  <a:lnTo>
                    <a:pt x="62" y="32"/>
                  </a:lnTo>
                  <a:lnTo>
                    <a:pt x="62" y="50"/>
                  </a:lnTo>
                  <a:lnTo>
                    <a:pt x="66" y="50"/>
                  </a:lnTo>
                  <a:lnTo>
                    <a:pt x="66" y="90"/>
                  </a:lnTo>
                  <a:lnTo>
                    <a:pt x="110" y="90"/>
                  </a:lnTo>
                  <a:lnTo>
                    <a:pt x="110" y="102"/>
                  </a:lnTo>
                  <a:lnTo>
                    <a:pt x="116" y="102"/>
                  </a:lnTo>
                  <a:lnTo>
                    <a:pt x="116" y="114"/>
                  </a:lnTo>
                  <a:lnTo>
                    <a:pt x="120" y="114"/>
                  </a:lnTo>
                  <a:lnTo>
                    <a:pt x="120" y="126"/>
                  </a:lnTo>
                  <a:lnTo>
                    <a:pt x="126" y="126"/>
                  </a:lnTo>
                  <a:lnTo>
                    <a:pt x="126" y="144"/>
                  </a:lnTo>
                  <a:lnTo>
                    <a:pt x="130" y="144"/>
                  </a:lnTo>
                  <a:lnTo>
                    <a:pt x="130" y="184"/>
                  </a:lnTo>
                  <a:lnTo>
                    <a:pt x="154" y="184"/>
                  </a:lnTo>
                  <a:lnTo>
                    <a:pt x="154" y="204"/>
                  </a:lnTo>
                  <a:lnTo>
                    <a:pt x="160" y="204"/>
                  </a:lnTo>
                  <a:lnTo>
                    <a:pt x="160" y="216"/>
                  </a:lnTo>
                  <a:lnTo>
                    <a:pt x="164" y="216"/>
                  </a:lnTo>
                  <a:lnTo>
                    <a:pt x="164" y="232"/>
                  </a:lnTo>
                  <a:lnTo>
                    <a:pt x="170" y="232"/>
                  </a:lnTo>
                  <a:lnTo>
                    <a:pt x="170" y="250"/>
                  </a:lnTo>
                  <a:lnTo>
                    <a:pt x="194" y="250"/>
                  </a:lnTo>
                  <a:lnTo>
                    <a:pt x="194" y="274"/>
                  </a:lnTo>
                  <a:lnTo>
                    <a:pt x="198" y="274"/>
                  </a:lnTo>
                  <a:lnTo>
                    <a:pt x="198" y="316"/>
                  </a:lnTo>
                  <a:lnTo>
                    <a:pt x="204" y="316"/>
                  </a:lnTo>
                  <a:lnTo>
                    <a:pt x="204" y="342"/>
                  </a:lnTo>
                  <a:lnTo>
                    <a:pt x="210" y="342"/>
                  </a:lnTo>
                  <a:lnTo>
                    <a:pt x="210" y="372"/>
                  </a:lnTo>
                  <a:lnTo>
                    <a:pt x="216" y="372"/>
                  </a:lnTo>
                  <a:lnTo>
                    <a:pt x="216" y="378"/>
                  </a:lnTo>
                  <a:lnTo>
                    <a:pt x="226" y="378"/>
                  </a:lnTo>
                  <a:lnTo>
                    <a:pt x="226" y="463"/>
                  </a:lnTo>
                  <a:lnTo>
                    <a:pt x="234" y="463"/>
                  </a:lnTo>
                  <a:lnTo>
                    <a:pt x="234" y="471"/>
                  </a:lnTo>
                  <a:lnTo>
                    <a:pt x="242" y="471"/>
                  </a:lnTo>
                  <a:lnTo>
                    <a:pt x="242" y="479"/>
                  </a:lnTo>
                  <a:lnTo>
                    <a:pt x="244" y="479"/>
                  </a:lnTo>
                  <a:lnTo>
                    <a:pt x="244" y="499"/>
                  </a:lnTo>
                  <a:lnTo>
                    <a:pt x="258" y="499"/>
                  </a:lnTo>
                  <a:lnTo>
                    <a:pt x="258" y="527"/>
                  </a:lnTo>
                  <a:lnTo>
                    <a:pt x="270" y="527"/>
                  </a:lnTo>
                  <a:lnTo>
                    <a:pt x="270" y="537"/>
                  </a:lnTo>
                  <a:lnTo>
                    <a:pt x="274" y="537"/>
                  </a:lnTo>
                  <a:lnTo>
                    <a:pt x="274" y="547"/>
                  </a:lnTo>
                  <a:lnTo>
                    <a:pt x="280" y="547"/>
                  </a:lnTo>
                  <a:lnTo>
                    <a:pt x="280" y="555"/>
                  </a:lnTo>
                  <a:lnTo>
                    <a:pt x="284" y="555"/>
                  </a:lnTo>
                  <a:lnTo>
                    <a:pt x="284" y="583"/>
                  </a:lnTo>
                  <a:lnTo>
                    <a:pt x="308" y="583"/>
                  </a:lnTo>
                  <a:lnTo>
                    <a:pt x="308" y="651"/>
                  </a:lnTo>
                  <a:lnTo>
                    <a:pt x="314" y="651"/>
                  </a:lnTo>
                  <a:lnTo>
                    <a:pt x="314" y="657"/>
                  </a:lnTo>
                  <a:lnTo>
                    <a:pt x="320" y="657"/>
                  </a:lnTo>
                  <a:lnTo>
                    <a:pt x="320" y="711"/>
                  </a:lnTo>
                  <a:lnTo>
                    <a:pt x="326" y="711"/>
                  </a:lnTo>
                  <a:lnTo>
                    <a:pt x="326" y="725"/>
                  </a:lnTo>
                  <a:lnTo>
                    <a:pt x="328" y="725"/>
                  </a:lnTo>
                  <a:lnTo>
                    <a:pt x="328" y="777"/>
                  </a:lnTo>
                  <a:lnTo>
                    <a:pt x="370" y="777"/>
                  </a:lnTo>
                  <a:lnTo>
                    <a:pt x="370" y="791"/>
                  </a:lnTo>
                  <a:lnTo>
                    <a:pt x="374" y="791"/>
                  </a:lnTo>
                  <a:lnTo>
                    <a:pt x="374" y="803"/>
                  </a:lnTo>
                  <a:lnTo>
                    <a:pt x="376" y="803"/>
                  </a:lnTo>
                  <a:lnTo>
                    <a:pt x="376" y="865"/>
                  </a:lnTo>
                  <a:lnTo>
                    <a:pt x="382" y="865"/>
                  </a:lnTo>
                  <a:lnTo>
                    <a:pt x="382" y="891"/>
                  </a:lnTo>
                  <a:lnTo>
                    <a:pt x="388" y="891"/>
                  </a:lnTo>
                  <a:lnTo>
                    <a:pt x="388" y="897"/>
                  </a:lnTo>
                  <a:lnTo>
                    <a:pt x="394" y="897"/>
                  </a:lnTo>
                  <a:lnTo>
                    <a:pt x="394" y="903"/>
                  </a:lnTo>
                  <a:lnTo>
                    <a:pt x="398" y="903"/>
                  </a:lnTo>
                  <a:lnTo>
                    <a:pt x="398" y="943"/>
                  </a:lnTo>
                  <a:lnTo>
                    <a:pt x="400" y="943"/>
                  </a:lnTo>
                  <a:lnTo>
                    <a:pt x="400" y="971"/>
                  </a:lnTo>
                  <a:lnTo>
                    <a:pt x="404" y="971"/>
                  </a:lnTo>
                  <a:lnTo>
                    <a:pt x="404" y="999"/>
                  </a:lnTo>
                  <a:lnTo>
                    <a:pt x="410" y="999"/>
                  </a:lnTo>
                  <a:lnTo>
                    <a:pt x="410" y="1011"/>
                  </a:lnTo>
                  <a:lnTo>
                    <a:pt x="412" y="1011"/>
                  </a:lnTo>
                  <a:lnTo>
                    <a:pt x="412" y="1051"/>
                  </a:lnTo>
                  <a:lnTo>
                    <a:pt x="426" y="1051"/>
                  </a:lnTo>
                  <a:lnTo>
                    <a:pt x="426" y="1057"/>
                  </a:lnTo>
                  <a:lnTo>
                    <a:pt x="434" y="1057"/>
                  </a:lnTo>
                  <a:lnTo>
                    <a:pt x="434" y="1063"/>
                  </a:lnTo>
                  <a:lnTo>
                    <a:pt x="438" y="1063"/>
                  </a:lnTo>
                  <a:lnTo>
                    <a:pt x="438" y="1085"/>
                  </a:lnTo>
                  <a:lnTo>
                    <a:pt x="460" y="1085"/>
                  </a:lnTo>
                  <a:lnTo>
                    <a:pt x="460" y="1123"/>
                  </a:lnTo>
                  <a:lnTo>
                    <a:pt x="464" y="1123"/>
                  </a:lnTo>
                  <a:lnTo>
                    <a:pt x="464" y="1205"/>
                  </a:lnTo>
                  <a:lnTo>
                    <a:pt x="474" y="1205"/>
                  </a:lnTo>
                  <a:lnTo>
                    <a:pt x="474" y="1209"/>
                  </a:lnTo>
                  <a:lnTo>
                    <a:pt x="478" y="1209"/>
                  </a:lnTo>
                  <a:lnTo>
                    <a:pt x="478" y="1211"/>
                  </a:lnTo>
                  <a:lnTo>
                    <a:pt x="482" y="1211"/>
                  </a:lnTo>
                  <a:lnTo>
                    <a:pt x="482" y="1293"/>
                  </a:lnTo>
                  <a:lnTo>
                    <a:pt x="488" y="1293"/>
                  </a:lnTo>
                  <a:lnTo>
                    <a:pt x="488" y="1297"/>
                  </a:lnTo>
                  <a:lnTo>
                    <a:pt x="494" y="1297"/>
                  </a:lnTo>
                  <a:lnTo>
                    <a:pt x="494" y="1329"/>
                  </a:lnTo>
                  <a:lnTo>
                    <a:pt x="520" y="1329"/>
                  </a:lnTo>
                  <a:lnTo>
                    <a:pt x="520" y="1345"/>
                  </a:lnTo>
                  <a:lnTo>
                    <a:pt x="526" y="1345"/>
                  </a:lnTo>
                  <a:lnTo>
                    <a:pt x="526" y="1362"/>
                  </a:lnTo>
                  <a:lnTo>
                    <a:pt x="540" y="1362"/>
                  </a:lnTo>
                  <a:lnTo>
                    <a:pt x="540" y="1376"/>
                  </a:lnTo>
                  <a:lnTo>
                    <a:pt x="542" y="1376"/>
                  </a:lnTo>
                  <a:lnTo>
                    <a:pt x="542" y="1394"/>
                  </a:lnTo>
                  <a:lnTo>
                    <a:pt x="568" y="1394"/>
                  </a:lnTo>
                  <a:lnTo>
                    <a:pt x="568" y="1404"/>
                  </a:lnTo>
                  <a:lnTo>
                    <a:pt x="572" y="1404"/>
                  </a:lnTo>
                  <a:lnTo>
                    <a:pt x="572" y="1408"/>
                  </a:lnTo>
                  <a:lnTo>
                    <a:pt x="576" y="1408"/>
                  </a:lnTo>
                  <a:lnTo>
                    <a:pt x="576" y="1416"/>
                  </a:lnTo>
                  <a:lnTo>
                    <a:pt x="580" y="1416"/>
                  </a:lnTo>
                  <a:lnTo>
                    <a:pt x="580" y="1426"/>
                  </a:lnTo>
                  <a:lnTo>
                    <a:pt x="586" y="1426"/>
                  </a:lnTo>
                  <a:lnTo>
                    <a:pt x="586" y="1452"/>
                  </a:lnTo>
                  <a:lnTo>
                    <a:pt x="624" y="1452"/>
                  </a:lnTo>
                  <a:lnTo>
                    <a:pt x="624" y="1458"/>
                  </a:lnTo>
                  <a:lnTo>
                    <a:pt x="628" y="1458"/>
                  </a:lnTo>
                  <a:lnTo>
                    <a:pt x="628" y="1482"/>
                  </a:lnTo>
                  <a:lnTo>
                    <a:pt x="666" y="1482"/>
                  </a:lnTo>
                  <a:lnTo>
                    <a:pt x="666" y="1514"/>
                  </a:lnTo>
                  <a:lnTo>
                    <a:pt x="700" y="1514"/>
                  </a:lnTo>
                  <a:lnTo>
                    <a:pt x="700" y="1532"/>
                  </a:lnTo>
                  <a:lnTo>
                    <a:pt x="704" y="1532"/>
                  </a:lnTo>
                  <a:lnTo>
                    <a:pt x="704" y="1542"/>
                  </a:lnTo>
                  <a:lnTo>
                    <a:pt x="710" y="1542"/>
                  </a:lnTo>
                  <a:lnTo>
                    <a:pt x="710" y="1552"/>
                  </a:lnTo>
                  <a:lnTo>
                    <a:pt x="716" y="1552"/>
                  </a:lnTo>
                  <a:lnTo>
                    <a:pt x="716" y="1560"/>
                  </a:lnTo>
                  <a:lnTo>
                    <a:pt x="720" y="1560"/>
                  </a:lnTo>
                  <a:lnTo>
                    <a:pt x="720" y="1568"/>
                  </a:lnTo>
                  <a:lnTo>
                    <a:pt x="726" y="1568"/>
                  </a:lnTo>
                  <a:lnTo>
                    <a:pt x="726" y="1578"/>
                  </a:lnTo>
                  <a:lnTo>
                    <a:pt x="730" y="1578"/>
                  </a:lnTo>
                  <a:lnTo>
                    <a:pt x="730" y="1596"/>
                  </a:lnTo>
                  <a:lnTo>
                    <a:pt x="734" y="1596"/>
                  </a:lnTo>
                  <a:lnTo>
                    <a:pt x="734" y="1604"/>
                  </a:lnTo>
                  <a:lnTo>
                    <a:pt x="808" y="1604"/>
                  </a:lnTo>
                  <a:lnTo>
                    <a:pt x="808" y="1652"/>
                  </a:lnTo>
                  <a:lnTo>
                    <a:pt x="812" y="1652"/>
                  </a:lnTo>
                  <a:lnTo>
                    <a:pt x="812" y="1660"/>
                  </a:lnTo>
                  <a:lnTo>
                    <a:pt x="814" y="1660"/>
                  </a:lnTo>
                  <a:lnTo>
                    <a:pt x="814" y="1668"/>
                  </a:lnTo>
                  <a:lnTo>
                    <a:pt x="852" y="1668"/>
                  </a:lnTo>
                  <a:lnTo>
                    <a:pt x="852" y="1692"/>
                  </a:lnTo>
                  <a:lnTo>
                    <a:pt x="858" y="1692"/>
                  </a:lnTo>
                  <a:lnTo>
                    <a:pt x="858" y="1700"/>
                  </a:lnTo>
                  <a:lnTo>
                    <a:pt x="862" y="1700"/>
                  </a:lnTo>
                  <a:lnTo>
                    <a:pt x="862" y="1702"/>
                  </a:lnTo>
                  <a:lnTo>
                    <a:pt x="978" y="1702"/>
                  </a:lnTo>
                  <a:lnTo>
                    <a:pt x="978" y="1716"/>
                  </a:lnTo>
                  <a:lnTo>
                    <a:pt x="982" y="1716"/>
                  </a:lnTo>
                  <a:lnTo>
                    <a:pt x="982" y="1722"/>
                  </a:lnTo>
                  <a:lnTo>
                    <a:pt x="986" y="1722"/>
                  </a:lnTo>
                  <a:lnTo>
                    <a:pt x="986" y="1726"/>
                  </a:lnTo>
                  <a:lnTo>
                    <a:pt x="1008" y="1726"/>
                  </a:lnTo>
                  <a:lnTo>
                    <a:pt x="1008" y="1746"/>
                  </a:lnTo>
                  <a:lnTo>
                    <a:pt x="1010" y="1746"/>
                  </a:lnTo>
                  <a:lnTo>
                    <a:pt x="1010" y="1760"/>
                  </a:lnTo>
                  <a:lnTo>
                    <a:pt x="1014" y="1760"/>
                  </a:lnTo>
                  <a:lnTo>
                    <a:pt x="1014" y="1764"/>
                  </a:lnTo>
                  <a:lnTo>
                    <a:pt x="1024" y="1764"/>
                  </a:lnTo>
                  <a:lnTo>
                    <a:pt x="1024" y="1804"/>
                  </a:lnTo>
                  <a:lnTo>
                    <a:pt x="1126" y="1804"/>
                  </a:lnTo>
                  <a:lnTo>
                    <a:pt x="1126" y="1808"/>
                  </a:lnTo>
                  <a:lnTo>
                    <a:pt x="1494" y="1808"/>
                  </a:lnTo>
                  <a:lnTo>
                    <a:pt x="1494" y="1826"/>
                  </a:lnTo>
                  <a:lnTo>
                    <a:pt x="1494" y="1826"/>
                  </a:lnTo>
                  <a:lnTo>
                    <a:pt x="1494" y="1830"/>
                  </a:lnTo>
                  <a:lnTo>
                    <a:pt x="1704" y="1830"/>
                  </a:lnTo>
                  <a:lnTo>
                    <a:pt x="1704" y="1846"/>
                  </a:lnTo>
                  <a:lnTo>
                    <a:pt x="1902" y="1846"/>
                  </a:lnTo>
                </a:path>
              </a:pathLst>
            </a:cu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499" name="Line 9">
              <a:extLst>
                <a:ext uri="{FF2B5EF4-FFF2-40B4-BE49-F238E27FC236}">
                  <a16:creationId xmlns="" xmlns:a16="http://schemas.microsoft.com/office/drawing/2014/main" id="{F3453947-F19C-41E0-8C51-644E3691599A}"/>
                </a:ext>
              </a:extLst>
            </p:cNvPr>
            <p:cNvSpPr>
              <a:spLocks noChangeShapeType="1"/>
            </p:cNvSpPr>
            <p:nvPr/>
          </p:nvSpPr>
          <p:spPr bwMode="auto">
            <a:xfrm>
              <a:off x="3714750" y="5011738"/>
              <a:ext cx="0" cy="6350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0" name="Line 10">
              <a:extLst>
                <a:ext uri="{FF2B5EF4-FFF2-40B4-BE49-F238E27FC236}">
                  <a16:creationId xmlns="" xmlns:a16="http://schemas.microsoft.com/office/drawing/2014/main" id="{42E20EC7-F8D3-4C06-B1A5-277465D14857}"/>
                </a:ext>
              </a:extLst>
            </p:cNvPr>
            <p:cNvSpPr>
              <a:spLocks noChangeShapeType="1"/>
            </p:cNvSpPr>
            <p:nvPr/>
          </p:nvSpPr>
          <p:spPr bwMode="auto">
            <a:xfrm flipH="1">
              <a:off x="3686175" y="5043488"/>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1" name="Line 11">
              <a:extLst>
                <a:ext uri="{FF2B5EF4-FFF2-40B4-BE49-F238E27FC236}">
                  <a16:creationId xmlns="" xmlns:a16="http://schemas.microsoft.com/office/drawing/2014/main" id="{0C307E69-8221-4D69-B3AF-19DDC4753782}"/>
                </a:ext>
              </a:extLst>
            </p:cNvPr>
            <p:cNvSpPr>
              <a:spLocks noChangeShapeType="1"/>
            </p:cNvSpPr>
            <p:nvPr/>
          </p:nvSpPr>
          <p:spPr bwMode="auto">
            <a:xfrm>
              <a:off x="3111500" y="4976813"/>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2" name="Line 12">
              <a:extLst>
                <a:ext uri="{FF2B5EF4-FFF2-40B4-BE49-F238E27FC236}">
                  <a16:creationId xmlns="" xmlns:a16="http://schemas.microsoft.com/office/drawing/2014/main" id="{97E83723-A81D-457A-8A28-6F994403FFA7}"/>
                </a:ext>
              </a:extLst>
            </p:cNvPr>
            <p:cNvSpPr>
              <a:spLocks noChangeShapeType="1"/>
            </p:cNvSpPr>
            <p:nvPr/>
          </p:nvSpPr>
          <p:spPr bwMode="auto">
            <a:xfrm flipH="1">
              <a:off x="3079750" y="5005388"/>
              <a:ext cx="63500"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grpSp>
      <p:grpSp>
        <p:nvGrpSpPr>
          <p:cNvPr id="503" name="Group 502">
            <a:extLst>
              <a:ext uri="{FF2B5EF4-FFF2-40B4-BE49-F238E27FC236}">
                <a16:creationId xmlns="" xmlns:a16="http://schemas.microsoft.com/office/drawing/2014/main" id="{8D49305F-32E0-4D9B-A63A-4C8ADF535C15}"/>
              </a:ext>
            </a:extLst>
          </p:cNvPr>
          <p:cNvGrpSpPr/>
          <p:nvPr/>
        </p:nvGrpSpPr>
        <p:grpSpPr>
          <a:xfrm>
            <a:off x="1019175" y="2822048"/>
            <a:ext cx="3048000" cy="2968625"/>
            <a:chOff x="1019175" y="2132013"/>
            <a:chExt cx="3048000" cy="2968625"/>
          </a:xfrm>
        </p:grpSpPr>
        <p:sp>
          <p:nvSpPr>
            <p:cNvPr id="504" name="Freeform 5">
              <a:extLst>
                <a:ext uri="{FF2B5EF4-FFF2-40B4-BE49-F238E27FC236}">
                  <a16:creationId xmlns="" xmlns:a16="http://schemas.microsoft.com/office/drawing/2014/main" id="{9F6998D2-EA2E-429D-B235-2FE9BAB42CC1}"/>
                </a:ext>
              </a:extLst>
            </p:cNvPr>
            <p:cNvSpPr>
              <a:spLocks/>
            </p:cNvSpPr>
            <p:nvPr/>
          </p:nvSpPr>
          <p:spPr bwMode="auto">
            <a:xfrm>
              <a:off x="1019175" y="2132013"/>
              <a:ext cx="3019425" cy="2933700"/>
            </a:xfrm>
            <a:custGeom>
              <a:avLst/>
              <a:gdLst>
                <a:gd name="T0" fmla="*/ 36 w 1902"/>
                <a:gd name="T1" fmla="*/ 16 h 1848"/>
                <a:gd name="T2" fmla="*/ 48 w 1902"/>
                <a:gd name="T3" fmla="*/ 28 h 1848"/>
                <a:gd name="T4" fmla="*/ 56 w 1902"/>
                <a:gd name="T5" fmla="*/ 74 h 1848"/>
                <a:gd name="T6" fmla="*/ 64 w 1902"/>
                <a:gd name="T7" fmla="*/ 148 h 1848"/>
                <a:gd name="T8" fmla="*/ 68 w 1902"/>
                <a:gd name="T9" fmla="*/ 198 h 1848"/>
                <a:gd name="T10" fmla="*/ 82 w 1902"/>
                <a:gd name="T11" fmla="*/ 224 h 1848"/>
                <a:gd name="T12" fmla="*/ 86 w 1902"/>
                <a:gd name="T13" fmla="*/ 306 h 1848"/>
                <a:gd name="T14" fmla="*/ 96 w 1902"/>
                <a:gd name="T15" fmla="*/ 320 h 1848"/>
                <a:gd name="T16" fmla="*/ 118 w 1902"/>
                <a:gd name="T17" fmla="*/ 354 h 1848"/>
                <a:gd name="T18" fmla="*/ 132 w 1902"/>
                <a:gd name="T19" fmla="*/ 368 h 1848"/>
                <a:gd name="T20" fmla="*/ 136 w 1902"/>
                <a:gd name="T21" fmla="*/ 427 h 1848"/>
                <a:gd name="T22" fmla="*/ 144 w 1902"/>
                <a:gd name="T23" fmla="*/ 453 h 1848"/>
                <a:gd name="T24" fmla="*/ 148 w 1902"/>
                <a:gd name="T25" fmla="*/ 493 h 1848"/>
                <a:gd name="T26" fmla="*/ 176 w 1902"/>
                <a:gd name="T27" fmla="*/ 519 h 1848"/>
                <a:gd name="T28" fmla="*/ 184 w 1902"/>
                <a:gd name="T29" fmla="*/ 567 h 1848"/>
                <a:gd name="T30" fmla="*/ 194 w 1902"/>
                <a:gd name="T31" fmla="*/ 603 h 1848"/>
                <a:gd name="T32" fmla="*/ 200 w 1902"/>
                <a:gd name="T33" fmla="*/ 625 h 1848"/>
                <a:gd name="T34" fmla="*/ 212 w 1902"/>
                <a:gd name="T35" fmla="*/ 635 h 1848"/>
                <a:gd name="T36" fmla="*/ 220 w 1902"/>
                <a:gd name="T37" fmla="*/ 663 h 1848"/>
                <a:gd name="T38" fmla="*/ 226 w 1902"/>
                <a:gd name="T39" fmla="*/ 699 h 1848"/>
                <a:gd name="T40" fmla="*/ 228 w 1902"/>
                <a:gd name="T41" fmla="*/ 751 h 1848"/>
                <a:gd name="T42" fmla="*/ 236 w 1902"/>
                <a:gd name="T43" fmla="*/ 769 h 1848"/>
                <a:gd name="T44" fmla="*/ 272 w 1902"/>
                <a:gd name="T45" fmla="*/ 847 h 1848"/>
                <a:gd name="T46" fmla="*/ 288 w 1902"/>
                <a:gd name="T47" fmla="*/ 883 h 1848"/>
                <a:gd name="T48" fmla="*/ 294 w 1902"/>
                <a:gd name="T49" fmla="*/ 907 h 1848"/>
                <a:gd name="T50" fmla="*/ 304 w 1902"/>
                <a:gd name="T51" fmla="*/ 927 h 1848"/>
                <a:gd name="T52" fmla="*/ 306 w 1902"/>
                <a:gd name="T53" fmla="*/ 969 h 1848"/>
                <a:gd name="T54" fmla="*/ 314 w 1902"/>
                <a:gd name="T55" fmla="*/ 1015 h 1848"/>
                <a:gd name="T56" fmla="*/ 318 w 1902"/>
                <a:gd name="T57" fmla="*/ 1035 h 1848"/>
                <a:gd name="T58" fmla="*/ 330 w 1902"/>
                <a:gd name="T59" fmla="*/ 1057 h 1848"/>
                <a:gd name="T60" fmla="*/ 334 w 1902"/>
                <a:gd name="T61" fmla="*/ 1121 h 1848"/>
                <a:gd name="T62" fmla="*/ 344 w 1902"/>
                <a:gd name="T63" fmla="*/ 1129 h 1848"/>
                <a:gd name="T64" fmla="*/ 348 w 1902"/>
                <a:gd name="T65" fmla="*/ 1145 h 1848"/>
                <a:gd name="T66" fmla="*/ 356 w 1902"/>
                <a:gd name="T67" fmla="*/ 1151 h 1848"/>
                <a:gd name="T68" fmla="*/ 358 w 1902"/>
                <a:gd name="T69" fmla="*/ 1175 h 1848"/>
                <a:gd name="T70" fmla="*/ 374 w 1902"/>
                <a:gd name="T71" fmla="*/ 1181 h 1848"/>
                <a:gd name="T72" fmla="*/ 376 w 1902"/>
                <a:gd name="T73" fmla="*/ 1203 h 1848"/>
                <a:gd name="T74" fmla="*/ 384 w 1902"/>
                <a:gd name="T75" fmla="*/ 1209 h 1848"/>
                <a:gd name="T76" fmla="*/ 390 w 1902"/>
                <a:gd name="T77" fmla="*/ 1261 h 1848"/>
                <a:gd name="T78" fmla="*/ 394 w 1902"/>
                <a:gd name="T79" fmla="*/ 1291 h 1848"/>
                <a:gd name="T80" fmla="*/ 396 w 1902"/>
                <a:gd name="T81" fmla="*/ 1305 h 1848"/>
                <a:gd name="T82" fmla="*/ 404 w 1902"/>
                <a:gd name="T83" fmla="*/ 1349 h 1848"/>
                <a:gd name="T84" fmla="*/ 406 w 1902"/>
                <a:gd name="T85" fmla="*/ 1382 h 1848"/>
                <a:gd name="T86" fmla="*/ 430 w 1902"/>
                <a:gd name="T87" fmla="*/ 1400 h 1848"/>
                <a:gd name="T88" fmla="*/ 434 w 1902"/>
                <a:gd name="T89" fmla="*/ 1410 h 1848"/>
                <a:gd name="T90" fmla="*/ 446 w 1902"/>
                <a:gd name="T91" fmla="*/ 1436 h 1848"/>
                <a:gd name="T92" fmla="*/ 452 w 1902"/>
                <a:gd name="T93" fmla="*/ 1448 h 1848"/>
                <a:gd name="T94" fmla="*/ 464 w 1902"/>
                <a:gd name="T95" fmla="*/ 1466 h 1848"/>
                <a:gd name="T96" fmla="*/ 468 w 1902"/>
                <a:gd name="T97" fmla="*/ 1498 h 1848"/>
                <a:gd name="T98" fmla="*/ 534 w 1902"/>
                <a:gd name="T99" fmla="*/ 1514 h 1848"/>
                <a:gd name="T100" fmla="*/ 538 w 1902"/>
                <a:gd name="T101" fmla="*/ 1592 h 1848"/>
                <a:gd name="T102" fmla="*/ 550 w 1902"/>
                <a:gd name="T103" fmla="*/ 1596 h 1848"/>
                <a:gd name="T104" fmla="*/ 572 w 1902"/>
                <a:gd name="T105" fmla="*/ 1634 h 1848"/>
                <a:gd name="T106" fmla="*/ 578 w 1902"/>
                <a:gd name="T107" fmla="*/ 1682 h 1848"/>
                <a:gd name="T108" fmla="*/ 582 w 1902"/>
                <a:gd name="T109" fmla="*/ 1736 h 1848"/>
                <a:gd name="T110" fmla="*/ 854 w 1902"/>
                <a:gd name="T111" fmla="*/ 1752 h 1848"/>
                <a:gd name="T112" fmla="*/ 858 w 1902"/>
                <a:gd name="T113" fmla="*/ 1770 h 1848"/>
                <a:gd name="T114" fmla="*/ 1114 w 1902"/>
                <a:gd name="T115" fmla="*/ 1808 h 1848"/>
                <a:gd name="T116" fmla="*/ 1488 w 1902"/>
                <a:gd name="T117" fmla="*/ 1848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2" h="1848">
                  <a:moveTo>
                    <a:pt x="0" y="0"/>
                  </a:moveTo>
                  <a:lnTo>
                    <a:pt x="36" y="0"/>
                  </a:lnTo>
                  <a:lnTo>
                    <a:pt x="36" y="16"/>
                  </a:lnTo>
                  <a:lnTo>
                    <a:pt x="40" y="16"/>
                  </a:lnTo>
                  <a:lnTo>
                    <a:pt x="40" y="28"/>
                  </a:lnTo>
                  <a:lnTo>
                    <a:pt x="48" y="28"/>
                  </a:lnTo>
                  <a:lnTo>
                    <a:pt x="48" y="36"/>
                  </a:lnTo>
                  <a:lnTo>
                    <a:pt x="56" y="36"/>
                  </a:lnTo>
                  <a:lnTo>
                    <a:pt x="56" y="74"/>
                  </a:lnTo>
                  <a:lnTo>
                    <a:pt x="60" y="74"/>
                  </a:lnTo>
                  <a:lnTo>
                    <a:pt x="60" y="148"/>
                  </a:lnTo>
                  <a:lnTo>
                    <a:pt x="64" y="148"/>
                  </a:lnTo>
                  <a:lnTo>
                    <a:pt x="64" y="178"/>
                  </a:lnTo>
                  <a:lnTo>
                    <a:pt x="68" y="178"/>
                  </a:lnTo>
                  <a:lnTo>
                    <a:pt x="68" y="198"/>
                  </a:lnTo>
                  <a:lnTo>
                    <a:pt x="74" y="198"/>
                  </a:lnTo>
                  <a:lnTo>
                    <a:pt x="74" y="224"/>
                  </a:lnTo>
                  <a:lnTo>
                    <a:pt x="82" y="224"/>
                  </a:lnTo>
                  <a:lnTo>
                    <a:pt x="82" y="264"/>
                  </a:lnTo>
                  <a:lnTo>
                    <a:pt x="86" y="264"/>
                  </a:lnTo>
                  <a:lnTo>
                    <a:pt x="86" y="306"/>
                  </a:lnTo>
                  <a:lnTo>
                    <a:pt x="90" y="306"/>
                  </a:lnTo>
                  <a:lnTo>
                    <a:pt x="90" y="320"/>
                  </a:lnTo>
                  <a:lnTo>
                    <a:pt x="96" y="320"/>
                  </a:lnTo>
                  <a:lnTo>
                    <a:pt x="96" y="332"/>
                  </a:lnTo>
                  <a:lnTo>
                    <a:pt x="118" y="332"/>
                  </a:lnTo>
                  <a:lnTo>
                    <a:pt x="118" y="354"/>
                  </a:lnTo>
                  <a:lnTo>
                    <a:pt x="124" y="354"/>
                  </a:lnTo>
                  <a:lnTo>
                    <a:pt x="124" y="368"/>
                  </a:lnTo>
                  <a:lnTo>
                    <a:pt x="132" y="368"/>
                  </a:lnTo>
                  <a:lnTo>
                    <a:pt x="132" y="397"/>
                  </a:lnTo>
                  <a:lnTo>
                    <a:pt x="136" y="397"/>
                  </a:lnTo>
                  <a:lnTo>
                    <a:pt x="136" y="427"/>
                  </a:lnTo>
                  <a:lnTo>
                    <a:pt x="140" y="427"/>
                  </a:lnTo>
                  <a:lnTo>
                    <a:pt x="140" y="453"/>
                  </a:lnTo>
                  <a:lnTo>
                    <a:pt x="144" y="453"/>
                  </a:lnTo>
                  <a:lnTo>
                    <a:pt x="144" y="475"/>
                  </a:lnTo>
                  <a:lnTo>
                    <a:pt x="148" y="475"/>
                  </a:lnTo>
                  <a:lnTo>
                    <a:pt x="148" y="493"/>
                  </a:lnTo>
                  <a:lnTo>
                    <a:pt x="154" y="493"/>
                  </a:lnTo>
                  <a:lnTo>
                    <a:pt x="154" y="519"/>
                  </a:lnTo>
                  <a:lnTo>
                    <a:pt x="176" y="519"/>
                  </a:lnTo>
                  <a:lnTo>
                    <a:pt x="176" y="547"/>
                  </a:lnTo>
                  <a:lnTo>
                    <a:pt x="184" y="547"/>
                  </a:lnTo>
                  <a:lnTo>
                    <a:pt x="184" y="567"/>
                  </a:lnTo>
                  <a:lnTo>
                    <a:pt x="186" y="567"/>
                  </a:lnTo>
                  <a:lnTo>
                    <a:pt x="186" y="603"/>
                  </a:lnTo>
                  <a:lnTo>
                    <a:pt x="194" y="603"/>
                  </a:lnTo>
                  <a:lnTo>
                    <a:pt x="194" y="613"/>
                  </a:lnTo>
                  <a:lnTo>
                    <a:pt x="200" y="613"/>
                  </a:lnTo>
                  <a:lnTo>
                    <a:pt x="200" y="625"/>
                  </a:lnTo>
                  <a:lnTo>
                    <a:pt x="204" y="625"/>
                  </a:lnTo>
                  <a:lnTo>
                    <a:pt x="204" y="635"/>
                  </a:lnTo>
                  <a:lnTo>
                    <a:pt x="212" y="635"/>
                  </a:lnTo>
                  <a:lnTo>
                    <a:pt x="212" y="645"/>
                  </a:lnTo>
                  <a:lnTo>
                    <a:pt x="220" y="645"/>
                  </a:lnTo>
                  <a:lnTo>
                    <a:pt x="220" y="663"/>
                  </a:lnTo>
                  <a:lnTo>
                    <a:pt x="222" y="663"/>
                  </a:lnTo>
                  <a:lnTo>
                    <a:pt x="222" y="699"/>
                  </a:lnTo>
                  <a:lnTo>
                    <a:pt x="226" y="699"/>
                  </a:lnTo>
                  <a:lnTo>
                    <a:pt x="226" y="727"/>
                  </a:lnTo>
                  <a:lnTo>
                    <a:pt x="228" y="727"/>
                  </a:lnTo>
                  <a:lnTo>
                    <a:pt x="228" y="751"/>
                  </a:lnTo>
                  <a:lnTo>
                    <a:pt x="234" y="751"/>
                  </a:lnTo>
                  <a:lnTo>
                    <a:pt x="234" y="769"/>
                  </a:lnTo>
                  <a:lnTo>
                    <a:pt x="236" y="769"/>
                  </a:lnTo>
                  <a:lnTo>
                    <a:pt x="236" y="813"/>
                  </a:lnTo>
                  <a:lnTo>
                    <a:pt x="272" y="813"/>
                  </a:lnTo>
                  <a:lnTo>
                    <a:pt x="272" y="847"/>
                  </a:lnTo>
                  <a:lnTo>
                    <a:pt x="284" y="847"/>
                  </a:lnTo>
                  <a:lnTo>
                    <a:pt x="284" y="883"/>
                  </a:lnTo>
                  <a:lnTo>
                    <a:pt x="288" y="883"/>
                  </a:lnTo>
                  <a:lnTo>
                    <a:pt x="288" y="897"/>
                  </a:lnTo>
                  <a:lnTo>
                    <a:pt x="294" y="897"/>
                  </a:lnTo>
                  <a:lnTo>
                    <a:pt x="294" y="907"/>
                  </a:lnTo>
                  <a:lnTo>
                    <a:pt x="300" y="907"/>
                  </a:lnTo>
                  <a:lnTo>
                    <a:pt x="300" y="927"/>
                  </a:lnTo>
                  <a:lnTo>
                    <a:pt x="304" y="927"/>
                  </a:lnTo>
                  <a:lnTo>
                    <a:pt x="304" y="945"/>
                  </a:lnTo>
                  <a:lnTo>
                    <a:pt x="306" y="945"/>
                  </a:lnTo>
                  <a:lnTo>
                    <a:pt x="306" y="969"/>
                  </a:lnTo>
                  <a:lnTo>
                    <a:pt x="310" y="969"/>
                  </a:lnTo>
                  <a:lnTo>
                    <a:pt x="310" y="1015"/>
                  </a:lnTo>
                  <a:lnTo>
                    <a:pt x="314" y="1015"/>
                  </a:lnTo>
                  <a:lnTo>
                    <a:pt x="314" y="1025"/>
                  </a:lnTo>
                  <a:lnTo>
                    <a:pt x="318" y="1025"/>
                  </a:lnTo>
                  <a:lnTo>
                    <a:pt x="318" y="1035"/>
                  </a:lnTo>
                  <a:lnTo>
                    <a:pt x="324" y="1035"/>
                  </a:lnTo>
                  <a:lnTo>
                    <a:pt x="324" y="1057"/>
                  </a:lnTo>
                  <a:lnTo>
                    <a:pt x="330" y="1057"/>
                  </a:lnTo>
                  <a:lnTo>
                    <a:pt x="330" y="1117"/>
                  </a:lnTo>
                  <a:lnTo>
                    <a:pt x="334" y="1117"/>
                  </a:lnTo>
                  <a:lnTo>
                    <a:pt x="334" y="1121"/>
                  </a:lnTo>
                  <a:lnTo>
                    <a:pt x="340" y="1121"/>
                  </a:lnTo>
                  <a:lnTo>
                    <a:pt x="340" y="1129"/>
                  </a:lnTo>
                  <a:lnTo>
                    <a:pt x="344" y="1129"/>
                  </a:lnTo>
                  <a:lnTo>
                    <a:pt x="344" y="1139"/>
                  </a:lnTo>
                  <a:lnTo>
                    <a:pt x="348" y="1139"/>
                  </a:lnTo>
                  <a:lnTo>
                    <a:pt x="348" y="1145"/>
                  </a:lnTo>
                  <a:lnTo>
                    <a:pt x="352" y="1145"/>
                  </a:lnTo>
                  <a:lnTo>
                    <a:pt x="352" y="1151"/>
                  </a:lnTo>
                  <a:lnTo>
                    <a:pt x="356" y="1151"/>
                  </a:lnTo>
                  <a:lnTo>
                    <a:pt x="356" y="1157"/>
                  </a:lnTo>
                  <a:lnTo>
                    <a:pt x="358" y="1157"/>
                  </a:lnTo>
                  <a:lnTo>
                    <a:pt x="358" y="1175"/>
                  </a:lnTo>
                  <a:lnTo>
                    <a:pt x="370" y="1175"/>
                  </a:lnTo>
                  <a:lnTo>
                    <a:pt x="370" y="1181"/>
                  </a:lnTo>
                  <a:lnTo>
                    <a:pt x="374" y="1181"/>
                  </a:lnTo>
                  <a:lnTo>
                    <a:pt x="374" y="1189"/>
                  </a:lnTo>
                  <a:lnTo>
                    <a:pt x="376" y="1189"/>
                  </a:lnTo>
                  <a:lnTo>
                    <a:pt x="376" y="1203"/>
                  </a:lnTo>
                  <a:lnTo>
                    <a:pt x="378" y="1203"/>
                  </a:lnTo>
                  <a:lnTo>
                    <a:pt x="378" y="1209"/>
                  </a:lnTo>
                  <a:lnTo>
                    <a:pt x="384" y="1209"/>
                  </a:lnTo>
                  <a:lnTo>
                    <a:pt x="384" y="1215"/>
                  </a:lnTo>
                  <a:lnTo>
                    <a:pt x="390" y="1215"/>
                  </a:lnTo>
                  <a:lnTo>
                    <a:pt x="390" y="1261"/>
                  </a:lnTo>
                  <a:lnTo>
                    <a:pt x="392" y="1261"/>
                  </a:lnTo>
                  <a:lnTo>
                    <a:pt x="392" y="1291"/>
                  </a:lnTo>
                  <a:lnTo>
                    <a:pt x="394" y="1291"/>
                  </a:lnTo>
                  <a:lnTo>
                    <a:pt x="394" y="1299"/>
                  </a:lnTo>
                  <a:lnTo>
                    <a:pt x="396" y="1299"/>
                  </a:lnTo>
                  <a:lnTo>
                    <a:pt x="396" y="1305"/>
                  </a:lnTo>
                  <a:lnTo>
                    <a:pt x="400" y="1305"/>
                  </a:lnTo>
                  <a:lnTo>
                    <a:pt x="400" y="1349"/>
                  </a:lnTo>
                  <a:lnTo>
                    <a:pt x="404" y="1349"/>
                  </a:lnTo>
                  <a:lnTo>
                    <a:pt x="404" y="1358"/>
                  </a:lnTo>
                  <a:lnTo>
                    <a:pt x="406" y="1358"/>
                  </a:lnTo>
                  <a:lnTo>
                    <a:pt x="406" y="1382"/>
                  </a:lnTo>
                  <a:lnTo>
                    <a:pt x="426" y="1382"/>
                  </a:lnTo>
                  <a:lnTo>
                    <a:pt x="426" y="1400"/>
                  </a:lnTo>
                  <a:lnTo>
                    <a:pt x="430" y="1400"/>
                  </a:lnTo>
                  <a:lnTo>
                    <a:pt x="430" y="1408"/>
                  </a:lnTo>
                  <a:lnTo>
                    <a:pt x="434" y="1408"/>
                  </a:lnTo>
                  <a:lnTo>
                    <a:pt x="434" y="1410"/>
                  </a:lnTo>
                  <a:lnTo>
                    <a:pt x="442" y="1410"/>
                  </a:lnTo>
                  <a:lnTo>
                    <a:pt x="442" y="1436"/>
                  </a:lnTo>
                  <a:lnTo>
                    <a:pt x="446" y="1436"/>
                  </a:lnTo>
                  <a:lnTo>
                    <a:pt x="446" y="1442"/>
                  </a:lnTo>
                  <a:lnTo>
                    <a:pt x="452" y="1442"/>
                  </a:lnTo>
                  <a:lnTo>
                    <a:pt x="452" y="1448"/>
                  </a:lnTo>
                  <a:lnTo>
                    <a:pt x="456" y="1448"/>
                  </a:lnTo>
                  <a:lnTo>
                    <a:pt x="456" y="1466"/>
                  </a:lnTo>
                  <a:lnTo>
                    <a:pt x="464" y="1466"/>
                  </a:lnTo>
                  <a:lnTo>
                    <a:pt x="464" y="1494"/>
                  </a:lnTo>
                  <a:lnTo>
                    <a:pt x="468" y="1494"/>
                  </a:lnTo>
                  <a:lnTo>
                    <a:pt x="468" y="1498"/>
                  </a:lnTo>
                  <a:lnTo>
                    <a:pt x="530" y="1498"/>
                  </a:lnTo>
                  <a:lnTo>
                    <a:pt x="530" y="1514"/>
                  </a:lnTo>
                  <a:lnTo>
                    <a:pt x="534" y="1514"/>
                  </a:lnTo>
                  <a:lnTo>
                    <a:pt x="534" y="1580"/>
                  </a:lnTo>
                  <a:lnTo>
                    <a:pt x="538" y="1580"/>
                  </a:lnTo>
                  <a:lnTo>
                    <a:pt x="538" y="1592"/>
                  </a:lnTo>
                  <a:lnTo>
                    <a:pt x="544" y="1592"/>
                  </a:lnTo>
                  <a:lnTo>
                    <a:pt x="544" y="1596"/>
                  </a:lnTo>
                  <a:lnTo>
                    <a:pt x="550" y="1596"/>
                  </a:lnTo>
                  <a:lnTo>
                    <a:pt x="550" y="1624"/>
                  </a:lnTo>
                  <a:lnTo>
                    <a:pt x="572" y="1624"/>
                  </a:lnTo>
                  <a:lnTo>
                    <a:pt x="572" y="1634"/>
                  </a:lnTo>
                  <a:lnTo>
                    <a:pt x="576" y="1634"/>
                  </a:lnTo>
                  <a:lnTo>
                    <a:pt x="576" y="1682"/>
                  </a:lnTo>
                  <a:lnTo>
                    <a:pt x="578" y="1682"/>
                  </a:lnTo>
                  <a:lnTo>
                    <a:pt x="578" y="1706"/>
                  </a:lnTo>
                  <a:lnTo>
                    <a:pt x="582" y="1706"/>
                  </a:lnTo>
                  <a:lnTo>
                    <a:pt x="582" y="1736"/>
                  </a:lnTo>
                  <a:lnTo>
                    <a:pt x="850" y="1736"/>
                  </a:lnTo>
                  <a:lnTo>
                    <a:pt x="850" y="1752"/>
                  </a:lnTo>
                  <a:lnTo>
                    <a:pt x="854" y="1752"/>
                  </a:lnTo>
                  <a:lnTo>
                    <a:pt x="854" y="1764"/>
                  </a:lnTo>
                  <a:lnTo>
                    <a:pt x="858" y="1764"/>
                  </a:lnTo>
                  <a:lnTo>
                    <a:pt x="858" y="1770"/>
                  </a:lnTo>
                  <a:lnTo>
                    <a:pt x="882" y="1770"/>
                  </a:lnTo>
                  <a:lnTo>
                    <a:pt x="882" y="1808"/>
                  </a:lnTo>
                  <a:lnTo>
                    <a:pt x="1114" y="1808"/>
                  </a:lnTo>
                  <a:lnTo>
                    <a:pt x="1114" y="1812"/>
                  </a:lnTo>
                  <a:lnTo>
                    <a:pt x="1488" y="1812"/>
                  </a:lnTo>
                  <a:lnTo>
                    <a:pt x="1488" y="1848"/>
                  </a:lnTo>
                  <a:lnTo>
                    <a:pt x="1902" y="1848"/>
                  </a:lnTo>
                </a:path>
              </a:pathLst>
            </a:cu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5" name="Line 7">
              <a:extLst>
                <a:ext uri="{FF2B5EF4-FFF2-40B4-BE49-F238E27FC236}">
                  <a16:creationId xmlns="" xmlns:a16="http://schemas.microsoft.com/office/drawing/2014/main" id="{C5EADC7F-DC0D-4A22-863F-7347B4950A9E}"/>
                </a:ext>
              </a:extLst>
            </p:cNvPr>
            <p:cNvSpPr>
              <a:spLocks noChangeShapeType="1"/>
            </p:cNvSpPr>
            <p:nvPr/>
          </p:nvSpPr>
          <p:spPr bwMode="auto">
            <a:xfrm>
              <a:off x="4035425" y="5037138"/>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6" name="Line 8">
              <a:extLst>
                <a:ext uri="{FF2B5EF4-FFF2-40B4-BE49-F238E27FC236}">
                  <a16:creationId xmlns="" xmlns:a16="http://schemas.microsoft.com/office/drawing/2014/main" id="{390A7D59-25A8-461E-8279-69DFA2355260}"/>
                </a:ext>
              </a:extLst>
            </p:cNvPr>
            <p:cNvSpPr>
              <a:spLocks noChangeShapeType="1"/>
            </p:cNvSpPr>
            <p:nvPr/>
          </p:nvSpPr>
          <p:spPr bwMode="auto">
            <a:xfrm flipH="1">
              <a:off x="4006850" y="5068888"/>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7" name="Line 13">
              <a:extLst>
                <a:ext uri="{FF2B5EF4-FFF2-40B4-BE49-F238E27FC236}">
                  <a16:creationId xmlns="" xmlns:a16="http://schemas.microsoft.com/office/drawing/2014/main" id="{B9BA1B6A-1E93-4241-99C7-3C3CBC69E307}"/>
                </a:ext>
              </a:extLst>
            </p:cNvPr>
            <p:cNvSpPr>
              <a:spLocks noChangeShapeType="1"/>
            </p:cNvSpPr>
            <p:nvPr/>
          </p:nvSpPr>
          <p:spPr bwMode="auto">
            <a:xfrm>
              <a:off x="2387600" y="4910138"/>
              <a:ext cx="0" cy="60325"/>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08" name="Line 14">
              <a:extLst>
                <a:ext uri="{FF2B5EF4-FFF2-40B4-BE49-F238E27FC236}">
                  <a16:creationId xmlns="" xmlns:a16="http://schemas.microsoft.com/office/drawing/2014/main" id="{B4115562-33A2-46A3-839E-1953D0883C48}"/>
                </a:ext>
              </a:extLst>
            </p:cNvPr>
            <p:cNvSpPr>
              <a:spLocks noChangeShapeType="1"/>
            </p:cNvSpPr>
            <p:nvPr/>
          </p:nvSpPr>
          <p:spPr bwMode="auto">
            <a:xfrm flipH="1">
              <a:off x="2355850" y="4941888"/>
              <a:ext cx="63500"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grpSp>
      <p:grpSp>
        <p:nvGrpSpPr>
          <p:cNvPr id="509" name="Group 508">
            <a:extLst>
              <a:ext uri="{FF2B5EF4-FFF2-40B4-BE49-F238E27FC236}">
                <a16:creationId xmlns="" xmlns:a16="http://schemas.microsoft.com/office/drawing/2014/main" id="{0EFE462E-F46C-4ED4-B210-2347AB1B3975}"/>
              </a:ext>
            </a:extLst>
          </p:cNvPr>
          <p:cNvGrpSpPr/>
          <p:nvPr/>
        </p:nvGrpSpPr>
        <p:grpSpPr>
          <a:xfrm>
            <a:off x="5183188" y="2795060"/>
            <a:ext cx="3184525" cy="3025775"/>
            <a:chOff x="5183188" y="2105025"/>
            <a:chExt cx="3184525" cy="3025775"/>
          </a:xfrm>
        </p:grpSpPr>
        <p:sp>
          <p:nvSpPr>
            <p:cNvPr id="510" name="Freeform 59">
              <a:extLst>
                <a:ext uri="{FF2B5EF4-FFF2-40B4-BE49-F238E27FC236}">
                  <a16:creationId xmlns="" xmlns:a16="http://schemas.microsoft.com/office/drawing/2014/main" id="{943778C3-0CA6-45C9-9E30-F26F2DF43A20}"/>
                </a:ext>
              </a:extLst>
            </p:cNvPr>
            <p:cNvSpPr>
              <a:spLocks/>
            </p:cNvSpPr>
            <p:nvPr/>
          </p:nvSpPr>
          <p:spPr bwMode="auto">
            <a:xfrm>
              <a:off x="5211763" y="2136775"/>
              <a:ext cx="3155950" cy="2994025"/>
            </a:xfrm>
            <a:custGeom>
              <a:avLst/>
              <a:gdLst>
                <a:gd name="T0" fmla="*/ 38 w 1988"/>
                <a:gd name="T1" fmla="*/ 0 h 1886"/>
                <a:gd name="T2" fmla="*/ 58 w 1988"/>
                <a:gd name="T3" fmla="*/ 30 h 1886"/>
                <a:gd name="T4" fmla="*/ 64 w 1988"/>
                <a:gd name="T5" fmla="*/ 84 h 1886"/>
                <a:gd name="T6" fmla="*/ 68 w 1988"/>
                <a:gd name="T7" fmla="*/ 94 h 1886"/>
                <a:gd name="T8" fmla="*/ 76 w 1988"/>
                <a:gd name="T9" fmla="*/ 120 h 1886"/>
                <a:gd name="T10" fmla="*/ 108 w 1988"/>
                <a:gd name="T11" fmla="*/ 160 h 1886"/>
                <a:gd name="T12" fmla="*/ 130 w 1988"/>
                <a:gd name="T13" fmla="*/ 283 h 1886"/>
                <a:gd name="T14" fmla="*/ 148 w 1988"/>
                <a:gd name="T15" fmla="*/ 313 h 1886"/>
                <a:gd name="T16" fmla="*/ 156 w 1988"/>
                <a:gd name="T17" fmla="*/ 351 h 1886"/>
                <a:gd name="T18" fmla="*/ 180 w 1988"/>
                <a:gd name="T19" fmla="*/ 387 h 1886"/>
                <a:gd name="T20" fmla="*/ 188 w 1988"/>
                <a:gd name="T21" fmla="*/ 403 h 1886"/>
                <a:gd name="T22" fmla="*/ 194 w 1988"/>
                <a:gd name="T23" fmla="*/ 413 h 1886"/>
                <a:gd name="T24" fmla="*/ 200 w 1988"/>
                <a:gd name="T25" fmla="*/ 431 h 1886"/>
                <a:gd name="T26" fmla="*/ 208 w 1988"/>
                <a:gd name="T27" fmla="*/ 445 h 1886"/>
                <a:gd name="T28" fmla="*/ 216 w 1988"/>
                <a:gd name="T29" fmla="*/ 507 h 1886"/>
                <a:gd name="T30" fmla="*/ 222 w 1988"/>
                <a:gd name="T31" fmla="*/ 513 h 1886"/>
                <a:gd name="T32" fmla="*/ 248 w 1988"/>
                <a:gd name="T33" fmla="*/ 541 h 1886"/>
                <a:gd name="T34" fmla="*/ 252 w 1988"/>
                <a:gd name="T35" fmla="*/ 571 h 1886"/>
                <a:gd name="T36" fmla="*/ 256 w 1988"/>
                <a:gd name="T37" fmla="*/ 577 h 1886"/>
                <a:gd name="T38" fmla="*/ 262 w 1988"/>
                <a:gd name="T39" fmla="*/ 585 h 1886"/>
                <a:gd name="T40" fmla="*/ 266 w 1988"/>
                <a:gd name="T41" fmla="*/ 635 h 1886"/>
                <a:gd name="T42" fmla="*/ 274 w 1988"/>
                <a:gd name="T43" fmla="*/ 669 h 1886"/>
                <a:gd name="T44" fmla="*/ 296 w 1988"/>
                <a:gd name="T45" fmla="*/ 700 h 1886"/>
                <a:gd name="T46" fmla="*/ 328 w 1988"/>
                <a:gd name="T47" fmla="*/ 736 h 1886"/>
                <a:gd name="T48" fmla="*/ 362 w 1988"/>
                <a:gd name="T49" fmla="*/ 762 h 1886"/>
                <a:gd name="T50" fmla="*/ 368 w 1988"/>
                <a:gd name="T51" fmla="*/ 822 h 1886"/>
                <a:gd name="T52" fmla="*/ 372 w 1988"/>
                <a:gd name="T53" fmla="*/ 840 h 1886"/>
                <a:gd name="T54" fmla="*/ 378 w 1988"/>
                <a:gd name="T55" fmla="*/ 860 h 1886"/>
                <a:gd name="T56" fmla="*/ 402 w 1988"/>
                <a:gd name="T57" fmla="*/ 892 h 1886"/>
                <a:gd name="T58" fmla="*/ 406 w 1988"/>
                <a:gd name="T59" fmla="*/ 924 h 1886"/>
                <a:gd name="T60" fmla="*/ 416 w 1988"/>
                <a:gd name="T61" fmla="*/ 938 h 1886"/>
                <a:gd name="T62" fmla="*/ 430 w 1988"/>
                <a:gd name="T63" fmla="*/ 978 h 1886"/>
                <a:gd name="T64" fmla="*/ 448 w 1988"/>
                <a:gd name="T65" fmla="*/ 996 h 1886"/>
                <a:gd name="T66" fmla="*/ 494 w 1988"/>
                <a:gd name="T67" fmla="*/ 1036 h 1886"/>
                <a:gd name="T68" fmla="*/ 500 w 1988"/>
                <a:gd name="T69" fmla="*/ 1068 h 1886"/>
                <a:gd name="T70" fmla="*/ 510 w 1988"/>
                <a:gd name="T71" fmla="*/ 1072 h 1886"/>
                <a:gd name="T72" fmla="*/ 535 w 1988"/>
                <a:gd name="T73" fmla="*/ 1104 h 1886"/>
                <a:gd name="T74" fmla="*/ 537 w 1988"/>
                <a:gd name="T75" fmla="*/ 1116 h 1886"/>
                <a:gd name="T76" fmla="*/ 539 w 1988"/>
                <a:gd name="T77" fmla="*/ 1128 h 1886"/>
                <a:gd name="T78" fmla="*/ 633 w 1988"/>
                <a:gd name="T79" fmla="*/ 1134 h 1886"/>
                <a:gd name="T80" fmla="*/ 635 w 1988"/>
                <a:gd name="T81" fmla="*/ 1140 h 1886"/>
                <a:gd name="T82" fmla="*/ 639 w 1988"/>
                <a:gd name="T83" fmla="*/ 1173 h 1886"/>
                <a:gd name="T84" fmla="*/ 647 w 1988"/>
                <a:gd name="T85" fmla="*/ 1211 h 1886"/>
                <a:gd name="T86" fmla="*/ 657 w 1988"/>
                <a:gd name="T87" fmla="*/ 1215 h 1886"/>
                <a:gd name="T88" fmla="*/ 665 w 1988"/>
                <a:gd name="T89" fmla="*/ 1255 h 1886"/>
                <a:gd name="T90" fmla="*/ 727 w 1988"/>
                <a:gd name="T91" fmla="*/ 1295 h 1886"/>
                <a:gd name="T92" fmla="*/ 855 w 1988"/>
                <a:gd name="T93" fmla="*/ 1335 h 1886"/>
                <a:gd name="T94" fmla="*/ 879 w 1988"/>
                <a:gd name="T95" fmla="*/ 1375 h 1886"/>
                <a:gd name="T96" fmla="*/ 885 w 1988"/>
                <a:gd name="T97" fmla="*/ 1421 h 1886"/>
                <a:gd name="T98" fmla="*/ 889 w 1988"/>
                <a:gd name="T99" fmla="*/ 1453 h 1886"/>
                <a:gd name="T100" fmla="*/ 935 w 1988"/>
                <a:gd name="T101" fmla="*/ 1495 h 1886"/>
                <a:gd name="T102" fmla="*/ 939 w 1988"/>
                <a:gd name="T103" fmla="*/ 1503 h 1886"/>
                <a:gd name="T104" fmla="*/ 981 w 1988"/>
                <a:gd name="T105" fmla="*/ 1539 h 1886"/>
                <a:gd name="T106" fmla="*/ 983 w 1988"/>
                <a:gd name="T107" fmla="*/ 1547 h 1886"/>
                <a:gd name="T108" fmla="*/ 985 w 1988"/>
                <a:gd name="T109" fmla="*/ 1551 h 1886"/>
                <a:gd name="T110" fmla="*/ 1031 w 1988"/>
                <a:gd name="T111" fmla="*/ 1579 h 1886"/>
                <a:gd name="T112" fmla="*/ 1033 w 1988"/>
                <a:gd name="T113" fmla="*/ 1585 h 1886"/>
                <a:gd name="T114" fmla="*/ 1081 w 1988"/>
                <a:gd name="T115" fmla="*/ 1622 h 1886"/>
                <a:gd name="T116" fmla="*/ 1085 w 1988"/>
                <a:gd name="T117" fmla="*/ 1628 h 1886"/>
                <a:gd name="T118" fmla="*/ 1321 w 1988"/>
                <a:gd name="T119" fmla="*/ 1670 h 1886"/>
                <a:gd name="T120" fmla="*/ 1986 w 1988"/>
                <a:gd name="T121" fmla="*/ 1716 h 1886"/>
                <a:gd name="T122" fmla="*/ 1988 w 1988"/>
                <a:gd name="T123" fmla="*/ 172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8" h="1886">
                  <a:moveTo>
                    <a:pt x="0" y="0"/>
                  </a:moveTo>
                  <a:lnTo>
                    <a:pt x="38" y="0"/>
                  </a:lnTo>
                  <a:lnTo>
                    <a:pt x="38" y="30"/>
                  </a:lnTo>
                  <a:lnTo>
                    <a:pt x="58" y="30"/>
                  </a:lnTo>
                  <a:lnTo>
                    <a:pt x="58" y="84"/>
                  </a:lnTo>
                  <a:lnTo>
                    <a:pt x="64" y="84"/>
                  </a:lnTo>
                  <a:lnTo>
                    <a:pt x="64" y="94"/>
                  </a:lnTo>
                  <a:lnTo>
                    <a:pt x="68" y="94"/>
                  </a:lnTo>
                  <a:lnTo>
                    <a:pt x="68" y="120"/>
                  </a:lnTo>
                  <a:lnTo>
                    <a:pt x="76" y="120"/>
                  </a:lnTo>
                  <a:lnTo>
                    <a:pt x="76" y="160"/>
                  </a:lnTo>
                  <a:lnTo>
                    <a:pt x="108" y="160"/>
                  </a:lnTo>
                  <a:lnTo>
                    <a:pt x="108" y="283"/>
                  </a:lnTo>
                  <a:lnTo>
                    <a:pt x="130" y="283"/>
                  </a:lnTo>
                  <a:lnTo>
                    <a:pt x="130" y="313"/>
                  </a:lnTo>
                  <a:lnTo>
                    <a:pt x="148" y="313"/>
                  </a:lnTo>
                  <a:lnTo>
                    <a:pt x="148" y="351"/>
                  </a:lnTo>
                  <a:lnTo>
                    <a:pt x="156" y="351"/>
                  </a:lnTo>
                  <a:lnTo>
                    <a:pt x="156" y="387"/>
                  </a:lnTo>
                  <a:lnTo>
                    <a:pt x="180" y="387"/>
                  </a:lnTo>
                  <a:lnTo>
                    <a:pt x="180" y="403"/>
                  </a:lnTo>
                  <a:lnTo>
                    <a:pt x="188" y="403"/>
                  </a:lnTo>
                  <a:lnTo>
                    <a:pt x="188" y="413"/>
                  </a:lnTo>
                  <a:lnTo>
                    <a:pt x="194" y="413"/>
                  </a:lnTo>
                  <a:lnTo>
                    <a:pt x="194" y="431"/>
                  </a:lnTo>
                  <a:lnTo>
                    <a:pt x="200" y="431"/>
                  </a:lnTo>
                  <a:lnTo>
                    <a:pt x="200" y="445"/>
                  </a:lnTo>
                  <a:lnTo>
                    <a:pt x="208" y="445"/>
                  </a:lnTo>
                  <a:lnTo>
                    <a:pt x="208" y="507"/>
                  </a:lnTo>
                  <a:lnTo>
                    <a:pt x="216" y="507"/>
                  </a:lnTo>
                  <a:lnTo>
                    <a:pt x="216" y="513"/>
                  </a:lnTo>
                  <a:lnTo>
                    <a:pt x="222" y="513"/>
                  </a:lnTo>
                  <a:lnTo>
                    <a:pt x="222" y="541"/>
                  </a:lnTo>
                  <a:lnTo>
                    <a:pt x="248" y="541"/>
                  </a:lnTo>
                  <a:lnTo>
                    <a:pt x="248" y="571"/>
                  </a:lnTo>
                  <a:lnTo>
                    <a:pt x="252" y="571"/>
                  </a:lnTo>
                  <a:lnTo>
                    <a:pt x="252" y="577"/>
                  </a:lnTo>
                  <a:lnTo>
                    <a:pt x="256" y="577"/>
                  </a:lnTo>
                  <a:lnTo>
                    <a:pt x="256" y="585"/>
                  </a:lnTo>
                  <a:lnTo>
                    <a:pt x="262" y="585"/>
                  </a:lnTo>
                  <a:lnTo>
                    <a:pt x="262" y="635"/>
                  </a:lnTo>
                  <a:lnTo>
                    <a:pt x="266" y="635"/>
                  </a:lnTo>
                  <a:lnTo>
                    <a:pt x="266" y="669"/>
                  </a:lnTo>
                  <a:lnTo>
                    <a:pt x="274" y="669"/>
                  </a:lnTo>
                  <a:lnTo>
                    <a:pt x="274" y="700"/>
                  </a:lnTo>
                  <a:lnTo>
                    <a:pt x="296" y="700"/>
                  </a:lnTo>
                  <a:lnTo>
                    <a:pt x="296" y="736"/>
                  </a:lnTo>
                  <a:lnTo>
                    <a:pt x="328" y="736"/>
                  </a:lnTo>
                  <a:lnTo>
                    <a:pt x="328" y="762"/>
                  </a:lnTo>
                  <a:lnTo>
                    <a:pt x="362" y="762"/>
                  </a:lnTo>
                  <a:lnTo>
                    <a:pt x="362" y="822"/>
                  </a:lnTo>
                  <a:lnTo>
                    <a:pt x="368" y="822"/>
                  </a:lnTo>
                  <a:lnTo>
                    <a:pt x="368" y="840"/>
                  </a:lnTo>
                  <a:lnTo>
                    <a:pt x="372" y="840"/>
                  </a:lnTo>
                  <a:lnTo>
                    <a:pt x="372" y="860"/>
                  </a:lnTo>
                  <a:lnTo>
                    <a:pt x="378" y="860"/>
                  </a:lnTo>
                  <a:lnTo>
                    <a:pt x="378" y="892"/>
                  </a:lnTo>
                  <a:lnTo>
                    <a:pt x="402" y="892"/>
                  </a:lnTo>
                  <a:lnTo>
                    <a:pt x="402" y="924"/>
                  </a:lnTo>
                  <a:lnTo>
                    <a:pt x="406" y="924"/>
                  </a:lnTo>
                  <a:lnTo>
                    <a:pt x="406" y="938"/>
                  </a:lnTo>
                  <a:lnTo>
                    <a:pt x="416" y="938"/>
                  </a:lnTo>
                  <a:lnTo>
                    <a:pt x="416" y="978"/>
                  </a:lnTo>
                  <a:lnTo>
                    <a:pt x="430" y="978"/>
                  </a:lnTo>
                  <a:lnTo>
                    <a:pt x="430" y="996"/>
                  </a:lnTo>
                  <a:lnTo>
                    <a:pt x="448" y="996"/>
                  </a:lnTo>
                  <a:lnTo>
                    <a:pt x="448" y="1036"/>
                  </a:lnTo>
                  <a:lnTo>
                    <a:pt x="494" y="1036"/>
                  </a:lnTo>
                  <a:lnTo>
                    <a:pt x="494" y="1068"/>
                  </a:lnTo>
                  <a:lnTo>
                    <a:pt x="500" y="1068"/>
                  </a:lnTo>
                  <a:lnTo>
                    <a:pt x="500" y="1072"/>
                  </a:lnTo>
                  <a:lnTo>
                    <a:pt x="510" y="1072"/>
                  </a:lnTo>
                  <a:lnTo>
                    <a:pt x="510" y="1104"/>
                  </a:lnTo>
                  <a:lnTo>
                    <a:pt x="535" y="1104"/>
                  </a:lnTo>
                  <a:lnTo>
                    <a:pt x="535" y="1116"/>
                  </a:lnTo>
                  <a:lnTo>
                    <a:pt x="537" y="1116"/>
                  </a:lnTo>
                  <a:lnTo>
                    <a:pt x="537" y="1128"/>
                  </a:lnTo>
                  <a:lnTo>
                    <a:pt x="539" y="1128"/>
                  </a:lnTo>
                  <a:lnTo>
                    <a:pt x="539" y="1134"/>
                  </a:lnTo>
                  <a:lnTo>
                    <a:pt x="633" y="1134"/>
                  </a:lnTo>
                  <a:lnTo>
                    <a:pt x="633" y="1140"/>
                  </a:lnTo>
                  <a:lnTo>
                    <a:pt x="635" y="1140"/>
                  </a:lnTo>
                  <a:lnTo>
                    <a:pt x="635" y="1173"/>
                  </a:lnTo>
                  <a:lnTo>
                    <a:pt x="639" y="1173"/>
                  </a:lnTo>
                  <a:lnTo>
                    <a:pt x="639" y="1211"/>
                  </a:lnTo>
                  <a:lnTo>
                    <a:pt x="647" y="1211"/>
                  </a:lnTo>
                  <a:lnTo>
                    <a:pt x="647" y="1215"/>
                  </a:lnTo>
                  <a:lnTo>
                    <a:pt x="657" y="1215"/>
                  </a:lnTo>
                  <a:lnTo>
                    <a:pt x="657" y="1255"/>
                  </a:lnTo>
                  <a:lnTo>
                    <a:pt x="665" y="1255"/>
                  </a:lnTo>
                  <a:lnTo>
                    <a:pt x="665" y="1295"/>
                  </a:lnTo>
                  <a:lnTo>
                    <a:pt x="727" y="1295"/>
                  </a:lnTo>
                  <a:lnTo>
                    <a:pt x="727" y="1335"/>
                  </a:lnTo>
                  <a:lnTo>
                    <a:pt x="855" y="1335"/>
                  </a:lnTo>
                  <a:lnTo>
                    <a:pt x="855" y="1375"/>
                  </a:lnTo>
                  <a:lnTo>
                    <a:pt x="879" y="1375"/>
                  </a:lnTo>
                  <a:lnTo>
                    <a:pt x="879" y="1421"/>
                  </a:lnTo>
                  <a:lnTo>
                    <a:pt x="885" y="1421"/>
                  </a:lnTo>
                  <a:lnTo>
                    <a:pt x="885" y="1453"/>
                  </a:lnTo>
                  <a:lnTo>
                    <a:pt x="889" y="1453"/>
                  </a:lnTo>
                  <a:lnTo>
                    <a:pt x="889" y="1495"/>
                  </a:lnTo>
                  <a:lnTo>
                    <a:pt x="935" y="1495"/>
                  </a:lnTo>
                  <a:lnTo>
                    <a:pt x="935" y="1503"/>
                  </a:lnTo>
                  <a:lnTo>
                    <a:pt x="939" y="1503"/>
                  </a:lnTo>
                  <a:lnTo>
                    <a:pt x="939" y="1539"/>
                  </a:lnTo>
                  <a:lnTo>
                    <a:pt x="981" y="1539"/>
                  </a:lnTo>
                  <a:lnTo>
                    <a:pt x="981" y="1547"/>
                  </a:lnTo>
                  <a:lnTo>
                    <a:pt x="983" y="1547"/>
                  </a:lnTo>
                  <a:lnTo>
                    <a:pt x="983" y="1551"/>
                  </a:lnTo>
                  <a:lnTo>
                    <a:pt x="985" y="1551"/>
                  </a:lnTo>
                  <a:lnTo>
                    <a:pt x="985" y="1579"/>
                  </a:lnTo>
                  <a:lnTo>
                    <a:pt x="1031" y="1579"/>
                  </a:lnTo>
                  <a:lnTo>
                    <a:pt x="1031" y="1585"/>
                  </a:lnTo>
                  <a:lnTo>
                    <a:pt x="1033" y="1585"/>
                  </a:lnTo>
                  <a:lnTo>
                    <a:pt x="1033" y="1622"/>
                  </a:lnTo>
                  <a:lnTo>
                    <a:pt x="1081" y="1622"/>
                  </a:lnTo>
                  <a:lnTo>
                    <a:pt x="1081" y="1628"/>
                  </a:lnTo>
                  <a:lnTo>
                    <a:pt x="1085" y="1628"/>
                  </a:lnTo>
                  <a:lnTo>
                    <a:pt x="1085" y="1670"/>
                  </a:lnTo>
                  <a:lnTo>
                    <a:pt x="1321" y="1670"/>
                  </a:lnTo>
                  <a:lnTo>
                    <a:pt x="1321" y="1716"/>
                  </a:lnTo>
                  <a:lnTo>
                    <a:pt x="1986" y="1716"/>
                  </a:lnTo>
                  <a:lnTo>
                    <a:pt x="1986" y="1726"/>
                  </a:lnTo>
                  <a:lnTo>
                    <a:pt x="1988" y="1726"/>
                  </a:lnTo>
                  <a:lnTo>
                    <a:pt x="1988" y="1886"/>
                  </a:lnTo>
                </a:path>
              </a:pathLst>
            </a:cu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1" name="Line 60">
              <a:extLst>
                <a:ext uri="{FF2B5EF4-FFF2-40B4-BE49-F238E27FC236}">
                  <a16:creationId xmlns="" xmlns:a16="http://schemas.microsoft.com/office/drawing/2014/main" id="{6854A4F2-469C-4D54-9042-3F09825B16E0}"/>
                </a:ext>
              </a:extLst>
            </p:cNvPr>
            <p:cNvSpPr>
              <a:spLocks noChangeShapeType="1"/>
            </p:cNvSpPr>
            <p:nvPr/>
          </p:nvSpPr>
          <p:spPr bwMode="auto">
            <a:xfrm>
              <a:off x="7907338" y="4829175"/>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2" name="Line 61">
              <a:extLst>
                <a:ext uri="{FF2B5EF4-FFF2-40B4-BE49-F238E27FC236}">
                  <a16:creationId xmlns="" xmlns:a16="http://schemas.microsoft.com/office/drawing/2014/main" id="{E8C12C30-AC80-4802-8899-2CC42A2F1091}"/>
                </a:ext>
              </a:extLst>
            </p:cNvPr>
            <p:cNvSpPr>
              <a:spLocks noChangeShapeType="1"/>
            </p:cNvSpPr>
            <p:nvPr/>
          </p:nvSpPr>
          <p:spPr bwMode="auto">
            <a:xfrm flipH="1">
              <a:off x="7878763" y="4860925"/>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3" name="Line 62">
              <a:extLst>
                <a:ext uri="{FF2B5EF4-FFF2-40B4-BE49-F238E27FC236}">
                  <a16:creationId xmlns="" xmlns:a16="http://schemas.microsoft.com/office/drawing/2014/main" id="{5C0F9515-A526-4C68-86BB-98D9B2498563}"/>
                </a:ext>
              </a:extLst>
            </p:cNvPr>
            <p:cNvSpPr>
              <a:spLocks noChangeShapeType="1"/>
            </p:cNvSpPr>
            <p:nvPr/>
          </p:nvSpPr>
          <p:spPr bwMode="auto">
            <a:xfrm>
              <a:off x="7289801" y="4756150"/>
              <a:ext cx="0" cy="60325"/>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4" name="Line 63">
              <a:extLst>
                <a:ext uri="{FF2B5EF4-FFF2-40B4-BE49-F238E27FC236}">
                  <a16:creationId xmlns="" xmlns:a16="http://schemas.microsoft.com/office/drawing/2014/main" id="{6F93072B-49C1-443C-A344-079726E63796}"/>
                </a:ext>
              </a:extLst>
            </p:cNvPr>
            <p:cNvSpPr>
              <a:spLocks noChangeShapeType="1"/>
            </p:cNvSpPr>
            <p:nvPr/>
          </p:nvSpPr>
          <p:spPr bwMode="auto">
            <a:xfrm flipH="1">
              <a:off x="7261226" y="4787900"/>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5" name="Line 64">
              <a:extLst>
                <a:ext uri="{FF2B5EF4-FFF2-40B4-BE49-F238E27FC236}">
                  <a16:creationId xmlns="" xmlns:a16="http://schemas.microsoft.com/office/drawing/2014/main" id="{58D3E6A6-59CA-47ED-9C3C-A3B1B21973DE}"/>
                </a:ext>
              </a:extLst>
            </p:cNvPr>
            <p:cNvSpPr>
              <a:spLocks noChangeShapeType="1"/>
            </p:cNvSpPr>
            <p:nvPr/>
          </p:nvSpPr>
          <p:spPr bwMode="auto">
            <a:xfrm>
              <a:off x="6445251" y="4224338"/>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6" name="Line 65">
              <a:extLst>
                <a:ext uri="{FF2B5EF4-FFF2-40B4-BE49-F238E27FC236}">
                  <a16:creationId xmlns="" xmlns:a16="http://schemas.microsoft.com/office/drawing/2014/main" id="{2371D0D7-035D-4586-8C3D-22B66E25BA2C}"/>
                </a:ext>
              </a:extLst>
            </p:cNvPr>
            <p:cNvSpPr>
              <a:spLocks noChangeShapeType="1"/>
            </p:cNvSpPr>
            <p:nvPr/>
          </p:nvSpPr>
          <p:spPr bwMode="auto">
            <a:xfrm flipH="1">
              <a:off x="6413501" y="4256088"/>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7" name="Line 66">
              <a:extLst>
                <a:ext uri="{FF2B5EF4-FFF2-40B4-BE49-F238E27FC236}">
                  <a16:creationId xmlns="" xmlns:a16="http://schemas.microsoft.com/office/drawing/2014/main" id="{5EB3B575-99D5-4FEC-B656-E64A1EDE092E}"/>
                </a:ext>
              </a:extLst>
            </p:cNvPr>
            <p:cNvSpPr>
              <a:spLocks noChangeShapeType="1"/>
            </p:cNvSpPr>
            <p:nvPr/>
          </p:nvSpPr>
          <p:spPr bwMode="auto">
            <a:xfrm>
              <a:off x="6159501" y="3905250"/>
              <a:ext cx="0" cy="61913"/>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8" name="Line 67">
              <a:extLst>
                <a:ext uri="{FF2B5EF4-FFF2-40B4-BE49-F238E27FC236}">
                  <a16:creationId xmlns="" xmlns:a16="http://schemas.microsoft.com/office/drawing/2014/main" id="{37D3A930-FA7D-4C1C-A726-9803C1B0EF19}"/>
                </a:ext>
              </a:extLst>
            </p:cNvPr>
            <p:cNvSpPr>
              <a:spLocks noChangeShapeType="1"/>
            </p:cNvSpPr>
            <p:nvPr/>
          </p:nvSpPr>
          <p:spPr bwMode="auto">
            <a:xfrm flipH="1">
              <a:off x="6127751" y="3937000"/>
              <a:ext cx="63500"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19" name="Line 68">
              <a:extLst>
                <a:ext uri="{FF2B5EF4-FFF2-40B4-BE49-F238E27FC236}">
                  <a16:creationId xmlns="" xmlns:a16="http://schemas.microsoft.com/office/drawing/2014/main" id="{CD7B0914-D919-4B2B-A9AD-42329C6042F6}"/>
                </a:ext>
              </a:extLst>
            </p:cNvPr>
            <p:cNvSpPr>
              <a:spLocks noChangeShapeType="1"/>
            </p:cNvSpPr>
            <p:nvPr/>
          </p:nvSpPr>
          <p:spPr bwMode="auto">
            <a:xfrm>
              <a:off x="5884863" y="3657600"/>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0" name="Line 69">
              <a:extLst>
                <a:ext uri="{FF2B5EF4-FFF2-40B4-BE49-F238E27FC236}">
                  <a16:creationId xmlns="" xmlns:a16="http://schemas.microsoft.com/office/drawing/2014/main" id="{3FA02ECB-86CC-40B7-B444-073A2CD3B4E7}"/>
                </a:ext>
              </a:extLst>
            </p:cNvPr>
            <p:cNvSpPr>
              <a:spLocks noChangeShapeType="1"/>
            </p:cNvSpPr>
            <p:nvPr/>
          </p:nvSpPr>
          <p:spPr bwMode="auto">
            <a:xfrm flipH="1">
              <a:off x="5853113" y="3689350"/>
              <a:ext cx="63500"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1" name="Line 70">
              <a:extLst>
                <a:ext uri="{FF2B5EF4-FFF2-40B4-BE49-F238E27FC236}">
                  <a16:creationId xmlns="" xmlns:a16="http://schemas.microsoft.com/office/drawing/2014/main" id="{C356B413-F4A1-429D-BC50-C71631EBD6C8}"/>
                </a:ext>
              </a:extLst>
            </p:cNvPr>
            <p:cNvSpPr>
              <a:spLocks noChangeShapeType="1"/>
            </p:cNvSpPr>
            <p:nvPr/>
          </p:nvSpPr>
          <p:spPr bwMode="auto">
            <a:xfrm>
              <a:off x="5780088" y="3314700"/>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2" name="Line 71">
              <a:extLst>
                <a:ext uri="{FF2B5EF4-FFF2-40B4-BE49-F238E27FC236}">
                  <a16:creationId xmlns="" xmlns:a16="http://schemas.microsoft.com/office/drawing/2014/main" id="{1C13FAAD-285B-47A3-A210-ECF2AFA93544}"/>
                </a:ext>
              </a:extLst>
            </p:cNvPr>
            <p:cNvSpPr>
              <a:spLocks noChangeShapeType="1"/>
            </p:cNvSpPr>
            <p:nvPr/>
          </p:nvSpPr>
          <p:spPr bwMode="auto">
            <a:xfrm flipH="1">
              <a:off x="5748338" y="3346450"/>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3" name="Line 72">
              <a:extLst>
                <a:ext uri="{FF2B5EF4-FFF2-40B4-BE49-F238E27FC236}">
                  <a16:creationId xmlns="" xmlns:a16="http://schemas.microsoft.com/office/drawing/2014/main" id="{B1010986-23C5-4C49-8933-D11DF8C62A9F}"/>
                </a:ext>
              </a:extLst>
            </p:cNvPr>
            <p:cNvSpPr>
              <a:spLocks noChangeShapeType="1"/>
            </p:cNvSpPr>
            <p:nvPr/>
          </p:nvSpPr>
          <p:spPr bwMode="auto">
            <a:xfrm>
              <a:off x="5211763" y="2105025"/>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4" name="Line 73">
              <a:extLst>
                <a:ext uri="{FF2B5EF4-FFF2-40B4-BE49-F238E27FC236}">
                  <a16:creationId xmlns="" xmlns:a16="http://schemas.microsoft.com/office/drawing/2014/main" id="{F94E4713-A6B8-46DE-A388-5F9FF7A0F481}"/>
                </a:ext>
              </a:extLst>
            </p:cNvPr>
            <p:cNvSpPr>
              <a:spLocks noChangeShapeType="1"/>
            </p:cNvSpPr>
            <p:nvPr/>
          </p:nvSpPr>
          <p:spPr bwMode="auto">
            <a:xfrm flipH="1">
              <a:off x="5183188" y="2136775"/>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5" name="Line 74">
              <a:extLst>
                <a:ext uri="{FF2B5EF4-FFF2-40B4-BE49-F238E27FC236}">
                  <a16:creationId xmlns="" xmlns:a16="http://schemas.microsoft.com/office/drawing/2014/main" id="{41DD6769-C97E-4438-B4F1-D4D16D083D2D}"/>
                </a:ext>
              </a:extLst>
            </p:cNvPr>
            <p:cNvSpPr>
              <a:spLocks noChangeShapeType="1"/>
            </p:cNvSpPr>
            <p:nvPr/>
          </p:nvSpPr>
          <p:spPr bwMode="auto">
            <a:xfrm>
              <a:off x="8126413" y="4829175"/>
              <a:ext cx="0" cy="6350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6" name="Line 75">
              <a:extLst>
                <a:ext uri="{FF2B5EF4-FFF2-40B4-BE49-F238E27FC236}">
                  <a16:creationId xmlns="" xmlns:a16="http://schemas.microsoft.com/office/drawing/2014/main" id="{7BEA85C7-2301-4901-93C4-2580204D0D3F}"/>
                </a:ext>
              </a:extLst>
            </p:cNvPr>
            <p:cNvSpPr>
              <a:spLocks noChangeShapeType="1"/>
            </p:cNvSpPr>
            <p:nvPr/>
          </p:nvSpPr>
          <p:spPr bwMode="auto">
            <a:xfrm flipH="1">
              <a:off x="8097838" y="4860925"/>
              <a:ext cx="60325" cy="0"/>
            </a:xfrm>
            <a:prstGeom prst="line">
              <a:avLst/>
            </a:prstGeom>
            <a:noFill/>
            <a:ln w="28575" cap="sq" cmpd="sng" algn="ctr">
              <a:solidFill>
                <a:schemeClr val="accent2"/>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grpSp>
      <p:grpSp>
        <p:nvGrpSpPr>
          <p:cNvPr id="527" name="Group 526">
            <a:extLst>
              <a:ext uri="{FF2B5EF4-FFF2-40B4-BE49-F238E27FC236}">
                <a16:creationId xmlns="" xmlns:a16="http://schemas.microsoft.com/office/drawing/2014/main" id="{C68CE8E0-F14B-4450-8959-DFC6B59486E0}"/>
              </a:ext>
            </a:extLst>
          </p:cNvPr>
          <p:cNvGrpSpPr/>
          <p:nvPr/>
        </p:nvGrpSpPr>
        <p:grpSpPr>
          <a:xfrm>
            <a:off x="5214938" y="2823635"/>
            <a:ext cx="2590800" cy="2720975"/>
            <a:chOff x="5214938" y="2133600"/>
            <a:chExt cx="2590800" cy="2720975"/>
          </a:xfrm>
        </p:grpSpPr>
        <p:sp>
          <p:nvSpPr>
            <p:cNvPr id="528" name="Freeform 76">
              <a:extLst>
                <a:ext uri="{FF2B5EF4-FFF2-40B4-BE49-F238E27FC236}">
                  <a16:creationId xmlns="" xmlns:a16="http://schemas.microsoft.com/office/drawing/2014/main" id="{E8FEBEF2-212F-424E-8281-40860992E02E}"/>
                </a:ext>
              </a:extLst>
            </p:cNvPr>
            <p:cNvSpPr>
              <a:spLocks/>
            </p:cNvSpPr>
            <p:nvPr/>
          </p:nvSpPr>
          <p:spPr bwMode="auto">
            <a:xfrm>
              <a:off x="5214938" y="2133600"/>
              <a:ext cx="2565400" cy="2692400"/>
            </a:xfrm>
            <a:custGeom>
              <a:avLst/>
              <a:gdLst>
                <a:gd name="T0" fmla="*/ 82 w 1616"/>
                <a:gd name="T1" fmla="*/ 22 h 1696"/>
                <a:gd name="T2" fmla="*/ 88 w 1616"/>
                <a:gd name="T3" fmla="*/ 28 h 1696"/>
                <a:gd name="T4" fmla="*/ 156 w 1616"/>
                <a:gd name="T5" fmla="*/ 92 h 1696"/>
                <a:gd name="T6" fmla="*/ 176 w 1616"/>
                <a:gd name="T7" fmla="*/ 98 h 1696"/>
                <a:gd name="T8" fmla="*/ 180 w 1616"/>
                <a:gd name="T9" fmla="*/ 120 h 1696"/>
                <a:gd name="T10" fmla="*/ 188 w 1616"/>
                <a:gd name="T11" fmla="*/ 136 h 1696"/>
                <a:gd name="T12" fmla="*/ 194 w 1616"/>
                <a:gd name="T13" fmla="*/ 170 h 1696"/>
                <a:gd name="T14" fmla="*/ 202 w 1616"/>
                <a:gd name="T15" fmla="*/ 188 h 1696"/>
                <a:gd name="T16" fmla="*/ 210 w 1616"/>
                <a:gd name="T17" fmla="*/ 201 h 1696"/>
                <a:gd name="T18" fmla="*/ 218 w 1616"/>
                <a:gd name="T19" fmla="*/ 221 h 1696"/>
                <a:gd name="T20" fmla="*/ 230 w 1616"/>
                <a:gd name="T21" fmla="*/ 237 h 1696"/>
                <a:gd name="T22" fmla="*/ 236 w 1616"/>
                <a:gd name="T23" fmla="*/ 249 h 1696"/>
                <a:gd name="T24" fmla="*/ 238 w 1616"/>
                <a:gd name="T25" fmla="*/ 267 h 1696"/>
                <a:gd name="T26" fmla="*/ 270 w 1616"/>
                <a:gd name="T27" fmla="*/ 299 h 1696"/>
                <a:gd name="T28" fmla="*/ 274 w 1616"/>
                <a:gd name="T29" fmla="*/ 377 h 1696"/>
                <a:gd name="T30" fmla="*/ 282 w 1616"/>
                <a:gd name="T31" fmla="*/ 403 h 1696"/>
                <a:gd name="T32" fmla="*/ 284 w 1616"/>
                <a:gd name="T33" fmla="*/ 439 h 1696"/>
                <a:gd name="T34" fmla="*/ 314 w 1616"/>
                <a:gd name="T35" fmla="*/ 473 h 1696"/>
                <a:gd name="T36" fmla="*/ 330 w 1616"/>
                <a:gd name="T37" fmla="*/ 547 h 1696"/>
                <a:gd name="T38" fmla="*/ 346 w 1616"/>
                <a:gd name="T39" fmla="*/ 579 h 1696"/>
                <a:gd name="T40" fmla="*/ 352 w 1616"/>
                <a:gd name="T41" fmla="*/ 639 h 1696"/>
                <a:gd name="T42" fmla="*/ 360 w 1616"/>
                <a:gd name="T43" fmla="*/ 641 h 1696"/>
                <a:gd name="T44" fmla="*/ 366 w 1616"/>
                <a:gd name="T45" fmla="*/ 676 h 1696"/>
                <a:gd name="T46" fmla="*/ 382 w 1616"/>
                <a:gd name="T47" fmla="*/ 682 h 1696"/>
                <a:gd name="T48" fmla="*/ 386 w 1616"/>
                <a:gd name="T49" fmla="*/ 720 h 1696"/>
                <a:gd name="T50" fmla="*/ 468 w 1616"/>
                <a:gd name="T51" fmla="*/ 750 h 1696"/>
                <a:gd name="T52" fmla="*/ 474 w 1616"/>
                <a:gd name="T53" fmla="*/ 780 h 1696"/>
                <a:gd name="T54" fmla="*/ 526 w 1616"/>
                <a:gd name="T55" fmla="*/ 790 h 1696"/>
                <a:gd name="T56" fmla="*/ 530 w 1616"/>
                <a:gd name="T57" fmla="*/ 816 h 1696"/>
                <a:gd name="T58" fmla="*/ 571 w 1616"/>
                <a:gd name="T59" fmla="*/ 844 h 1696"/>
                <a:gd name="T60" fmla="*/ 577 w 1616"/>
                <a:gd name="T61" fmla="*/ 890 h 1696"/>
                <a:gd name="T62" fmla="*/ 757 w 1616"/>
                <a:gd name="T63" fmla="*/ 958 h 1696"/>
                <a:gd name="T64" fmla="*/ 757 w 1616"/>
                <a:gd name="T65" fmla="*/ 990 h 1696"/>
                <a:gd name="T66" fmla="*/ 825 w 1616"/>
                <a:gd name="T67" fmla="*/ 1026 h 1696"/>
                <a:gd name="T68" fmla="*/ 829 w 1616"/>
                <a:gd name="T69" fmla="*/ 1076 h 1696"/>
                <a:gd name="T70" fmla="*/ 875 w 1616"/>
                <a:gd name="T71" fmla="*/ 1122 h 1696"/>
                <a:gd name="T72" fmla="*/ 879 w 1616"/>
                <a:gd name="T73" fmla="*/ 1205 h 1696"/>
                <a:gd name="T74" fmla="*/ 933 w 1616"/>
                <a:gd name="T75" fmla="*/ 1245 h 1696"/>
                <a:gd name="T76" fmla="*/ 979 w 1616"/>
                <a:gd name="T77" fmla="*/ 1251 h 1696"/>
                <a:gd name="T78" fmla="*/ 1037 w 1616"/>
                <a:gd name="T79" fmla="*/ 1293 h 1696"/>
                <a:gd name="T80" fmla="*/ 1121 w 1616"/>
                <a:gd name="T81" fmla="*/ 1393 h 1696"/>
                <a:gd name="T82" fmla="*/ 1251 w 1616"/>
                <a:gd name="T83" fmla="*/ 1399 h 1696"/>
                <a:gd name="T84" fmla="*/ 1413 w 1616"/>
                <a:gd name="T85" fmla="*/ 1469 h 1696"/>
                <a:gd name="T86" fmla="*/ 1473 w 1616"/>
                <a:gd name="T87" fmla="*/ 1515 h 1696"/>
                <a:gd name="T88" fmla="*/ 1475 w 1616"/>
                <a:gd name="T89" fmla="*/ 1583 h 1696"/>
                <a:gd name="T90" fmla="*/ 1481 w 1616"/>
                <a:gd name="T91" fmla="*/ 1589 h 1696"/>
                <a:gd name="T92" fmla="*/ 1501 w 1616"/>
                <a:gd name="T93" fmla="*/ 1652 h 1696"/>
                <a:gd name="T94" fmla="*/ 1518 w 1616"/>
                <a:gd name="T95" fmla="*/ 168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6" h="1696">
                  <a:moveTo>
                    <a:pt x="0" y="0"/>
                  </a:moveTo>
                  <a:lnTo>
                    <a:pt x="82" y="0"/>
                  </a:lnTo>
                  <a:lnTo>
                    <a:pt x="82" y="22"/>
                  </a:lnTo>
                  <a:lnTo>
                    <a:pt x="84" y="22"/>
                  </a:lnTo>
                  <a:lnTo>
                    <a:pt x="84" y="28"/>
                  </a:lnTo>
                  <a:lnTo>
                    <a:pt x="88" y="28"/>
                  </a:lnTo>
                  <a:lnTo>
                    <a:pt x="88" y="62"/>
                  </a:lnTo>
                  <a:lnTo>
                    <a:pt x="156" y="62"/>
                  </a:lnTo>
                  <a:lnTo>
                    <a:pt x="156" y="92"/>
                  </a:lnTo>
                  <a:lnTo>
                    <a:pt x="172" y="92"/>
                  </a:lnTo>
                  <a:lnTo>
                    <a:pt x="172" y="98"/>
                  </a:lnTo>
                  <a:lnTo>
                    <a:pt x="176" y="98"/>
                  </a:lnTo>
                  <a:lnTo>
                    <a:pt x="176" y="102"/>
                  </a:lnTo>
                  <a:lnTo>
                    <a:pt x="180" y="102"/>
                  </a:lnTo>
                  <a:lnTo>
                    <a:pt x="180" y="120"/>
                  </a:lnTo>
                  <a:lnTo>
                    <a:pt x="182" y="120"/>
                  </a:lnTo>
                  <a:lnTo>
                    <a:pt x="182" y="136"/>
                  </a:lnTo>
                  <a:lnTo>
                    <a:pt x="188" y="136"/>
                  </a:lnTo>
                  <a:lnTo>
                    <a:pt x="188" y="164"/>
                  </a:lnTo>
                  <a:lnTo>
                    <a:pt x="194" y="164"/>
                  </a:lnTo>
                  <a:lnTo>
                    <a:pt x="194" y="170"/>
                  </a:lnTo>
                  <a:lnTo>
                    <a:pt x="198" y="170"/>
                  </a:lnTo>
                  <a:lnTo>
                    <a:pt x="198" y="188"/>
                  </a:lnTo>
                  <a:lnTo>
                    <a:pt x="202" y="188"/>
                  </a:lnTo>
                  <a:lnTo>
                    <a:pt x="202" y="199"/>
                  </a:lnTo>
                  <a:lnTo>
                    <a:pt x="210" y="199"/>
                  </a:lnTo>
                  <a:lnTo>
                    <a:pt x="210" y="201"/>
                  </a:lnTo>
                  <a:lnTo>
                    <a:pt x="214" y="201"/>
                  </a:lnTo>
                  <a:lnTo>
                    <a:pt x="214" y="221"/>
                  </a:lnTo>
                  <a:lnTo>
                    <a:pt x="218" y="221"/>
                  </a:lnTo>
                  <a:lnTo>
                    <a:pt x="218" y="231"/>
                  </a:lnTo>
                  <a:lnTo>
                    <a:pt x="230" y="231"/>
                  </a:lnTo>
                  <a:lnTo>
                    <a:pt x="230" y="237"/>
                  </a:lnTo>
                  <a:lnTo>
                    <a:pt x="234" y="237"/>
                  </a:lnTo>
                  <a:lnTo>
                    <a:pt x="234" y="249"/>
                  </a:lnTo>
                  <a:lnTo>
                    <a:pt x="236" y="249"/>
                  </a:lnTo>
                  <a:lnTo>
                    <a:pt x="236" y="255"/>
                  </a:lnTo>
                  <a:lnTo>
                    <a:pt x="238" y="255"/>
                  </a:lnTo>
                  <a:lnTo>
                    <a:pt x="238" y="267"/>
                  </a:lnTo>
                  <a:lnTo>
                    <a:pt x="264" y="267"/>
                  </a:lnTo>
                  <a:lnTo>
                    <a:pt x="264" y="299"/>
                  </a:lnTo>
                  <a:lnTo>
                    <a:pt x="270" y="299"/>
                  </a:lnTo>
                  <a:lnTo>
                    <a:pt x="270" y="373"/>
                  </a:lnTo>
                  <a:lnTo>
                    <a:pt x="274" y="373"/>
                  </a:lnTo>
                  <a:lnTo>
                    <a:pt x="274" y="377"/>
                  </a:lnTo>
                  <a:lnTo>
                    <a:pt x="278" y="377"/>
                  </a:lnTo>
                  <a:lnTo>
                    <a:pt x="278" y="403"/>
                  </a:lnTo>
                  <a:lnTo>
                    <a:pt x="282" y="403"/>
                  </a:lnTo>
                  <a:lnTo>
                    <a:pt x="282" y="409"/>
                  </a:lnTo>
                  <a:lnTo>
                    <a:pt x="284" y="409"/>
                  </a:lnTo>
                  <a:lnTo>
                    <a:pt x="284" y="439"/>
                  </a:lnTo>
                  <a:lnTo>
                    <a:pt x="288" y="439"/>
                  </a:lnTo>
                  <a:lnTo>
                    <a:pt x="288" y="473"/>
                  </a:lnTo>
                  <a:lnTo>
                    <a:pt x="314" y="473"/>
                  </a:lnTo>
                  <a:lnTo>
                    <a:pt x="314" y="507"/>
                  </a:lnTo>
                  <a:lnTo>
                    <a:pt x="330" y="507"/>
                  </a:lnTo>
                  <a:lnTo>
                    <a:pt x="330" y="547"/>
                  </a:lnTo>
                  <a:lnTo>
                    <a:pt x="336" y="547"/>
                  </a:lnTo>
                  <a:lnTo>
                    <a:pt x="336" y="579"/>
                  </a:lnTo>
                  <a:lnTo>
                    <a:pt x="346" y="579"/>
                  </a:lnTo>
                  <a:lnTo>
                    <a:pt x="346" y="585"/>
                  </a:lnTo>
                  <a:lnTo>
                    <a:pt x="352" y="585"/>
                  </a:lnTo>
                  <a:lnTo>
                    <a:pt x="352" y="639"/>
                  </a:lnTo>
                  <a:lnTo>
                    <a:pt x="356" y="639"/>
                  </a:lnTo>
                  <a:lnTo>
                    <a:pt x="356" y="641"/>
                  </a:lnTo>
                  <a:lnTo>
                    <a:pt x="360" y="641"/>
                  </a:lnTo>
                  <a:lnTo>
                    <a:pt x="360" y="672"/>
                  </a:lnTo>
                  <a:lnTo>
                    <a:pt x="366" y="672"/>
                  </a:lnTo>
                  <a:lnTo>
                    <a:pt x="366" y="676"/>
                  </a:lnTo>
                  <a:lnTo>
                    <a:pt x="370" y="676"/>
                  </a:lnTo>
                  <a:lnTo>
                    <a:pt x="370" y="682"/>
                  </a:lnTo>
                  <a:lnTo>
                    <a:pt x="382" y="682"/>
                  </a:lnTo>
                  <a:lnTo>
                    <a:pt x="382" y="714"/>
                  </a:lnTo>
                  <a:lnTo>
                    <a:pt x="386" y="714"/>
                  </a:lnTo>
                  <a:lnTo>
                    <a:pt x="386" y="720"/>
                  </a:lnTo>
                  <a:lnTo>
                    <a:pt x="464" y="720"/>
                  </a:lnTo>
                  <a:lnTo>
                    <a:pt x="464" y="750"/>
                  </a:lnTo>
                  <a:lnTo>
                    <a:pt x="468" y="750"/>
                  </a:lnTo>
                  <a:lnTo>
                    <a:pt x="468" y="752"/>
                  </a:lnTo>
                  <a:lnTo>
                    <a:pt x="474" y="752"/>
                  </a:lnTo>
                  <a:lnTo>
                    <a:pt x="474" y="780"/>
                  </a:lnTo>
                  <a:lnTo>
                    <a:pt x="522" y="780"/>
                  </a:lnTo>
                  <a:lnTo>
                    <a:pt x="522" y="790"/>
                  </a:lnTo>
                  <a:lnTo>
                    <a:pt x="526" y="790"/>
                  </a:lnTo>
                  <a:lnTo>
                    <a:pt x="526" y="796"/>
                  </a:lnTo>
                  <a:lnTo>
                    <a:pt x="530" y="796"/>
                  </a:lnTo>
                  <a:lnTo>
                    <a:pt x="530" y="816"/>
                  </a:lnTo>
                  <a:lnTo>
                    <a:pt x="567" y="816"/>
                  </a:lnTo>
                  <a:lnTo>
                    <a:pt x="567" y="844"/>
                  </a:lnTo>
                  <a:lnTo>
                    <a:pt x="571" y="844"/>
                  </a:lnTo>
                  <a:lnTo>
                    <a:pt x="571" y="848"/>
                  </a:lnTo>
                  <a:lnTo>
                    <a:pt x="577" y="848"/>
                  </a:lnTo>
                  <a:lnTo>
                    <a:pt x="577" y="890"/>
                  </a:lnTo>
                  <a:lnTo>
                    <a:pt x="639" y="890"/>
                  </a:lnTo>
                  <a:lnTo>
                    <a:pt x="639" y="958"/>
                  </a:lnTo>
                  <a:lnTo>
                    <a:pt x="757" y="958"/>
                  </a:lnTo>
                  <a:lnTo>
                    <a:pt x="757" y="964"/>
                  </a:lnTo>
                  <a:lnTo>
                    <a:pt x="757" y="964"/>
                  </a:lnTo>
                  <a:lnTo>
                    <a:pt x="757" y="990"/>
                  </a:lnTo>
                  <a:lnTo>
                    <a:pt x="821" y="990"/>
                  </a:lnTo>
                  <a:lnTo>
                    <a:pt x="821" y="1026"/>
                  </a:lnTo>
                  <a:lnTo>
                    <a:pt x="825" y="1026"/>
                  </a:lnTo>
                  <a:lnTo>
                    <a:pt x="825" y="1030"/>
                  </a:lnTo>
                  <a:lnTo>
                    <a:pt x="829" y="1030"/>
                  </a:lnTo>
                  <a:lnTo>
                    <a:pt x="829" y="1076"/>
                  </a:lnTo>
                  <a:lnTo>
                    <a:pt x="871" y="1076"/>
                  </a:lnTo>
                  <a:lnTo>
                    <a:pt x="871" y="1122"/>
                  </a:lnTo>
                  <a:lnTo>
                    <a:pt x="875" y="1122"/>
                  </a:lnTo>
                  <a:lnTo>
                    <a:pt x="875" y="1169"/>
                  </a:lnTo>
                  <a:lnTo>
                    <a:pt x="879" y="1169"/>
                  </a:lnTo>
                  <a:lnTo>
                    <a:pt x="879" y="1205"/>
                  </a:lnTo>
                  <a:lnTo>
                    <a:pt x="927" y="1205"/>
                  </a:lnTo>
                  <a:lnTo>
                    <a:pt x="927" y="1245"/>
                  </a:lnTo>
                  <a:lnTo>
                    <a:pt x="933" y="1245"/>
                  </a:lnTo>
                  <a:lnTo>
                    <a:pt x="933" y="1247"/>
                  </a:lnTo>
                  <a:lnTo>
                    <a:pt x="979" y="1247"/>
                  </a:lnTo>
                  <a:lnTo>
                    <a:pt x="979" y="1251"/>
                  </a:lnTo>
                  <a:lnTo>
                    <a:pt x="981" y="1251"/>
                  </a:lnTo>
                  <a:lnTo>
                    <a:pt x="981" y="1293"/>
                  </a:lnTo>
                  <a:lnTo>
                    <a:pt x="1037" y="1293"/>
                  </a:lnTo>
                  <a:lnTo>
                    <a:pt x="1037" y="1343"/>
                  </a:lnTo>
                  <a:lnTo>
                    <a:pt x="1121" y="1343"/>
                  </a:lnTo>
                  <a:lnTo>
                    <a:pt x="1121" y="1393"/>
                  </a:lnTo>
                  <a:lnTo>
                    <a:pt x="1125" y="1393"/>
                  </a:lnTo>
                  <a:lnTo>
                    <a:pt x="1125" y="1399"/>
                  </a:lnTo>
                  <a:lnTo>
                    <a:pt x="1251" y="1399"/>
                  </a:lnTo>
                  <a:lnTo>
                    <a:pt x="1251" y="1457"/>
                  </a:lnTo>
                  <a:lnTo>
                    <a:pt x="1413" y="1457"/>
                  </a:lnTo>
                  <a:lnTo>
                    <a:pt x="1413" y="1469"/>
                  </a:lnTo>
                  <a:lnTo>
                    <a:pt x="1417" y="1469"/>
                  </a:lnTo>
                  <a:lnTo>
                    <a:pt x="1417" y="1515"/>
                  </a:lnTo>
                  <a:lnTo>
                    <a:pt x="1473" y="1515"/>
                  </a:lnTo>
                  <a:lnTo>
                    <a:pt x="1473" y="1523"/>
                  </a:lnTo>
                  <a:lnTo>
                    <a:pt x="1475" y="1523"/>
                  </a:lnTo>
                  <a:lnTo>
                    <a:pt x="1475" y="1583"/>
                  </a:lnTo>
                  <a:lnTo>
                    <a:pt x="1479" y="1583"/>
                  </a:lnTo>
                  <a:lnTo>
                    <a:pt x="1479" y="1589"/>
                  </a:lnTo>
                  <a:lnTo>
                    <a:pt x="1481" y="1589"/>
                  </a:lnTo>
                  <a:lnTo>
                    <a:pt x="1481" y="1640"/>
                  </a:lnTo>
                  <a:lnTo>
                    <a:pt x="1501" y="1640"/>
                  </a:lnTo>
                  <a:lnTo>
                    <a:pt x="1501" y="1652"/>
                  </a:lnTo>
                  <a:lnTo>
                    <a:pt x="1503" y="1652"/>
                  </a:lnTo>
                  <a:lnTo>
                    <a:pt x="1503" y="1688"/>
                  </a:lnTo>
                  <a:lnTo>
                    <a:pt x="1518" y="1688"/>
                  </a:lnTo>
                  <a:lnTo>
                    <a:pt x="1518" y="1696"/>
                  </a:lnTo>
                  <a:lnTo>
                    <a:pt x="1616" y="1696"/>
                  </a:lnTo>
                </a:path>
              </a:pathLst>
            </a:cu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29" name="Line 77">
              <a:extLst>
                <a:ext uri="{FF2B5EF4-FFF2-40B4-BE49-F238E27FC236}">
                  <a16:creationId xmlns="" xmlns:a16="http://schemas.microsoft.com/office/drawing/2014/main" id="{A5733C23-8CCE-4368-916B-7B7353A520FE}"/>
                </a:ext>
              </a:extLst>
            </p:cNvPr>
            <p:cNvSpPr>
              <a:spLocks noChangeShapeType="1"/>
            </p:cNvSpPr>
            <p:nvPr/>
          </p:nvSpPr>
          <p:spPr bwMode="auto">
            <a:xfrm>
              <a:off x="7742238" y="4794250"/>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0" name="Line 78">
              <a:extLst>
                <a:ext uri="{FF2B5EF4-FFF2-40B4-BE49-F238E27FC236}">
                  <a16:creationId xmlns="" xmlns:a16="http://schemas.microsoft.com/office/drawing/2014/main" id="{DE31881B-5DA1-4D2C-B68E-32ADAEDADD2B}"/>
                </a:ext>
              </a:extLst>
            </p:cNvPr>
            <p:cNvSpPr>
              <a:spLocks noChangeShapeType="1"/>
            </p:cNvSpPr>
            <p:nvPr/>
          </p:nvSpPr>
          <p:spPr bwMode="auto">
            <a:xfrm flipH="1">
              <a:off x="7710488" y="4826000"/>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1" name="Line 79">
              <a:extLst>
                <a:ext uri="{FF2B5EF4-FFF2-40B4-BE49-F238E27FC236}">
                  <a16:creationId xmlns="" xmlns:a16="http://schemas.microsoft.com/office/drawing/2014/main" id="{383D6D9D-208D-4873-BDDF-5F960ADDE490}"/>
                </a:ext>
              </a:extLst>
            </p:cNvPr>
            <p:cNvSpPr>
              <a:spLocks noChangeShapeType="1"/>
            </p:cNvSpPr>
            <p:nvPr/>
          </p:nvSpPr>
          <p:spPr bwMode="auto">
            <a:xfrm>
              <a:off x="7624763" y="4794250"/>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2" name="Line 80">
              <a:extLst>
                <a:ext uri="{FF2B5EF4-FFF2-40B4-BE49-F238E27FC236}">
                  <a16:creationId xmlns="" xmlns:a16="http://schemas.microsoft.com/office/drawing/2014/main" id="{D91DFBE5-3DBE-4334-B035-3EE5D52D1F54}"/>
                </a:ext>
              </a:extLst>
            </p:cNvPr>
            <p:cNvSpPr>
              <a:spLocks noChangeShapeType="1"/>
            </p:cNvSpPr>
            <p:nvPr/>
          </p:nvSpPr>
          <p:spPr bwMode="auto">
            <a:xfrm flipH="1">
              <a:off x="7597776" y="4826000"/>
              <a:ext cx="58738"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3" name="Line 81">
              <a:extLst>
                <a:ext uri="{FF2B5EF4-FFF2-40B4-BE49-F238E27FC236}">
                  <a16:creationId xmlns="" xmlns:a16="http://schemas.microsoft.com/office/drawing/2014/main" id="{F9F4CC2B-3179-440C-98A6-DAACB2EBA824}"/>
                </a:ext>
              </a:extLst>
            </p:cNvPr>
            <p:cNvSpPr>
              <a:spLocks noChangeShapeType="1"/>
            </p:cNvSpPr>
            <p:nvPr/>
          </p:nvSpPr>
          <p:spPr bwMode="auto">
            <a:xfrm>
              <a:off x="7070726" y="4325938"/>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4" name="Line 82">
              <a:extLst>
                <a:ext uri="{FF2B5EF4-FFF2-40B4-BE49-F238E27FC236}">
                  <a16:creationId xmlns="" xmlns:a16="http://schemas.microsoft.com/office/drawing/2014/main" id="{91C1DCDA-E810-40D9-8F5B-A0B7C43BAF38}"/>
                </a:ext>
              </a:extLst>
            </p:cNvPr>
            <p:cNvSpPr>
              <a:spLocks noChangeShapeType="1"/>
            </p:cNvSpPr>
            <p:nvPr/>
          </p:nvSpPr>
          <p:spPr bwMode="auto">
            <a:xfrm flipH="1">
              <a:off x="7038976" y="4354513"/>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5" name="Line 83">
              <a:extLst>
                <a:ext uri="{FF2B5EF4-FFF2-40B4-BE49-F238E27FC236}">
                  <a16:creationId xmlns="" xmlns:a16="http://schemas.microsoft.com/office/drawing/2014/main" id="{60690B2B-D0F5-4F93-9B1C-E3E8D46247B6}"/>
                </a:ext>
              </a:extLst>
            </p:cNvPr>
            <p:cNvSpPr>
              <a:spLocks noChangeShapeType="1"/>
            </p:cNvSpPr>
            <p:nvPr/>
          </p:nvSpPr>
          <p:spPr bwMode="auto">
            <a:xfrm>
              <a:off x="6800851" y="4154488"/>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6" name="Line 84">
              <a:extLst>
                <a:ext uri="{FF2B5EF4-FFF2-40B4-BE49-F238E27FC236}">
                  <a16:creationId xmlns="" xmlns:a16="http://schemas.microsoft.com/office/drawing/2014/main" id="{18F0DA26-BD29-4422-B2FA-0ECCD23CBE4B}"/>
                </a:ext>
              </a:extLst>
            </p:cNvPr>
            <p:cNvSpPr>
              <a:spLocks noChangeShapeType="1"/>
            </p:cNvSpPr>
            <p:nvPr/>
          </p:nvSpPr>
          <p:spPr bwMode="auto">
            <a:xfrm flipH="1">
              <a:off x="6769101" y="4183063"/>
              <a:ext cx="63500"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7" name="Line 85">
              <a:extLst>
                <a:ext uri="{FF2B5EF4-FFF2-40B4-BE49-F238E27FC236}">
                  <a16:creationId xmlns="" xmlns:a16="http://schemas.microsoft.com/office/drawing/2014/main" id="{B296EB53-1D7E-4047-949D-F42340322338}"/>
                </a:ext>
              </a:extLst>
            </p:cNvPr>
            <p:cNvSpPr>
              <a:spLocks noChangeShapeType="1"/>
            </p:cNvSpPr>
            <p:nvPr/>
          </p:nvSpPr>
          <p:spPr bwMode="auto">
            <a:xfrm>
              <a:off x="6651626" y="4014788"/>
              <a:ext cx="0" cy="6350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8" name="Line 86">
              <a:extLst>
                <a:ext uri="{FF2B5EF4-FFF2-40B4-BE49-F238E27FC236}">
                  <a16:creationId xmlns="" xmlns:a16="http://schemas.microsoft.com/office/drawing/2014/main" id="{5EFF218E-B7A6-4B1B-AF05-5AE0446149C0}"/>
                </a:ext>
              </a:extLst>
            </p:cNvPr>
            <p:cNvSpPr>
              <a:spLocks noChangeShapeType="1"/>
            </p:cNvSpPr>
            <p:nvPr/>
          </p:nvSpPr>
          <p:spPr bwMode="auto">
            <a:xfrm flipH="1">
              <a:off x="6619876" y="4046538"/>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39" name="Line 87">
              <a:extLst>
                <a:ext uri="{FF2B5EF4-FFF2-40B4-BE49-F238E27FC236}">
                  <a16:creationId xmlns="" xmlns:a16="http://schemas.microsoft.com/office/drawing/2014/main" id="{B8B666F3-28B6-4375-965D-6BF96C2A4FF6}"/>
                </a:ext>
              </a:extLst>
            </p:cNvPr>
            <p:cNvSpPr>
              <a:spLocks noChangeShapeType="1"/>
            </p:cNvSpPr>
            <p:nvPr/>
          </p:nvSpPr>
          <p:spPr bwMode="auto">
            <a:xfrm>
              <a:off x="6270626" y="3622675"/>
              <a:ext cx="0" cy="6350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0" name="Line 88">
              <a:extLst>
                <a:ext uri="{FF2B5EF4-FFF2-40B4-BE49-F238E27FC236}">
                  <a16:creationId xmlns="" xmlns:a16="http://schemas.microsoft.com/office/drawing/2014/main" id="{EC5FA5E2-A411-439F-B6CB-C7D880D567AF}"/>
                </a:ext>
              </a:extLst>
            </p:cNvPr>
            <p:cNvSpPr>
              <a:spLocks noChangeShapeType="1"/>
            </p:cNvSpPr>
            <p:nvPr/>
          </p:nvSpPr>
          <p:spPr bwMode="auto">
            <a:xfrm flipH="1">
              <a:off x="6242051" y="3654425"/>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1" name="Line 89">
              <a:extLst>
                <a:ext uri="{FF2B5EF4-FFF2-40B4-BE49-F238E27FC236}">
                  <a16:creationId xmlns="" xmlns:a16="http://schemas.microsoft.com/office/drawing/2014/main" id="{2DDF65DB-0174-46C3-B777-70DE081423EB}"/>
                </a:ext>
              </a:extLst>
            </p:cNvPr>
            <p:cNvSpPr>
              <a:spLocks noChangeShapeType="1"/>
            </p:cNvSpPr>
            <p:nvPr/>
          </p:nvSpPr>
          <p:spPr bwMode="auto">
            <a:xfrm>
              <a:off x="6115051" y="3400425"/>
              <a:ext cx="0" cy="6350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2" name="Line 90">
              <a:extLst>
                <a:ext uri="{FF2B5EF4-FFF2-40B4-BE49-F238E27FC236}">
                  <a16:creationId xmlns="" xmlns:a16="http://schemas.microsoft.com/office/drawing/2014/main" id="{9E03CFDE-8054-4BBC-9006-7DA74B3D6B1F}"/>
                </a:ext>
              </a:extLst>
            </p:cNvPr>
            <p:cNvSpPr>
              <a:spLocks noChangeShapeType="1"/>
            </p:cNvSpPr>
            <p:nvPr/>
          </p:nvSpPr>
          <p:spPr bwMode="auto">
            <a:xfrm flipH="1">
              <a:off x="6083301" y="3432175"/>
              <a:ext cx="63500"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3" name="Line 91">
              <a:extLst>
                <a:ext uri="{FF2B5EF4-FFF2-40B4-BE49-F238E27FC236}">
                  <a16:creationId xmlns="" xmlns:a16="http://schemas.microsoft.com/office/drawing/2014/main" id="{A51D7152-EFF8-4748-B6AA-F88E276BEEC8}"/>
                </a:ext>
              </a:extLst>
            </p:cNvPr>
            <p:cNvSpPr>
              <a:spLocks noChangeShapeType="1"/>
            </p:cNvSpPr>
            <p:nvPr/>
          </p:nvSpPr>
          <p:spPr bwMode="auto">
            <a:xfrm>
              <a:off x="6505576" y="3676650"/>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4" name="Line 92">
              <a:extLst>
                <a:ext uri="{FF2B5EF4-FFF2-40B4-BE49-F238E27FC236}">
                  <a16:creationId xmlns="" xmlns:a16="http://schemas.microsoft.com/office/drawing/2014/main" id="{268574C3-EB7E-412B-ADD3-5ECB03BA889A}"/>
                </a:ext>
              </a:extLst>
            </p:cNvPr>
            <p:cNvSpPr>
              <a:spLocks noChangeShapeType="1"/>
            </p:cNvSpPr>
            <p:nvPr/>
          </p:nvSpPr>
          <p:spPr bwMode="auto">
            <a:xfrm flipH="1">
              <a:off x="6477001" y="3705225"/>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5" name="Line 93">
              <a:extLst>
                <a:ext uri="{FF2B5EF4-FFF2-40B4-BE49-F238E27FC236}">
                  <a16:creationId xmlns="" xmlns:a16="http://schemas.microsoft.com/office/drawing/2014/main" id="{4464DD52-1536-431D-8C91-55C7FF113A0F}"/>
                </a:ext>
              </a:extLst>
            </p:cNvPr>
            <p:cNvSpPr>
              <a:spLocks noChangeShapeType="1"/>
            </p:cNvSpPr>
            <p:nvPr/>
          </p:nvSpPr>
          <p:spPr bwMode="auto">
            <a:xfrm>
              <a:off x="6362701" y="3622675"/>
              <a:ext cx="0" cy="6350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6" name="Line 94">
              <a:extLst>
                <a:ext uri="{FF2B5EF4-FFF2-40B4-BE49-F238E27FC236}">
                  <a16:creationId xmlns="" xmlns:a16="http://schemas.microsoft.com/office/drawing/2014/main" id="{9291D164-CD69-492D-BF12-A5EB9CF480F6}"/>
                </a:ext>
              </a:extLst>
            </p:cNvPr>
            <p:cNvSpPr>
              <a:spLocks noChangeShapeType="1"/>
            </p:cNvSpPr>
            <p:nvPr/>
          </p:nvSpPr>
          <p:spPr bwMode="auto">
            <a:xfrm flipH="1">
              <a:off x="6334126" y="3654425"/>
              <a:ext cx="60325"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7" name="Line 95">
              <a:extLst>
                <a:ext uri="{FF2B5EF4-FFF2-40B4-BE49-F238E27FC236}">
                  <a16:creationId xmlns="" xmlns:a16="http://schemas.microsoft.com/office/drawing/2014/main" id="{67FC5C9B-45F8-43DF-B8F5-3CE6F0509D85}"/>
                </a:ext>
              </a:extLst>
            </p:cNvPr>
            <p:cNvSpPr>
              <a:spLocks noChangeShapeType="1"/>
            </p:cNvSpPr>
            <p:nvPr/>
          </p:nvSpPr>
          <p:spPr bwMode="auto">
            <a:xfrm>
              <a:off x="7773988" y="4794250"/>
              <a:ext cx="0" cy="60325"/>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sp>
          <p:nvSpPr>
            <p:cNvPr id="548" name="Line 96">
              <a:extLst>
                <a:ext uri="{FF2B5EF4-FFF2-40B4-BE49-F238E27FC236}">
                  <a16:creationId xmlns="" xmlns:a16="http://schemas.microsoft.com/office/drawing/2014/main" id="{948B876D-AE2D-4A1E-886D-A7E2AE3CD310}"/>
                </a:ext>
              </a:extLst>
            </p:cNvPr>
            <p:cNvSpPr>
              <a:spLocks noChangeShapeType="1"/>
            </p:cNvSpPr>
            <p:nvPr/>
          </p:nvSpPr>
          <p:spPr bwMode="auto">
            <a:xfrm flipH="1">
              <a:off x="7742238" y="4826000"/>
              <a:ext cx="63500" cy="0"/>
            </a:xfrm>
            <a:prstGeom prst="line">
              <a:avLst/>
            </a:prstGeom>
            <a:noFill/>
            <a:ln w="28575" cap="sq" cmpd="sng" algn="ctr">
              <a:solidFill>
                <a:schemeClr val="accent3"/>
              </a:solidFill>
              <a:prstDash val="solid"/>
              <a:miter lim="800000"/>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rgbClr val="D52B1E"/>
                </a:solidFill>
                <a:latin typeface="Calibri"/>
                <a:cs typeface="Arial"/>
              </a:endParaRPr>
            </a:p>
          </p:txBody>
        </p:sp>
      </p:grpSp>
      <p:sp>
        <p:nvSpPr>
          <p:cNvPr id="549" name="Freeform: Shape 4">
            <a:extLst>
              <a:ext uri="{FF2B5EF4-FFF2-40B4-BE49-F238E27FC236}">
                <a16:creationId xmlns="" xmlns:a16="http://schemas.microsoft.com/office/drawing/2014/main" id="{FA6D562D-F7D1-4663-85C0-B7DF8EC89BCF}"/>
              </a:ext>
            </a:extLst>
          </p:cNvPr>
          <p:cNvSpPr/>
          <p:nvPr/>
        </p:nvSpPr>
        <p:spPr>
          <a:xfrm>
            <a:off x="985157" y="4334028"/>
            <a:ext cx="661307" cy="1491343"/>
          </a:xfrm>
          <a:custGeom>
            <a:avLst/>
            <a:gdLst>
              <a:gd name="connsiteX0" fmla="*/ 0 w 661307"/>
              <a:gd name="connsiteY0" fmla="*/ 0 h 1472293"/>
              <a:gd name="connsiteX1" fmla="*/ 661307 w 661307"/>
              <a:gd name="connsiteY1" fmla="*/ 0 h 1472293"/>
              <a:gd name="connsiteX2" fmla="*/ 661307 w 661307"/>
              <a:gd name="connsiteY2" fmla="*/ 1472293 h 1472293"/>
            </a:gdLst>
            <a:ahLst/>
            <a:cxnLst>
              <a:cxn ang="0">
                <a:pos x="connsiteX0" y="connsiteY0"/>
              </a:cxn>
              <a:cxn ang="0">
                <a:pos x="connsiteX1" y="connsiteY1"/>
              </a:cxn>
              <a:cxn ang="0">
                <a:pos x="connsiteX2" y="connsiteY2"/>
              </a:cxn>
            </a:cxnLst>
            <a:rect l="l" t="t" r="r" b="b"/>
            <a:pathLst>
              <a:path w="661307" h="1472293">
                <a:moveTo>
                  <a:pt x="0" y="0"/>
                </a:moveTo>
                <a:lnTo>
                  <a:pt x="661307" y="0"/>
                </a:lnTo>
                <a:lnTo>
                  <a:pt x="661307" y="1472293"/>
                </a:lnTo>
              </a:path>
            </a:pathLst>
          </a:custGeom>
          <a:noFill/>
          <a:ln w="19050" cap="flat" cmpd="sng" algn="ctr">
            <a:solidFill>
              <a:srgbClr val="000000"/>
            </a:solidFill>
            <a:prstDash val="sysDash"/>
          </a:ln>
          <a:effectLst/>
        </p:spPr>
        <p:txBody>
          <a:bodyPr rtlCol="0" anchor="ctr"/>
          <a:lstStyle/>
          <a:p>
            <a:pPr algn="ctr" fontAlgn="auto">
              <a:spcBef>
                <a:spcPts val="0"/>
              </a:spcBef>
              <a:spcAft>
                <a:spcPts val="0"/>
              </a:spcAft>
              <a:defRPr/>
            </a:pPr>
            <a:endParaRPr lang="en-GB" kern="0">
              <a:solidFill>
                <a:srgbClr val="FFFFFF"/>
              </a:solidFill>
              <a:latin typeface="Calibri"/>
              <a:cs typeface="Arial"/>
            </a:endParaRPr>
          </a:p>
        </p:txBody>
      </p:sp>
      <p:cxnSp>
        <p:nvCxnSpPr>
          <p:cNvPr id="550" name="Straight Connector 549">
            <a:extLst>
              <a:ext uri="{FF2B5EF4-FFF2-40B4-BE49-F238E27FC236}">
                <a16:creationId xmlns="" xmlns:a16="http://schemas.microsoft.com/office/drawing/2014/main" id="{D299FC66-CFA1-40FE-B631-45546A432DAB}"/>
              </a:ext>
            </a:extLst>
          </p:cNvPr>
          <p:cNvCxnSpPr/>
          <p:nvPr/>
        </p:nvCxnSpPr>
        <p:spPr>
          <a:xfrm>
            <a:off x="1510392" y="4334028"/>
            <a:ext cx="0" cy="1491343"/>
          </a:xfrm>
          <a:prstGeom prst="line">
            <a:avLst/>
          </a:prstGeom>
          <a:noFill/>
          <a:ln w="19050" cap="flat" cmpd="sng" algn="ctr">
            <a:solidFill>
              <a:srgbClr val="000000"/>
            </a:solidFill>
            <a:prstDash val="sysDash"/>
          </a:ln>
          <a:effectLst/>
        </p:spPr>
      </p:cxnSp>
    </p:spTree>
    <p:extLst>
      <p:ext uri="{BB962C8B-B14F-4D97-AF65-F5344CB8AC3E}">
        <p14:creationId xmlns:p14="http://schemas.microsoft.com/office/powerpoint/2010/main" xmlns="" val="34942745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5124" y="179614"/>
            <a:ext cx="8356845" cy="807720"/>
          </a:xfrm>
        </p:spPr>
        <p:txBody>
          <a:bodyPr/>
          <a:lstStyle/>
          <a:p>
            <a:pPr>
              <a:lnSpc>
                <a:spcPct val="90000"/>
              </a:lnSpc>
            </a:pPr>
            <a:r>
              <a:rPr lang="ja-JP" sz="1800" b="1" i="0" dirty="0" smtClean="0">
                <a:solidFill>
                  <a:srgbClr val="043882"/>
                </a:solidFill>
                <a:ea typeface="MS UI Gothic" pitchFamily="18" charset="0"/>
              </a:rPr>
              <a:t>477O: KRAS野生型（WT）のmCRC患者におけるベバシズマブ+化学療法でのPD後のベバシズマブ（Bev）またはセツキシマブ（Cet）+化学療法：フランスでの無作為化多施設共同第II相試験（PRODIGE18試験）の最終解析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Bennouna J, et al	</a:t>
            </a:r>
          </a:p>
        </p:txBody>
      </p:sp>
      <p:sp>
        <p:nvSpPr>
          <p:cNvPr id="37" name="Content Placeholder 1"/>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68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PRODIGE18試験では、FIRE-3, SPIRITTおよびCOMETS試験のサブグループ解析で示された結果に沿った有効性に関するデータ示された。</a:t>
            </a:r>
          </a:p>
          <a:p>
            <a:r>
              <a:rPr lang="ja-JP" sz="1600" b="1" i="0" dirty="0" smtClean="0">
                <a:solidFill>
                  <a:srgbClr val="4D4D4D"/>
                </a:solidFill>
                <a:ea typeface="MS UI Gothic" pitchFamily="18" charset="0"/>
              </a:rPr>
              <a:t>これらの試験から得た結果により、抗EGFR抗体のみによる治療はベバシズマブによる治療後の第二選択治療において中程度の活性を示すことが示された。</a:t>
            </a:r>
          </a:p>
          <a:p>
            <a:r>
              <a:rPr lang="ja-JP" sz="1600" b="1" i="0" dirty="0" smtClean="0">
                <a:solidFill>
                  <a:srgbClr val="4D4D4D"/>
                </a:solidFill>
                <a:ea typeface="MS UI Gothic" pitchFamily="18" charset="0"/>
              </a:rPr>
              <a:t>FIRE-3試験のデータから、抗EGFR抗体+CTは、ベバシズマブ+CTへの移行においてPDが確認された後の治療として、最初の選択肢となり得ることが示唆される。</a:t>
            </a:r>
          </a:p>
          <a:p>
            <a:r>
              <a:rPr lang="ja-JP" sz="1600" b="1" i="0" dirty="0" smtClean="0">
                <a:solidFill>
                  <a:srgbClr val="4D4D4D"/>
                </a:solidFill>
                <a:ea typeface="MS UI Gothic" pitchFamily="18" charset="0"/>
              </a:rPr>
              <a:t>抗EGFR抗体、パニツムマブまたはセツキシマブは、ベバシズマブが第一選択治療で使用されている場合、TMLストラテジーに基づいて、初回進行、ベバシズマブ後の第三治療選択として考慮すべきであることを示すエビデンスが増加している。</a:t>
            </a:r>
          </a:p>
          <a:p>
            <a:pPr marL="0" indent="0">
              <a:buNone/>
            </a:pPr>
            <a:endParaRPr lang="en-GB" b="1" dirty="0"/>
          </a:p>
          <a:p>
            <a:pPr marL="0" indent="0">
              <a:buNone/>
            </a:pPr>
            <a:endParaRPr lang="en-GB" dirty="0"/>
          </a:p>
        </p:txBody>
      </p:sp>
      <p:sp>
        <p:nvSpPr>
          <p:cNvPr id="38"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Bennouna</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477O</a:t>
            </a:r>
          </a:p>
        </p:txBody>
      </p:sp>
      <p:graphicFrame>
        <p:nvGraphicFramePr>
          <p:cNvPr id="39" name="Group 88"/>
          <p:cNvGraphicFramePr>
            <a:graphicFrameLocks noGrp="1"/>
          </p:cNvGraphicFramePr>
          <p:nvPr>
            <p:extLst>
              <p:ext uri="{D42A27DB-BD31-4B8C-83A1-F6EECF244321}">
                <p14:modId xmlns:p14="http://schemas.microsoft.com/office/powerpoint/2010/main" xmlns="" val="1691576892"/>
              </p:ext>
            </p:extLst>
          </p:nvPr>
        </p:nvGraphicFramePr>
        <p:xfrm>
          <a:off x="369888" y="1580795"/>
          <a:ext cx="8408986" cy="2070200"/>
        </p:xfrm>
        <a:graphic>
          <a:graphicData uri="http://schemas.openxmlformats.org/drawingml/2006/table">
            <a:tbl>
              <a:tblPr firstRow="1" bandRow="1">
                <a:tableStyleId>{69012ECD-51FC-41F1-AA8D-1B2483CD663E}</a:tableStyleId>
              </a:tblPr>
              <a:tblGrid>
                <a:gridCol w="1695979">
                  <a:extLst>
                    <a:ext uri="{9D8B030D-6E8A-4147-A177-3AD203B41FA5}">
                      <a16:colId xmlns="" xmlns:a16="http://schemas.microsoft.com/office/drawing/2014/main" val="20000"/>
                    </a:ext>
                  </a:extLst>
                </a:gridCol>
                <a:gridCol w="1365357">
                  <a:extLst>
                    <a:ext uri="{9D8B030D-6E8A-4147-A177-3AD203B41FA5}">
                      <a16:colId xmlns="" xmlns:a16="http://schemas.microsoft.com/office/drawing/2014/main" val="20001"/>
                    </a:ext>
                  </a:extLst>
                </a:gridCol>
                <a:gridCol w="1782550">
                  <a:extLst>
                    <a:ext uri="{9D8B030D-6E8A-4147-A177-3AD203B41FA5}">
                      <a16:colId xmlns="" xmlns:a16="http://schemas.microsoft.com/office/drawing/2014/main" val="20002"/>
                    </a:ext>
                  </a:extLst>
                </a:gridCol>
                <a:gridCol w="1782550">
                  <a:extLst>
                    <a:ext uri="{9D8B030D-6E8A-4147-A177-3AD203B41FA5}">
                      <a16:colId xmlns="" xmlns:a16="http://schemas.microsoft.com/office/drawing/2014/main" val="20003"/>
                    </a:ext>
                  </a:extLst>
                </a:gridCol>
                <a:gridCol w="1782550"/>
              </a:tblGrid>
              <a:tr h="174543">
                <a:tc rowSpan="2">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患者の60%以上に発生したAE、%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ベバシズマブ + CT</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セツキシマブ + CT</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454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1" i="0" u="none" dirty="0" smtClean="0">
                          <a:solidFill>
                            <a:srgbClr val="FFFFFF"/>
                          </a:solidFill>
                          <a:ea typeface="MS UI Gothic" pitchFamily="18" charset="0"/>
                        </a:rPr>
                        <a:t>全てのグレード</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1" i="0" u="none" dirty="0" smtClean="0">
                          <a:solidFill>
                            <a:srgbClr val="FFFFFF"/>
                          </a:solidFill>
                          <a:ea typeface="MS UI Gothic" pitchFamily="18" charset="0"/>
                        </a:rPr>
                        <a:t>グレード3～4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1" i="0" u="none" dirty="0" smtClean="0">
                          <a:solidFill>
                            <a:srgbClr val="FFFFFF"/>
                          </a:solidFill>
                          <a:ea typeface="MS UI Gothic" pitchFamily="18" charset="0"/>
                        </a:rPr>
                        <a:t>全てのグレード</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ja-JP" sz="1400" b="1" i="0" u="none" dirty="0" smtClean="0">
                          <a:solidFill>
                            <a:srgbClr val="FFFFFF"/>
                          </a:solidFill>
                          <a:ea typeface="MS UI Gothic" pitchFamily="18" charset="0"/>
                        </a:rPr>
                        <a:t>グレード3～4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0174">
                <a:tc>
                  <a:txBody>
                    <a:bodyPr/>
                    <a:lstStyle/>
                    <a:p>
                      <a:pPr>
                        <a:lnSpc>
                          <a:spcPts val="1400"/>
                        </a:lnSpc>
                      </a:pPr>
                      <a:r>
                        <a:rPr lang="ja-JP" sz="1400" b="0" i="0" dirty="0" smtClean="0">
                          <a:solidFill>
                            <a:srgbClr val="000000"/>
                          </a:solidFill>
                          <a:ea typeface="MS UI Gothic" pitchFamily="18" charset="0"/>
                        </a:rPr>
                        <a:t>貧血</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000000"/>
                          </a:solidFill>
                          <a:ea typeface="MS UI Gothic" pitchFamily="18" charset="0"/>
                        </a:rPr>
                        <a:t>66.1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000000"/>
                          </a:solidFill>
                          <a:ea typeface="MS UI Gothic" pitchFamily="18" charset="0"/>
                        </a:rPr>
                        <a:t>4.6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000000"/>
                          </a:solidFill>
                          <a:ea typeface="MS UI Gothic" pitchFamily="18" charset="0"/>
                        </a:rPr>
                        <a:t>68.6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400"/>
                        </a:lnSpc>
                      </a:pPr>
                      <a:r>
                        <a:rPr lang="ja-JP" sz="1400" b="0" i="0" dirty="0" smtClean="0">
                          <a:solidFill>
                            <a:srgbClr val="000000"/>
                          </a:solidFill>
                          <a:ea typeface="MS UI Gothic" pitchFamily="18" charset="0"/>
                        </a:rPr>
                        <a:t>13.4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0174">
                <a:tc>
                  <a:txBody>
                    <a:bodyPr/>
                    <a:lstStyle/>
                    <a:p>
                      <a:pPr>
                        <a:lnSpc>
                          <a:spcPts val="1400"/>
                        </a:lnSpc>
                      </a:pPr>
                      <a:r>
                        <a:rPr lang="ja-JP" sz="1400" b="0" i="0" dirty="0" smtClean="0">
                          <a:solidFill>
                            <a:srgbClr val="000000"/>
                          </a:solidFill>
                          <a:ea typeface="MS UI Gothic" pitchFamily="18" charset="0"/>
                        </a:rPr>
                        <a:t>好中球減少症</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61.5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18.4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52.2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14.9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70174">
                <a:tc>
                  <a:txBody>
                    <a:bodyPr/>
                    <a:lstStyle/>
                    <a:p>
                      <a:pPr>
                        <a:lnSpc>
                          <a:spcPts val="1400"/>
                        </a:lnSpc>
                      </a:pPr>
                      <a:r>
                        <a:rPr lang="ja-JP" sz="1400" b="0" i="0" dirty="0" smtClean="0">
                          <a:solidFill>
                            <a:srgbClr val="000000"/>
                          </a:solidFill>
                          <a:ea typeface="MS UI Gothic" pitchFamily="18" charset="0"/>
                        </a:rPr>
                        <a:t>血小板減少症</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61.5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18.4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52.2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457200" rtl="0" eaLnBrk="1" latinLnBrk="0" hangingPunct="1">
                        <a:lnSpc>
                          <a:spcPts val="1400"/>
                        </a:lnSpc>
                      </a:pPr>
                      <a:r>
                        <a:rPr lang="ja-JP" sz="1400" b="0" i="0" dirty="0" smtClean="0">
                          <a:solidFill>
                            <a:srgbClr val="000000"/>
                          </a:solidFill>
                          <a:ea typeface="MS UI Gothic" pitchFamily="18" charset="0"/>
                        </a:rPr>
                        <a:t>14.9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182777">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182777">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182777">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皮膚障害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26176776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365124" y="179614"/>
            <a:ext cx="8335744" cy="807720"/>
          </a:xfrm>
        </p:spPr>
        <p:txBody>
          <a:bodyPr/>
          <a:lstStyle/>
          <a:p>
            <a:pPr>
              <a:lnSpc>
                <a:spcPct val="90000"/>
              </a:lnSpc>
            </a:pPr>
            <a:r>
              <a:rPr lang="ja-JP" sz="1700" b="1" i="0" dirty="0" smtClean="0">
                <a:solidFill>
                  <a:srgbClr val="043882"/>
                </a:solidFill>
                <a:ea typeface="MS UI Gothic" pitchFamily="18" charset="0"/>
              </a:rPr>
              <a:t>484PD: ニボルマブ（NIVO） + イピリムマブ（IPI）による治療下のDNAミスマッチ修復機構欠損（dMMR）/マイクロサテライトの高い不安定性（MSI-H）を有するmCRC患者における、臨床活性に関連した腫瘍PD-L1発現およびバイオマーカーの解析：CheckMate142試験 – André T, et al</a:t>
            </a:r>
          </a:p>
        </p:txBody>
      </p:sp>
      <p:sp>
        <p:nvSpPr>
          <p:cNvPr id="49" name="Content Placeholder 7"/>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itchFamily="34" charset="0"/>
              <a:buChar char="•"/>
            </a:pPr>
            <a:r>
              <a:rPr lang="ja-JP" sz="1600" b="0" i="0" dirty="0" smtClean="0">
                <a:solidFill>
                  <a:srgbClr val="4D4D4D"/>
                </a:solidFill>
                <a:ea typeface="MS UI Gothic" pitchFamily="18" charset="0"/>
              </a:rPr>
              <a:t>ニボルマブ+イピリムマブによる治療下のdMMR/MSI-Hを有するmCRC患者において、PD-L1発現およびバイオマーカーを評価すること。</a:t>
            </a:r>
          </a:p>
          <a:p>
            <a:endParaRPr lang="en-GB" dirty="0"/>
          </a:p>
        </p:txBody>
      </p:sp>
      <p:sp>
        <p:nvSpPr>
          <p:cNvPr id="50"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*ニボルマブ + イピリムマブ、q3w ×4回投与、その後ニボルマブ、q2w</a:t>
            </a:r>
          </a:p>
        </p:txBody>
      </p:sp>
      <p:sp>
        <p:nvSpPr>
          <p:cNvPr id="51" name="Text Placeholder 4"/>
          <p:cNvSpPr>
            <a:spLocks noGrp="1"/>
          </p:cNvSpPr>
          <p:nvPr>
            <p:ph type="body" sz="quarter" idx="11"/>
          </p:nvPr>
        </p:nvSpPr>
        <p:spPr>
          <a:xfrm>
            <a:off x="4648200" y="6096000"/>
            <a:ext cx="4130675" cy="487363"/>
          </a:xfrm>
        </p:spPr>
        <p:txBody>
          <a:bodyPr/>
          <a:lstStyle/>
          <a:p>
            <a:r>
              <a:rPr lang="en-US" dirty="0"/>
              <a:t>André T</a:t>
            </a:r>
            <a:r>
              <a:rPr lang="fr-FR" dirty="0"/>
              <a:t>, et al. Ann Oncol 2017;28(Suppl 5):Abstr 848PD</a:t>
            </a:r>
            <a:endParaRPr lang="en-US" dirty="0"/>
          </a:p>
        </p:txBody>
      </p:sp>
      <p:sp>
        <p:nvSpPr>
          <p:cNvPr id="54" name="AutoShape 12"/>
          <p:cNvSpPr>
            <a:spLocks noChangeArrowheads="1"/>
          </p:cNvSpPr>
          <p:nvPr/>
        </p:nvSpPr>
        <p:spPr bwMode="auto">
          <a:xfrm>
            <a:off x="8116435" y="335257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5" name="AutoShape 19"/>
          <p:cNvCxnSpPr>
            <a:cxnSpLocks noChangeShapeType="1"/>
            <a:stCxn id="58" idx="3"/>
            <a:endCxn id="57" idx="1"/>
          </p:cNvCxnSpPr>
          <p:nvPr/>
        </p:nvCxnSpPr>
        <p:spPr bwMode="auto">
          <a:xfrm>
            <a:off x="3684814" y="3616894"/>
            <a:ext cx="1180496"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56" name="AutoShape 21"/>
          <p:cNvCxnSpPr>
            <a:cxnSpLocks noChangeShapeType="1"/>
            <a:stCxn id="57" idx="3"/>
            <a:endCxn id="54" idx="1"/>
          </p:cNvCxnSpPr>
          <p:nvPr/>
        </p:nvCxnSpPr>
        <p:spPr bwMode="auto">
          <a:xfrm>
            <a:off x="7543800" y="3616895"/>
            <a:ext cx="572635" cy="0"/>
          </a:xfrm>
          <a:prstGeom prst="straightConnector1">
            <a:avLst/>
          </a:prstGeom>
          <a:noFill/>
          <a:ln w="57150">
            <a:solidFill>
              <a:schemeClr val="bg2">
                <a:lumMod val="60000"/>
                <a:lumOff val="40000"/>
              </a:schemeClr>
            </a:solidFill>
            <a:round/>
            <a:headEnd/>
            <a:tailEnd type="triangle" w="med" len="med"/>
          </a:ln>
        </p:spPr>
      </p:cxnSp>
      <p:sp>
        <p:nvSpPr>
          <p:cNvPr id="57" name="AutoShape 8"/>
          <p:cNvSpPr>
            <a:spLocks noChangeArrowheads="1"/>
          </p:cNvSpPr>
          <p:nvPr/>
        </p:nvSpPr>
        <p:spPr bwMode="auto">
          <a:xfrm>
            <a:off x="4865310" y="320652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*ニボルマブ 3 mg/kg </a:t>
            </a:r>
            <a:r>
              <a:rPr lang="en" dirty="0" smtClean="0"/>
              <a:t/>
            </a:r>
            <a:br>
              <a:rPr lang="en" dirty="0" smtClean="0"/>
            </a:br>
            <a:r>
              <a:rPr lang="ja-JP" b="0" i="0" dirty="0" smtClean="0">
                <a:solidFill>
                  <a:srgbClr val="FFFFFF"/>
                </a:solidFill>
                <a:ea typeface="MS UI Gothic" pitchFamily="18" charset="0"/>
              </a:rPr>
              <a:t>+ イピリムマブ 1 mg/kg </a:t>
            </a:r>
          </a:p>
          <a:p>
            <a:pPr algn="ctr" defTabSz="892175" eaLnBrk="0" hangingPunct="0"/>
            <a:r>
              <a:rPr lang="ja-JP" b="0" i="0" dirty="0" smtClean="0">
                <a:solidFill>
                  <a:srgbClr val="FFFFFF"/>
                </a:solidFill>
                <a:ea typeface="MS UI Gothic" pitchFamily="18" charset="0"/>
              </a:rPr>
              <a:t>(n=84)</a:t>
            </a:r>
          </a:p>
        </p:txBody>
      </p:sp>
      <p:sp>
        <p:nvSpPr>
          <p:cNvPr id="58" name="AutoShape 9"/>
          <p:cNvSpPr>
            <a:spLocks noChangeArrowheads="1"/>
          </p:cNvSpPr>
          <p:nvPr/>
        </p:nvSpPr>
        <p:spPr bwMode="auto">
          <a:xfrm>
            <a:off x="365124" y="2574814"/>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組織学的検査で確定された転移性/再発性CRC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dMMR/MSI-H</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1ライン以上の治療歴</a:t>
            </a:r>
          </a:p>
          <a:p>
            <a:pPr defTabSz="892175" eaLnBrk="0" hangingPunct="0">
              <a:spcAft>
                <a:spcPct val="30000"/>
              </a:spcAft>
            </a:pPr>
            <a:r>
              <a:rPr lang="ja-JP" b="0" i="0" dirty="0" smtClean="0">
                <a:solidFill>
                  <a:srgbClr val="FFFFFF"/>
                </a:solidFill>
                <a:ea typeface="MS UI Gothic" pitchFamily="18" charset="0"/>
              </a:rPr>
              <a:t>(n=158)</a:t>
            </a:r>
          </a:p>
        </p:txBody>
      </p:sp>
      <p:sp>
        <p:nvSpPr>
          <p:cNvPr id="59" name="Rectangle 9"/>
          <p:cNvSpPr txBox="1">
            <a:spLocks noChangeArrowheads="1"/>
          </p:cNvSpPr>
          <p:nvPr/>
        </p:nvSpPr>
        <p:spPr bwMode="auto">
          <a:xfrm>
            <a:off x="365124" y="530545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ORR（治験医師の評価）</a:t>
            </a:r>
          </a:p>
        </p:txBody>
      </p:sp>
      <p:sp>
        <p:nvSpPr>
          <p:cNvPr id="60" name="Content Placeholder 26"/>
          <p:cNvSpPr txBox="1">
            <a:spLocks/>
          </p:cNvSpPr>
          <p:nvPr/>
        </p:nvSpPr>
        <p:spPr>
          <a:xfrm>
            <a:off x="4648200" y="5305456"/>
            <a:ext cx="4345674"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ORR（盲検化された独立中央レビュー）, </a:t>
            </a:r>
            <a:r>
              <a:rPr lang="en-GB" altLang="ja-JP" b="0" i="0" dirty="0" smtClean="0">
                <a:solidFill>
                  <a:srgbClr val="4D4D4D"/>
                </a:solidFill>
                <a:ea typeface="MS UI Gothic" pitchFamily="18" charset="0"/>
              </a:rPr>
              <a:t/>
            </a:r>
            <a:br>
              <a:rPr lang="en-GB" altLang="ja-JP" b="0" i="0" dirty="0" smtClean="0">
                <a:solidFill>
                  <a:srgbClr val="4D4D4D"/>
                </a:solidFill>
                <a:ea typeface="MS UI Gothic" pitchFamily="18" charset="0"/>
              </a:rPr>
            </a:br>
            <a:r>
              <a:rPr lang="ja-JP" b="0" i="0" dirty="0" smtClean="0">
                <a:solidFill>
                  <a:srgbClr val="4D4D4D"/>
                </a:solidFill>
                <a:ea typeface="MS UI Gothic" pitchFamily="18" charset="0"/>
              </a:rPr>
              <a:t>PFS, OS, 安全性</a:t>
            </a:r>
          </a:p>
        </p:txBody>
      </p:sp>
    </p:spTree>
    <p:extLst>
      <p:ext uri="{BB962C8B-B14F-4D97-AF65-F5344CB8AC3E}">
        <p14:creationId xmlns:p14="http://schemas.microsoft.com/office/powerpoint/2010/main" xmlns="" val="386525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切除不能な局所進行膵癌患者における第一選択治療として、nab-パクリタキセル＋ゲムシタビンの有効性と安全性を評価すること。</a:t>
            </a:r>
          </a:p>
          <a:p>
            <a:pPr marL="285750" indent="-285750">
              <a:buFont typeface="Arial" panose="020B0604020202020204" pitchFamily="34" charset="0"/>
              <a:buChar char="•"/>
            </a:pPr>
            <a:endParaRPr lang="en-US" b="1" dirty="0"/>
          </a:p>
          <a:p>
            <a:endParaRPr lang="en-GB" dirty="0"/>
          </a:p>
        </p:txBody>
      </p:sp>
      <p:sp>
        <p:nvSpPr>
          <p:cNvPr id="17"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622PD: 局所進行膵癌（LAPC）患者におけるnab-パクリタキセル（Nab-P） + ゲムシタビン（G）：第II相LAPACT試験の有効性および安全性中間結果 – Philip PA, et al</a:t>
            </a:r>
          </a:p>
        </p:txBody>
      </p:sp>
      <p:sp>
        <p:nvSpPr>
          <p:cNvPr id="18" name="Text Placeholder 3"/>
          <p:cNvSpPr>
            <a:spLocks noGrp="1"/>
          </p:cNvSpPr>
          <p:nvPr>
            <p:ph type="body" sz="quarter" idx="10"/>
          </p:nvPr>
        </p:nvSpPr>
        <p:spPr>
          <a:xfrm>
            <a:off x="365125" y="6096000"/>
            <a:ext cx="4367742" cy="487363"/>
          </a:xfrm>
        </p:spPr>
        <p:txBody>
          <a:bodyPr/>
          <a:lstStyle/>
          <a:p>
            <a:r>
              <a:rPr lang="ja-JP" sz="1200" b="0" i="0" dirty="0" smtClean="0">
                <a:solidFill>
                  <a:srgbClr val="4D4D4D"/>
                </a:solidFill>
                <a:ea typeface="MS UI Gothic" pitchFamily="18" charset="0"/>
              </a:rPr>
              <a:t>*125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、q3/4w、≦6サイクル;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、q3/4w、≦6 サイクル</a:t>
            </a:r>
          </a:p>
        </p:txBody>
      </p:sp>
      <p:sp>
        <p:nvSpPr>
          <p:cNvPr id="19" name="Text Placeholder 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Philip PA</a:t>
            </a:r>
            <a:r>
              <a:rPr lang="en-US" altLang="ja-JP" dirty="0" smtClean="0">
                <a:ea typeface="MS UI Gothic" pitchFamily="18" charset="0"/>
              </a:rPr>
              <a:t>, et al</a:t>
            </a:r>
            <a:r>
              <a:rPr lang="ja-JP" sz="1200" b="0" i="0" dirty="0" err="1" smtClean="0">
                <a:solidFill>
                  <a:srgbClr val="4D4D4D"/>
                </a:solidFill>
                <a:ea typeface="MS UI Gothic" pitchFamily="18" charset="0"/>
              </a:rPr>
              <a:t>.</a:t>
            </a:r>
            <a:r>
              <a:rPr lang="ja-JP" sz="1200" b="0" i="0" dirty="0" smtClean="0">
                <a:solidFill>
                  <a:srgbClr val="4D4D4D"/>
                </a:solidFill>
                <a:ea typeface="MS UI Gothic" pitchFamily="18" charset="0"/>
              </a:rPr>
              <a:t> Ann Oncol 2017;28(Suppl 5):Abstr 622PD</a:t>
            </a:r>
          </a:p>
        </p:txBody>
      </p:sp>
      <p:sp>
        <p:nvSpPr>
          <p:cNvPr id="20" name="Rectangle 9"/>
          <p:cNvSpPr txBox="1">
            <a:spLocks noChangeArrowheads="1"/>
          </p:cNvSpPr>
          <p:nvPr/>
        </p:nvSpPr>
        <p:spPr bwMode="auto">
          <a:xfrm>
            <a:off x="365124" y="4941375"/>
            <a:ext cx="4130676" cy="1027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TTF</a:t>
            </a:r>
          </a:p>
          <a:p>
            <a:endParaRPr lang="en-GB" dirty="0"/>
          </a:p>
        </p:txBody>
      </p:sp>
      <p:sp>
        <p:nvSpPr>
          <p:cNvPr id="21" name="Content Placeholder 26"/>
          <p:cNvSpPr txBox="1">
            <a:spLocks/>
          </p:cNvSpPr>
          <p:nvPr/>
        </p:nvSpPr>
        <p:spPr>
          <a:xfrm>
            <a:off x="4648200" y="4941375"/>
            <a:ext cx="4130675" cy="10276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DCR, ORR, PFS, OS, 安全性, QoL</a:t>
            </a:r>
          </a:p>
        </p:txBody>
      </p:sp>
      <p:cxnSp>
        <p:nvCxnSpPr>
          <p:cNvPr id="22" name="AutoShape 19"/>
          <p:cNvCxnSpPr>
            <a:cxnSpLocks noChangeShapeType="1"/>
            <a:stCxn id="24" idx="3"/>
            <a:endCxn id="27" idx="1"/>
          </p:cNvCxnSpPr>
          <p:nvPr/>
        </p:nvCxnSpPr>
        <p:spPr bwMode="auto">
          <a:xfrm flipV="1">
            <a:off x="3002507" y="3619815"/>
            <a:ext cx="455654" cy="1"/>
          </a:xfrm>
          <a:prstGeom prst="straightConnector1">
            <a:avLst/>
          </a:prstGeom>
          <a:noFill/>
          <a:ln w="57150">
            <a:solidFill>
              <a:schemeClr val="bg2">
                <a:lumMod val="60000"/>
                <a:lumOff val="40000"/>
              </a:schemeClr>
            </a:solidFill>
            <a:round/>
            <a:headEnd/>
            <a:tailEnd type="triangle" w="med" len="med"/>
          </a:ln>
        </p:spPr>
      </p:cxnSp>
      <p:sp>
        <p:nvSpPr>
          <p:cNvPr id="24" name="AutoShape 9"/>
          <p:cNvSpPr>
            <a:spLocks noChangeArrowheads="1"/>
          </p:cNvSpPr>
          <p:nvPr/>
        </p:nvSpPr>
        <p:spPr bwMode="auto">
          <a:xfrm>
            <a:off x="365124" y="2937834"/>
            <a:ext cx="2637383" cy="1363963"/>
          </a:xfrm>
          <a:prstGeom prst="roundRect">
            <a:avLst>
              <a:gd name="adj" fmla="val 0"/>
            </a:avLst>
          </a:prstGeom>
          <a:solidFill>
            <a:schemeClr val="accent1"/>
          </a:solidFill>
          <a:ln w="9525" algn="ctr">
            <a:noFill/>
            <a:round/>
            <a:headEnd/>
            <a:tailEnd/>
          </a:ln>
        </p:spPr>
        <p:txBody>
          <a:bodyPr wrap="square" lIns="90488" tIns="44450" rIns="90488" bIns="44450" anchor="t">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未治療の切除不能な局所進行膵癌</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(n=107)</a:t>
            </a:r>
            <a:r>
              <a:rPr lang="en-GB" altLang="ja-JP" b="0" i="0" dirty="0" smtClean="0">
                <a:solidFill>
                  <a:srgbClr val="FFFFFF"/>
                </a:solidFill>
                <a:ea typeface="MS UI Gothic" pitchFamily="18" charset="0"/>
              </a:rPr>
              <a:t> </a:t>
            </a:r>
            <a:endParaRPr lang="ja-JP" b="0" i="0" dirty="0" smtClean="0">
              <a:solidFill>
                <a:srgbClr val="FFFFFF"/>
              </a:solidFill>
              <a:ea typeface="MS UI Gothic" pitchFamily="18" charset="0"/>
            </a:endParaRPr>
          </a:p>
        </p:txBody>
      </p:sp>
      <p:sp>
        <p:nvSpPr>
          <p:cNvPr id="25" name="AutoShape 12"/>
          <p:cNvSpPr>
            <a:spLocks noChangeArrowheads="1"/>
          </p:cNvSpPr>
          <p:nvPr/>
        </p:nvSpPr>
        <p:spPr bwMode="auto">
          <a:xfrm>
            <a:off x="6367457" y="2818988"/>
            <a:ext cx="2410377" cy="1601654"/>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治験医師の選択：</a:t>
            </a:r>
          </a:p>
          <a:p>
            <a:pPr marL="285750" indent="-285750" defTabSz="892175" eaLnBrk="0" hangingPunct="0">
              <a:buFont typeface="Arial" pitchFamily="34" charset="0"/>
              <a:buChar char="•"/>
            </a:pPr>
            <a:r>
              <a:rPr lang="ja-JP" b="0" i="0" dirty="0" smtClean="0">
                <a:solidFill>
                  <a:srgbClr val="FFFFFF"/>
                </a:solidFill>
                <a:ea typeface="MS UI Gothic" pitchFamily="18" charset="0"/>
              </a:rPr>
              <a:t>Nab-パクリタキセル + ゲムシタビン</a:t>
            </a:r>
          </a:p>
          <a:p>
            <a:pPr marL="285750" indent="-285750" defTabSz="892175" eaLnBrk="0" hangingPunct="0">
              <a:buFont typeface="Arial" pitchFamily="34" charset="0"/>
              <a:buChar char="•"/>
            </a:pPr>
            <a:r>
              <a:rPr lang="ja-JP" b="0" i="0" dirty="0" smtClean="0">
                <a:solidFill>
                  <a:srgbClr val="FFFFFF"/>
                </a:solidFill>
                <a:ea typeface="MS UI Gothic" pitchFamily="18" charset="0"/>
              </a:rPr>
              <a:t>CRT</a:t>
            </a:r>
          </a:p>
          <a:p>
            <a:pPr marL="285750" indent="-285750" defTabSz="892175" eaLnBrk="0" hangingPunct="0">
              <a:buFont typeface="Arial" pitchFamily="34" charset="0"/>
              <a:buChar char="•"/>
            </a:pPr>
            <a:r>
              <a:rPr lang="ja-JP" b="0" i="0" dirty="0" smtClean="0">
                <a:solidFill>
                  <a:srgbClr val="FFFFFF"/>
                </a:solidFill>
                <a:ea typeface="MS UI Gothic" pitchFamily="18" charset="0"/>
              </a:rPr>
              <a:t>外科的切除</a:t>
            </a:r>
          </a:p>
        </p:txBody>
      </p:sp>
      <p:cxnSp>
        <p:nvCxnSpPr>
          <p:cNvPr id="26" name="AutoShape 19"/>
          <p:cNvCxnSpPr>
            <a:cxnSpLocks noChangeShapeType="1"/>
            <a:stCxn id="27" idx="3"/>
            <a:endCxn id="25" idx="1"/>
          </p:cNvCxnSpPr>
          <p:nvPr/>
        </p:nvCxnSpPr>
        <p:spPr bwMode="auto">
          <a:xfrm>
            <a:off x="5868538" y="3619815"/>
            <a:ext cx="498919" cy="0"/>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3458161" y="2818988"/>
            <a:ext cx="2410377" cy="1601654"/>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導入期間</a:t>
            </a:r>
            <a:r>
              <a:rPr lang="ja-JP" b="0" i="0" dirty="0" smtClean="0">
                <a:solidFill>
                  <a:srgbClr val="FFFFFF"/>
                </a:solidFill>
                <a:ea typeface="MS UI Gothic" pitchFamily="18" charset="0"/>
              </a:rPr>
              <a:t>: Nab-パクリタキセル* + ゲムシタビン</a:t>
            </a:r>
            <a:r>
              <a:rPr lang="ja-JP" b="0" i="0" baseline="30000" dirty="0" smtClean="0">
                <a:solidFill>
                  <a:srgbClr val="FFFFFF"/>
                </a:solidFill>
                <a:ea typeface="MS UI Gothic" pitchFamily="18" charset="0"/>
              </a:rPr>
              <a:t>†</a:t>
            </a:r>
          </a:p>
        </p:txBody>
      </p:sp>
    </p:spTree>
    <p:extLst>
      <p:ext uri="{BB962C8B-B14F-4D97-AF65-F5344CB8AC3E}">
        <p14:creationId xmlns:p14="http://schemas.microsoft.com/office/powerpoint/2010/main" xmlns="" val="9092496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p:txBody>
      </p:sp>
      <p:sp>
        <p:nvSpPr>
          <p:cNvPr id="16" name="Text Placeholder 4"/>
          <p:cNvSpPr>
            <a:spLocks noGrp="1"/>
          </p:cNvSpPr>
          <p:nvPr>
            <p:ph type="body" sz="quarter" idx="11"/>
          </p:nvPr>
        </p:nvSpPr>
        <p:spPr>
          <a:xfrm>
            <a:off x="4648200" y="6096000"/>
            <a:ext cx="4130675" cy="487363"/>
          </a:xfrm>
        </p:spPr>
        <p:txBody>
          <a:bodyPr/>
          <a:lstStyle/>
          <a:p>
            <a:r>
              <a:rPr lang="en-US" dirty="0"/>
              <a:t>André T</a:t>
            </a:r>
            <a:r>
              <a:rPr lang="fr-FR" dirty="0"/>
              <a:t>, et al. Ann Oncol 2017;28(Suppl 5):Abstr 848PD</a:t>
            </a:r>
            <a:endParaRPr lang="en-US" dirty="0"/>
          </a:p>
        </p:txBody>
      </p:sp>
      <p:sp>
        <p:nvSpPr>
          <p:cNvPr id="17" name="Title 1"/>
          <p:cNvSpPr>
            <a:spLocks noGrp="1"/>
          </p:cNvSpPr>
          <p:nvPr>
            <p:ph type="title"/>
          </p:nvPr>
        </p:nvSpPr>
        <p:spPr>
          <a:xfrm>
            <a:off x="365124" y="179614"/>
            <a:ext cx="8418268" cy="807720"/>
          </a:xfrm>
        </p:spPr>
        <p:txBody>
          <a:bodyPr/>
          <a:lstStyle/>
          <a:p>
            <a:pPr>
              <a:lnSpc>
                <a:spcPct val="90000"/>
              </a:lnSpc>
            </a:pPr>
            <a:r>
              <a:rPr lang="ja-JP" sz="1700" b="1" i="0" dirty="0" smtClean="0">
                <a:solidFill>
                  <a:srgbClr val="043882"/>
                </a:solidFill>
                <a:ea typeface="MS UI Gothic" pitchFamily="18" charset="0"/>
              </a:rPr>
              <a:t>484PD: ニボルマブ（NIVO） + イピリムマブ（IPI）による治療下のDNAミスマッチ修復機構欠損（dMMR）/マイクロサテライトの高い不安定性（MSI-H）を有するmCRC患者における、臨床活性に関連した腫瘍PD-L1発現およびバイオマーカーの解析：CheckMate142試験 – André T, et al</a:t>
            </a:r>
          </a:p>
        </p:txBody>
      </p:sp>
      <p:graphicFrame>
        <p:nvGraphicFramePr>
          <p:cNvPr id="18" name="Group 88"/>
          <p:cNvGraphicFramePr>
            <a:graphicFrameLocks noGrp="1"/>
          </p:cNvGraphicFramePr>
          <p:nvPr>
            <p:extLst>
              <p:ext uri="{D42A27DB-BD31-4B8C-83A1-F6EECF244321}">
                <p14:modId xmlns:p14="http://schemas.microsoft.com/office/powerpoint/2010/main" xmlns="" val="2192209319"/>
              </p:ext>
            </p:extLst>
          </p:nvPr>
        </p:nvGraphicFramePr>
        <p:xfrm>
          <a:off x="369888" y="1637304"/>
          <a:ext cx="8405622" cy="4081213"/>
        </p:xfrm>
        <a:graphic>
          <a:graphicData uri="http://schemas.openxmlformats.org/drawingml/2006/table">
            <a:tbl>
              <a:tblPr firstRow="1" bandRow="1">
                <a:tableStyleId>{69012ECD-51FC-41F1-AA8D-1B2483CD663E}</a:tableStyleId>
              </a:tblPr>
              <a:tblGrid>
                <a:gridCol w="3178530">
                  <a:extLst>
                    <a:ext uri="{9D8B030D-6E8A-4147-A177-3AD203B41FA5}">
                      <a16:colId xmlns="" xmlns:a16="http://schemas.microsoft.com/office/drawing/2014/main" val="20000"/>
                    </a:ext>
                  </a:extLst>
                </a:gridCol>
                <a:gridCol w="2613546">
                  <a:extLst>
                    <a:ext uri="{9D8B030D-6E8A-4147-A177-3AD203B41FA5}">
                      <a16:colId xmlns="" xmlns:a16="http://schemas.microsoft.com/office/drawing/2014/main" val="20001"/>
                    </a:ext>
                  </a:extLst>
                </a:gridCol>
                <a:gridCol w="2613546">
                  <a:extLst>
                    <a:ext uri="{9D8B030D-6E8A-4147-A177-3AD203B41FA5}">
                      <a16:colId xmlns="" xmlns:a16="http://schemas.microsoft.com/office/drawing/2014/main" val="20002"/>
                    </a:ext>
                  </a:extLst>
                </a:gridCol>
              </a:tblGrid>
              <a:tr h="28474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 n (%)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ニボルマブ + イピリムマブ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474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ORR</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DCR</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26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腫瘍PD-L1発現</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683376">
                <a:tc>
                  <a:txBody>
                    <a:bodyPr/>
                    <a:lstStyle/>
                    <a:p>
                      <a:pPr marL="90488" indent="0"/>
                      <a:r>
                        <a:rPr lang="ja-JP" sz="1400" b="0" i="0" u="none" dirty="0" smtClean="0">
                          <a:solidFill>
                            <a:srgbClr val="000000"/>
                          </a:solidFill>
                          <a:ea typeface="MS UI Gothic" pitchFamily="18" charset="0"/>
                        </a:rPr>
                        <a:t>≧1% (n=16)</a:t>
                      </a:r>
                    </a:p>
                    <a:p>
                      <a:pPr marL="90488" indent="0"/>
                      <a:r>
                        <a:rPr lang="ja-JP" sz="1400" b="0" i="0" u="none" dirty="0" smtClean="0">
                          <a:solidFill>
                            <a:srgbClr val="000000"/>
                          </a:solidFill>
                          <a:ea typeface="MS UI Gothic" pitchFamily="18" charset="0"/>
                        </a:rPr>
                        <a:t>＜1% (n=50)</a:t>
                      </a:r>
                    </a:p>
                    <a:p>
                      <a:pPr marL="90488" indent="0"/>
                      <a:r>
                        <a:rPr lang="ja-JP" sz="1400" b="0" i="0" u="none" dirty="0" smtClean="0">
                          <a:solidFill>
                            <a:srgbClr val="000000"/>
                          </a:solidFill>
                          <a:ea typeface="MS UI Gothic" pitchFamily="18" charset="0"/>
                        </a:rPr>
                        <a:t>不明 (n=18)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dirty="0" smtClean="0">
                          <a:solidFill>
                            <a:srgbClr val="000000"/>
                          </a:solidFill>
                          <a:ea typeface="MS UI Gothic" pitchFamily="18" charset="0"/>
                        </a:rPr>
                        <a:t>9 (56) [29.9, 80.3]</a:t>
                      </a:r>
                    </a:p>
                    <a:p>
                      <a:pPr algn="ctr"/>
                      <a:r>
                        <a:rPr lang="ja-JP" sz="1400" b="0" i="0" u="none" dirty="0" smtClean="0">
                          <a:solidFill>
                            <a:srgbClr val="000000"/>
                          </a:solidFill>
                          <a:ea typeface="MS UI Gothic" pitchFamily="18" charset="0"/>
                        </a:rPr>
                        <a:t>27 (54) [39.3, 68.2]</a:t>
                      </a:r>
                    </a:p>
                    <a:p>
                      <a:pPr algn="ctr"/>
                      <a:r>
                        <a:rPr lang="ja-JP" sz="1400" b="0" i="0" u="none" dirty="0" smtClean="0">
                          <a:solidFill>
                            <a:srgbClr val="000000"/>
                          </a:solidFill>
                          <a:ea typeface="MS UI Gothic" pitchFamily="18" charset="0"/>
                        </a:rPr>
                        <a:t>10 (56) [30.8, 78.5]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dirty="0" smtClean="0">
                          <a:solidFill>
                            <a:srgbClr val="000000"/>
                          </a:solidFill>
                          <a:ea typeface="MS UI Gothic" pitchFamily="18" charset="0"/>
                        </a:rPr>
                        <a:t>12 (75) [47.6, 92.7]</a:t>
                      </a:r>
                    </a:p>
                    <a:p>
                      <a:pPr algn="ctr"/>
                      <a:r>
                        <a:rPr lang="ja-JP" sz="1400" b="0" i="0" u="none" dirty="0" smtClean="0">
                          <a:solidFill>
                            <a:srgbClr val="000000"/>
                          </a:solidFill>
                          <a:ea typeface="MS UI Gothic" pitchFamily="18" charset="0"/>
                        </a:rPr>
                        <a:t>39 (78) [64.0, 88.5]</a:t>
                      </a:r>
                    </a:p>
                    <a:p>
                      <a:pPr algn="ctr"/>
                      <a:r>
                        <a:rPr lang="ja-JP" sz="1400" b="0" i="0" u="none" dirty="0" smtClean="0">
                          <a:solidFill>
                            <a:srgbClr val="000000"/>
                          </a:solidFill>
                          <a:ea typeface="MS UI Gothic" pitchFamily="18" charset="0"/>
                        </a:rPr>
                        <a:t>15 (83) [58.6, 96.4]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変異の状態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882694">
                <a:tc>
                  <a:txBody>
                    <a:bodyPr/>
                    <a:lstStyle/>
                    <a:p>
                      <a:pPr marL="90488" indent="0">
                        <a:tabLst/>
                      </a:pPr>
                      <a:r>
                        <a:rPr lang="ja-JP" sz="1400" b="0" i="1" u="none" dirty="0" smtClean="0">
                          <a:solidFill>
                            <a:srgbClr val="000000"/>
                          </a:solidFill>
                          <a:ea typeface="MS UI Gothic" pitchFamily="18" charset="0"/>
                        </a:rPr>
                        <a:t>BRAF</a:t>
                      </a:r>
                      <a:r>
                        <a:rPr lang="ja-JP" sz="1400" b="0" i="0" u="none" dirty="0" smtClean="0">
                          <a:solidFill>
                            <a:srgbClr val="000000"/>
                          </a:solidFill>
                          <a:ea typeface="MS UI Gothic" pitchFamily="18" charset="0"/>
                        </a:rPr>
                        <a:t>変異 (n=21)</a:t>
                      </a:r>
                    </a:p>
                    <a:p>
                      <a:pPr marL="90488" indent="0">
                        <a:tabLst/>
                      </a:pPr>
                      <a:r>
                        <a:rPr lang="ja-JP" sz="1400" b="0" i="1" u="none" dirty="0" smtClean="0">
                          <a:solidFill>
                            <a:srgbClr val="000000"/>
                          </a:solidFill>
                          <a:ea typeface="MS UI Gothic" pitchFamily="18" charset="0"/>
                        </a:rPr>
                        <a:t>KRAS</a:t>
                      </a:r>
                      <a:r>
                        <a:rPr lang="ja-JP" sz="1400" b="0" i="0" u="none" dirty="0" smtClean="0">
                          <a:solidFill>
                            <a:srgbClr val="000000"/>
                          </a:solidFill>
                          <a:ea typeface="MS UI Gothic" pitchFamily="18" charset="0"/>
                        </a:rPr>
                        <a:t>変異 (n=30)</a:t>
                      </a:r>
                    </a:p>
                    <a:p>
                      <a:pPr marL="90488" indent="0">
                        <a:tabLst/>
                      </a:pPr>
                      <a:r>
                        <a:rPr lang="ja-JP" sz="1400" b="0" i="1" u="none" dirty="0" smtClean="0">
                          <a:solidFill>
                            <a:srgbClr val="000000"/>
                          </a:solidFill>
                          <a:ea typeface="MS UI Gothic" pitchFamily="18" charset="0"/>
                        </a:rPr>
                        <a:t>BRAF/KRAS</a:t>
                      </a:r>
                      <a:r>
                        <a:rPr lang="ja-JP" sz="1400" b="0" i="0" u="none" dirty="0" smtClean="0">
                          <a:solidFill>
                            <a:srgbClr val="000000"/>
                          </a:solidFill>
                          <a:ea typeface="MS UI Gothic" pitchFamily="18" charset="0"/>
                        </a:rPr>
                        <a:t>野生型 (n=22)</a:t>
                      </a:r>
                    </a:p>
                    <a:p>
                      <a:pPr marL="90488" indent="0">
                        <a:tabLst/>
                      </a:pPr>
                      <a:r>
                        <a:rPr lang="ja-JP" sz="1400" b="0" i="0" u="none" dirty="0" smtClean="0">
                          <a:solidFill>
                            <a:srgbClr val="000000"/>
                          </a:solidFill>
                          <a:ea typeface="MS UI Gothic" pitchFamily="18" charset="0"/>
                        </a:rPr>
                        <a:t>不明 (n=11)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dirty="0" smtClean="0">
                          <a:solidFill>
                            <a:srgbClr val="000000"/>
                          </a:solidFill>
                          <a:ea typeface="MS UI Gothic" pitchFamily="18" charset="0"/>
                        </a:rPr>
                        <a:t>10 (48) [25.7, 70.2]</a:t>
                      </a:r>
                    </a:p>
                    <a:p>
                      <a:pPr algn="ctr"/>
                      <a:r>
                        <a:rPr lang="ja-JP" sz="1400" b="0" i="0" u="none" dirty="0" smtClean="0">
                          <a:solidFill>
                            <a:srgbClr val="000000"/>
                          </a:solidFill>
                          <a:ea typeface="MS UI Gothic" pitchFamily="18" charset="0"/>
                        </a:rPr>
                        <a:t>19 (63) [43.9, 80.1]</a:t>
                      </a:r>
                    </a:p>
                    <a:p>
                      <a:pPr algn="ctr"/>
                      <a:r>
                        <a:rPr lang="ja-JP" sz="1400" b="0" i="0" u="none" dirty="0" smtClean="0">
                          <a:solidFill>
                            <a:srgbClr val="000000"/>
                          </a:solidFill>
                          <a:ea typeface="MS UI Gothic" pitchFamily="18" charset="0"/>
                        </a:rPr>
                        <a:t>13 (59) [36.4, 79.3]</a:t>
                      </a:r>
                    </a:p>
                    <a:p>
                      <a:pPr algn="ctr"/>
                      <a:r>
                        <a:rPr lang="ja-JP" sz="1400" b="0" i="0" u="none" dirty="0" smtClean="0">
                          <a:solidFill>
                            <a:srgbClr val="000000"/>
                          </a:solidFill>
                          <a:ea typeface="MS UI Gothic" pitchFamily="18" charset="0"/>
                        </a:rPr>
                        <a:t>4 (36) [10.9, 69.2]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dirty="0" smtClean="0">
                          <a:solidFill>
                            <a:srgbClr val="000000"/>
                          </a:solidFill>
                          <a:ea typeface="MS UI Gothic" pitchFamily="18" charset="0"/>
                        </a:rPr>
                        <a:t>16 (76) [52.8, 91.8]</a:t>
                      </a:r>
                    </a:p>
                    <a:p>
                      <a:pPr algn="ctr"/>
                      <a:r>
                        <a:rPr lang="ja-JP" sz="1400" b="0" i="0" u="none" dirty="0" smtClean="0">
                          <a:solidFill>
                            <a:srgbClr val="000000"/>
                          </a:solidFill>
                          <a:ea typeface="MS UI Gothic" pitchFamily="18" charset="0"/>
                        </a:rPr>
                        <a:t>26 (87) [69.3, 96.3]</a:t>
                      </a:r>
                    </a:p>
                    <a:p>
                      <a:pPr algn="ctr"/>
                      <a:r>
                        <a:rPr lang="ja-JP" sz="1400" b="0" i="0" u="none" dirty="0" smtClean="0">
                          <a:solidFill>
                            <a:srgbClr val="000000"/>
                          </a:solidFill>
                          <a:ea typeface="MS UI Gothic" pitchFamily="18" charset="0"/>
                        </a:rPr>
                        <a:t>17 (77) [54.6, 92.2]</a:t>
                      </a:r>
                    </a:p>
                    <a:p>
                      <a:pPr algn="ctr"/>
                      <a:r>
                        <a:rPr lang="ja-JP" sz="1400" b="0" i="0" u="none" dirty="0" smtClean="0">
                          <a:solidFill>
                            <a:srgbClr val="000000"/>
                          </a:solidFill>
                          <a:ea typeface="MS UI Gothic" pitchFamily="18" charset="0"/>
                        </a:rPr>
                        <a:t>7 (64) [30.8, 89.1]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70449">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lang="ja-JP" sz="1400" b="1" i="0" u="none" dirty="0" smtClean="0">
                          <a:solidFill>
                            <a:srgbClr val="000000"/>
                          </a:solidFill>
                          <a:ea typeface="MS UI Gothic" pitchFamily="18" charset="0"/>
                        </a:rPr>
                        <a:t>リンチ症候群の既往歴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683376">
                <a:tc>
                  <a:txBody>
                    <a:bodyPr/>
                    <a:lstStyle/>
                    <a:p>
                      <a:pPr marL="92075" indent="0"/>
                      <a:r>
                        <a:rPr lang="ja-JP" sz="1400" b="0" i="0" u="none" dirty="0" smtClean="0">
                          <a:solidFill>
                            <a:srgbClr val="000000"/>
                          </a:solidFill>
                          <a:ea typeface="MS UI Gothic" pitchFamily="18" charset="0"/>
                        </a:rPr>
                        <a:t>あり (n=27)</a:t>
                      </a:r>
                    </a:p>
                    <a:p>
                      <a:pPr marL="92075" indent="0"/>
                      <a:r>
                        <a:rPr lang="ja-JP" sz="1400" b="0" i="0" u="none" dirty="0" smtClean="0">
                          <a:solidFill>
                            <a:srgbClr val="000000"/>
                          </a:solidFill>
                          <a:ea typeface="MS UI Gothic" pitchFamily="18" charset="0"/>
                        </a:rPr>
                        <a:t>なし (n=25)</a:t>
                      </a:r>
                    </a:p>
                    <a:p>
                      <a:pPr marL="92075" indent="0"/>
                      <a:r>
                        <a:rPr lang="ja-JP" sz="1400" b="0" i="0" u="none" dirty="0" smtClean="0">
                          <a:solidFill>
                            <a:srgbClr val="000000"/>
                          </a:solidFill>
                          <a:ea typeface="MS UI Gothic" pitchFamily="18" charset="0"/>
                        </a:rPr>
                        <a:t>不明 (n=32)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dirty="0" smtClean="0">
                          <a:solidFill>
                            <a:srgbClr val="000000"/>
                          </a:solidFill>
                          <a:ea typeface="MS UI Gothic" pitchFamily="18" charset="0"/>
                        </a:rPr>
                        <a:t>20 (74) [53.7, 88.9]</a:t>
                      </a:r>
                    </a:p>
                    <a:p>
                      <a:pPr algn="ctr"/>
                      <a:r>
                        <a:rPr lang="ja-JP" sz="1400" b="0" i="0" u="none" dirty="0" smtClean="0">
                          <a:solidFill>
                            <a:srgbClr val="000000"/>
                          </a:solidFill>
                          <a:ea typeface="MS UI Gothic" pitchFamily="18" charset="0"/>
                        </a:rPr>
                        <a:t>12 (48) [27.8, 68.7]</a:t>
                      </a:r>
                    </a:p>
                    <a:p>
                      <a:pPr algn="ctr"/>
                      <a:r>
                        <a:rPr lang="ja-JP" sz="1400" b="0" i="0" u="none" dirty="0" smtClean="0">
                          <a:solidFill>
                            <a:srgbClr val="000000"/>
                          </a:solidFill>
                          <a:ea typeface="MS UI Gothic" pitchFamily="18" charset="0"/>
                        </a:rPr>
                        <a:t>14 (44) [26.4, 62.3]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dirty="0" smtClean="0">
                          <a:solidFill>
                            <a:srgbClr val="000000"/>
                          </a:solidFill>
                          <a:ea typeface="MS UI Gothic" pitchFamily="18" charset="0"/>
                        </a:rPr>
                        <a:t>22 (81) [61.9, 93.7]</a:t>
                      </a:r>
                    </a:p>
                    <a:p>
                      <a:pPr algn="ctr"/>
                      <a:r>
                        <a:rPr lang="ja-JP" sz="1400" b="0" i="0" u="none" dirty="0" smtClean="0">
                          <a:solidFill>
                            <a:srgbClr val="000000"/>
                          </a:solidFill>
                          <a:ea typeface="MS UI Gothic" pitchFamily="18" charset="0"/>
                        </a:rPr>
                        <a:t>19 (76) [54.9, 90.6]</a:t>
                      </a:r>
                    </a:p>
                    <a:p>
                      <a:pPr algn="ctr"/>
                      <a:r>
                        <a:rPr lang="ja-JP" sz="1400" b="0" i="0" u="none" dirty="0" smtClean="0">
                          <a:solidFill>
                            <a:srgbClr val="000000"/>
                          </a:solidFill>
                          <a:ea typeface="MS UI Gothic" pitchFamily="18" charset="0"/>
                        </a:rPr>
                        <a:t>25 (78) [60.0, 90.7]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6007012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9800"/>
              </a:spcBef>
              <a:buFontTx/>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dMMR/MSI-Hを有するmCRC患者において、ニボルマブ + イピリムマブは評価したすべてのバイオマーカー群を通して臨床反応が示された。これは、腫瘍のPD-L1発現、BRAFまたはKRASの変異、リンチ症候群の既往歴の有無を問わなかった。</a:t>
            </a:r>
          </a:p>
          <a:p>
            <a:r>
              <a:rPr lang="ja-JP" sz="1600" b="1" i="0" dirty="0" smtClean="0">
                <a:solidFill>
                  <a:srgbClr val="4D4D4D"/>
                </a:solidFill>
                <a:ea typeface="MS UI Gothic" pitchFamily="18" charset="0"/>
              </a:rPr>
              <a:t>ニボルマブ + イピリムマブは管理可能な安全性プロファイルを示した。</a:t>
            </a:r>
          </a:p>
          <a:p>
            <a:r>
              <a:rPr lang="ja-JP" sz="1600" b="1" i="0" dirty="0" smtClean="0">
                <a:solidFill>
                  <a:srgbClr val="4D4D4D"/>
                </a:solidFill>
                <a:ea typeface="MS UI Gothic" pitchFamily="18" charset="0"/>
              </a:rPr>
              <a:t>これらの結果は、ニボルマブをベースとした治療に反応し得る患者の特定においてdMMR/MSI-H状態の使用を支持するものである。</a:t>
            </a:r>
          </a:p>
          <a:p>
            <a:endParaRPr lang="en-US" dirty="0"/>
          </a:p>
          <a:p>
            <a:pPr marL="0" indent="0">
              <a:buNone/>
            </a:pPr>
            <a:endParaRPr lang="en-US" dirty="0"/>
          </a:p>
          <a:p>
            <a:pPr marL="0" indent="0">
              <a:buNone/>
            </a:pPr>
            <a:endParaRPr lang="en-GB" dirty="0"/>
          </a:p>
        </p:txBody>
      </p:sp>
      <p:sp>
        <p:nvSpPr>
          <p:cNvPr id="14" name="Text Placeholder 4"/>
          <p:cNvSpPr>
            <a:spLocks noGrp="1"/>
          </p:cNvSpPr>
          <p:nvPr>
            <p:ph type="body" sz="quarter" idx="11"/>
          </p:nvPr>
        </p:nvSpPr>
        <p:spPr>
          <a:xfrm>
            <a:off x="4648200" y="6096000"/>
            <a:ext cx="4130675" cy="487363"/>
          </a:xfrm>
        </p:spPr>
        <p:txBody>
          <a:bodyPr/>
          <a:lstStyle/>
          <a:p>
            <a:r>
              <a:rPr lang="en-US" dirty="0"/>
              <a:t>André T</a:t>
            </a:r>
            <a:r>
              <a:rPr lang="fr-FR" dirty="0"/>
              <a:t>, et al. Ann Oncol 2017;28(Suppl 5):Abstr 848PD</a:t>
            </a:r>
            <a:endParaRPr lang="en-US" dirty="0"/>
          </a:p>
        </p:txBody>
      </p:sp>
      <p:sp>
        <p:nvSpPr>
          <p:cNvPr id="15" name="Title 1"/>
          <p:cNvSpPr>
            <a:spLocks noGrp="1"/>
          </p:cNvSpPr>
          <p:nvPr>
            <p:ph type="title"/>
          </p:nvPr>
        </p:nvSpPr>
        <p:spPr>
          <a:xfrm>
            <a:off x="365124" y="179614"/>
            <a:ext cx="8418268" cy="807720"/>
          </a:xfrm>
        </p:spPr>
        <p:txBody>
          <a:bodyPr/>
          <a:lstStyle/>
          <a:p>
            <a:pPr>
              <a:lnSpc>
                <a:spcPct val="90000"/>
              </a:lnSpc>
            </a:pPr>
            <a:r>
              <a:rPr lang="ja-JP" sz="1700" b="1" i="0" dirty="0" smtClean="0">
                <a:solidFill>
                  <a:srgbClr val="043882"/>
                </a:solidFill>
                <a:ea typeface="MS UI Gothic" pitchFamily="18" charset="0"/>
              </a:rPr>
              <a:t>484PD: ニボルマブ（NIVO） + イピリムマブ（IPI）による治療下のDNAミスマッチ修復機構欠損（dMMR）/マイクロサテライトの高い不安定性（MSI-H）を有するmCRC患者における、臨床活性に関連した腫瘍PD-L1発現およびバイオマーカーの解析：CheckMate142試験 – André T, et al</a:t>
            </a:r>
          </a:p>
        </p:txBody>
      </p:sp>
      <p:graphicFrame>
        <p:nvGraphicFramePr>
          <p:cNvPr id="16" name="Group 88"/>
          <p:cNvGraphicFramePr>
            <a:graphicFrameLocks noGrp="1"/>
          </p:cNvGraphicFramePr>
          <p:nvPr>
            <p:extLst>
              <p:ext uri="{D42A27DB-BD31-4B8C-83A1-F6EECF244321}">
                <p14:modId xmlns:p14="http://schemas.microsoft.com/office/powerpoint/2010/main" xmlns="" val="2507103023"/>
              </p:ext>
            </p:extLst>
          </p:nvPr>
        </p:nvGraphicFramePr>
        <p:xfrm>
          <a:off x="369888" y="1587895"/>
          <a:ext cx="8364678" cy="2355428"/>
        </p:xfrm>
        <a:graphic>
          <a:graphicData uri="http://schemas.openxmlformats.org/drawingml/2006/table">
            <a:tbl>
              <a:tblPr firstRow="1" bandRow="1">
                <a:tableStyleId>{69012ECD-51FC-41F1-AA8D-1B2483CD663E}</a:tableStyleId>
              </a:tblPr>
              <a:tblGrid>
                <a:gridCol w="2788226">
                  <a:extLst>
                    <a:ext uri="{9D8B030D-6E8A-4147-A177-3AD203B41FA5}">
                      <a16:colId xmlns="" xmlns:a16="http://schemas.microsoft.com/office/drawing/2014/main" val="20000"/>
                    </a:ext>
                  </a:extLst>
                </a:gridCol>
                <a:gridCol w="2788226">
                  <a:extLst>
                    <a:ext uri="{9D8B030D-6E8A-4147-A177-3AD203B41FA5}">
                      <a16:colId xmlns="" xmlns:a16="http://schemas.microsoft.com/office/drawing/2014/main" val="20001"/>
                    </a:ext>
                  </a:extLst>
                </a:gridCol>
                <a:gridCol w="2788226">
                  <a:extLst>
                    <a:ext uri="{9D8B030D-6E8A-4147-A177-3AD203B41FA5}">
                      <a16:colId xmlns="" xmlns:a16="http://schemas.microsoft.com/office/drawing/2014/main" val="20002"/>
                    </a:ext>
                  </a:extLst>
                </a:gridCol>
              </a:tblGrid>
              <a:tr h="33442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chemeClr val="tx2"/>
                          </a:solidFill>
                          <a:latin typeface="+mj-lt"/>
                        </a:rPr>
                        <a:t>患者の15%以上で報告されたTRAE, 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ニボルマブ + イピリムマブ (n=84)</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43240">
                <a:tc>
                  <a:txBody>
                    <a:bodyPr/>
                    <a:lstStyle/>
                    <a:p>
                      <a:r>
                        <a:rPr lang="ja-JP" sz="1400" b="0" i="0" u="none" dirty="0" smtClean="0">
                          <a:solidFill>
                            <a:srgbClr val="000000"/>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43240">
                <a:tc>
                  <a:txBody>
                    <a:bodyPr/>
                    <a:lstStyle/>
                    <a:p>
                      <a:r>
                        <a:rPr lang="ja-JP" sz="1400" b="0" i="0" u="none" dirty="0" smtClean="0">
                          <a:solidFill>
                            <a:srgbClr val="000000"/>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43240">
                <a:tc>
                  <a:txBody>
                    <a:bodyPr/>
                    <a:lstStyle/>
                    <a:p>
                      <a:r>
                        <a:rPr lang="ja-JP" sz="1400" b="0" i="0" u="none" dirty="0" smtClean="0">
                          <a:solidFill>
                            <a:srgbClr val="000000"/>
                          </a:solidFill>
                          <a:ea typeface="MS UI Gothic" pitchFamily="18" charset="0"/>
                        </a:rPr>
                        <a:t>ALT上昇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43240">
                <a:tc>
                  <a:txBody>
                    <a:bodyPr/>
                    <a:lstStyle/>
                    <a:p>
                      <a:r>
                        <a:rPr lang="ja-JP" sz="1400" b="0" i="0" u="none" dirty="0" smtClean="0">
                          <a:solidFill>
                            <a:srgbClr val="000000"/>
                          </a:solidFill>
                          <a:ea typeface="MS UI Gothic" pitchFamily="18" charset="0"/>
                        </a:rPr>
                        <a:t>発熱</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432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13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10527533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mCRC患者における第一選択治療（FP + BEVより開始 対 FP + IRI + BEVより開始）の有効性および安全性を評価すること。</a:t>
            </a:r>
          </a:p>
          <a:p>
            <a:endParaRPr lang="en-GB" dirty="0"/>
          </a:p>
        </p:txBody>
      </p:sp>
      <p:sp>
        <p:nvSpPr>
          <p:cNvPr id="32" name="Rectangle 2"/>
          <p:cNvSpPr>
            <a:spLocks noGrp="1" noChangeArrowheads="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486O：mCRCにおける第一選択治療としての逐次投与方法［フッ化ピリミジン系製剤（FP）＋ベバシズマブ（BEV）］ 対 多剤併用療法［FP＋イリノテカン（IRI）＋BEV］：AIO KRK-0110（ML22011）試験（ドイツ）</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Modest DP, et al</a:t>
            </a:r>
          </a:p>
        </p:txBody>
      </p:sp>
      <p:sp>
        <p:nvSpPr>
          <p:cNvPr id="33" name="Text Placeholder 15"/>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*2010年～2013年はカペシタビンに制限、2013年～2016年は治験医師の選択によるものとした。</a:t>
            </a:r>
          </a:p>
        </p:txBody>
      </p:sp>
      <p:sp>
        <p:nvSpPr>
          <p:cNvPr id="34" name="Oval 14"/>
          <p:cNvSpPr>
            <a:spLocks noChangeArrowheads="1"/>
          </p:cNvSpPr>
          <p:nvPr/>
        </p:nvSpPr>
        <p:spPr bwMode="auto">
          <a:xfrm>
            <a:off x="3941537" y="339656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35" name="AutoShape 15"/>
          <p:cNvCxnSpPr>
            <a:cxnSpLocks noChangeShapeType="1"/>
            <a:stCxn id="34" idx="0"/>
            <a:endCxn id="40" idx="1"/>
          </p:cNvCxnSpPr>
          <p:nvPr/>
        </p:nvCxnSpPr>
        <p:spPr bwMode="auto">
          <a:xfrm rot="5400000" flipH="1" flipV="1">
            <a:off x="4029803" y="2854369"/>
            <a:ext cx="745728" cy="338665"/>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6370615" y="238651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37" name="Content Placeholder 26"/>
          <p:cNvSpPr txBox="1">
            <a:spLocks/>
          </p:cNvSpPr>
          <p:nvPr/>
        </p:nvSpPr>
        <p:spPr bwMode="auto">
          <a:xfrm>
            <a:off x="4804875" y="3032021"/>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白血球 </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アルカリホスファターゼ</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アジュバント療法</a:t>
            </a:r>
          </a:p>
        </p:txBody>
      </p:sp>
      <p:cxnSp>
        <p:nvCxnSpPr>
          <p:cNvPr id="38" name="AutoShape 19"/>
          <p:cNvCxnSpPr>
            <a:cxnSpLocks noChangeShapeType="1"/>
            <a:stCxn id="45" idx="3"/>
            <a:endCxn id="34" idx="2"/>
          </p:cNvCxnSpPr>
          <p:nvPr/>
        </p:nvCxnSpPr>
        <p:spPr bwMode="auto">
          <a:xfrm>
            <a:off x="3684814" y="3686261"/>
            <a:ext cx="256723" cy="2404"/>
          </a:xfrm>
          <a:prstGeom prst="straightConnector1">
            <a:avLst/>
          </a:prstGeom>
          <a:noFill/>
          <a:ln w="57150">
            <a:solidFill>
              <a:schemeClr val="bg2">
                <a:lumMod val="60000"/>
                <a:lumOff val="40000"/>
              </a:schemeClr>
            </a:solidFill>
            <a:round/>
            <a:headEnd type="none" w="med" len="med"/>
            <a:tailEnd type="none" w="med" len="med"/>
          </a:ln>
        </p:spPr>
      </p:cxnSp>
      <p:cxnSp>
        <p:nvCxnSpPr>
          <p:cNvPr id="39" name="AutoShape 21"/>
          <p:cNvCxnSpPr>
            <a:cxnSpLocks noChangeShapeType="1"/>
            <a:stCxn id="40" idx="3"/>
            <a:endCxn id="36" idx="1"/>
          </p:cNvCxnSpPr>
          <p:nvPr/>
        </p:nvCxnSpPr>
        <p:spPr bwMode="auto">
          <a:xfrm>
            <a:off x="5940152" y="2650837"/>
            <a:ext cx="430463"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572000" y="2240468"/>
            <a:ext cx="136815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FP* + BEV (n=216)</a:t>
            </a:r>
          </a:p>
        </p:txBody>
      </p:sp>
      <p:sp>
        <p:nvSpPr>
          <p:cNvPr id="45" name="AutoShape 9"/>
          <p:cNvSpPr>
            <a:spLocks noChangeArrowheads="1"/>
          </p:cNvSpPr>
          <p:nvPr/>
        </p:nvSpPr>
        <p:spPr bwMode="auto">
          <a:xfrm>
            <a:off x="365124" y="2552261"/>
            <a:ext cx="3319690" cy="2268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未治療のmCRC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切除不能/外科的手術なし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NYHA分類 ≦II</a:t>
            </a:r>
          </a:p>
          <a:p>
            <a:pPr defTabSz="892175" eaLnBrk="0" hangingPunct="0">
              <a:spcAft>
                <a:spcPct val="30000"/>
              </a:spcAft>
            </a:pPr>
            <a:r>
              <a:rPr lang="ja-JP" b="0" i="0" dirty="0" smtClean="0">
                <a:solidFill>
                  <a:srgbClr val="FFFFFF"/>
                </a:solidFill>
                <a:ea typeface="MS UI Gothic" pitchFamily="18" charset="0"/>
              </a:rPr>
              <a:t>(n=434)</a:t>
            </a:r>
          </a:p>
        </p:txBody>
      </p:sp>
      <p:sp>
        <p:nvSpPr>
          <p:cNvPr id="47" name="Rectangle 9"/>
          <p:cNvSpPr txBox="1">
            <a:spLocks noChangeArrowheads="1"/>
          </p:cNvSpPr>
          <p:nvPr/>
        </p:nvSpPr>
        <p:spPr bwMode="auto">
          <a:xfrm>
            <a:off x="365124" y="5373216"/>
            <a:ext cx="4130676" cy="894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TFS</a:t>
            </a:r>
          </a:p>
        </p:txBody>
      </p:sp>
      <p:sp>
        <p:nvSpPr>
          <p:cNvPr id="51" name="Content Placeholder 26"/>
          <p:cNvSpPr txBox="1">
            <a:spLocks/>
          </p:cNvSpPr>
          <p:nvPr/>
        </p:nvSpPr>
        <p:spPr>
          <a:xfrm>
            <a:off x="4643438" y="5369024"/>
            <a:ext cx="4130675" cy="107269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 PFS-1, OS, 分子サブグループ別の有効性, QoL, 安全性</a:t>
            </a:r>
          </a:p>
        </p:txBody>
      </p:sp>
      <p:cxnSp>
        <p:nvCxnSpPr>
          <p:cNvPr id="53" name="AutoShape 16"/>
          <p:cNvCxnSpPr>
            <a:cxnSpLocks noChangeShapeType="1"/>
            <a:stCxn id="34" idx="4"/>
            <a:endCxn id="56" idx="1"/>
          </p:cNvCxnSpPr>
          <p:nvPr/>
        </p:nvCxnSpPr>
        <p:spPr bwMode="auto">
          <a:xfrm rot="16200000" flipH="1">
            <a:off x="4000374" y="4213725"/>
            <a:ext cx="757719" cy="291797"/>
          </a:xfrm>
          <a:prstGeom prst="bentConnector2">
            <a:avLst/>
          </a:prstGeom>
          <a:noFill/>
          <a:ln w="57150">
            <a:solidFill>
              <a:schemeClr val="bg2">
                <a:lumMod val="60000"/>
                <a:lumOff val="40000"/>
              </a:schemeClr>
            </a:solidFill>
            <a:round/>
            <a:headEnd/>
            <a:tailEnd type="triangle" w="med" len="med"/>
          </a:ln>
        </p:spPr>
      </p:cxnSp>
      <p:sp>
        <p:nvSpPr>
          <p:cNvPr id="54" name="AutoShape 12"/>
          <p:cNvSpPr>
            <a:spLocks noChangeArrowheads="1"/>
          </p:cNvSpPr>
          <p:nvPr/>
        </p:nvSpPr>
        <p:spPr bwMode="auto">
          <a:xfrm>
            <a:off x="8116435" y="447416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5" name="AutoShape 20"/>
          <p:cNvCxnSpPr>
            <a:cxnSpLocks noChangeShapeType="1"/>
            <a:stCxn id="56" idx="3"/>
            <a:endCxn id="54" idx="1"/>
          </p:cNvCxnSpPr>
          <p:nvPr/>
        </p:nvCxnSpPr>
        <p:spPr bwMode="auto">
          <a:xfrm>
            <a:off x="7028293" y="4738484"/>
            <a:ext cx="1088142" cy="0"/>
          </a:xfrm>
          <a:prstGeom prst="straightConnector1">
            <a:avLst/>
          </a:prstGeom>
          <a:noFill/>
          <a:ln w="57150">
            <a:solidFill>
              <a:schemeClr val="bg2">
                <a:lumMod val="60000"/>
                <a:lumOff val="40000"/>
              </a:schemeClr>
            </a:solidFill>
            <a:prstDash val="sysDot"/>
            <a:round/>
            <a:headEnd/>
            <a:tailEnd type="triangle" w="med" len="med"/>
          </a:ln>
        </p:spPr>
      </p:cxnSp>
      <p:sp>
        <p:nvSpPr>
          <p:cNvPr id="56" name="AutoShape 12"/>
          <p:cNvSpPr>
            <a:spLocks noChangeArrowheads="1"/>
          </p:cNvSpPr>
          <p:nvPr/>
        </p:nvSpPr>
        <p:spPr bwMode="auto">
          <a:xfrm>
            <a:off x="4525132" y="4328116"/>
            <a:ext cx="250316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FP* + IRI + BEV</a:t>
            </a:r>
          </a:p>
          <a:p>
            <a:pPr algn="ctr" defTabSz="892175" eaLnBrk="0" hangingPunct="0"/>
            <a:r>
              <a:rPr lang="ja-JP" b="0" i="0" dirty="0" smtClean="0">
                <a:solidFill>
                  <a:srgbClr val="4D4D4D"/>
                </a:solidFill>
                <a:ea typeface="MS UI Gothic" pitchFamily="18" charset="0"/>
              </a:rPr>
              <a:t>(n=218)</a:t>
            </a:r>
          </a:p>
        </p:txBody>
      </p:sp>
      <p:sp>
        <p:nvSpPr>
          <p:cNvPr id="57" name="AutoShape 12"/>
          <p:cNvSpPr>
            <a:spLocks noChangeArrowheads="1"/>
          </p:cNvSpPr>
          <p:nvPr/>
        </p:nvSpPr>
        <p:spPr bwMode="auto">
          <a:xfrm>
            <a:off x="7588058" y="2240468"/>
            <a:ext cx="1186055"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FP* + IRI + BEV</a:t>
            </a:r>
          </a:p>
        </p:txBody>
      </p:sp>
      <p:cxnSp>
        <p:nvCxnSpPr>
          <p:cNvPr id="58" name="AutoShape 21"/>
          <p:cNvCxnSpPr>
            <a:cxnSpLocks noChangeShapeType="1"/>
            <a:stCxn id="36" idx="3"/>
            <a:endCxn id="57" idx="1"/>
          </p:cNvCxnSpPr>
          <p:nvPr/>
        </p:nvCxnSpPr>
        <p:spPr bwMode="auto">
          <a:xfrm flipV="1">
            <a:off x="7028293" y="2650836"/>
            <a:ext cx="559765" cy="1"/>
          </a:xfrm>
          <a:prstGeom prst="straightConnector1">
            <a:avLst/>
          </a:prstGeom>
          <a:noFill/>
          <a:ln w="57150">
            <a:solidFill>
              <a:schemeClr val="bg2">
                <a:lumMod val="60000"/>
                <a:lumOff val="40000"/>
              </a:schemeClr>
            </a:solidFill>
            <a:round/>
            <a:headEnd/>
            <a:tailEnd type="triangle" w="med" len="med"/>
          </a:ln>
        </p:spPr>
      </p:cxnSp>
      <p:sp>
        <p:nvSpPr>
          <p:cNvPr id="59" name="Text Placeholder 1"/>
          <p:cNvSpPr>
            <a:spLocks noGrp="1"/>
          </p:cNvSpPr>
          <p:nvPr>
            <p:ph type="body" sz="quarter" idx="11"/>
          </p:nvPr>
        </p:nvSpPr>
        <p:spPr>
          <a:xfrm>
            <a:off x="4648200" y="6096000"/>
            <a:ext cx="4130675" cy="487363"/>
          </a:xfrm>
        </p:spPr>
        <p:txBody>
          <a:bodyPr/>
          <a:lstStyle/>
          <a:p>
            <a:r>
              <a:rPr lang="en-US" dirty="0"/>
              <a:t>Modest DP, et al. </a:t>
            </a:r>
            <a:r>
              <a:rPr lang="fr-FR" dirty="0"/>
              <a:t>Ann Oncol 2017;28(Suppl 5):Abstr</a:t>
            </a:r>
            <a:r>
              <a:rPr lang="en-US" dirty="0"/>
              <a:t> 486O</a:t>
            </a:r>
          </a:p>
        </p:txBody>
      </p:sp>
    </p:spTree>
    <p:extLst>
      <p:ext uri="{BB962C8B-B14F-4D97-AF65-F5344CB8AC3E}">
        <p14:creationId xmlns:p14="http://schemas.microsoft.com/office/powerpoint/2010/main" xmlns="" val="150268650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83"/>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p:txBody>
      </p:sp>
      <p:sp>
        <p:nvSpPr>
          <p:cNvPr id="109"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486O：mCRCにおける第一選択治療としての逐次投与方法［フッ化ピリミジン系製剤（FP）＋ベバシズマブ（BEV）］ 対 多剤併用療法［FP＋イリノテカン（IRI）＋BEV］：AIO KRK-0110（ML22011）試験（ドイツ）</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Modest DP, et al</a:t>
            </a:r>
          </a:p>
        </p:txBody>
      </p:sp>
      <p:grpSp>
        <p:nvGrpSpPr>
          <p:cNvPr id="111" name="Group 110"/>
          <p:cNvGrpSpPr/>
          <p:nvPr/>
        </p:nvGrpSpPr>
        <p:grpSpPr>
          <a:xfrm>
            <a:off x="258614" y="1602018"/>
            <a:ext cx="4347232" cy="4479512"/>
            <a:chOff x="2104863" y="2310250"/>
            <a:chExt cx="4607442" cy="2716424"/>
          </a:xfrm>
        </p:grpSpPr>
        <p:grpSp>
          <p:nvGrpSpPr>
            <p:cNvPr id="112" name="Group 111"/>
            <p:cNvGrpSpPr/>
            <p:nvPr/>
          </p:nvGrpSpPr>
          <p:grpSpPr>
            <a:xfrm>
              <a:off x="2614623" y="2396465"/>
              <a:ext cx="3906738" cy="2134202"/>
              <a:chOff x="836615" y="2448719"/>
              <a:chExt cx="3906738" cy="2134202"/>
            </a:xfrm>
          </p:grpSpPr>
          <p:sp>
            <p:nvSpPr>
              <p:cNvPr id="129" name="Freeform 1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1"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2"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3"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4"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6" name="Line 12"/>
              <p:cNvSpPr>
                <a:spLocks noChangeShapeType="1"/>
              </p:cNvSpPr>
              <p:nvPr/>
            </p:nvSpPr>
            <p:spPr bwMode="auto">
              <a:xfrm>
                <a:off x="3090351"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7" name="Line 14"/>
              <p:cNvSpPr>
                <a:spLocks noChangeShapeType="1"/>
              </p:cNvSpPr>
              <p:nvPr/>
            </p:nvSpPr>
            <p:spPr bwMode="auto">
              <a:xfrm>
                <a:off x="4189284"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8" name="Line 15"/>
              <p:cNvSpPr>
                <a:spLocks noChangeShapeType="1"/>
              </p:cNvSpPr>
              <p:nvPr/>
            </p:nvSpPr>
            <p:spPr bwMode="auto">
              <a:xfrm>
                <a:off x="364244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9"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40" name="Line 18"/>
              <p:cNvSpPr>
                <a:spLocks noChangeShapeType="1"/>
              </p:cNvSpPr>
              <p:nvPr/>
            </p:nvSpPr>
            <p:spPr bwMode="auto">
              <a:xfrm>
                <a:off x="2552848"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41"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42" name="Line 20"/>
              <p:cNvSpPr>
                <a:spLocks noChangeShapeType="1"/>
              </p:cNvSpPr>
              <p:nvPr/>
            </p:nvSpPr>
            <p:spPr bwMode="auto">
              <a:xfrm>
                <a:off x="147235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43"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grpSp>
        <p:sp>
          <p:nvSpPr>
            <p:cNvPr id="113" name="TextBox 112"/>
            <p:cNvSpPr txBox="1"/>
            <p:nvPr/>
          </p:nvSpPr>
          <p:spPr>
            <a:xfrm rot="16200000">
              <a:off x="2107202" y="3295472"/>
              <a:ext cx="288901" cy="293579"/>
            </a:xfrm>
            <a:prstGeom prst="rect">
              <a:avLst/>
            </a:prstGeom>
            <a:noFill/>
          </p:spPr>
          <p:txBody>
            <a:bodyPr wrap="none" rtlCol="0">
              <a:spAutoFit/>
            </a:bodyPr>
            <a:lstStyle/>
            <a:p>
              <a:pPr algn="ctr"/>
              <a:r>
                <a:rPr lang="ja-JP" sz="1200" b="0" i="0" dirty="0" smtClean="0">
                  <a:solidFill>
                    <a:srgbClr val="000000"/>
                  </a:solidFill>
                  <a:ea typeface="MS UI Gothic" pitchFamily="18" charset="0"/>
                </a:rPr>
                <a:t>TFS</a:t>
              </a:r>
            </a:p>
          </p:txBody>
        </p:sp>
        <p:sp>
          <p:nvSpPr>
            <p:cNvPr id="114" name="TextBox 113"/>
            <p:cNvSpPr txBox="1"/>
            <p:nvPr/>
          </p:nvSpPr>
          <p:spPr>
            <a:xfrm>
              <a:off x="4060736" y="4624176"/>
              <a:ext cx="1176763" cy="167975"/>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15" name="TextBox 114"/>
            <p:cNvSpPr txBox="1"/>
            <p:nvPr/>
          </p:nvSpPr>
          <p:spPr>
            <a:xfrm>
              <a:off x="2261792" y="2310250"/>
              <a:ext cx="421681"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a:t>
              </a:r>
            </a:p>
          </p:txBody>
        </p:sp>
        <p:sp>
          <p:nvSpPr>
            <p:cNvPr id="116" name="TextBox 115"/>
            <p:cNvSpPr txBox="1"/>
            <p:nvPr/>
          </p:nvSpPr>
          <p:spPr>
            <a:xfrm>
              <a:off x="2261792" y="2727729"/>
              <a:ext cx="421681"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0.8</a:t>
              </a:r>
            </a:p>
          </p:txBody>
        </p:sp>
        <p:sp>
          <p:nvSpPr>
            <p:cNvPr id="117" name="TextBox 116"/>
            <p:cNvSpPr txBox="1"/>
            <p:nvPr/>
          </p:nvSpPr>
          <p:spPr>
            <a:xfrm>
              <a:off x="2261792" y="3143469"/>
              <a:ext cx="421681"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0.6</a:t>
              </a:r>
            </a:p>
          </p:txBody>
        </p:sp>
        <p:sp>
          <p:nvSpPr>
            <p:cNvPr id="118" name="TextBox 117"/>
            <p:cNvSpPr txBox="1"/>
            <p:nvPr/>
          </p:nvSpPr>
          <p:spPr>
            <a:xfrm>
              <a:off x="2261792" y="3559209"/>
              <a:ext cx="421681"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0.4</a:t>
              </a:r>
            </a:p>
          </p:txBody>
        </p:sp>
        <p:sp>
          <p:nvSpPr>
            <p:cNvPr id="119" name="TextBox 118"/>
            <p:cNvSpPr txBox="1"/>
            <p:nvPr/>
          </p:nvSpPr>
          <p:spPr>
            <a:xfrm>
              <a:off x="2261792" y="3974949"/>
              <a:ext cx="421681"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0.2</a:t>
              </a:r>
            </a:p>
          </p:txBody>
        </p:sp>
        <p:sp>
          <p:nvSpPr>
            <p:cNvPr id="120" name="TextBox 119"/>
            <p:cNvSpPr txBox="1"/>
            <p:nvPr/>
          </p:nvSpPr>
          <p:spPr>
            <a:xfrm>
              <a:off x="2397709" y="4390689"/>
              <a:ext cx="285765"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a:t>
              </a:r>
            </a:p>
          </p:txBody>
        </p:sp>
        <p:sp>
          <p:nvSpPr>
            <p:cNvPr id="121" name="TextBox 120"/>
            <p:cNvSpPr txBox="1"/>
            <p:nvPr/>
          </p:nvSpPr>
          <p:spPr>
            <a:xfrm>
              <a:off x="2475449" y="4522748"/>
              <a:ext cx="465852" cy="50392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212</a:t>
              </a:r>
            </a:p>
            <a:p>
              <a:pPr algn="ctr" fontAlgn="auto">
                <a:spcBef>
                  <a:spcPts val="0"/>
                </a:spcBef>
                <a:spcAft>
                  <a:spcPts val="0"/>
                </a:spcAft>
              </a:pPr>
              <a:r>
                <a:rPr lang="ja-JP" sz="1200" b="0" i="0" dirty="0" smtClean="0">
                  <a:solidFill>
                    <a:srgbClr val="B2C0D8"/>
                  </a:solidFill>
                  <a:ea typeface="MS UI Gothic" pitchFamily="18" charset="0"/>
                </a:rPr>
                <a:t>209</a:t>
              </a:r>
            </a:p>
          </p:txBody>
        </p:sp>
        <p:sp>
          <p:nvSpPr>
            <p:cNvPr id="122" name="TextBox 121"/>
            <p:cNvSpPr txBox="1"/>
            <p:nvPr/>
          </p:nvSpPr>
          <p:spPr>
            <a:xfrm>
              <a:off x="3017125" y="4522748"/>
              <a:ext cx="465852"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147</a:t>
              </a:r>
            </a:p>
            <a:p>
              <a:pPr algn="ctr" fontAlgn="auto">
                <a:spcBef>
                  <a:spcPts val="0"/>
                </a:spcBef>
                <a:spcAft>
                  <a:spcPts val="0"/>
                </a:spcAft>
              </a:pPr>
              <a:r>
                <a:rPr lang="ja-JP" sz="1200" b="0" i="0" dirty="0" smtClean="0">
                  <a:solidFill>
                    <a:srgbClr val="B2C0D8"/>
                  </a:solidFill>
                  <a:ea typeface="MS UI Gothic" pitchFamily="18" charset="0"/>
                </a:rPr>
                <a:t>153</a:t>
              </a:r>
            </a:p>
          </p:txBody>
        </p:sp>
        <p:sp>
          <p:nvSpPr>
            <p:cNvPr id="123" name="TextBox 122"/>
            <p:cNvSpPr txBox="1"/>
            <p:nvPr/>
          </p:nvSpPr>
          <p:spPr>
            <a:xfrm>
              <a:off x="3611137"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12</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72</a:t>
              </a:r>
            </a:p>
            <a:p>
              <a:pPr algn="ctr" fontAlgn="auto">
                <a:spcBef>
                  <a:spcPts val="0"/>
                </a:spcBef>
                <a:spcAft>
                  <a:spcPts val="0"/>
                </a:spcAft>
              </a:pPr>
              <a:r>
                <a:rPr lang="ja-JP" sz="1200" b="0" i="0" dirty="0" smtClean="0">
                  <a:solidFill>
                    <a:srgbClr val="B2C0D8"/>
                  </a:solidFill>
                  <a:ea typeface="MS UI Gothic" pitchFamily="18" charset="0"/>
                </a:rPr>
                <a:t>78</a:t>
              </a:r>
            </a:p>
          </p:txBody>
        </p:sp>
        <p:sp>
          <p:nvSpPr>
            <p:cNvPr id="124" name="TextBox 123"/>
            <p:cNvSpPr txBox="1"/>
            <p:nvPr/>
          </p:nvSpPr>
          <p:spPr>
            <a:xfrm>
              <a:off x="4151701"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18</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34</a:t>
              </a:r>
            </a:p>
            <a:p>
              <a:pPr algn="ctr" fontAlgn="auto">
                <a:spcBef>
                  <a:spcPts val="0"/>
                </a:spcBef>
                <a:spcAft>
                  <a:spcPts val="0"/>
                </a:spcAft>
              </a:pPr>
              <a:r>
                <a:rPr lang="ja-JP" sz="1200" b="0" i="0" dirty="0" smtClean="0">
                  <a:solidFill>
                    <a:srgbClr val="B2C0D8"/>
                  </a:solidFill>
                  <a:ea typeface="MS UI Gothic" pitchFamily="18" charset="0"/>
                </a:rPr>
                <a:t>35</a:t>
              </a:r>
            </a:p>
          </p:txBody>
        </p:sp>
        <p:sp>
          <p:nvSpPr>
            <p:cNvPr id="125" name="TextBox 124"/>
            <p:cNvSpPr txBox="1"/>
            <p:nvPr/>
          </p:nvSpPr>
          <p:spPr>
            <a:xfrm>
              <a:off x="4686190"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24</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9</a:t>
              </a:r>
            </a:p>
            <a:p>
              <a:pPr algn="ctr" fontAlgn="auto">
                <a:spcBef>
                  <a:spcPts val="0"/>
                </a:spcBef>
                <a:spcAft>
                  <a:spcPts val="0"/>
                </a:spcAft>
              </a:pPr>
              <a:r>
                <a:rPr lang="ja-JP" sz="1200" b="0" i="0" dirty="0" smtClean="0">
                  <a:solidFill>
                    <a:srgbClr val="B2C0D8"/>
                  </a:solidFill>
                  <a:ea typeface="MS UI Gothic" pitchFamily="18" charset="0"/>
                </a:rPr>
                <a:t>19</a:t>
              </a:r>
            </a:p>
          </p:txBody>
        </p:sp>
        <p:sp>
          <p:nvSpPr>
            <p:cNvPr id="126" name="TextBox 125"/>
            <p:cNvSpPr txBox="1"/>
            <p:nvPr/>
          </p:nvSpPr>
          <p:spPr>
            <a:xfrm>
              <a:off x="5236293"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30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3</a:t>
              </a:r>
            </a:p>
            <a:p>
              <a:pPr algn="ctr" fontAlgn="auto">
                <a:spcBef>
                  <a:spcPts val="0"/>
                </a:spcBef>
                <a:spcAft>
                  <a:spcPts val="0"/>
                </a:spcAft>
              </a:pPr>
              <a:r>
                <a:rPr lang="ja-JP" sz="1200" b="0" i="0" dirty="0" smtClean="0">
                  <a:solidFill>
                    <a:srgbClr val="B2C0D8"/>
                  </a:solidFill>
                  <a:ea typeface="MS UI Gothic" pitchFamily="18" charset="0"/>
                </a:rPr>
                <a:t>10</a:t>
              </a:r>
            </a:p>
          </p:txBody>
        </p:sp>
        <p:sp>
          <p:nvSpPr>
            <p:cNvPr id="127" name="TextBox 126"/>
            <p:cNvSpPr txBox="1"/>
            <p:nvPr/>
          </p:nvSpPr>
          <p:spPr>
            <a:xfrm>
              <a:off x="5777967" y="4522748"/>
              <a:ext cx="375808" cy="16797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36</a:t>
              </a:r>
            </a:p>
          </p:txBody>
        </p:sp>
        <p:sp>
          <p:nvSpPr>
            <p:cNvPr id="128" name="TextBox 127"/>
            <p:cNvSpPr txBox="1"/>
            <p:nvPr/>
          </p:nvSpPr>
          <p:spPr>
            <a:xfrm>
              <a:off x="6336497" y="4522748"/>
              <a:ext cx="375808" cy="16797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42</a:t>
              </a:r>
            </a:p>
          </p:txBody>
        </p:sp>
      </p:grpSp>
      <p:grpSp>
        <p:nvGrpSpPr>
          <p:cNvPr id="144" name="Group 143"/>
          <p:cNvGrpSpPr/>
          <p:nvPr/>
        </p:nvGrpSpPr>
        <p:grpSpPr>
          <a:xfrm>
            <a:off x="4761029" y="1602018"/>
            <a:ext cx="4347234" cy="4479512"/>
            <a:chOff x="2104861" y="2310250"/>
            <a:chExt cx="4607444" cy="2716424"/>
          </a:xfrm>
        </p:grpSpPr>
        <p:grpSp>
          <p:nvGrpSpPr>
            <p:cNvPr id="145" name="Group 144"/>
            <p:cNvGrpSpPr/>
            <p:nvPr/>
          </p:nvGrpSpPr>
          <p:grpSpPr>
            <a:xfrm>
              <a:off x="2614623" y="2396465"/>
              <a:ext cx="3906738" cy="2134202"/>
              <a:chOff x="836615" y="2448719"/>
              <a:chExt cx="3906738" cy="2134202"/>
            </a:xfrm>
          </p:grpSpPr>
          <p:sp>
            <p:nvSpPr>
              <p:cNvPr id="162" name="Freeform 16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9" name="Line 12"/>
              <p:cNvSpPr>
                <a:spLocks noChangeShapeType="1"/>
              </p:cNvSpPr>
              <p:nvPr/>
            </p:nvSpPr>
            <p:spPr bwMode="auto">
              <a:xfrm>
                <a:off x="3090351"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0" name="Line 14"/>
              <p:cNvSpPr>
                <a:spLocks noChangeShapeType="1"/>
              </p:cNvSpPr>
              <p:nvPr/>
            </p:nvSpPr>
            <p:spPr bwMode="auto">
              <a:xfrm>
                <a:off x="4189284"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1" name="Line 15"/>
              <p:cNvSpPr>
                <a:spLocks noChangeShapeType="1"/>
              </p:cNvSpPr>
              <p:nvPr/>
            </p:nvSpPr>
            <p:spPr bwMode="auto">
              <a:xfrm>
                <a:off x="364244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2" name="Line 17"/>
              <p:cNvSpPr>
                <a:spLocks noChangeShapeType="1"/>
              </p:cNvSpPr>
              <p:nvPr/>
            </p:nvSpPr>
            <p:spPr bwMode="auto">
              <a:xfrm>
                <a:off x="4743353"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3" name="Line 18"/>
              <p:cNvSpPr>
                <a:spLocks noChangeShapeType="1"/>
              </p:cNvSpPr>
              <p:nvPr/>
            </p:nvSpPr>
            <p:spPr bwMode="auto">
              <a:xfrm>
                <a:off x="2552848"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4" name="Line 19"/>
              <p:cNvSpPr>
                <a:spLocks noChangeShapeType="1"/>
              </p:cNvSpPr>
              <p:nvPr/>
            </p:nvSpPr>
            <p:spPr bwMode="auto">
              <a:xfrm>
                <a:off x="2019196"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5" name="Line 20"/>
              <p:cNvSpPr>
                <a:spLocks noChangeShapeType="1"/>
              </p:cNvSpPr>
              <p:nvPr/>
            </p:nvSpPr>
            <p:spPr bwMode="auto">
              <a:xfrm>
                <a:off x="147235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6" name="Line 21"/>
              <p:cNvSpPr>
                <a:spLocks noChangeShapeType="1"/>
              </p:cNvSpPr>
              <p:nvPr/>
            </p:nvSpPr>
            <p:spPr bwMode="auto">
              <a:xfrm>
                <a:off x="925515" y="4528344"/>
                <a:ext cx="0" cy="545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sp>
          <p:nvSpPr>
            <p:cNvPr id="146" name="TextBox 145"/>
            <p:cNvSpPr txBox="1"/>
            <p:nvPr/>
          </p:nvSpPr>
          <p:spPr>
            <a:xfrm rot="16200000">
              <a:off x="2104770" y="3295472"/>
              <a:ext cx="293762" cy="293579"/>
            </a:xfrm>
            <a:prstGeom prst="rect">
              <a:avLst/>
            </a:prstGeom>
            <a:noFill/>
          </p:spPr>
          <p:txBody>
            <a:bodyPr wrap="none" rtlCol="0">
              <a:spAutoFit/>
            </a:bodyPr>
            <a:lstStyle/>
            <a:p>
              <a:pPr algn="ctr"/>
              <a:r>
                <a:rPr lang="ja-JP" sz="1200" b="0" i="0" dirty="0" smtClean="0">
                  <a:solidFill>
                    <a:srgbClr val="363636"/>
                  </a:solidFill>
                  <a:ea typeface="MS UI Gothic" pitchFamily="18" charset="0"/>
                </a:rPr>
                <a:t>PFS</a:t>
              </a:r>
            </a:p>
          </p:txBody>
        </p:sp>
        <p:sp>
          <p:nvSpPr>
            <p:cNvPr id="147" name="TextBox 146"/>
            <p:cNvSpPr txBox="1"/>
            <p:nvPr/>
          </p:nvSpPr>
          <p:spPr>
            <a:xfrm>
              <a:off x="4097809" y="4624176"/>
              <a:ext cx="1176763" cy="167975"/>
            </a:xfrm>
            <a:prstGeom prst="rect">
              <a:avLst/>
            </a:prstGeom>
            <a:noFill/>
          </p:spPr>
          <p:txBody>
            <a:bodyPr wrap="none" rtlCol="0">
              <a:spAutoFit/>
            </a:bodyPr>
            <a:lstStyle/>
            <a:p>
              <a:pPr algn="ctr"/>
              <a:r>
                <a:rPr lang="ja-JP" sz="1200" b="0" i="0" dirty="0" smtClean="0">
                  <a:solidFill>
                    <a:srgbClr val="363636"/>
                  </a:solidFill>
                  <a:ea typeface="MS UI Gothic" pitchFamily="18" charset="0"/>
                </a:rPr>
                <a:t>経過期間、カ月</a:t>
              </a:r>
            </a:p>
          </p:txBody>
        </p:sp>
        <p:sp>
          <p:nvSpPr>
            <p:cNvPr id="148" name="TextBox 147"/>
            <p:cNvSpPr txBox="1"/>
            <p:nvPr/>
          </p:nvSpPr>
          <p:spPr>
            <a:xfrm>
              <a:off x="2261792" y="2310250"/>
              <a:ext cx="421681" cy="167975"/>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a:t>
              </a:r>
            </a:p>
          </p:txBody>
        </p:sp>
        <p:sp>
          <p:nvSpPr>
            <p:cNvPr id="149" name="TextBox 148"/>
            <p:cNvSpPr txBox="1"/>
            <p:nvPr/>
          </p:nvSpPr>
          <p:spPr>
            <a:xfrm>
              <a:off x="2285608" y="267321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4D4D4D"/>
                  </a:solidFill>
                  <a:ea typeface="MS UI Gothic" pitchFamily="18" charset="0"/>
                </a:rPr>
                <a:t>0.8</a:t>
              </a:r>
            </a:p>
          </p:txBody>
        </p:sp>
        <p:sp>
          <p:nvSpPr>
            <p:cNvPr id="150" name="TextBox 149"/>
            <p:cNvSpPr txBox="1"/>
            <p:nvPr/>
          </p:nvSpPr>
          <p:spPr>
            <a:xfrm>
              <a:off x="2285608" y="308895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4D4D4D"/>
                  </a:solidFill>
                  <a:ea typeface="MS UI Gothic" pitchFamily="18" charset="0"/>
                </a:rPr>
                <a:t>0.6</a:t>
              </a:r>
            </a:p>
          </p:txBody>
        </p:sp>
        <p:sp>
          <p:nvSpPr>
            <p:cNvPr id="151" name="TextBox 150"/>
            <p:cNvSpPr txBox="1"/>
            <p:nvPr/>
          </p:nvSpPr>
          <p:spPr>
            <a:xfrm>
              <a:off x="2285608" y="350469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4D4D4D"/>
                  </a:solidFill>
                  <a:ea typeface="MS UI Gothic" pitchFamily="18" charset="0"/>
                </a:rPr>
                <a:t>0.4</a:t>
              </a:r>
            </a:p>
          </p:txBody>
        </p:sp>
        <p:sp>
          <p:nvSpPr>
            <p:cNvPr id="152" name="TextBox 151"/>
            <p:cNvSpPr txBox="1"/>
            <p:nvPr/>
          </p:nvSpPr>
          <p:spPr>
            <a:xfrm>
              <a:off x="2285608" y="3920438"/>
              <a:ext cx="39786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4D4D4D"/>
                  </a:solidFill>
                  <a:ea typeface="MS UI Gothic" pitchFamily="18" charset="0"/>
                </a:rPr>
                <a:t>0.2</a:t>
              </a:r>
            </a:p>
          </p:txBody>
        </p:sp>
        <p:sp>
          <p:nvSpPr>
            <p:cNvPr id="153" name="TextBox 152"/>
            <p:cNvSpPr txBox="1"/>
            <p:nvPr/>
          </p:nvSpPr>
          <p:spPr>
            <a:xfrm>
              <a:off x="2413848" y="4336178"/>
              <a:ext cx="269625" cy="276999"/>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4D4D4D"/>
                  </a:solidFill>
                  <a:ea typeface="MS UI Gothic" pitchFamily="18" charset="0"/>
                </a:rPr>
                <a:t>0</a:t>
              </a:r>
            </a:p>
          </p:txBody>
        </p:sp>
        <p:sp>
          <p:nvSpPr>
            <p:cNvPr id="154" name="TextBox 153"/>
            <p:cNvSpPr txBox="1"/>
            <p:nvPr/>
          </p:nvSpPr>
          <p:spPr>
            <a:xfrm>
              <a:off x="2475449" y="4522748"/>
              <a:ext cx="465852" cy="50392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0</a:t>
              </a:r>
            </a:p>
            <a:p>
              <a:pPr algn="ctr" fontAlgn="auto">
                <a:spcBef>
                  <a:spcPts val="0"/>
                </a:spcBef>
                <a:spcAft>
                  <a:spcPts val="0"/>
                </a:spcAft>
              </a:pPr>
              <a:endParaRPr lang="en-GB" sz="1200" dirty="0">
                <a:solidFill>
                  <a:srgbClr val="4D4D4D"/>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212</a:t>
              </a:r>
            </a:p>
            <a:p>
              <a:pPr algn="ctr" fontAlgn="auto">
                <a:spcBef>
                  <a:spcPts val="0"/>
                </a:spcBef>
                <a:spcAft>
                  <a:spcPts val="0"/>
                </a:spcAft>
              </a:pPr>
              <a:r>
                <a:rPr lang="ja-JP" sz="1200" b="0" i="0" dirty="0" smtClean="0">
                  <a:solidFill>
                    <a:srgbClr val="B2C0D8"/>
                  </a:solidFill>
                  <a:ea typeface="MS UI Gothic" pitchFamily="18" charset="0"/>
                </a:rPr>
                <a:t>209</a:t>
              </a:r>
            </a:p>
          </p:txBody>
        </p:sp>
        <p:sp>
          <p:nvSpPr>
            <p:cNvPr id="155" name="TextBox 154"/>
            <p:cNvSpPr txBox="1"/>
            <p:nvPr/>
          </p:nvSpPr>
          <p:spPr>
            <a:xfrm>
              <a:off x="3017125" y="4522748"/>
              <a:ext cx="465852"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6</a:t>
              </a:r>
            </a:p>
            <a:p>
              <a:pPr algn="ctr" fontAlgn="auto">
                <a:spcBef>
                  <a:spcPts val="0"/>
                </a:spcBef>
                <a:spcAft>
                  <a:spcPts val="0"/>
                </a:spcAft>
              </a:pPr>
              <a:endParaRPr lang="en-GB" sz="1200" dirty="0">
                <a:solidFill>
                  <a:srgbClr val="4D4D4D"/>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134</a:t>
              </a:r>
            </a:p>
            <a:p>
              <a:pPr algn="ctr" fontAlgn="auto">
                <a:spcBef>
                  <a:spcPts val="0"/>
                </a:spcBef>
                <a:spcAft>
                  <a:spcPts val="0"/>
                </a:spcAft>
              </a:pPr>
              <a:r>
                <a:rPr lang="ja-JP" sz="1200" b="0" i="0" dirty="0" smtClean="0">
                  <a:solidFill>
                    <a:srgbClr val="B2C0D8"/>
                  </a:solidFill>
                  <a:ea typeface="MS UI Gothic" pitchFamily="18" charset="0"/>
                </a:rPr>
                <a:t>153</a:t>
              </a:r>
            </a:p>
          </p:txBody>
        </p:sp>
        <p:sp>
          <p:nvSpPr>
            <p:cNvPr id="156" name="TextBox 155"/>
            <p:cNvSpPr txBox="1"/>
            <p:nvPr/>
          </p:nvSpPr>
          <p:spPr>
            <a:xfrm>
              <a:off x="3611137"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12</a:t>
              </a:r>
            </a:p>
            <a:p>
              <a:pPr algn="ctr" fontAlgn="auto">
                <a:spcBef>
                  <a:spcPts val="0"/>
                </a:spcBef>
                <a:spcAft>
                  <a:spcPts val="0"/>
                </a:spcAft>
              </a:pPr>
              <a:endParaRPr lang="en-GB" sz="1200" dirty="0">
                <a:solidFill>
                  <a:srgbClr val="4D4D4D"/>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46</a:t>
              </a:r>
            </a:p>
            <a:p>
              <a:pPr algn="ctr" fontAlgn="auto">
                <a:spcBef>
                  <a:spcPts val="0"/>
                </a:spcBef>
                <a:spcAft>
                  <a:spcPts val="0"/>
                </a:spcAft>
              </a:pPr>
              <a:r>
                <a:rPr lang="ja-JP" sz="1200" b="0" i="0" dirty="0" smtClean="0">
                  <a:solidFill>
                    <a:srgbClr val="B2C0D8"/>
                  </a:solidFill>
                  <a:ea typeface="MS UI Gothic" pitchFamily="18" charset="0"/>
                </a:rPr>
                <a:t>76</a:t>
              </a:r>
            </a:p>
          </p:txBody>
        </p:sp>
        <p:sp>
          <p:nvSpPr>
            <p:cNvPr id="157" name="TextBox 156"/>
            <p:cNvSpPr txBox="1"/>
            <p:nvPr/>
          </p:nvSpPr>
          <p:spPr>
            <a:xfrm>
              <a:off x="4151701"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18</a:t>
              </a:r>
            </a:p>
            <a:p>
              <a:pPr algn="ctr" fontAlgn="auto">
                <a:spcBef>
                  <a:spcPts val="0"/>
                </a:spcBef>
                <a:spcAft>
                  <a:spcPts val="0"/>
                </a:spcAft>
              </a:pPr>
              <a:endParaRPr lang="en-GB" sz="1200" dirty="0">
                <a:solidFill>
                  <a:srgbClr val="4D4D4D"/>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23</a:t>
              </a:r>
            </a:p>
            <a:p>
              <a:pPr algn="ctr" fontAlgn="auto">
                <a:spcBef>
                  <a:spcPts val="0"/>
                </a:spcBef>
                <a:spcAft>
                  <a:spcPts val="0"/>
                </a:spcAft>
              </a:pPr>
              <a:r>
                <a:rPr lang="ja-JP" sz="1200" b="0" i="0" dirty="0" smtClean="0">
                  <a:solidFill>
                    <a:srgbClr val="B2C0D8"/>
                  </a:solidFill>
                  <a:ea typeface="MS UI Gothic" pitchFamily="18" charset="0"/>
                </a:rPr>
                <a:t>35</a:t>
              </a:r>
            </a:p>
          </p:txBody>
        </p:sp>
        <p:sp>
          <p:nvSpPr>
            <p:cNvPr id="158" name="TextBox 157"/>
            <p:cNvSpPr txBox="1"/>
            <p:nvPr/>
          </p:nvSpPr>
          <p:spPr>
            <a:xfrm>
              <a:off x="4686190"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24</a:t>
              </a:r>
            </a:p>
            <a:p>
              <a:pPr algn="ctr" fontAlgn="auto">
                <a:spcBef>
                  <a:spcPts val="0"/>
                </a:spcBef>
                <a:spcAft>
                  <a:spcPts val="0"/>
                </a:spcAft>
              </a:pPr>
              <a:endParaRPr lang="en-GB" sz="1200" dirty="0">
                <a:solidFill>
                  <a:srgbClr val="4D4D4D"/>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8</a:t>
              </a:r>
            </a:p>
            <a:p>
              <a:pPr algn="ctr" fontAlgn="auto">
                <a:spcBef>
                  <a:spcPts val="0"/>
                </a:spcBef>
                <a:spcAft>
                  <a:spcPts val="0"/>
                </a:spcAft>
              </a:pPr>
              <a:r>
                <a:rPr lang="ja-JP" sz="1200" b="0" i="0" dirty="0" smtClean="0">
                  <a:solidFill>
                    <a:srgbClr val="B2C0D8"/>
                  </a:solidFill>
                  <a:ea typeface="MS UI Gothic" pitchFamily="18" charset="0"/>
                </a:rPr>
                <a:t>19</a:t>
              </a:r>
            </a:p>
          </p:txBody>
        </p:sp>
        <p:sp>
          <p:nvSpPr>
            <p:cNvPr id="159" name="TextBox 158"/>
            <p:cNvSpPr txBox="1"/>
            <p:nvPr/>
          </p:nvSpPr>
          <p:spPr>
            <a:xfrm>
              <a:off x="5236293" y="4522748"/>
              <a:ext cx="375808" cy="50392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30</a:t>
              </a:r>
            </a:p>
            <a:p>
              <a:pPr algn="ctr" fontAlgn="auto">
                <a:spcBef>
                  <a:spcPts val="0"/>
                </a:spcBef>
                <a:spcAft>
                  <a:spcPts val="0"/>
                </a:spcAft>
              </a:pPr>
              <a:endParaRPr lang="en-GB" sz="1200" dirty="0">
                <a:solidFill>
                  <a:srgbClr val="4D4D4D"/>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3</a:t>
              </a:r>
            </a:p>
            <a:p>
              <a:pPr algn="ctr" fontAlgn="auto">
                <a:spcBef>
                  <a:spcPts val="0"/>
                </a:spcBef>
                <a:spcAft>
                  <a:spcPts val="0"/>
                </a:spcAft>
              </a:pPr>
              <a:r>
                <a:rPr lang="ja-JP" sz="1200" b="0" i="0" dirty="0" smtClean="0">
                  <a:solidFill>
                    <a:srgbClr val="B2C0D8"/>
                  </a:solidFill>
                  <a:ea typeface="MS UI Gothic" pitchFamily="18" charset="0"/>
                </a:rPr>
                <a:t>10</a:t>
              </a:r>
            </a:p>
          </p:txBody>
        </p:sp>
        <p:sp>
          <p:nvSpPr>
            <p:cNvPr id="160" name="TextBox 159"/>
            <p:cNvSpPr txBox="1"/>
            <p:nvPr/>
          </p:nvSpPr>
          <p:spPr>
            <a:xfrm>
              <a:off x="5777967" y="4522748"/>
              <a:ext cx="375808" cy="16797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36</a:t>
              </a:r>
            </a:p>
          </p:txBody>
        </p:sp>
        <p:sp>
          <p:nvSpPr>
            <p:cNvPr id="161" name="TextBox 160"/>
            <p:cNvSpPr txBox="1"/>
            <p:nvPr/>
          </p:nvSpPr>
          <p:spPr>
            <a:xfrm>
              <a:off x="6336497" y="4522748"/>
              <a:ext cx="375808" cy="167975"/>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4D4D4D"/>
                  </a:solidFill>
                  <a:ea typeface="MS UI Gothic" pitchFamily="18" charset="0"/>
                </a:rPr>
                <a:t>42</a:t>
              </a:r>
            </a:p>
          </p:txBody>
        </p:sp>
      </p:grpSp>
      <p:grpSp>
        <p:nvGrpSpPr>
          <p:cNvPr id="177" name="Group 176"/>
          <p:cNvGrpSpPr/>
          <p:nvPr/>
        </p:nvGrpSpPr>
        <p:grpSpPr>
          <a:xfrm>
            <a:off x="828041" y="1755775"/>
            <a:ext cx="3250818" cy="3368674"/>
            <a:chOff x="3348038" y="2146300"/>
            <a:chExt cx="2438400" cy="2562225"/>
          </a:xfrm>
        </p:grpSpPr>
        <p:sp>
          <p:nvSpPr>
            <p:cNvPr id="178" name="Line 2"/>
            <p:cNvSpPr>
              <a:spLocks noChangeShapeType="1"/>
            </p:cNvSpPr>
            <p:nvPr/>
          </p:nvSpPr>
          <p:spPr bwMode="auto">
            <a:xfrm>
              <a:off x="4357688" y="4003675"/>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3"/>
            <p:cNvSpPr>
              <a:spLocks noChangeShapeType="1"/>
            </p:cNvSpPr>
            <p:nvPr/>
          </p:nvSpPr>
          <p:spPr bwMode="auto">
            <a:xfrm>
              <a:off x="5110163" y="4489450"/>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4"/>
            <p:cNvSpPr>
              <a:spLocks noChangeShapeType="1"/>
            </p:cNvSpPr>
            <p:nvPr/>
          </p:nvSpPr>
          <p:spPr bwMode="auto">
            <a:xfrm>
              <a:off x="5176838" y="4508500"/>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Line 5"/>
            <p:cNvSpPr>
              <a:spLocks noChangeShapeType="1"/>
            </p:cNvSpPr>
            <p:nvPr/>
          </p:nvSpPr>
          <p:spPr bwMode="auto">
            <a:xfrm>
              <a:off x="4652963" y="4270375"/>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 name="Line 6"/>
            <p:cNvSpPr>
              <a:spLocks noChangeShapeType="1"/>
            </p:cNvSpPr>
            <p:nvPr/>
          </p:nvSpPr>
          <p:spPr bwMode="auto">
            <a:xfrm>
              <a:off x="4576763" y="4222750"/>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7"/>
            <p:cNvSpPr>
              <a:spLocks noChangeShapeType="1"/>
            </p:cNvSpPr>
            <p:nvPr/>
          </p:nvSpPr>
          <p:spPr bwMode="auto">
            <a:xfrm>
              <a:off x="5691188" y="4641850"/>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8"/>
            <p:cNvSpPr>
              <a:spLocks noChangeShapeType="1"/>
            </p:cNvSpPr>
            <p:nvPr/>
          </p:nvSpPr>
          <p:spPr bwMode="auto">
            <a:xfrm>
              <a:off x="5367338" y="4527550"/>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Freeform 9"/>
            <p:cNvSpPr>
              <a:spLocks/>
            </p:cNvSpPr>
            <p:nvPr/>
          </p:nvSpPr>
          <p:spPr bwMode="auto">
            <a:xfrm>
              <a:off x="3348038" y="2146300"/>
              <a:ext cx="2438400" cy="2562225"/>
            </a:xfrm>
            <a:custGeom>
              <a:avLst/>
              <a:gdLst>
                <a:gd name="T0" fmla="*/ 243 w 256"/>
                <a:gd name="T1" fmla="*/ 265 h 269"/>
                <a:gd name="T2" fmla="*/ 241 w 256"/>
                <a:gd name="T3" fmla="*/ 259 h 269"/>
                <a:gd name="T4" fmla="*/ 232 w 256"/>
                <a:gd name="T5" fmla="*/ 257 h 269"/>
                <a:gd name="T6" fmla="*/ 220 w 256"/>
                <a:gd name="T7" fmla="*/ 253 h 269"/>
                <a:gd name="T8" fmla="*/ 189 w 256"/>
                <a:gd name="T9" fmla="*/ 251 h 269"/>
                <a:gd name="T10" fmla="*/ 183 w 256"/>
                <a:gd name="T11" fmla="*/ 247 h 269"/>
                <a:gd name="T12" fmla="*/ 176 w 256"/>
                <a:gd name="T13" fmla="*/ 245 h 269"/>
                <a:gd name="T14" fmla="*/ 172 w 256"/>
                <a:gd name="T15" fmla="*/ 242 h 269"/>
                <a:gd name="T16" fmla="*/ 167 w 256"/>
                <a:gd name="T17" fmla="*/ 240 h 269"/>
                <a:gd name="T18" fmla="*/ 159 w 256"/>
                <a:gd name="T19" fmla="*/ 237 h 269"/>
                <a:gd name="T20" fmla="*/ 145 w 256"/>
                <a:gd name="T21" fmla="*/ 235 h 269"/>
                <a:gd name="T22" fmla="*/ 141 w 256"/>
                <a:gd name="T23" fmla="*/ 230 h 269"/>
                <a:gd name="T24" fmla="*/ 133 w 256"/>
                <a:gd name="T25" fmla="*/ 225 h 269"/>
                <a:gd name="T26" fmla="*/ 131 w 256"/>
                <a:gd name="T27" fmla="*/ 220 h 269"/>
                <a:gd name="T28" fmla="*/ 125 w 256"/>
                <a:gd name="T29" fmla="*/ 219 h 269"/>
                <a:gd name="T30" fmla="*/ 122 w 256"/>
                <a:gd name="T31" fmla="*/ 214 h 269"/>
                <a:gd name="T32" fmla="*/ 115 w 256"/>
                <a:gd name="T33" fmla="*/ 212 h 269"/>
                <a:gd name="T34" fmla="*/ 111 w 256"/>
                <a:gd name="T35" fmla="*/ 205 h 269"/>
                <a:gd name="T36" fmla="*/ 109 w 256"/>
                <a:gd name="T37" fmla="*/ 200 h 269"/>
                <a:gd name="T38" fmla="*/ 102 w 256"/>
                <a:gd name="T39" fmla="*/ 195 h 269"/>
                <a:gd name="T40" fmla="*/ 98 w 256"/>
                <a:gd name="T41" fmla="*/ 191 h 269"/>
                <a:gd name="T42" fmla="*/ 96 w 256"/>
                <a:gd name="T43" fmla="*/ 187 h 269"/>
                <a:gd name="T44" fmla="*/ 91 w 256"/>
                <a:gd name="T45" fmla="*/ 184 h 269"/>
                <a:gd name="T46" fmla="*/ 89 w 256"/>
                <a:gd name="T47" fmla="*/ 177 h 269"/>
                <a:gd name="T48" fmla="*/ 86 w 256"/>
                <a:gd name="T49" fmla="*/ 171 h 269"/>
                <a:gd name="T50" fmla="*/ 83 w 256"/>
                <a:gd name="T51" fmla="*/ 164 h 269"/>
                <a:gd name="T52" fmla="*/ 79 w 256"/>
                <a:gd name="T53" fmla="*/ 160 h 269"/>
                <a:gd name="T54" fmla="*/ 75 w 256"/>
                <a:gd name="T55" fmla="*/ 152 h 269"/>
                <a:gd name="T56" fmla="*/ 71 w 256"/>
                <a:gd name="T57" fmla="*/ 148 h 269"/>
                <a:gd name="T58" fmla="*/ 68 w 256"/>
                <a:gd name="T59" fmla="*/ 134 h 269"/>
                <a:gd name="T60" fmla="*/ 63 w 256"/>
                <a:gd name="T61" fmla="*/ 127 h 269"/>
                <a:gd name="T62" fmla="*/ 60 w 256"/>
                <a:gd name="T63" fmla="*/ 113 h 269"/>
                <a:gd name="T64" fmla="*/ 56 w 256"/>
                <a:gd name="T65" fmla="*/ 105 h 269"/>
                <a:gd name="T66" fmla="*/ 55 w 256"/>
                <a:gd name="T67" fmla="*/ 91 h 269"/>
                <a:gd name="T68" fmla="*/ 49 w 256"/>
                <a:gd name="T69" fmla="*/ 84 h 269"/>
                <a:gd name="T70" fmla="*/ 47 w 256"/>
                <a:gd name="T71" fmla="*/ 75 h 269"/>
                <a:gd name="T72" fmla="*/ 43 w 256"/>
                <a:gd name="T73" fmla="*/ 70 h 269"/>
                <a:gd name="T74" fmla="*/ 41 w 256"/>
                <a:gd name="T75" fmla="*/ 57 h 269"/>
                <a:gd name="T76" fmla="*/ 35 w 256"/>
                <a:gd name="T77" fmla="*/ 53 h 269"/>
                <a:gd name="T78" fmla="*/ 33 w 256"/>
                <a:gd name="T79" fmla="*/ 45 h 269"/>
                <a:gd name="T80" fmla="*/ 28 w 256"/>
                <a:gd name="T81" fmla="*/ 37 h 269"/>
                <a:gd name="T82" fmla="*/ 26 w 256"/>
                <a:gd name="T83" fmla="*/ 28 h 269"/>
                <a:gd name="T84" fmla="*/ 21 w 256"/>
                <a:gd name="T85" fmla="*/ 26 h 269"/>
                <a:gd name="T86" fmla="*/ 19 w 256"/>
                <a:gd name="T87" fmla="*/ 20 h 269"/>
                <a:gd name="T88" fmla="*/ 13 w 256"/>
                <a:gd name="T89" fmla="*/ 13 h 269"/>
                <a:gd name="T90" fmla="*/ 10 w 256"/>
                <a:gd name="T91" fmla="*/ 4 h 269"/>
                <a:gd name="T92" fmla="*/ 6 w 256"/>
                <a:gd name="T93"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69">
                  <a:moveTo>
                    <a:pt x="256" y="269"/>
                  </a:moveTo>
                  <a:lnTo>
                    <a:pt x="256" y="265"/>
                  </a:lnTo>
                  <a:lnTo>
                    <a:pt x="243" y="265"/>
                  </a:lnTo>
                  <a:lnTo>
                    <a:pt x="243" y="263"/>
                  </a:lnTo>
                  <a:lnTo>
                    <a:pt x="241" y="263"/>
                  </a:lnTo>
                  <a:lnTo>
                    <a:pt x="241" y="259"/>
                  </a:lnTo>
                  <a:lnTo>
                    <a:pt x="239" y="259"/>
                  </a:lnTo>
                  <a:lnTo>
                    <a:pt x="239" y="257"/>
                  </a:lnTo>
                  <a:lnTo>
                    <a:pt x="232" y="257"/>
                  </a:lnTo>
                  <a:lnTo>
                    <a:pt x="232" y="255"/>
                  </a:lnTo>
                  <a:lnTo>
                    <a:pt x="220" y="255"/>
                  </a:lnTo>
                  <a:lnTo>
                    <a:pt x="220" y="253"/>
                  </a:lnTo>
                  <a:lnTo>
                    <a:pt x="204" y="253"/>
                  </a:lnTo>
                  <a:lnTo>
                    <a:pt x="204" y="251"/>
                  </a:lnTo>
                  <a:lnTo>
                    <a:pt x="189" y="251"/>
                  </a:lnTo>
                  <a:lnTo>
                    <a:pt x="189" y="249"/>
                  </a:lnTo>
                  <a:lnTo>
                    <a:pt x="183" y="249"/>
                  </a:lnTo>
                  <a:lnTo>
                    <a:pt x="183" y="247"/>
                  </a:lnTo>
                  <a:lnTo>
                    <a:pt x="179" y="247"/>
                  </a:lnTo>
                  <a:lnTo>
                    <a:pt x="179" y="245"/>
                  </a:lnTo>
                  <a:lnTo>
                    <a:pt x="176" y="245"/>
                  </a:lnTo>
                  <a:lnTo>
                    <a:pt x="176" y="244"/>
                  </a:lnTo>
                  <a:lnTo>
                    <a:pt x="172" y="244"/>
                  </a:lnTo>
                  <a:lnTo>
                    <a:pt x="172" y="242"/>
                  </a:lnTo>
                  <a:lnTo>
                    <a:pt x="169" y="242"/>
                  </a:lnTo>
                  <a:lnTo>
                    <a:pt x="169" y="240"/>
                  </a:lnTo>
                  <a:lnTo>
                    <a:pt x="167" y="240"/>
                  </a:lnTo>
                  <a:lnTo>
                    <a:pt x="167" y="239"/>
                  </a:lnTo>
                  <a:lnTo>
                    <a:pt x="159" y="239"/>
                  </a:lnTo>
                  <a:lnTo>
                    <a:pt x="159" y="237"/>
                  </a:lnTo>
                  <a:lnTo>
                    <a:pt x="148" y="237"/>
                  </a:lnTo>
                  <a:lnTo>
                    <a:pt x="148" y="235"/>
                  </a:lnTo>
                  <a:lnTo>
                    <a:pt x="145" y="235"/>
                  </a:lnTo>
                  <a:lnTo>
                    <a:pt x="145" y="232"/>
                  </a:lnTo>
                  <a:lnTo>
                    <a:pt x="141" y="232"/>
                  </a:lnTo>
                  <a:lnTo>
                    <a:pt x="141" y="230"/>
                  </a:lnTo>
                  <a:lnTo>
                    <a:pt x="140" y="230"/>
                  </a:lnTo>
                  <a:lnTo>
                    <a:pt x="140" y="225"/>
                  </a:lnTo>
                  <a:lnTo>
                    <a:pt x="133" y="225"/>
                  </a:lnTo>
                  <a:lnTo>
                    <a:pt x="133" y="223"/>
                  </a:lnTo>
                  <a:lnTo>
                    <a:pt x="131" y="223"/>
                  </a:lnTo>
                  <a:lnTo>
                    <a:pt x="131" y="220"/>
                  </a:lnTo>
                  <a:lnTo>
                    <a:pt x="126" y="220"/>
                  </a:lnTo>
                  <a:lnTo>
                    <a:pt x="126" y="219"/>
                  </a:lnTo>
                  <a:lnTo>
                    <a:pt x="125" y="219"/>
                  </a:lnTo>
                  <a:lnTo>
                    <a:pt x="125" y="216"/>
                  </a:lnTo>
                  <a:lnTo>
                    <a:pt x="122" y="216"/>
                  </a:lnTo>
                  <a:lnTo>
                    <a:pt x="122" y="214"/>
                  </a:lnTo>
                  <a:lnTo>
                    <a:pt x="118" y="214"/>
                  </a:lnTo>
                  <a:lnTo>
                    <a:pt x="118" y="212"/>
                  </a:lnTo>
                  <a:lnTo>
                    <a:pt x="115" y="212"/>
                  </a:lnTo>
                  <a:lnTo>
                    <a:pt x="115" y="209"/>
                  </a:lnTo>
                  <a:lnTo>
                    <a:pt x="111" y="209"/>
                  </a:lnTo>
                  <a:lnTo>
                    <a:pt x="111" y="205"/>
                  </a:lnTo>
                  <a:lnTo>
                    <a:pt x="110" y="205"/>
                  </a:lnTo>
                  <a:lnTo>
                    <a:pt x="110" y="200"/>
                  </a:lnTo>
                  <a:lnTo>
                    <a:pt x="109" y="200"/>
                  </a:lnTo>
                  <a:lnTo>
                    <a:pt x="109" y="198"/>
                  </a:lnTo>
                  <a:lnTo>
                    <a:pt x="102" y="198"/>
                  </a:lnTo>
                  <a:lnTo>
                    <a:pt x="102" y="195"/>
                  </a:lnTo>
                  <a:lnTo>
                    <a:pt x="100" y="195"/>
                  </a:lnTo>
                  <a:lnTo>
                    <a:pt x="100" y="191"/>
                  </a:lnTo>
                  <a:lnTo>
                    <a:pt x="98" y="191"/>
                  </a:lnTo>
                  <a:lnTo>
                    <a:pt x="98" y="190"/>
                  </a:lnTo>
                  <a:lnTo>
                    <a:pt x="96" y="190"/>
                  </a:lnTo>
                  <a:lnTo>
                    <a:pt x="96" y="187"/>
                  </a:lnTo>
                  <a:lnTo>
                    <a:pt x="94" y="187"/>
                  </a:lnTo>
                  <a:lnTo>
                    <a:pt x="94" y="184"/>
                  </a:lnTo>
                  <a:lnTo>
                    <a:pt x="91" y="184"/>
                  </a:lnTo>
                  <a:lnTo>
                    <a:pt x="91" y="181"/>
                  </a:lnTo>
                  <a:lnTo>
                    <a:pt x="89" y="181"/>
                  </a:lnTo>
                  <a:lnTo>
                    <a:pt x="89" y="177"/>
                  </a:lnTo>
                  <a:lnTo>
                    <a:pt x="87" y="177"/>
                  </a:lnTo>
                  <a:lnTo>
                    <a:pt x="87" y="171"/>
                  </a:lnTo>
                  <a:lnTo>
                    <a:pt x="86" y="171"/>
                  </a:lnTo>
                  <a:lnTo>
                    <a:pt x="86" y="168"/>
                  </a:lnTo>
                  <a:lnTo>
                    <a:pt x="83" y="168"/>
                  </a:lnTo>
                  <a:lnTo>
                    <a:pt x="83" y="164"/>
                  </a:lnTo>
                  <a:lnTo>
                    <a:pt x="81" y="164"/>
                  </a:lnTo>
                  <a:lnTo>
                    <a:pt x="81" y="160"/>
                  </a:lnTo>
                  <a:lnTo>
                    <a:pt x="79" y="160"/>
                  </a:lnTo>
                  <a:lnTo>
                    <a:pt x="79" y="155"/>
                  </a:lnTo>
                  <a:lnTo>
                    <a:pt x="75" y="155"/>
                  </a:lnTo>
                  <a:lnTo>
                    <a:pt x="75" y="152"/>
                  </a:lnTo>
                  <a:lnTo>
                    <a:pt x="72" y="152"/>
                  </a:lnTo>
                  <a:lnTo>
                    <a:pt x="72" y="148"/>
                  </a:lnTo>
                  <a:lnTo>
                    <a:pt x="71" y="148"/>
                  </a:lnTo>
                  <a:lnTo>
                    <a:pt x="71" y="141"/>
                  </a:lnTo>
                  <a:lnTo>
                    <a:pt x="68" y="141"/>
                  </a:lnTo>
                  <a:lnTo>
                    <a:pt x="68" y="134"/>
                  </a:lnTo>
                  <a:lnTo>
                    <a:pt x="67" y="134"/>
                  </a:lnTo>
                  <a:lnTo>
                    <a:pt x="67" y="127"/>
                  </a:lnTo>
                  <a:lnTo>
                    <a:pt x="63" y="127"/>
                  </a:lnTo>
                  <a:lnTo>
                    <a:pt x="63" y="120"/>
                  </a:lnTo>
                  <a:lnTo>
                    <a:pt x="60" y="120"/>
                  </a:lnTo>
                  <a:lnTo>
                    <a:pt x="60" y="113"/>
                  </a:lnTo>
                  <a:lnTo>
                    <a:pt x="58" y="113"/>
                  </a:lnTo>
                  <a:lnTo>
                    <a:pt x="58" y="105"/>
                  </a:lnTo>
                  <a:lnTo>
                    <a:pt x="56" y="105"/>
                  </a:lnTo>
                  <a:lnTo>
                    <a:pt x="56" y="97"/>
                  </a:lnTo>
                  <a:lnTo>
                    <a:pt x="55" y="97"/>
                  </a:lnTo>
                  <a:lnTo>
                    <a:pt x="55" y="91"/>
                  </a:lnTo>
                  <a:lnTo>
                    <a:pt x="52" y="91"/>
                  </a:lnTo>
                  <a:lnTo>
                    <a:pt x="52" y="84"/>
                  </a:lnTo>
                  <a:lnTo>
                    <a:pt x="49" y="84"/>
                  </a:lnTo>
                  <a:lnTo>
                    <a:pt x="49" y="81"/>
                  </a:lnTo>
                  <a:lnTo>
                    <a:pt x="47" y="81"/>
                  </a:lnTo>
                  <a:lnTo>
                    <a:pt x="47" y="75"/>
                  </a:lnTo>
                  <a:lnTo>
                    <a:pt x="46" y="75"/>
                  </a:lnTo>
                  <a:lnTo>
                    <a:pt x="46" y="70"/>
                  </a:lnTo>
                  <a:lnTo>
                    <a:pt x="43" y="70"/>
                  </a:lnTo>
                  <a:lnTo>
                    <a:pt x="43" y="63"/>
                  </a:lnTo>
                  <a:lnTo>
                    <a:pt x="41" y="63"/>
                  </a:lnTo>
                  <a:lnTo>
                    <a:pt x="41" y="57"/>
                  </a:lnTo>
                  <a:lnTo>
                    <a:pt x="38" y="57"/>
                  </a:lnTo>
                  <a:lnTo>
                    <a:pt x="38" y="53"/>
                  </a:lnTo>
                  <a:lnTo>
                    <a:pt x="35" y="53"/>
                  </a:lnTo>
                  <a:lnTo>
                    <a:pt x="35" y="50"/>
                  </a:lnTo>
                  <a:lnTo>
                    <a:pt x="33" y="50"/>
                  </a:lnTo>
                  <a:lnTo>
                    <a:pt x="33" y="45"/>
                  </a:lnTo>
                  <a:lnTo>
                    <a:pt x="30" y="45"/>
                  </a:lnTo>
                  <a:lnTo>
                    <a:pt x="30" y="37"/>
                  </a:lnTo>
                  <a:lnTo>
                    <a:pt x="28" y="37"/>
                  </a:lnTo>
                  <a:lnTo>
                    <a:pt x="28" y="31"/>
                  </a:lnTo>
                  <a:lnTo>
                    <a:pt x="26" y="31"/>
                  </a:lnTo>
                  <a:lnTo>
                    <a:pt x="26" y="28"/>
                  </a:lnTo>
                  <a:lnTo>
                    <a:pt x="24" y="28"/>
                  </a:lnTo>
                  <a:lnTo>
                    <a:pt x="24" y="26"/>
                  </a:lnTo>
                  <a:lnTo>
                    <a:pt x="21" y="26"/>
                  </a:lnTo>
                  <a:lnTo>
                    <a:pt x="21" y="23"/>
                  </a:lnTo>
                  <a:lnTo>
                    <a:pt x="19" y="23"/>
                  </a:lnTo>
                  <a:lnTo>
                    <a:pt x="19" y="20"/>
                  </a:lnTo>
                  <a:lnTo>
                    <a:pt x="16" y="20"/>
                  </a:lnTo>
                  <a:lnTo>
                    <a:pt x="16" y="13"/>
                  </a:lnTo>
                  <a:lnTo>
                    <a:pt x="13" y="13"/>
                  </a:lnTo>
                  <a:lnTo>
                    <a:pt x="13" y="7"/>
                  </a:lnTo>
                  <a:lnTo>
                    <a:pt x="10" y="7"/>
                  </a:lnTo>
                  <a:lnTo>
                    <a:pt x="10" y="4"/>
                  </a:lnTo>
                  <a:lnTo>
                    <a:pt x="7" y="4"/>
                  </a:lnTo>
                  <a:lnTo>
                    <a:pt x="7" y="2"/>
                  </a:lnTo>
                  <a:lnTo>
                    <a:pt x="6" y="2"/>
                  </a:lnTo>
                  <a:lnTo>
                    <a:pt x="6"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86" name="Group 185"/>
          <p:cNvGrpSpPr/>
          <p:nvPr/>
        </p:nvGrpSpPr>
        <p:grpSpPr>
          <a:xfrm>
            <a:off x="828041" y="1755775"/>
            <a:ext cx="2880000" cy="3415486"/>
            <a:chOff x="3498850" y="2144713"/>
            <a:chExt cx="2143125" cy="2562225"/>
          </a:xfrm>
        </p:grpSpPr>
        <p:sp>
          <p:nvSpPr>
            <p:cNvPr id="187" name="Line 10"/>
            <p:cNvSpPr>
              <a:spLocks noChangeShapeType="1"/>
            </p:cNvSpPr>
            <p:nvPr/>
          </p:nvSpPr>
          <p:spPr bwMode="auto">
            <a:xfrm>
              <a:off x="5022850" y="4535488"/>
              <a:ext cx="0" cy="47625"/>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11"/>
            <p:cNvSpPr>
              <a:spLocks noChangeShapeType="1"/>
            </p:cNvSpPr>
            <p:nvPr/>
          </p:nvSpPr>
          <p:spPr bwMode="auto">
            <a:xfrm>
              <a:off x="5603875" y="4649788"/>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Freeform 12"/>
            <p:cNvSpPr>
              <a:spLocks/>
            </p:cNvSpPr>
            <p:nvPr/>
          </p:nvSpPr>
          <p:spPr bwMode="auto">
            <a:xfrm>
              <a:off x="3498850" y="2144713"/>
              <a:ext cx="2143125" cy="2562225"/>
            </a:xfrm>
            <a:custGeom>
              <a:avLst/>
              <a:gdLst>
                <a:gd name="T0" fmla="*/ 212 w 225"/>
                <a:gd name="T1" fmla="*/ 266 h 269"/>
                <a:gd name="T2" fmla="*/ 200 w 225"/>
                <a:gd name="T3" fmla="*/ 261 h 269"/>
                <a:gd name="T4" fmla="*/ 196 w 225"/>
                <a:gd name="T5" fmla="*/ 259 h 269"/>
                <a:gd name="T6" fmla="*/ 162 w 225"/>
                <a:gd name="T7" fmla="*/ 254 h 269"/>
                <a:gd name="T8" fmla="*/ 155 w 225"/>
                <a:gd name="T9" fmla="*/ 251 h 269"/>
                <a:gd name="T10" fmla="*/ 153 w 225"/>
                <a:gd name="T11" fmla="*/ 246 h 269"/>
                <a:gd name="T12" fmla="*/ 144 w 225"/>
                <a:gd name="T13" fmla="*/ 244 h 269"/>
                <a:gd name="T14" fmla="*/ 140 w 225"/>
                <a:gd name="T15" fmla="*/ 240 h 269"/>
                <a:gd name="T16" fmla="*/ 136 w 225"/>
                <a:gd name="T17" fmla="*/ 238 h 269"/>
                <a:gd name="T18" fmla="*/ 131 w 225"/>
                <a:gd name="T19" fmla="*/ 230 h 269"/>
                <a:gd name="T20" fmla="*/ 123 w 225"/>
                <a:gd name="T21" fmla="*/ 227 h 269"/>
                <a:gd name="T22" fmla="*/ 120 w 225"/>
                <a:gd name="T23" fmla="*/ 219 h 269"/>
                <a:gd name="T24" fmla="*/ 110 w 225"/>
                <a:gd name="T25" fmla="*/ 215 h 269"/>
                <a:gd name="T26" fmla="*/ 109 w 225"/>
                <a:gd name="T27" fmla="*/ 209 h 269"/>
                <a:gd name="T28" fmla="*/ 105 w 225"/>
                <a:gd name="T29" fmla="*/ 206 h 269"/>
                <a:gd name="T30" fmla="*/ 102 w 225"/>
                <a:gd name="T31" fmla="*/ 198 h 269"/>
                <a:gd name="T32" fmla="*/ 98 w 225"/>
                <a:gd name="T33" fmla="*/ 195 h 269"/>
                <a:gd name="T34" fmla="*/ 95 w 225"/>
                <a:gd name="T35" fmla="*/ 180 h 269"/>
                <a:gd name="T36" fmla="*/ 85 w 225"/>
                <a:gd name="T37" fmla="*/ 174 h 269"/>
                <a:gd name="T38" fmla="*/ 80 w 225"/>
                <a:gd name="T39" fmla="*/ 172 h 269"/>
                <a:gd name="T40" fmla="*/ 75 w 225"/>
                <a:gd name="T41" fmla="*/ 161 h 269"/>
                <a:gd name="T42" fmla="*/ 70 w 225"/>
                <a:gd name="T43" fmla="*/ 154 h 269"/>
                <a:gd name="T44" fmla="*/ 68 w 225"/>
                <a:gd name="T45" fmla="*/ 139 h 269"/>
                <a:gd name="T46" fmla="*/ 61 w 225"/>
                <a:gd name="T47" fmla="*/ 134 h 269"/>
                <a:gd name="T48" fmla="*/ 59 w 225"/>
                <a:gd name="T49" fmla="*/ 121 h 269"/>
                <a:gd name="T50" fmla="*/ 56 w 225"/>
                <a:gd name="T51" fmla="*/ 114 h 269"/>
                <a:gd name="T52" fmla="*/ 53 w 225"/>
                <a:gd name="T53" fmla="*/ 106 h 269"/>
                <a:gd name="T54" fmla="*/ 49 w 225"/>
                <a:gd name="T55" fmla="*/ 100 h 269"/>
                <a:gd name="T56" fmla="*/ 45 w 225"/>
                <a:gd name="T57" fmla="*/ 90 h 269"/>
                <a:gd name="T58" fmla="*/ 42 w 225"/>
                <a:gd name="T59" fmla="*/ 86 h 269"/>
                <a:gd name="T60" fmla="*/ 41 w 225"/>
                <a:gd name="T61" fmla="*/ 74 h 269"/>
                <a:gd name="T62" fmla="*/ 37 w 225"/>
                <a:gd name="T63" fmla="*/ 71 h 269"/>
                <a:gd name="T64" fmla="*/ 35 w 225"/>
                <a:gd name="T65" fmla="*/ 62 h 269"/>
                <a:gd name="T66" fmla="*/ 31 w 225"/>
                <a:gd name="T67" fmla="*/ 59 h 269"/>
                <a:gd name="T68" fmla="*/ 29 w 225"/>
                <a:gd name="T69" fmla="*/ 50 h 269"/>
                <a:gd name="T70" fmla="*/ 25 w 225"/>
                <a:gd name="T71" fmla="*/ 46 h 269"/>
                <a:gd name="T72" fmla="*/ 23 w 225"/>
                <a:gd name="T73" fmla="*/ 38 h 269"/>
                <a:gd name="T74" fmla="*/ 17 w 225"/>
                <a:gd name="T75" fmla="*/ 35 h 269"/>
                <a:gd name="T76" fmla="*/ 15 w 225"/>
                <a:gd name="T77" fmla="*/ 21 h 269"/>
                <a:gd name="T78" fmla="*/ 12 w 225"/>
                <a:gd name="T79" fmla="*/ 17 h 269"/>
                <a:gd name="T80" fmla="*/ 10 w 225"/>
                <a:gd name="T81" fmla="*/ 8 h 269"/>
                <a:gd name="T82" fmla="*/ 8 w 225"/>
                <a:gd name="T83" fmla="*/ 2 h 269"/>
                <a:gd name="T84" fmla="*/ 0 w 225"/>
                <a:gd name="T8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 h="269">
                  <a:moveTo>
                    <a:pt x="225" y="269"/>
                  </a:moveTo>
                  <a:lnTo>
                    <a:pt x="225" y="266"/>
                  </a:lnTo>
                  <a:lnTo>
                    <a:pt x="212" y="266"/>
                  </a:lnTo>
                  <a:lnTo>
                    <a:pt x="212" y="264"/>
                  </a:lnTo>
                  <a:lnTo>
                    <a:pt x="200" y="264"/>
                  </a:lnTo>
                  <a:lnTo>
                    <a:pt x="200" y="261"/>
                  </a:lnTo>
                  <a:lnTo>
                    <a:pt x="198" y="261"/>
                  </a:lnTo>
                  <a:lnTo>
                    <a:pt x="198" y="259"/>
                  </a:lnTo>
                  <a:lnTo>
                    <a:pt x="196" y="259"/>
                  </a:lnTo>
                  <a:lnTo>
                    <a:pt x="196" y="255"/>
                  </a:lnTo>
                  <a:lnTo>
                    <a:pt x="162" y="255"/>
                  </a:lnTo>
                  <a:lnTo>
                    <a:pt x="162" y="254"/>
                  </a:lnTo>
                  <a:lnTo>
                    <a:pt x="157" y="254"/>
                  </a:lnTo>
                  <a:lnTo>
                    <a:pt x="157" y="251"/>
                  </a:lnTo>
                  <a:lnTo>
                    <a:pt x="155" y="251"/>
                  </a:lnTo>
                  <a:lnTo>
                    <a:pt x="155" y="249"/>
                  </a:lnTo>
                  <a:lnTo>
                    <a:pt x="153" y="249"/>
                  </a:lnTo>
                  <a:lnTo>
                    <a:pt x="153" y="246"/>
                  </a:lnTo>
                  <a:lnTo>
                    <a:pt x="147" y="246"/>
                  </a:lnTo>
                  <a:lnTo>
                    <a:pt x="147" y="244"/>
                  </a:lnTo>
                  <a:lnTo>
                    <a:pt x="144" y="244"/>
                  </a:lnTo>
                  <a:lnTo>
                    <a:pt x="144" y="242"/>
                  </a:lnTo>
                  <a:lnTo>
                    <a:pt x="140" y="242"/>
                  </a:lnTo>
                  <a:lnTo>
                    <a:pt x="140" y="240"/>
                  </a:lnTo>
                  <a:lnTo>
                    <a:pt x="138" y="240"/>
                  </a:lnTo>
                  <a:lnTo>
                    <a:pt x="138" y="238"/>
                  </a:lnTo>
                  <a:lnTo>
                    <a:pt x="136" y="238"/>
                  </a:lnTo>
                  <a:lnTo>
                    <a:pt x="136" y="233"/>
                  </a:lnTo>
                  <a:lnTo>
                    <a:pt x="131" y="233"/>
                  </a:lnTo>
                  <a:lnTo>
                    <a:pt x="131" y="230"/>
                  </a:lnTo>
                  <a:lnTo>
                    <a:pt x="128" y="230"/>
                  </a:lnTo>
                  <a:lnTo>
                    <a:pt x="128" y="227"/>
                  </a:lnTo>
                  <a:lnTo>
                    <a:pt x="123" y="227"/>
                  </a:lnTo>
                  <a:lnTo>
                    <a:pt x="123" y="223"/>
                  </a:lnTo>
                  <a:lnTo>
                    <a:pt x="120" y="223"/>
                  </a:lnTo>
                  <a:lnTo>
                    <a:pt x="120" y="219"/>
                  </a:lnTo>
                  <a:lnTo>
                    <a:pt x="115" y="219"/>
                  </a:lnTo>
                  <a:lnTo>
                    <a:pt x="115" y="215"/>
                  </a:lnTo>
                  <a:lnTo>
                    <a:pt x="110" y="215"/>
                  </a:lnTo>
                  <a:lnTo>
                    <a:pt x="110" y="211"/>
                  </a:lnTo>
                  <a:lnTo>
                    <a:pt x="109" y="211"/>
                  </a:lnTo>
                  <a:lnTo>
                    <a:pt x="109" y="209"/>
                  </a:lnTo>
                  <a:lnTo>
                    <a:pt x="107" y="209"/>
                  </a:lnTo>
                  <a:lnTo>
                    <a:pt x="107" y="206"/>
                  </a:lnTo>
                  <a:lnTo>
                    <a:pt x="105" y="206"/>
                  </a:lnTo>
                  <a:lnTo>
                    <a:pt x="105" y="203"/>
                  </a:lnTo>
                  <a:lnTo>
                    <a:pt x="102" y="203"/>
                  </a:lnTo>
                  <a:lnTo>
                    <a:pt x="102" y="198"/>
                  </a:lnTo>
                  <a:lnTo>
                    <a:pt x="99" y="198"/>
                  </a:lnTo>
                  <a:lnTo>
                    <a:pt x="99" y="195"/>
                  </a:lnTo>
                  <a:lnTo>
                    <a:pt x="98" y="195"/>
                  </a:lnTo>
                  <a:lnTo>
                    <a:pt x="98" y="187"/>
                  </a:lnTo>
                  <a:lnTo>
                    <a:pt x="95" y="187"/>
                  </a:lnTo>
                  <a:lnTo>
                    <a:pt x="95" y="180"/>
                  </a:lnTo>
                  <a:lnTo>
                    <a:pt x="90" y="180"/>
                  </a:lnTo>
                  <a:lnTo>
                    <a:pt x="90" y="174"/>
                  </a:lnTo>
                  <a:lnTo>
                    <a:pt x="85" y="174"/>
                  </a:lnTo>
                  <a:lnTo>
                    <a:pt x="85" y="172"/>
                  </a:lnTo>
                  <a:lnTo>
                    <a:pt x="83" y="172"/>
                  </a:lnTo>
                  <a:lnTo>
                    <a:pt x="80" y="172"/>
                  </a:lnTo>
                  <a:lnTo>
                    <a:pt x="80" y="164"/>
                  </a:lnTo>
                  <a:lnTo>
                    <a:pt x="75" y="164"/>
                  </a:lnTo>
                  <a:lnTo>
                    <a:pt x="75" y="161"/>
                  </a:lnTo>
                  <a:lnTo>
                    <a:pt x="72" y="161"/>
                  </a:lnTo>
                  <a:lnTo>
                    <a:pt x="72" y="154"/>
                  </a:lnTo>
                  <a:lnTo>
                    <a:pt x="70" y="154"/>
                  </a:lnTo>
                  <a:lnTo>
                    <a:pt x="70" y="149"/>
                  </a:lnTo>
                  <a:lnTo>
                    <a:pt x="68" y="149"/>
                  </a:lnTo>
                  <a:lnTo>
                    <a:pt x="68" y="139"/>
                  </a:lnTo>
                  <a:lnTo>
                    <a:pt x="66" y="139"/>
                  </a:lnTo>
                  <a:lnTo>
                    <a:pt x="66" y="134"/>
                  </a:lnTo>
                  <a:lnTo>
                    <a:pt x="61" y="134"/>
                  </a:lnTo>
                  <a:lnTo>
                    <a:pt x="61" y="129"/>
                  </a:lnTo>
                  <a:lnTo>
                    <a:pt x="59" y="129"/>
                  </a:lnTo>
                  <a:lnTo>
                    <a:pt x="59" y="121"/>
                  </a:lnTo>
                  <a:lnTo>
                    <a:pt x="57" y="121"/>
                  </a:lnTo>
                  <a:lnTo>
                    <a:pt x="57" y="114"/>
                  </a:lnTo>
                  <a:lnTo>
                    <a:pt x="56" y="114"/>
                  </a:lnTo>
                  <a:lnTo>
                    <a:pt x="56" y="112"/>
                  </a:lnTo>
                  <a:lnTo>
                    <a:pt x="53" y="112"/>
                  </a:lnTo>
                  <a:lnTo>
                    <a:pt x="53" y="106"/>
                  </a:lnTo>
                  <a:lnTo>
                    <a:pt x="51" y="106"/>
                  </a:lnTo>
                  <a:lnTo>
                    <a:pt x="51" y="100"/>
                  </a:lnTo>
                  <a:lnTo>
                    <a:pt x="49" y="100"/>
                  </a:lnTo>
                  <a:lnTo>
                    <a:pt x="49" y="96"/>
                  </a:lnTo>
                  <a:lnTo>
                    <a:pt x="45" y="96"/>
                  </a:lnTo>
                  <a:lnTo>
                    <a:pt x="45" y="90"/>
                  </a:lnTo>
                  <a:lnTo>
                    <a:pt x="44" y="90"/>
                  </a:lnTo>
                  <a:lnTo>
                    <a:pt x="44" y="86"/>
                  </a:lnTo>
                  <a:lnTo>
                    <a:pt x="42" y="86"/>
                  </a:lnTo>
                  <a:lnTo>
                    <a:pt x="42" y="78"/>
                  </a:lnTo>
                  <a:lnTo>
                    <a:pt x="41" y="78"/>
                  </a:lnTo>
                  <a:lnTo>
                    <a:pt x="41" y="74"/>
                  </a:lnTo>
                  <a:lnTo>
                    <a:pt x="39" y="74"/>
                  </a:lnTo>
                  <a:lnTo>
                    <a:pt x="39" y="71"/>
                  </a:lnTo>
                  <a:lnTo>
                    <a:pt x="37" y="71"/>
                  </a:lnTo>
                  <a:lnTo>
                    <a:pt x="37" y="68"/>
                  </a:lnTo>
                  <a:lnTo>
                    <a:pt x="35" y="68"/>
                  </a:lnTo>
                  <a:lnTo>
                    <a:pt x="35" y="62"/>
                  </a:lnTo>
                  <a:lnTo>
                    <a:pt x="33" y="62"/>
                  </a:lnTo>
                  <a:lnTo>
                    <a:pt x="33" y="59"/>
                  </a:lnTo>
                  <a:lnTo>
                    <a:pt x="31" y="59"/>
                  </a:lnTo>
                  <a:lnTo>
                    <a:pt x="31" y="54"/>
                  </a:lnTo>
                  <a:lnTo>
                    <a:pt x="29" y="54"/>
                  </a:lnTo>
                  <a:lnTo>
                    <a:pt x="29" y="50"/>
                  </a:lnTo>
                  <a:lnTo>
                    <a:pt x="27" y="50"/>
                  </a:lnTo>
                  <a:lnTo>
                    <a:pt x="27" y="46"/>
                  </a:lnTo>
                  <a:lnTo>
                    <a:pt x="25" y="46"/>
                  </a:lnTo>
                  <a:lnTo>
                    <a:pt x="25" y="41"/>
                  </a:lnTo>
                  <a:lnTo>
                    <a:pt x="23" y="41"/>
                  </a:lnTo>
                  <a:lnTo>
                    <a:pt x="23" y="38"/>
                  </a:lnTo>
                  <a:lnTo>
                    <a:pt x="19" y="38"/>
                  </a:lnTo>
                  <a:lnTo>
                    <a:pt x="19" y="35"/>
                  </a:lnTo>
                  <a:lnTo>
                    <a:pt x="17" y="35"/>
                  </a:lnTo>
                  <a:lnTo>
                    <a:pt x="17" y="31"/>
                  </a:lnTo>
                  <a:lnTo>
                    <a:pt x="15" y="31"/>
                  </a:lnTo>
                  <a:lnTo>
                    <a:pt x="15" y="21"/>
                  </a:lnTo>
                  <a:lnTo>
                    <a:pt x="14" y="21"/>
                  </a:lnTo>
                  <a:lnTo>
                    <a:pt x="14" y="17"/>
                  </a:lnTo>
                  <a:lnTo>
                    <a:pt x="12" y="17"/>
                  </a:lnTo>
                  <a:lnTo>
                    <a:pt x="12" y="12"/>
                  </a:lnTo>
                  <a:lnTo>
                    <a:pt x="12" y="8"/>
                  </a:lnTo>
                  <a:lnTo>
                    <a:pt x="10" y="8"/>
                  </a:lnTo>
                  <a:lnTo>
                    <a:pt x="10" y="4"/>
                  </a:lnTo>
                  <a:lnTo>
                    <a:pt x="8" y="4"/>
                  </a:lnTo>
                  <a:lnTo>
                    <a:pt x="8" y="2"/>
                  </a:lnTo>
                  <a:lnTo>
                    <a:pt x="5" y="2"/>
                  </a:lnTo>
                  <a:lnTo>
                    <a:pt x="5"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190" name="Freeform 13"/>
          <p:cNvSpPr>
            <a:spLocks/>
          </p:cNvSpPr>
          <p:nvPr/>
        </p:nvSpPr>
        <p:spPr bwMode="auto">
          <a:xfrm>
            <a:off x="5333935" y="1765143"/>
            <a:ext cx="3247341" cy="3406118"/>
          </a:xfrm>
          <a:custGeom>
            <a:avLst/>
            <a:gdLst>
              <a:gd name="T0" fmla="*/ 244 w 256"/>
              <a:gd name="T1" fmla="*/ 267 h 270"/>
              <a:gd name="T2" fmla="*/ 242 w 256"/>
              <a:gd name="T3" fmla="*/ 260 h 270"/>
              <a:gd name="T4" fmla="*/ 233 w 256"/>
              <a:gd name="T5" fmla="*/ 258 h 270"/>
              <a:gd name="T6" fmla="*/ 220 w 256"/>
              <a:gd name="T7" fmla="*/ 254 h 270"/>
              <a:gd name="T8" fmla="*/ 191 w 256"/>
              <a:gd name="T9" fmla="*/ 253 h 270"/>
              <a:gd name="T10" fmla="*/ 184 w 256"/>
              <a:gd name="T11" fmla="*/ 248 h 270"/>
              <a:gd name="T12" fmla="*/ 174 w 256"/>
              <a:gd name="T13" fmla="*/ 246 h 270"/>
              <a:gd name="T14" fmla="*/ 169 w 256"/>
              <a:gd name="T15" fmla="*/ 241 h 270"/>
              <a:gd name="T16" fmla="*/ 148 w 256"/>
              <a:gd name="T17" fmla="*/ 237 h 270"/>
              <a:gd name="T18" fmla="*/ 145 w 256"/>
              <a:gd name="T19" fmla="*/ 234 h 270"/>
              <a:gd name="T20" fmla="*/ 140 w 256"/>
              <a:gd name="T21" fmla="*/ 231 h 270"/>
              <a:gd name="T22" fmla="*/ 133 w 256"/>
              <a:gd name="T23" fmla="*/ 224 h 270"/>
              <a:gd name="T24" fmla="*/ 125 w 256"/>
              <a:gd name="T25" fmla="*/ 220 h 270"/>
              <a:gd name="T26" fmla="*/ 123 w 256"/>
              <a:gd name="T27" fmla="*/ 216 h 270"/>
              <a:gd name="T28" fmla="*/ 114 w 256"/>
              <a:gd name="T29" fmla="*/ 214 h 270"/>
              <a:gd name="T30" fmla="*/ 112 w 256"/>
              <a:gd name="T31" fmla="*/ 202 h 270"/>
              <a:gd name="T32" fmla="*/ 99 w 256"/>
              <a:gd name="T33" fmla="*/ 200 h 270"/>
              <a:gd name="T34" fmla="*/ 97 w 256"/>
              <a:gd name="T35" fmla="*/ 190 h 270"/>
              <a:gd name="T36" fmla="*/ 91 w 256"/>
              <a:gd name="T37" fmla="*/ 185 h 270"/>
              <a:gd name="T38" fmla="*/ 88 w 256"/>
              <a:gd name="T39" fmla="*/ 176 h 270"/>
              <a:gd name="T40" fmla="*/ 83 w 256"/>
              <a:gd name="T41" fmla="*/ 169 h 270"/>
              <a:gd name="T42" fmla="*/ 80 w 256"/>
              <a:gd name="T43" fmla="*/ 161 h 270"/>
              <a:gd name="T44" fmla="*/ 75 w 256"/>
              <a:gd name="T45" fmla="*/ 158 h 270"/>
              <a:gd name="T46" fmla="*/ 73 w 256"/>
              <a:gd name="T47" fmla="*/ 151 h 270"/>
              <a:gd name="T48" fmla="*/ 68 w 256"/>
              <a:gd name="T49" fmla="*/ 139 h 270"/>
              <a:gd name="T50" fmla="*/ 66 w 256"/>
              <a:gd name="T51" fmla="*/ 130 h 270"/>
              <a:gd name="T52" fmla="*/ 61 w 256"/>
              <a:gd name="T53" fmla="*/ 124 h 270"/>
              <a:gd name="T54" fmla="*/ 59 w 256"/>
              <a:gd name="T55" fmla="*/ 114 h 270"/>
              <a:gd name="T56" fmla="*/ 56 w 256"/>
              <a:gd name="T57" fmla="*/ 105 h 270"/>
              <a:gd name="T58" fmla="*/ 53 w 256"/>
              <a:gd name="T59" fmla="*/ 90 h 270"/>
              <a:gd name="T60" fmla="*/ 47 w 256"/>
              <a:gd name="T61" fmla="*/ 83 h 270"/>
              <a:gd name="T62" fmla="*/ 45 w 256"/>
              <a:gd name="T63" fmla="*/ 68 h 270"/>
              <a:gd name="T64" fmla="*/ 39 w 256"/>
              <a:gd name="T65" fmla="*/ 61 h 270"/>
              <a:gd name="T66" fmla="*/ 36 w 256"/>
              <a:gd name="T67" fmla="*/ 51 h 270"/>
              <a:gd name="T68" fmla="*/ 30 w 256"/>
              <a:gd name="T69" fmla="*/ 47 h 270"/>
              <a:gd name="T70" fmla="*/ 28 w 256"/>
              <a:gd name="T71" fmla="*/ 32 h 270"/>
              <a:gd name="T72" fmla="*/ 24 w 256"/>
              <a:gd name="T73" fmla="*/ 29 h 270"/>
              <a:gd name="T74" fmla="*/ 21 w 256"/>
              <a:gd name="T75" fmla="*/ 23 h 270"/>
              <a:gd name="T76" fmla="*/ 15 w 256"/>
              <a:gd name="T77" fmla="*/ 20 h 270"/>
              <a:gd name="T78" fmla="*/ 13 w 256"/>
              <a:gd name="T79" fmla="*/ 8 h 270"/>
              <a:gd name="T80" fmla="*/ 7 w 256"/>
              <a:gd name="T81" fmla="*/ 6 h 270"/>
              <a:gd name="T82" fmla="*/ 6 w 256"/>
              <a:gd name="T8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70">
                <a:moveTo>
                  <a:pt x="256" y="270"/>
                </a:moveTo>
                <a:lnTo>
                  <a:pt x="256" y="267"/>
                </a:lnTo>
                <a:lnTo>
                  <a:pt x="244" y="267"/>
                </a:lnTo>
                <a:lnTo>
                  <a:pt x="244" y="264"/>
                </a:lnTo>
                <a:lnTo>
                  <a:pt x="242" y="264"/>
                </a:lnTo>
                <a:lnTo>
                  <a:pt x="242" y="260"/>
                </a:lnTo>
                <a:lnTo>
                  <a:pt x="239" y="260"/>
                </a:lnTo>
                <a:lnTo>
                  <a:pt x="239" y="258"/>
                </a:lnTo>
                <a:lnTo>
                  <a:pt x="233" y="258"/>
                </a:lnTo>
                <a:lnTo>
                  <a:pt x="233" y="255"/>
                </a:lnTo>
                <a:lnTo>
                  <a:pt x="220" y="255"/>
                </a:lnTo>
                <a:lnTo>
                  <a:pt x="220" y="254"/>
                </a:lnTo>
                <a:lnTo>
                  <a:pt x="206" y="254"/>
                </a:lnTo>
                <a:lnTo>
                  <a:pt x="206" y="253"/>
                </a:lnTo>
                <a:lnTo>
                  <a:pt x="191" y="253"/>
                </a:lnTo>
                <a:lnTo>
                  <a:pt x="191" y="251"/>
                </a:lnTo>
                <a:lnTo>
                  <a:pt x="184" y="251"/>
                </a:lnTo>
                <a:lnTo>
                  <a:pt x="184" y="248"/>
                </a:lnTo>
                <a:lnTo>
                  <a:pt x="179" y="248"/>
                </a:lnTo>
                <a:lnTo>
                  <a:pt x="179" y="246"/>
                </a:lnTo>
                <a:lnTo>
                  <a:pt x="174" y="246"/>
                </a:lnTo>
                <a:lnTo>
                  <a:pt x="174" y="243"/>
                </a:lnTo>
                <a:lnTo>
                  <a:pt x="169" y="243"/>
                </a:lnTo>
                <a:lnTo>
                  <a:pt x="169" y="241"/>
                </a:lnTo>
                <a:lnTo>
                  <a:pt x="160" y="241"/>
                </a:lnTo>
                <a:lnTo>
                  <a:pt x="160" y="237"/>
                </a:lnTo>
                <a:lnTo>
                  <a:pt x="148" y="237"/>
                </a:lnTo>
                <a:lnTo>
                  <a:pt x="148" y="236"/>
                </a:lnTo>
                <a:lnTo>
                  <a:pt x="145" y="236"/>
                </a:lnTo>
                <a:lnTo>
                  <a:pt x="145" y="234"/>
                </a:lnTo>
                <a:lnTo>
                  <a:pt x="142" y="234"/>
                </a:lnTo>
                <a:lnTo>
                  <a:pt x="142" y="231"/>
                </a:lnTo>
                <a:lnTo>
                  <a:pt x="140" y="231"/>
                </a:lnTo>
                <a:lnTo>
                  <a:pt x="140" y="227"/>
                </a:lnTo>
                <a:lnTo>
                  <a:pt x="133" y="227"/>
                </a:lnTo>
                <a:lnTo>
                  <a:pt x="133" y="224"/>
                </a:lnTo>
                <a:lnTo>
                  <a:pt x="127" y="224"/>
                </a:lnTo>
                <a:lnTo>
                  <a:pt x="127" y="220"/>
                </a:lnTo>
                <a:lnTo>
                  <a:pt x="125" y="220"/>
                </a:lnTo>
                <a:lnTo>
                  <a:pt x="125" y="218"/>
                </a:lnTo>
                <a:lnTo>
                  <a:pt x="123" y="218"/>
                </a:lnTo>
                <a:lnTo>
                  <a:pt x="123" y="216"/>
                </a:lnTo>
                <a:lnTo>
                  <a:pt x="117" y="216"/>
                </a:lnTo>
                <a:lnTo>
                  <a:pt x="117" y="214"/>
                </a:lnTo>
                <a:lnTo>
                  <a:pt x="114" y="214"/>
                </a:lnTo>
                <a:lnTo>
                  <a:pt x="114" y="210"/>
                </a:lnTo>
                <a:lnTo>
                  <a:pt x="112" y="210"/>
                </a:lnTo>
                <a:lnTo>
                  <a:pt x="112" y="202"/>
                </a:lnTo>
                <a:lnTo>
                  <a:pt x="109" y="202"/>
                </a:lnTo>
                <a:lnTo>
                  <a:pt x="109" y="200"/>
                </a:lnTo>
                <a:lnTo>
                  <a:pt x="99" y="200"/>
                </a:lnTo>
                <a:lnTo>
                  <a:pt x="99" y="192"/>
                </a:lnTo>
                <a:lnTo>
                  <a:pt x="97" y="192"/>
                </a:lnTo>
                <a:lnTo>
                  <a:pt x="97" y="190"/>
                </a:lnTo>
                <a:lnTo>
                  <a:pt x="93" y="190"/>
                </a:lnTo>
                <a:lnTo>
                  <a:pt x="93" y="185"/>
                </a:lnTo>
                <a:lnTo>
                  <a:pt x="91" y="185"/>
                </a:lnTo>
                <a:lnTo>
                  <a:pt x="91" y="179"/>
                </a:lnTo>
                <a:lnTo>
                  <a:pt x="88" y="179"/>
                </a:lnTo>
                <a:lnTo>
                  <a:pt x="88" y="176"/>
                </a:lnTo>
                <a:lnTo>
                  <a:pt x="86" y="176"/>
                </a:lnTo>
                <a:lnTo>
                  <a:pt x="86" y="169"/>
                </a:lnTo>
                <a:lnTo>
                  <a:pt x="83" y="169"/>
                </a:lnTo>
                <a:lnTo>
                  <a:pt x="83" y="165"/>
                </a:lnTo>
                <a:lnTo>
                  <a:pt x="80" y="165"/>
                </a:lnTo>
                <a:lnTo>
                  <a:pt x="80" y="161"/>
                </a:lnTo>
                <a:lnTo>
                  <a:pt x="78" y="161"/>
                </a:lnTo>
                <a:lnTo>
                  <a:pt x="78" y="158"/>
                </a:lnTo>
                <a:lnTo>
                  <a:pt x="75" y="158"/>
                </a:lnTo>
                <a:lnTo>
                  <a:pt x="75" y="155"/>
                </a:lnTo>
                <a:lnTo>
                  <a:pt x="73" y="155"/>
                </a:lnTo>
                <a:lnTo>
                  <a:pt x="73" y="151"/>
                </a:lnTo>
                <a:lnTo>
                  <a:pt x="70" y="151"/>
                </a:lnTo>
                <a:lnTo>
                  <a:pt x="70" y="139"/>
                </a:lnTo>
                <a:lnTo>
                  <a:pt x="68" y="139"/>
                </a:lnTo>
                <a:lnTo>
                  <a:pt x="68" y="134"/>
                </a:lnTo>
                <a:lnTo>
                  <a:pt x="66" y="134"/>
                </a:lnTo>
                <a:lnTo>
                  <a:pt x="66" y="130"/>
                </a:lnTo>
                <a:lnTo>
                  <a:pt x="64" y="130"/>
                </a:lnTo>
                <a:lnTo>
                  <a:pt x="64" y="124"/>
                </a:lnTo>
                <a:lnTo>
                  <a:pt x="61" y="124"/>
                </a:lnTo>
                <a:lnTo>
                  <a:pt x="61" y="121"/>
                </a:lnTo>
                <a:lnTo>
                  <a:pt x="59" y="121"/>
                </a:lnTo>
                <a:lnTo>
                  <a:pt x="59" y="114"/>
                </a:lnTo>
                <a:lnTo>
                  <a:pt x="58" y="114"/>
                </a:lnTo>
                <a:lnTo>
                  <a:pt x="58" y="105"/>
                </a:lnTo>
                <a:lnTo>
                  <a:pt x="56" y="105"/>
                </a:lnTo>
                <a:lnTo>
                  <a:pt x="56" y="96"/>
                </a:lnTo>
                <a:lnTo>
                  <a:pt x="53" y="96"/>
                </a:lnTo>
                <a:lnTo>
                  <a:pt x="53" y="90"/>
                </a:lnTo>
                <a:lnTo>
                  <a:pt x="50" y="90"/>
                </a:lnTo>
                <a:lnTo>
                  <a:pt x="50" y="83"/>
                </a:lnTo>
                <a:lnTo>
                  <a:pt x="47" y="83"/>
                </a:lnTo>
                <a:lnTo>
                  <a:pt x="47" y="76"/>
                </a:lnTo>
                <a:lnTo>
                  <a:pt x="45" y="76"/>
                </a:lnTo>
                <a:lnTo>
                  <a:pt x="45" y="68"/>
                </a:lnTo>
                <a:lnTo>
                  <a:pt x="42" y="68"/>
                </a:lnTo>
                <a:lnTo>
                  <a:pt x="42" y="61"/>
                </a:lnTo>
                <a:lnTo>
                  <a:pt x="39" y="61"/>
                </a:lnTo>
                <a:lnTo>
                  <a:pt x="39" y="54"/>
                </a:lnTo>
                <a:lnTo>
                  <a:pt x="36" y="54"/>
                </a:lnTo>
                <a:lnTo>
                  <a:pt x="36" y="51"/>
                </a:lnTo>
                <a:lnTo>
                  <a:pt x="33" y="51"/>
                </a:lnTo>
                <a:lnTo>
                  <a:pt x="33" y="47"/>
                </a:lnTo>
                <a:lnTo>
                  <a:pt x="30" y="47"/>
                </a:lnTo>
                <a:lnTo>
                  <a:pt x="30" y="39"/>
                </a:lnTo>
                <a:lnTo>
                  <a:pt x="28" y="39"/>
                </a:lnTo>
                <a:lnTo>
                  <a:pt x="28" y="32"/>
                </a:lnTo>
                <a:lnTo>
                  <a:pt x="27" y="32"/>
                </a:lnTo>
                <a:lnTo>
                  <a:pt x="27" y="29"/>
                </a:lnTo>
                <a:lnTo>
                  <a:pt x="24" y="29"/>
                </a:lnTo>
                <a:lnTo>
                  <a:pt x="24" y="26"/>
                </a:lnTo>
                <a:lnTo>
                  <a:pt x="21" y="26"/>
                </a:lnTo>
                <a:lnTo>
                  <a:pt x="21" y="23"/>
                </a:lnTo>
                <a:lnTo>
                  <a:pt x="18" y="23"/>
                </a:lnTo>
                <a:lnTo>
                  <a:pt x="18" y="20"/>
                </a:lnTo>
                <a:lnTo>
                  <a:pt x="15" y="20"/>
                </a:lnTo>
                <a:lnTo>
                  <a:pt x="15" y="14"/>
                </a:lnTo>
                <a:lnTo>
                  <a:pt x="13" y="14"/>
                </a:lnTo>
                <a:lnTo>
                  <a:pt x="13" y="8"/>
                </a:lnTo>
                <a:lnTo>
                  <a:pt x="10" y="8"/>
                </a:lnTo>
                <a:lnTo>
                  <a:pt x="10" y="6"/>
                </a:lnTo>
                <a:lnTo>
                  <a:pt x="7" y="6"/>
                </a:lnTo>
                <a:lnTo>
                  <a:pt x="7" y="4"/>
                </a:lnTo>
                <a:lnTo>
                  <a:pt x="6" y="4"/>
                </a:lnTo>
                <a:lnTo>
                  <a:pt x="6" y="1"/>
                </a:lnTo>
                <a:lnTo>
                  <a:pt x="6"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nvGrpSpPr>
          <p:cNvPr id="191" name="Group 190"/>
          <p:cNvGrpSpPr/>
          <p:nvPr/>
        </p:nvGrpSpPr>
        <p:grpSpPr>
          <a:xfrm>
            <a:off x="5333934" y="1765143"/>
            <a:ext cx="2844000" cy="3420000"/>
            <a:chOff x="3498850" y="2141538"/>
            <a:chExt cx="2143125" cy="2571750"/>
          </a:xfrm>
        </p:grpSpPr>
        <p:sp>
          <p:nvSpPr>
            <p:cNvPr id="192" name="Line 15"/>
            <p:cNvSpPr>
              <a:spLocks noChangeShapeType="1"/>
            </p:cNvSpPr>
            <p:nvPr/>
          </p:nvSpPr>
          <p:spPr bwMode="auto">
            <a:xfrm>
              <a:off x="5022850" y="455136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 name="Line 16"/>
            <p:cNvSpPr>
              <a:spLocks noChangeShapeType="1"/>
            </p:cNvSpPr>
            <p:nvPr/>
          </p:nvSpPr>
          <p:spPr bwMode="auto">
            <a:xfrm>
              <a:off x="4918075" y="45323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 name="Line 17"/>
            <p:cNvSpPr>
              <a:spLocks noChangeShapeType="1"/>
            </p:cNvSpPr>
            <p:nvPr/>
          </p:nvSpPr>
          <p:spPr bwMode="auto">
            <a:xfrm>
              <a:off x="4927600" y="4532313"/>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 name="Line 18"/>
            <p:cNvSpPr>
              <a:spLocks noChangeShapeType="1"/>
            </p:cNvSpPr>
            <p:nvPr/>
          </p:nvSpPr>
          <p:spPr bwMode="auto">
            <a:xfrm>
              <a:off x="5603875" y="4656138"/>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 name="Freeform 19"/>
            <p:cNvSpPr>
              <a:spLocks/>
            </p:cNvSpPr>
            <p:nvPr/>
          </p:nvSpPr>
          <p:spPr bwMode="auto">
            <a:xfrm>
              <a:off x="3498850" y="2141538"/>
              <a:ext cx="2143125" cy="2562225"/>
            </a:xfrm>
            <a:custGeom>
              <a:avLst/>
              <a:gdLst>
                <a:gd name="T0" fmla="*/ 225 w 225"/>
                <a:gd name="T1" fmla="*/ 266 h 269"/>
                <a:gd name="T2" fmla="*/ 211 w 225"/>
                <a:gd name="T3" fmla="*/ 264 h 269"/>
                <a:gd name="T4" fmla="*/ 201 w 225"/>
                <a:gd name="T5" fmla="*/ 262 h 269"/>
                <a:gd name="T6" fmla="*/ 195 w 225"/>
                <a:gd name="T7" fmla="*/ 257 h 269"/>
                <a:gd name="T8" fmla="*/ 162 w 225"/>
                <a:gd name="T9" fmla="*/ 256 h 269"/>
                <a:gd name="T10" fmla="*/ 152 w 225"/>
                <a:gd name="T11" fmla="*/ 254 h 269"/>
                <a:gd name="T12" fmla="*/ 143 w 225"/>
                <a:gd name="T13" fmla="*/ 252 h 269"/>
                <a:gd name="T14" fmla="*/ 139 w 225"/>
                <a:gd name="T15" fmla="*/ 250 h 269"/>
                <a:gd name="T16" fmla="*/ 135 w 225"/>
                <a:gd name="T17" fmla="*/ 248 h 269"/>
                <a:gd name="T18" fmla="*/ 131 w 225"/>
                <a:gd name="T19" fmla="*/ 245 h 269"/>
                <a:gd name="T20" fmla="*/ 129 w 225"/>
                <a:gd name="T21" fmla="*/ 241 h 269"/>
                <a:gd name="T22" fmla="*/ 121 w 225"/>
                <a:gd name="T23" fmla="*/ 240 h 269"/>
                <a:gd name="T24" fmla="*/ 120 w 225"/>
                <a:gd name="T25" fmla="*/ 237 h 269"/>
                <a:gd name="T26" fmla="*/ 114 w 225"/>
                <a:gd name="T27" fmla="*/ 235 h 269"/>
                <a:gd name="T28" fmla="*/ 112 w 225"/>
                <a:gd name="T29" fmla="*/ 232 h 269"/>
                <a:gd name="T30" fmla="*/ 110 w 225"/>
                <a:gd name="T31" fmla="*/ 230 h 269"/>
                <a:gd name="T32" fmla="*/ 102 w 225"/>
                <a:gd name="T33" fmla="*/ 228 h 269"/>
                <a:gd name="T34" fmla="*/ 98 w 225"/>
                <a:gd name="T35" fmla="*/ 220 h 269"/>
                <a:gd name="T36" fmla="*/ 97 w 225"/>
                <a:gd name="T37" fmla="*/ 218 h 269"/>
                <a:gd name="T38" fmla="*/ 93 w 225"/>
                <a:gd name="T39" fmla="*/ 215 h 269"/>
                <a:gd name="T40" fmla="*/ 89 w 225"/>
                <a:gd name="T41" fmla="*/ 212 h 269"/>
                <a:gd name="T42" fmla="*/ 82 w 225"/>
                <a:gd name="T43" fmla="*/ 208 h 269"/>
                <a:gd name="T44" fmla="*/ 78 w 225"/>
                <a:gd name="T45" fmla="*/ 202 h 269"/>
                <a:gd name="T46" fmla="*/ 77 w 225"/>
                <a:gd name="T47" fmla="*/ 200 h 269"/>
                <a:gd name="T48" fmla="*/ 74 w 225"/>
                <a:gd name="T49" fmla="*/ 194 h 269"/>
                <a:gd name="T50" fmla="*/ 71 w 225"/>
                <a:gd name="T51" fmla="*/ 185 h 269"/>
                <a:gd name="T52" fmla="*/ 69 w 225"/>
                <a:gd name="T53" fmla="*/ 175 h 269"/>
                <a:gd name="T54" fmla="*/ 66 w 225"/>
                <a:gd name="T55" fmla="*/ 166 h 269"/>
                <a:gd name="T56" fmla="*/ 64 w 225"/>
                <a:gd name="T57" fmla="*/ 163 h 269"/>
                <a:gd name="T58" fmla="*/ 62 w 225"/>
                <a:gd name="T59" fmla="*/ 161 h 269"/>
                <a:gd name="T60" fmla="*/ 59 w 225"/>
                <a:gd name="T61" fmla="*/ 150 h 269"/>
                <a:gd name="T62" fmla="*/ 57 w 225"/>
                <a:gd name="T63" fmla="*/ 141 h 269"/>
                <a:gd name="T64" fmla="*/ 54 w 225"/>
                <a:gd name="T65" fmla="*/ 133 h 269"/>
                <a:gd name="T66" fmla="*/ 51 w 225"/>
                <a:gd name="T67" fmla="*/ 126 h 269"/>
                <a:gd name="T68" fmla="*/ 49 w 225"/>
                <a:gd name="T69" fmla="*/ 122 h 269"/>
                <a:gd name="T70" fmla="*/ 48 w 225"/>
                <a:gd name="T71" fmla="*/ 120 h 269"/>
                <a:gd name="T72" fmla="*/ 45 w 225"/>
                <a:gd name="T73" fmla="*/ 116 h 269"/>
                <a:gd name="T74" fmla="*/ 44 w 225"/>
                <a:gd name="T75" fmla="*/ 96 h 269"/>
                <a:gd name="T76" fmla="*/ 42 w 225"/>
                <a:gd name="T77" fmla="*/ 92 h 269"/>
                <a:gd name="T78" fmla="*/ 39 w 225"/>
                <a:gd name="T79" fmla="*/ 88 h 269"/>
                <a:gd name="T80" fmla="*/ 37 w 225"/>
                <a:gd name="T81" fmla="*/ 80 h 269"/>
                <a:gd name="T82" fmla="*/ 35 w 225"/>
                <a:gd name="T83" fmla="*/ 76 h 269"/>
                <a:gd name="T84" fmla="*/ 32 w 225"/>
                <a:gd name="T85" fmla="*/ 71 h 269"/>
                <a:gd name="T86" fmla="*/ 30 w 225"/>
                <a:gd name="T87" fmla="*/ 64 h 269"/>
                <a:gd name="T88" fmla="*/ 29 w 225"/>
                <a:gd name="T89" fmla="*/ 57 h 269"/>
                <a:gd name="T90" fmla="*/ 26 w 225"/>
                <a:gd name="T91" fmla="*/ 50 h 269"/>
                <a:gd name="T92" fmla="*/ 23 w 225"/>
                <a:gd name="T93" fmla="*/ 48 h 269"/>
                <a:gd name="T94" fmla="*/ 19 w 225"/>
                <a:gd name="T95" fmla="*/ 45 h 269"/>
                <a:gd name="T96" fmla="*/ 17 w 225"/>
                <a:gd name="T97" fmla="*/ 39 h 269"/>
                <a:gd name="T98" fmla="*/ 15 w 225"/>
                <a:gd name="T99" fmla="*/ 27 h 269"/>
                <a:gd name="T100" fmla="*/ 13 w 225"/>
                <a:gd name="T101" fmla="*/ 21 h 269"/>
                <a:gd name="T102" fmla="*/ 11 w 225"/>
                <a:gd name="T103" fmla="*/ 11 h 269"/>
                <a:gd name="T104" fmla="*/ 9 w 225"/>
                <a:gd name="T105" fmla="*/ 5 h 269"/>
                <a:gd name="T106" fmla="*/ 7 w 225"/>
                <a:gd name="T107" fmla="*/ 2 h 269"/>
                <a:gd name="T108" fmla="*/ 6 w 225"/>
                <a:gd name="T10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5" h="269">
                  <a:moveTo>
                    <a:pt x="225" y="269"/>
                  </a:moveTo>
                  <a:lnTo>
                    <a:pt x="225" y="266"/>
                  </a:lnTo>
                  <a:lnTo>
                    <a:pt x="211" y="266"/>
                  </a:lnTo>
                  <a:lnTo>
                    <a:pt x="211" y="264"/>
                  </a:lnTo>
                  <a:lnTo>
                    <a:pt x="201" y="264"/>
                  </a:lnTo>
                  <a:lnTo>
                    <a:pt x="201" y="262"/>
                  </a:lnTo>
                  <a:lnTo>
                    <a:pt x="195" y="262"/>
                  </a:lnTo>
                  <a:lnTo>
                    <a:pt x="195" y="257"/>
                  </a:lnTo>
                  <a:lnTo>
                    <a:pt x="162" y="257"/>
                  </a:lnTo>
                  <a:lnTo>
                    <a:pt x="162" y="256"/>
                  </a:lnTo>
                  <a:lnTo>
                    <a:pt x="152" y="256"/>
                  </a:lnTo>
                  <a:lnTo>
                    <a:pt x="152" y="254"/>
                  </a:lnTo>
                  <a:lnTo>
                    <a:pt x="143" y="254"/>
                  </a:lnTo>
                  <a:lnTo>
                    <a:pt x="143" y="252"/>
                  </a:lnTo>
                  <a:lnTo>
                    <a:pt x="139" y="252"/>
                  </a:lnTo>
                  <a:lnTo>
                    <a:pt x="139" y="250"/>
                  </a:lnTo>
                  <a:lnTo>
                    <a:pt x="135" y="250"/>
                  </a:lnTo>
                  <a:lnTo>
                    <a:pt x="135" y="248"/>
                  </a:lnTo>
                  <a:lnTo>
                    <a:pt x="131" y="248"/>
                  </a:lnTo>
                  <a:lnTo>
                    <a:pt x="131" y="245"/>
                  </a:lnTo>
                  <a:lnTo>
                    <a:pt x="129" y="245"/>
                  </a:lnTo>
                  <a:lnTo>
                    <a:pt x="129" y="241"/>
                  </a:lnTo>
                  <a:lnTo>
                    <a:pt x="121" y="241"/>
                  </a:lnTo>
                  <a:lnTo>
                    <a:pt x="121" y="240"/>
                  </a:lnTo>
                  <a:lnTo>
                    <a:pt x="120" y="240"/>
                  </a:lnTo>
                  <a:lnTo>
                    <a:pt x="120" y="237"/>
                  </a:lnTo>
                  <a:lnTo>
                    <a:pt x="114" y="237"/>
                  </a:lnTo>
                  <a:lnTo>
                    <a:pt x="114" y="235"/>
                  </a:lnTo>
                  <a:lnTo>
                    <a:pt x="112" y="235"/>
                  </a:lnTo>
                  <a:lnTo>
                    <a:pt x="112" y="232"/>
                  </a:lnTo>
                  <a:lnTo>
                    <a:pt x="110" y="232"/>
                  </a:lnTo>
                  <a:lnTo>
                    <a:pt x="110" y="230"/>
                  </a:lnTo>
                  <a:lnTo>
                    <a:pt x="102" y="230"/>
                  </a:lnTo>
                  <a:lnTo>
                    <a:pt x="102" y="228"/>
                  </a:lnTo>
                  <a:lnTo>
                    <a:pt x="98" y="228"/>
                  </a:lnTo>
                  <a:lnTo>
                    <a:pt x="98" y="220"/>
                  </a:lnTo>
                  <a:lnTo>
                    <a:pt x="97" y="220"/>
                  </a:lnTo>
                  <a:lnTo>
                    <a:pt x="97" y="218"/>
                  </a:lnTo>
                  <a:lnTo>
                    <a:pt x="93" y="218"/>
                  </a:lnTo>
                  <a:lnTo>
                    <a:pt x="93" y="215"/>
                  </a:lnTo>
                  <a:lnTo>
                    <a:pt x="89" y="215"/>
                  </a:lnTo>
                  <a:lnTo>
                    <a:pt x="89" y="212"/>
                  </a:lnTo>
                  <a:lnTo>
                    <a:pt x="82" y="212"/>
                  </a:lnTo>
                  <a:lnTo>
                    <a:pt x="82" y="208"/>
                  </a:lnTo>
                  <a:lnTo>
                    <a:pt x="78" y="208"/>
                  </a:lnTo>
                  <a:lnTo>
                    <a:pt x="78" y="202"/>
                  </a:lnTo>
                  <a:lnTo>
                    <a:pt x="77" y="202"/>
                  </a:lnTo>
                  <a:lnTo>
                    <a:pt x="77" y="200"/>
                  </a:lnTo>
                  <a:lnTo>
                    <a:pt x="74" y="200"/>
                  </a:lnTo>
                  <a:lnTo>
                    <a:pt x="74" y="194"/>
                  </a:lnTo>
                  <a:lnTo>
                    <a:pt x="71" y="194"/>
                  </a:lnTo>
                  <a:lnTo>
                    <a:pt x="71" y="185"/>
                  </a:lnTo>
                  <a:lnTo>
                    <a:pt x="69" y="185"/>
                  </a:lnTo>
                  <a:cubicBezTo>
                    <a:pt x="69" y="185"/>
                    <a:pt x="70" y="175"/>
                    <a:pt x="69" y="175"/>
                  </a:cubicBezTo>
                  <a:cubicBezTo>
                    <a:pt x="68" y="175"/>
                    <a:pt x="66" y="175"/>
                    <a:pt x="66" y="175"/>
                  </a:cubicBezTo>
                  <a:lnTo>
                    <a:pt x="66" y="166"/>
                  </a:lnTo>
                  <a:lnTo>
                    <a:pt x="64" y="166"/>
                  </a:lnTo>
                  <a:lnTo>
                    <a:pt x="64" y="163"/>
                  </a:lnTo>
                  <a:lnTo>
                    <a:pt x="62" y="163"/>
                  </a:lnTo>
                  <a:lnTo>
                    <a:pt x="62" y="161"/>
                  </a:lnTo>
                  <a:lnTo>
                    <a:pt x="59" y="161"/>
                  </a:lnTo>
                  <a:lnTo>
                    <a:pt x="59" y="150"/>
                  </a:lnTo>
                  <a:lnTo>
                    <a:pt x="57" y="150"/>
                  </a:lnTo>
                  <a:lnTo>
                    <a:pt x="57" y="141"/>
                  </a:lnTo>
                  <a:lnTo>
                    <a:pt x="54" y="141"/>
                  </a:lnTo>
                  <a:lnTo>
                    <a:pt x="54" y="133"/>
                  </a:lnTo>
                  <a:lnTo>
                    <a:pt x="51" y="133"/>
                  </a:lnTo>
                  <a:lnTo>
                    <a:pt x="51" y="126"/>
                  </a:lnTo>
                  <a:lnTo>
                    <a:pt x="49" y="126"/>
                  </a:lnTo>
                  <a:lnTo>
                    <a:pt x="49" y="122"/>
                  </a:lnTo>
                  <a:lnTo>
                    <a:pt x="48" y="122"/>
                  </a:lnTo>
                  <a:lnTo>
                    <a:pt x="48" y="120"/>
                  </a:lnTo>
                  <a:lnTo>
                    <a:pt x="45" y="120"/>
                  </a:lnTo>
                  <a:lnTo>
                    <a:pt x="45" y="116"/>
                  </a:lnTo>
                  <a:lnTo>
                    <a:pt x="44" y="116"/>
                  </a:lnTo>
                  <a:lnTo>
                    <a:pt x="44" y="96"/>
                  </a:lnTo>
                  <a:lnTo>
                    <a:pt x="42" y="96"/>
                  </a:lnTo>
                  <a:lnTo>
                    <a:pt x="42" y="92"/>
                  </a:lnTo>
                  <a:lnTo>
                    <a:pt x="39" y="92"/>
                  </a:lnTo>
                  <a:lnTo>
                    <a:pt x="39" y="88"/>
                  </a:lnTo>
                  <a:lnTo>
                    <a:pt x="37" y="88"/>
                  </a:lnTo>
                  <a:lnTo>
                    <a:pt x="37" y="80"/>
                  </a:lnTo>
                  <a:lnTo>
                    <a:pt x="35" y="80"/>
                  </a:lnTo>
                  <a:lnTo>
                    <a:pt x="35" y="76"/>
                  </a:lnTo>
                  <a:lnTo>
                    <a:pt x="32" y="76"/>
                  </a:lnTo>
                  <a:lnTo>
                    <a:pt x="32" y="71"/>
                  </a:lnTo>
                  <a:lnTo>
                    <a:pt x="30" y="71"/>
                  </a:lnTo>
                  <a:lnTo>
                    <a:pt x="30" y="64"/>
                  </a:lnTo>
                  <a:lnTo>
                    <a:pt x="29" y="64"/>
                  </a:lnTo>
                  <a:lnTo>
                    <a:pt x="29" y="57"/>
                  </a:lnTo>
                  <a:lnTo>
                    <a:pt x="26" y="57"/>
                  </a:lnTo>
                  <a:lnTo>
                    <a:pt x="26" y="50"/>
                  </a:lnTo>
                  <a:lnTo>
                    <a:pt x="23" y="50"/>
                  </a:lnTo>
                  <a:lnTo>
                    <a:pt x="23" y="48"/>
                  </a:lnTo>
                  <a:lnTo>
                    <a:pt x="19" y="48"/>
                  </a:lnTo>
                  <a:lnTo>
                    <a:pt x="19" y="45"/>
                  </a:lnTo>
                  <a:lnTo>
                    <a:pt x="17" y="45"/>
                  </a:lnTo>
                  <a:lnTo>
                    <a:pt x="17" y="39"/>
                  </a:lnTo>
                  <a:lnTo>
                    <a:pt x="15" y="39"/>
                  </a:lnTo>
                  <a:lnTo>
                    <a:pt x="15" y="27"/>
                  </a:lnTo>
                  <a:lnTo>
                    <a:pt x="13" y="27"/>
                  </a:lnTo>
                  <a:lnTo>
                    <a:pt x="13" y="21"/>
                  </a:lnTo>
                  <a:lnTo>
                    <a:pt x="11" y="21"/>
                  </a:lnTo>
                  <a:lnTo>
                    <a:pt x="11" y="11"/>
                  </a:lnTo>
                  <a:lnTo>
                    <a:pt x="9" y="11"/>
                  </a:lnTo>
                  <a:lnTo>
                    <a:pt x="9" y="5"/>
                  </a:lnTo>
                  <a:lnTo>
                    <a:pt x="7" y="5"/>
                  </a:lnTo>
                  <a:lnTo>
                    <a:pt x="7"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aphicFrame>
        <p:nvGraphicFramePr>
          <p:cNvPr id="197" name="Table 196"/>
          <p:cNvGraphicFramePr>
            <a:graphicFrameLocks noGrp="1"/>
          </p:cNvGraphicFramePr>
          <p:nvPr>
            <p:extLst>
              <p:ext uri="{D42A27DB-BD31-4B8C-83A1-F6EECF244321}">
                <p14:modId xmlns:p14="http://schemas.microsoft.com/office/powerpoint/2010/main" xmlns="" val="340427222"/>
              </p:ext>
            </p:extLst>
          </p:nvPr>
        </p:nvGraphicFramePr>
        <p:xfrm>
          <a:off x="1830412" y="2323945"/>
          <a:ext cx="2775434" cy="1280160"/>
        </p:xfrm>
        <a:graphic>
          <a:graphicData uri="http://schemas.openxmlformats.org/drawingml/2006/table">
            <a:tbl>
              <a:tblPr firstRow="1" bandRow="1"/>
              <a:tblGrid>
                <a:gridCol w="1072973"/>
                <a:gridCol w="682405"/>
                <a:gridCol w="1020056"/>
              </a:tblGrid>
              <a:tr h="3242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05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イベント、n/N</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mTFS, カ月 (90%CI)</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1" i="0" u="none" dirty="0" smtClean="0">
                          <a:solidFill>
                            <a:srgbClr val="B60D27"/>
                          </a:solidFill>
                          <a:ea typeface="MS UI Gothic" pitchFamily="18" charset="0"/>
                        </a:rPr>
                        <a:t>FP + BEV</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1" i="0" dirty="0" smtClean="0">
                          <a:solidFill>
                            <a:srgbClr val="B60D27"/>
                          </a:solidFill>
                          <a:ea typeface="MS UI Gothic" pitchFamily="18" charset="0"/>
                        </a:rPr>
                        <a:t>194/212</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1" i="0" dirty="0" smtClean="0">
                          <a:solidFill>
                            <a:srgbClr val="B60D27"/>
                          </a:solidFill>
                          <a:ea typeface="MS UI Gothic" pitchFamily="18" charset="0"/>
                        </a:rPr>
                        <a:t>9.6 (8.6, 10.6)</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000" b="1" i="0" u="none" dirty="0" smtClean="0">
                          <a:solidFill>
                            <a:srgbClr val="B2C0D8"/>
                          </a:solidFill>
                          <a:ea typeface="MS UI Gothic" pitchFamily="18" charset="0"/>
                        </a:rPr>
                        <a:t>FP + IRI +BEV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1000" b="1" i="0" u="none" dirty="0" smtClean="0">
                          <a:solidFill>
                            <a:srgbClr val="B2C0D8"/>
                          </a:solidFill>
                          <a:ea typeface="MS UI Gothic" pitchFamily="18" charset="0"/>
                        </a:rPr>
                        <a:t>186/209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1" i="0" dirty="0" smtClean="0">
                          <a:solidFill>
                            <a:srgbClr val="B2C0D8"/>
                          </a:solidFill>
                          <a:ea typeface="MS UI Gothic" pitchFamily="18" charset="0"/>
                        </a:rPr>
                        <a:t>9.9 (8.8, 10.6)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605">
                <a:tc>
                  <a:txBody>
                    <a:bodyPr/>
                    <a:lstStyle/>
                    <a:p>
                      <a:pPr algn="ctr" fontAlgn="auto">
                        <a:spcBef>
                          <a:spcPts val="0"/>
                        </a:spcBef>
                        <a:spcAft>
                          <a:spcPts val="0"/>
                        </a:spcAft>
                      </a:pPr>
                      <a:r>
                        <a:rPr lang="ja-JP" sz="1000" b="0" i="0" dirty="0" smtClean="0">
                          <a:solidFill>
                            <a:srgbClr val="000000"/>
                          </a:solidFill>
                          <a:ea typeface="MS UI Gothic" pitchFamily="18" charset="0"/>
                        </a:rPr>
                        <a:t>HR (90%CI); </a:t>
                      </a:r>
                      <a:r>
                        <a:rPr lang="en-GB" altLang="ja-JP" sz="1000" b="0" i="0" dirty="0" smtClean="0">
                          <a:solidFill>
                            <a:srgbClr val="000000"/>
                          </a:solidFill>
                          <a:ea typeface="MS UI Gothic" pitchFamily="18" charset="0"/>
                        </a:rPr>
                        <a:t/>
                      </a:r>
                      <a:br>
                        <a:rPr lang="en-GB" altLang="ja-JP" sz="1000" b="0" i="0" dirty="0" smtClean="0">
                          <a:solidFill>
                            <a:srgbClr val="000000"/>
                          </a:solidFill>
                          <a:ea typeface="MS UI Gothic" pitchFamily="18" charset="0"/>
                        </a:rPr>
                      </a:br>
                      <a:r>
                        <a:rPr lang="ja-JP" sz="1000" b="0" i="0" dirty="0" smtClean="0">
                          <a:solidFill>
                            <a:srgbClr val="000000"/>
                          </a:solidFill>
                          <a:ea typeface="MS UI Gothic" pitchFamily="18" charset="0"/>
                        </a:rPr>
                        <a:t>p値</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1000" b="0" i="0" dirty="0" smtClean="0">
                          <a:solidFill>
                            <a:srgbClr val="000000"/>
                          </a:solidFill>
                          <a:ea typeface="MS UI Gothic" pitchFamily="18" charset="0"/>
                        </a:rPr>
                        <a:t>0.86 (0.73, 1.02); </a:t>
                      </a:r>
                      <a:r>
                        <a:rPr lang="en" sz="1000" dirty="0" smtClean="0"/>
                        <a:t/>
                      </a:r>
                      <a:br>
                        <a:rPr lang="en" sz="1000" dirty="0" smtClean="0"/>
                      </a:br>
                      <a:r>
                        <a:rPr lang="ja-JP" sz="1000" b="0" i="0" dirty="0" smtClean="0">
                          <a:solidFill>
                            <a:srgbClr val="000000"/>
                          </a:solidFill>
                          <a:ea typeface="MS UI Gothic" pitchFamily="18" charset="0"/>
                        </a:rPr>
                        <a:t>0.16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9" name="Text Placeholder 2"/>
          <p:cNvSpPr>
            <a:spLocks noGrp="1"/>
          </p:cNvSpPr>
          <p:nvPr>
            <p:ph type="body" sz="quarter" idx="11"/>
          </p:nvPr>
        </p:nvSpPr>
        <p:spPr>
          <a:xfrm>
            <a:off x="4648200" y="6096000"/>
            <a:ext cx="4130675" cy="487363"/>
          </a:xfrm>
        </p:spPr>
        <p:txBody>
          <a:bodyPr/>
          <a:lstStyle/>
          <a:p>
            <a:r>
              <a:rPr lang="en-US" dirty="0"/>
              <a:t>Modest DP, et al. </a:t>
            </a:r>
            <a:r>
              <a:rPr lang="fr-FR" dirty="0"/>
              <a:t>Ann Oncol 2017;28(Suppl 5):Abstr</a:t>
            </a:r>
            <a:r>
              <a:rPr lang="en-US" dirty="0"/>
              <a:t> 486O</a:t>
            </a:r>
          </a:p>
        </p:txBody>
      </p:sp>
      <p:sp>
        <p:nvSpPr>
          <p:cNvPr id="200" name="TextBox 199"/>
          <p:cNvSpPr txBox="1"/>
          <p:nvPr/>
        </p:nvSpPr>
        <p:spPr>
          <a:xfrm>
            <a:off x="804546" y="1633954"/>
            <a:ext cx="3616367"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TFS</a:t>
            </a:r>
          </a:p>
        </p:txBody>
      </p:sp>
      <p:graphicFrame>
        <p:nvGraphicFramePr>
          <p:cNvPr id="201" name="Table 200"/>
          <p:cNvGraphicFramePr>
            <a:graphicFrameLocks noGrp="1"/>
          </p:cNvGraphicFramePr>
          <p:nvPr>
            <p:extLst>
              <p:ext uri="{D42A27DB-BD31-4B8C-83A1-F6EECF244321}">
                <p14:modId xmlns:p14="http://schemas.microsoft.com/office/powerpoint/2010/main" xmlns="" val="2209379127"/>
              </p:ext>
            </p:extLst>
          </p:nvPr>
        </p:nvGraphicFramePr>
        <p:xfrm>
          <a:off x="6314408" y="2323945"/>
          <a:ext cx="2793854" cy="1280160"/>
        </p:xfrm>
        <a:graphic>
          <a:graphicData uri="http://schemas.openxmlformats.org/drawingml/2006/table">
            <a:tbl>
              <a:tblPr firstRow="1" bandRow="1"/>
              <a:tblGrid>
                <a:gridCol w="1088871"/>
                <a:gridCol w="678157"/>
                <a:gridCol w="1026826"/>
              </a:tblGrid>
              <a:tr h="3242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05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イベント、n/N</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dirty="0" smtClean="0">
                          <a:solidFill>
                            <a:srgbClr val="000000"/>
                          </a:solidFill>
                          <a:ea typeface="MS UI Gothic" pitchFamily="18" charset="0"/>
                        </a:rPr>
                        <a:t>mPFS、カ月(90%CI)</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1" i="0" u="none" dirty="0" smtClean="0">
                          <a:solidFill>
                            <a:srgbClr val="B60D27"/>
                          </a:solidFill>
                          <a:ea typeface="MS UI Gothic" pitchFamily="18" charset="0"/>
                        </a:rPr>
                        <a:t>FP + BEV</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1" i="0" dirty="0" smtClean="0">
                          <a:solidFill>
                            <a:srgbClr val="B60D27"/>
                          </a:solidFill>
                          <a:ea typeface="MS UI Gothic" pitchFamily="18" charset="0"/>
                        </a:rPr>
                        <a:t>196/212</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1" i="0" dirty="0" smtClean="0">
                          <a:solidFill>
                            <a:srgbClr val="B60D27"/>
                          </a:solidFill>
                          <a:ea typeface="MS UI Gothic" pitchFamily="18" charset="0"/>
                        </a:rPr>
                        <a:t>8.0 (6.9, 9.9)</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68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000" b="1" i="0" u="none" dirty="0" smtClean="0">
                          <a:solidFill>
                            <a:srgbClr val="B2C0D8"/>
                          </a:solidFill>
                          <a:ea typeface="MS UI Gothic" pitchFamily="18" charset="0"/>
                        </a:rPr>
                        <a:t>FP + IRI +BEV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1000" b="1" i="0" u="none" dirty="0" smtClean="0">
                          <a:solidFill>
                            <a:srgbClr val="B2C0D8"/>
                          </a:solidFill>
                          <a:ea typeface="MS UI Gothic" pitchFamily="18" charset="0"/>
                        </a:rPr>
                        <a:t>186/209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1" i="0" dirty="0" smtClean="0">
                          <a:solidFill>
                            <a:srgbClr val="B2C0D8"/>
                          </a:solidFill>
                          <a:ea typeface="MS UI Gothic" pitchFamily="18" charset="0"/>
                        </a:rPr>
                        <a:t>9.9 (8.7, 10.9)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5605">
                <a:tc>
                  <a:txBody>
                    <a:bodyPr/>
                    <a:lstStyle/>
                    <a:p>
                      <a:pPr algn="ctr" fontAlgn="auto">
                        <a:spcBef>
                          <a:spcPts val="0"/>
                        </a:spcBef>
                        <a:spcAft>
                          <a:spcPts val="0"/>
                        </a:spcAft>
                      </a:pPr>
                      <a:r>
                        <a:rPr lang="ja-JP" sz="1000" b="0" i="0" dirty="0" smtClean="0">
                          <a:solidFill>
                            <a:srgbClr val="000000"/>
                          </a:solidFill>
                          <a:ea typeface="MS UI Gothic" pitchFamily="18" charset="0"/>
                        </a:rPr>
                        <a:t>HR（95%CI）、</a:t>
                      </a:r>
                      <a:r>
                        <a:rPr lang="en-GB" altLang="ja-JP" sz="1000" b="0" i="0" dirty="0" smtClean="0">
                          <a:solidFill>
                            <a:srgbClr val="000000"/>
                          </a:solidFill>
                          <a:ea typeface="MS UI Gothic" pitchFamily="18" charset="0"/>
                        </a:rPr>
                        <a:t/>
                      </a:r>
                      <a:br>
                        <a:rPr lang="en-GB" altLang="ja-JP" sz="1000" b="0" i="0" dirty="0" smtClean="0">
                          <a:solidFill>
                            <a:srgbClr val="000000"/>
                          </a:solidFill>
                          <a:ea typeface="MS UI Gothic" pitchFamily="18" charset="0"/>
                        </a:rPr>
                      </a:br>
                      <a:r>
                        <a:rPr lang="en-GB" altLang="ja-JP" sz="1000" b="0" i="0" dirty="0" smtClean="0">
                          <a:solidFill>
                            <a:srgbClr val="000000"/>
                          </a:solidFill>
                          <a:ea typeface="MS UI Gothic" pitchFamily="18" charset="0"/>
                        </a:rPr>
                        <a:t>p</a:t>
                      </a:r>
                      <a:r>
                        <a:rPr lang="ja-JP" sz="1000" b="0" i="0" dirty="0" smtClean="0">
                          <a:solidFill>
                            <a:srgbClr val="000000"/>
                          </a:solidFill>
                          <a:ea typeface="MS UI Gothic" pitchFamily="18" charset="0"/>
                        </a:rPr>
                        <a:t>値</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1000" b="0" i="0" dirty="0" smtClean="0">
                          <a:solidFill>
                            <a:srgbClr val="000000"/>
                          </a:solidFill>
                          <a:ea typeface="MS UI Gothic" pitchFamily="18" charset="0"/>
                        </a:rPr>
                        <a:t>0.70 (0.57, 0.85)</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sz="1000" b="0" i="0" dirty="0" smtClean="0">
                          <a:solidFill>
                            <a:srgbClr val="000000"/>
                          </a:solidFill>
                          <a:ea typeface="MS UI Gothic" pitchFamily="18" charset="0"/>
                        </a:rPr>
                        <a:t>＜0.001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02" name="TextBox 201"/>
          <p:cNvSpPr txBox="1"/>
          <p:nvPr/>
        </p:nvSpPr>
        <p:spPr>
          <a:xfrm>
            <a:off x="5334474" y="1633954"/>
            <a:ext cx="3616367"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
        <p:nvSpPr>
          <p:cNvPr id="203" name="TextBox 202"/>
          <p:cNvSpPr txBox="1"/>
          <p:nvPr/>
        </p:nvSpPr>
        <p:spPr>
          <a:xfrm>
            <a:off x="4078859" y="5468463"/>
            <a:ext cx="2014327" cy="261610"/>
          </a:xfrm>
          <a:prstGeom prst="rect">
            <a:avLst/>
          </a:prstGeom>
          <a:noFill/>
        </p:spPr>
        <p:txBody>
          <a:bodyPr wrap="square" rtlCol="0">
            <a:spAutoFit/>
          </a:bodyPr>
          <a:lstStyle/>
          <a:p>
            <a:pPr algn="r"/>
            <a:r>
              <a:rPr lang="ja-JP" sz="1050" b="0" i="0" dirty="0" smtClean="0">
                <a:solidFill>
                  <a:srgbClr val="000000"/>
                </a:solidFill>
                <a:ea typeface="MS UI Gothic" pitchFamily="18" charset="0"/>
              </a:rPr>
              <a:t>リスクに晒されていた患者数</a:t>
            </a:r>
          </a:p>
        </p:txBody>
      </p:sp>
      <p:sp>
        <p:nvSpPr>
          <p:cNvPr id="204" name="TextBox 203"/>
          <p:cNvSpPr txBox="1"/>
          <p:nvPr/>
        </p:nvSpPr>
        <p:spPr>
          <a:xfrm>
            <a:off x="-22661" y="5468463"/>
            <a:ext cx="1725659" cy="261610"/>
          </a:xfrm>
          <a:prstGeom prst="rect">
            <a:avLst/>
          </a:prstGeom>
          <a:noFill/>
        </p:spPr>
        <p:txBody>
          <a:bodyPr wrap="square" rtlCol="0">
            <a:spAutoFit/>
          </a:bodyPr>
          <a:lstStyle/>
          <a:p>
            <a:pPr algn="r"/>
            <a:r>
              <a:rPr lang="ja-JP" sz="1050" b="0" i="0" dirty="0" smtClean="0">
                <a:solidFill>
                  <a:srgbClr val="000000"/>
                </a:solidFill>
                <a:ea typeface="MS UI Gothic" pitchFamily="18" charset="0"/>
              </a:rPr>
              <a:t>リスクに晒されていた患者数</a:t>
            </a:r>
          </a:p>
        </p:txBody>
      </p:sp>
    </p:spTree>
    <p:extLst>
      <p:ext uri="{BB962C8B-B14F-4D97-AF65-F5344CB8AC3E}">
        <p14:creationId xmlns:p14="http://schemas.microsoft.com/office/powerpoint/2010/main" xmlns="" val="20386122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65123" y="1254035"/>
            <a:ext cx="8729639" cy="4746172"/>
          </a:xfrm>
        </p:spPr>
        <p:txBody>
          <a:bodyPr/>
          <a:lstStyle/>
          <a:p>
            <a:pPr marL="0" indent="0">
              <a:buNone/>
            </a:pPr>
            <a:r>
              <a:rPr lang="ja-JP" sz="1600" b="1" i="0" dirty="0" smtClean="0">
                <a:solidFill>
                  <a:srgbClr val="4D4D4D"/>
                </a:solidFill>
                <a:ea typeface="MS UI Gothic" pitchFamily="18" charset="0"/>
              </a:rPr>
              <a:t>主要な結果（続き）</a:t>
            </a:r>
          </a:p>
          <a:p>
            <a:pPr marL="0" indent="0">
              <a:lnSpc>
                <a:spcPts val="1800"/>
              </a:lnSpc>
              <a:spcBef>
                <a:spcPts val="20400"/>
              </a:spcBef>
              <a:spcAft>
                <a:spcPts val="300"/>
              </a:spcAft>
              <a:buClr>
                <a:srgbClr val="043882"/>
              </a:buClr>
              <a:buNone/>
            </a:pPr>
            <a:r>
              <a:rPr lang="ja-JP" sz="1600" b="1" i="0" dirty="0" smtClean="0">
                <a:solidFill>
                  <a:srgbClr val="4D4D4D"/>
                </a:solidFill>
                <a:ea typeface="MS UI Gothic" pitchFamily="18" charset="0"/>
              </a:rPr>
              <a:t>結論</a:t>
            </a:r>
          </a:p>
          <a:p>
            <a:pPr>
              <a:lnSpc>
                <a:spcPts val="1800"/>
              </a:lnSpc>
              <a:spcAft>
                <a:spcPts val="0"/>
              </a:spcAft>
              <a:buClr>
                <a:srgbClr val="043882"/>
              </a:buClr>
            </a:pPr>
            <a:r>
              <a:rPr lang="ja-JP" sz="1600" b="1" i="0" dirty="0" smtClean="0">
                <a:solidFill>
                  <a:srgbClr val="4D4D4D"/>
                </a:solidFill>
                <a:ea typeface="MS UI Gothic" pitchFamily="18" charset="0"/>
              </a:rPr>
              <a:t>mCRC患者において、逐次投与方法は少数の患者のみで実現可能であり、RAS変異型患者に適合する場合においてのみ検討すべきである。</a:t>
            </a:r>
          </a:p>
          <a:p>
            <a:pPr>
              <a:lnSpc>
                <a:spcPts val="1800"/>
              </a:lnSpc>
              <a:spcAft>
                <a:spcPts val="0"/>
              </a:spcAft>
              <a:buClr>
                <a:srgbClr val="043882"/>
              </a:buClr>
            </a:pPr>
            <a:r>
              <a:rPr lang="ja-JP" sz="1600" b="1" i="0" dirty="0" smtClean="0">
                <a:solidFill>
                  <a:srgbClr val="4D4D4D"/>
                </a:solidFill>
                <a:ea typeface="MS UI Gothic" pitchFamily="18" charset="0"/>
              </a:rPr>
              <a:t>RAS/BRAF野生型のmCRC患者における第一選択治療は、FP + BEVより開始するインテンシブ併用療法レジメンは考慮すべきでない。</a:t>
            </a:r>
          </a:p>
          <a:p>
            <a:pPr>
              <a:lnSpc>
                <a:spcPts val="1800"/>
              </a:lnSpc>
              <a:spcAft>
                <a:spcPts val="0"/>
              </a:spcAft>
              <a:buClr>
                <a:srgbClr val="043882"/>
              </a:buClr>
            </a:pPr>
            <a:r>
              <a:rPr lang="ja-JP" sz="1600" b="1" i="0" dirty="0" smtClean="0">
                <a:solidFill>
                  <a:srgbClr val="4D4D4D"/>
                </a:solidFill>
                <a:ea typeface="MS UI Gothic" pitchFamily="18" charset="0"/>
              </a:rPr>
              <a:t>RAS変異型のmCRC患者においては、第一選択治療としての併用化学療法で実質的な改善は得られなかった。また症例数が限られていたため、BRAF変異型のmCRC患者では何かしらの結論を導き出すことができなかった。</a:t>
            </a:r>
          </a:p>
          <a:p>
            <a:endParaRPr lang="en-GB" dirty="0"/>
          </a:p>
        </p:txBody>
      </p:sp>
      <p:sp>
        <p:nvSpPr>
          <p:cNvPr id="14" name="Title 1"/>
          <p:cNvSpPr>
            <a:spLocks noGrp="1"/>
          </p:cNvSpPr>
          <p:nvPr>
            <p:ph type="title"/>
          </p:nvPr>
        </p:nvSpPr>
        <p:spPr>
          <a:xfrm>
            <a:off x="365124" y="179614"/>
            <a:ext cx="8238945" cy="807720"/>
          </a:xfrm>
        </p:spPr>
        <p:txBody>
          <a:bodyPr/>
          <a:lstStyle/>
          <a:p>
            <a:pPr>
              <a:lnSpc>
                <a:spcPct val="90000"/>
              </a:lnSpc>
            </a:pPr>
            <a:r>
              <a:rPr lang="ja-JP" sz="1800" b="1" i="0" dirty="0" smtClean="0">
                <a:solidFill>
                  <a:srgbClr val="043882"/>
                </a:solidFill>
                <a:ea typeface="MS UI Gothic" pitchFamily="18" charset="0"/>
              </a:rPr>
              <a:t>486O：mCRCにおける第一選択治療としての逐次投与方法［フッ化ピリミジン系製剤（FP）＋ベバシズマブ（BEV）］ 対 多剤併用療法［FP＋イリノテカン（IRI）＋BEV］：AIO KRK-0110（ML22011）試験（ドイツ）</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Modest DP, et al</a:t>
            </a:r>
          </a:p>
        </p:txBody>
      </p:sp>
      <p:graphicFrame>
        <p:nvGraphicFramePr>
          <p:cNvPr id="16" name="Group 88"/>
          <p:cNvGraphicFramePr>
            <a:graphicFrameLocks noGrp="1"/>
          </p:cNvGraphicFramePr>
          <p:nvPr>
            <p:extLst>
              <p:ext uri="{D42A27DB-BD31-4B8C-83A1-F6EECF244321}">
                <p14:modId xmlns:p14="http://schemas.microsoft.com/office/powerpoint/2010/main" xmlns="" val="279098540"/>
              </p:ext>
            </p:extLst>
          </p:nvPr>
        </p:nvGraphicFramePr>
        <p:xfrm>
          <a:off x="380006" y="1611712"/>
          <a:ext cx="8397415" cy="2501900"/>
        </p:xfrm>
        <a:graphic>
          <a:graphicData uri="http://schemas.openxmlformats.org/drawingml/2006/table">
            <a:tbl>
              <a:tblPr firstRow="1" bandRow="1">
                <a:tableStyleId>{69012ECD-51FC-41F1-AA8D-1B2483CD663E}</a:tableStyleId>
              </a:tblPr>
              <a:tblGrid>
                <a:gridCol w="1706754">
                  <a:extLst>
                    <a:ext uri="{9D8B030D-6E8A-4147-A177-3AD203B41FA5}">
                      <a16:colId xmlns="" xmlns:a16="http://schemas.microsoft.com/office/drawing/2014/main" val="20000"/>
                    </a:ext>
                  </a:extLst>
                </a:gridCol>
                <a:gridCol w="1621417"/>
                <a:gridCol w="1621417">
                  <a:extLst>
                    <a:ext uri="{9D8B030D-6E8A-4147-A177-3AD203B41FA5}">
                      <a16:colId xmlns="" xmlns:a16="http://schemas.microsoft.com/office/drawing/2014/main" val="20001"/>
                    </a:ext>
                  </a:extLst>
                </a:gridCol>
                <a:gridCol w="138469"/>
                <a:gridCol w="2225689"/>
                <a:gridCol w="1083669"/>
              </a:tblGrid>
              <a:tr h="183087">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FP + BEV (n=212)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FP + IRI + BEV (n=209)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en-GB" altLang="ja-JP" sz="1200" b="1" i="0" u="none" dirty="0" smtClean="0">
                          <a:solidFill>
                            <a:srgbClr val="FFFFFF"/>
                          </a:solidFill>
                          <a:ea typeface="MS UI Gothic" pitchFamily="18" charset="0"/>
                        </a:rPr>
                        <a:t>p</a:t>
                      </a:r>
                      <a:r>
                        <a:rPr lang="ja-JP" sz="1200" b="1" i="0" u="none" dirty="0" smtClean="0">
                          <a:solidFill>
                            <a:srgbClr val="FFFFFF"/>
                          </a:solidFill>
                          <a:ea typeface="MS UI Gothic" pitchFamily="18" charset="0"/>
                        </a:rPr>
                        <a:t>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625547">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奏効率,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FAS*</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RAS/BRAF野生型</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RAS変異型</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BRAF変異型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36.8</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44.3</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33.0</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spcBef>
                          <a:spcPts val="288"/>
                        </a:spcBef>
                      </a:pPr>
                      <a:endParaRPr lang="en-GB" sz="12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300"/>
                        </a:lnSpc>
                        <a:spcBef>
                          <a:spcPts val="288"/>
                        </a:spcBef>
                      </a:pPr>
                      <a:r>
                        <a:rPr lang="ja-JP" sz="1200" b="0" i="0" dirty="0" smtClean="0">
                          <a:solidFill>
                            <a:srgbClr val="000000"/>
                          </a:solidFill>
                          <a:ea typeface="MS UI Gothic" pitchFamily="18" charset="0"/>
                        </a:rPr>
                        <a:t>53.6</a:t>
                      </a:r>
                    </a:p>
                    <a:p>
                      <a:pPr algn="ctr">
                        <a:lnSpc>
                          <a:spcPts val="1300"/>
                        </a:lnSpc>
                        <a:spcBef>
                          <a:spcPts val="288"/>
                        </a:spcBef>
                      </a:pPr>
                      <a:r>
                        <a:rPr lang="ja-JP" sz="1200" b="0" i="0" dirty="0" smtClean="0">
                          <a:solidFill>
                            <a:srgbClr val="000000"/>
                          </a:solidFill>
                          <a:ea typeface="MS UI Gothic" pitchFamily="18" charset="0"/>
                        </a:rPr>
                        <a:t>65.8</a:t>
                      </a:r>
                    </a:p>
                    <a:p>
                      <a:pPr algn="ctr">
                        <a:lnSpc>
                          <a:spcPts val="1300"/>
                        </a:lnSpc>
                        <a:spcBef>
                          <a:spcPts val="288"/>
                        </a:spcBef>
                      </a:pPr>
                      <a:r>
                        <a:rPr lang="ja-JP" sz="1200" b="0" i="0" dirty="0" smtClean="0">
                          <a:solidFill>
                            <a:srgbClr val="000000"/>
                          </a:solidFill>
                          <a:ea typeface="MS UI Gothic" pitchFamily="18" charset="0"/>
                        </a:rPr>
                        <a:t>46.4</a:t>
                      </a:r>
                    </a:p>
                    <a:p>
                      <a:pPr algn="ctr">
                        <a:lnSpc>
                          <a:spcPts val="1300"/>
                        </a:lnSpc>
                        <a:spcBef>
                          <a:spcPts val="288"/>
                        </a:spcBef>
                      </a:pPr>
                      <a:r>
                        <a:rPr lang="ja-JP" sz="1200" b="0" i="0" dirty="0" smtClean="0">
                          <a:solidFill>
                            <a:srgbClr val="000000"/>
                          </a:solidFill>
                          <a:ea typeface="MS UI Gothic" pitchFamily="18" charset="0"/>
                        </a:rPr>
                        <a:t>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0.005</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0.01</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0.08</a:t>
                      </a:r>
                    </a:p>
                    <a:p>
                      <a:pPr marL="0" marR="0" lvl="0" indent="0" algn="ctr"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0.79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625547">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TFS, HR (90%CI)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FAS</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RAS/BRAF野生型</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RAS変異型</a:t>
                      </a:r>
                    </a:p>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BRAF変異型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3">
                  <a:txBody>
                    <a:bodyPr/>
                    <a:lstStyle/>
                    <a:p>
                      <a:pPr algn="ctr">
                        <a:lnSpc>
                          <a:spcPts val="1300"/>
                        </a:lnSpc>
                        <a:spcBef>
                          <a:spcPts val="288"/>
                        </a:spcBef>
                      </a:pPr>
                      <a:r>
                        <a:rPr lang="ja-JP" sz="1200" b="0" i="0" dirty="0" smtClean="0">
                          <a:solidFill>
                            <a:srgbClr val="000000"/>
                          </a:solidFill>
                          <a:ea typeface="MS UI Gothic" pitchFamily="18" charset="0"/>
                        </a:rPr>
                        <a:t>0.86 (0.73, 1.02)</a:t>
                      </a:r>
                    </a:p>
                    <a:p>
                      <a:pPr algn="ctr">
                        <a:lnSpc>
                          <a:spcPts val="1300"/>
                        </a:lnSpc>
                        <a:spcBef>
                          <a:spcPts val="288"/>
                        </a:spcBef>
                      </a:pPr>
                      <a:r>
                        <a:rPr lang="ja-JP" sz="1200" b="0" i="0" dirty="0" smtClean="0">
                          <a:solidFill>
                            <a:srgbClr val="000000"/>
                          </a:solidFill>
                          <a:ea typeface="MS UI Gothic" pitchFamily="18" charset="0"/>
                        </a:rPr>
                        <a:t>0.61 (0.46, 0.82)</a:t>
                      </a:r>
                    </a:p>
                    <a:p>
                      <a:pPr algn="ctr">
                        <a:lnSpc>
                          <a:spcPts val="1300"/>
                        </a:lnSpc>
                        <a:spcBef>
                          <a:spcPts val="288"/>
                        </a:spcBef>
                      </a:pPr>
                      <a:r>
                        <a:rPr lang="ja-JP" sz="1200" b="0" i="0" dirty="0" smtClean="0">
                          <a:solidFill>
                            <a:srgbClr val="000000"/>
                          </a:solidFill>
                          <a:ea typeface="MS UI Gothic" pitchFamily="18" charset="0"/>
                        </a:rPr>
                        <a:t>1.09 (0.81, 1.46)</a:t>
                      </a:r>
                    </a:p>
                    <a:p>
                      <a:pPr algn="ctr">
                        <a:lnSpc>
                          <a:spcPts val="1300"/>
                        </a:lnSpc>
                        <a:spcBef>
                          <a:spcPts val="288"/>
                        </a:spcBef>
                      </a:pPr>
                      <a:r>
                        <a:rPr lang="ja-JP" sz="1200" b="0" i="0" dirty="0" smtClean="0">
                          <a:solidFill>
                            <a:srgbClr val="000000"/>
                          </a:solidFill>
                          <a:ea typeface="MS UI Gothic" pitchFamily="18" charset="0"/>
                        </a:rPr>
                        <a:t>1.62 (0.76, 3.47)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hMerge="1">
                  <a:txBody>
                    <a:bodyPr/>
                    <a:lstStyle/>
                    <a:p>
                      <a:endParaRPr lang="en-GB"/>
                    </a:p>
                  </a:txBody>
                  <a:tcPr/>
                </a:tc>
                <a:tc>
                  <a:txBody>
                    <a:bodyPr/>
                    <a:lstStyle/>
                    <a:p>
                      <a:pPr algn="ctr">
                        <a:lnSpc>
                          <a:spcPts val="1300"/>
                        </a:lnSpc>
                        <a:spcBef>
                          <a:spcPts val="288"/>
                        </a:spcBef>
                      </a:pPr>
                      <a:endParaRPr lang="en-GB" sz="12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83087">
                <a:tc rowSpan="2">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OS、カ月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中央値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300"/>
                        </a:lnSpc>
                      </a:pPr>
                      <a:r>
                        <a:rPr lang="ja-JP" sz="1200" b="0" i="0" dirty="0" smtClean="0">
                          <a:solidFill>
                            <a:srgbClr val="000000"/>
                          </a:solidFill>
                          <a:ea typeface="MS UI Gothic" pitchFamily="18" charset="0"/>
                        </a:rPr>
                        <a:t>21.9 (20.2, 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lnSpc>
                          <a:spcPts val="1300"/>
                        </a:lnSpc>
                      </a:pPr>
                      <a:r>
                        <a:rPr lang="ja-JP" sz="1200" b="0" i="0" dirty="0" smtClean="0">
                          <a:solidFill>
                            <a:srgbClr val="000000"/>
                          </a:solidFill>
                          <a:ea typeface="MS UI Gothic" pitchFamily="18" charset="0"/>
                        </a:rPr>
                        <a:t>23.5 (20.9, 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algn="ctr">
                        <a:lnSpc>
                          <a:spcPts val="1300"/>
                        </a:lnSpc>
                      </a:pPr>
                      <a:endParaRPr lang="en-GB" sz="12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308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ts val="13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lnSpc>
                          <a:spcPts val="1300"/>
                        </a:lnSpc>
                      </a:pPr>
                      <a:r>
                        <a:rPr lang="ja-JP" sz="1200" b="0" i="0" dirty="0" smtClean="0">
                          <a:solidFill>
                            <a:srgbClr val="000000"/>
                          </a:solidFill>
                          <a:ea typeface="MS UI Gothic" pitchFamily="18" charset="0"/>
                        </a:rPr>
                        <a:t>0.84 (0.66,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a:txBody>
                    <a:bodyPr/>
                    <a:lstStyle/>
                    <a:p>
                      <a:pPr algn="ctr">
                        <a:lnSpc>
                          <a:spcPts val="1300"/>
                        </a:lnSpc>
                      </a:pPr>
                      <a:r>
                        <a:rPr lang="ja-JP" sz="1200" b="0" i="0" dirty="0" smtClean="0">
                          <a:solidFill>
                            <a:srgbClr val="000000"/>
                          </a:solidFill>
                          <a:ea typeface="MS UI Gothic" pitchFamily="18"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9" name="Text Placeholder 2"/>
          <p:cNvSpPr>
            <a:spLocks noGrp="1"/>
          </p:cNvSpPr>
          <p:nvPr>
            <p:ph type="body" sz="quarter" idx="11"/>
          </p:nvPr>
        </p:nvSpPr>
        <p:spPr>
          <a:xfrm>
            <a:off x="4648200" y="6096000"/>
            <a:ext cx="4130675" cy="487363"/>
          </a:xfrm>
        </p:spPr>
        <p:txBody>
          <a:bodyPr/>
          <a:lstStyle/>
          <a:p>
            <a:r>
              <a:rPr lang="en-US" dirty="0"/>
              <a:t>Modest DP, et al. </a:t>
            </a:r>
            <a:r>
              <a:rPr lang="fr-FR" dirty="0"/>
              <a:t>Ann Oncol 2017;28(Suppl 5):Abstr</a:t>
            </a:r>
            <a:r>
              <a:rPr lang="en-US" dirty="0"/>
              <a:t> 486O</a:t>
            </a:r>
          </a:p>
        </p:txBody>
      </p:sp>
      <p:sp>
        <p:nvSpPr>
          <p:cNvPr id="11" name="Text Placeholder 15"/>
          <p:cNvSpPr>
            <a:spLocks noGrp="1"/>
          </p:cNvSpPr>
          <p:nvPr>
            <p:ph type="body" sz="quarter" idx="10"/>
          </p:nvPr>
        </p:nvSpPr>
        <p:spPr>
          <a:xfrm>
            <a:off x="365124" y="6096000"/>
            <a:ext cx="4368801" cy="487363"/>
          </a:xfrm>
        </p:spPr>
        <p:txBody>
          <a:bodyPr/>
          <a:lstStyle/>
          <a:p>
            <a:r>
              <a:rPr lang="ja-JP" sz="1200" b="0" i="0" dirty="0" smtClean="0">
                <a:solidFill>
                  <a:srgbClr val="4D4D4D"/>
                </a:solidFill>
                <a:ea typeface="MS UI Gothic" pitchFamily="18" charset="0"/>
              </a:rPr>
              <a:t>*アポトーシスを媒介するFas受容体（</a:t>
            </a:r>
            <a:r>
              <a:rPr lang="en" sz="1200" dirty="0" smtClean="0"/>
              <a:t/>
            </a:r>
            <a:br>
              <a:rPr lang="en" sz="1200" dirty="0" smtClean="0"/>
            </a:br>
            <a:r>
              <a:rPr lang="ja-JP" sz="1200" b="0" i="0" dirty="0" smtClean="0">
                <a:solidFill>
                  <a:srgbClr val="4D4D4D"/>
                </a:solidFill>
                <a:ea typeface="MS UI Gothic" pitchFamily="18" charset="0"/>
              </a:rPr>
              <a:t>腫瘍壊死因子スーパーファミリーに属するデス受容体）の活性化</a:t>
            </a:r>
          </a:p>
        </p:txBody>
      </p:sp>
    </p:spTree>
    <p:extLst>
      <p:ext uri="{BB962C8B-B14F-4D97-AF65-F5344CB8AC3E}">
        <p14:creationId xmlns:p14="http://schemas.microsoft.com/office/powerpoint/2010/main" xmlns="" val="11548753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抗EGFR療法に対し治療抵抗性を獲得したmCRC患者におけるSym004*の有効性および安全性を評価すること。</a:t>
            </a:r>
          </a:p>
          <a:p>
            <a:endParaRPr lang="en-GB" dirty="0"/>
          </a:p>
        </p:txBody>
      </p:sp>
      <p:sp>
        <p:nvSpPr>
          <p:cNvPr id="33"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478O: 抗EGFR療法に対し治療抵抗性を獲得したmCRC患者におけるSym004の有効性および安全性：無作為化第II相試験(RP2S)の結果 – Taberno J, et al</a:t>
            </a:r>
          </a:p>
        </p:txBody>
      </p:sp>
      <p:sp>
        <p:nvSpPr>
          <p:cNvPr id="34" name="Text Placeholder 15"/>
          <p:cNvSpPr>
            <a:spLocks noGrp="1"/>
          </p:cNvSpPr>
          <p:nvPr>
            <p:ph type="body" sz="quarter" idx="10"/>
          </p:nvPr>
        </p:nvSpPr>
        <p:spPr>
          <a:xfrm>
            <a:off x="365125" y="6096000"/>
            <a:ext cx="4130675" cy="487363"/>
          </a:xfrm>
        </p:spPr>
        <p:txBody>
          <a:bodyPr/>
          <a:lstStyle/>
          <a:p>
            <a:r>
              <a:rPr lang="en-GB" altLang="ja-JP" sz="1200" b="0" i="0" dirty="0" smtClean="0">
                <a:solidFill>
                  <a:srgbClr val="4D4D4D"/>
                </a:solidFill>
                <a:ea typeface="MS UI Gothic" pitchFamily="18" charset="0"/>
              </a:rPr>
              <a:t>*</a:t>
            </a:r>
            <a:r>
              <a:rPr lang="ja-JP" sz="1200" b="0" i="0" dirty="0" smtClean="0">
                <a:solidFill>
                  <a:srgbClr val="4D4D4D"/>
                </a:solidFill>
                <a:ea typeface="MS UI Gothic" pitchFamily="18" charset="0"/>
              </a:rPr>
              <a:t>2種類の重複しない抗EGFRモノクローナル抗体の混合</a:t>
            </a:r>
          </a:p>
        </p:txBody>
      </p:sp>
      <p:sp>
        <p:nvSpPr>
          <p:cNvPr id="35" name="Text Placeholder 16"/>
          <p:cNvSpPr>
            <a:spLocks noGrp="1"/>
          </p:cNvSpPr>
          <p:nvPr>
            <p:ph type="body" sz="quarter" idx="11"/>
          </p:nvPr>
        </p:nvSpPr>
        <p:spPr>
          <a:xfrm>
            <a:off x="4648200" y="6096000"/>
            <a:ext cx="4130675" cy="487363"/>
          </a:xfrm>
        </p:spPr>
        <p:txBody>
          <a:bodyPr/>
          <a:lstStyle/>
          <a:p>
            <a:r>
              <a:rPr lang="en-GB" dirty="0" err="1"/>
              <a:t>Taberno</a:t>
            </a:r>
            <a:r>
              <a:rPr lang="en-GB" dirty="0"/>
              <a:t> J, et al. </a:t>
            </a:r>
            <a:r>
              <a:rPr lang="fr-FR" dirty="0"/>
              <a:t>Ann Oncol 2017;28(Suppl 5):Abstr</a:t>
            </a:r>
            <a:r>
              <a:rPr lang="en-US" dirty="0"/>
              <a:t> </a:t>
            </a:r>
            <a:r>
              <a:rPr lang="en-GB" dirty="0"/>
              <a:t>478O</a:t>
            </a:r>
          </a:p>
        </p:txBody>
      </p:sp>
      <p:sp>
        <p:nvSpPr>
          <p:cNvPr id="36" name="Oval 14"/>
          <p:cNvSpPr>
            <a:spLocks noChangeArrowheads="1"/>
          </p:cNvSpPr>
          <p:nvPr/>
        </p:nvSpPr>
        <p:spPr bwMode="auto">
          <a:xfrm>
            <a:off x="3941537" y="344551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sz="1400" b="1" i="0" dirty="0" smtClean="0">
                <a:solidFill>
                  <a:srgbClr val="043882"/>
                </a:solidFill>
                <a:ea typeface="MS UI Gothic" pitchFamily="18" charset="0"/>
              </a:rPr>
              <a:t>1:1:1</a:t>
            </a:r>
          </a:p>
        </p:txBody>
      </p:sp>
      <p:cxnSp>
        <p:nvCxnSpPr>
          <p:cNvPr id="37" name="AutoShape 15"/>
          <p:cNvCxnSpPr>
            <a:cxnSpLocks noChangeShapeType="1"/>
            <a:stCxn id="36" idx="0"/>
            <a:endCxn id="50" idx="1"/>
          </p:cNvCxnSpPr>
          <p:nvPr/>
        </p:nvCxnSpPr>
        <p:spPr bwMode="auto">
          <a:xfrm rot="5400000" flipH="1" flipV="1">
            <a:off x="4208788" y="2788990"/>
            <a:ext cx="681068" cy="631975"/>
          </a:xfrm>
          <a:prstGeom prst="bentConnector2">
            <a:avLst/>
          </a:prstGeom>
          <a:noFill/>
          <a:ln w="57150">
            <a:solidFill>
              <a:schemeClr val="bg2">
                <a:lumMod val="60000"/>
                <a:lumOff val="40000"/>
              </a:schemeClr>
            </a:solidFill>
            <a:round/>
            <a:headEnd/>
            <a:tailEnd type="triangle" w="med" len="med"/>
          </a:ln>
        </p:spPr>
      </p:cxnSp>
      <p:cxnSp>
        <p:nvCxnSpPr>
          <p:cNvPr id="38" name="AutoShape 16"/>
          <p:cNvCxnSpPr>
            <a:cxnSpLocks noChangeShapeType="1"/>
            <a:stCxn id="36" idx="4"/>
            <a:endCxn id="46" idx="1"/>
          </p:cNvCxnSpPr>
          <p:nvPr/>
        </p:nvCxnSpPr>
        <p:spPr bwMode="auto">
          <a:xfrm rot="16200000" flipH="1">
            <a:off x="4209613" y="4053432"/>
            <a:ext cx="679418" cy="631975"/>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8116435" y="444481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40" name="AutoShape 12"/>
          <p:cNvSpPr>
            <a:spLocks noChangeArrowheads="1"/>
          </p:cNvSpPr>
          <p:nvPr/>
        </p:nvSpPr>
        <p:spPr bwMode="auto">
          <a:xfrm>
            <a:off x="8116435" y="250012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1" name="AutoShape 19"/>
          <p:cNvCxnSpPr>
            <a:cxnSpLocks noChangeShapeType="1"/>
            <a:stCxn id="51" idx="3"/>
            <a:endCxn id="36" idx="2"/>
          </p:cNvCxnSpPr>
          <p:nvPr/>
        </p:nvCxnSpPr>
        <p:spPr bwMode="auto">
          <a:xfrm flipV="1">
            <a:off x="3684814" y="3737611"/>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20"/>
          <p:cNvCxnSpPr>
            <a:cxnSpLocks noChangeShapeType="1"/>
            <a:stCxn id="46" idx="3"/>
            <a:endCxn id="39" idx="1"/>
          </p:cNvCxnSpPr>
          <p:nvPr/>
        </p:nvCxnSpPr>
        <p:spPr bwMode="auto">
          <a:xfrm>
            <a:off x="7601804" y="4709129"/>
            <a:ext cx="514631"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5" name="AutoShape 21"/>
          <p:cNvCxnSpPr>
            <a:cxnSpLocks noChangeShapeType="1"/>
            <a:stCxn id="50" idx="3"/>
            <a:endCxn id="40" idx="1"/>
          </p:cNvCxnSpPr>
          <p:nvPr/>
        </p:nvCxnSpPr>
        <p:spPr bwMode="auto">
          <a:xfrm>
            <a:off x="7603420" y="2764443"/>
            <a:ext cx="513015"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4865310" y="4298761"/>
            <a:ext cx="273649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治験医師の選択（BSC/カペシタビン/5FU）</a:t>
            </a:r>
          </a:p>
          <a:p>
            <a:pPr algn="ctr" defTabSz="892175" eaLnBrk="0" hangingPunct="0"/>
            <a:r>
              <a:rPr lang="ja-JP" sz="1600" b="0" i="0" dirty="0" smtClean="0">
                <a:solidFill>
                  <a:srgbClr val="4D4D4D"/>
                </a:solidFill>
                <a:ea typeface="MS UI Gothic" pitchFamily="18" charset="0"/>
              </a:rPr>
              <a:t>(n=85)</a:t>
            </a:r>
          </a:p>
        </p:txBody>
      </p:sp>
      <p:sp>
        <p:nvSpPr>
          <p:cNvPr id="50" name="AutoShape 8"/>
          <p:cNvSpPr>
            <a:spLocks noChangeArrowheads="1"/>
          </p:cNvSpPr>
          <p:nvPr/>
        </p:nvSpPr>
        <p:spPr bwMode="auto">
          <a:xfrm>
            <a:off x="4865310" y="2354074"/>
            <a:ext cx="273811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Sym004 12 mg/kg/週</a:t>
            </a:r>
            <a:r>
              <a:rPr lang="en-GB" altLang="ja-JP" sz="1600" b="0" i="0" dirty="0" smtClean="0">
                <a:solidFill>
                  <a:srgbClr val="FFFFFF"/>
                </a:solidFill>
                <a:ea typeface="MS UI Gothic" pitchFamily="18" charset="0"/>
              </a:rPr>
              <a:t> </a:t>
            </a:r>
            <a:r>
              <a:rPr lang="ja-JP" sz="1600" b="0" i="0" dirty="0" smtClean="0">
                <a:solidFill>
                  <a:srgbClr val="FFFFFF"/>
                </a:solidFill>
                <a:ea typeface="MS UI Gothic" pitchFamily="18" charset="0"/>
              </a:rPr>
              <a:t>IV </a:t>
            </a:r>
            <a:r>
              <a:rPr lang="en-GB" altLang="ja-JP" sz="1600" b="0" i="0" dirty="0" smtClean="0">
                <a:solidFill>
                  <a:srgbClr val="FFFFFF"/>
                </a:solidFill>
                <a:ea typeface="MS UI Gothic" pitchFamily="18" charset="0"/>
              </a:rPr>
              <a:t/>
            </a:r>
            <a:br>
              <a:rPr lang="en-GB" altLang="ja-JP" sz="1600" b="0" i="0" dirty="0" smtClean="0">
                <a:solidFill>
                  <a:srgbClr val="FFFFFF"/>
                </a:solidFill>
                <a:ea typeface="MS UI Gothic" pitchFamily="18" charset="0"/>
              </a:rPr>
            </a:br>
            <a:r>
              <a:rPr lang="ja-JP" sz="1600" b="0" i="0" dirty="0" smtClean="0">
                <a:solidFill>
                  <a:srgbClr val="FFFFFF"/>
                </a:solidFill>
                <a:ea typeface="MS UI Gothic" pitchFamily="18" charset="0"/>
              </a:rPr>
              <a:t>(n=83)</a:t>
            </a:r>
          </a:p>
        </p:txBody>
      </p:sp>
      <p:sp>
        <p:nvSpPr>
          <p:cNvPr id="51" name="AutoShape 9"/>
          <p:cNvSpPr>
            <a:spLocks noChangeArrowheads="1"/>
          </p:cNvSpPr>
          <p:nvPr/>
        </p:nvSpPr>
        <p:spPr bwMode="auto">
          <a:xfrm>
            <a:off x="365124" y="2610893"/>
            <a:ext cx="3319690" cy="225343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KRASエクソン2野生型のmCRC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CT抵抗性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抗EGFRモノクローナル抗体に関して奏効後のPD</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ECOGのPSスコア（0 または1)</a:t>
            </a:r>
          </a:p>
          <a:p>
            <a:pPr defTabSz="892175" eaLnBrk="0" hangingPunct="0">
              <a:spcAft>
                <a:spcPct val="30000"/>
              </a:spcAft>
            </a:pPr>
            <a:r>
              <a:rPr lang="ja-JP" sz="1600" b="0" i="0" dirty="0" smtClean="0">
                <a:solidFill>
                  <a:srgbClr val="FFFFFF"/>
                </a:solidFill>
                <a:ea typeface="MS UI Gothic" pitchFamily="18" charset="0"/>
              </a:rPr>
              <a:t>(n=254)</a:t>
            </a:r>
          </a:p>
        </p:txBody>
      </p:sp>
      <p:sp>
        <p:nvSpPr>
          <p:cNvPr id="52" name="Rectangle 9"/>
          <p:cNvSpPr txBox="1">
            <a:spLocks noChangeArrowheads="1"/>
          </p:cNvSpPr>
          <p:nvPr/>
        </p:nvSpPr>
        <p:spPr bwMode="auto">
          <a:xfrm>
            <a:off x="365124" y="5370868"/>
            <a:ext cx="4130676" cy="667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p:txBody>
      </p:sp>
      <p:sp>
        <p:nvSpPr>
          <p:cNvPr id="53" name="Content Placeholder 26"/>
          <p:cNvSpPr txBox="1">
            <a:spLocks/>
          </p:cNvSpPr>
          <p:nvPr/>
        </p:nvSpPr>
        <p:spPr>
          <a:xfrm>
            <a:off x="4648200" y="5370868"/>
            <a:ext cx="4130675" cy="79781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 ORR, DCR, 安全性</a:t>
            </a:r>
          </a:p>
        </p:txBody>
      </p:sp>
      <p:sp>
        <p:nvSpPr>
          <p:cNvPr id="54" name="AutoShape 12"/>
          <p:cNvSpPr>
            <a:spLocks noChangeArrowheads="1"/>
          </p:cNvSpPr>
          <p:nvPr/>
        </p:nvSpPr>
        <p:spPr bwMode="auto">
          <a:xfrm>
            <a:off x="8116435" y="347329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55" name="AutoShape 21"/>
          <p:cNvCxnSpPr>
            <a:cxnSpLocks noChangeShapeType="1"/>
            <a:stCxn id="56" idx="3"/>
            <a:endCxn id="54" idx="1"/>
          </p:cNvCxnSpPr>
          <p:nvPr/>
        </p:nvCxnSpPr>
        <p:spPr bwMode="auto">
          <a:xfrm>
            <a:off x="7603420" y="3737612"/>
            <a:ext cx="513015" cy="0"/>
          </a:xfrm>
          <a:prstGeom prst="straightConnector1">
            <a:avLst/>
          </a:prstGeom>
          <a:noFill/>
          <a:ln w="57150">
            <a:solidFill>
              <a:schemeClr val="bg2">
                <a:lumMod val="60000"/>
                <a:lumOff val="40000"/>
              </a:schemeClr>
            </a:solidFill>
            <a:round/>
            <a:headEnd/>
            <a:tailEnd type="triangle" w="med" len="med"/>
          </a:ln>
        </p:spPr>
      </p:cxnSp>
      <p:sp>
        <p:nvSpPr>
          <p:cNvPr id="56" name="AutoShape 8"/>
          <p:cNvSpPr>
            <a:spLocks noChangeArrowheads="1"/>
          </p:cNvSpPr>
          <p:nvPr/>
        </p:nvSpPr>
        <p:spPr bwMode="auto">
          <a:xfrm>
            <a:off x="4865310" y="3327243"/>
            <a:ext cx="273811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Sym004 9 mg/kg（負荷用量）、6 mg/kg/週、メンテナンスIV</a:t>
            </a:r>
            <a:r>
              <a:rPr lang="en-GB" altLang="ja-JP" sz="1600" b="0" i="0" dirty="0" smtClean="0">
                <a:solidFill>
                  <a:srgbClr val="4D4D4D"/>
                </a:solidFill>
                <a:ea typeface="MS UI Gothic" pitchFamily="18" charset="0"/>
              </a:rPr>
              <a:t/>
            </a:r>
            <a:br>
              <a:rPr lang="en-GB"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（n=86）</a:t>
            </a:r>
          </a:p>
        </p:txBody>
      </p:sp>
      <p:cxnSp>
        <p:nvCxnSpPr>
          <p:cNvPr id="57" name="AutoShape 19"/>
          <p:cNvCxnSpPr>
            <a:cxnSpLocks noChangeShapeType="1"/>
            <a:stCxn id="36" idx="6"/>
            <a:endCxn id="56" idx="1"/>
          </p:cNvCxnSpPr>
          <p:nvPr/>
        </p:nvCxnSpPr>
        <p:spPr bwMode="auto">
          <a:xfrm>
            <a:off x="4525132" y="3737611"/>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41616190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99"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478O: 抗EGFR療法に対し治療抵抗性を獲得したmCRC患者におけるSym004の有効性および安全性：無作為化第II相試験(RP2S)の結果 – Taberno J, et al</a:t>
            </a:r>
          </a:p>
        </p:txBody>
      </p:sp>
      <p:grpSp>
        <p:nvGrpSpPr>
          <p:cNvPr id="100" name="Group 99"/>
          <p:cNvGrpSpPr/>
          <p:nvPr/>
        </p:nvGrpSpPr>
        <p:grpSpPr>
          <a:xfrm>
            <a:off x="224204" y="2407786"/>
            <a:ext cx="7951311" cy="3665533"/>
            <a:chOff x="219778" y="1668015"/>
            <a:chExt cx="7951311" cy="3665533"/>
          </a:xfrm>
        </p:grpSpPr>
        <p:grpSp>
          <p:nvGrpSpPr>
            <p:cNvPr id="101" name="Group 100"/>
            <p:cNvGrpSpPr/>
            <p:nvPr/>
          </p:nvGrpSpPr>
          <p:grpSpPr>
            <a:xfrm>
              <a:off x="968228" y="1668015"/>
              <a:ext cx="7202861" cy="3654519"/>
              <a:chOff x="2169351" y="2276336"/>
              <a:chExt cx="4464952" cy="3111028"/>
            </a:xfrm>
          </p:grpSpPr>
          <p:grpSp>
            <p:nvGrpSpPr>
              <p:cNvPr id="161" name="Group 160"/>
              <p:cNvGrpSpPr/>
              <p:nvPr/>
            </p:nvGrpSpPr>
            <p:grpSpPr>
              <a:xfrm>
                <a:off x="2614623" y="2396465"/>
                <a:ext cx="3906738" cy="2171700"/>
                <a:chOff x="836615" y="2448719"/>
                <a:chExt cx="3906738" cy="2171700"/>
              </a:xfrm>
            </p:grpSpPr>
            <p:sp>
              <p:nvSpPr>
                <p:cNvPr id="177" name="Freeform 17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7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7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4" name="Line 12"/>
                <p:cNvSpPr>
                  <a:spLocks noChangeShapeType="1"/>
                </p:cNvSpPr>
                <p:nvPr/>
              </p:nvSpPr>
              <p:spPr bwMode="auto">
                <a:xfrm>
                  <a:off x="321947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5" name="Line 13"/>
                <p:cNvSpPr>
                  <a:spLocks noChangeShapeType="1"/>
                </p:cNvSpPr>
                <p:nvPr/>
              </p:nvSpPr>
              <p:spPr bwMode="auto">
                <a:xfrm>
                  <a:off x="247228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6" name="Line 14"/>
                <p:cNvSpPr>
                  <a:spLocks noChangeShapeType="1"/>
                </p:cNvSpPr>
                <p:nvPr/>
              </p:nvSpPr>
              <p:spPr bwMode="auto">
                <a:xfrm>
                  <a:off x="39805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8" name="Line 19"/>
                <p:cNvSpPr>
                  <a:spLocks noChangeShapeType="1"/>
                </p:cNvSpPr>
                <p:nvPr/>
              </p:nvSpPr>
              <p:spPr bwMode="auto">
                <a:xfrm>
                  <a:off x="17229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89" name="Line 21"/>
                <p:cNvSpPr>
                  <a:spLocks noChangeShapeType="1"/>
                </p:cNvSpPr>
                <p:nvPr/>
              </p:nvSpPr>
              <p:spPr bwMode="auto">
                <a:xfrm>
                  <a:off x="96832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grpSp>
          <p:sp>
            <p:nvSpPr>
              <p:cNvPr id="162" name="TextBox 161"/>
              <p:cNvSpPr txBox="1"/>
              <p:nvPr/>
            </p:nvSpPr>
            <p:spPr>
              <a:xfrm rot="16200000">
                <a:off x="1635536" y="3356407"/>
                <a:ext cx="1239338" cy="171708"/>
              </a:xfrm>
              <a:prstGeom prst="rect">
                <a:avLst/>
              </a:prstGeom>
              <a:noFill/>
            </p:spPr>
            <p:txBody>
              <a:bodyPr wrap="none" rtlCol="0">
                <a:spAutoFit/>
              </a:bodyPr>
              <a:lstStyle/>
              <a:p>
                <a:pPr algn="ctr"/>
                <a:r>
                  <a:rPr lang="ja-JP" sz="1200" b="0" i="0" dirty="0" smtClean="0">
                    <a:solidFill>
                      <a:srgbClr val="000000"/>
                    </a:solidFill>
                    <a:ea typeface="MS UI Gothic" pitchFamily="18" charset="0"/>
                  </a:rPr>
                  <a:t>全生存率、%</a:t>
                </a:r>
              </a:p>
            </p:txBody>
          </p:sp>
          <p:sp>
            <p:nvSpPr>
              <p:cNvPr id="163" name="TextBox 162"/>
              <p:cNvSpPr txBox="1"/>
              <p:nvPr/>
            </p:nvSpPr>
            <p:spPr>
              <a:xfrm>
                <a:off x="4451367" y="4679170"/>
                <a:ext cx="688262" cy="235804"/>
              </a:xfrm>
              <a:prstGeom prst="rect">
                <a:avLst/>
              </a:prstGeom>
              <a:noFill/>
            </p:spPr>
            <p:txBody>
              <a:bodyPr wrap="none" rtlCol="0">
                <a:spAutoFit/>
              </a:bodyPr>
              <a:lstStyle/>
              <a:p>
                <a:pPr algn="ctr"/>
                <a:r>
                  <a:rPr lang="ja-JP" sz="1200" b="0" i="0" dirty="0" smtClean="0">
                    <a:solidFill>
                      <a:srgbClr val="000000"/>
                    </a:solidFill>
                    <a:ea typeface="MS UI Gothic" pitchFamily="18" charset="0"/>
                  </a:rPr>
                  <a:t>経過期間、カ月</a:t>
                </a:r>
              </a:p>
            </p:txBody>
          </p:sp>
          <p:sp>
            <p:nvSpPr>
              <p:cNvPr id="164" name="TextBox 163"/>
              <p:cNvSpPr txBox="1"/>
              <p:nvPr/>
            </p:nvSpPr>
            <p:spPr>
              <a:xfrm>
                <a:off x="2342781" y="2276336"/>
                <a:ext cx="272467" cy="23580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100</a:t>
                </a:r>
              </a:p>
            </p:txBody>
          </p:sp>
          <p:sp>
            <p:nvSpPr>
              <p:cNvPr id="165" name="TextBox 164"/>
              <p:cNvSpPr txBox="1"/>
              <p:nvPr/>
            </p:nvSpPr>
            <p:spPr>
              <a:xfrm>
                <a:off x="2395449" y="2672212"/>
                <a:ext cx="219802" cy="23580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80</a:t>
                </a:r>
              </a:p>
            </p:txBody>
          </p:sp>
          <p:sp>
            <p:nvSpPr>
              <p:cNvPr id="166" name="TextBox 165"/>
              <p:cNvSpPr txBox="1"/>
              <p:nvPr/>
            </p:nvSpPr>
            <p:spPr>
              <a:xfrm>
                <a:off x="2395449" y="3057709"/>
                <a:ext cx="219802" cy="23580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60</a:t>
                </a:r>
              </a:p>
            </p:txBody>
          </p:sp>
          <p:sp>
            <p:nvSpPr>
              <p:cNvPr id="167" name="TextBox 166"/>
              <p:cNvSpPr txBox="1"/>
              <p:nvPr/>
            </p:nvSpPr>
            <p:spPr>
              <a:xfrm>
                <a:off x="2395449" y="3456168"/>
                <a:ext cx="219802" cy="23580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40</a:t>
                </a:r>
              </a:p>
            </p:txBody>
          </p:sp>
          <p:sp>
            <p:nvSpPr>
              <p:cNvPr id="168" name="TextBox 167"/>
              <p:cNvSpPr txBox="1"/>
              <p:nvPr/>
            </p:nvSpPr>
            <p:spPr>
              <a:xfrm>
                <a:off x="2395449" y="3845984"/>
                <a:ext cx="219802" cy="23580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20</a:t>
                </a:r>
              </a:p>
            </p:txBody>
          </p:sp>
          <p:sp>
            <p:nvSpPr>
              <p:cNvPr id="169" name="TextBox 168"/>
              <p:cNvSpPr txBox="1"/>
              <p:nvPr/>
            </p:nvSpPr>
            <p:spPr>
              <a:xfrm>
                <a:off x="2448118" y="4240121"/>
                <a:ext cx="167137" cy="235804"/>
              </a:xfrm>
              <a:prstGeom prst="rect">
                <a:avLst/>
              </a:prstGeom>
              <a:noFill/>
            </p:spPr>
            <p:txBody>
              <a:bodyPr wrap="none" rtlCol="0" anchor="ctr" anchorCtr="0">
                <a:spAutoFit/>
              </a:bodyPr>
              <a:lstStyle/>
              <a:p>
                <a:pPr algn="r" fontAlgn="auto">
                  <a:spcBef>
                    <a:spcPts val="0"/>
                  </a:spcBef>
                  <a:spcAft>
                    <a:spcPts val="0"/>
                  </a:spcAft>
                </a:pPr>
                <a:r>
                  <a:rPr lang="ja-JP" sz="1200" b="0" i="0" dirty="0" smtClean="0">
                    <a:solidFill>
                      <a:srgbClr val="000000"/>
                    </a:solidFill>
                    <a:ea typeface="MS UI Gothic" pitchFamily="18" charset="0"/>
                  </a:rPr>
                  <a:t>0</a:t>
                </a:r>
              </a:p>
            </p:txBody>
          </p:sp>
          <p:sp>
            <p:nvSpPr>
              <p:cNvPr id="170" name="TextBox 169"/>
              <p:cNvSpPr txBox="1"/>
              <p:nvPr/>
            </p:nvSpPr>
            <p:spPr>
              <a:xfrm>
                <a:off x="2641283" y="4522748"/>
                <a:ext cx="219802" cy="86461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0</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83</a:t>
                </a:r>
              </a:p>
              <a:p>
                <a:pPr algn="ctr" fontAlgn="auto">
                  <a:spcBef>
                    <a:spcPts val="0"/>
                  </a:spcBef>
                  <a:spcAft>
                    <a:spcPts val="0"/>
                  </a:spcAft>
                </a:pPr>
                <a:r>
                  <a:rPr lang="ja-JP" sz="1200" b="0" i="0" dirty="0" smtClean="0">
                    <a:solidFill>
                      <a:srgbClr val="FFC000"/>
                    </a:solidFill>
                    <a:ea typeface="MS UI Gothic" pitchFamily="18" charset="0"/>
                  </a:rPr>
                  <a:t>86</a:t>
                </a:r>
              </a:p>
              <a:p>
                <a:pPr algn="ctr" fontAlgn="auto">
                  <a:spcBef>
                    <a:spcPts val="0"/>
                  </a:spcBef>
                  <a:spcAft>
                    <a:spcPts val="0"/>
                  </a:spcAft>
                </a:pPr>
                <a:r>
                  <a:rPr lang="ja-JP" sz="1200" b="0" i="0" dirty="0" smtClean="0">
                    <a:solidFill>
                      <a:srgbClr val="B2C0D8"/>
                    </a:solidFill>
                    <a:ea typeface="MS UI Gothic" pitchFamily="18" charset="0"/>
                  </a:rPr>
                  <a:t>85</a:t>
                </a:r>
              </a:p>
            </p:txBody>
          </p:sp>
          <p:sp>
            <p:nvSpPr>
              <p:cNvPr id="171" name="TextBox 170"/>
              <p:cNvSpPr txBox="1"/>
              <p:nvPr/>
            </p:nvSpPr>
            <p:spPr>
              <a:xfrm>
                <a:off x="3392927" y="4522748"/>
                <a:ext cx="219802" cy="86461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6</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53</a:t>
                </a:r>
              </a:p>
              <a:p>
                <a:pPr algn="ctr" fontAlgn="auto">
                  <a:spcBef>
                    <a:spcPts val="0"/>
                  </a:spcBef>
                  <a:spcAft>
                    <a:spcPts val="0"/>
                  </a:spcAft>
                </a:pPr>
                <a:r>
                  <a:rPr lang="ja-JP" sz="1200" b="0" i="0" dirty="0" smtClean="0">
                    <a:solidFill>
                      <a:srgbClr val="FFC000"/>
                    </a:solidFill>
                    <a:ea typeface="MS UI Gothic" pitchFamily="18" charset="0"/>
                  </a:rPr>
                  <a:t>60</a:t>
                </a:r>
              </a:p>
              <a:p>
                <a:pPr algn="ctr" fontAlgn="auto">
                  <a:spcBef>
                    <a:spcPts val="0"/>
                  </a:spcBef>
                  <a:spcAft>
                    <a:spcPts val="0"/>
                  </a:spcAft>
                </a:pPr>
                <a:r>
                  <a:rPr lang="ja-JP" sz="1200" b="0" i="0" dirty="0" smtClean="0">
                    <a:solidFill>
                      <a:srgbClr val="B2C0D8"/>
                    </a:solidFill>
                    <a:ea typeface="MS UI Gothic" pitchFamily="18" charset="0"/>
                  </a:rPr>
                  <a:t>55</a:t>
                </a:r>
              </a:p>
            </p:txBody>
          </p:sp>
          <p:sp>
            <p:nvSpPr>
              <p:cNvPr id="172" name="TextBox 171"/>
              <p:cNvSpPr txBox="1"/>
              <p:nvPr/>
            </p:nvSpPr>
            <p:spPr>
              <a:xfrm>
                <a:off x="4043672" y="4522748"/>
                <a:ext cx="204226" cy="213328"/>
              </a:xfrm>
              <a:prstGeom prst="rect">
                <a:avLst/>
              </a:prstGeom>
              <a:noFill/>
            </p:spPr>
            <p:txBody>
              <a:bodyPr wrap="none" rtlCol="0" anchor="t" anchorCtr="0">
                <a:spAutoFit/>
              </a:bodyPr>
              <a:lstStyle/>
              <a:p>
                <a:pPr algn="ctr" fontAlgn="auto">
                  <a:spcBef>
                    <a:spcPts val="0"/>
                  </a:spcBef>
                  <a:spcAft>
                    <a:spcPts val="0"/>
                  </a:spcAft>
                </a:pPr>
                <a:endParaRPr lang="en-GB" sz="1200" dirty="0">
                  <a:solidFill>
                    <a:srgbClr val="000000"/>
                  </a:solidFill>
                  <a:latin typeface="Arial"/>
                  <a:cs typeface="Arial"/>
                </a:endParaRPr>
              </a:p>
            </p:txBody>
          </p:sp>
          <p:sp>
            <p:nvSpPr>
              <p:cNvPr id="173" name="TextBox 172"/>
              <p:cNvSpPr txBox="1"/>
              <p:nvPr/>
            </p:nvSpPr>
            <p:spPr>
              <a:xfrm>
                <a:off x="4136664" y="4522748"/>
                <a:ext cx="219802" cy="86461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12</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29</a:t>
                </a:r>
              </a:p>
              <a:p>
                <a:pPr algn="ctr" fontAlgn="auto">
                  <a:spcBef>
                    <a:spcPts val="0"/>
                  </a:spcBef>
                  <a:spcAft>
                    <a:spcPts val="0"/>
                  </a:spcAft>
                </a:pPr>
                <a:r>
                  <a:rPr lang="ja-JP" sz="1200" b="0" i="0" dirty="0" smtClean="0">
                    <a:solidFill>
                      <a:srgbClr val="FFC000"/>
                    </a:solidFill>
                    <a:ea typeface="MS UI Gothic" pitchFamily="18" charset="0"/>
                  </a:rPr>
                  <a:t>36</a:t>
                </a:r>
              </a:p>
              <a:p>
                <a:pPr algn="ctr" fontAlgn="auto">
                  <a:spcBef>
                    <a:spcPts val="0"/>
                  </a:spcBef>
                  <a:spcAft>
                    <a:spcPts val="0"/>
                  </a:spcAft>
                </a:pPr>
                <a:r>
                  <a:rPr lang="ja-JP" sz="1200" b="0" i="0" dirty="0" smtClean="0">
                    <a:solidFill>
                      <a:srgbClr val="B2C0D8"/>
                    </a:solidFill>
                    <a:ea typeface="MS UI Gothic" pitchFamily="18" charset="0"/>
                  </a:rPr>
                  <a:t>29</a:t>
                </a:r>
              </a:p>
            </p:txBody>
          </p:sp>
          <p:sp>
            <p:nvSpPr>
              <p:cNvPr id="174" name="TextBox 173"/>
              <p:cNvSpPr txBox="1"/>
              <p:nvPr/>
            </p:nvSpPr>
            <p:spPr>
              <a:xfrm>
                <a:off x="4893318" y="4522748"/>
                <a:ext cx="219802" cy="864616"/>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18</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2</a:t>
                </a:r>
              </a:p>
              <a:p>
                <a:pPr algn="ctr" fontAlgn="auto">
                  <a:spcBef>
                    <a:spcPts val="0"/>
                  </a:spcBef>
                  <a:spcAft>
                    <a:spcPts val="0"/>
                  </a:spcAft>
                </a:pPr>
                <a:r>
                  <a:rPr lang="ja-JP" sz="1200" b="0" i="0" dirty="0" smtClean="0">
                    <a:solidFill>
                      <a:srgbClr val="FFC000"/>
                    </a:solidFill>
                    <a:ea typeface="MS UI Gothic" pitchFamily="18" charset="0"/>
                  </a:rPr>
                  <a:t>5</a:t>
                </a:r>
              </a:p>
              <a:p>
                <a:pPr algn="ctr" fontAlgn="auto">
                  <a:spcBef>
                    <a:spcPts val="0"/>
                  </a:spcBef>
                  <a:spcAft>
                    <a:spcPts val="0"/>
                  </a:spcAft>
                </a:pPr>
                <a:r>
                  <a:rPr lang="ja-JP" sz="1200" b="0" i="0" dirty="0" smtClean="0">
                    <a:solidFill>
                      <a:srgbClr val="B2C0D8"/>
                    </a:solidFill>
                    <a:ea typeface="MS UI Gothic" pitchFamily="18" charset="0"/>
                  </a:rPr>
                  <a:t>6</a:t>
                </a:r>
              </a:p>
            </p:txBody>
          </p:sp>
          <p:sp>
            <p:nvSpPr>
              <p:cNvPr id="175" name="TextBox 174"/>
              <p:cNvSpPr txBox="1"/>
              <p:nvPr/>
            </p:nvSpPr>
            <p:spPr>
              <a:xfrm>
                <a:off x="5647189" y="4522748"/>
                <a:ext cx="219802" cy="707413"/>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24</a:t>
                </a:r>
              </a:p>
              <a:p>
                <a:pPr algn="ctr" fontAlgn="auto">
                  <a:spcBef>
                    <a:spcPts val="0"/>
                  </a:spcBef>
                  <a:spcAft>
                    <a:spcPts val="0"/>
                  </a:spcAft>
                </a:pPr>
                <a:endParaRPr lang="en-GB" sz="1200" dirty="0">
                  <a:solidFill>
                    <a:srgbClr val="000000"/>
                  </a:solidFill>
                  <a:latin typeface="Arial"/>
                  <a:cs typeface="Arial"/>
                </a:endParaRPr>
              </a:p>
              <a:p>
                <a:pPr algn="ctr" fontAlgn="auto">
                  <a:spcBef>
                    <a:spcPts val="0"/>
                  </a:spcBef>
                  <a:spcAft>
                    <a:spcPts val="0"/>
                  </a:spcAft>
                </a:pPr>
                <a:r>
                  <a:rPr lang="ja-JP" sz="1200" b="0" i="0" dirty="0" smtClean="0">
                    <a:solidFill>
                      <a:srgbClr val="B60D27"/>
                    </a:solidFill>
                    <a:ea typeface="MS UI Gothic" pitchFamily="18" charset="0"/>
                  </a:rPr>
                  <a:t>1</a:t>
                </a:r>
              </a:p>
              <a:p>
                <a:pPr algn="ctr" fontAlgn="auto">
                  <a:spcBef>
                    <a:spcPts val="0"/>
                  </a:spcBef>
                  <a:spcAft>
                    <a:spcPts val="0"/>
                  </a:spcAft>
                </a:pPr>
                <a:r>
                  <a:rPr lang="ja-JP" sz="1200" b="0" i="0" dirty="0" smtClean="0">
                    <a:solidFill>
                      <a:srgbClr val="FFC000"/>
                    </a:solidFill>
                    <a:ea typeface="MS UI Gothic" pitchFamily="18" charset="0"/>
                  </a:rPr>
                  <a:t>1</a:t>
                </a:r>
              </a:p>
            </p:txBody>
          </p:sp>
          <p:sp>
            <p:nvSpPr>
              <p:cNvPr id="176" name="TextBox 175"/>
              <p:cNvSpPr txBox="1"/>
              <p:nvPr/>
            </p:nvSpPr>
            <p:spPr>
              <a:xfrm>
                <a:off x="6414501" y="4522748"/>
                <a:ext cx="219802" cy="235804"/>
              </a:xfrm>
              <a:prstGeom prst="rect">
                <a:avLst/>
              </a:prstGeom>
              <a:noFill/>
            </p:spPr>
            <p:txBody>
              <a:bodyPr wrap="none" rtlCol="0" anchor="t" anchorCtr="0">
                <a:spAutoFit/>
              </a:bodyPr>
              <a:lstStyle/>
              <a:p>
                <a:pPr algn="ctr" fontAlgn="auto">
                  <a:spcBef>
                    <a:spcPts val="0"/>
                  </a:spcBef>
                  <a:spcAft>
                    <a:spcPts val="0"/>
                  </a:spcAft>
                </a:pPr>
                <a:r>
                  <a:rPr lang="ja-JP" sz="1200" b="0" i="0" dirty="0" smtClean="0">
                    <a:solidFill>
                      <a:srgbClr val="000000"/>
                    </a:solidFill>
                    <a:ea typeface="MS UI Gothic" pitchFamily="18" charset="0"/>
                  </a:rPr>
                  <a:t>30</a:t>
                </a:r>
              </a:p>
            </p:txBody>
          </p:sp>
        </p:grpSp>
        <p:sp>
          <p:nvSpPr>
            <p:cNvPr id="102" name="TextBox 101"/>
            <p:cNvSpPr txBox="1"/>
            <p:nvPr/>
          </p:nvSpPr>
          <p:spPr>
            <a:xfrm>
              <a:off x="219778" y="4502551"/>
              <a:ext cx="1568763" cy="830997"/>
            </a:xfrm>
            <a:prstGeom prst="rect">
              <a:avLst/>
            </a:prstGeom>
            <a:noFill/>
          </p:spPr>
          <p:txBody>
            <a:bodyPr wrap="none" rtlCol="0">
              <a:spAutoFit/>
            </a:bodyPr>
            <a:lstStyle/>
            <a:p>
              <a:pPr algn="r" fontAlgn="auto">
                <a:spcBef>
                  <a:spcPts val="0"/>
                </a:spcBef>
                <a:spcAft>
                  <a:spcPts val="0"/>
                </a:spcAft>
              </a:pPr>
              <a:r>
                <a:rPr lang="ja-JP" sz="1200" b="0" i="0" dirty="0" smtClean="0">
                  <a:solidFill>
                    <a:srgbClr val="000000"/>
                  </a:solidFill>
                  <a:ea typeface="MS UI Gothic" pitchFamily="18" charset="0"/>
                </a:rPr>
                <a:t>リスクに晒されていた患者数</a:t>
              </a:r>
              <a:r>
                <a:rPr lang="en" sz="1200" dirty="0" smtClean="0"/>
                <a:t/>
              </a:r>
              <a:br>
                <a:rPr lang="en" sz="1200" dirty="0" smtClean="0"/>
              </a:br>
              <a:r>
                <a:rPr lang="ja-JP" sz="1200" b="0" i="0" dirty="0" smtClean="0">
                  <a:solidFill>
                    <a:srgbClr val="B60D27"/>
                  </a:solidFill>
                  <a:ea typeface="MS UI Gothic" pitchFamily="18" charset="0"/>
                </a:rPr>
                <a:t>Sym004 12 mg/kg</a:t>
              </a:r>
            </a:p>
            <a:p>
              <a:pPr algn="r" fontAlgn="auto">
                <a:spcBef>
                  <a:spcPts val="0"/>
                </a:spcBef>
                <a:spcAft>
                  <a:spcPts val="0"/>
                </a:spcAft>
              </a:pPr>
              <a:r>
                <a:rPr lang="ja-JP" sz="1200" b="0" i="0" dirty="0" smtClean="0">
                  <a:solidFill>
                    <a:srgbClr val="FFC000"/>
                  </a:solidFill>
                  <a:ea typeface="MS UI Gothic" pitchFamily="18" charset="0"/>
                </a:rPr>
                <a:t>Sym004 9/6 mg/kg</a:t>
              </a:r>
            </a:p>
            <a:p>
              <a:pPr algn="r" fontAlgn="auto">
                <a:spcBef>
                  <a:spcPts val="0"/>
                </a:spcBef>
                <a:spcAft>
                  <a:spcPts val="0"/>
                </a:spcAft>
              </a:pPr>
              <a:r>
                <a:rPr lang="ja-JP" sz="1200" b="0" i="0" dirty="0" smtClean="0">
                  <a:solidFill>
                    <a:srgbClr val="B2C0D8"/>
                  </a:solidFill>
                  <a:ea typeface="MS UI Gothic" pitchFamily="18" charset="0"/>
                </a:rPr>
                <a:t>治療医師の選択</a:t>
              </a:r>
            </a:p>
          </p:txBody>
        </p:sp>
        <p:grpSp>
          <p:nvGrpSpPr>
            <p:cNvPr id="103" name="Group 102"/>
            <p:cNvGrpSpPr/>
            <p:nvPr/>
          </p:nvGrpSpPr>
          <p:grpSpPr>
            <a:xfrm>
              <a:off x="1899011" y="1816284"/>
              <a:ext cx="3996000" cy="2232000"/>
              <a:chOff x="3089275" y="2605088"/>
              <a:chExt cx="2962275" cy="1638300"/>
            </a:xfrm>
          </p:grpSpPr>
          <p:sp>
            <p:nvSpPr>
              <p:cNvPr id="148" name="Line 2"/>
              <p:cNvSpPr>
                <a:spLocks noChangeShapeType="1"/>
              </p:cNvSpPr>
              <p:nvPr/>
            </p:nvSpPr>
            <p:spPr bwMode="auto">
              <a:xfrm>
                <a:off x="5851525" y="418623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9" name="Line 3"/>
              <p:cNvSpPr>
                <a:spLocks noChangeShapeType="1"/>
              </p:cNvSpPr>
              <p:nvPr/>
            </p:nvSpPr>
            <p:spPr bwMode="auto">
              <a:xfrm>
                <a:off x="5013325" y="38052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0" name="Line 4"/>
              <p:cNvSpPr>
                <a:spLocks noChangeShapeType="1"/>
              </p:cNvSpPr>
              <p:nvPr/>
            </p:nvSpPr>
            <p:spPr bwMode="auto">
              <a:xfrm>
                <a:off x="5203825" y="3900488"/>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1" name="Line 5"/>
              <p:cNvSpPr>
                <a:spLocks noChangeShapeType="1"/>
              </p:cNvSpPr>
              <p:nvPr/>
            </p:nvSpPr>
            <p:spPr bwMode="auto">
              <a:xfrm>
                <a:off x="5584825" y="41005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2" name="Line 6"/>
              <p:cNvSpPr>
                <a:spLocks noChangeShapeType="1"/>
              </p:cNvSpPr>
              <p:nvPr/>
            </p:nvSpPr>
            <p:spPr bwMode="auto">
              <a:xfrm>
                <a:off x="5327650" y="39671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3" name="Line 7"/>
              <p:cNvSpPr>
                <a:spLocks noChangeShapeType="1"/>
              </p:cNvSpPr>
              <p:nvPr/>
            </p:nvSpPr>
            <p:spPr bwMode="auto">
              <a:xfrm>
                <a:off x="5413375" y="402431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4" name="Line 8"/>
              <p:cNvSpPr>
                <a:spLocks noChangeShapeType="1"/>
              </p:cNvSpPr>
              <p:nvPr/>
            </p:nvSpPr>
            <p:spPr bwMode="auto">
              <a:xfrm>
                <a:off x="5727700" y="40909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5" name="Line 9"/>
              <p:cNvSpPr>
                <a:spLocks noChangeShapeType="1"/>
              </p:cNvSpPr>
              <p:nvPr/>
            </p:nvSpPr>
            <p:spPr bwMode="auto">
              <a:xfrm>
                <a:off x="5041900" y="3814763"/>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6" name="Line 10"/>
              <p:cNvSpPr>
                <a:spLocks noChangeShapeType="1"/>
              </p:cNvSpPr>
              <p:nvPr/>
            </p:nvSpPr>
            <p:spPr bwMode="auto">
              <a:xfrm>
                <a:off x="6051550" y="418623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7" name="Line 11"/>
              <p:cNvSpPr>
                <a:spLocks noChangeShapeType="1"/>
              </p:cNvSpPr>
              <p:nvPr/>
            </p:nvSpPr>
            <p:spPr bwMode="auto">
              <a:xfrm>
                <a:off x="4832350" y="3700463"/>
                <a:ext cx="0" cy="47625"/>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8" name="Line 12"/>
              <p:cNvSpPr>
                <a:spLocks noChangeShapeType="1"/>
              </p:cNvSpPr>
              <p:nvPr/>
            </p:nvSpPr>
            <p:spPr bwMode="auto">
              <a:xfrm>
                <a:off x="5746750" y="40909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59" name="Line 13"/>
              <p:cNvSpPr>
                <a:spLocks noChangeShapeType="1"/>
              </p:cNvSpPr>
              <p:nvPr/>
            </p:nvSpPr>
            <p:spPr bwMode="auto">
              <a:xfrm>
                <a:off x="5099050" y="3824288"/>
                <a:ext cx="0" cy="5715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60" name="Freeform 14"/>
              <p:cNvSpPr>
                <a:spLocks/>
              </p:cNvSpPr>
              <p:nvPr/>
            </p:nvSpPr>
            <p:spPr bwMode="auto">
              <a:xfrm>
                <a:off x="3089275" y="2605088"/>
                <a:ext cx="2962275" cy="1619250"/>
              </a:xfrm>
              <a:custGeom>
                <a:avLst/>
                <a:gdLst>
                  <a:gd name="T0" fmla="*/ 281 w 311"/>
                  <a:gd name="T1" fmla="*/ 170 h 170"/>
                  <a:gd name="T2" fmla="*/ 258 w 311"/>
                  <a:gd name="T3" fmla="*/ 159 h 170"/>
                  <a:gd name="T4" fmla="*/ 256 w 311"/>
                  <a:gd name="T5" fmla="*/ 157 h 170"/>
                  <a:gd name="T6" fmla="*/ 244 w 311"/>
                  <a:gd name="T7" fmla="*/ 153 h 170"/>
                  <a:gd name="T8" fmla="*/ 240 w 311"/>
                  <a:gd name="T9" fmla="*/ 150 h 170"/>
                  <a:gd name="T10" fmla="*/ 233 w 311"/>
                  <a:gd name="T11" fmla="*/ 145 h 170"/>
                  <a:gd name="T12" fmla="*/ 227 w 311"/>
                  <a:gd name="T13" fmla="*/ 142 h 170"/>
                  <a:gd name="T14" fmla="*/ 224 w 311"/>
                  <a:gd name="T15" fmla="*/ 140 h 170"/>
                  <a:gd name="T16" fmla="*/ 219 w 311"/>
                  <a:gd name="T17" fmla="*/ 138 h 170"/>
                  <a:gd name="T18" fmla="*/ 215 w 311"/>
                  <a:gd name="T19" fmla="*/ 134 h 170"/>
                  <a:gd name="T20" fmla="*/ 207 w 311"/>
                  <a:gd name="T21" fmla="*/ 132 h 170"/>
                  <a:gd name="T22" fmla="*/ 199 w 311"/>
                  <a:gd name="T23" fmla="*/ 129 h 170"/>
                  <a:gd name="T24" fmla="*/ 195 w 311"/>
                  <a:gd name="T25" fmla="*/ 127 h 170"/>
                  <a:gd name="T26" fmla="*/ 191 w 311"/>
                  <a:gd name="T27" fmla="*/ 120 h 170"/>
                  <a:gd name="T28" fmla="*/ 176 w 311"/>
                  <a:gd name="T29" fmla="*/ 118 h 170"/>
                  <a:gd name="T30" fmla="*/ 167 w 311"/>
                  <a:gd name="T31" fmla="*/ 116 h 170"/>
                  <a:gd name="T32" fmla="*/ 156 w 311"/>
                  <a:gd name="T33" fmla="*/ 112 h 170"/>
                  <a:gd name="T34" fmla="*/ 150 w 311"/>
                  <a:gd name="T35" fmla="*/ 108 h 170"/>
                  <a:gd name="T36" fmla="*/ 142 w 311"/>
                  <a:gd name="T37" fmla="*/ 104 h 170"/>
                  <a:gd name="T38" fmla="*/ 124 w 311"/>
                  <a:gd name="T39" fmla="*/ 97 h 170"/>
                  <a:gd name="T40" fmla="*/ 120 w 311"/>
                  <a:gd name="T41" fmla="*/ 93 h 170"/>
                  <a:gd name="T42" fmla="*/ 116 w 311"/>
                  <a:gd name="T43" fmla="*/ 88 h 170"/>
                  <a:gd name="T44" fmla="*/ 111 w 311"/>
                  <a:gd name="T45" fmla="*/ 85 h 170"/>
                  <a:gd name="T46" fmla="*/ 107 w 311"/>
                  <a:gd name="T47" fmla="*/ 81 h 170"/>
                  <a:gd name="T48" fmla="*/ 102 w 311"/>
                  <a:gd name="T49" fmla="*/ 77 h 170"/>
                  <a:gd name="T50" fmla="*/ 97 w 311"/>
                  <a:gd name="T51" fmla="*/ 70 h 170"/>
                  <a:gd name="T52" fmla="*/ 89 w 311"/>
                  <a:gd name="T53" fmla="*/ 65 h 170"/>
                  <a:gd name="T54" fmla="*/ 79 w 311"/>
                  <a:gd name="T55" fmla="*/ 59 h 170"/>
                  <a:gd name="T56" fmla="*/ 77 w 311"/>
                  <a:gd name="T57" fmla="*/ 54 h 170"/>
                  <a:gd name="T58" fmla="*/ 74 w 311"/>
                  <a:gd name="T59" fmla="*/ 47 h 170"/>
                  <a:gd name="T60" fmla="*/ 71 w 311"/>
                  <a:gd name="T61" fmla="*/ 43 h 170"/>
                  <a:gd name="T62" fmla="*/ 66 w 311"/>
                  <a:gd name="T63" fmla="*/ 40 h 170"/>
                  <a:gd name="T64" fmla="*/ 61 w 311"/>
                  <a:gd name="T65" fmla="*/ 38 h 170"/>
                  <a:gd name="T66" fmla="*/ 57 w 311"/>
                  <a:gd name="T67" fmla="*/ 34 h 170"/>
                  <a:gd name="T68" fmla="*/ 47 w 311"/>
                  <a:gd name="T69" fmla="*/ 29 h 170"/>
                  <a:gd name="T70" fmla="*/ 41 w 311"/>
                  <a:gd name="T71" fmla="*/ 26 h 170"/>
                  <a:gd name="T72" fmla="*/ 34 w 311"/>
                  <a:gd name="T73" fmla="*/ 21 h 170"/>
                  <a:gd name="T74" fmla="*/ 29 w 311"/>
                  <a:gd name="T75" fmla="*/ 15 h 170"/>
                  <a:gd name="T76" fmla="*/ 27 w 311"/>
                  <a:gd name="T77" fmla="*/ 12 h 170"/>
                  <a:gd name="T78" fmla="*/ 24 w 311"/>
                  <a:gd name="T79" fmla="*/ 7 h 170"/>
                  <a:gd name="T80" fmla="*/ 7 w 311"/>
                  <a:gd name="T81" fmla="*/ 5 h 170"/>
                  <a:gd name="T82" fmla="*/ 0 w 311"/>
                  <a:gd name="T8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170">
                    <a:moveTo>
                      <a:pt x="311" y="170"/>
                    </a:moveTo>
                    <a:lnTo>
                      <a:pt x="281" y="170"/>
                    </a:lnTo>
                    <a:lnTo>
                      <a:pt x="281" y="159"/>
                    </a:lnTo>
                    <a:lnTo>
                      <a:pt x="258" y="159"/>
                    </a:lnTo>
                    <a:lnTo>
                      <a:pt x="258" y="157"/>
                    </a:lnTo>
                    <a:lnTo>
                      <a:pt x="256" y="157"/>
                    </a:lnTo>
                    <a:lnTo>
                      <a:pt x="256" y="153"/>
                    </a:lnTo>
                    <a:lnTo>
                      <a:pt x="244" y="153"/>
                    </a:lnTo>
                    <a:lnTo>
                      <a:pt x="244" y="150"/>
                    </a:lnTo>
                    <a:lnTo>
                      <a:pt x="240" y="150"/>
                    </a:lnTo>
                    <a:lnTo>
                      <a:pt x="240" y="145"/>
                    </a:lnTo>
                    <a:lnTo>
                      <a:pt x="233" y="145"/>
                    </a:lnTo>
                    <a:lnTo>
                      <a:pt x="233" y="142"/>
                    </a:lnTo>
                    <a:lnTo>
                      <a:pt x="227" y="142"/>
                    </a:lnTo>
                    <a:lnTo>
                      <a:pt x="227" y="140"/>
                    </a:lnTo>
                    <a:lnTo>
                      <a:pt x="224" y="140"/>
                    </a:lnTo>
                    <a:lnTo>
                      <a:pt x="224" y="138"/>
                    </a:lnTo>
                    <a:lnTo>
                      <a:pt x="219" y="138"/>
                    </a:lnTo>
                    <a:lnTo>
                      <a:pt x="219" y="134"/>
                    </a:lnTo>
                    <a:lnTo>
                      <a:pt x="215" y="134"/>
                    </a:lnTo>
                    <a:lnTo>
                      <a:pt x="215" y="132"/>
                    </a:lnTo>
                    <a:lnTo>
                      <a:pt x="207" y="132"/>
                    </a:lnTo>
                    <a:lnTo>
                      <a:pt x="207" y="129"/>
                    </a:lnTo>
                    <a:lnTo>
                      <a:pt x="199" y="129"/>
                    </a:lnTo>
                    <a:lnTo>
                      <a:pt x="199" y="127"/>
                    </a:lnTo>
                    <a:lnTo>
                      <a:pt x="195" y="127"/>
                    </a:lnTo>
                    <a:lnTo>
                      <a:pt x="195" y="120"/>
                    </a:lnTo>
                    <a:lnTo>
                      <a:pt x="191" y="120"/>
                    </a:lnTo>
                    <a:lnTo>
                      <a:pt x="191" y="118"/>
                    </a:lnTo>
                    <a:lnTo>
                      <a:pt x="176" y="118"/>
                    </a:lnTo>
                    <a:lnTo>
                      <a:pt x="176" y="116"/>
                    </a:lnTo>
                    <a:lnTo>
                      <a:pt x="167" y="116"/>
                    </a:lnTo>
                    <a:lnTo>
                      <a:pt x="167" y="112"/>
                    </a:lnTo>
                    <a:lnTo>
                      <a:pt x="156" y="112"/>
                    </a:lnTo>
                    <a:lnTo>
                      <a:pt x="156" y="108"/>
                    </a:lnTo>
                    <a:lnTo>
                      <a:pt x="150" y="108"/>
                    </a:lnTo>
                    <a:lnTo>
                      <a:pt x="150" y="104"/>
                    </a:lnTo>
                    <a:lnTo>
                      <a:pt x="142" y="104"/>
                    </a:lnTo>
                    <a:lnTo>
                      <a:pt x="142" y="97"/>
                    </a:lnTo>
                    <a:lnTo>
                      <a:pt x="124" y="97"/>
                    </a:lnTo>
                    <a:lnTo>
                      <a:pt x="124" y="93"/>
                    </a:lnTo>
                    <a:lnTo>
                      <a:pt x="120" y="93"/>
                    </a:lnTo>
                    <a:lnTo>
                      <a:pt x="120" y="88"/>
                    </a:lnTo>
                    <a:lnTo>
                      <a:pt x="116" y="88"/>
                    </a:lnTo>
                    <a:lnTo>
                      <a:pt x="116" y="85"/>
                    </a:lnTo>
                    <a:lnTo>
                      <a:pt x="111" y="85"/>
                    </a:lnTo>
                    <a:lnTo>
                      <a:pt x="111" y="81"/>
                    </a:lnTo>
                    <a:lnTo>
                      <a:pt x="107" y="81"/>
                    </a:lnTo>
                    <a:lnTo>
                      <a:pt x="107" y="77"/>
                    </a:lnTo>
                    <a:lnTo>
                      <a:pt x="102" y="77"/>
                    </a:lnTo>
                    <a:lnTo>
                      <a:pt x="102" y="70"/>
                    </a:lnTo>
                    <a:lnTo>
                      <a:pt x="97" y="70"/>
                    </a:lnTo>
                    <a:lnTo>
                      <a:pt x="97" y="65"/>
                    </a:lnTo>
                    <a:lnTo>
                      <a:pt x="89" y="65"/>
                    </a:lnTo>
                    <a:lnTo>
                      <a:pt x="89" y="59"/>
                    </a:lnTo>
                    <a:lnTo>
                      <a:pt x="79" y="59"/>
                    </a:lnTo>
                    <a:lnTo>
                      <a:pt x="79" y="54"/>
                    </a:lnTo>
                    <a:lnTo>
                      <a:pt x="77" y="54"/>
                    </a:lnTo>
                    <a:lnTo>
                      <a:pt x="77" y="47"/>
                    </a:lnTo>
                    <a:lnTo>
                      <a:pt x="74" y="47"/>
                    </a:lnTo>
                    <a:lnTo>
                      <a:pt x="74" y="43"/>
                    </a:lnTo>
                    <a:lnTo>
                      <a:pt x="71" y="43"/>
                    </a:lnTo>
                    <a:lnTo>
                      <a:pt x="71" y="40"/>
                    </a:lnTo>
                    <a:lnTo>
                      <a:pt x="66" y="40"/>
                    </a:lnTo>
                    <a:lnTo>
                      <a:pt x="66" y="38"/>
                    </a:lnTo>
                    <a:lnTo>
                      <a:pt x="61" y="38"/>
                    </a:lnTo>
                    <a:lnTo>
                      <a:pt x="61" y="34"/>
                    </a:lnTo>
                    <a:lnTo>
                      <a:pt x="57" y="34"/>
                    </a:lnTo>
                    <a:lnTo>
                      <a:pt x="57" y="29"/>
                    </a:lnTo>
                    <a:lnTo>
                      <a:pt x="47" y="29"/>
                    </a:lnTo>
                    <a:lnTo>
                      <a:pt x="47" y="26"/>
                    </a:lnTo>
                    <a:lnTo>
                      <a:pt x="41" y="26"/>
                    </a:lnTo>
                    <a:lnTo>
                      <a:pt x="41" y="21"/>
                    </a:lnTo>
                    <a:lnTo>
                      <a:pt x="34" y="21"/>
                    </a:lnTo>
                    <a:lnTo>
                      <a:pt x="34" y="15"/>
                    </a:lnTo>
                    <a:lnTo>
                      <a:pt x="29" y="15"/>
                    </a:lnTo>
                    <a:lnTo>
                      <a:pt x="29" y="12"/>
                    </a:lnTo>
                    <a:lnTo>
                      <a:pt x="27" y="12"/>
                    </a:lnTo>
                    <a:lnTo>
                      <a:pt x="27" y="7"/>
                    </a:lnTo>
                    <a:lnTo>
                      <a:pt x="24" y="7"/>
                    </a:lnTo>
                    <a:lnTo>
                      <a:pt x="24" y="5"/>
                    </a:lnTo>
                    <a:lnTo>
                      <a:pt x="7" y="5"/>
                    </a:lnTo>
                    <a:lnTo>
                      <a:pt x="7"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grpSp>
          <p:nvGrpSpPr>
            <p:cNvPr id="104" name="Group 103"/>
            <p:cNvGrpSpPr/>
            <p:nvPr/>
          </p:nvGrpSpPr>
          <p:grpSpPr>
            <a:xfrm>
              <a:off x="1889485" y="1850447"/>
              <a:ext cx="5745705" cy="1977231"/>
              <a:chOff x="2425700" y="2771775"/>
              <a:chExt cx="4286250" cy="1485900"/>
            </a:xfrm>
          </p:grpSpPr>
          <p:sp>
            <p:nvSpPr>
              <p:cNvPr id="133" name="Line 15"/>
              <p:cNvSpPr>
                <a:spLocks noChangeShapeType="1"/>
              </p:cNvSpPr>
              <p:nvPr/>
            </p:nvSpPr>
            <p:spPr bwMode="auto">
              <a:xfrm>
                <a:off x="4321175" y="3790950"/>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4" name="Line 16"/>
              <p:cNvSpPr>
                <a:spLocks noChangeShapeType="1"/>
              </p:cNvSpPr>
              <p:nvPr/>
            </p:nvSpPr>
            <p:spPr bwMode="auto">
              <a:xfrm>
                <a:off x="4721225" y="4048125"/>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5" name="Line 17"/>
              <p:cNvSpPr>
                <a:spLocks noChangeShapeType="1"/>
              </p:cNvSpPr>
              <p:nvPr/>
            </p:nvSpPr>
            <p:spPr bwMode="auto">
              <a:xfrm>
                <a:off x="4406900"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6" name="Line 18"/>
              <p:cNvSpPr>
                <a:spLocks noChangeShapeType="1"/>
              </p:cNvSpPr>
              <p:nvPr/>
            </p:nvSpPr>
            <p:spPr bwMode="auto">
              <a:xfrm>
                <a:off x="4416425"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7" name="Line 19"/>
              <p:cNvSpPr>
                <a:spLocks noChangeShapeType="1"/>
              </p:cNvSpPr>
              <p:nvPr/>
            </p:nvSpPr>
            <p:spPr bwMode="auto">
              <a:xfrm>
                <a:off x="4425950"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8" name="Line 20"/>
              <p:cNvSpPr>
                <a:spLocks noChangeShapeType="1"/>
              </p:cNvSpPr>
              <p:nvPr/>
            </p:nvSpPr>
            <p:spPr bwMode="auto">
              <a:xfrm>
                <a:off x="4445000" y="38385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9" name="Line 22"/>
              <p:cNvSpPr>
                <a:spLocks noChangeShapeType="1"/>
              </p:cNvSpPr>
              <p:nvPr/>
            </p:nvSpPr>
            <p:spPr bwMode="auto">
              <a:xfrm>
                <a:off x="6702425" y="420052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0" name="Line 23"/>
              <p:cNvSpPr>
                <a:spLocks noChangeShapeType="1"/>
              </p:cNvSpPr>
              <p:nvPr/>
            </p:nvSpPr>
            <p:spPr bwMode="auto">
              <a:xfrm>
                <a:off x="5407025" y="418147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1" name="Line 24"/>
              <p:cNvSpPr>
                <a:spLocks noChangeShapeType="1"/>
              </p:cNvSpPr>
              <p:nvPr/>
            </p:nvSpPr>
            <p:spPr bwMode="auto">
              <a:xfrm>
                <a:off x="4540250" y="3962400"/>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2" name="Line 25"/>
              <p:cNvSpPr>
                <a:spLocks noChangeShapeType="1"/>
              </p:cNvSpPr>
              <p:nvPr/>
            </p:nvSpPr>
            <p:spPr bwMode="auto">
              <a:xfrm>
                <a:off x="4692650" y="404812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3" name="Line 26"/>
              <p:cNvSpPr>
                <a:spLocks noChangeShapeType="1"/>
              </p:cNvSpPr>
              <p:nvPr/>
            </p:nvSpPr>
            <p:spPr bwMode="auto">
              <a:xfrm>
                <a:off x="4749800" y="4048125"/>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4" name="Line 27"/>
              <p:cNvSpPr>
                <a:spLocks noChangeShapeType="1"/>
              </p:cNvSpPr>
              <p:nvPr/>
            </p:nvSpPr>
            <p:spPr bwMode="auto">
              <a:xfrm>
                <a:off x="5207000" y="4191000"/>
                <a:ext cx="0" cy="4762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5" name="Line 28"/>
              <p:cNvSpPr>
                <a:spLocks noChangeShapeType="1"/>
              </p:cNvSpPr>
              <p:nvPr/>
            </p:nvSpPr>
            <p:spPr bwMode="auto">
              <a:xfrm>
                <a:off x="5359400" y="4191000"/>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6" name="Line 29"/>
              <p:cNvSpPr>
                <a:spLocks noChangeShapeType="1"/>
              </p:cNvSpPr>
              <p:nvPr/>
            </p:nvSpPr>
            <p:spPr bwMode="auto">
              <a:xfrm>
                <a:off x="4959350" y="4048125"/>
                <a:ext cx="0" cy="5715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47" name="Freeform 30"/>
              <p:cNvSpPr>
                <a:spLocks/>
              </p:cNvSpPr>
              <p:nvPr/>
            </p:nvSpPr>
            <p:spPr bwMode="auto">
              <a:xfrm>
                <a:off x="2425700" y="2771775"/>
                <a:ext cx="4286250" cy="1447800"/>
              </a:xfrm>
              <a:custGeom>
                <a:avLst/>
                <a:gdLst>
                  <a:gd name="T0" fmla="*/ 278 w 450"/>
                  <a:gd name="T1" fmla="*/ 152 h 152"/>
                  <a:gd name="T2" fmla="*/ 273 w 450"/>
                  <a:gd name="T3" fmla="*/ 148 h 152"/>
                  <a:gd name="T4" fmla="*/ 269 w 450"/>
                  <a:gd name="T5" fmla="*/ 142 h 152"/>
                  <a:gd name="T6" fmla="*/ 232 w 450"/>
                  <a:gd name="T7" fmla="*/ 137 h 152"/>
                  <a:gd name="T8" fmla="*/ 224 w 450"/>
                  <a:gd name="T9" fmla="*/ 133 h 152"/>
                  <a:gd name="T10" fmla="*/ 217 w 450"/>
                  <a:gd name="T11" fmla="*/ 127 h 152"/>
                  <a:gd name="T12" fmla="*/ 215 w 450"/>
                  <a:gd name="T13" fmla="*/ 125 h 152"/>
                  <a:gd name="T14" fmla="*/ 212 w 450"/>
                  <a:gd name="T15" fmla="*/ 122 h 152"/>
                  <a:gd name="T16" fmla="*/ 205 w 450"/>
                  <a:gd name="T17" fmla="*/ 114 h 152"/>
                  <a:gd name="T18" fmla="*/ 196 w 450"/>
                  <a:gd name="T19" fmla="*/ 109 h 152"/>
                  <a:gd name="T20" fmla="*/ 191 w 450"/>
                  <a:gd name="T21" fmla="*/ 106 h 152"/>
                  <a:gd name="T22" fmla="*/ 187 w 450"/>
                  <a:gd name="T23" fmla="*/ 104 h 152"/>
                  <a:gd name="T24" fmla="*/ 179 w 450"/>
                  <a:gd name="T25" fmla="*/ 100 h 152"/>
                  <a:gd name="T26" fmla="*/ 172 w 450"/>
                  <a:gd name="T27" fmla="*/ 97 h 152"/>
                  <a:gd name="T28" fmla="*/ 163 w 450"/>
                  <a:gd name="T29" fmla="*/ 94 h 152"/>
                  <a:gd name="T30" fmla="*/ 157 w 450"/>
                  <a:gd name="T31" fmla="*/ 90 h 152"/>
                  <a:gd name="T32" fmla="*/ 154 w 450"/>
                  <a:gd name="T33" fmla="*/ 83 h 152"/>
                  <a:gd name="T34" fmla="*/ 148 w 450"/>
                  <a:gd name="T35" fmla="*/ 78 h 152"/>
                  <a:gd name="T36" fmla="*/ 142 w 450"/>
                  <a:gd name="T37" fmla="*/ 75 h 152"/>
                  <a:gd name="T38" fmla="*/ 128 w 450"/>
                  <a:gd name="T39" fmla="*/ 71 h 152"/>
                  <a:gd name="T40" fmla="*/ 125 w 450"/>
                  <a:gd name="T41" fmla="*/ 66 h 152"/>
                  <a:gd name="T42" fmla="*/ 112 w 450"/>
                  <a:gd name="T43" fmla="*/ 61 h 152"/>
                  <a:gd name="T44" fmla="*/ 109 w 450"/>
                  <a:gd name="T45" fmla="*/ 59 h 152"/>
                  <a:gd name="T46" fmla="*/ 95 w 450"/>
                  <a:gd name="T47" fmla="*/ 53 h 152"/>
                  <a:gd name="T48" fmla="*/ 92 w 450"/>
                  <a:gd name="T49" fmla="*/ 51 h 152"/>
                  <a:gd name="T50" fmla="*/ 89 w 450"/>
                  <a:gd name="T51" fmla="*/ 49 h 152"/>
                  <a:gd name="T52" fmla="*/ 80 w 450"/>
                  <a:gd name="T53" fmla="*/ 46 h 152"/>
                  <a:gd name="T54" fmla="*/ 77 w 450"/>
                  <a:gd name="T55" fmla="*/ 40 h 152"/>
                  <a:gd name="T56" fmla="*/ 74 w 450"/>
                  <a:gd name="T57" fmla="*/ 37 h 152"/>
                  <a:gd name="T58" fmla="*/ 71 w 450"/>
                  <a:gd name="T59" fmla="*/ 33 h 152"/>
                  <a:gd name="T60" fmla="*/ 68 w 450"/>
                  <a:gd name="T61" fmla="*/ 30 h 152"/>
                  <a:gd name="T62" fmla="*/ 55 w 450"/>
                  <a:gd name="T63" fmla="*/ 28 h 152"/>
                  <a:gd name="T64" fmla="*/ 50 w 450"/>
                  <a:gd name="T65" fmla="*/ 27 h 152"/>
                  <a:gd name="T66" fmla="*/ 46 w 450"/>
                  <a:gd name="T67" fmla="*/ 22 h 152"/>
                  <a:gd name="T68" fmla="*/ 41 w 450"/>
                  <a:gd name="T69" fmla="*/ 20 h 152"/>
                  <a:gd name="T70" fmla="*/ 32 w 450"/>
                  <a:gd name="T71" fmla="*/ 15 h 152"/>
                  <a:gd name="T72" fmla="*/ 27 w 450"/>
                  <a:gd name="T73" fmla="*/ 11 h 152"/>
                  <a:gd name="T74" fmla="*/ 21 w 450"/>
                  <a:gd name="T75" fmla="*/ 9 h 152"/>
                  <a:gd name="T76" fmla="*/ 9 w 450"/>
                  <a:gd name="T77" fmla="*/ 6 h 152"/>
                  <a:gd name="T78" fmla="*/ 2 w 450"/>
                  <a:gd name="T79" fmla="*/ 3 h 152"/>
                  <a:gd name="T80" fmla="*/ 0 w 450"/>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0" h="152">
                    <a:moveTo>
                      <a:pt x="450" y="152"/>
                    </a:moveTo>
                    <a:lnTo>
                      <a:pt x="278" y="152"/>
                    </a:lnTo>
                    <a:lnTo>
                      <a:pt x="278" y="148"/>
                    </a:lnTo>
                    <a:lnTo>
                      <a:pt x="273" y="148"/>
                    </a:lnTo>
                    <a:lnTo>
                      <a:pt x="273" y="142"/>
                    </a:lnTo>
                    <a:lnTo>
                      <a:pt x="269" y="142"/>
                    </a:lnTo>
                    <a:lnTo>
                      <a:pt x="269" y="137"/>
                    </a:lnTo>
                    <a:lnTo>
                      <a:pt x="232" y="137"/>
                    </a:lnTo>
                    <a:lnTo>
                      <a:pt x="232" y="133"/>
                    </a:lnTo>
                    <a:lnTo>
                      <a:pt x="224" y="133"/>
                    </a:lnTo>
                    <a:lnTo>
                      <a:pt x="224" y="127"/>
                    </a:lnTo>
                    <a:lnTo>
                      <a:pt x="217" y="127"/>
                    </a:lnTo>
                    <a:lnTo>
                      <a:pt x="217" y="125"/>
                    </a:lnTo>
                    <a:lnTo>
                      <a:pt x="215" y="125"/>
                    </a:lnTo>
                    <a:lnTo>
                      <a:pt x="215" y="122"/>
                    </a:lnTo>
                    <a:lnTo>
                      <a:pt x="212" y="122"/>
                    </a:lnTo>
                    <a:lnTo>
                      <a:pt x="212" y="114"/>
                    </a:lnTo>
                    <a:lnTo>
                      <a:pt x="205" y="114"/>
                    </a:lnTo>
                    <a:lnTo>
                      <a:pt x="205" y="109"/>
                    </a:lnTo>
                    <a:lnTo>
                      <a:pt x="196" y="109"/>
                    </a:lnTo>
                    <a:lnTo>
                      <a:pt x="196" y="106"/>
                    </a:lnTo>
                    <a:lnTo>
                      <a:pt x="191" y="106"/>
                    </a:lnTo>
                    <a:lnTo>
                      <a:pt x="191" y="104"/>
                    </a:lnTo>
                    <a:lnTo>
                      <a:pt x="187" y="104"/>
                    </a:lnTo>
                    <a:lnTo>
                      <a:pt x="187" y="100"/>
                    </a:lnTo>
                    <a:lnTo>
                      <a:pt x="179" y="100"/>
                    </a:lnTo>
                    <a:lnTo>
                      <a:pt x="179" y="97"/>
                    </a:lnTo>
                    <a:lnTo>
                      <a:pt x="172" y="97"/>
                    </a:lnTo>
                    <a:lnTo>
                      <a:pt x="172" y="94"/>
                    </a:lnTo>
                    <a:lnTo>
                      <a:pt x="163" y="94"/>
                    </a:lnTo>
                    <a:lnTo>
                      <a:pt x="163" y="90"/>
                    </a:lnTo>
                    <a:lnTo>
                      <a:pt x="157" y="90"/>
                    </a:lnTo>
                    <a:lnTo>
                      <a:pt x="157" y="83"/>
                    </a:lnTo>
                    <a:lnTo>
                      <a:pt x="154" y="83"/>
                    </a:lnTo>
                    <a:lnTo>
                      <a:pt x="154" y="78"/>
                    </a:lnTo>
                    <a:lnTo>
                      <a:pt x="148" y="78"/>
                    </a:lnTo>
                    <a:lnTo>
                      <a:pt x="148" y="75"/>
                    </a:lnTo>
                    <a:lnTo>
                      <a:pt x="142" y="75"/>
                    </a:lnTo>
                    <a:lnTo>
                      <a:pt x="142" y="71"/>
                    </a:lnTo>
                    <a:lnTo>
                      <a:pt x="128" y="71"/>
                    </a:lnTo>
                    <a:lnTo>
                      <a:pt x="128" y="66"/>
                    </a:lnTo>
                    <a:lnTo>
                      <a:pt x="125" y="66"/>
                    </a:lnTo>
                    <a:lnTo>
                      <a:pt x="125" y="61"/>
                    </a:lnTo>
                    <a:lnTo>
                      <a:pt x="112" y="61"/>
                    </a:lnTo>
                    <a:lnTo>
                      <a:pt x="112" y="59"/>
                    </a:lnTo>
                    <a:lnTo>
                      <a:pt x="109" y="59"/>
                    </a:lnTo>
                    <a:lnTo>
                      <a:pt x="109" y="53"/>
                    </a:lnTo>
                    <a:lnTo>
                      <a:pt x="95" y="53"/>
                    </a:lnTo>
                    <a:lnTo>
                      <a:pt x="95" y="51"/>
                    </a:lnTo>
                    <a:lnTo>
                      <a:pt x="92" y="51"/>
                    </a:lnTo>
                    <a:lnTo>
                      <a:pt x="92" y="49"/>
                    </a:lnTo>
                    <a:lnTo>
                      <a:pt x="89" y="49"/>
                    </a:lnTo>
                    <a:lnTo>
                      <a:pt x="89" y="46"/>
                    </a:lnTo>
                    <a:lnTo>
                      <a:pt x="80" y="46"/>
                    </a:lnTo>
                    <a:lnTo>
                      <a:pt x="80" y="40"/>
                    </a:lnTo>
                    <a:lnTo>
                      <a:pt x="77" y="40"/>
                    </a:lnTo>
                    <a:lnTo>
                      <a:pt x="77" y="37"/>
                    </a:lnTo>
                    <a:lnTo>
                      <a:pt x="74" y="37"/>
                    </a:lnTo>
                    <a:lnTo>
                      <a:pt x="74" y="33"/>
                    </a:lnTo>
                    <a:lnTo>
                      <a:pt x="71" y="33"/>
                    </a:lnTo>
                    <a:lnTo>
                      <a:pt x="71" y="30"/>
                    </a:lnTo>
                    <a:lnTo>
                      <a:pt x="68" y="30"/>
                    </a:lnTo>
                    <a:lnTo>
                      <a:pt x="68" y="28"/>
                    </a:lnTo>
                    <a:lnTo>
                      <a:pt x="55" y="28"/>
                    </a:lnTo>
                    <a:lnTo>
                      <a:pt x="55" y="27"/>
                    </a:lnTo>
                    <a:lnTo>
                      <a:pt x="50" y="27"/>
                    </a:lnTo>
                    <a:lnTo>
                      <a:pt x="50" y="22"/>
                    </a:lnTo>
                    <a:lnTo>
                      <a:pt x="46" y="22"/>
                    </a:lnTo>
                    <a:lnTo>
                      <a:pt x="46" y="20"/>
                    </a:lnTo>
                    <a:lnTo>
                      <a:pt x="41" y="20"/>
                    </a:lnTo>
                    <a:lnTo>
                      <a:pt x="41" y="15"/>
                    </a:lnTo>
                    <a:lnTo>
                      <a:pt x="32" y="15"/>
                    </a:lnTo>
                    <a:lnTo>
                      <a:pt x="32" y="11"/>
                    </a:lnTo>
                    <a:lnTo>
                      <a:pt x="27" y="11"/>
                    </a:lnTo>
                    <a:lnTo>
                      <a:pt x="27" y="9"/>
                    </a:lnTo>
                    <a:lnTo>
                      <a:pt x="21" y="9"/>
                    </a:lnTo>
                    <a:lnTo>
                      <a:pt x="21" y="6"/>
                    </a:lnTo>
                    <a:lnTo>
                      <a:pt x="9" y="6"/>
                    </a:lnTo>
                    <a:lnTo>
                      <a:pt x="9" y="3"/>
                    </a:lnTo>
                    <a:lnTo>
                      <a:pt x="2" y="3"/>
                    </a:lnTo>
                    <a:lnTo>
                      <a:pt x="2" y="0"/>
                    </a:lnTo>
                    <a:lnTo>
                      <a:pt x="0" y="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grpSp>
          <p:nvGrpSpPr>
            <p:cNvPr id="105" name="Group 104"/>
            <p:cNvGrpSpPr/>
            <p:nvPr/>
          </p:nvGrpSpPr>
          <p:grpSpPr>
            <a:xfrm>
              <a:off x="1899010" y="1816284"/>
              <a:ext cx="5101635" cy="2219024"/>
              <a:chOff x="2654300" y="2592388"/>
              <a:chExt cx="3829050" cy="1666875"/>
            </a:xfrm>
          </p:grpSpPr>
          <p:sp>
            <p:nvSpPr>
              <p:cNvPr id="119" name="Line 31"/>
              <p:cNvSpPr>
                <a:spLocks noChangeShapeType="1"/>
              </p:cNvSpPr>
              <p:nvPr/>
            </p:nvSpPr>
            <p:spPr bwMode="auto">
              <a:xfrm>
                <a:off x="5092700" y="386873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0" name="Line 32"/>
              <p:cNvSpPr>
                <a:spLocks noChangeShapeType="1"/>
              </p:cNvSpPr>
              <p:nvPr/>
            </p:nvSpPr>
            <p:spPr bwMode="auto">
              <a:xfrm>
                <a:off x="5111750" y="386873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1" name="Line 33"/>
              <p:cNvSpPr>
                <a:spLocks noChangeShapeType="1"/>
              </p:cNvSpPr>
              <p:nvPr/>
            </p:nvSpPr>
            <p:spPr bwMode="auto">
              <a:xfrm>
                <a:off x="5311775" y="39544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2" name="Line 34"/>
              <p:cNvSpPr>
                <a:spLocks noChangeShapeType="1"/>
              </p:cNvSpPr>
              <p:nvPr/>
            </p:nvSpPr>
            <p:spPr bwMode="auto">
              <a:xfrm>
                <a:off x="5330825" y="39544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3" name="Line 35"/>
              <p:cNvSpPr>
                <a:spLocks noChangeShapeType="1"/>
              </p:cNvSpPr>
              <p:nvPr/>
            </p:nvSpPr>
            <p:spPr bwMode="auto">
              <a:xfrm>
                <a:off x="5464175" y="4068763"/>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4" name="Line 36"/>
              <p:cNvSpPr>
                <a:spLocks noChangeShapeType="1"/>
              </p:cNvSpPr>
              <p:nvPr/>
            </p:nvSpPr>
            <p:spPr bwMode="auto">
              <a:xfrm>
                <a:off x="5483225" y="4068763"/>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5" name="Line 37"/>
              <p:cNvSpPr>
                <a:spLocks noChangeShapeType="1"/>
              </p:cNvSpPr>
              <p:nvPr/>
            </p:nvSpPr>
            <p:spPr bwMode="auto">
              <a:xfrm>
                <a:off x="4625975" y="369728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6" name="Line 38"/>
              <p:cNvSpPr>
                <a:spLocks noChangeShapeType="1"/>
              </p:cNvSpPr>
              <p:nvPr/>
            </p:nvSpPr>
            <p:spPr bwMode="auto">
              <a:xfrm>
                <a:off x="4597400" y="3716338"/>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7" name="Line 39"/>
              <p:cNvSpPr>
                <a:spLocks noChangeShapeType="1"/>
              </p:cNvSpPr>
              <p:nvPr/>
            </p:nvSpPr>
            <p:spPr bwMode="auto">
              <a:xfrm>
                <a:off x="4892675" y="38020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8" name="Line 40"/>
              <p:cNvSpPr>
                <a:spLocks noChangeShapeType="1"/>
              </p:cNvSpPr>
              <p:nvPr/>
            </p:nvSpPr>
            <p:spPr bwMode="auto">
              <a:xfrm>
                <a:off x="5635625" y="406876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29" name="Line 41"/>
              <p:cNvSpPr>
                <a:spLocks noChangeShapeType="1"/>
              </p:cNvSpPr>
              <p:nvPr/>
            </p:nvSpPr>
            <p:spPr bwMode="auto">
              <a:xfrm>
                <a:off x="6464300" y="4202113"/>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0" name="Line 42"/>
              <p:cNvSpPr>
                <a:spLocks noChangeShapeType="1"/>
              </p:cNvSpPr>
              <p:nvPr/>
            </p:nvSpPr>
            <p:spPr bwMode="auto">
              <a:xfrm>
                <a:off x="4768850" y="3735388"/>
                <a:ext cx="0" cy="5715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1" name="Line 43"/>
              <p:cNvSpPr>
                <a:spLocks noChangeShapeType="1"/>
              </p:cNvSpPr>
              <p:nvPr/>
            </p:nvSpPr>
            <p:spPr bwMode="auto">
              <a:xfrm>
                <a:off x="4968875" y="3830638"/>
                <a:ext cx="0" cy="4762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sp>
            <p:nvSpPr>
              <p:cNvPr id="132" name="Freeform 44"/>
              <p:cNvSpPr>
                <a:spLocks/>
              </p:cNvSpPr>
              <p:nvPr/>
            </p:nvSpPr>
            <p:spPr bwMode="auto">
              <a:xfrm>
                <a:off x="2654300" y="2592388"/>
                <a:ext cx="3829050" cy="1638300"/>
              </a:xfrm>
              <a:custGeom>
                <a:avLst/>
                <a:gdLst>
                  <a:gd name="T0" fmla="*/ 331 w 402"/>
                  <a:gd name="T1" fmla="*/ 172 h 172"/>
                  <a:gd name="T2" fmla="*/ 291 w 402"/>
                  <a:gd name="T3" fmla="*/ 157 h 172"/>
                  <a:gd name="T4" fmla="*/ 284 w 402"/>
                  <a:gd name="T5" fmla="*/ 151 h 172"/>
                  <a:gd name="T6" fmla="*/ 273 w 402"/>
                  <a:gd name="T7" fmla="*/ 147 h 172"/>
                  <a:gd name="T8" fmla="*/ 261 w 402"/>
                  <a:gd name="T9" fmla="*/ 142 h 172"/>
                  <a:gd name="T10" fmla="*/ 251 w 402"/>
                  <a:gd name="T11" fmla="*/ 137 h 172"/>
                  <a:gd name="T12" fmla="*/ 237 w 402"/>
                  <a:gd name="T13" fmla="*/ 133 h 172"/>
                  <a:gd name="T14" fmla="*/ 228 w 402"/>
                  <a:gd name="T15" fmla="*/ 130 h 172"/>
                  <a:gd name="T16" fmla="*/ 210 w 402"/>
                  <a:gd name="T17" fmla="*/ 123 h 172"/>
                  <a:gd name="T18" fmla="*/ 200 w 402"/>
                  <a:gd name="T19" fmla="*/ 120 h 172"/>
                  <a:gd name="T20" fmla="*/ 196 w 402"/>
                  <a:gd name="T21" fmla="*/ 117 h 172"/>
                  <a:gd name="T22" fmla="*/ 192 w 402"/>
                  <a:gd name="T23" fmla="*/ 115 h 172"/>
                  <a:gd name="T24" fmla="*/ 189 w 402"/>
                  <a:gd name="T25" fmla="*/ 112 h 172"/>
                  <a:gd name="T26" fmla="*/ 184 w 402"/>
                  <a:gd name="T27" fmla="*/ 110 h 172"/>
                  <a:gd name="T28" fmla="*/ 180 w 402"/>
                  <a:gd name="T29" fmla="*/ 107 h 172"/>
                  <a:gd name="T30" fmla="*/ 165 w 402"/>
                  <a:gd name="T31" fmla="*/ 104 h 172"/>
                  <a:gd name="T32" fmla="*/ 161 w 402"/>
                  <a:gd name="T33" fmla="*/ 101 h 172"/>
                  <a:gd name="T34" fmla="*/ 158 w 402"/>
                  <a:gd name="T35" fmla="*/ 99 h 172"/>
                  <a:gd name="T36" fmla="*/ 151 w 402"/>
                  <a:gd name="T37" fmla="*/ 93 h 172"/>
                  <a:gd name="T38" fmla="*/ 143 w 402"/>
                  <a:gd name="T39" fmla="*/ 91 h 172"/>
                  <a:gd name="T40" fmla="*/ 141 w 402"/>
                  <a:gd name="T41" fmla="*/ 88 h 172"/>
                  <a:gd name="T42" fmla="*/ 137 w 402"/>
                  <a:gd name="T43" fmla="*/ 86 h 172"/>
                  <a:gd name="T44" fmla="*/ 135 w 402"/>
                  <a:gd name="T45" fmla="*/ 81 h 172"/>
                  <a:gd name="T46" fmla="*/ 131 w 402"/>
                  <a:gd name="T47" fmla="*/ 75 h 172"/>
                  <a:gd name="T48" fmla="*/ 125 w 402"/>
                  <a:gd name="T49" fmla="*/ 71 h 172"/>
                  <a:gd name="T50" fmla="*/ 116 w 402"/>
                  <a:gd name="T51" fmla="*/ 69 h 172"/>
                  <a:gd name="T52" fmla="*/ 113 w 402"/>
                  <a:gd name="T53" fmla="*/ 65 h 172"/>
                  <a:gd name="T54" fmla="*/ 110 w 402"/>
                  <a:gd name="T55" fmla="*/ 63 h 172"/>
                  <a:gd name="T56" fmla="*/ 107 w 402"/>
                  <a:gd name="T57" fmla="*/ 60 h 172"/>
                  <a:gd name="T58" fmla="*/ 102 w 402"/>
                  <a:gd name="T59" fmla="*/ 57 h 172"/>
                  <a:gd name="T60" fmla="*/ 98 w 402"/>
                  <a:gd name="T61" fmla="*/ 51 h 172"/>
                  <a:gd name="T62" fmla="*/ 85 w 402"/>
                  <a:gd name="T63" fmla="*/ 46 h 172"/>
                  <a:gd name="T64" fmla="*/ 79 w 402"/>
                  <a:gd name="T65" fmla="*/ 41 h 172"/>
                  <a:gd name="T66" fmla="*/ 71 w 402"/>
                  <a:gd name="T67" fmla="*/ 38 h 172"/>
                  <a:gd name="T68" fmla="*/ 67 w 402"/>
                  <a:gd name="T69" fmla="*/ 32 h 172"/>
                  <a:gd name="T70" fmla="*/ 63 w 402"/>
                  <a:gd name="T71" fmla="*/ 25 h 172"/>
                  <a:gd name="T72" fmla="*/ 58 w 402"/>
                  <a:gd name="T73" fmla="*/ 23 h 172"/>
                  <a:gd name="T74" fmla="*/ 54 w 402"/>
                  <a:gd name="T75" fmla="*/ 18 h 172"/>
                  <a:gd name="T76" fmla="*/ 43 w 402"/>
                  <a:gd name="T77" fmla="*/ 15 h 172"/>
                  <a:gd name="T78" fmla="*/ 42 w 402"/>
                  <a:gd name="T79" fmla="*/ 13 h 172"/>
                  <a:gd name="T80" fmla="*/ 37 w 402"/>
                  <a:gd name="T81" fmla="*/ 11 h 172"/>
                  <a:gd name="T82" fmla="*/ 29 w 402"/>
                  <a:gd name="T83" fmla="*/ 8 h 172"/>
                  <a:gd name="T84" fmla="*/ 19 w 402"/>
                  <a:gd name="T85" fmla="*/ 6 h 172"/>
                  <a:gd name="T86" fmla="*/ 9 w 402"/>
                  <a:gd name="T87" fmla="*/ 4 h 172"/>
                  <a:gd name="T88" fmla="*/ 0 w 402"/>
                  <a:gd name="T8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172">
                    <a:moveTo>
                      <a:pt x="402" y="172"/>
                    </a:moveTo>
                    <a:lnTo>
                      <a:pt x="331" y="172"/>
                    </a:lnTo>
                    <a:lnTo>
                      <a:pt x="331" y="157"/>
                    </a:lnTo>
                    <a:lnTo>
                      <a:pt x="291" y="157"/>
                    </a:lnTo>
                    <a:lnTo>
                      <a:pt x="291" y="151"/>
                    </a:lnTo>
                    <a:cubicBezTo>
                      <a:pt x="291" y="150"/>
                      <a:pt x="284" y="151"/>
                      <a:pt x="284" y="151"/>
                    </a:cubicBezTo>
                    <a:lnTo>
                      <a:pt x="284" y="147"/>
                    </a:lnTo>
                    <a:lnTo>
                      <a:pt x="273" y="147"/>
                    </a:lnTo>
                    <a:lnTo>
                      <a:pt x="273" y="142"/>
                    </a:lnTo>
                    <a:lnTo>
                      <a:pt x="261" y="142"/>
                    </a:lnTo>
                    <a:lnTo>
                      <a:pt x="261" y="137"/>
                    </a:lnTo>
                    <a:lnTo>
                      <a:pt x="251" y="137"/>
                    </a:lnTo>
                    <a:lnTo>
                      <a:pt x="251" y="133"/>
                    </a:lnTo>
                    <a:lnTo>
                      <a:pt x="237" y="133"/>
                    </a:lnTo>
                    <a:lnTo>
                      <a:pt x="237" y="130"/>
                    </a:lnTo>
                    <a:lnTo>
                      <a:pt x="228" y="130"/>
                    </a:lnTo>
                    <a:lnTo>
                      <a:pt x="228" y="123"/>
                    </a:lnTo>
                    <a:lnTo>
                      <a:pt x="210" y="123"/>
                    </a:lnTo>
                    <a:lnTo>
                      <a:pt x="210" y="120"/>
                    </a:lnTo>
                    <a:lnTo>
                      <a:pt x="200" y="120"/>
                    </a:lnTo>
                    <a:lnTo>
                      <a:pt x="200" y="117"/>
                    </a:lnTo>
                    <a:lnTo>
                      <a:pt x="196" y="117"/>
                    </a:lnTo>
                    <a:lnTo>
                      <a:pt x="196" y="115"/>
                    </a:lnTo>
                    <a:lnTo>
                      <a:pt x="192" y="115"/>
                    </a:lnTo>
                    <a:lnTo>
                      <a:pt x="192" y="112"/>
                    </a:lnTo>
                    <a:lnTo>
                      <a:pt x="189" y="112"/>
                    </a:lnTo>
                    <a:lnTo>
                      <a:pt x="189" y="110"/>
                    </a:lnTo>
                    <a:lnTo>
                      <a:pt x="184" y="110"/>
                    </a:lnTo>
                    <a:lnTo>
                      <a:pt x="184" y="107"/>
                    </a:lnTo>
                    <a:lnTo>
                      <a:pt x="180" y="107"/>
                    </a:lnTo>
                    <a:lnTo>
                      <a:pt x="180" y="104"/>
                    </a:lnTo>
                    <a:lnTo>
                      <a:pt x="165" y="104"/>
                    </a:lnTo>
                    <a:lnTo>
                      <a:pt x="165" y="101"/>
                    </a:lnTo>
                    <a:lnTo>
                      <a:pt x="161" y="101"/>
                    </a:lnTo>
                    <a:lnTo>
                      <a:pt x="161" y="99"/>
                    </a:lnTo>
                    <a:lnTo>
                      <a:pt x="158" y="99"/>
                    </a:lnTo>
                    <a:lnTo>
                      <a:pt x="158" y="93"/>
                    </a:lnTo>
                    <a:lnTo>
                      <a:pt x="151" y="93"/>
                    </a:lnTo>
                    <a:lnTo>
                      <a:pt x="151" y="91"/>
                    </a:lnTo>
                    <a:lnTo>
                      <a:pt x="143" y="91"/>
                    </a:lnTo>
                    <a:lnTo>
                      <a:pt x="143" y="88"/>
                    </a:lnTo>
                    <a:lnTo>
                      <a:pt x="141" y="88"/>
                    </a:lnTo>
                    <a:lnTo>
                      <a:pt x="141" y="86"/>
                    </a:lnTo>
                    <a:lnTo>
                      <a:pt x="137" y="86"/>
                    </a:lnTo>
                    <a:lnTo>
                      <a:pt x="137" y="81"/>
                    </a:lnTo>
                    <a:lnTo>
                      <a:pt x="135" y="81"/>
                    </a:lnTo>
                    <a:lnTo>
                      <a:pt x="135" y="75"/>
                    </a:lnTo>
                    <a:lnTo>
                      <a:pt x="131" y="75"/>
                    </a:lnTo>
                    <a:lnTo>
                      <a:pt x="131" y="71"/>
                    </a:lnTo>
                    <a:lnTo>
                      <a:pt x="125" y="71"/>
                    </a:lnTo>
                    <a:lnTo>
                      <a:pt x="125" y="69"/>
                    </a:lnTo>
                    <a:lnTo>
                      <a:pt x="116" y="69"/>
                    </a:lnTo>
                    <a:lnTo>
                      <a:pt x="116" y="65"/>
                    </a:lnTo>
                    <a:lnTo>
                      <a:pt x="113" y="65"/>
                    </a:lnTo>
                    <a:lnTo>
                      <a:pt x="113" y="63"/>
                    </a:lnTo>
                    <a:lnTo>
                      <a:pt x="110" y="63"/>
                    </a:lnTo>
                    <a:lnTo>
                      <a:pt x="110" y="60"/>
                    </a:lnTo>
                    <a:lnTo>
                      <a:pt x="107" y="60"/>
                    </a:lnTo>
                    <a:lnTo>
                      <a:pt x="107" y="57"/>
                    </a:lnTo>
                    <a:lnTo>
                      <a:pt x="102" y="57"/>
                    </a:lnTo>
                    <a:lnTo>
                      <a:pt x="102" y="51"/>
                    </a:lnTo>
                    <a:lnTo>
                      <a:pt x="98" y="51"/>
                    </a:lnTo>
                    <a:lnTo>
                      <a:pt x="98" y="46"/>
                    </a:lnTo>
                    <a:cubicBezTo>
                      <a:pt x="98" y="46"/>
                      <a:pt x="85" y="47"/>
                      <a:pt x="85" y="46"/>
                    </a:cubicBezTo>
                    <a:cubicBezTo>
                      <a:pt x="85" y="45"/>
                      <a:pt x="85" y="41"/>
                      <a:pt x="85" y="41"/>
                    </a:cubicBezTo>
                    <a:lnTo>
                      <a:pt x="79" y="41"/>
                    </a:lnTo>
                    <a:lnTo>
                      <a:pt x="79" y="38"/>
                    </a:lnTo>
                    <a:lnTo>
                      <a:pt x="71" y="38"/>
                    </a:lnTo>
                    <a:lnTo>
                      <a:pt x="71" y="32"/>
                    </a:lnTo>
                    <a:lnTo>
                      <a:pt x="67" y="32"/>
                    </a:lnTo>
                    <a:lnTo>
                      <a:pt x="67" y="25"/>
                    </a:lnTo>
                    <a:lnTo>
                      <a:pt x="63" y="25"/>
                    </a:lnTo>
                    <a:lnTo>
                      <a:pt x="63" y="23"/>
                    </a:lnTo>
                    <a:lnTo>
                      <a:pt x="58" y="23"/>
                    </a:lnTo>
                    <a:lnTo>
                      <a:pt x="58" y="18"/>
                    </a:lnTo>
                    <a:lnTo>
                      <a:pt x="54" y="18"/>
                    </a:lnTo>
                    <a:lnTo>
                      <a:pt x="54" y="15"/>
                    </a:lnTo>
                    <a:lnTo>
                      <a:pt x="43" y="15"/>
                    </a:lnTo>
                    <a:lnTo>
                      <a:pt x="43" y="13"/>
                    </a:lnTo>
                    <a:lnTo>
                      <a:pt x="42" y="13"/>
                    </a:lnTo>
                    <a:lnTo>
                      <a:pt x="42" y="11"/>
                    </a:lnTo>
                    <a:lnTo>
                      <a:pt x="37" y="11"/>
                    </a:lnTo>
                    <a:lnTo>
                      <a:pt x="37" y="8"/>
                    </a:lnTo>
                    <a:lnTo>
                      <a:pt x="29" y="8"/>
                    </a:lnTo>
                    <a:lnTo>
                      <a:pt x="29" y="6"/>
                    </a:lnTo>
                    <a:lnTo>
                      <a:pt x="19" y="6"/>
                    </a:lnTo>
                    <a:lnTo>
                      <a:pt x="19" y="4"/>
                    </a:lnTo>
                    <a:lnTo>
                      <a:pt x="9" y="4"/>
                    </a:lnTo>
                    <a:lnTo>
                      <a:pt x="9"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endParaRPr>
              </a:p>
            </p:txBody>
          </p:sp>
        </p:grpSp>
        <p:cxnSp>
          <p:nvCxnSpPr>
            <p:cNvPr id="107" name="Straight Connector 106"/>
            <p:cNvCxnSpPr/>
            <p:nvPr/>
          </p:nvCxnSpPr>
          <p:spPr>
            <a:xfrm>
              <a:off x="3983644" y="3039819"/>
              <a:ext cx="0" cy="122400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33133" y="3028062"/>
              <a:ext cx="0" cy="1224000"/>
            </a:xfrm>
            <a:prstGeom prst="line">
              <a:avLst/>
            </a:prstGeom>
            <a:ln w="25400">
              <a:solidFill>
                <a:srgbClr val="B2C0D8"/>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483883" y="3038377"/>
              <a:ext cx="0" cy="1224000"/>
            </a:xfrm>
            <a:prstGeom prst="line">
              <a:avLst/>
            </a:prstGeom>
            <a:ln w="25400">
              <a:solidFill>
                <a:srgbClr val="B60D27"/>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2871010" y="2056062"/>
              <a:ext cx="0" cy="1944000"/>
            </a:xfrm>
            <a:prstGeom prst="line">
              <a:avLst/>
            </a:prstGeom>
            <a:ln w="25400">
              <a:solidFill>
                <a:srgbClr val="B2C0D8"/>
              </a:solidFill>
              <a:prstDash val="sysDash"/>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086017" y="3955255"/>
              <a:ext cx="397866"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60D27"/>
                  </a:solidFill>
                  <a:ea typeface="MS UI Gothic" pitchFamily="18" charset="0"/>
                </a:rPr>
                <a:t>7.9</a:t>
              </a:r>
            </a:p>
          </p:txBody>
        </p:sp>
        <p:sp>
          <p:nvSpPr>
            <p:cNvPr id="117" name="TextBox 116"/>
            <p:cNvSpPr txBox="1"/>
            <p:nvPr/>
          </p:nvSpPr>
          <p:spPr>
            <a:xfrm>
              <a:off x="3435267" y="3955255"/>
              <a:ext cx="397866"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2C0D8"/>
                  </a:solidFill>
                  <a:ea typeface="MS UI Gothic" pitchFamily="18" charset="0"/>
                </a:rPr>
                <a:t>9.6</a:t>
              </a:r>
            </a:p>
          </p:txBody>
        </p:sp>
        <p:sp>
          <p:nvSpPr>
            <p:cNvPr id="118" name="TextBox 117"/>
            <p:cNvSpPr txBox="1"/>
            <p:nvPr/>
          </p:nvSpPr>
          <p:spPr>
            <a:xfrm>
              <a:off x="4020699" y="3955255"/>
              <a:ext cx="482824"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FFC000"/>
                  </a:solidFill>
                  <a:ea typeface="MS UI Gothic" pitchFamily="18" charset="0"/>
                </a:rPr>
                <a:t>10.3</a:t>
              </a:r>
            </a:p>
          </p:txBody>
        </p:sp>
      </p:grpSp>
      <p:graphicFrame>
        <p:nvGraphicFramePr>
          <p:cNvPr id="190" name="Table 189"/>
          <p:cNvGraphicFramePr>
            <a:graphicFrameLocks noGrp="1"/>
          </p:cNvGraphicFramePr>
          <p:nvPr>
            <p:extLst>
              <p:ext uri="{D42A27DB-BD31-4B8C-83A1-F6EECF244321}">
                <p14:modId xmlns:p14="http://schemas.microsoft.com/office/powerpoint/2010/main" xmlns="" val="899406493"/>
              </p:ext>
            </p:extLst>
          </p:nvPr>
        </p:nvGraphicFramePr>
        <p:xfrm>
          <a:off x="4254782" y="1412776"/>
          <a:ext cx="4746343" cy="1723841"/>
        </p:xfrm>
        <a:graphic>
          <a:graphicData uri="http://schemas.openxmlformats.org/drawingml/2006/table">
            <a:tbl>
              <a:tblPr firstRow="1" bandRow="1"/>
              <a:tblGrid>
                <a:gridCol w="1397338"/>
                <a:gridCol w="1196355"/>
                <a:gridCol w="933450"/>
                <a:gridCol w="1219200"/>
              </a:tblGrid>
              <a:tr h="5721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endParaRPr lang="en-GB" sz="1100" dirty="0">
                        <a:solidFill>
                          <a:srgbClr val="000000"/>
                        </a:solidFill>
                        <a:latin typeface="+mn-lt"/>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mOS、m </a:t>
                      </a:r>
                      <a:r>
                        <a:rPr lang="en-GB" altLang="ja-JP" sz="1100" b="1" i="0" dirty="0" smtClean="0">
                          <a:solidFill>
                            <a:srgbClr val="000000"/>
                          </a:solidFill>
                          <a:ea typeface="MS UI Gothic" pitchFamily="18" charset="0"/>
                        </a:rPr>
                        <a:t/>
                      </a:r>
                      <a:br>
                        <a:rPr lang="en-GB" altLang="ja-JP" sz="1100" b="1" i="0" dirty="0" smtClean="0">
                          <a:solidFill>
                            <a:srgbClr val="000000"/>
                          </a:solidFill>
                          <a:ea typeface="MS UI Gothic" pitchFamily="18" charset="0"/>
                        </a:rPr>
                      </a:br>
                      <a:r>
                        <a:rPr lang="ja-JP" sz="1100" b="1" i="0" dirty="0" smtClean="0">
                          <a:solidFill>
                            <a:srgbClr val="000000"/>
                          </a:solidFill>
                          <a:ea typeface="MS UI Gothic" pitchFamily="18" charset="0"/>
                        </a:rPr>
                        <a:t>(95% CI)</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1年OS、</a:t>
                      </a:r>
                      <a:r>
                        <a:rPr lang="en-GB" altLang="ja-JP" sz="1100" b="1" i="0" dirty="0" smtClean="0">
                          <a:solidFill>
                            <a:srgbClr val="000000"/>
                          </a:solidFill>
                          <a:ea typeface="MS UI Gothic" pitchFamily="18" charset="0"/>
                        </a:rPr>
                        <a:t/>
                      </a:r>
                      <a:br>
                        <a:rPr lang="en-GB" altLang="ja-JP" sz="1100" b="1" i="0" dirty="0" smtClean="0">
                          <a:solidFill>
                            <a:srgbClr val="000000"/>
                          </a:solidFill>
                          <a:ea typeface="MS UI Gothic" pitchFamily="18" charset="0"/>
                        </a:rPr>
                      </a:br>
                      <a:r>
                        <a:rPr lang="ja-JP" sz="1100" b="1" i="0" dirty="0" smtClean="0">
                          <a:solidFill>
                            <a:srgbClr val="000000"/>
                          </a:solidFill>
                          <a:ea typeface="MS UI Gothic" pitchFamily="18" charset="0"/>
                        </a:rPr>
                        <a:t>%</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dirty="0" smtClean="0">
                          <a:solidFill>
                            <a:srgbClr val="000000"/>
                          </a:solidFill>
                          <a:ea typeface="MS UI Gothic" pitchFamily="18" charset="0"/>
                        </a:rPr>
                        <a:t>HR* </a:t>
                      </a:r>
                      <a:r>
                        <a:rPr lang="en-GB" altLang="ja-JP" sz="1100" b="1" i="0" dirty="0" smtClean="0">
                          <a:solidFill>
                            <a:srgbClr val="000000"/>
                          </a:solidFill>
                          <a:ea typeface="MS UI Gothic" pitchFamily="18" charset="0"/>
                        </a:rPr>
                        <a:t/>
                      </a:r>
                      <a:br>
                        <a:rPr lang="en-GB" altLang="ja-JP" sz="1100" b="1" i="0" dirty="0" smtClean="0">
                          <a:solidFill>
                            <a:srgbClr val="000000"/>
                          </a:solidFill>
                          <a:ea typeface="MS UI Gothic" pitchFamily="18" charset="0"/>
                        </a:rPr>
                      </a:br>
                      <a:r>
                        <a:rPr lang="ja-JP" sz="1100" b="1" i="0" dirty="0" smtClean="0">
                          <a:solidFill>
                            <a:srgbClr val="000000"/>
                          </a:solidFill>
                          <a:ea typeface="MS UI Gothic" pitchFamily="18" charset="0"/>
                        </a:rPr>
                        <a:t>(95%CI)</a:t>
                      </a:r>
                    </a:p>
                  </a:txBody>
                  <a:tcPr anchor="b">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3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100" b="1" i="0" u="none" dirty="0" smtClean="0">
                          <a:solidFill>
                            <a:srgbClr val="B60D27"/>
                          </a:solidFill>
                          <a:ea typeface="MS UI Gothic" pitchFamily="18" charset="0"/>
                        </a:rPr>
                        <a:t>Sym004 12 mg/kg </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100" b="1" i="0" dirty="0" smtClean="0">
                          <a:solidFill>
                            <a:srgbClr val="B60D27"/>
                          </a:solidFill>
                          <a:ea typeface="MS UI Gothic" pitchFamily="18" charset="0"/>
                        </a:rPr>
                        <a:t>7.9 (6.5, 9.9)</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B60D27"/>
                          </a:solidFill>
                          <a:ea typeface="MS UI Gothic" pitchFamily="18" charset="0"/>
                        </a:rPr>
                        <a:t>37 (26, 47)</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B60D27"/>
                          </a:solidFill>
                          <a:ea typeface="MS UI Gothic" pitchFamily="18" charset="0"/>
                        </a:rPr>
                        <a:t>1.31 (0.92, 1.86)</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838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100" b="1" i="0" u="none" dirty="0" smtClean="0">
                          <a:solidFill>
                            <a:srgbClr val="FFC000"/>
                          </a:solidFill>
                          <a:ea typeface="MS UI Gothic" pitchFamily="18" charset="0"/>
                        </a:rPr>
                        <a:t>Sym004 9/6 mg/kg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100" b="1" i="0" dirty="0" smtClean="0">
                          <a:solidFill>
                            <a:srgbClr val="FFC000"/>
                          </a:solidFill>
                          <a:ea typeface="MS UI Gothic" pitchFamily="18" charset="0"/>
                        </a:rPr>
                        <a:t>10.3 (9.0, 12.9)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FFC000"/>
                          </a:solidFill>
                          <a:ea typeface="MS UI Gothic" pitchFamily="18" charset="0"/>
                        </a:rPr>
                        <a:t>44 (33, 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100" b="1" i="0" dirty="0" smtClean="0">
                          <a:solidFill>
                            <a:srgbClr val="FFC000"/>
                          </a:solidFill>
                          <a:ea typeface="MS UI Gothic" pitchFamily="18" charset="0"/>
                        </a:rPr>
                        <a:t>0.97 (0.68, 1.40)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38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100" b="1" i="0" u="none" dirty="0" smtClean="0">
                          <a:solidFill>
                            <a:srgbClr val="B2C0D8"/>
                          </a:solidFill>
                          <a:ea typeface="MS UI Gothic" pitchFamily="18" charset="0"/>
                        </a:rPr>
                        <a:t>治療医師の選択</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dirty="0" smtClean="0">
                          <a:solidFill>
                            <a:srgbClr val="B2C0D8"/>
                          </a:solidFill>
                          <a:ea typeface="MS UI Gothic" pitchFamily="18" charset="0"/>
                        </a:rPr>
                        <a:t>9.6 (8.3, 12.2)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dirty="0" smtClean="0">
                          <a:solidFill>
                            <a:srgbClr val="B2C0D8"/>
                          </a:solidFill>
                          <a:ea typeface="MS UI Gothic" pitchFamily="18" charset="0"/>
                        </a:rPr>
                        <a:t>40 (29, 51)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smtClean="0">
                          <a:solidFill>
                            <a:schemeClr val="accent2"/>
                          </a:solidFill>
                          <a:latin typeface="+mn-lt"/>
                          <a:cs typeface="Arial" panose="020B0604020202020204" pitchFamily="34" charset="0"/>
                        </a:rPr>
                        <a:t>-</a:t>
                      </a:r>
                      <a:endParaRPr lang="en-GB" sz="1100" b="1" dirty="0">
                        <a:solidFill>
                          <a:schemeClr val="accent2"/>
                        </a:solidFill>
                        <a:latin typeface="+mn-lt"/>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3" name="Text Placeholder 16"/>
          <p:cNvSpPr>
            <a:spLocks noGrp="1"/>
          </p:cNvSpPr>
          <p:nvPr>
            <p:ph type="body" sz="quarter" idx="11"/>
          </p:nvPr>
        </p:nvSpPr>
        <p:spPr>
          <a:xfrm>
            <a:off x="4648200" y="6096000"/>
            <a:ext cx="4130675" cy="487363"/>
          </a:xfrm>
        </p:spPr>
        <p:txBody>
          <a:bodyPr/>
          <a:lstStyle/>
          <a:p>
            <a:r>
              <a:rPr lang="en-GB" dirty="0" err="1"/>
              <a:t>Taberno</a:t>
            </a:r>
            <a:r>
              <a:rPr lang="en-GB" dirty="0"/>
              <a:t> J, et al. </a:t>
            </a:r>
            <a:r>
              <a:rPr lang="fr-FR" dirty="0"/>
              <a:t>Ann Oncol 2017;28(Suppl 5):Abstr</a:t>
            </a:r>
            <a:r>
              <a:rPr lang="en-US" dirty="0"/>
              <a:t> </a:t>
            </a:r>
            <a:r>
              <a:rPr lang="en-GB" dirty="0"/>
              <a:t>478O</a:t>
            </a:r>
          </a:p>
        </p:txBody>
      </p:sp>
      <p:sp>
        <p:nvSpPr>
          <p:cNvPr id="194" name="Text Placeholder 15"/>
          <p:cNvSpPr>
            <a:spLocks noGrp="1"/>
          </p:cNvSpPr>
          <p:nvPr>
            <p:ph type="body" sz="quarter" idx="10"/>
          </p:nvPr>
        </p:nvSpPr>
        <p:spPr>
          <a:xfrm>
            <a:off x="365125" y="6096000"/>
            <a:ext cx="4130675" cy="487363"/>
          </a:xfrm>
        </p:spPr>
        <p:txBody>
          <a:bodyPr/>
          <a:lstStyle/>
          <a:p>
            <a:pPr fontAlgn="auto">
              <a:spcAft>
                <a:spcPts val="0"/>
              </a:spcAft>
            </a:pPr>
            <a:r>
              <a:rPr lang="ja-JP" sz="1200" b="0" i="0" dirty="0" smtClean="0">
                <a:solidFill>
                  <a:srgbClr val="4D4D4D"/>
                </a:solidFill>
                <a:ea typeface="MS UI Gothic" pitchFamily="18" charset="0"/>
              </a:rPr>
              <a:t>*対 治験医師の選択</a:t>
            </a:r>
          </a:p>
        </p:txBody>
      </p:sp>
    </p:spTree>
    <p:extLst>
      <p:ext uri="{BB962C8B-B14F-4D97-AF65-F5344CB8AC3E}">
        <p14:creationId xmlns:p14="http://schemas.microsoft.com/office/powerpoint/2010/main" xmlns="" val="3829929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1000"/>
              </a:spcBef>
              <a:spcAft>
                <a:spcPts val="0"/>
              </a:spcAft>
              <a:buClr>
                <a:srgbClr val="043882"/>
              </a:buClr>
              <a:buNone/>
            </a:pPr>
            <a:r>
              <a:rPr lang="en-GB" altLang="ja-JP" sz="1600" b="1" i="0" dirty="0" smtClean="0">
                <a:solidFill>
                  <a:srgbClr val="4D4D4D"/>
                </a:solidFill>
                <a:ea typeface="MS UI Gothic" pitchFamily="18" charset="0"/>
              </a:rPr>
              <a:t/>
            </a:r>
            <a:br>
              <a:rPr lang="en-GB" altLang="ja-JP" sz="1600" b="1" i="0" dirty="0" smtClean="0">
                <a:solidFill>
                  <a:srgbClr val="4D4D4D"/>
                </a:solidFill>
                <a:ea typeface="MS UI Gothic" pitchFamily="18" charset="0"/>
              </a:rPr>
            </a:br>
            <a:r>
              <a:rPr lang="ja-JP" sz="1600" b="1" i="0" dirty="0" smtClean="0">
                <a:solidFill>
                  <a:srgbClr val="4D4D4D"/>
                </a:solidFill>
                <a:ea typeface="MS UI Gothic" pitchFamily="18" charset="0"/>
              </a:rPr>
              <a:t>結論</a:t>
            </a:r>
          </a:p>
          <a:p>
            <a:pPr>
              <a:spcAft>
                <a:spcPts val="0"/>
              </a:spcAft>
              <a:buClr>
                <a:srgbClr val="043882"/>
              </a:buClr>
            </a:pPr>
            <a:r>
              <a:rPr lang="ja-JP" sz="1600" b="1" i="0" dirty="0" smtClean="0">
                <a:solidFill>
                  <a:srgbClr val="4D4D4D"/>
                </a:solidFill>
                <a:ea typeface="MS UI Gothic" pitchFamily="18" charset="0"/>
              </a:rPr>
              <a:t>KRASエクソン2野生型のmCRC患者集団（現在SoCの対象となっている患者は含まれない）で実施した本試験では、主要評価項目は達成されなかった。</a:t>
            </a:r>
          </a:p>
          <a:p>
            <a:pPr>
              <a:spcAft>
                <a:spcPts val="0"/>
              </a:spcAft>
              <a:buClr>
                <a:srgbClr val="043882"/>
              </a:buClr>
            </a:pPr>
            <a:r>
              <a:rPr lang="ja-JP" sz="1600" b="1" i="0" dirty="0" smtClean="0">
                <a:solidFill>
                  <a:srgbClr val="4D4D4D"/>
                </a:solidFill>
                <a:ea typeface="MS UI Gothic" pitchFamily="18" charset="0"/>
              </a:rPr>
              <a:t>安全性に関しては管理可能な安全性プロファイルが示されたものの、TRAE（特に皮膚に関する毒性および注射部位反応*）は、Sym004投与を受けている患者でより頻繁に発生した。</a:t>
            </a:r>
          </a:p>
          <a:p>
            <a:pPr>
              <a:spcAft>
                <a:spcPts val="0"/>
              </a:spcAft>
              <a:buClr>
                <a:srgbClr val="043882"/>
              </a:buClr>
            </a:pPr>
            <a:r>
              <a:rPr lang="ja-JP" sz="1600" b="1" i="0" dirty="0" smtClean="0">
                <a:solidFill>
                  <a:srgbClr val="4D4D4D"/>
                </a:solidFill>
                <a:ea typeface="MS UI Gothic" pitchFamily="18" charset="0"/>
              </a:rPr>
              <a:t>OSの改善は、ダブルネガティブまたはトリプルネガティブのサブグループ集団で観察された。</a:t>
            </a:r>
            <a:r>
              <a:rPr lang="ja-JP" sz="1600" b="1" i="0" baseline="30000" dirty="0" smtClean="0">
                <a:solidFill>
                  <a:srgbClr val="4D4D4D"/>
                </a:solidFill>
                <a:ea typeface="MS UI Gothic" pitchFamily="18" charset="0"/>
              </a:rPr>
              <a:t>†</a:t>
            </a:r>
          </a:p>
          <a:p>
            <a:pPr marL="0" indent="0">
              <a:spcAft>
                <a:spcPts val="0"/>
              </a:spcAft>
              <a:buClr>
                <a:srgbClr val="043882"/>
              </a:buClr>
              <a:buNone/>
            </a:pPr>
            <a:endParaRPr lang="en-GB" b="1" dirty="0"/>
          </a:p>
          <a:p>
            <a:pPr marL="0" indent="0">
              <a:buNone/>
            </a:pPr>
            <a:endParaRPr lang="en-GB" b="1" dirty="0"/>
          </a:p>
          <a:p>
            <a:endParaRPr lang="en-GB" dirty="0"/>
          </a:p>
        </p:txBody>
      </p:sp>
      <p:sp>
        <p:nvSpPr>
          <p:cNvPr id="16"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478O: 抗EGFR療法に対し治療抵抗性を獲得したmCRC患者におけるSym004の有効性および安全性：無作為化第II相試験(RP2S)の結果 – Taberno J, et al</a:t>
            </a:r>
          </a:p>
        </p:txBody>
      </p:sp>
      <p:graphicFrame>
        <p:nvGraphicFramePr>
          <p:cNvPr id="18" name="Group 88"/>
          <p:cNvGraphicFramePr>
            <a:graphicFrameLocks noGrp="1"/>
          </p:cNvGraphicFramePr>
          <p:nvPr>
            <p:extLst>
              <p:ext uri="{D42A27DB-BD31-4B8C-83A1-F6EECF244321}">
                <p14:modId xmlns:p14="http://schemas.microsoft.com/office/powerpoint/2010/main" xmlns="" val="2351155452"/>
              </p:ext>
            </p:extLst>
          </p:nvPr>
        </p:nvGraphicFramePr>
        <p:xfrm>
          <a:off x="380009" y="1599084"/>
          <a:ext cx="8406878" cy="2720340"/>
        </p:xfrm>
        <a:graphic>
          <a:graphicData uri="http://schemas.openxmlformats.org/drawingml/2006/table">
            <a:tbl>
              <a:tblPr firstRow="1" bandRow="1">
                <a:tableStyleId>{69012ECD-51FC-41F1-AA8D-1B2483CD663E}</a:tableStyleId>
              </a:tblPr>
              <a:tblGrid>
                <a:gridCol w="2227724">
                  <a:extLst>
                    <a:ext uri="{9D8B030D-6E8A-4147-A177-3AD203B41FA5}">
                      <a16:colId xmlns="" xmlns:a16="http://schemas.microsoft.com/office/drawing/2014/main" val="20000"/>
                    </a:ext>
                  </a:extLst>
                </a:gridCol>
                <a:gridCol w="1989667"/>
                <a:gridCol w="2015067">
                  <a:extLst>
                    <a:ext uri="{9D8B030D-6E8A-4147-A177-3AD203B41FA5}">
                      <a16:colId xmlns="" xmlns:a16="http://schemas.microsoft.com/office/drawing/2014/main" val="20001"/>
                    </a:ext>
                  </a:extLst>
                </a:gridCol>
                <a:gridCol w="2174420"/>
              </a:tblGrid>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200"/>
                        </a:lnSpc>
                        <a:spcBef>
                          <a:spcPts val="288"/>
                        </a:spcBef>
                        <a:spcAft>
                          <a:spcPct val="0"/>
                        </a:spcAft>
                        <a:buClr>
                          <a:schemeClr val="tx2"/>
                        </a:buClr>
                        <a:buSzPct val="110000"/>
                        <a:buFontTx/>
                        <a:buNone/>
                        <a:tabLst/>
                      </a:pPr>
                      <a:r>
                        <a:rPr lang="ja-JP" sz="1200" b="1" i="0" u="none" dirty="0" smtClean="0">
                          <a:solidFill>
                            <a:srgbClr val="FFFFFF"/>
                          </a:solidFill>
                          <a:ea typeface="MS UI Gothic" pitchFamily="18" charset="0"/>
                        </a:rPr>
                        <a:t>Sym004 12 mg/kg (n=83)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ja-JP" sz="1200" b="1" i="0" dirty="0" smtClean="0">
                          <a:solidFill>
                            <a:srgbClr val="FFFFFF"/>
                          </a:solidFill>
                          <a:ea typeface="MS UI Gothic" pitchFamily="18" charset="0"/>
                        </a:rPr>
                        <a:t>Sym004 9/6 mg/kg (n=86)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200"/>
                        </a:lnSpc>
                      </a:pPr>
                      <a:r>
                        <a:rPr lang="ja-JP" sz="1200" b="1" i="0" dirty="0" smtClean="0">
                          <a:solidFill>
                            <a:srgbClr val="FFFFFF"/>
                          </a:solidFill>
                          <a:ea typeface="MS UI Gothic" pitchFamily="18" charset="0"/>
                        </a:rPr>
                        <a:t>治療医師の選択 (n=85)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177290">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奏効率、n（%）</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CR</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PR</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SD</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PD</a:t>
                      </a:r>
                    </a:p>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endParaRPr lang="en-GB" sz="1200" dirty="0" smtClean="0">
                        <a:solidFill>
                          <a:srgbClr val="000000"/>
                        </a:solidFill>
                      </a:endParaRPr>
                    </a:p>
                    <a:p>
                      <a:pPr algn="ctr">
                        <a:lnSpc>
                          <a:spcPts val="1200"/>
                        </a:lnSpc>
                        <a:spcBef>
                          <a:spcPts val="288"/>
                        </a:spcBef>
                      </a:pPr>
                      <a:r>
                        <a:rPr lang="en-GB" sz="1200" dirty="0" smtClean="0">
                          <a:solidFill>
                            <a:srgbClr val="000000"/>
                          </a:solidFill>
                        </a:rPr>
                        <a:t>-</a:t>
                      </a:r>
                    </a:p>
                    <a:p>
                      <a:pPr algn="ctr">
                        <a:lnSpc>
                          <a:spcPts val="1200"/>
                        </a:lnSpc>
                        <a:spcBef>
                          <a:spcPts val="288"/>
                        </a:spcBef>
                      </a:pPr>
                      <a:r>
                        <a:rPr lang="ja-JP" sz="1200" b="0" i="0" dirty="0" smtClean="0">
                          <a:solidFill>
                            <a:srgbClr val="000000"/>
                          </a:solidFill>
                          <a:ea typeface="MS UI Gothic" pitchFamily="18" charset="0"/>
                        </a:rPr>
                        <a:t>11 (14.1)</a:t>
                      </a:r>
                    </a:p>
                    <a:p>
                      <a:pPr algn="ctr">
                        <a:lnSpc>
                          <a:spcPts val="1200"/>
                        </a:lnSpc>
                        <a:spcBef>
                          <a:spcPts val="288"/>
                        </a:spcBef>
                      </a:pPr>
                      <a:r>
                        <a:rPr lang="ja-JP" sz="1200" b="0" i="0" dirty="0" smtClean="0">
                          <a:solidFill>
                            <a:srgbClr val="000000"/>
                          </a:solidFill>
                          <a:ea typeface="MS UI Gothic" pitchFamily="18" charset="0"/>
                        </a:rPr>
                        <a:t>40 (51.3)</a:t>
                      </a:r>
                    </a:p>
                    <a:p>
                      <a:pPr algn="ctr">
                        <a:lnSpc>
                          <a:spcPts val="1200"/>
                        </a:lnSpc>
                        <a:spcBef>
                          <a:spcPts val="288"/>
                        </a:spcBef>
                      </a:pPr>
                      <a:r>
                        <a:rPr lang="ja-JP" sz="1200" b="0" i="0" dirty="0" smtClean="0">
                          <a:solidFill>
                            <a:srgbClr val="000000"/>
                          </a:solidFill>
                          <a:ea typeface="MS UI Gothic" pitchFamily="18" charset="0"/>
                        </a:rPr>
                        <a:t>27 (34.6)</a:t>
                      </a:r>
                    </a:p>
                    <a:p>
                      <a:pPr algn="ctr">
                        <a:lnSpc>
                          <a:spcPts val="1200"/>
                        </a:lnSpc>
                        <a:spcBef>
                          <a:spcPts val="288"/>
                        </a:spcBef>
                      </a:pPr>
                      <a:r>
                        <a:rPr lang="ja-JP" sz="1200" b="0" i="0" dirty="0" smtClean="0">
                          <a:solidFill>
                            <a:srgbClr val="000000"/>
                          </a:solidFill>
                          <a:ea typeface="MS UI Gothic" pitchFamily="18" charset="0"/>
                        </a:rPr>
                        <a:t>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endParaRPr lang="en-GB" sz="1200" dirty="0" smtClean="0">
                        <a:solidFill>
                          <a:srgbClr val="000000"/>
                        </a:solidFill>
                      </a:endParaRPr>
                    </a:p>
                    <a:p>
                      <a:pPr algn="ctr">
                        <a:lnSpc>
                          <a:spcPts val="1200"/>
                        </a:lnSpc>
                        <a:spcBef>
                          <a:spcPts val="288"/>
                        </a:spcBef>
                      </a:pPr>
                      <a:r>
                        <a:rPr lang="en-GB" sz="1200" dirty="0" smtClean="0">
                          <a:solidFill>
                            <a:srgbClr val="000000"/>
                          </a:solidFill>
                        </a:rPr>
                        <a:t>-</a:t>
                      </a:r>
                    </a:p>
                    <a:p>
                      <a:pPr algn="ctr">
                        <a:lnSpc>
                          <a:spcPts val="1200"/>
                        </a:lnSpc>
                        <a:spcBef>
                          <a:spcPts val="288"/>
                        </a:spcBef>
                      </a:pPr>
                      <a:r>
                        <a:rPr lang="ja-JP" sz="1200" b="0" i="0" dirty="0" smtClean="0">
                          <a:solidFill>
                            <a:srgbClr val="000000"/>
                          </a:solidFill>
                          <a:ea typeface="MS UI Gothic" pitchFamily="18" charset="0"/>
                        </a:rPr>
                        <a:t>8 (9.6)</a:t>
                      </a:r>
                    </a:p>
                    <a:p>
                      <a:pPr algn="ctr">
                        <a:lnSpc>
                          <a:spcPts val="1200"/>
                        </a:lnSpc>
                        <a:spcBef>
                          <a:spcPts val="288"/>
                        </a:spcBef>
                      </a:pPr>
                      <a:r>
                        <a:rPr lang="ja-JP" sz="1200" b="0" i="0" dirty="0" smtClean="0">
                          <a:solidFill>
                            <a:srgbClr val="000000"/>
                          </a:solidFill>
                          <a:ea typeface="MS UI Gothic" pitchFamily="18" charset="0"/>
                        </a:rPr>
                        <a:t>47 (56.6)</a:t>
                      </a:r>
                    </a:p>
                    <a:p>
                      <a:pPr algn="ctr">
                        <a:lnSpc>
                          <a:spcPts val="1200"/>
                        </a:lnSpc>
                        <a:spcBef>
                          <a:spcPts val="288"/>
                        </a:spcBef>
                      </a:pPr>
                      <a:r>
                        <a:rPr lang="ja-JP" sz="1200" b="0" i="0" dirty="0" smtClean="0">
                          <a:solidFill>
                            <a:srgbClr val="000000"/>
                          </a:solidFill>
                          <a:ea typeface="MS UI Gothic" pitchFamily="18" charset="0"/>
                        </a:rPr>
                        <a:t>28 (33.7)</a:t>
                      </a:r>
                    </a:p>
                    <a:p>
                      <a:pPr algn="ctr">
                        <a:lnSpc>
                          <a:spcPts val="1200"/>
                        </a:lnSpc>
                        <a:spcBef>
                          <a:spcPts val="288"/>
                        </a:spcBef>
                      </a:pPr>
                      <a:r>
                        <a:rPr lang="ja-JP" sz="1200" b="0" i="0" dirty="0" smtClean="0">
                          <a:solidFill>
                            <a:srgbClr val="000000"/>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200"/>
                        </a:lnSpc>
                        <a:spcBef>
                          <a:spcPts val="288"/>
                        </a:spcBef>
                      </a:pPr>
                      <a:endParaRPr lang="en-GB" sz="1200" dirty="0" smtClean="0">
                        <a:solidFill>
                          <a:srgbClr val="000000"/>
                        </a:solidFill>
                      </a:endParaRPr>
                    </a:p>
                    <a:p>
                      <a:pPr algn="ctr">
                        <a:lnSpc>
                          <a:spcPts val="1200"/>
                        </a:lnSpc>
                        <a:spcBef>
                          <a:spcPts val="288"/>
                        </a:spcBef>
                      </a:pPr>
                      <a:r>
                        <a:rPr lang="ja-JP" sz="1200" b="0" i="0" dirty="0" smtClean="0">
                          <a:solidFill>
                            <a:srgbClr val="000000"/>
                          </a:solidFill>
                          <a:ea typeface="MS UI Gothic" pitchFamily="18" charset="0"/>
                        </a:rPr>
                        <a:t>1 (1.4)</a:t>
                      </a:r>
                    </a:p>
                    <a:p>
                      <a:pPr algn="ctr">
                        <a:lnSpc>
                          <a:spcPts val="1200"/>
                        </a:lnSpc>
                        <a:spcBef>
                          <a:spcPts val="288"/>
                        </a:spcBef>
                      </a:pPr>
                      <a:r>
                        <a:rPr lang="ja-JP" sz="1200" b="0" i="0" dirty="0" smtClean="0">
                          <a:solidFill>
                            <a:srgbClr val="000000"/>
                          </a:solidFill>
                          <a:ea typeface="MS UI Gothic" pitchFamily="18" charset="0"/>
                        </a:rPr>
                        <a:t>1 (1.4)</a:t>
                      </a:r>
                    </a:p>
                    <a:p>
                      <a:pPr algn="ctr">
                        <a:lnSpc>
                          <a:spcPts val="1200"/>
                        </a:lnSpc>
                        <a:spcBef>
                          <a:spcPts val="288"/>
                        </a:spcBef>
                      </a:pPr>
                      <a:r>
                        <a:rPr lang="ja-JP" sz="1200" b="0" i="0" dirty="0" smtClean="0">
                          <a:solidFill>
                            <a:srgbClr val="000000"/>
                          </a:solidFill>
                          <a:ea typeface="MS UI Gothic" pitchFamily="18" charset="0"/>
                        </a:rPr>
                        <a:t>37 (52.9)</a:t>
                      </a:r>
                    </a:p>
                    <a:p>
                      <a:pPr algn="ctr">
                        <a:lnSpc>
                          <a:spcPts val="1200"/>
                        </a:lnSpc>
                        <a:spcBef>
                          <a:spcPts val="288"/>
                        </a:spcBef>
                      </a:pPr>
                      <a:r>
                        <a:rPr lang="ja-JP" sz="1200" b="0" i="0" dirty="0" smtClean="0">
                          <a:solidFill>
                            <a:srgbClr val="000000"/>
                          </a:solidFill>
                          <a:ea typeface="MS UI Gothic" pitchFamily="18" charset="0"/>
                        </a:rPr>
                        <a:t>31 (44.3)</a:t>
                      </a:r>
                    </a:p>
                    <a:p>
                      <a:pPr algn="ctr">
                        <a:lnSpc>
                          <a:spcPts val="1200"/>
                        </a:lnSpc>
                        <a:spcBef>
                          <a:spcPts val="288"/>
                        </a:spcBef>
                      </a:pPr>
                      <a:r>
                        <a:rPr lang="ja-JP" sz="1200" b="0" i="0" dirty="0" smtClean="0">
                          <a:solidFill>
                            <a:srgbClr val="000000"/>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mPFS, カ月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ja-JP" sz="1200" b="0" i="0" dirty="0" smtClean="0">
                          <a:solidFill>
                            <a:srgbClr val="000000"/>
                          </a:solidFill>
                          <a:ea typeface="MS UI Gothic" pitchFamily="18" charset="0"/>
                        </a:rPr>
                        <a:t>2.8 (1.8,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ja-JP" sz="1200" b="0" i="0" dirty="0" smtClean="0">
                          <a:solidFill>
                            <a:srgbClr val="000000"/>
                          </a:solidFill>
                          <a:ea typeface="MS UI Gothic" pitchFamily="18" charset="0"/>
                        </a:rPr>
                        <a:t>2.7 (2.6,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ja-JP" sz="1200" b="0" i="0" dirty="0" smtClean="0">
                          <a:solidFill>
                            <a:srgbClr val="000000"/>
                          </a:solidFill>
                          <a:ea typeface="MS UI Gothic" pitchFamily="18" charset="0"/>
                        </a:rPr>
                        <a:t>2.6 (1.4,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4157">
                <a:tc>
                  <a:txBody>
                    <a:bodyPr/>
                    <a:lstStyle/>
                    <a:p>
                      <a:pPr marL="92075" marR="0" lvl="1"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HR (対 治験医師の選択)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ja-JP" sz="1200" b="0" i="0" dirty="0" smtClean="0">
                          <a:solidFill>
                            <a:srgbClr val="000000"/>
                          </a:solidFill>
                          <a:ea typeface="MS UI Gothic" pitchFamily="18" charset="0"/>
                        </a:rPr>
                        <a:t>1.08 (0.77, 1.50)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r>
                        <a:rPr lang="ja-JP" sz="1200" b="0" i="0" dirty="0" smtClean="0">
                          <a:solidFill>
                            <a:srgbClr val="000000"/>
                          </a:solidFill>
                          <a:ea typeface="MS UI Gothic" pitchFamily="18" charset="0"/>
                        </a:rPr>
                        <a:t>0.98 (0.71, 1.35)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200"/>
                        </a:lnSpc>
                      </a:pPr>
                      <a:endParaRPr lang="en-GB" sz="12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第6カ月におけるPFS、%(95%CI)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lnSpc>
                          <a:spcPts val="1200"/>
                        </a:lnSpc>
                      </a:pPr>
                      <a:r>
                        <a:rPr lang="ja-JP" sz="1200" b="0" i="0" dirty="0" smtClean="0">
                          <a:solidFill>
                            <a:srgbClr val="000000"/>
                          </a:solidFill>
                          <a:ea typeface="MS UI Gothic" pitchFamily="18" charset="0"/>
                        </a:rPr>
                        <a:t>14 (7,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lnSpc>
                          <a:spcPts val="1200"/>
                        </a:lnSpc>
                      </a:pPr>
                      <a:r>
                        <a:rPr lang="ja-JP" sz="1200" b="0" i="0" dirty="0" smtClean="0">
                          <a:solidFill>
                            <a:srgbClr val="000000"/>
                          </a:solidFill>
                          <a:ea typeface="MS UI Gothic" pitchFamily="18" charset="0"/>
                        </a:rPr>
                        <a:t>21 (13,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lnSpc>
                          <a:spcPts val="1200"/>
                        </a:lnSpc>
                      </a:pPr>
                      <a:r>
                        <a:rPr lang="ja-JP" sz="1200" b="0" i="0" dirty="0" smtClean="0">
                          <a:solidFill>
                            <a:srgbClr val="000000"/>
                          </a:solidFill>
                          <a:ea typeface="MS UI Gothic" pitchFamily="18" charset="0"/>
                        </a:rPr>
                        <a:t>23 (14,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r h="234157">
                <a:tc>
                  <a:txBody>
                    <a:bodyPr/>
                    <a:lstStyle/>
                    <a:p>
                      <a:pPr marL="0" marR="0" lvl="0" indent="0" algn="l" defTabSz="914400" rtl="0" eaLnBrk="1" fontAlgn="base" latinLnBrk="0" hangingPunct="1">
                        <a:lnSpc>
                          <a:spcPts val="1200"/>
                        </a:lnSpc>
                        <a:spcBef>
                          <a:spcPct val="20000"/>
                        </a:spcBef>
                        <a:spcAft>
                          <a:spcPct val="0"/>
                        </a:spcAft>
                        <a:buClr>
                          <a:schemeClr val="tx2"/>
                        </a:buClr>
                        <a:buSzPct val="110000"/>
                        <a:buFontTx/>
                        <a:buNone/>
                        <a:tabLst/>
                      </a:pPr>
                      <a:r>
                        <a:rPr lang="ja-JP" sz="1200" b="0" i="0" u="none" dirty="0" smtClean="0">
                          <a:solidFill>
                            <a:srgbClr val="000000"/>
                          </a:solidFill>
                          <a:ea typeface="MS UI Gothic" pitchFamily="18" charset="0"/>
                        </a:rPr>
                        <a:t>DCR, % (n/N 評価可能)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algn="ctr">
                        <a:lnSpc>
                          <a:spcPts val="1200"/>
                        </a:lnSpc>
                      </a:pPr>
                      <a:r>
                        <a:rPr lang="ja-JP" sz="1200" b="0" i="0" dirty="0" smtClean="0">
                          <a:solidFill>
                            <a:srgbClr val="000000"/>
                          </a:solidFill>
                          <a:ea typeface="MS UI Gothic" pitchFamily="18" charset="0"/>
                        </a:rPr>
                        <a:t>65.4 (51/78)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algn="ctr">
                        <a:lnSpc>
                          <a:spcPts val="1200"/>
                        </a:lnSpc>
                      </a:pPr>
                      <a:r>
                        <a:rPr lang="ja-JP" sz="1200" b="0" i="0" dirty="0" smtClean="0">
                          <a:solidFill>
                            <a:srgbClr val="000000"/>
                          </a:solidFill>
                          <a:ea typeface="MS UI Gothic" pitchFamily="18" charset="0"/>
                        </a:rPr>
                        <a:t>66.2 (55/83)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algn="ctr">
                        <a:lnSpc>
                          <a:spcPts val="1200"/>
                        </a:lnSpc>
                      </a:pPr>
                      <a:r>
                        <a:rPr lang="ja-JP" sz="1200" b="0" i="0" dirty="0" smtClean="0">
                          <a:solidFill>
                            <a:srgbClr val="000000"/>
                          </a:solidFill>
                          <a:ea typeface="MS UI Gothic" pitchFamily="18" charset="0"/>
                        </a:rPr>
                        <a:t>55.7 (39/70)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r>
            </a:tbl>
          </a:graphicData>
        </a:graphic>
      </p:graphicFrame>
      <p:sp>
        <p:nvSpPr>
          <p:cNvPr id="19" name="Text Placeholder 16"/>
          <p:cNvSpPr>
            <a:spLocks noGrp="1"/>
          </p:cNvSpPr>
          <p:nvPr>
            <p:ph type="body" sz="quarter" idx="11"/>
          </p:nvPr>
        </p:nvSpPr>
        <p:spPr>
          <a:xfrm>
            <a:off x="4648200" y="6096000"/>
            <a:ext cx="4130675" cy="487363"/>
          </a:xfrm>
        </p:spPr>
        <p:txBody>
          <a:bodyPr/>
          <a:lstStyle/>
          <a:p>
            <a:r>
              <a:rPr lang="en-GB" dirty="0" err="1"/>
              <a:t>Taberno</a:t>
            </a:r>
            <a:r>
              <a:rPr lang="en-GB" dirty="0"/>
              <a:t> J, et al. </a:t>
            </a:r>
            <a:r>
              <a:rPr lang="fr-FR" dirty="0"/>
              <a:t>Ann Oncol 2017;28(Suppl 5):Abstr</a:t>
            </a:r>
            <a:r>
              <a:rPr lang="en-US" dirty="0"/>
              <a:t> </a:t>
            </a:r>
            <a:r>
              <a:rPr lang="en-GB" dirty="0"/>
              <a:t>478O</a:t>
            </a:r>
          </a:p>
        </p:txBody>
      </p:sp>
      <p:sp>
        <p:nvSpPr>
          <p:cNvPr id="21" name="Text Placeholder 15"/>
          <p:cNvSpPr>
            <a:spLocks noGrp="1"/>
          </p:cNvSpPr>
          <p:nvPr>
            <p:ph type="body" sz="quarter" idx="10"/>
          </p:nvPr>
        </p:nvSpPr>
        <p:spPr>
          <a:xfrm>
            <a:off x="365125" y="6096000"/>
            <a:ext cx="4292600" cy="487363"/>
          </a:xfrm>
        </p:spPr>
        <p:txBody>
          <a:bodyPr/>
          <a:lstStyle/>
          <a:p>
            <a:pPr fontAlgn="auto">
              <a:spcAft>
                <a:spcPts val="0"/>
              </a:spcAft>
            </a:pPr>
            <a:r>
              <a:rPr lang="ja-JP" sz="1200" b="0" i="0" dirty="0" smtClean="0">
                <a:solidFill>
                  <a:srgbClr val="4D4D4D"/>
                </a:solidFill>
                <a:ea typeface="MS UI Gothic" pitchFamily="18" charset="0"/>
              </a:rPr>
              <a:t>*データには示されていない;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RAS変異アレルなしの頻度＞20%、BRAFのV600Eなし、ctDNAにおけるEGFRのECDなし（トリプルのみ）</a:t>
            </a:r>
          </a:p>
        </p:txBody>
      </p:sp>
    </p:spTree>
    <p:extLst>
      <p:ext uri="{BB962C8B-B14F-4D97-AF65-F5344CB8AC3E}">
        <p14:creationId xmlns:p14="http://schemas.microsoft.com/office/powerpoint/2010/main" xmlns="" val="17693225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ja-JP" sz="1800" b="1" i="0" dirty="0" smtClean="0">
                <a:solidFill>
                  <a:srgbClr val="043882"/>
                </a:solidFill>
                <a:ea typeface="MS UI Gothic" pitchFamily="18" charset="0"/>
              </a:rPr>
              <a:t>479O: mCRCに対する第一選択治療においてベバシズマブから得られるベネフィットの予測因子としてのコンセンサスを得た分子サブタイプ（CMS）：MAX試験の後ろ向き解析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Mooi J, et al</a:t>
            </a:r>
          </a:p>
        </p:txBody>
      </p:sp>
      <p:sp>
        <p:nvSpPr>
          <p:cNvPr id="7" name="Rectangle 3"/>
          <p:cNvSpPr txBox="1">
            <a:spLocks noChangeArrowheads="1"/>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58738">
              <a:buClr>
                <a:srgbClr val="043882"/>
              </a:buClr>
              <a:buFontTx/>
              <a:buNone/>
            </a:pPr>
            <a:r>
              <a:rPr lang="ja-JP" b="1" i="0" dirty="0" smtClean="0">
                <a:solidFill>
                  <a:srgbClr val="4D4D4D"/>
                </a:solidFill>
                <a:ea typeface="MS UI Gothic" pitchFamily="18" charset="0"/>
              </a:rPr>
              <a:t>試験の目的</a:t>
            </a:r>
          </a:p>
          <a:p>
            <a:pPr marL="252000" indent="-252000">
              <a:buClr>
                <a:srgbClr val="043882"/>
              </a:buClr>
            </a:pPr>
            <a:r>
              <a:rPr lang="ja-JP" b="0" i="0" dirty="0" smtClean="0">
                <a:solidFill>
                  <a:srgbClr val="4D4D4D"/>
                </a:solidFill>
                <a:ea typeface="MS UI Gothic" pitchFamily="18" charset="0"/>
              </a:rPr>
              <a:t>CT±ベバシズマブによる治療下のステージIVのmCRC患者における生存アウトカムとCMS分類の関連性を示すこと。</a:t>
            </a:r>
          </a:p>
          <a:p>
            <a:pPr marL="0" indent="0">
              <a:buClr>
                <a:srgbClr val="043882"/>
              </a:buClr>
              <a:buFontTx/>
              <a:buNone/>
            </a:pPr>
            <a:r>
              <a:rPr lang="ja-JP" b="1" i="0" dirty="0" smtClean="0">
                <a:solidFill>
                  <a:srgbClr val="4D4D4D"/>
                </a:solidFill>
                <a:ea typeface="MS UI Gothic" pitchFamily="18" charset="0"/>
              </a:rPr>
              <a:t>データソース</a:t>
            </a:r>
          </a:p>
          <a:p>
            <a:pPr>
              <a:buClr>
                <a:srgbClr val="043882"/>
              </a:buClr>
            </a:pPr>
            <a:r>
              <a:rPr lang="ja-JP" b="0" i="0" dirty="0" smtClean="0">
                <a:solidFill>
                  <a:srgbClr val="4D4D4D"/>
                </a:solidFill>
                <a:ea typeface="MS UI Gothic" pitchFamily="18" charset="0"/>
              </a:rPr>
              <a:t>患者237名（原発腫瘍ブロックは利用可能）から得たデータを使用したMAX試験のサブ解析</a:t>
            </a:r>
          </a:p>
          <a:p>
            <a:pPr marL="0" indent="0">
              <a:buClr>
                <a:srgbClr val="043882"/>
              </a:buClr>
              <a:buFontTx/>
              <a:buNone/>
            </a:pPr>
            <a:r>
              <a:rPr lang="ja-JP" b="1" i="0" dirty="0" smtClean="0">
                <a:solidFill>
                  <a:srgbClr val="4D4D4D"/>
                </a:solidFill>
                <a:ea typeface="MS UI Gothic" pitchFamily="18" charset="0"/>
              </a:rPr>
              <a:t>方法</a:t>
            </a:r>
          </a:p>
          <a:p>
            <a:pPr>
              <a:buClr>
                <a:srgbClr val="043882"/>
              </a:buClr>
            </a:pPr>
            <a:r>
              <a:rPr lang="ja-JP" b="0" i="0" dirty="0" smtClean="0">
                <a:solidFill>
                  <a:srgbClr val="4D4D4D"/>
                </a:solidFill>
                <a:ea typeface="MS UI Gothic" pitchFamily="18" charset="0"/>
              </a:rPr>
              <a:t>FFPE腫瘍セクションから抽出したRNA </a:t>
            </a:r>
          </a:p>
          <a:p>
            <a:pPr>
              <a:buClr>
                <a:srgbClr val="043882"/>
              </a:buClr>
            </a:pPr>
            <a:r>
              <a:rPr lang="ja-JP" b="0" i="0" dirty="0" smtClean="0">
                <a:solidFill>
                  <a:srgbClr val="4D4D4D"/>
                </a:solidFill>
                <a:ea typeface="MS UI Gothic" pitchFamily="18" charset="0"/>
              </a:rPr>
              <a:t>アルマック社のXcelマイクロアレイを用いた遺伝子発現プロファイリング（＞97,000 転写）</a:t>
            </a:r>
          </a:p>
          <a:p>
            <a:pPr>
              <a:buClr>
                <a:srgbClr val="043882"/>
              </a:buClr>
            </a:pPr>
            <a:r>
              <a:rPr lang="ja-JP" b="0" i="0" dirty="0" smtClean="0">
                <a:solidFill>
                  <a:srgbClr val="4D4D4D"/>
                </a:solidFill>
                <a:ea typeface="MS UI Gothic" pitchFamily="18" charset="0"/>
              </a:rPr>
              <a:t>CMS分類 </a:t>
            </a:r>
          </a:p>
          <a:p>
            <a:pPr lvl="1">
              <a:buClr>
                <a:srgbClr val="043882"/>
              </a:buClr>
            </a:pPr>
            <a:r>
              <a:rPr lang="ja-JP" b="0" i="0" dirty="0" smtClean="0">
                <a:solidFill>
                  <a:srgbClr val="4D4D4D"/>
                </a:solidFill>
                <a:ea typeface="MS UI Gothic" pitchFamily="18" charset="0"/>
              </a:rPr>
              <a:t>CMS1 (18%)</a:t>
            </a:r>
          </a:p>
          <a:p>
            <a:pPr lvl="1">
              <a:buClr>
                <a:srgbClr val="043882"/>
              </a:buClr>
            </a:pPr>
            <a:r>
              <a:rPr lang="ja-JP" b="0" i="0" dirty="0" smtClean="0">
                <a:solidFill>
                  <a:srgbClr val="4D4D4D"/>
                </a:solidFill>
                <a:ea typeface="MS UI Gothic" pitchFamily="18" charset="0"/>
              </a:rPr>
              <a:t>CMS2 (47%)</a:t>
            </a:r>
          </a:p>
          <a:p>
            <a:pPr lvl="1">
              <a:buClr>
                <a:srgbClr val="043882"/>
              </a:buClr>
            </a:pPr>
            <a:r>
              <a:rPr lang="ja-JP" b="0" i="0" dirty="0" smtClean="0">
                <a:solidFill>
                  <a:srgbClr val="4D4D4D"/>
                </a:solidFill>
                <a:ea typeface="MS UI Gothic" pitchFamily="18" charset="0"/>
              </a:rPr>
              <a:t>CMS3 (12%)</a:t>
            </a:r>
          </a:p>
          <a:p>
            <a:pPr lvl="1">
              <a:buClr>
                <a:srgbClr val="043882"/>
              </a:buClr>
            </a:pPr>
            <a:r>
              <a:rPr lang="ja-JP" b="0" i="0" dirty="0" smtClean="0">
                <a:solidFill>
                  <a:srgbClr val="4D4D4D"/>
                </a:solidFill>
                <a:ea typeface="MS UI Gothic" pitchFamily="18" charset="0"/>
              </a:rPr>
              <a:t>CMS4 (23%)</a:t>
            </a:r>
          </a:p>
          <a:p>
            <a:pPr>
              <a:buClr>
                <a:srgbClr val="043882"/>
              </a:buClr>
            </a:pPr>
            <a:endParaRPr lang="en-GB" dirty="0" smtClean="0"/>
          </a:p>
        </p:txBody>
      </p:sp>
      <p:sp>
        <p:nvSpPr>
          <p:cNvPr id="8" name="Text Placeholder 16"/>
          <p:cNvSpPr>
            <a:spLocks noGrp="1"/>
          </p:cNvSpPr>
          <p:nvPr>
            <p:ph type="body" sz="quarter" idx="11"/>
          </p:nvPr>
        </p:nvSpPr>
        <p:spPr>
          <a:xfrm>
            <a:off x="4648200" y="6096000"/>
            <a:ext cx="4130675" cy="487363"/>
          </a:xfrm>
        </p:spPr>
        <p:txBody>
          <a:bodyPr/>
          <a:lstStyle/>
          <a:p>
            <a:r>
              <a:rPr lang="en-GB" dirty="0" err="1"/>
              <a:t>Mooi</a:t>
            </a:r>
            <a:r>
              <a:rPr lang="en-GB" dirty="0"/>
              <a:t> J, et al. </a:t>
            </a:r>
            <a:r>
              <a:rPr lang="fr-FR" dirty="0"/>
              <a:t>Ann Oncol 2017;28(Suppl 5):Abstr</a:t>
            </a:r>
            <a:r>
              <a:rPr lang="en-US" dirty="0"/>
              <a:t> </a:t>
            </a:r>
            <a:r>
              <a:rPr lang="en-GB" dirty="0"/>
              <a:t>479O</a:t>
            </a:r>
          </a:p>
        </p:txBody>
      </p:sp>
    </p:spTree>
    <p:extLst>
      <p:ext uri="{BB962C8B-B14F-4D97-AF65-F5344CB8AC3E}">
        <p14:creationId xmlns:p14="http://schemas.microsoft.com/office/powerpoint/2010/main" xmlns="" val="34419382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14"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479O: mCRCに対する第一選択治療においてベバシズマブから得られるベネフィットの予測因子としてのコンセンサスを得た分子サブタイプ（CMS）：MAX試験の後ろ向き解析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Mooi J, et al</a:t>
            </a:r>
          </a:p>
        </p:txBody>
      </p:sp>
      <p:sp>
        <p:nvSpPr>
          <p:cNvPr id="15" name="Text Placeholder 16"/>
          <p:cNvSpPr>
            <a:spLocks noGrp="1"/>
          </p:cNvSpPr>
          <p:nvPr>
            <p:ph type="body" sz="quarter" idx="11"/>
          </p:nvPr>
        </p:nvSpPr>
        <p:spPr>
          <a:xfrm>
            <a:off x="4648200" y="6096000"/>
            <a:ext cx="4130675" cy="487363"/>
          </a:xfrm>
        </p:spPr>
        <p:txBody>
          <a:bodyPr/>
          <a:lstStyle/>
          <a:p>
            <a:r>
              <a:rPr lang="en-GB" dirty="0" err="1"/>
              <a:t>Mooi</a:t>
            </a:r>
            <a:r>
              <a:rPr lang="en-GB" dirty="0"/>
              <a:t> J, et al. </a:t>
            </a:r>
            <a:r>
              <a:rPr lang="fr-FR" dirty="0"/>
              <a:t>Ann Oncol 2017;28(Suppl 5):Abstr</a:t>
            </a:r>
            <a:r>
              <a:rPr lang="en-US" dirty="0"/>
              <a:t> </a:t>
            </a:r>
            <a:r>
              <a:rPr lang="en-GB" dirty="0"/>
              <a:t>479O</a:t>
            </a:r>
          </a:p>
        </p:txBody>
      </p:sp>
      <p:graphicFrame>
        <p:nvGraphicFramePr>
          <p:cNvPr id="16" name="Group 88"/>
          <p:cNvGraphicFramePr>
            <a:graphicFrameLocks noGrp="1"/>
          </p:cNvGraphicFramePr>
          <p:nvPr>
            <p:extLst>
              <p:ext uri="{D42A27DB-BD31-4B8C-83A1-F6EECF244321}">
                <p14:modId xmlns:p14="http://schemas.microsoft.com/office/powerpoint/2010/main" xmlns="" val="3980219742"/>
              </p:ext>
            </p:extLst>
          </p:nvPr>
        </p:nvGraphicFramePr>
        <p:xfrm>
          <a:off x="395536" y="1676380"/>
          <a:ext cx="8352928" cy="4445811"/>
        </p:xfrm>
        <a:graphic>
          <a:graphicData uri="http://schemas.openxmlformats.org/drawingml/2006/table">
            <a:tbl>
              <a:tblPr firstRow="1" bandRow="1">
                <a:tableStyleId>{69012ECD-51FC-41F1-AA8D-1B2483CD663E}</a:tableStyleId>
              </a:tblPr>
              <a:tblGrid>
                <a:gridCol w="2311973">
                  <a:extLst>
                    <a:ext uri="{9D8B030D-6E8A-4147-A177-3AD203B41FA5}">
                      <a16:colId xmlns="" xmlns:a16="http://schemas.microsoft.com/office/drawing/2014/main" val="20000"/>
                    </a:ext>
                  </a:extLst>
                </a:gridCol>
                <a:gridCol w="1640753"/>
                <a:gridCol w="2200101">
                  <a:extLst>
                    <a:ext uri="{9D8B030D-6E8A-4147-A177-3AD203B41FA5}">
                      <a16:colId xmlns="" xmlns:a16="http://schemas.microsoft.com/office/drawing/2014/main" val="20001"/>
                    </a:ext>
                  </a:extLst>
                </a:gridCol>
                <a:gridCol w="2200101"/>
              </a:tblGrid>
              <a:tr h="416370">
                <a:tc rowSpan="2"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変数</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marL="0" marR="0" lvl="0" indent="0" algn="ctr" defTabSz="914400" rtl="0" eaLnBrk="1" fontAlgn="base" latinLnBrk="0" hangingPunct="1">
                        <a:lnSpc>
                          <a:spcPct val="100000"/>
                        </a:lnSpc>
                        <a:spcBef>
                          <a:spcPts val="288"/>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dirty="0" smtClean="0">
                          <a:solidFill>
                            <a:srgbClr val="FFFFFF"/>
                          </a:solidFill>
                          <a:ea typeface="MS UI Gothic" pitchFamily="18" charset="0"/>
                        </a:rPr>
                        <a:t>OS解析</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 xmlns:a16="http://schemas.microsoft.com/office/drawing/2014/main" val="10000"/>
                  </a:ext>
                </a:extLst>
              </a:tr>
              <a:tr h="338332">
                <a:tc gridSpan="2"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endParaRPr lang="en-GB"/>
                    </a:p>
                  </a:txBody>
                  <a:tcPr/>
                </a:tc>
                <a:tc>
                  <a:txBody>
                    <a:bodyPr/>
                    <a:lstStyle/>
                    <a:p>
                      <a:pPr algn="ctr"/>
                      <a:r>
                        <a:rPr lang="ja-JP" sz="1400" b="1" i="0" dirty="0" smtClean="0">
                          <a:solidFill>
                            <a:srgbClr val="FFFFFF"/>
                          </a:solidFill>
                          <a:ea typeface="MS UI Gothic" pitchFamily="18" charset="0"/>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altLang="ja-JP" sz="1400" b="1" i="0" dirty="0" smtClean="0">
                          <a:solidFill>
                            <a:srgbClr val="FFFFFF"/>
                          </a:solidFill>
                          <a:ea typeface="MS UI Gothic" pitchFamily="18" charset="0"/>
                        </a:rPr>
                        <a:t>p</a:t>
                      </a:r>
                      <a:r>
                        <a:rPr lang="ja-JP" sz="1400" b="1" i="0" dirty="0" smtClean="0">
                          <a:solidFill>
                            <a:srgbClr val="FFFFFF"/>
                          </a:solidFill>
                          <a:ea typeface="MS UI Gothic" pitchFamily="18" charset="0"/>
                        </a:rPr>
                        <a:t>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91850">
                <a:tc>
                  <a:txBody>
                    <a:bodyPr/>
                    <a:lstStyle/>
                    <a:p>
                      <a:pPr>
                        <a:lnSpc>
                          <a:spcPct val="100000"/>
                        </a:lnSpc>
                        <a:spcBef>
                          <a:spcPts val="288"/>
                        </a:spcBef>
                      </a:pPr>
                      <a:r>
                        <a:rPr lang="ja-JP" sz="1400" b="0" i="0" dirty="0" smtClean="0">
                          <a:solidFill>
                            <a:srgbClr val="000000"/>
                          </a:solidFill>
                          <a:ea typeface="MS UI Gothic" pitchFamily="18" charset="0"/>
                        </a:rPr>
                        <a:t>CMS1</a:t>
                      </a:r>
                    </a:p>
                    <a:p>
                      <a:pPr>
                        <a:lnSpc>
                          <a:spcPct val="100000"/>
                        </a:lnSpc>
                        <a:spcBef>
                          <a:spcPts val="288"/>
                        </a:spcBef>
                      </a:pPr>
                      <a:r>
                        <a:rPr lang="ja-JP" sz="1400" b="0" i="0" dirty="0" smtClean="0">
                          <a:solidFill>
                            <a:srgbClr val="000000"/>
                          </a:solidFill>
                          <a:ea typeface="MS UI Gothic" pitchFamily="18" charset="0"/>
                        </a:rPr>
                        <a:t>CMS2</a:t>
                      </a:r>
                    </a:p>
                    <a:p>
                      <a:pPr>
                        <a:lnSpc>
                          <a:spcPct val="100000"/>
                        </a:lnSpc>
                        <a:spcBef>
                          <a:spcPts val="288"/>
                        </a:spcBef>
                      </a:pPr>
                      <a:r>
                        <a:rPr lang="ja-JP" sz="1400" b="0" i="0" dirty="0" smtClean="0">
                          <a:solidFill>
                            <a:srgbClr val="000000"/>
                          </a:solidFill>
                          <a:ea typeface="MS UI Gothic" pitchFamily="18" charset="0"/>
                        </a:rPr>
                        <a:t>CMS3</a:t>
                      </a:r>
                    </a:p>
                    <a:p>
                      <a:pPr>
                        <a:lnSpc>
                          <a:spcPct val="100000"/>
                        </a:lnSpc>
                        <a:spcBef>
                          <a:spcPts val="288"/>
                        </a:spcBef>
                      </a:pPr>
                      <a:r>
                        <a:rPr lang="ja-JP" sz="1400" b="0" i="0" dirty="0" smtClean="0">
                          <a:solidFill>
                            <a:srgbClr val="000000"/>
                          </a:solidFill>
                          <a:ea typeface="MS UI Gothic" pitchFamily="18" charset="0"/>
                        </a:rPr>
                        <a:t>CMS4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endParaRPr lang="en-GB" sz="1400" dirty="0">
                        <a:solidFill>
                          <a:srgbClr val="000000"/>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1.00</a:t>
                      </a:r>
                    </a:p>
                    <a:p>
                      <a:pPr algn="ctr">
                        <a:spcBef>
                          <a:spcPts val="288"/>
                        </a:spcBef>
                      </a:pPr>
                      <a:r>
                        <a:rPr lang="ja-JP" sz="1400" b="0" i="0" dirty="0" smtClean="0">
                          <a:solidFill>
                            <a:srgbClr val="000000"/>
                          </a:solidFill>
                          <a:ea typeface="MS UI Gothic" pitchFamily="18" charset="0"/>
                        </a:rPr>
                        <a:t>0.44 (0.27, 0.72)</a:t>
                      </a:r>
                    </a:p>
                    <a:p>
                      <a:pPr algn="ctr">
                        <a:spcBef>
                          <a:spcPts val="288"/>
                        </a:spcBef>
                      </a:pPr>
                      <a:r>
                        <a:rPr lang="ja-JP" sz="1400" b="0" i="0" dirty="0" smtClean="0">
                          <a:solidFill>
                            <a:srgbClr val="000000"/>
                          </a:solidFill>
                          <a:ea typeface="MS UI Gothic" pitchFamily="18" charset="0"/>
                        </a:rPr>
                        <a:t>0.55 (0.30, 1.01)</a:t>
                      </a:r>
                    </a:p>
                    <a:p>
                      <a:pPr algn="ctr">
                        <a:spcBef>
                          <a:spcPts val="288"/>
                        </a:spcBef>
                      </a:pPr>
                      <a:r>
                        <a:rPr lang="ja-JP" sz="1400" b="0" i="0" dirty="0" smtClean="0">
                          <a:solidFill>
                            <a:srgbClr val="000000"/>
                          </a:solidFill>
                          <a:ea typeface="MS UI Gothic" pitchFamily="18" charset="0"/>
                        </a:rPr>
                        <a:t>0.57 (0.33, 0.96)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extLst>
                  <a:ext uri="{0D108BD9-81ED-4DB2-BD59-A6C34878D82A}">
                    <a16:rowId xmlns="" xmlns:a16="http://schemas.microsoft.com/office/drawing/2014/main" val="10001"/>
                  </a:ext>
                </a:extLst>
              </a:tr>
              <a:tr h="357037">
                <a:tc>
                  <a:txBody>
                    <a:bodyPr/>
                    <a:lstStyle/>
                    <a:p>
                      <a:r>
                        <a:rPr lang="ja-JP" sz="1400" b="0" i="0" dirty="0" smtClean="0">
                          <a:solidFill>
                            <a:srgbClr val="000000"/>
                          </a:solidFill>
                          <a:ea typeface="MS UI Gothic" pitchFamily="18" charset="0"/>
                        </a:rPr>
                        <a:t>腫瘍原発の側性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c>
                  <a:txBody>
                    <a:bodyPr/>
                    <a:lstStyle/>
                    <a:p>
                      <a:r>
                        <a:rPr lang="ja-JP" sz="1400" b="0" i="0" dirty="0" smtClean="0">
                          <a:solidFill>
                            <a:srgbClr val="000000"/>
                          </a:solidFill>
                          <a:ea typeface="MS UI Gothic" pitchFamily="18" charset="0"/>
                        </a:rPr>
                        <a:t>左側 対 右側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c>
                  <a:txBody>
                    <a:bodyPr/>
                    <a:lstStyle/>
                    <a:p>
                      <a:pPr algn="ctr">
                        <a:spcBef>
                          <a:spcPts val="288"/>
                        </a:spcBef>
                      </a:pPr>
                      <a:r>
                        <a:rPr lang="ja-JP" sz="1400" b="0" i="0" dirty="0" smtClean="0">
                          <a:solidFill>
                            <a:srgbClr val="000000"/>
                          </a:solidFill>
                          <a:ea typeface="MS UI Gothic" pitchFamily="18" charset="0"/>
                        </a:rPr>
                        <a:t>0.95 (0.64, 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c>
                  <a:txBody>
                    <a:bodyPr/>
                    <a:lstStyle/>
                    <a:p>
                      <a:pPr algn="ctr">
                        <a:spcBef>
                          <a:spcPts val="288"/>
                        </a:spcBef>
                      </a:pPr>
                      <a:r>
                        <a:rPr lang="ja-JP" sz="1400" b="0" i="0" dirty="0" smtClean="0">
                          <a:solidFill>
                            <a:srgbClr val="000000"/>
                          </a:solidFill>
                          <a:ea typeface="MS UI Gothic" pitchFamily="18" charset="0"/>
                        </a:rPr>
                        <a:t>0.78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10000"/>
                      </a:schemeClr>
                    </a:solidFill>
                  </a:tcPr>
                </a:tc>
              </a:tr>
              <a:tr h="357037">
                <a:tc>
                  <a:txBody>
                    <a:bodyPr/>
                    <a:lstStyle/>
                    <a:p>
                      <a:r>
                        <a:rPr lang="ja-JP" sz="1400" b="0" i="0" dirty="0" smtClean="0">
                          <a:solidFill>
                            <a:srgbClr val="000000"/>
                          </a:solidFill>
                          <a:ea typeface="MS UI Gothic" pitchFamily="18" charset="0"/>
                        </a:rPr>
                        <a:t>治療</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r>
                        <a:rPr lang="ja-JP" sz="1400" b="0" i="0" dirty="0" smtClean="0">
                          <a:solidFill>
                            <a:srgbClr val="000000"/>
                          </a:solidFill>
                          <a:ea typeface="MS UI Gothic" pitchFamily="18" charset="0"/>
                        </a:rPr>
                        <a:t>CBM 対 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0.87 (0.62,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r>
              <a:tr h="357037">
                <a:tc>
                  <a:txBody>
                    <a:bodyPr/>
                    <a:lstStyle/>
                    <a:p>
                      <a:r>
                        <a:rPr lang="ja-JP" sz="1400" b="0" i="0" dirty="0" smtClean="0">
                          <a:solidFill>
                            <a:srgbClr val="000000"/>
                          </a:solidFill>
                          <a:ea typeface="MS UI Gothic" pitchFamily="18" charset="0"/>
                        </a:rPr>
                        <a:t>ECOG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r>
                        <a:rPr lang="ja-JP" sz="1400" b="0" i="0" dirty="0" smtClean="0">
                          <a:solidFill>
                            <a:srgbClr val="000000"/>
                          </a:solidFill>
                          <a:ea typeface="MS UI Gothic" pitchFamily="18" charset="0"/>
                        </a:rPr>
                        <a:t>1 対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ja-JP" sz="1400" b="0" i="0" dirty="0" smtClean="0">
                          <a:solidFill>
                            <a:srgbClr val="000000"/>
                          </a:solidFill>
                          <a:ea typeface="MS UI Gothic" pitchFamily="18" charset="0"/>
                        </a:rPr>
                        <a:t>1.88 (1.36, 2.59)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ja-JP" sz="1400" b="0" i="0" dirty="0" smtClean="0">
                          <a:solidFill>
                            <a:srgbClr val="000000"/>
                          </a:solidFill>
                          <a:ea typeface="MS UI Gothic" pitchFamily="18"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7037">
                <a:tc>
                  <a:txBody>
                    <a:bodyPr/>
                    <a:lstStyle/>
                    <a:p>
                      <a:r>
                        <a:rPr lang="ja-JP" sz="1400" b="0" i="0" dirty="0" smtClean="0">
                          <a:solidFill>
                            <a:srgbClr val="000000"/>
                          </a:solidFill>
                          <a:ea typeface="MS UI Gothic" pitchFamily="18" charset="0"/>
                        </a:rPr>
                        <a:t>好中球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r>
                        <a:rPr lang="ja-JP" sz="1400" b="0" i="0" dirty="0" smtClean="0">
                          <a:solidFill>
                            <a:srgbClr val="000000"/>
                          </a:solidFill>
                          <a:ea typeface="MS UI Gothic" pitchFamily="18" charset="0"/>
                        </a:rPr>
                        <a:t>あり 対 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2.17 (1.38, 3.43)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r>
              <a:tr h="357037">
                <a:tc>
                  <a:txBody>
                    <a:bodyPr/>
                    <a:lstStyle/>
                    <a:p>
                      <a:r>
                        <a:rPr lang="ja-JP" sz="1400" b="0" i="0" dirty="0" smtClean="0">
                          <a:solidFill>
                            <a:srgbClr val="000000"/>
                          </a:solidFill>
                          <a:ea typeface="MS UI Gothic" pitchFamily="18" charset="0"/>
                        </a:rPr>
                        <a:t>ALP (U/L) ≧140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r>
                        <a:rPr lang="ja-JP" sz="1400" b="0" i="0" dirty="0" smtClean="0">
                          <a:solidFill>
                            <a:srgbClr val="000000"/>
                          </a:solidFill>
                          <a:ea typeface="MS UI Gothic" pitchFamily="18" charset="0"/>
                        </a:rPr>
                        <a:t>あり 対 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ja-JP" sz="1400" b="0" i="0" dirty="0" smtClean="0">
                          <a:solidFill>
                            <a:srgbClr val="000000"/>
                          </a:solidFill>
                          <a:ea typeface="MS UI Gothic" pitchFamily="18" charset="0"/>
                        </a:rPr>
                        <a:t>1.70 (1.21, 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ja-JP" sz="1400" b="0" i="0" dirty="0" smtClean="0">
                          <a:solidFill>
                            <a:srgbClr val="000000"/>
                          </a:solidFill>
                          <a:ea typeface="MS UI Gothic" pitchFamily="18"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7037">
                <a:tc>
                  <a:txBody>
                    <a:bodyPr/>
                    <a:lstStyle/>
                    <a:p>
                      <a:r>
                        <a:rPr lang="ja-JP" sz="1400" b="0" i="0" dirty="0" smtClean="0">
                          <a:solidFill>
                            <a:srgbClr val="000000"/>
                          </a:solidFill>
                          <a:ea typeface="MS UI Gothic" pitchFamily="18" charset="0"/>
                        </a:rPr>
                        <a:t>放射線療法歴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r>
                        <a:rPr lang="ja-JP" sz="1400" b="0" i="0" dirty="0" smtClean="0">
                          <a:solidFill>
                            <a:srgbClr val="000000"/>
                          </a:solidFill>
                          <a:ea typeface="MS UI Gothic" pitchFamily="18" charset="0"/>
                        </a:rPr>
                        <a:t>あり 対 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1.71 (1.04, 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c>
                  <a:txBody>
                    <a:bodyPr/>
                    <a:lstStyle/>
                    <a:p>
                      <a:pPr algn="ctr">
                        <a:spcBef>
                          <a:spcPts val="288"/>
                        </a:spcBef>
                      </a:pPr>
                      <a:r>
                        <a:rPr lang="ja-JP" sz="1400" b="0" i="0" dirty="0" smtClean="0">
                          <a:solidFill>
                            <a:srgbClr val="000000"/>
                          </a:solidFill>
                          <a:ea typeface="MS UI Gothic" pitchFamily="18"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5000"/>
                        <a:alpha val="25000"/>
                      </a:schemeClr>
                    </a:solidFill>
                  </a:tcPr>
                </a:tc>
              </a:tr>
              <a:tr h="357037">
                <a:tc>
                  <a:txBody>
                    <a:bodyPr/>
                    <a:lstStyle/>
                    <a:p>
                      <a:r>
                        <a:rPr lang="ja-JP" sz="1400" b="0" i="0" dirty="0" smtClean="0">
                          <a:solidFill>
                            <a:srgbClr val="000000"/>
                          </a:solidFill>
                          <a:ea typeface="MS UI Gothic" pitchFamily="18" charset="0"/>
                        </a:rPr>
                        <a:t>原発腫瘍切除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r>
                        <a:rPr lang="ja-JP" sz="1400" b="0" i="0" dirty="0" smtClean="0">
                          <a:solidFill>
                            <a:srgbClr val="000000"/>
                          </a:solidFill>
                          <a:ea typeface="MS UI Gothic" pitchFamily="18" charset="0"/>
                        </a:rPr>
                        <a:t>あり 対 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ja-JP" sz="1400" b="0" i="0" dirty="0" smtClean="0">
                          <a:solidFill>
                            <a:srgbClr val="000000"/>
                          </a:solidFill>
                          <a:ea typeface="MS UI Gothic" pitchFamily="18" charset="0"/>
                        </a:rPr>
                        <a:t>0.48 (0.22,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spcBef>
                          <a:spcPts val="288"/>
                        </a:spcBef>
                      </a:pPr>
                      <a:r>
                        <a:rPr lang="ja-JP" sz="1400" b="0" i="0" dirty="0" smtClean="0">
                          <a:solidFill>
                            <a:srgbClr val="000000"/>
                          </a:solidFill>
                          <a:ea typeface="MS UI Gothic" pitchFamily="18" charset="0"/>
                        </a:rPr>
                        <a:t>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xmlns="" val="15535016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31133</Words>
  <Application>Microsoft Office PowerPoint</Application>
  <PresentationFormat>Bildschirmpräsentation (4:3)</PresentationFormat>
  <Paragraphs>4332</Paragraphs>
  <Slides>106</Slides>
  <Notes>5</Notes>
  <HiddenSlides>0</HiddenSlides>
  <MMClips>0</MMClips>
  <ScaleCrop>false</ScaleCrop>
  <HeadingPairs>
    <vt:vector size="4" baseType="variant">
      <vt:variant>
        <vt:lpstr>Design</vt:lpstr>
      </vt:variant>
      <vt:variant>
        <vt:i4>2</vt:i4>
      </vt:variant>
      <vt:variant>
        <vt:lpstr>Folientitel</vt:lpstr>
      </vt:variant>
      <vt:variant>
        <vt:i4>106</vt:i4>
      </vt:variant>
    </vt:vector>
  </HeadingPairs>
  <TitlesOfParts>
    <vt:vector size="108" baseType="lpstr">
      <vt:lpstr>Default Design</vt:lpstr>
      <vt:lpstr>1_Default Design</vt:lpstr>
      <vt:lpstr>膵・小腸・肝胆道癌</vt:lpstr>
      <vt:lpstr>膵癌</vt:lpstr>
      <vt:lpstr>620PD：YOSEMITE試験：ゲムシタビン＋パクリタキセル（注射型懸濁液用タンパク結合粒子）＋プラセボ（GAP）対 ゲムシタビン＋パクリタキセル（注射型懸濁液用タンパク結合粒子）± demcizumab（GAD）の3群二重盲検無作為化第II相試験  – Cubillo Gracian A, et al</vt:lpstr>
      <vt:lpstr>620PD：YOSEMITE試験：ゲムシタビン＋パクリタキセル（注射型懸濁液用タンパク結合粒子）＋プラセボ（GAP）対 ゲムシタビン＋パクリタキセル（注射型懸濁液用タンパク結合粒子）± demcizumab（GAD）の3群二重盲検無作為化第II相試験  – Cubillo Gracian A, et al</vt:lpstr>
      <vt:lpstr>620PD：YOSEMITE試験：ゲムシタビン＋パクリタキセル（注射型懸濁液用タンパク結合粒子）＋プラセボ（GAP）対 ゲムシタビン＋パクリタキセル（注射型懸濁液用タンパク結合粒子）± demcizumab（GAD）の3群二重盲検無作為化第II相試験  – Cubillo Gracian A, et al</vt:lpstr>
      <vt:lpstr>621PD：転移を有する膵腺癌患者において、第二選択治療としてeryaspaseとゲムシタビンまたはFOLFOXの併用療法を評価する第IIb相試験（NCT02195180）  – Hammel P, et al</vt:lpstr>
      <vt:lpstr>621PD：転移を有する膵腺癌患者において、第二選択治療としてeryaspaseとゲムシタビンまたはFOLFOXの併用療法を評価する第IIb相試験（NCT02195180）  – Hammel P, et al</vt:lpstr>
      <vt:lpstr>621PD：転移を有する膵腺癌患者において、第二選択治療としてeryaspaseとゲムシタビンまたはFOLFOXの併用療法を評価する第IIb相試験（NCT02195180）  – Hammel P, et al</vt:lpstr>
      <vt:lpstr>622PD: 局所進行膵癌（LAPC）患者におけるnab-パクリタキセル（Nab-P） + ゲムシタビン（G）：第II相LAPACT試験の有効性および安全性中間結果 – Philip PA, et al</vt:lpstr>
      <vt:lpstr>622PD: 局所進行膵癌（LAPC）患者におけるnab-パクリタキセル（Nab-P） + ゲムシタビン（G）：第II相LAPACT試験の有効性および安全性中間結果 – Philip PA, et al</vt:lpstr>
      <vt:lpstr>622PD: 局所進行膵癌（LAPC）患者におけるnab-パクリタキセル（Nab-P） + ゲムシタビン（G）：第II相LAPACT試験の有効性および安全性中間結果 – Philip PA, et al</vt:lpstr>
      <vt:lpstr>623PD: 進行膵癌（ECOGのPSスコア：2、PDAC）患者における、ゲムシタビン（G）併用下でのnab-パクリタキセル（nab-P）の有効性および安全性を評価することを目的とした第Ｉ相および無作為化第ＩＩ相試験 – Hidalgo M, et al </vt:lpstr>
      <vt:lpstr>623PD: 進行膵癌（ECOGのPSスコア：2、PDAC）患者における、ゲムシタビン（G）併用下でのnab-パクリタキセル（nab-P）の有効性および安全性を評価することを目的とした第Ｉ相および無作為化第ＩＩ相試験 – Hidalgo M, et al </vt:lpstr>
      <vt:lpstr>623PD: 進行膵癌（ECOGのPSスコア：2、PDAC）患者における、ゲムシタビン（G）併用下でのnab-パクリタキセル（nab-P）の有効性および安全性を評価することを目的とした第Ｉ相および無作為化第ＩＩ相試験 – Hidalgo M, et al </vt:lpstr>
      <vt:lpstr>1733PD: 膵癌に対して有望なミトコンドリア代謝阻害剤とmFOLFIRINOXの新たな併用療法 – Alistar AT, et al</vt:lpstr>
      <vt:lpstr>1733PD: 膵癌に対して有望なミトコンドリア代謝阻害剤とmFOLFIRINOXの新たな併用療法 – Alistar AT, et al</vt:lpstr>
      <vt:lpstr>1733PD: 膵癌に対して有望なミトコンドリア代謝阻害剤とmFOLFIRINOXの新たな併用療法 – Alistar AT, et al</vt:lpstr>
      <vt:lpstr>1734PD: 抗CTGFモノクローナル抗体（ヒト型組換え）であるpamrevlumabは、局所進行膵癌の治療においてゲムシタビンおよびnab-パクリタキセルの併用下で、切除の可能性および切除率を上昇させる – Carrier E, et al</vt:lpstr>
      <vt:lpstr>1734PD: 抗CTGFモノクローナル抗体（ヒト型組換え）であるpamrevlumabは、局所進行膵癌の治療においてゲムシタビンおよびnab-パクリタキセルの併用下で、切除の可能性および切除率を上昇させる – Carrier E, et al</vt:lpstr>
      <vt:lpstr>1734PD: 抗CTGFモノクローナル抗体（ヒト型組換え）であるpamrevlumabは、局所進行膵癌の治療においてゲムシタビンおよびnab-パクリタキセルの併用下で、切除の可能性および切除率を上昇させる – Carrier E, et al</vt:lpstr>
      <vt:lpstr>肝細胞癌</vt:lpstr>
      <vt:lpstr>LBA30: 切除不能な肝細胞癌（uHCC）患者に対する第一選択治療としてのレンバチニブ（LEN） 対 ソラフェニブ（SOR）の無作為化第III相試験における血清バイオマーカー（BM）解析 – Finn RS, et al</vt:lpstr>
      <vt:lpstr>LBA30: 切除不能な肝細胞癌（uHCC）患者に対する第一選択治療としてのレンバチニブ（LEN） 対 ソラフェニブ（SOR）の無作為化第III相試験における血清バイオマーカー（BM）解析 – Finn RS, et al</vt:lpstr>
      <vt:lpstr>LBA30: 切除不能な肝細胞癌（uHCC）患者に対する第一選択治療としてのレンバチニブ（LEN） 対 ソラフェニブ（SOR）の無作為化第III相試験における血清バイオマーカー（BM）解析 – Finn RS, et al</vt:lpstr>
      <vt:lpstr>618O: レンバチニブ（LEN）またはソラフェニブ（SOR）の治療を受けている切除不能な肝細胞癌（HCC）患者における健康関連生活の質（HRQoL）および疾患症状 – Vogel A</vt:lpstr>
      <vt:lpstr>618O: レンバチニブ（LEN）またはソラフェニブ（SOR）の治療を受けている切除不能な肝細胞癌（HCC）患者における健康関連生活の質（HRQoL）および疾患症状 – Vogel A</vt:lpstr>
      <vt:lpstr>618O: レンバチニブ（LEN）またはソラフェニブ（SOR）の治療を受けている切除不能な肝細胞癌（HCC）患者における健康関連生活の質（HRQoL）および疾患症状 – Vogel A</vt:lpstr>
      <vt:lpstr>619O: JET-HCC: c-Metの発現レベルが高い肝細胞癌患者における第二選択治療としてのチバンチニブの無作為化、二重盲検、プラセボ対照第III相試験 – Kobayashi I, et al</vt:lpstr>
      <vt:lpstr>619O: JET-HCC: c-Metの発現レベルが高い肝細胞癌患者における第二選択治療としてのチバンチニブの無作為化、二重盲検、プラセボ対照第III相試験 – Kobayashi I, et al</vt:lpstr>
      <vt:lpstr>619O: JET-HCC: c-Metの発現レベルが高い肝細胞癌患者における第二選択治療としてのチバンチニブの無作為化、二重盲検、プラセボ対照第III相試験 – Kobayashi I, et al</vt:lpstr>
      <vt:lpstr>624PD: 肝炎ウイルス関連肝細胞癌（HV-HCC）患者における、切除後のアジュバント療法としてのmuparfostat（PI-88）第III相試験 – Chen P, et al</vt:lpstr>
      <vt:lpstr>Folie 32</vt:lpstr>
      <vt:lpstr>624PD: 肝炎ウイルス関連肝細胞癌（HV-HCC）患者における、切除後のアジュバント療法としてのmuparfostat（PI-88）第III相試験 – Chen P, et al</vt:lpstr>
      <vt:lpstr>胆道癌</vt:lpstr>
      <vt:lpstr>LBA29: 胆道癌に対する補助化学療法としてのGEMOX：無作為化PRODIGE 12-ACCORD 18 (UNICANCER GI) 第III相試験のRFSアップデートと初回OS結果  – Edeline J, et al</vt:lpstr>
      <vt:lpstr>LBA29: 胆道癌に対する補助化学療法としてのGEMOX：無作為化PRODIGE 12-ACCORD 18 (UNICANCER GI) 第III相試験のRFSアップデートと初回OS結果  – Edeline J, et al</vt:lpstr>
      <vt:lpstr>LBA29: 胆道癌に対する補助化学療法としてのGEMOX：無作為化PRODIGE 12-ACCORD 18 (UNICANCER GI) 第III相試験のRFSアップデートと初回OS結果  – Edeline J, et al</vt:lpstr>
      <vt:lpstr>結腸・直腸・肛門癌</vt:lpstr>
      <vt:lpstr>476O: 高リスクのステージII/III結腸癌に対する即時手術 vs. 術前FOLFOX4療法 vs. 術前FOLFOX4＋セツキシマブ療法：多施設共同無作為化第II相試験（PRODIGE 22試験）– Karoui M, et al</vt:lpstr>
      <vt:lpstr>476O: 高リスクのステージII/III結腸癌に対する即時手術 vs. 術前FOLFOX4療法 vs. 術前FOLFOX4＋セツキシマブ療法：多施設共同無作為化第II相試験（PRODIGE 22試験）– Karoui M, et al</vt:lpstr>
      <vt:lpstr>476O: 高リスクのステージII/III結腸癌に対する即時手術 vs. 術前FOLFOX4療法 vs. 術前FOLFOX4＋セツキシマブ療法：多施設共同無作為化第II相試験（PRODIGE 22試験）– Karoui M, et al</vt:lpstr>
      <vt:lpstr>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vt:lpstr>
      <vt:lpstr>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vt:lpstr>
      <vt:lpstr>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vt:lpstr>
      <vt:lpstr>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vt:lpstr>
      <vt:lpstr>LBA21_PR: ステージIII結腸癌に対するオキサリプラチン併用術後補助化学療法の投与期間（3ヵ月 vs. 6ヵ月）に関する6件の第III相試験の前向き統合解析：IDEA（術後補助化学療法期間の国際評価） の結果アップデート – Grothey A, et al</vt:lpstr>
      <vt:lpstr>LBA22: SCOT試験の結果アップデート：結腸直腸癌に対するオキサリプラチンをベースとした術後補助化学療法の治療期間（3カ月間 対 6カ月間）を比較する国際第III相無作為化(1:1)非劣性試験 – Iveson T, et al</vt:lpstr>
      <vt:lpstr>LBA22: SCOT試験の結果アップデート：結腸直腸癌に対するオキサリプラチンをベースとした術後補助化学療法の治療期間（3カ月間 対 6カ月間）を比較する国際第III相無作為化(1:1)非劣性試験 – Iveson T, et al</vt:lpstr>
      <vt:lpstr>LBA22: SCOT試験の結果アップデート：結腸直腸癌に対するオキサリプラチンをベースとした術後補助化学療法の治療期間（3カ月間 対 6カ月間）を比較する国際第III相無作為化(1:1)非劣性試験 – Iveson T, et al</vt:lpstr>
      <vt:lpstr>LBA22: SCOT試験の結果アップデート：結腸直腸癌に対するオキサリプラチンをベースとした術後補助化学療法の治療期間（3カ月間 対 6カ月間）を比較する国際第III相無作為化(1:1)非劣性試験 – Iveson T, et al</vt:lpstr>
      <vt:lpstr>LBA22: SCOT試験の結果アップデート：結腸直腸癌に対するオキサリプラチンをベースとした術後補助化学療法の治療期間（3カ月間 対 6カ月間）を比較する国際第III相無作為化(1:1)非劣性試験 – Iveson T, et al</vt:lpstr>
      <vt:lpstr>LBA23: 病期II～IIIの結腸癌におけるFOLFOX4/XELOX イタリアで実施された結腸癌に対する術後補助化学療法の治療期間（3カ月または6カ月）に関する試験（TOSCA試験）の有効性および安全性の結果 – Labianca R, et al</vt:lpstr>
      <vt:lpstr>LBA23: 病期II～IIIの結腸癌におけるFOLFOX4/XELOX イタリアで実施された結腸癌に対する術後補助化学療法の治療期間（3カ月または6カ月）に関する試験（TOSCA試験）の有効性および安全性の結果 – Labianca R, et al</vt:lpstr>
      <vt:lpstr>LBA23: 病期II～IIIの結腸癌におけるFOLFOX4/XELOX イタリアで実施された結腸癌に対する術後補助化学療法の治療期間（3カ月または6カ月）に関する試験（TOSCA試験）の有効性および安全性の結果 – Labianca R, et al</vt:lpstr>
      <vt:lpstr>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vt:lpstr>
      <vt:lpstr>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vt:lpstr>
      <vt:lpstr>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vt:lpstr>
      <vt:lpstr>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vt:lpstr>
      <vt:lpstr>LBA24: ステージIIIの結腸癌に対するオキサリプラチンをベースとした術後補助化学療法における治療期間（3カ月間 対 6カ月間）の有効性：術後補助化学療法期間の国際評価（IDEA）の1つである第III相ACHIEVE試験結果 – Yoshino T, et al</vt:lpstr>
      <vt:lpstr>473O: ステージIIIの結腸癌患者におけるオキサリプラチンをベースとした術後補助化学療法の治療期間（3カ月間 対 6カ月間）：Per-protocol、サブグループおよび長期間にわたり継続する神経障害の結果 – Taieb J, et al</vt:lpstr>
      <vt:lpstr>473O: ステージIIIの結腸癌患者におけるオキサリプラチンをベースとした術後補助化学療法の治療期間（3カ月間 対 6カ月間）：Per-protocol、サブグループおよび長期間にわたり継続する神経障害の結果 – Taieb J, et al</vt:lpstr>
      <vt:lpstr>473O: ステージIIIの結腸癌患者におけるオキサリプラチンをベースとした術後補助化学療法の治療期間（3カ月間 対 6カ月間）：Per-protocol、サブグループおよび長期間にわたり継続する神経障害の結果 – Taieb J, et al</vt:lpstr>
      <vt:lpstr>485PD: ステージIIIの結腸癌(CC)患者における術後補助化学療法（S-1 対 カペシタビン）の無作為化第III相試験：日本臨床腫瘍グループ試験(JCOG0910)の最新結果  – Hamaguchi T, et al</vt:lpstr>
      <vt:lpstr>485PD: ステージIIIの結腸癌(CC)患者における術後補助化学療法（S-1 対 カペシタビン）の無作為化第III相試験：日本臨床腫瘍グループ試験(JCOG0910)の最新結果  – Hamaguchi T, et al</vt:lpstr>
      <vt:lpstr>485PD: ステージIIIの結腸癌(CC)患者における術後補助化学療法（S-1 対 カペシタビン）の無作為化第III相試験：日本臨床腫瘍グループ試験(JCOG0910)の最新結果  – Hamaguchi T, et al</vt:lpstr>
      <vt:lpstr>480O: オキサリプラチンをベースとした術後補助化学療法を行うステージIIIの結腸癌でのメチル化形質の予後値 – Gallois C, et al</vt:lpstr>
      <vt:lpstr>480O: オキサリプラチンをベースとした術後補助化学療法を行うステージIIIの結腸癌でのメチル化形質の予後値 – Gallois C, et al</vt:lpstr>
      <vt:lpstr>480O: オキサリプラチンをベースとした術後補助化学療法を行うステージIIIの結腸癌でのメチル化形質の予後値 – Gallois C, et al</vt:lpstr>
      <vt:lpstr>481PD: 術後補助療法を受けているステージIII（ステージIIはあてはまらない）の結腸癌患者における病変側性の予後への影響：患者5234名を対象とした3つの無作為化試験結果に基づくGISCAD解析 – Cascinu S, et al</vt:lpstr>
      <vt:lpstr>481PD: 術後補助療法を受けているステージIII（ステージIIはあてはまらない）の結腸癌患者における病変側性の予後への影響：患者5234名を対象とした3つの無作為化試験結果に基づくGISCAD解析 – Cascinu S, et al</vt:lpstr>
      <vt:lpstr>481PD: 術後補助療法を受けているステージIII（ステージIIはあてはまらない）の結腸癌患者における病変側性の予後への影響：患者5234名を対象とした3つの無作為化試験結果に基づくGISCAD解析 – Cascinu S, et al</vt:lpstr>
      <vt:lpstr>483PD: 切除可能な大腸癌肝転移（CRLM）を有する患者におけるセツキシマブ併用/非併用下での周術期化学療法：新EPOC無作為化比較対照試験における全生存率（OS）の完全解析 – Bridgewater J, et al</vt:lpstr>
      <vt:lpstr>483PD: 切除可能な大腸癌肝転移（CRLM）を有する患者におけるセツキシマブ併用/非併用下での周術期化学療法：新EPOC無作為化比較対照試験における全生存率（OS）の完全解析 – Bridgewater J, et al</vt:lpstr>
      <vt:lpstr>483PD: 切除可能な大腸癌肝転移（CRLM）を有する患者におけるセツキシマブ併用/非併用下での周術期化学療法：新EPOC無作為化比較対照試験における全生存率（OS）の完全解析 – Bridgewater J, et al</vt:lpstr>
      <vt:lpstr>LBA26: 肝転移を有する大腸癌患者における第一選択治療としての選択的内部放射線療法（SIRT）関する無作為化前向き試験（FOXFIRE-SIRFLOX-FOXFIREグローバル試験）：RAS変異および腫瘍部位に関する解析 – Wasan H, et al</vt:lpstr>
      <vt:lpstr>LBA26: 肝転移を有する大腸癌患者における第一選択治療としての選択的内部放射線療法（SIRT）関する無作為化前向き試験（FOXFIRE-SIRFLOX-FOXFIREグローバル試験）：RAS変異および腫瘍部位に関する解析 – Wasan H, et al</vt:lpstr>
      <vt:lpstr>LBA26: 肝転移を有する大腸癌患者における第一選択治療としての選択的内部放射線療法（SIRT）関する無作為化前向き試験（FOXFIRE-SIRFLOX-FOXFIREグローバル試験）：RAS変異および腫瘍部位に関する解析 – Wasan H, et al</vt:lpstr>
      <vt:lpstr>LBA26: 肝転移を有する大腸癌患者における第一選択治療としての選択的内部放射線療法（SIRT）関する無作為化前向き試験（FOXFIRE-SIRFLOX-FOXFIREグローバル試験）：RAS変異および腫瘍部位に関する解析 – Wasan H, et al</vt:lpstr>
      <vt:lpstr>LBA26: 肝転移を有する大腸癌患者における第一選択治療としての選択的内部放射線療法（SIRT）関する無作為化前向き試験（FOXFIRE-SIRFLOX-FOXFIREグローバル試験）：RAS変異および腫瘍部位に関する解析 – Wasan H, et al</vt:lpstr>
      <vt:lpstr>367PD: マイクロサテライト安定性（MSS）のmCRC患者に対するCEA-CD3 T細胞二重特異性抗体＋アテゾリズマブにおいて、早期FDG-PETでの反応は、用量および臨床的有効性と相関する – Sandoval F, et al</vt:lpstr>
      <vt:lpstr>367PD: マイクロサテライト安定性（MSS）のmCRC患者に対するCEA-CD3 T細胞二重特異性抗体＋アテゾリズマブにおいて、早期FDG-PETでの反応は、用量および臨床的有効性と相関する – Sandoval F, et al</vt:lpstr>
      <vt:lpstr>367PD: マイクロサテライト安定性（MSS）のmCRC患者に対するCEA-CD3 T細胞二重特異性抗体＋アテゾリズマブにおいて、早期FDG-PETでの反応は、用量および臨床的有効性と相関する – Sandoval F, et al</vt:lpstr>
      <vt:lpstr>475O: RAS野生型mCRC患者における第一選択治療としてのmFOLFOXIRI + パニツムマブ 対 FOLFOXIRI：無作為化第Ⅱ相試験（AIO-KRK-0109/VOLFI試験） – Geissler M, et al</vt:lpstr>
      <vt:lpstr>475O: RAS野生型mCRC患者における第一選択治療としてのmFOLFOXIRI + パニツムマブ 対 FOLFOXIRI：無作為化第Ⅱ相試験（AIO-KRK-0109/VOLFI試験） – Geissler M, et al</vt:lpstr>
      <vt:lpstr>475O: RAS野生型mCRC患者における第一選択治療としてのmFOLFOXIRI + パニツムマブ 対 FOLFOXIRI：無作為化第Ⅱ相試験（AIO-KRK-0109/VOLFI試験） – Geissler M, et al</vt:lpstr>
      <vt:lpstr>477O: KRAS野生型（WT）のmCRC患者におけるベバシズマブ+化学療法でのPD後のベバシズマブ（Bev）またはセツキシマブ（Cet）+化学療法：フランスでの無作為化多施設共同第II相試験（PRODIGE18試験）の最終解析 – Bennouna J, et al </vt:lpstr>
      <vt:lpstr>477O: KRAS野生型（WT）のmCRC患者におけるベバシズマブ+化学療法でのPD後のベバシズマブ（Bev）またはセツキシマブ（Cet）+化学療法：フランスでの無作為化多施設共同第II相試験（PRODIGE18試験）の最終解析 – Bennouna J, et al </vt:lpstr>
      <vt:lpstr>477O: KRAS野生型（WT）のmCRC患者におけるベバシズマブ+化学療法でのPD後のベバシズマブ（Bev）またはセツキシマブ（Cet）+化学療法：フランスでの無作為化多施設共同第II相試験（PRODIGE18試験）の最終解析 – Bennouna J, et al </vt:lpstr>
      <vt:lpstr>484PD: ニボルマブ（NIVO） + イピリムマブ（IPI）による治療下のDNAミスマッチ修復機構欠損（dMMR）/マイクロサテライトの高い不安定性（MSI-H）を有するmCRC患者における、臨床活性に関連した腫瘍PD-L1発現およびバイオマーカーの解析：CheckMate142試験 – André T, et al</vt:lpstr>
      <vt:lpstr>484PD: ニボルマブ（NIVO） + イピリムマブ（IPI）による治療下のDNAミスマッチ修復機構欠損（dMMR）/マイクロサテライトの高い不安定性（MSI-H）を有するmCRC患者における、臨床活性に関連した腫瘍PD-L1発現およびバイオマーカーの解析：CheckMate142試験 – André T, et al</vt:lpstr>
      <vt:lpstr>484PD: ニボルマブ（NIVO） + イピリムマブ（IPI）による治療下のDNAミスマッチ修復機構欠損（dMMR）/マイクロサテライトの高い不安定性（MSI-H）を有するmCRC患者における、臨床活性に関連した腫瘍PD-L1発現およびバイオマーカーの解析：CheckMate142試験 – André T, et al</vt:lpstr>
      <vt:lpstr>486O：mCRCにおける第一選択治療としての逐次投与方法［フッ化ピリミジン系製剤（FP）＋ベバシズマブ（BEV）］ 対 多剤併用療法［FP＋イリノテカン（IRI）＋BEV］：AIO KRK-0110（ML22011）試験（ドイツ） – Modest DP, et al</vt:lpstr>
      <vt:lpstr>486O：mCRCにおける第一選択治療としての逐次投与方法［フッ化ピリミジン系製剤（FP）＋ベバシズマブ（BEV）］ 対 多剤併用療法［FP＋イリノテカン（IRI）＋BEV］：AIO KRK-0110（ML22011）試験（ドイツ） – Modest DP, et al</vt:lpstr>
      <vt:lpstr>486O：mCRCにおける第一選択治療としての逐次投与方法［フッ化ピリミジン系製剤（FP）＋ベバシズマブ（BEV）］ 対 多剤併用療法［FP＋イリノテカン（IRI）＋BEV］：AIO KRK-0110（ML22011）試験（ドイツ） – Modest DP, et al</vt:lpstr>
      <vt:lpstr>478O: 抗EGFR療法に対し治療抵抗性を獲得したmCRC患者におけるSym004の有効性および安全性：無作為化第II相試験(RP2S)の結果 – Taberno J, et al</vt:lpstr>
      <vt:lpstr>478O: 抗EGFR療法に対し治療抵抗性を獲得したmCRC患者におけるSym004の有効性および安全性：無作為化第II相試験(RP2S)の結果 – Taberno J, et al</vt:lpstr>
      <vt:lpstr>478O: 抗EGFR療法に対し治療抵抗性を獲得したmCRC患者におけるSym004の有効性および安全性：無作為化第II相試験(RP2S)の結果 – Taberno J, et al</vt:lpstr>
      <vt:lpstr>479O: mCRCに対する第一選択治療においてベバシズマブから得られるベネフィットの予測因子としてのコンセンサスを得た分子サブタイプ（CMS）：MAX試験の後ろ向き解析  – Mooi J, et al</vt:lpstr>
      <vt:lpstr>479O: mCRCに対する第一選択治療においてベバシズマブから得られるベネフィットの予測因子としてのコンセンサスを得た分子サブタイプ（CMS）：MAX試験の後ろ向き解析  – Mooi J, et al</vt:lpstr>
      <vt:lpstr>479O: mCRCに対する第一選択治療においてベバシズマブから得られるベネフィットの予測因子としてのコンセンサスを得た分子サブタイプ（CMS）：MAX試験の後ろ向き解析  – Mooi J, et al</vt:lpstr>
      <vt:lpstr>固形癌</vt:lpstr>
      <vt:lpstr>LBA20: 固形悪性腫瘍に対する腫瘍内（IT）二本鎖RNA（dsRNA）BO-112の安全性および免疫生物学的活性：ヒトを対象とした最初の臨床試験 – Márquez Rodas I, et al</vt:lpstr>
      <vt:lpstr>LBA20: 固形悪性腫瘍に対する腫瘍内（IT）二本鎖RNA（dsRNA）BO-112の安全性および免疫生物学的活性：ヒトを対象とした最初の臨床試験 – Márquez Rodas I, et al</vt:lpstr>
      <vt:lpstr>LBA20: 固形悪性腫瘍に対する腫瘍内（IT）二本鎖RNA（dsRNA）BO-112の安全性および免疫生物学的活性：ヒトを対象とした最初の臨床試験 – Márquez Rodas I, et al</vt:lpstr>
      <vt:lpstr>LBA20: 固形悪性腫瘍に対する腫瘍内（IT）二本鎖RNA（dsRNA）BO-112の安全性および免疫生物学的活性：ヒトを対象とした最初の臨床試験 – Márquez Rodas I, et al</vt:lpstr>
      <vt:lpstr>LBA20: 固形悪性腫瘍に対する腫瘍内（IT）二本鎖RNA（dsRNA）BO-112の安全性および免疫生物学的活性：ヒトを対象とした最初の臨床試験 – Márquez Rodas I,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UK0082968</dc:title>
  <dc:creator>Brereton , Helen, Springer Healthcare UK</dc:creator>
  <cp:lastModifiedBy>Notebook 32</cp:lastModifiedBy>
  <cp:revision>795</cp:revision>
  <dcterms:created xsi:type="dcterms:W3CDTF">2011-02-23T10:20:57Z</dcterms:created>
  <dcterms:modified xsi:type="dcterms:W3CDTF">2017-11-15T10:14:48Z</dcterms:modified>
</cp:coreProperties>
</file>